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327" r:id="rId3"/>
    <p:sldId id="329" r:id="rId4"/>
    <p:sldId id="336" r:id="rId5"/>
    <p:sldId id="278" r:id="rId6"/>
    <p:sldId id="276" r:id="rId7"/>
    <p:sldId id="333" r:id="rId8"/>
    <p:sldId id="331" r:id="rId9"/>
    <p:sldId id="335" r:id="rId10"/>
    <p:sldId id="33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7" autoAdjust="0"/>
    <p:restoredTop sz="94681" autoAdjust="0"/>
  </p:normalViewPr>
  <p:slideViewPr>
    <p:cSldViewPr snapToGrid="0" snapToObjects="1">
      <p:cViewPr varScale="1">
        <p:scale>
          <a:sx n="128" d="100"/>
          <a:sy n="128" d="100"/>
        </p:scale>
        <p:origin x="2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2024-09-25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7701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BCFE7D6-0EAA-FFE3-32EC-FF92364D1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0A867-191F-C6D4-599E-09F154B4F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795B6411-00FF-0E54-C8E5-8AC27861DC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64418-8EF5-E8E0-4A6C-ECD23D6200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2024-09-25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6C8904E7-2DB0-933E-D9F5-A2918CFAB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62BF81-AC0E-593A-1637-3BDCCF9018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3B6C82CD-06FD-994C-CFA4-96E6C620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19944-FBFC-77FB-C062-6E3280A2C4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E1826968-57B5-3E97-56B6-FD298D1CD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A477E-E6C9-C435-3AC0-5EB70E6B4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2ABA9E9-4581-1184-193E-0933C924E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DC2A3-2AB8-9C7E-95DB-092DA7F48A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2024-09-25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nick.gazis@ess.eu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desy.de/event/44968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oleObject" Target="file:///C:\Users\Jorge\Desktop\ESSnuSB\1.%20CAD\PROTOTYPE\ETHEL%20top%20assembly%20-%20ESS-0005924%20-%20Rev%201.2.CATProduc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5330"/>
            <a:ext cx="12192000" cy="2387600"/>
          </a:xfrm>
        </p:spPr>
        <p:txBody>
          <a:bodyPr anchor="ctr"/>
          <a:lstStyle/>
          <a:p>
            <a:pPr algn="ctr"/>
            <a:r>
              <a:rPr lang="en-GB" dirty="0"/>
              <a:t>WP2+ Engineering &amp; Infrastructure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017629"/>
            <a:ext cx="8640000" cy="1427909"/>
          </a:xfrm>
        </p:spPr>
        <p:txBody>
          <a:bodyPr/>
          <a:lstStyle/>
          <a:p>
            <a:r>
              <a:rPr lang="en-GB" dirty="0"/>
              <a:t>ESSnuSB+ 2nd Annual Meeting </a:t>
            </a: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https://indico.desy.de/event/44968/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</a:p>
          <a:p>
            <a:r>
              <a:rPr lang="en-GB" sz="2000" dirty="0"/>
              <a:t>Sep 23 – 27, 2024</a:t>
            </a:r>
          </a:p>
          <a:p>
            <a:endParaRPr lang="en-GB" sz="2000" dirty="0"/>
          </a:p>
          <a:p>
            <a:r>
              <a:rPr lang="en-GB" dirty="0"/>
              <a:t>Report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Dawid Patrzalek on behalf on nick Gazis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>
                <a:solidFill>
                  <a:schemeClr val="bg1"/>
                </a:solidFill>
              </a:rPr>
              <a:t>2024-09-25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221216-9D07-D5F6-F795-902C6B3A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461" y="3735071"/>
            <a:ext cx="5253761" cy="29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35D252-9554-E06F-8AA8-89CBFCAAF0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40" y="1339113"/>
            <a:ext cx="11760740" cy="50459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 your consideration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8E246-12A1-6519-F748-FF1CF5456C4F}"/>
              </a:ext>
            </a:extLst>
          </p:cNvPr>
          <p:cNvSpPr txBox="1"/>
          <p:nvPr/>
        </p:nvSpPr>
        <p:spPr>
          <a:xfrm>
            <a:off x="330740" y="4610591"/>
            <a:ext cx="5748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International Advisory Pannel member for WP2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Planning reviewer for WP2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87010-9EAB-658A-6233-DF901945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8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986" y="848216"/>
            <a:ext cx="9360000" cy="507076"/>
          </a:xfrm>
        </p:spPr>
        <p:txBody>
          <a:bodyPr/>
          <a:lstStyle/>
          <a:p>
            <a:r>
              <a:rPr lang="en-GB" dirty="0"/>
              <a:t>What was delivered and what do we have in front of us?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A5C49-6FC7-18F8-A527-D80B4537E9E7}"/>
              </a:ext>
            </a:extLst>
          </p:cNvPr>
          <p:cNvSpPr txBox="1"/>
          <p:nvPr/>
        </p:nvSpPr>
        <p:spPr>
          <a:xfrm>
            <a:off x="459312" y="1264656"/>
            <a:ext cx="814504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D2.1 </a:t>
            </a:r>
            <a:r>
              <a:rPr lang="en-GB" dirty="0"/>
              <a:t>– </a:t>
            </a:r>
            <a:r>
              <a:rPr lang="en-GB" b="1" dirty="0"/>
              <a:t>Conceptual study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civil works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with indicative timeline for ESS Site related activities 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40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Status: undergoing the </a:t>
            </a:r>
            <a:r>
              <a:rPr lang="en-GB" sz="1600" b="1" dirty="0">
                <a:solidFill>
                  <a:srgbClr val="0070C0"/>
                </a:solidFill>
              </a:rPr>
              <a:t>6</a:t>
            </a:r>
            <a:r>
              <a:rPr lang="en-GB" sz="1600" b="1" baseline="30000" dirty="0">
                <a:solidFill>
                  <a:srgbClr val="0070C0"/>
                </a:solidFill>
              </a:rPr>
              <a:t>th</a:t>
            </a:r>
            <a:r>
              <a:rPr lang="en-GB" sz="1600" b="1" dirty="0">
                <a:solidFill>
                  <a:srgbClr val="0070C0"/>
                </a:solidFill>
              </a:rPr>
              <a:t> update</a:t>
            </a:r>
            <a:endParaRPr lang="en-GB" sz="16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D2.2 </a:t>
            </a:r>
            <a:r>
              <a:rPr lang="en-GB" dirty="0"/>
              <a:t>– </a:t>
            </a:r>
            <a:r>
              <a:rPr lang="en-GB" b="1" dirty="0"/>
              <a:t>Machine Conceptual Design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GB" dirty="0"/>
              <a:t> </a:t>
            </a:r>
            <a:r>
              <a:rPr lang="en-GB" b="1" dirty="0"/>
              <a:t>Mechanical Design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Linac, 2nd Target Station, near and far detectors,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auxiliary systems and infrastructure 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44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Status: Machine layout under definition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D2.3 </a:t>
            </a:r>
            <a:r>
              <a:rPr lang="en-GB" dirty="0"/>
              <a:t>–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Deliverables for the </a:t>
            </a:r>
            <a:r>
              <a:rPr lang="en-GB" b="1" dirty="0"/>
              <a:t>Far Detector</a:t>
            </a:r>
            <a:br>
              <a:rPr lang="en-GB" b="1" dirty="0"/>
            </a:br>
            <a:r>
              <a:rPr lang="en-GB" dirty="0"/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Civil Engineering Study including Far Detector site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Feasibility Report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b="1" dirty="0"/>
              <a:t>Civil Engineering Study Report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46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Status presented by David Saiang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9A209E-809F-FF30-52AD-B697BB827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593" y="1256632"/>
            <a:ext cx="3302000" cy="2329668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79BFD2-1C5E-206E-5A51-90FBA3CECB72}"/>
              </a:ext>
            </a:extLst>
          </p:cNvPr>
          <p:cNvSpPr txBox="1"/>
          <p:nvPr/>
        </p:nvSpPr>
        <p:spPr>
          <a:xfrm>
            <a:off x="9524190" y="3600706"/>
            <a:ext cx="2154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66666"/>
                </a:solidFill>
              </a:rPr>
              <a:t>Far Detector at Zinkgruvan site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1C656FE-9A0C-71D3-8BD5-215BCB01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8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C06F34-17CF-DC3A-BD42-BA6C6768A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9" y="1438102"/>
            <a:ext cx="11114721" cy="52197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488091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Design update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ESS-4965198 (scale 1:1000)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533A-3073-6E4A-EA8B-6F1501D2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87A963-4A56-E880-51C6-33AAAD7D79A0}"/>
              </a:ext>
            </a:extLst>
          </p:cNvPr>
          <p:cNvSpPr/>
          <p:nvPr/>
        </p:nvSpPr>
        <p:spPr>
          <a:xfrm>
            <a:off x="4698460" y="3910519"/>
            <a:ext cx="48638" cy="486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8AE99-A0A8-1761-67F9-373A71439C64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48264" y="3917642"/>
            <a:ext cx="357319" cy="15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093890-8E0C-7949-33EE-12FB81D17964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4705583" y="3907468"/>
            <a:ext cx="622773" cy="1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205269-2635-C475-74F0-5C02A5E841EB}"/>
              </a:ext>
            </a:extLst>
          </p:cNvPr>
          <p:cNvSpPr txBox="1"/>
          <p:nvPr/>
        </p:nvSpPr>
        <p:spPr>
          <a:xfrm>
            <a:off x="4698460" y="3613173"/>
            <a:ext cx="68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23m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8C2F5A-13FF-76B0-5139-734065D6A212}"/>
              </a:ext>
            </a:extLst>
          </p:cNvPr>
          <p:cNvCxnSpPr>
            <a:cxnSpLocks/>
          </p:cNvCxnSpPr>
          <p:nvPr/>
        </p:nvCxnSpPr>
        <p:spPr>
          <a:xfrm>
            <a:off x="6485282" y="4081851"/>
            <a:ext cx="6610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712E27-A3D0-02E2-F563-42B7351CA288}"/>
              </a:ext>
            </a:extLst>
          </p:cNvPr>
          <p:cNvCxnSpPr>
            <a:cxnSpLocks/>
          </p:cNvCxnSpPr>
          <p:nvPr/>
        </p:nvCxnSpPr>
        <p:spPr>
          <a:xfrm>
            <a:off x="7146291" y="389256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CD4A11-D4FE-0757-145F-05CFF0071123}"/>
              </a:ext>
            </a:extLst>
          </p:cNvPr>
          <p:cNvCxnSpPr>
            <a:cxnSpLocks/>
          </p:cNvCxnSpPr>
          <p:nvPr/>
        </p:nvCxnSpPr>
        <p:spPr>
          <a:xfrm>
            <a:off x="6491220" y="389256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EDF936-E28F-E131-50A5-2F6D431FE32D}"/>
              </a:ext>
            </a:extLst>
          </p:cNvPr>
          <p:cNvSpPr txBox="1"/>
          <p:nvPr/>
        </p:nvSpPr>
        <p:spPr>
          <a:xfrm>
            <a:off x="6497159" y="3767486"/>
            <a:ext cx="64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21B168-F8CB-4F3F-B2C7-3A6B6ADD3F7F}"/>
              </a:ext>
            </a:extLst>
          </p:cNvPr>
          <p:cNvCxnSpPr>
            <a:cxnSpLocks/>
          </p:cNvCxnSpPr>
          <p:nvPr/>
        </p:nvCxnSpPr>
        <p:spPr>
          <a:xfrm>
            <a:off x="4570641" y="4623911"/>
            <a:ext cx="13772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34B61C-4F29-871F-4640-771C35FC514D}"/>
              </a:ext>
            </a:extLst>
          </p:cNvPr>
          <p:cNvCxnSpPr>
            <a:cxnSpLocks/>
          </p:cNvCxnSpPr>
          <p:nvPr/>
        </p:nvCxnSpPr>
        <p:spPr>
          <a:xfrm>
            <a:off x="5947873" y="443462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D45BC3-7473-0E11-A603-1FA70F4EE7A1}"/>
              </a:ext>
            </a:extLst>
          </p:cNvPr>
          <p:cNvCxnSpPr>
            <a:cxnSpLocks/>
          </p:cNvCxnSpPr>
          <p:nvPr/>
        </p:nvCxnSpPr>
        <p:spPr>
          <a:xfrm>
            <a:off x="4570641" y="443462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22AB260-E383-35A4-7BE9-784D9F200648}"/>
              </a:ext>
            </a:extLst>
          </p:cNvPr>
          <p:cNvSpPr txBox="1"/>
          <p:nvPr/>
        </p:nvSpPr>
        <p:spPr>
          <a:xfrm>
            <a:off x="4636697" y="4309546"/>
            <a:ext cx="121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90m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A7979D-F633-E079-8618-C9EDDC86E016}"/>
              </a:ext>
            </a:extLst>
          </p:cNvPr>
          <p:cNvCxnSpPr>
            <a:cxnSpLocks/>
          </p:cNvCxnSpPr>
          <p:nvPr/>
        </p:nvCxnSpPr>
        <p:spPr>
          <a:xfrm flipV="1">
            <a:off x="3142211" y="4032656"/>
            <a:ext cx="691606" cy="13373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C9E79B-BCF8-EA6A-136F-37CF6618934A}"/>
              </a:ext>
            </a:extLst>
          </p:cNvPr>
          <p:cNvCxnSpPr>
            <a:cxnSpLocks/>
          </p:cNvCxnSpPr>
          <p:nvPr/>
        </p:nvCxnSpPr>
        <p:spPr>
          <a:xfrm rot="17868258">
            <a:off x="3773780" y="3872586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E319DF-5AF4-7688-E482-A9FB56E104DB}"/>
              </a:ext>
            </a:extLst>
          </p:cNvPr>
          <p:cNvCxnSpPr>
            <a:cxnSpLocks/>
          </p:cNvCxnSpPr>
          <p:nvPr/>
        </p:nvCxnSpPr>
        <p:spPr>
          <a:xfrm rot="17868258">
            <a:off x="3105632" y="5234290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EB60BD-F27F-DA62-D6E3-17C2091C8230}"/>
              </a:ext>
            </a:extLst>
          </p:cNvPr>
          <p:cNvSpPr txBox="1"/>
          <p:nvPr/>
        </p:nvSpPr>
        <p:spPr>
          <a:xfrm rot="17808686">
            <a:off x="2688266" y="4405210"/>
            <a:ext cx="137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140m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37911C-3C44-0F29-55E3-B970D17AF953}"/>
              </a:ext>
            </a:extLst>
          </p:cNvPr>
          <p:cNvCxnSpPr>
            <a:cxnSpLocks/>
          </p:cNvCxnSpPr>
          <p:nvPr/>
        </p:nvCxnSpPr>
        <p:spPr>
          <a:xfrm>
            <a:off x="2669015" y="6244514"/>
            <a:ext cx="1314455" cy="593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9E55B9-0E6B-E085-6721-2A2E2EF03A82}"/>
              </a:ext>
            </a:extLst>
          </p:cNvPr>
          <p:cNvCxnSpPr>
            <a:cxnSpLocks/>
          </p:cNvCxnSpPr>
          <p:nvPr/>
        </p:nvCxnSpPr>
        <p:spPr>
          <a:xfrm flipH="1">
            <a:off x="2645465" y="6045455"/>
            <a:ext cx="184733" cy="2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AD6D1AD-BCE2-CAB3-99E6-930D5F2FC512}"/>
              </a:ext>
            </a:extLst>
          </p:cNvPr>
          <p:cNvSpPr txBox="1"/>
          <p:nvPr/>
        </p:nvSpPr>
        <p:spPr>
          <a:xfrm rot="1439546">
            <a:off x="2665498" y="6238502"/>
            <a:ext cx="137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115m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0DCCC5D-E45A-8B8B-B8D8-7155481CBC94}"/>
              </a:ext>
            </a:extLst>
          </p:cNvPr>
          <p:cNvCxnSpPr>
            <a:cxnSpLocks/>
          </p:cNvCxnSpPr>
          <p:nvPr/>
        </p:nvCxnSpPr>
        <p:spPr>
          <a:xfrm flipH="1">
            <a:off x="3982255" y="6657832"/>
            <a:ext cx="145245" cy="208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46631006-7DC3-A871-40CE-253662610688}"/>
              </a:ext>
            </a:extLst>
          </p:cNvPr>
          <p:cNvSpPr/>
          <p:nvPr/>
        </p:nvSpPr>
        <p:spPr>
          <a:xfrm>
            <a:off x="3414775" y="5835745"/>
            <a:ext cx="48638" cy="486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FAA573B-EB94-52DE-62BD-2EBB1DF3A117}"/>
              </a:ext>
            </a:extLst>
          </p:cNvPr>
          <p:cNvCxnSpPr>
            <a:cxnSpLocks/>
            <a:stCxn id="79" idx="1"/>
          </p:cNvCxnSpPr>
          <p:nvPr/>
        </p:nvCxnSpPr>
        <p:spPr>
          <a:xfrm flipH="1">
            <a:off x="3064579" y="5842868"/>
            <a:ext cx="357319" cy="15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AFDBFA-2201-E742-9DB9-6D758C1918E5}"/>
              </a:ext>
            </a:extLst>
          </p:cNvPr>
          <p:cNvCxnSpPr>
            <a:cxnSpLocks/>
            <a:stCxn id="79" idx="1"/>
          </p:cNvCxnSpPr>
          <p:nvPr/>
        </p:nvCxnSpPr>
        <p:spPr>
          <a:xfrm>
            <a:off x="3421898" y="5842868"/>
            <a:ext cx="1136386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E4F41B4-E788-DA4E-0148-91798F4C2FF3}"/>
              </a:ext>
            </a:extLst>
          </p:cNvPr>
          <p:cNvSpPr txBox="1"/>
          <p:nvPr/>
        </p:nvSpPr>
        <p:spPr>
          <a:xfrm>
            <a:off x="3815529" y="5552584"/>
            <a:ext cx="82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22.5m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388AFA0-F7EE-EE5C-4D06-EEAF9AA96B15}"/>
              </a:ext>
            </a:extLst>
          </p:cNvPr>
          <p:cNvCxnSpPr>
            <a:cxnSpLocks/>
          </p:cNvCxnSpPr>
          <p:nvPr/>
        </p:nvCxnSpPr>
        <p:spPr>
          <a:xfrm>
            <a:off x="5554236" y="5716934"/>
            <a:ext cx="207249" cy="17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ACED4A-2F9C-9E4E-2039-C6DBBFCE1697}"/>
              </a:ext>
            </a:extLst>
          </p:cNvPr>
          <p:cNvCxnSpPr>
            <a:cxnSpLocks/>
          </p:cNvCxnSpPr>
          <p:nvPr/>
        </p:nvCxnSpPr>
        <p:spPr>
          <a:xfrm flipV="1">
            <a:off x="5424363" y="5876078"/>
            <a:ext cx="284288" cy="315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3F27902-01D9-C6D7-B661-45DF879A863F}"/>
              </a:ext>
            </a:extLst>
          </p:cNvPr>
          <p:cNvCxnSpPr>
            <a:cxnSpLocks/>
          </p:cNvCxnSpPr>
          <p:nvPr/>
        </p:nvCxnSpPr>
        <p:spPr>
          <a:xfrm>
            <a:off x="5237033" y="6058641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53697E6-258A-05CF-05D8-B22CC8D52C0D}"/>
              </a:ext>
            </a:extLst>
          </p:cNvPr>
          <p:cNvSpPr txBox="1"/>
          <p:nvPr/>
        </p:nvSpPr>
        <p:spPr>
          <a:xfrm rot="18698630">
            <a:off x="5134185" y="5745311"/>
            <a:ext cx="64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43m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DFEAFA-C46E-F11D-8138-A0EFF93D6B29}"/>
              </a:ext>
            </a:extLst>
          </p:cNvPr>
          <p:cNvCxnSpPr>
            <a:cxnSpLocks/>
          </p:cNvCxnSpPr>
          <p:nvPr/>
        </p:nvCxnSpPr>
        <p:spPr>
          <a:xfrm>
            <a:off x="7093428" y="4854626"/>
            <a:ext cx="207249" cy="17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50FF7D8-056F-4024-95EE-5D72B018F5C6}"/>
              </a:ext>
            </a:extLst>
          </p:cNvPr>
          <p:cNvCxnSpPr>
            <a:cxnSpLocks/>
          </p:cNvCxnSpPr>
          <p:nvPr/>
        </p:nvCxnSpPr>
        <p:spPr>
          <a:xfrm flipV="1">
            <a:off x="6600090" y="5000505"/>
            <a:ext cx="653895" cy="726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51C596F-30EF-023B-5C86-FB3FC83D11B7}"/>
              </a:ext>
            </a:extLst>
          </p:cNvPr>
          <p:cNvCxnSpPr>
            <a:cxnSpLocks/>
          </p:cNvCxnSpPr>
          <p:nvPr/>
        </p:nvCxnSpPr>
        <p:spPr>
          <a:xfrm>
            <a:off x="6412760" y="5594231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36D73C5-2463-A4FC-F45A-A687C4A16430}"/>
              </a:ext>
            </a:extLst>
          </p:cNvPr>
          <p:cNvSpPr txBox="1"/>
          <p:nvPr/>
        </p:nvSpPr>
        <p:spPr>
          <a:xfrm rot="18698630">
            <a:off x="6402591" y="5076226"/>
            <a:ext cx="82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76m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C40603F-7231-3657-C931-46C8DC387A09}"/>
              </a:ext>
            </a:extLst>
          </p:cNvPr>
          <p:cNvCxnSpPr>
            <a:cxnSpLocks/>
          </p:cNvCxnSpPr>
          <p:nvPr/>
        </p:nvCxnSpPr>
        <p:spPr>
          <a:xfrm>
            <a:off x="7772102" y="4589876"/>
            <a:ext cx="207249" cy="17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B0BFA94-D16E-AFEF-710D-19C1AE3CC418}"/>
              </a:ext>
            </a:extLst>
          </p:cNvPr>
          <p:cNvCxnSpPr>
            <a:cxnSpLocks/>
          </p:cNvCxnSpPr>
          <p:nvPr/>
        </p:nvCxnSpPr>
        <p:spPr>
          <a:xfrm flipV="1">
            <a:off x="6877040" y="4753291"/>
            <a:ext cx="1069440" cy="1202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6822193-78AD-405A-6C24-26FBF16273B2}"/>
              </a:ext>
            </a:extLst>
          </p:cNvPr>
          <p:cNvCxnSpPr>
            <a:cxnSpLocks/>
          </p:cNvCxnSpPr>
          <p:nvPr/>
        </p:nvCxnSpPr>
        <p:spPr>
          <a:xfrm>
            <a:off x="6689710" y="5823252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A6FF25F3-1F3F-A348-D3B4-0BFABEA838E0}"/>
              </a:ext>
            </a:extLst>
          </p:cNvPr>
          <p:cNvSpPr txBox="1"/>
          <p:nvPr/>
        </p:nvSpPr>
        <p:spPr>
          <a:xfrm rot="18698630">
            <a:off x="6573708" y="5069519"/>
            <a:ext cx="145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160m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194612-29B0-7ADC-F139-050C7E2ED40F}"/>
              </a:ext>
            </a:extLst>
          </p:cNvPr>
          <p:cNvCxnSpPr>
            <a:cxnSpLocks/>
          </p:cNvCxnSpPr>
          <p:nvPr/>
        </p:nvCxnSpPr>
        <p:spPr>
          <a:xfrm>
            <a:off x="8959192" y="2843229"/>
            <a:ext cx="886565" cy="58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42C34B9-EF1C-C687-F2CD-B1AD15DDEDA4}"/>
              </a:ext>
            </a:extLst>
          </p:cNvPr>
          <p:cNvCxnSpPr>
            <a:cxnSpLocks/>
          </p:cNvCxnSpPr>
          <p:nvPr/>
        </p:nvCxnSpPr>
        <p:spPr>
          <a:xfrm flipV="1">
            <a:off x="7188996" y="3362400"/>
            <a:ext cx="2559438" cy="2869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9C7461E-024E-1DF7-5484-609591EACEAC}"/>
              </a:ext>
            </a:extLst>
          </p:cNvPr>
          <p:cNvCxnSpPr>
            <a:cxnSpLocks/>
          </p:cNvCxnSpPr>
          <p:nvPr/>
        </p:nvCxnSpPr>
        <p:spPr>
          <a:xfrm>
            <a:off x="7001666" y="6099642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60932596-143B-9AB0-956D-E755EDAB1600}"/>
              </a:ext>
            </a:extLst>
          </p:cNvPr>
          <p:cNvSpPr txBox="1"/>
          <p:nvPr/>
        </p:nvSpPr>
        <p:spPr>
          <a:xfrm rot="18698630">
            <a:off x="6516679" y="4524039"/>
            <a:ext cx="36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340m</a:t>
            </a:r>
          </a:p>
        </p:txBody>
      </p:sp>
    </p:spTree>
    <p:extLst>
      <p:ext uri="{BB962C8B-B14F-4D97-AF65-F5344CB8AC3E}">
        <p14:creationId xmlns:p14="http://schemas.microsoft.com/office/powerpoint/2010/main" val="1326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F9E75-E30C-DBB0-D2C2-FAACDE18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5" y="1021772"/>
            <a:ext cx="8836106" cy="58188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488091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Design update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ESS-4965198 (lengths units: mm)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533A-3073-6E4A-EA8B-6F1501D2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B4FD-6563-FE46-211A-EF1A11489ADB}"/>
              </a:ext>
            </a:extLst>
          </p:cNvPr>
          <p:cNvSpPr txBox="1"/>
          <p:nvPr/>
        </p:nvSpPr>
        <p:spPr>
          <a:xfrm>
            <a:off x="6257233" y="3612948"/>
            <a:ext cx="5837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The newest changes to be implemented: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Integrate 100 m unit on layouts (scale already done)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Injection dump in the accumulator ring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Extraction dump in the nuSTORM ring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Straight extraction line from the accumulator towards the target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Racetrack’s axis parallel to the nominal neutrino axis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Investigate racetrack’s position </a:t>
            </a:r>
            <a:r>
              <a:rPr lang="en-US" dirty="0" err="1">
                <a:solidFill>
                  <a:srgbClr val="666666"/>
                </a:solidFill>
              </a:rPr>
              <a:t>w.r.t.</a:t>
            </a:r>
            <a:r>
              <a:rPr lang="en-US" dirty="0">
                <a:solidFill>
                  <a:srgbClr val="666666"/>
                </a:solidFill>
              </a:rPr>
              <a:t> the decay tunnel (preferably 8 m away)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</a:rPr>
              <a:t>Continue with costing estimation</a:t>
            </a:r>
          </a:p>
          <a:p>
            <a:pPr algn="l"/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47046" y="2214480"/>
            <a:ext cx="5390650" cy="3684927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1B7B4027-DBB1-F748-9375-FCECCB57F1A1}"/>
              </a:ext>
            </a:extLst>
          </p:cNvPr>
          <p:cNvSpPr/>
          <p:nvPr/>
        </p:nvSpPr>
        <p:spPr>
          <a:xfrm>
            <a:off x="611090" y="1193795"/>
            <a:ext cx="242316" cy="506994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09749-44A9-AF43-8107-E5F2E7A7ADFC}"/>
              </a:ext>
            </a:extLst>
          </p:cNvPr>
          <p:cNvSpPr txBox="1">
            <a:spLocks/>
          </p:cNvSpPr>
          <p:nvPr/>
        </p:nvSpPr>
        <p:spPr>
          <a:xfrm rot="16200000">
            <a:off x="-630662" y="3144801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6666"/>
                </a:solidFill>
              </a:rPr>
              <a:t>ESS Linac Power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64CA026-86C5-C143-AEB8-6C50D4961F6A}"/>
              </a:ext>
            </a:extLst>
          </p:cNvPr>
          <p:cNvSpPr txBox="1">
            <a:spLocks/>
          </p:cNvSpPr>
          <p:nvPr/>
        </p:nvSpPr>
        <p:spPr>
          <a:xfrm>
            <a:off x="853406" y="1669239"/>
            <a:ext cx="2268172" cy="689731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666666"/>
                </a:solidFill>
              </a:rPr>
              <a:t>&lt; 1 MW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EEAE88-E9D9-BD41-83C8-EF7B96BB50F1}"/>
              </a:ext>
            </a:extLst>
          </p:cNvPr>
          <p:cNvSpPr txBox="1">
            <a:spLocks/>
          </p:cNvSpPr>
          <p:nvPr/>
        </p:nvSpPr>
        <p:spPr>
          <a:xfrm>
            <a:off x="741758" y="3525318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666666"/>
                </a:solidFill>
              </a:rPr>
              <a:t>1.25 MW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8811D75-C618-6F4E-82A6-5D4EDE4C3150}"/>
              </a:ext>
            </a:extLst>
          </p:cNvPr>
          <p:cNvSpPr txBox="1">
            <a:spLocks/>
          </p:cNvSpPr>
          <p:nvPr/>
        </p:nvSpPr>
        <p:spPr>
          <a:xfrm>
            <a:off x="1002536" y="5487786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666666"/>
                </a:solidFill>
              </a:rPr>
              <a:t>5 MW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C7F0A-7C69-CC4B-A49F-A63E414F53FC}"/>
              </a:ext>
            </a:extLst>
          </p:cNvPr>
          <p:cNvSpPr txBox="1"/>
          <p:nvPr/>
        </p:nvSpPr>
        <p:spPr>
          <a:xfrm>
            <a:off x="2126176" y="1007535"/>
            <a:ext cx="729218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sv-SE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ESSnuSB</a:t>
            </a:r>
            <a:r>
              <a:rPr lang="sv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Low Energy Monitored Neutrino Beam (Low Power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Accumulator not requested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Specific Target Station with instrumented decay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Rough integration to the </a:t>
            </a:r>
            <a:r>
              <a:rPr lang="en-SE" dirty="0">
                <a:solidFill>
                  <a:srgbClr val="666666"/>
                </a:solidFill>
              </a:rPr>
              <a:t>the design</a:t>
            </a:r>
            <a:r>
              <a:rPr lang="en-US" dirty="0">
                <a:solidFill>
                  <a:srgbClr val="666666"/>
                </a:solidFill>
              </a:rPr>
              <a:t> at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Proton LINAC, 2.0 GeV and 14 Hz (parasitic operation?)</a:t>
            </a:r>
            <a:endParaRPr lang="en-SE" dirty="0">
              <a:solidFill>
                <a:srgbClr val="666666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5D52B8E-82A6-594B-87AE-27256709EA98}"/>
              </a:ext>
            </a:extLst>
          </p:cNvPr>
          <p:cNvSpPr/>
          <p:nvPr/>
        </p:nvSpPr>
        <p:spPr>
          <a:xfrm>
            <a:off x="1989610" y="1283877"/>
            <a:ext cx="116561" cy="1137600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86AFD-B7F6-5B42-A83F-937C984FE2DB}"/>
              </a:ext>
            </a:extLst>
          </p:cNvPr>
          <p:cNvSpPr txBox="1"/>
          <p:nvPr/>
        </p:nvSpPr>
        <p:spPr>
          <a:xfrm>
            <a:off x="2126176" y="2588170"/>
            <a:ext cx="5332485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II. ESSnuSB+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Low Energy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nuSTORM</a:t>
            </a:r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 (1.25 MW)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Accumulator </a:t>
            </a:r>
            <a:r>
              <a:rPr lang="en-US" dirty="0">
                <a:solidFill>
                  <a:srgbClr val="666666"/>
                </a:solidFill>
              </a:rPr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Beam Switchyard (assembled but not fully used)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Hadronic collector based on one Horn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Morgue and Hot cell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H- LINAC, 2.5 GeV and 28 Hz</a:t>
            </a:r>
            <a:endParaRPr lang="en-SE" dirty="0">
              <a:solidFill>
                <a:srgbClr val="666666"/>
              </a:solidFill>
            </a:endParaRP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52680A4-4582-C44D-9BA5-4EC80DEEE02F}"/>
              </a:ext>
            </a:extLst>
          </p:cNvPr>
          <p:cNvSpPr/>
          <p:nvPr/>
        </p:nvSpPr>
        <p:spPr>
          <a:xfrm>
            <a:off x="1989610" y="2833421"/>
            <a:ext cx="116561" cy="1772573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FED4A-15C5-A34E-A932-9769244D7A56}"/>
              </a:ext>
            </a:extLst>
          </p:cNvPr>
          <p:cNvSpPr txBox="1"/>
          <p:nvPr/>
        </p:nvSpPr>
        <p:spPr>
          <a:xfrm>
            <a:off x="2136622" y="4720944"/>
            <a:ext cx="44925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rgbClr val="C00000"/>
                </a:solidFill>
              </a:rPr>
              <a:t>III. ESSnuSB Target Station (5 MW)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Accumulator </a:t>
            </a:r>
            <a:r>
              <a:rPr lang="en-US" dirty="0">
                <a:solidFill>
                  <a:srgbClr val="666666"/>
                </a:solidFill>
              </a:rPr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Beam Switchyard fully operational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Hadronic collector based on Four Horn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Morgue and Hot cell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649C3EB-E9CD-C544-9D2A-EAB6C20E19D2}"/>
              </a:ext>
            </a:extLst>
          </p:cNvPr>
          <p:cNvSpPr/>
          <p:nvPr/>
        </p:nvSpPr>
        <p:spPr>
          <a:xfrm>
            <a:off x="1969605" y="5044013"/>
            <a:ext cx="136566" cy="1250067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AE532EB2-95C9-A245-861A-AE154BC5CCB2}"/>
              </a:ext>
            </a:extLst>
          </p:cNvPr>
          <p:cNvSpPr/>
          <p:nvPr/>
        </p:nvSpPr>
        <p:spPr>
          <a:xfrm>
            <a:off x="7039956" y="3860377"/>
            <a:ext cx="334352" cy="344032"/>
          </a:xfrm>
          <a:prstGeom prst="plus">
            <a:avLst>
              <a:gd name="adj" fmla="val 44653"/>
            </a:avLst>
          </a:prstGeom>
          <a:solidFill>
            <a:schemeClr val="accent2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F1DB3-6C98-2E4D-9E79-C4313C35AD74}"/>
              </a:ext>
            </a:extLst>
          </p:cNvPr>
          <p:cNvSpPr/>
          <p:nvPr/>
        </p:nvSpPr>
        <p:spPr>
          <a:xfrm>
            <a:off x="7227137" y="3370674"/>
            <a:ext cx="184926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666666"/>
                </a:solidFill>
              </a:rPr>
              <a:t>Extraction System </a:t>
            </a:r>
          </a:p>
          <a:p>
            <a:pPr algn="ctr"/>
            <a:r>
              <a:rPr lang="en-US" sz="1600" dirty="0">
                <a:solidFill>
                  <a:srgbClr val="666666"/>
                </a:solidFill>
              </a:rPr>
              <a:t>+ </a:t>
            </a:r>
          </a:p>
          <a:p>
            <a:pPr algn="ctr"/>
            <a:r>
              <a:rPr lang="en-US" sz="1600" dirty="0">
                <a:solidFill>
                  <a:srgbClr val="666666"/>
                </a:solidFill>
              </a:rPr>
              <a:t>Racetrack Ring </a:t>
            </a:r>
          </a:p>
          <a:p>
            <a:pPr algn="ctr"/>
            <a:r>
              <a:rPr lang="en-US" sz="1600" dirty="0">
                <a:solidFill>
                  <a:srgbClr val="666666"/>
                </a:solidFill>
                <a:effectLst/>
              </a:rPr>
              <a:t>+</a:t>
            </a:r>
          </a:p>
          <a:p>
            <a:pPr algn="ctr"/>
            <a:r>
              <a:rPr lang="en-US" sz="1600" dirty="0">
                <a:solidFill>
                  <a:srgbClr val="666666"/>
                </a:solidFill>
              </a:rPr>
              <a:t>50 m Decay Tunnel</a:t>
            </a:r>
            <a:endParaRPr lang="en-US" sz="1600" dirty="0">
              <a:solidFill>
                <a:srgbClr val="666666"/>
              </a:solidFill>
              <a:effectLst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6F7D7587-A8A1-1D7E-B6AE-6EABCADC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286705" cy="657339"/>
          </a:xfrm>
        </p:spPr>
        <p:txBody>
          <a:bodyPr/>
          <a:lstStyle/>
          <a:p>
            <a:r>
              <a:rPr lang="en-US" noProof="0" dirty="0"/>
              <a:t>Program’s stages</a:t>
            </a:r>
            <a:endParaRPr lang="en-SE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A43D2-DFCC-A0AB-C625-D3CF4444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20357407">
            <a:off x="10281794" y="3454392"/>
            <a:ext cx="1753798" cy="3426996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2A9349-693C-092D-94A6-90716DEEBF24}"/>
              </a:ext>
            </a:extLst>
          </p:cNvPr>
          <p:cNvSpPr/>
          <p:nvPr/>
        </p:nvSpPr>
        <p:spPr>
          <a:xfrm>
            <a:off x="9649557" y="3719707"/>
            <a:ext cx="692079" cy="221842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18916548">
            <a:off x="8426055" y="2642886"/>
            <a:ext cx="610750" cy="7590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7BA37-0D18-5713-93F7-ADC1FFAE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96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 animBg="1"/>
      <p:bldP spid="19" grpId="0"/>
      <p:bldP spid="20" grpId="0" animBg="1"/>
      <p:bldP spid="21" grpId="0" animBg="1"/>
      <p:bldP spid="29" grpId="0"/>
      <p:bldP spid="6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A0EC82-0AA0-C966-9AED-DDB0A9D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Costing</a:t>
            </a:r>
            <a:r>
              <a:rPr lang="en-SE" noProof="0" dirty="0"/>
              <a:t>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CDF80-AED6-4373-8C9C-DB93258E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8B37A-4420-CCAC-117C-E831C63C0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noProof="0" dirty="0"/>
              <a:t>WPs homework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DC62A8-7CEB-0EF6-B0F0-FC84D904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Every Work Package coordinator shall continue to:</a:t>
            </a:r>
          </a:p>
          <a:p>
            <a:pPr lvl="1"/>
            <a:r>
              <a:rPr lang="en-US" sz="1800" dirty="0"/>
              <a:t>Identify major cost drivers</a:t>
            </a:r>
          </a:p>
          <a:p>
            <a:pPr lvl="1"/>
            <a:r>
              <a:rPr lang="en-US" sz="1800" dirty="0"/>
              <a:t>Review configurations for: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Stage I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Stage II (only upgrade cost from stage I)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Stage III (only upgrade cost from stage II)</a:t>
            </a:r>
          </a:p>
          <a:p>
            <a:pPr lvl="1"/>
            <a:r>
              <a:rPr lang="en-US" sz="1800" dirty="0"/>
              <a:t>Optimize major cost drivers and decide on the scope</a:t>
            </a:r>
          </a:p>
          <a:p>
            <a:pPr lvl="1"/>
            <a:r>
              <a:rPr lang="en-US" sz="1800" b="1" dirty="0"/>
              <a:t>Deliver level-</a:t>
            </a:r>
            <a:r>
              <a:rPr lang="pl-PL" sz="1800" b="1" dirty="0"/>
              <a:t>4</a:t>
            </a:r>
            <a:r>
              <a:rPr lang="en-US" sz="1800" b="1" dirty="0"/>
              <a:t> details Product Breakdown Structure (PBS) with cost estimation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01DAF-99BC-475A-4018-048BB993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 Detector: David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Saiang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Updates &amp; Highlights 2023-2024</a:t>
            </a:r>
          </a:p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C0C73-C9CA-4F85-BD2E-EFFBC1795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521" y="1720189"/>
            <a:ext cx="3431608" cy="4106679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B68D-001C-2873-3D30-0D3D2A27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276EA-90D9-5742-2F01-61204C076BDB}"/>
              </a:ext>
            </a:extLst>
          </p:cNvPr>
          <p:cNvSpPr txBox="1"/>
          <p:nvPr/>
        </p:nvSpPr>
        <p:spPr>
          <a:xfrm flipH="1">
            <a:off x="512183" y="1457341"/>
            <a:ext cx="7824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Updates &amp; Highlights 2023-2024</a:t>
            </a:r>
          </a:p>
          <a:p>
            <a:pPr lvl="1">
              <a:spcAft>
                <a:spcPts val="1200"/>
              </a:spcAft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Mine Manager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Graig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Griffiths) retired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Some assigned financing (external work) paid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No activity from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personnel since March 2024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requires more commitment from ESSnuSB+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Communication with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is based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Tord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Ekelöf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&amp; David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Saiang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lvl="1">
              <a:spcAft>
                <a:spcPts val="1200"/>
              </a:spcAft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LTU studies continue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The Far Detector study is being benchmarked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w.r.t.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Hyper-K  in terms of engineering and costs </a:t>
            </a:r>
          </a:p>
        </p:txBody>
      </p:sp>
    </p:spTree>
    <p:extLst>
      <p:ext uri="{BB962C8B-B14F-4D97-AF65-F5344CB8AC3E}">
        <p14:creationId xmlns:p14="http://schemas.microsoft.com/office/powerpoint/2010/main" val="29971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A1B268E-D04B-4324-409B-E1CBF0D0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2" y="3955263"/>
            <a:ext cx="4975610" cy="28161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830293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ETHEL testing at ESS MML lab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sz="2000" dirty="0"/>
              <a:t>SS </a:t>
            </a:r>
            <a:r>
              <a:rPr lang="en-US" b="1" dirty="0"/>
              <a:t>T</a:t>
            </a:r>
            <a:r>
              <a:rPr lang="en-US" sz="2000" dirty="0"/>
              <a:t>arget </a:t>
            </a:r>
            <a:r>
              <a:rPr lang="en-US" b="1" dirty="0"/>
              <a:t>H</a:t>
            </a:r>
            <a:r>
              <a:rPr lang="en-US" sz="2000" dirty="0"/>
              <a:t>elium </a:t>
            </a:r>
            <a:r>
              <a:rPr lang="en-US" b="1" dirty="0"/>
              <a:t>E</a:t>
            </a:r>
            <a:r>
              <a:rPr lang="en-US" sz="2000" dirty="0"/>
              <a:t>xperiments </a:t>
            </a:r>
            <a:r>
              <a:rPr lang="en-US" b="1" dirty="0"/>
              <a:t>L</a:t>
            </a:r>
            <a:r>
              <a:rPr lang="en-US" sz="2000" dirty="0"/>
              <a:t>TH –</a:t>
            </a:r>
            <a:r>
              <a:rPr lang="en-GB" dirty="0"/>
              <a:t>ETHEL (</a:t>
            </a:r>
            <a:r>
              <a:rPr lang="en-GB" sz="2000" dirty="0"/>
              <a:t>ESS-0005924)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0771C-C0A6-44A2-4BC9-E3413420E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8976" y="2656779"/>
            <a:ext cx="4616832" cy="2596969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9549C6-EA99-CB87-4F8B-8AE836805D32}"/>
              </a:ext>
            </a:extLst>
          </p:cNvPr>
          <p:cNvSpPr txBox="1"/>
          <p:nvPr/>
        </p:nvSpPr>
        <p:spPr>
          <a:xfrm>
            <a:off x="340468" y="1351363"/>
            <a:ext cx="809341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test set-up modelled after ESS target primary cooling system -System 1010.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ETHEL can be used to study the behavior of the new granular target designed for ESS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ν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SB+ made of 3 mm titanium spheres cooled by transverse helium gas cooling.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off-the-self solution for ETHEL is at 120KEUR. Our proposal is to move ETHEL from LTH to ESS premises in B02 temporarily.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Testing schedule available by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T.Tolba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383-5CC9-571F-C71F-784754F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0C1D8D-D323-EF64-9285-6DA5B873F56A}"/>
              </a:ext>
            </a:extLst>
          </p:cNvPr>
          <p:cNvSpPr txBox="1"/>
          <p:nvPr/>
        </p:nvSpPr>
        <p:spPr>
          <a:xfrm>
            <a:off x="1725214" y="3613521"/>
            <a:ext cx="2136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Circuit &amp; control</a:t>
            </a:r>
          </a:p>
        </p:txBody>
      </p:sp>
      <p:graphicFrame>
        <p:nvGraphicFramePr>
          <p:cNvPr id="29" name="Objeto 3">
            <a:extLst>
              <a:ext uri="{FF2B5EF4-FFF2-40B4-BE49-F238E27FC236}">
                <a16:creationId xmlns:a16="http://schemas.microsoft.com/office/drawing/2014/main" id="{9DB6BE21-E463-C19A-C033-F202B3AA5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44896"/>
              </p:ext>
            </p:extLst>
          </p:nvPr>
        </p:nvGraphicFramePr>
        <p:xfrm>
          <a:off x="7531856" y="4240986"/>
          <a:ext cx="1486485" cy="246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30446158" imgH="50527843" progId="CATIA.Product">
                  <p:link updateAutomatic="1"/>
                </p:oleObj>
              </mc:Choice>
              <mc:Fallback>
                <p:oleObj name="Product" r:id="rId4" imgW="30446158" imgH="50527843" progId="CATIA.Product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D5A753B-2ABF-9D39-EB4F-13DF724DB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1856" y="4240986"/>
                        <a:ext cx="1486485" cy="2466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1">
            <a:extLst>
              <a:ext uri="{FF2B5EF4-FFF2-40B4-BE49-F238E27FC236}">
                <a16:creationId xmlns:a16="http://schemas.microsoft.com/office/drawing/2014/main" id="{BFED4DAE-5B47-D191-DCE3-7E98B47BF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02526"/>
              </p:ext>
            </p:extLst>
          </p:nvPr>
        </p:nvGraphicFramePr>
        <p:xfrm>
          <a:off x="5101461" y="3346856"/>
          <a:ext cx="2386403" cy="169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15436551" imgH="10981288" progId="CATIA.Product">
                  <p:link updateAutomatic="1"/>
                </p:oleObj>
              </mc:Choice>
              <mc:Fallback>
                <p:oleObj name="Product" r:id="rId4" imgW="15436551" imgH="10981288" progId="CATIA.Product">
                  <p:link updateAutomatic="1"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2E89DDDB-4DDF-D889-C25A-1336BA3BB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1461" y="3346856"/>
                        <a:ext cx="2386403" cy="1697539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420BEB2-A056-CCDA-2A0A-42D3B1E259BC}"/>
              </a:ext>
            </a:extLst>
          </p:cNvPr>
          <p:cNvSpPr/>
          <p:nvPr/>
        </p:nvSpPr>
        <p:spPr>
          <a:xfrm>
            <a:off x="7636213" y="5363342"/>
            <a:ext cx="1233839" cy="680590"/>
          </a:xfrm>
          <a:prstGeom prst="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A275A0-06B6-7C53-2097-B47F424BE3CE}"/>
              </a:ext>
            </a:extLst>
          </p:cNvPr>
          <p:cNvCxnSpPr>
            <a:cxnSpLocks/>
            <a:stCxn id="32" idx="1"/>
            <a:endCxn id="30" idx="2"/>
          </p:cNvCxnSpPr>
          <p:nvPr/>
        </p:nvCxnSpPr>
        <p:spPr>
          <a:xfrm flipH="1" flipV="1">
            <a:off x="6294662" y="5044395"/>
            <a:ext cx="1341551" cy="65924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830293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ETHEL testing at ESS MML lab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ETHEL - target testing chamber ESS-5477478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/>
              <a:t>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2024-09-25</a:t>
            </a:r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549C6-EA99-CB87-4F8B-8AE836805D32}"/>
              </a:ext>
            </a:extLst>
          </p:cNvPr>
          <p:cNvSpPr txBox="1"/>
          <p:nvPr/>
        </p:nvSpPr>
        <p:spPr>
          <a:xfrm>
            <a:off x="459313" y="1526467"/>
            <a:ext cx="57663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ESS MML has already: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Designed the ETHEL target test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Launched manufacturing of the ETHEL target test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Purchased vacuum flanges and seals for the test chamber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Reserved lab time for the ETHEL tests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/>
              <a:t>ESS MML is ready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Contribute lab time and resources (ionized &amp; cooling water, compressed air, etc.) to ETHEL tests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Start with data acquisition, improvements on sensing systems (with focus on temperature sensors), perform online SHM, material analysis, investigation of test impact etc. </a:t>
            </a:r>
          </a:p>
          <a:p>
            <a:r>
              <a:rPr lang="en-US" b="1" dirty="0"/>
              <a:t>ESS MML wishes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Participate to WP3 material analysis pre- and post- irradiation at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HiRadMat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and RADIATE collaboration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383-5CC9-571F-C71F-784754F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979FA-EDA6-75C8-593E-34A8C853B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03" y="1631549"/>
            <a:ext cx="5822630" cy="4104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3762F-BEC2-5DCD-306C-827DDF4CDA58}"/>
              </a:ext>
            </a:extLst>
          </p:cNvPr>
          <p:cNvSpPr txBox="1"/>
          <p:nvPr/>
        </p:nvSpPr>
        <p:spPr>
          <a:xfrm>
            <a:off x="6972300" y="5758603"/>
            <a:ext cx="4868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Certified for10 bar of absolute He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Compatible with He gas loop connections</a:t>
            </a:r>
          </a:p>
        </p:txBody>
      </p:sp>
    </p:spTree>
    <p:extLst>
      <p:ext uri="{BB962C8B-B14F-4D97-AF65-F5344CB8AC3E}">
        <p14:creationId xmlns:p14="http://schemas.microsoft.com/office/powerpoint/2010/main" val="35013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6532</TotalTime>
  <Words>804</Words>
  <Application>Microsoft Office PowerPoint</Application>
  <PresentationFormat>Widescreen</PresentationFormat>
  <Paragraphs>134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file:///C:\Users\Jorge\Desktop\ESSnuSB\1.%20CAD\PROTOTYPE\ETHEL%20top%20assembly%20-%20ESS-0005924%20-%20Rev%201.2.CATProduct</vt:lpstr>
      <vt:lpstr>file:///C:\Users\Jorge\Desktop\ESSnuSB\1.%20CAD\PROTOTYPE\ETHEL%20top%20assembly%20-%20ESS-0005924%20-%20Rev%201.2.CATProduct</vt:lpstr>
      <vt:lpstr>WP2+ Engineering &amp; Infrastructure</vt:lpstr>
      <vt:lpstr>Deliverables</vt:lpstr>
      <vt:lpstr>Mechanical Design update</vt:lpstr>
      <vt:lpstr>Mechanical Design update</vt:lpstr>
      <vt:lpstr>Program’s stages</vt:lpstr>
      <vt:lpstr>Costing estimation</vt:lpstr>
      <vt:lpstr>Far Detector: David Saiang talk</vt:lpstr>
      <vt:lpstr>ETHEL testing at ESS MML lab</vt:lpstr>
      <vt:lpstr>ETHEL testing at ESS MML lab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Gazis</dc:creator>
  <cp:lastModifiedBy>Dawid Patrzalek</cp:lastModifiedBy>
  <cp:revision>77</cp:revision>
  <cp:lastPrinted>2019-03-08T10:27:30Z</cp:lastPrinted>
  <dcterms:created xsi:type="dcterms:W3CDTF">2024-09-03T06:23:18Z</dcterms:created>
  <dcterms:modified xsi:type="dcterms:W3CDTF">2024-09-25T17:44:57Z</dcterms:modified>
</cp:coreProperties>
</file>