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273" r:id="rId3"/>
    <p:sldId id="299" r:id="rId4"/>
    <p:sldId id="274" r:id="rId5"/>
    <p:sldId id="287" r:id="rId6"/>
    <p:sldId id="288" r:id="rId7"/>
    <p:sldId id="289" r:id="rId8"/>
    <p:sldId id="284" r:id="rId9"/>
    <p:sldId id="297" r:id="rId10"/>
    <p:sldId id="275" r:id="rId11"/>
    <p:sldId id="293" r:id="rId12"/>
    <p:sldId id="294" r:id="rId13"/>
    <p:sldId id="290" r:id="rId14"/>
    <p:sldId id="292" r:id="rId15"/>
    <p:sldId id="295" r:id="rId16"/>
    <p:sldId id="276" r:id="rId17"/>
    <p:sldId id="279" r:id="rId18"/>
    <p:sldId id="280" r:id="rId19"/>
    <p:sldId id="283" r:id="rId20"/>
    <p:sldId id="298" r:id="rId21"/>
    <p:sldId id="286" r:id="rId22"/>
    <p:sldId id="281" r:id="rId2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75831-A1CB-4EFB-B544-78F31AB0DC34}" type="datetimeFigureOut">
              <a:rPr lang="sv-SE" smtClean="0"/>
              <a:t>2024-09-25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1DA4C-CDA8-46F4-9264-EE6D8EA10D4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7511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4F67D-6D0B-4127-87AE-1F6DB1D104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AFF91C-A4DD-40A4-8FEB-D863A45E1B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4DE9E9-303F-48C7-8073-223691E8C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B64B1-203D-4BA3-AC60-2A2E5A89E9F8}" type="datetime1">
              <a:rPr lang="sv-SE" smtClean="0"/>
              <a:t>2024-09-25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425F8-C11D-4DAD-A6AD-9A535E9EE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Olvegård, September 26, 2024</a:t>
            </a: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4C98A-9659-4270-8087-A10514E4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7ABFE-FD0A-4E48-9EE0-161587FFE59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923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8DAB-B6AB-49B4-A8FF-62B208F61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A1B91F-7191-4D0F-A145-4893FC22EA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07595-1278-49E3-A50F-F7EBCDAD3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519BC-1599-4332-A62A-42CA4FDBA73B}" type="datetime1">
              <a:rPr lang="sv-SE" smtClean="0"/>
              <a:t>2024-09-25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DDDC35-993C-4E98-84F9-8B6512D53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Olvegård, September 26, 2024</a:t>
            </a: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DD744-E7F5-4CDC-B0A8-2B9A899AC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7ABFE-FD0A-4E48-9EE0-161587FFE59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1705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6E91F8-E187-4528-987C-EF29889D04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85EAD4-8CB1-4302-AD67-AF75052B70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F27B03-7A4C-4F23-B8C6-A90C9E711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A3770-6ABC-4049-8EBC-E9C1457357AA}" type="datetime1">
              <a:rPr lang="sv-SE" smtClean="0"/>
              <a:t>2024-09-25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6104C-6066-43E7-82CA-0EDD59324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Olvegård, September 26, 2024</a:t>
            </a: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F43D0-5387-403B-805F-FDC0134D2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7ABFE-FD0A-4E48-9EE0-161587FFE59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864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6762A-EA81-4F7A-BA88-1067954CF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2F974-409F-49A4-B267-0140FED40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19357-5B68-450C-A144-1D2F9AD4A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E99A-59BF-4F3D-8A9D-BC19A9E3A0C6}" type="datetime1">
              <a:rPr lang="sv-SE" smtClean="0"/>
              <a:t>2024-09-25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2A34BF-F2B7-4542-97F3-91AAE8015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Olvegård, September 26, 2024</a:t>
            </a: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6AE67-D401-43C1-A8B7-26525A735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7ABFE-FD0A-4E48-9EE0-161587FFE59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7882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11A46-6430-440D-AC0E-E1F3858D9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BF36B4-E675-4367-9972-CDDDAE5CD1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25AC7-C30B-405D-ADF8-926F91131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DDD6-1946-4438-B797-83F2A3F0FF73}" type="datetime1">
              <a:rPr lang="sv-SE" smtClean="0"/>
              <a:t>2024-09-25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AF8A4-2AF4-4263-AF12-7545DAAEF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Olvegård, September 26, 2024</a:t>
            </a: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F1322-6F5C-4AA5-9836-0704FB692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7ABFE-FD0A-4E48-9EE0-161587FFE59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111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E7172-024D-4C4A-B2C0-781F172D4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C6191-A25B-4B6C-863D-08B147A089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1D87B9-1AE9-40D4-BB65-3A836DC4CF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EE104F-E965-4A90-A3FA-D126F362E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4110-726F-47ED-ADF3-014E03154C6D}" type="datetime1">
              <a:rPr lang="sv-SE" smtClean="0"/>
              <a:t>2024-09-25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8B55C3-A558-4D7F-ABAF-CB5B9DEF6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Olvegård, September 26, 2024</a:t>
            </a:r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4FCB09-24D2-4CF6-B95C-71CA01A65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7ABFE-FD0A-4E48-9EE0-161587FFE59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7184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5A02B-393E-44C8-9F30-42B6B3CAA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64843A-4DF5-4CBF-93E8-7E71D3987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857C95-4170-4ED6-82E7-E36E7A790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BBB251-BF64-4CB3-94D4-63FAB30417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71767B-319A-41E3-80D9-1B6DE1F92E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EE3B0-B34D-4FC8-823F-FED48662D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3F97-7610-4D6C-BE3E-73E4D7FD7416}" type="datetime1">
              <a:rPr lang="sv-SE" smtClean="0"/>
              <a:t>2024-09-25</a:t>
            </a:fld>
            <a:endParaRPr lang="sv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1177AC-42F9-4983-8682-CFB053E55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Olvegård, September 26, 2024</a:t>
            </a:r>
            <a:endParaRPr lang="sv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CE7E59-A4A0-4A89-AB38-C241DC4D2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7ABFE-FD0A-4E48-9EE0-161587FFE59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604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B880E-6380-414A-9167-F0F45654E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F2AFFE-AD86-42DA-88E3-97DA975D9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B85C-E422-4984-B1BA-0C270C2C527E}" type="datetime1">
              <a:rPr lang="sv-SE" smtClean="0"/>
              <a:t>2024-09-25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34B117-236B-48E1-ACC9-52E51812B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Olvegård, September 26, 2024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AD9CBD-974B-4BEC-896B-0BA3DC241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7ABFE-FD0A-4E48-9EE0-161587FFE59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832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0D8DD1-3C50-4CFE-A522-9C21B5490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F7A1-BB05-430F-8699-0DE42AA1F71D}" type="datetime1">
              <a:rPr lang="sv-SE" smtClean="0"/>
              <a:t>2024-09-25</a:t>
            </a:fld>
            <a:endParaRPr 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9945AE-6771-4A44-AF71-25599F008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Olvegård, September 26, 2024</a:t>
            </a:r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DD7AEB-7328-4406-9B25-0C29D4011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7ABFE-FD0A-4E48-9EE0-161587FFE59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6832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A710A-1FDA-4F69-81E5-4A9803391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B338C-206A-4704-94E9-3EF3E0CB8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293E4C-D449-475A-BCB8-68668D0841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CED093-795B-4368-B00D-F0F4FAC0B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CE3D-B376-4F00-8E68-D6B897E94B02}" type="datetime1">
              <a:rPr lang="sv-SE" smtClean="0"/>
              <a:t>2024-09-25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88B53-0CCF-41B6-9274-D9B97D2F0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Olvegård, September 26, 2024</a:t>
            </a:r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BBF160-287F-40B5-A478-572D50B90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7ABFE-FD0A-4E48-9EE0-161587FFE59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4328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C9C2A-5F80-4069-A6D6-AEA9F6ECB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24D7BB-3F17-48FC-9065-7857090136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3D6658-0C58-4FDE-BD39-B9FDF7196E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1CC538-0611-40B9-980D-3EFBCB48F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F2F82-7DA9-428A-8980-027490DE5CD4}" type="datetime1">
              <a:rPr lang="sv-SE" smtClean="0"/>
              <a:t>2024-09-25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CA9D1E-816F-4194-AB4B-A1CD829CC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Olvegård, September 26, 2024</a:t>
            </a:r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F4D224-EA8F-4F82-9735-47AF43ECF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7ABFE-FD0A-4E48-9EE0-161587FFE59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103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7C8492-2DC1-4ED9-A8B2-0E2039CE5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8C2CF0-9F87-4F43-AB03-3DD514364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DCDCE-8091-4DEB-A9F8-7E03EAA29E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68A-12A7-4F66-9204-90206B3C3FD1}" type="datetime1">
              <a:rPr lang="sv-SE" smtClean="0"/>
              <a:t>2024-09-25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9CFFA-D2F0-49E3-83A4-D1D9F9D8F8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M. Olvegård, September 26, 2024</a:t>
            </a: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1AA7F4-26CA-4752-8503-7FBAF41BF3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7ABFE-FD0A-4E48-9EE0-161587FFE59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1388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oi.org/10.1051/epjconf/202328602001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B78CC-B37F-47E8-8C1A-B8B537E223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WP4</a:t>
            </a:r>
            <a:br>
              <a:rPr lang="sv-SE" dirty="0"/>
            </a:br>
            <a:r>
              <a:rPr lang="sv-SE" dirty="0" err="1"/>
              <a:t>Low</a:t>
            </a:r>
            <a:r>
              <a:rPr lang="sv-SE" dirty="0"/>
              <a:t> Energy nuSTORM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93DFFD-DC1C-4909-902B-A2A16011F1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Maja Olvegård</a:t>
            </a:r>
          </a:p>
          <a:p>
            <a:r>
              <a:rPr lang="sv-SE" dirty="0"/>
              <a:t>Uppsala University</a:t>
            </a:r>
          </a:p>
          <a:p>
            <a:r>
              <a:rPr lang="sv-SE" dirty="0"/>
              <a:t>On </a:t>
            </a:r>
            <a:r>
              <a:rPr lang="sv-SE" dirty="0" err="1"/>
              <a:t>behalf</a:t>
            </a:r>
            <a:r>
              <a:rPr lang="sv-SE" dirty="0"/>
              <a:t> of WP4</a:t>
            </a:r>
          </a:p>
          <a:p>
            <a:endParaRPr lang="sv-S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030DD2-94DC-48B2-8AE4-B5FD6071D7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961" y="5152136"/>
            <a:ext cx="2578596" cy="1368135"/>
          </a:xfrm>
          <a:prstGeom prst="rect">
            <a:avLst/>
          </a:prstGeom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14081A-6D6B-4B17-B2CA-ED4D04CA90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04" y="5735637"/>
            <a:ext cx="4197035" cy="88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226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7874B-61DB-40A1-9A04-1D5625B60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LEnuSTORM: </a:t>
            </a:r>
            <a:r>
              <a:rPr lang="sv-SE" dirty="0" err="1"/>
              <a:t>muon</a:t>
            </a:r>
            <a:r>
              <a:rPr lang="sv-SE" dirty="0"/>
              <a:t> </a:t>
            </a:r>
            <a:r>
              <a:rPr lang="sv-SE" dirty="0" err="1"/>
              <a:t>momentum</a:t>
            </a:r>
            <a:endParaRPr lang="sv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522E03-1116-40ED-AC86-4399D7F9FC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156922" cy="4351338"/>
          </a:xfrm>
        </p:spPr>
        <p:txBody>
          <a:bodyPr/>
          <a:lstStyle/>
          <a:p>
            <a:r>
              <a:rPr lang="sv-SE" dirty="0"/>
              <a:t>Nominal </a:t>
            </a:r>
            <a:r>
              <a:rPr lang="sv-SE" dirty="0" err="1"/>
              <a:t>muon</a:t>
            </a:r>
            <a:r>
              <a:rPr lang="sv-SE" dirty="0"/>
              <a:t> </a:t>
            </a:r>
            <a:r>
              <a:rPr lang="sv-SE" dirty="0" err="1"/>
              <a:t>momentum</a:t>
            </a:r>
            <a:r>
              <a:rPr lang="sv-SE" dirty="0"/>
              <a:t>: 400 MeV/c</a:t>
            </a:r>
          </a:p>
          <a:p>
            <a:pPr lvl="1"/>
            <a:r>
              <a:rPr lang="sv-SE" dirty="0" err="1"/>
              <a:t>Also</a:t>
            </a:r>
            <a:r>
              <a:rPr lang="sv-SE" dirty="0"/>
              <a:t> </a:t>
            </a:r>
            <a:r>
              <a:rPr lang="sv-SE" dirty="0" err="1"/>
              <a:t>operate</a:t>
            </a:r>
            <a:r>
              <a:rPr lang="sv-SE" dirty="0"/>
              <a:t> at </a:t>
            </a:r>
            <a:r>
              <a:rPr lang="sv-SE" dirty="0" err="1"/>
              <a:t>higher</a:t>
            </a:r>
            <a:r>
              <a:rPr lang="sv-SE" dirty="0"/>
              <a:t> </a:t>
            </a:r>
            <a:r>
              <a:rPr lang="sv-SE" dirty="0" err="1"/>
              <a:t>momentum</a:t>
            </a:r>
            <a:r>
              <a:rPr lang="sv-SE" dirty="0"/>
              <a:t>?</a:t>
            </a:r>
          </a:p>
          <a:p>
            <a:pPr lvl="1"/>
            <a:r>
              <a:rPr lang="sv-SE" dirty="0"/>
              <a:t>Is it the best </a:t>
            </a:r>
            <a:r>
              <a:rPr lang="sv-SE" dirty="0" err="1"/>
              <a:t>energy</a:t>
            </a:r>
            <a:r>
              <a:rPr lang="sv-SE" dirty="0"/>
              <a:t> or do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reach</a:t>
            </a:r>
            <a:r>
              <a:rPr lang="sv-SE" dirty="0"/>
              <a:t> </a:t>
            </a:r>
            <a:r>
              <a:rPr lang="sv-SE" dirty="0" err="1"/>
              <a:t>better</a:t>
            </a:r>
            <a:r>
              <a:rPr lang="sv-SE" dirty="0"/>
              <a:t> </a:t>
            </a:r>
            <a:r>
              <a:rPr lang="sv-SE" dirty="0" err="1"/>
              <a:t>performance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higher</a:t>
            </a:r>
            <a:r>
              <a:rPr lang="sv-SE" dirty="0"/>
              <a:t> </a:t>
            </a:r>
            <a:r>
              <a:rPr lang="sv-SE" dirty="0" err="1"/>
              <a:t>muon</a:t>
            </a:r>
            <a:r>
              <a:rPr lang="sv-SE" dirty="0"/>
              <a:t> </a:t>
            </a:r>
            <a:r>
              <a:rPr lang="sv-SE" dirty="0" err="1"/>
              <a:t>momentum</a:t>
            </a:r>
            <a:r>
              <a:rPr lang="sv-SE" dirty="0"/>
              <a:t>?</a:t>
            </a:r>
          </a:p>
          <a:p>
            <a:endParaRPr lang="sv-SE" dirty="0"/>
          </a:p>
          <a:p>
            <a:r>
              <a:rPr lang="sv-SE" dirty="0" err="1"/>
              <a:t>Investigated</a:t>
            </a:r>
            <a:r>
              <a:rPr lang="sv-SE" dirty="0"/>
              <a:t> </a:t>
            </a:r>
            <a:r>
              <a:rPr lang="sv-SE" dirty="0" err="1"/>
              <a:t>using</a:t>
            </a:r>
            <a:r>
              <a:rPr lang="sv-SE" dirty="0"/>
              <a:t> a 30 m straight </a:t>
            </a:r>
            <a:r>
              <a:rPr lang="sv-SE" dirty="0" err="1"/>
              <a:t>section</a:t>
            </a:r>
            <a:r>
              <a:rPr lang="sv-SE" dirty="0"/>
              <a:t>.</a:t>
            </a:r>
          </a:p>
          <a:p>
            <a:pPr lvl="1"/>
            <a:r>
              <a:rPr lang="sv-SE" dirty="0" err="1"/>
              <a:t>How</a:t>
            </a:r>
            <a:r>
              <a:rPr lang="sv-SE" dirty="0"/>
              <a:t> </a:t>
            </a:r>
            <a:r>
              <a:rPr lang="sv-SE" dirty="0" err="1"/>
              <a:t>works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75 m?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6F6394-0BAB-49AF-BE59-2A51C2CD14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562"/>
          <a:stretch/>
        </p:blipFill>
        <p:spPr>
          <a:xfrm>
            <a:off x="6995121" y="1353396"/>
            <a:ext cx="4498673" cy="34413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CFC4FC-ADB6-4428-B713-CBD14767753C}"/>
              </a:ext>
            </a:extLst>
          </p:cNvPr>
          <p:cNvSpPr txBox="1"/>
          <p:nvPr/>
        </p:nvSpPr>
        <p:spPr>
          <a:xfrm>
            <a:off x="382771" y="6185419"/>
            <a:ext cx="2892056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Ting Wing Choi, Leon </a:t>
            </a:r>
            <a:r>
              <a:rPr lang="sv-SE" dirty="0" err="1"/>
              <a:t>Halic</a:t>
            </a:r>
            <a:endParaRPr lang="sv-S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6935E0-2766-4921-9BDB-9B5F78FD63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891" y="365125"/>
            <a:ext cx="1590166" cy="843700"/>
          </a:xfrm>
          <a:prstGeom prst="rect">
            <a:avLst/>
          </a:prstGeom>
          <a:ln>
            <a:noFill/>
          </a:ln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F753FD1-1FF9-4976-9AD2-7F47CF946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Olvegård, September 26, 2024</a:t>
            </a:r>
            <a:endParaRPr lang="sv-SE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D9E0B5E-F31D-4718-B56D-696A005EE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7ABFE-FD0A-4E48-9EE0-161587FFE59B}" type="slidenum">
              <a:rPr lang="sv-SE" smtClean="0"/>
              <a:t>10</a:t>
            </a:fld>
            <a:endParaRPr lang="sv-S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AEB299-1604-4FFC-B30E-2C9EC95A2A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1757" y="4600357"/>
            <a:ext cx="4772300" cy="18084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FB82062-BAB0-4E59-A42A-0CF22CCB7391}"/>
              </a:ext>
            </a:extLst>
          </p:cNvPr>
          <p:cNvSpPr txBox="1"/>
          <p:nvPr/>
        </p:nvSpPr>
        <p:spPr>
          <a:xfrm rot="16200000">
            <a:off x="6231396" y="5151625"/>
            <a:ext cx="152745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Pions  from ESSnuSB horn</a:t>
            </a:r>
            <a:endParaRPr lang="en-CH" sz="1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7389A1-361E-4BF6-8AE9-19C5A447C9C9}"/>
              </a:ext>
            </a:extLst>
          </p:cNvPr>
          <p:cNvSpPr/>
          <p:nvPr/>
        </p:nvSpPr>
        <p:spPr>
          <a:xfrm>
            <a:off x="8484781" y="4794727"/>
            <a:ext cx="212652" cy="1390692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7769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7874B-61DB-40A1-9A04-1D5625B60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LEnuSTORM: </a:t>
            </a:r>
            <a:r>
              <a:rPr lang="sv-SE" dirty="0" err="1"/>
              <a:t>muon</a:t>
            </a:r>
            <a:r>
              <a:rPr lang="sv-SE" dirty="0"/>
              <a:t> and pion </a:t>
            </a:r>
            <a:r>
              <a:rPr lang="sv-SE" dirty="0" err="1"/>
              <a:t>momenta</a:t>
            </a:r>
            <a:endParaRPr lang="sv-S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6935E0-2766-4921-9BDB-9B5F78FD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891" y="365125"/>
            <a:ext cx="1590166" cy="843700"/>
          </a:xfrm>
          <a:prstGeom prst="rect">
            <a:avLst/>
          </a:prstGeom>
          <a:ln>
            <a:noFill/>
          </a:ln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F753FD1-1FF9-4976-9AD2-7F47CF946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Olvegård, September 26, 2024</a:t>
            </a:r>
            <a:endParaRPr lang="sv-SE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D9E0B5E-F31D-4718-B56D-696A005EE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7ABFE-FD0A-4E48-9EE0-161587FFE59B}" type="slidenum">
              <a:rPr lang="sv-SE" smtClean="0"/>
              <a:t>11</a:t>
            </a:fld>
            <a:endParaRPr lang="sv-S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AEB299-1604-4FFC-B30E-2C9EC95A2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021" y="2386436"/>
            <a:ext cx="8522659" cy="32297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FB82062-BAB0-4E59-A42A-0CF22CCB7391}"/>
              </a:ext>
            </a:extLst>
          </p:cNvPr>
          <p:cNvSpPr txBox="1"/>
          <p:nvPr/>
        </p:nvSpPr>
        <p:spPr>
          <a:xfrm rot="16200000">
            <a:off x="466772" y="3657693"/>
            <a:ext cx="28191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Pions  from ESSnuSB horn</a:t>
            </a:r>
            <a:endParaRPr lang="en-CH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7389A1-361E-4BF6-8AE9-19C5A447C9C9}"/>
              </a:ext>
            </a:extLst>
          </p:cNvPr>
          <p:cNvSpPr/>
          <p:nvPr/>
        </p:nvSpPr>
        <p:spPr>
          <a:xfrm>
            <a:off x="4027967" y="2551814"/>
            <a:ext cx="193159" cy="2712906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7B9B8A-415C-4489-ACE7-BF950331D2FE}"/>
              </a:ext>
            </a:extLst>
          </p:cNvPr>
          <p:cNvSpPr/>
          <p:nvPr/>
        </p:nvSpPr>
        <p:spPr>
          <a:xfrm>
            <a:off x="4967175" y="2551814"/>
            <a:ext cx="252000" cy="2712906"/>
          </a:xfrm>
          <a:prstGeom prst="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2B8627-85A7-4484-8984-53A0BED081DE}"/>
              </a:ext>
            </a:extLst>
          </p:cNvPr>
          <p:cNvSpPr/>
          <p:nvPr/>
        </p:nvSpPr>
        <p:spPr>
          <a:xfrm>
            <a:off x="5603358" y="2551814"/>
            <a:ext cx="252000" cy="2712906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49541E-2535-414D-AEE7-CE93F12EA16A}"/>
              </a:ext>
            </a:extLst>
          </p:cNvPr>
          <p:cNvSpPr txBox="1"/>
          <p:nvPr/>
        </p:nvSpPr>
        <p:spPr>
          <a:xfrm>
            <a:off x="3246481" y="1614992"/>
            <a:ext cx="1392865" cy="3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accent2">
                    <a:lumMod val="75000"/>
                  </a:schemeClr>
                </a:solidFill>
              </a:rPr>
              <a:t>400 MeV/c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4F96CE-ED9A-4C3B-92EC-57C9DB820ADA}"/>
              </a:ext>
            </a:extLst>
          </p:cNvPr>
          <p:cNvSpPr txBox="1"/>
          <p:nvPr/>
        </p:nvSpPr>
        <p:spPr>
          <a:xfrm>
            <a:off x="4426692" y="1849213"/>
            <a:ext cx="1392865" cy="3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accent5">
                    <a:lumMod val="75000"/>
                  </a:schemeClr>
                </a:solidFill>
              </a:rPr>
              <a:t>700 MeV/c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B326CA-87C7-4AE5-A869-56EBF0BB4135}"/>
              </a:ext>
            </a:extLst>
          </p:cNvPr>
          <p:cNvSpPr txBox="1"/>
          <p:nvPr/>
        </p:nvSpPr>
        <p:spPr>
          <a:xfrm>
            <a:off x="5621094" y="2149724"/>
            <a:ext cx="1392865" cy="3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accent6">
                    <a:lumMod val="75000"/>
                  </a:schemeClr>
                </a:solidFill>
              </a:rPr>
              <a:t>900 MeV/c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6F40B61-93A9-446E-9F26-B22B9117D480}"/>
              </a:ext>
            </a:extLst>
          </p:cNvPr>
          <p:cNvSpPr/>
          <p:nvPr/>
        </p:nvSpPr>
        <p:spPr>
          <a:xfrm>
            <a:off x="7251406" y="2220796"/>
            <a:ext cx="4459486" cy="2699607"/>
          </a:xfrm>
          <a:prstGeom prst="roundRect">
            <a:avLst>
              <a:gd name="adj" fmla="val 1041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tx1"/>
                </a:solidFill>
              </a:rPr>
              <a:t>Pion </a:t>
            </a:r>
            <a:r>
              <a:rPr lang="sv-SE" sz="2400" dirty="0" err="1">
                <a:solidFill>
                  <a:schemeClr val="tx1"/>
                </a:solidFill>
              </a:rPr>
              <a:t>production</a:t>
            </a:r>
            <a:r>
              <a:rPr lang="sv-SE" sz="2400" dirty="0">
                <a:solidFill>
                  <a:schemeClr val="tx1"/>
                </a:solidFill>
              </a:rPr>
              <a:t> and </a:t>
            </a:r>
            <a:r>
              <a:rPr lang="sv-SE" sz="2400" dirty="0" err="1">
                <a:solidFill>
                  <a:schemeClr val="tx1"/>
                </a:solidFill>
              </a:rPr>
              <a:t>collection</a:t>
            </a:r>
            <a:endParaRPr lang="sv-SE" sz="2400" dirty="0">
              <a:solidFill>
                <a:schemeClr val="tx1"/>
              </a:solidFill>
            </a:endParaRPr>
          </a:p>
          <a:p>
            <a:pPr marL="800100" lvl="1" indent="-342900">
              <a:spcBef>
                <a:spcPts val="1200"/>
              </a:spcBef>
              <a:buFont typeface="Calibri" panose="020F0502020204030204" pitchFamily="34" charset="0"/>
              <a:buChar char="―"/>
            </a:pPr>
            <a:r>
              <a:rPr lang="sv-SE" sz="2400" dirty="0" err="1">
                <a:solidFill>
                  <a:schemeClr val="tx1"/>
                </a:solidFill>
              </a:rPr>
              <a:t>Phase</a:t>
            </a:r>
            <a:r>
              <a:rPr lang="sv-SE" sz="2400" dirty="0">
                <a:solidFill>
                  <a:schemeClr val="tx1"/>
                </a:solidFill>
              </a:rPr>
              <a:t> space of </a:t>
            </a:r>
            <a:r>
              <a:rPr lang="sv-SE" sz="2400" dirty="0" err="1">
                <a:solidFill>
                  <a:schemeClr val="tx1"/>
                </a:solidFill>
              </a:rPr>
              <a:t>such</a:t>
            </a:r>
            <a:r>
              <a:rPr lang="sv-SE" sz="2400" dirty="0">
                <a:solidFill>
                  <a:schemeClr val="tx1"/>
                </a:solidFill>
              </a:rPr>
              <a:t> pions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tx1"/>
                </a:solidFill>
              </a:rPr>
              <a:t>(</a:t>
            </a:r>
            <a:r>
              <a:rPr lang="sv-SE" sz="2400" dirty="0" err="1">
                <a:solidFill>
                  <a:schemeClr val="tx1"/>
                </a:solidFill>
              </a:rPr>
              <a:t>Useful</a:t>
            </a:r>
            <a:r>
              <a:rPr lang="sv-SE" sz="2400" dirty="0">
                <a:solidFill>
                  <a:schemeClr val="tx1"/>
                </a:solidFill>
              </a:rPr>
              <a:t>) </a:t>
            </a:r>
            <a:r>
              <a:rPr lang="sv-SE" sz="2400" dirty="0" err="1">
                <a:solidFill>
                  <a:schemeClr val="tx1"/>
                </a:solidFill>
              </a:rPr>
              <a:t>muons</a:t>
            </a:r>
            <a:r>
              <a:rPr lang="sv-SE" sz="2400" dirty="0">
                <a:solidFill>
                  <a:schemeClr val="tx1"/>
                </a:solidFill>
              </a:rPr>
              <a:t> </a:t>
            </a:r>
            <a:r>
              <a:rPr lang="sv-SE" sz="2400" dirty="0" err="1">
                <a:solidFill>
                  <a:schemeClr val="tx1"/>
                </a:solidFill>
              </a:rPr>
              <a:t>produced</a:t>
            </a:r>
            <a:r>
              <a:rPr lang="sv-SE" sz="2400" dirty="0">
                <a:solidFill>
                  <a:schemeClr val="tx1"/>
                </a:solidFill>
              </a:rPr>
              <a:t> by </a:t>
            </a:r>
            <a:r>
              <a:rPr lang="sv-SE" sz="2400" dirty="0" err="1">
                <a:solidFill>
                  <a:schemeClr val="tx1"/>
                </a:solidFill>
              </a:rPr>
              <a:t>such</a:t>
            </a:r>
            <a:r>
              <a:rPr lang="sv-SE" sz="2400" dirty="0">
                <a:solidFill>
                  <a:schemeClr val="tx1"/>
                </a:solidFill>
              </a:rPr>
              <a:t> pions</a:t>
            </a:r>
          </a:p>
          <a:p>
            <a:pPr marL="800100" lvl="1" indent="-342900">
              <a:spcBef>
                <a:spcPts val="1200"/>
              </a:spcBef>
              <a:buFont typeface="Calibri" panose="020F0502020204030204" pitchFamily="34" charset="0"/>
              <a:buChar char="―"/>
            </a:pPr>
            <a:r>
              <a:rPr lang="sv-SE" sz="2400" dirty="0" err="1">
                <a:solidFill>
                  <a:schemeClr val="tx1"/>
                </a:solidFill>
              </a:rPr>
              <a:t>Phase</a:t>
            </a:r>
            <a:r>
              <a:rPr lang="sv-SE" sz="2400" dirty="0">
                <a:solidFill>
                  <a:schemeClr val="tx1"/>
                </a:solidFill>
              </a:rPr>
              <a:t> space of </a:t>
            </a:r>
            <a:r>
              <a:rPr lang="sv-SE" sz="2400" dirty="0" err="1">
                <a:solidFill>
                  <a:schemeClr val="tx1"/>
                </a:solidFill>
              </a:rPr>
              <a:t>such</a:t>
            </a:r>
            <a:r>
              <a:rPr lang="sv-SE" sz="2400" dirty="0">
                <a:solidFill>
                  <a:schemeClr val="tx1"/>
                </a:solidFill>
              </a:rPr>
              <a:t> pions</a:t>
            </a:r>
          </a:p>
        </p:txBody>
      </p:sp>
    </p:spTree>
    <p:extLst>
      <p:ext uri="{BB962C8B-B14F-4D97-AF65-F5344CB8AC3E}">
        <p14:creationId xmlns:p14="http://schemas.microsoft.com/office/powerpoint/2010/main" val="1975753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E605E-2BFF-48FD-A9D2-A4AA293E2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Pion </a:t>
            </a:r>
            <a:r>
              <a:rPr lang="sv-SE" dirty="0" err="1"/>
              <a:t>phase</a:t>
            </a:r>
            <a:r>
              <a:rPr lang="sv-SE" dirty="0"/>
              <a:t> space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652E5D-3DDF-449D-B321-BD5278BD3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Olvegård, September 26, 2024</a:t>
            </a: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44641A-1387-4C75-BB3C-429337E29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7ABFE-FD0A-4E48-9EE0-161587FFE59B}" type="slidenum">
              <a:rPr lang="sv-SE" smtClean="0"/>
              <a:t>12</a:t>
            </a:fld>
            <a:endParaRPr lang="sv-S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481865-2A38-4FD4-A386-5758CDAFBC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078"/>
          <a:stretch/>
        </p:blipFill>
        <p:spPr>
          <a:xfrm>
            <a:off x="6462823" y="1559810"/>
            <a:ext cx="4880344" cy="42655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935149-2A06-452B-9C15-FC7D25006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11" y="1933872"/>
            <a:ext cx="5293178" cy="35625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EB6E1E-60D2-4546-8291-A9EDFC5DDB7E}"/>
              </a:ext>
            </a:extLst>
          </p:cNvPr>
          <p:cNvSpPr txBox="1"/>
          <p:nvPr/>
        </p:nvSpPr>
        <p:spPr>
          <a:xfrm>
            <a:off x="6675480" y="1590452"/>
            <a:ext cx="4743893" cy="432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sv-SE" dirty="0" err="1"/>
              <a:t>Phase</a:t>
            </a:r>
            <a:r>
              <a:rPr lang="sv-SE" dirty="0"/>
              <a:t> space of pions at 700 MeV/c </a:t>
            </a:r>
            <a:r>
              <a:rPr lang="sv-SE" dirty="0">
                <a:sym typeface="Symbol" panose="05050102010706020507" pitchFamily="18" charset="2"/>
              </a:rPr>
              <a:t>10%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D00A06-AB69-4E4E-B141-887F9D9253F3}"/>
              </a:ext>
            </a:extLst>
          </p:cNvPr>
          <p:cNvSpPr txBox="1"/>
          <p:nvPr/>
        </p:nvSpPr>
        <p:spPr>
          <a:xfrm>
            <a:off x="1903228" y="2373330"/>
            <a:ext cx="1244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accent6"/>
                </a:solidFill>
              </a:rPr>
              <a:t>700 MeV/c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FBB425-FDE1-496D-B275-9B4AC133BD48}"/>
              </a:ext>
            </a:extLst>
          </p:cNvPr>
          <p:cNvSpPr txBox="1"/>
          <p:nvPr/>
        </p:nvSpPr>
        <p:spPr>
          <a:xfrm>
            <a:off x="2044995" y="4039022"/>
            <a:ext cx="1244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accent1"/>
                </a:solidFill>
              </a:rPr>
              <a:t>400 MeV/c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5FEFA47-9E89-4335-9221-FCCBBFC263C9}"/>
              </a:ext>
            </a:extLst>
          </p:cNvPr>
          <p:cNvSpPr/>
          <p:nvPr/>
        </p:nvSpPr>
        <p:spPr>
          <a:xfrm>
            <a:off x="1183758" y="1656871"/>
            <a:ext cx="691116" cy="419986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50D048-3B03-4A8D-91F8-5060B6BBD1BE}"/>
              </a:ext>
            </a:extLst>
          </p:cNvPr>
          <p:cNvSpPr txBox="1"/>
          <p:nvPr/>
        </p:nvSpPr>
        <p:spPr>
          <a:xfrm>
            <a:off x="1704751" y="5527117"/>
            <a:ext cx="1814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Small </a:t>
            </a:r>
            <a:r>
              <a:rPr lang="sv-SE" dirty="0" err="1">
                <a:solidFill>
                  <a:srgbClr val="FF0000"/>
                </a:solidFill>
              </a:rPr>
              <a:t>angle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2F8FDE-FC9E-44D7-B550-E89D6B188757}"/>
              </a:ext>
            </a:extLst>
          </p:cNvPr>
          <p:cNvSpPr txBox="1"/>
          <p:nvPr/>
        </p:nvSpPr>
        <p:spPr>
          <a:xfrm>
            <a:off x="382771" y="6185418"/>
            <a:ext cx="2041452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Ting Wing Choi</a:t>
            </a:r>
          </a:p>
        </p:txBody>
      </p:sp>
    </p:spTree>
    <p:extLst>
      <p:ext uri="{BB962C8B-B14F-4D97-AF65-F5344CB8AC3E}">
        <p14:creationId xmlns:p14="http://schemas.microsoft.com/office/powerpoint/2010/main" val="105544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6CE4D-992D-4DA9-9615-A569C0FB2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Pion transfer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89BA79-8D50-4E0E-B7BF-6ABE881D2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5502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sv-SE" dirty="0"/>
              <a:t>Design </a:t>
            </a:r>
            <a:r>
              <a:rPr lang="sv-SE" dirty="0" err="1"/>
              <a:t>starting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:</a:t>
            </a:r>
          </a:p>
          <a:p>
            <a:pPr lvl="1"/>
            <a:r>
              <a:rPr lang="sv-SE" dirty="0"/>
              <a:t>As short as </a:t>
            </a:r>
            <a:r>
              <a:rPr lang="sv-SE" dirty="0" err="1"/>
              <a:t>possible</a:t>
            </a:r>
            <a:r>
              <a:rPr lang="sv-SE" dirty="0"/>
              <a:t> </a:t>
            </a:r>
          </a:p>
          <a:p>
            <a:pPr lvl="1"/>
            <a:r>
              <a:rPr lang="sv-SE" dirty="0" err="1"/>
              <a:t>Large</a:t>
            </a:r>
            <a:r>
              <a:rPr lang="sv-SE" dirty="0"/>
              <a:t> (~ </a:t>
            </a:r>
            <a:r>
              <a:rPr lang="sv-SE" dirty="0">
                <a:sym typeface="Symbol" panose="05050102010706020507" pitchFamily="18" charset="2"/>
              </a:rPr>
              <a:t>10%) </a:t>
            </a:r>
            <a:r>
              <a:rPr lang="sv-SE" dirty="0" err="1"/>
              <a:t>momentum</a:t>
            </a:r>
            <a:r>
              <a:rPr lang="sv-SE" dirty="0"/>
              <a:t> </a:t>
            </a:r>
            <a:r>
              <a:rPr lang="sv-SE" dirty="0" err="1"/>
              <a:t>acceptance</a:t>
            </a:r>
            <a:endParaRPr lang="sv-SE" dirty="0"/>
          </a:p>
          <a:p>
            <a:pPr lvl="1"/>
            <a:r>
              <a:rPr lang="sv-SE" dirty="0" err="1"/>
              <a:t>Large</a:t>
            </a:r>
            <a:r>
              <a:rPr lang="sv-SE" dirty="0"/>
              <a:t> </a:t>
            </a:r>
            <a:r>
              <a:rPr lang="sv-SE" dirty="0" err="1"/>
              <a:t>transverse</a:t>
            </a:r>
            <a:r>
              <a:rPr lang="sv-SE" dirty="0"/>
              <a:t> </a:t>
            </a:r>
            <a:r>
              <a:rPr lang="sv-SE" dirty="0" err="1"/>
              <a:t>acceptance</a:t>
            </a:r>
            <a:endParaRPr lang="sv-SE" dirty="0"/>
          </a:p>
          <a:p>
            <a:pPr lvl="1"/>
            <a:r>
              <a:rPr lang="sv-SE" dirty="0"/>
              <a:t>No dispersion at the end of transfer </a:t>
            </a:r>
            <a:r>
              <a:rPr lang="sv-SE" dirty="0" err="1"/>
              <a:t>line</a:t>
            </a:r>
            <a:endParaRPr lang="sv-SE" dirty="0"/>
          </a:p>
          <a:p>
            <a:pPr lvl="1"/>
            <a:endParaRPr lang="sv-SE" dirty="0"/>
          </a:p>
          <a:p>
            <a:r>
              <a:rPr lang="sv-SE" dirty="0"/>
              <a:t>Initial </a:t>
            </a:r>
            <a:r>
              <a:rPr lang="sv-SE" dirty="0" err="1"/>
              <a:t>assumptions</a:t>
            </a:r>
            <a:r>
              <a:rPr lang="sv-SE" dirty="0"/>
              <a:t>:</a:t>
            </a:r>
          </a:p>
          <a:p>
            <a:pPr lvl="1"/>
            <a:r>
              <a:rPr lang="sv-SE" dirty="0"/>
              <a:t>Lateral separation </a:t>
            </a:r>
            <a:r>
              <a:rPr lang="sv-SE" i="1" dirty="0"/>
              <a:t>D &gt; </a:t>
            </a:r>
            <a:r>
              <a:rPr lang="sv-SE" dirty="0"/>
              <a:t>8 m </a:t>
            </a:r>
          </a:p>
          <a:p>
            <a:pPr lvl="1"/>
            <a:r>
              <a:rPr lang="sv-SE" dirty="0"/>
              <a:t>Simple </a:t>
            </a:r>
            <a:r>
              <a:rPr lang="sv-SE" dirty="0" err="1"/>
              <a:t>geometry</a:t>
            </a:r>
            <a:r>
              <a:rPr lang="sv-SE" dirty="0"/>
              <a:t>: </a:t>
            </a:r>
            <a:r>
              <a:rPr lang="sv-SE" dirty="0" err="1"/>
              <a:t>Two</a:t>
            </a:r>
            <a:r>
              <a:rPr lang="sv-SE" dirty="0"/>
              <a:t> </a:t>
            </a:r>
            <a:r>
              <a:rPr lang="sv-SE" dirty="0" err="1"/>
              <a:t>dipoles</a:t>
            </a:r>
            <a:r>
              <a:rPr lang="sv-SE" dirty="0"/>
              <a:t> 0.8 m long, max 1 T.</a:t>
            </a:r>
          </a:p>
          <a:p>
            <a:pPr lvl="1"/>
            <a:r>
              <a:rPr lang="sv-SE" dirty="0">
                <a:sym typeface="Symbol" panose="05050102010706020507" pitchFamily="18" charset="2"/>
              </a:rPr>
              <a:t>At </a:t>
            </a:r>
            <a:r>
              <a:rPr lang="sv-SE" dirty="0" err="1">
                <a:sym typeface="Symbol" panose="05050102010706020507" pitchFamily="18" charset="2"/>
              </a:rPr>
              <a:t>least</a:t>
            </a:r>
            <a:r>
              <a:rPr lang="sv-SE" dirty="0">
                <a:sym typeface="Symbol" panose="05050102010706020507" pitchFamily="18" charset="2"/>
              </a:rPr>
              <a:t> 20 cm drift </a:t>
            </a:r>
            <a:r>
              <a:rPr lang="sv-SE" dirty="0" err="1">
                <a:sym typeface="Symbol" panose="05050102010706020507" pitchFamily="18" charset="2"/>
              </a:rPr>
              <a:t>spaces</a:t>
            </a:r>
            <a:endParaRPr lang="sv-SE" dirty="0">
              <a:sym typeface="Symbol" panose="05050102010706020507" pitchFamily="18" charset="2"/>
            </a:endParaRPr>
          </a:p>
          <a:p>
            <a:pPr lvl="1"/>
            <a:r>
              <a:rPr lang="sv-SE" dirty="0">
                <a:sym typeface="Symbol" panose="05050102010706020507" pitchFamily="18" charset="2"/>
              </a:rPr>
              <a:t>20 cm </a:t>
            </a:r>
            <a:r>
              <a:rPr lang="sv-SE" dirty="0" err="1">
                <a:sym typeface="Symbol" panose="05050102010706020507" pitchFamily="18" charset="2"/>
              </a:rPr>
              <a:t>aperture</a:t>
            </a:r>
            <a:endParaRPr lang="sv-SE" dirty="0"/>
          </a:p>
          <a:p>
            <a:pPr lvl="1"/>
            <a:endParaRPr lang="sv-SE" dirty="0"/>
          </a:p>
          <a:p>
            <a:pPr lvl="1"/>
            <a:endParaRPr lang="sv-S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AF207B-7170-41F0-B9E8-E2DA2685C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Olvegård, September 26, 2024</a:t>
            </a:r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6C579-2905-41B2-8918-307A4B67C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7ABFE-FD0A-4E48-9EE0-161587FFE59B}" type="slidenum">
              <a:rPr lang="sv-SE" smtClean="0"/>
              <a:t>13</a:t>
            </a:fld>
            <a:endParaRPr lang="sv-SE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6A0B79E-FD77-451D-8AF2-84A8910D2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11164" y="136525"/>
            <a:ext cx="4844534" cy="68519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02C3B4-0BC5-441B-A11C-B20642861F00}"/>
              </a:ext>
            </a:extLst>
          </p:cNvPr>
          <p:cNvSpPr txBox="1"/>
          <p:nvPr/>
        </p:nvSpPr>
        <p:spPr>
          <a:xfrm>
            <a:off x="382771" y="6185419"/>
            <a:ext cx="2892056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Max Topp-Mugglestone</a:t>
            </a:r>
          </a:p>
        </p:txBody>
      </p:sp>
    </p:spTree>
    <p:extLst>
      <p:ext uri="{BB962C8B-B14F-4D97-AF65-F5344CB8AC3E}">
        <p14:creationId xmlns:p14="http://schemas.microsoft.com/office/powerpoint/2010/main" val="1671138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F494E63-3484-471E-ABE8-7A001801ED0B}"/>
              </a:ext>
            </a:extLst>
          </p:cNvPr>
          <p:cNvSpPr/>
          <p:nvPr/>
        </p:nvSpPr>
        <p:spPr>
          <a:xfrm>
            <a:off x="7549116" y="4072270"/>
            <a:ext cx="4410836" cy="2104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1F06FB-A149-4BA6-AD35-3F597D5DA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Pion transfer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E9F03-16BA-4E2B-BA64-CB7CDDB0F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3400" y="1825625"/>
            <a:ext cx="3200399" cy="4351338"/>
          </a:xfrm>
        </p:spPr>
        <p:txBody>
          <a:bodyPr/>
          <a:lstStyle/>
          <a:p>
            <a:pPr marL="342900" lvl="1" indent="-342900">
              <a:lnSpc>
                <a:spcPct val="100000"/>
              </a:lnSpc>
            </a:pPr>
            <a:r>
              <a:rPr lang="en-US" dirty="0"/>
              <a:t>7 quads</a:t>
            </a:r>
          </a:p>
          <a:p>
            <a:pPr marL="342900" lvl="1" indent="-342900">
              <a:lnSpc>
                <a:spcPct val="100000"/>
              </a:lnSpc>
            </a:pPr>
            <a:r>
              <a:rPr lang="en-US" dirty="0"/>
              <a:t>50 degree bends</a:t>
            </a:r>
          </a:p>
          <a:p>
            <a:pPr marL="342900" lvl="1" indent="-342900">
              <a:lnSpc>
                <a:spcPct val="100000"/>
              </a:lnSpc>
            </a:pPr>
            <a:r>
              <a:rPr lang="en-US" dirty="0"/>
              <a:t>Dispersion cancelled at end of line</a:t>
            </a:r>
          </a:p>
          <a:p>
            <a:pPr>
              <a:lnSpc>
                <a:spcPct val="100000"/>
              </a:lnSpc>
            </a:pPr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E9E8E3-AE72-4F5F-8809-CB9F5352C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Olvegård, September 26, 2024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CEE6BA-E017-4F66-976B-7BBD67AC0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7ABFE-FD0A-4E48-9EE0-161587FFE59B}" type="slidenum">
              <a:rPr lang="sv-SE" smtClean="0"/>
              <a:t>14</a:t>
            </a:fld>
            <a:endParaRPr lang="sv-S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BBEB70-33C1-4C95-8FA1-50683F0B1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80" y="1750419"/>
            <a:ext cx="8116433" cy="40105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A4792F-2105-4333-99FF-EADC933D2995}"/>
              </a:ext>
            </a:extLst>
          </p:cNvPr>
          <p:cNvSpPr txBox="1"/>
          <p:nvPr/>
        </p:nvSpPr>
        <p:spPr>
          <a:xfrm>
            <a:off x="822509" y="3456821"/>
            <a:ext cx="1114051" cy="369332"/>
          </a:xfrm>
          <a:prstGeom prst="rect">
            <a:avLst/>
          </a:prstGeom>
          <a:solidFill>
            <a:srgbClr val="5FD3B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tkinson Hyperlegible"/>
              </a:rPr>
              <a:t>DIPOLE</a:t>
            </a:r>
            <a:endParaRPr lang="en-CH" b="1" dirty="0">
              <a:solidFill>
                <a:schemeClr val="bg1"/>
              </a:solidFill>
              <a:latin typeface="Atkinson Hyperlegible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AB8452-E6F6-465E-93D8-866B3490D003}"/>
              </a:ext>
            </a:extLst>
          </p:cNvPr>
          <p:cNvSpPr txBox="1"/>
          <p:nvPr/>
        </p:nvSpPr>
        <p:spPr>
          <a:xfrm>
            <a:off x="2566332" y="3459890"/>
            <a:ext cx="444854" cy="369332"/>
          </a:xfrm>
          <a:prstGeom prst="rect">
            <a:avLst/>
          </a:prstGeom>
          <a:solidFill>
            <a:srgbClr val="A02C2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tkinson Hyperlegible"/>
              </a:rPr>
              <a:t>Q</a:t>
            </a:r>
            <a:endParaRPr lang="en-CH" b="1" dirty="0">
              <a:solidFill>
                <a:schemeClr val="bg1"/>
              </a:solidFill>
              <a:latin typeface="Atkinson Hyperlegible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38B163-53D0-4F53-8A46-D0C8E0DB8091}"/>
              </a:ext>
            </a:extLst>
          </p:cNvPr>
          <p:cNvSpPr txBox="1"/>
          <p:nvPr/>
        </p:nvSpPr>
        <p:spPr>
          <a:xfrm>
            <a:off x="2018796" y="3458060"/>
            <a:ext cx="444855" cy="369332"/>
          </a:xfrm>
          <a:prstGeom prst="rect">
            <a:avLst/>
          </a:prstGeom>
          <a:solidFill>
            <a:srgbClr val="51ABC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tkinson Hyperlegible"/>
              </a:rPr>
              <a:t>Q</a:t>
            </a:r>
            <a:endParaRPr lang="en-CH" b="1" dirty="0">
              <a:solidFill>
                <a:schemeClr val="bg1"/>
              </a:solidFill>
              <a:latin typeface="Atkinson Hyperlegible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1FB5C3-06B6-4642-95B7-F915120353CC}"/>
              </a:ext>
            </a:extLst>
          </p:cNvPr>
          <p:cNvSpPr txBox="1"/>
          <p:nvPr/>
        </p:nvSpPr>
        <p:spPr>
          <a:xfrm>
            <a:off x="6169827" y="3454722"/>
            <a:ext cx="444855" cy="369332"/>
          </a:xfrm>
          <a:prstGeom prst="rect">
            <a:avLst/>
          </a:prstGeom>
          <a:solidFill>
            <a:srgbClr val="51ABC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tkinson Hyperlegible"/>
              </a:rPr>
              <a:t>Q</a:t>
            </a:r>
            <a:endParaRPr lang="en-CH" b="1" dirty="0">
              <a:solidFill>
                <a:schemeClr val="bg1"/>
              </a:solidFill>
              <a:latin typeface="Atkinson Hyperlegible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E84658-72A6-4379-AC88-2CD959A371A4}"/>
              </a:ext>
            </a:extLst>
          </p:cNvPr>
          <p:cNvSpPr txBox="1"/>
          <p:nvPr/>
        </p:nvSpPr>
        <p:spPr>
          <a:xfrm>
            <a:off x="5636783" y="3454722"/>
            <a:ext cx="444854" cy="369332"/>
          </a:xfrm>
          <a:prstGeom prst="rect">
            <a:avLst/>
          </a:prstGeom>
          <a:solidFill>
            <a:srgbClr val="A02C2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tkinson Hyperlegible"/>
              </a:rPr>
              <a:t>Q</a:t>
            </a:r>
            <a:endParaRPr lang="en-CH" b="1" dirty="0">
              <a:solidFill>
                <a:schemeClr val="bg1"/>
              </a:solidFill>
              <a:latin typeface="Atkinson Hyperlegible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3A1892-29B7-454D-9686-63A85F2A2BC3}"/>
              </a:ext>
            </a:extLst>
          </p:cNvPr>
          <p:cNvSpPr txBox="1"/>
          <p:nvPr/>
        </p:nvSpPr>
        <p:spPr>
          <a:xfrm>
            <a:off x="4104998" y="3458651"/>
            <a:ext cx="444854" cy="369332"/>
          </a:xfrm>
          <a:prstGeom prst="rect">
            <a:avLst/>
          </a:prstGeom>
          <a:solidFill>
            <a:srgbClr val="A02C2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tkinson Hyperlegible"/>
              </a:rPr>
              <a:t>Q</a:t>
            </a:r>
            <a:endParaRPr lang="en-CH" b="1" dirty="0">
              <a:solidFill>
                <a:schemeClr val="bg1"/>
              </a:solidFill>
              <a:latin typeface="Atkinson Hyperlegible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4A4AC8-B2E7-458E-B186-17FB77D2E72D}"/>
              </a:ext>
            </a:extLst>
          </p:cNvPr>
          <p:cNvSpPr txBox="1"/>
          <p:nvPr/>
        </p:nvSpPr>
        <p:spPr>
          <a:xfrm>
            <a:off x="3335212" y="3456821"/>
            <a:ext cx="444855" cy="369332"/>
          </a:xfrm>
          <a:prstGeom prst="rect">
            <a:avLst/>
          </a:prstGeom>
          <a:solidFill>
            <a:srgbClr val="51ABC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tkinson Hyperlegible"/>
              </a:rPr>
              <a:t>Q</a:t>
            </a:r>
            <a:endParaRPr lang="en-CH" b="1" dirty="0">
              <a:solidFill>
                <a:schemeClr val="bg1"/>
              </a:solidFill>
              <a:latin typeface="Atkinson Hyperlegible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4ADC09-89BD-4AC7-B794-51CC8BF1D882}"/>
              </a:ext>
            </a:extLst>
          </p:cNvPr>
          <p:cNvSpPr txBox="1"/>
          <p:nvPr/>
        </p:nvSpPr>
        <p:spPr>
          <a:xfrm>
            <a:off x="6731101" y="3456821"/>
            <a:ext cx="1114051" cy="369332"/>
          </a:xfrm>
          <a:prstGeom prst="rect">
            <a:avLst/>
          </a:prstGeom>
          <a:solidFill>
            <a:srgbClr val="5FD3B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tkinson Hyperlegible"/>
              </a:rPr>
              <a:t>DIPOLE</a:t>
            </a:r>
            <a:endParaRPr lang="en-CH" b="1" dirty="0">
              <a:solidFill>
                <a:schemeClr val="bg1"/>
              </a:solidFill>
              <a:latin typeface="Atkinson Hyperlegible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C20D3F-854A-4FD7-B2FE-3AE36394B56B}"/>
              </a:ext>
            </a:extLst>
          </p:cNvPr>
          <p:cNvSpPr txBox="1"/>
          <p:nvPr/>
        </p:nvSpPr>
        <p:spPr>
          <a:xfrm>
            <a:off x="4866998" y="3454722"/>
            <a:ext cx="444855" cy="369332"/>
          </a:xfrm>
          <a:prstGeom prst="rect">
            <a:avLst/>
          </a:prstGeom>
          <a:solidFill>
            <a:srgbClr val="51ABC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tkinson Hyperlegible"/>
              </a:rPr>
              <a:t>Q</a:t>
            </a:r>
            <a:endParaRPr lang="en-CH" b="1" dirty="0">
              <a:solidFill>
                <a:schemeClr val="bg1"/>
              </a:solidFill>
              <a:latin typeface="Atkinson Hyperlegible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331967-8195-4103-B550-E064D1C45F4C}"/>
              </a:ext>
            </a:extLst>
          </p:cNvPr>
          <p:cNvSpPr txBox="1"/>
          <p:nvPr/>
        </p:nvSpPr>
        <p:spPr>
          <a:xfrm>
            <a:off x="8253020" y="4269678"/>
            <a:ext cx="444855" cy="369332"/>
          </a:xfrm>
          <a:prstGeom prst="rect">
            <a:avLst/>
          </a:prstGeom>
          <a:solidFill>
            <a:srgbClr val="51ABC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tkinson Hyperlegible"/>
              </a:rPr>
              <a:t>Q</a:t>
            </a:r>
            <a:endParaRPr lang="en-CH" b="1" dirty="0">
              <a:solidFill>
                <a:schemeClr val="bg1"/>
              </a:solidFill>
              <a:latin typeface="Atkinson Hyperlegible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EC460C-09A7-4B97-9E93-E030925D6EFA}"/>
              </a:ext>
            </a:extLst>
          </p:cNvPr>
          <p:cNvSpPr txBox="1"/>
          <p:nvPr/>
        </p:nvSpPr>
        <p:spPr>
          <a:xfrm>
            <a:off x="8253020" y="4877671"/>
            <a:ext cx="444854" cy="369332"/>
          </a:xfrm>
          <a:prstGeom prst="rect">
            <a:avLst/>
          </a:prstGeom>
          <a:solidFill>
            <a:srgbClr val="A02C2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tkinson Hyperlegible"/>
              </a:rPr>
              <a:t>Q</a:t>
            </a:r>
            <a:endParaRPr lang="en-CH" b="1" dirty="0">
              <a:solidFill>
                <a:schemeClr val="bg1"/>
              </a:solidFill>
              <a:latin typeface="Atkinson Hyperlegible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7BD951-BC15-492C-A1CF-D51A728E5174}"/>
              </a:ext>
            </a:extLst>
          </p:cNvPr>
          <p:cNvSpPr txBox="1"/>
          <p:nvPr/>
        </p:nvSpPr>
        <p:spPr>
          <a:xfrm>
            <a:off x="8835656" y="4273585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Horizontally</a:t>
            </a:r>
            <a:r>
              <a:rPr lang="sv-SE" dirty="0"/>
              <a:t> </a:t>
            </a:r>
            <a:r>
              <a:rPr lang="sv-SE" dirty="0" err="1"/>
              <a:t>focusing</a:t>
            </a:r>
            <a:r>
              <a:rPr lang="sv-SE" dirty="0"/>
              <a:t> </a:t>
            </a:r>
            <a:r>
              <a:rPr lang="sv-SE" dirty="0" err="1"/>
              <a:t>quad</a:t>
            </a:r>
            <a:endParaRPr lang="sv-SE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4F41E4-638F-4D29-AB06-BB6AB81D3589}"/>
              </a:ext>
            </a:extLst>
          </p:cNvPr>
          <p:cNvSpPr txBox="1"/>
          <p:nvPr/>
        </p:nvSpPr>
        <p:spPr>
          <a:xfrm>
            <a:off x="8839196" y="4872557"/>
            <a:ext cx="320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Horizontally</a:t>
            </a:r>
            <a:r>
              <a:rPr lang="sv-SE" dirty="0"/>
              <a:t> </a:t>
            </a:r>
            <a:r>
              <a:rPr lang="sv-SE" dirty="0" err="1"/>
              <a:t>defocusing</a:t>
            </a:r>
            <a:r>
              <a:rPr lang="sv-SE" dirty="0"/>
              <a:t> </a:t>
            </a:r>
            <a:r>
              <a:rPr lang="sv-SE" dirty="0" err="1"/>
              <a:t>quad</a:t>
            </a:r>
            <a:endParaRPr lang="sv-SE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3E15982-D66D-4504-A1BB-702148CCDB0F}"/>
              </a:ext>
            </a:extLst>
          </p:cNvPr>
          <p:cNvSpPr txBox="1"/>
          <p:nvPr/>
        </p:nvSpPr>
        <p:spPr>
          <a:xfrm>
            <a:off x="8253020" y="5503072"/>
            <a:ext cx="369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…and vice versa in the </a:t>
            </a:r>
            <a:r>
              <a:rPr lang="sv-SE" dirty="0" err="1"/>
              <a:t>vertical</a:t>
            </a:r>
            <a:r>
              <a:rPr lang="sv-SE" dirty="0"/>
              <a:t> plane.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46ED4D-619B-442E-A135-CF55F22FBB59}"/>
              </a:ext>
            </a:extLst>
          </p:cNvPr>
          <p:cNvSpPr txBox="1"/>
          <p:nvPr/>
        </p:nvSpPr>
        <p:spPr>
          <a:xfrm>
            <a:off x="382771" y="6185419"/>
            <a:ext cx="2892056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Max Topp-Mugglestone</a:t>
            </a:r>
          </a:p>
        </p:txBody>
      </p:sp>
    </p:spTree>
    <p:extLst>
      <p:ext uri="{BB962C8B-B14F-4D97-AF65-F5344CB8AC3E}">
        <p14:creationId xmlns:p14="http://schemas.microsoft.com/office/powerpoint/2010/main" val="4287655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F06FB-A149-4BA6-AD35-3F597D5DA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Pion transfer design: </a:t>
            </a:r>
            <a:r>
              <a:rPr lang="sv-SE" dirty="0" err="1"/>
              <a:t>next</a:t>
            </a:r>
            <a:r>
              <a:rPr lang="sv-SE" dirty="0"/>
              <a:t> step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E9E8E3-AE72-4F5F-8809-CB9F5352C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Olvegård, September 26, 2024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CEE6BA-E017-4F66-976B-7BBD67AC0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7ABFE-FD0A-4E48-9EE0-161587FFE59B}" type="slidenum">
              <a:rPr lang="sv-SE" smtClean="0"/>
              <a:t>15</a:t>
            </a:fld>
            <a:endParaRPr lang="sv-SE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46ED4D-619B-442E-A135-CF55F22FBB59}"/>
              </a:ext>
            </a:extLst>
          </p:cNvPr>
          <p:cNvSpPr txBox="1"/>
          <p:nvPr/>
        </p:nvSpPr>
        <p:spPr>
          <a:xfrm>
            <a:off x="382771" y="6185419"/>
            <a:ext cx="2892056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Max Topp-Mugglestone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2810FD18-CF02-4918-AA67-8AD93743B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Consider</a:t>
            </a:r>
            <a:r>
              <a:rPr lang="sv-SE" dirty="0"/>
              <a:t> the </a:t>
            </a:r>
            <a:r>
              <a:rPr lang="sv-SE" dirty="0" err="1"/>
              <a:t>injection</a:t>
            </a:r>
            <a:r>
              <a:rPr lang="sv-SE" dirty="0"/>
              <a:t> </a:t>
            </a:r>
            <a:r>
              <a:rPr lang="sv-SE" dirty="0" err="1"/>
              <a:t>into</a:t>
            </a:r>
            <a:r>
              <a:rPr lang="sv-SE" dirty="0"/>
              <a:t> the ring</a:t>
            </a:r>
          </a:p>
          <a:p>
            <a:pPr lvl="1"/>
            <a:r>
              <a:rPr lang="sv-SE" dirty="0"/>
              <a:t>Dispersion </a:t>
            </a:r>
            <a:r>
              <a:rPr lang="sv-SE" dirty="0" err="1"/>
              <a:t>cancelled</a:t>
            </a:r>
            <a:r>
              <a:rPr lang="sv-SE" dirty="0"/>
              <a:t> in the straight </a:t>
            </a:r>
            <a:r>
              <a:rPr lang="sv-SE" dirty="0" err="1"/>
              <a:t>section</a:t>
            </a:r>
            <a:endParaRPr lang="sv-SE" dirty="0"/>
          </a:p>
          <a:p>
            <a:r>
              <a:rPr lang="sv-SE" dirty="0" err="1"/>
              <a:t>Further</a:t>
            </a:r>
            <a:r>
              <a:rPr lang="sv-SE" dirty="0"/>
              <a:t> </a:t>
            </a:r>
            <a:r>
              <a:rPr lang="sv-SE" dirty="0" err="1"/>
              <a:t>optimize</a:t>
            </a:r>
            <a:r>
              <a:rPr lang="sv-SE" dirty="0"/>
              <a:t> pion </a:t>
            </a:r>
            <a:r>
              <a:rPr lang="sv-SE" dirty="0" err="1"/>
              <a:t>intensity</a:t>
            </a:r>
            <a:endParaRPr lang="sv-SE" dirty="0"/>
          </a:p>
          <a:p>
            <a:pPr lvl="1"/>
            <a:r>
              <a:rPr lang="sv-SE" dirty="0" err="1"/>
              <a:t>Together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horn </a:t>
            </a:r>
            <a:r>
              <a:rPr lang="sv-SE" dirty="0" err="1"/>
              <a:t>optimization</a:t>
            </a:r>
            <a:r>
              <a:rPr lang="sv-SE" dirty="0"/>
              <a:t> by WP3</a:t>
            </a:r>
          </a:p>
          <a:p>
            <a:r>
              <a:rPr lang="sv-SE" dirty="0"/>
              <a:t>Look at </a:t>
            </a:r>
            <a:r>
              <a:rPr lang="sv-SE" dirty="0" err="1"/>
              <a:t>feasibility</a:t>
            </a:r>
            <a:r>
              <a:rPr lang="sv-SE" dirty="0"/>
              <a:t> of magnets, </a:t>
            </a:r>
            <a:r>
              <a:rPr lang="sv-SE" dirty="0" err="1"/>
              <a:t>since</a:t>
            </a:r>
            <a:r>
              <a:rPr lang="sv-SE" dirty="0"/>
              <a:t> </a:t>
            </a:r>
            <a:r>
              <a:rPr lang="sv-SE" dirty="0" err="1"/>
              <a:t>large</a:t>
            </a:r>
            <a:r>
              <a:rPr lang="sv-SE" dirty="0"/>
              <a:t> </a:t>
            </a:r>
            <a:r>
              <a:rPr lang="sv-SE" dirty="0" err="1"/>
              <a:t>aperture</a:t>
            </a:r>
            <a:endParaRPr lang="sv-SE" dirty="0"/>
          </a:p>
          <a:p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higher</a:t>
            </a:r>
            <a:r>
              <a:rPr lang="sv-SE" dirty="0"/>
              <a:t> order </a:t>
            </a:r>
            <a:r>
              <a:rPr lang="sv-SE" dirty="0" err="1"/>
              <a:t>multipoles</a:t>
            </a:r>
            <a:r>
              <a:rPr lang="sv-SE" dirty="0"/>
              <a:t> for </a:t>
            </a:r>
            <a:r>
              <a:rPr lang="sv-SE" dirty="0" err="1"/>
              <a:t>corrections</a:t>
            </a:r>
            <a:r>
              <a:rPr lang="sv-SE" dirty="0"/>
              <a:t>?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40975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9C05F83-90AC-4C6D-A827-C9E796ABF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445" y="921851"/>
            <a:ext cx="6169049" cy="48238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87874B-61DB-40A1-9A04-1D5625B60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LEnuSTORM: </a:t>
            </a:r>
            <a:r>
              <a:rPr lang="sv-SE" dirty="0" err="1"/>
              <a:t>muon</a:t>
            </a:r>
            <a:r>
              <a:rPr lang="sv-SE" dirty="0"/>
              <a:t> ring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3B67A5-8BEA-42DE-A7DB-CE4931C351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891" y="365125"/>
            <a:ext cx="1590166" cy="843700"/>
          </a:xfrm>
          <a:prstGeom prst="rect">
            <a:avLst/>
          </a:prstGeom>
          <a:ln>
            <a:noFill/>
          </a:ln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6830C45-A94C-47A6-AD67-3F0143DFA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Olvegård, September 26, 2024</a:t>
            </a:r>
            <a:endParaRPr lang="sv-SE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9E57862-74C7-4DEA-8EAB-F23005547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7ABFE-FD0A-4E48-9EE0-161587FFE59B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5688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F4F98-54AA-48D1-A7E9-DC82B4D48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LEnuSTORM: </a:t>
            </a:r>
            <a:r>
              <a:rPr lang="sv-SE" dirty="0" err="1"/>
              <a:t>Preliminary</a:t>
            </a:r>
            <a:r>
              <a:rPr lang="sv-SE" dirty="0"/>
              <a:t> ring design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14E66A-E0BB-4704-B167-4E5B2141E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331" y="1623050"/>
            <a:ext cx="8525338" cy="43909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53A118-8186-4474-AA7D-6244EE0DCF15}"/>
              </a:ext>
            </a:extLst>
          </p:cNvPr>
          <p:cNvSpPr txBox="1"/>
          <p:nvPr/>
        </p:nvSpPr>
        <p:spPr>
          <a:xfrm>
            <a:off x="531628" y="3848986"/>
            <a:ext cx="1084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15 m </a:t>
            </a: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DFE97F08-C58B-4E80-927C-FB0BCCE4CA00}"/>
              </a:ext>
            </a:extLst>
          </p:cNvPr>
          <p:cNvSpPr/>
          <p:nvPr/>
        </p:nvSpPr>
        <p:spPr>
          <a:xfrm rot="10800000">
            <a:off x="966777" y="3460663"/>
            <a:ext cx="1733107" cy="2020186"/>
          </a:xfrm>
          <a:prstGeom prst="arc">
            <a:avLst/>
          </a:prstGeom>
          <a:ln w="22225">
            <a:solidFill>
              <a:srgbClr val="C00000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EF0DB96D-EF97-4650-8272-AE4A801B3352}"/>
              </a:ext>
            </a:extLst>
          </p:cNvPr>
          <p:cNvSpPr/>
          <p:nvPr/>
        </p:nvSpPr>
        <p:spPr>
          <a:xfrm rot="194223" flipH="1">
            <a:off x="978118" y="2838892"/>
            <a:ext cx="2040664" cy="2020186"/>
          </a:xfrm>
          <a:prstGeom prst="arc">
            <a:avLst/>
          </a:prstGeom>
          <a:ln w="22225">
            <a:solidFill>
              <a:srgbClr val="C00000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D16CF0-B09F-4A20-A92A-59EC0773CADE}"/>
              </a:ext>
            </a:extLst>
          </p:cNvPr>
          <p:cNvSpPr txBox="1"/>
          <p:nvPr/>
        </p:nvSpPr>
        <p:spPr>
          <a:xfrm>
            <a:off x="5759069" y="5712327"/>
            <a:ext cx="108452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2800" dirty="0"/>
              <a:t>75 m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078DACA-B026-498D-B254-2BDB196A0F87}"/>
              </a:ext>
            </a:extLst>
          </p:cNvPr>
          <p:cNvCxnSpPr/>
          <p:nvPr/>
        </p:nvCxnSpPr>
        <p:spPr>
          <a:xfrm>
            <a:off x="2963537" y="6235547"/>
            <a:ext cx="6411817" cy="0"/>
          </a:xfrm>
          <a:prstGeom prst="straightConnector1">
            <a:avLst/>
          </a:prstGeom>
          <a:ln w="25400">
            <a:solidFill>
              <a:srgbClr val="C0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501DBFE2-E279-4073-B60D-585628A356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891" y="365125"/>
            <a:ext cx="1590166" cy="843700"/>
          </a:xfrm>
          <a:prstGeom prst="rect">
            <a:avLst/>
          </a:prstGeom>
          <a:ln>
            <a:noFill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127D92-44F7-416A-85B9-9AFFE1F87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Olvegård, September 26, 2024</a:t>
            </a:r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45395D-6C4C-49FD-999C-7DD80B1BB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7ABFE-FD0A-4E48-9EE0-161587FFE59B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9897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7D7CCE9-3682-4808-B317-8D65BE507E0C}"/>
              </a:ext>
            </a:extLst>
          </p:cNvPr>
          <p:cNvSpPr txBox="1"/>
          <p:nvPr/>
        </p:nvSpPr>
        <p:spPr>
          <a:xfrm>
            <a:off x="6868632" y="905858"/>
            <a:ext cx="4720856" cy="156966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sv-SE" sz="2400" dirty="0" err="1"/>
              <a:t>Circumference</a:t>
            </a:r>
            <a:r>
              <a:rPr lang="sv-SE" sz="2400" dirty="0"/>
              <a:t>:   180 m</a:t>
            </a:r>
          </a:p>
          <a:p>
            <a:r>
              <a:rPr lang="sv-SE" sz="2400" dirty="0" err="1"/>
              <a:t>Tune</a:t>
            </a:r>
            <a:r>
              <a:rPr lang="sv-SE" sz="2400" dirty="0"/>
              <a:t>: 		    16.58/16.36 </a:t>
            </a:r>
          </a:p>
          <a:p>
            <a:r>
              <a:rPr lang="sv-SE" sz="2400" dirty="0" err="1"/>
              <a:t>Chromaticity</a:t>
            </a:r>
            <a:r>
              <a:rPr lang="sv-SE" sz="2400" dirty="0"/>
              <a:t>:     -19.94/-19.50 </a:t>
            </a:r>
          </a:p>
          <a:p>
            <a:endParaRPr lang="sv-SE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5F4F98-54AA-48D1-A7E9-DC82B4D48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Preliminary</a:t>
            </a:r>
            <a:r>
              <a:rPr lang="sv-SE" dirty="0"/>
              <a:t> ring design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775707A-6022-4D2E-8B8D-77303750A4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39"/>
          <a:stretch/>
        </p:blipFill>
        <p:spPr>
          <a:xfrm>
            <a:off x="1448635" y="2359226"/>
            <a:ext cx="9294730" cy="3328586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55E55D-3105-4AA7-B4CB-FCBD657E9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Olvegård, September 26, 2024</a:t>
            </a:r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0FEFF7-BB2E-4C0D-9B82-718226145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7ABFE-FD0A-4E48-9EE0-161587FFE59B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1035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17B20-7E69-4305-B31A-49FA69D668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E" dirty="0"/>
              <a:t>Injection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E1D13-DB96-4EBF-B7BA-84E41556154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If stochastic injection, two arc options:</a:t>
            </a:r>
          </a:p>
          <a:p>
            <a:r>
              <a:rPr lang="en-GB" dirty="0"/>
              <a:t>15 m arc </a:t>
            </a:r>
          </a:p>
          <a:p>
            <a:pPr lvl="1"/>
            <a:r>
              <a:rPr lang="en-GB" dirty="0"/>
              <a:t>0.09  -0.276 rad (16</a:t>
            </a:r>
            <a:r>
              <a:rPr lang="en-GB" baseline="30000" dirty="0"/>
              <a:t>o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20 cm drift</a:t>
            </a:r>
          </a:p>
          <a:p>
            <a:pPr lvl="1"/>
            <a:endParaRPr lang="en-GB" dirty="0"/>
          </a:p>
          <a:p>
            <a:r>
              <a:rPr lang="en-GB" dirty="0"/>
              <a:t>20 m arc </a:t>
            </a:r>
          </a:p>
          <a:p>
            <a:pPr lvl="1"/>
            <a:r>
              <a:rPr lang="en-GB" dirty="0"/>
              <a:t>0.11 -0.234 rad (13</a:t>
            </a:r>
            <a:r>
              <a:rPr lang="en-GB" baseline="30000" dirty="0"/>
              <a:t>o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45 cm drift</a:t>
            </a:r>
          </a:p>
          <a:p>
            <a:pPr lvl="1"/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Probably we will need to use a septum magnet.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998096-6498-48FE-B30E-3EEACC4D4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957" y="6356350"/>
            <a:ext cx="361508" cy="365126"/>
          </a:xfrm>
        </p:spPr>
        <p:txBody>
          <a:bodyPr/>
          <a:lstStyle/>
          <a:p>
            <a:fld id="{28844951-7827-47D4-8276-7DDE1FA7D85A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F19EA4-10DF-4747-A492-D39408A71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403" y="1474446"/>
            <a:ext cx="4610100" cy="35306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4D8379-D625-48DE-A269-B2A27C3A5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Olvegård, September 26, 2024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6268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DD101F-4120-4242-8D56-E70348EB76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518" y="0"/>
            <a:ext cx="8770482" cy="6858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AEF4DE-4C44-4B86-A2F2-4049A336D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M. Olvegård, September 26, 2024</a:t>
            </a:r>
            <a:endParaRPr lang="sv-S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4D5B44-FA17-47D7-A853-1297EE568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7ABFE-FD0A-4E48-9EE0-161587FFE59B}" type="slidenum">
              <a:rPr lang="sv-SE" smtClean="0"/>
              <a:t>2</a:t>
            </a:fld>
            <a:endParaRPr lang="sv-SE"/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E5DFDC0C-6F1B-4A84-84EC-4DE4A57E2F22}"/>
              </a:ext>
            </a:extLst>
          </p:cNvPr>
          <p:cNvSpPr/>
          <p:nvPr/>
        </p:nvSpPr>
        <p:spPr>
          <a:xfrm>
            <a:off x="5231219" y="978195"/>
            <a:ext cx="2169041" cy="616689"/>
          </a:xfrm>
          <a:prstGeom prst="wedgeRoundRectCallout">
            <a:avLst>
              <a:gd name="adj1" fmla="val 67893"/>
              <a:gd name="adj2" fmla="val 121121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dirty="0">
                <a:solidFill>
                  <a:schemeClr val="tx1"/>
                </a:solidFill>
              </a:rPr>
              <a:t>Linac </a:t>
            </a:r>
            <a:r>
              <a:rPr lang="sv-SE" sz="2000" dirty="0" err="1">
                <a:solidFill>
                  <a:schemeClr val="tx1"/>
                </a:solidFill>
              </a:rPr>
              <a:t>upgrade</a:t>
            </a:r>
            <a:endParaRPr lang="sv-SE" sz="2000" dirty="0">
              <a:solidFill>
                <a:schemeClr val="tx1"/>
              </a:solidFill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48DAAF25-8623-4F13-9A66-FB38D96BEB99}"/>
              </a:ext>
            </a:extLst>
          </p:cNvPr>
          <p:cNvSpPr/>
          <p:nvPr/>
        </p:nvSpPr>
        <p:spPr>
          <a:xfrm>
            <a:off x="1869559" y="2427767"/>
            <a:ext cx="2169041" cy="616689"/>
          </a:xfrm>
          <a:prstGeom prst="wedgeRoundRectCallout">
            <a:avLst>
              <a:gd name="adj1" fmla="val 67893"/>
              <a:gd name="adj2" fmla="val 121121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dirty="0">
                <a:solidFill>
                  <a:schemeClr val="tx1"/>
                </a:solidFill>
              </a:rPr>
              <a:t>H- transfer </a:t>
            </a:r>
            <a:r>
              <a:rPr lang="sv-SE" sz="2000" dirty="0" err="1">
                <a:solidFill>
                  <a:schemeClr val="tx1"/>
                </a:solidFill>
              </a:rPr>
              <a:t>line</a:t>
            </a:r>
            <a:endParaRPr lang="sv-SE" sz="2000" dirty="0">
              <a:solidFill>
                <a:schemeClr val="tx1"/>
              </a:solidFill>
            </a:endParaRP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237DC798-FE66-4A74-A519-DA5ABC74850C}"/>
              </a:ext>
            </a:extLst>
          </p:cNvPr>
          <p:cNvSpPr/>
          <p:nvPr/>
        </p:nvSpPr>
        <p:spPr>
          <a:xfrm>
            <a:off x="905059" y="5507664"/>
            <a:ext cx="2169041" cy="616689"/>
          </a:xfrm>
          <a:prstGeom prst="wedgeRoundRectCallout">
            <a:avLst>
              <a:gd name="adj1" fmla="val 76717"/>
              <a:gd name="adj2" fmla="val -23707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dirty="0" err="1">
                <a:solidFill>
                  <a:schemeClr val="tx1"/>
                </a:solidFill>
              </a:rPr>
              <a:t>Accumulator</a:t>
            </a:r>
            <a:r>
              <a:rPr lang="sv-SE" sz="2000" dirty="0">
                <a:solidFill>
                  <a:schemeClr val="tx1"/>
                </a:solidFill>
              </a:rPr>
              <a:t> ring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7D49D67F-B534-4553-B1A1-C502A8ADC3C0}"/>
              </a:ext>
            </a:extLst>
          </p:cNvPr>
          <p:cNvSpPr/>
          <p:nvPr/>
        </p:nvSpPr>
        <p:spPr>
          <a:xfrm>
            <a:off x="7685961" y="5922223"/>
            <a:ext cx="2169041" cy="616689"/>
          </a:xfrm>
          <a:prstGeom prst="wedgeRoundRectCallout">
            <a:avLst>
              <a:gd name="adj1" fmla="val -139460"/>
              <a:gd name="adj2" fmla="val -115087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dirty="0">
                <a:solidFill>
                  <a:schemeClr val="tx1"/>
                </a:solidFill>
              </a:rPr>
              <a:t>Proton transfer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DB243FC9-03D4-4546-9391-8DB3DB80785B}"/>
              </a:ext>
            </a:extLst>
          </p:cNvPr>
          <p:cNvSpPr/>
          <p:nvPr/>
        </p:nvSpPr>
        <p:spPr>
          <a:xfrm>
            <a:off x="8475921" y="3839033"/>
            <a:ext cx="2169041" cy="616689"/>
          </a:xfrm>
          <a:prstGeom prst="wedgeRoundRectCallout">
            <a:avLst>
              <a:gd name="adj1" fmla="val -86029"/>
              <a:gd name="adj2" fmla="val -13363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dirty="0" err="1">
                <a:solidFill>
                  <a:schemeClr val="tx1"/>
                </a:solidFill>
              </a:rPr>
              <a:t>Muon</a:t>
            </a:r>
            <a:r>
              <a:rPr lang="sv-SE" sz="2000" dirty="0">
                <a:solidFill>
                  <a:schemeClr val="tx1"/>
                </a:solidFill>
              </a:rPr>
              <a:t> </a:t>
            </a:r>
            <a:r>
              <a:rPr lang="sv-SE" sz="2000" dirty="0" err="1">
                <a:solidFill>
                  <a:schemeClr val="tx1"/>
                </a:solidFill>
              </a:rPr>
              <a:t>storage</a:t>
            </a:r>
            <a:r>
              <a:rPr lang="sv-SE" sz="2000" dirty="0">
                <a:solidFill>
                  <a:schemeClr val="tx1"/>
                </a:solidFill>
              </a:rPr>
              <a:t> ring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E59A3B23-9E1B-45F1-99AB-B4A3CD9AD86C}"/>
              </a:ext>
            </a:extLst>
          </p:cNvPr>
          <p:cNvSpPr/>
          <p:nvPr/>
        </p:nvSpPr>
        <p:spPr>
          <a:xfrm>
            <a:off x="7806759" y="4880628"/>
            <a:ext cx="2169041" cy="616689"/>
          </a:xfrm>
          <a:prstGeom prst="wedgeRoundRectCallout">
            <a:avLst>
              <a:gd name="adj1" fmla="val -102206"/>
              <a:gd name="adj2" fmla="val -85776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dirty="0">
                <a:solidFill>
                  <a:schemeClr val="tx1"/>
                </a:solidFill>
              </a:rPr>
              <a:t>Pion transfer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74DB7E1-433E-4F8B-A23B-926A23EABFD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WP4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A475355-48C9-4711-BA6F-DEA2421486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524" y="365125"/>
            <a:ext cx="1590166" cy="843700"/>
          </a:xfrm>
          <a:prstGeom prst="rect">
            <a:avLst/>
          </a:prstGeom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D19AB2-AD74-4ABB-8008-98BE833C4347}"/>
              </a:ext>
            </a:extLst>
          </p:cNvPr>
          <p:cNvSpPr txBox="1"/>
          <p:nvPr/>
        </p:nvSpPr>
        <p:spPr>
          <a:xfrm>
            <a:off x="515241" y="4901893"/>
            <a:ext cx="273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>
                <a:solidFill>
                  <a:srgbClr val="FF0000"/>
                </a:solidFill>
              </a:rPr>
              <a:t>Stay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tuned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until</a:t>
            </a:r>
            <a:r>
              <a:rPr lang="sv-SE" dirty="0">
                <a:solidFill>
                  <a:srgbClr val="FF0000"/>
                </a:solidFill>
              </a:rPr>
              <a:t> 2025!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5A1582B-09CC-44F3-A43F-C69956E090E9}"/>
              </a:ext>
            </a:extLst>
          </p:cNvPr>
          <p:cNvSpPr/>
          <p:nvPr/>
        </p:nvSpPr>
        <p:spPr>
          <a:xfrm>
            <a:off x="861239" y="5348176"/>
            <a:ext cx="2103080" cy="1008173"/>
          </a:xfrm>
          <a:custGeom>
            <a:avLst/>
            <a:gdLst>
              <a:gd name="connsiteX0" fmla="*/ 0 w 1754372"/>
              <a:gd name="connsiteY0" fmla="*/ 1371600 h 1371600"/>
              <a:gd name="connsiteX1" fmla="*/ 956930 w 1754372"/>
              <a:gd name="connsiteY1" fmla="*/ 404037 h 1371600"/>
              <a:gd name="connsiteX2" fmla="*/ 999460 w 1754372"/>
              <a:gd name="connsiteY2" fmla="*/ 382772 h 1371600"/>
              <a:gd name="connsiteX3" fmla="*/ 1020726 w 1754372"/>
              <a:gd name="connsiteY3" fmla="*/ 350874 h 1371600"/>
              <a:gd name="connsiteX4" fmla="*/ 1063256 w 1754372"/>
              <a:gd name="connsiteY4" fmla="*/ 318977 h 1371600"/>
              <a:gd name="connsiteX5" fmla="*/ 1127051 w 1754372"/>
              <a:gd name="connsiteY5" fmla="*/ 276446 h 1371600"/>
              <a:gd name="connsiteX6" fmla="*/ 1180214 w 1754372"/>
              <a:gd name="connsiteY6" fmla="*/ 223284 h 1371600"/>
              <a:gd name="connsiteX7" fmla="*/ 1244009 w 1754372"/>
              <a:gd name="connsiteY7" fmla="*/ 170121 h 1371600"/>
              <a:gd name="connsiteX8" fmla="*/ 1307805 w 1754372"/>
              <a:gd name="connsiteY8" fmla="*/ 148856 h 1371600"/>
              <a:gd name="connsiteX9" fmla="*/ 1339702 w 1754372"/>
              <a:gd name="connsiteY9" fmla="*/ 138223 h 1371600"/>
              <a:gd name="connsiteX10" fmla="*/ 1371600 w 1754372"/>
              <a:gd name="connsiteY10" fmla="*/ 116958 h 1371600"/>
              <a:gd name="connsiteX11" fmla="*/ 1435395 w 1754372"/>
              <a:gd name="connsiteY11" fmla="*/ 106325 h 1371600"/>
              <a:gd name="connsiteX12" fmla="*/ 1541721 w 1754372"/>
              <a:gd name="connsiteY12" fmla="*/ 63795 h 1371600"/>
              <a:gd name="connsiteX13" fmla="*/ 1594884 w 1754372"/>
              <a:gd name="connsiteY13" fmla="*/ 53163 h 1371600"/>
              <a:gd name="connsiteX14" fmla="*/ 1690577 w 1754372"/>
              <a:gd name="connsiteY14" fmla="*/ 21265 h 1371600"/>
              <a:gd name="connsiteX15" fmla="*/ 1722474 w 1754372"/>
              <a:gd name="connsiteY15" fmla="*/ 10632 h 1371600"/>
              <a:gd name="connsiteX16" fmla="*/ 1754372 w 1754372"/>
              <a:gd name="connsiteY1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54372" h="1371600">
                <a:moveTo>
                  <a:pt x="0" y="1371600"/>
                </a:moveTo>
                <a:cubicBezTo>
                  <a:pt x="318977" y="1049079"/>
                  <a:pt x="634466" y="723071"/>
                  <a:pt x="956930" y="404037"/>
                </a:cubicBezTo>
                <a:cubicBezTo>
                  <a:pt x="968197" y="392889"/>
                  <a:pt x="987284" y="392919"/>
                  <a:pt x="999460" y="382772"/>
                </a:cubicBezTo>
                <a:cubicBezTo>
                  <a:pt x="1009277" y="374591"/>
                  <a:pt x="1011690" y="359910"/>
                  <a:pt x="1020726" y="350874"/>
                </a:cubicBezTo>
                <a:cubicBezTo>
                  <a:pt x="1033257" y="338344"/>
                  <a:pt x="1049801" y="330510"/>
                  <a:pt x="1063256" y="318977"/>
                </a:cubicBezTo>
                <a:cubicBezTo>
                  <a:pt x="1113941" y="275533"/>
                  <a:pt x="1072791" y="294533"/>
                  <a:pt x="1127051" y="276446"/>
                </a:cubicBezTo>
                <a:cubicBezTo>
                  <a:pt x="1166037" y="217967"/>
                  <a:pt x="1127050" y="267587"/>
                  <a:pt x="1180214" y="223284"/>
                </a:cubicBezTo>
                <a:cubicBezTo>
                  <a:pt x="1208829" y="199439"/>
                  <a:pt x="1210070" y="185205"/>
                  <a:pt x="1244009" y="170121"/>
                </a:cubicBezTo>
                <a:cubicBezTo>
                  <a:pt x="1264493" y="161017"/>
                  <a:pt x="1286540" y="155945"/>
                  <a:pt x="1307805" y="148856"/>
                </a:cubicBezTo>
                <a:cubicBezTo>
                  <a:pt x="1318437" y="145312"/>
                  <a:pt x="1330377" y="144440"/>
                  <a:pt x="1339702" y="138223"/>
                </a:cubicBezTo>
                <a:cubicBezTo>
                  <a:pt x="1350335" y="131135"/>
                  <a:pt x="1359477" y="120999"/>
                  <a:pt x="1371600" y="116958"/>
                </a:cubicBezTo>
                <a:cubicBezTo>
                  <a:pt x="1392052" y="110141"/>
                  <a:pt x="1414480" y="111554"/>
                  <a:pt x="1435395" y="106325"/>
                </a:cubicBezTo>
                <a:cubicBezTo>
                  <a:pt x="1612423" y="62068"/>
                  <a:pt x="1409708" y="107798"/>
                  <a:pt x="1541721" y="63795"/>
                </a:cubicBezTo>
                <a:cubicBezTo>
                  <a:pt x="1558866" y="58080"/>
                  <a:pt x="1577507" y="58128"/>
                  <a:pt x="1594884" y="53163"/>
                </a:cubicBezTo>
                <a:cubicBezTo>
                  <a:pt x="1627213" y="43926"/>
                  <a:pt x="1658679" y="31898"/>
                  <a:pt x="1690577" y="21265"/>
                </a:cubicBezTo>
                <a:lnTo>
                  <a:pt x="1722474" y="10632"/>
                </a:lnTo>
                <a:lnTo>
                  <a:pt x="1754372" y="0"/>
                </a:ln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533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2A3F2-E9CE-453B-8041-F7955D7C3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Ring design: </a:t>
            </a:r>
            <a:r>
              <a:rPr lang="sv-SE" dirty="0" err="1"/>
              <a:t>next</a:t>
            </a:r>
            <a:r>
              <a:rPr lang="sv-SE" dirty="0"/>
              <a:t> step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98620-BF69-4940-A3D5-70A9CC3BD8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336619" cy="4351338"/>
          </a:xfrm>
        </p:spPr>
        <p:txBody>
          <a:bodyPr/>
          <a:lstStyle/>
          <a:p>
            <a:r>
              <a:rPr lang="sv-SE" dirty="0"/>
              <a:t>Look at real </a:t>
            </a:r>
            <a:r>
              <a:rPr lang="sv-SE" dirty="0" err="1"/>
              <a:t>acceptance</a:t>
            </a:r>
            <a:r>
              <a:rPr lang="sv-SE" dirty="0"/>
              <a:t> and </a:t>
            </a:r>
            <a:r>
              <a:rPr lang="sv-SE" dirty="0" err="1"/>
              <a:t>survival</a:t>
            </a:r>
            <a:r>
              <a:rPr lang="sv-SE" dirty="0"/>
              <a:t> in the ring</a:t>
            </a:r>
          </a:p>
          <a:p>
            <a:r>
              <a:rPr lang="sv-SE" dirty="0" err="1"/>
              <a:t>Correct</a:t>
            </a:r>
            <a:r>
              <a:rPr lang="sv-SE" dirty="0"/>
              <a:t> for </a:t>
            </a:r>
            <a:r>
              <a:rPr lang="sv-SE" dirty="0" err="1"/>
              <a:t>energy</a:t>
            </a:r>
            <a:r>
              <a:rPr lang="sv-SE" dirty="0"/>
              <a:t> </a:t>
            </a:r>
            <a:r>
              <a:rPr lang="sv-SE" dirty="0" err="1"/>
              <a:t>effects</a:t>
            </a:r>
            <a:endParaRPr lang="sv-SE" dirty="0"/>
          </a:p>
          <a:p>
            <a:pPr lvl="1"/>
            <a:r>
              <a:rPr lang="sv-SE" dirty="0" err="1"/>
              <a:t>Higher</a:t>
            </a:r>
            <a:r>
              <a:rPr lang="sv-SE" dirty="0"/>
              <a:t> order </a:t>
            </a:r>
            <a:r>
              <a:rPr lang="sv-SE" dirty="0" err="1"/>
              <a:t>multipole</a:t>
            </a:r>
            <a:r>
              <a:rPr lang="sv-SE" dirty="0"/>
              <a:t> magnets</a:t>
            </a:r>
          </a:p>
          <a:p>
            <a:r>
              <a:rPr lang="sv-SE" dirty="0" err="1"/>
              <a:t>Incorporate</a:t>
            </a:r>
            <a:r>
              <a:rPr lang="sv-SE" dirty="0"/>
              <a:t> </a:t>
            </a:r>
            <a:r>
              <a:rPr lang="sv-SE" dirty="0" err="1"/>
              <a:t>injection</a:t>
            </a:r>
            <a:r>
              <a:rPr lang="sv-SE" dirty="0"/>
              <a:t> and </a:t>
            </a:r>
            <a:r>
              <a:rPr lang="sv-SE" dirty="0" err="1"/>
              <a:t>extraction</a:t>
            </a:r>
            <a:endParaRPr lang="sv-SE" dirty="0"/>
          </a:p>
          <a:p>
            <a:r>
              <a:rPr lang="sv-SE" dirty="0" err="1"/>
              <a:t>Refine</a:t>
            </a:r>
            <a:r>
              <a:rPr lang="sv-SE" dirty="0"/>
              <a:t> neutrino flux </a:t>
            </a:r>
            <a:r>
              <a:rPr lang="sv-SE" dirty="0" err="1"/>
              <a:t>numbers</a:t>
            </a:r>
            <a:endParaRPr lang="sv-SE" dirty="0"/>
          </a:p>
          <a:p>
            <a:r>
              <a:rPr lang="sv-SE" dirty="0"/>
              <a:t>…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E8B25-B9B5-4BEC-B197-874208DE8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Olvegård, September 26, 2024</a:t>
            </a: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40D43E-E9AC-42A0-8BDC-1CD5E8218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7ABFE-FD0A-4E48-9EE0-161587FFE59B}" type="slidenum">
              <a:rPr lang="sv-SE" smtClean="0"/>
              <a:t>20</a:t>
            </a:fld>
            <a:endParaRPr lang="sv-S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1047E5-A3D0-43B3-B23C-1BFBA6487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346" y="3015216"/>
            <a:ext cx="3697472" cy="28316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D35903-6323-4054-ABB9-398A9C741042}"/>
              </a:ext>
            </a:extLst>
          </p:cNvPr>
          <p:cNvSpPr txBox="1"/>
          <p:nvPr/>
        </p:nvSpPr>
        <p:spPr>
          <a:xfrm>
            <a:off x="7719233" y="2952236"/>
            <a:ext cx="3570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Injection</a:t>
            </a:r>
            <a:r>
              <a:rPr lang="sv-SE" dirty="0"/>
              <a:t> </a:t>
            </a:r>
            <a:r>
              <a:rPr lang="sv-SE" dirty="0" err="1"/>
              <a:t>scheme</a:t>
            </a:r>
            <a:r>
              <a:rPr lang="sv-SE" dirty="0"/>
              <a:t> of FNAL nuSTORM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43E577-542A-4FBB-9C75-14A6AB8B4C32}"/>
              </a:ext>
            </a:extLst>
          </p:cNvPr>
          <p:cNvSpPr/>
          <p:nvPr/>
        </p:nvSpPr>
        <p:spPr>
          <a:xfrm>
            <a:off x="7570372" y="2849525"/>
            <a:ext cx="3965948" cy="3211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89330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991E6-7A9C-49F8-88B0-74382B40D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Neutrino flux?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532CD6-3464-4C97-806C-78929B630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891" y="365125"/>
            <a:ext cx="1590166" cy="843700"/>
          </a:xfrm>
          <a:prstGeom prst="rect">
            <a:avLst/>
          </a:prstGeom>
          <a:ln>
            <a:noFill/>
          </a:ln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B38FA2-3494-4561-A182-B4DBCE333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Olvegård, September 26, 2024</a:t>
            </a:r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21FE7E-1D7E-4012-A773-D3D0D1F65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7ABFE-FD0A-4E48-9EE0-161587FFE59B}" type="slidenum">
              <a:rPr lang="sv-SE" smtClean="0"/>
              <a:t>21</a:t>
            </a:fld>
            <a:endParaRPr lang="sv-S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EB3DED-4141-410F-9A6B-332D59D60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625340"/>
            <a:ext cx="7772400" cy="360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942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B78CC-B37F-47E8-8C1A-B8B537E223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2848"/>
            <a:ext cx="9144000" cy="2387600"/>
          </a:xfrm>
        </p:spPr>
        <p:txBody>
          <a:bodyPr>
            <a:normAutofit/>
          </a:bodyPr>
          <a:lstStyle/>
          <a:p>
            <a:r>
              <a:rPr lang="sv-SE" dirty="0"/>
              <a:t>WP4</a:t>
            </a:r>
            <a:br>
              <a:rPr lang="sv-SE" dirty="0"/>
            </a:br>
            <a:endParaRPr lang="sv-SE" sz="4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030DD2-94DC-48B2-8AE4-B5FD6071D7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961" y="5152136"/>
            <a:ext cx="2578596" cy="1368135"/>
          </a:xfrm>
          <a:prstGeom prst="rect">
            <a:avLst/>
          </a:prstGeom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14081A-6D6B-4B17-B2CA-ED4D04CA90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04" y="5735637"/>
            <a:ext cx="4197035" cy="88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667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5546B7-E43E-4732-876C-B7D22AA6D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ESS linac, </a:t>
            </a:r>
            <a:r>
              <a:rPr lang="sv-SE" dirty="0" err="1"/>
              <a:t>current</a:t>
            </a:r>
            <a:r>
              <a:rPr lang="sv-SE" dirty="0"/>
              <a:t> plan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AB3D50-60CE-4723-B6ED-1004F861F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Protons on </a:t>
            </a:r>
            <a:r>
              <a:rPr lang="sv-SE" dirty="0" err="1"/>
              <a:t>target</a:t>
            </a:r>
            <a:r>
              <a:rPr lang="sv-SE" dirty="0"/>
              <a:t>: end of 2025 </a:t>
            </a:r>
          </a:p>
          <a:p>
            <a:r>
              <a:rPr lang="sv-SE" dirty="0" err="1"/>
              <a:t>User</a:t>
            </a:r>
            <a:r>
              <a:rPr lang="sv-SE" dirty="0"/>
              <a:t> program </a:t>
            </a:r>
            <a:r>
              <a:rPr lang="sv-SE" dirty="0" err="1"/>
              <a:t>starting</a:t>
            </a:r>
            <a:r>
              <a:rPr lang="sv-SE" dirty="0"/>
              <a:t> 2028</a:t>
            </a:r>
          </a:p>
          <a:p>
            <a:pPr lvl="1"/>
            <a:r>
              <a:rPr lang="sv-SE" dirty="0"/>
              <a:t>800 MeV</a:t>
            </a:r>
          </a:p>
          <a:p>
            <a:pPr lvl="1"/>
            <a:r>
              <a:rPr lang="sv-SE" dirty="0" err="1"/>
              <a:t>low</a:t>
            </a:r>
            <a:r>
              <a:rPr lang="sv-SE" dirty="0"/>
              <a:t> </a:t>
            </a:r>
            <a:r>
              <a:rPr lang="sv-SE" dirty="0" err="1"/>
              <a:t>power</a:t>
            </a:r>
            <a:r>
              <a:rPr lang="sv-SE" dirty="0"/>
              <a:t>, </a:t>
            </a:r>
            <a:r>
              <a:rPr lang="sv-SE" dirty="0" err="1"/>
              <a:t>with</a:t>
            </a:r>
            <a:r>
              <a:rPr lang="sv-SE" dirty="0"/>
              <a:t> a </a:t>
            </a:r>
            <a:r>
              <a:rPr lang="sv-SE" dirty="0" err="1"/>
              <a:t>slow</a:t>
            </a:r>
            <a:r>
              <a:rPr lang="sv-SE" dirty="0"/>
              <a:t> ramp </a:t>
            </a:r>
            <a:r>
              <a:rPr lang="sv-SE" dirty="0" err="1"/>
              <a:t>up</a:t>
            </a:r>
            <a:r>
              <a:rPr lang="sv-SE" dirty="0"/>
              <a:t> to ~800 kW by 2028</a:t>
            </a:r>
          </a:p>
          <a:p>
            <a:r>
              <a:rPr lang="sv-SE" dirty="0"/>
              <a:t>All </a:t>
            </a:r>
            <a:r>
              <a:rPr lang="sv-SE" dirty="0" err="1"/>
              <a:t>cryomodules</a:t>
            </a:r>
            <a:r>
              <a:rPr lang="sv-SE" dirty="0"/>
              <a:t> </a:t>
            </a:r>
            <a:r>
              <a:rPr lang="sv-SE" dirty="0" err="1"/>
              <a:t>needed</a:t>
            </a:r>
            <a:r>
              <a:rPr lang="sv-SE" dirty="0"/>
              <a:t> for 2.0 GeV </a:t>
            </a:r>
            <a:r>
              <a:rPr lang="sv-SE" dirty="0" err="1"/>
              <a:t>installed</a:t>
            </a:r>
            <a:r>
              <a:rPr lang="sv-SE" dirty="0"/>
              <a:t> by 2028</a:t>
            </a:r>
          </a:p>
          <a:p>
            <a:pPr lvl="1"/>
            <a:r>
              <a:rPr lang="sv-SE" dirty="0" err="1"/>
              <a:t>Powering</a:t>
            </a:r>
            <a:r>
              <a:rPr lang="sv-SE" dirty="0"/>
              <a:t> systems </a:t>
            </a:r>
            <a:r>
              <a:rPr lang="sv-SE" dirty="0" err="1"/>
              <a:t>until</a:t>
            </a:r>
            <a:r>
              <a:rPr lang="sv-SE" dirty="0"/>
              <a:t> 800 MeV</a:t>
            </a:r>
          </a:p>
          <a:p>
            <a:pPr lvl="1"/>
            <a:r>
              <a:rPr lang="sv-SE" dirty="0"/>
              <a:t>3 </a:t>
            </a:r>
            <a:r>
              <a:rPr lang="sv-SE" dirty="0" err="1"/>
              <a:t>years</a:t>
            </a:r>
            <a:r>
              <a:rPr lang="sv-SE" dirty="0"/>
              <a:t> </a:t>
            </a:r>
            <a:r>
              <a:rPr lang="sv-SE" dirty="0" err="1"/>
              <a:t>needed</a:t>
            </a:r>
            <a:r>
              <a:rPr lang="sv-SE" dirty="0"/>
              <a:t> to </a:t>
            </a:r>
            <a:r>
              <a:rPr lang="sv-SE" dirty="0" err="1"/>
              <a:t>upgrade</a:t>
            </a:r>
            <a:r>
              <a:rPr lang="sv-SE" dirty="0"/>
              <a:t> </a:t>
            </a:r>
            <a:r>
              <a:rPr lang="sv-SE" dirty="0" err="1"/>
              <a:t>powering</a:t>
            </a:r>
            <a:r>
              <a:rPr lang="sv-SE" dirty="0"/>
              <a:t> systems (</a:t>
            </a:r>
            <a:r>
              <a:rPr lang="sv-SE" dirty="0" err="1"/>
              <a:t>once</a:t>
            </a:r>
            <a:r>
              <a:rPr lang="sv-SE" dirty="0"/>
              <a:t> budget </a:t>
            </a:r>
            <a:r>
              <a:rPr lang="sv-SE" dirty="0" err="1"/>
              <a:t>approved</a:t>
            </a:r>
            <a:r>
              <a:rPr lang="sv-SE" dirty="0"/>
              <a:t>)</a:t>
            </a:r>
          </a:p>
          <a:p>
            <a:pPr lvl="1"/>
            <a:endParaRPr lang="sv-SE" dirty="0"/>
          </a:p>
          <a:p>
            <a:r>
              <a:rPr lang="sv-SE" dirty="0"/>
              <a:t>LEMNB</a:t>
            </a:r>
          </a:p>
          <a:p>
            <a:pPr marL="914400" lvl="1" indent="-457200">
              <a:buFont typeface="+mj-lt"/>
              <a:buAutoNum type="alphaLcParenR"/>
            </a:pPr>
            <a:r>
              <a:rPr lang="sv-SE" dirty="0" err="1"/>
              <a:t>One</a:t>
            </a:r>
            <a:r>
              <a:rPr lang="sv-SE" dirty="0"/>
              <a:t> </a:t>
            </a:r>
            <a:r>
              <a:rPr lang="sv-SE" dirty="0" err="1"/>
              <a:t>low-current</a:t>
            </a:r>
            <a:r>
              <a:rPr lang="sv-SE" dirty="0"/>
              <a:t> </a:t>
            </a:r>
            <a:r>
              <a:rPr lang="sv-SE" dirty="0" err="1"/>
              <a:t>pulse</a:t>
            </a:r>
            <a:r>
              <a:rPr lang="sv-SE" dirty="0"/>
              <a:t> per second</a:t>
            </a:r>
          </a:p>
          <a:p>
            <a:pPr marL="914400" lvl="1" indent="-457200">
              <a:buFont typeface="+mj-lt"/>
              <a:buAutoNum type="alphaLcParenR"/>
            </a:pPr>
            <a:r>
              <a:rPr lang="sv-SE" dirty="0" err="1"/>
              <a:t>Upgrade</a:t>
            </a:r>
            <a:r>
              <a:rPr lang="sv-SE" dirty="0"/>
              <a:t> linac to </a:t>
            </a:r>
            <a:r>
              <a:rPr lang="sv-SE" dirty="0" err="1"/>
              <a:t>operate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low</a:t>
            </a:r>
            <a:r>
              <a:rPr lang="sv-SE" dirty="0"/>
              <a:t> </a:t>
            </a:r>
            <a:r>
              <a:rPr lang="sv-SE" dirty="0" err="1"/>
              <a:t>current</a:t>
            </a:r>
            <a:r>
              <a:rPr lang="sv-SE" dirty="0"/>
              <a:t> </a:t>
            </a:r>
            <a:r>
              <a:rPr lang="sv-SE" dirty="0" err="1"/>
              <a:t>pulses</a:t>
            </a:r>
            <a:r>
              <a:rPr lang="sv-SE" dirty="0"/>
              <a:t> at 14 Hz.</a:t>
            </a:r>
          </a:p>
          <a:p>
            <a:pPr lvl="1"/>
            <a:endParaRPr lang="sv-SE" dirty="0"/>
          </a:p>
          <a:p>
            <a:endParaRPr lang="sv-S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2C5FAC-C6D4-40E5-BD60-761FF1273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Olvegård, September 26, 2024</a:t>
            </a:r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091F2E-ADEA-4FC8-8079-620179643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7ABFE-FD0A-4E48-9EE0-161587FFE59B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5085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7874B-61DB-40A1-9A04-1D5625B60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Linac </a:t>
            </a:r>
            <a:r>
              <a:rPr lang="sv-SE" dirty="0" err="1"/>
              <a:t>upgrade</a:t>
            </a:r>
            <a:r>
              <a:rPr lang="sv-SE" dirty="0"/>
              <a:t>: RFQ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567AE98-905F-494E-BAD5-D6433C32A3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sv-SE" dirty="0" err="1"/>
              <a:t>Injector</a:t>
            </a:r>
            <a:r>
              <a:rPr lang="sv-SE" dirty="0"/>
              <a:t> Alt. 1: </a:t>
            </a:r>
            <a:r>
              <a:rPr lang="sv-SE" dirty="0" err="1"/>
              <a:t>merge</a:t>
            </a:r>
            <a:r>
              <a:rPr lang="sv-SE" dirty="0"/>
              <a:t> H- and p </a:t>
            </a:r>
            <a:r>
              <a:rPr lang="sv-SE" dirty="0" err="1"/>
              <a:t>immediately</a:t>
            </a:r>
            <a:r>
              <a:rPr lang="sv-SE" dirty="0"/>
              <a:t> </a:t>
            </a:r>
            <a:r>
              <a:rPr lang="sv-SE" dirty="0" err="1"/>
              <a:t>after</a:t>
            </a:r>
            <a:r>
              <a:rPr lang="sv-SE" dirty="0"/>
              <a:t> the </a:t>
            </a:r>
            <a:r>
              <a:rPr lang="sv-SE" dirty="0" err="1"/>
              <a:t>sources</a:t>
            </a:r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 err="1"/>
              <a:t>How</a:t>
            </a:r>
            <a:r>
              <a:rPr lang="sv-SE" dirty="0"/>
              <a:t> far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push the </a:t>
            </a:r>
            <a:r>
              <a:rPr lang="sv-SE" dirty="0" err="1"/>
              <a:t>existing</a:t>
            </a:r>
            <a:r>
              <a:rPr lang="sv-SE" dirty="0"/>
              <a:t> RFQ design </a:t>
            </a:r>
            <a:r>
              <a:rPr lang="sv-SE" dirty="0" err="1"/>
              <a:t>toward</a:t>
            </a:r>
            <a:r>
              <a:rPr lang="sv-SE" dirty="0"/>
              <a:t> </a:t>
            </a:r>
            <a:r>
              <a:rPr lang="sv-SE" dirty="0" err="1"/>
              <a:t>operatign</a:t>
            </a:r>
            <a:r>
              <a:rPr lang="sv-SE" dirty="0"/>
              <a:t> at 10% </a:t>
            </a:r>
            <a:r>
              <a:rPr lang="sv-SE" dirty="0" err="1"/>
              <a:t>duty</a:t>
            </a:r>
            <a:r>
              <a:rPr lang="sv-SE" dirty="0"/>
              <a:t> </a:t>
            </a:r>
            <a:r>
              <a:rPr lang="sv-SE" dirty="0" err="1"/>
              <a:t>cycle</a:t>
            </a:r>
            <a:r>
              <a:rPr lang="sv-SE" dirty="0"/>
              <a:t>?</a:t>
            </a:r>
          </a:p>
          <a:p>
            <a:endParaRPr lang="sv-S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8A6741-CBFE-496D-B814-4B6E928C0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Olvegård, September 26, 2024</a:t>
            </a:r>
            <a:endParaRPr lang="sv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1EA91A-896B-41FC-835F-73540EC2A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7ABFE-FD0A-4E48-9EE0-161587FFE59B}" type="slidenum">
              <a:rPr lang="sv-SE" smtClean="0"/>
              <a:t>4</a:t>
            </a:fld>
            <a:endParaRPr lang="sv-S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7A907B-EBD6-42AF-AB44-947FBEED31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891" y="365125"/>
            <a:ext cx="1590166" cy="843700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3BB19C-B7A8-4F07-8239-42EFC69FDB9D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3697472" y="2568471"/>
            <a:ext cx="4797056" cy="2354404"/>
          </a:xfrm>
          <a:prstGeom prst="rect">
            <a:avLst/>
          </a:prstGeom>
          <a:ln w="0"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AE950F7-5CF4-4C94-BB79-E2690A72559A}"/>
              </a:ext>
            </a:extLst>
          </p:cNvPr>
          <p:cNvSpPr txBox="1"/>
          <p:nvPr/>
        </p:nvSpPr>
        <p:spPr>
          <a:xfrm>
            <a:off x="382771" y="6185418"/>
            <a:ext cx="2232838" cy="37974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Juan Luis Munoz</a:t>
            </a:r>
          </a:p>
        </p:txBody>
      </p:sp>
    </p:spTree>
    <p:extLst>
      <p:ext uri="{BB962C8B-B14F-4D97-AF65-F5344CB8AC3E}">
        <p14:creationId xmlns:p14="http://schemas.microsoft.com/office/powerpoint/2010/main" val="1508509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4F661-5AA5-4558-9C56-AA0F15189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RFQ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75C54-8E9D-4140-870F-E2A5E366A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Olvegård, September 26, 2024</a:t>
            </a: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69678-0343-4EA2-A958-149D19295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7ABFE-FD0A-4E48-9EE0-161587FFE59B}" type="slidenum">
              <a:rPr lang="sv-SE" smtClean="0"/>
              <a:t>5</a:t>
            </a:fld>
            <a:endParaRPr lang="sv-SE"/>
          </a:p>
        </p:txBody>
      </p:sp>
      <p:pic>
        <p:nvPicPr>
          <p:cNvPr id="8" name="Imagen 8">
            <a:extLst>
              <a:ext uri="{FF2B5EF4-FFF2-40B4-BE49-F238E27FC236}">
                <a16:creationId xmlns:a16="http://schemas.microsoft.com/office/drawing/2014/main" id="{78FA29CC-B43A-4BF8-9C5A-2DEA3A4667A0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4564764" y="573131"/>
            <a:ext cx="7177271" cy="2235114"/>
          </a:xfrm>
          <a:prstGeom prst="rect">
            <a:avLst/>
          </a:prstGeom>
          <a:ln w="0"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B5102A-F7CA-4082-B4E2-3B0F57A498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526309" y="2173229"/>
            <a:ext cx="4343400" cy="3291906"/>
          </a:xfrm>
          <a:prstGeom prst="rect">
            <a:avLst/>
          </a:prstGeom>
          <a:ln w="0"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316205-D9CA-456B-8428-FDBECE4E9CCC}"/>
              </a:ext>
            </a:extLst>
          </p:cNvPr>
          <p:cNvSpPr txBox="1"/>
          <p:nvPr/>
        </p:nvSpPr>
        <p:spPr>
          <a:xfrm>
            <a:off x="382771" y="6185418"/>
            <a:ext cx="2232838" cy="37974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Juan Luis Munoz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F08612-55C3-43BA-85F5-6734869CF0E5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5438886" y="3279817"/>
            <a:ext cx="4323240" cy="2604960"/>
          </a:xfrm>
          <a:prstGeom prst="rect">
            <a:avLst/>
          </a:prstGeom>
          <a:ln w="0"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931886A-B506-4CEA-A25F-24723432448D}"/>
              </a:ext>
            </a:extLst>
          </p:cNvPr>
          <p:cNvSpPr txBox="1"/>
          <p:nvPr/>
        </p:nvSpPr>
        <p:spPr>
          <a:xfrm>
            <a:off x="9473609" y="3429000"/>
            <a:ext cx="2268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RF </a:t>
            </a:r>
            <a:r>
              <a:rPr lang="sv-SE" dirty="0" err="1"/>
              <a:t>coupler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95452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2EA5F-8705-48EE-B91B-EBA1267CA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RFQ: </a:t>
            </a:r>
            <a:r>
              <a:rPr lang="sv-SE" dirty="0" err="1"/>
              <a:t>Steady</a:t>
            </a:r>
            <a:r>
              <a:rPr lang="sv-SE" dirty="0"/>
              <a:t> </a:t>
            </a:r>
            <a:r>
              <a:rPr lang="sv-SE" dirty="0" err="1"/>
              <a:t>state</a:t>
            </a:r>
            <a:endParaRPr lang="sv-S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F862AD-5409-4F84-B790-5EED6CDD7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Olvegård, September 26, 2024</a:t>
            </a:r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B63494-A109-461E-9080-B3D8F8661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7ABFE-FD0A-4E48-9EE0-161587FFE59B}" type="slidenum">
              <a:rPr lang="sv-SE" smtClean="0"/>
              <a:t>6</a:t>
            </a:fld>
            <a:endParaRPr lang="sv-SE"/>
          </a:p>
        </p:txBody>
      </p:sp>
      <p:sp>
        <p:nvSpPr>
          <p:cNvPr id="5" name="2 21">
            <a:extLst>
              <a:ext uri="{FF2B5EF4-FFF2-40B4-BE49-F238E27FC236}">
                <a16:creationId xmlns:a16="http://schemas.microsoft.com/office/drawing/2014/main" id="{14D11548-65B7-4DE0-9C6C-AE20CDCDCD41}"/>
              </a:ext>
            </a:extLst>
          </p:cNvPr>
          <p:cNvSpPr/>
          <p:nvPr/>
        </p:nvSpPr>
        <p:spPr>
          <a:xfrm>
            <a:off x="8133024" y="1768594"/>
            <a:ext cx="52775" cy="234633"/>
          </a:xfr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" name="1 19">
            <a:extLst>
              <a:ext uri="{FF2B5EF4-FFF2-40B4-BE49-F238E27FC236}">
                <a16:creationId xmlns:a16="http://schemas.microsoft.com/office/drawing/2014/main" id="{115DA938-C518-49FE-B817-024FF841E8BB}"/>
              </a:ext>
            </a:extLst>
          </p:cNvPr>
          <p:cNvSpPr/>
          <p:nvPr/>
        </p:nvSpPr>
        <p:spPr>
          <a:xfrm>
            <a:off x="5575368" y="2863354"/>
            <a:ext cx="67751" cy="234633"/>
          </a:xfr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A91494-1CD3-4668-B169-420BBEC01439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99221" y="1547392"/>
            <a:ext cx="3635039" cy="2631924"/>
          </a:xfrm>
          <a:prstGeom prst="rect">
            <a:avLst/>
          </a:prstGeom>
          <a:ln w="0"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178D86-79D5-4A24-AAAD-C586EAD150FD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4193256" y="3366999"/>
            <a:ext cx="3805487" cy="2755473"/>
          </a:xfrm>
          <a:prstGeom prst="rect">
            <a:avLst/>
          </a:prstGeom>
          <a:ln w="0"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B3792C-F014-4444-899F-F929A015BE26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7785272" y="1492077"/>
            <a:ext cx="3888215" cy="2815598"/>
          </a:xfrm>
          <a:prstGeom prst="rect">
            <a:avLst/>
          </a:prstGeom>
          <a:ln w="0"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618DF0-8948-4DFD-BAAB-30505D55C70C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5400909" y="439484"/>
            <a:ext cx="2256833" cy="1107908"/>
          </a:xfrm>
          <a:prstGeom prst="rect">
            <a:avLst/>
          </a:prstGeom>
          <a:ln w="0"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AFA455B-7460-48A4-BE5C-735B76608C8E}"/>
              </a:ext>
            </a:extLst>
          </p:cNvPr>
          <p:cNvSpPr txBox="1"/>
          <p:nvPr/>
        </p:nvSpPr>
        <p:spPr>
          <a:xfrm>
            <a:off x="382771" y="6185418"/>
            <a:ext cx="2232838" cy="37974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Juan Luis Munoz</a:t>
            </a:r>
          </a:p>
        </p:txBody>
      </p:sp>
    </p:spTree>
    <p:extLst>
      <p:ext uri="{BB962C8B-B14F-4D97-AF65-F5344CB8AC3E}">
        <p14:creationId xmlns:p14="http://schemas.microsoft.com/office/powerpoint/2010/main" val="956653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8A904-C965-4238-A6A0-2F37BA418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Similar</a:t>
            </a:r>
            <a:r>
              <a:rPr lang="sv-SE" dirty="0"/>
              <a:t> studies </a:t>
            </a:r>
            <a:r>
              <a:rPr lang="sv-SE" dirty="0" err="1"/>
              <a:t>ongoing</a:t>
            </a:r>
            <a:r>
              <a:rPr lang="sv-SE" dirty="0"/>
              <a:t> </a:t>
            </a:r>
            <a:r>
              <a:rPr lang="sv-SE" dirty="0" err="1"/>
              <a:t>elsewhere</a:t>
            </a:r>
            <a:endParaRPr lang="sv-S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80AF84-5DA8-439B-B1F0-88BDDFF4E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Olvegård, September 26, 2024</a:t>
            </a:r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EE2177-653F-4297-A992-FC16ACE61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7ABFE-FD0A-4E48-9EE0-161587FFE59B}" type="slidenum">
              <a:rPr lang="sv-SE" smtClean="0"/>
              <a:t>7</a:t>
            </a:fld>
            <a:endParaRPr lang="sv-SE"/>
          </a:p>
        </p:txBody>
      </p:sp>
      <p:sp>
        <p:nvSpPr>
          <p:cNvPr id="5" name="2 2">
            <a:extLst>
              <a:ext uri="{FF2B5EF4-FFF2-40B4-BE49-F238E27FC236}">
                <a16:creationId xmlns:a16="http://schemas.microsoft.com/office/drawing/2014/main" id="{72422C8A-17B3-409C-85F6-AC5A531D83B0}"/>
              </a:ext>
            </a:extLst>
          </p:cNvPr>
          <p:cNvSpPr/>
          <p:nvPr/>
        </p:nvSpPr>
        <p:spPr>
          <a:xfrm>
            <a:off x="6762540" y="1206900"/>
            <a:ext cx="53280" cy="230400"/>
          </a:xfr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" name="9 2">
            <a:extLst>
              <a:ext uri="{FF2B5EF4-FFF2-40B4-BE49-F238E27FC236}">
                <a16:creationId xmlns:a16="http://schemas.microsoft.com/office/drawing/2014/main" id="{C3ED36FA-1823-4C44-BDA3-05FFAA6CADC2}"/>
              </a:ext>
            </a:extLst>
          </p:cNvPr>
          <p:cNvSpPr/>
          <p:nvPr/>
        </p:nvSpPr>
        <p:spPr>
          <a:xfrm>
            <a:off x="10520580" y="1635300"/>
            <a:ext cx="114480" cy="230400"/>
          </a:xfr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" name="1 2">
            <a:extLst>
              <a:ext uri="{FF2B5EF4-FFF2-40B4-BE49-F238E27FC236}">
                <a16:creationId xmlns:a16="http://schemas.microsoft.com/office/drawing/2014/main" id="{F2A16287-532D-44A1-9381-032201F4482C}"/>
              </a:ext>
            </a:extLst>
          </p:cNvPr>
          <p:cNvSpPr/>
          <p:nvPr/>
        </p:nvSpPr>
        <p:spPr>
          <a:xfrm>
            <a:off x="4204740" y="2301660"/>
            <a:ext cx="68400" cy="230400"/>
          </a:xfr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6CFD35-63BF-4A1F-9520-4E5E4A4C130C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729200" y="2354554"/>
            <a:ext cx="4618800" cy="775440"/>
          </a:xfrm>
          <a:prstGeom prst="rect">
            <a:avLst/>
          </a:prstGeom>
          <a:ln w="0"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FE08B97-4C85-4551-AB5D-1776F26423D0}"/>
              </a:ext>
            </a:extLst>
          </p:cNvPr>
          <p:cNvSpPr/>
          <p:nvPr/>
        </p:nvSpPr>
        <p:spPr>
          <a:xfrm>
            <a:off x="880320" y="1534778"/>
            <a:ext cx="6594250" cy="5431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pc="-1" dirty="0">
                <a:solidFill>
                  <a:srgbClr val="000000"/>
                </a:solidFill>
                <a:ea typeface="DejaVu Sans"/>
              </a:rPr>
              <a:t>LANSCE (Los Alamos Neutron Science </a:t>
            </a:r>
            <a:r>
              <a:rPr lang="en-GB" spc="-1" dirty="0" err="1">
                <a:solidFill>
                  <a:srgbClr val="000000"/>
                </a:solidFill>
                <a:ea typeface="DejaVu Sans"/>
              </a:rPr>
              <a:t>Center</a:t>
            </a:r>
            <a:r>
              <a:rPr lang="en-GB" spc="-1" dirty="0">
                <a:solidFill>
                  <a:srgbClr val="000000"/>
                </a:solidFill>
                <a:ea typeface="DejaVu Sans"/>
              </a:rPr>
              <a:t>)</a:t>
            </a:r>
            <a:endParaRPr lang="en-US" strike="noStrike" spc="-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 dirty="0" err="1">
                <a:solidFill>
                  <a:srgbClr val="000000"/>
                </a:solidFill>
                <a:latin typeface="Arial"/>
              </a:rPr>
              <a:t>doi</a:t>
            </a:r>
            <a:r>
              <a:rPr lang="en-US" sz="1300" b="0" strike="noStrike" spc="-1" dirty="0">
                <a:solidFill>
                  <a:srgbClr val="000000"/>
                </a:solidFill>
                <a:latin typeface="Arial"/>
              </a:rPr>
              <a:t>: 10.18429/JACoW-LINAC2024-MOAA007</a:t>
            </a:r>
          </a:p>
          <a:p>
            <a:pPr>
              <a:lnSpc>
                <a:spcPct val="100000"/>
              </a:lnSpc>
            </a:pPr>
            <a:r>
              <a:rPr lang="en-US" sz="1300" b="0" strike="noStrike" spc="-1" dirty="0">
                <a:solidFill>
                  <a:srgbClr val="000000"/>
                </a:solidFill>
                <a:latin typeface="Arial"/>
              </a:rPr>
              <a:t>(and many more references in LINAC24 + IPAC24)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45585A-59F7-4A7B-91C1-299445A242C2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7643820" y="1387250"/>
            <a:ext cx="3239640" cy="1951560"/>
          </a:xfrm>
          <a:prstGeom prst="rect">
            <a:avLst/>
          </a:prstGeom>
          <a:ln w="0"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F86849-19C9-4414-9F4F-416963C7EC6D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880320" y="3709620"/>
            <a:ext cx="6119640" cy="1248480"/>
          </a:xfrm>
          <a:prstGeom prst="rect">
            <a:avLst/>
          </a:prstGeom>
          <a:ln w="0"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8C1E042-22FC-47C5-8E91-ADA68B936877}"/>
              </a:ext>
            </a:extLst>
          </p:cNvPr>
          <p:cNvSpPr/>
          <p:nvPr/>
        </p:nvSpPr>
        <p:spPr>
          <a:xfrm>
            <a:off x="1344180" y="4847580"/>
            <a:ext cx="4831560" cy="346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1319B58-4F07-49DB-BFC9-19C1E0F867F1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7823820" y="3645360"/>
            <a:ext cx="3059640" cy="2404440"/>
          </a:xfrm>
          <a:prstGeom prst="rect">
            <a:avLst/>
          </a:prstGeom>
          <a:ln w="0">
            <a:noFill/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B7FD2AF-8740-400F-8975-981418D17BAF}"/>
              </a:ext>
            </a:extLst>
          </p:cNvPr>
          <p:cNvSpPr/>
          <p:nvPr/>
        </p:nvSpPr>
        <p:spPr>
          <a:xfrm>
            <a:off x="880320" y="5125860"/>
            <a:ext cx="6943500" cy="857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Plan to use ESS-RFQ design, up to 6% duty (9% in other refs.) </a:t>
            </a:r>
          </a:p>
          <a:p>
            <a:r>
              <a:rPr lang="en-US" spc="-1" dirty="0">
                <a:solidFill>
                  <a:srgbClr val="000000"/>
                </a:solidFill>
                <a:latin typeface="Arial"/>
                <a:hlinkClick r:id="rId6"/>
              </a:rPr>
              <a:t>https://doi.org/10.1051/epjconf/202328602001</a:t>
            </a:r>
            <a:endParaRPr lang="en-US" spc="-1" dirty="0">
              <a:solidFill>
                <a:srgbClr val="000000"/>
              </a:solidFill>
              <a:latin typeface="Arial"/>
            </a:endParaRPr>
          </a:p>
          <a:p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CA5B30-2B96-418F-AEC9-0BB5E26D3915}"/>
              </a:ext>
            </a:extLst>
          </p:cNvPr>
          <p:cNvSpPr txBox="1"/>
          <p:nvPr/>
        </p:nvSpPr>
        <p:spPr>
          <a:xfrm>
            <a:off x="382771" y="6185418"/>
            <a:ext cx="2232838" cy="37974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Juan Luis Munoz</a:t>
            </a:r>
          </a:p>
        </p:txBody>
      </p:sp>
    </p:spTree>
    <p:extLst>
      <p:ext uri="{BB962C8B-B14F-4D97-AF65-F5344CB8AC3E}">
        <p14:creationId xmlns:p14="http://schemas.microsoft.com/office/powerpoint/2010/main" val="1475030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C945B-C4F2-479D-B052-2A3D44FC0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New H- transfer </a:t>
            </a:r>
            <a:r>
              <a:rPr lang="sv-SE" dirty="0" err="1"/>
              <a:t>line</a:t>
            </a:r>
            <a:r>
              <a:rPr lang="sv-SE" dirty="0"/>
              <a:t> design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46B54B-82BB-2656-4ADE-6249EA544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751" y="1572328"/>
            <a:ext cx="5805724" cy="37133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A34D05-3347-4990-95F2-7FF5F0D78C2C}"/>
              </a:ext>
            </a:extLst>
          </p:cNvPr>
          <p:cNvSpPr txBox="1"/>
          <p:nvPr/>
        </p:nvSpPr>
        <p:spPr>
          <a:xfrm>
            <a:off x="6854891" y="1690688"/>
            <a:ext cx="470403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 err="1"/>
              <a:t>Sharper</a:t>
            </a:r>
            <a:r>
              <a:rPr lang="sv-SE" sz="2800" dirty="0"/>
              <a:t> </a:t>
            </a:r>
            <a:r>
              <a:rPr lang="sv-SE" sz="2800" dirty="0" err="1"/>
              <a:t>extraction</a:t>
            </a:r>
            <a:r>
              <a:rPr lang="sv-SE" sz="2800" dirty="0"/>
              <a:t> from linac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 err="1"/>
              <a:t>Fewer</a:t>
            </a:r>
            <a:r>
              <a:rPr lang="sv-SE" sz="2800" dirty="0"/>
              <a:t> magnets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7.6 m </a:t>
            </a:r>
            <a:r>
              <a:rPr lang="sv-SE" sz="2800" dirty="0" err="1"/>
              <a:t>depth</a:t>
            </a:r>
            <a:r>
              <a:rPr lang="sv-SE" sz="2800" dirty="0"/>
              <a:t> (old 7.8 m)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 err="1"/>
              <a:t>Added</a:t>
            </a:r>
            <a:r>
              <a:rPr lang="sv-SE" sz="2800" dirty="0"/>
              <a:t>: </a:t>
            </a:r>
            <a:r>
              <a:rPr lang="sv-SE" sz="2800" dirty="0" err="1"/>
              <a:t>matching</a:t>
            </a:r>
            <a:r>
              <a:rPr lang="sv-SE" sz="2800" dirty="0"/>
              <a:t> </a:t>
            </a:r>
            <a:r>
              <a:rPr lang="sv-SE" sz="2800" dirty="0" err="1"/>
              <a:t>section</a:t>
            </a:r>
            <a:r>
              <a:rPr lang="sv-SE" sz="2800" dirty="0"/>
              <a:t> for optimal </a:t>
            </a:r>
            <a:r>
              <a:rPr lang="sv-SE" sz="2800" dirty="0" err="1"/>
              <a:t>injection</a:t>
            </a:r>
            <a:endParaRPr lang="sv-S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v-SE" sz="2800" dirty="0" err="1"/>
              <a:t>Where</a:t>
            </a:r>
            <a:r>
              <a:rPr lang="sv-SE" sz="2800" dirty="0"/>
              <a:t> to </a:t>
            </a:r>
            <a:r>
              <a:rPr lang="sv-SE" sz="2800" dirty="0" err="1"/>
              <a:t>place</a:t>
            </a:r>
            <a:r>
              <a:rPr lang="sv-SE" sz="2800" dirty="0"/>
              <a:t> </a:t>
            </a:r>
            <a:r>
              <a:rPr lang="sv-SE" sz="2800" dirty="0" err="1"/>
              <a:t>transverse</a:t>
            </a:r>
            <a:r>
              <a:rPr lang="sv-SE" sz="2800" dirty="0"/>
              <a:t> </a:t>
            </a:r>
            <a:r>
              <a:rPr lang="sv-SE" sz="2800" dirty="0" err="1"/>
              <a:t>collimators</a:t>
            </a:r>
            <a:r>
              <a:rPr lang="sv-SE" sz="2800" dirty="0"/>
              <a:t>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EC7D55-E72B-4D4D-88E6-D40154A6231A}"/>
              </a:ext>
            </a:extLst>
          </p:cNvPr>
          <p:cNvSpPr txBox="1"/>
          <p:nvPr/>
        </p:nvSpPr>
        <p:spPr>
          <a:xfrm>
            <a:off x="533402" y="6123542"/>
            <a:ext cx="1773863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Natalia Milas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F07090-0B79-404A-91D0-FF527E3EDD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891" y="365125"/>
            <a:ext cx="1590166" cy="843700"/>
          </a:xfrm>
          <a:prstGeom prst="rect">
            <a:avLst/>
          </a:prstGeom>
          <a:ln>
            <a:noFill/>
          </a:ln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1C857B7-841D-4409-8F90-F5F75CEBD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Olvegård, September 26, 2024</a:t>
            </a:r>
            <a:endParaRPr lang="sv-SE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43B400A-60AB-4E18-B338-C5EBB4CCA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7ABFE-FD0A-4E48-9EE0-161587FFE59B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6948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0B34D-E439-44EF-927D-45AF351B61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LEnuSTORM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8F7AD2-83E2-4DE8-9EA4-87EBD274EF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6596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3785</TotalTime>
  <Words>822</Words>
  <Application>Microsoft Office PowerPoint</Application>
  <PresentationFormat>Widescreen</PresentationFormat>
  <Paragraphs>185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Atkinson Hyperlegible</vt:lpstr>
      <vt:lpstr>Calibri</vt:lpstr>
      <vt:lpstr>Calibri Light</vt:lpstr>
      <vt:lpstr>DejaVu Sans</vt:lpstr>
      <vt:lpstr>Symbol</vt:lpstr>
      <vt:lpstr>Wingdings</vt:lpstr>
      <vt:lpstr>Office Theme</vt:lpstr>
      <vt:lpstr>WP4 Low Energy nuSTORM</vt:lpstr>
      <vt:lpstr>PowerPoint Presentation</vt:lpstr>
      <vt:lpstr>ESS linac, current plan</vt:lpstr>
      <vt:lpstr>Linac upgrade: RFQ</vt:lpstr>
      <vt:lpstr>RFQ</vt:lpstr>
      <vt:lpstr>RFQ: Steady state</vt:lpstr>
      <vt:lpstr>Similar studies ongoing elsewhere</vt:lpstr>
      <vt:lpstr>New H- transfer line design</vt:lpstr>
      <vt:lpstr>LEnuSTORM</vt:lpstr>
      <vt:lpstr>LEnuSTORM: muon momentum</vt:lpstr>
      <vt:lpstr>LEnuSTORM: muon and pion momenta</vt:lpstr>
      <vt:lpstr>Pion phase space</vt:lpstr>
      <vt:lpstr>Pion transfer</vt:lpstr>
      <vt:lpstr>Pion transfer design</vt:lpstr>
      <vt:lpstr>Pion transfer design: next step</vt:lpstr>
      <vt:lpstr>LEnuSTORM: muon ring</vt:lpstr>
      <vt:lpstr>LEnuSTORM: Preliminary ring design</vt:lpstr>
      <vt:lpstr>Preliminary ring design</vt:lpstr>
      <vt:lpstr>PowerPoint Presentation</vt:lpstr>
      <vt:lpstr>Ring design: next step</vt:lpstr>
      <vt:lpstr>Neutrino flux?</vt:lpstr>
      <vt:lpstr>WP4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WP4 Low Energy nuSTORM</dc:title>
  <dc:creator>Maja Olvegård</dc:creator>
  <cp:lastModifiedBy>Maja Olvegård</cp:lastModifiedBy>
  <cp:revision>186</cp:revision>
  <dcterms:created xsi:type="dcterms:W3CDTF">2024-09-21T17:30:19Z</dcterms:created>
  <dcterms:modified xsi:type="dcterms:W3CDTF">2024-09-26T07:09:07Z</dcterms:modified>
</cp:coreProperties>
</file>