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76" r:id="rId3"/>
    <p:sldId id="277" r:id="rId4"/>
    <p:sldId id="278" r:id="rId5"/>
    <p:sldId id="279" r:id="rId6"/>
    <p:sldId id="280" r:id="rId7"/>
    <p:sldId id="282" r:id="rId8"/>
    <p:sldId id="284" r:id="rId9"/>
    <p:sldId id="285" r:id="rId10"/>
    <p:sldId id="286" r:id="rId11"/>
    <p:sldId id="287" r:id="rId12"/>
    <p:sldId id="288" r:id="rId13"/>
    <p:sldId id="290" r:id="rId14"/>
    <p:sldId id="275" r:id="rId15"/>
    <p:sldId id="291" r:id="rId16"/>
    <p:sldId id="292" r:id="rId17"/>
    <p:sldId id="293" r:id="rId18"/>
    <p:sldId id="294" r:id="rId19"/>
    <p:sldId id="297" r:id="rId20"/>
    <p:sldId id="298" r:id="rId21"/>
    <p:sldId id="296" r:id="rId22"/>
    <p:sldId id="295" r:id="rId23"/>
    <p:sldId id="299" r:id="rId24"/>
    <p:sldId id="300" r:id="rId25"/>
    <p:sldId id="301" r:id="rId26"/>
    <p:sldId id="302" r:id="rId27"/>
    <p:sldId id="303" r:id="rId28"/>
    <p:sldId id="304" r:id="rId29"/>
    <p:sldId id="305" r:id="rId30"/>
    <p:sldId id="306" r:id="rId31"/>
    <p:sldId id="307" r:id="rId32"/>
    <p:sldId id="3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43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35A48-CAC4-4D76-90B1-E0A992A1E0A5}" type="datetimeFigureOut">
              <a:rPr lang="en-US" smtClean="0"/>
              <a:t>26-Sep-24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4E4C2-4D42-4990-A6D5-3BDDF7184528}" type="slidenum">
              <a:rPr lang="en-US" smtClean="0"/>
              <a:t>‹#›</a:t>
            </a:fld>
            <a:endParaRPr lang="en-US"/>
          </a:p>
        </p:txBody>
      </p:sp>
    </p:spTree>
    <p:extLst>
      <p:ext uri="{BB962C8B-B14F-4D97-AF65-F5344CB8AC3E}">
        <p14:creationId xmlns:p14="http://schemas.microsoft.com/office/powerpoint/2010/main" val="4090266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4E4C2-4D42-4990-A6D5-3BDDF7184528}" type="slidenum">
              <a:rPr lang="en-US" smtClean="0"/>
              <a:t>3</a:t>
            </a:fld>
            <a:endParaRPr lang="en-US"/>
          </a:p>
        </p:txBody>
      </p:sp>
    </p:spTree>
    <p:extLst>
      <p:ext uri="{BB962C8B-B14F-4D97-AF65-F5344CB8AC3E}">
        <p14:creationId xmlns:p14="http://schemas.microsoft.com/office/powerpoint/2010/main" val="268950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84B7-3CF1-321D-7199-DB62589DAC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C6C94D-9EA6-98FC-93DC-5CF71E3A3B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0A8ABD-1BE7-796A-0FF3-8FDB18E11491}"/>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5" name="Footer Placeholder 4">
            <a:extLst>
              <a:ext uri="{FF2B5EF4-FFF2-40B4-BE49-F238E27FC236}">
                <a16:creationId xmlns:a16="http://schemas.microsoft.com/office/drawing/2014/main" id="{519DCE46-4372-DE44-B8F1-9305688E3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69F2E-B19B-F30B-3172-1E05B105898D}"/>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28380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F67A-1D94-9E59-1BDD-C32FE972C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E876B-D386-576F-1876-CE9BD6DA8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3B51E3-AEC9-E639-B159-2B2344F96C59}"/>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5" name="Footer Placeholder 4">
            <a:extLst>
              <a:ext uri="{FF2B5EF4-FFF2-40B4-BE49-F238E27FC236}">
                <a16:creationId xmlns:a16="http://schemas.microsoft.com/office/drawing/2014/main" id="{400B47E1-108F-46AC-77C3-0A2EFAB6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1C6E5-A69D-C140-8E5C-77732B4B01E9}"/>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44806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3544CD-54CB-6D4E-0797-C95348A13E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DA2BB8-48D6-F185-68C2-4DD1161461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7D92C-9BDD-7AB5-DA94-7614CD382B88}"/>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5" name="Footer Placeholder 4">
            <a:extLst>
              <a:ext uri="{FF2B5EF4-FFF2-40B4-BE49-F238E27FC236}">
                <a16:creationId xmlns:a16="http://schemas.microsoft.com/office/drawing/2014/main" id="{3A2C2E72-21CD-4C66-00BA-A30B34188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1BFE7-BA66-0377-0D93-3B139981B76A}"/>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222210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2F11-8662-73EF-698D-BF9A9AF31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1B5A1-0B5E-2AF8-30FB-68DD26707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F22BC-1153-B509-FB40-96BBCB4BC876}"/>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5" name="Footer Placeholder 4">
            <a:extLst>
              <a:ext uri="{FF2B5EF4-FFF2-40B4-BE49-F238E27FC236}">
                <a16:creationId xmlns:a16="http://schemas.microsoft.com/office/drawing/2014/main" id="{06957B39-DED7-BB42-1CB6-DD602CBE3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5CFF6-F50F-CB11-7E97-FD1BE9B587A8}"/>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201624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F3EF-A390-5BC2-3810-0F3C0AAF00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47FBA8-F0F8-8FDB-E9C3-23BEBB6115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4AA89C-0D00-990F-7141-EA149E0BC9C4}"/>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5" name="Footer Placeholder 4">
            <a:extLst>
              <a:ext uri="{FF2B5EF4-FFF2-40B4-BE49-F238E27FC236}">
                <a16:creationId xmlns:a16="http://schemas.microsoft.com/office/drawing/2014/main" id="{BE82CC1D-3BD8-2D68-633E-AF0BAA362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18F2B-36A1-5D73-BC36-8D687EB414AD}"/>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330176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64B5-8260-56AE-9207-B7C9E75D6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3F77A-FEB2-8008-29CA-3A6982775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4EF27F-4C35-E673-62AA-6A2F6216B3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687FC9-2D38-D639-AD2C-22ED8F4F5112}"/>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6" name="Footer Placeholder 5">
            <a:extLst>
              <a:ext uri="{FF2B5EF4-FFF2-40B4-BE49-F238E27FC236}">
                <a16:creationId xmlns:a16="http://schemas.microsoft.com/office/drawing/2014/main" id="{08071477-0EF0-7607-B074-AF5AB6E7F3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D0DBDB-A439-FF72-7589-CC82F2876AFB}"/>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256526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BB54-0084-243E-587A-7CF65CE206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910986-F13E-D149-B965-B44194B78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8B786-398A-EB5D-BD71-6B78FDD95F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9B3262-B265-F2BF-DBCF-7C0F3C416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89CE8-81C8-4AA4-C2EE-46F4CC649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919F8-9B0D-7532-0A4F-9D54139A9B16}"/>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8" name="Footer Placeholder 7">
            <a:extLst>
              <a:ext uri="{FF2B5EF4-FFF2-40B4-BE49-F238E27FC236}">
                <a16:creationId xmlns:a16="http://schemas.microsoft.com/office/drawing/2014/main" id="{65545F0C-8B89-4AA1-B674-41B4DB41A7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7B3EE0-EB8C-D7E7-5D17-D2473294467D}"/>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340367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D77C-66B5-ADFF-3665-236F59BAA9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E029F-91FE-A275-EED1-F92A2EE7CC06}"/>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4" name="Footer Placeholder 3">
            <a:extLst>
              <a:ext uri="{FF2B5EF4-FFF2-40B4-BE49-F238E27FC236}">
                <a16:creationId xmlns:a16="http://schemas.microsoft.com/office/drawing/2014/main" id="{4C5A00D2-7608-5CC7-8F68-FD6ACFE261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7DA0AF-9ED2-D998-A3EB-20C8CF020509}"/>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301186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BAFC9-B262-D2B8-075E-2E80DE205088}"/>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3" name="Footer Placeholder 2">
            <a:extLst>
              <a:ext uri="{FF2B5EF4-FFF2-40B4-BE49-F238E27FC236}">
                <a16:creationId xmlns:a16="http://schemas.microsoft.com/office/drawing/2014/main" id="{2AD02FCB-4420-E6DF-5C58-4260832D79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4D8048-2A52-9A16-6435-B3A821CA5BBD}"/>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154185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E90B-68A3-130F-ACFA-C018DD0C4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2B205-CF20-C16C-1321-AEB8D73E92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170004-6A43-833A-28EB-D1F530B17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2F0540-5BBB-27F8-9C3A-94A92A38D46B}"/>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6" name="Footer Placeholder 5">
            <a:extLst>
              <a:ext uri="{FF2B5EF4-FFF2-40B4-BE49-F238E27FC236}">
                <a16:creationId xmlns:a16="http://schemas.microsoft.com/office/drawing/2014/main" id="{E42BA5D3-6D58-0A45-D206-2016351EE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AB0C3-CF97-8F9D-F65F-D5A08CD76752}"/>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197486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6681-C260-E7AD-4B5F-0729B8B4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52B71D-A44D-DDED-6766-D47D1DE8CE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1148EA-B47A-8BC2-0490-D12419CF0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71681-252C-37EE-C768-0B44E082CAF0}"/>
              </a:ext>
            </a:extLst>
          </p:cNvPr>
          <p:cNvSpPr>
            <a:spLocks noGrp="1"/>
          </p:cNvSpPr>
          <p:nvPr>
            <p:ph type="dt" sz="half" idx="10"/>
          </p:nvPr>
        </p:nvSpPr>
        <p:spPr/>
        <p:txBody>
          <a:bodyPr/>
          <a:lstStyle/>
          <a:p>
            <a:fld id="{D0BF5C45-DF8D-42D5-854A-1B3C30562331}" type="datetimeFigureOut">
              <a:rPr lang="en-US" smtClean="0"/>
              <a:t>26-Sep-24</a:t>
            </a:fld>
            <a:endParaRPr lang="en-US"/>
          </a:p>
        </p:txBody>
      </p:sp>
      <p:sp>
        <p:nvSpPr>
          <p:cNvPr id="6" name="Footer Placeholder 5">
            <a:extLst>
              <a:ext uri="{FF2B5EF4-FFF2-40B4-BE49-F238E27FC236}">
                <a16:creationId xmlns:a16="http://schemas.microsoft.com/office/drawing/2014/main" id="{FCA90B81-B820-FCEC-541C-BB166249E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FE656-BFC1-D98F-C101-52E40C379251}"/>
              </a:ext>
            </a:extLst>
          </p:cNvPr>
          <p:cNvSpPr>
            <a:spLocks noGrp="1"/>
          </p:cNvSpPr>
          <p:nvPr>
            <p:ph type="sldNum" sz="quarter" idx="12"/>
          </p:nvPr>
        </p:nvSpPr>
        <p:spPr/>
        <p:txBody>
          <a:bodyPr/>
          <a:lstStyle/>
          <a:p>
            <a:fld id="{A1C5B291-6058-40CD-BEED-5C6B1DDE0533}" type="slidenum">
              <a:rPr lang="en-US" smtClean="0"/>
              <a:t>‹#›</a:t>
            </a:fld>
            <a:endParaRPr lang="en-US"/>
          </a:p>
        </p:txBody>
      </p:sp>
    </p:spTree>
    <p:extLst>
      <p:ext uri="{BB962C8B-B14F-4D97-AF65-F5344CB8AC3E}">
        <p14:creationId xmlns:p14="http://schemas.microsoft.com/office/powerpoint/2010/main" val="377206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C49BC-CA27-EC01-0A54-069EF18BA3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784B14-A1D8-5FA9-7AA6-2231A869F5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8667A-82C0-8FE8-8030-C4AEFE6B2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BF5C45-DF8D-42D5-854A-1B3C30562331}" type="datetimeFigureOut">
              <a:rPr lang="en-US" smtClean="0"/>
              <a:t>26-Sep-24</a:t>
            </a:fld>
            <a:endParaRPr lang="en-US"/>
          </a:p>
        </p:txBody>
      </p:sp>
      <p:sp>
        <p:nvSpPr>
          <p:cNvPr id="5" name="Footer Placeholder 4">
            <a:extLst>
              <a:ext uri="{FF2B5EF4-FFF2-40B4-BE49-F238E27FC236}">
                <a16:creationId xmlns:a16="http://schemas.microsoft.com/office/drawing/2014/main" id="{5C8A9DC1-C9F5-C51C-051A-F8AE665F7D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C7F2371-0077-76E2-811E-9617358F6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C5B291-6058-40CD-BEED-5C6B1DDE0533}" type="slidenum">
              <a:rPr lang="en-US" smtClean="0"/>
              <a:t>‹#›</a:t>
            </a:fld>
            <a:endParaRPr lang="en-US"/>
          </a:p>
        </p:txBody>
      </p:sp>
    </p:spTree>
    <p:extLst>
      <p:ext uri="{BB962C8B-B14F-4D97-AF65-F5344CB8AC3E}">
        <p14:creationId xmlns:p14="http://schemas.microsoft.com/office/powerpoint/2010/main" val="215701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tiff"/><Relationship Id="rId4" Type="http://schemas.openxmlformats.org/officeDocument/2006/relationships/image" Target="../media/image63.tiff"/></Relationships>
</file>

<file path=ppt/slides/_rels/slide31.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E13E2-4028-549D-FB7D-F0A80AE29D86}"/>
              </a:ext>
            </a:extLst>
          </p:cNvPr>
          <p:cNvPicPr>
            <a:picLocks noChangeAspect="1"/>
          </p:cNvPicPr>
          <p:nvPr/>
        </p:nvPicPr>
        <p:blipFill>
          <a:blip r:embed="rId2">
            <a:lum/>
            <a:alphaModFix/>
          </a:blip>
          <a:srcRect/>
          <a:stretch>
            <a:fillRect/>
          </a:stretch>
        </p:blipFill>
        <p:spPr>
          <a:xfrm>
            <a:off x="457200" y="0"/>
            <a:ext cx="1459437" cy="1371600"/>
          </a:xfrm>
          <a:prstGeom prst="rect">
            <a:avLst/>
          </a:prstGeom>
          <a:noFill/>
          <a:ln cap="flat">
            <a:noFill/>
          </a:ln>
        </p:spPr>
      </p:pic>
      <p:sp>
        <p:nvSpPr>
          <p:cNvPr id="3" name="Title 1">
            <a:extLst>
              <a:ext uri="{FF2B5EF4-FFF2-40B4-BE49-F238E27FC236}">
                <a16:creationId xmlns:a16="http://schemas.microsoft.com/office/drawing/2014/main" id="{567917AB-CFBB-6181-7E94-A2BA1E1A5D97}"/>
              </a:ext>
            </a:extLst>
          </p:cNvPr>
          <p:cNvSpPr txBox="1">
            <a:spLocks/>
          </p:cNvSpPr>
          <p:nvPr/>
        </p:nvSpPr>
        <p:spPr>
          <a:xfrm>
            <a:off x="2254721" y="1595592"/>
            <a:ext cx="7682555" cy="6499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WP5 progress (partial summary)</a:t>
            </a:r>
          </a:p>
        </p:txBody>
      </p:sp>
      <p:sp>
        <p:nvSpPr>
          <p:cNvPr id="4" name="TextBox 3">
            <a:extLst>
              <a:ext uri="{FF2B5EF4-FFF2-40B4-BE49-F238E27FC236}">
                <a16:creationId xmlns:a16="http://schemas.microsoft.com/office/drawing/2014/main" id="{624965B3-D660-DE24-AD9A-39550C4E74EF}"/>
              </a:ext>
            </a:extLst>
          </p:cNvPr>
          <p:cNvSpPr txBox="1"/>
          <p:nvPr/>
        </p:nvSpPr>
        <p:spPr>
          <a:xfrm>
            <a:off x="963777" y="2549536"/>
            <a:ext cx="5310640" cy="977791"/>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dirty="0" err="1">
                <a:solidFill>
                  <a:srgbClr val="000000"/>
                </a:solidFill>
                <a:highlight>
                  <a:scrgbClr r="0" g="0" b="0">
                    <a:alpha val="0"/>
                  </a:scrgbClr>
                </a:highlight>
                <a:uFillTx/>
                <a:latin typeface="Liberation Sans" pitchFamily="18"/>
                <a:ea typeface="Source Han Sans CN" pitchFamily="2"/>
                <a:cs typeface="Droid Sans Devanagari" pitchFamily="2"/>
              </a:rPr>
              <a:t>Monojit</a:t>
            </a:r>
            <a:r>
              <a:rPr lang="en-US" sz="26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 Ghosh (coordinator)</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err="1">
                <a:solidFill>
                  <a:srgbClr val="000000"/>
                </a:solidFill>
                <a:highlight>
                  <a:scrgbClr r="0" g="0" b="0">
                    <a:alpha val="0"/>
                  </a:scrgbClr>
                </a:highlight>
                <a:uFillTx/>
                <a:latin typeface="Liberation Sans" pitchFamily="18"/>
                <a:ea typeface="Source Han Sans CN" pitchFamily="2"/>
                <a:cs typeface="Droid Sans Devanagari" pitchFamily="2"/>
              </a:rPr>
              <a:t>Ruđer</a:t>
            </a:r>
            <a:r>
              <a:rPr lang="en-US" sz="20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 </a:t>
            </a:r>
            <a:r>
              <a:rPr lang="en-US" sz="2000" b="0" i="0" u="none" strike="noStrike" kern="1200" cap="none" spc="0" baseline="0" dirty="0" err="1">
                <a:solidFill>
                  <a:srgbClr val="000000"/>
                </a:solidFill>
                <a:highlight>
                  <a:scrgbClr r="0" g="0" b="0">
                    <a:alpha val="0"/>
                  </a:scrgbClr>
                </a:highlight>
                <a:uFillTx/>
                <a:latin typeface="Liberation Sans" pitchFamily="18"/>
                <a:ea typeface="Source Han Sans CN" pitchFamily="2"/>
                <a:cs typeface="Droid Sans Devanagari" pitchFamily="2"/>
              </a:rPr>
              <a:t>Bošković</a:t>
            </a:r>
            <a:r>
              <a:rPr lang="en-US" sz="20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 Institute, Zagreb</a:t>
            </a:r>
          </a:p>
        </p:txBody>
      </p:sp>
      <p:pic>
        <p:nvPicPr>
          <p:cNvPr id="5" name="Picture 4">
            <a:extLst>
              <a:ext uri="{FF2B5EF4-FFF2-40B4-BE49-F238E27FC236}">
                <a16:creationId xmlns:a16="http://schemas.microsoft.com/office/drawing/2014/main" id="{6CFB62D5-31AD-25C6-4286-E80C4349792C}"/>
              </a:ext>
            </a:extLst>
          </p:cNvPr>
          <p:cNvPicPr>
            <a:picLocks noChangeAspect="1"/>
          </p:cNvPicPr>
          <p:nvPr/>
        </p:nvPicPr>
        <p:blipFill>
          <a:blip r:embed="rId3">
            <a:lum/>
            <a:alphaModFix/>
          </a:blip>
          <a:srcRect/>
          <a:stretch>
            <a:fillRect/>
          </a:stretch>
        </p:blipFill>
        <p:spPr>
          <a:xfrm>
            <a:off x="9760256" y="142270"/>
            <a:ext cx="2028962" cy="876598"/>
          </a:xfrm>
          <a:prstGeom prst="rect">
            <a:avLst/>
          </a:prstGeom>
          <a:noFill/>
          <a:ln cap="flat">
            <a:noFill/>
          </a:ln>
        </p:spPr>
      </p:pic>
      <p:sp>
        <p:nvSpPr>
          <p:cNvPr id="6" name="TextBox 5">
            <a:extLst>
              <a:ext uri="{FF2B5EF4-FFF2-40B4-BE49-F238E27FC236}">
                <a16:creationId xmlns:a16="http://schemas.microsoft.com/office/drawing/2014/main" id="{DAB98842-DBDE-05E6-D9F1-3D14F20CD3FB}"/>
              </a:ext>
            </a:extLst>
          </p:cNvPr>
          <p:cNvSpPr txBox="1"/>
          <p:nvPr/>
        </p:nvSpPr>
        <p:spPr>
          <a:xfrm>
            <a:off x="1417618" y="4393605"/>
            <a:ext cx="9357119" cy="1025899"/>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2</a:t>
            </a:r>
            <a:r>
              <a:rPr lang="en-US" sz="2000" b="0" i="0" u="none" strike="noStrike" kern="1200" cap="none" spc="0" baseline="30000" dirty="0">
                <a:solidFill>
                  <a:srgbClr val="000000"/>
                </a:solidFill>
                <a:highlight>
                  <a:scrgbClr r="0" g="0" b="0">
                    <a:alpha val="0"/>
                  </a:scrgbClr>
                </a:highlight>
                <a:uFillTx/>
                <a:latin typeface="Liberation Sans" pitchFamily="18"/>
                <a:ea typeface="Source Han Sans CN" pitchFamily="2"/>
                <a:cs typeface="Droid Sans Devanagari" pitchFamily="2"/>
              </a:rPr>
              <a:t>st</a:t>
            </a:r>
            <a:r>
              <a:rPr lang="en-US" sz="20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 </a:t>
            </a:r>
            <a:r>
              <a:rPr lang="en-US" sz="2000" b="0" i="0" u="none" strike="noStrike" kern="1200" cap="none" spc="0" baseline="0" dirty="0" err="1">
                <a:solidFill>
                  <a:srgbClr val="000000"/>
                </a:solidFill>
                <a:highlight>
                  <a:scrgbClr r="0" g="0" b="0">
                    <a:alpha val="0"/>
                  </a:scrgbClr>
                </a:highlight>
                <a:uFillTx/>
                <a:latin typeface="Liberation Sans" pitchFamily="18"/>
                <a:ea typeface="Source Han Sans CN" pitchFamily="2"/>
                <a:cs typeface="Droid Sans Devanagari" pitchFamily="2"/>
              </a:rPr>
              <a:t>ESSnuSB</a:t>
            </a:r>
            <a:r>
              <a:rPr lang="en-US" sz="20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 annual meeting</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23 September 2024</a:t>
            </a:r>
          </a:p>
        </p:txBody>
      </p:sp>
      <p:sp>
        <p:nvSpPr>
          <p:cNvPr id="7" name="TextBox 6">
            <a:extLst>
              <a:ext uri="{FF2B5EF4-FFF2-40B4-BE49-F238E27FC236}">
                <a16:creationId xmlns:a16="http://schemas.microsoft.com/office/drawing/2014/main" id="{E36269CF-9525-7B47-CC2D-BB0029100A5D}"/>
              </a:ext>
            </a:extLst>
          </p:cNvPr>
          <p:cNvSpPr txBox="1"/>
          <p:nvPr/>
        </p:nvSpPr>
        <p:spPr>
          <a:xfrm>
            <a:off x="6478578" y="2546307"/>
            <a:ext cx="5310640" cy="977791"/>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George Fanourakis (co-coordinator)</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highlight>
                  <a:scrgbClr r="0" g="0" b="0">
                    <a:alpha val="0"/>
                  </a:scrgbClr>
                </a:highlight>
                <a:uFillTx/>
                <a:latin typeface="Liberation Sans" pitchFamily="18"/>
                <a:ea typeface="Source Han Sans CN" pitchFamily="2"/>
                <a:cs typeface="Droid Sans Devanagari" pitchFamily="2"/>
              </a:rPr>
              <a:t>Inst. of Nuclear &amp; Particle Physics, Athens</a:t>
            </a:r>
          </a:p>
        </p:txBody>
      </p:sp>
    </p:spTree>
    <p:extLst>
      <p:ext uri="{BB962C8B-B14F-4D97-AF65-F5344CB8AC3E}">
        <p14:creationId xmlns:p14="http://schemas.microsoft.com/office/powerpoint/2010/main" val="230040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93E6FB-094E-6AA2-9E82-DB06C03C90A5}"/>
              </a:ext>
            </a:extLst>
          </p:cNvPr>
          <p:cNvSpPr txBox="1"/>
          <p:nvPr/>
        </p:nvSpPr>
        <p:spPr>
          <a:xfrm>
            <a:off x="312235" y="94248"/>
            <a:ext cx="11240428" cy="954107"/>
          </a:xfrm>
          <a:prstGeom prst="rect">
            <a:avLst/>
          </a:prstGeom>
          <a:noFill/>
        </p:spPr>
        <p:txBody>
          <a:bodyPr wrap="square" rtlCol="0">
            <a:spAutoFit/>
          </a:bodyPr>
          <a:lstStyle/>
          <a:p>
            <a:pPr algn="ctr"/>
            <a:r>
              <a:rPr lang="en-US" sz="3200" b="1" dirty="0">
                <a:solidFill>
                  <a:schemeClr val="tx2">
                    <a:lumMod val="75000"/>
                    <a:lumOff val="25000"/>
                  </a:schemeClr>
                </a:solidFill>
              </a:rPr>
              <a:t>Nuclear effects in neutrino-induced pion production</a:t>
            </a:r>
            <a:endParaRPr lang="en-US" sz="2400" b="1" dirty="0">
              <a:solidFill>
                <a:schemeClr val="tx2">
                  <a:lumMod val="75000"/>
                  <a:lumOff val="25000"/>
                </a:schemeClr>
              </a:solidFill>
            </a:endParaRPr>
          </a:p>
          <a:p>
            <a:pPr algn="ctr"/>
            <a:r>
              <a:rPr lang="en-US" sz="2400" b="1" dirty="0">
                <a:solidFill>
                  <a:schemeClr val="tx2">
                    <a:lumMod val="75000"/>
                    <a:lumOff val="25000"/>
                  </a:schemeClr>
                </a:solidFill>
              </a:rPr>
              <a:t>Javier Garcia-Marcos  - GENT University</a:t>
            </a:r>
          </a:p>
        </p:txBody>
      </p:sp>
      <p:pic>
        <p:nvPicPr>
          <p:cNvPr id="4" name="Picture 3">
            <a:extLst>
              <a:ext uri="{FF2B5EF4-FFF2-40B4-BE49-F238E27FC236}">
                <a16:creationId xmlns:a16="http://schemas.microsoft.com/office/drawing/2014/main" id="{0529A934-9F5F-A7D4-0853-2BFBB7E229B7}"/>
              </a:ext>
            </a:extLst>
          </p:cNvPr>
          <p:cNvPicPr>
            <a:picLocks noChangeAspect="1"/>
          </p:cNvPicPr>
          <p:nvPr/>
        </p:nvPicPr>
        <p:blipFill>
          <a:blip r:embed="rId2"/>
          <a:stretch>
            <a:fillRect/>
          </a:stretch>
        </p:blipFill>
        <p:spPr>
          <a:xfrm>
            <a:off x="2389490" y="1161725"/>
            <a:ext cx="7413020" cy="5602027"/>
          </a:xfrm>
          <a:prstGeom prst="rect">
            <a:avLst/>
          </a:prstGeom>
        </p:spPr>
      </p:pic>
    </p:spTree>
    <p:extLst>
      <p:ext uri="{BB962C8B-B14F-4D97-AF65-F5344CB8AC3E}">
        <p14:creationId xmlns:p14="http://schemas.microsoft.com/office/powerpoint/2010/main" val="91146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21CC1-9E7C-7AD8-B687-5D37627A667D}"/>
              </a:ext>
            </a:extLst>
          </p:cNvPr>
          <p:cNvPicPr>
            <a:picLocks noChangeAspect="1"/>
          </p:cNvPicPr>
          <p:nvPr/>
        </p:nvPicPr>
        <p:blipFill>
          <a:blip r:embed="rId2"/>
          <a:stretch>
            <a:fillRect/>
          </a:stretch>
        </p:blipFill>
        <p:spPr>
          <a:xfrm>
            <a:off x="1124185" y="787660"/>
            <a:ext cx="9943628" cy="3587344"/>
          </a:xfrm>
          <a:prstGeom prst="rect">
            <a:avLst/>
          </a:prstGeom>
        </p:spPr>
      </p:pic>
      <p:sp>
        <p:nvSpPr>
          <p:cNvPr id="4" name="TextBox 3">
            <a:extLst>
              <a:ext uri="{FF2B5EF4-FFF2-40B4-BE49-F238E27FC236}">
                <a16:creationId xmlns:a16="http://schemas.microsoft.com/office/drawing/2014/main" id="{6F6998F7-3F66-FC64-1CC6-5408E01F7A41}"/>
              </a:ext>
            </a:extLst>
          </p:cNvPr>
          <p:cNvSpPr txBox="1"/>
          <p:nvPr/>
        </p:nvSpPr>
        <p:spPr>
          <a:xfrm>
            <a:off x="312235" y="94248"/>
            <a:ext cx="11240428" cy="584775"/>
          </a:xfrm>
          <a:prstGeom prst="rect">
            <a:avLst/>
          </a:prstGeom>
          <a:noFill/>
        </p:spPr>
        <p:txBody>
          <a:bodyPr wrap="square" rtlCol="0">
            <a:spAutoFit/>
          </a:bodyPr>
          <a:lstStyle/>
          <a:p>
            <a:pPr algn="ctr"/>
            <a:r>
              <a:rPr lang="en-US" sz="3200" b="1" dirty="0">
                <a:solidFill>
                  <a:schemeClr val="tx2">
                    <a:lumMod val="75000"/>
                    <a:lumOff val="25000"/>
                  </a:schemeClr>
                </a:solidFill>
              </a:rPr>
              <a:t>Single pion production (SPP) threshold</a:t>
            </a:r>
            <a:endParaRPr lang="en-US" sz="2400" b="1" dirty="0">
              <a:solidFill>
                <a:schemeClr val="tx2">
                  <a:lumMod val="75000"/>
                  <a:lumOff val="25000"/>
                </a:schemeClr>
              </a:solidFill>
            </a:endParaRPr>
          </a:p>
        </p:txBody>
      </p:sp>
      <p:pic>
        <p:nvPicPr>
          <p:cNvPr id="6" name="Picture 5">
            <a:extLst>
              <a:ext uri="{FF2B5EF4-FFF2-40B4-BE49-F238E27FC236}">
                <a16:creationId xmlns:a16="http://schemas.microsoft.com/office/drawing/2014/main" id="{E48F8D33-4612-7CCD-B9D3-A2136C1D6868}"/>
              </a:ext>
            </a:extLst>
          </p:cNvPr>
          <p:cNvPicPr>
            <a:picLocks noChangeAspect="1"/>
          </p:cNvPicPr>
          <p:nvPr/>
        </p:nvPicPr>
        <p:blipFill>
          <a:blip r:embed="rId3"/>
          <a:stretch>
            <a:fillRect/>
          </a:stretch>
        </p:blipFill>
        <p:spPr>
          <a:xfrm>
            <a:off x="2656541" y="4717290"/>
            <a:ext cx="6878917" cy="1431109"/>
          </a:xfrm>
          <a:prstGeom prst="rect">
            <a:avLst/>
          </a:prstGeom>
        </p:spPr>
      </p:pic>
    </p:spTree>
    <p:extLst>
      <p:ext uri="{BB962C8B-B14F-4D97-AF65-F5344CB8AC3E}">
        <p14:creationId xmlns:p14="http://schemas.microsoft.com/office/powerpoint/2010/main" val="8258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489FED-C1E3-48DA-A8DC-2E58B6E8E7C6}"/>
              </a:ext>
            </a:extLst>
          </p:cNvPr>
          <p:cNvSpPr txBox="1"/>
          <p:nvPr/>
        </p:nvSpPr>
        <p:spPr>
          <a:xfrm>
            <a:off x="312235" y="94248"/>
            <a:ext cx="11240428" cy="584775"/>
          </a:xfrm>
          <a:prstGeom prst="rect">
            <a:avLst/>
          </a:prstGeom>
          <a:noFill/>
        </p:spPr>
        <p:txBody>
          <a:bodyPr wrap="square" rtlCol="0">
            <a:spAutoFit/>
          </a:bodyPr>
          <a:lstStyle/>
          <a:p>
            <a:pPr algn="ctr"/>
            <a:r>
              <a:rPr lang="en-US" sz="3200" b="1" dirty="0">
                <a:solidFill>
                  <a:schemeClr val="tx2">
                    <a:lumMod val="75000"/>
                    <a:lumOff val="25000"/>
                  </a:schemeClr>
                </a:solidFill>
              </a:rPr>
              <a:t>Modelling Single pion production on nuclei</a:t>
            </a:r>
            <a:endParaRPr lang="en-US" sz="2400" b="1" dirty="0">
              <a:solidFill>
                <a:schemeClr val="tx2">
                  <a:lumMod val="75000"/>
                  <a:lumOff val="25000"/>
                </a:schemeClr>
              </a:solidFill>
            </a:endParaRPr>
          </a:p>
        </p:txBody>
      </p:sp>
      <p:pic>
        <p:nvPicPr>
          <p:cNvPr id="4" name="Picture 3">
            <a:extLst>
              <a:ext uri="{FF2B5EF4-FFF2-40B4-BE49-F238E27FC236}">
                <a16:creationId xmlns:a16="http://schemas.microsoft.com/office/drawing/2014/main" id="{E1BAD5B4-A557-12E0-CB0D-8A68792C9E6B}"/>
              </a:ext>
            </a:extLst>
          </p:cNvPr>
          <p:cNvPicPr>
            <a:picLocks noChangeAspect="1"/>
          </p:cNvPicPr>
          <p:nvPr/>
        </p:nvPicPr>
        <p:blipFill>
          <a:blip r:embed="rId2"/>
          <a:stretch>
            <a:fillRect/>
          </a:stretch>
        </p:blipFill>
        <p:spPr>
          <a:xfrm>
            <a:off x="635621" y="913840"/>
            <a:ext cx="7109804" cy="346494"/>
          </a:xfrm>
          <a:prstGeom prst="rect">
            <a:avLst/>
          </a:prstGeom>
        </p:spPr>
      </p:pic>
      <p:pic>
        <p:nvPicPr>
          <p:cNvPr id="10" name="Picture 9">
            <a:extLst>
              <a:ext uri="{FF2B5EF4-FFF2-40B4-BE49-F238E27FC236}">
                <a16:creationId xmlns:a16="http://schemas.microsoft.com/office/drawing/2014/main" id="{08B2B055-9619-6C9A-1546-68CCE7086241}"/>
              </a:ext>
            </a:extLst>
          </p:cNvPr>
          <p:cNvPicPr>
            <a:picLocks noChangeAspect="1"/>
          </p:cNvPicPr>
          <p:nvPr/>
        </p:nvPicPr>
        <p:blipFill>
          <a:blip r:embed="rId3"/>
          <a:stretch>
            <a:fillRect/>
          </a:stretch>
        </p:blipFill>
        <p:spPr>
          <a:xfrm>
            <a:off x="714756" y="2189716"/>
            <a:ext cx="7708881" cy="1304056"/>
          </a:xfrm>
          <a:prstGeom prst="rect">
            <a:avLst/>
          </a:prstGeom>
        </p:spPr>
      </p:pic>
      <p:pic>
        <p:nvPicPr>
          <p:cNvPr id="12" name="Picture 11">
            <a:extLst>
              <a:ext uri="{FF2B5EF4-FFF2-40B4-BE49-F238E27FC236}">
                <a16:creationId xmlns:a16="http://schemas.microsoft.com/office/drawing/2014/main" id="{700B4373-ADC8-1573-2F8C-06B1D931319A}"/>
              </a:ext>
            </a:extLst>
          </p:cNvPr>
          <p:cNvPicPr>
            <a:picLocks noChangeAspect="1"/>
          </p:cNvPicPr>
          <p:nvPr/>
        </p:nvPicPr>
        <p:blipFill>
          <a:blip r:embed="rId4"/>
          <a:stretch>
            <a:fillRect/>
          </a:stretch>
        </p:blipFill>
        <p:spPr>
          <a:xfrm>
            <a:off x="8765492" y="870171"/>
            <a:ext cx="3032498" cy="1937801"/>
          </a:xfrm>
          <a:prstGeom prst="rect">
            <a:avLst/>
          </a:prstGeom>
        </p:spPr>
      </p:pic>
      <p:sp>
        <p:nvSpPr>
          <p:cNvPr id="14" name="TextBox 13">
            <a:extLst>
              <a:ext uri="{FF2B5EF4-FFF2-40B4-BE49-F238E27FC236}">
                <a16:creationId xmlns:a16="http://schemas.microsoft.com/office/drawing/2014/main" id="{531B7D4C-27AE-B88B-96AC-938A33331BF8}"/>
              </a:ext>
            </a:extLst>
          </p:cNvPr>
          <p:cNvSpPr txBox="1"/>
          <p:nvPr/>
        </p:nvSpPr>
        <p:spPr>
          <a:xfrm>
            <a:off x="312234" y="1422442"/>
            <a:ext cx="8318809" cy="646331"/>
          </a:xfrm>
          <a:prstGeom prst="rect">
            <a:avLst/>
          </a:prstGeom>
          <a:noFill/>
        </p:spPr>
        <p:txBody>
          <a:bodyPr wrap="square">
            <a:spAutoFit/>
          </a:bodyPr>
          <a:lstStyle/>
          <a:p>
            <a:pPr algn="l"/>
            <a:r>
              <a:rPr lang="en-US" dirty="0">
                <a:latin typeface="Times-Roman"/>
              </a:rPr>
              <a:t>They</a:t>
            </a:r>
            <a:r>
              <a:rPr lang="en-US" sz="1800" b="0" i="0" u="none" strike="noStrike" baseline="0" dirty="0">
                <a:latin typeface="Times-Roman"/>
              </a:rPr>
              <a:t> describe the SPP process as a one-nucleon interaction instead of a many-body one, and assume that only one boson is exchanged between leptonic and hadronic systems.</a:t>
            </a:r>
            <a:endParaRPr lang="en-US" dirty="0"/>
          </a:p>
        </p:txBody>
      </p:sp>
      <p:sp>
        <p:nvSpPr>
          <p:cNvPr id="19" name="TextBox 18">
            <a:extLst>
              <a:ext uri="{FF2B5EF4-FFF2-40B4-BE49-F238E27FC236}">
                <a16:creationId xmlns:a16="http://schemas.microsoft.com/office/drawing/2014/main" id="{64436AEA-5FFA-0394-A676-B98C70CAD0D6}"/>
              </a:ext>
            </a:extLst>
          </p:cNvPr>
          <p:cNvSpPr txBox="1"/>
          <p:nvPr/>
        </p:nvSpPr>
        <p:spPr>
          <a:xfrm>
            <a:off x="1801375" y="3614715"/>
            <a:ext cx="6094140" cy="923330"/>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latin typeface="CMR9"/>
              </a:rPr>
              <a:t>Fully </a:t>
            </a:r>
            <a:r>
              <a:rPr lang="en-US" sz="1800" b="0" i="0" u="none" strike="noStrike" baseline="0" dirty="0">
                <a:latin typeface="CMBX9"/>
              </a:rPr>
              <a:t>relativistic </a:t>
            </a:r>
            <a:r>
              <a:rPr lang="en-US" sz="1800" b="0" i="0" u="none" strike="noStrike" baseline="0" dirty="0">
                <a:latin typeface="CMR9"/>
              </a:rPr>
              <a:t>and </a:t>
            </a:r>
            <a:r>
              <a:rPr lang="en-US" sz="1800" b="0" i="0" u="none" strike="noStrike" baseline="0" dirty="0">
                <a:latin typeface="CMBX9"/>
              </a:rPr>
              <a:t>quantum mechanical </a:t>
            </a:r>
            <a:r>
              <a:rPr lang="en-US" sz="1800" b="0" i="0" u="none" strike="noStrike" baseline="0" dirty="0">
                <a:latin typeface="CMR9"/>
              </a:rPr>
              <a:t>framework</a:t>
            </a:r>
          </a:p>
          <a:p>
            <a:pPr marL="285750" indent="-285750" algn="l">
              <a:buFont typeface="Arial" panose="020B0604020202020204" pitchFamily="34" charset="0"/>
              <a:buChar char="•"/>
            </a:pPr>
            <a:r>
              <a:rPr lang="en-US" sz="1800" b="0" i="0" u="none" strike="noStrike" baseline="0" dirty="0">
                <a:latin typeface="CMBX9"/>
              </a:rPr>
              <a:t>Realistic </a:t>
            </a:r>
            <a:r>
              <a:rPr lang="en-US" sz="1800" b="0" i="0" u="none" strike="noStrike" baseline="0" dirty="0">
                <a:latin typeface="CMR9"/>
              </a:rPr>
              <a:t>bound and final states</a:t>
            </a:r>
          </a:p>
          <a:p>
            <a:pPr marL="285750" indent="-285750" algn="l">
              <a:buFont typeface="Arial" panose="020B0604020202020204" pitchFamily="34" charset="0"/>
              <a:buChar char="•"/>
            </a:pPr>
            <a:r>
              <a:rPr lang="en-US" sz="1800" b="0" i="0" u="none" strike="noStrike" baseline="0" dirty="0">
                <a:latin typeface="CMR9"/>
              </a:rPr>
              <a:t>Can take into account </a:t>
            </a:r>
            <a:r>
              <a:rPr lang="en-US" sz="1800" b="0" i="0" u="none" strike="noStrike" baseline="0" dirty="0">
                <a:latin typeface="CMBX9"/>
              </a:rPr>
              <a:t>nuclear effects </a:t>
            </a:r>
            <a:r>
              <a:rPr lang="en-US" sz="1800" b="0" i="0" u="none" strike="noStrike" baseline="0" dirty="0">
                <a:latin typeface="CMR9"/>
              </a:rPr>
              <a:t>consistently</a:t>
            </a:r>
            <a:endParaRPr lang="en-US" dirty="0"/>
          </a:p>
        </p:txBody>
      </p:sp>
      <p:sp>
        <p:nvSpPr>
          <p:cNvPr id="20" name="TextBox 19">
            <a:extLst>
              <a:ext uri="{FF2B5EF4-FFF2-40B4-BE49-F238E27FC236}">
                <a16:creationId xmlns:a16="http://schemas.microsoft.com/office/drawing/2014/main" id="{08ED3059-C3D6-9393-9C68-52C4A00D41D5}"/>
              </a:ext>
            </a:extLst>
          </p:cNvPr>
          <p:cNvSpPr txBox="1"/>
          <p:nvPr/>
        </p:nvSpPr>
        <p:spPr>
          <a:xfrm>
            <a:off x="181131" y="4604562"/>
            <a:ext cx="11502636" cy="369332"/>
          </a:xfrm>
          <a:prstGeom prst="rect">
            <a:avLst/>
          </a:prstGeom>
          <a:noFill/>
        </p:spPr>
        <p:txBody>
          <a:bodyPr wrap="none" rtlCol="0">
            <a:spAutoFit/>
          </a:bodyPr>
          <a:lstStyle/>
          <a:p>
            <a:r>
              <a:rPr lang="en-US" dirty="0"/>
              <a:t>For the pion production the resonances </a:t>
            </a:r>
            <a:r>
              <a:rPr lang="en-US" sz="1800" b="0" i="0" u="none" strike="noStrike" baseline="0" dirty="0">
                <a:latin typeface="CMMI9"/>
              </a:rPr>
              <a:t>P</a:t>
            </a:r>
            <a:r>
              <a:rPr lang="en-US" sz="1800" b="0" i="0" u="none" strike="noStrike" baseline="0" dirty="0">
                <a:latin typeface="CMR6"/>
              </a:rPr>
              <a:t>33</a:t>
            </a:r>
            <a:r>
              <a:rPr lang="en-US" sz="1800" b="0" i="0" u="none" strike="noStrike" baseline="0" dirty="0">
                <a:latin typeface="CMR9"/>
              </a:rPr>
              <a:t>(1232) (Δ-baryon), </a:t>
            </a:r>
            <a:r>
              <a:rPr lang="en-US" sz="1800" b="0" i="0" u="none" strike="noStrike" baseline="0" dirty="0">
                <a:latin typeface="CMMI9"/>
              </a:rPr>
              <a:t>D</a:t>
            </a:r>
            <a:r>
              <a:rPr lang="en-US" sz="1800" b="0" i="0" u="none" strike="noStrike" baseline="0" dirty="0">
                <a:latin typeface="CMR6"/>
              </a:rPr>
              <a:t>13</a:t>
            </a:r>
            <a:r>
              <a:rPr lang="en-US" sz="1800" b="0" i="0" u="none" strike="noStrike" baseline="0" dirty="0">
                <a:latin typeface="CMR9"/>
              </a:rPr>
              <a:t>(1520), </a:t>
            </a:r>
            <a:r>
              <a:rPr lang="en-US" sz="1800" b="0" i="0" u="none" strike="noStrike" baseline="0" dirty="0">
                <a:latin typeface="CMMI9"/>
              </a:rPr>
              <a:t>S</a:t>
            </a:r>
            <a:r>
              <a:rPr lang="en-US" sz="1800" b="0" i="0" u="none" strike="noStrike" baseline="0" dirty="0">
                <a:latin typeface="CMR6"/>
              </a:rPr>
              <a:t>11</a:t>
            </a:r>
            <a:r>
              <a:rPr lang="en-US" sz="1800" b="0" i="0" u="none" strike="noStrike" baseline="0" dirty="0">
                <a:latin typeface="CMR9"/>
              </a:rPr>
              <a:t>(1535), </a:t>
            </a:r>
            <a:r>
              <a:rPr lang="en-US" sz="1800" b="0" i="0" u="none" strike="noStrike" baseline="0" dirty="0">
                <a:latin typeface="CMMI9"/>
              </a:rPr>
              <a:t>P</a:t>
            </a:r>
            <a:r>
              <a:rPr lang="en-US" sz="1800" b="0" i="0" u="none" strike="noStrike" baseline="0" dirty="0">
                <a:latin typeface="CMR6"/>
              </a:rPr>
              <a:t>11</a:t>
            </a:r>
            <a:r>
              <a:rPr lang="en-US" sz="1800" b="0" i="0" u="none" strike="noStrike" baseline="0" dirty="0">
                <a:latin typeface="CMR9"/>
              </a:rPr>
              <a:t>(1440) are taken into account</a:t>
            </a:r>
            <a:endParaRPr lang="en-US" dirty="0"/>
          </a:p>
        </p:txBody>
      </p:sp>
      <p:sp>
        <p:nvSpPr>
          <p:cNvPr id="21" name="TextBox 20">
            <a:extLst>
              <a:ext uri="{FF2B5EF4-FFF2-40B4-BE49-F238E27FC236}">
                <a16:creationId xmlns:a16="http://schemas.microsoft.com/office/drawing/2014/main" id="{E53C952E-2CCF-445D-C17A-F154F87C618C}"/>
              </a:ext>
            </a:extLst>
          </p:cNvPr>
          <p:cNvSpPr txBox="1"/>
          <p:nvPr/>
        </p:nvSpPr>
        <p:spPr>
          <a:xfrm>
            <a:off x="189478" y="5066226"/>
            <a:ext cx="5972341" cy="369332"/>
          </a:xfrm>
          <a:prstGeom prst="rect">
            <a:avLst/>
          </a:prstGeom>
          <a:noFill/>
        </p:spPr>
        <p:txBody>
          <a:bodyPr wrap="none" rtlCol="0">
            <a:spAutoFit/>
          </a:bodyPr>
          <a:lstStyle/>
          <a:p>
            <a:r>
              <a:rPr lang="en-US" dirty="0"/>
              <a:t>The nuclear effects are taken into account in the final state</a:t>
            </a:r>
          </a:p>
        </p:txBody>
      </p:sp>
      <p:sp>
        <p:nvSpPr>
          <p:cNvPr id="22" name="TextBox 21">
            <a:extLst>
              <a:ext uri="{FF2B5EF4-FFF2-40B4-BE49-F238E27FC236}">
                <a16:creationId xmlns:a16="http://schemas.microsoft.com/office/drawing/2014/main" id="{27CEE4BA-A29C-A1F7-762A-2AE9A2E9DA11}"/>
              </a:ext>
            </a:extLst>
          </p:cNvPr>
          <p:cNvSpPr txBox="1"/>
          <p:nvPr/>
        </p:nvSpPr>
        <p:spPr>
          <a:xfrm>
            <a:off x="535259" y="5567896"/>
            <a:ext cx="6721397" cy="923330"/>
          </a:xfrm>
          <a:prstGeom prst="rect">
            <a:avLst/>
          </a:prstGeom>
          <a:noFill/>
        </p:spPr>
        <p:txBody>
          <a:bodyPr wrap="square">
            <a:spAutoFit/>
          </a:bodyPr>
          <a:lstStyle/>
          <a:p>
            <a:pPr algn="l"/>
            <a:r>
              <a:rPr lang="en-US" sz="1800" b="0" i="0" u="none" strike="noStrike" baseline="0" dirty="0">
                <a:latin typeface="CMR9"/>
              </a:rPr>
              <a:t>The pion is produced after hyperon (</a:t>
            </a:r>
            <a:r>
              <a:rPr lang="en-US" sz="1800" b="0" i="0" u="none" strike="noStrike" baseline="0" dirty="0">
                <a:latin typeface="CMMI9"/>
              </a:rPr>
              <a:t>Y </a:t>
            </a:r>
            <a:r>
              <a:rPr lang="en-US" sz="1800" b="0" i="0" u="none" strike="noStrike" baseline="0" dirty="0">
                <a:latin typeface="CMR9"/>
              </a:rPr>
              <a:t>) excitation.</a:t>
            </a:r>
          </a:p>
          <a:p>
            <a:pPr algn="l"/>
            <a:r>
              <a:rPr lang="en-US" sz="1800" b="0" i="0" u="none" strike="noStrike" baseline="0" dirty="0">
                <a:latin typeface="CMR9"/>
              </a:rPr>
              <a:t>In the low-energy region Δ</a:t>
            </a:r>
            <a:r>
              <a:rPr lang="en-US" sz="1800" b="0" i="0" u="none" strike="noStrike" baseline="0" dirty="0">
                <a:latin typeface="CMMI9"/>
              </a:rPr>
              <a:t>S </a:t>
            </a:r>
            <a:r>
              <a:rPr lang="en-US" sz="1800" b="0" i="0" u="none" strike="noStrike" baseline="0" dirty="0">
                <a:latin typeface="CMR9"/>
              </a:rPr>
              <a:t>= 0 and </a:t>
            </a:r>
            <a:r>
              <a:rPr lang="el-GR" sz="1800" b="0" i="0" u="none" strike="noStrike" baseline="0" dirty="0">
                <a:latin typeface="CMR9"/>
              </a:rPr>
              <a:t>Δ</a:t>
            </a:r>
            <a:r>
              <a:rPr lang="en-US" sz="1800" b="0" i="0" u="none" strike="noStrike" baseline="0" dirty="0">
                <a:latin typeface="CMMI9"/>
              </a:rPr>
              <a:t>S </a:t>
            </a:r>
            <a:r>
              <a:rPr lang="en-US" sz="1800" b="0" i="0" u="none" strike="noStrike" baseline="0" dirty="0">
                <a:latin typeface="CMR9"/>
              </a:rPr>
              <a:t>= 1 processes are comparable</a:t>
            </a:r>
          </a:p>
          <a:p>
            <a:pPr algn="l"/>
            <a:r>
              <a:rPr lang="en-US" sz="1800" b="0" i="0" u="none" strike="noStrike" baseline="0" dirty="0">
                <a:latin typeface="CMR9"/>
              </a:rPr>
              <a:t>Only antineutrino reactions in the Δ</a:t>
            </a:r>
            <a:r>
              <a:rPr lang="en-US" sz="1800" b="0" i="0" u="none" strike="noStrike" baseline="0" dirty="0">
                <a:latin typeface="CMMI9"/>
              </a:rPr>
              <a:t>S </a:t>
            </a:r>
            <a:r>
              <a:rPr lang="en-US" sz="1800" b="0" i="0" u="none" strike="noStrike" baseline="0" dirty="0">
                <a:latin typeface="CMR9"/>
              </a:rPr>
              <a:t>= 1 sector are allowed:</a:t>
            </a:r>
            <a:endParaRPr lang="el-GR" sz="1800" b="0" i="0" u="none" strike="noStrike" baseline="0" dirty="0">
              <a:latin typeface="CMR9"/>
            </a:endParaRPr>
          </a:p>
        </p:txBody>
      </p:sp>
      <p:pic>
        <p:nvPicPr>
          <p:cNvPr id="24" name="Picture 23">
            <a:extLst>
              <a:ext uri="{FF2B5EF4-FFF2-40B4-BE49-F238E27FC236}">
                <a16:creationId xmlns:a16="http://schemas.microsoft.com/office/drawing/2014/main" id="{A7551176-26E2-E9BB-BB47-935C964B4DE6}"/>
              </a:ext>
            </a:extLst>
          </p:cNvPr>
          <p:cNvPicPr>
            <a:picLocks noChangeAspect="1"/>
          </p:cNvPicPr>
          <p:nvPr/>
        </p:nvPicPr>
        <p:blipFill>
          <a:blip r:embed="rId5"/>
          <a:stretch>
            <a:fillRect/>
          </a:stretch>
        </p:blipFill>
        <p:spPr>
          <a:xfrm>
            <a:off x="7365367" y="5648835"/>
            <a:ext cx="2116540" cy="938363"/>
          </a:xfrm>
          <a:prstGeom prst="rect">
            <a:avLst/>
          </a:prstGeom>
        </p:spPr>
      </p:pic>
    </p:spTree>
    <p:extLst>
      <p:ext uri="{BB962C8B-B14F-4D97-AF65-F5344CB8AC3E}">
        <p14:creationId xmlns:p14="http://schemas.microsoft.com/office/powerpoint/2010/main" val="1658617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855B4-1576-AFB5-FEB7-EC1DFC656496}"/>
              </a:ext>
            </a:extLst>
          </p:cNvPr>
          <p:cNvPicPr>
            <a:picLocks noChangeAspect="1"/>
          </p:cNvPicPr>
          <p:nvPr/>
        </p:nvPicPr>
        <p:blipFill>
          <a:blip r:embed="rId2"/>
          <a:stretch>
            <a:fillRect/>
          </a:stretch>
        </p:blipFill>
        <p:spPr>
          <a:xfrm>
            <a:off x="1271496" y="1059367"/>
            <a:ext cx="9671711" cy="4750418"/>
          </a:xfrm>
          <a:prstGeom prst="rect">
            <a:avLst/>
          </a:prstGeom>
        </p:spPr>
      </p:pic>
      <p:sp>
        <p:nvSpPr>
          <p:cNvPr id="6" name="TextBox 5">
            <a:extLst>
              <a:ext uri="{FF2B5EF4-FFF2-40B4-BE49-F238E27FC236}">
                <a16:creationId xmlns:a16="http://schemas.microsoft.com/office/drawing/2014/main" id="{6324AD9C-8209-077B-CDB6-D91CDD68A8AF}"/>
              </a:ext>
            </a:extLst>
          </p:cNvPr>
          <p:cNvSpPr txBox="1"/>
          <p:nvPr/>
        </p:nvSpPr>
        <p:spPr>
          <a:xfrm>
            <a:off x="278781" y="239214"/>
            <a:ext cx="11240428" cy="584775"/>
          </a:xfrm>
          <a:prstGeom prst="rect">
            <a:avLst/>
          </a:prstGeom>
          <a:noFill/>
        </p:spPr>
        <p:txBody>
          <a:bodyPr wrap="square" rtlCol="0">
            <a:spAutoFit/>
          </a:bodyPr>
          <a:lstStyle/>
          <a:p>
            <a:pPr algn="ctr"/>
            <a:r>
              <a:rPr lang="en-US" sz="3200" b="1" dirty="0">
                <a:solidFill>
                  <a:schemeClr val="tx2">
                    <a:lumMod val="75000"/>
                    <a:lumOff val="25000"/>
                  </a:schemeClr>
                </a:solidFill>
              </a:rPr>
              <a:t>Facts to consider</a:t>
            </a:r>
            <a:endParaRPr lang="en-US" sz="2400" b="1" dirty="0">
              <a:solidFill>
                <a:schemeClr val="tx2">
                  <a:lumMod val="75000"/>
                  <a:lumOff val="25000"/>
                </a:schemeClr>
              </a:solidFill>
            </a:endParaRPr>
          </a:p>
        </p:txBody>
      </p:sp>
    </p:spTree>
    <p:extLst>
      <p:ext uri="{BB962C8B-B14F-4D97-AF65-F5344CB8AC3E}">
        <p14:creationId xmlns:p14="http://schemas.microsoft.com/office/powerpoint/2010/main" val="298039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85E810-21C6-AE1C-D9CD-63CE8C2F5279}"/>
              </a:ext>
            </a:extLst>
          </p:cNvPr>
          <p:cNvSpPr txBox="1"/>
          <p:nvPr/>
        </p:nvSpPr>
        <p:spPr>
          <a:xfrm>
            <a:off x="312235" y="94248"/>
            <a:ext cx="11240428" cy="954107"/>
          </a:xfrm>
          <a:prstGeom prst="rect">
            <a:avLst/>
          </a:prstGeom>
          <a:noFill/>
        </p:spPr>
        <p:txBody>
          <a:bodyPr wrap="square" rtlCol="0">
            <a:spAutoFit/>
          </a:bodyPr>
          <a:lstStyle/>
          <a:p>
            <a:pPr algn="ctr"/>
            <a:r>
              <a:rPr lang="en-US" sz="3200" b="1">
                <a:solidFill>
                  <a:schemeClr val="tx2">
                    <a:lumMod val="75000"/>
                    <a:lumOff val="25000"/>
                  </a:schemeClr>
                </a:solidFill>
              </a:rPr>
              <a:t>GEANT4 Simulation on Gd doping in water</a:t>
            </a:r>
            <a:endParaRPr lang="en-US" sz="2400" b="1">
              <a:solidFill>
                <a:schemeClr val="tx2">
                  <a:lumMod val="75000"/>
                  <a:lumOff val="25000"/>
                </a:schemeClr>
              </a:solidFill>
            </a:endParaRPr>
          </a:p>
          <a:p>
            <a:pPr algn="ctr"/>
            <a:r>
              <a:rPr lang="en-US" sz="2400" b="1">
                <a:solidFill>
                  <a:schemeClr val="tx2">
                    <a:lumMod val="75000"/>
                    <a:lumOff val="25000"/>
                  </a:schemeClr>
                </a:solidFill>
              </a:rPr>
              <a:t>Mehmet Oglakci  - Cucurova University</a:t>
            </a:r>
            <a:endParaRPr lang="en-US" sz="2400" b="1" dirty="0">
              <a:solidFill>
                <a:schemeClr val="tx2">
                  <a:lumMod val="75000"/>
                  <a:lumOff val="25000"/>
                </a:schemeClr>
              </a:solidFill>
            </a:endParaRPr>
          </a:p>
        </p:txBody>
      </p:sp>
      <p:pic>
        <p:nvPicPr>
          <p:cNvPr id="7" name="Picture 6">
            <a:extLst>
              <a:ext uri="{FF2B5EF4-FFF2-40B4-BE49-F238E27FC236}">
                <a16:creationId xmlns:a16="http://schemas.microsoft.com/office/drawing/2014/main" id="{7540F8C2-C010-904C-14DB-DC1BD6165207}"/>
              </a:ext>
            </a:extLst>
          </p:cNvPr>
          <p:cNvPicPr>
            <a:picLocks noChangeAspect="1"/>
          </p:cNvPicPr>
          <p:nvPr/>
        </p:nvPicPr>
        <p:blipFill>
          <a:blip r:embed="rId2"/>
          <a:stretch>
            <a:fillRect/>
          </a:stretch>
        </p:blipFill>
        <p:spPr>
          <a:xfrm>
            <a:off x="936418" y="1422191"/>
            <a:ext cx="10114439" cy="4922853"/>
          </a:xfrm>
          <a:prstGeom prst="rect">
            <a:avLst/>
          </a:prstGeom>
        </p:spPr>
      </p:pic>
    </p:spTree>
    <p:extLst>
      <p:ext uri="{BB962C8B-B14F-4D97-AF65-F5344CB8AC3E}">
        <p14:creationId xmlns:p14="http://schemas.microsoft.com/office/powerpoint/2010/main" val="263275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8D388-A3BE-D5E8-F54D-1404B203A1AF}"/>
              </a:ext>
            </a:extLst>
          </p:cNvPr>
          <p:cNvPicPr>
            <a:picLocks noChangeAspect="1"/>
          </p:cNvPicPr>
          <p:nvPr/>
        </p:nvPicPr>
        <p:blipFill>
          <a:blip r:embed="rId2"/>
          <a:stretch>
            <a:fillRect/>
          </a:stretch>
        </p:blipFill>
        <p:spPr>
          <a:xfrm>
            <a:off x="959308" y="635620"/>
            <a:ext cx="10069248" cy="5475748"/>
          </a:xfrm>
          <a:prstGeom prst="rect">
            <a:avLst/>
          </a:prstGeom>
        </p:spPr>
      </p:pic>
    </p:spTree>
    <p:extLst>
      <p:ext uri="{BB962C8B-B14F-4D97-AF65-F5344CB8AC3E}">
        <p14:creationId xmlns:p14="http://schemas.microsoft.com/office/powerpoint/2010/main" val="993390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BD9B9-0138-2851-44AA-2B8B8BA3C482}"/>
              </a:ext>
            </a:extLst>
          </p:cNvPr>
          <p:cNvPicPr>
            <a:picLocks noChangeAspect="1"/>
          </p:cNvPicPr>
          <p:nvPr/>
        </p:nvPicPr>
        <p:blipFill>
          <a:blip r:embed="rId2"/>
          <a:stretch>
            <a:fillRect/>
          </a:stretch>
        </p:blipFill>
        <p:spPr>
          <a:xfrm>
            <a:off x="833575" y="847493"/>
            <a:ext cx="10865829" cy="5330283"/>
          </a:xfrm>
          <a:prstGeom prst="rect">
            <a:avLst/>
          </a:prstGeom>
        </p:spPr>
      </p:pic>
    </p:spTree>
    <p:extLst>
      <p:ext uri="{BB962C8B-B14F-4D97-AF65-F5344CB8AC3E}">
        <p14:creationId xmlns:p14="http://schemas.microsoft.com/office/powerpoint/2010/main" val="427315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1DE66-9917-8887-61DD-BFC8A8E964D2}"/>
              </a:ext>
            </a:extLst>
          </p:cNvPr>
          <p:cNvPicPr>
            <a:picLocks noChangeAspect="1"/>
          </p:cNvPicPr>
          <p:nvPr/>
        </p:nvPicPr>
        <p:blipFill>
          <a:blip r:embed="rId2"/>
          <a:stretch>
            <a:fillRect/>
          </a:stretch>
        </p:blipFill>
        <p:spPr>
          <a:xfrm>
            <a:off x="710504" y="512956"/>
            <a:ext cx="10482667" cy="5675971"/>
          </a:xfrm>
          <a:prstGeom prst="rect">
            <a:avLst/>
          </a:prstGeom>
        </p:spPr>
      </p:pic>
    </p:spTree>
    <p:extLst>
      <p:ext uri="{BB962C8B-B14F-4D97-AF65-F5344CB8AC3E}">
        <p14:creationId xmlns:p14="http://schemas.microsoft.com/office/powerpoint/2010/main" val="379990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CC901A-5DF4-6A46-ED78-8648599C04F7}"/>
              </a:ext>
            </a:extLst>
          </p:cNvPr>
          <p:cNvSpPr txBox="1"/>
          <p:nvPr/>
        </p:nvSpPr>
        <p:spPr>
          <a:xfrm>
            <a:off x="312235" y="27342"/>
            <a:ext cx="11240428" cy="954107"/>
          </a:xfrm>
          <a:prstGeom prst="rect">
            <a:avLst/>
          </a:prstGeom>
          <a:noFill/>
        </p:spPr>
        <p:txBody>
          <a:bodyPr wrap="square" rtlCol="0">
            <a:spAutoFit/>
          </a:bodyPr>
          <a:lstStyle/>
          <a:p>
            <a:pPr algn="ctr"/>
            <a:r>
              <a:rPr lang="en-US" sz="3200" b="1" dirty="0" err="1">
                <a:solidFill>
                  <a:schemeClr val="tx2">
                    <a:lumMod val="75000"/>
                    <a:lumOff val="25000"/>
                  </a:schemeClr>
                </a:solidFill>
              </a:rPr>
              <a:t>LEnuSTORM</a:t>
            </a:r>
            <a:r>
              <a:rPr lang="en-US" sz="3200" b="1" dirty="0">
                <a:solidFill>
                  <a:schemeClr val="tx2">
                    <a:lumMod val="75000"/>
                    <a:lumOff val="25000"/>
                  </a:schemeClr>
                </a:solidFill>
              </a:rPr>
              <a:t> flux at LEMMOND</a:t>
            </a:r>
          </a:p>
          <a:p>
            <a:pPr algn="ctr"/>
            <a:r>
              <a:rPr lang="en-US" sz="2400" b="1" dirty="0">
                <a:solidFill>
                  <a:schemeClr val="tx2">
                    <a:lumMod val="75000"/>
                    <a:lumOff val="25000"/>
                  </a:schemeClr>
                </a:solidFill>
              </a:rPr>
              <a:t>Leon </a:t>
            </a:r>
            <a:r>
              <a:rPr lang="en-US" sz="2400" b="1" dirty="0" err="1">
                <a:solidFill>
                  <a:schemeClr val="tx2">
                    <a:lumMod val="75000"/>
                    <a:lumOff val="25000"/>
                  </a:schemeClr>
                </a:solidFill>
              </a:rPr>
              <a:t>Halić</a:t>
            </a:r>
            <a:r>
              <a:rPr lang="en-US" sz="2400" b="1" dirty="0">
                <a:solidFill>
                  <a:schemeClr val="tx2">
                    <a:lumMod val="75000"/>
                    <a:lumOff val="25000"/>
                  </a:schemeClr>
                </a:solidFill>
              </a:rPr>
              <a:t>, </a:t>
            </a:r>
            <a:r>
              <a:rPr lang="en-US" sz="2400" b="1" dirty="0" err="1">
                <a:solidFill>
                  <a:schemeClr val="tx2">
                    <a:lumMod val="75000"/>
                    <a:lumOff val="25000"/>
                  </a:schemeClr>
                </a:solidFill>
              </a:rPr>
              <a:t>Ruđer</a:t>
            </a:r>
            <a:r>
              <a:rPr lang="en-US" sz="2400" b="1" dirty="0">
                <a:solidFill>
                  <a:schemeClr val="tx2">
                    <a:lumMod val="75000"/>
                    <a:lumOff val="25000"/>
                  </a:schemeClr>
                </a:solidFill>
              </a:rPr>
              <a:t> </a:t>
            </a:r>
            <a:r>
              <a:rPr lang="en-US" sz="2400" b="1" dirty="0" err="1">
                <a:solidFill>
                  <a:schemeClr val="tx2">
                    <a:lumMod val="75000"/>
                    <a:lumOff val="25000"/>
                  </a:schemeClr>
                </a:solidFill>
              </a:rPr>
              <a:t>Bošković</a:t>
            </a:r>
            <a:r>
              <a:rPr lang="en-US" sz="2400" b="1" dirty="0">
                <a:solidFill>
                  <a:schemeClr val="tx2">
                    <a:lumMod val="75000"/>
                    <a:lumOff val="25000"/>
                  </a:schemeClr>
                </a:solidFill>
              </a:rPr>
              <a:t> Institute</a:t>
            </a:r>
          </a:p>
        </p:txBody>
      </p:sp>
      <p:pic>
        <p:nvPicPr>
          <p:cNvPr id="4" name="Picture 3">
            <a:extLst>
              <a:ext uri="{FF2B5EF4-FFF2-40B4-BE49-F238E27FC236}">
                <a16:creationId xmlns:a16="http://schemas.microsoft.com/office/drawing/2014/main" id="{526404A2-5787-6A64-EA50-2C4255EF991E}"/>
              </a:ext>
            </a:extLst>
          </p:cNvPr>
          <p:cNvPicPr>
            <a:picLocks noChangeAspect="1"/>
          </p:cNvPicPr>
          <p:nvPr/>
        </p:nvPicPr>
        <p:blipFill>
          <a:blip r:embed="rId2"/>
          <a:stretch>
            <a:fillRect/>
          </a:stretch>
        </p:blipFill>
        <p:spPr>
          <a:xfrm>
            <a:off x="2525066" y="1056670"/>
            <a:ext cx="7256656" cy="3410615"/>
          </a:xfrm>
          <a:prstGeom prst="rect">
            <a:avLst/>
          </a:prstGeom>
        </p:spPr>
      </p:pic>
      <p:sp>
        <p:nvSpPr>
          <p:cNvPr id="5" name="TextBox 4">
            <a:extLst>
              <a:ext uri="{FF2B5EF4-FFF2-40B4-BE49-F238E27FC236}">
                <a16:creationId xmlns:a16="http://schemas.microsoft.com/office/drawing/2014/main" id="{683A4620-07E4-BD28-281E-55757906AEEC}"/>
              </a:ext>
            </a:extLst>
          </p:cNvPr>
          <p:cNvSpPr txBox="1"/>
          <p:nvPr/>
        </p:nvSpPr>
        <p:spPr>
          <a:xfrm>
            <a:off x="728547" y="4439608"/>
            <a:ext cx="7256656" cy="553998"/>
          </a:xfrm>
          <a:prstGeom prst="rect">
            <a:avLst/>
          </a:prstGeom>
          <a:noFill/>
        </p:spPr>
        <p:txBody>
          <a:bodyPr wrap="square">
            <a:spAutoFit/>
          </a:bodyPr>
          <a:lstStyle/>
          <a:p>
            <a:endParaRPr lang="en-US" sz="1200" b="0" i="0" u="none" strike="noStrike" baseline="0" dirty="0">
              <a:solidFill>
                <a:srgbClr val="000000"/>
              </a:solidFill>
              <a:latin typeface="Liberation Sans"/>
            </a:endParaRPr>
          </a:p>
          <a:p>
            <a:r>
              <a:rPr lang="en-US" sz="1800" b="1" i="1" u="none" strike="noStrike" baseline="0" dirty="0">
                <a:solidFill>
                  <a:srgbClr val="000000"/>
                </a:solidFill>
                <a:latin typeface="Liberation Sans"/>
              </a:rPr>
              <a:t>The goal was to obtain flux shape and </a:t>
            </a:r>
            <a:r>
              <a:rPr lang="en-US" sz="1800" b="1" i="1" u="none" strike="noStrike" baseline="0" dirty="0">
                <a:solidFill>
                  <a:srgbClr val="C9201D"/>
                </a:solidFill>
                <a:latin typeface="Liberation Sans"/>
              </a:rPr>
              <a:t>relative </a:t>
            </a:r>
            <a:r>
              <a:rPr lang="en-US" sz="1800" b="1" i="1" u="none" strike="noStrike" baseline="0" dirty="0">
                <a:solidFill>
                  <a:srgbClr val="000000"/>
                </a:solidFill>
                <a:latin typeface="Liberation Sans"/>
              </a:rPr>
              <a:t>normalization</a:t>
            </a:r>
            <a:endParaRPr lang="en-US" dirty="0"/>
          </a:p>
        </p:txBody>
      </p:sp>
      <p:sp>
        <p:nvSpPr>
          <p:cNvPr id="6" name="TextBox 5">
            <a:extLst>
              <a:ext uri="{FF2B5EF4-FFF2-40B4-BE49-F238E27FC236}">
                <a16:creationId xmlns:a16="http://schemas.microsoft.com/office/drawing/2014/main" id="{40A8B399-5743-E08A-873F-73968BA02BC4}"/>
              </a:ext>
            </a:extLst>
          </p:cNvPr>
          <p:cNvSpPr txBox="1"/>
          <p:nvPr/>
        </p:nvSpPr>
        <p:spPr>
          <a:xfrm>
            <a:off x="602165" y="4881187"/>
            <a:ext cx="10950498" cy="830997"/>
          </a:xfrm>
          <a:prstGeom prst="rect">
            <a:avLst/>
          </a:prstGeom>
          <a:noFill/>
        </p:spPr>
        <p:txBody>
          <a:bodyPr wrap="square">
            <a:spAutoFit/>
          </a:bodyPr>
          <a:lstStyle/>
          <a:p>
            <a:endParaRPr lang="en-US" sz="1200" b="0" i="0" u="none" strike="noStrike" baseline="0" dirty="0">
              <a:solidFill>
                <a:srgbClr val="000000"/>
              </a:solidFill>
              <a:latin typeface="Liberation Sans"/>
            </a:endParaRPr>
          </a:p>
          <a:p>
            <a:r>
              <a:rPr lang="en-US" sz="1800" b="1" i="1" u="none" strike="noStrike" baseline="0" dirty="0">
                <a:solidFill>
                  <a:srgbClr val="C9201D"/>
                </a:solidFill>
                <a:latin typeface="Liberation Sans"/>
              </a:rPr>
              <a:t>The absolute value </a:t>
            </a:r>
            <a:r>
              <a:rPr lang="en-US" sz="1800" b="1" i="1" u="none" strike="noStrike" baseline="0" dirty="0">
                <a:solidFill>
                  <a:srgbClr val="000000"/>
                </a:solidFill>
                <a:latin typeface="Liberation Sans"/>
              </a:rPr>
              <a:t>of normalization has </a:t>
            </a:r>
            <a:r>
              <a:rPr lang="en-US" sz="1800" b="1" i="1" u="none" strike="noStrike" baseline="0" dirty="0">
                <a:solidFill>
                  <a:srgbClr val="C9201D"/>
                </a:solidFill>
                <a:latin typeface="Liberation Sans"/>
              </a:rPr>
              <a:t>NO meaning </a:t>
            </a:r>
            <a:r>
              <a:rPr lang="en-US" sz="1800" b="1" i="1" u="none" strike="noStrike" baseline="0" dirty="0">
                <a:solidFill>
                  <a:srgbClr val="000000"/>
                </a:solidFill>
                <a:latin typeface="Liberation Sans"/>
              </a:rPr>
              <a:t>and does </a:t>
            </a:r>
            <a:r>
              <a:rPr lang="en-US" sz="1800" b="1" i="1" u="none" strike="noStrike" baseline="0" dirty="0">
                <a:solidFill>
                  <a:srgbClr val="C9201D"/>
                </a:solidFill>
                <a:latin typeface="Liberation Sans"/>
              </a:rPr>
              <a:t>NOT represent expected number of interactions</a:t>
            </a:r>
            <a:endParaRPr lang="en-US" dirty="0"/>
          </a:p>
        </p:txBody>
      </p:sp>
      <p:sp>
        <p:nvSpPr>
          <p:cNvPr id="7" name="TextBox 6">
            <a:extLst>
              <a:ext uri="{FF2B5EF4-FFF2-40B4-BE49-F238E27FC236}">
                <a16:creationId xmlns:a16="http://schemas.microsoft.com/office/drawing/2014/main" id="{586FF8C1-F709-D4CD-7512-2738548041B5}"/>
              </a:ext>
            </a:extLst>
          </p:cNvPr>
          <p:cNvSpPr txBox="1"/>
          <p:nvPr/>
        </p:nvSpPr>
        <p:spPr>
          <a:xfrm>
            <a:off x="717396" y="5948946"/>
            <a:ext cx="11218127" cy="830997"/>
          </a:xfrm>
          <a:prstGeom prst="rect">
            <a:avLst/>
          </a:prstGeom>
          <a:noFill/>
        </p:spPr>
        <p:txBody>
          <a:bodyPr wrap="square">
            <a:spAutoFit/>
          </a:bodyPr>
          <a:lstStyle/>
          <a:p>
            <a:endParaRPr lang="en-US" sz="1200" b="0" i="0" u="none" strike="noStrike" baseline="0" dirty="0">
              <a:solidFill>
                <a:srgbClr val="000000"/>
              </a:solidFill>
              <a:latin typeface="Liberation Sans"/>
            </a:endParaRPr>
          </a:p>
          <a:p>
            <a:r>
              <a:rPr lang="en-US" sz="1800" b="0" i="0" u="none" strike="noStrike" baseline="0" dirty="0">
                <a:solidFill>
                  <a:srgbClr val="000000"/>
                </a:solidFill>
                <a:latin typeface="Liberation Sans"/>
              </a:rPr>
              <a:t>The decay vertices were distributed along the straight section of </a:t>
            </a:r>
            <a:r>
              <a:rPr lang="en-US" sz="1800" b="0" i="0" u="none" strike="noStrike" baseline="0" dirty="0" err="1">
                <a:solidFill>
                  <a:srgbClr val="000000"/>
                </a:solidFill>
                <a:latin typeface="Liberation Sans"/>
              </a:rPr>
              <a:t>LenuSTORM</a:t>
            </a:r>
            <a:r>
              <a:rPr lang="en-US" sz="1800" b="0" i="0" u="none" strike="noStrike" baseline="0" dirty="0">
                <a:solidFill>
                  <a:srgbClr val="000000"/>
                </a:solidFill>
                <a:latin typeface="Liberation Sans"/>
              </a:rPr>
              <a:t> ring following the exponential decay distribution</a:t>
            </a:r>
            <a:endParaRPr lang="en-US" dirty="0"/>
          </a:p>
        </p:txBody>
      </p:sp>
      <p:sp>
        <p:nvSpPr>
          <p:cNvPr id="9" name="TextBox 8">
            <a:extLst>
              <a:ext uri="{FF2B5EF4-FFF2-40B4-BE49-F238E27FC236}">
                <a16:creationId xmlns:a16="http://schemas.microsoft.com/office/drawing/2014/main" id="{AD29D85F-F5F8-8F8F-6C32-86CA9D2B8A08}"/>
              </a:ext>
            </a:extLst>
          </p:cNvPr>
          <p:cNvSpPr txBox="1"/>
          <p:nvPr/>
        </p:nvSpPr>
        <p:spPr>
          <a:xfrm>
            <a:off x="851211" y="5530891"/>
            <a:ext cx="8828978" cy="553998"/>
          </a:xfrm>
          <a:prstGeom prst="rect">
            <a:avLst/>
          </a:prstGeom>
          <a:noFill/>
        </p:spPr>
        <p:txBody>
          <a:bodyPr wrap="square">
            <a:spAutoFit/>
          </a:bodyPr>
          <a:lstStyle/>
          <a:p>
            <a:endParaRPr lang="en-US" sz="1200" b="0" i="0" u="none" strike="noStrike" baseline="0" dirty="0">
              <a:solidFill>
                <a:srgbClr val="000000"/>
              </a:solidFill>
              <a:latin typeface="Liberation Sans"/>
            </a:endParaRPr>
          </a:p>
          <a:p>
            <a:r>
              <a:rPr lang="en-US" sz="1800" b="0" i="0" u="none" strike="noStrike" baseline="0" dirty="0">
                <a:solidFill>
                  <a:srgbClr val="000000"/>
                </a:solidFill>
                <a:latin typeface="Liberation Sans"/>
              </a:rPr>
              <a:t>Initial simulation was a simple decay of muons from a point source (Ting Wing Choi)</a:t>
            </a:r>
            <a:endParaRPr lang="en-US" dirty="0"/>
          </a:p>
        </p:txBody>
      </p:sp>
    </p:spTree>
    <p:extLst>
      <p:ext uri="{BB962C8B-B14F-4D97-AF65-F5344CB8AC3E}">
        <p14:creationId xmlns:p14="http://schemas.microsoft.com/office/powerpoint/2010/main" val="159695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43CA6-F1B2-1834-3EAB-3E4E51696A64}"/>
              </a:ext>
            </a:extLst>
          </p:cNvPr>
          <p:cNvPicPr>
            <a:picLocks noChangeAspect="1"/>
          </p:cNvPicPr>
          <p:nvPr/>
        </p:nvPicPr>
        <p:blipFill>
          <a:blip r:embed="rId2"/>
          <a:stretch>
            <a:fillRect/>
          </a:stretch>
        </p:blipFill>
        <p:spPr>
          <a:xfrm>
            <a:off x="1541502" y="3429000"/>
            <a:ext cx="8796759" cy="3352800"/>
          </a:xfrm>
          <a:prstGeom prst="rect">
            <a:avLst/>
          </a:prstGeom>
        </p:spPr>
      </p:pic>
      <p:pic>
        <p:nvPicPr>
          <p:cNvPr id="11" name="Picture 10">
            <a:extLst>
              <a:ext uri="{FF2B5EF4-FFF2-40B4-BE49-F238E27FC236}">
                <a16:creationId xmlns:a16="http://schemas.microsoft.com/office/drawing/2014/main" id="{D845EFCB-B755-6922-4D82-49BA3879DD45}"/>
              </a:ext>
            </a:extLst>
          </p:cNvPr>
          <p:cNvPicPr>
            <a:picLocks noChangeAspect="1"/>
          </p:cNvPicPr>
          <p:nvPr/>
        </p:nvPicPr>
        <p:blipFill>
          <a:blip r:embed="rId3"/>
          <a:stretch>
            <a:fillRect/>
          </a:stretch>
        </p:blipFill>
        <p:spPr>
          <a:xfrm>
            <a:off x="1599376" y="96497"/>
            <a:ext cx="8681013" cy="3479321"/>
          </a:xfrm>
          <a:prstGeom prst="rect">
            <a:avLst/>
          </a:prstGeom>
        </p:spPr>
      </p:pic>
    </p:spTree>
    <p:extLst>
      <p:ext uri="{BB962C8B-B14F-4D97-AF65-F5344CB8AC3E}">
        <p14:creationId xmlns:p14="http://schemas.microsoft.com/office/powerpoint/2010/main" val="972021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FC416-89C2-0FF6-A4CA-D57ABA41651B}"/>
              </a:ext>
            </a:extLst>
          </p:cNvPr>
          <p:cNvSpPr txBox="1"/>
          <p:nvPr/>
        </p:nvSpPr>
        <p:spPr>
          <a:xfrm>
            <a:off x="1471031" y="360478"/>
            <a:ext cx="8665427" cy="954107"/>
          </a:xfrm>
          <a:prstGeom prst="rect">
            <a:avLst/>
          </a:prstGeom>
          <a:noFill/>
        </p:spPr>
        <p:txBody>
          <a:bodyPr wrap="square" rtlCol="0">
            <a:spAutoFit/>
          </a:bodyPr>
          <a:lstStyle/>
          <a:p>
            <a:pPr algn="ctr"/>
            <a:r>
              <a:rPr lang="en-US" sz="3200" b="1" dirty="0">
                <a:solidFill>
                  <a:schemeClr val="tx2">
                    <a:lumMod val="75000"/>
                    <a:lumOff val="25000"/>
                  </a:schemeClr>
                </a:solidFill>
              </a:rPr>
              <a:t>Event visualization framework for </a:t>
            </a:r>
            <a:r>
              <a:rPr lang="en-US" sz="3200" b="1" dirty="0" err="1">
                <a:solidFill>
                  <a:schemeClr val="tx2">
                    <a:lumMod val="75000"/>
                    <a:lumOff val="25000"/>
                  </a:schemeClr>
                </a:solidFill>
              </a:rPr>
              <a:t>sFGD</a:t>
            </a:r>
            <a:endParaRPr lang="en-US" sz="3200" b="1" dirty="0">
              <a:solidFill>
                <a:schemeClr val="tx2">
                  <a:lumMod val="75000"/>
                  <a:lumOff val="25000"/>
                </a:schemeClr>
              </a:solidFill>
            </a:endParaRPr>
          </a:p>
          <a:p>
            <a:pPr algn="ctr"/>
            <a:r>
              <a:rPr lang="en-US" sz="2400" b="1" dirty="0">
                <a:solidFill>
                  <a:schemeClr val="tx2">
                    <a:lumMod val="75000"/>
                    <a:lumOff val="25000"/>
                  </a:schemeClr>
                </a:solidFill>
              </a:rPr>
              <a:t>Georgi </a:t>
            </a:r>
            <a:r>
              <a:rPr lang="en-US" sz="2400" b="1" dirty="0" err="1">
                <a:solidFill>
                  <a:schemeClr val="tx2">
                    <a:lumMod val="75000"/>
                    <a:lumOff val="25000"/>
                  </a:schemeClr>
                </a:solidFill>
              </a:rPr>
              <a:t>Petkov</a:t>
            </a:r>
            <a:r>
              <a:rPr lang="en-US" sz="2400" b="1" dirty="0">
                <a:solidFill>
                  <a:schemeClr val="tx2">
                    <a:lumMod val="75000"/>
                    <a:lumOff val="25000"/>
                  </a:schemeClr>
                </a:solidFill>
              </a:rPr>
              <a:t> – Sofia Univ.</a:t>
            </a:r>
          </a:p>
        </p:txBody>
      </p:sp>
      <p:sp>
        <p:nvSpPr>
          <p:cNvPr id="3" name="TextBox 2">
            <a:extLst>
              <a:ext uri="{FF2B5EF4-FFF2-40B4-BE49-F238E27FC236}">
                <a16:creationId xmlns:a16="http://schemas.microsoft.com/office/drawing/2014/main" id="{2866F10D-3C0A-8E7F-8EBC-F4E0E3B3CEE6}"/>
              </a:ext>
            </a:extLst>
          </p:cNvPr>
          <p:cNvSpPr txBox="1"/>
          <p:nvPr/>
        </p:nvSpPr>
        <p:spPr>
          <a:xfrm>
            <a:off x="1561171" y="1527717"/>
            <a:ext cx="8575287" cy="1200329"/>
          </a:xfrm>
          <a:prstGeom prst="rect">
            <a:avLst/>
          </a:prstGeom>
          <a:noFill/>
        </p:spPr>
        <p:txBody>
          <a:bodyPr wrap="square" rtlCol="0">
            <a:spAutoFit/>
          </a:bodyPr>
          <a:lstStyle/>
          <a:p>
            <a:r>
              <a:rPr lang="en-US" dirty="0"/>
              <a:t>General framework for the simulation of </a:t>
            </a:r>
            <a:r>
              <a:rPr lang="en-US" dirty="0" err="1"/>
              <a:t>sFGD</a:t>
            </a:r>
            <a:r>
              <a:rPr lang="en-US" dirty="0"/>
              <a:t> events. Based on libraries from:</a:t>
            </a:r>
          </a:p>
          <a:p>
            <a:pPr marL="285750" indent="-285750">
              <a:buFont typeface="Arial" panose="020B0604020202020204" pitchFamily="34" charset="0"/>
              <a:buChar char="•"/>
            </a:pPr>
            <a:r>
              <a:rPr lang="en-US" dirty="0"/>
              <a:t>GENIE: to generate the neutrino events</a:t>
            </a:r>
          </a:p>
          <a:p>
            <a:pPr marL="285750" indent="-285750">
              <a:buFont typeface="Arial" panose="020B0604020202020204" pitchFamily="34" charset="0"/>
              <a:buChar char="•"/>
            </a:pPr>
            <a:r>
              <a:rPr lang="en-US" dirty="0"/>
              <a:t>GEANT4: the main simulation engine</a:t>
            </a:r>
          </a:p>
          <a:p>
            <a:pPr marL="285750" indent="-285750">
              <a:buFont typeface="Arial" panose="020B0604020202020204" pitchFamily="34" charset="0"/>
              <a:buChar char="•"/>
            </a:pPr>
            <a:r>
              <a:rPr lang="en-US" dirty="0"/>
              <a:t>CERN ROOT: for data storage and script development</a:t>
            </a:r>
          </a:p>
        </p:txBody>
      </p:sp>
      <p:sp>
        <p:nvSpPr>
          <p:cNvPr id="4" name="TextBox 3">
            <a:extLst>
              <a:ext uri="{FF2B5EF4-FFF2-40B4-BE49-F238E27FC236}">
                <a16:creationId xmlns:a16="http://schemas.microsoft.com/office/drawing/2014/main" id="{11837F35-C6FE-AA6E-D4AA-F99615E2D31E}"/>
              </a:ext>
            </a:extLst>
          </p:cNvPr>
          <p:cNvSpPr txBox="1"/>
          <p:nvPr/>
        </p:nvSpPr>
        <p:spPr>
          <a:xfrm>
            <a:off x="747131" y="2803897"/>
            <a:ext cx="9500840" cy="369332"/>
          </a:xfrm>
          <a:prstGeom prst="rect">
            <a:avLst/>
          </a:prstGeom>
          <a:noFill/>
        </p:spPr>
        <p:txBody>
          <a:bodyPr wrap="square" rtlCol="0">
            <a:spAutoFit/>
          </a:bodyPr>
          <a:lstStyle/>
          <a:p>
            <a:r>
              <a:rPr lang="en-US" dirty="0"/>
              <a:t>CERN ROOT is used to define the detector volumes and do the visualization of the detector</a:t>
            </a:r>
          </a:p>
        </p:txBody>
      </p:sp>
      <p:pic>
        <p:nvPicPr>
          <p:cNvPr id="5" name="Content Placeholder 3">
            <a:extLst>
              <a:ext uri="{FF2B5EF4-FFF2-40B4-BE49-F238E27FC236}">
                <a16:creationId xmlns:a16="http://schemas.microsoft.com/office/drawing/2014/main" id="{8598D46F-653C-F770-8CF2-A5E7F141A931}"/>
              </a:ext>
            </a:extLst>
          </p:cNvPr>
          <p:cNvPicPr>
            <a:picLocks noGrp="1" noChangeAspect="1"/>
          </p:cNvPicPr>
          <p:nvPr/>
        </p:nvPicPr>
        <p:blipFill>
          <a:blip r:embed="rId2"/>
          <a:stretch>
            <a:fillRect/>
          </a:stretch>
        </p:blipFill>
        <p:spPr>
          <a:xfrm>
            <a:off x="1335873" y="3330697"/>
            <a:ext cx="4161678" cy="3293473"/>
          </a:xfrm>
          <a:prstGeom prst="rect">
            <a:avLst/>
          </a:prstGeom>
        </p:spPr>
      </p:pic>
      <p:sp>
        <p:nvSpPr>
          <p:cNvPr id="6" name="TextBox 4">
            <a:extLst>
              <a:ext uri="{FF2B5EF4-FFF2-40B4-BE49-F238E27FC236}">
                <a16:creationId xmlns:a16="http://schemas.microsoft.com/office/drawing/2014/main" id="{8EFA0501-7C2D-9391-87EB-9C76CCFC080D}"/>
              </a:ext>
            </a:extLst>
          </p:cNvPr>
          <p:cNvSpPr txBox="1"/>
          <p:nvPr/>
        </p:nvSpPr>
        <p:spPr>
          <a:xfrm>
            <a:off x="5716858" y="4054103"/>
            <a:ext cx="4760127"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Here is the </a:t>
            </a:r>
            <a:r>
              <a:rPr lang="en-US" dirty="0" err="1"/>
              <a:t>sFGD</a:t>
            </a:r>
            <a:r>
              <a:rPr lang="en-US" dirty="0"/>
              <a:t> detector with 980 000 cubes.</a:t>
            </a:r>
          </a:p>
          <a:p>
            <a:r>
              <a:rPr lang="en-US" dirty="0"/>
              <a:t>The Root Event Window is quite Responsive even with so many elements.</a:t>
            </a:r>
          </a:p>
        </p:txBody>
      </p:sp>
    </p:spTree>
    <p:extLst>
      <p:ext uri="{BB962C8B-B14F-4D97-AF65-F5344CB8AC3E}">
        <p14:creationId xmlns:p14="http://schemas.microsoft.com/office/powerpoint/2010/main" val="280853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A07B17-BFB8-919D-C1EE-A531962F4CB1}"/>
              </a:ext>
            </a:extLst>
          </p:cNvPr>
          <p:cNvPicPr>
            <a:picLocks noChangeAspect="1"/>
          </p:cNvPicPr>
          <p:nvPr/>
        </p:nvPicPr>
        <p:blipFill>
          <a:blip r:embed="rId2"/>
          <a:stretch>
            <a:fillRect/>
          </a:stretch>
        </p:blipFill>
        <p:spPr>
          <a:xfrm>
            <a:off x="1540656" y="112811"/>
            <a:ext cx="8819909" cy="3249283"/>
          </a:xfrm>
          <a:prstGeom prst="rect">
            <a:avLst/>
          </a:prstGeom>
        </p:spPr>
      </p:pic>
      <p:pic>
        <p:nvPicPr>
          <p:cNvPr id="3" name="Picture 2">
            <a:extLst>
              <a:ext uri="{FF2B5EF4-FFF2-40B4-BE49-F238E27FC236}">
                <a16:creationId xmlns:a16="http://schemas.microsoft.com/office/drawing/2014/main" id="{A16FA2D6-3312-6DB8-07A9-19341177C51C}"/>
              </a:ext>
            </a:extLst>
          </p:cNvPr>
          <p:cNvPicPr>
            <a:picLocks noChangeAspect="1"/>
          </p:cNvPicPr>
          <p:nvPr/>
        </p:nvPicPr>
        <p:blipFill>
          <a:blip r:embed="rId3"/>
          <a:stretch>
            <a:fillRect/>
          </a:stretch>
        </p:blipFill>
        <p:spPr>
          <a:xfrm>
            <a:off x="1540655" y="3429000"/>
            <a:ext cx="8819909" cy="3301042"/>
          </a:xfrm>
          <a:prstGeom prst="rect">
            <a:avLst/>
          </a:prstGeom>
        </p:spPr>
      </p:pic>
    </p:spTree>
    <p:extLst>
      <p:ext uri="{BB962C8B-B14F-4D97-AF65-F5344CB8AC3E}">
        <p14:creationId xmlns:p14="http://schemas.microsoft.com/office/powerpoint/2010/main" val="349223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5EDAD-C9EE-4B0B-9380-707A527F7363}"/>
              </a:ext>
            </a:extLst>
          </p:cNvPr>
          <p:cNvSpPr txBox="1"/>
          <p:nvPr/>
        </p:nvSpPr>
        <p:spPr>
          <a:xfrm>
            <a:off x="1005468" y="1646125"/>
            <a:ext cx="10368775" cy="2492990"/>
          </a:xfrm>
          <a:prstGeom prst="rect">
            <a:avLst/>
          </a:prstGeom>
          <a:noFill/>
        </p:spPr>
        <p:txBody>
          <a:bodyPr wrap="square">
            <a:spAutoFit/>
          </a:bodyPr>
          <a:lstStyle/>
          <a:p>
            <a:endParaRPr lang="en-US" sz="1200" b="0" i="0" u="none" strike="noStrike" baseline="0" dirty="0">
              <a:solidFill>
                <a:srgbClr val="000000"/>
              </a:solidFill>
              <a:latin typeface="Liberation Sans"/>
            </a:endParaRPr>
          </a:p>
          <a:p>
            <a:r>
              <a:rPr lang="en-US" sz="1800" b="1" i="1" u="none" strike="noStrike" baseline="0" dirty="0">
                <a:solidFill>
                  <a:srgbClr val="000000"/>
                </a:solidFill>
                <a:latin typeface="Liberation Sans"/>
              </a:rPr>
              <a:t>WP4 mentioned in both this meeting and the recent milestone that the current best value for the length of the straight section of the </a:t>
            </a:r>
            <a:r>
              <a:rPr lang="en-US" sz="1800" b="1" i="1" u="none" strike="noStrike" baseline="0" dirty="0">
                <a:solidFill>
                  <a:srgbClr val="C9201D"/>
                </a:solidFill>
                <a:latin typeface="Liberation Sans"/>
              </a:rPr>
              <a:t>muon ring is 75 m </a:t>
            </a:r>
            <a:r>
              <a:rPr lang="en-US" sz="1800" b="1" i="1" u="none" strike="noStrike" baseline="0" dirty="0">
                <a:solidFill>
                  <a:srgbClr val="000000"/>
                </a:solidFill>
                <a:latin typeface="Liberation Sans"/>
              </a:rPr>
              <a:t>– this analysis was done with 30 m</a:t>
            </a:r>
            <a:endParaRPr lang="en-US" sz="1800" b="0" i="0" u="none" strike="noStrike" baseline="0" dirty="0">
              <a:solidFill>
                <a:srgbClr val="000000"/>
              </a:solidFill>
              <a:latin typeface="Liberation Sans"/>
            </a:endParaRPr>
          </a:p>
          <a:p>
            <a:endParaRPr lang="en-US" sz="1800" b="0" i="0" u="none" strike="noStrike" baseline="0" dirty="0">
              <a:solidFill>
                <a:srgbClr val="000000"/>
              </a:solidFill>
              <a:latin typeface="Liberation Sans"/>
            </a:endParaRPr>
          </a:p>
          <a:p>
            <a:r>
              <a:rPr lang="en-US" sz="1800" b="1" i="1" u="none" strike="noStrike" baseline="0" dirty="0">
                <a:solidFill>
                  <a:srgbClr val="000000"/>
                </a:solidFill>
                <a:latin typeface="Liberation Sans"/>
              </a:rPr>
              <a:t>The </a:t>
            </a:r>
            <a:r>
              <a:rPr lang="en-US" sz="1800" b="1" i="1" u="none" strike="noStrike" baseline="0" dirty="0">
                <a:solidFill>
                  <a:srgbClr val="C9201D"/>
                </a:solidFill>
                <a:latin typeface="Liberation Sans"/>
              </a:rPr>
              <a:t>effect </a:t>
            </a:r>
            <a:r>
              <a:rPr lang="en-US" sz="1800" b="1" i="1" u="none" strike="noStrike" baseline="0" dirty="0">
                <a:solidFill>
                  <a:srgbClr val="000000"/>
                </a:solidFill>
                <a:latin typeface="Liberation Sans"/>
              </a:rPr>
              <a:t>of this </a:t>
            </a:r>
            <a:r>
              <a:rPr lang="en-US" sz="1800" b="1" i="1" u="none" strike="noStrike" baseline="0" dirty="0">
                <a:solidFill>
                  <a:srgbClr val="C9201D"/>
                </a:solidFill>
                <a:latin typeface="Liberation Sans"/>
              </a:rPr>
              <a:t>longer straight section </a:t>
            </a:r>
            <a:r>
              <a:rPr lang="en-US" sz="1800" b="1" i="1" u="none" strike="noStrike" baseline="0" dirty="0">
                <a:solidFill>
                  <a:srgbClr val="000000"/>
                </a:solidFill>
                <a:latin typeface="Liberation Sans"/>
              </a:rPr>
              <a:t>on the neutrino flux should be studied more</a:t>
            </a:r>
            <a:endParaRPr lang="en-US" sz="1800" b="0" i="0" u="none" strike="noStrike" baseline="0" dirty="0">
              <a:solidFill>
                <a:srgbClr val="000000"/>
              </a:solidFill>
              <a:latin typeface="Liberation Sans"/>
            </a:endParaRPr>
          </a:p>
          <a:p>
            <a:endParaRPr lang="en-US" sz="1800" b="0" i="0" u="none" strike="noStrike" baseline="0" dirty="0">
              <a:solidFill>
                <a:srgbClr val="000000"/>
              </a:solidFill>
              <a:latin typeface="Liberation Sans"/>
            </a:endParaRPr>
          </a:p>
          <a:p>
            <a:r>
              <a:rPr lang="en-US" sz="1800" b="1" i="1" u="none" strike="noStrike" baseline="0" dirty="0">
                <a:solidFill>
                  <a:srgbClr val="000000"/>
                </a:solidFill>
                <a:latin typeface="Liberation Sans"/>
              </a:rPr>
              <a:t>Maybe a possibility of putting the </a:t>
            </a:r>
            <a:r>
              <a:rPr lang="en-US" sz="1800" b="1" i="1" u="none" strike="noStrike" baseline="0" dirty="0">
                <a:solidFill>
                  <a:srgbClr val="C9201D"/>
                </a:solidFill>
                <a:latin typeface="Liberation Sans"/>
              </a:rPr>
              <a:t>LEMMOND closer </a:t>
            </a:r>
            <a:r>
              <a:rPr lang="en-US" sz="1800" b="1" i="1" u="none" strike="noStrike" baseline="0" dirty="0">
                <a:solidFill>
                  <a:srgbClr val="000000"/>
                </a:solidFill>
                <a:latin typeface="Liberation Sans"/>
              </a:rPr>
              <a:t>in the case of a longer muon ring?</a:t>
            </a:r>
            <a:endParaRPr lang="en-US" sz="1800" b="0" i="0" u="none" strike="noStrike" baseline="0" dirty="0">
              <a:solidFill>
                <a:srgbClr val="000000"/>
              </a:solidFill>
              <a:latin typeface="Liberation Sans"/>
            </a:endParaRPr>
          </a:p>
          <a:p>
            <a:endParaRPr lang="en-US" sz="1800" b="0" i="0" u="none" strike="noStrike" baseline="0" dirty="0">
              <a:solidFill>
                <a:srgbClr val="000000"/>
              </a:solidFill>
              <a:latin typeface="Liberation Sans"/>
            </a:endParaRPr>
          </a:p>
          <a:p>
            <a:r>
              <a:rPr lang="en-US" sz="1800" b="1" i="1" u="none" strike="noStrike" baseline="0" dirty="0">
                <a:solidFill>
                  <a:srgbClr val="000000"/>
                </a:solidFill>
                <a:latin typeface="Liberation Sans"/>
              </a:rPr>
              <a:t>To help us reach a conclusive decision, absolute normalization should be known</a:t>
            </a:r>
            <a:endParaRPr lang="en-US" dirty="0"/>
          </a:p>
        </p:txBody>
      </p:sp>
      <p:sp>
        <p:nvSpPr>
          <p:cNvPr id="4" name="TextBox 3">
            <a:extLst>
              <a:ext uri="{FF2B5EF4-FFF2-40B4-BE49-F238E27FC236}">
                <a16:creationId xmlns:a16="http://schemas.microsoft.com/office/drawing/2014/main" id="{CFF6C35B-DE35-CEE6-CEA3-90ED326D03FB}"/>
              </a:ext>
            </a:extLst>
          </p:cNvPr>
          <p:cNvSpPr txBox="1"/>
          <p:nvPr/>
        </p:nvSpPr>
        <p:spPr>
          <a:xfrm>
            <a:off x="3601844" y="780585"/>
            <a:ext cx="3746810" cy="584775"/>
          </a:xfrm>
          <a:prstGeom prst="rect">
            <a:avLst/>
          </a:prstGeom>
          <a:noFill/>
        </p:spPr>
        <p:txBody>
          <a:bodyPr wrap="square" rtlCol="0">
            <a:spAutoFit/>
          </a:bodyPr>
          <a:lstStyle/>
          <a:p>
            <a:pPr algn="ctr"/>
            <a:r>
              <a:rPr lang="en-US" sz="3200" b="1" dirty="0"/>
              <a:t>Caveats</a:t>
            </a:r>
          </a:p>
        </p:txBody>
      </p:sp>
    </p:spTree>
    <p:extLst>
      <p:ext uri="{BB962C8B-B14F-4D97-AF65-F5344CB8AC3E}">
        <p14:creationId xmlns:p14="http://schemas.microsoft.com/office/powerpoint/2010/main" val="2151243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F6D5D13-A82C-44A4-9864-4F432C76DB53}"/>
              </a:ext>
            </a:extLst>
          </p:cNvPr>
          <p:cNvSpPr txBox="1"/>
          <p:nvPr/>
        </p:nvSpPr>
        <p:spPr>
          <a:xfrm>
            <a:off x="312235" y="94248"/>
            <a:ext cx="11240428" cy="954107"/>
          </a:xfrm>
          <a:prstGeom prst="rect">
            <a:avLst/>
          </a:prstGeom>
          <a:noFill/>
        </p:spPr>
        <p:txBody>
          <a:bodyPr wrap="square" rtlCol="0">
            <a:spAutoFit/>
          </a:bodyPr>
          <a:lstStyle/>
          <a:p>
            <a:pPr algn="ctr"/>
            <a:r>
              <a:rPr lang="en-US" sz="3200" b="1" dirty="0">
                <a:solidFill>
                  <a:schemeClr val="tx2">
                    <a:lumMod val="75000"/>
                    <a:lumOff val="25000"/>
                  </a:schemeClr>
                </a:solidFill>
              </a:rPr>
              <a:t>LEMMOND Design - a progress report</a:t>
            </a:r>
          </a:p>
          <a:p>
            <a:pPr algn="ctr"/>
            <a:r>
              <a:rPr lang="en-US" sz="2400" b="1" dirty="0">
                <a:solidFill>
                  <a:schemeClr val="tx2">
                    <a:lumMod val="75000"/>
                    <a:lumOff val="25000"/>
                  </a:schemeClr>
                </a:solidFill>
              </a:rPr>
              <a:t>Spyros </a:t>
            </a:r>
            <a:r>
              <a:rPr lang="en-US" sz="2400" b="1" dirty="0" err="1">
                <a:solidFill>
                  <a:schemeClr val="tx2">
                    <a:lumMod val="75000"/>
                    <a:lumOff val="25000"/>
                  </a:schemeClr>
                </a:solidFill>
              </a:rPr>
              <a:t>Tzamarias</a:t>
            </a:r>
            <a:r>
              <a:rPr lang="en-US" sz="2400" b="1" dirty="0">
                <a:solidFill>
                  <a:schemeClr val="tx2">
                    <a:lumMod val="75000"/>
                    <a:lumOff val="25000"/>
                  </a:schemeClr>
                </a:solidFill>
              </a:rPr>
              <a:t> – Aristotelean University of Thessaloniki</a:t>
            </a:r>
          </a:p>
        </p:txBody>
      </p:sp>
      <p:grpSp>
        <p:nvGrpSpPr>
          <p:cNvPr id="13" name="Group 12">
            <a:extLst>
              <a:ext uri="{FF2B5EF4-FFF2-40B4-BE49-F238E27FC236}">
                <a16:creationId xmlns:a16="http://schemas.microsoft.com/office/drawing/2014/main" id="{84008217-E493-69BA-34E8-BE9C8F645248}"/>
              </a:ext>
            </a:extLst>
          </p:cNvPr>
          <p:cNvGrpSpPr/>
          <p:nvPr/>
        </p:nvGrpSpPr>
        <p:grpSpPr>
          <a:xfrm>
            <a:off x="1524000" y="1281052"/>
            <a:ext cx="9144000" cy="1774395"/>
            <a:chOff x="0" y="1682496"/>
            <a:chExt cx="9144000" cy="1774395"/>
          </a:xfrm>
        </p:grpSpPr>
        <p:sp>
          <p:nvSpPr>
            <p:cNvPr id="14" name="Rectangle 13">
              <a:extLst>
                <a:ext uri="{FF2B5EF4-FFF2-40B4-BE49-F238E27FC236}">
                  <a16:creationId xmlns:a16="http://schemas.microsoft.com/office/drawing/2014/main" id="{AE924960-BEF4-CA24-D509-5A9CA709B294}"/>
                </a:ext>
              </a:extLst>
            </p:cNvPr>
            <p:cNvSpPr/>
            <p:nvPr/>
          </p:nvSpPr>
          <p:spPr>
            <a:xfrm>
              <a:off x="0" y="1825675"/>
              <a:ext cx="9144000" cy="1631216"/>
            </a:xfrm>
            <a:prstGeom prst="rect">
              <a:avLst/>
            </a:prstGeom>
          </p:spPr>
          <p:txBody>
            <a:bodyPr wrap="square">
              <a:spAutoFit/>
            </a:bodyPr>
            <a:lstStyle/>
            <a:p>
              <a:endParaRPr lang="en-US" sz="200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LEMMOND will be a cylindrical, water Cherenkov detector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optical elements cover the detector surface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detector’s symmetry axis coincides with the </a:t>
              </a:r>
              <a:r>
                <a:rPr lang="el-GR" sz="2000" dirty="0">
                  <a:latin typeface="Times New Roman" panose="02020603050405020304" pitchFamily="18" charset="0"/>
                  <a:cs typeface="Times New Roman" panose="02020603050405020304" pitchFamily="18" charset="0"/>
                </a:rPr>
                <a:t>ν-</a:t>
              </a:r>
              <a:r>
                <a:rPr lang="en-US" sz="2000" dirty="0">
                  <a:latin typeface="Times New Roman" panose="02020603050405020304" pitchFamily="18" charset="0"/>
                  <a:cs typeface="Times New Roman" panose="02020603050405020304" pitchFamily="18" charset="0"/>
                </a:rPr>
                <a:t>beam axis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exploits photodetector-technologies with spatial and precise (</a:t>
              </a:r>
              <a:r>
                <a:rPr lang="en-US" sz="2000" dirty="0" err="1">
                  <a:latin typeface="Times New Roman" panose="02020603050405020304" pitchFamily="18" charset="0"/>
                  <a:cs typeface="Times New Roman" panose="02020603050405020304" pitchFamily="18" charset="0"/>
                </a:rPr>
                <a:t>ps</a:t>
              </a:r>
              <a:r>
                <a:rPr lang="en-US" sz="2000" dirty="0">
                  <a:latin typeface="Times New Roman" panose="02020603050405020304" pitchFamily="18" charset="0"/>
                  <a:cs typeface="Times New Roman" panose="02020603050405020304" pitchFamily="18" charset="0"/>
                </a:rPr>
                <a:t>?) timing capabilities</a:t>
              </a:r>
              <a:endParaRPr lang="en-US" sz="2000" dirty="0">
                <a:effectLst/>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8EAFF948-A261-69BF-6EAA-B84321B4E20E}"/>
                </a:ext>
              </a:extLst>
            </p:cNvPr>
            <p:cNvGrpSpPr/>
            <p:nvPr/>
          </p:nvGrpSpPr>
          <p:grpSpPr>
            <a:xfrm>
              <a:off x="6986016" y="1682496"/>
              <a:ext cx="1682496" cy="1049698"/>
              <a:chOff x="2913131" y="1788344"/>
              <a:chExt cx="4612463" cy="3333917"/>
            </a:xfrm>
          </p:grpSpPr>
          <p:sp>
            <p:nvSpPr>
              <p:cNvPr id="16" name="Can 5">
                <a:extLst>
                  <a:ext uri="{FF2B5EF4-FFF2-40B4-BE49-F238E27FC236}">
                    <a16:creationId xmlns:a16="http://schemas.microsoft.com/office/drawing/2014/main" id="{EF156F49-DA98-3EC6-0931-4C0C601CC08E}"/>
                  </a:ext>
                </a:extLst>
              </p:cNvPr>
              <p:cNvSpPr/>
              <p:nvPr/>
            </p:nvSpPr>
            <p:spPr>
              <a:xfrm rot="5400000">
                <a:off x="3552404" y="1149071"/>
                <a:ext cx="3333917" cy="4612463"/>
              </a:xfrm>
              <a:prstGeom prst="can">
                <a:avLst/>
              </a:prstGeom>
              <a:pattFill prst="smGri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8160C87-98D5-6305-E0A8-DA15C859B367}"/>
                  </a:ext>
                </a:extLst>
              </p:cNvPr>
              <p:cNvSpPr/>
              <p:nvPr/>
            </p:nvSpPr>
            <p:spPr>
              <a:xfrm>
                <a:off x="6684021" y="1796435"/>
                <a:ext cx="841573" cy="3325826"/>
              </a:xfrm>
              <a:prstGeom prst="ellipse">
                <a:avLst/>
              </a:prstGeom>
              <a:pattFill prst="smGrid">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8" name="Rectangle 17">
            <a:extLst>
              <a:ext uri="{FF2B5EF4-FFF2-40B4-BE49-F238E27FC236}">
                <a16:creationId xmlns:a16="http://schemas.microsoft.com/office/drawing/2014/main" id="{D5DDB9D1-5E0A-E41B-5230-F36D7AEE4C9B}"/>
              </a:ext>
            </a:extLst>
          </p:cNvPr>
          <p:cNvSpPr/>
          <p:nvPr/>
        </p:nvSpPr>
        <p:spPr>
          <a:xfrm>
            <a:off x="724828" y="3196079"/>
            <a:ext cx="10983951" cy="3200876"/>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This study is based on the detection of leptons produced from the </a:t>
            </a:r>
            <a:r>
              <a:rPr lang="el-GR" sz="2000" dirty="0">
                <a:latin typeface="Times New Roman" panose="02020603050405020304" pitchFamily="18" charset="0"/>
                <a:ea typeface="Calibri" panose="020F0502020204030204" pitchFamily="34" charset="0"/>
                <a:cs typeface="Times New Roman" panose="02020603050405020304" pitchFamily="18" charset="0"/>
              </a:rPr>
              <a:t>ν</a:t>
            </a:r>
            <a:r>
              <a:rPr lang="en-US" sz="2000" dirty="0">
                <a:latin typeface="Times New Roman" panose="02020603050405020304" pitchFamily="18" charset="0"/>
                <a:ea typeface="Calibri" panose="020F0502020204030204" pitchFamily="34" charset="0"/>
                <a:cs typeface="Times New Roman" panose="02020603050405020304" pitchFamily="18" charset="0"/>
              </a:rPr>
              <a:t> CC Quasi elastic interactions</a:t>
            </a:r>
            <a:r>
              <a:rPr lang="en-US" sz="2000" dirty="0">
                <a:effectLst/>
                <a:latin typeface="Times New Roman" panose="02020603050405020304" pitchFamily="18" charset="0"/>
                <a:cs typeface="Times New Roman" panose="02020603050405020304" pitchFamily="18" charset="0"/>
              </a:rPr>
              <a:t> and identifies  requirements concerning:</a:t>
            </a:r>
          </a:p>
          <a:p>
            <a:pPr marL="285750" indent="-28575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the size of the detector given the neutrino fluxes (and assuming a 100% efficient detector)</a:t>
            </a:r>
          </a:p>
          <a:p>
            <a:pPr marL="285750" indent="-28575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the track reconstruction of the charged leptons (requirements on timing and spatial resolution)</a:t>
            </a:r>
          </a:p>
          <a:p>
            <a:pPr marL="285750" indent="-28575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the particle identification of charged leptons (</a:t>
            </a:r>
            <a:r>
              <a:rPr lang="el-GR" dirty="0">
                <a:solidFill>
                  <a:srgbClr val="0070C0"/>
                </a:solidFill>
                <a:latin typeface="Times New Roman" panose="02020603050405020304" pitchFamily="18" charset="0"/>
                <a:cs typeface="Times New Roman" panose="02020603050405020304" pitchFamily="18" charset="0"/>
              </a:rPr>
              <a:t>ν </a:t>
            </a:r>
            <a:r>
              <a:rPr lang="en-US" dirty="0">
                <a:solidFill>
                  <a:srgbClr val="0070C0"/>
                </a:solidFill>
                <a:latin typeface="Times New Roman" panose="02020603050405020304" pitchFamily="18" charset="0"/>
                <a:cs typeface="Times New Roman" panose="02020603050405020304" pitchFamily="18" charset="0"/>
              </a:rPr>
              <a:t>flavor)</a:t>
            </a:r>
          </a:p>
          <a:p>
            <a:pPr marL="285750" indent="-28575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the momentum estimation of the charged leptons</a:t>
            </a:r>
          </a:p>
          <a:p>
            <a:endParaRPr lang="en-US" dirty="0">
              <a:latin typeface="Times New Roman" panose="02020603050405020304" pitchFamily="18" charset="0"/>
              <a:cs typeface="Times New Roman" panose="02020603050405020304" pitchFamily="18" charset="0"/>
            </a:endParaRPr>
          </a:p>
          <a:p>
            <a:r>
              <a:rPr lang="en-US" dirty="0">
                <a:solidFill>
                  <a:srgbClr val="C00000"/>
                </a:solidFill>
                <a:latin typeface="Times New Roman" panose="02020603050405020304" pitchFamily="18" charset="0"/>
                <a:cs typeface="Times New Roman" panose="02020603050405020304" pitchFamily="18" charset="0"/>
              </a:rPr>
              <a:t>the </a:t>
            </a:r>
            <a:r>
              <a:rPr lang="en-US" b="1" dirty="0">
                <a:solidFill>
                  <a:srgbClr val="C00000"/>
                </a:solidFill>
                <a:latin typeface="Times New Roman" panose="02020603050405020304" pitchFamily="18" charset="0"/>
                <a:cs typeface="Times New Roman" panose="02020603050405020304" pitchFamily="18" charset="0"/>
              </a:rPr>
              <a:t>final</a:t>
            </a:r>
            <a:r>
              <a:rPr lang="en-US" dirty="0">
                <a:solidFill>
                  <a:srgbClr val="C00000"/>
                </a:solidFill>
                <a:latin typeface="Times New Roman" panose="02020603050405020304" pitchFamily="18" charset="0"/>
                <a:cs typeface="Times New Roman" panose="02020603050405020304" pitchFamily="18" charset="0"/>
              </a:rPr>
              <a:t> required detector size (taking into account the neutrino fluxes and the reconstruction efficiency/resolution)</a:t>
            </a:r>
          </a:p>
          <a:p>
            <a:r>
              <a:rPr lang="en-US" dirty="0">
                <a:solidFill>
                  <a:srgbClr val="C00000"/>
                </a:solidFill>
                <a:latin typeface="Times New Roman" panose="02020603050405020304" pitchFamily="18" charset="0"/>
                <a:cs typeface="Times New Roman" panose="02020603050405020304" pitchFamily="18" charset="0"/>
              </a:rPr>
              <a:t>the momentum estimation of the parent neutrino (given the reconstructed  lepton tracks)</a:t>
            </a:r>
          </a:p>
          <a:p>
            <a:r>
              <a:rPr lang="en-US" dirty="0">
                <a:solidFill>
                  <a:srgbClr val="C00000"/>
                </a:solidFill>
                <a:latin typeface="Times New Roman" panose="02020603050405020304" pitchFamily="18" charset="0"/>
                <a:cs typeface="Times New Roman" panose="02020603050405020304" pitchFamily="18" charset="0"/>
              </a:rPr>
              <a:t>the neutrino and anti-neutrino identification (</a:t>
            </a:r>
            <a:r>
              <a:rPr lang="en-US" dirty="0" err="1">
                <a:solidFill>
                  <a:srgbClr val="C00000"/>
                </a:solidFill>
                <a:latin typeface="Times New Roman" panose="02020603050405020304" pitchFamily="18" charset="0"/>
                <a:cs typeface="Times New Roman" panose="02020603050405020304" pitchFamily="18" charset="0"/>
              </a:rPr>
              <a:t>Gd</a:t>
            </a:r>
            <a:r>
              <a:rPr lang="en-US" dirty="0">
                <a:solidFill>
                  <a:srgbClr val="C00000"/>
                </a:solidFill>
                <a:latin typeface="Times New Roman" panose="02020603050405020304" pitchFamily="18" charset="0"/>
                <a:cs typeface="Times New Roman" panose="02020603050405020304" pitchFamily="18" charset="0"/>
              </a:rPr>
              <a:t> studies)</a:t>
            </a:r>
          </a:p>
          <a:p>
            <a:endParaRPr lang="en-US" dirty="0"/>
          </a:p>
        </p:txBody>
      </p:sp>
    </p:spTree>
    <p:extLst>
      <p:ext uri="{BB962C8B-B14F-4D97-AF65-F5344CB8AC3E}">
        <p14:creationId xmlns:p14="http://schemas.microsoft.com/office/powerpoint/2010/main" val="16745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8BC5A5-68FD-8419-07DB-EA5CC3376360}"/>
              </a:ext>
            </a:extLst>
          </p:cNvPr>
          <p:cNvSpPr txBox="1"/>
          <p:nvPr/>
        </p:nvSpPr>
        <p:spPr>
          <a:xfrm>
            <a:off x="599842" y="722735"/>
            <a:ext cx="10992315" cy="961482"/>
          </a:xfrm>
          <a:prstGeom prst="rect">
            <a:avLst/>
          </a:prstGeom>
          <a:noFill/>
        </p:spPr>
        <p:txBody>
          <a:bodyPr wrap="square">
            <a:spAutoFit/>
          </a:bodyPr>
          <a:lstStyle/>
          <a:p>
            <a:pPr marL="285750" indent="-285750" algn="just">
              <a:lnSpc>
                <a:spcPct val="107000"/>
              </a:lnSpc>
              <a:spcAft>
                <a:spcPts val="60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the optimal dimensions </a:t>
            </a:r>
            <a:r>
              <a:rPr lang="en-US" b="1" dirty="0">
                <a:latin typeface="Times New Roman" panose="02020603050405020304" pitchFamily="18" charset="0"/>
                <a:ea typeface="Calibri" panose="020F0502020204030204" pitchFamily="34" charset="0"/>
                <a:cs typeface="Times New Roman" panose="02020603050405020304" pitchFamily="18" charset="0"/>
              </a:rPr>
              <a:t>for a given volume of the detector (100 ton or 200 ton) </a:t>
            </a:r>
            <a:r>
              <a:rPr lang="en-US" dirty="0">
                <a:latin typeface="Times New Roman" panose="02020603050405020304" pitchFamily="18" charset="0"/>
                <a:ea typeface="Calibri" panose="020F0502020204030204" pitchFamily="34" charset="0"/>
                <a:cs typeface="Times New Roman" panose="02020603050405020304" pitchFamily="18" charset="0"/>
              </a:rPr>
              <a:t>are determined by changing the radius and length of the detector and computing the number of neutrino interactions. Obviously the optimal dimensions are the ones that allow for the detection of the maximum number of events.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900A0A1-45CC-9C1E-DB5A-94ADB4905A62}"/>
              </a:ext>
            </a:extLst>
          </p:cNvPr>
          <p:cNvSpPr txBox="1"/>
          <p:nvPr/>
        </p:nvSpPr>
        <p:spPr>
          <a:xfrm>
            <a:off x="599842" y="78057"/>
            <a:ext cx="11240428" cy="584775"/>
          </a:xfrm>
          <a:prstGeom prst="rect">
            <a:avLst/>
          </a:prstGeom>
          <a:noFill/>
        </p:spPr>
        <p:txBody>
          <a:bodyPr wrap="square" rtlCol="0">
            <a:spAutoFit/>
          </a:bodyPr>
          <a:lstStyle/>
          <a:p>
            <a:pPr algn="ctr"/>
            <a:r>
              <a:rPr lang="en-US" sz="3200" b="1" dirty="0">
                <a:solidFill>
                  <a:schemeClr val="tx2">
                    <a:lumMod val="75000"/>
                    <a:lumOff val="25000"/>
                  </a:schemeClr>
                </a:solidFill>
              </a:rPr>
              <a:t>Determining the dimensions of the detector</a:t>
            </a:r>
            <a:endParaRPr lang="en-US" sz="2400" b="1" dirty="0">
              <a:solidFill>
                <a:schemeClr val="tx2">
                  <a:lumMod val="75000"/>
                  <a:lumOff val="25000"/>
                </a:schemeClr>
              </a:solidFill>
            </a:endParaRPr>
          </a:p>
        </p:txBody>
      </p:sp>
      <p:sp>
        <p:nvSpPr>
          <p:cNvPr id="6" name="TextBox 5">
            <a:extLst>
              <a:ext uri="{FF2B5EF4-FFF2-40B4-BE49-F238E27FC236}">
                <a16:creationId xmlns:a16="http://schemas.microsoft.com/office/drawing/2014/main" id="{4210E921-2271-7552-52C6-1EE6097DBC4B}"/>
              </a:ext>
            </a:extLst>
          </p:cNvPr>
          <p:cNvSpPr txBox="1"/>
          <p:nvPr/>
        </p:nvSpPr>
        <p:spPr>
          <a:xfrm>
            <a:off x="519227" y="1744120"/>
            <a:ext cx="11153543" cy="665118"/>
          </a:xfrm>
          <a:prstGeom prst="rect">
            <a:avLst/>
          </a:prstGeom>
          <a:noFill/>
        </p:spPr>
        <p:txBody>
          <a:bodyPr wrap="square">
            <a:spAutoFit/>
          </a:bodyPr>
          <a:lstStyle/>
          <a:p>
            <a:pPr marL="285750" indent="-285750" algn="just">
              <a:lnSpc>
                <a:spcPct val="107000"/>
              </a:lnSpc>
              <a:spcAft>
                <a:spcPts val="60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for the determination of the number of events observed (assuming 100% detector efficiency)  the (anti)neutrino cross sections are used as per Genie weighted by the track length of the neutrino inside the water effective volume.  </a:t>
            </a:r>
          </a:p>
        </p:txBody>
      </p:sp>
      <p:sp>
        <p:nvSpPr>
          <p:cNvPr id="7" name="Rectangle 6">
            <a:extLst>
              <a:ext uri="{FF2B5EF4-FFF2-40B4-BE49-F238E27FC236}">
                <a16:creationId xmlns:a16="http://schemas.microsoft.com/office/drawing/2014/main" id="{0CA34F5D-B0F3-132C-C48E-3E7A1968FC2C}"/>
              </a:ext>
            </a:extLst>
          </p:cNvPr>
          <p:cNvSpPr/>
          <p:nvPr/>
        </p:nvSpPr>
        <p:spPr>
          <a:xfrm>
            <a:off x="762258" y="2765505"/>
            <a:ext cx="10667480" cy="2585323"/>
          </a:xfrm>
          <a:prstGeom prst="rect">
            <a:avLst/>
          </a:prstGeom>
        </p:spPr>
        <p:txBody>
          <a:bodyPr wrap="square">
            <a:spAutoFit/>
          </a:bodyPr>
          <a:lstStyle/>
          <a:p>
            <a:pPr algn="just"/>
            <a:r>
              <a:rPr lang="en-US" b="1" dirty="0">
                <a:latin typeface="Calibri" panose="020F0502020204030204" pitchFamily="34" charset="0"/>
                <a:ea typeface="Calibri" panose="020F0502020204030204" pitchFamily="34" charset="0"/>
              </a:rPr>
              <a:t>LEnuSTORM facility:</a:t>
            </a:r>
            <a:r>
              <a:rPr lang="en-US" dirty="0">
                <a:latin typeface="Calibri" panose="020F0502020204030204" pitchFamily="34" charset="0"/>
                <a:ea typeface="Calibri" panose="020F0502020204030204" pitchFamily="34" charset="0"/>
              </a:rPr>
              <a:t> 600 MeV/c </a:t>
            </a:r>
            <a:r>
              <a:rPr lang="en-US" b="1" dirty="0">
                <a:solidFill>
                  <a:srgbClr val="C00000"/>
                </a:solidFill>
                <a:latin typeface="Calibri" panose="020F0502020204030204" pitchFamily="34" charset="0"/>
                <a:ea typeface="Calibri" panose="020F0502020204030204" pitchFamily="34" charset="0"/>
              </a:rPr>
              <a:t>(but also many other energies – see later) </a:t>
            </a:r>
            <a:r>
              <a:rPr lang="en-US" dirty="0">
                <a:latin typeface="Calibri" panose="020F0502020204030204" pitchFamily="34" charset="0"/>
                <a:ea typeface="Calibri" panose="020F0502020204030204" pitchFamily="34" charset="0"/>
              </a:rPr>
              <a:t>positive muon decays (about 250,000 muons) along the 30m straight section of the racetrack have been simulated to determine the vertex and the 3-momentum parameters of each neutrino produced (muon antineutrinos and electron neutrinos). By charge conjugation  the same sample has been used to simulate muon neutrino and electron antineutrino beams.</a:t>
            </a:r>
            <a:r>
              <a:rPr lang="en-US" dirty="0">
                <a:effectLst/>
              </a:rPr>
              <a:t>  Assumed a total of 10</a:t>
            </a:r>
            <a:r>
              <a:rPr lang="en-US" baseline="30000" dirty="0">
                <a:effectLst/>
              </a:rPr>
              <a:t>17</a:t>
            </a:r>
            <a:r>
              <a:rPr lang="en-US" dirty="0">
                <a:effectLst/>
              </a:rPr>
              <a:t> muon decays.</a:t>
            </a:r>
          </a:p>
          <a:p>
            <a:endParaRPr lang="en-US" dirty="0"/>
          </a:p>
          <a:p>
            <a:r>
              <a:rPr lang="en-US" b="1" dirty="0"/>
              <a:t>LEMNB facility: </a:t>
            </a:r>
            <a:r>
              <a:rPr lang="en-US" dirty="0"/>
              <a:t>many (5.14x10</a:t>
            </a:r>
            <a:r>
              <a:rPr lang="en-US" baseline="30000" dirty="0"/>
              <a:t>6 </a:t>
            </a:r>
            <a:r>
              <a:rPr lang="en-US" dirty="0"/>
              <a:t>) 1 GeV/c Monte Carlo generated positive pion decays along a 40 m long monitored decay tunnel used to determine the track parameters of each neutrino produced. By charge conjugation the same sample has been used to simulate the muon antineutrino beam. </a:t>
            </a:r>
          </a:p>
        </p:txBody>
      </p:sp>
    </p:spTree>
    <p:extLst>
      <p:ext uri="{BB962C8B-B14F-4D97-AF65-F5344CB8AC3E}">
        <p14:creationId xmlns:p14="http://schemas.microsoft.com/office/powerpoint/2010/main" val="1759288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F33150-EA25-84DA-27CB-C83C917B416D}"/>
              </a:ext>
            </a:extLst>
          </p:cNvPr>
          <p:cNvSpPr/>
          <p:nvPr/>
        </p:nvSpPr>
        <p:spPr>
          <a:xfrm>
            <a:off x="113143" y="0"/>
            <a:ext cx="6220750" cy="1333698"/>
          </a:xfrm>
          <a:prstGeom prst="rect">
            <a:avLst/>
          </a:prstGeom>
        </p:spPr>
        <p:txBody>
          <a:bodyPr wrap="square">
            <a:spAutoFit/>
          </a:bodyPr>
          <a:lstStyle/>
          <a:p>
            <a:pPr algn="ctr"/>
            <a:r>
              <a:rPr lang="en-US" b="1" dirty="0">
                <a:latin typeface="Calibri" panose="020F0502020204030204" pitchFamily="34" charset="0"/>
                <a:ea typeface="Calibri" panose="020F0502020204030204" pitchFamily="34" charset="0"/>
              </a:rPr>
              <a:t>LEnuSTORM</a:t>
            </a:r>
          </a:p>
          <a:p>
            <a:pPr algn="ctr"/>
            <a:r>
              <a:rPr lang="en-US" b="1" dirty="0">
                <a:latin typeface="Calibri" panose="020F0502020204030204" pitchFamily="34" charset="0"/>
              </a:rPr>
              <a:t>Expected number of interactions of muon and electron (anti)neutrinos in a detector volume of 200 m</a:t>
            </a:r>
            <a:r>
              <a:rPr lang="en-US" b="1" baseline="30000" dirty="0">
                <a:latin typeface="Calibri" panose="020F0502020204030204" pitchFamily="34" charset="0"/>
              </a:rPr>
              <a:t>3</a:t>
            </a:r>
          </a:p>
          <a:p>
            <a:pPr algn="ctr"/>
            <a:endParaRPr lang="en-US" sz="2000" b="1" baseline="30000" dirty="0">
              <a:latin typeface="Calibri" panose="020F0502020204030204" pitchFamily="34" charset="0"/>
            </a:endParaRPr>
          </a:p>
          <a:p>
            <a:pPr algn="ctr"/>
            <a:r>
              <a:rPr lang="en-US" sz="2000" b="1" baseline="30000" dirty="0">
                <a:latin typeface="Calibri" panose="020F0502020204030204" pitchFamily="34" charset="0"/>
              </a:rPr>
              <a:t>600 MeV/c </a:t>
            </a:r>
            <a:r>
              <a:rPr lang="el-GR" sz="2000" b="1" baseline="30000" dirty="0">
                <a:latin typeface="Calibri" panose="020F0502020204030204" pitchFamily="34" charset="0"/>
              </a:rPr>
              <a:t>μ </a:t>
            </a:r>
            <a:r>
              <a:rPr lang="en-US" sz="2000" b="1" baseline="30000" dirty="0">
                <a:latin typeface="Calibri" panose="020F0502020204030204" pitchFamily="34" charset="0"/>
              </a:rPr>
              <a:t>beam</a:t>
            </a:r>
            <a:endParaRPr lang="en-US" sz="2000" baseline="30000" dirty="0"/>
          </a:p>
        </p:txBody>
      </p:sp>
      <p:pic>
        <p:nvPicPr>
          <p:cNvPr id="3" name="Picture 2">
            <a:extLst>
              <a:ext uri="{FF2B5EF4-FFF2-40B4-BE49-F238E27FC236}">
                <a16:creationId xmlns:a16="http://schemas.microsoft.com/office/drawing/2014/main" id="{2B54191E-08C1-82B9-4E1F-FFCE7227D1FC}"/>
              </a:ext>
            </a:extLst>
          </p:cNvPr>
          <p:cNvPicPr>
            <a:picLocks noChangeAspect="1"/>
          </p:cNvPicPr>
          <p:nvPr/>
        </p:nvPicPr>
        <p:blipFill>
          <a:blip r:embed="rId2"/>
          <a:stretch>
            <a:fillRect/>
          </a:stretch>
        </p:blipFill>
        <p:spPr>
          <a:xfrm>
            <a:off x="288817" y="1181063"/>
            <a:ext cx="5519045" cy="5676937"/>
          </a:xfrm>
          <a:prstGeom prst="rect">
            <a:avLst/>
          </a:prstGeom>
        </p:spPr>
      </p:pic>
      <p:sp>
        <p:nvSpPr>
          <p:cNvPr id="4" name="Rectangle 3">
            <a:extLst>
              <a:ext uri="{FF2B5EF4-FFF2-40B4-BE49-F238E27FC236}">
                <a16:creationId xmlns:a16="http://schemas.microsoft.com/office/drawing/2014/main" id="{80A4F580-876E-2686-DBB2-EBBB3D7698E5}"/>
              </a:ext>
            </a:extLst>
          </p:cNvPr>
          <p:cNvSpPr/>
          <p:nvPr/>
        </p:nvSpPr>
        <p:spPr>
          <a:xfrm>
            <a:off x="6566507" y="0"/>
            <a:ext cx="4572000" cy="923330"/>
          </a:xfrm>
          <a:prstGeom prst="rect">
            <a:avLst/>
          </a:prstGeom>
        </p:spPr>
        <p:txBody>
          <a:bodyPr>
            <a:spAutoFit/>
          </a:bodyPr>
          <a:lstStyle/>
          <a:p>
            <a:pPr algn="ctr"/>
            <a:r>
              <a:rPr lang="en-US" b="1" dirty="0"/>
              <a:t>LEMNB</a:t>
            </a:r>
            <a:endParaRPr lang="en-US" b="1" dirty="0">
              <a:latin typeface="Calibri" panose="020F0502020204030204" pitchFamily="34" charset="0"/>
              <a:ea typeface="Calibri" panose="020F0502020204030204" pitchFamily="34" charset="0"/>
            </a:endParaRPr>
          </a:p>
          <a:p>
            <a:pPr algn="ctr"/>
            <a:r>
              <a:rPr lang="en-US" b="1" dirty="0">
                <a:latin typeface="Calibri" panose="020F0502020204030204" pitchFamily="34" charset="0"/>
              </a:rPr>
              <a:t>Expected number of interactions of muon  (anti)neutrinos </a:t>
            </a:r>
          </a:p>
        </p:txBody>
      </p:sp>
      <p:pic>
        <p:nvPicPr>
          <p:cNvPr id="5" name="Picture 4">
            <a:extLst>
              <a:ext uri="{FF2B5EF4-FFF2-40B4-BE49-F238E27FC236}">
                <a16:creationId xmlns:a16="http://schemas.microsoft.com/office/drawing/2014/main" id="{97CDDDDD-FCB5-BC8E-4F2F-8E2C73F57672}"/>
              </a:ext>
            </a:extLst>
          </p:cNvPr>
          <p:cNvPicPr>
            <a:picLocks noChangeAspect="1"/>
          </p:cNvPicPr>
          <p:nvPr/>
        </p:nvPicPr>
        <p:blipFill>
          <a:blip r:embed="rId3"/>
          <a:stretch>
            <a:fillRect/>
          </a:stretch>
        </p:blipFill>
        <p:spPr>
          <a:xfrm>
            <a:off x="6333893" y="1181063"/>
            <a:ext cx="5169196" cy="5409974"/>
          </a:xfrm>
          <a:prstGeom prst="rect">
            <a:avLst/>
          </a:prstGeom>
        </p:spPr>
      </p:pic>
    </p:spTree>
    <p:extLst>
      <p:ext uri="{BB962C8B-B14F-4D97-AF65-F5344CB8AC3E}">
        <p14:creationId xmlns:p14="http://schemas.microsoft.com/office/powerpoint/2010/main" val="2304737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CA71F-B947-70D3-BB28-5B4FE3E0395D}"/>
              </a:ext>
            </a:extLst>
          </p:cNvPr>
          <p:cNvPicPr>
            <a:picLocks noChangeAspect="1"/>
          </p:cNvPicPr>
          <p:nvPr/>
        </p:nvPicPr>
        <p:blipFill>
          <a:blip r:embed="rId2"/>
          <a:stretch>
            <a:fillRect/>
          </a:stretch>
        </p:blipFill>
        <p:spPr>
          <a:xfrm>
            <a:off x="713675" y="159512"/>
            <a:ext cx="4237463" cy="2165815"/>
          </a:xfrm>
          <a:prstGeom prst="rect">
            <a:avLst/>
          </a:prstGeom>
        </p:spPr>
      </p:pic>
      <p:pic>
        <p:nvPicPr>
          <p:cNvPr id="3" name="Picture 2">
            <a:extLst>
              <a:ext uri="{FF2B5EF4-FFF2-40B4-BE49-F238E27FC236}">
                <a16:creationId xmlns:a16="http://schemas.microsoft.com/office/drawing/2014/main" id="{6425C089-3168-0D6F-BBBF-52230C7033CA}"/>
              </a:ext>
            </a:extLst>
          </p:cNvPr>
          <p:cNvPicPr>
            <a:picLocks noChangeAspect="1"/>
          </p:cNvPicPr>
          <p:nvPr/>
        </p:nvPicPr>
        <p:blipFill>
          <a:blip r:embed="rId3"/>
          <a:stretch>
            <a:fillRect/>
          </a:stretch>
        </p:blipFill>
        <p:spPr>
          <a:xfrm>
            <a:off x="987984" y="2546992"/>
            <a:ext cx="3695526" cy="1939202"/>
          </a:xfrm>
          <a:prstGeom prst="rect">
            <a:avLst/>
          </a:prstGeom>
          <a:ln w="44450">
            <a:solidFill>
              <a:schemeClr val="accent1"/>
            </a:solidFill>
          </a:ln>
        </p:spPr>
      </p:pic>
      <p:pic>
        <p:nvPicPr>
          <p:cNvPr id="4" name="Picture 3">
            <a:extLst>
              <a:ext uri="{FF2B5EF4-FFF2-40B4-BE49-F238E27FC236}">
                <a16:creationId xmlns:a16="http://schemas.microsoft.com/office/drawing/2014/main" id="{A565F851-B52C-5A5B-DCC8-934756654269}"/>
              </a:ext>
            </a:extLst>
          </p:cNvPr>
          <p:cNvPicPr>
            <a:picLocks noChangeAspect="1"/>
          </p:cNvPicPr>
          <p:nvPr/>
        </p:nvPicPr>
        <p:blipFill>
          <a:blip r:embed="rId4"/>
          <a:stretch>
            <a:fillRect/>
          </a:stretch>
        </p:blipFill>
        <p:spPr>
          <a:xfrm>
            <a:off x="840375" y="4651180"/>
            <a:ext cx="4110763" cy="2091981"/>
          </a:xfrm>
          <a:prstGeom prst="rect">
            <a:avLst/>
          </a:prstGeom>
        </p:spPr>
      </p:pic>
      <p:pic>
        <p:nvPicPr>
          <p:cNvPr id="5" name="Picture 4">
            <a:extLst>
              <a:ext uri="{FF2B5EF4-FFF2-40B4-BE49-F238E27FC236}">
                <a16:creationId xmlns:a16="http://schemas.microsoft.com/office/drawing/2014/main" id="{FC305D1F-F9DD-26A1-9257-6C75655D19AD}"/>
              </a:ext>
            </a:extLst>
          </p:cNvPr>
          <p:cNvPicPr>
            <a:picLocks noChangeAspect="1"/>
          </p:cNvPicPr>
          <p:nvPr/>
        </p:nvPicPr>
        <p:blipFill>
          <a:blip r:embed="rId5"/>
          <a:stretch>
            <a:fillRect/>
          </a:stretch>
        </p:blipFill>
        <p:spPr>
          <a:xfrm>
            <a:off x="5664715" y="72436"/>
            <a:ext cx="4579648" cy="2339966"/>
          </a:xfrm>
          <a:prstGeom prst="rect">
            <a:avLst/>
          </a:prstGeom>
        </p:spPr>
      </p:pic>
      <p:pic>
        <p:nvPicPr>
          <p:cNvPr id="6" name="Picture 5">
            <a:extLst>
              <a:ext uri="{FF2B5EF4-FFF2-40B4-BE49-F238E27FC236}">
                <a16:creationId xmlns:a16="http://schemas.microsoft.com/office/drawing/2014/main" id="{96EC9042-9375-1FBC-0F3B-755A2462D93A}"/>
              </a:ext>
            </a:extLst>
          </p:cNvPr>
          <p:cNvPicPr>
            <a:picLocks noChangeAspect="1"/>
          </p:cNvPicPr>
          <p:nvPr/>
        </p:nvPicPr>
        <p:blipFill>
          <a:blip r:embed="rId6"/>
          <a:stretch>
            <a:fillRect/>
          </a:stretch>
        </p:blipFill>
        <p:spPr>
          <a:xfrm>
            <a:off x="5742735" y="2525007"/>
            <a:ext cx="4552089" cy="2126173"/>
          </a:xfrm>
          <a:prstGeom prst="rect">
            <a:avLst/>
          </a:prstGeom>
        </p:spPr>
      </p:pic>
      <p:pic>
        <p:nvPicPr>
          <p:cNvPr id="7" name="Picture 6">
            <a:extLst>
              <a:ext uri="{FF2B5EF4-FFF2-40B4-BE49-F238E27FC236}">
                <a16:creationId xmlns:a16="http://schemas.microsoft.com/office/drawing/2014/main" id="{F17AB521-F126-EF21-FBE6-EA8528E4F1AC}"/>
              </a:ext>
            </a:extLst>
          </p:cNvPr>
          <p:cNvPicPr>
            <a:picLocks noChangeAspect="1"/>
          </p:cNvPicPr>
          <p:nvPr/>
        </p:nvPicPr>
        <p:blipFill>
          <a:blip r:embed="rId7"/>
          <a:stretch>
            <a:fillRect/>
          </a:stretch>
        </p:blipFill>
        <p:spPr>
          <a:xfrm>
            <a:off x="5823249" y="4630937"/>
            <a:ext cx="4466164" cy="2227063"/>
          </a:xfrm>
          <a:prstGeom prst="rect">
            <a:avLst/>
          </a:prstGeom>
        </p:spPr>
      </p:pic>
    </p:spTree>
    <p:extLst>
      <p:ext uri="{BB962C8B-B14F-4D97-AF65-F5344CB8AC3E}">
        <p14:creationId xmlns:p14="http://schemas.microsoft.com/office/powerpoint/2010/main" val="1782849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950895-2187-2F50-86DB-FDFDF0F8E177}"/>
              </a:ext>
            </a:extLst>
          </p:cNvPr>
          <p:cNvPicPr>
            <a:picLocks noChangeAspect="1"/>
          </p:cNvPicPr>
          <p:nvPr/>
        </p:nvPicPr>
        <p:blipFill>
          <a:blip r:embed="rId2"/>
          <a:stretch>
            <a:fillRect/>
          </a:stretch>
        </p:blipFill>
        <p:spPr>
          <a:xfrm>
            <a:off x="4397348" y="3554745"/>
            <a:ext cx="7114233" cy="994887"/>
          </a:xfrm>
          <a:prstGeom prst="rect">
            <a:avLst/>
          </a:prstGeom>
        </p:spPr>
      </p:pic>
      <p:sp>
        <p:nvSpPr>
          <p:cNvPr id="3" name="TextBox 2">
            <a:extLst>
              <a:ext uri="{FF2B5EF4-FFF2-40B4-BE49-F238E27FC236}">
                <a16:creationId xmlns:a16="http://schemas.microsoft.com/office/drawing/2014/main" id="{86074851-394D-3696-B4F5-557C1BA3E50A}"/>
              </a:ext>
            </a:extLst>
          </p:cNvPr>
          <p:cNvSpPr txBox="1"/>
          <p:nvPr/>
        </p:nvSpPr>
        <p:spPr>
          <a:xfrm>
            <a:off x="936702" y="117310"/>
            <a:ext cx="9634654" cy="1077218"/>
          </a:xfrm>
          <a:prstGeom prst="rect">
            <a:avLst/>
          </a:prstGeom>
          <a:noFill/>
        </p:spPr>
        <p:txBody>
          <a:bodyPr wrap="square">
            <a:spAutoFit/>
          </a:bodyPr>
          <a:lstStyle/>
          <a:p>
            <a:pPr algn="ctr"/>
            <a:r>
              <a:rPr lang="en-US" sz="3200" b="1" dirty="0">
                <a:solidFill>
                  <a:schemeClr val="accent1">
                    <a:lumMod val="50000"/>
                  </a:schemeClr>
                </a:solidFill>
              </a:rPr>
              <a:t>ID and T</a:t>
            </a:r>
            <a:r>
              <a:rPr lang="en-GR" sz="3200" b="1" dirty="0">
                <a:solidFill>
                  <a:schemeClr val="accent1">
                    <a:lumMod val="50000"/>
                  </a:schemeClr>
                </a:solidFill>
              </a:rPr>
              <a:t>rack Reconstruction</a:t>
            </a:r>
            <a:r>
              <a:rPr lang="en-US" sz="3200" b="1" dirty="0">
                <a:solidFill>
                  <a:schemeClr val="accent1">
                    <a:lumMod val="50000"/>
                  </a:schemeClr>
                </a:solidFill>
              </a:rPr>
              <a:t> of Charged Leptons</a:t>
            </a:r>
            <a:br>
              <a:rPr lang="en-GR" sz="3200" b="1" dirty="0">
                <a:solidFill>
                  <a:schemeClr val="accent1">
                    <a:lumMod val="50000"/>
                  </a:schemeClr>
                </a:solidFill>
              </a:rPr>
            </a:br>
            <a:r>
              <a:rPr lang="en-US" sz="3200" b="1" dirty="0">
                <a:solidFill>
                  <a:schemeClr val="accent1">
                    <a:lumMod val="50000"/>
                  </a:schemeClr>
                </a:solidFill>
              </a:rPr>
              <a:t>A Simulation Study</a:t>
            </a:r>
            <a:r>
              <a:rPr lang="en-GR" sz="3200" b="1" dirty="0">
                <a:solidFill>
                  <a:schemeClr val="accent1">
                    <a:lumMod val="50000"/>
                  </a:schemeClr>
                </a:solidFill>
              </a:rPr>
              <a:t>  Report</a:t>
            </a:r>
            <a:endParaRPr lang="en-US" sz="3200" dirty="0"/>
          </a:p>
        </p:txBody>
      </p:sp>
      <p:pic>
        <p:nvPicPr>
          <p:cNvPr id="4" name="Picture 3">
            <a:extLst>
              <a:ext uri="{FF2B5EF4-FFF2-40B4-BE49-F238E27FC236}">
                <a16:creationId xmlns:a16="http://schemas.microsoft.com/office/drawing/2014/main" id="{D84EF1D6-19D7-10C5-E266-25C47E48A37E}"/>
              </a:ext>
            </a:extLst>
          </p:cNvPr>
          <p:cNvPicPr>
            <a:picLocks noChangeAspect="1"/>
          </p:cNvPicPr>
          <p:nvPr/>
        </p:nvPicPr>
        <p:blipFill>
          <a:blip r:embed="rId3"/>
          <a:stretch>
            <a:fillRect/>
          </a:stretch>
        </p:blipFill>
        <p:spPr>
          <a:xfrm>
            <a:off x="214218" y="1527963"/>
            <a:ext cx="3757331" cy="2073893"/>
          </a:xfrm>
          <a:prstGeom prst="rect">
            <a:avLst/>
          </a:prstGeom>
        </p:spPr>
      </p:pic>
      <p:sp>
        <p:nvSpPr>
          <p:cNvPr id="5" name="Subtitle 2">
            <a:extLst>
              <a:ext uri="{FF2B5EF4-FFF2-40B4-BE49-F238E27FC236}">
                <a16:creationId xmlns:a16="http://schemas.microsoft.com/office/drawing/2014/main" id="{2FD93339-F929-8213-F3A8-74491E6551AC}"/>
              </a:ext>
            </a:extLst>
          </p:cNvPr>
          <p:cNvSpPr txBox="1">
            <a:spLocks/>
          </p:cNvSpPr>
          <p:nvPr/>
        </p:nvSpPr>
        <p:spPr>
          <a:xfrm>
            <a:off x="4098074" y="1272599"/>
            <a:ext cx="7494104" cy="249651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R" sz="2400" b="1" dirty="0">
                <a:latin typeface="Times New Roman" panose="02020603050405020304" pitchFamily="18" charset="0"/>
                <a:cs typeface="Times New Roman" panose="02020603050405020304" pitchFamily="18" charset="0"/>
              </a:rPr>
              <a:t>GEANT </a:t>
            </a:r>
            <a:r>
              <a:rPr lang="en-US" sz="2400" b="1" dirty="0">
                <a:latin typeface="Times New Roman" panose="02020603050405020304" pitchFamily="18" charset="0"/>
                <a:cs typeface="Times New Roman" panose="02020603050405020304" pitchFamily="18" charset="0"/>
              </a:rPr>
              <a:t>simulation (all scattering and absorption effects) of</a:t>
            </a:r>
            <a:r>
              <a:rPr lang="en-GR"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a:t>
            </a:r>
            <a:r>
              <a:rPr lang="en-GR" sz="2400" b="1" dirty="0">
                <a:latin typeface="Times New Roman" panose="02020603050405020304" pitchFamily="18" charset="0"/>
                <a:cs typeface="Times New Roman" panose="02020603050405020304" pitchFamily="18" charset="0"/>
              </a:rPr>
              <a:t>racks</a:t>
            </a:r>
            <a:r>
              <a:rPr lang="en-US" sz="2400" b="1" dirty="0">
                <a:latin typeface="Times New Roman" panose="02020603050405020304" pitchFamily="18" charset="0"/>
                <a:cs typeface="Times New Roman" panose="02020603050405020304" pitchFamily="18" charset="0"/>
              </a:rPr>
              <a:t>, Cherenkov radiation, light transmission and detector response</a:t>
            </a:r>
          </a:p>
          <a:p>
            <a:r>
              <a:rPr lang="en-US" sz="2400" b="1" dirty="0">
                <a:solidFill>
                  <a:srgbClr val="C00000"/>
                </a:solidFill>
                <a:latin typeface="Times New Roman" panose="02020603050405020304" pitchFamily="18" charset="0"/>
                <a:cs typeface="Times New Roman" panose="02020603050405020304" pitchFamily="18" charset="0"/>
              </a:rPr>
              <a:t>Simulate the photodetector response (but ignore ambient light in the detector, electronic noise and threshold effects)</a:t>
            </a:r>
            <a:endParaRPr lang="en-GR" sz="2400" b="1" dirty="0">
              <a:solidFill>
                <a:srgbClr val="C00000"/>
              </a:solidFill>
              <a:latin typeface="Times New Roman" panose="02020603050405020304" pitchFamily="18" charset="0"/>
              <a:cs typeface="Times New Roman" panose="02020603050405020304" pitchFamily="18" charset="0"/>
            </a:endParaRPr>
          </a:p>
          <a:p>
            <a:r>
              <a:rPr lang="en-GR" sz="2400" b="1" dirty="0">
                <a:latin typeface="Times New Roman" panose="02020603050405020304" pitchFamily="18" charset="0"/>
                <a:cs typeface="Times New Roman" panose="02020603050405020304" pitchFamily="18" charset="0"/>
              </a:rPr>
              <a:t>The “data” sample comprises </a:t>
            </a:r>
            <a:r>
              <a:rPr lang="en-US" sz="2400" b="1" dirty="0">
                <a:latin typeface="Times New Roman" panose="02020603050405020304" pitchFamily="18" charset="0"/>
                <a:cs typeface="Times New Roman" panose="02020603050405020304" pitchFamily="18" charset="0"/>
              </a:rPr>
              <a:t>of simulated photodetector-signals produced by Cherenkov </a:t>
            </a:r>
            <a:r>
              <a:rPr lang="en-GR"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charged lepton </a:t>
            </a:r>
            <a:r>
              <a:rPr lang="en-GR" sz="2400" b="1" dirty="0">
                <a:latin typeface="Times New Roman" panose="02020603050405020304" pitchFamily="18" charset="0"/>
                <a:cs typeface="Times New Roman" panose="02020603050405020304" pitchFamily="18" charset="0"/>
              </a:rPr>
              <a:t>tracks</a:t>
            </a:r>
            <a:r>
              <a:rPr lang="en-US" sz="2400" b="1" dirty="0">
                <a:latin typeface="Times New Roman" panose="02020603050405020304" pitchFamily="18" charset="0"/>
                <a:cs typeface="Times New Roman" panose="02020603050405020304" pitchFamily="18" charset="0"/>
              </a:rPr>
              <a:t>, which have been</a:t>
            </a:r>
            <a:r>
              <a:rPr lang="en-GR"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generated</a:t>
            </a:r>
            <a:r>
              <a:rPr lang="en-GR" sz="2400" b="1" dirty="0">
                <a:latin typeface="Times New Roman" panose="02020603050405020304" pitchFamily="18" charset="0"/>
                <a:cs typeface="Times New Roman" panose="02020603050405020304" pitchFamily="18" charset="0"/>
              </a:rPr>
              <a:t> with [</a:t>
            </a:r>
            <a:r>
              <a:rPr lang="el-GR" sz="2400" b="1" dirty="0">
                <a:latin typeface="Times New Roman" panose="02020603050405020304" pitchFamily="18" charset="0"/>
                <a:cs typeface="Times New Roman" panose="02020603050405020304" pitchFamily="18" charset="0"/>
              </a:rPr>
              <a:t>θ=0</a:t>
            </a:r>
            <a:r>
              <a:rPr lang="el-GR" sz="2400" b="1" baseline="30000" dirty="0">
                <a:latin typeface="Times New Roman" panose="02020603050405020304" pitchFamily="18" charset="0"/>
                <a:cs typeface="Times New Roman" panose="02020603050405020304" pitchFamily="18" charset="0"/>
              </a:rPr>
              <a:t>ο</a:t>
            </a:r>
            <a:r>
              <a:rPr lang="el-GR"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or </a:t>
            </a:r>
            <a:r>
              <a:rPr lang="el-GR" sz="2400" b="1" dirty="0">
                <a:latin typeface="Times New Roman" panose="02020603050405020304" pitchFamily="18" charset="0"/>
                <a:cs typeface="Times New Roman" panose="02020603050405020304" pitchFamily="18" charset="0"/>
              </a:rPr>
              <a:t>θ=30</a:t>
            </a:r>
            <a:r>
              <a:rPr lang="el-GR" sz="2400" b="1" baseline="30000" dirty="0">
                <a:latin typeface="Times New Roman" panose="02020603050405020304" pitchFamily="18" charset="0"/>
                <a:cs typeface="Times New Roman" panose="02020603050405020304" pitchFamily="18" charset="0"/>
              </a:rPr>
              <a:t>ο</a:t>
            </a:r>
            <a:r>
              <a:rPr lang="el-GR"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and</a:t>
            </a:r>
            <a:r>
              <a:rPr lang="el-GR" sz="2400" b="1" dirty="0">
                <a:latin typeface="Times New Roman" panose="02020603050405020304" pitchFamily="18" charset="0"/>
                <a:cs typeface="Times New Roman" panose="02020603050405020304" pitchFamily="18" charset="0"/>
              </a:rPr>
              <a:t> φ=0</a:t>
            </a:r>
            <a:r>
              <a:rPr lang="el-GR" sz="2400" b="1" baseline="30000" dirty="0">
                <a:latin typeface="Times New Roman" panose="02020603050405020304" pitchFamily="18" charset="0"/>
                <a:cs typeface="Times New Roman" panose="02020603050405020304" pitchFamily="18" charset="0"/>
              </a:rPr>
              <a:t>ο</a:t>
            </a:r>
            <a:r>
              <a:rPr lang="el-GR" sz="2400" b="1" dirty="0">
                <a:latin typeface="Times New Roman" panose="02020603050405020304" pitchFamily="18" charset="0"/>
                <a:cs typeface="Times New Roman" panose="02020603050405020304" pitchFamily="18" charset="0"/>
              </a:rPr>
              <a:t>] </a:t>
            </a:r>
            <a:r>
              <a:rPr lang="en-GR" sz="2400" b="1" dirty="0">
                <a:latin typeface="Times New Roman" panose="02020603050405020304" pitchFamily="18" charset="0"/>
                <a:cs typeface="Times New Roman" panose="02020603050405020304" pitchFamily="18" charset="0"/>
              </a:rPr>
              <a:t>initial direction, </a:t>
            </a:r>
            <a:r>
              <a:rPr lang="en-US" sz="2400" b="1" dirty="0" err="1">
                <a:latin typeface="Times New Roman" panose="02020603050405020304" pitchFamily="18" charset="0"/>
                <a:cs typeface="Times New Roman" panose="02020603050405020304" pitchFamily="18" charset="0"/>
              </a:rPr>
              <a:t>wrt</a:t>
            </a:r>
            <a:r>
              <a:rPr lang="en-GR" sz="2400" b="1" dirty="0">
                <a:latin typeface="Times New Roman" panose="02020603050405020304" pitchFamily="18" charset="0"/>
                <a:cs typeface="Times New Roman" panose="02020603050405020304" pitchFamily="18" charset="0"/>
              </a:rPr>
              <a:t> to the detector</a:t>
            </a:r>
            <a:r>
              <a:rPr lang="en-US" sz="2400" b="1" dirty="0">
                <a:latin typeface="Times New Roman" panose="02020603050405020304" pitchFamily="18" charset="0"/>
                <a:cs typeface="Times New Roman" panose="02020603050405020304" pitchFamily="18" charset="0"/>
              </a:rPr>
              <a:t> frame</a:t>
            </a:r>
            <a:endParaRPr lang="en-GR" sz="2400" b="1" dirty="0">
              <a:latin typeface="Times New Roman" panose="02020603050405020304" pitchFamily="18" charset="0"/>
              <a:cs typeface="Times New Roman" panose="02020603050405020304" pitchFamily="18" charset="0"/>
            </a:endParaRPr>
          </a:p>
          <a:p>
            <a:r>
              <a:rPr lang="en-GR" sz="2400" b="1" dirty="0">
                <a:latin typeface="Times New Roman" panose="02020603050405020304" pitchFamily="18" charset="0"/>
                <a:cs typeface="Times New Roman" panose="02020603050405020304" pitchFamily="18" charset="0"/>
              </a:rPr>
              <a:t>Tracks are starting </a:t>
            </a:r>
            <a:r>
              <a:rPr lang="en-US" sz="2400" b="1" dirty="0">
                <a:latin typeface="Times New Roman" panose="02020603050405020304" pitchFamily="18" charset="0"/>
                <a:cs typeface="Times New Roman" panose="02020603050405020304" pitchFamily="18" charset="0"/>
              </a:rPr>
              <a:t>~</a:t>
            </a:r>
            <a:r>
              <a:rPr lang="en-GR" sz="2400" b="1" dirty="0">
                <a:latin typeface="Times New Roman" panose="02020603050405020304" pitchFamily="18" charset="0"/>
                <a:cs typeface="Times New Roman" panose="02020603050405020304" pitchFamily="18" charset="0"/>
              </a:rPr>
              <a:t>200</a:t>
            </a:r>
            <a:r>
              <a:rPr lang="en-US" sz="2400" b="1" dirty="0">
                <a:latin typeface="Times New Roman" panose="02020603050405020304" pitchFamily="18" charset="0"/>
                <a:cs typeface="Times New Roman" panose="02020603050405020304" pitchFamily="18" charset="0"/>
              </a:rPr>
              <a:t> </a:t>
            </a:r>
            <a:r>
              <a:rPr lang="en-GR" sz="2400" b="1" dirty="0">
                <a:latin typeface="Times New Roman" panose="02020603050405020304" pitchFamily="18" charset="0"/>
                <a:cs typeface="Times New Roman" panose="02020603050405020304" pitchFamily="18" charset="0"/>
              </a:rPr>
              <a:t>cm away from the Detector</a:t>
            </a:r>
          </a:p>
          <a:p>
            <a:r>
              <a:rPr lang="en-GR" sz="2400" b="1" dirty="0">
                <a:latin typeface="Times New Roman" panose="02020603050405020304" pitchFamily="18" charset="0"/>
                <a:cs typeface="Times New Roman" panose="02020603050405020304" pitchFamily="18" charset="0"/>
              </a:rPr>
              <a:t>The detector is a 400 x 400 cm</a:t>
            </a:r>
            <a:r>
              <a:rPr lang="en-GR" sz="2400" b="1" baseline="30000" dirty="0">
                <a:latin typeface="Times New Roman" panose="02020603050405020304" pitchFamily="18" charset="0"/>
                <a:cs typeface="Times New Roman" panose="02020603050405020304" pitchFamily="18" charset="0"/>
              </a:rPr>
              <a:t>2</a:t>
            </a:r>
            <a:r>
              <a:rPr lang="en-GR" sz="2400" b="1" dirty="0">
                <a:latin typeface="Times New Roman" panose="02020603050405020304" pitchFamily="18" charset="0"/>
                <a:cs typeface="Times New Roman" panose="02020603050405020304" pitchFamily="18" charset="0"/>
              </a:rPr>
              <a:t> plane, comprising 6400 5x5 cm</a:t>
            </a:r>
            <a:r>
              <a:rPr lang="en-GR" sz="2400" b="1" baseline="30000" dirty="0">
                <a:latin typeface="Times New Roman" panose="02020603050405020304" pitchFamily="18" charset="0"/>
                <a:cs typeface="Times New Roman" panose="02020603050405020304" pitchFamily="18" charset="0"/>
              </a:rPr>
              <a:t>2</a:t>
            </a:r>
            <a:r>
              <a:rPr lang="en-GR"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active photodetector element</a:t>
            </a:r>
            <a:r>
              <a:rPr lang="en-GR" sz="2400" b="1" dirty="0">
                <a:latin typeface="Times New Roman" panose="02020603050405020304" pitchFamily="18" charset="0"/>
                <a:cs typeface="Times New Roman" panose="02020603050405020304" pitchFamily="18" charset="0"/>
              </a:rPr>
              <a:t>s </a:t>
            </a:r>
            <a:endParaRPr lang="en-GR" dirty="0"/>
          </a:p>
          <a:p>
            <a:endParaRPr lang="en-GR" dirty="0"/>
          </a:p>
        </p:txBody>
      </p:sp>
      <p:pic>
        <p:nvPicPr>
          <p:cNvPr id="6" name="Picture 5">
            <a:extLst>
              <a:ext uri="{FF2B5EF4-FFF2-40B4-BE49-F238E27FC236}">
                <a16:creationId xmlns:a16="http://schemas.microsoft.com/office/drawing/2014/main" id="{288646B0-7AED-0707-6965-72C9CD8D1098}"/>
              </a:ext>
            </a:extLst>
          </p:cNvPr>
          <p:cNvPicPr>
            <a:picLocks noChangeAspect="1"/>
          </p:cNvPicPr>
          <p:nvPr/>
        </p:nvPicPr>
        <p:blipFill>
          <a:blip r:embed="rId4"/>
          <a:stretch>
            <a:fillRect/>
          </a:stretch>
        </p:blipFill>
        <p:spPr>
          <a:xfrm>
            <a:off x="936702" y="3785427"/>
            <a:ext cx="3460646" cy="3072573"/>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1DE6953-4A61-D4A9-8463-0713C70603C5}"/>
                  </a:ext>
                </a:extLst>
              </p:cNvPr>
              <p:cNvSpPr/>
              <p:nvPr/>
            </p:nvSpPr>
            <p:spPr>
              <a:xfrm>
                <a:off x="5531865" y="4916471"/>
                <a:ext cx="4525578" cy="8461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𝑄</m:t>
                          </m:r>
                          <m:r>
                            <a:rPr lang="en-US" i="0">
                              <a:latin typeface="Cambria Math" panose="02040503050406030204" pitchFamily="18" charset="0"/>
                            </a:rPr>
                            <m:t>;</m:t>
                          </m:r>
                          <m:r>
                            <a:rPr lang="en-US" i="1">
                              <a:latin typeface="Cambria Math" panose="02040503050406030204" pitchFamily="18" charset="0"/>
                            </a:rPr>
                            <m:t>𝜇</m:t>
                          </m:r>
                          <m:r>
                            <a:rPr lang="en-US" i="0">
                              <a:latin typeface="Cambria Math" panose="02040503050406030204" pitchFamily="18" charset="0"/>
                            </a:rPr>
                            <m:t>,</m:t>
                          </m:r>
                          <m:r>
                            <a:rPr lang="en-US" i="1">
                              <a:latin typeface="Cambria Math" panose="02040503050406030204" pitchFamily="18" charset="0"/>
                            </a:rPr>
                            <m:t>𝜃</m:t>
                          </m:r>
                          <m:r>
                            <a:rPr lang="en-US" i="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𝑄</m:t>
                                  </m:r>
                                </m:e>
                              </m:acc>
                            </m:e>
                            <m:sub>
                              <m:r>
                                <a:rPr lang="en-US" i="1">
                                  <a:latin typeface="Cambria Math" panose="02040503050406030204" pitchFamily="18" charset="0"/>
                                </a:rPr>
                                <m:t>𝑒</m:t>
                              </m:r>
                            </m:sub>
                          </m:sSub>
                        </m:e>
                      </m:d>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𝑁</m:t>
                          </m:r>
                          <m:r>
                            <a:rPr lang="en-US" i="0">
                              <a:latin typeface="Cambria Math" panose="02040503050406030204" pitchFamily="18" charset="0"/>
                            </a:rPr>
                            <m:t>=1</m:t>
                          </m:r>
                        </m:sub>
                        <m:sup>
                          <m:r>
                            <a:rPr lang="en-US" i="0">
                              <a:latin typeface="Cambria Math" panose="02040503050406030204" pitchFamily="18" charset="0"/>
                            </a:rPr>
                            <m:t>∞</m:t>
                          </m:r>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𝜇</m:t>
                                  </m:r>
                                </m:e>
                                <m:sup>
                                  <m:r>
                                    <a:rPr lang="en-US" i="1">
                                      <a:latin typeface="Cambria Math" panose="02040503050406030204" pitchFamily="18" charset="0"/>
                                    </a:rPr>
                                    <m:t>𝛮</m:t>
                                  </m:r>
                                </m:sup>
                              </m:sSup>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m:t>
                                  </m:r>
                                  <m:r>
                                    <a:rPr lang="en-US" i="1">
                                      <a:latin typeface="Cambria Math" panose="02040503050406030204" pitchFamily="18" charset="0"/>
                                    </a:rPr>
                                    <m:t>𝜇</m:t>
                                  </m:r>
                                </m:sup>
                              </m:sSup>
                            </m:num>
                            <m:den>
                              <m:r>
                                <a:rPr lang="en-US" i="1">
                                  <a:latin typeface="Cambria Math" panose="02040503050406030204" pitchFamily="18" charset="0"/>
                                </a:rPr>
                                <m:t>𝛮</m:t>
                              </m:r>
                              <m:r>
                                <a:rPr lang="en-US" i="0">
                                  <a:latin typeface="Cambria Math" panose="02040503050406030204" pitchFamily="18" charset="0"/>
                                </a:rPr>
                                <m:t>!</m:t>
                              </m:r>
                            </m:den>
                          </m:f>
                        </m:e>
                      </m:nary>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𝑁𝑝𝑒</m:t>
                          </m:r>
                        </m:sub>
                      </m:sSub>
                      <m:d>
                        <m:dPr>
                          <m:ctrlPr>
                            <a:rPr lang="en-US" i="1">
                              <a:latin typeface="Cambria Math" panose="02040503050406030204" pitchFamily="18" charset="0"/>
                            </a:rPr>
                          </m:ctrlPr>
                        </m:dPr>
                        <m:e>
                          <m:r>
                            <a:rPr lang="en-US" i="1">
                              <a:latin typeface="Cambria Math" panose="02040503050406030204" pitchFamily="18" charset="0"/>
                            </a:rPr>
                            <m:t>𝑄</m:t>
                          </m:r>
                          <m:r>
                            <a:rPr lang="en-US" i="0">
                              <a:latin typeface="Cambria Math" panose="02040503050406030204" pitchFamily="18" charset="0"/>
                            </a:rPr>
                            <m:t>;</m:t>
                          </m:r>
                          <m:r>
                            <a:rPr lang="en-US" i="1">
                              <a:latin typeface="Cambria Math" panose="02040503050406030204" pitchFamily="18" charset="0"/>
                            </a:rPr>
                            <m:t>𝑁</m:t>
                          </m:r>
                          <m:r>
                            <a:rPr lang="en-US" i="0">
                              <a:latin typeface="Cambria Math" panose="02040503050406030204" pitchFamily="18" charset="0"/>
                            </a:rPr>
                            <m:t>,</m:t>
                          </m:r>
                          <m:r>
                            <a:rPr lang="en-US" i="1">
                              <a:latin typeface="Cambria Math" panose="02040503050406030204" pitchFamily="18" charset="0"/>
                            </a:rPr>
                            <m:t>𝜃</m:t>
                          </m:r>
                          <m:r>
                            <a:rPr lang="en-US" i="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𝑄</m:t>
                                  </m:r>
                                </m:e>
                              </m:acc>
                            </m:e>
                            <m:sub>
                              <m:r>
                                <a:rPr lang="en-US" i="1">
                                  <a:latin typeface="Cambria Math" panose="02040503050406030204" pitchFamily="18" charset="0"/>
                                </a:rPr>
                                <m:t>𝑒</m:t>
                              </m:r>
                            </m:sub>
                          </m:sSub>
                        </m:e>
                      </m:d>
                    </m:oMath>
                  </m:oMathPara>
                </a14:m>
                <a:endParaRPr lang="en-US" dirty="0"/>
              </a:p>
            </p:txBody>
          </p:sp>
        </mc:Choice>
        <mc:Fallback xmlns="">
          <p:sp>
            <p:nvSpPr>
              <p:cNvPr id="8" name="Rectangle 7">
                <a:extLst>
                  <a:ext uri="{FF2B5EF4-FFF2-40B4-BE49-F238E27FC236}">
                    <a16:creationId xmlns:a16="http://schemas.microsoft.com/office/drawing/2014/main" id="{11DE6953-4A61-D4A9-8463-0713C70603C5}"/>
                  </a:ext>
                </a:extLst>
              </p:cNvPr>
              <p:cNvSpPr>
                <a:spLocks noRot="1" noChangeAspect="1" noMove="1" noResize="1" noEditPoints="1" noAdjustHandles="1" noChangeArrowheads="1" noChangeShapeType="1" noTextEdit="1"/>
              </p:cNvSpPr>
              <p:nvPr/>
            </p:nvSpPr>
            <p:spPr>
              <a:xfrm>
                <a:off x="5531865" y="4916471"/>
                <a:ext cx="4525578" cy="846129"/>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FAC6131-DC5A-A11C-D2D6-EFF6E6C1910F}"/>
              </a:ext>
            </a:extLst>
          </p:cNvPr>
          <p:cNvSpPr txBox="1"/>
          <p:nvPr/>
        </p:nvSpPr>
        <p:spPr>
          <a:xfrm>
            <a:off x="4212095" y="5734573"/>
            <a:ext cx="7859585" cy="923330"/>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This is the </a:t>
            </a:r>
            <a:r>
              <a:rPr lang="en-US" b="1" dirty="0" err="1">
                <a:solidFill>
                  <a:srgbClr val="C00000"/>
                </a:solidFill>
                <a:latin typeface="Times New Roman" panose="02020603050405020304" pitchFamily="18" charset="0"/>
                <a:cs typeface="Times New Roman" panose="02020603050405020304" pitchFamily="18" charset="0"/>
              </a:rPr>
              <a:t>pd.f</a:t>
            </a:r>
            <a:r>
              <a:rPr lang="en-US" b="1" dirty="0">
                <a:solidFill>
                  <a:srgbClr val="C00000"/>
                </a:solidFill>
                <a:latin typeface="Times New Roman" panose="02020603050405020304" pitchFamily="18" charset="0"/>
                <a:cs typeface="Times New Roman" panose="02020603050405020304" pitchFamily="18" charset="0"/>
              </a:rPr>
              <a:t>. used to simulate the detector signal and it is also used in a likelihood estimation of the track parameters (i.e. the lepton track that produced the observed signals).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3E6FA62-9301-0969-36E1-42A3B8775062}"/>
                  </a:ext>
                </a:extLst>
              </p:cNvPr>
              <p:cNvSpPr txBox="1"/>
              <p:nvPr/>
            </p:nvSpPr>
            <p:spPr>
              <a:xfrm>
                <a:off x="3609930" y="4531419"/>
                <a:ext cx="8461750" cy="36990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Then the probability of observing a detector signal with charge Q, given </a:t>
                </a:r>
                <a:r>
                  <a:rPr lang="el-GR" dirty="0">
                    <a:latin typeface="Times New Roman" panose="02020603050405020304" pitchFamily="18" charset="0"/>
                    <a:cs typeface="Times New Roman" panose="02020603050405020304" pitchFamily="18" charset="0"/>
                  </a:rPr>
                  <a:t>μ,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acc>
                          <m:accPr>
                            <m:chr m:val="̅"/>
                            <m:ctrlPr>
                              <a:rPr lang="en-US" i="1" smtClean="0">
                                <a:latin typeface="Cambria Math" panose="02040503050406030204" pitchFamily="18" charset="0"/>
                                <a:cs typeface="Times New Roman" panose="02020603050405020304" pitchFamily="18" charset="0"/>
                              </a:rPr>
                            </m:ctrlPr>
                          </m:accPr>
                          <m:e>
                            <m:r>
                              <a:rPr lang="en-US" b="0" i="1" smtClean="0">
                                <a:latin typeface="Cambria Math" panose="02040503050406030204" pitchFamily="18" charset="0"/>
                                <a:cs typeface="Times New Roman" panose="02020603050405020304" pitchFamily="18" charset="0"/>
                              </a:rPr>
                              <m:t>𝑄</m:t>
                            </m:r>
                          </m:e>
                        </m:acc>
                      </m:e>
                      <m:sub>
                        <m:r>
                          <a:rPr lang="en-US" b="0" i="1" smtClean="0">
                            <a:latin typeface="Cambria Math" panose="02040503050406030204" pitchFamily="18" charset="0"/>
                            <a:cs typeface="Times New Roman" panose="02020603050405020304" pitchFamily="18" charset="0"/>
                          </a:rPr>
                          <m:t>𝑒</m:t>
                        </m:r>
                      </m:sub>
                    </m:sSub>
                  </m:oMath>
                </a14:m>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r>
                  <a:rPr lang="el-GR" dirty="0">
                    <a:latin typeface="Times New Roman" panose="02020603050405020304" pitchFamily="18" charset="0"/>
                    <a:cs typeface="Times New Roman" panose="02020603050405020304" pitchFamily="18" charset="0"/>
                  </a:rPr>
                  <a:t>θ, </a:t>
                </a:r>
                <a:r>
                  <a:rPr lang="en-US" dirty="0">
                    <a:latin typeface="Times New Roman" panose="02020603050405020304" pitchFamily="18" charset="0"/>
                    <a:cs typeface="Times New Roman" panose="02020603050405020304" pitchFamily="18" charset="0"/>
                  </a:rPr>
                  <a:t>is:</a:t>
                </a:r>
              </a:p>
            </p:txBody>
          </p:sp>
        </mc:Choice>
        <mc:Fallback xmlns="">
          <p:sp>
            <p:nvSpPr>
              <p:cNvPr id="10" name="TextBox 9">
                <a:extLst>
                  <a:ext uri="{FF2B5EF4-FFF2-40B4-BE49-F238E27FC236}">
                    <a16:creationId xmlns:a16="http://schemas.microsoft.com/office/drawing/2014/main" id="{23E6FA62-9301-0969-36E1-42A3B8775062}"/>
                  </a:ext>
                </a:extLst>
              </p:cNvPr>
              <p:cNvSpPr txBox="1">
                <a:spLocks noRot="1" noChangeAspect="1" noMove="1" noResize="1" noEditPoints="1" noAdjustHandles="1" noChangeArrowheads="1" noChangeShapeType="1" noTextEdit="1"/>
              </p:cNvSpPr>
              <p:nvPr/>
            </p:nvSpPr>
            <p:spPr>
              <a:xfrm>
                <a:off x="3609930" y="4531419"/>
                <a:ext cx="8461750" cy="369909"/>
              </a:xfrm>
              <a:prstGeom prst="rect">
                <a:avLst/>
              </a:prstGeom>
              <a:blipFill>
                <a:blip r:embed="rId6"/>
                <a:stretch>
                  <a:fillRect l="-576"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3606423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84603-E2F5-072C-7B9C-14601429D72A}"/>
              </a:ext>
            </a:extLst>
          </p:cNvPr>
          <p:cNvSpPr txBox="1"/>
          <p:nvPr/>
        </p:nvSpPr>
        <p:spPr>
          <a:xfrm>
            <a:off x="794525" y="254261"/>
            <a:ext cx="5071017" cy="1200329"/>
          </a:xfrm>
          <a:prstGeom prst="rect">
            <a:avLst/>
          </a:prstGeom>
          <a:noFill/>
        </p:spPr>
        <p:txBody>
          <a:bodyPr wrap="square">
            <a:spAutoFit/>
          </a:bodyPr>
          <a:lstStyle/>
          <a:p>
            <a:r>
              <a:rPr lang="en-US" b="1" dirty="0">
                <a:solidFill>
                  <a:srgbClr val="C00000"/>
                </a:solidFill>
                <a:latin typeface="Times New Roman" panose="02020603050405020304" pitchFamily="18" charset="0"/>
                <a:cs typeface="Times New Roman" panose="02020603050405020304" pitchFamily="18" charset="0"/>
              </a:rPr>
              <a:t>A first evaluation of reconstruction resolution</a:t>
            </a:r>
          </a:p>
          <a:p>
            <a:pPr marL="285750" indent="-285750">
              <a:buFont typeface="Arial" panose="020B0604020202020204" pitchFamily="34" charset="0"/>
              <a:buChar char="•"/>
            </a:pPr>
            <a:r>
              <a:rPr lang="en-US" b="1" dirty="0">
                <a:solidFill>
                  <a:srgbClr val="C00000"/>
                </a:solidFill>
                <a:latin typeface="Times New Roman" panose="02020603050405020304" pitchFamily="18" charset="0"/>
                <a:cs typeface="Times New Roman" panose="02020603050405020304" pitchFamily="18" charset="0"/>
              </a:rPr>
              <a:t>Study the information carried by the timing</a:t>
            </a:r>
          </a:p>
          <a:p>
            <a:pPr marL="285750" indent="-285750">
              <a:buFont typeface="Arial" panose="020B0604020202020204" pitchFamily="34" charset="0"/>
              <a:buChar char="•"/>
            </a:pPr>
            <a:r>
              <a:rPr lang="en-US" b="1" dirty="0">
                <a:solidFill>
                  <a:srgbClr val="C00000"/>
                </a:solidFill>
                <a:latin typeface="Times New Roman" panose="02020603050405020304" pitchFamily="18" charset="0"/>
                <a:cs typeface="Times New Roman" panose="02020603050405020304" pitchFamily="18" charset="0"/>
              </a:rPr>
              <a:t>Study the momentum estimation</a:t>
            </a:r>
          </a:p>
          <a:p>
            <a:pPr marL="285750" indent="-285750">
              <a:buFont typeface="Arial" panose="020B0604020202020204" pitchFamily="34" charset="0"/>
              <a:buChar char="•"/>
            </a:pPr>
            <a:r>
              <a:rPr lang="en-US" b="1" dirty="0">
                <a:solidFill>
                  <a:srgbClr val="C00000"/>
                </a:solidFill>
                <a:latin typeface="Times New Roman" panose="02020603050405020304" pitchFamily="18" charset="0"/>
                <a:cs typeface="Times New Roman" panose="02020603050405020304" pitchFamily="18" charset="0"/>
              </a:rPr>
              <a:t>Study the e-</a:t>
            </a:r>
            <a:r>
              <a:rPr lang="el-GR" b="1" dirty="0">
                <a:solidFill>
                  <a:srgbClr val="C00000"/>
                </a:solidFill>
                <a:latin typeface="Times New Roman" panose="02020603050405020304" pitchFamily="18" charset="0"/>
                <a:cs typeface="Times New Roman" panose="02020603050405020304" pitchFamily="18" charset="0"/>
              </a:rPr>
              <a:t>μ </a:t>
            </a:r>
            <a:r>
              <a:rPr lang="en-US" b="1" dirty="0">
                <a:solidFill>
                  <a:srgbClr val="C00000"/>
                </a:solidFill>
                <a:latin typeface="Times New Roman" panose="02020603050405020304" pitchFamily="18" charset="0"/>
                <a:cs typeface="Times New Roman" panose="02020603050405020304" pitchFamily="18" charset="0"/>
              </a:rPr>
              <a:t>identification</a:t>
            </a:r>
          </a:p>
        </p:txBody>
      </p:sp>
      <p:sp>
        <p:nvSpPr>
          <p:cNvPr id="7" name="TextBox 6">
            <a:extLst>
              <a:ext uri="{FF2B5EF4-FFF2-40B4-BE49-F238E27FC236}">
                <a16:creationId xmlns:a16="http://schemas.microsoft.com/office/drawing/2014/main" id="{E8D80C03-CE64-32FF-F867-1539BE6DDD90}"/>
              </a:ext>
            </a:extLst>
          </p:cNvPr>
          <p:cNvSpPr txBox="1"/>
          <p:nvPr/>
        </p:nvSpPr>
        <p:spPr>
          <a:xfrm>
            <a:off x="6456556" y="254261"/>
            <a:ext cx="3356517" cy="1477328"/>
          </a:xfrm>
          <a:prstGeom prst="rect">
            <a:avLst/>
          </a:prstGeom>
          <a:noFill/>
        </p:spPr>
        <p:txBody>
          <a:bodyPr wrap="square">
            <a:spAutoFit/>
          </a:bodyPr>
          <a:lstStyle/>
          <a:p>
            <a:r>
              <a:rPr lang="en-US" sz="1800" b="1" dirty="0">
                <a:solidFill>
                  <a:srgbClr val="FF0000"/>
                </a:solidFill>
              </a:rPr>
              <a:t>RESULTS: 300MeV/c muons</a:t>
            </a:r>
          </a:p>
          <a:p>
            <a:endParaRPr lang="en-US" sz="1800" b="1" dirty="0">
              <a:solidFill>
                <a:srgbClr val="FF0000"/>
              </a:solidFill>
            </a:endParaRPr>
          </a:p>
          <a:p>
            <a:r>
              <a:rPr lang="en-US" sz="1800" b="1" dirty="0">
                <a:solidFill>
                  <a:srgbClr val="FF0000"/>
                </a:solidFill>
              </a:rPr>
              <a:t>Fit for </a:t>
            </a:r>
            <a:r>
              <a:rPr lang="el-GR" sz="1800" b="1" dirty="0">
                <a:solidFill>
                  <a:srgbClr val="FF0000"/>
                </a:solidFill>
              </a:rPr>
              <a:t>θ-φ</a:t>
            </a:r>
          </a:p>
          <a:p>
            <a:r>
              <a:rPr lang="en-US" sz="1800" b="1" dirty="0">
                <a:solidFill>
                  <a:srgbClr val="FF0000"/>
                </a:solidFill>
              </a:rPr>
              <a:t>Full detector coverage</a:t>
            </a:r>
          </a:p>
          <a:p>
            <a:r>
              <a:rPr lang="el-GR" sz="1800" b="1" dirty="0">
                <a:solidFill>
                  <a:srgbClr val="FF0000"/>
                </a:solidFill>
              </a:rPr>
              <a:t>θ</a:t>
            </a:r>
            <a:r>
              <a:rPr lang="en-US" sz="1800" b="1" baseline="-25000" dirty="0">
                <a:solidFill>
                  <a:srgbClr val="FF0000"/>
                </a:solidFill>
              </a:rPr>
              <a:t>true</a:t>
            </a:r>
            <a:r>
              <a:rPr lang="en-US" sz="1800" b="1" dirty="0">
                <a:solidFill>
                  <a:srgbClr val="FF0000"/>
                </a:solidFill>
              </a:rPr>
              <a:t>=3</a:t>
            </a:r>
            <a:r>
              <a:rPr lang="el-GR" sz="1800" b="1" dirty="0">
                <a:solidFill>
                  <a:srgbClr val="FF0000"/>
                </a:solidFill>
              </a:rPr>
              <a:t>0</a:t>
            </a:r>
            <a:r>
              <a:rPr lang="en-US" sz="1800" b="1" baseline="30000" dirty="0">
                <a:solidFill>
                  <a:srgbClr val="FF0000"/>
                </a:solidFill>
              </a:rPr>
              <a:t>o</a:t>
            </a:r>
            <a:r>
              <a:rPr lang="en-US" sz="1800" b="1" dirty="0">
                <a:solidFill>
                  <a:srgbClr val="FF0000"/>
                </a:solidFill>
              </a:rPr>
              <a:t>  and </a:t>
            </a:r>
            <a:r>
              <a:rPr lang="el-GR" sz="1800" b="1" dirty="0">
                <a:solidFill>
                  <a:srgbClr val="FF0000"/>
                </a:solidFill>
              </a:rPr>
              <a:t>φ</a:t>
            </a:r>
            <a:r>
              <a:rPr lang="en-US" sz="1800" b="1" baseline="-25000" dirty="0">
                <a:solidFill>
                  <a:srgbClr val="FF0000"/>
                </a:solidFill>
              </a:rPr>
              <a:t>true</a:t>
            </a:r>
            <a:r>
              <a:rPr lang="en-US" sz="1800" b="1" dirty="0">
                <a:solidFill>
                  <a:srgbClr val="FF0000"/>
                </a:solidFill>
              </a:rPr>
              <a:t>=0</a:t>
            </a:r>
            <a:r>
              <a:rPr lang="en-US" sz="1800" b="1" baseline="30000" dirty="0">
                <a:solidFill>
                  <a:srgbClr val="FF0000"/>
                </a:solidFill>
              </a:rPr>
              <a:t>o</a:t>
            </a:r>
          </a:p>
        </p:txBody>
      </p:sp>
      <p:grpSp>
        <p:nvGrpSpPr>
          <p:cNvPr id="12" name="Group 11">
            <a:extLst>
              <a:ext uri="{FF2B5EF4-FFF2-40B4-BE49-F238E27FC236}">
                <a16:creationId xmlns:a16="http://schemas.microsoft.com/office/drawing/2014/main" id="{A1EFCAC3-B0E0-0F80-4A12-1CAA9E089C79}"/>
              </a:ext>
            </a:extLst>
          </p:cNvPr>
          <p:cNvGrpSpPr/>
          <p:nvPr/>
        </p:nvGrpSpPr>
        <p:grpSpPr>
          <a:xfrm>
            <a:off x="284733" y="1551643"/>
            <a:ext cx="5302029" cy="5193541"/>
            <a:chOff x="563513" y="1596247"/>
            <a:chExt cx="5302029" cy="5193541"/>
          </a:xfrm>
        </p:grpSpPr>
        <p:pic>
          <p:nvPicPr>
            <p:cNvPr id="8" name="Picture 7">
              <a:extLst>
                <a:ext uri="{FF2B5EF4-FFF2-40B4-BE49-F238E27FC236}">
                  <a16:creationId xmlns:a16="http://schemas.microsoft.com/office/drawing/2014/main" id="{CFC1DB87-7762-EFAF-FFE8-AE790BA40E58}"/>
                </a:ext>
              </a:extLst>
            </p:cNvPr>
            <p:cNvPicPr>
              <a:picLocks noChangeAspect="1"/>
            </p:cNvPicPr>
            <p:nvPr/>
          </p:nvPicPr>
          <p:blipFill>
            <a:blip r:embed="rId2"/>
            <a:stretch>
              <a:fillRect/>
            </a:stretch>
          </p:blipFill>
          <p:spPr>
            <a:xfrm>
              <a:off x="563513" y="1596247"/>
              <a:ext cx="5302029" cy="4848134"/>
            </a:xfrm>
            <a:prstGeom prst="rect">
              <a:avLst/>
            </a:prstGeom>
          </p:spPr>
        </p:pic>
        <p:sp>
          <p:nvSpPr>
            <p:cNvPr id="9" name="TextBox 8">
              <a:extLst>
                <a:ext uri="{FF2B5EF4-FFF2-40B4-BE49-F238E27FC236}">
                  <a16:creationId xmlns:a16="http://schemas.microsoft.com/office/drawing/2014/main" id="{E9109250-75B3-989C-D254-AA93BAF3E7F0}"/>
                </a:ext>
              </a:extLst>
            </p:cNvPr>
            <p:cNvSpPr txBox="1"/>
            <p:nvPr/>
          </p:nvSpPr>
          <p:spPr>
            <a:xfrm>
              <a:off x="2169855" y="6420456"/>
              <a:ext cx="3215473" cy="369332"/>
            </a:xfrm>
            <a:prstGeom prst="rect">
              <a:avLst/>
            </a:prstGeom>
            <a:noFill/>
          </p:spPr>
          <p:txBody>
            <a:bodyPr wrap="square" rtlCol="0">
              <a:spAutoFit/>
            </a:bodyPr>
            <a:lstStyle/>
            <a:p>
              <a:r>
                <a:rPr lang="el-GR" b="1" dirty="0">
                  <a:latin typeface="Times New Roman" panose="02020603050405020304" pitchFamily="18" charset="0"/>
                  <a:cs typeface="Times New Roman" panose="02020603050405020304" pitchFamily="18" charset="0"/>
                </a:rPr>
                <a:t>θ</a:t>
              </a:r>
              <a:r>
                <a:rPr lang="en-US" b="1" baseline="-25000" dirty="0" err="1">
                  <a:latin typeface="Times New Roman" panose="02020603050405020304" pitchFamily="18" charset="0"/>
                  <a:cs typeface="Times New Roman" panose="02020603050405020304" pitchFamily="18" charset="0"/>
                </a:rPr>
                <a:t>estim</a:t>
              </a:r>
              <a:r>
                <a:rPr lang="en-US" b="1" baseline="-25000"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 </a:t>
              </a:r>
              <a:r>
                <a:rPr lang="el-GR" b="1" dirty="0">
                  <a:latin typeface="Times New Roman" panose="02020603050405020304" pitchFamily="18" charset="0"/>
                  <a:cs typeface="Times New Roman" panose="02020603050405020304" pitchFamily="18" charset="0"/>
                </a:rPr>
                <a:t>θ</a:t>
              </a:r>
              <a:r>
                <a:rPr lang="en-US" b="1" baseline="-25000" dirty="0">
                  <a:latin typeface="Times New Roman" panose="02020603050405020304" pitchFamily="18" charset="0"/>
                  <a:cs typeface="Times New Roman" panose="02020603050405020304" pitchFamily="18" charset="0"/>
                </a:rPr>
                <a:t>true</a:t>
              </a:r>
              <a:r>
                <a:rPr lang="el-GR" b="1" baseline="-25000"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Degrees</a:t>
              </a:r>
              <a:r>
                <a:rPr lang="el-GR"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08A4BDC-98A4-EBF1-9882-227247C0B9ED}"/>
                </a:ext>
              </a:extLst>
            </p:cNvPr>
            <p:cNvSpPr txBox="1"/>
            <p:nvPr/>
          </p:nvSpPr>
          <p:spPr>
            <a:xfrm>
              <a:off x="984151" y="2173874"/>
              <a:ext cx="206996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Timing resolution: 1.5 ns</a:t>
              </a:r>
            </a:p>
            <a:p>
              <a:r>
                <a:rPr lang="en-US" sz="1400" dirty="0">
                  <a:solidFill>
                    <a:srgbClr val="FF0000"/>
                  </a:solidFill>
                  <a:latin typeface="Times New Roman" panose="02020603050405020304" pitchFamily="18" charset="0"/>
                  <a:cs typeface="Times New Roman" panose="02020603050405020304" pitchFamily="18" charset="0"/>
                </a:rPr>
                <a:t>Timing resolution: 120 </a:t>
              </a:r>
              <a:r>
                <a:rPr lang="en-US" sz="1400" dirty="0" err="1">
                  <a:solidFill>
                    <a:srgbClr val="FF0000"/>
                  </a:solidFill>
                  <a:latin typeface="Times New Roman" panose="02020603050405020304" pitchFamily="18" charset="0"/>
                  <a:cs typeface="Times New Roman" panose="02020603050405020304" pitchFamily="18" charset="0"/>
                </a:rPr>
                <a:t>ps</a:t>
              </a:r>
              <a:endParaRPr lang="en-US" sz="1400" dirty="0">
                <a:solidFill>
                  <a:srgbClr val="FF0000"/>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390E547-CE77-9D99-9BD5-C5BCB13B3944}"/>
                </a:ext>
              </a:extLst>
            </p:cNvPr>
            <p:cNvSpPr txBox="1"/>
            <p:nvPr/>
          </p:nvSpPr>
          <p:spPr>
            <a:xfrm>
              <a:off x="3928318" y="3650982"/>
              <a:ext cx="1457010" cy="369332"/>
            </a:xfrm>
            <a:prstGeom prst="rect">
              <a:avLst/>
            </a:prstGeom>
            <a:noFill/>
          </p:spPr>
          <p:txBody>
            <a:bodyPr wrap="square" rtlCol="0">
              <a:spAutoFit/>
            </a:bodyPr>
            <a:lstStyle/>
            <a:p>
              <a:r>
                <a:rPr lang="el-GR" dirty="0" err="1"/>
                <a:t>σ</a:t>
              </a:r>
              <a:r>
                <a:rPr lang="el-GR" baseline="-25000" dirty="0" err="1"/>
                <a:t>θ</a:t>
              </a:r>
              <a:r>
                <a:rPr lang="el-GR" baseline="-25000" dirty="0"/>
                <a:t> </a:t>
              </a:r>
              <a:r>
                <a:rPr lang="el-GR" dirty="0"/>
                <a:t>= 0.79</a:t>
              </a:r>
              <a:r>
                <a:rPr lang="el-GR" baseline="30000" dirty="0"/>
                <a:t>ο</a:t>
              </a:r>
              <a:r>
                <a:rPr lang="el-GR" dirty="0"/>
                <a:t> </a:t>
              </a:r>
              <a:endParaRPr lang="en-US" dirty="0"/>
            </a:p>
          </p:txBody>
        </p:sp>
      </p:grpSp>
      <p:grpSp>
        <p:nvGrpSpPr>
          <p:cNvPr id="13" name="Group 12">
            <a:extLst>
              <a:ext uri="{FF2B5EF4-FFF2-40B4-BE49-F238E27FC236}">
                <a16:creationId xmlns:a16="http://schemas.microsoft.com/office/drawing/2014/main" id="{252842E9-08C9-78D4-8AFB-D36D2F26BF5B}"/>
              </a:ext>
            </a:extLst>
          </p:cNvPr>
          <p:cNvGrpSpPr/>
          <p:nvPr/>
        </p:nvGrpSpPr>
        <p:grpSpPr>
          <a:xfrm>
            <a:off x="5794305" y="1731589"/>
            <a:ext cx="5302028" cy="5013595"/>
            <a:chOff x="1326382" y="281354"/>
            <a:chExt cx="5806009" cy="5556851"/>
          </a:xfrm>
        </p:grpSpPr>
        <p:pic>
          <p:nvPicPr>
            <p:cNvPr id="14" name="Picture 13">
              <a:extLst>
                <a:ext uri="{FF2B5EF4-FFF2-40B4-BE49-F238E27FC236}">
                  <a16:creationId xmlns:a16="http://schemas.microsoft.com/office/drawing/2014/main" id="{53F4DB93-A74D-A59C-2D6D-479D04AB09B7}"/>
                </a:ext>
              </a:extLst>
            </p:cNvPr>
            <p:cNvPicPr>
              <a:picLocks noChangeAspect="1"/>
            </p:cNvPicPr>
            <p:nvPr/>
          </p:nvPicPr>
          <p:blipFill>
            <a:blip r:embed="rId3"/>
            <a:stretch>
              <a:fillRect/>
            </a:stretch>
          </p:blipFill>
          <p:spPr>
            <a:xfrm>
              <a:off x="1326382" y="281354"/>
              <a:ext cx="5806009" cy="5372185"/>
            </a:xfrm>
            <a:prstGeom prst="rect">
              <a:avLst/>
            </a:prstGeom>
          </p:spPr>
        </p:pic>
        <p:sp>
          <p:nvSpPr>
            <p:cNvPr id="15" name="TextBox 14">
              <a:extLst>
                <a:ext uri="{FF2B5EF4-FFF2-40B4-BE49-F238E27FC236}">
                  <a16:creationId xmlns:a16="http://schemas.microsoft.com/office/drawing/2014/main" id="{D1E3E1A9-71BC-88DD-CA44-2ECA7B244349}"/>
                </a:ext>
              </a:extLst>
            </p:cNvPr>
            <p:cNvSpPr txBox="1"/>
            <p:nvPr/>
          </p:nvSpPr>
          <p:spPr>
            <a:xfrm>
              <a:off x="3315955" y="5468873"/>
              <a:ext cx="3215473" cy="369332"/>
            </a:xfrm>
            <a:prstGeom prst="rect">
              <a:avLst/>
            </a:prstGeom>
            <a:noFill/>
          </p:spPr>
          <p:txBody>
            <a:bodyPr wrap="square" rtlCol="0">
              <a:spAutoFit/>
            </a:bodyPr>
            <a:lstStyle/>
            <a:p>
              <a:r>
                <a:rPr lang="el-GR" b="1" dirty="0">
                  <a:latin typeface="Times New Roman" panose="02020603050405020304" pitchFamily="18" charset="0"/>
                  <a:cs typeface="Times New Roman" panose="02020603050405020304" pitchFamily="18" charset="0"/>
                </a:rPr>
                <a:t>φ</a:t>
              </a:r>
              <a:r>
                <a:rPr lang="en-US" b="1" baseline="-25000" dirty="0" err="1">
                  <a:latin typeface="Times New Roman" panose="02020603050405020304" pitchFamily="18" charset="0"/>
                  <a:cs typeface="Times New Roman" panose="02020603050405020304" pitchFamily="18" charset="0"/>
                </a:rPr>
                <a:t>estim</a:t>
              </a:r>
              <a:r>
                <a:rPr lang="en-US" b="1" baseline="-25000"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 </a:t>
              </a:r>
              <a:r>
                <a:rPr lang="el-GR" b="1" dirty="0">
                  <a:latin typeface="Times New Roman" panose="02020603050405020304" pitchFamily="18" charset="0"/>
                  <a:cs typeface="Times New Roman" panose="02020603050405020304" pitchFamily="18" charset="0"/>
                </a:rPr>
                <a:t>φ</a:t>
              </a:r>
              <a:r>
                <a:rPr lang="en-US" b="1" baseline="-25000" dirty="0">
                  <a:latin typeface="Times New Roman" panose="02020603050405020304" pitchFamily="18" charset="0"/>
                  <a:cs typeface="Times New Roman" panose="02020603050405020304" pitchFamily="18" charset="0"/>
                </a:rPr>
                <a:t>true</a:t>
              </a:r>
              <a:r>
                <a:rPr lang="el-GR" b="1" baseline="-25000"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Degrees</a:t>
              </a:r>
              <a:r>
                <a:rPr lang="el-GR"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29A9BA0-CBFE-A8F2-FFD6-8F796062B58B}"/>
                </a:ext>
              </a:extLst>
            </p:cNvPr>
            <p:cNvSpPr txBox="1"/>
            <p:nvPr/>
          </p:nvSpPr>
          <p:spPr>
            <a:xfrm>
              <a:off x="1899139" y="1336430"/>
              <a:ext cx="2240558" cy="818703"/>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Timing resolution: 1.5 ns</a:t>
              </a:r>
            </a:p>
            <a:p>
              <a:r>
                <a:rPr lang="en-US" sz="1400" dirty="0">
                  <a:solidFill>
                    <a:srgbClr val="FF0000"/>
                  </a:solidFill>
                  <a:latin typeface="Times New Roman" panose="02020603050405020304" pitchFamily="18" charset="0"/>
                  <a:cs typeface="Times New Roman" panose="02020603050405020304" pitchFamily="18" charset="0"/>
                </a:rPr>
                <a:t>Timing resolution: 120 </a:t>
              </a:r>
              <a:r>
                <a:rPr lang="en-US" sz="1400" dirty="0" err="1">
                  <a:solidFill>
                    <a:srgbClr val="FF0000"/>
                  </a:solidFill>
                  <a:latin typeface="Times New Roman" panose="02020603050405020304" pitchFamily="18" charset="0"/>
                  <a:cs typeface="Times New Roman" panose="02020603050405020304" pitchFamily="18" charset="0"/>
                </a:rPr>
                <a:t>ps</a:t>
              </a:r>
              <a:endParaRPr lang="en-US" sz="1400" dirty="0">
                <a:solidFill>
                  <a:srgbClr val="FF0000"/>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03B4750-F9C7-CB41-7133-6A18DE6A9B65}"/>
                </a:ext>
              </a:extLst>
            </p:cNvPr>
            <p:cNvSpPr txBox="1"/>
            <p:nvPr/>
          </p:nvSpPr>
          <p:spPr>
            <a:xfrm>
              <a:off x="5074418" y="2803490"/>
              <a:ext cx="1457010" cy="369332"/>
            </a:xfrm>
            <a:prstGeom prst="rect">
              <a:avLst/>
            </a:prstGeom>
            <a:noFill/>
          </p:spPr>
          <p:txBody>
            <a:bodyPr wrap="square" rtlCol="0">
              <a:spAutoFit/>
            </a:bodyPr>
            <a:lstStyle/>
            <a:p>
              <a:r>
                <a:rPr lang="el-GR" dirty="0" err="1"/>
                <a:t>σ</a:t>
              </a:r>
              <a:r>
                <a:rPr lang="el-GR" baseline="-25000" dirty="0" err="1"/>
                <a:t>φ</a:t>
              </a:r>
              <a:r>
                <a:rPr lang="el-GR" baseline="-25000" dirty="0"/>
                <a:t> </a:t>
              </a:r>
              <a:r>
                <a:rPr lang="el-GR" dirty="0"/>
                <a:t>= 1.45</a:t>
              </a:r>
              <a:r>
                <a:rPr lang="el-GR" baseline="30000" dirty="0"/>
                <a:t>ο</a:t>
              </a:r>
              <a:r>
                <a:rPr lang="el-GR" dirty="0"/>
                <a:t> </a:t>
              </a:r>
              <a:endParaRPr lang="en-US" dirty="0"/>
            </a:p>
          </p:txBody>
        </p:sp>
      </p:grpSp>
    </p:spTree>
    <p:extLst>
      <p:ext uri="{BB962C8B-B14F-4D97-AF65-F5344CB8AC3E}">
        <p14:creationId xmlns:p14="http://schemas.microsoft.com/office/powerpoint/2010/main" val="3842526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6E97B8-0193-4A0D-854F-AF6008AAD4CB}"/>
              </a:ext>
            </a:extLst>
          </p:cNvPr>
          <p:cNvSpPr txBox="1"/>
          <p:nvPr/>
        </p:nvSpPr>
        <p:spPr>
          <a:xfrm>
            <a:off x="683352" y="50992"/>
            <a:ext cx="3532149" cy="1477328"/>
          </a:xfrm>
          <a:prstGeom prst="rect">
            <a:avLst/>
          </a:prstGeom>
          <a:noFill/>
        </p:spPr>
        <p:txBody>
          <a:bodyPr wrap="square">
            <a:spAutoFit/>
          </a:bodyPr>
          <a:lstStyle/>
          <a:p>
            <a:r>
              <a:rPr lang="en-US" sz="1800" b="1" dirty="0">
                <a:solidFill>
                  <a:srgbClr val="FF0000"/>
                </a:solidFill>
              </a:rPr>
              <a:t>RESULTS: 300MeV/c muons</a:t>
            </a:r>
          </a:p>
          <a:p>
            <a:endParaRPr lang="en-US" sz="1800" b="1" dirty="0">
              <a:solidFill>
                <a:srgbClr val="FF0000"/>
              </a:solidFill>
            </a:endParaRPr>
          </a:p>
          <a:p>
            <a:r>
              <a:rPr lang="en-US" sz="1800" b="1" dirty="0">
                <a:solidFill>
                  <a:srgbClr val="FF0000"/>
                </a:solidFill>
              </a:rPr>
              <a:t>Fit for </a:t>
            </a:r>
            <a:r>
              <a:rPr lang="el-GR" sz="1800" b="1" dirty="0">
                <a:solidFill>
                  <a:srgbClr val="FF0000"/>
                </a:solidFill>
              </a:rPr>
              <a:t>θ-φ</a:t>
            </a:r>
          </a:p>
          <a:p>
            <a:r>
              <a:rPr lang="el-GR" sz="1800" b="1" dirty="0">
                <a:solidFill>
                  <a:srgbClr val="FF0000"/>
                </a:solidFill>
              </a:rPr>
              <a:t>25%</a:t>
            </a:r>
            <a:r>
              <a:rPr lang="en-US" sz="1800" b="1" dirty="0">
                <a:solidFill>
                  <a:srgbClr val="FF0000"/>
                </a:solidFill>
              </a:rPr>
              <a:t> detector coverage</a:t>
            </a:r>
          </a:p>
          <a:p>
            <a:r>
              <a:rPr lang="el-GR" sz="1800" b="1" dirty="0">
                <a:solidFill>
                  <a:srgbClr val="FF0000"/>
                </a:solidFill>
              </a:rPr>
              <a:t>θ</a:t>
            </a:r>
            <a:r>
              <a:rPr lang="en-US" sz="1800" b="1" baseline="-25000" dirty="0">
                <a:solidFill>
                  <a:srgbClr val="FF0000"/>
                </a:solidFill>
              </a:rPr>
              <a:t>true</a:t>
            </a:r>
            <a:r>
              <a:rPr lang="en-US" sz="1800" b="1" dirty="0">
                <a:solidFill>
                  <a:srgbClr val="FF0000"/>
                </a:solidFill>
              </a:rPr>
              <a:t>=3</a:t>
            </a:r>
            <a:r>
              <a:rPr lang="el-GR" sz="1800" b="1" dirty="0">
                <a:solidFill>
                  <a:srgbClr val="FF0000"/>
                </a:solidFill>
              </a:rPr>
              <a:t>0</a:t>
            </a:r>
            <a:r>
              <a:rPr lang="en-US" sz="1800" b="1" baseline="30000" dirty="0">
                <a:solidFill>
                  <a:srgbClr val="FF0000"/>
                </a:solidFill>
              </a:rPr>
              <a:t>o</a:t>
            </a:r>
            <a:r>
              <a:rPr lang="en-US" sz="1800" b="1" dirty="0">
                <a:solidFill>
                  <a:srgbClr val="FF0000"/>
                </a:solidFill>
              </a:rPr>
              <a:t>  and </a:t>
            </a:r>
            <a:r>
              <a:rPr lang="el-GR" sz="1800" b="1" dirty="0">
                <a:solidFill>
                  <a:srgbClr val="FF0000"/>
                </a:solidFill>
              </a:rPr>
              <a:t>φ</a:t>
            </a:r>
            <a:r>
              <a:rPr lang="en-US" sz="1800" b="1" baseline="-25000" dirty="0">
                <a:solidFill>
                  <a:srgbClr val="FF0000"/>
                </a:solidFill>
              </a:rPr>
              <a:t>true</a:t>
            </a:r>
            <a:r>
              <a:rPr lang="en-US" sz="1800" b="1" dirty="0">
                <a:solidFill>
                  <a:srgbClr val="FF0000"/>
                </a:solidFill>
              </a:rPr>
              <a:t>=0</a:t>
            </a:r>
            <a:r>
              <a:rPr lang="en-US" sz="1800" b="1" baseline="30000" dirty="0">
                <a:solidFill>
                  <a:srgbClr val="FF0000"/>
                </a:solidFill>
              </a:rPr>
              <a:t>o</a:t>
            </a:r>
          </a:p>
        </p:txBody>
      </p:sp>
      <p:grpSp>
        <p:nvGrpSpPr>
          <p:cNvPr id="8" name="Group 7">
            <a:extLst>
              <a:ext uri="{FF2B5EF4-FFF2-40B4-BE49-F238E27FC236}">
                <a16:creationId xmlns:a16="http://schemas.microsoft.com/office/drawing/2014/main" id="{98ED9258-FE74-45E3-5E09-4316AA1E681B}"/>
              </a:ext>
            </a:extLst>
          </p:cNvPr>
          <p:cNvGrpSpPr/>
          <p:nvPr/>
        </p:nvGrpSpPr>
        <p:grpSpPr>
          <a:xfrm>
            <a:off x="276507" y="1728439"/>
            <a:ext cx="4964566" cy="4660895"/>
            <a:chOff x="2016098" y="1826539"/>
            <a:chExt cx="4591250" cy="4451282"/>
          </a:xfrm>
        </p:grpSpPr>
        <p:pic>
          <p:nvPicPr>
            <p:cNvPr id="4" name="Picture 3">
              <a:extLst>
                <a:ext uri="{FF2B5EF4-FFF2-40B4-BE49-F238E27FC236}">
                  <a16:creationId xmlns:a16="http://schemas.microsoft.com/office/drawing/2014/main" id="{C46A4CD6-F387-A37E-AD88-F0AE352C0018}"/>
                </a:ext>
              </a:extLst>
            </p:cNvPr>
            <p:cNvPicPr>
              <a:picLocks noChangeAspect="1"/>
            </p:cNvPicPr>
            <p:nvPr/>
          </p:nvPicPr>
          <p:blipFill>
            <a:blip r:embed="rId2"/>
            <a:stretch>
              <a:fillRect/>
            </a:stretch>
          </p:blipFill>
          <p:spPr>
            <a:xfrm>
              <a:off x="2016098" y="1826539"/>
              <a:ext cx="4591250" cy="4266616"/>
            </a:xfrm>
            <a:prstGeom prst="rect">
              <a:avLst/>
            </a:prstGeom>
          </p:spPr>
        </p:pic>
        <p:sp>
          <p:nvSpPr>
            <p:cNvPr id="5" name="TextBox 4">
              <a:extLst>
                <a:ext uri="{FF2B5EF4-FFF2-40B4-BE49-F238E27FC236}">
                  <a16:creationId xmlns:a16="http://schemas.microsoft.com/office/drawing/2014/main" id="{BB7C4B52-4DF8-B389-09B0-5955D91B670B}"/>
                </a:ext>
              </a:extLst>
            </p:cNvPr>
            <p:cNvSpPr txBox="1"/>
            <p:nvPr/>
          </p:nvSpPr>
          <p:spPr>
            <a:xfrm>
              <a:off x="3058821" y="5908489"/>
              <a:ext cx="3215473" cy="369332"/>
            </a:xfrm>
            <a:prstGeom prst="rect">
              <a:avLst/>
            </a:prstGeom>
            <a:noFill/>
          </p:spPr>
          <p:txBody>
            <a:bodyPr wrap="square" rtlCol="0">
              <a:spAutoFit/>
            </a:bodyPr>
            <a:lstStyle/>
            <a:p>
              <a:r>
                <a:rPr lang="el-GR" b="1" dirty="0">
                  <a:latin typeface="Times New Roman" panose="02020603050405020304" pitchFamily="18" charset="0"/>
                  <a:cs typeface="Times New Roman" panose="02020603050405020304" pitchFamily="18" charset="0"/>
                </a:rPr>
                <a:t>θ</a:t>
              </a:r>
              <a:r>
                <a:rPr lang="en-US" b="1" baseline="-25000" dirty="0" err="1">
                  <a:latin typeface="Times New Roman" panose="02020603050405020304" pitchFamily="18" charset="0"/>
                  <a:cs typeface="Times New Roman" panose="02020603050405020304" pitchFamily="18" charset="0"/>
                </a:rPr>
                <a:t>estim</a:t>
              </a:r>
              <a:r>
                <a:rPr lang="en-US" b="1" baseline="-25000"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 </a:t>
              </a:r>
              <a:r>
                <a:rPr lang="el-GR" b="1" dirty="0">
                  <a:latin typeface="Times New Roman" panose="02020603050405020304" pitchFamily="18" charset="0"/>
                  <a:cs typeface="Times New Roman" panose="02020603050405020304" pitchFamily="18" charset="0"/>
                </a:rPr>
                <a:t>θ</a:t>
              </a:r>
              <a:r>
                <a:rPr lang="en-US" b="1" baseline="-25000" dirty="0">
                  <a:latin typeface="Times New Roman" panose="02020603050405020304" pitchFamily="18" charset="0"/>
                  <a:cs typeface="Times New Roman" panose="02020603050405020304" pitchFamily="18" charset="0"/>
                </a:rPr>
                <a:t>true</a:t>
              </a:r>
              <a:r>
                <a:rPr lang="el-GR" b="1" baseline="-25000"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Degrees</a:t>
              </a:r>
              <a:r>
                <a:rPr lang="el-GR"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41F663A-E9C6-C5F8-803F-961C8BB2D7B5}"/>
                </a:ext>
              </a:extLst>
            </p:cNvPr>
            <p:cNvSpPr txBox="1"/>
            <p:nvPr/>
          </p:nvSpPr>
          <p:spPr>
            <a:xfrm>
              <a:off x="2241763" y="2249712"/>
              <a:ext cx="206996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Timing resolution: 1.5 ns</a:t>
              </a:r>
            </a:p>
            <a:p>
              <a:r>
                <a:rPr lang="en-US" sz="1400" dirty="0">
                  <a:solidFill>
                    <a:srgbClr val="FF0000"/>
                  </a:solidFill>
                  <a:latin typeface="Times New Roman" panose="02020603050405020304" pitchFamily="18" charset="0"/>
                  <a:cs typeface="Times New Roman" panose="02020603050405020304" pitchFamily="18" charset="0"/>
                </a:rPr>
                <a:t>Timing resolution: 120 </a:t>
              </a:r>
              <a:r>
                <a:rPr lang="en-US" sz="1400" dirty="0" err="1">
                  <a:solidFill>
                    <a:srgbClr val="FF0000"/>
                  </a:solidFill>
                  <a:latin typeface="Times New Roman" panose="02020603050405020304" pitchFamily="18" charset="0"/>
                  <a:cs typeface="Times New Roman" panose="02020603050405020304" pitchFamily="18" charset="0"/>
                </a:rPr>
                <a:t>ps</a:t>
              </a:r>
              <a:endParaRPr lang="en-US" sz="1400" dirty="0">
                <a:solidFill>
                  <a:srgbClr val="FF0000"/>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EC5DB16-67C0-EB77-FC88-B46D11624308}"/>
                </a:ext>
              </a:extLst>
            </p:cNvPr>
            <p:cNvSpPr txBox="1"/>
            <p:nvPr/>
          </p:nvSpPr>
          <p:spPr>
            <a:xfrm>
              <a:off x="4696118" y="2803710"/>
              <a:ext cx="1457010" cy="369332"/>
            </a:xfrm>
            <a:prstGeom prst="rect">
              <a:avLst/>
            </a:prstGeom>
            <a:noFill/>
          </p:spPr>
          <p:txBody>
            <a:bodyPr wrap="square" rtlCol="0">
              <a:spAutoFit/>
            </a:bodyPr>
            <a:lstStyle/>
            <a:p>
              <a:r>
                <a:rPr lang="el-GR" dirty="0" err="1"/>
                <a:t>σ</a:t>
              </a:r>
              <a:r>
                <a:rPr lang="el-GR" baseline="-25000" dirty="0" err="1"/>
                <a:t>θ</a:t>
              </a:r>
              <a:r>
                <a:rPr lang="el-GR" baseline="-25000" dirty="0"/>
                <a:t> </a:t>
              </a:r>
              <a:r>
                <a:rPr lang="el-GR" dirty="0"/>
                <a:t>= 0.79</a:t>
              </a:r>
              <a:r>
                <a:rPr lang="el-GR" baseline="30000" dirty="0"/>
                <a:t>ο</a:t>
              </a:r>
              <a:r>
                <a:rPr lang="el-GR" dirty="0"/>
                <a:t> </a:t>
              </a:r>
              <a:endParaRPr lang="en-US" dirty="0"/>
            </a:p>
          </p:txBody>
        </p:sp>
      </p:grpSp>
      <p:grpSp>
        <p:nvGrpSpPr>
          <p:cNvPr id="9" name="Group 8">
            <a:extLst>
              <a:ext uri="{FF2B5EF4-FFF2-40B4-BE49-F238E27FC236}">
                <a16:creationId xmlns:a16="http://schemas.microsoft.com/office/drawing/2014/main" id="{F4F66C73-18BF-4D3C-B03F-624C309F5250}"/>
              </a:ext>
            </a:extLst>
          </p:cNvPr>
          <p:cNvGrpSpPr/>
          <p:nvPr/>
        </p:nvGrpSpPr>
        <p:grpSpPr>
          <a:xfrm>
            <a:off x="5861719" y="1409773"/>
            <a:ext cx="5646929" cy="4979561"/>
            <a:chOff x="954593" y="-13139"/>
            <a:chExt cx="6650666" cy="5851344"/>
          </a:xfrm>
        </p:grpSpPr>
        <p:pic>
          <p:nvPicPr>
            <p:cNvPr id="10" name="Picture 9">
              <a:extLst>
                <a:ext uri="{FF2B5EF4-FFF2-40B4-BE49-F238E27FC236}">
                  <a16:creationId xmlns:a16="http://schemas.microsoft.com/office/drawing/2014/main" id="{04D6301E-D798-DD9C-7ABD-49F360D502CE}"/>
                </a:ext>
              </a:extLst>
            </p:cNvPr>
            <p:cNvPicPr>
              <a:picLocks noChangeAspect="1"/>
            </p:cNvPicPr>
            <p:nvPr/>
          </p:nvPicPr>
          <p:blipFill>
            <a:blip r:embed="rId3"/>
            <a:stretch>
              <a:fillRect/>
            </a:stretch>
          </p:blipFill>
          <p:spPr>
            <a:xfrm>
              <a:off x="954593" y="-13139"/>
              <a:ext cx="6650666" cy="5851344"/>
            </a:xfrm>
            <a:prstGeom prst="rect">
              <a:avLst/>
            </a:prstGeom>
          </p:spPr>
        </p:pic>
        <p:sp>
          <p:nvSpPr>
            <p:cNvPr id="11" name="TextBox 10">
              <a:extLst>
                <a:ext uri="{FF2B5EF4-FFF2-40B4-BE49-F238E27FC236}">
                  <a16:creationId xmlns:a16="http://schemas.microsoft.com/office/drawing/2014/main" id="{E4203045-E1BE-E141-2CBD-70B902F169CA}"/>
                </a:ext>
              </a:extLst>
            </p:cNvPr>
            <p:cNvSpPr txBox="1"/>
            <p:nvPr/>
          </p:nvSpPr>
          <p:spPr>
            <a:xfrm>
              <a:off x="3315955" y="5468873"/>
              <a:ext cx="3215473" cy="369332"/>
            </a:xfrm>
            <a:prstGeom prst="rect">
              <a:avLst/>
            </a:prstGeom>
            <a:noFill/>
          </p:spPr>
          <p:txBody>
            <a:bodyPr wrap="square" rtlCol="0">
              <a:spAutoFit/>
            </a:bodyPr>
            <a:lstStyle/>
            <a:p>
              <a:r>
                <a:rPr lang="el-GR" b="1" dirty="0">
                  <a:latin typeface="Times New Roman" panose="02020603050405020304" pitchFamily="18" charset="0"/>
                  <a:cs typeface="Times New Roman" panose="02020603050405020304" pitchFamily="18" charset="0"/>
                </a:rPr>
                <a:t>φ</a:t>
              </a:r>
              <a:r>
                <a:rPr lang="en-US" b="1" baseline="-25000" dirty="0" err="1">
                  <a:latin typeface="Times New Roman" panose="02020603050405020304" pitchFamily="18" charset="0"/>
                  <a:cs typeface="Times New Roman" panose="02020603050405020304" pitchFamily="18" charset="0"/>
                </a:rPr>
                <a:t>estim</a:t>
              </a:r>
              <a:r>
                <a:rPr lang="en-US" b="1" baseline="-25000"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 </a:t>
              </a:r>
              <a:r>
                <a:rPr lang="el-GR" b="1" dirty="0">
                  <a:latin typeface="Times New Roman" panose="02020603050405020304" pitchFamily="18" charset="0"/>
                  <a:cs typeface="Times New Roman" panose="02020603050405020304" pitchFamily="18" charset="0"/>
                </a:rPr>
                <a:t>φ</a:t>
              </a:r>
              <a:r>
                <a:rPr lang="en-US" b="1" baseline="-25000" dirty="0">
                  <a:latin typeface="Times New Roman" panose="02020603050405020304" pitchFamily="18" charset="0"/>
                  <a:cs typeface="Times New Roman" panose="02020603050405020304" pitchFamily="18" charset="0"/>
                </a:rPr>
                <a:t>true</a:t>
              </a:r>
              <a:r>
                <a:rPr lang="el-GR" b="1" baseline="-25000"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Degrees</a:t>
              </a:r>
              <a:r>
                <a:rPr lang="el-GR"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6F67DAF-D1A4-AAE6-6817-75B134B07454}"/>
                </a:ext>
              </a:extLst>
            </p:cNvPr>
            <p:cNvSpPr txBox="1"/>
            <p:nvPr/>
          </p:nvSpPr>
          <p:spPr>
            <a:xfrm>
              <a:off x="1863077" y="695650"/>
              <a:ext cx="2390268" cy="86798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Timing resolution: 1.5 ns</a:t>
              </a:r>
            </a:p>
            <a:p>
              <a:r>
                <a:rPr lang="en-US" sz="1400" dirty="0">
                  <a:solidFill>
                    <a:srgbClr val="FF0000"/>
                  </a:solidFill>
                  <a:latin typeface="Times New Roman" panose="02020603050405020304" pitchFamily="18" charset="0"/>
                  <a:cs typeface="Times New Roman" panose="02020603050405020304" pitchFamily="18" charset="0"/>
                </a:rPr>
                <a:t>Timing resolution: 120 </a:t>
              </a:r>
              <a:r>
                <a:rPr lang="en-US" sz="1400" dirty="0" err="1">
                  <a:solidFill>
                    <a:srgbClr val="FF0000"/>
                  </a:solidFill>
                  <a:latin typeface="Times New Roman" panose="02020603050405020304" pitchFamily="18" charset="0"/>
                  <a:cs typeface="Times New Roman" panose="02020603050405020304" pitchFamily="18" charset="0"/>
                </a:rPr>
                <a:t>ps</a:t>
              </a:r>
              <a:endParaRPr lang="en-US" sz="1400" dirty="0">
                <a:solidFill>
                  <a:srgbClr val="FF0000"/>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387820B-CE72-DFE4-1EAF-325D02615E26}"/>
                </a:ext>
              </a:extLst>
            </p:cNvPr>
            <p:cNvSpPr txBox="1"/>
            <p:nvPr/>
          </p:nvSpPr>
          <p:spPr>
            <a:xfrm>
              <a:off x="5074418" y="2803490"/>
              <a:ext cx="1457010" cy="369332"/>
            </a:xfrm>
            <a:prstGeom prst="rect">
              <a:avLst/>
            </a:prstGeom>
            <a:noFill/>
          </p:spPr>
          <p:txBody>
            <a:bodyPr wrap="square" rtlCol="0">
              <a:spAutoFit/>
            </a:bodyPr>
            <a:lstStyle/>
            <a:p>
              <a:r>
                <a:rPr lang="el-GR" dirty="0" err="1"/>
                <a:t>σ</a:t>
              </a:r>
              <a:r>
                <a:rPr lang="el-GR" baseline="-25000" dirty="0" err="1"/>
                <a:t>φ</a:t>
              </a:r>
              <a:r>
                <a:rPr lang="el-GR" baseline="-25000" dirty="0"/>
                <a:t> </a:t>
              </a:r>
              <a:r>
                <a:rPr lang="el-GR" dirty="0"/>
                <a:t>= 1.45</a:t>
              </a:r>
              <a:r>
                <a:rPr lang="el-GR" baseline="30000" dirty="0"/>
                <a:t>ο</a:t>
              </a:r>
              <a:r>
                <a:rPr lang="el-GR" dirty="0"/>
                <a:t> </a:t>
              </a:r>
              <a:endParaRPr lang="en-US" dirty="0"/>
            </a:p>
          </p:txBody>
        </p:sp>
      </p:grpSp>
    </p:spTree>
    <p:extLst>
      <p:ext uri="{BB962C8B-B14F-4D97-AF65-F5344CB8AC3E}">
        <p14:creationId xmlns:p14="http://schemas.microsoft.com/office/powerpoint/2010/main" val="1625942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B338F-678D-0796-0A74-CD0210CF41C2}"/>
              </a:ext>
            </a:extLst>
          </p:cNvPr>
          <p:cNvSpPr txBox="1"/>
          <p:nvPr/>
        </p:nvSpPr>
        <p:spPr>
          <a:xfrm>
            <a:off x="459988" y="225916"/>
            <a:ext cx="3130705" cy="1477328"/>
          </a:xfrm>
          <a:prstGeom prst="rect">
            <a:avLst/>
          </a:prstGeom>
          <a:noFill/>
        </p:spPr>
        <p:txBody>
          <a:bodyPr wrap="square">
            <a:spAutoFit/>
          </a:bodyPr>
          <a:lstStyle/>
          <a:p>
            <a:r>
              <a:rPr lang="en-US" sz="1800" b="1" dirty="0">
                <a:solidFill>
                  <a:srgbClr val="FF0000"/>
                </a:solidFill>
              </a:rPr>
              <a:t>RESULTS: 300MeV/c muons</a:t>
            </a:r>
          </a:p>
          <a:p>
            <a:endParaRPr lang="en-US" sz="1800" b="1" dirty="0">
              <a:solidFill>
                <a:srgbClr val="FF0000"/>
              </a:solidFill>
            </a:endParaRPr>
          </a:p>
          <a:p>
            <a:r>
              <a:rPr lang="en-US" sz="1800" b="1" dirty="0">
                <a:solidFill>
                  <a:srgbClr val="FF0000"/>
                </a:solidFill>
              </a:rPr>
              <a:t>Fit for </a:t>
            </a:r>
            <a:r>
              <a:rPr lang="el-GR" sz="1800" b="1" dirty="0">
                <a:solidFill>
                  <a:srgbClr val="FF0000"/>
                </a:solidFill>
              </a:rPr>
              <a:t>θ-Ζ</a:t>
            </a:r>
          </a:p>
          <a:p>
            <a:r>
              <a:rPr lang="el-GR" sz="1800" b="1" dirty="0">
                <a:solidFill>
                  <a:srgbClr val="FF0000"/>
                </a:solidFill>
              </a:rPr>
              <a:t>25%</a:t>
            </a:r>
            <a:r>
              <a:rPr lang="en-US" sz="1800" b="1" dirty="0">
                <a:solidFill>
                  <a:srgbClr val="FF0000"/>
                </a:solidFill>
              </a:rPr>
              <a:t> detector coverage</a:t>
            </a:r>
          </a:p>
          <a:p>
            <a:r>
              <a:rPr lang="el-GR" sz="1800" b="1" dirty="0">
                <a:solidFill>
                  <a:srgbClr val="FF0000"/>
                </a:solidFill>
              </a:rPr>
              <a:t>θ</a:t>
            </a:r>
            <a:r>
              <a:rPr lang="en-US" sz="1800" b="1" baseline="-25000" dirty="0">
                <a:solidFill>
                  <a:srgbClr val="FF0000"/>
                </a:solidFill>
              </a:rPr>
              <a:t>true</a:t>
            </a:r>
            <a:r>
              <a:rPr lang="en-US" sz="1800" b="1" dirty="0">
                <a:solidFill>
                  <a:srgbClr val="FF0000"/>
                </a:solidFill>
              </a:rPr>
              <a:t>=3</a:t>
            </a:r>
            <a:r>
              <a:rPr lang="el-GR" sz="1800" b="1" dirty="0">
                <a:solidFill>
                  <a:srgbClr val="FF0000"/>
                </a:solidFill>
              </a:rPr>
              <a:t>0</a:t>
            </a:r>
            <a:r>
              <a:rPr lang="en-US" sz="1800" b="1" baseline="30000" dirty="0">
                <a:solidFill>
                  <a:srgbClr val="FF0000"/>
                </a:solidFill>
              </a:rPr>
              <a:t>o</a:t>
            </a:r>
            <a:r>
              <a:rPr lang="en-US" sz="1800" b="1" dirty="0">
                <a:solidFill>
                  <a:srgbClr val="FF0000"/>
                </a:solidFill>
              </a:rPr>
              <a:t>  and </a:t>
            </a:r>
            <a:r>
              <a:rPr lang="el-GR" sz="1800" b="1" dirty="0">
                <a:solidFill>
                  <a:srgbClr val="FF0000"/>
                </a:solidFill>
              </a:rPr>
              <a:t>φ</a:t>
            </a:r>
            <a:r>
              <a:rPr lang="en-US" sz="1800" b="1" baseline="-25000" dirty="0">
                <a:solidFill>
                  <a:srgbClr val="FF0000"/>
                </a:solidFill>
              </a:rPr>
              <a:t>true</a:t>
            </a:r>
            <a:r>
              <a:rPr lang="en-US" sz="1800" b="1" dirty="0">
                <a:solidFill>
                  <a:srgbClr val="FF0000"/>
                </a:solidFill>
              </a:rPr>
              <a:t>=0</a:t>
            </a:r>
            <a:r>
              <a:rPr lang="en-US" sz="1800" b="1" baseline="30000" dirty="0">
                <a:solidFill>
                  <a:srgbClr val="FF0000"/>
                </a:solidFill>
              </a:rPr>
              <a:t>o</a:t>
            </a:r>
          </a:p>
        </p:txBody>
      </p:sp>
      <p:grpSp>
        <p:nvGrpSpPr>
          <p:cNvPr id="4" name="Group 3">
            <a:extLst>
              <a:ext uri="{FF2B5EF4-FFF2-40B4-BE49-F238E27FC236}">
                <a16:creationId xmlns:a16="http://schemas.microsoft.com/office/drawing/2014/main" id="{D4261ABC-22D7-E030-B4FA-EF9C56A638E1}"/>
              </a:ext>
            </a:extLst>
          </p:cNvPr>
          <p:cNvGrpSpPr/>
          <p:nvPr/>
        </p:nvGrpSpPr>
        <p:grpSpPr>
          <a:xfrm>
            <a:off x="172783" y="1637979"/>
            <a:ext cx="5737363" cy="5225388"/>
            <a:chOff x="774949" y="261257"/>
            <a:chExt cx="6681481" cy="6079253"/>
          </a:xfrm>
        </p:grpSpPr>
        <p:pic>
          <p:nvPicPr>
            <p:cNvPr id="5" name="Picture 4">
              <a:extLst>
                <a:ext uri="{FF2B5EF4-FFF2-40B4-BE49-F238E27FC236}">
                  <a16:creationId xmlns:a16="http://schemas.microsoft.com/office/drawing/2014/main" id="{740B43E5-A12B-DF34-62C7-226749F3E54D}"/>
                </a:ext>
              </a:extLst>
            </p:cNvPr>
            <p:cNvPicPr>
              <a:picLocks noChangeAspect="1"/>
            </p:cNvPicPr>
            <p:nvPr/>
          </p:nvPicPr>
          <p:blipFill>
            <a:blip r:embed="rId2"/>
            <a:stretch>
              <a:fillRect/>
            </a:stretch>
          </p:blipFill>
          <p:spPr>
            <a:xfrm>
              <a:off x="774949" y="261257"/>
              <a:ext cx="6681481" cy="6079253"/>
            </a:xfrm>
            <a:prstGeom prst="rect">
              <a:avLst/>
            </a:prstGeom>
          </p:spPr>
        </p:pic>
        <p:sp>
          <p:nvSpPr>
            <p:cNvPr id="6" name="TextBox 5">
              <a:extLst>
                <a:ext uri="{FF2B5EF4-FFF2-40B4-BE49-F238E27FC236}">
                  <a16:creationId xmlns:a16="http://schemas.microsoft.com/office/drawing/2014/main" id="{B81EB2FA-EC3D-0830-E91C-6AC0CD61E99B}"/>
                </a:ext>
              </a:extLst>
            </p:cNvPr>
            <p:cNvSpPr txBox="1"/>
            <p:nvPr/>
          </p:nvSpPr>
          <p:spPr>
            <a:xfrm>
              <a:off x="2672861" y="5971178"/>
              <a:ext cx="3215473" cy="369332"/>
            </a:xfrm>
            <a:prstGeom prst="rect">
              <a:avLst/>
            </a:prstGeom>
            <a:noFill/>
          </p:spPr>
          <p:txBody>
            <a:bodyPr wrap="square" rtlCol="0">
              <a:spAutoFit/>
            </a:bodyPr>
            <a:lstStyle/>
            <a:p>
              <a:r>
                <a:rPr lang="el-GR" b="1" dirty="0">
                  <a:latin typeface="Times New Roman" panose="02020603050405020304" pitchFamily="18" charset="0"/>
                  <a:cs typeface="Times New Roman" panose="02020603050405020304" pitchFamily="18" charset="0"/>
                </a:rPr>
                <a:t>θ</a:t>
              </a:r>
              <a:r>
                <a:rPr lang="en-US" b="1" baseline="-25000" dirty="0" err="1">
                  <a:latin typeface="Times New Roman" panose="02020603050405020304" pitchFamily="18" charset="0"/>
                  <a:cs typeface="Times New Roman" panose="02020603050405020304" pitchFamily="18" charset="0"/>
                </a:rPr>
                <a:t>estim</a:t>
              </a:r>
              <a:r>
                <a:rPr lang="en-US" b="1" baseline="-25000"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 </a:t>
              </a:r>
              <a:r>
                <a:rPr lang="el-GR" b="1" dirty="0">
                  <a:latin typeface="Times New Roman" panose="02020603050405020304" pitchFamily="18" charset="0"/>
                  <a:cs typeface="Times New Roman" panose="02020603050405020304" pitchFamily="18" charset="0"/>
                </a:rPr>
                <a:t>θ</a:t>
              </a:r>
              <a:r>
                <a:rPr lang="en-US" b="1" baseline="-25000" dirty="0">
                  <a:latin typeface="Times New Roman" panose="02020603050405020304" pitchFamily="18" charset="0"/>
                  <a:cs typeface="Times New Roman" panose="02020603050405020304" pitchFamily="18" charset="0"/>
                </a:rPr>
                <a:t>true</a:t>
              </a:r>
              <a:r>
                <a:rPr lang="el-GR" b="1" baseline="-25000"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Degrees</a:t>
              </a:r>
              <a:r>
                <a:rPr lang="el-GR"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8C0A448-C5CC-33E2-A1BB-B2DC35503EE2}"/>
                </a:ext>
              </a:extLst>
            </p:cNvPr>
            <p:cNvSpPr txBox="1"/>
            <p:nvPr/>
          </p:nvSpPr>
          <p:spPr>
            <a:xfrm>
              <a:off x="1487157" y="1724596"/>
              <a:ext cx="2450008" cy="85936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Timing resolution: 1.5 ns</a:t>
              </a:r>
            </a:p>
            <a:p>
              <a:r>
                <a:rPr lang="en-US" sz="1400" dirty="0">
                  <a:solidFill>
                    <a:schemeClr val="accent1">
                      <a:lumMod val="75000"/>
                    </a:schemeClr>
                  </a:solidFill>
                  <a:latin typeface="Times New Roman" panose="02020603050405020304" pitchFamily="18" charset="0"/>
                  <a:cs typeface="Times New Roman" panose="02020603050405020304" pitchFamily="18" charset="0"/>
                </a:rPr>
                <a:t>Timing resolution: 4.5 ns</a:t>
              </a:r>
            </a:p>
            <a:p>
              <a:r>
                <a:rPr lang="en-US" sz="1400" dirty="0">
                  <a:solidFill>
                    <a:srgbClr val="FF0000"/>
                  </a:solidFill>
                  <a:latin typeface="Times New Roman" panose="02020603050405020304" pitchFamily="18" charset="0"/>
                  <a:cs typeface="Times New Roman" panose="02020603050405020304" pitchFamily="18" charset="0"/>
                </a:rPr>
                <a:t>Timing resolution: 120 </a:t>
              </a:r>
              <a:r>
                <a:rPr lang="en-US" sz="1400" dirty="0" err="1">
                  <a:solidFill>
                    <a:srgbClr val="FF0000"/>
                  </a:solidFill>
                  <a:latin typeface="Times New Roman" panose="02020603050405020304" pitchFamily="18" charset="0"/>
                  <a:cs typeface="Times New Roman" panose="02020603050405020304" pitchFamily="18" charset="0"/>
                </a:rPr>
                <a:t>ps</a:t>
              </a:r>
              <a:endParaRPr lang="en-US" sz="14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5E0F8AF-D29C-4AC1-C0BD-0F6DF58E6DD6}"/>
                </a:ext>
              </a:extLst>
            </p:cNvPr>
            <p:cNvSpPr txBox="1"/>
            <p:nvPr/>
          </p:nvSpPr>
          <p:spPr>
            <a:xfrm>
              <a:off x="5365220" y="1949824"/>
              <a:ext cx="1457010" cy="646331"/>
            </a:xfrm>
            <a:prstGeom prst="rect">
              <a:avLst/>
            </a:prstGeom>
            <a:noFill/>
          </p:spPr>
          <p:txBody>
            <a:bodyPr wrap="square" rtlCol="0">
              <a:spAutoFit/>
            </a:bodyPr>
            <a:lstStyle/>
            <a:p>
              <a:r>
                <a:rPr lang="el-GR" dirty="0" err="1"/>
                <a:t>σ</a:t>
              </a:r>
              <a:r>
                <a:rPr lang="el-GR" baseline="-25000" dirty="0" err="1"/>
                <a:t>θ</a:t>
              </a:r>
              <a:r>
                <a:rPr lang="el-GR" baseline="-25000" dirty="0"/>
                <a:t> </a:t>
              </a:r>
              <a:r>
                <a:rPr lang="el-GR" dirty="0"/>
                <a:t>= 0.</a:t>
              </a:r>
              <a:r>
                <a:rPr lang="en-US" dirty="0"/>
                <a:t>68</a:t>
              </a:r>
              <a:r>
                <a:rPr lang="el-GR" baseline="30000" dirty="0"/>
                <a:t>ο</a:t>
              </a:r>
              <a:endParaRPr lang="en-US" baseline="30000" dirty="0"/>
            </a:p>
            <a:p>
              <a:r>
                <a:rPr lang="el-GR" dirty="0"/>
                <a:t>δ</a:t>
              </a:r>
              <a:r>
                <a:rPr lang="en-US" baseline="-25000" dirty="0"/>
                <a:t>bias</a:t>
              </a:r>
              <a:r>
                <a:rPr lang="el-GR" dirty="0"/>
                <a:t>=0.3</a:t>
              </a:r>
              <a:r>
                <a:rPr lang="el-GR" baseline="30000" dirty="0"/>
                <a:t>ο</a:t>
              </a:r>
              <a:r>
                <a:rPr lang="el-GR" dirty="0"/>
                <a:t>  </a:t>
              </a:r>
              <a:endParaRPr lang="en-US" dirty="0"/>
            </a:p>
          </p:txBody>
        </p:sp>
      </p:grpSp>
      <p:grpSp>
        <p:nvGrpSpPr>
          <p:cNvPr id="9" name="Group 8">
            <a:extLst>
              <a:ext uri="{FF2B5EF4-FFF2-40B4-BE49-F238E27FC236}">
                <a16:creationId xmlns:a16="http://schemas.microsoft.com/office/drawing/2014/main" id="{076BCC70-8EEA-19C9-08F9-2875A346CE2F}"/>
              </a:ext>
            </a:extLst>
          </p:cNvPr>
          <p:cNvGrpSpPr/>
          <p:nvPr/>
        </p:nvGrpSpPr>
        <p:grpSpPr>
          <a:xfrm>
            <a:off x="5789894" y="1723937"/>
            <a:ext cx="5617753" cy="4821973"/>
            <a:chOff x="983769" y="38100"/>
            <a:chExt cx="7360681" cy="6858000"/>
          </a:xfrm>
        </p:grpSpPr>
        <p:pic>
          <p:nvPicPr>
            <p:cNvPr id="10" name="Picture 9">
              <a:extLst>
                <a:ext uri="{FF2B5EF4-FFF2-40B4-BE49-F238E27FC236}">
                  <a16:creationId xmlns:a16="http://schemas.microsoft.com/office/drawing/2014/main" id="{F63F5F8B-5411-4D1A-F009-B9F248B38698}"/>
                </a:ext>
              </a:extLst>
            </p:cNvPr>
            <p:cNvPicPr>
              <a:picLocks noChangeAspect="1"/>
            </p:cNvPicPr>
            <p:nvPr/>
          </p:nvPicPr>
          <p:blipFill>
            <a:blip r:embed="rId3"/>
            <a:stretch>
              <a:fillRect/>
            </a:stretch>
          </p:blipFill>
          <p:spPr>
            <a:xfrm>
              <a:off x="983769" y="38100"/>
              <a:ext cx="7360681" cy="6858000"/>
            </a:xfrm>
            <a:prstGeom prst="rect">
              <a:avLst/>
            </a:prstGeom>
          </p:spPr>
        </p:pic>
        <p:sp>
          <p:nvSpPr>
            <p:cNvPr id="11" name="TextBox 10">
              <a:extLst>
                <a:ext uri="{FF2B5EF4-FFF2-40B4-BE49-F238E27FC236}">
                  <a16:creationId xmlns:a16="http://schemas.microsoft.com/office/drawing/2014/main" id="{28F2DB47-CEC8-AD70-6085-922B7A3A5231}"/>
                </a:ext>
              </a:extLst>
            </p:cNvPr>
            <p:cNvSpPr txBox="1"/>
            <p:nvPr/>
          </p:nvSpPr>
          <p:spPr>
            <a:xfrm>
              <a:off x="2853730" y="6361152"/>
              <a:ext cx="3215473"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Z</a:t>
              </a:r>
              <a:r>
                <a:rPr lang="en-US" b="1" baseline="-25000" dirty="0" err="1">
                  <a:latin typeface="Times New Roman" panose="02020603050405020304" pitchFamily="18" charset="0"/>
                  <a:cs typeface="Times New Roman" panose="02020603050405020304" pitchFamily="18" charset="0"/>
                </a:rPr>
                <a:t>estim</a:t>
              </a:r>
              <a:r>
                <a:rPr lang="en-US" b="1" baseline="-25000"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Z</a:t>
              </a:r>
              <a:r>
                <a:rPr lang="en-US" b="1" baseline="-25000" dirty="0" err="1">
                  <a:latin typeface="Times New Roman" panose="02020603050405020304" pitchFamily="18" charset="0"/>
                  <a:cs typeface="Times New Roman" panose="02020603050405020304" pitchFamily="18" charset="0"/>
                </a:rPr>
                <a:t>true</a:t>
              </a:r>
              <a:r>
                <a:rPr lang="el-GR" b="1" baseline="-25000"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cm</a:t>
              </a:r>
              <a:r>
                <a:rPr lang="el-GR"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D187D72-724F-1D01-0B4C-5BC68C735EDA}"/>
                </a:ext>
              </a:extLst>
            </p:cNvPr>
            <p:cNvSpPr txBox="1"/>
            <p:nvPr/>
          </p:nvSpPr>
          <p:spPr>
            <a:xfrm>
              <a:off x="1732631" y="873057"/>
              <a:ext cx="2728835" cy="1356969"/>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Timing resolution: 1.5 ns</a:t>
              </a:r>
            </a:p>
            <a:p>
              <a:r>
                <a:rPr lang="en-US" sz="1400" dirty="0">
                  <a:solidFill>
                    <a:schemeClr val="accent1">
                      <a:lumMod val="75000"/>
                    </a:schemeClr>
                  </a:solidFill>
                  <a:latin typeface="Times New Roman" panose="02020603050405020304" pitchFamily="18" charset="0"/>
                  <a:cs typeface="Times New Roman" panose="02020603050405020304" pitchFamily="18" charset="0"/>
                </a:rPr>
                <a:t>Timing resolution: 4.5 ns</a:t>
              </a:r>
            </a:p>
            <a:p>
              <a:r>
                <a:rPr lang="en-US" sz="1400" dirty="0">
                  <a:solidFill>
                    <a:srgbClr val="FF0000"/>
                  </a:solidFill>
                  <a:latin typeface="Times New Roman" panose="02020603050405020304" pitchFamily="18" charset="0"/>
                  <a:cs typeface="Times New Roman" panose="02020603050405020304" pitchFamily="18" charset="0"/>
                </a:rPr>
                <a:t>Timing resolution: 120 </a:t>
              </a:r>
              <a:r>
                <a:rPr lang="en-US" sz="1400" dirty="0" err="1">
                  <a:solidFill>
                    <a:srgbClr val="FF0000"/>
                  </a:solidFill>
                  <a:latin typeface="Times New Roman" panose="02020603050405020304" pitchFamily="18" charset="0"/>
                  <a:cs typeface="Times New Roman" panose="02020603050405020304" pitchFamily="18" charset="0"/>
                </a:rPr>
                <a:t>ps</a:t>
              </a:r>
              <a:endParaRPr lang="en-US" sz="1400" dirty="0">
                <a:solidFill>
                  <a:srgbClr val="FF0000"/>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A79B81A-2866-EA02-9E22-404B713A3950}"/>
                </a:ext>
              </a:extLst>
            </p:cNvPr>
            <p:cNvSpPr txBox="1"/>
            <p:nvPr/>
          </p:nvSpPr>
          <p:spPr>
            <a:xfrm>
              <a:off x="5647174" y="1457011"/>
              <a:ext cx="2025239" cy="1313196"/>
            </a:xfrm>
            <a:prstGeom prst="rect">
              <a:avLst/>
            </a:prstGeom>
            <a:noFill/>
          </p:spPr>
          <p:txBody>
            <a:bodyPr wrap="square" rtlCol="0">
              <a:spAutoFit/>
            </a:bodyPr>
            <a:lstStyle/>
            <a:p>
              <a:r>
                <a:rPr lang="el-GR" dirty="0" err="1">
                  <a:solidFill>
                    <a:srgbClr val="FF0000"/>
                  </a:solidFill>
                </a:rPr>
                <a:t>σ</a:t>
              </a:r>
              <a:r>
                <a:rPr lang="el-GR" baseline="-25000" dirty="0" err="1">
                  <a:solidFill>
                    <a:srgbClr val="FF0000"/>
                  </a:solidFill>
                </a:rPr>
                <a:t>Ζ</a:t>
              </a:r>
              <a:r>
                <a:rPr lang="el-GR" baseline="-25000" dirty="0">
                  <a:solidFill>
                    <a:srgbClr val="FF0000"/>
                  </a:solidFill>
                </a:rPr>
                <a:t> </a:t>
              </a:r>
              <a:r>
                <a:rPr lang="el-GR" dirty="0">
                  <a:solidFill>
                    <a:srgbClr val="FF0000"/>
                  </a:solidFill>
                </a:rPr>
                <a:t>=0.6 </a:t>
              </a:r>
              <a:r>
                <a:rPr lang="en-US" dirty="0">
                  <a:solidFill>
                    <a:srgbClr val="FF0000"/>
                  </a:solidFill>
                </a:rPr>
                <a:t>cm</a:t>
              </a:r>
            </a:p>
            <a:p>
              <a:r>
                <a:rPr lang="el-GR" dirty="0" err="1"/>
                <a:t>σ</a:t>
              </a:r>
              <a:r>
                <a:rPr lang="el-GR" baseline="-25000" dirty="0" err="1"/>
                <a:t>Ζ</a:t>
              </a:r>
              <a:r>
                <a:rPr lang="el-GR" dirty="0"/>
                <a:t>= 2.9 </a:t>
              </a:r>
              <a:r>
                <a:rPr lang="en-US" dirty="0"/>
                <a:t>cm</a:t>
              </a:r>
            </a:p>
            <a:p>
              <a:r>
                <a:rPr lang="el-GR" dirty="0" err="1">
                  <a:solidFill>
                    <a:schemeClr val="accent1">
                      <a:lumMod val="75000"/>
                    </a:schemeClr>
                  </a:solidFill>
                </a:rPr>
                <a:t>σ</a:t>
              </a:r>
              <a:r>
                <a:rPr lang="el-GR" baseline="-25000" dirty="0" err="1">
                  <a:solidFill>
                    <a:schemeClr val="accent1">
                      <a:lumMod val="75000"/>
                    </a:schemeClr>
                  </a:solidFill>
                </a:rPr>
                <a:t>Ζ</a:t>
              </a:r>
              <a:r>
                <a:rPr lang="el-GR" dirty="0">
                  <a:solidFill>
                    <a:schemeClr val="accent1">
                      <a:lumMod val="75000"/>
                    </a:schemeClr>
                  </a:solidFill>
                </a:rPr>
                <a:t>= 3.0 </a:t>
              </a:r>
              <a:r>
                <a:rPr lang="en-US" dirty="0">
                  <a:solidFill>
                    <a:schemeClr val="accent1">
                      <a:lumMod val="75000"/>
                    </a:schemeClr>
                  </a:solidFill>
                </a:rPr>
                <a:t>cm</a:t>
              </a:r>
            </a:p>
          </p:txBody>
        </p:sp>
      </p:grpSp>
    </p:spTree>
    <p:extLst>
      <p:ext uri="{BB962C8B-B14F-4D97-AF65-F5344CB8AC3E}">
        <p14:creationId xmlns:p14="http://schemas.microsoft.com/office/powerpoint/2010/main" val="3176901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4E08FDF-F9A2-6D7A-3AAA-657F67BB29E5}"/>
              </a:ext>
            </a:extLst>
          </p:cNvPr>
          <p:cNvSpPr>
            <a:spLocks noGrp="1"/>
          </p:cNvSpPr>
          <p:nvPr/>
        </p:nvSpPr>
        <p:spPr>
          <a:xfrm>
            <a:off x="526427" y="2099180"/>
            <a:ext cx="2239075" cy="2659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Drivers used:</a:t>
            </a:r>
          </a:p>
          <a:p>
            <a:pPr lvl="1">
              <a:buFont typeface="+mj-lt"/>
              <a:buAutoNum type="arabicPeriod"/>
            </a:pPr>
            <a:r>
              <a:rPr lang="en-US" dirty="0"/>
              <a:t>OpenGL</a:t>
            </a:r>
          </a:p>
          <a:p>
            <a:pPr lvl="1">
              <a:buFont typeface="+mj-lt"/>
              <a:buAutoNum type="arabicPeriod"/>
            </a:pPr>
            <a:r>
              <a:rPr lang="en-US" dirty="0" err="1"/>
              <a:t>OpenInventor</a:t>
            </a:r>
            <a:endParaRPr lang="en-US" dirty="0"/>
          </a:p>
          <a:p>
            <a:pPr lvl="1">
              <a:buFont typeface="+mj-lt"/>
              <a:buAutoNum type="arabicPeriod"/>
            </a:pPr>
            <a:r>
              <a:rPr lang="en-US" dirty="0"/>
              <a:t>Qt3D</a:t>
            </a:r>
          </a:p>
          <a:p>
            <a:pPr lvl="1">
              <a:buFont typeface="+mj-lt"/>
              <a:buAutoNum type="arabicPeriod"/>
            </a:pPr>
            <a:r>
              <a:rPr lang="en-US" dirty="0"/>
              <a:t>VTK</a:t>
            </a:r>
          </a:p>
          <a:p>
            <a:pPr lvl="1">
              <a:buFont typeface="+mj-lt"/>
              <a:buAutoNum type="arabicPeriod"/>
            </a:pPr>
            <a:r>
              <a:rPr lang="en-US" dirty="0" err="1"/>
              <a:t>ToolSG</a:t>
            </a:r>
            <a:endParaRPr lang="en-US" dirty="0"/>
          </a:p>
          <a:p>
            <a:pPr lvl="1">
              <a:buFont typeface="+mj-lt"/>
              <a:buAutoNum type="arabicPeriod"/>
            </a:pPr>
            <a:r>
              <a:rPr lang="en-US" dirty="0" err="1"/>
              <a:t>RayTracer</a:t>
            </a:r>
            <a:endParaRPr lang="en-US" dirty="0"/>
          </a:p>
        </p:txBody>
      </p:sp>
      <p:sp>
        <p:nvSpPr>
          <p:cNvPr id="3" name="TextBox 2">
            <a:extLst>
              <a:ext uri="{FF2B5EF4-FFF2-40B4-BE49-F238E27FC236}">
                <a16:creationId xmlns:a16="http://schemas.microsoft.com/office/drawing/2014/main" id="{F2A74070-8F7A-D06A-C0FA-3AD4BA474956}"/>
              </a:ext>
            </a:extLst>
          </p:cNvPr>
          <p:cNvSpPr txBox="1"/>
          <p:nvPr/>
        </p:nvSpPr>
        <p:spPr>
          <a:xfrm>
            <a:off x="1506808" y="271269"/>
            <a:ext cx="9178384" cy="584775"/>
          </a:xfrm>
          <a:prstGeom prst="rect">
            <a:avLst/>
          </a:prstGeom>
          <a:noFill/>
        </p:spPr>
        <p:txBody>
          <a:bodyPr wrap="square" rtlCol="0">
            <a:spAutoFit/>
          </a:bodyPr>
          <a:lstStyle/>
          <a:p>
            <a:pPr algn="ctr"/>
            <a:r>
              <a:rPr lang="en-US" sz="3200" b="1" dirty="0">
                <a:solidFill>
                  <a:schemeClr val="tx2">
                    <a:lumMod val="75000"/>
                    <a:lumOff val="25000"/>
                  </a:schemeClr>
                </a:solidFill>
              </a:rPr>
              <a:t>Event visualization by GEANT4</a:t>
            </a:r>
          </a:p>
        </p:txBody>
      </p:sp>
      <p:pic>
        <p:nvPicPr>
          <p:cNvPr id="4" name="Picture 3">
            <a:extLst>
              <a:ext uri="{FF2B5EF4-FFF2-40B4-BE49-F238E27FC236}">
                <a16:creationId xmlns:a16="http://schemas.microsoft.com/office/drawing/2014/main" id="{DCD32C0F-D47D-321A-AB2A-E0B918AA5C1D}"/>
              </a:ext>
            </a:extLst>
          </p:cNvPr>
          <p:cNvPicPr>
            <a:picLocks noChangeAspect="1"/>
          </p:cNvPicPr>
          <p:nvPr/>
        </p:nvPicPr>
        <p:blipFill>
          <a:blip r:embed="rId3"/>
          <a:stretch>
            <a:fillRect/>
          </a:stretch>
        </p:blipFill>
        <p:spPr>
          <a:xfrm>
            <a:off x="3160565" y="1305909"/>
            <a:ext cx="6896781" cy="4558417"/>
          </a:xfrm>
          <a:prstGeom prst="rect">
            <a:avLst/>
          </a:prstGeom>
        </p:spPr>
      </p:pic>
      <p:sp>
        <p:nvSpPr>
          <p:cNvPr id="6" name="TextBox 5">
            <a:extLst>
              <a:ext uri="{FF2B5EF4-FFF2-40B4-BE49-F238E27FC236}">
                <a16:creationId xmlns:a16="http://schemas.microsoft.com/office/drawing/2014/main" id="{374F1568-B0F6-3453-C6A3-C5C5F217EAAE}"/>
              </a:ext>
            </a:extLst>
          </p:cNvPr>
          <p:cNvSpPr txBox="1"/>
          <p:nvPr/>
        </p:nvSpPr>
        <p:spPr>
          <a:xfrm>
            <a:off x="5084085" y="809008"/>
            <a:ext cx="2239075" cy="369332"/>
          </a:xfrm>
          <a:prstGeom prst="rect">
            <a:avLst/>
          </a:prstGeom>
          <a:noFill/>
        </p:spPr>
        <p:txBody>
          <a:bodyPr wrap="square">
            <a:spAutoFit/>
          </a:bodyPr>
          <a:lstStyle/>
          <a:p>
            <a:r>
              <a:rPr lang="en-US" dirty="0"/>
              <a:t>(using </a:t>
            </a:r>
            <a:r>
              <a:rPr lang="en-US" dirty="0" err="1"/>
              <a:t>HepRapp</a:t>
            </a:r>
            <a:r>
              <a:rPr lang="en-US" dirty="0"/>
              <a:t>)</a:t>
            </a:r>
          </a:p>
        </p:txBody>
      </p:sp>
    </p:spTree>
    <p:extLst>
      <p:ext uri="{BB962C8B-B14F-4D97-AF65-F5344CB8AC3E}">
        <p14:creationId xmlns:p14="http://schemas.microsoft.com/office/powerpoint/2010/main" val="2273666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E40D87-231D-17B0-4B55-362B4B106E8D}"/>
              </a:ext>
            </a:extLst>
          </p:cNvPr>
          <p:cNvGrpSpPr/>
          <p:nvPr/>
        </p:nvGrpSpPr>
        <p:grpSpPr>
          <a:xfrm>
            <a:off x="150693" y="0"/>
            <a:ext cx="4951141" cy="4369472"/>
            <a:chOff x="927118" y="165463"/>
            <a:chExt cx="7289763" cy="6858000"/>
          </a:xfrm>
        </p:grpSpPr>
        <p:pic>
          <p:nvPicPr>
            <p:cNvPr id="3" name="Picture 2">
              <a:extLst>
                <a:ext uri="{FF2B5EF4-FFF2-40B4-BE49-F238E27FC236}">
                  <a16:creationId xmlns:a16="http://schemas.microsoft.com/office/drawing/2014/main" id="{8599537D-AB97-B37C-D0D8-8DAB93D71E78}"/>
                </a:ext>
              </a:extLst>
            </p:cNvPr>
            <p:cNvPicPr>
              <a:picLocks noChangeAspect="1"/>
            </p:cNvPicPr>
            <p:nvPr/>
          </p:nvPicPr>
          <p:blipFill>
            <a:blip r:embed="rId2"/>
            <a:stretch>
              <a:fillRect/>
            </a:stretch>
          </p:blipFill>
          <p:spPr>
            <a:xfrm>
              <a:off x="927118" y="165463"/>
              <a:ext cx="7289763" cy="6858000"/>
            </a:xfrm>
            <a:prstGeom prst="rect">
              <a:avLst/>
            </a:prstGeom>
          </p:spPr>
        </p:pic>
        <p:sp>
          <p:nvSpPr>
            <p:cNvPr id="4" name="TextBox 3">
              <a:extLst>
                <a:ext uri="{FF2B5EF4-FFF2-40B4-BE49-F238E27FC236}">
                  <a16:creationId xmlns:a16="http://schemas.microsoft.com/office/drawing/2014/main" id="{9EA1B366-2A7A-474A-E503-A209823EDEA1}"/>
                </a:ext>
              </a:extLst>
            </p:cNvPr>
            <p:cNvSpPr txBox="1"/>
            <p:nvPr/>
          </p:nvSpPr>
          <p:spPr>
            <a:xfrm>
              <a:off x="1802674" y="1802674"/>
              <a:ext cx="2595155"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300 MeV/c muons</a:t>
              </a:r>
            </a:p>
            <a:p>
              <a:r>
                <a:rPr lang="en-US" b="1" dirty="0">
                  <a:solidFill>
                    <a:srgbClr val="FF0000"/>
                  </a:solidFill>
                  <a:latin typeface="Times New Roman" panose="02020603050405020304" pitchFamily="18" charset="0"/>
                  <a:cs typeface="Times New Roman" panose="02020603050405020304" pitchFamily="18" charset="0"/>
                </a:rPr>
                <a:t>105 MeV/c electrons</a:t>
              </a:r>
            </a:p>
          </p:txBody>
        </p:sp>
      </p:grpSp>
      <p:pic>
        <p:nvPicPr>
          <p:cNvPr id="9" name="Picture 8">
            <a:extLst>
              <a:ext uri="{FF2B5EF4-FFF2-40B4-BE49-F238E27FC236}">
                <a16:creationId xmlns:a16="http://schemas.microsoft.com/office/drawing/2014/main" id="{9DEB210D-0975-45EB-706B-D29B87AEBE65}"/>
              </a:ext>
            </a:extLst>
          </p:cNvPr>
          <p:cNvPicPr>
            <a:picLocks noChangeAspect="1"/>
          </p:cNvPicPr>
          <p:nvPr/>
        </p:nvPicPr>
        <p:blipFill>
          <a:blip r:embed="rId3"/>
          <a:stretch>
            <a:fillRect/>
          </a:stretch>
        </p:blipFill>
        <p:spPr>
          <a:xfrm>
            <a:off x="6096000" y="889219"/>
            <a:ext cx="4394057" cy="3171650"/>
          </a:xfrm>
          <a:prstGeom prst="rect">
            <a:avLst/>
          </a:prstGeom>
        </p:spPr>
      </p:pic>
      <p:pic>
        <p:nvPicPr>
          <p:cNvPr id="10" name="Picture 9">
            <a:extLst>
              <a:ext uri="{FF2B5EF4-FFF2-40B4-BE49-F238E27FC236}">
                <a16:creationId xmlns:a16="http://schemas.microsoft.com/office/drawing/2014/main" id="{04F802FB-5D7E-58E2-1E3D-96F722A845FB}"/>
              </a:ext>
            </a:extLst>
          </p:cNvPr>
          <p:cNvPicPr>
            <a:picLocks noChangeAspect="1"/>
          </p:cNvPicPr>
          <p:nvPr/>
        </p:nvPicPr>
        <p:blipFill>
          <a:blip r:embed="rId4"/>
          <a:stretch>
            <a:fillRect/>
          </a:stretch>
        </p:blipFill>
        <p:spPr>
          <a:xfrm>
            <a:off x="3994812" y="3934356"/>
            <a:ext cx="4028203" cy="2923644"/>
          </a:xfrm>
          <a:prstGeom prst="rect">
            <a:avLst/>
          </a:prstGeom>
        </p:spPr>
      </p:pic>
      <p:pic>
        <p:nvPicPr>
          <p:cNvPr id="11" name="Picture 10">
            <a:extLst>
              <a:ext uri="{FF2B5EF4-FFF2-40B4-BE49-F238E27FC236}">
                <a16:creationId xmlns:a16="http://schemas.microsoft.com/office/drawing/2014/main" id="{2DA26CA4-AE8F-86D4-AD3A-4470B5DE3D93}"/>
              </a:ext>
            </a:extLst>
          </p:cNvPr>
          <p:cNvPicPr>
            <a:picLocks noChangeAspect="1"/>
          </p:cNvPicPr>
          <p:nvPr/>
        </p:nvPicPr>
        <p:blipFill>
          <a:blip r:embed="rId5"/>
          <a:stretch>
            <a:fillRect/>
          </a:stretch>
        </p:blipFill>
        <p:spPr>
          <a:xfrm>
            <a:off x="7833444" y="3934356"/>
            <a:ext cx="4358556" cy="2746200"/>
          </a:xfrm>
          <a:prstGeom prst="rect">
            <a:avLst/>
          </a:prstGeom>
        </p:spPr>
      </p:pic>
      <p:sp>
        <p:nvSpPr>
          <p:cNvPr id="12" name="Rectangle 11">
            <a:extLst>
              <a:ext uri="{FF2B5EF4-FFF2-40B4-BE49-F238E27FC236}">
                <a16:creationId xmlns:a16="http://schemas.microsoft.com/office/drawing/2014/main" id="{0483DB9C-454E-89CA-3F8F-A5745AFA5AEB}"/>
              </a:ext>
            </a:extLst>
          </p:cNvPr>
          <p:cNvSpPr/>
          <p:nvPr/>
        </p:nvSpPr>
        <p:spPr>
          <a:xfrm>
            <a:off x="5486400" y="369400"/>
            <a:ext cx="5776719" cy="646331"/>
          </a:xfrm>
          <a:prstGeom prst="rect">
            <a:avLst/>
          </a:prstGeom>
        </p:spPr>
        <p:txBody>
          <a:bodyPr wrap="square">
            <a:spAutoFit/>
          </a:bodyPr>
          <a:lstStyle/>
          <a:p>
            <a:r>
              <a:rPr lang="en-US" b="1" dirty="0">
                <a:solidFill>
                  <a:srgbClr val="C00000"/>
                </a:solidFill>
              </a:rPr>
              <a:t>when 300 MeV/c muons </a:t>
            </a:r>
          </a:p>
          <a:p>
            <a:pPr algn="ctr"/>
            <a:r>
              <a:rPr lang="en-US" b="1" dirty="0">
                <a:solidFill>
                  <a:srgbClr val="C00000"/>
                </a:solidFill>
              </a:rPr>
              <a:t>are treated as (105MeV/c) electrons  (</a:t>
            </a:r>
            <a:r>
              <a:rPr lang="el-GR" b="1" dirty="0">
                <a:solidFill>
                  <a:srgbClr val="C00000"/>
                </a:solidFill>
              </a:rPr>
              <a:t>θ-φ</a:t>
            </a:r>
            <a:r>
              <a:rPr lang="en-US" b="1" dirty="0">
                <a:solidFill>
                  <a:srgbClr val="C00000"/>
                </a:solidFill>
              </a:rPr>
              <a:t> fit)</a:t>
            </a:r>
            <a:endParaRPr lang="en-US" dirty="0">
              <a:solidFill>
                <a:srgbClr val="C00000"/>
              </a:solidFill>
            </a:endParaRPr>
          </a:p>
        </p:txBody>
      </p:sp>
    </p:spTree>
    <p:extLst>
      <p:ext uri="{BB962C8B-B14F-4D97-AF65-F5344CB8AC3E}">
        <p14:creationId xmlns:p14="http://schemas.microsoft.com/office/powerpoint/2010/main" val="1178388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667F6C-92A2-73A6-7EC7-4B419E3330B7}"/>
              </a:ext>
            </a:extLst>
          </p:cNvPr>
          <p:cNvGrpSpPr/>
          <p:nvPr/>
        </p:nvGrpSpPr>
        <p:grpSpPr>
          <a:xfrm>
            <a:off x="1853735" y="999248"/>
            <a:ext cx="8216900" cy="4502666"/>
            <a:chOff x="463550" y="1270000"/>
            <a:chExt cx="8216900" cy="4502666"/>
          </a:xfrm>
        </p:grpSpPr>
        <p:pic>
          <p:nvPicPr>
            <p:cNvPr id="6" name="Picture 5">
              <a:extLst>
                <a:ext uri="{FF2B5EF4-FFF2-40B4-BE49-F238E27FC236}">
                  <a16:creationId xmlns:a16="http://schemas.microsoft.com/office/drawing/2014/main" id="{DAF17D10-78D2-C13C-8018-8438B76FBBD4}"/>
                </a:ext>
              </a:extLst>
            </p:cNvPr>
            <p:cNvPicPr>
              <a:picLocks noChangeAspect="1"/>
            </p:cNvPicPr>
            <p:nvPr/>
          </p:nvPicPr>
          <p:blipFill>
            <a:blip r:embed="rId2"/>
            <a:stretch>
              <a:fillRect/>
            </a:stretch>
          </p:blipFill>
          <p:spPr>
            <a:xfrm>
              <a:off x="463550" y="1270000"/>
              <a:ext cx="8216900" cy="4318000"/>
            </a:xfrm>
            <a:prstGeom prst="rect">
              <a:avLst/>
            </a:prstGeom>
          </p:spPr>
        </p:pic>
        <p:sp>
          <p:nvSpPr>
            <p:cNvPr id="7" name="TextBox 6">
              <a:extLst>
                <a:ext uri="{FF2B5EF4-FFF2-40B4-BE49-F238E27FC236}">
                  <a16:creationId xmlns:a16="http://schemas.microsoft.com/office/drawing/2014/main" id="{0F6D12DD-50EE-0DAE-DBED-6437FD8BBCC3}"/>
                </a:ext>
              </a:extLst>
            </p:cNvPr>
            <p:cNvSpPr txBox="1"/>
            <p:nvPr/>
          </p:nvSpPr>
          <p:spPr>
            <a:xfrm>
              <a:off x="2713055" y="5403334"/>
              <a:ext cx="4692580" cy="369332"/>
            </a:xfrm>
            <a:prstGeom prst="rect">
              <a:avLst/>
            </a:prstGeom>
            <a:noFill/>
          </p:spPr>
          <p:txBody>
            <a:bodyPr wrap="square" rtlCol="0">
              <a:spAutoFit/>
            </a:bodyPr>
            <a:lstStyle/>
            <a:p>
              <a:r>
                <a:rPr lang="en-US" dirty="0"/>
                <a:t>-log-Likelihood: when </a:t>
              </a:r>
              <a:r>
                <a:rPr lang="el-GR" dirty="0"/>
                <a:t>μ’</a:t>
              </a:r>
              <a:r>
                <a:rPr lang="en-US" dirty="0"/>
                <a:t>s are treated as e’s</a:t>
              </a:r>
            </a:p>
          </p:txBody>
        </p:sp>
        <p:sp>
          <p:nvSpPr>
            <p:cNvPr id="8" name="TextBox 7">
              <a:extLst>
                <a:ext uri="{FF2B5EF4-FFF2-40B4-BE49-F238E27FC236}">
                  <a16:creationId xmlns:a16="http://schemas.microsoft.com/office/drawing/2014/main" id="{C46992E5-53AB-DDF1-1194-18B2F4C96DE7}"/>
                </a:ext>
              </a:extLst>
            </p:cNvPr>
            <p:cNvSpPr txBox="1"/>
            <p:nvPr/>
          </p:nvSpPr>
          <p:spPr>
            <a:xfrm rot="19852039">
              <a:off x="4161252" y="2818868"/>
              <a:ext cx="1085222" cy="369332"/>
            </a:xfrm>
            <a:prstGeom prst="rect">
              <a:avLst/>
            </a:prstGeom>
            <a:noFill/>
          </p:spPr>
          <p:txBody>
            <a:bodyPr wrap="square" rtlCol="0">
              <a:spAutoFit/>
            </a:bodyPr>
            <a:lstStyle/>
            <a:p>
              <a:r>
                <a:rPr lang="en-US" dirty="0">
                  <a:solidFill>
                    <a:srgbClr val="C00000"/>
                  </a:solidFill>
                </a:rPr>
                <a:t>y=x</a:t>
              </a:r>
            </a:p>
          </p:txBody>
        </p:sp>
      </p:grpSp>
    </p:spTree>
    <p:extLst>
      <p:ext uri="{BB962C8B-B14F-4D97-AF65-F5344CB8AC3E}">
        <p14:creationId xmlns:p14="http://schemas.microsoft.com/office/powerpoint/2010/main" val="2108350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8C6849-5E46-16BD-C696-6FB3FF483C55}"/>
              </a:ext>
            </a:extLst>
          </p:cNvPr>
          <p:cNvSpPr txBox="1"/>
          <p:nvPr/>
        </p:nvSpPr>
        <p:spPr>
          <a:xfrm>
            <a:off x="2101576" y="1157472"/>
            <a:ext cx="8330083" cy="3970318"/>
          </a:xfrm>
          <a:prstGeom prst="rect">
            <a:avLst/>
          </a:prstGeom>
          <a:noFill/>
        </p:spPr>
        <p:txBody>
          <a:bodyPr wrap="square" rtlCol="0">
            <a:spAutoFit/>
          </a:bodyPr>
          <a:lstStyle/>
          <a:p>
            <a:r>
              <a:rPr lang="en-US" b="1" dirty="0">
                <a:solidFill>
                  <a:schemeClr val="accent6">
                    <a:lumMod val="75000"/>
                  </a:schemeClr>
                </a:solidFill>
              </a:rPr>
              <a:t>Concluding Remarks (single track reconstruction)</a:t>
            </a:r>
            <a:endParaRPr lang="en-US" dirty="0"/>
          </a:p>
          <a:p>
            <a:pPr marL="285750" indent="-285750">
              <a:buFont typeface="Arial" panose="020B0604020202020204" pitchFamily="34" charset="0"/>
              <a:buChar char="•"/>
            </a:pPr>
            <a:r>
              <a:rPr lang="en-US" dirty="0"/>
              <a:t>It seems that we do not need very precise timing information (?)</a:t>
            </a:r>
          </a:p>
          <a:p>
            <a:pPr marL="285750" indent="-285750">
              <a:buFont typeface="Arial" panose="020B0604020202020204" pitchFamily="34" charset="0"/>
              <a:buChar char="•"/>
            </a:pPr>
            <a:r>
              <a:rPr lang="en-US" dirty="0"/>
              <a:t>Strong indication for a good resolution in reconstructing direction</a:t>
            </a:r>
          </a:p>
          <a:p>
            <a:pPr marL="285750" indent="-285750">
              <a:buFont typeface="Arial" panose="020B0604020202020204" pitchFamily="34" charset="0"/>
              <a:buChar char="•"/>
            </a:pPr>
            <a:r>
              <a:rPr lang="en-US" dirty="0"/>
              <a:t>Strong indication for a good vertex estimation</a:t>
            </a:r>
          </a:p>
          <a:p>
            <a:pPr marL="285750" indent="-285750">
              <a:buFont typeface="Arial" panose="020B0604020202020204" pitchFamily="34" charset="0"/>
              <a:buChar char="•"/>
            </a:pPr>
            <a:r>
              <a:rPr lang="en-US" dirty="0"/>
              <a:t>Strong indication for momentum estimation</a:t>
            </a:r>
          </a:p>
          <a:p>
            <a:pPr marL="285750" indent="-285750">
              <a:buFont typeface="Arial" panose="020B0604020202020204" pitchFamily="34" charset="0"/>
              <a:buChar char="•"/>
            </a:pPr>
            <a:r>
              <a:rPr lang="en-US" dirty="0"/>
              <a:t>Strong indication for e-</a:t>
            </a:r>
            <a:r>
              <a:rPr lang="el-GR" dirty="0"/>
              <a:t>μ </a:t>
            </a:r>
            <a:r>
              <a:rPr lang="en-US" dirty="0"/>
              <a:t>identification</a:t>
            </a:r>
          </a:p>
          <a:p>
            <a:pPr marL="285750" indent="-285750">
              <a:buFont typeface="Arial" panose="020B0604020202020204" pitchFamily="34" charset="0"/>
              <a:buChar char="•"/>
            </a:pPr>
            <a:endParaRPr lang="en-US" dirty="0"/>
          </a:p>
          <a:p>
            <a:r>
              <a:rPr lang="en-US" b="1" dirty="0">
                <a:solidFill>
                  <a:schemeClr val="accent6">
                    <a:lumMod val="75000"/>
                  </a:schemeClr>
                </a:solidFill>
              </a:rPr>
              <a:t>We need:</a:t>
            </a:r>
          </a:p>
          <a:p>
            <a:r>
              <a:rPr lang="en-US" dirty="0">
                <a:solidFill>
                  <a:srgbClr val="FF0000"/>
                </a:solidFill>
              </a:rPr>
              <a:t>All parameters simultaneous fit in realistic conditions</a:t>
            </a:r>
          </a:p>
          <a:p>
            <a:pPr marL="285750" indent="-285750">
              <a:buFont typeface="Arial" panose="020B0604020202020204" pitchFamily="34" charset="0"/>
              <a:buChar char="•"/>
            </a:pPr>
            <a:r>
              <a:rPr lang="en-US" dirty="0"/>
              <a:t>Full detector simulation</a:t>
            </a:r>
          </a:p>
          <a:p>
            <a:pPr marL="285750" indent="-285750">
              <a:buFont typeface="Arial" panose="020B0604020202020204" pitchFamily="34" charset="0"/>
              <a:buChar char="•"/>
            </a:pPr>
            <a:r>
              <a:rPr lang="en-US" dirty="0"/>
              <a:t>A practical reconstruction algorithm</a:t>
            </a:r>
          </a:p>
          <a:p>
            <a:pPr marL="742950" lvl="1" indent="-285750">
              <a:buFont typeface="Arial" panose="020B0604020202020204" pitchFamily="34" charset="0"/>
              <a:buChar char="•"/>
            </a:pPr>
            <a:r>
              <a:rPr lang="en-US" dirty="0"/>
              <a:t>Use a different way to tabulate the Ch. Photon emission info (ANN?)</a:t>
            </a:r>
          </a:p>
          <a:p>
            <a:r>
              <a:rPr lang="en-US" dirty="0">
                <a:solidFill>
                  <a:srgbClr val="FF0000"/>
                </a:solidFill>
              </a:rPr>
              <a:t>Repeat the “toy-model”  and full detector studies</a:t>
            </a:r>
          </a:p>
          <a:p>
            <a:endParaRPr lang="en-US" dirty="0"/>
          </a:p>
        </p:txBody>
      </p:sp>
    </p:spTree>
    <p:extLst>
      <p:ext uri="{BB962C8B-B14F-4D97-AF65-F5344CB8AC3E}">
        <p14:creationId xmlns:p14="http://schemas.microsoft.com/office/powerpoint/2010/main" val="285367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4F7C58-3803-9CFD-BCA6-FF9639E43B81}"/>
              </a:ext>
            </a:extLst>
          </p:cNvPr>
          <p:cNvSpPr txBox="1"/>
          <p:nvPr/>
        </p:nvSpPr>
        <p:spPr>
          <a:xfrm>
            <a:off x="1506808" y="271269"/>
            <a:ext cx="9178384" cy="584775"/>
          </a:xfrm>
          <a:prstGeom prst="rect">
            <a:avLst/>
          </a:prstGeom>
          <a:noFill/>
        </p:spPr>
        <p:txBody>
          <a:bodyPr wrap="square" rtlCol="0">
            <a:spAutoFit/>
          </a:bodyPr>
          <a:lstStyle/>
          <a:p>
            <a:pPr algn="ctr"/>
            <a:r>
              <a:rPr lang="en-US" sz="3200" b="1" dirty="0">
                <a:solidFill>
                  <a:schemeClr val="tx2">
                    <a:lumMod val="75000"/>
                    <a:lumOff val="25000"/>
                  </a:schemeClr>
                </a:solidFill>
              </a:rPr>
              <a:t>Event visualization by ROOT (using scripts)</a:t>
            </a:r>
          </a:p>
        </p:txBody>
      </p:sp>
      <p:sp>
        <p:nvSpPr>
          <p:cNvPr id="3" name="TextBox 2">
            <a:extLst>
              <a:ext uri="{FF2B5EF4-FFF2-40B4-BE49-F238E27FC236}">
                <a16:creationId xmlns:a16="http://schemas.microsoft.com/office/drawing/2014/main" id="{2FBA094C-BB22-8AF3-D7A8-7F926A7B5678}"/>
              </a:ext>
            </a:extLst>
          </p:cNvPr>
          <p:cNvSpPr txBox="1"/>
          <p:nvPr/>
        </p:nvSpPr>
        <p:spPr>
          <a:xfrm>
            <a:off x="7501077" y="2043555"/>
            <a:ext cx="445751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After running the simulation track data are exported and then for each event the tracks can be visualized.</a:t>
            </a:r>
          </a:p>
        </p:txBody>
      </p:sp>
      <p:pic>
        <p:nvPicPr>
          <p:cNvPr id="4" name="Picture 3">
            <a:extLst>
              <a:ext uri="{FF2B5EF4-FFF2-40B4-BE49-F238E27FC236}">
                <a16:creationId xmlns:a16="http://schemas.microsoft.com/office/drawing/2014/main" id="{89C61156-A2B4-972F-13F7-B830D3ECC3BF}"/>
              </a:ext>
            </a:extLst>
          </p:cNvPr>
          <p:cNvPicPr>
            <a:picLocks noChangeAspect="1"/>
          </p:cNvPicPr>
          <p:nvPr/>
        </p:nvPicPr>
        <p:blipFill>
          <a:blip r:embed="rId2"/>
          <a:stretch>
            <a:fillRect/>
          </a:stretch>
        </p:blipFill>
        <p:spPr>
          <a:xfrm>
            <a:off x="233408" y="1876286"/>
            <a:ext cx="6826339" cy="3826343"/>
          </a:xfrm>
          <a:prstGeom prst="rect">
            <a:avLst/>
          </a:prstGeom>
        </p:spPr>
      </p:pic>
      <p:sp>
        <p:nvSpPr>
          <p:cNvPr id="5" name="TextBox 5">
            <a:extLst>
              <a:ext uri="{FF2B5EF4-FFF2-40B4-BE49-F238E27FC236}">
                <a16:creationId xmlns:a16="http://schemas.microsoft.com/office/drawing/2014/main" id="{5CB50D47-EBFB-82FF-38D9-7F89F608899E}"/>
              </a:ext>
            </a:extLst>
          </p:cNvPr>
          <p:cNvSpPr txBox="1"/>
          <p:nvPr/>
        </p:nvSpPr>
        <p:spPr>
          <a:xfrm>
            <a:off x="489885" y="1494265"/>
            <a:ext cx="3758730" cy="28379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F0000"/>
                </a:solidFill>
              </a:rPr>
              <a:t>Tracks can be turned on/off for better visualization</a:t>
            </a:r>
          </a:p>
        </p:txBody>
      </p:sp>
      <p:sp>
        <p:nvSpPr>
          <p:cNvPr id="6" name="Content Placeholder 2">
            <a:extLst>
              <a:ext uri="{FF2B5EF4-FFF2-40B4-BE49-F238E27FC236}">
                <a16:creationId xmlns:a16="http://schemas.microsoft.com/office/drawing/2014/main" id="{46C96C1E-EBF6-07B5-ED35-D73BB3827F11}"/>
              </a:ext>
            </a:extLst>
          </p:cNvPr>
          <p:cNvSpPr>
            <a:spLocks noGrp="1"/>
          </p:cNvSpPr>
          <p:nvPr/>
        </p:nvSpPr>
        <p:spPr>
          <a:xfrm>
            <a:off x="7205627" y="3295998"/>
            <a:ext cx="4959205" cy="986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The user can decide if this data can be used by with a third-party tool to do some other types of visualization of data processing.</a:t>
            </a:r>
          </a:p>
        </p:txBody>
      </p:sp>
      <p:cxnSp>
        <p:nvCxnSpPr>
          <p:cNvPr id="8" name="Straight Arrow Connector 7">
            <a:extLst>
              <a:ext uri="{FF2B5EF4-FFF2-40B4-BE49-F238E27FC236}">
                <a16:creationId xmlns:a16="http://schemas.microsoft.com/office/drawing/2014/main" id="{32DBF6F4-3C23-EBC4-C4B2-FE5AED50AC31}"/>
              </a:ext>
            </a:extLst>
          </p:cNvPr>
          <p:cNvCxnSpPr/>
          <p:nvPr/>
        </p:nvCxnSpPr>
        <p:spPr>
          <a:xfrm flipH="1">
            <a:off x="1170878" y="1739590"/>
            <a:ext cx="223024" cy="86979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F551EE40-CEA7-3C8B-C34C-03896B5D2C4C}"/>
              </a:ext>
            </a:extLst>
          </p:cNvPr>
          <p:cNvSpPr>
            <a:spLocks noGrp="1"/>
          </p:cNvSpPr>
          <p:nvPr/>
        </p:nvSpPr>
        <p:spPr>
          <a:xfrm>
            <a:off x="7205626" y="4282918"/>
            <a:ext cx="4959205" cy="98692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Work on GUI in progress</a:t>
            </a:r>
          </a:p>
          <a:p>
            <a:r>
              <a:rPr lang="en-US" dirty="0"/>
              <a:t>The simulation needs a little more work to become stable.</a:t>
            </a:r>
          </a:p>
        </p:txBody>
      </p:sp>
    </p:spTree>
    <p:extLst>
      <p:ext uri="{BB962C8B-B14F-4D97-AF65-F5344CB8AC3E}">
        <p14:creationId xmlns:p14="http://schemas.microsoft.com/office/powerpoint/2010/main" val="365569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EB9C8F-B8C5-0B78-2DB4-497189028315}"/>
              </a:ext>
            </a:extLst>
          </p:cNvPr>
          <p:cNvSpPr txBox="1"/>
          <p:nvPr/>
        </p:nvSpPr>
        <p:spPr>
          <a:xfrm>
            <a:off x="312235" y="94248"/>
            <a:ext cx="11240428" cy="1446550"/>
          </a:xfrm>
          <a:prstGeom prst="rect">
            <a:avLst/>
          </a:prstGeom>
          <a:noFill/>
        </p:spPr>
        <p:txBody>
          <a:bodyPr wrap="square" rtlCol="0">
            <a:spAutoFit/>
          </a:bodyPr>
          <a:lstStyle/>
          <a:p>
            <a:pPr algn="ctr"/>
            <a:r>
              <a:rPr lang="en-US" sz="3200" b="1" dirty="0">
                <a:solidFill>
                  <a:schemeClr val="tx2">
                    <a:lumMod val="75000"/>
                    <a:lumOff val="25000"/>
                  </a:schemeClr>
                </a:solidFill>
              </a:rPr>
              <a:t>Classification of </a:t>
            </a:r>
            <a:r>
              <a:rPr lang="en-US" sz="3200" b="1" dirty="0" err="1">
                <a:solidFill>
                  <a:schemeClr val="tx2">
                    <a:lumMod val="75000"/>
                    <a:lumOff val="25000"/>
                  </a:schemeClr>
                </a:solidFill>
              </a:rPr>
              <a:t>ESSnuSB</a:t>
            </a:r>
            <a:r>
              <a:rPr lang="en-US" sz="3200" b="1" dirty="0">
                <a:solidFill>
                  <a:schemeClr val="tx2">
                    <a:lumMod val="75000"/>
                    <a:lumOff val="25000"/>
                  </a:schemeClr>
                </a:solidFill>
              </a:rPr>
              <a:t> WC Near Detector Events Using Graph Neural Networks</a:t>
            </a:r>
          </a:p>
          <a:p>
            <a:pPr algn="ctr"/>
            <a:r>
              <a:rPr lang="en-US" sz="2400" b="1" dirty="0" err="1">
                <a:solidFill>
                  <a:schemeClr val="tx2">
                    <a:lumMod val="75000"/>
                    <a:lumOff val="25000"/>
                  </a:schemeClr>
                </a:solidFill>
              </a:rPr>
              <a:t>Kaare</a:t>
            </a:r>
            <a:r>
              <a:rPr lang="en-US" sz="2400" b="1" dirty="0">
                <a:solidFill>
                  <a:schemeClr val="tx2">
                    <a:lumMod val="75000"/>
                    <a:lumOff val="25000"/>
                  </a:schemeClr>
                </a:solidFill>
              </a:rPr>
              <a:t> </a:t>
            </a:r>
            <a:r>
              <a:rPr lang="en-US" sz="2400" b="1" dirty="0" err="1">
                <a:solidFill>
                  <a:schemeClr val="tx2">
                    <a:lumMod val="75000"/>
                    <a:lumOff val="25000"/>
                  </a:schemeClr>
                </a:solidFill>
              </a:rPr>
              <a:t>Endrup</a:t>
            </a:r>
            <a:r>
              <a:rPr lang="en-US" sz="2400" b="1" dirty="0">
                <a:solidFill>
                  <a:schemeClr val="tx2">
                    <a:lumMod val="75000"/>
                    <a:lumOff val="25000"/>
                  </a:schemeClr>
                </a:solidFill>
              </a:rPr>
              <a:t> Iversen - Lund University</a:t>
            </a:r>
          </a:p>
        </p:txBody>
      </p:sp>
      <p:pic>
        <p:nvPicPr>
          <p:cNvPr id="4" name="Picture 3">
            <a:extLst>
              <a:ext uri="{FF2B5EF4-FFF2-40B4-BE49-F238E27FC236}">
                <a16:creationId xmlns:a16="http://schemas.microsoft.com/office/drawing/2014/main" id="{3F9BFA86-2952-C775-1C46-3D957B5E9BD5}"/>
              </a:ext>
            </a:extLst>
          </p:cNvPr>
          <p:cNvPicPr>
            <a:picLocks noChangeAspect="1"/>
          </p:cNvPicPr>
          <p:nvPr/>
        </p:nvPicPr>
        <p:blipFill>
          <a:blip r:embed="rId2"/>
          <a:stretch>
            <a:fillRect/>
          </a:stretch>
        </p:blipFill>
        <p:spPr>
          <a:xfrm>
            <a:off x="178423" y="2127530"/>
            <a:ext cx="8877454" cy="4389939"/>
          </a:xfrm>
          <a:prstGeom prst="rect">
            <a:avLst/>
          </a:prstGeom>
        </p:spPr>
      </p:pic>
      <p:pic>
        <p:nvPicPr>
          <p:cNvPr id="6" name="Picture 5">
            <a:extLst>
              <a:ext uri="{FF2B5EF4-FFF2-40B4-BE49-F238E27FC236}">
                <a16:creationId xmlns:a16="http://schemas.microsoft.com/office/drawing/2014/main" id="{F9C4C0E9-714C-EEEE-1F27-469F1555C03F}"/>
              </a:ext>
            </a:extLst>
          </p:cNvPr>
          <p:cNvPicPr>
            <a:picLocks noChangeAspect="1"/>
          </p:cNvPicPr>
          <p:nvPr/>
        </p:nvPicPr>
        <p:blipFill>
          <a:blip r:embed="rId3"/>
          <a:stretch>
            <a:fillRect/>
          </a:stretch>
        </p:blipFill>
        <p:spPr>
          <a:xfrm>
            <a:off x="4789280" y="1618855"/>
            <a:ext cx="7268901" cy="1702279"/>
          </a:xfrm>
          <a:prstGeom prst="rect">
            <a:avLst/>
          </a:prstGeom>
        </p:spPr>
      </p:pic>
      <p:sp>
        <p:nvSpPr>
          <p:cNvPr id="7" name="TextBox 6">
            <a:extLst>
              <a:ext uri="{FF2B5EF4-FFF2-40B4-BE49-F238E27FC236}">
                <a16:creationId xmlns:a16="http://schemas.microsoft.com/office/drawing/2014/main" id="{DA65703D-E938-0C94-9E61-B579E6B32C63}"/>
              </a:ext>
            </a:extLst>
          </p:cNvPr>
          <p:cNvSpPr txBox="1"/>
          <p:nvPr/>
        </p:nvSpPr>
        <p:spPr>
          <a:xfrm>
            <a:off x="3334216" y="2127530"/>
            <a:ext cx="1455064" cy="369332"/>
          </a:xfrm>
          <a:prstGeom prst="rect">
            <a:avLst/>
          </a:prstGeom>
          <a:noFill/>
        </p:spPr>
        <p:txBody>
          <a:bodyPr wrap="square" rtlCol="0">
            <a:spAutoFit/>
          </a:bodyPr>
          <a:lstStyle/>
          <a:p>
            <a:r>
              <a:rPr lang="en-US" b="1" dirty="0"/>
              <a:t>Why GNN ?</a:t>
            </a:r>
          </a:p>
        </p:txBody>
      </p:sp>
      <p:pic>
        <p:nvPicPr>
          <p:cNvPr id="9" name="Picture 8">
            <a:extLst>
              <a:ext uri="{FF2B5EF4-FFF2-40B4-BE49-F238E27FC236}">
                <a16:creationId xmlns:a16="http://schemas.microsoft.com/office/drawing/2014/main" id="{C71FD7C6-6A44-B40E-0504-184BF196CCE2}"/>
              </a:ext>
            </a:extLst>
          </p:cNvPr>
          <p:cNvPicPr>
            <a:picLocks noChangeAspect="1"/>
          </p:cNvPicPr>
          <p:nvPr/>
        </p:nvPicPr>
        <p:blipFill>
          <a:blip r:embed="rId4"/>
          <a:stretch>
            <a:fillRect/>
          </a:stretch>
        </p:blipFill>
        <p:spPr>
          <a:xfrm>
            <a:off x="9679467" y="4191895"/>
            <a:ext cx="2120686" cy="2094499"/>
          </a:xfrm>
          <a:prstGeom prst="rect">
            <a:avLst/>
          </a:prstGeom>
        </p:spPr>
      </p:pic>
      <p:pic>
        <p:nvPicPr>
          <p:cNvPr id="13" name="Picture 12">
            <a:extLst>
              <a:ext uri="{FF2B5EF4-FFF2-40B4-BE49-F238E27FC236}">
                <a16:creationId xmlns:a16="http://schemas.microsoft.com/office/drawing/2014/main" id="{4AB9EC7F-55F5-BAD3-8440-C9FD4ECA6FDA}"/>
              </a:ext>
            </a:extLst>
          </p:cNvPr>
          <p:cNvPicPr>
            <a:picLocks noChangeAspect="1"/>
          </p:cNvPicPr>
          <p:nvPr/>
        </p:nvPicPr>
        <p:blipFill>
          <a:blip r:embed="rId5"/>
          <a:stretch>
            <a:fillRect/>
          </a:stretch>
        </p:blipFill>
        <p:spPr>
          <a:xfrm>
            <a:off x="10717212" y="3875593"/>
            <a:ext cx="1296365" cy="316302"/>
          </a:xfrm>
          <a:prstGeom prst="rect">
            <a:avLst/>
          </a:prstGeom>
        </p:spPr>
      </p:pic>
      <p:pic>
        <p:nvPicPr>
          <p:cNvPr id="15" name="Picture 14">
            <a:extLst>
              <a:ext uri="{FF2B5EF4-FFF2-40B4-BE49-F238E27FC236}">
                <a16:creationId xmlns:a16="http://schemas.microsoft.com/office/drawing/2014/main" id="{DE02E646-18C6-15C5-9081-82F07A8B7FE8}"/>
              </a:ext>
            </a:extLst>
          </p:cNvPr>
          <p:cNvPicPr>
            <a:picLocks noChangeAspect="1"/>
          </p:cNvPicPr>
          <p:nvPr/>
        </p:nvPicPr>
        <p:blipFill>
          <a:blip r:embed="rId6"/>
          <a:stretch>
            <a:fillRect/>
          </a:stretch>
        </p:blipFill>
        <p:spPr>
          <a:xfrm>
            <a:off x="6467708" y="3536867"/>
            <a:ext cx="3368984" cy="1425204"/>
          </a:xfrm>
          <a:prstGeom prst="rect">
            <a:avLst/>
          </a:prstGeom>
        </p:spPr>
      </p:pic>
    </p:spTree>
    <p:extLst>
      <p:ext uri="{BB962C8B-B14F-4D97-AF65-F5344CB8AC3E}">
        <p14:creationId xmlns:p14="http://schemas.microsoft.com/office/powerpoint/2010/main" val="413813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E523D0-E580-A73C-D938-22DFB62020E0}"/>
              </a:ext>
            </a:extLst>
          </p:cNvPr>
          <p:cNvSpPr txBox="1"/>
          <p:nvPr/>
        </p:nvSpPr>
        <p:spPr>
          <a:xfrm>
            <a:off x="7083812" y="4102232"/>
            <a:ext cx="4691875" cy="646331"/>
          </a:xfrm>
          <a:prstGeom prst="rect">
            <a:avLst/>
          </a:prstGeom>
          <a:noFill/>
        </p:spPr>
        <p:txBody>
          <a:bodyPr wrap="square">
            <a:spAutoFit/>
          </a:bodyPr>
          <a:lstStyle/>
          <a:p>
            <a:r>
              <a:rPr lang="en-US" dirty="0"/>
              <a:t>Receiver-operating characteristic curve. True positive rate (TPR) vs false positive rate (FPR)  </a:t>
            </a:r>
          </a:p>
        </p:txBody>
      </p:sp>
      <p:sp>
        <p:nvSpPr>
          <p:cNvPr id="8" name="TextBox 7">
            <a:extLst>
              <a:ext uri="{FF2B5EF4-FFF2-40B4-BE49-F238E27FC236}">
                <a16:creationId xmlns:a16="http://schemas.microsoft.com/office/drawing/2014/main" id="{5983139C-4CB1-7E91-7AAA-E8DC1108D9DC}"/>
              </a:ext>
            </a:extLst>
          </p:cNvPr>
          <p:cNvSpPr txBox="1"/>
          <p:nvPr/>
        </p:nvSpPr>
        <p:spPr>
          <a:xfrm>
            <a:off x="6841036" y="4908525"/>
            <a:ext cx="5284058" cy="1200329"/>
          </a:xfrm>
          <a:prstGeom prst="rect">
            <a:avLst/>
          </a:prstGeom>
          <a:noFill/>
        </p:spPr>
        <p:txBody>
          <a:bodyPr wrap="square">
            <a:spAutoFit/>
          </a:bodyPr>
          <a:lstStyle/>
          <a:p>
            <a:pPr algn="just"/>
            <a:r>
              <a:rPr lang="en-US" dirty="0"/>
              <a:t>Classifiers that give curves closer to the top-left corner indicate a better performance. As a baseline, a random classifier is expected to give points lying along the diagonal.</a:t>
            </a:r>
          </a:p>
        </p:txBody>
      </p:sp>
      <p:pic>
        <p:nvPicPr>
          <p:cNvPr id="10" name="Picture 9">
            <a:extLst>
              <a:ext uri="{FF2B5EF4-FFF2-40B4-BE49-F238E27FC236}">
                <a16:creationId xmlns:a16="http://schemas.microsoft.com/office/drawing/2014/main" id="{32156A39-C886-E62C-11C1-AB3E61DE92F1}"/>
              </a:ext>
            </a:extLst>
          </p:cNvPr>
          <p:cNvPicPr>
            <a:picLocks noChangeAspect="1"/>
          </p:cNvPicPr>
          <p:nvPr/>
        </p:nvPicPr>
        <p:blipFill>
          <a:blip r:embed="rId2"/>
          <a:stretch>
            <a:fillRect/>
          </a:stretch>
        </p:blipFill>
        <p:spPr>
          <a:xfrm>
            <a:off x="236058" y="4632479"/>
            <a:ext cx="6273478" cy="552091"/>
          </a:xfrm>
          <a:prstGeom prst="rect">
            <a:avLst/>
          </a:prstGeom>
        </p:spPr>
      </p:pic>
      <p:pic>
        <p:nvPicPr>
          <p:cNvPr id="12" name="Picture 11">
            <a:extLst>
              <a:ext uri="{FF2B5EF4-FFF2-40B4-BE49-F238E27FC236}">
                <a16:creationId xmlns:a16="http://schemas.microsoft.com/office/drawing/2014/main" id="{2E1D3E13-D6B4-94E5-DD79-861EF1668AA6}"/>
              </a:ext>
            </a:extLst>
          </p:cNvPr>
          <p:cNvPicPr>
            <a:picLocks noChangeAspect="1"/>
          </p:cNvPicPr>
          <p:nvPr/>
        </p:nvPicPr>
        <p:blipFill>
          <a:blip r:embed="rId3"/>
          <a:stretch>
            <a:fillRect/>
          </a:stretch>
        </p:blipFill>
        <p:spPr>
          <a:xfrm>
            <a:off x="2882707" y="210728"/>
            <a:ext cx="6155261" cy="894933"/>
          </a:xfrm>
          <a:prstGeom prst="rect">
            <a:avLst/>
          </a:prstGeom>
        </p:spPr>
      </p:pic>
      <p:pic>
        <p:nvPicPr>
          <p:cNvPr id="14" name="Picture 13">
            <a:extLst>
              <a:ext uri="{FF2B5EF4-FFF2-40B4-BE49-F238E27FC236}">
                <a16:creationId xmlns:a16="http://schemas.microsoft.com/office/drawing/2014/main" id="{B6E44384-989C-C535-C3B3-B0904492AD45}"/>
              </a:ext>
            </a:extLst>
          </p:cNvPr>
          <p:cNvPicPr>
            <a:picLocks noChangeAspect="1"/>
          </p:cNvPicPr>
          <p:nvPr/>
        </p:nvPicPr>
        <p:blipFill>
          <a:blip r:embed="rId4"/>
          <a:stretch>
            <a:fillRect/>
          </a:stretch>
        </p:blipFill>
        <p:spPr>
          <a:xfrm>
            <a:off x="180303" y="1259483"/>
            <a:ext cx="6086683" cy="2842749"/>
          </a:xfrm>
          <a:prstGeom prst="rect">
            <a:avLst/>
          </a:prstGeom>
        </p:spPr>
      </p:pic>
      <p:pic>
        <p:nvPicPr>
          <p:cNvPr id="16" name="Picture 15">
            <a:extLst>
              <a:ext uri="{FF2B5EF4-FFF2-40B4-BE49-F238E27FC236}">
                <a16:creationId xmlns:a16="http://schemas.microsoft.com/office/drawing/2014/main" id="{510610D0-9F42-AC89-8FBC-CA7DF72DBD2A}"/>
              </a:ext>
            </a:extLst>
          </p:cNvPr>
          <p:cNvPicPr>
            <a:picLocks noChangeAspect="1"/>
          </p:cNvPicPr>
          <p:nvPr/>
        </p:nvPicPr>
        <p:blipFill>
          <a:blip r:embed="rId5"/>
          <a:stretch>
            <a:fillRect/>
          </a:stretch>
        </p:blipFill>
        <p:spPr>
          <a:xfrm>
            <a:off x="6322741" y="1330516"/>
            <a:ext cx="5793365" cy="2611754"/>
          </a:xfrm>
          <a:prstGeom prst="rect">
            <a:avLst/>
          </a:prstGeom>
        </p:spPr>
      </p:pic>
    </p:spTree>
    <p:extLst>
      <p:ext uri="{BB962C8B-B14F-4D97-AF65-F5344CB8AC3E}">
        <p14:creationId xmlns:p14="http://schemas.microsoft.com/office/powerpoint/2010/main" val="4100686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38516-237D-63B2-8416-92AD5701BE69}"/>
              </a:ext>
            </a:extLst>
          </p:cNvPr>
          <p:cNvPicPr>
            <a:picLocks noChangeAspect="1"/>
          </p:cNvPicPr>
          <p:nvPr/>
        </p:nvPicPr>
        <p:blipFill>
          <a:blip r:embed="rId2"/>
          <a:stretch>
            <a:fillRect/>
          </a:stretch>
        </p:blipFill>
        <p:spPr>
          <a:xfrm>
            <a:off x="2839443" y="4700238"/>
            <a:ext cx="5994546" cy="2023947"/>
          </a:xfrm>
          <a:prstGeom prst="rect">
            <a:avLst/>
          </a:prstGeom>
        </p:spPr>
      </p:pic>
      <p:pic>
        <p:nvPicPr>
          <p:cNvPr id="7" name="Picture 6">
            <a:extLst>
              <a:ext uri="{FF2B5EF4-FFF2-40B4-BE49-F238E27FC236}">
                <a16:creationId xmlns:a16="http://schemas.microsoft.com/office/drawing/2014/main" id="{24F9D081-7C71-B275-56E0-F8978F62B877}"/>
              </a:ext>
            </a:extLst>
          </p:cNvPr>
          <p:cNvPicPr>
            <a:picLocks noChangeAspect="1"/>
          </p:cNvPicPr>
          <p:nvPr/>
        </p:nvPicPr>
        <p:blipFill>
          <a:blip r:embed="rId3"/>
          <a:stretch>
            <a:fillRect/>
          </a:stretch>
        </p:blipFill>
        <p:spPr>
          <a:xfrm>
            <a:off x="2932585" y="4028674"/>
            <a:ext cx="5363924" cy="480762"/>
          </a:xfrm>
          <a:prstGeom prst="rect">
            <a:avLst/>
          </a:prstGeom>
        </p:spPr>
      </p:pic>
      <p:pic>
        <p:nvPicPr>
          <p:cNvPr id="9" name="Picture 8">
            <a:extLst>
              <a:ext uri="{FF2B5EF4-FFF2-40B4-BE49-F238E27FC236}">
                <a16:creationId xmlns:a16="http://schemas.microsoft.com/office/drawing/2014/main" id="{BE5BC431-A5E1-5D22-ADCF-5EF7D2D10014}"/>
              </a:ext>
            </a:extLst>
          </p:cNvPr>
          <p:cNvPicPr>
            <a:picLocks noChangeAspect="1"/>
          </p:cNvPicPr>
          <p:nvPr/>
        </p:nvPicPr>
        <p:blipFill>
          <a:blip r:embed="rId4"/>
          <a:stretch>
            <a:fillRect/>
          </a:stretch>
        </p:blipFill>
        <p:spPr>
          <a:xfrm>
            <a:off x="3412948" y="133815"/>
            <a:ext cx="5092861" cy="764875"/>
          </a:xfrm>
          <a:prstGeom prst="rect">
            <a:avLst/>
          </a:prstGeom>
        </p:spPr>
      </p:pic>
      <p:pic>
        <p:nvPicPr>
          <p:cNvPr id="11" name="Picture 10">
            <a:extLst>
              <a:ext uri="{FF2B5EF4-FFF2-40B4-BE49-F238E27FC236}">
                <a16:creationId xmlns:a16="http://schemas.microsoft.com/office/drawing/2014/main" id="{5D0D7956-74D1-6164-FD8E-24BAA470115A}"/>
              </a:ext>
            </a:extLst>
          </p:cNvPr>
          <p:cNvPicPr>
            <a:picLocks noChangeAspect="1"/>
          </p:cNvPicPr>
          <p:nvPr/>
        </p:nvPicPr>
        <p:blipFill>
          <a:blip r:embed="rId5"/>
          <a:stretch>
            <a:fillRect/>
          </a:stretch>
        </p:blipFill>
        <p:spPr>
          <a:xfrm>
            <a:off x="89586" y="1086471"/>
            <a:ext cx="6134829" cy="2716095"/>
          </a:xfrm>
          <a:prstGeom prst="rect">
            <a:avLst/>
          </a:prstGeom>
        </p:spPr>
      </p:pic>
      <p:pic>
        <p:nvPicPr>
          <p:cNvPr id="13" name="Picture 12">
            <a:extLst>
              <a:ext uri="{FF2B5EF4-FFF2-40B4-BE49-F238E27FC236}">
                <a16:creationId xmlns:a16="http://schemas.microsoft.com/office/drawing/2014/main" id="{963EA8D9-F5A4-7300-B8BD-A191B19314D0}"/>
              </a:ext>
            </a:extLst>
          </p:cNvPr>
          <p:cNvPicPr>
            <a:picLocks noChangeAspect="1"/>
          </p:cNvPicPr>
          <p:nvPr/>
        </p:nvPicPr>
        <p:blipFill>
          <a:blip r:embed="rId6"/>
          <a:stretch>
            <a:fillRect/>
          </a:stretch>
        </p:blipFill>
        <p:spPr>
          <a:xfrm>
            <a:off x="6224414" y="1124798"/>
            <a:ext cx="5878000" cy="2641647"/>
          </a:xfrm>
          <a:prstGeom prst="rect">
            <a:avLst/>
          </a:prstGeom>
        </p:spPr>
      </p:pic>
    </p:spTree>
    <p:extLst>
      <p:ext uri="{BB962C8B-B14F-4D97-AF65-F5344CB8AC3E}">
        <p14:creationId xmlns:p14="http://schemas.microsoft.com/office/powerpoint/2010/main" val="141044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A3E76B-7A3E-D2B5-AD71-31F1B74314B1}"/>
              </a:ext>
            </a:extLst>
          </p:cNvPr>
          <p:cNvPicPr>
            <a:picLocks noChangeAspect="1"/>
          </p:cNvPicPr>
          <p:nvPr/>
        </p:nvPicPr>
        <p:blipFill>
          <a:blip r:embed="rId2"/>
          <a:stretch>
            <a:fillRect/>
          </a:stretch>
        </p:blipFill>
        <p:spPr>
          <a:xfrm>
            <a:off x="472417" y="153521"/>
            <a:ext cx="10857222" cy="4837772"/>
          </a:xfrm>
          <a:prstGeom prst="rect">
            <a:avLst/>
          </a:prstGeom>
        </p:spPr>
      </p:pic>
    </p:spTree>
    <p:extLst>
      <p:ext uri="{BB962C8B-B14F-4D97-AF65-F5344CB8AC3E}">
        <p14:creationId xmlns:p14="http://schemas.microsoft.com/office/powerpoint/2010/main" val="392680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598477-1E3D-DCC0-6E54-63F9ECD47DD6}"/>
              </a:ext>
            </a:extLst>
          </p:cNvPr>
          <p:cNvPicPr>
            <a:picLocks noChangeAspect="1"/>
          </p:cNvPicPr>
          <p:nvPr/>
        </p:nvPicPr>
        <p:blipFill>
          <a:blip r:embed="rId2"/>
          <a:stretch>
            <a:fillRect/>
          </a:stretch>
        </p:blipFill>
        <p:spPr>
          <a:xfrm>
            <a:off x="6269949" y="1028708"/>
            <a:ext cx="5922051" cy="2592573"/>
          </a:xfrm>
          <a:prstGeom prst="rect">
            <a:avLst/>
          </a:prstGeom>
        </p:spPr>
      </p:pic>
      <p:pic>
        <p:nvPicPr>
          <p:cNvPr id="7" name="Picture 6">
            <a:extLst>
              <a:ext uri="{FF2B5EF4-FFF2-40B4-BE49-F238E27FC236}">
                <a16:creationId xmlns:a16="http://schemas.microsoft.com/office/drawing/2014/main" id="{98AB9936-A93E-06BD-C035-B408C4B11198}"/>
              </a:ext>
            </a:extLst>
          </p:cNvPr>
          <p:cNvPicPr>
            <a:picLocks noChangeAspect="1"/>
          </p:cNvPicPr>
          <p:nvPr/>
        </p:nvPicPr>
        <p:blipFill>
          <a:blip r:embed="rId3"/>
          <a:stretch>
            <a:fillRect/>
          </a:stretch>
        </p:blipFill>
        <p:spPr>
          <a:xfrm>
            <a:off x="2912546" y="90322"/>
            <a:ext cx="6366908" cy="734868"/>
          </a:xfrm>
          <a:prstGeom prst="rect">
            <a:avLst/>
          </a:prstGeom>
        </p:spPr>
      </p:pic>
      <p:pic>
        <p:nvPicPr>
          <p:cNvPr id="9" name="Picture 8">
            <a:extLst>
              <a:ext uri="{FF2B5EF4-FFF2-40B4-BE49-F238E27FC236}">
                <a16:creationId xmlns:a16="http://schemas.microsoft.com/office/drawing/2014/main" id="{BB876515-CF05-56BF-73E2-1A942D9341D5}"/>
              </a:ext>
            </a:extLst>
          </p:cNvPr>
          <p:cNvPicPr>
            <a:picLocks noChangeAspect="1"/>
          </p:cNvPicPr>
          <p:nvPr/>
        </p:nvPicPr>
        <p:blipFill>
          <a:blip r:embed="rId4"/>
          <a:stretch>
            <a:fillRect/>
          </a:stretch>
        </p:blipFill>
        <p:spPr>
          <a:xfrm>
            <a:off x="13700" y="951413"/>
            <a:ext cx="5908352" cy="2747163"/>
          </a:xfrm>
          <a:prstGeom prst="rect">
            <a:avLst/>
          </a:prstGeom>
        </p:spPr>
      </p:pic>
      <p:pic>
        <p:nvPicPr>
          <p:cNvPr id="11" name="Picture 10">
            <a:extLst>
              <a:ext uri="{FF2B5EF4-FFF2-40B4-BE49-F238E27FC236}">
                <a16:creationId xmlns:a16="http://schemas.microsoft.com/office/drawing/2014/main" id="{67BE2339-F3B5-87B4-CE9F-349747E86FEF}"/>
              </a:ext>
            </a:extLst>
          </p:cNvPr>
          <p:cNvPicPr>
            <a:picLocks noChangeAspect="1"/>
          </p:cNvPicPr>
          <p:nvPr/>
        </p:nvPicPr>
        <p:blipFill>
          <a:blip r:embed="rId5"/>
          <a:stretch>
            <a:fillRect/>
          </a:stretch>
        </p:blipFill>
        <p:spPr>
          <a:xfrm>
            <a:off x="2789456" y="3977488"/>
            <a:ext cx="6041985" cy="1851804"/>
          </a:xfrm>
          <a:prstGeom prst="rect">
            <a:avLst/>
          </a:prstGeom>
        </p:spPr>
      </p:pic>
    </p:spTree>
    <p:extLst>
      <p:ext uri="{BB962C8B-B14F-4D97-AF65-F5344CB8AC3E}">
        <p14:creationId xmlns:p14="http://schemas.microsoft.com/office/powerpoint/2010/main" val="1832728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1509</TotalTime>
  <Words>1603</Words>
  <Application>Microsoft Office PowerPoint</Application>
  <PresentationFormat>Widescreen</PresentationFormat>
  <Paragraphs>176</Paragraphs>
  <Slides>32</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Aptos Display</vt:lpstr>
      <vt:lpstr>Arial</vt:lpstr>
      <vt:lpstr>Calibri</vt:lpstr>
      <vt:lpstr>Cambria Math</vt:lpstr>
      <vt:lpstr>CMBX9</vt:lpstr>
      <vt:lpstr>CMMI9</vt:lpstr>
      <vt:lpstr>CMR6</vt:lpstr>
      <vt:lpstr>CMR9</vt:lpstr>
      <vt:lpstr>Liberation Sans</vt:lpstr>
      <vt:lpstr>Times New Roman</vt:lpstr>
      <vt:lpstr>Times-Roman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Fanourakis</dc:creator>
  <cp:lastModifiedBy>George Fanourakis</cp:lastModifiedBy>
  <cp:revision>74</cp:revision>
  <dcterms:created xsi:type="dcterms:W3CDTF">2024-09-19T20:22:11Z</dcterms:created>
  <dcterms:modified xsi:type="dcterms:W3CDTF">2024-09-26T05:36:21Z</dcterms:modified>
</cp:coreProperties>
</file>