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notesMasterIdLst>
    <p:notesMasterId r:id="rId18"/>
  </p:notesMasterIdLst>
  <p:handoutMasterIdLst>
    <p:handoutMasterId r:id="rId19"/>
  </p:handoutMasterIdLst>
  <p:sldIdLst>
    <p:sldId id="259" r:id="rId2"/>
    <p:sldId id="261" r:id="rId3"/>
    <p:sldId id="295" r:id="rId4"/>
    <p:sldId id="294" r:id="rId5"/>
    <p:sldId id="274" r:id="rId6"/>
    <p:sldId id="275" r:id="rId7"/>
    <p:sldId id="300" r:id="rId8"/>
    <p:sldId id="301" r:id="rId9"/>
    <p:sldId id="282" r:id="rId10"/>
    <p:sldId id="283" r:id="rId11"/>
    <p:sldId id="297" r:id="rId12"/>
    <p:sldId id="296" r:id="rId13"/>
    <p:sldId id="299" r:id="rId14"/>
    <p:sldId id="292" r:id="rId15"/>
    <p:sldId id="293" r:id="rId16"/>
    <p:sldId id="273" r:id="rId17"/>
  </p:sldIdLst>
  <p:sldSz cx="9144000" cy="6858000" type="screen4x3"/>
  <p:notesSz cx="9982200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9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33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856" y="1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8" d="100"/>
          <a:sy n="128" d="100"/>
        </p:scale>
        <p:origin x="1008" y="132"/>
      </p:cViewPr>
      <p:guideLst/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300407" cy="868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54270" y="0"/>
            <a:ext cx="4173276" cy="868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25620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54270" y="6456612"/>
            <a:ext cx="4325620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87420-A31F-4902-B828-BF4BA8CA410F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629114" cy="61355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477" y="81125"/>
            <a:ext cx="2755652" cy="6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5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5620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54848" y="0"/>
            <a:ext cx="4325620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CF97A-F3A2-417D-A274-EE7F369ED77E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62338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8220" y="3271382"/>
            <a:ext cx="798576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25620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54848" y="6456219"/>
            <a:ext cx="4325620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61659-F0F6-4679-8F4C-D1C1B653F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604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827909"/>
            <a:ext cx="7989752" cy="523220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GB" noProof="0"/>
              <a:t>INSERT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14343" y="6263632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27/09/2024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2" y="6259306"/>
            <a:ext cx="240476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Governing Board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BDB739-CA15-4570-B962-A8E1C9E4DF2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77361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spect="1"/>
          </p:cNvSpPr>
          <p:nvPr userDrawn="1"/>
        </p:nvSpPr>
        <p:spPr>
          <a:xfrm>
            <a:off x="451926" y="6205911"/>
            <a:ext cx="8234873" cy="5023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56782" y="642338"/>
            <a:ext cx="8220687" cy="8816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928" y="778941"/>
            <a:ext cx="7930348" cy="523220"/>
          </a:xfrm>
          <a:prstGeom prst="rect">
            <a:avLst/>
          </a:prstGeom>
        </p:spPr>
        <p:txBody>
          <a:bodyPr vert="horz" lIns="91440" tIns="45720" rIns="91440" bIns="45720" rtlCol="0" anchor="b">
            <a:spAutoFit/>
          </a:bodyPr>
          <a:lstStyle/>
          <a:p>
            <a:r>
              <a:rPr lang="fr-FR" dirty="0"/>
              <a:t>Insert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42401" y="6263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fr-FR"/>
              <a:t>27/09/2024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259306"/>
            <a:ext cx="24542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>
                <a:solidFill>
                  <a:schemeClr val="bg1"/>
                </a:solidFill>
              </a:defRPr>
            </a:lvl1pPr>
          </a:lstStyle>
          <a:p>
            <a:r>
              <a:rPr lang="fr-FR"/>
              <a:t>Governing Board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6263632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fld id="{D9BDB739-CA15-4570-B962-A8E1C9E4DF25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 userDrawn="1"/>
        </p:nvSpPr>
        <p:spPr>
          <a:xfrm>
            <a:off x="456782" y="6765211"/>
            <a:ext cx="8220687" cy="457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C8EECF8-6076-048B-BF6B-EAE8FF7A5C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" y="-14040"/>
            <a:ext cx="1154726" cy="55362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D774697-0D18-BEA2-9EFA-EF7F82930F8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589" y="-241"/>
            <a:ext cx="1946135" cy="41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14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28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b="1" kern="1200">
          <a:solidFill>
            <a:schemeClr val="accent3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m3net.org/" TargetMode="External"/><Relationship Id="rId2" Type="http://schemas.openxmlformats.org/officeDocument/2006/relationships/hyperlink" Target="https://mperrint.web.cern.ch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hyperlink" Target="https://na62.web.cern.ch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574535"/>
            <a:ext cx="7989752" cy="962952"/>
          </a:xfrm>
        </p:spPr>
        <p:txBody>
          <a:bodyPr>
            <a:normAutofit/>
          </a:bodyPr>
          <a:lstStyle/>
          <a:p>
            <a:pPr algn="ctr"/>
            <a:r>
              <a:rPr lang="en-GB"/>
              <a:t>Essnusb+ ANNUAL MEETING</a:t>
            </a:r>
            <a:br>
              <a:rPr lang="en-GB"/>
            </a:br>
            <a:r>
              <a:rPr lang="en-GB"/>
              <a:t>Hamburg – FRIDAY 27</a:t>
            </a:r>
            <a:r>
              <a:rPr lang="en-GB" baseline="30000"/>
              <a:t>TH</a:t>
            </a:r>
            <a:r>
              <a:rPr lang="en-GB"/>
              <a:t> September 2024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341344" y="3137408"/>
            <a:ext cx="8229600" cy="1406883"/>
          </a:xfrm>
          <a:prstGeom prst="rect">
            <a:avLst/>
          </a:prstGeom>
        </p:spPr>
        <p:txBody>
          <a:bodyPr/>
          <a:lstStyle/>
          <a:p>
            <a:r>
              <a:rPr lang="en-GB" sz="2400" dirty="0"/>
              <a:t>GOVERNING BOARD meeting : 09H00 – 12h00 </a:t>
            </a:r>
          </a:p>
          <a:p>
            <a:r>
              <a:rPr lang="en-GB" sz="2400" dirty="0"/>
              <a:t>Chair: </a:t>
            </a:r>
            <a:r>
              <a:rPr lang="en-GB" sz="2400" dirty="0" err="1"/>
              <a:t>Aysel</a:t>
            </a:r>
            <a:r>
              <a:rPr lang="en-GB" sz="2400" dirty="0"/>
              <a:t> </a:t>
            </a:r>
            <a:r>
              <a:rPr lang="en-GB" sz="2400" dirty="0" err="1"/>
              <a:t>Kayis</a:t>
            </a:r>
            <a:r>
              <a:rPr lang="en-GB" sz="2400" dirty="0"/>
              <a:t> </a:t>
            </a:r>
            <a:r>
              <a:rPr lang="en-GB" sz="2400" dirty="0" err="1"/>
              <a:t>Topaksu</a:t>
            </a:r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144B2-C483-9E65-4128-E04714242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GB"/>
              <a:t>27/09/2024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B1FF5-A3E2-E589-7231-11A8C5E4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Governing Board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CA358D-0F8B-D2C9-F38A-0C4CC6304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990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Report from THE Scientific Leader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 dirty="0"/>
              <a:t>27/09/2024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2784D-1656-1A43-0079-EF5A55D22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2772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Report from the DEB Coordinator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/>
              <a:t>27/09/2024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2784D-1656-1A43-0079-EF5A55D22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4097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NEWS FROM GB MEMBERS &amp; PARTICIPANTS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 dirty="0"/>
              <a:t>27/09/2024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2784D-1656-1A43-0079-EF5A55D22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4004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687475"/>
            <a:ext cx="7989752" cy="820814"/>
          </a:xfrm>
        </p:spPr>
        <p:txBody>
          <a:bodyPr>
            <a:normAutofit fontScale="90000"/>
          </a:bodyPr>
          <a:lstStyle/>
          <a:p>
            <a:br>
              <a:rPr lang="en-GB" dirty="0">
                <a:effectLst/>
                <a:latin typeface="Calibri" panose="020F0502020204030204" pitchFamily="34" charset="0"/>
              </a:rPr>
            </a:br>
            <a:r>
              <a:rPr lang="en-GB" dirty="0">
                <a:effectLst/>
                <a:latin typeface="Calibri" panose="020F0502020204030204" pitchFamily="34" charset="0"/>
              </a:rPr>
              <a:t>International Advisory </a:t>
            </a:r>
            <a:r>
              <a:rPr lang="en-GB" dirty="0">
                <a:latin typeface="Calibri" panose="020F0502020204030204" pitchFamily="34" charset="0"/>
              </a:rPr>
              <a:t>Panel:</a:t>
            </a:r>
            <a:br>
              <a:rPr lang="en-GB" dirty="0">
                <a:latin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</a:rPr>
              <a:t>Preliminary conclusions</a:t>
            </a:r>
            <a:endParaRPr lang="en-GB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 dirty="0"/>
              <a:t>27/09/2024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2784D-1656-1A43-0079-EF5A55D22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49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2025 </a:t>
            </a:r>
            <a:r>
              <a:rPr lang="en-GB" dirty="0" err="1"/>
              <a:t>ESSnuSB</a:t>
            </a:r>
            <a:r>
              <a:rPr lang="en-GB" dirty="0"/>
              <a:t>+ ANNUAL MEETING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/>
              <a:t>27/09/2024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475408" y="2302569"/>
            <a:ext cx="8095536" cy="218521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lvl="1" indent="0">
              <a:buNone/>
            </a:pPr>
            <a:r>
              <a:rPr lang="en-GB" sz="2000" u="sng" dirty="0">
                <a:solidFill>
                  <a:schemeClr val="accent1"/>
                </a:solidFill>
              </a:rPr>
              <a:t>Proposal</a:t>
            </a:r>
            <a:r>
              <a:rPr lang="en-GB" sz="2000" dirty="0">
                <a:solidFill>
                  <a:schemeClr val="accent1"/>
                </a:solidFill>
              </a:rPr>
              <a:t>:</a:t>
            </a:r>
          </a:p>
          <a:p>
            <a:pPr marL="324000" lvl="1" indent="0">
              <a:buNone/>
            </a:pPr>
            <a:endParaRPr lang="en-GB" sz="2000" dirty="0">
              <a:solidFill>
                <a:schemeClr val="accent1"/>
              </a:solidFill>
            </a:endParaRP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Where? </a:t>
            </a:r>
            <a:r>
              <a:rPr lang="en-GB" sz="2000" dirty="0">
                <a:solidFill>
                  <a:schemeClr val="accent1"/>
                </a:solidFill>
              </a:rPr>
              <a:t>CNRS, Strasbourg </a:t>
            </a:r>
          </a:p>
          <a:p>
            <a:pPr marL="324000" lvl="1" indent="0">
              <a:buNone/>
            </a:pPr>
            <a:endParaRPr lang="en-GB" sz="2000" dirty="0">
              <a:solidFill>
                <a:schemeClr val="accent1"/>
              </a:solidFill>
            </a:endParaRP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When?</a:t>
            </a:r>
            <a:r>
              <a:rPr lang="en-GB" sz="2000" dirty="0">
                <a:solidFill>
                  <a:schemeClr val="accent1"/>
                </a:solidFill>
              </a:rPr>
              <a:t> 13-17 October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39947-D759-FB9E-8E76-6C1FF8A97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95A357-4011-E540-C81F-EC0F6D89A200}"/>
              </a:ext>
            </a:extLst>
          </p:cNvPr>
          <p:cNvSpPr txBox="1"/>
          <p:nvPr/>
        </p:nvSpPr>
        <p:spPr>
          <a:xfrm rot="19584347">
            <a:off x="3094897" y="3142212"/>
            <a:ext cx="435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any other proposal?</a:t>
            </a:r>
          </a:p>
        </p:txBody>
      </p:sp>
    </p:spTree>
    <p:extLst>
      <p:ext uri="{BB962C8B-B14F-4D97-AF65-F5344CB8AC3E}">
        <p14:creationId xmlns:p14="http://schemas.microsoft.com/office/powerpoint/2010/main" val="1668472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Any other business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 dirty="0"/>
              <a:t>27/09/2024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577124" y="1734532"/>
            <a:ext cx="8095536" cy="4119513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lvl="1" indent="0">
              <a:buNone/>
            </a:pPr>
            <a:r>
              <a:rPr lang="fr-FR" sz="2000" dirty="0">
                <a:solidFill>
                  <a:schemeClr val="accent1"/>
                </a:solidFill>
              </a:rPr>
              <a:t>…</a:t>
            </a:r>
          </a:p>
          <a:p>
            <a:pPr marL="324000" lvl="1" indent="0">
              <a:buNone/>
            </a:pPr>
            <a:endParaRPr lang="fr-FR" sz="2000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90264-F01E-EFDA-26AF-59E791E6F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537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665012" y="1775461"/>
            <a:ext cx="8079482" cy="41214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b="1" kern="1200" baseline="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rgbClr val="00B05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" y="1541720"/>
            <a:ext cx="8199120" cy="44155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8FA48C-02BD-E805-6721-C1017D171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A6DFD-8EDB-9FC4-94DC-B5A6F706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 dirty="0"/>
              <a:t>27/09/2024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80C8934-00DF-DE9C-72D6-603BCB87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195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AGENDA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6369C-F656-5291-9E79-2224EA4E5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/>
              <a:t>27/09/2024</a:t>
            </a:r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64DC4-496C-F031-A16F-616619A0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D7D92B-8C91-A648-C452-B33DE7722E05}"/>
              </a:ext>
            </a:extLst>
          </p:cNvPr>
          <p:cNvSpPr txBox="1"/>
          <p:nvPr/>
        </p:nvSpPr>
        <p:spPr>
          <a:xfrm>
            <a:off x="678873" y="2064117"/>
            <a:ext cx="7703127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effectLst/>
                <a:latin typeface="Calibri" panose="020F0502020204030204" pitchFamily="34" charset="0"/>
              </a:rPr>
              <a:t>Chair’s welcome 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effectLst/>
                <a:latin typeface="Calibri" panose="020F0502020204030204" pitchFamily="34" charset="0"/>
              </a:rPr>
              <a:t>Approval of the agenda and verification of the presence of two-thirds of the Consortium Participants (quorum) 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effectLst/>
                <a:latin typeface="Calibri" panose="020F0502020204030204" pitchFamily="34" charset="0"/>
              </a:rPr>
              <a:t>Report from the Project Coordinator (20', M. Dracos) 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effectLst/>
                <a:latin typeface="Calibri" panose="020F0502020204030204" pitchFamily="34" charset="0"/>
              </a:rPr>
              <a:t>Report from the Scientific Leader (20’, T. Ekelöf) 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effectLst/>
                <a:latin typeface="Calibri" panose="020F0502020204030204" pitchFamily="34" charset="0"/>
              </a:rPr>
              <a:t>Report from the DEB Coordinator (</a:t>
            </a:r>
            <a:r>
              <a:rPr lang="en-GB" dirty="0">
                <a:latin typeface="Calibri" panose="020F0502020204030204" pitchFamily="34" charset="0"/>
              </a:rPr>
              <a:t>5</a:t>
            </a:r>
            <a:r>
              <a:rPr lang="en-GB" dirty="0">
                <a:effectLst/>
                <a:latin typeface="Calibri" panose="020F0502020204030204" pitchFamily="34" charset="0"/>
              </a:rPr>
              <a:t>’ , T. Tolba)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effectLst/>
                <a:latin typeface="Calibri" panose="020F0502020204030204" pitchFamily="34" charset="0"/>
              </a:rPr>
              <a:t>News from GB members and meeting’s participants (15') 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latin typeface="Calibri" panose="020F0502020204030204" pitchFamily="34" charset="0"/>
              </a:rPr>
              <a:t>International Advisory Panel : preliminary </a:t>
            </a:r>
            <a:r>
              <a:rPr lang="en-GB" dirty="0">
                <a:effectLst/>
                <a:latin typeface="Calibri" panose="020F0502020204030204" pitchFamily="34" charset="0"/>
              </a:rPr>
              <a:t>conclusions (30', IAP Chair) 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fr-FR" dirty="0">
                <a:effectLst/>
                <a:latin typeface="Calibri" panose="020F0502020204030204" pitchFamily="34" charset="0"/>
              </a:rPr>
              <a:t>2025 </a:t>
            </a:r>
            <a:r>
              <a:rPr lang="en-GB" dirty="0">
                <a:effectLst/>
                <a:latin typeface="Calibri" panose="020F0502020204030204" pitchFamily="34" charset="0"/>
              </a:rPr>
              <a:t>ESS</a:t>
            </a:r>
            <a:r>
              <a:rPr lang="el-GR" dirty="0">
                <a:effectLst/>
                <a:latin typeface="Calibri" panose="020F0502020204030204" pitchFamily="34" charset="0"/>
              </a:rPr>
              <a:t>ν</a:t>
            </a:r>
            <a:r>
              <a:rPr lang="en-GB" dirty="0">
                <a:effectLst/>
                <a:latin typeface="Calibri" panose="020F0502020204030204" pitchFamily="34" charset="0"/>
              </a:rPr>
              <a:t>SB+ Annual Meeting (10') 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effectLst/>
                <a:latin typeface="Calibri" panose="020F0502020204030204" pitchFamily="34" charset="0"/>
              </a:rPr>
              <a:t>Any Other Business </a:t>
            </a:r>
          </a:p>
        </p:txBody>
      </p:sp>
    </p:spTree>
    <p:extLst>
      <p:ext uri="{BB962C8B-B14F-4D97-AF65-F5344CB8AC3E}">
        <p14:creationId xmlns:p14="http://schemas.microsoft.com/office/powerpoint/2010/main" val="97883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819495"/>
          </a:xfrm>
        </p:spPr>
        <p:txBody>
          <a:bodyPr>
            <a:normAutofit fontScale="90000"/>
          </a:bodyPr>
          <a:lstStyle/>
          <a:p>
            <a:r>
              <a:rPr lang="en-GB" dirty="0"/>
              <a:t>REPORT FROM THE PROJECT COORDINATOR: </a:t>
            </a:r>
            <a:br>
              <a:rPr lang="en-GB" dirty="0"/>
            </a:br>
            <a:r>
              <a:rPr lang="en-GB" dirty="0"/>
              <a:t>PARTICIPATING INSTITUTES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921C4D-9327-8264-E18F-BFFC89D6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 dirty="0"/>
              <a:t>27/09/2024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40A2D5-B7DC-8E2D-6AFF-D667D5BC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351EB5-1BC9-FDC7-5DB8-443A57780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672319"/>
              </p:ext>
            </p:extLst>
          </p:nvPr>
        </p:nvGraphicFramePr>
        <p:xfrm>
          <a:off x="70230" y="1508220"/>
          <a:ext cx="9073770" cy="4278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06792">
                  <a:extLst>
                    <a:ext uri="{9D8B030D-6E8A-4147-A177-3AD203B41FA5}">
                      <a16:colId xmlns:a16="http://schemas.microsoft.com/office/drawing/2014/main" val="2348888477"/>
                    </a:ext>
                  </a:extLst>
                </a:gridCol>
                <a:gridCol w="1694267">
                  <a:extLst>
                    <a:ext uri="{9D8B030D-6E8A-4147-A177-3AD203B41FA5}">
                      <a16:colId xmlns:a16="http://schemas.microsoft.com/office/drawing/2014/main" val="481288365"/>
                    </a:ext>
                  </a:extLst>
                </a:gridCol>
                <a:gridCol w="999601">
                  <a:extLst>
                    <a:ext uri="{9D8B030D-6E8A-4147-A177-3AD203B41FA5}">
                      <a16:colId xmlns:a16="http://schemas.microsoft.com/office/drawing/2014/main" val="864084682"/>
                    </a:ext>
                  </a:extLst>
                </a:gridCol>
                <a:gridCol w="1373110">
                  <a:extLst>
                    <a:ext uri="{9D8B030D-6E8A-4147-A177-3AD203B41FA5}">
                      <a16:colId xmlns:a16="http://schemas.microsoft.com/office/drawing/2014/main" val="3137299873"/>
                    </a:ext>
                  </a:extLst>
                </a:gridCol>
              </a:tblGrid>
              <a:tr h="190627"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effectLst/>
                        </a:rPr>
                        <a:t>Participant organisation name</a:t>
                      </a:r>
                      <a:endParaRPr lang="en-F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effectLst/>
                        </a:rPr>
                        <a:t>Part. short name</a:t>
                      </a:r>
                      <a:endParaRPr lang="en-F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effectLst/>
                        </a:rPr>
                        <a:t>Country</a:t>
                      </a:r>
                      <a:endParaRPr lang="en-F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FR" sz="105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Representative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419650184"/>
                  </a:ext>
                </a:extLst>
              </a:tr>
              <a:tr h="179974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Centre National de la Recherche Scientifique 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CNRS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France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 rowSpan="2"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E. Bouquerel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2518406326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Université de Strasbourg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UNISTRA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France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 vMerge="1">
                  <a:txBody>
                    <a:bodyPr/>
                    <a:lstStyle/>
                    <a:p>
                      <a:endParaRPr lang="en-F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355267550"/>
                  </a:ext>
                </a:extLst>
              </a:tr>
              <a:tr h="91228">
                <a:tc>
                  <a:txBody>
                    <a:bodyPr/>
                    <a:lstStyle/>
                    <a:p>
                      <a:r>
                        <a:rPr lang="en-GB" sz="1050" dirty="0" err="1">
                          <a:effectLst/>
                        </a:rPr>
                        <a:t>Rudjer</a:t>
                      </a:r>
                      <a:r>
                        <a:rPr lang="en-GB" sz="1050" dirty="0">
                          <a:effectLst/>
                        </a:rPr>
                        <a:t> Boskovic Institute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RBI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Croatia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B.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Kliček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1320792248"/>
                  </a:ext>
                </a:extLst>
              </a:tr>
              <a:tr h="231310"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Tokai National Higher Education and Research System, National University Corporation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NU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Japan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T. Fukuda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3427811618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Uppsala Universitet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UU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Sweden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M.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Olvegård </a:t>
                      </a:r>
                      <a:endParaRPr lang="en-FR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1585447293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Lunds Universitet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ULUND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Sweden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J. Cederkal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1675666523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European Spallation Source ERIC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ESS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Sweden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H. Danared</a:t>
                      </a:r>
                      <a:endParaRPr lang="en-FR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2917330755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Kungliga Tekniska Hoegskolan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KTH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Sweden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T. Ohlsson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3342330187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Universitaet Hamburg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UHH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Germany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T. Tolba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1625460679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University of Cukurova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CU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Turkey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A. Kayis Topaksu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3926644058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National Center for Scientific Research "Demokritos"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NCSRD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Greece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G. Fanourakis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1444842112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 u="sng">
                          <a:effectLst/>
                        </a:rPr>
                        <a:t>Aristotelio Panepistimio Thessalonikis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AUTH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Greece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S. Tzamarias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500844485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Sofia University St. Kliment Ohridski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UniSofia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Bulgaria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M. Bogomilov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1251358363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 u="sng">
                          <a:effectLst/>
                        </a:rPr>
                        <a:t>Lulea Tekniska Universitet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LTU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Sweden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D. Saiang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2567995401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European Organisation for Nuclear Research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CERN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IEIO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I. Efthymiopoulos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421505665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FR" sz="1050" u="sng">
                          <a:effectLst/>
                        </a:rPr>
                        <a:t>Universita degli </a:t>
                      </a:r>
                      <a:r>
                        <a:rPr lang="en-GB" sz="1050" u="sng">
                          <a:effectLst/>
                        </a:rPr>
                        <a:t>S</a:t>
                      </a:r>
                      <a:r>
                        <a:rPr lang="en-FR" sz="1050" u="sng">
                          <a:effectLst/>
                        </a:rPr>
                        <a:t>tudi Roma Tre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UNIROMA3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Italy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D. Meloni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3970771544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 u="sng">
                          <a:effectLst/>
                        </a:rPr>
                        <a:t>Universita degli Istudi di Milano-Bicocca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UNIMIB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Italy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F. Terranova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3112637975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GB" sz="1050" u="sng">
                          <a:effectLst/>
                        </a:rPr>
                        <a:t>Istituto Nazionale di Fisica Nucleare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INFN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Italy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 rowSpan="2"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F. Pupilli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402458229"/>
                  </a:ext>
                </a:extLst>
              </a:tr>
              <a:tr h="190627">
                <a:tc>
                  <a:txBody>
                    <a:bodyPr/>
                    <a:lstStyle/>
                    <a:p>
                      <a:r>
                        <a:rPr lang="en-FR" sz="1050" u="sng">
                          <a:effectLst/>
                        </a:rPr>
                        <a:t>Universita degli Istudi di Padova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UNIPD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Italy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 vMerge="1">
                  <a:txBody>
                    <a:bodyPr/>
                    <a:lstStyle/>
                    <a:p>
                      <a:endParaRPr lang="en-F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3718507139"/>
                  </a:ext>
                </a:extLst>
              </a:tr>
              <a:tr h="444048">
                <a:tc>
                  <a:txBody>
                    <a:bodyPr/>
                    <a:lstStyle/>
                    <a:p>
                      <a:r>
                        <a:rPr lang="en-GB" sz="1050" u="sng" dirty="0" err="1">
                          <a:effectLst/>
                        </a:rPr>
                        <a:t>Consorcio</a:t>
                      </a:r>
                      <a:r>
                        <a:rPr lang="en-GB" sz="1050" u="sng" dirty="0">
                          <a:effectLst/>
                        </a:rPr>
                        <a:t> para la </a:t>
                      </a:r>
                      <a:r>
                        <a:rPr lang="en-GB" sz="1050" u="sng" dirty="0" err="1">
                          <a:effectLst/>
                        </a:rPr>
                        <a:t>construccion</a:t>
                      </a:r>
                      <a:r>
                        <a:rPr lang="en-GB" sz="1050" u="sng" dirty="0">
                          <a:effectLst/>
                        </a:rPr>
                        <a:t>, </a:t>
                      </a:r>
                      <a:r>
                        <a:rPr lang="en-GB" sz="1050" u="sng" dirty="0" err="1">
                          <a:effectLst/>
                        </a:rPr>
                        <a:t>equipamiento</a:t>
                      </a:r>
                      <a:r>
                        <a:rPr lang="en-GB" sz="1050" u="sng" dirty="0">
                          <a:effectLst/>
                        </a:rPr>
                        <a:t> y </a:t>
                      </a:r>
                      <a:r>
                        <a:rPr lang="en-GB" sz="1050" u="sng" dirty="0" err="1">
                          <a:effectLst/>
                        </a:rPr>
                        <a:t>explotacion</a:t>
                      </a:r>
                      <a:r>
                        <a:rPr lang="en-GB" sz="1050" u="sng" dirty="0">
                          <a:effectLst/>
                        </a:rPr>
                        <a:t> de la </a:t>
                      </a:r>
                      <a:r>
                        <a:rPr lang="en-GB" sz="1050" u="sng" dirty="0" err="1">
                          <a:effectLst/>
                        </a:rPr>
                        <a:t>sede</a:t>
                      </a:r>
                      <a:r>
                        <a:rPr lang="en-GB" sz="1050" u="sng" dirty="0">
                          <a:effectLst/>
                        </a:rPr>
                        <a:t> </a:t>
                      </a:r>
                      <a:r>
                        <a:rPr lang="en-GB" sz="1050" u="sng" dirty="0" err="1">
                          <a:effectLst/>
                        </a:rPr>
                        <a:t>espanola</a:t>
                      </a:r>
                      <a:r>
                        <a:rPr lang="en-GB" sz="1050" u="sng" dirty="0">
                          <a:effectLst/>
                        </a:rPr>
                        <a:t> de la </a:t>
                      </a:r>
                      <a:r>
                        <a:rPr lang="en-GB" sz="1050" u="sng" dirty="0" err="1">
                          <a:effectLst/>
                        </a:rPr>
                        <a:t>fuente</a:t>
                      </a:r>
                      <a:r>
                        <a:rPr lang="en-GB" sz="1050" u="sng" dirty="0">
                          <a:effectLst/>
                        </a:rPr>
                        <a:t> </a:t>
                      </a:r>
                      <a:r>
                        <a:rPr lang="en-GB" sz="1050" u="sng" dirty="0" err="1">
                          <a:effectLst/>
                        </a:rPr>
                        <a:t>Europea</a:t>
                      </a:r>
                      <a:r>
                        <a:rPr lang="en-GB" sz="1050" u="sng" dirty="0">
                          <a:effectLst/>
                        </a:rPr>
                        <a:t> de </a:t>
                      </a:r>
                      <a:r>
                        <a:rPr lang="en-GB" sz="1050" u="sng" dirty="0" err="1">
                          <a:effectLst/>
                        </a:rPr>
                        <a:t>neutrones</a:t>
                      </a:r>
                      <a:r>
                        <a:rPr lang="en-GB" sz="1050" u="sng" dirty="0">
                          <a:effectLst/>
                        </a:rPr>
                        <a:t> </a:t>
                      </a:r>
                      <a:r>
                        <a:rPr lang="en-GB" sz="1050" u="sng" dirty="0" err="1">
                          <a:effectLst/>
                        </a:rPr>
                        <a:t>por</a:t>
                      </a:r>
                      <a:r>
                        <a:rPr lang="en-GB" sz="1050" u="sng" dirty="0">
                          <a:effectLst/>
                        </a:rPr>
                        <a:t> </a:t>
                      </a:r>
                      <a:r>
                        <a:rPr lang="en-GB" sz="1050" u="sng" dirty="0" err="1">
                          <a:effectLst/>
                        </a:rPr>
                        <a:t>espalacion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>
                          <a:effectLst/>
                        </a:rPr>
                        <a:t>ESSB</a:t>
                      </a:r>
                      <a:endParaRPr lang="en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effectLst/>
                        </a:rPr>
                        <a:t>Spain</a:t>
                      </a:r>
                      <a:endParaRPr lang="en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552" marR="60552" marT="0" marB="0"/>
                </a:tc>
                <a:tc>
                  <a:txBody>
                    <a:bodyPr/>
                    <a:lstStyle/>
                    <a:p>
                      <a:r>
                        <a:rPr lang="en-FR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F. Sordo Baldin</a:t>
                      </a:r>
                    </a:p>
                  </a:txBody>
                  <a:tcPr marL="60552" marR="60552" marT="0" marB="0"/>
                </a:tc>
                <a:extLst>
                  <a:ext uri="{0D108BD9-81ED-4DB2-BD59-A6C34878D82A}">
                    <a16:rowId xmlns:a16="http://schemas.microsoft.com/office/drawing/2014/main" val="2501468784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5C411A67-3E36-8EA0-14D0-B3EE9E7FB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30" y="19117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FR" altLang="en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FR" altLang="en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86E7CC-2385-9E1F-4EE0-04E2E43E55DA}"/>
              </a:ext>
            </a:extLst>
          </p:cNvPr>
          <p:cNvSpPr txBox="1"/>
          <p:nvPr/>
        </p:nvSpPr>
        <p:spPr>
          <a:xfrm>
            <a:off x="114269" y="5816191"/>
            <a:ext cx="93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+ PC, SC</a:t>
            </a:r>
          </a:p>
        </p:txBody>
      </p:sp>
    </p:spTree>
    <p:extLst>
      <p:ext uri="{BB962C8B-B14F-4D97-AF65-F5344CB8AC3E}">
        <p14:creationId xmlns:p14="http://schemas.microsoft.com/office/powerpoint/2010/main" val="245977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939263-B390-6E2D-99CB-222036DB6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888" y="583139"/>
            <a:ext cx="7989752" cy="954107"/>
          </a:xfrm>
        </p:spPr>
        <p:txBody>
          <a:bodyPr/>
          <a:lstStyle/>
          <a:p>
            <a:r>
              <a:rPr lang="en-GB" sz="2800" b="1" dirty="0">
                <a:solidFill>
                  <a:schemeClr val="bg1"/>
                </a:solidFill>
                <a:latin typeface="+mj-lt"/>
              </a:rPr>
              <a:t>REPORT FROM THE PROJECT COORDINATOR: PREFINANCING</a:t>
            </a:r>
            <a:endParaRPr lang="en-GB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27/09/2024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74814-FC72-4640-A215-E57653FDC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BBAAE11-0224-6D62-966E-CEDE25BDAADE}"/>
              </a:ext>
            </a:extLst>
          </p:cNvPr>
          <p:cNvSpPr txBox="1"/>
          <p:nvPr/>
        </p:nvSpPr>
        <p:spPr>
          <a:xfrm>
            <a:off x="6095006" y="1247442"/>
            <a:ext cx="2619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MIM = Mutual Insurance Mechanism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102D902C-A10B-7610-131F-AEB327A70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50605"/>
              </p:ext>
            </p:extLst>
          </p:nvPr>
        </p:nvGraphicFramePr>
        <p:xfrm>
          <a:off x="513288" y="1561110"/>
          <a:ext cx="6690931" cy="5063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0343">
                  <a:extLst>
                    <a:ext uri="{9D8B030D-6E8A-4147-A177-3AD203B41FA5}">
                      <a16:colId xmlns:a16="http://schemas.microsoft.com/office/drawing/2014/main" val="787604695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518790228"/>
                    </a:ext>
                  </a:extLst>
                </a:gridCol>
                <a:gridCol w="1139216">
                  <a:extLst>
                    <a:ext uri="{9D8B030D-6E8A-4147-A177-3AD203B41FA5}">
                      <a16:colId xmlns:a16="http://schemas.microsoft.com/office/drawing/2014/main" val="376949299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191053808"/>
                    </a:ext>
                  </a:extLst>
                </a:gridCol>
                <a:gridCol w="1105915">
                  <a:extLst>
                    <a:ext uri="{9D8B030D-6E8A-4147-A177-3AD203B41FA5}">
                      <a16:colId xmlns:a16="http://schemas.microsoft.com/office/drawing/2014/main" val="1485894558"/>
                    </a:ext>
                  </a:extLst>
                </a:gridCol>
                <a:gridCol w="1114771">
                  <a:extLst>
                    <a:ext uri="{9D8B030D-6E8A-4147-A177-3AD203B41FA5}">
                      <a16:colId xmlns:a16="http://schemas.microsoft.com/office/drawing/2014/main" val="4129682435"/>
                    </a:ext>
                  </a:extLst>
                </a:gridCol>
              </a:tblGrid>
              <a:tr h="3482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 EUROS</a:t>
                      </a:r>
                    </a:p>
                  </a:txBody>
                  <a:tcPr marL="5379" marR="5379" marT="5379" marB="0" anchor="b"/>
                </a:tc>
                <a:tc gridSpan="2"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pre-financing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MIM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sent to institutes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72131458"/>
                  </a:ext>
                </a:extLst>
              </a:tr>
              <a:tr h="32368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53.33%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92170537"/>
                  </a:ext>
                </a:extLst>
              </a:tr>
              <a:tr h="36552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Beneficiary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noProof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</a:rPr>
                        <a:t>Requested EU contribution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noProof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</a:rPr>
                        <a:t>Maximum grant amount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58989019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CNRS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653 541,00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653 541,00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348 533,42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32 677,05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315 856,37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14356323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(AE) UNISTRA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36 243,00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36 243,00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19 328,39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1 812,15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17 516,24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4167953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RBI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159 416,00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159 416,00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85 016,55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7 970,80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77 045,75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78075772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UU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341 308,00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341 308,00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182 019,56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17 065,40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164 954,16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69846345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ULUND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36 444,00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36 444,00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19 435,59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1 822,20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17 613,39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6628923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ESS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528 050,00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528 050,00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281 609,07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26 402,50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255 206,57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6767373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KTH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115 250,00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115 250,00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61 462,83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5 762,50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55 700,33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9424591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UHH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231 260,00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231 260,00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123 330,96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11 563,00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111 767,96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6603655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CU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67 350,00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67 350,00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35 917,76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3 367,50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32 550,26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8349916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NCSR "D"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60 106,00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60 106,00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32 054,53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3 005,30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29 049,23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3219210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(AE) AUTH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54 400,00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54 400,00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29 011,52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2 720,00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26 291,52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01785979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UNISOFIA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80 500,00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80 500,00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42 930,65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4 025,00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38 905,65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86759111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LTU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134 000,00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134 000,00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71 462,20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64 762,20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62184068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CERN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236 000,00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236 000,00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125 858,80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114 058,80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1536265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UNIROMA3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52 206,00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52 206,00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27 841,46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2 610,30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25 231,16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87499359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UNIMIB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76 920,00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76 920,00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41 021,44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3 846,00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37 175,44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2759344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INFN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73 311,00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73 311,00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39 096,76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3 665,55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35 431,21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0874020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(AE) UNIPD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1 612,00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1 612,00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859,68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779,08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70863419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ESS BILBAO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62 083,00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62 083,00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33 108,86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3 104,15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30 004,71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7606670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noProof="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849230"/>
                  </a:ext>
                </a:extLst>
              </a:tr>
              <a:tr h="101408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3 000 000,00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222222"/>
                          </a:solidFill>
                          <a:effectLst/>
                          <a:latin typeface="Trebuchet MS" panose="020B0603020202020204" pitchFamily="34" charset="0"/>
                        </a:rPr>
                        <a:t>3 000 000,00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1 599 900,00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1 449 900,00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74759654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D472089-9EFC-4B86-AE53-2B74FE92D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101621"/>
              </p:ext>
            </p:extLst>
          </p:nvPr>
        </p:nvGraphicFramePr>
        <p:xfrm>
          <a:off x="7204219" y="1561110"/>
          <a:ext cx="1254442" cy="5048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4442">
                  <a:extLst>
                    <a:ext uri="{9D8B030D-6E8A-4147-A177-3AD203B41FA5}">
                      <a16:colId xmlns:a16="http://schemas.microsoft.com/office/drawing/2014/main" val="1308906733"/>
                    </a:ext>
                  </a:extLst>
                </a:gridCol>
              </a:tblGrid>
              <a:tr h="30944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Interim payment 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31363153"/>
                  </a:ext>
                </a:extLst>
              </a:tr>
              <a:tr h="32368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noProof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200" b="1" i="0" u="none" strike="noStrike" noProof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999862"/>
                  </a:ext>
                </a:extLst>
              </a:tr>
              <a:tr h="365529">
                <a:tc>
                  <a:txBody>
                    <a:bodyPr/>
                    <a:lstStyle/>
                    <a:p>
                      <a:pPr algn="r" fontAlgn="b"/>
                      <a:endParaRPr lang="en-GB" sz="1200" b="1" i="0" u="none" strike="noStrike" noProof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90320324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204 496,66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24099534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18 590,23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9427757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45 361,75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40473426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133 340,80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31683825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39 895,04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76630759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58 756,36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6761905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2 091,04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35287125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35 662,40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77726663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15 411,84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2142632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38 707,23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2335918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7 317,10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0786774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23 016,13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6358185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13 799,76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7292939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852,25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0732609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23 214,74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93786507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18 662,08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350025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1 117,45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76831071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14412837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20 709,78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08095477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endParaRPr lang="en-GB" sz="1200" b="1" i="0" u="none" strike="noStrike" noProof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483454"/>
                  </a:ext>
                </a:extLst>
              </a:tr>
              <a:tr h="186494"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701 002,64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4486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62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3E678-9498-D82D-838E-9366F7BC7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80533"/>
            <a:ext cx="7989752" cy="954107"/>
          </a:xfrm>
        </p:spPr>
        <p:txBody>
          <a:bodyPr/>
          <a:lstStyle/>
          <a:p>
            <a:r>
              <a:rPr lang="en-GB" dirty="0"/>
              <a:t>Report from the project coordinator: DELIVERABLES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 dirty="0"/>
              <a:t>27/09/2024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7ED33-693F-4D8C-7B45-D688F655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363F4AB-3A6E-DD1C-D9F0-6658D8591D48}"/>
              </a:ext>
            </a:extLst>
          </p:cNvPr>
          <p:cNvSpPr txBox="1">
            <a:spLocks/>
          </p:cNvSpPr>
          <p:nvPr/>
        </p:nvSpPr>
        <p:spPr>
          <a:xfrm>
            <a:off x="225107" y="1706933"/>
            <a:ext cx="8345837" cy="259763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GB" sz="2400" u="sng" dirty="0">
                <a:solidFill>
                  <a:srgbClr val="0070C0"/>
                </a:solidFill>
              </a:rPr>
              <a:t>4 first Deliverables already submitted</a:t>
            </a:r>
          </a:p>
          <a:p>
            <a:pPr lvl="1">
              <a:spcBef>
                <a:spcPts val="0"/>
              </a:spcBef>
            </a:pPr>
            <a:r>
              <a:rPr lang="en-GB" sz="2000" dirty="0">
                <a:solidFill>
                  <a:srgbClr val="0070C0"/>
                </a:solidFill>
              </a:rPr>
              <a:t>Data Management Plan (DMP) </a:t>
            </a:r>
            <a:r>
              <a:rPr lang="en-GB" sz="2000" dirty="0">
                <a:solidFill>
                  <a:srgbClr val="FF0000"/>
                </a:solidFill>
              </a:rPr>
              <a:t>30/06/2023 </a:t>
            </a:r>
            <a:r>
              <a:rPr lang="en-GB" sz="1800" dirty="0">
                <a:solidFill>
                  <a:srgbClr val="00B050"/>
                </a:solidFill>
              </a:rPr>
              <a:t>(approved EU)</a:t>
            </a:r>
          </a:p>
          <a:p>
            <a:pPr lvl="1">
              <a:spcBef>
                <a:spcPts val="0"/>
              </a:spcBef>
            </a:pPr>
            <a:r>
              <a:rPr lang="en-GB" sz="2000" dirty="0">
                <a:solidFill>
                  <a:srgbClr val="0070C0"/>
                </a:solidFill>
              </a:rPr>
              <a:t>Plan for Dissemination and Exploitation (PDE) </a:t>
            </a:r>
            <a:r>
              <a:rPr lang="en-GB" sz="2000" dirty="0">
                <a:solidFill>
                  <a:srgbClr val="FF0000"/>
                </a:solidFill>
              </a:rPr>
              <a:t>30/06/2023 </a:t>
            </a:r>
            <a:r>
              <a:rPr lang="en-GB" sz="1800" dirty="0">
                <a:solidFill>
                  <a:srgbClr val="00B050"/>
                </a:solidFill>
              </a:rPr>
              <a:t>(approved EU)</a:t>
            </a:r>
            <a:endParaRPr lang="en-GB" sz="2000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GB" sz="2000" dirty="0">
                <a:solidFill>
                  <a:srgbClr val="0070C0"/>
                </a:solidFill>
              </a:rPr>
              <a:t>Initial Facility Parameters </a:t>
            </a:r>
            <a:r>
              <a:rPr lang="en-GB" sz="2000" dirty="0">
                <a:solidFill>
                  <a:srgbClr val="FF0000"/>
                </a:solidFill>
              </a:rPr>
              <a:t>31/08/2023 </a:t>
            </a:r>
            <a:r>
              <a:rPr lang="en-GB" sz="1800" dirty="0">
                <a:solidFill>
                  <a:srgbClr val="00B050"/>
                </a:solidFill>
              </a:rPr>
              <a:t>(approved EU)</a:t>
            </a:r>
            <a:endParaRPr lang="en-GB" sz="1800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GB" sz="2000" dirty="0">
                <a:solidFill>
                  <a:srgbClr val="0070C0"/>
                </a:solidFill>
              </a:rPr>
              <a:t>Optimise the </a:t>
            </a:r>
            <a:r>
              <a:rPr lang="en-GB" sz="2000" dirty="0" err="1">
                <a:solidFill>
                  <a:srgbClr val="0070C0"/>
                </a:solidFill>
              </a:rPr>
              <a:t>ESSnuSB</a:t>
            </a:r>
            <a:r>
              <a:rPr lang="en-GB" sz="2000" dirty="0">
                <a:solidFill>
                  <a:srgbClr val="0070C0"/>
                </a:solidFill>
              </a:rPr>
              <a:t>+ horn design and its pulse generator </a:t>
            </a:r>
            <a:r>
              <a:rPr lang="en-GB" sz="2000" dirty="0">
                <a:solidFill>
                  <a:srgbClr val="FF0000"/>
                </a:solidFill>
              </a:rPr>
              <a:t>30/06/2024</a:t>
            </a:r>
          </a:p>
          <a:p>
            <a:pPr>
              <a:spcAft>
                <a:spcPts val="1200"/>
              </a:spcAft>
            </a:pPr>
            <a:r>
              <a:rPr lang="en-GB" sz="2400" u="sng" dirty="0">
                <a:solidFill>
                  <a:srgbClr val="0070C0"/>
                </a:solidFill>
              </a:rPr>
              <a:t>Coming deliverables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B34BDF7-CA16-9E6B-7B02-10B54329A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037366"/>
              </p:ext>
            </p:extLst>
          </p:nvPr>
        </p:nvGraphicFramePr>
        <p:xfrm>
          <a:off x="225108" y="4304567"/>
          <a:ext cx="8786918" cy="1314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831">
                  <a:extLst>
                    <a:ext uri="{9D8B030D-6E8A-4147-A177-3AD203B41FA5}">
                      <a16:colId xmlns:a16="http://schemas.microsoft.com/office/drawing/2014/main" val="2909305946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3859924258"/>
                    </a:ext>
                  </a:extLst>
                </a:gridCol>
                <a:gridCol w="5079305">
                  <a:extLst>
                    <a:ext uri="{9D8B030D-6E8A-4147-A177-3AD203B41FA5}">
                      <a16:colId xmlns:a16="http://schemas.microsoft.com/office/drawing/2014/main" val="485526317"/>
                    </a:ext>
                  </a:extLst>
                </a:gridCol>
                <a:gridCol w="953040">
                  <a:extLst>
                    <a:ext uri="{9D8B030D-6E8A-4147-A177-3AD203B41FA5}">
                      <a16:colId xmlns:a16="http://schemas.microsoft.com/office/drawing/2014/main" val="1268704919"/>
                    </a:ext>
                  </a:extLst>
                </a:gridCol>
                <a:gridCol w="1117002">
                  <a:extLst>
                    <a:ext uri="{9D8B030D-6E8A-4147-A177-3AD203B41FA5}">
                      <a16:colId xmlns:a16="http://schemas.microsoft.com/office/drawing/2014/main" val="3530167719"/>
                    </a:ext>
                  </a:extLst>
                </a:gridCol>
              </a:tblGrid>
              <a:tr h="2635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WP3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D3.2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Design of the pion extraction and focusing systems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UNISTRA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31/12/2024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extLst>
                  <a:ext uri="{0D108BD9-81ED-4DB2-BD59-A6C34878D82A}">
                    <a16:rowId xmlns:a16="http://schemas.microsoft.com/office/drawing/2014/main" val="1912427443"/>
                  </a:ext>
                </a:extLst>
              </a:tr>
              <a:tr h="2635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WP4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D4.1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Review of the LEnuSTORM operation scheme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UU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31/12/2024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extLst>
                  <a:ext uri="{0D108BD9-81ED-4DB2-BD59-A6C34878D82A}">
                    <a16:rowId xmlns:a16="http://schemas.microsoft.com/office/drawing/2014/main" val="2036539035"/>
                  </a:ext>
                </a:extLst>
              </a:tr>
              <a:tr h="52344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WP5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D5.1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Preliminary design of the LEnuSTORM/monitored beam near detector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RBI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30/11/2024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extLst>
                  <a:ext uri="{0D108BD9-81ED-4DB2-BD59-A6C34878D82A}">
                    <a16:rowId xmlns:a16="http://schemas.microsoft.com/office/drawing/2014/main" val="1109266021"/>
                  </a:ext>
                </a:extLst>
              </a:tr>
              <a:tr h="2635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WP6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D6.1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Design of the LEMNB transfer line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UNIMIB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31/12/2024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81" marR="3481" marT="3481" marB="0" anchor="b"/>
                </a:tc>
                <a:extLst>
                  <a:ext uri="{0D108BD9-81ED-4DB2-BD59-A6C34878D82A}">
                    <a16:rowId xmlns:a16="http://schemas.microsoft.com/office/drawing/2014/main" val="3858340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85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03AF6-CF43-A5C7-47DA-CCDDEDB01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82593"/>
            <a:ext cx="7989752" cy="954107"/>
          </a:xfrm>
        </p:spPr>
        <p:txBody>
          <a:bodyPr/>
          <a:lstStyle/>
          <a:p>
            <a:r>
              <a:rPr lang="en-GB" dirty="0"/>
              <a:t>Report from the project coordinator: MILESTONES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27/09/2024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57AB8-4F8E-4DE1-C188-7DA0B335D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C2D186E-CED2-06E8-38BE-8B955D1132F7}"/>
              </a:ext>
            </a:extLst>
          </p:cNvPr>
          <p:cNvSpPr txBox="1">
            <a:spLocks/>
          </p:cNvSpPr>
          <p:nvPr/>
        </p:nvSpPr>
        <p:spPr>
          <a:xfrm>
            <a:off x="140036" y="1536700"/>
            <a:ext cx="9003964" cy="572464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6 were achieved: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70C0"/>
                </a:solidFill>
              </a:rPr>
              <a:t>Review of 1</a:t>
            </a:r>
            <a:r>
              <a:rPr lang="en-GB" baseline="30000" dirty="0">
                <a:solidFill>
                  <a:srgbClr val="0070C0"/>
                </a:solidFill>
              </a:rPr>
              <a:t>st</a:t>
            </a:r>
            <a:r>
              <a:rPr lang="en-GB" dirty="0">
                <a:solidFill>
                  <a:srgbClr val="0070C0"/>
                </a:solidFill>
              </a:rPr>
              <a:t> year achievements, deliverables &amp; costs, (</a:t>
            </a:r>
            <a:r>
              <a:rPr lang="en-GB" dirty="0">
                <a:solidFill>
                  <a:srgbClr val="FF0000"/>
                </a:solidFill>
              </a:rPr>
              <a:t>all WPs</a:t>
            </a:r>
            <a:r>
              <a:rPr lang="en-GB" dirty="0">
                <a:solidFill>
                  <a:srgbClr val="0070C0"/>
                </a:solidFill>
              </a:rPr>
              <a:t>), CNRS;</a:t>
            </a:r>
            <a:endParaRPr lang="en-GB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70C0"/>
                </a:solidFill>
              </a:rPr>
              <a:t>First design of the hadron collector (</a:t>
            </a:r>
            <a:r>
              <a:rPr lang="en-GB" dirty="0">
                <a:solidFill>
                  <a:srgbClr val="FF0000"/>
                </a:solidFill>
              </a:rPr>
              <a:t>WP3</a:t>
            </a:r>
            <a:r>
              <a:rPr lang="en-GB" dirty="0">
                <a:solidFill>
                  <a:srgbClr val="0070C0"/>
                </a:solidFill>
              </a:rPr>
              <a:t>), CNRS; 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70C0"/>
                </a:solidFill>
              </a:rPr>
              <a:t>Identification of requirements for LEnuSTORM / monitored beam near detector (</a:t>
            </a:r>
            <a:r>
              <a:rPr lang="en-GB" dirty="0">
                <a:solidFill>
                  <a:srgbClr val="FF0000"/>
                </a:solidFill>
              </a:rPr>
              <a:t>WP5, WP4, WP6</a:t>
            </a:r>
            <a:r>
              <a:rPr lang="en-GB" dirty="0">
                <a:solidFill>
                  <a:srgbClr val="0070C0"/>
                </a:solidFill>
              </a:rPr>
              <a:t>), RBI; 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70C0"/>
                </a:solidFill>
              </a:rPr>
              <a:t>Identification of the location and layout of the LINAC transfer line (</a:t>
            </a:r>
            <a:r>
              <a:rPr lang="en-GB" dirty="0">
                <a:solidFill>
                  <a:srgbClr val="FF0000"/>
                </a:solidFill>
              </a:rPr>
              <a:t>WP6</a:t>
            </a:r>
            <a:r>
              <a:rPr lang="en-GB" dirty="0">
                <a:solidFill>
                  <a:srgbClr val="0070C0"/>
                </a:solidFill>
              </a:rPr>
              <a:t>), UNIMIB;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70C0"/>
                </a:solidFill>
              </a:rPr>
              <a:t>Identification of non-beam physics scenarios (</a:t>
            </a:r>
            <a:r>
              <a:rPr lang="en-GB" dirty="0">
                <a:solidFill>
                  <a:srgbClr val="FF0000"/>
                </a:solidFill>
              </a:rPr>
              <a:t>WP5</a:t>
            </a:r>
            <a:r>
              <a:rPr lang="en-GB" dirty="0">
                <a:solidFill>
                  <a:srgbClr val="0070C0"/>
                </a:solidFill>
              </a:rPr>
              <a:t>), RBI;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70C0"/>
                </a:solidFill>
              </a:rPr>
              <a:t>Evaluation of the </a:t>
            </a:r>
            <a:r>
              <a:rPr lang="en-GB" dirty="0" err="1">
                <a:solidFill>
                  <a:srgbClr val="0070C0"/>
                </a:solidFill>
              </a:rPr>
              <a:t>LEnuSTORM</a:t>
            </a:r>
            <a:r>
              <a:rPr lang="en-GB" dirty="0">
                <a:solidFill>
                  <a:srgbClr val="0070C0"/>
                </a:solidFill>
              </a:rPr>
              <a:t> requirements and parameter range (</a:t>
            </a:r>
            <a:r>
              <a:rPr lang="en-GB" dirty="0">
                <a:solidFill>
                  <a:srgbClr val="FF0000"/>
                </a:solidFill>
              </a:rPr>
              <a:t>WP5, WP4, WP3</a:t>
            </a:r>
            <a:r>
              <a:rPr lang="en-GB" dirty="0">
                <a:solidFill>
                  <a:srgbClr val="0070C0"/>
                </a:solidFill>
              </a:rPr>
              <a:t>), UU.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1 was postponed until 31/03/2025 (month 27) </a:t>
            </a:r>
            <a:r>
              <a:rPr lang="en-GB" dirty="0">
                <a:solidFill>
                  <a:srgbClr val="00B050"/>
                </a:solidFill>
              </a:rPr>
              <a:t>postponement approved by EU: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70C0"/>
                </a:solidFill>
              </a:rPr>
              <a:t>Implementation of the static focusing system in MADX and G4beamline (</a:t>
            </a:r>
            <a:r>
              <a:rPr lang="en-GB" dirty="0">
                <a:solidFill>
                  <a:srgbClr val="FF0000"/>
                </a:solidFill>
              </a:rPr>
              <a:t>WP6</a:t>
            </a:r>
            <a:r>
              <a:rPr lang="en-GB" dirty="0">
                <a:solidFill>
                  <a:srgbClr val="0070C0"/>
                </a:solidFill>
              </a:rPr>
              <a:t>), UNIMIB.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GB" u="sng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GB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5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03AF6-CF43-A5C7-47DA-CCDDEDB01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82593"/>
            <a:ext cx="7989752" cy="954107"/>
          </a:xfrm>
        </p:spPr>
        <p:txBody>
          <a:bodyPr/>
          <a:lstStyle/>
          <a:p>
            <a:r>
              <a:rPr lang="en-GB" dirty="0"/>
              <a:t>Report from the project coordinator: </a:t>
            </a:r>
            <a:br>
              <a:rPr lang="en-GB" dirty="0"/>
            </a:br>
            <a:r>
              <a:rPr lang="en-GB" dirty="0"/>
              <a:t>CHANGES IN Various MEMBERSHIPS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fr-FR" dirty="0"/>
              <a:t>27/09/2024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57AB8-4F8E-4DE1-C188-7DA0B335D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C2D186E-CED2-06E8-38BE-8B955D1132F7}"/>
              </a:ext>
            </a:extLst>
          </p:cNvPr>
          <p:cNvSpPr txBox="1">
            <a:spLocks/>
          </p:cNvSpPr>
          <p:nvPr/>
        </p:nvSpPr>
        <p:spPr>
          <a:xfrm>
            <a:off x="155171" y="2026098"/>
            <a:ext cx="8833658" cy="373948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GB: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0070C0"/>
                </a:solidFill>
              </a:rPr>
              <a:t>ESS is now represented by Håkan DANARED;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WP5: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GB" dirty="0">
                <a:solidFill>
                  <a:srgbClr val="0070C0"/>
                </a:solidFill>
              </a:rPr>
              <a:t>Monojit Ghosh becomes Coordinator and Georgios Fanourakis becomes Co-Coordinator;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EC: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0070C0"/>
                </a:solidFill>
              </a:rPr>
              <a:t>Georgios Fanourakis becomes a new member of the EC;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ESFRI Task Force: </a:t>
            </a:r>
            <a:r>
              <a:rPr lang="en-GB" b="0" i="1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Implementation strategy task force</a:t>
            </a:r>
            <a:endParaRPr lang="en-GB" i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GB" dirty="0">
                <a:solidFill>
                  <a:srgbClr val="0070C0"/>
                </a:solidFill>
              </a:rPr>
              <a:t>Budimir Kliček becomes Chair of the Task Force and invited member of the Management Team.</a:t>
            </a:r>
            <a:endParaRPr lang="en-GB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79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0ECD2-20C2-F1EE-3DE8-DCD4B0B50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BF9EB-2862-728A-9702-3CB3CAEA5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013480"/>
            <a:ext cx="7989752" cy="523220"/>
          </a:xfrm>
        </p:spPr>
        <p:txBody>
          <a:bodyPr/>
          <a:lstStyle/>
          <a:p>
            <a:r>
              <a:rPr lang="en-GB"/>
              <a:t>CHANGES IN Various MEMBERSHIPS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4396CC-792D-B1F0-9C4E-3E597539B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GB"/>
              <a:t>27/09/2024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B2D2F7-16D0-A677-E7E1-B47518B83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43A276-8E8D-5EA3-90B2-3C66AA05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Governing Board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F1604BB-F819-6B8D-07EB-13AF59C0BE96}"/>
              </a:ext>
            </a:extLst>
          </p:cNvPr>
          <p:cNvSpPr txBox="1">
            <a:spLocks/>
          </p:cNvSpPr>
          <p:nvPr/>
        </p:nvSpPr>
        <p:spPr>
          <a:xfrm>
            <a:off x="155171" y="2026098"/>
            <a:ext cx="8833658" cy="264687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IAP: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>
                <a:solidFill>
                  <a:srgbClr val="0070C0"/>
                </a:solidFill>
              </a:rPr>
              <a:t>replace Gerardo </a:t>
            </a:r>
            <a:r>
              <a:rPr lang="en-GB" dirty="0" err="1">
                <a:solidFill>
                  <a:srgbClr val="0070C0"/>
                </a:solidFill>
              </a:rPr>
              <a:t>D'Auria</a:t>
            </a:r>
            <a:r>
              <a:rPr lang="en-GB" dirty="0">
                <a:solidFill>
                  <a:srgbClr val="0070C0"/>
                </a:solidFill>
              </a:rPr>
              <a:t> (WP2);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>
                <a:solidFill>
                  <a:srgbClr val="0070C0"/>
                </a:solidFill>
              </a:rPr>
              <a:t>add Mathieu Perrin-</a:t>
            </a:r>
            <a:r>
              <a:rPr lang="en-GB" dirty="0" err="1">
                <a:solidFill>
                  <a:srgbClr val="0070C0"/>
                </a:solidFill>
              </a:rPr>
              <a:t>Terrin</a:t>
            </a:r>
            <a:r>
              <a:rPr lang="en-GB" dirty="0">
                <a:solidFill>
                  <a:srgbClr val="0070C0"/>
                </a:solidFill>
              </a:rPr>
              <a:t> for WP6 assessment (IAP request) ⇒ 6 IAP members?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solidFill>
                  <a:srgbClr val="0070C0"/>
                </a:solidFill>
              </a:rPr>
              <a:t>CPPM Marseille, </a:t>
            </a:r>
            <a:r>
              <a:rPr lang="en-GB" sz="1400" dirty="0">
                <a:solidFill>
                  <a:srgbClr val="0070C0"/>
                </a:solidFill>
                <a:hlinkClick r:id="rId2"/>
              </a:rPr>
              <a:t>https://mperrint.web.cern.ch/ </a:t>
            </a:r>
            <a:endParaRPr lang="en-GB" sz="14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600" b="0" i="0" u="none" strike="noStrike" dirty="0">
                <a:solidFill>
                  <a:srgbClr val="4A4A4A"/>
                </a:solidFill>
                <a:effectLst/>
                <a:latin typeface="BlinkMacSystemFont"/>
              </a:rPr>
              <a:t>involved in the </a:t>
            </a:r>
            <a:r>
              <a:rPr lang="en-GB" sz="1600" b="0" i="0" u="none" strike="noStrike" dirty="0">
                <a:solidFill>
                  <a:srgbClr val="008080"/>
                </a:solidFill>
                <a:effectLst/>
                <a:latin typeface="BlinkMacSystemFont"/>
                <a:hlinkClick r:id="rId3"/>
              </a:rPr>
              <a:t>KM3NeT</a:t>
            </a:r>
            <a:r>
              <a:rPr lang="en-GB" sz="1600" b="0" i="0" u="none" strike="noStrike" dirty="0">
                <a:solidFill>
                  <a:srgbClr val="4A4A4A"/>
                </a:solidFill>
                <a:effectLst/>
                <a:latin typeface="BlinkMacSystemFont"/>
              </a:rPr>
              <a:t> the </a:t>
            </a:r>
            <a:r>
              <a:rPr lang="en-GB" sz="1600" b="0" i="0" u="none" strike="noStrike" dirty="0">
                <a:solidFill>
                  <a:srgbClr val="008080"/>
                </a:solidFill>
                <a:effectLst/>
                <a:latin typeface="BlinkMacSystemFont"/>
                <a:hlinkClick r:id="rId4"/>
              </a:rPr>
              <a:t>NA62</a:t>
            </a:r>
            <a:r>
              <a:rPr lang="en-GB" sz="1600" b="0" i="0" u="none" strike="noStrike" dirty="0">
                <a:solidFill>
                  <a:srgbClr val="4A4A4A"/>
                </a:solidFill>
                <a:effectLst/>
                <a:latin typeface="BlinkMacSystemFont"/>
              </a:rPr>
              <a:t>experiments</a:t>
            </a:r>
            <a:r>
              <a:rPr lang="en-GB" sz="1600" dirty="0">
                <a:solidFill>
                  <a:srgbClr val="4A4A4A"/>
                </a:solidFill>
                <a:latin typeface="BlinkMacSystemFont"/>
              </a:rPr>
              <a:t>, </a:t>
            </a:r>
            <a:r>
              <a:rPr lang="en-GB" sz="1600" b="0" i="0" u="none" strike="noStrike" dirty="0">
                <a:solidFill>
                  <a:srgbClr val="4A4A4A"/>
                </a:solidFill>
                <a:effectLst/>
                <a:latin typeface="BlinkMacSystemFont"/>
              </a:rPr>
              <a:t>developing a new experimental method - the tagging - to study neutrinos at particle accelerators.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b="0" dirty="0">
                <a:solidFill>
                  <a:srgbClr val="4A4A4A"/>
                </a:solidFill>
                <a:latin typeface="BlinkMacSystemFont"/>
              </a:rPr>
              <a:t>opinion of WP6?</a:t>
            </a:r>
            <a:endParaRPr lang="en-GB" sz="1600" b="0" i="0" u="none" strike="noStrike" dirty="0">
              <a:solidFill>
                <a:srgbClr val="4A4A4A"/>
              </a:solidFill>
              <a:effectLst/>
              <a:latin typeface="BlinkMacSystemFon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82482B-195B-6C26-B713-91840B849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934" y="4143895"/>
            <a:ext cx="1359131" cy="135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568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PROJECT Continuous report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27/09/2024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739-CA15-4570-B962-A8E1C9E4DF25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34063" y="1571529"/>
            <a:ext cx="8275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REMINDER!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in order to complete the EU continuous report (picture below), please send systematically to Carole information about the external events you attended to disseminate the project.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DE87816-60D5-BFCE-B83E-09F09F89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Governing Board</a:t>
            </a:r>
            <a:endParaRPr lang="fr-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0A8DB2-3702-0259-378C-49198E13EE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48239"/>
            <a:ext cx="7772400" cy="407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9220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erre de fumé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SnuSB presentation template" id="{6CD33691-9D84-4C70-816D-A5CCA56C7ECD}" vid="{230DE886-2349-4E04-A2F0-6C73B140F8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13080</TotalTime>
  <Words>1163</Words>
  <Application>Microsoft Macintosh PowerPoint</Application>
  <PresentationFormat>On-screen Show (4:3)</PresentationFormat>
  <Paragraphs>369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BlinkMacSystemFont</vt:lpstr>
      <vt:lpstr>Arial</vt:lpstr>
      <vt:lpstr>Calibri</vt:lpstr>
      <vt:lpstr>Calibri Light</vt:lpstr>
      <vt:lpstr>Helvetica</vt:lpstr>
      <vt:lpstr>Times New Roman</vt:lpstr>
      <vt:lpstr>Trebuchet MS</vt:lpstr>
      <vt:lpstr>Wingdings</vt:lpstr>
      <vt:lpstr>Wingdings 2</vt:lpstr>
      <vt:lpstr>Dividende</vt:lpstr>
      <vt:lpstr>Essnusb+ ANNUAL MEETING Hamburg – FRIDAY 27TH September 2024</vt:lpstr>
      <vt:lpstr>AGENDA</vt:lpstr>
      <vt:lpstr>REPORT FROM THE PROJECT COORDINATOR:  PARTICIPATING INSTITUTES</vt:lpstr>
      <vt:lpstr>REPORT FROM THE PROJECT COORDINATOR: PREFINANCING</vt:lpstr>
      <vt:lpstr>Report from the project coordinator: DELIVERABLES</vt:lpstr>
      <vt:lpstr>Report from the project coordinator: MILESTONES</vt:lpstr>
      <vt:lpstr>Report from the project coordinator:  CHANGES IN Various MEMBERSHIPS</vt:lpstr>
      <vt:lpstr>CHANGES IN Various MEMBERSHIPS</vt:lpstr>
      <vt:lpstr>PROJECT Continuous report</vt:lpstr>
      <vt:lpstr>Report from THE Scientific Leader</vt:lpstr>
      <vt:lpstr>Report from the DEB Coordinator</vt:lpstr>
      <vt:lpstr>NEWS FROM GB MEMBERS &amp; PARTICIPANTS</vt:lpstr>
      <vt:lpstr> International Advisory Panel: Preliminary conclusions</vt:lpstr>
      <vt:lpstr>2025 ESSnuSB+ ANNUAL MEETING</vt:lpstr>
      <vt:lpstr>Any other business</vt:lpstr>
      <vt:lpstr>PowerPoint Presentation</vt:lpstr>
    </vt:vector>
  </TitlesOfParts>
  <Company>IPHC IN2P3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schneider</dc:creator>
  <cp:lastModifiedBy>Marcos Dracos</cp:lastModifiedBy>
  <cp:revision>207</cp:revision>
  <cp:lastPrinted>2024-09-12T14:10:01Z</cp:lastPrinted>
  <dcterms:created xsi:type="dcterms:W3CDTF">2018-03-05T16:35:55Z</dcterms:created>
  <dcterms:modified xsi:type="dcterms:W3CDTF">2024-09-26T18:21:14Z</dcterms:modified>
</cp:coreProperties>
</file>