
<file path=[Content_Types].xml><?xml version="1.0" encoding="utf-8"?>
<Types xmlns="http://schemas.openxmlformats.org/package/2006/content-types">
  <Default Extension="tmp" ContentType="image/png"/>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sldIdLst>
    <p:sldId id="256" r:id="rId2"/>
    <p:sldId id="297" r:id="rId3"/>
    <p:sldId id="257" r:id="rId4"/>
    <p:sldId id="300" r:id="rId5"/>
    <p:sldId id="301" r:id="rId6"/>
    <p:sldId id="302" r:id="rId7"/>
    <p:sldId id="303" r:id="rId8"/>
    <p:sldId id="323" r:id="rId9"/>
    <p:sldId id="313" r:id="rId10"/>
    <p:sldId id="307" r:id="rId11"/>
    <p:sldId id="319" r:id="rId12"/>
    <p:sldId id="327" r:id="rId13"/>
    <p:sldId id="308" r:id="rId14"/>
    <p:sldId id="306" r:id="rId15"/>
    <p:sldId id="326" r:id="rId16"/>
    <p:sldId id="309" r:id="rId17"/>
    <p:sldId id="324" r:id="rId18"/>
    <p:sldId id="310" r:id="rId19"/>
    <p:sldId id="311" r:id="rId20"/>
    <p:sldId id="317" r:id="rId21"/>
    <p:sldId id="325" r:id="rId2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25" autoAdjust="0"/>
    <p:restoredTop sz="94660"/>
  </p:normalViewPr>
  <p:slideViewPr>
    <p:cSldViewPr snapToGrid="0">
      <p:cViewPr varScale="1">
        <p:scale>
          <a:sx n="51" d="100"/>
          <a:sy n="51" d="100"/>
        </p:scale>
        <p:origin x="68" y="256"/>
      </p:cViewPr>
      <p:guideLst/>
    </p:cSldViewPr>
  </p:slideViewPr>
  <p:notesTextViewPr>
    <p:cViewPr>
      <p:scale>
        <a:sx n="1" d="1"/>
        <a:sy n="1" d="1"/>
      </p:scale>
      <p:origin x="0" y="0"/>
    </p:cViewPr>
  </p:notesTextViewPr>
  <p:sorterViewPr>
    <p:cViewPr>
      <p:scale>
        <a:sx n="31" d="100"/>
        <a:sy n="31"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06897" units="1/cm"/>
          <inkml:channelProperty channel="T" name="resolution" value="1" units="1/dev"/>
        </inkml:channelProperties>
      </inkml:inkSource>
      <inkml:timestamp xml:id="ts0" timeString="2024-09-22T15:47:58.094"/>
    </inkml:context>
    <inkml:brush xml:id="br0">
      <inkml:brushProperty name="width" value="0.2" units="cm"/>
      <inkml:brushProperty name="height" value="0.4" units="cm"/>
      <inkml:brushProperty name="color" value="#FF00FF"/>
      <inkml:brushProperty name="tip" value="rectangle"/>
      <inkml:brushProperty name="rasterOp" value="maskPen"/>
      <inkml:brushProperty name="fitToCurve" value="1"/>
    </inkml:brush>
  </inkml:definitions>
  <inkml:trace contextRef="#ctx0" brushRef="#br0">3710 2682 0,'0'-45'1312,"0"1"-1312,0-45 16,0 0-16,-44-45 0,44-44 16,0 88-16,0-43 15,0-1-15,0 45 16,44 0-16,-44 44 16,0-44-16,0 0 15,45 89-15,-45-45 0,0 1 16,0-1-16,44-44 15,-44 45 1,0-1 0,0 1-16,0-1 15,0 0 1501,-44 45-1500,44-44-1,0-1 1,-45 45-16,45-44 15,-44 44 1,44-45 15,0 1 1,0-46-1,0 46 16,0-1-16,0 1 0,-45 44 32,45-45-48,0 1 1,0-1 15,-45 45-15,45-44-1,-44 44 17,44-90-1,-45 90-15,1 0 15,-45 0-16,89-44-15,-45 44 16,45-45-16,-45 45 16,1 0-16,-1 0 15,45-44 1,-44 44 0,-1 0-1,-44 0 32,45 0-16,-1 0 16,0 0-16,1 0-31,-1-45 16,1 45 0,-1 0-16,-44 0 15,44 0-15,-44 0 16,45 0 0,-1 0-1,1 0-15,-1 0 16,-44 0-1,44 0 1,1 0 47,-1 0-32,1 0 16,-1 0-16,1 45 16,-1-45-16,-44 0-15,44 0-1,1 0-15,44 44 16,-45-44 0,1 0-1,-1 0 16,1 0 16,-1 0-15,-44 0-1,89 45-16,-89-45 1,0 0-16,44 134 16,-44-134-1,44 0 1,-44 44-16,45-44 16,-1 0 15,1 0 0,-1 0 78,0 0-62,45 45 16,-44-45-32,-90 44 1594,90 45-1609,-45-44-1,-1-1-15,46 46 0,-1-46 16,45 1 0,-89-45-1,89 44 157,0 1-109,0-1-17,0 1-14,0 0-1,0 44 16,0-45-32,-44-44 1,44 89-16,-45 0 16,45 1-16,0-1 15,0-45-15,0 1 16,0-1 0,0 1 15,0 0 0,0-1 16,0 1-16,0 44-15,-45 0-1,45 0-15,0-44 16,0-1-16,0 1 16,0 44-16,0-45 31,0 1-15,0 0 15,0-1 47,0 1 31,0-1-15,45 1-47,-45-1-47,0 1 16,89-1-16,-89 1 15,0 0-15,45-45 16,-45 44-16,0 1 15,44-45 1,-44 44 0,0 45-1,0-44 63,0-1-46,45-44 15,-1 0 31,1 0 15,0 0 17,-45 45-95,44-45 1,45 45-16,0 44 16,-44-45-16,44 45 15,-44-44-15,-1 0 16,1-45 0,-1 0-1,-44 44 1,45-44-1,-45 45 1,44-45 0,1 0 31,0 0-32,44 44-15,0 1 16,0-45-16,-89 44 15,44-44-15,1 0 16,0 89-16,-1-89 31,1 0-15,-1 0 15,1 0 0,-1 0-15,1 0 15,-1 0-31,1 0 16,0 0 0,-1 0 15,1 0 16,-45-44-32,44 44-15,45 0 0,-44-45 16,0 45-16,44-44 16,0-1-1,-45 1 1,1 44-16,44 0 15,-44-45 1,-1 45-16,45 0 16,-44 0-16,-1 0 15,90 0-15,-89-44 16,-1 44-16,45-45 16,-44-44-1,-1 89-15,1-45 16,44 45-16,-44 0 15,-45-44 1,44 44-16,-44-45 16,45 45-1,-45-44-15,44 44 0,1 0 32,-45-45-32,45 45 15,-45-45 1,44 45-16,1 0 15,-45-44 1,0-45 15,44 89-31,-44-45 16,45 45 0,-1 0 15,-44-44 0,45 44-31,-45-45 109,0 1-77,0-1 15,0 0-16,-45 1 0,45-1 0,0 1-15,0-1 15,-44 1-31,44-1 0,0 1 16,0-1 15,0-44-15,0 44-1,0 1 1,0-1 0,0-44-1,0 44 1,0-88-16,0 88 15,0 1-15,0-1 16,0 1 15,0-1-15,0 0 15,0 1 0,0-45-15,0 44 0,0 1 31,0-1-16,0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AD660B-1652-493E-B9B9-494AFF0C0B17}" type="datetimeFigureOut">
              <a:rPr lang="en-GB" smtClean="0"/>
              <a:t>26/09/2024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6CB892-7FC2-4375-A788-CB4E077C95FE}" type="slidenum">
              <a:rPr lang="en-GB" smtClean="0"/>
              <a:t>‹#›</a:t>
            </a:fld>
            <a:endParaRPr lang="en-GB"/>
          </a:p>
        </p:txBody>
      </p:sp>
    </p:spTree>
    <p:extLst>
      <p:ext uri="{BB962C8B-B14F-4D97-AF65-F5344CB8AC3E}">
        <p14:creationId xmlns:p14="http://schemas.microsoft.com/office/powerpoint/2010/main" val="512017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531EE-67AD-4975-816B-0A17000294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5D81EA7-12C6-42BB-A692-C989C74F72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773A3CA-5AE4-40D0-853B-1793E2403989}"/>
              </a:ext>
            </a:extLst>
          </p:cNvPr>
          <p:cNvSpPr>
            <a:spLocks noGrp="1"/>
          </p:cNvSpPr>
          <p:nvPr>
            <p:ph type="dt" sz="half" idx="10"/>
          </p:nvPr>
        </p:nvSpPr>
        <p:spPr/>
        <p:txBody>
          <a:bodyPr/>
          <a:lstStyle/>
          <a:p>
            <a:r>
              <a:rPr lang="sv-SE"/>
              <a:t>22/09/2024</a:t>
            </a:r>
            <a:endParaRPr lang="en-GB"/>
          </a:p>
        </p:txBody>
      </p:sp>
      <p:sp>
        <p:nvSpPr>
          <p:cNvPr id="5" name="Footer Placeholder 4">
            <a:extLst>
              <a:ext uri="{FF2B5EF4-FFF2-40B4-BE49-F238E27FC236}">
                <a16:creationId xmlns:a16="http://schemas.microsoft.com/office/drawing/2014/main" id="{2F054D56-D97E-49DF-8C49-FD6688A736FA}"/>
              </a:ext>
            </a:extLst>
          </p:cNvPr>
          <p:cNvSpPr>
            <a:spLocks noGrp="1"/>
          </p:cNvSpPr>
          <p:nvPr>
            <p:ph type="ftr" sz="quarter" idx="11"/>
          </p:nvPr>
        </p:nvSpPr>
        <p:spPr/>
        <p:txBody>
          <a:bodyPr/>
          <a:lstStyle/>
          <a:p>
            <a:r>
              <a:rPr lang="en-US"/>
              <a:t>ESSnuSB Annual meeting 2024                                                       Tord Ekelof    Uppsala University</a:t>
            </a:r>
            <a:endParaRPr lang="en-GB"/>
          </a:p>
        </p:txBody>
      </p:sp>
      <p:sp>
        <p:nvSpPr>
          <p:cNvPr id="6" name="Slide Number Placeholder 5">
            <a:extLst>
              <a:ext uri="{FF2B5EF4-FFF2-40B4-BE49-F238E27FC236}">
                <a16:creationId xmlns:a16="http://schemas.microsoft.com/office/drawing/2014/main" id="{E6F4E77A-4845-41A7-9D2A-6196507F1458}"/>
              </a:ext>
            </a:extLst>
          </p:cNvPr>
          <p:cNvSpPr>
            <a:spLocks noGrp="1"/>
          </p:cNvSpPr>
          <p:nvPr>
            <p:ph type="sldNum" sz="quarter" idx="12"/>
          </p:nvPr>
        </p:nvSpPr>
        <p:spPr/>
        <p:txBody>
          <a:bodyPr/>
          <a:lstStyle/>
          <a:p>
            <a:fld id="{ABDE9AF6-7A71-4042-ACDC-9DB27B65D714}" type="slidenum">
              <a:rPr lang="en-GB" smtClean="0"/>
              <a:t>‹#›</a:t>
            </a:fld>
            <a:endParaRPr lang="en-GB"/>
          </a:p>
        </p:txBody>
      </p:sp>
    </p:spTree>
    <p:extLst>
      <p:ext uri="{BB962C8B-B14F-4D97-AF65-F5344CB8AC3E}">
        <p14:creationId xmlns:p14="http://schemas.microsoft.com/office/powerpoint/2010/main" val="2916034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458ED-05F6-43C2-AC1B-8CF8D4FC3D3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E168CF8-38DD-4CE0-BDD8-A8779C1C1A4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E11861-B962-40D8-B5A6-0E9C950575DC}"/>
              </a:ext>
            </a:extLst>
          </p:cNvPr>
          <p:cNvSpPr>
            <a:spLocks noGrp="1"/>
          </p:cNvSpPr>
          <p:nvPr>
            <p:ph type="dt" sz="half" idx="10"/>
          </p:nvPr>
        </p:nvSpPr>
        <p:spPr/>
        <p:txBody>
          <a:bodyPr/>
          <a:lstStyle/>
          <a:p>
            <a:r>
              <a:rPr lang="sv-SE"/>
              <a:t>22/09/2024</a:t>
            </a:r>
            <a:endParaRPr lang="en-GB"/>
          </a:p>
        </p:txBody>
      </p:sp>
      <p:sp>
        <p:nvSpPr>
          <p:cNvPr id="5" name="Footer Placeholder 4">
            <a:extLst>
              <a:ext uri="{FF2B5EF4-FFF2-40B4-BE49-F238E27FC236}">
                <a16:creationId xmlns:a16="http://schemas.microsoft.com/office/drawing/2014/main" id="{AD435E3D-D17B-4BA9-BE07-EE047263A0E4}"/>
              </a:ext>
            </a:extLst>
          </p:cNvPr>
          <p:cNvSpPr>
            <a:spLocks noGrp="1"/>
          </p:cNvSpPr>
          <p:nvPr>
            <p:ph type="ftr" sz="quarter" idx="11"/>
          </p:nvPr>
        </p:nvSpPr>
        <p:spPr/>
        <p:txBody>
          <a:bodyPr/>
          <a:lstStyle/>
          <a:p>
            <a:r>
              <a:rPr lang="en-US"/>
              <a:t>ESSnuSB Annual meeting 2024                                                       Tord Ekelof    Uppsala University</a:t>
            </a:r>
            <a:endParaRPr lang="en-GB"/>
          </a:p>
        </p:txBody>
      </p:sp>
      <p:sp>
        <p:nvSpPr>
          <p:cNvPr id="6" name="Slide Number Placeholder 5">
            <a:extLst>
              <a:ext uri="{FF2B5EF4-FFF2-40B4-BE49-F238E27FC236}">
                <a16:creationId xmlns:a16="http://schemas.microsoft.com/office/drawing/2014/main" id="{CA964AAF-7DAC-429D-AF28-300BACBE665A}"/>
              </a:ext>
            </a:extLst>
          </p:cNvPr>
          <p:cNvSpPr>
            <a:spLocks noGrp="1"/>
          </p:cNvSpPr>
          <p:nvPr>
            <p:ph type="sldNum" sz="quarter" idx="12"/>
          </p:nvPr>
        </p:nvSpPr>
        <p:spPr/>
        <p:txBody>
          <a:bodyPr/>
          <a:lstStyle/>
          <a:p>
            <a:fld id="{ABDE9AF6-7A71-4042-ACDC-9DB27B65D714}" type="slidenum">
              <a:rPr lang="en-GB" smtClean="0"/>
              <a:t>‹#›</a:t>
            </a:fld>
            <a:endParaRPr lang="en-GB"/>
          </a:p>
        </p:txBody>
      </p:sp>
    </p:spTree>
    <p:extLst>
      <p:ext uri="{BB962C8B-B14F-4D97-AF65-F5344CB8AC3E}">
        <p14:creationId xmlns:p14="http://schemas.microsoft.com/office/powerpoint/2010/main" val="1937803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674808-26BF-4304-B66E-CB4E0F82A08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9C72A66-6C7B-4E34-A51D-29360202D6A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C3D703E-B26B-4DE7-BD89-FCDC745B44D8}"/>
              </a:ext>
            </a:extLst>
          </p:cNvPr>
          <p:cNvSpPr>
            <a:spLocks noGrp="1"/>
          </p:cNvSpPr>
          <p:nvPr>
            <p:ph type="dt" sz="half" idx="10"/>
          </p:nvPr>
        </p:nvSpPr>
        <p:spPr/>
        <p:txBody>
          <a:bodyPr/>
          <a:lstStyle/>
          <a:p>
            <a:r>
              <a:rPr lang="sv-SE"/>
              <a:t>22/09/2024</a:t>
            </a:r>
            <a:endParaRPr lang="en-GB"/>
          </a:p>
        </p:txBody>
      </p:sp>
      <p:sp>
        <p:nvSpPr>
          <p:cNvPr id="5" name="Footer Placeholder 4">
            <a:extLst>
              <a:ext uri="{FF2B5EF4-FFF2-40B4-BE49-F238E27FC236}">
                <a16:creationId xmlns:a16="http://schemas.microsoft.com/office/drawing/2014/main" id="{32A20F88-9AF6-4F08-8D77-A9E4B7FF77DA}"/>
              </a:ext>
            </a:extLst>
          </p:cNvPr>
          <p:cNvSpPr>
            <a:spLocks noGrp="1"/>
          </p:cNvSpPr>
          <p:nvPr>
            <p:ph type="ftr" sz="quarter" idx="11"/>
          </p:nvPr>
        </p:nvSpPr>
        <p:spPr/>
        <p:txBody>
          <a:bodyPr/>
          <a:lstStyle/>
          <a:p>
            <a:r>
              <a:rPr lang="en-US"/>
              <a:t>ESSnuSB Annual meeting 2024                                                       Tord Ekelof    Uppsala University</a:t>
            </a:r>
            <a:endParaRPr lang="en-GB"/>
          </a:p>
        </p:txBody>
      </p:sp>
      <p:sp>
        <p:nvSpPr>
          <p:cNvPr id="6" name="Slide Number Placeholder 5">
            <a:extLst>
              <a:ext uri="{FF2B5EF4-FFF2-40B4-BE49-F238E27FC236}">
                <a16:creationId xmlns:a16="http://schemas.microsoft.com/office/drawing/2014/main" id="{8A4D5828-5BBC-4C51-9118-E67DEB12D44E}"/>
              </a:ext>
            </a:extLst>
          </p:cNvPr>
          <p:cNvSpPr>
            <a:spLocks noGrp="1"/>
          </p:cNvSpPr>
          <p:nvPr>
            <p:ph type="sldNum" sz="quarter" idx="12"/>
          </p:nvPr>
        </p:nvSpPr>
        <p:spPr/>
        <p:txBody>
          <a:bodyPr/>
          <a:lstStyle/>
          <a:p>
            <a:fld id="{ABDE9AF6-7A71-4042-ACDC-9DB27B65D714}" type="slidenum">
              <a:rPr lang="en-GB" smtClean="0"/>
              <a:t>‹#›</a:t>
            </a:fld>
            <a:endParaRPr lang="en-GB"/>
          </a:p>
        </p:txBody>
      </p:sp>
    </p:spTree>
    <p:extLst>
      <p:ext uri="{BB962C8B-B14F-4D97-AF65-F5344CB8AC3E}">
        <p14:creationId xmlns:p14="http://schemas.microsoft.com/office/powerpoint/2010/main" val="24125839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986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4AD0F-484F-4150-87FE-BDFC208D91B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51E580E-6EC6-40AD-827C-124953B159E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F59344-A7C3-4F90-88CF-08B6E84DEA1D}"/>
              </a:ext>
            </a:extLst>
          </p:cNvPr>
          <p:cNvSpPr>
            <a:spLocks noGrp="1"/>
          </p:cNvSpPr>
          <p:nvPr>
            <p:ph type="dt" sz="half" idx="10"/>
          </p:nvPr>
        </p:nvSpPr>
        <p:spPr/>
        <p:txBody>
          <a:bodyPr/>
          <a:lstStyle/>
          <a:p>
            <a:r>
              <a:rPr lang="sv-SE"/>
              <a:t>22/09/2024</a:t>
            </a:r>
            <a:endParaRPr lang="en-GB"/>
          </a:p>
        </p:txBody>
      </p:sp>
      <p:sp>
        <p:nvSpPr>
          <p:cNvPr id="5" name="Footer Placeholder 4">
            <a:extLst>
              <a:ext uri="{FF2B5EF4-FFF2-40B4-BE49-F238E27FC236}">
                <a16:creationId xmlns:a16="http://schemas.microsoft.com/office/drawing/2014/main" id="{9A28EE0D-A6CB-407C-9C54-F29424EAB833}"/>
              </a:ext>
            </a:extLst>
          </p:cNvPr>
          <p:cNvSpPr>
            <a:spLocks noGrp="1"/>
          </p:cNvSpPr>
          <p:nvPr>
            <p:ph type="ftr" sz="quarter" idx="11"/>
          </p:nvPr>
        </p:nvSpPr>
        <p:spPr/>
        <p:txBody>
          <a:bodyPr/>
          <a:lstStyle/>
          <a:p>
            <a:r>
              <a:rPr lang="en-US"/>
              <a:t>ESSnuSB Annual meeting 2024                                                       Tord Ekelof    Uppsala University</a:t>
            </a:r>
            <a:endParaRPr lang="en-GB"/>
          </a:p>
        </p:txBody>
      </p:sp>
      <p:sp>
        <p:nvSpPr>
          <p:cNvPr id="6" name="Slide Number Placeholder 5">
            <a:extLst>
              <a:ext uri="{FF2B5EF4-FFF2-40B4-BE49-F238E27FC236}">
                <a16:creationId xmlns:a16="http://schemas.microsoft.com/office/drawing/2014/main" id="{C15A04AC-A13D-4A5E-B960-E7F2BFB0A2D5}"/>
              </a:ext>
            </a:extLst>
          </p:cNvPr>
          <p:cNvSpPr>
            <a:spLocks noGrp="1"/>
          </p:cNvSpPr>
          <p:nvPr>
            <p:ph type="sldNum" sz="quarter" idx="12"/>
          </p:nvPr>
        </p:nvSpPr>
        <p:spPr/>
        <p:txBody>
          <a:bodyPr/>
          <a:lstStyle/>
          <a:p>
            <a:fld id="{ABDE9AF6-7A71-4042-ACDC-9DB27B65D714}" type="slidenum">
              <a:rPr lang="en-GB" smtClean="0"/>
              <a:t>‹#›</a:t>
            </a:fld>
            <a:endParaRPr lang="en-GB"/>
          </a:p>
        </p:txBody>
      </p:sp>
    </p:spTree>
    <p:extLst>
      <p:ext uri="{BB962C8B-B14F-4D97-AF65-F5344CB8AC3E}">
        <p14:creationId xmlns:p14="http://schemas.microsoft.com/office/powerpoint/2010/main" val="3914245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0197F-28BE-468C-BA2E-838A2BE466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77453A8-12DE-4586-BF88-5D77B5DEB2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DA92B0A-8CE5-47DA-93A7-38C6B4A2FEDD}"/>
              </a:ext>
            </a:extLst>
          </p:cNvPr>
          <p:cNvSpPr>
            <a:spLocks noGrp="1"/>
          </p:cNvSpPr>
          <p:nvPr>
            <p:ph type="dt" sz="half" idx="10"/>
          </p:nvPr>
        </p:nvSpPr>
        <p:spPr/>
        <p:txBody>
          <a:bodyPr/>
          <a:lstStyle/>
          <a:p>
            <a:r>
              <a:rPr lang="sv-SE"/>
              <a:t>22/09/2024</a:t>
            </a:r>
            <a:endParaRPr lang="en-GB"/>
          </a:p>
        </p:txBody>
      </p:sp>
      <p:sp>
        <p:nvSpPr>
          <p:cNvPr id="5" name="Footer Placeholder 4">
            <a:extLst>
              <a:ext uri="{FF2B5EF4-FFF2-40B4-BE49-F238E27FC236}">
                <a16:creationId xmlns:a16="http://schemas.microsoft.com/office/drawing/2014/main" id="{05D3D0C4-ECF3-4883-B0F0-69989D081F4A}"/>
              </a:ext>
            </a:extLst>
          </p:cNvPr>
          <p:cNvSpPr>
            <a:spLocks noGrp="1"/>
          </p:cNvSpPr>
          <p:nvPr>
            <p:ph type="ftr" sz="quarter" idx="11"/>
          </p:nvPr>
        </p:nvSpPr>
        <p:spPr/>
        <p:txBody>
          <a:bodyPr/>
          <a:lstStyle/>
          <a:p>
            <a:r>
              <a:rPr lang="en-US"/>
              <a:t>ESSnuSB Annual meeting 2024                                                       Tord Ekelof    Uppsala University</a:t>
            </a:r>
            <a:endParaRPr lang="en-GB"/>
          </a:p>
        </p:txBody>
      </p:sp>
      <p:sp>
        <p:nvSpPr>
          <p:cNvPr id="6" name="Slide Number Placeholder 5">
            <a:extLst>
              <a:ext uri="{FF2B5EF4-FFF2-40B4-BE49-F238E27FC236}">
                <a16:creationId xmlns:a16="http://schemas.microsoft.com/office/drawing/2014/main" id="{4BADF653-76A3-4021-94D3-C08B17469EB3}"/>
              </a:ext>
            </a:extLst>
          </p:cNvPr>
          <p:cNvSpPr>
            <a:spLocks noGrp="1"/>
          </p:cNvSpPr>
          <p:nvPr>
            <p:ph type="sldNum" sz="quarter" idx="12"/>
          </p:nvPr>
        </p:nvSpPr>
        <p:spPr/>
        <p:txBody>
          <a:bodyPr/>
          <a:lstStyle/>
          <a:p>
            <a:fld id="{ABDE9AF6-7A71-4042-ACDC-9DB27B65D714}" type="slidenum">
              <a:rPr lang="en-GB" smtClean="0"/>
              <a:t>‹#›</a:t>
            </a:fld>
            <a:endParaRPr lang="en-GB"/>
          </a:p>
        </p:txBody>
      </p:sp>
    </p:spTree>
    <p:extLst>
      <p:ext uri="{BB962C8B-B14F-4D97-AF65-F5344CB8AC3E}">
        <p14:creationId xmlns:p14="http://schemas.microsoft.com/office/powerpoint/2010/main" val="2858843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53677-0FE2-4469-A191-6402FBDF6EC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1E757B8-F23E-45E6-A405-97F27CDF45B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8EB5176-0A85-4F81-8F7E-CF17E98BB73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D75B96D-B416-4B8D-9879-E4BDD3BE01AB}"/>
              </a:ext>
            </a:extLst>
          </p:cNvPr>
          <p:cNvSpPr>
            <a:spLocks noGrp="1"/>
          </p:cNvSpPr>
          <p:nvPr>
            <p:ph type="dt" sz="half" idx="10"/>
          </p:nvPr>
        </p:nvSpPr>
        <p:spPr/>
        <p:txBody>
          <a:bodyPr/>
          <a:lstStyle/>
          <a:p>
            <a:r>
              <a:rPr lang="sv-SE"/>
              <a:t>22/09/2024</a:t>
            </a:r>
            <a:endParaRPr lang="en-GB"/>
          </a:p>
        </p:txBody>
      </p:sp>
      <p:sp>
        <p:nvSpPr>
          <p:cNvPr id="6" name="Footer Placeholder 5">
            <a:extLst>
              <a:ext uri="{FF2B5EF4-FFF2-40B4-BE49-F238E27FC236}">
                <a16:creationId xmlns:a16="http://schemas.microsoft.com/office/drawing/2014/main" id="{B1A6C48F-66DD-4A05-B7F2-AFBC79E99715}"/>
              </a:ext>
            </a:extLst>
          </p:cNvPr>
          <p:cNvSpPr>
            <a:spLocks noGrp="1"/>
          </p:cNvSpPr>
          <p:nvPr>
            <p:ph type="ftr" sz="quarter" idx="11"/>
          </p:nvPr>
        </p:nvSpPr>
        <p:spPr/>
        <p:txBody>
          <a:bodyPr/>
          <a:lstStyle/>
          <a:p>
            <a:r>
              <a:rPr lang="en-US"/>
              <a:t>ESSnuSB Annual meeting 2024                                                       Tord Ekelof    Uppsala University</a:t>
            </a:r>
            <a:endParaRPr lang="en-GB"/>
          </a:p>
        </p:txBody>
      </p:sp>
      <p:sp>
        <p:nvSpPr>
          <p:cNvPr id="7" name="Slide Number Placeholder 6">
            <a:extLst>
              <a:ext uri="{FF2B5EF4-FFF2-40B4-BE49-F238E27FC236}">
                <a16:creationId xmlns:a16="http://schemas.microsoft.com/office/drawing/2014/main" id="{09C17458-D6F2-4271-8489-9A629515C12B}"/>
              </a:ext>
            </a:extLst>
          </p:cNvPr>
          <p:cNvSpPr>
            <a:spLocks noGrp="1"/>
          </p:cNvSpPr>
          <p:nvPr>
            <p:ph type="sldNum" sz="quarter" idx="12"/>
          </p:nvPr>
        </p:nvSpPr>
        <p:spPr/>
        <p:txBody>
          <a:bodyPr/>
          <a:lstStyle/>
          <a:p>
            <a:fld id="{ABDE9AF6-7A71-4042-ACDC-9DB27B65D714}" type="slidenum">
              <a:rPr lang="en-GB" smtClean="0"/>
              <a:t>‹#›</a:t>
            </a:fld>
            <a:endParaRPr lang="en-GB"/>
          </a:p>
        </p:txBody>
      </p:sp>
    </p:spTree>
    <p:extLst>
      <p:ext uri="{BB962C8B-B14F-4D97-AF65-F5344CB8AC3E}">
        <p14:creationId xmlns:p14="http://schemas.microsoft.com/office/powerpoint/2010/main" val="2515579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B6C44-E847-43EE-9DEA-9D729391CE1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A45DA09-79A6-40A3-9EAD-6625756C6E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6FB6177-F43D-470D-B9BE-2200819F5CC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DFC8E74-A5E5-4858-95D4-136FB1F63D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5FB99D3-CC17-4081-B1D0-52C6AB16610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E01F2BC-3050-49D1-BEB1-85D13072881F}"/>
              </a:ext>
            </a:extLst>
          </p:cNvPr>
          <p:cNvSpPr>
            <a:spLocks noGrp="1"/>
          </p:cNvSpPr>
          <p:nvPr>
            <p:ph type="dt" sz="half" idx="10"/>
          </p:nvPr>
        </p:nvSpPr>
        <p:spPr/>
        <p:txBody>
          <a:bodyPr/>
          <a:lstStyle/>
          <a:p>
            <a:r>
              <a:rPr lang="sv-SE"/>
              <a:t>22/09/2024</a:t>
            </a:r>
            <a:endParaRPr lang="en-GB"/>
          </a:p>
        </p:txBody>
      </p:sp>
      <p:sp>
        <p:nvSpPr>
          <p:cNvPr id="8" name="Footer Placeholder 7">
            <a:extLst>
              <a:ext uri="{FF2B5EF4-FFF2-40B4-BE49-F238E27FC236}">
                <a16:creationId xmlns:a16="http://schemas.microsoft.com/office/drawing/2014/main" id="{46A688D8-A45A-47A8-A455-CB2520D6F27A}"/>
              </a:ext>
            </a:extLst>
          </p:cNvPr>
          <p:cNvSpPr>
            <a:spLocks noGrp="1"/>
          </p:cNvSpPr>
          <p:nvPr>
            <p:ph type="ftr" sz="quarter" idx="11"/>
          </p:nvPr>
        </p:nvSpPr>
        <p:spPr/>
        <p:txBody>
          <a:bodyPr/>
          <a:lstStyle/>
          <a:p>
            <a:r>
              <a:rPr lang="en-US"/>
              <a:t>ESSnuSB Annual meeting 2024                                                       Tord Ekelof    Uppsala University</a:t>
            </a:r>
            <a:endParaRPr lang="en-GB"/>
          </a:p>
        </p:txBody>
      </p:sp>
      <p:sp>
        <p:nvSpPr>
          <p:cNvPr id="9" name="Slide Number Placeholder 8">
            <a:extLst>
              <a:ext uri="{FF2B5EF4-FFF2-40B4-BE49-F238E27FC236}">
                <a16:creationId xmlns:a16="http://schemas.microsoft.com/office/drawing/2014/main" id="{A1B9B76B-B819-4025-B1C8-616737DF4EC8}"/>
              </a:ext>
            </a:extLst>
          </p:cNvPr>
          <p:cNvSpPr>
            <a:spLocks noGrp="1"/>
          </p:cNvSpPr>
          <p:nvPr>
            <p:ph type="sldNum" sz="quarter" idx="12"/>
          </p:nvPr>
        </p:nvSpPr>
        <p:spPr/>
        <p:txBody>
          <a:bodyPr/>
          <a:lstStyle/>
          <a:p>
            <a:fld id="{ABDE9AF6-7A71-4042-ACDC-9DB27B65D714}" type="slidenum">
              <a:rPr lang="en-GB" smtClean="0"/>
              <a:t>‹#›</a:t>
            </a:fld>
            <a:endParaRPr lang="en-GB"/>
          </a:p>
        </p:txBody>
      </p:sp>
    </p:spTree>
    <p:extLst>
      <p:ext uri="{BB962C8B-B14F-4D97-AF65-F5344CB8AC3E}">
        <p14:creationId xmlns:p14="http://schemas.microsoft.com/office/powerpoint/2010/main" val="1490552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64057-86C2-4BCA-A1C0-96BF8B98AB6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F3B1716-B7DC-4E83-BF39-185F3B34CD71}"/>
              </a:ext>
            </a:extLst>
          </p:cNvPr>
          <p:cNvSpPr>
            <a:spLocks noGrp="1"/>
          </p:cNvSpPr>
          <p:nvPr>
            <p:ph type="dt" sz="half" idx="10"/>
          </p:nvPr>
        </p:nvSpPr>
        <p:spPr/>
        <p:txBody>
          <a:bodyPr/>
          <a:lstStyle/>
          <a:p>
            <a:r>
              <a:rPr lang="sv-SE"/>
              <a:t>22/09/2024</a:t>
            </a:r>
            <a:endParaRPr lang="en-GB"/>
          </a:p>
        </p:txBody>
      </p:sp>
      <p:sp>
        <p:nvSpPr>
          <p:cNvPr id="4" name="Footer Placeholder 3">
            <a:extLst>
              <a:ext uri="{FF2B5EF4-FFF2-40B4-BE49-F238E27FC236}">
                <a16:creationId xmlns:a16="http://schemas.microsoft.com/office/drawing/2014/main" id="{7DD90EE3-5D90-49FE-BE70-C9BBC9D463C9}"/>
              </a:ext>
            </a:extLst>
          </p:cNvPr>
          <p:cNvSpPr>
            <a:spLocks noGrp="1"/>
          </p:cNvSpPr>
          <p:nvPr>
            <p:ph type="ftr" sz="quarter" idx="11"/>
          </p:nvPr>
        </p:nvSpPr>
        <p:spPr/>
        <p:txBody>
          <a:bodyPr/>
          <a:lstStyle/>
          <a:p>
            <a:r>
              <a:rPr lang="en-US"/>
              <a:t>ESSnuSB Annual meeting 2024                                                       Tord Ekelof    Uppsala University</a:t>
            </a:r>
            <a:endParaRPr lang="en-GB"/>
          </a:p>
        </p:txBody>
      </p:sp>
      <p:sp>
        <p:nvSpPr>
          <p:cNvPr id="5" name="Slide Number Placeholder 4">
            <a:extLst>
              <a:ext uri="{FF2B5EF4-FFF2-40B4-BE49-F238E27FC236}">
                <a16:creationId xmlns:a16="http://schemas.microsoft.com/office/drawing/2014/main" id="{8A9EDDAC-B702-42AA-9C0F-15F8F80F2DE0}"/>
              </a:ext>
            </a:extLst>
          </p:cNvPr>
          <p:cNvSpPr>
            <a:spLocks noGrp="1"/>
          </p:cNvSpPr>
          <p:nvPr>
            <p:ph type="sldNum" sz="quarter" idx="12"/>
          </p:nvPr>
        </p:nvSpPr>
        <p:spPr/>
        <p:txBody>
          <a:bodyPr/>
          <a:lstStyle/>
          <a:p>
            <a:fld id="{ABDE9AF6-7A71-4042-ACDC-9DB27B65D714}" type="slidenum">
              <a:rPr lang="en-GB" smtClean="0"/>
              <a:t>‹#›</a:t>
            </a:fld>
            <a:endParaRPr lang="en-GB"/>
          </a:p>
        </p:txBody>
      </p:sp>
    </p:spTree>
    <p:extLst>
      <p:ext uri="{BB962C8B-B14F-4D97-AF65-F5344CB8AC3E}">
        <p14:creationId xmlns:p14="http://schemas.microsoft.com/office/powerpoint/2010/main" val="4057613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6D11D3-D7AD-4B7A-82A8-101369435A1B}"/>
              </a:ext>
            </a:extLst>
          </p:cNvPr>
          <p:cNvSpPr>
            <a:spLocks noGrp="1"/>
          </p:cNvSpPr>
          <p:nvPr>
            <p:ph type="dt" sz="half" idx="10"/>
          </p:nvPr>
        </p:nvSpPr>
        <p:spPr/>
        <p:txBody>
          <a:bodyPr/>
          <a:lstStyle/>
          <a:p>
            <a:r>
              <a:rPr lang="sv-SE"/>
              <a:t>22/09/2024</a:t>
            </a:r>
            <a:endParaRPr lang="en-GB"/>
          </a:p>
        </p:txBody>
      </p:sp>
      <p:sp>
        <p:nvSpPr>
          <p:cNvPr id="3" name="Footer Placeholder 2">
            <a:extLst>
              <a:ext uri="{FF2B5EF4-FFF2-40B4-BE49-F238E27FC236}">
                <a16:creationId xmlns:a16="http://schemas.microsoft.com/office/drawing/2014/main" id="{275EAC42-CE67-475C-A9C0-CF6EB5561DA5}"/>
              </a:ext>
            </a:extLst>
          </p:cNvPr>
          <p:cNvSpPr>
            <a:spLocks noGrp="1"/>
          </p:cNvSpPr>
          <p:nvPr>
            <p:ph type="ftr" sz="quarter" idx="11"/>
          </p:nvPr>
        </p:nvSpPr>
        <p:spPr/>
        <p:txBody>
          <a:bodyPr/>
          <a:lstStyle/>
          <a:p>
            <a:r>
              <a:rPr lang="en-US"/>
              <a:t>ESSnuSB Annual meeting 2024                                                       Tord Ekelof    Uppsala University</a:t>
            </a:r>
            <a:endParaRPr lang="en-GB"/>
          </a:p>
        </p:txBody>
      </p:sp>
      <p:sp>
        <p:nvSpPr>
          <p:cNvPr id="4" name="Slide Number Placeholder 3">
            <a:extLst>
              <a:ext uri="{FF2B5EF4-FFF2-40B4-BE49-F238E27FC236}">
                <a16:creationId xmlns:a16="http://schemas.microsoft.com/office/drawing/2014/main" id="{68264A3C-18FA-4668-9B22-3F2FD62667C4}"/>
              </a:ext>
            </a:extLst>
          </p:cNvPr>
          <p:cNvSpPr>
            <a:spLocks noGrp="1"/>
          </p:cNvSpPr>
          <p:nvPr>
            <p:ph type="sldNum" sz="quarter" idx="12"/>
          </p:nvPr>
        </p:nvSpPr>
        <p:spPr/>
        <p:txBody>
          <a:bodyPr/>
          <a:lstStyle/>
          <a:p>
            <a:fld id="{ABDE9AF6-7A71-4042-ACDC-9DB27B65D714}" type="slidenum">
              <a:rPr lang="en-GB" smtClean="0"/>
              <a:t>‹#›</a:t>
            </a:fld>
            <a:endParaRPr lang="en-GB"/>
          </a:p>
        </p:txBody>
      </p:sp>
    </p:spTree>
    <p:extLst>
      <p:ext uri="{BB962C8B-B14F-4D97-AF65-F5344CB8AC3E}">
        <p14:creationId xmlns:p14="http://schemas.microsoft.com/office/powerpoint/2010/main" val="2699192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B51FB-EA83-4557-A24D-3670652BEE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347179B-5CB4-4C2E-B447-734D22FDB0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1E7733-8E0E-4ABF-B3C8-E039A1C0CD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F24D4BD-C19C-4D03-8E48-E91ADA84B8E3}"/>
              </a:ext>
            </a:extLst>
          </p:cNvPr>
          <p:cNvSpPr>
            <a:spLocks noGrp="1"/>
          </p:cNvSpPr>
          <p:nvPr>
            <p:ph type="dt" sz="half" idx="10"/>
          </p:nvPr>
        </p:nvSpPr>
        <p:spPr/>
        <p:txBody>
          <a:bodyPr/>
          <a:lstStyle/>
          <a:p>
            <a:r>
              <a:rPr lang="sv-SE"/>
              <a:t>22/09/2024</a:t>
            </a:r>
            <a:endParaRPr lang="en-GB"/>
          </a:p>
        </p:txBody>
      </p:sp>
      <p:sp>
        <p:nvSpPr>
          <p:cNvPr id="6" name="Footer Placeholder 5">
            <a:extLst>
              <a:ext uri="{FF2B5EF4-FFF2-40B4-BE49-F238E27FC236}">
                <a16:creationId xmlns:a16="http://schemas.microsoft.com/office/drawing/2014/main" id="{9D100294-0181-4E68-A16D-3C4E47A77235}"/>
              </a:ext>
            </a:extLst>
          </p:cNvPr>
          <p:cNvSpPr>
            <a:spLocks noGrp="1"/>
          </p:cNvSpPr>
          <p:nvPr>
            <p:ph type="ftr" sz="quarter" idx="11"/>
          </p:nvPr>
        </p:nvSpPr>
        <p:spPr/>
        <p:txBody>
          <a:bodyPr/>
          <a:lstStyle/>
          <a:p>
            <a:r>
              <a:rPr lang="en-US"/>
              <a:t>ESSnuSB Annual meeting 2024                                                       Tord Ekelof    Uppsala University</a:t>
            </a:r>
            <a:endParaRPr lang="en-GB"/>
          </a:p>
        </p:txBody>
      </p:sp>
      <p:sp>
        <p:nvSpPr>
          <p:cNvPr id="7" name="Slide Number Placeholder 6">
            <a:extLst>
              <a:ext uri="{FF2B5EF4-FFF2-40B4-BE49-F238E27FC236}">
                <a16:creationId xmlns:a16="http://schemas.microsoft.com/office/drawing/2014/main" id="{551D0F33-F9B5-41F9-BA9A-67BD94FBD211}"/>
              </a:ext>
            </a:extLst>
          </p:cNvPr>
          <p:cNvSpPr>
            <a:spLocks noGrp="1"/>
          </p:cNvSpPr>
          <p:nvPr>
            <p:ph type="sldNum" sz="quarter" idx="12"/>
          </p:nvPr>
        </p:nvSpPr>
        <p:spPr/>
        <p:txBody>
          <a:bodyPr/>
          <a:lstStyle/>
          <a:p>
            <a:fld id="{ABDE9AF6-7A71-4042-ACDC-9DB27B65D714}" type="slidenum">
              <a:rPr lang="en-GB" smtClean="0"/>
              <a:t>‹#›</a:t>
            </a:fld>
            <a:endParaRPr lang="en-GB"/>
          </a:p>
        </p:txBody>
      </p:sp>
    </p:spTree>
    <p:extLst>
      <p:ext uri="{BB962C8B-B14F-4D97-AF65-F5344CB8AC3E}">
        <p14:creationId xmlns:p14="http://schemas.microsoft.com/office/powerpoint/2010/main" val="3076938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B7BB-ADC3-4311-8D58-885CA45E7B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459E905-AD43-4AA3-B435-31204D7ACF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1082953-2319-49D1-870C-70F2E9A461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BB405F3-D01D-4BCA-8C6D-8529716B7D0B}"/>
              </a:ext>
            </a:extLst>
          </p:cNvPr>
          <p:cNvSpPr>
            <a:spLocks noGrp="1"/>
          </p:cNvSpPr>
          <p:nvPr>
            <p:ph type="dt" sz="half" idx="10"/>
          </p:nvPr>
        </p:nvSpPr>
        <p:spPr/>
        <p:txBody>
          <a:bodyPr/>
          <a:lstStyle/>
          <a:p>
            <a:r>
              <a:rPr lang="sv-SE"/>
              <a:t>22/09/2024</a:t>
            </a:r>
            <a:endParaRPr lang="en-GB"/>
          </a:p>
        </p:txBody>
      </p:sp>
      <p:sp>
        <p:nvSpPr>
          <p:cNvPr id="6" name="Footer Placeholder 5">
            <a:extLst>
              <a:ext uri="{FF2B5EF4-FFF2-40B4-BE49-F238E27FC236}">
                <a16:creationId xmlns:a16="http://schemas.microsoft.com/office/drawing/2014/main" id="{C1FDB1A5-C46C-44FA-86C1-C7BF4298B0A4}"/>
              </a:ext>
            </a:extLst>
          </p:cNvPr>
          <p:cNvSpPr>
            <a:spLocks noGrp="1"/>
          </p:cNvSpPr>
          <p:nvPr>
            <p:ph type="ftr" sz="quarter" idx="11"/>
          </p:nvPr>
        </p:nvSpPr>
        <p:spPr/>
        <p:txBody>
          <a:bodyPr/>
          <a:lstStyle/>
          <a:p>
            <a:r>
              <a:rPr lang="en-US"/>
              <a:t>ESSnuSB Annual meeting 2024                                                       Tord Ekelof    Uppsala University</a:t>
            </a:r>
            <a:endParaRPr lang="en-GB"/>
          </a:p>
        </p:txBody>
      </p:sp>
      <p:sp>
        <p:nvSpPr>
          <p:cNvPr id="7" name="Slide Number Placeholder 6">
            <a:extLst>
              <a:ext uri="{FF2B5EF4-FFF2-40B4-BE49-F238E27FC236}">
                <a16:creationId xmlns:a16="http://schemas.microsoft.com/office/drawing/2014/main" id="{F41EDDA4-48F0-435E-86EE-318EA8B23B97}"/>
              </a:ext>
            </a:extLst>
          </p:cNvPr>
          <p:cNvSpPr>
            <a:spLocks noGrp="1"/>
          </p:cNvSpPr>
          <p:nvPr>
            <p:ph type="sldNum" sz="quarter" idx="12"/>
          </p:nvPr>
        </p:nvSpPr>
        <p:spPr/>
        <p:txBody>
          <a:bodyPr/>
          <a:lstStyle/>
          <a:p>
            <a:fld id="{ABDE9AF6-7A71-4042-ACDC-9DB27B65D714}" type="slidenum">
              <a:rPr lang="en-GB" smtClean="0"/>
              <a:t>‹#›</a:t>
            </a:fld>
            <a:endParaRPr lang="en-GB"/>
          </a:p>
        </p:txBody>
      </p:sp>
    </p:spTree>
    <p:extLst>
      <p:ext uri="{BB962C8B-B14F-4D97-AF65-F5344CB8AC3E}">
        <p14:creationId xmlns:p14="http://schemas.microsoft.com/office/powerpoint/2010/main" val="2302806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737A224-1B94-48EC-98F9-170A018C7A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04A0982-F208-4689-A25B-7A15F1D6A8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EDAA67B-4FB1-4A97-9AF4-53D748C142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v-SE"/>
              <a:t>22/09/2024</a:t>
            </a:r>
            <a:endParaRPr lang="en-GB"/>
          </a:p>
        </p:txBody>
      </p:sp>
      <p:sp>
        <p:nvSpPr>
          <p:cNvPr id="5" name="Footer Placeholder 4">
            <a:extLst>
              <a:ext uri="{FF2B5EF4-FFF2-40B4-BE49-F238E27FC236}">
                <a16:creationId xmlns:a16="http://schemas.microsoft.com/office/drawing/2014/main" id="{28CDCFC9-E825-4BA4-9B3F-39D1CCF276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ESSnuSB Annual meeting 2024                                                       Tord Ekelof    Uppsala University</a:t>
            </a:r>
            <a:endParaRPr lang="en-GB"/>
          </a:p>
        </p:txBody>
      </p:sp>
      <p:sp>
        <p:nvSpPr>
          <p:cNvPr id="6" name="Slide Number Placeholder 5">
            <a:extLst>
              <a:ext uri="{FF2B5EF4-FFF2-40B4-BE49-F238E27FC236}">
                <a16:creationId xmlns:a16="http://schemas.microsoft.com/office/drawing/2014/main" id="{8A13351E-635B-46E2-AA00-0806E8F675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DE9AF6-7A71-4042-ACDC-9DB27B65D714}" type="slidenum">
              <a:rPr lang="en-GB" smtClean="0"/>
              <a:t>‹#›</a:t>
            </a:fld>
            <a:endParaRPr lang="en-GB"/>
          </a:p>
        </p:txBody>
      </p:sp>
    </p:spTree>
    <p:extLst>
      <p:ext uri="{BB962C8B-B14F-4D97-AF65-F5344CB8AC3E}">
        <p14:creationId xmlns:p14="http://schemas.microsoft.com/office/powerpoint/2010/main" val="1994942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home.cern/science/accelerators/high-luminosity-lhc" TargetMode="External"/><Relationship Id="rId2" Type="http://schemas.openxmlformats.org/officeDocument/2006/relationships/hyperlink" Target="https://home.cern/science/accelerators/large-hadron-collider" TargetMode="External"/><Relationship Id="rId1" Type="http://schemas.openxmlformats.org/officeDocument/2006/relationships/slideLayout" Target="../slideLayouts/slideLayout12.xml"/><Relationship Id="rId4" Type="http://schemas.openxmlformats.org/officeDocument/2006/relationships/hyperlink" Target="https://home.cern/science/accelerators/future-circular-collider"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cid:image002.png@01DA000C.31A2C790" TargetMode="External"/><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indico.cern.ch/event/1348498/contributions/5784223/attachments/2857998/5000224/ValentinaSantoro.pdf" TargetMode="Externa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hyperlink" Target="https://cds.cern.ch/record/2759440?ln=en"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hyperlink" Target="mailto:budimir.klicek@IRB.HR" TargetMode="External"/><Relationship Id="rId13" Type="http://schemas.openxmlformats.org/officeDocument/2006/relationships/hyperlink" Target="mailto:tord.ekelof@PHYSICS.UU.SE" TargetMode="External"/><Relationship Id="rId3" Type="http://schemas.openxmlformats.org/officeDocument/2006/relationships/hyperlink" Target="mailto:natalia.Milas@ESS.EU" TargetMode="External"/><Relationship Id="rId7" Type="http://schemas.openxmlformats.org/officeDocument/2006/relationships/hyperlink" Target="mailto:eric.baussan@IPHC.CNRS.FR" TargetMode="External"/><Relationship Id="rId12" Type="http://schemas.openxmlformats.org/officeDocument/2006/relationships/hyperlink" Target="mailto:maja.olvegard@PHYSICS.UU.SE" TargetMode="External"/><Relationship Id="rId2" Type="http://schemas.openxmlformats.org/officeDocument/2006/relationships/hyperlink" Target="mailto:gfan@IPN.DEMOKRITOS.GR" TargetMode="External"/><Relationship Id="rId1" Type="http://schemas.openxmlformats.org/officeDocument/2006/relationships/slideLayout" Target="../slideLayouts/slideLayout7.xml"/><Relationship Id="rId6" Type="http://schemas.openxmlformats.org/officeDocument/2006/relationships/hyperlink" Target="mailto:marcos.dracos@IN2P3.FR" TargetMode="External"/><Relationship Id="rId11" Type="http://schemas.openxmlformats.org/officeDocument/2006/relationships/hyperlink" Target="mailto:tamer.tolba@UNI-HAMBURG.DE" TargetMode="External"/><Relationship Id="rId5" Type="http://schemas.openxmlformats.org/officeDocument/2006/relationships/hyperlink" Target="mailto:mnjtghosh8@GMAIL.COM" TargetMode="External"/><Relationship Id="rId10" Type="http://schemas.openxmlformats.org/officeDocument/2006/relationships/hyperlink" Target="mailto:andrea.longhin@PD.INFN.IT" TargetMode="External"/><Relationship Id="rId4" Type="http://schemas.openxmlformats.org/officeDocument/2006/relationships/hyperlink" Target="mailto:Dawid.Patrzalek@ESS.EU" TargetMode="External"/><Relationship Id="rId9" Type="http://schemas.openxmlformats.org/officeDocument/2006/relationships/hyperlink" Target="mailto:david.saiang@LTU.SE" TargetMode="External"/><Relationship Id="rId14" Type="http://schemas.openxmlformats.org/officeDocument/2006/relationships/hyperlink" Target="mailto:marek.jacewics@PHYSICS.UU.S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s://indico.cern.ch/event/1443347/attachments/2906084/5097846/_HORIZON-INFRA-2025_06_25_2024.pdf"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indico.cern.ch/event/765096/contributions/3295663/" TargetMode="External"/><Relationship Id="rId2" Type="http://schemas.openxmlformats.org/officeDocument/2006/relationships/image" Target="../media/image1.tmp"/><Relationship Id="rId1" Type="http://schemas.openxmlformats.org/officeDocument/2006/relationships/slideLayout" Target="../slideLayouts/slideLayout12.xml"/><Relationship Id="rId5" Type="http://schemas.openxmlformats.org/officeDocument/2006/relationships/image" Target="../media/image22.emf"/><Relationship Id="rId4" Type="http://schemas.openxmlformats.org/officeDocument/2006/relationships/customXml" Target="../ink/ink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B5B38-C63B-41A4-8F60-1F2928EEE6CB}"/>
              </a:ext>
            </a:extLst>
          </p:cNvPr>
          <p:cNvSpPr>
            <a:spLocks noGrp="1"/>
          </p:cNvSpPr>
          <p:nvPr>
            <p:ph type="ctrTitle"/>
          </p:nvPr>
        </p:nvSpPr>
        <p:spPr>
          <a:xfrm>
            <a:off x="1524000" y="2733268"/>
            <a:ext cx="9144000" cy="2387600"/>
          </a:xfrm>
        </p:spPr>
        <p:txBody>
          <a:bodyPr>
            <a:normAutofit fontScale="90000"/>
          </a:bodyPr>
          <a:lstStyle/>
          <a:p>
            <a:r>
              <a:rPr lang="en-GB" b="1" dirty="0"/>
              <a:t>Report from the </a:t>
            </a:r>
            <a:br>
              <a:rPr lang="en-GB" b="1" dirty="0"/>
            </a:br>
            <a:r>
              <a:rPr lang="en-GB" b="1" dirty="0"/>
              <a:t>Scientific Leader</a:t>
            </a:r>
            <a:br>
              <a:rPr lang="en-GB" dirty="0"/>
            </a:br>
            <a:br>
              <a:rPr lang="en-GB" b="1" dirty="0"/>
            </a:br>
            <a:r>
              <a:rPr lang="en-GB" sz="3100" b="1" dirty="0"/>
              <a:t>1. The </a:t>
            </a:r>
            <a:r>
              <a:rPr lang="en-GB" sz="3100" b="1" dirty="0" err="1"/>
              <a:t>Zinkgruvan</a:t>
            </a:r>
            <a:r>
              <a:rPr lang="en-GB" sz="3100" b="1" dirty="0"/>
              <a:t> visit 16 October 2024</a:t>
            </a:r>
            <a:br>
              <a:rPr lang="en-GB" sz="3100" b="1" dirty="0"/>
            </a:br>
            <a:r>
              <a:rPr lang="en-GB" sz="3100" b="1" dirty="0"/>
              <a:t>2. The INFRADEV project for the Far Detector site</a:t>
            </a:r>
            <a:br>
              <a:rPr lang="en-GB" sz="3100" b="1" dirty="0"/>
            </a:br>
            <a:r>
              <a:rPr lang="en-GB" sz="3100" b="1" dirty="0"/>
              <a:t>3. Strategy for promoting ESSnuSB on the European level</a:t>
            </a:r>
            <a:br>
              <a:rPr lang="en-GB" sz="3100" dirty="0"/>
            </a:br>
            <a:endParaRPr lang="en-GB" sz="3100" dirty="0"/>
          </a:p>
        </p:txBody>
      </p:sp>
      <p:sp>
        <p:nvSpPr>
          <p:cNvPr id="3" name="Subtitle 2">
            <a:extLst>
              <a:ext uri="{FF2B5EF4-FFF2-40B4-BE49-F238E27FC236}">
                <a16:creationId xmlns:a16="http://schemas.microsoft.com/office/drawing/2014/main" id="{47ED84E1-DF46-4FEA-B93A-79E8F143E245}"/>
              </a:ext>
            </a:extLst>
          </p:cNvPr>
          <p:cNvSpPr>
            <a:spLocks noGrp="1"/>
          </p:cNvSpPr>
          <p:nvPr>
            <p:ph type="subTitle" idx="1"/>
          </p:nvPr>
        </p:nvSpPr>
        <p:spPr>
          <a:xfrm>
            <a:off x="1429876" y="5690485"/>
            <a:ext cx="9144000" cy="1655762"/>
          </a:xfrm>
        </p:spPr>
        <p:txBody>
          <a:bodyPr/>
          <a:lstStyle/>
          <a:p>
            <a:r>
              <a:rPr lang="en-GB" dirty="0"/>
              <a:t>Tord Ekelof</a:t>
            </a:r>
          </a:p>
          <a:p>
            <a:r>
              <a:rPr lang="en-GB" dirty="0"/>
              <a:t>Uppsala University</a:t>
            </a:r>
          </a:p>
        </p:txBody>
      </p:sp>
    </p:spTree>
    <p:extLst>
      <p:ext uri="{BB962C8B-B14F-4D97-AF65-F5344CB8AC3E}">
        <p14:creationId xmlns:p14="http://schemas.microsoft.com/office/powerpoint/2010/main" val="3738460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657E734-056E-4A7D-B4FF-51D40269ACF1}"/>
              </a:ext>
            </a:extLst>
          </p:cNvPr>
          <p:cNvSpPr/>
          <p:nvPr/>
        </p:nvSpPr>
        <p:spPr>
          <a:xfrm>
            <a:off x="268356" y="188774"/>
            <a:ext cx="11102009" cy="6555641"/>
          </a:xfrm>
          <a:prstGeom prst="rect">
            <a:avLst/>
          </a:prstGeom>
        </p:spPr>
        <p:txBody>
          <a:bodyPr wrap="square">
            <a:spAutoFit/>
          </a:bodyPr>
          <a:lstStyle/>
          <a:p>
            <a:pPr marL="457200" indent="-457200">
              <a:buAutoNum type="arabicPeriod"/>
            </a:pPr>
            <a:r>
              <a:rPr lang="en-US" sz="4000" b="1" dirty="0"/>
              <a:t>ESPP</a:t>
            </a:r>
          </a:p>
          <a:p>
            <a:pPr marL="457200" indent="-457200">
              <a:buAutoNum type="arabicPeriod"/>
            </a:pPr>
            <a:endParaRPr lang="en-US" sz="2000" b="1" dirty="0"/>
          </a:p>
          <a:p>
            <a:r>
              <a:rPr lang="en-US" sz="2000" b="1" dirty="0"/>
              <a:t>Mandate of the European Strategy for Particle Physics ESPP update 2026</a:t>
            </a:r>
          </a:p>
          <a:p>
            <a:endParaRPr lang="en-US" sz="2000" dirty="0"/>
          </a:p>
          <a:p>
            <a:r>
              <a:rPr lang="en-US" sz="2000" dirty="0"/>
              <a:t>According to the remit of the European Strategy Group (ESG), the aim of the Strategy update is </a:t>
            </a:r>
            <a:r>
              <a:rPr lang="en-US" sz="2000" b="1" dirty="0"/>
              <a:t>to develop a visionary and concrete plan </a:t>
            </a:r>
            <a:r>
              <a:rPr lang="en-US" sz="2000" dirty="0"/>
              <a:t>that greatly advances human knowledge in fundamental physics through the </a:t>
            </a:r>
            <a:r>
              <a:rPr lang="en-US" sz="2000" dirty="0" err="1"/>
              <a:t>realisation</a:t>
            </a:r>
            <a:r>
              <a:rPr lang="en-US" sz="2000" dirty="0"/>
              <a:t> of the next flagship project at CERN; this plan should attract and </a:t>
            </a:r>
            <a:r>
              <a:rPr lang="en-US" sz="2000" dirty="0" err="1"/>
              <a:t>recognise</a:t>
            </a:r>
            <a:r>
              <a:rPr lang="en-US" sz="2000" dirty="0"/>
              <a:t> the value of international collaboration and should allow Europe to continue to play a leading role in the field.</a:t>
            </a:r>
          </a:p>
          <a:p>
            <a:endParaRPr lang="en-US" sz="2000" dirty="0"/>
          </a:p>
          <a:p>
            <a:r>
              <a:rPr lang="en-US" sz="2000" dirty="0"/>
              <a:t>In addition to the input of the particle physics community, the ESG will take into consideration: the status of implementation of the 2020 Strategy update, </a:t>
            </a:r>
            <a:r>
              <a:rPr lang="en-US" sz="2000" b="1" dirty="0"/>
              <a:t>accomplishments over recent years (including results from the </a:t>
            </a:r>
            <a:r>
              <a:rPr lang="en-US" sz="2000" b="1" dirty="0">
                <a:hlinkClick r:id="rId2"/>
              </a:rPr>
              <a:t>LHC</a:t>
            </a:r>
            <a:r>
              <a:rPr lang="en-US" sz="2000" b="1" dirty="0"/>
              <a:t> and other experiments and facilities worldwide, progress in the construction of the </a:t>
            </a:r>
            <a:r>
              <a:rPr lang="en-US" sz="2000" b="1" dirty="0">
                <a:hlinkClick r:id="rId3"/>
              </a:rPr>
              <a:t>High-Luminosity LHC</a:t>
            </a:r>
            <a:r>
              <a:rPr lang="en-US" sz="2000" b="1" dirty="0"/>
              <a:t>, the outcome of the </a:t>
            </a:r>
            <a:r>
              <a:rPr lang="en-US" sz="2000" b="1" dirty="0">
                <a:hlinkClick r:id="rId4"/>
              </a:rPr>
              <a:t>Future Circular Collider</a:t>
            </a:r>
            <a:r>
              <a:rPr lang="en-US" sz="2000" b="1" dirty="0"/>
              <a:t> Feasibility Study </a:t>
            </a:r>
            <a:r>
              <a:rPr lang="en-US" sz="2000" dirty="0"/>
              <a:t>and recent technological developments in accelerator, detector and computing technologies) and the international landscape.</a:t>
            </a:r>
          </a:p>
          <a:p>
            <a:endParaRPr lang="en-US" sz="2000" dirty="0"/>
          </a:p>
          <a:p>
            <a:r>
              <a:rPr lang="en-US" sz="2000" b="1" dirty="0"/>
              <a:t>The Strategy update should include the preferred option for the next collider at CERN and </a:t>
            </a:r>
            <a:r>
              <a:rPr lang="en-US" sz="2000" b="1" dirty="0" err="1"/>
              <a:t>prioritised</a:t>
            </a:r>
            <a:r>
              <a:rPr lang="en-US" sz="2000" b="1" dirty="0"/>
              <a:t> alternatives to be pursued if the chosen preferred option turns out not to be feasible or competitive. It should also indicate priorities for areas of exploration that are complementary to colliders, for other experiments to be considered at CERN </a:t>
            </a:r>
            <a:r>
              <a:rPr lang="en-US" sz="2000" b="1" i="1" dirty="0"/>
              <a:t>and at other laboratories in Europe</a:t>
            </a:r>
            <a:r>
              <a:rPr lang="en-US" sz="2000" b="1" dirty="0"/>
              <a:t>, as well as for participation in projects outside Europe.</a:t>
            </a:r>
          </a:p>
        </p:txBody>
      </p:sp>
    </p:spTree>
    <p:extLst>
      <p:ext uri="{BB962C8B-B14F-4D97-AF65-F5344CB8AC3E}">
        <p14:creationId xmlns:p14="http://schemas.microsoft.com/office/powerpoint/2010/main" val="4240739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5E505D25-07FC-42A9-9B5E-359BC50BD526}"/>
              </a:ext>
            </a:extLst>
          </p:cNvPr>
          <p:cNvGraphicFramePr>
            <a:graphicFrameLocks noGrp="1"/>
          </p:cNvGraphicFramePr>
          <p:nvPr>
            <p:extLst>
              <p:ext uri="{D42A27DB-BD31-4B8C-83A1-F6EECF244321}">
                <p14:modId xmlns:p14="http://schemas.microsoft.com/office/powerpoint/2010/main" val="2058518561"/>
              </p:ext>
            </p:extLst>
          </p:nvPr>
        </p:nvGraphicFramePr>
        <p:xfrm>
          <a:off x="196977" y="560253"/>
          <a:ext cx="5640152" cy="5778457"/>
        </p:xfrm>
        <a:graphic>
          <a:graphicData uri="http://schemas.openxmlformats.org/drawingml/2006/table">
            <a:tbl>
              <a:tblPr firstRow="1" firstCol="1" bandRow="1">
                <a:tableStyleId>{5C22544A-7EE6-4342-B048-85BDC9FD1C3A}</a:tableStyleId>
              </a:tblPr>
              <a:tblGrid>
                <a:gridCol w="2820076">
                  <a:extLst>
                    <a:ext uri="{9D8B030D-6E8A-4147-A177-3AD203B41FA5}">
                      <a16:colId xmlns:a16="http://schemas.microsoft.com/office/drawing/2014/main" val="2354087482"/>
                    </a:ext>
                  </a:extLst>
                </a:gridCol>
                <a:gridCol w="2820076">
                  <a:extLst>
                    <a:ext uri="{9D8B030D-6E8A-4147-A177-3AD203B41FA5}">
                      <a16:colId xmlns:a16="http://schemas.microsoft.com/office/drawing/2014/main" val="2225560945"/>
                    </a:ext>
                  </a:extLst>
                </a:gridCol>
              </a:tblGrid>
              <a:tr h="1098256">
                <a:tc>
                  <a:txBody>
                    <a:bodyPr/>
                    <a:lstStyle/>
                    <a:p>
                      <a:pPr algn="ctr">
                        <a:lnSpc>
                          <a:spcPct val="107000"/>
                        </a:lnSpc>
                        <a:spcAft>
                          <a:spcPts val="0"/>
                        </a:spcAft>
                      </a:pPr>
                      <a:endParaRPr lang="sv-SE" sz="1200" dirty="0">
                        <a:effectLst/>
                      </a:endParaRPr>
                    </a:p>
                    <a:p>
                      <a:pPr marL="0" marR="0" lvl="0" indent="0" algn="ctr" defTabSz="914400" eaLnBrk="1" fontAlgn="auto" latinLnBrk="0" hangingPunct="1">
                        <a:lnSpc>
                          <a:spcPct val="107000"/>
                        </a:lnSpc>
                        <a:spcBef>
                          <a:spcPts val="0"/>
                        </a:spcBef>
                        <a:spcAft>
                          <a:spcPts val="0"/>
                        </a:spcAft>
                        <a:buClrTx/>
                        <a:buSzTx/>
                        <a:buFontTx/>
                        <a:buNone/>
                        <a:tabLst/>
                        <a:defRPr/>
                      </a:pPr>
                      <a:r>
                        <a:rPr lang="sv-SE" sz="1800" b="1" dirty="0">
                          <a:solidFill>
                            <a:schemeClr val="lt1"/>
                          </a:solidFill>
                          <a:effectLst/>
                          <a:latin typeface="+mn-lt"/>
                          <a:ea typeface="+mn-ea"/>
                          <a:cs typeface="+mn-cs"/>
                        </a:rPr>
                        <a:t>European </a:t>
                      </a:r>
                      <a:r>
                        <a:rPr lang="sv-SE" sz="1800" b="1" dirty="0" err="1">
                          <a:solidFill>
                            <a:schemeClr val="lt1"/>
                          </a:solidFill>
                          <a:effectLst/>
                          <a:latin typeface="+mn-lt"/>
                          <a:ea typeface="+mn-ea"/>
                          <a:cs typeface="+mn-cs"/>
                        </a:rPr>
                        <a:t>Strategy</a:t>
                      </a:r>
                      <a:r>
                        <a:rPr lang="sv-SE" sz="1800" b="1" dirty="0">
                          <a:solidFill>
                            <a:schemeClr val="lt1"/>
                          </a:solidFill>
                          <a:effectLst/>
                          <a:latin typeface="+mn-lt"/>
                          <a:ea typeface="+mn-ea"/>
                          <a:cs typeface="+mn-cs"/>
                        </a:rPr>
                        <a:t> Group (ESG) 2024 </a:t>
                      </a:r>
                    </a:p>
                    <a:p>
                      <a:pPr algn="ctr">
                        <a:lnSpc>
                          <a:spcPct val="107000"/>
                        </a:lnSpc>
                        <a:spcAft>
                          <a:spcPts val="0"/>
                        </a:spcAft>
                      </a:pPr>
                      <a:endParaRPr lang="sv-SE" sz="1200" dirty="0">
                        <a:effectLst/>
                      </a:endParaRPr>
                    </a:p>
                  </a:txBody>
                  <a:tcPr marL="0" marR="0" marT="0" marB="0" anchor="ctr"/>
                </a:tc>
                <a:tc>
                  <a:txBody>
                    <a:bodyPr/>
                    <a:lstStyle/>
                    <a:p>
                      <a:pPr algn="ctr">
                        <a:lnSpc>
                          <a:spcPct val="107000"/>
                        </a:lnSpc>
                        <a:spcAft>
                          <a:spcPts val="0"/>
                        </a:spcAft>
                      </a:pPr>
                      <a:r>
                        <a:rPr lang="sv-SE" sz="1200" dirty="0">
                          <a:effectLst/>
                        </a:rPr>
                        <a:t> </a:t>
                      </a: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939777320"/>
                  </a:ext>
                </a:extLst>
              </a:tr>
              <a:tr h="203487">
                <a:tc>
                  <a:txBody>
                    <a:bodyPr/>
                    <a:lstStyle/>
                    <a:p>
                      <a:pPr>
                        <a:lnSpc>
                          <a:spcPct val="107000"/>
                        </a:lnSpc>
                        <a:spcAft>
                          <a:spcPts val="0"/>
                        </a:spcAft>
                      </a:pPr>
                      <a:r>
                        <a:rPr lang="sv-SE" sz="1200">
                          <a:effectLst/>
                        </a:rPr>
                        <a:t>Austria</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200">
                          <a:effectLst/>
                        </a:rPr>
                        <a:t>Prof.  Jochen Schieck</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397636204"/>
                  </a:ext>
                </a:extLst>
              </a:tr>
              <a:tr h="203487">
                <a:tc>
                  <a:txBody>
                    <a:bodyPr/>
                    <a:lstStyle/>
                    <a:p>
                      <a:pPr>
                        <a:lnSpc>
                          <a:spcPct val="107000"/>
                        </a:lnSpc>
                        <a:spcAft>
                          <a:spcPts val="0"/>
                        </a:spcAft>
                      </a:pPr>
                      <a:r>
                        <a:rPr lang="sv-SE" sz="1200">
                          <a:effectLst/>
                        </a:rPr>
                        <a:t>Belgium</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200">
                          <a:effectLst/>
                        </a:rPr>
                        <a:t>Prof.  Pierre Van Mechelen</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898174457"/>
                  </a:ext>
                </a:extLst>
              </a:tr>
              <a:tr h="203487">
                <a:tc>
                  <a:txBody>
                    <a:bodyPr/>
                    <a:lstStyle/>
                    <a:p>
                      <a:pPr>
                        <a:lnSpc>
                          <a:spcPct val="107000"/>
                        </a:lnSpc>
                        <a:spcAft>
                          <a:spcPts val="0"/>
                        </a:spcAft>
                      </a:pPr>
                      <a:r>
                        <a:rPr lang="sv-SE" sz="1200">
                          <a:effectLst/>
                        </a:rPr>
                        <a:t>Bulgaria</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200">
                          <a:effectLst/>
                        </a:rPr>
                        <a:t>Prof. Venelin Kozhuharov</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935952710"/>
                  </a:ext>
                </a:extLst>
              </a:tr>
              <a:tr h="203487">
                <a:tc>
                  <a:txBody>
                    <a:bodyPr/>
                    <a:lstStyle/>
                    <a:p>
                      <a:pPr>
                        <a:lnSpc>
                          <a:spcPct val="107000"/>
                        </a:lnSpc>
                        <a:spcAft>
                          <a:spcPts val="0"/>
                        </a:spcAft>
                      </a:pPr>
                      <a:r>
                        <a:rPr lang="sv-SE" sz="1200">
                          <a:effectLst/>
                        </a:rPr>
                        <a:t>Czech Republic</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200">
                          <a:effectLst/>
                        </a:rPr>
                        <a:t>Prof.  Rupert Leitner</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130407010"/>
                  </a:ext>
                </a:extLst>
              </a:tr>
              <a:tr h="203487">
                <a:tc>
                  <a:txBody>
                    <a:bodyPr/>
                    <a:lstStyle/>
                    <a:p>
                      <a:pPr>
                        <a:lnSpc>
                          <a:spcPct val="107000"/>
                        </a:lnSpc>
                        <a:spcAft>
                          <a:spcPts val="0"/>
                        </a:spcAft>
                      </a:pPr>
                      <a:r>
                        <a:rPr lang="sv-SE" sz="1200">
                          <a:effectLst/>
                        </a:rPr>
                        <a:t>Denmark</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200">
                          <a:effectLst/>
                        </a:rPr>
                        <a:t>Prof.  Jens-Jørgen Gaardhøje</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32635506"/>
                  </a:ext>
                </a:extLst>
              </a:tr>
              <a:tr h="203487">
                <a:tc>
                  <a:txBody>
                    <a:bodyPr/>
                    <a:lstStyle/>
                    <a:p>
                      <a:pPr>
                        <a:lnSpc>
                          <a:spcPct val="107000"/>
                        </a:lnSpc>
                        <a:spcAft>
                          <a:spcPts val="0"/>
                        </a:spcAft>
                      </a:pPr>
                      <a:r>
                        <a:rPr lang="sv-SE" sz="1200">
                          <a:effectLst/>
                        </a:rPr>
                        <a:t>Finland</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200">
                          <a:effectLst/>
                        </a:rPr>
                        <a:t>Prof.  Katri Huitu</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602337908"/>
                  </a:ext>
                </a:extLst>
              </a:tr>
              <a:tr h="203487">
                <a:tc>
                  <a:txBody>
                    <a:bodyPr/>
                    <a:lstStyle/>
                    <a:p>
                      <a:pPr>
                        <a:lnSpc>
                          <a:spcPct val="107000"/>
                        </a:lnSpc>
                        <a:spcAft>
                          <a:spcPts val="0"/>
                        </a:spcAft>
                      </a:pPr>
                      <a:r>
                        <a:rPr lang="sv-SE" sz="1200">
                          <a:effectLst/>
                        </a:rPr>
                        <a:t>France </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200">
                          <a:effectLst/>
                        </a:rPr>
                        <a:t>Dr Christelle Roy</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855759521"/>
                  </a:ext>
                </a:extLst>
              </a:tr>
              <a:tr h="203487">
                <a:tc>
                  <a:txBody>
                    <a:bodyPr/>
                    <a:lstStyle/>
                    <a:p>
                      <a:pPr>
                        <a:lnSpc>
                          <a:spcPct val="107000"/>
                        </a:lnSpc>
                        <a:spcAft>
                          <a:spcPts val="0"/>
                        </a:spcAft>
                      </a:pPr>
                      <a:r>
                        <a:rPr lang="sv-SE" sz="1200">
                          <a:effectLst/>
                        </a:rPr>
                        <a:t>Germany</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200">
                          <a:effectLst/>
                        </a:rPr>
                        <a:t>Prof. Klaus Desch</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953524614"/>
                  </a:ext>
                </a:extLst>
              </a:tr>
              <a:tr h="203487">
                <a:tc>
                  <a:txBody>
                    <a:bodyPr/>
                    <a:lstStyle/>
                    <a:p>
                      <a:pPr>
                        <a:lnSpc>
                          <a:spcPct val="107000"/>
                        </a:lnSpc>
                        <a:spcAft>
                          <a:spcPts val="0"/>
                        </a:spcAft>
                      </a:pPr>
                      <a:r>
                        <a:rPr lang="sv-SE" sz="1200">
                          <a:effectLst/>
                        </a:rPr>
                        <a:t>Greece</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200">
                          <a:effectLst/>
                        </a:rPr>
                        <a:t>Prof. Costas Fountas</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221290356"/>
                  </a:ext>
                </a:extLst>
              </a:tr>
              <a:tr h="203487">
                <a:tc>
                  <a:txBody>
                    <a:bodyPr/>
                    <a:lstStyle/>
                    <a:p>
                      <a:pPr>
                        <a:lnSpc>
                          <a:spcPct val="107000"/>
                        </a:lnSpc>
                        <a:spcAft>
                          <a:spcPts val="0"/>
                        </a:spcAft>
                      </a:pPr>
                      <a:r>
                        <a:rPr lang="sv-SE" sz="1200">
                          <a:effectLst/>
                        </a:rPr>
                        <a:t>Hungary</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200">
                          <a:effectLst/>
                        </a:rPr>
                        <a:t>Prof. Dezső Varga</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835630526"/>
                  </a:ext>
                </a:extLst>
              </a:tr>
              <a:tr h="203487">
                <a:tc>
                  <a:txBody>
                    <a:bodyPr/>
                    <a:lstStyle/>
                    <a:p>
                      <a:pPr>
                        <a:lnSpc>
                          <a:spcPct val="107000"/>
                        </a:lnSpc>
                        <a:spcAft>
                          <a:spcPts val="0"/>
                        </a:spcAft>
                      </a:pPr>
                      <a:r>
                        <a:rPr lang="sv-SE" sz="1200">
                          <a:effectLst/>
                        </a:rPr>
                        <a:t>Israel</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200">
                          <a:effectLst/>
                        </a:rPr>
                        <a:t>Prof. Marek Karliner</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552426249"/>
                  </a:ext>
                </a:extLst>
              </a:tr>
              <a:tr h="203487">
                <a:tc>
                  <a:txBody>
                    <a:bodyPr/>
                    <a:lstStyle/>
                    <a:p>
                      <a:pPr>
                        <a:lnSpc>
                          <a:spcPct val="107000"/>
                        </a:lnSpc>
                        <a:spcAft>
                          <a:spcPts val="0"/>
                        </a:spcAft>
                      </a:pPr>
                      <a:r>
                        <a:rPr lang="sv-SE" sz="1200">
                          <a:effectLst/>
                        </a:rPr>
                        <a:t>Italy</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200">
                          <a:effectLst/>
                        </a:rPr>
                        <a:t>Prof. Antonio Zoccoli</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065606749"/>
                  </a:ext>
                </a:extLst>
              </a:tr>
              <a:tr h="203487">
                <a:tc>
                  <a:txBody>
                    <a:bodyPr/>
                    <a:lstStyle/>
                    <a:p>
                      <a:pPr>
                        <a:lnSpc>
                          <a:spcPct val="107000"/>
                        </a:lnSpc>
                        <a:spcAft>
                          <a:spcPts val="0"/>
                        </a:spcAft>
                      </a:pPr>
                      <a:r>
                        <a:rPr lang="sv-SE" sz="1200">
                          <a:effectLst/>
                        </a:rPr>
                        <a:t>Netherlands</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200">
                          <a:effectLst/>
                        </a:rPr>
                        <a:t>Prof. Eric Laenen</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877356685"/>
                  </a:ext>
                </a:extLst>
              </a:tr>
              <a:tr h="203487">
                <a:tc>
                  <a:txBody>
                    <a:bodyPr/>
                    <a:lstStyle/>
                    <a:p>
                      <a:pPr>
                        <a:lnSpc>
                          <a:spcPct val="107000"/>
                        </a:lnSpc>
                        <a:spcAft>
                          <a:spcPts val="0"/>
                        </a:spcAft>
                      </a:pPr>
                      <a:r>
                        <a:rPr lang="sv-SE" sz="1200">
                          <a:effectLst/>
                        </a:rPr>
                        <a:t>Norway</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200">
                          <a:effectLst/>
                        </a:rPr>
                        <a:t>Prof. Heidi Sandaker</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35969891"/>
                  </a:ext>
                </a:extLst>
              </a:tr>
              <a:tr h="203487">
                <a:tc>
                  <a:txBody>
                    <a:bodyPr/>
                    <a:lstStyle/>
                    <a:p>
                      <a:pPr>
                        <a:lnSpc>
                          <a:spcPct val="107000"/>
                        </a:lnSpc>
                        <a:spcAft>
                          <a:spcPts val="0"/>
                        </a:spcAft>
                      </a:pPr>
                      <a:r>
                        <a:rPr lang="sv-SE" sz="1200">
                          <a:effectLst/>
                        </a:rPr>
                        <a:t>Poland</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200">
                          <a:effectLst/>
                        </a:rPr>
                        <a:t>Prof. Tadeusz Lesiak</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765232204"/>
                  </a:ext>
                </a:extLst>
              </a:tr>
              <a:tr h="203487">
                <a:tc>
                  <a:txBody>
                    <a:bodyPr/>
                    <a:lstStyle/>
                    <a:p>
                      <a:pPr>
                        <a:lnSpc>
                          <a:spcPct val="107000"/>
                        </a:lnSpc>
                        <a:spcAft>
                          <a:spcPts val="0"/>
                        </a:spcAft>
                      </a:pPr>
                      <a:r>
                        <a:rPr lang="sv-SE" sz="1200">
                          <a:effectLst/>
                        </a:rPr>
                        <a:t>Portugal</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200">
                          <a:effectLst/>
                        </a:rPr>
                        <a:t>Prof. Mário Pimenta</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103077771"/>
                  </a:ext>
                </a:extLst>
              </a:tr>
              <a:tr h="203487">
                <a:tc>
                  <a:txBody>
                    <a:bodyPr/>
                    <a:lstStyle/>
                    <a:p>
                      <a:pPr>
                        <a:lnSpc>
                          <a:spcPct val="107000"/>
                        </a:lnSpc>
                        <a:spcAft>
                          <a:spcPts val="0"/>
                        </a:spcAft>
                      </a:pPr>
                      <a:r>
                        <a:rPr lang="sv-SE" sz="1200">
                          <a:effectLst/>
                        </a:rPr>
                        <a:t>Romania</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200">
                          <a:effectLst/>
                        </a:rPr>
                        <a:t>Dr Calin Alexa</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748937020"/>
                  </a:ext>
                </a:extLst>
              </a:tr>
              <a:tr h="203487">
                <a:tc>
                  <a:txBody>
                    <a:bodyPr/>
                    <a:lstStyle/>
                    <a:p>
                      <a:pPr>
                        <a:lnSpc>
                          <a:spcPct val="107000"/>
                        </a:lnSpc>
                        <a:spcAft>
                          <a:spcPts val="0"/>
                        </a:spcAft>
                      </a:pPr>
                      <a:r>
                        <a:rPr lang="sv-SE" sz="1200">
                          <a:effectLst/>
                        </a:rPr>
                        <a:t>Serbia</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200">
                          <a:effectLst/>
                        </a:rPr>
                        <a:t>Dr Lidija Zivkovic</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802650425"/>
                  </a:ext>
                </a:extLst>
              </a:tr>
              <a:tr h="203487">
                <a:tc>
                  <a:txBody>
                    <a:bodyPr/>
                    <a:lstStyle/>
                    <a:p>
                      <a:pPr>
                        <a:lnSpc>
                          <a:spcPct val="107000"/>
                        </a:lnSpc>
                        <a:spcAft>
                          <a:spcPts val="0"/>
                        </a:spcAft>
                      </a:pPr>
                      <a:r>
                        <a:rPr lang="sv-SE" sz="1200">
                          <a:effectLst/>
                        </a:rPr>
                        <a:t>Slovakia</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200">
                          <a:effectLst/>
                        </a:rPr>
                        <a:t>Dr Marek Bombara</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380602895"/>
                  </a:ext>
                </a:extLst>
              </a:tr>
              <a:tr h="203487">
                <a:tc>
                  <a:txBody>
                    <a:bodyPr/>
                    <a:lstStyle/>
                    <a:p>
                      <a:pPr>
                        <a:lnSpc>
                          <a:spcPct val="107000"/>
                        </a:lnSpc>
                        <a:spcAft>
                          <a:spcPts val="0"/>
                        </a:spcAft>
                      </a:pPr>
                      <a:r>
                        <a:rPr lang="sv-SE" sz="1200">
                          <a:effectLst/>
                        </a:rPr>
                        <a:t>Spain</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200">
                          <a:effectLst/>
                        </a:rPr>
                        <a:t>Dr Maria Jose Costa</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7733133"/>
                  </a:ext>
                </a:extLst>
              </a:tr>
              <a:tr h="203487">
                <a:tc>
                  <a:txBody>
                    <a:bodyPr/>
                    <a:lstStyle/>
                    <a:p>
                      <a:pPr>
                        <a:lnSpc>
                          <a:spcPct val="107000"/>
                        </a:lnSpc>
                        <a:spcAft>
                          <a:spcPts val="0"/>
                        </a:spcAft>
                      </a:pPr>
                      <a:r>
                        <a:rPr lang="sv-SE" sz="1200">
                          <a:effectLst/>
                        </a:rPr>
                        <a:t>Sweden</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200">
                          <a:effectLst/>
                        </a:rPr>
                        <a:t>Prof. Richard Brenner</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968377844"/>
                  </a:ext>
                </a:extLst>
              </a:tr>
              <a:tr h="203487">
                <a:tc>
                  <a:txBody>
                    <a:bodyPr/>
                    <a:lstStyle/>
                    <a:p>
                      <a:pPr>
                        <a:lnSpc>
                          <a:spcPct val="107000"/>
                        </a:lnSpc>
                        <a:spcAft>
                          <a:spcPts val="0"/>
                        </a:spcAft>
                      </a:pPr>
                      <a:r>
                        <a:rPr lang="sv-SE" sz="1200">
                          <a:effectLst/>
                        </a:rPr>
                        <a:t>Switzerland</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200">
                          <a:effectLst/>
                        </a:rPr>
                        <a:t>Prof. Ben Kilminster</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958537831"/>
                  </a:ext>
                </a:extLst>
              </a:tr>
              <a:tr h="203487">
                <a:tc>
                  <a:txBody>
                    <a:bodyPr/>
                    <a:lstStyle/>
                    <a:p>
                      <a:pPr>
                        <a:lnSpc>
                          <a:spcPct val="107000"/>
                        </a:lnSpc>
                        <a:spcAft>
                          <a:spcPts val="0"/>
                        </a:spcAft>
                      </a:pPr>
                      <a:r>
                        <a:rPr lang="sv-SE" sz="1200" dirty="0">
                          <a:effectLst/>
                        </a:rPr>
                        <a:t>United </a:t>
                      </a:r>
                      <a:r>
                        <a:rPr lang="sv-SE" sz="1200" dirty="0" err="1">
                          <a:effectLst/>
                        </a:rPr>
                        <a:t>Kingdom</a:t>
                      </a: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200" dirty="0">
                          <a:effectLst/>
                        </a:rPr>
                        <a:t>Prof. Mark Lancaster</a:t>
                      </a: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284809627"/>
                  </a:ext>
                </a:extLst>
              </a:tr>
            </a:tbl>
          </a:graphicData>
        </a:graphic>
      </p:graphicFrame>
      <p:sp>
        <p:nvSpPr>
          <p:cNvPr id="6" name="Rectangle 1">
            <a:extLst>
              <a:ext uri="{FF2B5EF4-FFF2-40B4-BE49-F238E27FC236}">
                <a16:creationId xmlns:a16="http://schemas.microsoft.com/office/drawing/2014/main" id="{92CE444F-9EAA-434B-877B-AB8348A6F353}"/>
              </a:ext>
            </a:extLst>
          </p:cNvPr>
          <p:cNvSpPr>
            <a:spLocks noChangeArrowheads="1"/>
          </p:cNvSpPr>
          <p:nvPr/>
        </p:nvSpPr>
        <p:spPr bwMode="auto">
          <a:xfrm>
            <a:off x="3109913" y="35353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sv-SE" sz="12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sv-SE" altLang="sv-SE"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sv-SE" altLang="sv-SE" sz="1800" b="0" i="0" u="none" strike="noStrike" cap="none" normalizeH="0" baseline="0">
              <a:ln>
                <a:noFill/>
              </a:ln>
              <a:solidFill>
                <a:schemeClr val="tx1"/>
              </a:solidFill>
              <a:effectLst/>
              <a:latin typeface="Arial" panose="020B0604020202020204" pitchFamily="34" charset="0"/>
            </a:endParaRPr>
          </a:p>
        </p:txBody>
      </p:sp>
      <p:graphicFrame>
        <p:nvGraphicFramePr>
          <p:cNvPr id="7" name="Table 6">
            <a:extLst>
              <a:ext uri="{FF2B5EF4-FFF2-40B4-BE49-F238E27FC236}">
                <a16:creationId xmlns:a16="http://schemas.microsoft.com/office/drawing/2014/main" id="{D5570650-1ED4-4E2A-B071-BFAFEB12B0A8}"/>
              </a:ext>
            </a:extLst>
          </p:cNvPr>
          <p:cNvGraphicFramePr>
            <a:graphicFrameLocks noGrp="1"/>
          </p:cNvGraphicFramePr>
          <p:nvPr>
            <p:extLst>
              <p:ext uri="{D42A27DB-BD31-4B8C-83A1-F6EECF244321}">
                <p14:modId xmlns:p14="http://schemas.microsoft.com/office/powerpoint/2010/main" val="854357124"/>
              </p:ext>
            </p:extLst>
          </p:nvPr>
        </p:nvGraphicFramePr>
        <p:xfrm>
          <a:off x="6031164" y="560252"/>
          <a:ext cx="5573536" cy="4842602"/>
        </p:xfrm>
        <a:graphic>
          <a:graphicData uri="http://schemas.openxmlformats.org/drawingml/2006/table">
            <a:tbl>
              <a:tblPr firstRow="1" firstCol="1" bandRow="1">
                <a:tableStyleId>{5C22544A-7EE6-4342-B048-85BDC9FD1C3A}</a:tableStyleId>
              </a:tblPr>
              <a:tblGrid>
                <a:gridCol w="2786768">
                  <a:extLst>
                    <a:ext uri="{9D8B030D-6E8A-4147-A177-3AD203B41FA5}">
                      <a16:colId xmlns:a16="http://schemas.microsoft.com/office/drawing/2014/main" val="601096840"/>
                    </a:ext>
                  </a:extLst>
                </a:gridCol>
                <a:gridCol w="2786768">
                  <a:extLst>
                    <a:ext uri="{9D8B030D-6E8A-4147-A177-3AD203B41FA5}">
                      <a16:colId xmlns:a16="http://schemas.microsoft.com/office/drawing/2014/main" val="3983530380"/>
                    </a:ext>
                  </a:extLst>
                </a:gridCol>
              </a:tblGrid>
              <a:tr h="188417">
                <a:tc>
                  <a:txBody>
                    <a:bodyPr/>
                    <a:lstStyle/>
                    <a:p>
                      <a:pPr>
                        <a:lnSpc>
                          <a:spcPct val="107000"/>
                        </a:lnSpc>
                        <a:spcAft>
                          <a:spcPts val="0"/>
                        </a:spcAft>
                      </a:pPr>
                      <a:r>
                        <a:rPr lang="en-US" sz="1100">
                          <a:effectLst/>
                        </a:rPr>
                        <a:t>President of the CERN Council</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100">
                          <a:effectLst/>
                        </a:rPr>
                        <a:t>Prof. Eliezer Rabinovici</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282417465"/>
                  </a:ext>
                </a:extLst>
              </a:tr>
              <a:tr h="188417">
                <a:tc gridSpan="2">
                  <a:txBody>
                    <a:bodyPr/>
                    <a:lstStyle/>
                    <a:p>
                      <a:pPr>
                        <a:lnSpc>
                          <a:spcPct val="107000"/>
                        </a:lnSpc>
                        <a:spcAft>
                          <a:spcPts val="0"/>
                        </a:spcAft>
                      </a:pPr>
                      <a:r>
                        <a:rPr lang="en-US" sz="1100">
                          <a:effectLst/>
                        </a:rPr>
                        <a:t>Associate Member States in the pre-stage to Membership</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hMerge="1">
                  <a:txBody>
                    <a:bodyPr/>
                    <a:lstStyle/>
                    <a:p>
                      <a:endParaRPr lang="en-GB"/>
                    </a:p>
                  </a:txBody>
                  <a:tcPr/>
                </a:tc>
                <a:extLst>
                  <a:ext uri="{0D108BD9-81ED-4DB2-BD59-A6C34878D82A}">
                    <a16:rowId xmlns:a16="http://schemas.microsoft.com/office/drawing/2014/main" val="3915470851"/>
                  </a:ext>
                </a:extLst>
              </a:tr>
              <a:tr h="188417">
                <a:tc>
                  <a:txBody>
                    <a:bodyPr/>
                    <a:lstStyle/>
                    <a:p>
                      <a:pPr>
                        <a:lnSpc>
                          <a:spcPct val="107000"/>
                        </a:lnSpc>
                        <a:spcAft>
                          <a:spcPts val="0"/>
                        </a:spcAft>
                      </a:pPr>
                      <a:r>
                        <a:rPr lang="sv-SE" sz="1100">
                          <a:effectLst/>
                        </a:rPr>
                        <a:t>Cyprus</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100">
                          <a:effectLst/>
                        </a:rPr>
                        <a:t>Prof. Panos Razis</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74657523"/>
                  </a:ext>
                </a:extLst>
              </a:tr>
              <a:tr h="188417">
                <a:tc>
                  <a:txBody>
                    <a:bodyPr/>
                    <a:lstStyle/>
                    <a:p>
                      <a:pPr>
                        <a:lnSpc>
                          <a:spcPct val="107000"/>
                        </a:lnSpc>
                        <a:spcAft>
                          <a:spcPts val="0"/>
                        </a:spcAft>
                      </a:pPr>
                      <a:r>
                        <a:rPr lang="sv-SE" sz="1100">
                          <a:effectLst/>
                        </a:rPr>
                        <a:t>Estonia</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100">
                          <a:effectLst/>
                        </a:rPr>
                        <a:t>Prof. Martti Raidal</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22584846"/>
                  </a:ext>
                </a:extLst>
              </a:tr>
              <a:tr h="188417">
                <a:tc>
                  <a:txBody>
                    <a:bodyPr/>
                    <a:lstStyle/>
                    <a:p>
                      <a:pPr>
                        <a:lnSpc>
                          <a:spcPct val="107000"/>
                        </a:lnSpc>
                        <a:spcAft>
                          <a:spcPts val="0"/>
                        </a:spcAft>
                      </a:pPr>
                      <a:r>
                        <a:rPr lang="sv-SE" sz="1100">
                          <a:effectLst/>
                        </a:rPr>
                        <a:t>Slovenia</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100">
                          <a:effectLst/>
                        </a:rPr>
                        <a:t>Prof. Borut Paul Kerševan</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487374579"/>
                  </a:ext>
                </a:extLst>
              </a:tr>
              <a:tr h="188417">
                <a:tc gridSpan="2">
                  <a:txBody>
                    <a:bodyPr/>
                    <a:lstStyle/>
                    <a:p>
                      <a:pPr>
                        <a:lnSpc>
                          <a:spcPct val="107000"/>
                        </a:lnSpc>
                        <a:spcAft>
                          <a:spcPts val="0"/>
                        </a:spcAft>
                      </a:pPr>
                      <a:r>
                        <a:rPr lang="sv-SE" sz="1100">
                          <a:effectLst/>
                        </a:rPr>
                        <a:t>Associate Member States</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hMerge="1">
                  <a:txBody>
                    <a:bodyPr/>
                    <a:lstStyle/>
                    <a:p>
                      <a:endParaRPr lang="en-GB"/>
                    </a:p>
                  </a:txBody>
                  <a:tcPr/>
                </a:tc>
                <a:extLst>
                  <a:ext uri="{0D108BD9-81ED-4DB2-BD59-A6C34878D82A}">
                    <a16:rowId xmlns:a16="http://schemas.microsoft.com/office/drawing/2014/main" val="2249659552"/>
                  </a:ext>
                </a:extLst>
              </a:tr>
              <a:tr h="313324">
                <a:tc>
                  <a:txBody>
                    <a:bodyPr/>
                    <a:lstStyle/>
                    <a:p>
                      <a:pPr>
                        <a:lnSpc>
                          <a:spcPct val="107000"/>
                        </a:lnSpc>
                        <a:spcAft>
                          <a:spcPts val="0"/>
                        </a:spcAft>
                      </a:pPr>
                      <a:r>
                        <a:rPr lang="sv-SE" sz="1100">
                          <a:effectLst/>
                        </a:rPr>
                        <a:t>Brazil</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fr-FR" sz="1100">
                          <a:effectLst/>
                        </a:rPr>
                        <a:t>Prof. Leandro Salazar de Paula</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615110150"/>
                  </a:ext>
                </a:extLst>
              </a:tr>
              <a:tr h="185981">
                <a:tc>
                  <a:txBody>
                    <a:bodyPr/>
                    <a:lstStyle/>
                    <a:p>
                      <a:pPr>
                        <a:lnSpc>
                          <a:spcPct val="107000"/>
                        </a:lnSpc>
                        <a:spcAft>
                          <a:spcPts val="0"/>
                        </a:spcAft>
                      </a:pPr>
                      <a:r>
                        <a:rPr lang="sv-SE" sz="1100" dirty="0">
                          <a:solidFill>
                            <a:srgbClr val="00B050"/>
                          </a:solidFill>
                          <a:effectLst/>
                          <a:highlight>
                            <a:srgbClr val="FFFF00"/>
                          </a:highlight>
                        </a:rPr>
                        <a:t>Croatia</a:t>
                      </a:r>
                      <a:endParaRPr lang="sv-SE" sz="1000" dirty="0">
                        <a:solidFill>
                          <a:srgbClr val="00B05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100" dirty="0">
                          <a:solidFill>
                            <a:srgbClr val="00B050"/>
                          </a:solidFill>
                          <a:effectLst/>
                          <a:highlight>
                            <a:srgbClr val="FFFF00"/>
                          </a:highlight>
                        </a:rPr>
                        <a:t>Dr Budimir Kliček</a:t>
                      </a:r>
                      <a:endParaRPr lang="sv-SE" sz="1000" dirty="0">
                        <a:solidFill>
                          <a:srgbClr val="00B05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044112741"/>
                  </a:ext>
                </a:extLst>
              </a:tr>
              <a:tr h="188417">
                <a:tc>
                  <a:txBody>
                    <a:bodyPr/>
                    <a:lstStyle/>
                    <a:p>
                      <a:pPr>
                        <a:lnSpc>
                          <a:spcPct val="107000"/>
                        </a:lnSpc>
                        <a:spcAft>
                          <a:spcPts val="0"/>
                        </a:spcAft>
                      </a:pPr>
                      <a:r>
                        <a:rPr lang="sv-SE" sz="1100" dirty="0">
                          <a:effectLst/>
                        </a:rPr>
                        <a:t>India</a:t>
                      </a:r>
                      <a:endParaRPr lang="sv-SE"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100" dirty="0">
                          <a:effectLst/>
                        </a:rPr>
                        <a:t>tbc</a:t>
                      </a:r>
                      <a:endParaRPr lang="sv-SE"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926439627"/>
                  </a:ext>
                </a:extLst>
              </a:tr>
              <a:tr h="188417">
                <a:tc>
                  <a:txBody>
                    <a:bodyPr/>
                    <a:lstStyle/>
                    <a:p>
                      <a:pPr>
                        <a:lnSpc>
                          <a:spcPct val="107000"/>
                        </a:lnSpc>
                        <a:spcAft>
                          <a:spcPts val="0"/>
                        </a:spcAft>
                      </a:pPr>
                      <a:r>
                        <a:rPr lang="sv-SE" sz="1100">
                          <a:effectLst/>
                        </a:rPr>
                        <a:t>Latvia</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100">
                          <a:effectLst/>
                        </a:rPr>
                        <a:t>Ms Antra Gaile</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192885168"/>
                  </a:ext>
                </a:extLst>
              </a:tr>
              <a:tr h="188417">
                <a:tc>
                  <a:txBody>
                    <a:bodyPr/>
                    <a:lstStyle/>
                    <a:p>
                      <a:pPr>
                        <a:lnSpc>
                          <a:spcPct val="107000"/>
                        </a:lnSpc>
                        <a:spcAft>
                          <a:spcPts val="0"/>
                        </a:spcAft>
                      </a:pPr>
                      <a:r>
                        <a:rPr lang="sv-SE" sz="1100">
                          <a:effectLst/>
                        </a:rPr>
                        <a:t>Lithuania</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100">
                          <a:effectLst/>
                        </a:rPr>
                        <a:t>Dr Andrius Juodagalvis</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537510794"/>
                  </a:ext>
                </a:extLst>
              </a:tr>
              <a:tr h="188417">
                <a:tc>
                  <a:txBody>
                    <a:bodyPr/>
                    <a:lstStyle/>
                    <a:p>
                      <a:pPr>
                        <a:lnSpc>
                          <a:spcPct val="107000"/>
                        </a:lnSpc>
                        <a:spcAft>
                          <a:spcPts val="0"/>
                        </a:spcAft>
                      </a:pPr>
                      <a:r>
                        <a:rPr lang="sv-SE" sz="1100">
                          <a:effectLst/>
                        </a:rPr>
                        <a:t>Pakistan</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en-US" sz="1100">
                          <a:effectLst/>
                        </a:rPr>
                        <a:t>Dr Masood Iqbal/Dr Zafar Yasin</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479563364"/>
                  </a:ext>
                </a:extLst>
              </a:tr>
              <a:tr h="188417">
                <a:tc>
                  <a:txBody>
                    <a:bodyPr/>
                    <a:lstStyle/>
                    <a:p>
                      <a:pPr>
                        <a:lnSpc>
                          <a:spcPct val="107000"/>
                        </a:lnSpc>
                        <a:spcAft>
                          <a:spcPts val="0"/>
                        </a:spcAft>
                      </a:pPr>
                      <a:r>
                        <a:rPr lang="sv-SE" sz="1100">
                          <a:effectLst/>
                        </a:rPr>
                        <a:t>Türkiye</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100">
                          <a:effectLst/>
                        </a:rPr>
                        <a:t>Dr Bahadır Saygı</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525309836"/>
                  </a:ext>
                </a:extLst>
              </a:tr>
              <a:tr h="188417">
                <a:tc>
                  <a:txBody>
                    <a:bodyPr/>
                    <a:lstStyle/>
                    <a:p>
                      <a:pPr>
                        <a:lnSpc>
                          <a:spcPct val="107000"/>
                        </a:lnSpc>
                        <a:spcAft>
                          <a:spcPts val="0"/>
                        </a:spcAft>
                      </a:pPr>
                      <a:r>
                        <a:rPr lang="sv-SE" sz="1100">
                          <a:effectLst/>
                        </a:rPr>
                        <a:t>Ukraine</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100">
                          <a:effectLst/>
                        </a:rPr>
                        <a:t>Prof. Borys Grynyov</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952604061"/>
                  </a:ext>
                </a:extLst>
              </a:tr>
              <a:tr h="188417">
                <a:tc gridSpan="2">
                  <a:txBody>
                    <a:bodyPr/>
                    <a:lstStyle/>
                    <a:p>
                      <a:pPr>
                        <a:lnSpc>
                          <a:spcPct val="107000"/>
                        </a:lnSpc>
                        <a:spcAft>
                          <a:spcPts val="0"/>
                        </a:spcAft>
                      </a:pPr>
                      <a:r>
                        <a:rPr lang="sv-SE" sz="1100">
                          <a:effectLst/>
                        </a:rPr>
                        <a:t>Observer States</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hMerge="1">
                  <a:txBody>
                    <a:bodyPr/>
                    <a:lstStyle/>
                    <a:p>
                      <a:endParaRPr lang="en-GB"/>
                    </a:p>
                  </a:txBody>
                  <a:tcPr/>
                </a:tc>
                <a:extLst>
                  <a:ext uri="{0D108BD9-81ED-4DB2-BD59-A6C34878D82A}">
                    <a16:rowId xmlns:a16="http://schemas.microsoft.com/office/drawing/2014/main" val="2567380635"/>
                  </a:ext>
                </a:extLst>
              </a:tr>
              <a:tr h="188417">
                <a:tc>
                  <a:txBody>
                    <a:bodyPr/>
                    <a:lstStyle/>
                    <a:p>
                      <a:pPr>
                        <a:lnSpc>
                          <a:spcPct val="107000"/>
                        </a:lnSpc>
                        <a:spcAft>
                          <a:spcPts val="0"/>
                        </a:spcAft>
                      </a:pPr>
                      <a:r>
                        <a:rPr lang="sv-SE" sz="1100">
                          <a:effectLst/>
                        </a:rPr>
                        <a:t>Japan</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100">
                          <a:effectLst/>
                        </a:rPr>
                        <a:t>Dr Kazunori Hanagaki</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084513340"/>
                  </a:ext>
                </a:extLst>
              </a:tr>
              <a:tr h="188417">
                <a:tc>
                  <a:txBody>
                    <a:bodyPr/>
                    <a:lstStyle/>
                    <a:p>
                      <a:pPr>
                        <a:lnSpc>
                          <a:spcPct val="107000"/>
                        </a:lnSpc>
                        <a:spcAft>
                          <a:spcPts val="0"/>
                        </a:spcAft>
                      </a:pPr>
                      <a:r>
                        <a:rPr lang="sv-SE" sz="1100">
                          <a:effectLst/>
                        </a:rPr>
                        <a:t>United States of America</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100">
                          <a:effectLst/>
                        </a:rPr>
                        <a:t>Prof. Michael Tuts</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884047662"/>
                  </a:ext>
                </a:extLst>
              </a:tr>
              <a:tr h="188417">
                <a:tc gridSpan="2">
                  <a:txBody>
                    <a:bodyPr/>
                    <a:lstStyle/>
                    <a:p>
                      <a:pPr>
                        <a:lnSpc>
                          <a:spcPct val="107000"/>
                        </a:lnSpc>
                        <a:spcAft>
                          <a:spcPts val="0"/>
                        </a:spcAft>
                      </a:pPr>
                      <a:r>
                        <a:rPr lang="sv-SE" sz="1100">
                          <a:effectLst/>
                        </a:rPr>
                        <a:t>Organisations with Observer status</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hMerge="1">
                  <a:txBody>
                    <a:bodyPr/>
                    <a:lstStyle/>
                    <a:p>
                      <a:endParaRPr lang="en-GB"/>
                    </a:p>
                  </a:txBody>
                  <a:tcPr/>
                </a:tc>
                <a:extLst>
                  <a:ext uri="{0D108BD9-81ED-4DB2-BD59-A6C34878D82A}">
                    <a16:rowId xmlns:a16="http://schemas.microsoft.com/office/drawing/2014/main" val="4243452868"/>
                  </a:ext>
                </a:extLst>
              </a:tr>
              <a:tr h="188417">
                <a:tc>
                  <a:txBody>
                    <a:bodyPr/>
                    <a:lstStyle/>
                    <a:p>
                      <a:pPr>
                        <a:lnSpc>
                          <a:spcPct val="107000"/>
                        </a:lnSpc>
                        <a:spcAft>
                          <a:spcPts val="0"/>
                        </a:spcAft>
                      </a:pPr>
                      <a:r>
                        <a:rPr lang="sv-SE" sz="1100">
                          <a:effectLst/>
                        </a:rPr>
                        <a:t>European Commission</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100">
                          <a:effectLst/>
                        </a:rPr>
                        <a:t>Ms Patricia Postigo McLaughlin</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198392711"/>
                  </a:ext>
                </a:extLst>
              </a:tr>
              <a:tr h="188417">
                <a:tc gridSpan="2">
                  <a:txBody>
                    <a:bodyPr/>
                    <a:lstStyle/>
                    <a:p>
                      <a:pPr>
                        <a:lnSpc>
                          <a:spcPct val="107000"/>
                        </a:lnSpc>
                        <a:spcAft>
                          <a:spcPts val="0"/>
                        </a:spcAft>
                      </a:pPr>
                      <a:r>
                        <a:rPr lang="sv-SE" sz="1100">
                          <a:effectLst/>
                        </a:rPr>
                        <a:t>Other invitees</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hMerge="1">
                  <a:txBody>
                    <a:bodyPr/>
                    <a:lstStyle/>
                    <a:p>
                      <a:endParaRPr lang="en-GB"/>
                    </a:p>
                  </a:txBody>
                  <a:tcPr/>
                </a:tc>
                <a:extLst>
                  <a:ext uri="{0D108BD9-81ED-4DB2-BD59-A6C34878D82A}">
                    <a16:rowId xmlns:a16="http://schemas.microsoft.com/office/drawing/2014/main" val="1923943498"/>
                  </a:ext>
                </a:extLst>
              </a:tr>
              <a:tr h="188417">
                <a:tc>
                  <a:txBody>
                    <a:bodyPr/>
                    <a:lstStyle/>
                    <a:p>
                      <a:pPr>
                        <a:lnSpc>
                          <a:spcPct val="107000"/>
                        </a:lnSpc>
                        <a:spcAft>
                          <a:spcPts val="0"/>
                        </a:spcAft>
                      </a:pPr>
                      <a:r>
                        <a:rPr lang="sv-SE" sz="1100">
                          <a:effectLst/>
                        </a:rPr>
                        <a:t>Chair ApPEC</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100">
                          <a:effectLst/>
                        </a:rPr>
                        <a:t>Dr Andreas Haungs</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573120588"/>
                  </a:ext>
                </a:extLst>
              </a:tr>
              <a:tr h="188417">
                <a:tc>
                  <a:txBody>
                    <a:bodyPr/>
                    <a:lstStyle/>
                    <a:p>
                      <a:pPr>
                        <a:lnSpc>
                          <a:spcPct val="107000"/>
                        </a:lnSpc>
                        <a:spcAft>
                          <a:spcPts val="0"/>
                        </a:spcAft>
                      </a:pPr>
                      <a:r>
                        <a:rPr lang="sv-SE" sz="1100">
                          <a:effectLst/>
                        </a:rPr>
                        <a:t>Chair NuPECC</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100">
                          <a:effectLst/>
                        </a:rPr>
                        <a:t>Prof. Marek Lewitowicz</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2046028"/>
                  </a:ext>
                </a:extLst>
              </a:tr>
              <a:tr h="188417">
                <a:tc>
                  <a:txBody>
                    <a:bodyPr/>
                    <a:lstStyle/>
                    <a:p>
                      <a:pPr>
                        <a:lnSpc>
                          <a:spcPct val="107000"/>
                        </a:lnSpc>
                        <a:spcAft>
                          <a:spcPts val="0"/>
                        </a:spcAft>
                      </a:pPr>
                      <a:r>
                        <a:rPr lang="sv-SE" sz="1100">
                          <a:effectLst/>
                        </a:rPr>
                        <a:t>Chair ESFRI</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100">
                          <a:effectLst/>
                        </a:rPr>
                        <a:t>Prof. José Luis Martínez</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606917669"/>
                  </a:ext>
                </a:extLst>
              </a:tr>
              <a:tr h="386540">
                <a:tc>
                  <a:txBody>
                    <a:bodyPr/>
                    <a:lstStyle/>
                    <a:p>
                      <a:pPr>
                        <a:lnSpc>
                          <a:spcPct val="107000"/>
                        </a:lnSpc>
                        <a:spcAft>
                          <a:spcPts val="0"/>
                        </a:spcAft>
                      </a:pPr>
                      <a:r>
                        <a:rPr lang="en-US" sz="1100">
                          <a:effectLst/>
                        </a:rPr>
                        <a:t>Other members of the PPG (in addition to the Strategy Secretariat)</a:t>
                      </a:r>
                      <a:endParaRPr lang="sv-SE"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en-US" sz="1100" dirty="0">
                          <a:effectLst/>
                        </a:rPr>
                        <a:t>To be appointed in September 2024</a:t>
                      </a:r>
                      <a:endParaRPr lang="sv-SE"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998897576"/>
                  </a:ext>
                </a:extLst>
              </a:tr>
            </a:tbl>
          </a:graphicData>
        </a:graphic>
      </p:graphicFrame>
      <p:sp>
        <p:nvSpPr>
          <p:cNvPr id="8" name="TextBox 7">
            <a:extLst>
              <a:ext uri="{FF2B5EF4-FFF2-40B4-BE49-F238E27FC236}">
                <a16:creationId xmlns:a16="http://schemas.microsoft.com/office/drawing/2014/main" id="{86F819C9-E75C-422E-88F2-A9647ACC4EE9}"/>
              </a:ext>
            </a:extLst>
          </p:cNvPr>
          <p:cNvSpPr txBox="1"/>
          <p:nvPr/>
        </p:nvSpPr>
        <p:spPr>
          <a:xfrm>
            <a:off x="6031165" y="560253"/>
            <a:ext cx="2409698" cy="338554"/>
          </a:xfrm>
          <a:prstGeom prst="rect">
            <a:avLst/>
          </a:prstGeom>
          <a:solidFill>
            <a:schemeClr val="accent1"/>
          </a:solidFill>
        </p:spPr>
        <p:txBody>
          <a:bodyPr wrap="square" rtlCol="0">
            <a:spAutoFit/>
          </a:bodyPr>
          <a:lstStyle/>
          <a:p>
            <a:r>
              <a:rPr lang="sv-SE" sz="1600" b="1" dirty="0">
                <a:solidFill>
                  <a:schemeClr val="bg1"/>
                </a:solidFill>
              </a:rPr>
              <a:t>ESG INVITEES</a:t>
            </a:r>
          </a:p>
        </p:txBody>
      </p:sp>
      <p:sp>
        <p:nvSpPr>
          <p:cNvPr id="9" name="TextBox 8">
            <a:extLst>
              <a:ext uri="{FF2B5EF4-FFF2-40B4-BE49-F238E27FC236}">
                <a16:creationId xmlns:a16="http://schemas.microsoft.com/office/drawing/2014/main" id="{E7B15D22-484E-423C-A6D6-FBCC88F5AF37}"/>
              </a:ext>
            </a:extLst>
          </p:cNvPr>
          <p:cNvSpPr txBox="1"/>
          <p:nvPr/>
        </p:nvSpPr>
        <p:spPr>
          <a:xfrm>
            <a:off x="380523" y="6446616"/>
            <a:ext cx="7242560" cy="369332"/>
          </a:xfrm>
          <a:prstGeom prst="rect">
            <a:avLst/>
          </a:prstGeom>
          <a:noFill/>
        </p:spPr>
        <p:txBody>
          <a:bodyPr wrap="none" rtlCol="0">
            <a:spAutoFit/>
          </a:bodyPr>
          <a:lstStyle/>
          <a:p>
            <a:r>
              <a:rPr lang="en-GB" dirty="0"/>
              <a:t>https://europeanstrategyupdate.web.cern.ch/european-strategy-group-esg</a:t>
            </a:r>
          </a:p>
        </p:txBody>
      </p:sp>
      <p:graphicFrame>
        <p:nvGraphicFramePr>
          <p:cNvPr id="10" name="Table 9">
            <a:extLst>
              <a:ext uri="{FF2B5EF4-FFF2-40B4-BE49-F238E27FC236}">
                <a16:creationId xmlns:a16="http://schemas.microsoft.com/office/drawing/2014/main" id="{EA778921-E340-485C-93BC-59B4714F4FB4}"/>
              </a:ext>
            </a:extLst>
          </p:cNvPr>
          <p:cNvGraphicFramePr>
            <a:graphicFrameLocks noGrp="1"/>
          </p:cNvGraphicFramePr>
          <p:nvPr>
            <p:extLst>
              <p:ext uri="{D42A27DB-BD31-4B8C-83A1-F6EECF244321}">
                <p14:modId xmlns:p14="http://schemas.microsoft.com/office/powerpoint/2010/main" val="2590779241"/>
              </p:ext>
            </p:extLst>
          </p:nvPr>
        </p:nvGraphicFramePr>
        <p:xfrm>
          <a:off x="6031165" y="5402855"/>
          <a:ext cx="5573536" cy="1041187"/>
        </p:xfrm>
        <a:graphic>
          <a:graphicData uri="http://schemas.openxmlformats.org/drawingml/2006/table">
            <a:tbl>
              <a:tblPr firstRow="1" firstCol="1" bandRow="1">
                <a:tableStyleId>{5C22544A-7EE6-4342-B048-85BDC9FD1C3A}</a:tableStyleId>
              </a:tblPr>
              <a:tblGrid>
                <a:gridCol w="2719894">
                  <a:extLst>
                    <a:ext uri="{9D8B030D-6E8A-4147-A177-3AD203B41FA5}">
                      <a16:colId xmlns:a16="http://schemas.microsoft.com/office/drawing/2014/main" val="2385525570"/>
                    </a:ext>
                  </a:extLst>
                </a:gridCol>
                <a:gridCol w="2853642">
                  <a:extLst>
                    <a:ext uri="{9D8B030D-6E8A-4147-A177-3AD203B41FA5}">
                      <a16:colId xmlns:a16="http://schemas.microsoft.com/office/drawing/2014/main" val="2629019819"/>
                    </a:ext>
                  </a:extLst>
                </a:gridCol>
              </a:tblGrid>
              <a:tr h="137207">
                <a:tc gridSpan="2">
                  <a:txBody>
                    <a:bodyPr/>
                    <a:lstStyle/>
                    <a:p>
                      <a:pPr>
                        <a:lnSpc>
                          <a:spcPct val="107000"/>
                        </a:lnSpc>
                        <a:spcAft>
                          <a:spcPts val="0"/>
                        </a:spcAft>
                      </a:pPr>
                      <a:r>
                        <a:rPr lang="sv-SE" sz="1200">
                          <a:effectLst/>
                        </a:rPr>
                        <a:t>Strategy Secretariat Members</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hMerge="1">
                  <a:txBody>
                    <a:bodyPr/>
                    <a:lstStyle/>
                    <a:p>
                      <a:endParaRPr lang="en-GB"/>
                    </a:p>
                  </a:txBody>
                  <a:tcPr/>
                </a:tc>
                <a:extLst>
                  <a:ext uri="{0D108BD9-81ED-4DB2-BD59-A6C34878D82A}">
                    <a16:rowId xmlns:a16="http://schemas.microsoft.com/office/drawing/2014/main" val="1946454595"/>
                  </a:ext>
                </a:extLst>
              </a:tr>
              <a:tr h="137207">
                <a:tc>
                  <a:txBody>
                    <a:bodyPr/>
                    <a:lstStyle/>
                    <a:p>
                      <a:pPr>
                        <a:lnSpc>
                          <a:spcPct val="107000"/>
                        </a:lnSpc>
                        <a:spcAft>
                          <a:spcPts val="0"/>
                        </a:spcAft>
                      </a:pPr>
                      <a:r>
                        <a:rPr lang="sv-SE" sz="1200" dirty="0" err="1">
                          <a:solidFill>
                            <a:srgbClr val="FF0000"/>
                          </a:solidFill>
                          <a:effectLst/>
                          <a:highlight>
                            <a:srgbClr val="FFFF00"/>
                          </a:highlight>
                        </a:rPr>
                        <a:t>Strategy</a:t>
                      </a:r>
                      <a:r>
                        <a:rPr lang="sv-SE" sz="1200" dirty="0">
                          <a:solidFill>
                            <a:srgbClr val="FF0000"/>
                          </a:solidFill>
                          <a:effectLst/>
                          <a:highlight>
                            <a:srgbClr val="FFFF00"/>
                          </a:highlight>
                        </a:rPr>
                        <a:t> </a:t>
                      </a:r>
                      <a:r>
                        <a:rPr lang="sv-SE" sz="1200" dirty="0" err="1">
                          <a:solidFill>
                            <a:srgbClr val="FF0000"/>
                          </a:solidFill>
                          <a:effectLst/>
                          <a:highlight>
                            <a:srgbClr val="FFFF00"/>
                          </a:highlight>
                        </a:rPr>
                        <a:t>Secretary</a:t>
                      </a:r>
                      <a:r>
                        <a:rPr lang="sv-SE" sz="1200" dirty="0">
                          <a:solidFill>
                            <a:srgbClr val="FF0000"/>
                          </a:solidFill>
                          <a:effectLst/>
                          <a:highlight>
                            <a:srgbClr val="FFFF00"/>
                          </a:highlight>
                        </a:rPr>
                        <a:t> (ESG Chair</a:t>
                      </a:r>
                      <a:r>
                        <a:rPr lang="sv-SE" sz="1200" dirty="0">
                          <a:effectLst/>
                          <a:highlight>
                            <a:srgbClr val="FFFF00"/>
                          </a:highlight>
                        </a:rPr>
                        <a:t>)</a:t>
                      </a:r>
                      <a:endParaRPr lang="sv-SE" sz="1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200" dirty="0">
                          <a:solidFill>
                            <a:srgbClr val="FF0000"/>
                          </a:solidFill>
                          <a:effectLst/>
                          <a:highlight>
                            <a:srgbClr val="FFFF00"/>
                          </a:highlight>
                        </a:rPr>
                        <a:t>Prof. Karl Jakobs</a:t>
                      </a:r>
                      <a:endParaRPr lang="sv-SE" sz="1100" dirty="0">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922979638"/>
                  </a:ext>
                </a:extLst>
              </a:tr>
              <a:tr h="282380">
                <a:tc>
                  <a:txBody>
                    <a:bodyPr/>
                    <a:lstStyle/>
                    <a:p>
                      <a:pPr>
                        <a:lnSpc>
                          <a:spcPct val="107000"/>
                        </a:lnSpc>
                        <a:spcAft>
                          <a:spcPts val="0"/>
                        </a:spcAft>
                      </a:pPr>
                      <a:r>
                        <a:rPr lang="sv-SE" sz="1200" dirty="0">
                          <a:solidFill>
                            <a:schemeClr val="tx1"/>
                          </a:solidFill>
                          <a:effectLst/>
                          <a:highlight>
                            <a:srgbClr val="FFFF00"/>
                          </a:highlight>
                        </a:rPr>
                        <a:t>SPC Chair</a:t>
                      </a:r>
                      <a:endParaRPr lang="sv-SE" sz="1100" dirty="0">
                        <a:solidFill>
                          <a:schemeClr val="tx1"/>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200" dirty="0">
                          <a:effectLst/>
                          <a:highlight>
                            <a:srgbClr val="FFFF00"/>
                          </a:highlight>
                        </a:rPr>
                        <a:t>Dr Hugh Montgomery</a:t>
                      </a:r>
                      <a:endParaRPr lang="sv-SE" sz="1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487424371"/>
                  </a:ext>
                </a:extLst>
              </a:tr>
              <a:tr h="181467">
                <a:tc>
                  <a:txBody>
                    <a:bodyPr/>
                    <a:lstStyle/>
                    <a:p>
                      <a:pPr>
                        <a:lnSpc>
                          <a:spcPct val="107000"/>
                        </a:lnSpc>
                        <a:spcAft>
                          <a:spcPts val="0"/>
                        </a:spcAft>
                      </a:pPr>
                      <a:r>
                        <a:rPr lang="sv-SE" sz="1200" dirty="0">
                          <a:solidFill>
                            <a:schemeClr val="tx1"/>
                          </a:solidFill>
                          <a:effectLst/>
                          <a:highlight>
                            <a:srgbClr val="FFFF00"/>
                          </a:highlight>
                        </a:rPr>
                        <a:t>LDG Chair</a:t>
                      </a:r>
                      <a:endParaRPr lang="sv-SE" sz="1100" dirty="0">
                        <a:solidFill>
                          <a:schemeClr val="tx1"/>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200" dirty="0">
                          <a:effectLst/>
                          <a:highlight>
                            <a:srgbClr val="FFFF00"/>
                          </a:highlight>
                        </a:rPr>
                        <a:t>Prof. Dave </a:t>
                      </a:r>
                      <a:r>
                        <a:rPr lang="sv-SE" sz="1200" dirty="0" err="1">
                          <a:effectLst/>
                          <a:highlight>
                            <a:srgbClr val="FFFF00"/>
                          </a:highlight>
                        </a:rPr>
                        <a:t>Newbold</a:t>
                      </a:r>
                      <a:endParaRPr lang="sv-SE" sz="1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717952453"/>
                  </a:ext>
                </a:extLst>
              </a:tr>
              <a:tr h="197594">
                <a:tc>
                  <a:txBody>
                    <a:bodyPr/>
                    <a:lstStyle/>
                    <a:p>
                      <a:pPr>
                        <a:lnSpc>
                          <a:spcPct val="107000"/>
                        </a:lnSpc>
                        <a:spcAft>
                          <a:spcPts val="0"/>
                        </a:spcAft>
                      </a:pPr>
                      <a:r>
                        <a:rPr lang="sv-SE" sz="1200" dirty="0">
                          <a:solidFill>
                            <a:schemeClr val="tx1"/>
                          </a:solidFill>
                          <a:effectLst/>
                          <a:highlight>
                            <a:srgbClr val="FFFF00"/>
                          </a:highlight>
                        </a:rPr>
                        <a:t>ECFA Chair</a:t>
                      </a:r>
                      <a:endParaRPr lang="sv-SE" sz="1100" dirty="0">
                        <a:solidFill>
                          <a:schemeClr val="tx1"/>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sv-SE" sz="1200" dirty="0">
                          <a:effectLst/>
                          <a:highlight>
                            <a:srgbClr val="FFFF00"/>
                          </a:highlight>
                        </a:rPr>
                        <a:t>Prof. Paris Sphicas</a:t>
                      </a:r>
                      <a:endParaRPr lang="sv-SE" sz="1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74820127"/>
                  </a:ext>
                </a:extLst>
              </a:tr>
            </a:tbl>
          </a:graphicData>
        </a:graphic>
      </p:graphicFrame>
    </p:spTree>
    <p:extLst>
      <p:ext uri="{BB962C8B-B14F-4D97-AF65-F5344CB8AC3E}">
        <p14:creationId xmlns:p14="http://schemas.microsoft.com/office/powerpoint/2010/main" val="394873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F45F16-E614-4394-A832-04CE46DC854B}"/>
              </a:ext>
            </a:extLst>
          </p:cNvPr>
          <p:cNvSpPr>
            <a:spLocks noGrp="1"/>
          </p:cNvSpPr>
          <p:nvPr>
            <p:ph type="dt" sz="half" idx="10"/>
          </p:nvPr>
        </p:nvSpPr>
        <p:spPr/>
        <p:txBody>
          <a:bodyPr/>
          <a:lstStyle/>
          <a:p>
            <a:r>
              <a:rPr lang="sv-SE"/>
              <a:t>22/09/2024</a:t>
            </a:r>
            <a:endParaRPr lang="en-GB"/>
          </a:p>
        </p:txBody>
      </p:sp>
      <p:sp>
        <p:nvSpPr>
          <p:cNvPr id="3" name="Footer Placeholder 2">
            <a:extLst>
              <a:ext uri="{FF2B5EF4-FFF2-40B4-BE49-F238E27FC236}">
                <a16:creationId xmlns:a16="http://schemas.microsoft.com/office/drawing/2014/main" id="{840DF9CD-50E5-478B-A8B2-4C294F2E89C3}"/>
              </a:ext>
            </a:extLst>
          </p:cNvPr>
          <p:cNvSpPr>
            <a:spLocks noGrp="1"/>
          </p:cNvSpPr>
          <p:nvPr>
            <p:ph type="ftr" sz="quarter" idx="11"/>
          </p:nvPr>
        </p:nvSpPr>
        <p:spPr/>
        <p:txBody>
          <a:bodyPr/>
          <a:lstStyle/>
          <a:p>
            <a:r>
              <a:rPr lang="en-US"/>
              <a:t>ESSnuSB Annual meeting 2024                                                       Tord Ekelof    Uppsala University</a:t>
            </a:r>
            <a:endParaRPr lang="en-GB"/>
          </a:p>
        </p:txBody>
      </p:sp>
      <p:sp>
        <p:nvSpPr>
          <p:cNvPr id="4" name="Slide Number Placeholder 3">
            <a:extLst>
              <a:ext uri="{FF2B5EF4-FFF2-40B4-BE49-F238E27FC236}">
                <a16:creationId xmlns:a16="http://schemas.microsoft.com/office/drawing/2014/main" id="{1F05D9D0-04E0-4EDD-B22F-571670591B47}"/>
              </a:ext>
            </a:extLst>
          </p:cNvPr>
          <p:cNvSpPr>
            <a:spLocks noGrp="1"/>
          </p:cNvSpPr>
          <p:nvPr>
            <p:ph type="sldNum" sz="quarter" idx="12"/>
          </p:nvPr>
        </p:nvSpPr>
        <p:spPr/>
        <p:txBody>
          <a:bodyPr/>
          <a:lstStyle/>
          <a:p>
            <a:fld id="{ABDE9AF6-7A71-4042-ACDC-9DB27B65D714}" type="slidenum">
              <a:rPr lang="en-GB" smtClean="0"/>
              <a:t>12</a:t>
            </a:fld>
            <a:endParaRPr lang="en-GB"/>
          </a:p>
        </p:txBody>
      </p:sp>
      <p:sp>
        <p:nvSpPr>
          <p:cNvPr id="5" name="Rectangle 4">
            <a:extLst>
              <a:ext uri="{FF2B5EF4-FFF2-40B4-BE49-F238E27FC236}">
                <a16:creationId xmlns:a16="http://schemas.microsoft.com/office/drawing/2014/main" id="{460685CB-3BEC-4199-AFC6-B0DB7A77BF7E}"/>
              </a:ext>
            </a:extLst>
          </p:cNvPr>
          <p:cNvSpPr/>
          <p:nvPr/>
        </p:nvSpPr>
        <p:spPr>
          <a:xfrm>
            <a:off x="150313" y="0"/>
            <a:ext cx="12041688" cy="7294305"/>
          </a:xfrm>
          <a:prstGeom prst="rect">
            <a:avLst/>
          </a:prstGeom>
        </p:spPr>
        <p:txBody>
          <a:bodyPr wrap="square">
            <a:spAutoFit/>
          </a:bodyPr>
          <a:lstStyle/>
          <a:p>
            <a:pPr>
              <a:spcAft>
                <a:spcPts val="0"/>
              </a:spcAft>
            </a:pPr>
            <a:r>
              <a:rPr lang="sv-SE" sz="1600" dirty="0" err="1">
                <a:latin typeface="Calibri" panose="020F0502020204030204" pitchFamily="34" charset="0"/>
                <a:ea typeface="Calibri" panose="020F0502020204030204" pitchFamily="34" charset="0"/>
              </a:rPr>
              <a:t>Quots</a:t>
            </a:r>
            <a:r>
              <a:rPr lang="sv-SE" sz="1600" dirty="0">
                <a:latin typeface="Calibri" panose="020F0502020204030204" pitchFamily="34" charset="0"/>
                <a:ea typeface="Calibri" panose="020F0502020204030204" pitchFamily="34" charset="0"/>
              </a:rPr>
              <a:t> from my email </a:t>
            </a:r>
            <a:r>
              <a:rPr lang="sv-SE" sz="1600" dirty="0" err="1">
                <a:latin typeface="Calibri" panose="020F0502020204030204" pitchFamily="34" charset="0"/>
                <a:ea typeface="Calibri" panose="020F0502020204030204" pitchFamily="34" charset="0"/>
              </a:rPr>
              <a:t>exchanges</a:t>
            </a:r>
            <a:r>
              <a:rPr lang="sv-SE" sz="1600" dirty="0">
                <a:latin typeface="Calibri" panose="020F0502020204030204" pitchFamily="34" charset="0"/>
                <a:ea typeface="Calibri" panose="020F0502020204030204" pitchFamily="34" charset="0"/>
              </a:rPr>
              <a:t> </a:t>
            </a:r>
            <a:r>
              <a:rPr lang="sv-SE" sz="1600" dirty="0" err="1">
                <a:latin typeface="Calibri" panose="020F0502020204030204" pitchFamily="34" charset="0"/>
                <a:ea typeface="Calibri" panose="020F0502020204030204" pitchFamily="34" charset="0"/>
              </a:rPr>
              <a:t>with</a:t>
            </a:r>
            <a:r>
              <a:rPr lang="sv-SE" sz="1600" dirty="0">
                <a:latin typeface="Calibri" panose="020F0502020204030204" pitchFamily="34" charset="0"/>
                <a:ea typeface="Calibri" panose="020F0502020204030204" pitchFamily="34" charset="0"/>
              </a:rPr>
              <a:t> </a:t>
            </a:r>
            <a:r>
              <a:rPr lang="sv-SE" sz="1600" dirty="0">
                <a:solidFill>
                  <a:srgbClr val="FF0000"/>
                </a:solidFill>
                <a:highlight>
                  <a:srgbClr val="FFFF00"/>
                </a:highlight>
                <a:latin typeface="Calibri" panose="020F0502020204030204" pitchFamily="34" charset="0"/>
                <a:ea typeface="Calibri" panose="020F0502020204030204" pitchFamily="34" charset="0"/>
              </a:rPr>
              <a:t>Karl Jacobs, </a:t>
            </a:r>
            <a:r>
              <a:rPr lang="sv-SE" sz="1600" dirty="0" err="1">
                <a:solidFill>
                  <a:srgbClr val="FF0000"/>
                </a:solidFill>
                <a:highlight>
                  <a:srgbClr val="FFFF00"/>
                </a:highlight>
                <a:latin typeface="Calibri" panose="020F0502020204030204" pitchFamily="34" charset="0"/>
                <a:ea typeface="Calibri" panose="020F0502020204030204" pitchFamily="34" charset="0"/>
              </a:rPr>
              <a:t>Strategy</a:t>
            </a:r>
            <a:r>
              <a:rPr lang="sv-SE" sz="1600" dirty="0">
                <a:solidFill>
                  <a:srgbClr val="FF0000"/>
                </a:solidFill>
                <a:highlight>
                  <a:srgbClr val="FFFF00"/>
                </a:highlight>
                <a:latin typeface="Calibri" panose="020F0502020204030204" pitchFamily="34" charset="0"/>
                <a:ea typeface="Calibri" panose="020F0502020204030204" pitchFamily="34" charset="0"/>
              </a:rPr>
              <a:t> </a:t>
            </a:r>
            <a:r>
              <a:rPr lang="sv-SE" sz="1600" dirty="0" err="1">
                <a:solidFill>
                  <a:srgbClr val="FF0000"/>
                </a:solidFill>
                <a:highlight>
                  <a:srgbClr val="FFFF00"/>
                </a:highlight>
                <a:latin typeface="Calibri" panose="020F0502020204030204" pitchFamily="34" charset="0"/>
                <a:ea typeface="Calibri" panose="020F0502020204030204" pitchFamily="34" charset="0"/>
              </a:rPr>
              <a:t>Secretary</a:t>
            </a:r>
            <a:r>
              <a:rPr lang="sv-SE" sz="1600" dirty="0">
                <a:solidFill>
                  <a:srgbClr val="FF0000"/>
                </a:solidFill>
                <a:highlight>
                  <a:srgbClr val="FFFF00"/>
                </a:highlight>
                <a:latin typeface="Calibri" panose="020F0502020204030204" pitchFamily="34" charset="0"/>
                <a:ea typeface="Calibri" panose="020F0502020204030204" pitchFamily="34" charset="0"/>
              </a:rPr>
              <a:t> – European </a:t>
            </a:r>
            <a:r>
              <a:rPr lang="sv-SE" sz="1600" dirty="0" err="1">
                <a:solidFill>
                  <a:srgbClr val="FF0000"/>
                </a:solidFill>
                <a:highlight>
                  <a:srgbClr val="FFFF00"/>
                </a:highlight>
                <a:latin typeface="Calibri" panose="020F0502020204030204" pitchFamily="34" charset="0"/>
                <a:ea typeface="Calibri" panose="020F0502020204030204" pitchFamily="34" charset="0"/>
              </a:rPr>
              <a:t>Strategy</a:t>
            </a:r>
            <a:r>
              <a:rPr lang="sv-SE" sz="1600" dirty="0">
                <a:solidFill>
                  <a:srgbClr val="FF0000"/>
                </a:solidFill>
                <a:highlight>
                  <a:srgbClr val="FFFF00"/>
                </a:highlight>
                <a:latin typeface="Calibri" panose="020F0502020204030204" pitchFamily="34" charset="0"/>
                <a:ea typeface="Calibri" panose="020F0502020204030204" pitchFamily="34" charset="0"/>
              </a:rPr>
              <a:t> Group Chair</a:t>
            </a:r>
          </a:p>
          <a:p>
            <a:pPr>
              <a:spcAft>
                <a:spcPts val="0"/>
              </a:spcAft>
            </a:pPr>
            <a:endParaRPr lang="sv-SE" sz="1600" dirty="0">
              <a:latin typeface="Calibri" panose="020F0502020204030204" pitchFamily="34" charset="0"/>
              <a:ea typeface="Calibri" panose="020F0502020204030204" pitchFamily="34" charset="0"/>
            </a:endParaRPr>
          </a:p>
          <a:p>
            <a:pPr>
              <a:spcAft>
                <a:spcPts val="0"/>
              </a:spcAft>
            </a:pPr>
            <a:r>
              <a:rPr lang="sv-SE" sz="1600" dirty="0">
                <a:latin typeface="Calibri" panose="020F0502020204030204" pitchFamily="34" charset="0"/>
                <a:ea typeface="Calibri" panose="020F0502020204030204" pitchFamily="34" charset="0"/>
              </a:rPr>
              <a:t>2024-07-20</a:t>
            </a:r>
          </a:p>
          <a:p>
            <a:pPr>
              <a:spcAft>
                <a:spcPts val="0"/>
              </a:spcAft>
            </a:pPr>
            <a:r>
              <a:rPr lang="sv-SE" sz="1600" dirty="0" err="1">
                <a:latin typeface="Calibri" panose="020F0502020204030204" pitchFamily="34" charset="0"/>
                <a:ea typeface="Calibri" panose="020F0502020204030204" pitchFamily="34" charset="0"/>
              </a:rPr>
              <a:t>Dear</a:t>
            </a:r>
            <a:r>
              <a:rPr lang="sv-SE" sz="1600" dirty="0">
                <a:latin typeface="Calibri" panose="020F0502020204030204" pitchFamily="34" charset="0"/>
                <a:ea typeface="Calibri" panose="020F0502020204030204" pitchFamily="34" charset="0"/>
              </a:rPr>
              <a:t> Karl,</a:t>
            </a:r>
          </a:p>
          <a:p>
            <a:pPr>
              <a:spcAft>
                <a:spcPts val="0"/>
              </a:spcAft>
            </a:pPr>
            <a:r>
              <a:rPr lang="en-US" sz="1600" dirty="0">
                <a:latin typeface="Calibri" panose="020F0502020204030204" pitchFamily="34" charset="0"/>
                <a:ea typeface="Calibri" panose="020F0502020204030204" pitchFamily="34" charset="0"/>
              </a:rPr>
              <a:t>We have been invited by the  Chair of the CERN Scientific Policy Committee, Hugh Montgomery (Mont), to present ESSnuSB Design Study to the SPC in one of its meetings during the autumn. </a:t>
            </a:r>
            <a:r>
              <a:rPr lang="en-US" sz="1600" b="1" dirty="0">
                <a:latin typeface="Calibri" panose="020F0502020204030204" pitchFamily="34" charset="0"/>
                <a:ea typeface="Calibri" panose="020F0502020204030204" pitchFamily="34" charset="0"/>
              </a:rPr>
              <a:t>We would be happy to present ESSnuSB also to the European Strategy Group </a:t>
            </a:r>
            <a:r>
              <a:rPr lang="en-US" sz="1600" dirty="0">
                <a:latin typeface="Calibri" panose="020F0502020204030204" pitchFamily="34" charset="0"/>
                <a:ea typeface="Calibri" panose="020F0502020204030204" pitchFamily="34" charset="0"/>
              </a:rPr>
              <a:t>during one of its meetings. Is that something that, as I hope, you think can be of interest for the members of the European Strategy Group? </a:t>
            </a:r>
            <a:r>
              <a:rPr lang="sv-SE" sz="1600" dirty="0">
                <a:latin typeface="Calibri" panose="020F0502020204030204" pitchFamily="34" charset="0"/>
                <a:ea typeface="Calibri" panose="020F0502020204030204" pitchFamily="34" charset="0"/>
              </a:rPr>
              <a:t> </a:t>
            </a:r>
            <a:r>
              <a:rPr lang="en-US" sz="1600" dirty="0">
                <a:latin typeface="Calibri" panose="020F0502020204030204" pitchFamily="34" charset="0"/>
                <a:ea typeface="Calibri" panose="020F0502020204030204" pitchFamily="34" charset="0"/>
              </a:rPr>
              <a:t>If so, please let me know what would be the time and place of a suitable future meeting of the  European Strategy Group at which we could give  such a presentation. </a:t>
            </a:r>
            <a:endParaRPr lang="sv-SE" sz="1600" dirty="0">
              <a:latin typeface="Calibri" panose="020F0502020204030204" pitchFamily="34" charset="0"/>
              <a:ea typeface="Calibri" panose="020F0502020204030204" pitchFamily="34" charset="0"/>
            </a:endParaRPr>
          </a:p>
          <a:p>
            <a:pPr>
              <a:spcAft>
                <a:spcPts val="0"/>
              </a:spcAft>
            </a:pPr>
            <a:r>
              <a:rPr lang="en-US" sz="1600" dirty="0">
                <a:latin typeface="Calibri" panose="020F0502020204030204" pitchFamily="34" charset="0"/>
                <a:ea typeface="Calibri" panose="020F0502020204030204" pitchFamily="34" charset="0"/>
              </a:rPr>
              <a:t>Best wishes</a:t>
            </a:r>
            <a:endParaRPr lang="sv-SE" sz="1600" dirty="0">
              <a:latin typeface="Calibri" panose="020F0502020204030204" pitchFamily="34" charset="0"/>
              <a:ea typeface="Calibri" panose="020F0502020204030204" pitchFamily="34" charset="0"/>
            </a:endParaRPr>
          </a:p>
          <a:p>
            <a:pPr>
              <a:spcAft>
                <a:spcPts val="0"/>
              </a:spcAft>
            </a:pPr>
            <a:r>
              <a:rPr lang="en-US" sz="1600" dirty="0">
                <a:latin typeface="Calibri" panose="020F0502020204030204" pitchFamily="34" charset="0"/>
                <a:ea typeface="Calibri" panose="020F0502020204030204" pitchFamily="34" charset="0"/>
              </a:rPr>
              <a:t>Tord</a:t>
            </a:r>
          </a:p>
          <a:p>
            <a:pPr>
              <a:spcAft>
                <a:spcPts val="0"/>
              </a:spcAft>
            </a:pPr>
            <a:endParaRPr lang="en-US" sz="1600" dirty="0">
              <a:latin typeface="Calibri" panose="020F0502020204030204" pitchFamily="34" charset="0"/>
              <a:ea typeface="Calibri" panose="020F0502020204030204" pitchFamily="34" charset="0"/>
            </a:endParaRPr>
          </a:p>
          <a:p>
            <a:pPr>
              <a:spcAft>
                <a:spcPts val="0"/>
              </a:spcAft>
            </a:pPr>
            <a:r>
              <a:rPr lang="en-US" sz="1600" dirty="0">
                <a:latin typeface="Calibri" panose="020F0502020204030204" pitchFamily="34" charset="0"/>
                <a:ea typeface="Calibri" panose="020F0502020204030204" pitchFamily="34" charset="0"/>
              </a:rPr>
              <a:t>2024-07-19</a:t>
            </a:r>
          </a:p>
          <a:p>
            <a:pPr>
              <a:spcAft>
                <a:spcPts val="0"/>
              </a:spcAft>
            </a:pPr>
            <a:r>
              <a:rPr lang="en-US" sz="1600" dirty="0">
                <a:latin typeface="Calibri" panose="020F0502020204030204" pitchFamily="34" charset="0"/>
                <a:ea typeface="Calibri" panose="020F0502020204030204" pitchFamily="34" charset="0"/>
              </a:rPr>
              <a:t>Dear Carl,</a:t>
            </a:r>
          </a:p>
          <a:p>
            <a:pPr>
              <a:spcAft>
                <a:spcPts val="0"/>
              </a:spcAft>
            </a:pPr>
            <a:r>
              <a:rPr lang="en-US" sz="1600" dirty="0">
                <a:latin typeface="Calibri" panose="020F0502020204030204" pitchFamily="34" charset="0"/>
                <a:ea typeface="Calibri" panose="020F0502020204030204" pitchFamily="34" charset="0"/>
              </a:rPr>
              <a:t>….</a:t>
            </a:r>
          </a:p>
          <a:p>
            <a:r>
              <a:rPr lang="en-US" sz="1600" dirty="0"/>
              <a:t>So, our hope is now that the 2026 ESPP will not ignore the existence of the ESSnuSB Design Study and make some comment to the fact that, even if it will start operation after DUNE and Hyper-K, it is designed to </a:t>
            </a:r>
            <a:r>
              <a:rPr lang="en-US" sz="1600" b="1" dirty="0"/>
              <a:t>have close to 3 times higher resolution in the CP violating angle (8°) </a:t>
            </a:r>
            <a:r>
              <a:rPr lang="en-US" sz="1600" dirty="0"/>
              <a:t>measurement than these two experiments (22°), a fact that we have so far heard no opposition to in our presentations of ESSnuSB at international conferences.</a:t>
            </a:r>
            <a:endParaRPr lang="sv-SE" sz="1600" dirty="0"/>
          </a:p>
          <a:p>
            <a:r>
              <a:rPr lang="en-US" sz="1600" dirty="0"/>
              <a:t> Best wishes</a:t>
            </a:r>
            <a:endParaRPr lang="sv-SE" sz="1600" dirty="0"/>
          </a:p>
          <a:p>
            <a:r>
              <a:rPr lang="en-US" sz="1600" dirty="0"/>
              <a:t>Tord</a:t>
            </a:r>
          </a:p>
          <a:p>
            <a:endParaRPr lang="sv-SE" sz="1600" dirty="0"/>
          </a:p>
          <a:p>
            <a:r>
              <a:rPr lang="sv-SE" sz="1600" dirty="0"/>
              <a:t>2024-07-18 </a:t>
            </a:r>
          </a:p>
          <a:p>
            <a:r>
              <a:rPr lang="sv-SE" sz="1600" dirty="0" err="1"/>
              <a:t>Dear</a:t>
            </a:r>
            <a:r>
              <a:rPr lang="sv-SE" sz="1600" dirty="0"/>
              <a:t> Tord, </a:t>
            </a:r>
          </a:p>
          <a:p>
            <a:r>
              <a:rPr lang="sv-SE" sz="1600" dirty="0" err="1"/>
              <a:t>thanks</a:t>
            </a:r>
            <a:r>
              <a:rPr lang="sv-SE" sz="1600" dirty="0"/>
              <a:t> a </a:t>
            </a:r>
            <a:r>
              <a:rPr lang="sv-SE" sz="1600" dirty="0" err="1"/>
              <a:t>lot</a:t>
            </a:r>
            <a:r>
              <a:rPr lang="sv-SE" sz="1600" dirty="0"/>
              <a:t> for </a:t>
            </a:r>
            <a:r>
              <a:rPr lang="sv-SE" sz="1600" dirty="0" err="1"/>
              <a:t>your</a:t>
            </a:r>
            <a:r>
              <a:rPr lang="sv-SE" sz="1600" dirty="0"/>
              <a:t> </a:t>
            </a:r>
            <a:r>
              <a:rPr lang="sv-SE" sz="1600" dirty="0" err="1"/>
              <a:t>emails</a:t>
            </a:r>
            <a:r>
              <a:rPr lang="sv-SE" sz="1600" dirty="0"/>
              <a:t> and for the </a:t>
            </a:r>
            <a:r>
              <a:rPr lang="sv-SE" sz="1600" dirty="0" err="1"/>
              <a:t>additional</a:t>
            </a:r>
            <a:r>
              <a:rPr lang="sv-SE" sz="1600" dirty="0"/>
              <a:t> information w.r.t. ESFRI. I </a:t>
            </a:r>
            <a:r>
              <a:rPr lang="sv-SE" sz="1600" dirty="0" err="1"/>
              <a:t>confirm</a:t>
            </a:r>
            <a:r>
              <a:rPr lang="sv-SE" sz="1600" dirty="0"/>
              <a:t> </a:t>
            </a:r>
            <a:r>
              <a:rPr lang="sv-SE" sz="1600" dirty="0" err="1"/>
              <a:t>our</a:t>
            </a:r>
            <a:r>
              <a:rPr lang="sv-SE" sz="1600" dirty="0"/>
              <a:t> meeting </a:t>
            </a:r>
            <a:r>
              <a:rPr lang="sv-SE" sz="1600" dirty="0" err="1"/>
              <a:t>tomorrow</a:t>
            </a:r>
            <a:r>
              <a:rPr lang="sv-SE" sz="1600" dirty="0"/>
              <a:t> and </a:t>
            </a:r>
            <a:r>
              <a:rPr lang="sv-SE" sz="1600" dirty="0" err="1"/>
              <a:t>and</a:t>
            </a:r>
            <a:r>
              <a:rPr lang="sv-SE" sz="1600" dirty="0"/>
              <a:t> I </a:t>
            </a:r>
            <a:r>
              <a:rPr lang="sv-SE" sz="1600" dirty="0" err="1"/>
              <a:t>have</a:t>
            </a:r>
            <a:r>
              <a:rPr lang="sv-SE" sz="1600" dirty="0"/>
              <a:t> </a:t>
            </a:r>
            <a:r>
              <a:rPr lang="sv-SE" sz="1600" dirty="0" err="1"/>
              <a:t>alos</a:t>
            </a:r>
            <a:r>
              <a:rPr lang="sv-SE" sz="1600" dirty="0"/>
              <a:t> </a:t>
            </a:r>
            <a:r>
              <a:rPr lang="sv-SE" sz="1600" dirty="0" err="1"/>
              <a:t>looked</a:t>
            </a:r>
            <a:r>
              <a:rPr lang="sv-SE" sz="1600" dirty="0"/>
              <a:t> at </a:t>
            </a:r>
            <a:r>
              <a:rPr lang="sv-SE" sz="1600" dirty="0" err="1"/>
              <a:t>your</a:t>
            </a:r>
            <a:r>
              <a:rPr lang="sv-SE" sz="1600" dirty="0"/>
              <a:t> talks.  </a:t>
            </a:r>
            <a:r>
              <a:rPr lang="sv-SE" sz="1600" dirty="0" err="1"/>
              <a:t>Looking</a:t>
            </a:r>
            <a:r>
              <a:rPr lang="sv-SE" sz="1600" dirty="0"/>
              <a:t> forward to </a:t>
            </a:r>
            <a:r>
              <a:rPr lang="sv-SE" sz="1600" dirty="0" err="1"/>
              <a:t>meet</a:t>
            </a:r>
            <a:r>
              <a:rPr lang="sv-SE" sz="1600" dirty="0"/>
              <a:t> </a:t>
            </a:r>
            <a:r>
              <a:rPr lang="sv-SE" sz="1600" dirty="0" err="1"/>
              <a:t>you</a:t>
            </a:r>
            <a:r>
              <a:rPr lang="sv-SE" sz="1600" dirty="0"/>
              <a:t> </a:t>
            </a:r>
            <a:r>
              <a:rPr lang="sv-SE" sz="1600" dirty="0" err="1"/>
              <a:t>tomorrow</a:t>
            </a:r>
            <a:r>
              <a:rPr lang="sv-SE" sz="1600" dirty="0"/>
              <a:t>, best </a:t>
            </a:r>
            <a:r>
              <a:rPr lang="sv-SE" sz="1600" dirty="0" err="1"/>
              <a:t>regards</a:t>
            </a:r>
            <a:r>
              <a:rPr lang="sv-SE" sz="1600" dirty="0"/>
              <a:t>,</a:t>
            </a:r>
            <a:br>
              <a:rPr lang="sv-SE" sz="1600" dirty="0"/>
            </a:br>
            <a:r>
              <a:rPr lang="sv-SE" sz="1600" dirty="0"/>
              <a:t>Karl </a:t>
            </a:r>
          </a:p>
          <a:p>
            <a:endParaRPr lang="sv-SE" dirty="0"/>
          </a:p>
          <a:p>
            <a:pPr>
              <a:spcAft>
                <a:spcPts val="0"/>
              </a:spcAft>
            </a:pPr>
            <a:endParaRPr lang="sv-SE"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052959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EEB2D7-DC55-4FA0-9545-6A0150C6A12A}"/>
              </a:ext>
            </a:extLst>
          </p:cNvPr>
          <p:cNvSpPr/>
          <p:nvPr/>
        </p:nvSpPr>
        <p:spPr>
          <a:xfrm>
            <a:off x="133350" y="0"/>
            <a:ext cx="11925300" cy="6863417"/>
          </a:xfrm>
          <a:prstGeom prst="rect">
            <a:avLst/>
          </a:prstGeom>
        </p:spPr>
        <p:txBody>
          <a:bodyPr wrap="square">
            <a:spAutoFit/>
          </a:bodyPr>
          <a:lstStyle/>
          <a:p>
            <a:r>
              <a:rPr lang="en-US" sz="4000" b="1" dirty="0">
                <a:latin typeface="+mn-lt"/>
              </a:rPr>
              <a:t>2. ESFRI</a:t>
            </a:r>
          </a:p>
          <a:p>
            <a:endParaRPr lang="en-US" sz="2000" b="1" dirty="0"/>
          </a:p>
          <a:p>
            <a:r>
              <a:rPr lang="en-US" sz="2000" b="1" dirty="0">
                <a:latin typeface="+mn-lt"/>
              </a:rPr>
              <a:t>MANDATE of the </a:t>
            </a:r>
            <a:r>
              <a:rPr lang="en-US" sz="2000" b="1" dirty="0"/>
              <a:t>European Strategy Forum on Research Infrastructures ESFRI</a:t>
            </a:r>
            <a:endParaRPr lang="en-US" sz="2000" b="1" dirty="0">
              <a:latin typeface="+mn-lt"/>
            </a:endParaRPr>
          </a:p>
          <a:p>
            <a:endParaRPr lang="en-US" dirty="0">
              <a:latin typeface="+mn-lt"/>
            </a:endParaRPr>
          </a:p>
          <a:p>
            <a:r>
              <a:rPr lang="en-US" dirty="0">
                <a:latin typeface="+mn-lt"/>
              </a:rPr>
              <a:t>The European Strategy Forum on Research Infrastructures was set-up following a recommendation of the EU Council in order:</a:t>
            </a:r>
          </a:p>
          <a:p>
            <a:endParaRPr lang="en-US" dirty="0">
              <a:latin typeface="+mn-lt"/>
            </a:endParaRPr>
          </a:p>
          <a:p>
            <a:r>
              <a:rPr lang="en-US" dirty="0">
                <a:latin typeface="+mn-lt"/>
              </a:rPr>
              <a:t>• to support a coherent and strategy–led approach to policy making on research infrastructures in Europe;</a:t>
            </a:r>
          </a:p>
          <a:p>
            <a:endParaRPr lang="en-US" dirty="0">
              <a:latin typeface="+mn-lt"/>
            </a:endParaRPr>
          </a:p>
          <a:p>
            <a:r>
              <a:rPr lang="en-US" dirty="0">
                <a:latin typeface="+mn-lt"/>
              </a:rPr>
              <a:t>• to facilitate multilateral initiatives leading to a </a:t>
            </a:r>
            <a:r>
              <a:rPr lang="en-US" b="1" dirty="0">
                <a:latin typeface="+mn-lt"/>
              </a:rPr>
              <a:t>better use and development of research infrastructures </a:t>
            </a:r>
            <a:r>
              <a:rPr lang="en-US" dirty="0">
                <a:latin typeface="+mn-lt"/>
              </a:rPr>
              <a:t>acting as an incubator for pan-European and global research infrastructures;</a:t>
            </a:r>
          </a:p>
          <a:p>
            <a:endParaRPr lang="en-US" dirty="0">
              <a:latin typeface="+mn-lt"/>
            </a:endParaRPr>
          </a:p>
          <a:p>
            <a:r>
              <a:rPr lang="en-US" dirty="0">
                <a:latin typeface="+mn-lt"/>
              </a:rPr>
              <a:t>• to establish a European Roadmap for research infrastructures (new and major upgrades, pan-European interest) for the </a:t>
            </a:r>
            <a:r>
              <a:rPr lang="en-US" b="1" dirty="0">
                <a:latin typeface="+mn-lt"/>
              </a:rPr>
              <a:t>coming 10-20 years</a:t>
            </a:r>
            <a:r>
              <a:rPr lang="en-US" dirty="0">
                <a:latin typeface="+mn-lt"/>
              </a:rPr>
              <a:t>, stimulate the implementation of these facilities, and update the Roadmap as the need arises;</a:t>
            </a:r>
          </a:p>
          <a:p>
            <a:endParaRPr lang="en-US" dirty="0">
              <a:latin typeface="+mn-lt"/>
            </a:endParaRPr>
          </a:p>
          <a:p>
            <a:r>
              <a:rPr lang="en-US" dirty="0">
                <a:latin typeface="+mn-lt"/>
              </a:rPr>
              <a:t>• to ensure the follow-up of implementation of already on-going ESFRI projects after a comprehensive assessment, as well as </a:t>
            </a:r>
            <a:r>
              <a:rPr lang="en-US" b="1" dirty="0">
                <a:latin typeface="+mn-lt"/>
              </a:rPr>
              <a:t>the </a:t>
            </a:r>
            <a:r>
              <a:rPr lang="en-US" b="1" dirty="0" err="1">
                <a:latin typeface="+mn-lt"/>
              </a:rPr>
              <a:t>prioritisation</a:t>
            </a:r>
            <a:r>
              <a:rPr lang="en-US" b="1" dirty="0">
                <a:latin typeface="+mn-lt"/>
              </a:rPr>
              <a:t> of the infrastructure projects listed in the ESFRI Roadmap</a:t>
            </a:r>
            <a:r>
              <a:rPr lang="en-US" dirty="0">
                <a:latin typeface="+mn-lt"/>
              </a:rPr>
              <a:t>;</a:t>
            </a:r>
          </a:p>
          <a:p>
            <a:endParaRPr lang="en-US" dirty="0">
              <a:latin typeface="+mn-lt"/>
            </a:endParaRPr>
          </a:p>
          <a:p>
            <a:r>
              <a:rPr lang="en-US" dirty="0">
                <a:latin typeface="+mn-lt"/>
              </a:rPr>
              <a:t>• to implement the ERA Priority 2b: Research infrastructures.  In this context, the Forum acts as an </a:t>
            </a:r>
            <a:r>
              <a:rPr lang="en-US" b="1" dirty="0">
                <a:latin typeface="+mn-lt"/>
              </a:rPr>
              <a:t>informal body, composed of representatives of national authorities </a:t>
            </a:r>
            <a:r>
              <a:rPr lang="en-US" dirty="0">
                <a:latin typeface="+mn-lt"/>
              </a:rPr>
              <a:t>responsible for political decision-making and funding of research infrastructures, on </a:t>
            </a:r>
            <a:r>
              <a:rPr lang="en-US" b="1" dirty="0">
                <a:latin typeface="+mn-lt"/>
              </a:rPr>
              <a:t>issues raised by one or more country delegations </a:t>
            </a:r>
            <a:r>
              <a:rPr lang="en-US" dirty="0">
                <a:latin typeface="+mn-lt"/>
              </a:rPr>
              <a:t>and on specific mandates of the EU Council. The Strategy Forum gives </a:t>
            </a:r>
            <a:r>
              <a:rPr lang="en-US" b="1" dirty="0">
                <a:latin typeface="+mn-lt"/>
              </a:rPr>
              <a:t>national authorities the opportunity to be informed of and to explore (i.e. without a priori commitments) international and national initiatives of European significance</a:t>
            </a:r>
            <a:r>
              <a:rPr lang="en-US" dirty="0">
                <a:latin typeface="+mn-lt"/>
              </a:rPr>
              <a:t>. One of the expected outcomes of the Forum are variable geometry negotiations on specific projects supported mainly by Member States, for which the Forum has acted as an incubator.</a:t>
            </a:r>
            <a:endParaRPr lang="en-GB" dirty="0">
              <a:latin typeface="+mn-lt"/>
            </a:endParaRPr>
          </a:p>
        </p:txBody>
      </p:sp>
    </p:spTree>
    <p:extLst>
      <p:ext uri="{BB962C8B-B14F-4D97-AF65-F5344CB8AC3E}">
        <p14:creationId xmlns:p14="http://schemas.microsoft.com/office/powerpoint/2010/main" val="29888447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id:image002.png@01DA000C.31A2C790">
            <a:extLst>
              <a:ext uri="{FF2B5EF4-FFF2-40B4-BE49-F238E27FC236}">
                <a16:creationId xmlns:a16="http://schemas.microsoft.com/office/drawing/2014/main" id="{A63B7B83-3210-45C4-8451-CAFE1025D377}"/>
              </a:ext>
            </a:extLst>
          </p:cNvPr>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6096000" y="1896658"/>
            <a:ext cx="5760720" cy="4211955"/>
          </a:xfrm>
          <a:prstGeom prst="rect">
            <a:avLst/>
          </a:prstGeom>
          <a:noFill/>
          <a:ln>
            <a:noFill/>
          </a:ln>
        </p:spPr>
      </p:pic>
      <p:sp>
        <p:nvSpPr>
          <p:cNvPr id="3" name="Rectangle 2">
            <a:extLst>
              <a:ext uri="{FF2B5EF4-FFF2-40B4-BE49-F238E27FC236}">
                <a16:creationId xmlns:a16="http://schemas.microsoft.com/office/drawing/2014/main" id="{9FA5FF55-CAB6-45C0-8DB3-100340DDED9B}"/>
              </a:ext>
            </a:extLst>
          </p:cNvPr>
          <p:cNvSpPr/>
          <p:nvPr/>
        </p:nvSpPr>
        <p:spPr>
          <a:xfrm>
            <a:off x="5928360" y="973328"/>
            <a:ext cx="6096000" cy="923330"/>
          </a:xfrm>
          <a:prstGeom prst="rect">
            <a:avLst/>
          </a:prstGeom>
        </p:spPr>
        <p:txBody>
          <a:bodyPr>
            <a:spAutoFit/>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Members of the ESFRI Strategy Working Group on Physical Sciences and Engineering that delivered the ESFRI Landscape Analysis I May 2024 – probably no longer very active</a:t>
            </a:r>
            <a:endParaRPr lang="en-GB" dirty="0"/>
          </a:p>
        </p:txBody>
      </p:sp>
      <p:sp>
        <p:nvSpPr>
          <p:cNvPr id="4" name="TextBox 3">
            <a:extLst>
              <a:ext uri="{FF2B5EF4-FFF2-40B4-BE49-F238E27FC236}">
                <a16:creationId xmlns:a16="http://schemas.microsoft.com/office/drawing/2014/main" id="{4FAF4618-C54A-4CD7-ABBC-3D6D5A2C6575}"/>
              </a:ext>
            </a:extLst>
          </p:cNvPr>
          <p:cNvSpPr txBox="1"/>
          <p:nvPr/>
        </p:nvSpPr>
        <p:spPr>
          <a:xfrm>
            <a:off x="284854" y="6021804"/>
            <a:ext cx="4352474" cy="646331"/>
          </a:xfrm>
          <a:prstGeom prst="rect">
            <a:avLst/>
          </a:prstGeom>
          <a:noFill/>
        </p:spPr>
        <p:txBody>
          <a:bodyPr wrap="none" rtlCol="0">
            <a:spAutoFit/>
          </a:bodyPr>
          <a:lstStyle/>
          <a:p>
            <a:endParaRPr lang="en-GB" dirty="0"/>
          </a:p>
          <a:p>
            <a:r>
              <a:rPr lang="en-GB" dirty="0"/>
              <a:t>https://www.str-esfri.eu/people/delegates</a:t>
            </a:r>
          </a:p>
        </p:txBody>
      </p:sp>
      <p:sp>
        <p:nvSpPr>
          <p:cNvPr id="7" name="Rectangle 6">
            <a:extLst>
              <a:ext uri="{FF2B5EF4-FFF2-40B4-BE49-F238E27FC236}">
                <a16:creationId xmlns:a16="http://schemas.microsoft.com/office/drawing/2014/main" id="{21AD8AE0-F854-4215-9D0D-DE5E5E31CBE7}"/>
              </a:ext>
            </a:extLst>
          </p:cNvPr>
          <p:cNvSpPr/>
          <p:nvPr/>
        </p:nvSpPr>
        <p:spPr>
          <a:xfrm>
            <a:off x="-57061" y="490490"/>
            <a:ext cx="9639300" cy="6458178"/>
          </a:xfrm>
          <a:prstGeom prst="rect">
            <a:avLst/>
          </a:prstGeom>
        </p:spPr>
        <p:txBody>
          <a:bodyPr wrap="square">
            <a:spAutoFit/>
          </a:bodyPr>
          <a:lstStyle/>
          <a:p>
            <a:pPr marL="339725">
              <a:lnSpc>
                <a:spcPts val="1100"/>
              </a:lnSpc>
              <a:spcAft>
                <a:spcPts val="0"/>
              </a:spcAft>
            </a:pPr>
            <a:r>
              <a:rPr lang="en-US" sz="2000" spc="-5" dirty="0">
                <a:solidFill>
                  <a:srgbClr val="000000"/>
                </a:solidFill>
                <a:effectLst/>
                <a:latin typeface="+mn-lt"/>
                <a:ea typeface="Times New Roman" panose="02020603050405020304" pitchFamily="18" charset="0"/>
                <a:cs typeface="Times New Roman" panose="02020603050405020304" pitchFamily="18" charset="0"/>
              </a:rPr>
              <a:t>ESFRI Delegates 2024</a:t>
            </a:r>
            <a:r>
              <a:rPr lang="en-US" sz="2000" dirty="0">
                <a:effectLst/>
                <a:latin typeface="+mn-lt"/>
                <a:ea typeface="Times New Roman" panose="02020603050405020304" pitchFamily="18" charset="0"/>
                <a:cs typeface="Times New Roman" panose="02020603050405020304" pitchFamily="18" charset="0"/>
              </a:rPr>
              <a:t> </a:t>
            </a:r>
            <a:endParaRPr lang="sv-SE" sz="2000" dirty="0">
              <a:effectLst/>
              <a:latin typeface="+mn-lt"/>
              <a:ea typeface="Times New Roman" panose="02020603050405020304" pitchFamily="18" charset="0"/>
              <a:cs typeface="Times New Roman" panose="02020603050405020304" pitchFamily="18" charset="0"/>
            </a:endParaRPr>
          </a:p>
          <a:p>
            <a:pPr>
              <a:spcAft>
                <a:spcPts val="420"/>
              </a:spcAft>
            </a:pPr>
            <a:r>
              <a:rPr lang="en-US" sz="1100" dirty="0">
                <a:solidFill>
                  <a:srgbClr val="000000"/>
                </a:solidFill>
                <a:effectLst/>
                <a:latin typeface="+mn-lt"/>
                <a:ea typeface="Times New Roman" panose="02020603050405020304" pitchFamily="18" charset="0"/>
                <a:cs typeface="Times New Roman" panose="02020603050405020304" pitchFamily="18" charset="0"/>
              </a:rPr>
              <a:t> </a:t>
            </a:r>
            <a:endParaRPr lang="sv-SE" sz="1100" dirty="0">
              <a:effectLst/>
              <a:latin typeface="+mn-lt"/>
              <a:ea typeface="Times New Roman" panose="02020603050405020304" pitchFamily="18" charset="0"/>
              <a:cs typeface="Times New Roman" panose="02020603050405020304" pitchFamily="18" charset="0"/>
            </a:endParaRPr>
          </a:p>
          <a:p>
            <a:pPr marL="339725">
              <a:lnSpc>
                <a:spcPts val="1100"/>
              </a:lnSpc>
              <a:spcAft>
                <a:spcPts val="0"/>
              </a:spcAft>
            </a:pPr>
            <a:r>
              <a:rPr lang="en-US" sz="1100" u="sng" dirty="0">
                <a:solidFill>
                  <a:srgbClr val="000000"/>
                </a:solidFill>
                <a:effectLst/>
                <a:latin typeface="+mn-lt"/>
                <a:ea typeface="Times New Roman" panose="02020603050405020304" pitchFamily="18" charset="0"/>
                <a:cs typeface="Times New Roman" panose="02020603050405020304" pitchFamily="18" charset="0"/>
              </a:rPr>
              <a:t>Country</a:t>
            </a:r>
            <a:r>
              <a:rPr lang="en-US" sz="1100" dirty="0">
                <a:effectLst/>
                <a:latin typeface="+mn-lt"/>
                <a:ea typeface="Times New Roman" panose="02020603050405020304" pitchFamily="18" charset="0"/>
                <a:cs typeface="Times New Roman" panose="02020603050405020304" pitchFamily="18" charset="0"/>
              </a:rPr>
              <a:t> </a:t>
            </a:r>
            <a:endParaRPr lang="sv-SE" sz="1100" dirty="0">
              <a:effectLst/>
              <a:latin typeface="+mn-lt"/>
              <a:ea typeface="Times New Roman" panose="02020603050405020304" pitchFamily="18" charset="0"/>
              <a:cs typeface="Times New Roman" panose="02020603050405020304" pitchFamily="18" charset="0"/>
            </a:endParaRPr>
          </a:p>
          <a:p>
            <a:pPr marL="339725" marR="1953895">
              <a:lnSpc>
                <a:spcPts val="1450"/>
              </a:lnSpc>
              <a:spcBef>
                <a:spcPts val="80"/>
              </a:spcBef>
              <a:spcAft>
                <a:spcPts val="0"/>
              </a:spcAft>
              <a:tabLst>
                <a:tab pos="1264920" algn="l"/>
                <a:tab pos="2860675" algn="l"/>
                <a:tab pos="3735070" algn="l"/>
              </a:tabLst>
            </a:pPr>
            <a:r>
              <a:rPr lang="en-US" sz="1100" dirty="0">
                <a:solidFill>
                  <a:srgbClr val="000000"/>
                </a:solidFill>
                <a:effectLst/>
                <a:latin typeface="+mn-lt"/>
                <a:ea typeface="Times New Roman" panose="02020603050405020304" pitchFamily="18" charset="0"/>
                <a:cs typeface="Times New Roman" panose="02020603050405020304" pitchFamily="18" charset="0"/>
              </a:rPr>
              <a:t>Austria	Daniel WESELKA	Karolina BEGUSCH-PFEFFERKORN</a:t>
            </a:r>
            <a:r>
              <a:rPr lang="en-US" sz="1100" dirty="0">
                <a:effectLst/>
                <a:latin typeface="+mn-lt"/>
                <a:ea typeface="Times New Roman" panose="02020603050405020304" pitchFamily="18" charset="0"/>
                <a:cs typeface="Times New Roman" panose="02020603050405020304" pitchFamily="18" charset="0"/>
              </a:rPr>
              <a:t> </a:t>
            </a:r>
          </a:p>
          <a:p>
            <a:pPr marL="339725" marR="1953895">
              <a:lnSpc>
                <a:spcPts val="1450"/>
              </a:lnSpc>
              <a:spcBef>
                <a:spcPts val="80"/>
              </a:spcBef>
              <a:spcAft>
                <a:spcPts val="0"/>
              </a:spcAft>
              <a:tabLst>
                <a:tab pos="1264920" algn="l"/>
                <a:tab pos="2860675" algn="l"/>
                <a:tab pos="3735070" algn="l"/>
              </a:tabLst>
            </a:pPr>
            <a:r>
              <a:rPr lang="en-US" sz="1100" dirty="0">
                <a:solidFill>
                  <a:srgbClr val="000000"/>
                </a:solidFill>
                <a:effectLst/>
                <a:latin typeface="+mn-lt"/>
                <a:ea typeface="Times New Roman" panose="02020603050405020304" pitchFamily="18" charset="0"/>
                <a:cs typeface="Times New Roman" panose="02020603050405020304" pitchFamily="18" charset="0"/>
              </a:rPr>
              <a:t>Belgium	Michele OLEO	Laurent GHYS	Caroline VOLCKAERT</a:t>
            </a:r>
            <a:r>
              <a:rPr lang="en-US" sz="1100" dirty="0">
                <a:effectLst/>
                <a:latin typeface="+mn-lt"/>
                <a:ea typeface="Times New Roman" panose="02020603050405020304" pitchFamily="18" charset="0"/>
                <a:cs typeface="Times New Roman" panose="02020603050405020304" pitchFamily="18" charset="0"/>
              </a:rPr>
              <a:t> </a:t>
            </a:r>
          </a:p>
          <a:p>
            <a:pPr marL="339725" marR="1953895">
              <a:lnSpc>
                <a:spcPts val="1450"/>
              </a:lnSpc>
              <a:spcBef>
                <a:spcPts val="80"/>
              </a:spcBef>
              <a:spcAft>
                <a:spcPts val="0"/>
              </a:spcAft>
              <a:tabLst>
                <a:tab pos="1264920" algn="l"/>
                <a:tab pos="2860675" algn="l"/>
                <a:tab pos="3735070" algn="l"/>
              </a:tabLst>
            </a:pPr>
            <a:r>
              <a:rPr lang="en-US" sz="1100" dirty="0">
                <a:solidFill>
                  <a:srgbClr val="000000"/>
                </a:solidFill>
                <a:effectLst/>
                <a:latin typeface="+mn-lt"/>
                <a:ea typeface="Times New Roman" panose="02020603050405020304" pitchFamily="18" charset="0"/>
                <a:cs typeface="Times New Roman" panose="02020603050405020304" pitchFamily="18" charset="0"/>
              </a:rPr>
              <a:t>Bulgaria	Ana </a:t>
            </a:r>
            <a:r>
              <a:rPr lang="en-US" sz="1100" dirty="0" err="1">
                <a:solidFill>
                  <a:srgbClr val="000000"/>
                </a:solidFill>
                <a:effectLst/>
                <a:latin typeface="+mn-lt"/>
                <a:ea typeface="Times New Roman" panose="02020603050405020304" pitchFamily="18" charset="0"/>
                <a:cs typeface="Times New Roman" panose="02020603050405020304" pitchFamily="18" charset="0"/>
              </a:rPr>
              <a:t>Iovkova</a:t>
            </a:r>
            <a:r>
              <a:rPr lang="en-US" sz="1100" dirty="0">
                <a:solidFill>
                  <a:srgbClr val="000000"/>
                </a:solidFill>
                <a:effectLst/>
                <a:latin typeface="+mn-lt"/>
                <a:ea typeface="Times New Roman" panose="02020603050405020304" pitchFamily="18" charset="0"/>
                <a:cs typeface="Times New Roman" panose="02020603050405020304" pitchFamily="18" charset="0"/>
              </a:rPr>
              <a:t> PROYKOVA	Karina ANGELIEVA</a:t>
            </a:r>
            <a:r>
              <a:rPr lang="en-US" sz="1100" dirty="0">
                <a:effectLst/>
                <a:latin typeface="+mn-lt"/>
                <a:ea typeface="Times New Roman" panose="02020603050405020304" pitchFamily="18" charset="0"/>
                <a:cs typeface="Times New Roman" panose="02020603050405020304" pitchFamily="18" charset="0"/>
              </a:rPr>
              <a:t> </a:t>
            </a:r>
            <a:endParaRPr lang="sv-SE" sz="1100" dirty="0">
              <a:effectLst/>
              <a:latin typeface="+mn-lt"/>
              <a:ea typeface="Times New Roman" panose="02020603050405020304" pitchFamily="18" charset="0"/>
              <a:cs typeface="Times New Roman" panose="02020603050405020304" pitchFamily="18" charset="0"/>
            </a:endParaRPr>
          </a:p>
          <a:p>
            <a:pPr marL="339725">
              <a:lnSpc>
                <a:spcPts val="1100"/>
              </a:lnSpc>
              <a:spcBef>
                <a:spcPts val="300"/>
              </a:spcBef>
              <a:spcAft>
                <a:spcPts val="0"/>
              </a:spcAft>
              <a:tabLst>
                <a:tab pos="2860675" algn="l"/>
              </a:tabLst>
            </a:pPr>
            <a:r>
              <a:rPr lang="en-US" sz="1100" dirty="0">
                <a:solidFill>
                  <a:srgbClr val="000000"/>
                </a:solidFill>
                <a:effectLst/>
                <a:latin typeface="+mn-lt"/>
                <a:ea typeface="Times New Roman" panose="02020603050405020304" pitchFamily="18" charset="0"/>
                <a:cs typeface="Times New Roman" panose="02020603050405020304" pitchFamily="18" charset="0"/>
              </a:rPr>
              <a:t>Czech Republi</a:t>
            </a:r>
            <a:r>
              <a:rPr lang="en-US" sz="1100" spc="25" dirty="0">
                <a:solidFill>
                  <a:srgbClr val="000000"/>
                </a:solidFill>
                <a:effectLst/>
                <a:latin typeface="+mn-lt"/>
                <a:ea typeface="Times New Roman" panose="02020603050405020304" pitchFamily="18" charset="0"/>
                <a:cs typeface="Times New Roman" panose="02020603050405020304" pitchFamily="18" charset="0"/>
              </a:rPr>
              <a:t>c  </a:t>
            </a:r>
            <a:r>
              <a:rPr lang="en-US" sz="1100" dirty="0">
                <a:solidFill>
                  <a:srgbClr val="000000"/>
                </a:solidFill>
                <a:effectLst/>
                <a:latin typeface="+mn-lt"/>
                <a:ea typeface="Times New Roman" panose="02020603050405020304" pitchFamily="18" charset="0"/>
                <a:cs typeface="Times New Roman" panose="02020603050405020304" pitchFamily="18" charset="0"/>
              </a:rPr>
              <a:t>Marek VYSINKA	</a:t>
            </a:r>
            <a:r>
              <a:rPr lang="en-US" sz="1100" b="1" dirty="0">
                <a:solidFill>
                  <a:srgbClr val="000000"/>
                </a:solidFill>
                <a:effectLst/>
                <a:latin typeface="+mn-lt"/>
                <a:ea typeface="Times New Roman" panose="02020603050405020304" pitchFamily="18" charset="0"/>
                <a:cs typeface="Times New Roman" panose="02020603050405020304" pitchFamily="18" charset="0"/>
              </a:rPr>
              <a:t>Jan HRUŠÁK</a:t>
            </a:r>
            <a:r>
              <a:rPr lang="en-US" sz="1100" b="1" dirty="0">
                <a:effectLst/>
                <a:latin typeface="+mn-lt"/>
                <a:ea typeface="Times New Roman" panose="02020603050405020304" pitchFamily="18" charset="0"/>
                <a:cs typeface="Times New Roman" panose="02020603050405020304" pitchFamily="18" charset="0"/>
              </a:rPr>
              <a:t> ExCom</a:t>
            </a:r>
            <a:endParaRPr lang="sv-SE" sz="1100" b="1" dirty="0">
              <a:effectLst/>
              <a:latin typeface="+mn-lt"/>
              <a:ea typeface="Times New Roman" panose="02020603050405020304" pitchFamily="18" charset="0"/>
              <a:cs typeface="Times New Roman" panose="02020603050405020304" pitchFamily="18" charset="0"/>
            </a:endParaRPr>
          </a:p>
          <a:p>
            <a:pPr marL="339725" marR="1953895">
              <a:lnSpc>
                <a:spcPts val="1450"/>
              </a:lnSpc>
              <a:spcBef>
                <a:spcPts val="80"/>
              </a:spcBef>
              <a:spcAft>
                <a:spcPts val="0"/>
              </a:spcAft>
              <a:tabLst>
                <a:tab pos="1264920" algn="l"/>
                <a:tab pos="2860675" algn="l"/>
                <a:tab pos="3592830" algn="l"/>
              </a:tabLst>
            </a:pPr>
            <a:r>
              <a:rPr lang="en-US" sz="1100" dirty="0">
                <a:solidFill>
                  <a:srgbClr val="000000"/>
                </a:solidFill>
                <a:effectLst/>
                <a:latin typeface="+mn-lt"/>
                <a:ea typeface="Times New Roman" panose="02020603050405020304" pitchFamily="18" charset="0"/>
                <a:cs typeface="Times New Roman" panose="02020603050405020304" pitchFamily="18" charset="0"/>
              </a:rPr>
              <a:t>Croatia	</a:t>
            </a:r>
            <a:r>
              <a:rPr lang="en-US" sz="1100" dirty="0" err="1">
                <a:solidFill>
                  <a:srgbClr val="000000"/>
                </a:solidFill>
                <a:effectLst/>
                <a:latin typeface="+mn-lt"/>
                <a:ea typeface="Times New Roman" panose="02020603050405020304" pitchFamily="18" charset="0"/>
                <a:cs typeface="Times New Roman" panose="02020603050405020304" pitchFamily="18" charset="0"/>
              </a:rPr>
              <a:t>Hrvoje</a:t>
            </a:r>
            <a:r>
              <a:rPr lang="en-US" sz="1100" dirty="0">
                <a:solidFill>
                  <a:srgbClr val="000000"/>
                </a:solidFill>
                <a:effectLst/>
                <a:latin typeface="+mn-lt"/>
                <a:ea typeface="Times New Roman" panose="02020603050405020304" pitchFamily="18" charset="0"/>
                <a:cs typeface="Times New Roman" panose="02020603050405020304" pitchFamily="18" charset="0"/>
              </a:rPr>
              <a:t> MESTRIC	Jelena ILIC-DREVEN</a:t>
            </a:r>
            <a:r>
              <a:rPr lang="en-US" sz="1100" dirty="0">
                <a:effectLst/>
                <a:latin typeface="+mn-lt"/>
                <a:ea typeface="Times New Roman" panose="02020603050405020304" pitchFamily="18" charset="0"/>
                <a:cs typeface="Times New Roman" panose="02020603050405020304" pitchFamily="18" charset="0"/>
              </a:rPr>
              <a:t> </a:t>
            </a:r>
            <a:br>
              <a:rPr lang="en-US" sz="1100" dirty="0">
                <a:effectLst/>
                <a:latin typeface="+mn-lt"/>
                <a:ea typeface="Times New Roman" panose="02020603050405020304" pitchFamily="18" charset="0"/>
                <a:cs typeface="Times New Roman" panose="02020603050405020304" pitchFamily="18" charset="0"/>
              </a:rPr>
            </a:br>
            <a:r>
              <a:rPr lang="en-US" sz="1100" dirty="0">
                <a:solidFill>
                  <a:srgbClr val="000000"/>
                </a:solidFill>
                <a:effectLst/>
                <a:latin typeface="+mn-lt"/>
                <a:ea typeface="Times New Roman" panose="02020603050405020304" pitchFamily="18" charset="0"/>
                <a:cs typeface="Times New Roman" panose="02020603050405020304" pitchFamily="18" charset="0"/>
              </a:rPr>
              <a:t>Cyprus	Christos ASPRIS	</a:t>
            </a:r>
            <a:r>
              <a:rPr lang="en-US" sz="1100" dirty="0" err="1">
                <a:solidFill>
                  <a:srgbClr val="000000"/>
                </a:solidFill>
                <a:effectLst/>
                <a:latin typeface="+mn-lt"/>
                <a:ea typeface="Times New Roman" panose="02020603050405020304" pitchFamily="18" charset="0"/>
                <a:cs typeface="Times New Roman" panose="02020603050405020304" pitchFamily="18" charset="0"/>
              </a:rPr>
              <a:t>Marinos</a:t>
            </a:r>
            <a:r>
              <a:rPr lang="en-US" sz="1100" dirty="0">
                <a:solidFill>
                  <a:srgbClr val="000000"/>
                </a:solidFill>
                <a:effectLst/>
                <a:latin typeface="+mn-lt"/>
                <a:ea typeface="Times New Roman" panose="02020603050405020304" pitchFamily="18" charset="0"/>
                <a:cs typeface="Times New Roman" panose="02020603050405020304" pitchFamily="18" charset="0"/>
              </a:rPr>
              <a:t> COSTI</a:t>
            </a:r>
            <a:r>
              <a:rPr lang="en-US" sz="1100" dirty="0">
                <a:effectLst/>
                <a:latin typeface="+mn-lt"/>
                <a:ea typeface="Times New Roman" panose="02020603050405020304" pitchFamily="18" charset="0"/>
                <a:cs typeface="Times New Roman" panose="02020603050405020304" pitchFamily="18" charset="0"/>
              </a:rPr>
              <a:t> </a:t>
            </a:r>
            <a:br>
              <a:rPr lang="en-US" sz="1100" dirty="0">
                <a:effectLst/>
                <a:latin typeface="+mn-lt"/>
                <a:ea typeface="Times New Roman" panose="02020603050405020304" pitchFamily="18" charset="0"/>
                <a:cs typeface="Times New Roman" panose="02020603050405020304" pitchFamily="18" charset="0"/>
              </a:rPr>
            </a:br>
            <a:r>
              <a:rPr lang="en-US" sz="1100" dirty="0">
                <a:solidFill>
                  <a:srgbClr val="000000"/>
                </a:solidFill>
                <a:effectLst/>
                <a:latin typeface="+mn-lt"/>
                <a:ea typeface="Times New Roman" panose="02020603050405020304" pitchFamily="18" charset="0"/>
                <a:cs typeface="Times New Roman" panose="02020603050405020304" pitchFamily="18" charset="0"/>
              </a:rPr>
              <a:t>Denmark	Johnny MOGENSEN	Bjarke </a:t>
            </a:r>
            <a:r>
              <a:rPr lang="en-US" sz="1100" dirty="0" err="1">
                <a:solidFill>
                  <a:srgbClr val="000000"/>
                </a:solidFill>
                <a:effectLst/>
                <a:latin typeface="+mn-lt"/>
                <a:ea typeface="Times New Roman" panose="02020603050405020304" pitchFamily="18" charset="0"/>
                <a:cs typeface="Times New Roman" panose="02020603050405020304" pitchFamily="18" charset="0"/>
              </a:rPr>
              <a:t>Stoltze</a:t>
            </a:r>
            <a:r>
              <a:rPr lang="en-US" sz="1100" dirty="0">
                <a:solidFill>
                  <a:srgbClr val="000000"/>
                </a:solidFill>
                <a:effectLst/>
                <a:latin typeface="+mn-lt"/>
                <a:ea typeface="Times New Roman" panose="02020603050405020304" pitchFamily="18" charset="0"/>
                <a:cs typeface="Times New Roman" panose="02020603050405020304" pitchFamily="18" charset="0"/>
              </a:rPr>
              <a:t> KASPERSEN</a:t>
            </a:r>
            <a:r>
              <a:rPr lang="en-US" sz="1100" dirty="0">
                <a:effectLst/>
                <a:latin typeface="+mn-lt"/>
                <a:ea typeface="Times New Roman" panose="02020603050405020304" pitchFamily="18" charset="0"/>
                <a:cs typeface="Times New Roman" panose="02020603050405020304" pitchFamily="18" charset="0"/>
              </a:rPr>
              <a:t> </a:t>
            </a:r>
            <a:br>
              <a:rPr lang="en-US" sz="1100" dirty="0">
                <a:effectLst/>
                <a:latin typeface="+mn-lt"/>
                <a:ea typeface="Times New Roman" panose="02020603050405020304" pitchFamily="18" charset="0"/>
                <a:cs typeface="Times New Roman" panose="02020603050405020304" pitchFamily="18" charset="0"/>
              </a:rPr>
            </a:br>
            <a:r>
              <a:rPr lang="en-US" sz="1100" dirty="0">
                <a:solidFill>
                  <a:srgbClr val="000000"/>
                </a:solidFill>
                <a:effectLst/>
                <a:latin typeface="+mn-lt"/>
                <a:ea typeface="Times New Roman" panose="02020603050405020304" pitchFamily="18" charset="0"/>
                <a:cs typeface="Times New Roman" panose="02020603050405020304" pitchFamily="18" charset="0"/>
              </a:rPr>
              <a:t>Estonia	</a:t>
            </a:r>
            <a:r>
              <a:rPr lang="en-US" sz="1100" dirty="0" err="1">
                <a:solidFill>
                  <a:srgbClr val="000000"/>
                </a:solidFill>
                <a:effectLst/>
                <a:latin typeface="+mn-lt"/>
                <a:ea typeface="Times New Roman" panose="02020603050405020304" pitchFamily="18" charset="0"/>
                <a:cs typeface="Times New Roman" panose="02020603050405020304" pitchFamily="18" charset="0"/>
              </a:rPr>
              <a:t>Priit</a:t>
            </a:r>
            <a:r>
              <a:rPr lang="en-US" sz="1100" dirty="0">
                <a:solidFill>
                  <a:srgbClr val="000000"/>
                </a:solidFill>
                <a:effectLst/>
                <a:latin typeface="+mn-lt"/>
                <a:ea typeface="Times New Roman" panose="02020603050405020304" pitchFamily="18" charset="0"/>
                <a:cs typeface="Times New Roman" panose="02020603050405020304" pitchFamily="18" charset="0"/>
              </a:rPr>
              <a:t> TAMM	</a:t>
            </a:r>
            <a:r>
              <a:rPr lang="en-US" sz="1100" dirty="0" err="1">
                <a:solidFill>
                  <a:srgbClr val="000000"/>
                </a:solidFill>
                <a:effectLst/>
                <a:latin typeface="+mn-lt"/>
                <a:ea typeface="Times New Roman" panose="02020603050405020304" pitchFamily="18" charset="0"/>
                <a:cs typeface="Times New Roman" panose="02020603050405020304" pitchFamily="18" charset="0"/>
              </a:rPr>
              <a:t>Aile</a:t>
            </a:r>
            <a:r>
              <a:rPr lang="en-US" sz="1100" dirty="0">
                <a:solidFill>
                  <a:srgbClr val="000000"/>
                </a:solidFill>
                <a:effectLst/>
                <a:latin typeface="+mn-lt"/>
                <a:ea typeface="Times New Roman" panose="02020603050405020304" pitchFamily="18" charset="0"/>
                <a:cs typeface="Times New Roman" panose="02020603050405020304" pitchFamily="18" charset="0"/>
              </a:rPr>
              <a:t> TAMM	</a:t>
            </a:r>
            <a:r>
              <a:rPr lang="en-US" sz="1100" dirty="0" err="1">
                <a:solidFill>
                  <a:srgbClr val="000000"/>
                </a:solidFill>
                <a:effectLst/>
                <a:latin typeface="+mn-lt"/>
                <a:ea typeface="Times New Roman" panose="02020603050405020304" pitchFamily="18" charset="0"/>
                <a:cs typeface="Times New Roman" panose="02020603050405020304" pitchFamily="18" charset="0"/>
              </a:rPr>
              <a:t>Toivo</a:t>
            </a:r>
            <a:r>
              <a:rPr lang="en-US" sz="1100" dirty="0">
                <a:solidFill>
                  <a:srgbClr val="000000"/>
                </a:solidFill>
                <a:effectLst/>
                <a:latin typeface="+mn-lt"/>
                <a:ea typeface="Times New Roman" panose="02020603050405020304" pitchFamily="18" charset="0"/>
                <a:cs typeface="Times New Roman" panose="02020603050405020304" pitchFamily="18" charset="0"/>
              </a:rPr>
              <a:t> RÄIM</a:t>
            </a:r>
            <a:r>
              <a:rPr lang="en-US" sz="1100" dirty="0">
                <a:effectLst/>
                <a:latin typeface="+mn-lt"/>
                <a:ea typeface="Times New Roman" panose="02020603050405020304" pitchFamily="18" charset="0"/>
                <a:cs typeface="Times New Roman" panose="02020603050405020304" pitchFamily="18" charset="0"/>
              </a:rPr>
              <a:t> </a:t>
            </a:r>
            <a:endParaRPr lang="sv-SE" sz="1100" dirty="0">
              <a:effectLst/>
              <a:latin typeface="+mn-lt"/>
              <a:ea typeface="Times New Roman" panose="02020603050405020304" pitchFamily="18" charset="0"/>
              <a:cs typeface="Times New Roman" panose="02020603050405020304" pitchFamily="18" charset="0"/>
            </a:endParaRPr>
          </a:p>
          <a:p>
            <a:pPr marL="339725" marR="1953895">
              <a:lnSpc>
                <a:spcPts val="1450"/>
              </a:lnSpc>
              <a:spcBef>
                <a:spcPts val="80"/>
              </a:spcBef>
              <a:spcAft>
                <a:spcPts val="0"/>
              </a:spcAft>
              <a:tabLst>
                <a:tab pos="1264920" algn="l"/>
                <a:tab pos="2860675" algn="l"/>
                <a:tab pos="3875405" algn="l"/>
              </a:tabLst>
            </a:pPr>
            <a:r>
              <a:rPr lang="sv-SE" sz="1100" dirty="0">
                <a:solidFill>
                  <a:srgbClr val="000000"/>
                </a:solidFill>
                <a:effectLst/>
                <a:latin typeface="+mn-lt"/>
                <a:ea typeface="Times New Roman" panose="02020603050405020304" pitchFamily="18" charset="0"/>
                <a:cs typeface="Times New Roman" panose="02020603050405020304" pitchFamily="18" charset="0"/>
              </a:rPr>
              <a:t>Finland	Laura TAAJAMAA	</a:t>
            </a:r>
            <a:r>
              <a:rPr lang="sv-SE" sz="1100" b="1" dirty="0">
                <a:solidFill>
                  <a:srgbClr val="000000"/>
                </a:solidFill>
                <a:effectLst/>
                <a:latin typeface="+mn-lt"/>
                <a:ea typeface="Times New Roman" panose="02020603050405020304" pitchFamily="18" charset="0"/>
                <a:cs typeface="Times New Roman" panose="02020603050405020304" pitchFamily="18" charset="0"/>
              </a:rPr>
              <a:t>Merja SÄRKIOJA </a:t>
            </a:r>
            <a:r>
              <a:rPr lang="sv-SE" sz="1100" b="1" dirty="0" err="1">
                <a:solidFill>
                  <a:srgbClr val="000000"/>
                </a:solidFill>
                <a:effectLst/>
                <a:latin typeface="+mn-lt"/>
                <a:ea typeface="Times New Roman" panose="02020603050405020304" pitchFamily="18" charset="0"/>
                <a:cs typeface="Times New Roman" panose="02020603050405020304" pitchFamily="18" charset="0"/>
              </a:rPr>
              <a:t>ExCom</a:t>
            </a:r>
            <a:r>
              <a:rPr lang="sv-SE" sz="1100" b="1" dirty="0">
                <a:solidFill>
                  <a:srgbClr val="000000"/>
                </a:solidFill>
                <a:effectLst/>
                <a:latin typeface="+mn-lt"/>
                <a:ea typeface="Times New Roman" panose="02020603050405020304" pitchFamily="18" charset="0"/>
                <a:cs typeface="Times New Roman" panose="02020603050405020304" pitchFamily="18" charset="0"/>
              </a:rPr>
              <a:t>   </a:t>
            </a:r>
            <a:r>
              <a:rPr lang="sv-SE" sz="1100" dirty="0">
                <a:solidFill>
                  <a:srgbClr val="000000"/>
                </a:solidFill>
                <a:effectLst/>
                <a:latin typeface="+mn-lt"/>
                <a:ea typeface="Times New Roman" panose="02020603050405020304" pitchFamily="18" charset="0"/>
                <a:cs typeface="Times New Roman" panose="02020603050405020304" pitchFamily="18" charset="0"/>
              </a:rPr>
              <a:t>Riitta MAIJALA</a:t>
            </a:r>
          </a:p>
          <a:p>
            <a:pPr marL="339725" marR="1953895">
              <a:lnSpc>
                <a:spcPts val="1450"/>
              </a:lnSpc>
              <a:spcBef>
                <a:spcPts val="80"/>
              </a:spcBef>
              <a:spcAft>
                <a:spcPts val="0"/>
              </a:spcAft>
              <a:tabLst>
                <a:tab pos="1264920" algn="l"/>
                <a:tab pos="2860675" algn="l"/>
                <a:tab pos="3875405" algn="l"/>
              </a:tabLst>
            </a:pPr>
            <a:r>
              <a:rPr lang="sv-SE" sz="1100" dirty="0">
                <a:effectLst/>
                <a:latin typeface="+mn-lt"/>
                <a:ea typeface="Times New Roman" panose="02020603050405020304" pitchFamily="18" charset="0"/>
                <a:cs typeface="Times New Roman" panose="02020603050405020304" pitchFamily="18" charset="0"/>
              </a:rPr>
              <a:t> </a:t>
            </a:r>
            <a:r>
              <a:rPr lang="sv-SE" sz="1100" dirty="0" err="1">
                <a:solidFill>
                  <a:srgbClr val="000000"/>
                </a:solidFill>
                <a:effectLst/>
                <a:latin typeface="+mn-lt"/>
                <a:ea typeface="Times New Roman" panose="02020603050405020304" pitchFamily="18" charset="0"/>
                <a:cs typeface="Times New Roman" panose="02020603050405020304" pitchFamily="18" charset="0"/>
              </a:rPr>
              <a:t>France</a:t>
            </a:r>
            <a:r>
              <a:rPr lang="sv-SE" sz="1100" dirty="0">
                <a:solidFill>
                  <a:srgbClr val="000000"/>
                </a:solidFill>
                <a:effectLst/>
                <a:latin typeface="+mn-lt"/>
                <a:ea typeface="Times New Roman" panose="02020603050405020304" pitchFamily="18" charset="0"/>
                <a:cs typeface="Times New Roman" panose="02020603050405020304" pitchFamily="18" charset="0"/>
              </a:rPr>
              <a:t>	</a:t>
            </a:r>
            <a:r>
              <a:rPr lang="sv-SE" sz="1100" b="1" dirty="0">
                <a:solidFill>
                  <a:srgbClr val="000000"/>
                </a:solidFill>
                <a:effectLst/>
                <a:latin typeface="+mn-lt"/>
                <a:ea typeface="Times New Roman" panose="02020603050405020304" pitchFamily="18" charset="0"/>
                <a:cs typeface="Times New Roman" panose="02020603050405020304" pitchFamily="18" charset="0"/>
              </a:rPr>
              <a:t>Elena HOFFERT</a:t>
            </a:r>
            <a:r>
              <a:rPr lang="sv-SE" sz="1100" b="1" dirty="0">
                <a:effectLst/>
                <a:latin typeface="+mn-lt"/>
                <a:ea typeface="Times New Roman" panose="02020603050405020304" pitchFamily="18" charset="0"/>
                <a:cs typeface="Times New Roman" panose="02020603050405020304" pitchFamily="18" charset="0"/>
              </a:rPr>
              <a:t> , ESFRI Vice Chair</a:t>
            </a:r>
          </a:p>
          <a:p>
            <a:pPr marL="339725" marR="1953895">
              <a:lnSpc>
                <a:spcPts val="1450"/>
              </a:lnSpc>
              <a:spcBef>
                <a:spcPts val="85"/>
              </a:spcBef>
              <a:spcAft>
                <a:spcPts val="0"/>
              </a:spcAft>
              <a:tabLst>
                <a:tab pos="1264920" algn="l"/>
                <a:tab pos="2860675" algn="l"/>
              </a:tabLst>
            </a:pPr>
            <a:r>
              <a:rPr lang="sv-SE" sz="1100" dirty="0" err="1">
                <a:solidFill>
                  <a:srgbClr val="000000"/>
                </a:solidFill>
                <a:effectLst/>
                <a:latin typeface="+mn-lt"/>
                <a:ea typeface="Times New Roman" panose="02020603050405020304" pitchFamily="18" charset="0"/>
                <a:cs typeface="Times New Roman" panose="02020603050405020304" pitchFamily="18" charset="0"/>
              </a:rPr>
              <a:t>Germany</a:t>
            </a:r>
            <a:r>
              <a:rPr lang="sv-SE" sz="1100" dirty="0">
                <a:solidFill>
                  <a:srgbClr val="000000"/>
                </a:solidFill>
                <a:effectLst/>
                <a:latin typeface="+mn-lt"/>
                <a:ea typeface="Times New Roman" panose="02020603050405020304" pitchFamily="18" charset="0"/>
                <a:cs typeface="Times New Roman" panose="02020603050405020304" pitchFamily="18" charset="0"/>
              </a:rPr>
              <a:t>	</a:t>
            </a:r>
            <a:r>
              <a:rPr lang="sv-SE" sz="1100" dirty="0" err="1">
                <a:solidFill>
                  <a:srgbClr val="000000"/>
                </a:solidFill>
                <a:effectLst/>
                <a:latin typeface="+mn-lt"/>
                <a:ea typeface="Times New Roman" panose="02020603050405020304" pitchFamily="18" charset="0"/>
                <a:cs typeface="Times New Roman" panose="02020603050405020304" pitchFamily="18" charset="0"/>
              </a:rPr>
              <a:t>Friederike</a:t>
            </a:r>
            <a:r>
              <a:rPr lang="sv-SE" sz="1100" dirty="0">
                <a:solidFill>
                  <a:srgbClr val="000000"/>
                </a:solidFill>
                <a:effectLst/>
                <a:latin typeface="+mn-lt"/>
                <a:ea typeface="Times New Roman" panose="02020603050405020304" pitchFamily="18" charset="0"/>
                <a:cs typeface="Times New Roman" panose="02020603050405020304" pitchFamily="18" charset="0"/>
              </a:rPr>
              <a:t> TRIMBORN-W.	</a:t>
            </a:r>
            <a:r>
              <a:rPr lang="sv-SE" sz="1100" b="1" dirty="0">
                <a:solidFill>
                  <a:srgbClr val="000000"/>
                </a:solidFill>
                <a:effectLst/>
                <a:latin typeface="+mn-lt"/>
                <a:ea typeface="Times New Roman" panose="02020603050405020304" pitchFamily="18" charset="0"/>
                <a:cs typeface="Times New Roman" panose="02020603050405020304" pitchFamily="18" charset="0"/>
              </a:rPr>
              <a:t>Karsten HESS</a:t>
            </a:r>
            <a:r>
              <a:rPr lang="sv-SE" sz="1100" b="1" dirty="0">
                <a:effectLst/>
                <a:latin typeface="+mn-lt"/>
                <a:ea typeface="Times New Roman" panose="02020603050405020304" pitchFamily="18" charset="0"/>
                <a:cs typeface="Times New Roman" panose="02020603050405020304" pitchFamily="18" charset="0"/>
              </a:rPr>
              <a:t> , </a:t>
            </a:r>
            <a:r>
              <a:rPr lang="sv-SE" sz="1100" b="1" dirty="0" err="1">
                <a:effectLst/>
                <a:latin typeface="+mn-lt"/>
                <a:ea typeface="Times New Roman" panose="02020603050405020304" pitchFamily="18" charset="0"/>
                <a:cs typeface="Times New Roman" panose="02020603050405020304" pitchFamily="18" charset="0"/>
              </a:rPr>
              <a:t>ExCom</a:t>
            </a:r>
            <a:br>
              <a:rPr lang="sv-SE" sz="1100" dirty="0">
                <a:effectLst/>
                <a:latin typeface="+mn-lt"/>
                <a:ea typeface="Times New Roman" panose="02020603050405020304" pitchFamily="18" charset="0"/>
                <a:cs typeface="Times New Roman" panose="02020603050405020304" pitchFamily="18" charset="0"/>
              </a:rPr>
            </a:br>
            <a:r>
              <a:rPr lang="sv-SE" sz="1100" dirty="0" err="1">
                <a:solidFill>
                  <a:srgbClr val="000000"/>
                </a:solidFill>
                <a:effectLst/>
                <a:latin typeface="+mn-lt"/>
                <a:ea typeface="Times New Roman" panose="02020603050405020304" pitchFamily="18" charset="0"/>
                <a:cs typeface="Times New Roman" panose="02020603050405020304" pitchFamily="18" charset="0"/>
              </a:rPr>
              <a:t>Greece</a:t>
            </a:r>
            <a:r>
              <a:rPr lang="sv-SE" sz="1100" dirty="0">
                <a:solidFill>
                  <a:srgbClr val="000000"/>
                </a:solidFill>
                <a:effectLst/>
                <a:latin typeface="+mn-lt"/>
                <a:ea typeface="Times New Roman" panose="02020603050405020304" pitchFamily="18" charset="0"/>
                <a:cs typeface="Times New Roman" panose="02020603050405020304" pitchFamily="18" charset="0"/>
              </a:rPr>
              <a:t>	</a:t>
            </a:r>
            <a:r>
              <a:rPr lang="sv-SE" sz="1100" dirty="0" err="1">
                <a:solidFill>
                  <a:srgbClr val="000000"/>
                </a:solidFill>
                <a:effectLst/>
                <a:latin typeface="+mn-lt"/>
                <a:ea typeface="Times New Roman" panose="02020603050405020304" pitchFamily="18" charset="0"/>
                <a:cs typeface="Times New Roman" panose="02020603050405020304" pitchFamily="18" charset="0"/>
              </a:rPr>
              <a:t>Elisavet</a:t>
            </a:r>
            <a:r>
              <a:rPr lang="sv-SE" sz="1100" dirty="0">
                <a:solidFill>
                  <a:srgbClr val="000000"/>
                </a:solidFill>
                <a:effectLst/>
                <a:latin typeface="+mn-lt"/>
                <a:ea typeface="Times New Roman" panose="02020603050405020304" pitchFamily="18" charset="0"/>
                <a:cs typeface="Times New Roman" panose="02020603050405020304" pitchFamily="18" charset="0"/>
              </a:rPr>
              <a:t> KARAISKOU	</a:t>
            </a:r>
            <a:r>
              <a:rPr lang="sv-SE" sz="1100" dirty="0" err="1">
                <a:solidFill>
                  <a:srgbClr val="000000"/>
                </a:solidFill>
                <a:effectLst/>
                <a:latin typeface="+mn-lt"/>
                <a:ea typeface="Times New Roman" panose="02020603050405020304" pitchFamily="18" charset="0"/>
                <a:cs typeface="Times New Roman" panose="02020603050405020304" pitchFamily="18" charset="0"/>
              </a:rPr>
              <a:t>Spiros</a:t>
            </a:r>
            <a:r>
              <a:rPr lang="sv-SE" sz="1100" dirty="0">
                <a:solidFill>
                  <a:srgbClr val="000000"/>
                </a:solidFill>
                <a:effectLst/>
                <a:latin typeface="+mn-lt"/>
                <a:ea typeface="Times New Roman" panose="02020603050405020304" pitchFamily="18" charset="0"/>
                <a:cs typeface="Times New Roman" panose="02020603050405020304" pitchFamily="18" charset="0"/>
              </a:rPr>
              <a:t> H. ANASTASIADIS</a:t>
            </a:r>
            <a:r>
              <a:rPr lang="sv-SE" sz="1100" dirty="0">
                <a:effectLst/>
                <a:latin typeface="+mn-lt"/>
                <a:ea typeface="Times New Roman" panose="02020603050405020304" pitchFamily="18" charset="0"/>
                <a:cs typeface="Times New Roman" panose="02020603050405020304" pitchFamily="18" charset="0"/>
              </a:rPr>
              <a:t> </a:t>
            </a:r>
            <a:br>
              <a:rPr lang="sv-SE" sz="1100" dirty="0">
                <a:effectLst/>
                <a:latin typeface="+mn-lt"/>
                <a:ea typeface="Times New Roman" panose="02020603050405020304" pitchFamily="18" charset="0"/>
                <a:cs typeface="Times New Roman" panose="02020603050405020304" pitchFamily="18" charset="0"/>
              </a:rPr>
            </a:br>
            <a:r>
              <a:rPr lang="sv-SE" sz="1100" dirty="0" err="1">
                <a:solidFill>
                  <a:srgbClr val="000000"/>
                </a:solidFill>
                <a:effectLst/>
                <a:latin typeface="+mn-lt"/>
                <a:ea typeface="Times New Roman" panose="02020603050405020304" pitchFamily="18" charset="0"/>
                <a:cs typeface="Times New Roman" panose="02020603050405020304" pitchFamily="18" charset="0"/>
              </a:rPr>
              <a:t>Hungary</a:t>
            </a:r>
            <a:r>
              <a:rPr lang="sv-SE" sz="1100" dirty="0">
                <a:solidFill>
                  <a:srgbClr val="000000"/>
                </a:solidFill>
                <a:effectLst/>
                <a:latin typeface="+mn-lt"/>
                <a:ea typeface="Times New Roman" panose="02020603050405020304" pitchFamily="18" charset="0"/>
                <a:cs typeface="Times New Roman" panose="02020603050405020304" pitchFamily="18" charset="0"/>
              </a:rPr>
              <a:t>	</a:t>
            </a:r>
            <a:r>
              <a:rPr lang="sv-SE" sz="1100" dirty="0" err="1">
                <a:solidFill>
                  <a:srgbClr val="000000"/>
                </a:solidFill>
                <a:effectLst/>
                <a:latin typeface="+mn-lt"/>
                <a:ea typeface="Times New Roman" panose="02020603050405020304" pitchFamily="18" charset="0"/>
                <a:cs typeface="Times New Roman" panose="02020603050405020304" pitchFamily="18" charset="0"/>
              </a:rPr>
              <a:t>Gyorgyi</a:t>
            </a:r>
            <a:r>
              <a:rPr lang="sv-SE" sz="1100" dirty="0">
                <a:solidFill>
                  <a:srgbClr val="000000"/>
                </a:solidFill>
                <a:effectLst/>
                <a:latin typeface="+mn-lt"/>
                <a:ea typeface="Times New Roman" panose="02020603050405020304" pitchFamily="18" charset="0"/>
                <a:cs typeface="Times New Roman" panose="02020603050405020304" pitchFamily="18" charset="0"/>
              </a:rPr>
              <a:t> JUHASZ	Peter LEVAI</a:t>
            </a:r>
            <a:r>
              <a:rPr lang="sv-SE" sz="1100" dirty="0">
                <a:effectLst/>
                <a:latin typeface="+mn-lt"/>
                <a:ea typeface="Times New Roman" panose="02020603050405020304" pitchFamily="18" charset="0"/>
                <a:cs typeface="Times New Roman" panose="02020603050405020304" pitchFamily="18" charset="0"/>
              </a:rPr>
              <a:t> </a:t>
            </a:r>
            <a:br>
              <a:rPr lang="sv-SE" sz="1100" dirty="0">
                <a:effectLst/>
                <a:latin typeface="+mn-lt"/>
                <a:ea typeface="Times New Roman" panose="02020603050405020304" pitchFamily="18" charset="0"/>
                <a:cs typeface="Times New Roman" panose="02020603050405020304" pitchFamily="18" charset="0"/>
              </a:rPr>
            </a:br>
            <a:r>
              <a:rPr lang="sv-SE" sz="1100" dirty="0" err="1">
                <a:solidFill>
                  <a:srgbClr val="000000"/>
                </a:solidFill>
                <a:effectLst/>
                <a:latin typeface="+mn-lt"/>
                <a:ea typeface="Times New Roman" panose="02020603050405020304" pitchFamily="18" charset="0"/>
                <a:cs typeface="Times New Roman" panose="02020603050405020304" pitchFamily="18" charset="0"/>
              </a:rPr>
              <a:t>Ireland</a:t>
            </a:r>
            <a:r>
              <a:rPr lang="sv-SE" sz="1100" dirty="0">
                <a:solidFill>
                  <a:srgbClr val="000000"/>
                </a:solidFill>
                <a:effectLst/>
                <a:latin typeface="+mn-lt"/>
                <a:ea typeface="Times New Roman" panose="02020603050405020304" pitchFamily="18" charset="0"/>
                <a:cs typeface="Times New Roman" panose="02020603050405020304" pitchFamily="18" charset="0"/>
              </a:rPr>
              <a:t>	</a:t>
            </a:r>
            <a:r>
              <a:rPr lang="sv-SE" sz="1100" b="1" dirty="0">
                <a:solidFill>
                  <a:srgbClr val="000000"/>
                </a:solidFill>
                <a:effectLst/>
                <a:latin typeface="+mn-lt"/>
                <a:ea typeface="Times New Roman" panose="02020603050405020304" pitchFamily="18" charset="0"/>
                <a:cs typeface="Times New Roman" panose="02020603050405020304" pitchFamily="18" charset="0"/>
              </a:rPr>
              <a:t>Michael RYAN</a:t>
            </a:r>
            <a:r>
              <a:rPr lang="sv-SE" sz="1100" b="1" dirty="0">
                <a:effectLst/>
                <a:latin typeface="+mn-lt"/>
                <a:ea typeface="Times New Roman" panose="02020603050405020304" pitchFamily="18" charset="0"/>
                <a:cs typeface="Times New Roman" panose="02020603050405020304" pitchFamily="18" charset="0"/>
              </a:rPr>
              <a:t>  </a:t>
            </a:r>
            <a:r>
              <a:rPr lang="sv-SE" sz="1100" b="1" dirty="0" err="1">
                <a:effectLst/>
                <a:latin typeface="+mn-lt"/>
                <a:ea typeface="Times New Roman" panose="02020603050405020304" pitchFamily="18" charset="0"/>
                <a:cs typeface="Times New Roman" panose="02020603050405020304" pitchFamily="18" charset="0"/>
              </a:rPr>
              <a:t>ExCom</a:t>
            </a:r>
            <a:endParaRPr lang="sv-SE" sz="1100" b="1" dirty="0">
              <a:effectLst/>
              <a:latin typeface="+mn-lt"/>
              <a:ea typeface="Times New Roman" panose="02020603050405020304" pitchFamily="18" charset="0"/>
              <a:cs typeface="Times New Roman" panose="02020603050405020304" pitchFamily="18" charset="0"/>
            </a:endParaRPr>
          </a:p>
          <a:p>
            <a:pPr marL="339725" marR="1953895">
              <a:lnSpc>
                <a:spcPts val="1450"/>
              </a:lnSpc>
              <a:spcBef>
                <a:spcPts val="80"/>
              </a:spcBef>
              <a:spcAft>
                <a:spcPts val="0"/>
              </a:spcAft>
              <a:tabLst>
                <a:tab pos="1264920" algn="l"/>
                <a:tab pos="2860675" algn="l"/>
              </a:tabLst>
            </a:pPr>
            <a:r>
              <a:rPr lang="sv-SE" sz="1100" dirty="0" err="1">
                <a:solidFill>
                  <a:srgbClr val="000000"/>
                </a:solidFill>
                <a:effectLst/>
                <a:latin typeface="+mn-lt"/>
                <a:ea typeface="Times New Roman" panose="02020603050405020304" pitchFamily="18" charset="0"/>
                <a:cs typeface="Times New Roman" panose="02020603050405020304" pitchFamily="18" charset="0"/>
              </a:rPr>
              <a:t>Italy</a:t>
            </a:r>
            <a:r>
              <a:rPr lang="sv-SE" sz="1100" dirty="0">
                <a:solidFill>
                  <a:srgbClr val="000000"/>
                </a:solidFill>
                <a:effectLst/>
                <a:latin typeface="+mn-lt"/>
                <a:ea typeface="Times New Roman" panose="02020603050405020304" pitchFamily="18" charset="0"/>
                <a:cs typeface="Times New Roman" panose="02020603050405020304" pitchFamily="18" charset="0"/>
              </a:rPr>
              <a:t>	Pierluigi CAMPANA	</a:t>
            </a:r>
            <a:r>
              <a:rPr lang="sv-SE" sz="1100" b="1" dirty="0">
                <a:solidFill>
                  <a:srgbClr val="000000"/>
                </a:solidFill>
                <a:effectLst/>
                <a:latin typeface="+mn-lt"/>
                <a:ea typeface="Times New Roman" panose="02020603050405020304" pitchFamily="18" charset="0"/>
                <a:cs typeface="Times New Roman" panose="02020603050405020304" pitchFamily="18" charset="0"/>
              </a:rPr>
              <a:t>Gelsomina PAPPALARDO, ESFRI Vice Chair</a:t>
            </a:r>
            <a:r>
              <a:rPr lang="sv-SE" sz="1100" b="1" dirty="0">
                <a:effectLst/>
                <a:latin typeface="+mn-lt"/>
                <a:ea typeface="Times New Roman" panose="02020603050405020304" pitchFamily="18" charset="0"/>
                <a:cs typeface="Times New Roman" panose="02020603050405020304" pitchFamily="18" charset="0"/>
              </a:rPr>
              <a:t> </a:t>
            </a:r>
            <a:br>
              <a:rPr lang="sv-SE" sz="1100" dirty="0">
                <a:effectLst/>
                <a:latin typeface="+mn-lt"/>
                <a:ea typeface="Times New Roman" panose="02020603050405020304" pitchFamily="18" charset="0"/>
                <a:cs typeface="Times New Roman" panose="02020603050405020304" pitchFamily="18" charset="0"/>
              </a:rPr>
            </a:br>
            <a:r>
              <a:rPr lang="sv-SE" sz="1100" dirty="0" err="1">
                <a:solidFill>
                  <a:srgbClr val="000000"/>
                </a:solidFill>
                <a:effectLst/>
                <a:latin typeface="+mn-lt"/>
                <a:ea typeface="Times New Roman" panose="02020603050405020304" pitchFamily="18" charset="0"/>
                <a:cs typeface="Times New Roman" panose="02020603050405020304" pitchFamily="18" charset="0"/>
              </a:rPr>
              <a:t>Latvia</a:t>
            </a:r>
            <a:r>
              <a:rPr lang="sv-SE" sz="1100" dirty="0">
                <a:solidFill>
                  <a:srgbClr val="000000"/>
                </a:solidFill>
                <a:effectLst/>
                <a:latin typeface="+mn-lt"/>
                <a:ea typeface="Times New Roman" panose="02020603050405020304" pitchFamily="18" charset="0"/>
                <a:cs typeface="Times New Roman" panose="02020603050405020304" pitchFamily="18" charset="0"/>
              </a:rPr>
              <a:t>	</a:t>
            </a:r>
            <a:r>
              <a:rPr lang="sv-SE" sz="1100" dirty="0" err="1">
                <a:solidFill>
                  <a:srgbClr val="000000"/>
                </a:solidFill>
                <a:effectLst/>
                <a:latin typeface="+mn-lt"/>
                <a:ea typeface="Times New Roman" panose="02020603050405020304" pitchFamily="18" charset="0"/>
                <a:cs typeface="Times New Roman" panose="02020603050405020304" pitchFamily="18" charset="0"/>
              </a:rPr>
              <a:t>Uldis</a:t>
            </a:r>
            <a:r>
              <a:rPr lang="sv-SE" sz="1100" dirty="0">
                <a:solidFill>
                  <a:srgbClr val="000000"/>
                </a:solidFill>
                <a:effectLst/>
                <a:latin typeface="+mn-lt"/>
                <a:ea typeface="Times New Roman" panose="02020603050405020304" pitchFamily="18" charset="0"/>
                <a:cs typeface="Times New Roman" panose="02020603050405020304" pitchFamily="18" charset="0"/>
              </a:rPr>
              <a:t> BERKIS	Dmitrijs STEPANOVS</a:t>
            </a:r>
            <a:r>
              <a:rPr lang="sv-SE" sz="1100" dirty="0">
                <a:effectLst/>
                <a:latin typeface="+mn-lt"/>
                <a:ea typeface="Times New Roman" panose="02020603050405020304" pitchFamily="18" charset="0"/>
                <a:cs typeface="Times New Roman" panose="02020603050405020304" pitchFamily="18" charset="0"/>
              </a:rPr>
              <a:t> </a:t>
            </a:r>
          </a:p>
          <a:p>
            <a:pPr marL="339725" marR="1953895">
              <a:lnSpc>
                <a:spcPts val="1450"/>
              </a:lnSpc>
              <a:spcBef>
                <a:spcPts val="85"/>
              </a:spcBef>
              <a:spcAft>
                <a:spcPts val="0"/>
              </a:spcAft>
              <a:tabLst>
                <a:tab pos="1264920" algn="l"/>
                <a:tab pos="2860675" algn="l"/>
              </a:tabLst>
            </a:pPr>
            <a:r>
              <a:rPr lang="sv-SE" sz="1100" dirty="0" err="1">
                <a:solidFill>
                  <a:srgbClr val="000000"/>
                </a:solidFill>
                <a:effectLst/>
                <a:latin typeface="+mn-lt"/>
                <a:ea typeface="Times New Roman" panose="02020603050405020304" pitchFamily="18" charset="0"/>
                <a:cs typeface="Times New Roman" panose="02020603050405020304" pitchFamily="18" charset="0"/>
              </a:rPr>
              <a:t>Lithuania</a:t>
            </a:r>
            <a:r>
              <a:rPr lang="sv-SE" sz="1100" dirty="0">
                <a:solidFill>
                  <a:srgbClr val="000000"/>
                </a:solidFill>
                <a:effectLst/>
                <a:latin typeface="+mn-lt"/>
                <a:ea typeface="Times New Roman" panose="02020603050405020304" pitchFamily="18" charset="0"/>
                <a:cs typeface="Times New Roman" panose="02020603050405020304" pitchFamily="18" charset="0"/>
              </a:rPr>
              <a:t>	Tomas SIMULEVIC	</a:t>
            </a:r>
            <a:r>
              <a:rPr lang="sv-SE" sz="1100" dirty="0" err="1">
                <a:solidFill>
                  <a:srgbClr val="000000"/>
                </a:solidFill>
                <a:effectLst/>
                <a:latin typeface="+mn-lt"/>
                <a:ea typeface="Times New Roman" panose="02020603050405020304" pitchFamily="18" charset="0"/>
                <a:cs typeface="Times New Roman" panose="02020603050405020304" pitchFamily="18" charset="0"/>
              </a:rPr>
              <a:t>Tada</a:t>
            </a:r>
            <a:r>
              <a:rPr lang="sv-SE" sz="1100" dirty="0">
                <a:solidFill>
                  <a:srgbClr val="000000"/>
                </a:solidFill>
                <a:effectLst/>
                <a:latin typeface="+mn-lt"/>
                <a:ea typeface="Times New Roman" panose="02020603050405020304" pitchFamily="18" charset="0"/>
                <a:cs typeface="Times New Roman" panose="02020603050405020304" pitchFamily="18" charset="0"/>
              </a:rPr>
              <a:t> JUKNEVICIUS</a:t>
            </a:r>
            <a:r>
              <a:rPr lang="sv-SE" sz="1100" dirty="0">
                <a:effectLst/>
                <a:latin typeface="+mn-lt"/>
                <a:ea typeface="Times New Roman" panose="02020603050405020304" pitchFamily="18" charset="0"/>
                <a:cs typeface="Times New Roman" panose="02020603050405020304" pitchFamily="18" charset="0"/>
              </a:rPr>
              <a:t> </a:t>
            </a:r>
            <a:br>
              <a:rPr lang="sv-SE" sz="1100" dirty="0">
                <a:effectLst/>
                <a:latin typeface="+mn-lt"/>
                <a:ea typeface="Times New Roman" panose="02020603050405020304" pitchFamily="18" charset="0"/>
                <a:cs typeface="Times New Roman" panose="02020603050405020304" pitchFamily="18" charset="0"/>
              </a:rPr>
            </a:br>
            <a:r>
              <a:rPr lang="sv-SE" sz="1100" dirty="0">
                <a:solidFill>
                  <a:srgbClr val="000000"/>
                </a:solidFill>
                <a:effectLst/>
                <a:latin typeface="+mn-lt"/>
                <a:ea typeface="Times New Roman" panose="02020603050405020304" pitchFamily="18" charset="0"/>
                <a:cs typeface="Times New Roman" panose="02020603050405020304" pitchFamily="18" charset="0"/>
              </a:rPr>
              <a:t>Luxembourg	Robert KERGER	Lynn WENANDY</a:t>
            </a:r>
            <a:r>
              <a:rPr lang="sv-SE" sz="1100" dirty="0">
                <a:effectLst/>
                <a:latin typeface="+mn-lt"/>
                <a:ea typeface="Times New Roman" panose="02020603050405020304" pitchFamily="18" charset="0"/>
                <a:cs typeface="Times New Roman" panose="02020603050405020304" pitchFamily="18" charset="0"/>
              </a:rPr>
              <a:t> </a:t>
            </a:r>
            <a:br>
              <a:rPr lang="sv-SE" sz="1100" dirty="0">
                <a:effectLst/>
                <a:latin typeface="+mn-lt"/>
                <a:ea typeface="Times New Roman" panose="02020603050405020304" pitchFamily="18" charset="0"/>
                <a:cs typeface="Times New Roman" panose="02020603050405020304" pitchFamily="18" charset="0"/>
              </a:rPr>
            </a:br>
            <a:r>
              <a:rPr lang="sv-SE" sz="1100" dirty="0">
                <a:solidFill>
                  <a:srgbClr val="000000"/>
                </a:solidFill>
                <a:effectLst/>
                <a:latin typeface="+mn-lt"/>
                <a:ea typeface="Times New Roman" panose="02020603050405020304" pitchFamily="18" charset="0"/>
                <a:cs typeface="Times New Roman" panose="02020603050405020304" pitchFamily="18" charset="0"/>
              </a:rPr>
              <a:t>Malta	Ian GAUCI BORDA	Daniel Dariusz STANIEK</a:t>
            </a:r>
            <a:r>
              <a:rPr lang="sv-SE" sz="1100" dirty="0">
                <a:effectLst/>
                <a:latin typeface="+mn-lt"/>
                <a:ea typeface="Times New Roman" panose="02020603050405020304" pitchFamily="18" charset="0"/>
                <a:cs typeface="Times New Roman" panose="02020603050405020304" pitchFamily="18" charset="0"/>
              </a:rPr>
              <a:t> </a:t>
            </a:r>
            <a:br>
              <a:rPr lang="sv-SE" sz="1100" dirty="0">
                <a:effectLst/>
                <a:latin typeface="+mn-lt"/>
                <a:ea typeface="Times New Roman" panose="02020603050405020304" pitchFamily="18" charset="0"/>
                <a:cs typeface="Times New Roman" panose="02020603050405020304" pitchFamily="18" charset="0"/>
              </a:rPr>
            </a:br>
            <a:r>
              <a:rPr lang="sv-SE" sz="1100" dirty="0" err="1">
                <a:solidFill>
                  <a:srgbClr val="000000"/>
                </a:solidFill>
                <a:effectLst/>
                <a:latin typeface="+mn-lt"/>
                <a:ea typeface="Times New Roman" panose="02020603050405020304" pitchFamily="18" charset="0"/>
                <a:cs typeface="Times New Roman" panose="02020603050405020304" pitchFamily="18" charset="0"/>
              </a:rPr>
              <a:t>Netherlands</a:t>
            </a:r>
            <a:r>
              <a:rPr lang="sv-SE" sz="1100" dirty="0">
                <a:solidFill>
                  <a:srgbClr val="000000"/>
                </a:solidFill>
                <a:effectLst/>
                <a:latin typeface="+mn-lt"/>
                <a:ea typeface="Times New Roman" panose="02020603050405020304" pitchFamily="18" charset="0"/>
                <a:cs typeface="Times New Roman" panose="02020603050405020304" pitchFamily="18" charset="0"/>
              </a:rPr>
              <a:t>	</a:t>
            </a:r>
            <a:r>
              <a:rPr lang="sv-SE" sz="1100" dirty="0" err="1">
                <a:solidFill>
                  <a:srgbClr val="000000"/>
                </a:solidFill>
                <a:effectLst/>
                <a:latin typeface="+mn-lt"/>
                <a:ea typeface="Times New Roman" panose="02020603050405020304" pitchFamily="18" charset="0"/>
                <a:cs typeface="Times New Roman" panose="02020603050405020304" pitchFamily="18" charset="0"/>
              </a:rPr>
              <a:t>Jennifa</a:t>
            </a:r>
            <a:r>
              <a:rPr lang="sv-SE" sz="1100" dirty="0">
                <a:solidFill>
                  <a:srgbClr val="000000"/>
                </a:solidFill>
                <a:effectLst/>
                <a:latin typeface="+mn-lt"/>
                <a:ea typeface="Times New Roman" panose="02020603050405020304" pitchFamily="18" charset="0"/>
                <a:cs typeface="Times New Roman" panose="02020603050405020304" pitchFamily="18" charset="0"/>
              </a:rPr>
              <a:t> DORLEIJN	Alice DIJKSTRA</a:t>
            </a:r>
            <a:r>
              <a:rPr lang="sv-SE" sz="1100" dirty="0">
                <a:effectLst/>
                <a:latin typeface="+mn-lt"/>
                <a:ea typeface="Times New Roman" panose="02020603050405020304" pitchFamily="18" charset="0"/>
                <a:cs typeface="Times New Roman" panose="02020603050405020304" pitchFamily="18" charset="0"/>
              </a:rPr>
              <a:t> </a:t>
            </a:r>
            <a:br>
              <a:rPr lang="sv-SE" sz="1100" dirty="0">
                <a:effectLst/>
                <a:latin typeface="+mn-lt"/>
                <a:ea typeface="Times New Roman" panose="02020603050405020304" pitchFamily="18" charset="0"/>
                <a:cs typeface="Times New Roman" panose="02020603050405020304" pitchFamily="18" charset="0"/>
              </a:rPr>
            </a:br>
            <a:r>
              <a:rPr lang="sv-SE" sz="1100" dirty="0" err="1">
                <a:solidFill>
                  <a:srgbClr val="000000"/>
                </a:solidFill>
                <a:effectLst/>
                <a:latin typeface="+mn-lt"/>
                <a:ea typeface="Times New Roman" panose="02020603050405020304" pitchFamily="18" charset="0"/>
                <a:cs typeface="Times New Roman" panose="02020603050405020304" pitchFamily="18" charset="0"/>
              </a:rPr>
              <a:t>Poland</a:t>
            </a:r>
            <a:r>
              <a:rPr lang="sv-SE" sz="1100" dirty="0">
                <a:solidFill>
                  <a:srgbClr val="000000"/>
                </a:solidFill>
                <a:effectLst/>
                <a:latin typeface="+mn-lt"/>
                <a:ea typeface="Times New Roman" panose="02020603050405020304" pitchFamily="18" charset="0"/>
                <a:cs typeface="Times New Roman" panose="02020603050405020304" pitchFamily="18" charset="0"/>
              </a:rPr>
              <a:t>	Marek STANKIEWICZ	Michal RYBINSKI</a:t>
            </a:r>
            <a:r>
              <a:rPr lang="sv-SE" sz="1100" dirty="0">
                <a:effectLst/>
                <a:latin typeface="+mn-lt"/>
                <a:ea typeface="Times New Roman" panose="02020603050405020304" pitchFamily="18" charset="0"/>
                <a:cs typeface="Times New Roman" panose="02020603050405020304" pitchFamily="18" charset="0"/>
              </a:rPr>
              <a:t> </a:t>
            </a:r>
            <a:br>
              <a:rPr lang="sv-SE" sz="1100" dirty="0">
                <a:effectLst/>
                <a:latin typeface="+mn-lt"/>
                <a:ea typeface="Times New Roman" panose="02020603050405020304" pitchFamily="18" charset="0"/>
                <a:cs typeface="Times New Roman" panose="02020603050405020304" pitchFamily="18" charset="0"/>
              </a:rPr>
            </a:br>
            <a:r>
              <a:rPr lang="sv-SE" sz="1100" dirty="0">
                <a:solidFill>
                  <a:srgbClr val="000000"/>
                </a:solidFill>
                <a:effectLst/>
                <a:latin typeface="+mn-lt"/>
                <a:ea typeface="Times New Roman" panose="02020603050405020304" pitchFamily="18" charset="0"/>
                <a:cs typeface="Times New Roman" panose="02020603050405020304" pitchFamily="18" charset="0"/>
              </a:rPr>
              <a:t>Portugal	</a:t>
            </a:r>
            <a:r>
              <a:rPr lang="sv-SE" sz="1100" dirty="0" err="1">
                <a:solidFill>
                  <a:srgbClr val="000000"/>
                </a:solidFill>
                <a:effectLst/>
                <a:latin typeface="+mn-lt"/>
                <a:ea typeface="Times New Roman" panose="02020603050405020304" pitchFamily="18" charset="0"/>
                <a:cs typeface="Times New Roman" panose="02020603050405020304" pitchFamily="18" charset="0"/>
              </a:rPr>
              <a:t>Andreia</a:t>
            </a:r>
            <a:r>
              <a:rPr lang="sv-SE" sz="1100" dirty="0">
                <a:solidFill>
                  <a:srgbClr val="000000"/>
                </a:solidFill>
                <a:effectLst/>
                <a:latin typeface="+mn-lt"/>
                <a:ea typeface="Times New Roman" panose="02020603050405020304" pitchFamily="18" charset="0"/>
                <a:cs typeface="Times New Roman" panose="02020603050405020304" pitchFamily="18" charset="0"/>
              </a:rPr>
              <a:t> FEIJAO	Marta Coelho ABRANTES</a:t>
            </a:r>
            <a:r>
              <a:rPr lang="sv-SE" sz="1100" dirty="0">
                <a:effectLst/>
                <a:latin typeface="+mn-lt"/>
                <a:ea typeface="Times New Roman" panose="02020603050405020304" pitchFamily="18" charset="0"/>
                <a:cs typeface="Times New Roman" panose="02020603050405020304" pitchFamily="18" charset="0"/>
              </a:rPr>
              <a:t> </a:t>
            </a:r>
            <a:br>
              <a:rPr lang="sv-SE" sz="1100" dirty="0">
                <a:effectLst/>
                <a:latin typeface="+mn-lt"/>
                <a:ea typeface="Times New Roman" panose="02020603050405020304" pitchFamily="18" charset="0"/>
                <a:cs typeface="Times New Roman" panose="02020603050405020304" pitchFamily="18" charset="0"/>
              </a:rPr>
            </a:br>
            <a:r>
              <a:rPr lang="sv-SE" sz="1100" dirty="0" err="1">
                <a:solidFill>
                  <a:srgbClr val="000000"/>
                </a:solidFill>
                <a:effectLst/>
                <a:latin typeface="+mn-lt"/>
                <a:ea typeface="Times New Roman" panose="02020603050405020304" pitchFamily="18" charset="0"/>
                <a:cs typeface="Times New Roman" panose="02020603050405020304" pitchFamily="18" charset="0"/>
              </a:rPr>
              <a:t>Romania</a:t>
            </a:r>
            <a:r>
              <a:rPr lang="sv-SE" sz="1100" dirty="0">
                <a:solidFill>
                  <a:srgbClr val="000000"/>
                </a:solidFill>
                <a:effectLst/>
                <a:latin typeface="+mn-lt"/>
                <a:ea typeface="Times New Roman" panose="02020603050405020304" pitchFamily="18" charset="0"/>
                <a:cs typeface="Times New Roman" panose="02020603050405020304" pitchFamily="18" charset="0"/>
              </a:rPr>
              <a:t>	</a:t>
            </a:r>
            <a:r>
              <a:rPr lang="sv-SE" sz="1100" dirty="0" err="1">
                <a:solidFill>
                  <a:srgbClr val="000000"/>
                </a:solidFill>
                <a:effectLst/>
                <a:latin typeface="+mn-lt"/>
                <a:ea typeface="Times New Roman" panose="02020603050405020304" pitchFamily="18" charset="0"/>
                <a:cs typeface="Times New Roman" panose="02020603050405020304" pitchFamily="18" charset="0"/>
              </a:rPr>
              <a:t>Anca</a:t>
            </a:r>
            <a:r>
              <a:rPr lang="sv-SE" sz="1100" dirty="0">
                <a:solidFill>
                  <a:srgbClr val="000000"/>
                </a:solidFill>
                <a:effectLst/>
                <a:latin typeface="+mn-lt"/>
                <a:ea typeface="Times New Roman" panose="02020603050405020304" pitchFamily="18" charset="0"/>
                <a:cs typeface="Times New Roman" panose="02020603050405020304" pitchFamily="18" charset="0"/>
              </a:rPr>
              <a:t> GHINESCU	</a:t>
            </a:r>
            <a:r>
              <a:rPr lang="sv-SE" sz="1100" dirty="0" err="1">
                <a:solidFill>
                  <a:srgbClr val="000000"/>
                </a:solidFill>
                <a:effectLst/>
                <a:latin typeface="+mn-lt"/>
                <a:ea typeface="Times New Roman" panose="02020603050405020304" pitchFamily="18" charset="0"/>
                <a:cs typeface="Times New Roman" panose="02020603050405020304" pitchFamily="18" charset="0"/>
              </a:rPr>
              <a:t>Viorel</a:t>
            </a:r>
            <a:r>
              <a:rPr lang="sv-SE" sz="1100" dirty="0">
                <a:solidFill>
                  <a:srgbClr val="000000"/>
                </a:solidFill>
                <a:effectLst/>
                <a:latin typeface="+mn-lt"/>
                <a:ea typeface="Times New Roman" panose="02020603050405020304" pitchFamily="18" charset="0"/>
                <a:cs typeface="Times New Roman" panose="02020603050405020304" pitchFamily="18" charset="0"/>
              </a:rPr>
              <a:t> VULTURESCU</a:t>
            </a:r>
            <a:r>
              <a:rPr lang="sv-SE" sz="1100" dirty="0">
                <a:effectLst/>
                <a:latin typeface="+mn-lt"/>
                <a:ea typeface="Times New Roman" panose="02020603050405020304" pitchFamily="18" charset="0"/>
                <a:cs typeface="Times New Roman" panose="02020603050405020304" pitchFamily="18" charset="0"/>
              </a:rPr>
              <a:t> </a:t>
            </a:r>
            <a:br>
              <a:rPr lang="sv-SE" sz="1100" dirty="0">
                <a:effectLst/>
                <a:latin typeface="+mn-lt"/>
                <a:ea typeface="Times New Roman" panose="02020603050405020304" pitchFamily="18" charset="0"/>
                <a:cs typeface="Times New Roman" panose="02020603050405020304" pitchFamily="18" charset="0"/>
              </a:rPr>
            </a:br>
            <a:r>
              <a:rPr lang="sv-SE" sz="1100" dirty="0">
                <a:solidFill>
                  <a:srgbClr val="000000"/>
                </a:solidFill>
                <a:effectLst/>
                <a:latin typeface="+mn-lt"/>
                <a:ea typeface="Times New Roman" panose="02020603050405020304" pitchFamily="18" charset="0"/>
                <a:cs typeface="Times New Roman" panose="02020603050405020304" pitchFamily="18" charset="0"/>
              </a:rPr>
              <a:t>Slovak </a:t>
            </a:r>
            <a:r>
              <a:rPr lang="sv-SE" sz="1100" dirty="0" err="1">
                <a:solidFill>
                  <a:srgbClr val="000000"/>
                </a:solidFill>
                <a:effectLst/>
                <a:latin typeface="+mn-lt"/>
                <a:ea typeface="Times New Roman" panose="02020603050405020304" pitchFamily="18" charset="0"/>
                <a:cs typeface="Times New Roman" panose="02020603050405020304" pitchFamily="18" charset="0"/>
              </a:rPr>
              <a:t>republi</a:t>
            </a:r>
            <a:r>
              <a:rPr lang="sv-SE" sz="1100" spc="10" dirty="0" err="1">
                <a:solidFill>
                  <a:srgbClr val="000000"/>
                </a:solidFill>
                <a:effectLst/>
                <a:latin typeface="+mn-lt"/>
                <a:ea typeface="Times New Roman" panose="02020603050405020304" pitchFamily="18" charset="0"/>
                <a:cs typeface="Times New Roman" panose="02020603050405020304" pitchFamily="18" charset="0"/>
              </a:rPr>
              <a:t>c</a:t>
            </a:r>
            <a:r>
              <a:rPr lang="sv-SE" sz="1100" spc="10" dirty="0">
                <a:solidFill>
                  <a:srgbClr val="000000"/>
                </a:solidFill>
                <a:effectLst/>
                <a:latin typeface="+mn-lt"/>
                <a:ea typeface="Times New Roman" panose="02020603050405020304" pitchFamily="18" charset="0"/>
                <a:cs typeface="Times New Roman" panose="02020603050405020304" pitchFamily="18" charset="0"/>
              </a:rPr>
              <a:t>  </a:t>
            </a:r>
            <a:r>
              <a:rPr lang="sv-SE" sz="1100" dirty="0">
                <a:solidFill>
                  <a:srgbClr val="000000"/>
                </a:solidFill>
                <a:effectLst/>
                <a:latin typeface="+mn-lt"/>
                <a:ea typeface="Times New Roman" panose="02020603050405020304" pitchFamily="18" charset="0"/>
                <a:cs typeface="Times New Roman" panose="02020603050405020304" pitchFamily="18" charset="0"/>
              </a:rPr>
              <a:t>Simona FOLTINOVÁ	Lubos HALADA</a:t>
            </a:r>
            <a:r>
              <a:rPr lang="sv-SE" sz="1100" dirty="0">
                <a:effectLst/>
                <a:latin typeface="+mn-lt"/>
                <a:ea typeface="Times New Roman" panose="02020603050405020304" pitchFamily="18" charset="0"/>
                <a:cs typeface="Times New Roman" panose="02020603050405020304" pitchFamily="18" charset="0"/>
              </a:rPr>
              <a:t> </a:t>
            </a:r>
            <a:br>
              <a:rPr lang="sv-SE" sz="1100" dirty="0">
                <a:effectLst/>
                <a:latin typeface="+mn-lt"/>
                <a:ea typeface="Times New Roman" panose="02020603050405020304" pitchFamily="18" charset="0"/>
                <a:cs typeface="Times New Roman" panose="02020603050405020304" pitchFamily="18" charset="0"/>
              </a:rPr>
            </a:br>
            <a:r>
              <a:rPr lang="sv-SE" sz="1100" dirty="0" err="1">
                <a:solidFill>
                  <a:srgbClr val="000000"/>
                </a:solidFill>
                <a:effectLst/>
                <a:latin typeface="+mn-lt"/>
                <a:ea typeface="Times New Roman" panose="02020603050405020304" pitchFamily="18" charset="0"/>
                <a:cs typeface="Times New Roman" panose="02020603050405020304" pitchFamily="18" charset="0"/>
              </a:rPr>
              <a:t>Slovenia</a:t>
            </a:r>
            <a:r>
              <a:rPr lang="sv-SE" sz="1100" dirty="0">
                <a:solidFill>
                  <a:srgbClr val="000000"/>
                </a:solidFill>
                <a:effectLst/>
                <a:latin typeface="+mn-lt"/>
                <a:ea typeface="Times New Roman" panose="02020603050405020304" pitchFamily="18" charset="0"/>
                <a:cs typeface="Times New Roman" panose="02020603050405020304" pitchFamily="18" charset="0"/>
              </a:rPr>
              <a:t>	Albin KRALJ	Karolina </a:t>
            </a:r>
            <a:r>
              <a:rPr lang="sv-SE" sz="1100" dirty="0" err="1">
                <a:solidFill>
                  <a:srgbClr val="000000"/>
                </a:solidFill>
                <a:effectLst/>
                <a:latin typeface="+mn-lt"/>
                <a:ea typeface="Times New Roman" panose="02020603050405020304" pitchFamily="18" charset="0"/>
                <a:cs typeface="Times New Roman" panose="02020603050405020304" pitchFamily="18" charset="0"/>
              </a:rPr>
              <a:t>Schlegel</a:t>
            </a:r>
            <a:r>
              <a:rPr lang="sv-SE" sz="1100" dirty="0">
                <a:effectLst/>
                <a:latin typeface="+mn-lt"/>
                <a:ea typeface="Times New Roman" panose="02020603050405020304" pitchFamily="18" charset="0"/>
                <a:cs typeface="Times New Roman" panose="02020603050405020304" pitchFamily="18" charset="0"/>
              </a:rPr>
              <a:t> </a:t>
            </a:r>
          </a:p>
          <a:p>
            <a:pPr marL="339725" marR="1953895">
              <a:lnSpc>
                <a:spcPts val="1450"/>
              </a:lnSpc>
              <a:spcBef>
                <a:spcPts val="85"/>
              </a:spcBef>
              <a:spcAft>
                <a:spcPts val="0"/>
              </a:spcAft>
              <a:tabLst>
                <a:tab pos="1264920" algn="l"/>
                <a:tab pos="2860675" algn="l"/>
              </a:tabLst>
            </a:pPr>
            <a:r>
              <a:rPr lang="sv-SE" sz="1100" dirty="0" err="1">
                <a:solidFill>
                  <a:srgbClr val="000000"/>
                </a:solidFill>
                <a:effectLst/>
                <a:latin typeface="+mn-lt"/>
                <a:ea typeface="Times New Roman" panose="02020603050405020304" pitchFamily="18" charset="0"/>
                <a:cs typeface="Times New Roman" panose="02020603050405020304" pitchFamily="18" charset="0"/>
              </a:rPr>
              <a:t>Spain</a:t>
            </a:r>
            <a:r>
              <a:rPr lang="sv-SE" sz="1100" dirty="0">
                <a:solidFill>
                  <a:srgbClr val="000000"/>
                </a:solidFill>
                <a:effectLst/>
                <a:latin typeface="+mn-lt"/>
                <a:ea typeface="Times New Roman" panose="02020603050405020304" pitchFamily="18" charset="0"/>
                <a:cs typeface="Times New Roman" panose="02020603050405020304" pitchFamily="18" charset="0"/>
              </a:rPr>
              <a:t>	</a:t>
            </a:r>
            <a:r>
              <a:rPr lang="sv-SE" sz="1100" dirty="0" err="1">
                <a:solidFill>
                  <a:srgbClr val="000000"/>
                </a:solidFill>
                <a:effectLst/>
                <a:highlight>
                  <a:srgbClr val="FFFF00"/>
                </a:highlight>
                <a:latin typeface="+mn-lt"/>
                <a:ea typeface="Times New Roman" panose="02020603050405020304" pitchFamily="18" charset="0"/>
                <a:cs typeface="Times New Roman" panose="02020603050405020304" pitchFamily="18" charset="0"/>
              </a:rPr>
              <a:t>Inmaculada</a:t>
            </a:r>
            <a:r>
              <a:rPr lang="sv-SE" sz="1100" dirty="0">
                <a:solidFill>
                  <a:srgbClr val="000000"/>
                </a:solidFill>
                <a:effectLst/>
                <a:highlight>
                  <a:srgbClr val="FFFF00"/>
                </a:highlight>
                <a:latin typeface="+mn-lt"/>
                <a:ea typeface="Times New Roman" panose="02020603050405020304" pitchFamily="18" charset="0"/>
                <a:cs typeface="Times New Roman" panose="02020603050405020304" pitchFamily="18" charset="0"/>
              </a:rPr>
              <a:t> Figueroa	</a:t>
            </a:r>
            <a:r>
              <a:rPr lang="sv-SE" sz="1100" b="1" dirty="0">
                <a:solidFill>
                  <a:srgbClr val="FF0000"/>
                </a:solidFill>
                <a:effectLst/>
                <a:highlight>
                  <a:srgbClr val="FFFF00"/>
                </a:highlight>
                <a:latin typeface="+mn-lt"/>
                <a:ea typeface="Times New Roman" panose="02020603050405020304" pitchFamily="18" charset="0"/>
                <a:cs typeface="Times New Roman" panose="02020603050405020304" pitchFamily="18" charset="0"/>
              </a:rPr>
              <a:t>José Luis MARTÍNEZ PEÑA , </a:t>
            </a:r>
            <a:r>
              <a:rPr lang="sv-SE" sz="1100" b="1" u="sng" dirty="0">
                <a:solidFill>
                  <a:srgbClr val="FF0000"/>
                </a:solidFill>
                <a:effectLst/>
                <a:highlight>
                  <a:srgbClr val="FFFF00"/>
                </a:highlight>
                <a:latin typeface="+mn-lt"/>
                <a:ea typeface="Times New Roman" panose="02020603050405020304" pitchFamily="18" charset="0"/>
                <a:cs typeface="Times New Roman" panose="02020603050405020304" pitchFamily="18" charset="0"/>
              </a:rPr>
              <a:t>ESFRI Chair</a:t>
            </a:r>
            <a:br>
              <a:rPr lang="sv-SE" sz="1100" dirty="0">
                <a:effectLst/>
                <a:latin typeface="+mn-lt"/>
                <a:ea typeface="Times New Roman" panose="02020603050405020304" pitchFamily="18" charset="0"/>
                <a:cs typeface="Times New Roman" panose="02020603050405020304" pitchFamily="18" charset="0"/>
              </a:rPr>
            </a:br>
            <a:r>
              <a:rPr lang="sv-SE" sz="1100" dirty="0">
                <a:solidFill>
                  <a:srgbClr val="000000"/>
                </a:solidFill>
                <a:effectLst/>
                <a:latin typeface="+mn-lt"/>
                <a:ea typeface="Times New Roman" panose="02020603050405020304" pitchFamily="18" charset="0"/>
                <a:cs typeface="Times New Roman" panose="02020603050405020304" pitchFamily="18" charset="0"/>
              </a:rPr>
              <a:t>Sweden	Madeleine DURBEEJ-HJALT  </a:t>
            </a:r>
            <a:r>
              <a:rPr lang="sv-SE" sz="1100" b="1" dirty="0">
                <a:solidFill>
                  <a:srgbClr val="000000"/>
                </a:solidFill>
                <a:effectLst/>
                <a:latin typeface="+mn-lt"/>
                <a:ea typeface="Times New Roman" panose="02020603050405020304" pitchFamily="18" charset="0"/>
                <a:cs typeface="Times New Roman" panose="02020603050405020304" pitchFamily="18" charset="0"/>
              </a:rPr>
              <a:t>Lisbeth Cecilia OLSSON, Swedish Research Council RI Chair</a:t>
            </a:r>
            <a:r>
              <a:rPr lang="sv-SE" sz="1100" b="1" dirty="0">
                <a:effectLst/>
                <a:latin typeface="+mn-lt"/>
                <a:ea typeface="Times New Roman" panose="02020603050405020304" pitchFamily="18" charset="0"/>
                <a:cs typeface="Times New Roman" panose="02020603050405020304" pitchFamily="18" charset="0"/>
              </a:rPr>
              <a:t> </a:t>
            </a:r>
          </a:p>
          <a:p>
            <a:pPr>
              <a:spcAft>
                <a:spcPts val="0"/>
              </a:spcAft>
            </a:pPr>
            <a:br>
              <a:rPr lang="sv-SE" sz="1800" dirty="0">
                <a:solidFill>
                  <a:srgbClr val="010302"/>
                </a:solidFill>
                <a:effectLst/>
                <a:latin typeface="Times New Roman" panose="02020603050405020304" pitchFamily="18" charset="0"/>
                <a:ea typeface="Times New Roman" panose="02020603050405020304" pitchFamily="18" charset="0"/>
              </a:rPr>
            </a:b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5961791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868013F-99D7-46D2-98AD-0C02C78670E0}"/>
              </a:ext>
            </a:extLst>
          </p:cNvPr>
          <p:cNvSpPr/>
          <p:nvPr/>
        </p:nvSpPr>
        <p:spPr>
          <a:xfrm>
            <a:off x="311888" y="671691"/>
            <a:ext cx="11568223" cy="5724644"/>
          </a:xfrm>
          <a:prstGeom prst="rect">
            <a:avLst/>
          </a:prstGeom>
        </p:spPr>
        <p:txBody>
          <a:bodyPr wrap="square">
            <a:spAutoFit/>
          </a:bodyPr>
          <a:lstStyle/>
          <a:p>
            <a:pPr>
              <a:spcAft>
                <a:spcPts val="0"/>
              </a:spcAft>
            </a:pPr>
            <a:r>
              <a:rPr lang="en-US" sz="3200" dirty="0">
                <a:effectLst/>
                <a:latin typeface="Calibri" panose="020F0502020204030204" pitchFamily="34" charset="0"/>
                <a:ea typeface="Calibri" panose="020F0502020204030204" pitchFamily="34" charset="0"/>
              </a:rPr>
              <a:t>The ESFRI Landscape Analysis was published in May 2024</a:t>
            </a:r>
          </a:p>
          <a:p>
            <a:pPr>
              <a:spcAft>
                <a:spcPts val="0"/>
              </a:spcAft>
            </a:pPr>
            <a:endParaRPr lang="en-US" dirty="0">
              <a:latin typeface="Calibri" panose="020F0502020204030204" pitchFamily="34" charset="0"/>
              <a:ea typeface="Calibri" panose="020F0502020204030204" pitchFamily="34" charset="0"/>
            </a:endParaRPr>
          </a:p>
          <a:p>
            <a:pPr>
              <a:spcAft>
                <a:spcPts val="0"/>
              </a:spcAft>
            </a:pPr>
            <a:endParaRPr lang="en-US" sz="1800" dirty="0">
              <a:effectLst/>
              <a:latin typeface="Calibri" panose="020F0502020204030204" pitchFamily="34" charset="0"/>
              <a:ea typeface="Calibri" panose="020F0502020204030204" pitchFamily="34" charset="0"/>
            </a:endParaRPr>
          </a:p>
          <a:p>
            <a:r>
              <a:rPr lang="en-US" sz="2000" dirty="0">
                <a:effectLst/>
                <a:latin typeface="Calibri" panose="020F0502020204030204" pitchFamily="34" charset="0"/>
                <a:ea typeface="Calibri" panose="020F0502020204030204" pitchFamily="34" charset="0"/>
              </a:rPr>
              <a:t>Quote from page 83:</a:t>
            </a:r>
            <a:r>
              <a:rPr lang="sv-SE" sz="2000" dirty="0">
                <a:latin typeface="Calibri" panose="020F0502020204030204" pitchFamily="34" charset="0"/>
                <a:ea typeface="Calibri" panose="020F0502020204030204" pitchFamily="34" charset="0"/>
              </a:rPr>
              <a:t> </a:t>
            </a:r>
            <a:r>
              <a:rPr lang="en-US" sz="2000" dirty="0">
                <a:effectLst/>
                <a:latin typeface="Calibri" panose="020F0502020204030204" pitchFamily="34" charset="0"/>
                <a:ea typeface="Calibri" panose="020F0502020204030204" pitchFamily="34" charset="0"/>
              </a:rPr>
              <a:t>“</a:t>
            </a:r>
            <a:r>
              <a:rPr lang="en-US" sz="2000" b="1" dirty="0">
                <a:effectLst/>
                <a:latin typeface="Calibri" panose="020F0502020204030204" pitchFamily="34" charset="0"/>
                <a:ea typeface="Calibri" panose="020F0502020204030204" pitchFamily="34" charset="0"/>
              </a:rPr>
              <a:t>Europe’s main strategy in the field is to continue to support long baseline experiments in Japan and the United States.” </a:t>
            </a:r>
          </a:p>
          <a:p>
            <a:endParaRPr lang="en-US" sz="2000" dirty="0">
              <a:effectLst/>
              <a:latin typeface="Calibri" panose="020F0502020204030204" pitchFamily="34" charset="0"/>
              <a:ea typeface="Calibri" panose="020F0502020204030204" pitchFamily="34" charset="0"/>
            </a:endParaRPr>
          </a:p>
          <a:p>
            <a:pPr>
              <a:spcAft>
                <a:spcPts val="0"/>
              </a:spcAft>
            </a:pPr>
            <a:r>
              <a:rPr lang="en-US" sz="2000" dirty="0">
                <a:effectLst/>
                <a:latin typeface="Calibri" panose="020F0502020204030204" pitchFamily="34" charset="0"/>
                <a:ea typeface="Calibri" panose="020F0502020204030204" pitchFamily="34" charset="0"/>
              </a:rPr>
              <a:t>Quote from page 94: “Since then, there is </a:t>
            </a:r>
            <a:r>
              <a:rPr lang="en-US" sz="2000" dirty="0">
                <a:solidFill>
                  <a:srgbClr val="FF0000"/>
                </a:solidFill>
                <a:effectLst/>
                <a:latin typeface="Calibri" panose="020F0502020204030204" pitchFamily="34" charset="0"/>
                <a:ea typeface="Calibri" panose="020F0502020204030204" pitchFamily="34" charset="0"/>
              </a:rPr>
              <a:t>a worldwide tacit understanding </a:t>
            </a:r>
            <a:r>
              <a:rPr lang="en-US" sz="2000" dirty="0">
                <a:effectLst/>
                <a:latin typeface="Calibri" panose="020F0502020204030204" pitchFamily="34" charset="0"/>
                <a:ea typeface="Calibri" panose="020F0502020204030204" pitchFamily="34" charset="0"/>
              </a:rPr>
              <a:t>that the global effort in Particle Physics at </a:t>
            </a:r>
            <a:r>
              <a:rPr lang="en-US" sz="2000" b="1" dirty="0">
                <a:effectLst/>
                <a:latin typeface="Calibri" panose="020F0502020204030204" pitchFamily="34" charset="0"/>
                <a:ea typeface="Calibri" panose="020F0502020204030204" pitchFamily="34" charset="0"/>
              </a:rPr>
              <a:t>the energy frontier should focus on CERN facilities while America and Asia should deal with the main experiments at the intensity frontier</a:t>
            </a:r>
            <a:r>
              <a:rPr lang="en-US" sz="2000" dirty="0">
                <a:effectLst/>
                <a:latin typeface="Calibri" panose="020F0502020204030204" pitchFamily="34" charset="0"/>
                <a:ea typeface="Calibri" panose="020F0502020204030204" pitchFamily="34" charset="0"/>
              </a:rPr>
              <a:t>, in particular the long baseline neutrino facilities. </a:t>
            </a:r>
            <a:r>
              <a:rPr lang="en-US" sz="2000" dirty="0">
                <a:solidFill>
                  <a:srgbClr val="00B050"/>
                </a:solidFill>
                <a:effectLst/>
                <a:latin typeface="Calibri" panose="020F0502020204030204" pitchFamily="34" charset="0"/>
                <a:ea typeface="Calibri" panose="020F0502020204030204" pitchFamily="34" charset="0"/>
              </a:rPr>
              <a:t>Some long-term initiatives are nevertheless explored in Europe in this field, e.g. in the ESSnuSB project.</a:t>
            </a:r>
            <a:r>
              <a:rPr lang="en-US" sz="2000" dirty="0">
                <a:effectLst/>
                <a:latin typeface="Calibri" panose="020F0502020204030204" pitchFamily="34" charset="0"/>
                <a:ea typeface="Calibri" panose="020F0502020204030204" pitchFamily="34" charset="0"/>
              </a:rPr>
              <a:t>”</a:t>
            </a:r>
            <a:endParaRPr lang="sv-SE" sz="2000" dirty="0">
              <a:effectLst/>
              <a:latin typeface="Calibri" panose="020F0502020204030204" pitchFamily="34" charset="0"/>
              <a:ea typeface="Calibri" panose="020F0502020204030204" pitchFamily="34" charset="0"/>
            </a:endParaRPr>
          </a:p>
          <a:p>
            <a:pPr>
              <a:spcAft>
                <a:spcPts val="0"/>
              </a:spcAft>
            </a:pPr>
            <a:r>
              <a:rPr lang="en-US" sz="2000" dirty="0">
                <a:effectLst/>
                <a:latin typeface="Calibri" panose="020F0502020204030204" pitchFamily="34" charset="0"/>
                <a:ea typeface="Calibri" panose="020F0502020204030204" pitchFamily="34" charset="0"/>
              </a:rPr>
              <a:t> </a:t>
            </a:r>
            <a:endParaRPr lang="en-US" sz="2000" dirty="0">
              <a:latin typeface="Calibri" panose="020F0502020204030204" pitchFamily="34" charset="0"/>
              <a:ea typeface="Calibri" panose="020F0502020204030204" pitchFamily="34" charset="0"/>
            </a:endParaRPr>
          </a:p>
          <a:p>
            <a:pPr>
              <a:spcAft>
                <a:spcPts val="0"/>
              </a:spcAft>
            </a:pPr>
            <a:r>
              <a:rPr lang="en-US" sz="2000" dirty="0">
                <a:effectLst/>
                <a:latin typeface="Calibri" panose="020F0502020204030204" pitchFamily="34" charset="0"/>
                <a:ea typeface="Calibri" panose="020F0502020204030204" pitchFamily="34" charset="0"/>
              </a:rPr>
              <a:t>Quote from an email 18 June 2024 from </a:t>
            </a:r>
            <a:r>
              <a:rPr lang="fr-FR" sz="2000" dirty="0">
                <a:solidFill>
                  <a:srgbClr val="FF0000"/>
                </a:solidFill>
                <a:effectLst/>
                <a:highlight>
                  <a:srgbClr val="FFFF00"/>
                </a:highlight>
                <a:latin typeface="Calibri" panose="020F0502020204030204" pitchFamily="34" charset="0"/>
                <a:ea typeface="Calibri" panose="020F0502020204030204" pitchFamily="34" charset="0"/>
              </a:rPr>
              <a:t>Jose Luis Martinez, Chair of ESFRI</a:t>
            </a:r>
            <a:r>
              <a:rPr lang="fr-FR" sz="2000" dirty="0">
                <a:solidFill>
                  <a:srgbClr val="FF0000"/>
                </a:solidFill>
                <a:effectLst/>
                <a:latin typeface="Calibri" panose="020F0502020204030204" pitchFamily="34" charset="0"/>
                <a:ea typeface="Calibri" panose="020F0502020204030204" pitchFamily="34" charset="0"/>
              </a:rPr>
              <a:t>, </a:t>
            </a:r>
            <a:r>
              <a:rPr lang="fr-FR" sz="2000" dirty="0">
                <a:effectLst/>
                <a:latin typeface="Calibri" panose="020F0502020204030204" pitchFamily="34" charset="0"/>
                <a:ea typeface="Calibri" panose="020F0502020204030204" pitchFamily="34" charset="0"/>
              </a:rPr>
              <a:t>to me:</a:t>
            </a:r>
          </a:p>
          <a:p>
            <a:pPr>
              <a:spcAft>
                <a:spcPts val="0"/>
              </a:spcAft>
            </a:pPr>
            <a:endParaRPr lang="fr-FR" sz="2000" dirty="0">
              <a:effectLst/>
              <a:latin typeface="Calibri" panose="020F0502020204030204" pitchFamily="34" charset="0"/>
              <a:ea typeface="Calibri" panose="020F0502020204030204" pitchFamily="34" charset="0"/>
            </a:endParaRPr>
          </a:p>
          <a:p>
            <a:pPr>
              <a:spcAft>
                <a:spcPts val="0"/>
              </a:spcAft>
            </a:pPr>
            <a:r>
              <a:rPr lang="en-US" sz="2000" dirty="0">
                <a:latin typeface="+mn-lt"/>
              </a:rPr>
              <a:t>“Regarding the neutrino long base-line project ESSnuSB its development will be decided by several aspects described in the future Roadmap such as scientific excellence, </a:t>
            </a:r>
            <a:r>
              <a:rPr lang="en-US" sz="2000" u="sng" dirty="0">
                <a:latin typeface="+mn-lt"/>
              </a:rPr>
              <a:t>the fulfillment of an identified gap European research</a:t>
            </a:r>
            <a:r>
              <a:rPr lang="en-US" sz="2000" dirty="0">
                <a:latin typeface="+mn-lt"/>
              </a:rPr>
              <a:t>, pan-</a:t>
            </a:r>
            <a:r>
              <a:rPr lang="en-US" sz="2000" dirty="0" err="1">
                <a:latin typeface="+mn-lt"/>
              </a:rPr>
              <a:t>european</a:t>
            </a:r>
            <a:r>
              <a:rPr lang="en-US" sz="2000" dirty="0">
                <a:latin typeface="+mn-lt"/>
              </a:rPr>
              <a:t> relevance, support from MS…. </a:t>
            </a:r>
            <a:r>
              <a:rPr lang="en-US" sz="2000" dirty="0">
                <a:solidFill>
                  <a:srgbClr val="00B050"/>
                </a:solidFill>
                <a:highlight>
                  <a:srgbClr val="FFFF00"/>
                </a:highlight>
                <a:latin typeface="+mn-lt"/>
              </a:rPr>
              <a:t>and not on the existence of similar RI in other parts of the world</a:t>
            </a:r>
            <a:r>
              <a:rPr lang="en-US" sz="2000" dirty="0">
                <a:latin typeface="+mn-lt"/>
              </a:rPr>
              <a:t>. In fact the EU is making a point in increasing the competitiveness of European research.”</a:t>
            </a:r>
            <a:endParaRPr lang="fr-FR" sz="2000" dirty="0">
              <a:effectLst/>
              <a:latin typeface="+mn-lt"/>
              <a:ea typeface="Calibri" panose="020F0502020204030204" pitchFamily="34" charset="0"/>
            </a:endParaRPr>
          </a:p>
          <a:p>
            <a:pPr>
              <a:spcAft>
                <a:spcPts val="0"/>
              </a:spcAft>
            </a:pPr>
            <a:endParaRPr lang="sv-SE"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797013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DC29195-1A22-41AB-9D57-A3275DFB5CE4}"/>
              </a:ext>
            </a:extLst>
          </p:cNvPr>
          <p:cNvGraphicFramePr>
            <a:graphicFrameLocks noGrp="1"/>
          </p:cNvGraphicFramePr>
          <p:nvPr>
            <p:extLst>
              <p:ext uri="{D42A27DB-BD31-4B8C-83A1-F6EECF244321}">
                <p14:modId xmlns:p14="http://schemas.microsoft.com/office/powerpoint/2010/main" val="2372051092"/>
              </p:ext>
            </p:extLst>
          </p:nvPr>
        </p:nvGraphicFramePr>
        <p:xfrm>
          <a:off x="463825" y="3345034"/>
          <a:ext cx="10059036" cy="505026"/>
        </p:xfrm>
        <a:graphic>
          <a:graphicData uri="http://schemas.openxmlformats.org/drawingml/2006/table">
            <a:tbl>
              <a:tblPr firstRow="1" firstCol="1" bandRow="1">
                <a:tableStyleId>{5C22544A-7EE6-4342-B048-85BDC9FD1C3A}</a:tableStyleId>
              </a:tblPr>
              <a:tblGrid>
                <a:gridCol w="3165028">
                  <a:extLst>
                    <a:ext uri="{9D8B030D-6E8A-4147-A177-3AD203B41FA5}">
                      <a16:colId xmlns:a16="http://schemas.microsoft.com/office/drawing/2014/main" val="929260648"/>
                    </a:ext>
                  </a:extLst>
                </a:gridCol>
                <a:gridCol w="6894008">
                  <a:extLst>
                    <a:ext uri="{9D8B030D-6E8A-4147-A177-3AD203B41FA5}">
                      <a16:colId xmlns:a16="http://schemas.microsoft.com/office/drawing/2014/main" val="2138398649"/>
                    </a:ext>
                  </a:extLst>
                </a:gridCol>
              </a:tblGrid>
              <a:tr h="214489">
                <a:tc>
                  <a:txBody>
                    <a:bodyPr/>
                    <a:lstStyle/>
                    <a:p>
                      <a:pPr>
                        <a:lnSpc>
                          <a:spcPct val="107000"/>
                        </a:lnSpc>
                        <a:spcAft>
                          <a:spcPts val="0"/>
                        </a:spcAft>
                      </a:pPr>
                      <a:r>
                        <a:rPr lang="sv-SE" sz="1100" dirty="0">
                          <a:solidFill>
                            <a:srgbClr val="FF0000"/>
                          </a:solidFill>
                          <a:effectLst/>
                          <a:highlight>
                            <a:srgbClr val="FFFF00"/>
                          </a:highlight>
                        </a:rPr>
                        <a:t>Chair</a:t>
                      </a:r>
                      <a:endParaRPr lang="sv-SE" sz="1100" dirty="0">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sv-SE" sz="1100">
                          <a:effectLst/>
                        </a:rPr>
                        <a:t> </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035990627"/>
                  </a:ext>
                </a:extLst>
              </a:tr>
              <a:tr h="290537">
                <a:tc>
                  <a:txBody>
                    <a:bodyPr/>
                    <a:lstStyle/>
                    <a:p>
                      <a:pPr>
                        <a:lnSpc>
                          <a:spcPct val="107000"/>
                        </a:lnSpc>
                        <a:spcAft>
                          <a:spcPts val="0"/>
                        </a:spcAft>
                      </a:pPr>
                      <a:r>
                        <a:rPr lang="sv-SE" sz="1100" dirty="0">
                          <a:solidFill>
                            <a:srgbClr val="FF0000"/>
                          </a:solidFill>
                          <a:effectLst/>
                          <a:highlight>
                            <a:srgbClr val="FFFF00"/>
                          </a:highlight>
                        </a:rPr>
                        <a:t>Dr Hugh Montgomery</a:t>
                      </a:r>
                      <a:endParaRPr lang="sv-SE" sz="1100" dirty="0">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en-US" sz="1100" dirty="0">
                          <a:effectLst/>
                        </a:rPr>
                        <a:t>Thomas Jefferson National Accelerator Facility, Newport News, USA</a:t>
                      </a: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08160444"/>
                  </a:ext>
                </a:extLst>
              </a:tr>
            </a:tbl>
          </a:graphicData>
        </a:graphic>
      </p:graphicFrame>
      <p:graphicFrame>
        <p:nvGraphicFramePr>
          <p:cNvPr id="3" name="Table 2">
            <a:extLst>
              <a:ext uri="{FF2B5EF4-FFF2-40B4-BE49-F238E27FC236}">
                <a16:creationId xmlns:a16="http://schemas.microsoft.com/office/drawing/2014/main" id="{4DA47B3F-1658-448D-B0E6-644C28671717}"/>
              </a:ext>
            </a:extLst>
          </p:cNvPr>
          <p:cNvGraphicFramePr>
            <a:graphicFrameLocks noGrp="1"/>
          </p:cNvGraphicFramePr>
          <p:nvPr>
            <p:extLst>
              <p:ext uri="{D42A27DB-BD31-4B8C-83A1-F6EECF244321}">
                <p14:modId xmlns:p14="http://schemas.microsoft.com/office/powerpoint/2010/main" val="871391678"/>
              </p:ext>
            </p:extLst>
          </p:nvPr>
        </p:nvGraphicFramePr>
        <p:xfrm>
          <a:off x="463825" y="3863935"/>
          <a:ext cx="10059036" cy="2857500"/>
        </p:xfrm>
        <a:graphic>
          <a:graphicData uri="http://schemas.openxmlformats.org/drawingml/2006/table">
            <a:tbl>
              <a:tblPr firstRow="1" firstCol="1" bandRow="1">
                <a:tableStyleId>{5C22544A-7EE6-4342-B048-85BDC9FD1C3A}</a:tableStyleId>
              </a:tblPr>
              <a:tblGrid>
                <a:gridCol w="5029518">
                  <a:extLst>
                    <a:ext uri="{9D8B030D-6E8A-4147-A177-3AD203B41FA5}">
                      <a16:colId xmlns:a16="http://schemas.microsoft.com/office/drawing/2014/main" val="1109007616"/>
                    </a:ext>
                  </a:extLst>
                </a:gridCol>
                <a:gridCol w="5029518">
                  <a:extLst>
                    <a:ext uri="{9D8B030D-6E8A-4147-A177-3AD203B41FA5}">
                      <a16:colId xmlns:a16="http://schemas.microsoft.com/office/drawing/2014/main" val="2040685483"/>
                    </a:ext>
                  </a:extLst>
                </a:gridCol>
              </a:tblGrid>
              <a:tr h="183320">
                <a:tc>
                  <a:txBody>
                    <a:bodyPr/>
                    <a:lstStyle/>
                    <a:p>
                      <a:pPr>
                        <a:lnSpc>
                          <a:spcPct val="107000"/>
                        </a:lnSpc>
                        <a:spcAft>
                          <a:spcPts val="0"/>
                        </a:spcAft>
                      </a:pPr>
                      <a:r>
                        <a:rPr lang="sv-SE" sz="1100">
                          <a:effectLst/>
                        </a:rPr>
                        <a:t>Members</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sv-SE" sz="1100">
                          <a:effectLst/>
                        </a:rPr>
                        <a:t> </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809372999"/>
                  </a:ext>
                </a:extLst>
              </a:tr>
              <a:tr h="183320">
                <a:tc>
                  <a:txBody>
                    <a:bodyPr/>
                    <a:lstStyle/>
                    <a:p>
                      <a:pPr>
                        <a:lnSpc>
                          <a:spcPct val="107000"/>
                        </a:lnSpc>
                        <a:spcAft>
                          <a:spcPts val="0"/>
                        </a:spcAft>
                      </a:pPr>
                      <a:r>
                        <a:rPr lang="sv-SE" sz="1100">
                          <a:effectLst/>
                        </a:rPr>
                        <a:t>Prof. Hiroaki Aihara</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sv-SE" sz="1100">
                          <a:effectLst/>
                        </a:rPr>
                        <a:t>University of Tokyo, Japan</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294738842"/>
                  </a:ext>
                </a:extLst>
              </a:tr>
              <a:tr h="183320">
                <a:tc>
                  <a:txBody>
                    <a:bodyPr/>
                    <a:lstStyle/>
                    <a:p>
                      <a:pPr>
                        <a:lnSpc>
                          <a:spcPct val="107000"/>
                        </a:lnSpc>
                        <a:spcAft>
                          <a:spcPts val="0"/>
                        </a:spcAft>
                      </a:pPr>
                      <a:r>
                        <a:rPr lang="sv-SE" sz="1100">
                          <a:effectLst/>
                        </a:rPr>
                        <a:t>Prof. Klaus Blaum</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en-US" sz="1100">
                          <a:effectLst/>
                        </a:rPr>
                        <a:t>Max Planck Institute for Nuclear Physics, Germany</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76118400"/>
                  </a:ext>
                </a:extLst>
              </a:tr>
              <a:tr h="183320">
                <a:tc>
                  <a:txBody>
                    <a:bodyPr/>
                    <a:lstStyle/>
                    <a:p>
                      <a:pPr>
                        <a:lnSpc>
                          <a:spcPct val="107000"/>
                        </a:lnSpc>
                        <a:spcAft>
                          <a:spcPts val="0"/>
                        </a:spcAft>
                      </a:pPr>
                      <a:r>
                        <a:rPr lang="sv-SE" sz="1100">
                          <a:effectLst/>
                        </a:rPr>
                        <a:t>Prof. Philip Burrows</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en-US" sz="1100">
                          <a:effectLst/>
                        </a:rPr>
                        <a:t>University of Oxford, United Kingdom</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473047639"/>
                  </a:ext>
                </a:extLst>
              </a:tr>
              <a:tr h="183320">
                <a:tc>
                  <a:txBody>
                    <a:bodyPr/>
                    <a:lstStyle/>
                    <a:p>
                      <a:pPr>
                        <a:lnSpc>
                          <a:spcPct val="107000"/>
                        </a:lnSpc>
                        <a:spcAft>
                          <a:spcPts val="0"/>
                        </a:spcAft>
                      </a:pPr>
                      <a:r>
                        <a:rPr lang="sv-SE" sz="1100">
                          <a:effectLst/>
                        </a:rPr>
                        <a:t>Prof. Robert Cousins</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en-US" sz="1100">
                          <a:effectLst/>
                        </a:rPr>
                        <a:t>University of California, Los Angeles (UCLA), USA</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625051622"/>
                  </a:ext>
                </a:extLst>
              </a:tr>
              <a:tr h="183320">
                <a:tc>
                  <a:txBody>
                    <a:bodyPr/>
                    <a:lstStyle/>
                    <a:p>
                      <a:pPr>
                        <a:lnSpc>
                          <a:spcPct val="107000"/>
                        </a:lnSpc>
                        <a:spcAft>
                          <a:spcPts val="0"/>
                        </a:spcAft>
                      </a:pPr>
                      <a:r>
                        <a:rPr lang="sv-SE" sz="1100">
                          <a:effectLst/>
                        </a:rPr>
                        <a:t>Prof. Nigel Glover</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sv-SE" sz="1100">
                          <a:effectLst/>
                        </a:rPr>
                        <a:t>Durham University, United Kingdom</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479225510"/>
                  </a:ext>
                </a:extLst>
              </a:tr>
              <a:tr h="183320">
                <a:tc>
                  <a:txBody>
                    <a:bodyPr/>
                    <a:lstStyle/>
                    <a:p>
                      <a:pPr>
                        <a:lnSpc>
                          <a:spcPct val="107000"/>
                        </a:lnSpc>
                        <a:spcAft>
                          <a:spcPts val="0"/>
                        </a:spcAft>
                      </a:pPr>
                      <a:r>
                        <a:rPr lang="en-US" sz="1100">
                          <a:effectLst/>
                        </a:rPr>
                        <a:t>Prof. Pilar Hernandez (Vice-Chair)</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en-US" sz="1100">
                          <a:effectLst/>
                        </a:rPr>
                        <a:t>IFIC, University of Valencia, Spain</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147942148"/>
                  </a:ext>
                </a:extLst>
              </a:tr>
              <a:tr h="183320">
                <a:tc>
                  <a:txBody>
                    <a:bodyPr/>
                    <a:lstStyle/>
                    <a:p>
                      <a:pPr>
                        <a:lnSpc>
                          <a:spcPct val="107000"/>
                        </a:lnSpc>
                        <a:spcAft>
                          <a:spcPts val="0"/>
                        </a:spcAft>
                      </a:pPr>
                      <a:r>
                        <a:rPr lang="sv-SE" sz="1100">
                          <a:effectLst/>
                        </a:rPr>
                        <a:t>Prof. Gino Isidori</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sv-SE" sz="1100" dirty="0">
                          <a:effectLst/>
                        </a:rPr>
                        <a:t>University of </a:t>
                      </a:r>
                      <a:r>
                        <a:rPr lang="sv-SE" sz="1100" dirty="0" err="1">
                          <a:effectLst/>
                        </a:rPr>
                        <a:t>ZüriSwitzerland</a:t>
                      </a: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995148727"/>
                  </a:ext>
                </a:extLst>
              </a:tr>
              <a:tr h="183320">
                <a:tc>
                  <a:txBody>
                    <a:bodyPr/>
                    <a:lstStyle/>
                    <a:p>
                      <a:pPr>
                        <a:lnSpc>
                          <a:spcPct val="107000"/>
                        </a:lnSpc>
                        <a:spcAft>
                          <a:spcPts val="0"/>
                        </a:spcAft>
                      </a:pPr>
                      <a:r>
                        <a:rPr lang="sv-SE" sz="1100">
                          <a:effectLst/>
                        </a:rPr>
                        <a:t>Prof. Marumi Kado</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en-US" sz="1100">
                          <a:effectLst/>
                        </a:rPr>
                        <a:t>Max Planck Institute for Physics, Germany</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763845179"/>
                  </a:ext>
                </a:extLst>
              </a:tr>
              <a:tr h="183320">
                <a:tc>
                  <a:txBody>
                    <a:bodyPr/>
                    <a:lstStyle/>
                    <a:p>
                      <a:pPr>
                        <a:lnSpc>
                          <a:spcPct val="107000"/>
                        </a:lnSpc>
                        <a:spcAft>
                          <a:spcPts val="0"/>
                        </a:spcAft>
                      </a:pPr>
                      <a:r>
                        <a:rPr lang="sv-SE" sz="1100">
                          <a:effectLst/>
                        </a:rPr>
                        <a:t>Prof. Fabio Maltoni</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sv-SE" sz="1100">
                          <a:effectLst/>
                        </a:rPr>
                        <a:t>University of Bologna (IT) and Université catholique de Louvain (BE)</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956184682"/>
                  </a:ext>
                </a:extLst>
              </a:tr>
              <a:tr h="183320">
                <a:tc>
                  <a:txBody>
                    <a:bodyPr/>
                    <a:lstStyle/>
                    <a:p>
                      <a:pPr>
                        <a:lnSpc>
                          <a:spcPct val="107000"/>
                        </a:lnSpc>
                        <a:spcAft>
                          <a:spcPts val="0"/>
                        </a:spcAft>
                      </a:pPr>
                      <a:r>
                        <a:rPr lang="sv-SE" sz="1100">
                          <a:effectLst/>
                        </a:rPr>
                        <a:t>Prof. Jocelyn Monroe</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sv-SE" sz="1100">
                          <a:effectLst/>
                        </a:rPr>
                        <a:t>University of Oxford, UK</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87064318"/>
                  </a:ext>
                </a:extLst>
              </a:tr>
              <a:tr h="183320">
                <a:tc>
                  <a:txBody>
                    <a:bodyPr/>
                    <a:lstStyle/>
                    <a:p>
                      <a:pPr>
                        <a:lnSpc>
                          <a:spcPct val="107000"/>
                        </a:lnSpc>
                        <a:spcAft>
                          <a:spcPts val="0"/>
                        </a:spcAft>
                      </a:pPr>
                      <a:r>
                        <a:rPr lang="sv-SE" sz="1100">
                          <a:effectLst/>
                        </a:rPr>
                        <a:t>Prof. Kate Scholberg</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sv-SE" sz="1100">
                          <a:effectLst/>
                        </a:rPr>
                        <a:t>Duke University, Durham, NC, USA</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06778959"/>
                  </a:ext>
                </a:extLst>
              </a:tr>
              <a:tr h="183320">
                <a:tc>
                  <a:txBody>
                    <a:bodyPr/>
                    <a:lstStyle/>
                    <a:p>
                      <a:pPr>
                        <a:lnSpc>
                          <a:spcPct val="107000"/>
                        </a:lnSpc>
                        <a:spcAft>
                          <a:spcPts val="0"/>
                        </a:spcAft>
                      </a:pPr>
                      <a:r>
                        <a:rPr lang="sv-SE" sz="1100">
                          <a:effectLst/>
                        </a:rPr>
                        <a:t>Prof. Marie-Hélène Schune</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sv-SE" sz="1100">
                          <a:effectLst/>
                        </a:rPr>
                        <a:t>Université Paris-Saclay, CNRS/IN2P3, IJCLab, France</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679443815"/>
                  </a:ext>
                </a:extLst>
              </a:tr>
              <a:tr h="183320">
                <a:tc>
                  <a:txBody>
                    <a:bodyPr/>
                    <a:lstStyle/>
                    <a:p>
                      <a:pPr>
                        <a:lnSpc>
                          <a:spcPct val="107000"/>
                        </a:lnSpc>
                        <a:spcAft>
                          <a:spcPts val="0"/>
                        </a:spcAft>
                      </a:pPr>
                      <a:r>
                        <a:rPr lang="sv-SE" sz="1100">
                          <a:effectLst/>
                        </a:rPr>
                        <a:t>Prof. Johannes Peter Wessels</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en-US" sz="1100">
                          <a:effectLst/>
                        </a:rPr>
                        <a:t>Westfälische Wilhems-Universität Münster, Germany</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146852492"/>
                  </a:ext>
                </a:extLst>
              </a:tr>
              <a:tr h="183320">
                <a:tc>
                  <a:txBody>
                    <a:bodyPr/>
                    <a:lstStyle/>
                    <a:p>
                      <a:pPr>
                        <a:lnSpc>
                          <a:spcPct val="107000"/>
                        </a:lnSpc>
                        <a:spcAft>
                          <a:spcPts val="0"/>
                        </a:spcAft>
                      </a:pPr>
                      <a:r>
                        <a:rPr lang="sv-SE" sz="1100" dirty="0">
                          <a:effectLst/>
                        </a:rPr>
                        <a:t>Prof. Akira </a:t>
                      </a:r>
                      <a:r>
                        <a:rPr lang="sv-SE" sz="1100" dirty="0" err="1">
                          <a:effectLst/>
                        </a:rPr>
                        <a:t>Yamamoto</a:t>
                      </a: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sv-SE" sz="1100" dirty="0">
                          <a:effectLst/>
                        </a:rPr>
                        <a:t>KEK, Japan and CERN</a:t>
                      </a: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994892099"/>
                  </a:ext>
                </a:extLst>
              </a:tr>
            </a:tbl>
          </a:graphicData>
        </a:graphic>
      </p:graphicFrame>
      <p:sp>
        <p:nvSpPr>
          <p:cNvPr id="4" name="Rectangle 1">
            <a:extLst>
              <a:ext uri="{FF2B5EF4-FFF2-40B4-BE49-F238E27FC236}">
                <a16:creationId xmlns:a16="http://schemas.microsoft.com/office/drawing/2014/main" id="{5429279D-C259-43C1-9A85-D7D4BDAB42C5}"/>
              </a:ext>
            </a:extLst>
          </p:cNvPr>
          <p:cNvSpPr>
            <a:spLocks noChangeArrowheads="1"/>
          </p:cNvSpPr>
          <p:nvPr/>
        </p:nvSpPr>
        <p:spPr bwMode="auto">
          <a:xfrm>
            <a:off x="1101725" y="25733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2" name="TextBox 11">
            <a:extLst>
              <a:ext uri="{FF2B5EF4-FFF2-40B4-BE49-F238E27FC236}">
                <a16:creationId xmlns:a16="http://schemas.microsoft.com/office/drawing/2014/main" id="{DC7EC1D4-940B-4276-832E-AE14650AC006}"/>
              </a:ext>
            </a:extLst>
          </p:cNvPr>
          <p:cNvSpPr txBox="1"/>
          <p:nvPr/>
        </p:nvSpPr>
        <p:spPr>
          <a:xfrm>
            <a:off x="463825" y="48883"/>
            <a:ext cx="5344476" cy="984885"/>
          </a:xfrm>
          <a:prstGeom prst="rect">
            <a:avLst/>
          </a:prstGeom>
          <a:noFill/>
        </p:spPr>
        <p:txBody>
          <a:bodyPr wrap="none" rtlCol="0">
            <a:spAutoFit/>
          </a:bodyPr>
          <a:lstStyle/>
          <a:p>
            <a:r>
              <a:rPr lang="en-GB" sz="4000" b="1" dirty="0"/>
              <a:t>3. SPC </a:t>
            </a:r>
          </a:p>
          <a:p>
            <a:r>
              <a:rPr lang="en-GB" b="1" dirty="0"/>
              <a:t>Mandate of  the CERN Scientific Policy Committee SPC</a:t>
            </a:r>
          </a:p>
        </p:txBody>
      </p:sp>
      <p:sp>
        <p:nvSpPr>
          <p:cNvPr id="13" name="Rectangle 12">
            <a:extLst>
              <a:ext uri="{FF2B5EF4-FFF2-40B4-BE49-F238E27FC236}">
                <a16:creationId xmlns:a16="http://schemas.microsoft.com/office/drawing/2014/main" id="{905E8879-387C-436A-A9D6-970E5A2D1B90}"/>
              </a:ext>
            </a:extLst>
          </p:cNvPr>
          <p:cNvSpPr/>
          <p:nvPr/>
        </p:nvSpPr>
        <p:spPr>
          <a:xfrm>
            <a:off x="463825" y="961961"/>
            <a:ext cx="11504248" cy="1815882"/>
          </a:xfrm>
          <a:prstGeom prst="rect">
            <a:avLst/>
          </a:prstGeom>
        </p:spPr>
        <p:txBody>
          <a:bodyPr wrap="square">
            <a:spAutoFit/>
          </a:bodyPr>
          <a:lstStyle/>
          <a:p>
            <a:r>
              <a:rPr lang="en-US" sz="1600" b="1" dirty="0">
                <a:effectLst/>
                <a:latin typeface="+mn-lt"/>
              </a:rPr>
              <a:t>1. To make recommendations to the Council on the priorities of research </a:t>
            </a:r>
            <a:r>
              <a:rPr lang="en-US" sz="1600" b="1" dirty="0" err="1">
                <a:effectLst/>
                <a:latin typeface="+mn-lt"/>
              </a:rPr>
              <a:t>programmes</a:t>
            </a:r>
            <a:r>
              <a:rPr lang="en-US" sz="1600" b="1" dirty="0">
                <a:effectLst/>
                <a:latin typeface="+mn-lt"/>
              </a:rPr>
              <a:t> and the allocation of research effort both within the Laboratories of the Organization </a:t>
            </a:r>
            <a:r>
              <a:rPr lang="en-US" sz="1600" b="1" i="1" dirty="0">
                <a:effectLst/>
                <a:latin typeface="+mn-lt"/>
              </a:rPr>
              <a:t>and extramurally</a:t>
            </a:r>
            <a:r>
              <a:rPr lang="en-US" sz="1600" b="1" dirty="0">
                <a:effectLst/>
                <a:latin typeface="+mn-lt"/>
              </a:rPr>
              <a:t>;</a:t>
            </a:r>
            <a:endParaRPr lang="en-US" sz="1600" b="1" dirty="0">
              <a:latin typeface="+mn-lt"/>
            </a:endParaRPr>
          </a:p>
          <a:p>
            <a:r>
              <a:rPr lang="en-US" sz="1600" dirty="0">
                <a:effectLst/>
                <a:latin typeface="+mn-lt"/>
              </a:rPr>
              <a:t>2. to examine and make recommendations to the Council on the annual goals of the various scientific activities of the Organization;</a:t>
            </a:r>
            <a:endParaRPr lang="en-US" sz="1600" dirty="0">
              <a:latin typeface="+mn-lt"/>
            </a:endParaRPr>
          </a:p>
          <a:p>
            <a:r>
              <a:rPr lang="en-US" sz="1600" dirty="0">
                <a:effectLst/>
                <a:latin typeface="+mn-lt"/>
              </a:rPr>
              <a:t>3.  to annually assess the achievements of the Organization with regard to the past year annual goals of the various scientific activities;</a:t>
            </a:r>
            <a:endParaRPr lang="en-US" sz="1600" dirty="0">
              <a:latin typeface="+mn-lt"/>
            </a:endParaRPr>
          </a:p>
          <a:p>
            <a:r>
              <a:rPr lang="en-US" sz="1600" dirty="0">
                <a:effectLst/>
                <a:latin typeface="+mn-lt"/>
              </a:rPr>
              <a:t>4. to advise the Council from the point of view of scientific policy on the management and staffing of the Organization, including the visitors </a:t>
            </a:r>
            <a:r>
              <a:rPr lang="en-US" sz="1600" dirty="0" err="1">
                <a:effectLst/>
                <a:latin typeface="+mn-lt"/>
              </a:rPr>
              <a:t>programme</a:t>
            </a:r>
            <a:r>
              <a:rPr lang="en-US" sz="1600" dirty="0">
                <a:effectLst/>
                <a:latin typeface="+mn-lt"/>
              </a:rPr>
              <a:t> and the nomination of senior staff;</a:t>
            </a:r>
            <a:endParaRPr lang="en-US" sz="1600" dirty="0">
              <a:latin typeface="+mn-lt"/>
            </a:endParaRPr>
          </a:p>
          <a:p>
            <a:r>
              <a:rPr lang="en-US" sz="1600" dirty="0">
                <a:effectLst/>
                <a:latin typeface="+mn-lt"/>
              </a:rPr>
              <a:t>5. to advise the Council on ay other matters which affect the scientific activities of the Organization</a:t>
            </a:r>
            <a:endParaRPr lang="en-US" sz="1600" dirty="0">
              <a:latin typeface="+mn-lt"/>
            </a:endParaRPr>
          </a:p>
        </p:txBody>
      </p:sp>
      <p:sp>
        <p:nvSpPr>
          <p:cNvPr id="14" name="TextBox 13">
            <a:extLst>
              <a:ext uri="{FF2B5EF4-FFF2-40B4-BE49-F238E27FC236}">
                <a16:creationId xmlns:a16="http://schemas.microsoft.com/office/drawing/2014/main" id="{5F5AB845-EE95-4E08-8DEA-F37150CB6619}"/>
              </a:ext>
            </a:extLst>
          </p:cNvPr>
          <p:cNvSpPr txBox="1"/>
          <p:nvPr/>
        </p:nvSpPr>
        <p:spPr>
          <a:xfrm>
            <a:off x="338566" y="2876772"/>
            <a:ext cx="2390398" cy="369332"/>
          </a:xfrm>
          <a:prstGeom prst="rect">
            <a:avLst/>
          </a:prstGeom>
          <a:noFill/>
        </p:spPr>
        <p:txBody>
          <a:bodyPr wrap="none" rtlCol="0">
            <a:spAutoFit/>
          </a:bodyPr>
          <a:lstStyle/>
          <a:p>
            <a:r>
              <a:rPr lang="en-GB" dirty="0"/>
              <a:t>Members of the SPC:</a:t>
            </a:r>
          </a:p>
        </p:txBody>
      </p:sp>
    </p:spTree>
    <p:extLst>
      <p:ext uri="{BB962C8B-B14F-4D97-AF65-F5344CB8AC3E}">
        <p14:creationId xmlns:p14="http://schemas.microsoft.com/office/powerpoint/2010/main" val="514799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34FC30-571D-412A-976C-E64EB2CDD3F2}"/>
              </a:ext>
            </a:extLst>
          </p:cNvPr>
          <p:cNvSpPr>
            <a:spLocks noGrp="1"/>
          </p:cNvSpPr>
          <p:nvPr>
            <p:ph type="dt" sz="half" idx="10"/>
          </p:nvPr>
        </p:nvSpPr>
        <p:spPr/>
        <p:txBody>
          <a:bodyPr/>
          <a:lstStyle/>
          <a:p>
            <a:r>
              <a:rPr lang="sv-SE"/>
              <a:t>22/09/2024</a:t>
            </a:r>
            <a:endParaRPr lang="en-GB"/>
          </a:p>
        </p:txBody>
      </p:sp>
      <p:sp>
        <p:nvSpPr>
          <p:cNvPr id="3" name="Footer Placeholder 2">
            <a:extLst>
              <a:ext uri="{FF2B5EF4-FFF2-40B4-BE49-F238E27FC236}">
                <a16:creationId xmlns:a16="http://schemas.microsoft.com/office/drawing/2014/main" id="{CB4FCEBD-AD1E-4C95-AE5D-7C497479FF56}"/>
              </a:ext>
            </a:extLst>
          </p:cNvPr>
          <p:cNvSpPr>
            <a:spLocks noGrp="1"/>
          </p:cNvSpPr>
          <p:nvPr>
            <p:ph type="ftr" sz="quarter" idx="11"/>
          </p:nvPr>
        </p:nvSpPr>
        <p:spPr/>
        <p:txBody>
          <a:bodyPr/>
          <a:lstStyle/>
          <a:p>
            <a:r>
              <a:rPr lang="en-US"/>
              <a:t>ESSnuSB Annual meeting 2024                                                       Tord Ekelof    Uppsala University</a:t>
            </a:r>
            <a:endParaRPr lang="en-GB"/>
          </a:p>
        </p:txBody>
      </p:sp>
      <p:sp>
        <p:nvSpPr>
          <p:cNvPr id="4" name="Slide Number Placeholder 3">
            <a:extLst>
              <a:ext uri="{FF2B5EF4-FFF2-40B4-BE49-F238E27FC236}">
                <a16:creationId xmlns:a16="http://schemas.microsoft.com/office/drawing/2014/main" id="{0843CB71-0B57-4570-AB81-D260BE885A31}"/>
              </a:ext>
            </a:extLst>
          </p:cNvPr>
          <p:cNvSpPr>
            <a:spLocks noGrp="1"/>
          </p:cNvSpPr>
          <p:nvPr>
            <p:ph type="sldNum" sz="quarter" idx="12"/>
          </p:nvPr>
        </p:nvSpPr>
        <p:spPr/>
        <p:txBody>
          <a:bodyPr/>
          <a:lstStyle/>
          <a:p>
            <a:fld id="{ABDE9AF6-7A71-4042-ACDC-9DB27B65D714}" type="slidenum">
              <a:rPr lang="en-GB" smtClean="0"/>
              <a:t>17</a:t>
            </a:fld>
            <a:endParaRPr lang="en-GB"/>
          </a:p>
        </p:txBody>
      </p:sp>
      <p:sp>
        <p:nvSpPr>
          <p:cNvPr id="5" name="Rectangle 4">
            <a:extLst>
              <a:ext uri="{FF2B5EF4-FFF2-40B4-BE49-F238E27FC236}">
                <a16:creationId xmlns:a16="http://schemas.microsoft.com/office/drawing/2014/main" id="{F7E38117-7C8A-4C34-979D-FE2BD94CD2E2}"/>
              </a:ext>
            </a:extLst>
          </p:cNvPr>
          <p:cNvSpPr/>
          <p:nvPr/>
        </p:nvSpPr>
        <p:spPr>
          <a:xfrm>
            <a:off x="200416" y="428178"/>
            <a:ext cx="12192000" cy="6001643"/>
          </a:xfrm>
          <a:prstGeom prst="rect">
            <a:avLst/>
          </a:prstGeom>
        </p:spPr>
        <p:txBody>
          <a:bodyPr wrap="square">
            <a:spAutoFit/>
          </a:bodyPr>
          <a:lstStyle/>
          <a:p>
            <a:pPr lvl="0" eaLnBrk="0" fontAlgn="base" hangingPunct="0">
              <a:spcBef>
                <a:spcPct val="0"/>
              </a:spcBef>
              <a:spcAft>
                <a:spcPct val="0"/>
              </a:spcAft>
            </a:pPr>
            <a:r>
              <a:rPr lang="en-US" altLang="sv-SE" sz="2400" dirty="0">
                <a:ea typeface="Calibri" panose="020F0502020204030204" pitchFamily="34" charset="0"/>
              </a:rPr>
              <a:t>Quote from an email 17 September 2024 from </a:t>
            </a:r>
            <a:r>
              <a:rPr lang="en-US" altLang="sv-SE" sz="2400" dirty="0">
                <a:solidFill>
                  <a:srgbClr val="FF0000"/>
                </a:solidFill>
                <a:highlight>
                  <a:srgbClr val="FFFF00"/>
                </a:highlight>
                <a:ea typeface="Calibri" panose="020F0502020204030204" pitchFamily="34" charset="0"/>
              </a:rPr>
              <a:t>Hugh Montgomery</a:t>
            </a:r>
            <a:r>
              <a:rPr lang="en-US" altLang="sv-SE" sz="2400" dirty="0">
                <a:ea typeface="Calibri" panose="020F0502020204030204" pitchFamily="34" charset="0"/>
              </a:rPr>
              <a:t>, Chair of the SPC, to me:</a:t>
            </a:r>
          </a:p>
          <a:p>
            <a:pPr lvl="0" eaLnBrk="0" fontAlgn="base" hangingPunct="0">
              <a:spcBef>
                <a:spcPct val="0"/>
              </a:spcBef>
              <a:spcAft>
                <a:spcPct val="0"/>
              </a:spcAft>
            </a:pPr>
            <a:endParaRPr lang="en-US" altLang="sv-SE" sz="2400" dirty="0">
              <a:ea typeface="Calibri" panose="020F0502020204030204" pitchFamily="34" charset="0"/>
            </a:endParaRPr>
          </a:p>
          <a:p>
            <a:pPr lvl="0" eaLnBrk="0" fontAlgn="base" hangingPunct="0">
              <a:spcBef>
                <a:spcPct val="0"/>
              </a:spcBef>
              <a:spcAft>
                <a:spcPct val="0"/>
              </a:spcAft>
            </a:pPr>
            <a:r>
              <a:rPr lang="en-US" altLang="sv-SE" sz="2400" dirty="0">
                <a:ea typeface="Calibri" panose="020F0502020204030204" pitchFamily="34" charset="0"/>
              </a:rPr>
              <a:t>“Tord,</a:t>
            </a:r>
            <a:endParaRPr lang="sv-SE" altLang="sv-SE" sz="2400" dirty="0"/>
          </a:p>
          <a:p>
            <a:pPr lvl="0" eaLnBrk="0" fontAlgn="base" hangingPunct="0">
              <a:spcBef>
                <a:spcPct val="0"/>
              </a:spcBef>
              <a:spcAft>
                <a:spcPct val="0"/>
              </a:spcAft>
            </a:pPr>
            <a:r>
              <a:rPr lang="en-US" altLang="sv-SE" sz="2400" dirty="0">
                <a:ea typeface="Calibri" panose="020F0502020204030204" pitchFamily="34" charset="0"/>
              </a:rPr>
              <a:t>Thanks for your note. Unfortunately I have made little progress on the </a:t>
            </a:r>
            <a:r>
              <a:rPr lang="en-US" altLang="sv-SE" sz="2400" b="1" dirty="0">
                <a:ea typeface="Calibri" panose="020F0502020204030204" pitchFamily="34" charset="0"/>
              </a:rPr>
              <a:t>Topical Session </a:t>
            </a:r>
            <a:r>
              <a:rPr lang="en-US" altLang="sv-SE" sz="2400" dirty="0">
                <a:ea typeface="Calibri" panose="020F0502020204030204" pitchFamily="34" charset="0"/>
              </a:rPr>
              <a:t>front. </a:t>
            </a:r>
          </a:p>
          <a:p>
            <a:pPr lvl="0" eaLnBrk="0" fontAlgn="base" hangingPunct="0">
              <a:spcBef>
                <a:spcPct val="0"/>
              </a:spcBef>
              <a:spcAft>
                <a:spcPct val="0"/>
              </a:spcAft>
            </a:pPr>
            <a:r>
              <a:rPr lang="en-US" altLang="sv-SE" sz="2400" dirty="0">
                <a:ea typeface="Calibri" panose="020F0502020204030204" pitchFamily="34" charset="0"/>
              </a:rPr>
              <a:t>Due to other pressures on the agenda and the need to hear about the Quantum Technology </a:t>
            </a:r>
          </a:p>
          <a:p>
            <a:pPr lvl="0" eaLnBrk="0" fontAlgn="base" hangingPunct="0">
              <a:spcBef>
                <a:spcPct val="0"/>
              </a:spcBef>
              <a:spcAft>
                <a:spcPct val="0"/>
              </a:spcAft>
            </a:pPr>
            <a:r>
              <a:rPr lang="en-US" altLang="sv-SE" sz="2400" dirty="0">
                <a:ea typeface="Calibri" panose="020F0502020204030204" pitchFamily="34" charset="0"/>
              </a:rPr>
              <a:t>Initiative, the High Field Magnet Program, and the European Strategy, we were unable to find </a:t>
            </a:r>
          </a:p>
          <a:p>
            <a:pPr lvl="0" eaLnBrk="0" fontAlgn="base" hangingPunct="0">
              <a:spcBef>
                <a:spcPct val="0"/>
              </a:spcBef>
              <a:spcAft>
                <a:spcPct val="0"/>
              </a:spcAft>
            </a:pPr>
            <a:r>
              <a:rPr lang="en-US" altLang="sv-SE" sz="2400" dirty="0">
                <a:ea typeface="Calibri" panose="020F0502020204030204" pitchFamily="34" charset="0"/>
              </a:rPr>
              <a:t>time for a Topical Session in the September Meeting. </a:t>
            </a:r>
            <a:endParaRPr lang="sv-SE" altLang="sv-SE" sz="2400" dirty="0"/>
          </a:p>
          <a:p>
            <a:pPr lvl="0" eaLnBrk="0" fontAlgn="base" hangingPunct="0">
              <a:spcBef>
                <a:spcPct val="0"/>
              </a:spcBef>
              <a:spcAft>
                <a:spcPct val="0"/>
              </a:spcAft>
            </a:pPr>
            <a:r>
              <a:rPr lang="en-US" altLang="sv-SE" sz="2400" dirty="0">
                <a:ea typeface="Calibri" panose="020F0502020204030204" pitchFamily="34" charset="0"/>
              </a:rPr>
              <a:t>Currently, the issues on the table for the upcoming Topical Sessions are:</a:t>
            </a:r>
            <a:endParaRPr lang="sv-SE" altLang="sv-SE" sz="2400" dirty="0"/>
          </a:p>
          <a:p>
            <a:pPr lvl="0" eaLnBrk="0" fontAlgn="base" hangingPunct="0">
              <a:spcBef>
                <a:spcPct val="0"/>
              </a:spcBef>
              <a:spcAft>
                <a:spcPct val="0"/>
              </a:spcAft>
              <a:buFontTx/>
              <a:buChar char="•"/>
            </a:pPr>
            <a:r>
              <a:rPr lang="en-US" altLang="sv-SE" sz="2400" dirty="0">
                <a:ea typeface="Times New Roman" panose="02020603050405020304" pitchFamily="18" charset="0"/>
              </a:rPr>
              <a:t>Discussion of Forward Physics Facility at the LHC</a:t>
            </a:r>
            <a:endParaRPr lang="sv-SE" altLang="sv-SE" sz="2400" dirty="0">
              <a:ea typeface="Calibri" panose="020F0502020204030204" pitchFamily="34" charset="0"/>
            </a:endParaRPr>
          </a:p>
          <a:p>
            <a:pPr lvl="0" eaLnBrk="0" fontAlgn="base" hangingPunct="0">
              <a:spcBef>
                <a:spcPct val="0"/>
              </a:spcBef>
              <a:spcAft>
                <a:spcPct val="0"/>
              </a:spcAft>
              <a:buFontTx/>
              <a:buChar char="•"/>
            </a:pPr>
            <a:r>
              <a:rPr lang="en-US" altLang="sv-SE" sz="2400" dirty="0">
                <a:ea typeface="Times New Roman" panose="02020603050405020304" pitchFamily="18" charset="0"/>
              </a:rPr>
              <a:t>US Academy Study Report “EPP 2024”</a:t>
            </a:r>
            <a:endParaRPr lang="sv-SE" altLang="sv-SE" sz="2400" dirty="0">
              <a:ea typeface="Calibri" panose="020F0502020204030204" pitchFamily="34" charset="0"/>
            </a:endParaRPr>
          </a:p>
          <a:p>
            <a:pPr lvl="0" eaLnBrk="0" fontAlgn="base" hangingPunct="0">
              <a:spcBef>
                <a:spcPct val="0"/>
              </a:spcBef>
              <a:spcAft>
                <a:spcPct val="0"/>
              </a:spcAft>
              <a:buFontTx/>
              <a:buChar char="•"/>
            </a:pPr>
            <a:r>
              <a:rPr lang="en-US" altLang="sv-SE" sz="2400" b="1" dirty="0">
                <a:ea typeface="Times New Roman" panose="02020603050405020304" pitchFamily="18" charset="0"/>
              </a:rPr>
              <a:t>“</a:t>
            </a:r>
            <a:r>
              <a:rPr lang="en-US" altLang="sv-SE" sz="2400" b="1" dirty="0" err="1">
                <a:ea typeface="Times New Roman" panose="02020603050405020304" pitchFamily="18" charset="0"/>
              </a:rPr>
              <a:t>ESSnSB</a:t>
            </a:r>
            <a:r>
              <a:rPr lang="en-US" altLang="sv-SE" sz="2400" b="1" dirty="0">
                <a:ea typeface="Times New Roman" panose="02020603050405020304" pitchFamily="18" charset="0"/>
              </a:rPr>
              <a:t>” ESS Neutrino Beam</a:t>
            </a:r>
            <a:endParaRPr lang="sv-SE" altLang="sv-SE" sz="2400" b="1" dirty="0">
              <a:ea typeface="Calibri" panose="020F0502020204030204" pitchFamily="34" charset="0"/>
            </a:endParaRPr>
          </a:p>
          <a:p>
            <a:pPr lvl="0" eaLnBrk="0" fontAlgn="base" hangingPunct="0">
              <a:spcBef>
                <a:spcPct val="0"/>
              </a:spcBef>
              <a:spcAft>
                <a:spcPct val="0"/>
              </a:spcAft>
              <a:buFontTx/>
              <a:buChar char="•"/>
            </a:pPr>
            <a:r>
              <a:rPr lang="en-US" altLang="sv-SE" sz="2400" dirty="0">
                <a:ea typeface="Times New Roman" panose="02020603050405020304" pitchFamily="18" charset="0"/>
              </a:rPr>
              <a:t>The AWAKE program</a:t>
            </a:r>
            <a:endParaRPr lang="sv-SE" altLang="sv-SE" sz="2400" dirty="0"/>
          </a:p>
          <a:p>
            <a:pPr lvl="0" eaLnBrk="0" fontAlgn="base" hangingPunct="0">
              <a:spcBef>
                <a:spcPct val="0"/>
              </a:spcBef>
              <a:spcAft>
                <a:spcPct val="0"/>
              </a:spcAft>
            </a:pPr>
            <a:r>
              <a:rPr lang="en-US" altLang="sv-SE" sz="2400" dirty="0">
                <a:ea typeface="Calibri" panose="020F0502020204030204" pitchFamily="34" charset="0"/>
              </a:rPr>
              <a:t>I intend to discuss with my colleagues on the SPC, but I don’t see scheduling the </a:t>
            </a:r>
            <a:r>
              <a:rPr lang="en-US" altLang="sv-SE" sz="2400" dirty="0" err="1">
                <a:ea typeface="Calibri" panose="020F0502020204030204" pitchFamily="34" charset="0"/>
              </a:rPr>
              <a:t>ESSnSB</a:t>
            </a:r>
            <a:r>
              <a:rPr lang="en-US" altLang="sv-SE" sz="2400" dirty="0">
                <a:ea typeface="Calibri" panose="020F0502020204030204" pitchFamily="34" charset="0"/>
              </a:rPr>
              <a:t> </a:t>
            </a:r>
          </a:p>
          <a:p>
            <a:pPr lvl="0" eaLnBrk="0" fontAlgn="base" hangingPunct="0">
              <a:spcBef>
                <a:spcPct val="0"/>
              </a:spcBef>
              <a:spcAft>
                <a:spcPct val="0"/>
              </a:spcAft>
            </a:pPr>
            <a:r>
              <a:rPr lang="en-US" altLang="sv-SE" sz="2400" dirty="0">
                <a:ea typeface="Calibri" panose="020F0502020204030204" pitchFamily="34" charset="0"/>
              </a:rPr>
              <a:t>discussion before </a:t>
            </a:r>
            <a:r>
              <a:rPr lang="en-US" altLang="sv-SE" sz="2400" b="1" dirty="0">
                <a:ea typeface="Calibri" panose="020F0502020204030204" pitchFamily="34" charset="0"/>
              </a:rPr>
              <a:t>Spring 2025</a:t>
            </a:r>
            <a:r>
              <a:rPr lang="en-US" altLang="sv-SE" sz="2400" dirty="0">
                <a:ea typeface="Calibri" panose="020F0502020204030204" pitchFamily="34" charset="0"/>
              </a:rPr>
              <a:t>.</a:t>
            </a:r>
            <a:endParaRPr lang="sv-SE" altLang="sv-SE" sz="2400" dirty="0"/>
          </a:p>
          <a:p>
            <a:pPr lvl="0" eaLnBrk="0" fontAlgn="base" hangingPunct="0">
              <a:spcBef>
                <a:spcPct val="0"/>
              </a:spcBef>
              <a:spcAft>
                <a:spcPct val="0"/>
              </a:spcAft>
            </a:pPr>
            <a:r>
              <a:rPr lang="en-US" altLang="sv-SE" sz="2400" dirty="0">
                <a:ea typeface="Calibri" panose="020F0502020204030204" pitchFamily="34" charset="0"/>
              </a:rPr>
              <a:t>Regretfully,</a:t>
            </a:r>
            <a:endParaRPr lang="sv-SE" altLang="sv-SE" sz="2400" dirty="0"/>
          </a:p>
          <a:p>
            <a:pPr lvl="0" eaLnBrk="0" fontAlgn="base" hangingPunct="0">
              <a:spcBef>
                <a:spcPct val="0"/>
              </a:spcBef>
              <a:spcAft>
                <a:spcPct val="0"/>
              </a:spcAft>
            </a:pPr>
            <a:r>
              <a:rPr lang="en-US" altLang="sv-SE" sz="2400" dirty="0">
                <a:ea typeface="Calibri" panose="020F0502020204030204" pitchFamily="34" charset="0"/>
              </a:rPr>
              <a:t>Mont”</a:t>
            </a:r>
            <a:endParaRPr lang="en-US" altLang="sv-SE" sz="2400" dirty="0"/>
          </a:p>
        </p:txBody>
      </p:sp>
    </p:spTree>
    <p:extLst>
      <p:ext uri="{BB962C8B-B14F-4D97-AF65-F5344CB8AC3E}">
        <p14:creationId xmlns:p14="http://schemas.microsoft.com/office/powerpoint/2010/main" val="21896797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5B4B79-FE14-4F70-AC9E-97FE6A67F16D}"/>
              </a:ext>
            </a:extLst>
          </p:cNvPr>
          <p:cNvSpPr txBox="1"/>
          <p:nvPr/>
        </p:nvSpPr>
        <p:spPr>
          <a:xfrm>
            <a:off x="285177" y="87945"/>
            <a:ext cx="6191760" cy="984885"/>
          </a:xfrm>
          <a:prstGeom prst="rect">
            <a:avLst/>
          </a:prstGeom>
          <a:noFill/>
        </p:spPr>
        <p:txBody>
          <a:bodyPr wrap="none" rtlCol="0">
            <a:spAutoFit/>
          </a:bodyPr>
          <a:lstStyle/>
          <a:p>
            <a:r>
              <a:rPr lang="en-GB" sz="4000" b="1" dirty="0"/>
              <a:t>4. ECFA</a:t>
            </a:r>
          </a:p>
          <a:p>
            <a:r>
              <a:rPr lang="en-GB" b="1" dirty="0" err="1"/>
              <a:t>Mandat</a:t>
            </a:r>
            <a:r>
              <a:rPr lang="en-GB" b="1" dirty="0"/>
              <a:t> of European Committee for Future Accelerators ECFA</a:t>
            </a:r>
          </a:p>
        </p:txBody>
      </p:sp>
      <p:graphicFrame>
        <p:nvGraphicFramePr>
          <p:cNvPr id="6" name="Table 5">
            <a:extLst>
              <a:ext uri="{FF2B5EF4-FFF2-40B4-BE49-F238E27FC236}">
                <a16:creationId xmlns:a16="http://schemas.microsoft.com/office/drawing/2014/main" id="{1B3780E8-E7FD-432C-A58B-3D3EAACF77CB}"/>
              </a:ext>
            </a:extLst>
          </p:cNvPr>
          <p:cNvGraphicFramePr>
            <a:graphicFrameLocks noGrp="1"/>
          </p:cNvGraphicFramePr>
          <p:nvPr>
            <p:extLst>
              <p:ext uri="{D42A27DB-BD31-4B8C-83A1-F6EECF244321}">
                <p14:modId xmlns:p14="http://schemas.microsoft.com/office/powerpoint/2010/main" val="1940372519"/>
              </p:ext>
            </p:extLst>
          </p:nvPr>
        </p:nvGraphicFramePr>
        <p:xfrm>
          <a:off x="7247189" y="640180"/>
          <a:ext cx="4274917" cy="4943692"/>
        </p:xfrm>
        <a:graphic>
          <a:graphicData uri="http://schemas.openxmlformats.org/drawingml/2006/table">
            <a:tbl>
              <a:tblPr firstRow="1" firstCol="1" bandRow="1">
                <a:tableStyleId>{5C22544A-7EE6-4342-B048-85BDC9FD1C3A}</a:tableStyleId>
              </a:tblPr>
              <a:tblGrid>
                <a:gridCol w="1448380">
                  <a:extLst>
                    <a:ext uri="{9D8B030D-6E8A-4147-A177-3AD203B41FA5}">
                      <a16:colId xmlns:a16="http://schemas.microsoft.com/office/drawing/2014/main" val="3618877498"/>
                    </a:ext>
                  </a:extLst>
                </a:gridCol>
                <a:gridCol w="2826537">
                  <a:extLst>
                    <a:ext uri="{9D8B030D-6E8A-4147-A177-3AD203B41FA5}">
                      <a16:colId xmlns:a16="http://schemas.microsoft.com/office/drawing/2014/main" val="2634142075"/>
                    </a:ext>
                  </a:extLst>
                </a:gridCol>
              </a:tblGrid>
              <a:tr h="123535">
                <a:tc>
                  <a:txBody>
                    <a:bodyPr/>
                    <a:lstStyle/>
                    <a:p>
                      <a:pPr>
                        <a:lnSpc>
                          <a:spcPct val="107000"/>
                        </a:lnSpc>
                        <a:spcAft>
                          <a:spcPts val="0"/>
                        </a:spcAft>
                      </a:pPr>
                      <a:r>
                        <a:rPr lang="sv-SE" sz="800" dirty="0">
                          <a:solidFill>
                            <a:srgbClr val="FF0000"/>
                          </a:solidFill>
                          <a:effectLst/>
                          <a:highlight>
                            <a:srgbClr val="FFFF00"/>
                          </a:highlight>
                        </a:rPr>
                        <a:t>Chair</a:t>
                      </a:r>
                      <a:endParaRPr lang="sv-SE" sz="800" dirty="0">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dirty="0">
                          <a:effectLst/>
                        </a:rPr>
                        <a:t>P</a:t>
                      </a:r>
                      <a:r>
                        <a:rPr lang="sv-SE" sz="800" dirty="0">
                          <a:solidFill>
                            <a:srgbClr val="FF0000"/>
                          </a:solidFill>
                          <a:effectLst/>
                          <a:highlight>
                            <a:srgbClr val="FFFF00"/>
                          </a:highlight>
                        </a:rPr>
                        <a:t>rof. Paris Sphicas</a:t>
                      </a:r>
                      <a:endParaRPr lang="sv-SE" sz="800" dirty="0">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1693327318"/>
                  </a:ext>
                </a:extLst>
              </a:tr>
              <a:tr h="150181">
                <a:tc>
                  <a:txBody>
                    <a:bodyPr/>
                    <a:lstStyle/>
                    <a:p>
                      <a:pPr>
                        <a:lnSpc>
                          <a:spcPct val="107000"/>
                        </a:lnSpc>
                        <a:spcAft>
                          <a:spcPts val="0"/>
                        </a:spcAft>
                      </a:pPr>
                      <a:r>
                        <a:rPr lang="sv-SE" sz="800">
                          <a:effectLst/>
                        </a:rPr>
                        <a:t>Secretary</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dirty="0">
                          <a:effectLst/>
                        </a:rPr>
                        <a:t>Dr </a:t>
                      </a:r>
                      <a:r>
                        <a:rPr lang="sv-SE" sz="800" dirty="0" err="1">
                          <a:effectLst/>
                        </a:rPr>
                        <a:t>Lidija</a:t>
                      </a:r>
                      <a:r>
                        <a:rPr lang="sv-SE" sz="800" dirty="0">
                          <a:effectLst/>
                        </a:rPr>
                        <a:t> </a:t>
                      </a:r>
                      <a:r>
                        <a:rPr lang="sv-SE" sz="800" dirty="0" err="1">
                          <a:effectLst/>
                        </a:rPr>
                        <a:t>Zivkovic</a:t>
                      </a:r>
                      <a:endParaRPr lang="sv-SE"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292343346"/>
                  </a:ext>
                </a:extLst>
              </a:tr>
              <a:tr h="150181">
                <a:tc>
                  <a:txBody>
                    <a:bodyPr/>
                    <a:lstStyle/>
                    <a:p>
                      <a:pPr>
                        <a:lnSpc>
                          <a:spcPct val="107000"/>
                        </a:lnSpc>
                      </a:pPr>
                      <a:endParaRPr lang="sv-SE" sz="800">
                        <a:effectLst/>
                        <a:latin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a:effectLst/>
                        </a:rPr>
                        <a:t> </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4264207601"/>
                  </a:ext>
                </a:extLst>
              </a:tr>
              <a:tr h="150181">
                <a:tc>
                  <a:txBody>
                    <a:bodyPr/>
                    <a:lstStyle/>
                    <a:p>
                      <a:pPr>
                        <a:lnSpc>
                          <a:spcPct val="107000"/>
                        </a:lnSpc>
                        <a:spcAft>
                          <a:spcPts val="0"/>
                        </a:spcAft>
                      </a:pPr>
                      <a:r>
                        <a:rPr lang="sv-SE" sz="800">
                          <a:effectLst/>
                        </a:rPr>
                        <a:t>Members</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a:effectLst/>
                        </a:rPr>
                        <a:t> </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3432992149"/>
                  </a:ext>
                </a:extLst>
              </a:tr>
              <a:tr h="150181">
                <a:tc>
                  <a:txBody>
                    <a:bodyPr/>
                    <a:lstStyle/>
                    <a:p>
                      <a:pPr>
                        <a:lnSpc>
                          <a:spcPct val="107000"/>
                        </a:lnSpc>
                        <a:spcAft>
                          <a:spcPts val="0"/>
                        </a:spcAft>
                      </a:pPr>
                      <a:r>
                        <a:rPr lang="sv-SE" sz="800">
                          <a:effectLst/>
                        </a:rPr>
                        <a:t>Austria</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a:effectLst/>
                        </a:rPr>
                        <a:t>Dr Thomas Bergauer</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1648922538"/>
                  </a:ext>
                </a:extLst>
              </a:tr>
              <a:tr h="150181">
                <a:tc>
                  <a:txBody>
                    <a:bodyPr/>
                    <a:lstStyle/>
                    <a:p>
                      <a:pPr>
                        <a:lnSpc>
                          <a:spcPct val="107000"/>
                        </a:lnSpc>
                        <a:spcAft>
                          <a:spcPts val="0"/>
                        </a:spcAft>
                      </a:pPr>
                      <a:r>
                        <a:rPr lang="sv-SE" sz="800">
                          <a:effectLst/>
                        </a:rPr>
                        <a:t>Belgium</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a:effectLst/>
                        </a:rPr>
                        <a:t>Prof. Nick van Remortel</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4174512788"/>
                  </a:ext>
                </a:extLst>
              </a:tr>
              <a:tr h="150181">
                <a:tc>
                  <a:txBody>
                    <a:bodyPr/>
                    <a:lstStyle/>
                    <a:p>
                      <a:pPr>
                        <a:lnSpc>
                          <a:spcPct val="107000"/>
                        </a:lnSpc>
                        <a:spcAft>
                          <a:spcPts val="0"/>
                        </a:spcAft>
                      </a:pPr>
                      <a:r>
                        <a:rPr lang="sv-SE" sz="800" dirty="0" err="1">
                          <a:effectLst/>
                        </a:rPr>
                        <a:t>Bulgaria</a:t>
                      </a:r>
                      <a:endParaRPr lang="sv-SE"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a:effectLst/>
                        </a:rPr>
                        <a:t>Prof. Mariyan Bogomilov</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3888135497"/>
                  </a:ext>
                </a:extLst>
              </a:tr>
              <a:tr h="150181">
                <a:tc>
                  <a:txBody>
                    <a:bodyPr/>
                    <a:lstStyle/>
                    <a:p>
                      <a:pPr>
                        <a:lnSpc>
                          <a:spcPct val="107000"/>
                        </a:lnSpc>
                        <a:spcAft>
                          <a:spcPts val="0"/>
                        </a:spcAft>
                      </a:pPr>
                      <a:r>
                        <a:rPr lang="sv-SE" sz="800">
                          <a:effectLst/>
                        </a:rPr>
                        <a:t>Croatia</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a:effectLst/>
                        </a:rPr>
                        <a:t>Dr Dinko Ferencek</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478911803"/>
                  </a:ext>
                </a:extLst>
              </a:tr>
              <a:tr h="150181">
                <a:tc>
                  <a:txBody>
                    <a:bodyPr/>
                    <a:lstStyle/>
                    <a:p>
                      <a:pPr>
                        <a:lnSpc>
                          <a:spcPct val="107000"/>
                        </a:lnSpc>
                        <a:spcAft>
                          <a:spcPts val="0"/>
                        </a:spcAft>
                      </a:pPr>
                      <a:r>
                        <a:rPr lang="sv-SE" sz="800">
                          <a:effectLst/>
                        </a:rPr>
                        <a:t>Cyprus</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a:effectLst/>
                        </a:rPr>
                        <a:t>Prof. Panos Razis</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3602084773"/>
                  </a:ext>
                </a:extLst>
              </a:tr>
              <a:tr h="150181">
                <a:tc>
                  <a:txBody>
                    <a:bodyPr/>
                    <a:lstStyle/>
                    <a:p>
                      <a:pPr>
                        <a:lnSpc>
                          <a:spcPct val="107000"/>
                        </a:lnSpc>
                        <a:spcAft>
                          <a:spcPts val="0"/>
                        </a:spcAft>
                      </a:pPr>
                      <a:r>
                        <a:rPr lang="sv-SE" sz="800">
                          <a:effectLst/>
                        </a:rPr>
                        <a:t>Czech Republic</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a:effectLst/>
                        </a:rPr>
                        <a:t>Dr Jana Bielcikova</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2991419511"/>
                  </a:ext>
                </a:extLst>
              </a:tr>
              <a:tr h="150181">
                <a:tc>
                  <a:txBody>
                    <a:bodyPr/>
                    <a:lstStyle/>
                    <a:p>
                      <a:pPr>
                        <a:lnSpc>
                          <a:spcPct val="107000"/>
                        </a:lnSpc>
                        <a:spcAft>
                          <a:spcPts val="0"/>
                        </a:spcAft>
                      </a:pPr>
                      <a:r>
                        <a:rPr lang="sv-SE" sz="800">
                          <a:effectLst/>
                        </a:rPr>
                        <a:t>Denmark</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a:effectLst/>
                        </a:rPr>
                        <a:t>Prof. Mogens Dam</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2830566362"/>
                  </a:ext>
                </a:extLst>
              </a:tr>
              <a:tr h="150181">
                <a:tc>
                  <a:txBody>
                    <a:bodyPr/>
                    <a:lstStyle/>
                    <a:p>
                      <a:pPr>
                        <a:lnSpc>
                          <a:spcPct val="107000"/>
                        </a:lnSpc>
                        <a:spcAft>
                          <a:spcPts val="0"/>
                        </a:spcAft>
                      </a:pPr>
                      <a:r>
                        <a:rPr lang="sv-SE" sz="800">
                          <a:effectLst/>
                        </a:rPr>
                        <a:t>Finland</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a:effectLst/>
                        </a:rPr>
                        <a:t>Prof. Panja Luukka</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919177714"/>
                  </a:ext>
                </a:extLst>
              </a:tr>
              <a:tr h="150181">
                <a:tc>
                  <a:txBody>
                    <a:bodyPr/>
                    <a:lstStyle/>
                    <a:p>
                      <a:pPr>
                        <a:lnSpc>
                          <a:spcPct val="107000"/>
                        </a:lnSpc>
                        <a:spcAft>
                          <a:spcPts val="0"/>
                        </a:spcAft>
                      </a:pPr>
                      <a:r>
                        <a:rPr lang="sv-SE" sz="800">
                          <a:effectLst/>
                        </a:rPr>
                        <a:t>France</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a:effectLst/>
                        </a:rPr>
                        <a:t>Dr Gregorio Bernardi</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1031806533"/>
                  </a:ext>
                </a:extLst>
              </a:tr>
              <a:tr h="150181">
                <a:tc>
                  <a:txBody>
                    <a:bodyPr/>
                    <a:lstStyle/>
                    <a:p>
                      <a:pPr>
                        <a:lnSpc>
                          <a:spcPct val="107000"/>
                        </a:lnSpc>
                        <a:spcAft>
                          <a:spcPts val="0"/>
                        </a:spcAft>
                      </a:pPr>
                      <a:r>
                        <a:rPr lang="sv-SE" sz="800">
                          <a:effectLst/>
                        </a:rPr>
                        <a:t>Germany</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a:effectLst/>
                        </a:rPr>
                        <a:t>Prof. Heiko Lacker</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546985162"/>
                  </a:ext>
                </a:extLst>
              </a:tr>
              <a:tr h="150181">
                <a:tc>
                  <a:txBody>
                    <a:bodyPr/>
                    <a:lstStyle/>
                    <a:p>
                      <a:pPr>
                        <a:lnSpc>
                          <a:spcPct val="107000"/>
                        </a:lnSpc>
                        <a:spcAft>
                          <a:spcPts val="0"/>
                        </a:spcAft>
                      </a:pPr>
                      <a:r>
                        <a:rPr lang="sv-SE" sz="800">
                          <a:effectLst/>
                        </a:rPr>
                        <a:t>Greece</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a:effectLst/>
                        </a:rPr>
                        <a:t>Prof. Dimitrios Sampsonidis</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1260889509"/>
                  </a:ext>
                </a:extLst>
              </a:tr>
              <a:tr h="150181">
                <a:tc>
                  <a:txBody>
                    <a:bodyPr/>
                    <a:lstStyle/>
                    <a:p>
                      <a:pPr>
                        <a:lnSpc>
                          <a:spcPct val="107000"/>
                        </a:lnSpc>
                        <a:spcAft>
                          <a:spcPts val="0"/>
                        </a:spcAft>
                      </a:pPr>
                      <a:r>
                        <a:rPr lang="sv-SE" sz="800">
                          <a:effectLst/>
                        </a:rPr>
                        <a:t>Hungary</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a:effectLst/>
                        </a:rPr>
                        <a:t>Dr Ferenc Siklér</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2335395702"/>
                  </a:ext>
                </a:extLst>
              </a:tr>
              <a:tr h="150181">
                <a:tc>
                  <a:txBody>
                    <a:bodyPr/>
                    <a:lstStyle/>
                    <a:p>
                      <a:pPr>
                        <a:lnSpc>
                          <a:spcPct val="107000"/>
                        </a:lnSpc>
                        <a:spcAft>
                          <a:spcPts val="0"/>
                        </a:spcAft>
                      </a:pPr>
                      <a:r>
                        <a:rPr lang="sv-SE" sz="800">
                          <a:effectLst/>
                        </a:rPr>
                        <a:t>Italy</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a:effectLst/>
                        </a:rPr>
                        <a:t>Dr Sandra Malvezzi</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4282023713"/>
                  </a:ext>
                </a:extLst>
              </a:tr>
              <a:tr h="150181">
                <a:tc>
                  <a:txBody>
                    <a:bodyPr/>
                    <a:lstStyle/>
                    <a:p>
                      <a:pPr>
                        <a:lnSpc>
                          <a:spcPct val="107000"/>
                        </a:lnSpc>
                        <a:spcAft>
                          <a:spcPts val="0"/>
                        </a:spcAft>
                      </a:pPr>
                      <a:r>
                        <a:rPr lang="sv-SE" sz="800">
                          <a:effectLst/>
                        </a:rPr>
                        <a:t>Israel</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a:effectLst/>
                        </a:rPr>
                        <a:t>Prof. Eilam Gross</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299758976"/>
                  </a:ext>
                </a:extLst>
              </a:tr>
              <a:tr h="150181">
                <a:tc>
                  <a:txBody>
                    <a:bodyPr/>
                    <a:lstStyle/>
                    <a:p>
                      <a:pPr>
                        <a:lnSpc>
                          <a:spcPct val="107000"/>
                        </a:lnSpc>
                        <a:spcAft>
                          <a:spcPts val="0"/>
                        </a:spcAft>
                      </a:pPr>
                      <a:r>
                        <a:rPr lang="sv-SE" sz="800">
                          <a:effectLst/>
                        </a:rPr>
                        <a:t>Netherlands</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a:effectLst/>
                        </a:rPr>
                        <a:t>Prof. Stan Bentvelsen</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2483188636"/>
                  </a:ext>
                </a:extLst>
              </a:tr>
              <a:tr h="150181">
                <a:tc>
                  <a:txBody>
                    <a:bodyPr/>
                    <a:lstStyle/>
                    <a:p>
                      <a:pPr>
                        <a:lnSpc>
                          <a:spcPct val="107000"/>
                        </a:lnSpc>
                        <a:spcAft>
                          <a:spcPts val="0"/>
                        </a:spcAft>
                      </a:pPr>
                      <a:r>
                        <a:rPr lang="sv-SE" sz="800">
                          <a:effectLst/>
                        </a:rPr>
                        <a:t>Norway</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a:effectLst/>
                        </a:rPr>
                        <a:t>Prof. Farid Ould-Saada</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3880425356"/>
                  </a:ext>
                </a:extLst>
              </a:tr>
              <a:tr h="150181">
                <a:tc>
                  <a:txBody>
                    <a:bodyPr/>
                    <a:lstStyle/>
                    <a:p>
                      <a:pPr>
                        <a:lnSpc>
                          <a:spcPct val="107000"/>
                        </a:lnSpc>
                        <a:spcAft>
                          <a:spcPts val="0"/>
                        </a:spcAft>
                      </a:pPr>
                      <a:r>
                        <a:rPr lang="sv-SE" sz="800">
                          <a:effectLst/>
                        </a:rPr>
                        <a:t>Poland</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a:effectLst/>
                        </a:rPr>
                        <a:t>Prof. Justyna Łagoda</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1998205232"/>
                  </a:ext>
                </a:extLst>
              </a:tr>
              <a:tr h="150181">
                <a:tc>
                  <a:txBody>
                    <a:bodyPr/>
                    <a:lstStyle/>
                    <a:p>
                      <a:pPr>
                        <a:lnSpc>
                          <a:spcPct val="107000"/>
                        </a:lnSpc>
                        <a:spcAft>
                          <a:spcPts val="0"/>
                        </a:spcAft>
                      </a:pPr>
                      <a:r>
                        <a:rPr lang="sv-SE" sz="800">
                          <a:effectLst/>
                        </a:rPr>
                        <a:t>Portugal</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a:effectLst/>
                        </a:rPr>
                        <a:t>Prof. Patricia Conde Muino</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3003106632"/>
                  </a:ext>
                </a:extLst>
              </a:tr>
              <a:tr h="150181">
                <a:tc>
                  <a:txBody>
                    <a:bodyPr/>
                    <a:lstStyle/>
                    <a:p>
                      <a:pPr>
                        <a:lnSpc>
                          <a:spcPct val="107000"/>
                        </a:lnSpc>
                        <a:spcAft>
                          <a:spcPts val="0"/>
                        </a:spcAft>
                      </a:pPr>
                      <a:r>
                        <a:rPr lang="sv-SE" sz="800">
                          <a:effectLst/>
                        </a:rPr>
                        <a:t>Romania</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a:effectLst/>
                        </a:rPr>
                        <a:t>Dr Gabriel Stoicea</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3871654777"/>
                  </a:ext>
                </a:extLst>
              </a:tr>
              <a:tr h="150181">
                <a:tc>
                  <a:txBody>
                    <a:bodyPr/>
                    <a:lstStyle/>
                    <a:p>
                      <a:pPr>
                        <a:lnSpc>
                          <a:spcPct val="107000"/>
                        </a:lnSpc>
                        <a:spcAft>
                          <a:spcPts val="0"/>
                        </a:spcAft>
                      </a:pPr>
                      <a:r>
                        <a:rPr lang="sv-SE" sz="800">
                          <a:effectLst/>
                        </a:rPr>
                        <a:t>Serbia</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a:effectLst/>
                        </a:rPr>
                        <a:t>Prof. Lidija Zivkovic </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3878441915"/>
                  </a:ext>
                </a:extLst>
              </a:tr>
              <a:tr h="150181">
                <a:tc>
                  <a:txBody>
                    <a:bodyPr/>
                    <a:lstStyle/>
                    <a:p>
                      <a:pPr>
                        <a:lnSpc>
                          <a:spcPct val="107000"/>
                        </a:lnSpc>
                        <a:spcAft>
                          <a:spcPts val="0"/>
                        </a:spcAft>
                      </a:pPr>
                      <a:r>
                        <a:rPr lang="sv-SE" sz="800">
                          <a:effectLst/>
                        </a:rPr>
                        <a:t>Slovakia</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a:effectLst/>
                        </a:rPr>
                        <a:t>Dr Pavol Stríženec</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1937884379"/>
                  </a:ext>
                </a:extLst>
              </a:tr>
              <a:tr h="150181">
                <a:tc>
                  <a:txBody>
                    <a:bodyPr/>
                    <a:lstStyle/>
                    <a:p>
                      <a:pPr>
                        <a:lnSpc>
                          <a:spcPct val="107000"/>
                        </a:lnSpc>
                        <a:spcAft>
                          <a:spcPts val="0"/>
                        </a:spcAft>
                      </a:pPr>
                      <a:r>
                        <a:rPr lang="sv-SE" sz="800">
                          <a:effectLst/>
                        </a:rPr>
                        <a:t>Slovenia</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a:effectLst/>
                        </a:rPr>
                        <a:t>Prof. Marko Mikuž</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3449946032"/>
                  </a:ext>
                </a:extLst>
              </a:tr>
              <a:tr h="150181">
                <a:tc>
                  <a:txBody>
                    <a:bodyPr/>
                    <a:lstStyle/>
                    <a:p>
                      <a:pPr>
                        <a:lnSpc>
                          <a:spcPct val="107000"/>
                        </a:lnSpc>
                        <a:spcAft>
                          <a:spcPts val="0"/>
                        </a:spcAft>
                      </a:pPr>
                      <a:r>
                        <a:rPr lang="sv-SE" sz="800">
                          <a:effectLst/>
                        </a:rPr>
                        <a:t>Spain</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a:effectLst/>
                        </a:rPr>
                        <a:t>Prof. Celso Martinez Rivero</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575434051"/>
                  </a:ext>
                </a:extLst>
              </a:tr>
              <a:tr h="150181">
                <a:tc>
                  <a:txBody>
                    <a:bodyPr/>
                    <a:lstStyle/>
                    <a:p>
                      <a:pPr>
                        <a:lnSpc>
                          <a:spcPct val="107000"/>
                        </a:lnSpc>
                        <a:spcAft>
                          <a:spcPts val="0"/>
                        </a:spcAft>
                      </a:pPr>
                      <a:r>
                        <a:rPr lang="sv-SE" sz="800">
                          <a:effectLst/>
                        </a:rPr>
                        <a:t>Sweden</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a:effectLst/>
                        </a:rPr>
                        <a:t>Prof. Arnaud Ferrari</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2625599294"/>
                  </a:ext>
                </a:extLst>
              </a:tr>
              <a:tr h="150181">
                <a:tc>
                  <a:txBody>
                    <a:bodyPr/>
                    <a:lstStyle/>
                    <a:p>
                      <a:pPr>
                        <a:lnSpc>
                          <a:spcPct val="107000"/>
                        </a:lnSpc>
                        <a:spcAft>
                          <a:spcPts val="0"/>
                        </a:spcAft>
                      </a:pPr>
                      <a:r>
                        <a:rPr lang="sv-SE" sz="800">
                          <a:effectLst/>
                        </a:rPr>
                        <a:t>Switzerland</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a:effectLst/>
                        </a:rPr>
                        <a:t>Prof. Rainer Wallny</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1086798839"/>
                  </a:ext>
                </a:extLst>
              </a:tr>
              <a:tr h="150181">
                <a:tc>
                  <a:txBody>
                    <a:bodyPr/>
                    <a:lstStyle/>
                    <a:p>
                      <a:pPr>
                        <a:lnSpc>
                          <a:spcPct val="107000"/>
                        </a:lnSpc>
                        <a:spcAft>
                          <a:spcPts val="0"/>
                        </a:spcAft>
                      </a:pPr>
                      <a:r>
                        <a:rPr lang="sv-SE" sz="800">
                          <a:effectLst/>
                        </a:rPr>
                        <a:t>Türkiye</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a:effectLst/>
                        </a:rPr>
                        <a:t>Prof. Erkcan Özcan</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1379363672"/>
                  </a:ext>
                </a:extLst>
              </a:tr>
              <a:tr h="150181">
                <a:tc>
                  <a:txBody>
                    <a:bodyPr/>
                    <a:lstStyle/>
                    <a:p>
                      <a:pPr>
                        <a:lnSpc>
                          <a:spcPct val="107000"/>
                        </a:lnSpc>
                        <a:spcAft>
                          <a:spcPts val="0"/>
                        </a:spcAft>
                      </a:pPr>
                      <a:r>
                        <a:rPr lang="sv-SE" sz="800">
                          <a:effectLst/>
                        </a:rPr>
                        <a:t>United-Kingdom</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a:effectLst/>
                        </a:rPr>
                        <a:t>Prof. Daniela Bortoletto</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2730925629"/>
                  </a:ext>
                </a:extLst>
              </a:tr>
              <a:tr h="150181">
                <a:tc>
                  <a:txBody>
                    <a:bodyPr/>
                    <a:lstStyle/>
                    <a:p>
                      <a:pPr>
                        <a:lnSpc>
                          <a:spcPct val="107000"/>
                        </a:lnSpc>
                        <a:spcAft>
                          <a:spcPts val="0"/>
                        </a:spcAft>
                      </a:pPr>
                      <a:r>
                        <a:rPr lang="sv-SE" sz="800">
                          <a:effectLst/>
                        </a:rPr>
                        <a:t>Ukraine</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a:effectLst/>
                        </a:rPr>
                        <a:t>Dr Igor Kyryllin</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3177293738"/>
                  </a:ext>
                </a:extLst>
              </a:tr>
              <a:tr h="150181">
                <a:tc>
                  <a:txBody>
                    <a:bodyPr/>
                    <a:lstStyle/>
                    <a:p>
                      <a:pPr>
                        <a:lnSpc>
                          <a:spcPct val="107000"/>
                        </a:lnSpc>
                        <a:spcAft>
                          <a:spcPts val="0"/>
                        </a:spcAft>
                      </a:pPr>
                      <a:r>
                        <a:rPr lang="sv-SE" sz="800">
                          <a:effectLst/>
                        </a:rPr>
                        <a:t>CERN</a:t>
                      </a:r>
                      <a:endParaRPr lang="sv-SE" sz="80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tc>
                  <a:txBody>
                    <a:bodyPr/>
                    <a:lstStyle/>
                    <a:p>
                      <a:pPr>
                        <a:lnSpc>
                          <a:spcPct val="107000"/>
                        </a:lnSpc>
                        <a:spcAft>
                          <a:spcPts val="0"/>
                        </a:spcAft>
                      </a:pPr>
                      <a:r>
                        <a:rPr lang="sv-SE" sz="800" dirty="0">
                          <a:effectLst/>
                        </a:rPr>
                        <a:t>Dr Richard </a:t>
                      </a:r>
                      <a:r>
                        <a:rPr lang="sv-SE" sz="800" dirty="0" err="1">
                          <a:effectLst/>
                        </a:rPr>
                        <a:t>Hawkings</a:t>
                      </a:r>
                      <a:r>
                        <a:rPr lang="sv-SE" sz="800" dirty="0">
                          <a:effectLst/>
                        </a:rPr>
                        <a:t> </a:t>
                      </a:r>
                      <a:endParaRPr lang="sv-SE"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593" marR="6593" marT="6593" marB="6593" anchor="ctr"/>
                </a:tc>
                <a:extLst>
                  <a:ext uri="{0D108BD9-81ED-4DB2-BD59-A6C34878D82A}">
                    <a16:rowId xmlns:a16="http://schemas.microsoft.com/office/drawing/2014/main" val="612985340"/>
                  </a:ext>
                </a:extLst>
              </a:tr>
            </a:tbl>
          </a:graphicData>
        </a:graphic>
      </p:graphicFrame>
      <p:sp>
        <p:nvSpPr>
          <p:cNvPr id="7" name="Rectangle 6">
            <a:extLst>
              <a:ext uri="{FF2B5EF4-FFF2-40B4-BE49-F238E27FC236}">
                <a16:creationId xmlns:a16="http://schemas.microsoft.com/office/drawing/2014/main" id="{EE319E79-8A4A-447A-9750-67D196EC8A42}"/>
              </a:ext>
            </a:extLst>
          </p:cNvPr>
          <p:cNvSpPr/>
          <p:nvPr/>
        </p:nvSpPr>
        <p:spPr>
          <a:xfrm>
            <a:off x="300842" y="1045411"/>
            <a:ext cx="6561221" cy="4524315"/>
          </a:xfrm>
          <a:prstGeom prst="rect">
            <a:avLst/>
          </a:prstGeom>
        </p:spPr>
        <p:txBody>
          <a:bodyPr wrap="square">
            <a:spAutoFit/>
          </a:bodyPr>
          <a:lstStyle/>
          <a:p>
            <a:pPr indent="-269875" algn="just"/>
            <a:r>
              <a:rPr lang="en-US" dirty="0"/>
              <a:t>“The remit of the European Strategy Group (ESG) specifies that it should take into consideration various aspects of the high-energy physics (HEP) landscape, including, very importantly, </a:t>
            </a:r>
            <a:r>
              <a:rPr lang="en-US" b="1" dirty="0"/>
              <a:t>the input of the particle physics community</a:t>
            </a:r>
            <a:r>
              <a:rPr lang="en-US" dirty="0"/>
              <a:t>. To assist with this, the European Committee for Future Accelerators (ECFA) has drawn up a set of guidelines for the </a:t>
            </a:r>
            <a:r>
              <a:rPr lang="en-US" b="1" dirty="0"/>
              <a:t>collection of national inputs</a:t>
            </a:r>
            <a:r>
              <a:rPr lang="en-US" dirty="0"/>
              <a:t>.</a:t>
            </a:r>
            <a:endParaRPr lang="en-US" b="1" i="0" u="none" strike="noStrike" dirty="0">
              <a:solidFill>
                <a:srgbClr val="000000"/>
              </a:solidFill>
              <a:effectLst/>
              <a:latin typeface="Aptos"/>
            </a:endParaRPr>
          </a:p>
          <a:p>
            <a:pPr indent="-269875" algn="just"/>
            <a:r>
              <a:rPr lang="en-US" b="1" i="0" u="none" strike="noStrike" dirty="0">
                <a:solidFill>
                  <a:srgbClr val="000000"/>
                </a:solidFill>
                <a:effectLst/>
                <a:latin typeface="Aptos"/>
              </a:rPr>
              <a:t>Questions to be considered by countries/regions when forming and submitting their </a:t>
            </a:r>
            <a:r>
              <a:rPr lang="en-US" b="1" i="0" u="sng" strike="noStrike" dirty="0">
                <a:solidFill>
                  <a:srgbClr val="000000"/>
                </a:solidFill>
                <a:effectLst/>
                <a:latin typeface="Aptos"/>
              </a:rPr>
              <a:t>“national input</a:t>
            </a:r>
            <a:r>
              <a:rPr lang="en-US" b="1" i="0" u="none" strike="noStrike" dirty="0">
                <a:solidFill>
                  <a:srgbClr val="000000"/>
                </a:solidFill>
                <a:effectLst/>
                <a:latin typeface="Aptos"/>
              </a:rPr>
              <a:t>” to the ESPP:</a:t>
            </a:r>
          </a:p>
          <a:p>
            <a:pPr indent="-269875" algn="just"/>
            <a:r>
              <a:rPr lang="en-US" b="0" i="0" u="none" strike="noStrike" dirty="0">
                <a:solidFill>
                  <a:srgbClr val="000000"/>
                </a:solidFill>
                <a:effectLst/>
                <a:latin typeface="Aptos"/>
              </a:rPr>
              <a:t>Which is the preferred next major/flagship collider project for CERN?</a:t>
            </a:r>
            <a:r>
              <a:rPr lang="en-US" b="0" i="0" u="none" strike="noStrike" dirty="0">
                <a:solidFill>
                  <a:srgbClr val="000000"/>
                </a:solidFill>
                <a:latin typeface="Aptos"/>
              </a:rPr>
              <a:t> </a:t>
            </a:r>
            <a:r>
              <a:rPr lang="en-US" dirty="0"/>
              <a:t>Should CERN/Europe proceed with the preferred option or should alternative options be considered:</a:t>
            </a:r>
            <a:endParaRPr lang="en-US" dirty="0">
              <a:effectLst/>
            </a:endParaRPr>
          </a:p>
          <a:p>
            <a:r>
              <a:rPr lang="en-US" dirty="0"/>
              <a:t>i)   if Japan proceeds with the ILC in a timely way?</a:t>
            </a:r>
            <a:endParaRPr lang="en-US" dirty="0">
              <a:effectLst/>
            </a:endParaRPr>
          </a:p>
          <a:p>
            <a:r>
              <a:rPr lang="en-US" dirty="0"/>
              <a:t>ii)  if China proceeds with the CEPC on the announced timescale?</a:t>
            </a:r>
            <a:endParaRPr lang="en-US" dirty="0">
              <a:effectLst/>
            </a:endParaRPr>
          </a:p>
          <a:p>
            <a:r>
              <a:rPr lang="en-US" dirty="0"/>
              <a:t>iii) if the US proceeds with a muon collider?</a:t>
            </a:r>
            <a:endParaRPr lang="en-US" dirty="0">
              <a:effectLst/>
            </a:endParaRPr>
          </a:p>
          <a:p>
            <a:r>
              <a:rPr lang="en-US" dirty="0"/>
              <a:t>iv) if there are major new (unexpected) results from the HL-LHC or other HEP experiments?</a:t>
            </a:r>
            <a:endParaRPr lang="en-US" dirty="0">
              <a:effectLst/>
            </a:endParaRPr>
          </a:p>
        </p:txBody>
      </p:sp>
      <p:sp>
        <p:nvSpPr>
          <p:cNvPr id="8" name="TextBox 7">
            <a:extLst>
              <a:ext uri="{FF2B5EF4-FFF2-40B4-BE49-F238E27FC236}">
                <a16:creationId xmlns:a16="http://schemas.microsoft.com/office/drawing/2014/main" id="{4AF787D0-4213-4110-A84E-1797AA93EA6D}"/>
              </a:ext>
            </a:extLst>
          </p:cNvPr>
          <p:cNvSpPr txBox="1"/>
          <p:nvPr/>
        </p:nvSpPr>
        <p:spPr>
          <a:xfrm>
            <a:off x="7350822" y="284993"/>
            <a:ext cx="4067652" cy="369332"/>
          </a:xfrm>
          <a:prstGeom prst="rect">
            <a:avLst/>
          </a:prstGeom>
          <a:noFill/>
        </p:spPr>
        <p:txBody>
          <a:bodyPr wrap="none" rtlCol="0">
            <a:spAutoFit/>
          </a:bodyPr>
          <a:lstStyle/>
          <a:p>
            <a:r>
              <a:rPr lang="en-GB" dirty="0"/>
              <a:t>Members of the Restricted ECFA , RECFA</a:t>
            </a:r>
          </a:p>
        </p:txBody>
      </p:sp>
      <p:sp>
        <p:nvSpPr>
          <p:cNvPr id="2" name="Rectangle 1">
            <a:extLst>
              <a:ext uri="{FF2B5EF4-FFF2-40B4-BE49-F238E27FC236}">
                <a16:creationId xmlns:a16="http://schemas.microsoft.com/office/drawing/2014/main" id="{71773626-E7ED-4356-A44C-E1AF6DD6A070}"/>
              </a:ext>
            </a:extLst>
          </p:cNvPr>
          <p:cNvSpPr/>
          <p:nvPr/>
        </p:nvSpPr>
        <p:spPr>
          <a:xfrm>
            <a:off x="285177" y="5569726"/>
            <a:ext cx="11903240" cy="1200329"/>
          </a:xfrm>
          <a:prstGeom prst="rect">
            <a:avLst/>
          </a:prstGeom>
        </p:spPr>
        <p:txBody>
          <a:bodyPr wrap="square">
            <a:spAutoFit/>
          </a:bodyPr>
          <a:lstStyle/>
          <a:p>
            <a:r>
              <a:rPr lang="en-GB" dirty="0"/>
              <a:t>I have met last spring with the ECFA </a:t>
            </a:r>
            <a:r>
              <a:rPr lang="en-GB" dirty="0">
                <a:solidFill>
                  <a:srgbClr val="FF0000"/>
                </a:solidFill>
                <a:highlight>
                  <a:srgbClr val="FFFF00"/>
                </a:highlight>
              </a:rPr>
              <a:t>Chair Paris Sphicas </a:t>
            </a:r>
            <a:r>
              <a:rPr lang="en-GB" dirty="0"/>
              <a:t>and described to him our ESSnuSB Design Study. ESSnuSB was presented by Valentina Santoro at a RECFA  one-day seminar in Lund, Sweden on 16 May 2024, together with neutron fundamental physics proposals HIGBEAM and NNBAR, at ESS part of a programme “Particle Physics at ESS”</a:t>
            </a:r>
            <a:br>
              <a:rPr lang="en-GB" dirty="0"/>
            </a:br>
            <a:r>
              <a:rPr lang="en-GB" dirty="0">
                <a:hlinkClick r:id="rId2"/>
              </a:rPr>
              <a:t>https://indico.cern.ch/event/1348498/contributions/5784223/attachments/2857998/5000224/ValentinaSantoro.pdf</a:t>
            </a:r>
            <a:r>
              <a:rPr lang="en-GB" dirty="0"/>
              <a:t> </a:t>
            </a:r>
          </a:p>
        </p:txBody>
      </p:sp>
    </p:spTree>
    <p:extLst>
      <p:ext uri="{BB962C8B-B14F-4D97-AF65-F5344CB8AC3E}">
        <p14:creationId xmlns:p14="http://schemas.microsoft.com/office/powerpoint/2010/main" val="39116850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8FC2646-8358-42E5-B72D-E2B1AFAA3170}"/>
              </a:ext>
            </a:extLst>
          </p:cNvPr>
          <p:cNvSpPr/>
          <p:nvPr/>
        </p:nvSpPr>
        <p:spPr>
          <a:xfrm>
            <a:off x="609427" y="0"/>
            <a:ext cx="9588500" cy="6801862"/>
          </a:xfrm>
          <a:prstGeom prst="rect">
            <a:avLst/>
          </a:prstGeom>
        </p:spPr>
        <p:txBody>
          <a:bodyPr wrap="square">
            <a:spAutoFit/>
          </a:bodyPr>
          <a:lstStyle/>
          <a:p>
            <a:r>
              <a:rPr lang="en-GB" sz="4000" b="1" dirty="0"/>
              <a:t>5. LDG</a:t>
            </a:r>
          </a:p>
          <a:p>
            <a:endParaRPr lang="en-GB" b="1" dirty="0"/>
          </a:p>
          <a:p>
            <a:r>
              <a:rPr lang="en-GB" b="1" dirty="0"/>
              <a:t>The Laboratory Directors Group LDG </a:t>
            </a:r>
          </a:p>
          <a:p>
            <a:endParaRPr lang="en-GB" dirty="0"/>
          </a:p>
          <a:p>
            <a:r>
              <a:rPr lang="en-US" b="1" dirty="0">
                <a:hlinkClick r:id="rId2"/>
              </a:rPr>
              <a:t>Mandate of the Laboratory Directors Group (LDG)</a:t>
            </a:r>
            <a:r>
              <a:rPr lang="en-US" dirty="0"/>
              <a:t> </a:t>
            </a:r>
          </a:p>
          <a:p>
            <a:r>
              <a:rPr lang="en-US" dirty="0">
                <a:effectLst/>
              </a:rPr>
              <a:t>When clicking on this link the reply received is: ”</a:t>
            </a:r>
            <a:r>
              <a:rPr lang="en-US" dirty="0"/>
              <a:t>This file is restricted: You must be authorized in order to access this document”</a:t>
            </a:r>
            <a:endParaRPr lang="en-GB" dirty="0"/>
          </a:p>
          <a:p>
            <a:endParaRPr lang="en-GB" dirty="0"/>
          </a:p>
          <a:p>
            <a:r>
              <a:rPr lang="en-GB" dirty="0"/>
              <a:t>Members of the Laboratory Directors Group: </a:t>
            </a:r>
          </a:p>
          <a:p>
            <a:r>
              <a:rPr lang="en-GB" dirty="0"/>
              <a:t>S. </a:t>
            </a:r>
            <a:r>
              <a:rPr lang="en-GB" dirty="0" err="1"/>
              <a:t>Bentvelsen</a:t>
            </a:r>
            <a:r>
              <a:rPr lang="en-GB" dirty="0"/>
              <a:t> (</a:t>
            </a:r>
            <a:r>
              <a:rPr lang="en-GB" dirty="0" err="1"/>
              <a:t>Nikhef</a:t>
            </a:r>
            <a:r>
              <a:rPr lang="en-GB" dirty="0"/>
              <a:t>, Netherlands),</a:t>
            </a:r>
          </a:p>
          <a:p>
            <a:r>
              <a:rPr lang="en-GB" dirty="0"/>
              <a:t>F. </a:t>
            </a:r>
            <a:r>
              <a:rPr lang="en-GB" dirty="0" err="1"/>
              <a:t>Bossi</a:t>
            </a:r>
            <a:r>
              <a:rPr lang="en-GB" dirty="0"/>
              <a:t> (LNF, Italy), </a:t>
            </a:r>
          </a:p>
          <a:p>
            <a:r>
              <a:rPr lang="en-GB" dirty="0"/>
              <a:t>J. Clarke (STFC/Daresbury Lab, United Kingdom),</a:t>
            </a:r>
          </a:p>
          <a:p>
            <a:r>
              <a:rPr lang="en-GB" dirty="0"/>
              <a:t>N. </a:t>
            </a:r>
            <a:r>
              <a:rPr lang="en-GB" dirty="0" err="1"/>
              <a:t>Colino</a:t>
            </a:r>
            <a:r>
              <a:rPr lang="en-GB" dirty="0"/>
              <a:t> (CIEMAT, Spain), </a:t>
            </a:r>
          </a:p>
          <a:p>
            <a:r>
              <a:rPr lang="en-GB" dirty="0"/>
              <a:t>F. </a:t>
            </a:r>
            <a:r>
              <a:rPr lang="en-GB" dirty="0" err="1"/>
              <a:t>Gianotti</a:t>
            </a:r>
            <a:r>
              <a:rPr lang="en-GB" dirty="0"/>
              <a:t> (CERN),</a:t>
            </a:r>
          </a:p>
          <a:p>
            <a:r>
              <a:rPr lang="en-GB" dirty="0"/>
              <a:t>B. Heinemann (DESY, Germany), </a:t>
            </a:r>
          </a:p>
          <a:p>
            <a:r>
              <a:rPr lang="en-GB" dirty="0">
                <a:solidFill>
                  <a:srgbClr val="FF0000"/>
                </a:solidFill>
                <a:highlight>
                  <a:srgbClr val="FFFF00"/>
                </a:highlight>
              </a:rPr>
              <a:t>D. Newbold (Chairperson;</a:t>
            </a:r>
            <a:r>
              <a:rPr lang="en-GB" dirty="0">
                <a:solidFill>
                  <a:srgbClr val="FF0000"/>
                </a:solidFill>
              </a:rPr>
              <a:t> </a:t>
            </a:r>
            <a:r>
              <a:rPr lang="en-GB" dirty="0"/>
              <a:t>STFC/RAL, United Kingdom), </a:t>
            </a:r>
          </a:p>
          <a:p>
            <a:r>
              <a:rPr lang="en-GB" dirty="0"/>
              <a:t>E. </a:t>
            </a:r>
            <a:r>
              <a:rPr lang="en-GB" dirty="0" err="1"/>
              <a:t>Previtali</a:t>
            </a:r>
            <a:r>
              <a:rPr lang="en-GB" dirty="0"/>
              <a:t> (LNGS, Italy), </a:t>
            </a:r>
          </a:p>
          <a:p>
            <a:r>
              <a:rPr lang="en-GB" dirty="0"/>
              <a:t>F. </a:t>
            </a:r>
            <a:r>
              <a:rPr lang="en-GB" dirty="0" err="1"/>
              <a:t>Sabatie</a:t>
            </a:r>
            <a:r>
              <a:rPr lang="en-GB" dirty="0"/>
              <a:t> (CEA/</a:t>
            </a:r>
            <a:r>
              <a:rPr lang="en-GB" dirty="0" err="1"/>
              <a:t>Irfu</a:t>
            </a:r>
            <a:r>
              <a:rPr lang="en-GB" dirty="0"/>
              <a:t>, France),</a:t>
            </a:r>
          </a:p>
          <a:p>
            <a:r>
              <a:rPr lang="en-GB" dirty="0"/>
              <a:t>M. Seidel (PSI, Switzerland) </a:t>
            </a:r>
          </a:p>
          <a:p>
            <a:r>
              <a:rPr lang="en-GB" dirty="0"/>
              <a:t>A. Stocchi (</a:t>
            </a:r>
            <a:r>
              <a:rPr lang="en-GB" dirty="0" err="1"/>
              <a:t>IJCLab</a:t>
            </a:r>
            <a:r>
              <a:rPr lang="en-GB" dirty="0"/>
              <a:t>, France)</a:t>
            </a:r>
          </a:p>
          <a:p>
            <a:endParaRPr lang="en-GB" dirty="0"/>
          </a:p>
          <a:p>
            <a:r>
              <a:rPr lang="en-GB" dirty="0"/>
              <a:t>CERN Officials: M. Lamont, J. </a:t>
            </a:r>
            <a:r>
              <a:rPr lang="en-GB" dirty="0" err="1"/>
              <a:t>Mnich</a:t>
            </a:r>
            <a:r>
              <a:rPr lang="en-GB" dirty="0"/>
              <a:t>, E. Tsesmelis (summary record)</a:t>
            </a:r>
          </a:p>
          <a:p>
            <a:r>
              <a:rPr lang="en-GB" dirty="0"/>
              <a:t>Observers: H. Montgomery (SPC Chair)</a:t>
            </a:r>
          </a:p>
        </p:txBody>
      </p:sp>
    </p:spTree>
    <p:extLst>
      <p:ext uri="{BB962C8B-B14F-4D97-AF65-F5344CB8AC3E}">
        <p14:creationId xmlns:p14="http://schemas.microsoft.com/office/powerpoint/2010/main" val="1974753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7F1E948-A898-4172-AA0D-6E598825A2B4}"/>
              </a:ext>
            </a:extLst>
          </p:cNvPr>
          <p:cNvSpPr/>
          <p:nvPr/>
        </p:nvSpPr>
        <p:spPr>
          <a:xfrm>
            <a:off x="1039660" y="1202498"/>
            <a:ext cx="9860309" cy="5322547"/>
          </a:xfrm>
          <a:prstGeom prst="rect">
            <a:avLst/>
          </a:prstGeom>
        </p:spPr>
        <p:txBody>
          <a:bodyPr wrap="square">
            <a:spAutoFit/>
          </a:bodyPr>
          <a:lstStyle/>
          <a:p>
            <a:pPr>
              <a:lnSpc>
                <a:spcPct val="107000"/>
              </a:lnSpc>
              <a:spcAft>
                <a:spcPts val="800"/>
              </a:spcAft>
            </a:pPr>
            <a:r>
              <a:rPr lang="en-US" u="sng" dirty="0">
                <a:effectLst/>
                <a:latin typeface="Calibri" panose="020F0502020204030204" pitchFamily="34" charset="0"/>
                <a:ea typeface="Calibri" panose="020F0502020204030204" pitchFamily="34" charset="0"/>
                <a:cs typeface="Times New Roman" panose="02020603050405020304" pitchFamily="18" charset="0"/>
              </a:rPr>
              <a:t>Meeting between members of the Management of the </a:t>
            </a:r>
            <a:r>
              <a:rPr lang="en-US" u="sng" dirty="0" err="1">
                <a:effectLst/>
                <a:latin typeface="Calibri" panose="020F0502020204030204" pitchFamily="34" charset="0"/>
                <a:ea typeface="Calibri" panose="020F0502020204030204" pitchFamily="34" charset="0"/>
                <a:cs typeface="Times New Roman" panose="02020603050405020304" pitchFamily="18" charset="0"/>
              </a:rPr>
              <a:t>Zinkgruvan</a:t>
            </a:r>
            <a:r>
              <a:rPr lang="en-US" u="sng" dirty="0">
                <a:effectLst/>
                <a:latin typeface="Calibri" panose="020F0502020204030204" pitchFamily="34" charset="0"/>
                <a:ea typeface="Calibri" panose="020F0502020204030204" pitchFamily="34" charset="0"/>
                <a:cs typeface="Times New Roman" panose="02020603050405020304" pitchFamily="18" charset="0"/>
              </a:rPr>
              <a:t> Mining AB and the members of the ESSnuSB Executive Committee Wednesday 16 October 2024 13:00 – ca 15:00 </a:t>
            </a:r>
            <a:r>
              <a:rPr lang="en-US" u="sng" dirty="0" err="1">
                <a:effectLst/>
                <a:latin typeface="Calibri" panose="020F0502020204030204" pitchFamily="34" charset="0"/>
                <a:ea typeface="Calibri" panose="020F0502020204030204" pitchFamily="34" charset="0"/>
                <a:cs typeface="Times New Roman" panose="02020603050405020304" pitchFamily="18" charset="0"/>
              </a:rPr>
              <a:t>hrs</a:t>
            </a:r>
            <a:r>
              <a:rPr lang="en-US" u="sng" dirty="0">
                <a:effectLst/>
                <a:latin typeface="Calibri" panose="020F0502020204030204" pitchFamily="34" charset="0"/>
                <a:ea typeface="Calibri" panose="020F0502020204030204" pitchFamily="34" charset="0"/>
                <a:cs typeface="Times New Roman" panose="02020603050405020304" pitchFamily="18" charset="0"/>
              </a:rPr>
              <a:t> at the </a:t>
            </a:r>
            <a:r>
              <a:rPr lang="en-US" u="sng" dirty="0" err="1">
                <a:effectLst/>
                <a:latin typeface="Calibri" panose="020F0502020204030204" pitchFamily="34" charset="0"/>
                <a:ea typeface="Calibri" panose="020F0502020204030204" pitchFamily="34" charset="0"/>
                <a:cs typeface="Times New Roman" panose="02020603050405020304" pitchFamily="18" charset="0"/>
              </a:rPr>
              <a:t>Zinkgruvan</a:t>
            </a:r>
            <a:r>
              <a:rPr lang="en-US" u="sng" dirty="0">
                <a:effectLst/>
                <a:latin typeface="Calibri" panose="020F0502020204030204" pitchFamily="34" charset="0"/>
                <a:ea typeface="Calibri" panose="020F0502020204030204" pitchFamily="34" charset="0"/>
                <a:cs typeface="Times New Roman" panose="02020603050405020304" pitchFamily="18" charset="0"/>
              </a:rPr>
              <a:t> Mining AB site </a:t>
            </a:r>
          </a:p>
          <a:p>
            <a:pPr>
              <a:lnSpc>
                <a:spcPct val="107000"/>
              </a:lnSpc>
              <a:spcAft>
                <a:spcPts val="800"/>
              </a:spcAft>
            </a:pPr>
            <a:r>
              <a:rPr lang="en-US" u="sng" dirty="0">
                <a:latin typeface="Calibri" panose="020F0502020204030204" pitchFamily="34" charset="0"/>
                <a:ea typeface="Calibri" panose="020F0502020204030204" pitchFamily="34" charset="0"/>
                <a:cs typeface="Times New Roman" panose="02020603050405020304" pitchFamily="18" charset="0"/>
              </a:rPr>
              <a:t>Agenda</a:t>
            </a:r>
            <a:endParaRPr lang="sv-SE"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n-US" dirty="0">
                <a:effectLst/>
                <a:latin typeface="Calibri" panose="020F0502020204030204" pitchFamily="34" charset="0"/>
                <a:ea typeface="Calibri" panose="020F0502020204030204" pitchFamily="34" charset="0"/>
                <a:cs typeface="Times New Roman" panose="02020603050405020304" pitchFamily="18" charset="0"/>
              </a:rPr>
              <a:t>Brief presentations of the persons attending the meeting 13:00-13:15 / All</a:t>
            </a:r>
            <a:endParaRPr lang="sv-SE"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n-US" dirty="0">
                <a:effectLst/>
                <a:latin typeface="Calibri" panose="020F0502020204030204" pitchFamily="34" charset="0"/>
                <a:ea typeface="Calibri" panose="020F0502020204030204" pitchFamily="34" charset="0"/>
                <a:cs typeface="Times New Roman" panose="02020603050405020304" pitchFamily="18" charset="0"/>
              </a:rPr>
              <a:t>Presentation of the </a:t>
            </a:r>
            <a:r>
              <a:rPr lang="en-US" dirty="0" err="1">
                <a:effectLst/>
                <a:latin typeface="Calibri" panose="020F0502020204030204" pitchFamily="34" charset="0"/>
                <a:ea typeface="Calibri" panose="020F0502020204030204" pitchFamily="34" charset="0"/>
                <a:cs typeface="Times New Roman" panose="02020603050405020304" pitchFamily="18" charset="0"/>
              </a:rPr>
              <a:t>Zinkgruvan</a:t>
            </a:r>
            <a:r>
              <a:rPr lang="en-US" dirty="0">
                <a:effectLst/>
                <a:latin typeface="Calibri" panose="020F0502020204030204" pitchFamily="34" charset="0"/>
                <a:ea typeface="Calibri" panose="020F0502020204030204" pitchFamily="34" charset="0"/>
                <a:cs typeface="Times New Roman" panose="02020603050405020304" pitchFamily="18" charset="0"/>
              </a:rPr>
              <a:t> Mining AB company 13:15-13:30 / Staffan </a:t>
            </a:r>
            <a:r>
              <a:rPr lang="en-US" dirty="0" err="1">
                <a:effectLst/>
                <a:latin typeface="Calibri" panose="020F0502020204030204" pitchFamily="34" charset="0"/>
                <a:ea typeface="Calibri" panose="020F0502020204030204" pitchFamily="34" charset="0"/>
                <a:cs typeface="Times New Roman" panose="02020603050405020304" pitchFamily="18" charset="0"/>
              </a:rPr>
              <a:t>Sandström</a:t>
            </a:r>
            <a:endParaRPr lang="sv-SE"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n-US" dirty="0">
                <a:effectLst/>
                <a:latin typeface="Calibri" panose="020F0502020204030204" pitchFamily="34" charset="0"/>
                <a:ea typeface="Calibri" panose="020F0502020204030204" pitchFamily="34" charset="0"/>
                <a:cs typeface="Times New Roman" panose="02020603050405020304" pitchFamily="18" charset="0"/>
              </a:rPr>
              <a:t>The purpose and organization of the ESSnuSB research project and status of its design study 13:30-13:45/ Marcos Dracos</a:t>
            </a:r>
            <a:endParaRPr lang="sv-SE"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n-US" dirty="0">
                <a:effectLst/>
                <a:latin typeface="Calibri" panose="020F0502020204030204" pitchFamily="34" charset="0"/>
                <a:ea typeface="Calibri" panose="020F0502020204030204" pitchFamily="34" charset="0"/>
                <a:cs typeface="Times New Roman" panose="02020603050405020304" pitchFamily="18" charset="0"/>
              </a:rPr>
              <a:t>The design-study of the construction of the detector cavern, of the technical galleries and the access shaft and of the required core drilling program in the mine 13:45-14:05/ David Saiang</a:t>
            </a:r>
            <a:endParaRPr lang="sv-SE"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n-US" dirty="0">
                <a:effectLst/>
                <a:latin typeface="Calibri" panose="020F0502020204030204" pitchFamily="34" charset="0"/>
                <a:ea typeface="Calibri" panose="020F0502020204030204" pitchFamily="34" charset="0"/>
                <a:cs typeface="Times New Roman" panose="02020603050405020304" pitchFamily="18" charset="0"/>
              </a:rPr>
              <a:t>The proposed fund request to the EU call </a:t>
            </a:r>
            <a:r>
              <a:rPr lang="en-US" dirty="0">
                <a:effectLst/>
                <a:latin typeface="Calibri" panose="020F0502020204030204" pitchFamily="34" charset="0"/>
                <a:ea typeface="Times New Roman" panose="02020603050405020304" pitchFamily="18" charset="0"/>
                <a:cs typeface="Times New Roman" panose="02020603050405020304" pitchFamily="18" charset="0"/>
              </a:rPr>
              <a:t>HORIZON-INFRA-2025-DEV-01-03 </a:t>
            </a:r>
            <a:r>
              <a:rPr lang="en-US" dirty="0">
                <a:effectLst/>
                <a:latin typeface="Calibri" panose="020F0502020204030204" pitchFamily="34" charset="0"/>
                <a:ea typeface="Calibri" panose="020F0502020204030204" pitchFamily="34" charset="0"/>
                <a:cs typeface="Times New Roman" panose="02020603050405020304" pitchFamily="18" charset="0"/>
              </a:rPr>
              <a:t>to finance the design study of the construction of the proposed large ESSnuSB neutrino detector in </a:t>
            </a:r>
            <a:r>
              <a:rPr lang="en-US" dirty="0" err="1">
                <a:effectLst/>
                <a:latin typeface="Calibri" panose="020F0502020204030204" pitchFamily="34" charset="0"/>
                <a:ea typeface="Calibri" panose="020F0502020204030204" pitchFamily="34" charset="0"/>
                <a:cs typeface="Times New Roman" panose="02020603050405020304" pitchFamily="18" charset="0"/>
              </a:rPr>
              <a:t>Zinkgruvan</a:t>
            </a:r>
            <a:r>
              <a:rPr lang="en-US" dirty="0">
                <a:effectLst/>
                <a:latin typeface="Calibri" panose="020F0502020204030204" pitchFamily="34" charset="0"/>
                <a:ea typeface="Calibri" panose="020F0502020204030204" pitchFamily="34" charset="0"/>
                <a:cs typeface="Times New Roman" panose="02020603050405020304" pitchFamily="18" charset="0"/>
              </a:rPr>
              <a:t>, including the core-drilling program 14:05-14:25 / Tord Ekelöf</a:t>
            </a:r>
            <a:endParaRPr lang="sv-SE"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n-US" dirty="0">
                <a:effectLst/>
                <a:latin typeface="Calibri" panose="020F0502020204030204" pitchFamily="34" charset="0"/>
                <a:ea typeface="Calibri" panose="020F0502020204030204" pitchFamily="34" charset="0"/>
                <a:cs typeface="Times New Roman" panose="02020603050405020304" pitchFamily="18" charset="0"/>
              </a:rPr>
              <a:t>Planning of the cooperation between </a:t>
            </a:r>
            <a:r>
              <a:rPr lang="en-US" dirty="0" err="1">
                <a:effectLst/>
                <a:latin typeface="Calibri" panose="020F0502020204030204" pitchFamily="34" charset="0"/>
                <a:ea typeface="Calibri" panose="020F0502020204030204" pitchFamily="34" charset="0"/>
                <a:cs typeface="Times New Roman" panose="02020603050405020304" pitchFamily="18" charset="0"/>
              </a:rPr>
              <a:t>Zinkgruvan</a:t>
            </a:r>
            <a:r>
              <a:rPr lang="en-US" dirty="0">
                <a:effectLst/>
                <a:latin typeface="Calibri" panose="020F0502020204030204" pitchFamily="34" charset="0"/>
                <a:ea typeface="Calibri" panose="020F0502020204030204" pitchFamily="34" charset="0"/>
                <a:cs typeface="Times New Roman" panose="02020603050405020304" pitchFamily="18" charset="0"/>
              </a:rPr>
              <a:t> Mining AB and the ESSnuSB Consortium for the discussed design study 14:25-14:55 / All</a:t>
            </a:r>
            <a:endParaRPr lang="sv-SE"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n-US" dirty="0">
                <a:effectLst/>
                <a:latin typeface="Calibri" panose="020F0502020204030204" pitchFamily="34" charset="0"/>
                <a:ea typeface="Calibri" panose="020F0502020204030204" pitchFamily="34" charset="0"/>
                <a:cs typeface="Times New Roman" panose="02020603050405020304" pitchFamily="18" charset="0"/>
              </a:rPr>
              <a:t>Communication 14:55-15:00 / Monika Andersson</a:t>
            </a:r>
            <a:endParaRPr lang="sv-SE"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en-US" dirty="0">
                <a:effectLst/>
                <a:latin typeface="Calibri" panose="020F0502020204030204" pitchFamily="34" charset="0"/>
                <a:ea typeface="Calibri" panose="020F0502020204030204" pitchFamily="34" charset="0"/>
                <a:cs typeface="Times New Roman" panose="02020603050405020304" pitchFamily="18" charset="0"/>
              </a:rPr>
              <a:t>Adjourn</a:t>
            </a:r>
            <a:endParaRPr lang="sv-SE"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44503742-287D-4844-8D6E-9B871E376DB8}"/>
              </a:ext>
            </a:extLst>
          </p:cNvPr>
          <p:cNvSpPr txBox="1"/>
          <p:nvPr/>
        </p:nvSpPr>
        <p:spPr>
          <a:xfrm>
            <a:off x="926926" y="94960"/>
            <a:ext cx="7601761" cy="923330"/>
          </a:xfrm>
          <a:prstGeom prst="rect">
            <a:avLst/>
          </a:prstGeom>
          <a:noFill/>
        </p:spPr>
        <p:txBody>
          <a:bodyPr wrap="none" rtlCol="0">
            <a:spAutoFit/>
          </a:bodyPr>
          <a:lstStyle/>
          <a:p>
            <a:br>
              <a:rPr lang="en-GB" dirty="0"/>
            </a:br>
            <a:r>
              <a:rPr lang="en-GB" sz="3600" dirty="0"/>
              <a:t>1. The </a:t>
            </a:r>
            <a:r>
              <a:rPr lang="en-GB" sz="3600" dirty="0" err="1"/>
              <a:t>Zinkgruvan</a:t>
            </a:r>
            <a:r>
              <a:rPr lang="en-GB" sz="3600" dirty="0"/>
              <a:t> visit 16 October 2024</a:t>
            </a:r>
          </a:p>
        </p:txBody>
      </p:sp>
    </p:spTree>
    <p:extLst>
      <p:ext uri="{BB962C8B-B14F-4D97-AF65-F5344CB8AC3E}">
        <p14:creationId xmlns:p14="http://schemas.microsoft.com/office/powerpoint/2010/main" val="551254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717DD-124D-465B-A3AC-6393CA367680}"/>
              </a:ext>
            </a:extLst>
          </p:cNvPr>
          <p:cNvSpPr>
            <a:spLocks noGrp="1"/>
          </p:cNvSpPr>
          <p:nvPr>
            <p:ph type="title"/>
          </p:nvPr>
        </p:nvSpPr>
        <p:spPr>
          <a:xfrm>
            <a:off x="823374" y="2766218"/>
            <a:ext cx="10515600" cy="1325563"/>
          </a:xfrm>
        </p:spPr>
        <p:txBody>
          <a:bodyPr>
            <a:normAutofit fontScale="90000"/>
          </a:bodyPr>
          <a:lstStyle/>
          <a:p>
            <a:pPr marL="571500" indent="-571500">
              <a:buFont typeface="Arial" panose="020B0604020202020204" pitchFamily="34" charset="0"/>
              <a:buChar char="•"/>
            </a:pPr>
            <a:r>
              <a:rPr lang="en-GB" sz="3600" b="1" dirty="0">
                <a:latin typeface="+mn-lt"/>
              </a:rPr>
              <a:t>The meeting at the </a:t>
            </a:r>
            <a:r>
              <a:rPr lang="en-GB" sz="3600" b="1" dirty="0" err="1">
                <a:latin typeface="+mn-lt"/>
              </a:rPr>
              <a:t>Zinkgruvan</a:t>
            </a:r>
            <a:r>
              <a:rPr lang="en-GB" sz="3600" b="1" dirty="0">
                <a:latin typeface="+mn-lt"/>
              </a:rPr>
              <a:t> site between the ESSnuSB Executive Committee and the </a:t>
            </a:r>
            <a:r>
              <a:rPr lang="en-GB" sz="3600" b="1" dirty="0" err="1">
                <a:latin typeface="+mn-lt"/>
              </a:rPr>
              <a:t>Zinkgruvan</a:t>
            </a:r>
            <a:r>
              <a:rPr lang="en-GB" sz="3600" b="1" dirty="0">
                <a:latin typeface="+mn-lt"/>
              </a:rPr>
              <a:t> Mining AB Management on 16 October will be decisive for establishing a Far Detector site for ESSnuSB</a:t>
            </a:r>
            <a:br>
              <a:rPr lang="en-GB" sz="3600" dirty="0">
                <a:latin typeface="+mn-lt"/>
              </a:rPr>
            </a:br>
            <a:br>
              <a:rPr lang="en-GB" sz="3600" dirty="0">
                <a:latin typeface="+mn-lt"/>
              </a:rPr>
            </a:br>
            <a:endParaRPr lang="en-GB" sz="3600" dirty="0">
              <a:latin typeface="+mn-lt"/>
            </a:endParaRPr>
          </a:p>
        </p:txBody>
      </p:sp>
      <p:sp>
        <p:nvSpPr>
          <p:cNvPr id="3" name="TextBox 2">
            <a:extLst>
              <a:ext uri="{FF2B5EF4-FFF2-40B4-BE49-F238E27FC236}">
                <a16:creationId xmlns:a16="http://schemas.microsoft.com/office/drawing/2014/main" id="{3D456AF6-F4B5-4318-A674-9D083AC334C1}"/>
              </a:ext>
            </a:extLst>
          </p:cNvPr>
          <p:cNvSpPr txBox="1"/>
          <p:nvPr/>
        </p:nvSpPr>
        <p:spPr>
          <a:xfrm>
            <a:off x="3581400" y="1049158"/>
            <a:ext cx="6844937" cy="584775"/>
          </a:xfrm>
          <a:prstGeom prst="rect">
            <a:avLst/>
          </a:prstGeom>
          <a:noFill/>
        </p:spPr>
        <p:txBody>
          <a:bodyPr wrap="square" rtlCol="0">
            <a:spAutoFit/>
          </a:bodyPr>
          <a:lstStyle/>
          <a:p>
            <a:r>
              <a:rPr lang="en-GB" sz="3200" b="1" dirty="0"/>
              <a:t>Summary and Conclusion</a:t>
            </a:r>
          </a:p>
        </p:txBody>
      </p:sp>
      <p:sp>
        <p:nvSpPr>
          <p:cNvPr id="4" name="TextBox 3">
            <a:extLst>
              <a:ext uri="{FF2B5EF4-FFF2-40B4-BE49-F238E27FC236}">
                <a16:creationId xmlns:a16="http://schemas.microsoft.com/office/drawing/2014/main" id="{F099F082-4829-4F4C-A188-FF0C172F534D}"/>
              </a:ext>
            </a:extLst>
          </p:cNvPr>
          <p:cNvSpPr txBox="1"/>
          <p:nvPr/>
        </p:nvSpPr>
        <p:spPr>
          <a:xfrm>
            <a:off x="867852" y="4091781"/>
            <a:ext cx="12050480" cy="1569660"/>
          </a:xfrm>
          <a:prstGeom prst="rect">
            <a:avLst/>
          </a:prstGeom>
          <a:noFill/>
        </p:spPr>
        <p:txBody>
          <a:bodyPr wrap="square" rtlCol="0">
            <a:spAutoFit/>
          </a:bodyPr>
          <a:lstStyle/>
          <a:p>
            <a:pPr marL="457200" indent="-457200">
              <a:buFont typeface="Arial" panose="020B0604020202020204" pitchFamily="34" charset="0"/>
              <a:buChar char="•"/>
            </a:pPr>
            <a:r>
              <a:rPr lang="en-GB" sz="3200" b="1" dirty="0"/>
              <a:t> The preparation of a </a:t>
            </a:r>
            <a:r>
              <a:rPr lang="en-GB" sz="3200" b="1" i="1" dirty="0"/>
              <a:t>successful</a:t>
            </a:r>
            <a:r>
              <a:rPr lang="en-GB" sz="3200" b="1" dirty="0"/>
              <a:t> INFRADEV fund request </a:t>
            </a:r>
          </a:p>
          <a:p>
            <a:r>
              <a:rPr lang="en-GB" sz="3200" b="1" dirty="0"/>
              <a:t>      is a prerequisite för ESSnuSB to finance and obtain a </a:t>
            </a:r>
          </a:p>
          <a:p>
            <a:r>
              <a:rPr lang="en-GB" sz="3200" b="1" dirty="0"/>
              <a:t>      formal cooperation with </a:t>
            </a:r>
            <a:r>
              <a:rPr lang="en-GB" sz="3200" b="1" dirty="0" err="1"/>
              <a:t>Zinkgruvan</a:t>
            </a:r>
            <a:r>
              <a:rPr lang="en-GB" sz="3200" b="1" dirty="0"/>
              <a:t> Mining AB</a:t>
            </a:r>
          </a:p>
        </p:txBody>
      </p:sp>
      <p:sp>
        <p:nvSpPr>
          <p:cNvPr id="5" name="Date Placeholder 4">
            <a:extLst>
              <a:ext uri="{FF2B5EF4-FFF2-40B4-BE49-F238E27FC236}">
                <a16:creationId xmlns:a16="http://schemas.microsoft.com/office/drawing/2014/main" id="{7792CF0A-2D4A-478B-BD58-D098ABD448CE}"/>
              </a:ext>
            </a:extLst>
          </p:cNvPr>
          <p:cNvSpPr>
            <a:spLocks noGrp="1"/>
          </p:cNvSpPr>
          <p:nvPr>
            <p:ph type="dt" sz="half" idx="10"/>
          </p:nvPr>
        </p:nvSpPr>
        <p:spPr/>
        <p:txBody>
          <a:bodyPr/>
          <a:lstStyle/>
          <a:p>
            <a:r>
              <a:rPr lang="sv-SE"/>
              <a:t>22/09/2024</a:t>
            </a:r>
            <a:endParaRPr lang="en-GB"/>
          </a:p>
        </p:txBody>
      </p:sp>
      <p:sp>
        <p:nvSpPr>
          <p:cNvPr id="6" name="Footer Placeholder 5">
            <a:extLst>
              <a:ext uri="{FF2B5EF4-FFF2-40B4-BE49-F238E27FC236}">
                <a16:creationId xmlns:a16="http://schemas.microsoft.com/office/drawing/2014/main" id="{B98BF10E-AEC3-4141-A414-46EB79FD7BBF}"/>
              </a:ext>
            </a:extLst>
          </p:cNvPr>
          <p:cNvSpPr>
            <a:spLocks noGrp="1"/>
          </p:cNvSpPr>
          <p:nvPr>
            <p:ph type="ftr" sz="quarter" idx="11"/>
          </p:nvPr>
        </p:nvSpPr>
        <p:spPr/>
        <p:txBody>
          <a:bodyPr/>
          <a:lstStyle/>
          <a:p>
            <a:r>
              <a:rPr lang="en-US"/>
              <a:t>ESSnuSB Annual meeting 2024                                                       Tord Ekelof    Uppsala University</a:t>
            </a:r>
            <a:endParaRPr lang="en-GB"/>
          </a:p>
        </p:txBody>
      </p:sp>
      <p:sp>
        <p:nvSpPr>
          <p:cNvPr id="7" name="Slide Number Placeholder 6">
            <a:extLst>
              <a:ext uri="{FF2B5EF4-FFF2-40B4-BE49-F238E27FC236}">
                <a16:creationId xmlns:a16="http://schemas.microsoft.com/office/drawing/2014/main" id="{446F1965-6B41-46F0-AC7C-A0FFE6A7D92D}"/>
              </a:ext>
            </a:extLst>
          </p:cNvPr>
          <p:cNvSpPr>
            <a:spLocks noGrp="1"/>
          </p:cNvSpPr>
          <p:nvPr>
            <p:ph type="sldNum" sz="quarter" idx="12"/>
          </p:nvPr>
        </p:nvSpPr>
        <p:spPr/>
        <p:txBody>
          <a:bodyPr/>
          <a:lstStyle/>
          <a:p>
            <a:fld id="{ABDE9AF6-7A71-4042-ACDC-9DB27B65D714}" type="slidenum">
              <a:rPr lang="en-GB" smtClean="0"/>
              <a:t>20</a:t>
            </a:fld>
            <a:endParaRPr lang="en-GB"/>
          </a:p>
        </p:txBody>
      </p:sp>
    </p:spTree>
    <p:extLst>
      <p:ext uri="{BB962C8B-B14F-4D97-AF65-F5344CB8AC3E}">
        <p14:creationId xmlns:p14="http://schemas.microsoft.com/office/powerpoint/2010/main" val="24817983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26756-5027-4574-ACE5-8A6F2A170A1B}"/>
              </a:ext>
            </a:extLst>
          </p:cNvPr>
          <p:cNvSpPr>
            <a:spLocks noGrp="1"/>
          </p:cNvSpPr>
          <p:nvPr>
            <p:ph type="title"/>
          </p:nvPr>
        </p:nvSpPr>
        <p:spPr>
          <a:xfrm>
            <a:off x="963460" y="2628432"/>
            <a:ext cx="10515600" cy="1325563"/>
          </a:xfrm>
        </p:spPr>
        <p:txBody>
          <a:bodyPr>
            <a:noAutofit/>
          </a:bodyPr>
          <a:lstStyle/>
          <a:p>
            <a:pPr marL="571500" indent="-571500">
              <a:buFont typeface="Arial" panose="020B0604020202020204" pitchFamily="34" charset="0"/>
              <a:buChar char="•"/>
            </a:pPr>
            <a:r>
              <a:rPr lang="en-GB" sz="3200" b="1" dirty="0">
                <a:latin typeface="+mn-lt"/>
              </a:rPr>
              <a:t>In order to obtain the support for having ESSnuSB included in the ESFRI Roadmap and the European Strategy for Particle Physics, both to be decided  in 2026, each national ESSnuSB group needs to </a:t>
            </a:r>
            <a:r>
              <a:rPr lang="en-GB" sz="3200" dirty="0">
                <a:latin typeface="+mn-lt"/>
              </a:rPr>
              <a:t>make contact now and before March 2025 with its </a:t>
            </a:r>
            <a:r>
              <a:rPr lang="en-GB" sz="3200" b="1" dirty="0">
                <a:latin typeface="+mn-lt"/>
              </a:rPr>
              <a:t>national representatives in the various committees </a:t>
            </a:r>
            <a:r>
              <a:rPr lang="en-GB" sz="3200" dirty="0">
                <a:latin typeface="+mn-lt"/>
              </a:rPr>
              <a:t>as well as its </a:t>
            </a:r>
            <a:r>
              <a:rPr lang="en-GB" sz="3200" b="1" dirty="0">
                <a:latin typeface="+mn-lt"/>
              </a:rPr>
              <a:t>national HEP communities </a:t>
            </a:r>
            <a:r>
              <a:rPr lang="en-GB" sz="3200" dirty="0">
                <a:latin typeface="+mn-lt"/>
              </a:rPr>
              <a:t>that will influence and participate in the priority decisions</a:t>
            </a:r>
            <a:r>
              <a:rPr lang="en-GB" sz="3200" b="1" dirty="0">
                <a:latin typeface="+mn-lt"/>
              </a:rPr>
              <a:t>. </a:t>
            </a:r>
            <a:br>
              <a:rPr lang="en-GB" sz="3200" b="1" dirty="0">
                <a:latin typeface="+mn-lt"/>
              </a:rPr>
            </a:br>
            <a:r>
              <a:rPr lang="en-GB" sz="3200" b="1" dirty="0">
                <a:latin typeface="+mn-lt"/>
              </a:rPr>
              <a:t>I propose that this process be monitored and followed up as from now on by the </a:t>
            </a:r>
            <a:r>
              <a:rPr lang="en-GB" sz="3200" b="1" dirty="0">
                <a:solidFill>
                  <a:srgbClr val="FF0000"/>
                </a:solidFill>
                <a:latin typeface="+mn-lt"/>
              </a:rPr>
              <a:t>ESSnuSB</a:t>
            </a:r>
            <a:r>
              <a:rPr lang="en-GB" sz="3200" b="1" dirty="0">
                <a:latin typeface="+mn-lt"/>
              </a:rPr>
              <a:t> </a:t>
            </a:r>
            <a:r>
              <a:rPr lang="en-GB" sz="3200" b="1" dirty="0">
                <a:solidFill>
                  <a:srgbClr val="FF0000"/>
                </a:solidFill>
                <a:latin typeface="+mn-lt"/>
              </a:rPr>
              <a:t>Strategy Task Force</a:t>
            </a:r>
          </a:p>
        </p:txBody>
      </p:sp>
      <p:sp>
        <p:nvSpPr>
          <p:cNvPr id="3" name="Date Placeholder 2">
            <a:extLst>
              <a:ext uri="{FF2B5EF4-FFF2-40B4-BE49-F238E27FC236}">
                <a16:creationId xmlns:a16="http://schemas.microsoft.com/office/drawing/2014/main" id="{898F83EA-8192-43CC-8355-C31729653305}"/>
              </a:ext>
            </a:extLst>
          </p:cNvPr>
          <p:cNvSpPr>
            <a:spLocks noGrp="1"/>
          </p:cNvSpPr>
          <p:nvPr>
            <p:ph type="dt" sz="half" idx="10"/>
          </p:nvPr>
        </p:nvSpPr>
        <p:spPr/>
        <p:txBody>
          <a:bodyPr/>
          <a:lstStyle/>
          <a:p>
            <a:r>
              <a:rPr lang="sv-SE" dirty="0"/>
              <a:t>22/09/2024</a:t>
            </a:r>
            <a:endParaRPr lang="en-GB" dirty="0"/>
          </a:p>
        </p:txBody>
      </p:sp>
      <p:sp>
        <p:nvSpPr>
          <p:cNvPr id="4" name="Footer Placeholder 3">
            <a:extLst>
              <a:ext uri="{FF2B5EF4-FFF2-40B4-BE49-F238E27FC236}">
                <a16:creationId xmlns:a16="http://schemas.microsoft.com/office/drawing/2014/main" id="{C1863078-5CD3-4A8F-8891-25BFC62A6358}"/>
              </a:ext>
            </a:extLst>
          </p:cNvPr>
          <p:cNvSpPr>
            <a:spLocks noGrp="1"/>
          </p:cNvSpPr>
          <p:nvPr>
            <p:ph type="ftr" sz="quarter" idx="11"/>
          </p:nvPr>
        </p:nvSpPr>
        <p:spPr/>
        <p:txBody>
          <a:bodyPr/>
          <a:lstStyle/>
          <a:p>
            <a:r>
              <a:rPr lang="en-US"/>
              <a:t>ESSnuSB Annual meeting 2024                                                       Tord Ekelof    Uppsala University</a:t>
            </a:r>
            <a:endParaRPr lang="en-GB"/>
          </a:p>
        </p:txBody>
      </p:sp>
      <p:sp>
        <p:nvSpPr>
          <p:cNvPr id="5" name="Slide Number Placeholder 4">
            <a:extLst>
              <a:ext uri="{FF2B5EF4-FFF2-40B4-BE49-F238E27FC236}">
                <a16:creationId xmlns:a16="http://schemas.microsoft.com/office/drawing/2014/main" id="{57A5BA87-1040-4D11-A0C1-B74E514CAF4C}"/>
              </a:ext>
            </a:extLst>
          </p:cNvPr>
          <p:cNvSpPr>
            <a:spLocks noGrp="1"/>
          </p:cNvSpPr>
          <p:nvPr>
            <p:ph type="sldNum" sz="quarter" idx="12"/>
          </p:nvPr>
        </p:nvSpPr>
        <p:spPr/>
        <p:txBody>
          <a:bodyPr/>
          <a:lstStyle/>
          <a:p>
            <a:fld id="{ABDE9AF6-7A71-4042-ACDC-9DB27B65D714}" type="slidenum">
              <a:rPr lang="en-GB" smtClean="0"/>
              <a:t>21</a:t>
            </a:fld>
            <a:endParaRPr lang="en-GB"/>
          </a:p>
        </p:txBody>
      </p:sp>
    </p:spTree>
    <p:extLst>
      <p:ext uri="{BB962C8B-B14F-4D97-AF65-F5344CB8AC3E}">
        <p14:creationId xmlns:p14="http://schemas.microsoft.com/office/powerpoint/2010/main" val="435370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317F975-55CF-42BF-80E8-35D943B313D2}"/>
              </a:ext>
            </a:extLst>
          </p:cNvPr>
          <p:cNvSpPr/>
          <p:nvPr/>
        </p:nvSpPr>
        <p:spPr>
          <a:xfrm>
            <a:off x="1027136" y="136525"/>
            <a:ext cx="10486970" cy="6617196"/>
          </a:xfrm>
          <a:prstGeom prst="rect">
            <a:avLst/>
          </a:prstGeom>
        </p:spPr>
        <p:txBody>
          <a:bodyPr wrap="square">
            <a:spAutoFit/>
          </a:bodyPr>
          <a:lstStyle/>
          <a:p>
            <a:pPr>
              <a:spcAft>
                <a:spcPts val="0"/>
              </a:spcAft>
            </a:pPr>
            <a:r>
              <a:rPr lang="en-US" sz="2000" u="sng" dirty="0">
                <a:latin typeface="Calibri" panose="020F0502020204030204" pitchFamily="34" charset="0"/>
                <a:ea typeface="Calibri" panose="020F0502020204030204" pitchFamily="34" charset="0"/>
                <a:cs typeface="Times New Roman" panose="02020603050405020304" pitchFamily="18" charset="0"/>
              </a:rPr>
              <a:t>Persons who have confirmed their participation in the visit to </a:t>
            </a:r>
            <a:r>
              <a:rPr lang="en-US" sz="2000" u="sng" dirty="0" err="1">
                <a:latin typeface="Calibri" panose="020F0502020204030204" pitchFamily="34" charset="0"/>
                <a:ea typeface="Calibri" panose="020F0502020204030204" pitchFamily="34" charset="0"/>
                <a:cs typeface="Times New Roman" panose="02020603050405020304" pitchFamily="18" charset="0"/>
              </a:rPr>
              <a:t>Zinkgruvan</a:t>
            </a:r>
            <a:r>
              <a:rPr lang="en-US" sz="2000" u="sng" dirty="0">
                <a:latin typeface="Calibri" panose="020F0502020204030204" pitchFamily="34" charset="0"/>
                <a:ea typeface="Calibri" panose="020F0502020204030204" pitchFamily="34" charset="0"/>
                <a:cs typeface="Times New Roman" panose="02020603050405020304" pitchFamily="18" charset="0"/>
              </a:rPr>
              <a:t> 16 October 2026</a:t>
            </a:r>
            <a:endParaRPr lang="sv-SE" sz="20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2000" dirty="0">
                <a:latin typeface="Calibri" panose="020F0502020204030204" pitchFamily="34" charset="0"/>
                <a:ea typeface="Calibri" panose="020F0502020204030204" pitchFamily="34" charset="0"/>
                <a:cs typeface="Times New Roman" panose="02020603050405020304" pitchFamily="18" charset="0"/>
              </a:rPr>
              <a:t> </a:t>
            </a:r>
            <a:endParaRPr lang="sv-SE" sz="20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2000" dirty="0">
                <a:latin typeface="Calibri" panose="020F0502020204030204" pitchFamily="34" charset="0"/>
                <a:ea typeface="Calibri" panose="020F0502020204030204" pitchFamily="34" charset="0"/>
                <a:cs typeface="Times New Roman" panose="02020603050405020304" pitchFamily="18" charset="0"/>
                <a:hlinkClick r:id="rId2"/>
              </a:rPr>
              <a:t>gfan@IPN.DEMOKRITOS.GR</a:t>
            </a:r>
            <a:r>
              <a:rPr lang="en-US" sz="2000" dirty="0">
                <a:latin typeface="Calibri" panose="020F0502020204030204" pitchFamily="34" charset="0"/>
                <a:ea typeface="Calibri" panose="020F0502020204030204" pitchFamily="34" charset="0"/>
                <a:cs typeface="Times New Roman" panose="02020603050405020304" pitchFamily="18" charset="0"/>
              </a:rPr>
              <a:t>   George Fanourakis </a:t>
            </a:r>
            <a:endParaRPr lang="sv-SE" sz="20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2000"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natalia.Milas@ESS.EU</a:t>
            </a:r>
            <a:r>
              <a:rPr lang="en-US" sz="2000" dirty="0">
                <a:solidFill>
                  <a:srgbClr val="0563C1"/>
                </a:solidFill>
                <a:latin typeface="Calibri" panose="020F0502020204030204" pitchFamily="34" charset="0"/>
                <a:ea typeface="Calibri" panose="020F0502020204030204" pitchFamily="34" charset="0"/>
                <a:cs typeface="Times New Roman" panose="02020603050405020304" pitchFamily="18" charset="0"/>
              </a:rPr>
              <a:t> </a:t>
            </a:r>
            <a:r>
              <a:rPr lang="en-US" sz="2000" dirty="0">
                <a:latin typeface="Calibri" panose="020F0502020204030204" pitchFamily="34" charset="0"/>
                <a:ea typeface="Calibri" panose="020F0502020204030204" pitchFamily="34" charset="0"/>
                <a:cs typeface="Times New Roman" panose="02020603050405020304" pitchFamily="18" charset="0"/>
              </a:rPr>
              <a:t>    Natalia Milas</a:t>
            </a:r>
            <a:endParaRPr lang="sv-SE" sz="20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2000"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4"/>
              </a:rPr>
              <a:t>Dawid.Patrzalek@ESS.EU</a:t>
            </a:r>
            <a:r>
              <a:rPr lang="en-US" sz="2000" dirty="0">
                <a:latin typeface="Calibri" panose="020F0502020204030204" pitchFamily="34" charset="0"/>
                <a:ea typeface="Calibri" panose="020F0502020204030204" pitchFamily="34" charset="0"/>
                <a:cs typeface="Times New Roman" panose="02020603050405020304" pitchFamily="18" charset="0"/>
              </a:rPr>
              <a:t>   Dawid Patrzalek</a:t>
            </a:r>
            <a:endParaRPr lang="sv-SE" sz="20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2000"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5"/>
              </a:rPr>
              <a:t>mnjtghosh8@GMAIL.COM</a:t>
            </a:r>
            <a:r>
              <a:rPr lang="en-US" sz="2000" dirty="0">
                <a:latin typeface="Calibri" panose="020F0502020204030204" pitchFamily="34" charset="0"/>
                <a:ea typeface="Calibri" panose="020F0502020204030204" pitchFamily="34" charset="0"/>
                <a:cs typeface="Times New Roman" panose="02020603050405020304" pitchFamily="18" charset="0"/>
              </a:rPr>
              <a:t>     Monojit Ghosh</a:t>
            </a:r>
            <a:endParaRPr lang="sv-SE" sz="20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2000"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6"/>
              </a:rPr>
              <a:t>marcos.dracos@IN2P3.FR</a:t>
            </a:r>
            <a:r>
              <a:rPr lang="en-US" sz="2000" dirty="0">
                <a:latin typeface="Calibri" panose="020F0502020204030204" pitchFamily="34" charset="0"/>
                <a:ea typeface="Calibri" panose="020F0502020204030204" pitchFamily="34" charset="0"/>
                <a:cs typeface="Times New Roman" panose="02020603050405020304" pitchFamily="18" charset="0"/>
              </a:rPr>
              <a:t>    Marcos Dracos</a:t>
            </a:r>
            <a:endParaRPr lang="sv-SE" sz="20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2000"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7"/>
              </a:rPr>
              <a:t>eric.baussan@IPHC.CNRS.FR</a:t>
            </a:r>
            <a:r>
              <a:rPr lang="en-US" sz="2000" dirty="0">
                <a:latin typeface="Calibri" panose="020F0502020204030204" pitchFamily="34" charset="0"/>
                <a:ea typeface="Calibri" panose="020F0502020204030204" pitchFamily="34" charset="0"/>
                <a:cs typeface="Times New Roman" panose="02020603050405020304" pitchFamily="18" charset="0"/>
              </a:rPr>
              <a:t>  Eric Baussan</a:t>
            </a:r>
            <a:endParaRPr lang="sv-SE" sz="20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2000"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8"/>
              </a:rPr>
              <a:t>budimir.klicek@IRB.HR</a:t>
            </a:r>
            <a:r>
              <a:rPr lang="en-US" sz="2000" dirty="0">
                <a:latin typeface="Calibri" panose="020F0502020204030204" pitchFamily="34" charset="0"/>
                <a:ea typeface="Calibri" panose="020F0502020204030204" pitchFamily="34" charset="0"/>
                <a:cs typeface="Times New Roman" panose="02020603050405020304" pitchFamily="18" charset="0"/>
              </a:rPr>
              <a:t>     Budimir </a:t>
            </a:r>
            <a:r>
              <a:rPr lang="en-US" sz="2000" dirty="0" err="1">
                <a:latin typeface="Calibri" panose="020F0502020204030204" pitchFamily="34" charset="0"/>
                <a:ea typeface="Calibri" panose="020F0502020204030204" pitchFamily="34" charset="0"/>
                <a:cs typeface="Times New Roman" panose="02020603050405020304" pitchFamily="18" charset="0"/>
              </a:rPr>
              <a:t>Klicek</a:t>
            </a:r>
            <a:endParaRPr lang="sv-SE" sz="20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sv-SE" sz="2000"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9"/>
              </a:rPr>
              <a:t>david.saiang@LTU.SE</a:t>
            </a:r>
            <a:r>
              <a:rPr lang="sv-SE" sz="2000" dirty="0">
                <a:latin typeface="Calibri" panose="020F0502020204030204" pitchFamily="34" charset="0"/>
                <a:ea typeface="Calibri" panose="020F0502020204030204" pitchFamily="34" charset="0"/>
                <a:cs typeface="Times New Roman" panose="02020603050405020304" pitchFamily="18" charset="0"/>
              </a:rPr>
              <a:t>       David Saiang</a:t>
            </a:r>
          </a:p>
          <a:p>
            <a:pPr>
              <a:spcAft>
                <a:spcPts val="0"/>
              </a:spcAft>
            </a:pPr>
            <a:r>
              <a:rPr lang="en-US" sz="2000"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10"/>
              </a:rPr>
              <a:t>andrea.longhin@PD.INFN.IT</a:t>
            </a:r>
            <a:r>
              <a:rPr lang="en-US" sz="2000" dirty="0">
                <a:latin typeface="Calibri" panose="020F0502020204030204" pitchFamily="34" charset="0"/>
                <a:ea typeface="Calibri" panose="020F0502020204030204" pitchFamily="34" charset="0"/>
                <a:cs typeface="Times New Roman" panose="02020603050405020304" pitchFamily="18" charset="0"/>
              </a:rPr>
              <a:t>   Andrea Longhin</a:t>
            </a:r>
            <a:endParaRPr lang="sv-SE" sz="20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sv-SE" sz="2000"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11"/>
              </a:rPr>
              <a:t>tamer.tolba@UNI-HAMBURG.DE</a:t>
            </a:r>
            <a:r>
              <a:rPr lang="sv-SE" sz="2000" dirty="0">
                <a:solidFill>
                  <a:srgbClr val="0563C1"/>
                </a:solidFill>
                <a:latin typeface="Calibri" panose="020F0502020204030204" pitchFamily="34" charset="0"/>
                <a:ea typeface="Calibri" panose="020F0502020204030204" pitchFamily="34" charset="0"/>
                <a:cs typeface="Times New Roman" panose="02020603050405020304" pitchFamily="18" charset="0"/>
              </a:rPr>
              <a:t>  </a:t>
            </a:r>
            <a:r>
              <a:rPr lang="sv-SE" sz="2000" dirty="0">
                <a:latin typeface="Calibri" panose="020F0502020204030204" pitchFamily="34" charset="0"/>
                <a:ea typeface="Calibri" panose="020F0502020204030204" pitchFamily="34" charset="0"/>
                <a:cs typeface="Times New Roman" panose="02020603050405020304" pitchFamily="18" charset="0"/>
              </a:rPr>
              <a:t> Tamer Tolba </a:t>
            </a:r>
          </a:p>
          <a:p>
            <a:pPr>
              <a:spcAft>
                <a:spcPts val="0"/>
              </a:spcAft>
            </a:pPr>
            <a:r>
              <a:rPr lang="sv-SE" sz="2000"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12"/>
              </a:rPr>
              <a:t>maja.olvegard@PHYSICS.UU.SE</a:t>
            </a:r>
            <a:r>
              <a:rPr lang="sv-SE" sz="2000" dirty="0">
                <a:latin typeface="Calibri" panose="020F0502020204030204" pitchFamily="34" charset="0"/>
                <a:ea typeface="Calibri" panose="020F0502020204030204" pitchFamily="34" charset="0"/>
                <a:cs typeface="Times New Roman" panose="02020603050405020304" pitchFamily="18" charset="0"/>
              </a:rPr>
              <a:t>   Maja Olvegård </a:t>
            </a:r>
          </a:p>
          <a:p>
            <a:pPr>
              <a:spcAft>
                <a:spcPts val="0"/>
              </a:spcAft>
            </a:pPr>
            <a:r>
              <a:rPr lang="sv-SE" sz="2000"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13"/>
              </a:rPr>
              <a:t>tord.ekelof@PHYSICS.UU.SE</a:t>
            </a:r>
            <a:r>
              <a:rPr lang="sv-SE" sz="2000" dirty="0">
                <a:latin typeface="Calibri" panose="020F0502020204030204" pitchFamily="34" charset="0"/>
                <a:ea typeface="Calibri" panose="020F0502020204030204" pitchFamily="34" charset="0"/>
                <a:cs typeface="Times New Roman" panose="02020603050405020304" pitchFamily="18" charset="0"/>
              </a:rPr>
              <a:t>    Tord Ekelöf</a:t>
            </a:r>
          </a:p>
          <a:p>
            <a:pPr>
              <a:spcAft>
                <a:spcPts val="0"/>
              </a:spcAft>
            </a:pPr>
            <a:r>
              <a:rPr lang="en-US" sz="2000"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14"/>
              </a:rPr>
              <a:t>marek.jacewics@PHYSICS.UU.SE</a:t>
            </a:r>
            <a:r>
              <a:rPr lang="en-US" sz="2000" dirty="0">
                <a:latin typeface="Calibri" panose="020F0502020204030204" pitchFamily="34" charset="0"/>
                <a:ea typeface="Calibri" panose="020F0502020204030204" pitchFamily="34" charset="0"/>
                <a:cs typeface="Times New Roman" panose="02020603050405020304" pitchFamily="18" charset="0"/>
              </a:rPr>
              <a:t>    Marek </a:t>
            </a:r>
            <a:r>
              <a:rPr lang="en-US" sz="2000" dirty="0" err="1">
                <a:latin typeface="Calibri" panose="020F0502020204030204" pitchFamily="34" charset="0"/>
                <a:ea typeface="Calibri" panose="020F0502020204030204" pitchFamily="34" charset="0"/>
                <a:cs typeface="Times New Roman" panose="02020603050405020304" pitchFamily="18" charset="0"/>
              </a:rPr>
              <a:t>Jacewics</a:t>
            </a:r>
            <a:r>
              <a:rPr lang="en-US" sz="2000" dirty="0">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2000" dirty="0">
                <a:latin typeface="Calibri" panose="020F0502020204030204" pitchFamily="34" charset="0"/>
                <a:ea typeface="Calibri" panose="020F0502020204030204" pitchFamily="34" charset="0"/>
                <a:cs typeface="Times New Roman" panose="02020603050405020304" pitchFamily="18" charset="0"/>
              </a:rPr>
              <a:t>It is proposed to have a zoom meeting of the ESSnuSB participants a few days before the 16 October for Marcos, David and myself to show our respective presentation slides and then to discuss between us </a:t>
            </a:r>
            <a:r>
              <a:rPr lang="sv-SE" sz="2000" dirty="0">
                <a:latin typeface="Calibri" panose="020F0502020204030204" pitchFamily="34" charset="0"/>
                <a:ea typeface="Calibri" panose="020F0502020204030204" pitchFamily="34" charset="0"/>
                <a:cs typeface="Times New Roman" panose="02020603050405020304" pitchFamily="18" charset="0"/>
              </a:rPr>
              <a:t>agenda </a:t>
            </a:r>
            <a:r>
              <a:rPr lang="sv-SE" sz="2000" dirty="0" err="1">
                <a:latin typeface="Calibri" panose="020F0502020204030204" pitchFamily="34" charset="0"/>
                <a:ea typeface="Calibri" panose="020F0502020204030204" pitchFamily="34" charset="0"/>
                <a:cs typeface="Times New Roman" panose="02020603050405020304" pitchFamily="18" charset="0"/>
              </a:rPr>
              <a:t>point</a:t>
            </a:r>
            <a:r>
              <a:rPr lang="sv-SE" sz="2000" dirty="0">
                <a:latin typeface="Calibri" panose="020F0502020204030204" pitchFamily="34" charset="0"/>
                <a:ea typeface="Calibri" panose="020F0502020204030204" pitchFamily="34" charset="0"/>
                <a:cs typeface="Times New Roman" panose="02020603050405020304" pitchFamily="18" charset="0"/>
              </a:rPr>
              <a:t> 6: ”</a:t>
            </a:r>
            <a:r>
              <a:rPr lang="en-US" sz="2000" dirty="0">
                <a:latin typeface="Calibri" panose="020F0502020204030204" pitchFamily="34" charset="0"/>
                <a:ea typeface="Calibri" panose="020F0502020204030204" pitchFamily="34" charset="0"/>
                <a:cs typeface="Times New Roman" panose="02020603050405020304" pitchFamily="18" charset="0"/>
              </a:rPr>
              <a:t> Planning of the cooperation between </a:t>
            </a:r>
            <a:r>
              <a:rPr lang="en-US" sz="2000" dirty="0" err="1">
                <a:latin typeface="Calibri" panose="020F0502020204030204" pitchFamily="34" charset="0"/>
                <a:ea typeface="Calibri" panose="020F0502020204030204" pitchFamily="34" charset="0"/>
                <a:cs typeface="Times New Roman" panose="02020603050405020304" pitchFamily="18" charset="0"/>
              </a:rPr>
              <a:t>Zinkgruvan</a:t>
            </a:r>
            <a:r>
              <a:rPr lang="en-US" sz="2000" dirty="0">
                <a:latin typeface="Calibri" panose="020F0502020204030204" pitchFamily="34" charset="0"/>
                <a:ea typeface="Calibri" panose="020F0502020204030204" pitchFamily="34" charset="0"/>
                <a:cs typeface="Times New Roman" panose="02020603050405020304" pitchFamily="18" charset="0"/>
              </a:rPr>
              <a:t> Mining AB and the ESSnuSB Consortium for the discussed design study”</a:t>
            </a:r>
            <a:r>
              <a:rPr lang="sv-SE" sz="2000" dirty="0">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r>
              <a:rPr lang="en-US" sz="2400" dirty="0">
                <a:latin typeface="Calibri" panose="020F0502020204030204" pitchFamily="34" charset="0"/>
                <a:ea typeface="Calibri" panose="020F0502020204030204" pitchFamily="34" charset="0"/>
                <a:cs typeface="Times New Roman" panose="02020603050405020304" pitchFamily="18" charset="0"/>
              </a:rPr>
              <a:t> </a:t>
            </a:r>
            <a:endParaRPr lang="sv-SE"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Date Placeholder 2">
            <a:extLst>
              <a:ext uri="{FF2B5EF4-FFF2-40B4-BE49-F238E27FC236}">
                <a16:creationId xmlns:a16="http://schemas.microsoft.com/office/drawing/2014/main" id="{48AF4EFF-9DB4-4B51-8D66-EF72A32FB5EC}"/>
              </a:ext>
            </a:extLst>
          </p:cNvPr>
          <p:cNvSpPr>
            <a:spLocks noGrp="1"/>
          </p:cNvSpPr>
          <p:nvPr>
            <p:ph type="dt" sz="half" idx="10"/>
          </p:nvPr>
        </p:nvSpPr>
        <p:spPr/>
        <p:txBody>
          <a:bodyPr/>
          <a:lstStyle/>
          <a:p>
            <a:r>
              <a:rPr lang="sv-SE" dirty="0"/>
              <a:t>22/09/4</a:t>
            </a:r>
            <a:endParaRPr lang="en-GB" dirty="0"/>
          </a:p>
        </p:txBody>
      </p:sp>
      <p:sp>
        <p:nvSpPr>
          <p:cNvPr id="4" name="Footer Placeholder 3">
            <a:extLst>
              <a:ext uri="{FF2B5EF4-FFF2-40B4-BE49-F238E27FC236}">
                <a16:creationId xmlns:a16="http://schemas.microsoft.com/office/drawing/2014/main" id="{0572A352-6194-4167-A8F1-FCD81B0E2469}"/>
              </a:ext>
            </a:extLst>
          </p:cNvPr>
          <p:cNvSpPr>
            <a:spLocks noGrp="1"/>
          </p:cNvSpPr>
          <p:nvPr>
            <p:ph type="ftr" sz="quarter" idx="11"/>
          </p:nvPr>
        </p:nvSpPr>
        <p:spPr/>
        <p:txBody>
          <a:bodyPr/>
          <a:lstStyle/>
          <a:p>
            <a:r>
              <a:rPr lang="en-US" u="sng" dirty="0"/>
              <a:t>ESSnuSB Annual meeting 2024                                                       </a:t>
            </a:r>
            <a:r>
              <a:rPr lang="en-US" dirty="0"/>
              <a:t>Tord Ekelof    Uppsala University</a:t>
            </a:r>
            <a:endParaRPr lang="en-GB" dirty="0"/>
          </a:p>
        </p:txBody>
      </p:sp>
      <p:sp>
        <p:nvSpPr>
          <p:cNvPr id="5" name="Slide Number Placeholder 4">
            <a:extLst>
              <a:ext uri="{FF2B5EF4-FFF2-40B4-BE49-F238E27FC236}">
                <a16:creationId xmlns:a16="http://schemas.microsoft.com/office/drawing/2014/main" id="{6757CB88-030A-4B2A-A8CD-9CACCD19138A}"/>
              </a:ext>
            </a:extLst>
          </p:cNvPr>
          <p:cNvSpPr>
            <a:spLocks noGrp="1"/>
          </p:cNvSpPr>
          <p:nvPr>
            <p:ph type="sldNum" sz="quarter" idx="12"/>
          </p:nvPr>
        </p:nvSpPr>
        <p:spPr/>
        <p:txBody>
          <a:bodyPr/>
          <a:lstStyle/>
          <a:p>
            <a:fld id="{ABDE9AF6-7A71-4042-ACDC-9DB27B65D714}" type="slidenum">
              <a:rPr lang="en-GB" smtClean="0"/>
              <a:t>3</a:t>
            </a:fld>
            <a:endParaRPr lang="en-GB"/>
          </a:p>
        </p:txBody>
      </p:sp>
    </p:spTree>
    <p:extLst>
      <p:ext uri="{BB962C8B-B14F-4D97-AF65-F5344CB8AC3E}">
        <p14:creationId xmlns:p14="http://schemas.microsoft.com/office/powerpoint/2010/main" val="2047284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A2381-5D8E-456F-B052-2CEECC6BEB23}"/>
              </a:ext>
            </a:extLst>
          </p:cNvPr>
          <p:cNvSpPr>
            <a:spLocks noGrp="1"/>
          </p:cNvSpPr>
          <p:nvPr>
            <p:ph type="title"/>
          </p:nvPr>
        </p:nvSpPr>
        <p:spPr>
          <a:xfrm>
            <a:off x="654246" y="3215333"/>
            <a:ext cx="10515600" cy="1325563"/>
          </a:xfrm>
        </p:spPr>
        <p:txBody>
          <a:bodyPr>
            <a:noAutofit/>
          </a:bodyPr>
          <a:lstStyle/>
          <a:p>
            <a:r>
              <a:rPr lang="en-GB" sz="2400" dirty="0">
                <a:latin typeface="+mn-lt"/>
              </a:rPr>
              <a:t>In order to make a design study of the two ESSnuSB Far Detector underground caverns and the associated access shaft and service galleries, on the same readiness level as the installations on the ESS site, </a:t>
            </a:r>
            <a:r>
              <a:rPr lang="en-GB" sz="2400" b="1" dirty="0">
                <a:latin typeface="+mn-lt"/>
              </a:rPr>
              <a:t>a formal collaboration with the </a:t>
            </a:r>
            <a:r>
              <a:rPr lang="en-GB" sz="2400" b="1" dirty="0" err="1">
                <a:latin typeface="+mn-lt"/>
              </a:rPr>
              <a:t>Zinkgruvan</a:t>
            </a:r>
            <a:r>
              <a:rPr lang="en-GB" sz="2400" b="1" dirty="0">
                <a:latin typeface="+mn-lt"/>
              </a:rPr>
              <a:t> Mining AB company need to be established</a:t>
            </a:r>
            <a:r>
              <a:rPr lang="en-GB" sz="2400" dirty="0">
                <a:latin typeface="+mn-lt"/>
              </a:rPr>
              <a:t>.  </a:t>
            </a:r>
            <a:br>
              <a:rPr lang="en-GB" sz="2400" dirty="0">
                <a:latin typeface="+mn-lt"/>
              </a:rPr>
            </a:br>
            <a:br>
              <a:rPr lang="en-GB" sz="2400" dirty="0">
                <a:latin typeface="+mn-lt"/>
              </a:rPr>
            </a:br>
            <a:r>
              <a:rPr lang="en-GB" sz="2400" dirty="0">
                <a:latin typeface="+mn-lt"/>
              </a:rPr>
              <a:t>For this </a:t>
            </a:r>
            <a:r>
              <a:rPr lang="en-GB" sz="2400" b="1" dirty="0">
                <a:latin typeface="+mn-lt"/>
              </a:rPr>
              <a:t>we need to acquire funding for, inter alia, reimbursing </a:t>
            </a:r>
            <a:r>
              <a:rPr lang="en-GB" sz="2400" b="1" dirty="0" err="1">
                <a:latin typeface="+mn-lt"/>
              </a:rPr>
              <a:t>Zinkgruvan</a:t>
            </a:r>
            <a:r>
              <a:rPr lang="en-GB" sz="2400" b="1" dirty="0">
                <a:latin typeface="+mn-lt"/>
              </a:rPr>
              <a:t> Mining for the services that we need to ask them to provide, </a:t>
            </a:r>
            <a:r>
              <a:rPr lang="en-GB" sz="2400" dirty="0">
                <a:latin typeface="+mn-lt"/>
              </a:rPr>
              <a:t>in particular the  core drillings to measure the pressure and strength of the the rock in the proposed underground location of the detectors. </a:t>
            </a:r>
            <a:br>
              <a:rPr lang="en-GB" sz="2400" dirty="0">
                <a:latin typeface="+mn-lt"/>
              </a:rPr>
            </a:br>
            <a:br>
              <a:rPr lang="en-GB" sz="2400" dirty="0">
                <a:latin typeface="+mn-lt"/>
              </a:rPr>
            </a:br>
            <a:r>
              <a:rPr lang="en-GB" sz="2400" b="1" dirty="0">
                <a:latin typeface="+mn-lt"/>
              </a:rPr>
              <a:t>A plan for a fund request is therefore being prepared with </a:t>
            </a:r>
            <a:r>
              <a:rPr lang="en-GB" sz="2400" b="1" dirty="0" err="1">
                <a:latin typeface="+mn-lt"/>
              </a:rPr>
              <a:t>Zinkgruvan</a:t>
            </a:r>
            <a:r>
              <a:rPr lang="en-GB" sz="2400" b="1" dirty="0">
                <a:latin typeface="+mn-lt"/>
              </a:rPr>
              <a:t> Mining as one of the beneficiaries </a:t>
            </a:r>
            <a:r>
              <a:rPr lang="en-GB" sz="2400" dirty="0">
                <a:latin typeface="+mn-lt"/>
              </a:rPr>
              <a:t>to be submitted to an EU Infrastructure Development (INFRADEV) call that has already been announced. This call will be officially published in 6 May 2025 with the last day for submission on 18 September 2025. </a:t>
            </a:r>
          </a:p>
        </p:txBody>
      </p:sp>
      <p:sp>
        <p:nvSpPr>
          <p:cNvPr id="3" name="Date Placeholder 2">
            <a:extLst>
              <a:ext uri="{FF2B5EF4-FFF2-40B4-BE49-F238E27FC236}">
                <a16:creationId xmlns:a16="http://schemas.microsoft.com/office/drawing/2014/main" id="{2887F09E-929A-4A7B-90DE-F55326F8340D}"/>
              </a:ext>
            </a:extLst>
          </p:cNvPr>
          <p:cNvSpPr>
            <a:spLocks noGrp="1"/>
          </p:cNvSpPr>
          <p:nvPr>
            <p:ph type="dt" sz="half" idx="10"/>
          </p:nvPr>
        </p:nvSpPr>
        <p:spPr/>
        <p:txBody>
          <a:bodyPr/>
          <a:lstStyle/>
          <a:p>
            <a:r>
              <a:rPr lang="sv-SE"/>
              <a:t>22/09/2024</a:t>
            </a:r>
            <a:endParaRPr lang="en-GB"/>
          </a:p>
        </p:txBody>
      </p:sp>
      <p:sp>
        <p:nvSpPr>
          <p:cNvPr id="4" name="Footer Placeholder 3">
            <a:extLst>
              <a:ext uri="{FF2B5EF4-FFF2-40B4-BE49-F238E27FC236}">
                <a16:creationId xmlns:a16="http://schemas.microsoft.com/office/drawing/2014/main" id="{85F0B80D-E916-4292-AC17-E152EF4CAC71}"/>
              </a:ext>
            </a:extLst>
          </p:cNvPr>
          <p:cNvSpPr>
            <a:spLocks noGrp="1"/>
          </p:cNvSpPr>
          <p:nvPr>
            <p:ph type="ftr" sz="quarter" idx="11"/>
          </p:nvPr>
        </p:nvSpPr>
        <p:spPr/>
        <p:txBody>
          <a:bodyPr/>
          <a:lstStyle/>
          <a:p>
            <a:r>
              <a:rPr lang="en-US" dirty="0"/>
              <a:t>ESSnuSB Annual meeting 2024                                                       Tord Ekelof    Uppsala University</a:t>
            </a:r>
            <a:endParaRPr lang="en-GB" dirty="0"/>
          </a:p>
        </p:txBody>
      </p:sp>
      <p:sp>
        <p:nvSpPr>
          <p:cNvPr id="5" name="Slide Number Placeholder 4">
            <a:extLst>
              <a:ext uri="{FF2B5EF4-FFF2-40B4-BE49-F238E27FC236}">
                <a16:creationId xmlns:a16="http://schemas.microsoft.com/office/drawing/2014/main" id="{059FC536-D780-4BF5-9F16-9FA47CFEB4B4}"/>
              </a:ext>
            </a:extLst>
          </p:cNvPr>
          <p:cNvSpPr>
            <a:spLocks noGrp="1"/>
          </p:cNvSpPr>
          <p:nvPr>
            <p:ph type="sldNum" sz="quarter" idx="12"/>
          </p:nvPr>
        </p:nvSpPr>
        <p:spPr/>
        <p:txBody>
          <a:bodyPr/>
          <a:lstStyle/>
          <a:p>
            <a:fld id="{ABDE9AF6-7A71-4042-ACDC-9DB27B65D714}" type="slidenum">
              <a:rPr lang="en-GB" smtClean="0"/>
              <a:t>4</a:t>
            </a:fld>
            <a:endParaRPr lang="en-GB"/>
          </a:p>
        </p:txBody>
      </p:sp>
      <p:sp>
        <p:nvSpPr>
          <p:cNvPr id="6" name="TextBox 5">
            <a:extLst>
              <a:ext uri="{FF2B5EF4-FFF2-40B4-BE49-F238E27FC236}">
                <a16:creationId xmlns:a16="http://schemas.microsoft.com/office/drawing/2014/main" id="{457DEA77-52A8-4E36-A6D4-1FA0A1F89352}"/>
              </a:ext>
            </a:extLst>
          </p:cNvPr>
          <p:cNvSpPr txBox="1"/>
          <p:nvPr/>
        </p:nvSpPr>
        <p:spPr>
          <a:xfrm>
            <a:off x="629832" y="475989"/>
            <a:ext cx="9352368" cy="646331"/>
          </a:xfrm>
          <a:prstGeom prst="rect">
            <a:avLst/>
          </a:prstGeom>
          <a:noFill/>
        </p:spPr>
        <p:txBody>
          <a:bodyPr wrap="none" rtlCol="0">
            <a:spAutoFit/>
          </a:bodyPr>
          <a:lstStyle/>
          <a:p>
            <a:r>
              <a:rPr lang="en-GB" sz="3600" dirty="0"/>
              <a:t>2. The INFRADEV project for the Far Detector site</a:t>
            </a:r>
          </a:p>
        </p:txBody>
      </p:sp>
    </p:spTree>
    <p:extLst>
      <p:ext uri="{BB962C8B-B14F-4D97-AF65-F5344CB8AC3E}">
        <p14:creationId xmlns:p14="http://schemas.microsoft.com/office/powerpoint/2010/main" val="3549853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4C43C1E-533F-4CA0-83D8-1F0534F6D3AE}"/>
              </a:ext>
            </a:extLst>
          </p:cNvPr>
          <p:cNvSpPr/>
          <p:nvPr/>
        </p:nvSpPr>
        <p:spPr>
          <a:xfrm>
            <a:off x="204051" y="151179"/>
            <a:ext cx="11783898" cy="6555641"/>
          </a:xfrm>
          <a:prstGeom prst="rect">
            <a:avLst/>
          </a:prstGeom>
        </p:spPr>
        <p:txBody>
          <a:bodyPr wrap="square">
            <a:spAutoFit/>
          </a:bodyPr>
          <a:lstStyle/>
          <a:p>
            <a:r>
              <a:rPr lang="en-GB" sz="2400" dirty="0"/>
              <a:t>HORIZON-INFRA-2023-DEV-01-03: Consolidation of the RI landscape – Individual</a:t>
            </a:r>
          </a:p>
          <a:p>
            <a:r>
              <a:rPr lang="en-GB" sz="2400" dirty="0"/>
              <a:t>support for evolution and long-term sustainability of pan-European research</a:t>
            </a:r>
          </a:p>
          <a:p>
            <a:r>
              <a:rPr lang="en-GB" sz="2400" dirty="0"/>
              <a:t>Infrastructures</a:t>
            </a:r>
          </a:p>
          <a:p>
            <a:endParaRPr lang="en-GB" dirty="0"/>
          </a:p>
          <a:p>
            <a:r>
              <a:rPr lang="en-GB" sz="2000" dirty="0"/>
              <a:t>Pages 14-16 at </a:t>
            </a:r>
            <a:r>
              <a:rPr lang="en-GB" sz="2000" dirty="0">
                <a:hlinkClick r:id="rId2"/>
              </a:rPr>
              <a:t>https://indico.cern.ch/event/1443347/attachments/2906084/5097846/_HORIZON-INFRA-2025_06_25_2024.pdf</a:t>
            </a:r>
            <a:r>
              <a:rPr lang="en-GB" sz="2000" dirty="0"/>
              <a:t> </a:t>
            </a:r>
          </a:p>
          <a:p>
            <a:endParaRPr lang="en-GB" sz="2000" dirty="0"/>
          </a:p>
          <a:p>
            <a:r>
              <a:rPr lang="en-GB" sz="2000" dirty="0"/>
              <a:t>Total EU budget for the call 40 M€, previewed budget per proposal: 3-4 M€</a:t>
            </a:r>
          </a:p>
          <a:p>
            <a:endParaRPr lang="en-GB" sz="2000" dirty="0"/>
          </a:p>
          <a:p>
            <a:r>
              <a:rPr lang="en-US" sz="2000" dirty="0"/>
              <a:t>NEW: An applying consortium must include at least one of the ESFRI Landmarks 16 or European Research Infrastructures Consortia (ERICs), which in our case is ESS.</a:t>
            </a:r>
          </a:p>
          <a:p>
            <a:endParaRPr lang="en-US" sz="2000" dirty="0"/>
          </a:p>
          <a:p>
            <a:r>
              <a:rPr lang="en-US" sz="2000" dirty="0"/>
              <a:t>Scope : </a:t>
            </a:r>
            <a:r>
              <a:rPr lang="en-US" sz="2000" b="1" dirty="0"/>
              <a:t>This topic targets the consolidation of the EU RI landscape through the support,</a:t>
            </a:r>
          </a:p>
          <a:p>
            <a:r>
              <a:rPr lang="en-US" sz="2000" b="1" dirty="0"/>
              <a:t>together with member countries, to the strengthening, long-term sustainability, reorientation</a:t>
            </a:r>
          </a:p>
          <a:p>
            <a:r>
              <a:rPr lang="en-US" sz="2000" b="1" dirty="0"/>
              <a:t>or evolution of ESFRI Landmarks or other European Research Infrastructure Consortia</a:t>
            </a:r>
          </a:p>
          <a:p>
            <a:r>
              <a:rPr lang="en-US" sz="2000" b="1" dirty="0"/>
              <a:t>(ERICs).</a:t>
            </a:r>
          </a:p>
          <a:p>
            <a:endParaRPr lang="en-US" b="1" dirty="0"/>
          </a:p>
          <a:p>
            <a:r>
              <a:rPr lang="sv-SE" dirty="0" err="1"/>
              <a:t>Working</a:t>
            </a:r>
            <a:r>
              <a:rPr lang="sv-SE" dirty="0"/>
              <a:t> </a:t>
            </a:r>
            <a:r>
              <a:rPr lang="sv-SE" dirty="0" err="1"/>
              <a:t>title</a:t>
            </a:r>
            <a:r>
              <a:rPr lang="sv-SE" dirty="0"/>
              <a:t> of the </a:t>
            </a:r>
            <a:r>
              <a:rPr lang="sv-SE" dirty="0" err="1"/>
              <a:t>Proposal</a:t>
            </a:r>
            <a:r>
              <a:rPr lang="sv-SE" dirty="0"/>
              <a:t>: </a:t>
            </a:r>
          </a:p>
          <a:p>
            <a:r>
              <a:rPr lang="sv-SE" b="1" u="sng" dirty="0" err="1"/>
              <a:t>UnuDET</a:t>
            </a:r>
            <a:r>
              <a:rPr lang="sv-SE" b="1" u="sng" dirty="0"/>
              <a:t> - </a:t>
            </a:r>
            <a:r>
              <a:rPr lang="sv-SE" b="1" u="sng" dirty="0" err="1"/>
              <a:t>Exploring</a:t>
            </a:r>
            <a:r>
              <a:rPr lang="sv-SE" b="1" u="sng" dirty="0"/>
              <a:t> the </a:t>
            </a:r>
            <a:r>
              <a:rPr lang="sv-SE" b="1" u="sng" dirty="0" err="1"/>
              <a:t>engineering</a:t>
            </a:r>
            <a:r>
              <a:rPr lang="sv-SE" b="1" u="sng" dirty="0"/>
              <a:t> and </a:t>
            </a:r>
            <a:r>
              <a:rPr lang="sv-SE" b="1" u="sng" dirty="0" err="1"/>
              <a:t>usage</a:t>
            </a:r>
            <a:r>
              <a:rPr lang="sv-SE" b="1" u="sng" dirty="0"/>
              <a:t> of </a:t>
            </a:r>
            <a:r>
              <a:rPr lang="sv-SE" b="1" u="sng" dirty="0" err="1"/>
              <a:t>large</a:t>
            </a:r>
            <a:r>
              <a:rPr lang="sv-SE" b="1" u="sng" dirty="0"/>
              <a:t> underground </a:t>
            </a:r>
            <a:r>
              <a:rPr lang="sv-SE" b="1" u="sng" dirty="0" err="1"/>
              <a:t>spaces</a:t>
            </a:r>
            <a:r>
              <a:rPr lang="sv-SE" b="1" u="sng" dirty="0"/>
              <a:t> for fundamental neutrino oscillation research as </a:t>
            </a:r>
            <a:r>
              <a:rPr lang="sv-SE" b="1" u="sng" dirty="0" err="1"/>
              <a:t>well</a:t>
            </a:r>
            <a:r>
              <a:rPr lang="sv-SE" b="1" u="sng" dirty="0"/>
              <a:t> as for </a:t>
            </a:r>
            <a:r>
              <a:rPr lang="sv-SE" b="1" u="sng" dirty="0" err="1"/>
              <a:t>for</a:t>
            </a:r>
            <a:r>
              <a:rPr lang="sv-SE" b="1" u="sng" dirty="0"/>
              <a:t> </a:t>
            </a:r>
            <a:r>
              <a:rPr lang="sv-SE" b="1" u="sng" dirty="0" err="1"/>
              <a:t>ore</a:t>
            </a:r>
            <a:r>
              <a:rPr lang="sv-SE" b="1" u="sng" dirty="0"/>
              <a:t> </a:t>
            </a:r>
            <a:r>
              <a:rPr lang="sv-SE" b="1" u="sng" dirty="0" err="1"/>
              <a:t>finding</a:t>
            </a:r>
            <a:r>
              <a:rPr lang="sv-SE" b="1" u="sng" dirty="0"/>
              <a:t> and </a:t>
            </a:r>
            <a:r>
              <a:rPr lang="sv-SE" b="1" u="sng" dirty="0" err="1"/>
              <a:t>energy-storage</a:t>
            </a:r>
            <a:r>
              <a:rPr lang="sv-SE" b="1" u="sng" dirty="0"/>
              <a:t> purposes </a:t>
            </a:r>
            <a:endParaRPr lang="sv-SE" b="1" dirty="0"/>
          </a:p>
          <a:p>
            <a:endParaRPr lang="en-US" b="1" dirty="0"/>
          </a:p>
        </p:txBody>
      </p:sp>
    </p:spTree>
    <p:extLst>
      <p:ext uri="{BB962C8B-B14F-4D97-AF65-F5344CB8AC3E}">
        <p14:creationId xmlns:p14="http://schemas.microsoft.com/office/powerpoint/2010/main" val="344675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8083914-7D0C-4BCC-B941-A566C5A0C49B}"/>
              </a:ext>
            </a:extLst>
          </p:cNvPr>
          <p:cNvSpPr/>
          <p:nvPr/>
        </p:nvSpPr>
        <p:spPr>
          <a:xfrm>
            <a:off x="800100" y="458956"/>
            <a:ext cx="10591800" cy="6494085"/>
          </a:xfrm>
          <a:prstGeom prst="rect">
            <a:avLst/>
          </a:prstGeom>
        </p:spPr>
        <p:txBody>
          <a:bodyPr wrap="square">
            <a:spAutoFit/>
          </a:bodyPr>
          <a:lstStyle/>
          <a:p>
            <a:r>
              <a:rPr lang="en-US" sz="2000" dirty="0"/>
              <a:t>Scope : </a:t>
            </a:r>
            <a:r>
              <a:rPr lang="en-US" sz="2000" b="1" dirty="0"/>
              <a:t>This topic targets the consolidation of the EU RI landscape through the support,</a:t>
            </a:r>
          </a:p>
          <a:p>
            <a:r>
              <a:rPr lang="en-US" sz="2000" b="1" dirty="0"/>
              <a:t>together with member countries, to the strengthening, long-term sustainability, reorientation</a:t>
            </a:r>
          </a:p>
          <a:p>
            <a:r>
              <a:rPr lang="en-US" sz="2000" b="1" dirty="0"/>
              <a:t>or evolution of ESFRI Landmarks or other European Research Infrastructure Consortia</a:t>
            </a:r>
          </a:p>
          <a:p>
            <a:r>
              <a:rPr lang="en-US" sz="2000" b="1" dirty="0"/>
              <a:t>(ERICs). </a:t>
            </a:r>
            <a:r>
              <a:rPr lang="en-US" sz="2000" dirty="0"/>
              <a:t>Activities aimed at ensuring long-term sustainability include enlargement of the</a:t>
            </a:r>
          </a:p>
          <a:p>
            <a:r>
              <a:rPr lang="en-US" sz="2000" dirty="0"/>
              <a:t>membership or broadening the base of participating countries, international cooperation,</a:t>
            </a:r>
          </a:p>
          <a:p>
            <a:r>
              <a:rPr lang="en-US" sz="2000" dirty="0"/>
              <a:t>revision of business/funding plan, development of managerial and technical skills for RI staff,</a:t>
            </a:r>
          </a:p>
          <a:p>
            <a:r>
              <a:rPr lang="en-US" sz="2000" dirty="0"/>
              <a:t>and structuring and strengthening of national nodes</a:t>
            </a:r>
          </a:p>
          <a:p>
            <a:endParaRPr lang="en-US" sz="2000" dirty="0"/>
          </a:p>
          <a:p>
            <a:r>
              <a:rPr lang="en-US" sz="2000" dirty="0"/>
              <a:t>Activities for reorientation or evolution should fill gaps in the RI landscape, </a:t>
            </a:r>
            <a:r>
              <a:rPr lang="en-US" sz="2000" b="1" dirty="0"/>
              <a:t>enabling the RI to address new research or societal challenges </a:t>
            </a:r>
            <a:r>
              <a:rPr lang="en-US" sz="2000" dirty="0"/>
              <a:t>and/or </a:t>
            </a:r>
            <a:r>
              <a:rPr lang="en-US" sz="2000" b="1" dirty="0"/>
              <a:t>serve new user communities</a:t>
            </a:r>
            <a:r>
              <a:rPr lang="en-US" sz="2000" dirty="0"/>
              <a:t>, increasing and improving service capacity and/or </a:t>
            </a:r>
            <a:r>
              <a:rPr lang="en-US" sz="2000" b="1" dirty="0"/>
              <a:t>integrating new resources/facilities</a:t>
            </a:r>
            <a:r>
              <a:rPr lang="en-US" sz="2000" dirty="0"/>
              <a:t>. </a:t>
            </a:r>
            <a:r>
              <a:rPr lang="en-US" sz="2000" b="1" dirty="0"/>
              <a:t>Proposals should explain any synergies and complementarities with previous or current EU grants.</a:t>
            </a:r>
          </a:p>
          <a:p>
            <a:endParaRPr lang="en-US" sz="2000" b="1" dirty="0"/>
          </a:p>
          <a:p>
            <a:r>
              <a:rPr lang="en-US" sz="2000" b="1" dirty="0"/>
              <a:t>Prototype work can be included in a project addressing this call</a:t>
            </a:r>
          </a:p>
          <a:p>
            <a:endParaRPr lang="en-US" sz="2000" b="1" dirty="0"/>
          </a:p>
          <a:p>
            <a:r>
              <a:rPr lang="sv-SE" sz="2400" dirty="0" err="1"/>
              <a:t>Working</a:t>
            </a:r>
            <a:r>
              <a:rPr lang="sv-SE" sz="2400" dirty="0"/>
              <a:t> </a:t>
            </a:r>
            <a:r>
              <a:rPr lang="sv-SE" sz="2400" dirty="0" err="1"/>
              <a:t>title</a:t>
            </a:r>
            <a:r>
              <a:rPr lang="sv-SE" sz="2400" dirty="0"/>
              <a:t> of the </a:t>
            </a:r>
            <a:r>
              <a:rPr lang="sv-SE" sz="2400" dirty="0" err="1"/>
              <a:t>Proposal</a:t>
            </a:r>
            <a:r>
              <a:rPr lang="sv-SE" sz="2400" dirty="0"/>
              <a:t>: </a:t>
            </a:r>
          </a:p>
          <a:p>
            <a:r>
              <a:rPr lang="sv-SE" sz="2400" b="1" u="sng" dirty="0" err="1"/>
              <a:t>UnuDET</a:t>
            </a:r>
            <a:r>
              <a:rPr lang="sv-SE" sz="2400" b="1" u="sng" dirty="0"/>
              <a:t> - </a:t>
            </a:r>
            <a:r>
              <a:rPr lang="sv-SE" sz="2400" b="1" u="sng" dirty="0" err="1"/>
              <a:t>Exploring</a:t>
            </a:r>
            <a:r>
              <a:rPr lang="sv-SE" sz="2400" b="1" u="sng" dirty="0"/>
              <a:t> the </a:t>
            </a:r>
            <a:r>
              <a:rPr lang="sv-SE" sz="2400" b="1" u="sng" dirty="0" err="1"/>
              <a:t>engineering</a:t>
            </a:r>
            <a:r>
              <a:rPr lang="sv-SE" sz="2400" b="1" u="sng" dirty="0"/>
              <a:t> and </a:t>
            </a:r>
            <a:r>
              <a:rPr lang="sv-SE" sz="2400" b="1" u="sng" dirty="0" err="1"/>
              <a:t>usage</a:t>
            </a:r>
            <a:r>
              <a:rPr lang="sv-SE" sz="2400" b="1" u="sng" dirty="0"/>
              <a:t> of </a:t>
            </a:r>
            <a:r>
              <a:rPr lang="sv-SE" sz="2400" b="1" u="sng" dirty="0" err="1"/>
              <a:t>large</a:t>
            </a:r>
            <a:r>
              <a:rPr lang="sv-SE" sz="2400" b="1" u="sng" dirty="0"/>
              <a:t> underground </a:t>
            </a:r>
            <a:r>
              <a:rPr lang="sv-SE" sz="2400" b="1" u="sng" dirty="0" err="1"/>
              <a:t>spaces</a:t>
            </a:r>
            <a:r>
              <a:rPr lang="sv-SE" sz="2400" b="1" u="sng" dirty="0"/>
              <a:t> for fundamental neutrino oscillation research as </a:t>
            </a:r>
            <a:r>
              <a:rPr lang="sv-SE" sz="2400" b="1" u="sng" dirty="0" err="1"/>
              <a:t>well</a:t>
            </a:r>
            <a:r>
              <a:rPr lang="sv-SE" sz="2400" b="1" u="sng" dirty="0"/>
              <a:t> as for </a:t>
            </a:r>
            <a:r>
              <a:rPr lang="sv-SE" sz="2400" b="1" u="sng" dirty="0" err="1"/>
              <a:t>for</a:t>
            </a:r>
            <a:r>
              <a:rPr lang="sv-SE" sz="2400" b="1" u="sng" dirty="0"/>
              <a:t> </a:t>
            </a:r>
            <a:r>
              <a:rPr lang="sv-SE" sz="2400" b="1" u="sng" dirty="0" err="1"/>
              <a:t>ore</a:t>
            </a:r>
            <a:r>
              <a:rPr lang="sv-SE" sz="2400" b="1" u="sng" dirty="0"/>
              <a:t> </a:t>
            </a:r>
            <a:r>
              <a:rPr lang="sv-SE" sz="2400" b="1" u="sng" dirty="0" err="1"/>
              <a:t>finding</a:t>
            </a:r>
            <a:r>
              <a:rPr lang="sv-SE" sz="2400" b="1" u="sng" dirty="0"/>
              <a:t> and </a:t>
            </a:r>
            <a:r>
              <a:rPr lang="sv-SE" sz="2400" b="1" u="sng" dirty="0" err="1"/>
              <a:t>energy-storage</a:t>
            </a:r>
            <a:r>
              <a:rPr lang="sv-SE" sz="2400" b="1" u="sng" dirty="0"/>
              <a:t> purposes </a:t>
            </a:r>
            <a:endParaRPr lang="sv-SE" sz="2400" b="1" dirty="0"/>
          </a:p>
          <a:p>
            <a:endParaRPr lang="en-GB" sz="2000" b="1" dirty="0"/>
          </a:p>
        </p:txBody>
      </p:sp>
    </p:spTree>
    <p:extLst>
      <p:ext uri="{BB962C8B-B14F-4D97-AF65-F5344CB8AC3E}">
        <p14:creationId xmlns:p14="http://schemas.microsoft.com/office/powerpoint/2010/main" val="937069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3BAF6CC-61E5-4E3F-8C31-B4B36542B7F2}"/>
              </a:ext>
            </a:extLst>
          </p:cNvPr>
          <p:cNvSpPr/>
          <p:nvPr/>
        </p:nvSpPr>
        <p:spPr>
          <a:xfrm>
            <a:off x="679268" y="20827"/>
            <a:ext cx="11142617" cy="6599179"/>
          </a:xfrm>
          <a:prstGeom prst="rect">
            <a:avLst/>
          </a:prstGeom>
        </p:spPr>
        <p:txBody>
          <a:bodyPr wrap="square">
            <a:spAutoFit/>
          </a:bodyPr>
          <a:lstStyle/>
          <a:p>
            <a:pPr>
              <a:lnSpc>
                <a:spcPct val="107000"/>
              </a:lnSpc>
              <a:spcAft>
                <a:spcPts val="0"/>
              </a:spcAft>
            </a:pPr>
            <a:r>
              <a:rPr lang="sv-SE" u="sng" dirty="0" err="1">
                <a:latin typeface="Calibri" panose="020F0502020204030204" pitchFamily="34" charset="0"/>
                <a:ea typeface="Times New Roman" panose="02020603050405020304" pitchFamily="18" charset="0"/>
                <a:cs typeface="Calibri" panose="020F0502020204030204" pitchFamily="34" charset="0"/>
              </a:rPr>
              <a:t>Proposed</a:t>
            </a:r>
            <a:r>
              <a:rPr lang="sv-SE" u="sng" dirty="0">
                <a:latin typeface="Calibri" panose="020F0502020204030204" pitchFamily="34" charset="0"/>
                <a:ea typeface="Times New Roman" panose="02020603050405020304" pitchFamily="18" charset="0"/>
                <a:cs typeface="Calibri" panose="020F0502020204030204" pitchFamily="34" charset="0"/>
              </a:rPr>
              <a:t> </a:t>
            </a:r>
            <a:r>
              <a:rPr lang="sv-SE" u="sng" dirty="0" err="1">
                <a:latin typeface="Calibri" panose="020F0502020204030204" pitchFamily="34" charset="0"/>
                <a:ea typeface="Times New Roman" panose="02020603050405020304" pitchFamily="18" charset="0"/>
                <a:cs typeface="Calibri" panose="020F0502020204030204" pitchFamily="34" charset="0"/>
              </a:rPr>
              <a:t>UnuDET</a:t>
            </a:r>
            <a:r>
              <a:rPr lang="sv-SE" u="sng" dirty="0">
                <a:latin typeface="Calibri" panose="020F0502020204030204" pitchFamily="34" charset="0"/>
                <a:ea typeface="Times New Roman" panose="02020603050405020304" pitchFamily="18" charset="0"/>
                <a:cs typeface="Calibri" panose="020F0502020204030204" pitchFamily="34" charset="0"/>
              </a:rPr>
              <a:t> </a:t>
            </a:r>
            <a:r>
              <a:rPr lang="sv-SE" u="sng" dirty="0" err="1">
                <a:latin typeface="Calibri" panose="020F0502020204030204" pitchFamily="34" charset="0"/>
                <a:ea typeface="Times New Roman" panose="02020603050405020304" pitchFamily="18" charset="0"/>
                <a:cs typeface="Calibri" panose="020F0502020204030204" pitchFamily="34" charset="0"/>
              </a:rPr>
              <a:t>Work</a:t>
            </a:r>
            <a:r>
              <a:rPr lang="sv-SE" u="sng" dirty="0">
                <a:latin typeface="Calibri" panose="020F0502020204030204" pitchFamily="34" charset="0"/>
                <a:ea typeface="Times New Roman" panose="02020603050405020304" pitchFamily="18" charset="0"/>
                <a:cs typeface="Calibri" panose="020F0502020204030204" pitchFamily="34" charset="0"/>
              </a:rPr>
              <a:t> </a:t>
            </a:r>
            <a:r>
              <a:rPr lang="sv-SE" u="sng" dirty="0" err="1">
                <a:latin typeface="Calibri" panose="020F0502020204030204" pitchFamily="34" charset="0"/>
                <a:ea typeface="Times New Roman" panose="02020603050405020304" pitchFamily="18" charset="0"/>
                <a:cs typeface="Calibri" panose="020F0502020204030204" pitchFamily="34" charset="0"/>
              </a:rPr>
              <a:t>Packages</a:t>
            </a:r>
            <a:endParaRPr lang="sv-SE"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sv-SE" dirty="0">
                <a:latin typeface="Calibri" panose="020F0502020204030204" pitchFamily="34" charset="0"/>
                <a:ea typeface="Times New Roman" panose="02020603050405020304" pitchFamily="18" charset="0"/>
                <a:cs typeface="Calibri" panose="020F0502020204030204" pitchFamily="34" charset="0"/>
              </a:rPr>
              <a:t> </a:t>
            </a:r>
            <a:endParaRPr lang="sv-SE"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sv-SE" dirty="0">
                <a:latin typeface="Calibri" panose="020F0502020204030204" pitchFamily="34" charset="0"/>
                <a:ea typeface="Times New Roman" panose="02020603050405020304" pitchFamily="18" charset="0"/>
                <a:cs typeface="Calibri" panose="020F0502020204030204" pitchFamily="34" charset="0"/>
              </a:rPr>
              <a:t>WP1 Management </a:t>
            </a:r>
            <a:endParaRPr lang="sv-SE"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sv-SE" b="1" dirty="0">
                <a:latin typeface="Calibri" panose="020F0502020204030204" pitchFamily="34" charset="0"/>
                <a:ea typeface="Times New Roman" panose="02020603050405020304" pitchFamily="18" charset="0"/>
                <a:cs typeface="Calibri" panose="020F0502020204030204" pitchFamily="34" charset="0"/>
              </a:rPr>
              <a:t>Luleå </a:t>
            </a:r>
            <a:r>
              <a:rPr lang="sv-SE" dirty="0" err="1">
                <a:latin typeface="Calibri" panose="020F0502020204030204" pitchFamily="34" charset="0"/>
                <a:ea typeface="Times New Roman" panose="02020603050405020304" pitchFamily="18" charset="0"/>
                <a:cs typeface="Calibri" panose="020F0502020204030204" pitchFamily="34" charset="0"/>
              </a:rPr>
              <a:t>Technical</a:t>
            </a:r>
            <a:r>
              <a:rPr lang="sv-SE" dirty="0">
                <a:latin typeface="Calibri" panose="020F0502020204030204" pitchFamily="34" charset="0"/>
                <a:ea typeface="Times New Roman" panose="02020603050405020304" pitchFamily="18" charset="0"/>
                <a:cs typeface="Calibri" panose="020F0502020204030204" pitchFamily="34" charset="0"/>
              </a:rPr>
              <a:t> University</a:t>
            </a:r>
            <a:endParaRPr lang="sv-SE"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sv-SE" dirty="0">
                <a:latin typeface="Calibri" panose="020F0502020204030204" pitchFamily="34" charset="0"/>
                <a:ea typeface="Times New Roman" panose="02020603050405020304" pitchFamily="18" charset="0"/>
                <a:cs typeface="Calibri" panose="020F0502020204030204" pitchFamily="34" charset="0"/>
              </a:rPr>
              <a:t> </a:t>
            </a:r>
            <a:endParaRPr lang="sv-SE"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sv-SE" dirty="0">
                <a:latin typeface="Calibri" panose="020F0502020204030204" pitchFamily="34" charset="0"/>
                <a:ea typeface="Times New Roman" panose="02020603050405020304" pitchFamily="18" charset="0"/>
                <a:cs typeface="Calibri" panose="020F0502020204030204" pitchFamily="34" charset="0"/>
              </a:rPr>
              <a:t>WP2 Site </a:t>
            </a:r>
            <a:r>
              <a:rPr lang="sv-SE" dirty="0" err="1">
                <a:latin typeface="Calibri" panose="020F0502020204030204" pitchFamily="34" charset="0"/>
                <a:ea typeface="Times New Roman" panose="02020603050405020304" pitchFamily="18" charset="0"/>
                <a:cs typeface="Calibri" panose="020F0502020204030204" pitchFamily="34" charset="0"/>
              </a:rPr>
              <a:t>investigation</a:t>
            </a:r>
            <a:r>
              <a:rPr lang="sv-SE" dirty="0">
                <a:latin typeface="Calibri" panose="020F0502020204030204" pitchFamily="34" charset="0"/>
                <a:ea typeface="Times New Roman" panose="02020603050405020304" pitchFamily="18" charset="0"/>
                <a:cs typeface="Calibri" panose="020F0502020204030204" pitchFamily="34" charset="0"/>
              </a:rPr>
              <a:t>, test drilling and </a:t>
            </a:r>
            <a:r>
              <a:rPr lang="sv-SE" dirty="0" err="1">
                <a:latin typeface="Calibri" panose="020F0502020204030204" pitchFamily="34" charset="0"/>
                <a:ea typeface="Times New Roman" panose="02020603050405020304" pitchFamily="18" charset="0"/>
                <a:cs typeface="Calibri" panose="020F0502020204030204" pitchFamily="34" charset="0"/>
              </a:rPr>
              <a:t>evaluation</a:t>
            </a:r>
            <a:endParaRPr lang="sv-SE"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sv-SE" b="1" dirty="0">
                <a:latin typeface="Calibri" panose="020F0502020204030204" pitchFamily="34" charset="0"/>
                <a:ea typeface="Times New Roman" panose="02020603050405020304" pitchFamily="18" charset="0"/>
                <a:cs typeface="Calibri" panose="020F0502020204030204" pitchFamily="34" charset="0"/>
              </a:rPr>
              <a:t>Zinkgruvan Mining AB</a:t>
            </a:r>
            <a:r>
              <a:rPr lang="sv-SE" dirty="0">
                <a:latin typeface="Calibri" panose="020F0502020204030204" pitchFamily="34" charset="0"/>
                <a:ea typeface="Times New Roman" panose="02020603050405020304" pitchFamily="18" charset="0"/>
                <a:cs typeface="Calibri" panose="020F0502020204030204" pitchFamily="34" charset="0"/>
              </a:rPr>
              <a:t>, Luleå </a:t>
            </a:r>
            <a:r>
              <a:rPr lang="sv-SE" dirty="0" err="1">
                <a:latin typeface="Calibri" panose="020F0502020204030204" pitchFamily="34" charset="0"/>
                <a:ea typeface="Times New Roman" panose="02020603050405020304" pitchFamily="18" charset="0"/>
                <a:cs typeface="Calibri" panose="020F0502020204030204" pitchFamily="34" charset="0"/>
              </a:rPr>
              <a:t>Technical</a:t>
            </a:r>
            <a:r>
              <a:rPr lang="sv-SE" dirty="0">
                <a:latin typeface="Calibri" panose="020F0502020204030204" pitchFamily="34" charset="0"/>
                <a:ea typeface="Times New Roman" panose="02020603050405020304" pitchFamily="18" charset="0"/>
                <a:cs typeface="Calibri" panose="020F0502020204030204" pitchFamily="34" charset="0"/>
              </a:rPr>
              <a:t> University</a:t>
            </a:r>
            <a:endParaRPr lang="sv-SE"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sv-SE" dirty="0">
                <a:latin typeface="Calibri" panose="020F0502020204030204" pitchFamily="34" charset="0"/>
                <a:ea typeface="Times New Roman" panose="02020603050405020304" pitchFamily="18" charset="0"/>
                <a:cs typeface="Calibri" panose="020F0502020204030204" pitchFamily="34" charset="0"/>
              </a:rPr>
              <a:t> </a:t>
            </a:r>
            <a:endParaRPr lang="sv-SE"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sv-SE" dirty="0">
                <a:latin typeface="Calibri" panose="020F0502020204030204" pitchFamily="34" charset="0"/>
                <a:ea typeface="Times New Roman" panose="02020603050405020304" pitchFamily="18" charset="0"/>
                <a:cs typeface="Calibri" panose="020F0502020204030204" pitchFamily="34" charset="0"/>
              </a:rPr>
              <a:t>WP3 </a:t>
            </a:r>
            <a:r>
              <a:rPr lang="sv-SE" dirty="0" err="1">
                <a:latin typeface="Calibri" panose="020F0502020204030204" pitchFamily="34" charset="0"/>
                <a:ea typeface="Times New Roman" panose="02020603050405020304" pitchFamily="18" charset="0"/>
                <a:cs typeface="Calibri" panose="020F0502020204030204" pitchFamily="34" charset="0"/>
              </a:rPr>
              <a:t>Engineering</a:t>
            </a:r>
            <a:r>
              <a:rPr lang="sv-SE" dirty="0">
                <a:latin typeface="Calibri" panose="020F0502020204030204" pitchFamily="34" charset="0"/>
                <a:ea typeface="Times New Roman" panose="02020603050405020304" pitchFamily="18" charset="0"/>
                <a:cs typeface="Calibri" panose="020F0502020204030204" pitchFamily="34" charset="0"/>
              </a:rPr>
              <a:t> Design of the </a:t>
            </a:r>
            <a:r>
              <a:rPr lang="sv-SE" dirty="0" err="1">
                <a:latin typeface="Calibri" panose="020F0502020204030204" pitchFamily="34" charset="0"/>
                <a:ea typeface="Times New Roman" panose="02020603050405020304" pitchFamily="18" charset="0"/>
                <a:cs typeface="Calibri" panose="020F0502020204030204" pitchFamily="34" charset="0"/>
              </a:rPr>
              <a:t>two</a:t>
            </a:r>
            <a:r>
              <a:rPr lang="sv-SE" dirty="0">
                <a:latin typeface="Calibri" panose="020F0502020204030204" pitchFamily="34" charset="0"/>
                <a:ea typeface="Times New Roman" panose="02020603050405020304" pitchFamily="18" charset="0"/>
                <a:cs typeface="Calibri" panose="020F0502020204030204" pitchFamily="34" charset="0"/>
              </a:rPr>
              <a:t> 270’000 m</a:t>
            </a:r>
            <a:r>
              <a:rPr lang="sv-SE" baseline="30000" dirty="0">
                <a:latin typeface="Calibri" panose="020F0502020204030204" pitchFamily="34" charset="0"/>
                <a:ea typeface="Times New Roman" panose="02020603050405020304" pitchFamily="18" charset="0"/>
                <a:cs typeface="Calibri" panose="020F0502020204030204" pitchFamily="34" charset="0"/>
              </a:rPr>
              <a:t>3 </a:t>
            </a:r>
            <a:r>
              <a:rPr lang="sv-SE" dirty="0" err="1">
                <a:latin typeface="Calibri" panose="020F0502020204030204" pitchFamily="34" charset="0"/>
                <a:ea typeface="Times New Roman" panose="02020603050405020304" pitchFamily="18" charset="0"/>
                <a:cs typeface="Calibri" panose="020F0502020204030204" pitchFamily="34" charset="0"/>
              </a:rPr>
              <a:t>caverns</a:t>
            </a:r>
            <a:r>
              <a:rPr lang="sv-SE" dirty="0">
                <a:latin typeface="Calibri" panose="020F0502020204030204" pitchFamily="34" charset="0"/>
                <a:ea typeface="Times New Roman" panose="02020603050405020304" pitchFamily="18" charset="0"/>
                <a:cs typeface="Calibri" panose="020F0502020204030204" pitchFamily="34" charset="0"/>
              </a:rPr>
              <a:t> and service galleriee1000 underground and the access </a:t>
            </a:r>
            <a:r>
              <a:rPr lang="sv-SE" dirty="0" err="1">
                <a:latin typeface="Calibri" panose="020F0502020204030204" pitchFamily="34" charset="0"/>
                <a:ea typeface="Times New Roman" panose="02020603050405020304" pitchFamily="18" charset="0"/>
                <a:cs typeface="Calibri" panose="020F0502020204030204" pitchFamily="34" charset="0"/>
              </a:rPr>
              <a:t>shaft</a:t>
            </a:r>
            <a:endParaRPr lang="sv-SE"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dirty="0" err="1">
                <a:latin typeface="Calibri" panose="020F0502020204030204" pitchFamily="34" charset="0"/>
                <a:ea typeface="Times New Roman" panose="02020603050405020304" pitchFamily="18" charset="0"/>
                <a:cs typeface="Calibri" panose="020F0502020204030204" pitchFamily="34" charset="0"/>
              </a:rPr>
              <a:t>Zinkgruvan</a:t>
            </a:r>
            <a:r>
              <a:rPr lang="en-GB" dirty="0">
                <a:latin typeface="Calibri" panose="020F0502020204030204" pitchFamily="34" charset="0"/>
                <a:ea typeface="Times New Roman" panose="02020603050405020304" pitchFamily="18" charset="0"/>
                <a:cs typeface="Calibri" panose="020F0502020204030204" pitchFamily="34" charset="0"/>
              </a:rPr>
              <a:t> Mining,</a:t>
            </a:r>
            <a:r>
              <a:rPr lang="en-GB" b="1" dirty="0">
                <a:latin typeface="Calibri" panose="020F0502020204030204" pitchFamily="34" charset="0"/>
                <a:ea typeface="Times New Roman" panose="02020603050405020304" pitchFamily="18" charset="0"/>
                <a:cs typeface="Calibri" panose="020F0502020204030204" pitchFamily="34" charset="0"/>
              </a:rPr>
              <a:t> </a:t>
            </a:r>
            <a:r>
              <a:rPr lang="en-GB" b="1" dirty="0" err="1">
                <a:latin typeface="Calibri" panose="020F0502020204030204" pitchFamily="34" charset="0"/>
                <a:ea typeface="Times New Roman" panose="02020603050405020304" pitchFamily="18" charset="0"/>
                <a:cs typeface="Calibri" panose="020F0502020204030204" pitchFamily="34" charset="0"/>
              </a:rPr>
              <a:t>Luleå</a:t>
            </a:r>
            <a:r>
              <a:rPr lang="en-GB" dirty="0">
                <a:latin typeface="Calibri" panose="020F0502020204030204" pitchFamily="34" charset="0"/>
                <a:ea typeface="Times New Roman" panose="02020603050405020304" pitchFamily="18" charset="0"/>
                <a:cs typeface="Calibri" panose="020F0502020204030204" pitchFamily="34" charset="0"/>
              </a:rPr>
              <a:t> and Wroclaw Technical Universities</a:t>
            </a:r>
            <a:endParaRPr lang="sv-SE"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 </a:t>
            </a:r>
            <a:endParaRPr lang="sv-SE"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WP4 Studies of the licencing required for the construction of the underground caverns </a:t>
            </a:r>
            <a:endParaRPr lang="sv-SE"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b="1" dirty="0">
                <a:latin typeface="Calibri" panose="020F0502020204030204" pitchFamily="34" charset="0"/>
                <a:ea typeface="Times New Roman" panose="02020603050405020304" pitchFamily="18" charset="0"/>
                <a:cs typeface="Calibri" panose="020F0502020204030204" pitchFamily="34" charset="0"/>
              </a:rPr>
              <a:t>European Spallation Source ESS</a:t>
            </a:r>
            <a:endParaRPr lang="sv-SE"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 </a:t>
            </a:r>
            <a:endParaRPr lang="sv-SE"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sv-SE" dirty="0">
                <a:latin typeface="Calibri" panose="020F0502020204030204" pitchFamily="34" charset="0"/>
                <a:ea typeface="Times New Roman" panose="02020603050405020304" pitchFamily="18" charset="0"/>
                <a:cs typeface="Calibri" panose="020F0502020204030204" pitchFamily="34" charset="0"/>
              </a:rPr>
              <a:t>WP5 Design and installation in the </a:t>
            </a:r>
            <a:r>
              <a:rPr lang="sv-SE" dirty="0" err="1">
                <a:latin typeface="Calibri" panose="020F0502020204030204" pitchFamily="34" charset="0"/>
                <a:ea typeface="Times New Roman" panose="02020603050405020304" pitchFamily="18" charset="0"/>
                <a:cs typeface="Calibri" panose="020F0502020204030204" pitchFamily="34" charset="0"/>
              </a:rPr>
              <a:t>two</a:t>
            </a:r>
            <a:r>
              <a:rPr lang="sv-SE" dirty="0">
                <a:latin typeface="Calibri" panose="020F0502020204030204" pitchFamily="34" charset="0"/>
                <a:ea typeface="Times New Roman" panose="02020603050405020304" pitchFamily="18" charset="0"/>
                <a:cs typeface="Calibri" panose="020F0502020204030204" pitchFamily="34" charset="0"/>
              </a:rPr>
              <a:t> </a:t>
            </a:r>
            <a:r>
              <a:rPr lang="sv-SE" dirty="0" err="1">
                <a:latin typeface="Calibri" panose="020F0502020204030204" pitchFamily="34" charset="0"/>
                <a:ea typeface="Times New Roman" panose="02020603050405020304" pitchFamily="18" charset="0"/>
                <a:cs typeface="Calibri" panose="020F0502020204030204" pitchFamily="34" charset="0"/>
              </a:rPr>
              <a:t>large</a:t>
            </a:r>
            <a:r>
              <a:rPr lang="sv-SE" dirty="0">
                <a:latin typeface="Calibri" panose="020F0502020204030204" pitchFamily="34" charset="0"/>
                <a:ea typeface="Times New Roman" panose="02020603050405020304" pitchFamily="18" charset="0"/>
                <a:cs typeface="Calibri" panose="020F0502020204030204" pitchFamily="34" charset="0"/>
              </a:rPr>
              <a:t> </a:t>
            </a:r>
            <a:r>
              <a:rPr lang="sv-SE" dirty="0" err="1">
                <a:latin typeface="Calibri" panose="020F0502020204030204" pitchFamily="34" charset="0"/>
                <a:ea typeface="Times New Roman" panose="02020603050405020304" pitchFamily="18" charset="0"/>
                <a:cs typeface="Calibri" panose="020F0502020204030204" pitchFamily="34" charset="0"/>
              </a:rPr>
              <a:t>caverns</a:t>
            </a:r>
            <a:r>
              <a:rPr lang="sv-SE" dirty="0">
                <a:latin typeface="Calibri" panose="020F0502020204030204" pitchFamily="34" charset="0"/>
                <a:ea typeface="Times New Roman" panose="02020603050405020304" pitchFamily="18" charset="0"/>
                <a:cs typeface="Calibri" panose="020F0502020204030204" pitchFamily="34" charset="0"/>
              </a:rPr>
              <a:t> of the </a:t>
            </a:r>
            <a:r>
              <a:rPr lang="sv-SE" dirty="0" err="1">
                <a:latin typeface="Calibri" panose="020F0502020204030204" pitchFamily="34" charset="0"/>
                <a:ea typeface="Times New Roman" panose="02020603050405020304" pitchFamily="18" charset="0"/>
                <a:cs typeface="Calibri" panose="020F0502020204030204" pitchFamily="34" charset="0"/>
              </a:rPr>
              <a:t>water</a:t>
            </a:r>
            <a:r>
              <a:rPr lang="sv-SE" dirty="0">
                <a:latin typeface="Calibri" panose="020F0502020204030204" pitchFamily="34" charset="0"/>
                <a:ea typeface="Times New Roman" panose="02020603050405020304" pitchFamily="18" charset="0"/>
                <a:cs typeface="Calibri" panose="020F0502020204030204" pitchFamily="34" charset="0"/>
              </a:rPr>
              <a:t> </a:t>
            </a:r>
            <a:r>
              <a:rPr lang="sv-SE" dirty="0" err="1">
                <a:latin typeface="Calibri" panose="020F0502020204030204" pitchFamily="34" charset="0"/>
                <a:ea typeface="Times New Roman" panose="02020603050405020304" pitchFamily="18" charset="0"/>
                <a:cs typeface="Calibri" panose="020F0502020204030204" pitchFamily="34" charset="0"/>
              </a:rPr>
              <a:t>Cherenkov-light</a:t>
            </a:r>
            <a:r>
              <a:rPr lang="sv-SE" dirty="0">
                <a:latin typeface="Calibri" panose="020F0502020204030204" pitchFamily="34" charset="0"/>
                <a:ea typeface="Times New Roman" panose="02020603050405020304" pitchFamily="18" charset="0"/>
                <a:cs typeface="Calibri" panose="020F0502020204030204" pitchFamily="34" charset="0"/>
              </a:rPr>
              <a:t> detector </a:t>
            </a:r>
            <a:endParaRPr lang="sv-SE"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sv-SE" b="1" dirty="0">
                <a:latin typeface="Calibri" panose="020F0502020204030204" pitchFamily="34" charset="0"/>
                <a:ea typeface="Times New Roman" panose="02020603050405020304" pitchFamily="18" charset="0"/>
                <a:cs typeface="Calibri" panose="020F0502020204030204" pitchFamily="34" charset="0"/>
              </a:rPr>
              <a:t>Uppsala </a:t>
            </a:r>
            <a:r>
              <a:rPr lang="sv-SE" dirty="0">
                <a:latin typeface="Calibri" panose="020F0502020204030204" pitchFamily="34" charset="0"/>
                <a:ea typeface="Times New Roman" panose="02020603050405020304" pitchFamily="18" charset="0"/>
                <a:cs typeface="Calibri" panose="020F0502020204030204" pitchFamily="34" charset="0"/>
              </a:rPr>
              <a:t>and Hamburg </a:t>
            </a:r>
            <a:r>
              <a:rPr lang="sv-SE" dirty="0" err="1">
                <a:latin typeface="Calibri" panose="020F0502020204030204" pitchFamily="34" charset="0"/>
                <a:ea typeface="Times New Roman" panose="02020603050405020304" pitchFamily="18" charset="0"/>
                <a:cs typeface="Calibri" panose="020F0502020204030204" pitchFamily="34" charset="0"/>
              </a:rPr>
              <a:t>Universities</a:t>
            </a:r>
            <a:endParaRPr lang="sv-SE"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sv-SE" dirty="0">
                <a:latin typeface="Calibri" panose="020F0502020204030204" pitchFamily="34" charset="0"/>
                <a:ea typeface="Times New Roman" panose="02020603050405020304" pitchFamily="18" charset="0"/>
                <a:cs typeface="Calibri" panose="020F0502020204030204" pitchFamily="34" charset="0"/>
              </a:rPr>
              <a:t> </a:t>
            </a:r>
            <a:endParaRPr lang="sv-SE"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sv-SE" dirty="0">
                <a:latin typeface="Calibri" panose="020F0502020204030204" pitchFamily="34" charset="0"/>
                <a:ea typeface="Times New Roman" panose="02020603050405020304" pitchFamily="18" charset="0"/>
                <a:cs typeface="Calibri" panose="020F0502020204030204" pitchFamily="34" charset="0"/>
              </a:rPr>
              <a:t>WP6 </a:t>
            </a:r>
            <a:r>
              <a:rPr lang="sv-SE" dirty="0" err="1">
                <a:latin typeface="Calibri" panose="020F0502020204030204" pitchFamily="34" charset="0"/>
                <a:ea typeface="Times New Roman" panose="02020603050405020304" pitchFamily="18" charset="0"/>
                <a:cs typeface="Calibri" panose="020F0502020204030204" pitchFamily="34" charset="0"/>
              </a:rPr>
              <a:t>Use</a:t>
            </a:r>
            <a:r>
              <a:rPr lang="sv-SE" dirty="0">
                <a:latin typeface="Calibri" panose="020F0502020204030204" pitchFamily="34" charset="0"/>
                <a:ea typeface="Times New Roman" panose="02020603050405020304" pitchFamily="18" charset="0"/>
                <a:cs typeface="Calibri" panose="020F0502020204030204" pitchFamily="34" charset="0"/>
              </a:rPr>
              <a:t> of the </a:t>
            </a:r>
            <a:r>
              <a:rPr lang="sv-SE" dirty="0" err="1">
                <a:latin typeface="Calibri" panose="020F0502020204030204" pitchFamily="34" charset="0"/>
                <a:ea typeface="Times New Roman" panose="02020603050405020304" pitchFamily="18" charset="0"/>
                <a:cs typeface="Calibri" panose="020F0502020204030204" pitchFamily="34" charset="0"/>
              </a:rPr>
              <a:t>caverns</a:t>
            </a:r>
            <a:r>
              <a:rPr lang="sv-SE" dirty="0">
                <a:latin typeface="Calibri" panose="020F0502020204030204" pitchFamily="34" charset="0"/>
                <a:ea typeface="Times New Roman" panose="02020603050405020304" pitchFamily="18" charset="0"/>
                <a:cs typeface="Calibri" panose="020F0502020204030204" pitchFamily="34" charset="0"/>
              </a:rPr>
              <a:t> for </a:t>
            </a:r>
            <a:r>
              <a:rPr lang="sv-SE" dirty="0" err="1">
                <a:latin typeface="Calibri" panose="020F0502020204030204" pitchFamily="34" charset="0"/>
                <a:ea typeface="Times New Roman" panose="02020603050405020304" pitchFamily="18" charset="0"/>
                <a:cs typeface="Calibri" panose="020F0502020204030204" pitchFamily="34" charset="0"/>
              </a:rPr>
              <a:t>muon</a:t>
            </a:r>
            <a:r>
              <a:rPr lang="sv-SE" dirty="0">
                <a:latin typeface="Calibri" panose="020F0502020204030204" pitchFamily="34" charset="0"/>
                <a:ea typeface="Times New Roman" panose="02020603050405020304" pitchFamily="18" charset="0"/>
                <a:cs typeface="Calibri" panose="020F0502020204030204" pitchFamily="34" charset="0"/>
              </a:rPr>
              <a:t> </a:t>
            </a:r>
            <a:r>
              <a:rPr lang="sv-SE" dirty="0" err="1">
                <a:latin typeface="Calibri" panose="020F0502020204030204" pitchFamily="34" charset="0"/>
                <a:ea typeface="Times New Roman" panose="02020603050405020304" pitchFamily="18" charset="0"/>
                <a:cs typeface="Calibri" panose="020F0502020204030204" pitchFamily="34" charset="0"/>
              </a:rPr>
              <a:t>tomography</a:t>
            </a:r>
            <a:r>
              <a:rPr lang="sv-SE" dirty="0">
                <a:latin typeface="Calibri" panose="020F0502020204030204" pitchFamily="34" charset="0"/>
                <a:ea typeface="Times New Roman" panose="02020603050405020304" pitchFamily="18" charset="0"/>
                <a:cs typeface="Calibri" panose="020F0502020204030204" pitchFamily="34" charset="0"/>
              </a:rPr>
              <a:t> and neutrino </a:t>
            </a:r>
            <a:r>
              <a:rPr lang="sv-SE" dirty="0" err="1">
                <a:latin typeface="Calibri" panose="020F0502020204030204" pitchFamily="34" charset="0"/>
                <a:ea typeface="Times New Roman" panose="02020603050405020304" pitchFamily="18" charset="0"/>
                <a:cs typeface="Calibri" panose="020F0502020204030204" pitchFamily="34" charset="0"/>
              </a:rPr>
              <a:t>detection</a:t>
            </a:r>
            <a:endParaRPr lang="sv-SE"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sv-SE" b="1" dirty="0">
                <a:latin typeface="Calibri" panose="020F0502020204030204" pitchFamily="34" charset="0"/>
                <a:ea typeface="Times New Roman" panose="02020603050405020304" pitchFamily="18" charset="0"/>
                <a:cs typeface="Calibri" panose="020F0502020204030204" pitchFamily="34" charset="0"/>
              </a:rPr>
              <a:t>Thessaloniki</a:t>
            </a:r>
            <a:r>
              <a:rPr lang="sv-SE" dirty="0">
                <a:latin typeface="Calibri" panose="020F0502020204030204" pitchFamily="34" charset="0"/>
                <a:ea typeface="Times New Roman" panose="02020603050405020304" pitchFamily="18" charset="0"/>
                <a:cs typeface="Calibri" panose="020F0502020204030204" pitchFamily="34" charset="0"/>
              </a:rPr>
              <a:t>, Strasbourg, Stockholm </a:t>
            </a:r>
            <a:r>
              <a:rPr lang="sv-SE" dirty="0" err="1">
                <a:latin typeface="Calibri" panose="020F0502020204030204" pitchFamily="34" charset="0"/>
                <a:ea typeface="Times New Roman" panose="02020603050405020304" pitchFamily="18" charset="0"/>
                <a:cs typeface="Calibri" panose="020F0502020204030204" pitchFamily="34" charset="0"/>
              </a:rPr>
              <a:t>Universities</a:t>
            </a:r>
            <a:r>
              <a:rPr lang="sv-SE" dirty="0">
                <a:latin typeface="Calibri" panose="020F0502020204030204" pitchFamily="34" charset="0"/>
                <a:ea typeface="Times New Roman" panose="02020603050405020304" pitchFamily="18" charset="0"/>
                <a:cs typeface="Calibri" panose="020F0502020204030204" pitchFamily="34" charset="0"/>
              </a:rPr>
              <a:t> and Oulo </a:t>
            </a:r>
            <a:r>
              <a:rPr lang="sv-SE" dirty="0" err="1">
                <a:latin typeface="Calibri" panose="020F0502020204030204" pitchFamily="34" charset="0"/>
                <a:ea typeface="Times New Roman" panose="02020603050405020304" pitchFamily="18" charset="0"/>
                <a:cs typeface="Calibri" panose="020F0502020204030204" pitchFamily="34" charset="0"/>
              </a:rPr>
              <a:t>Technical</a:t>
            </a:r>
            <a:r>
              <a:rPr lang="sv-SE" dirty="0">
                <a:latin typeface="Calibri" panose="020F0502020204030204" pitchFamily="34" charset="0"/>
                <a:ea typeface="Times New Roman" panose="02020603050405020304" pitchFamily="18" charset="0"/>
                <a:cs typeface="Calibri" panose="020F0502020204030204" pitchFamily="34" charset="0"/>
              </a:rPr>
              <a:t> University</a:t>
            </a:r>
            <a:endParaRPr lang="sv-SE"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 </a:t>
            </a:r>
            <a:endParaRPr lang="sv-SE"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sv-SE" dirty="0">
                <a:latin typeface="Calibri" panose="020F0502020204030204" pitchFamily="34" charset="0"/>
                <a:ea typeface="Times New Roman" panose="02020603050405020304" pitchFamily="18" charset="0"/>
                <a:cs typeface="Calibri" panose="020F0502020204030204" pitchFamily="34" charset="0"/>
              </a:rPr>
              <a:t>WP </a:t>
            </a:r>
            <a:r>
              <a:rPr lang="sv-SE" dirty="0" err="1">
                <a:latin typeface="Calibri" panose="020F0502020204030204" pitchFamily="34" charset="0"/>
                <a:ea typeface="Times New Roman" panose="02020603050405020304" pitchFamily="18" charset="0"/>
                <a:cs typeface="Calibri" panose="020F0502020204030204" pitchFamily="34" charset="0"/>
              </a:rPr>
              <a:t>Future</a:t>
            </a:r>
            <a:r>
              <a:rPr lang="sv-SE" dirty="0">
                <a:latin typeface="Calibri" panose="020F0502020204030204" pitchFamily="34" charset="0"/>
                <a:ea typeface="Times New Roman" panose="02020603050405020304" pitchFamily="18" charset="0"/>
                <a:cs typeface="Calibri" panose="020F0502020204030204" pitchFamily="34" charset="0"/>
              </a:rPr>
              <a:t> </a:t>
            </a:r>
            <a:r>
              <a:rPr lang="sv-SE" dirty="0" err="1">
                <a:latin typeface="Calibri" panose="020F0502020204030204" pitchFamily="34" charset="0"/>
                <a:ea typeface="Times New Roman" panose="02020603050405020304" pitchFamily="18" charset="0"/>
                <a:cs typeface="Calibri" panose="020F0502020204030204" pitchFamily="34" charset="0"/>
              </a:rPr>
              <a:t>use</a:t>
            </a:r>
            <a:r>
              <a:rPr lang="sv-SE" dirty="0">
                <a:latin typeface="Calibri" panose="020F0502020204030204" pitchFamily="34" charset="0"/>
                <a:ea typeface="Times New Roman" panose="02020603050405020304" pitchFamily="18" charset="0"/>
                <a:cs typeface="Calibri" panose="020F0502020204030204" pitchFamily="34" charset="0"/>
              </a:rPr>
              <a:t> of the 540’000 m</a:t>
            </a:r>
            <a:r>
              <a:rPr lang="sv-SE" baseline="30000" dirty="0">
                <a:latin typeface="Calibri" panose="020F0502020204030204" pitchFamily="34" charset="0"/>
                <a:ea typeface="Times New Roman" panose="02020603050405020304" pitchFamily="18" charset="0"/>
                <a:cs typeface="Calibri" panose="020F0502020204030204" pitchFamily="34" charset="0"/>
              </a:rPr>
              <a:t>3 </a:t>
            </a:r>
            <a:r>
              <a:rPr lang="sv-SE" dirty="0" err="1">
                <a:latin typeface="Calibri" panose="020F0502020204030204" pitchFamily="34" charset="0"/>
                <a:ea typeface="Times New Roman" panose="02020603050405020304" pitchFamily="18" charset="0"/>
                <a:cs typeface="Calibri" panose="020F0502020204030204" pitchFamily="34" charset="0"/>
              </a:rPr>
              <a:t>cavern</a:t>
            </a:r>
            <a:r>
              <a:rPr lang="sv-SE" dirty="0">
                <a:latin typeface="Calibri" panose="020F0502020204030204" pitchFamily="34" charset="0"/>
                <a:ea typeface="Times New Roman" panose="02020603050405020304" pitchFamily="18" charset="0"/>
                <a:cs typeface="Calibri" panose="020F0502020204030204" pitchFamily="34" charset="0"/>
              </a:rPr>
              <a:t> </a:t>
            </a:r>
            <a:r>
              <a:rPr lang="sv-SE" dirty="0" err="1">
                <a:latin typeface="Calibri" panose="020F0502020204030204" pitchFamily="34" charset="0"/>
                <a:ea typeface="Times New Roman" panose="02020603050405020304" pitchFamily="18" charset="0"/>
                <a:cs typeface="Calibri" panose="020F0502020204030204" pitchFamily="34" charset="0"/>
              </a:rPr>
              <a:t>volumes</a:t>
            </a:r>
            <a:r>
              <a:rPr lang="sv-SE" dirty="0">
                <a:latin typeface="Calibri" panose="020F0502020204030204" pitchFamily="34" charset="0"/>
                <a:ea typeface="Times New Roman" panose="02020603050405020304" pitchFamily="18" charset="0"/>
                <a:cs typeface="Calibri" panose="020F0502020204030204" pitchFamily="34" charset="0"/>
              </a:rPr>
              <a:t> for </a:t>
            </a:r>
            <a:r>
              <a:rPr lang="sv-SE" dirty="0" err="1">
                <a:latin typeface="Calibri" panose="020F0502020204030204" pitchFamily="34" charset="0"/>
                <a:ea typeface="Times New Roman" panose="02020603050405020304" pitchFamily="18" charset="0"/>
                <a:cs typeface="Calibri" panose="020F0502020204030204" pitchFamily="34" charset="0"/>
              </a:rPr>
              <a:t>pumped</a:t>
            </a:r>
            <a:r>
              <a:rPr lang="sv-SE" dirty="0">
                <a:latin typeface="Calibri" panose="020F0502020204030204" pitchFamily="34" charset="0"/>
                <a:ea typeface="Times New Roman" panose="02020603050405020304" pitchFamily="18" charset="0"/>
                <a:cs typeface="Calibri" panose="020F0502020204030204" pitchFamily="34" charset="0"/>
              </a:rPr>
              <a:t> hydro-</a:t>
            </a:r>
            <a:r>
              <a:rPr lang="sv-SE" dirty="0" err="1">
                <a:latin typeface="Calibri" panose="020F0502020204030204" pitchFamily="34" charset="0"/>
                <a:ea typeface="Times New Roman" panose="02020603050405020304" pitchFamily="18" charset="0"/>
                <a:cs typeface="Calibri" panose="020F0502020204030204" pitchFamily="34" charset="0"/>
              </a:rPr>
              <a:t>electricity</a:t>
            </a:r>
            <a:endParaRPr lang="sv-SE"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sv-SE" b="1" dirty="0" err="1">
                <a:latin typeface="Calibri" panose="020F0502020204030204" pitchFamily="34" charset="0"/>
                <a:ea typeface="Times New Roman" panose="02020603050405020304" pitchFamily="18" charset="0"/>
                <a:cs typeface="Calibri" panose="020F0502020204030204" pitchFamily="34" charset="0"/>
              </a:rPr>
              <a:t>Oulu</a:t>
            </a:r>
            <a:r>
              <a:rPr lang="sv-SE" b="1" dirty="0">
                <a:latin typeface="Calibri" panose="020F0502020204030204" pitchFamily="34" charset="0"/>
                <a:ea typeface="Times New Roman" panose="02020603050405020304" pitchFamily="18" charset="0"/>
                <a:cs typeface="Calibri" panose="020F0502020204030204" pitchFamily="34" charset="0"/>
              </a:rPr>
              <a:t> </a:t>
            </a:r>
            <a:r>
              <a:rPr lang="sv-SE" dirty="0" err="1">
                <a:latin typeface="Calibri" panose="020F0502020204030204" pitchFamily="34" charset="0"/>
                <a:ea typeface="Times New Roman" panose="02020603050405020304" pitchFamily="18" charset="0"/>
                <a:cs typeface="Calibri" panose="020F0502020204030204" pitchFamily="34" charset="0"/>
              </a:rPr>
              <a:t>Technical</a:t>
            </a:r>
            <a:r>
              <a:rPr lang="sv-SE" dirty="0">
                <a:latin typeface="Calibri" panose="020F0502020204030204" pitchFamily="34" charset="0"/>
                <a:ea typeface="Times New Roman" panose="02020603050405020304" pitchFamily="18" charset="0"/>
                <a:cs typeface="Calibri" panose="020F0502020204030204" pitchFamily="34" charset="0"/>
              </a:rPr>
              <a:t> University</a:t>
            </a:r>
            <a:endParaRPr lang="sv-SE"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Date Placeholder 4">
            <a:extLst>
              <a:ext uri="{FF2B5EF4-FFF2-40B4-BE49-F238E27FC236}">
                <a16:creationId xmlns:a16="http://schemas.microsoft.com/office/drawing/2014/main" id="{631215B8-37D2-4BAB-829D-B841527A04CC}"/>
              </a:ext>
            </a:extLst>
          </p:cNvPr>
          <p:cNvSpPr>
            <a:spLocks noGrp="1"/>
          </p:cNvSpPr>
          <p:nvPr>
            <p:ph type="dt" sz="half" idx="10"/>
          </p:nvPr>
        </p:nvSpPr>
        <p:spPr/>
        <p:txBody>
          <a:bodyPr/>
          <a:lstStyle/>
          <a:p>
            <a:r>
              <a:rPr lang="sv-SE"/>
              <a:t>22/09/2024</a:t>
            </a:r>
            <a:endParaRPr lang="en-GB"/>
          </a:p>
        </p:txBody>
      </p:sp>
      <p:sp>
        <p:nvSpPr>
          <p:cNvPr id="6" name="Footer Placeholder 5">
            <a:extLst>
              <a:ext uri="{FF2B5EF4-FFF2-40B4-BE49-F238E27FC236}">
                <a16:creationId xmlns:a16="http://schemas.microsoft.com/office/drawing/2014/main" id="{7233995F-1934-4007-B27C-9081BB577FBA}"/>
              </a:ext>
            </a:extLst>
          </p:cNvPr>
          <p:cNvSpPr>
            <a:spLocks noGrp="1"/>
          </p:cNvSpPr>
          <p:nvPr>
            <p:ph type="ftr" sz="quarter" idx="11"/>
          </p:nvPr>
        </p:nvSpPr>
        <p:spPr/>
        <p:txBody>
          <a:bodyPr/>
          <a:lstStyle/>
          <a:p>
            <a:r>
              <a:rPr lang="en-US"/>
              <a:t>ESSnuSB Annual meeting 2024                                                       Tord Ekelof    Uppsala University</a:t>
            </a:r>
            <a:endParaRPr lang="en-GB"/>
          </a:p>
        </p:txBody>
      </p:sp>
      <p:sp>
        <p:nvSpPr>
          <p:cNvPr id="7" name="Slide Number Placeholder 6">
            <a:extLst>
              <a:ext uri="{FF2B5EF4-FFF2-40B4-BE49-F238E27FC236}">
                <a16:creationId xmlns:a16="http://schemas.microsoft.com/office/drawing/2014/main" id="{B8122199-2A07-46AA-8261-79D988AD2585}"/>
              </a:ext>
            </a:extLst>
          </p:cNvPr>
          <p:cNvSpPr>
            <a:spLocks noGrp="1"/>
          </p:cNvSpPr>
          <p:nvPr>
            <p:ph type="sldNum" sz="quarter" idx="12"/>
          </p:nvPr>
        </p:nvSpPr>
        <p:spPr/>
        <p:txBody>
          <a:bodyPr/>
          <a:lstStyle/>
          <a:p>
            <a:fld id="{ABDE9AF6-7A71-4042-ACDC-9DB27B65D714}" type="slidenum">
              <a:rPr lang="en-GB" smtClean="0"/>
              <a:t>7</a:t>
            </a:fld>
            <a:endParaRPr lang="en-GB"/>
          </a:p>
        </p:txBody>
      </p:sp>
    </p:spTree>
    <p:extLst>
      <p:ext uri="{BB962C8B-B14F-4D97-AF65-F5344CB8AC3E}">
        <p14:creationId xmlns:p14="http://schemas.microsoft.com/office/powerpoint/2010/main" val="827953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CAFB7-042E-4AC4-81F0-0762CEF01645}"/>
              </a:ext>
            </a:extLst>
          </p:cNvPr>
          <p:cNvSpPr>
            <a:spLocks noGrp="1"/>
          </p:cNvSpPr>
          <p:nvPr>
            <p:ph type="title"/>
          </p:nvPr>
        </p:nvSpPr>
        <p:spPr>
          <a:xfrm>
            <a:off x="838200" y="3139059"/>
            <a:ext cx="12354127" cy="1325563"/>
          </a:xfrm>
        </p:spPr>
        <p:txBody>
          <a:bodyPr>
            <a:normAutofit fontScale="90000"/>
          </a:bodyPr>
          <a:lstStyle/>
          <a:p>
            <a:r>
              <a:rPr lang="en-GB" sz="2700" b="1" dirty="0">
                <a:latin typeface="+mn-lt"/>
              </a:rPr>
              <a:t>There are 5 European committees that will influence the future of </a:t>
            </a:r>
            <a:br>
              <a:rPr lang="en-GB" sz="2700" b="1" dirty="0">
                <a:latin typeface="+mn-lt"/>
              </a:rPr>
            </a:br>
            <a:r>
              <a:rPr lang="en-GB" sz="2700" b="1" dirty="0">
                <a:latin typeface="+mn-lt"/>
              </a:rPr>
              <a:t>European infrastructure for Particle Physics:</a:t>
            </a:r>
            <a:br>
              <a:rPr lang="en-GB" b="1" dirty="0">
                <a:latin typeface="+mn-lt"/>
              </a:rPr>
            </a:br>
            <a:br>
              <a:rPr lang="en-GB" dirty="0">
                <a:latin typeface="+mn-lt"/>
              </a:rPr>
            </a:br>
            <a:r>
              <a:rPr lang="en-GB" sz="3100" dirty="0">
                <a:latin typeface="+mn-lt"/>
              </a:rPr>
              <a:t>1. </a:t>
            </a:r>
            <a:r>
              <a:rPr lang="en-US" sz="3100" dirty="0">
                <a:latin typeface="+mn-lt"/>
              </a:rPr>
              <a:t>The European Strategy for Particle Physics </a:t>
            </a:r>
            <a:r>
              <a:rPr lang="en-US" sz="3100" b="1" dirty="0">
                <a:latin typeface="+mn-lt"/>
              </a:rPr>
              <a:t>ESPP</a:t>
            </a:r>
            <a:br>
              <a:rPr lang="en-US" sz="3100" dirty="0">
                <a:latin typeface="+mn-lt"/>
              </a:rPr>
            </a:br>
            <a:r>
              <a:rPr lang="en-US" sz="3100" dirty="0">
                <a:latin typeface="+mn-lt"/>
              </a:rPr>
              <a:t>2.</a:t>
            </a:r>
            <a:r>
              <a:rPr lang="en-GB" sz="3100" dirty="0">
                <a:latin typeface="+mn-lt"/>
              </a:rPr>
              <a:t> </a:t>
            </a:r>
            <a:r>
              <a:rPr lang="en-US" sz="3100" dirty="0">
                <a:latin typeface="+mn-lt"/>
              </a:rPr>
              <a:t>The European Strategy Forum on Research Infrastructures </a:t>
            </a:r>
            <a:r>
              <a:rPr lang="en-US" sz="3100" b="1" dirty="0">
                <a:latin typeface="+mn-lt"/>
              </a:rPr>
              <a:t>ESFRI</a:t>
            </a:r>
            <a:br>
              <a:rPr lang="en-US" sz="3100" dirty="0">
                <a:latin typeface="+mn-lt"/>
              </a:rPr>
            </a:br>
            <a:r>
              <a:rPr lang="en-US" sz="3100" dirty="0">
                <a:latin typeface="+mn-lt"/>
              </a:rPr>
              <a:t>3. </a:t>
            </a:r>
            <a:r>
              <a:rPr lang="en-GB" sz="3100" dirty="0">
                <a:latin typeface="+mn-lt"/>
              </a:rPr>
              <a:t>The CERN Scientific Policy Committee </a:t>
            </a:r>
            <a:r>
              <a:rPr lang="en-GB" sz="3100" b="1" dirty="0">
                <a:latin typeface="+mn-lt"/>
              </a:rPr>
              <a:t>SPC</a:t>
            </a:r>
            <a:br>
              <a:rPr lang="en-GB" sz="3100" dirty="0">
                <a:latin typeface="+mn-lt"/>
              </a:rPr>
            </a:br>
            <a:r>
              <a:rPr lang="en-GB" sz="3100" dirty="0">
                <a:latin typeface="+mn-lt"/>
              </a:rPr>
              <a:t>4. The European Committee for Future Accelerators </a:t>
            </a:r>
            <a:r>
              <a:rPr lang="en-GB" sz="3100" b="1" dirty="0">
                <a:latin typeface="+mn-lt"/>
              </a:rPr>
              <a:t>ECFA</a:t>
            </a:r>
            <a:br>
              <a:rPr lang="en-GB" sz="3100" dirty="0">
                <a:latin typeface="+mn-lt"/>
              </a:rPr>
            </a:br>
            <a:r>
              <a:rPr lang="en-GB" sz="3100" dirty="0">
                <a:latin typeface="+mn-lt"/>
              </a:rPr>
              <a:t>5. The Laboratory Directors Group </a:t>
            </a:r>
            <a:r>
              <a:rPr lang="en-GB" sz="3100" b="1" dirty="0">
                <a:latin typeface="+mn-lt"/>
              </a:rPr>
              <a:t>LDG</a:t>
            </a:r>
          </a:p>
        </p:txBody>
      </p:sp>
      <p:sp>
        <p:nvSpPr>
          <p:cNvPr id="3" name="Date Placeholder 2">
            <a:extLst>
              <a:ext uri="{FF2B5EF4-FFF2-40B4-BE49-F238E27FC236}">
                <a16:creationId xmlns:a16="http://schemas.microsoft.com/office/drawing/2014/main" id="{33C7B939-CB80-4F5A-B64B-072AA38A9722}"/>
              </a:ext>
            </a:extLst>
          </p:cNvPr>
          <p:cNvSpPr>
            <a:spLocks noGrp="1"/>
          </p:cNvSpPr>
          <p:nvPr>
            <p:ph type="dt" sz="half" idx="10"/>
          </p:nvPr>
        </p:nvSpPr>
        <p:spPr/>
        <p:txBody>
          <a:bodyPr/>
          <a:lstStyle/>
          <a:p>
            <a:r>
              <a:rPr lang="sv-SE"/>
              <a:t>22/09/2024</a:t>
            </a:r>
            <a:endParaRPr lang="en-GB"/>
          </a:p>
        </p:txBody>
      </p:sp>
      <p:sp>
        <p:nvSpPr>
          <p:cNvPr id="4" name="Footer Placeholder 3">
            <a:extLst>
              <a:ext uri="{FF2B5EF4-FFF2-40B4-BE49-F238E27FC236}">
                <a16:creationId xmlns:a16="http://schemas.microsoft.com/office/drawing/2014/main" id="{8673423A-2C6E-429B-86FB-6E053CC8E2B2}"/>
              </a:ext>
            </a:extLst>
          </p:cNvPr>
          <p:cNvSpPr>
            <a:spLocks noGrp="1"/>
          </p:cNvSpPr>
          <p:nvPr>
            <p:ph type="ftr" sz="quarter" idx="11"/>
          </p:nvPr>
        </p:nvSpPr>
        <p:spPr/>
        <p:txBody>
          <a:bodyPr/>
          <a:lstStyle/>
          <a:p>
            <a:r>
              <a:rPr lang="en-US"/>
              <a:t>ESSnuSB Annual meeting 2024                                                       Tord Ekelof    Uppsala University</a:t>
            </a:r>
            <a:endParaRPr lang="en-GB"/>
          </a:p>
        </p:txBody>
      </p:sp>
      <p:sp>
        <p:nvSpPr>
          <p:cNvPr id="5" name="Slide Number Placeholder 4">
            <a:extLst>
              <a:ext uri="{FF2B5EF4-FFF2-40B4-BE49-F238E27FC236}">
                <a16:creationId xmlns:a16="http://schemas.microsoft.com/office/drawing/2014/main" id="{A15C76E6-2273-4369-B893-9F5DAA2DC22E}"/>
              </a:ext>
            </a:extLst>
          </p:cNvPr>
          <p:cNvSpPr>
            <a:spLocks noGrp="1"/>
          </p:cNvSpPr>
          <p:nvPr>
            <p:ph type="sldNum" sz="quarter" idx="12"/>
          </p:nvPr>
        </p:nvSpPr>
        <p:spPr/>
        <p:txBody>
          <a:bodyPr/>
          <a:lstStyle/>
          <a:p>
            <a:fld id="{ABDE9AF6-7A71-4042-ACDC-9DB27B65D714}" type="slidenum">
              <a:rPr lang="en-GB" smtClean="0"/>
              <a:t>8</a:t>
            </a:fld>
            <a:endParaRPr lang="en-GB"/>
          </a:p>
        </p:txBody>
      </p:sp>
      <p:sp>
        <p:nvSpPr>
          <p:cNvPr id="6" name="TextBox 5">
            <a:extLst>
              <a:ext uri="{FF2B5EF4-FFF2-40B4-BE49-F238E27FC236}">
                <a16:creationId xmlns:a16="http://schemas.microsoft.com/office/drawing/2014/main" id="{8CF3DAC5-2E9F-400A-95DC-29013D9B6212}"/>
              </a:ext>
            </a:extLst>
          </p:cNvPr>
          <p:cNvSpPr txBox="1"/>
          <p:nvPr/>
        </p:nvSpPr>
        <p:spPr>
          <a:xfrm>
            <a:off x="702536" y="924165"/>
            <a:ext cx="10786927" cy="646331"/>
          </a:xfrm>
          <a:prstGeom prst="rect">
            <a:avLst/>
          </a:prstGeom>
          <a:noFill/>
        </p:spPr>
        <p:txBody>
          <a:bodyPr wrap="none" rtlCol="0">
            <a:spAutoFit/>
          </a:bodyPr>
          <a:lstStyle/>
          <a:p>
            <a:r>
              <a:rPr lang="en-GB" sz="3600" dirty="0"/>
              <a:t>3. Strategy for promoting ESSnuSB on the European level</a:t>
            </a:r>
          </a:p>
        </p:txBody>
      </p:sp>
    </p:spTree>
    <p:extLst>
      <p:ext uri="{BB962C8B-B14F-4D97-AF65-F5344CB8AC3E}">
        <p14:creationId xmlns:p14="http://schemas.microsoft.com/office/powerpoint/2010/main" val="3153714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Document1 - Word">
            <a:extLst>
              <a:ext uri="{FF2B5EF4-FFF2-40B4-BE49-F238E27FC236}">
                <a16:creationId xmlns:a16="http://schemas.microsoft.com/office/drawing/2014/main" id="{B07A1076-BD0C-4139-8E7F-5B099E0D2B9D}"/>
              </a:ext>
            </a:extLst>
          </p:cNvPr>
          <p:cNvPicPr>
            <a:picLocks noChangeAspect="1"/>
          </p:cNvPicPr>
          <p:nvPr/>
        </p:nvPicPr>
        <p:blipFill rotWithShape="1">
          <a:blip r:embed="rId2">
            <a:extLst>
              <a:ext uri="{28A0092B-C50C-407E-A947-70E740481C1C}">
                <a14:useLocalDpi xmlns:a14="http://schemas.microsoft.com/office/drawing/2010/main" val="0"/>
              </a:ext>
            </a:extLst>
          </a:blip>
          <a:srcRect l="20458" t="43997" r="22331" b="7062"/>
          <a:stretch/>
        </p:blipFill>
        <p:spPr>
          <a:xfrm>
            <a:off x="778907" y="79690"/>
            <a:ext cx="10402440" cy="4995115"/>
          </a:xfrm>
          <a:prstGeom prst="rect">
            <a:avLst/>
          </a:prstGeom>
        </p:spPr>
      </p:pic>
      <p:sp>
        <p:nvSpPr>
          <p:cNvPr id="6" name="TextBox 5">
            <a:extLst>
              <a:ext uri="{FF2B5EF4-FFF2-40B4-BE49-F238E27FC236}">
                <a16:creationId xmlns:a16="http://schemas.microsoft.com/office/drawing/2014/main" id="{63E61484-76DA-4578-BF91-B4535B7602BD}"/>
              </a:ext>
            </a:extLst>
          </p:cNvPr>
          <p:cNvSpPr txBox="1"/>
          <p:nvPr/>
        </p:nvSpPr>
        <p:spPr>
          <a:xfrm>
            <a:off x="1026695" y="5999747"/>
            <a:ext cx="184731" cy="369332"/>
          </a:xfrm>
          <a:prstGeom prst="rect">
            <a:avLst/>
          </a:prstGeom>
          <a:noFill/>
        </p:spPr>
        <p:txBody>
          <a:bodyPr wrap="none" rtlCol="0">
            <a:spAutoFit/>
          </a:bodyPr>
          <a:lstStyle/>
          <a:p>
            <a:endParaRPr lang="en-GB" dirty="0"/>
          </a:p>
        </p:txBody>
      </p:sp>
      <p:sp>
        <p:nvSpPr>
          <p:cNvPr id="7" name="TextBox 6">
            <a:extLst>
              <a:ext uri="{FF2B5EF4-FFF2-40B4-BE49-F238E27FC236}">
                <a16:creationId xmlns:a16="http://schemas.microsoft.com/office/drawing/2014/main" id="{6A02D6C3-F7A8-49B2-824B-E814A44F1D1C}"/>
              </a:ext>
            </a:extLst>
          </p:cNvPr>
          <p:cNvSpPr txBox="1"/>
          <p:nvPr/>
        </p:nvSpPr>
        <p:spPr>
          <a:xfrm>
            <a:off x="1482029" y="5676581"/>
            <a:ext cx="9417963" cy="646331"/>
          </a:xfrm>
          <a:prstGeom prst="rect">
            <a:avLst/>
          </a:prstGeom>
          <a:noFill/>
        </p:spPr>
        <p:txBody>
          <a:bodyPr wrap="none" rtlCol="0">
            <a:spAutoFit/>
          </a:bodyPr>
          <a:lstStyle/>
          <a:p>
            <a:pPr algn="ctr"/>
            <a:r>
              <a:rPr lang="en-GB" dirty="0"/>
              <a:t>The inputs submitted to the 2020 European </a:t>
            </a:r>
            <a:r>
              <a:rPr lang="en-GB" dirty="0" err="1"/>
              <a:t>Startegy</a:t>
            </a:r>
            <a:r>
              <a:rPr lang="en-GB" dirty="0"/>
              <a:t> for Particle Physics can be found at</a:t>
            </a:r>
          </a:p>
          <a:p>
            <a:pPr algn="ctr"/>
            <a:r>
              <a:rPr lang="en-GB" dirty="0">
                <a:hlinkClick r:id="rId3"/>
              </a:rPr>
              <a:t>https://indico.cern.ch/event/765096/contributions/3295663/</a:t>
            </a:r>
            <a:r>
              <a:rPr lang="en-GB" dirty="0"/>
              <a:t> </a:t>
            </a:r>
          </a:p>
        </p:txBody>
      </p:sp>
      <mc:AlternateContent xmlns:mc="http://schemas.openxmlformats.org/markup-compatibility/2006" xmlns:p14="http://schemas.microsoft.com/office/powerpoint/2010/main">
        <mc:Choice Requires="p14">
          <p:contentPart p14:bwMode="auto" r:id="rId4">
            <p14:nvContentPartPr>
              <p14:cNvPr id="9" name="Ink 8">
                <a:extLst>
                  <a:ext uri="{FF2B5EF4-FFF2-40B4-BE49-F238E27FC236}">
                    <a16:creationId xmlns:a16="http://schemas.microsoft.com/office/drawing/2014/main" id="{79D48E8C-1CBC-4AA4-8F33-01720189D9D7}"/>
                  </a:ext>
                </a:extLst>
              </p14:cNvPr>
              <p14:cNvContentPartPr/>
              <p14:nvPr/>
            </p14:nvContentPartPr>
            <p14:xfrm>
              <a:off x="3091996" y="1264377"/>
              <a:ext cx="1416240" cy="1383120"/>
            </p14:xfrm>
          </p:contentPart>
        </mc:Choice>
        <mc:Fallback xmlns="">
          <p:pic>
            <p:nvPicPr>
              <p:cNvPr id="9" name="Ink 8">
                <a:extLst>
                  <a:ext uri="{FF2B5EF4-FFF2-40B4-BE49-F238E27FC236}">
                    <a16:creationId xmlns:a16="http://schemas.microsoft.com/office/drawing/2014/main" id="{79D48E8C-1CBC-4AA4-8F33-01720189D9D7}"/>
                  </a:ext>
                </a:extLst>
              </p:cNvPr>
              <p:cNvPicPr/>
              <p:nvPr/>
            </p:nvPicPr>
            <p:blipFill>
              <a:blip r:embed="rId5"/>
              <a:stretch>
                <a:fillRect/>
              </a:stretch>
            </p:blipFill>
            <p:spPr>
              <a:xfrm>
                <a:off x="3055996" y="1192377"/>
                <a:ext cx="1487880" cy="1526760"/>
              </a:xfrm>
              <a:prstGeom prst="rect">
                <a:avLst/>
              </a:prstGeom>
            </p:spPr>
          </p:pic>
        </mc:Fallback>
      </mc:AlternateContent>
    </p:spTree>
    <p:extLst>
      <p:ext uri="{BB962C8B-B14F-4D97-AF65-F5344CB8AC3E}">
        <p14:creationId xmlns:p14="http://schemas.microsoft.com/office/powerpoint/2010/main" val="1686799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3624</TotalTime>
  <Words>4110</Words>
  <Application>Microsoft Office PowerPoint</Application>
  <PresentationFormat>Widescreen</PresentationFormat>
  <Paragraphs>451</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Aptos</vt:lpstr>
      <vt:lpstr>Arial</vt:lpstr>
      <vt:lpstr>Calibri</vt:lpstr>
      <vt:lpstr>Calibri Light</vt:lpstr>
      <vt:lpstr>Times New Roman</vt:lpstr>
      <vt:lpstr>Office Theme</vt:lpstr>
      <vt:lpstr>Report from the  Scientific Leader  1. The Zinkgruvan visit 16 October 2024 2. The INFRADEV project for the Far Detector site 3. Strategy for promoting ESSnuSB on the European level </vt:lpstr>
      <vt:lpstr>PowerPoint Presentation</vt:lpstr>
      <vt:lpstr>PowerPoint Presentation</vt:lpstr>
      <vt:lpstr>In order to make a design study of the two ESSnuSB Far Detector underground caverns and the associated access shaft and service galleries, on the same readiness level as the installations on the ESS site, a formal collaboration with the Zinkgruvan Mining AB company need to be established.    For this we need to acquire funding for, inter alia, reimbursing Zinkgruvan Mining for the services that we need to ask them to provide, in particular the  core drillings to measure the pressure and strength of the the rock in the proposed underground location of the detectors.   A plan for a fund request is therefore being prepared with Zinkgruvan Mining as one of the beneficiaries to be submitted to an EU Infrastructure Development (INFRADEV) call that has already been announced. This call will be officially published in 6 May 2025 with the last day for submission on 18 September 2025. </vt:lpstr>
      <vt:lpstr>PowerPoint Presentation</vt:lpstr>
      <vt:lpstr>PowerPoint Presentation</vt:lpstr>
      <vt:lpstr>PowerPoint Presentation</vt:lpstr>
      <vt:lpstr>There are 5 European committees that will influence the future of  European infrastructure for Particle Physics:  1. The European Strategy for Particle Physics ESPP 2. The European Strategy Forum on Research Infrastructures ESFRI 3. The CERN Scientific Policy Committee SPC 4. The European Committee for Future Accelerators ECFA 5. The Laboratory Directors Group LDG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meeting at the Zinkgruvan site between the ESSnuSB Executive Committee and the Zinkgruvan Mining AB Management on 16 October will be decisive for establishing a Far Detector site for ESSnuSB  </vt:lpstr>
      <vt:lpstr>In order to obtain the support for having ESSnuSB included in the ESFRI Roadmap and the European Strategy for Particle Physics, both to be decided  in 2026, each national ESSnuSB group needs to make contact now and before March 2025 with its national representatives in the various committees as well as its national HEP communities that will influence and participate in the priority decisions.  I propose that this process be monitored and followed up as from now on by the ESSnuSB Strategy Task Force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Tord Ekelöf</dc:creator>
  <cp:lastModifiedBy>Tord Ekelöf</cp:lastModifiedBy>
  <cp:revision>57</cp:revision>
  <dcterms:created xsi:type="dcterms:W3CDTF">2024-09-22T16:39:27Z</dcterms:created>
  <dcterms:modified xsi:type="dcterms:W3CDTF">2024-09-27T06:14:07Z</dcterms:modified>
</cp:coreProperties>
</file>