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91" r:id="rId4"/>
    <p:sldId id="282" r:id="rId5"/>
    <p:sldId id="279" r:id="rId6"/>
    <p:sldId id="281" r:id="rId7"/>
    <p:sldId id="283" r:id="rId8"/>
    <p:sldId id="284" r:id="rId9"/>
    <p:sldId id="285" r:id="rId10"/>
    <p:sldId id="278" r:id="rId11"/>
    <p:sldId id="287" r:id="rId12"/>
    <p:sldId id="288" r:id="rId13"/>
    <p:sldId id="286" r:id="rId14"/>
    <p:sldId id="277" r:id="rId15"/>
    <p:sldId id="289" r:id="rId16"/>
    <p:sldId id="290" r:id="rId17"/>
    <p:sldId id="26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100" d="100"/>
          <a:sy n="100" d="100"/>
        </p:scale>
        <p:origin x="5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9/23/2024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9/23/2024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9/23/2024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9/23/2024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5113" y="3806611"/>
            <a:ext cx="7766936" cy="1646302"/>
          </a:xfrm>
        </p:spPr>
        <p:txBody>
          <a:bodyPr/>
          <a:lstStyle/>
          <a:p>
            <a:pPr algn="ctr"/>
            <a:r>
              <a:rPr lang="en-US" dirty="0"/>
              <a:t>Framework visualization - updates and </a:t>
            </a:r>
            <a:r>
              <a:rPr lang="en-US" dirty="0" smtClean="0"/>
              <a:t>progression</a:t>
            </a:r>
            <a:br>
              <a:rPr lang="en-US" dirty="0" smtClean="0"/>
            </a:br>
            <a:r>
              <a:rPr lang="en-US" dirty="0" smtClean="0"/>
              <a:t>09.24.2024</a:t>
            </a:r>
            <a:endParaRPr lang="en-US" dirty="0"/>
          </a:p>
        </p:txBody>
      </p:sp>
      <p:sp>
        <p:nvSpPr>
          <p:cNvPr id="3" name="Subtitle 2"/>
          <p:cNvSpPr>
            <a:spLocks noGrp="1"/>
          </p:cNvSpPr>
          <p:nvPr>
            <p:ph type="subTitle" idx="1"/>
          </p:nvPr>
        </p:nvSpPr>
        <p:spPr>
          <a:xfrm>
            <a:off x="1585444" y="5531290"/>
            <a:ext cx="7766936" cy="1096899"/>
          </a:xfrm>
        </p:spPr>
        <p:txBody>
          <a:bodyPr/>
          <a:lstStyle/>
          <a:p>
            <a:pPr algn="ctr"/>
            <a:r>
              <a:rPr lang="en-US" dirty="0" err="1" smtClean="0"/>
              <a:t>Georgi</a:t>
            </a:r>
            <a:r>
              <a:rPr lang="en-US" dirty="0" smtClean="0"/>
              <a:t> </a:t>
            </a:r>
            <a:r>
              <a:rPr lang="en-US" dirty="0" err="1" smtClean="0"/>
              <a:t>Petkov</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3010" y="244450"/>
            <a:ext cx="2974510" cy="1914841"/>
          </a:xfrm>
          <a:prstGeom prst="rect">
            <a:avLst/>
          </a:prstGeom>
        </p:spPr>
      </p:pic>
    </p:spTree>
    <p:extLst>
      <p:ext uri="{BB962C8B-B14F-4D97-AF65-F5344CB8AC3E}">
        <p14:creationId xmlns:p14="http://schemas.microsoft.com/office/powerpoint/2010/main" val="775890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Geant4 Visualization of </a:t>
            </a:r>
            <a:r>
              <a:rPr lang="en-US" dirty="0" smtClean="0"/>
              <a:t>events - </a:t>
            </a:r>
            <a:r>
              <a:rPr lang="en-US" dirty="0" err="1" smtClean="0"/>
              <a:t>HepRapp</a:t>
            </a:r>
            <a:endParaRPr lang="en-US" dirty="0"/>
          </a:p>
        </p:txBody>
      </p:sp>
      <p:pic>
        <p:nvPicPr>
          <p:cNvPr id="6" name="Picture 5"/>
          <p:cNvPicPr>
            <a:picLocks noChangeAspect="1"/>
          </p:cNvPicPr>
          <p:nvPr/>
        </p:nvPicPr>
        <p:blipFill>
          <a:blip r:embed="rId2"/>
          <a:stretch>
            <a:fillRect/>
          </a:stretch>
        </p:blipFill>
        <p:spPr>
          <a:xfrm>
            <a:off x="1376362" y="1990020"/>
            <a:ext cx="6896781" cy="4558417"/>
          </a:xfrm>
          <a:prstGeom prst="rect">
            <a:avLst/>
          </a:prstGeom>
        </p:spPr>
      </p:pic>
    </p:spTree>
    <p:extLst>
      <p:ext uri="{BB962C8B-B14F-4D97-AF65-F5344CB8AC3E}">
        <p14:creationId xmlns:p14="http://schemas.microsoft.com/office/powerpoint/2010/main" val="4138547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Cern</a:t>
            </a:r>
            <a:r>
              <a:rPr lang="en-US" dirty="0"/>
              <a:t> Root visualization of events</a:t>
            </a:r>
          </a:p>
        </p:txBody>
      </p:sp>
      <p:sp>
        <p:nvSpPr>
          <p:cNvPr id="3" name="TextBox 2"/>
          <p:cNvSpPr txBox="1"/>
          <p:nvPr/>
        </p:nvSpPr>
        <p:spPr>
          <a:xfrm>
            <a:off x="7829006" y="2377440"/>
            <a:ext cx="3480696" cy="1200329"/>
          </a:xfrm>
          <a:prstGeom prst="rect">
            <a:avLst/>
          </a:prstGeom>
          <a:noFill/>
        </p:spPr>
        <p:txBody>
          <a:bodyPr wrap="none" rtlCol="0">
            <a:spAutoFit/>
          </a:bodyPr>
          <a:lstStyle/>
          <a:p>
            <a:r>
              <a:rPr lang="en-US" dirty="0" smtClean="0"/>
              <a:t>After running the simulation</a:t>
            </a:r>
          </a:p>
          <a:p>
            <a:r>
              <a:rPr lang="en-US" dirty="0" smtClean="0"/>
              <a:t>Track data is exported and then</a:t>
            </a:r>
          </a:p>
          <a:p>
            <a:r>
              <a:rPr lang="en-US" dirty="0" smtClean="0"/>
              <a:t>For each event the tracks can</a:t>
            </a:r>
          </a:p>
          <a:p>
            <a:r>
              <a:rPr lang="en-US" dirty="0" smtClean="0"/>
              <a:t>Be </a:t>
            </a:r>
            <a:r>
              <a:rPr lang="en-US" dirty="0" err="1" smtClean="0"/>
              <a:t>visualized.s</a:t>
            </a:r>
            <a:endParaRPr lang="en-US" dirty="0"/>
          </a:p>
        </p:txBody>
      </p:sp>
      <p:pic>
        <p:nvPicPr>
          <p:cNvPr id="5" name="Picture 4"/>
          <p:cNvPicPr>
            <a:picLocks noChangeAspect="1"/>
          </p:cNvPicPr>
          <p:nvPr/>
        </p:nvPicPr>
        <p:blipFill>
          <a:blip r:embed="rId2"/>
          <a:stretch>
            <a:fillRect/>
          </a:stretch>
        </p:blipFill>
        <p:spPr>
          <a:xfrm>
            <a:off x="677334" y="2194560"/>
            <a:ext cx="7152604" cy="4009223"/>
          </a:xfrm>
          <a:prstGeom prst="rect">
            <a:avLst/>
          </a:prstGeom>
        </p:spPr>
      </p:pic>
      <p:sp>
        <p:nvSpPr>
          <p:cNvPr id="6" name="TextBox 5"/>
          <p:cNvSpPr txBox="1"/>
          <p:nvPr/>
        </p:nvSpPr>
        <p:spPr>
          <a:xfrm>
            <a:off x="677334" y="1745734"/>
            <a:ext cx="5554980" cy="276999"/>
          </a:xfrm>
          <a:prstGeom prst="rect">
            <a:avLst/>
          </a:prstGeom>
          <a:noFill/>
        </p:spPr>
        <p:txBody>
          <a:bodyPr wrap="square" rtlCol="0">
            <a:spAutoFit/>
          </a:bodyPr>
          <a:lstStyle/>
          <a:p>
            <a:r>
              <a:rPr lang="en-US" sz="1200" dirty="0" smtClean="0">
                <a:solidFill>
                  <a:srgbClr val="FF0000"/>
                </a:solidFill>
              </a:rPr>
              <a:t>They can be turned on/off for better visualization</a:t>
            </a:r>
            <a:endParaRPr lang="en-US" sz="1200" dirty="0">
              <a:solidFill>
                <a:srgbClr val="FF0000"/>
              </a:solidFill>
            </a:endParaRPr>
          </a:p>
        </p:txBody>
      </p:sp>
      <p:cxnSp>
        <p:nvCxnSpPr>
          <p:cNvPr id="10" name="Straight Arrow Connector 9"/>
          <p:cNvCxnSpPr/>
          <p:nvPr/>
        </p:nvCxnSpPr>
        <p:spPr>
          <a:xfrm flipH="1">
            <a:off x="1295400" y="2022733"/>
            <a:ext cx="22860" cy="99478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9807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Cern</a:t>
            </a:r>
            <a:r>
              <a:rPr lang="en-US" dirty="0"/>
              <a:t> Root visualization of events</a:t>
            </a:r>
          </a:p>
        </p:txBody>
      </p:sp>
      <p:pic>
        <p:nvPicPr>
          <p:cNvPr id="4" name="Picture 3"/>
          <p:cNvPicPr>
            <a:picLocks noChangeAspect="1"/>
          </p:cNvPicPr>
          <p:nvPr/>
        </p:nvPicPr>
        <p:blipFill>
          <a:blip r:embed="rId2"/>
          <a:stretch>
            <a:fillRect/>
          </a:stretch>
        </p:blipFill>
        <p:spPr>
          <a:xfrm>
            <a:off x="677334" y="1507240"/>
            <a:ext cx="8931275" cy="4995160"/>
          </a:xfrm>
          <a:prstGeom prst="rect">
            <a:avLst/>
          </a:prstGeom>
        </p:spPr>
      </p:pic>
    </p:spTree>
    <p:extLst>
      <p:ext uri="{BB962C8B-B14F-4D97-AF65-F5344CB8AC3E}">
        <p14:creationId xmlns:p14="http://schemas.microsoft.com/office/powerpoint/2010/main" val="473487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processing and export – third party</a:t>
            </a:r>
          </a:p>
        </p:txBody>
      </p:sp>
      <p:sp>
        <p:nvSpPr>
          <p:cNvPr id="3" name="Content Placeholder 2"/>
          <p:cNvSpPr>
            <a:spLocks noGrp="1"/>
          </p:cNvSpPr>
          <p:nvPr>
            <p:ph idx="1"/>
          </p:nvPr>
        </p:nvSpPr>
        <p:spPr/>
        <p:txBody>
          <a:bodyPr/>
          <a:lstStyle/>
          <a:p>
            <a:r>
              <a:rPr lang="en-US" dirty="0" smtClean="0"/>
              <a:t>When the simulation is done, data is exported.</a:t>
            </a:r>
            <a:br>
              <a:rPr lang="en-US" dirty="0" smtClean="0"/>
            </a:br>
            <a:r>
              <a:rPr lang="en-US" dirty="0" smtClean="0"/>
              <a:t>The user can decide if this data can be used by a third party tool to do some other types of visualization of data processing.</a:t>
            </a:r>
            <a:endParaRPr lang="en-US" dirty="0"/>
          </a:p>
        </p:txBody>
      </p:sp>
    </p:spTree>
    <p:extLst>
      <p:ext uri="{BB962C8B-B14F-4D97-AF65-F5344CB8AC3E}">
        <p14:creationId xmlns:p14="http://schemas.microsoft.com/office/powerpoint/2010/main" val="3520596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processing and export – third party</a:t>
            </a:r>
          </a:p>
        </p:txBody>
      </p:sp>
      <p:pic>
        <p:nvPicPr>
          <p:cNvPr id="4" name="Picture 3"/>
          <p:cNvPicPr>
            <a:picLocks noChangeAspect="1"/>
          </p:cNvPicPr>
          <p:nvPr/>
        </p:nvPicPr>
        <p:blipFill>
          <a:blip r:embed="rId2"/>
          <a:stretch>
            <a:fillRect/>
          </a:stretch>
        </p:blipFill>
        <p:spPr>
          <a:xfrm>
            <a:off x="740444" y="1595302"/>
            <a:ext cx="6467475" cy="4381500"/>
          </a:xfrm>
          <a:prstGeom prst="rect">
            <a:avLst/>
          </a:prstGeom>
        </p:spPr>
      </p:pic>
      <p:sp>
        <p:nvSpPr>
          <p:cNvPr id="3" name="TextBox 2"/>
          <p:cNvSpPr txBox="1"/>
          <p:nvPr/>
        </p:nvSpPr>
        <p:spPr>
          <a:xfrm>
            <a:off x="7829006" y="2377440"/>
            <a:ext cx="3858749" cy="1200329"/>
          </a:xfrm>
          <a:prstGeom prst="rect">
            <a:avLst/>
          </a:prstGeom>
          <a:noFill/>
        </p:spPr>
        <p:txBody>
          <a:bodyPr wrap="none" rtlCol="0">
            <a:spAutoFit/>
          </a:bodyPr>
          <a:lstStyle/>
          <a:p>
            <a:r>
              <a:rPr lang="en-US" dirty="0" smtClean="0"/>
              <a:t>This is using </a:t>
            </a:r>
            <a:r>
              <a:rPr lang="en-US" dirty="0" err="1" smtClean="0"/>
              <a:t>cern</a:t>
            </a:r>
            <a:r>
              <a:rPr lang="en-US" dirty="0" smtClean="0"/>
              <a:t> root 3d histogram</a:t>
            </a:r>
          </a:p>
          <a:p>
            <a:r>
              <a:rPr lang="en-US" dirty="0" smtClean="0"/>
              <a:t>A XY view of the detector, showing</a:t>
            </a:r>
          </a:p>
          <a:p>
            <a:r>
              <a:rPr lang="en-US" dirty="0" smtClean="0"/>
              <a:t>The photons registered by the </a:t>
            </a:r>
          </a:p>
          <a:p>
            <a:r>
              <a:rPr lang="en-US" dirty="0" smtClean="0"/>
              <a:t>photomultiplier.</a:t>
            </a:r>
            <a:endParaRPr lang="en-US" dirty="0"/>
          </a:p>
        </p:txBody>
      </p:sp>
    </p:spTree>
    <p:extLst>
      <p:ext uri="{BB962C8B-B14F-4D97-AF65-F5344CB8AC3E}">
        <p14:creationId xmlns:p14="http://schemas.microsoft.com/office/powerpoint/2010/main" val="3929137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Cern</a:t>
            </a:r>
            <a:r>
              <a:rPr lang="en-US" dirty="0"/>
              <a:t> Root visualization of </a:t>
            </a:r>
            <a:r>
              <a:rPr lang="en-US" dirty="0" smtClean="0"/>
              <a:t>events –a few issues left to resolve</a:t>
            </a:r>
            <a:endParaRPr lang="en-US" dirty="0"/>
          </a:p>
        </p:txBody>
      </p:sp>
      <p:sp>
        <p:nvSpPr>
          <p:cNvPr id="3" name="TextBox 2"/>
          <p:cNvSpPr txBox="1"/>
          <p:nvPr/>
        </p:nvSpPr>
        <p:spPr>
          <a:xfrm>
            <a:off x="815340" y="2499360"/>
            <a:ext cx="8953500" cy="1200329"/>
          </a:xfrm>
          <a:prstGeom prst="rect">
            <a:avLst/>
          </a:prstGeom>
          <a:noFill/>
        </p:spPr>
        <p:txBody>
          <a:bodyPr wrap="square" rtlCol="0">
            <a:spAutoFit/>
          </a:bodyPr>
          <a:lstStyle/>
          <a:p>
            <a:pPr marL="285750" indent="-285750">
              <a:buFont typeface="Arial" panose="020B0604020202020204" pitchFamily="34" charset="0"/>
              <a:buChar char="•"/>
            </a:pPr>
            <a:r>
              <a:rPr lang="en-US" dirty="0" smtClean="0"/>
              <a:t>The event manager has to navigate </a:t>
            </a:r>
            <a:r>
              <a:rPr lang="en-US" dirty="0" err="1" smtClean="0"/>
              <a:t>throught</a:t>
            </a:r>
            <a:r>
              <a:rPr lang="en-US" dirty="0" smtClean="0"/>
              <a:t> the events</a:t>
            </a:r>
          </a:p>
          <a:p>
            <a:pPr marL="285750" indent="-285750">
              <a:buFont typeface="Arial" panose="020B0604020202020204" pitchFamily="34" charset="0"/>
              <a:buChar char="•"/>
            </a:pPr>
            <a:r>
              <a:rPr lang="en-US" dirty="0" smtClean="0"/>
              <a:t>The tracks are not always display as expected (some additional points are added)</a:t>
            </a:r>
          </a:p>
          <a:p>
            <a:endParaRPr lang="en-US" dirty="0"/>
          </a:p>
          <a:p>
            <a:r>
              <a:rPr lang="en-US" dirty="0" smtClean="0"/>
              <a:t>NOTE: The visualization is not still a 100% reliable </a:t>
            </a:r>
            <a:endParaRPr lang="en-US" dirty="0"/>
          </a:p>
        </p:txBody>
      </p:sp>
    </p:spTree>
    <p:extLst>
      <p:ext uri="{BB962C8B-B14F-4D97-AF65-F5344CB8AC3E}">
        <p14:creationId xmlns:p14="http://schemas.microsoft.com/office/powerpoint/2010/main" val="32539239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 working (under design)</a:t>
            </a:r>
            <a:endParaRPr lang="en-US" dirty="0"/>
          </a:p>
        </p:txBody>
      </p:sp>
      <p:pic>
        <p:nvPicPr>
          <p:cNvPr id="5" name="Picture 4"/>
          <p:cNvPicPr>
            <a:picLocks noChangeAspect="1"/>
          </p:cNvPicPr>
          <p:nvPr/>
        </p:nvPicPr>
        <p:blipFill>
          <a:blip r:embed="rId2"/>
          <a:stretch>
            <a:fillRect/>
          </a:stretch>
        </p:blipFill>
        <p:spPr>
          <a:xfrm>
            <a:off x="2610167" y="2052320"/>
            <a:ext cx="3952595" cy="4634077"/>
          </a:xfrm>
          <a:prstGeom prst="rect">
            <a:avLst/>
          </a:prstGeom>
        </p:spPr>
      </p:pic>
      <p:sp>
        <p:nvSpPr>
          <p:cNvPr id="6" name="TextBox 5"/>
          <p:cNvSpPr txBox="1"/>
          <p:nvPr/>
        </p:nvSpPr>
        <p:spPr>
          <a:xfrm>
            <a:off x="6964680" y="2052320"/>
            <a:ext cx="3991798" cy="2585323"/>
          </a:xfrm>
          <a:prstGeom prst="rect">
            <a:avLst/>
          </a:prstGeom>
          <a:noFill/>
        </p:spPr>
        <p:txBody>
          <a:bodyPr wrap="none" rtlCol="0">
            <a:spAutoFit/>
          </a:bodyPr>
          <a:lstStyle/>
          <a:p>
            <a:r>
              <a:rPr lang="en-US" dirty="0" smtClean="0"/>
              <a:t>For more easy working with the</a:t>
            </a:r>
          </a:p>
          <a:p>
            <a:r>
              <a:rPr lang="en-US" dirty="0" smtClean="0"/>
              <a:t>framework, a GUI can be added</a:t>
            </a:r>
          </a:p>
          <a:p>
            <a:r>
              <a:rPr lang="en-US" dirty="0" smtClean="0"/>
              <a:t>So that users just add what they </a:t>
            </a:r>
          </a:p>
          <a:p>
            <a:r>
              <a:rPr lang="en-US" dirty="0" smtClean="0"/>
              <a:t>Are interested in not to worry</a:t>
            </a:r>
          </a:p>
          <a:p>
            <a:r>
              <a:rPr lang="en-US" dirty="0" smtClean="0"/>
              <a:t>About setting </a:t>
            </a:r>
            <a:r>
              <a:rPr lang="en-US" dirty="0" err="1" smtClean="0"/>
              <a:t>config</a:t>
            </a:r>
            <a:r>
              <a:rPr lang="en-US" dirty="0" smtClean="0"/>
              <a:t> pats.</a:t>
            </a:r>
          </a:p>
          <a:p>
            <a:endParaRPr lang="en-US" dirty="0"/>
          </a:p>
          <a:p>
            <a:r>
              <a:rPr lang="en-US" dirty="0" smtClean="0"/>
              <a:t>Drawbacks: For each detector added</a:t>
            </a:r>
          </a:p>
          <a:p>
            <a:r>
              <a:rPr lang="en-US" dirty="0" smtClean="0"/>
              <a:t>The GUI may have to be changed</a:t>
            </a:r>
          </a:p>
          <a:p>
            <a:r>
              <a:rPr lang="en-US" dirty="0" smtClean="0"/>
              <a:t>depending on the requirements</a:t>
            </a:r>
            <a:endParaRPr lang="en-US" dirty="0"/>
          </a:p>
        </p:txBody>
      </p:sp>
    </p:spTree>
    <p:extLst>
      <p:ext uri="{BB962C8B-B14F-4D97-AF65-F5344CB8AC3E}">
        <p14:creationId xmlns:p14="http://schemas.microsoft.com/office/powerpoint/2010/main" val="912795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4" name="Picture 3"/>
          <p:cNvPicPr>
            <a:picLocks noChangeAspect="1"/>
          </p:cNvPicPr>
          <p:nvPr/>
        </p:nvPicPr>
        <p:blipFill>
          <a:blip r:embed="rId2"/>
          <a:stretch>
            <a:fillRect/>
          </a:stretch>
        </p:blipFill>
        <p:spPr>
          <a:xfrm>
            <a:off x="2442018" y="1672318"/>
            <a:ext cx="5067300" cy="4210050"/>
          </a:xfrm>
          <a:prstGeom prst="rect">
            <a:avLst/>
          </a:prstGeom>
        </p:spPr>
      </p:pic>
    </p:spTree>
    <p:extLst>
      <p:ext uri="{BB962C8B-B14F-4D97-AF65-F5344CB8AC3E}">
        <p14:creationId xmlns:p14="http://schemas.microsoft.com/office/powerpoint/2010/main" val="112129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few reminders</a:t>
            </a:r>
            <a:endParaRPr lang="en-US" dirty="0"/>
          </a:p>
        </p:txBody>
      </p:sp>
      <p:sp>
        <p:nvSpPr>
          <p:cNvPr id="3" name="Content Placeholder 2"/>
          <p:cNvSpPr>
            <a:spLocks noGrp="1"/>
          </p:cNvSpPr>
          <p:nvPr>
            <p:ph idx="1"/>
          </p:nvPr>
        </p:nvSpPr>
        <p:spPr/>
        <p:txBody>
          <a:bodyPr/>
          <a:lstStyle/>
          <a:p>
            <a:r>
              <a:rPr lang="en-US" dirty="0" smtClean="0"/>
              <a:t>The framework is a general designed framework to be used to simulating neutrino events in a detector. </a:t>
            </a:r>
          </a:p>
          <a:p>
            <a:r>
              <a:rPr lang="en-US" dirty="0" smtClean="0"/>
              <a:t>Used in the simulation study of Near </a:t>
            </a:r>
            <a:r>
              <a:rPr lang="en-US" dirty="0" err="1" smtClean="0"/>
              <a:t>Fgd</a:t>
            </a:r>
            <a:r>
              <a:rPr lang="en-US" dirty="0" smtClean="0"/>
              <a:t> detector.</a:t>
            </a:r>
          </a:p>
          <a:p>
            <a:r>
              <a:rPr lang="en-US" dirty="0" smtClean="0"/>
              <a:t>It can be run as stand alone application or using scripts (ROOT scripts -&gt; dictionary files are generated at compile time)</a:t>
            </a:r>
          </a:p>
          <a:p>
            <a:r>
              <a:rPr lang="en-US" dirty="0" smtClean="0"/>
              <a:t>Main third party libs used are:</a:t>
            </a:r>
          </a:p>
          <a:p>
            <a:pPr lvl="1">
              <a:buFont typeface="+mj-lt"/>
              <a:buAutoNum type="arabicPeriod"/>
            </a:pPr>
            <a:r>
              <a:rPr lang="en-US" dirty="0" smtClean="0"/>
              <a:t>Genie – neutrino events generation</a:t>
            </a:r>
          </a:p>
          <a:p>
            <a:pPr lvl="1">
              <a:buFont typeface="+mj-lt"/>
              <a:buAutoNum type="arabicPeriod"/>
            </a:pPr>
            <a:r>
              <a:rPr lang="en-US" dirty="0" smtClean="0"/>
              <a:t>Geant4 – main simulation engine</a:t>
            </a:r>
          </a:p>
          <a:p>
            <a:pPr lvl="1">
              <a:buFont typeface="+mj-lt"/>
              <a:buAutoNum type="arabicPeriod"/>
            </a:pPr>
            <a:r>
              <a:rPr lang="en-US" dirty="0" smtClean="0"/>
              <a:t>CERN Root – data storage and scripts applied </a:t>
            </a:r>
          </a:p>
          <a:p>
            <a:pPr marL="57150" indent="0">
              <a:buNone/>
            </a:pPr>
            <a:endParaRPr lang="en-US" dirty="0" smtClean="0"/>
          </a:p>
          <a:p>
            <a:pPr>
              <a:buFont typeface="+mj-lt"/>
              <a:buAutoNum type="arabicPeriod"/>
            </a:pPr>
            <a:endParaRPr lang="en-US" dirty="0"/>
          </a:p>
        </p:txBody>
      </p:sp>
    </p:spTree>
    <p:extLst>
      <p:ext uri="{BB962C8B-B14F-4D97-AF65-F5344CB8AC3E}">
        <p14:creationId xmlns:p14="http://schemas.microsoft.com/office/powerpoint/2010/main" val="2468414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3" name="Content Placeholder 2"/>
          <p:cNvSpPr>
            <a:spLocks noGrp="1"/>
          </p:cNvSpPr>
          <p:nvPr>
            <p:ph idx="1"/>
          </p:nvPr>
        </p:nvSpPr>
        <p:spPr/>
        <p:txBody>
          <a:bodyPr/>
          <a:lstStyle/>
          <a:p>
            <a:r>
              <a:rPr lang="en-US" dirty="0" smtClean="0"/>
              <a:t>Visualization of the detector (working volumes)</a:t>
            </a:r>
          </a:p>
          <a:p>
            <a:r>
              <a:rPr lang="en-US" dirty="0" smtClean="0"/>
              <a:t>Geant4 Visualizations of events</a:t>
            </a:r>
          </a:p>
          <a:p>
            <a:r>
              <a:rPr lang="en-US" dirty="0" err="1" smtClean="0"/>
              <a:t>Cern</a:t>
            </a:r>
            <a:r>
              <a:rPr lang="en-US" dirty="0" smtClean="0"/>
              <a:t> Root visualization of events</a:t>
            </a:r>
          </a:p>
          <a:p>
            <a:r>
              <a:rPr lang="en-US" dirty="0" smtClean="0"/>
              <a:t>Data processing and export – third party</a:t>
            </a:r>
          </a:p>
          <a:p>
            <a:r>
              <a:rPr lang="en-US" dirty="0" smtClean="0"/>
              <a:t>GUI working (under design)</a:t>
            </a:r>
            <a:endParaRPr lang="en-US" dirty="0"/>
          </a:p>
        </p:txBody>
      </p:sp>
    </p:spTree>
    <p:extLst>
      <p:ext uri="{BB962C8B-B14F-4D97-AF65-F5344CB8AC3E}">
        <p14:creationId xmlns:p14="http://schemas.microsoft.com/office/powerpoint/2010/main" val="4144911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Visualization of the detector</a:t>
            </a:r>
            <a:endParaRPr lang="en-US" dirty="0"/>
          </a:p>
        </p:txBody>
      </p:sp>
      <p:pic>
        <p:nvPicPr>
          <p:cNvPr id="4" name="Content Placeholder 3"/>
          <p:cNvPicPr>
            <a:picLocks noGrp="1" noChangeAspect="1"/>
          </p:cNvPicPr>
          <p:nvPr>
            <p:ph idx="1"/>
          </p:nvPr>
        </p:nvPicPr>
        <p:blipFill>
          <a:blip r:embed="rId2"/>
          <a:stretch>
            <a:fillRect/>
          </a:stretch>
        </p:blipFill>
        <p:spPr>
          <a:xfrm>
            <a:off x="677334" y="1628503"/>
            <a:ext cx="6672075" cy="4203292"/>
          </a:xfrm>
          <a:prstGeom prst="rect">
            <a:avLst/>
          </a:prstGeom>
        </p:spPr>
      </p:pic>
      <p:sp>
        <p:nvSpPr>
          <p:cNvPr id="5" name="TextBox 4"/>
          <p:cNvSpPr txBox="1"/>
          <p:nvPr/>
        </p:nvSpPr>
        <p:spPr>
          <a:xfrm>
            <a:off x="7924800" y="1660434"/>
            <a:ext cx="2838994" cy="3416320"/>
          </a:xfrm>
          <a:prstGeom prst="rect">
            <a:avLst/>
          </a:prstGeom>
          <a:noFill/>
        </p:spPr>
        <p:txBody>
          <a:bodyPr wrap="square" rtlCol="0">
            <a:spAutoFit/>
          </a:bodyPr>
          <a:lstStyle/>
          <a:p>
            <a:pPr algn="just"/>
            <a:r>
              <a:rPr lang="en-US" dirty="0" smtClean="0"/>
              <a:t>The construction of </a:t>
            </a:r>
          </a:p>
          <a:p>
            <a:pPr algn="just"/>
            <a:r>
              <a:rPr lang="en-US" dirty="0" smtClean="0"/>
              <a:t>Sensitive volumes</a:t>
            </a:r>
          </a:p>
          <a:p>
            <a:pPr algn="just"/>
            <a:r>
              <a:rPr lang="en-US" dirty="0"/>
              <a:t>a</a:t>
            </a:r>
            <a:r>
              <a:rPr lang="en-US" dirty="0" smtClean="0"/>
              <a:t>nd geometry volumes is done by using quite long </a:t>
            </a:r>
          </a:p>
          <a:p>
            <a:pPr algn="just"/>
            <a:r>
              <a:rPr lang="en-US" dirty="0"/>
              <a:t>p</a:t>
            </a:r>
            <a:r>
              <a:rPr lang="en-US" dirty="0" smtClean="0"/>
              <a:t>ieces of code.</a:t>
            </a:r>
          </a:p>
          <a:p>
            <a:pPr algn="just"/>
            <a:r>
              <a:rPr lang="en-US" dirty="0" smtClean="0"/>
              <a:t>For finding mistakes or </a:t>
            </a:r>
            <a:r>
              <a:rPr lang="en-US" dirty="0" err="1" smtClean="0"/>
              <a:t>mistmaches</a:t>
            </a:r>
            <a:r>
              <a:rPr lang="en-US" dirty="0" smtClean="0"/>
              <a:t>, we use CERN ROOT visualization  -&gt; geometry is exported as root file which can than be opened (by scripts).</a:t>
            </a:r>
            <a:endParaRPr lang="en-US" dirty="0"/>
          </a:p>
        </p:txBody>
      </p:sp>
    </p:spTree>
    <p:extLst>
      <p:ext uri="{BB962C8B-B14F-4D97-AF65-F5344CB8AC3E}">
        <p14:creationId xmlns:p14="http://schemas.microsoft.com/office/powerpoint/2010/main" val="3968178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Visualization of the detector</a:t>
            </a:r>
            <a:endParaRPr lang="en-US" dirty="0"/>
          </a:p>
        </p:txBody>
      </p:sp>
      <p:pic>
        <p:nvPicPr>
          <p:cNvPr id="4" name="Content Placeholder 3"/>
          <p:cNvPicPr>
            <a:picLocks noGrp="1" noChangeAspect="1"/>
          </p:cNvPicPr>
          <p:nvPr>
            <p:ph idx="1"/>
          </p:nvPr>
        </p:nvPicPr>
        <p:blipFill>
          <a:blip r:embed="rId2"/>
          <a:stretch>
            <a:fillRect/>
          </a:stretch>
        </p:blipFill>
        <p:spPr>
          <a:xfrm>
            <a:off x="677334" y="1525225"/>
            <a:ext cx="6035823" cy="4776636"/>
          </a:xfrm>
          <a:prstGeom prst="rect">
            <a:avLst/>
          </a:prstGeom>
        </p:spPr>
      </p:pic>
      <p:sp>
        <p:nvSpPr>
          <p:cNvPr id="5" name="TextBox 4"/>
          <p:cNvSpPr txBox="1"/>
          <p:nvPr/>
        </p:nvSpPr>
        <p:spPr>
          <a:xfrm>
            <a:off x="7107327" y="1525225"/>
            <a:ext cx="3447098" cy="1477328"/>
          </a:xfrm>
          <a:prstGeom prst="rect">
            <a:avLst/>
          </a:prstGeom>
          <a:noFill/>
        </p:spPr>
        <p:txBody>
          <a:bodyPr wrap="none" rtlCol="0">
            <a:spAutoFit/>
          </a:bodyPr>
          <a:lstStyle/>
          <a:p>
            <a:r>
              <a:rPr lang="en-US" dirty="0" smtClean="0"/>
              <a:t>Here is the FGD detector at</a:t>
            </a:r>
          </a:p>
          <a:p>
            <a:r>
              <a:rPr lang="en-US" dirty="0" smtClean="0"/>
              <a:t>980 000 cubes.</a:t>
            </a:r>
          </a:p>
          <a:p>
            <a:r>
              <a:rPr lang="en-US" dirty="0" smtClean="0"/>
              <a:t>The Root Even Window is quite </a:t>
            </a:r>
          </a:p>
          <a:p>
            <a:r>
              <a:rPr lang="en-US" dirty="0" smtClean="0"/>
              <a:t>Responsive even at so many</a:t>
            </a:r>
          </a:p>
          <a:p>
            <a:r>
              <a:rPr lang="en-US" dirty="0" smtClean="0"/>
              <a:t>elements.</a:t>
            </a:r>
            <a:endParaRPr lang="en-US" dirty="0"/>
          </a:p>
        </p:txBody>
      </p:sp>
    </p:spTree>
    <p:extLst>
      <p:ext uri="{BB962C8B-B14F-4D97-AF65-F5344CB8AC3E}">
        <p14:creationId xmlns:p14="http://schemas.microsoft.com/office/powerpoint/2010/main" val="318184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Geant4 Visualization of events</a:t>
            </a:r>
            <a:endParaRPr lang="en-US" dirty="0"/>
          </a:p>
        </p:txBody>
      </p:sp>
      <p:sp>
        <p:nvSpPr>
          <p:cNvPr id="3" name="Content Placeholder 2"/>
          <p:cNvSpPr>
            <a:spLocks noGrp="1"/>
          </p:cNvSpPr>
          <p:nvPr>
            <p:ph idx="1"/>
          </p:nvPr>
        </p:nvSpPr>
        <p:spPr/>
        <p:txBody>
          <a:bodyPr/>
          <a:lstStyle/>
          <a:p>
            <a:r>
              <a:rPr lang="en-US" dirty="0" smtClean="0"/>
              <a:t>The framework also does validation that the geometry is correct -&gt; the framework does an export from root geometry to </a:t>
            </a:r>
            <a:r>
              <a:rPr lang="en-US" dirty="0" err="1" smtClean="0"/>
              <a:t>gdml</a:t>
            </a:r>
            <a:r>
              <a:rPr lang="en-US" dirty="0" smtClean="0"/>
              <a:t> format which is than imported to Geant4. Thus transition does also geometry validation for overlapping of geometry volumes, if there are overlapping volumes, they will be listed and the simulation will stop.</a:t>
            </a:r>
          </a:p>
          <a:p>
            <a:r>
              <a:rPr lang="en-US" dirty="0" smtClean="0"/>
              <a:t>When successful, one may need to check a given event what are the particle tracks and compare to the output algorithm. </a:t>
            </a:r>
            <a:endParaRPr lang="en-US" dirty="0"/>
          </a:p>
        </p:txBody>
      </p:sp>
    </p:spTree>
    <p:extLst>
      <p:ext uri="{BB962C8B-B14F-4D97-AF65-F5344CB8AC3E}">
        <p14:creationId xmlns:p14="http://schemas.microsoft.com/office/powerpoint/2010/main" val="592038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Geant4 Visualization of events</a:t>
            </a:r>
          </a:p>
        </p:txBody>
      </p:sp>
      <p:sp>
        <p:nvSpPr>
          <p:cNvPr id="3" name="Content Placeholder 2"/>
          <p:cNvSpPr>
            <a:spLocks noGrp="1"/>
          </p:cNvSpPr>
          <p:nvPr>
            <p:ph idx="1"/>
          </p:nvPr>
        </p:nvSpPr>
        <p:spPr/>
        <p:txBody>
          <a:bodyPr/>
          <a:lstStyle/>
          <a:p>
            <a:r>
              <a:rPr lang="en-US" dirty="0" smtClean="0"/>
              <a:t>Geant4 has build in visualization drivers, some come with the framework and some need additional installation of software.</a:t>
            </a:r>
          </a:p>
          <a:p>
            <a:r>
              <a:rPr lang="en-US" dirty="0" err="1" smtClean="0"/>
              <a:t>Essnusb</a:t>
            </a:r>
            <a:r>
              <a:rPr lang="en-US" dirty="0" smtClean="0"/>
              <a:t> v3 comes along with script to facilitate installation (if desired) of the additional packages – the folder name is “</a:t>
            </a:r>
            <a:r>
              <a:rPr lang="en-US" dirty="0" err="1" smtClean="0"/>
              <a:t>addons</a:t>
            </a:r>
            <a:r>
              <a:rPr lang="en-US" dirty="0" smtClean="0"/>
              <a:t>”</a:t>
            </a:r>
          </a:p>
          <a:p>
            <a:endParaRPr lang="en-US" dirty="0"/>
          </a:p>
        </p:txBody>
      </p:sp>
      <p:pic>
        <p:nvPicPr>
          <p:cNvPr id="4" name="Picture 3"/>
          <p:cNvPicPr>
            <a:picLocks noChangeAspect="1"/>
          </p:cNvPicPr>
          <p:nvPr/>
        </p:nvPicPr>
        <p:blipFill>
          <a:blip r:embed="rId2"/>
          <a:stretch>
            <a:fillRect/>
          </a:stretch>
        </p:blipFill>
        <p:spPr>
          <a:xfrm>
            <a:off x="1106261" y="3583849"/>
            <a:ext cx="5276850" cy="1466850"/>
          </a:xfrm>
          <a:prstGeom prst="rect">
            <a:avLst/>
          </a:prstGeom>
        </p:spPr>
      </p:pic>
    </p:spTree>
    <p:extLst>
      <p:ext uri="{BB962C8B-B14F-4D97-AF65-F5344CB8AC3E}">
        <p14:creationId xmlns:p14="http://schemas.microsoft.com/office/powerpoint/2010/main" val="3670568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Geant4 Visualization of events</a:t>
            </a:r>
          </a:p>
        </p:txBody>
      </p:sp>
      <p:sp>
        <p:nvSpPr>
          <p:cNvPr id="3" name="Content Placeholder 2"/>
          <p:cNvSpPr>
            <a:spLocks noGrp="1"/>
          </p:cNvSpPr>
          <p:nvPr>
            <p:ph idx="1"/>
          </p:nvPr>
        </p:nvSpPr>
        <p:spPr/>
        <p:txBody>
          <a:bodyPr/>
          <a:lstStyle/>
          <a:p>
            <a:r>
              <a:rPr lang="en-US" dirty="0" smtClean="0"/>
              <a:t>Drivers:</a:t>
            </a:r>
          </a:p>
          <a:p>
            <a:pPr lvl="1">
              <a:buFont typeface="+mj-lt"/>
              <a:buAutoNum type="arabicPeriod"/>
            </a:pPr>
            <a:r>
              <a:rPr lang="en-US" dirty="0"/>
              <a:t>OpenGL</a:t>
            </a:r>
          </a:p>
          <a:p>
            <a:pPr lvl="1">
              <a:buFont typeface="+mj-lt"/>
              <a:buAutoNum type="arabicPeriod"/>
            </a:pPr>
            <a:r>
              <a:rPr lang="en-US" dirty="0" err="1"/>
              <a:t>OpenInventor</a:t>
            </a:r>
            <a:endParaRPr lang="en-US" dirty="0"/>
          </a:p>
          <a:p>
            <a:pPr lvl="1">
              <a:buFont typeface="+mj-lt"/>
              <a:buAutoNum type="arabicPeriod"/>
            </a:pPr>
            <a:r>
              <a:rPr lang="en-US" dirty="0"/>
              <a:t>Qt3D</a:t>
            </a:r>
          </a:p>
          <a:p>
            <a:pPr lvl="1">
              <a:buFont typeface="+mj-lt"/>
              <a:buAutoNum type="arabicPeriod"/>
            </a:pPr>
            <a:r>
              <a:rPr lang="en-US" dirty="0"/>
              <a:t>VTK</a:t>
            </a:r>
          </a:p>
          <a:p>
            <a:pPr lvl="1">
              <a:buFont typeface="+mj-lt"/>
              <a:buAutoNum type="arabicPeriod"/>
            </a:pPr>
            <a:r>
              <a:rPr lang="en-US" dirty="0" err="1"/>
              <a:t>ToolSG</a:t>
            </a:r>
            <a:endParaRPr lang="en-US" dirty="0"/>
          </a:p>
          <a:p>
            <a:pPr lvl="1">
              <a:buFont typeface="+mj-lt"/>
              <a:buAutoNum type="arabicPeriod"/>
            </a:pPr>
            <a:r>
              <a:rPr lang="en-US" dirty="0" err="1"/>
              <a:t>RayTracer</a:t>
            </a:r>
            <a:endParaRPr lang="en-US" dirty="0"/>
          </a:p>
        </p:txBody>
      </p:sp>
    </p:spTree>
    <p:extLst>
      <p:ext uri="{BB962C8B-B14F-4D97-AF65-F5344CB8AC3E}">
        <p14:creationId xmlns:p14="http://schemas.microsoft.com/office/powerpoint/2010/main" val="2683702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Geant4 Visualization of events</a:t>
            </a:r>
          </a:p>
        </p:txBody>
      </p:sp>
      <p:sp>
        <p:nvSpPr>
          <p:cNvPr id="3" name="Content Placeholder 2"/>
          <p:cNvSpPr>
            <a:spLocks noGrp="1"/>
          </p:cNvSpPr>
          <p:nvPr>
            <p:ph idx="1"/>
          </p:nvPr>
        </p:nvSpPr>
        <p:spPr/>
        <p:txBody>
          <a:bodyPr/>
          <a:lstStyle/>
          <a:p>
            <a:r>
              <a:rPr lang="en-US" dirty="0" smtClean="0"/>
              <a:t>All visualization is made using Geant4 macros</a:t>
            </a:r>
            <a:endParaRPr lang="en-US" dirty="0"/>
          </a:p>
        </p:txBody>
      </p:sp>
      <p:pic>
        <p:nvPicPr>
          <p:cNvPr id="4" name="Picture 3"/>
          <p:cNvPicPr>
            <a:picLocks noChangeAspect="1"/>
          </p:cNvPicPr>
          <p:nvPr/>
        </p:nvPicPr>
        <p:blipFill>
          <a:blip r:embed="rId2"/>
          <a:stretch>
            <a:fillRect/>
          </a:stretch>
        </p:blipFill>
        <p:spPr>
          <a:xfrm>
            <a:off x="677334" y="2560319"/>
            <a:ext cx="7200383" cy="4131129"/>
          </a:xfrm>
          <a:prstGeom prst="rect">
            <a:avLst/>
          </a:prstGeom>
        </p:spPr>
      </p:pic>
    </p:spTree>
    <p:extLst>
      <p:ext uri="{BB962C8B-B14F-4D97-AF65-F5344CB8AC3E}">
        <p14:creationId xmlns:p14="http://schemas.microsoft.com/office/powerpoint/2010/main" val="240196069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310</TotalTime>
  <Words>541</Words>
  <Application>Microsoft Office PowerPoint</Application>
  <PresentationFormat>Widescreen</PresentationFormat>
  <Paragraphs>75</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Trebuchet MS</vt:lpstr>
      <vt:lpstr>Wingdings 3</vt:lpstr>
      <vt:lpstr>Facet</vt:lpstr>
      <vt:lpstr>Framework visualization - updates and progression 09.24.2024</vt:lpstr>
      <vt:lpstr>A few reminders</vt:lpstr>
      <vt:lpstr>Content</vt:lpstr>
      <vt:lpstr>Visualization of the detector</vt:lpstr>
      <vt:lpstr>Visualization of the detector</vt:lpstr>
      <vt:lpstr>Geant4 Visualization of events</vt:lpstr>
      <vt:lpstr>Geant4 Visualization of events</vt:lpstr>
      <vt:lpstr>Geant4 Visualization of events</vt:lpstr>
      <vt:lpstr>Geant4 Visualization of events</vt:lpstr>
      <vt:lpstr>Geant4 Visualization of events - HepRapp</vt:lpstr>
      <vt:lpstr>Cern Root visualization of events</vt:lpstr>
      <vt:lpstr>Cern Root visualization of events</vt:lpstr>
      <vt:lpstr>Data processing and export – third party</vt:lpstr>
      <vt:lpstr>Data processing and export – third party</vt:lpstr>
      <vt:lpstr>Cern Root visualization of events –a few issues left to resolve</vt:lpstr>
      <vt:lpstr>GUI working (under design)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Framework introduction</dc:title>
  <dc:creator>Rigel</dc:creator>
  <cp:lastModifiedBy>Rigel</cp:lastModifiedBy>
  <cp:revision>185</cp:revision>
  <dcterms:created xsi:type="dcterms:W3CDTF">2023-05-22T08:02:30Z</dcterms:created>
  <dcterms:modified xsi:type="dcterms:W3CDTF">2024-09-23T21:19:32Z</dcterms:modified>
</cp:coreProperties>
</file>