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1" r:id="rId2"/>
  </p:sldMasterIdLst>
  <p:notesMasterIdLst>
    <p:notesMasterId r:id="rId13"/>
  </p:notesMasterIdLst>
  <p:handoutMasterIdLst>
    <p:handoutMasterId r:id="rId14"/>
  </p:handoutMasterIdLst>
  <p:sldIdLst>
    <p:sldId id="262" r:id="rId3"/>
    <p:sldId id="267" r:id="rId4"/>
    <p:sldId id="278" r:id="rId5"/>
    <p:sldId id="286" r:id="rId6"/>
    <p:sldId id="283" r:id="rId7"/>
    <p:sldId id="284" r:id="rId8"/>
    <p:sldId id="285" r:id="rId9"/>
    <p:sldId id="276" r:id="rId10"/>
    <p:sldId id="279" r:id="rId11"/>
    <p:sldId id="277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858585"/>
    <a:srgbClr val="C00000"/>
    <a:srgbClr val="CCCCCC"/>
    <a:srgbClr val="FECC99"/>
    <a:srgbClr val="FEE6CC"/>
    <a:srgbClr val="CCDFDB"/>
    <a:srgbClr val="E5F0EC"/>
    <a:srgbClr val="D7E59A"/>
    <a:srgbClr val="EBF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03" autoAdjust="0"/>
    <p:restoredTop sz="89004" autoAdjust="0"/>
  </p:normalViewPr>
  <p:slideViewPr>
    <p:cSldViewPr snapToGrid="0" snapToObjects="1">
      <p:cViewPr varScale="1">
        <p:scale>
          <a:sx n="131" d="100"/>
          <a:sy n="131" d="100"/>
        </p:scale>
        <p:origin x="306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2CDC00-A245-5D1B-120C-54E7355BB6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80A5EC-D060-6C34-64CC-7CD5F332F2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2011C-4F55-483B-B670-398077C36334}" type="datetimeFigureOut">
              <a:rPr lang="en-SE" smtClean="0"/>
              <a:t>09/24/2024</a:t>
            </a:fld>
            <a:endParaRPr lang="en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0DF41D-3788-9633-FE8B-9EC9611DBA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5B319-ED98-50B6-155E-B106A422DC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67DB0-500D-4C5B-A1B5-45C4A2144910}" type="slidenum">
              <a:rPr lang="en-SE" smtClean="0"/>
              <a:t>‹#›</a:t>
            </a:fld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155612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2024-09-24</a:t>
            </a:fld>
            <a:endParaRPr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31348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Hyper K cost of around 600 MEUR (½ detector size and ½ depth)</a:t>
            </a:r>
          </a:p>
          <a:p>
            <a:pPr lvl="1"/>
            <a:r>
              <a:rPr lang="en-US" dirty="0" smtClean="0"/>
              <a:t>Phase I of LBNF/DUNE cost of around 4.5 BEUR</a:t>
            </a:r>
          </a:p>
        </p:txBody>
      </p:sp>
    </p:spTree>
    <p:extLst>
      <p:ext uri="{BB962C8B-B14F-4D97-AF65-F5344CB8AC3E}">
        <p14:creationId xmlns:p14="http://schemas.microsoft.com/office/powerpoint/2010/main" val="758732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85677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877011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956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  <p:pic>
        <p:nvPicPr>
          <p:cNvPr id="9" name="Picture 8" descr="A blue flag with yellow stars&#10;&#10;Description automatically generated">
            <a:extLst>
              <a:ext uri="{FF2B5EF4-FFF2-40B4-BE49-F238E27FC236}">
                <a16:creationId xmlns:a16="http://schemas.microsoft.com/office/drawing/2014/main" id="{1C38E7C5-E1FA-8BA2-9797-2752AE370E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1700" y="1"/>
            <a:ext cx="1220299" cy="1146964"/>
          </a:xfrm>
          <a:prstGeom prst="rect">
            <a:avLst/>
          </a:prstGeom>
        </p:spPr>
      </p:pic>
      <p:pic>
        <p:nvPicPr>
          <p:cNvPr id="10" name="Picture 9" descr="Blue and white text on a black background&#10;&#10;Description automatically generated">
            <a:extLst>
              <a:ext uri="{FF2B5EF4-FFF2-40B4-BE49-F238E27FC236}">
                <a16:creationId xmlns:a16="http://schemas.microsoft.com/office/drawing/2014/main" id="{456A2E10-018A-74B5-C00A-0A00A1864F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57100" y="-1"/>
            <a:ext cx="1414599" cy="75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 dirty="0"/>
              <a:t>Click icon to add chart</a:t>
            </a:r>
            <a:endParaRPr lang="sv-SE" dirty="0"/>
          </a:p>
        </p:txBody>
      </p:sp>
      <p:pic>
        <p:nvPicPr>
          <p:cNvPr id="12" name="Picture 11" descr="A blue flag with yellow stars&#10;&#10;Description automatically generated">
            <a:extLst>
              <a:ext uri="{FF2B5EF4-FFF2-40B4-BE49-F238E27FC236}">
                <a16:creationId xmlns:a16="http://schemas.microsoft.com/office/drawing/2014/main" id="{1C38E7C5-E1FA-8BA2-9797-2752AE370E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1700" y="1"/>
            <a:ext cx="1220299" cy="1146964"/>
          </a:xfrm>
          <a:prstGeom prst="rect">
            <a:avLst/>
          </a:prstGeom>
        </p:spPr>
      </p:pic>
      <p:pic>
        <p:nvPicPr>
          <p:cNvPr id="13" name="Picture 12" descr="Blue and white text on a black background&#10;&#10;Description automatically generated">
            <a:extLst>
              <a:ext uri="{FF2B5EF4-FFF2-40B4-BE49-F238E27FC236}">
                <a16:creationId xmlns:a16="http://schemas.microsoft.com/office/drawing/2014/main" id="{456A2E10-018A-74B5-C00A-0A00A1864F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57100" y="-1"/>
            <a:ext cx="1414599" cy="750549"/>
          </a:xfrm>
          <a:prstGeom prst="rect">
            <a:avLst/>
          </a:prstGeom>
        </p:spPr>
      </p:pic>
      <p:pic>
        <p:nvPicPr>
          <p:cNvPr id="15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726078" y="1"/>
            <a:ext cx="826394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 dirty="0"/>
              <a:t>Click icon to add table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13" name="Picture 12" descr="A blue flag with yellow stars&#10;&#10;Description automatically generated">
            <a:extLst>
              <a:ext uri="{FF2B5EF4-FFF2-40B4-BE49-F238E27FC236}">
                <a16:creationId xmlns:a16="http://schemas.microsoft.com/office/drawing/2014/main" id="{1C38E7C5-E1FA-8BA2-9797-2752AE370E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1700" y="1"/>
            <a:ext cx="1220299" cy="1146964"/>
          </a:xfrm>
          <a:prstGeom prst="rect">
            <a:avLst/>
          </a:prstGeom>
        </p:spPr>
      </p:pic>
      <p:pic>
        <p:nvPicPr>
          <p:cNvPr id="15" name="Picture 14" descr="Blue and white text on a black background&#10;&#10;Description automatically generated">
            <a:extLst>
              <a:ext uri="{FF2B5EF4-FFF2-40B4-BE49-F238E27FC236}">
                <a16:creationId xmlns:a16="http://schemas.microsoft.com/office/drawing/2014/main" id="{456A2E10-018A-74B5-C00A-0A00A1864F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57100" y="-1"/>
            <a:ext cx="1414599" cy="750549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726078" y="1"/>
            <a:ext cx="826394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  <p:pic>
        <p:nvPicPr>
          <p:cNvPr id="9" name="Picture 8" descr="A blue flag with yellow stars&#10;&#10;Description automatically generated">
            <a:extLst>
              <a:ext uri="{FF2B5EF4-FFF2-40B4-BE49-F238E27FC236}">
                <a16:creationId xmlns:a16="http://schemas.microsoft.com/office/drawing/2014/main" id="{1C38E7C5-E1FA-8BA2-9797-2752AE370E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1700" y="1"/>
            <a:ext cx="1220299" cy="1146964"/>
          </a:xfrm>
          <a:prstGeom prst="rect">
            <a:avLst/>
          </a:prstGeom>
        </p:spPr>
      </p:pic>
      <p:pic>
        <p:nvPicPr>
          <p:cNvPr id="10" name="Picture 9" descr="Blue and white text on a black background&#10;&#10;Description automatically generated">
            <a:extLst>
              <a:ext uri="{FF2B5EF4-FFF2-40B4-BE49-F238E27FC236}">
                <a16:creationId xmlns:a16="http://schemas.microsoft.com/office/drawing/2014/main" id="{456A2E10-018A-74B5-C00A-0A00A1864F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57100" y="-1"/>
            <a:ext cx="1414599" cy="75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D09AD65-1FD9-4184-BEE4-83A5D110341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930395" y="6117873"/>
            <a:ext cx="3215183" cy="459883"/>
          </a:xfrm>
        </p:spPr>
        <p:txBody>
          <a:bodyPr tIns="18000" bIns="18000" anchor="t" anchorCtr="0"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10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26058" y="17393"/>
            <a:ext cx="826395" cy="800100"/>
          </a:xfrm>
          <a:prstGeom prst="rect">
            <a:avLst/>
          </a:prstGeom>
        </p:spPr>
      </p:pic>
      <p:pic>
        <p:nvPicPr>
          <p:cNvPr id="12" name="Picture 11" descr="A blue flag with yellow stars&#10;&#10;Description automatically generated">
            <a:extLst>
              <a:ext uri="{FF2B5EF4-FFF2-40B4-BE49-F238E27FC236}">
                <a16:creationId xmlns:a16="http://schemas.microsoft.com/office/drawing/2014/main" id="{1C38E7C5-E1FA-8BA2-9797-2752AE370E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1700" y="1"/>
            <a:ext cx="1220299" cy="1146964"/>
          </a:xfrm>
          <a:prstGeom prst="rect">
            <a:avLst/>
          </a:prstGeom>
        </p:spPr>
      </p:pic>
      <p:pic>
        <p:nvPicPr>
          <p:cNvPr id="13" name="Picture 12" descr="Blue and white text on a black background&#10;&#10;Description automatically generated">
            <a:extLst>
              <a:ext uri="{FF2B5EF4-FFF2-40B4-BE49-F238E27FC236}">
                <a16:creationId xmlns:a16="http://schemas.microsoft.com/office/drawing/2014/main" id="{456A2E10-018A-74B5-C00A-0A00A1864F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57100" y="-1"/>
            <a:ext cx="1414599" cy="75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7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13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26058" y="17393"/>
            <a:ext cx="826395" cy="800100"/>
          </a:xfrm>
          <a:prstGeom prst="rect">
            <a:avLst/>
          </a:prstGeom>
        </p:spPr>
      </p:pic>
      <p:pic>
        <p:nvPicPr>
          <p:cNvPr id="15" name="Picture 14" descr="A blue flag with yellow stars&#10;&#10;Description automatically generated">
            <a:extLst>
              <a:ext uri="{FF2B5EF4-FFF2-40B4-BE49-F238E27FC236}">
                <a16:creationId xmlns:a16="http://schemas.microsoft.com/office/drawing/2014/main" id="{1C38E7C5-E1FA-8BA2-9797-2752AE370E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1700" y="1"/>
            <a:ext cx="1220299" cy="1146964"/>
          </a:xfrm>
          <a:prstGeom prst="rect">
            <a:avLst/>
          </a:prstGeom>
        </p:spPr>
      </p:pic>
      <p:pic>
        <p:nvPicPr>
          <p:cNvPr id="16" name="Picture 15" descr="Blue and white text on a black background&#10;&#10;Description automatically generated">
            <a:extLst>
              <a:ext uri="{FF2B5EF4-FFF2-40B4-BE49-F238E27FC236}">
                <a16:creationId xmlns:a16="http://schemas.microsoft.com/office/drawing/2014/main" id="{456A2E10-018A-74B5-C00A-0A00A1864F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57100" y="-1"/>
            <a:ext cx="1414599" cy="75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3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  <p:pic>
        <p:nvPicPr>
          <p:cNvPr id="10" name="Picture 9" descr="A blue flag with yellow stars&#10;&#10;Description automatically generated">
            <a:extLst>
              <a:ext uri="{FF2B5EF4-FFF2-40B4-BE49-F238E27FC236}">
                <a16:creationId xmlns:a16="http://schemas.microsoft.com/office/drawing/2014/main" id="{1C38E7C5-E1FA-8BA2-9797-2752AE370E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1700" y="1"/>
            <a:ext cx="1220299" cy="1146964"/>
          </a:xfrm>
          <a:prstGeom prst="rect">
            <a:avLst/>
          </a:prstGeom>
        </p:spPr>
      </p:pic>
      <p:pic>
        <p:nvPicPr>
          <p:cNvPr id="12" name="Picture 11" descr="Blue and white text on a black background&#10;&#10;Description automatically generated">
            <a:extLst>
              <a:ext uri="{FF2B5EF4-FFF2-40B4-BE49-F238E27FC236}">
                <a16:creationId xmlns:a16="http://schemas.microsoft.com/office/drawing/2014/main" id="{456A2E10-018A-74B5-C00A-0A00A1864F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57100" y="-1"/>
            <a:ext cx="1414599" cy="750549"/>
          </a:xfrm>
          <a:prstGeom prst="rect">
            <a:avLst/>
          </a:prstGeom>
        </p:spPr>
      </p:pic>
      <p:pic>
        <p:nvPicPr>
          <p:cNvPr id="14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726078" y="1"/>
            <a:ext cx="826394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9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381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2272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5679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endParaRPr lang="sv-SE" dirty="0"/>
          </a:p>
        </p:txBody>
      </p:sp>
      <p:pic>
        <p:nvPicPr>
          <p:cNvPr id="11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26058" y="17393"/>
            <a:ext cx="826395" cy="800100"/>
          </a:xfrm>
          <a:prstGeom prst="rect">
            <a:avLst/>
          </a:prstGeom>
        </p:spPr>
      </p:pic>
      <p:pic>
        <p:nvPicPr>
          <p:cNvPr id="12" name="Picture 11" descr="A blue flag with yellow stars&#10;&#10;Description automatically generated">
            <a:extLst>
              <a:ext uri="{FF2B5EF4-FFF2-40B4-BE49-F238E27FC236}">
                <a16:creationId xmlns:a16="http://schemas.microsoft.com/office/drawing/2014/main" id="{1C38E7C5-E1FA-8BA2-9797-2752AE370E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1700" y="1"/>
            <a:ext cx="1220299" cy="1146964"/>
          </a:xfrm>
          <a:prstGeom prst="rect">
            <a:avLst/>
          </a:prstGeom>
        </p:spPr>
      </p:pic>
      <p:pic>
        <p:nvPicPr>
          <p:cNvPr id="13" name="Picture 12" descr="Blue and white text on a black background&#10;&#10;Description automatically generated">
            <a:extLst>
              <a:ext uri="{FF2B5EF4-FFF2-40B4-BE49-F238E27FC236}">
                <a16:creationId xmlns:a16="http://schemas.microsoft.com/office/drawing/2014/main" id="{456A2E10-018A-74B5-C00A-0A00A1864F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57100" y="-1"/>
            <a:ext cx="1414599" cy="75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355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  <p:pic>
        <p:nvPicPr>
          <p:cNvPr id="6" name="Picture 5" descr="A blue flag with yellow stars&#10;&#10;Description automatically generated">
            <a:extLst>
              <a:ext uri="{FF2B5EF4-FFF2-40B4-BE49-F238E27FC236}">
                <a16:creationId xmlns:a16="http://schemas.microsoft.com/office/drawing/2014/main" id="{1C38E7C5-E1FA-8BA2-9797-2752AE370E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1700" y="1"/>
            <a:ext cx="1220299" cy="1146964"/>
          </a:xfrm>
          <a:prstGeom prst="rect">
            <a:avLst/>
          </a:prstGeom>
        </p:spPr>
      </p:pic>
      <p:pic>
        <p:nvPicPr>
          <p:cNvPr id="8" name="Picture 7" descr="Blue and white text on a black background&#10;&#10;Description automatically generated">
            <a:extLst>
              <a:ext uri="{FF2B5EF4-FFF2-40B4-BE49-F238E27FC236}">
                <a16:creationId xmlns:a16="http://schemas.microsoft.com/office/drawing/2014/main" id="{456A2E10-018A-74B5-C00A-0A00A1864F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57100" y="-1"/>
            <a:ext cx="1414599" cy="750549"/>
          </a:xfrm>
          <a:prstGeom prst="rect">
            <a:avLst/>
          </a:prstGeom>
        </p:spPr>
      </p:pic>
      <p:pic>
        <p:nvPicPr>
          <p:cNvPr id="10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726078" y="1"/>
            <a:ext cx="826394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6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 dirty="0"/>
              <a:t>Click icon to add chart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817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 dirty="0"/>
              <a:t>Click icon to add table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135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981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xfrm>
            <a:off x="1103708" y="265372"/>
            <a:ext cx="9360001" cy="657340"/>
          </a:xfrm>
          <a:prstGeom prst="rect">
            <a:avLst/>
          </a:prstGeom>
        </p:spPr>
        <p:txBody>
          <a:bodyPr lIns="18000" tIns="18000" rIns="18000" bIns="18000">
            <a:normAutofit/>
          </a:bodyPr>
          <a:lstStyle/>
          <a:p>
            <a:r>
              <a:t>Title Text</a:t>
            </a:r>
          </a:p>
        </p:txBody>
      </p:sp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29889" y="6548612"/>
            <a:ext cx="248603" cy="2184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94399" y="1562399"/>
            <a:ext cx="4993787" cy="47680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" name="Platshållare för text 13"/>
          <p:cNvSpPr>
            <a:spLocks noGrp="1"/>
          </p:cNvSpPr>
          <p:nvPr>
            <p:ph type="body" sz="quarter" idx="21"/>
          </p:nvPr>
        </p:nvSpPr>
        <p:spPr>
          <a:xfrm>
            <a:off x="1103708" y="931026"/>
            <a:ext cx="9360001" cy="507076"/>
          </a:xfrm>
          <a:prstGeom prst="rect">
            <a:avLst/>
          </a:prstGeom>
        </p:spPr>
        <p:txBody>
          <a:bodyPr lIns="18000" tIns="18000" rIns="18000" bIns="18000">
            <a:normAutofit/>
          </a:bodyPr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  <a:defRPr sz="2200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64" name="Rektangel 14"/>
          <p:cNvSpPr/>
          <p:nvPr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8" name="Picture 7" descr="A blue flag with yellow stars&#10;&#10;Description automatically generated">
            <a:extLst>
              <a:ext uri="{FF2B5EF4-FFF2-40B4-BE49-F238E27FC236}">
                <a16:creationId xmlns:a16="http://schemas.microsoft.com/office/drawing/2014/main" id="{1C38E7C5-E1FA-8BA2-9797-2752AE370E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1700" y="1"/>
            <a:ext cx="1220299" cy="1146964"/>
          </a:xfrm>
          <a:prstGeom prst="rect">
            <a:avLst/>
          </a:prstGeom>
        </p:spPr>
      </p:pic>
      <p:pic>
        <p:nvPicPr>
          <p:cNvPr id="9" name="Picture 8" descr="Blue and white text on a black background&#10;&#10;Description automatically generated">
            <a:extLst>
              <a:ext uri="{FF2B5EF4-FFF2-40B4-BE49-F238E27FC236}">
                <a16:creationId xmlns:a16="http://schemas.microsoft.com/office/drawing/2014/main" id="{456A2E10-018A-74B5-C00A-0A00A1864F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57100" y="-1"/>
            <a:ext cx="1414599" cy="750549"/>
          </a:xfrm>
          <a:prstGeom prst="rect">
            <a:avLst/>
          </a:prstGeom>
        </p:spPr>
      </p:pic>
      <p:pic>
        <p:nvPicPr>
          <p:cNvPr id="10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726078" y="1"/>
            <a:ext cx="826394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097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13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26058" y="17393"/>
            <a:ext cx="826395" cy="800100"/>
          </a:xfrm>
          <a:prstGeom prst="rect">
            <a:avLst/>
          </a:prstGeom>
        </p:spPr>
      </p:pic>
      <p:pic>
        <p:nvPicPr>
          <p:cNvPr id="15" name="Picture 14" descr="A blue flag with yellow stars&#10;&#10;Description automatically generated">
            <a:extLst>
              <a:ext uri="{FF2B5EF4-FFF2-40B4-BE49-F238E27FC236}">
                <a16:creationId xmlns:a16="http://schemas.microsoft.com/office/drawing/2014/main" id="{1C38E7C5-E1FA-8BA2-9797-2752AE370E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1700" y="1"/>
            <a:ext cx="1220299" cy="1146964"/>
          </a:xfrm>
          <a:prstGeom prst="rect">
            <a:avLst/>
          </a:prstGeom>
        </p:spPr>
      </p:pic>
      <p:pic>
        <p:nvPicPr>
          <p:cNvPr id="16" name="Picture 15" descr="Blue and white text on a black background&#10;&#10;Description automatically generated">
            <a:extLst>
              <a:ext uri="{FF2B5EF4-FFF2-40B4-BE49-F238E27FC236}">
                <a16:creationId xmlns:a16="http://schemas.microsoft.com/office/drawing/2014/main" id="{456A2E10-018A-74B5-C00A-0A00A1864F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57100" y="-1"/>
            <a:ext cx="1414599" cy="75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  <p:pic>
        <p:nvPicPr>
          <p:cNvPr id="10" name="Picture 9" descr="A blue flag with yellow stars&#10;&#10;Description automatically generated">
            <a:extLst>
              <a:ext uri="{FF2B5EF4-FFF2-40B4-BE49-F238E27FC236}">
                <a16:creationId xmlns:a16="http://schemas.microsoft.com/office/drawing/2014/main" id="{1C38E7C5-E1FA-8BA2-9797-2752AE370E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1700" y="1"/>
            <a:ext cx="1220299" cy="1146964"/>
          </a:xfrm>
          <a:prstGeom prst="rect">
            <a:avLst/>
          </a:prstGeom>
        </p:spPr>
      </p:pic>
      <p:pic>
        <p:nvPicPr>
          <p:cNvPr id="12" name="Picture 11" descr="Blue and white text on a black background&#10;&#10;Description automatically generated">
            <a:extLst>
              <a:ext uri="{FF2B5EF4-FFF2-40B4-BE49-F238E27FC236}">
                <a16:creationId xmlns:a16="http://schemas.microsoft.com/office/drawing/2014/main" id="{456A2E10-018A-74B5-C00A-0A00A1864F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57100" y="-1"/>
            <a:ext cx="1414599" cy="750549"/>
          </a:xfrm>
          <a:prstGeom prst="rect">
            <a:avLst/>
          </a:prstGeom>
        </p:spPr>
      </p:pic>
      <p:pic>
        <p:nvPicPr>
          <p:cNvPr id="14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726078" y="1"/>
            <a:ext cx="826394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101" y="6475270"/>
            <a:ext cx="4320448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pic>
        <p:nvPicPr>
          <p:cNvPr id="9" name="Picture 8" descr="A blue flag with yellow stars&#10;&#10;Description automatically generated">
            <a:extLst>
              <a:ext uri="{FF2B5EF4-FFF2-40B4-BE49-F238E27FC236}">
                <a16:creationId xmlns:a16="http://schemas.microsoft.com/office/drawing/2014/main" id="{1C38E7C5-E1FA-8BA2-9797-2752AE370E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1700" y="1"/>
            <a:ext cx="1220299" cy="1146964"/>
          </a:xfrm>
          <a:prstGeom prst="rect">
            <a:avLst/>
          </a:prstGeom>
        </p:spPr>
      </p:pic>
      <p:pic>
        <p:nvPicPr>
          <p:cNvPr id="13" name="Picture 12" descr="Blue and white text on a black background&#10;&#10;Description automatically generated">
            <a:extLst>
              <a:ext uri="{FF2B5EF4-FFF2-40B4-BE49-F238E27FC236}">
                <a16:creationId xmlns:a16="http://schemas.microsoft.com/office/drawing/2014/main" id="{456A2E10-018A-74B5-C00A-0A00A1864F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57100" y="-1"/>
            <a:ext cx="1414599" cy="750549"/>
          </a:xfrm>
          <a:prstGeom prst="rect">
            <a:avLst/>
          </a:prstGeom>
        </p:spPr>
      </p:pic>
      <p:pic>
        <p:nvPicPr>
          <p:cNvPr id="15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726078" y="1"/>
            <a:ext cx="826394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13" name="Picture 12" descr="A blue flag with yellow stars&#10;&#10;Description automatically generated">
            <a:extLst>
              <a:ext uri="{FF2B5EF4-FFF2-40B4-BE49-F238E27FC236}">
                <a16:creationId xmlns:a16="http://schemas.microsoft.com/office/drawing/2014/main" id="{1C38E7C5-E1FA-8BA2-9797-2752AE370E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1700" y="1"/>
            <a:ext cx="1220299" cy="1146964"/>
          </a:xfrm>
          <a:prstGeom prst="rect">
            <a:avLst/>
          </a:prstGeom>
        </p:spPr>
      </p:pic>
      <p:pic>
        <p:nvPicPr>
          <p:cNvPr id="17" name="Picture 16" descr="Blue and white text on a black background&#10;&#10;Description automatically generated">
            <a:extLst>
              <a:ext uri="{FF2B5EF4-FFF2-40B4-BE49-F238E27FC236}">
                <a16:creationId xmlns:a16="http://schemas.microsoft.com/office/drawing/2014/main" id="{456A2E10-018A-74B5-C00A-0A00A1864F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57100" y="-1"/>
            <a:ext cx="1414599" cy="750549"/>
          </a:xfrm>
          <a:prstGeom prst="rect">
            <a:avLst/>
          </a:prstGeom>
        </p:spPr>
      </p:pic>
      <p:pic>
        <p:nvPicPr>
          <p:cNvPr id="18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726078" y="1"/>
            <a:ext cx="826394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18" name="Picture 17" descr="A blue flag with yellow stars&#10;&#10;Description automatically generated">
            <a:extLst>
              <a:ext uri="{FF2B5EF4-FFF2-40B4-BE49-F238E27FC236}">
                <a16:creationId xmlns:a16="http://schemas.microsoft.com/office/drawing/2014/main" id="{1C38E7C5-E1FA-8BA2-9797-2752AE370E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1700" y="1"/>
            <a:ext cx="1220299" cy="1146964"/>
          </a:xfrm>
          <a:prstGeom prst="rect">
            <a:avLst/>
          </a:prstGeom>
        </p:spPr>
      </p:pic>
      <p:pic>
        <p:nvPicPr>
          <p:cNvPr id="19" name="Picture 18" descr="Blue and white text on a black background&#10;&#10;Description automatically generated">
            <a:extLst>
              <a:ext uri="{FF2B5EF4-FFF2-40B4-BE49-F238E27FC236}">
                <a16:creationId xmlns:a16="http://schemas.microsoft.com/office/drawing/2014/main" id="{456A2E10-018A-74B5-C00A-0A00A1864F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57100" y="-1"/>
            <a:ext cx="1414599" cy="750549"/>
          </a:xfrm>
          <a:prstGeom prst="rect">
            <a:avLst/>
          </a:prstGeom>
        </p:spPr>
      </p:pic>
      <p:pic>
        <p:nvPicPr>
          <p:cNvPr id="20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726078" y="1"/>
            <a:ext cx="826394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15" name="Picture 14" descr="A blue flag with yellow stars&#10;&#10;Description automatically generated">
            <a:extLst>
              <a:ext uri="{FF2B5EF4-FFF2-40B4-BE49-F238E27FC236}">
                <a16:creationId xmlns:a16="http://schemas.microsoft.com/office/drawing/2014/main" id="{1C38E7C5-E1FA-8BA2-9797-2752AE370E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1700" y="1"/>
            <a:ext cx="1220299" cy="1146964"/>
          </a:xfrm>
          <a:prstGeom prst="rect">
            <a:avLst/>
          </a:prstGeom>
        </p:spPr>
      </p:pic>
      <p:pic>
        <p:nvPicPr>
          <p:cNvPr id="16" name="Picture 15" descr="Blue and white text on a black background&#10;&#10;Description automatically generated">
            <a:extLst>
              <a:ext uri="{FF2B5EF4-FFF2-40B4-BE49-F238E27FC236}">
                <a16:creationId xmlns:a16="http://schemas.microsoft.com/office/drawing/2014/main" id="{456A2E10-018A-74B5-C00A-0A00A1864F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57100" y="-1"/>
            <a:ext cx="1414599" cy="750549"/>
          </a:xfrm>
          <a:prstGeom prst="rect">
            <a:avLst/>
          </a:prstGeom>
        </p:spPr>
      </p:pic>
      <p:pic>
        <p:nvPicPr>
          <p:cNvPr id="17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726078" y="1"/>
            <a:ext cx="826394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  <p:pic>
        <p:nvPicPr>
          <p:cNvPr id="6" name="Picture 5" descr="A blue flag with yellow stars&#10;&#10;Description automatically generated">
            <a:extLst>
              <a:ext uri="{FF2B5EF4-FFF2-40B4-BE49-F238E27FC236}">
                <a16:creationId xmlns:a16="http://schemas.microsoft.com/office/drawing/2014/main" id="{1C38E7C5-E1FA-8BA2-9797-2752AE370E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1700" y="1"/>
            <a:ext cx="1220299" cy="1146964"/>
          </a:xfrm>
          <a:prstGeom prst="rect">
            <a:avLst/>
          </a:prstGeom>
        </p:spPr>
      </p:pic>
      <p:pic>
        <p:nvPicPr>
          <p:cNvPr id="8" name="Picture 7" descr="Blue and white text on a black background&#10;&#10;Description automatically generated">
            <a:extLst>
              <a:ext uri="{FF2B5EF4-FFF2-40B4-BE49-F238E27FC236}">
                <a16:creationId xmlns:a16="http://schemas.microsoft.com/office/drawing/2014/main" id="{456A2E10-018A-74B5-C00A-0A00A1864F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57100" y="-1"/>
            <a:ext cx="1414599" cy="750549"/>
          </a:xfrm>
          <a:prstGeom prst="rect">
            <a:avLst/>
          </a:prstGeom>
        </p:spPr>
      </p:pic>
      <p:pic>
        <p:nvPicPr>
          <p:cNvPr id="10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726078" y="1"/>
            <a:ext cx="826394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Picture 6" descr="A blue flag with yellow stars&#10;&#10;Description automatically generated">
            <a:extLst>
              <a:ext uri="{FF2B5EF4-FFF2-40B4-BE49-F238E27FC236}">
                <a16:creationId xmlns:a16="http://schemas.microsoft.com/office/drawing/2014/main" id="{1C38E7C5-E1FA-8BA2-9797-2752AE370E2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971700" y="1"/>
            <a:ext cx="1220299" cy="1146964"/>
          </a:xfrm>
          <a:prstGeom prst="rect">
            <a:avLst/>
          </a:prstGeom>
        </p:spPr>
      </p:pic>
      <p:pic>
        <p:nvPicPr>
          <p:cNvPr id="8" name="Picture 7" descr="Blue and white text on a black background&#10;&#10;Description automatically generated">
            <a:extLst>
              <a:ext uri="{FF2B5EF4-FFF2-40B4-BE49-F238E27FC236}">
                <a16:creationId xmlns:a16="http://schemas.microsoft.com/office/drawing/2014/main" id="{456A2E10-018A-74B5-C00A-0A00A1864FD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557100" y="-1"/>
            <a:ext cx="1414599" cy="750549"/>
          </a:xfrm>
          <a:prstGeom prst="rect">
            <a:avLst/>
          </a:prstGeom>
        </p:spPr>
      </p:pic>
      <p:pic>
        <p:nvPicPr>
          <p:cNvPr id="9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8726078" y="1"/>
            <a:ext cx="826394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" name="Picture 9" descr="A blue flag with yellow stars&#10;&#10;Description automatically generated">
            <a:extLst>
              <a:ext uri="{FF2B5EF4-FFF2-40B4-BE49-F238E27FC236}">
                <a16:creationId xmlns:a16="http://schemas.microsoft.com/office/drawing/2014/main" id="{1C38E7C5-E1FA-8BA2-9797-2752AE370E2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971700" y="1"/>
            <a:ext cx="1220299" cy="1146964"/>
          </a:xfrm>
          <a:prstGeom prst="rect">
            <a:avLst/>
          </a:prstGeom>
        </p:spPr>
      </p:pic>
      <p:pic>
        <p:nvPicPr>
          <p:cNvPr id="12" name="Picture 11" descr="Blue and white text on a black background&#10;&#10;Description automatically generated">
            <a:extLst>
              <a:ext uri="{FF2B5EF4-FFF2-40B4-BE49-F238E27FC236}">
                <a16:creationId xmlns:a16="http://schemas.microsoft.com/office/drawing/2014/main" id="{456A2E10-018A-74B5-C00A-0A00A1864FD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557100" y="-1"/>
            <a:ext cx="1414599" cy="750549"/>
          </a:xfrm>
          <a:prstGeom prst="rect">
            <a:avLst/>
          </a:prstGeom>
        </p:spPr>
      </p:pic>
      <p:pic>
        <p:nvPicPr>
          <p:cNvPr id="13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8726078" y="1"/>
            <a:ext cx="826394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67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8D632-4377-93C4-D315-8D53DE785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noProof="0" dirty="0"/>
              <a:t>Costing estimation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E5E8BD-CD0A-27E8-071B-CFA796453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10</a:t>
            </a:fld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E309AD-911F-7E5C-F94F-198804ADC6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SE" noProof="0" dirty="0"/>
              <a:t>Further steps to be taken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77E4C4-1D37-A58C-6307-31D222D16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E" noProof="0" dirty="0"/>
              <a:t>Once level </a:t>
            </a:r>
            <a:r>
              <a:rPr lang="en-US" noProof="0" dirty="0" smtClean="0"/>
              <a:t>4</a:t>
            </a:r>
            <a:r>
              <a:rPr lang="en-SE" noProof="0" dirty="0" smtClean="0"/>
              <a:t> </a:t>
            </a:r>
            <a:r>
              <a:rPr lang="en-SE" noProof="0" dirty="0"/>
              <a:t>PBS with cost estimation from each WP is delivered, a more precise cost can be estimated.</a:t>
            </a:r>
          </a:p>
          <a:p>
            <a:endParaRPr lang="en-SE" noProof="0" dirty="0"/>
          </a:p>
          <a:p>
            <a:r>
              <a:rPr lang="en-SE" noProof="0" dirty="0"/>
              <a:t>Later, the following steps can be taken to validate the costing:</a:t>
            </a:r>
          </a:p>
          <a:p>
            <a:pPr lvl="1"/>
            <a:r>
              <a:rPr lang="en-SE" noProof="0" dirty="0"/>
              <a:t>A project planning reviewer can be involved in the project</a:t>
            </a:r>
          </a:p>
          <a:p>
            <a:pPr lvl="1"/>
            <a:r>
              <a:rPr lang="en-SE" noProof="0" dirty="0"/>
              <a:t>An External Review for Recommendations can be needed</a:t>
            </a:r>
          </a:p>
        </p:txBody>
      </p:sp>
    </p:spTree>
    <p:extLst>
      <p:ext uri="{BB962C8B-B14F-4D97-AF65-F5344CB8AC3E}">
        <p14:creationId xmlns:p14="http://schemas.microsoft.com/office/powerpoint/2010/main" val="130010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4" y="1153621"/>
            <a:ext cx="9626065" cy="2387600"/>
          </a:xfrm>
        </p:spPr>
        <p:txBody>
          <a:bodyPr/>
          <a:lstStyle/>
          <a:p>
            <a:r>
              <a:rPr lang="en-SE" noProof="0" dirty="0"/>
              <a:t>ESSnuSB+ costing</a:t>
            </a:r>
            <a:br>
              <a:rPr lang="en-SE" noProof="0" dirty="0"/>
            </a:br>
            <a:r>
              <a:rPr lang="en-SE" sz="2800" noProof="0" dirty="0"/>
              <a:t>WP2 – Engineering and Infrastructure</a:t>
            </a:r>
            <a:endParaRPr lang="en-SE" noProof="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SE" noProof="0" dirty="0"/>
              <a:t>PRESENTED BY Dawid Patrzalek</a:t>
            </a:r>
          </a:p>
        </p:txBody>
      </p:sp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647046" y="2214480"/>
            <a:ext cx="5390650" cy="3684927"/>
          </a:xfrm>
          <a:prstGeom prst="rect">
            <a:avLst/>
          </a:prstGeom>
        </p:spPr>
      </p:pic>
      <p:sp>
        <p:nvSpPr>
          <p:cNvPr id="10" name="Down Arrow 9">
            <a:extLst>
              <a:ext uri="{FF2B5EF4-FFF2-40B4-BE49-F238E27FC236}">
                <a16:creationId xmlns:a16="http://schemas.microsoft.com/office/drawing/2014/main" id="{1B7B4027-DBB1-F748-9375-FCECCB57F1A1}"/>
              </a:ext>
            </a:extLst>
          </p:cNvPr>
          <p:cNvSpPr/>
          <p:nvPr/>
        </p:nvSpPr>
        <p:spPr>
          <a:xfrm>
            <a:off x="611090" y="1193795"/>
            <a:ext cx="242316" cy="5069940"/>
          </a:xfrm>
          <a:prstGeom prst="down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F109749-44A9-AF43-8107-E5F2E7A7ADFC}"/>
              </a:ext>
            </a:extLst>
          </p:cNvPr>
          <p:cNvSpPr txBox="1">
            <a:spLocks/>
          </p:cNvSpPr>
          <p:nvPr/>
        </p:nvSpPr>
        <p:spPr>
          <a:xfrm rot="16200000">
            <a:off x="-630662" y="3144801"/>
            <a:ext cx="2268172" cy="507076"/>
          </a:xfrm>
          <a:prstGeom prst="rect">
            <a:avLst/>
          </a:prstGeom>
          <a:noFill/>
          <a:ln>
            <a:noFill/>
          </a:ln>
        </p:spPr>
        <p:txBody>
          <a:bodyPr vert="horz" lIns="90000" tIns="1800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FontTx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25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None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666666"/>
                </a:solidFill>
              </a:rPr>
              <a:t>ESS Linac Power</a:t>
            </a:r>
            <a:endParaRPr lang="sv-SE" dirty="0">
              <a:solidFill>
                <a:srgbClr val="666666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64CA026-86C5-C143-AEB8-6C50D4961F6A}"/>
              </a:ext>
            </a:extLst>
          </p:cNvPr>
          <p:cNvSpPr txBox="1">
            <a:spLocks/>
          </p:cNvSpPr>
          <p:nvPr/>
        </p:nvSpPr>
        <p:spPr>
          <a:xfrm>
            <a:off x="853406" y="1669239"/>
            <a:ext cx="2268172" cy="689731"/>
          </a:xfrm>
          <a:prstGeom prst="rect">
            <a:avLst/>
          </a:prstGeom>
          <a:noFill/>
          <a:ln>
            <a:noFill/>
          </a:ln>
        </p:spPr>
        <p:txBody>
          <a:bodyPr vert="horz" lIns="90000" tIns="1800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FontTx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25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None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rgbClr val="666666"/>
                </a:solidFill>
              </a:rPr>
              <a:t>&lt; 1 MW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1CEEAE88-E9D9-BD41-83C8-EF7B96BB50F1}"/>
              </a:ext>
            </a:extLst>
          </p:cNvPr>
          <p:cNvSpPr txBox="1">
            <a:spLocks/>
          </p:cNvSpPr>
          <p:nvPr/>
        </p:nvSpPr>
        <p:spPr>
          <a:xfrm>
            <a:off x="741758" y="3525318"/>
            <a:ext cx="2268172" cy="507076"/>
          </a:xfrm>
          <a:prstGeom prst="rect">
            <a:avLst/>
          </a:prstGeom>
          <a:noFill/>
          <a:ln>
            <a:noFill/>
          </a:ln>
        </p:spPr>
        <p:txBody>
          <a:bodyPr vert="horz" lIns="90000" tIns="1800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FontTx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25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None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rgbClr val="666666"/>
                </a:solidFill>
              </a:rPr>
              <a:t>1.25 MW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8811D75-C618-6F4E-82A6-5D4EDE4C3150}"/>
              </a:ext>
            </a:extLst>
          </p:cNvPr>
          <p:cNvSpPr txBox="1">
            <a:spLocks/>
          </p:cNvSpPr>
          <p:nvPr/>
        </p:nvSpPr>
        <p:spPr>
          <a:xfrm>
            <a:off x="1002536" y="5487786"/>
            <a:ext cx="2268172" cy="507076"/>
          </a:xfrm>
          <a:prstGeom prst="rect">
            <a:avLst/>
          </a:prstGeom>
          <a:noFill/>
          <a:ln>
            <a:noFill/>
          </a:ln>
        </p:spPr>
        <p:txBody>
          <a:bodyPr vert="horz" lIns="90000" tIns="1800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FontTx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25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None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rgbClr val="666666"/>
                </a:solidFill>
              </a:rPr>
              <a:t>5 MW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8C7F0A-7C69-CC4B-A49F-A63E414F53FC}"/>
              </a:ext>
            </a:extLst>
          </p:cNvPr>
          <p:cNvSpPr txBox="1"/>
          <p:nvPr/>
        </p:nvSpPr>
        <p:spPr>
          <a:xfrm>
            <a:off x="2126176" y="1007535"/>
            <a:ext cx="7292189" cy="147732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SE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I. </a:t>
            </a:r>
            <a:r>
              <a:rPr lang="sv-SE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ESSnuSB</a:t>
            </a:r>
            <a:r>
              <a:rPr lang="sv-SE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+ </a:t>
            </a:r>
            <a:r>
              <a:rPr lang="en-SE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Low Energy Monitored Neutrino Beam (Low Power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  <a:r>
              <a:rPr lang="en-SE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rgbClr val="666666"/>
                </a:solidFill>
              </a:rPr>
              <a:t>Accumulator not requested</a:t>
            </a:r>
            <a:endParaRPr lang="en-US" dirty="0">
              <a:solidFill>
                <a:srgbClr val="6666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rgbClr val="666666"/>
                </a:solidFill>
              </a:rPr>
              <a:t>Specific Target Station with instrumented decay tunnel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66666"/>
                </a:solidFill>
              </a:rPr>
              <a:t>Rough integration to the </a:t>
            </a:r>
            <a:r>
              <a:rPr lang="en-SE" dirty="0">
                <a:solidFill>
                  <a:srgbClr val="666666"/>
                </a:solidFill>
              </a:rPr>
              <a:t>the design</a:t>
            </a:r>
            <a:r>
              <a:rPr lang="en-US" dirty="0">
                <a:solidFill>
                  <a:srgbClr val="666666"/>
                </a:solidFill>
              </a:rPr>
              <a:t> at the moment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66666"/>
                </a:solidFill>
              </a:rPr>
              <a:t>Proton LINAC, 2.0 GeV and 14 Hz (parasitic </a:t>
            </a:r>
            <a:r>
              <a:rPr lang="en-US" dirty="0" smtClean="0">
                <a:solidFill>
                  <a:srgbClr val="666666"/>
                </a:solidFill>
              </a:rPr>
              <a:t>operation?)</a:t>
            </a:r>
            <a:endParaRPr lang="en-SE" dirty="0">
              <a:solidFill>
                <a:srgbClr val="666666"/>
              </a:solidFill>
            </a:endParaRP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F5D52B8E-82A6-594B-87AE-27256709EA98}"/>
              </a:ext>
            </a:extLst>
          </p:cNvPr>
          <p:cNvSpPr/>
          <p:nvPr/>
        </p:nvSpPr>
        <p:spPr>
          <a:xfrm>
            <a:off x="1989610" y="1283877"/>
            <a:ext cx="116561" cy="1137600"/>
          </a:xfrm>
          <a:prstGeom prst="leftBrace">
            <a:avLst/>
          </a:prstGeom>
          <a:ln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486AFD-B7F6-5B42-A83F-937C984FE2DB}"/>
              </a:ext>
            </a:extLst>
          </p:cNvPr>
          <p:cNvSpPr txBox="1"/>
          <p:nvPr/>
        </p:nvSpPr>
        <p:spPr>
          <a:xfrm>
            <a:off x="2126176" y="2588170"/>
            <a:ext cx="5332485" cy="230832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SE" b="1" dirty="0">
                <a:solidFill>
                  <a:schemeClr val="accent4">
                    <a:lumMod val="75000"/>
                  </a:schemeClr>
                </a:solidFill>
              </a:rPr>
              <a:t>II. ESSnuSB+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Low Energy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nuSTORM</a:t>
            </a:r>
            <a:r>
              <a:rPr lang="en-SE" b="1" dirty="0">
                <a:solidFill>
                  <a:schemeClr val="accent4">
                    <a:lumMod val="75000"/>
                  </a:schemeClr>
                </a:solidFill>
              </a:rPr>
              <a:t> (1.25 MW)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rgbClr val="666666"/>
                </a:solidFill>
              </a:rPr>
              <a:t>Accumulator </a:t>
            </a:r>
            <a:r>
              <a:rPr lang="en-US" dirty="0">
                <a:solidFill>
                  <a:srgbClr val="666666"/>
                </a:solidFill>
              </a:rPr>
              <a:t>requested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rgbClr val="666666"/>
                </a:solidFill>
              </a:rPr>
              <a:t>Beam Switchyard (assembled but not fully used)</a:t>
            </a:r>
            <a:endParaRPr lang="en-US" dirty="0">
              <a:solidFill>
                <a:srgbClr val="6666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rgbClr val="666666"/>
                </a:solidFill>
              </a:rPr>
              <a:t>Hadronic collector based on one Horn</a:t>
            </a:r>
            <a:endParaRPr lang="en-US" dirty="0">
              <a:solidFill>
                <a:srgbClr val="6666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rgbClr val="666666"/>
                </a:solidFill>
              </a:rPr>
              <a:t>Room for Power Supply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rgbClr val="666666"/>
                </a:solidFill>
              </a:rPr>
              <a:t>Morgue and Hot cell</a:t>
            </a:r>
            <a:endParaRPr lang="en-US" dirty="0">
              <a:solidFill>
                <a:srgbClr val="6666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66666"/>
                </a:solidFill>
              </a:rPr>
              <a:t>H- LINAC, 2.5 GeV and 28 Hz</a:t>
            </a:r>
            <a:endParaRPr lang="en-SE" dirty="0">
              <a:solidFill>
                <a:srgbClr val="666666"/>
              </a:solidFill>
            </a:endParaRPr>
          </a:p>
          <a:p>
            <a:pPr algn="l"/>
            <a:endParaRPr lang="sv-SE" dirty="0">
              <a:solidFill>
                <a:srgbClr val="666666"/>
              </a:solidFill>
            </a:endParaRP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252680A4-4582-C44D-9BA5-4EC80DEEE02F}"/>
              </a:ext>
            </a:extLst>
          </p:cNvPr>
          <p:cNvSpPr/>
          <p:nvPr/>
        </p:nvSpPr>
        <p:spPr>
          <a:xfrm>
            <a:off x="1989610" y="2833421"/>
            <a:ext cx="116561" cy="1772573"/>
          </a:xfrm>
          <a:prstGeom prst="leftBrace">
            <a:avLst/>
          </a:prstGeom>
          <a:ln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CFED4A-15C5-A34E-A932-9769244D7A56}"/>
              </a:ext>
            </a:extLst>
          </p:cNvPr>
          <p:cNvSpPr txBox="1"/>
          <p:nvPr/>
        </p:nvSpPr>
        <p:spPr>
          <a:xfrm>
            <a:off x="2136622" y="4720944"/>
            <a:ext cx="44925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b="1" dirty="0">
                <a:solidFill>
                  <a:srgbClr val="C00000"/>
                </a:solidFill>
              </a:rPr>
              <a:t>III. ESSnuSB Target Station (5 MW)</a:t>
            </a:r>
            <a:endParaRPr lang="en-US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rgbClr val="666666"/>
                </a:solidFill>
              </a:rPr>
              <a:t>Accumulator </a:t>
            </a:r>
            <a:r>
              <a:rPr lang="en-US" dirty="0">
                <a:solidFill>
                  <a:srgbClr val="666666"/>
                </a:solidFill>
              </a:rPr>
              <a:t>requested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rgbClr val="666666"/>
                </a:solidFill>
              </a:rPr>
              <a:t>Beam Switchyard fully operational</a:t>
            </a:r>
            <a:endParaRPr lang="en-US" dirty="0">
              <a:solidFill>
                <a:srgbClr val="6666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rgbClr val="666666"/>
                </a:solidFill>
              </a:rPr>
              <a:t>Hadronic collector based on Four Horn</a:t>
            </a:r>
            <a:endParaRPr lang="en-US" dirty="0">
              <a:solidFill>
                <a:srgbClr val="6666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rgbClr val="666666"/>
                </a:solidFill>
              </a:rPr>
              <a:t>Room for Power Supply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rgbClr val="666666"/>
                </a:solidFill>
              </a:rPr>
              <a:t>Morgue and Hot cell</a:t>
            </a:r>
          </a:p>
          <a:p>
            <a:pPr algn="l"/>
            <a:endParaRPr lang="sv-SE" dirty="0">
              <a:solidFill>
                <a:srgbClr val="666666"/>
              </a:solidFill>
            </a:endParaRP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0649C3EB-E9CD-C544-9D2A-EAB6C20E19D2}"/>
              </a:ext>
            </a:extLst>
          </p:cNvPr>
          <p:cNvSpPr/>
          <p:nvPr/>
        </p:nvSpPr>
        <p:spPr>
          <a:xfrm>
            <a:off x="1969605" y="5044013"/>
            <a:ext cx="136566" cy="1250067"/>
          </a:xfrm>
          <a:prstGeom prst="leftBrace">
            <a:avLst/>
          </a:prstGeom>
          <a:ln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Cross 20">
            <a:extLst>
              <a:ext uri="{FF2B5EF4-FFF2-40B4-BE49-F238E27FC236}">
                <a16:creationId xmlns:a16="http://schemas.microsoft.com/office/drawing/2014/main" id="{AE532EB2-95C9-A245-861A-AE154BC5CCB2}"/>
              </a:ext>
            </a:extLst>
          </p:cNvPr>
          <p:cNvSpPr/>
          <p:nvPr/>
        </p:nvSpPr>
        <p:spPr>
          <a:xfrm>
            <a:off x="7039956" y="3860377"/>
            <a:ext cx="334352" cy="344032"/>
          </a:xfrm>
          <a:prstGeom prst="plus">
            <a:avLst>
              <a:gd name="adj" fmla="val 44653"/>
            </a:avLst>
          </a:prstGeom>
          <a:solidFill>
            <a:schemeClr val="accent2"/>
          </a:solidFill>
          <a:ln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43F1DB3-6C98-2E4D-9E79-C4313C35AD74}"/>
              </a:ext>
            </a:extLst>
          </p:cNvPr>
          <p:cNvSpPr/>
          <p:nvPr/>
        </p:nvSpPr>
        <p:spPr>
          <a:xfrm>
            <a:off x="7227137" y="3370674"/>
            <a:ext cx="1849262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666666"/>
                </a:solidFill>
              </a:rPr>
              <a:t>Extraction System </a:t>
            </a:r>
          </a:p>
          <a:p>
            <a:pPr algn="ctr"/>
            <a:r>
              <a:rPr lang="en-US" sz="1600" dirty="0" smtClean="0">
                <a:solidFill>
                  <a:srgbClr val="666666"/>
                </a:solidFill>
              </a:rPr>
              <a:t>+ </a:t>
            </a:r>
          </a:p>
          <a:p>
            <a:pPr algn="ctr"/>
            <a:r>
              <a:rPr lang="en-US" sz="1600" dirty="0" smtClean="0">
                <a:solidFill>
                  <a:srgbClr val="666666"/>
                </a:solidFill>
              </a:rPr>
              <a:t>Racetrack Ring </a:t>
            </a:r>
          </a:p>
          <a:p>
            <a:pPr algn="ctr"/>
            <a:r>
              <a:rPr lang="en-US" sz="1600" dirty="0" smtClean="0">
                <a:solidFill>
                  <a:srgbClr val="666666"/>
                </a:solidFill>
                <a:effectLst/>
              </a:rPr>
              <a:t>+</a:t>
            </a:r>
          </a:p>
          <a:p>
            <a:pPr algn="ctr"/>
            <a:r>
              <a:rPr lang="en-US" sz="1600" dirty="0" smtClean="0">
                <a:solidFill>
                  <a:srgbClr val="666666"/>
                </a:solidFill>
              </a:rPr>
              <a:t>50 m Decay Tunnel</a:t>
            </a:r>
            <a:endParaRPr lang="en-US" sz="1600" dirty="0">
              <a:solidFill>
                <a:srgbClr val="666666"/>
              </a:solidFill>
              <a:effectLst/>
            </a:endParaRPr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6F7D7587-A8A1-1D7E-B6AE-6EABCADCC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286705" cy="657339"/>
          </a:xfrm>
        </p:spPr>
        <p:txBody>
          <a:bodyPr/>
          <a:lstStyle/>
          <a:p>
            <a:r>
              <a:rPr lang="en-US" noProof="0" dirty="0"/>
              <a:t>Program’s stages</a:t>
            </a:r>
            <a:endParaRPr lang="en-SE" noProof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2A43D2-DFCC-A0AB-C625-D3CF44447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3</a:t>
            </a:fld>
            <a:endParaRPr lang="sv-SE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E6D30C7-705C-4EC7-4F5E-13CE8774A08A}"/>
              </a:ext>
            </a:extLst>
          </p:cNvPr>
          <p:cNvSpPr/>
          <p:nvPr/>
        </p:nvSpPr>
        <p:spPr>
          <a:xfrm rot="20357407">
            <a:off x="10281794" y="3454392"/>
            <a:ext cx="1753798" cy="3426996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F2A9349-693C-092D-94A6-90716DEEBF24}"/>
              </a:ext>
            </a:extLst>
          </p:cNvPr>
          <p:cNvSpPr/>
          <p:nvPr/>
        </p:nvSpPr>
        <p:spPr>
          <a:xfrm>
            <a:off x="9649557" y="3719707"/>
            <a:ext cx="692079" cy="2218420"/>
          </a:xfrm>
          <a:prstGeom prst="ellipse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E6D30C7-705C-4EC7-4F5E-13CE8774A08A}"/>
              </a:ext>
            </a:extLst>
          </p:cNvPr>
          <p:cNvSpPr/>
          <p:nvPr/>
        </p:nvSpPr>
        <p:spPr>
          <a:xfrm rot="18916548">
            <a:off x="8426055" y="2642886"/>
            <a:ext cx="610750" cy="759019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65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18" grpId="0" animBg="1"/>
      <p:bldP spid="19" grpId="0"/>
      <p:bldP spid="20" grpId="0" animBg="1"/>
      <p:bldP spid="21" grpId="0" animBg="1"/>
      <p:bldP spid="29" grpId="0"/>
      <p:bldP spid="6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Costing estimation delivered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4</a:t>
            </a:fld>
            <a:endParaRPr lang="sv-S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2023 Annual Meeting homework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03709" y="4529516"/>
            <a:ext cx="7826443" cy="1503516"/>
          </a:xfrm>
        </p:spPr>
        <p:txBody>
          <a:bodyPr/>
          <a:lstStyle/>
          <a:p>
            <a:r>
              <a:rPr lang="en-US" sz="1800" dirty="0">
                <a:highlight>
                  <a:srgbClr val="00FF00"/>
                </a:highlight>
              </a:rPr>
              <a:t>X</a:t>
            </a:r>
            <a:r>
              <a:rPr lang="en-US" sz="1800" dirty="0" smtClean="0"/>
              <a:t> – costing delivered</a:t>
            </a:r>
          </a:p>
          <a:p>
            <a:r>
              <a:rPr lang="en-US" sz="1800" dirty="0">
                <a:highlight>
                  <a:srgbClr val="FFFF00"/>
                </a:highlight>
              </a:rPr>
              <a:t>X</a:t>
            </a:r>
            <a:r>
              <a:rPr lang="en-US" sz="1800" dirty="0" smtClean="0"/>
              <a:t> – costing delivered, but must be updated</a:t>
            </a:r>
          </a:p>
          <a:p>
            <a:r>
              <a:rPr lang="en-US" sz="1800" dirty="0">
                <a:highlight>
                  <a:srgbClr val="FF0000"/>
                </a:highlight>
              </a:rPr>
              <a:t>X</a:t>
            </a:r>
            <a:r>
              <a:rPr lang="en-US" sz="1800" dirty="0" smtClean="0"/>
              <a:t> – costing not delivered</a:t>
            </a:r>
            <a:endParaRPr lang="en-US" sz="1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185386"/>
              </p:ext>
            </p:extLst>
          </p:nvPr>
        </p:nvGraphicFramePr>
        <p:xfrm>
          <a:off x="1103708" y="1446413"/>
          <a:ext cx="9005897" cy="2917936"/>
        </p:xfrm>
        <a:graphic>
          <a:graphicData uri="http://schemas.openxmlformats.org/drawingml/2006/table">
            <a:tbl>
              <a:tblPr/>
              <a:tblGrid>
                <a:gridCol w="1148334">
                  <a:extLst>
                    <a:ext uri="{9D8B030D-6E8A-4147-A177-3AD203B41FA5}">
                      <a16:colId xmlns:a16="http://schemas.microsoft.com/office/drawing/2014/main" val="2357516645"/>
                    </a:ext>
                  </a:extLst>
                </a:gridCol>
                <a:gridCol w="4477985">
                  <a:extLst>
                    <a:ext uri="{9D8B030D-6E8A-4147-A177-3AD203B41FA5}">
                      <a16:colId xmlns:a16="http://schemas.microsoft.com/office/drawing/2014/main" val="596015308"/>
                    </a:ext>
                  </a:extLst>
                </a:gridCol>
                <a:gridCol w="1148334">
                  <a:extLst>
                    <a:ext uri="{9D8B030D-6E8A-4147-A177-3AD203B41FA5}">
                      <a16:colId xmlns:a16="http://schemas.microsoft.com/office/drawing/2014/main" val="2036834431"/>
                    </a:ext>
                  </a:extLst>
                </a:gridCol>
                <a:gridCol w="1181043">
                  <a:extLst>
                    <a:ext uri="{9D8B030D-6E8A-4147-A177-3AD203B41FA5}">
                      <a16:colId xmlns:a16="http://schemas.microsoft.com/office/drawing/2014/main" val="2265285259"/>
                    </a:ext>
                  </a:extLst>
                </a:gridCol>
                <a:gridCol w="1050201">
                  <a:extLst>
                    <a:ext uri="{9D8B030D-6E8A-4147-A177-3AD203B41FA5}">
                      <a16:colId xmlns:a16="http://schemas.microsoft.com/office/drawing/2014/main" val="3904318481"/>
                    </a:ext>
                  </a:extLst>
                </a:gridCol>
              </a:tblGrid>
              <a:tr h="377699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WP#</a:t>
                      </a:r>
                      <a:endParaRPr lang="en-US" sz="1800">
                        <a:solidFill>
                          <a:srgbClr val="666666"/>
                        </a:solidFill>
                        <a:effectLst/>
                        <a:latin typeface="+mn-lt"/>
                      </a:endParaRPr>
                    </a:p>
                  </a:txBody>
                  <a:tcPr marL="71264" marR="71264" marT="71264" marB="7126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Field</a:t>
                      </a:r>
                      <a:endParaRPr lang="en-US" sz="1800" dirty="0">
                        <a:solidFill>
                          <a:srgbClr val="666666"/>
                        </a:solidFill>
                        <a:effectLst/>
                        <a:latin typeface="+mn-lt"/>
                      </a:endParaRPr>
                    </a:p>
                  </a:txBody>
                  <a:tcPr marL="71264" marR="71264" marT="71264" marB="7126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Stage I</a:t>
                      </a:r>
                      <a:endParaRPr lang="en-US" sz="1800" dirty="0">
                        <a:solidFill>
                          <a:srgbClr val="666666"/>
                        </a:solidFill>
                        <a:effectLst/>
                        <a:latin typeface="+mn-lt"/>
                      </a:endParaRPr>
                    </a:p>
                  </a:txBody>
                  <a:tcPr marL="71264" marR="71264" marT="71264" marB="7126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Stage II</a:t>
                      </a:r>
                      <a:endParaRPr lang="en-US" sz="1800">
                        <a:solidFill>
                          <a:srgbClr val="666666"/>
                        </a:solidFill>
                        <a:effectLst/>
                        <a:latin typeface="+mn-lt"/>
                      </a:endParaRPr>
                    </a:p>
                  </a:txBody>
                  <a:tcPr marL="71264" marR="71264" marT="71264" marB="7126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Stage III</a:t>
                      </a:r>
                      <a:endParaRPr lang="en-US" sz="1800">
                        <a:solidFill>
                          <a:srgbClr val="666666"/>
                        </a:solidFill>
                        <a:effectLst/>
                        <a:latin typeface="+mn-lt"/>
                      </a:endParaRPr>
                    </a:p>
                  </a:txBody>
                  <a:tcPr marL="71264" marR="71264" marT="71264" marB="7126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7415447"/>
                  </a:ext>
                </a:extLst>
              </a:tr>
              <a:tr h="377699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WP1</a:t>
                      </a:r>
                    </a:p>
                  </a:txBody>
                  <a:tcPr marL="71264" marR="71264" marT="71264" marB="7126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Management</a:t>
                      </a:r>
                    </a:p>
                  </a:txBody>
                  <a:tcPr marL="71264" marR="71264" marT="71264" marB="7126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1264" marR="71264" marT="71264" marB="7126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1264" marR="71264" marT="71264" marB="7126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1264" marR="71264" marT="71264" marB="7126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202696"/>
                  </a:ext>
                </a:extLst>
              </a:tr>
              <a:tr h="377699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WP2</a:t>
                      </a:r>
                    </a:p>
                  </a:txBody>
                  <a:tcPr marL="71264" marR="71264" marT="71264" marB="7126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Engineering and Infrastructure</a:t>
                      </a:r>
                    </a:p>
                  </a:txBody>
                  <a:tcPr marL="71264" marR="71264" marT="71264" marB="7126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666666"/>
                          </a:solidFill>
                          <a:effectLst/>
                          <a:highlight>
                            <a:srgbClr val="00FF00"/>
                          </a:highlight>
                          <a:latin typeface="+mn-lt"/>
                        </a:rPr>
                        <a:t>X</a:t>
                      </a:r>
                      <a:endParaRPr lang="en-US" sz="1800" dirty="0">
                        <a:solidFill>
                          <a:srgbClr val="666666"/>
                        </a:solidFill>
                        <a:effectLst/>
                        <a:latin typeface="+mn-lt"/>
                      </a:endParaRPr>
                    </a:p>
                  </a:txBody>
                  <a:tcPr marL="71264" marR="71264" marT="71264" marB="7126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666666"/>
                          </a:solidFill>
                          <a:effectLst/>
                          <a:highlight>
                            <a:srgbClr val="00FF00"/>
                          </a:highlight>
                          <a:latin typeface="+mn-lt"/>
                        </a:rPr>
                        <a:t>X</a:t>
                      </a:r>
                      <a:endParaRPr lang="en-US" sz="1800">
                        <a:solidFill>
                          <a:srgbClr val="666666"/>
                        </a:solidFill>
                        <a:effectLst/>
                        <a:latin typeface="+mn-lt"/>
                      </a:endParaRPr>
                    </a:p>
                  </a:txBody>
                  <a:tcPr marL="71264" marR="71264" marT="71264" marB="7126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666666"/>
                          </a:solidFill>
                          <a:effectLst/>
                          <a:highlight>
                            <a:srgbClr val="00FF00"/>
                          </a:highlight>
                          <a:latin typeface="+mn-lt"/>
                        </a:rPr>
                        <a:t>X</a:t>
                      </a:r>
                      <a:endParaRPr lang="en-US" sz="1800">
                        <a:solidFill>
                          <a:srgbClr val="666666"/>
                        </a:solidFill>
                        <a:effectLst/>
                        <a:latin typeface="+mn-lt"/>
                      </a:endParaRPr>
                    </a:p>
                  </a:txBody>
                  <a:tcPr marL="71264" marR="71264" marT="71264" marB="7126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0697038"/>
                  </a:ext>
                </a:extLst>
              </a:tr>
              <a:tr h="377699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WP3</a:t>
                      </a:r>
                    </a:p>
                  </a:txBody>
                  <a:tcPr marL="71264" marR="71264" marT="71264" marB="7126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Target Station and Pion Extraction</a:t>
                      </a:r>
                    </a:p>
                  </a:txBody>
                  <a:tcPr marL="71264" marR="71264" marT="71264" marB="7126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1264" marR="71264" marT="71264" marB="7126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666666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X</a:t>
                      </a:r>
                      <a:endParaRPr lang="en-US" sz="1800">
                        <a:solidFill>
                          <a:srgbClr val="666666"/>
                        </a:solidFill>
                        <a:effectLst/>
                        <a:latin typeface="+mn-lt"/>
                      </a:endParaRPr>
                    </a:p>
                  </a:txBody>
                  <a:tcPr marL="71264" marR="71264" marT="71264" marB="7126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666666"/>
                          </a:solidFill>
                          <a:effectLst/>
                          <a:highlight>
                            <a:srgbClr val="00FF00"/>
                          </a:highlight>
                          <a:latin typeface="+mn-lt"/>
                        </a:rPr>
                        <a:t>X</a:t>
                      </a:r>
                      <a:endParaRPr lang="en-US" sz="1800" dirty="0">
                        <a:solidFill>
                          <a:srgbClr val="666666"/>
                        </a:solidFill>
                        <a:effectLst/>
                        <a:latin typeface="+mn-lt"/>
                      </a:endParaRPr>
                    </a:p>
                  </a:txBody>
                  <a:tcPr marL="71264" marR="71264" marT="71264" marB="7126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542652"/>
                  </a:ext>
                </a:extLst>
              </a:tr>
              <a:tr h="377699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WP4+</a:t>
                      </a:r>
                    </a:p>
                  </a:txBody>
                  <a:tcPr marL="71264" marR="71264" marT="71264" marB="7126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Low Energy </a:t>
                      </a:r>
                      <a:r>
                        <a:rPr lang="en-US" sz="1800" dirty="0" err="1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nuSTORM</a:t>
                      </a:r>
                      <a:endParaRPr lang="en-US" sz="1800" dirty="0">
                        <a:solidFill>
                          <a:srgbClr val="666666"/>
                        </a:solidFill>
                        <a:effectLst/>
                        <a:latin typeface="+mn-lt"/>
                      </a:endParaRPr>
                    </a:p>
                  </a:txBody>
                  <a:tcPr marL="71264" marR="71264" marT="71264" marB="7126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666666"/>
                          </a:solidFill>
                          <a:effectLst/>
                          <a:highlight>
                            <a:srgbClr val="FF0000"/>
                          </a:highlight>
                          <a:latin typeface="+mn-lt"/>
                        </a:rPr>
                        <a:t>X</a:t>
                      </a:r>
                      <a:endParaRPr lang="pl-PL" sz="1800" dirty="0">
                        <a:solidFill>
                          <a:srgbClr val="666666"/>
                        </a:solidFill>
                        <a:effectLst/>
                        <a:latin typeface="+mn-lt"/>
                      </a:endParaRPr>
                    </a:p>
                  </a:txBody>
                  <a:tcPr marL="71264" marR="71264" marT="71264" marB="7126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666666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X</a:t>
                      </a:r>
                      <a:endParaRPr lang="en-US" sz="1800" dirty="0">
                        <a:solidFill>
                          <a:srgbClr val="666666"/>
                        </a:solidFill>
                        <a:effectLst/>
                        <a:latin typeface="+mn-lt"/>
                      </a:endParaRPr>
                    </a:p>
                  </a:txBody>
                  <a:tcPr marL="71264" marR="71264" marT="71264" marB="7126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1264" marR="71264" marT="71264" marB="7126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2520398"/>
                  </a:ext>
                </a:extLst>
              </a:tr>
              <a:tr h="377699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WP5</a:t>
                      </a:r>
                    </a:p>
                  </a:txBody>
                  <a:tcPr marL="71264" marR="71264" marT="71264" marB="7126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Detectors and Physics Reach</a:t>
                      </a:r>
                    </a:p>
                  </a:txBody>
                  <a:tcPr marL="71264" marR="71264" marT="71264" marB="7126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666666"/>
                          </a:solidFill>
                          <a:effectLst/>
                          <a:highlight>
                            <a:srgbClr val="00FF00"/>
                          </a:highlight>
                          <a:latin typeface="+mn-lt"/>
                        </a:rPr>
                        <a:t>X</a:t>
                      </a:r>
                      <a:endParaRPr lang="en-US" sz="1800">
                        <a:solidFill>
                          <a:srgbClr val="666666"/>
                        </a:solidFill>
                        <a:effectLst/>
                        <a:latin typeface="+mn-lt"/>
                      </a:endParaRPr>
                    </a:p>
                  </a:txBody>
                  <a:tcPr marL="71264" marR="71264" marT="71264" marB="7126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666666"/>
                          </a:solidFill>
                          <a:effectLst/>
                          <a:highlight>
                            <a:srgbClr val="FF0000"/>
                          </a:highlight>
                          <a:latin typeface="+mn-lt"/>
                        </a:rPr>
                        <a:t>X</a:t>
                      </a:r>
                      <a:endParaRPr lang="en-US" sz="1800">
                        <a:solidFill>
                          <a:srgbClr val="666666"/>
                        </a:solidFill>
                        <a:effectLst/>
                        <a:latin typeface="+mn-lt"/>
                      </a:endParaRPr>
                    </a:p>
                  </a:txBody>
                  <a:tcPr marL="71264" marR="71264" marT="71264" marB="7126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666666"/>
                          </a:solidFill>
                          <a:effectLst/>
                          <a:highlight>
                            <a:srgbClr val="FF0000"/>
                          </a:highlight>
                          <a:latin typeface="+mn-lt"/>
                        </a:rPr>
                        <a:t>X</a:t>
                      </a:r>
                      <a:endParaRPr lang="en-US" sz="1800">
                        <a:solidFill>
                          <a:srgbClr val="666666"/>
                        </a:solidFill>
                        <a:effectLst/>
                        <a:latin typeface="+mn-lt"/>
                      </a:endParaRPr>
                    </a:p>
                  </a:txBody>
                  <a:tcPr marL="71264" marR="71264" marT="71264" marB="7126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6424748"/>
                  </a:ext>
                </a:extLst>
              </a:tr>
              <a:tr h="377699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WP6</a:t>
                      </a:r>
                    </a:p>
                  </a:txBody>
                  <a:tcPr marL="71264" marR="71264" marT="71264" marB="7126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Low Energy Monitored Neutrino Beam</a:t>
                      </a:r>
                    </a:p>
                  </a:txBody>
                  <a:tcPr marL="71264" marR="71264" marT="71264" marB="7126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666666"/>
                          </a:solidFill>
                          <a:effectLst/>
                          <a:highlight>
                            <a:srgbClr val="FF0000"/>
                          </a:highlight>
                          <a:latin typeface="+mn-lt"/>
                        </a:rPr>
                        <a:t>X</a:t>
                      </a:r>
                      <a:endParaRPr lang="en-US" sz="1800">
                        <a:solidFill>
                          <a:srgbClr val="666666"/>
                        </a:solidFill>
                        <a:effectLst/>
                        <a:latin typeface="+mn-lt"/>
                      </a:endParaRPr>
                    </a:p>
                  </a:txBody>
                  <a:tcPr marL="71264" marR="71264" marT="71264" marB="7126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1264" marR="71264" marT="71264" marB="7126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666666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71264" marR="71264" marT="71264" marB="71264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7999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34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647046" y="2214480"/>
            <a:ext cx="5390650" cy="3684927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4A0EC82-0AA0-C966-9AED-DDB0A9D6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Costing</a:t>
            </a:r>
            <a:r>
              <a:rPr lang="en-SE" noProof="0" dirty="0" smtClean="0"/>
              <a:t> </a:t>
            </a:r>
            <a:r>
              <a:rPr lang="en-SE" noProof="0" dirty="0"/>
              <a:t>estimation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6CDF80-AED6-4373-8C9C-DB93258E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5</a:t>
            </a:fld>
            <a:endParaRPr lang="sv-S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E08B37A-4420-CCAC-117C-E831C63C00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noProof="0" dirty="0" smtClean="0"/>
              <a:t>Stage 1</a:t>
            </a:r>
            <a:endParaRPr lang="en-SE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DC62A8-7CEB-0EF6-B0F0-FC84D9046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709" y="1437854"/>
            <a:ext cx="9360000" cy="5037416"/>
          </a:xfrm>
        </p:spPr>
        <p:txBody>
          <a:bodyPr/>
          <a:lstStyle/>
          <a:p>
            <a:pPr marL="82550" lvl="1" indent="0">
              <a:buNone/>
            </a:pPr>
            <a:r>
              <a:rPr lang="en-US" sz="18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ESSnuSB</a:t>
            </a:r>
            <a:r>
              <a:rPr lang="en-US" sz="1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+ Low Energy Monitored Neutrino Beam (Low Power</a:t>
            </a: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!)</a:t>
            </a:r>
            <a:endParaRPr lang="en-US" sz="1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en-US" sz="1800" dirty="0" smtClean="0"/>
              <a:t>Accumulator </a:t>
            </a:r>
            <a:r>
              <a:rPr lang="en-US" sz="1800" dirty="0"/>
              <a:t>not requested</a:t>
            </a:r>
          </a:p>
          <a:p>
            <a:pPr lvl="1"/>
            <a:r>
              <a:rPr lang="en-US" sz="1800" dirty="0"/>
              <a:t>Specific Target Station with instrumented decay tunnel</a:t>
            </a:r>
          </a:p>
          <a:p>
            <a:pPr lvl="1"/>
            <a:r>
              <a:rPr lang="en-US" sz="1800" dirty="0"/>
              <a:t>Rough integration to the </a:t>
            </a:r>
            <a:r>
              <a:rPr lang="en-US" sz="1800" dirty="0" smtClean="0"/>
              <a:t>design </a:t>
            </a:r>
            <a:r>
              <a:rPr lang="en-US" sz="1800" dirty="0"/>
              <a:t>at the moment</a:t>
            </a:r>
          </a:p>
          <a:p>
            <a:pPr lvl="1"/>
            <a:r>
              <a:rPr lang="en-US" sz="1800" dirty="0"/>
              <a:t>Proton LINAC, 2.0 GeV and 14 Hz (parasitic operation</a:t>
            </a:r>
            <a:r>
              <a:rPr lang="en-US" sz="1800" dirty="0" smtClean="0"/>
              <a:t>)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b="1" dirty="0" smtClean="0"/>
              <a:t>Corresponds to ~15% of the total cost of </a:t>
            </a:r>
            <a:r>
              <a:rPr lang="en-US" sz="1800" b="1" dirty="0" err="1" smtClean="0"/>
              <a:t>ESSnuSB</a:t>
            </a:r>
            <a:r>
              <a:rPr lang="en-US" sz="1800" b="1" dirty="0" smtClean="0"/>
              <a:t>+</a:t>
            </a:r>
            <a:endParaRPr lang="en-US" sz="1800" b="1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F2A9349-693C-092D-94A6-90716DEEBF24}"/>
              </a:ext>
            </a:extLst>
          </p:cNvPr>
          <p:cNvSpPr/>
          <p:nvPr/>
        </p:nvSpPr>
        <p:spPr>
          <a:xfrm>
            <a:off x="9649557" y="3719707"/>
            <a:ext cx="692079" cy="2218420"/>
          </a:xfrm>
          <a:prstGeom prst="ellipse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668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647046" y="2214480"/>
            <a:ext cx="5390650" cy="3684927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4A0EC82-0AA0-C966-9AED-DDB0A9D6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Costing</a:t>
            </a:r>
            <a:r>
              <a:rPr lang="en-SE" noProof="0" dirty="0" smtClean="0"/>
              <a:t> </a:t>
            </a:r>
            <a:r>
              <a:rPr lang="en-SE" noProof="0" dirty="0"/>
              <a:t>estimation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6CDF80-AED6-4373-8C9C-DB93258E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6</a:t>
            </a:fld>
            <a:endParaRPr lang="sv-S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E08B37A-4420-CCAC-117C-E831C63C00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noProof="0" dirty="0" smtClean="0"/>
              <a:t>Stage 2</a:t>
            </a:r>
            <a:endParaRPr lang="en-SE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DC62A8-7CEB-0EF6-B0F0-FC84D9046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709" y="1437854"/>
            <a:ext cx="9360000" cy="5037416"/>
          </a:xfrm>
        </p:spPr>
        <p:txBody>
          <a:bodyPr/>
          <a:lstStyle/>
          <a:p>
            <a:pPr marL="82550" lvl="1" indent="0">
              <a:buNone/>
            </a:pPr>
            <a:r>
              <a:rPr lang="en-US" sz="1800" b="1" dirty="0" err="1">
                <a:solidFill>
                  <a:schemeClr val="accent4">
                    <a:lumMod val="75000"/>
                  </a:schemeClr>
                </a:solidFill>
              </a:rPr>
              <a:t>ESSnuSB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</a:rPr>
              <a:t>+ Low Energy </a:t>
            </a:r>
            <a:r>
              <a:rPr lang="en-US" sz="1800" b="1" dirty="0" err="1">
                <a:solidFill>
                  <a:schemeClr val="accent4">
                    <a:lumMod val="75000"/>
                  </a:schemeClr>
                </a:solidFill>
              </a:rPr>
              <a:t>nuSTORM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</a:rPr>
              <a:t> (1.25 MW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pPr lvl="1"/>
            <a:r>
              <a:rPr lang="en-US" sz="1800" dirty="0"/>
              <a:t>Accumulator requested</a:t>
            </a:r>
          </a:p>
          <a:p>
            <a:pPr lvl="1"/>
            <a:r>
              <a:rPr lang="en-US" sz="1800" dirty="0"/>
              <a:t>Beam Switchyard (assembled but not fully used)</a:t>
            </a:r>
          </a:p>
          <a:p>
            <a:pPr lvl="1"/>
            <a:r>
              <a:rPr lang="en-US" sz="1800" dirty="0"/>
              <a:t>Hadronic collector based on one Horn</a:t>
            </a:r>
          </a:p>
          <a:p>
            <a:pPr lvl="1"/>
            <a:r>
              <a:rPr lang="en-US" sz="1800" dirty="0"/>
              <a:t>Room for Power Supply Units</a:t>
            </a:r>
          </a:p>
          <a:p>
            <a:pPr lvl="1"/>
            <a:r>
              <a:rPr lang="en-US" sz="1800" dirty="0"/>
              <a:t>Morgue and Hot cell</a:t>
            </a:r>
          </a:p>
          <a:p>
            <a:pPr lvl="1"/>
            <a:r>
              <a:rPr lang="en-US" sz="1800" dirty="0"/>
              <a:t>H- LINAC, 2.5 GeV and 28 </a:t>
            </a:r>
            <a:r>
              <a:rPr lang="en-US" sz="1800" dirty="0" smtClean="0"/>
              <a:t>Hz</a:t>
            </a:r>
          </a:p>
          <a:p>
            <a:pPr lvl="1"/>
            <a:r>
              <a:rPr lang="en-US" sz="1800" dirty="0" smtClean="0"/>
              <a:t>Extraction System</a:t>
            </a:r>
          </a:p>
          <a:p>
            <a:pPr lvl="1"/>
            <a:r>
              <a:rPr lang="en-US" sz="1800" dirty="0" smtClean="0"/>
              <a:t>Racetrack Ring</a:t>
            </a:r>
            <a:endParaRPr lang="en-US" sz="1800" dirty="0"/>
          </a:p>
          <a:p>
            <a:pPr marL="82550" lvl="1" indent="0">
              <a:buNone/>
            </a:pPr>
            <a:endParaRPr lang="en-US" sz="1800" dirty="0" smtClean="0"/>
          </a:p>
          <a:p>
            <a:pPr lvl="1"/>
            <a:r>
              <a:rPr lang="en-US" sz="1800" b="1" dirty="0" smtClean="0"/>
              <a:t>Corresponds to ~45% of the total cost of </a:t>
            </a:r>
            <a:r>
              <a:rPr lang="en-US" sz="1800" b="1" dirty="0" err="1" smtClean="0"/>
              <a:t>ESSnuSB</a:t>
            </a:r>
            <a:r>
              <a:rPr lang="en-US" sz="1800" b="1" dirty="0" smtClean="0"/>
              <a:t>+</a:t>
            </a:r>
            <a:endParaRPr lang="en-US" sz="1800" b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E6D30C7-705C-4EC7-4F5E-13CE8774A08A}"/>
              </a:ext>
            </a:extLst>
          </p:cNvPr>
          <p:cNvSpPr/>
          <p:nvPr/>
        </p:nvSpPr>
        <p:spPr>
          <a:xfrm rot="20357407">
            <a:off x="10281794" y="3454392"/>
            <a:ext cx="1753798" cy="3426996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E6D30C7-705C-4EC7-4F5E-13CE8774A08A}"/>
              </a:ext>
            </a:extLst>
          </p:cNvPr>
          <p:cNvSpPr/>
          <p:nvPr/>
        </p:nvSpPr>
        <p:spPr>
          <a:xfrm rot="18916548">
            <a:off x="8426055" y="2642886"/>
            <a:ext cx="610750" cy="759019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65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A4EB038-1003-E0E5-B478-FBD8AA64CD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234673" y="2228851"/>
            <a:ext cx="3957327" cy="457072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4A0EC82-0AA0-C966-9AED-DDB0A9D6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Costing</a:t>
            </a:r>
            <a:r>
              <a:rPr lang="en-SE" noProof="0" dirty="0" smtClean="0"/>
              <a:t> </a:t>
            </a:r>
            <a:r>
              <a:rPr lang="en-SE" noProof="0" dirty="0"/>
              <a:t>estimation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6CDF80-AED6-4373-8C9C-DB93258E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7</a:t>
            </a:fld>
            <a:endParaRPr lang="sv-S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E08B37A-4420-CCAC-117C-E831C63C00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noProof="0" dirty="0" smtClean="0"/>
              <a:t>Stage 3</a:t>
            </a:r>
            <a:endParaRPr lang="en-SE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DC62A8-7CEB-0EF6-B0F0-FC84D9046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709" y="1437854"/>
            <a:ext cx="9360000" cy="5037416"/>
          </a:xfrm>
        </p:spPr>
        <p:txBody>
          <a:bodyPr/>
          <a:lstStyle/>
          <a:p>
            <a:pPr marL="82550" lvl="1" indent="0">
              <a:buNone/>
            </a:pPr>
            <a:r>
              <a:rPr lang="en-US" sz="1800" b="1" dirty="0" err="1" smtClean="0">
                <a:solidFill>
                  <a:srgbClr val="C00000"/>
                </a:solidFill>
              </a:rPr>
              <a:t>ESSnuSB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en-US" sz="1800" b="1" dirty="0">
                <a:solidFill>
                  <a:srgbClr val="C00000"/>
                </a:solidFill>
              </a:rPr>
              <a:t>Target Station (5 MW)</a:t>
            </a:r>
          </a:p>
          <a:p>
            <a:pPr lvl="1"/>
            <a:r>
              <a:rPr lang="en-US" sz="1800" dirty="0"/>
              <a:t>Accumulator requested</a:t>
            </a:r>
          </a:p>
          <a:p>
            <a:pPr lvl="1"/>
            <a:r>
              <a:rPr lang="en-US" sz="1800" dirty="0"/>
              <a:t>Beam Switchyard fully operational</a:t>
            </a:r>
          </a:p>
          <a:p>
            <a:pPr lvl="1"/>
            <a:r>
              <a:rPr lang="en-US" sz="1800" dirty="0"/>
              <a:t>Hadronic collector based on Four Horn</a:t>
            </a:r>
          </a:p>
          <a:p>
            <a:pPr lvl="1"/>
            <a:r>
              <a:rPr lang="en-US" sz="1800" dirty="0"/>
              <a:t>Room for Power Supply Units</a:t>
            </a:r>
          </a:p>
          <a:p>
            <a:pPr lvl="1"/>
            <a:r>
              <a:rPr lang="en-US" sz="1800" dirty="0"/>
              <a:t>Morgue and Hot </a:t>
            </a:r>
            <a:r>
              <a:rPr lang="en-US" sz="1800" dirty="0" smtClean="0"/>
              <a:t>cell</a:t>
            </a:r>
          </a:p>
          <a:p>
            <a:pPr marL="82550" lvl="1" indent="0">
              <a:buNone/>
            </a:pPr>
            <a:endParaRPr lang="en-US" sz="1800" dirty="0" smtClean="0"/>
          </a:p>
          <a:p>
            <a:pPr lvl="1"/>
            <a:r>
              <a:rPr lang="en-US" sz="1800" b="1" dirty="0" smtClean="0"/>
              <a:t>Corresponds to ~40% of the total cost of </a:t>
            </a:r>
            <a:r>
              <a:rPr lang="en-US" sz="1800" b="1" dirty="0" err="1" smtClean="0"/>
              <a:t>ESSnuSB</a:t>
            </a:r>
            <a:r>
              <a:rPr lang="en-US" sz="1800" b="1" dirty="0" smtClean="0"/>
              <a:t>+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B2A475-605B-1243-91F4-7D2B8356E20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77396" y="4767308"/>
            <a:ext cx="2052535" cy="1867022"/>
          </a:xfrm>
          <a:prstGeom prst="rect">
            <a:avLst/>
          </a:prstGeom>
          <a:ln w="57150">
            <a:solidFill>
              <a:srgbClr val="67A6CE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BED446-7684-CF45-BBDE-504E49C6488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182138" y="1903620"/>
            <a:ext cx="2052535" cy="1877623"/>
          </a:xfrm>
          <a:prstGeom prst="rect">
            <a:avLst/>
          </a:prstGeom>
          <a:ln w="57150">
            <a:solidFill>
              <a:srgbClr val="67A6CE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AA4D35E-F1A5-4D4C-BD5A-6ED1035F5EF5}"/>
              </a:ext>
            </a:extLst>
          </p:cNvPr>
          <p:cNvSpPr/>
          <p:nvPr/>
        </p:nvSpPr>
        <p:spPr bwMode="auto">
          <a:xfrm>
            <a:off x="8339923" y="3056334"/>
            <a:ext cx="733694" cy="748223"/>
          </a:xfrm>
          <a:prstGeom prst="rect">
            <a:avLst/>
          </a:prstGeom>
          <a:noFill/>
          <a:ln w="57150" cap="flat" cmpd="sng" algn="ctr">
            <a:solidFill>
              <a:srgbClr val="67A6C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500" kern="1200">
                <a:solidFill>
                  <a:srgbClr val="000000"/>
                </a:solidFill>
                <a:latin typeface="Comic Sans MS" charset="0"/>
                <a:ea typeface="ヒラギノ角ゴ ProN W3" charset="0"/>
                <a:cs typeface="ヒラギノ角ゴ ProN W3" charset="0"/>
                <a:sym typeface="Comic Sans M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0500" kern="1200">
                <a:solidFill>
                  <a:srgbClr val="000000"/>
                </a:solidFill>
                <a:latin typeface="Comic Sans MS" charset="0"/>
                <a:ea typeface="ヒラギノ角ゴ ProN W3" charset="0"/>
                <a:cs typeface="ヒラギノ角ゴ ProN W3" charset="0"/>
                <a:sym typeface="Comic Sans M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0500" kern="1200">
                <a:solidFill>
                  <a:srgbClr val="000000"/>
                </a:solidFill>
                <a:latin typeface="Comic Sans MS" charset="0"/>
                <a:ea typeface="ヒラギノ角ゴ ProN W3" charset="0"/>
                <a:cs typeface="ヒラギノ角ゴ ProN W3" charset="0"/>
                <a:sym typeface="Comic Sans M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0500" kern="1200">
                <a:solidFill>
                  <a:srgbClr val="000000"/>
                </a:solidFill>
                <a:latin typeface="Comic Sans MS" charset="0"/>
                <a:ea typeface="ヒラギノ角ゴ ProN W3" charset="0"/>
                <a:cs typeface="ヒラギノ角ゴ ProN W3" charset="0"/>
                <a:sym typeface="Comic Sans M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0500" kern="1200">
                <a:solidFill>
                  <a:srgbClr val="000000"/>
                </a:solidFill>
                <a:latin typeface="Comic Sans MS" charset="0"/>
                <a:ea typeface="ヒラギノ角ゴ ProN W3" charset="0"/>
                <a:cs typeface="ヒラギノ角ゴ ProN W3" charset="0"/>
                <a:sym typeface="Comic Sans MS" charset="0"/>
              </a:defRPr>
            </a:lvl5pPr>
            <a:lvl6pPr marL="2286000" algn="l" defTabSz="457200" rtl="0" eaLnBrk="1" latinLnBrk="0" hangingPunct="1">
              <a:defRPr sz="10500" kern="1200">
                <a:solidFill>
                  <a:srgbClr val="000000"/>
                </a:solidFill>
                <a:latin typeface="Comic Sans MS" charset="0"/>
                <a:ea typeface="ヒラギノ角ゴ ProN W3" charset="0"/>
                <a:cs typeface="ヒラギノ角ゴ ProN W3" charset="0"/>
                <a:sym typeface="Comic Sans MS" charset="0"/>
              </a:defRPr>
            </a:lvl6pPr>
            <a:lvl7pPr marL="2743200" algn="l" defTabSz="457200" rtl="0" eaLnBrk="1" latinLnBrk="0" hangingPunct="1">
              <a:defRPr sz="10500" kern="1200">
                <a:solidFill>
                  <a:srgbClr val="000000"/>
                </a:solidFill>
                <a:latin typeface="Comic Sans MS" charset="0"/>
                <a:ea typeface="ヒラギノ角ゴ ProN W3" charset="0"/>
                <a:cs typeface="ヒラギノ角ゴ ProN W3" charset="0"/>
                <a:sym typeface="Comic Sans MS" charset="0"/>
              </a:defRPr>
            </a:lvl7pPr>
            <a:lvl8pPr marL="3200400" algn="l" defTabSz="457200" rtl="0" eaLnBrk="1" latinLnBrk="0" hangingPunct="1">
              <a:defRPr sz="10500" kern="1200">
                <a:solidFill>
                  <a:srgbClr val="000000"/>
                </a:solidFill>
                <a:latin typeface="Comic Sans MS" charset="0"/>
                <a:ea typeface="ヒラギノ角ゴ ProN W3" charset="0"/>
                <a:cs typeface="ヒラギノ角ゴ ProN W3" charset="0"/>
                <a:sym typeface="Comic Sans MS" charset="0"/>
              </a:defRPr>
            </a:lvl8pPr>
            <a:lvl9pPr marL="3657600" algn="l" defTabSz="457200" rtl="0" eaLnBrk="1" latinLnBrk="0" hangingPunct="1">
              <a:defRPr sz="10500" kern="1200">
                <a:solidFill>
                  <a:srgbClr val="000000"/>
                </a:solidFill>
                <a:latin typeface="Comic Sans MS" charset="0"/>
                <a:ea typeface="ヒラギノ角ゴ ProN W3" charset="0"/>
                <a:cs typeface="ヒラギノ角ゴ ProN W3" charset="0"/>
                <a:sym typeface="Comic Sans MS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mic Sans MS" pitchFamily="-112" charset="0"/>
              <a:ea typeface="ヒラギノ角ゴ ProN W3" pitchFamily="-112" charset="-128"/>
              <a:cs typeface="ヒラギノ角ゴ ProN W3" pitchFamily="-112" charset="-128"/>
              <a:sym typeface="Comic Sans MS" pitchFamily="-11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E5BC54-F3E9-0343-9E43-676DB7ECFAED}"/>
              </a:ext>
            </a:extLst>
          </p:cNvPr>
          <p:cNvSpPr/>
          <p:nvPr/>
        </p:nvSpPr>
        <p:spPr bwMode="auto">
          <a:xfrm>
            <a:off x="8443835" y="6147706"/>
            <a:ext cx="555609" cy="510125"/>
          </a:xfrm>
          <a:prstGeom prst="rect">
            <a:avLst/>
          </a:prstGeom>
          <a:noFill/>
          <a:ln w="57150" cap="flat" cmpd="sng" algn="ctr">
            <a:solidFill>
              <a:srgbClr val="67A6C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500" kern="1200">
                <a:solidFill>
                  <a:srgbClr val="000000"/>
                </a:solidFill>
                <a:latin typeface="Comic Sans MS" charset="0"/>
                <a:ea typeface="ヒラギノ角ゴ ProN W3" charset="0"/>
                <a:cs typeface="ヒラギノ角ゴ ProN W3" charset="0"/>
                <a:sym typeface="Comic Sans M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0500" kern="1200">
                <a:solidFill>
                  <a:srgbClr val="000000"/>
                </a:solidFill>
                <a:latin typeface="Comic Sans MS" charset="0"/>
                <a:ea typeface="ヒラギノ角ゴ ProN W3" charset="0"/>
                <a:cs typeface="ヒラギノ角ゴ ProN W3" charset="0"/>
                <a:sym typeface="Comic Sans M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0500" kern="1200">
                <a:solidFill>
                  <a:srgbClr val="000000"/>
                </a:solidFill>
                <a:latin typeface="Comic Sans MS" charset="0"/>
                <a:ea typeface="ヒラギノ角ゴ ProN W3" charset="0"/>
                <a:cs typeface="ヒラギノ角ゴ ProN W3" charset="0"/>
                <a:sym typeface="Comic Sans M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0500" kern="1200">
                <a:solidFill>
                  <a:srgbClr val="000000"/>
                </a:solidFill>
                <a:latin typeface="Comic Sans MS" charset="0"/>
                <a:ea typeface="ヒラギノ角ゴ ProN W3" charset="0"/>
                <a:cs typeface="ヒラギノ角ゴ ProN W3" charset="0"/>
                <a:sym typeface="Comic Sans M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0500" kern="1200">
                <a:solidFill>
                  <a:srgbClr val="000000"/>
                </a:solidFill>
                <a:latin typeface="Comic Sans MS" charset="0"/>
                <a:ea typeface="ヒラギノ角ゴ ProN W3" charset="0"/>
                <a:cs typeface="ヒラギノ角ゴ ProN W3" charset="0"/>
                <a:sym typeface="Comic Sans MS" charset="0"/>
              </a:defRPr>
            </a:lvl5pPr>
            <a:lvl6pPr marL="2286000" algn="l" defTabSz="457200" rtl="0" eaLnBrk="1" latinLnBrk="0" hangingPunct="1">
              <a:defRPr sz="10500" kern="1200">
                <a:solidFill>
                  <a:srgbClr val="000000"/>
                </a:solidFill>
                <a:latin typeface="Comic Sans MS" charset="0"/>
                <a:ea typeface="ヒラギノ角ゴ ProN W3" charset="0"/>
                <a:cs typeface="ヒラギノ角ゴ ProN W3" charset="0"/>
                <a:sym typeface="Comic Sans MS" charset="0"/>
              </a:defRPr>
            </a:lvl6pPr>
            <a:lvl7pPr marL="2743200" algn="l" defTabSz="457200" rtl="0" eaLnBrk="1" latinLnBrk="0" hangingPunct="1">
              <a:defRPr sz="10500" kern="1200">
                <a:solidFill>
                  <a:srgbClr val="000000"/>
                </a:solidFill>
                <a:latin typeface="Comic Sans MS" charset="0"/>
                <a:ea typeface="ヒラギノ角ゴ ProN W3" charset="0"/>
                <a:cs typeface="ヒラギノ角ゴ ProN W3" charset="0"/>
                <a:sym typeface="Comic Sans MS" charset="0"/>
              </a:defRPr>
            </a:lvl7pPr>
            <a:lvl8pPr marL="3200400" algn="l" defTabSz="457200" rtl="0" eaLnBrk="1" latinLnBrk="0" hangingPunct="1">
              <a:defRPr sz="10500" kern="1200">
                <a:solidFill>
                  <a:srgbClr val="000000"/>
                </a:solidFill>
                <a:latin typeface="Comic Sans MS" charset="0"/>
                <a:ea typeface="ヒラギノ角ゴ ProN W3" charset="0"/>
                <a:cs typeface="ヒラギノ角ゴ ProN W3" charset="0"/>
                <a:sym typeface="Comic Sans MS" charset="0"/>
              </a:defRPr>
            </a:lvl8pPr>
            <a:lvl9pPr marL="3657600" algn="l" defTabSz="457200" rtl="0" eaLnBrk="1" latinLnBrk="0" hangingPunct="1">
              <a:defRPr sz="10500" kern="1200">
                <a:solidFill>
                  <a:srgbClr val="000000"/>
                </a:solidFill>
                <a:latin typeface="Comic Sans MS" charset="0"/>
                <a:ea typeface="ヒラギノ角ゴ ProN W3" charset="0"/>
                <a:cs typeface="ヒラギノ角ゴ ProN W3" charset="0"/>
                <a:sym typeface="Comic Sans MS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mic Sans MS" pitchFamily="-112" charset="0"/>
              <a:ea typeface="ヒラギノ角ゴ ProN W3" pitchFamily="-112" charset="-128"/>
              <a:cs typeface="ヒラギノ角ゴ ProN W3" pitchFamily="-112" charset="-128"/>
              <a:sym typeface="Comic Sans MS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69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A0EC82-0AA0-C966-9AED-DDB0A9D6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Costing</a:t>
            </a:r>
            <a:r>
              <a:rPr lang="en-SE" noProof="0" dirty="0" smtClean="0"/>
              <a:t> </a:t>
            </a:r>
            <a:r>
              <a:rPr lang="en-SE" noProof="0" dirty="0"/>
              <a:t>estimation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6CDF80-AED6-4373-8C9C-DB93258E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8</a:t>
            </a:fld>
            <a:endParaRPr lang="sv-S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E08B37A-4420-CCAC-117C-E831C63C00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SE" noProof="0" dirty="0"/>
              <a:t>WPs homework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DC62A8-7CEB-0EF6-B0F0-FC84D9046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Every Work Package coordinator </a:t>
            </a:r>
            <a:r>
              <a:rPr lang="en-US" sz="1800" dirty="0" smtClean="0"/>
              <a:t>shall continue to:</a:t>
            </a:r>
            <a:endParaRPr lang="en-US" sz="1800" dirty="0"/>
          </a:p>
          <a:p>
            <a:pPr lvl="1"/>
            <a:r>
              <a:rPr lang="en-US" sz="1800" dirty="0"/>
              <a:t>Identify major cost drivers</a:t>
            </a:r>
          </a:p>
          <a:p>
            <a:pPr lvl="1"/>
            <a:r>
              <a:rPr lang="en-US" sz="1800" dirty="0" smtClean="0"/>
              <a:t>Review </a:t>
            </a:r>
            <a:r>
              <a:rPr lang="en-US" sz="1800" dirty="0"/>
              <a:t>configurations for: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Stage I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Stage II (only upgrade cost from stage I)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Stage III (only upgrade cost from stage II</a:t>
            </a:r>
            <a:r>
              <a:rPr lang="en-US" sz="1800" dirty="0" smtClean="0"/>
              <a:t>)</a:t>
            </a:r>
            <a:endParaRPr lang="en-US" sz="1800" dirty="0"/>
          </a:p>
          <a:p>
            <a:pPr lvl="1"/>
            <a:r>
              <a:rPr lang="en-US" sz="1800" dirty="0"/>
              <a:t>Optimize major cost drivers and decide on the scope</a:t>
            </a:r>
          </a:p>
          <a:p>
            <a:pPr lvl="1"/>
            <a:r>
              <a:rPr lang="en-US" sz="1800" b="1" dirty="0"/>
              <a:t>Deliver level-</a:t>
            </a:r>
            <a:r>
              <a:rPr lang="pl-PL" sz="1800" b="1" dirty="0"/>
              <a:t>4</a:t>
            </a:r>
            <a:r>
              <a:rPr lang="en-US" sz="1800" b="1" dirty="0"/>
              <a:t> details Product Breakdown Structure (PBS) with cost </a:t>
            </a:r>
            <a:r>
              <a:rPr lang="en-US" sz="1800" b="1" dirty="0" smtClean="0"/>
              <a:t>estimation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7362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8D632-4377-93C4-D315-8D53DE785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How to provide input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E5E8BD-CD0A-27E8-071B-CFA796453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9</a:t>
            </a:fld>
            <a:endParaRPr lang="sv-S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77E4C4-1D37-A58C-6307-31D222D16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42875" lvl="1" indent="0">
              <a:buNone/>
            </a:pPr>
            <a:r>
              <a:rPr lang="en-US" sz="1800" noProof="0" dirty="0"/>
              <a:t>WP coordinators shall:</a:t>
            </a:r>
          </a:p>
          <a:p>
            <a:pPr marL="485775" lvl="1" indent="-342900">
              <a:buFont typeface="+mj-lt"/>
              <a:buAutoNum type="arabicPeriod"/>
            </a:pPr>
            <a:r>
              <a:rPr lang="en-US" sz="1800" noProof="0" dirty="0"/>
              <a:t>Open </a:t>
            </a:r>
            <a:r>
              <a:rPr lang="en-US" sz="1800" noProof="0" dirty="0" smtClean="0"/>
              <a:t>delivered spreadsheet </a:t>
            </a:r>
            <a:r>
              <a:rPr lang="en-US" sz="1800" noProof="0" dirty="0"/>
              <a:t>file</a:t>
            </a:r>
          </a:p>
          <a:p>
            <a:pPr marL="485775" lvl="1" indent="-342900">
              <a:buFont typeface="+mj-lt"/>
              <a:buAutoNum type="arabicPeriod"/>
            </a:pPr>
            <a:r>
              <a:rPr lang="en-US" sz="1800" noProof="0" dirty="0"/>
              <a:t>Review </a:t>
            </a:r>
            <a:r>
              <a:rPr lang="pl-PL" sz="1800" noProof="0" dirty="0"/>
              <a:t>Product </a:t>
            </a:r>
            <a:r>
              <a:rPr lang="en-US" sz="1800" noProof="0" dirty="0"/>
              <a:t>Breakdown Structure (PBS):</a:t>
            </a:r>
          </a:p>
          <a:p>
            <a:pPr lvl="2"/>
            <a:r>
              <a:rPr lang="en-US" noProof="0" dirty="0"/>
              <a:t>Add necessary entries</a:t>
            </a:r>
          </a:p>
          <a:p>
            <a:pPr lvl="2"/>
            <a:r>
              <a:rPr lang="en-US" noProof="0" dirty="0"/>
              <a:t>Strike through unnecessary entries</a:t>
            </a:r>
          </a:p>
          <a:p>
            <a:pPr marL="485775" lvl="1" indent="-342900">
              <a:buFont typeface="+mj-lt"/>
              <a:buAutoNum type="arabicPeriod"/>
            </a:pPr>
            <a:r>
              <a:rPr lang="en-US" sz="1800" noProof="0" dirty="0"/>
              <a:t>Define Stage I baseline in the spreadsheet and state estimated cost</a:t>
            </a:r>
          </a:p>
          <a:p>
            <a:pPr marL="485775" lvl="1" indent="-342900">
              <a:buFont typeface="+mj-lt"/>
              <a:buAutoNum type="arabicPeriod"/>
            </a:pPr>
            <a:r>
              <a:rPr lang="en-US" sz="1800" dirty="0"/>
              <a:t>Continue with stage II and stage III upgrades</a:t>
            </a:r>
            <a:endParaRPr lang="en-US" sz="1800" noProof="0" dirty="0"/>
          </a:p>
          <a:p>
            <a:pPr marL="0" indent="0">
              <a:buNone/>
            </a:pP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Indicate all changes in the CMD column:</a:t>
            </a:r>
          </a:p>
          <a:p>
            <a:pPr marL="0" indent="0">
              <a:buNone/>
            </a:pPr>
            <a:r>
              <a:rPr lang="en-US" sz="1800" b="1" dirty="0"/>
              <a:t>n</a:t>
            </a:r>
            <a:r>
              <a:rPr lang="en-US" sz="1800" dirty="0"/>
              <a:t>(</a:t>
            </a:r>
            <a:r>
              <a:rPr lang="en-US" sz="1800" dirty="0" err="1"/>
              <a:t>ew</a:t>
            </a:r>
            <a:r>
              <a:rPr lang="en-US" sz="1800" dirty="0"/>
              <a:t>), </a:t>
            </a:r>
            <a:r>
              <a:rPr lang="en-US" sz="1800" b="1" dirty="0"/>
              <a:t>m</a:t>
            </a:r>
            <a:r>
              <a:rPr lang="en-US" sz="1800" dirty="0"/>
              <a:t>(</a:t>
            </a:r>
            <a:r>
              <a:rPr lang="en-US" sz="1800" dirty="0" err="1"/>
              <a:t>odified</a:t>
            </a:r>
            <a:r>
              <a:rPr lang="en-US" sz="1800" dirty="0"/>
              <a:t>) or </a:t>
            </a:r>
            <a:r>
              <a:rPr lang="en-US" sz="1800" b="1" dirty="0"/>
              <a:t>d</a:t>
            </a:r>
            <a:r>
              <a:rPr lang="en-US" sz="1800" dirty="0"/>
              <a:t>(</a:t>
            </a:r>
            <a:r>
              <a:rPr lang="en-US" sz="1800" dirty="0" err="1"/>
              <a:t>eleted</a:t>
            </a:r>
            <a:r>
              <a:rPr lang="en-US" sz="1800" dirty="0"/>
              <a:t>) line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82550" lvl="1" indent="0">
              <a:buNone/>
            </a:pPr>
            <a:r>
              <a:rPr lang="en-US" sz="1800" noProof="0" dirty="0"/>
              <a:t>Not to be included in the estimation:</a:t>
            </a:r>
          </a:p>
          <a:p>
            <a:pPr lvl="1"/>
            <a:r>
              <a:rPr lang="en-US" sz="1800" noProof="0" dirty="0"/>
              <a:t>R&amp;D</a:t>
            </a:r>
          </a:p>
          <a:p>
            <a:pPr lvl="1"/>
            <a:r>
              <a:rPr lang="en-US" sz="1800" noProof="0" dirty="0"/>
              <a:t>Pre-Operations</a:t>
            </a:r>
          </a:p>
          <a:p>
            <a:pPr lvl="2"/>
            <a:r>
              <a:rPr lang="en-US" noProof="0" dirty="0"/>
              <a:t>Existing salaries</a:t>
            </a:r>
          </a:p>
          <a:p>
            <a:pPr lvl="2"/>
            <a:r>
              <a:rPr lang="en-US" noProof="0" dirty="0"/>
              <a:t>Existing administration</a:t>
            </a:r>
          </a:p>
          <a:p>
            <a:pPr lvl="2"/>
            <a:r>
              <a:rPr lang="en-US" noProof="0" dirty="0"/>
              <a:t>Existing utilities</a:t>
            </a:r>
          </a:p>
          <a:p>
            <a:pPr lvl="2"/>
            <a:r>
              <a:rPr lang="en-US" noProof="0" dirty="0"/>
              <a:t>Logistics</a:t>
            </a:r>
          </a:p>
          <a:p>
            <a:pPr lvl="2"/>
            <a:r>
              <a:rPr lang="en-US" noProof="0" dirty="0"/>
              <a:t>Etc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E309AD-911F-7E5C-F94F-198804ADC6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noProof="0" dirty="0"/>
              <a:t>PBS spreadsheet</a:t>
            </a:r>
          </a:p>
        </p:txBody>
      </p:sp>
    </p:spTree>
    <p:extLst>
      <p:ext uri="{BB962C8B-B14F-4D97-AF65-F5344CB8AC3E}">
        <p14:creationId xmlns:p14="http://schemas.microsoft.com/office/powerpoint/2010/main" val="403394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1_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S0013_ESS_191217" id="{25A5AE2A-28F6-4104-8C72-7304B1F48254}" vid="{320E9B42-7F55-4E52-AA64-0C45CA88F265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ESS-0060907 - Chess Core Powerpoint</Template>
  <TotalTime>230</TotalTime>
  <Words>637</Words>
  <Application>Microsoft Office PowerPoint</Application>
  <PresentationFormat>Widescreen</PresentationFormat>
  <Paragraphs>148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Comic Sans MS</vt:lpstr>
      <vt:lpstr>Segoe UI</vt:lpstr>
      <vt:lpstr>Segoe UI Light</vt:lpstr>
      <vt:lpstr>Segoe UI Semibold</vt:lpstr>
      <vt:lpstr>Wingdings</vt:lpstr>
      <vt:lpstr>ヒラギノ角ゴ ProN W3</vt:lpstr>
      <vt:lpstr>Office-tema</vt:lpstr>
      <vt:lpstr>1_Office-tema</vt:lpstr>
      <vt:lpstr>PowerPoint Presentation</vt:lpstr>
      <vt:lpstr>ESSnuSB+ costing WP2 – Engineering and Infrastructure</vt:lpstr>
      <vt:lpstr>Program’s stages</vt:lpstr>
      <vt:lpstr>Costing estimation delivered</vt:lpstr>
      <vt:lpstr>Costing estimation</vt:lpstr>
      <vt:lpstr>Costing estimation</vt:lpstr>
      <vt:lpstr>Costing estimation</vt:lpstr>
      <vt:lpstr>Costing estimation</vt:lpstr>
      <vt:lpstr>How to provide input</vt:lpstr>
      <vt:lpstr>Costing estimation</vt:lpstr>
    </vt:vector>
  </TitlesOfParts>
  <Company>European Spallation Source ERIC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Dawid Patrzalek</dc:creator>
  <cp:lastModifiedBy>Dawid Patrzalek</cp:lastModifiedBy>
  <cp:revision>325</cp:revision>
  <cp:lastPrinted>2019-03-08T10:27:30Z</cp:lastPrinted>
  <dcterms:created xsi:type="dcterms:W3CDTF">2022-10-14T13:10:19Z</dcterms:created>
  <dcterms:modified xsi:type="dcterms:W3CDTF">2024-09-24T09:42:40Z</dcterms:modified>
</cp:coreProperties>
</file>