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301" r:id="rId3"/>
    <p:sldId id="302" r:id="rId4"/>
    <p:sldId id="288" r:id="rId5"/>
    <p:sldId id="303" r:id="rId6"/>
    <p:sldId id="304" r:id="rId7"/>
    <p:sldId id="305" r:id="rId8"/>
    <p:sldId id="306" r:id="rId9"/>
    <p:sldId id="277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77" autoAdjust="0"/>
    <p:restoredTop sz="94681" autoAdjust="0"/>
  </p:normalViewPr>
  <p:slideViewPr>
    <p:cSldViewPr snapToGrid="0" snapToObjects="1">
      <p:cViewPr varScale="1">
        <p:scale>
          <a:sx n="199" d="100"/>
          <a:sy n="199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2024-09-11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33000">
                <a:schemeClr val="bg1"/>
              </a:gs>
              <a:gs pos="13000">
                <a:schemeClr val="bg1"/>
              </a:gs>
              <a:gs pos="45000">
                <a:schemeClr val="accent1">
                  <a:lumMod val="5000"/>
                  <a:lumOff val="9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sv-SE" dirty="0" err="1"/>
              <a:t>presented</a:t>
            </a:r>
            <a:r>
              <a:rPr lang="sv-SE" dirty="0"/>
              <a:t> by &lt;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nameson</a:t>
            </a:r>
            <a:r>
              <a:rPr lang="sv-SE" dirty="0"/>
              <a:t>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fld id="{18896B66-0B3A-474C-9C9C-E4F07B1F5DAD}" type="datetime1">
              <a:rPr lang="sv-SE" smtClean="0"/>
              <a:pPr/>
              <a:t>2024-09-11</a:t>
            </a:fld>
            <a:endParaRPr lang="sv-SE" dirty="0"/>
          </a:p>
        </p:txBody>
      </p:sp>
      <p:pic>
        <p:nvPicPr>
          <p:cNvPr id="13" name="Bildobjekt 10">
            <a:extLst>
              <a:ext uri="{FF2B5EF4-FFF2-40B4-BE49-F238E27FC236}">
                <a16:creationId xmlns:a16="http://schemas.microsoft.com/office/drawing/2014/main" id="{94E2C7C9-EF76-1A49-BF12-1B994C95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16017" y="378722"/>
            <a:ext cx="639192" cy="618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DA7E0E-6D23-6CB5-62C3-6E70D29206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4788" y="209359"/>
            <a:ext cx="1817637" cy="963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B12D65-037D-6B82-0054-A9F6E1B3D6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67539" y="1290798"/>
            <a:ext cx="2587670" cy="5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16" name="Bildobjekt 10">
            <a:extLst>
              <a:ext uri="{FF2B5EF4-FFF2-40B4-BE49-F238E27FC236}">
                <a16:creationId xmlns:a16="http://schemas.microsoft.com/office/drawing/2014/main" id="{C62A5061-2F4D-6245-8593-63E75C363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BA677D-23FF-C4F3-FA42-86D7F98D3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Bildobjekt 11">
            <a:extLst>
              <a:ext uri="{FF2B5EF4-FFF2-40B4-BE49-F238E27FC236}">
                <a16:creationId xmlns:a16="http://schemas.microsoft.com/office/drawing/2014/main" id="{033D7A5C-6258-4190-D576-344C47EE49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4AE67-7AF0-F502-8D92-9A7B0C989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4636" y="406691"/>
            <a:ext cx="15099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C791F-8DC8-8D9D-642A-30BD66C1B5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4636" y="406691"/>
            <a:ext cx="15099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  <p:pic>
        <p:nvPicPr>
          <p:cNvPr id="2" name="Bildobjekt 11">
            <a:extLst>
              <a:ext uri="{FF2B5EF4-FFF2-40B4-BE49-F238E27FC236}">
                <a16:creationId xmlns:a16="http://schemas.microsoft.com/office/drawing/2014/main" id="{33F2F1BF-24E0-9781-8D8B-294E5DBE8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808C5-37C6-2352-3263-D0893E5EA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4636" y="406691"/>
            <a:ext cx="15099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1CD7CAB2-0DDA-23F9-D2F2-335DD4640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A893F6-6936-9CA3-B29A-22405A6845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4A4A5032-6EE8-9F27-1B5B-350FB07A1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078E2-C8E2-3746-F8A4-50B453C51F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A362F8D9-ADDD-334D-9F9C-C39E6899E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89A21B-5AC2-D46C-153C-6238A3AB6F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C7D981D2-7D63-72E4-0113-FD2A480859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6FA255-A1F9-B5F8-C865-11EEAC362F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  <p:pic>
        <p:nvPicPr>
          <p:cNvPr id="2" name="Bildobjekt 11">
            <a:extLst>
              <a:ext uri="{FF2B5EF4-FFF2-40B4-BE49-F238E27FC236}">
                <a16:creationId xmlns:a16="http://schemas.microsoft.com/office/drawing/2014/main" id="{8902B2CA-79EA-DF45-D4D2-5C3A458E6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3A8958-C90E-AFC7-C347-9FFFD3ECAA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4636" y="406691"/>
            <a:ext cx="15099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  <p:pic>
        <p:nvPicPr>
          <p:cNvPr id="3" name="Bildobjekt 10">
            <a:extLst>
              <a:ext uri="{FF2B5EF4-FFF2-40B4-BE49-F238E27FC236}">
                <a16:creationId xmlns:a16="http://schemas.microsoft.com/office/drawing/2014/main" id="{87BBA599-6DB6-AD93-E8DA-68477F5F0F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322829" y="115792"/>
            <a:ext cx="639192" cy="618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65D52-E606-86D2-65BA-B5AFBA18F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892" y="115792"/>
            <a:ext cx="1167923" cy="6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9" r:id="rId4"/>
    <p:sldLayoutId id="2147483650" r:id="rId5"/>
    <p:sldLayoutId id="2147483668" r:id="rId6"/>
    <p:sldLayoutId id="2147483662" r:id="rId7"/>
    <p:sldLayoutId id="2147483664" r:id="rId8"/>
    <p:sldLayoutId id="2147483663" r:id="rId9"/>
    <p:sldLayoutId id="2147483666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WP4: </a:t>
            </a:r>
            <a:r>
              <a:rPr lang="sv-SE" dirty="0" err="1"/>
              <a:t>Linac</a:t>
            </a:r>
            <a:r>
              <a:rPr lang="sv-SE" dirty="0"/>
              <a:t> transfer </a:t>
            </a:r>
            <a:r>
              <a:rPr lang="sv-SE" dirty="0" err="1"/>
              <a:t>line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ESSnuSB</a:t>
            </a:r>
            <a:r>
              <a:rPr lang="en-GB" dirty="0"/>
              <a:t> Annual Meeting 2024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Natalia </a:t>
            </a:r>
            <a:r>
              <a:rPr lang="en-GB" dirty="0" err="1"/>
              <a:t>milas</a:t>
            </a:r>
            <a:r>
              <a:rPr lang="en-GB" dirty="0"/>
              <a:t> on behalf of WP4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2024-09-11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80A6-1592-3A7E-E0F6-1165CDBF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new transfer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1D088-07A2-8275-45F6-FE3D54FC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ACFF-97A6-73DA-CB41-DB2BD8F1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6B6FF-9D31-65F1-A8CA-B43C3075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070043"/>
            <a:ext cx="9365782" cy="5260419"/>
          </a:xfrm>
        </p:spPr>
        <p:txBody>
          <a:bodyPr/>
          <a:lstStyle/>
          <a:p>
            <a:br>
              <a:rPr lang="en-GB" dirty="0">
                <a:effectLst/>
                <a:latin typeface="Arial" panose="020B0604020202020204" pitchFamily="34" charset="0"/>
              </a:rPr>
            </a:br>
            <a:endParaRPr lang="en-GB" dirty="0"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Make construction easier getting further away from the experimental hall</a:t>
            </a:r>
            <a:endParaRPr lang="en-GB" sz="24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Improve the old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</a:rPr>
              <a:t>Reduce costs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3DAF47-AE5C-DC49-C33C-6C3EDB8D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9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9B92-679A-B3EF-03A6-5704B8E6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Layout of a new transfer 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2195E-B19C-BAB4-2CBC-7F2BE0ED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50C1D-7F67-0925-CFEE-A936F7BE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CF99C-765A-B319-137C-2C7BDF06F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CBA44C-1391-5230-1584-9D41C6B48072}"/>
              </a:ext>
            </a:extLst>
          </p:cNvPr>
          <p:cNvGrpSpPr/>
          <p:nvPr/>
        </p:nvGrpSpPr>
        <p:grpSpPr>
          <a:xfrm>
            <a:off x="1288159" y="974307"/>
            <a:ext cx="9349792" cy="5449367"/>
            <a:chOff x="2580763" y="1338395"/>
            <a:chExt cx="7772400" cy="458184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67F4AC-9433-A32E-1DB5-BC5C3C53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0763" y="1338395"/>
              <a:ext cx="7772400" cy="456027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2C22F6-F566-EBAA-7429-CC24D9D4B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3183366" y="2933945"/>
              <a:ext cx="2230940" cy="2986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7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0637-E4EE-D34C-994A-D9A00B8A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EBF1A-97F8-254D-BFE4-6A7D06E8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3E964-CF54-AB4C-B838-1343A7FC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357E3-8F27-8749-9B79-7D5BC6FBA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Old Design: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Based</a:t>
            </a:r>
            <a:r>
              <a:rPr lang="sv-SE" dirty="0"/>
              <a:t> on a FDO </a:t>
            </a:r>
            <a:r>
              <a:rPr lang="sv-SE" dirty="0" err="1"/>
              <a:t>lattice</a:t>
            </a:r>
            <a:r>
              <a:rPr lang="sv-SE" dirty="0"/>
              <a:t> (</a:t>
            </a:r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quadrupoles</a:t>
            </a:r>
            <a:r>
              <a:rPr lang="sv-SE" dirty="0"/>
              <a:t> in </a:t>
            </a:r>
            <a:r>
              <a:rPr lang="sv-SE" dirty="0" err="1"/>
              <a:t>between</a:t>
            </a:r>
            <a:r>
              <a:rPr lang="sv-SE" dirty="0"/>
              <a:t> long </a:t>
            </a:r>
            <a:r>
              <a:rPr lang="sv-SE" dirty="0" err="1"/>
              <a:t>dipoles</a:t>
            </a:r>
            <a:r>
              <a:rPr lang="sv-SE" dirty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15 H </a:t>
            </a:r>
            <a:r>
              <a:rPr lang="sv-SE" dirty="0" err="1"/>
              <a:t>dipoles</a:t>
            </a:r>
            <a:r>
              <a:rPr lang="sv-SE" dirty="0"/>
              <a:t>, 12 V </a:t>
            </a:r>
            <a:r>
              <a:rPr lang="sv-SE" dirty="0" err="1"/>
              <a:t>dipoles</a:t>
            </a:r>
            <a:r>
              <a:rPr lang="sv-SE" dirty="0"/>
              <a:t> and 64 </a:t>
            </a:r>
            <a:r>
              <a:rPr lang="sv-SE" dirty="0" err="1"/>
              <a:t>quads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evelope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in </a:t>
            </a:r>
            <a:r>
              <a:rPr lang="sv-SE" dirty="0" err="1"/>
              <a:t>both</a:t>
            </a:r>
            <a:r>
              <a:rPr lang="sv-SE" dirty="0"/>
              <a:t> planes 2 mm (</a:t>
            </a: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advance</a:t>
            </a:r>
            <a:r>
              <a:rPr lang="sv-SE" dirty="0"/>
              <a:t> ~22.5 per cell)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Full </a:t>
            </a:r>
            <a:r>
              <a:rPr lang="sv-SE" dirty="0" err="1"/>
              <a:t>depth</a:t>
            </a:r>
            <a:r>
              <a:rPr lang="sv-SE" dirty="0"/>
              <a:t> = 7.8 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3659D-CD70-87EE-298D-299661B830F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b="1" dirty="0"/>
              <a:t>New Design: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Based</a:t>
            </a:r>
            <a:r>
              <a:rPr lang="sv-SE" dirty="0"/>
              <a:t> on a FODO </a:t>
            </a:r>
            <a:r>
              <a:rPr lang="sv-SE" dirty="0" err="1"/>
              <a:t>lattice</a:t>
            </a:r>
            <a:r>
              <a:rPr lang="sv-SE" dirty="0"/>
              <a:t> (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quadrupole</a:t>
            </a:r>
            <a:r>
              <a:rPr lang="sv-SE" dirty="0"/>
              <a:t> in </a:t>
            </a:r>
            <a:r>
              <a:rPr lang="sv-SE" dirty="0" err="1"/>
              <a:t>between</a:t>
            </a:r>
            <a:r>
              <a:rPr lang="sv-SE" dirty="0"/>
              <a:t> long </a:t>
            </a:r>
            <a:r>
              <a:rPr lang="sv-SE" dirty="0" err="1"/>
              <a:t>dipoles</a:t>
            </a:r>
            <a:r>
              <a:rPr lang="sv-SE" dirty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15 H </a:t>
            </a:r>
            <a:r>
              <a:rPr lang="sv-SE" dirty="0" err="1"/>
              <a:t>dipoles</a:t>
            </a:r>
            <a:r>
              <a:rPr lang="sv-SE" dirty="0"/>
              <a:t>, 9 V </a:t>
            </a:r>
            <a:r>
              <a:rPr lang="sv-SE" dirty="0" err="1"/>
              <a:t>dipoles</a:t>
            </a:r>
            <a:r>
              <a:rPr lang="sv-SE" dirty="0"/>
              <a:t> and 41 </a:t>
            </a:r>
            <a:r>
              <a:rPr lang="sv-SE" dirty="0" err="1"/>
              <a:t>quads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evelope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in </a:t>
            </a:r>
            <a:r>
              <a:rPr lang="sv-SE" dirty="0" err="1"/>
              <a:t>both</a:t>
            </a:r>
            <a:r>
              <a:rPr lang="sv-SE" dirty="0"/>
              <a:t> planes 2 mm (</a:t>
            </a:r>
            <a:r>
              <a:rPr lang="sv-SE" dirty="0" err="1"/>
              <a:t>phase</a:t>
            </a:r>
            <a:r>
              <a:rPr lang="sv-SE" dirty="0"/>
              <a:t> </a:t>
            </a:r>
            <a:r>
              <a:rPr lang="sv-SE" dirty="0" err="1"/>
              <a:t>advance</a:t>
            </a:r>
            <a:r>
              <a:rPr lang="sv-SE" dirty="0"/>
              <a:t> ~22.5 per cell)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Full </a:t>
            </a:r>
            <a:r>
              <a:rPr lang="sv-SE" dirty="0" err="1"/>
              <a:t>depth</a:t>
            </a:r>
            <a:r>
              <a:rPr lang="sv-SE" dirty="0"/>
              <a:t> = 7.6 m</a:t>
            </a:r>
          </a:p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AAB5E3-20BF-ACDA-839D-C8C0B7D07B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Optics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876F0-6EA0-CC49-9698-748816BE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2AA7-FA84-168F-2B9D-65E529B4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Envelope Simulations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8D944-7700-A5C0-F202-90443156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AEC89-D1B8-2D0B-58D7-DF4B3E05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F88E7-9901-3417-BAD4-9E9101CB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2024-09-12</a:t>
            </a:fld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46B54B-82BB-2656-4ADE-6249EA54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85" y="922712"/>
            <a:ext cx="5628515" cy="36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907734-16F1-2485-D142-D55283B1A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953" y="2992627"/>
            <a:ext cx="5628516" cy="36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C807C1-FABD-FDE5-7B0B-A22ECB42B7AE}"/>
              </a:ext>
            </a:extLst>
          </p:cNvPr>
          <p:cNvSpPr txBox="1"/>
          <p:nvPr/>
        </p:nvSpPr>
        <p:spPr>
          <a:xfrm>
            <a:off x="634864" y="4607961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New transfer line Lattice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100C76-32AE-7C2B-240D-345F4515A1DB}"/>
              </a:ext>
            </a:extLst>
          </p:cNvPr>
          <p:cNvSpPr txBox="1"/>
          <p:nvPr/>
        </p:nvSpPr>
        <p:spPr>
          <a:xfrm>
            <a:off x="6562422" y="262329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Old transfer line Lattice</a:t>
            </a:r>
          </a:p>
        </p:txBody>
      </p:sp>
    </p:spTree>
    <p:extLst>
      <p:ext uri="{BB962C8B-B14F-4D97-AF65-F5344CB8AC3E}">
        <p14:creationId xmlns:p14="http://schemas.microsoft.com/office/powerpoint/2010/main" val="9946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6E50-F725-EC24-1FD8-488CE1A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Effects of H- stripping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5F1B2-5987-4F4A-231F-18652090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00808-7E43-FF91-18A5-3D443B8A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4DE19-620A-30A6-2B05-FBD4F3DC0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086280"/>
            <a:ext cx="9365782" cy="524418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From studies before (presented in the CDR for </a:t>
            </a:r>
            <a:r>
              <a:rPr lang="en-GB" dirty="0" err="1"/>
              <a:t>ESSnuSB</a:t>
            </a:r>
            <a:r>
              <a:rPr lang="en-GB" dirty="0"/>
              <a:t>) stripping components are divided in:</a:t>
            </a:r>
          </a:p>
          <a:p>
            <a:pPr marL="674688" lvl="2" indent="-342900">
              <a:buFont typeface="+mj-lt"/>
              <a:buAutoNum type="arabicPeriod"/>
            </a:pPr>
            <a:r>
              <a:rPr lang="en-GB" dirty="0"/>
              <a:t>Black body stripping (temperature dependent)</a:t>
            </a:r>
          </a:p>
          <a:p>
            <a:pPr marL="674688" lvl="2" indent="-342900">
              <a:buFont typeface="+mj-lt"/>
              <a:buAutoNum type="arabicPeriod"/>
            </a:pPr>
            <a:r>
              <a:rPr lang="en-GB" dirty="0"/>
              <a:t>Magnetic stripping (connected to magnetic field strengths)</a:t>
            </a:r>
          </a:p>
          <a:p>
            <a:pPr marL="674688" lvl="2" indent="-342900">
              <a:buFont typeface="+mj-lt"/>
              <a:buAutoNum type="arabicPeriod"/>
            </a:pPr>
            <a:r>
              <a:rPr lang="en-GB" dirty="0"/>
              <a:t>Intra beam stripping (related to particle density in the beam)</a:t>
            </a:r>
          </a:p>
          <a:p>
            <a:pPr marL="407988" lvl="1" indent="-342900">
              <a:buFont typeface="Arial" panose="020B0604020202020204" pitchFamily="34" charset="0"/>
              <a:buChar char="•"/>
            </a:pPr>
            <a:r>
              <a:rPr lang="en-GB" dirty="0"/>
              <a:t>Blackbody still an issues for the current transfer as it has for the old one.</a:t>
            </a:r>
          </a:p>
          <a:p>
            <a:pPr marL="407988" lvl="1" indent="-342900">
              <a:buFont typeface="Arial" panose="020B0604020202020204" pitchFamily="34" charset="0"/>
              <a:buChar char="•"/>
            </a:pPr>
            <a:r>
              <a:rPr lang="en-GB" dirty="0"/>
              <a:t>Diploes and quadrupoles for the new design have the similar fields strength and so Magnetic stripping will also be very similar.</a:t>
            </a:r>
          </a:p>
          <a:p>
            <a:pPr marL="407988" lvl="1" indent="-342900">
              <a:buFont typeface="Arial" panose="020B0604020202020204" pitchFamily="34" charset="0"/>
              <a:buChar char="•"/>
            </a:pPr>
            <a:r>
              <a:rPr lang="en-GB" dirty="0"/>
              <a:t>For the new design the beam envelope are also similar and thus there is not increased densities for the bunches thus intra beam stripping is not expected to change considerably.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 summary, we do not expect changes on the losses due to stripping for the new design if compared to the previous one!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90780-D9D4-4642-00F6-64A75A07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7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C2C8F-BBEC-6FC3-3940-EA66BBD1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Transfer line vertical profile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07320-B919-A407-5063-8905D164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F061-A3EC-A827-AB38-907D42E7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C44B97-9A5E-729A-B80E-E1C760AF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2024-09-12</a:t>
            </a:fld>
            <a:endParaRPr lang="sv-S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E4D11E-7642-CF87-F212-FF58AD55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2" y="1389521"/>
            <a:ext cx="5880773" cy="34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EDBF87-CB20-BA04-E87D-551EC0FD3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295" y="1389521"/>
            <a:ext cx="5870605" cy="342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25534B-A6EB-3BEC-69E0-D62DA576DF63}"/>
              </a:ext>
            </a:extLst>
          </p:cNvPr>
          <p:cNvCxnSpPr/>
          <p:nvPr/>
        </p:nvCxnSpPr>
        <p:spPr>
          <a:xfrm>
            <a:off x="4979624" y="4505899"/>
            <a:ext cx="7096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B05E4F-148B-D39A-317D-1FE37AEDE13F}"/>
              </a:ext>
            </a:extLst>
          </p:cNvPr>
          <p:cNvCxnSpPr/>
          <p:nvPr/>
        </p:nvCxnSpPr>
        <p:spPr>
          <a:xfrm>
            <a:off x="4973893" y="4589549"/>
            <a:ext cx="7096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4D2EA9-4B17-B496-AE5A-082352FF2215}"/>
              </a:ext>
            </a:extLst>
          </p:cNvPr>
          <p:cNvSpPr txBox="1"/>
          <p:nvPr/>
        </p:nvSpPr>
        <p:spPr>
          <a:xfrm>
            <a:off x="831898" y="498451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New transfer line 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F61205-5250-D79D-2F9F-85261F6BE461}"/>
              </a:ext>
            </a:extLst>
          </p:cNvPr>
          <p:cNvSpPr txBox="1"/>
          <p:nvPr/>
        </p:nvSpPr>
        <p:spPr>
          <a:xfrm>
            <a:off x="6373692" y="4984511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Old transfer line design</a:t>
            </a:r>
          </a:p>
        </p:txBody>
      </p:sp>
    </p:spTree>
    <p:extLst>
      <p:ext uri="{BB962C8B-B14F-4D97-AF65-F5344CB8AC3E}">
        <p14:creationId xmlns:p14="http://schemas.microsoft.com/office/powerpoint/2010/main" val="1214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5778-40B9-66AD-A913-AE4363B9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Matching to the accumulator 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73F54-BAE2-993C-7A08-F3D876A0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17EDB-BCB4-3248-8461-D2DCCBB8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B0BA11F-B592-D228-7A97-68AE18AD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52" y="1385988"/>
            <a:ext cx="6017568" cy="3343093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02258-7ED2-5AF8-4347-8272AA16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2024-09-19</a:t>
            </a:fld>
            <a:endParaRPr lang="sv-S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606AE9-4293-DE0F-0EAB-27CFF5DDD93A}"/>
              </a:ext>
            </a:extLst>
          </p:cNvPr>
          <p:cNvCxnSpPr/>
          <p:nvPr/>
        </p:nvCxnSpPr>
        <p:spPr>
          <a:xfrm>
            <a:off x="1720095" y="1165700"/>
            <a:ext cx="0" cy="19291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720E85-1492-AAC8-0D4F-A037D49AEDC6}"/>
              </a:ext>
            </a:extLst>
          </p:cNvPr>
          <p:cNvSpPr txBox="1"/>
          <p:nvPr/>
        </p:nvSpPr>
        <p:spPr>
          <a:xfrm>
            <a:off x="1735973" y="98103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Injection point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9DD930-8C81-EEC9-C11D-DA9220E71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416" y="3374091"/>
            <a:ext cx="4638076" cy="296651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1D2C6DF-7C5B-9501-8B70-173C583934BC}"/>
              </a:ext>
            </a:extLst>
          </p:cNvPr>
          <p:cNvSpPr/>
          <p:nvPr/>
        </p:nvSpPr>
        <p:spPr>
          <a:xfrm>
            <a:off x="11011166" y="3644811"/>
            <a:ext cx="415637" cy="466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69929-B89A-8F5E-6053-00B99C37BE24}"/>
              </a:ext>
            </a:extLst>
          </p:cNvPr>
          <p:cNvSpPr txBox="1"/>
          <p:nvPr/>
        </p:nvSpPr>
        <p:spPr>
          <a:xfrm>
            <a:off x="8621592" y="1980576"/>
            <a:ext cx="297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It is possible to use this last triple to match the incoming beam from the </a:t>
            </a:r>
            <a:r>
              <a:rPr lang="en-GB" dirty="0" err="1">
                <a:solidFill>
                  <a:srgbClr val="666666"/>
                </a:solidFill>
              </a:rPr>
              <a:t>Linac</a:t>
            </a:r>
            <a:r>
              <a:rPr lang="en-GB" dirty="0">
                <a:solidFill>
                  <a:srgbClr val="666666"/>
                </a:solidFill>
              </a:rPr>
              <a:t> to the ring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E9C4DC-ACB5-032A-E14A-CBFE5F302DF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166039" y="3180905"/>
            <a:ext cx="905996" cy="532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Fact2023_WP4" id="{ACD0681D-7008-0547-B3E2-9B0C4974FF8A}" vid="{37C39ECA-E270-5F47-ACD3-A3F9471BA8A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11711</TotalTime>
  <Words>381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WP4: Linac transfer line</vt:lpstr>
      <vt:lpstr>Why a new transfer line</vt:lpstr>
      <vt:lpstr>Layout of a new transfer line</vt:lpstr>
      <vt:lpstr>Comparisons</vt:lpstr>
      <vt:lpstr>Envelope Simulations</vt:lpstr>
      <vt:lpstr>Effects of H- stripping</vt:lpstr>
      <vt:lpstr>Transfer line vertical profile</vt:lpstr>
      <vt:lpstr>Matching to the accumulator ring</vt:lpstr>
      <vt:lpstr>Thank you!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WP4: Linac transfer line</dc:title>
  <dc:subject/>
  <dc:creator>Natalia Milas</dc:creator>
  <cp:keywords/>
  <dc:description/>
  <cp:lastModifiedBy>Natalia Milas</cp:lastModifiedBy>
  <cp:revision>5</cp:revision>
  <cp:lastPrinted>2019-03-08T10:27:30Z</cp:lastPrinted>
  <dcterms:created xsi:type="dcterms:W3CDTF">2024-09-11T08:32:43Z</dcterms:created>
  <dcterms:modified xsi:type="dcterms:W3CDTF">2024-09-19T11:43:52Z</dcterms:modified>
  <cp:category/>
</cp:coreProperties>
</file>