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86" r:id="rId3"/>
    <p:sldId id="311" r:id="rId4"/>
    <p:sldId id="330" r:id="rId5"/>
    <p:sldId id="340" r:id="rId6"/>
    <p:sldId id="338" r:id="rId7"/>
    <p:sldId id="312" r:id="rId8"/>
    <p:sldId id="313" r:id="rId9"/>
    <p:sldId id="314" r:id="rId10"/>
    <p:sldId id="316" r:id="rId11"/>
    <p:sldId id="317" r:id="rId12"/>
    <p:sldId id="326" r:id="rId13"/>
    <p:sldId id="333" r:id="rId14"/>
    <p:sldId id="328" r:id="rId15"/>
    <p:sldId id="331" r:id="rId16"/>
    <p:sldId id="334" r:id="rId17"/>
    <p:sldId id="329" r:id="rId18"/>
    <p:sldId id="336" r:id="rId19"/>
    <p:sldId id="341" r:id="rId20"/>
    <p:sldId id="324" r:id="rId21"/>
    <p:sldId id="3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51ABCF"/>
    <a:srgbClr val="00CCFF"/>
    <a:srgbClr val="00FFCC"/>
    <a:srgbClr val="5FD3BC"/>
    <a:srgbClr val="2B74B1"/>
    <a:srgbClr val="981027"/>
    <a:srgbClr val="053061"/>
    <a:srgbClr val="66001F"/>
    <a:srgbClr val="FF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3" autoAdjust="0"/>
    <p:restoredTop sz="71021"/>
  </p:normalViewPr>
  <p:slideViewPr>
    <p:cSldViewPr snapToGrid="0">
      <p:cViewPr varScale="1">
        <p:scale>
          <a:sx n="90" d="100"/>
          <a:sy n="90"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AFB91-1034-46A8-AC55-AA1D3730F7AB}" type="datetimeFigureOut">
              <a:rPr lang="en-GB" smtClean="0"/>
              <a:t>22/09/2024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8D500-CD06-4E5E-A313-C9F634BA8F1B}" type="slidenum">
              <a:rPr lang="en-GB" smtClean="0"/>
              <a:t>‹#›</a:t>
            </a:fld>
            <a:endParaRPr lang="en-GB"/>
          </a:p>
        </p:txBody>
      </p:sp>
    </p:spTree>
    <p:extLst>
      <p:ext uri="{BB962C8B-B14F-4D97-AF65-F5344CB8AC3E}">
        <p14:creationId xmlns:p14="http://schemas.microsoft.com/office/powerpoint/2010/main" val="59705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78D500-CD06-4E5E-A313-C9F634BA8F1B}" type="slidenum">
              <a:rPr lang="en-GB" smtClean="0"/>
              <a:t>7</a:t>
            </a:fld>
            <a:endParaRPr lang="en-GB"/>
          </a:p>
        </p:txBody>
      </p:sp>
    </p:spTree>
    <p:extLst>
      <p:ext uri="{BB962C8B-B14F-4D97-AF65-F5344CB8AC3E}">
        <p14:creationId xmlns:p14="http://schemas.microsoft.com/office/powerpoint/2010/main" val="263781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01E0-0E3E-4D64-B0FC-69F448E06047}"/>
              </a:ext>
            </a:extLst>
          </p:cNvPr>
          <p:cNvSpPr>
            <a:spLocks noGrp="1"/>
          </p:cNvSpPr>
          <p:nvPr>
            <p:ph type="ctrTitle"/>
          </p:nvPr>
        </p:nvSpPr>
        <p:spPr>
          <a:xfrm>
            <a:off x="1524000" y="1122363"/>
            <a:ext cx="9144000" cy="2387600"/>
          </a:xfrm>
        </p:spPr>
        <p:txBody>
          <a:bodyPr anchor="b"/>
          <a:lstStyle>
            <a:lvl1pPr algn="ctr">
              <a:defRPr sz="6000">
                <a:latin typeface="Atkinson Hyperlegible"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E227CFF-841D-4E8F-AC39-5762FA184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CA9D97F0-3295-4B8C-ABBC-F481EF95468B}"/>
              </a:ext>
            </a:extLst>
          </p:cNvPr>
          <p:cNvSpPr>
            <a:spLocks noGrp="1"/>
          </p:cNvSpPr>
          <p:nvPr>
            <p:ph type="dt" sz="half" idx="10"/>
          </p:nvPr>
        </p:nvSpPr>
        <p:spPr/>
        <p:txBody>
          <a:bodyPr/>
          <a:lstStyle/>
          <a:p>
            <a:fld id="{26B8EA46-175B-4CCF-A5DE-68BD7F143F4D}" type="datetime1">
              <a:rPr lang="en-GB" smtClean="0"/>
              <a:t>22/09/2024</a:t>
            </a:fld>
            <a:endParaRPr lang="en-GB" dirty="0"/>
          </a:p>
        </p:txBody>
      </p:sp>
      <p:sp>
        <p:nvSpPr>
          <p:cNvPr id="5" name="Footer Placeholder 4">
            <a:extLst>
              <a:ext uri="{FF2B5EF4-FFF2-40B4-BE49-F238E27FC236}">
                <a16:creationId xmlns:a16="http://schemas.microsoft.com/office/drawing/2014/main" id="{A01937DE-96F6-48B6-931A-EFA137BE9314}"/>
              </a:ext>
            </a:extLst>
          </p:cNvPr>
          <p:cNvSpPr>
            <a:spLocks noGrp="1"/>
          </p:cNvSpPr>
          <p:nvPr>
            <p:ph type="ftr" sz="quarter" idx="11"/>
          </p:nvPr>
        </p:nvSpPr>
        <p:spPr/>
        <p:txBody>
          <a:bodyPr/>
          <a:lstStyle/>
          <a:p>
            <a:r>
              <a:rPr lang="en-GB"/>
              <a:t>Max Topp-Mugglestone</a:t>
            </a:r>
            <a:endParaRPr lang="en-GB" dirty="0"/>
          </a:p>
        </p:txBody>
      </p:sp>
      <p:sp>
        <p:nvSpPr>
          <p:cNvPr id="6" name="Slide Number Placeholder 5">
            <a:extLst>
              <a:ext uri="{FF2B5EF4-FFF2-40B4-BE49-F238E27FC236}">
                <a16:creationId xmlns:a16="http://schemas.microsoft.com/office/drawing/2014/main" id="{A28BD355-80E7-484D-A922-BD347992246E}"/>
              </a:ext>
            </a:extLst>
          </p:cNvPr>
          <p:cNvSpPr>
            <a:spLocks noGrp="1"/>
          </p:cNvSpPr>
          <p:nvPr>
            <p:ph type="sldNum" sz="quarter" idx="12"/>
          </p:nvPr>
        </p:nvSpPr>
        <p:spPr/>
        <p:txBody>
          <a:bodyPr/>
          <a:lstStyle/>
          <a:p>
            <a:fld id="{5B25204B-8C26-48B1-AC48-D59136954BDC}" type="slidenum">
              <a:rPr lang="en-GB" smtClean="0"/>
              <a:t>‹#›</a:t>
            </a:fld>
            <a:endParaRPr lang="en-GB" dirty="0"/>
          </a:p>
        </p:txBody>
      </p:sp>
    </p:spTree>
    <p:extLst>
      <p:ext uri="{BB962C8B-B14F-4D97-AF65-F5344CB8AC3E}">
        <p14:creationId xmlns:p14="http://schemas.microsoft.com/office/powerpoint/2010/main" val="194225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ECC5-5512-4A66-930D-91D83A3E53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9571B5-7DAE-4055-9D44-38672FBA2F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31975-4F1A-4912-8650-442CF094855F}"/>
              </a:ext>
            </a:extLst>
          </p:cNvPr>
          <p:cNvSpPr>
            <a:spLocks noGrp="1"/>
          </p:cNvSpPr>
          <p:nvPr>
            <p:ph type="dt" sz="half" idx="10"/>
          </p:nvPr>
        </p:nvSpPr>
        <p:spPr/>
        <p:txBody>
          <a:bodyPr/>
          <a:lstStyle/>
          <a:p>
            <a:fld id="{CBA9683B-C2EC-447B-BE8C-BC517CB40DC0}" type="datetime1">
              <a:rPr lang="en-GB" smtClean="0"/>
              <a:t>22/09/2024</a:t>
            </a:fld>
            <a:endParaRPr lang="en-GB"/>
          </a:p>
        </p:txBody>
      </p:sp>
      <p:sp>
        <p:nvSpPr>
          <p:cNvPr id="5" name="Footer Placeholder 4">
            <a:extLst>
              <a:ext uri="{FF2B5EF4-FFF2-40B4-BE49-F238E27FC236}">
                <a16:creationId xmlns:a16="http://schemas.microsoft.com/office/drawing/2014/main" id="{AC866752-F1C8-47D9-A7DF-DEF12F654A47}"/>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B56BFBA-E9E8-4799-818B-C8DBFE89385D}"/>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144058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9DC1B-B527-49C0-883C-386FA25168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887697-FB92-4650-B08E-3AA2E0EAF7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E5F1F-2D57-40C2-AE37-FBA9AD66C214}"/>
              </a:ext>
            </a:extLst>
          </p:cNvPr>
          <p:cNvSpPr>
            <a:spLocks noGrp="1"/>
          </p:cNvSpPr>
          <p:nvPr>
            <p:ph type="dt" sz="half" idx="10"/>
          </p:nvPr>
        </p:nvSpPr>
        <p:spPr/>
        <p:txBody>
          <a:bodyPr/>
          <a:lstStyle/>
          <a:p>
            <a:fld id="{8EE2BA91-0E42-4446-BA13-CC55EA27E407}" type="datetime1">
              <a:rPr lang="en-GB" smtClean="0"/>
              <a:t>22/09/2024</a:t>
            </a:fld>
            <a:endParaRPr lang="en-GB"/>
          </a:p>
        </p:txBody>
      </p:sp>
      <p:sp>
        <p:nvSpPr>
          <p:cNvPr id="5" name="Footer Placeholder 4">
            <a:extLst>
              <a:ext uri="{FF2B5EF4-FFF2-40B4-BE49-F238E27FC236}">
                <a16:creationId xmlns:a16="http://schemas.microsoft.com/office/drawing/2014/main" id="{933F3628-BDAF-4C93-B8DF-FD209E50CD84}"/>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58027093-6E33-4428-B249-6FBF03183952}"/>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410459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F11E-BAE5-471E-8832-EDD7210F4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4FDAF2-CF74-4D4D-8E70-6CA6907119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043A8-4D50-42B2-9924-ACFCBCF1DCE7}"/>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9396C339-127D-479A-8CC3-618C51CD3926}"/>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9F6A74B9-949C-4D35-9393-2867BADB5D38}"/>
              </a:ext>
            </a:extLst>
          </p:cNvPr>
          <p:cNvSpPr>
            <a:spLocks noGrp="1"/>
          </p:cNvSpPr>
          <p:nvPr>
            <p:ph type="sldNum" sz="quarter" idx="12"/>
          </p:nvPr>
        </p:nvSpPr>
        <p:spPr>
          <a:xfrm>
            <a:off x="7696200" y="6356350"/>
            <a:ext cx="2743200" cy="365125"/>
          </a:xfrm>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33319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9F20-9C14-4AC6-963F-7FC10F75D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61DD7E-2C70-4ECC-B6BE-E78EF2EF9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6C3ECC-099A-4F0D-84EE-660D6907AE10}"/>
              </a:ext>
            </a:extLst>
          </p:cNvPr>
          <p:cNvSpPr>
            <a:spLocks noGrp="1"/>
          </p:cNvSpPr>
          <p:nvPr>
            <p:ph type="dt" sz="half" idx="10"/>
          </p:nvPr>
        </p:nvSpPr>
        <p:spPr/>
        <p:txBody>
          <a:bodyPr/>
          <a:lstStyle/>
          <a:p>
            <a:fld id="{26EAB079-EB38-4A1F-9742-6D34078BAA0D}" type="datetime1">
              <a:rPr lang="en-GB" smtClean="0"/>
              <a:t>22/09/2024</a:t>
            </a:fld>
            <a:endParaRPr lang="en-GB"/>
          </a:p>
        </p:txBody>
      </p:sp>
      <p:sp>
        <p:nvSpPr>
          <p:cNvPr id="5" name="Footer Placeholder 4">
            <a:extLst>
              <a:ext uri="{FF2B5EF4-FFF2-40B4-BE49-F238E27FC236}">
                <a16:creationId xmlns:a16="http://schemas.microsoft.com/office/drawing/2014/main" id="{F929EF22-ED7C-4970-9774-D4C491528EE3}"/>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28906AD9-31EE-46FF-A9A8-BB76BAE970F5}"/>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184218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FF94-8705-48BB-B658-5011BF0273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1F26E0-639F-4929-94B2-BAAD059150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35FF11-366B-4B46-B107-B9D3AA9DDD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EEDFED-2B69-4B88-92CB-7DAA8C3B5BA1}"/>
              </a:ext>
            </a:extLst>
          </p:cNvPr>
          <p:cNvSpPr>
            <a:spLocks noGrp="1"/>
          </p:cNvSpPr>
          <p:nvPr>
            <p:ph type="dt" sz="half" idx="10"/>
          </p:nvPr>
        </p:nvSpPr>
        <p:spPr/>
        <p:txBody>
          <a:bodyPr/>
          <a:lstStyle/>
          <a:p>
            <a:fld id="{21F71BC3-AF6D-41EA-8D02-D54F9D551D6B}" type="datetime1">
              <a:rPr lang="en-GB" smtClean="0"/>
              <a:t>22/09/2024</a:t>
            </a:fld>
            <a:endParaRPr lang="en-GB"/>
          </a:p>
        </p:txBody>
      </p:sp>
      <p:sp>
        <p:nvSpPr>
          <p:cNvPr id="6" name="Footer Placeholder 5">
            <a:extLst>
              <a:ext uri="{FF2B5EF4-FFF2-40B4-BE49-F238E27FC236}">
                <a16:creationId xmlns:a16="http://schemas.microsoft.com/office/drawing/2014/main" id="{4000DD09-0CAF-4E4B-A22C-7F58A720ECD5}"/>
              </a:ext>
            </a:extLst>
          </p:cNvPr>
          <p:cNvSpPr>
            <a:spLocks noGrp="1"/>
          </p:cNvSpPr>
          <p:nvPr>
            <p:ph type="ftr" sz="quarter" idx="11"/>
          </p:nvPr>
        </p:nvSpPr>
        <p:spPr/>
        <p:txBody>
          <a:bodyPr/>
          <a:lstStyle/>
          <a:p>
            <a:r>
              <a:rPr lang="en-GB"/>
              <a:t>Max Topp-Mugglestone</a:t>
            </a:r>
          </a:p>
        </p:txBody>
      </p:sp>
      <p:sp>
        <p:nvSpPr>
          <p:cNvPr id="7" name="Slide Number Placeholder 6">
            <a:extLst>
              <a:ext uri="{FF2B5EF4-FFF2-40B4-BE49-F238E27FC236}">
                <a16:creationId xmlns:a16="http://schemas.microsoft.com/office/drawing/2014/main" id="{6EEC74C7-9BD2-4DA5-8FDA-B10E8BEDE89E}"/>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28569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84F0-59F9-4004-9769-200EC746DA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6AD46C-E0B4-4153-8B20-65E818B499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58B1D5-CEBB-45FC-9F66-BD03A45266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D68983-7245-49E0-AF86-D535B5CBE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A13E7B-7386-4F54-8D05-BCABC52A09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D89690-D93C-46C0-B550-76DCC3FDAB98}"/>
              </a:ext>
            </a:extLst>
          </p:cNvPr>
          <p:cNvSpPr>
            <a:spLocks noGrp="1"/>
          </p:cNvSpPr>
          <p:nvPr>
            <p:ph type="dt" sz="half" idx="10"/>
          </p:nvPr>
        </p:nvSpPr>
        <p:spPr/>
        <p:txBody>
          <a:bodyPr/>
          <a:lstStyle/>
          <a:p>
            <a:fld id="{84AA7016-C4EF-4A07-AD7B-F129E667886B}" type="datetime1">
              <a:rPr lang="en-GB" smtClean="0"/>
              <a:t>22/09/2024</a:t>
            </a:fld>
            <a:endParaRPr lang="en-GB"/>
          </a:p>
        </p:txBody>
      </p:sp>
      <p:sp>
        <p:nvSpPr>
          <p:cNvPr id="8" name="Footer Placeholder 7">
            <a:extLst>
              <a:ext uri="{FF2B5EF4-FFF2-40B4-BE49-F238E27FC236}">
                <a16:creationId xmlns:a16="http://schemas.microsoft.com/office/drawing/2014/main" id="{90A1D4EA-A6E5-4B34-9F47-66D333E6047A}"/>
              </a:ext>
            </a:extLst>
          </p:cNvPr>
          <p:cNvSpPr>
            <a:spLocks noGrp="1"/>
          </p:cNvSpPr>
          <p:nvPr>
            <p:ph type="ftr" sz="quarter" idx="11"/>
          </p:nvPr>
        </p:nvSpPr>
        <p:spPr/>
        <p:txBody>
          <a:bodyPr/>
          <a:lstStyle/>
          <a:p>
            <a:r>
              <a:rPr lang="en-GB"/>
              <a:t>Max Topp-Mugglestone</a:t>
            </a:r>
          </a:p>
        </p:txBody>
      </p:sp>
      <p:sp>
        <p:nvSpPr>
          <p:cNvPr id="9" name="Slide Number Placeholder 8">
            <a:extLst>
              <a:ext uri="{FF2B5EF4-FFF2-40B4-BE49-F238E27FC236}">
                <a16:creationId xmlns:a16="http://schemas.microsoft.com/office/drawing/2014/main" id="{89BE2722-542D-4912-9C30-06482F7843A9}"/>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214481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53F5-2747-443C-9F0B-575B3C62C3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0C3AC6-DE46-4E89-BBD8-23C7347FB22A}"/>
              </a:ext>
            </a:extLst>
          </p:cNvPr>
          <p:cNvSpPr>
            <a:spLocks noGrp="1"/>
          </p:cNvSpPr>
          <p:nvPr>
            <p:ph type="dt" sz="half" idx="10"/>
          </p:nvPr>
        </p:nvSpPr>
        <p:spPr/>
        <p:txBody>
          <a:bodyPr/>
          <a:lstStyle/>
          <a:p>
            <a:fld id="{8440C913-C43F-424A-B134-040973626B47}" type="datetime1">
              <a:rPr lang="en-GB" smtClean="0"/>
              <a:t>22/09/2024</a:t>
            </a:fld>
            <a:endParaRPr lang="en-GB"/>
          </a:p>
        </p:txBody>
      </p:sp>
      <p:sp>
        <p:nvSpPr>
          <p:cNvPr id="4" name="Footer Placeholder 3">
            <a:extLst>
              <a:ext uri="{FF2B5EF4-FFF2-40B4-BE49-F238E27FC236}">
                <a16:creationId xmlns:a16="http://schemas.microsoft.com/office/drawing/2014/main" id="{7C072B4B-2F60-47AE-8E66-BB8795CC9669}"/>
              </a:ext>
            </a:extLst>
          </p:cNvPr>
          <p:cNvSpPr>
            <a:spLocks noGrp="1"/>
          </p:cNvSpPr>
          <p:nvPr>
            <p:ph type="ftr" sz="quarter" idx="11"/>
          </p:nvPr>
        </p:nvSpPr>
        <p:spPr/>
        <p:txBody>
          <a:bodyPr/>
          <a:lstStyle/>
          <a:p>
            <a:r>
              <a:rPr lang="en-GB"/>
              <a:t>Max Topp-Mugglestone</a:t>
            </a:r>
          </a:p>
        </p:txBody>
      </p:sp>
      <p:sp>
        <p:nvSpPr>
          <p:cNvPr id="5" name="Slide Number Placeholder 4">
            <a:extLst>
              <a:ext uri="{FF2B5EF4-FFF2-40B4-BE49-F238E27FC236}">
                <a16:creationId xmlns:a16="http://schemas.microsoft.com/office/drawing/2014/main" id="{E4E48626-1DE9-4E6A-B606-DC996ACA0BB8}"/>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106340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40F81-FAD0-4DC1-B6AE-39A55C295150}"/>
              </a:ext>
            </a:extLst>
          </p:cNvPr>
          <p:cNvSpPr>
            <a:spLocks noGrp="1"/>
          </p:cNvSpPr>
          <p:nvPr>
            <p:ph type="dt" sz="half" idx="10"/>
          </p:nvPr>
        </p:nvSpPr>
        <p:spPr/>
        <p:txBody>
          <a:bodyPr/>
          <a:lstStyle/>
          <a:p>
            <a:fld id="{EC8F3B70-FB07-4B10-9E47-05B4A536544D}" type="datetime1">
              <a:rPr lang="en-GB" smtClean="0"/>
              <a:t>22/09/2024</a:t>
            </a:fld>
            <a:endParaRPr lang="en-GB"/>
          </a:p>
        </p:txBody>
      </p:sp>
      <p:sp>
        <p:nvSpPr>
          <p:cNvPr id="3" name="Footer Placeholder 2">
            <a:extLst>
              <a:ext uri="{FF2B5EF4-FFF2-40B4-BE49-F238E27FC236}">
                <a16:creationId xmlns:a16="http://schemas.microsoft.com/office/drawing/2014/main" id="{57AF09B9-9840-4704-9B35-70DCD6AAC9D0}"/>
              </a:ext>
            </a:extLst>
          </p:cNvPr>
          <p:cNvSpPr>
            <a:spLocks noGrp="1"/>
          </p:cNvSpPr>
          <p:nvPr>
            <p:ph type="ftr" sz="quarter" idx="11"/>
          </p:nvPr>
        </p:nvSpPr>
        <p:spPr/>
        <p:txBody>
          <a:bodyPr/>
          <a:lstStyle/>
          <a:p>
            <a:r>
              <a:rPr lang="en-GB"/>
              <a:t>Max Topp-Mugglestone</a:t>
            </a:r>
          </a:p>
        </p:txBody>
      </p:sp>
      <p:sp>
        <p:nvSpPr>
          <p:cNvPr id="4" name="Slide Number Placeholder 3">
            <a:extLst>
              <a:ext uri="{FF2B5EF4-FFF2-40B4-BE49-F238E27FC236}">
                <a16:creationId xmlns:a16="http://schemas.microsoft.com/office/drawing/2014/main" id="{34462460-03CB-4A0F-9550-D5F500C08661}"/>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428828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A506-8624-409A-840E-6C83C5012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4F6B40-653F-4785-B5CB-682F46735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ADE2E0-1DCB-4133-A634-7C5D94E08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A6406D-840E-46C4-B9C0-C1DB19FD82BE}"/>
              </a:ext>
            </a:extLst>
          </p:cNvPr>
          <p:cNvSpPr>
            <a:spLocks noGrp="1"/>
          </p:cNvSpPr>
          <p:nvPr>
            <p:ph type="dt" sz="half" idx="10"/>
          </p:nvPr>
        </p:nvSpPr>
        <p:spPr/>
        <p:txBody>
          <a:bodyPr/>
          <a:lstStyle/>
          <a:p>
            <a:fld id="{43267327-49C5-481F-9960-87011156F526}" type="datetime1">
              <a:rPr lang="en-GB" smtClean="0"/>
              <a:t>22/09/2024</a:t>
            </a:fld>
            <a:endParaRPr lang="en-GB"/>
          </a:p>
        </p:txBody>
      </p:sp>
      <p:sp>
        <p:nvSpPr>
          <p:cNvPr id="6" name="Footer Placeholder 5">
            <a:extLst>
              <a:ext uri="{FF2B5EF4-FFF2-40B4-BE49-F238E27FC236}">
                <a16:creationId xmlns:a16="http://schemas.microsoft.com/office/drawing/2014/main" id="{B9E9F2F2-58D9-4025-9561-0CB91C7AA150}"/>
              </a:ext>
            </a:extLst>
          </p:cNvPr>
          <p:cNvSpPr>
            <a:spLocks noGrp="1"/>
          </p:cNvSpPr>
          <p:nvPr>
            <p:ph type="ftr" sz="quarter" idx="11"/>
          </p:nvPr>
        </p:nvSpPr>
        <p:spPr/>
        <p:txBody>
          <a:bodyPr/>
          <a:lstStyle/>
          <a:p>
            <a:r>
              <a:rPr lang="en-GB"/>
              <a:t>Max Topp-Mugglestone</a:t>
            </a:r>
          </a:p>
        </p:txBody>
      </p:sp>
      <p:sp>
        <p:nvSpPr>
          <p:cNvPr id="7" name="Slide Number Placeholder 6">
            <a:extLst>
              <a:ext uri="{FF2B5EF4-FFF2-40B4-BE49-F238E27FC236}">
                <a16:creationId xmlns:a16="http://schemas.microsoft.com/office/drawing/2014/main" id="{7C971D65-EF1F-4A5C-838F-B8FE04636E22}"/>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329430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5FBC-C089-451A-B9AF-A75FE7DA0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88E52D-CAEC-470C-BDD8-C4ED91B98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E33534-284A-43FE-B396-477A704FE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5DF523-BA5C-4B6C-836A-596F3CF312B7}"/>
              </a:ext>
            </a:extLst>
          </p:cNvPr>
          <p:cNvSpPr>
            <a:spLocks noGrp="1"/>
          </p:cNvSpPr>
          <p:nvPr>
            <p:ph type="dt" sz="half" idx="10"/>
          </p:nvPr>
        </p:nvSpPr>
        <p:spPr/>
        <p:txBody>
          <a:bodyPr/>
          <a:lstStyle/>
          <a:p>
            <a:fld id="{D4EE72F9-A363-4917-A9FC-A3CB44DF5E02}" type="datetime1">
              <a:rPr lang="en-GB" smtClean="0"/>
              <a:t>22/09/2024</a:t>
            </a:fld>
            <a:endParaRPr lang="en-GB"/>
          </a:p>
        </p:txBody>
      </p:sp>
      <p:sp>
        <p:nvSpPr>
          <p:cNvPr id="6" name="Footer Placeholder 5">
            <a:extLst>
              <a:ext uri="{FF2B5EF4-FFF2-40B4-BE49-F238E27FC236}">
                <a16:creationId xmlns:a16="http://schemas.microsoft.com/office/drawing/2014/main" id="{C60A81E0-5381-480F-92FE-CC38EFD6E62C}"/>
              </a:ext>
            </a:extLst>
          </p:cNvPr>
          <p:cNvSpPr>
            <a:spLocks noGrp="1"/>
          </p:cNvSpPr>
          <p:nvPr>
            <p:ph type="ftr" sz="quarter" idx="11"/>
          </p:nvPr>
        </p:nvSpPr>
        <p:spPr/>
        <p:txBody>
          <a:bodyPr/>
          <a:lstStyle/>
          <a:p>
            <a:r>
              <a:rPr lang="en-GB"/>
              <a:t>Max Topp-Mugglestone</a:t>
            </a:r>
          </a:p>
        </p:txBody>
      </p:sp>
      <p:sp>
        <p:nvSpPr>
          <p:cNvPr id="7" name="Slide Number Placeholder 6">
            <a:extLst>
              <a:ext uri="{FF2B5EF4-FFF2-40B4-BE49-F238E27FC236}">
                <a16:creationId xmlns:a16="http://schemas.microsoft.com/office/drawing/2014/main" id="{9A36DD64-A5FB-49D7-8593-EFFEA0292A16}"/>
              </a:ext>
            </a:extLst>
          </p:cNvPr>
          <p:cNvSpPr>
            <a:spLocks noGrp="1"/>
          </p:cNvSpPr>
          <p:nvPr>
            <p:ph type="sldNum" sz="quarter" idx="12"/>
          </p:nvPr>
        </p:nvSpPr>
        <p:spPr/>
        <p:txBody>
          <a:bodyPr/>
          <a:lstStyle/>
          <a:p>
            <a:fld id="{5B25204B-8C26-48B1-AC48-D59136954BDC}" type="slidenum">
              <a:rPr lang="en-GB" smtClean="0"/>
              <a:t>‹#›</a:t>
            </a:fld>
            <a:endParaRPr lang="en-GB"/>
          </a:p>
        </p:txBody>
      </p:sp>
    </p:spTree>
    <p:extLst>
      <p:ext uri="{BB962C8B-B14F-4D97-AF65-F5344CB8AC3E}">
        <p14:creationId xmlns:p14="http://schemas.microsoft.com/office/powerpoint/2010/main" val="134742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CA8536-AEF8-4E85-9B05-4B5A92B95FF0}"/>
              </a:ext>
            </a:extLst>
          </p:cNvPr>
          <p:cNvSpPr/>
          <p:nvPr userDrawn="1"/>
        </p:nvSpPr>
        <p:spPr>
          <a:xfrm>
            <a:off x="0" y="6176963"/>
            <a:ext cx="12192000" cy="681037"/>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A86956F-7818-4772-837B-F8A1E0B010D5}"/>
              </a:ext>
            </a:extLst>
          </p:cNvPr>
          <p:cNvSpPr/>
          <p:nvPr userDrawn="1"/>
        </p:nvSpPr>
        <p:spPr>
          <a:xfrm>
            <a:off x="11685864" y="6141963"/>
            <a:ext cx="889233" cy="71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97B0A481-871F-4571-8D1D-5B05F62DA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DFD081-A93A-4982-A291-C027FCDB2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35E9939-FE14-4370-82CE-F084761FB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tkinson Hyperlegible" pitchFamily="2" charset="0"/>
              </a:defRPr>
            </a:lvl1pPr>
          </a:lstStyle>
          <a:p>
            <a:fld id="{013842A5-E9CA-459C-8DEE-258BCB23342D}" type="datetime1">
              <a:rPr lang="en-GB" smtClean="0"/>
              <a:t>22/09/2024</a:t>
            </a:fld>
            <a:endParaRPr lang="en-GB" dirty="0"/>
          </a:p>
        </p:txBody>
      </p:sp>
      <p:sp>
        <p:nvSpPr>
          <p:cNvPr id="5" name="Footer Placeholder 4">
            <a:extLst>
              <a:ext uri="{FF2B5EF4-FFF2-40B4-BE49-F238E27FC236}">
                <a16:creationId xmlns:a16="http://schemas.microsoft.com/office/drawing/2014/main" id="{BF57273E-BB8D-43CB-8833-2948A4A80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tkinson Hyperlegible" pitchFamily="2" charset="0"/>
              </a:defRPr>
            </a:lvl1pPr>
          </a:lstStyle>
          <a:p>
            <a:r>
              <a:rPr lang="en-GB" dirty="0"/>
              <a:t>Max Topp-Mugglestone</a:t>
            </a:r>
          </a:p>
        </p:txBody>
      </p:sp>
      <p:sp>
        <p:nvSpPr>
          <p:cNvPr id="10" name="Parallelogram 9">
            <a:extLst>
              <a:ext uri="{FF2B5EF4-FFF2-40B4-BE49-F238E27FC236}">
                <a16:creationId xmlns:a16="http://schemas.microsoft.com/office/drawing/2014/main" id="{2D1C642B-976C-4533-83C9-5641813C71C3}"/>
              </a:ext>
            </a:extLst>
          </p:cNvPr>
          <p:cNvSpPr/>
          <p:nvPr userDrawn="1"/>
        </p:nvSpPr>
        <p:spPr>
          <a:xfrm>
            <a:off x="10518371" y="6176962"/>
            <a:ext cx="2334986" cy="691431"/>
          </a:xfrm>
          <a:prstGeom prst="parallelogram">
            <a:avLst>
              <a:gd name="adj" fmla="val 741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C7AECF9C-F34C-451B-B606-E7DBA5222B1B}"/>
              </a:ext>
            </a:extLst>
          </p:cNvPr>
          <p:cNvSpPr>
            <a:spLocks noGrp="1"/>
          </p:cNvSpPr>
          <p:nvPr>
            <p:ph type="sldNum" sz="quarter" idx="4"/>
          </p:nvPr>
        </p:nvSpPr>
        <p:spPr>
          <a:xfrm>
            <a:off x="7679502" y="6356350"/>
            <a:ext cx="2743200" cy="365125"/>
          </a:xfrm>
          <a:prstGeom prst="rect">
            <a:avLst/>
          </a:prstGeom>
        </p:spPr>
        <p:txBody>
          <a:bodyPr vert="horz" lIns="91440" tIns="45720" rIns="91440" bIns="45720" rtlCol="0" anchor="ctr"/>
          <a:lstStyle>
            <a:lvl1pPr algn="r">
              <a:defRPr sz="1200">
                <a:solidFill>
                  <a:schemeClr val="bg1"/>
                </a:solidFill>
                <a:latin typeface="Atkinson Hyperlegible" pitchFamily="2" charset="0"/>
              </a:defRPr>
            </a:lvl1pPr>
          </a:lstStyle>
          <a:p>
            <a:fld id="{5B25204B-8C26-48B1-AC48-D59136954BDC}" type="slidenum">
              <a:rPr lang="en-GB" smtClean="0"/>
              <a:pPr/>
              <a:t>‹#›</a:t>
            </a:fld>
            <a:endParaRPr lang="en-GB" dirty="0"/>
          </a:p>
        </p:txBody>
      </p:sp>
      <p:pic>
        <p:nvPicPr>
          <p:cNvPr id="13" name="Picture 12">
            <a:extLst>
              <a:ext uri="{FF2B5EF4-FFF2-40B4-BE49-F238E27FC236}">
                <a16:creationId xmlns:a16="http://schemas.microsoft.com/office/drawing/2014/main" id="{D749EE13-58C8-4FDD-8461-B7D3D7163F3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3105" b="10861"/>
          <a:stretch/>
        </p:blipFill>
        <p:spPr>
          <a:xfrm>
            <a:off x="-66854" y="6176963"/>
            <a:ext cx="895708" cy="681038"/>
          </a:xfrm>
          <a:prstGeom prst="rect">
            <a:avLst/>
          </a:prstGeom>
        </p:spPr>
      </p:pic>
      <p:sp>
        <p:nvSpPr>
          <p:cNvPr id="14" name="Rectangle 13">
            <a:extLst>
              <a:ext uri="{FF2B5EF4-FFF2-40B4-BE49-F238E27FC236}">
                <a16:creationId xmlns:a16="http://schemas.microsoft.com/office/drawing/2014/main" id="{FFFF6FD5-64F3-45C2-8F86-1EF72046CAC6}"/>
              </a:ext>
            </a:extLst>
          </p:cNvPr>
          <p:cNvSpPr/>
          <p:nvPr userDrawn="1"/>
        </p:nvSpPr>
        <p:spPr>
          <a:xfrm>
            <a:off x="-83890" y="6100761"/>
            <a:ext cx="12390540" cy="100105"/>
          </a:xfrm>
          <a:prstGeom prst="rect">
            <a:avLst/>
          </a:prstGeom>
          <a:gradFill flip="none" rotWithShape="1">
            <a:gsLst>
              <a:gs pos="0">
                <a:srgbClr val="0033A0"/>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arallelogram 14">
            <a:extLst>
              <a:ext uri="{FF2B5EF4-FFF2-40B4-BE49-F238E27FC236}">
                <a16:creationId xmlns:a16="http://schemas.microsoft.com/office/drawing/2014/main" id="{BA581286-49DB-4386-8846-11B66DBBC186}"/>
              </a:ext>
            </a:extLst>
          </p:cNvPr>
          <p:cNvSpPr/>
          <p:nvPr userDrawn="1"/>
        </p:nvSpPr>
        <p:spPr>
          <a:xfrm>
            <a:off x="10315672" y="6101032"/>
            <a:ext cx="2442016" cy="817929"/>
          </a:xfrm>
          <a:prstGeom prst="parallelogram">
            <a:avLst>
              <a:gd name="adj" fmla="val 7414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362146A-32A6-428B-96EF-7C3D745F58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92489" y="6241232"/>
            <a:ext cx="949596" cy="503286"/>
          </a:xfrm>
          <a:prstGeom prst="rect">
            <a:avLst/>
          </a:prstGeom>
        </p:spPr>
      </p:pic>
    </p:spTree>
    <p:extLst>
      <p:ext uri="{BB962C8B-B14F-4D97-AF65-F5344CB8AC3E}">
        <p14:creationId xmlns:p14="http://schemas.microsoft.com/office/powerpoint/2010/main" val="171293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chemeClr val="tx1"/>
          </a:solidFill>
          <a:latin typeface="Atkinson Hyperlegibl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tkinson Hyperlegibl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kinson Hyperlegibl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kinson Hyperlegibl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lias.Efthymiopoulos@cern.ch" TargetMode="External"/><Relationship Id="rId2" Type="http://schemas.openxmlformats.org/officeDocument/2006/relationships/hyperlink" Target="mailto:max.emil.topp-Mugglestone@cern.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927C-003B-4B8F-8909-E6DFBBDDEEB1}"/>
              </a:ext>
            </a:extLst>
          </p:cNvPr>
          <p:cNvSpPr>
            <a:spLocks noGrp="1"/>
          </p:cNvSpPr>
          <p:nvPr>
            <p:ph type="ctrTitle"/>
          </p:nvPr>
        </p:nvSpPr>
        <p:spPr/>
        <p:txBody>
          <a:bodyPr/>
          <a:lstStyle/>
          <a:p>
            <a:r>
              <a:rPr lang="en-GB" dirty="0" err="1"/>
              <a:t>ESSnuSB</a:t>
            </a:r>
            <a:r>
              <a:rPr lang="en-GB" dirty="0"/>
              <a:t>+ Pion Transfer Line</a:t>
            </a:r>
          </a:p>
        </p:txBody>
      </p:sp>
      <p:sp>
        <p:nvSpPr>
          <p:cNvPr id="3" name="Subtitle 2">
            <a:extLst>
              <a:ext uri="{FF2B5EF4-FFF2-40B4-BE49-F238E27FC236}">
                <a16:creationId xmlns:a16="http://schemas.microsoft.com/office/drawing/2014/main" id="{AE86BA8B-12E2-404C-89CE-7DBCEDBC37FD}"/>
              </a:ext>
            </a:extLst>
          </p:cNvPr>
          <p:cNvSpPr>
            <a:spLocks noGrp="1"/>
          </p:cNvSpPr>
          <p:nvPr>
            <p:ph type="subTitle" idx="1"/>
          </p:nvPr>
        </p:nvSpPr>
        <p:spPr/>
        <p:txBody>
          <a:bodyPr>
            <a:normAutofit lnSpcReduction="10000"/>
          </a:bodyPr>
          <a:lstStyle/>
          <a:p>
            <a:r>
              <a:rPr lang="en-GB" dirty="0"/>
              <a:t>Max Topp-Mugglestone</a:t>
            </a:r>
          </a:p>
          <a:p>
            <a:r>
              <a:rPr lang="en-GB" dirty="0">
                <a:hlinkClick r:id="rId2"/>
              </a:rPr>
              <a:t>max.emil.topp-mugglestone@cern.ch</a:t>
            </a:r>
            <a:r>
              <a:rPr lang="en-GB" dirty="0"/>
              <a:t> </a:t>
            </a:r>
          </a:p>
          <a:p>
            <a:r>
              <a:rPr lang="en-GB" dirty="0"/>
              <a:t>Ilias Efthymiopoulos</a:t>
            </a:r>
          </a:p>
          <a:p>
            <a:r>
              <a:rPr lang="pt-BR" dirty="0">
                <a:hlinkClick r:id="rId3"/>
              </a:rPr>
              <a:t>ilias.efthymiopoulos@cern.ch</a:t>
            </a:r>
            <a:endParaRPr lang="en-GB" dirty="0"/>
          </a:p>
          <a:p>
            <a:endParaRPr lang="en-GB" dirty="0"/>
          </a:p>
        </p:txBody>
      </p:sp>
      <p:sp>
        <p:nvSpPr>
          <p:cNvPr id="4" name="Date Placeholder 3">
            <a:extLst>
              <a:ext uri="{FF2B5EF4-FFF2-40B4-BE49-F238E27FC236}">
                <a16:creationId xmlns:a16="http://schemas.microsoft.com/office/drawing/2014/main" id="{FC8ACDDD-42B2-4134-8272-93E72C38DD20}"/>
              </a:ext>
            </a:extLst>
          </p:cNvPr>
          <p:cNvSpPr>
            <a:spLocks noGrp="1"/>
          </p:cNvSpPr>
          <p:nvPr>
            <p:ph type="dt" sz="half" idx="10"/>
          </p:nvPr>
        </p:nvSpPr>
        <p:spPr/>
        <p:txBody>
          <a:bodyPr/>
          <a:lstStyle/>
          <a:p>
            <a:fld id="{FB62277C-0306-4C92-B639-1D620253A64B}" type="datetime1">
              <a:rPr lang="en-GB" smtClean="0"/>
              <a:t>22/09/2024</a:t>
            </a:fld>
            <a:endParaRPr lang="en-GB" dirty="0"/>
          </a:p>
        </p:txBody>
      </p:sp>
      <p:sp>
        <p:nvSpPr>
          <p:cNvPr id="5" name="Footer Placeholder 4">
            <a:extLst>
              <a:ext uri="{FF2B5EF4-FFF2-40B4-BE49-F238E27FC236}">
                <a16:creationId xmlns:a16="http://schemas.microsoft.com/office/drawing/2014/main" id="{8E870D04-1E7A-401A-A399-8D1DD3EC8CA2}"/>
              </a:ext>
            </a:extLst>
          </p:cNvPr>
          <p:cNvSpPr>
            <a:spLocks noGrp="1"/>
          </p:cNvSpPr>
          <p:nvPr>
            <p:ph type="ftr" sz="quarter" idx="11"/>
          </p:nvPr>
        </p:nvSpPr>
        <p:spPr/>
        <p:txBody>
          <a:bodyPr/>
          <a:lstStyle/>
          <a:p>
            <a:r>
              <a:rPr lang="en-GB"/>
              <a:t>Max Topp-Mugglestone</a:t>
            </a:r>
            <a:endParaRPr lang="en-GB" dirty="0"/>
          </a:p>
        </p:txBody>
      </p:sp>
      <p:sp>
        <p:nvSpPr>
          <p:cNvPr id="6" name="Slide Number Placeholder 5">
            <a:extLst>
              <a:ext uri="{FF2B5EF4-FFF2-40B4-BE49-F238E27FC236}">
                <a16:creationId xmlns:a16="http://schemas.microsoft.com/office/drawing/2014/main" id="{C92FC4DE-F836-4ABE-964A-B6DC75A7BE8C}"/>
              </a:ext>
            </a:extLst>
          </p:cNvPr>
          <p:cNvSpPr>
            <a:spLocks noGrp="1"/>
          </p:cNvSpPr>
          <p:nvPr>
            <p:ph type="sldNum" sz="quarter" idx="12"/>
          </p:nvPr>
        </p:nvSpPr>
        <p:spPr/>
        <p:txBody>
          <a:bodyPr/>
          <a:lstStyle/>
          <a:p>
            <a:fld id="{5B25204B-8C26-48B1-AC48-D59136954BDC}" type="slidenum">
              <a:rPr lang="en-GB" smtClean="0"/>
              <a:t>1</a:t>
            </a:fld>
            <a:endParaRPr lang="en-GB" dirty="0"/>
          </a:p>
        </p:txBody>
      </p:sp>
    </p:spTree>
    <p:extLst>
      <p:ext uri="{BB962C8B-B14F-4D97-AF65-F5344CB8AC3E}">
        <p14:creationId xmlns:p14="http://schemas.microsoft.com/office/powerpoint/2010/main" val="4269398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dispersion</a:t>
            </a:r>
            <a:endParaRPr lang="en-CH" dirty="0"/>
          </a:p>
        </p:txBody>
      </p:sp>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3733801" y="1825625"/>
            <a:ext cx="8245180" cy="4351338"/>
          </a:xfrm>
        </p:spPr>
        <p:txBody>
          <a:bodyPr>
            <a:normAutofit/>
          </a:bodyPr>
          <a:lstStyle/>
          <a:p>
            <a:r>
              <a:rPr lang="en-US" dirty="0"/>
              <a:t> Desired bending achieved with </a:t>
            </a:r>
            <a:r>
              <a:rPr lang="en-US" b="1" dirty="0">
                <a:solidFill>
                  <a:srgbClr val="5FD3BC"/>
                </a:solidFill>
              </a:rPr>
              <a:t>dipoles</a:t>
            </a:r>
            <a:endParaRPr lang="en-US" b="1" dirty="0"/>
          </a:p>
          <a:p>
            <a:r>
              <a:rPr lang="en-US" b="1" dirty="0"/>
              <a:t> </a:t>
            </a:r>
            <a:r>
              <a:rPr lang="en-US" b="1" dirty="0">
                <a:solidFill>
                  <a:srgbClr val="51ABCF"/>
                </a:solidFill>
              </a:rPr>
              <a:t>Horizontally-focusing quadrupoles </a:t>
            </a:r>
            <a:r>
              <a:rPr lang="en-US" dirty="0"/>
              <a:t>correct dispersion</a:t>
            </a:r>
          </a:p>
          <a:p>
            <a:pPr lvl="1"/>
            <a:r>
              <a:rPr lang="en-US" b="1" dirty="0"/>
              <a:t>Momentum acceptance </a:t>
            </a:r>
            <a:r>
              <a:rPr lang="en-US" dirty="0"/>
              <a:t>of line is determined by</a:t>
            </a:r>
          </a:p>
          <a:p>
            <a:pPr lvl="2"/>
            <a:r>
              <a:rPr lang="en-US" b="1" dirty="0"/>
              <a:t>Quadrupole aperture</a:t>
            </a:r>
          </a:p>
          <a:p>
            <a:pPr lvl="2"/>
            <a:r>
              <a:rPr lang="en-US" b="1" dirty="0"/>
              <a:t>Dipole bending angle</a:t>
            </a:r>
          </a:p>
          <a:p>
            <a:r>
              <a:rPr lang="en-US" b="1" dirty="0"/>
              <a:t>However, </a:t>
            </a:r>
            <a:r>
              <a:rPr lang="en-US" dirty="0"/>
              <a:t>horizontally-focusing quads defocus in the vertical plane</a:t>
            </a:r>
            <a:endParaRPr lang="en-US" b="1" dirty="0"/>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10</a:t>
            </a:fld>
            <a:endParaRPr lang="en-GB"/>
          </a:p>
        </p:txBody>
      </p:sp>
      <p:pic>
        <p:nvPicPr>
          <p:cNvPr id="8" name="Graphic 7">
            <a:extLst>
              <a:ext uri="{FF2B5EF4-FFF2-40B4-BE49-F238E27FC236}">
                <a16:creationId xmlns:a16="http://schemas.microsoft.com/office/drawing/2014/main" id="{7D8C3982-1765-2245-157D-09FF211CC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3019" y="901701"/>
            <a:ext cx="3993560" cy="5648322"/>
          </a:xfrm>
          <a:prstGeom prst="rect">
            <a:avLst/>
          </a:prstGeom>
        </p:spPr>
      </p:pic>
    </p:spTree>
    <p:extLst>
      <p:ext uri="{BB962C8B-B14F-4D97-AF65-F5344CB8AC3E}">
        <p14:creationId xmlns:p14="http://schemas.microsoft.com/office/powerpoint/2010/main" val="2857993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vertical focusing</a:t>
            </a:r>
            <a:endParaRPr lang="en-CH" dirty="0"/>
          </a:p>
        </p:txBody>
      </p:sp>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3733801" y="1825625"/>
            <a:ext cx="8245180" cy="4351338"/>
          </a:xfrm>
        </p:spPr>
        <p:txBody>
          <a:bodyPr>
            <a:normAutofit/>
          </a:bodyPr>
          <a:lstStyle/>
          <a:p>
            <a:r>
              <a:rPr lang="en-US" dirty="0"/>
              <a:t> Desired bending achieved with </a:t>
            </a:r>
            <a:r>
              <a:rPr lang="en-US" b="1" dirty="0">
                <a:solidFill>
                  <a:srgbClr val="5FD3BC"/>
                </a:solidFill>
              </a:rPr>
              <a:t>dipoles</a:t>
            </a:r>
            <a:endParaRPr lang="en-US" b="1" dirty="0"/>
          </a:p>
          <a:p>
            <a:r>
              <a:rPr lang="en-US" b="1" dirty="0"/>
              <a:t> </a:t>
            </a:r>
            <a:r>
              <a:rPr lang="en-US" b="1" dirty="0">
                <a:solidFill>
                  <a:srgbClr val="51ABCF"/>
                </a:solidFill>
              </a:rPr>
              <a:t>Horizontally-focusing quadrupoles </a:t>
            </a:r>
            <a:r>
              <a:rPr lang="en-US" dirty="0"/>
              <a:t>correct dispersion</a:t>
            </a:r>
          </a:p>
          <a:p>
            <a:r>
              <a:rPr lang="en-US" dirty="0"/>
              <a:t> </a:t>
            </a:r>
            <a:r>
              <a:rPr lang="en-US" b="1" dirty="0">
                <a:solidFill>
                  <a:srgbClr val="A02C2C"/>
                </a:solidFill>
              </a:rPr>
              <a:t>Vertically-focusing quadrupoles </a:t>
            </a:r>
            <a:r>
              <a:rPr lang="en-US" dirty="0"/>
              <a:t>constrain particles in vertical plane</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11</a:t>
            </a:fld>
            <a:endParaRPr lang="en-GB"/>
          </a:p>
        </p:txBody>
      </p:sp>
      <p:pic>
        <p:nvPicPr>
          <p:cNvPr id="8" name="Graphic 7">
            <a:extLst>
              <a:ext uri="{FF2B5EF4-FFF2-40B4-BE49-F238E27FC236}">
                <a16:creationId xmlns:a16="http://schemas.microsoft.com/office/drawing/2014/main" id="{7D8C3982-1765-2245-157D-09FF211CC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3019" y="901701"/>
            <a:ext cx="3993559" cy="5648322"/>
          </a:xfrm>
          <a:prstGeom prst="rect">
            <a:avLst/>
          </a:prstGeom>
        </p:spPr>
      </p:pic>
      <p:pic>
        <p:nvPicPr>
          <p:cNvPr id="9" name="Picture 8">
            <a:extLst>
              <a:ext uri="{FF2B5EF4-FFF2-40B4-BE49-F238E27FC236}">
                <a16:creationId xmlns:a16="http://schemas.microsoft.com/office/drawing/2014/main" id="{8AF3122A-2D2B-6BA5-E94F-20316F19C754}"/>
              </a:ext>
            </a:extLst>
          </p:cNvPr>
          <p:cNvPicPr>
            <a:picLocks noChangeAspect="1"/>
          </p:cNvPicPr>
          <p:nvPr/>
        </p:nvPicPr>
        <p:blipFill>
          <a:blip r:embed="rId4"/>
          <a:stretch>
            <a:fillRect/>
          </a:stretch>
        </p:blipFill>
        <p:spPr>
          <a:xfrm>
            <a:off x="6036516" y="3617115"/>
            <a:ext cx="5654168" cy="2187335"/>
          </a:xfrm>
          <a:prstGeom prst="rect">
            <a:avLst/>
          </a:prstGeom>
        </p:spPr>
      </p:pic>
      <p:sp>
        <p:nvSpPr>
          <p:cNvPr id="12" name="TextBox 11">
            <a:extLst>
              <a:ext uri="{FF2B5EF4-FFF2-40B4-BE49-F238E27FC236}">
                <a16:creationId xmlns:a16="http://schemas.microsoft.com/office/drawing/2014/main" id="{9B3B3B44-F90C-E21F-05E6-3F0D871E125A}"/>
              </a:ext>
            </a:extLst>
          </p:cNvPr>
          <p:cNvSpPr txBox="1"/>
          <p:nvPr/>
        </p:nvSpPr>
        <p:spPr>
          <a:xfrm>
            <a:off x="4175199" y="4449172"/>
            <a:ext cx="1319400" cy="523220"/>
          </a:xfrm>
          <a:prstGeom prst="rect">
            <a:avLst/>
          </a:prstGeom>
          <a:noFill/>
        </p:spPr>
        <p:txBody>
          <a:bodyPr wrap="none" rtlCol="0">
            <a:spAutoFit/>
          </a:bodyPr>
          <a:lstStyle/>
          <a:p>
            <a:r>
              <a:rPr lang="en-US" sz="1400" dirty="0"/>
              <a:t>(Projected onto</a:t>
            </a:r>
          </a:p>
          <a:p>
            <a:r>
              <a:rPr lang="en-US" sz="1400" dirty="0"/>
              <a:t>vertical plane)</a:t>
            </a:r>
            <a:endParaRPr lang="en-CH" sz="1400" dirty="0"/>
          </a:p>
        </p:txBody>
      </p:sp>
      <p:sp>
        <p:nvSpPr>
          <p:cNvPr id="13" name="Right Brace 12">
            <a:extLst>
              <a:ext uri="{FF2B5EF4-FFF2-40B4-BE49-F238E27FC236}">
                <a16:creationId xmlns:a16="http://schemas.microsoft.com/office/drawing/2014/main" id="{5F33981C-17EE-5925-0718-963102CA15CD}"/>
              </a:ext>
            </a:extLst>
          </p:cNvPr>
          <p:cNvSpPr/>
          <p:nvPr/>
        </p:nvSpPr>
        <p:spPr>
          <a:xfrm>
            <a:off x="3007894" y="1592503"/>
            <a:ext cx="1147011" cy="4441768"/>
          </a:xfrm>
          <a:prstGeom prst="rightBrace">
            <a:avLst>
              <a:gd name="adj1" fmla="val 38750"/>
              <a:gd name="adj2" fmla="val 693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4" name="Right Brace 13">
            <a:extLst>
              <a:ext uri="{FF2B5EF4-FFF2-40B4-BE49-F238E27FC236}">
                <a16:creationId xmlns:a16="http://schemas.microsoft.com/office/drawing/2014/main" id="{3F354F5E-0C37-BC53-28EB-065982554493}"/>
              </a:ext>
            </a:extLst>
          </p:cNvPr>
          <p:cNvSpPr/>
          <p:nvPr/>
        </p:nvSpPr>
        <p:spPr>
          <a:xfrm flipH="1">
            <a:off x="5454254" y="3846935"/>
            <a:ext cx="505388" cy="1727697"/>
          </a:xfrm>
          <a:prstGeom prst="rightBrace">
            <a:avLst>
              <a:gd name="adj1" fmla="val 55363"/>
              <a:gd name="adj2" fmla="val 488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3975933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a:t>
            </a:r>
            <a:r>
              <a:rPr lang="en-US" dirty="0" err="1"/>
              <a:t>optimisation</a:t>
            </a:r>
            <a:endParaRPr lang="en-C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838200" y="1730248"/>
                <a:ext cx="9191625" cy="4351338"/>
              </a:xfrm>
            </p:spPr>
            <p:txBody>
              <a:bodyPr>
                <a:normAutofit fontScale="92500" lnSpcReduction="10000"/>
              </a:bodyPr>
              <a:lstStyle/>
              <a:p>
                <a:r>
                  <a:rPr lang="en-US" dirty="0"/>
                  <a:t>How can we optimize the TL performance?</a:t>
                </a:r>
              </a:p>
              <a:p>
                <a:pPr lvl="1"/>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(dipole bending angle) is the principle free parameter</a:t>
                </a:r>
              </a:p>
              <a:p>
                <a:pPr lvl="2"/>
                <a:r>
                  <a:rPr lang="en-US" dirty="0"/>
                  <a:t>Larger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fewer </a:t>
                </a:r>
                <a:r>
                  <a:rPr lang="en-US" dirty="0" err="1"/>
                  <a:t>pions</a:t>
                </a:r>
                <a:r>
                  <a:rPr lang="en-US" dirty="0"/>
                  <a:t> decay</a:t>
                </a:r>
              </a:p>
              <a:p>
                <a:pPr lvl="2"/>
                <a:r>
                  <a:rPr lang="en-US" dirty="0"/>
                  <a:t>Smaller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larger momentum acceptance</a:t>
                </a:r>
              </a:p>
              <a:p>
                <a:pPr lvl="2"/>
                <a:endParaRPr lang="en-US" dirty="0"/>
              </a:p>
              <a:p>
                <a:r>
                  <a:rPr lang="en-US" dirty="0"/>
                  <a:t>Initial testing assumptions:</a:t>
                </a:r>
              </a:p>
              <a:p>
                <a:pPr lvl="1"/>
                <a:r>
                  <a:rPr lang="en-US" dirty="0"/>
                  <a:t>1T dipole magnets</a:t>
                </a:r>
              </a:p>
              <a:p>
                <a:pPr lvl="1"/>
                <a:r>
                  <a:rPr lang="en-US" dirty="0"/>
                  <a:t>700MeV central momentum </a:t>
                </a:r>
                <a:r>
                  <a:rPr lang="en-US" dirty="0" err="1"/>
                  <a:t>pions</a:t>
                </a:r>
                <a:endParaRPr lang="en-US" dirty="0"/>
              </a:p>
              <a:p>
                <a:pPr lvl="1"/>
                <a:r>
                  <a:rPr lang="en-US" dirty="0"/>
                  <a:t>Quadrupoles are 0.8m long, have an aperture of +-20cm, and need to be at least 0.2m apart</a:t>
                </a:r>
              </a:p>
              <a:p>
                <a:pPr lvl="2"/>
                <a:r>
                  <a:rPr lang="en-US" dirty="0"/>
                  <a:t>Assume a DF doublet is positioned as close as possible to the dipole in all cases</a:t>
                </a:r>
              </a:p>
              <a:p>
                <a:pPr lvl="1"/>
                <a:r>
                  <a:rPr lang="en-US" dirty="0"/>
                  <a:t>Required lateral separation of 8 meters</a:t>
                </a:r>
              </a:p>
              <a:p>
                <a:pPr lvl="2"/>
                <a:r>
                  <a:rPr lang="en-US" dirty="0"/>
                  <a:t>could be reduced in a second stage if required</a:t>
                </a:r>
              </a:p>
            </p:txBody>
          </p:sp>
        </mc:Choice>
        <mc:Fallback xmlns="">
          <p:sp>
            <p:nvSpPr>
              <p:cNvPr id="3" name="Content Placeholder 2">
                <a:extLst>
                  <a:ext uri="{FF2B5EF4-FFF2-40B4-BE49-F238E27FC236}">
                    <a16:creationId xmlns:a16="http://schemas.microsoft.com/office/drawing/2014/main" id="{3B75A076-FD82-A5A6-25FA-843B00C48855}"/>
                  </a:ext>
                </a:extLst>
              </p:cNvPr>
              <p:cNvSpPr>
                <a:spLocks noGrp="1" noRot="1" noChangeAspect="1" noMove="1" noResize="1" noEditPoints="1" noAdjustHandles="1" noChangeArrowheads="1" noChangeShapeType="1" noTextEdit="1"/>
              </p:cNvSpPr>
              <p:nvPr>
                <p:ph idx="1"/>
              </p:nvPr>
            </p:nvSpPr>
            <p:spPr>
              <a:xfrm>
                <a:off x="838200" y="1730248"/>
                <a:ext cx="9191625" cy="4351338"/>
              </a:xfrm>
              <a:blipFill>
                <a:blip r:embed="rId2"/>
                <a:stretch>
                  <a:fillRect l="-1105" t="-2907" r="-27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12</a:t>
            </a:fld>
            <a:endParaRPr lang="en-GB"/>
          </a:p>
        </p:txBody>
      </p:sp>
      <p:pic>
        <p:nvPicPr>
          <p:cNvPr id="8" name="Graphic 7">
            <a:extLst>
              <a:ext uri="{FF2B5EF4-FFF2-40B4-BE49-F238E27FC236}">
                <a16:creationId xmlns:a16="http://schemas.microsoft.com/office/drawing/2014/main" id="{7D8C3982-1765-2245-157D-09FF211CC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14810" y="914653"/>
            <a:ext cx="3993559" cy="5648322"/>
          </a:xfrm>
          <a:prstGeom prst="rect">
            <a:avLst/>
          </a:prstGeom>
        </p:spPr>
      </p:pic>
    </p:spTree>
    <p:extLst>
      <p:ext uri="{BB962C8B-B14F-4D97-AF65-F5344CB8AC3E}">
        <p14:creationId xmlns:p14="http://schemas.microsoft.com/office/powerpoint/2010/main" val="348201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Choice of theta</a:t>
            </a:r>
            <a:endParaRPr lang="en-CH" dirty="0"/>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13</a:t>
            </a:fld>
            <a:endParaRPr lang="en-GB"/>
          </a:p>
        </p:txBody>
      </p:sp>
      <p:pic>
        <p:nvPicPr>
          <p:cNvPr id="8" name="Graphic 7">
            <a:extLst>
              <a:ext uri="{FF2B5EF4-FFF2-40B4-BE49-F238E27FC236}">
                <a16:creationId xmlns:a16="http://schemas.microsoft.com/office/drawing/2014/main" id="{7D8C3982-1765-2245-157D-09FF211CC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14810" y="914653"/>
            <a:ext cx="3993559" cy="5648322"/>
          </a:xfrm>
          <a:prstGeom prst="rect">
            <a:avLst/>
          </a:prstGeom>
        </p:spPr>
      </p:pic>
      <p:sp>
        <p:nvSpPr>
          <p:cNvPr id="10" name="Content Placeholder 9">
            <a:extLst>
              <a:ext uri="{FF2B5EF4-FFF2-40B4-BE49-F238E27FC236}">
                <a16:creationId xmlns:a16="http://schemas.microsoft.com/office/drawing/2014/main" id="{B2088E55-076E-BA4E-0B61-A5A38F85EA01}"/>
              </a:ext>
            </a:extLst>
          </p:cNvPr>
          <p:cNvSpPr>
            <a:spLocks noGrp="1"/>
          </p:cNvSpPr>
          <p:nvPr>
            <p:ph idx="1"/>
          </p:nvPr>
        </p:nvSpPr>
        <p:spPr>
          <a:xfrm>
            <a:off x="838200" y="1825625"/>
            <a:ext cx="3380235" cy="4351338"/>
          </a:xfrm>
        </p:spPr>
        <p:txBody>
          <a:bodyPr>
            <a:normAutofit lnSpcReduction="10000"/>
          </a:bodyPr>
          <a:lstStyle/>
          <a:p>
            <a:r>
              <a:rPr lang="en-US" dirty="0"/>
              <a:t>Theta determines line length</a:t>
            </a:r>
          </a:p>
          <a:p>
            <a:pPr lvl="1"/>
            <a:r>
              <a:rPr lang="en-US" dirty="0"/>
              <a:t>Fraction of decaying </a:t>
            </a:r>
            <a:r>
              <a:rPr lang="en-US" dirty="0" err="1"/>
              <a:t>pions</a:t>
            </a:r>
            <a:endParaRPr lang="en-US" dirty="0"/>
          </a:p>
          <a:p>
            <a:pPr lvl="1"/>
            <a:r>
              <a:rPr lang="en-US" dirty="0"/>
              <a:t>Available space for magnets</a:t>
            </a:r>
          </a:p>
          <a:p>
            <a:pPr lvl="1"/>
            <a:endParaRPr lang="en-US" dirty="0"/>
          </a:p>
          <a:p>
            <a:pPr marL="0" indent="0">
              <a:buNone/>
            </a:pPr>
            <a:r>
              <a:rPr lang="en-US" dirty="0"/>
              <a:t>(Assuming 0.8m magnets with 0.2m empty space required either side)</a:t>
            </a:r>
            <a:endParaRPr lang="en-CH" dirty="0"/>
          </a:p>
        </p:txBody>
      </p:sp>
      <p:pic>
        <p:nvPicPr>
          <p:cNvPr id="7" name="Picture 6">
            <a:extLst>
              <a:ext uri="{FF2B5EF4-FFF2-40B4-BE49-F238E27FC236}">
                <a16:creationId xmlns:a16="http://schemas.microsoft.com/office/drawing/2014/main" id="{E36A2AD4-2BCB-E68C-F00B-22AC90333FE6}"/>
              </a:ext>
            </a:extLst>
          </p:cNvPr>
          <p:cNvPicPr>
            <a:picLocks noChangeAspect="1"/>
          </p:cNvPicPr>
          <p:nvPr/>
        </p:nvPicPr>
        <p:blipFill>
          <a:blip r:embed="rId4"/>
          <a:stretch>
            <a:fillRect/>
          </a:stretch>
        </p:blipFill>
        <p:spPr>
          <a:xfrm>
            <a:off x="4124325" y="1416428"/>
            <a:ext cx="4515480" cy="4153480"/>
          </a:xfrm>
          <a:prstGeom prst="rect">
            <a:avLst/>
          </a:prstGeom>
        </p:spPr>
      </p:pic>
    </p:spTree>
    <p:extLst>
      <p:ext uri="{BB962C8B-B14F-4D97-AF65-F5344CB8AC3E}">
        <p14:creationId xmlns:p14="http://schemas.microsoft.com/office/powerpoint/2010/main" val="3835394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Choice of theta</a:t>
            </a:r>
            <a:endParaRPr lang="en-CH" dirty="0"/>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14</a:t>
            </a:fld>
            <a:endParaRPr lang="en-GB"/>
          </a:p>
        </p:txBody>
      </p:sp>
      <p:pic>
        <p:nvPicPr>
          <p:cNvPr id="9" name="Picture 8">
            <a:extLst>
              <a:ext uri="{FF2B5EF4-FFF2-40B4-BE49-F238E27FC236}">
                <a16:creationId xmlns:a16="http://schemas.microsoft.com/office/drawing/2014/main" id="{8B21C89C-97F3-E1E7-0E25-0BAF98AE8F11}"/>
              </a:ext>
            </a:extLst>
          </p:cNvPr>
          <p:cNvPicPr>
            <a:picLocks noChangeAspect="1"/>
          </p:cNvPicPr>
          <p:nvPr/>
        </p:nvPicPr>
        <p:blipFill>
          <a:blip r:embed="rId2"/>
          <a:stretch>
            <a:fillRect/>
          </a:stretch>
        </p:blipFill>
        <p:spPr>
          <a:xfrm>
            <a:off x="1112657" y="1382428"/>
            <a:ext cx="4296375" cy="4210638"/>
          </a:xfrm>
          <a:prstGeom prst="rect">
            <a:avLst/>
          </a:prstGeom>
        </p:spPr>
      </p:pic>
      <p:pic>
        <p:nvPicPr>
          <p:cNvPr id="11" name="Picture 10">
            <a:extLst>
              <a:ext uri="{FF2B5EF4-FFF2-40B4-BE49-F238E27FC236}">
                <a16:creationId xmlns:a16="http://schemas.microsoft.com/office/drawing/2014/main" id="{058E0540-1B28-60B3-C503-6662B0ACEEE0}"/>
              </a:ext>
            </a:extLst>
          </p:cNvPr>
          <p:cNvPicPr>
            <a:picLocks noChangeAspect="1"/>
          </p:cNvPicPr>
          <p:nvPr/>
        </p:nvPicPr>
        <p:blipFill>
          <a:blip r:embed="rId3"/>
          <a:stretch>
            <a:fillRect/>
          </a:stretch>
        </p:blipFill>
        <p:spPr>
          <a:xfrm>
            <a:off x="5986548" y="1361786"/>
            <a:ext cx="4163006" cy="4134427"/>
          </a:xfrm>
          <a:prstGeom prst="rect">
            <a:avLst/>
          </a:prstGeom>
        </p:spPr>
      </p:pic>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5986548" y="5448876"/>
            <a:ext cx="4910052" cy="4351338"/>
          </a:xfrm>
        </p:spPr>
        <p:txBody>
          <a:bodyPr>
            <a:normAutofit/>
          </a:bodyPr>
          <a:lstStyle/>
          <a:p>
            <a:pPr marL="0" indent="0">
              <a:buNone/>
            </a:pPr>
            <a:r>
              <a:rPr lang="en-US" sz="1800" dirty="0"/>
              <a:t>*(assuming perfect transverse and momentum acceptance – </a:t>
            </a:r>
            <a:r>
              <a:rPr lang="en-US" sz="1800" dirty="0" err="1"/>
              <a:t>pions</a:t>
            </a:r>
            <a:r>
              <a:rPr lang="en-US" sz="1800" dirty="0"/>
              <a:t> are only lost to decays)</a:t>
            </a:r>
          </a:p>
        </p:txBody>
      </p:sp>
    </p:spTree>
    <p:extLst>
      <p:ext uri="{BB962C8B-B14F-4D97-AF65-F5344CB8AC3E}">
        <p14:creationId xmlns:p14="http://schemas.microsoft.com/office/powerpoint/2010/main" val="145736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Choice of theta</a:t>
            </a:r>
            <a:endParaRPr lang="en-CH" dirty="0"/>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15</a:t>
            </a:fld>
            <a:endParaRPr lang="en-GB"/>
          </a:p>
        </p:txBody>
      </p:sp>
      <p:pic>
        <p:nvPicPr>
          <p:cNvPr id="11" name="Picture 10">
            <a:extLst>
              <a:ext uri="{FF2B5EF4-FFF2-40B4-BE49-F238E27FC236}">
                <a16:creationId xmlns:a16="http://schemas.microsoft.com/office/drawing/2014/main" id="{058E0540-1B28-60B3-C503-6662B0ACEEE0}"/>
              </a:ext>
            </a:extLst>
          </p:cNvPr>
          <p:cNvPicPr>
            <a:picLocks noChangeAspect="1"/>
          </p:cNvPicPr>
          <p:nvPr/>
        </p:nvPicPr>
        <p:blipFill>
          <a:blip r:embed="rId2"/>
          <a:stretch>
            <a:fillRect/>
          </a:stretch>
        </p:blipFill>
        <p:spPr>
          <a:xfrm>
            <a:off x="1932994" y="1456704"/>
            <a:ext cx="4163006" cy="4134427"/>
          </a:xfrm>
          <a:prstGeom prst="rect">
            <a:avLst/>
          </a:prstGeom>
        </p:spPr>
      </p:pic>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6551653" y="1690688"/>
            <a:ext cx="4163007" cy="4351338"/>
          </a:xfrm>
        </p:spPr>
        <p:txBody>
          <a:bodyPr>
            <a:normAutofit lnSpcReduction="10000"/>
          </a:bodyPr>
          <a:lstStyle/>
          <a:p>
            <a:pPr marL="0" indent="0">
              <a:buNone/>
            </a:pPr>
            <a:r>
              <a:rPr lang="en-US" dirty="0"/>
              <a:t>This shows that </a:t>
            </a:r>
            <a:r>
              <a:rPr lang="en-US" dirty="0" err="1"/>
              <a:t>maximising</a:t>
            </a:r>
            <a:r>
              <a:rPr lang="en-US" dirty="0"/>
              <a:t> theta is critical to ensuring maximum pion transmission</a:t>
            </a:r>
          </a:p>
          <a:p>
            <a:pPr marL="0" indent="0">
              <a:buNone/>
            </a:pPr>
            <a:endParaRPr lang="en-US" dirty="0"/>
          </a:p>
          <a:p>
            <a:r>
              <a:rPr lang="en-US" dirty="0"/>
              <a:t>Diminishing returns above ~40 degrees</a:t>
            </a:r>
          </a:p>
          <a:p>
            <a:endParaRPr lang="en-US" dirty="0"/>
          </a:p>
          <a:p>
            <a:r>
              <a:rPr lang="en-US" dirty="0"/>
              <a:t>What is the effect on momentum acceptance?</a:t>
            </a:r>
          </a:p>
          <a:p>
            <a:endParaRPr lang="en-US" dirty="0"/>
          </a:p>
        </p:txBody>
      </p:sp>
    </p:spTree>
    <p:extLst>
      <p:ext uri="{BB962C8B-B14F-4D97-AF65-F5344CB8AC3E}">
        <p14:creationId xmlns:p14="http://schemas.microsoft.com/office/powerpoint/2010/main" val="2092739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Choice of theta</a:t>
            </a:r>
            <a:endParaRPr lang="en-CH" dirty="0"/>
          </a:p>
        </p:txBody>
      </p:sp>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838201" y="1730248"/>
            <a:ext cx="5177732" cy="4351338"/>
          </a:xfrm>
        </p:spPr>
        <p:txBody>
          <a:bodyPr>
            <a:normAutofit/>
          </a:bodyPr>
          <a:lstStyle/>
          <a:p>
            <a:pPr marL="0" indent="0">
              <a:buNone/>
            </a:pPr>
            <a:r>
              <a:rPr lang="en-US" dirty="0"/>
              <a:t>Momentum acceptance increases rapidly as theta decreases</a:t>
            </a:r>
          </a:p>
          <a:p>
            <a:pPr marL="0" indent="0">
              <a:buNone/>
            </a:pPr>
            <a:endParaRPr lang="en-US" dirty="0"/>
          </a:p>
          <a:p>
            <a:r>
              <a:rPr lang="en-US" dirty="0"/>
              <a:t>However, we are only interested in </a:t>
            </a:r>
            <a:r>
              <a:rPr lang="en-US" dirty="0" err="1"/>
              <a:t>pions</a:t>
            </a:r>
            <a:r>
              <a:rPr lang="en-US" dirty="0"/>
              <a:t> that produce low-amplitude muons at the right momenta</a:t>
            </a:r>
          </a:p>
          <a:p>
            <a:pPr lvl="1"/>
            <a:r>
              <a:rPr lang="en-US" dirty="0"/>
              <a:t>Momentum acceptance larger than ~10% is likely to yield diminishing returns</a:t>
            </a:r>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16</a:t>
            </a:fld>
            <a:endParaRPr lang="en-GB"/>
          </a:p>
        </p:txBody>
      </p:sp>
      <p:pic>
        <p:nvPicPr>
          <p:cNvPr id="9" name="Picture 8">
            <a:extLst>
              <a:ext uri="{FF2B5EF4-FFF2-40B4-BE49-F238E27FC236}">
                <a16:creationId xmlns:a16="http://schemas.microsoft.com/office/drawing/2014/main" id="{FFEEE1FC-3F94-1AB7-DCAD-A74B227E594A}"/>
              </a:ext>
            </a:extLst>
          </p:cNvPr>
          <p:cNvPicPr>
            <a:picLocks noChangeAspect="1"/>
          </p:cNvPicPr>
          <p:nvPr/>
        </p:nvPicPr>
        <p:blipFill>
          <a:blip r:embed="rId2"/>
          <a:stretch>
            <a:fillRect/>
          </a:stretch>
        </p:blipFill>
        <p:spPr>
          <a:xfrm>
            <a:off x="6176068" y="1654593"/>
            <a:ext cx="4344006" cy="4172532"/>
          </a:xfrm>
          <a:prstGeom prst="rect">
            <a:avLst/>
          </a:prstGeom>
        </p:spPr>
      </p:pic>
    </p:spTree>
    <p:extLst>
      <p:ext uri="{BB962C8B-B14F-4D97-AF65-F5344CB8AC3E}">
        <p14:creationId xmlns:p14="http://schemas.microsoft.com/office/powerpoint/2010/main" val="3992920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A6534D-9506-3D26-5C5A-0C75A021A95A}"/>
              </a:ext>
            </a:extLst>
          </p:cNvPr>
          <p:cNvPicPr>
            <a:picLocks noChangeAspect="1"/>
          </p:cNvPicPr>
          <p:nvPr/>
        </p:nvPicPr>
        <p:blipFill>
          <a:blip r:embed="rId2">
            <a:alphaModFix/>
          </a:blip>
          <a:stretch>
            <a:fillRect/>
          </a:stretch>
        </p:blipFill>
        <p:spPr>
          <a:xfrm>
            <a:off x="6199894" y="1634541"/>
            <a:ext cx="4143953" cy="4172532"/>
          </a:xfrm>
          <a:prstGeom prst="rect">
            <a:avLst/>
          </a:prstGeom>
        </p:spPr>
      </p:pic>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 Choice of theta</a:t>
            </a:r>
            <a:endParaRPr lang="en-CH" dirty="0"/>
          </a:p>
        </p:txBody>
      </p:sp>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838201" y="1730248"/>
            <a:ext cx="5177732" cy="4351338"/>
          </a:xfrm>
        </p:spPr>
        <p:txBody>
          <a:bodyPr>
            <a:normAutofit/>
          </a:bodyPr>
          <a:lstStyle/>
          <a:p>
            <a:pPr marL="0" indent="0">
              <a:buNone/>
            </a:pPr>
            <a:r>
              <a:rPr lang="en-US" dirty="0"/>
              <a:t>Assuming </a:t>
            </a:r>
            <a:r>
              <a:rPr lang="en-US" dirty="0" err="1"/>
              <a:t>pions</a:t>
            </a:r>
            <a:r>
              <a:rPr lang="en-US" dirty="0"/>
              <a:t> are roughly evenly distributed in momentum around chosen momentum, multiplying the momentum acceptance by the transmittance gives an estimate of the optimum geometry for pion yield at the end of the line. </a:t>
            </a:r>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17</a:t>
            </a:fld>
            <a:endParaRPr lang="en-GB"/>
          </a:p>
        </p:txBody>
      </p:sp>
    </p:spTree>
    <p:extLst>
      <p:ext uri="{BB962C8B-B14F-4D97-AF65-F5344CB8AC3E}">
        <p14:creationId xmlns:p14="http://schemas.microsoft.com/office/powerpoint/2010/main" val="1697356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A6534D-9506-3D26-5C5A-0C75A021A95A}"/>
              </a:ext>
            </a:extLst>
          </p:cNvPr>
          <p:cNvPicPr>
            <a:picLocks noChangeAspect="1"/>
          </p:cNvPicPr>
          <p:nvPr/>
        </p:nvPicPr>
        <p:blipFill>
          <a:blip r:embed="rId2">
            <a:alphaModFix/>
          </a:blip>
          <a:stretch>
            <a:fillRect/>
          </a:stretch>
        </p:blipFill>
        <p:spPr>
          <a:xfrm>
            <a:off x="951619" y="1558341"/>
            <a:ext cx="4143953" cy="4172532"/>
          </a:xfrm>
          <a:prstGeom prst="rect">
            <a:avLst/>
          </a:prstGeom>
        </p:spPr>
      </p:pic>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a:t>
            </a:r>
            <a:endParaRPr lang="en-CH"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5353050" y="1558341"/>
                <a:ext cx="6324599" cy="4351338"/>
              </a:xfrm>
            </p:spPr>
            <p:txBody>
              <a:bodyPr>
                <a:normAutofit fontScale="92500" lnSpcReduction="10000"/>
              </a:bodyPr>
              <a:lstStyle/>
              <a:p>
                <a:pPr marL="0" indent="0">
                  <a:buNone/>
                </a:pPr>
                <a:r>
                  <a:rPr lang="en-US" dirty="0"/>
                  <a:t>Our ‘optimal’ transfer line is:</a:t>
                </a:r>
              </a:p>
              <a:p>
                <a:r>
                  <a:rPr lang="en-US" dirty="0">
                    <a:ea typeface="Cambria Math" panose="02040503050406030204" pitchFamily="18" charset="0"/>
                  </a:rPr>
                  <a:t>Dipole bending angle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i="1" smtClean="0">
                        <a:latin typeface="Cambria Math" panose="02040503050406030204" pitchFamily="18" charset="0"/>
                        <a:ea typeface="Cambria Math" panose="02040503050406030204" pitchFamily="18" charset="0"/>
                      </a:rPr>
                      <m:t>≈50°</m:t>
                    </m:r>
                  </m:oMath>
                </a14:m>
                <a:endParaRPr lang="en-US" dirty="0"/>
              </a:p>
              <a:p>
                <a:r>
                  <a:rPr lang="en-US" dirty="0"/>
                  <a:t>Up to 7 quadrupoles</a:t>
                </a:r>
              </a:p>
              <a:p>
                <a:endParaRPr lang="en-US" dirty="0"/>
              </a:p>
              <a:p>
                <a:pPr marL="0" indent="0">
                  <a:buNone/>
                </a:pPr>
                <a:r>
                  <a:rPr lang="en-US" dirty="0"/>
                  <a:t>What about transverse acceptance?</a:t>
                </a:r>
              </a:p>
              <a:p>
                <a:r>
                  <a:rPr lang="en-US" dirty="0"/>
                  <a:t>Assuming a perfect horn (all rays enter the first dipole parallel to the axis), transverse acceptance is almost independent of theta.</a:t>
                </a:r>
              </a:p>
              <a:p>
                <a:pPr lvl="1"/>
                <a:r>
                  <a:rPr lang="en-US" dirty="0"/>
                  <a:t>Caveat: there exist geometric focusing effects in the horizontal plane (and non-sector dipoles would introduce vertical focusing effects)</a:t>
                </a:r>
              </a:p>
            </p:txBody>
          </p:sp>
        </mc:Choice>
        <mc:Fallback xmlns="">
          <p:sp>
            <p:nvSpPr>
              <p:cNvPr id="3" name="Content Placeholder 2">
                <a:extLst>
                  <a:ext uri="{FF2B5EF4-FFF2-40B4-BE49-F238E27FC236}">
                    <a16:creationId xmlns:a16="http://schemas.microsoft.com/office/drawing/2014/main" id="{3B75A076-FD82-A5A6-25FA-843B00C48855}"/>
                  </a:ext>
                </a:extLst>
              </p:cNvPr>
              <p:cNvSpPr>
                <a:spLocks noGrp="1" noRot="1" noChangeAspect="1" noMove="1" noResize="1" noEditPoints="1" noAdjustHandles="1" noChangeArrowheads="1" noChangeShapeType="1" noTextEdit="1"/>
              </p:cNvSpPr>
              <p:nvPr>
                <p:ph idx="1"/>
              </p:nvPr>
            </p:nvSpPr>
            <p:spPr>
              <a:xfrm>
                <a:off x="5353050" y="1558341"/>
                <a:ext cx="6324599" cy="4351338"/>
              </a:xfrm>
              <a:blipFill>
                <a:blip r:embed="rId3"/>
                <a:stretch>
                  <a:fillRect l="-1734" t="-2945" r="-674"/>
                </a:stretch>
              </a:blipFill>
            </p:spPr>
            <p:txBody>
              <a:bodyPr/>
              <a:lstStyle/>
              <a:p>
                <a:r>
                  <a:rPr lang="en-CH">
                    <a:noFill/>
                  </a:rPr>
                  <a:t> </a:t>
                </a:r>
              </a:p>
            </p:txBody>
          </p:sp>
        </mc:Fallback>
      </mc:AlternateContent>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18</a:t>
            </a:fld>
            <a:endParaRPr lang="en-GB"/>
          </a:p>
        </p:txBody>
      </p:sp>
    </p:spTree>
    <p:extLst>
      <p:ext uri="{BB962C8B-B14F-4D97-AF65-F5344CB8AC3E}">
        <p14:creationId xmlns:p14="http://schemas.microsoft.com/office/powerpoint/2010/main" val="509040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8BA6851-9C54-6D37-E97A-7792D261F5F6}"/>
              </a:ext>
            </a:extLst>
          </p:cNvPr>
          <p:cNvPicPr>
            <a:picLocks noChangeAspect="1"/>
          </p:cNvPicPr>
          <p:nvPr/>
        </p:nvPicPr>
        <p:blipFill>
          <a:blip r:embed="rId2"/>
          <a:stretch>
            <a:fillRect/>
          </a:stretch>
        </p:blipFill>
        <p:spPr>
          <a:xfrm>
            <a:off x="-29142" y="1750419"/>
            <a:ext cx="8116433" cy="4010585"/>
          </a:xfrm>
          <a:prstGeom prst="rect">
            <a:avLst/>
          </a:prstGeom>
        </p:spPr>
      </p:pic>
      <p:sp>
        <p:nvSpPr>
          <p:cNvPr id="2" name="Title 1">
            <a:extLst>
              <a:ext uri="{FF2B5EF4-FFF2-40B4-BE49-F238E27FC236}">
                <a16:creationId xmlns:a16="http://schemas.microsoft.com/office/drawing/2014/main" id="{879798E1-EFF4-1580-1CF2-A495600776CB}"/>
              </a:ext>
            </a:extLst>
          </p:cNvPr>
          <p:cNvSpPr>
            <a:spLocks noGrp="1"/>
          </p:cNvSpPr>
          <p:nvPr>
            <p:ph type="title"/>
          </p:nvPr>
        </p:nvSpPr>
        <p:spPr/>
        <p:txBody>
          <a:bodyPr/>
          <a:lstStyle/>
          <a:p>
            <a:r>
              <a:rPr lang="en-US" dirty="0"/>
              <a:t>Pion transfer line design</a:t>
            </a:r>
            <a:endParaRPr lang="en-CH" dirty="0"/>
          </a:p>
        </p:txBody>
      </p:sp>
      <p:sp>
        <p:nvSpPr>
          <p:cNvPr id="3" name="Content Placeholder 2">
            <a:extLst>
              <a:ext uri="{FF2B5EF4-FFF2-40B4-BE49-F238E27FC236}">
                <a16:creationId xmlns:a16="http://schemas.microsoft.com/office/drawing/2014/main" id="{164A0BFF-7EB4-4343-3CBF-A5EE11422387}"/>
              </a:ext>
            </a:extLst>
          </p:cNvPr>
          <p:cNvSpPr>
            <a:spLocks noGrp="1"/>
          </p:cNvSpPr>
          <p:nvPr>
            <p:ph idx="1"/>
          </p:nvPr>
        </p:nvSpPr>
        <p:spPr>
          <a:xfrm>
            <a:off x="8169527" y="1505169"/>
            <a:ext cx="3622423" cy="4671794"/>
          </a:xfrm>
        </p:spPr>
        <p:txBody>
          <a:bodyPr>
            <a:normAutofit fontScale="85000" lnSpcReduction="20000"/>
          </a:bodyPr>
          <a:lstStyle/>
          <a:p>
            <a:r>
              <a:rPr lang="en-US" dirty="0"/>
              <a:t>Test simulation of example line</a:t>
            </a:r>
          </a:p>
          <a:p>
            <a:pPr lvl="1"/>
            <a:r>
              <a:rPr lang="en-US" dirty="0"/>
              <a:t>7 quads</a:t>
            </a:r>
          </a:p>
          <a:p>
            <a:pPr lvl="1"/>
            <a:r>
              <a:rPr lang="en-US" dirty="0"/>
              <a:t>50 degree bending angle</a:t>
            </a:r>
          </a:p>
          <a:p>
            <a:pPr lvl="1"/>
            <a:r>
              <a:rPr lang="en-US" dirty="0"/>
              <a:t>Dispersion created in initial dipole is cancelled at end of line</a:t>
            </a:r>
          </a:p>
          <a:p>
            <a:pPr lvl="1"/>
            <a:endParaRPr lang="en-US" dirty="0"/>
          </a:p>
          <a:p>
            <a:r>
              <a:rPr lang="en-US" dirty="0"/>
              <a:t>Swapped horizontal/vertical quads compared to initial assumption</a:t>
            </a:r>
          </a:p>
          <a:p>
            <a:pPr lvl="1"/>
            <a:r>
              <a:rPr lang="en-US" dirty="0"/>
              <a:t>Better momentum acceptance, better horizontal acceptance, worse vertical acceptance</a:t>
            </a:r>
            <a:endParaRPr lang="en-CH" dirty="0"/>
          </a:p>
        </p:txBody>
      </p:sp>
      <p:sp>
        <p:nvSpPr>
          <p:cNvPr id="4" name="Date Placeholder 3">
            <a:extLst>
              <a:ext uri="{FF2B5EF4-FFF2-40B4-BE49-F238E27FC236}">
                <a16:creationId xmlns:a16="http://schemas.microsoft.com/office/drawing/2014/main" id="{D81EB98B-D5B4-BCF9-2765-5AC7DB60792B}"/>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634F5798-16A8-37CA-FDF0-96A72A07F21F}"/>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B25E10EC-856A-0658-6A37-0BF08CD2B19D}"/>
              </a:ext>
            </a:extLst>
          </p:cNvPr>
          <p:cNvSpPr>
            <a:spLocks noGrp="1"/>
          </p:cNvSpPr>
          <p:nvPr>
            <p:ph type="sldNum" sz="quarter" idx="12"/>
          </p:nvPr>
        </p:nvSpPr>
        <p:spPr/>
        <p:txBody>
          <a:bodyPr/>
          <a:lstStyle/>
          <a:p>
            <a:fld id="{5B25204B-8C26-48B1-AC48-D59136954BDC}" type="slidenum">
              <a:rPr lang="en-GB" smtClean="0"/>
              <a:t>19</a:t>
            </a:fld>
            <a:endParaRPr lang="en-GB"/>
          </a:p>
        </p:txBody>
      </p:sp>
      <p:sp>
        <p:nvSpPr>
          <p:cNvPr id="9" name="TextBox 8">
            <a:extLst>
              <a:ext uri="{FF2B5EF4-FFF2-40B4-BE49-F238E27FC236}">
                <a16:creationId xmlns:a16="http://schemas.microsoft.com/office/drawing/2014/main" id="{09550A3C-2CC5-9E4B-E38A-404B94191F83}"/>
              </a:ext>
            </a:extLst>
          </p:cNvPr>
          <p:cNvSpPr txBox="1"/>
          <p:nvPr/>
        </p:nvSpPr>
        <p:spPr>
          <a:xfrm>
            <a:off x="822509" y="3456821"/>
            <a:ext cx="1114051" cy="369332"/>
          </a:xfrm>
          <a:prstGeom prst="rect">
            <a:avLst/>
          </a:prstGeom>
          <a:solidFill>
            <a:srgbClr val="5FD3BC"/>
          </a:solidFill>
        </p:spPr>
        <p:txBody>
          <a:bodyPr wrap="square" rtlCol="0">
            <a:spAutoFit/>
          </a:bodyPr>
          <a:lstStyle/>
          <a:p>
            <a:pPr algn="ctr"/>
            <a:r>
              <a:rPr lang="en-US" b="1" dirty="0">
                <a:solidFill>
                  <a:schemeClr val="bg1"/>
                </a:solidFill>
                <a:latin typeface="Atkinson Hyperlegible"/>
              </a:rPr>
              <a:t>DIPOLE</a:t>
            </a:r>
            <a:endParaRPr lang="en-CH" b="1" dirty="0">
              <a:solidFill>
                <a:schemeClr val="bg1"/>
              </a:solidFill>
              <a:latin typeface="Atkinson Hyperlegible"/>
            </a:endParaRPr>
          </a:p>
        </p:txBody>
      </p:sp>
      <p:sp>
        <p:nvSpPr>
          <p:cNvPr id="11" name="TextBox 10">
            <a:extLst>
              <a:ext uri="{FF2B5EF4-FFF2-40B4-BE49-F238E27FC236}">
                <a16:creationId xmlns:a16="http://schemas.microsoft.com/office/drawing/2014/main" id="{A402F8BC-09E4-1F3D-77B0-D8AD5429ECD8}"/>
              </a:ext>
            </a:extLst>
          </p:cNvPr>
          <p:cNvSpPr txBox="1"/>
          <p:nvPr/>
        </p:nvSpPr>
        <p:spPr>
          <a:xfrm>
            <a:off x="2566332" y="3459890"/>
            <a:ext cx="444854" cy="369332"/>
          </a:xfrm>
          <a:prstGeom prst="rect">
            <a:avLst/>
          </a:prstGeom>
          <a:solidFill>
            <a:srgbClr val="A02C2C"/>
          </a:solidFill>
        </p:spPr>
        <p:txBody>
          <a:bodyPr wrap="square" rtlCol="0">
            <a:spAutoFit/>
          </a:bodyPr>
          <a:lstStyle/>
          <a:p>
            <a:pPr algn="ctr"/>
            <a:r>
              <a:rPr lang="en-US" b="1" dirty="0">
                <a:solidFill>
                  <a:schemeClr val="bg1"/>
                </a:solidFill>
                <a:latin typeface="Atkinson Hyperlegible"/>
              </a:rPr>
              <a:t>Q</a:t>
            </a:r>
            <a:endParaRPr lang="en-CH" b="1" dirty="0">
              <a:solidFill>
                <a:schemeClr val="bg1"/>
              </a:solidFill>
              <a:latin typeface="Atkinson Hyperlegible"/>
            </a:endParaRPr>
          </a:p>
        </p:txBody>
      </p:sp>
      <p:sp>
        <p:nvSpPr>
          <p:cNvPr id="12" name="TextBox 11">
            <a:extLst>
              <a:ext uri="{FF2B5EF4-FFF2-40B4-BE49-F238E27FC236}">
                <a16:creationId xmlns:a16="http://schemas.microsoft.com/office/drawing/2014/main" id="{AAB3517B-1E06-E847-59DA-2936FE0EDDCE}"/>
              </a:ext>
            </a:extLst>
          </p:cNvPr>
          <p:cNvSpPr txBox="1"/>
          <p:nvPr/>
        </p:nvSpPr>
        <p:spPr>
          <a:xfrm>
            <a:off x="2018796" y="3458060"/>
            <a:ext cx="444855" cy="369332"/>
          </a:xfrm>
          <a:prstGeom prst="rect">
            <a:avLst/>
          </a:prstGeom>
          <a:solidFill>
            <a:srgbClr val="51ABCF"/>
          </a:solidFill>
        </p:spPr>
        <p:txBody>
          <a:bodyPr wrap="square" rtlCol="0">
            <a:spAutoFit/>
          </a:bodyPr>
          <a:lstStyle/>
          <a:p>
            <a:pPr algn="ctr"/>
            <a:r>
              <a:rPr lang="en-US" b="1" dirty="0">
                <a:solidFill>
                  <a:schemeClr val="bg1"/>
                </a:solidFill>
                <a:latin typeface="Atkinson Hyperlegible"/>
              </a:rPr>
              <a:t>Q</a:t>
            </a:r>
            <a:endParaRPr lang="en-CH" b="1" dirty="0">
              <a:solidFill>
                <a:schemeClr val="bg1"/>
              </a:solidFill>
              <a:latin typeface="Atkinson Hyperlegible"/>
            </a:endParaRPr>
          </a:p>
        </p:txBody>
      </p:sp>
      <p:sp>
        <p:nvSpPr>
          <p:cNvPr id="17" name="TextBox 16">
            <a:extLst>
              <a:ext uri="{FF2B5EF4-FFF2-40B4-BE49-F238E27FC236}">
                <a16:creationId xmlns:a16="http://schemas.microsoft.com/office/drawing/2014/main" id="{C5E15F8E-C6DF-7F05-C547-85961DD1EAEE}"/>
              </a:ext>
            </a:extLst>
          </p:cNvPr>
          <p:cNvSpPr txBox="1"/>
          <p:nvPr/>
        </p:nvSpPr>
        <p:spPr>
          <a:xfrm>
            <a:off x="6169827" y="3454722"/>
            <a:ext cx="444855" cy="369332"/>
          </a:xfrm>
          <a:prstGeom prst="rect">
            <a:avLst/>
          </a:prstGeom>
          <a:solidFill>
            <a:srgbClr val="51ABCF"/>
          </a:solidFill>
        </p:spPr>
        <p:txBody>
          <a:bodyPr wrap="square" rtlCol="0">
            <a:spAutoFit/>
          </a:bodyPr>
          <a:lstStyle/>
          <a:p>
            <a:pPr algn="ctr"/>
            <a:r>
              <a:rPr lang="en-US" b="1" dirty="0">
                <a:solidFill>
                  <a:schemeClr val="bg1"/>
                </a:solidFill>
                <a:latin typeface="Atkinson Hyperlegible"/>
              </a:rPr>
              <a:t>Q</a:t>
            </a:r>
            <a:endParaRPr lang="en-CH" b="1" dirty="0">
              <a:solidFill>
                <a:schemeClr val="bg1"/>
              </a:solidFill>
              <a:latin typeface="Atkinson Hyperlegible"/>
            </a:endParaRPr>
          </a:p>
        </p:txBody>
      </p:sp>
      <p:sp>
        <p:nvSpPr>
          <p:cNvPr id="18" name="TextBox 17">
            <a:extLst>
              <a:ext uri="{FF2B5EF4-FFF2-40B4-BE49-F238E27FC236}">
                <a16:creationId xmlns:a16="http://schemas.microsoft.com/office/drawing/2014/main" id="{A5E13C1F-379E-68EE-2DDF-AF04AAEADA48}"/>
              </a:ext>
            </a:extLst>
          </p:cNvPr>
          <p:cNvSpPr txBox="1"/>
          <p:nvPr/>
        </p:nvSpPr>
        <p:spPr>
          <a:xfrm>
            <a:off x="5636783" y="3454722"/>
            <a:ext cx="444854" cy="369332"/>
          </a:xfrm>
          <a:prstGeom prst="rect">
            <a:avLst/>
          </a:prstGeom>
          <a:solidFill>
            <a:srgbClr val="A02C2C"/>
          </a:solidFill>
        </p:spPr>
        <p:txBody>
          <a:bodyPr wrap="square" rtlCol="0">
            <a:spAutoFit/>
          </a:bodyPr>
          <a:lstStyle/>
          <a:p>
            <a:pPr algn="ctr"/>
            <a:r>
              <a:rPr lang="en-US" b="1" dirty="0">
                <a:solidFill>
                  <a:schemeClr val="bg1"/>
                </a:solidFill>
                <a:latin typeface="Atkinson Hyperlegible"/>
              </a:rPr>
              <a:t>Q</a:t>
            </a:r>
            <a:endParaRPr lang="en-CH" b="1" dirty="0">
              <a:solidFill>
                <a:schemeClr val="bg1"/>
              </a:solidFill>
              <a:latin typeface="Atkinson Hyperlegible"/>
            </a:endParaRPr>
          </a:p>
        </p:txBody>
      </p:sp>
      <p:sp>
        <p:nvSpPr>
          <p:cNvPr id="21" name="TextBox 20">
            <a:extLst>
              <a:ext uri="{FF2B5EF4-FFF2-40B4-BE49-F238E27FC236}">
                <a16:creationId xmlns:a16="http://schemas.microsoft.com/office/drawing/2014/main" id="{C10E666B-FE19-05DC-FAE5-97B5DBA4884A}"/>
              </a:ext>
            </a:extLst>
          </p:cNvPr>
          <p:cNvSpPr txBox="1"/>
          <p:nvPr/>
        </p:nvSpPr>
        <p:spPr>
          <a:xfrm>
            <a:off x="4104998" y="3458651"/>
            <a:ext cx="444854" cy="369332"/>
          </a:xfrm>
          <a:prstGeom prst="rect">
            <a:avLst/>
          </a:prstGeom>
          <a:solidFill>
            <a:srgbClr val="A02C2C"/>
          </a:solidFill>
        </p:spPr>
        <p:txBody>
          <a:bodyPr wrap="square" rtlCol="0">
            <a:spAutoFit/>
          </a:bodyPr>
          <a:lstStyle/>
          <a:p>
            <a:pPr algn="ctr"/>
            <a:r>
              <a:rPr lang="en-US" b="1" dirty="0">
                <a:solidFill>
                  <a:schemeClr val="bg1"/>
                </a:solidFill>
                <a:latin typeface="Atkinson Hyperlegible"/>
              </a:rPr>
              <a:t>Q</a:t>
            </a:r>
            <a:endParaRPr lang="en-CH" b="1" dirty="0">
              <a:solidFill>
                <a:schemeClr val="bg1"/>
              </a:solidFill>
              <a:latin typeface="Atkinson Hyperlegible"/>
            </a:endParaRPr>
          </a:p>
        </p:txBody>
      </p:sp>
      <p:sp>
        <p:nvSpPr>
          <p:cNvPr id="22" name="TextBox 21">
            <a:extLst>
              <a:ext uri="{FF2B5EF4-FFF2-40B4-BE49-F238E27FC236}">
                <a16:creationId xmlns:a16="http://schemas.microsoft.com/office/drawing/2014/main" id="{FAF03125-B09A-7624-3E13-EE2110E1FF29}"/>
              </a:ext>
            </a:extLst>
          </p:cNvPr>
          <p:cNvSpPr txBox="1"/>
          <p:nvPr/>
        </p:nvSpPr>
        <p:spPr>
          <a:xfrm>
            <a:off x="3335212" y="3456821"/>
            <a:ext cx="444855" cy="369332"/>
          </a:xfrm>
          <a:prstGeom prst="rect">
            <a:avLst/>
          </a:prstGeom>
          <a:solidFill>
            <a:srgbClr val="51ABCF"/>
          </a:solidFill>
        </p:spPr>
        <p:txBody>
          <a:bodyPr wrap="square" rtlCol="0">
            <a:spAutoFit/>
          </a:bodyPr>
          <a:lstStyle/>
          <a:p>
            <a:pPr algn="ctr"/>
            <a:r>
              <a:rPr lang="en-US" b="1" dirty="0">
                <a:solidFill>
                  <a:schemeClr val="bg1"/>
                </a:solidFill>
                <a:latin typeface="Atkinson Hyperlegible"/>
              </a:rPr>
              <a:t>Q</a:t>
            </a:r>
            <a:endParaRPr lang="en-CH" b="1" dirty="0">
              <a:solidFill>
                <a:schemeClr val="bg1"/>
              </a:solidFill>
              <a:latin typeface="Atkinson Hyperlegible"/>
            </a:endParaRPr>
          </a:p>
        </p:txBody>
      </p:sp>
      <p:sp>
        <p:nvSpPr>
          <p:cNvPr id="23" name="TextBox 22">
            <a:extLst>
              <a:ext uri="{FF2B5EF4-FFF2-40B4-BE49-F238E27FC236}">
                <a16:creationId xmlns:a16="http://schemas.microsoft.com/office/drawing/2014/main" id="{01EAF3AD-E69C-DBB7-29F3-3A935A7E8948}"/>
              </a:ext>
            </a:extLst>
          </p:cNvPr>
          <p:cNvSpPr txBox="1"/>
          <p:nvPr/>
        </p:nvSpPr>
        <p:spPr>
          <a:xfrm>
            <a:off x="6731101" y="3456821"/>
            <a:ext cx="1114051" cy="369332"/>
          </a:xfrm>
          <a:prstGeom prst="rect">
            <a:avLst/>
          </a:prstGeom>
          <a:solidFill>
            <a:srgbClr val="5FD3BC"/>
          </a:solidFill>
        </p:spPr>
        <p:txBody>
          <a:bodyPr wrap="square" rtlCol="0">
            <a:spAutoFit/>
          </a:bodyPr>
          <a:lstStyle/>
          <a:p>
            <a:pPr algn="ctr"/>
            <a:r>
              <a:rPr lang="en-US" b="1" dirty="0">
                <a:solidFill>
                  <a:schemeClr val="bg1"/>
                </a:solidFill>
                <a:latin typeface="Atkinson Hyperlegible"/>
              </a:rPr>
              <a:t>DIPOLE</a:t>
            </a:r>
            <a:endParaRPr lang="en-CH" b="1" dirty="0">
              <a:solidFill>
                <a:schemeClr val="bg1"/>
              </a:solidFill>
              <a:latin typeface="Atkinson Hyperlegible"/>
            </a:endParaRPr>
          </a:p>
        </p:txBody>
      </p:sp>
      <p:sp>
        <p:nvSpPr>
          <p:cNvPr id="24" name="TextBox 23">
            <a:extLst>
              <a:ext uri="{FF2B5EF4-FFF2-40B4-BE49-F238E27FC236}">
                <a16:creationId xmlns:a16="http://schemas.microsoft.com/office/drawing/2014/main" id="{7E15FB15-5A44-45E5-0ED1-54B3DA70B8C4}"/>
              </a:ext>
            </a:extLst>
          </p:cNvPr>
          <p:cNvSpPr txBox="1"/>
          <p:nvPr/>
        </p:nvSpPr>
        <p:spPr>
          <a:xfrm>
            <a:off x="4866998" y="3454722"/>
            <a:ext cx="444855" cy="369332"/>
          </a:xfrm>
          <a:prstGeom prst="rect">
            <a:avLst/>
          </a:prstGeom>
          <a:solidFill>
            <a:srgbClr val="51ABCF"/>
          </a:solidFill>
        </p:spPr>
        <p:txBody>
          <a:bodyPr wrap="square" rtlCol="0">
            <a:spAutoFit/>
          </a:bodyPr>
          <a:lstStyle/>
          <a:p>
            <a:pPr algn="ctr"/>
            <a:r>
              <a:rPr lang="en-US" b="1" dirty="0">
                <a:solidFill>
                  <a:schemeClr val="bg1"/>
                </a:solidFill>
                <a:latin typeface="Atkinson Hyperlegible"/>
              </a:rPr>
              <a:t>Q</a:t>
            </a:r>
            <a:endParaRPr lang="en-CH" b="1" dirty="0">
              <a:solidFill>
                <a:schemeClr val="bg1"/>
              </a:solidFill>
              <a:latin typeface="Atkinson Hyperlegible"/>
            </a:endParaRPr>
          </a:p>
        </p:txBody>
      </p:sp>
    </p:spTree>
    <p:extLst>
      <p:ext uri="{BB962C8B-B14F-4D97-AF65-F5344CB8AC3E}">
        <p14:creationId xmlns:p14="http://schemas.microsoft.com/office/powerpoint/2010/main" val="190456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0434-33CE-48EC-8546-1976DBACF22A}"/>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0AE19FAB-7469-4CE2-85F6-DCC56248F9C3}"/>
              </a:ext>
            </a:extLst>
          </p:cNvPr>
          <p:cNvSpPr>
            <a:spLocks noGrp="1"/>
          </p:cNvSpPr>
          <p:nvPr>
            <p:ph idx="1"/>
          </p:nvPr>
        </p:nvSpPr>
        <p:spPr/>
        <p:txBody>
          <a:bodyPr/>
          <a:lstStyle/>
          <a:p>
            <a:r>
              <a:rPr lang="en-GB" dirty="0"/>
              <a:t>Introduction</a:t>
            </a:r>
          </a:p>
          <a:p>
            <a:r>
              <a:rPr lang="en-GB" dirty="0"/>
              <a:t>Pion momentum selection</a:t>
            </a:r>
          </a:p>
          <a:p>
            <a:r>
              <a:rPr lang="en-GB" dirty="0"/>
              <a:t>Transfer line design objectives</a:t>
            </a:r>
          </a:p>
          <a:p>
            <a:r>
              <a:rPr lang="en-GB" dirty="0"/>
              <a:t>Transfer line geometry optimisation</a:t>
            </a:r>
          </a:p>
          <a:p>
            <a:r>
              <a:rPr lang="en-GB" dirty="0"/>
              <a:t>Transfer line tracking in Xsuite</a:t>
            </a:r>
          </a:p>
          <a:p>
            <a:r>
              <a:rPr lang="en-GB" dirty="0"/>
              <a:t>Conclusions</a:t>
            </a:r>
          </a:p>
          <a:p>
            <a:r>
              <a:rPr lang="en-GB" dirty="0"/>
              <a:t>Further study</a:t>
            </a:r>
          </a:p>
          <a:p>
            <a:pPr marL="0" indent="0">
              <a:buNone/>
            </a:pPr>
            <a:endParaRPr lang="en-GB" dirty="0"/>
          </a:p>
        </p:txBody>
      </p:sp>
      <p:sp>
        <p:nvSpPr>
          <p:cNvPr id="4" name="Date Placeholder 3">
            <a:extLst>
              <a:ext uri="{FF2B5EF4-FFF2-40B4-BE49-F238E27FC236}">
                <a16:creationId xmlns:a16="http://schemas.microsoft.com/office/drawing/2014/main" id="{70A0BA07-715C-4A5F-A4A4-FED0D4D878B8}"/>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A5DDC6CD-143D-48DF-9037-734AD95B5CEA}"/>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74879A25-73F4-4E6C-8833-CCCF0070C414}"/>
              </a:ext>
            </a:extLst>
          </p:cNvPr>
          <p:cNvSpPr>
            <a:spLocks noGrp="1"/>
          </p:cNvSpPr>
          <p:nvPr>
            <p:ph type="sldNum" sz="quarter" idx="12"/>
          </p:nvPr>
        </p:nvSpPr>
        <p:spPr/>
        <p:txBody>
          <a:bodyPr/>
          <a:lstStyle/>
          <a:p>
            <a:fld id="{5B25204B-8C26-48B1-AC48-D59136954BDC}" type="slidenum">
              <a:rPr lang="en-GB" smtClean="0"/>
              <a:t>2</a:t>
            </a:fld>
            <a:endParaRPr lang="en-GB"/>
          </a:p>
        </p:txBody>
      </p:sp>
    </p:spTree>
    <p:extLst>
      <p:ext uri="{BB962C8B-B14F-4D97-AF65-F5344CB8AC3E}">
        <p14:creationId xmlns:p14="http://schemas.microsoft.com/office/powerpoint/2010/main" val="337944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3072-62E9-6AD4-9D47-26E7B4F6BBE9}"/>
              </a:ext>
            </a:extLst>
          </p:cNvPr>
          <p:cNvSpPr>
            <a:spLocks noGrp="1"/>
          </p:cNvSpPr>
          <p:nvPr>
            <p:ph type="title"/>
          </p:nvPr>
        </p:nvSpPr>
        <p:spPr/>
        <p:txBody>
          <a:bodyPr/>
          <a:lstStyle/>
          <a:p>
            <a:r>
              <a:rPr lang="en-US" dirty="0"/>
              <a:t>Conclusion</a:t>
            </a:r>
            <a:endParaRPr lang="en-CH" dirty="0"/>
          </a:p>
        </p:txBody>
      </p:sp>
      <p:sp>
        <p:nvSpPr>
          <p:cNvPr id="3" name="Content Placeholder 2">
            <a:extLst>
              <a:ext uri="{FF2B5EF4-FFF2-40B4-BE49-F238E27FC236}">
                <a16:creationId xmlns:a16="http://schemas.microsoft.com/office/drawing/2014/main" id="{9A625FE3-9CE2-8BB9-0C4B-C329C6D452A4}"/>
              </a:ext>
            </a:extLst>
          </p:cNvPr>
          <p:cNvSpPr>
            <a:spLocks noGrp="1"/>
          </p:cNvSpPr>
          <p:nvPr>
            <p:ph idx="1"/>
          </p:nvPr>
        </p:nvSpPr>
        <p:spPr/>
        <p:txBody>
          <a:bodyPr>
            <a:normAutofit lnSpcReduction="10000"/>
          </a:bodyPr>
          <a:lstStyle/>
          <a:p>
            <a:pPr marL="0" indent="0">
              <a:buNone/>
            </a:pPr>
            <a:r>
              <a:rPr lang="en-US" dirty="0"/>
              <a:t>Basic transfer line has been studied based on simple quadrupole/dipole line</a:t>
            </a:r>
          </a:p>
          <a:p>
            <a:r>
              <a:rPr lang="en-US" dirty="0"/>
              <a:t>Simplest-possible case from accelerator physics perspective</a:t>
            </a:r>
          </a:p>
          <a:p>
            <a:pPr lvl="1"/>
            <a:r>
              <a:rPr lang="en-US" dirty="0"/>
              <a:t>Dipole requirements may be the limiting factor for such a design</a:t>
            </a:r>
          </a:p>
          <a:p>
            <a:pPr marL="0" indent="0">
              <a:buNone/>
            </a:pPr>
            <a:r>
              <a:rPr lang="en-US" dirty="0"/>
              <a:t>Baseline established: 1.4e-4 </a:t>
            </a:r>
            <a:r>
              <a:rPr lang="en-US" dirty="0" err="1"/>
              <a:t>pions</a:t>
            </a:r>
            <a:r>
              <a:rPr lang="en-US" dirty="0"/>
              <a:t> to production straight per proton on target </a:t>
            </a:r>
            <a:r>
              <a:rPr lang="en-US" dirty="0">
                <a:solidFill>
                  <a:srgbClr val="FF0000"/>
                </a:solidFill>
              </a:rPr>
              <a:t>⇒ 3.2 10</a:t>
            </a:r>
            <a:r>
              <a:rPr lang="en-US" baseline="30000" dirty="0">
                <a:solidFill>
                  <a:srgbClr val="FF0000"/>
                </a:solidFill>
              </a:rPr>
              <a:t>10</a:t>
            </a:r>
            <a:r>
              <a:rPr lang="en-US" dirty="0">
                <a:solidFill>
                  <a:srgbClr val="FF0000"/>
                </a:solidFill>
              </a:rPr>
              <a:t> </a:t>
            </a:r>
            <a:r>
              <a:rPr lang="en-US" dirty="0" err="1">
                <a:solidFill>
                  <a:srgbClr val="FF0000"/>
                </a:solidFill>
              </a:rPr>
              <a:t>pions</a:t>
            </a:r>
            <a:r>
              <a:rPr lang="en-US" dirty="0">
                <a:solidFill>
                  <a:srgbClr val="FF0000"/>
                </a:solidFill>
              </a:rPr>
              <a:t>/pulse !!! </a:t>
            </a:r>
          </a:p>
          <a:p>
            <a:r>
              <a:rPr lang="en-US" dirty="0"/>
              <a:t>Pion transport must be optimized as much as possible to ensure maximum number of muons</a:t>
            </a:r>
          </a:p>
          <a:p>
            <a:r>
              <a:rPr lang="en-US" dirty="0"/>
              <a:t>Final optimization must include injection and production straight – target parameter is number of muons at end of productions straight</a:t>
            </a:r>
          </a:p>
          <a:p>
            <a:endParaRPr lang="en-US" dirty="0"/>
          </a:p>
          <a:p>
            <a:pPr lvl="1"/>
            <a:endParaRPr lang="en-CH" dirty="0"/>
          </a:p>
        </p:txBody>
      </p:sp>
      <p:sp>
        <p:nvSpPr>
          <p:cNvPr id="4" name="Date Placeholder 3">
            <a:extLst>
              <a:ext uri="{FF2B5EF4-FFF2-40B4-BE49-F238E27FC236}">
                <a16:creationId xmlns:a16="http://schemas.microsoft.com/office/drawing/2014/main" id="{05CA8E4E-DA4D-9B50-C6DE-B9EAAAB4C674}"/>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D558F442-9EEF-07CC-8E26-4C38D5E2C19C}"/>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CD8DEB0F-858E-A520-B6F2-D9A2B6D72051}"/>
              </a:ext>
            </a:extLst>
          </p:cNvPr>
          <p:cNvSpPr>
            <a:spLocks noGrp="1"/>
          </p:cNvSpPr>
          <p:nvPr>
            <p:ph type="sldNum" sz="quarter" idx="12"/>
          </p:nvPr>
        </p:nvSpPr>
        <p:spPr/>
        <p:txBody>
          <a:bodyPr/>
          <a:lstStyle/>
          <a:p>
            <a:fld id="{5B25204B-8C26-48B1-AC48-D59136954BDC}" type="slidenum">
              <a:rPr lang="en-GB" smtClean="0"/>
              <a:t>20</a:t>
            </a:fld>
            <a:endParaRPr lang="en-GB"/>
          </a:p>
        </p:txBody>
      </p:sp>
    </p:spTree>
    <p:extLst>
      <p:ext uri="{BB962C8B-B14F-4D97-AF65-F5344CB8AC3E}">
        <p14:creationId xmlns:p14="http://schemas.microsoft.com/office/powerpoint/2010/main" val="14106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4AE0-F4BA-F051-2F91-F51EA897F284}"/>
              </a:ext>
            </a:extLst>
          </p:cNvPr>
          <p:cNvSpPr>
            <a:spLocks noGrp="1"/>
          </p:cNvSpPr>
          <p:nvPr>
            <p:ph type="title"/>
          </p:nvPr>
        </p:nvSpPr>
        <p:spPr/>
        <p:txBody>
          <a:bodyPr/>
          <a:lstStyle/>
          <a:p>
            <a:r>
              <a:rPr lang="en-US" dirty="0"/>
              <a:t>Further steps</a:t>
            </a:r>
            <a:endParaRPr lang="en-CH" dirty="0"/>
          </a:p>
        </p:txBody>
      </p:sp>
      <p:sp>
        <p:nvSpPr>
          <p:cNvPr id="3" name="Content Placeholder 2">
            <a:extLst>
              <a:ext uri="{FF2B5EF4-FFF2-40B4-BE49-F238E27FC236}">
                <a16:creationId xmlns:a16="http://schemas.microsoft.com/office/drawing/2014/main" id="{FE85CAC8-7113-135F-FB14-32F16952DBE8}"/>
              </a:ext>
            </a:extLst>
          </p:cNvPr>
          <p:cNvSpPr>
            <a:spLocks noGrp="1"/>
          </p:cNvSpPr>
          <p:nvPr>
            <p:ph idx="1"/>
          </p:nvPr>
        </p:nvSpPr>
        <p:spPr/>
        <p:txBody>
          <a:bodyPr>
            <a:normAutofit lnSpcReduction="10000"/>
          </a:bodyPr>
          <a:lstStyle/>
          <a:p>
            <a:r>
              <a:rPr lang="en-US" dirty="0"/>
              <a:t>Study feasibility of dipole requirements</a:t>
            </a:r>
          </a:p>
          <a:p>
            <a:r>
              <a:rPr lang="en-US" dirty="0"/>
              <a:t>Zero-dispersion ideal on entry into production straight</a:t>
            </a:r>
          </a:p>
          <a:p>
            <a:pPr lvl="1"/>
            <a:r>
              <a:rPr lang="en-US" dirty="0"/>
              <a:t>Final geometry must be optimized INCLUDING the injection optics</a:t>
            </a:r>
          </a:p>
          <a:p>
            <a:r>
              <a:rPr lang="en-US" dirty="0"/>
              <a:t>Consider possible acceptance improvement with an optimized pion capture in particular for the vertical plane </a:t>
            </a:r>
          </a:p>
          <a:p>
            <a:pPr lvl="1"/>
            <a:r>
              <a:rPr lang="en-US" dirty="0"/>
              <a:t>Optimizing the capture towards a focal point in the transfer line or adding upstream focusing elements</a:t>
            </a:r>
          </a:p>
          <a:p>
            <a:r>
              <a:rPr lang="en-GB" dirty="0"/>
              <a:t>Investigate benefits from higher order multipoles in transfer line</a:t>
            </a:r>
          </a:p>
          <a:p>
            <a:r>
              <a:rPr lang="en-GB" dirty="0"/>
              <a:t>Examine p</a:t>
            </a:r>
            <a:r>
              <a:rPr lang="en-US" dirty="0" err="1"/>
              <a:t>ossibility</a:t>
            </a:r>
            <a:r>
              <a:rPr lang="en-US" dirty="0"/>
              <a:t> of tweaking dipole geometry to take advantage of edge focusing in vertical plane</a:t>
            </a:r>
          </a:p>
          <a:p>
            <a:endParaRPr lang="en-GB" dirty="0"/>
          </a:p>
          <a:p>
            <a:endParaRPr lang="en-US" dirty="0"/>
          </a:p>
        </p:txBody>
      </p:sp>
      <p:sp>
        <p:nvSpPr>
          <p:cNvPr id="4" name="Date Placeholder 3">
            <a:extLst>
              <a:ext uri="{FF2B5EF4-FFF2-40B4-BE49-F238E27FC236}">
                <a16:creationId xmlns:a16="http://schemas.microsoft.com/office/drawing/2014/main" id="{71C03201-F195-AD13-5AE8-708AA8083B44}"/>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FBAAA0E4-E4E6-DCE0-3D55-7AE99405C38C}"/>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B4068D26-580B-E9A4-4B6D-AB195136F8DB}"/>
              </a:ext>
            </a:extLst>
          </p:cNvPr>
          <p:cNvSpPr>
            <a:spLocks noGrp="1"/>
          </p:cNvSpPr>
          <p:nvPr>
            <p:ph type="sldNum" sz="quarter" idx="12"/>
          </p:nvPr>
        </p:nvSpPr>
        <p:spPr/>
        <p:txBody>
          <a:bodyPr/>
          <a:lstStyle/>
          <a:p>
            <a:fld id="{5B25204B-8C26-48B1-AC48-D59136954BDC}" type="slidenum">
              <a:rPr lang="en-GB" smtClean="0"/>
              <a:t>21</a:t>
            </a:fld>
            <a:endParaRPr lang="en-GB"/>
          </a:p>
        </p:txBody>
      </p:sp>
    </p:spTree>
    <p:extLst>
      <p:ext uri="{BB962C8B-B14F-4D97-AF65-F5344CB8AC3E}">
        <p14:creationId xmlns:p14="http://schemas.microsoft.com/office/powerpoint/2010/main" val="295065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8E41-0072-55F9-50D2-125CF911C953}"/>
              </a:ext>
            </a:extLst>
          </p:cNvPr>
          <p:cNvSpPr>
            <a:spLocks noGrp="1"/>
          </p:cNvSpPr>
          <p:nvPr>
            <p:ph type="title"/>
          </p:nvPr>
        </p:nvSpPr>
        <p:spPr/>
        <p:txBody>
          <a:bodyPr/>
          <a:lstStyle/>
          <a:p>
            <a:r>
              <a:rPr lang="en-US" dirty="0"/>
              <a:t>Pion transfer in </a:t>
            </a:r>
            <a:r>
              <a:rPr lang="en-US" dirty="0" err="1"/>
              <a:t>ESSnuSB</a:t>
            </a:r>
            <a:r>
              <a:rPr lang="en-US" dirty="0"/>
              <a:t>+ </a:t>
            </a:r>
            <a:endParaRPr lang="en-CH" dirty="0"/>
          </a:p>
        </p:txBody>
      </p:sp>
      <p:sp>
        <p:nvSpPr>
          <p:cNvPr id="4" name="Date Placeholder 3">
            <a:extLst>
              <a:ext uri="{FF2B5EF4-FFF2-40B4-BE49-F238E27FC236}">
                <a16:creationId xmlns:a16="http://schemas.microsoft.com/office/drawing/2014/main" id="{FE8C8F76-05C1-C8DB-0513-C083A79F4064}"/>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B4C9C817-E539-FF07-7698-84F0050A8AC4}"/>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59F6E0EE-7A92-68B8-191C-22F52C57BE0C}"/>
              </a:ext>
            </a:extLst>
          </p:cNvPr>
          <p:cNvSpPr>
            <a:spLocks noGrp="1"/>
          </p:cNvSpPr>
          <p:nvPr>
            <p:ph type="sldNum" sz="quarter" idx="12"/>
          </p:nvPr>
        </p:nvSpPr>
        <p:spPr/>
        <p:txBody>
          <a:bodyPr/>
          <a:lstStyle/>
          <a:p>
            <a:fld id="{5B25204B-8C26-48B1-AC48-D59136954BDC}" type="slidenum">
              <a:rPr lang="en-GB" smtClean="0"/>
              <a:t>3</a:t>
            </a:fld>
            <a:endParaRPr lang="en-GB"/>
          </a:p>
        </p:txBody>
      </p:sp>
      <p:pic>
        <p:nvPicPr>
          <p:cNvPr id="10" name="Graphic 9">
            <a:extLst>
              <a:ext uri="{FF2B5EF4-FFF2-40B4-BE49-F238E27FC236}">
                <a16:creationId xmlns:a16="http://schemas.microsoft.com/office/drawing/2014/main" id="{5421960A-532D-14F1-C205-F220764FE6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28947" y="924793"/>
            <a:ext cx="5534105" cy="5008412"/>
          </a:xfrm>
          <a:prstGeom prst="rect">
            <a:avLst/>
          </a:prstGeom>
        </p:spPr>
      </p:pic>
      <p:sp>
        <p:nvSpPr>
          <p:cNvPr id="11" name="TextBox 10">
            <a:extLst>
              <a:ext uri="{FF2B5EF4-FFF2-40B4-BE49-F238E27FC236}">
                <a16:creationId xmlns:a16="http://schemas.microsoft.com/office/drawing/2014/main" id="{8B6B9214-B2DB-0D97-5198-483C0DF061A5}"/>
              </a:ext>
            </a:extLst>
          </p:cNvPr>
          <p:cNvSpPr txBox="1"/>
          <p:nvPr/>
        </p:nvSpPr>
        <p:spPr>
          <a:xfrm>
            <a:off x="730518" y="1743276"/>
            <a:ext cx="3148765" cy="4189929"/>
          </a:xfrm>
          <a:prstGeom prst="rect">
            <a:avLst/>
          </a:prstGeom>
          <a:noFill/>
        </p:spPr>
        <p:txBody>
          <a:bodyPr wrap="square" rtlCol="0">
            <a:normAutofit fontScale="92500" lnSpcReduction="10000"/>
          </a:bodyPr>
          <a:lstStyle/>
          <a:p>
            <a:pPr marL="0" indent="0">
              <a:buNone/>
            </a:pPr>
            <a:r>
              <a:rPr lang="en-US" sz="2400" dirty="0"/>
              <a:t>Protons from ESS </a:t>
            </a:r>
            <a:r>
              <a:rPr lang="en-US" sz="2400" dirty="0" err="1"/>
              <a:t>Linac</a:t>
            </a:r>
            <a:r>
              <a:rPr lang="en-US" sz="2400" dirty="0"/>
              <a:t> arrive after compression in the accumulator ring, at </a:t>
            </a:r>
            <a:r>
              <a:rPr lang="en-US" sz="2400" b="1" dirty="0">
                <a:solidFill>
                  <a:srgbClr val="00FFCC"/>
                </a:solidFill>
              </a:rPr>
              <a:t>target station</a:t>
            </a:r>
            <a:r>
              <a:rPr lang="en-US" sz="2400" dirty="0">
                <a:solidFill>
                  <a:srgbClr val="00FFCC"/>
                </a:solidFill>
              </a:rPr>
              <a:t> </a:t>
            </a:r>
            <a:r>
              <a:rPr lang="en-US" sz="2400" dirty="0"/>
              <a:t>where they collide with a target to make a shower of secondaries.</a:t>
            </a:r>
          </a:p>
          <a:p>
            <a:pPr marL="0" indent="0">
              <a:buNone/>
            </a:pPr>
            <a:endParaRPr lang="en-US" sz="2400" b="1" dirty="0"/>
          </a:p>
          <a:p>
            <a:pPr marL="0" indent="0">
              <a:buNone/>
            </a:pPr>
            <a:r>
              <a:rPr lang="en-US" sz="2400" b="1" dirty="0"/>
              <a:t>Secondaries (including </a:t>
            </a:r>
            <a:r>
              <a:rPr lang="en-US" sz="2400" b="1" dirty="0" err="1"/>
              <a:t>pions</a:t>
            </a:r>
            <a:r>
              <a:rPr lang="en-US" sz="2400" b="1" dirty="0"/>
              <a:t>) are focused forwards using a magnetic horn.</a:t>
            </a:r>
            <a:endParaRPr lang="en-CH" sz="2400" b="1" dirty="0"/>
          </a:p>
          <a:p>
            <a:r>
              <a:rPr lang="en-US" dirty="0"/>
              <a:t> </a:t>
            </a:r>
            <a:endParaRPr lang="en-CH" dirty="0"/>
          </a:p>
        </p:txBody>
      </p:sp>
      <p:sp>
        <p:nvSpPr>
          <p:cNvPr id="12" name="TextBox 11">
            <a:extLst>
              <a:ext uri="{FF2B5EF4-FFF2-40B4-BE49-F238E27FC236}">
                <a16:creationId xmlns:a16="http://schemas.microsoft.com/office/drawing/2014/main" id="{EDDE6A0C-E489-2D09-7048-0C0BC66E6E41}"/>
              </a:ext>
            </a:extLst>
          </p:cNvPr>
          <p:cNvSpPr txBox="1"/>
          <p:nvPr/>
        </p:nvSpPr>
        <p:spPr>
          <a:xfrm>
            <a:off x="7178842" y="2334618"/>
            <a:ext cx="3777915" cy="1477328"/>
          </a:xfrm>
          <a:prstGeom prst="rect">
            <a:avLst/>
          </a:prstGeom>
          <a:noFill/>
        </p:spPr>
        <p:txBody>
          <a:bodyPr wrap="square" rtlCol="0">
            <a:spAutoFit/>
          </a:bodyPr>
          <a:lstStyle/>
          <a:p>
            <a:r>
              <a:rPr lang="en-US" b="1" dirty="0">
                <a:solidFill>
                  <a:srgbClr val="00CCFF"/>
                </a:solidFill>
              </a:rPr>
              <a:t>Pion transfer line </a:t>
            </a:r>
            <a:r>
              <a:rPr lang="en-US" dirty="0"/>
              <a:t>transports </a:t>
            </a:r>
            <a:r>
              <a:rPr lang="en-US" dirty="0" err="1"/>
              <a:t>pions</a:t>
            </a:r>
            <a:r>
              <a:rPr lang="en-US" dirty="0"/>
              <a:t> of desired momentum to </a:t>
            </a:r>
            <a:r>
              <a:rPr lang="en-US" b="1" dirty="0">
                <a:solidFill>
                  <a:srgbClr val="0066FF"/>
                </a:solidFill>
              </a:rPr>
              <a:t>decay ring</a:t>
            </a:r>
          </a:p>
          <a:p>
            <a:endParaRPr lang="en-US" b="1" dirty="0">
              <a:solidFill>
                <a:srgbClr val="0066FF"/>
              </a:solidFill>
            </a:endParaRPr>
          </a:p>
          <a:p>
            <a:r>
              <a:rPr lang="en-US" dirty="0" err="1"/>
              <a:t>Pions</a:t>
            </a:r>
            <a:r>
              <a:rPr lang="en-US" dirty="0"/>
              <a:t> circulating in decay ring decay to muons to produce neutrino beam</a:t>
            </a:r>
            <a:endParaRPr lang="en-CH" dirty="0"/>
          </a:p>
        </p:txBody>
      </p:sp>
      <p:graphicFrame>
        <p:nvGraphicFramePr>
          <p:cNvPr id="3" name="Table 2">
            <a:extLst>
              <a:ext uri="{FF2B5EF4-FFF2-40B4-BE49-F238E27FC236}">
                <a16:creationId xmlns:a16="http://schemas.microsoft.com/office/drawing/2014/main" id="{54CA9DB3-79E1-0F36-7592-9ABEE0868A26}"/>
              </a:ext>
            </a:extLst>
          </p:cNvPr>
          <p:cNvGraphicFramePr>
            <a:graphicFrameLocks noGrp="1"/>
          </p:cNvGraphicFramePr>
          <p:nvPr>
            <p:extLst>
              <p:ext uri="{D42A27DB-BD31-4B8C-83A1-F6EECF244321}">
                <p14:modId xmlns:p14="http://schemas.microsoft.com/office/powerpoint/2010/main" val="2970685900"/>
              </p:ext>
            </p:extLst>
          </p:nvPr>
        </p:nvGraphicFramePr>
        <p:xfrm>
          <a:off x="7324215" y="4409205"/>
          <a:ext cx="3487167" cy="1524000"/>
        </p:xfrm>
        <a:graphic>
          <a:graphicData uri="http://schemas.openxmlformats.org/drawingml/2006/table">
            <a:tbl>
              <a:tblPr firstRow="1" bandRow="1">
                <a:tableStyleId>{5940675A-B579-460E-94D1-54222C63F5DA}</a:tableStyleId>
              </a:tblPr>
              <a:tblGrid>
                <a:gridCol w="1306703">
                  <a:extLst>
                    <a:ext uri="{9D8B030D-6E8A-4147-A177-3AD203B41FA5}">
                      <a16:colId xmlns:a16="http://schemas.microsoft.com/office/drawing/2014/main" val="2384770684"/>
                    </a:ext>
                  </a:extLst>
                </a:gridCol>
                <a:gridCol w="940118">
                  <a:extLst>
                    <a:ext uri="{9D8B030D-6E8A-4147-A177-3AD203B41FA5}">
                      <a16:colId xmlns:a16="http://schemas.microsoft.com/office/drawing/2014/main" val="1522816424"/>
                    </a:ext>
                  </a:extLst>
                </a:gridCol>
                <a:gridCol w="1240346">
                  <a:extLst>
                    <a:ext uri="{9D8B030D-6E8A-4147-A177-3AD203B41FA5}">
                      <a16:colId xmlns:a16="http://schemas.microsoft.com/office/drawing/2014/main" val="2024502285"/>
                    </a:ext>
                  </a:extLst>
                </a:gridCol>
              </a:tblGrid>
              <a:tr h="118389">
                <a:tc>
                  <a:txBody>
                    <a:bodyPr/>
                    <a:lstStyle/>
                    <a:p>
                      <a:r>
                        <a:rPr lang="en-US" sz="1400" dirty="0"/>
                        <a:t>Proton energy</a:t>
                      </a:r>
                    </a:p>
                  </a:txBody>
                  <a:tcPr/>
                </a:tc>
                <a:tc>
                  <a:txBody>
                    <a:bodyPr/>
                    <a:lstStyle/>
                    <a:p>
                      <a:r>
                        <a:rPr lang="en-US" sz="1400" dirty="0"/>
                        <a:t>2.5 </a:t>
                      </a:r>
                    </a:p>
                  </a:txBody>
                  <a:tcPr/>
                </a:tc>
                <a:tc>
                  <a:txBody>
                    <a:bodyPr/>
                    <a:lstStyle/>
                    <a:p>
                      <a:r>
                        <a:rPr lang="en-US" sz="1400" dirty="0"/>
                        <a:t>GeV</a:t>
                      </a:r>
                    </a:p>
                  </a:txBody>
                  <a:tcPr/>
                </a:tc>
                <a:extLst>
                  <a:ext uri="{0D108BD9-81ED-4DB2-BD59-A6C34878D82A}">
                    <a16:rowId xmlns:a16="http://schemas.microsoft.com/office/drawing/2014/main" val="3405288972"/>
                  </a:ext>
                </a:extLst>
              </a:tr>
              <a:tr h="155748">
                <a:tc>
                  <a:txBody>
                    <a:bodyPr/>
                    <a:lstStyle/>
                    <a:p>
                      <a:r>
                        <a:rPr lang="en-US" sz="1400" dirty="0"/>
                        <a:t>Pulse intensity</a:t>
                      </a:r>
                    </a:p>
                  </a:txBody>
                  <a:tcPr/>
                </a:tc>
                <a:tc>
                  <a:txBody>
                    <a:bodyPr/>
                    <a:lstStyle/>
                    <a:p>
                      <a:r>
                        <a:rPr lang="en-US" sz="1400" dirty="0"/>
                        <a:t>2.23 10</a:t>
                      </a:r>
                      <a:r>
                        <a:rPr lang="en-US" sz="1400" baseline="30000" dirty="0"/>
                        <a:t>14</a:t>
                      </a:r>
                    </a:p>
                  </a:txBody>
                  <a:tcPr/>
                </a:tc>
                <a:tc>
                  <a:txBody>
                    <a:bodyPr/>
                    <a:lstStyle/>
                    <a:p>
                      <a:r>
                        <a:rPr lang="en-US" sz="1400" dirty="0"/>
                        <a:t>protons/pulse</a:t>
                      </a:r>
                    </a:p>
                  </a:txBody>
                  <a:tcPr/>
                </a:tc>
                <a:extLst>
                  <a:ext uri="{0D108BD9-81ED-4DB2-BD59-A6C34878D82A}">
                    <a16:rowId xmlns:a16="http://schemas.microsoft.com/office/drawing/2014/main" val="3563813161"/>
                  </a:ext>
                </a:extLst>
              </a:tr>
              <a:tr h="0">
                <a:tc>
                  <a:txBody>
                    <a:bodyPr/>
                    <a:lstStyle/>
                    <a:p>
                      <a:r>
                        <a:rPr lang="en-US" sz="1400" dirty="0"/>
                        <a:t>Repetition rate</a:t>
                      </a:r>
                    </a:p>
                  </a:txBody>
                  <a:tcPr/>
                </a:tc>
                <a:tc>
                  <a:txBody>
                    <a:bodyPr/>
                    <a:lstStyle/>
                    <a:p>
                      <a:r>
                        <a:rPr lang="en-US" sz="1400" dirty="0"/>
                        <a:t>14</a:t>
                      </a:r>
                    </a:p>
                  </a:txBody>
                  <a:tcPr/>
                </a:tc>
                <a:tc>
                  <a:txBody>
                    <a:bodyPr/>
                    <a:lstStyle/>
                    <a:p>
                      <a:r>
                        <a:rPr lang="en-US" sz="1400" dirty="0"/>
                        <a:t>Hz</a:t>
                      </a:r>
                    </a:p>
                  </a:txBody>
                  <a:tcPr/>
                </a:tc>
                <a:extLst>
                  <a:ext uri="{0D108BD9-81ED-4DB2-BD59-A6C34878D82A}">
                    <a16:rowId xmlns:a16="http://schemas.microsoft.com/office/drawing/2014/main" val="174906017"/>
                  </a:ext>
                </a:extLst>
              </a:tr>
              <a:tr h="0">
                <a:tc>
                  <a:txBody>
                    <a:bodyPr/>
                    <a:lstStyle/>
                    <a:p>
                      <a:r>
                        <a:rPr lang="en-US" sz="1400" dirty="0"/>
                        <a:t>Pulse energy</a:t>
                      </a:r>
                    </a:p>
                  </a:txBody>
                  <a:tcPr/>
                </a:tc>
                <a:tc>
                  <a:txBody>
                    <a:bodyPr/>
                    <a:lstStyle/>
                    <a:p>
                      <a:r>
                        <a:rPr lang="en-US" sz="1400" dirty="0"/>
                        <a:t>~90</a:t>
                      </a:r>
                    </a:p>
                  </a:txBody>
                  <a:tcPr/>
                </a:tc>
                <a:tc>
                  <a:txBody>
                    <a:bodyPr/>
                    <a:lstStyle/>
                    <a:p>
                      <a:r>
                        <a:rPr lang="en-US" sz="1400" dirty="0" err="1"/>
                        <a:t>kJoules</a:t>
                      </a:r>
                      <a:endParaRPr lang="en-US" sz="1400" dirty="0"/>
                    </a:p>
                  </a:txBody>
                  <a:tcPr/>
                </a:tc>
                <a:extLst>
                  <a:ext uri="{0D108BD9-81ED-4DB2-BD59-A6C34878D82A}">
                    <a16:rowId xmlns:a16="http://schemas.microsoft.com/office/drawing/2014/main" val="3856492944"/>
                  </a:ext>
                </a:extLst>
              </a:tr>
              <a:tr h="155748">
                <a:tc>
                  <a:txBody>
                    <a:bodyPr/>
                    <a:lstStyle/>
                    <a:p>
                      <a:r>
                        <a:rPr lang="en-US" sz="1400" b="1" dirty="0"/>
                        <a:t>Beam power</a:t>
                      </a:r>
                    </a:p>
                  </a:txBody>
                  <a:tcPr/>
                </a:tc>
                <a:tc>
                  <a:txBody>
                    <a:bodyPr/>
                    <a:lstStyle/>
                    <a:p>
                      <a:r>
                        <a:rPr lang="en-US" sz="1400" b="1" dirty="0"/>
                        <a:t>1.25</a:t>
                      </a:r>
                    </a:p>
                  </a:txBody>
                  <a:tcPr/>
                </a:tc>
                <a:tc>
                  <a:txBody>
                    <a:bodyPr/>
                    <a:lstStyle/>
                    <a:p>
                      <a:r>
                        <a:rPr lang="en-US" sz="1400" b="1" dirty="0" err="1"/>
                        <a:t>MWatt</a:t>
                      </a:r>
                      <a:endParaRPr lang="en-US" sz="1400" b="1" dirty="0"/>
                    </a:p>
                  </a:txBody>
                  <a:tcPr/>
                </a:tc>
                <a:extLst>
                  <a:ext uri="{0D108BD9-81ED-4DB2-BD59-A6C34878D82A}">
                    <a16:rowId xmlns:a16="http://schemas.microsoft.com/office/drawing/2014/main" val="2222089118"/>
                  </a:ext>
                </a:extLst>
              </a:tr>
            </a:tbl>
          </a:graphicData>
        </a:graphic>
      </p:graphicFrame>
      <p:sp>
        <p:nvSpPr>
          <p:cNvPr id="7" name="TextBox 6">
            <a:extLst>
              <a:ext uri="{FF2B5EF4-FFF2-40B4-BE49-F238E27FC236}">
                <a16:creationId xmlns:a16="http://schemas.microsoft.com/office/drawing/2014/main" id="{0C553E3E-B9CF-5645-23E1-7844EB14C288}"/>
              </a:ext>
            </a:extLst>
          </p:cNvPr>
          <p:cNvSpPr txBox="1"/>
          <p:nvPr/>
        </p:nvSpPr>
        <p:spPr>
          <a:xfrm>
            <a:off x="7230519" y="4012967"/>
            <a:ext cx="1845762" cy="369332"/>
          </a:xfrm>
          <a:prstGeom prst="rect">
            <a:avLst/>
          </a:prstGeom>
          <a:noFill/>
        </p:spPr>
        <p:txBody>
          <a:bodyPr wrap="none" rtlCol="0">
            <a:spAutoFit/>
          </a:bodyPr>
          <a:lstStyle/>
          <a:p>
            <a:r>
              <a:rPr lang="en-US" dirty="0"/>
              <a:t>Beam parameters</a:t>
            </a:r>
          </a:p>
        </p:txBody>
      </p:sp>
    </p:spTree>
    <p:extLst>
      <p:ext uri="{BB962C8B-B14F-4D97-AF65-F5344CB8AC3E}">
        <p14:creationId xmlns:p14="http://schemas.microsoft.com/office/powerpoint/2010/main" val="77729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CDDE-6100-047C-29CE-A1D692476287}"/>
              </a:ext>
            </a:extLst>
          </p:cNvPr>
          <p:cNvSpPr>
            <a:spLocks noGrp="1"/>
          </p:cNvSpPr>
          <p:nvPr>
            <p:ph type="title"/>
          </p:nvPr>
        </p:nvSpPr>
        <p:spPr/>
        <p:txBody>
          <a:bodyPr/>
          <a:lstStyle/>
          <a:p>
            <a:r>
              <a:rPr lang="en-US" dirty="0"/>
              <a:t>Pion momentum selection</a:t>
            </a:r>
            <a:endParaRPr lang="en-CH" dirty="0"/>
          </a:p>
        </p:txBody>
      </p:sp>
      <p:sp>
        <p:nvSpPr>
          <p:cNvPr id="3" name="Content Placeholder 2">
            <a:extLst>
              <a:ext uri="{FF2B5EF4-FFF2-40B4-BE49-F238E27FC236}">
                <a16:creationId xmlns:a16="http://schemas.microsoft.com/office/drawing/2014/main" id="{AD4B931F-EF41-2ED0-D928-6D65834AF8E9}"/>
              </a:ext>
            </a:extLst>
          </p:cNvPr>
          <p:cNvSpPr>
            <a:spLocks noGrp="1"/>
          </p:cNvSpPr>
          <p:nvPr>
            <p:ph idx="1"/>
          </p:nvPr>
        </p:nvSpPr>
        <p:spPr/>
        <p:txBody>
          <a:bodyPr/>
          <a:lstStyle/>
          <a:p>
            <a:r>
              <a:rPr lang="en-US" dirty="0"/>
              <a:t>400 MeV muon energy identified as optimum (see next presentation)</a:t>
            </a:r>
          </a:p>
          <a:p>
            <a:r>
              <a:rPr lang="en-US" dirty="0"/>
              <a:t>What pion momenta should we select from the horn to optimize the muon yield at this energy?</a:t>
            </a:r>
            <a:endParaRPr lang="en-CH" dirty="0"/>
          </a:p>
        </p:txBody>
      </p:sp>
      <p:sp>
        <p:nvSpPr>
          <p:cNvPr id="4" name="Date Placeholder 3">
            <a:extLst>
              <a:ext uri="{FF2B5EF4-FFF2-40B4-BE49-F238E27FC236}">
                <a16:creationId xmlns:a16="http://schemas.microsoft.com/office/drawing/2014/main" id="{9F0D7367-D61D-FB13-FBF9-FE0673DF330B}"/>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664F3D2-8531-AB4E-DCF3-8D93FD89372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88BDAAF5-8644-773B-A914-82CEF3BC4AE1}"/>
              </a:ext>
            </a:extLst>
          </p:cNvPr>
          <p:cNvSpPr>
            <a:spLocks noGrp="1"/>
          </p:cNvSpPr>
          <p:nvPr>
            <p:ph type="sldNum" sz="quarter" idx="12"/>
          </p:nvPr>
        </p:nvSpPr>
        <p:spPr/>
        <p:txBody>
          <a:bodyPr/>
          <a:lstStyle/>
          <a:p>
            <a:fld id="{5B25204B-8C26-48B1-AC48-D59136954BDC}" type="slidenum">
              <a:rPr lang="en-GB" smtClean="0"/>
              <a:t>4</a:t>
            </a:fld>
            <a:endParaRPr lang="en-GB"/>
          </a:p>
        </p:txBody>
      </p:sp>
      <p:pic>
        <p:nvPicPr>
          <p:cNvPr id="7" name="Picture 6">
            <a:extLst>
              <a:ext uri="{FF2B5EF4-FFF2-40B4-BE49-F238E27FC236}">
                <a16:creationId xmlns:a16="http://schemas.microsoft.com/office/drawing/2014/main" id="{DFF02212-87FF-B9D5-67AC-37B04E756F88}"/>
              </a:ext>
            </a:extLst>
          </p:cNvPr>
          <p:cNvPicPr>
            <a:picLocks noChangeAspect="1"/>
          </p:cNvPicPr>
          <p:nvPr/>
        </p:nvPicPr>
        <p:blipFill>
          <a:blip r:embed="rId2"/>
          <a:stretch>
            <a:fillRect/>
          </a:stretch>
        </p:blipFill>
        <p:spPr>
          <a:xfrm>
            <a:off x="3179081" y="3248024"/>
            <a:ext cx="7072087" cy="2680012"/>
          </a:xfrm>
          <a:prstGeom prst="rect">
            <a:avLst/>
          </a:prstGeom>
        </p:spPr>
      </p:pic>
      <p:sp>
        <p:nvSpPr>
          <p:cNvPr id="8" name="TextBox 7">
            <a:extLst>
              <a:ext uri="{FF2B5EF4-FFF2-40B4-BE49-F238E27FC236}">
                <a16:creationId xmlns:a16="http://schemas.microsoft.com/office/drawing/2014/main" id="{9C6F357F-E83A-809F-14EB-24BAA8740D16}"/>
              </a:ext>
            </a:extLst>
          </p:cNvPr>
          <p:cNvSpPr txBox="1"/>
          <p:nvPr/>
        </p:nvSpPr>
        <p:spPr>
          <a:xfrm rot="16200000">
            <a:off x="1909763" y="4041838"/>
            <a:ext cx="1838325" cy="923330"/>
          </a:xfrm>
          <a:prstGeom prst="rect">
            <a:avLst/>
          </a:prstGeom>
          <a:noFill/>
        </p:spPr>
        <p:txBody>
          <a:bodyPr wrap="square" rtlCol="0">
            <a:spAutoFit/>
          </a:bodyPr>
          <a:lstStyle/>
          <a:p>
            <a:r>
              <a:rPr lang="en-US" dirty="0" err="1"/>
              <a:t>Pions</a:t>
            </a:r>
            <a:r>
              <a:rPr lang="en-US" dirty="0"/>
              <a:t> produced from </a:t>
            </a:r>
            <a:r>
              <a:rPr lang="en-US" dirty="0" err="1"/>
              <a:t>ESSnuSB</a:t>
            </a:r>
            <a:r>
              <a:rPr lang="en-US" dirty="0"/>
              <a:t> horn</a:t>
            </a:r>
            <a:endParaRPr lang="en-CH" dirty="0"/>
          </a:p>
        </p:txBody>
      </p:sp>
    </p:spTree>
    <p:extLst>
      <p:ext uri="{BB962C8B-B14F-4D97-AF65-F5344CB8AC3E}">
        <p14:creationId xmlns:p14="http://schemas.microsoft.com/office/powerpoint/2010/main" val="255346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18D2-1534-B2AE-3DD5-DADF8D1DD283}"/>
              </a:ext>
            </a:extLst>
          </p:cNvPr>
          <p:cNvSpPr>
            <a:spLocks noGrp="1"/>
          </p:cNvSpPr>
          <p:nvPr>
            <p:ph type="title"/>
          </p:nvPr>
        </p:nvSpPr>
        <p:spPr/>
        <p:txBody>
          <a:bodyPr/>
          <a:lstStyle/>
          <a:p>
            <a:r>
              <a:rPr lang="en-US" dirty="0"/>
              <a:t>Muon production</a:t>
            </a:r>
            <a:endParaRPr lang="en-CH" dirty="0"/>
          </a:p>
        </p:txBody>
      </p:sp>
      <p:sp>
        <p:nvSpPr>
          <p:cNvPr id="3" name="Content Placeholder 2">
            <a:extLst>
              <a:ext uri="{FF2B5EF4-FFF2-40B4-BE49-F238E27FC236}">
                <a16:creationId xmlns:a16="http://schemas.microsoft.com/office/drawing/2014/main" id="{BEA6A5ED-9884-602E-288E-0DAAF6DA46A9}"/>
              </a:ext>
            </a:extLst>
          </p:cNvPr>
          <p:cNvSpPr>
            <a:spLocks noGrp="1"/>
          </p:cNvSpPr>
          <p:nvPr>
            <p:ph idx="1"/>
          </p:nvPr>
        </p:nvSpPr>
        <p:spPr>
          <a:xfrm>
            <a:off x="6267450" y="1825625"/>
            <a:ext cx="5086349" cy="4351338"/>
          </a:xfrm>
        </p:spPr>
        <p:txBody>
          <a:bodyPr>
            <a:normAutofit lnSpcReduction="10000"/>
          </a:bodyPr>
          <a:lstStyle/>
          <a:p>
            <a:r>
              <a:rPr lang="en-US" dirty="0"/>
              <a:t>10^4 </a:t>
            </a:r>
            <a:r>
              <a:rPr lang="en-US" dirty="0" err="1"/>
              <a:t>pions</a:t>
            </a:r>
            <a:r>
              <a:rPr lang="en-US" dirty="0"/>
              <a:t> in 700 MeV pencil beam</a:t>
            </a:r>
          </a:p>
          <a:p>
            <a:pPr lvl="1"/>
            <a:r>
              <a:rPr lang="en-US" dirty="0"/>
              <a:t>Uniform momentum distribution of +-10%</a:t>
            </a:r>
          </a:p>
          <a:p>
            <a:r>
              <a:rPr lang="en-US" dirty="0"/>
              <a:t>Simulate production straight of </a:t>
            </a:r>
            <a:r>
              <a:rPr lang="en-US" dirty="0" err="1"/>
              <a:t>LEnuSTORM</a:t>
            </a:r>
            <a:r>
              <a:rPr lang="en-US" dirty="0"/>
              <a:t> ring and count muons at the end</a:t>
            </a:r>
          </a:p>
          <a:p>
            <a:endParaRPr lang="en-US" dirty="0"/>
          </a:p>
          <a:p>
            <a:r>
              <a:rPr lang="en-US" dirty="0"/>
              <a:t>Low-amplitude muons are found at 670 MeV and around 420 MeV</a:t>
            </a:r>
            <a:endParaRPr lang="en-CH" dirty="0"/>
          </a:p>
        </p:txBody>
      </p:sp>
      <p:sp>
        <p:nvSpPr>
          <p:cNvPr id="4" name="Date Placeholder 3">
            <a:extLst>
              <a:ext uri="{FF2B5EF4-FFF2-40B4-BE49-F238E27FC236}">
                <a16:creationId xmlns:a16="http://schemas.microsoft.com/office/drawing/2014/main" id="{2FDF666E-B7CF-C423-246D-BDF1634BE0BA}"/>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93280412-3736-4C50-01AC-A8A0962CD4EE}"/>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783E3056-6378-A5CC-7386-F7EDB67BB5DE}"/>
              </a:ext>
            </a:extLst>
          </p:cNvPr>
          <p:cNvSpPr>
            <a:spLocks noGrp="1"/>
          </p:cNvSpPr>
          <p:nvPr>
            <p:ph type="sldNum" sz="quarter" idx="12"/>
          </p:nvPr>
        </p:nvSpPr>
        <p:spPr/>
        <p:txBody>
          <a:bodyPr/>
          <a:lstStyle/>
          <a:p>
            <a:fld id="{5B25204B-8C26-48B1-AC48-D59136954BDC}" type="slidenum">
              <a:rPr lang="en-GB" smtClean="0"/>
              <a:t>5</a:t>
            </a:fld>
            <a:endParaRPr lang="en-GB"/>
          </a:p>
        </p:txBody>
      </p:sp>
      <p:pic>
        <p:nvPicPr>
          <p:cNvPr id="8" name="Picture 7">
            <a:extLst>
              <a:ext uri="{FF2B5EF4-FFF2-40B4-BE49-F238E27FC236}">
                <a16:creationId xmlns:a16="http://schemas.microsoft.com/office/drawing/2014/main" id="{469F1EEC-93CA-4D07-ECC3-76813B7C643A}"/>
              </a:ext>
            </a:extLst>
          </p:cNvPr>
          <p:cNvPicPr>
            <a:picLocks noChangeAspect="1"/>
          </p:cNvPicPr>
          <p:nvPr/>
        </p:nvPicPr>
        <p:blipFill>
          <a:blip r:embed="rId2"/>
          <a:stretch>
            <a:fillRect/>
          </a:stretch>
        </p:blipFill>
        <p:spPr>
          <a:xfrm>
            <a:off x="585581" y="1690688"/>
            <a:ext cx="5510419" cy="4341057"/>
          </a:xfrm>
          <a:prstGeom prst="rect">
            <a:avLst/>
          </a:prstGeom>
        </p:spPr>
      </p:pic>
    </p:spTree>
    <p:extLst>
      <p:ext uri="{BB962C8B-B14F-4D97-AF65-F5344CB8AC3E}">
        <p14:creationId xmlns:p14="http://schemas.microsoft.com/office/powerpoint/2010/main" val="420952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A37A-BDE6-FDD8-EB9F-0D0AE3E9A963}"/>
              </a:ext>
            </a:extLst>
          </p:cNvPr>
          <p:cNvSpPr>
            <a:spLocks noGrp="1"/>
          </p:cNvSpPr>
          <p:nvPr>
            <p:ph type="title"/>
          </p:nvPr>
        </p:nvSpPr>
        <p:spPr/>
        <p:txBody>
          <a:bodyPr/>
          <a:lstStyle/>
          <a:p>
            <a:r>
              <a:rPr lang="en-US" dirty="0"/>
              <a:t>Pion momentum selection</a:t>
            </a:r>
            <a:endParaRPr lang="en-CH" dirty="0"/>
          </a:p>
        </p:txBody>
      </p:sp>
      <p:sp>
        <p:nvSpPr>
          <p:cNvPr id="3" name="Content Placeholder 2">
            <a:extLst>
              <a:ext uri="{FF2B5EF4-FFF2-40B4-BE49-F238E27FC236}">
                <a16:creationId xmlns:a16="http://schemas.microsoft.com/office/drawing/2014/main" id="{3D6C3C9C-B830-CD10-FBCD-D0A428D9D5E1}"/>
              </a:ext>
            </a:extLst>
          </p:cNvPr>
          <p:cNvSpPr>
            <a:spLocks noGrp="1"/>
          </p:cNvSpPr>
          <p:nvPr>
            <p:ph idx="1"/>
          </p:nvPr>
        </p:nvSpPr>
        <p:spPr>
          <a:xfrm>
            <a:off x="838200" y="1825625"/>
            <a:ext cx="5467009" cy="4351338"/>
          </a:xfrm>
        </p:spPr>
        <p:txBody>
          <a:bodyPr/>
          <a:lstStyle/>
          <a:p>
            <a:r>
              <a:rPr lang="en-US" dirty="0"/>
              <a:t>Use FLUKA simulation of </a:t>
            </a:r>
            <a:r>
              <a:rPr lang="en-US" dirty="0" err="1"/>
              <a:t>target+horn</a:t>
            </a:r>
            <a:r>
              <a:rPr lang="en-US" dirty="0"/>
              <a:t> assembly</a:t>
            </a:r>
          </a:p>
          <a:p>
            <a:r>
              <a:rPr lang="en-US" dirty="0"/>
              <a:t>Select a given target momentum of </a:t>
            </a:r>
            <a:r>
              <a:rPr lang="en-US" dirty="0" err="1"/>
              <a:t>pions</a:t>
            </a:r>
            <a:r>
              <a:rPr lang="en-US" dirty="0"/>
              <a:t> and transport through a transfer line of perfect transverse acceptance and 10% momentum acceptance</a:t>
            </a:r>
          </a:p>
          <a:p>
            <a:r>
              <a:rPr lang="en-US" dirty="0"/>
              <a:t>Inject surviving </a:t>
            </a:r>
            <a:r>
              <a:rPr lang="en-US" dirty="0" err="1"/>
              <a:t>pions</a:t>
            </a:r>
            <a:r>
              <a:rPr lang="en-US" dirty="0"/>
              <a:t> into production straight, count muons at the end</a:t>
            </a:r>
            <a:endParaRPr lang="en-CH" dirty="0"/>
          </a:p>
        </p:txBody>
      </p:sp>
      <p:sp>
        <p:nvSpPr>
          <p:cNvPr id="4" name="Date Placeholder 3">
            <a:extLst>
              <a:ext uri="{FF2B5EF4-FFF2-40B4-BE49-F238E27FC236}">
                <a16:creationId xmlns:a16="http://schemas.microsoft.com/office/drawing/2014/main" id="{02338B26-FF26-9EB9-92DF-BA7E86589C1E}"/>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B48A3B95-CBE8-66DB-7652-EAA62C61562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7BEE6FCB-E4DC-AC06-CB4B-DFD851A3940D}"/>
              </a:ext>
            </a:extLst>
          </p:cNvPr>
          <p:cNvSpPr>
            <a:spLocks noGrp="1"/>
          </p:cNvSpPr>
          <p:nvPr>
            <p:ph type="sldNum" sz="quarter" idx="12"/>
          </p:nvPr>
        </p:nvSpPr>
        <p:spPr/>
        <p:txBody>
          <a:bodyPr/>
          <a:lstStyle/>
          <a:p>
            <a:fld id="{5B25204B-8C26-48B1-AC48-D59136954BDC}" type="slidenum">
              <a:rPr lang="en-GB" smtClean="0"/>
              <a:t>6</a:t>
            </a:fld>
            <a:endParaRPr lang="en-GB"/>
          </a:p>
        </p:txBody>
      </p:sp>
      <p:pic>
        <p:nvPicPr>
          <p:cNvPr id="7" name="Picture 6">
            <a:extLst>
              <a:ext uri="{FF2B5EF4-FFF2-40B4-BE49-F238E27FC236}">
                <a16:creationId xmlns:a16="http://schemas.microsoft.com/office/drawing/2014/main" id="{0EF81F5B-302A-F989-F3F0-A182CEC72BB5}"/>
              </a:ext>
            </a:extLst>
          </p:cNvPr>
          <p:cNvPicPr>
            <a:picLocks noChangeAspect="1"/>
          </p:cNvPicPr>
          <p:nvPr/>
        </p:nvPicPr>
        <p:blipFill>
          <a:blip r:embed="rId2"/>
          <a:stretch>
            <a:fillRect/>
          </a:stretch>
        </p:blipFill>
        <p:spPr>
          <a:xfrm>
            <a:off x="6305209" y="1134990"/>
            <a:ext cx="5886791" cy="4197683"/>
          </a:xfrm>
          <a:prstGeom prst="rect">
            <a:avLst/>
          </a:prstGeom>
        </p:spPr>
      </p:pic>
      <p:sp>
        <p:nvSpPr>
          <p:cNvPr id="8" name="TextBox 7">
            <a:extLst>
              <a:ext uri="{FF2B5EF4-FFF2-40B4-BE49-F238E27FC236}">
                <a16:creationId xmlns:a16="http://schemas.microsoft.com/office/drawing/2014/main" id="{344BE674-47AD-F0BB-7F7D-256C5FFC642F}"/>
              </a:ext>
            </a:extLst>
          </p:cNvPr>
          <p:cNvSpPr txBox="1"/>
          <p:nvPr/>
        </p:nvSpPr>
        <p:spPr>
          <a:xfrm>
            <a:off x="6616825" y="5422367"/>
            <a:ext cx="5263557"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Optimum pion momentum: ~690 MeV</a:t>
            </a:r>
            <a:endParaRPr lang="en-CH" sz="2400" dirty="0"/>
          </a:p>
        </p:txBody>
      </p:sp>
      <p:sp>
        <p:nvSpPr>
          <p:cNvPr id="9" name="TextBox 8">
            <a:extLst>
              <a:ext uri="{FF2B5EF4-FFF2-40B4-BE49-F238E27FC236}">
                <a16:creationId xmlns:a16="http://schemas.microsoft.com/office/drawing/2014/main" id="{0E6B36E3-B5E8-5EC4-1DA6-A435F8601D33}"/>
              </a:ext>
            </a:extLst>
          </p:cNvPr>
          <p:cNvSpPr txBox="1"/>
          <p:nvPr/>
        </p:nvSpPr>
        <p:spPr>
          <a:xfrm>
            <a:off x="9613137" y="5116676"/>
            <a:ext cx="1883721" cy="307777"/>
          </a:xfrm>
          <a:prstGeom prst="rect">
            <a:avLst/>
          </a:prstGeom>
          <a:noFill/>
        </p:spPr>
        <p:txBody>
          <a:bodyPr wrap="none" rtlCol="0">
            <a:spAutoFit/>
          </a:bodyPr>
          <a:lstStyle/>
          <a:p>
            <a:r>
              <a:rPr lang="en-US" sz="1400" i="1" dirty="0">
                <a:solidFill>
                  <a:srgbClr val="0066FF"/>
                </a:solidFill>
              </a:rPr>
              <a:t>Pion momentum [MeV]</a:t>
            </a:r>
          </a:p>
        </p:txBody>
      </p:sp>
      <p:sp>
        <p:nvSpPr>
          <p:cNvPr id="10" name="TextBox 9">
            <a:extLst>
              <a:ext uri="{FF2B5EF4-FFF2-40B4-BE49-F238E27FC236}">
                <a16:creationId xmlns:a16="http://schemas.microsoft.com/office/drawing/2014/main" id="{8C5225D7-3CF3-82CD-E63B-EA8A0E4253C9}"/>
              </a:ext>
            </a:extLst>
          </p:cNvPr>
          <p:cNvSpPr txBox="1"/>
          <p:nvPr/>
        </p:nvSpPr>
        <p:spPr>
          <a:xfrm rot="16200000">
            <a:off x="4707303" y="2900645"/>
            <a:ext cx="3138103" cy="307777"/>
          </a:xfrm>
          <a:prstGeom prst="rect">
            <a:avLst/>
          </a:prstGeom>
          <a:noFill/>
        </p:spPr>
        <p:txBody>
          <a:bodyPr wrap="none" rtlCol="0">
            <a:spAutoFit/>
          </a:bodyPr>
          <a:lstStyle/>
          <a:p>
            <a:r>
              <a:rPr lang="en-US" sz="1400" i="1" dirty="0">
                <a:solidFill>
                  <a:srgbClr val="0066FF"/>
                </a:solidFill>
              </a:rPr>
              <a:t>Low-amplitude muons at 400 MeV ±10%</a:t>
            </a:r>
          </a:p>
        </p:txBody>
      </p:sp>
    </p:spTree>
    <p:extLst>
      <p:ext uri="{BB962C8B-B14F-4D97-AF65-F5344CB8AC3E}">
        <p14:creationId xmlns:p14="http://schemas.microsoft.com/office/powerpoint/2010/main" val="62801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 criteria</a:t>
            </a:r>
            <a:endParaRPr lang="en-CH" dirty="0"/>
          </a:p>
        </p:txBody>
      </p:sp>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3733801" y="1825625"/>
            <a:ext cx="8245180" cy="4351338"/>
          </a:xfrm>
        </p:spPr>
        <p:txBody>
          <a:bodyPr>
            <a:normAutofit fontScale="85000" lnSpcReduction="20000"/>
          </a:bodyPr>
          <a:lstStyle/>
          <a:p>
            <a:r>
              <a:rPr lang="en-US" dirty="0"/>
              <a:t>Transport </a:t>
            </a:r>
            <a:r>
              <a:rPr lang="en-US" dirty="0" err="1"/>
              <a:t>pions</a:t>
            </a:r>
            <a:r>
              <a:rPr lang="en-US" dirty="0"/>
              <a:t> from target station to decay ring</a:t>
            </a:r>
          </a:p>
          <a:p>
            <a:pPr lvl="1"/>
            <a:r>
              <a:rPr lang="en-US" dirty="0"/>
              <a:t>Species and momentum selection </a:t>
            </a:r>
          </a:p>
          <a:p>
            <a:pPr lvl="1"/>
            <a:r>
              <a:rPr lang="en-US" dirty="0"/>
              <a:t>Large transverse acceptance</a:t>
            </a:r>
          </a:p>
          <a:p>
            <a:pPr lvl="1"/>
            <a:r>
              <a:rPr lang="en-US" dirty="0"/>
              <a:t>Appropriate momentum acceptance</a:t>
            </a:r>
          </a:p>
          <a:p>
            <a:r>
              <a:rPr lang="en-US" dirty="0"/>
              <a:t>Target station is MW-class environment</a:t>
            </a:r>
          </a:p>
          <a:p>
            <a:pPr lvl="1"/>
            <a:r>
              <a:rPr lang="en-US" dirty="0"/>
              <a:t>Lateral separation must be created from target station to decay ring</a:t>
            </a:r>
          </a:p>
          <a:p>
            <a:pPr lvl="1"/>
            <a:r>
              <a:rPr lang="en-US" dirty="0"/>
              <a:t>Shielding, radiation protection</a:t>
            </a:r>
          </a:p>
          <a:p>
            <a:r>
              <a:rPr lang="en-US" dirty="0" err="1"/>
              <a:t>Pions</a:t>
            </a:r>
            <a:r>
              <a:rPr lang="en-US" dirty="0"/>
              <a:t> decay in flight</a:t>
            </a:r>
          </a:p>
          <a:p>
            <a:pPr lvl="1"/>
            <a:r>
              <a:rPr lang="en-US" dirty="0"/>
              <a:t>Transfer line must be as short as possible</a:t>
            </a:r>
          </a:p>
          <a:p>
            <a:pPr lvl="1"/>
            <a:r>
              <a:rPr lang="en-US" dirty="0"/>
              <a:t>Note: 700 MeV </a:t>
            </a:r>
            <a:r>
              <a:rPr lang="en-US" dirty="0" err="1"/>
              <a:t>pions</a:t>
            </a:r>
            <a:r>
              <a:rPr lang="en-US" dirty="0"/>
              <a:t> have a mean decay length of </a:t>
            </a:r>
            <a:r>
              <a:rPr lang="en-US" b="1" dirty="0"/>
              <a:t>~42m </a:t>
            </a:r>
            <a:r>
              <a:rPr lang="en-US" dirty="0"/>
              <a:t>– the </a:t>
            </a:r>
            <a:r>
              <a:rPr lang="en-US" dirty="0" err="1"/>
              <a:t>LEnuSTORM</a:t>
            </a:r>
            <a:r>
              <a:rPr lang="en-US" dirty="0"/>
              <a:t> </a:t>
            </a:r>
            <a:r>
              <a:rPr lang="en-US"/>
              <a:t>production straight </a:t>
            </a:r>
            <a:r>
              <a:rPr lang="en-US" dirty="0"/>
              <a:t>is already some 75 m (tbc)! </a:t>
            </a:r>
          </a:p>
          <a:p>
            <a:pPr marL="0" indent="0">
              <a:buNone/>
            </a:pPr>
            <a:r>
              <a:rPr lang="en-US" dirty="0"/>
              <a:t>For given bending radius </a:t>
            </a:r>
            <a:r>
              <a:rPr lang="el-GR" i="1" dirty="0">
                <a:latin typeface="Cambria Math" panose="02040503050406030204" pitchFamily="18" charset="0"/>
                <a:ea typeface="Cambria Math" panose="02040503050406030204" pitchFamily="18" charset="0"/>
              </a:rPr>
              <a:t>ρ</a:t>
            </a:r>
            <a:r>
              <a:rPr lang="en-US" dirty="0">
                <a:latin typeface="Atkinson Hyperlegible"/>
                <a:ea typeface="Cambria Math" panose="02040503050406030204" pitchFamily="18" charset="0"/>
              </a:rPr>
              <a:t>, lateral separation </a:t>
            </a:r>
            <a:r>
              <a:rPr lang="en-US" i="1" dirty="0">
                <a:latin typeface="Cambria Math" panose="02040503050406030204" pitchFamily="18" charset="0"/>
                <a:ea typeface="Cambria Math" panose="02040503050406030204" pitchFamily="18" charset="0"/>
              </a:rPr>
              <a:t>D</a:t>
            </a:r>
            <a:r>
              <a:rPr lang="en-US" dirty="0">
                <a:latin typeface="Atkinson Hyperlegible"/>
                <a:ea typeface="Cambria Math" panose="02040503050406030204" pitchFamily="18" charset="0"/>
              </a:rPr>
              <a:t>, shortest possible line geometry can be computed analytically for a specified bending angle </a:t>
            </a:r>
            <a:r>
              <a:rPr lang="el-GR" i="1" dirty="0">
                <a:latin typeface="Cambria Math" panose="02040503050406030204" pitchFamily="18" charset="0"/>
                <a:ea typeface="Cambria Math" panose="02040503050406030204" pitchFamily="18" charset="0"/>
              </a:rPr>
              <a:t>θ</a:t>
            </a:r>
            <a:endParaRPr lang="en-CH" i="1" dirty="0"/>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7</a:t>
            </a:fld>
            <a:endParaRPr lang="en-GB"/>
          </a:p>
        </p:txBody>
      </p:sp>
      <p:pic>
        <p:nvPicPr>
          <p:cNvPr id="8" name="Graphic 7">
            <a:extLst>
              <a:ext uri="{FF2B5EF4-FFF2-40B4-BE49-F238E27FC236}">
                <a16:creationId xmlns:a16="http://schemas.microsoft.com/office/drawing/2014/main" id="{7D8C3982-1765-2245-157D-09FF211CC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019" y="901701"/>
            <a:ext cx="3993561" cy="5648324"/>
          </a:xfrm>
          <a:prstGeom prst="rect">
            <a:avLst/>
          </a:prstGeom>
        </p:spPr>
      </p:pic>
    </p:spTree>
    <p:extLst>
      <p:ext uri="{BB962C8B-B14F-4D97-AF65-F5344CB8AC3E}">
        <p14:creationId xmlns:p14="http://schemas.microsoft.com/office/powerpoint/2010/main" val="4971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8C3982-1765-2245-157D-09FF211CC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3019" y="901701"/>
            <a:ext cx="3993561" cy="5648323"/>
          </a:xfrm>
          <a:prstGeom prst="rect">
            <a:avLst/>
          </a:prstGeom>
        </p:spPr>
      </p:pic>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a:t>
            </a:r>
            <a:endParaRPr lang="en-CH" dirty="0"/>
          </a:p>
        </p:txBody>
      </p:sp>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3733801" y="1825625"/>
            <a:ext cx="8245180" cy="4351338"/>
          </a:xfrm>
        </p:spPr>
        <p:txBody>
          <a:bodyPr>
            <a:normAutofit/>
          </a:bodyPr>
          <a:lstStyle/>
          <a:p>
            <a:r>
              <a:rPr lang="en-US" dirty="0"/>
              <a:t>Desired bending achieved with </a:t>
            </a:r>
            <a:r>
              <a:rPr lang="en-US" b="1" dirty="0">
                <a:solidFill>
                  <a:srgbClr val="5FD3BC"/>
                </a:solidFill>
              </a:rPr>
              <a:t>dipoles</a:t>
            </a:r>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8</a:t>
            </a:fld>
            <a:endParaRPr lang="en-GB"/>
          </a:p>
        </p:txBody>
      </p:sp>
    </p:spTree>
    <p:extLst>
      <p:ext uri="{BB962C8B-B14F-4D97-AF65-F5344CB8AC3E}">
        <p14:creationId xmlns:p14="http://schemas.microsoft.com/office/powerpoint/2010/main" val="6219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E95B-6E55-2246-22D7-87F60F2EAACD}"/>
              </a:ext>
            </a:extLst>
          </p:cNvPr>
          <p:cNvSpPr>
            <a:spLocks noGrp="1"/>
          </p:cNvSpPr>
          <p:nvPr>
            <p:ph type="title"/>
          </p:nvPr>
        </p:nvSpPr>
        <p:spPr/>
        <p:txBody>
          <a:bodyPr/>
          <a:lstStyle/>
          <a:p>
            <a:r>
              <a:rPr lang="en-US" dirty="0"/>
              <a:t>Pion transfer line design</a:t>
            </a:r>
            <a:endParaRPr lang="en-CH" dirty="0"/>
          </a:p>
        </p:txBody>
      </p:sp>
      <p:sp>
        <p:nvSpPr>
          <p:cNvPr id="3" name="Content Placeholder 2">
            <a:extLst>
              <a:ext uri="{FF2B5EF4-FFF2-40B4-BE49-F238E27FC236}">
                <a16:creationId xmlns:a16="http://schemas.microsoft.com/office/drawing/2014/main" id="{3B75A076-FD82-A5A6-25FA-843B00C48855}"/>
              </a:ext>
            </a:extLst>
          </p:cNvPr>
          <p:cNvSpPr>
            <a:spLocks noGrp="1"/>
          </p:cNvSpPr>
          <p:nvPr>
            <p:ph idx="1"/>
          </p:nvPr>
        </p:nvSpPr>
        <p:spPr>
          <a:xfrm>
            <a:off x="3733801" y="1825625"/>
            <a:ext cx="8245180" cy="4351338"/>
          </a:xfrm>
        </p:spPr>
        <p:txBody>
          <a:bodyPr>
            <a:normAutofit/>
          </a:bodyPr>
          <a:lstStyle/>
          <a:p>
            <a:r>
              <a:rPr lang="en-US" dirty="0"/>
              <a:t>Desired bending achieved with </a:t>
            </a:r>
            <a:r>
              <a:rPr lang="en-US" b="1" dirty="0">
                <a:solidFill>
                  <a:srgbClr val="5FD3BC"/>
                </a:solidFill>
              </a:rPr>
              <a:t>dipoles</a:t>
            </a:r>
          </a:p>
          <a:p>
            <a:pPr lvl="1"/>
            <a:r>
              <a:rPr lang="en-US" dirty="0"/>
              <a:t>However, momentum spread causes dispersion</a:t>
            </a:r>
          </a:p>
          <a:p>
            <a:pPr lvl="1"/>
            <a:r>
              <a:rPr lang="en-US" dirty="0"/>
              <a:t>The higher the bending angle, the more dispersion</a:t>
            </a:r>
          </a:p>
          <a:p>
            <a:pPr lvl="1"/>
            <a:endParaRPr lang="en-US" dirty="0"/>
          </a:p>
          <a:p>
            <a:r>
              <a:rPr lang="en-US" dirty="0"/>
              <a:t>We require that dispersion at the end of the transfer line is zero (all pion momenta injected into the decay ring on-axis)</a:t>
            </a:r>
          </a:p>
        </p:txBody>
      </p:sp>
      <p:sp>
        <p:nvSpPr>
          <p:cNvPr id="4" name="Date Placeholder 3">
            <a:extLst>
              <a:ext uri="{FF2B5EF4-FFF2-40B4-BE49-F238E27FC236}">
                <a16:creationId xmlns:a16="http://schemas.microsoft.com/office/drawing/2014/main" id="{1DECF659-87A2-5317-7CFE-62671C773C10}"/>
              </a:ext>
            </a:extLst>
          </p:cNvPr>
          <p:cNvSpPr>
            <a:spLocks noGrp="1"/>
          </p:cNvSpPr>
          <p:nvPr>
            <p:ph type="dt" sz="half" idx="10"/>
          </p:nvPr>
        </p:nvSpPr>
        <p:spPr/>
        <p:txBody>
          <a:bodyPr/>
          <a:lstStyle/>
          <a:p>
            <a:fld id="{00D8E06B-A597-4325-885C-02653C742F6E}" type="datetime1">
              <a:rPr lang="en-GB" smtClean="0"/>
              <a:t>22/09/2024</a:t>
            </a:fld>
            <a:endParaRPr lang="en-GB"/>
          </a:p>
        </p:txBody>
      </p:sp>
      <p:sp>
        <p:nvSpPr>
          <p:cNvPr id="5" name="Footer Placeholder 4">
            <a:extLst>
              <a:ext uri="{FF2B5EF4-FFF2-40B4-BE49-F238E27FC236}">
                <a16:creationId xmlns:a16="http://schemas.microsoft.com/office/drawing/2014/main" id="{04E9E9AA-ED92-E9A8-29DB-5EE4C1C5D05B}"/>
              </a:ext>
            </a:extLst>
          </p:cNvPr>
          <p:cNvSpPr>
            <a:spLocks noGrp="1"/>
          </p:cNvSpPr>
          <p:nvPr>
            <p:ph type="ftr" sz="quarter" idx="11"/>
          </p:nvPr>
        </p:nvSpPr>
        <p:spPr/>
        <p:txBody>
          <a:bodyPr/>
          <a:lstStyle/>
          <a:p>
            <a:r>
              <a:rPr lang="en-GB"/>
              <a:t>Max Topp-Mugglestone</a:t>
            </a:r>
          </a:p>
        </p:txBody>
      </p:sp>
      <p:sp>
        <p:nvSpPr>
          <p:cNvPr id="6" name="Slide Number Placeholder 5">
            <a:extLst>
              <a:ext uri="{FF2B5EF4-FFF2-40B4-BE49-F238E27FC236}">
                <a16:creationId xmlns:a16="http://schemas.microsoft.com/office/drawing/2014/main" id="{1A295FE1-53CA-6003-180D-0DC852278722}"/>
              </a:ext>
            </a:extLst>
          </p:cNvPr>
          <p:cNvSpPr>
            <a:spLocks noGrp="1"/>
          </p:cNvSpPr>
          <p:nvPr>
            <p:ph type="sldNum" sz="quarter" idx="12"/>
          </p:nvPr>
        </p:nvSpPr>
        <p:spPr/>
        <p:txBody>
          <a:bodyPr/>
          <a:lstStyle/>
          <a:p>
            <a:fld id="{5B25204B-8C26-48B1-AC48-D59136954BDC}" type="slidenum">
              <a:rPr lang="en-GB" smtClean="0"/>
              <a:t>9</a:t>
            </a:fld>
            <a:endParaRPr lang="en-GB"/>
          </a:p>
        </p:txBody>
      </p:sp>
      <p:pic>
        <p:nvPicPr>
          <p:cNvPr id="8" name="Graphic 7">
            <a:extLst>
              <a:ext uri="{FF2B5EF4-FFF2-40B4-BE49-F238E27FC236}">
                <a16:creationId xmlns:a16="http://schemas.microsoft.com/office/drawing/2014/main" id="{7D8C3982-1765-2245-157D-09FF211CC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3019" y="901701"/>
            <a:ext cx="3993560" cy="5648323"/>
          </a:xfrm>
          <a:prstGeom prst="rect">
            <a:avLst/>
          </a:prstGeom>
        </p:spPr>
      </p:pic>
    </p:spTree>
    <p:extLst>
      <p:ext uri="{BB962C8B-B14F-4D97-AF65-F5344CB8AC3E}">
        <p14:creationId xmlns:p14="http://schemas.microsoft.com/office/powerpoint/2010/main" val="1800758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49999</TotalTime>
  <Words>1170</Words>
  <Application>Microsoft Office PowerPoint</Application>
  <PresentationFormat>Widescreen</PresentationFormat>
  <Paragraphs>225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Atkinson Hyperlegible</vt:lpstr>
      <vt:lpstr>Calibri</vt:lpstr>
      <vt:lpstr>Cambria Math</vt:lpstr>
      <vt:lpstr>Office Theme</vt:lpstr>
      <vt:lpstr>ESSnuSB+ Pion Transfer Line</vt:lpstr>
      <vt:lpstr>Contents</vt:lpstr>
      <vt:lpstr>Pion transfer in ESSnuSB+ </vt:lpstr>
      <vt:lpstr>Pion momentum selection</vt:lpstr>
      <vt:lpstr>Muon production</vt:lpstr>
      <vt:lpstr>Pion momentum selection</vt:lpstr>
      <vt:lpstr>Pion transfer line design criteria</vt:lpstr>
      <vt:lpstr>Pion transfer line design</vt:lpstr>
      <vt:lpstr>Pion transfer line design</vt:lpstr>
      <vt:lpstr>Pion transfer line design – dispersion</vt:lpstr>
      <vt:lpstr>Pion transfer line design – vertical focusing</vt:lpstr>
      <vt:lpstr>Pion transfer line design – optimisation</vt:lpstr>
      <vt:lpstr>Pion transfer line design – Choice of theta</vt:lpstr>
      <vt:lpstr>Pion transfer line design – Choice of theta</vt:lpstr>
      <vt:lpstr>Pion transfer line design – Choice of theta</vt:lpstr>
      <vt:lpstr>Pion transfer line design – Choice of theta</vt:lpstr>
      <vt:lpstr>Pion transfer line design – Choice of theta</vt:lpstr>
      <vt:lpstr>Pion transfer line design</vt:lpstr>
      <vt:lpstr>Pion transfer line design</vt:lpstr>
      <vt:lpstr>Conclusion</vt:lpstr>
      <vt:lpstr>Further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Topp-Mugglestone</dc:creator>
  <cp:lastModifiedBy>Max Topp-Mugglestone</cp:lastModifiedBy>
  <cp:revision>80</cp:revision>
  <dcterms:created xsi:type="dcterms:W3CDTF">2024-04-09T14:02:17Z</dcterms:created>
  <dcterms:modified xsi:type="dcterms:W3CDTF">2024-09-24T07:03:05Z</dcterms:modified>
</cp:coreProperties>
</file>