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72" r:id="rId2"/>
    <p:sldId id="274" r:id="rId3"/>
    <p:sldId id="275" r:id="rId4"/>
    <p:sldId id="276" r:id="rId5"/>
    <p:sldId id="257" r:id="rId6"/>
    <p:sldId id="278" r:id="rId7"/>
    <p:sldId id="279" r:id="rId8"/>
    <p:sldId id="269" r:id="rId9"/>
    <p:sldId id="270" r:id="rId1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0"/>
  </p:normalViewPr>
  <p:slideViewPr>
    <p:cSldViewPr showGuides="1">
      <p:cViewPr>
        <p:scale>
          <a:sx n="128" d="100"/>
          <a:sy n="128" d="100"/>
        </p:scale>
        <p:origin x="64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8" d="100"/>
          <a:sy n="98" d="100"/>
        </p:scale>
        <p:origin x="-356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59F56-0F01-4463-9256-333E25DF08F6}" type="datetimeFigureOut">
              <a:rPr lang="de-DE" smtClean="0"/>
              <a:pPr/>
              <a:t>28.05.24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FBD48-6D55-4173-9FFC-B09280F1AF5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28132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EB58AA-2651-D846-9AA6-B937DA230EC9}" type="datetimeFigureOut">
              <a:rPr lang="de-DE" smtClean="0"/>
              <a:t>28.05.24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4B997-AABD-B04F-9BAB-1483476610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5159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4B997-AABD-B04F-9BAB-14834766105A}" type="slidenum">
              <a:rPr lang="de-DE" smtClean="0"/>
              <a:t>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5067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4B997-AABD-B04F-9BAB-14834766105A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7870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upttit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0" y="1268760"/>
            <a:ext cx="9144000" cy="41764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323528" y="1844824"/>
            <a:ext cx="5256584" cy="792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spc="0">
                <a:solidFill>
                  <a:schemeClr val="bg2">
                    <a:lumMod val="10000"/>
                  </a:schemeClr>
                </a:solidFill>
                <a:latin typeface="TheSans UHH Regular"/>
                <a:cs typeface="TheSans UHH Regular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Tit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0" y="1268760"/>
            <a:ext cx="9144000" cy="41764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323528" y="1844824"/>
            <a:ext cx="5010944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spc="0">
                <a:solidFill>
                  <a:schemeClr val="bg2">
                    <a:lumMod val="10000"/>
                  </a:schemeClr>
                </a:solidFill>
                <a:latin typeface="TheSans UHH Regular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pic>
        <p:nvPicPr>
          <p:cNvPr id="18" name="Bild 3" descr="UHH_Plakat_A4_Wortmarken_WiSo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166" y="488427"/>
            <a:ext cx="1570946" cy="477250"/>
          </a:xfrm>
          <a:prstGeom prst="rect">
            <a:avLst/>
          </a:prstGeom>
          <a:ln>
            <a:noFill/>
          </a:ln>
        </p:spPr>
      </p:pic>
      <p:sp>
        <p:nvSpPr>
          <p:cNvPr id="8" name="Textfeld 7"/>
          <p:cNvSpPr txBox="1"/>
          <p:nvPr userDrawn="1"/>
        </p:nvSpPr>
        <p:spPr>
          <a:xfrm>
            <a:off x="7934528" y="6385368"/>
            <a:ext cx="1187457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de-DE" sz="1600" cap="small" spc="6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heSans UHH" panose="020B0502050302020203" pitchFamily="34" charset="0"/>
                <a:cs typeface="TheSans UHH Regular"/>
              </a:rPr>
              <a:t>seite</a:t>
            </a:r>
            <a:r>
              <a:rPr lang="de-DE" sz="1600" cap="small" spc="60" dirty="0">
                <a:solidFill>
                  <a:schemeClr val="tx1">
                    <a:lumMod val="75000"/>
                    <a:lumOff val="25000"/>
                  </a:schemeClr>
                </a:solidFill>
                <a:latin typeface="TheSans UHH" panose="020B0502050302020203" pitchFamily="34" charset="0"/>
                <a:cs typeface="TheSans UHH Regular"/>
              </a:rPr>
              <a:t> </a:t>
            </a:r>
            <a:fld id="{2C7B7096-1469-46EF-AE2A-CDC315848D29}" type="slidenum">
              <a:rPr lang="de-DE" sz="1300" cap="small" spc="6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 UHH" panose="020B0502050302020203" pitchFamily="34" charset="0"/>
                <a:cs typeface="TheSans UHH Regular"/>
              </a:rPr>
              <a:pPr/>
              <a:t>‹Nr.›</a:t>
            </a:fld>
            <a:endParaRPr lang="de-DE" sz="1300" cap="small" spc="60" dirty="0">
              <a:solidFill>
                <a:schemeClr val="tx1">
                  <a:lumMod val="75000"/>
                  <a:lumOff val="25000"/>
                </a:schemeClr>
              </a:solidFill>
              <a:latin typeface="TheSans UHH" panose="020B0502050302020203" pitchFamily="34" charset="0"/>
              <a:cs typeface="TheSans UHH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621303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ufzählu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537915"/>
            <a:ext cx="8229600" cy="882973"/>
          </a:xfrm>
          <a:prstGeom prst="rect">
            <a:avLst/>
          </a:prstGeom>
        </p:spPr>
        <p:txBody>
          <a:bodyPr/>
          <a:lstStyle>
            <a:lvl1pPr algn="l"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TheSans UHH Regular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227687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TheSans UHH Regular"/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heSans UHH Regular"/>
              </a:defRPr>
            </a:lvl2pPr>
            <a:lvl3pPr>
              <a:defRPr sz="1800">
                <a:latin typeface="TheSans UHH Regular"/>
              </a:defRPr>
            </a:lvl3pPr>
            <a:lvl4pPr>
              <a:defRPr>
                <a:latin typeface="TheSans UHH Regular"/>
              </a:defRPr>
            </a:lvl4pPr>
            <a:lvl5pPr>
              <a:defRPr>
                <a:latin typeface="TheSans UHH Regular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0" y="1259103"/>
            <a:ext cx="9228844" cy="0"/>
          </a:xfrm>
          <a:prstGeom prst="line">
            <a:avLst/>
          </a:prstGeom>
          <a:ln>
            <a:solidFill>
              <a:srgbClr val="3697C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 userDrawn="1"/>
        </p:nvSpPr>
        <p:spPr>
          <a:xfrm>
            <a:off x="7934528" y="6385368"/>
            <a:ext cx="1187457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de-DE" sz="1600" cap="small" spc="6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heSans UHH" panose="020B0502050302020203" pitchFamily="34" charset="0"/>
                <a:cs typeface="TheSans UHH Regular"/>
              </a:rPr>
              <a:t>seite</a:t>
            </a:r>
            <a:r>
              <a:rPr lang="de-DE" sz="1600" cap="small" spc="60" dirty="0">
                <a:solidFill>
                  <a:schemeClr val="tx1">
                    <a:lumMod val="75000"/>
                    <a:lumOff val="25000"/>
                  </a:schemeClr>
                </a:solidFill>
                <a:latin typeface="TheSans UHH" panose="020B0502050302020203" pitchFamily="34" charset="0"/>
                <a:cs typeface="TheSans UHH Regular"/>
              </a:rPr>
              <a:t> </a:t>
            </a:r>
            <a:fld id="{2C7B7096-1469-46EF-AE2A-CDC315848D29}" type="slidenum">
              <a:rPr lang="de-DE" sz="1300" cap="small" spc="6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 UHH" panose="020B0502050302020203" pitchFamily="34" charset="0"/>
                <a:cs typeface="TheSans UHH Regular"/>
              </a:rPr>
              <a:pPr/>
              <a:t>‹Nr.›</a:t>
            </a:fld>
            <a:endParaRPr lang="de-DE" sz="1300" cap="small" spc="60" dirty="0">
              <a:solidFill>
                <a:schemeClr val="tx1">
                  <a:lumMod val="75000"/>
                  <a:lumOff val="25000"/>
                </a:schemeClr>
              </a:solidFill>
              <a:latin typeface="TheSans UHH" panose="020B0502050302020203" pitchFamily="34" charset="0"/>
              <a:cs typeface="TheSans UHH Regular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ufzählung oder Fließ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537915"/>
            <a:ext cx="8229600" cy="882973"/>
          </a:xfrm>
          <a:prstGeom prst="rect">
            <a:avLst/>
          </a:prstGeom>
        </p:spPr>
        <p:txBody>
          <a:bodyPr/>
          <a:lstStyle>
            <a:lvl1pPr algn="l"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TheSans UHH Regular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227687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TheSans UHH Regular"/>
              </a:defRPr>
            </a:lvl1pPr>
            <a:lvl2pPr>
              <a:lnSpc>
                <a:spcPct val="150000"/>
              </a:lnSpc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heSans UHH Regular"/>
              </a:defRPr>
            </a:lvl2pPr>
            <a:lvl3pPr>
              <a:defRPr sz="1800">
                <a:latin typeface="TheSans UHH Regular"/>
              </a:defRPr>
            </a:lvl3pPr>
            <a:lvl4pPr>
              <a:defRPr>
                <a:latin typeface="TheSans UHH Regular"/>
              </a:defRPr>
            </a:lvl4pPr>
            <a:lvl5pPr>
              <a:defRPr>
                <a:latin typeface="TheSans UHH Regular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0" y="1259103"/>
            <a:ext cx="9228844" cy="0"/>
          </a:xfrm>
          <a:prstGeom prst="line">
            <a:avLst/>
          </a:prstGeom>
          <a:ln>
            <a:solidFill>
              <a:srgbClr val="3697C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 userDrawn="1"/>
        </p:nvSpPr>
        <p:spPr>
          <a:xfrm>
            <a:off x="7934528" y="6385368"/>
            <a:ext cx="1187457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de-DE" sz="1600" cap="small" spc="6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heSans UHH" panose="020B0502050302020203" pitchFamily="34" charset="0"/>
                <a:cs typeface="TheSans UHH Regular"/>
              </a:rPr>
              <a:t>seite</a:t>
            </a:r>
            <a:r>
              <a:rPr lang="de-DE" sz="1600" cap="small" spc="60" dirty="0">
                <a:solidFill>
                  <a:schemeClr val="tx1">
                    <a:lumMod val="75000"/>
                    <a:lumOff val="25000"/>
                  </a:schemeClr>
                </a:solidFill>
                <a:latin typeface="TheSans UHH" panose="020B0502050302020203" pitchFamily="34" charset="0"/>
                <a:cs typeface="TheSans UHH Regular"/>
              </a:rPr>
              <a:t> </a:t>
            </a:r>
            <a:fld id="{2C7B7096-1469-46EF-AE2A-CDC315848D29}" type="slidenum">
              <a:rPr lang="de-DE" sz="1300" cap="small" spc="6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 UHH" panose="020B0502050302020203" pitchFamily="34" charset="0"/>
                <a:cs typeface="TheSans UHH Regular"/>
              </a:rPr>
              <a:pPr/>
              <a:t>‹Nr.›</a:t>
            </a:fld>
            <a:endParaRPr lang="de-DE" sz="1300" cap="small" spc="60" dirty="0">
              <a:solidFill>
                <a:schemeClr val="tx1">
                  <a:lumMod val="75000"/>
                  <a:lumOff val="25000"/>
                </a:schemeClr>
              </a:solidFill>
              <a:latin typeface="TheSans UHH" panose="020B0502050302020203" pitchFamily="34" charset="0"/>
              <a:cs typeface="TheSans UHH Regular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ufzählung_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537915"/>
            <a:ext cx="8229600" cy="882973"/>
          </a:xfrm>
          <a:prstGeom prst="rect">
            <a:avLst/>
          </a:prstGeom>
        </p:spPr>
        <p:txBody>
          <a:bodyPr/>
          <a:lstStyle>
            <a:lvl1pPr algn="l"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TheSans UHH Regular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227687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TheSans UHH Regular"/>
              </a:defRPr>
            </a:lvl1pPr>
            <a:lvl2pPr>
              <a:lnSpc>
                <a:spcPct val="150000"/>
              </a:lnSpc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heSans UHH Regular"/>
              </a:defRPr>
            </a:lvl2pPr>
            <a:lvl3pPr>
              <a:defRPr sz="1800">
                <a:latin typeface="TheSans UHH Regular"/>
              </a:defRPr>
            </a:lvl3pPr>
            <a:lvl4pPr>
              <a:defRPr>
                <a:latin typeface="TheSans UHH Regular"/>
              </a:defRPr>
            </a:lvl4pPr>
            <a:lvl5pPr>
              <a:defRPr>
                <a:latin typeface="TheSans UHH Regular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0" y="1259103"/>
            <a:ext cx="9228844" cy="0"/>
          </a:xfrm>
          <a:prstGeom prst="line">
            <a:avLst/>
          </a:prstGeom>
          <a:ln>
            <a:solidFill>
              <a:srgbClr val="3697C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 userDrawn="1"/>
        </p:nvSpPr>
        <p:spPr>
          <a:xfrm>
            <a:off x="7934528" y="6385368"/>
            <a:ext cx="1187457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de-DE" sz="1600" cap="small" spc="6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heSans UHH" panose="020B0502050302020203" pitchFamily="34" charset="0"/>
                <a:cs typeface="TheSans UHH Regular"/>
              </a:rPr>
              <a:t>seite</a:t>
            </a:r>
            <a:r>
              <a:rPr lang="de-DE" sz="1600" cap="small" spc="60" dirty="0">
                <a:solidFill>
                  <a:schemeClr val="tx1">
                    <a:lumMod val="75000"/>
                    <a:lumOff val="25000"/>
                  </a:schemeClr>
                </a:solidFill>
                <a:latin typeface="TheSans UHH" panose="020B0502050302020203" pitchFamily="34" charset="0"/>
                <a:cs typeface="TheSans UHH Regular"/>
              </a:rPr>
              <a:t> </a:t>
            </a:r>
            <a:fld id="{2C7B7096-1469-46EF-AE2A-CDC315848D29}" type="slidenum">
              <a:rPr lang="de-DE" sz="1300" cap="small" spc="6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 UHH" panose="020B0502050302020203" pitchFamily="34" charset="0"/>
                <a:cs typeface="TheSans UHH Regular"/>
              </a:rPr>
              <a:pPr/>
              <a:t>‹Nr.›</a:t>
            </a:fld>
            <a:endParaRPr lang="de-DE" sz="1300" cap="small" spc="60" dirty="0">
              <a:solidFill>
                <a:schemeClr val="tx1">
                  <a:lumMod val="75000"/>
                  <a:lumOff val="25000"/>
                </a:schemeClr>
              </a:solidFill>
              <a:latin typeface="TheSans UHH" panose="020B0502050302020203" pitchFamily="34" charset="0"/>
              <a:cs typeface="TheSans UHH Regular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25" descr="101026_hh-karte-blu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847" y="1396429"/>
            <a:ext cx="4900612" cy="47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6"/>
          <p:cNvSpPr txBox="1">
            <a:spLocks noChangeArrowheads="1"/>
          </p:cNvSpPr>
          <p:nvPr userDrawn="1"/>
        </p:nvSpPr>
        <p:spPr bwMode="auto">
          <a:xfrm>
            <a:off x="666377" y="2092023"/>
            <a:ext cx="2428875" cy="404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heSans UHH" panose="020B0502050302020203" pitchFamily="34" charset="0"/>
                <a:cs typeface="TheSans UHH Regular"/>
              </a:rPr>
              <a:t>Universitäts-Campus</a:t>
            </a:r>
          </a:p>
          <a:p>
            <a:pPr eaLnBrk="1" hangingPunct="1">
              <a:lnSpc>
                <a:spcPct val="120000"/>
              </a:lnSpc>
            </a:pPr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heSans UHH" panose="020B0502050302020203" pitchFamily="34" charset="0"/>
                <a:cs typeface="TheSans UHH Regular"/>
              </a:rPr>
              <a:t>Lehrerprüfungsamt</a:t>
            </a:r>
          </a:p>
          <a:p>
            <a:pPr eaLnBrk="1" hangingPunct="1">
              <a:lnSpc>
                <a:spcPct val="120000"/>
              </a:lnSpc>
            </a:pPr>
            <a:r>
              <a:rPr lang="de-DE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heSans UHH" panose="020B0502050302020203" pitchFamily="34" charset="0"/>
                <a:cs typeface="TheSans UHH Regular"/>
              </a:rPr>
              <a:t>Dept</a:t>
            </a:r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heSans UHH" panose="020B0502050302020203" pitchFamily="34" charset="0"/>
                <a:cs typeface="TheSans UHH Regular"/>
              </a:rPr>
              <a:t>. Physik und Gewächshaus</a:t>
            </a:r>
          </a:p>
          <a:p>
            <a:pPr eaLnBrk="1" hangingPunct="1">
              <a:lnSpc>
                <a:spcPct val="120000"/>
              </a:lnSpc>
            </a:pPr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heSans UHH" panose="020B0502050302020203" pitchFamily="34" charset="0"/>
                <a:cs typeface="TheSans UHH Regular"/>
              </a:rPr>
              <a:t>Campus-Center und LEXI</a:t>
            </a:r>
          </a:p>
          <a:p>
            <a:pPr eaLnBrk="1" hangingPunct="1">
              <a:lnSpc>
                <a:spcPct val="120000"/>
              </a:lnSpc>
            </a:pPr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heSans UHH" panose="020B0502050302020203" pitchFamily="34" charset="0"/>
                <a:cs typeface="TheSans UHH Regular"/>
              </a:rPr>
              <a:t>Bootshaus</a:t>
            </a:r>
          </a:p>
          <a:p>
            <a:pPr eaLnBrk="1" hangingPunct="1">
              <a:lnSpc>
                <a:spcPct val="120000"/>
              </a:lnSpc>
            </a:pPr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heSans UHH" panose="020B0502050302020203" pitchFamily="34" charset="0"/>
                <a:cs typeface="TheSans UHH Regular"/>
              </a:rPr>
              <a:t>Bootshaus</a:t>
            </a:r>
          </a:p>
          <a:p>
            <a:pPr eaLnBrk="1" hangingPunct="1">
              <a:lnSpc>
                <a:spcPct val="120000"/>
              </a:lnSpc>
            </a:pPr>
            <a:r>
              <a:rPr lang="de-DE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heSans UHH" panose="020B0502050302020203" pitchFamily="34" charset="0"/>
                <a:cs typeface="TheSans UHH Regular"/>
              </a:rPr>
              <a:t>Warburghaus</a:t>
            </a:r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  <a:latin typeface="TheSans UHH" panose="020B0502050302020203" pitchFamily="34" charset="0"/>
              <a:cs typeface="TheSans UHH Regular"/>
            </a:endParaRPr>
          </a:p>
          <a:p>
            <a:pPr eaLnBrk="1" hangingPunct="1">
              <a:lnSpc>
                <a:spcPct val="120000"/>
              </a:lnSpc>
            </a:pPr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heSans UHH" panose="020B0502050302020203" pitchFamily="34" charset="0"/>
                <a:cs typeface="TheSans UHH Regular"/>
              </a:rPr>
              <a:t>Schwimmhalle</a:t>
            </a:r>
            <a:b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heSans UHH" panose="020B0502050302020203" pitchFamily="34" charset="0"/>
                <a:cs typeface="TheSans UHH Regular"/>
              </a:rPr>
            </a:br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heSans UHH" panose="020B0502050302020203" pitchFamily="34" charset="0"/>
                <a:cs typeface="TheSans UHH Regular"/>
              </a:rPr>
              <a:t>Verfügungsgebäude</a:t>
            </a:r>
            <a:b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heSans UHH" panose="020B0502050302020203" pitchFamily="34" charset="0"/>
                <a:cs typeface="TheSans UHH Regular"/>
              </a:rPr>
            </a:br>
            <a:r>
              <a:rPr lang="de-DE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heSans UHH" panose="020B0502050302020203" pitchFamily="34" charset="0"/>
                <a:cs typeface="TheSans UHH Regular"/>
              </a:rPr>
              <a:t>WiSo</a:t>
            </a:r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heSans UHH" panose="020B0502050302020203" pitchFamily="34" charset="0"/>
                <a:cs typeface="TheSans UHH Regular"/>
              </a:rPr>
              <a:t>-Fakultät</a:t>
            </a:r>
            <a:b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heSans UHH" panose="020B0502050302020203" pitchFamily="34" charset="0"/>
                <a:cs typeface="TheSans UHH Regular"/>
              </a:rPr>
            </a:br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heSans UHH" panose="020B0502050302020203" pitchFamily="34" charset="0"/>
                <a:cs typeface="TheSans UHH Regular"/>
              </a:rPr>
              <a:t>MIN-Fakultät</a:t>
            </a:r>
            <a:b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heSans UHH" panose="020B0502050302020203" pitchFamily="34" charset="0"/>
                <a:cs typeface="TheSans UHH Regular"/>
              </a:rPr>
            </a:br>
            <a:r>
              <a:rPr lang="de-DE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heSans UHH" panose="020B0502050302020203" pitchFamily="34" charset="0"/>
                <a:cs typeface="TheSans UHH Regular"/>
              </a:rPr>
              <a:t>Zeisehallen</a:t>
            </a:r>
            <a:b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heSans UHH" panose="020B0502050302020203" pitchFamily="34" charset="0"/>
                <a:cs typeface="TheSans UHH Regular"/>
              </a:rPr>
            </a:br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heSans UHH" panose="020B0502050302020203" pitchFamily="34" charset="0"/>
                <a:cs typeface="TheSans UHH Regular"/>
              </a:rPr>
              <a:t>Informatik</a:t>
            </a:r>
            <a:b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heSans UHH" panose="020B0502050302020203" pitchFamily="34" charset="0"/>
                <a:cs typeface="TheSans UHH Regular"/>
              </a:rPr>
            </a:br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heSans UHH" panose="020B0502050302020203" pitchFamily="34" charset="0"/>
                <a:cs typeface="TheSans UHH Regular"/>
              </a:rPr>
              <a:t>Campus Bahrenfeld / DESY</a:t>
            </a:r>
            <a:b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heSans UHH" panose="020B0502050302020203" pitchFamily="34" charset="0"/>
                <a:cs typeface="TheSans UHH Regular"/>
              </a:rPr>
            </a:br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heSans UHH" panose="020B0502050302020203" pitchFamily="34" charset="0"/>
                <a:cs typeface="TheSans UHH Regular"/>
              </a:rPr>
              <a:t>Botanik</a:t>
            </a:r>
            <a:b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heSans UHH" panose="020B0502050302020203" pitchFamily="34" charset="0"/>
                <a:cs typeface="TheSans UHH Regular"/>
              </a:rPr>
            </a:br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heSans UHH" panose="020B0502050302020203" pitchFamily="34" charset="0"/>
                <a:cs typeface="TheSans UHH Regular"/>
              </a:rPr>
              <a:t>Holzbiologie</a:t>
            </a:r>
            <a:b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heSans UHH" panose="020B0502050302020203" pitchFamily="34" charset="0"/>
                <a:cs typeface="TheSans UHH Regular"/>
              </a:rPr>
            </a:br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heSans UHH" panose="020B0502050302020203" pitchFamily="34" charset="0"/>
                <a:cs typeface="TheSans UHH Regular"/>
              </a:rPr>
              <a:t>Sternwarte</a:t>
            </a:r>
          </a:p>
          <a:p>
            <a:pPr eaLnBrk="1" hangingPunct="1"/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</a:endParaRPr>
          </a:p>
        </p:txBody>
      </p:sp>
      <p:pic>
        <p:nvPicPr>
          <p:cNvPr id="9" name="Grafik 25" descr="Buchstaben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66" y="2163460"/>
            <a:ext cx="180975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el 1"/>
          <p:cNvSpPr>
            <a:spLocks noGrp="1"/>
          </p:cNvSpPr>
          <p:nvPr userDrawn="1"/>
        </p:nvSpPr>
        <p:spPr bwMode="auto">
          <a:xfrm>
            <a:off x="372221" y="1285610"/>
            <a:ext cx="845723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de-DE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TheSans UHH" panose="020B0502050302020203" pitchFamily="34" charset="0"/>
                <a:cs typeface="TheSans UHH Regular"/>
              </a:rPr>
              <a:t>Standorte in Hamburg</a:t>
            </a:r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0" y="1259103"/>
            <a:ext cx="9228844" cy="0"/>
          </a:xfrm>
          <a:prstGeom prst="line">
            <a:avLst/>
          </a:prstGeom>
          <a:ln>
            <a:solidFill>
              <a:srgbClr val="3697C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 userDrawn="1"/>
        </p:nvSpPr>
        <p:spPr>
          <a:xfrm>
            <a:off x="7934528" y="6385368"/>
            <a:ext cx="1187457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de-DE" sz="1600" cap="small" spc="6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heSans UHH" panose="020B0502050302020203" pitchFamily="34" charset="0"/>
                <a:cs typeface="TheSans UHH Regular"/>
              </a:rPr>
              <a:t>seite</a:t>
            </a:r>
            <a:r>
              <a:rPr lang="de-DE" sz="1600" cap="small" spc="60" dirty="0">
                <a:solidFill>
                  <a:schemeClr val="tx1">
                    <a:lumMod val="75000"/>
                    <a:lumOff val="25000"/>
                  </a:schemeClr>
                </a:solidFill>
                <a:latin typeface="TheSans UHH" panose="020B0502050302020203" pitchFamily="34" charset="0"/>
                <a:cs typeface="TheSans UHH Regular"/>
              </a:rPr>
              <a:t> </a:t>
            </a:r>
            <a:fld id="{2C7B7096-1469-46EF-AE2A-CDC315848D29}" type="slidenum">
              <a:rPr lang="de-DE" sz="1300" cap="small" spc="60" smtClean="0">
                <a:solidFill>
                  <a:schemeClr val="tx1">
                    <a:lumMod val="75000"/>
                    <a:lumOff val="25000"/>
                  </a:schemeClr>
                </a:solidFill>
                <a:latin typeface="TheSans UHH" panose="020B0502050302020203" pitchFamily="34" charset="0"/>
                <a:cs typeface="TheSans UHH Regular"/>
              </a:rPr>
              <a:pPr/>
              <a:t>‹Nr.›</a:t>
            </a:fld>
            <a:endParaRPr lang="de-DE" sz="1300" cap="small" spc="60" dirty="0">
              <a:solidFill>
                <a:schemeClr val="tx1">
                  <a:lumMod val="75000"/>
                  <a:lumOff val="25000"/>
                </a:schemeClr>
              </a:solidFill>
              <a:latin typeface="TheSans UHH" panose="020B0502050302020203" pitchFamily="34" charset="0"/>
              <a:cs typeface="TheSans UHH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375481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1" y="6213731"/>
            <a:ext cx="9144000" cy="6661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</a:t>
            </a:r>
          </a:p>
        </p:txBody>
      </p:sp>
      <p:sp>
        <p:nvSpPr>
          <p:cNvPr id="9" name="Textfeld 8"/>
          <p:cNvSpPr txBox="1"/>
          <p:nvPr userDrawn="1"/>
        </p:nvSpPr>
        <p:spPr>
          <a:xfrm>
            <a:off x="0" y="6301198"/>
            <a:ext cx="914399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de-DE" sz="1600" cap="small" spc="60" dirty="0">
              <a:solidFill>
                <a:schemeClr val="tx1">
                  <a:lumMod val="75000"/>
                  <a:lumOff val="25000"/>
                </a:schemeClr>
              </a:solidFill>
              <a:latin typeface="TheSans UHH" panose="020B0502050302020203" pitchFamily="34" charset="0"/>
              <a:cs typeface="TheSans UHH Regular"/>
            </a:endParaRPr>
          </a:p>
          <a:p>
            <a:pPr algn="ctr"/>
            <a:endParaRPr lang="de-DE" sz="1600" cap="small" spc="60" dirty="0">
              <a:solidFill>
                <a:schemeClr val="tx1">
                  <a:lumMod val="75000"/>
                  <a:lumOff val="25000"/>
                </a:schemeClr>
              </a:solidFill>
              <a:latin typeface="TheSans UHH" panose="020B0502050302020203" pitchFamily="34" charset="0"/>
              <a:cs typeface="TheSans UHH Regular"/>
            </a:endParaRPr>
          </a:p>
        </p:txBody>
      </p:sp>
      <p:pic>
        <p:nvPicPr>
          <p:cNvPr id="11" name="Bild 6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21896" y="-569335"/>
            <a:ext cx="2771800" cy="196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104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3" r:id="rId2"/>
    <p:sldLayoutId id="2147483668" r:id="rId3"/>
    <p:sldLayoutId id="2147483681" r:id="rId4"/>
    <p:sldLayoutId id="2147483682" r:id="rId5"/>
    <p:sldLayoutId id="2147483663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3E3487-FBAE-7B0D-17B5-AAEA9E516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2536" y="1772816"/>
            <a:ext cx="9145016" cy="3043213"/>
          </a:xfrm>
        </p:spPr>
        <p:txBody>
          <a:bodyPr/>
          <a:lstStyle/>
          <a:p>
            <a:pPr algn="ctr"/>
            <a:r>
              <a:rPr lang="de-DE" sz="3200" dirty="0"/>
              <a:t>Status Report</a:t>
            </a:r>
            <a:br>
              <a:rPr lang="de-DE" sz="3200" dirty="0"/>
            </a:br>
            <a:endParaRPr lang="de-DE" sz="32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05CDA41-3ECC-817A-B5B1-9FB88397C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0346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59842B-7FC5-5123-E342-0F4BCB70C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current</a:t>
            </a:r>
            <a:r>
              <a:rPr lang="de-DE" dirty="0"/>
              <a:t> Setup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Experiment</a:t>
            </a:r>
          </a:p>
        </p:txBody>
      </p:sp>
      <p:pic>
        <p:nvPicPr>
          <p:cNvPr id="5" name="Inhaltsplatzhalter 4" descr="Ein Bild, das Maschine, Im Haus, Werkzeug, Werkzeugmaschine enthält.&#10;&#10;Automatisch generierte Beschreibung">
            <a:extLst>
              <a:ext uri="{FF2B5EF4-FFF2-40B4-BE49-F238E27FC236}">
                <a16:creationId xmlns:a16="http://schemas.microsoft.com/office/drawing/2014/main" id="{5D7E2D12-649C-6347-2BA2-46869F7692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64" y="1979401"/>
            <a:ext cx="4212402" cy="3703142"/>
          </a:xfrm>
        </p:spPr>
      </p:pic>
      <p:pic>
        <p:nvPicPr>
          <p:cNvPr id="7" name="Grafik 6" descr="Ein Bild, das Text, Diagramm, Reihe, Screenshot enthält.&#10;&#10;Automatisch generierte Beschreibung">
            <a:extLst>
              <a:ext uri="{FF2B5EF4-FFF2-40B4-BE49-F238E27FC236}">
                <a16:creationId xmlns:a16="http://schemas.microsoft.com/office/drawing/2014/main" id="{C1E8FC91-E96B-A4DB-1A71-1E98EE1BC2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594" y="1979401"/>
            <a:ext cx="4127109" cy="212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262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D471B7-FACE-C0BC-4356-6FB52AB60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340768"/>
            <a:ext cx="8229600" cy="882973"/>
          </a:xfrm>
        </p:spPr>
        <p:txBody>
          <a:bodyPr/>
          <a:lstStyle/>
          <a:p>
            <a:r>
              <a:rPr lang="de-DE" dirty="0" err="1"/>
              <a:t>Spectrum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single</a:t>
            </a:r>
            <a:r>
              <a:rPr lang="de-DE" dirty="0"/>
              <a:t> </a:t>
            </a:r>
            <a:r>
              <a:rPr lang="de-DE" dirty="0" err="1"/>
              <a:t>cavity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CF487E1-EDA6-FAB3-4932-3A1D3EF59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9175" y="2060848"/>
            <a:ext cx="4544825" cy="4525963"/>
          </a:xfrm>
        </p:spPr>
        <p:txBody>
          <a:bodyPr/>
          <a:lstStyle/>
          <a:p>
            <a:r>
              <a:rPr lang="de-DE" dirty="0" err="1"/>
              <a:t>Results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reproducible</a:t>
            </a:r>
            <a:r>
              <a:rPr lang="de-DE" dirty="0"/>
              <a:t> </a:t>
            </a:r>
          </a:p>
          <a:p>
            <a:r>
              <a:rPr lang="de-DE" dirty="0"/>
              <a:t>Peak at 3890Hz </a:t>
            </a:r>
            <a:r>
              <a:rPr lang="de-DE" dirty="0" err="1"/>
              <a:t>is</a:t>
            </a:r>
            <a:r>
              <a:rPr lang="de-DE" dirty="0"/>
              <a:t> still </a:t>
            </a:r>
            <a:r>
              <a:rPr lang="de-DE" dirty="0" err="1"/>
              <a:t>there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	- 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point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measuring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Grafik 4" descr="Ein Bild, das Reihe, Text, Diagramm, Schrift enthält.&#10;&#10;Automatisch generierte Beschreibung">
            <a:extLst>
              <a:ext uri="{FF2B5EF4-FFF2-40B4-BE49-F238E27FC236}">
                <a16:creationId xmlns:a16="http://schemas.microsoft.com/office/drawing/2014/main" id="{34E715E0-B3DA-8668-CEC1-87DC41B7C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56" y="1771561"/>
            <a:ext cx="4248472" cy="2366544"/>
          </a:xfrm>
          <a:prstGeom prst="rect">
            <a:avLst/>
          </a:prstGeom>
        </p:spPr>
      </p:pic>
      <p:pic>
        <p:nvPicPr>
          <p:cNvPr id="7" name="Grafik 6" descr="Ein Bild, das Text, Reihe, Diagramm, Schrift enthält.&#10;&#10;Automatisch generierte Beschreibung">
            <a:extLst>
              <a:ext uri="{FF2B5EF4-FFF2-40B4-BE49-F238E27FC236}">
                <a16:creationId xmlns:a16="http://schemas.microsoft.com/office/drawing/2014/main" id="{98088786-05D5-1B52-7524-5BC1A36A2B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39" y="4221087"/>
            <a:ext cx="4099695" cy="228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578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6D43C3-740E-19EF-AE2F-F83D3F738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898344"/>
            <a:ext cx="8229600" cy="882973"/>
          </a:xfrm>
        </p:spPr>
        <p:txBody>
          <a:bodyPr/>
          <a:lstStyle/>
          <a:p>
            <a:r>
              <a:rPr lang="de-DE" dirty="0" err="1"/>
              <a:t>Compare</a:t>
            </a:r>
            <a:r>
              <a:rPr lang="de-DE" dirty="0"/>
              <a:t> </a:t>
            </a:r>
            <a:r>
              <a:rPr lang="de-DE" dirty="0" err="1"/>
              <a:t>Measurements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simulation</a:t>
            </a:r>
            <a:endParaRPr lang="de-DE" dirty="0"/>
          </a:p>
        </p:txBody>
      </p:sp>
      <p:pic>
        <p:nvPicPr>
          <p:cNvPr id="5" name="Inhaltsplatzhalter 4" descr="Ein Bild, das Diagramm, Reihe, Text, Screenshot enthält.&#10;&#10;Automatisch generierte Beschreibung">
            <a:extLst>
              <a:ext uri="{FF2B5EF4-FFF2-40B4-BE49-F238E27FC236}">
                <a16:creationId xmlns:a16="http://schemas.microsoft.com/office/drawing/2014/main" id="{448302A9-4CD0-9085-A08A-B53DA74F0C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34" y="1339830"/>
            <a:ext cx="7637312" cy="2881257"/>
          </a:xfrm>
        </p:spPr>
      </p:pic>
      <p:pic>
        <p:nvPicPr>
          <p:cNvPr id="8" name="Grafik 7" descr="Ein Bild, das Reihe, Quittung, Diagramm enthält.&#10;&#10;Automatisch generierte Beschreibung">
            <a:extLst>
              <a:ext uri="{FF2B5EF4-FFF2-40B4-BE49-F238E27FC236}">
                <a16:creationId xmlns:a16="http://schemas.microsoft.com/office/drawing/2014/main" id="{BD51B8C6-28AC-8906-A5CD-2D541318DE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88" y="4214914"/>
            <a:ext cx="7772400" cy="215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799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836712"/>
            <a:ext cx="8229600" cy="450925"/>
          </a:xfrm>
        </p:spPr>
        <p:txBody>
          <a:bodyPr/>
          <a:lstStyle/>
          <a:p>
            <a:pPr algn="ctr"/>
            <a:r>
              <a:rPr lang="de-DE" dirty="0" err="1"/>
              <a:t>Objective</a:t>
            </a:r>
            <a:r>
              <a:rPr lang="de-DE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63050" y="1626095"/>
            <a:ext cx="5112568" cy="4176463"/>
          </a:xfrm>
        </p:spPr>
        <p:txBody>
          <a:bodyPr/>
          <a:lstStyle/>
          <a:p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Examing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Peak at 3890Hz</a:t>
            </a:r>
          </a:p>
          <a:p>
            <a:pPr lvl="1"/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Does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it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appear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in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every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measurement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?</a:t>
            </a:r>
          </a:p>
          <a:p>
            <a:pPr lvl="1"/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Optimize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Cavity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support </a:t>
            </a:r>
          </a:p>
          <a:p>
            <a:pPr lvl="1"/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Flange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open/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closed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lvl="1"/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Control Measurement in FS</a:t>
            </a:r>
          </a:p>
          <a:p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Optimize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excitment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method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lvl="1"/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„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Frequencyshaker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 (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only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159.4Hz)</a:t>
            </a:r>
          </a:p>
          <a:p>
            <a:pPr lvl="1"/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Audio Speaker </a:t>
            </a:r>
          </a:p>
          <a:p>
            <a:pPr lvl="1"/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Other Methods </a:t>
            </a:r>
          </a:p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Simulation in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Comsol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(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Cavity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and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Sphere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)	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C115C133-7C7A-72D4-FD63-5D44BC2D2FA3}"/>
              </a:ext>
            </a:extLst>
          </p:cNvPr>
          <p:cNvSpPr txBox="1">
            <a:spLocks/>
          </p:cNvSpPr>
          <p:nvPr/>
        </p:nvSpPr>
        <p:spPr>
          <a:xfrm>
            <a:off x="4932040" y="2301107"/>
            <a:ext cx="5112568" cy="41764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TheSans UHH Regular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heSans UHH Regular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heSans UHH Regular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heSans UHH Regular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TheSans UHH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DF2174FF-6109-39C0-D4EF-7FA8DD8C90A7}"/>
              </a:ext>
            </a:extLst>
          </p:cNvPr>
          <p:cNvSpPr txBox="1">
            <a:spLocks/>
          </p:cNvSpPr>
          <p:nvPr/>
        </p:nvSpPr>
        <p:spPr>
          <a:xfrm>
            <a:off x="506627" y="2085663"/>
            <a:ext cx="8229600" cy="4509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TheSans UHH Regular"/>
                <a:ea typeface="+mj-ea"/>
                <a:cs typeface="+mj-cs"/>
              </a:defRPr>
            </a:lvl1pPr>
          </a:lstStyle>
          <a:p>
            <a:pPr algn="ctr"/>
            <a:endParaRPr lang="de-DE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BFB72C-5A35-E74D-233A-4FCCC4748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Back </a:t>
            </a:r>
            <a:r>
              <a:rPr lang="de-DE" dirty="0" err="1"/>
              <a:t>up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01645CF-4B30-8E93-C6DC-0928593B3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8726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86C277-9C7F-FD0C-071C-AE1BCB63A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228044"/>
            <a:ext cx="8229600" cy="882973"/>
          </a:xfrm>
        </p:spPr>
        <p:txBody>
          <a:bodyPr/>
          <a:lstStyle/>
          <a:p>
            <a:r>
              <a:rPr lang="de-DE" dirty="0" err="1"/>
              <a:t>Spectrum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Steel Ball (10cm </a:t>
            </a:r>
            <a:r>
              <a:rPr lang="de-DE" dirty="0" err="1"/>
              <a:t>radius</a:t>
            </a:r>
            <a:r>
              <a:rPr lang="de-DE" dirty="0"/>
              <a:t>) </a:t>
            </a:r>
            <a:br>
              <a:rPr lang="de-DE" dirty="0"/>
            </a:br>
            <a:endParaRPr lang="de-DE" dirty="0"/>
          </a:p>
        </p:txBody>
      </p:sp>
      <p:pic>
        <p:nvPicPr>
          <p:cNvPr id="5" name="Inhaltsplatzhalter 4" descr="Ein Bild, das Reihe, Diagramm, Text, Screenshot enthält.&#10;&#10;Automatisch generierte Beschreibung">
            <a:extLst>
              <a:ext uri="{FF2B5EF4-FFF2-40B4-BE49-F238E27FC236}">
                <a16:creationId xmlns:a16="http://schemas.microsoft.com/office/drawing/2014/main" id="{AA6DE2C2-97B7-22BE-19D6-56C6136D86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275829"/>
            <a:ext cx="4968800" cy="2616947"/>
          </a:xfrm>
        </p:spPr>
      </p:pic>
      <p:pic>
        <p:nvPicPr>
          <p:cNvPr id="7" name="Grafik 6" descr="Ein Bild, das Reihe, Diagramm, Screenshot, Text enthält.&#10;&#10;Automatisch generierte Beschreibung">
            <a:extLst>
              <a:ext uri="{FF2B5EF4-FFF2-40B4-BE49-F238E27FC236}">
                <a16:creationId xmlns:a16="http://schemas.microsoft.com/office/drawing/2014/main" id="{AC4B3708-EBC8-DBF9-C067-C8FD965730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2436"/>
            <a:ext cx="5436096" cy="258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516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4C9E93-2FCC-5829-4DF9-2EA0997E4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Zusammenfassung Michel:</a:t>
            </a:r>
          </a:p>
        </p:txBody>
      </p:sp>
      <p:pic>
        <p:nvPicPr>
          <p:cNvPr id="8" name="Grafik 7" descr="Ein Bild, das Reihe, Text, Diagramm, Schrift enthält.&#10;&#10;Automatisch generierte Beschreibung">
            <a:extLst>
              <a:ext uri="{FF2B5EF4-FFF2-40B4-BE49-F238E27FC236}">
                <a16:creationId xmlns:a16="http://schemas.microsoft.com/office/drawing/2014/main" id="{347B4182-ECD5-5670-F768-727B3017DA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906138"/>
            <a:ext cx="7236296" cy="407312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B8226F21-8082-7742-92BA-BDC6AC1159B1}"/>
              </a:ext>
            </a:extLst>
          </p:cNvPr>
          <p:cNvSpPr txBox="1"/>
          <p:nvPr/>
        </p:nvSpPr>
        <p:spPr>
          <a:xfrm>
            <a:off x="1619672" y="5987654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Quelle: Paulsen - 2023 - Untersuchung mechanischer Eigenschaften der </a:t>
            </a:r>
            <a:r>
              <a:rPr lang="de-DE" sz="900" dirty="0" err="1"/>
              <a:t>MAGO-Kavität</a:t>
            </a:r>
            <a:r>
              <a:rPr lang="de-DE" sz="900" dirty="0"/>
              <a:t> im Bezug auf Gravitationswellendetektion</a:t>
            </a:r>
          </a:p>
        </p:txBody>
      </p:sp>
    </p:spTree>
    <p:extLst>
      <p:ext uri="{BB962C8B-B14F-4D97-AF65-F5344CB8AC3E}">
        <p14:creationId xmlns:p14="http://schemas.microsoft.com/office/powerpoint/2010/main" val="2242155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4C9E93-2FCC-5829-4DF9-2EA0997E4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Zusammenfassung Michel: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A41C626-2F6C-A6F5-FB47-9790D953258D}"/>
              </a:ext>
            </a:extLst>
          </p:cNvPr>
          <p:cNvSpPr txBox="1"/>
          <p:nvPr/>
        </p:nvSpPr>
        <p:spPr>
          <a:xfrm>
            <a:off x="779072" y="6030050"/>
            <a:ext cx="52859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900" dirty="0"/>
              <a:t>Paulsen - 2023 - Untersuchung mechanischer Eigenschaften der </a:t>
            </a:r>
            <a:r>
              <a:rPr lang="de-DE" sz="900" dirty="0" err="1"/>
              <a:t>MAGO-Kavität</a:t>
            </a:r>
            <a:r>
              <a:rPr lang="de-DE" sz="900" dirty="0"/>
              <a:t> im Bezug auf Gravitationswellendetektion</a:t>
            </a:r>
          </a:p>
        </p:txBody>
      </p:sp>
      <p:pic>
        <p:nvPicPr>
          <p:cNvPr id="13" name="Grafik 12" descr="Ein Bild, das Diagramm, Reihe, Screenshot, Text enthält.&#10;&#10;Automatisch generierte Beschreibung">
            <a:extLst>
              <a:ext uri="{FF2B5EF4-FFF2-40B4-BE49-F238E27FC236}">
                <a16:creationId xmlns:a16="http://schemas.microsoft.com/office/drawing/2014/main" id="{87CCF06E-46E5-2DDB-2621-42D73DB15C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70" y="2204864"/>
            <a:ext cx="8496944" cy="364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512962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  <a:ext uri="{FAA26D3D-D897-4be2-8F04-BA451C77F1D7}">
            <ma14:placeholderFlag xmlns="" xmlns:ma14="http://schemas.microsoft.com/office/mac/drawingml/2011/main" val="1"/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normAutofit/>
      </a:bodyPr>
      <a:lstStyle>
        <a:defPPr eaLnBrk="1" hangingPunct="1">
          <a:defRPr dirty="0" smtClean="0">
            <a:solidFill>
              <a:schemeClr val="tx1">
                <a:lumMod val="65000"/>
                <a:lumOff val="35000"/>
              </a:schemeClr>
            </a:solidFill>
            <a:latin typeface="TheSans UHH" panose="020B0502050302020203" pitchFamily="34" charset="0"/>
            <a:cs typeface="TheSans UHH Regular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</Words>
  <Application>Microsoft Macintosh PowerPoint</Application>
  <PresentationFormat>Bildschirmpräsentation (4:3)</PresentationFormat>
  <Paragraphs>27</Paragraphs>
  <Slides>9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Aptos</vt:lpstr>
      <vt:lpstr>Arial</vt:lpstr>
      <vt:lpstr>Calibri</vt:lpstr>
      <vt:lpstr>TheSans UHH</vt:lpstr>
      <vt:lpstr>TheSans UHH Regular</vt:lpstr>
      <vt:lpstr>Larissa</vt:lpstr>
      <vt:lpstr>Status Report </vt:lpstr>
      <vt:lpstr>The current Setup of the Experiment</vt:lpstr>
      <vt:lpstr>Spectrum of the single cavity</vt:lpstr>
      <vt:lpstr>Compare Measurements with simulation</vt:lpstr>
      <vt:lpstr>Objective </vt:lpstr>
      <vt:lpstr>Back up </vt:lpstr>
      <vt:lpstr>Spectrum of Steel Ball (10cm radius)  </vt:lpstr>
      <vt:lpstr>Zusammenfassung Michel:</vt:lpstr>
      <vt:lpstr>Zusammenfassung Michel:</vt:lpstr>
    </vt:vector>
  </TitlesOfParts>
  <Company>Universität Hamburg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Beeck</dc:creator>
  <cp:lastModifiedBy>Linus Pfeiffer</cp:lastModifiedBy>
  <cp:revision>37</cp:revision>
  <dcterms:created xsi:type="dcterms:W3CDTF">2015-10-28T14:00:02Z</dcterms:created>
  <dcterms:modified xsi:type="dcterms:W3CDTF">2024-05-29T07:56:21Z</dcterms:modified>
</cp:coreProperties>
</file>