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1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  <p:sldMasterId id="2147483752" r:id="rId9"/>
    <p:sldMasterId id="2147483765" r:id="rId10"/>
    <p:sldMasterId id="2147483778" r:id="rId11"/>
    <p:sldMasterId id="2147483791" r:id="rId12"/>
    <p:sldMasterId id="2147483805" r:id="rId13"/>
  </p:sldMasterIdLst>
  <p:notesMasterIdLst>
    <p:notesMasterId r:id="rId17"/>
  </p:notesMasterIdLst>
  <p:sldIdLst>
    <p:sldId id="884" r:id="rId14"/>
    <p:sldId id="261" r:id="rId15"/>
    <p:sldId id="888" r:id="rId16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6EB"/>
    <a:srgbClr val="FDBB63"/>
    <a:srgbClr val="009682"/>
    <a:srgbClr val="F0C2D4"/>
    <a:srgbClr val="F0F1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01"/>
    <p:restoredTop sz="83878"/>
  </p:normalViewPr>
  <p:slideViewPr>
    <p:cSldViewPr snapToGrid="0">
      <p:cViewPr varScale="1">
        <p:scale>
          <a:sx n="142" d="100"/>
          <a:sy n="142" d="100"/>
        </p:scale>
        <p:origin x="4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Folie mittels Klicken verschieben</a:t>
            </a:r>
          </a:p>
        </p:txBody>
      </p:sp>
      <p:sp>
        <p:nvSpPr>
          <p:cNvPr id="52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Format der Notizen mittels Klicken bearbeiten</a:t>
            </a:r>
          </a:p>
        </p:txBody>
      </p:sp>
      <p:sp>
        <p:nvSpPr>
          <p:cNvPr id="52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&lt;Kopfzeile&gt;</a:t>
            </a:r>
          </a:p>
        </p:txBody>
      </p:sp>
      <p:sp>
        <p:nvSpPr>
          <p:cNvPr id="528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&lt;Datum/Uhrzeit&gt;</a:t>
            </a:r>
          </a:p>
        </p:txBody>
      </p:sp>
      <p:sp>
        <p:nvSpPr>
          <p:cNvPr id="529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&lt;Fußzeile&gt;</a:t>
            </a:r>
          </a:p>
        </p:txBody>
      </p:sp>
      <p:sp>
        <p:nvSpPr>
          <p:cNvPr id="530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fld id="{103C11E4-F292-4E57-B8EB-2160D506ADB7}" type="slidenum">
              <a:rPr lang="de-DE" sz="1400" b="0" strike="noStrike" spc="-1">
                <a:solidFill>
                  <a:srgbClr val="000000"/>
                </a:solidFill>
                <a:latin typeface="Calibri"/>
              </a:rPr>
              <a:t>‹Nr.›</a:t>
            </a:fld>
            <a:endParaRPr lang="de-DE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554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5" name="PlaceHolder 3"/>
          <p:cNvSpPr>
            <a:spLocks noGrp="1"/>
          </p:cNvSpPr>
          <p:nvPr>
            <p:ph type="sldNum" idx="7"/>
          </p:nvPr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76FC69B-C6D7-49BA-AFEF-7C1B307F964B}" type="slidenum">
              <a:rPr lang="de-DE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</a:t>
            </a:fld>
            <a:endParaRPr lang="de-DE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3639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1618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440" cy="4466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9" name="PlaceHolder 3"/>
          <p:cNvSpPr>
            <a:spLocks noGrp="1"/>
          </p:cNvSpPr>
          <p:nvPr>
            <p:ph type="sldNum" idx="46"/>
          </p:nvPr>
        </p:nvSpPr>
        <p:spPr>
          <a:xfrm>
            <a:off x="3850560" y="9428760"/>
            <a:ext cx="2944800" cy="49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B2916667-BFCC-42EF-A171-5335F885BCA3}" type="slidenum">
              <a:rPr lang="de-DE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6705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554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5" name="PlaceHolder 3"/>
          <p:cNvSpPr>
            <a:spLocks noGrp="1"/>
          </p:cNvSpPr>
          <p:nvPr>
            <p:ph type="sldNum" idx="7"/>
          </p:nvPr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76FC69B-C6D7-49BA-AFEF-7C1B307F964B}" type="slidenum">
              <a:rPr lang="de-DE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3</a:t>
            </a:fld>
            <a:endParaRPr lang="de-DE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483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8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9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2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3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6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7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0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5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8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9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0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1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2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3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8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1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2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5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8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9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0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3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4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5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6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7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45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4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4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0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7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2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5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6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7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8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9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926A1D7-2586-40FB-A80F-3F4219244497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0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4673AC6-7EC2-405D-957F-FD3D0C90169E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DDA1F5F-D6D8-46ED-9500-03AB18AE9EF2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5F23A5C-6F56-4B69-8A10-7DE9A61BD770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B1BC2ED-0DA9-4824-BB5E-1C46792AD860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B2CD043-FA45-4994-9128-6ED8EFAD2024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36496B0-A429-41F9-ADFC-9448360036BB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4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5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41BB836-B3F5-4F55-9C3A-F65FE102F9DE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8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9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BF9E599-EA76-49A7-BD59-F8279D0327AD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2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CA82D3B-EE82-448F-9FEE-2C473FEAA6DD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7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031F723-6A2E-4E23-A223-C7B90E9CF882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0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1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2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3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4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1309A05-5E60-4082-B603-1F9E22555603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_Mat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61480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9">
            <a:extLst>
              <a:ext uri="{FF2B5EF4-FFF2-40B4-BE49-F238E27FC236}">
                <a16:creationId xmlns:a16="http://schemas.microsoft.com/office/drawing/2014/main" id="{AE49FAAD-3BD8-4597-9AE5-BB11CAD7A7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64139161-AAAD-415A-A2B6-287119D799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</p:spPr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</p:spTree>
    <p:extLst>
      <p:ext uri="{BB962C8B-B14F-4D97-AF65-F5344CB8AC3E}">
        <p14:creationId xmlns:p14="http://schemas.microsoft.com/office/powerpoint/2010/main" val="1699024595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4D2ADC-B23D-AC0C-D79D-02F605370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99B6-B26F-2E40-AFC6-42950B13123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EEF8D9-50CA-EC55-8426-AF5BE99D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99651-79F2-1E36-E15B-F71146D4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E1BC4-4BCA-B141-829C-B6F23134E622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49239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8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9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4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5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4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8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1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5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6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0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1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2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3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0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7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2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5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6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7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8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9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image" Target="../media/image10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Relationship Id="rId14" Type="http://schemas.openxmlformats.org/officeDocument/2006/relationships/image" Target="../media/image10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Relationship Id="rId14" Type="http://schemas.openxmlformats.org/officeDocument/2006/relationships/image" Target="../media/image10.pn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7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theme" Target="../theme/theme1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8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image" Target="../media/image8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6" Type="http://schemas.openxmlformats.org/officeDocument/2006/relationships/image" Target="../media/image11.wmf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image" Target="../media/image10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6" Type="http://schemas.openxmlformats.org/officeDocument/2006/relationships/image" Target="../media/image11.wmf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image" Target="../media/image10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8"/>
          <p:cNvPicPr/>
          <p:nvPr/>
        </p:nvPicPr>
        <p:blipFill>
          <a:blip r:embed="rId14"/>
          <a:stretch/>
        </p:blipFill>
        <p:spPr>
          <a:xfrm>
            <a:off x="0" y="2520"/>
            <a:ext cx="9143640" cy="5143320"/>
          </a:xfrm>
          <a:prstGeom prst="rect">
            <a:avLst/>
          </a:prstGeom>
          <a:ln w="0">
            <a:noFill/>
          </a:ln>
        </p:spPr>
      </p:pic>
      <p:pic>
        <p:nvPicPr>
          <p:cNvPr id="7" name="Grafik 7"/>
          <p:cNvPicPr/>
          <p:nvPr/>
        </p:nvPicPr>
        <p:blipFill>
          <a:blip r:embed="rId15"/>
          <a:stretch/>
        </p:blipFill>
        <p:spPr>
          <a:xfrm>
            <a:off x="0" y="-3600"/>
            <a:ext cx="9149400" cy="5151240"/>
          </a:xfrm>
          <a:prstGeom prst="rect">
            <a:avLst/>
          </a:prstGeom>
          <a:ln w="0">
            <a:noFill/>
          </a:ln>
        </p:spPr>
      </p:pic>
      <p:pic>
        <p:nvPicPr>
          <p:cNvPr id="2" name="Grafik 10"/>
          <p:cNvPicPr/>
          <p:nvPr/>
        </p:nvPicPr>
        <p:blipFill>
          <a:blip r:embed="rId16"/>
          <a:stretch/>
        </p:blipFill>
        <p:spPr>
          <a:xfrm>
            <a:off x="360000" y="388800"/>
            <a:ext cx="1633320" cy="216360"/>
          </a:xfrm>
          <a:prstGeom prst="rect">
            <a:avLst/>
          </a:prstGeom>
          <a:ln w="0">
            <a:noFill/>
          </a:ln>
        </p:spPr>
      </p:pic>
      <p:sp>
        <p:nvSpPr>
          <p:cNvPr id="3" name="Textfeld 12"/>
          <p:cNvSpPr/>
          <p:nvPr/>
        </p:nvSpPr>
        <p:spPr>
          <a:xfrm>
            <a:off x="6865200" y="4903200"/>
            <a:ext cx="1018800" cy="13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900" b="0" strike="noStrike" spc="-1">
                <a:solidFill>
                  <a:schemeClr val="accent2"/>
                </a:solidFill>
                <a:latin typeface="Arial"/>
              </a:rPr>
              <a:t>www.helmholtz.de</a:t>
            </a:r>
            <a:endParaRPr lang="de-DE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Grafik 9"/>
          <p:cNvPicPr/>
          <p:nvPr/>
        </p:nvPicPr>
        <p:blipFill>
          <a:blip r:embed="rId17"/>
          <a:srcRect l="57172" t="20441" r="-9719" b="21248"/>
          <a:stretch/>
        </p:blipFill>
        <p:spPr>
          <a:xfrm>
            <a:off x="6819120" y="297720"/>
            <a:ext cx="1965600" cy="39132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60000" y="1285200"/>
            <a:ext cx="5867640" cy="69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lt1"/>
                </a:solidFill>
                <a:latin typeface="Arial"/>
              </a:rPr>
              <a:t>Präsentationstitel</a:t>
            </a:r>
            <a:br>
              <a:rPr sz="2200"/>
            </a:br>
            <a:r>
              <a:rPr lang="de-DE" sz="2200" b="1" strike="noStrike" spc="-1">
                <a:solidFill>
                  <a:schemeClr val="lt1"/>
                </a:solidFill>
                <a:latin typeface="Arial"/>
              </a:rPr>
              <a:t>Auch zweizeilig möglich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cxnSp>
        <p:nvCxnSpPr>
          <p:cNvPr id="394" name="Gerade Verbindung 6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395" name="Grafik 7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sp>
        <p:nvSpPr>
          <p:cNvPr id="396" name="Rechteck 8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5EAE0B88-D93C-47E2-924E-6F745065FDAD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‹Nr.›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8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9" name="PlaceHolder 3"/>
          <p:cNvSpPr>
            <a:spLocks noGrp="1"/>
          </p:cNvSpPr>
          <p:nvPr>
            <p:ph type="body"/>
          </p:nvPr>
        </p:nvSpPr>
        <p:spPr>
          <a:xfrm>
            <a:off x="358920" y="1311120"/>
            <a:ext cx="410508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sp>
        <p:nvSpPr>
          <p:cNvPr id="400" name="PlaceHolder 4"/>
          <p:cNvSpPr>
            <a:spLocks noGrp="1"/>
          </p:cNvSpPr>
          <p:nvPr>
            <p:ph type="body"/>
          </p:nvPr>
        </p:nvSpPr>
        <p:spPr>
          <a:xfrm>
            <a:off x="4680000" y="1311120"/>
            <a:ext cx="409212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pic>
        <p:nvPicPr>
          <p:cNvPr id="401" name="Grafik 5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cxnSp>
        <p:nvCxnSpPr>
          <p:cNvPr id="439" name="Gerade Verbindung 6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440" name="Grafik 7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sp>
        <p:nvSpPr>
          <p:cNvPr id="441" name="Rechteck 8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D8F0535E-B31E-42B2-96A5-C8ABA3E21716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‹Nr.›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2" name="PlaceHolder 1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43" name="PlaceHolder 2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cxnSp>
        <p:nvCxnSpPr>
          <p:cNvPr id="481" name="Gerade Verbindung 6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482" name="Grafik 7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sp>
        <p:nvSpPr>
          <p:cNvPr id="483" name="Rechteck 8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B1695D63-6B75-4C59-8A0D-21A0FB5358EC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‹Nr.›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4" name="PlaceHolder 1"/>
          <p:cNvSpPr>
            <a:spLocks noGrp="1"/>
          </p:cNvSpPr>
          <p:nvPr>
            <p:ph type="dt" idx="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lang="en-DE" sz="1800" b="0" strike="noStrike" spc="-1">
                <a:solidFill>
                  <a:schemeClr val="dk1"/>
                </a:solidFill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DE" sz="1800" b="0" strike="noStrike" spc="-1">
                <a:solidFill>
                  <a:schemeClr val="dk1"/>
                </a:solidFill>
                <a:latin typeface="Arial"/>
              </a:rPr>
              <a:t>&lt;Datum/Uhrzeit&gt;</a:t>
            </a:r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5" name="PlaceHolder 2"/>
          <p:cNvSpPr>
            <a:spLocks noGrp="1"/>
          </p:cNvSpPr>
          <p:nvPr>
            <p:ph type="ftr" idx="2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algn="ctr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&lt;Fußzeile&gt;</a:t>
            </a:r>
          </a:p>
        </p:txBody>
      </p:sp>
      <p:sp>
        <p:nvSpPr>
          <p:cNvPr id="486" name="PlaceHolder 3"/>
          <p:cNvSpPr>
            <a:spLocks noGrp="1"/>
          </p:cNvSpPr>
          <p:nvPr>
            <p:ph type="sldNum" idx="3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lang="en-DE" sz="1800" b="0" strike="noStrike" spc="-1">
                <a:solidFill>
                  <a:schemeClr val="dk1"/>
                </a:solidFill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528A5E2-7B2C-4BB1-83D0-32291999D62F}" type="slidenum">
              <a:rPr lang="en-DE" sz="1800" b="0" strike="noStrike" spc="-1">
                <a:solidFill>
                  <a:schemeClr val="dk1"/>
                </a:solidFill>
                <a:latin typeface="Arial"/>
              </a:rPr>
              <a:t>‹Nr.›</a:t>
            </a:fld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7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488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ts val="18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2000" b="0" strike="noStrike" spc="-1">
                <a:solidFill>
                  <a:schemeClr val="dk1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2000" b="0" strike="noStrike" spc="-1">
                <a:solidFill>
                  <a:schemeClr val="dk1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2000" b="0" strike="noStrike" spc="-1">
                <a:solidFill>
                  <a:schemeClr val="dk1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4878000"/>
            <a:ext cx="9143983" cy="271461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358775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8266559" y="4866246"/>
            <a:ext cx="47320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63FFF309-7B43-4697-A594-9877CC163A2D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405339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rafik 8"/>
          <p:cNvPicPr/>
          <p:nvPr/>
        </p:nvPicPr>
        <p:blipFill>
          <a:blip r:embed="rId14"/>
          <a:stretch/>
        </p:blipFill>
        <p:spPr>
          <a:xfrm>
            <a:off x="0" y="2520"/>
            <a:ext cx="9143640" cy="5143320"/>
          </a:xfrm>
          <a:prstGeom prst="rect">
            <a:avLst/>
          </a:prstGeom>
          <a:ln w="0">
            <a:noFill/>
          </a:ln>
        </p:spPr>
      </p:pic>
      <p:pic>
        <p:nvPicPr>
          <p:cNvPr id="43" name="Grafik 7"/>
          <p:cNvPicPr/>
          <p:nvPr/>
        </p:nvPicPr>
        <p:blipFill>
          <a:blip r:embed="rId15"/>
          <a:stretch/>
        </p:blipFill>
        <p:spPr>
          <a:xfrm>
            <a:off x="0" y="-3600"/>
            <a:ext cx="9149400" cy="5151240"/>
          </a:xfrm>
          <a:prstGeom prst="rect">
            <a:avLst/>
          </a:prstGeom>
          <a:ln w="0">
            <a:noFill/>
          </a:ln>
        </p:spPr>
      </p:pic>
      <p:pic>
        <p:nvPicPr>
          <p:cNvPr id="44" name="Grafik 10"/>
          <p:cNvPicPr/>
          <p:nvPr/>
        </p:nvPicPr>
        <p:blipFill>
          <a:blip r:embed="rId16"/>
          <a:stretch/>
        </p:blipFill>
        <p:spPr>
          <a:xfrm>
            <a:off x="360000" y="388800"/>
            <a:ext cx="1633320" cy="216360"/>
          </a:xfrm>
          <a:prstGeom prst="rect">
            <a:avLst/>
          </a:prstGeom>
          <a:ln w="0">
            <a:noFill/>
          </a:ln>
        </p:spPr>
      </p:pic>
      <p:sp>
        <p:nvSpPr>
          <p:cNvPr id="45" name="Textfeld 12"/>
          <p:cNvSpPr/>
          <p:nvPr/>
        </p:nvSpPr>
        <p:spPr>
          <a:xfrm>
            <a:off x="6865200" y="4903200"/>
            <a:ext cx="1018800" cy="13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900" b="0" strike="noStrike" spc="-1">
                <a:solidFill>
                  <a:schemeClr val="accent2"/>
                </a:solidFill>
                <a:latin typeface="Arial"/>
              </a:rPr>
              <a:t>www.helmholtz.de</a:t>
            </a:r>
            <a:endParaRPr lang="de-DE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6" name="Grafik 9"/>
          <p:cNvPicPr/>
          <p:nvPr/>
        </p:nvPicPr>
        <p:blipFill>
          <a:blip r:embed="rId17"/>
          <a:srcRect l="57172" t="20441" r="-9719" b="21248"/>
          <a:stretch/>
        </p:blipFill>
        <p:spPr>
          <a:xfrm>
            <a:off x="6819120" y="297720"/>
            <a:ext cx="1965600" cy="391320"/>
          </a:xfrm>
          <a:prstGeom prst="rect">
            <a:avLst/>
          </a:prstGeom>
          <a:ln w="0">
            <a:noFill/>
          </a:ln>
        </p:spPr>
      </p:pic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de-DE" sz="4400" b="0" strike="noStrike" spc="-1">
                <a:solidFill>
                  <a:schemeClr val="lt1"/>
                </a:solidFill>
                <a:latin typeface="Arial"/>
              </a:rPr>
              <a:t>Folientitel, insgesamt zweizeilig</a:t>
            </a:r>
            <a:endParaRPr lang="de-DE" sz="44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lt1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358920" y="1311120"/>
            <a:ext cx="4105080" cy="3422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Arial"/>
              <a:buChar char="•"/>
            </a:pPr>
            <a:r>
              <a:rPr lang="de-DE" sz="3200" b="0" strike="noStrike" spc="-1">
                <a:solidFill>
                  <a:schemeClr val="lt1"/>
                </a:solidFill>
                <a:latin typeface="Arial"/>
              </a:rPr>
              <a:t>Textmasterformat bearbeiten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–"/>
            </a:pPr>
            <a:r>
              <a:rPr lang="de-DE" sz="2800" b="0" strike="noStrike" spc="-1">
                <a:solidFill>
                  <a:schemeClr val="lt1"/>
                </a:solidFill>
                <a:latin typeface="Arial"/>
              </a:rPr>
              <a:t>Zweite Ebene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lang="de-DE" sz="2400" b="0" strike="noStrike" spc="-1">
                <a:solidFill>
                  <a:schemeClr val="lt1"/>
                </a:solidFill>
                <a:latin typeface="Arial"/>
              </a:rPr>
              <a:t>Dritte Ebene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–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Vierte Ebene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»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Fünfte Ebene</a:t>
            </a: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80000" y="1311120"/>
            <a:ext cx="4092120" cy="3422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Arial"/>
              <a:buChar char="•"/>
            </a:pPr>
            <a:r>
              <a:rPr lang="de-DE" sz="3200" b="0" strike="noStrike" spc="-1">
                <a:solidFill>
                  <a:schemeClr val="lt1"/>
                </a:solidFill>
                <a:latin typeface="Arial"/>
              </a:rPr>
              <a:t>Textmasterformat bearbeiten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–"/>
            </a:pPr>
            <a:r>
              <a:rPr lang="de-DE" sz="2800" b="0" strike="noStrike" spc="-1">
                <a:solidFill>
                  <a:schemeClr val="lt1"/>
                </a:solidFill>
                <a:latin typeface="Arial"/>
              </a:rPr>
              <a:t>Zweite Ebene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lang="de-DE" sz="2400" b="0" strike="noStrike" spc="-1">
                <a:solidFill>
                  <a:schemeClr val="lt1"/>
                </a:solidFill>
                <a:latin typeface="Arial"/>
              </a:rPr>
              <a:t>Dritte Ebene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–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Vierte Ebene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»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rafik 8"/>
          <p:cNvPicPr/>
          <p:nvPr/>
        </p:nvPicPr>
        <p:blipFill>
          <a:blip r:embed="rId14"/>
          <a:stretch/>
        </p:blipFill>
        <p:spPr>
          <a:xfrm>
            <a:off x="0" y="2520"/>
            <a:ext cx="9143640" cy="5142960"/>
          </a:xfrm>
          <a:prstGeom prst="rect">
            <a:avLst/>
          </a:prstGeom>
          <a:ln w="0">
            <a:noFill/>
          </a:ln>
        </p:spPr>
      </p:pic>
      <p:pic>
        <p:nvPicPr>
          <p:cNvPr id="88" name="Grafik 1"/>
          <p:cNvPicPr/>
          <p:nvPr/>
        </p:nvPicPr>
        <p:blipFill>
          <a:blip r:embed="rId15"/>
          <a:stretch/>
        </p:blipFill>
        <p:spPr>
          <a:xfrm>
            <a:off x="0" y="-3600"/>
            <a:ext cx="9149400" cy="5151240"/>
          </a:xfrm>
          <a:prstGeom prst="rect">
            <a:avLst/>
          </a:prstGeom>
          <a:ln w="0">
            <a:noFill/>
          </a:ln>
        </p:spPr>
      </p:pic>
      <p:sp>
        <p:nvSpPr>
          <p:cNvPr id="89" name="Textfeld 12"/>
          <p:cNvSpPr/>
          <p:nvPr/>
        </p:nvSpPr>
        <p:spPr>
          <a:xfrm>
            <a:off x="6865200" y="4903200"/>
            <a:ext cx="1018800" cy="13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900" b="0" strike="noStrike" spc="-1">
                <a:solidFill>
                  <a:schemeClr val="accent2"/>
                </a:solidFill>
                <a:latin typeface="Arial"/>
              </a:rPr>
              <a:t>www.helmholtz.de</a:t>
            </a:r>
            <a:endParaRPr lang="de-DE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720" cy="339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Zwischentitel grafisch,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rafik 8"/>
          <p:cNvPicPr/>
          <p:nvPr/>
        </p:nvPicPr>
        <p:blipFill>
          <a:blip r:embed="rId14"/>
          <a:stretch/>
        </p:blipFill>
        <p:spPr>
          <a:xfrm>
            <a:off x="0" y="2520"/>
            <a:ext cx="9143640" cy="5142960"/>
          </a:xfrm>
          <a:prstGeom prst="rect">
            <a:avLst/>
          </a:prstGeom>
          <a:ln w="0">
            <a:noFill/>
          </a:ln>
        </p:spPr>
      </p:pic>
      <p:pic>
        <p:nvPicPr>
          <p:cNvPr id="128" name="Grafik 1"/>
          <p:cNvPicPr/>
          <p:nvPr/>
        </p:nvPicPr>
        <p:blipFill>
          <a:blip r:embed="rId15"/>
          <a:stretch/>
        </p:blipFill>
        <p:spPr>
          <a:xfrm>
            <a:off x="0" y="-3600"/>
            <a:ext cx="9149400" cy="5151240"/>
          </a:xfrm>
          <a:prstGeom prst="rect">
            <a:avLst/>
          </a:prstGeom>
          <a:ln w="0">
            <a:noFill/>
          </a:ln>
        </p:spPr>
      </p:pic>
      <p:sp>
        <p:nvSpPr>
          <p:cNvPr id="129" name="Textfeld 12"/>
          <p:cNvSpPr/>
          <p:nvPr/>
        </p:nvSpPr>
        <p:spPr>
          <a:xfrm>
            <a:off x="6865200" y="4903200"/>
            <a:ext cx="1018800" cy="13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900" b="0" strike="noStrike" spc="-1">
                <a:solidFill>
                  <a:schemeClr val="accent2"/>
                </a:solidFill>
                <a:latin typeface="Arial"/>
              </a:rPr>
              <a:t>www.helmholtz.de</a:t>
            </a:r>
            <a:endParaRPr lang="de-DE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de-DE" sz="4400" b="0" strike="noStrike" spc="-1">
                <a:solidFill>
                  <a:schemeClr val="lt1"/>
                </a:solidFill>
                <a:latin typeface="Arial"/>
              </a:rPr>
              <a:t>Folientitel, insgesamt zweizeilig</a:t>
            </a:r>
            <a:endParaRPr lang="de-DE" sz="44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lt1"/>
              </a:solid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358920" y="1311120"/>
            <a:ext cx="4105080" cy="3422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Arial"/>
              <a:buChar char="•"/>
            </a:pPr>
            <a:r>
              <a:rPr lang="de-DE" sz="3200" b="0" strike="noStrike" spc="-1">
                <a:solidFill>
                  <a:schemeClr val="lt1"/>
                </a:solidFill>
                <a:latin typeface="Arial"/>
              </a:rPr>
              <a:t>Textmasterformat bearbeiten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–"/>
            </a:pPr>
            <a:r>
              <a:rPr lang="de-DE" sz="2800" b="0" strike="noStrike" spc="-1">
                <a:solidFill>
                  <a:schemeClr val="lt1"/>
                </a:solidFill>
                <a:latin typeface="Arial"/>
              </a:rPr>
              <a:t>Zweite Ebene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lang="de-DE" sz="2400" b="0" strike="noStrike" spc="-1">
                <a:solidFill>
                  <a:schemeClr val="lt1"/>
                </a:solidFill>
                <a:latin typeface="Arial"/>
              </a:rPr>
              <a:t>Dritte Ebene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–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Vierte Ebene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»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Fünfte Ebene</a:t>
            </a: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4680000" y="1311120"/>
            <a:ext cx="4092120" cy="3422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Arial"/>
              <a:buChar char="•"/>
            </a:pPr>
            <a:r>
              <a:rPr lang="de-DE" sz="3200" b="0" strike="noStrike" spc="-1">
                <a:solidFill>
                  <a:schemeClr val="lt1"/>
                </a:solidFill>
                <a:latin typeface="Arial"/>
              </a:rPr>
              <a:t>Textmasterformat bearbeiten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–"/>
            </a:pPr>
            <a:r>
              <a:rPr lang="de-DE" sz="2800" b="0" strike="noStrike" spc="-1">
                <a:solidFill>
                  <a:schemeClr val="lt1"/>
                </a:solidFill>
                <a:latin typeface="Arial"/>
              </a:rPr>
              <a:t>Zweite Ebene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lang="de-DE" sz="2400" b="0" strike="noStrike" spc="-1">
                <a:solidFill>
                  <a:schemeClr val="lt1"/>
                </a:solidFill>
                <a:latin typeface="Arial"/>
              </a:rPr>
              <a:t>Dritte Ebene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–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Vierte Ebene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»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rafik 8"/>
          <p:cNvPicPr/>
          <p:nvPr/>
        </p:nvPicPr>
        <p:blipFill>
          <a:blip r:embed="rId14"/>
          <a:stretch/>
        </p:blipFill>
        <p:spPr>
          <a:xfrm>
            <a:off x="0" y="2520"/>
            <a:ext cx="9143640" cy="5142960"/>
          </a:xfrm>
          <a:prstGeom prst="rect">
            <a:avLst/>
          </a:prstGeom>
          <a:ln w="0">
            <a:noFill/>
          </a:ln>
        </p:spPr>
      </p:pic>
      <p:pic>
        <p:nvPicPr>
          <p:cNvPr id="171" name="Grafik 1"/>
          <p:cNvPicPr/>
          <p:nvPr/>
        </p:nvPicPr>
        <p:blipFill>
          <a:blip r:embed="rId15"/>
          <a:stretch/>
        </p:blipFill>
        <p:spPr>
          <a:xfrm>
            <a:off x="0" y="-3600"/>
            <a:ext cx="9149400" cy="5151240"/>
          </a:xfrm>
          <a:prstGeom prst="rect">
            <a:avLst/>
          </a:prstGeom>
          <a:ln w="0">
            <a:noFill/>
          </a:ln>
        </p:spPr>
      </p:pic>
      <p:sp>
        <p:nvSpPr>
          <p:cNvPr id="172" name="Textfeld 12"/>
          <p:cNvSpPr/>
          <p:nvPr/>
        </p:nvSpPr>
        <p:spPr>
          <a:xfrm>
            <a:off x="6865200" y="4903200"/>
            <a:ext cx="1018800" cy="13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900" b="0" strike="noStrike" spc="-1">
                <a:solidFill>
                  <a:schemeClr val="accent2"/>
                </a:solidFill>
                <a:latin typeface="Arial"/>
              </a:rPr>
              <a:t>www.helmholtz.de</a:t>
            </a:r>
            <a:endParaRPr lang="de-DE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720" cy="339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Zwischentitel grafisch,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sp>
        <p:nvSpPr>
          <p:cNvPr id="211" name="Rechteck 4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ACA55D39-A50A-48B6-A2D6-C5B9CE0C24D8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‹Nr.›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2" name="Grafik 5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sp>
        <p:nvSpPr>
          <p:cNvPr id="213" name="Textfeld 1"/>
          <p:cNvSpPr/>
          <p:nvPr/>
        </p:nvSpPr>
        <p:spPr>
          <a:xfrm>
            <a:off x="0" y="4902120"/>
            <a:ext cx="6732000" cy="318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180000">
              <a:lnSpc>
                <a:spcPts val="1800"/>
              </a:lnSpc>
              <a:spcBef>
                <a:spcPts val="1100"/>
              </a:spcBef>
              <a:tabLst>
                <a:tab pos="0" algn="l"/>
              </a:tabLst>
            </a:pPr>
            <a:r>
              <a:rPr lang="de-DE" sz="800" b="0" strike="noStrike" spc="-1">
                <a:solidFill>
                  <a:schemeClr val="lt1"/>
                </a:solidFill>
                <a:latin typeface="Arial"/>
              </a:rPr>
              <a:t>MT Annual Meeting 2020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body"/>
          </p:nvPr>
        </p:nvSpPr>
        <p:spPr>
          <a:xfrm>
            <a:off x="358920" y="1311120"/>
            <a:ext cx="410508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sp>
        <p:nvSpPr>
          <p:cNvPr id="217" name="PlaceHolder 4"/>
          <p:cNvSpPr>
            <a:spLocks noGrp="1"/>
          </p:cNvSpPr>
          <p:nvPr>
            <p:ph type="body"/>
          </p:nvPr>
        </p:nvSpPr>
        <p:spPr>
          <a:xfrm>
            <a:off x="4680000" y="1311120"/>
            <a:ext cx="409212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cxnSp>
        <p:nvCxnSpPr>
          <p:cNvPr id="218" name="Gerade Verbindung 7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219" name="Grafik 8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sp>
        <p:nvSpPr>
          <p:cNvPr id="257" name="Rechteck 4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67227FCA-A1CF-49BD-B4D4-3A7205CE5E53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‹Nr.›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8" name="Grafik 5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sp>
        <p:nvSpPr>
          <p:cNvPr id="259" name="Textfeld 1"/>
          <p:cNvSpPr/>
          <p:nvPr/>
        </p:nvSpPr>
        <p:spPr>
          <a:xfrm>
            <a:off x="0" y="4902120"/>
            <a:ext cx="6732000" cy="318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180000">
              <a:lnSpc>
                <a:spcPts val="1800"/>
              </a:lnSpc>
              <a:spcBef>
                <a:spcPts val="1100"/>
              </a:spcBef>
              <a:tabLst>
                <a:tab pos="0" algn="l"/>
              </a:tabLst>
            </a:pPr>
            <a:r>
              <a:rPr lang="de-DE" sz="800" b="0" strike="noStrike" spc="-1">
                <a:solidFill>
                  <a:schemeClr val="lt1"/>
                </a:solidFill>
                <a:latin typeface="Arial"/>
              </a:rPr>
              <a:t>MT Annual Meeting 2020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360000" y="1311120"/>
            <a:ext cx="6264360" cy="12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sp>
        <p:nvSpPr>
          <p:cNvPr id="263" name="PlaceHolder 4"/>
          <p:cNvSpPr>
            <a:spLocks noGrp="1"/>
          </p:cNvSpPr>
          <p:nvPr>
            <p:ph type="body"/>
          </p:nvPr>
        </p:nvSpPr>
        <p:spPr>
          <a:xfrm>
            <a:off x="358920" y="2880000"/>
            <a:ext cx="4105080" cy="1853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lnSpc>
                <a:spcPts val="18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Siebte Gliederungsebene</a:t>
            </a:r>
          </a:p>
        </p:txBody>
      </p:sp>
      <p:sp>
        <p:nvSpPr>
          <p:cNvPr id="264" name="PlaceHolder 5"/>
          <p:cNvSpPr>
            <a:spLocks noGrp="1"/>
          </p:cNvSpPr>
          <p:nvPr>
            <p:ph type="body"/>
          </p:nvPr>
        </p:nvSpPr>
        <p:spPr>
          <a:xfrm>
            <a:off x="4680000" y="2879640"/>
            <a:ext cx="4105080" cy="1854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lnSpc>
                <a:spcPts val="18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Siebte Gliederungsebene</a:t>
            </a:r>
          </a:p>
        </p:txBody>
      </p:sp>
      <p:sp>
        <p:nvSpPr>
          <p:cNvPr id="265" name="PlaceHolder 6"/>
          <p:cNvSpPr>
            <a:spLocks noGrp="1"/>
          </p:cNvSpPr>
          <p:nvPr>
            <p:ph type="body"/>
          </p:nvPr>
        </p:nvSpPr>
        <p:spPr>
          <a:xfrm>
            <a:off x="358920" y="2761200"/>
            <a:ext cx="4105080" cy="1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799"/>
              </a:lnSpc>
              <a:buNone/>
              <a:tabLst>
                <a:tab pos="0" algn="l"/>
              </a:tabLst>
            </a:pPr>
            <a:r>
              <a:rPr lang="de-DE" sz="800" b="0" strike="noStrike" spc="-1">
                <a:solidFill>
                  <a:schemeClr val="dk1"/>
                </a:solidFill>
                <a:latin typeface="Arial"/>
              </a:rPr>
              <a:t>Bildunterschrift</a:t>
            </a:r>
          </a:p>
        </p:txBody>
      </p:sp>
      <p:sp>
        <p:nvSpPr>
          <p:cNvPr id="266" name="PlaceHolder 7"/>
          <p:cNvSpPr>
            <a:spLocks noGrp="1"/>
          </p:cNvSpPr>
          <p:nvPr>
            <p:ph type="body"/>
          </p:nvPr>
        </p:nvSpPr>
        <p:spPr>
          <a:xfrm>
            <a:off x="4680000" y="2761200"/>
            <a:ext cx="4105080" cy="1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799"/>
              </a:lnSpc>
              <a:buNone/>
              <a:tabLst>
                <a:tab pos="0" algn="l"/>
              </a:tabLst>
            </a:pPr>
            <a:r>
              <a:rPr lang="de-DE" sz="800" b="0" strike="noStrike" spc="-1">
                <a:solidFill>
                  <a:schemeClr val="dk1"/>
                </a:solidFill>
                <a:latin typeface="Arial"/>
              </a:rPr>
              <a:t>Bildunterschrift</a:t>
            </a:r>
          </a:p>
        </p:txBody>
      </p:sp>
      <p:cxnSp>
        <p:nvCxnSpPr>
          <p:cNvPr id="267" name="Gerade Verbindung 7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cxnSp>
        <p:nvCxnSpPr>
          <p:cNvPr id="305" name="Gerade Verbindung 6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306" name="Grafik 7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pic>
        <p:nvPicPr>
          <p:cNvPr id="307" name="Picture 13"/>
          <p:cNvPicPr/>
          <p:nvPr/>
        </p:nvPicPr>
        <p:blipFill>
          <a:blip r:embed="rId16"/>
          <a:stretch/>
        </p:blipFill>
        <p:spPr>
          <a:xfrm>
            <a:off x="360000" y="4830840"/>
            <a:ext cx="467640" cy="161640"/>
          </a:xfrm>
          <a:prstGeom prst="rect">
            <a:avLst/>
          </a:prstGeom>
          <a:ln w="0">
            <a:noFill/>
          </a:ln>
        </p:spPr>
      </p:pic>
      <p:sp>
        <p:nvSpPr>
          <p:cNvPr id="308" name="Rechteck 8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3E94A9BB-E835-4A12-BD26-64E234F3C822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‹Nr.›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0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1" name="PlaceHolder 3"/>
          <p:cNvSpPr>
            <a:spLocks noGrp="1"/>
          </p:cNvSpPr>
          <p:nvPr>
            <p:ph type="body"/>
          </p:nvPr>
        </p:nvSpPr>
        <p:spPr>
          <a:xfrm>
            <a:off x="358920" y="1311120"/>
            <a:ext cx="410508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sp>
        <p:nvSpPr>
          <p:cNvPr id="312" name="PlaceHolder 4"/>
          <p:cNvSpPr>
            <a:spLocks noGrp="1"/>
          </p:cNvSpPr>
          <p:nvPr>
            <p:ph type="body"/>
          </p:nvPr>
        </p:nvSpPr>
        <p:spPr>
          <a:xfrm>
            <a:off x="4680000" y="1311120"/>
            <a:ext cx="409212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pic>
        <p:nvPicPr>
          <p:cNvPr id="313" name="Grafik 5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cxnSp>
        <p:nvCxnSpPr>
          <p:cNvPr id="351" name="Gerade Verbindung 6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352" name="Grafik 7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pic>
        <p:nvPicPr>
          <p:cNvPr id="353" name="Picture 13"/>
          <p:cNvPicPr/>
          <p:nvPr/>
        </p:nvPicPr>
        <p:blipFill>
          <a:blip r:embed="rId16"/>
          <a:stretch/>
        </p:blipFill>
        <p:spPr>
          <a:xfrm>
            <a:off x="360000" y="4830840"/>
            <a:ext cx="467640" cy="161640"/>
          </a:xfrm>
          <a:prstGeom prst="rect">
            <a:avLst/>
          </a:prstGeom>
          <a:ln w="0">
            <a:noFill/>
          </a:ln>
        </p:spPr>
      </p:pic>
      <p:sp>
        <p:nvSpPr>
          <p:cNvPr id="354" name="Rechteck 8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AC53D8D1-6B87-4FE5-9557-D2C57F9F4A56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‹Nr.›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5" name="PlaceHolder 1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56" name="PlaceHolder 2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Rectangle 2"/>
          <p:cNvSpPr/>
          <p:nvPr/>
        </p:nvSpPr>
        <p:spPr>
          <a:xfrm>
            <a:off x="528404" y="1143242"/>
            <a:ext cx="8113680" cy="582120"/>
          </a:xfrm>
          <a:prstGeom prst="roundRect">
            <a:avLst>
              <a:gd name="adj" fmla="val 16667"/>
            </a:avLst>
          </a:prstGeom>
          <a:solidFill>
            <a:srgbClr val="005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FFFFFF"/>
                </a:solidFill>
                <a:latin typeface="Arial"/>
              </a:rPr>
              <a:t>Detector Technology and  Systems (DTS)</a:t>
            </a:r>
            <a:endParaRPr lang="de-DE" sz="1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1" name="Rectangle 1"/>
          <p:cNvSpPr/>
          <p:nvPr/>
        </p:nvSpPr>
        <p:spPr>
          <a:xfrm>
            <a:off x="4695525" y="1945422"/>
            <a:ext cx="1849174" cy="897683"/>
          </a:xfrm>
          <a:prstGeom prst="roundRect">
            <a:avLst>
              <a:gd name="adj" fmla="val 14192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GB" sz="1400" b="1" spc="-1" dirty="0">
                <a:solidFill>
                  <a:srgbClr val="000000"/>
                </a:solidFill>
                <a:latin typeface="Arial"/>
              </a:rPr>
              <a:t>System Technologies</a:t>
            </a:r>
          </a:p>
        </p:txBody>
      </p:sp>
      <p:sp>
        <p:nvSpPr>
          <p:cNvPr id="533" name="Rectangle 3"/>
          <p:cNvSpPr/>
          <p:nvPr/>
        </p:nvSpPr>
        <p:spPr>
          <a:xfrm>
            <a:off x="528404" y="1951468"/>
            <a:ext cx="1849174" cy="897683"/>
          </a:xfrm>
          <a:prstGeom prst="roundRect">
            <a:avLst>
              <a:gd name="adj" fmla="val 14896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400" b="1" strike="noStrike" spc="-1" dirty="0">
                <a:solidFill>
                  <a:srgbClr val="000000"/>
                </a:solidFill>
                <a:latin typeface="Arial"/>
              </a:rPr>
              <a:t>Sensing </a:t>
            </a:r>
            <a:br>
              <a:rPr lang="en-GB" sz="1400" b="1" strike="noStrike" spc="-1" dirty="0">
                <a:solidFill>
                  <a:srgbClr val="000000"/>
                </a:solidFill>
                <a:latin typeface="Arial"/>
              </a:rPr>
            </a:br>
            <a:r>
              <a:rPr lang="en-GB" sz="1400" b="1" strike="noStrike" spc="-1" dirty="0">
                <a:solidFill>
                  <a:srgbClr val="000000"/>
                </a:solidFill>
                <a:latin typeface="Arial"/>
              </a:rPr>
              <a:t>and Detecting Technologies</a:t>
            </a:r>
          </a:p>
        </p:txBody>
      </p:sp>
      <p:sp>
        <p:nvSpPr>
          <p:cNvPr id="542" name="Rectangle 12"/>
          <p:cNvSpPr/>
          <p:nvPr/>
        </p:nvSpPr>
        <p:spPr>
          <a:xfrm>
            <a:off x="2597247" y="1950863"/>
            <a:ext cx="1849174" cy="897682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400" b="1" strike="noStrike" spc="-1" dirty="0">
                <a:solidFill>
                  <a:srgbClr val="000000"/>
                </a:solidFill>
                <a:latin typeface="Arial"/>
              </a:rPr>
              <a:t>Quantum Technologies</a:t>
            </a:r>
            <a:endParaRPr lang="en-GB" sz="14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Rectangle 11">
            <a:extLst>
              <a:ext uri="{FF2B5EF4-FFF2-40B4-BE49-F238E27FC236}">
                <a16:creationId xmlns:a16="http://schemas.microsoft.com/office/drawing/2014/main" id="{E200A84C-6E2B-F3EB-C229-5E900D386FF7}"/>
              </a:ext>
            </a:extLst>
          </p:cNvPr>
          <p:cNvSpPr/>
          <p:nvPr/>
        </p:nvSpPr>
        <p:spPr>
          <a:xfrm>
            <a:off x="385193" y="1878052"/>
            <a:ext cx="494038" cy="24444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GB" sz="1200" b="1" spc="-1">
                <a:solidFill>
                  <a:srgbClr val="000000"/>
                </a:solidFill>
                <a:latin typeface="Arial"/>
              </a:rPr>
              <a:t>ST1</a:t>
            </a:r>
            <a:endParaRPr lang="de-DE" sz="12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2" name="Rectangle 11">
            <a:extLst>
              <a:ext uri="{FF2B5EF4-FFF2-40B4-BE49-F238E27FC236}">
                <a16:creationId xmlns:a16="http://schemas.microsoft.com/office/drawing/2014/main" id="{43E8ACE6-0302-470C-0457-FB60DE870089}"/>
              </a:ext>
            </a:extLst>
          </p:cNvPr>
          <p:cNvSpPr/>
          <p:nvPr/>
        </p:nvSpPr>
        <p:spPr>
          <a:xfrm>
            <a:off x="2470464" y="1869561"/>
            <a:ext cx="494038" cy="24444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n-GB" sz="1200" b="1" spc="-1">
                <a:solidFill>
                  <a:srgbClr val="000000"/>
                </a:solidFill>
                <a:latin typeface="Arial"/>
              </a:rPr>
              <a:t>ST2</a:t>
            </a:r>
            <a:endParaRPr lang="de-DE" sz="12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3" name="Rectangle 11">
            <a:extLst>
              <a:ext uri="{FF2B5EF4-FFF2-40B4-BE49-F238E27FC236}">
                <a16:creationId xmlns:a16="http://schemas.microsoft.com/office/drawing/2014/main" id="{BA180EEB-A4BA-6931-81DB-63833DBEC5F3}"/>
              </a:ext>
            </a:extLst>
          </p:cNvPr>
          <p:cNvSpPr/>
          <p:nvPr/>
        </p:nvSpPr>
        <p:spPr>
          <a:xfrm>
            <a:off x="4571424" y="1873234"/>
            <a:ext cx="494038" cy="24444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GB" sz="1200" b="1" spc="-1">
                <a:solidFill>
                  <a:srgbClr val="000000"/>
                </a:solidFill>
                <a:latin typeface="Arial"/>
              </a:rPr>
              <a:t>ST3</a:t>
            </a:r>
            <a:endParaRPr lang="de-DE" sz="12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785C2A0-55B3-E6F5-5D64-7648E91E64CB}"/>
              </a:ext>
            </a:extLst>
          </p:cNvPr>
          <p:cNvSpPr/>
          <p:nvPr/>
        </p:nvSpPr>
        <p:spPr>
          <a:xfrm>
            <a:off x="528404" y="3047096"/>
            <a:ext cx="1849174" cy="1629075"/>
          </a:xfrm>
          <a:prstGeom prst="roundRect">
            <a:avLst>
              <a:gd name="adj" fmla="val 1162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r>
              <a:rPr lang="en-GB" sz="1400" i="1" spc="-1" dirty="0">
                <a:solidFill>
                  <a:srgbClr val="000000"/>
                </a:solidFill>
              </a:rPr>
              <a:t>“Realize intelligent and compact granular detectors with high space and time resolution”</a:t>
            </a:r>
            <a:endParaRPr lang="de-DE" sz="1400" i="1" strike="noStrike" spc="-1" dirty="0">
              <a:solidFill>
                <a:srgbClr val="000000"/>
              </a:solidFill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DDAF06B1-56BF-8A3F-E16E-941410178DD8}"/>
              </a:ext>
            </a:extLst>
          </p:cNvPr>
          <p:cNvSpPr/>
          <p:nvPr/>
        </p:nvSpPr>
        <p:spPr>
          <a:xfrm>
            <a:off x="2597248" y="3047096"/>
            <a:ext cx="1882152" cy="162907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“Establish highly pixelated quantum sensors with ultimate energy resolution”</a:t>
            </a:r>
          </a:p>
          <a:p>
            <a:pPr algn="ctr"/>
            <a:endParaRPr lang="en-US" sz="1000" b="1" dirty="0">
              <a:solidFill>
                <a:prstClr val="black"/>
              </a:solidFill>
              <a:latin typeface="Arial"/>
              <a:cs typeface="Arial Narrow" panose="020B0604020202020204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3239F037-E023-F45C-0083-524EEFAF54E2}"/>
              </a:ext>
            </a:extLst>
          </p:cNvPr>
          <p:cNvSpPr/>
          <p:nvPr/>
        </p:nvSpPr>
        <p:spPr>
          <a:xfrm>
            <a:off x="4686538" y="3047096"/>
            <a:ext cx="1849174" cy="1629075"/>
          </a:xfrm>
          <a:prstGeom prst="roundRect">
            <a:avLst>
              <a:gd name="adj" fmla="val 14192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r>
              <a:rPr lang="en-US" sz="1400" b="0" i="1" u="none" strike="noStrike" dirty="0">
                <a:solidFill>
                  <a:srgbClr val="000000"/>
                </a:solidFill>
                <a:effectLst/>
              </a:rPr>
              <a:t>“</a:t>
            </a:r>
            <a:r>
              <a:rPr lang="en-GB" sz="1400" i="1" spc="-1" dirty="0">
                <a:solidFill>
                  <a:srgbClr val="000000"/>
                </a:solidFill>
              </a:rPr>
              <a:t>Build sustainable detector systems and cope with drastically increasing data rates</a:t>
            </a:r>
            <a:r>
              <a:rPr lang="en-US" sz="1400" b="0" i="1" u="none" strike="noStrike" dirty="0">
                <a:solidFill>
                  <a:srgbClr val="000000"/>
                </a:solidFill>
                <a:effectLst/>
              </a:rPr>
              <a:t>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08F610-FDFD-D2ED-7122-DB3CB84DC873}"/>
              </a:ext>
            </a:extLst>
          </p:cNvPr>
          <p:cNvSpPr/>
          <p:nvPr/>
        </p:nvSpPr>
        <p:spPr>
          <a:xfrm>
            <a:off x="6792910" y="1945422"/>
            <a:ext cx="1849174" cy="897683"/>
          </a:xfrm>
          <a:prstGeom prst="roundRect">
            <a:avLst>
              <a:gd name="adj" fmla="val 14192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400" b="1" strike="noStrike" spc="-1" dirty="0">
                <a:solidFill>
                  <a:srgbClr val="000000"/>
                </a:solidFill>
                <a:latin typeface="Arial"/>
              </a:rPr>
              <a:t>Multidimensional Detection </a:t>
            </a:r>
            <a:r>
              <a:rPr lang="en-GB" sz="1400" b="1" spc="-1" dirty="0">
                <a:solidFill>
                  <a:srgbClr val="000000"/>
                </a:solidFill>
                <a:latin typeface="Arial"/>
              </a:rPr>
              <a:t>Method</a:t>
            </a:r>
            <a:r>
              <a:rPr lang="en-GB" sz="1400" b="1" strike="noStrike" spc="-1" dirty="0">
                <a:solidFill>
                  <a:srgbClr val="000000"/>
                </a:solidFill>
                <a:latin typeface="Arial"/>
              </a:rPr>
              <a:t>s and Applications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1D279917-0959-8A38-0960-AB6524D9AC5E}"/>
              </a:ext>
            </a:extLst>
          </p:cNvPr>
          <p:cNvSpPr/>
          <p:nvPr/>
        </p:nvSpPr>
        <p:spPr>
          <a:xfrm>
            <a:off x="6668809" y="1873234"/>
            <a:ext cx="494038" cy="244440"/>
          </a:xfrm>
          <a:prstGeom prst="roundRect">
            <a:avLst>
              <a:gd name="adj" fmla="val 16667"/>
            </a:avLst>
          </a:prstGeom>
          <a:solidFill>
            <a:srgbClr val="F0C2D4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GB" sz="1200" b="1" spc="-1" dirty="0">
                <a:solidFill>
                  <a:srgbClr val="000000"/>
                </a:solidFill>
                <a:latin typeface="Arial"/>
              </a:rPr>
              <a:t>ST4</a:t>
            </a:r>
            <a:endParaRPr lang="de-DE" sz="12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957A2B2-EE0B-1837-9FD2-0972C65451D2}"/>
              </a:ext>
            </a:extLst>
          </p:cNvPr>
          <p:cNvSpPr/>
          <p:nvPr/>
        </p:nvSpPr>
        <p:spPr>
          <a:xfrm>
            <a:off x="6783922" y="3047096"/>
            <a:ext cx="1971041" cy="1629075"/>
          </a:xfrm>
          <a:prstGeom prst="roundRect">
            <a:avLst>
              <a:gd name="adj" fmla="val 14192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n-US" sz="1400" spc="-1" dirty="0">
                <a:solidFill>
                  <a:srgbClr val="000000"/>
                </a:solidFill>
                <a:latin typeface="Arial"/>
              </a:rPr>
              <a:t>“</a:t>
            </a:r>
            <a:r>
              <a:rPr lang="en-GB" sz="1400" spc="-1" dirty="0">
                <a:solidFill>
                  <a:srgbClr val="000000"/>
                </a:solidFill>
                <a:latin typeface="Arial"/>
              </a:rPr>
              <a:t>Integrate advanced detector systems into multidimensional modalities for scientific discovery</a:t>
            </a:r>
            <a:r>
              <a:rPr lang="en-US" sz="1400" spc="-1" dirty="0">
                <a:solidFill>
                  <a:srgbClr val="00000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8447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" name="Rectangle 16"/>
          <p:cNvSpPr/>
          <p:nvPr/>
        </p:nvSpPr>
        <p:spPr>
          <a:xfrm>
            <a:off x="6760440" y="4154040"/>
            <a:ext cx="1849320" cy="621360"/>
          </a:xfrm>
          <a:prstGeom prst="roundRect">
            <a:avLst>
              <a:gd name="adj" fmla="val 16437"/>
            </a:avLst>
          </a:prstGeom>
          <a:solidFill>
            <a:srgbClr val="005AA0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050" b="1" strike="noStrike" spc="-1">
                <a:solidFill>
                  <a:srgbClr val="FFFFFF"/>
                </a:solidFill>
                <a:latin typeface="Arial"/>
              </a:rPr>
              <a:t>Test and Application</a:t>
            </a:r>
            <a:br>
              <a:rPr sz="1050"/>
            </a:br>
            <a:r>
              <a:rPr lang="en-US" sz="1050" b="1" strike="noStrike" spc="-1">
                <a:solidFill>
                  <a:srgbClr val="FFFFFF"/>
                </a:solidFill>
                <a:latin typeface="Arial"/>
              </a:rPr>
              <a:t>Labs &amp; Beamlines</a:t>
            </a:r>
            <a:endParaRPr lang="en-US" sz="1050" b="0" strike="noStrike" spc="-1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1559" name="Gerader Verbinder 1"/>
          <p:cNvCxnSpPr/>
          <p:nvPr/>
        </p:nvCxnSpPr>
        <p:spPr>
          <a:xfrm flipH="1">
            <a:off x="7680960" y="1912320"/>
            <a:ext cx="15480" cy="1881360"/>
          </a:xfrm>
          <a:prstGeom prst="straightConnector1">
            <a:avLst/>
          </a:prstGeom>
          <a:ln>
            <a:solidFill>
              <a:srgbClr val="0A2D6E"/>
            </a:solidFill>
            <a:round/>
          </a:ln>
        </p:spPr>
      </p:cxnSp>
      <p:cxnSp>
        <p:nvCxnSpPr>
          <p:cNvPr id="1561" name="Gerader Verbinder 3"/>
          <p:cNvCxnSpPr>
            <a:stCxn id="1562" idx="0"/>
          </p:cNvCxnSpPr>
          <p:nvPr/>
        </p:nvCxnSpPr>
        <p:spPr>
          <a:xfrm flipH="1" flipV="1">
            <a:off x="3515040" y="4093200"/>
            <a:ext cx="720" cy="69840"/>
          </a:xfrm>
          <a:prstGeom prst="straightConnector1">
            <a:avLst/>
          </a:prstGeom>
          <a:ln>
            <a:solidFill>
              <a:srgbClr val="0A2D6E"/>
            </a:solidFill>
            <a:round/>
          </a:ln>
        </p:spPr>
      </p:cxnSp>
      <p:cxnSp>
        <p:nvCxnSpPr>
          <p:cNvPr id="1563" name="Gerader Verbinder 4"/>
          <p:cNvCxnSpPr>
            <a:endCxn id="1564" idx="0"/>
          </p:cNvCxnSpPr>
          <p:nvPr/>
        </p:nvCxnSpPr>
        <p:spPr>
          <a:xfrm>
            <a:off x="1464840" y="4149720"/>
            <a:ext cx="27000" cy="4680"/>
          </a:xfrm>
          <a:prstGeom prst="straightConnector1">
            <a:avLst/>
          </a:prstGeom>
          <a:ln>
            <a:solidFill>
              <a:srgbClr val="0A2D6E"/>
            </a:solidFill>
            <a:round/>
          </a:ln>
        </p:spPr>
      </p:cxnSp>
      <p:cxnSp>
        <p:nvCxnSpPr>
          <p:cNvPr id="1565" name="Gerader Verbinder 5"/>
          <p:cNvCxnSpPr/>
          <p:nvPr/>
        </p:nvCxnSpPr>
        <p:spPr>
          <a:xfrm>
            <a:off x="5592960" y="4149720"/>
            <a:ext cx="360" cy="4680"/>
          </a:xfrm>
          <a:prstGeom prst="straightConnector1">
            <a:avLst/>
          </a:prstGeom>
          <a:ln>
            <a:solidFill>
              <a:srgbClr val="0A2D6E"/>
            </a:solidFill>
            <a:round/>
          </a:ln>
        </p:spPr>
      </p:cxnSp>
      <p:cxnSp>
        <p:nvCxnSpPr>
          <p:cNvPr id="1566" name="Gerader Verbinder 6"/>
          <p:cNvCxnSpPr>
            <a:endCxn id="1567" idx="0"/>
          </p:cNvCxnSpPr>
          <p:nvPr/>
        </p:nvCxnSpPr>
        <p:spPr>
          <a:xfrm flipH="1">
            <a:off x="5550840" y="4158360"/>
            <a:ext cx="720" cy="4680"/>
          </a:xfrm>
          <a:prstGeom prst="straightConnector1">
            <a:avLst/>
          </a:prstGeom>
          <a:ln>
            <a:solidFill>
              <a:srgbClr val="0A2D6E"/>
            </a:solidFill>
            <a:round/>
          </a:ln>
        </p:spPr>
      </p:cxnSp>
      <p:cxnSp>
        <p:nvCxnSpPr>
          <p:cNvPr id="1568" name="Gerader Verbinder 7"/>
          <p:cNvCxnSpPr>
            <a:cxnSpLocks/>
            <a:stCxn id="1569" idx="2"/>
            <a:endCxn id="1581" idx="0"/>
          </p:cNvCxnSpPr>
          <p:nvPr/>
        </p:nvCxnSpPr>
        <p:spPr>
          <a:xfrm flipH="1">
            <a:off x="5538060" y="1911960"/>
            <a:ext cx="12960" cy="1595731"/>
          </a:xfrm>
          <a:prstGeom prst="straightConnector1">
            <a:avLst/>
          </a:prstGeom>
          <a:ln>
            <a:solidFill>
              <a:srgbClr val="0A2D6E"/>
            </a:solidFill>
            <a:round/>
          </a:ln>
        </p:spPr>
      </p:cxnSp>
      <p:cxnSp>
        <p:nvCxnSpPr>
          <p:cNvPr id="1571" name="Gerader Verbinder 8"/>
          <p:cNvCxnSpPr>
            <a:cxnSpLocks/>
            <a:stCxn id="1572" idx="2"/>
            <a:endCxn id="1596" idx="0"/>
          </p:cNvCxnSpPr>
          <p:nvPr/>
        </p:nvCxnSpPr>
        <p:spPr>
          <a:xfrm>
            <a:off x="3487140" y="1923840"/>
            <a:ext cx="13860" cy="1546920"/>
          </a:xfrm>
          <a:prstGeom prst="straightConnector1">
            <a:avLst/>
          </a:prstGeom>
          <a:ln>
            <a:solidFill>
              <a:srgbClr val="0A2D6E"/>
            </a:solidFill>
            <a:round/>
          </a:ln>
        </p:spPr>
      </p:cxnSp>
      <p:cxnSp>
        <p:nvCxnSpPr>
          <p:cNvPr id="1574" name="Gerader Verbinder 9"/>
          <p:cNvCxnSpPr>
            <a:stCxn id="1575" idx="2"/>
            <a:endCxn id="1576" idx="0"/>
          </p:cNvCxnSpPr>
          <p:nvPr/>
        </p:nvCxnSpPr>
        <p:spPr>
          <a:xfrm>
            <a:off x="1428120" y="1879560"/>
            <a:ext cx="11520" cy="1474920"/>
          </a:xfrm>
          <a:prstGeom prst="straightConnector1">
            <a:avLst/>
          </a:prstGeom>
          <a:ln>
            <a:solidFill>
              <a:srgbClr val="0A2D6E"/>
            </a:solidFill>
            <a:round/>
          </a:ln>
        </p:spPr>
      </p:cxnSp>
      <p:sp>
        <p:nvSpPr>
          <p:cNvPr id="1577" name="Rectangle 17"/>
          <p:cNvSpPr/>
          <p:nvPr/>
        </p:nvSpPr>
        <p:spPr>
          <a:xfrm>
            <a:off x="539640" y="333360"/>
            <a:ext cx="8113320" cy="581760"/>
          </a:xfrm>
          <a:prstGeom prst="roundRect">
            <a:avLst>
              <a:gd name="adj" fmla="val 16667"/>
            </a:avLst>
          </a:prstGeom>
          <a:solidFill>
            <a:srgbClr val="005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FFFFFF"/>
                </a:solidFill>
                <a:latin typeface="Arial"/>
              </a:rPr>
              <a:t>Detector Technology and  Systems (DTS)</a:t>
            </a:r>
            <a:endParaRPr lang="en-US" sz="1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69" name="Rectangle 18"/>
          <p:cNvSpPr/>
          <p:nvPr/>
        </p:nvSpPr>
        <p:spPr>
          <a:xfrm>
            <a:off x="4598280" y="1183320"/>
            <a:ext cx="1905480" cy="728640"/>
          </a:xfrm>
          <a:prstGeom prst="roundRect">
            <a:avLst>
              <a:gd name="adj" fmla="val 14192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200" b="1" strike="noStrike" spc="-1">
                <a:solidFill>
                  <a:srgbClr val="000000"/>
                </a:solidFill>
                <a:latin typeface="Arial"/>
              </a:rPr>
              <a:t>System Technologies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5" name="Rectangle 19"/>
          <p:cNvSpPr/>
          <p:nvPr/>
        </p:nvSpPr>
        <p:spPr>
          <a:xfrm>
            <a:off x="528480" y="1150920"/>
            <a:ext cx="1799640" cy="728640"/>
          </a:xfrm>
          <a:prstGeom prst="roundRect">
            <a:avLst>
              <a:gd name="adj" fmla="val 14896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200" b="1" strike="noStrike" spc="-1">
                <a:solidFill>
                  <a:srgbClr val="000000"/>
                </a:solidFill>
                <a:latin typeface="Arial"/>
              </a:rPr>
              <a:t>Sensing</a:t>
            </a:r>
            <a:br>
              <a:rPr sz="1200"/>
            </a:br>
            <a:r>
              <a:rPr lang="en-GB" sz="1200" b="1" strike="noStrike" spc="-1">
                <a:solidFill>
                  <a:srgbClr val="000000"/>
                </a:solidFill>
                <a:latin typeface="Arial"/>
              </a:rPr>
              <a:t>and Detecting Technologies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8" name="Rectangle 20"/>
          <p:cNvSpPr/>
          <p:nvPr/>
        </p:nvSpPr>
        <p:spPr>
          <a:xfrm>
            <a:off x="528480" y="2038320"/>
            <a:ext cx="1799640" cy="472320"/>
          </a:xfrm>
          <a:prstGeom prst="roundRect">
            <a:avLst>
              <a:gd name="adj" fmla="val 20957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 dirty="0">
                <a:solidFill>
                  <a:srgbClr val="000000"/>
                </a:solidFill>
                <a:latin typeface="Arial"/>
              </a:rPr>
              <a:t>Sensor developments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9" name="Rectangle 21"/>
          <p:cNvSpPr/>
          <p:nvPr/>
        </p:nvSpPr>
        <p:spPr>
          <a:xfrm>
            <a:off x="528480" y="2611080"/>
            <a:ext cx="1799640" cy="640800"/>
          </a:xfrm>
          <a:prstGeom prst="roundRect">
            <a:avLst>
              <a:gd name="adj" fmla="val 1353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000" b="1" strike="noStrike" spc="-1">
                <a:solidFill>
                  <a:srgbClr val="000000"/>
                </a:solidFill>
                <a:latin typeface="Arial"/>
              </a:rPr>
              <a:t>Electrical and Photonic </a:t>
            </a:r>
            <a:br>
              <a:rPr sz="1000"/>
            </a:br>
            <a:r>
              <a:rPr lang="en-GB" sz="1000" b="1" strike="noStrike" spc="-1">
                <a:solidFill>
                  <a:srgbClr val="000000"/>
                </a:solidFill>
                <a:latin typeface="Arial"/>
              </a:rPr>
              <a:t>Integrated Circuits (ASICs) and on-detector Intelligence</a:t>
            </a:r>
            <a:endParaRPr lang="en-US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2" name="Rectangle 22"/>
          <p:cNvSpPr/>
          <p:nvPr/>
        </p:nvSpPr>
        <p:spPr>
          <a:xfrm>
            <a:off x="2590920" y="4162680"/>
            <a:ext cx="1849320" cy="621360"/>
          </a:xfrm>
          <a:prstGeom prst="roundRect">
            <a:avLst>
              <a:gd name="adj" fmla="val 19062"/>
            </a:avLst>
          </a:prstGeom>
          <a:solidFill>
            <a:srgbClr val="005AA0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050" b="1" strike="noStrike" spc="-1">
                <a:solidFill>
                  <a:srgbClr val="FFFFFF"/>
                </a:solidFill>
                <a:latin typeface="Arial"/>
              </a:rPr>
              <a:t>Quantum Sensor Production Facilities</a:t>
            </a:r>
            <a:endParaRPr lang="en-US" sz="105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76" name="Rectangle 23"/>
          <p:cNvSpPr/>
          <p:nvPr/>
        </p:nvSpPr>
        <p:spPr>
          <a:xfrm>
            <a:off x="539640" y="3354120"/>
            <a:ext cx="1799640" cy="537120"/>
          </a:xfrm>
          <a:prstGeom prst="roundRect">
            <a:avLst>
              <a:gd name="adj" fmla="val 17205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>
                <a:solidFill>
                  <a:srgbClr val="000000"/>
                </a:solidFill>
                <a:latin typeface="Arial"/>
              </a:rPr>
              <a:t>3D and Interposer Interconnection &amp; Packaging</a:t>
            </a:r>
            <a:endParaRPr lang="en-US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0" name="Rectangle 25"/>
          <p:cNvSpPr/>
          <p:nvPr/>
        </p:nvSpPr>
        <p:spPr>
          <a:xfrm>
            <a:off x="2626560" y="2084040"/>
            <a:ext cx="1799640" cy="588960"/>
          </a:xfrm>
          <a:prstGeom prst="roundRect">
            <a:avLst>
              <a:gd name="adj" fmla="val 11232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>
                <a:solidFill>
                  <a:srgbClr val="000000"/>
                </a:solidFill>
                <a:latin typeface="Arial"/>
              </a:rPr>
              <a:t>Quantum Sensors and Production Technologies</a:t>
            </a:r>
            <a:endParaRPr lang="en-US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3" name="Rectangle 26"/>
          <p:cNvSpPr/>
          <p:nvPr/>
        </p:nvSpPr>
        <p:spPr>
          <a:xfrm>
            <a:off x="2615040" y="2788560"/>
            <a:ext cx="1799640" cy="58896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trike="noStrike" spc="-1">
                <a:solidFill>
                  <a:srgbClr val="000000"/>
                </a:solidFill>
                <a:latin typeface="Arial"/>
              </a:rPr>
              <a:t>Scalable Readout for Superconducting Quantum Devices</a:t>
            </a:r>
            <a:endParaRPr lang="en-US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4" name="Rectangle 27"/>
          <p:cNvSpPr/>
          <p:nvPr/>
        </p:nvSpPr>
        <p:spPr>
          <a:xfrm>
            <a:off x="566640" y="4154040"/>
            <a:ext cx="1850040" cy="62136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50" b="1" strike="noStrike" spc="-1">
                <a:solidFill>
                  <a:schemeClr val="lt1"/>
                </a:solidFill>
                <a:latin typeface="Arial"/>
              </a:rPr>
              <a:t>Interconnect and Packaging Facilities</a:t>
            </a:r>
            <a:endParaRPr lang="en-US" sz="105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72" name="Rectangle 28"/>
          <p:cNvSpPr/>
          <p:nvPr/>
        </p:nvSpPr>
        <p:spPr>
          <a:xfrm>
            <a:off x="2587320" y="1195200"/>
            <a:ext cx="1799640" cy="72864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200" b="1" strike="noStrike" spc="-1">
                <a:solidFill>
                  <a:srgbClr val="000000"/>
                </a:solidFill>
                <a:latin typeface="Arial"/>
              </a:rPr>
              <a:t>Quantum Technologies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0" name="Rectangle 29"/>
          <p:cNvSpPr/>
          <p:nvPr/>
        </p:nvSpPr>
        <p:spPr>
          <a:xfrm>
            <a:off x="4624200" y="2063152"/>
            <a:ext cx="1861200" cy="49428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000" b="1" strike="noStrike" spc="-1">
                <a:solidFill>
                  <a:srgbClr val="000000"/>
                </a:solidFill>
                <a:latin typeface="Arial"/>
              </a:rPr>
              <a:t>Novel Engineering Techniques, Advanced Materials, Cooling</a:t>
            </a:r>
            <a:endParaRPr lang="en-US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1" name="Rectangle 30"/>
          <p:cNvSpPr/>
          <p:nvPr/>
        </p:nvSpPr>
        <p:spPr>
          <a:xfrm>
            <a:off x="4596300" y="3507691"/>
            <a:ext cx="1883520" cy="40644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000" b="1" strike="noStrike" spc="-1" dirty="0">
                <a:solidFill>
                  <a:srgbClr val="000000"/>
                </a:solidFill>
                <a:latin typeface="Arial"/>
              </a:rPr>
              <a:t>System integration and testing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2" name="Rectangle 31"/>
          <p:cNvSpPr/>
          <p:nvPr/>
        </p:nvSpPr>
        <p:spPr>
          <a:xfrm>
            <a:off x="4609080" y="3125066"/>
            <a:ext cx="1883520" cy="299160"/>
          </a:xfrm>
          <a:prstGeom prst="roundRect">
            <a:avLst>
              <a:gd name="adj" fmla="val 27968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000" b="1" strike="noStrike" spc="-1">
                <a:solidFill>
                  <a:srgbClr val="000000"/>
                </a:solidFill>
                <a:latin typeface="Arial"/>
              </a:rPr>
              <a:t>Intelligent Data Acquisition</a:t>
            </a:r>
            <a:endParaRPr lang="en-US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7" name="Rectangle 32"/>
          <p:cNvSpPr/>
          <p:nvPr/>
        </p:nvSpPr>
        <p:spPr>
          <a:xfrm>
            <a:off x="4626360" y="4162680"/>
            <a:ext cx="1849320" cy="621360"/>
          </a:xfrm>
          <a:prstGeom prst="roundRect">
            <a:avLst>
              <a:gd name="adj" fmla="val 19062"/>
            </a:avLst>
          </a:prstGeom>
          <a:solidFill>
            <a:srgbClr val="005AA0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50" b="1" strike="noStrike" spc="-1">
                <a:solidFill>
                  <a:srgbClr val="FFFFFF"/>
                </a:solidFill>
                <a:latin typeface="Arial"/>
              </a:rPr>
              <a:t>Assembly Facilities</a:t>
            </a:r>
            <a:endParaRPr lang="en-US" sz="105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83" name="Rectangle 33"/>
          <p:cNvSpPr/>
          <p:nvPr/>
        </p:nvSpPr>
        <p:spPr>
          <a:xfrm>
            <a:off x="385200" y="1070280"/>
            <a:ext cx="493560" cy="24408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200" b="1" strike="noStrike" spc="-1">
                <a:solidFill>
                  <a:srgbClr val="000000"/>
                </a:solidFill>
                <a:latin typeface="Arial"/>
              </a:rPr>
              <a:t>ST1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4" name="Rectangle 34"/>
          <p:cNvSpPr/>
          <p:nvPr/>
        </p:nvSpPr>
        <p:spPr>
          <a:xfrm>
            <a:off x="2439000" y="1071000"/>
            <a:ext cx="493560" cy="24408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200" b="1" strike="noStrike" spc="-1">
                <a:solidFill>
                  <a:srgbClr val="000000"/>
                </a:solidFill>
                <a:latin typeface="Arial"/>
              </a:rPr>
              <a:t>ST2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5" name="Rectangle 35"/>
          <p:cNvSpPr/>
          <p:nvPr/>
        </p:nvSpPr>
        <p:spPr>
          <a:xfrm>
            <a:off x="4524480" y="1068480"/>
            <a:ext cx="493560" cy="24408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200" b="1" strike="noStrike" spc="-1">
                <a:solidFill>
                  <a:srgbClr val="000000"/>
                </a:solidFill>
                <a:latin typeface="Arial"/>
              </a:rPr>
              <a:t>ST3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6" name="Rectangle 36"/>
          <p:cNvSpPr/>
          <p:nvPr/>
        </p:nvSpPr>
        <p:spPr>
          <a:xfrm>
            <a:off x="6789240" y="2085026"/>
            <a:ext cx="1799640" cy="587160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M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ethod and algorithm development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7" name="Rectangle 37"/>
          <p:cNvSpPr/>
          <p:nvPr/>
        </p:nvSpPr>
        <p:spPr>
          <a:xfrm>
            <a:off x="6758280" y="1195200"/>
            <a:ext cx="1799640" cy="728640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Detection </a:t>
            </a:r>
            <a:r>
              <a:rPr lang="en-GB" sz="1200" b="1" spc="-1" dirty="0">
                <a:solidFill>
                  <a:srgbClr val="000000"/>
                </a:solidFill>
                <a:latin typeface="Arial"/>
              </a:rPr>
              <a:t>Method</a:t>
            </a: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8" name="Rectangle 38"/>
          <p:cNvSpPr/>
          <p:nvPr/>
        </p:nvSpPr>
        <p:spPr>
          <a:xfrm>
            <a:off x="6609960" y="1071000"/>
            <a:ext cx="493560" cy="244080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200" b="1" strike="noStrike" spc="-1">
                <a:solidFill>
                  <a:srgbClr val="000000"/>
                </a:solidFill>
                <a:latin typeface="Arial"/>
              </a:rPr>
              <a:t>ST4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9" name="Rectangle 39"/>
          <p:cNvSpPr/>
          <p:nvPr/>
        </p:nvSpPr>
        <p:spPr>
          <a:xfrm>
            <a:off x="543240" y="4002924"/>
            <a:ext cx="8028720" cy="244080"/>
          </a:xfrm>
          <a:prstGeom prst="roundRect">
            <a:avLst>
              <a:gd name="adj" fmla="val 27458"/>
            </a:avLst>
          </a:prstGeom>
          <a:solidFill>
            <a:srgbClr val="005AA0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FFFFFF"/>
                </a:solidFill>
                <a:latin typeface="Arial"/>
              </a:rPr>
              <a:t>Research Infrastructures</a:t>
            </a:r>
            <a:endParaRPr lang="en-US" sz="12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90" name="Rectangle 40"/>
          <p:cNvSpPr/>
          <p:nvPr/>
        </p:nvSpPr>
        <p:spPr>
          <a:xfrm>
            <a:off x="6772320" y="3414600"/>
            <a:ext cx="1799640" cy="494280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System c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alibration, reconstruction and analysis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1" name="Rectangle 41"/>
          <p:cNvSpPr/>
          <p:nvPr/>
        </p:nvSpPr>
        <p:spPr>
          <a:xfrm>
            <a:off x="4609080" y="2719307"/>
            <a:ext cx="1883520" cy="286200"/>
          </a:xfrm>
          <a:prstGeom prst="roundRect">
            <a:avLst>
              <a:gd name="adj" fmla="val 28478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Optical &amp; Photonic components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3" name="Rectangle 44"/>
          <p:cNvSpPr/>
          <p:nvPr/>
        </p:nvSpPr>
        <p:spPr>
          <a:xfrm>
            <a:off x="4571127" y="2679935"/>
            <a:ext cx="1955880" cy="352440"/>
          </a:xfrm>
          <a:prstGeom prst="roundRect">
            <a:avLst>
              <a:gd name="adj" fmla="val 28478"/>
            </a:avLst>
          </a:prstGeom>
          <a:noFill/>
          <a:ln w="41275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de-DE" sz="1000" b="1" i="1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4" name="TextBox 1"/>
          <p:cNvSpPr/>
          <p:nvPr/>
        </p:nvSpPr>
        <p:spPr>
          <a:xfrm>
            <a:off x="5833464" y="2797939"/>
            <a:ext cx="765957" cy="2447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DE" sz="1000" b="1" spc="-1" dirty="0">
                <a:solidFill>
                  <a:srgbClr val="FFC000"/>
                </a:solidFill>
                <a:latin typeface="Arial"/>
              </a:rPr>
              <a:t>MC</a:t>
            </a:r>
            <a:r>
              <a:rPr lang="en-DE" sz="1000" b="1" strike="noStrike" spc="-1" dirty="0">
                <a:solidFill>
                  <a:srgbClr val="FFC000"/>
                </a:solidFill>
                <a:latin typeface="Arial"/>
              </a:rPr>
              <a:t>T-OPT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6" name="Rectangle 46"/>
          <p:cNvSpPr/>
          <p:nvPr/>
        </p:nvSpPr>
        <p:spPr>
          <a:xfrm>
            <a:off x="2587320" y="3470760"/>
            <a:ext cx="1827360" cy="438120"/>
          </a:xfrm>
          <a:prstGeom prst="roundRect">
            <a:avLst>
              <a:gd name="adj" fmla="val 21714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Quantum Sensing Applications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8" name="Rectangle 48"/>
          <p:cNvSpPr/>
          <p:nvPr/>
        </p:nvSpPr>
        <p:spPr>
          <a:xfrm>
            <a:off x="6771240" y="2760979"/>
            <a:ext cx="1812420" cy="536611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Detector and System Simulation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9" name="TextBox 2"/>
          <p:cNvSpPr/>
          <p:nvPr/>
        </p:nvSpPr>
        <p:spPr>
          <a:xfrm>
            <a:off x="5155920" y="713160"/>
            <a:ext cx="3432960" cy="2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GB" sz="1000" b="0" strike="noStrike" spc="-1">
                <a:solidFill>
                  <a:schemeClr val="lt1"/>
                </a:solidFill>
                <a:latin typeface="Arial"/>
              </a:rPr>
              <a:t>for applications in the Research Field “</a:t>
            </a:r>
            <a:r>
              <a:rPr lang="en-GB" sz="1000" b="0" i="1" strike="noStrike" spc="-1">
                <a:solidFill>
                  <a:schemeClr val="lt1"/>
                </a:solidFill>
                <a:latin typeface="Arial"/>
              </a:rPr>
              <a:t>Matter”</a:t>
            </a:r>
            <a:r>
              <a:rPr lang="en-GB" sz="1000" b="0" strike="noStrike" spc="-1">
                <a:solidFill>
                  <a:schemeClr val="lt1"/>
                </a:solidFill>
                <a:latin typeface="Arial"/>
              </a:rPr>
              <a:t> and beyond</a:t>
            </a:r>
            <a:endParaRPr lang="en-US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0" name="TextBox 3"/>
          <p:cNvSpPr/>
          <p:nvPr/>
        </p:nvSpPr>
        <p:spPr>
          <a:xfrm>
            <a:off x="228600" y="50760"/>
            <a:ext cx="30668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1400" b="0" strike="noStrike" spc="-1" dirty="0">
                <a:solidFill>
                  <a:schemeClr val="dk1"/>
                </a:solidFill>
                <a:latin typeface="Arial"/>
              </a:rPr>
              <a:t>Suggestion </a:t>
            </a:r>
            <a:r>
              <a:rPr lang="en-US" sz="1400" spc="-1" dirty="0">
                <a:solidFill>
                  <a:schemeClr val="dk1"/>
                </a:solidFill>
                <a:latin typeface="Arial"/>
              </a:rPr>
              <a:t>DESY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338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EB4DCD1E-15F8-F5AE-F2DF-CBFD7928D80A}"/>
              </a:ext>
            </a:extLst>
          </p:cNvPr>
          <p:cNvSpPr/>
          <p:nvPr/>
        </p:nvSpPr>
        <p:spPr>
          <a:xfrm>
            <a:off x="6784184" y="4154043"/>
            <a:ext cx="1849680" cy="621618"/>
          </a:xfrm>
          <a:prstGeom prst="roundRect">
            <a:avLst>
              <a:gd name="adj" fmla="val 16437"/>
            </a:avLst>
          </a:prstGeom>
          <a:solidFill>
            <a:srgbClr val="005AA0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050" b="1" strike="noStrike" spc="-1" dirty="0">
                <a:solidFill>
                  <a:srgbClr val="FFFFFF"/>
                </a:solidFill>
                <a:latin typeface="Arial"/>
              </a:rPr>
              <a:t>Test and Application</a:t>
            </a:r>
            <a:br>
              <a:rPr lang="en-US" sz="1050" b="1" strike="noStrike" spc="-1" dirty="0">
                <a:solidFill>
                  <a:srgbClr val="FFFFFF"/>
                </a:solidFill>
                <a:latin typeface="Arial"/>
              </a:rPr>
            </a:br>
            <a:r>
              <a:rPr lang="en-US" sz="1050" b="1" strike="noStrike" spc="-1" dirty="0">
                <a:solidFill>
                  <a:srgbClr val="FFFFFF"/>
                </a:solidFill>
                <a:latin typeface="Arial"/>
              </a:rPr>
              <a:t>Labs &amp; Beamlines</a:t>
            </a:r>
            <a:endParaRPr lang="de-DE" sz="1050" b="0" strike="noStrike" spc="-1" dirty="0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" name="Gerader Verbinder 38">
            <a:extLst>
              <a:ext uri="{FF2B5EF4-FFF2-40B4-BE49-F238E27FC236}">
                <a16:creationId xmlns:a16="http://schemas.microsoft.com/office/drawing/2014/main" id="{84DEDC23-3029-A2E0-8E28-39808F44BA5E}"/>
              </a:ext>
            </a:extLst>
          </p:cNvPr>
          <p:cNvCxnSpPr>
            <a:cxnSpLocks/>
          </p:cNvCxnSpPr>
          <p:nvPr/>
        </p:nvCxnSpPr>
        <p:spPr>
          <a:xfrm flipH="1">
            <a:off x="7680993" y="1912402"/>
            <a:ext cx="15172" cy="188092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F4D92D8A-33BA-46EC-9AA4-65ACE65BB469}"/>
              </a:ext>
            </a:extLst>
          </p:cNvPr>
          <p:cNvCxnSpPr>
            <a:cxnSpLocks/>
            <a:stCxn id="537" idx="0"/>
          </p:cNvCxnSpPr>
          <p:nvPr/>
        </p:nvCxnSpPr>
        <p:spPr>
          <a:xfrm flipH="1" flipV="1">
            <a:off x="3515098" y="4093323"/>
            <a:ext cx="540" cy="6922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EEB7444D-4327-4649-B81B-35476EDF1CBA}"/>
              </a:ext>
            </a:extLst>
          </p:cNvPr>
          <p:cNvCxnSpPr>
            <a:cxnSpLocks/>
            <a:endCxn id="541" idx="0"/>
          </p:cNvCxnSpPr>
          <p:nvPr/>
        </p:nvCxnSpPr>
        <p:spPr>
          <a:xfrm>
            <a:off x="1464942" y="4149968"/>
            <a:ext cx="27000" cy="407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9B0A6584-E73D-4952-BE00-EA229082C8AF}"/>
              </a:ext>
            </a:extLst>
          </p:cNvPr>
          <p:cNvCxnSpPr>
            <a:cxnSpLocks/>
          </p:cNvCxnSpPr>
          <p:nvPr/>
        </p:nvCxnSpPr>
        <p:spPr>
          <a:xfrm>
            <a:off x="5592974" y="4149968"/>
            <a:ext cx="0" cy="407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60">
            <a:extLst>
              <a:ext uri="{FF2B5EF4-FFF2-40B4-BE49-F238E27FC236}">
                <a16:creationId xmlns:a16="http://schemas.microsoft.com/office/drawing/2014/main" id="{0EEC03C1-C3BE-3D0D-B9F8-6C78F85E91C8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5551254" y="4158469"/>
            <a:ext cx="1" cy="407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4E7B818D-EBEF-4B66-9905-5939B004D428}"/>
              </a:ext>
            </a:extLst>
          </p:cNvPr>
          <p:cNvCxnSpPr>
            <a:cxnSpLocks/>
            <a:stCxn id="531" idx="2"/>
            <a:endCxn id="543" idx="0"/>
          </p:cNvCxnSpPr>
          <p:nvPr/>
        </p:nvCxnSpPr>
        <p:spPr>
          <a:xfrm>
            <a:off x="5606912" y="1912403"/>
            <a:ext cx="4106" cy="14295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76CCB793-8FEE-4380-8056-E5A76FBC078A}"/>
              </a:ext>
            </a:extLst>
          </p:cNvPr>
          <p:cNvCxnSpPr>
            <a:cxnSpLocks/>
            <a:stCxn id="542" idx="2"/>
            <a:endCxn id="25" idx="0"/>
          </p:cNvCxnSpPr>
          <p:nvPr/>
        </p:nvCxnSpPr>
        <p:spPr>
          <a:xfrm>
            <a:off x="3487227" y="1924295"/>
            <a:ext cx="23614" cy="143464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5BF0BAF-C421-4EDF-8026-3E395DC4D10A}"/>
              </a:ext>
            </a:extLst>
          </p:cNvPr>
          <p:cNvCxnSpPr>
            <a:cxnSpLocks/>
            <a:stCxn id="533" idx="2"/>
            <a:endCxn id="538" idx="0"/>
          </p:cNvCxnSpPr>
          <p:nvPr/>
        </p:nvCxnSpPr>
        <p:spPr>
          <a:xfrm>
            <a:off x="1428404" y="1879917"/>
            <a:ext cx="11235" cy="147404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" name="Rectangle 2"/>
          <p:cNvSpPr/>
          <p:nvPr/>
        </p:nvSpPr>
        <p:spPr>
          <a:xfrm>
            <a:off x="539640" y="333360"/>
            <a:ext cx="8113680" cy="582120"/>
          </a:xfrm>
          <a:prstGeom prst="roundRect">
            <a:avLst>
              <a:gd name="adj" fmla="val 16667"/>
            </a:avLst>
          </a:prstGeom>
          <a:solidFill>
            <a:srgbClr val="005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FFFFFF"/>
                </a:solidFill>
                <a:latin typeface="Arial"/>
              </a:rPr>
              <a:t>Detector Technology and  Systems (DTS)</a:t>
            </a:r>
            <a:endParaRPr lang="de-DE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1" name="Rectangle 1"/>
          <p:cNvSpPr/>
          <p:nvPr/>
        </p:nvSpPr>
        <p:spPr>
          <a:xfrm>
            <a:off x="4654001" y="1183411"/>
            <a:ext cx="1905822" cy="728992"/>
          </a:xfrm>
          <a:prstGeom prst="roundRect">
            <a:avLst>
              <a:gd name="adj" fmla="val 14192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GB" sz="1200" b="1" spc="-1" dirty="0">
                <a:solidFill>
                  <a:srgbClr val="000000"/>
                </a:solidFill>
                <a:latin typeface="Arial"/>
              </a:rPr>
              <a:t>System Technologies</a:t>
            </a:r>
          </a:p>
        </p:txBody>
      </p:sp>
      <p:sp>
        <p:nvSpPr>
          <p:cNvPr id="533" name="Rectangle 3"/>
          <p:cNvSpPr/>
          <p:nvPr/>
        </p:nvSpPr>
        <p:spPr>
          <a:xfrm>
            <a:off x="528404" y="1150925"/>
            <a:ext cx="1800000" cy="728992"/>
          </a:xfrm>
          <a:prstGeom prst="roundRect">
            <a:avLst>
              <a:gd name="adj" fmla="val 14896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200" b="1" strike="noStrike" spc="-1">
                <a:solidFill>
                  <a:srgbClr val="000000"/>
                </a:solidFill>
                <a:latin typeface="Arial"/>
              </a:rPr>
              <a:t>Sensing</a:t>
            </a:r>
            <a:br>
              <a:rPr lang="en-GB" sz="1200" b="1" strike="noStrike" spc="-1">
                <a:solidFill>
                  <a:srgbClr val="000000"/>
                </a:solidFill>
                <a:latin typeface="Arial"/>
              </a:rPr>
            </a:br>
            <a:r>
              <a:rPr lang="en-GB" sz="1200" b="1" strike="noStrike" spc="-1">
                <a:solidFill>
                  <a:srgbClr val="000000"/>
                </a:solidFill>
                <a:latin typeface="Arial"/>
              </a:rPr>
              <a:t>and Detecting Technologies</a:t>
            </a:r>
            <a:endParaRPr lang="en-GB" sz="12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4" name="Rectangle 4"/>
          <p:cNvSpPr/>
          <p:nvPr/>
        </p:nvSpPr>
        <p:spPr>
          <a:xfrm>
            <a:off x="528402" y="2038247"/>
            <a:ext cx="1800000" cy="472666"/>
          </a:xfrm>
          <a:prstGeom prst="roundRect">
            <a:avLst>
              <a:gd name="adj" fmla="val 20957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>
                <a:solidFill>
                  <a:srgbClr val="000000"/>
                </a:solidFill>
                <a:latin typeface="Arial"/>
              </a:rPr>
              <a:t>Sensors</a:t>
            </a:r>
            <a:endParaRPr lang="de-DE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5" name="Rectangle 5"/>
          <p:cNvSpPr/>
          <p:nvPr/>
        </p:nvSpPr>
        <p:spPr>
          <a:xfrm>
            <a:off x="528403" y="2610986"/>
            <a:ext cx="1800000" cy="641303"/>
          </a:xfrm>
          <a:prstGeom prst="roundRect">
            <a:avLst>
              <a:gd name="adj" fmla="val 1353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Electrical and Photonic </a:t>
            </a:r>
            <a:b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</a:br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Integrated Circuits (ASICs) and o</a:t>
            </a:r>
            <a:r>
              <a:rPr lang="en-GB" sz="1000" b="1" dirty="0">
                <a:solidFill>
                  <a:prstClr val="black"/>
                </a:solidFill>
                <a:cs typeface="Arial Narrow" panose="020B0604020202020204" pitchFamily="34" charset="0"/>
              </a:rPr>
              <a:t>n-detector I</a:t>
            </a:r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ntelligence</a:t>
            </a:r>
          </a:p>
        </p:txBody>
      </p:sp>
      <p:sp>
        <p:nvSpPr>
          <p:cNvPr id="537" name="Rectangle 7"/>
          <p:cNvSpPr/>
          <p:nvPr/>
        </p:nvSpPr>
        <p:spPr>
          <a:xfrm>
            <a:off x="2590798" y="4162544"/>
            <a:ext cx="1849680" cy="621618"/>
          </a:xfrm>
          <a:prstGeom prst="roundRect">
            <a:avLst>
              <a:gd name="adj" fmla="val 19062"/>
            </a:avLst>
          </a:prstGeom>
          <a:solidFill>
            <a:srgbClr val="005AA0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>
                <a:solidFill>
                  <a:prstClr val="white"/>
                </a:solidFill>
                <a:latin typeface="Arial"/>
              </a:rPr>
              <a:t>Quantum Sensor Production Facilities</a:t>
            </a:r>
            <a:endParaRPr kumimoji="0" lang="en-US" sz="1050" b="1" i="0" u="none" strike="noStrike" kern="120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8" name="Rectangle 8"/>
          <p:cNvSpPr/>
          <p:nvPr/>
        </p:nvSpPr>
        <p:spPr>
          <a:xfrm>
            <a:off x="539639" y="3353962"/>
            <a:ext cx="1800000" cy="550326"/>
          </a:xfrm>
          <a:prstGeom prst="roundRect">
            <a:avLst>
              <a:gd name="adj" fmla="val 17205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n-GB" sz="1000" b="1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3D and Interposer Interconnection &amp; Packaging</a:t>
            </a:r>
            <a:endParaRPr lang="en-GB" sz="1000" b="1" dirty="0">
              <a:solidFill>
                <a:prstClr val="black"/>
              </a:solidFill>
              <a:latin typeface="Arial"/>
              <a:cs typeface="Arial Narrow" panose="020B0604020202020204" pitchFamily="34" charset="0"/>
            </a:endParaRPr>
          </a:p>
        </p:txBody>
      </p:sp>
      <p:sp>
        <p:nvSpPr>
          <p:cNvPr id="539" name="Rectangle 9"/>
          <p:cNvSpPr/>
          <p:nvPr/>
        </p:nvSpPr>
        <p:spPr>
          <a:xfrm>
            <a:off x="2587227" y="2044569"/>
            <a:ext cx="1839129" cy="466344"/>
          </a:xfrm>
          <a:prstGeom prst="roundRect">
            <a:avLst>
              <a:gd name="adj" fmla="val 17186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n-GB" sz="1000" b="1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Quantum Sensors and Production Technologies</a:t>
            </a:r>
            <a:endParaRPr lang="en-GB" sz="1000" b="1" dirty="0">
              <a:solidFill>
                <a:prstClr val="black"/>
              </a:solidFill>
              <a:latin typeface="Arial"/>
              <a:cs typeface="Arial Narrow" panose="020B0604020202020204" pitchFamily="34" charset="0"/>
            </a:endParaRPr>
          </a:p>
        </p:txBody>
      </p:sp>
      <p:sp>
        <p:nvSpPr>
          <p:cNvPr id="540" name="Rectangle 10"/>
          <p:cNvSpPr/>
          <p:nvPr/>
        </p:nvSpPr>
        <p:spPr>
          <a:xfrm>
            <a:off x="2594159" y="2608813"/>
            <a:ext cx="1819772" cy="659853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Scalable </a:t>
            </a: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eadout for </a:t>
            </a: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S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uperconducting Quantum Devices</a:t>
            </a:r>
            <a:endParaRPr lang="de-DE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1" name="Rectangle 11"/>
          <p:cNvSpPr/>
          <p:nvPr/>
        </p:nvSpPr>
        <p:spPr>
          <a:xfrm>
            <a:off x="566742" y="4154043"/>
            <a:ext cx="1850400" cy="62161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50" b="1" strike="noStrike" spc="-1">
                <a:solidFill>
                  <a:schemeClr val="lt1"/>
                </a:solidFill>
                <a:latin typeface="Arial"/>
              </a:rPr>
              <a:t>Interconnect and Packaging Facilities</a:t>
            </a:r>
            <a:endParaRPr lang="de-DE" sz="105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2" name="Rectangle 12"/>
          <p:cNvSpPr/>
          <p:nvPr/>
        </p:nvSpPr>
        <p:spPr>
          <a:xfrm>
            <a:off x="2587227" y="1195304"/>
            <a:ext cx="1800000" cy="728991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Quantum Technologies</a:t>
            </a:r>
            <a:endParaRPr lang="en-GB" sz="12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3" name="Rectangle 13"/>
          <p:cNvSpPr/>
          <p:nvPr/>
        </p:nvSpPr>
        <p:spPr>
          <a:xfrm>
            <a:off x="4660913" y="2055356"/>
            <a:ext cx="1900210" cy="521762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Novel </a:t>
            </a:r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E</a:t>
            </a:r>
            <a:r>
              <a:rPr kumimoji="0" lang="en-GB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ngineering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 Techniques, </a:t>
            </a:r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A</a:t>
            </a:r>
            <a:r>
              <a:rPr kumimoji="0" lang="en-GB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dvanced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 Materials, </a:t>
            </a:r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C</a:t>
            </a:r>
            <a:r>
              <a:rPr kumimoji="0" lang="en-GB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ooling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 Narrow" panose="020B0604020202020204" pitchFamily="34" charset="0"/>
            </a:endParaRPr>
          </a:p>
        </p:txBody>
      </p:sp>
      <p:sp>
        <p:nvSpPr>
          <p:cNvPr id="552" name="Rectangle 24"/>
          <p:cNvSpPr/>
          <p:nvPr/>
        </p:nvSpPr>
        <p:spPr>
          <a:xfrm>
            <a:off x="4641177" y="3116307"/>
            <a:ext cx="1905822" cy="317058"/>
          </a:xfrm>
          <a:prstGeom prst="roundRect">
            <a:avLst>
              <a:gd name="adj" fmla="val 27968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Intelligent Data </a:t>
            </a:r>
            <a:r>
              <a:rPr lang="en-US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A</a:t>
            </a: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cquisition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 Narrow" panose="020B0604020202020204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18A7EE89-2C0B-7759-4869-C80AE15638E3}"/>
              </a:ext>
            </a:extLst>
          </p:cNvPr>
          <p:cNvSpPr/>
          <p:nvPr/>
        </p:nvSpPr>
        <p:spPr>
          <a:xfrm>
            <a:off x="4626415" y="4162544"/>
            <a:ext cx="1849680" cy="621618"/>
          </a:xfrm>
          <a:prstGeom prst="roundRect">
            <a:avLst>
              <a:gd name="adj" fmla="val 19062"/>
            </a:avLst>
          </a:prstGeom>
          <a:solidFill>
            <a:srgbClr val="005AA0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defRPr/>
            </a:pPr>
            <a:r>
              <a:rPr kumimoji="0" lang="en-US" sz="1050" b="1" i="0" u="none" strike="noStrike" kern="120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Assembly Facilities</a:t>
            </a:r>
            <a:endParaRPr kumimoji="0" lang="en-US" sz="1050" b="1" i="0" u="none" strike="noStrike" kern="120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Rectangle 11">
            <a:extLst>
              <a:ext uri="{FF2B5EF4-FFF2-40B4-BE49-F238E27FC236}">
                <a16:creationId xmlns:a16="http://schemas.microsoft.com/office/drawing/2014/main" id="{E200A84C-6E2B-F3EB-C229-5E900D386FF7}"/>
              </a:ext>
            </a:extLst>
          </p:cNvPr>
          <p:cNvSpPr/>
          <p:nvPr/>
        </p:nvSpPr>
        <p:spPr>
          <a:xfrm>
            <a:off x="385193" y="1070364"/>
            <a:ext cx="494038" cy="24444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GB" sz="1200" b="1" spc="-1" dirty="0">
                <a:solidFill>
                  <a:srgbClr val="000000"/>
                </a:solidFill>
                <a:latin typeface="Arial"/>
              </a:rPr>
              <a:t>ST1</a:t>
            </a:r>
            <a:endParaRPr lang="de-DE" sz="12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2" name="Rectangle 11">
            <a:extLst>
              <a:ext uri="{FF2B5EF4-FFF2-40B4-BE49-F238E27FC236}">
                <a16:creationId xmlns:a16="http://schemas.microsoft.com/office/drawing/2014/main" id="{43E8ACE6-0302-470C-0457-FB60DE870089}"/>
              </a:ext>
            </a:extLst>
          </p:cNvPr>
          <p:cNvSpPr/>
          <p:nvPr/>
        </p:nvSpPr>
        <p:spPr>
          <a:xfrm>
            <a:off x="2439012" y="1071138"/>
            <a:ext cx="494038" cy="24444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n-GB" sz="1200" b="1" spc="-1">
                <a:solidFill>
                  <a:srgbClr val="000000"/>
                </a:solidFill>
                <a:latin typeface="Arial"/>
              </a:rPr>
              <a:t>ST2</a:t>
            </a:r>
            <a:endParaRPr lang="de-DE" sz="12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3" name="Rectangle 11">
            <a:extLst>
              <a:ext uri="{FF2B5EF4-FFF2-40B4-BE49-F238E27FC236}">
                <a16:creationId xmlns:a16="http://schemas.microsoft.com/office/drawing/2014/main" id="{BA180EEB-A4BA-6931-81DB-63833DBEC5F3}"/>
              </a:ext>
            </a:extLst>
          </p:cNvPr>
          <p:cNvSpPr/>
          <p:nvPr/>
        </p:nvSpPr>
        <p:spPr>
          <a:xfrm>
            <a:off x="4580232" y="1068358"/>
            <a:ext cx="494038" cy="24444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GB" sz="1200" b="1" spc="-1" dirty="0">
                <a:solidFill>
                  <a:srgbClr val="000000"/>
                </a:solidFill>
                <a:latin typeface="Arial"/>
              </a:rPr>
              <a:t>ST3</a:t>
            </a:r>
            <a:endParaRPr lang="de-DE" sz="12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4" name="Rectangle 14"/>
          <p:cNvSpPr/>
          <p:nvPr/>
        </p:nvSpPr>
        <p:spPr>
          <a:xfrm>
            <a:off x="385193" y="4002188"/>
            <a:ext cx="8029045" cy="244442"/>
          </a:xfrm>
          <a:prstGeom prst="roundRect">
            <a:avLst>
              <a:gd name="adj" fmla="val 27458"/>
            </a:avLst>
          </a:prstGeom>
          <a:solidFill>
            <a:srgbClr val="005AA0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 dirty="0" err="1">
                <a:solidFill>
                  <a:srgbClr val="FFFFFF"/>
                </a:solidFill>
                <a:latin typeface="Arial"/>
              </a:rPr>
              <a:t>DetecTABL</a:t>
            </a:r>
            <a:r>
              <a:rPr lang="en-US" sz="1200" b="1" strike="noStrike" spc="-1" dirty="0">
                <a:solidFill>
                  <a:srgbClr val="FFFFFF"/>
                </a:solidFill>
                <a:latin typeface="Arial"/>
              </a:rPr>
              <a:t>: Research Infrastructures for </a:t>
            </a:r>
            <a:r>
              <a:rPr lang="en-US" sz="1200" b="1" u="sng" strike="noStrike" spc="-1" dirty="0">
                <a:solidFill>
                  <a:srgbClr val="FFFFFF"/>
                </a:solidFill>
                <a:latin typeface="Arial"/>
              </a:rPr>
              <a:t>Detec</a:t>
            </a:r>
            <a:r>
              <a:rPr lang="en-US" sz="1200" b="1" strike="noStrike" spc="-1" dirty="0">
                <a:solidFill>
                  <a:srgbClr val="FFFFFF"/>
                </a:solidFill>
                <a:latin typeface="Arial"/>
              </a:rPr>
              <a:t>tor Development, </a:t>
            </a:r>
            <a:r>
              <a:rPr lang="en-US" sz="1200" b="1" u="sng" strike="noStrike" spc="-1" dirty="0">
                <a:solidFill>
                  <a:srgbClr val="FFFFFF"/>
                </a:solidFill>
                <a:latin typeface="Arial"/>
              </a:rPr>
              <a:t>T</a:t>
            </a:r>
            <a:r>
              <a:rPr lang="en-US" sz="1200" b="1" strike="noStrike" spc="-1" dirty="0">
                <a:solidFill>
                  <a:srgbClr val="FFFFFF"/>
                </a:solidFill>
                <a:latin typeface="Arial"/>
              </a:rPr>
              <a:t>est and </a:t>
            </a:r>
            <a:r>
              <a:rPr lang="en-US" sz="1200" b="1" u="sng" strike="noStrike" spc="-1" dirty="0">
                <a:solidFill>
                  <a:srgbClr val="FFFFFF"/>
                </a:solidFill>
                <a:latin typeface="Arial"/>
              </a:rPr>
              <a:t>A</a:t>
            </a:r>
            <a:r>
              <a:rPr lang="en-US" sz="1200" b="1" strike="noStrike" spc="-1" dirty="0">
                <a:solidFill>
                  <a:srgbClr val="FFFFFF"/>
                </a:solidFill>
                <a:latin typeface="Arial"/>
              </a:rPr>
              <a:t>pplication </a:t>
            </a:r>
            <a:r>
              <a:rPr lang="en-US" sz="1200" b="1" u="sng" strike="noStrike" spc="-1" dirty="0">
                <a:solidFill>
                  <a:srgbClr val="FFFFFF"/>
                </a:solidFill>
                <a:latin typeface="Arial"/>
              </a:rPr>
              <a:t>B</a:t>
            </a:r>
            <a:r>
              <a:rPr lang="en-US" sz="1200" b="1" strike="noStrike" spc="-1" dirty="0">
                <a:solidFill>
                  <a:srgbClr val="FFFFFF"/>
                </a:solidFill>
                <a:latin typeface="Arial"/>
              </a:rPr>
              <a:t>eamlines &amp; </a:t>
            </a:r>
            <a:r>
              <a:rPr lang="en-US" sz="1200" b="1" u="sng" strike="noStrike" spc="-1" dirty="0">
                <a:solidFill>
                  <a:srgbClr val="FFFFFF"/>
                </a:solidFill>
                <a:latin typeface="Arial"/>
              </a:rPr>
              <a:t>L</a:t>
            </a:r>
            <a:r>
              <a:rPr lang="en-US" sz="1200" b="1" strike="noStrike" spc="-1" dirty="0">
                <a:solidFill>
                  <a:srgbClr val="FFFFFF"/>
                </a:solidFill>
                <a:latin typeface="Arial"/>
              </a:rPr>
              <a:t>abs</a:t>
            </a:r>
            <a:endParaRPr lang="de-DE" sz="1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F4E4B71D-A36B-16E0-72AA-137E702064E9}"/>
              </a:ext>
            </a:extLst>
          </p:cNvPr>
          <p:cNvSpPr/>
          <p:nvPr/>
        </p:nvSpPr>
        <p:spPr>
          <a:xfrm>
            <a:off x="4660913" y="2692637"/>
            <a:ext cx="1883738" cy="339083"/>
          </a:xfrm>
          <a:prstGeom prst="roundRect">
            <a:avLst>
              <a:gd name="adj" fmla="val 28478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n-US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Dedicated Optics and Photonics </a:t>
            </a:r>
            <a:endParaRPr lang="de-DE" sz="1000" b="1" dirty="0">
              <a:solidFill>
                <a:prstClr val="black"/>
              </a:solidFill>
              <a:latin typeface="Arial"/>
              <a:cs typeface="Arial Narrow" panose="020B0604020202020204" pitchFamily="34" charset="0"/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1DD65D6F-1528-E426-9A90-4340DD569410}"/>
              </a:ext>
            </a:extLst>
          </p:cNvPr>
          <p:cNvSpPr/>
          <p:nvPr/>
        </p:nvSpPr>
        <p:spPr>
          <a:xfrm>
            <a:off x="4614778" y="2647841"/>
            <a:ext cx="1956392" cy="408984"/>
          </a:xfrm>
          <a:prstGeom prst="roundRect">
            <a:avLst>
              <a:gd name="adj" fmla="val 28478"/>
            </a:avLst>
          </a:prstGeom>
          <a:noFill/>
          <a:ln w="41275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endParaRPr lang="de-DE" sz="1000" b="1" i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490ED4-A784-31A8-0F75-A24263FC1D2C}"/>
              </a:ext>
            </a:extLst>
          </p:cNvPr>
          <p:cNvSpPr txBox="1"/>
          <p:nvPr/>
        </p:nvSpPr>
        <p:spPr>
          <a:xfrm>
            <a:off x="5856610" y="2808526"/>
            <a:ext cx="7697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000" b="1" dirty="0">
                <a:solidFill>
                  <a:srgbClr val="FFC000"/>
                </a:solidFill>
              </a:rPr>
              <a:t>MCT-OPT</a:t>
            </a: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39C432F9-0820-882A-523E-A75F6966366A}"/>
              </a:ext>
            </a:extLst>
          </p:cNvPr>
          <p:cNvSpPr/>
          <p:nvPr/>
        </p:nvSpPr>
        <p:spPr>
          <a:xfrm>
            <a:off x="2595326" y="3358936"/>
            <a:ext cx="1831030" cy="550326"/>
          </a:xfrm>
          <a:prstGeom prst="roundRect">
            <a:avLst>
              <a:gd name="adj" fmla="val 21714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Quantum Sensor Applications</a:t>
            </a:r>
            <a:endParaRPr lang="de-DE" sz="10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CA66F7-6DB5-55B0-2719-BCCB5345051C}"/>
              </a:ext>
            </a:extLst>
          </p:cNvPr>
          <p:cNvSpPr txBox="1"/>
          <p:nvPr/>
        </p:nvSpPr>
        <p:spPr>
          <a:xfrm>
            <a:off x="5139730" y="713004"/>
            <a:ext cx="34660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f</a:t>
            </a:r>
            <a:r>
              <a:rPr kumimoji="0" lang="en-GB" sz="1000" i="0" u="non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or applications in the </a:t>
            </a:r>
            <a:r>
              <a:rPr lang="en-GB" sz="1000" dirty="0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R</a:t>
            </a:r>
            <a:r>
              <a:rPr kumimoji="0" lang="en-GB" sz="1000" i="0" u="non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esearch</a:t>
            </a:r>
            <a:r>
              <a:rPr kumimoji="0" lang="en-GB" sz="1000" i="0" u="non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 Field “</a:t>
            </a:r>
            <a:r>
              <a:rPr kumimoji="0" lang="en-GB" sz="1000" i="1" u="non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Matter”</a:t>
            </a:r>
            <a:r>
              <a:rPr kumimoji="0" lang="en-GB" sz="1000" i="0" u="non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 and beyond</a:t>
            </a:r>
            <a:endParaRPr lang="en-DE" sz="1000" dirty="0">
              <a:solidFill>
                <a:schemeClr val="bg1"/>
              </a:solidFill>
            </a:endParaRPr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A81080D5-E1A8-894C-3CF2-664641C5BD47}"/>
              </a:ext>
            </a:extLst>
          </p:cNvPr>
          <p:cNvSpPr/>
          <p:nvPr/>
        </p:nvSpPr>
        <p:spPr>
          <a:xfrm>
            <a:off x="6844076" y="2010018"/>
            <a:ext cx="1799640" cy="633295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(Multidimensional) M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ethod and Algorithm </a:t>
            </a: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D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evelopment 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40">
            <a:extLst>
              <a:ext uri="{FF2B5EF4-FFF2-40B4-BE49-F238E27FC236}">
                <a16:creationId xmlns:a16="http://schemas.microsoft.com/office/drawing/2014/main" id="{8ECE1A12-1392-B0DF-3DB3-E741EF122DA8}"/>
              </a:ext>
            </a:extLst>
          </p:cNvPr>
          <p:cNvSpPr/>
          <p:nvPr/>
        </p:nvSpPr>
        <p:spPr>
          <a:xfrm>
            <a:off x="6844076" y="3176182"/>
            <a:ext cx="1799640" cy="494280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System C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alibration,</a:t>
            </a: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 D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ata </a:t>
            </a: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econstruction and Analysis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Rectangle 48">
            <a:extLst>
              <a:ext uri="{FF2B5EF4-FFF2-40B4-BE49-F238E27FC236}">
                <a16:creationId xmlns:a16="http://schemas.microsoft.com/office/drawing/2014/main" id="{FC4F7654-7081-61F9-BD9C-9D28F77841F2}"/>
              </a:ext>
            </a:extLst>
          </p:cNvPr>
          <p:cNvSpPr/>
          <p:nvPr/>
        </p:nvSpPr>
        <p:spPr>
          <a:xfrm>
            <a:off x="6863421" y="2715403"/>
            <a:ext cx="1770443" cy="392109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System Concepts and Simulation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Rectangle 30">
            <a:extLst>
              <a:ext uri="{FF2B5EF4-FFF2-40B4-BE49-F238E27FC236}">
                <a16:creationId xmlns:a16="http://schemas.microsoft.com/office/drawing/2014/main" id="{E4E7D498-E015-B9CC-A8DD-77A08407EAD3}"/>
              </a:ext>
            </a:extLst>
          </p:cNvPr>
          <p:cNvSpPr/>
          <p:nvPr/>
        </p:nvSpPr>
        <p:spPr>
          <a:xfrm>
            <a:off x="4661131" y="3517451"/>
            <a:ext cx="1883520" cy="386836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000" b="1" strike="noStrike" spc="-1" dirty="0">
                <a:solidFill>
                  <a:srgbClr val="000000"/>
                </a:solidFill>
                <a:latin typeface="Arial"/>
              </a:rPr>
              <a:t>System </a:t>
            </a:r>
            <a:r>
              <a:rPr lang="en-GB" sz="1000" b="1" spc="-1" dirty="0">
                <a:solidFill>
                  <a:srgbClr val="000000"/>
                </a:solidFill>
                <a:latin typeface="Arial"/>
              </a:rPr>
              <a:t>I</a:t>
            </a:r>
            <a:r>
              <a:rPr lang="en-GB" sz="1000" b="1" strike="noStrike" spc="-1" dirty="0">
                <a:solidFill>
                  <a:srgbClr val="000000"/>
                </a:solidFill>
                <a:latin typeface="Arial"/>
              </a:rPr>
              <a:t>ntegration and Characterization</a:t>
            </a:r>
          </a:p>
        </p:txBody>
      </p:sp>
      <p:sp>
        <p:nvSpPr>
          <p:cNvPr id="20" name="Rectangle 40">
            <a:extLst>
              <a:ext uri="{FF2B5EF4-FFF2-40B4-BE49-F238E27FC236}">
                <a16:creationId xmlns:a16="http://schemas.microsoft.com/office/drawing/2014/main" id="{28E43988-800D-1109-7C8A-75143322AAF2}"/>
              </a:ext>
            </a:extLst>
          </p:cNvPr>
          <p:cNvSpPr/>
          <p:nvPr/>
        </p:nvSpPr>
        <p:spPr>
          <a:xfrm>
            <a:off x="6844076" y="3724218"/>
            <a:ext cx="1799640" cy="299544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pc="-1" dirty="0">
                <a:solidFill>
                  <a:srgbClr val="000000"/>
                </a:solidFill>
                <a:latin typeface="Arial"/>
              </a:rPr>
              <a:t>System Application</a:t>
            </a: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Rectangle 37">
            <a:extLst>
              <a:ext uri="{FF2B5EF4-FFF2-40B4-BE49-F238E27FC236}">
                <a16:creationId xmlns:a16="http://schemas.microsoft.com/office/drawing/2014/main" id="{22BA0962-9CCE-51BF-72BB-DAEA86539C43}"/>
              </a:ext>
            </a:extLst>
          </p:cNvPr>
          <p:cNvSpPr/>
          <p:nvPr/>
        </p:nvSpPr>
        <p:spPr>
          <a:xfrm>
            <a:off x="6844076" y="1195479"/>
            <a:ext cx="1799640" cy="728640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Multidimensional Detection </a:t>
            </a:r>
            <a:r>
              <a:rPr lang="en-GB" sz="1200" b="1" spc="-1" dirty="0">
                <a:solidFill>
                  <a:srgbClr val="000000"/>
                </a:solidFill>
                <a:latin typeface="Arial"/>
              </a:rPr>
              <a:t>Method</a:t>
            </a: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s and Applications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8DAF-BCCF-BEE1-4E79-E09671A5D4D4}"/>
              </a:ext>
            </a:extLst>
          </p:cNvPr>
          <p:cNvSpPr txBox="1"/>
          <p:nvPr/>
        </p:nvSpPr>
        <p:spPr>
          <a:xfrm>
            <a:off x="1934914" y="158969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400" dirty="0"/>
              <a:t>+2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1AE1C13-D841-2914-7F9D-8E9ABDFF6490}"/>
              </a:ext>
            </a:extLst>
          </p:cNvPr>
          <p:cNvSpPr txBox="1"/>
          <p:nvPr/>
        </p:nvSpPr>
        <p:spPr>
          <a:xfrm>
            <a:off x="4013248" y="1615079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400" dirty="0"/>
              <a:t>+2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A3A9FF-63CC-8BF7-37EB-36954B579731}"/>
              </a:ext>
            </a:extLst>
          </p:cNvPr>
          <p:cNvSpPr txBox="1"/>
          <p:nvPr/>
        </p:nvSpPr>
        <p:spPr>
          <a:xfrm>
            <a:off x="6043651" y="1615079"/>
            <a:ext cx="4876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400" dirty="0"/>
              <a:t>+18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9A00E05-3190-1C64-77C4-0B246D69DD91}"/>
              </a:ext>
            </a:extLst>
          </p:cNvPr>
          <p:cNvSpPr txBox="1"/>
          <p:nvPr/>
        </p:nvSpPr>
        <p:spPr>
          <a:xfrm>
            <a:off x="8605743" y="1589694"/>
            <a:ext cx="4876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400" dirty="0"/>
              <a:t>+18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0314B1DD-7CDB-4E40-E7C5-54EE0C60AD6B}"/>
              </a:ext>
            </a:extLst>
          </p:cNvPr>
          <p:cNvSpPr/>
          <p:nvPr/>
        </p:nvSpPr>
        <p:spPr>
          <a:xfrm>
            <a:off x="6681640" y="1071138"/>
            <a:ext cx="494038" cy="244440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n-GB" sz="1200" b="1" spc="-1" dirty="0">
                <a:solidFill>
                  <a:srgbClr val="000000"/>
                </a:solidFill>
                <a:latin typeface="Arial"/>
              </a:rPr>
              <a:t>ST4</a:t>
            </a:r>
            <a:endParaRPr lang="de-DE" sz="12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TextBox 3">
            <a:extLst>
              <a:ext uri="{FF2B5EF4-FFF2-40B4-BE49-F238E27FC236}">
                <a16:creationId xmlns:a16="http://schemas.microsoft.com/office/drawing/2014/main" id="{CAB7F79C-5A12-9B12-2C4F-2BC75544BAAF}"/>
              </a:ext>
            </a:extLst>
          </p:cNvPr>
          <p:cNvSpPr/>
          <p:nvPr/>
        </p:nvSpPr>
        <p:spPr>
          <a:xfrm>
            <a:off x="228600" y="50760"/>
            <a:ext cx="30668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1400" b="0" strike="noStrike" spc="-1" dirty="0">
                <a:solidFill>
                  <a:schemeClr val="dk1"/>
                </a:solidFill>
                <a:latin typeface="Arial"/>
              </a:rPr>
              <a:t>Suggestion KIT + </a:t>
            </a:r>
            <a:r>
              <a:rPr lang="en-US" sz="1400" spc="-1" dirty="0">
                <a:solidFill>
                  <a:schemeClr val="dk1"/>
                </a:solidFill>
                <a:latin typeface="Arial"/>
              </a:rPr>
              <a:t>DESY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1930170"/>
      </p:ext>
    </p:extLst>
  </p:cSld>
  <p:clrMapOvr>
    <a:masterClrMapping/>
  </p:clrMapOvr>
</p:sld>
</file>

<file path=ppt/theme/theme1.xml><?xml version="1.0" encoding="utf-8"?>
<a:theme xmlns:a="http://schemas.openxmlformats.org/drawingml/2006/main" name="Helmholtz_PPT_master_blanko_DEUTSCH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3_Inhaltsfolie_Mater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3_Inhaltsfolie_Mater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3_Inhaltsfolie_Mater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4_Inhaltsfolie_Mater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elmholtz_PPT_master_blanko_DEUTSCH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Zwischenfol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Zwischenfol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Zwischenfoliel_Variant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Inhaltsfol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Inhaltsfol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Inhaltsfolie_Mater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Inhaltsfolie_Mater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Helmholtz_PPT_master_blanko_DEUTSCH</Template>
  <TotalTime>0</TotalTime>
  <Words>352</Words>
  <Application>Microsoft Macintosh PowerPoint</Application>
  <PresentationFormat>Bildschirmpräsentation (16:9)</PresentationFormat>
  <Paragraphs>81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13</vt:i4>
      </vt:variant>
      <vt:variant>
        <vt:lpstr>Folientitel</vt:lpstr>
      </vt:variant>
      <vt:variant>
        <vt:i4>3</vt:i4>
      </vt:variant>
    </vt:vector>
  </HeadingPairs>
  <TitlesOfParts>
    <vt:vector size="22" baseType="lpstr">
      <vt:lpstr>Arial</vt:lpstr>
      <vt:lpstr>Arial Narrow</vt:lpstr>
      <vt:lpstr>Calibri</vt:lpstr>
      <vt:lpstr>Symbol</vt:lpstr>
      <vt:lpstr>Times New Roman</vt:lpstr>
      <vt:lpstr>Wingdings</vt:lpstr>
      <vt:lpstr>Helmholtz_PPT_master_blanko_DEUTSCH</vt:lpstr>
      <vt:lpstr>Helmholtz_PPT_master_blanko_DEUTSCH</vt:lpstr>
      <vt:lpstr>Zwischenfolie</vt:lpstr>
      <vt:lpstr>Zwischenfolie</vt:lpstr>
      <vt:lpstr>Zwischenfoliel_Variante</vt:lpstr>
      <vt:lpstr>Inhaltsfolie</vt:lpstr>
      <vt:lpstr>Inhaltsfolie</vt:lpstr>
      <vt:lpstr>Inhaltsfolie_Materie</vt:lpstr>
      <vt:lpstr>Inhaltsfolie_Materie</vt:lpstr>
      <vt:lpstr>3_Inhaltsfolie_Materie</vt:lpstr>
      <vt:lpstr>3_Inhaltsfolie_Materie</vt:lpstr>
      <vt:lpstr>3_Inhaltsfolie_Materie</vt:lpstr>
      <vt:lpstr>4_Inhaltsfolie_Materie</vt:lpstr>
      <vt:lpstr>PowerPoint-Präsentation</vt:lpstr>
      <vt:lpstr>PowerPoint-Präsentation</vt:lpstr>
      <vt:lpstr>PowerPoint-Präsentation</vt:lpstr>
    </vt:vector>
  </TitlesOfParts>
  <Company>Helmholtz-Gemeinschaft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Mehwald, Lars</dc:creator>
  <dc:description/>
  <cp:lastModifiedBy>Weber, Marc (BL5)</cp:lastModifiedBy>
  <cp:revision>1491</cp:revision>
  <cp:lastPrinted>2024-05-08T08:54:19Z</cp:lastPrinted>
  <dcterms:created xsi:type="dcterms:W3CDTF">2017-09-27T14:19:35Z</dcterms:created>
  <dcterms:modified xsi:type="dcterms:W3CDTF">2024-06-19T16:10:27Z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10</vt:r8>
  </property>
  <property fmtid="{D5CDD505-2E9C-101B-9397-08002B2CF9AE}" pid="3" name="PresentationFormat">
    <vt:lpwstr>On-screen Show (16:9)</vt:lpwstr>
  </property>
  <property fmtid="{D5CDD505-2E9C-101B-9397-08002B2CF9AE}" pid="4" name="Slides">
    <vt:r8>10</vt:r8>
  </property>
</Properties>
</file>