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71" r:id="rId3"/>
    <p:sldId id="338" r:id="rId4"/>
    <p:sldId id="348" r:id="rId5"/>
    <p:sldId id="349" r:id="rId6"/>
    <p:sldId id="363" r:id="rId7"/>
    <p:sldId id="350" r:id="rId8"/>
    <p:sldId id="372" r:id="rId9"/>
    <p:sldId id="373" r:id="rId10"/>
    <p:sldId id="351" r:id="rId11"/>
    <p:sldId id="374" r:id="rId12"/>
    <p:sldId id="358" r:id="rId13"/>
    <p:sldId id="376" r:id="rId14"/>
    <p:sldId id="377" r:id="rId15"/>
    <p:sldId id="365" r:id="rId16"/>
    <p:sldId id="368" r:id="rId17"/>
    <p:sldId id="369" r:id="rId18"/>
    <p:sldId id="367" r:id="rId19"/>
    <p:sldId id="370" r:id="rId20"/>
    <p:sldId id="378" r:id="rId21"/>
    <p:sldId id="330" r:id="rId22"/>
    <p:sldId id="379" r:id="rId23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FEF"/>
    <a:srgbClr val="465C69"/>
    <a:srgbClr val="B93B96"/>
    <a:srgbClr val="ED7D31"/>
    <a:srgbClr val="EDC32A"/>
    <a:srgbClr val="EC9D00"/>
    <a:srgbClr val="5D4DA0"/>
    <a:srgbClr val="FFDA05"/>
    <a:srgbClr val="319236"/>
    <a:srgbClr val="FDD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3907" autoAdjust="0"/>
  </p:normalViewPr>
  <p:slideViewPr>
    <p:cSldViewPr snapToGrid="0">
      <p:cViewPr varScale="1">
        <p:scale>
          <a:sx n="55" d="100"/>
          <a:sy n="55" d="100"/>
        </p:scale>
        <p:origin x="124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0D37F-AE46-462C-BDD9-FF0A42BD1D3C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9E95B-1C1E-42D0-A566-4A79C3B9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03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9E95B-1C1E-42D0-A566-4A79C3B9F03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1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2021-2024</a:t>
            </a:r>
          </a:p>
          <a:p>
            <a:r>
              <a:rPr lang="de-AT" dirty="0"/>
              <a:t>Goal: </a:t>
            </a:r>
            <a:r>
              <a:rPr lang="de-AT" dirty="0" err="1"/>
              <a:t>to</a:t>
            </a:r>
            <a:r>
              <a:rPr lang="de-AT" dirty="0"/>
              <a:t> support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transition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OA in Austria</a:t>
            </a:r>
          </a:p>
          <a:p>
            <a:r>
              <a:rPr lang="de-AT" dirty="0"/>
              <a:t>24 </a:t>
            </a:r>
            <a:r>
              <a:rPr lang="de-AT" dirty="0" err="1"/>
              <a:t>partners</a:t>
            </a:r>
            <a:r>
              <a:rPr lang="de-AT" dirty="0"/>
              <a:t> – incl. all </a:t>
            </a:r>
            <a:r>
              <a:rPr lang="de-AT" dirty="0" err="1"/>
              <a:t>public</a:t>
            </a:r>
            <a:r>
              <a:rPr lang="de-AT" dirty="0"/>
              <a:t> </a:t>
            </a:r>
            <a:r>
              <a:rPr lang="de-AT" dirty="0" err="1"/>
              <a:t>universities</a:t>
            </a:r>
            <a:endParaRPr lang="de-AT" dirty="0"/>
          </a:p>
          <a:p>
            <a:r>
              <a:rPr lang="de-AT" dirty="0"/>
              <a:t>More </a:t>
            </a:r>
            <a:r>
              <a:rPr lang="de-AT" dirty="0" err="1"/>
              <a:t>than</a:t>
            </a:r>
            <a:r>
              <a:rPr lang="de-AT" dirty="0"/>
              <a:t> 80 </a:t>
            </a:r>
            <a:r>
              <a:rPr lang="de-AT" dirty="0" err="1"/>
              <a:t>experts</a:t>
            </a:r>
            <a:r>
              <a:rPr lang="de-AT" dirty="0"/>
              <a:t> </a:t>
            </a:r>
            <a:r>
              <a:rPr lang="de-AT" dirty="0" err="1"/>
              <a:t>working</a:t>
            </a:r>
            <a:r>
              <a:rPr lang="de-AT" dirty="0"/>
              <a:t> in 5 </a:t>
            </a:r>
            <a:r>
              <a:rPr lang="de-AT" dirty="0" err="1"/>
              <a:t>subprojects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9E95B-1C1E-42D0-A566-4A79C3B9F03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21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E95B-1C1E-42D0-A566-4A79C3B9F03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31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None/>
            </a:pPr>
            <a:endParaRPr lang="de-AT" sz="12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E95B-1C1E-42D0-A566-4A79C3B9F03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92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E95B-1C1E-42D0-A566-4A79C3B9F03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54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None/>
            </a:pPr>
            <a:endParaRPr lang="de-AT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E95B-1C1E-42D0-A566-4A79C3B9F03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35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000" y="3380445"/>
            <a:ext cx="10080000" cy="784989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spc="-50" baseline="0">
                <a:solidFill>
                  <a:srgbClr val="465C69"/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084063"/>
            <a:ext cx="10058400" cy="910337"/>
          </a:xfrm>
        </p:spPr>
        <p:txBody>
          <a:bodyPr lIns="91440" rIns="9144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800" i="1" kern="1200" spc="-50" baseline="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de-AT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58240" y="4568235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0" y="1011600"/>
            <a:ext cx="7848000" cy="1966046"/>
          </a:xfrm>
          <a:prstGeom prst="rect">
            <a:avLst/>
          </a:prstGeom>
        </p:spPr>
      </p:pic>
      <p:grpSp>
        <p:nvGrpSpPr>
          <p:cNvPr id="6" name="Gruppieren 5"/>
          <p:cNvGrpSpPr/>
          <p:nvPr userDrawn="1"/>
        </p:nvGrpSpPr>
        <p:grpSpPr>
          <a:xfrm>
            <a:off x="3000" y="6782400"/>
            <a:ext cx="12186000" cy="75600"/>
            <a:chOff x="0" y="6786282"/>
            <a:chExt cx="12186000" cy="75600"/>
          </a:xfrm>
        </p:grpSpPr>
        <p:sp>
          <p:nvSpPr>
            <p:cNvPr id="7" name="Rechteck 6"/>
            <p:cNvSpPr/>
            <p:nvPr userDrawn="1"/>
          </p:nvSpPr>
          <p:spPr>
            <a:xfrm>
              <a:off x="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B93B9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24372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5D4DA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48744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48BFE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3116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31923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97488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DA0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95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0" y="1845734"/>
            <a:ext cx="10080000" cy="4348800"/>
          </a:xfrm>
        </p:spPr>
        <p:txBody>
          <a:bodyPr>
            <a:normAutofit/>
          </a:bodyPr>
          <a:lstStyle>
            <a:lvl1pPr marL="108000" indent="-183600">
              <a:spcBef>
                <a:spcPts val="1200"/>
              </a:spcBef>
              <a:spcAft>
                <a:spcPts val="0"/>
              </a:spcAft>
              <a:buClr>
                <a:srgbClr val="465C69"/>
              </a:buClr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38404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56692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Symbol" panose="05050102010706020507" pitchFamily="18" charset="2"/>
              <a:buChar char="-"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74980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Symbol" panose="05050102010706020507" pitchFamily="18" charset="2"/>
              <a:buChar char="-"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93268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Symbol" panose="05050102010706020507" pitchFamily="18" charset="2"/>
              <a:buChar char="-"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056000" y="658800"/>
            <a:ext cx="10080000" cy="1080000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65C69"/>
                </a:solidFill>
                <a:latin typeface="Tw Cen MT" panose="020B0602020104020603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56000" y="1738800"/>
            <a:ext cx="1008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00" y="144000"/>
            <a:ext cx="1728000" cy="432891"/>
          </a:xfrm>
          <a:prstGeom prst="rect">
            <a:avLst/>
          </a:prstGeom>
        </p:spPr>
      </p:pic>
      <p:grpSp>
        <p:nvGrpSpPr>
          <p:cNvPr id="15" name="Gruppieren 14"/>
          <p:cNvGrpSpPr/>
          <p:nvPr userDrawn="1"/>
        </p:nvGrpSpPr>
        <p:grpSpPr>
          <a:xfrm>
            <a:off x="3000" y="6782400"/>
            <a:ext cx="12186000" cy="75600"/>
            <a:chOff x="0" y="6786282"/>
            <a:chExt cx="12186000" cy="75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B93B9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24372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5D4DA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48744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48BFE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73116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31923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97488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DA0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45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175954"/>
            <a:ext cx="1728000" cy="432891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0" y="0"/>
            <a:ext cx="10080000" cy="784800"/>
          </a:xfrm>
          <a:prstGeom prst="rect">
            <a:avLst/>
          </a:prstGeom>
          <a:gradFill flip="none" rotWithShape="1">
            <a:gsLst>
              <a:gs pos="58000">
                <a:srgbClr val="465C6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endParaRPr lang="de-DE" sz="2800" dirty="0">
              <a:latin typeface="Tw Cen MT" panose="020B0602020104020603" pitchFamily="34" charset="0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0" y="0"/>
            <a:ext cx="10080000" cy="784800"/>
          </a:xfrm>
        </p:spPr>
        <p:txBody>
          <a:bodyPr lIns="288000" tIns="46800" rIns="784800" bIns="46800" anchor="b" anchorCtr="0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3000" y="6782400"/>
            <a:ext cx="12186000" cy="75600"/>
            <a:chOff x="0" y="6786282"/>
            <a:chExt cx="12186000" cy="75600"/>
          </a:xfrm>
        </p:grpSpPr>
        <p:sp>
          <p:nvSpPr>
            <p:cNvPr id="12" name="Rechteck 11"/>
            <p:cNvSpPr/>
            <p:nvPr userDrawn="1"/>
          </p:nvSpPr>
          <p:spPr>
            <a:xfrm>
              <a:off x="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B93B9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24372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5D4DA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48744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48BFE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73116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31923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97488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DA0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49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0080000" cy="784800"/>
          </a:xfrm>
          <a:prstGeom prst="rect">
            <a:avLst/>
          </a:prstGeom>
          <a:gradFill flip="none" rotWithShape="1">
            <a:gsLst>
              <a:gs pos="58000">
                <a:srgbClr val="465C6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endParaRPr lang="de-DE" sz="2800" dirty="0">
              <a:latin typeface="Tw Cen MT" panose="020B0602020104020603" pitchFamily="34" charset="0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0" y="0"/>
            <a:ext cx="10080000" cy="784800"/>
          </a:xfrm>
        </p:spPr>
        <p:txBody>
          <a:bodyPr lIns="288000" tIns="46800" rIns="784800" bIns="46800" anchor="b" anchorCtr="0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3000" y="6782400"/>
            <a:ext cx="12186000" cy="75600"/>
            <a:chOff x="0" y="6786282"/>
            <a:chExt cx="12186000" cy="75600"/>
          </a:xfrm>
        </p:grpSpPr>
        <p:sp>
          <p:nvSpPr>
            <p:cNvPr id="12" name="Rechteck 11"/>
            <p:cNvSpPr/>
            <p:nvPr userDrawn="1"/>
          </p:nvSpPr>
          <p:spPr>
            <a:xfrm>
              <a:off x="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B93B9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24372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5D4DA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48744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48BFE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73116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31923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97488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DA0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E0BA90-2E76-4922-A0BD-0A60FCAA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00" y="1368000"/>
            <a:ext cx="10080000" cy="4968000"/>
          </a:xfrm>
        </p:spPr>
        <p:txBody>
          <a:bodyPr>
            <a:normAutofit/>
          </a:bodyPr>
          <a:lstStyle>
            <a:lvl1pPr marL="108000" indent="-183600">
              <a:spcBef>
                <a:spcPts val="1200"/>
              </a:spcBef>
              <a:spcAft>
                <a:spcPts val="0"/>
              </a:spcAft>
              <a:buClr>
                <a:srgbClr val="465C69"/>
              </a:buClr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38404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56692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Symbol" panose="05050102010706020507" pitchFamily="18" charset="2"/>
              <a:buChar char="-"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74980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Symbol" panose="05050102010706020507" pitchFamily="18" charset="2"/>
              <a:buChar char="-"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93268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Symbol" panose="05050102010706020507" pitchFamily="18" charset="2"/>
              <a:buChar char="-"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0080000" cy="784800"/>
          </a:xfrm>
          <a:prstGeom prst="rect">
            <a:avLst/>
          </a:prstGeom>
          <a:gradFill flip="none" rotWithShape="1">
            <a:gsLst>
              <a:gs pos="58000">
                <a:srgbClr val="465C6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endParaRPr lang="de-DE" sz="2800" dirty="0">
              <a:latin typeface="Tw Cen MT" panose="020B0602020104020603" pitchFamily="34" charset="0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0" y="0"/>
            <a:ext cx="10080000" cy="784800"/>
          </a:xfrm>
        </p:spPr>
        <p:txBody>
          <a:bodyPr lIns="288000" tIns="46800" rIns="784800" bIns="46800" anchor="b" anchorCtr="0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3000" y="6782400"/>
            <a:ext cx="12186000" cy="75600"/>
            <a:chOff x="0" y="6786282"/>
            <a:chExt cx="12186000" cy="75600"/>
          </a:xfrm>
        </p:grpSpPr>
        <p:sp>
          <p:nvSpPr>
            <p:cNvPr id="12" name="Rechteck 11"/>
            <p:cNvSpPr/>
            <p:nvPr userDrawn="1"/>
          </p:nvSpPr>
          <p:spPr>
            <a:xfrm>
              <a:off x="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B93B9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24372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5D4DA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48744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48BFE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73116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31923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97488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DA0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E0BA90-2E76-4922-A0BD-0A60FCAA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00" y="1368000"/>
            <a:ext cx="10080000" cy="4968000"/>
          </a:xfrm>
        </p:spPr>
        <p:txBody>
          <a:bodyPr>
            <a:normAutofit/>
          </a:bodyPr>
          <a:lstStyle>
            <a:lvl1pPr marL="108000" indent="-183600">
              <a:spcBef>
                <a:spcPts val="1200"/>
              </a:spcBef>
              <a:spcAft>
                <a:spcPts val="0"/>
              </a:spcAft>
              <a:buClr>
                <a:srgbClr val="465C69"/>
              </a:buClr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38404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56692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Symbol" panose="05050102010706020507" pitchFamily="18" charset="2"/>
              <a:buChar char="-"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74980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Symbol" panose="05050102010706020507" pitchFamily="18" charset="2"/>
              <a:buChar char="-"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93268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Symbol" panose="05050102010706020507" pitchFamily="18" charset="2"/>
              <a:buChar char="-"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5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0080000" cy="784800"/>
          </a:xfrm>
          <a:prstGeom prst="rect">
            <a:avLst/>
          </a:prstGeom>
          <a:gradFill flip="none" rotWithShape="1">
            <a:gsLst>
              <a:gs pos="58000">
                <a:srgbClr val="465C6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endParaRPr lang="de-DE" sz="2800" dirty="0">
              <a:latin typeface="Tw Cen MT" panose="020B0602020104020603" pitchFamily="34" charset="0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0" y="0"/>
            <a:ext cx="10080000" cy="784800"/>
          </a:xfrm>
        </p:spPr>
        <p:txBody>
          <a:bodyPr lIns="288000" tIns="46800" rIns="784800" bIns="46800" anchor="b" anchorCtr="0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3000" y="6782400"/>
            <a:ext cx="12186000" cy="75600"/>
            <a:chOff x="0" y="6786282"/>
            <a:chExt cx="12186000" cy="75600"/>
          </a:xfrm>
        </p:grpSpPr>
        <p:sp>
          <p:nvSpPr>
            <p:cNvPr id="12" name="Rechteck 11"/>
            <p:cNvSpPr/>
            <p:nvPr userDrawn="1"/>
          </p:nvSpPr>
          <p:spPr>
            <a:xfrm>
              <a:off x="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B93B9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24372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5D4DA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48744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48BFE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73116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31923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9748800" y="6786282"/>
              <a:ext cx="2437200" cy="7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DA0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algn="l"/>
              <a:endParaRPr lang="de-DE" sz="28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E0BA90-2E76-4922-A0BD-0A60FCAA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00" y="1368000"/>
            <a:ext cx="10080000" cy="4968000"/>
          </a:xfrm>
        </p:spPr>
        <p:txBody>
          <a:bodyPr>
            <a:normAutofit/>
          </a:bodyPr>
          <a:lstStyle>
            <a:lvl1pPr marL="108000" indent="-183600">
              <a:spcBef>
                <a:spcPts val="1200"/>
              </a:spcBef>
              <a:spcAft>
                <a:spcPts val="0"/>
              </a:spcAft>
              <a:buClr>
                <a:srgbClr val="465C69"/>
              </a:buClr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38404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56692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Symbol" panose="05050102010706020507" pitchFamily="18" charset="2"/>
              <a:buChar char="-"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74980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Symbol" panose="05050102010706020507" pitchFamily="18" charset="2"/>
              <a:buChar char="-"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932688" indent="-182880">
              <a:spcBef>
                <a:spcPts val="600"/>
              </a:spcBef>
              <a:spcAft>
                <a:spcPts val="0"/>
              </a:spcAft>
              <a:buClr>
                <a:srgbClr val="465C69"/>
              </a:buClr>
              <a:buFont typeface="Symbol" panose="05050102010706020507" pitchFamily="18" charset="2"/>
              <a:buChar char="-"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2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465C69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65C69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465C69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465C69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465C69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465C69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818279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5281/zenodo.1119172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315080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hyperlink" Target="http://www.at2oa.at/en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elanie.stummvoll@univie.ac.at" TargetMode="External"/><Relationship Id="rId2" Type="http://schemas.openxmlformats.org/officeDocument/2006/relationships/hyperlink" Target="mailto:christian.kaier@uni-graz.a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5281/zenodo.759978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833827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tertitel 13"/>
          <p:cNvSpPr>
            <a:spLocks noGrp="1"/>
          </p:cNvSpPr>
          <p:nvPr>
            <p:ph type="subTitle" idx="1"/>
          </p:nvPr>
        </p:nvSpPr>
        <p:spPr>
          <a:xfrm>
            <a:off x="1133301" y="5341758"/>
            <a:ext cx="4920989" cy="910337"/>
          </a:xfrm>
        </p:spPr>
        <p:txBody>
          <a:bodyPr/>
          <a:lstStyle/>
          <a:p>
            <a:r>
              <a:rPr lang="de-AT" sz="2500" dirty="0"/>
              <a:t>Christian Kaier, University of Graz</a:t>
            </a:r>
          </a:p>
          <a:p>
            <a:r>
              <a:rPr lang="de-AT" sz="2500" dirty="0"/>
              <a:t>Melanie Stummvoll, University of Vienna</a:t>
            </a:r>
          </a:p>
          <a:p>
            <a:endParaRPr lang="de-AT" dirty="0"/>
          </a:p>
        </p:txBody>
      </p:sp>
      <p:sp>
        <p:nvSpPr>
          <p:cNvPr id="4" name="Untertitel 13"/>
          <p:cNvSpPr txBox="1">
            <a:spLocks/>
          </p:cNvSpPr>
          <p:nvPr/>
        </p:nvSpPr>
        <p:spPr>
          <a:xfrm>
            <a:off x="6054291" y="5341757"/>
            <a:ext cx="5081709" cy="91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lang="en-US" sz="2800" i="1" kern="1200" spc="-50" baseline="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dirty="0" err="1"/>
              <a:t>openCost</a:t>
            </a:r>
            <a:r>
              <a:rPr lang="de-AT" dirty="0"/>
              <a:t> Workshop</a:t>
            </a:r>
            <a:br>
              <a:rPr lang="de-AT" baseline="30000" dirty="0"/>
            </a:br>
            <a:r>
              <a:rPr lang="de-AT" dirty="0" err="1"/>
              <a:t>October</a:t>
            </a:r>
            <a:r>
              <a:rPr lang="de-AT" dirty="0"/>
              <a:t> </a:t>
            </a:r>
            <a:r>
              <a:rPr lang="de-AT" dirty="0" err="1"/>
              <a:t>8</a:t>
            </a:r>
            <a:r>
              <a:rPr lang="de-AT" baseline="30000" dirty="0" err="1"/>
              <a:t>th</a:t>
            </a:r>
            <a:r>
              <a:rPr lang="de-AT" dirty="0"/>
              <a:t>, 2024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6000" y="3548610"/>
            <a:ext cx="10080000" cy="784989"/>
          </a:xfrm>
        </p:spPr>
        <p:txBody>
          <a:bodyPr>
            <a:noAutofit/>
          </a:bodyPr>
          <a:lstStyle/>
          <a:p>
            <a:r>
              <a:rPr lang="en-US" sz="3600" dirty="0"/>
              <a:t>Monitoring and Analysis of Publication Costs –</a:t>
            </a:r>
            <a:br>
              <a:rPr lang="en-US" sz="3600" dirty="0"/>
            </a:br>
            <a:r>
              <a:rPr lang="en-US" sz="3600" dirty="0"/>
              <a:t>The Austrian Approach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169121-D2DF-E31E-5A95-B453641EDB80}"/>
              </a:ext>
            </a:extLst>
          </p:cNvPr>
          <p:cNvSpPr txBox="1"/>
          <p:nvPr/>
        </p:nvSpPr>
        <p:spPr>
          <a:xfrm>
            <a:off x="6714145" y="6360151"/>
            <a:ext cx="547785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AT" sz="105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Dieses Werk ist lizenziert unter einer </a:t>
            </a:r>
            <a:r>
              <a:rPr lang="de-AT" sz="105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Creative Commons Namensnennung 4.0 International Lizenz</a:t>
            </a:r>
            <a:endParaRPr lang="de-AT" sz="105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de-AT" sz="105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Ausgenommen von der Lizenzierung sind Abbildungen, Screenshots und Logos</a:t>
            </a:r>
            <a:endParaRPr lang="de-AT" sz="1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EC6C15-E60A-F75E-939D-262B08B85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00" y="6087667"/>
            <a:ext cx="939917" cy="3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6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10540721" cy="784800"/>
          </a:xfrm>
        </p:spPr>
        <p:txBody>
          <a:bodyPr>
            <a:noAutofit/>
          </a:bodyPr>
          <a:lstStyle/>
          <a:p>
            <a:pPr defTabSz="271463">
              <a:spcAft>
                <a:spcPts val="1200"/>
              </a:spcAft>
            </a:pPr>
            <a:r>
              <a:rPr lang="en-US" sz="2800" dirty="0"/>
              <a:t>Recommendation on the Documentation of </a:t>
            </a:r>
            <a:br>
              <a:rPr lang="en-US" sz="2800" dirty="0"/>
            </a:br>
            <a:r>
              <a:rPr lang="en-US" sz="2800" dirty="0"/>
              <a:t>Publication Costs in Statistics</a:t>
            </a:r>
            <a:endParaRPr lang="de-AT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756000" y="1364432"/>
            <a:ext cx="60580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AT" sz="2500" dirty="0"/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Status quo: Incomplete and inconsistent records of open access costs in statistical reports</a:t>
            </a:r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Goal: Improvement and Standardization e.g. in library statistics</a:t>
            </a:r>
            <a:endParaRPr lang="de-AT" sz="2500" dirty="0"/>
          </a:p>
          <a:p>
            <a:pPr>
              <a:buClr>
                <a:srgbClr val="48BFEF"/>
              </a:buClr>
            </a:pPr>
            <a:endParaRPr lang="de-AT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8038" t="5308" r="6007" b="5556"/>
          <a:stretch/>
        </p:blipFill>
        <p:spPr>
          <a:xfrm rot="600000">
            <a:off x="8272329" y="1528193"/>
            <a:ext cx="3120636" cy="4435234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7820520" y="6284799"/>
            <a:ext cx="351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DOI: 10.5281/</a:t>
            </a:r>
            <a:r>
              <a:rPr lang="de-DE" dirty="0" err="1">
                <a:hlinkClick r:id="rId3"/>
              </a:rPr>
              <a:t>zenodo.8182790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90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Categories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8C832CB-7826-C0E8-2699-55344B248B0E}"/>
              </a:ext>
            </a:extLst>
          </p:cNvPr>
          <p:cNvGrpSpPr>
            <a:grpSpLocks/>
          </p:cNvGrpSpPr>
          <p:nvPr/>
        </p:nvGrpSpPr>
        <p:grpSpPr>
          <a:xfrm>
            <a:off x="1679373" y="1550012"/>
            <a:ext cx="7506959" cy="4901588"/>
            <a:chOff x="572372" y="1722039"/>
            <a:chExt cx="12279099" cy="5302654"/>
          </a:xfrm>
        </p:grpSpPr>
        <p:sp>
          <p:nvSpPr>
            <p:cNvPr id="8" name="Freihandform: Form 8">
              <a:extLst>
                <a:ext uri="{FF2B5EF4-FFF2-40B4-BE49-F238E27FC236}">
                  <a16:creationId xmlns:a16="http://schemas.microsoft.com/office/drawing/2014/main" id="{F84C4D24-4C8D-BA52-6EB2-962859FFAD79}"/>
                </a:ext>
              </a:extLst>
            </p:cNvPr>
            <p:cNvSpPr/>
            <p:nvPr/>
          </p:nvSpPr>
          <p:spPr>
            <a:xfrm>
              <a:off x="2624806" y="1722039"/>
              <a:ext cx="4075470" cy="2971673"/>
            </a:xfrm>
            <a:custGeom>
              <a:avLst/>
              <a:gdLst>
                <a:gd name="connsiteX0" fmla="*/ 0 w 1180283"/>
                <a:gd name="connsiteY0" fmla="*/ 513423 h 1026846"/>
                <a:gd name="connsiteX1" fmla="*/ 256712 w 1180283"/>
                <a:gd name="connsiteY1" fmla="*/ 0 h 1026846"/>
                <a:gd name="connsiteX2" fmla="*/ 923572 w 1180283"/>
                <a:gd name="connsiteY2" fmla="*/ 0 h 1026846"/>
                <a:gd name="connsiteX3" fmla="*/ 1180283 w 1180283"/>
                <a:gd name="connsiteY3" fmla="*/ 513423 h 1026846"/>
                <a:gd name="connsiteX4" fmla="*/ 923572 w 1180283"/>
                <a:gd name="connsiteY4" fmla="*/ 1026846 h 1026846"/>
                <a:gd name="connsiteX5" fmla="*/ 256712 w 1180283"/>
                <a:gd name="connsiteY5" fmla="*/ 1026846 h 1026846"/>
                <a:gd name="connsiteX6" fmla="*/ 0 w 1180283"/>
                <a:gd name="connsiteY6" fmla="*/ 513423 h 102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0283" h="1026846">
                  <a:moveTo>
                    <a:pt x="590142" y="0"/>
                  </a:moveTo>
                  <a:lnTo>
                    <a:pt x="1180282" y="223340"/>
                  </a:lnTo>
                  <a:lnTo>
                    <a:pt x="1180282" y="803507"/>
                  </a:lnTo>
                  <a:lnTo>
                    <a:pt x="590142" y="1026846"/>
                  </a:lnTo>
                  <a:lnTo>
                    <a:pt x="1" y="803507"/>
                  </a:lnTo>
                  <a:lnTo>
                    <a:pt x="1" y="223340"/>
                  </a:lnTo>
                  <a:lnTo>
                    <a:pt x="590142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497" tIns="214408" rIns="190498" bIns="214407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kern="1200" dirty="0"/>
                <a:t>APCs, BPCs, Crowdfunding</a:t>
              </a:r>
            </a:p>
          </p:txBody>
        </p:sp>
        <p:sp>
          <p:nvSpPr>
            <p:cNvPr id="9" name="Freihandform: Form 14">
              <a:extLst>
                <a:ext uri="{FF2B5EF4-FFF2-40B4-BE49-F238E27FC236}">
                  <a16:creationId xmlns:a16="http://schemas.microsoft.com/office/drawing/2014/main" id="{B7C93A5B-C2A0-007F-C8FC-D9CD61967A9C}"/>
                </a:ext>
              </a:extLst>
            </p:cNvPr>
            <p:cNvSpPr/>
            <p:nvPr/>
          </p:nvSpPr>
          <p:spPr>
            <a:xfrm>
              <a:off x="4675204" y="4053018"/>
              <a:ext cx="4075468" cy="2971675"/>
            </a:xfrm>
            <a:custGeom>
              <a:avLst/>
              <a:gdLst>
                <a:gd name="connsiteX0" fmla="*/ 0 w 1180283"/>
                <a:gd name="connsiteY0" fmla="*/ 513423 h 1026846"/>
                <a:gd name="connsiteX1" fmla="*/ 256712 w 1180283"/>
                <a:gd name="connsiteY1" fmla="*/ 0 h 1026846"/>
                <a:gd name="connsiteX2" fmla="*/ 923572 w 1180283"/>
                <a:gd name="connsiteY2" fmla="*/ 0 h 1026846"/>
                <a:gd name="connsiteX3" fmla="*/ 1180283 w 1180283"/>
                <a:gd name="connsiteY3" fmla="*/ 513423 h 1026846"/>
                <a:gd name="connsiteX4" fmla="*/ 923572 w 1180283"/>
                <a:gd name="connsiteY4" fmla="*/ 1026846 h 1026846"/>
                <a:gd name="connsiteX5" fmla="*/ 256712 w 1180283"/>
                <a:gd name="connsiteY5" fmla="*/ 1026846 h 1026846"/>
                <a:gd name="connsiteX6" fmla="*/ 0 w 1180283"/>
                <a:gd name="connsiteY6" fmla="*/ 513423 h 102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0283" h="1026846">
                  <a:moveTo>
                    <a:pt x="590142" y="0"/>
                  </a:moveTo>
                  <a:lnTo>
                    <a:pt x="1180282" y="223340"/>
                  </a:lnTo>
                  <a:lnTo>
                    <a:pt x="1180282" y="803507"/>
                  </a:lnTo>
                  <a:lnTo>
                    <a:pt x="590142" y="1026846"/>
                  </a:lnTo>
                  <a:lnTo>
                    <a:pt x="1" y="803507"/>
                  </a:lnTo>
                  <a:lnTo>
                    <a:pt x="1" y="223340"/>
                  </a:lnTo>
                  <a:lnTo>
                    <a:pt x="590142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497" tIns="214408" rIns="190498" bIns="214407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2400" kern="1200" dirty="0"/>
                <a:t>Funding </a:t>
              </a:r>
              <a:r>
                <a:rPr lang="de-AT" sz="2400" kern="1200" dirty="0" err="1"/>
                <a:t>for</a:t>
              </a:r>
              <a:r>
                <a:rPr lang="de-AT" sz="2400" kern="1200" dirty="0"/>
                <a:t> </a:t>
              </a:r>
              <a:r>
                <a:rPr lang="de-AT" sz="2400" dirty="0" err="1"/>
                <a:t>I</a:t>
              </a:r>
              <a:r>
                <a:rPr lang="de-AT" sz="2400" kern="1200" dirty="0" err="1"/>
                <a:t>nfrastructures</a:t>
              </a:r>
              <a:endParaRPr lang="de-AT" sz="2400" kern="1200" dirty="0"/>
            </a:p>
          </p:txBody>
        </p:sp>
        <p:sp>
          <p:nvSpPr>
            <p:cNvPr id="10" name="Freihandform: Form 17">
              <a:extLst>
                <a:ext uri="{FF2B5EF4-FFF2-40B4-BE49-F238E27FC236}">
                  <a16:creationId xmlns:a16="http://schemas.microsoft.com/office/drawing/2014/main" id="{691A4633-4747-3F90-4C77-5E00C6F4912D}"/>
                </a:ext>
              </a:extLst>
            </p:cNvPr>
            <p:cNvSpPr/>
            <p:nvPr/>
          </p:nvSpPr>
          <p:spPr>
            <a:xfrm>
              <a:off x="8776003" y="4053018"/>
              <a:ext cx="4075468" cy="2971675"/>
            </a:xfrm>
            <a:custGeom>
              <a:avLst/>
              <a:gdLst>
                <a:gd name="connsiteX0" fmla="*/ 0 w 1180283"/>
                <a:gd name="connsiteY0" fmla="*/ 513423 h 1026846"/>
                <a:gd name="connsiteX1" fmla="*/ 256712 w 1180283"/>
                <a:gd name="connsiteY1" fmla="*/ 0 h 1026846"/>
                <a:gd name="connsiteX2" fmla="*/ 923572 w 1180283"/>
                <a:gd name="connsiteY2" fmla="*/ 0 h 1026846"/>
                <a:gd name="connsiteX3" fmla="*/ 1180283 w 1180283"/>
                <a:gd name="connsiteY3" fmla="*/ 513423 h 1026846"/>
                <a:gd name="connsiteX4" fmla="*/ 923572 w 1180283"/>
                <a:gd name="connsiteY4" fmla="*/ 1026846 h 1026846"/>
                <a:gd name="connsiteX5" fmla="*/ 256712 w 1180283"/>
                <a:gd name="connsiteY5" fmla="*/ 1026846 h 1026846"/>
                <a:gd name="connsiteX6" fmla="*/ 0 w 1180283"/>
                <a:gd name="connsiteY6" fmla="*/ 513423 h 102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0283" h="1026846">
                  <a:moveTo>
                    <a:pt x="590142" y="0"/>
                  </a:moveTo>
                  <a:lnTo>
                    <a:pt x="1180282" y="223340"/>
                  </a:lnTo>
                  <a:lnTo>
                    <a:pt x="1180282" y="803507"/>
                  </a:lnTo>
                  <a:lnTo>
                    <a:pt x="590142" y="1026846"/>
                  </a:lnTo>
                  <a:lnTo>
                    <a:pt x="1" y="803507"/>
                  </a:lnTo>
                  <a:lnTo>
                    <a:pt x="1" y="223340"/>
                  </a:lnTo>
                  <a:lnTo>
                    <a:pt x="590142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497" tIns="214408" rIns="190498" bIns="214407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kern="1200" dirty="0" err="1"/>
                <a:t>Expenses</a:t>
              </a:r>
              <a:r>
                <a:rPr lang="de-AT" sz="2400" kern="1200" dirty="0"/>
                <a:t> </a:t>
              </a:r>
              <a:r>
                <a:rPr lang="de-AT" sz="2400" kern="1200" dirty="0" err="1"/>
                <a:t>for</a:t>
              </a:r>
              <a:r>
                <a:rPr lang="de-AT" sz="2400" kern="1200" dirty="0"/>
                <a:t> Journal Hosting, Universit</a:t>
              </a:r>
              <a:r>
                <a:rPr lang="de-AT" sz="2400" dirty="0"/>
                <a:t>y Press</a:t>
              </a:r>
              <a:endParaRPr lang="de-AT" sz="2400" kern="1200" dirty="0"/>
            </a:p>
          </p:txBody>
        </p:sp>
        <p:sp>
          <p:nvSpPr>
            <p:cNvPr id="11" name="Freihandform: Form 11">
              <a:extLst>
                <a:ext uri="{FF2B5EF4-FFF2-40B4-BE49-F238E27FC236}">
                  <a16:creationId xmlns:a16="http://schemas.microsoft.com/office/drawing/2014/main" id="{008662D5-C2D4-0A9D-4BF2-FAED70699648}"/>
                </a:ext>
              </a:extLst>
            </p:cNvPr>
            <p:cNvSpPr/>
            <p:nvPr/>
          </p:nvSpPr>
          <p:spPr>
            <a:xfrm>
              <a:off x="572372" y="4053018"/>
              <a:ext cx="4075468" cy="2971675"/>
            </a:xfrm>
            <a:custGeom>
              <a:avLst/>
              <a:gdLst>
                <a:gd name="connsiteX0" fmla="*/ 0 w 1180283"/>
                <a:gd name="connsiteY0" fmla="*/ 513423 h 1026846"/>
                <a:gd name="connsiteX1" fmla="*/ 256712 w 1180283"/>
                <a:gd name="connsiteY1" fmla="*/ 0 h 1026846"/>
                <a:gd name="connsiteX2" fmla="*/ 923572 w 1180283"/>
                <a:gd name="connsiteY2" fmla="*/ 0 h 1026846"/>
                <a:gd name="connsiteX3" fmla="*/ 1180283 w 1180283"/>
                <a:gd name="connsiteY3" fmla="*/ 513423 h 1026846"/>
                <a:gd name="connsiteX4" fmla="*/ 923572 w 1180283"/>
                <a:gd name="connsiteY4" fmla="*/ 1026846 h 1026846"/>
                <a:gd name="connsiteX5" fmla="*/ 256712 w 1180283"/>
                <a:gd name="connsiteY5" fmla="*/ 1026846 h 1026846"/>
                <a:gd name="connsiteX6" fmla="*/ 0 w 1180283"/>
                <a:gd name="connsiteY6" fmla="*/ 513423 h 102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0283" h="1026846">
                  <a:moveTo>
                    <a:pt x="590142" y="0"/>
                  </a:moveTo>
                  <a:lnTo>
                    <a:pt x="1180282" y="223340"/>
                  </a:lnTo>
                  <a:lnTo>
                    <a:pt x="1180282" y="803507"/>
                  </a:lnTo>
                  <a:lnTo>
                    <a:pt x="590142" y="1026846"/>
                  </a:lnTo>
                  <a:lnTo>
                    <a:pt x="1" y="803507"/>
                  </a:lnTo>
                  <a:lnTo>
                    <a:pt x="1" y="223340"/>
                  </a:lnTo>
                  <a:lnTo>
                    <a:pt x="590142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497" tIns="214408" rIns="190498" bIns="214407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2400" b="1" kern="1200" dirty="0"/>
                <a:t>All </a:t>
              </a:r>
              <a:r>
                <a:rPr lang="de-AT" sz="2400" dirty="0" err="1"/>
                <a:t>Expenses</a:t>
              </a:r>
              <a:r>
                <a:rPr lang="de-AT" sz="2400" dirty="0"/>
                <a:t> </a:t>
              </a:r>
              <a:r>
                <a:rPr lang="de-AT" sz="2400" dirty="0" err="1"/>
                <a:t>for</a:t>
              </a:r>
              <a:r>
                <a:rPr lang="de-AT" sz="2400" dirty="0"/>
                <a:t> </a:t>
              </a:r>
              <a:r>
                <a:rPr lang="de-AT" sz="2400" kern="1200" dirty="0"/>
                <a:t>Open Access Agreements</a:t>
              </a:r>
            </a:p>
          </p:txBody>
        </p:sp>
      </p:grpSp>
      <p:sp>
        <p:nvSpPr>
          <p:cNvPr id="17" name="Freihandform: Form 28">
            <a:extLst>
              <a:ext uri="{FF2B5EF4-FFF2-40B4-BE49-F238E27FC236}">
                <a16:creationId xmlns:a16="http://schemas.microsoft.com/office/drawing/2014/main" id="{8C409515-66E6-4F57-2CC2-0F7C3BFB5756}"/>
              </a:ext>
            </a:extLst>
          </p:cNvPr>
          <p:cNvSpPr>
            <a:spLocks noChangeAspect="1"/>
          </p:cNvSpPr>
          <p:nvPr/>
        </p:nvSpPr>
        <p:spPr>
          <a:xfrm>
            <a:off x="5432342" y="1575207"/>
            <a:ext cx="2508980" cy="2712838"/>
          </a:xfrm>
          <a:custGeom>
            <a:avLst/>
            <a:gdLst>
              <a:gd name="connsiteX0" fmla="*/ 0 w 1180283"/>
              <a:gd name="connsiteY0" fmla="*/ 513423 h 1026846"/>
              <a:gd name="connsiteX1" fmla="*/ 256712 w 1180283"/>
              <a:gd name="connsiteY1" fmla="*/ 0 h 1026846"/>
              <a:gd name="connsiteX2" fmla="*/ 923572 w 1180283"/>
              <a:gd name="connsiteY2" fmla="*/ 0 h 1026846"/>
              <a:gd name="connsiteX3" fmla="*/ 1180283 w 1180283"/>
              <a:gd name="connsiteY3" fmla="*/ 513423 h 1026846"/>
              <a:gd name="connsiteX4" fmla="*/ 923572 w 1180283"/>
              <a:gd name="connsiteY4" fmla="*/ 1026846 h 1026846"/>
              <a:gd name="connsiteX5" fmla="*/ 256712 w 1180283"/>
              <a:gd name="connsiteY5" fmla="*/ 1026846 h 1026846"/>
              <a:gd name="connsiteX6" fmla="*/ 0 w 1180283"/>
              <a:gd name="connsiteY6" fmla="*/ 513423 h 102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283" h="1026846">
                <a:moveTo>
                  <a:pt x="590142" y="0"/>
                </a:moveTo>
                <a:lnTo>
                  <a:pt x="1180282" y="223340"/>
                </a:lnTo>
                <a:lnTo>
                  <a:pt x="1180282" y="803507"/>
                </a:lnTo>
                <a:lnTo>
                  <a:pt x="590142" y="1026846"/>
                </a:lnTo>
                <a:lnTo>
                  <a:pt x="1" y="803507"/>
                </a:lnTo>
                <a:lnTo>
                  <a:pt x="1" y="223340"/>
                </a:lnTo>
                <a:lnTo>
                  <a:pt x="59014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97" tIns="214408" rIns="190498" bIns="214407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AT" sz="2400" kern="1200" dirty="0"/>
              <a:t>Print </a:t>
            </a:r>
            <a:r>
              <a:rPr lang="de-AT" sz="2400" kern="1200" dirty="0" err="1"/>
              <a:t>subsidies</a:t>
            </a:r>
            <a:r>
              <a:rPr lang="de-AT" sz="2400" kern="1200" dirty="0"/>
              <a:t>, Page </a:t>
            </a:r>
            <a:r>
              <a:rPr lang="de-AT" sz="2400" kern="1200" dirty="0" err="1"/>
              <a:t>Charges</a:t>
            </a:r>
            <a:r>
              <a:rPr lang="de-AT" sz="2400" kern="1200" dirty="0"/>
              <a:t> etc. </a:t>
            </a:r>
            <a:r>
              <a:rPr lang="de-AT" sz="2400" kern="1200" dirty="0" err="1"/>
              <a:t>having</a:t>
            </a:r>
            <a:r>
              <a:rPr lang="de-AT" sz="2400" kern="1200" dirty="0"/>
              <a:t> </a:t>
            </a:r>
            <a:r>
              <a:rPr lang="de-AT" sz="2400" kern="1200" dirty="0" err="1"/>
              <a:t>no</a:t>
            </a:r>
            <a:r>
              <a:rPr lang="de-AT" sz="2400" kern="1200" dirty="0"/>
              <a:t> </a:t>
            </a:r>
            <a:r>
              <a:rPr lang="de-AT" sz="2400" kern="1200" dirty="0" err="1"/>
              <a:t>relation</a:t>
            </a:r>
            <a:r>
              <a:rPr lang="de-AT" sz="2400" kern="1200" dirty="0"/>
              <a:t> </a:t>
            </a:r>
            <a:r>
              <a:rPr lang="de-AT" sz="2400" kern="1200" dirty="0" err="1"/>
              <a:t>to</a:t>
            </a:r>
            <a:r>
              <a:rPr lang="de-AT" sz="2400" kern="1200" dirty="0"/>
              <a:t> Open Access</a:t>
            </a:r>
          </a:p>
        </p:txBody>
      </p:sp>
    </p:spTree>
    <p:extLst>
      <p:ext uri="{BB962C8B-B14F-4D97-AF65-F5344CB8AC3E}">
        <p14:creationId xmlns:p14="http://schemas.microsoft.com/office/powerpoint/2010/main" val="159694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10613985" cy="784800"/>
          </a:xfrm>
        </p:spPr>
        <p:txBody>
          <a:bodyPr>
            <a:noAutofit/>
          </a:bodyPr>
          <a:lstStyle/>
          <a:p>
            <a:r>
              <a:rPr lang="en-US" sz="2800" dirty="0"/>
              <a:t>Workflows for the Documentation and Monitoring of Publication Costs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756001" y="1364433"/>
            <a:ext cx="6810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Workflows for selected publication cost categories:</a:t>
            </a:r>
          </a:p>
          <a:p>
            <a:pPr marL="914400" lvl="1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APCs, BPCs, crowdfunding </a:t>
            </a:r>
          </a:p>
          <a:p>
            <a:pPr marL="914400" lvl="1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Print subsidies, page charges etc. </a:t>
            </a:r>
            <a:r>
              <a:rPr lang="de-AT" sz="2500" dirty="0" err="1"/>
              <a:t>that</a:t>
            </a:r>
            <a:r>
              <a:rPr lang="de-AT" sz="2500" dirty="0"/>
              <a:t> </a:t>
            </a:r>
            <a:r>
              <a:rPr lang="de-AT" sz="2500" dirty="0" err="1"/>
              <a:t>are</a:t>
            </a:r>
            <a:r>
              <a:rPr lang="de-AT" sz="2500" dirty="0"/>
              <a:t> not </a:t>
            </a:r>
            <a:r>
              <a:rPr lang="de-AT" sz="2500" dirty="0" err="1"/>
              <a:t>related</a:t>
            </a:r>
            <a:r>
              <a:rPr lang="de-AT" sz="2500" dirty="0"/>
              <a:t> </a:t>
            </a:r>
            <a:r>
              <a:rPr lang="de-AT" sz="2500" dirty="0" err="1"/>
              <a:t>to</a:t>
            </a:r>
            <a:r>
              <a:rPr lang="de-AT" sz="2500" dirty="0"/>
              <a:t> open </a:t>
            </a:r>
            <a:r>
              <a:rPr lang="de-AT" sz="2500" dirty="0" err="1"/>
              <a:t>access</a:t>
            </a:r>
            <a:endParaRPr lang="de-AT" sz="2500" dirty="0"/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Goals: Basis for establishing and further refining cost monitoring; knowledge documentation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Target groups: Colleagues at libraries and research services</a:t>
            </a:r>
            <a:endParaRPr lang="de-AT" sz="2500" dirty="0"/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AT" sz="25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8267960" y="1559265"/>
            <a:ext cx="3125614" cy="4413839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6446981" y="6295621"/>
            <a:ext cx="5306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de-DE" dirty="0">
                <a:hlinkClick r:id="rId4"/>
              </a:rPr>
              <a:t>DOI: 10.5281/</a:t>
            </a:r>
            <a:r>
              <a:rPr lang="de-DE" dirty="0" err="1">
                <a:hlinkClick r:id="rId4"/>
              </a:rPr>
              <a:t>zenodo.11191724</a:t>
            </a:r>
            <a:endParaRPr lang="de-DE" dirty="0"/>
          </a:p>
          <a:p>
            <a:pPr lvl="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75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06" y="3728302"/>
            <a:ext cx="8795869" cy="29352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660284" cy="784800"/>
          </a:xfrm>
        </p:spPr>
        <p:txBody>
          <a:bodyPr>
            <a:noAutofit/>
          </a:bodyPr>
          <a:lstStyle/>
          <a:p>
            <a:r>
              <a:rPr lang="en-US" sz="2800" dirty="0"/>
              <a:t>Workflows for the Documentation and Monitoring of Publication Costs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756000" y="1152000"/>
            <a:ext cx="85493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1463">
              <a:spcAft>
                <a:spcPts val="1200"/>
              </a:spcAft>
            </a:pPr>
            <a:r>
              <a:rPr lang="de-AT" sz="2800" b="1" dirty="0" err="1">
                <a:solidFill>
                  <a:srgbClr val="48BFEF"/>
                </a:solidFill>
              </a:rPr>
              <a:t>Process</a:t>
            </a:r>
            <a:r>
              <a:rPr lang="de-AT" sz="2800" b="1" dirty="0">
                <a:solidFill>
                  <a:srgbClr val="48BFEF"/>
                </a:solidFill>
              </a:rPr>
              <a:t> Steps  </a:t>
            </a:r>
          </a:p>
          <a:p>
            <a:pPr marL="457200" indent="-457200">
              <a:spcAft>
                <a:spcPts val="600"/>
              </a:spcAft>
              <a:buClr>
                <a:srgbClr val="48BFEF"/>
              </a:buClr>
              <a:buFont typeface="+mj-lt"/>
              <a:buAutoNum type="arabicPeriod"/>
            </a:pPr>
            <a:r>
              <a:rPr lang="en-US" sz="2500" dirty="0"/>
              <a:t>Data collection from various sources</a:t>
            </a:r>
          </a:p>
          <a:p>
            <a:pPr marL="457200" indent="-457200">
              <a:spcAft>
                <a:spcPts val="600"/>
              </a:spcAft>
              <a:buClr>
                <a:srgbClr val="48BFEF"/>
              </a:buClr>
              <a:buFont typeface="+mj-lt"/>
              <a:buAutoNum type="arabicPeriod"/>
            </a:pPr>
            <a:r>
              <a:rPr lang="en-US" sz="2500" dirty="0"/>
              <a:t>Data aggregation &amp; editing</a:t>
            </a:r>
          </a:p>
          <a:p>
            <a:pPr marL="457200" indent="-457200">
              <a:spcAft>
                <a:spcPts val="600"/>
              </a:spcAft>
              <a:buClr>
                <a:srgbClr val="48BFEF"/>
              </a:buClr>
              <a:buFont typeface="+mj-lt"/>
              <a:buAutoNum type="arabicPeriod"/>
            </a:pPr>
            <a:r>
              <a:rPr lang="en-US" sz="2500" dirty="0"/>
              <a:t>Quality check</a:t>
            </a:r>
          </a:p>
          <a:p>
            <a:pPr marL="457200" indent="-457200">
              <a:spcAft>
                <a:spcPts val="600"/>
              </a:spcAft>
              <a:buClr>
                <a:srgbClr val="48BFEF"/>
              </a:buClr>
              <a:buFont typeface="+mj-lt"/>
              <a:buAutoNum type="arabicPeriod"/>
            </a:pPr>
            <a:r>
              <a:rPr lang="en-US" sz="2500" dirty="0"/>
              <a:t>Data analysis, evaluation and presentation</a:t>
            </a:r>
          </a:p>
          <a:p>
            <a:pPr marL="457200" indent="-457200">
              <a:spcAft>
                <a:spcPts val="600"/>
              </a:spcAft>
              <a:buClr>
                <a:srgbClr val="48BFEF"/>
              </a:buClr>
              <a:buFont typeface="+mj-lt"/>
              <a:buAutoNum type="arabicPeriod"/>
            </a:pPr>
            <a:r>
              <a:rPr lang="en-US" sz="2500" dirty="0"/>
              <a:t>Data reporting</a:t>
            </a:r>
            <a:endParaRPr lang="de-AT" sz="2500" dirty="0"/>
          </a:p>
          <a:p>
            <a:pPr>
              <a:buClr>
                <a:srgbClr val="48BFEF"/>
              </a:buClr>
            </a:pPr>
            <a:r>
              <a:rPr lang="de-AT" sz="2500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39791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8240891" y="1552701"/>
            <a:ext cx="3155009" cy="44554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Survey </a:t>
            </a:r>
            <a:br>
              <a:rPr lang="de-DE" sz="2800" dirty="0"/>
            </a:br>
            <a:r>
              <a:rPr lang="en-US" sz="2800" dirty="0"/>
              <a:t>"Publication Cost Monitoring in Austria 2024"</a:t>
            </a:r>
            <a:r>
              <a:rPr lang="de-DE" sz="2800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6000" y="1213681"/>
            <a:ext cx="833775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en-US" sz="2500" dirty="0"/>
          </a:p>
          <a:p>
            <a:pPr>
              <a:spcAft>
                <a:spcPts val="1200"/>
              </a:spcAft>
              <a:buClr>
                <a:srgbClr val="48BFEF"/>
              </a:buClr>
            </a:pPr>
            <a:endParaRPr lang="en-US" sz="2500" dirty="0"/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An initial survey was conducted in 2021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18/24 project partners participated in the </a:t>
            </a:r>
            <a:br>
              <a:rPr lang="en-US" sz="2500" dirty="0"/>
            </a:br>
            <a:r>
              <a:rPr lang="en-US" sz="2500" dirty="0"/>
              <a:t>2024 survey</a:t>
            </a:r>
            <a:endParaRPr lang="de-AT" sz="2500" dirty="0"/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AT" sz="25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919F7F-9E4E-45E3-B02C-335A9843CB7F}"/>
              </a:ext>
            </a:extLst>
          </p:cNvPr>
          <p:cNvSpPr txBox="1"/>
          <p:nvPr/>
        </p:nvSpPr>
        <p:spPr>
          <a:xfrm>
            <a:off x="7816120" y="6284601"/>
            <a:ext cx="446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DOI: 10.5281/zenodo.13150803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34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Survey </a:t>
            </a:r>
            <a:br>
              <a:rPr lang="de-DE" sz="2800" dirty="0"/>
            </a:br>
            <a:r>
              <a:rPr lang="en-US" sz="2800" dirty="0"/>
              <a:t>"Publication Cost Monitoring in Austria 2024"</a:t>
            </a:r>
            <a:r>
              <a:rPr lang="de-DE" sz="2800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999" y="1152000"/>
            <a:ext cx="1108886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1463">
              <a:spcAft>
                <a:spcPts val="1200"/>
              </a:spcAft>
            </a:pPr>
            <a:r>
              <a:rPr lang="en-US" sz="2800" b="1" dirty="0">
                <a:solidFill>
                  <a:srgbClr val="48BFEF"/>
                </a:solidFill>
              </a:rPr>
              <a:t>What has changed since the start of the project?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r>
              <a:rPr lang="en-US" sz="2500" b="1" dirty="0"/>
              <a:t>Increase in collaboration with other departments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Regular monitoring and centralized evaluation on an institutional level 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More cost transparency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Development and Dissemination of expertise regarding publication costs across the entire institution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Different SAP cost types for open access and other publication costs 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Increasing professionalism in data collection &amp; monitoring 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213888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Survey </a:t>
            </a:r>
            <a:br>
              <a:rPr lang="de-DE" sz="2800" dirty="0"/>
            </a:br>
            <a:r>
              <a:rPr lang="en-US" sz="2800" dirty="0"/>
              <a:t>"Publication Cost Monitoring in Austria 2024"</a:t>
            </a:r>
            <a:r>
              <a:rPr lang="de-DE" sz="2800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999" y="1152000"/>
            <a:ext cx="1108886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1463">
              <a:spcAft>
                <a:spcPts val="1200"/>
              </a:spcAft>
            </a:pPr>
            <a:r>
              <a:rPr lang="en-US" sz="2800" b="1" dirty="0">
                <a:solidFill>
                  <a:srgbClr val="48BFEF"/>
                </a:solidFill>
              </a:rPr>
              <a:t>Where do you see room for improvement?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Compilation of publication costs from global and third-party funding budgets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Direct access to relevant cost types 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Standardization of SAP booking texts 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More precise querying options in the accounting system 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b="1" dirty="0"/>
              <a:t>Better coordination of the involved departments</a:t>
            </a:r>
            <a:endParaRPr lang="de-AT" sz="2500" b="1" dirty="0"/>
          </a:p>
        </p:txBody>
      </p:sp>
    </p:spTree>
    <p:extLst>
      <p:ext uri="{BB962C8B-B14F-4D97-AF65-F5344CB8AC3E}">
        <p14:creationId xmlns:p14="http://schemas.microsoft.com/office/powerpoint/2010/main" val="318850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Survey </a:t>
            </a:r>
            <a:br>
              <a:rPr lang="de-DE" sz="2800" dirty="0"/>
            </a:br>
            <a:r>
              <a:rPr lang="en-US" sz="2800" dirty="0"/>
              <a:t>"Publication Cost Monitoring in Austria 2024"</a:t>
            </a:r>
            <a:r>
              <a:rPr lang="de-DE" sz="2800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999" y="1152000"/>
            <a:ext cx="110888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1463">
              <a:spcAft>
                <a:spcPts val="1200"/>
              </a:spcAft>
            </a:pPr>
            <a:r>
              <a:rPr lang="de-AT" sz="2800" b="1" dirty="0">
                <a:solidFill>
                  <a:srgbClr val="48BFEF"/>
                </a:solidFill>
              </a:rPr>
              <a:t>Further </a:t>
            </a:r>
            <a:r>
              <a:rPr lang="de-AT" sz="2800" b="1" dirty="0" err="1">
                <a:solidFill>
                  <a:srgbClr val="48BFEF"/>
                </a:solidFill>
              </a:rPr>
              <a:t>ideas</a:t>
            </a:r>
            <a:r>
              <a:rPr lang="de-AT" sz="2800" b="1" dirty="0">
                <a:solidFill>
                  <a:srgbClr val="48BFEF"/>
                </a:solidFill>
              </a:rPr>
              <a:t> &amp; </a:t>
            </a:r>
            <a:r>
              <a:rPr lang="de-AT" sz="2800" b="1" dirty="0" err="1">
                <a:solidFill>
                  <a:srgbClr val="48BFEF"/>
                </a:solidFill>
              </a:rPr>
              <a:t>suggestions</a:t>
            </a:r>
            <a:endParaRPr lang="de-AT" sz="2800" b="1" dirty="0">
              <a:solidFill>
                <a:srgbClr val="48BFEF"/>
              </a:solidFill>
            </a:endParaRP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More awareness on management level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Mandate for publication cost monitoring from management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Standardized wording on publishers invoices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Standardized wording for SAP booking texts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Centralization of invoice processing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Atomization of data exchange, e.g. with FIS/CRIS system</a:t>
            </a:r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266505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Conclusions</a:t>
            </a:r>
            <a:r>
              <a:rPr lang="de-AT" dirty="0"/>
              <a:t>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6000" y="1152000"/>
            <a:ext cx="104494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1463">
              <a:spcAft>
                <a:spcPts val="1200"/>
              </a:spcAft>
            </a:pPr>
            <a:r>
              <a:rPr lang="de-AT" sz="2800" b="1" dirty="0" err="1">
                <a:solidFill>
                  <a:srgbClr val="48BFEF"/>
                </a:solidFill>
              </a:rPr>
              <a:t>What</a:t>
            </a:r>
            <a:r>
              <a:rPr lang="de-AT" sz="2800" b="1" dirty="0">
                <a:solidFill>
                  <a:srgbClr val="48BFEF"/>
                </a:solidFill>
              </a:rPr>
              <a:t> do </a:t>
            </a:r>
            <a:r>
              <a:rPr lang="de-AT" sz="2800" b="1" dirty="0" err="1">
                <a:solidFill>
                  <a:srgbClr val="48BFEF"/>
                </a:solidFill>
              </a:rPr>
              <a:t>we</a:t>
            </a:r>
            <a:r>
              <a:rPr lang="de-AT" sz="2800" b="1" dirty="0">
                <a:solidFill>
                  <a:srgbClr val="48BFEF"/>
                </a:solidFill>
              </a:rPr>
              <a:t> </a:t>
            </a:r>
            <a:r>
              <a:rPr lang="de-AT" sz="2800" b="1" dirty="0" err="1">
                <a:solidFill>
                  <a:srgbClr val="48BFEF"/>
                </a:solidFill>
              </a:rPr>
              <a:t>need</a:t>
            </a:r>
            <a:r>
              <a:rPr lang="de-AT" sz="2800" b="1" dirty="0">
                <a:solidFill>
                  <a:srgbClr val="48BFEF"/>
                </a:solidFill>
              </a:rPr>
              <a:t>?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Standardizing data collection and monitoring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Communicating benefits of open access cost monitoring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Information material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Continuous exchange with management, accounting, libraries, research service, faculties/departments etc.  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Inter-/national exchange</a:t>
            </a:r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48744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Now</a:t>
            </a:r>
            <a:r>
              <a:rPr lang="de-AT" dirty="0"/>
              <a:t>?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65950" y="1321312"/>
            <a:ext cx="1072888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1463">
              <a:spcAft>
                <a:spcPts val="1200"/>
              </a:spcAft>
            </a:pPr>
            <a:endParaRPr lang="de-AT" sz="2800" b="1" dirty="0">
              <a:solidFill>
                <a:srgbClr val="48BFEF"/>
              </a:solidFill>
            </a:endParaRP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Continuing the exchange on cost monitoring within the Austrian “Publication Fund Managers Network” and other working groups 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Giving impulses for the further refinement of library statistics </a:t>
            </a:r>
          </a:p>
          <a:p>
            <a:pPr marL="457200" indent="-457200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Observing the discussion on an information budget</a:t>
            </a:r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8640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Austrian Transition </a:t>
            </a:r>
            <a:r>
              <a:rPr lang="de-DE" dirty="0" err="1"/>
              <a:t>to</a:t>
            </a:r>
            <a:r>
              <a:rPr lang="de-DE" dirty="0"/>
              <a:t> Open Access 2 (AT2OA</a:t>
            </a:r>
            <a:r>
              <a:rPr lang="de-DE" baseline="30000" dirty="0"/>
              <a:t>2</a:t>
            </a:r>
            <a:r>
              <a:rPr lang="de-DE" dirty="0"/>
              <a:t>)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405017" y="3777960"/>
            <a:ext cx="3326400" cy="1089621"/>
            <a:chOff x="364126" y="3392378"/>
            <a:chExt cx="3326400" cy="1089621"/>
          </a:xfrm>
        </p:grpSpPr>
        <p:sp>
          <p:nvSpPr>
            <p:cNvPr id="3" name="Textfeld 2"/>
            <p:cNvSpPr txBox="1"/>
            <p:nvPr/>
          </p:nvSpPr>
          <p:spPr>
            <a:xfrm>
              <a:off x="364126" y="3392378"/>
              <a:ext cx="3326400" cy="432000"/>
            </a:xfrm>
            <a:prstGeom prst="rect">
              <a:avLst/>
            </a:prstGeom>
            <a:solidFill>
              <a:srgbClr val="FFDA05"/>
            </a:solidFill>
            <a:ln w="19050">
              <a:solidFill>
                <a:srgbClr val="FFDA05"/>
              </a:solidFill>
              <a:miter lim="400000"/>
            </a:ln>
          </p:spPr>
          <p:txBody>
            <a:bodyPr lIns="28575" tIns="28575" rIns="28575" bIns="28575" anchor="ctr"/>
            <a:lstStyle>
              <a:defPPr>
                <a:defRPr lang="de-DE"/>
              </a:defPPr>
              <a:lvl1pPr>
                <a:defRPr sz="225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de-AT" sz="21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Altmetrics</a:t>
              </a:r>
              <a:r>
                <a:rPr lang="de-AT" sz="21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(SP5)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64126" y="3822798"/>
              <a:ext cx="3326400" cy="659201"/>
            </a:xfrm>
            <a:prstGeom prst="rect">
              <a:avLst/>
            </a:prstGeom>
            <a:noFill/>
            <a:ln w="19050">
              <a:solidFill>
                <a:srgbClr val="FFDA0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>
                <a:spcBef>
                  <a:spcPts val="200"/>
                </a:spcBef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Investigating the visibility of OA publications using alternative metrics</a:t>
              </a:r>
              <a:endParaRPr lang="de-AT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400497" y="1608798"/>
            <a:ext cx="3326400" cy="1325885"/>
            <a:chOff x="400497" y="1608798"/>
            <a:chExt cx="3326400" cy="1325885"/>
          </a:xfrm>
        </p:grpSpPr>
        <p:sp>
          <p:nvSpPr>
            <p:cNvPr id="5" name="Textfeld 4"/>
            <p:cNvSpPr txBox="1"/>
            <p:nvPr/>
          </p:nvSpPr>
          <p:spPr>
            <a:xfrm>
              <a:off x="400497" y="1608798"/>
              <a:ext cx="3326400" cy="705194"/>
            </a:xfrm>
            <a:prstGeom prst="rect">
              <a:avLst/>
            </a:prstGeom>
            <a:solidFill>
              <a:srgbClr val="B93B96"/>
            </a:solidFill>
            <a:ln w="19050">
              <a:solidFill>
                <a:srgbClr val="B93B96"/>
              </a:solidFill>
              <a:miter lim="400000"/>
            </a:ln>
          </p:spPr>
          <p:txBody>
            <a:bodyPr lIns="28575" tIns="28575" rIns="28575" bIns="28575" anchor="ctr"/>
            <a:lstStyle>
              <a:defPPr>
                <a:defRPr lang="de-DE"/>
              </a:defPPr>
              <a:lvl1pPr>
                <a:defRPr sz="225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de-AT" sz="21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Transformative Agreements  (SP1)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00497" y="2313992"/>
              <a:ext cx="3326400" cy="620691"/>
            </a:xfrm>
            <a:prstGeom prst="rect">
              <a:avLst/>
            </a:prstGeom>
            <a:noFill/>
            <a:ln w="19050">
              <a:solidFill>
                <a:srgbClr val="B93B9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>
                <a:spcBef>
                  <a:spcPts val="200"/>
                </a:spcBef>
              </a:pP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Negotiation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of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agreements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with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scholarly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publishers</a:t>
              </a:r>
              <a:endParaRPr lang="de-AT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8550990" y="1608798"/>
            <a:ext cx="3326400" cy="1255998"/>
            <a:chOff x="8550990" y="1608798"/>
            <a:chExt cx="3326400" cy="1255998"/>
          </a:xfrm>
        </p:grpSpPr>
        <p:sp>
          <p:nvSpPr>
            <p:cNvPr id="4" name="Textfeld 3"/>
            <p:cNvSpPr txBox="1"/>
            <p:nvPr/>
          </p:nvSpPr>
          <p:spPr>
            <a:xfrm>
              <a:off x="8550990" y="1608798"/>
              <a:ext cx="3326400" cy="432000"/>
            </a:xfrm>
            <a:prstGeom prst="rect">
              <a:avLst/>
            </a:prstGeom>
            <a:solidFill>
              <a:srgbClr val="5D4DA0"/>
            </a:solidFill>
            <a:ln w="19050">
              <a:solidFill>
                <a:srgbClr val="5D4DA0"/>
              </a:solidFill>
              <a:miter lim="400000"/>
            </a:ln>
          </p:spPr>
          <p:txBody>
            <a:bodyPr lIns="28575" tIns="28575" rIns="28575" bIns="28575" anchor="ctr"/>
            <a:lstStyle>
              <a:defPPr>
                <a:defRPr lang="de-DE"/>
              </a:defPPr>
              <a:lvl1pPr>
                <a:defRPr sz="225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de-AT" sz="21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Austrian </a:t>
              </a:r>
              <a:r>
                <a:rPr lang="de-AT" sz="21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Datahub</a:t>
              </a:r>
              <a:r>
                <a:rPr lang="de-AT" sz="21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(SP2)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8550990" y="2045929"/>
              <a:ext cx="3326400" cy="818867"/>
            </a:xfrm>
            <a:prstGeom prst="rect">
              <a:avLst/>
            </a:prstGeom>
            <a:noFill/>
            <a:ln w="19050">
              <a:solidFill>
                <a:srgbClr val="5D4DA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>
                <a:spcBef>
                  <a:spcPts val="200"/>
                </a:spcBef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Establishment of a national </a:t>
              </a:r>
              <a:r>
                <a:rPr lang="en-US" sz="1600" i="1" dirty="0">
                  <a:solidFill>
                    <a:schemeClr val="bg2">
                      <a:lumMod val="10000"/>
                    </a:schemeClr>
                  </a:solidFill>
                </a:rPr>
                <a:t>Datahub for Open Access Negotiations and Monitoring</a:t>
              </a:r>
              <a:endParaRPr lang="de-AT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8550990" y="3777960"/>
            <a:ext cx="3326400" cy="1089621"/>
            <a:chOff x="8583726" y="3390798"/>
            <a:chExt cx="3326400" cy="1089621"/>
          </a:xfrm>
        </p:grpSpPr>
        <p:sp>
          <p:nvSpPr>
            <p:cNvPr id="6" name="Textfeld 5"/>
            <p:cNvSpPr txBox="1"/>
            <p:nvPr/>
          </p:nvSpPr>
          <p:spPr>
            <a:xfrm>
              <a:off x="8583726" y="3390798"/>
              <a:ext cx="3326400" cy="432000"/>
            </a:xfrm>
            <a:prstGeom prst="rect">
              <a:avLst/>
            </a:prstGeom>
            <a:solidFill>
              <a:srgbClr val="48BFEF"/>
            </a:solidFill>
            <a:ln w="19050">
              <a:solidFill>
                <a:srgbClr val="48BFEF"/>
              </a:solidFill>
              <a:miter lim="400000"/>
            </a:ln>
          </p:spPr>
          <p:txBody>
            <a:bodyPr lIns="28575" tIns="28575" rIns="28575" bIns="28575" anchor="ctr"/>
            <a:lstStyle>
              <a:defPPr>
                <a:defRPr lang="de-DE"/>
              </a:defPPr>
              <a:lvl1pPr>
                <a:defRPr sz="225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de-AT" sz="21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Publication</a:t>
              </a:r>
              <a:r>
                <a:rPr lang="de-AT" sz="21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Costs (SP3)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583726" y="3822798"/>
              <a:ext cx="3326400" cy="657621"/>
            </a:xfrm>
            <a:prstGeom prst="rect">
              <a:avLst/>
            </a:prstGeom>
            <a:noFill/>
            <a:ln w="19050">
              <a:solidFill>
                <a:srgbClr val="48BFE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>
                <a:spcBef>
                  <a:spcPts val="200"/>
                </a:spcBef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Analysis of publication costs at Austrian universities</a:t>
              </a:r>
              <a:endParaRPr lang="de-AT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4432800" y="4867581"/>
            <a:ext cx="3326400" cy="1273917"/>
            <a:chOff x="4432800" y="4867581"/>
            <a:chExt cx="3326400" cy="1273917"/>
          </a:xfrm>
        </p:grpSpPr>
        <p:sp>
          <p:nvSpPr>
            <p:cNvPr id="11" name="Textfeld 10"/>
            <p:cNvSpPr txBox="1"/>
            <p:nvPr/>
          </p:nvSpPr>
          <p:spPr>
            <a:xfrm>
              <a:off x="4432800" y="4867581"/>
              <a:ext cx="3326400" cy="432000"/>
            </a:xfrm>
            <a:prstGeom prst="rect">
              <a:avLst/>
            </a:prstGeom>
            <a:solidFill>
              <a:srgbClr val="319236"/>
            </a:solidFill>
            <a:ln w="19050">
              <a:solidFill>
                <a:srgbClr val="319236"/>
              </a:solidFill>
              <a:miter lim="400000"/>
            </a:ln>
          </p:spPr>
          <p:txBody>
            <a:bodyPr lIns="28575" tIns="28575" rIns="28575" bIns="28575" anchor="ctr"/>
            <a:lstStyle>
              <a:defPPr>
                <a:defRPr lang="de-DE"/>
              </a:defPPr>
              <a:lvl1pPr>
                <a:defRPr sz="225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de-AT" sz="21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Predatory</a:t>
              </a:r>
              <a:r>
                <a:rPr lang="de-AT" sz="21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Publishing (SP4)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432800" y="5299581"/>
              <a:ext cx="3326400" cy="841917"/>
            </a:xfrm>
            <a:prstGeom prst="rect">
              <a:avLst/>
            </a:prstGeom>
            <a:noFill/>
            <a:ln w="19050">
              <a:solidFill>
                <a:srgbClr val="319236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>
                <a:spcBef>
                  <a:spcPts val="200"/>
                </a:spcBef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Predatory publishing in context of the changing landscape of scientific communication</a:t>
              </a:r>
              <a:endParaRPr lang="de-AT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4302092" y="1080000"/>
            <a:ext cx="3587816" cy="3528000"/>
            <a:chOff x="4302092" y="1080000"/>
            <a:chExt cx="3587816" cy="3528000"/>
          </a:xfrm>
        </p:grpSpPr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A7CEA868-56B4-41A8-AA83-0961FA7F9073}"/>
                </a:ext>
              </a:extLst>
            </p:cNvPr>
            <p:cNvSpPr/>
            <p:nvPr/>
          </p:nvSpPr>
          <p:spPr>
            <a:xfrm>
              <a:off x="6156778" y="1080000"/>
              <a:ext cx="1711850" cy="169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574"/>
                  </a:lnTo>
                  <a:cubicBezTo>
                    <a:pt x="21521" y="16277"/>
                    <a:pt x="21436" y="15983"/>
                    <a:pt x="21329" y="15699"/>
                  </a:cubicBezTo>
                  <a:cubicBezTo>
                    <a:pt x="20044" y="12204"/>
                    <a:pt x="16652" y="9491"/>
                    <a:pt x="13014" y="8284"/>
                  </a:cubicBezTo>
                  <a:cubicBezTo>
                    <a:pt x="11589" y="7813"/>
                    <a:pt x="10343" y="6921"/>
                    <a:pt x="9452" y="5705"/>
                  </a:cubicBezTo>
                  <a:cubicBezTo>
                    <a:pt x="7215" y="2646"/>
                    <a:pt x="3626" y="260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5D4DA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6C307911-158F-4957-8998-E9A7DE682848}"/>
                </a:ext>
              </a:extLst>
            </p:cNvPr>
            <p:cNvSpPr/>
            <p:nvPr/>
          </p:nvSpPr>
          <p:spPr>
            <a:xfrm>
              <a:off x="5096955" y="2934683"/>
              <a:ext cx="2013421" cy="1673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9" y="0"/>
                  </a:moveTo>
                  <a:lnTo>
                    <a:pt x="0" y="19999"/>
                  </a:lnTo>
                  <a:cubicBezTo>
                    <a:pt x="1450" y="20931"/>
                    <a:pt x="3116" y="21339"/>
                    <a:pt x="4752" y="21348"/>
                  </a:cubicBezTo>
                  <a:cubicBezTo>
                    <a:pt x="6786" y="21364"/>
                    <a:pt x="8646" y="20428"/>
                    <a:pt x="10667" y="20474"/>
                  </a:cubicBezTo>
                  <a:cubicBezTo>
                    <a:pt x="11096" y="20484"/>
                    <a:pt x="11525" y="20496"/>
                    <a:pt x="11949" y="20562"/>
                  </a:cubicBezTo>
                  <a:cubicBezTo>
                    <a:pt x="13403" y="20795"/>
                    <a:pt x="14706" y="21600"/>
                    <a:pt x="16202" y="21600"/>
                  </a:cubicBezTo>
                  <a:cubicBezTo>
                    <a:pt x="18081" y="21600"/>
                    <a:pt x="19946" y="20975"/>
                    <a:pt x="21600" y="19744"/>
                  </a:cubicBezTo>
                  <a:lnTo>
                    <a:pt x="10659" y="0"/>
                  </a:lnTo>
                  <a:close/>
                </a:path>
              </a:pathLst>
            </a:custGeom>
            <a:solidFill>
              <a:srgbClr val="31923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06C7C64D-0B6E-4BC7-B6AA-1A7DD3F54482}"/>
                </a:ext>
              </a:extLst>
            </p:cNvPr>
            <p:cNvSpPr/>
            <p:nvPr/>
          </p:nvSpPr>
          <p:spPr>
            <a:xfrm>
              <a:off x="4302092" y="2477033"/>
              <a:ext cx="1719056" cy="195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extrusionOk="0">
                  <a:moveTo>
                    <a:pt x="21222" y="4387"/>
                  </a:moveTo>
                  <a:lnTo>
                    <a:pt x="119" y="0"/>
                  </a:lnTo>
                  <a:cubicBezTo>
                    <a:pt x="-378" y="2923"/>
                    <a:pt x="722" y="6163"/>
                    <a:pt x="2703" y="8630"/>
                  </a:cubicBezTo>
                  <a:cubicBezTo>
                    <a:pt x="3544" y="9676"/>
                    <a:pt x="4011" y="10924"/>
                    <a:pt x="4014" y="12215"/>
                  </a:cubicBezTo>
                  <a:cubicBezTo>
                    <a:pt x="4023" y="15791"/>
                    <a:pt x="5739" y="19570"/>
                    <a:pt x="8914" y="21600"/>
                  </a:cubicBezTo>
                  <a:lnTo>
                    <a:pt x="21222" y="4387"/>
                  </a:lnTo>
                  <a:close/>
                </a:path>
              </a:pathLst>
            </a:custGeom>
            <a:solidFill>
              <a:srgbClr val="FFDA0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 dirty="0"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12F96701-0125-4A9B-B338-046BC3817083}"/>
                </a:ext>
              </a:extLst>
            </p:cNvPr>
            <p:cNvSpPr/>
            <p:nvPr/>
          </p:nvSpPr>
          <p:spPr>
            <a:xfrm>
              <a:off x="6180865" y="2501120"/>
              <a:ext cx="1709043" cy="192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0" y="4405"/>
                  </a:moveTo>
                  <a:lnTo>
                    <a:pt x="12695" y="21600"/>
                  </a:lnTo>
                  <a:cubicBezTo>
                    <a:pt x="12791" y="21535"/>
                    <a:pt x="12886" y="21468"/>
                    <a:pt x="12982" y="21400"/>
                  </a:cubicBezTo>
                  <a:cubicBezTo>
                    <a:pt x="15763" y="19364"/>
                    <a:pt x="17209" y="15800"/>
                    <a:pt x="17227" y="12441"/>
                  </a:cubicBezTo>
                  <a:cubicBezTo>
                    <a:pt x="17233" y="11111"/>
                    <a:pt x="17661" y="9810"/>
                    <a:pt x="18523" y="8734"/>
                  </a:cubicBezTo>
                  <a:cubicBezTo>
                    <a:pt x="20513" y="6246"/>
                    <a:pt x="21600" y="2983"/>
                    <a:pt x="21130" y="0"/>
                  </a:cubicBezTo>
                  <a:lnTo>
                    <a:pt x="0" y="4405"/>
                  </a:lnTo>
                  <a:close/>
                </a:path>
              </a:pathLst>
            </a:custGeom>
            <a:solidFill>
              <a:srgbClr val="48BFE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CD3B2E34-6E4D-4D09-B937-EAA5C45FE4D2}"/>
                </a:ext>
              </a:extLst>
            </p:cNvPr>
            <p:cNvSpPr/>
            <p:nvPr/>
          </p:nvSpPr>
          <p:spPr>
            <a:xfrm>
              <a:off x="4332456" y="1080475"/>
              <a:ext cx="1718358" cy="169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cubicBezTo>
                    <a:pt x="17955" y="227"/>
                    <a:pt x="14339" y="2627"/>
                    <a:pt x="12093" y="5714"/>
                  </a:cubicBezTo>
                  <a:cubicBezTo>
                    <a:pt x="11218" y="6914"/>
                    <a:pt x="10004" y="7808"/>
                    <a:pt x="8602" y="8274"/>
                  </a:cubicBezTo>
                  <a:cubicBezTo>
                    <a:pt x="4808" y="9535"/>
                    <a:pt x="1293" y="12475"/>
                    <a:pt x="97" y="16189"/>
                  </a:cubicBezTo>
                  <a:cubicBezTo>
                    <a:pt x="61" y="16306"/>
                    <a:pt x="33" y="16422"/>
                    <a:pt x="0" y="1653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93B9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B5B57E7C-B814-4EBA-B182-0CB765B02336}"/>
                </a:ext>
              </a:extLst>
            </p:cNvPr>
            <p:cNvSpPr/>
            <p:nvPr/>
          </p:nvSpPr>
          <p:spPr>
            <a:xfrm>
              <a:off x="5148673" y="1945639"/>
              <a:ext cx="1894654" cy="181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044" extrusionOk="0">
                  <a:moveTo>
                    <a:pt x="19926" y="7116"/>
                  </a:moveTo>
                  <a:lnTo>
                    <a:pt x="16819" y="6640"/>
                  </a:lnTo>
                  <a:cubicBezTo>
                    <a:pt x="15122" y="6380"/>
                    <a:pt x="13653" y="5258"/>
                    <a:pt x="12895" y="3642"/>
                  </a:cubicBezTo>
                  <a:lnTo>
                    <a:pt x="11506" y="682"/>
                  </a:lnTo>
                  <a:cubicBezTo>
                    <a:pt x="11081" y="-227"/>
                    <a:pt x="9846" y="-227"/>
                    <a:pt x="9418" y="682"/>
                  </a:cubicBezTo>
                  <a:lnTo>
                    <a:pt x="8029" y="3642"/>
                  </a:lnTo>
                  <a:cubicBezTo>
                    <a:pt x="7271" y="5258"/>
                    <a:pt x="5802" y="6380"/>
                    <a:pt x="4105" y="6640"/>
                  </a:cubicBezTo>
                  <a:lnTo>
                    <a:pt x="998" y="7116"/>
                  </a:lnTo>
                  <a:cubicBezTo>
                    <a:pt x="42" y="7261"/>
                    <a:pt x="-338" y="8495"/>
                    <a:pt x="354" y="9202"/>
                  </a:cubicBezTo>
                  <a:lnTo>
                    <a:pt x="2602" y="11507"/>
                  </a:lnTo>
                  <a:cubicBezTo>
                    <a:pt x="3831" y="12766"/>
                    <a:pt x="4392" y="14581"/>
                    <a:pt x="4102" y="16358"/>
                  </a:cubicBezTo>
                  <a:lnTo>
                    <a:pt x="3573" y="19611"/>
                  </a:lnTo>
                  <a:cubicBezTo>
                    <a:pt x="3411" y="20609"/>
                    <a:pt x="4408" y="21373"/>
                    <a:pt x="5262" y="20900"/>
                  </a:cubicBezTo>
                  <a:lnTo>
                    <a:pt x="8040" y="19365"/>
                  </a:lnTo>
                  <a:cubicBezTo>
                    <a:pt x="9559" y="18525"/>
                    <a:pt x="11373" y="18525"/>
                    <a:pt x="12892" y="19365"/>
                  </a:cubicBezTo>
                  <a:lnTo>
                    <a:pt x="15672" y="20900"/>
                  </a:lnTo>
                  <a:cubicBezTo>
                    <a:pt x="16526" y="21373"/>
                    <a:pt x="17524" y="20609"/>
                    <a:pt x="17362" y="19611"/>
                  </a:cubicBezTo>
                  <a:lnTo>
                    <a:pt x="16832" y="16358"/>
                  </a:lnTo>
                  <a:cubicBezTo>
                    <a:pt x="16542" y="14579"/>
                    <a:pt x="17104" y="12766"/>
                    <a:pt x="18333" y="11507"/>
                  </a:cubicBezTo>
                  <a:lnTo>
                    <a:pt x="20581" y="9202"/>
                  </a:lnTo>
                  <a:cubicBezTo>
                    <a:pt x="21262" y="8495"/>
                    <a:pt x="20882" y="7261"/>
                    <a:pt x="19926" y="711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/>
            </a:p>
          </p:txBody>
        </p:sp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000" y="2576995"/>
              <a:ext cx="864000" cy="864000"/>
            </a:xfrm>
            <a:prstGeom prst="rect">
              <a:avLst/>
            </a:prstGeom>
          </p:spPr>
        </p:pic>
      </p:grpSp>
      <p:pic>
        <p:nvPicPr>
          <p:cNvPr id="42" name="Grafi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64" y="1761809"/>
            <a:ext cx="648000" cy="632085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19" y="1748591"/>
            <a:ext cx="648000" cy="64956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22" y="3038424"/>
            <a:ext cx="648000" cy="638765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90" y="3777960"/>
            <a:ext cx="648000" cy="64800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31" y="3075228"/>
            <a:ext cx="648000" cy="685494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188418"/>
            <a:ext cx="2010080" cy="50346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8408276" y="3573517"/>
            <a:ext cx="3622449" cy="1451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96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080000" cy="784800"/>
          </a:xfrm>
        </p:spPr>
        <p:txBody>
          <a:bodyPr/>
          <a:lstStyle/>
          <a:p>
            <a:r>
              <a:rPr lang="de-DE" dirty="0" err="1"/>
              <a:t>Questions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3E845D-1D39-4239-B8F9-676F87CB5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16" y="1001888"/>
            <a:ext cx="7869767" cy="52465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188418"/>
            <a:ext cx="2010080" cy="50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9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Publications</a:t>
            </a:r>
            <a:endParaRPr lang="de-DE" dirty="0"/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244">
            <a:off x="1147416" y="1100235"/>
            <a:ext cx="3570478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937">
            <a:off x="1495888" y="1027067"/>
            <a:ext cx="3845762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559">
            <a:off x="1948584" y="969568"/>
            <a:ext cx="4200639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702">
            <a:off x="2450719" y="969568"/>
            <a:ext cx="3866806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04" y="994587"/>
            <a:ext cx="3563945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524">
            <a:off x="3442604" y="1033434"/>
            <a:ext cx="3884283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907">
            <a:off x="3986507" y="1041018"/>
            <a:ext cx="4003974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548">
            <a:off x="4632363" y="1027067"/>
            <a:ext cx="3557422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964">
            <a:off x="5098812" y="1143930"/>
            <a:ext cx="3561244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905">
            <a:off x="5744915" y="1041018"/>
            <a:ext cx="3671017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576">
            <a:off x="6392600" y="1106063"/>
            <a:ext cx="3581959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649">
            <a:off x="6985338" y="1171919"/>
            <a:ext cx="3582559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6132">
            <a:off x="7425379" y="1143708"/>
            <a:ext cx="3579241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feld 2"/>
          <p:cNvSpPr txBox="1"/>
          <p:nvPr/>
        </p:nvSpPr>
        <p:spPr>
          <a:xfrm>
            <a:off x="696000" y="2828907"/>
            <a:ext cx="10800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465C69"/>
                </a:solidFill>
              </a:rPr>
              <a:t>All activities &amp; publications can be found on our project website: </a:t>
            </a:r>
            <a:r>
              <a:rPr lang="de-AT" sz="3200" b="1" dirty="0">
                <a:solidFill>
                  <a:srgbClr val="465C69"/>
                </a:solidFill>
                <a:hlinkClick r:id="rId15"/>
              </a:rPr>
              <a:t>www.at2oa.at/en</a:t>
            </a:r>
            <a:endParaRPr lang="de-DE" sz="3200" b="1" dirty="0">
              <a:solidFill>
                <a:srgbClr val="465C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Many </a:t>
            </a:r>
            <a:r>
              <a:rPr lang="de-DE" dirty="0" err="1"/>
              <a:t>thanks</a:t>
            </a:r>
            <a:r>
              <a:rPr lang="de-DE" dirty="0"/>
              <a:t> …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782126" y="1322910"/>
            <a:ext cx="1044942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spcAft>
                <a:spcPts val="1200"/>
              </a:spcAft>
              <a:buClr>
                <a:srgbClr val="465C69"/>
              </a:buClr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Get in touch with:</a:t>
            </a:r>
          </a:p>
          <a:p>
            <a:pPr marL="457200" indent="-457200" fontAlgn="b">
              <a:spcAft>
                <a:spcPts val="3000"/>
              </a:spcAft>
              <a:buClr>
                <a:srgbClr val="465C69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Christian </a:t>
            </a:r>
            <a:r>
              <a:rPr lang="de-D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Kaier</a:t>
            </a:r>
            <a:b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sz="2800" dirty="0" err="1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christian.kaier@uni-graz.at</a:t>
            </a: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fontAlgn="b">
              <a:spcAft>
                <a:spcPts val="3000"/>
              </a:spcAft>
              <a:buClr>
                <a:srgbClr val="465C6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Melanie Stummvoll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melanie.stummvoll@univie.ac.at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188418"/>
            <a:ext cx="2010080" cy="50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8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Initial </a:t>
            </a:r>
            <a:r>
              <a:rPr lang="de-DE" dirty="0" err="1"/>
              <a:t>situation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6000" y="1152000"/>
            <a:ext cx="10449426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1463">
              <a:spcAft>
                <a:spcPts val="1200"/>
              </a:spcAft>
            </a:pPr>
            <a:r>
              <a:rPr lang="de-AT" sz="2800" b="1" dirty="0">
                <a:solidFill>
                  <a:srgbClr val="48BFEF"/>
                </a:solidFill>
              </a:rPr>
              <a:t>A </a:t>
            </a:r>
            <a:r>
              <a:rPr lang="de-AT" sz="2800" b="1" dirty="0" err="1">
                <a:solidFill>
                  <a:srgbClr val="48BFEF"/>
                </a:solidFill>
              </a:rPr>
              <a:t>challenging</a:t>
            </a:r>
            <a:r>
              <a:rPr lang="de-AT" sz="2800" b="1" dirty="0">
                <a:solidFill>
                  <a:srgbClr val="48BFEF"/>
                </a:solidFill>
              </a:rPr>
              <a:t> </a:t>
            </a:r>
            <a:r>
              <a:rPr lang="de-AT" sz="2800" b="1" dirty="0" err="1">
                <a:solidFill>
                  <a:srgbClr val="48BFEF"/>
                </a:solidFill>
              </a:rPr>
              <a:t>situation</a:t>
            </a:r>
            <a:endParaRPr lang="de-AT" sz="2800" b="1" dirty="0">
              <a:solidFill>
                <a:srgbClr val="48BFEF"/>
              </a:solidFill>
            </a:endParaRPr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Publication costs outside the library</a:t>
            </a:r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Lack of clarity in SAP accounting texts </a:t>
            </a:r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de-DE" sz="2500" dirty="0"/>
              <a:t>Challenges in </a:t>
            </a:r>
            <a:r>
              <a:rPr lang="de-DE" sz="2500" dirty="0" err="1"/>
              <a:t>allocating</a:t>
            </a:r>
            <a:r>
              <a:rPr lang="de-DE" sz="2500" dirty="0"/>
              <a:t> </a:t>
            </a:r>
            <a:r>
              <a:rPr lang="de-DE" sz="2500" dirty="0" err="1"/>
              <a:t>costs</a:t>
            </a:r>
            <a:r>
              <a:rPr lang="de-DE" sz="2500" dirty="0"/>
              <a:t> </a:t>
            </a:r>
            <a:r>
              <a:rPr lang="de-DE" sz="2500" dirty="0" err="1"/>
              <a:t>within</a:t>
            </a:r>
            <a:r>
              <a:rPr lang="de-DE" sz="2500" dirty="0"/>
              <a:t> transformative </a:t>
            </a:r>
            <a:r>
              <a:rPr lang="de-DE" sz="2500" dirty="0" err="1"/>
              <a:t>agreements</a:t>
            </a:r>
            <a:r>
              <a:rPr lang="de-DE" sz="2500" dirty="0"/>
              <a:t>  </a:t>
            </a:r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New pricing and financing models</a:t>
            </a:r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Cost splitting</a:t>
            </a:r>
          </a:p>
          <a:p>
            <a:pPr defTabSz="271463">
              <a:spcAft>
                <a:spcPts val="1200"/>
              </a:spcAft>
              <a:buClr>
                <a:srgbClr val="48BFEF"/>
              </a:buClr>
            </a:pPr>
            <a:r>
              <a:rPr lang="de-AT" sz="2800" b="1" dirty="0" err="1">
                <a:solidFill>
                  <a:srgbClr val="48BFEF"/>
                </a:solidFill>
              </a:rPr>
              <a:t>Result</a:t>
            </a:r>
            <a:endParaRPr lang="de-AT" sz="2800" b="1" dirty="0">
              <a:solidFill>
                <a:srgbClr val="48BFEF"/>
              </a:solidFill>
            </a:endParaRPr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Little cost transparency</a:t>
            </a:r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b="1" dirty="0"/>
              <a:t>No complete overview of publication costs on an institutional level</a:t>
            </a:r>
            <a:endParaRPr lang="de-DE" sz="2800" b="1" dirty="0">
              <a:solidFill>
                <a:srgbClr val="48B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5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Goals</a:t>
            </a:r>
            <a:endParaRPr lang="de-DE" sz="2500" dirty="0"/>
          </a:p>
        </p:txBody>
      </p:sp>
      <p:sp>
        <p:nvSpPr>
          <p:cNvPr id="3" name="Textfeld 2"/>
          <p:cNvSpPr txBox="1"/>
          <p:nvPr/>
        </p:nvSpPr>
        <p:spPr>
          <a:xfrm>
            <a:off x="756000" y="1134582"/>
            <a:ext cx="104494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AT" sz="2500" dirty="0"/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Strengthen the cooperation between accounting – libraries –research services – faculties/departments</a:t>
            </a:r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Disseminate expertise on publication costs across the entire institution</a:t>
            </a:r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Improve the monitoring of different publication cost types</a:t>
            </a:r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b="1" dirty="0"/>
              <a:t>Enable the institution to get an overview of all publication costs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214545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6000" y="1064910"/>
            <a:ext cx="104494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628650">
              <a:spcAft>
                <a:spcPts val="18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endParaRPr lang="de-AT" sz="2500" dirty="0"/>
          </a:p>
          <a:p>
            <a:pPr marL="571500" indent="-571500" defTabSz="628650">
              <a:spcAft>
                <a:spcPts val="18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Providing recommendations and information material</a:t>
            </a:r>
          </a:p>
          <a:p>
            <a:pPr marL="571500" indent="-571500" defTabSz="628650">
              <a:spcAft>
                <a:spcPts val="18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Surveys on how institutions deal with publication costs</a:t>
            </a:r>
          </a:p>
          <a:p>
            <a:pPr marL="571500" indent="-571500" defTabSz="628650">
              <a:spcAft>
                <a:spcPts val="18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Exchange on the implementation of the Austrian Science Fund’s new open access block grant system</a:t>
            </a:r>
          </a:p>
          <a:p>
            <a:pPr marL="571500" indent="-571500" defTabSz="628650">
              <a:spcAft>
                <a:spcPts val="18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Sharing and analyzing SAP reports </a:t>
            </a:r>
          </a:p>
          <a:p>
            <a:pPr marL="571500" indent="-571500" defTabSz="628650">
              <a:spcAft>
                <a:spcPts val="18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Organizing a workshop </a:t>
            </a:r>
          </a:p>
          <a:p>
            <a:pPr marL="571500" indent="-571500" defTabSz="628650">
              <a:spcAft>
                <a:spcPts val="1800"/>
              </a:spcAft>
              <a:buClr>
                <a:srgbClr val="48BFEF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Networking with similar initiatives </a:t>
            </a:r>
            <a:endParaRPr lang="de-AT" sz="2500" dirty="0"/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355965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Non-Activities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6000" y="1561305"/>
            <a:ext cx="10449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Developing metadata standards for cost monitoring</a:t>
            </a:r>
          </a:p>
          <a:p>
            <a:pPr marL="457200" indent="-457200">
              <a:lnSpc>
                <a:spcPct val="150000"/>
              </a:lnSpc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Further technical development of repositories and </a:t>
            </a:r>
            <a:r>
              <a:rPr lang="en-US" sz="2500" dirty="0" err="1"/>
              <a:t>CRIS</a:t>
            </a:r>
            <a:r>
              <a:rPr lang="en-US" sz="2500" dirty="0"/>
              <a:t>-systems </a:t>
            </a:r>
          </a:p>
          <a:p>
            <a:pPr marL="457200" indent="-457200">
              <a:lnSpc>
                <a:spcPct val="150000"/>
              </a:lnSpc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Standardization of publishers/creditors</a:t>
            </a:r>
          </a:p>
          <a:p>
            <a:pPr marL="457200" indent="-457200">
              <a:lnSpc>
                <a:spcPct val="150000"/>
              </a:lnSpc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Working on a comprehensive information budget</a:t>
            </a:r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33622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Recommendation on Collecting, Analyzing and Managing </a:t>
            </a:r>
            <a:br>
              <a:rPr lang="en-US" sz="2800" dirty="0"/>
            </a:br>
            <a:r>
              <a:rPr lang="en-US" sz="2800" dirty="0"/>
              <a:t>Open Access Publication Costs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756000" y="1282635"/>
            <a:ext cx="62195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AT" sz="2500" dirty="0"/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Goal: To highlight the </a:t>
            </a:r>
            <a:r>
              <a:rPr lang="en-US" sz="2500" b="1" dirty="0"/>
              <a:t>advantages of and measures for open access cost monitoring</a:t>
            </a:r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Target groups: University management, finance, controlling and accounting departments, libraries</a:t>
            </a:r>
            <a:endParaRPr lang="de-AT" sz="2500" dirty="0"/>
          </a:p>
          <a:p>
            <a:pPr defTabSz="628650">
              <a:spcBef>
                <a:spcPts val="0"/>
              </a:spcBef>
              <a:spcAft>
                <a:spcPts val="1800"/>
              </a:spcAft>
              <a:buClr>
                <a:srgbClr val="48BFEF"/>
              </a:buClr>
            </a:pPr>
            <a:endParaRPr lang="de-DE" sz="2500" i="1" dirty="0"/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DE" sz="25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A455CE-7A09-05F0-8400-175DE008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8297593" y="1541375"/>
            <a:ext cx="3082395" cy="4441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7814045" y="6297636"/>
            <a:ext cx="315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48BFEF"/>
                </a:solidFill>
                <a:hlinkClick r:id="rId4"/>
              </a:rPr>
              <a:t>DOI: 10.5281/</a:t>
            </a:r>
            <a:r>
              <a:rPr lang="de-DE" dirty="0" err="1">
                <a:solidFill>
                  <a:srgbClr val="48BFEF"/>
                </a:solidFill>
                <a:hlinkClick r:id="rId4"/>
              </a:rPr>
              <a:t>zenodo.7599784</a:t>
            </a:r>
            <a:endParaRPr lang="de-AT" dirty="0">
              <a:solidFill>
                <a:srgbClr val="48B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1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Guidance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756000" y="1216652"/>
            <a:ext cx="10548396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AT" sz="2500" dirty="0"/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Goal: To provide support in </a:t>
            </a:r>
            <a:r>
              <a:rPr lang="en-US" sz="2500" b="1" dirty="0"/>
              <a:t>identifying and recording publication costs correctly</a:t>
            </a:r>
            <a:endParaRPr lang="de-AT" sz="2500" b="1" dirty="0"/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Target groups: Accounting, controlling and colleagues at decentralized departments</a:t>
            </a:r>
          </a:p>
          <a:p>
            <a:pPr marL="457200" indent="-457200" defTabSz="271463">
              <a:spcAft>
                <a:spcPts val="1200"/>
              </a:spcAft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Purpose: To support colleagues who aren’t familiar with open access, but are responsible for booking publication costs</a:t>
            </a:r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350600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B9FFD67-7AEC-4877-B229-C4C5FB860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0" y="3366196"/>
            <a:ext cx="5602381" cy="3086965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Guidance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756000" y="1152000"/>
            <a:ext cx="10449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AT" sz="2500" dirty="0"/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de-AT" sz="2500" dirty="0">
                <a:hlinkClick r:id="rId3"/>
              </a:rPr>
              <a:t>Video </a:t>
            </a:r>
            <a:endParaRPr lang="de-AT" sz="2500" dirty="0"/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de-AT" sz="2500" dirty="0"/>
              <a:t>Folder</a:t>
            </a:r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r>
              <a:rPr lang="de-AT" sz="2500" dirty="0"/>
              <a:t>Mousepad</a:t>
            </a:r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AT" sz="2500" dirty="0"/>
          </a:p>
          <a:p>
            <a:pPr marL="457200" indent="-457200">
              <a:buClr>
                <a:srgbClr val="48BFEF"/>
              </a:buClr>
              <a:buFont typeface="Arial" panose="020B0604020202020204" pitchFamily="34" charset="0"/>
              <a:buChar char="•"/>
            </a:pPr>
            <a:endParaRPr lang="de-AT" sz="25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484045-33F7-4682-96AE-1CF8BE2AD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0000">
            <a:off x="4132962" y="1285662"/>
            <a:ext cx="4465967" cy="4355935"/>
          </a:xfrm>
          <a:prstGeom prst="rect">
            <a:avLst/>
          </a:prstGeom>
          <a:effectLst>
            <a:outerShdw blurRad="1905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B899997-1577-4971-B6A7-AE8233FC1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6935217" y="2135744"/>
            <a:ext cx="4871619" cy="409206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190500" algn="ctr" rotWithShape="0">
              <a:srgbClr val="000000">
                <a:alpha val="70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1661195"/>
      </p:ext>
    </p:extLst>
  </p:cSld>
  <p:clrMapOvr>
    <a:masterClrMapping/>
  </p:clrMapOvr>
</p:sld>
</file>

<file path=ppt/theme/theme1.xml><?xml version="1.0" encoding="utf-8"?>
<a:theme xmlns:a="http://schemas.openxmlformats.org/drawingml/2006/main" name="AT2OA²">
  <a:themeElements>
    <a:clrScheme name="Benutzerdefiniert 7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950A7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922</Words>
  <Application>Microsoft Office PowerPoint</Application>
  <PresentationFormat>Breitbild</PresentationFormat>
  <Paragraphs>147</Paragraphs>
  <Slides>22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Tw Cen MT</vt:lpstr>
      <vt:lpstr>Wingdings</vt:lpstr>
      <vt:lpstr>AT2OA²</vt:lpstr>
      <vt:lpstr>Monitoring and Analysis of Publication Costs – The Austrian Approach</vt:lpstr>
      <vt:lpstr>Austrian Transition to Open Access 2 (AT2OA2)</vt:lpstr>
      <vt:lpstr>Initial situation</vt:lpstr>
      <vt:lpstr>Goals</vt:lpstr>
      <vt:lpstr>Activities</vt:lpstr>
      <vt:lpstr>Non-Activities</vt:lpstr>
      <vt:lpstr>Recommendation on Collecting, Analyzing and Managing  Open Access Publication Costs</vt:lpstr>
      <vt:lpstr>Guidance</vt:lpstr>
      <vt:lpstr>Guidance</vt:lpstr>
      <vt:lpstr>Recommendation on the Documentation of  Publication Costs in Statistics</vt:lpstr>
      <vt:lpstr>Categories</vt:lpstr>
      <vt:lpstr>Workflows for the Documentation and Monitoring of Publication Costs</vt:lpstr>
      <vt:lpstr>Workflows for the Documentation and Monitoring of Publication Costs</vt:lpstr>
      <vt:lpstr>Survey  "Publication Cost Monitoring in Austria 2024" </vt:lpstr>
      <vt:lpstr>Survey  "Publication Cost Monitoring in Austria 2024" </vt:lpstr>
      <vt:lpstr>Survey  "Publication Cost Monitoring in Austria 2024" </vt:lpstr>
      <vt:lpstr>Survey  "Publication Cost Monitoring in Austria 2024" </vt:lpstr>
      <vt:lpstr>Conclusions </vt:lpstr>
      <vt:lpstr>And Now?</vt:lpstr>
      <vt:lpstr>Questions</vt:lpstr>
      <vt:lpstr>Publications</vt:lpstr>
      <vt:lpstr>Many thanks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Zarka</dc:creator>
  <cp:lastModifiedBy>Kaier, Christian (christian.kaier@uni-graz.at)</cp:lastModifiedBy>
  <cp:revision>757</cp:revision>
  <cp:lastPrinted>2022-12-06T14:55:27Z</cp:lastPrinted>
  <dcterms:created xsi:type="dcterms:W3CDTF">2021-04-27T06:55:12Z</dcterms:created>
  <dcterms:modified xsi:type="dcterms:W3CDTF">2024-09-25T09:03:31Z</dcterms:modified>
</cp:coreProperties>
</file>