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1" r:id="rId3"/>
    <p:sldId id="383" r:id="rId4"/>
    <p:sldId id="384" r:id="rId5"/>
    <p:sldId id="396" r:id="rId6"/>
    <p:sldId id="394" r:id="rId7"/>
    <p:sldId id="392" r:id="rId8"/>
    <p:sldId id="393" r:id="rId9"/>
    <p:sldId id="395" r:id="rId10"/>
    <p:sldId id="380" r:id="rId11"/>
    <p:sldId id="382" r:id="rId12"/>
  </p:sldIdLst>
  <p:sldSz cx="9144000" cy="5148263"/>
  <p:notesSz cx="6858000" cy="9144000"/>
  <p:defaultTextStyle>
    <a:defPPr>
      <a:defRPr lang="de-DE"/>
    </a:defPPr>
    <a:lvl1pPr marL="0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D0923"/>
    <a:srgbClr val="E2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8" autoAdjust="0"/>
  </p:normalViewPr>
  <p:slideViewPr>
    <p:cSldViewPr snapToGrid="0">
      <p:cViewPr varScale="1">
        <p:scale>
          <a:sx n="147" d="100"/>
          <a:sy n="147" d="100"/>
        </p:scale>
        <p:origin x="462" y="120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703C-6991-4CBF-8A6F-517AA1C04157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480F2-A4A2-460E-9FF9-E52BCA8A04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117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D508-256F-41FF-A32C-0C70A6D8E3A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1BBEB-5FC1-4B8A-9665-484891DF7F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9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BBEB-5FC1-4B8A-9665-484891DF7F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400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BBEB-5FC1-4B8A-9665-484891DF7F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225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BBEB-5FC1-4B8A-9665-484891DF7FB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41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BBEB-5FC1-4B8A-9665-484891DF7FB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49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BBEB-5FC1-4B8A-9665-484891DF7F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60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BBEB-5FC1-4B8A-9665-484891DF7F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54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BBEB-5FC1-4B8A-9665-484891DF7FB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62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66813"/>
            <a:ext cx="548005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BBEB-5FC1-4B8A-9665-484891DF7F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94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66813"/>
            <a:ext cx="548005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BBEB-5FC1-4B8A-9665-484891DF7FB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124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826318" cy="4616229"/>
          </a:xfrm>
        </p:spPr>
        <p:txBody>
          <a:bodyPr/>
          <a:lstStyle/>
          <a:p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84954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8975" y="4313086"/>
            <a:ext cx="5937637" cy="4830914"/>
          </a:xfrm>
        </p:spPr>
        <p:txBody>
          <a:bodyPr/>
          <a:lstStyle/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BBEB-5FC1-4B8A-9665-484891DF7FB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30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00CFE55-BF5A-4F69-8C7E-772605EE7536}"/>
              </a:ext>
            </a:extLst>
          </p:cNvPr>
          <p:cNvSpPr/>
          <p:nvPr userDrawn="1"/>
        </p:nvSpPr>
        <p:spPr>
          <a:xfrm>
            <a:off x="1" y="4790517"/>
            <a:ext cx="6658322" cy="360243"/>
          </a:xfrm>
          <a:prstGeom prst="rect">
            <a:avLst/>
          </a:prstGeom>
          <a:solidFill>
            <a:srgbClr val="CD09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5F94D50-FFE0-4C48-A20D-7ECFD7A8C757}"/>
              </a:ext>
            </a:extLst>
          </p:cNvPr>
          <p:cNvSpPr/>
          <p:nvPr userDrawn="1"/>
        </p:nvSpPr>
        <p:spPr>
          <a:xfrm>
            <a:off x="6712309" y="4790517"/>
            <a:ext cx="2429388" cy="360243"/>
          </a:xfrm>
          <a:prstGeom prst="rect">
            <a:avLst/>
          </a:prstGeom>
          <a:solidFill>
            <a:srgbClr val="CD09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40CC64D-A74F-4B51-9B17-831891FE370D}"/>
              </a:ext>
            </a:extLst>
          </p:cNvPr>
          <p:cNvSpPr txBox="1">
            <a:spLocks/>
          </p:cNvSpPr>
          <p:nvPr userDrawn="1"/>
        </p:nvSpPr>
        <p:spPr>
          <a:xfrm>
            <a:off x="6993000" y="4835235"/>
            <a:ext cx="1492750" cy="27409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noProof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www.bsb-muenchen.de</a:t>
            </a:r>
          </a:p>
        </p:txBody>
      </p:sp>
      <p:pic>
        <p:nvPicPr>
          <p:cNvPr id="10" name="Bild 8" descr="Bild-rechts_67.5x133mm_1.jpg">
            <a:extLst>
              <a:ext uri="{FF2B5EF4-FFF2-40B4-BE49-F238E27FC236}">
                <a16:creationId xmlns:a16="http://schemas.microsoft.com/office/drawing/2014/main" id="{3EF7BB2A-03B2-4A99-8AEA-553790A76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10" y="-4167"/>
            <a:ext cx="2431691" cy="4794685"/>
          </a:xfrm>
          <a:prstGeom prst="rect">
            <a:avLst/>
          </a:prstGeom>
        </p:spPr>
      </p:pic>
      <p:pic>
        <p:nvPicPr>
          <p:cNvPr id="11" name="Bild 9" descr="StaBi-Logo_68x16mm.jpg">
            <a:extLst>
              <a:ext uri="{FF2B5EF4-FFF2-40B4-BE49-F238E27FC236}">
                <a16:creationId xmlns:a16="http://schemas.microsoft.com/office/drawing/2014/main" id="{73EC53DA-B518-4611-B923-37B83269D7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0" y="865970"/>
            <a:ext cx="2449975" cy="579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3D61C7-32E7-4C74-9628-0F1CADF4260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2802" y="2455695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3000" b="1">
                <a:solidFill>
                  <a:srgbClr val="E2002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7819F5-2E8C-4071-AD98-53135BD6E77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2802" y="3002633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E5DA7D-A730-41D6-997E-79C6785ACDF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1000"/>
            </a:lvl1pPr>
          </a:lstStyle>
          <a:p>
            <a:endParaRPr lang="de-DE" dirty="0" smtClean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03EA52-4C53-4E0C-B405-9BDBD459469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lIns="0" tIns="0" rIns="0" bIns="0"/>
          <a:lstStyle>
            <a:lvl1pPr>
              <a:defRPr sz="1000"/>
            </a:lvl1pPr>
          </a:lstStyle>
          <a:p>
            <a:fld id="{CBA6AF78-D23A-43B6-BA00-44BE327B209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82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seite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ibliothek, drinnen, Buch, Szene enthält.&#10;&#10;Automatisch generierte Beschreibung">
            <a:extLst>
              <a:ext uri="{FF2B5EF4-FFF2-40B4-BE49-F238E27FC236}">
                <a16:creationId xmlns:a16="http://schemas.microsoft.com/office/drawing/2014/main" id="{75A8B6BC-D64F-4AAE-87F1-D452CCE623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14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1387405-D432-408A-999F-4E9FC7A90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34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seite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Baum, Gebäude, draußen, Himmel enthält.&#10;&#10;Automatisch generierte Beschreibung">
            <a:extLst>
              <a:ext uri="{FF2B5EF4-FFF2-40B4-BE49-F238E27FC236}">
                <a16:creationId xmlns:a16="http://schemas.microsoft.com/office/drawing/2014/main" id="{E66809B0-9BCD-4FC7-934F-6544EA39E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14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4E100E9C-DC07-47A8-9893-F81D81784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79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seite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ank, drinnen, Raum, Stuhl enthält.&#10;&#10;Automatisch generierte Beschreibung">
            <a:extLst>
              <a:ext uri="{FF2B5EF4-FFF2-40B4-BE49-F238E27FC236}">
                <a16:creationId xmlns:a16="http://schemas.microsoft.com/office/drawing/2014/main" id="{7E48E3C3-4C8D-4365-AEB4-06874CE84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14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DF0ACE7-3D3E-4BF4-93FD-E5C02DF49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4748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pitelseite 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Boden, rot, drinnen, Raum enthält.&#10;&#10;Automatisch generierte Beschreibung">
            <a:extLst>
              <a:ext uri="{FF2B5EF4-FFF2-40B4-BE49-F238E27FC236}">
                <a16:creationId xmlns:a16="http://schemas.microsoft.com/office/drawing/2014/main" id="{F142BA98-94BE-4941-A770-8F71D3C47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14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6E2C6258-7B67-4BD1-88F8-50DF70D7368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32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0" y="1102028"/>
            <a:ext cx="1970773" cy="344289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3" name="Grafik 2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98FBB0CA-4F12-4019-98FE-6CA483404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0" y="1112348"/>
            <a:ext cx="5943600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2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0" y="1102028"/>
            <a:ext cx="1970773" cy="344289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4" name="Grafik 3" descr="Ein Bild, das Himmel, Gebäude, draußen, Boden enthält.&#10;&#10;Automatisch generierte Beschreibung">
            <a:extLst>
              <a:ext uri="{FF2B5EF4-FFF2-40B4-BE49-F238E27FC236}">
                <a16:creationId xmlns:a16="http://schemas.microsoft.com/office/drawing/2014/main" id="{3BA9480E-7927-451C-9EA0-03E53CC96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0" y="1112348"/>
            <a:ext cx="5943600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17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0" y="1102028"/>
            <a:ext cx="1970773" cy="344289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3" name="Grafik 2" descr="Ein Bild, das Gebäude, Boden, gelb, drinnen enthält.&#10;&#10;Automatisch generierte Beschreibung">
            <a:extLst>
              <a:ext uri="{FF2B5EF4-FFF2-40B4-BE49-F238E27FC236}">
                <a16:creationId xmlns:a16="http://schemas.microsoft.com/office/drawing/2014/main" id="{7DCB8305-7E90-4CC3-919F-63DE79AE4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0" y="1112348"/>
            <a:ext cx="5943600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19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00CFE55-BF5A-4F69-8C7E-772605EE7536}"/>
              </a:ext>
            </a:extLst>
          </p:cNvPr>
          <p:cNvSpPr/>
          <p:nvPr userDrawn="1"/>
        </p:nvSpPr>
        <p:spPr>
          <a:xfrm>
            <a:off x="1" y="4790517"/>
            <a:ext cx="6658322" cy="360243"/>
          </a:xfrm>
          <a:prstGeom prst="rect">
            <a:avLst/>
          </a:prstGeom>
          <a:solidFill>
            <a:srgbClr val="CD09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5F94D50-FFE0-4C48-A20D-7ECFD7A8C757}"/>
              </a:ext>
            </a:extLst>
          </p:cNvPr>
          <p:cNvSpPr/>
          <p:nvPr userDrawn="1"/>
        </p:nvSpPr>
        <p:spPr>
          <a:xfrm>
            <a:off x="6712309" y="4790517"/>
            <a:ext cx="2429388" cy="360243"/>
          </a:xfrm>
          <a:prstGeom prst="rect">
            <a:avLst/>
          </a:prstGeom>
          <a:solidFill>
            <a:srgbClr val="CD09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40CC64D-A74F-4B51-9B17-831891FE370D}"/>
              </a:ext>
            </a:extLst>
          </p:cNvPr>
          <p:cNvSpPr txBox="1">
            <a:spLocks/>
          </p:cNvSpPr>
          <p:nvPr userDrawn="1"/>
        </p:nvSpPr>
        <p:spPr>
          <a:xfrm>
            <a:off x="6993000" y="4835235"/>
            <a:ext cx="1492750" cy="27409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75" kern="1200" noProof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www.bsb-muenchen.de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E5DA7D-A730-41D6-997E-79C6785ACDF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975"/>
            </a:lvl1pPr>
          </a:lstStyle>
          <a:p>
            <a:r>
              <a:rPr lang="de-DE" dirty="0" smtClean="0"/>
              <a:t>Konsortialsitzung 20.05.2019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03EA52-4C53-4E0C-B405-9BDBD459469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lIns="0" tIns="0" rIns="0" bIns="0"/>
          <a:lstStyle>
            <a:lvl1pPr>
              <a:defRPr sz="975"/>
            </a:lvl1pPr>
          </a:lstStyle>
          <a:p>
            <a:fld id="{CBA6AF78-D23A-43B6-BA00-44BE327B209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Bild 2" descr="Bild-quer_Fassade_254x44mm.jpg">
            <a:extLst>
              <a:ext uri="{FF2B5EF4-FFF2-40B4-BE49-F238E27FC236}">
                <a16:creationId xmlns:a16="http://schemas.microsoft.com/office/drawing/2014/main" id="{C7FCB431-E45A-4EF9-A6AD-7075572BE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04489"/>
            <a:ext cx="9141697" cy="158602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D9A921A-6E7C-4A40-8887-86EBE648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47" y="1341306"/>
            <a:ext cx="7911000" cy="302521"/>
          </a:xfrm>
        </p:spPr>
        <p:txBody>
          <a:bodyPr>
            <a:normAutofit/>
          </a:bodyPr>
          <a:lstStyle>
            <a:lvl1pPr algn="ctr"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419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mit Ran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F27B0-8797-4D9F-91DB-EA5367D5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424293"/>
            <a:ext cx="7911000" cy="302521"/>
          </a:xfrm>
        </p:spPr>
        <p:txBody>
          <a:bodyPr>
            <a:noAutofit/>
          </a:bodyPr>
          <a:lstStyle>
            <a:lvl1pPr>
              <a:defRPr lang="de-DE" sz="2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A9E0D1-16EA-411F-9B10-6B208DE10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1" y="1108025"/>
            <a:ext cx="5913239" cy="35064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646CC7-26D2-4AFC-8CEF-779A1028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Demoversion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FE7E6C-6D16-47E3-9838-C7D12F93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2198CCB-1C19-483A-BB09-B1F885CDE8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99336" y="1108026"/>
            <a:ext cx="1875725" cy="3506403"/>
          </a:xfrm>
        </p:spPr>
        <p:txBody>
          <a:bodyPr/>
          <a:lstStyle>
            <a:lvl1pPr>
              <a:defRPr i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318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646CC7-26D2-4AFC-8CEF-779A1028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FE7E6C-6D16-47E3-9838-C7D12F93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FBCCEE4-0408-4EDF-A290-5C3824DA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424293"/>
            <a:ext cx="7911000" cy="302521"/>
          </a:xfrm>
        </p:spPr>
        <p:txBody>
          <a:bodyPr>
            <a:noAutofit/>
          </a:bodyPr>
          <a:lstStyle>
            <a:lvl1pPr>
              <a:defRPr lang="de-DE" sz="2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760EF6C-3058-41DF-BDC7-B4F6874E7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1" y="1108025"/>
            <a:ext cx="7910999" cy="3506413"/>
          </a:xfrm>
        </p:spPr>
        <p:txBody>
          <a:bodyPr numCol="2" spcCol="504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312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Verbundratssitzung 10.03.2020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>
              <a:defRPr lang="de-DE" sz="2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1" y="1108025"/>
            <a:ext cx="5913239" cy="35064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4" name="Grafik 3" descr="Ein Bild, das Gebäude, draußen, Himmel, groß enthält.&#10;&#10;Automatisch generierte Beschreibung">
            <a:extLst>
              <a:ext uri="{FF2B5EF4-FFF2-40B4-BE49-F238E27FC236}">
                <a16:creationId xmlns:a16="http://schemas.microsoft.com/office/drawing/2014/main" id="{71CB8094-4035-4FE9-A97D-D05221BD3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0"/>
            <a:ext cx="2432304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9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>
              <a:defRPr lang="de-DE" sz="2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1" y="1108025"/>
            <a:ext cx="5913239" cy="35064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3" name="Grafik 2" descr="Ein Bild, das Boden, drinnen, Tisch, Gebäude enthält.&#10;&#10;Automatisch generierte Beschreibung">
            <a:extLst>
              <a:ext uri="{FF2B5EF4-FFF2-40B4-BE49-F238E27FC236}">
                <a16:creationId xmlns:a16="http://schemas.microsoft.com/office/drawing/2014/main" id="{D11B8F4F-15C0-4A1A-BCF8-7C1733732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0"/>
            <a:ext cx="2432304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6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1" y="1108025"/>
            <a:ext cx="5913239" cy="35064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4" name="Grafik 3" descr="Ein Bild, das Fenster, Person, drinnen, Wand enthält.&#10;&#10;Automatisch generierte Beschreibung">
            <a:extLst>
              <a:ext uri="{FF2B5EF4-FFF2-40B4-BE49-F238E27FC236}">
                <a16:creationId xmlns:a16="http://schemas.microsoft.com/office/drawing/2014/main" id="{D0DE4246-060A-488D-A240-7F3C235A5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0"/>
            <a:ext cx="2432304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Bild-Full-Screen_254x133mm_1.jpg">
            <a:extLst>
              <a:ext uri="{FF2B5EF4-FFF2-40B4-BE49-F238E27FC236}">
                <a16:creationId xmlns:a16="http://schemas.microsoft.com/office/drawing/2014/main" id="{10E77C1C-D24C-45BE-8CD1-D3893F147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79589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EA54936C-1B0D-4563-AF3E-A877335A0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814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eite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8" descr="Bild-Full-Screen_254x133mm_2.jpg">
            <a:extLst>
              <a:ext uri="{FF2B5EF4-FFF2-40B4-BE49-F238E27FC236}">
                <a16:creationId xmlns:a16="http://schemas.microsoft.com/office/drawing/2014/main" id="{B825FEBD-6FB0-41AB-855B-184C5589D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589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26BE0A49-C6EE-4001-916E-5A5DCB361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01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seite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rinnen, Bibliothek, Gebäude, Boden enthält.&#10;&#10;Automatisch generierte Beschreibung">
            <a:extLst>
              <a:ext uri="{FF2B5EF4-FFF2-40B4-BE49-F238E27FC236}">
                <a16:creationId xmlns:a16="http://schemas.microsoft.com/office/drawing/2014/main" id="{ACDD842A-2726-4D96-88D7-D802DCCCE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14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F1C7BE5F-32DB-4466-BDC7-60997BD71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46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8BBDFC-1823-440D-B907-6BE1FF883EC2}"/>
              </a:ext>
            </a:extLst>
          </p:cNvPr>
          <p:cNvSpPr/>
          <p:nvPr/>
        </p:nvSpPr>
        <p:spPr>
          <a:xfrm>
            <a:off x="0" y="4787931"/>
            <a:ext cx="6660000" cy="3603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8C4870-DFCA-4EBB-B26A-7FF700CBF398}"/>
              </a:ext>
            </a:extLst>
          </p:cNvPr>
          <p:cNvSpPr/>
          <p:nvPr/>
        </p:nvSpPr>
        <p:spPr>
          <a:xfrm>
            <a:off x="6714000" y="4787931"/>
            <a:ext cx="2430000" cy="3603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6A92A4-83E5-4EF3-B3C7-98398177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274099"/>
            <a:ext cx="7886700" cy="995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E74B8C-6D37-4716-84A4-4730262E5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800" y="1370486"/>
            <a:ext cx="7886700" cy="3266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Zweite Ebene</a:t>
            </a:r>
          </a:p>
          <a:p>
            <a:pPr lvl="0"/>
            <a:r>
              <a:rPr lang="de-DE" dirty="0"/>
              <a:t>Dritte Ebene</a:t>
            </a:r>
          </a:p>
          <a:p>
            <a:pPr lvl="0"/>
            <a:r>
              <a:rPr lang="de-DE" dirty="0"/>
              <a:t>Vierte Ebene</a:t>
            </a:r>
          </a:p>
          <a:p>
            <a:pPr lvl="0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6C5E59-DE4A-4756-958E-15975E759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800" y="4835236"/>
            <a:ext cx="3086100" cy="2740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de-DE" dirty="0" smtClean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E745C8-5339-4DC7-8A49-954455FD0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9563" y="4835236"/>
            <a:ext cx="503239" cy="2740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A6AF78-D23A-43B6-BA00-44BE327B20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6530B66-E2B3-421B-AFF5-44B92949552E}"/>
              </a:ext>
            </a:extLst>
          </p:cNvPr>
          <p:cNvSpPr txBox="1">
            <a:spLocks/>
          </p:cNvSpPr>
          <p:nvPr/>
        </p:nvSpPr>
        <p:spPr>
          <a:xfrm>
            <a:off x="6993000" y="4835235"/>
            <a:ext cx="1492750" cy="27409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noProof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www.bsb-muenchen.de</a:t>
            </a:r>
          </a:p>
        </p:txBody>
      </p:sp>
    </p:spTree>
    <p:extLst>
      <p:ext uri="{BB962C8B-B14F-4D97-AF65-F5344CB8AC3E}">
        <p14:creationId xmlns:p14="http://schemas.microsoft.com/office/powerpoint/2010/main" val="341651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5" r:id="rId5"/>
    <p:sldLayoutId id="2147483666" r:id="rId6"/>
    <p:sldLayoutId id="2147483654" r:id="rId7"/>
    <p:sldLayoutId id="2147483663" r:id="rId8"/>
    <p:sldLayoutId id="2147483670" r:id="rId9"/>
    <p:sldLayoutId id="2147483669" r:id="rId10"/>
    <p:sldLayoutId id="2147483671" r:id="rId11"/>
    <p:sldLayoutId id="2147483672" r:id="rId12"/>
    <p:sldLayoutId id="2147483673" r:id="rId13"/>
    <p:sldLayoutId id="2147483662" r:id="rId14"/>
    <p:sldLayoutId id="2147483667" r:id="rId15"/>
    <p:sldLayoutId id="2147483668" r:id="rId16"/>
    <p:sldLayoutId id="2147483661" r:id="rId17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1275"/>
        </a:lnSpc>
        <a:spcBef>
          <a:spcPts val="750"/>
        </a:spcBef>
        <a:spcAft>
          <a:spcPts val="600"/>
        </a:spcAft>
        <a:buFontTx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42892" indent="0" algn="l" defTabSz="685783" rtl="0" eaLnBrk="1" latinLnBrk="0" hangingPunct="1">
        <a:lnSpc>
          <a:spcPts val="1275"/>
        </a:lnSpc>
        <a:spcBef>
          <a:spcPts val="375"/>
        </a:spcBef>
        <a:spcAft>
          <a:spcPts val="600"/>
        </a:spcAft>
        <a:buFontTx/>
        <a:buNone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685783" indent="0" algn="l" defTabSz="685783" rtl="0" eaLnBrk="1" latinLnBrk="0" hangingPunct="1">
        <a:lnSpc>
          <a:spcPts val="1275"/>
        </a:lnSpc>
        <a:spcBef>
          <a:spcPts val="375"/>
        </a:spcBef>
        <a:spcAft>
          <a:spcPts val="600"/>
        </a:spcAft>
        <a:buFontTx/>
        <a:buNone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028675" indent="0" algn="l" defTabSz="685783" rtl="0" eaLnBrk="1" latinLnBrk="0" hangingPunct="1">
        <a:lnSpc>
          <a:spcPts val="1275"/>
        </a:lnSpc>
        <a:spcBef>
          <a:spcPts val="375"/>
        </a:spcBef>
        <a:spcAft>
          <a:spcPts val="600"/>
        </a:spcAft>
        <a:buFontTx/>
        <a:buNone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371566" indent="0" algn="l" defTabSz="685783" rtl="0" eaLnBrk="1" latinLnBrk="0" hangingPunct="1">
        <a:lnSpc>
          <a:spcPts val="1275"/>
        </a:lnSpc>
        <a:spcBef>
          <a:spcPts val="375"/>
        </a:spcBef>
        <a:spcAft>
          <a:spcPts val="600"/>
        </a:spcAft>
        <a:buFontTx/>
        <a:buNone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ac-initiative.org/market-watch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sac-initiative.org/about/transformative-agreements/agreement-registry/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al-konsortium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forum13plus.d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ac-initiative.org/wp-content/uploads/2023/03/ESAC_Reference_Guide_to_TA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https://www.transform2open.de/ressourcen/empfehlungen-fuer-transformative-zeitschriftenvertraege/kriterien-criteria-criteres" TargetMode="External"/><Relationship Id="rId4" Type="http://schemas.openxmlformats.org/officeDocument/2006/relationships/hyperlink" Target="https://publications.goettingen-research-online.de/bitstream/2/99900/1/Forum13Plus_Spektrum_Okt2021_final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2802" y="2455695"/>
            <a:ext cx="5782128" cy="843317"/>
          </a:xfrm>
        </p:spPr>
        <p:txBody>
          <a:bodyPr/>
          <a:lstStyle/>
          <a:p>
            <a:r>
              <a:rPr lang="en-US" sz="2400" dirty="0"/>
              <a:t>Negotiating Transformative Agreements – Standards and Variation, Achievements and Challenges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2800" y="3522748"/>
            <a:ext cx="5782128" cy="708212"/>
          </a:xfrm>
        </p:spPr>
        <p:txBody>
          <a:bodyPr/>
          <a:lstStyle/>
          <a:p>
            <a:r>
              <a:rPr lang="de-DE" sz="1400" dirty="0" smtClean="0"/>
              <a:t>Dr. Hildegard Schäffler, </a:t>
            </a:r>
            <a:r>
              <a:rPr lang="de-DE" sz="1400" dirty="0" err="1" smtClean="0"/>
              <a:t>Bavarian</a:t>
            </a:r>
            <a:r>
              <a:rPr lang="de-DE" sz="1400" dirty="0" smtClean="0"/>
              <a:t> State Library, </a:t>
            </a:r>
            <a:r>
              <a:rPr lang="de-DE" sz="1400" dirty="0" err="1" smtClean="0"/>
              <a:t>Munich</a:t>
            </a:r>
            <a:endParaRPr lang="de-DE" sz="1400" dirty="0" smtClean="0"/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800" y="4835236"/>
            <a:ext cx="3086100" cy="274097"/>
          </a:xfrm>
        </p:spPr>
        <p:txBody>
          <a:bodyPr/>
          <a:lstStyle/>
          <a:p>
            <a:r>
              <a:rPr lang="de-DE" dirty="0" err="1" smtClean="0"/>
              <a:t>openCost</a:t>
            </a:r>
            <a:r>
              <a:rPr lang="de-DE" dirty="0" smtClean="0"/>
              <a:t> Conference Regensburg</a:t>
            </a:r>
            <a:endParaRPr lang="de-DE" dirty="0"/>
          </a:p>
        </p:txBody>
      </p:sp>
      <p:sp>
        <p:nvSpPr>
          <p:cNvPr id="6" name="Fußzeilenplatzhalter 1"/>
          <p:cNvSpPr txBox="1">
            <a:spLocks/>
          </p:cNvSpPr>
          <p:nvPr/>
        </p:nvSpPr>
        <p:spPr>
          <a:xfrm>
            <a:off x="3428938" y="4838933"/>
            <a:ext cx="3086100" cy="27409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685891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45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91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837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783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728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674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620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566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9 </a:t>
            </a:r>
            <a:r>
              <a:rPr lang="de-DE" dirty="0" err="1" smtClean="0"/>
              <a:t>Oct</a:t>
            </a:r>
            <a:r>
              <a:rPr lang="de-DE" dirty="0" smtClean="0"/>
              <a:t>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9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10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Transformative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9" name="Inhaltsplatzhalter 8"/>
          <p:cNvSpPr txBox="1">
            <a:spLocks/>
          </p:cNvSpPr>
          <p:nvPr/>
        </p:nvSpPr>
        <p:spPr>
          <a:xfrm>
            <a:off x="4750273" y="508600"/>
            <a:ext cx="2979976" cy="16081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783" rtl="0" eaLnBrk="1" latinLnBrk="0" hangingPunct="1">
              <a:lnSpc>
                <a:spcPts val="1275"/>
              </a:lnSpc>
              <a:spcBef>
                <a:spcPts val="75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dirty="0" smtClean="0"/>
              <a:t>“Working </a:t>
            </a:r>
            <a:r>
              <a:rPr lang="en-US" sz="1200" dirty="0"/>
              <a:t>in tandem with other efforts to support a multiplicity of venues for the open dissemination of research, transformative agreements are </a:t>
            </a:r>
            <a:r>
              <a:rPr lang="en-US" sz="1200" b="1" dirty="0"/>
              <a:t>a temporary and transitional framework</a:t>
            </a:r>
            <a:r>
              <a:rPr lang="en-US" sz="1200" dirty="0"/>
              <a:t> for institutions to convert the resources currently spent on journal subscriptions into funds to support sustainable OA business models, </a:t>
            </a:r>
            <a:r>
              <a:rPr lang="en-US" sz="1200" dirty="0" smtClean="0"/>
              <a:t>[….].” </a:t>
            </a:r>
            <a:r>
              <a:rPr lang="en-US" sz="1200" dirty="0"/>
              <a:t>(</a:t>
            </a:r>
            <a:r>
              <a:rPr lang="en-US" sz="1200" dirty="0">
                <a:hlinkClick r:id="rId3"/>
              </a:rPr>
              <a:t>https://esac-initiative.org/market-watch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)</a:t>
            </a:r>
          </a:p>
          <a:p>
            <a:pPr lvl="0"/>
            <a:endParaRPr lang="en-US" sz="1200" dirty="0"/>
          </a:p>
          <a:p>
            <a:pPr lvl="0"/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lvl="0"/>
            <a:endParaRPr lang="en-US" sz="1200" dirty="0"/>
          </a:p>
          <a:p>
            <a:pPr lvl="0"/>
            <a:endParaRPr lang="de-DE" sz="1200" dirty="0" smtClean="0"/>
          </a:p>
          <a:p>
            <a:pPr marL="285750" indent="-285750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1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996523"/>
              </p:ext>
            </p:extLst>
          </p:nvPr>
        </p:nvGraphicFramePr>
        <p:xfrm>
          <a:off x="712800" y="2367064"/>
          <a:ext cx="7782692" cy="22174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91346">
                  <a:extLst>
                    <a:ext uri="{9D8B030D-6E8A-4147-A177-3AD203B41FA5}">
                      <a16:colId xmlns:a16="http://schemas.microsoft.com/office/drawing/2014/main" val="1904370888"/>
                    </a:ext>
                  </a:extLst>
                </a:gridCol>
                <a:gridCol w="3891346">
                  <a:extLst>
                    <a:ext uri="{9D8B030D-6E8A-4147-A177-3AD203B41FA5}">
                      <a16:colId xmlns:a16="http://schemas.microsoft.com/office/drawing/2014/main" val="166123167"/>
                    </a:ext>
                  </a:extLst>
                </a:gridCol>
              </a:tblGrid>
              <a:tr h="48441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Transformative </a:t>
                      </a:r>
                      <a:r>
                        <a:rPr lang="de-DE" b="0" dirty="0" err="1" smtClean="0"/>
                        <a:t>agreements</a:t>
                      </a:r>
                      <a:r>
                        <a:rPr lang="de-DE" b="0" dirty="0" smtClean="0"/>
                        <a:t> </a:t>
                      </a:r>
                      <a:r>
                        <a:rPr lang="de-DE" b="0" dirty="0" err="1" smtClean="0"/>
                        <a:t>and</a:t>
                      </a:r>
                      <a:r>
                        <a:rPr lang="de-DE" b="0" dirty="0" smtClean="0"/>
                        <a:t> </a:t>
                      </a:r>
                      <a:r>
                        <a:rPr lang="de-DE" b="0" dirty="0" err="1" smtClean="0"/>
                        <a:t>general</a:t>
                      </a:r>
                      <a:r>
                        <a:rPr lang="de-DE" b="0" dirty="0" smtClean="0"/>
                        <a:t> OA </a:t>
                      </a:r>
                      <a:r>
                        <a:rPr lang="de-DE" b="0" dirty="0" err="1" smtClean="0"/>
                        <a:t>commitments</a:t>
                      </a:r>
                      <a:r>
                        <a:rPr lang="de-DE" b="0" dirty="0" smtClean="0"/>
                        <a:t> </a:t>
                      </a:r>
                      <a:r>
                        <a:rPr lang="de-DE" b="0" dirty="0" err="1" smtClean="0"/>
                        <a:t>of</a:t>
                      </a:r>
                      <a:r>
                        <a:rPr lang="de-DE" b="0" dirty="0" smtClean="0"/>
                        <a:t> </a:t>
                      </a:r>
                      <a:r>
                        <a:rPr lang="de-DE" b="0" dirty="0" err="1" smtClean="0"/>
                        <a:t>publishers</a:t>
                      </a:r>
                      <a:r>
                        <a:rPr lang="de-DE" b="0" dirty="0" smtClean="0"/>
                        <a:t> </a:t>
                      </a:r>
                      <a:r>
                        <a:rPr lang="de-DE" b="0" dirty="0" err="1" smtClean="0"/>
                        <a:t>proliferate</a:t>
                      </a:r>
                      <a:r>
                        <a:rPr lang="de-DE" b="0" dirty="0" smtClean="0"/>
                        <a:t>…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… but </a:t>
                      </a:r>
                      <a:r>
                        <a:rPr lang="de-DE" b="0" dirty="0" err="1" smtClean="0"/>
                        <a:t>flipping</a:t>
                      </a:r>
                      <a:r>
                        <a:rPr lang="de-DE" b="0" dirty="0" smtClean="0"/>
                        <a:t> </a:t>
                      </a:r>
                      <a:r>
                        <a:rPr lang="de-DE" b="0" dirty="0" err="1" smtClean="0"/>
                        <a:t>doesn‘t</a:t>
                      </a:r>
                      <a:r>
                        <a:rPr lang="de-DE" b="0" dirty="0" smtClean="0"/>
                        <a:t>.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460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Transformative </a:t>
                      </a:r>
                      <a:r>
                        <a:rPr lang="de-DE" dirty="0" err="1" smtClean="0"/>
                        <a:t>agreements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lead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a </a:t>
                      </a:r>
                      <a:r>
                        <a:rPr lang="de-DE" baseline="0" dirty="0" err="1" smtClean="0"/>
                        <a:t>significant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increase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OA </a:t>
                      </a:r>
                      <a:r>
                        <a:rPr lang="de-DE" baseline="0" dirty="0" err="1" smtClean="0"/>
                        <a:t>content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which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is</a:t>
                      </a:r>
                      <a:r>
                        <a:rPr lang="de-DE" baseline="0" dirty="0" smtClean="0"/>
                        <a:t> transformative in </a:t>
                      </a:r>
                      <a:r>
                        <a:rPr lang="de-DE" baseline="0" dirty="0" err="1" smtClean="0"/>
                        <a:t>itself</a:t>
                      </a:r>
                      <a:r>
                        <a:rPr lang="de-DE" baseline="0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 but an </a:t>
                      </a:r>
                      <a:r>
                        <a:rPr lang="de-DE" dirty="0" err="1" smtClean="0"/>
                        <a:t>equally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significant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share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pay</a:t>
                      </a:r>
                      <a:r>
                        <a:rPr lang="de-DE" dirty="0" smtClean="0"/>
                        <a:t>-wall </a:t>
                      </a:r>
                      <a:r>
                        <a:rPr lang="de-DE" dirty="0" err="1" smtClean="0"/>
                        <a:t>content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remains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65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few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publishers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actively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flip</a:t>
                      </a:r>
                      <a:r>
                        <a:rPr lang="de-DE" dirty="0" smtClean="0"/>
                        <a:t> a </a:t>
                      </a:r>
                      <a:r>
                        <a:rPr lang="de-DE" dirty="0" err="1" smtClean="0"/>
                        <a:t>significant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number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journals</a:t>
                      </a:r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 but not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necessarily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mainly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triggered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by</a:t>
                      </a:r>
                      <a:r>
                        <a:rPr lang="de-DE" baseline="0" dirty="0" smtClean="0"/>
                        <a:t> transformative </a:t>
                      </a:r>
                      <a:r>
                        <a:rPr lang="de-DE" baseline="0" dirty="0" err="1" smtClean="0"/>
                        <a:t>agreements</a:t>
                      </a:r>
                      <a:r>
                        <a:rPr lang="de-DE" baseline="0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17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Some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smaller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err="1" smtClean="0"/>
                        <a:t>publishers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e.g. German-</a:t>
                      </a:r>
                      <a:r>
                        <a:rPr lang="de-DE" baseline="0" dirty="0" err="1" smtClean="0"/>
                        <a:t>language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focussed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have</a:t>
                      </a:r>
                      <a:r>
                        <a:rPr lang="de-DE" baseline="0" dirty="0" smtClean="0"/>
                        <a:t> a high </a:t>
                      </a:r>
                      <a:r>
                        <a:rPr lang="de-DE" baseline="0" dirty="0" err="1" smtClean="0"/>
                        <a:t>transformation</a:t>
                      </a:r>
                      <a:r>
                        <a:rPr lang="de-DE" baseline="0" dirty="0" smtClean="0"/>
                        <a:t> potential…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 but </a:t>
                      </a:r>
                      <a:r>
                        <a:rPr lang="de-DE" dirty="0" err="1" smtClean="0"/>
                        <a:t>are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therefore</a:t>
                      </a:r>
                      <a:r>
                        <a:rPr lang="de-DE" baseline="0" dirty="0" smtClean="0"/>
                        <a:t> in </a:t>
                      </a:r>
                      <a:r>
                        <a:rPr lang="de-DE" baseline="0" dirty="0" err="1" smtClean="0"/>
                        <a:t>need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an </a:t>
                      </a:r>
                      <a:r>
                        <a:rPr lang="de-DE" baseline="0" dirty="0" err="1" smtClean="0"/>
                        <a:t>economically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more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sustainable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model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than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Publish&amp;Read</a:t>
                      </a:r>
                      <a:r>
                        <a:rPr lang="de-DE" baseline="0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66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3770913" cy="274097"/>
          </a:xfrm>
        </p:spPr>
        <p:txBody>
          <a:bodyPr/>
          <a:lstStyle/>
          <a:p>
            <a:r>
              <a:rPr lang="de-DE" dirty="0" err="1"/>
              <a:t>openCost</a:t>
            </a:r>
            <a:r>
              <a:rPr lang="de-DE" dirty="0"/>
              <a:t> Conference Regensburg</a:t>
            </a:r>
          </a:p>
        </p:txBody>
      </p:sp>
      <p:sp>
        <p:nvSpPr>
          <p:cNvPr id="7" name="Fußzeilenplatzhalter 1"/>
          <p:cNvSpPr txBox="1">
            <a:spLocks/>
          </p:cNvSpPr>
          <p:nvPr/>
        </p:nvSpPr>
        <p:spPr>
          <a:xfrm>
            <a:off x="3428938" y="4838933"/>
            <a:ext cx="3086100" cy="27409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685891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45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91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837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783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728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674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620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566" algn="l" defTabSz="685891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9 </a:t>
            </a:r>
            <a:r>
              <a:rPr lang="de-DE" dirty="0" err="1" smtClean="0"/>
              <a:t>Oct</a:t>
            </a:r>
            <a:r>
              <a:rPr lang="de-DE" dirty="0" smtClean="0"/>
              <a:t>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9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Transformative Agreements - Facts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Figures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63" y="910812"/>
            <a:ext cx="7150803" cy="3854829"/>
          </a:xfrm>
          <a:prstGeom prst="rect">
            <a:avLst/>
          </a:prstGeom>
        </p:spPr>
      </p:pic>
      <p:sp>
        <p:nvSpPr>
          <p:cNvPr id="8" name="Inhaltsplatzhalter 8"/>
          <p:cNvSpPr txBox="1">
            <a:spLocks/>
          </p:cNvSpPr>
          <p:nvPr/>
        </p:nvSpPr>
        <p:spPr>
          <a:xfrm>
            <a:off x="3887750" y="1144861"/>
            <a:ext cx="4445611" cy="13065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783" rtl="0" eaLnBrk="1" latinLnBrk="0" hangingPunct="1">
              <a:lnSpc>
                <a:spcPts val="1275"/>
              </a:lnSpc>
              <a:spcBef>
                <a:spcPts val="75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</a:pPr>
            <a:r>
              <a:rPr lang="de-DE" sz="1200" b="1" kern="0" dirty="0" smtClean="0"/>
              <a:t>ESAC Transformative Agreement Registry (</a:t>
            </a:r>
            <a:r>
              <a:rPr lang="de-DE" sz="1200" b="1" kern="0" dirty="0" err="1" smtClean="0"/>
              <a:t>Oct</a:t>
            </a:r>
            <a:r>
              <a:rPr lang="de-DE" sz="1200" b="1" kern="0" dirty="0" smtClean="0"/>
              <a:t> 2024)</a:t>
            </a:r>
          </a:p>
          <a:p>
            <a:pPr marL="171450" indent="-17145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b="1" kern="0" dirty="0" smtClean="0"/>
              <a:t>543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current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agreements</a:t>
            </a:r>
            <a:r>
              <a:rPr lang="de-DE" sz="1200" kern="0" dirty="0" smtClean="0"/>
              <a:t> (</a:t>
            </a:r>
            <a:r>
              <a:rPr lang="de-DE" sz="1200" kern="0" dirty="0" err="1" smtClean="0"/>
              <a:t>of</a:t>
            </a:r>
            <a:r>
              <a:rPr lang="de-DE" sz="1200" kern="0" dirty="0" smtClean="0"/>
              <a:t> 1093 </a:t>
            </a:r>
            <a:r>
              <a:rPr lang="de-DE" sz="1200" kern="0" dirty="0" err="1"/>
              <a:t>agreements</a:t>
            </a:r>
            <a:r>
              <a:rPr lang="de-DE" sz="1200" kern="0" dirty="0"/>
              <a:t> </a:t>
            </a:r>
            <a:r>
              <a:rPr lang="de-DE" sz="1200" kern="0" dirty="0" err="1" smtClean="0"/>
              <a:t>listed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since</a:t>
            </a:r>
            <a:r>
              <a:rPr lang="de-DE" sz="1200" kern="0" dirty="0" smtClean="0"/>
              <a:t> 2014)</a:t>
            </a:r>
          </a:p>
          <a:p>
            <a:pPr marL="171450" indent="-17145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kern="0" dirty="0" err="1" smtClean="0"/>
              <a:t>Approx</a:t>
            </a:r>
            <a:r>
              <a:rPr lang="de-DE" sz="1200" kern="0" dirty="0" smtClean="0"/>
              <a:t>. </a:t>
            </a:r>
            <a:r>
              <a:rPr lang="de-DE" sz="1200" b="1" kern="0" dirty="0" smtClean="0"/>
              <a:t>326,000</a:t>
            </a:r>
            <a:r>
              <a:rPr lang="de-DE" sz="1200" kern="0" dirty="0" smtClean="0"/>
              <a:t> OA </a:t>
            </a:r>
            <a:r>
              <a:rPr lang="de-DE" sz="1200" kern="0" dirty="0" err="1" smtClean="0"/>
              <a:t>publications</a:t>
            </a:r>
            <a:r>
              <a:rPr lang="de-DE" sz="1200" kern="0" dirty="0"/>
              <a:t> </a:t>
            </a:r>
            <a:r>
              <a:rPr lang="de-DE" sz="1200" kern="0" dirty="0" smtClean="0"/>
              <a:t>in 2024</a:t>
            </a:r>
            <a:endParaRPr lang="de-DE" sz="1200" kern="0" dirty="0" smtClean="0"/>
          </a:p>
          <a:p>
            <a:pPr marL="171450" indent="-17145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b="1" kern="0" dirty="0" smtClean="0"/>
              <a:t>58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publishers</a:t>
            </a:r>
            <a:endParaRPr lang="de-DE" sz="1200" kern="0" dirty="0" smtClean="0"/>
          </a:p>
          <a:p>
            <a:pPr marL="171450" indent="-17145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b="1" kern="0" dirty="0" smtClean="0"/>
              <a:t>69</a:t>
            </a:r>
            <a:r>
              <a:rPr lang="de-DE" sz="1200" kern="0" dirty="0" smtClean="0"/>
              <a:t> countries</a:t>
            </a:r>
          </a:p>
          <a:p>
            <a:pPr marL="171450" indent="-17145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200" kern="0" dirty="0" smtClean="0"/>
          </a:p>
          <a:p>
            <a:pPr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</a:pPr>
            <a:endParaRPr lang="de-DE" sz="1200" b="1" kern="0" dirty="0"/>
          </a:p>
          <a:p>
            <a:pPr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</a:pPr>
            <a:endParaRPr lang="de-DE" sz="1200" b="1" kern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430" y="4218484"/>
            <a:ext cx="1999034" cy="38797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998723" y="2385337"/>
            <a:ext cx="2276272" cy="600164"/>
          </a:xfrm>
          <a:prstGeom prst="rect">
            <a:avLst/>
          </a:prstGeom>
          <a:noFill/>
          <a:ln w="127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5"/>
              </a:rPr>
              <a:t>https://esac-initiative.org/about/transformative-agreements/agreement-registry</a:t>
            </a:r>
            <a:r>
              <a:rPr lang="de-DE" sz="1100" dirty="0" smtClean="0">
                <a:hlinkClick r:id="rId5"/>
              </a:rPr>
              <a:t>/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5010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Situation in Germany</a:t>
            </a:r>
            <a:endParaRPr lang="de-DE" dirty="0"/>
          </a:p>
        </p:txBody>
      </p:sp>
      <p:sp>
        <p:nvSpPr>
          <p:cNvPr id="8" name="Inhaltsplatzhalter 8"/>
          <p:cNvSpPr txBox="1">
            <a:spLocks/>
          </p:cNvSpPr>
          <p:nvPr/>
        </p:nvSpPr>
        <p:spPr>
          <a:xfrm>
            <a:off x="4938338" y="822352"/>
            <a:ext cx="3920318" cy="11638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783" rtl="0" eaLnBrk="1" latinLnBrk="0" hangingPunct="1">
              <a:lnSpc>
                <a:spcPts val="1275"/>
              </a:lnSpc>
              <a:spcBef>
                <a:spcPts val="75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</a:pPr>
            <a:r>
              <a:rPr lang="de-DE" sz="1200" b="1" kern="0" dirty="0" smtClean="0"/>
              <a:t>ESAC </a:t>
            </a:r>
            <a:r>
              <a:rPr lang="de-DE" sz="1200" b="1" kern="0" dirty="0"/>
              <a:t>Transformative Agreement Registry (</a:t>
            </a:r>
            <a:r>
              <a:rPr lang="de-DE" sz="1200" b="1" kern="0" dirty="0" err="1"/>
              <a:t>Oct</a:t>
            </a:r>
            <a:r>
              <a:rPr lang="de-DE" sz="1200" b="1" kern="0" dirty="0"/>
              <a:t> 2024)</a:t>
            </a:r>
          </a:p>
          <a:p>
            <a:pPr marL="171450" indent="-17145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b="1" kern="0" dirty="0" smtClean="0"/>
              <a:t>64 </a:t>
            </a:r>
            <a:r>
              <a:rPr lang="de-DE" sz="1200" kern="0" dirty="0" err="1" smtClean="0"/>
              <a:t>current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agreements</a:t>
            </a:r>
            <a:r>
              <a:rPr lang="de-DE" sz="1200" kern="0" dirty="0" smtClean="0"/>
              <a:t> (</a:t>
            </a:r>
            <a:r>
              <a:rPr lang="de-DE" sz="1200" kern="0" dirty="0" err="1" smtClean="0"/>
              <a:t>of</a:t>
            </a:r>
            <a:r>
              <a:rPr lang="de-DE" sz="1200" kern="0" dirty="0"/>
              <a:t> </a:t>
            </a:r>
            <a:r>
              <a:rPr lang="de-DE" sz="1200" kern="0" dirty="0" smtClean="0"/>
              <a:t>128 </a:t>
            </a:r>
            <a:r>
              <a:rPr lang="de-DE" sz="1200" kern="0" dirty="0" err="1" smtClean="0"/>
              <a:t>agreements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listed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since</a:t>
            </a:r>
            <a:r>
              <a:rPr lang="de-DE" sz="1200" kern="0" dirty="0" smtClean="0"/>
              <a:t> 2015)</a:t>
            </a:r>
          </a:p>
          <a:p>
            <a:pPr marL="171450" indent="-17145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kern="0" dirty="0" err="1"/>
              <a:t>Approx</a:t>
            </a:r>
            <a:r>
              <a:rPr lang="de-DE" sz="1200" kern="0" dirty="0"/>
              <a:t>. </a:t>
            </a:r>
            <a:r>
              <a:rPr lang="de-DE" sz="1200" b="1" kern="0" dirty="0" smtClean="0"/>
              <a:t>45,700</a:t>
            </a:r>
            <a:r>
              <a:rPr lang="de-DE" sz="1200" kern="0" dirty="0" smtClean="0"/>
              <a:t> </a:t>
            </a:r>
            <a:r>
              <a:rPr lang="de-DE" sz="1200" kern="0" dirty="0"/>
              <a:t>OA </a:t>
            </a:r>
            <a:r>
              <a:rPr lang="de-DE" sz="1200" kern="0" dirty="0" err="1"/>
              <a:t>publications</a:t>
            </a:r>
            <a:r>
              <a:rPr lang="de-DE" sz="1200" kern="0" dirty="0"/>
              <a:t> </a:t>
            </a:r>
            <a:r>
              <a:rPr lang="de-DE" sz="1200" kern="0" dirty="0" smtClean="0"/>
              <a:t>in 2024</a:t>
            </a:r>
            <a:endParaRPr lang="de-DE" sz="1200" b="1" kern="0" dirty="0" smtClean="0"/>
          </a:p>
          <a:p>
            <a:pPr marL="171450" indent="-17145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b="1" kern="0" dirty="0" smtClean="0"/>
              <a:t>33 </a:t>
            </a:r>
            <a:r>
              <a:rPr lang="de-DE" sz="1200" kern="0" dirty="0" err="1" smtClean="0"/>
              <a:t>publishers</a:t>
            </a:r>
            <a:endParaRPr lang="de-DE" sz="1200" kern="0" dirty="0" smtClean="0"/>
          </a:p>
          <a:p>
            <a:pPr marL="171450" indent="-17145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200" kern="0" dirty="0" smtClean="0"/>
          </a:p>
          <a:p>
            <a:pPr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</a:pPr>
            <a:endParaRPr lang="de-DE" sz="1200" b="1" kern="0" dirty="0"/>
          </a:p>
          <a:p>
            <a:pPr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</a:pPr>
            <a:endParaRPr lang="de-DE" sz="1200" b="1" kern="0" dirty="0"/>
          </a:p>
        </p:txBody>
      </p:sp>
      <p:sp>
        <p:nvSpPr>
          <p:cNvPr id="9" name="Textfeld 8"/>
          <p:cNvSpPr txBox="1"/>
          <p:nvPr/>
        </p:nvSpPr>
        <p:spPr>
          <a:xfrm>
            <a:off x="3081903" y="1488587"/>
            <a:ext cx="1586397" cy="78483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err="1" smtClean="0">
                <a:solidFill>
                  <a:schemeClr val="bg1">
                    <a:lumMod val="50000"/>
                  </a:schemeClr>
                </a:solidFill>
              </a:rPr>
              <a:t>Article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bg1">
                    <a:lumMod val="50000"/>
                  </a:schemeClr>
                </a:solidFill>
              </a:rPr>
              <a:t>publications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 German </a:t>
            </a:r>
            <a:r>
              <a:rPr lang="de-DE" sz="900" dirty="0" err="1" smtClean="0">
                <a:solidFill>
                  <a:schemeClr val="bg1">
                    <a:lumMod val="50000"/>
                  </a:schemeClr>
                </a:solidFill>
              </a:rPr>
              <a:t>institutions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 (2020 – 08/2024); Source: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https://open-access-monitor.de/publications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52166" y="2205016"/>
            <a:ext cx="3065501" cy="2123658"/>
          </a:xfrm>
          <a:prstGeom prst="rect">
            <a:avLst/>
          </a:prstGeom>
          <a:noFill/>
          <a:ln w="12700">
            <a:solidFill>
              <a:srgbClr val="0F96D4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 substantial </a:t>
            </a:r>
            <a:r>
              <a:rPr lang="de-DE" sz="1200" dirty="0" err="1" smtClean="0"/>
              <a:t>share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article</a:t>
            </a:r>
            <a:r>
              <a:rPr lang="de-DE" sz="1200" dirty="0" smtClean="0"/>
              <a:t> </a:t>
            </a:r>
            <a:r>
              <a:rPr lang="de-DE" sz="1200" dirty="0" err="1" smtClean="0"/>
              <a:t>publication</a:t>
            </a:r>
            <a:r>
              <a:rPr lang="de-DE" sz="1200" dirty="0" smtClean="0"/>
              <a:t> in Germany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covered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transformative </a:t>
            </a:r>
            <a:r>
              <a:rPr lang="de-DE" sz="1200" dirty="0" err="1" smtClean="0"/>
              <a:t>agreements</a:t>
            </a:r>
            <a:r>
              <a:rPr lang="de-DE" sz="1200" dirty="0" smtClean="0"/>
              <a:t>.</a:t>
            </a:r>
          </a:p>
          <a:p>
            <a:r>
              <a:rPr lang="de-DE" sz="1200" dirty="0" err="1" smtClean="0"/>
              <a:t>Negotiations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</a:t>
            </a:r>
            <a:r>
              <a:rPr lang="de-DE" sz="1200" dirty="0" err="1" smtClean="0"/>
              <a:t>mainly</a:t>
            </a:r>
            <a:r>
              <a:rPr lang="de-DE" sz="1200" dirty="0" smtClean="0"/>
              <a:t> </a:t>
            </a:r>
            <a:r>
              <a:rPr lang="de-DE" sz="1200" dirty="0" err="1" smtClean="0"/>
              <a:t>led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t</a:t>
            </a:r>
            <a:r>
              <a:rPr lang="de-DE" sz="1200" dirty="0" err="1" smtClean="0"/>
              <a:t>he</a:t>
            </a:r>
            <a:r>
              <a:rPr lang="de-DE" sz="1200" dirty="0" smtClean="0"/>
              <a:t> </a:t>
            </a:r>
            <a:r>
              <a:rPr lang="de-DE" sz="1200" b="1" dirty="0" smtClean="0"/>
              <a:t>DEAL </a:t>
            </a:r>
            <a:r>
              <a:rPr lang="de-DE" sz="1200" b="1" dirty="0" err="1" smtClean="0"/>
              <a:t>Consortium</a:t>
            </a:r>
            <a:r>
              <a:rPr lang="de-DE" sz="1200" b="1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Elsevier</a:t>
            </a:r>
            <a:r>
              <a:rPr lang="de-DE" sz="1200" dirty="0" smtClean="0"/>
              <a:t>, Springer Nature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Wiley</a:t>
            </a:r>
            <a:r>
              <a:rPr lang="de-DE" sz="1200" dirty="0"/>
              <a:t> (</a:t>
            </a:r>
            <a:r>
              <a:rPr lang="de-DE" sz="1200" dirty="0">
                <a:hlinkClick r:id="rId3"/>
              </a:rPr>
              <a:t>https://deal-konsortium.de</a:t>
            </a:r>
            <a:r>
              <a:rPr lang="de-DE" sz="1200" dirty="0" smtClean="0">
                <a:hlinkClick r:id="rId3"/>
              </a:rPr>
              <a:t>/</a:t>
            </a:r>
            <a:r>
              <a:rPr lang="de-DE" sz="1200" dirty="0" smtClean="0"/>
              <a:t>)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</a:t>
            </a:r>
            <a:r>
              <a:rPr lang="de-DE" sz="1200" dirty="0" smtClean="0"/>
              <a:t>n expert </a:t>
            </a:r>
            <a:r>
              <a:rPr lang="de-DE" sz="1200" dirty="0" err="1" smtClean="0"/>
              <a:t>group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independent</a:t>
            </a:r>
            <a:r>
              <a:rPr lang="de-DE" sz="1200" dirty="0" smtClean="0"/>
              <a:t> </a:t>
            </a:r>
            <a:r>
              <a:rPr lang="de-DE" sz="1200" dirty="0" err="1" smtClean="0"/>
              <a:t>negotiators</a:t>
            </a:r>
            <a:r>
              <a:rPr lang="de-DE" sz="1200" dirty="0" smtClean="0"/>
              <a:t>, </a:t>
            </a:r>
            <a:r>
              <a:rPr lang="de-DE" sz="1200" dirty="0" err="1" smtClean="0"/>
              <a:t>representing</a:t>
            </a:r>
            <a:r>
              <a:rPr lang="de-DE" sz="1200" dirty="0" smtClean="0"/>
              <a:t> (regional </a:t>
            </a:r>
            <a:r>
              <a:rPr lang="de-DE" sz="1200" dirty="0"/>
              <a:t>&amp;</a:t>
            </a:r>
            <a:r>
              <a:rPr lang="de-DE" sz="1200" dirty="0" smtClean="0"/>
              <a:t> </a:t>
            </a:r>
            <a:r>
              <a:rPr lang="de-DE" sz="1200" dirty="0" err="1" smtClean="0"/>
              <a:t>other</a:t>
            </a:r>
            <a:r>
              <a:rPr lang="de-DE" sz="1200" dirty="0" smtClean="0"/>
              <a:t>) </a:t>
            </a:r>
            <a:r>
              <a:rPr lang="de-DE" sz="1200" dirty="0" err="1" smtClean="0"/>
              <a:t>consortia</a:t>
            </a:r>
            <a:r>
              <a:rPr lang="de-DE" sz="1200" dirty="0" smtClean="0"/>
              <a:t>, </a:t>
            </a:r>
            <a:r>
              <a:rPr lang="de-DE" sz="1200" dirty="0" err="1" smtClean="0"/>
              <a:t>organised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b="1" dirty="0" smtClean="0"/>
              <a:t>Forum </a:t>
            </a:r>
            <a:r>
              <a:rPr lang="de-DE" sz="1200" b="1" dirty="0" smtClean="0"/>
              <a:t>13+ </a:t>
            </a:r>
            <a:r>
              <a:rPr lang="de-DE" sz="1200" dirty="0" err="1" smtClean="0"/>
              <a:t>group</a:t>
            </a:r>
            <a:r>
              <a:rPr lang="de-DE" sz="1200" dirty="0" smtClean="0"/>
              <a:t> (</a:t>
            </a:r>
            <a:r>
              <a:rPr lang="de-DE" sz="1200" dirty="0">
                <a:solidFill>
                  <a:srgbClr val="7F7F7F"/>
                </a:solidFill>
                <a:cs typeface=""/>
                <a:hlinkClick r:id="rId4"/>
              </a:rPr>
              <a:t>https://</a:t>
            </a:r>
            <a:r>
              <a:rPr lang="de-DE" sz="1200" dirty="0" smtClean="0">
                <a:solidFill>
                  <a:srgbClr val="7F7F7F"/>
                </a:solidFill>
                <a:cs typeface=""/>
                <a:hlinkClick r:id="rId4"/>
              </a:rPr>
              <a:t>forum13plus.de</a:t>
            </a:r>
            <a:r>
              <a:rPr lang="de-DE" sz="1200" dirty="0" smtClean="0"/>
              <a:t>)</a:t>
            </a:r>
            <a:endParaRPr lang="de-DE" sz="12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416" y="2694258"/>
            <a:ext cx="1332446" cy="177038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33" y="1472609"/>
            <a:ext cx="2519446" cy="27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4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Standards </a:t>
            </a:r>
            <a:r>
              <a:rPr lang="de-DE" dirty="0" err="1" smtClean="0"/>
              <a:t>and</a:t>
            </a:r>
            <a:r>
              <a:rPr lang="de-DE" dirty="0" smtClean="0"/>
              <a:t> Evaluation Tools</a:t>
            </a:r>
            <a:endParaRPr lang="de-DE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703565" y="1145492"/>
            <a:ext cx="5697236" cy="35366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783" rtl="0" eaLnBrk="1" latinLnBrk="0" hangingPunct="1">
              <a:lnSpc>
                <a:spcPts val="1275"/>
              </a:lnSpc>
              <a:spcBef>
                <a:spcPts val="75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ts val="1275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spcAft>
                <a:spcPts val="0"/>
              </a:spcAft>
            </a:pPr>
            <a:r>
              <a:rPr lang="de-DE" sz="1200" b="1" dirty="0"/>
              <a:t>ESAC Reference </a:t>
            </a:r>
            <a:r>
              <a:rPr lang="de-DE" sz="1200" b="1" dirty="0" smtClean="0"/>
              <a:t>Guide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Transformative Agreements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esac-initiative.org/wp-content/uploads/2023/03/ESAC_Reference_Guide_to_TAs.pdf</a:t>
            </a:r>
            <a:endParaRPr lang="en-US" sz="1000" dirty="0" smtClean="0"/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de-DE" sz="1200" b="1" dirty="0"/>
              <a:t>„Forum 13+“-Spektrum zur Bewertung von Open Access-Transformationsverträgen und </a:t>
            </a:r>
            <a:r>
              <a:rPr lang="de-DE" sz="1200" b="1" dirty="0" smtClean="0"/>
              <a:t>Verlagsangeboten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hlinkClick r:id="rId4"/>
              </a:rPr>
              <a:t>https://</a:t>
            </a:r>
            <a:r>
              <a:rPr lang="en-US" sz="1000" dirty="0" smtClean="0">
                <a:hlinkClick r:id="rId4"/>
              </a:rPr>
              <a:t>publications.goettingen-research-online.de/bitstream/2/99900/1/Forum13Plus_Spektrum_Okt2021_final.pdf</a:t>
            </a:r>
            <a:endParaRPr lang="en-US" sz="1000" dirty="0" smtClean="0"/>
          </a:p>
          <a:p>
            <a:pPr>
              <a:lnSpc>
                <a:spcPts val="1400"/>
              </a:lnSpc>
            </a:pPr>
            <a:r>
              <a:rPr lang="en-US" sz="1200" dirty="0" smtClean="0"/>
              <a:t>Adapted version included in ESAC Reference Guide </a:t>
            </a:r>
            <a:r>
              <a:rPr lang="en-US" sz="1200" b="1" dirty="0" smtClean="0"/>
              <a:t>(“How transformative is it”</a:t>
            </a:r>
            <a:r>
              <a:rPr lang="en-US" sz="1200" dirty="0" smtClean="0"/>
              <a:t>)</a:t>
            </a:r>
          </a:p>
          <a:p>
            <a:pPr marL="265113">
              <a:lnSpc>
                <a:spcPts val="1400"/>
              </a:lnSpc>
              <a:spcBef>
                <a:spcPts val="0"/>
              </a:spcBef>
            </a:pPr>
            <a:r>
              <a:rPr lang="en-US" sz="1200" i="1" dirty="0" smtClean="0"/>
              <a:t>“For </a:t>
            </a:r>
            <a:r>
              <a:rPr lang="en-US" sz="1200" i="1" dirty="0"/>
              <a:t>each transformation driver, the spectrum starts (at the left) with the overarching </a:t>
            </a:r>
            <a:r>
              <a:rPr lang="en-US" sz="1200" i="1" dirty="0" smtClean="0"/>
              <a:t>negotiation objective</a:t>
            </a:r>
            <a:r>
              <a:rPr lang="en-US" sz="1200" i="1" dirty="0"/>
              <a:t>, contrasted by a description of conditions under the subscription paradigm. The </a:t>
            </a:r>
            <a:r>
              <a:rPr lang="en-US" sz="1200" i="1" dirty="0" smtClean="0"/>
              <a:t>spectrum then </a:t>
            </a:r>
            <a:r>
              <a:rPr lang="en-US" sz="1200" i="1" dirty="0"/>
              <a:t>progresses through different agreement </a:t>
            </a:r>
            <a:r>
              <a:rPr lang="en-US" sz="1200" i="1" dirty="0" smtClean="0"/>
              <a:t>iterations</a:t>
            </a:r>
            <a:br>
              <a:rPr lang="en-US" sz="1200" i="1" dirty="0" smtClean="0"/>
            </a:br>
            <a:r>
              <a:rPr lang="en-US" sz="1200" i="1" dirty="0" smtClean="0"/>
              <a:t>toward </a:t>
            </a:r>
            <a:r>
              <a:rPr lang="en-US" sz="1200" i="1" dirty="0"/>
              <a:t>the envisioned characteristics of </a:t>
            </a:r>
            <a:r>
              <a:rPr lang="en-US" sz="1200" i="1" dirty="0" smtClean="0"/>
              <a:t>an open </a:t>
            </a:r>
            <a:r>
              <a:rPr lang="en-US" sz="1200" i="1" dirty="0"/>
              <a:t>scholarly publishing </a:t>
            </a:r>
            <a:r>
              <a:rPr lang="en-US" sz="1200" i="1" dirty="0" smtClean="0"/>
              <a:t>paradigm.” (ESAC Reference Guide, p. 16; Version March 16, 2023)</a:t>
            </a:r>
            <a:endParaRPr lang="en-US" sz="1200" i="1" dirty="0"/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de-DE" sz="1200" b="1" dirty="0" err="1"/>
              <a:t>Pampel</a:t>
            </a:r>
            <a:r>
              <a:rPr lang="de-DE" sz="1200" b="1" dirty="0"/>
              <a:t>, </a:t>
            </a:r>
            <a:r>
              <a:rPr lang="de-DE" sz="1200" b="1" dirty="0" smtClean="0"/>
              <a:t>H. et al. (</a:t>
            </a:r>
            <a:r>
              <a:rPr lang="de-DE" sz="1200" b="1" dirty="0"/>
              <a:t>2022):</a:t>
            </a:r>
            <a:r>
              <a:rPr lang="de-DE" sz="1200" dirty="0"/>
              <a:t> </a:t>
            </a:r>
            <a:r>
              <a:rPr lang="fr-FR" sz="1200" b="1" dirty="0" err="1" smtClean="0"/>
              <a:t>Recommendations</a:t>
            </a:r>
            <a:r>
              <a:rPr lang="fr-FR" sz="1200" b="1" dirty="0" smtClean="0"/>
              <a:t> </a:t>
            </a:r>
            <a:r>
              <a:rPr lang="fr-FR" sz="1200" b="1" dirty="0"/>
              <a:t>for transformative journal </a:t>
            </a:r>
            <a:r>
              <a:rPr lang="fr-FR" sz="1200" b="1" dirty="0" err="1" smtClean="0"/>
              <a:t>contracts</a:t>
            </a:r>
            <a:endParaRPr lang="fr-FR" sz="1200" b="1" dirty="0" smtClean="0"/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hlinkClick r:id="rId5"/>
              </a:rPr>
              <a:t>https://</a:t>
            </a:r>
            <a:r>
              <a:rPr lang="fr-FR" sz="1000" dirty="0" smtClean="0">
                <a:hlinkClick r:id="rId5"/>
              </a:rPr>
              <a:t>www.transform2open.de/ressourcen/empfehlungen-fuer-transformative-zeitschriftenvertraege/kriterien-criteria-criteres</a:t>
            </a:r>
            <a:endParaRPr lang="fr-FR" sz="1000" dirty="0"/>
          </a:p>
          <a:p>
            <a:pPr>
              <a:lnSpc>
                <a:spcPts val="1400"/>
              </a:lnSpc>
            </a:pPr>
            <a:endParaRPr lang="en-US" sz="1200" i="1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001" y="424293"/>
            <a:ext cx="2340601" cy="41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5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transformative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0" y="1134895"/>
            <a:ext cx="9017750" cy="303503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77838" y="4302525"/>
            <a:ext cx="3307405" cy="400110"/>
          </a:xfrm>
          <a:prstGeom prst="rect">
            <a:avLst/>
          </a:prstGeom>
          <a:noFill/>
          <a:ln w="127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ESAC Reference Guide to Transformative </a:t>
            </a:r>
            <a:r>
              <a:rPr lang="en-US" sz="1000" dirty="0" smtClean="0"/>
              <a:t>Agreements, p. 17; Version </a:t>
            </a:r>
            <a:r>
              <a:rPr lang="en-US" sz="1000" dirty="0"/>
              <a:t>March 16, 2023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966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Transformative Agreements (Journals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Beyond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294022"/>
              </p:ext>
            </p:extLst>
          </p:nvPr>
        </p:nvGraphicFramePr>
        <p:xfrm>
          <a:off x="408561" y="935193"/>
          <a:ext cx="8215239" cy="37517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2162">
                  <a:extLst>
                    <a:ext uri="{9D8B030D-6E8A-4147-A177-3AD203B41FA5}">
                      <a16:colId xmlns:a16="http://schemas.microsoft.com/office/drawing/2014/main" val="450936596"/>
                    </a:ext>
                  </a:extLst>
                </a:gridCol>
                <a:gridCol w="2697805">
                  <a:extLst>
                    <a:ext uri="{9D8B030D-6E8A-4147-A177-3AD203B41FA5}">
                      <a16:colId xmlns:a16="http://schemas.microsoft.com/office/drawing/2014/main" val="525172256"/>
                    </a:ext>
                  </a:extLst>
                </a:gridCol>
                <a:gridCol w="2975272">
                  <a:extLst>
                    <a:ext uri="{9D8B030D-6E8A-4147-A177-3AD203B41FA5}">
                      <a16:colId xmlns:a16="http://schemas.microsoft.com/office/drawing/2014/main" val="3273285184"/>
                    </a:ext>
                  </a:extLst>
                </a:gridCol>
              </a:tblGrid>
              <a:tr h="423607">
                <a:tc>
                  <a:txBody>
                    <a:bodyPr/>
                    <a:lstStyle/>
                    <a:p>
                      <a:r>
                        <a:rPr lang="de-DE" dirty="0" smtClean="0"/>
                        <a:t>Type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Definition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Comments &amp; </a:t>
                      </a:r>
                      <a:r>
                        <a:rPr lang="de-DE" baseline="0" dirty="0" err="1" smtClean="0"/>
                        <a:t>Examples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3455"/>
                  </a:ext>
                </a:extLst>
              </a:tr>
              <a:tr h="6321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smtClean="0"/>
                        <a:t>Transformative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publish&amp;read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agreements</a:t>
                      </a: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err="1" smtClean="0"/>
                        <a:t>Combining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publishing</a:t>
                      </a:r>
                      <a:r>
                        <a:rPr lang="de-DE" baseline="0" dirty="0" smtClean="0"/>
                        <a:t> in OA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reading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pay</a:t>
                      </a:r>
                      <a:r>
                        <a:rPr lang="de-DE" baseline="0" dirty="0" smtClean="0"/>
                        <a:t>-wall </a:t>
                      </a:r>
                      <a:r>
                        <a:rPr lang="de-DE" baseline="0" dirty="0" err="1" smtClean="0"/>
                        <a:t>content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cf. ESAC Registry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971320"/>
                  </a:ext>
                </a:extLst>
              </a:tr>
              <a:tr h="5256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Gold OA </a:t>
                      </a:r>
                      <a:r>
                        <a:rPr lang="de-DE" baseline="0" dirty="0" err="1" smtClean="0"/>
                        <a:t>agreements</a:t>
                      </a: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err="1" smtClean="0"/>
                        <a:t>Negotiating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publishing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conditions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pure </a:t>
                      </a:r>
                      <a:r>
                        <a:rPr lang="de-DE" baseline="0" dirty="0" err="1" smtClean="0"/>
                        <a:t>gold</a:t>
                      </a:r>
                      <a:r>
                        <a:rPr lang="de-DE" baseline="0" dirty="0" smtClean="0"/>
                        <a:t> OA </a:t>
                      </a:r>
                      <a:r>
                        <a:rPr lang="de-DE" baseline="0" dirty="0" err="1" smtClean="0"/>
                        <a:t>journals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cf. ESAC Registry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561494"/>
                  </a:ext>
                </a:extLst>
              </a:tr>
              <a:tr h="89518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aseline="0" dirty="0" err="1" smtClean="0"/>
                        <a:t>Subscribe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Open (S2O)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err="1" smtClean="0"/>
                        <a:t>Continued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payment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subscription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fees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by</a:t>
                      </a:r>
                      <a:r>
                        <a:rPr lang="de-DE" baseline="0" dirty="0" smtClean="0"/>
                        <a:t> a </a:t>
                      </a:r>
                      <a:r>
                        <a:rPr lang="de-DE" baseline="0" dirty="0" err="1" smtClean="0"/>
                        <a:t>sufficient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number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subscribers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leads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(reversible) </a:t>
                      </a:r>
                      <a:r>
                        <a:rPr lang="de-DE" baseline="0" dirty="0" err="1" smtClean="0"/>
                        <a:t>full</a:t>
                      </a:r>
                      <a:r>
                        <a:rPr lang="de-DE" baseline="0" dirty="0" smtClean="0"/>
                        <a:t> open </a:t>
                      </a:r>
                      <a:r>
                        <a:rPr lang="de-DE" baseline="0" dirty="0" err="1" smtClean="0"/>
                        <a:t>access</a:t>
                      </a: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e.g. De </a:t>
                      </a:r>
                      <a:r>
                        <a:rPr lang="de-DE" baseline="0" dirty="0" err="1" smtClean="0"/>
                        <a:t>Gruyter</a:t>
                      </a:r>
                      <a:r>
                        <a:rPr lang="de-DE" baseline="0" dirty="0" smtClean="0"/>
                        <a:t> Brill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focus</a:t>
                      </a:r>
                      <a:r>
                        <a:rPr lang="de-DE" baseline="0" dirty="0" smtClean="0"/>
                        <a:t> on S2O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err="1" smtClean="0"/>
                        <a:t>Preferred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model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humanities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smaller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publishers</a:t>
                      </a:r>
                      <a:r>
                        <a:rPr lang="de-DE" baseline="0" dirty="0" smtClean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56708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Crowdfunding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Libraries </a:t>
                      </a:r>
                      <a:r>
                        <a:rPr lang="de-DE" baseline="0" dirty="0" err="1" smtClean="0"/>
                        <a:t>actively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contribute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OA </a:t>
                      </a:r>
                      <a:r>
                        <a:rPr lang="de-DE" baseline="0" dirty="0" err="1" smtClean="0"/>
                        <a:t>transformation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books</a:t>
                      </a: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smtClean="0"/>
                        <a:t>e.g. </a:t>
                      </a:r>
                      <a:r>
                        <a:rPr lang="de-DE" dirty="0" err="1" smtClean="0"/>
                        <a:t>pledging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system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Knowledge </a:t>
                      </a:r>
                      <a:r>
                        <a:rPr lang="de-DE" baseline="0" dirty="0" err="1" smtClean="0"/>
                        <a:t>Unlatched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library</a:t>
                      </a:r>
                      <a:r>
                        <a:rPr lang="de-DE" baseline="0" dirty="0" smtClean="0"/>
                        <a:t> initiatives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003719"/>
                  </a:ext>
                </a:extLst>
              </a:tr>
              <a:tr h="64860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err="1" smtClean="0"/>
                        <a:t>Purchase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Open (P2O)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OA </a:t>
                      </a:r>
                      <a:r>
                        <a:rPr lang="de-DE" baseline="0" dirty="0" err="1" smtClean="0"/>
                        <a:t>conversion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once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book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sales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reach</a:t>
                      </a:r>
                      <a:r>
                        <a:rPr lang="de-DE" baseline="0" dirty="0" smtClean="0"/>
                        <a:t> a </a:t>
                      </a:r>
                      <a:r>
                        <a:rPr lang="de-DE" baseline="0" dirty="0" err="1" smtClean="0"/>
                        <a:t>certain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threshold</a:t>
                      </a: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e.g. </a:t>
                      </a:r>
                      <a:r>
                        <a:rPr lang="de-DE" baseline="0" dirty="0" err="1" smtClean="0"/>
                        <a:t>concept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ENABLE! initiative;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dirty="0" smtClean="0"/>
                        <a:t>e.g.</a:t>
                      </a:r>
                      <a:r>
                        <a:rPr lang="de-DE" baseline="0" dirty="0" smtClean="0"/>
                        <a:t> „</a:t>
                      </a:r>
                      <a:r>
                        <a:rPr lang="de-DE" dirty="0" smtClean="0"/>
                        <a:t>Flip </a:t>
                      </a:r>
                      <a:r>
                        <a:rPr lang="de-DE" dirty="0" err="1" smtClean="0"/>
                        <a:t>it</a:t>
                      </a:r>
                      <a:r>
                        <a:rPr lang="de-DE" dirty="0" smtClean="0"/>
                        <a:t> Open“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</a:t>
                      </a:r>
                      <a:r>
                        <a:rPr lang="de-DE" dirty="0" err="1" smtClean="0"/>
                        <a:t>odel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Cambridge</a:t>
                      </a:r>
                      <a:r>
                        <a:rPr lang="de-DE" baseline="0" dirty="0" smtClean="0"/>
                        <a:t> University Press (CUP)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66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Negotiation</a:t>
            </a:r>
            <a:r>
              <a:rPr lang="de-DE" dirty="0" smtClean="0"/>
              <a:t> Parameters (P&amp;R Journal Agreements)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48412"/>
              </p:ext>
            </p:extLst>
          </p:nvPr>
        </p:nvGraphicFramePr>
        <p:xfrm>
          <a:off x="408561" y="956077"/>
          <a:ext cx="8215239" cy="354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162">
                  <a:extLst>
                    <a:ext uri="{9D8B030D-6E8A-4147-A177-3AD203B41FA5}">
                      <a16:colId xmlns:a16="http://schemas.microsoft.com/office/drawing/2014/main" val="450936596"/>
                    </a:ext>
                  </a:extLst>
                </a:gridCol>
                <a:gridCol w="2691320">
                  <a:extLst>
                    <a:ext uri="{9D8B030D-6E8A-4147-A177-3AD203B41FA5}">
                      <a16:colId xmlns:a16="http://schemas.microsoft.com/office/drawing/2014/main" val="525172256"/>
                    </a:ext>
                  </a:extLst>
                </a:gridCol>
                <a:gridCol w="2981757">
                  <a:extLst>
                    <a:ext uri="{9D8B030D-6E8A-4147-A177-3AD203B41FA5}">
                      <a16:colId xmlns:a16="http://schemas.microsoft.com/office/drawing/2014/main" val="3273285184"/>
                    </a:ext>
                  </a:extLst>
                </a:gridCol>
              </a:tblGrid>
              <a:tr h="48490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Negotiation</a:t>
                      </a:r>
                      <a:r>
                        <a:rPr lang="de-DE" dirty="0" smtClean="0"/>
                        <a:t> Parameters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Variation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Comments &amp; </a:t>
                      </a:r>
                      <a:r>
                        <a:rPr lang="de-DE" baseline="0" dirty="0" err="1" smtClean="0"/>
                        <a:t>Examples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83455"/>
                  </a:ext>
                </a:extLst>
              </a:tr>
              <a:tr h="48490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Cost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related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previous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spend</a:t>
                      </a:r>
                      <a:r>
                        <a:rPr lang="de-DE" baseline="0" dirty="0" smtClean="0"/>
                        <a:t/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(at </a:t>
                      </a:r>
                      <a:r>
                        <a:rPr lang="de-DE" baseline="0" dirty="0" err="1" smtClean="0"/>
                        <a:t>both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consortium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participant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levels</a:t>
                      </a:r>
                      <a:r>
                        <a:rPr lang="de-DE" baseline="0" dirty="0" smtClean="0"/>
                        <a:t>; </a:t>
                      </a:r>
                      <a:r>
                        <a:rPr lang="de-DE" baseline="0" dirty="0" err="1" smtClean="0"/>
                        <a:t>mainly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hybrid)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err="1" smtClean="0"/>
                        <a:t>Ideally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cost</a:t>
                      </a:r>
                      <a:r>
                        <a:rPr lang="de-DE" dirty="0" smtClean="0"/>
                        <a:t>-neutral at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consortium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level</a:t>
                      </a:r>
                      <a:endParaRPr lang="de-DE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err="1" smtClean="0"/>
                        <a:t>Previous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spend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can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include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subscription</a:t>
                      </a:r>
                      <a:r>
                        <a:rPr lang="de-DE" baseline="0" dirty="0" smtClean="0"/>
                        <a:t> + </a:t>
                      </a:r>
                      <a:r>
                        <a:rPr lang="de-DE" baseline="0" dirty="0" err="1" smtClean="0"/>
                        <a:t>former</a:t>
                      </a:r>
                      <a:r>
                        <a:rPr lang="de-DE" baseline="0" dirty="0" smtClean="0"/>
                        <a:t> APC </a:t>
                      </a:r>
                      <a:r>
                        <a:rPr lang="de-DE" baseline="0" dirty="0" err="1" smtClean="0"/>
                        <a:t>spend</a:t>
                      </a: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dirty="0" err="1" smtClean="0"/>
                        <a:t>Increase</a:t>
                      </a:r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decrease</a:t>
                      </a:r>
                      <a:r>
                        <a:rPr lang="de-DE" dirty="0" smtClean="0"/>
                        <a:t> at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participant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level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possible</a:t>
                      </a:r>
                      <a:endParaRPr lang="de-DE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err="1" smtClean="0"/>
                        <a:t>Cost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development</a:t>
                      </a:r>
                      <a:r>
                        <a:rPr lang="de-DE" dirty="0" smtClean="0"/>
                        <a:t> will </a:t>
                      </a:r>
                      <a:r>
                        <a:rPr lang="de-DE" dirty="0" err="1" smtClean="0"/>
                        <a:t>depend</a:t>
                      </a:r>
                      <a:r>
                        <a:rPr lang="de-DE" dirty="0" smtClean="0"/>
                        <a:t> on </a:t>
                      </a:r>
                      <a:r>
                        <a:rPr lang="de-DE" dirty="0" err="1" smtClean="0"/>
                        <a:t>whether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overall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cost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capped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or</a:t>
                      </a:r>
                      <a:r>
                        <a:rPr lang="de-DE" dirty="0" smtClean="0"/>
                        <a:t> not</a:t>
                      </a:r>
                      <a:endParaRPr lang="de-DE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971320"/>
                  </a:ext>
                </a:extLst>
              </a:tr>
              <a:tr h="484904">
                <a:tc>
                  <a:txBody>
                    <a:bodyPr/>
                    <a:lstStyle/>
                    <a:p>
                      <a:r>
                        <a:rPr lang="de-DE" dirty="0" smtClean="0"/>
                        <a:t>OA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types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included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Hybrid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gold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treated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separately</a:t>
                      </a: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Hybrid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gold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covered</a:t>
                      </a:r>
                      <a:r>
                        <a:rPr lang="de-DE" baseline="0" dirty="0" smtClean="0"/>
                        <a:t> in </a:t>
                      </a:r>
                      <a:r>
                        <a:rPr lang="de-DE" baseline="0" dirty="0" err="1" smtClean="0"/>
                        <a:t>one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same </a:t>
                      </a:r>
                      <a:r>
                        <a:rPr lang="de-DE" baseline="0" dirty="0" err="1" smtClean="0"/>
                        <a:t>model</a:t>
                      </a: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Green OA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smtClean="0"/>
                        <a:t>e.g.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DEAL </a:t>
                      </a:r>
                      <a:r>
                        <a:rPr lang="de-DE" dirty="0" err="1" smtClean="0"/>
                        <a:t>agreements</a:t>
                      </a:r>
                      <a:endParaRPr lang="de-DE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smtClean="0"/>
                        <a:t>e.g. BSB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consortia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CUP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Karger: </a:t>
                      </a:r>
                      <a:r>
                        <a:rPr lang="de-DE" baseline="0" dirty="0" err="1" smtClean="0"/>
                        <a:t>one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single</a:t>
                      </a:r>
                      <a:r>
                        <a:rPr lang="de-DE" baseline="0" dirty="0" smtClean="0"/>
                        <a:t> flat </a:t>
                      </a:r>
                      <a:r>
                        <a:rPr lang="de-DE" baseline="0" dirty="0" err="1" smtClean="0"/>
                        <a:t>fee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which</a:t>
                      </a:r>
                      <a:r>
                        <a:rPr lang="de-DE" baseline="0" dirty="0" smtClean="0"/>
                        <a:t> also </a:t>
                      </a:r>
                      <a:r>
                        <a:rPr lang="de-DE" baseline="0" dirty="0" err="1" smtClean="0"/>
                        <a:t>provides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a smooth </a:t>
                      </a:r>
                      <a:r>
                        <a:rPr lang="de-DE" baseline="0" dirty="0" err="1" smtClean="0"/>
                        <a:t>flipping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scenario</a:t>
                      </a: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e.g. Couperin </a:t>
                      </a:r>
                      <a:r>
                        <a:rPr lang="de-DE" baseline="0" dirty="0" err="1" smtClean="0"/>
                        <a:t>agreement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ACS: </a:t>
                      </a:r>
                      <a:r>
                        <a:rPr lang="de-DE" baseline="0" dirty="0" err="1" smtClean="0"/>
                        <a:t>green</a:t>
                      </a:r>
                      <a:r>
                        <a:rPr lang="de-DE" baseline="0" dirty="0" smtClean="0"/>
                        <a:t> OA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embargo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43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9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Negotiation</a:t>
            </a:r>
            <a:r>
              <a:rPr lang="de-DE" dirty="0" smtClean="0"/>
              <a:t> Parameters </a:t>
            </a:r>
            <a:r>
              <a:rPr lang="de-DE" dirty="0"/>
              <a:t>(P&amp;R Journal Agreements)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24581"/>
              </p:ext>
            </p:extLst>
          </p:nvPr>
        </p:nvGraphicFramePr>
        <p:xfrm>
          <a:off x="461182" y="870590"/>
          <a:ext cx="8215239" cy="382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162">
                  <a:extLst>
                    <a:ext uri="{9D8B030D-6E8A-4147-A177-3AD203B41FA5}">
                      <a16:colId xmlns:a16="http://schemas.microsoft.com/office/drawing/2014/main" val="450936596"/>
                    </a:ext>
                  </a:extLst>
                </a:gridCol>
                <a:gridCol w="2697805">
                  <a:extLst>
                    <a:ext uri="{9D8B030D-6E8A-4147-A177-3AD203B41FA5}">
                      <a16:colId xmlns:a16="http://schemas.microsoft.com/office/drawing/2014/main" val="525172256"/>
                    </a:ext>
                  </a:extLst>
                </a:gridCol>
                <a:gridCol w="2975272">
                  <a:extLst>
                    <a:ext uri="{9D8B030D-6E8A-4147-A177-3AD203B41FA5}">
                      <a16:colId xmlns:a16="http://schemas.microsoft.com/office/drawing/2014/main" val="3273285184"/>
                    </a:ext>
                  </a:extLst>
                </a:gridCol>
              </a:tblGrid>
              <a:tr h="41810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Negotiation</a:t>
                      </a:r>
                      <a:r>
                        <a:rPr lang="de-DE" dirty="0" smtClean="0"/>
                        <a:t> Parameters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Variation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Comments &amp; </a:t>
                      </a:r>
                      <a:r>
                        <a:rPr lang="de-DE" baseline="0" dirty="0" err="1" smtClean="0"/>
                        <a:t>Examples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83455"/>
                  </a:ext>
                </a:extLst>
              </a:tr>
              <a:tr h="118364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Publication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coverage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err="1" smtClean="0"/>
                        <a:t>Ideally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unlimited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number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articles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can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published</a:t>
                      </a:r>
                      <a:endParaRPr lang="de-DE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err="1" smtClean="0"/>
                        <a:t>Capped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publishing</a:t>
                      </a:r>
                      <a:r>
                        <a:rPr lang="de-DE" baseline="0" dirty="0" smtClean="0"/>
                        <a:t>, but </a:t>
                      </a:r>
                      <a:r>
                        <a:rPr lang="de-DE" baseline="0" dirty="0" err="1" smtClean="0"/>
                        <a:t>effectively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unlimited</a:t>
                      </a: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Tokens / </a:t>
                      </a:r>
                      <a:r>
                        <a:rPr lang="de-DE" baseline="0" dirty="0" err="1" smtClean="0"/>
                        <a:t>capped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publishing</a:t>
                      </a:r>
                      <a:endParaRPr lang="de-DE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e.g. German </a:t>
                      </a:r>
                      <a:r>
                        <a:rPr lang="de-DE" baseline="0" dirty="0" err="1" smtClean="0"/>
                        <a:t>Taylor&amp;Francis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consortium</a:t>
                      </a: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err="1" smtClean="0"/>
                        <a:t>Difficult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communicate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extra </a:t>
                      </a:r>
                      <a:r>
                        <a:rPr lang="de-DE" baseline="0" dirty="0" err="1" smtClean="0"/>
                        <a:t>cost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if</a:t>
                      </a:r>
                      <a:r>
                        <a:rPr lang="de-DE" baseline="0" dirty="0" smtClean="0"/>
                        <a:t> additional </a:t>
                      </a:r>
                      <a:r>
                        <a:rPr lang="de-DE" baseline="0" dirty="0" err="1" smtClean="0"/>
                        <a:t>tokens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purchased</a:t>
                      </a:r>
                      <a:endParaRPr lang="de-DE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971320"/>
                  </a:ext>
                </a:extLst>
              </a:tr>
              <a:tr h="1665403">
                <a:tc>
                  <a:txBody>
                    <a:bodyPr/>
                    <a:lstStyle/>
                    <a:p>
                      <a:r>
                        <a:rPr lang="de-DE" dirty="0" smtClean="0"/>
                        <a:t>Flat </a:t>
                      </a:r>
                      <a:r>
                        <a:rPr lang="de-DE" dirty="0" err="1" smtClean="0"/>
                        <a:t>fee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publication-based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payment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err="1" smtClean="0"/>
                        <a:t>Capped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price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independent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actual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number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publications</a:t>
                      </a: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Pay-</a:t>
                      </a:r>
                      <a:r>
                        <a:rPr lang="de-DE" baseline="0" dirty="0" err="1" smtClean="0"/>
                        <a:t>as</a:t>
                      </a:r>
                      <a:r>
                        <a:rPr lang="de-DE" baseline="0" dirty="0" smtClean="0"/>
                        <a:t>-</a:t>
                      </a:r>
                      <a:r>
                        <a:rPr lang="de-DE" baseline="0" dirty="0" err="1" smtClean="0"/>
                        <a:t>you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publish</a:t>
                      </a: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Leads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predictability</a:t>
                      </a:r>
                      <a:r>
                        <a:rPr lang="de-DE" baseline="0" dirty="0" smtClean="0"/>
                        <a:t>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err="1" smtClean="0"/>
                        <a:t>ideally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combined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uncapped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publishing</a:t>
                      </a:r>
                      <a:endParaRPr lang="de-DE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smtClean="0"/>
                        <a:t>e.g. DEAL </a:t>
                      </a:r>
                      <a:r>
                        <a:rPr lang="de-DE" dirty="0" err="1" smtClean="0"/>
                        <a:t>agreements</a:t>
                      </a:r>
                      <a:r>
                        <a:rPr lang="de-DE" dirty="0" smtClean="0"/>
                        <a:t>;</a:t>
                      </a:r>
                      <a:br>
                        <a:rPr lang="de-DE" dirty="0" smtClean="0"/>
                      </a:br>
                      <a:r>
                        <a:rPr lang="de-DE" baseline="0" dirty="0" err="1" smtClean="0"/>
                        <a:t>cost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development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uncapped</a:t>
                      </a:r>
                      <a:r>
                        <a:rPr lang="de-DE" baseline="0" dirty="0" smtClean="0"/>
                        <a:t>, but </a:t>
                      </a:r>
                      <a:r>
                        <a:rPr lang="de-DE" dirty="0" err="1" smtClean="0"/>
                        <a:t>most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consistent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transformative </a:t>
                      </a:r>
                      <a:r>
                        <a:rPr lang="de-DE" baseline="0" dirty="0" err="1" smtClean="0"/>
                        <a:t>idea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43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9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Internal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Allocation</a:t>
            </a:r>
            <a:r>
              <a:rPr lang="de-DE" dirty="0" smtClean="0"/>
              <a:t> in a </a:t>
            </a:r>
            <a:r>
              <a:rPr lang="de-DE" dirty="0" err="1" smtClean="0"/>
              <a:t>Consortium</a:t>
            </a:r>
            <a:r>
              <a:rPr lang="de-DE" dirty="0" smtClean="0"/>
              <a:t> </a:t>
            </a:r>
            <a:r>
              <a:rPr lang="de-DE" dirty="0"/>
              <a:t>(P&amp;R Journal Agreements)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96506"/>
              </p:ext>
            </p:extLst>
          </p:nvPr>
        </p:nvGraphicFramePr>
        <p:xfrm>
          <a:off x="408561" y="849355"/>
          <a:ext cx="8215239" cy="38633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2162">
                  <a:extLst>
                    <a:ext uri="{9D8B030D-6E8A-4147-A177-3AD203B41FA5}">
                      <a16:colId xmlns:a16="http://schemas.microsoft.com/office/drawing/2014/main" val="450936596"/>
                    </a:ext>
                  </a:extLst>
                </a:gridCol>
                <a:gridCol w="2697805">
                  <a:extLst>
                    <a:ext uri="{9D8B030D-6E8A-4147-A177-3AD203B41FA5}">
                      <a16:colId xmlns:a16="http://schemas.microsoft.com/office/drawing/2014/main" val="525172256"/>
                    </a:ext>
                  </a:extLst>
                </a:gridCol>
                <a:gridCol w="2975272">
                  <a:extLst>
                    <a:ext uri="{9D8B030D-6E8A-4147-A177-3AD203B41FA5}">
                      <a16:colId xmlns:a16="http://schemas.microsoft.com/office/drawing/2014/main" val="3273285184"/>
                    </a:ext>
                  </a:extLst>
                </a:gridCol>
              </a:tblGrid>
              <a:tr h="280986">
                <a:tc>
                  <a:txBody>
                    <a:bodyPr/>
                    <a:lstStyle/>
                    <a:p>
                      <a:r>
                        <a:rPr lang="de-DE" dirty="0" smtClean="0"/>
                        <a:t>Model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Definition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Comments &amp; </a:t>
                      </a:r>
                      <a:r>
                        <a:rPr lang="de-DE" baseline="0" dirty="0" err="1" smtClean="0"/>
                        <a:t>Examples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3455"/>
                  </a:ext>
                </a:extLst>
              </a:tr>
              <a:tr h="864573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Previous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spend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remains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err="1" smtClean="0"/>
                        <a:t>Previous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spend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covers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both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reading</a:t>
                      </a:r>
                      <a:r>
                        <a:rPr lang="de-DE" baseline="0" dirty="0" smtClean="0"/>
                        <a:t> &amp; </a:t>
                      </a:r>
                      <a:r>
                        <a:rPr lang="de-DE" baseline="0" dirty="0" err="1" smtClean="0"/>
                        <a:t>publishing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re-allocation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costs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according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publication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output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smtClean="0"/>
                        <a:t>Maximum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predictability</a:t>
                      </a:r>
                      <a:r>
                        <a:rPr lang="de-DE" baseline="0" dirty="0" smtClean="0"/>
                        <a:t>, but </a:t>
                      </a:r>
                      <a:r>
                        <a:rPr lang="de-DE" baseline="0" dirty="0" err="1" smtClean="0"/>
                        <a:t>no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relation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publication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output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971320"/>
                  </a:ext>
                </a:extLst>
              </a:tr>
              <a:tr h="998502">
                <a:tc>
                  <a:txBody>
                    <a:bodyPr/>
                    <a:lstStyle/>
                    <a:p>
                      <a:r>
                        <a:rPr lang="de-DE" dirty="0" smtClean="0"/>
                        <a:t>Migration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path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a </a:t>
                      </a:r>
                      <a:r>
                        <a:rPr lang="de-DE" baseline="0" dirty="0" err="1" smtClean="0"/>
                        <a:t>publication-based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allocation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Gradual </a:t>
                      </a:r>
                      <a:r>
                        <a:rPr lang="de-DE" baseline="0" dirty="0" err="1" smtClean="0"/>
                        <a:t>transition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towards</a:t>
                      </a:r>
                      <a:r>
                        <a:rPr lang="de-DE" baseline="0" dirty="0" smtClean="0"/>
                        <a:t> a </a:t>
                      </a:r>
                      <a:r>
                        <a:rPr lang="de-DE" baseline="0" dirty="0" err="1" smtClean="0"/>
                        <a:t>more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publication-based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approach</a:t>
                      </a: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err="1" smtClean="0"/>
                        <a:t>Cost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increases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some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members</a:t>
                      </a:r>
                      <a:r>
                        <a:rPr lang="de-DE" baseline="0" dirty="0" smtClean="0"/>
                        <a:t>, but also </a:t>
                      </a:r>
                      <a:r>
                        <a:rPr lang="de-DE" baseline="0" dirty="0" err="1" smtClean="0"/>
                        <a:t>decreases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others</a:t>
                      </a:r>
                      <a:r>
                        <a:rPr lang="de-DE" baseline="0" dirty="0" smtClean="0"/>
                        <a:t>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will </a:t>
                      </a:r>
                      <a:r>
                        <a:rPr lang="de-DE" baseline="0" dirty="0" err="1" smtClean="0"/>
                        <a:t>allow</a:t>
                      </a:r>
                      <a:r>
                        <a:rPr lang="de-DE" baseline="0" dirty="0" smtClean="0"/>
                        <a:t> time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internal </a:t>
                      </a:r>
                      <a:r>
                        <a:rPr lang="de-DE" baseline="0" dirty="0" err="1" smtClean="0"/>
                        <a:t>budget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reallocation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structural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changes</a:t>
                      </a:r>
                      <a:r>
                        <a:rPr lang="de-DE" baseline="0" dirty="0" smtClean="0"/>
                        <a:t>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e.g. DEAL 1; </a:t>
                      </a:r>
                      <a:r>
                        <a:rPr lang="de-DE" dirty="0" smtClean="0"/>
                        <a:t>BSB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consortium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CUP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438467"/>
                  </a:ext>
                </a:extLst>
              </a:tr>
              <a:tr h="991182">
                <a:tc>
                  <a:txBody>
                    <a:bodyPr/>
                    <a:lstStyle/>
                    <a:p>
                      <a:r>
                        <a:rPr lang="de-DE" dirty="0" smtClean="0"/>
                        <a:t>Pay-</a:t>
                      </a:r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you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publish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err="1" smtClean="0"/>
                        <a:t>Purely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publication-based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allocation</a:t>
                      </a: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err="1" smtClean="0"/>
                        <a:t>Usually</a:t>
                      </a:r>
                      <a:r>
                        <a:rPr lang="de-DE" baseline="0" dirty="0" smtClean="0"/>
                        <a:t> a </a:t>
                      </a:r>
                      <a:r>
                        <a:rPr lang="de-DE" baseline="0" dirty="0" err="1" smtClean="0"/>
                        <a:t>challenge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members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high </a:t>
                      </a:r>
                      <a:r>
                        <a:rPr lang="de-DE" baseline="0" dirty="0" err="1" smtClean="0"/>
                        <a:t>publication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output</a:t>
                      </a:r>
                      <a:r>
                        <a:rPr lang="de-DE" baseline="0" dirty="0" smtClean="0"/>
                        <a:t>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err="1" smtClean="0"/>
                        <a:t>closest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a </a:t>
                      </a:r>
                      <a:r>
                        <a:rPr lang="de-DE" baseline="0" dirty="0" err="1" smtClean="0"/>
                        <a:t>publication-based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logic</a:t>
                      </a:r>
                      <a:r>
                        <a:rPr lang="de-DE" baseline="0" dirty="0" smtClean="0"/>
                        <a:t>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aseline="0" dirty="0" smtClean="0"/>
                        <a:t>e.g. DEAL 2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baseline="0" dirty="0" smtClean="0"/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aseline="0" dirty="0" err="1" smtClean="0"/>
                        <a:t>requires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options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read-only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members</a:t>
                      </a:r>
                      <a:endParaRPr lang="de-DE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61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3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B_PowerPraesentation-Vorlage_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FD4A849-5DE7-417F-9192-29EEA52DEEC4}" vid="{30A9609F-8C37-4E5E-804F-FD1673903E1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BSB_PowerPraesentation-Vorlage_2019</Template>
  <TotalTime>0</TotalTime>
  <Words>999</Words>
  <Application>Microsoft Office PowerPoint</Application>
  <PresentationFormat>Benutzerdefiniert</PresentationFormat>
  <Paragraphs>172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BSB_PowerPraesentation-Vorlage_2019</vt:lpstr>
      <vt:lpstr>Negotiating Transformative Agreements – Standards and Variation, Achievements and Challenges </vt:lpstr>
      <vt:lpstr>Transformative Agreements - Facts and Figures</vt:lpstr>
      <vt:lpstr>The Situation in Germany</vt:lpstr>
      <vt:lpstr>Standards and Evaluation Tools</vt:lpstr>
      <vt:lpstr>How transformative is it?</vt:lpstr>
      <vt:lpstr>Types of Transformative Agreements (Journals and Beyond)</vt:lpstr>
      <vt:lpstr>Some Negotiation Parameters (P&amp;R Journal Agreements)</vt:lpstr>
      <vt:lpstr>Some Negotiation Parameters (P&amp;R Journal Agreements)</vt:lpstr>
      <vt:lpstr>Internal Cost Allocation in a Consortium (P&amp;R Journal Agreements)</vt:lpstr>
      <vt:lpstr>How Transformative is it?</vt:lpstr>
      <vt:lpstr>Thank you very much for your attention!</vt:lpstr>
    </vt:vector>
  </TitlesOfParts>
  <Company>BSB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Bayern-Konsortium</dc:title>
  <dc:creator>Michaela Hammerl</dc:creator>
  <cp:lastModifiedBy>Hildegard Schäffler</cp:lastModifiedBy>
  <cp:revision>752</cp:revision>
  <dcterms:created xsi:type="dcterms:W3CDTF">2019-04-04T06:26:07Z</dcterms:created>
  <dcterms:modified xsi:type="dcterms:W3CDTF">2024-10-07T06:29:08Z</dcterms:modified>
</cp:coreProperties>
</file>