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sldIdLst>
    <p:sldId id="257" r:id="rId3"/>
    <p:sldId id="4678" r:id="rId4"/>
    <p:sldId id="4679" r:id="rId5"/>
    <p:sldId id="4682" r:id="rId6"/>
    <p:sldId id="4680" r:id="rId7"/>
    <p:sldId id="4675" r:id="rId8"/>
    <p:sldId id="4676" r:id="rId9"/>
    <p:sldId id="271" r:id="rId10"/>
    <p:sldId id="4677" r:id="rId11"/>
    <p:sldId id="4668" r:id="rId12"/>
    <p:sldId id="4670" r:id="rId13"/>
    <p:sldId id="4683" r:id="rId14"/>
    <p:sldId id="4672" r:id="rId15"/>
    <p:sldId id="4669" r:id="rId16"/>
    <p:sldId id="4671" r:id="rId17"/>
    <p:sldId id="4674" r:id="rId18"/>
    <p:sldId id="46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9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528" y="168"/>
      </p:cViewPr>
      <p:guideLst>
        <p:guide orient="horz" pos="206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517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1272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57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52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44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60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52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44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363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777264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6637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34744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878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735124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7059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2070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600" y="3297782"/>
            <a:ext cx="10972320" cy="59099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373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82008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39970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492594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08969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033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1327F-99A8-41E8-CBA7-064B7EA0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9815C-305F-E1A8-CDCA-3DA4D0460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E63FB-3A9A-1C3F-9CA9-F4EB1CB16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6617-EC33-4A22-89AB-BBA61C44BF15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7EAD8-A912-E94E-0B8B-E6257F4C1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12699-0FE8-98AD-0788-228EA2CAB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5EF1E-1426-40FE-A1C7-BEC87CBA8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33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20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12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808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90400" y="7622822"/>
            <a:ext cx="11017440" cy="59099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29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92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52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81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9"/>
          <p:cNvPicPr/>
          <p:nvPr/>
        </p:nvPicPr>
        <p:blipFill>
          <a:blip r:embed="rId14"/>
          <a:stretch/>
        </p:blipFill>
        <p:spPr>
          <a:xfrm>
            <a:off x="0" y="0"/>
            <a:ext cx="12191520" cy="6857760"/>
          </a:xfrm>
          <a:prstGeom prst="rect">
            <a:avLst/>
          </a:prstGeom>
          <a:ln>
            <a:noFill/>
          </a:ln>
        </p:spPr>
      </p:pic>
      <p:pic>
        <p:nvPicPr>
          <p:cNvPr id="7" name="Grafik 11"/>
          <p:cNvPicPr/>
          <p:nvPr/>
        </p:nvPicPr>
        <p:blipFill>
          <a:blip r:embed="rId15">
            <a:alphaModFix amt="40000"/>
          </a:blip>
          <a:stretch/>
        </p:blipFill>
        <p:spPr>
          <a:xfrm>
            <a:off x="3506400" y="1132320"/>
            <a:ext cx="5465280" cy="479856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90400" y="1394880"/>
            <a:ext cx="11017440" cy="238704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ts val="3563"/>
              </a:lnSpc>
            </a:pPr>
            <a:r>
              <a:rPr lang="de-DE" sz="4800" b="0" strike="noStrike" cap="all" spc="-1">
                <a:solidFill>
                  <a:srgbClr val="FFFFFF"/>
                </a:solidFill>
                <a:latin typeface="Arial"/>
              </a:rPr>
              <a:t>Add Title</a:t>
            </a:r>
            <a:endParaRPr lang="de-DE" sz="4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/>
          </p:nvPr>
        </p:nvSpPr>
        <p:spPr>
          <a:xfrm>
            <a:off x="11660640" y="70080"/>
            <a:ext cx="385440" cy="2260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ts val="1652"/>
              </a:lnSpc>
            </a:pPr>
            <a:fld id="{5418D9B7-41AC-4D4F-BA1A-FF1ECBDC2359}" type="slidenum">
              <a:rPr lang="en-GB" sz="1067" spc="-1" smtClean="0">
                <a:solidFill>
                  <a:srgbClr val="FFFFFF"/>
                </a:solidFill>
              </a:rPr>
              <a:pPr algn="r">
                <a:lnSpc>
                  <a:spcPts val="1652"/>
                </a:lnSpc>
              </a:pPr>
              <a:t>‹#›</a:t>
            </a:fld>
            <a:endParaRPr lang="en-GB" sz="1067" spc="-1">
              <a:latin typeface="Times New Roman"/>
            </a:endParaRPr>
          </a:p>
        </p:txBody>
      </p:sp>
      <p:pic>
        <p:nvPicPr>
          <p:cNvPr id="4" name="Grafik 15"/>
          <p:cNvPicPr/>
          <p:nvPr/>
        </p:nvPicPr>
        <p:blipFill>
          <a:blip r:embed="rId16"/>
          <a:stretch/>
        </p:blipFill>
        <p:spPr>
          <a:xfrm>
            <a:off x="173760" y="127680"/>
            <a:ext cx="596640" cy="239520"/>
          </a:xfrm>
          <a:prstGeom prst="rect">
            <a:avLst/>
          </a:prstGeom>
          <a:ln>
            <a:noFill/>
          </a:ln>
        </p:spPr>
      </p:pic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strike="noStrike" spc="-1">
                <a:solidFill>
                  <a:srgbClr val="0F124A"/>
                </a:solidFill>
                <a:latin typeface="Arial"/>
              </a:rPr>
              <a:t>Click to edit the outline text format</a:t>
            </a:r>
          </a:p>
          <a:p>
            <a:pPr marL="1151971" lvl="1" indent="-431989">
              <a:spcBef>
                <a:spcPts val="151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600" b="0" strike="noStrike" spc="-1">
                <a:solidFill>
                  <a:srgbClr val="0F124A"/>
                </a:solidFill>
                <a:latin typeface="Arial"/>
              </a:rPr>
              <a:t>Second Outline Level</a:t>
            </a:r>
          </a:p>
          <a:p>
            <a:pPr marL="1727957" lvl="2" indent="-383990">
              <a:spcBef>
                <a:spcPts val="11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strike="noStrike" spc="-1">
                <a:solidFill>
                  <a:srgbClr val="0F124A"/>
                </a:solidFill>
                <a:latin typeface="Arial"/>
              </a:rPr>
              <a:t>Third Outline Level</a:t>
            </a:r>
          </a:p>
          <a:p>
            <a:pPr marL="2303942" lvl="3" indent="-287993">
              <a:spcBef>
                <a:spcPts val="75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600" b="0" strike="noStrike" spc="-1">
                <a:solidFill>
                  <a:srgbClr val="0F124A"/>
                </a:solidFill>
                <a:latin typeface="Arial"/>
              </a:rPr>
              <a:t>Fourth Outline Level</a:t>
            </a:r>
          </a:p>
          <a:p>
            <a:pPr marL="2879928" lvl="4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7" b="0" strike="noStrike" spc="-1">
                <a:solidFill>
                  <a:srgbClr val="0F124A"/>
                </a:solidFill>
                <a:latin typeface="Arial"/>
              </a:rPr>
              <a:t>Fifth Outline Level</a:t>
            </a:r>
          </a:p>
          <a:p>
            <a:pPr marL="3455914" lvl="5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7" b="0" strike="noStrike" spc="-1">
                <a:solidFill>
                  <a:srgbClr val="0F124A"/>
                </a:solidFill>
                <a:latin typeface="Arial"/>
              </a:rPr>
              <a:t>Sixth Outline Level</a:t>
            </a:r>
          </a:p>
          <a:p>
            <a:pPr marL="4031899" lvl="6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7" b="0" strike="noStrike" spc="-1">
                <a:solidFill>
                  <a:srgbClr val="0F124A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03798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0" hangingPunct="1">
        <a:lnSpc>
          <a:spcPts val="4751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5986" indent="-431989" algn="l" defTabSz="1219170" rtl="0" eaLnBrk="1" latinLnBrk="0" hangingPunct="1">
        <a:lnSpc>
          <a:spcPct val="90000"/>
        </a:lnSpc>
        <a:spcBef>
          <a:spcPts val="1889"/>
        </a:spcBef>
        <a:buClr>
          <a:srgbClr val="000000"/>
        </a:buClr>
        <a:buSzPct val="45000"/>
        <a:buFont typeface="Wingdings" charset="2"/>
        <a:buChar char="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/>
        </p:nvSpPr>
        <p:spPr>
          <a:xfrm>
            <a:off x="600" y="6378000"/>
            <a:ext cx="121914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1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6498000"/>
            <a:ext cx="597087" cy="24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17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450153" y="802159"/>
            <a:ext cx="11017440" cy="23870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 defTabSz="1219170">
              <a:lnSpc>
                <a:spcPts val="4751"/>
              </a:lnSpc>
            </a:pPr>
            <a:r>
              <a:rPr lang="en-GB" sz="3733" cap="all" spc="-1" dirty="0">
                <a:solidFill>
                  <a:srgbClr val="FFFFFF"/>
                </a:solidFill>
                <a:latin typeface="Arial"/>
              </a:rPr>
              <a:t>High-field magnets &amp; FCC-</a:t>
            </a:r>
            <a:r>
              <a:rPr lang="en-GB" sz="3733" spc="-1" dirty="0">
                <a:solidFill>
                  <a:srgbClr val="FFFFFF"/>
                </a:solidFill>
                <a:latin typeface="Arial"/>
              </a:rPr>
              <a:t>hh</a:t>
            </a:r>
            <a:r>
              <a:rPr lang="en-GB" sz="3733" cap="all" spc="-1" dirty="0">
                <a:solidFill>
                  <a:srgbClr val="FFFFFF"/>
                </a:solidFill>
                <a:latin typeface="Arial"/>
              </a:rPr>
              <a:t> scenarios</a:t>
            </a:r>
            <a:endParaRPr lang="de-DE" sz="3733" spc="-1" dirty="0">
              <a:solidFill>
                <a:srgbClr val="0F124A"/>
              </a:solidFill>
              <a:latin typeface="Arial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1344001" y="5340100"/>
            <a:ext cx="9409724" cy="1655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 defTabSz="1219170">
              <a:lnSpc>
                <a:spcPts val="1852"/>
              </a:lnSpc>
            </a:pPr>
            <a:r>
              <a:rPr lang="en-GB" sz="1600" spc="-1" dirty="0">
                <a:solidFill>
                  <a:srgbClr val="FFFFFF"/>
                </a:solidFill>
                <a:latin typeface="Arial"/>
              </a:rPr>
              <a:t>German Strategy Meeting, DESY &amp; zoom,</a:t>
            </a:r>
            <a:r>
              <a:rPr lang="en-US" sz="1600" spc="-1" dirty="0">
                <a:solidFill>
                  <a:srgbClr val="FFFFFF"/>
                </a:solidFill>
                <a:latin typeface="Arial"/>
              </a:rPr>
              <a:t> 28 November 2024</a:t>
            </a:r>
          </a:p>
          <a:p>
            <a:pPr algn="ctr" defTabSz="1219170">
              <a:lnSpc>
                <a:spcPts val="1852"/>
              </a:lnSpc>
            </a:pPr>
            <a:endParaRPr lang="en-US" sz="1600" spc="-1" dirty="0">
              <a:solidFill>
                <a:srgbClr val="FFFFFF"/>
              </a:solidFill>
              <a:latin typeface="Arial"/>
            </a:endParaRPr>
          </a:p>
          <a:p>
            <a:pPr algn="ctr" defTabSz="1219170">
              <a:lnSpc>
                <a:spcPts val="1852"/>
              </a:lnSpc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Warm thanks to Bernhard Auchmann, Amalia Ballarino, Michael Benedikt, Massimo </a:t>
            </a:r>
            <a:r>
              <a:rPr lang="en-US" sz="1600" spc="-1" dirty="0" err="1">
                <a:solidFill>
                  <a:srgbClr val="FFFFFF"/>
                </a:solidFill>
                <a:latin typeface="Arial"/>
              </a:rPr>
              <a:t>Giovannozzi</a:t>
            </a:r>
            <a:r>
              <a:rPr lang="en-US" sz="1600" spc="-1" dirty="0">
                <a:solidFill>
                  <a:srgbClr val="FFFFFF"/>
                </a:solidFill>
                <a:latin typeface="Arial"/>
              </a:rPr>
              <a:t>, Michelangelo Mangano, and Ezio Todesco</a:t>
            </a:r>
          </a:p>
        </p:txBody>
      </p:sp>
      <p:sp>
        <p:nvSpPr>
          <p:cNvPr id="255" name="TextShape 3"/>
          <p:cNvSpPr txBox="1"/>
          <p:nvPr/>
        </p:nvSpPr>
        <p:spPr>
          <a:xfrm>
            <a:off x="11660640" y="130080"/>
            <a:ext cx="385440" cy="226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 defTabSz="1219170">
              <a:lnSpc>
                <a:spcPts val="1652"/>
              </a:lnSpc>
            </a:pPr>
            <a:fld id="{FCF8C41B-6C38-4A78-9906-C2FF7FEA7BAE}" type="slidenum">
              <a:rPr lang="en-GB" sz="1067" spc="-1">
                <a:solidFill>
                  <a:srgbClr val="FFFFFF"/>
                </a:solidFill>
                <a:latin typeface="Arial"/>
              </a:rPr>
              <a:pPr algn="r" defTabSz="1219170">
                <a:lnSpc>
                  <a:spcPts val="1652"/>
                </a:lnSpc>
              </a:pPr>
              <a:t>1</a:t>
            </a:fld>
            <a:endParaRPr lang="en-GB" sz="1067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56" name="CustomShape 4"/>
          <p:cNvSpPr/>
          <p:nvPr/>
        </p:nvSpPr>
        <p:spPr>
          <a:xfrm>
            <a:off x="1344000" y="130080"/>
            <a:ext cx="27177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>
            <a:noAutofit/>
          </a:bodyPr>
          <a:lstStyle/>
          <a:p>
            <a:pPr defTabSz="1219170">
              <a:lnSpc>
                <a:spcPts val="1652"/>
              </a:lnSpc>
            </a:pPr>
            <a:endParaRPr lang="en-GB" sz="12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B58C8-A58F-0BED-523F-46DF4812DD3E}"/>
              </a:ext>
            </a:extLst>
          </p:cNvPr>
          <p:cNvSpPr txBox="1"/>
          <p:nvPr/>
        </p:nvSpPr>
        <p:spPr>
          <a:xfrm>
            <a:off x="4523223" y="4033817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Arial"/>
              </a:rPr>
              <a:t>Frank Zimmermann</a:t>
            </a:r>
            <a:endParaRPr lang="en-GB" sz="2400" dirty="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94553-3407-46E5-D962-A9DB71DD04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F18CE-20EE-AFEC-3A3F-A6858BB220C4}"/>
              </a:ext>
            </a:extLst>
          </p:cNvPr>
          <p:cNvSpPr txBox="1"/>
          <p:nvPr/>
        </p:nvSpPr>
        <p:spPr>
          <a:xfrm>
            <a:off x="367357" y="126621"/>
            <a:ext cx="11075468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Assumptions for FCC-hh scenarios &amp; possible parameter range </a:t>
            </a:r>
            <a:endParaRPr lang="en-GB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90C4C-BAD0-74CA-95D3-A42BE1B9EFC3}"/>
              </a:ext>
            </a:extLst>
          </p:cNvPr>
          <p:cNvSpPr txBox="1"/>
          <p:nvPr/>
        </p:nvSpPr>
        <p:spPr>
          <a:xfrm>
            <a:off x="253057" y="953273"/>
            <a:ext cx="646331" cy="1010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lnSpc>
                <a:spcPts val="3700"/>
              </a:lnSpc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 algn="l">
              <a:lnSpc>
                <a:spcPts val="3700"/>
              </a:lnSpc>
              <a:buFont typeface="Arial" panose="020B0604020202020204" pitchFamily="34" charset="0"/>
              <a:buChar char="•"/>
            </a:pPr>
            <a:endParaRPr lang="en-GB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6ADB6-BEA8-217E-3940-D59153112DCA}"/>
              </a:ext>
            </a:extLst>
          </p:cNvPr>
          <p:cNvSpPr txBox="1"/>
          <p:nvPr/>
        </p:nvSpPr>
        <p:spPr>
          <a:xfrm>
            <a:off x="-148505" y="953273"/>
            <a:ext cx="49673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/>
              <a:t>With present layout of the FCC, and after diligent optimization (by Massimo, Gustavo, and Thys), the following energies can be reached according to the dipole field:</a:t>
            </a:r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1D43B37-5914-CCE2-6825-4BD7EA546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167703"/>
              </p:ext>
            </p:extLst>
          </p:nvPr>
        </p:nvGraphicFramePr>
        <p:xfrm>
          <a:off x="5033311" y="908555"/>
          <a:ext cx="6905631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864">
                  <a:extLst>
                    <a:ext uri="{9D8B030D-6E8A-4147-A177-3AD203B41FA5}">
                      <a16:colId xmlns:a16="http://schemas.microsoft.com/office/drawing/2014/main" val="1671644860"/>
                    </a:ext>
                  </a:extLst>
                </a:gridCol>
                <a:gridCol w="1548747">
                  <a:extLst>
                    <a:ext uri="{9D8B030D-6E8A-4147-A177-3AD203B41FA5}">
                      <a16:colId xmlns:a16="http://schemas.microsoft.com/office/drawing/2014/main" val="3408133275"/>
                    </a:ext>
                  </a:extLst>
                </a:gridCol>
                <a:gridCol w="3272020">
                  <a:extLst>
                    <a:ext uri="{9D8B030D-6E8A-4147-A177-3AD203B41FA5}">
                      <a16:colId xmlns:a16="http://schemas.microsoft.com/office/drawing/2014/main" val="21781015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Dipole field [T]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c.m.</a:t>
                      </a:r>
                      <a:r>
                        <a:rPr lang="en-US" dirty="0"/>
                        <a:t> energy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242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far above peak field of HL-LHC Nb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Sn quadrupoles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739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Nb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Sn or HTS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696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136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96166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A4DBD44-D76F-C04F-A9EE-3EB48D1A6A47}"/>
              </a:ext>
            </a:extLst>
          </p:cNvPr>
          <p:cNvSpPr txBox="1"/>
          <p:nvPr/>
        </p:nvSpPr>
        <p:spPr>
          <a:xfrm>
            <a:off x="253057" y="3203543"/>
            <a:ext cx="114905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Increasing the </a:t>
            </a:r>
            <a:r>
              <a:rPr lang="en-GB" dirty="0" err="1"/>
              <a:t>c.m.</a:t>
            </a:r>
            <a:r>
              <a:rPr lang="en-GB" dirty="0"/>
              <a:t> energy beyond ~100 TeV, </a:t>
            </a:r>
            <a:r>
              <a:rPr lang="en-GB" b="1" dirty="0">
                <a:solidFill>
                  <a:srgbClr val="FF0000"/>
                </a:solidFill>
              </a:rPr>
              <a:t>we assume that the synchrotron-radiation power could not increase, beyond a total of about ~4 MW</a:t>
            </a:r>
            <a:r>
              <a:rPr lang="en-GB" dirty="0"/>
              <a:t> (which must be removed from inside the cold magnets)    </a:t>
            </a:r>
          </a:p>
          <a:p>
            <a:endParaRPr lang="en-GB" dirty="0"/>
          </a:p>
          <a:p>
            <a:r>
              <a:rPr lang="en-GB" dirty="0"/>
              <a:t>On the other hand, </a:t>
            </a:r>
            <a:r>
              <a:rPr lang="en-GB" b="1" dirty="0">
                <a:solidFill>
                  <a:srgbClr val="0000CC"/>
                </a:solidFill>
              </a:rPr>
              <a:t>when decreasing the beam energy, one can hold either the synchrotron-radiation power </a:t>
            </a:r>
            <a:r>
              <a:rPr lang="en-GB" dirty="0"/>
              <a:t>(increasing current up to HL-LHC values) </a:t>
            </a:r>
            <a:r>
              <a:rPr lang="en-GB" b="1" dirty="0">
                <a:solidFill>
                  <a:srgbClr val="0000CC"/>
                </a:solidFill>
              </a:rPr>
              <a:t>or the beam current constant</a:t>
            </a:r>
            <a:r>
              <a:rPr lang="en-GB" dirty="0"/>
              <a:t>. Also, the </a:t>
            </a:r>
            <a:r>
              <a:rPr lang="en-GB" b="1" dirty="0">
                <a:solidFill>
                  <a:srgbClr val="0000CC"/>
                </a:solidFill>
              </a:rPr>
              <a:t>pile-up might need to be limited, e.g. to ~1000 events/crossing</a:t>
            </a:r>
            <a:r>
              <a:rPr lang="en-GB" dirty="0"/>
              <a:t>. We thus consider three scenarios for 12 T (0.5 A and 1.12 A beam current, the latter without or with pile-up levelling).</a:t>
            </a:r>
          </a:p>
          <a:p>
            <a:endParaRPr lang="en-GB" dirty="0"/>
          </a:p>
          <a:p>
            <a:r>
              <a:rPr lang="en-GB" dirty="0"/>
              <a:t>Finally, </a:t>
            </a:r>
            <a:r>
              <a:rPr lang="en-GB" b="1" dirty="0">
                <a:solidFill>
                  <a:srgbClr val="FF0000"/>
                </a:solidFill>
              </a:rPr>
              <a:t>further overall lowering the synchrotron radiation power, by reducing the number of bunches, in order to restrict the total power consumption of  the future FCC-hh, would decrease peak and integrated luminosity by the same factor. </a:t>
            </a:r>
          </a:p>
        </p:txBody>
      </p:sp>
    </p:spTree>
    <p:extLst>
      <p:ext uri="{BB962C8B-B14F-4D97-AF65-F5344CB8AC3E}">
        <p14:creationId xmlns:p14="http://schemas.microsoft.com/office/powerpoint/2010/main" val="427298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94553-3407-46E5-D962-A9DB71DD04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F18CE-20EE-AFEC-3A3F-A6858BB220C4}"/>
              </a:ext>
            </a:extLst>
          </p:cNvPr>
          <p:cNvSpPr txBox="1"/>
          <p:nvPr/>
        </p:nvSpPr>
        <p:spPr>
          <a:xfrm>
            <a:off x="605482" y="135202"/>
            <a:ext cx="2468946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Six scenarios</a:t>
            </a:r>
            <a:endParaRPr lang="en-GB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90C4C-BAD0-74CA-95D3-A42BE1B9EFC3}"/>
              </a:ext>
            </a:extLst>
          </p:cNvPr>
          <p:cNvSpPr txBox="1"/>
          <p:nvPr/>
        </p:nvSpPr>
        <p:spPr>
          <a:xfrm>
            <a:off x="253057" y="953273"/>
            <a:ext cx="646331" cy="1010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lnSpc>
                <a:spcPts val="3700"/>
              </a:lnSpc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 algn="l">
              <a:lnSpc>
                <a:spcPts val="3700"/>
              </a:lnSpc>
              <a:buFont typeface="Arial" panose="020B0604020202020204" pitchFamily="34" charset="0"/>
              <a:buChar char="•"/>
            </a:pPr>
            <a:endParaRPr lang="en-GB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814B69-6F40-702E-CF45-E27B485B75C9}"/>
              </a:ext>
            </a:extLst>
          </p:cNvPr>
          <p:cNvSpPr txBox="1"/>
          <p:nvPr/>
        </p:nvSpPr>
        <p:spPr>
          <a:xfrm>
            <a:off x="207177" y="953273"/>
            <a:ext cx="11984823" cy="5320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GB" sz="2400" dirty="0"/>
              <a:t>A machine based on </a:t>
            </a:r>
            <a:r>
              <a:rPr lang="en-GB" sz="2400" b="1" dirty="0"/>
              <a:t>12 T </a:t>
            </a:r>
            <a:r>
              <a:rPr lang="en-GB" sz="2400" dirty="0"/>
              <a:t>dipoles, with a beam current of </a:t>
            </a:r>
            <a:r>
              <a:rPr lang="en-GB" sz="2400" b="1" dirty="0"/>
              <a:t>0.5 A </a:t>
            </a:r>
            <a:r>
              <a:rPr lang="en-GB" sz="2400" dirty="0"/>
              <a:t>as considered for the 16 T FCC-hh machine (F12LL).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GB" sz="2400" dirty="0"/>
              <a:t>A machine based on the same </a:t>
            </a:r>
            <a:r>
              <a:rPr lang="en-GB" sz="2400" b="1" dirty="0"/>
              <a:t>12 T</a:t>
            </a:r>
            <a:r>
              <a:rPr lang="en-GB" sz="2400" dirty="0"/>
              <a:t> technology close to deployment, but with a higher beam current of </a:t>
            </a:r>
            <a:r>
              <a:rPr lang="en-GB" sz="2400" b="1" dirty="0"/>
              <a:t>1.1 A</a:t>
            </a:r>
            <a:r>
              <a:rPr lang="en-GB" sz="2400" dirty="0"/>
              <a:t>, as considered for the HL-LHC (F12HL).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GB" sz="2400" dirty="0"/>
              <a:t>The same case as F12HL but </a:t>
            </a:r>
            <a:r>
              <a:rPr lang="en-GB" sz="2400" b="1" dirty="0"/>
              <a:t>limiting the pile up </a:t>
            </a:r>
            <a:r>
              <a:rPr lang="en-GB" sz="2400" dirty="0"/>
              <a:t>not to exceed a value of 1000 (F12PU).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GB" sz="2400" dirty="0"/>
              <a:t>A machine based on </a:t>
            </a:r>
            <a:r>
              <a:rPr lang="en-GB" sz="2400" b="1" dirty="0"/>
              <a:t>14 T</a:t>
            </a:r>
            <a:r>
              <a:rPr lang="en-GB" sz="2400" dirty="0"/>
              <a:t> dipoles, and </a:t>
            </a:r>
            <a:r>
              <a:rPr lang="en-GB" sz="2400" b="1" dirty="0"/>
              <a:t>0.5 A </a:t>
            </a:r>
            <a:r>
              <a:rPr lang="en-GB" sz="2400" dirty="0"/>
              <a:t>current (F14).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GB" sz="2400" dirty="0"/>
              <a:t>A machine based on High Temperature Superconductor (HTS) dipole magnets with a field of </a:t>
            </a:r>
            <a:r>
              <a:rPr lang="en-GB" sz="2400" b="1" dirty="0"/>
              <a:t>17 T</a:t>
            </a:r>
            <a:r>
              <a:rPr lang="en-GB" sz="2400" dirty="0"/>
              <a:t>, just </a:t>
            </a:r>
            <a:r>
              <a:rPr lang="en-GB" sz="2400" b="1" dirty="0"/>
              <a:t>exceeding 100 </a:t>
            </a:r>
            <a:r>
              <a:rPr lang="en-GB" sz="2400" b="1" dirty="0" err="1"/>
              <a:t>TeV</a:t>
            </a:r>
            <a:r>
              <a:rPr lang="en-GB" sz="2400" b="1" dirty="0"/>
              <a:t> </a:t>
            </a:r>
            <a:r>
              <a:rPr lang="en-GB" sz="2400" dirty="0" err="1"/>
              <a:t>c.m.</a:t>
            </a:r>
            <a:r>
              <a:rPr lang="en-GB" sz="2400" dirty="0"/>
              <a:t>, still with </a:t>
            </a:r>
            <a:r>
              <a:rPr lang="en-GB" sz="2400" b="1" dirty="0"/>
              <a:t>0.5 A </a:t>
            </a:r>
            <a:r>
              <a:rPr lang="en-GB" sz="2400" dirty="0"/>
              <a:t>(F17).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+mj-lt"/>
              <a:buAutoNum type="arabicParenR"/>
            </a:pPr>
            <a:r>
              <a:rPr lang="en-GB" sz="2400" dirty="0"/>
              <a:t>A machine also based on High Temperature Superconductor (HTS) dipole magnets with a field of </a:t>
            </a:r>
            <a:r>
              <a:rPr lang="en-GB" sz="2400" b="1" dirty="0"/>
              <a:t>20 T</a:t>
            </a:r>
            <a:r>
              <a:rPr lang="en-GB" sz="2400" dirty="0"/>
              <a:t>, and a beam current of </a:t>
            </a:r>
            <a:r>
              <a:rPr lang="en-GB" sz="2400" b="1" dirty="0"/>
              <a:t>0.2 A</a:t>
            </a:r>
            <a:r>
              <a:rPr lang="en-GB" sz="2400" dirty="0"/>
              <a:t>, so that the synchrotron-radiation power is limited to about 2 MW / beam (F20).</a:t>
            </a:r>
          </a:p>
        </p:txBody>
      </p:sp>
    </p:spTree>
    <p:extLst>
      <p:ext uri="{BB962C8B-B14F-4D97-AF65-F5344CB8AC3E}">
        <p14:creationId xmlns:p14="http://schemas.microsoft.com/office/powerpoint/2010/main" val="209428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0FD237-EE80-2901-4103-1DC7687AE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4465A8-75C9-7EE7-2AE2-CF7F99DB33DC}"/>
              </a:ext>
            </a:extLst>
          </p:cNvPr>
          <p:cNvSpPr txBox="1"/>
          <p:nvPr/>
        </p:nvSpPr>
        <p:spPr>
          <a:xfrm>
            <a:off x="773113" y="1409839"/>
            <a:ext cx="1112361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6 T Nb-Ti magnets: </a:t>
            </a:r>
          </a:p>
          <a:p>
            <a:r>
              <a:rPr lang="en-GB" sz="2400" dirty="0"/>
              <a:t>high energy consumption due to 1.9 K operation </a:t>
            </a:r>
          </a:p>
          <a:p>
            <a:r>
              <a:rPr lang="en-GB" sz="2400" dirty="0"/>
              <a:t>lack of technological incentive (old technology, “HERA magnets” 50 years later)  </a:t>
            </a:r>
          </a:p>
          <a:p>
            <a:endParaRPr lang="en-GB" sz="2800" dirty="0"/>
          </a:p>
          <a:p>
            <a:r>
              <a:rPr lang="en-GB" sz="2400" dirty="0"/>
              <a:t>10 T Nb</a:t>
            </a:r>
            <a:r>
              <a:rPr lang="en-GB" sz="2400" baseline="-25000" dirty="0"/>
              <a:t>3</a:t>
            </a:r>
            <a:r>
              <a:rPr lang="en-GB" sz="2400" dirty="0"/>
              <a:t>Sn magnets:</a:t>
            </a:r>
          </a:p>
          <a:p>
            <a:r>
              <a:rPr lang="en-GB" sz="2400" dirty="0"/>
              <a:t>not much difference in terms of cost between 12 and 14 T Nb</a:t>
            </a:r>
            <a:r>
              <a:rPr lang="en-GB" sz="2400" baseline="-25000" dirty="0"/>
              <a:t>3</a:t>
            </a:r>
            <a:r>
              <a:rPr lang="en-GB" sz="2400" dirty="0"/>
              <a:t>Sn 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2400" dirty="0"/>
              <a:t>little cost advantage expected from going down to 10 T Nb</a:t>
            </a:r>
            <a:r>
              <a:rPr lang="en-GB" sz="2400" baseline="-25000" dirty="0"/>
              <a:t>3</a:t>
            </a:r>
            <a:r>
              <a:rPr lang="en-GB" sz="2400" dirty="0"/>
              <a:t>Sn; </a:t>
            </a:r>
          </a:p>
          <a:p>
            <a:r>
              <a:rPr lang="en-GB" sz="2400" dirty="0"/>
              <a:t>10 T also very close to 9 T ultimate field for Nb-Ti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F57AC-4F84-94AF-1073-FBB4F828DB72}"/>
              </a:ext>
            </a:extLst>
          </p:cNvPr>
          <p:cNvSpPr txBox="1"/>
          <p:nvPr/>
        </p:nvSpPr>
        <p:spPr>
          <a:xfrm>
            <a:off x="605482" y="135202"/>
            <a:ext cx="3684022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Discarded proposals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330850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36B558-A674-DDC7-3358-824BE476E9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11BF8-AA4F-9597-D4CE-D210EB147124}"/>
              </a:ext>
            </a:extLst>
          </p:cNvPr>
          <p:cNvSpPr txBox="1"/>
          <p:nvPr/>
        </p:nvSpPr>
        <p:spPr>
          <a:xfrm>
            <a:off x="605482" y="135202"/>
            <a:ext cx="2896947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Key parameters</a:t>
            </a:r>
            <a:endParaRPr lang="en-GB" sz="3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32CD64-CEC5-A5A3-7F02-0F9DA273A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329032"/>
              </p:ext>
            </p:extLst>
          </p:nvPr>
        </p:nvGraphicFramePr>
        <p:xfrm>
          <a:off x="151127" y="0"/>
          <a:ext cx="11725272" cy="630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848">
                  <a:extLst>
                    <a:ext uri="{9D8B030D-6E8A-4147-A177-3AD203B41FA5}">
                      <a16:colId xmlns:a16="http://schemas.microsoft.com/office/drawing/2014/main" val="6243995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47605039"/>
                    </a:ext>
                  </a:extLst>
                </a:gridCol>
                <a:gridCol w="1065229">
                  <a:extLst>
                    <a:ext uri="{9D8B030D-6E8A-4147-A177-3AD203B41FA5}">
                      <a16:colId xmlns:a16="http://schemas.microsoft.com/office/drawing/2014/main" val="4254554767"/>
                    </a:ext>
                  </a:extLst>
                </a:gridCol>
                <a:gridCol w="1185755">
                  <a:extLst>
                    <a:ext uri="{9D8B030D-6E8A-4147-A177-3AD203B41FA5}">
                      <a16:colId xmlns:a16="http://schemas.microsoft.com/office/drawing/2014/main" val="4085926910"/>
                    </a:ext>
                  </a:extLst>
                </a:gridCol>
                <a:gridCol w="1302808">
                  <a:extLst>
                    <a:ext uri="{9D8B030D-6E8A-4147-A177-3AD203B41FA5}">
                      <a16:colId xmlns:a16="http://schemas.microsoft.com/office/drawing/2014/main" val="3238652499"/>
                    </a:ext>
                  </a:extLst>
                </a:gridCol>
                <a:gridCol w="1302808">
                  <a:extLst>
                    <a:ext uri="{9D8B030D-6E8A-4147-A177-3AD203B41FA5}">
                      <a16:colId xmlns:a16="http://schemas.microsoft.com/office/drawing/2014/main" val="910977074"/>
                    </a:ext>
                  </a:extLst>
                </a:gridCol>
                <a:gridCol w="1176841">
                  <a:extLst>
                    <a:ext uri="{9D8B030D-6E8A-4147-A177-3AD203B41FA5}">
                      <a16:colId xmlns:a16="http://schemas.microsoft.com/office/drawing/2014/main" val="3601657284"/>
                    </a:ext>
                  </a:extLst>
                </a:gridCol>
                <a:gridCol w="1131217">
                  <a:extLst>
                    <a:ext uri="{9D8B030D-6E8A-4147-A177-3AD203B41FA5}">
                      <a16:colId xmlns:a16="http://schemas.microsoft.com/office/drawing/2014/main" val="2013723197"/>
                    </a:ext>
                  </a:extLst>
                </a:gridCol>
                <a:gridCol w="1600366">
                  <a:extLst>
                    <a:ext uri="{9D8B030D-6E8A-4147-A177-3AD203B41FA5}">
                      <a16:colId xmlns:a16="http://schemas.microsoft.com/office/drawing/2014/main" val="25054969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F12LL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F12HL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F12PU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(HL-)LHC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257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c.m.</a:t>
                      </a:r>
                      <a:r>
                        <a:rPr lang="en-US" dirty="0"/>
                        <a:t> energy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75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dipole field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8.33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256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current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(1.12) 0.58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0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</a:t>
                      </a:r>
                      <a:r>
                        <a:rPr lang="en-US" dirty="0" err="1"/>
                        <a:t>popul</a:t>
                      </a:r>
                      <a:r>
                        <a:rPr lang="en-US" dirty="0"/>
                        <a:t>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11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(2.2) 1.15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394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bunches/beam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(2760) 2808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78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rf voltage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(16) 16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142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longit</a:t>
                      </a:r>
                      <a:r>
                        <a:rPr lang="en-US" dirty="0"/>
                        <a:t>. emit.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644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norm. tr. emit.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(2.5) 3.75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436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IP beta*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(0.15) 0.55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7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initial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dirty="0"/>
                        <a:t>*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(7.1 min) 16.7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55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initial </a:t>
                      </a:r>
                      <a:r>
                        <a:rPr lang="en-US" i="1" dirty="0"/>
                        <a:t>L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nb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s</a:t>
                      </a:r>
                      <a:r>
                        <a:rPr lang="en-US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(50, </a:t>
                      </a:r>
                      <a:r>
                        <a:rPr lang="en-US" dirty="0" err="1"/>
                        <a:t>lev’d</a:t>
                      </a:r>
                      <a:r>
                        <a:rPr lang="en-US" dirty="0"/>
                        <a:t>) 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078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dirty="0"/>
                        <a:t>initial pile up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(135) 27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929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dirty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i="1" dirty="0"/>
                        <a:t>E</a:t>
                      </a:r>
                      <a:r>
                        <a:rPr lang="en-US" i="0" dirty="0"/>
                        <a:t> / turn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0.0067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907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dirty="0"/>
                        <a:t>SR power/beam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2670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(7.3) 3.6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66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dirty="0" err="1"/>
                        <a:t>tr.</a:t>
                      </a:r>
                      <a:r>
                        <a:rPr lang="en-US" i="0" dirty="0" err="1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i="0" dirty="0"/>
                        <a:t> </a:t>
                      </a:r>
                      <a:r>
                        <a:rPr lang="en-US" i="0" dirty="0" err="1"/>
                        <a:t>damp’g</a:t>
                      </a:r>
                      <a:r>
                        <a:rPr lang="en-US" i="0" dirty="0"/>
                        <a:t> time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17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dirty="0" err="1"/>
                        <a:t>init</a:t>
                      </a:r>
                      <a:r>
                        <a:rPr lang="en-US" i="0" dirty="0"/>
                        <a:t> </a:t>
                      </a:r>
                      <a:r>
                        <a:rPr lang="en-US" i="1" dirty="0"/>
                        <a:t>p</a:t>
                      </a:r>
                      <a:r>
                        <a:rPr lang="en-US" i="0" dirty="0"/>
                        <a:t>-</a:t>
                      </a:r>
                      <a:r>
                        <a:rPr lang="en-US" i="0" dirty="0" err="1"/>
                        <a:t>burnoff</a:t>
                      </a:r>
                      <a:r>
                        <a:rPr lang="en-US" i="0" dirty="0"/>
                        <a:t> time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(15) 40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961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939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9FFB9C5-E93E-CCF9-E106-931C5DBC4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65" y="726380"/>
            <a:ext cx="6215784" cy="46482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563305-5808-6E5E-0579-DAECEE7648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C04AD2-D2A4-AEE0-6C5D-BEFF2BAB0045}"/>
              </a:ext>
            </a:extLst>
          </p:cNvPr>
          <p:cNvSpPr txBox="1"/>
          <p:nvPr/>
        </p:nvSpPr>
        <p:spPr>
          <a:xfrm>
            <a:off x="605482" y="135202"/>
            <a:ext cx="3728906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Luminosity over 24 h</a:t>
            </a:r>
            <a:endParaRPr lang="en-GB" sz="3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BA166-8B3E-DB3D-0037-4AF8A6439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528048"/>
              </p:ext>
            </p:extLst>
          </p:nvPr>
        </p:nvGraphicFramePr>
        <p:xfrm>
          <a:off x="151127" y="5374640"/>
          <a:ext cx="1172527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848">
                  <a:extLst>
                    <a:ext uri="{9D8B030D-6E8A-4147-A177-3AD203B41FA5}">
                      <a16:colId xmlns:a16="http://schemas.microsoft.com/office/drawing/2014/main" val="246530219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71410245"/>
                    </a:ext>
                  </a:extLst>
                </a:gridCol>
                <a:gridCol w="1065229">
                  <a:extLst>
                    <a:ext uri="{9D8B030D-6E8A-4147-A177-3AD203B41FA5}">
                      <a16:colId xmlns:a16="http://schemas.microsoft.com/office/drawing/2014/main" val="2226151575"/>
                    </a:ext>
                  </a:extLst>
                </a:gridCol>
                <a:gridCol w="1185755">
                  <a:extLst>
                    <a:ext uri="{9D8B030D-6E8A-4147-A177-3AD203B41FA5}">
                      <a16:colId xmlns:a16="http://schemas.microsoft.com/office/drawing/2014/main" val="3384612945"/>
                    </a:ext>
                  </a:extLst>
                </a:gridCol>
                <a:gridCol w="1302808">
                  <a:extLst>
                    <a:ext uri="{9D8B030D-6E8A-4147-A177-3AD203B41FA5}">
                      <a16:colId xmlns:a16="http://schemas.microsoft.com/office/drawing/2014/main" val="2505926406"/>
                    </a:ext>
                  </a:extLst>
                </a:gridCol>
                <a:gridCol w="1302808">
                  <a:extLst>
                    <a:ext uri="{9D8B030D-6E8A-4147-A177-3AD203B41FA5}">
                      <a16:colId xmlns:a16="http://schemas.microsoft.com/office/drawing/2014/main" val="390177311"/>
                    </a:ext>
                  </a:extLst>
                </a:gridCol>
                <a:gridCol w="1176841">
                  <a:extLst>
                    <a:ext uri="{9D8B030D-6E8A-4147-A177-3AD203B41FA5}">
                      <a16:colId xmlns:a16="http://schemas.microsoft.com/office/drawing/2014/main" val="3965379956"/>
                    </a:ext>
                  </a:extLst>
                </a:gridCol>
                <a:gridCol w="1131217">
                  <a:extLst>
                    <a:ext uri="{9D8B030D-6E8A-4147-A177-3AD203B41FA5}">
                      <a16:colId xmlns:a16="http://schemas.microsoft.com/office/drawing/2014/main" val="1730916196"/>
                    </a:ext>
                  </a:extLst>
                </a:gridCol>
                <a:gridCol w="1600366">
                  <a:extLst>
                    <a:ext uri="{9D8B030D-6E8A-4147-A177-3AD203B41FA5}">
                      <a16:colId xmlns:a16="http://schemas.microsoft.com/office/drawing/2014/main" val="169125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F12LL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F12HL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F12PU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(HL-)LHC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766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initial </a:t>
                      </a:r>
                      <a:r>
                        <a:rPr lang="en-US" i="1" dirty="0"/>
                        <a:t>L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nb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s</a:t>
                      </a:r>
                      <a:r>
                        <a:rPr lang="en-US" baseline="30000" dirty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(50, </a:t>
                      </a:r>
                      <a:r>
                        <a:rPr lang="en-US" dirty="0" err="1"/>
                        <a:t>lev’d</a:t>
                      </a:r>
                      <a:r>
                        <a:rPr lang="en-US" dirty="0"/>
                        <a:t>) 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262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dirty="0"/>
                        <a:t>initial pile up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(135) 27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190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0" dirty="0"/>
                        <a:t>opt. run time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(18-13) ~10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333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16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563305-5808-6E5E-0579-DAECEE7648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C04AD2-D2A4-AEE0-6C5D-BEFF2BAB0045}"/>
              </a:ext>
            </a:extLst>
          </p:cNvPr>
          <p:cNvSpPr txBox="1"/>
          <p:nvPr/>
        </p:nvSpPr>
        <p:spPr>
          <a:xfrm>
            <a:off x="605482" y="135202"/>
            <a:ext cx="6034024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Ideal integrated luminosity per day</a:t>
            </a:r>
            <a:endParaRPr lang="en-GB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0029D7A-7300-1FAC-DE87-13F192E08B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235560"/>
                  </p:ext>
                </p:extLst>
              </p:nvPr>
            </p:nvGraphicFramePr>
            <p:xfrm>
              <a:off x="233364" y="5670804"/>
              <a:ext cx="11725272" cy="11870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45848">
                      <a:extLst>
                        <a:ext uri="{9D8B030D-6E8A-4147-A177-3AD203B41FA5}">
                          <a16:colId xmlns:a16="http://schemas.microsoft.com/office/drawing/2014/main" val="624399581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1347605039"/>
                        </a:ext>
                      </a:extLst>
                    </a:gridCol>
                    <a:gridCol w="1065229">
                      <a:extLst>
                        <a:ext uri="{9D8B030D-6E8A-4147-A177-3AD203B41FA5}">
                          <a16:colId xmlns:a16="http://schemas.microsoft.com/office/drawing/2014/main" val="4254554767"/>
                        </a:ext>
                      </a:extLst>
                    </a:gridCol>
                    <a:gridCol w="1185755">
                      <a:extLst>
                        <a:ext uri="{9D8B030D-6E8A-4147-A177-3AD203B41FA5}">
                          <a16:colId xmlns:a16="http://schemas.microsoft.com/office/drawing/2014/main" val="4085926910"/>
                        </a:ext>
                      </a:extLst>
                    </a:gridCol>
                    <a:gridCol w="1302808">
                      <a:extLst>
                        <a:ext uri="{9D8B030D-6E8A-4147-A177-3AD203B41FA5}">
                          <a16:colId xmlns:a16="http://schemas.microsoft.com/office/drawing/2014/main" val="3238652499"/>
                        </a:ext>
                      </a:extLst>
                    </a:gridCol>
                    <a:gridCol w="1302808">
                      <a:extLst>
                        <a:ext uri="{9D8B030D-6E8A-4147-A177-3AD203B41FA5}">
                          <a16:colId xmlns:a16="http://schemas.microsoft.com/office/drawing/2014/main" val="910977074"/>
                        </a:ext>
                      </a:extLst>
                    </a:gridCol>
                    <a:gridCol w="1176841">
                      <a:extLst>
                        <a:ext uri="{9D8B030D-6E8A-4147-A177-3AD203B41FA5}">
                          <a16:colId xmlns:a16="http://schemas.microsoft.com/office/drawing/2014/main" val="3601657284"/>
                        </a:ext>
                      </a:extLst>
                    </a:gridCol>
                    <a:gridCol w="1131217">
                      <a:extLst>
                        <a:ext uri="{9D8B030D-6E8A-4147-A177-3AD203B41FA5}">
                          <a16:colId xmlns:a16="http://schemas.microsoft.com/office/drawing/2014/main" val="2013723197"/>
                        </a:ext>
                      </a:extLst>
                    </a:gridCol>
                    <a:gridCol w="1600366">
                      <a:extLst>
                        <a:ext uri="{9D8B030D-6E8A-4147-A177-3AD203B41FA5}">
                          <a16:colId xmlns:a16="http://schemas.microsoft.com/office/drawing/2014/main" val="25054969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F12LL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F12HL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F12PU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F14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F17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F20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(HL-)LHC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92577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i="0" dirty="0"/>
                            <a:t>ideal </a:t>
                          </a:r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nary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i="0" dirty="0"/>
                            <a:t> /day</a:t>
                          </a:r>
                          <a:endParaRPr lang="en-GB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fb</a:t>
                          </a:r>
                          <a:r>
                            <a:rPr lang="en-US" baseline="30000" dirty="0"/>
                            <a:t>-1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7.9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3.1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(1.9) 0.4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65871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nary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i="0" dirty="0"/>
                            <a:t> /</a:t>
                          </a:r>
                          <a:r>
                            <a:rPr lang="en-US" i="0" baseline="0" dirty="0"/>
                            <a:t> year</a:t>
                          </a:r>
                          <a:endParaRPr lang="en-GB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fb</a:t>
                          </a:r>
                          <a:r>
                            <a:rPr lang="en-US" baseline="30000" dirty="0"/>
                            <a:t>-1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950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2000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1300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920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920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370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240 (55)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13615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0029D7A-7300-1FAC-DE87-13F192E08B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235560"/>
                  </p:ext>
                </p:extLst>
              </p:nvPr>
            </p:nvGraphicFramePr>
            <p:xfrm>
              <a:off x="233364" y="5670804"/>
              <a:ext cx="11725272" cy="11871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45848">
                      <a:extLst>
                        <a:ext uri="{9D8B030D-6E8A-4147-A177-3AD203B41FA5}">
                          <a16:colId xmlns:a16="http://schemas.microsoft.com/office/drawing/2014/main" val="624399581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1347605039"/>
                        </a:ext>
                      </a:extLst>
                    </a:gridCol>
                    <a:gridCol w="1065229">
                      <a:extLst>
                        <a:ext uri="{9D8B030D-6E8A-4147-A177-3AD203B41FA5}">
                          <a16:colId xmlns:a16="http://schemas.microsoft.com/office/drawing/2014/main" val="4254554767"/>
                        </a:ext>
                      </a:extLst>
                    </a:gridCol>
                    <a:gridCol w="1185755">
                      <a:extLst>
                        <a:ext uri="{9D8B030D-6E8A-4147-A177-3AD203B41FA5}">
                          <a16:colId xmlns:a16="http://schemas.microsoft.com/office/drawing/2014/main" val="4085926910"/>
                        </a:ext>
                      </a:extLst>
                    </a:gridCol>
                    <a:gridCol w="1302808">
                      <a:extLst>
                        <a:ext uri="{9D8B030D-6E8A-4147-A177-3AD203B41FA5}">
                          <a16:colId xmlns:a16="http://schemas.microsoft.com/office/drawing/2014/main" val="3238652499"/>
                        </a:ext>
                      </a:extLst>
                    </a:gridCol>
                    <a:gridCol w="1302808">
                      <a:extLst>
                        <a:ext uri="{9D8B030D-6E8A-4147-A177-3AD203B41FA5}">
                          <a16:colId xmlns:a16="http://schemas.microsoft.com/office/drawing/2014/main" val="910977074"/>
                        </a:ext>
                      </a:extLst>
                    </a:gridCol>
                    <a:gridCol w="1176841">
                      <a:extLst>
                        <a:ext uri="{9D8B030D-6E8A-4147-A177-3AD203B41FA5}">
                          <a16:colId xmlns:a16="http://schemas.microsoft.com/office/drawing/2014/main" val="3601657284"/>
                        </a:ext>
                      </a:extLst>
                    </a:gridCol>
                    <a:gridCol w="1131217">
                      <a:extLst>
                        <a:ext uri="{9D8B030D-6E8A-4147-A177-3AD203B41FA5}">
                          <a16:colId xmlns:a16="http://schemas.microsoft.com/office/drawing/2014/main" val="2013723197"/>
                        </a:ext>
                      </a:extLst>
                    </a:gridCol>
                    <a:gridCol w="1600366">
                      <a:extLst>
                        <a:ext uri="{9D8B030D-6E8A-4147-A177-3AD203B41FA5}">
                          <a16:colId xmlns:a16="http://schemas.microsoft.com/office/drawing/2014/main" val="25054969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F12LL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F12HL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F12PU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F14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F17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F20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(HL-)LHC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9257747"/>
                      </a:ext>
                    </a:extLst>
                  </a:tr>
                  <a:tr h="4081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8" t="-134328" r="-473810" b="-295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fb</a:t>
                          </a:r>
                          <a:r>
                            <a:rPr lang="en-US" baseline="30000" dirty="0"/>
                            <a:t>-1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7.9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3.1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(1.9) 0.4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6587155"/>
                      </a:ext>
                    </a:extLst>
                  </a:tr>
                  <a:tr h="4081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8" t="-234328" r="-473810" b="-195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fb</a:t>
                          </a:r>
                          <a:r>
                            <a:rPr lang="en-US" baseline="30000" dirty="0"/>
                            <a:t>-1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950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2000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1300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920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920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370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240 (55)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136156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473FBDF-473B-E06A-228A-CE21656BE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39" y="833657"/>
            <a:ext cx="6720286" cy="50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8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450153" y="602195"/>
            <a:ext cx="11017440" cy="23870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 defTabSz="1219170">
              <a:lnSpc>
                <a:spcPts val="4751"/>
              </a:lnSpc>
            </a:pPr>
            <a:r>
              <a:rPr lang="en-GB" sz="3733" cap="all" spc="-1" dirty="0">
                <a:solidFill>
                  <a:srgbClr val="FFFFFF"/>
                </a:solidFill>
                <a:latin typeface="Arial"/>
              </a:rPr>
              <a:t>Energy, luminosity, operation scenarios - UPDATE</a:t>
            </a:r>
            <a:endParaRPr lang="de-DE" sz="3733" spc="-1" dirty="0">
              <a:solidFill>
                <a:srgbClr val="0F124A"/>
              </a:solidFill>
              <a:latin typeface="Arial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590400" y="4606675"/>
            <a:ext cx="11017440" cy="1655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 defTabSz="1219170">
              <a:lnSpc>
                <a:spcPts val="1852"/>
              </a:lnSpc>
            </a:pPr>
            <a:r>
              <a:rPr lang="en-GB" sz="1600" spc="-1" dirty="0">
                <a:solidFill>
                  <a:srgbClr val="FFFFFF"/>
                </a:solidFill>
                <a:latin typeface="Arial"/>
              </a:rPr>
              <a:t>FCC-hh/magnets meeting</a:t>
            </a:r>
            <a:r>
              <a:rPr lang="en-US" sz="1600" spc="-1" dirty="0">
                <a:solidFill>
                  <a:srgbClr val="FFFFFF"/>
                </a:solidFill>
                <a:latin typeface="Arial"/>
              </a:rPr>
              <a:t>, 3 October 2024</a:t>
            </a:r>
          </a:p>
          <a:p>
            <a:pPr algn="ctr" defTabSz="1219170">
              <a:lnSpc>
                <a:spcPts val="1852"/>
              </a:lnSpc>
            </a:pPr>
            <a:endParaRPr lang="en-US" sz="1600" spc="-1" dirty="0">
              <a:solidFill>
                <a:srgbClr val="FFFFFF"/>
              </a:solidFill>
              <a:latin typeface="Arial"/>
            </a:endParaRPr>
          </a:p>
          <a:p>
            <a:pPr algn="ctr" defTabSz="1219170">
              <a:lnSpc>
                <a:spcPts val="1852"/>
              </a:lnSpc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Thanks to Michael Benedikt, Michelangelo Mangano, Ezio Todesco</a:t>
            </a:r>
          </a:p>
        </p:txBody>
      </p:sp>
      <p:sp>
        <p:nvSpPr>
          <p:cNvPr id="255" name="TextShape 3"/>
          <p:cNvSpPr txBox="1"/>
          <p:nvPr/>
        </p:nvSpPr>
        <p:spPr>
          <a:xfrm>
            <a:off x="11660640" y="130080"/>
            <a:ext cx="385440" cy="226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 defTabSz="1219170">
              <a:lnSpc>
                <a:spcPts val="1652"/>
              </a:lnSpc>
            </a:pPr>
            <a:fld id="{FCF8C41B-6C38-4A78-9906-C2FF7FEA7BAE}" type="slidenum">
              <a:rPr lang="en-GB" sz="1067" spc="-1">
                <a:solidFill>
                  <a:srgbClr val="FFFFFF"/>
                </a:solidFill>
                <a:latin typeface="Arial"/>
              </a:rPr>
              <a:pPr algn="r" defTabSz="1219170">
                <a:lnSpc>
                  <a:spcPts val="1652"/>
                </a:lnSpc>
              </a:pPr>
              <a:t>16</a:t>
            </a:fld>
            <a:endParaRPr lang="en-GB" sz="1067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56" name="CustomShape 4"/>
          <p:cNvSpPr/>
          <p:nvPr/>
        </p:nvSpPr>
        <p:spPr>
          <a:xfrm>
            <a:off x="1344000" y="130080"/>
            <a:ext cx="27177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>
            <a:noAutofit/>
          </a:bodyPr>
          <a:lstStyle/>
          <a:p>
            <a:pPr defTabSz="1219170">
              <a:lnSpc>
                <a:spcPts val="1652"/>
              </a:lnSpc>
            </a:pPr>
            <a:endParaRPr lang="en-GB" sz="12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B58C8-A58F-0BED-523F-46DF4812DD3E}"/>
              </a:ext>
            </a:extLst>
          </p:cNvPr>
          <p:cNvSpPr txBox="1"/>
          <p:nvPr/>
        </p:nvSpPr>
        <p:spPr>
          <a:xfrm>
            <a:off x="4523223" y="3367067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Arial"/>
              </a:rPr>
              <a:t>Frank Zimmermann</a:t>
            </a:r>
            <a:endParaRPr lang="en-GB" sz="24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2A6B79-FE51-8966-71E7-D66BD79B6639}"/>
              </a:ext>
            </a:extLst>
          </p:cNvPr>
          <p:cNvSpPr txBox="1"/>
          <p:nvPr/>
        </p:nvSpPr>
        <p:spPr>
          <a:xfrm>
            <a:off x="605482" y="135202"/>
            <a:ext cx="1508746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Options</a:t>
            </a:r>
            <a:endParaRPr lang="en-GB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31F58-9E21-A5A9-D0DD-9B93733D1274}"/>
              </a:ext>
            </a:extLst>
          </p:cNvPr>
          <p:cNvSpPr txBox="1"/>
          <p:nvPr/>
        </p:nvSpPr>
        <p:spPr>
          <a:xfrm>
            <a:off x="551565" y="916961"/>
            <a:ext cx="11088869" cy="5755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b="1" dirty="0"/>
              <a:t>Staging scenarios </a:t>
            </a:r>
            <a:r>
              <a:rPr lang="en-US" sz="3000" dirty="0"/>
              <a:t>for FCC-hh to reduce initial cost ?</a:t>
            </a:r>
          </a:p>
          <a:p>
            <a:pPr algn="l">
              <a:lnSpc>
                <a:spcPts val="3700"/>
              </a:lnSpc>
            </a:pPr>
            <a:r>
              <a:rPr lang="en-US" sz="3000" dirty="0"/>
              <a:t>– 1. missing dipole scheme as proposed for SPS and LHC, </a:t>
            </a:r>
          </a:p>
          <a:p>
            <a:pPr algn="l">
              <a:lnSpc>
                <a:spcPts val="3700"/>
              </a:lnSpc>
            </a:pPr>
            <a:r>
              <a:rPr lang="en-US" sz="3000" dirty="0"/>
              <a:t>	and studied for HE-LHC, e.g. with initially two 12 T dipoles </a:t>
            </a:r>
          </a:p>
          <a:p>
            <a:pPr algn="l">
              <a:lnSpc>
                <a:spcPts val="3700"/>
              </a:lnSpc>
            </a:pPr>
            <a:r>
              <a:rPr lang="en-US" sz="3000" dirty="0"/>
              <a:t>	per cell, later adding 14 T dipoles in empty slots  </a:t>
            </a:r>
          </a:p>
          <a:p>
            <a:pPr algn="l">
              <a:lnSpc>
                <a:spcPts val="3700"/>
              </a:lnSpc>
            </a:pPr>
            <a:r>
              <a:rPr lang="en-US" sz="3000" dirty="0"/>
              <a:t>– 2. lower field 12 T complete machine, later 20 T magnets</a:t>
            </a:r>
          </a:p>
          <a:p>
            <a:pPr algn="l">
              <a:lnSpc>
                <a:spcPts val="3700"/>
              </a:lnSpc>
            </a:pPr>
            <a:endParaRPr lang="en-US" sz="3000" dirty="0"/>
          </a:p>
          <a:p>
            <a:pPr>
              <a:lnSpc>
                <a:spcPts val="3700"/>
              </a:lnSpc>
            </a:pPr>
            <a:r>
              <a:rPr lang="en-US" sz="3000" b="1" dirty="0"/>
              <a:t>Top-up injection </a:t>
            </a:r>
            <a:r>
              <a:rPr lang="en-US" sz="3000" dirty="0"/>
              <a:t>?</a:t>
            </a:r>
          </a:p>
          <a:p>
            <a:pPr>
              <a:lnSpc>
                <a:spcPts val="3700"/>
              </a:lnSpc>
            </a:pPr>
            <a:r>
              <a:rPr lang="en-US" sz="3000" dirty="0"/>
              <a:t>– higher efficiency &amp; higher integrated luminosity </a:t>
            </a:r>
          </a:p>
          <a:p>
            <a:pPr>
              <a:lnSpc>
                <a:spcPts val="3700"/>
              </a:lnSpc>
            </a:pPr>
            <a:r>
              <a:rPr lang="en-US" sz="3000" dirty="0"/>
              <a:t>– may allow reducing power consumption</a:t>
            </a:r>
          </a:p>
          <a:p>
            <a:pPr>
              <a:lnSpc>
                <a:spcPts val="3700"/>
              </a:lnSpc>
            </a:pPr>
            <a:r>
              <a:rPr lang="en-US" sz="3000" dirty="0"/>
              <a:t>	(beam current and </a:t>
            </a:r>
            <a:r>
              <a:rPr lang="en-US" sz="3000" dirty="0">
                <a:latin typeface="Symbol" panose="05050102010706020507" pitchFamily="18" charset="2"/>
              </a:rPr>
              <a:t>b</a:t>
            </a:r>
            <a:r>
              <a:rPr lang="en-US" sz="3000" dirty="0"/>
              <a:t>*) at constant instantaneous luminosity</a:t>
            </a:r>
          </a:p>
          <a:p>
            <a:pPr>
              <a:lnSpc>
                <a:spcPts val="3700"/>
              </a:lnSpc>
            </a:pPr>
            <a:r>
              <a:rPr lang="en-US" sz="3000" dirty="0"/>
              <a:t>– needs a “fast” cycling full-energy injector</a:t>
            </a:r>
          </a:p>
          <a:p>
            <a:pPr algn="l">
              <a:lnSpc>
                <a:spcPts val="3700"/>
              </a:lnSpc>
            </a:pP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754133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1A241-FFF4-DCC3-7909-11C0814D0DA6}"/>
              </a:ext>
            </a:extLst>
          </p:cNvPr>
          <p:cNvSpPr txBox="1"/>
          <p:nvPr/>
        </p:nvSpPr>
        <p:spPr>
          <a:xfrm>
            <a:off x="466725" y="125677"/>
            <a:ext cx="3443379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200" dirty="0"/>
              <a:t>A few conclusions</a:t>
            </a:r>
            <a:endParaRPr lang="en-GB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D9B63-6685-DF82-950F-008DF1D52161}"/>
              </a:ext>
            </a:extLst>
          </p:cNvPr>
          <p:cNvSpPr txBox="1"/>
          <p:nvPr/>
        </p:nvSpPr>
        <p:spPr>
          <a:xfrm>
            <a:off x="423863" y="1263182"/>
            <a:ext cx="11449935" cy="433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FCC-hh based on 14 T Nb</a:t>
            </a:r>
            <a:r>
              <a:rPr lang="en-US" sz="3000" baseline="-25000" dirty="0"/>
              <a:t>3</a:t>
            </a:r>
            <a:r>
              <a:rPr lang="en-US" sz="3000" dirty="0"/>
              <a:t>Sn magnets could start operation in ~2055, </a:t>
            </a:r>
            <a:r>
              <a:rPr lang="en-US" sz="3000" dirty="0" err="1"/>
              <a:t>centre</a:t>
            </a:r>
            <a:r>
              <a:rPr lang="en-US" sz="3000" dirty="0"/>
              <a:t>-of-mass energy ~84 TeV</a:t>
            </a:r>
          </a:p>
          <a:p>
            <a:pPr algn="l">
              <a:lnSpc>
                <a:spcPts val="3700"/>
              </a:lnSpc>
            </a:pPr>
            <a:endParaRPr lang="en-US" sz="3000" dirty="0"/>
          </a:p>
          <a:p>
            <a:pPr algn="l">
              <a:lnSpc>
                <a:spcPts val="3700"/>
              </a:lnSpc>
            </a:pPr>
            <a:r>
              <a:rPr lang="en-US" sz="3000" dirty="0"/>
              <a:t>Higher magnet temperature of 4.5 K, or even 10 K (HTS), could reduce the electrical power required</a:t>
            </a:r>
          </a:p>
          <a:p>
            <a:pPr algn="l">
              <a:lnSpc>
                <a:spcPts val="3700"/>
              </a:lnSpc>
            </a:pPr>
            <a:endParaRPr lang="en-US" sz="3000" dirty="0"/>
          </a:p>
          <a:p>
            <a:pPr>
              <a:lnSpc>
                <a:spcPts val="3700"/>
              </a:lnSpc>
            </a:pPr>
            <a:r>
              <a:rPr lang="en-US" sz="3000" dirty="0"/>
              <a:t>Worldwide HTS conductor development, driven by other fields &amp; applications, is expected to lower the cost of future HTS magnets</a:t>
            </a:r>
          </a:p>
          <a:p>
            <a:pPr algn="l">
              <a:lnSpc>
                <a:spcPts val="3700"/>
              </a:lnSpc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06813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DB0A8D-9C58-1500-390D-6C9F31A671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6CCA5-BC54-4865-287C-BA13829970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7" r="658"/>
          <a:stretch/>
        </p:blipFill>
        <p:spPr>
          <a:xfrm>
            <a:off x="249976" y="1147763"/>
            <a:ext cx="11842423" cy="4900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37FBF-992F-9C6E-EE78-E7775E5D9D89}"/>
              </a:ext>
            </a:extLst>
          </p:cNvPr>
          <p:cNvSpPr txBox="1"/>
          <p:nvPr/>
        </p:nvSpPr>
        <p:spPr>
          <a:xfrm>
            <a:off x="9086850" y="6361394"/>
            <a:ext cx="285908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E. T</a:t>
            </a:r>
            <a:r>
              <a:rPr lang="en-US" sz="1800" dirty="0"/>
              <a:t>odesco, B. Auchmann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6D40B-4999-5B93-DE51-A2669AD9925C}"/>
              </a:ext>
            </a:extLst>
          </p:cNvPr>
          <p:cNvSpPr txBox="1"/>
          <p:nvPr/>
        </p:nvSpPr>
        <p:spPr>
          <a:xfrm>
            <a:off x="234007" y="108465"/>
            <a:ext cx="9810571" cy="518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400" dirty="0"/>
              <a:t>14 T Nb</a:t>
            </a:r>
            <a:r>
              <a:rPr lang="en-US" sz="2400" baseline="-25000" dirty="0"/>
              <a:t>3</a:t>
            </a:r>
            <a:r>
              <a:rPr lang="en-US" sz="2400" dirty="0"/>
              <a:t>Sn “accelerated” roadmap: </a:t>
            </a:r>
            <a:r>
              <a:rPr lang="en-GB" sz="2400" dirty="0"/>
              <a:t>short models &amp; scaling in 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CB1F51-DB86-E570-0019-E5849B30DD3A}"/>
              </a:ext>
            </a:extLst>
          </p:cNvPr>
          <p:cNvSpPr txBox="1"/>
          <p:nvPr/>
        </p:nvSpPr>
        <p:spPr>
          <a:xfrm>
            <a:off x="234007" y="841235"/>
            <a:ext cx="73082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assuming 10 years to make the scaling in length from 1.5 to 15 m</a:t>
            </a:r>
          </a:p>
          <a:p>
            <a:r>
              <a:rPr lang="en-GB" dirty="0"/>
              <a:t>does not consider involving industry during length scaling, to save costs (this implies 5 additional years to make transfer to industry)</a:t>
            </a:r>
          </a:p>
        </p:txBody>
      </p:sp>
    </p:spTree>
    <p:extLst>
      <p:ext uri="{BB962C8B-B14F-4D97-AF65-F5344CB8AC3E}">
        <p14:creationId xmlns:p14="http://schemas.microsoft.com/office/powerpoint/2010/main" val="340417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06226C-ED09-2B6A-665C-95F5DF62C6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BCED8-1C26-F1C1-E658-5A3941B1CE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4" r="830"/>
          <a:stretch/>
        </p:blipFill>
        <p:spPr>
          <a:xfrm>
            <a:off x="971549" y="1304926"/>
            <a:ext cx="10527403" cy="4324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48AF5E-6D61-FE92-D7B7-AAB74B7290EC}"/>
              </a:ext>
            </a:extLst>
          </p:cNvPr>
          <p:cNvSpPr txBox="1"/>
          <p:nvPr/>
        </p:nvSpPr>
        <p:spPr>
          <a:xfrm>
            <a:off x="234007" y="108465"/>
            <a:ext cx="11364073" cy="518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400" dirty="0"/>
              <a:t>14 T Nb</a:t>
            </a:r>
            <a:r>
              <a:rPr lang="en-US" sz="2400" baseline="-25000" dirty="0"/>
              <a:t>3</a:t>
            </a:r>
            <a:r>
              <a:rPr lang="en-US" sz="2400" dirty="0"/>
              <a:t>Sn “accelerated” roadmap: </a:t>
            </a:r>
            <a:r>
              <a:rPr lang="en-GB" sz="2400" dirty="0"/>
              <a:t>Industrialization, production, &amp; commissioning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32AD3-44CE-3D99-D217-A735020208DE}"/>
              </a:ext>
            </a:extLst>
          </p:cNvPr>
          <p:cNvSpPr txBox="1"/>
          <p:nvPr/>
        </p:nvSpPr>
        <p:spPr>
          <a:xfrm>
            <a:off x="4424363" y="5553074"/>
            <a:ext cx="6746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this roadmap indicates 2055 as possible date for FCC-hh start as a standalone 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E15A4-65CE-11C5-2165-C05F09E2816C}"/>
              </a:ext>
            </a:extLst>
          </p:cNvPr>
          <p:cNvSpPr txBox="1"/>
          <p:nvPr/>
        </p:nvSpPr>
        <p:spPr>
          <a:xfrm>
            <a:off x="9086850" y="6361394"/>
            <a:ext cx="285908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E. T</a:t>
            </a:r>
            <a:r>
              <a:rPr lang="en-US" sz="1800" dirty="0"/>
              <a:t>odesco, B. Auchmann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414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DDA80D-F590-140A-392B-4001A1070128}"/>
              </a:ext>
            </a:extLst>
          </p:cNvPr>
          <p:cNvSpPr txBox="1"/>
          <p:nvPr/>
        </p:nvSpPr>
        <p:spPr>
          <a:xfrm>
            <a:off x="534771" y="817522"/>
            <a:ext cx="10946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In 2008, M. Green and B. Strauss et al. presented a scaling law for the magnet cost: cost proportional to square root of energy (to be more precise, U</a:t>
            </a:r>
            <a:r>
              <a:rPr lang="en-GB" sz="2400" baseline="30000" dirty="0"/>
              <a:t>0.60</a:t>
            </a:r>
            <a:r>
              <a:rPr lang="en-GB" sz="2400" dirty="0"/>
              <a:t>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A371D-8E5B-9FFB-C7E3-BC8F5CE060F3}"/>
              </a:ext>
            </a:extLst>
          </p:cNvPr>
          <p:cNvSpPr txBox="1"/>
          <p:nvPr/>
        </p:nvSpPr>
        <p:spPr>
          <a:xfrm>
            <a:off x="466725" y="78639"/>
            <a:ext cx="3805850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200" dirty="0"/>
              <a:t>Magnet cost scaling</a:t>
            </a:r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30D2D-88EA-94F1-CA2B-E54D892C9395}"/>
              </a:ext>
            </a:extLst>
          </p:cNvPr>
          <p:cNvSpPr txBox="1"/>
          <p:nvPr/>
        </p:nvSpPr>
        <p:spPr>
          <a:xfrm>
            <a:off x="1898650" y="5965767"/>
            <a:ext cx="9524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Cost versus magnet stored energy (B. Strauss, M. Green, IEEE TAS 18 (2008))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46D576-C2A3-AB2B-9457-F84789AF4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488" y="1600920"/>
            <a:ext cx="8170998" cy="4393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678475-6F57-F0F1-D316-DC41D0BB7785}"/>
              </a:ext>
            </a:extLst>
          </p:cNvPr>
          <p:cNvSpPr txBox="1"/>
          <p:nvPr/>
        </p:nvSpPr>
        <p:spPr>
          <a:xfrm>
            <a:off x="10092142" y="6371493"/>
            <a:ext cx="133147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E. T</a:t>
            </a:r>
            <a:r>
              <a:rPr lang="en-US" sz="1800" dirty="0"/>
              <a:t>odesco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848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077A4-443E-97B0-1331-9DE0DA2F79EF}"/>
              </a:ext>
            </a:extLst>
          </p:cNvPr>
          <p:cNvSpPr txBox="1"/>
          <p:nvPr/>
        </p:nvSpPr>
        <p:spPr>
          <a:xfrm>
            <a:off x="222798" y="804317"/>
            <a:ext cx="11746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At the 1st HL-LHC C&amp;S review (March 2015) the first estimate of IR magnet cost was presented, and compared to the scaling • Surprise: the offset does not depend on technology • HL-LHC has 2.5x higher cost than LHC due to the small series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26D6D-CB91-A336-1B94-5ED7BDB41A13}"/>
              </a:ext>
            </a:extLst>
          </p:cNvPr>
          <p:cNvSpPr txBox="1"/>
          <p:nvPr/>
        </p:nvSpPr>
        <p:spPr>
          <a:xfrm>
            <a:off x="605482" y="135202"/>
            <a:ext cx="8424101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Cost of Nb</a:t>
            </a:r>
            <a:r>
              <a:rPr lang="en-US" sz="3000" baseline="-25000" dirty="0"/>
              <a:t>3</a:t>
            </a:r>
            <a:r>
              <a:rPr lang="en-US" sz="3000" dirty="0"/>
              <a:t>Sn and HTS magnets – “crystal ball” </a:t>
            </a:r>
            <a:endParaRPr lang="en-GB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59F26-6269-D7FF-95F9-8F043E488237}"/>
              </a:ext>
            </a:extLst>
          </p:cNvPr>
          <p:cNvSpPr txBox="1"/>
          <p:nvPr/>
        </p:nvSpPr>
        <p:spPr>
          <a:xfrm>
            <a:off x="2305456" y="6030962"/>
            <a:ext cx="10236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Cost versus magnet stored energy, update with 14 T operational field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F73232-9C65-D441-9523-748829F03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711" y="2111463"/>
            <a:ext cx="6706645" cy="3812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5CD451-7241-7B5F-37D3-EF31E7CA7A36}"/>
              </a:ext>
            </a:extLst>
          </p:cNvPr>
          <p:cNvSpPr txBox="1"/>
          <p:nvPr/>
        </p:nvSpPr>
        <p:spPr>
          <a:xfrm>
            <a:off x="8858737" y="6400294"/>
            <a:ext cx="313952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E. T</a:t>
            </a:r>
            <a:r>
              <a:rPr lang="en-US" sz="1800" dirty="0"/>
              <a:t>odesco</a:t>
            </a:r>
            <a:r>
              <a:rPr lang="en-US" dirty="0"/>
              <a:t>, M. </a:t>
            </a:r>
            <a:r>
              <a:rPr lang="en-US" dirty="0" err="1"/>
              <a:t>Giovannozzi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5676F-B5B2-E290-81EC-85506ED641B6}"/>
              </a:ext>
            </a:extLst>
          </p:cNvPr>
          <p:cNvSpPr txBox="1"/>
          <p:nvPr/>
        </p:nvSpPr>
        <p:spPr>
          <a:xfrm>
            <a:off x="8308757" y="2192165"/>
            <a:ext cx="3093155" cy="146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LHC magnets</a:t>
            </a:r>
          </a:p>
          <a:p>
            <a:pPr marL="342900" indent="-342900" algn="l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HL-LHC magnets</a:t>
            </a:r>
          </a:p>
          <a:p>
            <a:pPr marL="342900" indent="-342900" algn="l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FCC-hh forecast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204AA-BA6A-F732-56D8-F659B1C3AF78}"/>
              </a:ext>
            </a:extLst>
          </p:cNvPr>
          <p:cNvSpPr txBox="1"/>
          <p:nvPr/>
        </p:nvSpPr>
        <p:spPr>
          <a:xfrm>
            <a:off x="8408599" y="4037179"/>
            <a:ext cx="4133850" cy="982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endParaRPr lang="en-US" dirty="0"/>
          </a:p>
          <a:p>
            <a:pPr algn="l">
              <a:lnSpc>
                <a:spcPct val="110000"/>
              </a:lnSpc>
            </a:pPr>
            <a:r>
              <a:rPr lang="en-US" dirty="0">
                <a:solidFill>
                  <a:srgbClr val="00B050"/>
                </a:solidFill>
              </a:rPr>
              <a:t>FCC-hh needs 4464 dipoles</a:t>
            </a:r>
          </a:p>
          <a:p>
            <a:pPr algn="l">
              <a:lnSpc>
                <a:spcPct val="110000"/>
              </a:lnSpc>
            </a:pPr>
            <a:r>
              <a:rPr lang="en-US" dirty="0">
                <a:solidFill>
                  <a:srgbClr val="00B050"/>
                </a:solidFill>
              </a:rPr>
              <a:t>	 of 14.2 m length</a:t>
            </a:r>
          </a:p>
        </p:txBody>
      </p:sp>
    </p:spTree>
    <p:extLst>
      <p:ext uri="{BB962C8B-B14F-4D97-AF65-F5344CB8AC3E}">
        <p14:creationId xmlns:p14="http://schemas.microsoft.com/office/powerpoint/2010/main" val="386576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EA312-0119-9B0D-985B-E5F43F07A9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AEFDE-058B-15A6-4C9E-F589E8F0B40C}"/>
              </a:ext>
            </a:extLst>
          </p:cNvPr>
          <p:cNvSpPr txBox="1"/>
          <p:nvPr/>
        </p:nvSpPr>
        <p:spPr>
          <a:xfrm>
            <a:off x="174916" y="859214"/>
            <a:ext cx="69234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FCC-hh CDR (2020</a:t>
            </a:r>
            <a:r>
              <a:rPr lang="en-GB" dirty="0"/>
              <a:t>): magnet system (16 T) at 1.9 K to               save conductor cost, and </a:t>
            </a:r>
            <a:r>
              <a:rPr lang="en-GB" dirty="0" err="1"/>
              <a:t>beamscreen</a:t>
            </a:r>
            <a:r>
              <a:rPr lang="en-GB" dirty="0"/>
              <a:t> temperature                       of 50 K for intercepting synchrotron radiation </a:t>
            </a:r>
          </a:p>
          <a:p>
            <a:r>
              <a:rPr lang="en-GB" dirty="0"/>
              <a:t>• Cryogenics responsible for half of ~580 MW power consumption.</a:t>
            </a:r>
          </a:p>
          <a:p>
            <a:r>
              <a:rPr lang="en-GB" dirty="0"/>
              <a:t>• Magnet ramp losses buffered into He-II bath with minimal temperature excursions thanks to lambda peak in He-II heat capacity.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B81B11-FC01-B01F-84DE-8C63E2C96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475" y="774865"/>
            <a:ext cx="5720608" cy="2522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7FFB35-89C9-B498-D84D-0454738C7A3B}"/>
              </a:ext>
            </a:extLst>
          </p:cNvPr>
          <p:cNvSpPr txBox="1"/>
          <p:nvPr/>
        </p:nvSpPr>
        <p:spPr>
          <a:xfrm>
            <a:off x="367357" y="126621"/>
            <a:ext cx="5285421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200" dirty="0"/>
              <a:t>FCC-hh power consumption</a:t>
            </a: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C5DD74-EAFD-C301-627C-A7EE155F6DAF}"/>
              </a:ext>
            </a:extLst>
          </p:cNvPr>
          <p:cNvSpPr txBox="1"/>
          <p:nvPr/>
        </p:nvSpPr>
        <p:spPr>
          <a:xfrm>
            <a:off x="142875" y="3201021"/>
            <a:ext cx="794535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Power-consumption could be significantly reduced</a:t>
            </a:r>
            <a:r>
              <a:rPr lang="en-GB" dirty="0"/>
              <a:t>:</a:t>
            </a:r>
          </a:p>
          <a:p>
            <a:r>
              <a:rPr lang="en-GB" dirty="0"/>
              <a:t>• Reducing magnetic field requirement from 16 to 14 T lower SR power and also makes SC coils more compact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en-GB" dirty="0"/>
              <a:t> 4.5 K magnet temperature improves cryogenic efficiency 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en-GB" dirty="0"/>
              <a:t> in parallel beam screen temperature increased, to ~70 K.</a:t>
            </a:r>
          </a:p>
          <a:p>
            <a:r>
              <a:rPr lang="en-GB" dirty="0"/>
              <a:t>• Ramp losses need to be minimized and buffered in dedicated locations along the </a:t>
            </a:r>
            <a:r>
              <a:rPr lang="en-GB" dirty="0" err="1"/>
              <a:t>cryo</a:t>
            </a:r>
            <a:r>
              <a:rPr lang="en-GB" dirty="0"/>
              <a:t> circuit. </a:t>
            </a:r>
          </a:p>
          <a:p>
            <a:r>
              <a:rPr lang="en-GB" dirty="0"/>
              <a:t>• An </a:t>
            </a:r>
            <a:r>
              <a:rPr lang="en-GB" dirty="0" err="1"/>
              <a:t>addt</a:t>
            </a:r>
            <a:r>
              <a:rPr lang="en-GB" dirty="0"/>
              <a:t>’ low-cryogen-inventory option under study, where a heat-exchange pipe is routed directly through/along the coils of an otherwise dry </a:t>
            </a:r>
            <a:r>
              <a:rPr lang="en-GB" dirty="0" err="1"/>
              <a:t>coldmass</a:t>
            </a:r>
            <a:r>
              <a:rPr lang="en-GB" dirty="0"/>
              <a:t>.</a:t>
            </a:r>
          </a:p>
          <a:p>
            <a:r>
              <a:rPr lang="en-GB" dirty="0"/>
              <a:t>• The HFM Programme prepares a number of demonstrator magnets to be tested at 1.9 K  and 4.5 K.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1469FDBC-995C-0E55-E2AC-25AF22D08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230" y="3462788"/>
            <a:ext cx="4078959" cy="273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BB640D-7AE2-DB93-B70F-929194FE237D}"/>
              </a:ext>
            </a:extLst>
          </p:cNvPr>
          <p:cNvSpPr txBox="1"/>
          <p:nvPr/>
        </p:nvSpPr>
        <p:spPr>
          <a:xfrm>
            <a:off x="9855335" y="6365818"/>
            <a:ext cx="160324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B. Auchmann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06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5AE462-FA25-0505-5BF9-D8A3D6598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28C099-3218-0369-93B1-D75A7BF71C3E}"/>
              </a:ext>
            </a:extLst>
          </p:cNvPr>
          <p:cNvSpPr txBox="1"/>
          <p:nvPr/>
        </p:nvSpPr>
        <p:spPr>
          <a:xfrm>
            <a:off x="142876" y="921918"/>
            <a:ext cx="113861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• Higher magnet temperature further improves power consumption for static and beam-induced losses.</a:t>
            </a:r>
          </a:p>
          <a:p>
            <a:r>
              <a:rPr lang="en-GB" dirty="0"/>
              <a:t>• Higher fields and collision energies could be envisaged but main </a:t>
            </a:r>
            <a:r>
              <a:rPr lang="en-GB" dirty="0" err="1"/>
              <a:t>cryo</a:t>
            </a:r>
            <a:r>
              <a:rPr lang="en-GB" dirty="0"/>
              <a:t> load for FCC-hh is synchrotron 	radiation (SR) on the beam screen. </a:t>
            </a:r>
          </a:p>
          <a:p>
            <a:r>
              <a:rPr lang="en-GB" dirty="0"/>
              <a:t>• SR power  scales ∝ 𝐵</a:t>
            </a:r>
            <a:r>
              <a:rPr lang="en-GB" baseline="30000" dirty="0"/>
              <a:t>4</a:t>
            </a:r>
            <a:r>
              <a:rPr lang="en-GB" dirty="0"/>
              <a:t>!</a:t>
            </a:r>
          </a:p>
          <a:p>
            <a:r>
              <a:rPr lang="en-GB" dirty="0"/>
              <a:t>• Higher collision energy enabled by HTS cannot be more power efficient than energies attainable with LTS.</a:t>
            </a:r>
          </a:p>
          <a:p>
            <a:r>
              <a:rPr lang="en-GB" dirty="0"/>
              <a:t>• In addition, increased ramp losses may (at least) in part cancel the improved cryogenic efficiency at 20 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EDD1A8-ADE0-5F2E-CD6B-0B679BA20459}"/>
              </a:ext>
            </a:extLst>
          </p:cNvPr>
          <p:cNvSpPr txBox="1"/>
          <p:nvPr/>
        </p:nvSpPr>
        <p:spPr>
          <a:xfrm>
            <a:off x="384143" y="105068"/>
            <a:ext cx="610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HTS </a:t>
            </a:r>
            <a:r>
              <a:rPr lang="en-GB" sz="3200" dirty="0" err="1"/>
              <a:t>ReBCO</a:t>
            </a:r>
            <a:r>
              <a:rPr lang="en-GB" sz="3200" dirty="0"/>
              <a:t> Option at 20 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D87831-6AB9-77AA-D1CC-B130F1280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637" y="2939415"/>
            <a:ext cx="7888762" cy="1800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297626-9945-6AAB-DA68-16364E5DB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89" y="2700780"/>
            <a:ext cx="3522124" cy="22772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5305CE-296E-040D-C808-0484FB87D18D}"/>
              </a:ext>
            </a:extLst>
          </p:cNvPr>
          <p:cNvSpPr txBox="1"/>
          <p:nvPr/>
        </p:nvSpPr>
        <p:spPr>
          <a:xfrm>
            <a:off x="251661" y="4948238"/>
            <a:ext cx="122388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HFM is in the progress to set max. ramp-loss targets to guide the magnet R&amp;D. The goals are to based on:</a:t>
            </a:r>
          </a:p>
          <a:p>
            <a:r>
              <a:rPr lang="en-GB" dirty="0"/>
              <a:t>1. An HTS accelerator at 20 K should operate more sustainably than an LTS accelerator at 4.5 K at </a:t>
            </a:r>
          </a:p>
          <a:p>
            <a:r>
              <a:rPr lang="en-GB" dirty="0"/>
              <a:t>equivalent magnet field (e.g., 14 T). 2. </a:t>
            </a:r>
            <a:r>
              <a:rPr lang="en-GB" b="1" dirty="0"/>
              <a:t>The cryogenic installation + magnet should fit into the FCC-ee tunnel. </a:t>
            </a:r>
          </a:p>
          <a:p>
            <a:r>
              <a:rPr lang="en-GB" dirty="0"/>
              <a:t>Initial estimates indicate a </a:t>
            </a:r>
            <a:r>
              <a:rPr lang="en-GB" b="1" dirty="0"/>
              <a:t>4-8x increase in ramp losses </a:t>
            </a:r>
            <a:r>
              <a:rPr lang="en-GB" b="1" dirty="0" err="1"/>
              <a:t>wrt</a:t>
            </a:r>
            <a:r>
              <a:rPr lang="en-GB" b="1" dirty="0"/>
              <a:t>. Nb</a:t>
            </a:r>
            <a:r>
              <a:rPr lang="en-GB" b="1" baseline="-25000" dirty="0"/>
              <a:t>3</a:t>
            </a:r>
            <a:r>
              <a:rPr lang="en-GB" b="1" dirty="0"/>
              <a:t>Sn state of the art, </a:t>
            </a:r>
            <a:r>
              <a:rPr lang="en-GB" dirty="0"/>
              <a:t>which may fall within the </a:t>
            </a:r>
          </a:p>
          <a:p>
            <a:r>
              <a:rPr lang="en-GB" dirty="0"/>
              <a:t>above Target (1). Work in progress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58BBAF-4849-1640-DAC7-7097A8B64FD3}"/>
              </a:ext>
            </a:extLst>
          </p:cNvPr>
          <p:cNvSpPr txBox="1"/>
          <p:nvPr/>
        </p:nvSpPr>
        <p:spPr>
          <a:xfrm>
            <a:off x="9855335" y="6365818"/>
            <a:ext cx="160324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B. Auchmann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883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25EA4-A585-F65F-549C-80A05AB2A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7"/>
          <a:stretch/>
        </p:blipFill>
        <p:spPr>
          <a:xfrm>
            <a:off x="576235" y="714204"/>
            <a:ext cx="10770108" cy="5769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081B1-84BB-DA10-19CA-F01F86EB3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39" r="33572"/>
          <a:stretch/>
        </p:blipFill>
        <p:spPr>
          <a:xfrm>
            <a:off x="1045036" y="3595923"/>
            <a:ext cx="1340972" cy="1114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6B54F1-BDF5-9E3A-4149-EFDE5C1E66F5}"/>
              </a:ext>
            </a:extLst>
          </p:cNvPr>
          <p:cNvSpPr txBox="1"/>
          <p:nvPr/>
        </p:nvSpPr>
        <p:spPr>
          <a:xfrm>
            <a:off x="384143" y="105068"/>
            <a:ext cx="11532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/>
              <a:t>ReBCO</a:t>
            </a:r>
            <a:r>
              <a:rPr lang="en-GB" sz="3200" dirty="0"/>
              <a:t> production plan in China – Shanghai Superconductors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690F1A-D496-0F4E-78A5-810413FDFC14}"/>
              </a:ext>
            </a:extLst>
          </p:cNvPr>
          <p:cNvSpPr txBox="1"/>
          <p:nvPr/>
        </p:nvSpPr>
        <p:spPr>
          <a:xfrm>
            <a:off x="9024965" y="6417497"/>
            <a:ext cx="289141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Amalia Ballarino, Bai Song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D75CBE-F645-3FF0-9EEC-92BD3D32961B}"/>
              </a:ext>
            </a:extLst>
          </p:cNvPr>
          <p:cNvSpPr txBox="1"/>
          <p:nvPr/>
        </p:nvSpPr>
        <p:spPr>
          <a:xfrm>
            <a:off x="2386008" y="6417497"/>
            <a:ext cx="22661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/>
              <a:t>&gt;5x rest of the world </a:t>
            </a:r>
          </a:p>
        </p:txBody>
      </p:sp>
    </p:spTree>
    <p:extLst>
      <p:ext uri="{BB962C8B-B14F-4D97-AF65-F5344CB8AC3E}">
        <p14:creationId xmlns:p14="http://schemas.microsoft.com/office/powerpoint/2010/main" val="381371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F2CB89-C0BB-3ADE-0B8B-077FDC1790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D2A070-8151-2E46-259D-DEB95783979F}"/>
              </a:ext>
            </a:extLst>
          </p:cNvPr>
          <p:cNvSpPr txBox="1"/>
          <p:nvPr/>
        </p:nvSpPr>
        <p:spPr>
          <a:xfrm>
            <a:off x="614257" y="966311"/>
            <a:ext cx="109634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technically mature HTS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 filamented conductor like LTS, Bi-2212 may best be utilized at 4.5 K, in a hybrid configuration with Nb</a:t>
            </a:r>
            <a:r>
              <a:rPr lang="en-GB" sz="2000" baseline="30000" dirty="0"/>
              <a:t>3</a:t>
            </a:r>
            <a:r>
              <a:rPr lang="en-GB" sz="2000" dirty="0"/>
              <a:t>Sn low-field layers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255CD6-5075-3398-FC45-5493B4125D9E}"/>
              </a:ext>
            </a:extLst>
          </p:cNvPr>
          <p:cNvSpPr txBox="1"/>
          <p:nvPr/>
        </p:nvSpPr>
        <p:spPr>
          <a:xfrm>
            <a:off x="253207" y="91143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Bi-2212 as alternative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80D1DC-06CD-C136-A248-E46B36687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75" y="2038213"/>
            <a:ext cx="11557125" cy="4372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D932EF-8BD3-8770-C5AC-EBEEDF1815B0}"/>
              </a:ext>
            </a:extLst>
          </p:cNvPr>
          <p:cNvSpPr txBox="1"/>
          <p:nvPr/>
        </p:nvSpPr>
        <p:spPr>
          <a:xfrm>
            <a:off x="9855335" y="6365818"/>
            <a:ext cx="160324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B. Auchmann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8536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9957</TotalTime>
  <Words>1748</Words>
  <Application>Microsoft Macintosh PowerPoint</Application>
  <PresentationFormat>Widescreen</PresentationFormat>
  <Paragraphs>349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Symbol</vt:lpstr>
      <vt:lpstr>Times New Roman</vt:lpstr>
      <vt:lpstr>Wingdings</vt:lpstr>
      <vt:lpstr>1_Office Theme</vt:lpstr>
      <vt:lpstr>Content Slides - Deep 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Johannes Haller</cp:lastModifiedBy>
  <cp:revision>52</cp:revision>
  <dcterms:created xsi:type="dcterms:W3CDTF">2023-08-29T20:07:43Z</dcterms:created>
  <dcterms:modified xsi:type="dcterms:W3CDTF">2024-11-28T05:32:48Z</dcterms:modified>
</cp:coreProperties>
</file>