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theme/theme10.xml" ContentType="application/vnd.openxmlformats-officedocument.theme+xml"/>
  <Override PartName="/ppt/slideLayouts/slideLayout16.xml" ContentType="application/vnd.openxmlformats-officedocument.presentationml.slideLayout+xml"/>
  <Override PartName="/ppt/theme/theme11.xml" ContentType="application/vnd.openxmlformats-officedocument.theme+xml"/>
  <Override PartName="/ppt/slideLayouts/slideLayout17.xml" ContentType="application/vnd.openxmlformats-officedocument.presentationml.slideLayout+xml"/>
  <Override PartName="/ppt/theme/theme12.xml" ContentType="application/vnd.openxmlformats-officedocument.theme+xml"/>
  <Override PartName="/ppt/slideLayouts/slideLayout18.xml" ContentType="application/vnd.openxmlformats-officedocument.presentationml.slideLayout+xml"/>
  <Override PartName="/ppt/theme/theme13.xml" ContentType="application/vnd.openxmlformats-officedocument.theme+xml"/>
  <Override PartName="/ppt/slideLayouts/slideLayout1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4" r:id="rId8"/>
    <p:sldMasterId id="2147483666" r:id="rId9"/>
    <p:sldMasterId id="2147483670" r:id="rId10"/>
    <p:sldMasterId id="2147483680" r:id="rId11"/>
    <p:sldMasterId id="2147483688" r:id="rId12"/>
    <p:sldMasterId id="2147483690" r:id="rId13"/>
    <p:sldMasterId id="2147483692" r:id="rId14"/>
  </p:sldMasterIdLst>
  <p:notesMasterIdLst>
    <p:notesMasterId r:id="rId42"/>
  </p:notesMasterIdLst>
  <p:sldIdLst>
    <p:sldId id="16245" r:id="rId15"/>
    <p:sldId id="16233" r:id="rId16"/>
    <p:sldId id="281" r:id="rId17"/>
    <p:sldId id="259" r:id="rId18"/>
    <p:sldId id="274" r:id="rId19"/>
    <p:sldId id="16244" r:id="rId20"/>
    <p:sldId id="16243" r:id="rId21"/>
    <p:sldId id="275" r:id="rId22"/>
    <p:sldId id="266" r:id="rId23"/>
    <p:sldId id="301" r:id="rId24"/>
    <p:sldId id="262" r:id="rId25"/>
    <p:sldId id="291" r:id="rId26"/>
    <p:sldId id="299" r:id="rId27"/>
    <p:sldId id="295" r:id="rId28"/>
    <p:sldId id="300" r:id="rId29"/>
    <p:sldId id="16235" r:id="rId30"/>
    <p:sldId id="16239" r:id="rId31"/>
    <p:sldId id="303" r:id="rId32"/>
    <p:sldId id="16219" r:id="rId33"/>
    <p:sldId id="16236" r:id="rId34"/>
    <p:sldId id="265" r:id="rId35"/>
    <p:sldId id="306" r:id="rId36"/>
    <p:sldId id="312" r:id="rId37"/>
    <p:sldId id="277" r:id="rId38"/>
    <p:sldId id="278" r:id="rId39"/>
    <p:sldId id="16242" r:id="rId40"/>
    <p:sldId id="288" r:id="rId41"/>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DD0C65-5AF0-DBEF-C9AA-3D944E54E154}" name="Thomas Schörner-Sadenius" initials="TS" userId="3a23e4d4029caabb" providerId="Windows Live"/>
  <p188:author id="{50ACF994-6189-FA4C-4618-F5AEBBE4D846}" name="BEATE HEINEMANN" initials="BH" userId="BEATE HEINEMAN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AFCB"/>
    <a:srgbClr val="D6B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017"/>
    <p:restoredTop sz="93946"/>
  </p:normalViewPr>
  <p:slideViewPr>
    <p:cSldViewPr snapToGrid="0">
      <p:cViewPr varScale="1">
        <p:scale>
          <a:sx n="110" d="100"/>
          <a:sy n="110" d="100"/>
        </p:scale>
        <p:origin x="184" y="26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 name="PlaceHolder 1"/>
          <p:cNvSpPr>
            <a:spLocks noGrp="1" noRot="1" noChangeAspect="1"/>
          </p:cNvSpPr>
          <p:nvPr>
            <p:ph type="sldImg"/>
          </p:nvPr>
        </p:nvSpPr>
        <p:spPr>
          <a:xfrm>
            <a:off x="0" y="764280"/>
            <a:ext cx="0" cy="0"/>
          </a:xfrm>
          <a:prstGeom prst="rect">
            <a:avLst/>
          </a:prstGeom>
          <a:noFill/>
          <a:ln w="0">
            <a:noFill/>
          </a:ln>
        </p:spPr>
        <p:txBody>
          <a:bodyPr lIns="0" tIns="0" rIns="0" bIns="0" anchor="ctr">
            <a:noAutofit/>
          </a:bodyPr>
          <a:lstStyle/>
          <a:p>
            <a:r>
              <a:rPr lang="en-US" sz="1800" b="0" strike="noStrike" spc="-1">
                <a:solidFill>
                  <a:schemeClr val="dk1"/>
                </a:solidFill>
                <a:latin typeface="Arial"/>
              </a:rPr>
              <a:t>Click to move the slide</a:t>
            </a:r>
          </a:p>
        </p:txBody>
      </p:sp>
      <p:sp>
        <p:nvSpPr>
          <p:cNvPr id="161"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strike="noStrike" spc="-1">
                <a:solidFill>
                  <a:srgbClr val="000000"/>
                </a:solidFill>
                <a:latin typeface="Calibri"/>
              </a:rPr>
              <a:t>Click to edit the notes format</a:t>
            </a:r>
          </a:p>
        </p:txBody>
      </p:sp>
      <p:sp>
        <p:nvSpPr>
          <p:cNvPr id="162"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Calibri"/>
              </a:rPr>
              <a:t>&lt;header&gt;</a:t>
            </a:r>
          </a:p>
        </p:txBody>
      </p:sp>
      <p:sp>
        <p:nvSpPr>
          <p:cNvPr id="163" name="PlaceHolder 4"/>
          <p:cNvSpPr>
            <a:spLocks noGrp="1"/>
          </p:cNvSpPr>
          <p:nvPr>
            <p:ph type="dt" idx="21"/>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Calibri"/>
              </a:defRPr>
            </a:lvl1pPr>
          </a:lstStyle>
          <a:p>
            <a:pPr indent="0" algn="r">
              <a:buNone/>
            </a:pPr>
            <a:r>
              <a:rPr lang="en-US" sz="1400" b="0" strike="noStrike" spc="-1">
                <a:solidFill>
                  <a:srgbClr val="000000"/>
                </a:solidFill>
                <a:latin typeface="Calibri"/>
              </a:rPr>
              <a:t>&lt;date/time&gt;</a:t>
            </a:r>
          </a:p>
        </p:txBody>
      </p:sp>
      <p:sp>
        <p:nvSpPr>
          <p:cNvPr id="164" name="PlaceHolder 5"/>
          <p:cNvSpPr>
            <a:spLocks noGrp="1"/>
          </p:cNvSpPr>
          <p:nvPr>
            <p:ph type="ftr" idx="22"/>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Calibri"/>
              </a:defRPr>
            </a:lvl1pPr>
          </a:lstStyle>
          <a:p>
            <a:pPr indent="0">
              <a:buNone/>
            </a:pPr>
            <a:r>
              <a:rPr lang="en-US" sz="1400" b="0" strike="noStrike" spc="-1">
                <a:solidFill>
                  <a:srgbClr val="000000"/>
                </a:solidFill>
                <a:latin typeface="Calibri"/>
              </a:rPr>
              <a:t>&lt;footer&gt;</a:t>
            </a:r>
          </a:p>
        </p:txBody>
      </p:sp>
      <p:sp>
        <p:nvSpPr>
          <p:cNvPr id="165" name="PlaceHolder 6"/>
          <p:cNvSpPr>
            <a:spLocks noGrp="1"/>
          </p:cNvSpPr>
          <p:nvPr>
            <p:ph type="sldNum" idx="23"/>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Calibri"/>
              </a:defRPr>
            </a:lvl1pPr>
          </a:lstStyle>
          <a:p>
            <a:pPr indent="0" algn="r">
              <a:buNone/>
            </a:pPr>
            <a:fld id="{557E3DA1-A872-49FF-BA8C-6268073AA814}" type="slidenum">
              <a:rPr lang="en-US" sz="1400" b="0" strike="noStrike" spc="-1">
                <a:solidFill>
                  <a:srgbClr val="000000"/>
                </a:solidFill>
                <a:latin typeface="Calibri"/>
              </a:rPr>
              <a:t>‹#›</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ink.springer.com/article/10.1140/epjs/s11734-024-01164-9"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indico.desy.de/event/4609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2B253-3C90-F0B7-E0F3-D4F79B959394}"/>
            </a:ext>
          </a:extLst>
        </p:cNvPr>
        <p:cNvGrpSpPr/>
        <p:nvPr/>
      </p:nvGrpSpPr>
      <p:grpSpPr>
        <a:xfrm>
          <a:off x="0" y="0"/>
          <a:ext cx="0" cy="0"/>
          <a:chOff x="0" y="0"/>
          <a:chExt cx="0" cy="0"/>
        </a:xfrm>
      </p:grpSpPr>
      <p:sp>
        <p:nvSpPr>
          <p:cNvPr id="367" name="PlaceHolder 1">
            <a:extLst>
              <a:ext uri="{FF2B5EF4-FFF2-40B4-BE49-F238E27FC236}">
                <a16:creationId xmlns:a16="http://schemas.microsoft.com/office/drawing/2014/main" id="{AE0C9E62-DE3E-3239-E26D-B054BA9E1F38}"/>
              </a:ext>
            </a:extLst>
          </p:cNvPr>
          <p:cNvSpPr>
            <a:spLocks noGrp="1" noRot="1" noChangeAspect="1"/>
          </p:cNvSpPr>
          <p:nvPr>
            <p:ph type="sldImg"/>
          </p:nvPr>
        </p:nvSpPr>
        <p:spPr>
          <a:xfrm>
            <a:off x="4038600" y="857250"/>
            <a:ext cx="4114800" cy="2314575"/>
          </a:xfrm>
          <a:prstGeom prst="rect">
            <a:avLst/>
          </a:prstGeom>
          <a:ln w="0">
            <a:noFill/>
          </a:ln>
        </p:spPr>
      </p:sp>
      <p:sp>
        <p:nvSpPr>
          <p:cNvPr id="368" name="PlaceHolder 2">
            <a:extLst>
              <a:ext uri="{FF2B5EF4-FFF2-40B4-BE49-F238E27FC236}">
                <a16:creationId xmlns:a16="http://schemas.microsoft.com/office/drawing/2014/main" id="{38A2A260-98C9-A7F5-C88A-2D5E73936874}"/>
              </a:ext>
            </a:extLst>
          </p:cNvPr>
          <p:cNvSpPr>
            <a:spLocks noGrp="1"/>
          </p:cNvSpPr>
          <p:nvPr>
            <p:ph type="body"/>
          </p:nvPr>
        </p:nvSpPr>
        <p:spPr>
          <a:xfrm>
            <a:off x="1219320" y="3300480"/>
            <a:ext cx="9752760" cy="269964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Calibri"/>
            </a:endParaRPr>
          </a:p>
        </p:txBody>
      </p:sp>
      <p:sp>
        <p:nvSpPr>
          <p:cNvPr id="369" name="PlaceHolder 3">
            <a:extLst>
              <a:ext uri="{FF2B5EF4-FFF2-40B4-BE49-F238E27FC236}">
                <a16:creationId xmlns:a16="http://schemas.microsoft.com/office/drawing/2014/main" id="{FF2F1785-BE5A-84A1-C86A-9D6AF8E828D8}"/>
              </a:ext>
            </a:extLst>
          </p:cNvPr>
          <p:cNvSpPr>
            <a:spLocks noGrp="1"/>
          </p:cNvSpPr>
          <p:nvPr>
            <p:ph type="sldNum" idx="44"/>
          </p:nvPr>
        </p:nvSpPr>
        <p:spPr>
          <a:xfrm>
            <a:off x="6905520" y="6513480"/>
            <a:ext cx="5282640" cy="343800"/>
          </a:xfrm>
          <a:prstGeom prst="rect">
            <a:avLst/>
          </a:prstGeom>
          <a:noFill/>
          <a:ln w="0">
            <a:noFill/>
          </a:ln>
        </p:spPr>
        <p:txBody>
          <a:bodyPr lIns="91440" tIns="45720" rIns="91440" bIns="45720" anchor="b">
            <a:noAutofit/>
          </a:bodyPr>
          <a:lstStyle>
            <a:lvl1pPr indent="0" algn="r" defTabSz="457200">
              <a:lnSpc>
                <a:spcPct val="100000"/>
              </a:lnSpc>
              <a:buNone/>
              <a:tabLst>
                <a:tab pos="0" algn="l"/>
              </a:tabLst>
              <a:defRPr lang="de-DE" sz="1200" b="0" strike="noStrike" spc="-1">
                <a:solidFill>
                  <a:srgbClr val="000000"/>
                </a:solidFill>
                <a:latin typeface="Calibri"/>
                <a:ea typeface="+mn-ea"/>
              </a:defRPr>
            </a:lvl1pPr>
          </a:lstStyle>
          <a:p>
            <a:pPr indent="0" algn="r" defTabSz="457200">
              <a:lnSpc>
                <a:spcPct val="100000"/>
              </a:lnSpc>
              <a:buNone/>
              <a:tabLst>
                <a:tab pos="0" algn="l"/>
              </a:tabLst>
            </a:pPr>
            <a:fld id="{DA11DC49-3A7C-456D-A4CD-2476CCA58BE6}" type="slidenum">
              <a:rPr lang="de-DE" sz="1200" b="0" strike="noStrike" spc="-1">
                <a:solidFill>
                  <a:srgbClr val="000000"/>
                </a:solidFill>
                <a:latin typeface="Calibri"/>
                <a:ea typeface="+mn-ea"/>
              </a:rPr>
              <a:t>2</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328097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r>
              <a:rPr lang="en-GB" dirty="0"/>
              <a:t>BH: Can I have the text in the “Nots” and instead of words on the side, can we have something on WPC? Aus den </a:t>
            </a:r>
            <a:r>
              <a:rPr lang="en-GB" dirty="0" err="1"/>
              <a:t>Folien</a:t>
            </a:r>
            <a:r>
              <a:rPr lang="en-GB" dirty="0"/>
              <a:t> von Christophe in der closed session des PRC </a:t>
            </a:r>
            <a:r>
              <a:rPr lang="en-GB" dirty="0" err="1"/>
              <a:t>könnte</a:t>
            </a:r>
            <a:r>
              <a:rPr lang="en-GB" dirty="0"/>
              <a:t> man da </a:t>
            </a:r>
            <a:r>
              <a:rPr lang="en-GB" dirty="0" err="1"/>
              <a:t>etwas</a:t>
            </a:r>
            <a:r>
              <a:rPr lang="en-GB" dirty="0"/>
              <a:t> </a:t>
            </a:r>
            <a:r>
              <a:rPr lang="en-GB" dirty="0" err="1"/>
              <a:t>basteln</a:t>
            </a:r>
            <a:r>
              <a:rPr lang="en-GB" dirty="0"/>
              <a:t>, das die </a:t>
            </a:r>
            <a:r>
              <a:rPr lang="en-GB" dirty="0" err="1"/>
              <a:t>Infos</a:t>
            </a:r>
            <a:r>
              <a:rPr lang="en-GB" dirty="0"/>
              <a:t>, was </a:t>
            </a:r>
            <a:r>
              <a:rPr lang="en-GB" dirty="0" err="1"/>
              <a:t>wir</a:t>
            </a:r>
            <a:r>
              <a:rPr lang="en-GB" dirty="0"/>
              <a:t> </a:t>
            </a:r>
            <a:r>
              <a:rPr lang="en-GB" dirty="0" err="1"/>
              <a:t>dann</a:t>
            </a:r>
            <a:r>
              <a:rPr lang="en-GB" dirty="0"/>
              <a:t> </a:t>
            </a:r>
            <a:r>
              <a:rPr lang="en-GB" dirty="0" err="1"/>
              <a:t>als</a:t>
            </a:r>
            <a:r>
              <a:rPr lang="en-GB" dirty="0"/>
              <a:t> </a:t>
            </a:r>
            <a:r>
              <a:rPr lang="en-GB" dirty="0" err="1"/>
              <a:t>Fläche</a:t>
            </a:r>
            <a:r>
              <a:rPr lang="en-GB" dirty="0"/>
              <a:t> </a:t>
            </a:r>
            <a:r>
              <a:rPr lang="en-GB" dirty="0" err="1"/>
              <a:t>haben</a:t>
            </a:r>
            <a:r>
              <a:rPr lang="en-GB" dirty="0"/>
              <a:t> </a:t>
            </a:r>
            <a:r>
              <a:rPr lang="en-GB" dirty="0" err="1"/>
              <a:t>usw</a:t>
            </a:r>
            <a:r>
              <a:rPr lang="en-GB" dirty="0"/>
              <a:t>. </a:t>
            </a:r>
            <a:r>
              <a:rPr lang="en-GB" dirty="0" err="1"/>
              <a:t>erzählen</a:t>
            </a:r>
            <a:r>
              <a:rPr lang="en-GB" dirty="0"/>
              <a:t>. </a:t>
            </a:r>
          </a:p>
          <a:p>
            <a:endParaRPr lang="en-GB" dirty="0"/>
          </a:p>
          <a:p>
            <a:pPr defTabSz="457200">
              <a:spcBef>
                <a:spcPts val="400"/>
              </a:spcBef>
            </a:pPr>
            <a:r>
              <a:rPr lang="en-GB" sz="1200" b="1" strike="noStrike" spc="-1" dirty="0">
                <a:solidFill>
                  <a:schemeClr val="dk1"/>
                </a:solidFill>
                <a:latin typeface="DesySans Office" panose="020B0503040000020003" pitchFamily="34" charset="0"/>
              </a:rPr>
              <a:t>“</a:t>
            </a:r>
            <a:r>
              <a:rPr lang="en-GB" sz="1200" b="1" spc="-1" dirty="0">
                <a:solidFill>
                  <a:schemeClr val="dk1"/>
                </a:solidFill>
                <a:latin typeface="DesySans Office" panose="020B0503040000020003" pitchFamily="34" charset="0"/>
              </a:rPr>
              <a:t>L</a:t>
            </a:r>
            <a:r>
              <a:rPr lang="en-GB" sz="1200" b="1" strike="noStrike" spc="-1" dirty="0">
                <a:solidFill>
                  <a:schemeClr val="dk1"/>
                </a:solidFill>
                <a:latin typeface="DesySans Office" panose="020B0503040000020003" pitchFamily="34" charset="0"/>
              </a:rPr>
              <a:t>istening” to the very early universe: </a:t>
            </a:r>
            <a:br>
              <a:rPr lang="en-GB" sz="1200" b="1" strike="noStrike" spc="-1" dirty="0">
                <a:solidFill>
                  <a:schemeClr val="dk1"/>
                </a:solidFill>
                <a:latin typeface="DesySans Office" panose="020B0503040000020003" pitchFamily="34" charset="0"/>
              </a:rPr>
            </a:br>
            <a:r>
              <a:rPr lang="en-GB" sz="1200" b="1" strike="noStrike" spc="-1" dirty="0">
                <a:solidFill>
                  <a:schemeClr val="dk1"/>
                </a:solidFill>
                <a:latin typeface="DesySans Office" panose="020B0503040000020003" pitchFamily="34" charset="0"/>
              </a:rPr>
              <a:t>gravitational waves</a:t>
            </a:r>
            <a:endParaRPr lang="de-DE" sz="1200" b="0" strike="noStrike" spc="-1" dirty="0">
              <a:solidFill>
                <a:srgbClr val="000000"/>
              </a:solidFill>
              <a:latin typeface="DesySans Office" panose="020B0503040000020003" pitchFamily="34" charset="0"/>
            </a:endParaRPr>
          </a:p>
          <a:p>
            <a:pPr marL="285840" indent="-285840" defTabSz="457200">
              <a:spcBef>
                <a:spcPts val="400"/>
              </a:spcBef>
              <a:buClr>
                <a:srgbClr val="000000"/>
              </a:buClr>
              <a:buFont typeface="Arial"/>
              <a:buChar char="•"/>
            </a:pPr>
            <a:r>
              <a:rPr lang="en-US" sz="1200" b="0" strike="noStrike" spc="-1" dirty="0">
                <a:solidFill>
                  <a:srgbClr val="000000"/>
                </a:solidFill>
                <a:latin typeface="DesySans Office" panose="020B0503040000020003" pitchFamily="34" charset="0"/>
              </a:rPr>
              <a:t>Early universe goes through phase transitions </a:t>
            </a:r>
            <a:br>
              <a:rPr lang="en-US" sz="1200" b="0" strike="noStrike" spc="-1" dirty="0">
                <a:solidFill>
                  <a:srgbClr val="000000"/>
                </a:solidFill>
                <a:latin typeface="DesySans Office" panose="020B0503040000020003" pitchFamily="34" charset="0"/>
              </a:rPr>
            </a:br>
            <a:r>
              <a:rPr lang="en-US" sz="1200" b="0" strike="noStrike" spc="-1" dirty="0">
                <a:solidFill>
                  <a:srgbClr val="000000"/>
                </a:solidFill>
                <a:latin typeface="DesySans Office" panose="020B0503040000020003" pitchFamily="34" charset="0"/>
              </a:rPr>
              <a:t>(e.g., electroweak phase transition)</a:t>
            </a:r>
          </a:p>
          <a:p>
            <a:pPr marL="285840" indent="-285840" defTabSz="457200">
              <a:spcBef>
                <a:spcPts val="400"/>
              </a:spcBef>
              <a:buClr>
                <a:srgbClr val="000000"/>
              </a:buClr>
              <a:buFont typeface="Arial"/>
              <a:buChar char="•"/>
            </a:pPr>
            <a:r>
              <a:rPr lang="en-US" sz="1200" spc="-1" dirty="0">
                <a:solidFill>
                  <a:srgbClr val="000000"/>
                </a:solidFill>
                <a:latin typeface="DesySans Office" panose="020B0503040000020003" pitchFamily="34" charset="0"/>
              </a:rPr>
              <a:t>Idea: as in boiling water, transition starts in small bubbles in space that gradually expand and finally fill the entire space. </a:t>
            </a:r>
          </a:p>
          <a:p>
            <a:pPr marL="285840" indent="-285840" defTabSz="457200">
              <a:spcBef>
                <a:spcPts val="400"/>
              </a:spcBef>
              <a:buClr>
                <a:srgbClr val="000000"/>
              </a:buClr>
              <a:buFont typeface="Arial"/>
              <a:buChar char="•"/>
            </a:pPr>
            <a:r>
              <a:rPr lang="en-US" sz="1200" spc="-1" dirty="0">
                <a:solidFill>
                  <a:srgbClr val="000000"/>
                </a:solidFill>
                <a:latin typeface="DesySans Office" panose="020B0503040000020003" pitchFamily="34" charset="0"/>
              </a:rPr>
              <a:t>Relativistic hydrodynamic simulations predict conversion of latent heat into sound waves and finally into </a:t>
            </a:r>
            <a:r>
              <a:rPr lang="en-US" sz="1200" b="0" strike="noStrike" spc="-1" dirty="0">
                <a:solidFill>
                  <a:srgbClr val="000000"/>
                </a:solidFill>
                <a:latin typeface="DesySans Office" panose="020B0503040000020003" pitchFamily="34" charset="0"/>
              </a:rPr>
              <a:t>gravitational waves</a:t>
            </a:r>
          </a:p>
          <a:p>
            <a:pPr marL="285840" indent="-285840" defTabSz="457200">
              <a:spcBef>
                <a:spcPts val="400"/>
              </a:spcBef>
              <a:buClr>
                <a:srgbClr val="000000"/>
              </a:buClr>
              <a:buFont typeface="Arial"/>
              <a:buChar char="•"/>
            </a:pPr>
            <a:r>
              <a:rPr lang="en-US" sz="1200" spc="-1" dirty="0">
                <a:solidFill>
                  <a:srgbClr val="000000"/>
                </a:solidFill>
                <a:latin typeface="DesySans Office" panose="020B0503040000020003" pitchFamily="34" charset="0"/>
              </a:rPr>
              <a:t>These are distributed stochastically and appear as a “background” of gravitational waves, not tied to individual sources</a:t>
            </a:r>
          </a:p>
          <a:p>
            <a:pPr marL="285840" indent="-285840" defTabSz="457200">
              <a:spcBef>
                <a:spcPts val="400"/>
              </a:spcBef>
              <a:buClr>
                <a:srgbClr val="000000"/>
              </a:buClr>
              <a:buFont typeface="Arial"/>
              <a:buChar char="•"/>
            </a:pPr>
            <a:r>
              <a:rPr lang="en-US" sz="1200" b="0" strike="noStrike" spc="-1" dirty="0">
                <a:solidFill>
                  <a:srgbClr val="000000"/>
                </a:solidFill>
                <a:latin typeface="DesySans Office" panose="020B0503040000020003" pitchFamily="34" charset="0"/>
              </a:rPr>
              <a:t>Could be detected by e.g. LISA</a:t>
            </a:r>
            <a:r>
              <a:rPr lang="en-US" sz="1200" spc="-1" dirty="0">
                <a:solidFill>
                  <a:srgbClr val="000000"/>
                </a:solidFill>
                <a:latin typeface="DesySans Office" panose="020B0503040000020003" pitchFamily="34" charset="0"/>
              </a:rPr>
              <a:t>;</a:t>
            </a:r>
            <a:r>
              <a:rPr lang="en-US" sz="1200" b="0" strike="noStrike" spc="-1" dirty="0">
                <a:solidFill>
                  <a:srgbClr val="000000"/>
                </a:solidFill>
                <a:latin typeface="DesySans Office" panose="020B0503040000020003" pitchFamily="34" charset="0"/>
              </a:rPr>
              <a:t> </a:t>
            </a:r>
            <a:br>
              <a:rPr lang="en-US" sz="1200" b="0" strike="noStrike" spc="-1" dirty="0">
                <a:solidFill>
                  <a:srgbClr val="000000"/>
                </a:solidFill>
                <a:latin typeface="DesySans Office" panose="020B0503040000020003" pitchFamily="34" charset="0"/>
              </a:rPr>
            </a:br>
            <a:r>
              <a:rPr lang="en-US" sz="1200" b="0" strike="noStrike" spc="-1" dirty="0">
                <a:solidFill>
                  <a:srgbClr val="000000"/>
                </a:solidFill>
                <a:latin typeface="DesySans Office" panose="020B0503040000020003" pitchFamily="34" charset="0"/>
              </a:rPr>
              <a:t>first signs may have been found by </a:t>
            </a:r>
            <a:r>
              <a:rPr lang="en-US" sz="1200" b="0" strike="noStrike" spc="-1" dirty="0" err="1">
                <a:solidFill>
                  <a:srgbClr val="000000"/>
                </a:solidFill>
                <a:latin typeface="DesySans Office" panose="020B0503040000020003" pitchFamily="34" charset="0"/>
              </a:rPr>
              <a:t>NANOGrav</a:t>
            </a:r>
            <a:r>
              <a:rPr lang="en-US" sz="1200" b="0" strike="noStrike" spc="-1" dirty="0">
                <a:solidFill>
                  <a:srgbClr val="000000"/>
                </a:solidFill>
                <a:latin typeface="DesySans Office" panose="020B0503040000020003" pitchFamily="34" charset="0"/>
              </a:rPr>
              <a:t>.</a:t>
            </a:r>
          </a:p>
          <a:p>
            <a:endParaRPr lang="en-GB" dirty="0"/>
          </a:p>
        </p:txBody>
      </p:sp>
      <p:sp>
        <p:nvSpPr>
          <p:cNvPr id="4" name="Slide Number Placeholder 3"/>
          <p:cNvSpPr>
            <a:spLocks noGrp="1"/>
          </p:cNvSpPr>
          <p:nvPr>
            <p:ph type="sldNum" idx="23"/>
          </p:nvPr>
        </p:nvSpPr>
        <p:spPr/>
        <p:txBody>
          <a:bodyPr/>
          <a:lstStyle/>
          <a:p>
            <a:pPr indent="0" algn="r">
              <a:buNone/>
            </a:pPr>
            <a:fld id="{557E3DA1-A872-49FF-BA8C-6268073AA814}" type="slidenum">
              <a:rPr lang="en-US" sz="1400" b="0" strike="noStrike" spc="-1" smtClean="0">
                <a:solidFill>
                  <a:srgbClr val="000000"/>
                </a:solidFill>
                <a:latin typeface="Calibri"/>
              </a:rPr>
              <a:t>15</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808836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9EE1-6ABC-0C27-14B3-AE878D64F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1A1D3-404A-87FA-F4A3-C74CEC33A27F}"/>
              </a:ext>
            </a:extLst>
          </p:cNvPr>
          <p:cNvSpPr>
            <a:spLocks noGrp="1" noRot="1" noChangeAspect="1"/>
          </p:cNvSpPr>
          <p:nvPr>
            <p:ph type="sldImg"/>
          </p:nvPr>
        </p:nvSpPr>
        <p:spPr>
          <a:xfrm>
            <a:off x="0" y="763588"/>
            <a:ext cx="0" cy="0"/>
          </a:xfrm>
        </p:spPr>
      </p:sp>
      <p:sp>
        <p:nvSpPr>
          <p:cNvPr id="3" name="Notes Placeholder 2">
            <a:extLst>
              <a:ext uri="{FF2B5EF4-FFF2-40B4-BE49-F238E27FC236}">
                <a16:creationId xmlns:a16="http://schemas.microsoft.com/office/drawing/2014/main" id="{EF8ABD83-9253-2895-A346-43E16715F3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C6A960D-4D69-DC2C-4B75-92B4CB9FA3D6}"/>
              </a:ext>
            </a:extLst>
          </p:cNvPr>
          <p:cNvSpPr>
            <a:spLocks noGrp="1"/>
          </p:cNvSpPr>
          <p:nvPr>
            <p:ph type="sldNum" idx="23"/>
          </p:nvPr>
        </p:nvSpPr>
        <p:spPr/>
        <p:txBody>
          <a:bodyPr/>
          <a:lstStyle/>
          <a:p>
            <a:pPr indent="0" algn="r">
              <a:buNone/>
            </a:pPr>
            <a:fld id="{557E3DA1-A872-49FF-BA8C-6268073AA814}" type="slidenum">
              <a:rPr lang="en-US" sz="1400" b="0" strike="noStrike" spc="-1" smtClean="0">
                <a:solidFill>
                  <a:srgbClr val="000000"/>
                </a:solidFill>
                <a:latin typeface="Calibri"/>
              </a:rPr>
              <a:t>16</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427103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a:t>
            </a:r>
          </a:p>
          <a:p>
            <a:endParaRPr lang="en-DE" dirty="0"/>
          </a:p>
          <a:p>
            <a:endParaRPr lang="en-DE" dirty="0"/>
          </a:p>
          <a:p>
            <a:r>
              <a:rPr lang="en-DE" dirty="0"/>
              <a:t>==========================</a:t>
            </a:r>
          </a:p>
          <a:p>
            <a:endParaRPr lang="en-DE" dirty="0"/>
          </a:p>
          <a:p>
            <a:r>
              <a:rPr lang="en-DE" dirty="0"/>
              <a:t>Main issues: extraction beamline and laser!</a:t>
            </a:r>
          </a:p>
          <a:p>
            <a:pPr marL="285750" indent="-285750">
              <a:buFont typeface="Arial" panose="020B0604020202020204" pitchFamily="34" charset="0"/>
              <a:buChar char="•"/>
            </a:pPr>
            <a:r>
              <a:rPr lang="en-DE" dirty="0"/>
              <a:t>Laser: U Jena to give JETI40 (10 TW) laser to LUXE</a:t>
            </a:r>
          </a:p>
          <a:p>
            <a:pPr marL="285750" indent="-285750">
              <a:buFont typeface="Arial" panose="020B0604020202020204" pitchFamily="34" charset="0"/>
              <a:buChar char="•"/>
            </a:pPr>
            <a:r>
              <a:rPr lang="en-DE" dirty="0"/>
              <a:t>Extration: EU infrastructure grant ELBEX: delivering the XFEL </a:t>
            </a:r>
            <a:r>
              <a:rPr lang="en-DE" i="1" dirty="0"/>
              <a:t>e</a:t>
            </a:r>
            <a:r>
              <a:rPr lang="en-DE" baseline="30000" dirty="0"/>
              <a:t>-</a:t>
            </a:r>
            <a:r>
              <a:rPr lang="en-DE" dirty="0"/>
              <a:t> beam to LUXE</a:t>
            </a:r>
          </a:p>
          <a:p>
            <a:pPr marL="742950" lvl="1" indent="-285750">
              <a:buFont typeface="Arial" panose="020B0604020202020204" pitchFamily="34" charset="0"/>
              <a:buChar char="•"/>
            </a:pPr>
            <a:r>
              <a:rPr lang="en-DE" dirty="0"/>
              <a:t>Consortium agreement with DESY, European XFEL, Manchester, INFN, Valencia being worked on. </a:t>
            </a:r>
          </a:p>
          <a:p>
            <a:pPr lvl="1" indent="-442913">
              <a:buFont typeface="Wingdings" pitchFamily="2" charset="2"/>
              <a:buChar char="è"/>
            </a:pPr>
            <a:r>
              <a:rPr lang="en-GB" dirty="0">
                <a:sym typeface="Wingdings" pitchFamily="2" charset="2"/>
              </a:rPr>
              <a:t>W</a:t>
            </a:r>
            <a:r>
              <a:rPr lang="en-DE" dirty="0">
                <a:sym typeface="Wingdings" pitchFamily="2" charset="2"/>
              </a:rPr>
              <a:t>orking on funding &amp;timeline for realisation later in the decade</a:t>
            </a:r>
          </a:p>
          <a:p>
            <a:pPr marL="14287" lvl="1"/>
            <a:r>
              <a:rPr lang="en-DE" dirty="0"/>
              <a:t>Progress on detector development – examples!</a:t>
            </a:r>
          </a:p>
          <a:p>
            <a:pPr marL="185737" lvl="1" indent="-171450">
              <a:buFont typeface="Arial" panose="020B0604020202020204" pitchFamily="34" charset="0"/>
              <a:buChar char="•"/>
            </a:pPr>
            <a:r>
              <a:rPr lang="en-DE" dirty="0"/>
              <a:t>Note Matthew as spokesperson</a:t>
            </a:r>
          </a:p>
          <a:p>
            <a:pPr marL="285840" indent="-285840" defTabSz="457200">
              <a:lnSpc>
                <a:spcPct val="100000"/>
              </a:lnSpc>
              <a:buClr>
                <a:srgbClr val="FFFFFF"/>
              </a:buClr>
              <a:buFont typeface="Arial"/>
              <a:buChar char="•"/>
            </a:pPr>
            <a:r>
              <a:rPr lang="en-DE" dirty="0"/>
              <a:t>Note </a:t>
            </a:r>
            <a:r>
              <a:rPr lang="en-DE" sz="1200" b="0" strike="noStrike" spc="-1" dirty="0">
                <a:solidFill>
                  <a:schemeClr val="lt1"/>
                </a:solidFill>
                <a:latin typeface="DesySans Office" panose="020B0503040000020003" pitchFamily="34" charset="0"/>
              </a:rPr>
              <a:t>LUXE TDR published in </a:t>
            </a:r>
            <a:r>
              <a:rPr lang="en-DE" sz="1200" b="0" u="sng" strike="noStrike" spc="-1" dirty="0">
                <a:solidFill>
                  <a:schemeClr val="lt1"/>
                </a:solidFill>
                <a:uFillTx/>
                <a:latin typeface="DesySans Office" panose="020B0503040000020003" pitchFamily="34" charset="0"/>
                <a:hlinkClick r:id="rId3"/>
              </a:rPr>
              <a:t>EPJ Special Topics</a:t>
            </a:r>
            <a:endParaRPr lang="en-US" sz="1200" b="0" strike="noStrike" spc="-1" dirty="0">
              <a:solidFill>
                <a:srgbClr val="000000"/>
              </a:solidFill>
              <a:latin typeface="DesySans Office" panose="020B0503040000020003" pitchFamily="34" charset="0"/>
            </a:endParaRPr>
          </a:p>
          <a:p>
            <a:pPr marL="285840" indent="-285840" defTabSz="457200">
              <a:lnSpc>
                <a:spcPct val="100000"/>
              </a:lnSpc>
              <a:buClr>
                <a:srgbClr val="FFFFFF"/>
              </a:buClr>
              <a:buFont typeface="Arial"/>
              <a:buChar char="•"/>
            </a:pPr>
            <a:r>
              <a:rPr lang="en-DE" sz="1200" b="0" strike="noStrike" spc="-1" dirty="0">
                <a:solidFill>
                  <a:schemeClr val="lt1"/>
                </a:solidFill>
                <a:latin typeface="DesySans Office" panose="020B0503040000020003" pitchFamily="34" charset="0"/>
              </a:rPr>
              <a:t>Strong-field QED </a:t>
            </a:r>
            <a:r>
              <a:rPr lang="en-DE" sz="1200" b="0" u="sng" strike="noStrike" spc="-1" dirty="0">
                <a:solidFill>
                  <a:schemeClr val="lt1"/>
                </a:solidFill>
                <a:uFillTx/>
                <a:latin typeface="DesySans Office" panose="020B0503040000020003" pitchFamily="34" charset="0"/>
                <a:hlinkClick r:id="rId4"/>
              </a:rPr>
              <a:t>workshop</a:t>
            </a:r>
            <a:r>
              <a:rPr lang="en-DE" sz="1200" b="0" strike="noStrike" spc="-1" dirty="0">
                <a:solidFill>
                  <a:schemeClr val="lt1"/>
                </a:solidFill>
                <a:latin typeface="DesySans Office" panose="020B0503040000020003" pitchFamily="34" charset="0"/>
              </a:rPr>
              <a:t>, 2−3 Dec</a:t>
            </a:r>
            <a:endParaRPr lang="en-US" sz="1200" b="0" strike="noStrike" spc="-1" dirty="0">
              <a:solidFill>
                <a:srgbClr val="000000"/>
              </a:solidFill>
              <a:latin typeface="DesySans Office" panose="020B0503040000020003" pitchFamily="34" charset="0"/>
            </a:endParaRPr>
          </a:p>
          <a:p>
            <a:pPr marL="185737" lvl="1" indent="-171450">
              <a:buFont typeface="Arial" panose="020B0604020202020204" pitchFamily="34" charset="0"/>
              <a:buChar char="•"/>
            </a:pPr>
            <a:endParaRPr lang="en-DE" dirty="0"/>
          </a:p>
          <a:p>
            <a:pPr marL="14287" lvl="1"/>
            <a:endParaRPr lang="en-DE" dirty="0"/>
          </a:p>
          <a:p>
            <a:pPr marL="14287" lvl="1"/>
            <a:r>
              <a:rPr lang="en-DE" dirty="0">
                <a:sym typeface="Wingdings" pitchFamily="2" charset="2"/>
              </a:rPr>
              <a:t> AlSO MENTION EXPANDING OF PHYSICS CASE – NPOD ETC.? </a:t>
            </a:r>
            <a:endParaRPr lang="en-DE" dirty="0"/>
          </a:p>
          <a:p>
            <a:pPr marL="14287" lvl="1"/>
            <a:endParaRPr lang="en-DE" dirty="0"/>
          </a:p>
          <a:p>
            <a:pPr marL="14287" lvl="1"/>
            <a:r>
              <a:rPr lang="en-DE" dirty="0"/>
              <a:t>=============================</a:t>
            </a:r>
          </a:p>
          <a:p>
            <a:pPr marL="171450" indent="-171450">
              <a:buFont typeface="Arial" panose="020B0604020202020204" pitchFamily="34" charset="0"/>
              <a:buChar char="•"/>
            </a:pPr>
            <a:endParaRPr lang="en-DE" dirty="0"/>
          </a:p>
          <a:p>
            <a:pPr marL="171450" indent="-171450">
              <a:buFont typeface="Arial" panose="020B0604020202020204" pitchFamily="34" charset="0"/>
              <a:buChar char="•"/>
            </a:pPr>
            <a:r>
              <a:rPr lang="en-DE" dirty="0"/>
              <a:t>Make remark on GW efforts? </a:t>
            </a:r>
          </a:p>
        </p:txBody>
      </p:sp>
      <p:sp>
        <p:nvSpPr>
          <p:cNvPr id="4" name="Slide Number Placeholder 3"/>
          <p:cNvSpPr>
            <a:spLocks noGrp="1"/>
          </p:cNvSpPr>
          <p:nvPr>
            <p:ph type="sldNum" idx="23"/>
          </p:nvPr>
        </p:nvSpPr>
        <p:spPr/>
        <p:txBody>
          <a:bodyPr/>
          <a:lstStyle/>
          <a:p>
            <a:pPr indent="0" algn="r">
              <a:buNone/>
            </a:pPr>
            <a:fld id="{557E3DA1-A872-49FF-BA8C-6268073AA814}" type="slidenum">
              <a:rPr lang="en-US" sz="1400" b="0" strike="noStrike" spc="-1" smtClean="0">
                <a:solidFill>
                  <a:srgbClr val="000000"/>
                </a:solidFill>
                <a:latin typeface="Calibri"/>
              </a:rPr>
              <a:t>18</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372708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r>
              <a:rPr lang="en-GB" dirty="0" err="1"/>
              <a:t>Erklaerung</a:t>
            </a:r>
            <a:r>
              <a:rPr lang="en-GB" dirty="0"/>
              <a:t>: </a:t>
            </a:r>
            <a:r>
              <a:rPr lang="en-GB" dirty="0" err="1"/>
              <a:t>Faktor</a:t>
            </a:r>
            <a:r>
              <a:rPr lang="en-GB" dirty="0"/>
              <a:t> 30 </a:t>
            </a:r>
            <a:r>
              <a:rPr lang="en-GB" dirty="0" err="1"/>
              <a:t>Verbesserung</a:t>
            </a:r>
            <a:r>
              <a:rPr lang="en-GB" dirty="0"/>
              <a:t> auf das Limit der Axion-Photon </a:t>
            </a:r>
            <a:r>
              <a:rPr lang="en-GB" dirty="0" err="1"/>
              <a:t>Kopplungsstärke</a:t>
            </a:r>
            <a:r>
              <a:rPr lang="en-GB" dirty="0"/>
              <a:t> </a:t>
            </a:r>
            <a:r>
              <a:rPr lang="en-GB" dirty="0" err="1"/>
              <a:t>relativ</a:t>
            </a:r>
            <a:r>
              <a:rPr lang="en-GB" dirty="0"/>
              <a:t> </a:t>
            </a:r>
            <a:r>
              <a:rPr lang="en-GB" dirty="0" err="1"/>
              <a:t>zum</a:t>
            </a:r>
            <a:r>
              <a:rPr lang="en-GB" dirty="0"/>
              <a:t> </a:t>
            </a:r>
            <a:r>
              <a:rPr lang="en-GB" dirty="0" err="1"/>
              <a:t>besten</a:t>
            </a:r>
            <a:r>
              <a:rPr lang="en-GB" dirty="0"/>
              <a:t> </a:t>
            </a:r>
            <a:r>
              <a:rPr lang="en-GB" dirty="0" err="1"/>
              <a:t>vorherigen</a:t>
            </a:r>
            <a:r>
              <a:rPr lang="en-GB" dirty="0"/>
              <a:t> Licht-</a:t>
            </a:r>
            <a:r>
              <a:rPr lang="en-GB" dirty="0" err="1"/>
              <a:t>durch</a:t>
            </a:r>
            <a:r>
              <a:rPr lang="en-GB" dirty="0"/>
              <a:t>-die-Wand Experiment (OSQAR am CERN). </a:t>
            </a:r>
            <a:r>
              <a:rPr lang="en-GB" dirty="0" err="1"/>
              <a:t>Wir</a:t>
            </a:r>
            <a:r>
              <a:rPr lang="en-GB" dirty="0"/>
              <a:t> </a:t>
            </a:r>
            <a:r>
              <a:rPr lang="en-GB" dirty="0" err="1"/>
              <a:t>streben</a:t>
            </a:r>
            <a:r>
              <a:rPr lang="en-GB" dirty="0"/>
              <a:t> </a:t>
            </a:r>
            <a:r>
              <a:rPr lang="en-GB" dirty="0" err="1"/>
              <a:t>hier</a:t>
            </a:r>
            <a:r>
              <a:rPr lang="en-GB" dirty="0"/>
              <a:t> </a:t>
            </a:r>
            <a:r>
              <a:rPr lang="en-GB" dirty="0" err="1"/>
              <a:t>insgesamt</a:t>
            </a:r>
            <a:r>
              <a:rPr lang="en-GB" dirty="0"/>
              <a:t> </a:t>
            </a:r>
            <a:r>
              <a:rPr lang="en-GB" dirty="0" err="1"/>
              <a:t>einen</a:t>
            </a:r>
            <a:r>
              <a:rPr lang="en-GB" dirty="0"/>
              <a:t> </a:t>
            </a:r>
            <a:r>
              <a:rPr lang="en-GB" dirty="0" err="1"/>
              <a:t>Faktor</a:t>
            </a:r>
            <a:r>
              <a:rPr lang="en-GB" dirty="0"/>
              <a:t> 1000 an (</a:t>
            </a:r>
            <a:r>
              <a:rPr lang="en-GB" dirty="0" err="1"/>
              <a:t>mit</a:t>
            </a:r>
            <a:r>
              <a:rPr lang="en-GB" dirty="0"/>
              <a:t> der Regeneration Cavity and Lessons learned </a:t>
            </a:r>
            <a:r>
              <a:rPr lang="en-GB" dirty="0" err="1"/>
              <a:t>aus</a:t>
            </a:r>
            <a:r>
              <a:rPr lang="en-GB" dirty="0"/>
              <a:t> </a:t>
            </a:r>
            <a:r>
              <a:rPr lang="en-GB" dirty="0" err="1"/>
              <a:t>dem</a:t>
            </a:r>
            <a:r>
              <a:rPr lang="en-GB" dirty="0"/>
              <a:t> </a:t>
            </a:r>
            <a:r>
              <a:rPr lang="en-GB" dirty="0" err="1"/>
              <a:t>ersten</a:t>
            </a:r>
            <a:r>
              <a:rPr lang="en-GB" dirty="0"/>
              <a:t> Run). In Signal/Noise </a:t>
            </a:r>
            <a:r>
              <a:rPr lang="en-GB" dirty="0" err="1"/>
              <a:t>sind</a:t>
            </a:r>
            <a:r>
              <a:rPr lang="en-GB" dirty="0"/>
              <a:t> das 12 </a:t>
            </a:r>
            <a:r>
              <a:rPr lang="en-GB" dirty="0" err="1"/>
              <a:t>Größenordnungen</a:t>
            </a:r>
            <a:r>
              <a:rPr lang="en-GB" dirty="0"/>
              <a:t>.</a:t>
            </a:r>
            <a:endParaRPr lang="en-DE" dirty="0"/>
          </a:p>
        </p:txBody>
      </p:sp>
      <p:sp>
        <p:nvSpPr>
          <p:cNvPr id="4" name="Slide Number Placeholder 3"/>
          <p:cNvSpPr>
            <a:spLocks noGrp="1"/>
          </p:cNvSpPr>
          <p:nvPr>
            <p:ph type="sldNum" idx="23"/>
          </p:nvPr>
        </p:nvSpPr>
        <p:spPr/>
        <p:txBody>
          <a:bodyPr/>
          <a:lstStyle/>
          <a:p>
            <a:pPr indent="0" algn="r">
              <a:buNone/>
            </a:pPr>
            <a:fld id="{557E3DA1-A872-49FF-BA8C-6268073AA814}" type="slidenum">
              <a:rPr lang="en-US" sz="1400" b="0" strike="noStrike" spc="-1" smtClean="0">
                <a:solidFill>
                  <a:srgbClr val="000000"/>
                </a:solidFill>
                <a:latin typeface="Calibri"/>
              </a:rPr>
              <a:t>19</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390061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2E28-58FC-4C28-204F-34FB86B2FF5D}"/>
            </a:ext>
          </a:extLst>
        </p:cNvPr>
        <p:cNvGrpSpPr/>
        <p:nvPr/>
      </p:nvGrpSpPr>
      <p:grpSpPr>
        <a:xfrm>
          <a:off x="0" y="0"/>
          <a:ext cx="0" cy="0"/>
          <a:chOff x="0" y="0"/>
          <a:chExt cx="0" cy="0"/>
        </a:xfrm>
      </p:grpSpPr>
      <p:sp>
        <p:nvSpPr>
          <p:cNvPr id="352" name="PlaceHolder 1">
            <a:extLst>
              <a:ext uri="{FF2B5EF4-FFF2-40B4-BE49-F238E27FC236}">
                <a16:creationId xmlns:a16="http://schemas.microsoft.com/office/drawing/2014/main" id="{5900DD3D-CDFD-0BD0-BAD9-9D8719122B93}"/>
              </a:ext>
            </a:extLst>
          </p:cNvPr>
          <p:cNvSpPr>
            <a:spLocks noGrp="1" noRot="1" noChangeAspect="1"/>
          </p:cNvSpPr>
          <p:nvPr>
            <p:ph type="sldImg"/>
          </p:nvPr>
        </p:nvSpPr>
        <p:spPr>
          <a:xfrm>
            <a:off x="685800" y="1143000"/>
            <a:ext cx="5486400" cy="3086100"/>
          </a:xfrm>
          <a:prstGeom prst="rect">
            <a:avLst/>
          </a:prstGeom>
          <a:ln w="0">
            <a:noFill/>
          </a:ln>
        </p:spPr>
      </p:sp>
      <p:sp>
        <p:nvSpPr>
          <p:cNvPr id="353" name="PlaceHolder 2">
            <a:extLst>
              <a:ext uri="{FF2B5EF4-FFF2-40B4-BE49-F238E27FC236}">
                <a16:creationId xmlns:a16="http://schemas.microsoft.com/office/drawing/2014/main" id="{A11E37B9-5617-A8CB-152D-816174843ABD}"/>
              </a:ext>
            </a:extLst>
          </p:cNvPr>
          <p:cNvSpPr>
            <a:spLocks noGrp="1"/>
          </p:cNvSpPr>
          <p:nvPr>
            <p:ph type="body"/>
          </p:nvPr>
        </p:nvSpPr>
        <p:spPr>
          <a:xfrm>
            <a:off x="685800" y="4400640"/>
            <a:ext cx="5486040" cy="4131360"/>
          </a:xfrm>
          <a:prstGeom prst="rect">
            <a:avLst/>
          </a:prstGeom>
          <a:noFill/>
          <a:ln w="0">
            <a:noFill/>
          </a:ln>
        </p:spPr>
        <p:txBody>
          <a:bodyPr lIns="91440" tIns="45720" rIns="91440" bIns="45720" anchor="t">
            <a:noAutofit/>
          </a:bodyPr>
          <a:lstStyle/>
          <a:p>
            <a:r>
              <a:rPr lang="en-DE" b="1" dirty="0">
                <a:latin typeface="DesySans Office" panose="020B0503040000020003" pitchFamily="34" charset="0"/>
              </a:rPr>
              <a:t>National Analysis Facility (NAF)</a:t>
            </a:r>
          </a:p>
          <a:p>
            <a:pPr marL="225425" lvl="1" indent="-214313">
              <a:buFont typeface="Arial" panose="020B0604020202020204" pitchFamily="34" charset="0"/>
              <a:buChar char="•"/>
            </a:pPr>
            <a:r>
              <a:rPr lang="en-DE" dirty="0">
                <a:latin typeface="DesySans Office" panose="020B0503040000020003" pitchFamily="34" charset="0"/>
              </a:rPr>
              <a:t>9k CPU cores, local DUST storage (~2.6 PB)</a:t>
            </a:r>
          </a:p>
          <a:p>
            <a:pPr marL="225425" lvl="1" indent="-214313">
              <a:buFont typeface="Arial" panose="020B0604020202020204" pitchFamily="34" charset="0"/>
              <a:buChar char="•"/>
            </a:pPr>
            <a:endParaRPr lang="en-DE" dirty="0">
              <a:latin typeface="DesySans Office" panose="020B0503040000020003" pitchFamily="34" charset="0"/>
            </a:endParaRPr>
          </a:p>
          <a:p>
            <a:r>
              <a:rPr lang="en-DE" b="1" dirty="0">
                <a:latin typeface="DesySans Office" panose="020B0503040000020003" pitchFamily="34" charset="0"/>
              </a:rPr>
              <a:t>Grid computing – DESY is a TIER-2 WLCG site</a:t>
            </a:r>
          </a:p>
          <a:p>
            <a:pPr marL="225425" lvl="1" indent="-214313">
              <a:buFont typeface="Arial" panose="020B0604020202020204" pitchFamily="34" charset="0"/>
              <a:buChar char="•"/>
            </a:pPr>
            <a:r>
              <a:rPr lang="en-DE" dirty="0">
                <a:latin typeface="DesySans Office" panose="020B0503040000020003" pitchFamily="34" charset="0"/>
              </a:rPr>
              <a:t>dCache storage: 20 PB of data in HH, ~3 PB in ZN, easily accessible on NAF </a:t>
            </a:r>
            <a:r>
              <a:rPr lang="en-DE" dirty="0">
                <a:latin typeface="DesySans Office" panose="020B0503040000020003" pitchFamily="34" charset="0"/>
                <a:sym typeface="Wingdings" pitchFamily="2" charset="2"/>
              </a:rPr>
              <a:t> </a:t>
            </a:r>
            <a:r>
              <a:rPr lang="en-DE" dirty="0">
                <a:latin typeface="DesySans Office" panose="020B0503040000020003" pitchFamily="34" charset="0"/>
              </a:rPr>
              <a:t>efficient analysis of large data sets</a:t>
            </a:r>
          </a:p>
          <a:p>
            <a:pPr lvl="1"/>
            <a:endParaRPr lang="en-DE" dirty="0">
              <a:latin typeface="DesySans Office" panose="020B0503040000020003" pitchFamily="34" charset="0"/>
            </a:endParaRPr>
          </a:p>
          <a:p>
            <a:pPr lvl="1" indent="-446088"/>
            <a:r>
              <a:rPr lang="en-DE" b="1" dirty="0">
                <a:latin typeface="DesySans Office" panose="020B0503040000020003" pitchFamily="34" charset="0"/>
              </a:rPr>
              <a:t>Migrations to RHEL 9 linux (EL9) essentially done</a:t>
            </a:r>
          </a:p>
          <a:p>
            <a:pPr marL="225425" lvl="1" indent="-214313">
              <a:buFont typeface="Arial" panose="020B0604020202020204" pitchFamily="34" charset="0"/>
              <a:buChar char="•"/>
            </a:pPr>
            <a:r>
              <a:rPr lang="en-DE" dirty="0">
                <a:latin typeface="DesySans Office" panose="020B0503040000020003" pitchFamily="34" charset="0"/>
              </a:rPr>
              <a:t>CentOS 7 (EL7) reached end of support in June 24.</a:t>
            </a:r>
          </a:p>
          <a:p>
            <a:pPr marL="225425" lvl="1" indent="-214313">
              <a:buFont typeface="Arial" panose="020B0604020202020204" pitchFamily="34" charset="0"/>
              <a:buChar char="•"/>
            </a:pPr>
            <a:endParaRPr lang="de-DE" dirty="0">
              <a:latin typeface="DesySans Office" panose="020B0503040000020003" pitchFamily="34" charset="0"/>
            </a:endParaRPr>
          </a:p>
          <a:p>
            <a:pPr marL="11112" lvl="1"/>
            <a:r>
              <a:rPr lang="de-DE" b="1" dirty="0">
                <a:latin typeface="DesySans Office" panose="020B0503040000020003" pitchFamily="34" charset="0"/>
              </a:rPr>
              <a:t>P. Neumann </a:t>
            </a:r>
            <a:r>
              <a:rPr lang="de-DE" b="1" dirty="0" err="1">
                <a:latin typeface="DesySans Office" panose="020B0503040000020003" pitchFamily="34" charset="0"/>
              </a:rPr>
              <a:t>as</a:t>
            </a:r>
            <a:r>
              <a:rPr lang="de-DE" b="1" dirty="0">
                <a:latin typeface="DesySans Office" panose="020B0503040000020003" pitchFamily="34" charset="0"/>
              </a:rPr>
              <a:t> </a:t>
            </a:r>
            <a:r>
              <a:rPr lang="de-DE" b="1" dirty="0" err="1">
                <a:latin typeface="DesySans Office" panose="020B0503040000020003" pitchFamily="34" charset="0"/>
              </a:rPr>
              <a:t>new</a:t>
            </a:r>
            <a:r>
              <a:rPr lang="de-DE" b="1" dirty="0">
                <a:latin typeface="DesySans Office" panose="020B0503040000020003" pitchFamily="34" charset="0"/>
              </a:rPr>
              <a:t> DESY IT </a:t>
            </a:r>
            <a:r>
              <a:rPr lang="de-DE" b="1" dirty="0" err="1">
                <a:latin typeface="DesySans Office" panose="020B0503040000020003" pitchFamily="34" charset="0"/>
              </a:rPr>
              <a:t>head</a:t>
            </a:r>
            <a:r>
              <a:rPr lang="de-DE" dirty="0">
                <a:latin typeface="DesySans Office" panose="020B0503040000020003" pitchFamily="34" charset="0"/>
              </a:rPr>
              <a:t>: </a:t>
            </a:r>
            <a:r>
              <a:rPr lang="de-DE" dirty="0" err="1">
                <a:latin typeface="DesySans Office" panose="020B0503040000020003" pitchFamily="34" charset="0"/>
              </a:rPr>
              <a:t>Started</a:t>
            </a:r>
            <a:r>
              <a:rPr lang="de-DE" dirty="0">
                <a:latin typeface="DesySans Office" panose="020B0503040000020003" pitchFamily="34" charset="0"/>
              </a:rPr>
              <a:t> </a:t>
            </a:r>
            <a:r>
              <a:rPr lang="de-DE" dirty="0" err="1">
                <a:latin typeface="DesySans Office" panose="020B0503040000020003" pitchFamily="34" charset="0"/>
              </a:rPr>
              <a:t>new</a:t>
            </a:r>
            <a:r>
              <a:rPr lang="de-DE" dirty="0">
                <a:latin typeface="DesySans Office" panose="020B0503040000020003" pitchFamily="34" charset="0"/>
              </a:rPr>
              <a:t> </a:t>
            </a:r>
            <a:r>
              <a:rPr lang="de-DE" dirty="0" err="1">
                <a:latin typeface="DesySans Office" panose="020B0503040000020003" pitchFamily="34" charset="0"/>
              </a:rPr>
              <a:t>working</a:t>
            </a:r>
            <a:r>
              <a:rPr lang="de-DE" dirty="0">
                <a:latin typeface="DesySans Office" panose="020B0503040000020003" pitchFamily="34" charset="0"/>
              </a:rPr>
              <a:t> </a:t>
            </a:r>
            <a:r>
              <a:rPr lang="de-DE" dirty="0" err="1">
                <a:latin typeface="DesySans Office" panose="020B0503040000020003" pitchFamily="34" charset="0"/>
              </a:rPr>
              <a:t>group</a:t>
            </a:r>
            <a:r>
              <a:rPr lang="de-DE" dirty="0">
                <a:latin typeface="DesySans Office" panose="020B0503040000020003" pitchFamily="34" charset="0"/>
              </a:rPr>
              <a:t> on </a:t>
            </a:r>
            <a:r>
              <a:rPr lang="de-DE" dirty="0" err="1">
                <a:latin typeface="DesySans Office" panose="020B0503040000020003" pitchFamily="34" charset="0"/>
              </a:rPr>
              <a:t>scientific</a:t>
            </a:r>
            <a:r>
              <a:rPr lang="de-DE" dirty="0">
                <a:latin typeface="DesySans Office" panose="020B0503040000020003" pitchFamily="34" charset="0"/>
              </a:rPr>
              <a:t> </a:t>
            </a:r>
            <a:r>
              <a:rPr lang="de-DE" dirty="0" err="1">
                <a:latin typeface="DesySans Office" panose="020B0503040000020003" pitchFamily="34" charset="0"/>
              </a:rPr>
              <a:t>computing</a:t>
            </a:r>
            <a:r>
              <a:rPr lang="de-DE" dirty="0">
                <a:latin typeface="DesySans Office" panose="020B0503040000020003" pitchFamily="34" charset="0"/>
              </a:rPr>
              <a:t> </a:t>
            </a:r>
            <a:r>
              <a:rPr lang="de-DE" dirty="0" err="1">
                <a:latin typeface="DesySans Office" panose="020B0503040000020003" pitchFamily="34" charset="0"/>
              </a:rPr>
              <a:t>with</a:t>
            </a:r>
            <a:r>
              <a:rPr lang="de-DE" dirty="0">
                <a:latin typeface="DesySans Office" panose="020B0503040000020003" pitchFamily="34" charset="0"/>
              </a:rPr>
              <a:t> European XFE, and </a:t>
            </a:r>
            <a:r>
              <a:rPr lang="de-DE" dirty="0" err="1">
                <a:latin typeface="DesySans Office" panose="020B0503040000020003" pitchFamily="34" charset="0"/>
              </a:rPr>
              <a:t>started</a:t>
            </a:r>
            <a:r>
              <a:rPr lang="de-DE" dirty="0">
                <a:latin typeface="DesySans Office" panose="020B0503040000020003" pitchFamily="34" charset="0"/>
              </a:rPr>
              <a:t> </a:t>
            </a:r>
            <a:r>
              <a:rPr lang="de-DE" dirty="0" err="1">
                <a:latin typeface="DesySans Office" panose="020B0503040000020003" pitchFamily="34" charset="0"/>
              </a:rPr>
              <a:t>research</a:t>
            </a:r>
            <a:r>
              <a:rPr lang="de-DE" dirty="0">
                <a:latin typeface="DesySans Office" panose="020B0503040000020003" pitchFamily="34" charset="0"/>
              </a:rPr>
              <a:t> </a:t>
            </a:r>
            <a:r>
              <a:rPr lang="de-DE" dirty="0" err="1">
                <a:latin typeface="DesySans Office" panose="020B0503040000020003" pitchFamily="34" charset="0"/>
              </a:rPr>
              <a:t>grop</a:t>
            </a:r>
            <a:r>
              <a:rPr lang="de-DE" dirty="0">
                <a:latin typeface="DesySans Office" panose="020B0503040000020003" pitchFamily="34" charset="0"/>
              </a:rPr>
              <a:t> </a:t>
            </a:r>
            <a:r>
              <a:rPr lang="de-DE" dirty="0" err="1">
                <a:latin typeface="DesySans Office" panose="020B0503040000020003" pitchFamily="34" charset="0"/>
              </a:rPr>
              <a:t>for</a:t>
            </a:r>
            <a:r>
              <a:rPr lang="de-DE" dirty="0">
                <a:latin typeface="DesySans Office" panose="020B0503040000020003" pitchFamily="34" charset="0"/>
              </a:rPr>
              <a:t> </a:t>
            </a:r>
            <a:r>
              <a:rPr lang="de-DE" dirty="0" err="1">
                <a:latin typeface="DesySans Office" panose="020B0503040000020003" pitchFamily="34" charset="0"/>
              </a:rPr>
              <a:t>computional</a:t>
            </a:r>
            <a:r>
              <a:rPr lang="de-DE" dirty="0">
                <a:latin typeface="DesySans Office" panose="020B0503040000020003" pitchFamily="34" charset="0"/>
              </a:rPr>
              <a:t> </a:t>
            </a:r>
            <a:r>
              <a:rPr lang="de-DE" dirty="0" err="1">
                <a:latin typeface="DesySans Office" panose="020B0503040000020003" pitchFamily="34" charset="0"/>
              </a:rPr>
              <a:t>methods</a:t>
            </a:r>
            <a:r>
              <a:rPr lang="de-DE" dirty="0">
                <a:latin typeface="DesySans Office" panose="020B0503040000020003" pitchFamily="34" charset="0"/>
              </a:rPr>
              <a:t> @ DESY.</a:t>
            </a:r>
          </a:p>
          <a:p>
            <a:pPr marL="11112" lvl="1"/>
            <a:endParaRPr lang="de-DE" dirty="0">
              <a:latin typeface="DesySans Office" panose="020B0503040000020003" pitchFamily="34" charset="0"/>
            </a:endParaRPr>
          </a:p>
          <a:p>
            <a:pPr marL="11112" lvl="1"/>
            <a:r>
              <a:rPr lang="de-DE" b="1" dirty="0" err="1">
                <a:latin typeface="DesySans Office" panose="020B0503040000020003" pitchFamily="34" charset="0"/>
              </a:rPr>
              <a:t>Sustainability</a:t>
            </a:r>
            <a:r>
              <a:rPr lang="de-DE" b="1" dirty="0">
                <a:latin typeface="DesySans Office" panose="020B0503040000020003" pitchFamily="34" charset="0"/>
              </a:rPr>
              <a:t> </a:t>
            </a:r>
            <a:r>
              <a:rPr lang="de-DE" b="1" dirty="0" err="1">
                <a:latin typeface="DesySans Office" panose="020B0503040000020003" pitchFamily="34" charset="0"/>
              </a:rPr>
              <a:t>discussions</a:t>
            </a:r>
            <a:r>
              <a:rPr lang="de-DE" b="1" dirty="0">
                <a:latin typeface="DesySans Office" panose="020B0503040000020003" pitchFamily="34" charset="0"/>
              </a:rPr>
              <a:t>: e.g. </a:t>
            </a:r>
            <a:r>
              <a:rPr lang="de-DE" b="1" dirty="0" err="1">
                <a:latin typeface="DesySans Office" panose="020B0503040000020003" pitchFamily="34" charset="0"/>
              </a:rPr>
              <a:t>minimise</a:t>
            </a:r>
            <a:r>
              <a:rPr lang="de-DE" b="1" dirty="0">
                <a:latin typeface="DesySans Office" panose="020B0503040000020003" pitchFamily="34" charset="0"/>
              </a:rPr>
              <a:t> </a:t>
            </a:r>
            <a:r>
              <a:rPr lang="de-DE" b="1" dirty="0" err="1">
                <a:latin typeface="DesySans Office" panose="020B0503040000020003" pitchFamily="34" charset="0"/>
              </a:rPr>
              <a:t>use</a:t>
            </a:r>
            <a:r>
              <a:rPr lang="de-DE" b="1" dirty="0">
                <a:latin typeface="DesySans Office" panose="020B0503040000020003" pitchFamily="34" charset="0"/>
              </a:rPr>
              <a:t> </a:t>
            </a:r>
            <a:r>
              <a:rPr lang="de-DE" b="1" dirty="0" err="1">
                <a:latin typeface="DesySans Office" panose="020B0503040000020003" pitchFamily="34" charset="0"/>
              </a:rPr>
              <a:t>of</a:t>
            </a:r>
            <a:r>
              <a:rPr lang="de-DE" b="1" dirty="0">
                <a:latin typeface="DesySans Office" panose="020B0503040000020003" pitchFamily="34" charset="0"/>
              </a:rPr>
              <a:t> </a:t>
            </a:r>
            <a:r>
              <a:rPr lang="de-DE" b="1" dirty="0" err="1">
                <a:latin typeface="DesySans Office" panose="020B0503040000020003" pitchFamily="34" charset="0"/>
              </a:rPr>
              <a:t>energy</a:t>
            </a:r>
            <a:r>
              <a:rPr lang="de-DE" b="1" dirty="0">
                <a:latin typeface="DesySans Office" panose="020B0503040000020003" pitchFamily="34" charset="0"/>
              </a:rPr>
              <a:t> </a:t>
            </a:r>
            <a:r>
              <a:rPr lang="de-DE" b="1" dirty="0" err="1">
                <a:latin typeface="DesySans Office" panose="020B0503040000020003" pitchFamily="34" charset="0"/>
              </a:rPr>
              <a:t>from</a:t>
            </a:r>
            <a:r>
              <a:rPr lang="de-DE" b="1" dirty="0">
                <a:latin typeface="DesySans Office" panose="020B0503040000020003" pitchFamily="34" charset="0"/>
              </a:rPr>
              <a:t> </a:t>
            </a:r>
            <a:br>
              <a:rPr lang="de-DE" b="1" dirty="0">
                <a:latin typeface="DesySans Office" panose="020B0503040000020003" pitchFamily="34" charset="0"/>
              </a:rPr>
            </a:br>
            <a:r>
              <a:rPr lang="de-DE" b="1" dirty="0">
                <a:latin typeface="DesySans Office" panose="020B0503040000020003" pitchFamily="34" charset="0"/>
              </a:rPr>
              <a:t>non-</a:t>
            </a:r>
            <a:r>
              <a:rPr lang="de-DE" b="1" dirty="0" err="1">
                <a:latin typeface="DesySans Office" panose="020B0503040000020003" pitchFamily="34" charset="0"/>
              </a:rPr>
              <a:t>renewable</a:t>
            </a:r>
            <a:r>
              <a:rPr lang="de-DE" b="1" dirty="0">
                <a:latin typeface="DesySans Office" panose="020B0503040000020003" pitchFamily="34" charset="0"/>
              </a:rPr>
              <a:t> </a:t>
            </a:r>
            <a:r>
              <a:rPr lang="de-DE" b="1" dirty="0" err="1">
                <a:latin typeface="DesySans Office" panose="020B0503040000020003" pitchFamily="34" charset="0"/>
              </a:rPr>
              <a:t>sources</a:t>
            </a:r>
            <a:r>
              <a:rPr lang="de-DE" b="1" dirty="0">
                <a:latin typeface="DesySans Office" panose="020B0503040000020003" pitchFamily="34" charset="0"/>
              </a:rPr>
              <a:t> in </a:t>
            </a:r>
            <a:r>
              <a:rPr lang="de-DE" b="1" dirty="0" err="1">
                <a:latin typeface="DesySans Office" panose="020B0503040000020003" pitchFamily="34" charset="0"/>
              </a:rPr>
              <a:t>data</a:t>
            </a:r>
            <a:r>
              <a:rPr lang="de-DE" b="1" dirty="0">
                <a:latin typeface="DesySans Office" panose="020B0503040000020003" pitchFamily="34" charset="0"/>
              </a:rPr>
              <a:t> </a:t>
            </a:r>
            <a:r>
              <a:rPr lang="de-DE" b="1" dirty="0" err="1">
                <a:latin typeface="DesySans Office" panose="020B0503040000020003" pitchFamily="34" charset="0"/>
              </a:rPr>
              <a:t>centres</a:t>
            </a:r>
            <a:r>
              <a:rPr lang="de-DE" b="1" dirty="0">
                <a:latin typeface="DesySans Office" panose="020B0503040000020003" pitchFamily="34" charset="0"/>
              </a:rPr>
              <a:t> etc.</a:t>
            </a:r>
            <a:endParaRPr lang="de-DE" dirty="0">
              <a:latin typeface="DesySans Office" panose="020B0503040000020003" pitchFamily="34" charset="0"/>
            </a:endParaRPr>
          </a:p>
          <a:p>
            <a:pPr marL="11112" lvl="1"/>
            <a:r>
              <a:rPr lang="de-DE" dirty="0">
                <a:latin typeface="DesySans Office" panose="020B0503040000020003" pitchFamily="34" charset="0"/>
              </a:rPr>
              <a:t>Efforts: </a:t>
            </a:r>
            <a:r>
              <a:rPr lang="de-DE" dirty="0" err="1">
                <a:latin typeface="DesySans Office" panose="020B0503040000020003" pitchFamily="34" charset="0"/>
              </a:rPr>
              <a:t>machine</a:t>
            </a:r>
            <a:r>
              <a:rPr lang="de-DE" dirty="0">
                <a:latin typeface="DesySans Office" panose="020B0503040000020003" pitchFamily="34" charset="0"/>
              </a:rPr>
              <a:t> </a:t>
            </a:r>
            <a:r>
              <a:rPr lang="de-DE" dirty="0" err="1">
                <a:latin typeface="DesySans Office" panose="020B0503040000020003" pitchFamily="34" charset="0"/>
              </a:rPr>
              <a:t>upgrades</a:t>
            </a:r>
            <a:r>
              <a:rPr lang="de-DE" dirty="0">
                <a:latin typeface="DesySans Office" panose="020B0503040000020003" pitchFamily="34" charset="0"/>
              </a:rPr>
              <a:t>, </a:t>
            </a:r>
            <a:r>
              <a:rPr lang="de-DE" dirty="0" err="1">
                <a:latin typeface="DesySans Office" panose="020B0503040000020003" pitchFamily="34" charset="0"/>
              </a:rPr>
              <a:t>new</a:t>
            </a:r>
            <a:r>
              <a:rPr lang="de-DE" dirty="0">
                <a:latin typeface="DesySans Office" panose="020B0503040000020003" pitchFamily="34" charset="0"/>
              </a:rPr>
              <a:t> </a:t>
            </a:r>
            <a:r>
              <a:rPr lang="de-DE" dirty="0" err="1">
                <a:latin typeface="DesySans Office" panose="020B0503040000020003" pitchFamily="34" charset="0"/>
              </a:rPr>
              <a:t>architectures</a:t>
            </a:r>
            <a:r>
              <a:rPr lang="de-DE" dirty="0">
                <a:latin typeface="DesySans Office" panose="020B0503040000020003" pitchFamily="34" charset="0"/>
              </a:rPr>
              <a:t>, </a:t>
            </a:r>
            <a:r>
              <a:rPr lang="de-DE" dirty="0" err="1">
                <a:latin typeface="DesySans Office" panose="020B0503040000020003" pitchFamily="34" charset="0"/>
              </a:rPr>
              <a:t>move</a:t>
            </a:r>
            <a:r>
              <a:rPr lang="de-DE" dirty="0">
                <a:latin typeface="DesySans Office" panose="020B0503040000020003" pitchFamily="34" charset="0"/>
              </a:rPr>
              <a:t> </a:t>
            </a:r>
            <a:r>
              <a:rPr lang="de-DE" dirty="0" err="1">
                <a:latin typeface="DesySans Office" panose="020B0503040000020003" pitchFamily="34" charset="0"/>
              </a:rPr>
              <a:t>to</a:t>
            </a:r>
            <a:r>
              <a:rPr lang="de-DE" dirty="0">
                <a:latin typeface="DesySans Office" panose="020B0503040000020003" pitchFamily="34" charset="0"/>
              </a:rPr>
              <a:t> GPUs and FPGAs, </a:t>
            </a:r>
            <a:r>
              <a:rPr lang="de-DE" dirty="0" err="1">
                <a:latin typeface="DesySans Office" panose="020B0503040000020003" pitchFamily="34" charset="0"/>
              </a:rPr>
              <a:t>cluster</a:t>
            </a:r>
            <a:r>
              <a:rPr lang="de-DE" dirty="0">
                <a:latin typeface="DesySans Office" panose="020B0503040000020003" pitchFamily="34" charset="0"/>
              </a:rPr>
              <a:t> </a:t>
            </a:r>
            <a:r>
              <a:rPr lang="de-DE" dirty="0" err="1">
                <a:latin typeface="DesySans Office" panose="020B0503040000020003" pitchFamily="34" charset="0"/>
              </a:rPr>
              <a:t>shaping</a:t>
            </a:r>
            <a:r>
              <a:rPr lang="de-DE" dirty="0">
                <a:latin typeface="DesySans Office" panose="020B0503040000020003" pitchFamily="34" charset="0"/>
              </a:rPr>
              <a:t> </a:t>
            </a:r>
            <a:r>
              <a:rPr lang="de-DE" dirty="0" err="1">
                <a:latin typeface="DesySans Office" panose="020B0503040000020003" pitchFamily="34" charset="0"/>
              </a:rPr>
              <a:t>based</a:t>
            </a:r>
            <a:r>
              <a:rPr lang="de-DE" dirty="0">
                <a:latin typeface="DesySans Office" panose="020B0503040000020003" pitchFamily="34" charset="0"/>
              </a:rPr>
              <a:t> on </a:t>
            </a:r>
            <a:r>
              <a:rPr lang="de-DE" dirty="0" err="1">
                <a:latin typeface="DesySans Office" panose="020B0503040000020003" pitchFamily="34" charset="0"/>
              </a:rPr>
              <a:t>green</a:t>
            </a:r>
            <a:r>
              <a:rPr lang="de-DE" dirty="0">
                <a:latin typeface="DesySans Office" panose="020B0503040000020003" pitchFamily="34" charset="0"/>
              </a:rPr>
              <a:t> </a:t>
            </a:r>
            <a:r>
              <a:rPr lang="de-DE" dirty="0" err="1">
                <a:latin typeface="DesySans Office" panose="020B0503040000020003" pitchFamily="34" charset="0"/>
              </a:rPr>
              <a:t>energy</a:t>
            </a:r>
            <a:r>
              <a:rPr lang="de-DE" dirty="0">
                <a:latin typeface="DesySans Office" panose="020B0503040000020003" pitchFamily="34" charset="0"/>
              </a:rPr>
              <a:t> </a:t>
            </a:r>
            <a:r>
              <a:rPr lang="de-DE" dirty="0" err="1">
                <a:latin typeface="DesySans Office" panose="020B0503040000020003" pitchFamily="34" charset="0"/>
              </a:rPr>
              <a:t>availability</a:t>
            </a:r>
            <a:r>
              <a:rPr lang="de-DE" dirty="0">
                <a:latin typeface="DesySans Office" panose="020B0503040000020003" pitchFamily="34" charset="0"/>
              </a:rPr>
              <a:t>, </a:t>
            </a:r>
            <a:r>
              <a:rPr lang="de-DE" dirty="0" err="1">
                <a:latin typeface="DesySans Office" panose="020B0503040000020003" pitchFamily="34" charset="0"/>
              </a:rPr>
              <a:t>teaching</a:t>
            </a:r>
            <a:r>
              <a:rPr lang="de-DE" dirty="0">
                <a:latin typeface="DesySans Office" panose="020B0503040000020003" pitchFamily="34" charset="0"/>
              </a:rPr>
              <a:t> </a:t>
            </a:r>
            <a:r>
              <a:rPr lang="de-DE" dirty="0" err="1">
                <a:latin typeface="DesySans Office" panose="020B0503040000020003" pitchFamily="34" charset="0"/>
              </a:rPr>
              <a:t>of</a:t>
            </a:r>
            <a:r>
              <a:rPr lang="de-DE" dirty="0">
                <a:latin typeface="DesySans Office" panose="020B0503040000020003" pitchFamily="34" charset="0"/>
              </a:rPr>
              <a:t> </a:t>
            </a:r>
            <a:r>
              <a:rPr lang="de-DE" dirty="0" err="1">
                <a:latin typeface="DesySans Office" panose="020B0503040000020003" pitchFamily="34" charset="0"/>
              </a:rPr>
              <a:t>good</a:t>
            </a:r>
            <a:r>
              <a:rPr lang="de-DE" dirty="0">
                <a:latin typeface="DesySans Office" panose="020B0503040000020003" pitchFamily="34" charset="0"/>
              </a:rPr>
              <a:t> </a:t>
            </a:r>
            <a:r>
              <a:rPr lang="de-DE" dirty="0" err="1">
                <a:latin typeface="DesySans Office" panose="020B0503040000020003" pitchFamily="34" charset="0"/>
              </a:rPr>
              <a:t>practices</a:t>
            </a:r>
            <a:r>
              <a:rPr lang="de-DE" dirty="0">
                <a:latin typeface="DesySans Office" panose="020B0503040000020003" pitchFamily="34" charset="0"/>
              </a:rPr>
              <a:t>, …</a:t>
            </a:r>
          </a:p>
          <a:p>
            <a:pPr marL="11112" lvl="1"/>
            <a:endParaRPr lang="de-DE" dirty="0">
              <a:latin typeface="DesySans Office" panose="020B0503040000020003" pitchFamily="34" charset="0"/>
            </a:endParaRPr>
          </a:p>
          <a:p>
            <a:pPr marL="11112" lvl="1"/>
            <a:endParaRPr lang="de-DE" dirty="0">
              <a:latin typeface="DesySans Office" panose="020B0503040000020003" pitchFamily="34" charset="0"/>
            </a:endParaRPr>
          </a:p>
          <a:p>
            <a:pPr>
              <a:spcBef>
                <a:spcPts val="300"/>
              </a:spcBef>
            </a:pPr>
            <a:r>
              <a:rPr lang="de-DE" sz="1200" b="1" strike="noStrike" spc="-1" dirty="0" err="1">
                <a:solidFill>
                  <a:srgbClr val="000000"/>
                </a:solidFill>
                <a:latin typeface="DesySans Office" panose="020B0503040000020003" pitchFamily="34" charset="0"/>
              </a:rPr>
              <a:t>Currently</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several</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universities</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operate</a:t>
            </a:r>
            <a:r>
              <a:rPr lang="de-DE" sz="1200" b="1" strike="noStrike" spc="-1" dirty="0">
                <a:solidFill>
                  <a:srgbClr val="000000"/>
                </a:solidFill>
                <a:latin typeface="DesySans Office" panose="020B0503040000020003" pitchFamily="34" charset="0"/>
              </a:rPr>
              <a:t> Tier-2 </a:t>
            </a:r>
            <a:r>
              <a:rPr lang="de-DE" sz="1200" b="1" strike="noStrike" spc="-1" dirty="0" err="1">
                <a:solidFill>
                  <a:srgbClr val="000000"/>
                </a:solidFill>
                <a:latin typeface="DesySans Office" panose="020B0503040000020003" pitchFamily="34" charset="0"/>
              </a:rPr>
              <a:t>centres</a:t>
            </a:r>
            <a:endParaRPr lang="de-DE" sz="1200" b="1" strike="noStrike" spc="-1" dirty="0">
              <a:solidFill>
                <a:srgbClr val="000000"/>
              </a:solidFill>
              <a:latin typeface="DesySans Office" panose="020B0503040000020003" pitchFamily="34" charset="0"/>
            </a:endParaRPr>
          </a:p>
          <a:p>
            <a:pPr>
              <a:spcBef>
                <a:spcPts val="300"/>
              </a:spcBef>
            </a:pPr>
            <a:r>
              <a:rPr lang="de-DE" sz="1200" b="1" strike="noStrike" spc="-1" dirty="0" err="1">
                <a:solidFill>
                  <a:srgbClr val="000000"/>
                </a:solidFill>
                <a:latin typeface="DesySans Office" panose="020B0503040000020003" pitchFamily="34" charset="0"/>
              </a:rPr>
              <a:t>Because</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of</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federal</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funding</a:t>
            </a:r>
            <a:r>
              <a:rPr lang="de-DE" sz="1200" b="1" strike="noStrike" spc="-1" dirty="0">
                <a:solidFill>
                  <a:srgbClr val="000000"/>
                </a:solidFill>
                <a:latin typeface="DesySans Office" panose="020B0503040000020003" pitchFamily="34" charset="0"/>
              </a:rPr>
              <a:t> : WLCG </a:t>
            </a:r>
            <a:r>
              <a:rPr lang="de-DE" sz="1200" b="1" strike="noStrike" spc="-1" dirty="0" err="1">
                <a:solidFill>
                  <a:srgbClr val="000000"/>
                </a:solidFill>
                <a:latin typeface="DesySans Office" panose="020B0503040000020003" pitchFamily="34" charset="0"/>
              </a:rPr>
              <a:t>migration</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of</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resources</a:t>
            </a:r>
            <a:endParaRPr lang="de-DE" sz="1200" spc="-1" dirty="0">
              <a:solidFill>
                <a:srgbClr val="000000"/>
              </a:solidFill>
              <a:latin typeface="DesySans Office" panose="020B0503040000020003" pitchFamily="34" charset="0"/>
            </a:endParaRPr>
          </a:p>
          <a:p>
            <a:pPr marL="285750" indent="-285750">
              <a:spcBef>
                <a:spcPts val="300"/>
              </a:spcBef>
              <a:buFont typeface="Arial" panose="020B0604020202020204" pitchFamily="34" charset="0"/>
              <a:buChar char="•"/>
            </a:pPr>
            <a:r>
              <a:rPr lang="de-DE" sz="1200" b="0" strike="noStrike" spc="-1" dirty="0">
                <a:solidFill>
                  <a:srgbClr val="000000"/>
                </a:solidFill>
                <a:latin typeface="DesySans Office" panose="020B0503040000020003" pitchFamily="34" charset="0"/>
              </a:rPr>
              <a:t>Migration </a:t>
            </a:r>
            <a:r>
              <a:rPr lang="de-DE" sz="1200" b="0" strike="noStrike" spc="-1" dirty="0" err="1">
                <a:solidFill>
                  <a:srgbClr val="000000"/>
                </a:solidFill>
                <a:latin typeface="DesySans Office" panose="020B0503040000020003" pitchFamily="34" charset="0"/>
              </a:rPr>
              <a:t>from</a:t>
            </a:r>
            <a:r>
              <a:rPr lang="de-DE" sz="1200" b="0" strike="noStrike" spc="-1" dirty="0">
                <a:solidFill>
                  <a:srgbClr val="000000"/>
                </a:solidFill>
                <a:latin typeface="DesySans Office" panose="020B0503040000020003" pitchFamily="34" charset="0"/>
              </a:rPr>
              <a:t> </a:t>
            </a:r>
            <a:r>
              <a:rPr lang="de-DE" sz="1200" b="0" strike="noStrike" spc="-1" dirty="0" err="1">
                <a:solidFill>
                  <a:srgbClr val="000000"/>
                </a:solidFill>
                <a:latin typeface="DesySans Office" panose="020B0503040000020003" pitchFamily="34" charset="0"/>
              </a:rPr>
              <a:t>university</a:t>
            </a:r>
            <a:r>
              <a:rPr lang="de-DE" sz="1200" b="0" strike="noStrike" spc="-1" dirty="0">
                <a:solidFill>
                  <a:srgbClr val="000000"/>
                </a:solidFill>
                <a:latin typeface="DesySans Office" panose="020B0503040000020003" pitchFamily="34" charset="0"/>
              </a:rPr>
              <a:t> Tier-2 </a:t>
            </a:r>
            <a:r>
              <a:rPr lang="de-DE" sz="1200" b="0" strike="noStrike" spc="-1" dirty="0" err="1">
                <a:solidFill>
                  <a:srgbClr val="000000"/>
                </a:solidFill>
                <a:latin typeface="DesySans Office" panose="020B0503040000020003" pitchFamily="34" charset="0"/>
              </a:rPr>
              <a:t>to</a:t>
            </a:r>
            <a:r>
              <a:rPr lang="de-DE" sz="1200" b="0" strike="noStrike" spc="-1" dirty="0">
                <a:solidFill>
                  <a:srgbClr val="000000"/>
                </a:solidFill>
                <a:latin typeface="DesySans Office" panose="020B0503040000020003" pitchFamily="34" charset="0"/>
              </a:rPr>
              <a:t> NHR (</a:t>
            </a:r>
            <a:r>
              <a:rPr lang="de-DE" sz="1200" spc="-1" dirty="0" err="1">
                <a:solidFill>
                  <a:srgbClr val="000000"/>
                </a:solidFill>
                <a:latin typeface="DesySans Office" panose="020B0503040000020003" pitchFamily="34" charset="0"/>
              </a:rPr>
              <a:t>c</a:t>
            </a:r>
            <a:r>
              <a:rPr lang="de-DE" sz="1200" b="0" strike="noStrike" spc="-1" dirty="0" err="1">
                <a:solidFill>
                  <a:srgbClr val="000000"/>
                </a:solidFill>
                <a:latin typeface="DesySans Office" panose="020B0503040000020003" pitchFamily="34" charset="0"/>
              </a:rPr>
              <a:t>ompute</a:t>
            </a:r>
            <a:r>
              <a:rPr lang="de-DE" sz="1200" b="0" strike="noStrike" spc="-1" dirty="0">
                <a:solidFill>
                  <a:srgbClr val="000000"/>
                </a:solidFill>
                <a:latin typeface="DesySans Office" panose="020B0503040000020003" pitchFamily="34" charset="0"/>
              </a:rPr>
              <a:t>) and </a:t>
            </a:r>
            <a:br>
              <a:rPr lang="de-DE" sz="1200" b="0" strike="noStrike" spc="-1" dirty="0">
                <a:solidFill>
                  <a:srgbClr val="000000"/>
                </a:solidFill>
                <a:latin typeface="DesySans Office" panose="020B0503040000020003" pitchFamily="34" charset="0"/>
              </a:rPr>
            </a:br>
            <a:r>
              <a:rPr lang="de-DE" sz="1200" b="0" strike="noStrike" spc="-1" dirty="0">
                <a:solidFill>
                  <a:srgbClr val="000000"/>
                </a:solidFill>
                <a:latin typeface="DesySans Office" panose="020B0503040000020003" pitchFamily="34" charset="0"/>
              </a:rPr>
              <a:t>KIT/DESY </a:t>
            </a:r>
            <a:r>
              <a:rPr lang="de-DE" sz="1200" b="0" strike="noStrike" spc="-1" dirty="0" err="1">
                <a:solidFill>
                  <a:srgbClr val="000000"/>
                </a:solidFill>
                <a:latin typeface="DesySans Office" panose="020B0503040000020003" pitchFamily="34" charset="0"/>
              </a:rPr>
              <a:t>sites</a:t>
            </a:r>
            <a:r>
              <a:rPr lang="de-DE" sz="1200" b="0" strike="noStrike" spc="-1" dirty="0">
                <a:solidFill>
                  <a:srgbClr val="000000"/>
                </a:solidFill>
                <a:latin typeface="DesySans Office" panose="020B0503040000020003" pitchFamily="34" charset="0"/>
              </a:rPr>
              <a:t> (</a:t>
            </a:r>
            <a:r>
              <a:rPr lang="de-DE" sz="1200" b="0" strike="noStrike" spc="-1" dirty="0" err="1">
                <a:solidFill>
                  <a:srgbClr val="000000"/>
                </a:solidFill>
                <a:latin typeface="DesySans Office" panose="020B0503040000020003" pitchFamily="34" charset="0"/>
              </a:rPr>
              <a:t>storage</a:t>
            </a:r>
            <a:r>
              <a:rPr lang="de-DE" sz="1200" b="0" strike="noStrike" spc="-1" dirty="0">
                <a:solidFill>
                  <a:srgbClr val="000000"/>
                </a:solidFill>
                <a:latin typeface="DesySans Office" panose="020B0503040000020003" pitchFamily="34" charset="0"/>
              </a:rPr>
              <a:t>) – </a:t>
            </a:r>
            <a:r>
              <a:rPr lang="de-DE" sz="1200" b="0" strike="noStrike" spc="-1" dirty="0" err="1">
                <a:solidFill>
                  <a:srgbClr val="000000"/>
                </a:solidFill>
                <a:latin typeface="DesySans Office" panose="020B0503040000020003" pitchFamily="34" charset="0"/>
              </a:rPr>
              <a:t>focus</a:t>
            </a:r>
            <a:r>
              <a:rPr lang="de-DE" sz="1200" b="0" strike="noStrike" spc="-1" dirty="0">
                <a:solidFill>
                  <a:srgbClr val="000000"/>
                </a:solidFill>
                <a:latin typeface="DesySans Office" panose="020B0503040000020003" pitchFamily="34" charset="0"/>
              </a:rPr>
              <a:t> on </a:t>
            </a:r>
            <a:r>
              <a:rPr lang="de-DE" sz="1200" b="0" strike="noStrike" spc="-1" dirty="0" err="1">
                <a:solidFill>
                  <a:srgbClr val="000000"/>
                </a:solidFill>
                <a:latin typeface="DesySans Office" panose="020B0503040000020003" pitchFamily="34" charset="0"/>
              </a:rPr>
              <a:t>computing</a:t>
            </a:r>
            <a:r>
              <a:rPr lang="de-DE" sz="1200" b="0" strike="noStrike" spc="-1" dirty="0">
                <a:solidFill>
                  <a:srgbClr val="000000"/>
                </a:solidFill>
                <a:latin typeface="DesySans Office" panose="020B0503040000020003" pitchFamily="34" charset="0"/>
              </a:rPr>
              <a:t> power.</a:t>
            </a:r>
          </a:p>
          <a:p>
            <a:pPr marL="285750" indent="-285750">
              <a:spcBef>
                <a:spcPts val="300"/>
              </a:spcBef>
              <a:buFont typeface="Arial" panose="020B0604020202020204" pitchFamily="34" charset="0"/>
              <a:buChar char="•"/>
            </a:pPr>
            <a:r>
              <a:rPr lang="de-DE" sz="1200" spc="-1" dirty="0" err="1">
                <a:solidFill>
                  <a:srgbClr val="000000"/>
                </a:solidFill>
                <a:latin typeface="DesySans Office" panose="020B0503040000020003" pitchFamily="34" charset="0"/>
              </a:rPr>
              <a:t>Application</a:t>
            </a:r>
            <a:r>
              <a:rPr lang="de-DE" sz="1200" spc="-1" dirty="0">
                <a:solidFill>
                  <a:srgbClr val="000000"/>
                </a:solidFill>
                <a:latin typeface="DesySans Office" panose="020B0503040000020003" pitchFamily="34" charset="0"/>
              </a:rPr>
              <a:t> </a:t>
            </a:r>
            <a:r>
              <a:rPr lang="de-DE" sz="1200" spc="-1" dirty="0" err="1">
                <a:solidFill>
                  <a:srgbClr val="000000"/>
                </a:solidFill>
                <a:latin typeface="DesySans Office" panose="020B0503040000020003" pitchFamily="34" charset="0"/>
              </a:rPr>
              <a:t>to</a:t>
            </a:r>
            <a:r>
              <a:rPr lang="de-DE" sz="1200" spc="-1" dirty="0">
                <a:solidFill>
                  <a:srgbClr val="000000"/>
                </a:solidFill>
                <a:latin typeface="DesySans Office" panose="020B0503040000020003" pitchFamily="34" charset="0"/>
              </a:rPr>
              <a:t> HGF </a:t>
            </a:r>
            <a:r>
              <a:rPr lang="de-DE" sz="1200" spc="-1" dirty="0" err="1">
                <a:solidFill>
                  <a:srgbClr val="000000"/>
                </a:solidFill>
                <a:latin typeface="DesySans Office" panose="020B0503040000020003" pitchFamily="34" charset="0"/>
              </a:rPr>
              <a:t>planned</a:t>
            </a:r>
            <a:r>
              <a:rPr lang="de-DE" sz="1200" spc="-1" dirty="0">
                <a:solidFill>
                  <a:srgbClr val="000000"/>
                </a:solidFill>
                <a:latin typeface="DesySans Office" panose="020B0503040000020003" pitchFamily="34" charset="0"/>
              </a:rPr>
              <a:t> </a:t>
            </a:r>
            <a:r>
              <a:rPr lang="de-DE" sz="1200" spc="-1" dirty="0" err="1">
                <a:solidFill>
                  <a:srgbClr val="000000"/>
                </a:solidFill>
                <a:latin typeface="DesySans Office" panose="020B0503040000020003" pitchFamily="34" charset="0"/>
              </a:rPr>
              <a:t>for</a:t>
            </a:r>
            <a:r>
              <a:rPr lang="de-DE" sz="1200" spc="-1" dirty="0">
                <a:solidFill>
                  <a:srgbClr val="000000"/>
                </a:solidFill>
                <a:latin typeface="DesySans Office" panose="020B0503040000020003" pitchFamily="34" charset="0"/>
              </a:rPr>
              <a:t> </a:t>
            </a:r>
            <a:r>
              <a:rPr lang="de-DE" sz="1200" spc="-1" dirty="0" err="1">
                <a:solidFill>
                  <a:srgbClr val="000000"/>
                </a:solidFill>
                <a:latin typeface="DesySans Office" panose="020B0503040000020003" pitchFamily="34" charset="0"/>
              </a:rPr>
              <a:t>next</a:t>
            </a:r>
            <a:r>
              <a:rPr lang="de-DE" sz="1200" spc="-1" dirty="0">
                <a:solidFill>
                  <a:srgbClr val="000000"/>
                </a:solidFill>
                <a:latin typeface="DesySans Office" panose="020B0503040000020003" pitchFamily="34" charset="0"/>
              </a:rPr>
              <a:t> </a:t>
            </a:r>
            <a:r>
              <a:rPr lang="de-DE" sz="1200" spc="-1" dirty="0" err="1">
                <a:solidFill>
                  <a:srgbClr val="000000"/>
                </a:solidFill>
                <a:latin typeface="DesySans Office" panose="020B0503040000020003" pitchFamily="34" charset="0"/>
              </a:rPr>
              <a:t>year</a:t>
            </a:r>
            <a:r>
              <a:rPr lang="de-DE" sz="1200" spc="-1" dirty="0">
                <a:solidFill>
                  <a:srgbClr val="000000"/>
                </a:solidFill>
                <a:latin typeface="DesySans Office" panose="020B0503040000020003" pitchFamily="34" charset="0"/>
              </a:rPr>
              <a:t> (</a:t>
            </a:r>
            <a:r>
              <a:rPr lang="de-DE" sz="1200" spc="-1" dirty="0" err="1">
                <a:solidFill>
                  <a:srgbClr val="000000"/>
                </a:solidFill>
                <a:latin typeface="DesySans Office" panose="020B0503040000020003" pitchFamily="34" charset="0"/>
              </a:rPr>
              <a:t>bridge</a:t>
            </a:r>
            <a:r>
              <a:rPr lang="de-DE" sz="1200" spc="-1" dirty="0">
                <a:solidFill>
                  <a:srgbClr val="000000"/>
                </a:solidFill>
                <a:latin typeface="DesySans Office" panose="020B0503040000020003" pitchFamily="34" charset="0"/>
              </a:rPr>
              <a:t> </a:t>
            </a:r>
            <a:r>
              <a:rPr lang="de-DE" sz="1200" spc="-1" dirty="0" err="1">
                <a:solidFill>
                  <a:srgbClr val="000000"/>
                </a:solidFill>
                <a:latin typeface="DesySans Office" panose="020B0503040000020003" pitchFamily="34" charset="0"/>
              </a:rPr>
              <a:t>funding</a:t>
            </a:r>
            <a:r>
              <a:rPr lang="de-DE" sz="1200" spc="-1" dirty="0">
                <a:solidFill>
                  <a:srgbClr val="000000"/>
                </a:solidFill>
                <a:latin typeface="DesySans Office" panose="020B0503040000020003" pitchFamily="34" charset="0"/>
              </a:rPr>
              <a:t> </a:t>
            </a:r>
            <a:r>
              <a:rPr lang="de-DE" sz="1200" spc="-1" dirty="0" err="1">
                <a:solidFill>
                  <a:srgbClr val="000000"/>
                </a:solidFill>
                <a:latin typeface="DesySans Office" panose="020B0503040000020003" pitchFamily="34" charset="0"/>
              </a:rPr>
              <a:t>received</a:t>
            </a:r>
            <a:r>
              <a:rPr lang="de-DE" sz="1200" spc="-1" dirty="0">
                <a:solidFill>
                  <a:srgbClr val="000000"/>
                </a:solidFill>
                <a:latin typeface="DesySans Office" panose="020B0503040000020003" pitchFamily="34" charset="0"/>
              </a:rPr>
              <a:t>)</a:t>
            </a:r>
            <a:endParaRPr lang="de-DE" sz="1200" b="0" strike="noStrike" spc="-1" dirty="0">
              <a:solidFill>
                <a:srgbClr val="000000"/>
              </a:solidFill>
              <a:latin typeface="DesySans Office" panose="020B0503040000020003" pitchFamily="34" charset="0"/>
            </a:endParaRPr>
          </a:p>
          <a:p>
            <a:pPr marL="11112" lvl="1"/>
            <a:endParaRPr lang="de-DE" dirty="0">
              <a:latin typeface="DesySans Office" panose="020B0503040000020003" pitchFamily="34" charset="0"/>
            </a:endParaRPr>
          </a:p>
          <a:p>
            <a:pPr>
              <a:spcBef>
                <a:spcPts val="300"/>
              </a:spcBef>
            </a:pPr>
            <a:r>
              <a:rPr lang="de-DE" sz="1200" b="1" strike="noStrike" spc="-1" dirty="0" err="1">
                <a:solidFill>
                  <a:srgbClr val="000000"/>
                </a:solidFill>
                <a:latin typeface="DesySans Office" panose="020B0503040000020003" pitchFamily="34" charset="0"/>
              </a:rPr>
              <a:t>To</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be</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resolved</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data</a:t>
            </a:r>
            <a:r>
              <a:rPr lang="de-DE" sz="1200" b="1" strike="noStrike" spc="-1" dirty="0">
                <a:solidFill>
                  <a:srgbClr val="000000"/>
                </a:solidFill>
                <a:latin typeface="DesySans Office" panose="020B0503040000020003" pitchFamily="34" charset="0"/>
              </a:rPr>
              <a:t> </a:t>
            </a:r>
            <a:r>
              <a:rPr lang="de-DE" sz="1200" b="1" strike="noStrike" spc="-1" dirty="0" err="1">
                <a:solidFill>
                  <a:srgbClr val="000000"/>
                </a:solidFill>
                <a:latin typeface="DesySans Office" panose="020B0503040000020003" pitchFamily="34" charset="0"/>
              </a:rPr>
              <a:t>management</a:t>
            </a:r>
            <a:r>
              <a:rPr lang="de-DE" sz="1200" b="1" strike="noStrike" spc="-1" dirty="0">
                <a:solidFill>
                  <a:srgbClr val="000000"/>
                </a:solidFill>
                <a:latin typeface="DesySans Office" panose="020B0503040000020003" pitchFamily="34" charset="0"/>
              </a:rPr>
              <a:t> at NHR </a:t>
            </a:r>
            <a:r>
              <a:rPr lang="de-DE" sz="1200" b="1" strike="noStrike" spc="-1" dirty="0" err="1">
                <a:solidFill>
                  <a:srgbClr val="000000"/>
                </a:solidFill>
                <a:latin typeface="DesySans Office" panose="020B0503040000020003" pitchFamily="34" charset="0"/>
              </a:rPr>
              <a:t>sites</a:t>
            </a:r>
            <a:endParaRPr lang="de-DE" sz="1200" b="1" strike="noStrike" spc="-1" dirty="0">
              <a:solidFill>
                <a:srgbClr val="000000"/>
              </a:solidFill>
              <a:latin typeface="DesySans Office" panose="020B0503040000020003" pitchFamily="34" charset="0"/>
            </a:endParaRPr>
          </a:p>
          <a:p>
            <a:pPr marL="285750" indent="-285750">
              <a:spcBef>
                <a:spcPts val="300"/>
              </a:spcBef>
              <a:buFont typeface="Arial" panose="020B0604020202020204" pitchFamily="34" charset="0"/>
              <a:buChar char="•"/>
            </a:pPr>
            <a:r>
              <a:rPr lang="de-DE" sz="1200" b="0" strike="noStrike" spc="-1" dirty="0">
                <a:solidFill>
                  <a:srgbClr val="000000"/>
                </a:solidFill>
                <a:latin typeface="DesySans Office" panose="020B0503040000020003" pitchFamily="34" charset="0"/>
              </a:rPr>
              <a:t>DESY </a:t>
            </a:r>
            <a:r>
              <a:rPr lang="de-DE" sz="1200" b="0" strike="noStrike" spc="-1" dirty="0" err="1">
                <a:solidFill>
                  <a:srgbClr val="000000"/>
                </a:solidFill>
                <a:latin typeface="DesySans Office" panose="020B0503040000020003" pitchFamily="34" charset="0"/>
              </a:rPr>
              <a:t>ready</a:t>
            </a:r>
            <a:r>
              <a:rPr lang="de-DE" sz="1200" b="0" strike="noStrike" spc="-1" dirty="0">
                <a:solidFill>
                  <a:srgbClr val="000000"/>
                </a:solidFill>
                <a:latin typeface="DesySans Office" panose="020B0503040000020003" pitchFamily="34" charset="0"/>
              </a:rPr>
              <a:t> </a:t>
            </a:r>
            <a:r>
              <a:rPr lang="de-DE" sz="1200" b="0" strike="noStrike" spc="-1" dirty="0" err="1">
                <a:solidFill>
                  <a:srgbClr val="000000"/>
                </a:solidFill>
                <a:latin typeface="DesySans Office" panose="020B0503040000020003" pitchFamily="34" charset="0"/>
              </a:rPr>
              <a:t>to</a:t>
            </a:r>
            <a:r>
              <a:rPr lang="de-DE" sz="1200" b="0" strike="noStrike" spc="-1" dirty="0">
                <a:solidFill>
                  <a:srgbClr val="000000"/>
                </a:solidFill>
                <a:latin typeface="DesySans Office" panose="020B0503040000020003" pitchFamily="34" charset="0"/>
              </a:rPr>
              <a:t> </a:t>
            </a:r>
            <a:r>
              <a:rPr lang="de-DE" sz="1200" b="0" strike="noStrike" spc="-1" dirty="0" err="1">
                <a:solidFill>
                  <a:srgbClr val="000000"/>
                </a:solidFill>
                <a:latin typeface="DesySans Office" panose="020B0503040000020003" pitchFamily="34" charset="0"/>
              </a:rPr>
              <a:t>take</a:t>
            </a:r>
            <a:r>
              <a:rPr lang="de-DE" sz="1200" b="0" strike="noStrike" spc="-1" dirty="0">
                <a:solidFill>
                  <a:srgbClr val="000000"/>
                </a:solidFill>
                <a:latin typeface="DesySans Office" panose="020B0503040000020003" pitchFamily="34" charset="0"/>
              </a:rPr>
              <a:t> </a:t>
            </a:r>
            <a:r>
              <a:rPr lang="de-DE" sz="1200" b="0" strike="noStrike" spc="-1" dirty="0" err="1">
                <a:solidFill>
                  <a:srgbClr val="000000"/>
                </a:solidFill>
                <a:latin typeface="DesySans Office" panose="020B0503040000020003" pitchFamily="34" charset="0"/>
              </a:rPr>
              <a:t>leading</a:t>
            </a:r>
            <a:r>
              <a:rPr lang="de-DE" sz="1200" b="0" strike="noStrike" spc="-1" dirty="0">
                <a:solidFill>
                  <a:srgbClr val="000000"/>
                </a:solidFill>
                <a:latin typeface="DesySans Office" panose="020B0503040000020003" pitchFamily="34" charset="0"/>
              </a:rPr>
              <a:t> </a:t>
            </a:r>
            <a:r>
              <a:rPr lang="de-DE" sz="1200" b="0" strike="noStrike" spc="-1" dirty="0" err="1">
                <a:solidFill>
                  <a:srgbClr val="000000"/>
                </a:solidFill>
                <a:latin typeface="DesySans Office" panose="020B0503040000020003" pitchFamily="34" charset="0"/>
              </a:rPr>
              <a:t>role</a:t>
            </a:r>
            <a:r>
              <a:rPr lang="de-DE" sz="1200" b="0" strike="noStrike" spc="-1" dirty="0">
                <a:solidFill>
                  <a:srgbClr val="000000"/>
                </a:solidFill>
                <a:latin typeface="DesySans Office" panose="020B0503040000020003" pitchFamily="34" charset="0"/>
              </a:rPr>
              <a:t> </a:t>
            </a:r>
            <a:r>
              <a:rPr lang="de-DE" sz="1200" b="0" strike="noStrike" spc="-1" dirty="0" err="1">
                <a:solidFill>
                  <a:srgbClr val="000000"/>
                </a:solidFill>
                <a:latin typeface="DesySans Office" panose="020B0503040000020003" pitchFamily="34" charset="0"/>
              </a:rPr>
              <a:t>for</a:t>
            </a:r>
            <a:r>
              <a:rPr lang="de-DE" sz="1200" b="0" strike="noStrike" spc="-1" dirty="0">
                <a:solidFill>
                  <a:srgbClr val="000000"/>
                </a:solidFill>
                <a:latin typeface="DesySans Office" panose="020B0503040000020003" pitchFamily="34" charset="0"/>
              </a:rPr>
              <a:t> </a:t>
            </a:r>
            <a:r>
              <a:rPr lang="de-DE" sz="1200" b="0" strike="noStrike" spc="-1" dirty="0" err="1">
                <a:solidFill>
                  <a:srgbClr val="000000"/>
                </a:solidFill>
                <a:latin typeface="DesySans Office" panose="020B0503040000020003" pitchFamily="34" charset="0"/>
              </a:rPr>
              <a:t>caching</a:t>
            </a:r>
            <a:r>
              <a:rPr lang="de-DE" sz="1200" b="0" strike="noStrike" spc="-1" dirty="0">
                <a:solidFill>
                  <a:srgbClr val="000000"/>
                </a:solidFill>
                <a:latin typeface="DesySans Office" panose="020B0503040000020003" pitchFamily="34" charset="0"/>
              </a:rPr>
              <a:t> </a:t>
            </a:r>
            <a:r>
              <a:rPr lang="de-DE" sz="1200" b="0" strike="noStrike" spc="-1" dirty="0" err="1">
                <a:solidFill>
                  <a:srgbClr val="000000"/>
                </a:solidFill>
                <a:latin typeface="DesySans Office" panose="020B0503040000020003" pitchFamily="34" charset="0"/>
              </a:rPr>
              <a:t>solution</a:t>
            </a:r>
            <a:r>
              <a:rPr lang="de-DE" sz="1200" b="0" strike="noStrike" spc="-1" dirty="0">
                <a:solidFill>
                  <a:srgbClr val="000000"/>
                </a:solidFill>
                <a:latin typeface="DesySans Office" panose="020B0503040000020003" pitchFamily="34" charset="0"/>
              </a:rPr>
              <a:t> (prototype </a:t>
            </a:r>
            <a:r>
              <a:rPr lang="de-DE" sz="1200" b="0" strike="noStrike" spc="-1" dirty="0" err="1">
                <a:solidFill>
                  <a:srgbClr val="000000"/>
                </a:solidFill>
                <a:latin typeface="DesySans Office" panose="020B0503040000020003" pitchFamily="34" charset="0"/>
              </a:rPr>
              <a:t>development</a:t>
            </a:r>
            <a:r>
              <a:rPr lang="de-DE" sz="1200" b="0" strike="noStrike" spc="-1" dirty="0">
                <a:solidFill>
                  <a:srgbClr val="000000"/>
                </a:solidFill>
                <a:latin typeface="DesySans Office" panose="020B0503040000020003" pitchFamily="34" charset="0"/>
              </a:rPr>
              <a:t> </a:t>
            </a:r>
            <a:r>
              <a:rPr lang="de-DE" sz="1200" b="0" strike="noStrike" spc="-1" dirty="0" err="1">
                <a:solidFill>
                  <a:srgbClr val="000000"/>
                </a:solidFill>
                <a:latin typeface="DesySans Office" panose="020B0503040000020003" pitchFamily="34" charset="0"/>
              </a:rPr>
              <a:t>ongoing</a:t>
            </a:r>
            <a:r>
              <a:rPr lang="de-DE" sz="1200" b="0" strike="noStrike" spc="-1" dirty="0">
                <a:solidFill>
                  <a:srgbClr val="000000"/>
                </a:solidFill>
                <a:latin typeface="DesySans Office" panose="020B0503040000020003" pitchFamily="34" charset="0"/>
              </a:rPr>
              <a:t>)</a:t>
            </a:r>
          </a:p>
          <a:p>
            <a:pPr marL="285750" indent="-285750">
              <a:spcBef>
                <a:spcPts val="300"/>
              </a:spcBef>
              <a:buFont typeface="Arial" panose="020B0604020202020204" pitchFamily="34" charset="0"/>
              <a:buChar char="•"/>
            </a:pPr>
            <a:r>
              <a:rPr lang="de-DE" sz="1200" b="0" strike="noStrike" spc="-1" dirty="0">
                <a:solidFill>
                  <a:schemeClr val="dk1"/>
                </a:solidFill>
                <a:latin typeface="DesySans Office" panose="020B0503040000020003" pitchFamily="34" charset="0"/>
              </a:rPr>
              <a:t>Also </a:t>
            </a:r>
            <a:r>
              <a:rPr lang="de-DE" sz="1200" b="0" strike="noStrike" spc="-1" dirty="0" err="1">
                <a:solidFill>
                  <a:schemeClr val="dk1"/>
                </a:solidFill>
                <a:latin typeface="DesySans Office" panose="020B0503040000020003" pitchFamily="34" charset="0"/>
              </a:rPr>
              <a:t>more</a:t>
            </a:r>
            <a:r>
              <a:rPr lang="de-DE" sz="1200" b="0" strike="noStrike" spc="-1" dirty="0">
                <a:solidFill>
                  <a:schemeClr val="dk1"/>
                </a:solidFill>
                <a:latin typeface="DesySans Office" panose="020B0503040000020003" pitchFamily="34" charset="0"/>
              </a:rPr>
              <a:t> </a:t>
            </a:r>
            <a:r>
              <a:rPr lang="de-DE" sz="1200" b="0" strike="noStrike" spc="-1" dirty="0" err="1">
                <a:solidFill>
                  <a:schemeClr val="dk1"/>
                </a:solidFill>
                <a:latin typeface="DesySans Office" panose="020B0503040000020003" pitchFamily="34" charset="0"/>
              </a:rPr>
              <a:t>storage</a:t>
            </a:r>
            <a:r>
              <a:rPr lang="de-DE" sz="1200" spc="-1" dirty="0">
                <a:solidFill>
                  <a:schemeClr val="dk1"/>
                </a:solidFill>
                <a:latin typeface="DesySans Office" panose="020B0503040000020003" pitchFamily="34" charset="0"/>
              </a:rPr>
              <a:t> and </a:t>
            </a:r>
            <a:r>
              <a:rPr lang="de-DE" sz="1200" b="0" strike="noStrike" spc="-1" dirty="0" err="1">
                <a:solidFill>
                  <a:schemeClr val="dk1"/>
                </a:solidFill>
                <a:latin typeface="DesySans Office" panose="020B0503040000020003" pitchFamily="34" charset="0"/>
              </a:rPr>
              <a:t>networking</a:t>
            </a:r>
            <a:r>
              <a:rPr lang="de-DE" sz="1200" b="0" strike="noStrike" spc="-1" dirty="0">
                <a:solidFill>
                  <a:schemeClr val="dk1"/>
                </a:solidFill>
                <a:latin typeface="DesySans Office" panose="020B0503040000020003" pitchFamily="34" charset="0"/>
              </a:rPr>
              <a:t> </a:t>
            </a:r>
            <a:r>
              <a:rPr lang="de-DE" sz="1200" b="0" strike="noStrike" spc="-1" dirty="0" err="1">
                <a:solidFill>
                  <a:schemeClr val="dk1"/>
                </a:solidFill>
                <a:latin typeface="DesySans Office" panose="020B0503040000020003" pitchFamily="34" charset="0"/>
              </a:rPr>
              <a:t>load</a:t>
            </a:r>
            <a:r>
              <a:rPr lang="de-DE" sz="1200" b="0" strike="noStrike" spc="-1" dirty="0">
                <a:solidFill>
                  <a:schemeClr val="dk1"/>
                </a:solidFill>
                <a:latin typeface="DesySans Office" panose="020B0503040000020003" pitchFamily="34" charset="0"/>
              </a:rPr>
              <a:t> at DESY</a:t>
            </a:r>
          </a:p>
          <a:p>
            <a:endParaRPr lang="en-DE" sz="1200" dirty="0"/>
          </a:p>
          <a:p>
            <a:pPr marL="11112" lvl="1"/>
            <a:endParaRPr lang="de-DE" dirty="0">
              <a:latin typeface="DesySans Office" panose="020B0503040000020003" pitchFamily="34" charset="0"/>
            </a:endParaRPr>
          </a:p>
        </p:txBody>
      </p:sp>
      <p:sp>
        <p:nvSpPr>
          <p:cNvPr id="354" name="PlaceHolder 3">
            <a:extLst>
              <a:ext uri="{FF2B5EF4-FFF2-40B4-BE49-F238E27FC236}">
                <a16:creationId xmlns:a16="http://schemas.microsoft.com/office/drawing/2014/main" id="{D841558E-FDC5-5DE1-B127-0015DFB54F29}"/>
              </a:ext>
            </a:extLst>
          </p:cNvPr>
          <p:cNvSpPr>
            <a:spLocks noGrp="1"/>
          </p:cNvSpPr>
          <p:nvPr>
            <p:ph type="sldNum" idx="39"/>
          </p:nvPr>
        </p:nvSpPr>
        <p:spPr>
          <a:xfrm>
            <a:off x="3884760" y="8685360"/>
            <a:ext cx="2971440" cy="458280"/>
          </a:xfrm>
          <a:prstGeom prst="rect">
            <a:avLst/>
          </a:prstGeom>
          <a:noFill/>
          <a:ln w="0">
            <a:noFill/>
          </a:ln>
        </p:spPr>
        <p:txBody>
          <a:bodyPr lIns="91440" tIns="45720" rIns="91440" bIns="45720" anchor="b">
            <a:noAutofit/>
          </a:bodyPr>
          <a:lstStyle>
            <a:lvl1pPr indent="0" algn="r" defTabSz="457200">
              <a:lnSpc>
                <a:spcPct val="100000"/>
              </a:lnSpc>
              <a:buNone/>
              <a:defRPr lang="en-US" sz="1200" b="0" strike="noStrike" spc="-1">
                <a:solidFill>
                  <a:schemeClr val="dk1"/>
                </a:solidFill>
                <a:latin typeface="+mn-lt"/>
                <a:ea typeface="+mn-ea"/>
              </a:defRPr>
            </a:lvl1pPr>
          </a:lstStyle>
          <a:p>
            <a:pPr indent="0" algn="r" defTabSz="457200">
              <a:lnSpc>
                <a:spcPct val="100000"/>
              </a:lnSpc>
              <a:buNone/>
            </a:pPr>
            <a:fld id="{8BC33F7B-D929-4D09-8922-D894BC01AE6F}" type="slidenum">
              <a:rPr lang="en-US" sz="1200" b="0" strike="noStrike" spc="-1">
                <a:solidFill>
                  <a:schemeClr val="dk1"/>
                </a:solidFill>
                <a:latin typeface="+mn-lt"/>
                <a:ea typeface="+mn-ea"/>
              </a:rPr>
              <a:t>20</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3161102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23"/>
          </p:nvPr>
        </p:nvSpPr>
        <p:spPr/>
        <p:txBody>
          <a:bodyPr/>
          <a:lstStyle/>
          <a:p>
            <a:pPr indent="0" algn="r">
              <a:buNone/>
            </a:pPr>
            <a:fld id="{557E3DA1-A872-49FF-BA8C-6268073AA814}" type="slidenum">
              <a:rPr lang="en-US" sz="1400" b="0" strike="noStrike" spc="-1" smtClean="0">
                <a:solidFill>
                  <a:srgbClr val="000000"/>
                </a:solidFill>
                <a:latin typeface="Calibri"/>
              </a:rPr>
              <a:t>24</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243045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BE7B5255-5329-45F9-87F3-A2F9FB4734DF}" type="slidenum">
              <a:rPr lang="de-DE" smtClean="0"/>
              <a:t>27</a:t>
            </a:fld>
            <a:endParaRPr lang="de-DE"/>
          </a:p>
        </p:txBody>
      </p:sp>
    </p:spTree>
    <p:extLst>
      <p:ext uri="{BB962C8B-B14F-4D97-AF65-F5344CB8AC3E}">
        <p14:creationId xmlns:p14="http://schemas.microsoft.com/office/powerpoint/2010/main" val="343632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479425" y="1279525"/>
            <a:ext cx="6140450" cy="3454400"/>
          </a:xfrm>
        </p:spPr>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1A82754A-136E-473F-953B-4C9B999A87FE}" type="slidenum">
              <a:rPr lang="de-DE"/>
              <a:t>3</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479425" y="1279525"/>
            <a:ext cx="6140450" cy="3454400"/>
          </a:xfrm>
        </p:spPr>
      </p:sp>
      <p:sp>
        <p:nvSpPr>
          <p:cNvPr id="3" name="Notizenplatzhalter 2"/>
          <p:cNvSpPr>
            <a:spLocks noGrp="1"/>
          </p:cNvSpPr>
          <p:nvPr>
            <p:ph type="body" idx="1"/>
          </p:nvPr>
        </p:nvSpPr>
        <p:spPr bwMode="auto"/>
        <p:txBody>
          <a:bodyPr/>
          <a:lstStyle/>
          <a:p>
            <a:pPr marL="0" indent="0">
              <a:buNone/>
              <a:defRPr/>
            </a:pPr>
            <a:endParaRPr lang="de-DE" dirty="0"/>
          </a:p>
        </p:txBody>
      </p:sp>
      <p:sp>
        <p:nvSpPr>
          <p:cNvPr id="4" name="Foliennummernplatzhalter 3"/>
          <p:cNvSpPr>
            <a:spLocks noGrp="1"/>
          </p:cNvSpPr>
          <p:nvPr>
            <p:ph type="sldNum" sz="quarter" idx="10"/>
          </p:nvPr>
        </p:nvSpPr>
        <p:spPr bwMode="auto"/>
        <p:txBody>
          <a:bodyPr/>
          <a:lstStyle/>
          <a:p>
            <a:pPr>
              <a:defRPr/>
            </a:pPr>
            <a:fld id="{BE7B5255-5329-45F9-87F3-A2F9FB4734DF}" type="slidenum">
              <a:rPr lang="de-DE"/>
              <a:t>4</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13AB-EA97-6CC0-42B3-EFFE9189394E}"/>
            </a:ext>
          </a:extLst>
        </p:cNvPr>
        <p:cNvGrpSpPr/>
        <p:nvPr/>
      </p:nvGrpSpPr>
      <p:grpSpPr>
        <a:xfrm>
          <a:off x="0" y="0"/>
          <a:ext cx="0" cy="0"/>
          <a:chOff x="0" y="0"/>
          <a:chExt cx="0" cy="0"/>
        </a:xfrm>
      </p:grpSpPr>
      <p:sp>
        <p:nvSpPr>
          <p:cNvPr id="358" name="PlaceHolder 1">
            <a:extLst>
              <a:ext uri="{FF2B5EF4-FFF2-40B4-BE49-F238E27FC236}">
                <a16:creationId xmlns:a16="http://schemas.microsoft.com/office/drawing/2014/main" id="{19912063-3758-1B18-69B4-6C5856DFE844}"/>
              </a:ext>
            </a:extLst>
          </p:cNvPr>
          <p:cNvSpPr>
            <a:spLocks noGrp="1" noRot="1" noChangeAspect="1"/>
          </p:cNvSpPr>
          <p:nvPr>
            <p:ph type="sldImg"/>
          </p:nvPr>
        </p:nvSpPr>
        <p:spPr>
          <a:xfrm>
            <a:off x="4038600" y="857250"/>
            <a:ext cx="4114800" cy="2314575"/>
          </a:xfrm>
          <a:prstGeom prst="rect">
            <a:avLst/>
          </a:prstGeom>
          <a:ln w="0">
            <a:noFill/>
          </a:ln>
        </p:spPr>
      </p:sp>
      <p:sp>
        <p:nvSpPr>
          <p:cNvPr id="359" name="PlaceHolder 2">
            <a:extLst>
              <a:ext uri="{FF2B5EF4-FFF2-40B4-BE49-F238E27FC236}">
                <a16:creationId xmlns:a16="http://schemas.microsoft.com/office/drawing/2014/main" id="{CBD2CA10-E943-ECF6-6712-E736DA844F6D}"/>
              </a:ext>
            </a:extLst>
          </p:cNvPr>
          <p:cNvSpPr>
            <a:spLocks noGrp="1"/>
          </p:cNvSpPr>
          <p:nvPr>
            <p:ph type="body"/>
          </p:nvPr>
        </p:nvSpPr>
        <p:spPr>
          <a:xfrm>
            <a:off x="1219320" y="3300480"/>
            <a:ext cx="9752760" cy="269964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Calibri"/>
            </a:endParaRPr>
          </a:p>
        </p:txBody>
      </p:sp>
      <p:sp>
        <p:nvSpPr>
          <p:cNvPr id="360" name="PlaceHolder 3">
            <a:extLst>
              <a:ext uri="{FF2B5EF4-FFF2-40B4-BE49-F238E27FC236}">
                <a16:creationId xmlns:a16="http://schemas.microsoft.com/office/drawing/2014/main" id="{914B5867-C7FC-80F7-40C3-9D4C8BBB928A}"/>
              </a:ext>
            </a:extLst>
          </p:cNvPr>
          <p:cNvSpPr>
            <a:spLocks noGrp="1"/>
          </p:cNvSpPr>
          <p:nvPr>
            <p:ph type="sldNum" idx="41"/>
          </p:nvPr>
        </p:nvSpPr>
        <p:spPr>
          <a:xfrm>
            <a:off x="6905520" y="6513480"/>
            <a:ext cx="5282640" cy="343800"/>
          </a:xfrm>
          <a:prstGeom prst="rect">
            <a:avLst/>
          </a:prstGeom>
          <a:noFill/>
          <a:ln w="0">
            <a:noFill/>
          </a:ln>
        </p:spPr>
        <p:txBody>
          <a:bodyPr lIns="91440" tIns="45720" rIns="91440" bIns="45720" anchor="b">
            <a:noAutofit/>
          </a:bodyPr>
          <a:lstStyle>
            <a:lvl1pPr indent="0" algn="r" defTabSz="457200">
              <a:lnSpc>
                <a:spcPct val="100000"/>
              </a:lnSpc>
              <a:buNone/>
              <a:tabLst>
                <a:tab pos="0" algn="l"/>
              </a:tabLst>
              <a:defRPr lang="de-DE" sz="1200" b="0" strike="noStrike" spc="-1">
                <a:solidFill>
                  <a:srgbClr val="000000"/>
                </a:solidFill>
                <a:latin typeface="Calibri"/>
                <a:ea typeface="+mn-ea"/>
              </a:defRPr>
            </a:lvl1pPr>
          </a:lstStyle>
          <a:p>
            <a:pPr indent="0" algn="r" defTabSz="457200">
              <a:lnSpc>
                <a:spcPct val="100000"/>
              </a:lnSpc>
              <a:buNone/>
              <a:tabLst>
                <a:tab pos="0" algn="l"/>
              </a:tabLst>
            </a:pPr>
            <a:fld id="{4F34EBEF-5746-4548-9ED3-C566B032C25E}" type="slidenum">
              <a:rPr lang="de-DE" sz="1200" b="0" strike="noStrike" spc="-1">
                <a:solidFill>
                  <a:srgbClr val="000000"/>
                </a:solidFill>
                <a:latin typeface="Calibri"/>
                <a:ea typeface="+mn-ea"/>
              </a:rPr>
              <a:t>7</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257385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laceHolder 1"/>
          <p:cNvSpPr>
            <a:spLocks noGrp="1" noRot="1" noChangeAspect="1"/>
          </p:cNvSpPr>
          <p:nvPr>
            <p:ph type="sldImg"/>
          </p:nvPr>
        </p:nvSpPr>
        <p:spPr>
          <a:xfrm>
            <a:off x="4038600" y="857250"/>
            <a:ext cx="4114800" cy="2314575"/>
          </a:xfrm>
          <a:prstGeom prst="rect">
            <a:avLst/>
          </a:prstGeom>
          <a:ln w="0">
            <a:noFill/>
          </a:ln>
        </p:spPr>
      </p:sp>
      <p:sp>
        <p:nvSpPr>
          <p:cNvPr id="368" name="PlaceHolder 2"/>
          <p:cNvSpPr>
            <a:spLocks noGrp="1"/>
          </p:cNvSpPr>
          <p:nvPr>
            <p:ph type="body"/>
          </p:nvPr>
        </p:nvSpPr>
        <p:spPr>
          <a:xfrm>
            <a:off x="1219320" y="3300480"/>
            <a:ext cx="9752760" cy="269964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Calibri"/>
            </a:endParaRPr>
          </a:p>
        </p:txBody>
      </p:sp>
      <p:sp>
        <p:nvSpPr>
          <p:cNvPr id="369" name="PlaceHolder 3"/>
          <p:cNvSpPr>
            <a:spLocks noGrp="1"/>
          </p:cNvSpPr>
          <p:nvPr>
            <p:ph type="sldNum" idx="44"/>
          </p:nvPr>
        </p:nvSpPr>
        <p:spPr>
          <a:xfrm>
            <a:off x="6905520" y="6513480"/>
            <a:ext cx="5282640" cy="343800"/>
          </a:xfrm>
          <a:prstGeom prst="rect">
            <a:avLst/>
          </a:prstGeom>
          <a:noFill/>
          <a:ln w="0">
            <a:noFill/>
          </a:ln>
        </p:spPr>
        <p:txBody>
          <a:bodyPr lIns="91440" tIns="45720" rIns="91440" bIns="45720" anchor="b">
            <a:noAutofit/>
          </a:bodyPr>
          <a:lstStyle>
            <a:lvl1pPr indent="0" algn="r" defTabSz="457200">
              <a:lnSpc>
                <a:spcPct val="100000"/>
              </a:lnSpc>
              <a:buNone/>
              <a:tabLst>
                <a:tab pos="0" algn="l"/>
              </a:tabLst>
              <a:defRPr lang="de-DE" sz="1200" b="0" strike="noStrike" spc="-1">
                <a:solidFill>
                  <a:srgbClr val="000000"/>
                </a:solidFill>
                <a:latin typeface="Calibri"/>
                <a:ea typeface="+mn-ea"/>
              </a:defRPr>
            </a:lvl1pPr>
          </a:lstStyle>
          <a:p>
            <a:pPr indent="0" algn="r" defTabSz="457200">
              <a:lnSpc>
                <a:spcPct val="100000"/>
              </a:lnSpc>
              <a:buNone/>
              <a:tabLst>
                <a:tab pos="0" algn="l"/>
              </a:tabLst>
            </a:pPr>
            <a:fld id="{DA11DC49-3A7C-456D-A4CD-2476CCA58BE6}" type="slidenum">
              <a:rPr lang="de-DE" sz="1200" b="0" strike="noStrike" spc="-1">
                <a:solidFill>
                  <a:srgbClr val="000000"/>
                </a:solidFill>
                <a:latin typeface="Calibri"/>
                <a:ea typeface="+mn-ea"/>
              </a:rPr>
              <a:t>8</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68158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23"/>
          </p:nvPr>
        </p:nvSpPr>
        <p:spPr/>
        <p:txBody>
          <a:bodyPr/>
          <a:lstStyle/>
          <a:p>
            <a:pPr indent="0" algn="r">
              <a:buNone/>
            </a:pPr>
            <a:fld id="{557E3DA1-A872-49FF-BA8C-6268073AA814}" type="slidenum">
              <a:rPr lang="en-US" sz="1400" b="0" strike="noStrike" spc="-1" smtClean="0">
                <a:solidFill>
                  <a:srgbClr val="000000"/>
                </a:solidFill>
                <a:latin typeface="Calibri"/>
              </a:rPr>
              <a:t>9</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58287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r>
              <a:rPr lang="en-GB" dirty="0"/>
              <a:t>Put only DESY, OK? </a:t>
            </a:r>
          </a:p>
        </p:txBody>
      </p:sp>
      <p:sp>
        <p:nvSpPr>
          <p:cNvPr id="4" name="Slide Number Placeholder 3"/>
          <p:cNvSpPr>
            <a:spLocks noGrp="1"/>
          </p:cNvSpPr>
          <p:nvPr>
            <p:ph type="sldNum" idx="23"/>
          </p:nvPr>
        </p:nvSpPr>
        <p:spPr/>
        <p:txBody>
          <a:bodyPr/>
          <a:lstStyle/>
          <a:p>
            <a:pPr indent="0" algn="r">
              <a:buNone/>
            </a:pPr>
            <a:fld id="{557E3DA1-A872-49FF-BA8C-6268073AA814}" type="slidenum">
              <a:rPr lang="en-US" sz="1400" b="0" strike="noStrike" spc="-1" smtClean="0">
                <a:solidFill>
                  <a:srgbClr val="000000"/>
                </a:solidFill>
                <a:latin typeface="Calibri"/>
              </a:rPr>
              <a:t>10</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776882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23"/>
          </p:nvPr>
        </p:nvSpPr>
        <p:spPr/>
        <p:txBody>
          <a:bodyPr/>
          <a:lstStyle/>
          <a:p>
            <a:pPr indent="0" algn="r">
              <a:buNone/>
            </a:pPr>
            <a:fld id="{557E3DA1-A872-49FF-BA8C-6268073AA814}" type="slidenum">
              <a:rPr lang="en-US" sz="1400" b="0" strike="noStrike" spc="-1" smtClean="0">
                <a:solidFill>
                  <a:srgbClr val="000000"/>
                </a:solidFill>
                <a:latin typeface="Calibri"/>
              </a:rPr>
              <a:t>13</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628604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DE" dirty="0"/>
              <a:t>Hier koennte man “mockingly” sagen, dass DESY nicht nur Kram baut und fuer andere da ist und selber massivven output generiert. : </a:t>
            </a:r>
          </a:p>
          <a:p>
            <a:pPr marL="171450" indent="-171450">
              <a:buFont typeface="Arial" panose="020B0604020202020204" pitchFamily="34" charset="0"/>
              <a:buChar char="•"/>
            </a:pPr>
            <a:r>
              <a:rPr lang="en-DE" dirty="0"/>
              <a:t>Di_Higgs ATLAS: </a:t>
            </a:r>
            <a:r>
              <a:rPr lang="en-GB" dirty="0">
                <a:effectLst/>
                <a:latin typeface="Arial" panose="020B0604020202020204" pitchFamily="34" charset="0"/>
              </a:rPr>
              <a:t>Most stringent constraints on HH production and • Limit on driven by and channels </a:t>
            </a:r>
            <a:r>
              <a:rPr lang="el-GR" i="1" dirty="0" err="1">
                <a:effectLst/>
                <a:latin typeface="Helvetica" pitchFamily="2" charset="0"/>
              </a:rPr>
              <a:t>κλ</a:t>
            </a:r>
            <a:r>
              <a:rPr lang="el-GR" i="1" dirty="0">
                <a:effectLst/>
                <a:latin typeface="Helvetica" pitchFamily="2" charset="0"/>
              </a:rPr>
              <a:t> </a:t>
            </a:r>
            <a:endParaRPr lang="en-US" i="1" dirty="0">
              <a:effectLst/>
              <a:latin typeface="Helvetica" pitchFamily="2" charset="0"/>
            </a:endParaRPr>
          </a:p>
          <a:p>
            <a:pPr marL="171450" indent="-171450">
              <a:buFont typeface="Arial" panose="020B0604020202020204" pitchFamily="34" charset="0"/>
              <a:buChar char="•"/>
            </a:pPr>
            <a:r>
              <a:rPr lang="en-US" i="1" dirty="0">
                <a:effectLst/>
                <a:latin typeface="Helvetica" pitchFamily="2" charset="0"/>
              </a:rPr>
              <a:t>Dazu </a:t>
            </a:r>
            <a:r>
              <a:rPr lang="en-US" i="1" dirty="0" err="1">
                <a:effectLst/>
                <a:latin typeface="Helvetica" pitchFamily="2" charset="0"/>
              </a:rPr>
              <a:t>noch</a:t>
            </a:r>
            <a:r>
              <a:rPr lang="en-US" i="1" dirty="0">
                <a:effectLst/>
                <a:latin typeface="Helvetica" pitchFamily="2" charset="0"/>
              </a:rPr>
              <a:t> Belle II R(D*) und BR </a:t>
            </a:r>
            <a:r>
              <a:rPr lang="en-US" i="1" dirty="0" err="1">
                <a:effectLst/>
                <a:latin typeface="Helvetica" pitchFamily="2" charset="0"/>
              </a:rPr>
              <a:t>fradtions</a:t>
            </a:r>
            <a:r>
              <a:rPr lang="en-US" i="1" dirty="0">
                <a:effectLst/>
                <a:latin typeface="Helvetica" pitchFamily="2" charset="0"/>
              </a:rPr>
              <a:t> of </a:t>
            </a:r>
            <a:r>
              <a:rPr lang="en-US" i="1" dirty="0" err="1">
                <a:effectLst/>
                <a:latin typeface="Helvetica" pitchFamily="2" charset="0"/>
              </a:rPr>
              <a:t>taus</a:t>
            </a:r>
            <a:r>
              <a:rPr lang="en-US" i="1" dirty="0">
                <a:effectLst/>
                <a:latin typeface="Helvetica" pitchFamily="2" charset="0"/>
              </a:rPr>
              <a:t>? </a:t>
            </a:r>
            <a:endParaRPr lang="en-DE" i="1" dirty="0">
              <a:effectLst/>
              <a:latin typeface="Helvetica" pitchFamily="2" charset="0"/>
            </a:endParaRPr>
          </a:p>
          <a:p>
            <a:pPr marL="171450" indent="-171450">
              <a:buFont typeface="Arial" panose="020B0604020202020204" pitchFamily="34" charset="0"/>
              <a:buChar char="•"/>
            </a:pPr>
            <a:endParaRPr lang="el-GR" dirty="0">
              <a:effectLst/>
              <a:latin typeface="Arial" panose="020B0604020202020204" pitchFamily="34" charset="0"/>
            </a:endParaRPr>
          </a:p>
        </p:txBody>
      </p:sp>
      <p:sp>
        <p:nvSpPr>
          <p:cNvPr id="4" name="Slide Number Placeholder 3"/>
          <p:cNvSpPr>
            <a:spLocks noGrp="1"/>
          </p:cNvSpPr>
          <p:nvPr>
            <p:ph type="sldNum" idx="23"/>
          </p:nvPr>
        </p:nvSpPr>
        <p:spPr/>
        <p:txBody>
          <a:bodyPr/>
          <a:lstStyle/>
          <a:p>
            <a:pPr indent="0" algn="r">
              <a:buNone/>
            </a:pPr>
            <a:fld id="{557E3DA1-A872-49FF-BA8C-6268073AA814}" type="slidenum">
              <a:rPr lang="en-US" sz="1400" b="0" strike="noStrike" spc="-1" smtClean="0">
                <a:solidFill>
                  <a:srgbClr val="000000"/>
                </a:solidFill>
                <a:latin typeface="Calibri"/>
              </a:rPr>
              <a:t>14</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423589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ontac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08E4DA-F01F-4DA4-AFAC-53CEEC220C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8779" y="4587296"/>
            <a:ext cx="598825" cy="185118"/>
          </a:xfrm>
          <a:prstGeom prst="rect">
            <a:avLst/>
          </a:prstGeom>
        </p:spPr>
      </p:pic>
      <p:sp>
        <p:nvSpPr>
          <p:cNvPr id="5" name="Rechteck 4">
            <a:extLst>
              <a:ext uri="{FF2B5EF4-FFF2-40B4-BE49-F238E27FC236}">
                <a16:creationId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tab pos="715963" algn="l"/>
              </a:tabLst>
            </a:pPr>
            <a:r>
              <a:rPr lang="de-DE" dirty="0"/>
              <a:t>	Deutsches </a:t>
            </a:r>
          </a:p>
          <a:p>
            <a:pPr>
              <a:lnSpc>
                <a:spcPct val="120000"/>
              </a:lnSpc>
            </a:pPr>
            <a:r>
              <a:rPr lang="de-DE" dirty="0"/>
              <a:t>Elektronen-Synchrotron</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en-US"/>
              <a:t>Edit Master text styles</a:t>
            </a:r>
          </a:p>
        </p:txBody>
      </p:sp>
    </p:spTree>
    <p:extLst>
      <p:ext uri="{BB962C8B-B14F-4D97-AF65-F5344CB8AC3E}">
        <p14:creationId xmlns:p14="http://schemas.microsoft.com/office/powerpoint/2010/main" val="20666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userDrawn="1">
  <p:cSld name="Titel und Inhal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Mastertitelformat bearbeiten</a:t>
            </a:r>
            <a:endParaRPr lang="en-US"/>
          </a:p>
        </p:txBody>
      </p:sp>
      <p:sp>
        <p:nvSpPr>
          <p:cNvPr id="3" name="Content Placeholder 2"/>
          <p:cNvSpPr>
            <a:spLocks noGrp="1"/>
          </p:cNvSpPr>
          <p:nvPr>
            <p:ph idx="1"/>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Footer Placeholder 4"/>
          <p:cNvSpPr>
            <a:spLocks noGrp="1"/>
          </p:cNvSpPr>
          <p:nvPr>
            <p:ph type="ftr" sz="quarter" idx="11"/>
          </p:nvPr>
        </p:nvSpPr>
        <p:spPr bwMode="auto"/>
        <p:txBody>
          <a:bodyPr/>
          <a:lstStyle/>
          <a:p>
            <a:pPr>
              <a:defRPr/>
            </a:pPr>
            <a:r>
              <a:rPr lang="pt-BR"/>
              <a:t>Beate Heinemann, CERN school of computing, 09/2024</a:t>
            </a:r>
            <a:endParaRPr lang="de-DE"/>
          </a:p>
        </p:txBody>
      </p:sp>
      <p:sp>
        <p:nvSpPr>
          <p:cNvPr id="8" name="Textplatzhalter 7"/>
          <p:cNvSpPr>
            <a:spLocks noGrp="1"/>
          </p:cNvSpPr>
          <p:nvPr>
            <p:ph type="body" sz="quarter" idx="13" hasCustomPrompt="1"/>
          </p:nvPr>
        </p:nvSpPr>
        <p:spPr bwMode="auto">
          <a:xfrm>
            <a:off x="407988" y="817501"/>
            <a:ext cx="11376024" cy="379252"/>
          </a:xfrm>
        </p:spPr>
        <p:txBody>
          <a:bodyPr/>
          <a:lstStyle>
            <a:lvl1pPr marL="0" indent="0">
              <a:spcAft>
                <a:spcPts val="0"/>
              </a:spcAft>
              <a:buNone/>
              <a:defRPr b="1">
                <a:solidFill>
                  <a:schemeClr val="accent2"/>
                </a:solidFill>
              </a:defRPr>
            </a:lvl1pPr>
            <a:lvl2pPr marL="266687" indent="0">
              <a:buNone/>
              <a:defRPr/>
            </a:lvl2pPr>
          </a:lstStyle>
          <a:p>
            <a:pPr lvl="0">
              <a:defRPr/>
            </a:pPr>
            <a:r>
              <a:rPr lang="de-DE"/>
              <a:t>Unterüberschrift</a:t>
            </a:r>
            <a:endParaRPr/>
          </a:p>
        </p:txBody>
      </p:sp>
    </p:spTree>
    <p:extLst>
      <p:ext uri="{BB962C8B-B14F-4D97-AF65-F5344CB8AC3E}">
        <p14:creationId xmlns:p14="http://schemas.microsoft.com/office/powerpoint/2010/main" val="3523013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itle, 5 Pictures">
    <p:spTree>
      <p:nvGrpSpPr>
        <p:cNvPr id="1" name=""/>
        <p:cNvGrpSpPr/>
        <p:nvPr/>
      </p:nvGrpSpPr>
      <p:grpSpPr bwMode="auto">
        <a:xfrm>
          <a:off x="0" y="0"/>
          <a:ext cx="0" cy="0"/>
          <a:chOff x="0" y="0"/>
          <a:chExt cx="0" cy="0"/>
        </a:xfrm>
      </p:grpSpPr>
      <p:sp>
        <p:nvSpPr>
          <p:cNvPr id="10" name="Bildplatzhalter 6"/>
          <p:cNvSpPr>
            <a:spLocks noGrp="1"/>
          </p:cNvSpPr>
          <p:nvPr>
            <p:ph type="pic" sz="quarter" idx="14"/>
          </p:nvPr>
        </p:nvSpPr>
        <p:spPr bwMode="auto">
          <a:xfrm>
            <a:off x="443371" y="1422010"/>
            <a:ext cx="5652858" cy="2500985"/>
          </a:xfrm>
          <a:prstGeom prst="rect">
            <a:avLst/>
          </a:prstGeom>
          <a:solidFill>
            <a:schemeClr val="bg2"/>
          </a:solidFill>
        </p:spPr>
        <p:txBody>
          <a:bodyPr anchor="ctr"/>
          <a:lstStyle>
            <a:lvl1pPr marL="0" indent="0" algn="ctr">
              <a:buNone/>
              <a:defRPr/>
            </a:lvl1pPr>
          </a:lstStyle>
          <a:p>
            <a:pPr>
              <a:defRPr/>
            </a:pPr>
            <a:r>
              <a:rPr lang="de-DE"/>
              <a:t>Bild durch Klicken auf Symbol hinzufügen</a:t>
            </a:r>
            <a:endParaRPr/>
          </a:p>
        </p:txBody>
      </p:sp>
      <p:sp>
        <p:nvSpPr>
          <p:cNvPr id="2" name="Title 1"/>
          <p:cNvSpPr>
            <a:spLocks noGrp="1"/>
          </p:cNvSpPr>
          <p:nvPr>
            <p:ph type="title" hasCustomPrompt="1"/>
          </p:nvPr>
        </p:nvSpPr>
        <p:spPr bwMode="auto">
          <a:xfrm>
            <a:off x="442913" y="385613"/>
            <a:ext cx="11306174" cy="451098"/>
          </a:xfrm>
        </p:spPr>
        <p:txBody>
          <a:bodyPr/>
          <a:lstStyle/>
          <a:p>
            <a:pPr>
              <a:defRPr/>
            </a:pPr>
            <a:r>
              <a:rPr lang="de-DE"/>
              <a:t>Titelmasterformat</a:t>
            </a:r>
            <a:endParaRPr lang="en-US"/>
          </a:p>
        </p:txBody>
      </p:sp>
      <p:sp>
        <p:nvSpPr>
          <p:cNvPr id="5" name="Footer Placeholder 4"/>
          <p:cNvSpPr>
            <a:spLocks noGrp="1"/>
          </p:cNvSpPr>
          <p:nvPr>
            <p:ph type="ftr" sz="quarter" idx="11"/>
          </p:nvPr>
        </p:nvSpPr>
        <p:spPr bwMode="auto"/>
        <p:txBody>
          <a:bodyPr/>
          <a:lstStyle/>
          <a:p>
            <a:pPr>
              <a:defRPr/>
            </a:pPr>
            <a:r>
              <a:rPr lang="pt-BR"/>
              <a:t>Beate Heinemann, CERN school of computing, 09/2024</a:t>
            </a:r>
            <a:endParaRPr lang="de-DE"/>
          </a:p>
        </p:txBody>
      </p:sp>
      <p:sp>
        <p:nvSpPr>
          <p:cNvPr id="8" name="Textplatzhalter 7"/>
          <p:cNvSpPr>
            <a:spLocks noGrp="1"/>
          </p:cNvSpPr>
          <p:nvPr>
            <p:ph type="body" sz="quarter" idx="13" hasCustomPrompt="1"/>
          </p:nvPr>
        </p:nvSpPr>
        <p:spPr bwMode="auto">
          <a:xfrm>
            <a:off x="442913" y="911864"/>
            <a:ext cx="11306174"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defRPr/>
            </a:pPr>
            <a:r>
              <a:rPr lang="de-DE"/>
              <a:t>Unterüberschrift</a:t>
            </a:r>
            <a:endParaRPr/>
          </a:p>
        </p:txBody>
      </p:sp>
      <p:sp>
        <p:nvSpPr>
          <p:cNvPr id="6" name="Bildplatzhalter 6"/>
          <p:cNvSpPr>
            <a:spLocks noGrp="1"/>
          </p:cNvSpPr>
          <p:nvPr>
            <p:ph type="pic" sz="quarter" idx="15"/>
          </p:nvPr>
        </p:nvSpPr>
        <p:spPr bwMode="auto">
          <a:xfrm>
            <a:off x="6096229" y="1422010"/>
            <a:ext cx="5652858" cy="2500985"/>
          </a:xfrm>
          <a:prstGeom prst="rect">
            <a:avLst/>
          </a:prstGeom>
          <a:solidFill>
            <a:schemeClr val="bg2"/>
          </a:solidFill>
        </p:spPr>
        <p:txBody>
          <a:bodyPr anchor="ctr"/>
          <a:lstStyle>
            <a:lvl1pPr marL="0" indent="0" algn="ctr">
              <a:buNone/>
              <a:defRPr/>
            </a:lvl1pPr>
          </a:lstStyle>
          <a:p>
            <a:pPr>
              <a:defRPr/>
            </a:pPr>
            <a:r>
              <a:rPr lang="de-DE"/>
              <a:t>Bild durch Klicken auf Symbol hinzufügen</a:t>
            </a:r>
            <a:endParaRPr/>
          </a:p>
        </p:txBody>
      </p:sp>
      <p:sp>
        <p:nvSpPr>
          <p:cNvPr id="7" name="Bildplatzhalter 6"/>
          <p:cNvSpPr>
            <a:spLocks noGrp="1"/>
          </p:cNvSpPr>
          <p:nvPr>
            <p:ph type="pic" sz="quarter" idx="16"/>
          </p:nvPr>
        </p:nvSpPr>
        <p:spPr bwMode="auto">
          <a:xfrm>
            <a:off x="443371" y="3922995"/>
            <a:ext cx="5652858" cy="2500985"/>
          </a:xfrm>
          <a:prstGeom prst="rect">
            <a:avLst/>
          </a:prstGeom>
          <a:solidFill>
            <a:schemeClr val="bg2"/>
          </a:solidFill>
        </p:spPr>
        <p:txBody>
          <a:bodyPr anchor="ctr"/>
          <a:lstStyle>
            <a:lvl1pPr marL="0" indent="0" algn="ctr">
              <a:buNone/>
              <a:defRPr/>
            </a:lvl1pPr>
          </a:lstStyle>
          <a:p>
            <a:pPr>
              <a:defRPr/>
            </a:pPr>
            <a:r>
              <a:rPr lang="de-DE"/>
              <a:t>Bild durch Klicken auf Symbol hinzufügen</a:t>
            </a:r>
            <a:endParaRPr/>
          </a:p>
        </p:txBody>
      </p:sp>
      <p:sp>
        <p:nvSpPr>
          <p:cNvPr id="9" name="Bildplatzhalter 6"/>
          <p:cNvSpPr>
            <a:spLocks noGrp="1"/>
          </p:cNvSpPr>
          <p:nvPr>
            <p:ph type="pic" sz="quarter" idx="17"/>
          </p:nvPr>
        </p:nvSpPr>
        <p:spPr bwMode="auto">
          <a:xfrm>
            <a:off x="6096229" y="3922995"/>
            <a:ext cx="5652858" cy="2500985"/>
          </a:xfrm>
          <a:prstGeom prst="rect">
            <a:avLst/>
          </a:prstGeom>
          <a:solidFill>
            <a:schemeClr val="bg2"/>
          </a:solidFill>
        </p:spPr>
        <p:txBody>
          <a:bodyPr anchor="ctr"/>
          <a:lstStyle>
            <a:lvl1pPr marL="0" indent="0" algn="ctr">
              <a:buNone/>
              <a:defRPr/>
            </a:lvl1pPr>
          </a:lstStyle>
          <a:p>
            <a:pPr>
              <a:defRPr/>
            </a:pPr>
            <a:r>
              <a:rPr lang="de-DE"/>
              <a:t>Bild durch Klicken auf Symbol hinzufügen</a:t>
            </a:r>
            <a:endParaRPr/>
          </a:p>
        </p:txBody>
      </p:sp>
      <p:sp>
        <p:nvSpPr>
          <p:cNvPr id="4" name="Bildplatzhalter 3"/>
          <p:cNvSpPr>
            <a:spLocks noGrp="1"/>
          </p:cNvSpPr>
          <p:nvPr>
            <p:ph type="pic" sz="quarter" idx="18"/>
          </p:nvPr>
        </p:nvSpPr>
        <p:spPr bwMode="auto">
          <a:xfrm>
            <a:off x="5049785" y="2876554"/>
            <a:ext cx="2092886" cy="2092882"/>
          </a:xfrm>
          <a:prstGeom prst="ellipse">
            <a:avLst/>
          </a:prstGeom>
          <a:solidFill>
            <a:schemeClr val="bg1"/>
          </a:solidFill>
        </p:spPr>
        <p:txBody>
          <a:bodyPr/>
          <a:lstStyle>
            <a:lvl1pPr marL="0" indent="0" algn="ctr">
              <a:buNone/>
              <a:defRPr/>
            </a:lvl1pPr>
          </a:lstStyle>
          <a:p>
            <a:pPr>
              <a:defRPr/>
            </a:pPr>
            <a:endParaRPr lang="de-DE"/>
          </a:p>
        </p:txBody>
      </p:sp>
    </p:spTree>
    <p:extLst>
      <p:ext uri="{BB962C8B-B14F-4D97-AF65-F5344CB8AC3E}">
        <p14:creationId xmlns:p14="http://schemas.microsoft.com/office/powerpoint/2010/main" val="4085151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Title only dark">
    <p:bg>
      <p:bgPr>
        <a:gradFill>
          <a:gsLst>
            <a:gs pos="0">
              <a:srgbClr val="00192A"/>
            </a:gs>
            <a:gs pos="100000">
              <a:srgbClr val="011B45"/>
            </a:gs>
          </a:gsLst>
          <a:path path="circle"/>
        </a:gradFill>
        <a:effectLst/>
      </p:bgPr>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Titelmasterformat durch Klicken bearbeiten</a:t>
            </a:r>
            <a:endParaRPr lang="en-US"/>
          </a:p>
        </p:txBody>
      </p:sp>
      <p:sp>
        <p:nvSpPr>
          <p:cNvPr id="4" name="Footer Placeholder 3"/>
          <p:cNvSpPr>
            <a:spLocks noGrp="1"/>
          </p:cNvSpPr>
          <p:nvPr>
            <p:ph type="ftr" sz="quarter" idx="11"/>
          </p:nvPr>
        </p:nvSpPr>
        <p:spPr bwMode="auto"/>
        <p:txBody>
          <a:bodyPr/>
          <a:lstStyle>
            <a:lvl1pPr>
              <a:defRPr>
                <a:solidFill>
                  <a:schemeClr val="bg1"/>
                </a:solidFill>
              </a:defRPr>
            </a:lvl1pPr>
          </a:lstStyle>
          <a:p>
            <a:pPr>
              <a:defRPr/>
            </a:pPr>
            <a:r>
              <a:rPr lang="de-DE"/>
              <a:t>Beate Heinemann, CERN school of computing, 09/2024</a:t>
            </a:r>
            <a:endParaRPr/>
          </a:p>
        </p:txBody>
      </p:sp>
      <p:sp>
        <p:nvSpPr>
          <p:cNvPr id="7" name="Textplatzhalter 7"/>
          <p:cNvSpPr>
            <a:spLocks noGrp="1"/>
          </p:cNvSpPr>
          <p:nvPr>
            <p:ph type="body" sz="quarter" idx="13" hasCustomPrompt="1"/>
          </p:nvPr>
        </p:nvSpPr>
        <p:spPr bwMode="auto">
          <a:xfrm>
            <a:off x="442913" y="911864"/>
            <a:ext cx="11306176"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defRPr/>
            </a:pPr>
            <a:r>
              <a:rPr lang="de-DE"/>
              <a:t>Unterüberschrift</a:t>
            </a:r>
            <a:endParaRPr/>
          </a:p>
        </p:txBody>
      </p:sp>
    </p:spTree>
    <p:extLst>
      <p:ext uri="{BB962C8B-B14F-4D97-AF65-F5344CB8AC3E}">
        <p14:creationId xmlns:p14="http://schemas.microsoft.com/office/powerpoint/2010/main" val="885399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ontac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itle (with Pictur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Divider cyan">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itle and 3 Contents">
    <p:spTree>
      <p:nvGrpSpPr>
        <p:cNvPr id="1" name=""/>
        <p:cNvGrpSpPr/>
        <p:nvPr/>
      </p:nvGrpSpPr>
      <p:grpSpPr>
        <a:xfrm>
          <a:off x="0" y="0"/>
          <a:ext cx="0" cy="0"/>
          <a:chOff x="0" y="0"/>
          <a:chExt cx="0" cy="0"/>
        </a:xfrm>
      </p:grpSpPr>
      <p:sp>
        <p:nvSpPr>
          <p:cNvPr id="2" name="PlaceHolder 1"/>
          <p:cNvSpPr>
            <a:spLocks noGrp="1"/>
          </p:cNvSpPr>
          <p:nvPr>
            <p:ph type="ftr" idx="18"/>
          </p:nvPr>
        </p:nvSpPr>
        <p:spPr/>
        <p:txBody>
          <a:bodyPr/>
          <a:lstStyle/>
          <a:p>
            <a:r>
              <a:rPr lang="en-GB"/>
              <a:t>KET Meeting  |  21/22 November 2024  |  DESY Particle Physics  |  BH</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itle, Text and 2 Pictures">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lstStyle/>
          <a:p>
            <a:r>
              <a:rPr lang="en-GB"/>
              <a:t>KET Meeting  |  21/22 November 2024  |  DESY Particle Physics  |  BH</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itle, Text and 2 Objects">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rPr lang="en-GB"/>
              <a:t>KET Meeting  |  21/22 November 2024  |  DESY Particle Physics  |  BH</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itle, Text and 2 Pictures B">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rPr lang="en-GB"/>
              <a:t>KET Meeting  |  21/22 November 2024  |  DESY Particle Physics  |  BH</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Title, Text and 2 Objects B">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rPr lang="en-GB"/>
              <a:t>KET Meeting  |  21/22 November 2024  |  DESY Particle Physics  |  BH</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itle, Text and 4 Pictures">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lstStyle/>
          <a:p>
            <a:r>
              <a:rPr lang="en-GB"/>
              <a:t>KET Meeting  |  21/22 November 2024  |  DESY Particle Physics  |  BH</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itle and Pictur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rPr lang="en-GB"/>
              <a:t>KET Meeting  |  21/22 November 2024  |  DESY Particle Physics  |  BH</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itle and 2 Pictures">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rPr lang="en-GB"/>
              <a:t>KET Meeting  |  21/22 November 2024  |  DESY Particle Physics  |  BH</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itle and 2 Pictures B">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lstStyle/>
          <a:p>
            <a:r>
              <a:rPr lang="en-GB"/>
              <a:t>KET Meeting  |  21/22 November 2024  |  DESY Particle Physics  |  BH</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rPr lang="en-GB"/>
              <a:t>KET Meeting  |  21/22 November 2024  |  DESY Particle Physics  |  BH</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95" name="PlaceHolder 1"/>
          <p:cNvSpPr>
            <a:spLocks noGrp="1"/>
          </p:cNvSpPr>
          <p:nvPr>
            <p:ph type="title"/>
          </p:nvPr>
        </p:nvSpPr>
        <p:spPr>
          <a:xfrm>
            <a:off x="407880" y="349560"/>
            <a:ext cx="11375640" cy="45072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Arial"/>
            </a:endParaRPr>
          </a:p>
        </p:txBody>
      </p:sp>
      <p:sp>
        <p:nvSpPr>
          <p:cNvPr id="96" name="PlaceHolder 2"/>
          <p:cNvSpPr>
            <a:spLocks noGrp="1"/>
          </p:cNvSpPr>
          <p:nvPr>
            <p:ph/>
          </p:nvPr>
        </p:nvSpPr>
        <p:spPr>
          <a:xfrm>
            <a:off x="407880" y="1406520"/>
            <a:ext cx="11375640" cy="5009760"/>
          </a:xfrm>
          <a:prstGeom prst="rect">
            <a:avLst/>
          </a:prstGeom>
          <a:noFill/>
          <a:ln w="0">
            <a:noFill/>
          </a:ln>
        </p:spPr>
        <p:txBody>
          <a:bodyPr lIns="0" tIns="0" rIns="0" bIns="0" anchor="t">
            <a:normAutofit/>
          </a:bodyPr>
          <a:lstStyle/>
          <a:p>
            <a:pPr indent="0">
              <a:lnSpc>
                <a:spcPct val="110000"/>
              </a:lnSpc>
              <a:spcBef>
                <a:spcPts val="1417"/>
              </a:spcBef>
              <a:buNone/>
              <a:tabLst>
                <a:tab pos="361800" algn="l"/>
              </a:tabLst>
            </a:pPr>
            <a:endParaRPr lang="en-US" sz="1800" b="0" strike="noStrike" spc="-1">
              <a:solidFill>
                <a:schemeClr val="dk1"/>
              </a:solidFill>
              <a:latin typeface="Arial"/>
            </a:endParaRPr>
          </a:p>
        </p:txBody>
      </p:sp>
      <p:sp>
        <p:nvSpPr>
          <p:cNvPr id="4" name="PlaceHolder 3"/>
          <p:cNvSpPr>
            <a:spLocks noGrp="1"/>
          </p:cNvSpPr>
          <p:nvPr>
            <p:ph type="sldNum" idx="11"/>
          </p:nvPr>
        </p:nvSpPr>
        <p:spPr/>
        <p:txBody>
          <a:bodyPr/>
          <a:lstStyle/>
          <a:p>
            <a:fld id="{39CC6728-672A-44A2-9A8F-3FBC995EC2A8}" type="slidenum">
              <a:t>‹#›</a:t>
            </a:fld>
            <a:endParaRPr/>
          </a:p>
        </p:txBody>
      </p:sp>
    </p:spTree>
    <p:extLst>
      <p:ext uri="{BB962C8B-B14F-4D97-AF65-F5344CB8AC3E}">
        <p14:creationId xmlns:p14="http://schemas.microsoft.com/office/powerpoint/2010/main" val="26754900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0.xml"/><Relationship Id="rId1" Type="http://schemas.openxmlformats.org/officeDocument/2006/relationships/slideLayout" Target="../slideLayouts/slideLayout15.xml"/><Relationship Id="rId5" Type="http://schemas.openxmlformats.org/officeDocument/2006/relationships/image" Target="../media/image2.wmf"/><Relationship Id="rId4" Type="http://schemas.openxmlformats.org/officeDocument/2006/relationships/image" Target="../media/image3.w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1.xml"/><Relationship Id="rId1" Type="http://schemas.openxmlformats.org/officeDocument/2006/relationships/slideLayout" Target="../slideLayouts/slideLayout16.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2.xml"/><Relationship Id="rId1" Type="http://schemas.openxmlformats.org/officeDocument/2006/relationships/slideLayout" Target="../slideLayouts/slideLayout17.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3.xml"/><Relationship Id="rId1" Type="http://schemas.openxmlformats.org/officeDocument/2006/relationships/slideLayout" Target="../slideLayouts/slideLayout1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4.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10.xml"/><Relationship Id="rId7" Type="http://schemas.openxmlformats.org/officeDocument/2006/relationships/theme" Target="../theme/theme8.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9.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feld 13" hidden="1"/>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5C3927AE-B1CF-420C-A641-9AB880B059EF}"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7" name="Grafik 9"/>
          <p:cNvPicPr/>
          <p:nvPr/>
        </p:nvPicPr>
        <p:blipFill>
          <a:blip r:embed="rId3"/>
          <a:stretch/>
        </p:blipFill>
        <p:spPr>
          <a:xfrm>
            <a:off x="403200" y="6613920"/>
            <a:ext cx="325080" cy="100440"/>
          </a:xfrm>
          <a:prstGeom prst="rect">
            <a:avLst/>
          </a:prstGeom>
          <a:ln w="0">
            <a:noFill/>
          </a:ln>
        </p:spPr>
      </p:pic>
      <p:sp>
        <p:nvSpPr>
          <p:cNvPr id="2" name="PlaceHolder 1"/>
          <p:cNvSpPr>
            <a:spLocks noGrp="1"/>
          </p:cNvSpPr>
          <p:nvPr>
            <p:ph type="title"/>
          </p:nvPr>
        </p:nvSpPr>
        <p:spPr>
          <a:xfrm>
            <a:off x="407880" y="349560"/>
            <a:ext cx="11375640" cy="1854720"/>
          </a:xfrm>
          <a:prstGeom prst="rect">
            <a:avLst/>
          </a:prstGeom>
          <a:noFill/>
          <a:ln w="0">
            <a:noFill/>
          </a:ln>
        </p:spPr>
        <p:txBody>
          <a:bodyPr lIns="0" tIns="0" rIns="0" bIns="0" anchor="t">
            <a:noAutofit/>
          </a:bodyPr>
          <a:lstStyle/>
          <a:p>
            <a:pPr indent="0" defTabSz="914400">
              <a:lnSpc>
                <a:spcPct val="100000"/>
              </a:lnSpc>
              <a:buNone/>
            </a:pPr>
            <a:r>
              <a:rPr lang="en-US" sz="6000" b="1" strike="noStrike" spc="-1">
                <a:solidFill>
                  <a:schemeClr val="accent1"/>
                </a:solidFill>
                <a:latin typeface="Arial"/>
              </a:rPr>
              <a:t>Click to edit Master title style</a:t>
            </a:r>
            <a:endParaRPr lang="en-US" sz="6000" b="0" strike="noStrike" spc="-1">
              <a:solidFill>
                <a:schemeClr val="dk1"/>
              </a:solidFill>
              <a:latin typeface="Arial"/>
            </a:endParaRPr>
          </a:p>
        </p:txBody>
      </p:sp>
      <p:sp>
        <p:nvSpPr>
          <p:cNvPr id="3" name="PlaceHolder 2"/>
          <p:cNvSpPr>
            <a:spLocks noGrp="1"/>
          </p:cNvSpPr>
          <p:nvPr>
            <p:ph type="body"/>
          </p:nvPr>
        </p:nvSpPr>
        <p:spPr>
          <a:xfrm>
            <a:off x="414360" y="4096800"/>
            <a:ext cx="11369160" cy="69984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0" strike="noStrike" spc="-1">
                <a:solidFill>
                  <a:schemeClr val="dk1"/>
                </a:solidFill>
                <a:latin typeface="Arial"/>
              </a:rPr>
              <a:t>Edit Master text styles</a:t>
            </a:r>
          </a:p>
        </p:txBody>
      </p:sp>
      <p:pic>
        <p:nvPicPr>
          <p:cNvPr id="4" name="Grafik 8"/>
          <p:cNvPicPr/>
          <p:nvPr/>
        </p:nvPicPr>
        <p:blipFill>
          <a:blip r:embed="rId4"/>
          <a:stretch/>
        </p:blipFill>
        <p:spPr>
          <a:xfrm>
            <a:off x="10833120" y="5670000"/>
            <a:ext cx="793440" cy="793800"/>
          </a:xfrm>
          <a:prstGeom prst="rect">
            <a:avLst/>
          </a:prstGeom>
          <a:ln w="0">
            <a:noFill/>
          </a:ln>
        </p:spPr>
      </p:pic>
      <p:pic>
        <p:nvPicPr>
          <p:cNvPr id="5" name="Grafik 6"/>
          <p:cNvPicPr/>
          <p:nvPr/>
        </p:nvPicPr>
        <p:blipFill>
          <a:blip r:embed="rId5"/>
          <a:stretch/>
        </p:blipFill>
        <p:spPr>
          <a:xfrm>
            <a:off x="407520" y="6261840"/>
            <a:ext cx="2168280" cy="16020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49"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 name="Textfeld 13" hidden="1"/>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17D4B154-2ECD-4860-9713-CAC0A5903AA1}"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78" name="Grafik 9"/>
          <p:cNvPicPr/>
          <p:nvPr/>
        </p:nvPicPr>
        <p:blipFill>
          <a:blip r:embed="rId3"/>
          <a:stretch/>
        </p:blipFill>
        <p:spPr>
          <a:xfrm>
            <a:off x="403200" y="6613920"/>
            <a:ext cx="325080" cy="100440"/>
          </a:xfrm>
          <a:prstGeom prst="rect">
            <a:avLst/>
          </a:prstGeom>
          <a:ln w="0">
            <a:noFill/>
          </a:ln>
        </p:spPr>
      </p:pic>
      <p:sp>
        <p:nvSpPr>
          <p:cNvPr id="79" name="PlaceHolder 1"/>
          <p:cNvSpPr>
            <a:spLocks noGrp="1"/>
          </p:cNvSpPr>
          <p:nvPr>
            <p:ph type="body"/>
          </p:nvPr>
        </p:nvSpPr>
        <p:spPr>
          <a:xfrm>
            <a:off x="0" y="0"/>
            <a:ext cx="12191760" cy="3428640"/>
          </a:xfrm>
          <a:prstGeom prst="rect">
            <a:avLst/>
          </a:prstGeom>
          <a:solidFill>
            <a:schemeClr val="dk2"/>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
        <p:nvSpPr>
          <p:cNvPr id="80" name="PlaceHolder 2"/>
          <p:cNvSpPr>
            <a:spLocks noGrp="1"/>
          </p:cNvSpPr>
          <p:nvPr>
            <p:ph type="title"/>
          </p:nvPr>
        </p:nvSpPr>
        <p:spPr>
          <a:xfrm>
            <a:off x="407880" y="349560"/>
            <a:ext cx="11375640" cy="1099440"/>
          </a:xfrm>
          <a:prstGeom prst="rect">
            <a:avLst/>
          </a:prstGeom>
          <a:noFill/>
          <a:ln w="0">
            <a:noFill/>
          </a:ln>
        </p:spPr>
        <p:txBody>
          <a:bodyPr lIns="0" tIns="0" rIns="0" bIns="0" anchor="t">
            <a:noAutofit/>
          </a:bodyPr>
          <a:lstStyle/>
          <a:p>
            <a:pPr indent="0" defTabSz="914400">
              <a:lnSpc>
                <a:spcPct val="100000"/>
              </a:lnSpc>
              <a:buNone/>
            </a:pPr>
            <a:r>
              <a:rPr lang="en-US" sz="6000" b="1" strike="noStrike" spc="-1">
                <a:solidFill>
                  <a:schemeClr val="lt1"/>
                </a:solidFill>
                <a:latin typeface="Arial"/>
              </a:rPr>
              <a:t>Click to edit Master title style</a:t>
            </a:r>
            <a:endParaRPr lang="en-US" sz="6000" b="0" strike="noStrike" spc="-1">
              <a:solidFill>
                <a:schemeClr val="dk1"/>
              </a:solidFill>
              <a:latin typeface="Arial"/>
            </a:endParaRPr>
          </a:p>
        </p:txBody>
      </p:sp>
      <p:sp>
        <p:nvSpPr>
          <p:cNvPr id="81" name="PlaceHolder 3"/>
          <p:cNvSpPr>
            <a:spLocks noGrp="1"/>
          </p:cNvSpPr>
          <p:nvPr>
            <p:ph type="body"/>
          </p:nvPr>
        </p:nvSpPr>
        <p:spPr>
          <a:xfrm>
            <a:off x="414360" y="4096800"/>
            <a:ext cx="11369160" cy="69984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0" strike="noStrike" spc="-1">
                <a:solidFill>
                  <a:schemeClr val="dk1"/>
                </a:solidFill>
                <a:latin typeface="Arial"/>
              </a:rPr>
              <a:t>Edit Master text styles</a:t>
            </a:r>
          </a:p>
        </p:txBody>
      </p:sp>
      <p:pic>
        <p:nvPicPr>
          <p:cNvPr id="82" name="Grafik 7"/>
          <p:cNvPicPr/>
          <p:nvPr/>
        </p:nvPicPr>
        <p:blipFill>
          <a:blip r:embed="rId4"/>
          <a:stretch/>
        </p:blipFill>
        <p:spPr>
          <a:xfrm>
            <a:off x="407520" y="6261840"/>
            <a:ext cx="2168280" cy="160200"/>
          </a:xfrm>
          <a:prstGeom prst="rect">
            <a:avLst/>
          </a:prstGeom>
          <a:ln w="0">
            <a:noFill/>
          </a:ln>
        </p:spPr>
      </p:pic>
      <p:pic>
        <p:nvPicPr>
          <p:cNvPr id="83" name="Grafik 9"/>
          <p:cNvPicPr/>
          <p:nvPr/>
        </p:nvPicPr>
        <p:blipFill>
          <a:blip r:embed="rId5"/>
          <a:stretch/>
        </p:blipFill>
        <p:spPr>
          <a:xfrm>
            <a:off x="10833120" y="5670000"/>
            <a:ext cx="793440" cy="79380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71"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4" name="Textfeld 13" hidden="1"/>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D0815BB8-6AA4-4E21-94D4-0DFCDD80721E}" type="slidenum">
              <a:rPr lang="en-US" sz="1000" b="1" strike="noStrike" spc="-1">
                <a:solidFill>
                  <a:schemeClr val="dk1"/>
                </a:solidFill>
                <a:latin typeface="Arial"/>
              </a:rPr>
              <a:t>‹#›</a:t>
            </a:fld>
            <a:endParaRPr lang="en-US" sz="1000" b="0" strike="noStrike" spc="-1">
              <a:solidFill>
                <a:srgbClr val="FFFFFF"/>
              </a:solidFill>
              <a:latin typeface="Calibri"/>
            </a:endParaRPr>
          </a:p>
        </p:txBody>
      </p:sp>
      <p:pic>
        <p:nvPicPr>
          <p:cNvPr id="115" name="Grafik 9"/>
          <p:cNvPicPr/>
          <p:nvPr/>
        </p:nvPicPr>
        <p:blipFill>
          <a:blip r:embed="rId3"/>
          <a:stretch/>
        </p:blipFill>
        <p:spPr>
          <a:xfrm>
            <a:off x="403200" y="6613920"/>
            <a:ext cx="325080" cy="100440"/>
          </a:xfrm>
          <a:prstGeom prst="rect">
            <a:avLst/>
          </a:prstGeom>
          <a:ln w="0">
            <a:noFill/>
          </a:ln>
        </p:spPr>
      </p:pic>
      <p:sp>
        <p:nvSpPr>
          <p:cNvPr id="116" name="PlaceHolder 1"/>
          <p:cNvSpPr>
            <a:spLocks noGrp="1"/>
          </p:cNvSpPr>
          <p:nvPr>
            <p:ph type="title"/>
          </p:nvPr>
        </p:nvSpPr>
        <p:spPr>
          <a:xfrm>
            <a:off x="407880" y="349560"/>
            <a:ext cx="11375640" cy="3510720"/>
          </a:xfrm>
          <a:prstGeom prst="rect">
            <a:avLst/>
          </a:prstGeom>
          <a:noFill/>
          <a:ln w="0">
            <a:noFill/>
          </a:ln>
        </p:spPr>
        <p:txBody>
          <a:bodyPr lIns="0" tIns="0" rIns="0" bIns="0" anchor="t">
            <a:noAutofit/>
          </a:bodyPr>
          <a:lstStyle/>
          <a:p>
            <a:pPr indent="0" defTabSz="914400">
              <a:lnSpc>
                <a:spcPct val="100000"/>
              </a:lnSpc>
              <a:buNone/>
            </a:pPr>
            <a:r>
              <a:rPr lang="en-US" sz="6000" b="1" strike="noStrike" spc="-1">
                <a:solidFill>
                  <a:schemeClr val="lt1"/>
                </a:solidFill>
                <a:latin typeface="Arial"/>
              </a:rPr>
              <a:t>Click to edit Master title style</a:t>
            </a:r>
            <a:endParaRPr lang="en-US" sz="60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81"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3A902E2A-2D60-4928-A305-D21FAED00E09}"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135" name="Grafik 9"/>
          <p:cNvPicPr/>
          <p:nvPr/>
        </p:nvPicPr>
        <p:blipFill>
          <a:blip r:embed="rId3"/>
          <a:stretch/>
        </p:blipFill>
        <p:spPr>
          <a:xfrm>
            <a:off x="403200" y="6613920"/>
            <a:ext cx="325080" cy="100440"/>
          </a:xfrm>
          <a:prstGeom prst="rect">
            <a:avLst/>
          </a:prstGeom>
          <a:ln w="0">
            <a:noFill/>
          </a:ln>
        </p:spPr>
      </p:pic>
      <p:sp>
        <p:nvSpPr>
          <p:cNvPr id="136"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Click to edit Master title style</a:t>
            </a:r>
            <a:endParaRPr lang="en-US" sz="3000" b="0" strike="noStrike" spc="-1">
              <a:solidFill>
                <a:schemeClr val="dk1"/>
              </a:solidFill>
              <a:latin typeface="Arial"/>
            </a:endParaRPr>
          </a:p>
        </p:txBody>
      </p:sp>
      <p:sp>
        <p:nvSpPr>
          <p:cNvPr id="137" name="PlaceHolder 2"/>
          <p:cNvSpPr>
            <a:spLocks noGrp="1"/>
          </p:cNvSpPr>
          <p:nvPr>
            <p:ph type="body"/>
          </p:nvPr>
        </p:nvSpPr>
        <p:spPr>
          <a:xfrm>
            <a:off x="407880" y="1406520"/>
            <a:ext cx="370800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138" name="PlaceHolder 3"/>
          <p:cNvSpPr>
            <a:spLocks noGrp="1"/>
          </p:cNvSpPr>
          <p:nvPr>
            <p:ph type="ftr" idx="18"/>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a:solidFill>
                  <a:schemeClr val="dk1"/>
                </a:solidFill>
                <a:latin typeface="Arial"/>
              </a:rPr>
              <a:t>KET Meeting  |  21/22 November 2024  |  DESY Particle Physics  |  BH</a:t>
            </a:r>
            <a:endParaRPr lang="en-US" sz="1000" b="0" strike="noStrike" spc="-1">
              <a:solidFill>
                <a:srgbClr val="000000"/>
              </a:solidFill>
              <a:latin typeface="Calibri"/>
            </a:endParaRPr>
          </a:p>
        </p:txBody>
      </p:sp>
      <p:sp>
        <p:nvSpPr>
          <p:cNvPr id="139" name="PlaceHolder 4"/>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Edit Master text styles</a:t>
            </a:r>
            <a:endParaRPr lang="en-US" sz="1800" b="0" strike="noStrike" spc="-1">
              <a:solidFill>
                <a:schemeClr val="dk1"/>
              </a:solidFill>
              <a:latin typeface="Arial"/>
            </a:endParaRPr>
          </a:p>
        </p:txBody>
      </p:sp>
      <p:sp>
        <p:nvSpPr>
          <p:cNvPr id="140" name="PlaceHolder 5"/>
          <p:cNvSpPr>
            <a:spLocks noGrp="1"/>
          </p:cNvSpPr>
          <p:nvPr>
            <p:ph type="body"/>
          </p:nvPr>
        </p:nvSpPr>
        <p:spPr>
          <a:xfrm>
            <a:off x="4259160" y="1406520"/>
            <a:ext cx="367308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141" name="PlaceHolder 6"/>
          <p:cNvSpPr>
            <a:spLocks noGrp="1"/>
          </p:cNvSpPr>
          <p:nvPr>
            <p:ph type="body"/>
          </p:nvPr>
        </p:nvSpPr>
        <p:spPr>
          <a:xfrm>
            <a:off x="8075520" y="1406520"/>
            <a:ext cx="3708000" cy="500976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Tree>
  </p:cSld>
  <p:clrMap bg1="lt1" tx1="dk1" bg2="lt2" tx2="dk2" accent1="accent1" accent2="accent2" accent3="accent3" accent4="accent4" accent5="accent5" accent6="accent6" hlink="hlink" folHlink="folHlink"/>
  <p:sldLayoutIdLst>
    <p:sldLayoutId id="2147483689"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A9E26AED-F015-4A40-9FCB-C8E2C966AB17}"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143" name="Grafik 9"/>
          <p:cNvPicPr/>
          <p:nvPr/>
        </p:nvPicPr>
        <p:blipFill>
          <a:blip r:embed="rId3"/>
          <a:stretch/>
        </p:blipFill>
        <p:spPr>
          <a:xfrm>
            <a:off x="403200" y="6613920"/>
            <a:ext cx="325080" cy="100440"/>
          </a:xfrm>
          <a:prstGeom prst="rect">
            <a:avLst/>
          </a:prstGeom>
          <a:ln w="0">
            <a:noFill/>
          </a:ln>
        </p:spPr>
      </p:pic>
      <p:sp>
        <p:nvSpPr>
          <p:cNvPr id="144"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Click to edit Master title style</a:t>
            </a:r>
            <a:endParaRPr lang="en-US" sz="3000" b="0" strike="noStrike" spc="-1">
              <a:solidFill>
                <a:schemeClr val="dk1"/>
              </a:solidFill>
              <a:latin typeface="Arial"/>
            </a:endParaRPr>
          </a:p>
        </p:txBody>
      </p:sp>
      <p:sp>
        <p:nvSpPr>
          <p:cNvPr id="145" name="PlaceHolder 2"/>
          <p:cNvSpPr>
            <a:spLocks noGrp="1"/>
          </p:cNvSpPr>
          <p:nvPr>
            <p:ph type="ftr" idx="19"/>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a:solidFill>
                  <a:schemeClr val="dk1"/>
                </a:solidFill>
                <a:latin typeface="Arial"/>
              </a:rPr>
              <a:t>KET Meeting  |  21/22 November 2024  |  DESY Particle Physics  |  BH</a:t>
            </a:r>
            <a:endParaRPr lang="en-US" sz="1000" b="0" strike="noStrike" spc="-1">
              <a:solidFill>
                <a:srgbClr val="000000"/>
              </a:solidFill>
              <a:latin typeface="Calibri"/>
            </a:endParaRPr>
          </a:p>
        </p:txBody>
      </p:sp>
      <p:sp>
        <p:nvSpPr>
          <p:cNvPr id="146" name="PlaceHolder 3"/>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Edit Master text styles</a:t>
            </a:r>
            <a:endParaRPr lang="en-US" sz="1800" b="0" strike="noStrike" spc="-1">
              <a:solidFill>
                <a:schemeClr val="dk1"/>
              </a:solidFill>
              <a:latin typeface="Arial"/>
            </a:endParaRPr>
          </a:p>
        </p:txBody>
      </p:sp>
      <p:sp>
        <p:nvSpPr>
          <p:cNvPr id="147" name="PlaceHolder 4"/>
          <p:cNvSpPr>
            <a:spLocks noGrp="1"/>
          </p:cNvSpPr>
          <p:nvPr>
            <p:ph type="body"/>
          </p:nvPr>
        </p:nvSpPr>
        <p:spPr>
          <a:xfrm>
            <a:off x="407880" y="1406520"/>
            <a:ext cx="5616360" cy="245412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148" name="PlaceHolder 5"/>
          <p:cNvSpPr>
            <a:spLocks noGrp="1"/>
          </p:cNvSpPr>
          <p:nvPr>
            <p:ph type="body"/>
          </p:nvPr>
        </p:nvSpPr>
        <p:spPr>
          <a:xfrm>
            <a:off x="407880" y="3963600"/>
            <a:ext cx="5616360" cy="245412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149" name="PlaceHolder 6"/>
          <p:cNvSpPr>
            <a:spLocks noGrp="1"/>
          </p:cNvSpPr>
          <p:nvPr>
            <p:ph type="body"/>
          </p:nvPr>
        </p:nvSpPr>
        <p:spPr>
          <a:xfrm>
            <a:off x="6167520" y="1449360"/>
            <a:ext cx="5616360" cy="241092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
        <p:nvSpPr>
          <p:cNvPr id="150" name="PlaceHolder 7"/>
          <p:cNvSpPr>
            <a:spLocks noGrp="1"/>
          </p:cNvSpPr>
          <p:nvPr>
            <p:ph type="body"/>
          </p:nvPr>
        </p:nvSpPr>
        <p:spPr>
          <a:xfrm>
            <a:off x="6167520" y="4005360"/>
            <a:ext cx="5616360" cy="241236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Tree>
  </p:cSld>
  <p:clrMap bg1="lt1" tx1="dk1" bg2="lt2" tx2="dk2" accent1="accent1" accent2="accent2" accent3="accent3" accent4="accent4" accent5="accent5" accent6="accent6" hlink="hlink" folHlink="folHlink"/>
  <p:sldLayoutIdLst>
    <p:sldLayoutId id="2147483691"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E10D6ACE-8B56-4E9E-A6A0-84AD0DD5D503}"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152" name="Grafik 9"/>
          <p:cNvPicPr/>
          <p:nvPr/>
        </p:nvPicPr>
        <p:blipFill>
          <a:blip r:embed="rId3"/>
          <a:stretch/>
        </p:blipFill>
        <p:spPr>
          <a:xfrm>
            <a:off x="403200" y="6613920"/>
            <a:ext cx="325080" cy="100440"/>
          </a:xfrm>
          <a:prstGeom prst="rect">
            <a:avLst/>
          </a:prstGeom>
          <a:ln w="0">
            <a:noFill/>
          </a:ln>
        </p:spPr>
      </p:pic>
      <p:sp>
        <p:nvSpPr>
          <p:cNvPr id="153"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Click to edit Master title style</a:t>
            </a:r>
            <a:endParaRPr lang="en-US" sz="3000" b="0" strike="noStrike" spc="-1">
              <a:solidFill>
                <a:schemeClr val="dk1"/>
              </a:solidFill>
              <a:latin typeface="Arial"/>
            </a:endParaRPr>
          </a:p>
        </p:txBody>
      </p:sp>
      <p:sp>
        <p:nvSpPr>
          <p:cNvPr id="154" name="PlaceHolder 2"/>
          <p:cNvSpPr>
            <a:spLocks noGrp="1"/>
          </p:cNvSpPr>
          <p:nvPr>
            <p:ph type="ftr" idx="20"/>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a:solidFill>
                  <a:schemeClr val="dk1"/>
                </a:solidFill>
                <a:latin typeface="Arial"/>
              </a:rPr>
              <a:t>KET Meeting  |  21/22 November 2024  |  DESY Particle Physics  |  BH</a:t>
            </a:r>
            <a:endParaRPr lang="en-US" sz="1000" b="0" strike="noStrike" spc="-1">
              <a:solidFill>
                <a:srgbClr val="000000"/>
              </a:solidFill>
              <a:latin typeface="Calibri"/>
            </a:endParaRPr>
          </a:p>
        </p:txBody>
      </p:sp>
      <p:sp>
        <p:nvSpPr>
          <p:cNvPr id="155" name="PlaceHolder 3"/>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Edit Master text styles</a:t>
            </a:r>
            <a:endParaRPr lang="en-US" sz="1800" b="0" strike="noStrike" spc="-1">
              <a:solidFill>
                <a:schemeClr val="dk1"/>
              </a:solidFill>
              <a:latin typeface="Arial"/>
            </a:endParaRPr>
          </a:p>
        </p:txBody>
      </p:sp>
      <p:sp>
        <p:nvSpPr>
          <p:cNvPr id="156" name="PlaceHolder 4"/>
          <p:cNvSpPr>
            <a:spLocks noGrp="1"/>
          </p:cNvSpPr>
          <p:nvPr>
            <p:ph type="body"/>
          </p:nvPr>
        </p:nvSpPr>
        <p:spPr>
          <a:xfrm>
            <a:off x="407880" y="1406520"/>
            <a:ext cx="5616360" cy="245412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157" name="PlaceHolder 5"/>
          <p:cNvSpPr>
            <a:spLocks noGrp="1"/>
          </p:cNvSpPr>
          <p:nvPr>
            <p:ph type="body"/>
          </p:nvPr>
        </p:nvSpPr>
        <p:spPr>
          <a:xfrm>
            <a:off x="407880" y="3963600"/>
            <a:ext cx="5616360" cy="245412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158" name="PlaceHolder 6"/>
          <p:cNvSpPr>
            <a:spLocks noGrp="1"/>
          </p:cNvSpPr>
          <p:nvPr>
            <p:ph type="body"/>
          </p:nvPr>
        </p:nvSpPr>
        <p:spPr>
          <a:xfrm>
            <a:off x="6167520" y="1449360"/>
            <a:ext cx="5616360" cy="2410920"/>
          </a:xfrm>
          <a:prstGeom prst="rect">
            <a:avLst/>
          </a:prstGeom>
          <a:solidFill>
            <a:schemeClr val="lt1">
              <a:lumMod val="95000"/>
            </a:schemeClr>
          </a:solidFill>
          <a:ln w="0">
            <a:noFill/>
          </a:ln>
        </p:spPr>
        <p:txBody>
          <a:bodyPr lIns="72000" tIns="36000" rIns="72000" bIns="36000" anchor="t">
            <a:noAutofit/>
          </a:bodyPr>
          <a:lstStyle/>
          <a:p>
            <a:pPr indent="0" defTabSz="914400">
              <a:lnSpc>
                <a:spcPct val="110000"/>
              </a:lnSpc>
              <a:spcAft>
                <a:spcPts val="1199"/>
              </a:spcAft>
              <a:buNone/>
              <a:tabLst>
                <a:tab pos="0" algn="l"/>
              </a:tabLst>
            </a:pPr>
            <a:r>
              <a:rPr lang="de-DE" sz="1800" b="0" strike="noStrike" spc="-1">
                <a:solidFill>
                  <a:schemeClr val="dk1"/>
                </a:solidFill>
                <a:latin typeface="Arial"/>
              </a:rPr>
              <a:t>Object </a:t>
            </a:r>
            <a:endParaRPr lang="en-US" sz="1800" b="0" strike="noStrike" spc="-1">
              <a:solidFill>
                <a:schemeClr val="dk1"/>
              </a:solidFill>
              <a:latin typeface="Arial"/>
            </a:endParaRPr>
          </a:p>
        </p:txBody>
      </p:sp>
      <p:sp>
        <p:nvSpPr>
          <p:cNvPr id="159" name="PlaceHolder 7"/>
          <p:cNvSpPr>
            <a:spLocks noGrp="1"/>
          </p:cNvSpPr>
          <p:nvPr>
            <p:ph type="body"/>
          </p:nvPr>
        </p:nvSpPr>
        <p:spPr>
          <a:xfrm>
            <a:off x="6167520" y="4005360"/>
            <a:ext cx="5616360" cy="2410920"/>
          </a:xfrm>
          <a:prstGeom prst="rect">
            <a:avLst/>
          </a:prstGeom>
          <a:solidFill>
            <a:schemeClr val="lt1">
              <a:lumMod val="95000"/>
            </a:schemeClr>
          </a:solidFill>
          <a:ln w="0">
            <a:noFill/>
          </a:ln>
        </p:spPr>
        <p:txBody>
          <a:bodyPr lIns="72000" tIns="36000" rIns="72000" bIns="36000" anchor="t">
            <a:noAutofit/>
          </a:bodyPr>
          <a:lstStyle/>
          <a:p>
            <a:pPr indent="0" defTabSz="914400">
              <a:lnSpc>
                <a:spcPct val="110000"/>
              </a:lnSpc>
              <a:spcAft>
                <a:spcPts val="1199"/>
              </a:spcAft>
              <a:buNone/>
              <a:tabLst>
                <a:tab pos="0" algn="l"/>
              </a:tabLst>
            </a:pPr>
            <a:r>
              <a:rPr lang="de-DE" sz="1800" b="0" strike="noStrike" spc="-1">
                <a:solidFill>
                  <a:schemeClr val="dk1"/>
                </a:solidFill>
                <a:latin typeface="Arial"/>
              </a:rPr>
              <a:t>Object </a:t>
            </a:r>
            <a:endParaRPr lang="en-US" sz="18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93"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1BFFF177-9863-43A4-B0F0-655936A5405D}"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7" name="Grafik 9"/>
          <p:cNvPicPr/>
          <p:nvPr/>
        </p:nvPicPr>
        <p:blipFill>
          <a:blip r:embed="rId3"/>
          <a:stretch/>
        </p:blipFill>
        <p:spPr>
          <a:xfrm>
            <a:off x="403200" y="6613920"/>
            <a:ext cx="325080" cy="100440"/>
          </a:xfrm>
          <a:prstGeom prst="rect">
            <a:avLst/>
          </a:prstGeom>
          <a:ln w="0">
            <a:noFill/>
          </a:ln>
        </p:spPr>
      </p:pic>
      <p:sp>
        <p:nvSpPr>
          <p:cNvPr id="8"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Click to edit Master title style</a:t>
            </a:r>
            <a:endParaRPr lang="en-US" sz="3000" b="0" strike="noStrike" spc="-1">
              <a:solidFill>
                <a:schemeClr val="dk1"/>
              </a:solidFill>
              <a:latin typeface="Arial"/>
            </a:endParaRPr>
          </a:p>
        </p:txBody>
      </p:sp>
      <p:sp>
        <p:nvSpPr>
          <p:cNvPr id="9" name="PlaceHolder 2"/>
          <p:cNvSpPr>
            <a:spLocks noGrp="1"/>
          </p:cNvSpPr>
          <p:nvPr>
            <p:ph type="ftr" idx="1"/>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a:solidFill>
                  <a:schemeClr val="dk1"/>
                </a:solidFill>
                <a:latin typeface="Arial"/>
              </a:rPr>
              <a:t>KET Meeting  |  21/22 November 2024  |  DESY Particle Physics  |  BH</a:t>
            </a:r>
            <a:endParaRPr lang="en-US" sz="1000" b="0" strike="noStrike" spc="-1">
              <a:solidFill>
                <a:srgbClr val="000000"/>
              </a:solidFill>
              <a:latin typeface="Calibri"/>
            </a:endParaRPr>
          </a:p>
        </p:txBody>
      </p:sp>
      <p:sp>
        <p:nvSpPr>
          <p:cNvPr id="10" name="PlaceHolder 3"/>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Edit Master text styles</a:t>
            </a:r>
            <a:endParaRPr lang="en-US" sz="1800" b="0" strike="noStrike" spc="-1">
              <a:solidFill>
                <a:schemeClr val="dk1"/>
              </a:solidFill>
              <a:latin typeface="Arial"/>
            </a:endParaRPr>
          </a:p>
        </p:txBody>
      </p:sp>
      <p:sp>
        <p:nvSpPr>
          <p:cNvPr id="11" name="PlaceHolder 4"/>
          <p:cNvSpPr>
            <a:spLocks noGrp="1"/>
          </p:cNvSpPr>
          <p:nvPr>
            <p:ph type="body"/>
          </p:nvPr>
        </p:nvSpPr>
        <p:spPr>
          <a:xfrm>
            <a:off x="407880" y="1406520"/>
            <a:ext cx="7524360" cy="245412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12" name="PlaceHolder 5"/>
          <p:cNvSpPr>
            <a:spLocks noGrp="1"/>
          </p:cNvSpPr>
          <p:nvPr>
            <p:ph type="body"/>
          </p:nvPr>
        </p:nvSpPr>
        <p:spPr>
          <a:xfrm>
            <a:off x="407880" y="3963600"/>
            <a:ext cx="7524360" cy="245412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13" name="PlaceHolder 6"/>
          <p:cNvSpPr>
            <a:spLocks noGrp="1"/>
          </p:cNvSpPr>
          <p:nvPr>
            <p:ph type="body"/>
          </p:nvPr>
        </p:nvSpPr>
        <p:spPr>
          <a:xfrm>
            <a:off x="8075520" y="1449360"/>
            <a:ext cx="3708000" cy="241092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
        <p:nvSpPr>
          <p:cNvPr id="14" name="PlaceHolder 7"/>
          <p:cNvSpPr>
            <a:spLocks noGrp="1"/>
          </p:cNvSpPr>
          <p:nvPr>
            <p:ph type="body"/>
          </p:nvPr>
        </p:nvSpPr>
        <p:spPr>
          <a:xfrm>
            <a:off x="8075520" y="4005360"/>
            <a:ext cx="3708000" cy="241236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Tree>
  </p:cSld>
  <p:clrMap bg1="lt1" tx1="dk1" bg2="lt2" tx2="dk2" accent1="accent1" accent2="accent2" accent3="accent3" accent4="accent4" accent5="accent5" accent6="accent6" hlink="hlink" folHlink="folHlink"/>
  <p:sldLayoutIdLst>
    <p:sldLayoutId id="2147483651"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EFDC2883-8440-4011-AEE1-6CD09853A637}"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16" name="Grafik 9"/>
          <p:cNvPicPr/>
          <p:nvPr/>
        </p:nvPicPr>
        <p:blipFill>
          <a:blip r:embed="rId3"/>
          <a:stretch/>
        </p:blipFill>
        <p:spPr>
          <a:xfrm>
            <a:off x="403200" y="6613920"/>
            <a:ext cx="325080" cy="100440"/>
          </a:xfrm>
          <a:prstGeom prst="rect">
            <a:avLst/>
          </a:prstGeom>
          <a:ln w="0">
            <a:noFill/>
          </a:ln>
        </p:spPr>
      </p:pic>
      <p:sp>
        <p:nvSpPr>
          <p:cNvPr id="17"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Click to edit Master title style</a:t>
            </a:r>
            <a:endParaRPr lang="en-US" sz="3000" b="0" strike="noStrike" spc="-1">
              <a:solidFill>
                <a:schemeClr val="dk1"/>
              </a:solidFill>
              <a:latin typeface="Arial"/>
            </a:endParaRPr>
          </a:p>
        </p:txBody>
      </p:sp>
      <p:sp>
        <p:nvSpPr>
          <p:cNvPr id="18" name="PlaceHolder 2"/>
          <p:cNvSpPr>
            <a:spLocks noGrp="1"/>
          </p:cNvSpPr>
          <p:nvPr>
            <p:ph type="ftr" idx="2"/>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a:solidFill>
                  <a:schemeClr val="dk1"/>
                </a:solidFill>
                <a:latin typeface="Arial"/>
              </a:rPr>
              <a:t>KET Meeting  |  21/22 November 2024  |  DESY Particle Physics  |  BH</a:t>
            </a:r>
            <a:endParaRPr lang="en-US" sz="1000" b="0" strike="noStrike" spc="-1">
              <a:solidFill>
                <a:srgbClr val="000000"/>
              </a:solidFill>
              <a:latin typeface="Calibri"/>
            </a:endParaRPr>
          </a:p>
        </p:txBody>
      </p:sp>
      <p:sp>
        <p:nvSpPr>
          <p:cNvPr id="19" name="PlaceHolder 3"/>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Edit Master text styles</a:t>
            </a:r>
            <a:endParaRPr lang="en-US" sz="1800" b="0" strike="noStrike" spc="-1">
              <a:solidFill>
                <a:schemeClr val="dk1"/>
              </a:solidFill>
              <a:latin typeface="Arial"/>
            </a:endParaRPr>
          </a:p>
        </p:txBody>
      </p:sp>
      <p:sp>
        <p:nvSpPr>
          <p:cNvPr id="20" name="PlaceHolder 4"/>
          <p:cNvSpPr>
            <a:spLocks noGrp="1"/>
          </p:cNvSpPr>
          <p:nvPr>
            <p:ph type="body"/>
          </p:nvPr>
        </p:nvSpPr>
        <p:spPr>
          <a:xfrm>
            <a:off x="407880" y="1406520"/>
            <a:ext cx="7524360" cy="245412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21" name="PlaceHolder 5"/>
          <p:cNvSpPr>
            <a:spLocks noGrp="1"/>
          </p:cNvSpPr>
          <p:nvPr>
            <p:ph type="body"/>
          </p:nvPr>
        </p:nvSpPr>
        <p:spPr>
          <a:xfrm>
            <a:off x="407880" y="3963600"/>
            <a:ext cx="7524360" cy="245412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22" name="PlaceHolder 6"/>
          <p:cNvSpPr>
            <a:spLocks noGrp="1"/>
          </p:cNvSpPr>
          <p:nvPr>
            <p:ph type="body"/>
          </p:nvPr>
        </p:nvSpPr>
        <p:spPr>
          <a:xfrm>
            <a:off x="8075520" y="1449360"/>
            <a:ext cx="3708000" cy="2410920"/>
          </a:xfrm>
          <a:prstGeom prst="rect">
            <a:avLst/>
          </a:prstGeom>
          <a:solidFill>
            <a:schemeClr val="lt1">
              <a:lumMod val="95000"/>
            </a:schemeClr>
          </a:solidFill>
          <a:ln w="0">
            <a:noFill/>
          </a:ln>
        </p:spPr>
        <p:txBody>
          <a:bodyPr lIns="72000" tIns="36000" rIns="72000" bIns="36000" anchor="t">
            <a:noAutofit/>
          </a:bodyPr>
          <a:lstStyle/>
          <a:p>
            <a:pPr indent="0" defTabSz="914400">
              <a:lnSpc>
                <a:spcPct val="110000"/>
              </a:lnSpc>
              <a:spcAft>
                <a:spcPts val="1199"/>
              </a:spcAft>
              <a:buNone/>
              <a:tabLst>
                <a:tab pos="0" algn="l"/>
              </a:tabLst>
            </a:pPr>
            <a:r>
              <a:rPr lang="de-DE" sz="1800" b="0" strike="noStrike" spc="-1">
                <a:solidFill>
                  <a:schemeClr val="dk1"/>
                </a:solidFill>
                <a:latin typeface="Arial"/>
              </a:rPr>
              <a:t>Object </a:t>
            </a:r>
            <a:endParaRPr lang="en-US" sz="1800" b="0" strike="noStrike" spc="-1">
              <a:solidFill>
                <a:schemeClr val="dk1"/>
              </a:solidFill>
              <a:latin typeface="Arial"/>
            </a:endParaRPr>
          </a:p>
        </p:txBody>
      </p:sp>
      <p:sp>
        <p:nvSpPr>
          <p:cNvPr id="23" name="PlaceHolder 7"/>
          <p:cNvSpPr>
            <a:spLocks noGrp="1"/>
          </p:cNvSpPr>
          <p:nvPr>
            <p:ph type="body"/>
          </p:nvPr>
        </p:nvSpPr>
        <p:spPr>
          <a:xfrm>
            <a:off x="8075520" y="4005360"/>
            <a:ext cx="3708000" cy="2410920"/>
          </a:xfrm>
          <a:prstGeom prst="rect">
            <a:avLst/>
          </a:prstGeom>
          <a:solidFill>
            <a:schemeClr val="lt1">
              <a:lumMod val="95000"/>
            </a:schemeClr>
          </a:solidFill>
          <a:ln w="0">
            <a:noFill/>
          </a:ln>
        </p:spPr>
        <p:txBody>
          <a:bodyPr lIns="72000" tIns="36000" rIns="72000" bIns="36000" anchor="t">
            <a:noAutofit/>
          </a:bodyPr>
          <a:lstStyle/>
          <a:p>
            <a:pPr indent="0" defTabSz="914400">
              <a:lnSpc>
                <a:spcPct val="110000"/>
              </a:lnSpc>
              <a:spcAft>
                <a:spcPts val="1199"/>
              </a:spcAft>
              <a:buNone/>
              <a:tabLst>
                <a:tab pos="0" algn="l"/>
              </a:tabLst>
            </a:pPr>
            <a:r>
              <a:rPr lang="de-DE" sz="1800" b="0" strike="noStrike" spc="-1">
                <a:solidFill>
                  <a:schemeClr val="dk1"/>
                </a:solidFill>
                <a:latin typeface="Arial"/>
              </a:rPr>
              <a:t>Object </a:t>
            </a:r>
            <a:endParaRPr lang="en-US" sz="18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53"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9FA2BA20-3373-4D41-82DA-F984CF85F2EC}"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25" name="Grafik 9"/>
          <p:cNvPicPr/>
          <p:nvPr/>
        </p:nvPicPr>
        <p:blipFill>
          <a:blip r:embed="rId3"/>
          <a:stretch/>
        </p:blipFill>
        <p:spPr>
          <a:xfrm>
            <a:off x="403200" y="6613920"/>
            <a:ext cx="325080" cy="100440"/>
          </a:xfrm>
          <a:prstGeom prst="rect">
            <a:avLst/>
          </a:prstGeom>
          <a:ln w="0">
            <a:noFill/>
          </a:ln>
        </p:spPr>
      </p:pic>
      <p:sp>
        <p:nvSpPr>
          <p:cNvPr id="26"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Click to edit Master title style</a:t>
            </a:r>
            <a:endParaRPr lang="en-US" sz="3000" b="0" strike="noStrike" spc="-1">
              <a:solidFill>
                <a:schemeClr val="dk1"/>
              </a:solidFill>
              <a:latin typeface="Arial"/>
            </a:endParaRPr>
          </a:p>
        </p:txBody>
      </p:sp>
      <p:sp>
        <p:nvSpPr>
          <p:cNvPr id="27" name="PlaceHolder 2"/>
          <p:cNvSpPr>
            <a:spLocks noGrp="1"/>
          </p:cNvSpPr>
          <p:nvPr>
            <p:ph type="ftr" idx="3"/>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a:solidFill>
                  <a:schemeClr val="dk1"/>
                </a:solidFill>
                <a:latin typeface="Arial"/>
              </a:rPr>
              <a:t>KET Meeting  |  21/22 November 2024  |  DESY Particle Physics  |  BH</a:t>
            </a:r>
            <a:endParaRPr lang="en-US" sz="1000" b="0" strike="noStrike" spc="-1">
              <a:solidFill>
                <a:srgbClr val="000000"/>
              </a:solidFill>
              <a:latin typeface="Calibri"/>
            </a:endParaRPr>
          </a:p>
        </p:txBody>
      </p:sp>
      <p:sp>
        <p:nvSpPr>
          <p:cNvPr id="28" name="PlaceHolder 3"/>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Edit Master text styles</a:t>
            </a:r>
            <a:endParaRPr lang="en-US" sz="1800" b="0" strike="noStrike" spc="-1">
              <a:solidFill>
                <a:schemeClr val="dk1"/>
              </a:solidFill>
              <a:latin typeface="Arial"/>
            </a:endParaRPr>
          </a:p>
        </p:txBody>
      </p:sp>
      <p:sp>
        <p:nvSpPr>
          <p:cNvPr id="29" name="PlaceHolder 4"/>
          <p:cNvSpPr>
            <a:spLocks noGrp="1"/>
          </p:cNvSpPr>
          <p:nvPr>
            <p:ph type="body"/>
          </p:nvPr>
        </p:nvSpPr>
        <p:spPr>
          <a:xfrm>
            <a:off x="407880" y="1406520"/>
            <a:ext cx="3708000" cy="245412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30" name="PlaceHolder 5"/>
          <p:cNvSpPr>
            <a:spLocks noGrp="1"/>
          </p:cNvSpPr>
          <p:nvPr>
            <p:ph type="body"/>
          </p:nvPr>
        </p:nvSpPr>
        <p:spPr>
          <a:xfrm>
            <a:off x="407880" y="3963600"/>
            <a:ext cx="3708000" cy="245412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strike="noStrike" spc="-1">
                <a:solidFill>
                  <a:schemeClr val="dk1"/>
                </a:solidFill>
                <a:latin typeface="Arial"/>
              </a:rPr>
              <a:t>Edit Master text styles</a:t>
            </a:r>
          </a:p>
        </p:txBody>
      </p:sp>
      <p:sp>
        <p:nvSpPr>
          <p:cNvPr id="31" name="PlaceHolder 6"/>
          <p:cNvSpPr>
            <a:spLocks noGrp="1"/>
          </p:cNvSpPr>
          <p:nvPr>
            <p:ph type="body"/>
          </p:nvPr>
        </p:nvSpPr>
        <p:spPr>
          <a:xfrm>
            <a:off x="4259160" y="1449360"/>
            <a:ext cx="3673080" cy="241092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
        <p:nvSpPr>
          <p:cNvPr id="32" name="PlaceHolder 7"/>
          <p:cNvSpPr>
            <a:spLocks noGrp="1"/>
          </p:cNvSpPr>
          <p:nvPr>
            <p:ph type="body"/>
          </p:nvPr>
        </p:nvSpPr>
        <p:spPr>
          <a:xfrm>
            <a:off x="4259160" y="4005360"/>
            <a:ext cx="3673080" cy="241236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
        <p:nvSpPr>
          <p:cNvPr id="33" name="PlaceHolder 8"/>
          <p:cNvSpPr>
            <a:spLocks noGrp="1"/>
          </p:cNvSpPr>
          <p:nvPr>
            <p:ph type="body"/>
          </p:nvPr>
        </p:nvSpPr>
        <p:spPr>
          <a:xfrm>
            <a:off x="8075520" y="1449360"/>
            <a:ext cx="3708000" cy="241092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
        <p:nvSpPr>
          <p:cNvPr id="34" name="PlaceHolder 9"/>
          <p:cNvSpPr>
            <a:spLocks noGrp="1"/>
          </p:cNvSpPr>
          <p:nvPr>
            <p:ph type="body"/>
          </p:nvPr>
        </p:nvSpPr>
        <p:spPr>
          <a:xfrm>
            <a:off x="8075520" y="4005360"/>
            <a:ext cx="3708000" cy="241236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Tree>
  </p:cSld>
  <p:clrMap bg1="lt1" tx1="dk1" bg2="lt2" tx2="dk2" accent1="accent1" accent2="accent2" accent3="accent3" accent4="accent4" accent5="accent5" accent6="accent6" hlink="hlink" folHlink="folHlink"/>
  <p:sldLayoutIdLst>
    <p:sldLayoutId id="2147483655"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7E7C7C36-EE79-4399-A60E-EA31D17723A6}"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36" name="Grafik 9"/>
          <p:cNvPicPr/>
          <p:nvPr/>
        </p:nvPicPr>
        <p:blipFill>
          <a:blip r:embed="rId3"/>
          <a:stretch/>
        </p:blipFill>
        <p:spPr>
          <a:xfrm>
            <a:off x="403200" y="6613920"/>
            <a:ext cx="325080" cy="100440"/>
          </a:xfrm>
          <a:prstGeom prst="rect">
            <a:avLst/>
          </a:prstGeom>
          <a:ln w="0">
            <a:noFill/>
          </a:ln>
        </p:spPr>
      </p:pic>
      <p:sp>
        <p:nvSpPr>
          <p:cNvPr id="37"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Click to edit Master title style</a:t>
            </a:r>
            <a:endParaRPr lang="en-US" sz="3000" b="0" strike="noStrike" spc="-1">
              <a:solidFill>
                <a:schemeClr val="dk1"/>
              </a:solidFill>
              <a:latin typeface="Arial"/>
            </a:endParaRPr>
          </a:p>
        </p:txBody>
      </p:sp>
      <p:sp>
        <p:nvSpPr>
          <p:cNvPr id="38" name="PlaceHolder 2"/>
          <p:cNvSpPr>
            <a:spLocks noGrp="1"/>
          </p:cNvSpPr>
          <p:nvPr>
            <p:ph type="ftr" idx="4"/>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a:solidFill>
                  <a:schemeClr val="dk1"/>
                </a:solidFill>
                <a:latin typeface="Arial"/>
              </a:rPr>
              <a:t>KET Meeting  |  21/22 November 2024  |  DESY Particle Physics  |  BH</a:t>
            </a:r>
            <a:endParaRPr lang="en-US" sz="1000" b="0" strike="noStrike" spc="-1">
              <a:solidFill>
                <a:srgbClr val="000000"/>
              </a:solidFill>
              <a:latin typeface="Calibri"/>
            </a:endParaRPr>
          </a:p>
        </p:txBody>
      </p:sp>
      <p:sp>
        <p:nvSpPr>
          <p:cNvPr id="39" name="PlaceHolder 3"/>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Edit Master text styles</a:t>
            </a:r>
            <a:endParaRPr lang="en-US" sz="1800" b="0" strike="noStrike" spc="-1">
              <a:solidFill>
                <a:schemeClr val="dk1"/>
              </a:solidFill>
              <a:latin typeface="Arial"/>
            </a:endParaRPr>
          </a:p>
        </p:txBody>
      </p:sp>
      <p:sp>
        <p:nvSpPr>
          <p:cNvPr id="40" name="PlaceHolder 4"/>
          <p:cNvSpPr>
            <a:spLocks noGrp="1"/>
          </p:cNvSpPr>
          <p:nvPr>
            <p:ph type="body"/>
          </p:nvPr>
        </p:nvSpPr>
        <p:spPr>
          <a:xfrm>
            <a:off x="407880" y="1449360"/>
            <a:ext cx="11375640" cy="496692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Tree>
  </p:cSld>
  <p:clrMap bg1="lt1" tx1="dk1" bg2="lt2" tx2="dk2" accent1="accent1" accent2="accent2" accent3="accent3" accent4="accent4" accent5="accent5" accent6="accent6" hlink="hlink" folHlink="folHlink"/>
  <p:sldLayoutIdLst>
    <p:sldLayoutId id="2147483657"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2679FA41-609B-4F82-976D-760A2D0EA479}"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42" name="Grafik 9"/>
          <p:cNvPicPr/>
          <p:nvPr/>
        </p:nvPicPr>
        <p:blipFill>
          <a:blip r:embed="rId3"/>
          <a:stretch/>
        </p:blipFill>
        <p:spPr>
          <a:xfrm>
            <a:off x="403200" y="6613920"/>
            <a:ext cx="325080" cy="100440"/>
          </a:xfrm>
          <a:prstGeom prst="rect">
            <a:avLst/>
          </a:prstGeom>
          <a:ln w="0">
            <a:noFill/>
          </a:ln>
        </p:spPr>
      </p:pic>
      <p:sp>
        <p:nvSpPr>
          <p:cNvPr id="43"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Click to edit Master title style</a:t>
            </a:r>
            <a:endParaRPr lang="en-US" sz="3000" b="0" strike="noStrike" spc="-1">
              <a:solidFill>
                <a:schemeClr val="dk1"/>
              </a:solidFill>
              <a:latin typeface="Arial"/>
            </a:endParaRPr>
          </a:p>
        </p:txBody>
      </p:sp>
      <p:sp>
        <p:nvSpPr>
          <p:cNvPr id="44" name="PlaceHolder 2"/>
          <p:cNvSpPr>
            <a:spLocks noGrp="1"/>
          </p:cNvSpPr>
          <p:nvPr>
            <p:ph type="ftr" idx="5"/>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a:solidFill>
                  <a:schemeClr val="dk1"/>
                </a:solidFill>
                <a:latin typeface="Arial"/>
              </a:rPr>
              <a:t>KET Meeting  |  21/22 November 2024  |  DESY Particle Physics  |  BH</a:t>
            </a:r>
            <a:endParaRPr lang="en-US" sz="1000" b="0" strike="noStrike" spc="-1">
              <a:solidFill>
                <a:srgbClr val="000000"/>
              </a:solidFill>
              <a:latin typeface="Calibri"/>
            </a:endParaRPr>
          </a:p>
        </p:txBody>
      </p:sp>
      <p:sp>
        <p:nvSpPr>
          <p:cNvPr id="45" name="PlaceHolder 3"/>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Edit Master text styles</a:t>
            </a:r>
            <a:endParaRPr lang="en-US" sz="1800" b="0" strike="noStrike" spc="-1">
              <a:solidFill>
                <a:schemeClr val="dk1"/>
              </a:solidFill>
              <a:latin typeface="Arial"/>
            </a:endParaRPr>
          </a:p>
        </p:txBody>
      </p:sp>
      <p:sp>
        <p:nvSpPr>
          <p:cNvPr id="46" name="PlaceHolder 4"/>
          <p:cNvSpPr>
            <a:spLocks noGrp="1"/>
          </p:cNvSpPr>
          <p:nvPr>
            <p:ph type="body"/>
          </p:nvPr>
        </p:nvSpPr>
        <p:spPr>
          <a:xfrm>
            <a:off x="407880" y="1449360"/>
            <a:ext cx="5616360" cy="496692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
        <p:nvSpPr>
          <p:cNvPr id="47" name="PlaceHolder 5"/>
          <p:cNvSpPr>
            <a:spLocks noGrp="1"/>
          </p:cNvSpPr>
          <p:nvPr>
            <p:ph type="body"/>
          </p:nvPr>
        </p:nvSpPr>
        <p:spPr>
          <a:xfrm>
            <a:off x="6167520" y="1449360"/>
            <a:ext cx="5616360" cy="496692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Tree>
  </p:cSld>
  <p:clrMap bg1="lt1" tx1="dk1" bg2="lt2" tx2="dk2" accent1="accent1" accent2="accent2" accent3="accent3" accent4="accent4" accent5="accent5" accent6="accent6" hlink="hlink" folHlink="folHlink"/>
  <p:sldLayoutIdLst>
    <p:sldLayoutId id="2147483659"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A0908452-3EA4-4A9A-8062-ED2FD2B1D3C1}"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49" name="Grafik 9"/>
          <p:cNvPicPr/>
          <p:nvPr/>
        </p:nvPicPr>
        <p:blipFill>
          <a:blip r:embed="rId3"/>
          <a:stretch/>
        </p:blipFill>
        <p:spPr>
          <a:xfrm>
            <a:off x="403200" y="6613920"/>
            <a:ext cx="325080" cy="100440"/>
          </a:xfrm>
          <a:prstGeom prst="rect">
            <a:avLst/>
          </a:prstGeom>
          <a:ln w="0">
            <a:noFill/>
          </a:ln>
        </p:spPr>
      </p:pic>
      <p:sp>
        <p:nvSpPr>
          <p:cNvPr id="50" name="PlaceHolder 1"/>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a:solidFill>
                  <a:schemeClr val="accent1"/>
                </a:solidFill>
                <a:latin typeface="Arial"/>
              </a:rPr>
              <a:t>Click to edit Master title style</a:t>
            </a:r>
            <a:endParaRPr lang="en-US" sz="3000" b="0" strike="noStrike" spc="-1">
              <a:solidFill>
                <a:schemeClr val="dk1"/>
              </a:solidFill>
              <a:latin typeface="Arial"/>
            </a:endParaRPr>
          </a:p>
        </p:txBody>
      </p:sp>
      <p:sp>
        <p:nvSpPr>
          <p:cNvPr id="51" name="PlaceHolder 2"/>
          <p:cNvSpPr>
            <a:spLocks noGrp="1"/>
          </p:cNvSpPr>
          <p:nvPr>
            <p:ph type="ftr" idx="6"/>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a:solidFill>
                  <a:schemeClr val="dk1"/>
                </a:solidFill>
                <a:latin typeface="Arial"/>
              </a:rPr>
              <a:t>KET Meeting  |  21/22 November 2024  |  DESY Particle Physics  |  BH</a:t>
            </a:r>
            <a:endParaRPr lang="en-US" sz="1000" b="0" strike="noStrike" spc="-1">
              <a:solidFill>
                <a:srgbClr val="000000"/>
              </a:solidFill>
              <a:latin typeface="Calibri"/>
            </a:endParaRPr>
          </a:p>
        </p:txBody>
      </p:sp>
      <p:sp>
        <p:nvSpPr>
          <p:cNvPr id="52" name="PlaceHolder 3"/>
          <p:cNvSpPr>
            <a:spLocks noGrp="1"/>
          </p:cNvSpPr>
          <p:nvPr>
            <p:ph type="body"/>
          </p:nvPr>
        </p:nvSpPr>
        <p:spPr>
          <a:xfrm>
            <a:off x="407880" y="817560"/>
            <a:ext cx="11375640" cy="3787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Edit Master text styles</a:t>
            </a:r>
            <a:endParaRPr lang="en-US" sz="1800" b="0" strike="noStrike" spc="-1">
              <a:solidFill>
                <a:schemeClr val="dk1"/>
              </a:solidFill>
              <a:latin typeface="Arial"/>
            </a:endParaRPr>
          </a:p>
        </p:txBody>
      </p:sp>
      <p:sp>
        <p:nvSpPr>
          <p:cNvPr id="53" name="PlaceHolder 4"/>
          <p:cNvSpPr>
            <a:spLocks noGrp="1"/>
          </p:cNvSpPr>
          <p:nvPr>
            <p:ph type="body"/>
          </p:nvPr>
        </p:nvSpPr>
        <p:spPr>
          <a:xfrm>
            <a:off x="407880" y="1449360"/>
            <a:ext cx="3708000" cy="496692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
        <p:nvSpPr>
          <p:cNvPr id="54" name="PlaceHolder 5"/>
          <p:cNvSpPr>
            <a:spLocks noGrp="1"/>
          </p:cNvSpPr>
          <p:nvPr>
            <p:ph type="body"/>
          </p:nvPr>
        </p:nvSpPr>
        <p:spPr>
          <a:xfrm>
            <a:off x="4259160" y="1449360"/>
            <a:ext cx="7524360" cy="4966920"/>
          </a:xfrm>
          <a:prstGeom prst="rect">
            <a:avLst/>
          </a:prstGeom>
          <a:solidFill>
            <a:schemeClr val="lt1">
              <a:lumMod val="95000"/>
            </a:schemeClr>
          </a:solidFill>
          <a:ln w="0">
            <a:noFill/>
          </a:ln>
        </p:spPr>
        <p:txBody>
          <a:bodyPr lIns="90000" tIns="45000" rIns="90000" bIns="45000" anchor="ctr">
            <a:noAutofit/>
          </a:bodyPr>
          <a:lstStyle/>
          <a:p>
            <a:pPr indent="0" algn="ctr" defTabSz="457200">
              <a:lnSpc>
                <a:spcPct val="100000"/>
              </a:lnSpc>
              <a:buNone/>
              <a:tabLst>
                <a:tab pos="0" algn="l"/>
              </a:tabLst>
            </a:pPr>
            <a:r>
              <a:rPr lang="en-US" sz="1800" b="0" strike="noStrike" spc="-1">
                <a:solidFill>
                  <a:schemeClr val="dk1"/>
                </a:solidFill>
                <a:latin typeface="Arial"/>
              </a:rPr>
              <a:t>Click icon to add picture</a:t>
            </a:r>
          </a:p>
        </p:txBody>
      </p:sp>
    </p:spTree>
  </p:cSld>
  <p:clrMap bg1="lt1" tx1="dk1" bg2="lt2" tx2="dk2" accent1="accent1" accent2="accent2" accent3="accent3" accent4="accent4" accent5="accent5" accent6="accent6" hlink="hlink" folHlink="folHlink"/>
  <p:sldLayoutIdLst>
    <p:sldLayoutId id="2147483661"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 name="Textfeld 13"/>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82871709-0AC1-476B-A74D-354445EBD6B7}"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61" name="Grafik 9"/>
          <p:cNvPicPr/>
          <p:nvPr/>
        </p:nvPicPr>
        <p:blipFill>
          <a:blip r:embed="rId8"/>
          <a:stretch/>
        </p:blipFill>
        <p:spPr>
          <a:xfrm>
            <a:off x="403200" y="6613920"/>
            <a:ext cx="325080" cy="100440"/>
          </a:xfrm>
          <a:prstGeom prst="rect">
            <a:avLst/>
          </a:prstGeom>
          <a:ln w="0">
            <a:noFill/>
          </a:ln>
        </p:spPr>
      </p:pic>
      <p:sp>
        <p:nvSpPr>
          <p:cNvPr id="62" name="PlaceHolder 1"/>
          <p:cNvSpPr>
            <a:spLocks noGrp="1"/>
          </p:cNvSpPr>
          <p:nvPr>
            <p:ph type="ftr" idx="8"/>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a:solidFill>
                  <a:schemeClr val="dk1"/>
                </a:solidFill>
                <a:latin typeface="Arial"/>
              </a:rPr>
              <a:t>KET Meeting  |  21/22 November 2024  |  DESY Particle Physics  |  BH</a:t>
            </a:r>
            <a:endParaRPr lang="en-US" sz="1000" b="0" strike="noStrike" spc="-1">
              <a:solidFill>
                <a:srgbClr val="000000"/>
              </a:solidFill>
              <a:latin typeface="Calibri"/>
            </a:endParaRPr>
          </a:p>
        </p:txBody>
      </p:sp>
      <p:sp>
        <p:nvSpPr>
          <p:cNvPr id="63"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strike="noStrike" spc="-1">
                <a:solidFill>
                  <a:schemeClr val="dk1"/>
                </a:solidFill>
                <a:latin typeface="Arial"/>
              </a:rPr>
              <a:t>Click to edit the title text format</a:t>
            </a:r>
          </a:p>
        </p:txBody>
      </p:sp>
      <p:sp>
        <p:nvSpPr>
          <p:cNvPr id="64"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110000"/>
              </a:lnSpc>
              <a:spcBef>
                <a:spcPts val="1417"/>
              </a:spcBef>
              <a:buClr>
                <a:srgbClr val="000000"/>
              </a:buClr>
              <a:buSzPct val="45000"/>
              <a:buFont typeface="Wingdings" charset="2"/>
              <a:buChar char=""/>
              <a:tabLst>
                <a:tab pos="361800" algn="l"/>
              </a:tabLst>
            </a:pPr>
            <a:r>
              <a:rPr lang="en-US" sz="1800" b="0" strike="noStrike" spc="-1">
                <a:solidFill>
                  <a:schemeClr val="dk1"/>
                </a:solidFill>
                <a:latin typeface="Arial"/>
              </a:rPr>
              <a:t>Click to edit the outline text format</a:t>
            </a:r>
          </a:p>
          <a:p>
            <a:pPr marL="864000" lvl="1" indent="-324000">
              <a:spcBef>
                <a:spcPts val="1134"/>
              </a:spcBef>
              <a:buClr>
                <a:srgbClr val="000000"/>
              </a:buClr>
              <a:buSzPct val="75000"/>
              <a:buFont typeface="Symbol" charset="2"/>
              <a:buChar char=""/>
              <a:tabLst>
                <a:tab pos="361800" algn="l"/>
              </a:tabLst>
            </a:pPr>
            <a:r>
              <a:rPr lang="en-US" sz="1600" b="0" strike="noStrike" spc="-1">
                <a:solidFill>
                  <a:schemeClr val="dk1"/>
                </a:solidFill>
                <a:latin typeface="Arial"/>
              </a:rPr>
              <a:t>Second Outline Level</a:t>
            </a:r>
          </a:p>
          <a:p>
            <a:pPr marL="1296000" lvl="2" indent="-288000">
              <a:spcBef>
                <a:spcPts val="850"/>
              </a:spcBef>
              <a:buClr>
                <a:srgbClr val="000000"/>
              </a:buClr>
              <a:buSzPct val="45000"/>
              <a:buFont typeface="Wingdings" charset="2"/>
              <a:buChar char=""/>
              <a:tabLst>
                <a:tab pos="361800" algn="l"/>
              </a:tabLst>
            </a:pPr>
            <a:r>
              <a:rPr lang="en-US" sz="1600" b="0" strike="noStrike" spc="-1">
                <a:solidFill>
                  <a:schemeClr val="dk1"/>
                </a:solidFill>
                <a:latin typeface="Arial"/>
              </a:rPr>
              <a:t>Third Outline Level</a:t>
            </a:r>
          </a:p>
          <a:p>
            <a:pPr marL="1728000" lvl="3" indent="-216000">
              <a:spcBef>
                <a:spcPts val="567"/>
              </a:spcBef>
              <a:buClr>
                <a:srgbClr val="000000"/>
              </a:buClr>
              <a:buSzPct val="75000"/>
              <a:buFont typeface="Symbol" charset="2"/>
              <a:buChar char=""/>
              <a:tabLst>
                <a:tab pos="361800" algn="l"/>
              </a:tabLst>
            </a:pPr>
            <a:r>
              <a:rPr lang="en-US" sz="1600" b="0" strike="noStrike" spc="-1">
                <a:solidFill>
                  <a:schemeClr val="dk1"/>
                </a:solidFill>
                <a:latin typeface="Arial"/>
              </a:rPr>
              <a:t>Fourth Outline Level</a:t>
            </a:r>
          </a:p>
          <a:p>
            <a:pPr marL="2160000" lvl="4" indent="-216000">
              <a:spcBef>
                <a:spcPts val="283"/>
              </a:spcBef>
              <a:buClr>
                <a:srgbClr val="000000"/>
              </a:buClr>
              <a:buSzPct val="45000"/>
              <a:buFont typeface="Wingdings" charset="2"/>
              <a:buChar char=""/>
              <a:tabLst>
                <a:tab pos="361800" algn="l"/>
              </a:tabLst>
            </a:pPr>
            <a:r>
              <a:rPr lang="en-US" sz="2000" b="0" strike="noStrike" spc="-1">
                <a:solidFill>
                  <a:schemeClr val="dk1"/>
                </a:solidFill>
                <a:latin typeface="Arial"/>
              </a:rPr>
              <a:t>Fifth Outline Level</a:t>
            </a:r>
          </a:p>
          <a:p>
            <a:pPr marL="2592000" lvl="5" indent="-216000">
              <a:spcBef>
                <a:spcPts val="283"/>
              </a:spcBef>
              <a:buClr>
                <a:srgbClr val="000000"/>
              </a:buClr>
              <a:buSzPct val="45000"/>
              <a:buFont typeface="Wingdings" charset="2"/>
              <a:buChar char=""/>
              <a:tabLst>
                <a:tab pos="361800" algn="l"/>
              </a:tabLst>
            </a:pPr>
            <a:r>
              <a:rPr lang="en-US" sz="2000" b="0" strike="noStrike" spc="-1">
                <a:solidFill>
                  <a:schemeClr val="dk1"/>
                </a:solidFill>
                <a:latin typeface="Arial"/>
              </a:rPr>
              <a:t>Sixth Outline Level</a:t>
            </a:r>
          </a:p>
          <a:p>
            <a:pPr marL="3024000" lvl="6" indent="-216000">
              <a:spcBef>
                <a:spcPts val="283"/>
              </a:spcBef>
              <a:buClr>
                <a:srgbClr val="000000"/>
              </a:buClr>
              <a:buSzPct val="45000"/>
              <a:buFont typeface="Wingdings" charset="2"/>
              <a:buChar char=""/>
              <a:tabLst>
                <a:tab pos="361800" algn="l"/>
              </a:tabLst>
            </a:pPr>
            <a:r>
              <a:rPr lang="en-US"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5" r:id="rId1"/>
    <p:sldLayoutId id="2147483694" r:id="rId2"/>
    <p:sldLayoutId id="2147483695" r:id="rId3"/>
    <p:sldLayoutId id="2147483696" r:id="rId4"/>
    <p:sldLayoutId id="2147483698" r:id="rId5"/>
    <p:sldLayoutId id="2147483699" r:id="rId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 name="Textfeld 13" hidden="1"/>
          <p:cNvSpPr/>
          <p:nvPr/>
        </p:nvSpPr>
        <p:spPr>
          <a:xfrm>
            <a:off x="10848600" y="6580800"/>
            <a:ext cx="935280" cy="18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30BBA873-ECD8-4432-B73F-F7F0C51CA622}"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66" name="Grafik 9"/>
          <p:cNvPicPr/>
          <p:nvPr/>
        </p:nvPicPr>
        <p:blipFill>
          <a:blip r:embed="rId3"/>
          <a:stretch/>
        </p:blipFill>
        <p:spPr>
          <a:xfrm>
            <a:off x="403200" y="6613920"/>
            <a:ext cx="325080" cy="100440"/>
          </a:xfrm>
          <a:prstGeom prst="rect">
            <a:avLst/>
          </a:prstGeom>
          <a:ln w="0">
            <a:noFill/>
          </a:ln>
        </p:spPr>
      </p:pic>
      <p:pic>
        <p:nvPicPr>
          <p:cNvPr id="67" name="Grafik 3"/>
          <p:cNvPicPr/>
          <p:nvPr/>
        </p:nvPicPr>
        <p:blipFill>
          <a:blip r:embed="rId3"/>
          <a:stretch/>
        </p:blipFill>
        <p:spPr>
          <a:xfrm>
            <a:off x="408600" y="4587120"/>
            <a:ext cx="598320" cy="184680"/>
          </a:xfrm>
          <a:prstGeom prst="rect">
            <a:avLst/>
          </a:prstGeom>
          <a:ln w="0">
            <a:noFill/>
          </a:ln>
        </p:spPr>
      </p:pic>
      <p:sp>
        <p:nvSpPr>
          <p:cNvPr id="68" name="Rechteck 4"/>
          <p:cNvSpPr/>
          <p:nvPr/>
        </p:nvSpPr>
        <p:spPr>
          <a:xfrm>
            <a:off x="395280" y="3980160"/>
            <a:ext cx="4571640" cy="372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57200">
              <a:lnSpc>
                <a:spcPct val="110000"/>
              </a:lnSpc>
            </a:pPr>
            <a:r>
              <a:rPr lang="de-DE" sz="1800" b="1" strike="noStrike" spc="-1">
                <a:solidFill>
                  <a:schemeClr val="dk1"/>
                </a:solidFill>
                <a:latin typeface="Arial"/>
              </a:rPr>
              <a:t>Contact</a:t>
            </a:r>
            <a:endParaRPr lang="en-US" sz="1800" b="0" strike="noStrike" spc="-1">
              <a:solidFill>
                <a:srgbClr val="000000"/>
              </a:solidFill>
              <a:latin typeface="Calibri"/>
            </a:endParaRPr>
          </a:p>
        </p:txBody>
      </p:sp>
      <p:sp>
        <p:nvSpPr>
          <p:cNvPr id="69" name="Rechteck 5"/>
          <p:cNvSpPr/>
          <p:nvPr/>
        </p:nvSpPr>
        <p:spPr>
          <a:xfrm>
            <a:off x="395280" y="4516560"/>
            <a:ext cx="2700360" cy="1899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57200">
              <a:lnSpc>
                <a:spcPct val="120000"/>
              </a:lnSpc>
              <a:tabLst>
                <a:tab pos="716040" algn="l"/>
              </a:tabLst>
            </a:pPr>
            <a:r>
              <a:rPr lang="de-DE" sz="1800" b="0" strike="noStrike" spc="-1">
                <a:solidFill>
                  <a:schemeClr val="dk1"/>
                </a:solidFill>
                <a:latin typeface="Arial"/>
              </a:rPr>
              <a:t>	Deutsches </a:t>
            </a:r>
            <a:endParaRPr lang="en-US" sz="1800" b="0" strike="noStrike" spc="-1">
              <a:solidFill>
                <a:srgbClr val="000000"/>
              </a:solidFill>
              <a:latin typeface="Calibri"/>
            </a:endParaRPr>
          </a:p>
          <a:p>
            <a:pPr defTabSz="457200">
              <a:lnSpc>
                <a:spcPct val="120000"/>
              </a:lnSpc>
              <a:tabLst>
                <a:tab pos="716040" algn="l"/>
              </a:tabLst>
            </a:pPr>
            <a:r>
              <a:rPr lang="de-DE" sz="1800" b="0" strike="noStrike" spc="-1">
                <a:solidFill>
                  <a:schemeClr val="dk1"/>
                </a:solidFill>
                <a:latin typeface="Arial"/>
              </a:rPr>
              <a:t>Elektronen-Synchrotron</a:t>
            </a:r>
            <a:endParaRPr lang="en-US" sz="1800" b="0" strike="noStrike" spc="-1">
              <a:solidFill>
                <a:srgbClr val="000000"/>
              </a:solidFill>
              <a:latin typeface="Calibri"/>
            </a:endParaRPr>
          </a:p>
          <a:p>
            <a:pPr defTabSz="457200">
              <a:lnSpc>
                <a:spcPct val="120000"/>
              </a:lnSpc>
              <a:tabLst>
                <a:tab pos="716040" algn="l"/>
              </a:tabLst>
            </a:pPr>
            <a:endParaRPr lang="en-US" sz="1800" b="0" strike="noStrike" spc="-1">
              <a:solidFill>
                <a:srgbClr val="000000"/>
              </a:solidFill>
              <a:latin typeface="Calibri"/>
            </a:endParaRPr>
          </a:p>
          <a:p>
            <a:pPr defTabSz="457200">
              <a:lnSpc>
                <a:spcPct val="120000"/>
              </a:lnSpc>
              <a:tabLst>
                <a:tab pos="716040" algn="l"/>
              </a:tabLst>
            </a:pPr>
            <a:r>
              <a:rPr lang="de-DE" sz="1800" b="0" strike="noStrike" spc="-1">
                <a:solidFill>
                  <a:schemeClr val="dk1"/>
                </a:solidFill>
                <a:latin typeface="Arial"/>
              </a:rPr>
              <a:t>www.desy.de</a:t>
            </a:r>
            <a:endParaRPr lang="en-US" sz="1800" b="0" strike="noStrike" spc="-1">
              <a:solidFill>
                <a:srgbClr val="000000"/>
              </a:solidFill>
              <a:latin typeface="Calibri"/>
            </a:endParaRPr>
          </a:p>
        </p:txBody>
      </p:sp>
      <p:sp>
        <p:nvSpPr>
          <p:cNvPr id="70" name="PlaceHolder 1"/>
          <p:cNvSpPr>
            <a:spLocks noGrp="1"/>
          </p:cNvSpPr>
          <p:nvPr>
            <p:ph type="body"/>
          </p:nvPr>
        </p:nvSpPr>
        <p:spPr>
          <a:xfrm>
            <a:off x="3600000" y="4516560"/>
            <a:ext cx="5148360" cy="1899720"/>
          </a:xfrm>
          <a:prstGeom prst="rect">
            <a:avLst/>
          </a:prstGeom>
          <a:noFill/>
          <a:ln w="0">
            <a:noFill/>
          </a:ln>
        </p:spPr>
        <p:txBody>
          <a:bodyPr lIns="0" tIns="0" rIns="0" bIns="0" anchor="t">
            <a:noAutofit/>
          </a:bodyPr>
          <a:lstStyle/>
          <a:p>
            <a:pPr indent="0" defTabSz="914400">
              <a:lnSpc>
                <a:spcPct val="120000"/>
              </a:lnSpc>
              <a:buNone/>
              <a:tabLst>
                <a:tab pos="0" algn="l"/>
              </a:tabLst>
            </a:pPr>
            <a:r>
              <a:rPr lang="en-US" sz="1800" b="0" strike="noStrike" spc="-1">
                <a:solidFill>
                  <a:schemeClr val="dk1"/>
                </a:solidFill>
                <a:latin typeface="Arial"/>
              </a:rPr>
              <a:t>Edit Master text styles</a:t>
            </a:r>
          </a:p>
        </p:txBody>
      </p:sp>
    </p:spTree>
  </p:cSld>
  <p:clrMap bg1="lt1" tx1="dk1" bg2="lt2" tx2="dk2" accent1="accent1" accent2="accent2" accent3="accent3" accent4="accent4" accent5="accent5" accent6="accent6" hlink="hlink" folHlink="folHlink"/>
  <p:sldLayoutIdLst>
    <p:sldLayoutId id="2147483667"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9.jpeg"/><Relationship Id="rId11" Type="http://schemas.openxmlformats.org/officeDocument/2006/relationships/image" Target="../media/image63.png"/><Relationship Id="rId5" Type="http://schemas.openxmlformats.org/officeDocument/2006/relationships/image" Target="../media/image58.jpe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hyperlink" Target="https://ecfa.web.cern.ch/" TargetMode="External"/><Relationship Id="rId9" Type="http://schemas.openxmlformats.org/officeDocument/2006/relationships/hyperlink" Target="https://www.google.com/url?sa=i&amp;url=https%3A%2F%2Fmuoncollider.web.cern.ch%2F&amp;psig=AOvVaw0I7bdg8exOh_HYwm6Lueh7&amp;ust=1732106585976000&amp;source=images&amp;cd=vfe&amp;opi=89978449&amp;ved=0CBEQjRxqFwoTCNCn84C26IkDFQAAAAAdAAAAABAE" TargetMode="External"/><Relationship Id="rId14"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 Id="rId4"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9.xml"/><Relationship Id="rId4" Type="http://schemas.openxmlformats.org/officeDocument/2006/relationships/hyperlink" Target="https://summerstudents.desy.d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87.jpeg"/><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hyperlink" Target="https://www.google.de/url?sa=i&amp;rct=j&amp;q=&amp;esrc=s&amp;source=images&amp;cd=&amp;cad=rja&amp;uact=8&amp;ved=0ahUKEwiZibqf8qzYAhUMY1AKHc1wDBcQjRwIBw&amp;url=https://www.ingenieur.de/technik/fachbereiche/optoelektronik/startschuss-fuer-roentgenlaser-xfel-in-hamburg/&amp;psig=AOvVaw0u87Y_pyrXgYRQsRZg8Q39&amp;ust=1514556889642480" TargetMode="External"/><Relationship Id="rId11" Type="http://schemas.openxmlformats.org/officeDocument/2006/relationships/image" Target="../media/image11.jpg"/><Relationship Id="rId5" Type="http://schemas.openxmlformats.org/officeDocument/2006/relationships/image" Target="../media/image6.emf"/><Relationship Id="rId10" Type="http://schemas.openxmlformats.org/officeDocument/2006/relationships/image" Target="../media/image10.jpg"/><Relationship Id="rId4" Type="http://schemas.openxmlformats.org/officeDocument/2006/relationships/oleObject" Target="../embeddings/oleObject1.bin"/><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AD2E829-0C74-3B49-17E6-0625309EDC85}"/>
            </a:ext>
          </a:extLst>
        </p:cNvPr>
        <p:cNvGrpSpPr/>
        <p:nvPr/>
      </p:nvGrpSpPr>
      <p:grpSpPr bwMode="auto">
        <a:xfrm>
          <a:off x="0" y="0"/>
          <a:ext cx="0" cy="0"/>
          <a:chOff x="0" y="0"/>
          <a:chExt cx="0" cy="0"/>
        </a:xfrm>
      </p:grpSpPr>
      <p:pic>
        <p:nvPicPr>
          <p:cNvPr id="1026" name="Picture 2" descr="Luftaufnahme des DESY">
            <a:extLst>
              <a:ext uri="{FF2B5EF4-FFF2-40B4-BE49-F238E27FC236}">
                <a16:creationId xmlns:a16="http://schemas.microsoft.com/office/drawing/2014/main" id="{34684E19-3A5C-9BAD-5F87-E296E4968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3537"/>
            <a:ext cx="12192000" cy="5224463"/>
          </a:xfrm>
          <a:prstGeom prst="rect">
            <a:avLst/>
          </a:prstGeom>
          <a:noFill/>
          <a:extLst>
            <a:ext uri="{909E8E84-426E-40DD-AFC4-6F175D3DCCD1}">
              <a14:hiddenFill xmlns:a14="http://schemas.microsoft.com/office/drawing/2010/main">
                <a:solidFill>
                  <a:srgbClr val="FFFFFF"/>
                </a:solidFill>
              </a14:hiddenFill>
            </a:ext>
          </a:extLst>
        </p:spPr>
      </p:pic>
      <p:pic>
        <p:nvPicPr>
          <p:cNvPr id="8" name="Bildplatzhalter 6">
            <a:extLst>
              <a:ext uri="{FF2B5EF4-FFF2-40B4-BE49-F238E27FC236}">
                <a16:creationId xmlns:a16="http://schemas.microsoft.com/office/drawing/2014/main" id="{C9D80054-2999-AB9E-5297-D327BEAAAEE4}"/>
              </a:ext>
            </a:extLst>
          </p:cNvPr>
          <p:cNvPicPr>
            <a:picLocks noChangeAspect="1"/>
          </p:cNvPicPr>
          <p:nvPr/>
        </p:nvPicPr>
        <p:blipFill>
          <a:blip r:embed="rId3"/>
          <a:srcRect t="33638" r="2947" b="32723"/>
          <a:stretch/>
        </p:blipFill>
        <p:spPr bwMode="auto">
          <a:xfrm>
            <a:off x="1" y="-27385"/>
            <a:ext cx="12192000" cy="1944217"/>
          </a:xfrm>
          <a:prstGeom prst="rect">
            <a:avLst/>
          </a:prstGeom>
        </p:spPr>
      </p:pic>
      <p:pic>
        <p:nvPicPr>
          <p:cNvPr id="10" name="Grafik 9">
            <a:extLst>
              <a:ext uri="{FF2B5EF4-FFF2-40B4-BE49-F238E27FC236}">
                <a16:creationId xmlns:a16="http://schemas.microsoft.com/office/drawing/2014/main" id="{15E6E593-89DA-4E45-1249-29B08A23E315}"/>
              </a:ext>
            </a:extLst>
          </p:cNvPr>
          <p:cNvPicPr>
            <a:picLocks noChangeAspect="1"/>
          </p:cNvPicPr>
          <p:nvPr/>
        </p:nvPicPr>
        <p:blipFill>
          <a:blip r:embed="rId4"/>
          <a:stretch/>
        </p:blipFill>
        <p:spPr bwMode="auto">
          <a:xfrm>
            <a:off x="11001374" y="255482"/>
            <a:ext cx="793750" cy="794193"/>
          </a:xfrm>
          <a:prstGeom prst="rect">
            <a:avLst/>
          </a:prstGeom>
        </p:spPr>
      </p:pic>
      <p:sp>
        <p:nvSpPr>
          <p:cNvPr id="9" name="Titel 1">
            <a:extLst>
              <a:ext uri="{FF2B5EF4-FFF2-40B4-BE49-F238E27FC236}">
                <a16:creationId xmlns:a16="http://schemas.microsoft.com/office/drawing/2014/main" id="{5EED7338-A1AB-F7CA-890A-ADF026B1A095}"/>
              </a:ext>
            </a:extLst>
          </p:cNvPr>
          <p:cNvSpPr>
            <a:spLocks noGrp="1"/>
          </p:cNvSpPr>
          <p:nvPr>
            <p:ph type="title"/>
          </p:nvPr>
        </p:nvSpPr>
        <p:spPr bwMode="auto">
          <a:xfrm>
            <a:off x="119336" y="349611"/>
            <a:ext cx="11376024" cy="451098"/>
          </a:xfrm>
        </p:spPr>
        <p:txBody>
          <a:bodyPr anchor="t"/>
          <a:lstStyle/>
          <a:p>
            <a:pPr>
              <a:defRPr/>
            </a:pPr>
            <a:r>
              <a:rPr lang="de-DE" sz="3600" b="1" dirty="0">
                <a:solidFill>
                  <a:schemeClr val="accent1"/>
                </a:solidFill>
              </a:rPr>
              <a:t>DESY</a:t>
            </a:r>
            <a:r>
              <a:rPr lang="de-DE" sz="3600" b="1" dirty="0">
                <a:solidFill>
                  <a:schemeClr val="accent2"/>
                </a:solidFill>
              </a:rPr>
              <a:t>.</a:t>
            </a:r>
            <a:r>
              <a:rPr lang="de-DE" sz="3600" b="1" dirty="0">
                <a:solidFill>
                  <a:schemeClr val="accent1"/>
                </a:solidFill>
              </a:rPr>
              <a:t> The Decoding </a:t>
            </a:r>
            <a:r>
              <a:rPr lang="de-DE" sz="3600" b="1" dirty="0" err="1">
                <a:solidFill>
                  <a:schemeClr val="accent1"/>
                </a:solidFill>
              </a:rPr>
              <a:t>of</a:t>
            </a:r>
            <a:r>
              <a:rPr lang="de-DE" sz="3600" b="1" dirty="0">
                <a:solidFill>
                  <a:schemeClr val="accent1"/>
                </a:solidFill>
              </a:rPr>
              <a:t> Matter</a:t>
            </a:r>
            <a:br>
              <a:rPr lang="de-DE" sz="3600" b="1" dirty="0">
                <a:solidFill>
                  <a:schemeClr val="accent1"/>
                </a:solidFill>
              </a:rPr>
            </a:br>
            <a:endParaRPr lang="de-DE" sz="3600" b="1" dirty="0">
              <a:solidFill>
                <a:schemeClr val="accent1"/>
              </a:solidFill>
            </a:endParaRPr>
          </a:p>
        </p:txBody>
      </p:sp>
      <p:sp>
        <p:nvSpPr>
          <p:cNvPr id="2" name="Textfeld 1">
            <a:extLst>
              <a:ext uri="{FF2B5EF4-FFF2-40B4-BE49-F238E27FC236}">
                <a16:creationId xmlns:a16="http://schemas.microsoft.com/office/drawing/2014/main" id="{3FA179DD-2BB4-88DC-248A-DD1D0303C545}"/>
              </a:ext>
            </a:extLst>
          </p:cNvPr>
          <p:cNvSpPr txBox="1"/>
          <p:nvPr/>
        </p:nvSpPr>
        <p:spPr bwMode="auto">
          <a:xfrm>
            <a:off x="13855" y="1146068"/>
            <a:ext cx="5921724" cy="707886"/>
          </a:xfrm>
          <a:prstGeom prst="rect">
            <a:avLst/>
          </a:prstGeom>
          <a:noFill/>
        </p:spPr>
        <p:txBody>
          <a:bodyPr wrap="square" rtlCol="0">
            <a:spAutoFit/>
          </a:bodyPr>
          <a:lstStyle/>
          <a:p>
            <a:pPr>
              <a:defRPr/>
            </a:pPr>
            <a:r>
              <a:rPr lang="de-DE" sz="2000" b="1" dirty="0">
                <a:solidFill>
                  <a:schemeClr val="bg1"/>
                </a:solidFill>
              </a:rPr>
              <a:t>Beate Heinemann</a:t>
            </a:r>
            <a:endParaRPr dirty="0">
              <a:solidFill>
                <a:schemeClr val="bg1"/>
              </a:solidFill>
            </a:endParaRPr>
          </a:p>
          <a:p>
            <a:pPr>
              <a:defRPr/>
            </a:pPr>
            <a:r>
              <a:rPr lang="de-DE" sz="2000" b="1" dirty="0">
                <a:solidFill>
                  <a:schemeClr val="bg1"/>
                </a:solidFill>
              </a:rPr>
              <a:t>DESY </a:t>
            </a:r>
            <a:r>
              <a:rPr lang="de-DE" sz="2000" b="1" dirty="0" err="1">
                <a:solidFill>
                  <a:schemeClr val="bg1"/>
                </a:solidFill>
              </a:rPr>
              <a:t>Director</a:t>
            </a:r>
            <a:r>
              <a:rPr lang="de-DE" sz="2000" b="1" dirty="0">
                <a:solidFill>
                  <a:schemeClr val="bg1"/>
                </a:solidFill>
              </a:rPr>
              <a:t> in </a:t>
            </a:r>
            <a:r>
              <a:rPr lang="de-DE" sz="2000" b="1" dirty="0" err="1">
                <a:solidFill>
                  <a:schemeClr val="bg1"/>
                </a:solidFill>
              </a:rPr>
              <a:t>charge</a:t>
            </a:r>
            <a:r>
              <a:rPr lang="de-DE" sz="2000" b="1" dirty="0">
                <a:solidFill>
                  <a:schemeClr val="bg1"/>
                </a:solidFill>
              </a:rPr>
              <a:t> </a:t>
            </a:r>
            <a:r>
              <a:rPr lang="de-DE" sz="2000" b="1" dirty="0" err="1">
                <a:solidFill>
                  <a:schemeClr val="bg1"/>
                </a:solidFill>
              </a:rPr>
              <a:t>of</a:t>
            </a:r>
            <a:r>
              <a:rPr lang="de-DE" sz="2000" b="1" dirty="0">
                <a:solidFill>
                  <a:schemeClr val="bg1"/>
                </a:solidFill>
              </a:rPr>
              <a:t> </a:t>
            </a:r>
            <a:r>
              <a:rPr lang="de-DE" sz="2000" b="1" dirty="0" err="1">
                <a:solidFill>
                  <a:schemeClr val="bg1"/>
                </a:solidFill>
              </a:rPr>
              <a:t>Particle</a:t>
            </a:r>
            <a:r>
              <a:rPr lang="de-DE" sz="2000" b="1" dirty="0">
                <a:solidFill>
                  <a:schemeClr val="bg1"/>
                </a:solidFill>
              </a:rPr>
              <a:t> Physics</a:t>
            </a:r>
            <a:endParaRPr dirty="0">
              <a:solidFill>
                <a:schemeClr val="bg1"/>
              </a:solidFill>
            </a:endParaRPr>
          </a:p>
        </p:txBody>
      </p:sp>
      <p:sp>
        <p:nvSpPr>
          <p:cNvPr id="12" name="Footer Placeholder 11">
            <a:extLst>
              <a:ext uri="{FF2B5EF4-FFF2-40B4-BE49-F238E27FC236}">
                <a16:creationId xmlns:a16="http://schemas.microsoft.com/office/drawing/2014/main" id="{2931532A-A7B6-0006-01BF-1E955980286C}"/>
              </a:ext>
            </a:extLst>
          </p:cNvPr>
          <p:cNvSpPr>
            <a:spLocks noGrp="1"/>
          </p:cNvSpPr>
          <p:nvPr>
            <p:ph type="ftr" sz="quarter" idx="11"/>
          </p:nvPr>
        </p:nvSpPr>
        <p:spPr/>
        <p:txBody>
          <a:bodyPr/>
          <a:lstStyle/>
          <a:p>
            <a:pPr>
              <a:defRPr/>
            </a:pPr>
            <a:r>
              <a:rPr lang="pt-BR"/>
              <a:t>Beate Heinemann, CERN school of computing, 09/2024</a:t>
            </a:r>
            <a:endParaRPr lang="de-DE" dirty="0"/>
          </a:p>
        </p:txBody>
      </p:sp>
      <p:sp>
        <p:nvSpPr>
          <p:cNvPr id="3" name="PlaceHolder 3">
            <a:extLst>
              <a:ext uri="{FF2B5EF4-FFF2-40B4-BE49-F238E27FC236}">
                <a16:creationId xmlns:a16="http://schemas.microsoft.com/office/drawing/2014/main" id="{ED57A70E-1097-7F06-EF8C-76E3174681F3}"/>
              </a:ext>
            </a:extLst>
          </p:cNvPr>
          <p:cNvSpPr txBox="1">
            <a:spLocks/>
          </p:cNvSpPr>
          <p:nvPr/>
        </p:nvSpPr>
        <p:spPr bwMode="auto">
          <a:xfrm>
            <a:off x="226888" y="6339016"/>
            <a:ext cx="11368800" cy="428264"/>
          </a:xfrm>
          <a:prstGeom prst="rect">
            <a:avLst/>
          </a:prstGeom>
          <a:solidFill>
            <a:schemeClr val="tx1">
              <a:alpha val="38947"/>
            </a:schemeClr>
          </a:solid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tabLst>
                <a:tab pos="0" algn="l"/>
              </a:tabLst>
            </a:pPr>
            <a:r>
              <a:rPr lang="de-DE" sz="1800" spc="-1" dirty="0">
                <a:solidFill>
                  <a:schemeClr val="lt1"/>
                </a:solidFill>
                <a:latin typeface="DesySans Office"/>
                <a:ea typeface="Arial"/>
              </a:rPr>
              <a:t>KET Meeting, 21/22 November 2024</a:t>
            </a:r>
            <a:endParaRPr lang="en-US" sz="1800" spc="-1" dirty="0">
              <a:solidFill>
                <a:schemeClr val="dk1"/>
              </a:solidFill>
              <a:latin typeface="Arial"/>
            </a:endParaRPr>
          </a:p>
        </p:txBody>
      </p:sp>
    </p:spTree>
    <p:extLst>
      <p:ext uri="{BB962C8B-B14F-4D97-AF65-F5344CB8AC3E}">
        <p14:creationId xmlns:p14="http://schemas.microsoft.com/office/powerpoint/2010/main" val="210831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9AC3A-D2C3-2DB6-2613-E2E47322C8CF}"/>
            </a:ext>
          </a:extLst>
        </p:cNvPr>
        <p:cNvGrpSpPr/>
        <p:nvPr/>
      </p:nvGrpSpPr>
      <p:grpSpPr>
        <a:xfrm>
          <a:off x="0" y="0"/>
          <a:ext cx="0" cy="0"/>
          <a:chOff x="0" y="0"/>
          <a:chExt cx="0" cy="0"/>
        </a:xfrm>
      </p:grpSpPr>
      <p:sp>
        <p:nvSpPr>
          <p:cNvPr id="245" name="PlaceHolder 1">
            <a:extLst>
              <a:ext uri="{FF2B5EF4-FFF2-40B4-BE49-F238E27FC236}">
                <a16:creationId xmlns:a16="http://schemas.microsoft.com/office/drawing/2014/main" id="{E1DB7117-312D-C90E-A5D9-A04DDD9D1589}"/>
              </a:ext>
            </a:extLst>
          </p:cNvPr>
          <p:cNvSpPr>
            <a:spLocks noGrp="1"/>
          </p:cNvSpPr>
          <p:nvPr>
            <p:ph type="title"/>
          </p:nvPr>
        </p:nvSpPr>
        <p:spPr>
          <a:xfrm>
            <a:off x="407880" y="349560"/>
            <a:ext cx="11375280" cy="4503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3000" b="1" spc="-1" dirty="0" err="1">
                <a:solidFill>
                  <a:schemeClr val="accent1"/>
                </a:solidFill>
                <a:latin typeface="Arial"/>
              </a:rPr>
              <a:t>PoF</a:t>
            </a:r>
            <a:r>
              <a:rPr lang="de-DE" sz="3000" b="1" spc="-1" baseline="30000" dirty="0">
                <a:solidFill>
                  <a:schemeClr val="accent1"/>
                </a:solidFill>
                <a:latin typeface="Arial"/>
              </a:rPr>
              <a:t>(*)</a:t>
            </a:r>
            <a:r>
              <a:rPr lang="de-DE" sz="3000" b="1" spc="-1" dirty="0">
                <a:solidFill>
                  <a:schemeClr val="accent1"/>
                </a:solidFill>
                <a:latin typeface="Arial"/>
              </a:rPr>
              <a:t> </a:t>
            </a:r>
            <a:r>
              <a:rPr lang="de-DE" sz="3000" b="1" spc="-1" dirty="0" err="1">
                <a:solidFill>
                  <a:schemeClr val="accent1"/>
                </a:solidFill>
                <a:latin typeface="Arial"/>
              </a:rPr>
              <a:t>Preparations</a:t>
            </a:r>
            <a:endParaRPr lang="en-US" sz="3000" b="0" strike="noStrike" spc="-1" dirty="0">
              <a:solidFill>
                <a:schemeClr val="dk1"/>
              </a:solidFill>
              <a:latin typeface="Arial"/>
            </a:endParaRPr>
          </a:p>
        </p:txBody>
      </p:sp>
      <p:sp>
        <p:nvSpPr>
          <p:cNvPr id="246" name="PlaceHolder 2">
            <a:extLst>
              <a:ext uri="{FF2B5EF4-FFF2-40B4-BE49-F238E27FC236}">
                <a16:creationId xmlns:a16="http://schemas.microsoft.com/office/drawing/2014/main" id="{8B72FFB6-6EE5-168F-358F-DF5E0676EA8A}"/>
              </a:ext>
            </a:extLst>
          </p:cNvPr>
          <p:cNvSpPr>
            <a:spLocks noGrp="1"/>
          </p:cNvSpPr>
          <p:nvPr>
            <p:ph/>
          </p:nvPr>
        </p:nvSpPr>
        <p:spPr>
          <a:xfrm>
            <a:off x="179480" y="829171"/>
            <a:ext cx="3774155" cy="875733"/>
          </a:xfrm>
          <a:prstGeom prst="rect">
            <a:avLst/>
          </a:prstGeom>
          <a:noFill/>
          <a:ln w="0">
            <a:noFill/>
          </a:ln>
        </p:spPr>
        <p:txBody>
          <a:bodyPr lIns="0" tIns="0" rIns="0" bIns="0" anchor="t">
            <a:noAutofit/>
          </a:bodyPr>
          <a:lstStyle/>
          <a:p>
            <a:pPr indent="-217488" defTabSz="914400">
              <a:lnSpc>
                <a:spcPct val="110000"/>
              </a:lnSpc>
              <a:buNone/>
              <a:tabLst>
                <a:tab pos="0" algn="l"/>
              </a:tabLst>
            </a:pPr>
            <a:r>
              <a:rPr lang="de-DE" sz="1800" b="1" strike="noStrike" spc="-1" dirty="0">
                <a:solidFill>
                  <a:schemeClr val="accent2"/>
                </a:solidFill>
                <a:latin typeface="Arial"/>
                <a:ea typeface="Arial"/>
              </a:rPr>
              <a:t>   The </a:t>
            </a:r>
            <a:r>
              <a:rPr lang="de-DE" sz="1800" b="1" strike="noStrike" spc="-1" dirty="0" err="1">
                <a:solidFill>
                  <a:schemeClr val="accent2"/>
                </a:solidFill>
                <a:latin typeface="Arial"/>
                <a:ea typeface="Arial"/>
              </a:rPr>
              <a:t>next</a:t>
            </a:r>
            <a:r>
              <a:rPr lang="de-DE" sz="1800" b="1" strike="noStrike" spc="-1" dirty="0">
                <a:solidFill>
                  <a:schemeClr val="accent2"/>
                </a:solidFill>
                <a:latin typeface="Arial"/>
                <a:ea typeface="Arial"/>
              </a:rPr>
              <a:t> 7-year </a:t>
            </a:r>
            <a:r>
              <a:rPr lang="de-DE" sz="1800" b="1" strike="noStrike" spc="-1" dirty="0" err="1">
                <a:solidFill>
                  <a:schemeClr val="accent2"/>
                </a:solidFill>
                <a:latin typeface="Arial"/>
                <a:ea typeface="Arial"/>
              </a:rPr>
              <a:t>funding</a:t>
            </a:r>
            <a:r>
              <a:rPr lang="de-DE" sz="1800" b="1" strike="noStrike" spc="-1" dirty="0">
                <a:solidFill>
                  <a:schemeClr val="accent2"/>
                </a:solidFill>
                <a:latin typeface="Arial"/>
                <a:ea typeface="Arial"/>
              </a:rPr>
              <a:t> </a:t>
            </a:r>
            <a:r>
              <a:rPr lang="de-DE" sz="1800" b="1" strike="noStrike" spc="-1" dirty="0" err="1">
                <a:solidFill>
                  <a:schemeClr val="accent2"/>
                </a:solidFill>
                <a:latin typeface="Arial"/>
                <a:ea typeface="Arial"/>
              </a:rPr>
              <a:t>round</a:t>
            </a:r>
            <a:r>
              <a:rPr lang="de-DE" sz="1800" b="1" spc="-1" dirty="0">
                <a:solidFill>
                  <a:schemeClr val="accent2"/>
                </a:solidFill>
                <a:latin typeface="Arial"/>
                <a:ea typeface="Arial"/>
              </a:rPr>
              <a:t> </a:t>
            </a:r>
            <a:r>
              <a:rPr lang="de-DE" sz="1800" b="1" spc="-1" dirty="0" err="1">
                <a:solidFill>
                  <a:schemeClr val="accent2"/>
                </a:solidFill>
                <a:latin typeface="Arial"/>
                <a:ea typeface="Arial"/>
              </a:rPr>
              <a:t>starts</a:t>
            </a:r>
            <a:r>
              <a:rPr lang="de-DE" sz="1800" b="1" spc="-1" dirty="0">
                <a:solidFill>
                  <a:schemeClr val="accent2"/>
                </a:solidFill>
                <a:latin typeface="Arial"/>
                <a:ea typeface="Arial"/>
              </a:rPr>
              <a:t> 2028 </a:t>
            </a:r>
            <a:endParaRPr lang="en-US" sz="1800" b="0" strike="noStrike" spc="-1" dirty="0">
              <a:solidFill>
                <a:schemeClr val="dk1"/>
              </a:solidFill>
              <a:latin typeface="Arial"/>
            </a:endParaRPr>
          </a:p>
        </p:txBody>
      </p:sp>
      <p:sp>
        <p:nvSpPr>
          <p:cNvPr id="248" name="PlaceHolder 4">
            <a:extLst>
              <a:ext uri="{FF2B5EF4-FFF2-40B4-BE49-F238E27FC236}">
                <a16:creationId xmlns:a16="http://schemas.microsoft.com/office/drawing/2014/main" id="{72061E93-8552-B47F-D69E-419197CC4CEB}"/>
              </a:ext>
            </a:extLst>
          </p:cNvPr>
          <p:cNvSpPr>
            <a:spLocks noGrp="1"/>
          </p:cNvSpPr>
          <p:nvPr>
            <p:ph type="ftr" idx="31"/>
          </p:nvPr>
        </p:nvSpPr>
        <p:spPr>
          <a:xfrm>
            <a:off x="839520" y="6580800"/>
            <a:ext cx="9900360" cy="186120"/>
          </a:xfrm>
          <a:prstGeom prst="rect">
            <a:avLst/>
          </a:prstGeom>
          <a:noFill/>
          <a:ln w="0">
            <a:noFill/>
          </a:ln>
        </p:spPr>
        <p:txBody>
          <a:bodyPr lIns="0" tIns="0" rIns="0" bIns="0" anchor="t">
            <a:noAutofit/>
          </a:bodyPr>
          <a:lstStyle>
            <a:lvl1pPr indent="0" defTabSz="457200">
              <a:lnSpc>
                <a:spcPct val="100000"/>
              </a:lnSpc>
              <a:buNone/>
              <a:tabLst>
                <a:tab pos="0" algn="l"/>
              </a:tabLst>
              <a:defRPr lang="en-US" sz="1000" b="0" strike="noStrike" spc="-1">
                <a:solidFill>
                  <a:schemeClr val="dk1"/>
                </a:solidFill>
                <a:latin typeface="Arial"/>
                <a:ea typeface="Arial"/>
              </a:defRPr>
            </a:lvl1pPr>
          </a:lstStyle>
          <a:p>
            <a:pPr indent="0" defTabSz="457200">
              <a:lnSpc>
                <a:spcPct val="100000"/>
              </a:lnSpc>
              <a:buNone/>
              <a:tabLst>
                <a:tab pos="0" algn="l"/>
              </a:tabLst>
            </a:pPr>
            <a:r>
              <a:rPr lang="en-US" sz="1000" b="0" strike="noStrike" spc="-1">
                <a:solidFill>
                  <a:schemeClr val="dk1"/>
                </a:solidFill>
                <a:latin typeface="Arial"/>
                <a:ea typeface="Arial"/>
              </a:rPr>
              <a:t>KET Meeting  |  21/22 November 2024  |  DESY Particle Physics  |  BH</a:t>
            </a:r>
            <a:endParaRPr lang="en-US" sz="1000" b="0" strike="noStrike" spc="-1">
              <a:solidFill>
                <a:srgbClr val="000000"/>
              </a:solidFill>
              <a:latin typeface="Calibri"/>
            </a:endParaRPr>
          </a:p>
        </p:txBody>
      </p:sp>
      <p:pic>
        <p:nvPicPr>
          <p:cNvPr id="7" name="Picture 6">
            <a:extLst>
              <a:ext uri="{FF2B5EF4-FFF2-40B4-BE49-F238E27FC236}">
                <a16:creationId xmlns:a16="http://schemas.microsoft.com/office/drawing/2014/main" id="{C2E67D51-F5B1-3C2D-405E-1E44790E90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3635" y="91080"/>
            <a:ext cx="7660169" cy="6216556"/>
          </a:xfrm>
          <a:prstGeom prst="rect">
            <a:avLst/>
          </a:prstGeom>
        </p:spPr>
      </p:pic>
      <p:pic>
        <p:nvPicPr>
          <p:cNvPr id="9" name="Grafik 3">
            <a:extLst>
              <a:ext uri="{FF2B5EF4-FFF2-40B4-BE49-F238E27FC236}">
                <a16:creationId xmlns:a16="http://schemas.microsoft.com/office/drawing/2014/main" id="{5F8D2852-28D4-B905-D10F-3FE7BBCF606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4928786" y="1693293"/>
            <a:ext cx="378360" cy="378360"/>
          </a:xfrm>
          <a:prstGeom prst="rect">
            <a:avLst/>
          </a:prstGeom>
          <a:noFill/>
          <a:ln>
            <a:noFill/>
          </a:ln>
        </p:spPr>
      </p:pic>
      <p:pic>
        <p:nvPicPr>
          <p:cNvPr id="11" name="Grafik 3">
            <a:extLst>
              <a:ext uri="{FF2B5EF4-FFF2-40B4-BE49-F238E27FC236}">
                <a16:creationId xmlns:a16="http://schemas.microsoft.com/office/drawing/2014/main" id="{569213D8-0FFD-8966-E9D4-9AE3D9B1A485}"/>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4939292" y="3469548"/>
            <a:ext cx="378360" cy="378360"/>
          </a:xfrm>
          <a:prstGeom prst="rect">
            <a:avLst/>
          </a:prstGeom>
          <a:noFill/>
          <a:ln>
            <a:noFill/>
          </a:ln>
        </p:spPr>
      </p:pic>
      <p:pic>
        <p:nvPicPr>
          <p:cNvPr id="2" name="Grafik 3">
            <a:extLst>
              <a:ext uri="{FF2B5EF4-FFF2-40B4-BE49-F238E27FC236}">
                <a16:creationId xmlns:a16="http://schemas.microsoft.com/office/drawing/2014/main" id="{4C6D519E-7831-9E92-59C8-391857FD0A32}"/>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6941569" y="3998464"/>
            <a:ext cx="378360" cy="378361"/>
          </a:xfrm>
          <a:prstGeom prst="rect">
            <a:avLst/>
          </a:prstGeom>
          <a:noFill/>
          <a:ln>
            <a:noFill/>
          </a:ln>
        </p:spPr>
      </p:pic>
      <p:pic>
        <p:nvPicPr>
          <p:cNvPr id="3" name="Grafik 3">
            <a:extLst>
              <a:ext uri="{FF2B5EF4-FFF2-40B4-BE49-F238E27FC236}">
                <a16:creationId xmlns:a16="http://schemas.microsoft.com/office/drawing/2014/main" id="{9BD1AD89-661F-18C8-32BE-2CEC81FCB2D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8903626" y="3998464"/>
            <a:ext cx="378360" cy="378361"/>
          </a:xfrm>
          <a:prstGeom prst="rect">
            <a:avLst/>
          </a:prstGeom>
          <a:noFill/>
          <a:ln>
            <a:noFill/>
          </a:ln>
        </p:spPr>
      </p:pic>
      <p:pic>
        <p:nvPicPr>
          <p:cNvPr id="4" name="Grafik 3">
            <a:extLst>
              <a:ext uri="{FF2B5EF4-FFF2-40B4-BE49-F238E27FC236}">
                <a16:creationId xmlns:a16="http://schemas.microsoft.com/office/drawing/2014/main" id="{1F3F8E1A-3217-C6E0-3469-0EE3B9E106D8}"/>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6941569" y="3315509"/>
            <a:ext cx="378360" cy="378361"/>
          </a:xfrm>
          <a:prstGeom prst="rect">
            <a:avLst/>
          </a:prstGeom>
          <a:noFill/>
          <a:ln>
            <a:noFill/>
          </a:ln>
        </p:spPr>
      </p:pic>
      <p:pic>
        <p:nvPicPr>
          <p:cNvPr id="5" name="Grafik 3">
            <a:extLst>
              <a:ext uri="{FF2B5EF4-FFF2-40B4-BE49-F238E27FC236}">
                <a16:creationId xmlns:a16="http://schemas.microsoft.com/office/drawing/2014/main" id="{E26CD8F5-52A8-9CDE-07D1-608D05CBB31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6941569" y="2595671"/>
            <a:ext cx="378360" cy="378361"/>
          </a:xfrm>
          <a:prstGeom prst="rect">
            <a:avLst/>
          </a:prstGeom>
          <a:noFill/>
          <a:ln>
            <a:noFill/>
          </a:ln>
        </p:spPr>
      </p:pic>
      <p:pic>
        <p:nvPicPr>
          <p:cNvPr id="6" name="Grafik 3">
            <a:extLst>
              <a:ext uri="{FF2B5EF4-FFF2-40B4-BE49-F238E27FC236}">
                <a16:creationId xmlns:a16="http://schemas.microsoft.com/office/drawing/2014/main" id="{C0B06319-D7A1-D5CF-F9BF-4ACEC4DE1EAC}"/>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6941569" y="1782964"/>
            <a:ext cx="378360" cy="378361"/>
          </a:xfrm>
          <a:prstGeom prst="rect">
            <a:avLst/>
          </a:prstGeom>
          <a:noFill/>
          <a:ln>
            <a:noFill/>
          </a:ln>
        </p:spPr>
      </p:pic>
      <p:pic>
        <p:nvPicPr>
          <p:cNvPr id="8" name="Grafik 3">
            <a:extLst>
              <a:ext uri="{FF2B5EF4-FFF2-40B4-BE49-F238E27FC236}">
                <a16:creationId xmlns:a16="http://schemas.microsoft.com/office/drawing/2014/main" id="{EABD9F08-EFCC-33F2-CC73-0B837A6A179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8856392" y="1822830"/>
            <a:ext cx="378360" cy="378361"/>
          </a:xfrm>
          <a:prstGeom prst="rect">
            <a:avLst/>
          </a:prstGeom>
          <a:noFill/>
          <a:ln>
            <a:noFill/>
          </a:ln>
        </p:spPr>
      </p:pic>
      <p:pic>
        <p:nvPicPr>
          <p:cNvPr id="10" name="Grafik 3">
            <a:extLst>
              <a:ext uri="{FF2B5EF4-FFF2-40B4-BE49-F238E27FC236}">
                <a16:creationId xmlns:a16="http://schemas.microsoft.com/office/drawing/2014/main" id="{F0F6B958-4D1C-47E1-6BAC-A35EE2159D1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8856392" y="2583625"/>
            <a:ext cx="378360" cy="378361"/>
          </a:xfrm>
          <a:prstGeom prst="rect">
            <a:avLst/>
          </a:prstGeom>
          <a:noFill/>
          <a:ln>
            <a:noFill/>
          </a:ln>
        </p:spPr>
      </p:pic>
      <p:pic>
        <p:nvPicPr>
          <p:cNvPr id="15" name="Grafik 3">
            <a:extLst>
              <a:ext uri="{FF2B5EF4-FFF2-40B4-BE49-F238E27FC236}">
                <a16:creationId xmlns:a16="http://schemas.microsoft.com/office/drawing/2014/main" id="{0A82FAE2-DFE6-9D28-CD4D-2F7E247130E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8856392" y="3303179"/>
            <a:ext cx="378360" cy="378361"/>
          </a:xfrm>
          <a:prstGeom prst="rect">
            <a:avLst/>
          </a:prstGeom>
          <a:noFill/>
          <a:ln>
            <a:noFill/>
          </a:ln>
        </p:spPr>
      </p:pic>
      <p:sp>
        <p:nvSpPr>
          <p:cNvPr id="12" name="TextBox 11">
            <a:extLst>
              <a:ext uri="{FF2B5EF4-FFF2-40B4-BE49-F238E27FC236}">
                <a16:creationId xmlns:a16="http://schemas.microsoft.com/office/drawing/2014/main" id="{1930AC78-D37A-0016-62ED-73BCDE5729BF}"/>
              </a:ext>
            </a:extLst>
          </p:cNvPr>
          <p:cNvSpPr txBox="1"/>
          <p:nvPr/>
        </p:nvSpPr>
        <p:spPr>
          <a:xfrm>
            <a:off x="291915" y="5206090"/>
            <a:ext cx="6114174" cy="1200329"/>
          </a:xfrm>
          <a:prstGeom prst="rect">
            <a:avLst/>
          </a:prstGeom>
          <a:noFill/>
        </p:spPr>
        <p:txBody>
          <a:bodyPr wrap="none" rtlCol="0">
            <a:spAutoFit/>
          </a:bodyPr>
          <a:lstStyle/>
          <a:p>
            <a:r>
              <a:rPr lang="en-GB" sz="2400" b="1" dirty="0"/>
              <a:t>Evaluation by international expert panel:</a:t>
            </a:r>
          </a:p>
          <a:p>
            <a:pPr marL="342900" indent="-342900">
              <a:buFont typeface="Arial" panose="020B0604020202020204" pitchFamily="34" charset="0"/>
              <a:buChar char="•"/>
            </a:pPr>
            <a:r>
              <a:rPr lang="en-GB" sz="2400" dirty="0"/>
              <a:t>Scientific evaluation: Feb. 2025</a:t>
            </a:r>
          </a:p>
          <a:p>
            <a:pPr marL="342900" indent="-342900">
              <a:buFont typeface="Arial" panose="020B0604020202020204" pitchFamily="34" charset="0"/>
              <a:buChar char="•"/>
            </a:pPr>
            <a:r>
              <a:rPr lang="en-GB" sz="2400" dirty="0"/>
              <a:t>Strategic evaluation: early 2026</a:t>
            </a:r>
          </a:p>
        </p:txBody>
      </p:sp>
      <p:sp>
        <p:nvSpPr>
          <p:cNvPr id="13" name="TextBox 12">
            <a:extLst>
              <a:ext uri="{FF2B5EF4-FFF2-40B4-BE49-F238E27FC236}">
                <a16:creationId xmlns:a16="http://schemas.microsoft.com/office/drawing/2014/main" id="{EF5BD5FA-2CB6-CC8F-F068-4C46E5AD16C4}"/>
              </a:ext>
            </a:extLst>
          </p:cNvPr>
          <p:cNvSpPr txBox="1"/>
          <p:nvPr/>
        </p:nvSpPr>
        <p:spPr>
          <a:xfrm>
            <a:off x="291915" y="2071653"/>
            <a:ext cx="2851321" cy="276999"/>
          </a:xfrm>
          <a:prstGeom prst="rect">
            <a:avLst/>
          </a:prstGeom>
          <a:noFill/>
        </p:spPr>
        <p:txBody>
          <a:bodyPr wrap="square" rtlCol="0">
            <a:spAutoFit/>
          </a:bodyPr>
          <a:lstStyle/>
          <a:p>
            <a:r>
              <a:rPr lang="en-GB" sz="1200" dirty="0"/>
              <a:t>(*) </a:t>
            </a:r>
            <a:r>
              <a:rPr lang="en-GB" sz="1200" dirty="0" err="1"/>
              <a:t>PoF</a:t>
            </a:r>
            <a:r>
              <a:rPr lang="en-GB" sz="1200" dirty="0"/>
              <a:t>= Programme oriented Funding</a:t>
            </a:r>
          </a:p>
        </p:txBody>
      </p:sp>
    </p:spTree>
    <p:extLst>
      <p:ext uri="{BB962C8B-B14F-4D97-AF65-F5344CB8AC3E}">
        <p14:creationId xmlns:p14="http://schemas.microsoft.com/office/powerpoint/2010/main" val="3972015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icture 6"/>
          <p:cNvPicPr/>
          <p:nvPr/>
        </p:nvPicPr>
        <p:blipFill>
          <a:blip r:embed="rId2" cstate="screen">
            <a:extLst>
              <a:ext uri="{28A0092B-C50C-407E-A947-70E740481C1C}">
                <a14:useLocalDpi xmlns:a14="http://schemas.microsoft.com/office/drawing/2010/main"/>
              </a:ext>
            </a:extLst>
          </a:blip>
          <a:srcRect l="5290" t="8039" r="11967" b="29216"/>
          <a:stretch/>
        </p:blipFill>
        <p:spPr>
          <a:xfrm>
            <a:off x="0" y="-1"/>
            <a:ext cx="12192000" cy="6858001"/>
          </a:xfrm>
          <a:prstGeom prst="rect">
            <a:avLst/>
          </a:prstGeom>
          <a:ln w="0">
            <a:noFill/>
          </a:ln>
        </p:spPr>
      </p:pic>
      <p:sp>
        <p:nvSpPr>
          <p:cNvPr id="210" name="PlaceHolder 1"/>
          <p:cNvSpPr>
            <a:spLocks noGrp="1"/>
          </p:cNvSpPr>
          <p:nvPr>
            <p:ph type="ftr" idx="28"/>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dirty="0">
                <a:solidFill>
                  <a:schemeClr val="bg1"/>
                </a:solidFill>
                <a:latin typeface="Arial"/>
              </a:rPr>
              <a:t>KET Meeting  |  21/22 November 2024  |  DESY Particle Physics  |  BH</a:t>
            </a:r>
            <a:endParaRPr lang="en-US" sz="1000" b="0" strike="noStrike" spc="-1" dirty="0">
              <a:solidFill>
                <a:schemeClr val="bg1"/>
              </a:solidFill>
              <a:latin typeface="Calibri"/>
            </a:endParaRPr>
          </a:p>
        </p:txBody>
      </p:sp>
      <p:sp>
        <p:nvSpPr>
          <p:cNvPr id="2" name="TextBox 1">
            <a:extLst>
              <a:ext uri="{FF2B5EF4-FFF2-40B4-BE49-F238E27FC236}">
                <a16:creationId xmlns:a16="http://schemas.microsoft.com/office/drawing/2014/main" id="{60CED084-0D91-FA30-BDF4-51D4688A50BD}"/>
              </a:ext>
            </a:extLst>
          </p:cNvPr>
          <p:cNvSpPr txBox="1"/>
          <p:nvPr/>
        </p:nvSpPr>
        <p:spPr>
          <a:xfrm>
            <a:off x="1448914" y="2782568"/>
            <a:ext cx="9291326" cy="1015663"/>
          </a:xfrm>
          <a:prstGeom prst="rect">
            <a:avLst/>
          </a:prstGeom>
          <a:noFill/>
        </p:spPr>
        <p:txBody>
          <a:bodyPr wrap="none" rtlCol="0">
            <a:spAutoFit/>
          </a:bodyPr>
          <a:lstStyle/>
          <a:p>
            <a:r>
              <a:rPr lang="en-GB" sz="6000" b="1" dirty="0">
                <a:solidFill>
                  <a:schemeClr val="accent1"/>
                </a:solidFill>
                <a:latin typeface="+mj-lt"/>
              </a:rPr>
              <a:t>Particle Physics at DESY</a:t>
            </a:r>
          </a:p>
        </p:txBody>
      </p:sp>
    </p:spTree>
    <p:extLst>
      <p:ext uri="{BB962C8B-B14F-4D97-AF65-F5344CB8AC3E}">
        <p14:creationId xmlns:p14="http://schemas.microsoft.com/office/powerpoint/2010/main" val="1796542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Rectangle 16"/>
          <p:cNvSpPr/>
          <p:nvPr/>
        </p:nvSpPr>
        <p:spPr bwMode="auto">
          <a:xfrm>
            <a:off x="9115897" y="3717032"/>
            <a:ext cx="2812751" cy="2770924"/>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600">
              <a:solidFill>
                <a:schemeClr val="tx1"/>
              </a:solidFill>
            </a:endParaRPr>
          </a:p>
        </p:txBody>
      </p:sp>
      <p:sp>
        <p:nvSpPr>
          <p:cNvPr id="19" name="Rectangle 18"/>
          <p:cNvSpPr/>
          <p:nvPr/>
        </p:nvSpPr>
        <p:spPr bwMode="auto">
          <a:xfrm>
            <a:off x="6192358" y="3717032"/>
            <a:ext cx="2711954" cy="277092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600">
              <a:solidFill>
                <a:schemeClr val="tx1"/>
              </a:solidFill>
            </a:endParaRPr>
          </a:p>
        </p:txBody>
      </p:sp>
      <p:sp>
        <p:nvSpPr>
          <p:cNvPr id="9" name="Rectangle 8"/>
          <p:cNvSpPr/>
          <p:nvPr/>
        </p:nvSpPr>
        <p:spPr bwMode="auto">
          <a:xfrm>
            <a:off x="3139233" y="3717032"/>
            <a:ext cx="2812751" cy="2770924"/>
          </a:xfrm>
          <a:prstGeom prst="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600">
              <a:solidFill>
                <a:schemeClr val="tx1"/>
              </a:solidFill>
            </a:endParaRPr>
          </a:p>
        </p:txBody>
      </p:sp>
      <p:sp>
        <p:nvSpPr>
          <p:cNvPr id="4" name="Rectangle 3"/>
          <p:cNvSpPr/>
          <p:nvPr/>
        </p:nvSpPr>
        <p:spPr bwMode="auto">
          <a:xfrm>
            <a:off x="191344" y="3717032"/>
            <a:ext cx="2711954" cy="277092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600">
              <a:solidFill>
                <a:schemeClr val="tx1"/>
              </a:solidFill>
            </a:endParaRPr>
          </a:p>
        </p:txBody>
      </p:sp>
      <p:sp>
        <p:nvSpPr>
          <p:cNvPr id="2" name="Title 1"/>
          <p:cNvSpPr>
            <a:spLocks noGrp="1"/>
          </p:cNvSpPr>
          <p:nvPr>
            <p:ph type="title"/>
          </p:nvPr>
        </p:nvSpPr>
        <p:spPr bwMode="auto">
          <a:xfrm>
            <a:off x="250891" y="58401"/>
            <a:ext cx="10972440" cy="1144800"/>
          </a:xfrm>
        </p:spPr>
        <p:txBody>
          <a:bodyPr/>
          <a:lstStyle/>
          <a:p>
            <a:pPr>
              <a:defRPr/>
            </a:pPr>
            <a:r>
              <a:rPr lang="en-GB" sz="3200" b="1" dirty="0">
                <a:solidFill>
                  <a:schemeClr val="accent1"/>
                </a:solidFill>
              </a:rPr>
              <a:t>Four pillars of particle physics at DESY</a:t>
            </a:r>
            <a:endParaRPr b="1" dirty="0">
              <a:solidFill>
                <a:schemeClr val="accent1"/>
              </a:solidFill>
            </a:endParaRPr>
          </a:p>
        </p:txBody>
      </p:sp>
      <p:sp>
        <p:nvSpPr>
          <p:cNvPr id="5" name="Footer Placeholder 4"/>
          <p:cNvSpPr>
            <a:spLocks noGrp="1"/>
          </p:cNvSpPr>
          <p:nvPr>
            <p:ph type="ftr" sz="quarter" idx="11"/>
          </p:nvPr>
        </p:nvSpPr>
        <p:spPr bwMode="auto"/>
        <p:txBody>
          <a:bodyPr/>
          <a:lstStyle/>
          <a:p>
            <a:pPr>
              <a:defRPr/>
            </a:pPr>
            <a:r>
              <a:rPr lang="en-US"/>
              <a:t>| DESY SC  | 2/3 May 2024  |  Beate Heinemann</a:t>
            </a:r>
            <a:endParaRPr/>
          </a:p>
        </p:txBody>
      </p:sp>
      <p:pic>
        <p:nvPicPr>
          <p:cNvPr id="18" name="Picture 17"/>
          <p:cNvPicPr>
            <a:picLocks noChangeAspect="1"/>
          </p:cNvPicPr>
          <p:nvPr/>
        </p:nvPicPr>
        <p:blipFill>
          <a:blip r:embed="rId2"/>
          <a:srcRect l="5622" r="1581" b="4158"/>
          <a:stretch/>
        </p:blipFill>
        <p:spPr bwMode="auto">
          <a:xfrm>
            <a:off x="6384032" y="1312917"/>
            <a:ext cx="2355289" cy="2184683"/>
          </a:xfrm>
          <a:prstGeom prst="ellipse">
            <a:avLst/>
          </a:prstGeom>
        </p:spPr>
      </p:pic>
      <p:pic>
        <p:nvPicPr>
          <p:cNvPr id="24" name="Picture 23"/>
          <p:cNvPicPr>
            <a:picLocks noChangeAspect="1"/>
          </p:cNvPicPr>
          <p:nvPr/>
        </p:nvPicPr>
        <p:blipFill>
          <a:blip r:embed="rId3"/>
          <a:stretch/>
        </p:blipFill>
        <p:spPr bwMode="auto">
          <a:xfrm>
            <a:off x="3292856" y="1176541"/>
            <a:ext cx="2515112" cy="2532949"/>
          </a:xfrm>
          <a:prstGeom prst="ellipse">
            <a:avLst/>
          </a:prstGeom>
        </p:spPr>
      </p:pic>
      <p:grpSp>
        <p:nvGrpSpPr>
          <p:cNvPr id="6" name="Group 5"/>
          <p:cNvGrpSpPr/>
          <p:nvPr/>
        </p:nvGrpSpPr>
        <p:grpSpPr bwMode="auto">
          <a:xfrm>
            <a:off x="250891" y="1115123"/>
            <a:ext cx="2604749" cy="2475321"/>
            <a:chOff x="923792" y="1300020"/>
            <a:chExt cx="2604749" cy="2475321"/>
          </a:xfrm>
        </p:grpSpPr>
        <p:pic>
          <p:nvPicPr>
            <p:cNvPr id="10" name="Picture 9"/>
            <p:cNvPicPr>
              <a:picLocks noChangeAspect="1"/>
            </p:cNvPicPr>
            <p:nvPr/>
          </p:nvPicPr>
          <p:blipFill>
            <a:blip r:embed="rId4"/>
            <a:stretch/>
          </p:blipFill>
          <p:spPr bwMode="auto">
            <a:xfrm>
              <a:off x="923792" y="1300020"/>
              <a:ext cx="2604749" cy="2475321"/>
            </a:xfrm>
            <a:prstGeom prst="ellipse">
              <a:avLst/>
            </a:prstGeom>
          </p:spPr>
        </p:pic>
        <p:sp>
          <p:nvSpPr>
            <p:cNvPr id="7" name="TextBox 6"/>
            <p:cNvSpPr txBox="1"/>
            <p:nvPr/>
          </p:nvSpPr>
          <p:spPr bwMode="auto">
            <a:xfrm>
              <a:off x="2063301" y="3240014"/>
              <a:ext cx="341760" cy="400110"/>
            </a:xfrm>
            <a:prstGeom prst="rect">
              <a:avLst/>
            </a:prstGeom>
            <a:noFill/>
          </p:spPr>
          <p:txBody>
            <a:bodyPr wrap="none" rtlCol="0">
              <a:spAutoFit/>
            </a:bodyPr>
            <a:lstStyle/>
            <a:p>
              <a:pPr>
                <a:defRPr/>
              </a:pPr>
              <a:r>
                <a:rPr lang="en-GB" sz="2000" b="1">
                  <a:solidFill>
                    <a:schemeClr val="bg1"/>
                  </a:solidFill>
                </a:rPr>
                <a:t>?</a:t>
              </a:r>
              <a:endParaRPr/>
            </a:p>
          </p:txBody>
        </p:sp>
      </p:grpSp>
      <p:pic>
        <p:nvPicPr>
          <p:cNvPr id="13" name="Picture 12"/>
          <p:cNvPicPr>
            <a:picLocks noChangeAspect="1"/>
          </p:cNvPicPr>
          <p:nvPr/>
        </p:nvPicPr>
        <p:blipFill>
          <a:blip r:embed="rId5"/>
          <a:stretch/>
        </p:blipFill>
        <p:spPr bwMode="auto">
          <a:xfrm>
            <a:off x="8760296" y="1576846"/>
            <a:ext cx="2355289" cy="2010248"/>
          </a:xfrm>
          <a:prstGeom prst="ellipse">
            <a:avLst/>
          </a:prstGeom>
        </p:spPr>
      </p:pic>
      <p:pic>
        <p:nvPicPr>
          <p:cNvPr id="26" name="Picture 25"/>
          <p:cNvPicPr>
            <a:picLocks noChangeAspect="1"/>
          </p:cNvPicPr>
          <p:nvPr/>
        </p:nvPicPr>
        <p:blipFill>
          <a:blip r:embed="rId6"/>
          <a:stretch/>
        </p:blipFill>
        <p:spPr bwMode="auto">
          <a:xfrm>
            <a:off x="10120720" y="888465"/>
            <a:ext cx="1989729" cy="1816128"/>
          </a:xfrm>
          <a:prstGeom prst="ellipse">
            <a:avLst/>
          </a:prstGeom>
        </p:spPr>
      </p:pic>
      <p:sp>
        <p:nvSpPr>
          <p:cNvPr id="8" name="TextBox 7"/>
          <p:cNvSpPr txBox="1"/>
          <p:nvPr/>
        </p:nvSpPr>
        <p:spPr bwMode="auto">
          <a:xfrm>
            <a:off x="407987" y="3786281"/>
            <a:ext cx="2406734" cy="2308324"/>
          </a:xfrm>
          <a:prstGeom prst="rect">
            <a:avLst/>
          </a:prstGeom>
          <a:noFill/>
        </p:spPr>
        <p:txBody>
          <a:bodyPr wrap="square" rtlCol="0">
            <a:spAutoFit/>
          </a:bodyPr>
          <a:lstStyle/>
          <a:p>
            <a:pPr marL="0" indent="0">
              <a:lnSpc>
                <a:spcPct val="100000"/>
              </a:lnSpc>
              <a:buNone/>
              <a:defRPr/>
            </a:pPr>
            <a:r>
              <a:rPr lang="en-GB" sz="1600">
                <a:solidFill>
                  <a:schemeClr val="bg1"/>
                </a:solidFill>
              </a:rPr>
              <a:t>Key contributions to global projects at CERN and KEK</a:t>
            </a:r>
            <a:endParaRPr sz="1600"/>
          </a:p>
          <a:p>
            <a:pPr marL="285750" indent="-285750">
              <a:lnSpc>
                <a:spcPct val="100000"/>
              </a:lnSpc>
              <a:buFont typeface="Arial"/>
              <a:buChar char="•"/>
              <a:defRPr/>
            </a:pPr>
            <a:r>
              <a:rPr lang="en-GB" sz="1600">
                <a:solidFill>
                  <a:schemeClr val="bg1"/>
                </a:solidFill>
              </a:rPr>
              <a:t>HL-LHC</a:t>
            </a:r>
            <a:endParaRPr sz="1600"/>
          </a:p>
          <a:p>
            <a:pPr marL="285750" indent="-285750">
              <a:lnSpc>
                <a:spcPct val="100000"/>
              </a:lnSpc>
              <a:buFont typeface="Arial"/>
              <a:buChar char="•"/>
              <a:defRPr/>
            </a:pPr>
            <a:r>
              <a:rPr lang="en-GB" sz="1600">
                <a:solidFill>
                  <a:schemeClr val="bg1"/>
                </a:solidFill>
              </a:rPr>
              <a:t>Belle II</a:t>
            </a:r>
            <a:br>
              <a:rPr lang="en-GB" sz="1600">
                <a:solidFill>
                  <a:schemeClr val="bg1"/>
                </a:solidFill>
              </a:rPr>
            </a:br>
            <a:endParaRPr lang="en-GB" sz="1600">
              <a:solidFill>
                <a:schemeClr val="bg1"/>
              </a:solidFill>
            </a:endParaRPr>
          </a:p>
          <a:p>
            <a:pPr marL="0" indent="0">
              <a:lnSpc>
                <a:spcPct val="100000"/>
              </a:lnSpc>
              <a:buNone/>
              <a:defRPr/>
            </a:pPr>
            <a:r>
              <a:rPr lang="en-GB" sz="1600">
                <a:solidFill>
                  <a:schemeClr val="bg1"/>
                </a:solidFill>
              </a:rPr>
              <a:t>Closely work with German universities (natl. hub)</a:t>
            </a:r>
            <a:endParaRPr sz="1600"/>
          </a:p>
        </p:txBody>
      </p:sp>
      <p:sp>
        <p:nvSpPr>
          <p:cNvPr id="12" name="TextBox 11"/>
          <p:cNvSpPr txBox="1"/>
          <p:nvPr/>
        </p:nvSpPr>
        <p:spPr bwMode="auto">
          <a:xfrm>
            <a:off x="6196369" y="3786281"/>
            <a:ext cx="2563927" cy="1938992"/>
          </a:xfrm>
          <a:prstGeom prst="rect">
            <a:avLst/>
          </a:prstGeom>
          <a:noFill/>
        </p:spPr>
        <p:txBody>
          <a:bodyPr wrap="square" rtlCol="0">
            <a:spAutoFit/>
          </a:bodyPr>
          <a:lstStyle/>
          <a:p>
            <a:pPr marL="134938" lvl="1" indent="-7938">
              <a:defRPr/>
            </a:pPr>
            <a:r>
              <a:rPr lang="en-GB" sz="1500" dirty="0">
                <a:solidFill>
                  <a:schemeClr val="bg1"/>
                </a:solidFill>
                <a:latin typeface="Arial"/>
                <a:cs typeface="Arial"/>
              </a:rPr>
              <a:t>ALPS II: first data 2023</a:t>
            </a:r>
            <a:br>
              <a:rPr lang="en-GB" sz="1500" dirty="0">
                <a:solidFill>
                  <a:schemeClr val="bg1"/>
                </a:solidFill>
                <a:latin typeface="Arial"/>
                <a:cs typeface="Arial"/>
              </a:rPr>
            </a:br>
            <a:endParaRPr lang="en-GB" sz="1500" dirty="0">
              <a:solidFill>
                <a:schemeClr val="bg1"/>
              </a:solidFill>
              <a:latin typeface="Arial"/>
              <a:cs typeface="Arial"/>
            </a:endParaRPr>
          </a:p>
          <a:p>
            <a:pPr marL="134938" lvl="1" indent="-7938">
              <a:defRPr/>
            </a:pPr>
            <a:r>
              <a:rPr lang="en-GB" sz="1500" dirty="0" err="1">
                <a:solidFill>
                  <a:schemeClr val="bg1"/>
                </a:solidFill>
                <a:latin typeface="Arial"/>
                <a:cs typeface="Arial"/>
              </a:rPr>
              <a:t>BabyIAXO</a:t>
            </a:r>
            <a:r>
              <a:rPr lang="en-GB" sz="1500" dirty="0">
                <a:solidFill>
                  <a:schemeClr val="bg1"/>
                </a:solidFill>
                <a:latin typeface="Arial"/>
                <a:cs typeface="Arial"/>
              </a:rPr>
              <a:t>, LUXE MADMAX: &gt;2028</a:t>
            </a:r>
            <a:br>
              <a:rPr lang="en-GB" sz="1500" dirty="0">
                <a:solidFill>
                  <a:schemeClr val="bg1"/>
                </a:solidFill>
                <a:latin typeface="Arial"/>
                <a:cs typeface="Arial"/>
              </a:rPr>
            </a:br>
            <a:endParaRPr lang="en-GB" sz="1500" dirty="0">
              <a:solidFill>
                <a:schemeClr val="bg1"/>
              </a:solidFill>
              <a:latin typeface="Arial"/>
              <a:cs typeface="Arial"/>
            </a:endParaRPr>
          </a:p>
          <a:p>
            <a:pPr marL="134938" lvl="1" indent="-7938">
              <a:defRPr/>
            </a:pPr>
            <a:r>
              <a:rPr lang="en-GB" sz="1500" dirty="0">
                <a:solidFill>
                  <a:schemeClr val="bg1"/>
                </a:solidFill>
                <a:latin typeface="Arial"/>
                <a:cs typeface="Arial"/>
              </a:rPr>
              <a:t>New ideas: VMB @ ALPS II, R&amp;D on HF GW local </a:t>
            </a:r>
            <a:r>
              <a:rPr lang="en-GB" sz="1500" dirty="0" err="1">
                <a:solidFill>
                  <a:schemeClr val="bg1"/>
                </a:solidFill>
                <a:latin typeface="Arial"/>
                <a:cs typeface="Arial"/>
              </a:rPr>
              <a:t>exp’ts</a:t>
            </a:r>
            <a:r>
              <a:rPr lang="en-GB" sz="1500" dirty="0">
                <a:solidFill>
                  <a:schemeClr val="bg1"/>
                </a:solidFill>
                <a:latin typeface="Arial"/>
                <a:cs typeface="Arial"/>
              </a:rPr>
              <a:t> (complements ET)</a:t>
            </a:r>
            <a:endParaRPr lang="en-GB" sz="1500" dirty="0">
              <a:solidFill>
                <a:schemeClr val="bg1"/>
              </a:solidFill>
            </a:endParaRPr>
          </a:p>
        </p:txBody>
      </p:sp>
      <p:sp>
        <p:nvSpPr>
          <p:cNvPr id="14" name="TextBox 13"/>
          <p:cNvSpPr txBox="1"/>
          <p:nvPr/>
        </p:nvSpPr>
        <p:spPr bwMode="auto">
          <a:xfrm>
            <a:off x="3204345" y="3786281"/>
            <a:ext cx="2603623" cy="2092881"/>
          </a:xfrm>
          <a:prstGeom prst="rect">
            <a:avLst/>
          </a:prstGeom>
          <a:noFill/>
        </p:spPr>
        <p:txBody>
          <a:bodyPr wrap="square" rtlCol="0">
            <a:spAutoFit/>
          </a:bodyPr>
          <a:lstStyle/>
          <a:p>
            <a:pPr marL="133350" lvl="1" indent="0">
              <a:buNone/>
              <a:defRPr/>
            </a:pPr>
            <a:r>
              <a:rPr lang="en-GB" sz="1600" dirty="0">
                <a:solidFill>
                  <a:srgbClr val="333333"/>
                </a:solidFill>
                <a:latin typeface="Arial"/>
                <a:cs typeface="Arial"/>
              </a:rPr>
              <a:t>Establish WPC as world-leading interdisciplinary centre for theoretical physics</a:t>
            </a:r>
            <a:endParaRPr dirty="0"/>
          </a:p>
          <a:p>
            <a:pPr marL="133350" lvl="1" indent="0">
              <a:buNone/>
              <a:defRPr/>
            </a:pPr>
            <a:endParaRPr lang="en-GB" sz="1600" dirty="0">
              <a:solidFill>
                <a:srgbClr val="333333"/>
              </a:solidFill>
              <a:latin typeface="Arial"/>
              <a:cs typeface="Arial"/>
            </a:endParaRPr>
          </a:p>
          <a:p>
            <a:pPr marL="133350" lvl="1" indent="0">
              <a:buNone/>
              <a:defRPr/>
            </a:pPr>
            <a:r>
              <a:rPr lang="en-GB" sz="1600" dirty="0">
                <a:solidFill>
                  <a:srgbClr val="333333"/>
                </a:solidFill>
                <a:latin typeface="Arial"/>
                <a:cs typeface="Arial"/>
              </a:rPr>
              <a:t>Idea factory for future science endeavours</a:t>
            </a:r>
            <a:endParaRPr dirty="0"/>
          </a:p>
          <a:p>
            <a:pPr marL="133350" lvl="1" indent="0">
              <a:buNone/>
              <a:defRPr/>
            </a:pPr>
            <a:endParaRPr lang="en-US" dirty="0"/>
          </a:p>
        </p:txBody>
      </p:sp>
      <p:sp>
        <p:nvSpPr>
          <p:cNvPr id="15" name="TextBox 14"/>
          <p:cNvSpPr txBox="1"/>
          <p:nvPr/>
        </p:nvSpPr>
        <p:spPr bwMode="auto">
          <a:xfrm>
            <a:off x="9129234" y="3751898"/>
            <a:ext cx="2681897" cy="2554545"/>
          </a:xfrm>
          <a:prstGeom prst="rect">
            <a:avLst/>
          </a:prstGeom>
          <a:noFill/>
        </p:spPr>
        <p:txBody>
          <a:bodyPr wrap="square" rtlCol="0">
            <a:spAutoFit/>
          </a:bodyPr>
          <a:lstStyle/>
          <a:p>
            <a:pPr marL="134938" lvl="1" indent="-1587">
              <a:defRPr/>
            </a:pPr>
            <a:r>
              <a:rPr lang="en-GB" sz="1600" dirty="0">
                <a:solidFill>
                  <a:schemeClr val="bg1"/>
                </a:solidFill>
                <a:latin typeface="Arial"/>
                <a:cs typeface="Arial"/>
              </a:rPr>
              <a:t>Strengthen innovation in detectors and computing</a:t>
            </a:r>
            <a:endParaRPr sz="1600" dirty="0">
              <a:solidFill>
                <a:schemeClr val="bg1"/>
              </a:solidFill>
            </a:endParaRPr>
          </a:p>
          <a:p>
            <a:pPr marL="134938" lvl="1" indent="-1587">
              <a:defRPr/>
            </a:pPr>
            <a:endParaRPr lang="en-GB" sz="1600" dirty="0">
              <a:solidFill>
                <a:schemeClr val="bg1"/>
              </a:solidFill>
              <a:latin typeface="Arial"/>
              <a:cs typeface="Arial"/>
            </a:endParaRPr>
          </a:p>
          <a:p>
            <a:pPr marL="134938" lvl="1" indent="-1587">
              <a:defRPr/>
            </a:pPr>
            <a:r>
              <a:rPr lang="en-GB" sz="1600" dirty="0">
                <a:solidFill>
                  <a:schemeClr val="bg1"/>
                </a:solidFill>
                <a:latin typeface="Arial"/>
                <a:cs typeface="Arial"/>
              </a:rPr>
              <a:t>Increase 3</a:t>
            </a:r>
            <a:r>
              <a:rPr lang="en-GB" sz="1600" baseline="30000" dirty="0">
                <a:solidFill>
                  <a:schemeClr val="bg1"/>
                </a:solidFill>
                <a:latin typeface="Arial"/>
                <a:cs typeface="Arial"/>
              </a:rPr>
              <a:t>rd</a:t>
            </a:r>
            <a:r>
              <a:rPr lang="en-GB" sz="1600" dirty="0">
                <a:solidFill>
                  <a:schemeClr val="bg1"/>
                </a:solidFill>
                <a:latin typeface="Arial"/>
                <a:cs typeface="Arial"/>
              </a:rPr>
              <a:t> party funding</a:t>
            </a:r>
            <a:endParaRPr sz="1600" dirty="0">
              <a:solidFill>
                <a:schemeClr val="bg1"/>
              </a:solidFill>
            </a:endParaRPr>
          </a:p>
          <a:p>
            <a:pPr marL="134938" lvl="1" indent="-1587">
              <a:defRPr/>
            </a:pPr>
            <a:br>
              <a:rPr lang="en-GB" sz="1600" dirty="0">
                <a:solidFill>
                  <a:schemeClr val="bg1"/>
                </a:solidFill>
                <a:latin typeface="Arial"/>
                <a:cs typeface="Arial"/>
              </a:rPr>
            </a:br>
            <a:r>
              <a:rPr lang="en-GB" sz="1600" dirty="0">
                <a:solidFill>
                  <a:schemeClr val="bg1"/>
                </a:solidFill>
                <a:latin typeface="Arial"/>
                <a:cs typeface="Arial"/>
              </a:rPr>
              <a:t>Strengthen exchange across divisions</a:t>
            </a:r>
            <a:endParaRPr dirty="0"/>
          </a:p>
          <a:p>
            <a:pPr marL="134938" lvl="1" indent="-1587">
              <a:defRPr/>
            </a:pPr>
            <a:endParaRPr lang="en-GB" sz="1600" dirty="0">
              <a:solidFill>
                <a:schemeClr val="bg1"/>
              </a:solidFill>
              <a:latin typeface="Arial"/>
              <a:cs typeface="Arial"/>
            </a:endParaRPr>
          </a:p>
          <a:p>
            <a:pPr marL="134938" lvl="1" indent="-1587">
              <a:defRPr/>
            </a:pPr>
            <a:r>
              <a:rPr lang="en-GB" sz="1600" dirty="0">
                <a:solidFill>
                  <a:schemeClr val="bg1"/>
                </a:solidFill>
                <a:latin typeface="Arial"/>
                <a:cs typeface="Arial"/>
              </a:rPr>
              <a:t>Work closely with German universities</a:t>
            </a:r>
            <a:endParaRPr sz="1600"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8316E-0D39-1570-5EC2-DCA1F140298A}"/>
            </a:ext>
          </a:extLst>
        </p:cNvPr>
        <p:cNvGrpSpPr/>
        <p:nvPr/>
      </p:nvGrpSpPr>
      <p:grpSpPr>
        <a:xfrm>
          <a:off x="0" y="0"/>
          <a:ext cx="0" cy="0"/>
          <a:chOff x="0" y="0"/>
          <a:chExt cx="0" cy="0"/>
        </a:xfrm>
      </p:grpSpPr>
      <p:sp>
        <p:nvSpPr>
          <p:cNvPr id="341" name="PlaceHolder 1">
            <a:extLst>
              <a:ext uri="{FF2B5EF4-FFF2-40B4-BE49-F238E27FC236}">
                <a16:creationId xmlns:a16="http://schemas.microsoft.com/office/drawing/2014/main" id="{52852AE6-BE4F-F10D-104A-3E4CF8500A0C}"/>
              </a:ext>
            </a:extLst>
          </p:cNvPr>
          <p:cNvSpPr>
            <a:spLocks noGrp="1"/>
          </p:cNvSpPr>
          <p:nvPr>
            <p:ph type="title"/>
          </p:nvPr>
        </p:nvSpPr>
        <p:spPr>
          <a:xfrm>
            <a:off x="407880" y="349560"/>
            <a:ext cx="11375280" cy="450360"/>
          </a:xfrm>
          <a:prstGeom prst="rect">
            <a:avLst/>
          </a:prstGeom>
          <a:noFill/>
          <a:ln w="0">
            <a:noFill/>
          </a:ln>
        </p:spPr>
        <p:txBody>
          <a:bodyPr lIns="0" tIns="0" rIns="0" bIns="0" anchor="ctr">
            <a:noAutofit/>
          </a:bodyPr>
          <a:lstStyle/>
          <a:p>
            <a:pPr indent="0" defTabSz="914400">
              <a:lnSpc>
                <a:spcPct val="90000"/>
              </a:lnSpc>
              <a:buNone/>
            </a:pPr>
            <a:r>
              <a:rPr lang="en-GB" sz="3000" b="1" spc="-1" dirty="0">
                <a:solidFill>
                  <a:schemeClr val="accent1"/>
                </a:solidFill>
                <a:latin typeface="Arial"/>
              </a:rPr>
              <a:t>Construction Projects at International Facilities</a:t>
            </a:r>
            <a:endParaRPr lang="en-US" sz="3000" b="0" strike="noStrike" spc="-1" dirty="0">
              <a:solidFill>
                <a:schemeClr val="dk1"/>
              </a:solidFill>
              <a:latin typeface="Arial"/>
            </a:endParaRPr>
          </a:p>
        </p:txBody>
      </p:sp>
      <p:pic>
        <p:nvPicPr>
          <p:cNvPr id="4" name="Picture 3">
            <a:extLst>
              <a:ext uri="{FF2B5EF4-FFF2-40B4-BE49-F238E27FC236}">
                <a16:creationId xmlns:a16="http://schemas.microsoft.com/office/drawing/2014/main" id="{402F7506-680B-C7C9-3ABA-ABDAB22DB56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16612" y="3646254"/>
            <a:ext cx="2923292" cy="2895107"/>
          </a:xfrm>
          <a:prstGeom prst="rect">
            <a:avLst/>
          </a:prstGeom>
        </p:spPr>
      </p:pic>
      <p:pic>
        <p:nvPicPr>
          <p:cNvPr id="5" name="Picture 4">
            <a:extLst>
              <a:ext uri="{FF2B5EF4-FFF2-40B4-BE49-F238E27FC236}">
                <a16:creationId xmlns:a16="http://schemas.microsoft.com/office/drawing/2014/main" id="{4942AC69-B546-A5E9-6561-2C5316FF0AA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7908" y="1178994"/>
            <a:ext cx="3061823" cy="2520968"/>
          </a:xfrm>
          <a:prstGeom prst="rect">
            <a:avLst/>
          </a:prstGeom>
        </p:spPr>
      </p:pic>
      <p:sp>
        <p:nvSpPr>
          <p:cNvPr id="11" name="TextBox 10">
            <a:extLst>
              <a:ext uri="{FF2B5EF4-FFF2-40B4-BE49-F238E27FC236}">
                <a16:creationId xmlns:a16="http://schemas.microsoft.com/office/drawing/2014/main" id="{461873E0-44C2-C0CA-7D28-9E3C0B9A7D22}"/>
              </a:ext>
            </a:extLst>
          </p:cNvPr>
          <p:cNvSpPr txBox="1"/>
          <p:nvPr/>
        </p:nvSpPr>
        <p:spPr>
          <a:xfrm>
            <a:off x="337908" y="707301"/>
            <a:ext cx="10976082" cy="400110"/>
          </a:xfrm>
          <a:prstGeom prst="rect">
            <a:avLst/>
          </a:prstGeom>
          <a:noFill/>
        </p:spPr>
        <p:txBody>
          <a:bodyPr wrap="none" rtlCol="0">
            <a:spAutoFit/>
          </a:bodyPr>
          <a:lstStyle/>
          <a:p>
            <a:r>
              <a:rPr lang="en-DE" sz="2000" dirty="0">
                <a:solidFill>
                  <a:schemeClr val="accent2"/>
                </a:solidFill>
              </a:rPr>
              <a:t>Major contributions by the lab and together with German and other partners. HL-LHC as priority!</a:t>
            </a:r>
          </a:p>
        </p:txBody>
      </p:sp>
      <p:sp>
        <p:nvSpPr>
          <p:cNvPr id="17" name="TextBox 16">
            <a:extLst>
              <a:ext uri="{FF2B5EF4-FFF2-40B4-BE49-F238E27FC236}">
                <a16:creationId xmlns:a16="http://schemas.microsoft.com/office/drawing/2014/main" id="{EC01C8E8-BF96-1402-9C73-9712C279BFB6}"/>
              </a:ext>
            </a:extLst>
          </p:cNvPr>
          <p:cNvSpPr txBox="1"/>
          <p:nvPr/>
        </p:nvSpPr>
        <p:spPr>
          <a:xfrm>
            <a:off x="301991" y="3867339"/>
            <a:ext cx="2790866" cy="2308324"/>
          </a:xfrm>
          <a:prstGeom prst="rect">
            <a:avLst/>
          </a:prstGeom>
          <a:noFill/>
        </p:spPr>
        <p:txBody>
          <a:bodyPr wrap="square" rtlCol="0">
            <a:spAutoFit/>
          </a:bodyPr>
          <a:lstStyle/>
          <a:p>
            <a:r>
              <a:rPr lang="en-DE" sz="1600" b="1" dirty="0"/>
              <a:t>Building endcaps for ATLAS and CMS </a:t>
            </a:r>
          </a:p>
          <a:p>
            <a:pPr marL="182563" indent="-182563">
              <a:buFont typeface="Arial" panose="020B0604020202020204" pitchFamily="34" charset="0"/>
              <a:buChar char="•"/>
            </a:pPr>
            <a:r>
              <a:rPr lang="en-DE" sz="1600" dirty="0"/>
              <a:t>Pre-production ongoing</a:t>
            </a:r>
          </a:p>
          <a:p>
            <a:pPr marL="182563" indent="-182563">
              <a:buFont typeface="Arial" panose="020B0604020202020204" pitchFamily="34" charset="0"/>
              <a:buChar char="•"/>
            </a:pPr>
            <a:r>
              <a:rPr lang="en-DE" sz="1600" dirty="0"/>
              <a:t>ATLAS skeleton about to arrive from NIKHEF</a:t>
            </a:r>
          </a:p>
          <a:p>
            <a:pPr marL="182563" indent="-182563">
              <a:buFont typeface="Arial" panose="020B0604020202020204" pitchFamily="34" charset="0"/>
              <a:buChar char="•"/>
            </a:pPr>
            <a:r>
              <a:rPr lang="en-DE" sz="1600" dirty="0"/>
              <a:t>ATLAS petal testing ongoing </a:t>
            </a:r>
          </a:p>
          <a:p>
            <a:pPr marL="182563" indent="-182563">
              <a:buFont typeface="Arial" panose="020B0604020202020204" pitchFamily="34" charset="0"/>
              <a:buChar char="•"/>
            </a:pPr>
            <a:r>
              <a:rPr lang="en-DE" sz="1600" dirty="0"/>
              <a:t>CMS good progress in services, testing, tooling</a:t>
            </a:r>
          </a:p>
        </p:txBody>
      </p:sp>
      <p:sp>
        <p:nvSpPr>
          <p:cNvPr id="3" name="PlaceHolder 4">
            <a:extLst>
              <a:ext uri="{FF2B5EF4-FFF2-40B4-BE49-F238E27FC236}">
                <a16:creationId xmlns:a16="http://schemas.microsoft.com/office/drawing/2014/main" id="{30E8488C-A2F2-5027-60D6-74F7DD78C6AF}"/>
              </a:ext>
            </a:extLst>
          </p:cNvPr>
          <p:cNvSpPr txBox="1">
            <a:spLocks/>
          </p:cNvSpPr>
          <p:nvPr/>
        </p:nvSpPr>
        <p:spPr>
          <a:xfrm>
            <a:off x="791640" y="6580800"/>
            <a:ext cx="9948600" cy="186480"/>
          </a:xfrm>
          <a:prstGeom prst="rect">
            <a:avLst/>
          </a:prstGeom>
          <a:noFill/>
          <a:ln w="0">
            <a:noFill/>
          </a:ln>
        </p:spPr>
        <p:txBody>
          <a:bodyPr lIns="0" tIns="0" rIns="0" bIns="0" anchor="t">
            <a:noAutofit/>
          </a:bodyPr>
          <a:lstStyle>
            <a:defPPr>
              <a:defRPr lang="en-DE"/>
            </a:defPPr>
            <a:lvl1pPr marL="0" indent="0" algn="l" defTabSz="457200" rtl="0" eaLnBrk="1" latinLnBrk="0" hangingPunct="1">
              <a:lnSpc>
                <a:spcPct val="100000"/>
              </a:lnSpc>
              <a:buNone/>
              <a:tabLst>
                <a:tab pos="0" algn="l"/>
              </a:tabLst>
              <a:defRPr lang="en-US" sz="10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KET Meeting  |  21/22 November 2024  |  DESY Particle Physics  |  BH</a:t>
            </a:r>
            <a:endParaRPr lang="en-GB" dirty="0">
              <a:latin typeface="Calibri"/>
            </a:endParaRPr>
          </a:p>
        </p:txBody>
      </p:sp>
      <p:pic>
        <p:nvPicPr>
          <p:cNvPr id="6" name="Picture 5">
            <a:extLst>
              <a:ext uri="{FF2B5EF4-FFF2-40B4-BE49-F238E27FC236}">
                <a16:creationId xmlns:a16="http://schemas.microsoft.com/office/drawing/2014/main" id="{76DDA94E-C9A5-6DF1-C630-7C467B70BF6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373291" y="1192318"/>
            <a:ext cx="2378028" cy="3363480"/>
          </a:xfrm>
          <a:prstGeom prst="rect">
            <a:avLst/>
          </a:prstGeom>
        </p:spPr>
      </p:pic>
      <p:pic>
        <p:nvPicPr>
          <p:cNvPr id="9" name="Picture 8">
            <a:extLst>
              <a:ext uri="{FF2B5EF4-FFF2-40B4-BE49-F238E27FC236}">
                <a16:creationId xmlns:a16="http://schemas.microsoft.com/office/drawing/2014/main" id="{8EACD23A-8E25-F9A1-3BAE-6667E1E5EB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78417" y="3867339"/>
            <a:ext cx="3096794" cy="2413464"/>
          </a:xfrm>
          <a:prstGeom prst="rect">
            <a:avLst/>
          </a:prstGeom>
        </p:spPr>
      </p:pic>
      <p:sp>
        <p:nvSpPr>
          <p:cNvPr id="10" name="TextBox 9">
            <a:extLst>
              <a:ext uri="{FF2B5EF4-FFF2-40B4-BE49-F238E27FC236}">
                <a16:creationId xmlns:a16="http://schemas.microsoft.com/office/drawing/2014/main" id="{7DD264CF-8839-E4B3-2245-910BDD86BA1C}"/>
              </a:ext>
            </a:extLst>
          </p:cNvPr>
          <p:cNvSpPr txBox="1"/>
          <p:nvPr/>
        </p:nvSpPr>
        <p:spPr>
          <a:xfrm>
            <a:off x="9006871" y="1697034"/>
            <a:ext cx="3061823" cy="1815882"/>
          </a:xfrm>
          <a:prstGeom prst="rect">
            <a:avLst/>
          </a:prstGeom>
          <a:noFill/>
        </p:spPr>
        <p:txBody>
          <a:bodyPr wrap="square" rtlCol="0">
            <a:spAutoFit/>
          </a:bodyPr>
          <a:lstStyle/>
          <a:p>
            <a:r>
              <a:rPr lang="en-DE" sz="1600" b="1" dirty="0">
                <a:latin typeface="DesySans Office" panose="020B0503040000020003" pitchFamily="34" charset="0"/>
              </a:rPr>
              <a:t>SuperKEKB</a:t>
            </a:r>
            <a:r>
              <a:rPr lang="en-DE" sz="1600" b="1">
                <a:latin typeface="DesySans Office" panose="020B0503040000020003" pitchFamily="34" charset="0"/>
              </a:rPr>
              <a:t>: </a:t>
            </a:r>
            <a:r>
              <a:rPr lang="en-US" sz="1600" b="1" dirty="0">
                <a:latin typeface="DesySans Office" panose="020B0503040000020003" pitchFamily="34" charset="0"/>
              </a:rPr>
              <a:t>accelerator </a:t>
            </a:r>
            <a:r>
              <a:rPr lang="en-DE" sz="1600" b="1">
                <a:latin typeface="DesySans Office" panose="020B0503040000020003" pitchFamily="34" charset="0"/>
              </a:rPr>
              <a:t>problems </a:t>
            </a:r>
            <a:r>
              <a:rPr lang="en-DE" sz="1600" dirty="0">
                <a:latin typeface="DesySans Office" panose="020B0503040000020003" pitchFamily="34" charset="0"/>
              </a:rPr>
              <a:t>– </a:t>
            </a:r>
            <a:r>
              <a:rPr lang="en-DE" sz="1600">
                <a:latin typeface="DesySans Office" panose="020B0503040000020003" pitchFamily="34" charset="0"/>
              </a:rPr>
              <a:t>hindering lumi </a:t>
            </a:r>
            <a:r>
              <a:rPr lang="en-DE" sz="1600" dirty="0">
                <a:latin typeface="DesySans Office" panose="020B0503040000020003" pitchFamily="34" charset="0"/>
              </a:rPr>
              <a:t>goals </a:t>
            </a:r>
            <a:r>
              <a:rPr lang="en-DE" sz="1600">
                <a:latin typeface="DesySans Office" panose="020B0503040000020003" pitchFamily="34" charset="0"/>
              </a:rPr>
              <a:t>and endangering </a:t>
            </a:r>
            <a:r>
              <a:rPr lang="en-DE" sz="1600" dirty="0">
                <a:latin typeface="DesySans Office" panose="020B0503040000020003" pitchFamily="34" charset="0"/>
              </a:rPr>
              <a:t>detector </a:t>
            </a:r>
          </a:p>
          <a:p>
            <a:pPr marL="285750" indent="-285750">
              <a:buFont typeface="Wingdings" pitchFamily="2" charset="2"/>
              <a:buChar char="à"/>
            </a:pPr>
            <a:r>
              <a:rPr lang="en-DE" sz="1600" dirty="0">
                <a:latin typeface="DesySans Office" panose="020B0503040000020003" pitchFamily="34" charset="0"/>
                <a:sym typeface="Wingdings" pitchFamily="2" charset="2"/>
              </a:rPr>
              <a:t>PXD2 currently off.</a:t>
            </a:r>
          </a:p>
          <a:p>
            <a:pPr marL="285750" indent="-285750">
              <a:buFont typeface="Arial" panose="020B0604020202020204" pitchFamily="34" charset="0"/>
              <a:buChar char="•"/>
            </a:pPr>
            <a:r>
              <a:rPr lang="en-DE" sz="1600" dirty="0">
                <a:latin typeface="DesySans Office" panose="020B0503040000020003" pitchFamily="34" charset="0"/>
                <a:sym typeface="Wingdings" pitchFamily="2" charset="2"/>
              </a:rPr>
              <a:t>Run 2024c since </a:t>
            </a:r>
            <a:r>
              <a:rPr lang="en-DE" sz="1600" dirty="0">
                <a:latin typeface="DesySans Office" panose="020B0503040000020003" pitchFamily="34" charset="0"/>
              </a:rPr>
              <a:t>26 Oct</a:t>
            </a:r>
          </a:p>
          <a:p>
            <a:pPr marL="285750" indent="-285750">
              <a:buFont typeface="Arial" panose="020B0604020202020204" pitchFamily="34" charset="0"/>
              <a:buChar char="•"/>
            </a:pPr>
            <a:r>
              <a:rPr lang="en-DE" sz="1600" dirty="0">
                <a:latin typeface="DesySans Office" panose="020B0503040000020003" pitchFamily="34" charset="0"/>
              </a:rPr>
              <a:t>Int’l expert group with DESY working on problems</a:t>
            </a:r>
          </a:p>
        </p:txBody>
      </p:sp>
      <p:sp>
        <p:nvSpPr>
          <p:cNvPr id="13" name="TextBox 12">
            <a:extLst>
              <a:ext uri="{FF2B5EF4-FFF2-40B4-BE49-F238E27FC236}">
                <a16:creationId xmlns:a16="http://schemas.microsoft.com/office/drawing/2014/main" id="{CBAC490E-B397-FEB0-FD4F-ACDC0C3287A0}"/>
              </a:ext>
            </a:extLst>
          </p:cNvPr>
          <p:cNvSpPr txBox="1"/>
          <p:nvPr/>
        </p:nvSpPr>
        <p:spPr>
          <a:xfrm>
            <a:off x="6238244" y="4670281"/>
            <a:ext cx="2782912" cy="1569660"/>
          </a:xfrm>
          <a:prstGeom prst="rect">
            <a:avLst/>
          </a:prstGeom>
          <a:noFill/>
        </p:spPr>
        <p:txBody>
          <a:bodyPr wrap="square" rtlCol="0">
            <a:spAutoFit/>
          </a:bodyPr>
          <a:lstStyle/>
          <a:p>
            <a:r>
              <a:rPr lang="en-GB" sz="1600" b="1" dirty="0">
                <a:latin typeface="DesySans Office" panose="020B0503040000020003" pitchFamily="34" charset="0"/>
              </a:rPr>
              <a:t>CMS HGCAL </a:t>
            </a:r>
            <a:r>
              <a:rPr lang="en-GB" sz="1600" dirty="0" err="1">
                <a:latin typeface="DesySans Office" panose="020B0503040000020003" pitchFamily="34" charset="0"/>
              </a:rPr>
              <a:t>mo</a:t>
            </a:r>
            <a:r>
              <a:rPr lang="en-DE" sz="1600" dirty="0">
                <a:latin typeface="DesySans Office" panose="020B0503040000020003" pitchFamily="34" charset="0"/>
              </a:rPr>
              <a:t>ving from testing </a:t>
            </a:r>
            <a:r>
              <a:rPr lang="en-DE" sz="1600">
                <a:latin typeface="DesySans Office" panose="020B0503040000020003" pitchFamily="34" charset="0"/>
              </a:rPr>
              <a:t>to production</a:t>
            </a:r>
            <a:r>
              <a:rPr lang="en-DE" sz="1600" dirty="0">
                <a:latin typeface="DesySans Office" panose="020B0503040000020003" pitchFamily="34" charset="0"/>
              </a:rPr>
              <a:t>: 170.000 SIPMs received, first pre-pro-duction tiles received and wrapped</a:t>
            </a:r>
          </a:p>
          <a:p>
            <a:endParaRPr lang="en-DE" sz="1600" dirty="0"/>
          </a:p>
        </p:txBody>
      </p:sp>
      <p:sp>
        <p:nvSpPr>
          <p:cNvPr id="14" name="TextBox 13">
            <a:extLst>
              <a:ext uri="{FF2B5EF4-FFF2-40B4-BE49-F238E27FC236}">
                <a16:creationId xmlns:a16="http://schemas.microsoft.com/office/drawing/2014/main" id="{9198F648-C937-C53A-B1B4-61A3BAD4F644}"/>
              </a:ext>
            </a:extLst>
          </p:cNvPr>
          <p:cNvSpPr txBox="1"/>
          <p:nvPr/>
        </p:nvSpPr>
        <p:spPr>
          <a:xfrm>
            <a:off x="3410972" y="1205057"/>
            <a:ext cx="2827272" cy="2308324"/>
          </a:xfrm>
          <a:prstGeom prst="rect">
            <a:avLst/>
          </a:prstGeom>
          <a:noFill/>
        </p:spPr>
        <p:txBody>
          <a:bodyPr wrap="square" rtlCol="0">
            <a:spAutoFit/>
          </a:bodyPr>
          <a:lstStyle/>
          <a:p>
            <a:r>
              <a:rPr lang="en-DE" sz="1600" b="1" dirty="0"/>
              <a:t>Encountering issues:</a:t>
            </a:r>
          </a:p>
          <a:p>
            <a:pPr marL="182563" indent="-182563">
              <a:buFont typeface="Arial" panose="020B0604020202020204" pitchFamily="34" charset="0"/>
              <a:buChar char="•"/>
            </a:pPr>
            <a:r>
              <a:rPr lang="en-DE" sz="1600"/>
              <a:t>ATLAS </a:t>
            </a:r>
            <a:r>
              <a:rPr lang="en-US" sz="1600" dirty="0"/>
              <a:t>module </a:t>
            </a:r>
            <a:r>
              <a:rPr lang="en-DE" sz="1600"/>
              <a:t>cracking</a:t>
            </a:r>
            <a:endParaRPr lang="en-DE" sz="1600" dirty="0"/>
          </a:p>
          <a:p>
            <a:pPr marL="182563" indent="-182563">
              <a:buFont typeface="Arial" panose="020B0604020202020204" pitchFamily="34" charset="0"/>
              <a:buChar char="•"/>
            </a:pPr>
            <a:r>
              <a:rPr lang="en-DE" sz="1600" dirty="0"/>
              <a:t>CMS front-end hybrid quality</a:t>
            </a:r>
          </a:p>
          <a:p>
            <a:pPr marL="182563" indent="-182563">
              <a:buFont typeface="Arial" panose="020B0604020202020204" pitchFamily="34" charset="0"/>
              <a:buChar char="•"/>
            </a:pPr>
            <a:r>
              <a:rPr lang="en-DE" sz="1600" dirty="0"/>
              <a:t>lpGBT ASIC issue</a:t>
            </a:r>
          </a:p>
          <a:p>
            <a:pPr marL="182563" indent="-182563">
              <a:buFont typeface="Arial" panose="020B0604020202020204" pitchFamily="34" charset="0"/>
              <a:buChar char="•"/>
            </a:pPr>
            <a:endParaRPr lang="en-DE" sz="1600" dirty="0"/>
          </a:p>
          <a:p>
            <a:r>
              <a:rPr lang="en-DE" sz="1600" dirty="0"/>
              <a:t>HL-LHC schedule shift by 7.5 months, LS longer by 4 months </a:t>
            </a:r>
            <a:r>
              <a:rPr lang="en-DE" sz="1600" dirty="0">
                <a:sym typeface="Wingdings" pitchFamily="2" charset="2"/>
              </a:rPr>
              <a:t> binds manpower</a:t>
            </a:r>
            <a:endParaRPr lang="en-DE" sz="1600" dirty="0"/>
          </a:p>
        </p:txBody>
      </p:sp>
    </p:spTree>
    <p:extLst>
      <p:ext uri="{BB962C8B-B14F-4D97-AF65-F5344CB8AC3E}">
        <p14:creationId xmlns:p14="http://schemas.microsoft.com/office/powerpoint/2010/main" val="2215475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732F5-5B60-C963-F279-647A84828774}"/>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E70910E-20FC-1B71-963B-59566F0BB2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6336" y="4248046"/>
            <a:ext cx="3693619" cy="2594542"/>
          </a:xfrm>
          <a:prstGeom prst="rect">
            <a:avLst/>
          </a:prstGeom>
        </p:spPr>
      </p:pic>
      <p:sp>
        <p:nvSpPr>
          <p:cNvPr id="341" name="PlaceHolder 1">
            <a:extLst>
              <a:ext uri="{FF2B5EF4-FFF2-40B4-BE49-F238E27FC236}">
                <a16:creationId xmlns:a16="http://schemas.microsoft.com/office/drawing/2014/main" id="{4CAC14A6-20AE-F147-C185-C47968063883}"/>
              </a:ext>
            </a:extLst>
          </p:cNvPr>
          <p:cNvSpPr>
            <a:spLocks noGrp="1"/>
          </p:cNvSpPr>
          <p:nvPr>
            <p:ph type="title"/>
          </p:nvPr>
        </p:nvSpPr>
        <p:spPr>
          <a:xfrm>
            <a:off x="149902" y="76936"/>
            <a:ext cx="11887200" cy="842987"/>
          </a:xfrm>
          <a:prstGeom prst="rect">
            <a:avLst/>
          </a:prstGeom>
          <a:noFill/>
          <a:ln w="0">
            <a:noFill/>
          </a:ln>
        </p:spPr>
        <p:txBody>
          <a:bodyPr lIns="0" tIns="0" rIns="0" bIns="0" anchor="ctr">
            <a:noAutofit/>
          </a:bodyPr>
          <a:lstStyle/>
          <a:p>
            <a:pPr indent="0" defTabSz="914400">
              <a:lnSpc>
                <a:spcPct val="90000"/>
              </a:lnSpc>
              <a:buNone/>
            </a:pPr>
            <a:r>
              <a:rPr lang="en-GB" sz="3000" b="1" spc="-1" dirty="0">
                <a:solidFill>
                  <a:schemeClr val="accent1"/>
                </a:solidFill>
                <a:latin typeface="Arial"/>
              </a:rPr>
              <a:t>ATLAS, CMS</a:t>
            </a:r>
            <a:r>
              <a:rPr lang="en-GB" sz="3000" b="1" strike="noStrike" spc="-1" dirty="0">
                <a:solidFill>
                  <a:schemeClr val="accent1"/>
                </a:solidFill>
                <a:latin typeface="Arial"/>
              </a:rPr>
              <a:t> and </a:t>
            </a:r>
            <a:r>
              <a:rPr lang="en-GB" sz="3000" b="1" spc="-1" dirty="0">
                <a:solidFill>
                  <a:schemeClr val="accent1"/>
                </a:solidFill>
                <a:latin typeface="Arial"/>
              </a:rPr>
              <a:t>Belle II Scientific Harvest </a:t>
            </a:r>
            <a:br>
              <a:rPr lang="en-GB" sz="3000" b="1" spc="-1" dirty="0">
                <a:solidFill>
                  <a:schemeClr val="accent1"/>
                </a:solidFill>
                <a:latin typeface="Arial"/>
              </a:rPr>
            </a:br>
            <a:r>
              <a:rPr lang="en-GB" sz="1800" b="1" spc="-1" dirty="0">
                <a:solidFill>
                  <a:schemeClr val="accent2"/>
                </a:solidFill>
                <a:latin typeface="Arial"/>
              </a:rPr>
              <a:t>Recent</a:t>
            </a:r>
            <a:r>
              <a:rPr lang="en-GB" sz="1800" b="1" strike="noStrike" spc="-1" dirty="0">
                <a:solidFill>
                  <a:schemeClr val="accent2"/>
                </a:solidFill>
                <a:latin typeface="Arial"/>
              </a:rPr>
              <a:t> Physics Highlights with major DESY contributions</a:t>
            </a:r>
            <a:endParaRPr lang="en-US" sz="1800" b="0" strike="noStrike" spc="-1" dirty="0">
              <a:solidFill>
                <a:schemeClr val="accent2"/>
              </a:solidFill>
              <a:latin typeface="Arial"/>
            </a:endParaRPr>
          </a:p>
        </p:txBody>
      </p:sp>
      <p:pic>
        <p:nvPicPr>
          <p:cNvPr id="4" name="Picture 3">
            <a:extLst>
              <a:ext uri="{FF2B5EF4-FFF2-40B4-BE49-F238E27FC236}">
                <a16:creationId xmlns:a16="http://schemas.microsoft.com/office/drawing/2014/main" id="{44E37CC6-55BE-8467-64A3-1D4D91C08CF9}"/>
              </a:ext>
            </a:extLst>
          </p:cNvPr>
          <p:cNvPicPr>
            <a:picLocks noChangeAspect="1"/>
          </p:cNvPicPr>
          <p:nvPr/>
        </p:nvPicPr>
        <p:blipFill>
          <a:blip r:embed="rId4" cstate="screen">
            <a:extLst>
              <a:ext uri="{28A0092B-C50C-407E-A947-70E740481C1C}">
                <a14:useLocalDpi xmlns:a14="http://schemas.microsoft.com/office/drawing/2010/main"/>
              </a:ext>
            </a:extLst>
          </a:blip>
          <a:srcRect t="9495"/>
          <a:stretch/>
        </p:blipFill>
        <p:spPr>
          <a:xfrm>
            <a:off x="1883412" y="4375460"/>
            <a:ext cx="3782188" cy="2298579"/>
          </a:xfrm>
          <a:prstGeom prst="rect">
            <a:avLst/>
          </a:prstGeom>
        </p:spPr>
      </p:pic>
      <p:pic>
        <p:nvPicPr>
          <p:cNvPr id="6" name="Picture 5">
            <a:extLst>
              <a:ext uri="{FF2B5EF4-FFF2-40B4-BE49-F238E27FC236}">
                <a16:creationId xmlns:a16="http://schemas.microsoft.com/office/drawing/2014/main" id="{30B6D03E-0D57-03DA-B561-479772AC88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764" y="979965"/>
            <a:ext cx="3301932" cy="2948391"/>
          </a:xfrm>
          <a:prstGeom prst="rect">
            <a:avLst/>
          </a:prstGeom>
        </p:spPr>
      </p:pic>
      <p:sp>
        <p:nvSpPr>
          <p:cNvPr id="7" name="TextBox 6">
            <a:extLst>
              <a:ext uri="{FF2B5EF4-FFF2-40B4-BE49-F238E27FC236}">
                <a16:creationId xmlns:a16="http://schemas.microsoft.com/office/drawing/2014/main" id="{C17F3DC3-D15C-8EE2-7180-8A1AC38888AC}"/>
              </a:ext>
            </a:extLst>
          </p:cNvPr>
          <p:cNvSpPr txBox="1"/>
          <p:nvPr/>
        </p:nvSpPr>
        <p:spPr>
          <a:xfrm>
            <a:off x="720398" y="4134310"/>
            <a:ext cx="2254335" cy="523220"/>
          </a:xfrm>
          <a:prstGeom prst="rect">
            <a:avLst/>
          </a:prstGeom>
          <a:noFill/>
        </p:spPr>
        <p:txBody>
          <a:bodyPr wrap="none" rtlCol="0">
            <a:spAutoFit/>
          </a:bodyPr>
          <a:lstStyle/>
          <a:p>
            <a:r>
              <a:rPr lang="en-DE" sz="1400" dirty="0">
                <a:solidFill>
                  <a:srgbClr val="002060"/>
                </a:solidFill>
                <a:latin typeface="DesySans Office" panose="020B0503040000020003" pitchFamily="34" charset="0"/>
              </a:rPr>
              <a:t>ATLAS ttH(bb) measurement</a:t>
            </a:r>
            <a:br>
              <a:rPr lang="en-DE" sz="1400" dirty="0">
                <a:solidFill>
                  <a:srgbClr val="002060"/>
                </a:solidFill>
                <a:latin typeface="DesySans Office" panose="020B0503040000020003" pitchFamily="34" charset="0"/>
              </a:rPr>
            </a:br>
            <a:r>
              <a:rPr lang="en-GB" sz="1400" dirty="0">
                <a:solidFill>
                  <a:srgbClr val="002060"/>
                </a:solidFill>
                <a:effectLst/>
                <a:latin typeface="DesySans Office" panose="020B0503040000020003" pitchFamily="34" charset="0"/>
              </a:rPr>
              <a:t>arXiv:2407.10904 </a:t>
            </a:r>
          </a:p>
        </p:txBody>
      </p:sp>
      <p:sp>
        <p:nvSpPr>
          <p:cNvPr id="8" name="TextBox 7">
            <a:extLst>
              <a:ext uri="{FF2B5EF4-FFF2-40B4-BE49-F238E27FC236}">
                <a16:creationId xmlns:a16="http://schemas.microsoft.com/office/drawing/2014/main" id="{9096CE3F-5681-3E27-408E-43EEAE8237A6}"/>
              </a:ext>
            </a:extLst>
          </p:cNvPr>
          <p:cNvSpPr txBox="1"/>
          <p:nvPr/>
        </p:nvSpPr>
        <p:spPr>
          <a:xfrm rot="16200000">
            <a:off x="2688057" y="1941529"/>
            <a:ext cx="2298578" cy="523220"/>
          </a:xfrm>
          <a:prstGeom prst="rect">
            <a:avLst/>
          </a:prstGeom>
          <a:noFill/>
        </p:spPr>
        <p:txBody>
          <a:bodyPr wrap="none" rtlCol="0">
            <a:spAutoFit/>
          </a:bodyPr>
          <a:lstStyle/>
          <a:p>
            <a:pPr algn="ctr"/>
            <a:r>
              <a:rPr lang="en-DE" sz="1400" dirty="0">
                <a:solidFill>
                  <a:srgbClr val="002060"/>
                </a:solidFill>
                <a:latin typeface="DesySans Office" panose="020B0503040000020003" pitchFamily="34" charset="0"/>
              </a:rPr>
              <a:t>ATLAS di-Higgs search comb. </a:t>
            </a:r>
            <a:br>
              <a:rPr lang="en-DE" sz="1400" dirty="0">
                <a:solidFill>
                  <a:srgbClr val="002060"/>
                </a:solidFill>
                <a:latin typeface="DesySans Office" panose="020B0503040000020003" pitchFamily="34" charset="0"/>
              </a:rPr>
            </a:br>
            <a:r>
              <a:rPr lang="en-GB" sz="1400" dirty="0">
                <a:solidFill>
                  <a:srgbClr val="002060"/>
                </a:solidFill>
                <a:effectLst/>
                <a:latin typeface="DesySans Office" panose="020B0503040000020003" pitchFamily="34" charset="0"/>
              </a:rPr>
              <a:t>PRL 133 (2024) 101801 </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978AFFE-689E-4F82-B00D-A49D35461D32}"/>
                  </a:ext>
                </a:extLst>
              </p:cNvPr>
              <p:cNvSpPr txBox="1"/>
              <p:nvPr/>
            </p:nvSpPr>
            <p:spPr>
              <a:xfrm>
                <a:off x="5795067" y="4167123"/>
                <a:ext cx="2788920" cy="563744"/>
              </a:xfrm>
              <a:prstGeom prst="rect">
                <a:avLst/>
              </a:prstGeom>
              <a:noFill/>
            </p:spPr>
            <p:txBody>
              <a:bodyPr wrap="square" rtlCol="0">
                <a:spAutoFit/>
              </a:bodyPr>
              <a:lstStyle/>
              <a:p>
                <a:r>
                  <a:rPr lang="en-US" sz="1400" dirty="0">
                    <a:solidFill>
                      <a:srgbClr val="002060"/>
                    </a:solidFill>
                    <a:latin typeface="DesySans Office" panose="020B0503040000020003" pitchFamily="34" charset="0"/>
                  </a:rPr>
                  <a:t>CMS </a:t>
                </a:r>
                <a14:m>
                  <m:oMath xmlns:m="http://schemas.openxmlformats.org/officeDocument/2006/math">
                    <m:sSup>
                      <m:sSupPr>
                        <m:ctrlPr>
                          <a:rPr lang="en-US" sz="140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𝑠𝑖𝑛</m:t>
                        </m:r>
                      </m:e>
                      <m:sup>
                        <m:r>
                          <a:rPr lang="en-US" sz="1400" b="0" i="1" smtClean="0">
                            <a:solidFill>
                              <a:srgbClr val="002060"/>
                            </a:solidFill>
                            <a:latin typeface="Cambria Math" panose="02040503050406030204" pitchFamily="18" charset="0"/>
                          </a:rPr>
                          <m:t>2</m:t>
                        </m:r>
                      </m:sup>
                    </m:sSup>
                    <m:sSubSup>
                      <m:sSubSupPr>
                        <m:ctrlPr>
                          <a:rPr lang="en-US" sz="1400" i="1" smtClean="0">
                            <a:solidFill>
                              <a:srgbClr val="002060"/>
                            </a:solidFill>
                            <a:latin typeface="Cambria Math" panose="02040503050406030204" pitchFamily="18" charset="0"/>
                          </a:rPr>
                        </m:ctrlPr>
                      </m:sSubSupPr>
                      <m:e>
                        <m:r>
                          <a:rPr lang="en-US" sz="1400" i="1" smtClean="0">
                            <a:solidFill>
                              <a:srgbClr val="002060"/>
                            </a:solidFill>
                            <a:latin typeface="Cambria Math" panose="02040503050406030204" pitchFamily="18" charset="0"/>
                            <a:ea typeface="Cambria Math" panose="02040503050406030204" pitchFamily="18" charset="0"/>
                          </a:rPr>
                          <m:t>𝜃</m:t>
                        </m:r>
                      </m:e>
                      <m:sub>
                        <m:r>
                          <a:rPr lang="en-US" sz="1400" b="0" i="1" smtClean="0">
                            <a:solidFill>
                              <a:srgbClr val="002060"/>
                            </a:solidFill>
                            <a:latin typeface="Cambria Math" panose="02040503050406030204" pitchFamily="18" charset="0"/>
                          </a:rPr>
                          <m:t>𝑒𝑓𝑓</m:t>
                        </m:r>
                      </m:sub>
                      <m:sup>
                        <m:r>
                          <a:rPr lang="en-US" sz="1400" b="0" i="1" smtClean="0">
                            <a:solidFill>
                              <a:srgbClr val="002060"/>
                            </a:solidFill>
                            <a:latin typeface="Cambria Math" panose="02040503050406030204" pitchFamily="18" charset="0"/>
                          </a:rPr>
                          <m:t>𝑙</m:t>
                        </m:r>
                      </m:sup>
                    </m:sSubSup>
                  </m:oMath>
                </a14:m>
                <a:r>
                  <a:rPr lang="en-US" sz="1400" dirty="0">
                    <a:solidFill>
                      <a:srgbClr val="002060"/>
                    </a:solidFill>
                    <a:latin typeface="DesySans Office" panose="020B0503040000020003" pitchFamily="34" charset="0"/>
                  </a:rPr>
                  <a:t> measurement</a:t>
                </a:r>
              </a:p>
              <a:p>
                <a:r>
                  <a:rPr lang="en-US" sz="1400" dirty="0">
                    <a:solidFill>
                      <a:srgbClr val="002060"/>
                    </a:solidFill>
                    <a:effectLst/>
                    <a:latin typeface="DesySans Office" panose="020B0503040000020003" pitchFamily="34" charset="0"/>
                  </a:rPr>
                  <a:t>CMS-PAS-22-010</a:t>
                </a:r>
                <a:endParaRPr lang="en-GB" sz="1400" dirty="0">
                  <a:solidFill>
                    <a:srgbClr val="002060"/>
                  </a:solidFill>
                  <a:effectLst/>
                  <a:latin typeface="Helvetica" pitchFamily="2" charset="0"/>
                </a:endParaRPr>
              </a:p>
            </p:txBody>
          </p:sp>
        </mc:Choice>
        <mc:Fallback xmlns="">
          <p:sp>
            <p:nvSpPr>
              <p:cNvPr id="13" name="TextBox 12">
                <a:extLst>
                  <a:ext uri="{FF2B5EF4-FFF2-40B4-BE49-F238E27FC236}">
                    <a16:creationId xmlns:a16="http://schemas.microsoft.com/office/drawing/2014/main" id="{6978AFFE-689E-4F82-B00D-A49D35461D32}"/>
                  </a:ext>
                </a:extLst>
              </p:cNvPr>
              <p:cNvSpPr txBox="1">
                <a:spLocks noRot="1" noChangeAspect="1" noMove="1" noResize="1" noEditPoints="1" noAdjustHandles="1" noChangeArrowheads="1" noChangeShapeType="1" noTextEdit="1"/>
              </p:cNvSpPr>
              <p:nvPr/>
            </p:nvSpPr>
            <p:spPr>
              <a:xfrm>
                <a:off x="5795067" y="4167123"/>
                <a:ext cx="2788920" cy="563744"/>
              </a:xfrm>
              <a:prstGeom prst="rect">
                <a:avLst/>
              </a:prstGeom>
              <a:blipFill>
                <a:blip r:embed="rId6"/>
                <a:stretch>
                  <a:fillRect l="-909" b="-11111"/>
                </a:stretch>
              </a:blipFill>
            </p:spPr>
            <p:txBody>
              <a:bodyPr/>
              <a:lstStyle/>
              <a:p>
                <a:r>
                  <a:rPr lang="en-GB">
                    <a:noFill/>
                  </a:rPr>
                  <a:t> </a:t>
                </a:r>
              </a:p>
            </p:txBody>
          </p:sp>
        </mc:Fallback>
      </mc:AlternateContent>
      <p:sp>
        <p:nvSpPr>
          <p:cNvPr id="18" name="TextBox 17">
            <a:extLst>
              <a:ext uri="{FF2B5EF4-FFF2-40B4-BE49-F238E27FC236}">
                <a16:creationId xmlns:a16="http://schemas.microsoft.com/office/drawing/2014/main" id="{3C1B3150-9F4B-C763-D5BC-35F21AE1F096}"/>
              </a:ext>
            </a:extLst>
          </p:cNvPr>
          <p:cNvSpPr txBox="1"/>
          <p:nvPr/>
        </p:nvSpPr>
        <p:spPr>
          <a:xfrm>
            <a:off x="10229956" y="1740008"/>
            <a:ext cx="2360390" cy="523220"/>
          </a:xfrm>
          <a:prstGeom prst="rect">
            <a:avLst/>
          </a:prstGeom>
          <a:noFill/>
          <a:scene3d>
            <a:camera prst="orthographicFront">
              <a:rot lat="0" lon="0" rev="5400000"/>
            </a:camera>
            <a:lightRig rig="threePt" dir="t"/>
          </a:scene3d>
        </p:spPr>
        <p:txBody>
          <a:bodyPr wrap="none" rtlCol="0">
            <a:spAutoFit/>
          </a:bodyPr>
          <a:lstStyle/>
          <a:p>
            <a:r>
              <a:rPr lang="en-GB" sz="1400" dirty="0">
                <a:solidFill>
                  <a:srgbClr val="002060"/>
                </a:solidFill>
                <a:effectLst/>
                <a:latin typeface="DesySans Office" panose="020B0503040000020003" pitchFamily="34" charset="0"/>
              </a:rPr>
              <a:t>CMS ttbar </a:t>
            </a:r>
            <a:r>
              <a:rPr lang="en-GB" sz="1400" dirty="0">
                <a:solidFill>
                  <a:srgbClr val="002060"/>
                </a:solidFill>
                <a:latin typeface="DesySans Office" panose="020B0503040000020003" pitchFamily="34" charset="0"/>
              </a:rPr>
              <a:t>resonance search: </a:t>
            </a:r>
            <a:r>
              <a:rPr lang="en-GB" sz="1400" dirty="0">
                <a:solidFill>
                  <a:srgbClr val="002060"/>
                </a:solidFill>
                <a:effectLst/>
                <a:latin typeface="DesySans Office" panose="020B0503040000020003" pitchFamily="34" charset="0"/>
              </a:rPr>
              <a:t> </a:t>
            </a:r>
          </a:p>
          <a:p>
            <a:r>
              <a:rPr lang="en-GB" sz="1400" dirty="0">
                <a:solidFill>
                  <a:srgbClr val="002060"/>
                </a:solidFill>
                <a:effectLst/>
                <a:latin typeface="DesySans Office" panose="020B0503040000020003" pitchFamily="34" charset="0"/>
              </a:rPr>
              <a:t>CMS-PAS-HIG-22-013 </a:t>
            </a:r>
          </a:p>
        </p:txBody>
      </p:sp>
      <p:sp>
        <p:nvSpPr>
          <p:cNvPr id="2" name="PlaceHolder 4">
            <a:extLst>
              <a:ext uri="{FF2B5EF4-FFF2-40B4-BE49-F238E27FC236}">
                <a16:creationId xmlns:a16="http://schemas.microsoft.com/office/drawing/2014/main" id="{117CABB7-72D1-8EC6-28A0-C030B062D0E5}"/>
              </a:ext>
            </a:extLst>
          </p:cNvPr>
          <p:cNvSpPr txBox="1">
            <a:spLocks/>
          </p:cNvSpPr>
          <p:nvPr/>
        </p:nvSpPr>
        <p:spPr>
          <a:xfrm>
            <a:off x="791640" y="6580800"/>
            <a:ext cx="9948600" cy="186480"/>
          </a:xfrm>
          <a:prstGeom prst="rect">
            <a:avLst/>
          </a:prstGeom>
          <a:noFill/>
          <a:ln w="0">
            <a:noFill/>
          </a:ln>
        </p:spPr>
        <p:txBody>
          <a:bodyPr lIns="0" tIns="0" rIns="0" bIns="0" anchor="t">
            <a:noAutofit/>
          </a:bodyPr>
          <a:lstStyle>
            <a:defPPr>
              <a:defRPr lang="en-DE"/>
            </a:defPPr>
            <a:lvl1pPr marL="0" indent="0" algn="l" defTabSz="457200" rtl="0" eaLnBrk="1" latinLnBrk="0" hangingPunct="1">
              <a:lnSpc>
                <a:spcPct val="100000"/>
              </a:lnSpc>
              <a:buNone/>
              <a:tabLst>
                <a:tab pos="0" algn="l"/>
              </a:tabLst>
              <a:defRPr lang="en-US" sz="10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KET Meeting  |  21/22 November 2024  |  DESY Particle Physics  |  BH</a:t>
            </a:r>
            <a:endParaRPr lang="en-GB" dirty="0">
              <a:latin typeface="Calibri"/>
            </a:endParaRPr>
          </a:p>
        </p:txBody>
      </p:sp>
      <p:pic>
        <p:nvPicPr>
          <p:cNvPr id="5" name="Picture 4">
            <a:extLst>
              <a:ext uri="{FF2B5EF4-FFF2-40B4-BE49-F238E27FC236}">
                <a16:creationId xmlns:a16="http://schemas.microsoft.com/office/drawing/2014/main" id="{164BB007-DBFB-9C93-C118-79FC229A1D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8395" y="828162"/>
            <a:ext cx="3301931" cy="3354762"/>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CAE6C5-8A84-7EB1-D8E2-E8376EBD2FDB}"/>
                  </a:ext>
                </a:extLst>
              </p:cNvPr>
              <p:cNvSpPr txBox="1"/>
              <p:nvPr/>
            </p:nvSpPr>
            <p:spPr>
              <a:xfrm>
                <a:off x="6095520" y="1469912"/>
                <a:ext cx="2788920" cy="523220"/>
              </a:xfrm>
              <a:prstGeom prst="rect">
                <a:avLst/>
              </a:prstGeom>
              <a:noFill/>
              <a:ln>
                <a:noFill/>
              </a:ln>
              <a:scene3d>
                <a:camera prst="orthographicFront">
                  <a:rot lat="0" lon="0" rev="5400000"/>
                </a:camera>
                <a:lightRig rig="threePt" dir="t"/>
              </a:scene3d>
            </p:spPr>
            <p:txBody>
              <a:bodyPr wrap="square" rtlCol="0">
                <a:spAutoFit/>
              </a:bodyPr>
              <a:lstStyle/>
              <a:p>
                <a:r>
                  <a:rPr lang="en-US" sz="1400" dirty="0">
                    <a:solidFill>
                      <a:srgbClr val="002060"/>
                    </a:solidFill>
                    <a:latin typeface="DesySans Office" panose="020B0503040000020003" pitchFamily="34" charset="0"/>
                  </a:rPr>
                  <a:t>Belle II </a:t>
                </a:r>
                <a14:m>
                  <m:oMath xmlns:m="http://schemas.openxmlformats.org/officeDocument/2006/math">
                    <m:r>
                      <a:rPr lang="en-US" sz="1400" i="1" smtClean="0">
                        <a:solidFill>
                          <a:srgbClr val="002060"/>
                        </a:solidFill>
                        <a:latin typeface="Cambria Math" panose="02040503050406030204" pitchFamily="18" charset="0"/>
                        <a:ea typeface="Cambria Math" panose="02040503050406030204" pitchFamily="18" charset="0"/>
                      </a:rPr>
                      <m:t>𝜏</m:t>
                    </m:r>
                    <m:r>
                      <a:rPr lang="en-US" sz="1400" i="1" smtClean="0">
                        <a:solidFill>
                          <a:srgbClr val="002060"/>
                        </a:solidFill>
                        <a:latin typeface="Cambria Math" panose="02040503050406030204" pitchFamily="18" charset="0"/>
                        <a:ea typeface="Cambria Math" panose="02040503050406030204" pitchFamily="18" charset="0"/>
                      </a:rPr>
                      <m:t>→</m:t>
                    </m:r>
                    <m:r>
                      <a:rPr lang="en-US" sz="1400" i="1" smtClean="0">
                        <a:solidFill>
                          <a:srgbClr val="002060"/>
                        </a:solidFill>
                        <a:latin typeface="Cambria Math" panose="02040503050406030204" pitchFamily="18" charset="0"/>
                        <a:ea typeface="Cambria Math" panose="02040503050406030204" pitchFamily="18" charset="0"/>
                      </a:rPr>
                      <m:t>𝜇𝜇𝜇</m:t>
                    </m:r>
                  </m:oMath>
                </a14:m>
                <a:endParaRPr lang="en-US" sz="1400" dirty="0">
                  <a:solidFill>
                    <a:srgbClr val="002060"/>
                  </a:solidFill>
                  <a:latin typeface="DesySans Office" panose="020B0503040000020003" pitchFamily="34" charset="0"/>
                  <a:ea typeface="Cambria Math" panose="02040503050406030204" pitchFamily="18" charset="0"/>
                </a:endParaRPr>
              </a:p>
              <a:p>
                <a:r>
                  <a:rPr lang="en-GB" sz="1400" dirty="0">
                    <a:solidFill>
                      <a:srgbClr val="002060"/>
                    </a:solidFill>
                    <a:effectLst/>
                    <a:latin typeface="Helvetica" pitchFamily="2" charset="0"/>
                  </a:rPr>
                  <a:t>arXIv:2405.07386</a:t>
                </a:r>
              </a:p>
            </p:txBody>
          </p:sp>
        </mc:Choice>
        <mc:Fallback xmlns="">
          <p:sp>
            <p:nvSpPr>
              <p:cNvPr id="14" name="TextBox 13">
                <a:extLst>
                  <a:ext uri="{FF2B5EF4-FFF2-40B4-BE49-F238E27FC236}">
                    <a16:creationId xmlns:a16="http://schemas.microsoft.com/office/drawing/2014/main" id="{72CAE6C5-8A84-7EB1-D8E2-E8376EBD2FDB}"/>
                  </a:ext>
                </a:extLst>
              </p:cNvPr>
              <p:cNvSpPr txBox="1">
                <a:spLocks noRot="1" noChangeAspect="1" noMove="1" noResize="1" noEditPoints="1" noAdjustHandles="1" noChangeArrowheads="1" noChangeShapeType="1" noTextEdit="1"/>
              </p:cNvSpPr>
              <p:nvPr/>
            </p:nvSpPr>
            <p:spPr>
              <a:xfrm>
                <a:off x="6095520" y="1469912"/>
                <a:ext cx="2788920" cy="523220"/>
              </a:xfrm>
              <a:prstGeom prst="rect">
                <a:avLst/>
              </a:prstGeom>
              <a:blipFill>
                <a:blip r:embed="rId8"/>
                <a:stretch>
                  <a:fillRect/>
                </a:stretch>
              </a:blipFill>
              <a:ln>
                <a:noFill/>
              </a:ln>
            </p:spPr>
            <p:txBody>
              <a:bodyPr/>
              <a:lstStyle/>
              <a:p>
                <a:r>
                  <a:rPr lang="en-GB">
                    <a:noFill/>
                  </a:rPr>
                  <a:t> </a:t>
                </a:r>
              </a:p>
            </p:txBody>
          </p:sp>
        </mc:Fallback>
      </mc:AlternateContent>
      <p:pic>
        <p:nvPicPr>
          <p:cNvPr id="3074" name="Picture 2">
            <a:extLst>
              <a:ext uri="{FF2B5EF4-FFF2-40B4-BE49-F238E27FC236}">
                <a16:creationId xmlns:a16="http://schemas.microsoft.com/office/drawing/2014/main" id="{BED92451-EA72-AE39-1A93-45B8296146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58892" y="933576"/>
            <a:ext cx="3220766" cy="3249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30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A9E4D-32C1-46D6-508E-EF1A87995524}"/>
            </a:ext>
          </a:extLst>
        </p:cNvPr>
        <p:cNvGrpSpPr/>
        <p:nvPr/>
      </p:nvGrpSpPr>
      <p:grpSpPr>
        <a:xfrm>
          <a:off x="0" y="0"/>
          <a:ext cx="0" cy="0"/>
          <a:chOff x="0" y="0"/>
          <a:chExt cx="0" cy="0"/>
        </a:xfrm>
      </p:grpSpPr>
      <p:sp>
        <p:nvSpPr>
          <p:cNvPr id="341" name="PlaceHolder 1">
            <a:extLst>
              <a:ext uri="{FF2B5EF4-FFF2-40B4-BE49-F238E27FC236}">
                <a16:creationId xmlns:a16="http://schemas.microsoft.com/office/drawing/2014/main" id="{1490BF5E-E229-F7A3-7AE6-231901662391}"/>
              </a:ext>
            </a:extLst>
          </p:cNvPr>
          <p:cNvSpPr>
            <a:spLocks noGrp="1"/>
          </p:cNvSpPr>
          <p:nvPr>
            <p:ph type="title"/>
          </p:nvPr>
        </p:nvSpPr>
        <p:spPr>
          <a:xfrm>
            <a:off x="407880" y="349560"/>
            <a:ext cx="11375280" cy="450360"/>
          </a:xfrm>
          <a:prstGeom prst="rect">
            <a:avLst/>
          </a:prstGeom>
          <a:noFill/>
          <a:ln w="0">
            <a:noFill/>
          </a:ln>
        </p:spPr>
        <p:txBody>
          <a:bodyPr lIns="0" tIns="0" rIns="0" bIns="0" anchor="ctr">
            <a:noAutofit/>
          </a:bodyPr>
          <a:lstStyle/>
          <a:p>
            <a:pPr indent="0" defTabSz="914400">
              <a:lnSpc>
                <a:spcPct val="90000"/>
              </a:lnSpc>
              <a:buNone/>
            </a:pPr>
            <a:r>
              <a:rPr lang="en-GB" sz="3000" b="1" strike="noStrike" spc="-1" dirty="0">
                <a:solidFill>
                  <a:schemeClr val="accent1"/>
                </a:solidFill>
                <a:latin typeface="DesySans Office" panose="020B0503040000020003" pitchFamily="34" charset="0"/>
              </a:rPr>
              <a:t>A Strong and Broad </a:t>
            </a:r>
            <a:r>
              <a:rPr lang="en-GB" sz="3000" b="1" spc="-1" dirty="0">
                <a:solidFill>
                  <a:schemeClr val="accent1"/>
                </a:solidFill>
                <a:latin typeface="DesySans Office" panose="020B0503040000020003" pitchFamily="34" charset="0"/>
              </a:rPr>
              <a:t>T</a:t>
            </a:r>
            <a:r>
              <a:rPr lang="en-GB" sz="3000" b="1" strike="noStrike" spc="-1" dirty="0">
                <a:solidFill>
                  <a:schemeClr val="accent1"/>
                </a:solidFill>
                <a:latin typeface="DesySans Office" panose="020B0503040000020003" pitchFamily="34" charset="0"/>
              </a:rPr>
              <a:t>heory </a:t>
            </a:r>
            <a:r>
              <a:rPr lang="en-US" sz="3000" b="1" strike="noStrike" spc="-1" dirty="0">
                <a:solidFill>
                  <a:schemeClr val="accent1"/>
                </a:solidFill>
                <a:latin typeface="DesySans Office" panose="020B0503040000020003" pitchFamily="34" charset="0"/>
              </a:rPr>
              <a:t>Group</a:t>
            </a:r>
            <a:endParaRPr lang="en-US" sz="3000" b="0" strike="noStrike" spc="-1" dirty="0">
              <a:solidFill>
                <a:schemeClr val="dk1"/>
              </a:solidFill>
              <a:latin typeface="DesySans Office" panose="020B0503040000020003" pitchFamily="34" charset="0"/>
            </a:endParaRPr>
          </a:p>
        </p:txBody>
      </p:sp>
      <p:sp>
        <p:nvSpPr>
          <p:cNvPr id="4" name="PlaceHolder 4">
            <a:extLst>
              <a:ext uri="{FF2B5EF4-FFF2-40B4-BE49-F238E27FC236}">
                <a16:creationId xmlns:a16="http://schemas.microsoft.com/office/drawing/2014/main" id="{3201DA4A-DB19-4DA4-8EC9-C61510CD1345}"/>
              </a:ext>
            </a:extLst>
          </p:cNvPr>
          <p:cNvSpPr txBox="1">
            <a:spLocks/>
          </p:cNvSpPr>
          <p:nvPr/>
        </p:nvSpPr>
        <p:spPr>
          <a:xfrm>
            <a:off x="791640" y="6580800"/>
            <a:ext cx="9948600" cy="186480"/>
          </a:xfrm>
          <a:prstGeom prst="rect">
            <a:avLst/>
          </a:prstGeom>
          <a:noFill/>
          <a:ln w="0">
            <a:noFill/>
          </a:ln>
        </p:spPr>
        <p:txBody>
          <a:bodyPr lIns="0" tIns="0" rIns="0" bIns="0" anchor="t">
            <a:noAutofit/>
          </a:bodyPr>
          <a:lstStyle>
            <a:defPPr>
              <a:defRPr lang="en-DE"/>
            </a:defPPr>
            <a:lvl1pPr marL="0" indent="0" algn="l" defTabSz="457200" rtl="0" eaLnBrk="1" latinLnBrk="0" hangingPunct="1">
              <a:lnSpc>
                <a:spcPct val="100000"/>
              </a:lnSpc>
              <a:buNone/>
              <a:tabLst>
                <a:tab pos="0" algn="l"/>
              </a:tabLst>
              <a:defRPr lang="en-US" sz="10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KET Meeting  |  21/22 November 2024  |  DESY Particle Physics  |  BH</a:t>
            </a:r>
            <a:endParaRPr lang="en-GB" dirty="0">
              <a:latin typeface="Calibri"/>
            </a:endParaRPr>
          </a:p>
        </p:txBody>
      </p:sp>
      <p:pic>
        <p:nvPicPr>
          <p:cNvPr id="7" name="Picture 6">
            <a:extLst>
              <a:ext uri="{FF2B5EF4-FFF2-40B4-BE49-F238E27FC236}">
                <a16:creationId xmlns:a16="http://schemas.microsoft.com/office/drawing/2014/main" id="{12990C99-0663-F4C3-F82D-96DFF4DDCD48}"/>
              </a:ext>
            </a:extLst>
          </p:cNvPr>
          <p:cNvPicPr>
            <a:picLocks noChangeAspect="1"/>
          </p:cNvPicPr>
          <p:nvPr/>
        </p:nvPicPr>
        <p:blipFill>
          <a:blip r:embed="rId3"/>
          <a:stretch>
            <a:fillRect/>
          </a:stretch>
        </p:blipFill>
        <p:spPr>
          <a:xfrm>
            <a:off x="9868210" y="95541"/>
            <a:ext cx="2319564" cy="2235216"/>
          </a:xfrm>
          <a:prstGeom prst="rect">
            <a:avLst/>
          </a:prstGeom>
        </p:spPr>
      </p:pic>
      <p:pic>
        <p:nvPicPr>
          <p:cNvPr id="8" name="Picture 7">
            <a:extLst>
              <a:ext uri="{FF2B5EF4-FFF2-40B4-BE49-F238E27FC236}">
                <a16:creationId xmlns:a16="http://schemas.microsoft.com/office/drawing/2014/main" id="{27EEACB3-F30F-2104-6321-6B7C9F5D1EB1}"/>
              </a:ext>
            </a:extLst>
          </p:cNvPr>
          <p:cNvPicPr>
            <a:picLocks noChangeAspect="1"/>
          </p:cNvPicPr>
          <p:nvPr/>
        </p:nvPicPr>
        <p:blipFill>
          <a:blip r:embed="rId4"/>
          <a:stretch>
            <a:fillRect/>
          </a:stretch>
        </p:blipFill>
        <p:spPr>
          <a:xfrm>
            <a:off x="8473358" y="2584776"/>
            <a:ext cx="3327400" cy="1866900"/>
          </a:xfrm>
          <a:prstGeom prst="rect">
            <a:avLst/>
          </a:prstGeom>
        </p:spPr>
      </p:pic>
      <p:pic>
        <p:nvPicPr>
          <p:cNvPr id="11" name="Picture 10">
            <a:extLst>
              <a:ext uri="{FF2B5EF4-FFF2-40B4-BE49-F238E27FC236}">
                <a16:creationId xmlns:a16="http://schemas.microsoft.com/office/drawing/2014/main" id="{3A2B7DA4-FE6B-8FB9-4F39-9130A3E1E7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5510" y="2702186"/>
            <a:ext cx="2084395" cy="3800955"/>
          </a:xfrm>
          <a:prstGeom prst="rect">
            <a:avLst/>
          </a:prstGeom>
        </p:spPr>
      </p:pic>
      <p:sp>
        <p:nvSpPr>
          <p:cNvPr id="12" name="TextBox 11">
            <a:extLst>
              <a:ext uri="{FF2B5EF4-FFF2-40B4-BE49-F238E27FC236}">
                <a16:creationId xmlns:a16="http://schemas.microsoft.com/office/drawing/2014/main" id="{AF66FC3B-3898-68C7-7DD9-4578596315D3}"/>
              </a:ext>
            </a:extLst>
          </p:cNvPr>
          <p:cNvSpPr txBox="1"/>
          <p:nvPr/>
        </p:nvSpPr>
        <p:spPr>
          <a:xfrm>
            <a:off x="5648152" y="1338134"/>
            <a:ext cx="4488906" cy="1200329"/>
          </a:xfrm>
          <a:prstGeom prst="rect">
            <a:avLst/>
          </a:prstGeom>
          <a:noFill/>
        </p:spPr>
        <p:txBody>
          <a:bodyPr wrap="square" rtlCol="0">
            <a:spAutoFit/>
          </a:bodyPr>
          <a:lstStyle/>
          <a:p>
            <a:r>
              <a:rPr lang="en-DE" b="1" dirty="0">
                <a:latin typeface="DesySans Office" panose="020B0503040000020003" pitchFamily="34" charset="0"/>
              </a:rPr>
              <a:t>Wolfgang Pauli Center: Plans for “Double-H” building being discussed with architects</a:t>
            </a:r>
          </a:p>
          <a:p>
            <a:r>
              <a:rPr lang="en-DE" dirty="0">
                <a:latin typeface="DesySans Office" panose="020B0503040000020003" pitchFamily="34" charset="0"/>
              </a:rPr>
              <a:t>Date of final move not yet known</a:t>
            </a:r>
          </a:p>
        </p:txBody>
      </p:sp>
      <p:sp>
        <p:nvSpPr>
          <p:cNvPr id="13" name="TextBox 12">
            <a:extLst>
              <a:ext uri="{FF2B5EF4-FFF2-40B4-BE49-F238E27FC236}">
                <a16:creationId xmlns:a16="http://schemas.microsoft.com/office/drawing/2014/main" id="{95E4D966-366F-CD74-6EF5-71B79519A88A}"/>
              </a:ext>
            </a:extLst>
          </p:cNvPr>
          <p:cNvSpPr txBox="1"/>
          <p:nvPr/>
        </p:nvSpPr>
        <p:spPr>
          <a:xfrm>
            <a:off x="8473358" y="4667587"/>
            <a:ext cx="3514104" cy="1754326"/>
          </a:xfrm>
          <a:prstGeom prst="rect">
            <a:avLst/>
          </a:prstGeom>
          <a:noFill/>
        </p:spPr>
        <p:txBody>
          <a:bodyPr wrap="none" rtlCol="0">
            <a:spAutoFit/>
          </a:bodyPr>
          <a:lstStyle/>
          <a:p>
            <a:r>
              <a:rPr lang="en-DE" b="1" dirty="0">
                <a:latin typeface="DesySans Office" panose="020B0503040000020003" pitchFamily="34" charset="0"/>
              </a:rPr>
              <a:t>Worked out priority list: </a:t>
            </a:r>
          </a:p>
          <a:p>
            <a:pPr marL="342900" indent="-342900">
              <a:buAutoNum type="arabicPeriod"/>
            </a:pPr>
            <a:r>
              <a:rPr lang="en-DE" dirty="0">
                <a:latin typeface="DesySans Office" panose="020B0503040000020003" pitchFamily="34" charset="0"/>
              </a:rPr>
              <a:t>DESY and UHH under 1 roof</a:t>
            </a:r>
          </a:p>
          <a:p>
            <a:pPr marL="342900" indent="-342900">
              <a:buAutoNum type="arabicPeriod"/>
            </a:pPr>
            <a:r>
              <a:rPr lang="en-DE" dirty="0">
                <a:latin typeface="DesySans Office" panose="020B0503040000020003" pitchFamily="34" charset="0"/>
              </a:rPr>
              <a:t>Central auditorium (100+)</a:t>
            </a:r>
          </a:p>
          <a:p>
            <a:pPr marL="342900" indent="-342900">
              <a:buAutoNum type="arabicPeriod"/>
            </a:pPr>
            <a:r>
              <a:rPr lang="en-DE" dirty="0">
                <a:latin typeface="DesySans Office" panose="020B0503040000020003" pitchFamily="34" charset="0"/>
              </a:rPr>
              <a:t>Central atrium next to it</a:t>
            </a:r>
          </a:p>
          <a:p>
            <a:pPr marL="342900" indent="-342900">
              <a:buAutoNum type="arabicPeriod"/>
            </a:pPr>
            <a:r>
              <a:rPr lang="en-DE" dirty="0">
                <a:latin typeface="DesySans Office" panose="020B0503040000020003" pitchFamily="34" charset="0"/>
              </a:rPr>
              <a:t>Research hostel</a:t>
            </a:r>
          </a:p>
          <a:p>
            <a:pPr marL="342900" indent="-342900">
              <a:buAutoNum type="arabicPeriod"/>
            </a:pPr>
            <a:r>
              <a:rPr lang="en-DE" dirty="0">
                <a:latin typeface="DesySans Office" panose="020B0503040000020003" pitchFamily="34" charset="0"/>
              </a:rPr>
              <a:t>Visitor centre</a:t>
            </a:r>
          </a:p>
        </p:txBody>
      </p:sp>
      <p:pic>
        <p:nvPicPr>
          <p:cNvPr id="10" name="Picture 8" descr="No photo description available.">
            <a:extLst>
              <a:ext uri="{FF2B5EF4-FFF2-40B4-BE49-F238E27FC236}">
                <a16:creationId xmlns:a16="http://schemas.microsoft.com/office/drawing/2014/main" id="{FAA425BB-A880-9E00-2439-C63953D5E6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6599" y="1243420"/>
            <a:ext cx="2920677" cy="18868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Experimental results for the mass of the W boson.">
            <a:extLst>
              <a:ext uri="{FF2B5EF4-FFF2-40B4-BE49-F238E27FC236}">
                <a16:creationId xmlns:a16="http://schemas.microsoft.com/office/drawing/2014/main" id="{643AECDD-EDBD-D0B8-921E-C89A1AB00CD4}"/>
              </a:ext>
            </a:extLst>
          </p:cNvPr>
          <p:cNvPicPr/>
          <p:nvPr/>
        </p:nvPicPr>
        <p:blipFill>
          <a:blip r:embed="rId7" cstate="screen">
            <a:extLst>
              <a:ext uri="{28A0092B-C50C-407E-A947-70E740481C1C}">
                <a14:useLocalDpi xmlns:a14="http://schemas.microsoft.com/office/drawing/2010/main"/>
              </a:ext>
            </a:extLst>
          </a:blip>
          <a:stretch/>
        </p:blipFill>
        <p:spPr>
          <a:xfrm>
            <a:off x="622752" y="3247666"/>
            <a:ext cx="4429898" cy="3165596"/>
          </a:xfrm>
          <a:prstGeom prst="rect">
            <a:avLst/>
          </a:prstGeom>
          <a:ln w="0">
            <a:noFill/>
          </a:ln>
        </p:spPr>
      </p:pic>
      <p:sp>
        <p:nvSpPr>
          <p:cNvPr id="15" name="TextBox 14">
            <a:extLst>
              <a:ext uri="{FF2B5EF4-FFF2-40B4-BE49-F238E27FC236}">
                <a16:creationId xmlns:a16="http://schemas.microsoft.com/office/drawing/2014/main" id="{5C84C6F4-0AF3-E190-75ED-020A043FD00B}"/>
              </a:ext>
            </a:extLst>
          </p:cNvPr>
          <p:cNvSpPr txBox="1"/>
          <p:nvPr/>
        </p:nvSpPr>
        <p:spPr>
          <a:xfrm>
            <a:off x="238273" y="1197107"/>
            <a:ext cx="2078326" cy="1754326"/>
          </a:xfrm>
          <a:prstGeom prst="rect">
            <a:avLst/>
          </a:prstGeom>
          <a:noFill/>
        </p:spPr>
        <p:txBody>
          <a:bodyPr wrap="none" rtlCol="0">
            <a:spAutoFit/>
          </a:bodyPr>
          <a:lstStyle/>
          <a:p>
            <a:r>
              <a:rPr lang="en-GB" b="1" dirty="0"/>
              <a:t>Frank </a:t>
            </a:r>
            <a:r>
              <a:rPr lang="en-GB" b="1" dirty="0" err="1"/>
              <a:t>Tackmann</a:t>
            </a:r>
            <a:r>
              <a:rPr lang="en-GB" b="1" dirty="0"/>
              <a:t>:</a:t>
            </a:r>
          </a:p>
          <a:p>
            <a:r>
              <a:rPr lang="en-GB" dirty="0"/>
              <a:t>Novel approach</a:t>
            </a:r>
          </a:p>
          <a:p>
            <a:r>
              <a:rPr lang="en-GB" dirty="0"/>
              <a:t>to constraining </a:t>
            </a:r>
          </a:p>
          <a:p>
            <a:r>
              <a:rPr lang="en-GB" dirty="0"/>
              <a:t>theory nuisance </a:t>
            </a:r>
          </a:p>
          <a:p>
            <a:r>
              <a:rPr lang="en-GB" dirty="0"/>
              <a:t>parameters for</a:t>
            </a:r>
          </a:p>
          <a:p>
            <a:r>
              <a:rPr lang="en-GB" dirty="0"/>
              <a:t>W mass</a:t>
            </a:r>
          </a:p>
        </p:txBody>
      </p:sp>
    </p:spTree>
    <p:extLst>
      <p:ext uri="{BB962C8B-B14F-4D97-AF65-F5344CB8AC3E}">
        <p14:creationId xmlns:p14="http://schemas.microsoft.com/office/powerpoint/2010/main" val="1599455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EEE8E-5EE8-CB4C-4CC7-9F8030647F1F}"/>
            </a:ext>
          </a:extLst>
        </p:cNvPr>
        <p:cNvGrpSpPr/>
        <p:nvPr/>
      </p:nvGrpSpPr>
      <p:grpSpPr>
        <a:xfrm>
          <a:off x="0" y="0"/>
          <a:ext cx="0" cy="0"/>
          <a:chOff x="0" y="0"/>
          <a:chExt cx="0" cy="0"/>
        </a:xfrm>
      </p:grpSpPr>
      <p:sp>
        <p:nvSpPr>
          <p:cNvPr id="258" name="PlaceHolder 1">
            <a:extLst>
              <a:ext uri="{FF2B5EF4-FFF2-40B4-BE49-F238E27FC236}">
                <a16:creationId xmlns:a16="http://schemas.microsoft.com/office/drawing/2014/main" id="{435285FA-9BD1-6A0E-23CC-5DC1C82D4A6C}"/>
              </a:ext>
            </a:extLst>
          </p:cNvPr>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en-GB" sz="3000" b="1" strike="noStrike" spc="-1" dirty="0">
                <a:solidFill>
                  <a:schemeClr val="accent1"/>
                </a:solidFill>
                <a:latin typeface="DesySans Office" panose="020B0503040000020003" pitchFamily="34" charset="0"/>
              </a:rPr>
              <a:t>DESY’s contributions to European Strategy for Particle Physics  </a:t>
            </a:r>
            <a:endParaRPr lang="en-US" sz="3000" b="0" strike="noStrike" spc="-1" dirty="0">
              <a:solidFill>
                <a:schemeClr val="dk1"/>
              </a:solidFill>
              <a:latin typeface="DesySans Office" panose="020B0503040000020003" pitchFamily="34" charset="0"/>
            </a:endParaRPr>
          </a:p>
        </p:txBody>
      </p:sp>
      <p:sp>
        <p:nvSpPr>
          <p:cNvPr id="259" name="PlaceHolder 2">
            <a:extLst>
              <a:ext uri="{FF2B5EF4-FFF2-40B4-BE49-F238E27FC236}">
                <a16:creationId xmlns:a16="http://schemas.microsoft.com/office/drawing/2014/main" id="{E0D08B50-9315-C20B-693D-338E3F3AA708}"/>
              </a:ext>
            </a:extLst>
          </p:cNvPr>
          <p:cNvSpPr>
            <a:spLocks noGrp="1"/>
          </p:cNvSpPr>
          <p:nvPr>
            <p:ph type="ftr" idx="33"/>
          </p:nvPr>
        </p:nvSpPr>
        <p:spPr>
          <a:xfrm>
            <a:off x="848790" y="6589277"/>
            <a:ext cx="9948600" cy="169527"/>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dirty="0">
                <a:solidFill>
                  <a:schemeClr val="dk1"/>
                </a:solidFill>
                <a:latin typeface="Arial"/>
              </a:rPr>
              <a:t>KET Meeting  |  21/22 November 2024  |  DESY Particle Physics  |  BH</a:t>
            </a:r>
            <a:endParaRPr lang="en-US" sz="1000" b="0" strike="noStrike" spc="-1" dirty="0">
              <a:solidFill>
                <a:srgbClr val="000000"/>
              </a:solidFill>
              <a:latin typeface="Calibri"/>
            </a:endParaRPr>
          </a:p>
        </p:txBody>
      </p:sp>
      <p:sp>
        <p:nvSpPr>
          <p:cNvPr id="278" name="TextBox 22">
            <a:extLst>
              <a:ext uri="{FF2B5EF4-FFF2-40B4-BE49-F238E27FC236}">
                <a16:creationId xmlns:a16="http://schemas.microsoft.com/office/drawing/2014/main" id="{3662904A-A6E9-DFD1-9AF1-070154BCA313}"/>
              </a:ext>
            </a:extLst>
          </p:cNvPr>
          <p:cNvSpPr/>
          <p:nvPr/>
        </p:nvSpPr>
        <p:spPr>
          <a:xfrm>
            <a:off x="359280" y="744220"/>
            <a:ext cx="3793644"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n-GB" b="0" strike="noStrike" spc="-1" dirty="0">
                <a:solidFill>
                  <a:schemeClr val="accent2"/>
                </a:solidFill>
                <a:latin typeface="Arial"/>
              </a:rPr>
              <a:t>https://</a:t>
            </a:r>
            <a:r>
              <a:rPr lang="en-GB" b="0" strike="noStrike" spc="-1" dirty="0" err="1">
                <a:solidFill>
                  <a:schemeClr val="accent2"/>
                </a:solidFill>
                <a:latin typeface="Arial"/>
              </a:rPr>
              <a:t>cds.cern.ch</a:t>
            </a:r>
            <a:r>
              <a:rPr lang="en-GB" b="0" strike="noStrike" spc="-1" dirty="0">
                <a:solidFill>
                  <a:schemeClr val="accent2"/>
                </a:solidFill>
                <a:latin typeface="Arial"/>
              </a:rPr>
              <a:t>/record/2721370/</a:t>
            </a:r>
            <a:endParaRPr lang="en-US" b="0" strike="noStrike" spc="-1" dirty="0">
              <a:solidFill>
                <a:srgbClr val="000000"/>
              </a:solidFill>
              <a:latin typeface="Calibri"/>
            </a:endParaRPr>
          </a:p>
        </p:txBody>
      </p:sp>
      <p:grpSp>
        <p:nvGrpSpPr>
          <p:cNvPr id="11" name="Group 10">
            <a:extLst>
              <a:ext uri="{FF2B5EF4-FFF2-40B4-BE49-F238E27FC236}">
                <a16:creationId xmlns:a16="http://schemas.microsoft.com/office/drawing/2014/main" id="{A7C81657-CED1-6A84-E790-3882C2D93FEB}"/>
              </a:ext>
            </a:extLst>
          </p:cNvPr>
          <p:cNvGrpSpPr/>
          <p:nvPr/>
        </p:nvGrpSpPr>
        <p:grpSpPr>
          <a:xfrm>
            <a:off x="219384" y="2475484"/>
            <a:ext cx="4837228" cy="4030415"/>
            <a:chOff x="219384" y="2475484"/>
            <a:chExt cx="4837228" cy="4030415"/>
          </a:xfrm>
        </p:grpSpPr>
        <p:sp>
          <p:nvSpPr>
            <p:cNvPr id="26" name="TextBox 25">
              <a:extLst>
                <a:ext uri="{FF2B5EF4-FFF2-40B4-BE49-F238E27FC236}">
                  <a16:creationId xmlns:a16="http://schemas.microsoft.com/office/drawing/2014/main" id="{E25E8BAA-D35B-0C9F-8BA3-9709C4F00D97}"/>
                </a:ext>
              </a:extLst>
            </p:cNvPr>
            <p:cNvSpPr txBox="1"/>
            <p:nvPr/>
          </p:nvSpPr>
          <p:spPr>
            <a:xfrm>
              <a:off x="2399241" y="4330960"/>
              <a:ext cx="2490062" cy="307777"/>
            </a:xfrm>
            <a:prstGeom prst="rect">
              <a:avLst/>
            </a:prstGeom>
            <a:noFill/>
          </p:spPr>
          <p:txBody>
            <a:bodyPr wrap="square" rtlCol="0">
              <a:spAutoFit/>
            </a:bodyPr>
            <a:lstStyle/>
            <a:p>
              <a:r>
                <a:rPr lang="en-DE" sz="1400" b="1" dirty="0">
                  <a:latin typeface="DesySans Office" panose="020B0503040000020003" pitchFamily="34" charset="0"/>
                </a:rPr>
                <a:t>ILD for ILC and beyond</a:t>
              </a:r>
            </a:p>
          </p:txBody>
        </p:sp>
        <p:grpSp>
          <p:nvGrpSpPr>
            <p:cNvPr id="2" name="Group 1">
              <a:extLst>
                <a:ext uri="{FF2B5EF4-FFF2-40B4-BE49-F238E27FC236}">
                  <a16:creationId xmlns:a16="http://schemas.microsoft.com/office/drawing/2014/main" id="{C6BD5D3C-446B-5B30-E9CD-73E9F30B2DD5}"/>
                </a:ext>
              </a:extLst>
            </p:cNvPr>
            <p:cNvGrpSpPr/>
            <p:nvPr/>
          </p:nvGrpSpPr>
          <p:grpSpPr>
            <a:xfrm>
              <a:off x="219384" y="2475484"/>
              <a:ext cx="4837228" cy="4030415"/>
              <a:chOff x="219384" y="2475484"/>
              <a:chExt cx="4837228" cy="4030415"/>
            </a:xfrm>
          </p:grpSpPr>
          <p:pic>
            <p:nvPicPr>
              <p:cNvPr id="20" name="Picture 19">
                <a:extLst>
                  <a:ext uri="{FF2B5EF4-FFF2-40B4-BE49-F238E27FC236}">
                    <a16:creationId xmlns:a16="http://schemas.microsoft.com/office/drawing/2014/main" id="{0E7A21DB-93DE-D445-3675-B4C42546F5E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6500" y="4862061"/>
                <a:ext cx="1962801" cy="974824"/>
              </a:xfrm>
              <a:prstGeom prst="rect">
                <a:avLst/>
              </a:prstGeom>
            </p:spPr>
          </p:pic>
          <p:sp>
            <p:nvSpPr>
              <p:cNvPr id="21" name="TextBox 20">
                <a:extLst>
                  <a:ext uri="{FF2B5EF4-FFF2-40B4-BE49-F238E27FC236}">
                    <a16:creationId xmlns:a16="http://schemas.microsoft.com/office/drawing/2014/main" id="{1130D560-6DD8-42F7-F54E-E0829FE72E2E}"/>
                  </a:ext>
                </a:extLst>
              </p:cNvPr>
              <p:cNvSpPr txBox="1"/>
              <p:nvPr/>
            </p:nvSpPr>
            <p:spPr>
              <a:xfrm>
                <a:off x="407880" y="3063756"/>
                <a:ext cx="1784035" cy="523220"/>
              </a:xfrm>
              <a:prstGeom prst="rect">
                <a:avLst/>
              </a:prstGeom>
              <a:noFill/>
            </p:spPr>
            <p:txBody>
              <a:bodyPr wrap="square" rtlCol="0">
                <a:spAutoFit/>
              </a:bodyPr>
              <a:lstStyle/>
              <a:p>
                <a:pPr algn="ctr"/>
                <a:r>
                  <a:rPr lang="en-DE" sz="1400" b="1" dirty="0">
                    <a:latin typeface="DesySans Office" panose="020B0503040000020003" pitchFamily="34" charset="0"/>
                  </a:rPr>
                  <a:t>Feasibility study</a:t>
                </a:r>
                <a:br>
                  <a:rPr lang="en-DE" sz="1400" b="1" dirty="0">
                    <a:latin typeface="DesySans Office" panose="020B0503040000020003" pitchFamily="34" charset="0"/>
                  </a:rPr>
                </a:br>
                <a:r>
                  <a:rPr lang="en-DE" sz="1400" b="1" dirty="0">
                    <a:latin typeface="DesySans Office" panose="020B0503040000020003" pitchFamily="34" charset="0"/>
                  </a:rPr>
                  <a:t>contributions</a:t>
                </a:r>
              </a:p>
            </p:txBody>
          </p:sp>
          <p:sp>
            <p:nvSpPr>
              <p:cNvPr id="23" name="TextBox 22">
                <a:extLst>
                  <a:ext uri="{FF2B5EF4-FFF2-40B4-BE49-F238E27FC236}">
                    <a16:creationId xmlns:a16="http://schemas.microsoft.com/office/drawing/2014/main" id="{3AC78359-C41A-F711-84A3-BAFA37B47CAC}"/>
                  </a:ext>
                </a:extLst>
              </p:cNvPr>
              <p:cNvSpPr txBox="1"/>
              <p:nvPr/>
            </p:nvSpPr>
            <p:spPr>
              <a:xfrm>
                <a:off x="219384" y="4350054"/>
                <a:ext cx="2161026" cy="523220"/>
              </a:xfrm>
              <a:prstGeom prst="rect">
                <a:avLst/>
              </a:prstGeom>
              <a:noFill/>
            </p:spPr>
            <p:txBody>
              <a:bodyPr wrap="square" rtlCol="0">
                <a:spAutoFit/>
              </a:bodyPr>
              <a:lstStyle/>
              <a:p>
                <a:r>
                  <a:rPr lang="en-DE" sz="1400" b="1" dirty="0">
                    <a:latin typeface="DesySans Office" panose="020B0503040000020003" pitchFamily="34" charset="0"/>
                  </a:rPr>
                  <a:t>Contributions to ECFA study, co-coordination</a:t>
                </a:r>
              </a:p>
            </p:txBody>
          </p:sp>
          <p:sp>
            <p:nvSpPr>
              <p:cNvPr id="24" name="TextBox 23">
                <a:extLst>
                  <a:ext uri="{FF2B5EF4-FFF2-40B4-BE49-F238E27FC236}">
                    <a16:creationId xmlns:a16="http://schemas.microsoft.com/office/drawing/2014/main" id="{1E131673-2AC3-1C5F-2F65-B10BEBAEFD08}"/>
                  </a:ext>
                </a:extLst>
              </p:cNvPr>
              <p:cNvSpPr txBox="1"/>
              <p:nvPr/>
            </p:nvSpPr>
            <p:spPr>
              <a:xfrm>
                <a:off x="2620183" y="5982679"/>
                <a:ext cx="1587920" cy="523220"/>
              </a:xfrm>
              <a:prstGeom prst="rect">
                <a:avLst/>
              </a:prstGeom>
              <a:noFill/>
            </p:spPr>
            <p:txBody>
              <a:bodyPr wrap="square" rtlCol="0">
                <a:spAutoFit/>
              </a:bodyPr>
              <a:lstStyle/>
              <a:p>
                <a:r>
                  <a:rPr lang="en-DE" sz="1400" b="1" dirty="0">
                    <a:latin typeface="DesySans Office" panose="020B0503040000020003" pitchFamily="34" charset="0"/>
                  </a:rPr>
                  <a:t>Inputs to Muon Collider, LHeC …</a:t>
                </a:r>
              </a:p>
            </p:txBody>
          </p:sp>
          <p:sp>
            <p:nvSpPr>
              <p:cNvPr id="25" name="TextBox 24">
                <a:extLst>
                  <a:ext uri="{FF2B5EF4-FFF2-40B4-BE49-F238E27FC236}">
                    <a16:creationId xmlns:a16="http://schemas.microsoft.com/office/drawing/2014/main" id="{2B867130-5947-2C49-02A2-52B28858C45F}"/>
                  </a:ext>
                </a:extLst>
              </p:cNvPr>
              <p:cNvSpPr txBox="1"/>
              <p:nvPr/>
            </p:nvSpPr>
            <p:spPr>
              <a:xfrm>
                <a:off x="2399241" y="3074855"/>
                <a:ext cx="2657371" cy="307777"/>
              </a:xfrm>
              <a:prstGeom prst="rect">
                <a:avLst/>
              </a:prstGeom>
              <a:noFill/>
            </p:spPr>
            <p:txBody>
              <a:bodyPr wrap="square" rtlCol="0">
                <a:spAutoFit/>
              </a:bodyPr>
              <a:lstStyle/>
              <a:p>
                <a:r>
                  <a:rPr lang="en-DE" sz="1400" b="1" dirty="0">
                    <a:latin typeface="DesySans Office" panose="020B0503040000020003" pitchFamily="34" charset="0"/>
                  </a:rPr>
                  <a:t>ILC in Japan (via IDT)</a:t>
                </a:r>
              </a:p>
            </p:txBody>
          </p:sp>
          <p:pic>
            <p:nvPicPr>
              <p:cNvPr id="1028" name="Picture 4" descr="home">
                <a:hlinkClick r:id="rId4" tooltip="Home"/>
                <a:extLst>
                  <a:ext uri="{FF2B5EF4-FFF2-40B4-BE49-F238E27FC236}">
                    <a16:creationId xmlns:a16="http://schemas.microsoft.com/office/drawing/2014/main" id="{0B641CDC-E3B2-6598-CEE0-47E9EBD3326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9839" y="3792242"/>
                <a:ext cx="1298961" cy="5232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ホーム - ILC">
                <a:extLst>
                  <a:ext uri="{FF2B5EF4-FFF2-40B4-BE49-F238E27FC236}">
                    <a16:creationId xmlns:a16="http://schemas.microsoft.com/office/drawing/2014/main" id="{F23FCB36-3442-1F2D-31A8-FB55ADACB4D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69962" y="2475484"/>
                <a:ext cx="787998" cy="4438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uture Circular Collider">
                <a:extLst>
                  <a:ext uri="{FF2B5EF4-FFF2-40B4-BE49-F238E27FC236}">
                    <a16:creationId xmlns:a16="http://schemas.microsoft.com/office/drawing/2014/main" id="{1BEF58A5-FEAC-DB90-2771-0C08498F3A4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0916" y="2481036"/>
                <a:ext cx="1501032" cy="531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ILD detector concept.">
                <a:extLst>
                  <a:ext uri="{FF2B5EF4-FFF2-40B4-BE49-F238E27FC236}">
                    <a16:creationId xmlns:a16="http://schemas.microsoft.com/office/drawing/2014/main" id="{00A80EC8-8C1D-2799-7BEC-12CFA18FE3E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33344" y="3528760"/>
                <a:ext cx="1161599" cy="8212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79FDF2-83C9-25A8-9FFF-30F1D01A2396}"/>
                  </a:ext>
                </a:extLst>
              </p:cNvPr>
              <p:cNvSpPr txBox="1"/>
              <p:nvPr/>
            </p:nvSpPr>
            <p:spPr>
              <a:xfrm>
                <a:off x="326409" y="5982679"/>
                <a:ext cx="2090046" cy="523220"/>
              </a:xfrm>
              <a:prstGeom prst="rect">
                <a:avLst/>
              </a:prstGeom>
              <a:noFill/>
            </p:spPr>
            <p:txBody>
              <a:bodyPr wrap="square" rtlCol="0">
                <a:spAutoFit/>
              </a:bodyPr>
              <a:lstStyle/>
              <a:p>
                <a:r>
                  <a:rPr lang="en-DE" sz="1400" b="1" dirty="0">
                    <a:latin typeface="DesySans Office" panose="020B0503040000020003" pitchFamily="34" charset="0"/>
                  </a:rPr>
                  <a:t>LCVision: versatile LC facility (also at CERN)</a:t>
                </a:r>
              </a:p>
            </p:txBody>
          </p:sp>
          <p:pic>
            <p:nvPicPr>
              <p:cNvPr id="1034" name="Picture 10" descr="Welcome | International Muon Collider Collaboration">
                <a:hlinkClick r:id="rId9"/>
                <a:extLst>
                  <a:ext uri="{FF2B5EF4-FFF2-40B4-BE49-F238E27FC236}">
                    <a16:creationId xmlns:a16="http://schemas.microsoft.com/office/drawing/2014/main" id="{881475E3-86CD-EED5-CAF7-C761FE589076}"/>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39426"/>
              <a:stretch/>
            </p:blipFill>
            <p:spPr bwMode="auto">
              <a:xfrm>
                <a:off x="2815028" y="5052051"/>
                <a:ext cx="1127312" cy="69823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TextBox 7">
            <a:extLst>
              <a:ext uri="{FF2B5EF4-FFF2-40B4-BE49-F238E27FC236}">
                <a16:creationId xmlns:a16="http://schemas.microsoft.com/office/drawing/2014/main" id="{17B0272E-34AA-99A3-081C-8B0F0EA09774}"/>
              </a:ext>
            </a:extLst>
          </p:cNvPr>
          <p:cNvSpPr txBox="1"/>
          <p:nvPr/>
        </p:nvSpPr>
        <p:spPr>
          <a:xfrm>
            <a:off x="334129" y="1099877"/>
            <a:ext cx="11626075" cy="1200329"/>
          </a:xfrm>
          <a:prstGeom prst="rect">
            <a:avLst/>
          </a:prstGeom>
          <a:noFill/>
          <a:ln w="25400">
            <a:solidFill>
              <a:schemeClr val="accent1"/>
            </a:solidFill>
          </a:ln>
        </p:spPr>
        <p:txBody>
          <a:bodyPr wrap="square" rtlCol="0">
            <a:spAutoFit/>
          </a:bodyPr>
          <a:lstStyle/>
          <a:p>
            <a:r>
              <a:rPr lang="en-DE" i="1" dirty="0"/>
              <a:t>The stratey update should include the preferred option for the next collider at CERN and prioritised alternative options to be pursued if the chosen preferred plan turns out not to be feasible or competitive. The stratey update should also indicate areas of priority for exploration complementary to colliders and for other experiments to be considered at CERN and at other laboratories in Europe, as well as for participation in projects outside Europe.</a:t>
            </a:r>
          </a:p>
        </p:txBody>
      </p:sp>
      <p:grpSp>
        <p:nvGrpSpPr>
          <p:cNvPr id="10" name="Group 9">
            <a:extLst>
              <a:ext uri="{FF2B5EF4-FFF2-40B4-BE49-F238E27FC236}">
                <a16:creationId xmlns:a16="http://schemas.microsoft.com/office/drawing/2014/main" id="{A8816CF1-4AD2-AA79-B546-498FE3D838EC}"/>
              </a:ext>
            </a:extLst>
          </p:cNvPr>
          <p:cNvGrpSpPr/>
          <p:nvPr/>
        </p:nvGrpSpPr>
        <p:grpSpPr>
          <a:xfrm>
            <a:off x="9527863" y="2463208"/>
            <a:ext cx="2636892" cy="4178478"/>
            <a:chOff x="9527863" y="2463208"/>
            <a:chExt cx="2636892" cy="4178478"/>
          </a:xfrm>
        </p:grpSpPr>
        <p:grpSp>
          <p:nvGrpSpPr>
            <p:cNvPr id="3" name="Group 2">
              <a:extLst>
                <a:ext uri="{FF2B5EF4-FFF2-40B4-BE49-F238E27FC236}">
                  <a16:creationId xmlns:a16="http://schemas.microsoft.com/office/drawing/2014/main" id="{8EACCB8C-A230-026C-52A8-3425498802C3}"/>
                </a:ext>
              </a:extLst>
            </p:cNvPr>
            <p:cNvGrpSpPr/>
            <p:nvPr/>
          </p:nvGrpSpPr>
          <p:grpSpPr>
            <a:xfrm>
              <a:off x="9527863" y="3465026"/>
              <a:ext cx="2636892" cy="1141620"/>
              <a:chOff x="9573978" y="3950837"/>
              <a:chExt cx="2636892" cy="1141620"/>
            </a:xfrm>
          </p:grpSpPr>
          <p:sp>
            <p:nvSpPr>
              <p:cNvPr id="4" name="TextBox 3">
                <a:extLst>
                  <a:ext uri="{FF2B5EF4-FFF2-40B4-BE49-F238E27FC236}">
                    <a16:creationId xmlns:a16="http://schemas.microsoft.com/office/drawing/2014/main" id="{C07FBF6D-45C5-CA35-E1EB-972CBE209396}"/>
                  </a:ext>
                </a:extLst>
              </p:cNvPr>
              <p:cNvSpPr txBox="1"/>
              <p:nvPr/>
            </p:nvSpPr>
            <p:spPr>
              <a:xfrm>
                <a:off x="9806696" y="4784680"/>
                <a:ext cx="2196435" cy="307777"/>
              </a:xfrm>
              <a:prstGeom prst="rect">
                <a:avLst/>
              </a:prstGeom>
              <a:noFill/>
            </p:spPr>
            <p:txBody>
              <a:bodyPr wrap="none" rtlCol="0">
                <a:spAutoFit/>
              </a:bodyPr>
              <a:lstStyle/>
              <a:p>
                <a:r>
                  <a:rPr lang="en-DE" sz="1400" b="1" dirty="0"/>
                  <a:t>Axion platform at DESY</a:t>
                </a:r>
              </a:p>
            </p:txBody>
          </p:sp>
          <p:pic>
            <p:nvPicPr>
              <p:cNvPr id="6" name="Grafik 10">
                <a:extLst>
                  <a:ext uri="{FF2B5EF4-FFF2-40B4-BE49-F238E27FC236}">
                    <a16:creationId xmlns:a16="http://schemas.microsoft.com/office/drawing/2014/main" id="{5A04B044-7516-3C49-2745-1AA44831DF35}"/>
                  </a:ext>
                </a:extLst>
              </p:cNvPr>
              <p:cNvPicPr/>
              <p:nvPr/>
            </p:nvPicPr>
            <p:blipFill>
              <a:blip r:embed="rId11" cstate="screen">
                <a:extLst>
                  <a:ext uri="{28A0092B-C50C-407E-A947-70E740481C1C}">
                    <a14:useLocalDpi xmlns:a14="http://schemas.microsoft.com/office/drawing/2010/main"/>
                  </a:ext>
                </a:extLst>
              </a:blip>
              <a:stretch/>
            </p:blipFill>
            <p:spPr>
              <a:xfrm>
                <a:off x="9573978" y="3950837"/>
                <a:ext cx="1178487" cy="462497"/>
              </a:xfrm>
              <a:prstGeom prst="rect">
                <a:avLst/>
              </a:prstGeom>
              <a:ln w="0">
                <a:noFill/>
              </a:ln>
            </p:spPr>
          </p:pic>
          <p:grpSp>
            <p:nvGrpSpPr>
              <p:cNvPr id="7" name="Group 6">
                <a:extLst>
                  <a:ext uri="{FF2B5EF4-FFF2-40B4-BE49-F238E27FC236}">
                    <a16:creationId xmlns:a16="http://schemas.microsoft.com/office/drawing/2014/main" id="{395D65D2-0AE4-DE3A-7872-2218E6CF31C1}"/>
                  </a:ext>
                </a:extLst>
              </p:cNvPr>
              <p:cNvGrpSpPr/>
              <p:nvPr/>
            </p:nvGrpSpPr>
            <p:grpSpPr>
              <a:xfrm>
                <a:off x="9966837" y="4345610"/>
                <a:ext cx="1766415" cy="461665"/>
                <a:chOff x="10272378" y="4919730"/>
                <a:chExt cx="1766415" cy="461665"/>
              </a:xfrm>
            </p:grpSpPr>
            <p:pic>
              <p:nvPicPr>
                <p:cNvPr id="12" name="Imagen 3">
                  <a:extLst>
                    <a:ext uri="{FF2B5EF4-FFF2-40B4-BE49-F238E27FC236}">
                      <a16:creationId xmlns:a16="http://schemas.microsoft.com/office/drawing/2014/main" id="{30CC0C16-780D-5A13-BDDF-011084F76BE4}"/>
                    </a:ext>
                  </a:extLst>
                </p:cNvPr>
                <p:cNvPicPr/>
                <p:nvPr/>
              </p:nvPicPr>
              <p:blipFill>
                <a:blip r:embed="rId12" cstate="screen">
                  <a:extLst>
                    <a:ext uri="{28A0092B-C50C-407E-A947-70E740481C1C}">
                      <a14:useLocalDpi xmlns:a14="http://schemas.microsoft.com/office/drawing/2010/main"/>
                    </a:ext>
                  </a:extLst>
                </a:blip>
                <a:stretch/>
              </p:blipFill>
              <p:spPr>
                <a:xfrm>
                  <a:off x="11100716" y="4965896"/>
                  <a:ext cx="938077" cy="369332"/>
                </a:xfrm>
                <a:prstGeom prst="rect">
                  <a:avLst/>
                </a:prstGeom>
                <a:ln w="0">
                  <a:noFill/>
                </a:ln>
              </p:spPr>
            </p:pic>
            <p:sp>
              <p:nvSpPr>
                <p:cNvPr id="13" name="TextBox 12">
                  <a:extLst>
                    <a:ext uri="{FF2B5EF4-FFF2-40B4-BE49-F238E27FC236}">
                      <a16:creationId xmlns:a16="http://schemas.microsoft.com/office/drawing/2014/main" id="{1998FF7A-D3B4-4257-54A3-0B71F5EE19CD}"/>
                    </a:ext>
                  </a:extLst>
                </p:cNvPr>
                <p:cNvSpPr txBox="1"/>
                <p:nvPr/>
              </p:nvSpPr>
              <p:spPr>
                <a:xfrm>
                  <a:off x="10272378" y="4919730"/>
                  <a:ext cx="938077" cy="461665"/>
                </a:xfrm>
                <a:prstGeom prst="rect">
                  <a:avLst/>
                </a:prstGeom>
                <a:noFill/>
              </p:spPr>
              <p:txBody>
                <a:bodyPr wrap="none" rtlCol="0">
                  <a:spAutoFit/>
                </a:bodyPr>
                <a:lstStyle/>
                <a:p>
                  <a:r>
                    <a:rPr lang="en-DE" sz="2400" b="1" dirty="0">
                      <a:solidFill>
                        <a:schemeClr val="accent1"/>
                      </a:solidFill>
                    </a:rPr>
                    <a:t>Baby</a:t>
                  </a:r>
                </a:p>
              </p:txBody>
            </p:sp>
          </p:grpSp>
          <p:sp>
            <p:nvSpPr>
              <p:cNvPr id="9" name="TextBox 8">
                <a:extLst>
                  <a:ext uri="{FF2B5EF4-FFF2-40B4-BE49-F238E27FC236}">
                    <a16:creationId xmlns:a16="http://schemas.microsoft.com/office/drawing/2014/main" id="{C3D76B07-19CC-64A7-82AF-0BC73FADDBDF}"/>
                  </a:ext>
                </a:extLst>
              </p:cNvPr>
              <p:cNvSpPr txBox="1"/>
              <p:nvPr/>
            </p:nvSpPr>
            <p:spPr>
              <a:xfrm>
                <a:off x="10847996" y="3979609"/>
                <a:ext cx="1362874" cy="461665"/>
              </a:xfrm>
              <a:prstGeom prst="rect">
                <a:avLst/>
              </a:prstGeom>
              <a:noFill/>
            </p:spPr>
            <p:txBody>
              <a:bodyPr wrap="none" rtlCol="0">
                <a:spAutoFit/>
              </a:bodyPr>
              <a:lstStyle/>
              <a:p>
                <a:r>
                  <a:rPr lang="en-DE" sz="2400" b="1" dirty="0">
                    <a:solidFill>
                      <a:schemeClr val="accent1"/>
                    </a:solidFill>
                  </a:rPr>
                  <a:t>ALPS-II</a:t>
                </a:r>
                <a:r>
                  <a:rPr lang="en-DE" sz="2400" b="1" dirty="0">
                    <a:solidFill>
                      <a:schemeClr val="accent2"/>
                    </a:solidFill>
                  </a:rPr>
                  <a:t>.</a:t>
                </a:r>
              </a:p>
            </p:txBody>
          </p:sp>
        </p:grpSp>
        <p:grpSp>
          <p:nvGrpSpPr>
            <p:cNvPr id="14" name="Group 13">
              <a:extLst>
                <a:ext uri="{FF2B5EF4-FFF2-40B4-BE49-F238E27FC236}">
                  <a16:creationId xmlns:a16="http://schemas.microsoft.com/office/drawing/2014/main" id="{C69A8641-70BB-8D79-6B41-8B910483D07A}"/>
                </a:ext>
              </a:extLst>
            </p:cNvPr>
            <p:cNvGrpSpPr/>
            <p:nvPr/>
          </p:nvGrpSpPr>
          <p:grpSpPr>
            <a:xfrm>
              <a:off x="9792759" y="2463208"/>
              <a:ext cx="1986441" cy="898025"/>
              <a:chOff x="6851469" y="369203"/>
              <a:chExt cx="1986441" cy="898025"/>
            </a:xfrm>
          </p:grpSpPr>
          <p:pic>
            <p:nvPicPr>
              <p:cNvPr id="15" name="Picture 14">
                <a:extLst>
                  <a:ext uri="{FF2B5EF4-FFF2-40B4-BE49-F238E27FC236}">
                    <a16:creationId xmlns:a16="http://schemas.microsoft.com/office/drawing/2014/main" id="{E4366EAF-ACFC-0767-7C2D-2B70CFD10E7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79432" y="369203"/>
                <a:ext cx="1675413" cy="572592"/>
              </a:xfrm>
              <a:prstGeom prst="rect">
                <a:avLst/>
              </a:prstGeom>
            </p:spPr>
          </p:pic>
          <p:sp>
            <p:nvSpPr>
              <p:cNvPr id="16" name="TextBox 15">
                <a:extLst>
                  <a:ext uri="{FF2B5EF4-FFF2-40B4-BE49-F238E27FC236}">
                    <a16:creationId xmlns:a16="http://schemas.microsoft.com/office/drawing/2014/main" id="{38FA9B21-E7FD-8B84-B3F0-D5E5767D9EBF}"/>
                  </a:ext>
                </a:extLst>
              </p:cNvPr>
              <p:cNvSpPr txBox="1"/>
              <p:nvPr/>
            </p:nvSpPr>
            <p:spPr>
              <a:xfrm>
                <a:off x="6851469" y="959451"/>
                <a:ext cx="1986441" cy="307777"/>
              </a:xfrm>
              <a:prstGeom prst="rect">
                <a:avLst/>
              </a:prstGeom>
              <a:noFill/>
            </p:spPr>
            <p:txBody>
              <a:bodyPr wrap="none" rtlCol="0">
                <a:spAutoFit/>
              </a:bodyPr>
              <a:lstStyle/>
              <a:p>
                <a:r>
                  <a:rPr lang="en-DE" sz="1400" b="1" dirty="0"/>
                  <a:t>LUXE (and SF-QED?)</a:t>
                </a:r>
              </a:p>
            </p:txBody>
          </p:sp>
        </p:grpSp>
        <p:grpSp>
          <p:nvGrpSpPr>
            <p:cNvPr id="29" name="Group 28">
              <a:extLst>
                <a:ext uri="{FF2B5EF4-FFF2-40B4-BE49-F238E27FC236}">
                  <a16:creationId xmlns:a16="http://schemas.microsoft.com/office/drawing/2014/main" id="{3AA959EE-FA0C-84B1-3CC9-79A060D76557}"/>
                </a:ext>
              </a:extLst>
            </p:cNvPr>
            <p:cNvGrpSpPr/>
            <p:nvPr/>
          </p:nvGrpSpPr>
          <p:grpSpPr>
            <a:xfrm>
              <a:off x="9723159" y="4713725"/>
              <a:ext cx="2271279" cy="1047143"/>
              <a:chOff x="4476716" y="3920276"/>
              <a:chExt cx="1559517" cy="939796"/>
            </a:xfrm>
          </p:grpSpPr>
          <p:pic>
            <p:nvPicPr>
              <p:cNvPr id="30" name="Picture 29">
                <a:extLst>
                  <a:ext uri="{FF2B5EF4-FFF2-40B4-BE49-F238E27FC236}">
                    <a16:creationId xmlns:a16="http://schemas.microsoft.com/office/drawing/2014/main" id="{CF751821-28B7-3C8A-9D65-0385E059050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76716" y="3920276"/>
                <a:ext cx="1559517" cy="663570"/>
              </a:xfrm>
              <a:prstGeom prst="rect">
                <a:avLst/>
              </a:prstGeom>
            </p:spPr>
          </p:pic>
          <p:sp>
            <p:nvSpPr>
              <p:cNvPr id="31" name="TextBox 30">
                <a:extLst>
                  <a:ext uri="{FF2B5EF4-FFF2-40B4-BE49-F238E27FC236}">
                    <a16:creationId xmlns:a16="http://schemas.microsoft.com/office/drawing/2014/main" id="{B5000953-5A21-44EA-1F03-6D232909CD7B}"/>
                  </a:ext>
                </a:extLst>
              </p:cNvPr>
              <p:cNvSpPr txBox="1"/>
              <p:nvPr/>
            </p:nvSpPr>
            <p:spPr>
              <a:xfrm>
                <a:off x="4738071" y="4583846"/>
                <a:ext cx="1068963" cy="276226"/>
              </a:xfrm>
              <a:prstGeom prst="rect">
                <a:avLst/>
              </a:prstGeom>
              <a:noFill/>
            </p:spPr>
            <p:txBody>
              <a:bodyPr wrap="none" rtlCol="0">
                <a:spAutoFit/>
              </a:bodyPr>
              <a:lstStyle/>
              <a:p>
                <a:r>
                  <a:rPr lang="en-DE" sz="1400" b="1" dirty="0"/>
                  <a:t>HALHF Concept</a:t>
                </a:r>
              </a:p>
            </p:txBody>
          </p:sp>
        </p:grpSp>
        <p:grpSp>
          <p:nvGrpSpPr>
            <p:cNvPr id="32" name="Group 31">
              <a:extLst>
                <a:ext uri="{FF2B5EF4-FFF2-40B4-BE49-F238E27FC236}">
                  <a16:creationId xmlns:a16="http://schemas.microsoft.com/office/drawing/2014/main" id="{0DFF2CDE-15DC-79A8-DA10-ECEBAB36E5C9}"/>
                </a:ext>
              </a:extLst>
            </p:cNvPr>
            <p:cNvGrpSpPr/>
            <p:nvPr/>
          </p:nvGrpSpPr>
          <p:grpSpPr>
            <a:xfrm>
              <a:off x="9807158" y="5902321"/>
              <a:ext cx="2140434" cy="739365"/>
              <a:chOff x="5737784" y="5207420"/>
              <a:chExt cx="2140434" cy="739365"/>
            </a:xfrm>
          </p:grpSpPr>
          <p:pic>
            <p:nvPicPr>
              <p:cNvPr id="33" name="Picture 32">
                <a:extLst>
                  <a:ext uri="{FF2B5EF4-FFF2-40B4-BE49-F238E27FC236}">
                    <a16:creationId xmlns:a16="http://schemas.microsoft.com/office/drawing/2014/main" id="{01483257-FEC8-87FB-738B-D84851857939}"/>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5737784" y="5207420"/>
                <a:ext cx="791746" cy="739365"/>
              </a:xfrm>
              <a:prstGeom prst="rect">
                <a:avLst/>
              </a:prstGeom>
            </p:spPr>
          </p:pic>
          <p:sp>
            <p:nvSpPr>
              <p:cNvPr id="34" name="TextBox 33">
                <a:extLst>
                  <a:ext uri="{FF2B5EF4-FFF2-40B4-BE49-F238E27FC236}">
                    <a16:creationId xmlns:a16="http://schemas.microsoft.com/office/drawing/2014/main" id="{1945F4DA-F907-FC0E-1FDC-6A4F3DCAC6BE}"/>
                  </a:ext>
                </a:extLst>
              </p:cNvPr>
              <p:cNvSpPr txBox="1"/>
              <p:nvPr/>
            </p:nvSpPr>
            <p:spPr>
              <a:xfrm>
                <a:off x="6653716" y="5254841"/>
                <a:ext cx="1224502" cy="523220"/>
              </a:xfrm>
              <a:prstGeom prst="rect">
                <a:avLst/>
              </a:prstGeom>
              <a:noFill/>
            </p:spPr>
            <p:txBody>
              <a:bodyPr wrap="none" rtlCol="0">
                <a:spAutoFit/>
              </a:bodyPr>
              <a:lstStyle/>
              <a:p>
                <a:r>
                  <a:rPr lang="en-DE" sz="1400" b="1" dirty="0"/>
                  <a:t>Dark Matter </a:t>
                </a:r>
                <a:br>
                  <a:rPr lang="en-DE" sz="1400" b="1" dirty="0"/>
                </a:br>
                <a:r>
                  <a:rPr lang="en-DE" sz="1400" b="1" dirty="0"/>
                  <a:t>Techn. Net.</a:t>
                </a:r>
              </a:p>
            </p:txBody>
          </p:sp>
        </p:grpSp>
      </p:grpSp>
      <p:sp>
        <p:nvSpPr>
          <p:cNvPr id="35" name="TextBox 34">
            <a:extLst>
              <a:ext uri="{FF2B5EF4-FFF2-40B4-BE49-F238E27FC236}">
                <a16:creationId xmlns:a16="http://schemas.microsoft.com/office/drawing/2014/main" id="{FE594CE9-2404-FD3E-8A34-9D848AB4A858}"/>
              </a:ext>
            </a:extLst>
          </p:cNvPr>
          <p:cNvSpPr txBox="1"/>
          <p:nvPr/>
        </p:nvSpPr>
        <p:spPr>
          <a:xfrm>
            <a:off x="5049444" y="3549827"/>
            <a:ext cx="4264720" cy="2015936"/>
          </a:xfrm>
          <a:prstGeom prst="rect">
            <a:avLst/>
          </a:prstGeom>
          <a:noFill/>
        </p:spPr>
        <p:txBody>
          <a:bodyPr wrap="square" rtlCol="0">
            <a:spAutoFit/>
          </a:bodyPr>
          <a:lstStyle/>
          <a:p>
            <a:pPr>
              <a:spcBef>
                <a:spcPts val="300"/>
              </a:spcBef>
            </a:pPr>
            <a:r>
              <a:rPr lang="en-DE" sz="2000" b="1" dirty="0">
                <a:solidFill>
                  <a:schemeClr val="accent1"/>
                </a:solidFill>
                <a:latin typeface="DesySans Office" panose="020B0503040000020003" pitchFamily="34" charset="0"/>
              </a:rPr>
              <a:t>Conclusions:</a:t>
            </a:r>
          </a:p>
          <a:p>
            <a:pPr marL="342900" indent="-342900">
              <a:spcBef>
                <a:spcPts val="300"/>
              </a:spcBef>
              <a:buFont typeface="Arial" panose="020B0604020202020204" pitchFamily="34" charset="0"/>
              <a:buChar char="•"/>
            </a:pPr>
            <a:r>
              <a:rPr lang="en-DE" sz="2000" b="1" dirty="0">
                <a:solidFill>
                  <a:schemeClr val="accent1"/>
                </a:solidFill>
                <a:latin typeface="DesySans Office" panose="020B0503040000020003" pitchFamily="34" charset="0"/>
              </a:rPr>
              <a:t>DESY </a:t>
            </a:r>
            <a:r>
              <a:rPr lang="en-DE" sz="2000">
                <a:solidFill>
                  <a:schemeClr val="accent1"/>
                </a:solidFill>
                <a:latin typeface="DesySans Office" panose="020B0503040000020003" pitchFamily="34" charset="0"/>
              </a:rPr>
              <a:t>involved numerous </a:t>
            </a:r>
            <a:r>
              <a:rPr lang="en-DE" sz="2000" dirty="0">
                <a:solidFill>
                  <a:schemeClr val="accent1"/>
                </a:solidFill>
                <a:latin typeface="DesySans Office" panose="020B0503040000020003" pitchFamily="34" charset="0"/>
              </a:rPr>
              <a:t>inputs, roles from “contributing” to “leading”</a:t>
            </a:r>
          </a:p>
          <a:p>
            <a:pPr marL="285750" indent="-285750">
              <a:spcBef>
                <a:spcPts val="300"/>
              </a:spcBef>
              <a:buFont typeface="Arial" panose="020B0604020202020204" pitchFamily="34" charset="0"/>
              <a:buChar char="•"/>
            </a:pPr>
            <a:r>
              <a:rPr lang="en-DE" sz="2000" dirty="0">
                <a:solidFill>
                  <a:schemeClr val="accent1"/>
                </a:solidFill>
                <a:latin typeface="DesySans Office" panose="020B0503040000020003" pitchFamily="34" charset="0"/>
              </a:rPr>
              <a:t>Retaining strong role in future of the particle physics</a:t>
            </a:r>
          </a:p>
        </p:txBody>
      </p:sp>
    </p:spTree>
    <p:extLst>
      <p:ext uri="{BB962C8B-B14F-4D97-AF65-F5344CB8AC3E}">
        <p14:creationId xmlns:p14="http://schemas.microsoft.com/office/powerpoint/2010/main" val="212897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6E7E9-4A7D-F7F4-3477-47043EEC6A34}"/>
            </a:ext>
          </a:extLst>
        </p:cNvPr>
        <p:cNvGrpSpPr/>
        <p:nvPr/>
      </p:nvGrpSpPr>
      <p:grpSpPr>
        <a:xfrm>
          <a:off x="0" y="0"/>
          <a:ext cx="0" cy="0"/>
          <a:chOff x="0" y="0"/>
          <a:chExt cx="0" cy="0"/>
        </a:xfrm>
      </p:grpSpPr>
      <p:sp>
        <p:nvSpPr>
          <p:cNvPr id="210" name="PlaceHolder 1">
            <a:extLst>
              <a:ext uri="{FF2B5EF4-FFF2-40B4-BE49-F238E27FC236}">
                <a16:creationId xmlns:a16="http://schemas.microsoft.com/office/drawing/2014/main" id="{4DF3C5F6-34F8-7103-B331-AC8125D909B1}"/>
              </a:ext>
            </a:extLst>
          </p:cNvPr>
          <p:cNvSpPr>
            <a:spLocks noGrp="1"/>
          </p:cNvSpPr>
          <p:nvPr>
            <p:ph type="ftr" idx="28"/>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defRPr lang="en-US" sz="1000" b="0" strike="noStrike" spc="-1">
                <a:solidFill>
                  <a:schemeClr val="dk1"/>
                </a:solidFill>
                <a:latin typeface="Arial"/>
              </a:defRPr>
            </a:lvl1pPr>
          </a:lstStyle>
          <a:p>
            <a:pPr indent="0" defTabSz="457200">
              <a:lnSpc>
                <a:spcPct val="100000"/>
              </a:lnSpc>
              <a:buNone/>
            </a:pPr>
            <a:r>
              <a:rPr lang="en-US" sz="1000" b="0" strike="noStrike" spc="-1">
                <a:solidFill>
                  <a:schemeClr val="dk1"/>
                </a:solidFill>
                <a:latin typeface="Arial"/>
              </a:rPr>
              <a:t>KET Meeting  |  21/22 November 2024  |  DESY Particle Physics  |  BH</a:t>
            </a:r>
            <a:endParaRPr lang="en-US" sz="1000" b="0" strike="noStrike" spc="-1">
              <a:solidFill>
                <a:srgbClr val="FFFFFF"/>
              </a:solidFill>
              <a:latin typeface="Calibri"/>
            </a:endParaRPr>
          </a:p>
        </p:txBody>
      </p:sp>
      <p:pic>
        <p:nvPicPr>
          <p:cNvPr id="211" name="Picture 6">
            <a:extLst>
              <a:ext uri="{FF2B5EF4-FFF2-40B4-BE49-F238E27FC236}">
                <a16:creationId xmlns:a16="http://schemas.microsoft.com/office/drawing/2014/main" id="{A4C6DD5A-F40A-35A8-5D63-E11C1DEDD1F4}"/>
              </a:ext>
            </a:extLst>
          </p:cNvPr>
          <p:cNvPicPr/>
          <p:nvPr/>
        </p:nvPicPr>
        <p:blipFill>
          <a:blip r:embed="rId2" cstate="screen">
            <a:extLst>
              <a:ext uri="{28A0092B-C50C-407E-A947-70E740481C1C}">
                <a14:useLocalDpi xmlns:a14="http://schemas.microsoft.com/office/drawing/2010/main"/>
              </a:ext>
            </a:extLst>
          </a:blip>
          <a:srcRect/>
          <a:stretch/>
        </p:blipFill>
        <p:spPr>
          <a:xfrm>
            <a:off x="0" y="4680"/>
            <a:ext cx="12192000" cy="6853320"/>
          </a:xfrm>
          <a:prstGeom prst="rect">
            <a:avLst/>
          </a:prstGeom>
          <a:ln w="0">
            <a:noFill/>
          </a:ln>
        </p:spPr>
      </p:pic>
      <p:sp>
        <p:nvSpPr>
          <p:cNvPr id="212" name="TextBox 7">
            <a:extLst>
              <a:ext uri="{FF2B5EF4-FFF2-40B4-BE49-F238E27FC236}">
                <a16:creationId xmlns:a16="http://schemas.microsoft.com/office/drawing/2014/main" id="{FD7466A3-4478-F692-8574-EA64CD2C23E6}"/>
              </a:ext>
            </a:extLst>
          </p:cNvPr>
          <p:cNvSpPr/>
          <p:nvPr/>
        </p:nvSpPr>
        <p:spPr>
          <a:xfrm>
            <a:off x="9946080" y="6145200"/>
            <a:ext cx="138636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n-GB" sz="1600" b="0" strike="noStrike" spc="-1">
                <a:solidFill>
                  <a:schemeClr val="lt1"/>
                </a:solidFill>
                <a:latin typeface="Arial"/>
              </a:rPr>
              <a:t>Nov. 2</a:t>
            </a:r>
            <a:r>
              <a:rPr lang="en-GB" sz="1600" b="0" strike="noStrike" spc="-1" baseline="30000">
                <a:solidFill>
                  <a:schemeClr val="lt1"/>
                </a:solidFill>
                <a:latin typeface="Arial"/>
              </a:rPr>
              <a:t>nd</a:t>
            </a:r>
            <a:r>
              <a:rPr lang="en-GB" sz="1600" b="0" strike="noStrike" spc="-1">
                <a:solidFill>
                  <a:schemeClr val="lt1"/>
                </a:solidFill>
                <a:latin typeface="Arial"/>
              </a:rPr>
              <a:t> 2024</a:t>
            </a:r>
            <a:endParaRPr lang="en-US" sz="1600" b="0" strike="noStrike" spc="-1">
              <a:solidFill>
                <a:srgbClr val="FFFFFF"/>
              </a:solidFill>
              <a:latin typeface="Calibri"/>
            </a:endParaRPr>
          </a:p>
        </p:txBody>
      </p:sp>
    </p:spTree>
    <p:extLst>
      <p:ext uri="{BB962C8B-B14F-4D97-AF65-F5344CB8AC3E}">
        <p14:creationId xmlns:p14="http://schemas.microsoft.com/office/powerpoint/2010/main" val="1829621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00A41-4322-0FE6-3CC2-5DC4B0A5DFAA}"/>
            </a:ext>
          </a:extLst>
        </p:cNvPr>
        <p:cNvGrpSpPr/>
        <p:nvPr/>
      </p:nvGrpSpPr>
      <p:grpSpPr>
        <a:xfrm>
          <a:off x="0" y="0"/>
          <a:ext cx="0" cy="0"/>
          <a:chOff x="0" y="0"/>
          <a:chExt cx="0" cy="0"/>
        </a:xfrm>
      </p:grpSpPr>
      <p:sp>
        <p:nvSpPr>
          <p:cNvPr id="201" name="PlaceHolder 1">
            <a:extLst>
              <a:ext uri="{FF2B5EF4-FFF2-40B4-BE49-F238E27FC236}">
                <a16:creationId xmlns:a16="http://schemas.microsoft.com/office/drawing/2014/main" id="{E9AED566-1A46-5F91-EE56-35C1E16B360E}"/>
              </a:ext>
            </a:extLst>
          </p:cNvPr>
          <p:cNvSpPr>
            <a:spLocks noGrp="1"/>
          </p:cNvSpPr>
          <p:nvPr>
            <p:ph type="title"/>
          </p:nvPr>
        </p:nvSpPr>
        <p:spPr>
          <a:xfrm>
            <a:off x="407880" y="31473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dirty="0">
                <a:solidFill>
                  <a:schemeClr val="accent1"/>
                </a:solidFill>
                <a:latin typeface="DesySans Office" panose="020B0503040000020003" pitchFamily="34" charset="0"/>
              </a:rPr>
              <a:t>On-Site Experiments: an important contribution to scientific diversity</a:t>
            </a:r>
            <a:endParaRPr lang="en-US" sz="3000" b="0" strike="noStrike" spc="-1" dirty="0">
              <a:solidFill>
                <a:schemeClr val="dk1"/>
              </a:solidFill>
              <a:latin typeface="DesySans Office" panose="020B0503040000020003" pitchFamily="34" charset="0"/>
            </a:endParaRPr>
          </a:p>
        </p:txBody>
      </p:sp>
      <p:sp>
        <p:nvSpPr>
          <p:cNvPr id="203" name="PlaceHolder 3">
            <a:extLst>
              <a:ext uri="{FF2B5EF4-FFF2-40B4-BE49-F238E27FC236}">
                <a16:creationId xmlns:a16="http://schemas.microsoft.com/office/drawing/2014/main" id="{362253EA-6A5E-E68C-9E3C-EBC78E530B7B}"/>
              </a:ext>
            </a:extLst>
          </p:cNvPr>
          <p:cNvSpPr>
            <a:spLocks noGrp="1"/>
          </p:cNvSpPr>
          <p:nvPr>
            <p:ph/>
          </p:nvPr>
        </p:nvSpPr>
        <p:spPr>
          <a:xfrm>
            <a:off x="407880" y="723790"/>
            <a:ext cx="11375640" cy="378720"/>
          </a:xfrm>
          <a:prstGeom prst="rect">
            <a:avLst/>
          </a:prstGeom>
          <a:noFill/>
          <a:ln w="0">
            <a:noFill/>
          </a:ln>
        </p:spPr>
        <p:txBody>
          <a:bodyPr lIns="0" tIns="0" rIns="0" bIns="0" anchor="t">
            <a:noAutofit/>
          </a:bodyPr>
          <a:lstStyle/>
          <a:p>
            <a:pPr indent="-217488" defTabSz="914400">
              <a:lnSpc>
                <a:spcPct val="110000"/>
              </a:lnSpc>
              <a:buNone/>
              <a:tabLst>
                <a:tab pos="0" algn="l"/>
              </a:tabLst>
            </a:pPr>
            <a:r>
              <a:rPr lang="en-US" sz="1800" b="1" strike="noStrike" spc="-1" dirty="0">
                <a:solidFill>
                  <a:schemeClr val="accent2"/>
                </a:solidFill>
                <a:latin typeface="DesySans Office" panose="020B0503040000020003" pitchFamily="34" charset="0"/>
              </a:rPr>
              <a:t>ALPS II running, </a:t>
            </a:r>
            <a:r>
              <a:rPr lang="en-US" sz="1800" b="1" spc="-1" dirty="0">
                <a:solidFill>
                  <a:schemeClr val="accent2"/>
                </a:solidFill>
                <a:latin typeface="DesySans Office" panose="020B0503040000020003" pitchFamily="34" charset="0"/>
              </a:rPr>
              <a:t>progress for</a:t>
            </a:r>
            <a:r>
              <a:rPr lang="en-US" sz="1800" b="1" strike="noStrike" spc="-1" dirty="0">
                <a:solidFill>
                  <a:schemeClr val="accent2"/>
                </a:solidFill>
                <a:latin typeface="DesySans Office" panose="020B0503040000020003" pitchFamily="34" charset="0"/>
              </a:rPr>
              <a:t> MADMAX and </a:t>
            </a:r>
            <a:r>
              <a:rPr lang="en-US" sz="1800" b="1" strike="noStrike" spc="-1" dirty="0" err="1">
                <a:solidFill>
                  <a:schemeClr val="accent2"/>
                </a:solidFill>
                <a:latin typeface="DesySans Office" panose="020B0503040000020003" pitchFamily="34" charset="0"/>
              </a:rPr>
              <a:t>BabyIAXO</a:t>
            </a:r>
            <a:r>
              <a:rPr lang="en-US" sz="1800" b="1" strike="noStrike" spc="-1" dirty="0">
                <a:solidFill>
                  <a:schemeClr val="accent2"/>
                </a:solidFill>
                <a:latin typeface="DesySans Office" panose="020B0503040000020003" pitchFamily="34" charset="0"/>
              </a:rPr>
              <a:t> and strong-field QED (LUXE)</a:t>
            </a:r>
            <a:endParaRPr lang="en-US" sz="1800" b="0" strike="noStrike" spc="-1" dirty="0">
              <a:solidFill>
                <a:schemeClr val="dk1"/>
              </a:solidFill>
              <a:latin typeface="DesySans Office" panose="020B0503040000020003" pitchFamily="34" charset="0"/>
            </a:endParaRPr>
          </a:p>
        </p:txBody>
      </p:sp>
      <p:sp>
        <p:nvSpPr>
          <p:cNvPr id="5" name="PlaceHolder 4">
            <a:extLst>
              <a:ext uri="{FF2B5EF4-FFF2-40B4-BE49-F238E27FC236}">
                <a16:creationId xmlns:a16="http://schemas.microsoft.com/office/drawing/2014/main" id="{B902467D-3C3E-FF3F-05A6-277030783384}"/>
              </a:ext>
            </a:extLst>
          </p:cNvPr>
          <p:cNvSpPr>
            <a:spLocks noGrp="1"/>
          </p:cNvSpPr>
          <p:nvPr>
            <p:ph type="ftr" idx="17"/>
          </p:nvPr>
        </p:nvSpPr>
        <p:spPr>
          <a:xfrm>
            <a:off x="791640" y="6580800"/>
            <a:ext cx="9948600" cy="186480"/>
          </a:xfrm>
          <a:prstGeom prst="rect">
            <a:avLst/>
          </a:prstGeom>
          <a:noFill/>
          <a:ln w="0">
            <a:noFill/>
          </a:ln>
        </p:spPr>
        <p:txBody>
          <a:bodyPr lIns="0" tIns="0" rIns="0" bIns="0" anchor="t">
            <a:noAutofit/>
          </a:bodyPr>
          <a:lstStyle>
            <a:defPPr>
              <a:defRPr lang="en-DE"/>
            </a:defPPr>
            <a:lvl1pPr marL="0" indent="0" algn="l" defTabSz="457200" rtl="0" eaLnBrk="1" latinLnBrk="0" hangingPunct="1">
              <a:lnSpc>
                <a:spcPct val="100000"/>
              </a:lnSpc>
              <a:buNone/>
              <a:defRPr lang="en-US" sz="1000" b="0" strike="noStrike" kern="1200" spc="-1">
                <a:solidFill>
                  <a:schemeClr val="dk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KET Meeting  |  21/22 November 2024  |  DESY Particle Physics  |  BH</a:t>
            </a:r>
            <a:endParaRPr/>
          </a:p>
        </p:txBody>
      </p:sp>
      <p:grpSp>
        <p:nvGrpSpPr>
          <p:cNvPr id="2" name="Group 1">
            <a:extLst>
              <a:ext uri="{FF2B5EF4-FFF2-40B4-BE49-F238E27FC236}">
                <a16:creationId xmlns:a16="http://schemas.microsoft.com/office/drawing/2014/main" id="{A7EA9427-A944-C9C9-166C-7970654A3117}"/>
              </a:ext>
            </a:extLst>
          </p:cNvPr>
          <p:cNvGrpSpPr/>
          <p:nvPr/>
        </p:nvGrpSpPr>
        <p:grpSpPr>
          <a:xfrm>
            <a:off x="7194119" y="1493275"/>
            <a:ext cx="4705781" cy="4732495"/>
            <a:chOff x="7194119" y="1493275"/>
            <a:chExt cx="4705781" cy="4732495"/>
          </a:xfrm>
        </p:grpSpPr>
        <p:sp>
          <p:nvSpPr>
            <p:cNvPr id="4" name="TextBox 3">
              <a:extLst>
                <a:ext uri="{FF2B5EF4-FFF2-40B4-BE49-F238E27FC236}">
                  <a16:creationId xmlns:a16="http://schemas.microsoft.com/office/drawing/2014/main" id="{95C083D1-13B4-8B4B-971D-C8DB40250166}"/>
                </a:ext>
              </a:extLst>
            </p:cNvPr>
            <p:cNvSpPr txBox="1"/>
            <p:nvPr/>
          </p:nvSpPr>
          <p:spPr>
            <a:xfrm>
              <a:off x="7194119" y="1493275"/>
              <a:ext cx="4705781" cy="1569660"/>
            </a:xfrm>
            <a:prstGeom prst="rect">
              <a:avLst/>
            </a:prstGeom>
            <a:noFill/>
          </p:spPr>
          <p:txBody>
            <a:bodyPr wrap="square" rtlCol="0">
              <a:spAutoFit/>
            </a:bodyPr>
            <a:lstStyle/>
            <a:p>
              <a:r>
                <a:rPr lang="en-DE" sz="1600" b="1">
                  <a:latin typeface="DesySans Office" panose="020B0503040000020003" pitchFamily="34" charset="0"/>
                </a:rPr>
                <a:t>LUXE </a:t>
              </a:r>
              <a:r>
                <a:rPr lang="en-US" sz="1600" b="1" dirty="0">
                  <a:latin typeface="DesySans Office" panose="020B0503040000020003" pitchFamily="34" charset="0"/>
                </a:rPr>
                <a:t>challenges</a:t>
              </a:r>
              <a:r>
                <a:rPr lang="en-DE" sz="1600" b="1">
                  <a:latin typeface="DesySans Office" panose="020B0503040000020003" pitchFamily="34" charset="0"/>
                </a:rPr>
                <a:t>: </a:t>
              </a:r>
              <a:r>
                <a:rPr lang="en-DE" sz="1600" b="1" dirty="0">
                  <a:latin typeface="DesySans Office" panose="020B0503040000020003" pitchFamily="34" charset="0"/>
                </a:rPr>
                <a:t>extraction beamline and laser!</a:t>
              </a:r>
            </a:p>
            <a:p>
              <a:pPr marL="285750" indent="-285750">
                <a:buFont typeface="Arial" panose="020B0604020202020204" pitchFamily="34" charset="0"/>
                <a:buChar char="•"/>
              </a:pPr>
              <a:r>
                <a:rPr lang="en-DE" sz="1600" dirty="0">
                  <a:latin typeface="DesySans Office" panose="020B0503040000020003" pitchFamily="34" charset="0"/>
                </a:rPr>
                <a:t>U Jena to give JETI40 (10 TW) laser to LUXE</a:t>
              </a:r>
            </a:p>
            <a:p>
              <a:pPr marL="285750" indent="-285750">
                <a:buFont typeface="Arial" panose="020B0604020202020204" pitchFamily="34" charset="0"/>
                <a:buChar char="•"/>
              </a:pPr>
              <a:r>
                <a:rPr lang="en-DE" sz="1600" dirty="0">
                  <a:latin typeface="DesySans Office" panose="020B0503040000020003" pitchFamily="34" charset="0"/>
                </a:rPr>
                <a:t>Extration: EU infrastructure grant ELBEX: delivering the XFEL </a:t>
              </a:r>
              <a:r>
                <a:rPr lang="en-DE" sz="1600" i="1" dirty="0">
                  <a:latin typeface="DesySans Office" panose="020B0503040000020003" pitchFamily="34" charset="0"/>
                </a:rPr>
                <a:t>e</a:t>
              </a:r>
              <a:r>
                <a:rPr lang="en-DE" sz="1600" baseline="30000" dirty="0">
                  <a:latin typeface="DesySans Office" panose="020B0503040000020003" pitchFamily="34" charset="0"/>
                </a:rPr>
                <a:t>-</a:t>
              </a:r>
              <a:r>
                <a:rPr lang="en-DE" sz="1600" dirty="0">
                  <a:latin typeface="DesySans Office" panose="020B0503040000020003" pitchFamily="34" charset="0"/>
                </a:rPr>
                <a:t> beam to LUXE</a:t>
              </a:r>
            </a:p>
            <a:p>
              <a:pPr lvl="1" indent="-442913">
                <a:buFont typeface="Wingdings" pitchFamily="2" charset="2"/>
                <a:buChar char="è"/>
              </a:pPr>
              <a:r>
                <a:rPr lang="en-GB" sz="1600" dirty="0">
                  <a:latin typeface="DesySans Office" panose="020B0503040000020003" pitchFamily="34" charset="0"/>
                  <a:sym typeface="Wingdings" pitchFamily="2" charset="2"/>
                </a:rPr>
                <a:t>W</a:t>
              </a:r>
              <a:r>
                <a:rPr lang="en-DE" sz="1600" dirty="0">
                  <a:latin typeface="DesySans Office" panose="020B0503040000020003" pitchFamily="34" charset="0"/>
                  <a:sym typeface="Wingdings" pitchFamily="2" charset="2"/>
                </a:rPr>
                <a:t>orking on funding  &amp;timeline for realisation later in the decade</a:t>
              </a:r>
              <a:endParaRPr lang="en-DE" sz="1600" dirty="0">
                <a:latin typeface="DesySans Office" panose="020B0503040000020003" pitchFamily="34" charset="0"/>
              </a:endParaRPr>
            </a:p>
          </p:txBody>
        </p:sp>
        <p:pic>
          <p:nvPicPr>
            <p:cNvPr id="3" name="Picture 2">
              <a:extLst>
                <a:ext uri="{FF2B5EF4-FFF2-40B4-BE49-F238E27FC236}">
                  <a16:creationId xmlns:a16="http://schemas.microsoft.com/office/drawing/2014/main" id="{340CEB9B-D51E-7812-4BCA-F007400D0B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2425" y="3402502"/>
              <a:ext cx="4541095" cy="2555470"/>
            </a:xfrm>
            <a:prstGeom prst="rect">
              <a:avLst/>
            </a:prstGeom>
          </p:spPr>
        </p:pic>
        <p:sp>
          <p:nvSpPr>
            <p:cNvPr id="6" name="TextBox 5">
              <a:extLst>
                <a:ext uri="{FF2B5EF4-FFF2-40B4-BE49-F238E27FC236}">
                  <a16:creationId xmlns:a16="http://schemas.microsoft.com/office/drawing/2014/main" id="{4D58E88B-389D-2E46-2B99-7EAFB997A31C}"/>
                </a:ext>
              </a:extLst>
            </p:cNvPr>
            <p:cNvSpPr txBox="1"/>
            <p:nvPr/>
          </p:nvSpPr>
          <p:spPr>
            <a:xfrm>
              <a:off x="8175822" y="5917993"/>
              <a:ext cx="3671198" cy="307777"/>
            </a:xfrm>
            <a:prstGeom prst="rect">
              <a:avLst/>
            </a:prstGeom>
            <a:noFill/>
          </p:spPr>
          <p:txBody>
            <a:bodyPr wrap="none" rtlCol="0">
              <a:spAutoFit/>
            </a:bodyPr>
            <a:lstStyle/>
            <a:p>
              <a:r>
                <a:rPr lang="en-DE" sz="1400" dirty="0">
                  <a:solidFill>
                    <a:schemeClr val="accent1"/>
                  </a:solidFill>
                </a:rPr>
                <a:t>CAD drawing of ELBEX extraction beamline</a:t>
              </a:r>
            </a:p>
          </p:txBody>
        </p:sp>
      </p:grpSp>
      <p:pic>
        <p:nvPicPr>
          <p:cNvPr id="8" name="Picture 7">
            <a:extLst>
              <a:ext uri="{FF2B5EF4-FFF2-40B4-BE49-F238E27FC236}">
                <a16:creationId xmlns:a16="http://schemas.microsoft.com/office/drawing/2014/main" id="{A7C0C113-DA9E-8F8F-547D-12A35B4CB8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969" y="1271555"/>
            <a:ext cx="3674978" cy="2233039"/>
          </a:xfrm>
          <a:prstGeom prst="rect">
            <a:avLst/>
          </a:prstGeom>
        </p:spPr>
      </p:pic>
      <p:pic>
        <p:nvPicPr>
          <p:cNvPr id="9" name="Grafik 19">
            <a:extLst>
              <a:ext uri="{FF2B5EF4-FFF2-40B4-BE49-F238E27FC236}">
                <a16:creationId xmlns:a16="http://schemas.microsoft.com/office/drawing/2014/main" id="{70844CE2-4842-E01D-CB60-A7FC8608946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2100" y="1145952"/>
            <a:ext cx="5529828" cy="2657188"/>
          </a:xfrm>
          <a:prstGeom prst="rect">
            <a:avLst/>
          </a:prstGeom>
        </p:spPr>
      </p:pic>
      <p:pic>
        <p:nvPicPr>
          <p:cNvPr id="10" name="Grafik 16">
            <a:extLst>
              <a:ext uri="{FF2B5EF4-FFF2-40B4-BE49-F238E27FC236}">
                <a16:creationId xmlns:a16="http://schemas.microsoft.com/office/drawing/2014/main" id="{8800D219-BEE3-4EB5-A224-452DEFDC322E}"/>
              </a:ext>
            </a:extLst>
          </p:cNvPr>
          <p:cNvPicPr/>
          <p:nvPr/>
        </p:nvPicPr>
        <p:blipFill>
          <a:blip r:embed="rId6" cstate="screen">
            <a:extLst>
              <a:ext uri="{28A0092B-C50C-407E-A947-70E740481C1C}">
                <a14:useLocalDpi xmlns:a14="http://schemas.microsoft.com/office/drawing/2010/main"/>
              </a:ext>
            </a:extLst>
          </a:blip>
          <a:stretch/>
        </p:blipFill>
        <p:spPr>
          <a:xfrm>
            <a:off x="330152" y="4490689"/>
            <a:ext cx="2632894" cy="1949120"/>
          </a:xfrm>
          <a:prstGeom prst="rect">
            <a:avLst/>
          </a:prstGeom>
          <a:ln w="0">
            <a:noFill/>
          </a:ln>
        </p:spPr>
      </p:pic>
      <p:sp>
        <p:nvSpPr>
          <p:cNvPr id="11" name="TextBox 10">
            <a:extLst>
              <a:ext uri="{FF2B5EF4-FFF2-40B4-BE49-F238E27FC236}">
                <a16:creationId xmlns:a16="http://schemas.microsoft.com/office/drawing/2014/main" id="{00328DC6-ECED-2B75-8479-8C16E54D7363}"/>
              </a:ext>
            </a:extLst>
          </p:cNvPr>
          <p:cNvSpPr txBox="1"/>
          <p:nvPr/>
        </p:nvSpPr>
        <p:spPr>
          <a:xfrm>
            <a:off x="292100" y="1130563"/>
            <a:ext cx="2632894" cy="784830"/>
          </a:xfrm>
          <a:prstGeom prst="rect">
            <a:avLst/>
          </a:prstGeom>
          <a:noFill/>
        </p:spPr>
        <p:txBody>
          <a:bodyPr wrap="square" rtlCol="0">
            <a:spAutoFit/>
          </a:bodyPr>
          <a:lstStyle/>
          <a:p>
            <a:r>
              <a:rPr lang="en-DE" sz="1500" dirty="0">
                <a:latin typeface="DesySans Office" panose="020B0503040000020003" pitchFamily="34" charset="0"/>
              </a:rPr>
              <a:t>ALPS II up and running, producing first results.</a:t>
            </a:r>
          </a:p>
          <a:p>
            <a:r>
              <a:rPr lang="en-DE" sz="1500" dirty="0">
                <a:latin typeface="DesySans Office" panose="020B0503040000020003" pitchFamily="34" charset="0"/>
              </a:rPr>
              <a:t>Next steps</a:t>
            </a:r>
            <a:r>
              <a:rPr lang="en-DE" sz="1500">
                <a:latin typeface="DesySans Office" panose="020B0503040000020003" pitchFamily="34" charset="0"/>
              </a:rPr>
              <a:t>: production cavity</a:t>
            </a:r>
            <a:endParaRPr lang="en-DE" sz="1500" dirty="0">
              <a:latin typeface="DesySans Office" panose="020B0503040000020003" pitchFamily="34" charset="0"/>
            </a:endParaRPr>
          </a:p>
        </p:txBody>
      </p:sp>
      <p:sp>
        <p:nvSpPr>
          <p:cNvPr id="12" name="PlaceHolder 1">
            <a:extLst>
              <a:ext uri="{FF2B5EF4-FFF2-40B4-BE49-F238E27FC236}">
                <a16:creationId xmlns:a16="http://schemas.microsoft.com/office/drawing/2014/main" id="{962D656C-AD78-16F8-0909-5559E2B4AB78}"/>
              </a:ext>
            </a:extLst>
          </p:cNvPr>
          <p:cNvSpPr txBox="1">
            <a:spLocks/>
          </p:cNvSpPr>
          <p:nvPr/>
        </p:nvSpPr>
        <p:spPr>
          <a:xfrm>
            <a:off x="3057014" y="5215232"/>
            <a:ext cx="3209952" cy="1044558"/>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3175">
              <a:lnSpc>
                <a:spcPct val="100000"/>
              </a:lnSpc>
              <a:spcBef>
                <a:spcPts val="0"/>
              </a:spcBef>
              <a:buNone/>
              <a:tabLst>
                <a:tab pos="0" algn="l"/>
              </a:tabLst>
            </a:pPr>
            <a:r>
              <a:rPr lang="en-US" sz="1500" spc="-1" dirty="0">
                <a:latin typeface="DesySans Office" panose="020B0503040000020003" pitchFamily="34" charset="0"/>
              </a:rPr>
              <a:t>MADMAX: </a:t>
            </a:r>
            <a:r>
              <a:rPr lang="en-DE" sz="1500" spc="-1" dirty="0">
                <a:solidFill>
                  <a:schemeClr val="dk1"/>
                </a:solidFill>
                <a:latin typeface="DesySans Office" panose="020B0503040000020003" pitchFamily="34" charset="0"/>
              </a:rPr>
              <a:t>Cold and warm prototypes tested in MORPURGO magnet (CERN) and in SHELL (</a:t>
            </a:r>
            <a:r>
              <a:rPr lang="en-DE" sz="1500" spc="-1">
                <a:solidFill>
                  <a:schemeClr val="dk1"/>
                </a:solidFill>
                <a:latin typeface="DesySans Office" panose="020B0503040000020003" pitchFamily="34" charset="0"/>
              </a:rPr>
              <a:t>UHH)</a:t>
            </a:r>
            <a:r>
              <a:rPr lang="en-US" sz="1500" spc="-1" dirty="0">
                <a:solidFill>
                  <a:schemeClr val="dk1"/>
                </a:solidFill>
                <a:latin typeface="DesySans Office" panose="020B0503040000020003" pitchFamily="34" charset="0"/>
              </a:rPr>
              <a:t>. </a:t>
            </a:r>
            <a:r>
              <a:rPr lang="en-DE" sz="1500" spc="-1">
                <a:solidFill>
                  <a:schemeClr val="dk1"/>
                </a:solidFill>
                <a:latin typeface="DesySans Office" panose="020B0503040000020003" pitchFamily="34" charset="0"/>
              </a:rPr>
              <a:t>Future </a:t>
            </a:r>
            <a:r>
              <a:rPr lang="en-DE" sz="1500" spc="-1" dirty="0">
                <a:solidFill>
                  <a:schemeClr val="dk1"/>
                </a:solidFill>
                <a:latin typeface="DesySans Office" panose="020B0503040000020003" pitchFamily="34" charset="0"/>
              </a:rPr>
              <a:t>CERN runs approved, discussions at FNAL</a:t>
            </a:r>
          </a:p>
        </p:txBody>
      </p:sp>
      <p:pic>
        <p:nvPicPr>
          <p:cNvPr id="7" name="Picture 6">
            <a:extLst>
              <a:ext uri="{FF2B5EF4-FFF2-40B4-BE49-F238E27FC236}">
                <a16:creationId xmlns:a16="http://schemas.microsoft.com/office/drawing/2014/main" id="{E6CDC60A-CE32-AD27-AE48-1526CC5EB78E}"/>
              </a:ext>
            </a:extLst>
          </p:cNvPr>
          <p:cNvPicPr/>
          <p:nvPr/>
        </p:nvPicPr>
        <p:blipFill>
          <a:blip r:embed="rId7" cstate="screen">
            <a:extLst>
              <a:ext uri="{28A0092B-C50C-407E-A947-70E740481C1C}">
                <a14:useLocalDpi xmlns:a14="http://schemas.microsoft.com/office/drawing/2010/main"/>
              </a:ext>
            </a:extLst>
          </a:blip>
          <a:stretch/>
        </p:blipFill>
        <p:spPr>
          <a:xfrm>
            <a:off x="4032473" y="2558044"/>
            <a:ext cx="3209952" cy="2139959"/>
          </a:xfrm>
          <a:prstGeom prst="rect">
            <a:avLst/>
          </a:prstGeom>
          <a:ln w="0">
            <a:noFill/>
          </a:ln>
        </p:spPr>
      </p:pic>
      <p:sp>
        <p:nvSpPr>
          <p:cNvPr id="14" name="TextBox 13">
            <a:extLst>
              <a:ext uri="{FF2B5EF4-FFF2-40B4-BE49-F238E27FC236}">
                <a16:creationId xmlns:a16="http://schemas.microsoft.com/office/drawing/2014/main" id="{0C124EAE-BE6C-3F82-3D0F-C95F421986B7}"/>
              </a:ext>
            </a:extLst>
          </p:cNvPr>
          <p:cNvSpPr txBox="1"/>
          <p:nvPr/>
        </p:nvSpPr>
        <p:spPr>
          <a:xfrm>
            <a:off x="1996458" y="3350751"/>
            <a:ext cx="2632894" cy="829843"/>
          </a:xfrm>
          <a:prstGeom prst="rect">
            <a:avLst/>
          </a:prstGeom>
          <a:noFill/>
        </p:spPr>
        <p:txBody>
          <a:bodyPr wrap="square">
            <a:spAutoFit/>
          </a:bodyPr>
          <a:lstStyle/>
          <a:p>
            <a:pPr indent="-214313" defTabSz="914400">
              <a:lnSpc>
                <a:spcPct val="110000"/>
              </a:lnSpc>
              <a:spcBef>
                <a:spcPts val="0"/>
              </a:spcBef>
              <a:buNone/>
              <a:tabLst>
                <a:tab pos="0" algn="l"/>
              </a:tabLst>
            </a:pPr>
            <a:r>
              <a:rPr lang="en-US" sz="1500" strike="noStrike" spc="-1" dirty="0" err="1">
                <a:solidFill>
                  <a:schemeClr val="dk1"/>
                </a:solidFill>
                <a:latin typeface="DesySans Office" panose="020B0503040000020003" pitchFamily="34" charset="0"/>
              </a:rPr>
              <a:t>BabyIAXO</a:t>
            </a:r>
            <a:r>
              <a:rPr lang="en-US" sz="1500" strike="noStrike" spc="-1" dirty="0">
                <a:solidFill>
                  <a:schemeClr val="dk1"/>
                </a:solidFill>
                <a:latin typeface="DesySans Office" panose="020B0503040000020003" pitchFamily="34" charset="0"/>
              </a:rPr>
              <a:t>: magnet design advanced. </a:t>
            </a:r>
            <a:r>
              <a:rPr lang="en-US" sz="1500" spc="-1" dirty="0">
                <a:solidFill>
                  <a:schemeClr val="dk1"/>
                </a:solidFill>
                <a:latin typeface="DesySans Office" panose="020B0503040000020003" pitchFamily="34" charset="0"/>
              </a:rPr>
              <a:t>Cable samples to be </a:t>
            </a:r>
            <a:r>
              <a:rPr lang="en-US" sz="1500" strike="noStrike" spc="-1" dirty="0">
                <a:solidFill>
                  <a:schemeClr val="dk1"/>
                </a:solidFill>
                <a:latin typeface="DesySans Office" panose="020B0503040000020003" pitchFamily="34" charset="0"/>
              </a:rPr>
              <a:t>tested soon.</a:t>
            </a:r>
            <a:endParaRPr lang="en-US" sz="1500" spc="-1" dirty="0">
              <a:solidFill>
                <a:schemeClr val="dk1"/>
              </a:solidFill>
              <a:latin typeface="DesySans Office" panose="020B0503040000020003" pitchFamily="34" charset="0"/>
            </a:endParaRPr>
          </a:p>
        </p:txBody>
      </p:sp>
    </p:spTree>
    <p:extLst>
      <p:ext uri="{BB962C8B-B14F-4D97-AF65-F5344CB8AC3E}">
        <p14:creationId xmlns:p14="http://schemas.microsoft.com/office/powerpoint/2010/main" val="154520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4B12C-4811-0907-50AD-67944750E741}"/>
            </a:ext>
          </a:extLst>
        </p:cNvPr>
        <p:cNvGrpSpPr/>
        <p:nvPr/>
      </p:nvGrpSpPr>
      <p:grpSpPr>
        <a:xfrm>
          <a:off x="0" y="0"/>
          <a:ext cx="0" cy="0"/>
          <a:chOff x="0" y="0"/>
          <a:chExt cx="0" cy="0"/>
        </a:xfrm>
      </p:grpSpPr>
      <p:sp>
        <p:nvSpPr>
          <p:cNvPr id="214" name="PlaceHolder 2">
            <a:extLst>
              <a:ext uri="{FF2B5EF4-FFF2-40B4-BE49-F238E27FC236}">
                <a16:creationId xmlns:a16="http://schemas.microsoft.com/office/drawing/2014/main" id="{28D01A1E-BC45-CEFE-B62C-0ABC0C743CD4}"/>
              </a:ext>
            </a:extLst>
          </p:cNvPr>
          <p:cNvSpPr>
            <a:spLocks noGrp="1"/>
          </p:cNvSpPr>
          <p:nvPr>
            <p:ph type="title"/>
          </p:nvPr>
        </p:nvSpPr>
        <p:spPr>
          <a:xfrm>
            <a:off x="407880" y="321480"/>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trike="noStrike" spc="-1" dirty="0">
                <a:solidFill>
                  <a:schemeClr val="accent1"/>
                </a:solidFill>
                <a:latin typeface="Arial"/>
              </a:rPr>
              <a:t>First Axion Results from ALPS II and MADMAX!</a:t>
            </a:r>
            <a:endParaRPr lang="en-US" sz="3000" b="0" strike="noStrike" spc="-1" dirty="0">
              <a:solidFill>
                <a:schemeClr val="dk1"/>
              </a:solidFill>
              <a:latin typeface="Arial"/>
            </a:endParaRPr>
          </a:p>
        </p:txBody>
      </p:sp>
      <p:sp>
        <p:nvSpPr>
          <p:cNvPr id="216" name="PlaceHolder 4">
            <a:extLst>
              <a:ext uri="{FF2B5EF4-FFF2-40B4-BE49-F238E27FC236}">
                <a16:creationId xmlns:a16="http://schemas.microsoft.com/office/drawing/2014/main" id="{86847AA2-B16C-9711-7158-05B2DD9F4A14}"/>
              </a:ext>
            </a:extLst>
          </p:cNvPr>
          <p:cNvSpPr>
            <a:spLocks noGrp="1"/>
          </p:cNvSpPr>
          <p:nvPr>
            <p:ph type="ftr" idx="29"/>
          </p:nvPr>
        </p:nvSpPr>
        <p:spPr>
          <a:xfrm>
            <a:off x="791640" y="6580800"/>
            <a:ext cx="9948600" cy="186480"/>
          </a:xfrm>
          <a:prstGeom prst="rect">
            <a:avLst/>
          </a:prstGeom>
          <a:noFill/>
          <a:ln w="0">
            <a:noFill/>
          </a:ln>
        </p:spPr>
        <p:txBody>
          <a:bodyPr lIns="0" tIns="0" rIns="0" bIns="0" anchor="t">
            <a:noAutofit/>
          </a:bodyPr>
          <a:lstStyle>
            <a:lvl1pPr indent="0" defTabSz="457200">
              <a:lnSpc>
                <a:spcPct val="100000"/>
              </a:lnSpc>
              <a:buNone/>
              <a:tabLst>
                <a:tab pos="0" algn="l"/>
              </a:tabLst>
              <a:defRPr lang="en-US" sz="1000" b="0" strike="noStrike" spc="-1">
                <a:solidFill>
                  <a:srgbClr val="000000"/>
                </a:solidFill>
                <a:latin typeface="Arial"/>
              </a:defRPr>
            </a:lvl1pPr>
          </a:lstStyle>
          <a:p>
            <a:pPr indent="0" defTabSz="457200">
              <a:lnSpc>
                <a:spcPct val="100000"/>
              </a:lnSpc>
              <a:buNone/>
              <a:tabLst>
                <a:tab pos="0" algn="l"/>
              </a:tabLst>
            </a:pPr>
            <a:r>
              <a:rPr lang="en-US" sz="1000" b="0" strike="noStrike" spc="-1">
                <a:solidFill>
                  <a:srgbClr val="000000"/>
                </a:solidFill>
                <a:latin typeface="Arial"/>
              </a:rPr>
              <a:t>KET Meeting  |  21/22 November 2024  |  DESY Particle Physics  |  BH</a:t>
            </a:r>
            <a:endParaRPr lang="en-US" sz="1000" b="0" strike="noStrike" spc="-1">
              <a:solidFill>
                <a:srgbClr val="000000"/>
              </a:solidFill>
              <a:latin typeface="Calibri"/>
            </a:endParaRPr>
          </a:p>
        </p:txBody>
      </p:sp>
      <p:sp>
        <p:nvSpPr>
          <p:cNvPr id="2" name="Text Placeholder 3">
            <a:extLst>
              <a:ext uri="{FF2B5EF4-FFF2-40B4-BE49-F238E27FC236}">
                <a16:creationId xmlns:a16="http://schemas.microsoft.com/office/drawing/2014/main" id="{56151FAC-3A7A-9CEA-D6B1-5EBBB2B46185}"/>
              </a:ext>
            </a:extLst>
          </p:cNvPr>
          <p:cNvSpPr txBox="1">
            <a:spLocks/>
          </p:cNvSpPr>
          <p:nvPr/>
        </p:nvSpPr>
        <p:spPr>
          <a:xfrm>
            <a:off x="348027" y="772530"/>
            <a:ext cx="11376025" cy="3792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accent2"/>
                </a:solidFill>
              </a:rPr>
              <a:t>First preliminary results </a:t>
            </a:r>
          </a:p>
        </p:txBody>
      </p:sp>
      <p:pic>
        <p:nvPicPr>
          <p:cNvPr id="5" name="Picture 4">
            <a:extLst>
              <a:ext uri="{FF2B5EF4-FFF2-40B4-BE49-F238E27FC236}">
                <a16:creationId xmlns:a16="http://schemas.microsoft.com/office/drawing/2014/main" id="{A1BEC29C-797F-61B8-48D9-EAB7E331EB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8599" y="1530522"/>
            <a:ext cx="3515063" cy="2649592"/>
          </a:xfrm>
          <a:prstGeom prst="rect">
            <a:avLst/>
          </a:prstGeom>
        </p:spPr>
      </p:pic>
      <p:grpSp>
        <p:nvGrpSpPr>
          <p:cNvPr id="4" name="Group 3">
            <a:extLst>
              <a:ext uri="{FF2B5EF4-FFF2-40B4-BE49-F238E27FC236}">
                <a16:creationId xmlns:a16="http://schemas.microsoft.com/office/drawing/2014/main" id="{45F8AB84-FF08-7DA9-AF88-11DAFC1E6DA2}"/>
              </a:ext>
            </a:extLst>
          </p:cNvPr>
          <p:cNvGrpSpPr/>
          <p:nvPr/>
        </p:nvGrpSpPr>
        <p:grpSpPr>
          <a:xfrm>
            <a:off x="7585022" y="1151782"/>
            <a:ext cx="4606978" cy="4555045"/>
            <a:chOff x="7585022" y="1151782"/>
            <a:chExt cx="4606978" cy="4555045"/>
          </a:xfrm>
        </p:grpSpPr>
        <p:pic>
          <p:nvPicPr>
            <p:cNvPr id="10" name="Grafik 11">
              <a:extLst>
                <a:ext uri="{FF2B5EF4-FFF2-40B4-BE49-F238E27FC236}">
                  <a16:creationId xmlns:a16="http://schemas.microsoft.com/office/drawing/2014/main" id="{F780BA3D-C4B1-B9C5-7081-C14D3622C849}"/>
                </a:ext>
              </a:extLst>
            </p:cNvPr>
            <p:cNvPicPr/>
            <p:nvPr/>
          </p:nvPicPr>
          <p:blipFill>
            <a:blip r:embed="rId4" cstate="screen">
              <a:extLst>
                <a:ext uri="{28A0092B-C50C-407E-A947-70E740481C1C}">
                  <a14:useLocalDpi xmlns:a14="http://schemas.microsoft.com/office/drawing/2010/main"/>
                </a:ext>
              </a:extLst>
            </a:blip>
            <a:stretch/>
          </p:blipFill>
          <p:spPr>
            <a:xfrm>
              <a:off x="7585022" y="1151782"/>
              <a:ext cx="4606978" cy="3238092"/>
            </a:xfrm>
            <a:prstGeom prst="rect">
              <a:avLst/>
            </a:prstGeom>
            <a:ln w="0">
              <a:noFill/>
            </a:ln>
          </p:spPr>
        </p:pic>
        <p:sp>
          <p:nvSpPr>
            <p:cNvPr id="3" name="Textfeld 7">
              <a:extLst>
                <a:ext uri="{FF2B5EF4-FFF2-40B4-BE49-F238E27FC236}">
                  <a16:creationId xmlns:a16="http://schemas.microsoft.com/office/drawing/2014/main" id="{BD80F9FF-8C76-CFDF-83E7-40BED1F837C3}"/>
                </a:ext>
              </a:extLst>
            </p:cNvPr>
            <p:cNvSpPr/>
            <p:nvPr/>
          </p:nvSpPr>
          <p:spPr>
            <a:xfrm>
              <a:off x="8172853" y="4507952"/>
              <a:ext cx="3828648"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trike="noStrike" spc="-1" dirty="0">
                  <a:latin typeface="DesySans Office" panose="020B0503040000020003" pitchFamily="34" charset="0"/>
                </a:rPr>
                <a:t>MADMAX: World-leading limits for dark photon DM and axion DM achieved </a:t>
              </a:r>
            </a:p>
            <a:p>
              <a:pPr defTabSz="457200">
                <a:lnSpc>
                  <a:spcPct val="100000"/>
                </a:lnSpc>
                <a:tabLst>
                  <a:tab pos="0" algn="l"/>
                </a:tabLst>
              </a:pPr>
              <a:r>
                <a:rPr lang="en-US" strike="noStrike" spc="-1" dirty="0">
                  <a:latin typeface="DesySans Office" panose="020B0503040000020003" pitchFamily="34" charset="0"/>
                </a:rPr>
                <a:t>(</a:t>
              </a:r>
              <a:r>
                <a:rPr lang="en-US" strike="noStrike" spc="-1" dirty="0">
                  <a:solidFill>
                    <a:schemeClr val="accent1"/>
                  </a:solidFill>
                  <a:latin typeface="DesySans Office" panose="020B0503040000020003" pitchFamily="34" charset="0"/>
                </a:rPr>
                <a:t>2409.11777</a:t>
              </a:r>
              <a:r>
                <a:rPr lang="en-US" strike="noStrike" spc="-1" dirty="0">
                  <a:latin typeface="DesySans Office" panose="020B0503040000020003" pitchFamily="34" charset="0"/>
                </a:rPr>
                <a:t>, </a:t>
              </a:r>
              <a:r>
                <a:rPr lang="en-US" strike="noStrike" spc="-1" dirty="0">
                  <a:solidFill>
                    <a:schemeClr val="accent1"/>
                  </a:solidFill>
                  <a:latin typeface="DesySans Office" panose="020B0503040000020003" pitchFamily="34" charset="0"/>
                </a:rPr>
                <a:t>2408.02388</a:t>
              </a:r>
              <a:r>
                <a:rPr lang="en-US" strike="noStrike" spc="-1" dirty="0">
                  <a:latin typeface="DesySans Office" panose="020B0503040000020003" pitchFamily="34" charset="0"/>
                </a:rPr>
                <a:t>). </a:t>
              </a:r>
            </a:p>
          </p:txBody>
        </p:sp>
      </p:grpSp>
      <p:sp>
        <p:nvSpPr>
          <p:cNvPr id="7" name="TextBox 6">
            <a:extLst>
              <a:ext uri="{FF2B5EF4-FFF2-40B4-BE49-F238E27FC236}">
                <a16:creationId xmlns:a16="http://schemas.microsoft.com/office/drawing/2014/main" id="{946B1122-9961-5C2C-583A-43D1D74703D3}"/>
              </a:ext>
            </a:extLst>
          </p:cNvPr>
          <p:cNvSpPr txBox="1"/>
          <p:nvPr/>
        </p:nvSpPr>
        <p:spPr>
          <a:xfrm>
            <a:off x="2043388" y="1202684"/>
            <a:ext cx="1587294" cy="307777"/>
          </a:xfrm>
          <a:prstGeom prst="rect">
            <a:avLst/>
          </a:prstGeom>
          <a:noFill/>
        </p:spPr>
        <p:txBody>
          <a:bodyPr wrap="none" rtlCol="0">
            <a:spAutoFit/>
          </a:bodyPr>
          <a:lstStyle/>
          <a:p>
            <a:r>
              <a:rPr lang="en-US" sz="1400" dirty="0" err="1"/>
              <a:t>arXiv</a:t>
            </a:r>
            <a:r>
              <a:rPr lang="en-US" sz="1400" dirty="0"/>
              <a:t>:</a:t>
            </a:r>
            <a:r>
              <a:rPr lang="en-DE" sz="1400"/>
              <a:t>2408.13218</a:t>
            </a:r>
            <a:endParaRPr lang="en-DE" sz="1400" dirty="0"/>
          </a:p>
        </p:txBody>
      </p:sp>
      <p:pic>
        <p:nvPicPr>
          <p:cNvPr id="6" name="Picture 5">
            <a:extLst>
              <a:ext uri="{FF2B5EF4-FFF2-40B4-BE49-F238E27FC236}">
                <a16:creationId xmlns:a16="http://schemas.microsoft.com/office/drawing/2014/main" id="{C3EF2E3B-6BA2-DBD0-9764-3E732C7AF0C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606756" y="1523933"/>
            <a:ext cx="4318368" cy="2799353"/>
          </a:xfrm>
          <a:prstGeom prst="rect">
            <a:avLst/>
          </a:prstGeom>
        </p:spPr>
      </p:pic>
      <p:sp>
        <p:nvSpPr>
          <p:cNvPr id="9" name="TextBox 8">
            <a:extLst>
              <a:ext uri="{FF2B5EF4-FFF2-40B4-BE49-F238E27FC236}">
                <a16:creationId xmlns:a16="http://schemas.microsoft.com/office/drawing/2014/main" id="{AEC5325D-D013-D279-F028-B88EE5093229}"/>
              </a:ext>
            </a:extLst>
          </p:cNvPr>
          <p:cNvSpPr txBox="1"/>
          <p:nvPr/>
        </p:nvSpPr>
        <p:spPr>
          <a:xfrm>
            <a:off x="228599" y="4558854"/>
            <a:ext cx="7177142" cy="1477328"/>
          </a:xfrm>
          <a:prstGeom prst="rect">
            <a:avLst/>
          </a:prstGeom>
          <a:solidFill>
            <a:schemeClr val="bg1">
              <a:alpha val="75000"/>
            </a:schemeClr>
          </a:solidFill>
        </p:spPr>
        <p:txBody>
          <a:bodyPr wrap="square" rtlCol="0">
            <a:spAutoFit/>
          </a:bodyPr>
          <a:lstStyle/>
          <a:p>
            <a:r>
              <a:rPr lang="en-DE">
                <a:latin typeface="DesySans Office" panose="020B0503040000020003" pitchFamily="34" charset="0"/>
              </a:rPr>
              <a:t>95</a:t>
            </a:r>
            <a:r>
              <a:rPr lang="en-DE" dirty="0">
                <a:latin typeface="DesySans Office" panose="020B0503040000020003" pitchFamily="34" charset="0"/>
              </a:rPr>
              <a:t>% CL limits </a:t>
            </a:r>
            <a:r>
              <a:rPr lang="en-DE" dirty="0">
                <a:latin typeface="DesySans Office" panose="020B0503040000020003" pitchFamily="34" charset="0"/>
                <a:sym typeface="Wingdings" pitchFamily="2" charset="2"/>
              </a:rPr>
              <a:t>scalars (1.6・10</a:t>
            </a:r>
            <a:r>
              <a:rPr lang="en-DE" baseline="30000" dirty="0">
                <a:latin typeface="DesySans Office" panose="020B0503040000020003" pitchFamily="34" charset="0"/>
                <a:sym typeface="Wingdings" pitchFamily="2" charset="2"/>
              </a:rPr>
              <a:t>-9</a:t>
            </a:r>
            <a:r>
              <a:rPr lang="en-DE" dirty="0">
                <a:latin typeface="DesySans Office" panose="020B0503040000020003" pitchFamily="34" charset="0"/>
                <a:sym typeface="Wingdings" pitchFamily="2" charset="2"/>
              </a:rPr>
              <a:t> GeV</a:t>
            </a:r>
            <a:r>
              <a:rPr lang="en-DE" baseline="30000" dirty="0">
                <a:latin typeface="DesySans Office" panose="020B0503040000020003" pitchFamily="34" charset="0"/>
                <a:sym typeface="Wingdings" pitchFamily="2" charset="2"/>
              </a:rPr>
              <a:t>-1</a:t>
            </a:r>
            <a:r>
              <a:rPr lang="en-DE" dirty="0">
                <a:latin typeface="DesySans Office" panose="020B0503040000020003" pitchFamily="34" charset="0"/>
                <a:sym typeface="Wingdings" pitchFamily="2" charset="2"/>
              </a:rPr>
              <a:t>) and pseudo-scalars (1.3・10</a:t>
            </a:r>
            <a:r>
              <a:rPr lang="en-DE" baseline="30000" dirty="0">
                <a:latin typeface="DesySans Office" panose="020B0503040000020003" pitchFamily="34" charset="0"/>
                <a:sym typeface="Wingdings" pitchFamily="2" charset="2"/>
              </a:rPr>
              <a:t>-9</a:t>
            </a:r>
            <a:r>
              <a:rPr lang="en-DE" dirty="0">
                <a:latin typeface="DesySans Office" panose="020B0503040000020003" pitchFamily="34" charset="0"/>
                <a:sym typeface="Wingdings" pitchFamily="2" charset="2"/>
              </a:rPr>
              <a:t> GeV</a:t>
            </a:r>
            <a:r>
              <a:rPr lang="en-DE" baseline="30000" dirty="0">
                <a:latin typeface="DesySans Office" panose="020B0503040000020003" pitchFamily="34" charset="0"/>
                <a:sym typeface="Wingdings" pitchFamily="2" charset="2"/>
              </a:rPr>
              <a:t>-1</a:t>
            </a:r>
            <a:r>
              <a:rPr lang="en-DE" dirty="0">
                <a:latin typeface="DesySans Office" panose="020B0503040000020003" pitchFamily="34" charset="0"/>
                <a:sym typeface="Wingdings" pitchFamily="2" charset="2"/>
              </a:rPr>
              <a:t>) were derived  f</a:t>
            </a:r>
            <a:r>
              <a:rPr lang="en-GB" dirty="0">
                <a:latin typeface="DesySans Office" panose="020B0503040000020003" pitchFamily="34" charset="0"/>
                <a:sym typeface="Wingdings" pitchFamily="2" charset="2"/>
              </a:rPr>
              <a:t>actor 30 improvement </a:t>
            </a:r>
            <a:r>
              <a:rPr lang="en-GB" dirty="0" err="1">
                <a:latin typeface="DesySans Office" panose="020B0503040000020003" pitchFamily="34" charset="0"/>
                <a:sym typeface="Wingdings" pitchFamily="2" charset="2"/>
              </a:rPr>
              <a:t>wrt</a:t>
            </a:r>
            <a:r>
              <a:rPr lang="en-GB" dirty="0">
                <a:latin typeface="DesySans Office" panose="020B0503040000020003" pitchFamily="34" charset="0"/>
                <a:sym typeface="Wingdings" pitchFamily="2" charset="2"/>
              </a:rPr>
              <a:t> OSQAR</a:t>
            </a:r>
          </a:p>
          <a:p>
            <a:endParaRPr lang="en-GB" dirty="0">
              <a:latin typeface="DesySans Office" panose="020B0503040000020003" pitchFamily="34" charset="0"/>
              <a:sym typeface="Wingdings" pitchFamily="2" charset="2"/>
            </a:endParaRPr>
          </a:p>
          <a:p>
            <a:r>
              <a:rPr lang="en-GB" dirty="0">
                <a:latin typeface="DesySans Office" panose="020B0503040000020003" pitchFamily="34" charset="0"/>
                <a:sym typeface="Wingdings" pitchFamily="2" charset="2"/>
              </a:rPr>
              <a:t>Lessons learned and use of production cavity improve sensitivity by another factor 100</a:t>
            </a:r>
            <a:endParaRPr lang="en-DE" dirty="0">
              <a:latin typeface="DesySans Office" panose="020B0503040000020003" pitchFamily="34" charset="0"/>
            </a:endParaRPr>
          </a:p>
        </p:txBody>
      </p:sp>
      <p:sp>
        <p:nvSpPr>
          <p:cNvPr id="8" name="TextBox 7">
            <a:extLst>
              <a:ext uri="{FF2B5EF4-FFF2-40B4-BE49-F238E27FC236}">
                <a16:creationId xmlns:a16="http://schemas.microsoft.com/office/drawing/2014/main" id="{9412F5D2-A56C-68F6-3348-DE16FB2B9228}"/>
              </a:ext>
            </a:extLst>
          </p:cNvPr>
          <p:cNvSpPr txBox="1"/>
          <p:nvPr/>
        </p:nvSpPr>
        <p:spPr>
          <a:xfrm>
            <a:off x="4865315" y="1339267"/>
            <a:ext cx="2159566" cy="369332"/>
          </a:xfrm>
          <a:prstGeom prst="rect">
            <a:avLst/>
          </a:prstGeom>
          <a:noFill/>
        </p:spPr>
        <p:txBody>
          <a:bodyPr wrap="none" rtlCol="0">
            <a:spAutoFit/>
          </a:bodyPr>
          <a:lstStyle/>
          <a:p>
            <a:r>
              <a:rPr lang="en-GB" dirty="0"/>
              <a:t>ALPS II preliminary</a:t>
            </a:r>
          </a:p>
        </p:txBody>
      </p:sp>
      <p:sp>
        <p:nvSpPr>
          <p:cNvPr id="11" name="Right Triangle 10">
            <a:extLst>
              <a:ext uri="{FF2B5EF4-FFF2-40B4-BE49-F238E27FC236}">
                <a16:creationId xmlns:a16="http://schemas.microsoft.com/office/drawing/2014/main" id="{2C37FEE7-EB3F-6A88-52B7-43E9B0F0E295}"/>
              </a:ext>
            </a:extLst>
          </p:cNvPr>
          <p:cNvSpPr/>
          <p:nvPr/>
        </p:nvSpPr>
        <p:spPr>
          <a:xfrm flipH="1">
            <a:off x="6819875" y="1829702"/>
            <a:ext cx="539720" cy="1133424"/>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8D9127C-391D-69EB-D051-F7DAE9675431}"/>
              </a:ext>
            </a:extLst>
          </p:cNvPr>
          <p:cNvSpPr txBox="1"/>
          <p:nvPr/>
        </p:nvSpPr>
        <p:spPr>
          <a:xfrm>
            <a:off x="4507832" y="2999875"/>
            <a:ext cx="1909497" cy="276999"/>
          </a:xfrm>
          <a:prstGeom prst="rect">
            <a:avLst/>
          </a:prstGeom>
          <a:noFill/>
        </p:spPr>
        <p:txBody>
          <a:bodyPr wrap="none" rtlCol="0">
            <a:spAutoFit/>
          </a:bodyPr>
          <a:lstStyle/>
          <a:p>
            <a:r>
              <a:rPr lang="en-GB" sz="1200" dirty="0"/>
              <a:t>ALPS II design sensitivity</a:t>
            </a:r>
          </a:p>
        </p:txBody>
      </p:sp>
    </p:spTree>
    <p:extLst>
      <p:ext uri="{BB962C8B-B14F-4D97-AF65-F5344CB8AC3E}">
        <p14:creationId xmlns:p14="http://schemas.microsoft.com/office/powerpoint/2010/main" val="347771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8C55069C-6A71-B464-101F-D7A7F555854D}"/>
            </a:ext>
          </a:extLst>
        </p:cNvPr>
        <p:cNvGrpSpPr/>
        <p:nvPr/>
      </p:nvGrpSpPr>
      <p:grpSpPr>
        <a:xfrm>
          <a:off x="0" y="0"/>
          <a:ext cx="0" cy="0"/>
          <a:chOff x="0" y="0"/>
          <a:chExt cx="0" cy="0"/>
        </a:xfrm>
      </p:grpSpPr>
      <p:pic>
        <p:nvPicPr>
          <p:cNvPr id="2050" name="Picture 2" descr="Luftaufnahme des DESY">
            <a:extLst>
              <a:ext uri="{FF2B5EF4-FFF2-40B4-BE49-F238E27FC236}">
                <a16:creationId xmlns:a16="http://schemas.microsoft.com/office/drawing/2014/main" id="{2994F36B-DCE0-989E-7BC1-5184EF2F6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 y="923326"/>
            <a:ext cx="12192000" cy="5224463"/>
          </a:xfrm>
          <a:prstGeom prst="rect">
            <a:avLst/>
          </a:prstGeom>
          <a:noFill/>
        </p:spPr>
      </p:pic>
      <p:sp>
        <p:nvSpPr>
          <p:cNvPr id="309" name="PlaceHolder 1">
            <a:extLst>
              <a:ext uri="{FF2B5EF4-FFF2-40B4-BE49-F238E27FC236}">
                <a16:creationId xmlns:a16="http://schemas.microsoft.com/office/drawing/2014/main" id="{741B5CAA-CC37-B990-27C5-FB55EAD01AB3}"/>
              </a:ext>
            </a:extLst>
          </p:cNvPr>
          <p:cNvSpPr>
            <a:spLocks noGrp="1"/>
          </p:cNvSpPr>
          <p:nvPr>
            <p:ph type="title"/>
          </p:nvPr>
        </p:nvSpPr>
        <p:spPr>
          <a:prstGeom prst="rect">
            <a:avLst/>
          </a:prstGeom>
          <a:noFill/>
          <a:ln w="0">
            <a:noFill/>
          </a:ln>
        </p:spPr>
        <p:txBody>
          <a:bodyPr lIns="0" tIns="0" rIns="0" bIns="0" anchor="t">
            <a:noAutofit/>
          </a:bodyPr>
          <a:lstStyle/>
          <a:p>
            <a:pPr indent="0" defTabSz="914400">
              <a:lnSpc>
                <a:spcPct val="90000"/>
              </a:lnSpc>
              <a:buNone/>
              <a:tabLst>
                <a:tab pos="0" algn="l"/>
              </a:tabLst>
            </a:pPr>
            <a:r>
              <a:rPr lang="en-US" sz="3600" b="1" strike="noStrike" spc="-1" dirty="0">
                <a:solidFill>
                  <a:schemeClr val="accent1"/>
                </a:solidFill>
                <a:latin typeface="Arial"/>
              </a:rPr>
              <a:t>DESY: Overview and Status</a:t>
            </a:r>
            <a:endParaRPr lang="en-US" sz="3600" b="0" strike="noStrike" spc="-1" dirty="0">
              <a:solidFill>
                <a:schemeClr val="dk1"/>
              </a:solidFill>
              <a:latin typeface="Arial"/>
            </a:endParaRPr>
          </a:p>
        </p:txBody>
      </p:sp>
      <p:sp>
        <p:nvSpPr>
          <p:cNvPr id="311" name="PlaceHolder 3">
            <a:extLst>
              <a:ext uri="{FF2B5EF4-FFF2-40B4-BE49-F238E27FC236}">
                <a16:creationId xmlns:a16="http://schemas.microsoft.com/office/drawing/2014/main" id="{8BB36F1D-89C0-74C9-99CA-24777582CA9F}"/>
              </a:ext>
            </a:extLst>
          </p:cNvPr>
          <p:cNvSpPr>
            <a:spLocks noGrp="1"/>
          </p:cNvSpPr>
          <p:nvPr>
            <p:ph type="ftr" idx="4294967295"/>
          </p:nvPr>
        </p:nvSpPr>
        <p:spPr>
          <a:xfrm>
            <a:off x="0" y="6554788"/>
            <a:ext cx="9899650" cy="185737"/>
          </a:xfrm>
          <a:prstGeom prst="rect">
            <a:avLst/>
          </a:prstGeom>
          <a:noFill/>
          <a:ln w="0">
            <a:noFill/>
          </a:ln>
        </p:spPr>
        <p:txBody>
          <a:bodyPr lIns="0" tIns="0" rIns="0" bIns="0" anchor="t">
            <a:noAutofit/>
          </a:bodyPr>
          <a:lstStyle>
            <a:lvl1pPr indent="0" defTabSz="457200">
              <a:lnSpc>
                <a:spcPct val="100000"/>
              </a:lnSpc>
              <a:buNone/>
              <a:tabLst>
                <a:tab pos="0" algn="l"/>
              </a:tabLst>
              <a:defRPr lang="en-US" sz="1000" b="0" strike="noStrike" spc="-1">
                <a:solidFill>
                  <a:schemeClr val="dk1"/>
                </a:solidFill>
                <a:latin typeface="Arial"/>
                <a:ea typeface="Arial"/>
              </a:defRPr>
            </a:lvl1pPr>
          </a:lstStyle>
          <a:p>
            <a:pPr indent="0" defTabSz="457200">
              <a:lnSpc>
                <a:spcPct val="100000"/>
              </a:lnSpc>
              <a:buNone/>
              <a:tabLst>
                <a:tab pos="0" algn="l"/>
              </a:tabLst>
            </a:pPr>
            <a:r>
              <a:rPr lang="en-US" sz="1000" b="0" strike="noStrike" spc="-1">
                <a:solidFill>
                  <a:schemeClr val="dk1"/>
                </a:solidFill>
                <a:latin typeface="Arial"/>
                <a:ea typeface="Arial"/>
              </a:rPr>
              <a:t>KET Meeting  |  21/22 November 2024  |  DESY Particle Physics  |  BH</a:t>
            </a:r>
            <a:endParaRPr lang="en-US" sz="1000" b="0" strike="noStrike" spc="-1">
              <a:solidFill>
                <a:srgbClr val="000000"/>
              </a:solidFill>
              <a:latin typeface="Calibri"/>
            </a:endParaRPr>
          </a:p>
        </p:txBody>
      </p:sp>
      <p:sp>
        <p:nvSpPr>
          <p:cNvPr id="310" name="PlaceHolder 2">
            <a:extLst>
              <a:ext uri="{FF2B5EF4-FFF2-40B4-BE49-F238E27FC236}">
                <a16:creationId xmlns:a16="http://schemas.microsoft.com/office/drawing/2014/main" id="{7AEDF18A-88A5-01CD-887A-90B1F58F546B}"/>
              </a:ext>
            </a:extLst>
          </p:cNvPr>
          <p:cNvSpPr>
            <a:spLocks noGrp="1"/>
          </p:cNvSpPr>
          <p:nvPr>
            <p:ph/>
          </p:nvPr>
        </p:nvSpPr>
        <p:spPr>
          <a:xfrm>
            <a:off x="525269" y="1030677"/>
            <a:ext cx="11140862" cy="5009760"/>
          </a:xfrm>
          <a:prstGeom prst="rect">
            <a:avLst/>
          </a:prstGeom>
          <a:solidFill>
            <a:srgbClr val="002060">
              <a:alpha val="68000"/>
            </a:srgbClr>
          </a:solidFill>
          <a:ln w="0">
            <a:noFill/>
          </a:ln>
        </p:spPr>
        <p:txBody>
          <a:bodyPr lIns="0" tIns="0" rIns="0" bIns="0" anchor="t">
            <a:noAutofit/>
          </a:bodyPr>
          <a:lstStyle/>
          <a:p>
            <a:pPr indent="0">
              <a:lnSpc>
                <a:spcPct val="110000"/>
              </a:lnSpc>
              <a:buNone/>
              <a:tabLst>
                <a:tab pos="0" algn="l"/>
              </a:tabLst>
            </a:pPr>
            <a:r>
              <a:rPr lang="en-US" sz="2400" b="1" spc="-1" dirty="0">
                <a:solidFill>
                  <a:schemeClr val="accent2">
                    <a:lumMod val="40000"/>
                    <a:lumOff val="60000"/>
                  </a:schemeClr>
                </a:solidFill>
                <a:latin typeface="Arial"/>
              </a:rPr>
              <a:t>DESY is a multidisciplinary laboratory with many responsibilities</a:t>
            </a:r>
          </a:p>
          <a:p>
            <a:pPr marL="342900" indent="-342900">
              <a:lnSpc>
                <a:spcPct val="110000"/>
              </a:lnSpc>
              <a:buFont typeface="Arial" panose="020B0604020202020204" pitchFamily="34" charset="0"/>
              <a:buChar char="•"/>
              <a:tabLst>
                <a:tab pos="0" algn="l"/>
              </a:tabLst>
            </a:pPr>
            <a:r>
              <a:rPr lang="en-US" sz="1800" spc="-1" dirty="0">
                <a:solidFill>
                  <a:schemeClr val="accent2">
                    <a:lumMod val="40000"/>
                    <a:lumOff val="60000"/>
                  </a:schemeClr>
                </a:solidFill>
                <a:latin typeface="Arial"/>
              </a:rPr>
              <a:t>Operate user facilities for more than 4000 users each year</a:t>
            </a:r>
          </a:p>
          <a:p>
            <a:pPr marL="342900" indent="-342900">
              <a:lnSpc>
                <a:spcPct val="110000"/>
              </a:lnSpc>
              <a:buFont typeface="Arial" panose="020B0604020202020204" pitchFamily="34" charset="0"/>
              <a:buChar char="•"/>
              <a:tabLst>
                <a:tab pos="0" algn="l"/>
              </a:tabLst>
            </a:pPr>
            <a:r>
              <a:rPr lang="en-US" sz="1800" spc="-1" dirty="0">
                <a:solidFill>
                  <a:schemeClr val="accent2">
                    <a:lumMod val="40000"/>
                    <a:lumOff val="60000"/>
                  </a:schemeClr>
                </a:solidFill>
                <a:latin typeface="Arial"/>
              </a:rPr>
              <a:t>Operate large computing infrastructure for research to understand structure and dynamics of matter</a:t>
            </a:r>
          </a:p>
          <a:p>
            <a:pPr marL="342900" indent="-342900">
              <a:lnSpc>
                <a:spcPct val="110000"/>
              </a:lnSpc>
              <a:buFont typeface="Arial" panose="020B0604020202020204" pitchFamily="34" charset="0"/>
              <a:buChar char="•"/>
              <a:tabLst>
                <a:tab pos="0" algn="l"/>
              </a:tabLst>
            </a:pPr>
            <a:r>
              <a:rPr lang="en-US" sz="1800" spc="-1" dirty="0">
                <a:solidFill>
                  <a:schemeClr val="accent2">
                    <a:lumMod val="40000"/>
                    <a:lumOff val="60000"/>
                  </a:schemeClr>
                </a:solidFill>
                <a:latin typeface="Arial"/>
              </a:rPr>
              <a:t>Facilitate national contributions to large international experiments (ATLAS, CMS, Belle-II, CTA, </a:t>
            </a:r>
            <a:r>
              <a:rPr lang="en-US" sz="1800" spc="-1" dirty="0" err="1">
                <a:solidFill>
                  <a:schemeClr val="accent2">
                    <a:lumMod val="40000"/>
                    <a:lumOff val="60000"/>
                  </a:schemeClr>
                </a:solidFill>
                <a:latin typeface="Arial"/>
              </a:rPr>
              <a:t>IceCube</a:t>
            </a:r>
            <a:r>
              <a:rPr lang="en-US" sz="1800" spc="-1" dirty="0">
                <a:solidFill>
                  <a:schemeClr val="accent2">
                    <a:lumMod val="40000"/>
                    <a:lumOff val="60000"/>
                  </a:schemeClr>
                </a:solidFill>
                <a:latin typeface="Arial"/>
              </a:rPr>
              <a:t>, ..)</a:t>
            </a:r>
            <a:endParaRPr lang="en-US" sz="2400" spc="-1" dirty="0">
              <a:solidFill>
                <a:schemeClr val="accent2">
                  <a:lumMod val="40000"/>
                  <a:lumOff val="60000"/>
                </a:schemeClr>
              </a:solidFill>
              <a:latin typeface="Arial"/>
            </a:endParaRPr>
          </a:p>
          <a:p>
            <a:pPr indent="0">
              <a:lnSpc>
                <a:spcPct val="110000"/>
              </a:lnSpc>
              <a:buNone/>
              <a:tabLst>
                <a:tab pos="0" algn="l"/>
              </a:tabLst>
            </a:pPr>
            <a:r>
              <a:rPr lang="en-US" sz="2400" b="1" spc="-1" dirty="0">
                <a:solidFill>
                  <a:schemeClr val="accent6">
                    <a:lumMod val="40000"/>
                    <a:lumOff val="60000"/>
                  </a:schemeClr>
                </a:solidFill>
                <a:latin typeface="Arial"/>
              </a:rPr>
              <a:t>Finances are tight at DESY</a:t>
            </a:r>
          </a:p>
          <a:p>
            <a:pPr marL="285750" indent="-285750">
              <a:lnSpc>
                <a:spcPct val="110000"/>
              </a:lnSpc>
              <a:buFont typeface="Arial" panose="020B0604020202020204" pitchFamily="34" charset="0"/>
              <a:buChar char="•"/>
              <a:tabLst>
                <a:tab pos="0" algn="l"/>
              </a:tabLst>
            </a:pPr>
            <a:r>
              <a:rPr lang="en-US" sz="1800" spc="-1" dirty="0">
                <a:solidFill>
                  <a:schemeClr val="accent6">
                    <a:lumMod val="40000"/>
                    <a:lumOff val="60000"/>
                  </a:schemeClr>
                </a:solidFill>
                <a:latin typeface="Arial"/>
              </a:rPr>
              <a:t>Salary increases and inflation larger than annual budget increase</a:t>
            </a:r>
          </a:p>
          <a:p>
            <a:pPr marL="285750" indent="-285750">
              <a:lnSpc>
                <a:spcPct val="110000"/>
              </a:lnSpc>
              <a:buFont typeface="Arial" panose="020B0604020202020204" pitchFamily="34" charset="0"/>
              <a:buChar char="•"/>
              <a:tabLst>
                <a:tab pos="0" algn="l"/>
              </a:tabLst>
            </a:pPr>
            <a:r>
              <a:rPr lang="en-US" sz="1800" b="0" strike="noStrike" spc="-1" dirty="0">
                <a:solidFill>
                  <a:schemeClr val="accent6">
                    <a:lumMod val="40000"/>
                    <a:lumOff val="60000"/>
                  </a:schemeClr>
                </a:solidFill>
                <a:latin typeface="Arial"/>
              </a:rPr>
              <a:t>PETRA IV project not yet approved but highest priority</a:t>
            </a:r>
          </a:p>
          <a:p>
            <a:pPr marL="285750" indent="-285750">
              <a:lnSpc>
                <a:spcPct val="110000"/>
              </a:lnSpc>
              <a:buFont typeface="Arial" panose="020B0604020202020204" pitchFamily="34" charset="0"/>
              <a:buChar char="•"/>
              <a:tabLst>
                <a:tab pos="0" algn="l"/>
              </a:tabLst>
            </a:pPr>
            <a:r>
              <a:rPr lang="en-US" sz="1800" spc="-1" dirty="0">
                <a:solidFill>
                  <a:schemeClr val="accent6">
                    <a:lumMod val="40000"/>
                    <a:lumOff val="60000"/>
                  </a:schemeClr>
                </a:solidFill>
                <a:latin typeface="Arial"/>
              </a:rPr>
              <a:t>Energy costs still about 30% higher than before 2022</a:t>
            </a:r>
          </a:p>
          <a:p>
            <a:pPr>
              <a:lnSpc>
                <a:spcPct val="110000"/>
              </a:lnSpc>
              <a:tabLst>
                <a:tab pos="0" algn="l"/>
              </a:tabLst>
            </a:pPr>
            <a:r>
              <a:rPr lang="en-US" sz="2400" b="1" spc="-1" dirty="0">
                <a:solidFill>
                  <a:schemeClr val="accent2">
                    <a:lumMod val="40000"/>
                    <a:lumOff val="60000"/>
                  </a:schemeClr>
                </a:solidFill>
                <a:latin typeface="Arial"/>
              </a:rPr>
              <a:t>Consequences for HEP at DESY</a:t>
            </a:r>
          </a:p>
          <a:p>
            <a:pPr marL="285750" indent="-285750">
              <a:lnSpc>
                <a:spcPct val="110000"/>
              </a:lnSpc>
              <a:buFont typeface="Arial" panose="020B0604020202020204" pitchFamily="34" charset="0"/>
              <a:buChar char="•"/>
              <a:tabLst>
                <a:tab pos="0" algn="l"/>
              </a:tabLst>
            </a:pPr>
            <a:r>
              <a:rPr lang="en-US" sz="1800" spc="-1" dirty="0">
                <a:solidFill>
                  <a:schemeClr val="accent2">
                    <a:lumMod val="40000"/>
                    <a:lumOff val="60000"/>
                  </a:schemeClr>
                </a:solidFill>
                <a:latin typeface="Arial"/>
              </a:rPr>
              <a:t>Reduction of early career researchers by about 30% and very selective replacement of retirees</a:t>
            </a:r>
          </a:p>
          <a:p>
            <a:pPr marL="285750" indent="-285750">
              <a:lnSpc>
                <a:spcPct val="110000"/>
              </a:lnSpc>
              <a:buFont typeface="Arial" panose="020B0604020202020204" pitchFamily="34" charset="0"/>
              <a:buChar char="•"/>
              <a:tabLst>
                <a:tab pos="0" algn="l"/>
              </a:tabLst>
            </a:pPr>
            <a:r>
              <a:rPr lang="en-US" sz="1800" spc="-1" dirty="0">
                <a:solidFill>
                  <a:schemeClr val="accent2">
                    <a:lumMod val="40000"/>
                    <a:lumOff val="60000"/>
                  </a:schemeClr>
                </a:solidFill>
                <a:latin typeface="Arial"/>
              </a:rPr>
              <a:t>Ambitious on-site particle physics </a:t>
            </a:r>
            <a:r>
              <a:rPr lang="en-US" sz="1800" spc="-1" dirty="0" err="1">
                <a:solidFill>
                  <a:schemeClr val="accent2">
                    <a:lumMod val="40000"/>
                    <a:lumOff val="60000"/>
                  </a:schemeClr>
                </a:solidFill>
                <a:latin typeface="Arial"/>
              </a:rPr>
              <a:t>programme</a:t>
            </a:r>
            <a:r>
              <a:rPr lang="en-US" sz="1800" spc="-1" dirty="0">
                <a:solidFill>
                  <a:schemeClr val="accent2">
                    <a:lumMod val="40000"/>
                    <a:lumOff val="60000"/>
                  </a:schemeClr>
                </a:solidFill>
                <a:latin typeface="Arial"/>
              </a:rPr>
              <a:t> can only be realized with significant external resources</a:t>
            </a:r>
            <a:endParaRPr lang="en-US" sz="1800" b="0" strike="noStrike" spc="-1" dirty="0">
              <a:solidFill>
                <a:schemeClr val="accent2">
                  <a:lumMod val="40000"/>
                  <a:lumOff val="60000"/>
                </a:schemeClr>
              </a:solidFill>
              <a:latin typeface="Arial"/>
            </a:endParaRPr>
          </a:p>
          <a:p>
            <a:pPr indent="0">
              <a:lnSpc>
                <a:spcPct val="110000"/>
              </a:lnSpc>
              <a:buNone/>
              <a:tabLst>
                <a:tab pos="0" algn="l"/>
              </a:tabLst>
            </a:pPr>
            <a:r>
              <a:rPr lang="en-US" sz="2400" b="1" spc="-1" dirty="0">
                <a:solidFill>
                  <a:schemeClr val="accent6">
                    <a:lumMod val="40000"/>
                    <a:lumOff val="60000"/>
                  </a:schemeClr>
                </a:solidFill>
                <a:latin typeface="Arial"/>
              </a:rPr>
              <a:t>Important near term milestones for DESY</a:t>
            </a:r>
          </a:p>
          <a:p>
            <a:pPr marL="285750" indent="-285750">
              <a:lnSpc>
                <a:spcPct val="110000"/>
              </a:lnSpc>
              <a:buFont typeface="Arial" panose="020B0604020202020204" pitchFamily="34" charset="0"/>
              <a:buChar char="•"/>
              <a:tabLst>
                <a:tab pos="0" algn="l"/>
              </a:tabLst>
            </a:pPr>
            <a:r>
              <a:rPr lang="en-US" sz="1800" spc="-1" dirty="0">
                <a:solidFill>
                  <a:schemeClr val="accent6">
                    <a:lumMod val="40000"/>
                    <a:lumOff val="60000"/>
                  </a:schemeClr>
                </a:solidFill>
                <a:latin typeface="Arial"/>
              </a:rPr>
              <a:t>FIS prioritization process to converge in summer 2025 =&gt; PETRA IV decision?</a:t>
            </a:r>
          </a:p>
          <a:p>
            <a:pPr marL="285750" indent="-285750">
              <a:lnSpc>
                <a:spcPct val="110000"/>
              </a:lnSpc>
              <a:buFont typeface="Arial" panose="020B0604020202020204" pitchFamily="34" charset="0"/>
              <a:buChar char="•"/>
              <a:tabLst>
                <a:tab pos="0" algn="l"/>
              </a:tabLst>
            </a:pPr>
            <a:r>
              <a:rPr lang="en-US" sz="1800" spc="-1" dirty="0">
                <a:solidFill>
                  <a:schemeClr val="accent6">
                    <a:lumMod val="40000"/>
                    <a:lumOff val="60000"/>
                  </a:schemeClr>
                </a:solidFill>
                <a:latin typeface="Arial"/>
              </a:rPr>
              <a:t>POF evaluation 2025-2026 important for future funding</a:t>
            </a:r>
          </a:p>
          <a:p>
            <a:pPr indent="0">
              <a:lnSpc>
                <a:spcPct val="110000"/>
              </a:lnSpc>
              <a:buNone/>
              <a:tabLst>
                <a:tab pos="0" algn="l"/>
              </a:tabLst>
            </a:pPr>
            <a:endParaRPr lang="en-US" sz="1800" b="0" strike="noStrike" spc="-1" dirty="0">
              <a:solidFill>
                <a:schemeClr val="dk1"/>
              </a:solidFill>
              <a:latin typeface="Arial"/>
            </a:endParaRPr>
          </a:p>
        </p:txBody>
      </p:sp>
    </p:spTree>
    <p:extLst>
      <p:ext uri="{BB962C8B-B14F-4D97-AF65-F5344CB8AC3E}">
        <p14:creationId xmlns:p14="http://schemas.microsoft.com/office/powerpoint/2010/main" val="104937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0">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0">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0">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0">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0">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0">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0">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95913-4FAA-FBD0-D530-95B36D5DF502}"/>
            </a:ext>
          </a:extLst>
        </p:cNvPr>
        <p:cNvGrpSpPr/>
        <p:nvPr/>
      </p:nvGrpSpPr>
      <p:grpSpPr>
        <a:xfrm>
          <a:off x="0" y="0"/>
          <a:ext cx="0" cy="0"/>
          <a:chOff x="0" y="0"/>
          <a:chExt cx="0" cy="0"/>
        </a:xfrm>
      </p:grpSpPr>
      <p:sp>
        <p:nvSpPr>
          <p:cNvPr id="192" name="PlaceHolder 1">
            <a:extLst>
              <a:ext uri="{FF2B5EF4-FFF2-40B4-BE49-F238E27FC236}">
                <a16:creationId xmlns:a16="http://schemas.microsoft.com/office/drawing/2014/main" id="{124BCB6B-1A4A-88E1-F331-203F1B96FCBD}"/>
              </a:ext>
            </a:extLst>
          </p:cNvPr>
          <p:cNvSpPr>
            <a:spLocks noGrp="1"/>
          </p:cNvSpPr>
          <p:nvPr>
            <p:ph type="title"/>
          </p:nvPr>
        </p:nvSpPr>
        <p:spPr>
          <a:xfrm>
            <a:off x="407880" y="349560"/>
            <a:ext cx="11375640" cy="450720"/>
          </a:xfrm>
          <a:prstGeom prst="rect">
            <a:avLst/>
          </a:prstGeom>
          <a:noFill/>
          <a:ln w="0">
            <a:noFill/>
          </a:ln>
        </p:spPr>
        <p:txBody>
          <a:bodyPr lIns="0" tIns="0" rIns="0" bIns="0" anchor="t">
            <a:noAutofit/>
          </a:bodyPr>
          <a:lstStyle/>
          <a:p>
            <a:pPr indent="0" defTabSz="914400">
              <a:lnSpc>
                <a:spcPct val="90000"/>
              </a:lnSpc>
              <a:buNone/>
            </a:pPr>
            <a:r>
              <a:rPr lang="de-DE" sz="3000" b="1" strike="noStrike" spc="-1" dirty="0">
                <a:solidFill>
                  <a:schemeClr val="accent1"/>
                </a:solidFill>
                <a:latin typeface="Arial"/>
              </a:rPr>
              <a:t>LHC Computing and IT at DESY</a:t>
            </a:r>
            <a:endParaRPr lang="en-US" sz="3000" b="0" strike="noStrike" spc="-1" dirty="0">
              <a:solidFill>
                <a:schemeClr val="dk1"/>
              </a:solidFill>
              <a:latin typeface="Arial"/>
            </a:endParaRPr>
          </a:p>
        </p:txBody>
      </p:sp>
      <p:sp>
        <p:nvSpPr>
          <p:cNvPr id="194" name="PlaceHolder 3">
            <a:extLst>
              <a:ext uri="{FF2B5EF4-FFF2-40B4-BE49-F238E27FC236}">
                <a16:creationId xmlns:a16="http://schemas.microsoft.com/office/drawing/2014/main" id="{CE883F75-F7D6-B44E-844D-235DA62B3A8B}"/>
              </a:ext>
            </a:extLst>
          </p:cNvPr>
          <p:cNvSpPr>
            <a:spLocks noGrp="1"/>
          </p:cNvSpPr>
          <p:nvPr>
            <p:ph/>
          </p:nvPr>
        </p:nvSpPr>
        <p:spPr>
          <a:xfrm>
            <a:off x="358893" y="817560"/>
            <a:ext cx="11375640" cy="378720"/>
          </a:xfrm>
          <a:prstGeom prst="rect">
            <a:avLst/>
          </a:prstGeom>
          <a:noFill/>
          <a:ln w="0">
            <a:noFill/>
          </a:ln>
        </p:spPr>
        <p:txBody>
          <a:bodyPr lIns="0" tIns="0" rIns="0" bIns="0" anchor="t">
            <a:noAutofit/>
          </a:bodyPr>
          <a:lstStyle/>
          <a:p>
            <a:pPr indent="-184150" defTabSz="914400">
              <a:lnSpc>
                <a:spcPct val="110000"/>
              </a:lnSpc>
              <a:buNone/>
              <a:tabLst>
                <a:tab pos="0" algn="l"/>
              </a:tabLst>
            </a:pPr>
            <a:r>
              <a:rPr lang="en-US" sz="1800" b="1" strike="noStrike" spc="-1" dirty="0">
                <a:solidFill>
                  <a:schemeClr val="accent2"/>
                </a:solidFill>
                <a:latin typeface="Arial"/>
              </a:rPr>
              <a:t>Available resources &amp; news + highlights</a:t>
            </a:r>
            <a:endParaRPr lang="en-US" sz="1800" b="0" strike="noStrike" spc="-1" dirty="0">
              <a:solidFill>
                <a:schemeClr val="dk1"/>
              </a:solidFill>
              <a:latin typeface="Arial"/>
            </a:endParaRPr>
          </a:p>
        </p:txBody>
      </p:sp>
      <p:sp>
        <p:nvSpPr>
          <p:cNvPr id="2" name="Footer Placeholder 1">
            <a:extLst>
              <a:ext uri="{FF2B5EF4-FFF2-40B4-BE49-F238E27FC236}">
                <a16:creationId xmlns:a16="http://schemas.microsoft.com/office/drawing/2014/main" id="{7BA43405-6EB4-DE75-816C-631D50BEA16E}"/>
              </a:ext>
            </a:extLst>
          </p:cNvPr>
          <p:cNvSpPr>
            <a:spLocks noGrp="1"/>
          </p:cNvSpPr>
          <p:nvPr>
            <p:ph type="ftr" idx="15"/>
          </p:nvPr>
        </p:nvSpPr>
        <p:spPr>
          <a:xfrm>
            <a:off x="748800" y="6554520"/>
            <a:ext cx="9991440" cy="186480"/>
          </a:xfrm>
          <a:prstGeom prst="rect">
            <a:avLst/>
          </a:prstGeom>
          <a:noFill/>
          <a:ln w="0">
            <a:noFill/>
          </a:ln>
        </p:spPr>
        <p:txBody>
          <a:bodyPr lIns="0" tIns="0" rIns="0" bIns="0" anchor="t">
            <a:noAutofit/>
          </a:bodyPr>
          <a:lstStyle>
            <a:defPPr>
              <a:defRPr lang="en-DE"/>
            </a:defPPr>
            <a:lvl1pPr marL="0" indent="0" algn="l" defTabSz="457200" rtl="0" eaLnBrk="1" latinLnBrk="0" hangingPunct="1">
              <a:lnSpc>
                <a:spcPct val="100000"/>
              </a:lnSpc>
              <a:buNone/>
              <a:defRPr lang="en-US" sz="900" b="0" strike="noStrike" kern="1200" spc="-1">
                <a:solidFill>
                  <a:schemeClr val="dk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KET Meeting  |  21/22 November 2024  |  DESY Particle Physics  |  BH</a:t>
            </a:r>
            <a:endParaRPr lang="en-GB" dirty="0"/>
          </a:p>
        </p:txBody>
      </p:sp>
      <p:sp>
        <p:nvSpPr>
          <p:cNvPr id="9" name="TextBox 8">
            <a:extLst>
              <a:ext uri="{FF2B5EF4-FFF2-40B4-BE49-F238E27FC236}">
                <a16:creationId xmlns:a16="http://schemas.microsoft.com/office/drawing/2014/main" id="{DDB426F4-EB44-55BC-315E-46740D8D00D5}"/>
              </a:ext>
            </a:extLst>
          </p:cNvPr>
          <p:cNvSpPr txBox="1"/>
          <p:nvPr/>
        </p:nvSpPr>
        <p:spPr>
          <a:xfrm>
            <a:off x="272969" y="1243788"/>
            <a:ext cx="6023815" cy="4524315"/>
          </a:xfrm>
          <a:prstGeom prst="rect">
            <a:avLst/>
          </a:prstGeom>
          <a:noFill/>
        </p:spPr>
        <p:txBody>
          <a:bodyPr wrap="square" rtlCol="0">
            <a:spAutoFit/>
          </a:bodyPr>
          <a:lstStyle/>
          <a:p>
            <a:r>
              <a:rPr lang="en-DE" b="1" dirty="0">
                <a:latin typeface="DesySans Office" panose="020B0503040000020003" pitchFamily="34" charset="0"/>
              </a:rPr>
              <a:t>Facilities at DESY</a:t>
            </a:r>
          </a:p>
          <a:p>
            <a:pPr marL="225425" lvl="1" indent="-214313">
              <a:buFont typeface="Arial" panose="020B0604020202020204" pitchFamily="34" charset="0"/>
              <a:buChar char="•"/>
            </a:pPr>
            <a:r>
              <a:rPr lang="en-DE" dirty="0">
                <a:latin typeface="DesySans Office" panose="020B0503040000020003" pitchFamily="34" charset="0"/>
              </a:rPr>
              <a:t>National Analysis Facility (NAF): 9k CPU cores, </a:t>
            </a:r>
            <a:r>
              <a:rPr lang="en-DE">
                <a:latin typeface="DesySans Office" panose="020B0503040000020003" pitchFamily="34" charset="0"/>
              </a:rPr>
              <a:t>local storage </a:t>
            </a:r>
            <a:r>
              <a:rPr lang="en-DE" dirty="0">
                <a:latin typeface="DesySans Office" panose="020B0503040000020003" pitchFamily="34" charset="0"/>
              </a:rPr>
              <a:t>(~2.6 PB)</a:t>
            </a:r>
          </a:p>
          <a:p>
            <a:pPr marL="225425" lvl="1" indent="-214313">
              <a:buFont typeface="Arial" panose="020B0604020202020204" pitchFamily="34" charset="0"/>
              <a:buChar char="•"/>
            </a:pPr>
            <a:r>
              <a:rPr lang="en-DE" dirty="0">
                <a:latin typeface="DesySans Office" panose="020B0503040000020003" pitchFamily="34" charset="0"/>
              </a:rPr>
              <a:t>Tier-2 WLCG grid site </a:t>
            </a:r>
            <a:r>
              <a:rPr lang="en-DE">
                <a:latin typeface="DesySans Office" panose="020B0503040000020003" pitchFamily="34" charset="0"/>
              </a:rPr>
              <a:t>with 23 </a:t>
            </a:r>
            <a:r>
              <a:rPr lang="en-DE" dirty="0">
                <a:latin typeface="DesySans Office" panose="020B0503040000020003" pitchFamily="34" charset="0"/>
              </a:rPr>
              <a:t>PB dCache storage</a:t>
            </a:r>
          </a:p>
          <a:p>
            <a:pPr marL="225425" lvl="1" indent="-214313">
              <a:buFont typeface="Arial" panose="020B0604020202020204" pitchFamily="34" charset="0"/>
              <a:buChar char="•"/>
            </a:pPr>
            <a:r>
              <a:rPr lang="en-DE" dirty="0">
                <a:latin typeface="DesySans Office" panose="020B0503040000020003" pitchFamily="34" charset="0"/>
              </a:rPr>
              <a:t>Recent migration to RHEL 9 linux essentially done</a:t>
            </a:r>
          </a:p>
          <a:p>
            <a:pPr marL="225425" lvl="1" indent="-214313">
              <a:buFont typeface="Arial" panose="020B0604020202020204" pitchFamily="34" charset="0"/>
              <a:buChar char="•"/>
            </a:pPr>
            <a:endParaRPr lang="de-DE" dirty="0">
              <a:latin typeface="DesySans Office" panose="020B0503040000020003" pitchFamily="34" charset="0"/>
            </a:endParaRPr>
          </a:p>
          <a:p>
            <a:pPr marL="11112" lvl="1"/>
            <a:r>
              <a:rPr lang="de-DE" b="1" dirty="0">
                <a:latin typeface="DesySans Office" panose="020B0503040000020003" pitchFamily="34" charset="0"/>
              </a:rPr>
              <a:t>P. Neumann </a:t>
            </a:r>
            <a:r>
              <a:rPr lang="de-DE" b="1" dirty="0" err="1">
                <a:latin typeface="DesySans Office" panose="020B0503040000020003" pitchFamily="34" charset="0"/>
              </a:rPr>
              <a:t>as</a:t>
            </a:r>
            <a:r>
              <a:rPr lang="de-DE" b="1" dirty="0">
                <a:latin typeface="DesySans Office" panose="020B0503040000020003" pitchFamily="34" charset="0"/>
              </a:rPr>
              <a:t> </a:t>
            </a:r>
            <a:r>
              <a:rPr lang="de-DE" b="1" dirty="0" err="1">
                <a:latin typeface="DesySans Office" panose="020B0503040000020003" pitchFamily="34" charset="0"/>
              </a:rPr>
              <a:t>new</a:t>
            </a:r>
            <a:r>
              <a:rPr lang="de-DE" b="1" dirty="0">
                <a:latin typeface="DesySans Office" panose="020B0503040000020003" pitchFamily="34" charset="0"/>
              </a:rPr>
              <a:t> DESY IT </a:t>
            </a:r>
            <a:r>
              <a:rPr lang="de-DE" b="1" dirty="0" err="1">
                <a:latin typeface="DesySans Office" panose="020B0503040000020003" pitchFamily="34" charset="0"/>
              </a:rPr>
              <a:t>head</a:t>
            </a:r>
            <a:r>
              <a:rPr lang="de-DE" dirty="0">
                <a:latin typeface="DesySans Office" panose="020B0503040000020003" pitchFamily="34" charset="0"/>
              </a:rPr>
              <a:t> </a:t>
            </a:r>
          </a:p>
          <a:p>
            <a:pPr marL="11112" lvl="1"/>
            <a:r>
              <a:rPr lang="de-DE" dirty="0" err="1">
                <a:latin typeface="DesySans Office" panose="020B0503040000020003" pitchFamily="34" charset="0"/>
              </a:rPr>
              <a:t>with</a:t>
            </a:r>
            <a:r>
              <a:rPr lang="de-DE" dirty="0">
                <a:latin typeface="DesySans Office" panose="020B0503040000020003" pitchFamily="34" charset="0"/>
              </a:rPr>
              <a:t> </a:t>
            </a:r>
            <a:r>
              <a:rPr lang="de-DE" dirty="0" err="1">
                <a:latin typeface="DesySans Office" panose="020B0503040000020003" pitchFamily="34" charset="0"/>
              </a:rPr>
              <a:t>new</a:t>
            </a:r>
            <a:r>
              <a:rPr lang="de-DE" dirty="0">
                <a:latin typeface="DesySans Office" panose="020B0503040000020003" pitchFamily="34" charset="0"/>
              </a:rPr>
              <a:t> </a:t>
            </a:r>
            <a:r>
              <a:rPr lang="de-DE" dirty="0" err="1">
                <a:latin typeface="DesySans Office" panose="020B0503040000020003" pitchFamily="34" charset="0"/>
              </a:rPr>
              <a:t>research</a:t>
            </a:r>
            <a:r>
              <a:rPr lang="de-DE" dirty="0">
                <a:latin typeface="DesySans Office" panose="020B0503040000020003" pitchFamily="34" charset="0"/>
              </a:rPr>
              <a:t> </a:t>
            </a:r>
            <a:r>
              <a:rPr lang="de-DE" dirty="0" err="1">
                <a:latin typeface="DesySans Office" panose="020B0503040000020003" pitchFamily="34" charset="0"/>
              </a:rPr>
              <a:t>group</a:t>
            </a:r>
            <a:r>
              <a:rPr lang="de-DE" dirty="0">
                <a:latin typeface="DesySans Office" panose="020B0503040000020003" pitchFamily="34" charset="0"/>
              </a:rPr>
              <a:t> </a:t>
            </a:r>
            <a:r>
              <a:rPr lang="de-DE" dirty="0" err="1">
                <a:latin typeface="DesySans Office" panose="020B0503040000020003" pitchFamily="34" charset="0"/>
              </a:rPr>
              <a:t>for</a:t>
            </a:r>
            <a:r>
              <a:rPr lang="de-DE" dirty="0">
                <a:latin typeface="DesySans Office" panose="020B0503040000020003" pitchFamily="34" charset="0"/>
              </a:rPr>
              <a:t> </a:t>
            </a:r>
            <a:r>
              <a:rPr lang="de-DE" dirty="0" err="1">
                <a:latin typeface="DesySans Office" panose="020B0503040000020003" pitchFamily="34" charset="0"/>
              </a:rPr>
              <a:t>computional</a:t>
            </a:r>
            <a:r>
              <a:rPr lang="de-DE" dirty="0">
                <a:latin typeface="DesySans Office" panose="020B0503040000020003" pitchFamily="34" charset="0"/>
              </a:rPr>
              <a:t> </a:t>
            </a:r>
            <a:r>
              <a:rPr lang="de-DE" dirty="0" err="1">
                <a:latin typeface="DesySans Office" panose="020B0503040000020003" pitchFamily="34" charset="0"/>
              </a:rPr>
              <a:t>methods</a:t>
            </a:r>
            <a:endParaRPr lang="de-DE" dirty="0">
              <a:latin typeface="DesySans Office" panose="020B0503040000020003" pitchFamily="34" charset="0"/>
            </a:endParaRPr>
          </a:p>
          <a:p>
            <a:pPr marL="11112" lvl="1"/>
            <a:endParaRPr lang="de-DE" dirty="0">
              <a:latin typeface="DesySans Office" panose="020B0503040000020003" pitchFamily="34" charset="0"/>
            </a:endParaRPr>
          </a:p>
          <a:p>
            <a:pPr marL="11112" lvl="1"/>
            <a:r>
              <a:rPr lang="de-DE" b="1" dirty="0" err="1">
                <a:latin typeface="DesySans Office" panose="020B0503040000020003" pitchFamily="34" charset="0"/>
              </a:rPr>
              <a:t>Ongoing</a:t>
            </a:r>
            <a:r>
              <a:rPr lang="de-DE" b="1" dirty="0">
                <a:latin typeface="DesySans Office" panose="020B0503040000020003" pitchFamily="34" charset="0"/>
              </a:rPr>
              <a:t> </a:t>
            </a:r>
            <a:r>
              <a:rPr lang="de-DE" b="1" dirty="0" err="1">
                <a:latin typeface="DesySans Office" panose="020B0503040000020003" pitchFamily="34" charset="0"/>
              </a:rPr>
              <a:t>sustainability</a:t>
            </a:r>
            <a:r>
              <a:rPr lang="de-DE" b="1" dirty="0">
                <a:latin typeface="DesySans Office" panose="020B0503040000020003" pitchFamily="34" charset="0"/>
              </a:rPr>
              <a:t> </a:t>
            </a:r>
            <a:r>
              <a:rPr lang="de-DE" b="1" dirty="0" err="1">
                <a:latin typeface="DesySans Office" panose="020B0503040000020003" pitchFamily="34" charset="0"/>
              </a:rPr>
              <a:t>discussions</a:t>
            </a:r>
            <a:r>
              <a:rPr lang="de-DE" b="1" dirty="0">
                <a:latin typeface="DesySans Office" panose="020B0503040000020003" pitchFamily="34" charset="0"/>
              </a:rPr>
              <a:t> </a:t>
            </a:r>
            <a:r>
              <a:rPr lang="de-DE" b="1" dirty="0" err="1">
                <a:latin typeface="DesySans Office" panose="020B0503040000020003" pitchFamily="34" charset="0"/>
              </a:rPr>
              <a:t>for</a:t>
            </a:r>
            <a:r>
              <a:rPr lang="de-DE" b="1" dirty="0">
                <a:latin typeface="DesySans Office" panose="020B0503040000020003" pitchFamily="34" charset="0"/>
              </a:rPr>
              <a:t> </a:t>
            </a:r>
            <a:r>
              <a:rPr lang="de-DE" b="1" dirty="0" err="1">
                <a:latin typeface="DesySans Office" panose="020B0503040000020003" pitchFamily="34" charset="0"/>
              </a:rPr>
              <a:t>data</a:t>
            </a:r>
            <a:r>
              <a:rPr lang="de-DE" b="1" dirty="0">
                <a:latin typeface="DesySans Office" panose="020B0503040000020003" pitchFamily="34" charset="0"/>
              </a:rPr>
              <a:t> </a:t>
            </a:r>
            <a:r>
              <a:rPr lang="de-DE" b="1" dirty="0" err="1">
                <a:latin typeface="DesySans Office" panose="020B0503040000020003" pitchFamily="34" charset="0"/>
              </a:rPr>
              <a:t>centres</a:t>
            </a:r>
            <a:endParaRPr lang="de-DE" b="1" dirty="0">
              <a:latin typeface="DesySans Office" panose="020B0503040000020003" pitchFamily="34" charset="0"/>
            </a:endParaRPr>
          </a:p>
          <a:p>
            <a:pPr marL="296862" lvl="1" indent="-285750">
              <a:buFont typeface="Arial" panose="020B0604020202020204" pitchFamily="34" charset="0"/>
              <a:buChar char="•"/>
            </a:pPr>
            <a:r>
              <a:rPr lang="de-DE" dirty="0" err="1">
                <a:latin typeface="DesySans Office" panose="020B0503040000020003" pitchFamily="34" charset="0"/>
              </a:rPr>
              <a:t>Machine</a:t>
            </a:r>
            <a:r>
              <a:rPr lang="de-DE" dirty="0">
                <a:latin typeface="DesySans Office" panose="020B0503040000020003" pitchFamily="34" charset="0"/>
              </a:rPr>
              <a:t> </a:t>
            </a:r>
            <a:r>
              <a:rPr lang="de-DE" dirty="0" err="1">
                <a:latin typeface="DesySans Office" panose="020B0503040000020003" pitchFamily="34" charset="0"/>
              </a:rPr>
              <a:t>upgrades</a:t>
            </a:r>
            <a:endParaRPr lang="de-DE" dirty="0">
              <a:latin typeface="DesySans Office" panose="020B0503040000020003" pitchFamily="34" charset="0"/>
            </a:endParaRPr>
          </a:p>
          <a:p>
            <a:pPr marL="296862" lvl="1" indent="-285750">
              <a:buFont typeface="Arial" panose="020B0604020202020204" pitchFamily="34" charset="0"/>
              <a:buChar char="•"/>
            </a:pPr>
            <a:r>
              <a:rPr lang="de-DE" dirty="0" err="1">
                <a:latin typeface="DesySans Office" panose="020B0503040000020003" pitchFamily="34" charset="0"/>
              </a:rPr>
              <a:t>new</a:t>
            </a:r>
            <a:r>
              <a:rPr lang="de-DE" dirty="0">
                <a:latin typeface="DesySans Office" panose="020B0503040000020003" pitchFamily="34" charset="0"/>
              </a:rPr>
              <a:t> </a:t>
            </a:r>
            <a:r>
              <a:rPr lang="de-DE" dirty="0" err="1">
                <a:latin typeface="DesySans Office" panose="020B0503040000020003" pitchFamily="34" charset="0"/>
              </a:rPr>
              <a:t>architectures</a:t>
            </a:r>
            <a:endParaRPr lang="de-DE" dirty="0">
              <a:latin typeface="DesySans Office" panose="020B0503040000020003" pitchFamily="34" charset="0"/>
            </a:endParaRPr>
          </a:p>
          <a:p>
            <a:pPr marL="296862" lvl="1" indent="-285750">
              <a:buFont typeface="Arial" panose="020B0604020202020204" pitchFamily="34" charset="0"/>
              <a:buChar char="•"/>
            </a:pPr>
            <a:r>
              <a:rPr lang="de-DE" dirty="0" err="1">
                <a:latin typeface="DesySans Office" panose="020B0503040000020003" pitchFamily="34" charset="0"/>
              </a:rPr>
              <a:t>move</a:t>
            </a:r>
            <a:r>
              <a:rPr lang="de-DE" dirty="0">
                <a:latin typeface="DesySans Office" panose="020B0503040000020003" pitchFamily="34" charset="0"/>
              </a:rPr>
              <a:t> </a:t>
            </a:r>
            <a:r>
              <a:rPr lang="de-DE" dirty="0" err="1">
                <a:latin typeface="DesySans Office" panose="020B0503040000020003" pitchFamily="34" charset="0"/>
              </a:rPr>
              <a:t>to</a:t>
            </a:r>
            <a:r>
              <a:rPr lang="de-DE" dirty="0">
                <a:latin typeface="DesySans Office" panose="020B0503040000020003" pitchFamily="34" charset="0"/>
              </a:rPr>
              <a:t> GPUs and FPGAs</a:t>
            </a:r>
          </a:p>
          <a:p>
            <a:pPr marL="296862" lvl="1" indent="-285750">
              <a:buFont typeface="Arial" panose="020B0604020202020204" pitchFamily="34" charset="0"/>
              <a:buChar char="•"/>
            </a:pPr>
            <a:r>
              <a:rPr lang="de-DE" dirty="0" err="1">
                <a:latin typeface="DesySans Office" panose="020B0503040000020003" pitchFamily="34" charset="0"/>
              </a:rPr>
              <a:t>cluster</a:t>
            </a:r>
            <a:r>
              <a:rPr lang="de-DE" dirty="0">
                <a:latin typeface="DesySans Office" panose="020B0503040000020003" pitchFamily="34" charset="0"/>
              </a:rPr>
              <a:t> </a:t>
            </a:r>
            <a:r>
              <a:rPr lang="de-DE" dirty="0" err="1">
                <a:latin typeface="DesySans Office" panose="020B0503040000020003" pitchFamily="34" charset="0"/>
              </a:rPr>
              <a:t>shaping</a:t>
            </a:r>
            <a:r>
              <a:rPr lang="de-DE" dirty="0">
                <a:latin typeface="DesySans Office" panose="020B0503040000020003" pitchFamily="34" charset="0"/>
              </a:rPr>
              <a:t> </a:t>
            </a:r>
            <a:r>
              <a:rPr lang="de-DE" dirty="0" err="1">
                <a:latin typeface="DesySans Office" panose="020B0503040000020003" pitchFamily="34" charset="0"/>
              </a:rPr>
              <a:t>based</a:t>
            </a:r>
            <a:r>
              <a:rPr lang="de-DE" dirty="0">
                <a:latin typeface="DesySans Office" panose="020B0503040000020003" pitchFamily="34" charset="0"/>
              </a:rPr>
              <a:t> on </a:t>
            </a:r>
            <a:r>
              <a:rPr lang="de-DE" dirty="0" err="1">
                <a:latin typeface="DesySans Office" panose="020B0503040000020003" pitchFamily="34" charset="0"/>
              </a:rPr>
              <a:t>green</a:t>
            </a:r>
            <a:r>
              <a:rPr lang="de-DE" dirty="0">
                <a:latin typeface="DesySans Office" panose="020B0503040000020003" pitchFamily="34" charset="0"/>
              </a:rPr>
              <a:t> </a:t>
            </a:r>
            <a:r>
              <a:rPr lang="de-DE" dirty="0" err="1">
                <a:latin typeface="DesySans Office" panose="020B0503040000020003" pitchFamily="34" charset="0"/>
              </a:rPr>
              <a:t>energy</a:t>
            </a:r>
            <a:r>
              <a:rPr lang="de-DE" dirty="0">
                <a:latin typeface="DesySans Office" panose="020B0503040000020003" pitchFamily="34" charset="0"/>
              </a:rPr>
              <a:t> </a:t>
            </a:r>
            <a:r>
              <a:rPr lang="de-DE" dirty="0" err="1">
                <a:latin typeface="DesySans Office" panose="020B0503040000020003" pitchFamily="34" charset="0"/>
              </a:rPr>
              <a:t>availability</a:t>
            </a:r>
            <a:r>
              <a:rPr lang="de-DE" dirty="0">
                <a:latin typeface="DesySans Office" panose="020B0503040000020003" pitchFamily="34" charset="0"/>
              </a:rPr>
              <a:t>,</a:t>
            </a:r>
          </a:p>
          <a:p>
            <a:pPr marL="296862" lvl="1" indent="-285750">
              <a:buFont typeface="Arial" panose="020B0604020202020204" pitchFamily="34" charset="0"/>
              <a:buChar char="•"/>
            </a:pPr>
            <a:r>
              <a:rPr lang="de-DE" dirty="0">
                <a:latin typeface="DesySans Office" panose="020B0503040000020003" pitchFamily="34" charset="0"/>
              </a:rPr>
              <a:t>Education / </a:t>
            </a:r>
            <a:r>
              <a:rPr lang="de-DE" dirty="0" err="1">
                <a:latin typeface="DesySans Office" panose="020B0503040000020003" pitchFamily="34" charset="0"/>
              </a:rPr>
              <a:t>teaching</a:t>
            </a:r>
            <a:r>
              <a:rPr lang="de-DE" dirty="0">
                <a:latin typeface="DesySans Office" panose="020B0503040000020003" pitchFamily="34" charset="0"/>
              </a:rPr>
              <a:t> </a:t>
            </a:r>
            <a:r>
              <a:rPr lang="de-DE" dirty="0" err="1">
                <a:latin typeface="DesySans Office" panose="020B0503040000020003" pitchFamily="34" charset="0"/>
              </a:rPr>
              <a:t>of</a:t>
            </a:r>
            <a:r>
              <a:rPr lang="de-DE" dirty="0">
                <a:latin typeface="DesySans Office" panose="020B0503040000020003" pitchFamily="34" charset="0"/>
              </a:rPr>
              <a:t> </a:t>
            </a:r>
            <a:r>
              <a:rPr lang="de-DE" dirty="0" err="1">
                <a:latin typeface="DesySans Office" panose="020B0503040000020003" pitchFamily="34" charset="0"/>
              </a:rPr>
              <a:t>good</a:t>
            </a:r>
            <a:r>
              <a:rPr lang="de-DE" dirty="0">
                <a:latin typeface="DesySans Office" panose="020B0503040000020003" pitchFamily="34" charset="0"/>
              </a:rPr>
              <a:t> </a:t>
            </a:r>
            <a:r>
              <a:rPr lang="de-DE" dirty="0" err="1">
                <a:latin typeface="DesySans Office" panose="020B0503040000020003" pitchFamily="34" charset="0"/>
              </a:rPr>
              <a:t>practices</a:t>
            </a:r>
            <a:r>
              <a:rPr lang="de-DE" dirty="0">
                <a:latin typeface="DesySans Office" panose="020B0503040000020003" pitchFamily="34" charset="0"/>
              </a:rPr>
              <a:t>, …</a:t>
            </a:r>
          </a:p>
          <a:p>
            <a:pPr marL="296862" lvl="1" indent="-285750">
              <a:buFont typeface="Arial" panose="020B0604020202020204" pitchFamily="34" charset="0"/>
              <a:buChar char="•"/>
            </a:pPr>
            <a:r>
              <a:rPr lang="de-DE" dirty="0">
                <a:latin typeface="DesySans Office" panose="020B0503040000020003" pitchFamily="34" charset="0"/>
              </a:rPr>
              <a:t>…</a:t>
            </a:r>
          </a:p>
        </p:txBody>
      </p:sp>
      <p:sp>
        <p:nvSpPr>
          <p:cNvPr id="12" name="Rectangle 11">
            <a:extLst>
              <a:ext uri="{FF2B5EF4-FFF2-40B4-BE49-F238E27FC236}">
                <a16:creationId xmlns:a16="http://schemas.microsoft.com/office/drawing/2014/main" id="{9CDE57C9-B8C9-87F1-653F-89CB7ACD0BC8}"/>
              </a:ext>
            </a:extLst>
          </p:cNvPr>
          <p:cNvSpPr/>
          <p:nvPr/>
        </p:nvSpPr>
        <p:spPr>
          <a:xfrm>
            <a:off x="6628149" y="619961"/>
            <a:ext cx="899410" cy="4063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3" name="Picture 2">
            <a:extLst>
              <a:ext uri="{FF2B5EF4-FFF2-40B4-BE49-F238E27FC236}">
                <a16:creationId xmlns:a16="http://schemas.microsoft.com/office/drawing/2014/main" id="{BBBD20DF-64A3-FA6C-E0BF-81DF6D2670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54251" y="1856827"/>
            <a:ext cx="4491022" cy="3274942"/>
          </a:xfrm>
          <a:prstGeom prst="rect">
            <a:avLst/>
          </a:prstGeom>
        </p:spPr>
      </p:pic>
      <p:sp>
        <p:nvSpPr>
          <p:cNvPr id="4" name="TextBox 3">
            <a:extLst>
              <a:ext uri="{FF2B5EF4-FFF2-40B4-BE49-F238E27FC236}">
                <a16:creationId xmlns:a16="http://schemas.microsoft.com/office/drawing/2014/main" id="{90984BE1-A4B1-7C0C-987F-B7E63709E700}"/>
              </a:ext>
            </a:extLst>
          </p:cNvPr>
          <p:cNvSpPr txBox="1"/>
          <p:nvPr/>
        </p:nvSpPr>
        <p:spPr>
          <a:xfrm>
            <a:off x="6754251" y="470684"/>
            <a:ext cx="5437749" cy="1277273"/>
          </a:xfrm>
          <a:prstGeom prst="rect">
            <a:avLst/>
          </a:prstGeom>
          <a:noFill/>
        </p:spPr>
        <p:txBody>
          <a:bodyPr wrap="square" rtlCol="0">
            <a:spAutoFit/>
          </a:bodyPr>
          <a:lstStyle/>
          <a:p>
            <a:pPr>
              <a:spcBef>
                <a:spcPts val="300"/>
              </a:spcBef>
            </a:pPr>
            <a:r>
              <a:rPr lang="de-DE" b="1" spc="-1" dirty="0">
                <a:solidFill>
                  <a:srgbClr val="000000"/>
                </a:solidFill>
                <a:latin typeface="DesySans Office" panose="020B0503040000020003" pitchFamily="34" charset="0"/>
              </a:rPr>
              <a:t>F</a:t>
            </a:r>
            <a:r>
              <a:rPr lang="de-DE" b="1" strike="noStrike" spc="-1" dirty="0">
                <a:solidFill>
                  <a:srgbClr val="000000"/>
                </a:solidFill>
                <a:latin typeface="DesySans Office" panose="020B0503040000020003" pitchFamily="34" charset="0"/>
              </a:rPr>
              <a:t>ederal </a:t>
            </a:r>
            <a:r>
              <a:rPr lang="de-DE" b="1" strike="noStrike" spc="-1" dirty="0" err="1">
                <a:solidFill>
                  <a:srgbClr val="000000"/>
                </a:solidFill>
                <a:latin typeface="DesySans Office" panose="020B0503040000020003" pitchFamily="34" charset="0"/>
              </a:rPr>
              <a:t>funding</a:t>
            </a:r>
            <a:r>
              <a:rPr lang="de-DE" b="1" strike="noStrike" spc="-1" dirty="0">
                <a:solidFill>
                  <a:srgbClr val="000000"/>
                </a:solidFill>
                <a:latin typeface="DesySans Office" panose="020B0503040000020003" pitchFamily="34" charset="0"/>
              </a:rPr>
              <a:t> </a:t>
            </a:r>
            <a:r>
              <a:rPr lang="de-DE" b="1" strike="noStrike" spc="-1" dirty="0" err="1">
                <a:solidFill>
                  <a:srgbClr val="000000"/>
                </a:solidFill>
                <a:latin typeface="DesySans Office" panose="020B0503040000020003" pitchFamily="34" charset="0"/>
              </a:rPr>
              <a:t>scheme</a:t>
            </a:r>
            <a:r>
              <a:rPr lang="de-DE" b="1" strike="noStrike" spc="-1" dirty="0">
                <a:solidFill>
                  <a:srgbClr val="000000"/>
                </a:solidFill>
                <a:latin typeface="DesySans Office" panose="020B0503040000020003" pitchFamily="34" charset="0"/>
              </a:rPr>
              <a:t> </a:t>
            </a:r>
            <a:r>
              <a:rPr lang="de-DE" b="1" strike="noStrike" spc="-1" dirty="0" err="1">
                <a:solidFill>
                  <a:srgbClr val="000000"/>
                </a:solidFill>
                <a:latin typeface="DesySans Office" panose="020B0503040000020003" pitchFamily="34" charset="0"/>
              </a:rPr>
              <a:t>change</a:t>
            </a:r>
            <a:r>
              <a:rPr lang="de-DE" b="1" strike="noStrike" spc="-1" dirty="0">
                <a:solidFill>
                  <a:srgbClr val="000000"/>
                </a:solidFill>
                <a:latin typeface="DesySans Office" panose="020B0503040000020003" pitchFamily="34" charset="0"/>
              </a:rPr>
              <a:t>: WLCG </a:t>
            </a:r>
            <a:r>
              <a:rPr lang="de-DE" b="1" strike="noStrike" spc="-1" dirty="0" err="1">
                <a:solidFill>
                  <a:srgbClr val="000000"/>
                </a:solidFill>
                <a:latin typeface="DesySans Office" panose="020B0503040000020003" pitchFamily="34" charset="0"/>
              </a:rPr>
              <a:t>migration</a:t>
            </a:r>
            <a:r>
              <a:rPr lang="de-DE" b="1" strike="noStrike" spc="-1" dirty="0">
                <a:solidFill>
                  <a:srgbClr val="000000"/>
                </a:solidFill>
                <a:latin typeface="DesySans Office" panose="020B0503040000020003" pitchFamily="34" charset="0"/>
              </a:rPr>
              <a:t> </a:t>
            </a:r>
            <a:r>
              <a:rPr lang="de-DE" b="1" strike="noStrike" spc="-1" dirty="0" err="1">
                <a:solidFill>
                  <a:srgbClr val="000000"/>
                </a:solidFill>
                <a:latin typeface="DesySans Office" panose="020B0503040000020003" pitchFamily="34" charset="0"/>
              </a:rPr>
              <a:t>of</a:t>
            </a:r>
            <a:r>
              <a:rPr lang="de-DE" b="1" strike="noStrike" spc="-1" dirty="0">
                <a:solidFill>
                  <a:srgbClr val="000000"/>
                </a:solidFill>
                <a:latin typeface="DesySans Office" panose="020B0503040000020003" pitchFamily="34" charset="0"/>
              </a:rPr>
              <a:t> </a:t>
            </a:r>
            <a:r>
              <a:rPr lang="de-DE" b="1" strike="noStrike" spc="-1" dirty="0" err="1">
                <a:solidFill>
                  <a:srgbClr val="000000"/>
                </a:solidFill>
                <a:latin typeface="DesySans Office" panose="020B0503040000020003" pitchFamily="34" charset="0"/>
              </a:rPr>
              <a:t>resources</a:t>
            </a:r>
            <a:endParaRPr lang="de-DE" spc="-1" dirty="0">
              <a:solidFill>
                <a:srgbClr val="000000"/>
              </a:solidFill>
              <a:latin typeface="DesySans Office" panose="020B0503040000020003" pitchFamily="34" charset="0"/>
            </a:endParaRPr>
          </a:p>
          <a:p>
            <a:pPr marL="285750" indent="-285750">
              <a:spcBef>
                <a:spcPts val="300"/>
              </a:spcBef>
              <a:buFont typeface="Arial" panose="020B0604020202020204" pitchFamily="34" charset="0"/>
              <a:buChar char="•"/>
            </a:pPr>
            <a:r>
              <a:rPr lang="de-DE" b="0" strike="noStrike" spc="-1" dirty="0" err="1">
                <a:solidFill>
                  <a:srgbClr val="000000"/>
                </a:solidFill>
                <a:latin typeface="DesySans Office" panose="020B0503040000020003" pitchFamily="34" charset="0"/>
              </a:rPr>
              <a:t>Com</a:t>
            </a:r>
            <a:r>
              <a:rPr lang="de-DE" spc="-1" dirty="0" err="1">
                <a:solidFill>
                  <a:srgbClr val="000000"/>
                </a:solidFill>
                <a:latin typeface="DesySans Office" panose="020B0503040000020003" pitchFamily="34" charset="0"/>
              </a:rPr>
              <a:t>pute</a:t>
            </a:r>
            <a:r>
              <a:rPr lang="de-DE" spc="-1" dirty="0">
                <a:solidFill>
                  <a:srgbClr val="000000"/>
                </a:solidFill>
                <a:latin typeface="DesySans Office" panose="020B0503040000020003" pitchFamily="34" charset="0"/>
              </a:rPr>
              <a:t>: University Tier-2 </a:t>
            </a:r>
            <a:r>
              <a:rPr lang="de-DE" spc="-1" dirty="0" err="1">
                <a:solidFill>
                  <a:srgbClr val="000000"/>
                </a:solidFill>
                <a:latin typeface="DesySans Office" panose="020B0503040000020003" pitchFamily="34" charset="0"/>
              </a:rPr>
              <a:t>to</a:t>
            </a:r>
            <a:r>
              <a:rPr lang="de-DE" spc="-1" dirty="0">
                <a:solidFill>
                  <a:srgbClr val="000000"/>
                </a:solidFill>
                <a:latin typeface="DesySans Office" panose="020B0503040000020003" pitchFamily="34" charset="0"/>
              </a:rPr>
              <a:t> NHR</a:t>
            </a:r>
          </a:p>
          <a:p>
            <a:pPr marL="285750" indent="-285750">
              <a:spcBef>
                <a:spcPts val="300"/>
              </a:spcBef>
              <a:buFont typeface="Arial" panose="020B0604020202020204" pitchFamily="34" charset="0"/>
              <a:buChar char="•"/>
            </a:pPr>
            <a:r>
              <a:rPr lang="de-DE" b="0" strike="noStrike" spc="-1" dirty="0">
                <a:solidFill>
                  <a:srgbClr val="000000"/>
                </a:solidFill>
                <a:latin typeface="DesySans Office" panose="020B0503040000020003" pitchFamily="34" charset="0"/>
              </a:rPr>
              <a:t>Universit</a:t>
            </a:r>
            <a:r>
              <a:rPr lang="de-DE" spc="-1" dirty="0">
                <a:solidFill>
                  <a:srgbClr val="000000"/>
                </a:solidFill>
                <a:latin typeface="DesySans Office" panose="020B0503040000020003" pitchFamily="34" charset="0"/>
              </a:rPr>
              <a:t>y </a:t>
            </a:r>
            <a:r>
              <a:rPr lang="de-DE" spc="-1" dirty="0" err="1">
                <a:solidFill>
                  <a:srgbClr val="000000"/>
                </a:solidFill>
                <a:latin typeface="DesySans Office" panose="020B0503040000020003" pitchFamily="34" charset="0"/>
              </a:rPr>
              <a:t>storage</a:t>
            </a:r>
            <a:r>
              <a:rPr lang="de-DE" spc="-1" dirty="0">
                <a:solidFill>
                  <a:srgbClr val="000000"/>
                </a:solidFill>
                <a:latin typeface="DesySans Office" panose="020B0503040000020003" pitchFamily="34" charset="0"/>
              </a:rPr>
              <a:t> </a:t>
            </a:r>
            <a:r>
              <a:rPr lang="de-DE" spc="-1" dirty="0">
                <a:solidFill>
                  <a:srgbClr val="000000"/>
                </a:solidFill>
                <a:latin typeface="DesySans Office" panose="020B0503040000020003" pitchFamily="34" charset="0"/>
                <a:sym typeface="Wingdings" pitchFamily="2" charset="2"/>
              </a:rPr>
              <a:t> DESY and KIT</a:t>
            </a:r>
            <a:endParaRPr lang="de-DE" b="0" strike="noStrike" spc="-1" dirty="0">
              <a:solidFill>
                <a:srgbClr val="000000"/>
              </a:solidFill>
              <a:latin typeface="DesySans Office" panose="020B0503040000020003" pitchFamily="34" charset="0"/>
            </a:endParaRPr>
          </a:p>
        </p:txBody>
      </p:sp>
      <p:sp>
        <p:nvSpPr>
          <p:cNvPr id="11" name="TextBox 10">
            <a:extLst>
              <a:ext uri="{FF2B5EF4-FFF2-40B4-BE49-F238E27FC236}">
                <a16:creationId xmlns:a16="http://schemas.microsoft.com/office/drawing/2014/main" id="{EB1E1DF5-BE35-AA6C-7AE3-6BA79AAE3F34}"/>
              </a:ext>
            </a:extLst>
          </p:cNvPr>
          <p:cNvSpPr txBox="1"/>
          <p:nvPr/>
        </p:nvSpPr>
        <p:spPr>
          <a:xfrm>
            <a:off x="6779651" y="5192191"/>
            <a:ext cx="4637649" cy="1477328"/>
          </a:xfrm>
          <a:prstGeom prst="rect">
            <a:avLst/>
          </a:prstGeom>
          <a:noFill/>
        </p:spPr>
        <p:txBody>
          <a:bodyPr wrap="square" rtlCol="0">
            <a:spAutoFit/>
          </a:bodyPr>
          <a:lstStyle/>
          <a:p>
            <a:r>
              <a:rPr lang="en-DE" dirty="0">
                <a:solidFill>
                  <a:schemeClr val="accent1"/>
                </a:solidFill>
              </a:rPr>
              <a:t>To be resolved: increased requirements on storage, network, personnel, data management at NHRs</a:t>
            </a:r>
            <a:br>
              <a:rPr lang="en-DE" dirty="0"/>
            </a:br>
            <a:r>
              <a:rPr lang="en-DE" dirty="0">
                <a:sym typeface="Wingdings" pitchFamily="2" charset="2"/>
              </a:rPr>
              <a:t> application to HGF planned for 2025, </a:t>
            </a:r>
            <a:br>
              <a:rPr lang="en-DE" dirty="0">
                <a:sym typeface="Wingdings" pitchFamily="2" charset="2"/>
              </a:rPr>
            </a:br>
            <a:r>
              <a:rPr lang="en-DE" dirty="0">
                <a:sym typeface="Wingdings" pitchFamily="2" charset="2"/>
              </a:rPr>
              <a:t>     bridge funds received.</a:t>
            </a:r>
            <a:endParaRPr lang="en-DE" dirty="0"/>
          </a:p>
        </p:txBody>
      </p:sp>
    </p:spTree>
    <p:extLst>
      <p:ext uri="{BB962C8B-B14F-4D97-AF65-F5344CB8AC3E}">
        <p14:creationId xmlns:p14="http://schemas.microsoft.com/office/powerpoint/2010/main" val="383834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PlaceHolder 1"/>
          <p:cNvSpPr>
            <a:spLocks noGrp="1"/>
          </p:cNvSpPr>
          <p:nvPr>
            <p:ph type="title"/>
          </p:nvPr>
        </p:nvSpPr>
        <p:spPr>
          <a:xfrm>
            <a:off x="407880" y="349560"/>
            <a:ext cx="11374200" cy="449280"/>
          </a:xfrm>
          <a:prstGeom prst="rect">
            <a:avLst/>
          </a:prstGeom>
          <a:noFill/>
          <a:ln w="0">
            <a:noFill/>
          </a:ln>
        </p:spPr>
        <p:txBody>
          <a:bodyPr lIns="0" tIns="0" rIns="0" bIns="0" anchor="t">
            <a:normAutofit/>
          </a:bodyPr>
          <a:lstStyle/>
          <a:p>
            <a:pPr indent="0" defTabSz="914400">
              <a:lnSpc>
                <a:spcPct val="90000"/>
              </a:lnSpc>
              <a:buNone/>
              <a:tabLst>
                <a:tab pos="0" algn="l"/>
              </a:tabLst>
            </a:pPr>
            <a:r>
              <a:rPr lang="en-US" sz="3000" b="1" strike="noStrike" spc="-100" dirty="0">
                <a:solidFill>
                  <a:schemeClr val="accent1"/>
                </a:solidFill>
                <a:latin typeface="DesySans Office" panose="020B0503040000020003" pitchFamily="34" charset="0"/>
                <a:ea typeface="Arial"/>
              </a:rPr>
              <a:t>Test Beam Operations</a:t>
            </a:r>
            <a:endParaRPr lang="en-US" sz="3000" b="0" strike="noStrike" spc="-1" dirty="0">
              <a:solidFill>
                <a:schemeClr val="dk1"/>
              </a:solidFill>
              <a:latin typeface="DesySans Office" panose="020B0503040000020003" pitchFamily="34" charset="0"/>
            </a:endParaRPr>
          </a:p>
        </p:txBody>
      </p:sp>
      <p:sp>
        <p:nvSpPr>
          <p:cNvPr id="236" name="PlaceHolder 2"/>
          <p:cNvSpPr>
            <a:spLocks noGrp="1"/>
          </p:cNvSpPr>
          <p:nvPr>
            <p:ph/>
          </p:nvPr>
        </p:nvSpPr>
        <p:spPr>
          <a:xfrm>
            <a:off x="407880" y="817560"/>
            <a:ext cx="11374200" cy="377640"/>
          </a:xfrm>
          <a:prstGeom prst="rect">
            <a:avLst/>
          </a:prstGeom>
          <a:noFill/>
          <a:ln w="0">
            <a:noFill/>
          </a:ln>
        </p:spPr>
        <p:txBody>
          <a:bodyPr lIns="0" tIns="0" rIns="0" bIns="0" anchor="t">
            <a:noAutofit/>
          </a:bodyPr>
          <a:lstStyle/>
          <a:p>
            <a:pPr indent="0" defTabSz="914400">
              <a:lnSpc>
                <a:spcPct val="100000"/>
              </a:lnSpc>
              <a:spcAft>
                <a:spcPts val="1199"/>
              </a:spcAft>
              <a:buNone/>
              <a:tabLst>
                <a:tab pos="0" algn="l"/>
              </a:tabLst>
            </a:pPr>
            <a:r>
              <a:rPr lang="en-US" sz="1800" b="1" strike="noStrike" spc="-100" dirty="0">
                <a:solidFill>
                  <a:schemeClr val="accent2"/>
                </a:solidFill>
                <a:latin typeface="DesySans Office" panose="020B0503040000020003" pitchFamily="34" charset="0"/>
                <a:ea typeface="Arial"/>
              </a:rPr>
              <a:t>The 2024  Run is  still ongoing ….</a:t>
            </a:r>
            <a:endParaRPr lang="en-US" sz="1800" b="0" strike="noStrike" spc="-1" dirty="0">
              <a:solidFill>
                <a:schemeClr val="dk1"/>
              </a:solidFill>
              <a:latin typeface="DesySans Office" panose="020B0503040000020003" pitchFamily="34" charset="0"/>
            </a:endParaRPr>
          </a:p>
        </p:txBody>
      </p:sp>
      <p:sp>
        <p:nvSpPr>
          <p:cNvPr id="237" name="TextBox 1"/>
          <p:cNvSpPr/>
          <p:nvPr/>
        </p:nvSpPr>
        <p:spPr>
          <a:xfrm>
            <a:off x="321120" y="1107360"/>
            <a:ext cx="7988760" cy="2337648"/>
          </a:xfrm>
          <a:prstGeom prst="rect">
            <a:avLst/>
          </a:prstGeom>
          <a:noFill/>
          <a:ln w="12700">
            <a:noFill/>
          </a:ln>
        </p:spPr>
        <p:style>
          <a:lnRef idx="0">
            <a:scrgbClr r="0" g="0" b="0"/>
          </a:lnRef>
          <a:fillRef idx="0">
            <a:scrgbClr r="0" g="0" b="0"/>
          </a:fillRef>
          <a:effectRef idx="0">
            <a:scrgbClr r="0" g="0" b="0"/>
          </a:effectRef>
          <a:fontRef idx="minor"/>
        </p:style>
        <p:txBody>
          <a:bodyPr lIns="45000" tIns="45000" rIns="45000" bIns="45000" anchor="t">
            <a:spAutoFit/>
          </a:bodyPr>
          <a:lstStyle/>
          <a:p>
            <a:pPr defTabSz="457200">
              <a:spcBef>
                <a:spcPts val="400"/>
              </a:spcBef>
              <a:buClr>
                <a:srgbClr val="000000"/>
              </a:buClr>
            </a:pPr>
            <a:r>
              <a:rPr lang="en-US" sz="1800" b="1" strike="noStrike" spc="-1" dirty="0">
                <a:solidFill>
                  <a:srgbClr val="000000"/>
                </a:solidFill>
                <a:latin typeface="DesySans Office" panose="020B0503040000020003" pitchFamily="34" charset="0"/>
                <a:ea typeface="Arial"/>
              </a:rPr>
              <a:t>2024: a record year with more than 450 users </a:t>
            </a:r>
            <a:endParaRPr lang="en-US" sz="1800" b="1" strike="noStrike" spc="-1" dirty="0">
              <a:solidFill>
                <a:srgbClr val="000000"/>
              </a:solidFill>
              <a:latin typeface="DesySans Office" panose="020B0503040000020003" pitchFamily="34" charset="0"/>
            </a:endParaRPr>
          </a:p>
          <a:p>
            <a:pPr defTabSz="457200">
              <a:spcBef>
                <a:spcPts val="400"/>
              </a:spcBef>
              <a:buClr>
                <a:srgbClr val="000000"/>
              </a:buClr>
            </a:pPr>
            <a:r>
              <a:rPr lang="en-US" sz="1800" b="1" strike="noStrike" spc="-1" dirty="0">
                <a:solidFill>
                  <a:srgbClr val="000000"/>
                </a:solidFill>
                <a:latin typeface="DesySans Office" panose="020B0503040000020003" pitchFamily="34" charset="0"/>
                <a:ea typeface="Arial"/>
              </a:rPr>
              <a:t>Incident on 30 October: a fire at DESY II: a power supply</a:t>
            </a:r>
            <a:endParaRPr lang="en-US" sz="1800" b="1" strike="noStrike" spc="-1" dirty="0">
              <a:solidFill>
                <a:srgbClr val="000000"/>
              </a:solidFill>
              <a:latin typeface="DesySans Office" panose="020B0503040000020003" pitchFamily="34" charset="0"/>
            </a:endParaRPr>
          </a:p>
          <a:p>
            <a:pPr marL="271463" lvl="1" indent="-260350" defTabSz="457200">
              <a:spcBef>
                <a:spcPts val="400"/>
              </a:spcBef>
              <a:buClr>
                <a:srgbClr val="000000"/>
              </a:buClr>
              <a:buFont typeface="Arial"/>
              <a:buChar char="•"/>
            </a:pPr>
            <a:r>
              <a:rPr lang="en-US" sz="1800" b="0" strike="noStrike" spc="-1" dirty="0">
                <a:solidFill>
                  <a:srgbClr val="000000"/>
                </a:solidFill>
                <a:latin typeface="DesySans Office" panose="020B0503040000020003" pitchFamily="34" charset="0"/>
                <a:ea typeface="Arial"/>
              </a:rPr>
              <a:t>No </a:t>
            </a:r>
            <a:r>
              <a:rPr lang="en-US" spc="-1" dirty="0">
                <a:solidFill>
                  <a:srgbClr val="000000"/>
                </a:solidFill>
                <a:latin typeface="DesySans Office" panose="020B0503040000020003" pitchFamily="34" charset="0"/>
                <a:ea typeface="Arial"/>
              </a:rPr>
              <a:t>harm or </a:t>
            </a:r>
            <a:r>
              <a:rPr lang="en-US" sz="1800" b="0" strike="noStrike" spc="-1" dirty="0">
                <a:solidFill>
                  <a:srgbClr val="000000"/>
                </a:solidFill>
                <a:latin typeface="DesySans Office" panose="020B0503040000020003" pitchFamily="34" charset="0"/>
                <a:ea typeface="Arial"/>
              </a:rPr>
              <a:t>danger to humans</a:t>
            </a:r>
          </a:p>
          <a:p>
            <a:pPr marL="271463" lvl="1" indent="-260350" defTabSz="457200">
              <a:spcBef>
                <a:spcPts val="400"/>
              </a:spcBef>
              <a:buClr>
                <a:srgbClr val="000000"/>
              </a:buClr>
              <a:buFont typeface="Arial"/>
              <a:buChar char="•"/>
            </a:pPr>
            <a:r>
              <a:rPr lang="en-US" sz="1800" b="0" strike="noStrike" spc="-1" dirty="0">
                <a:solidFill>
                  <a:srgbClr val="000000"/>
                </a:solidFill>
                <a:latin typeface="DesySans Office" panose="020B0503040000020003" pitchFamily="34" charset="0"/>
                <a:ea typeface="Arial"/>
              </a:rPr>
              <a:t>But damage to equipment, and necessary clean-up</a:t>
            </a:r>
            <a:endParaRPr lang="en-US" sz="1800" b="0" strike="noStrike" spc="-1" dirty="0">
              <a:solidFill>
                <a:srgbClr val="000000"/>
              </a:solidFill>
              <a:latin typeface="DesySans Office" panose="020B0503040000020003" pitchFamily="34" charset="0"/>
            </a:endParaRPr>
          </a:p>
          <a:p>
            <a:pPr marL="271463" lvl="1" indent="-260350" defTabSz="457200">
              <a:spcBef>
                <a:spcPts val="400"/>
              </a:spcBef>
              <a:buClr>
                <a:srgbClr val="000000"/>
              </a:buClr>
              <a:buFont typeface="Arial"/>
              <a:buChar char="•"/>
            </a:pPr>
            <a:r>
              <a:rPr lang="en-US" b="1" spc="-1" dirty="0">
                <a:latin typeface="DesySans Office" panose="020B0503040000020003" pitchFamily="34" charset="0"/>
                <a:ea typeface="Arial"/>
              </a:rPr>
              <a:t>R</a:t>
            </a:r>
            <a:r>
              <a:rPr lang="en-US" sz="1800" b="1" strike="noStrike" spc="-1" dirty="0">
                <a:latin typeface="DesySans Office" panose="020B0503040000020003" pitchFamily="34" charset="0"/>
                <a:ea typeface="Arial"/>
              </a:rPr>
              <a:t>esumed operations on </a:t>
            </a:r>
            <a:r>
              <a:rPr lang="en-US" b="1" spc="-1" dirty="0">
                <a:latin typeface="DesySans Office" panose="020B0503040000020003" pitchFamily="34" charset="0"/>
                <a:ea typeface="Arial"/>
              </a:rPr>
              <a:t>20</a:t>
            </a:r>
            <a:r>
              <a:rPr lang="en-US" sz="1800" b="1" strike="noStrike" spc="-1" dirty="0">
                <a:latin typeface="DesySans Office" panose="020B0503040000020003" pitchFamily="34" charset="0"/>
                <a:ea typeface="Arial"/>
              </a:rPr>
              <a:t> November!</a:t>
            </a:r>
          </a:p>
          <a:p>
            <a:pPr defTabSz="457200">
              <a:spcBef>
                <a:spcPts val="400"/>
              </a:spcBef>
            </a:pPr>
            <a:endParaRPr lang="en-US" sz="1800" b="0" strike="noStrike" spc="-1" dirty="0">
              <a:solidFill>
                <a:srgbClr val="000000"/>
              </a:solidFill>
              <a:latin typeface="DesySans Office" panose="020B0503040000020003" pitchFamily="34" charset="0"/>
            </a:endParaRPr>
          </a:p>
          <a:p>
            <a:pPr defTabSz="457200">
              <a:spcBef>
                <a:spcPts val="400"/>
              </a:spcBef>
            </a:pPr>
            <a:endParaRPr lang="en-US" sz="1800" b="0" strike="noStrike" spc="-1" dirty="0">
              <a:solidFill>
                <a:srgbClr val="000000"/>
              </a:solidFill>
              <a:latin typeface="DesySans Office" panose="020B0503040000020003" pitchFamily="34" charset="0"/>
            </a:endParaRPr>
          </a:p>
        </p:txBody>
      </p:sp>
      <p:sp>
        <p:nvSpPr>
          <p:cNvPr id="238" name="Rectangle 5"/>
          <p:cNvSpPr/>
          <p:nvPr/>
        </p:nvSpPr>
        <p:spPr>
          <a:xfrm>
            <a:off x="8338680" y="5677560"/>
            <a:ext cx="219240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n-US" sz="1600" b="1" strike="noStrike" spc="-1">
                <a:solidFill>
                  <a:schemeClr val="lt1"/>
                </a:solidFill>
                <a:latin typeface="Arial"/>
                <a:ea typeface="Arial"/>
              </a:rPr>
              <a:t>Schwartz-Weizmann </a:t>
            </a:r>
            <a:endParaRPr lang="en-US" sz="1600" b="0" strike="noStrike" spc="-1">
              <a:solidFill>
                <a:srgbClr val="000000"/>
              </a:solidFill>
              <a:latin typeface="Calibri"/>
            </a:endParaRPr>
          </a:p>
          <a:p>
            <a:pPr defTabSz="457200">
              <a:lnSpc>
                <a:spcPct val="100000"/>
              </a:lnSpc>
            </a:pPr>
            <a:r>
              <a:rPr lang="en-US" sz="1600" b="1" strike="noStrike" spc="-1">
                <a:solidFill>
                  <a:schemeClr val="lt1"/>
                </a:solidFill>
                <a:latin typeface="Arial"/>
                <a:ea typeface="Arial"/>
              </a:rPr>
              <a:t>School</a:t>
            </a:r>
            <a:endParaRPr lang="en-US" sz="1600" b="0" strike="noStrike" spc="-1">
              <a:solidFill>
                <a:srgbClr val="000000"/>
              </a:solidFill>
              <a:latin typeface="Calibri"/>
            </a:endParaRPr>
          </a:p>
        </p:txBody>
      </p:sp>
      <p:pic>
        <p:nvPicPr>
          <p:cNvPr id="241" name="Picture 1"/>
          <p:cNvPicPr/>
          <p:nvPr/>
        </p:nvPicPr>
        <p:blipFill>
          <a:blip r:embed="rId2"/>
          <a:stretch/>
        </p:blipFill>
        <p:spPr>
          <a:xfrm>
            <a:off x="6544080" y="57580"/>
            <a:ext cx="3783240" cy="4002120"/>
          </a:xfrm>
          <a:prstGeom prst="rect">
            <a:avLst/>
          </a:prstGeom>
          <a:ln w="0">
            <a:noFill/>
          </a:ln>
        </p:spPr>
      </p:pic>
      <p:pic>
        <p:nvPicPr>
          <p:cNvPr id="242" name="Picture 2"/>
          <p:cNvPicPr/>
          <p:nvPr/>
        </p:nvPicPr>
        <p:blipFill>
          <a:blip r:embed="rId3"/>
          <a:stretch/>
        </p:blipFill>
        <p:spPr>
          <a:xfrm>
            <a:off x="9587640" y="47490"/>
            <a:ext cx="2604360" cy="925940"/>
          </a:xfrm>
          <a:prstGeom prst="rect">
            <a:avLst/>
          </a:prstGeom>
          <a:ln w="0">
            <a:noFill/>
          </a:ln>
        </p:spPr>
      </p:pic>
      <p:sp>
        <p:nvSpPr>
          <p:cNvPr id="243" name="TextBox 3"/>
          <p:cNvSpPr/>
          <p:nvPr/>
        </p:nvSpPr>
        <p:spPr>
          <a:xfrm>
            <a:off x="10591185" y="2137234"/>
            <a:ext cx="1336950"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spcAft>
                <a:spcPts val="300"/>
              </a:spcAft>
            </a:pPr>
            <a:r>
              <a:rPr lang="en-DE" sz="1600" b="1" strike="noStrike" spc="-1" dirty="0">
                <a:solidFill>
                  <a:schemeClr val="dk1"/>
                </a:solidFill>
                <a:latin typeface="Arial"/>
              </a:rPr>
              <a:t>2024 </a:t>
            </a:r>
            <a:r>
              <a:rPr lang="en-US" sz="1600" b="1" strike="noStrike" spc="-1" dirty="0">
                <a:solidFill>
                  <a:schemeClr val="dk1"/>
                </a:solidFill>
                <a:latin typeface="Arial"/>
              </a:rPr>
              <a:t>users</a:t>
            </a:r>
            <a:endParaRPr lang="en-US" sz="1600" b="0" strike="noStrike" spc="-1" dirty="0">
              <a:solidFill>
                <a:srgbClr val="000000"/>
              </a:solidFill>
              <a:latin typeface="Calibri"/>
            </a:endParaRPr>
          </a:p>
        </p:txBody>
      </p:sp>
      <p:grpSp>
        <p:nvGrpSpPr>
          <p:cNvPr id="3" name="Group 2">
            <a:extLst>
              <a:ext uri="{FF2B5EF4-FFF2-40B4-BE49-F238E27FC236}">
                <a16:creationId xmlns:a16="http://schemas.microsoft.com/office/drawing/2014/main" id="{CC8D7712-C794-5446-3FDE-E7118ADBC87D}"/>
              </a:ext>
            </a:extLst>
          </p:cNvPr>
          <p:cNvGrpSpPr/>
          <p:nvPr/>
        </p:nvGrpSpPr>
        <p:grpSpPr>
          <a:xfrm>
            <a:off x="407880" y="3561840"/>
            <a:ext cx="10686893" cy="2828880"/>
            <a:chOff x="407880" y="3561840"/>
            <a:chExt cx="10686893" cy="2828880"/>
          </a:xfrm>
        </p:grpSpPr>
        <p:sp>
          <p:nvSpPr>
            <p:cNvPr id="239" name="TextBox 10"/>
            <p:cNvSpPr/>
            <p:nvPr/>
          </p:nvSpPr>
          <p:spPr>
            <a:xfrm>
              <a:off x="4675898" y="4266744"/>
              <a:ext cx="6418875" cy="1270689"/>
            </a:xfrm>
            <a:prstGeom prst="rect">
              <a:avLst/>
            </a:prstGeom>
            <a:noFill/>
            <a:ln w="12700">
              <a:noFill/>
            </a:ln>
          </p:spPr>
          <p:style>
            <a:lnRef idx="0">
              <a:scrgbClr r="0" g="0" b="0"/>
            </a:lnRef>
            <a:fillRef idx="0">
              <a:scrgbClr r="0" g="0" b="0"/>
            </a:fillRef>
            <a:effectRef idx="0">
              <a:scrgbClr r="0" g="0" b="0"/>
            </a:effectRef>
            <a:fontRef idx="minor"/>
          </p:style>
          <p:txBody>
            <a:bodyPr horzOverflow="overflow" wrap="square" lIns="45720" tIns="45000" rIns="45720" bIns="45000" numCol="1" spcCol="38160" anchor="t">
              <a:spAutoFit/>
            </a:bodyPr>
            <a:lstStyle/>
            <a:p>
              <a:pPr marL="11113" lvl="1" defTabSz="457200">
                <a:spcBef>
                  <a:spcPts val="400"/>
                </a:spcBef>
                <a:buClr>
                  <a:srgbClr val="000000"/>
                </a:buClr>
              </a:pPr>
              <a:r>
                <a:rPr lang="en-US" sz="1800" b="1" strike="noStrike" spc="-1" dirty="0">
                  <a:solidFill>
                    <a:srgbClr val="000000"/>
                  </a:solidFill>
                  <a:latin typeface="DesySans Office" panose="020B0503040000020003" pitchFamily="34" charset="0"/>
                  <a:ea typeface="Arial"/>
                </a:rPr>
                <a:t>Education and outreach key part of the facility concept</a:t>
              </a:r>
              <a:endParaRPr lang="en-US" sz="1800" b="1" strike="noStrike" spc="-1" dirty="0">
                <a:solidFill>
                  <a:srgbClr val="000000"/>
                </a:solidFill>
                <a:latin typeface="DesySans Office" panose="020B0503040000020003" pitchFamily="34" charset="0"/>
              </a:endParaRPr>
            </a:p>
            <a:p>
              <a:pPr marL="271463" lvl="1" indent="-260350" defTabSz="457200">
                <a:spcBef>
                  <a:spcPts val="400"/>
                </a:spcBef>
                <a:buClr>
                  <a:srgbClr val="000000"/>
                </a:buClr>
                <a:buFont typeface="Arial"/>
                <a:buChar char="•"/>
              </a:pPr>
              <a:r>
                <a:rPr lang="en-US" spc="-1" dirty="0">
                  <a:solidFill>
                    <a:srgbClr val="000000"/>
                  </a:solidFill>
                  <a:latin typeface="DesySans Office" panose="020B0503040000020003" pitchFamily="34" charset="0"/>
                </a:rPr>
                <a:t>Beamline4Schools 10</a:t>
              </a:r>
              <a:r>
                <a:rPr lang="en-US" spc="-1" baseline="30000" dirty="0">
                  <a:solidFill>
                    <a:srgbClr val="000000"/>
                  </a:solidFill>
                  <a:latin typeface="DesySans Office" panose="020B0503040000020003" pitchFamily="34" charset="0"/>
                </a:rPr>
                <a:t>th</a:t>
              </a:r>
              <a:r>
                <a:rPr lang="en-US" spc="-1" dirty="0">
                  <a:solidFill>
                    <a:srgbClr val="000000"/>
                  </a:solidFill>
                  <a:latin typeface="DesySans Office" panose="020B0503040000020003" pitchFamily="34" charset="0"/>
                </a:rPr>
                <a:t> edition this year (5</a:t>
              </a:r>
              <a:r>
                <a:rPr lang="en-US" spc="-1" baseline="30000" dirty="0">
                  <a:solidFill>
                    <a:srgbClr val="000000"/>
                  </a:solidFill>
                  <a:latin typeface="DesySans Office" panose="020B0503040000020003" pitchFamily="34" charset="0"/>
                </a:rPr>
                <a:t>th</a:t>
              </a:r>
              <a:r>
                <a:rPr lang="en-US" spc="-1" dirty="0">
                  <a:solidFill>
                    <a:srgbClr val="000000"/>
                  </a:solidFill>
                  <a:latin typeface="DesySans Office" panose="020B0503040000020003" pitchFamily="34" charset="0"/>
                </a:rPr>
                <a:t> with DESY)</a:t>
              </a:r>
            </a:p>
            <a:p>
              <a:pPr marL="271463" lvl="1" indent="-260350" defTabSz="457200">
                <a:spcBef>
                  <a:spcPts val="400"/>
                </a:spcBef>
                <a:buClr>
                  <a:srgbClr val="000000"/>
                </a:buClr>
                <a:buFont typeface="Arial"/>
                <a:buChar char="•"/>
              </a:pPr>
              <a:r>
                <a:rPr lang="en-US" spc="-1" dirty="0">
                  <a:solidFill>
                    <a:srgbClr val="000000"/>
                  </a:solidFill>
                  <a:latin typeface="DesySans Office" panose="020B0503040000020003" pitchFamily="34" charset="0"/>
                </a:rPr>
                <a:t>US school from Andover/MA: Smith-Purcell radiation </a:t>
              </a:r>
            </a:p>
            <a:p>
              <a:pPr defTabSz="914400">
                <a:lnSpc>
                  <a:spcPct val="100000"/>
                </a:lnSpc>
                <a:tabLst>
                  <a:tab pos="0" algn="l"/>
                </a:tabLst>
              </a:pPr>
              <a:r>
                <a:rPr lang="en-US" sz="1600" b="1" strike="noStrike" spc="-1" dirty="0">
                  <a:solidFill>
                    <a:schemeClr val="lt1"/>
                  </a:solidFill>
                  <a:latin typeface="Arial"/>
                  <a:ea typeface="Arial"/>
                </a:rPr>
                <a:t>Reisman School</a:t>
              </a:r>
              <a:endParaRPr lang="en-US" sz="1600" b="0" strike="noStrike" spc="-1" dirty="0">
                <a:solidFill>
                  <a:srgbClr val="000000"/>
                </a:solidFill>
                <a:latin typeface="Calibri"/>
              </a:endParaRPr>
            </a:p>
          </p:txBody>
        </p:sp>
        <p:pic>
          <p:nvPicPr>
            <p:cNvPr id="244" name="Picture 2"/>
            <p:cNvPicPr/>
            <p:nvPr/>
          </p:nvPicPr>
          <p:blipFill>
            <a:blip r:embed="rId4" cstate="screen">
              <a:extLst>
                <a:ext uri="{28A0092B-C50C-407E-A947-70E740481C1C}">
                  <a14:useLocalDpi xmlns:a14="http://schemas.microsoft.com/office/drawing/2010/main"/>
                </a:ext>
              </a:extLst>
            </a:blip>
            <a:stretch/>
          </p:blipFill>
          <p:spPr>
            <a:xfrm>
              <a:off x="407880" y="3561840"/>
              <a:ext cx="4247640" cy="2828880"/>
            </a:xfrm>
            <a:prstGeom prst="rect">
              <a:avLst/>
            </a:prstGeom>
            <a:ln w="0">
              <a:noFill/>
            </a:ln>
          </p:spPr>
        </p:pic>
      </p:grpSp>
      <p:sp>
        <p:nvSpPr>
          <p:cNvPr id="2" name="Footer Placeholder 1">
            <a:extLst>
              <a:ext uri="{FF2B5EF4-FFF2-40B4-BE49-F238E27FC236}">
                <a16:creationId xmlns:a16="http://schemas.microsoft.com/office/drawing/2014/main" id="{2706A18D-2876-9F17-963B-F0BCDA524EF4}"/>
              </a:ext>
            </a:extLst>
          </p:cNvPr>
          <p:cNvSpPr txBox="1">
            <a:spLocks/>
          </p:cNvSpPr>
          <p:nvPr/>
        </p:nvSpPr>
        <p:spPr>
          <a:xfrm>
            <a:off x="794520" y="6551567"/>
            <a:ext cx="9991440" cy="169527"/>
          </a:xfrm>
          <a:prstGeom prst="rect">
            <a:avLst/>
          </a:prstGeom>
        </p:spPr>
        <p:txBody>
          <a:bodyPr/>
          <a:ls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t>KET Meeting  |  21/22 November 2024  |  DESY Particle Physics  |  BH</a:t>
            </a:r>
          </a:p>
        </p:txBody>
      </p:sp>
      <p:sp>
        <p:nvSpPr>
          <p:cNvPr id="4" name="TextBox 3">
            <a:extLst>
              <a:ext uri="{FF2B5EF4-FFF2-40B4-BE49-F238E27FC236}">
                <a16:creationId xmlns:a16="http://schemas.microsoft.com/office/drawing/2014/main" id="{3DF14C66-4E08-1537-784A-5999E631E206}"/>
              </a:ext>
            </a:extLst>
          </p:cNvPr>
          <p:cNvSpPr txBox="1"/>
          <p:nvPr/>
        </p:nvSpPr>
        <p:spPr>
          <a:xfrm>
            <a:off x="5107447" y="5717274"/>
            <a:ext cx="5344155" cy="646331"/>
          </a:xfrm>
          <a:prstGeom prst="rect">
            <a:avLst/>
          </a:prstGeom>
          <a:solidFill>
            <a:schemeClr val="accent1"/>
          </a:solidFill>
        </p:spPr>
        <p:txBody>
          <a:bodyPr wrap="none" rtlCol="0">
            <a:spAutoFit/>
          </a:bodyPr>
          <a:lstStyle/>
          <a:p>
            <a:r>
              <a:rPr lang="en-DE" b="1" dirty="0">
                <a:solidFill>
                  <a:schemeClr val="bg1"/>
                </a:solidFill>
              </a:rPr>
              <a:t>Central </a:t>
            </a:r>
            <a:r>
              <a:rPr lang="en-DE" b="1">
                <a:solidFill>
                  <a:schemeClr val="bg1"/>
                </a:solidFill>
              </a:rPr>
              <a:t>issue </a:t>
            </a:r>
            <a:r>
              <a:rPr lang="en-US" b="1" dirty="0">
                <a:solidFill>
                  <a:schemeClr val="bg1"/>
                </a:solidFill>
              </a:rPr>
              <a:t>for HEP </a:t>
            </a:r>
            <a:r>
              <a:rPr lang="en-DE" b="1">
                <a:solidFill>
                  <a:schemeClr val="bg1"/>
                </a:solidFill>
              </a:rPr>
              <a:t>community</a:t>
            </a:r>
            <a:r>
              <a:rPr lang="en-DE" b="1" dirty="0">
                <a:solidFill>
                  <a:schemeClr val="bg1"/>
                </a:solidFill>
              </a:rPr>
              <a:t>: </a:t>
            </a:r>
          </a:p>
          <a:p>
            <a:r>
              <a:rPr lang="en-US" b="1" dirty="0">
                <a:solidFill>
                  <a:schemeClr val="bg1"/>
                </a:solidFill>
              </a:rPr>
              <a:t>Can t</a:t>
            </a:r>
            <a:r>
              <a:rPr lang="en-DE" b="1">
                <a:solidFill>
                  <a:schemeClr val="bg1"/>
                </a:solidFill>
              </a:rPr>
              <a:t>est </a:t>
            </a:r>
            <a:r>
              <a:rPr lang="en-DE" b="1" dirty="0">
                <a:solidFill>
                  <a:schemeClr val="bg1"/>
                </a:solidFill>
              </a:rPr>
              <a:t>beam </a:t>
            </a:r>
            <a:r>
              <a:rPr lang="en-DE" b="1">
                <a:solidFill>
                  <a:schemeClr val="bg1"/>
                </a:solidFill>
              </a:rPr>
              <a:t>facility </a:t>
            </a:r>
            <a:r>
              <a:rPr lang="en-US" b="1" dirty="0">
                <a:solidFill>
                  <a:schemeClr val="bg1"/>
                </a:solidFill>
              </a:rPr>
              <a:t>run </a:t>
            </a:r>
            <a:r>
              <a:rPr lang="en-DE" b="1">
                <a:solidFill>
                  <a:schemeClr val="bg1"/>
                </a:solidFill>
              </a:rPr>
              <a:t>in </a:t>
            </a:r>
            <a:r>
              <a:rPr lang="en-DE" b="1" dirty="0">
                <a:solidFill>
                  <a:schemeClr val="bg1"/>
                </a:solidFill>
              </a:rPr>
              <a:t>the PETRA </a:t>
            </a:r>
            <a:r>
              <a:rPr lang="en-DE" b="1">
                <a:solidFill>
                  <a:schemeClr val="bg1"/>
                </a:solidFill>
              </a:rPr>
              <a:t>IV era</a:t>
            </a:r>
            <a:r>
              <a:rPr lang="en-US" b="1" dirty="0">
                <a:solidFill>
                  <a:schemeClr val="bg1"/>
                </a:solidFill>
              </a:rPr>
              <a:t>?</a:t>
            </a:r>
            <a:endParaRPr lang="en-DE" b="1" dirty="0">
              <a:solidFill>
                <a:schemeClr val="bg1"/>
              </a:solidFill>
            </a:endParaRPr>
          </a:p>
        </p:txBody>
      </p:sp>
    </p:spTree>
    <p:extLst>
      <p:ext uri="{BB962C8B-B14F-4D97-AF65-F5344CB8AC3E}">
        <p14:creationId xmlns:p14="http://schemas.microsoft.com/office/powerpoint/2010/main" val="414395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079F2-EAD8-0934-A5AC-6365ACC688D4}"/>
            </a:ext>
          </a:extLst>
        </p:cNvPr>
        <p:cNvGrpSpPr/>
        <p:nvPr/>
      </p:nvGrpSpPr>
      <p:grpSpPr>
        <a:xfrm>
          <a:off x="0" y="0"/>
          <a:ext cx="0" cy="0"/>
          <a:chOff x="0" y="0"/>
          <a:chExt cx="0" cy="0"/>
        </a:xfrm>
      </p:grpSpPr>
      <p:sp>
        <p:nvSpPr>
          <p:cNvPr id="235" name="PlaceHolder 1">
            <a:extLst>
              <a:ext uri="{FF2B5EF4-FFF2-40B4-BE49-F238E27FC236}">
                <a16:creationId xmlns:a16="http://schemas.microsoft.com/office/drawing/2014/main" id="{046EF6BE-5351-7792-9324-914126423C56}"/>
              </a:ext>
            </a:extLst>
          </p:cNvPr>
          <p:cNvSpPr>
            <a:spLocks noGrp="1"/>
          </p:cNvSpPr>
          <p:nvPr>
            <p:ph type="title"/>
          </p:nvPr>
        </p:nvSpPr>
        <p:spPr>
          <a:xfrm>
            <a:off x="407880" y="349560"/>
            <a:ext cx="11374200" cy="449280"/>
          </a:xfrm>
          <a:prstGeom prst="rect">
            <a:avLst/>
          </a:prstGeom>
          <a:noFill/>
          <a:ln w="0">
            <a:noFill/>
          </a:ln>
        </p:spPr>
        <p:txBody>
          <a:bodyPr lIns="0" tIns="0" rIns="0" bIns="0" anchor="t">
            <a:normAutofit/>
          </a:bodyPr>
          <a:lstStyle/>
          <a:p>
            <a:pPr indent="0" defTabSz="914400">
              <a:lnSpc>
                <a:spcPct val="90000"/>
              </a:lnSpc>
              <a:buNone/>
              <a:tabLst>
                <a:tab pos="0" algn="l"/>
              </a:tabLst>
            </a:pPr>
            <a:r>
              <a:rPr lang="en-US" sz="3000" b="1" strike="noStrike" spc="-100" dirty="0" err="1">
                <a:solidFill>
                  <a:schemeClr val="accent1"/>
                </a:solidFill>
                <a:latin typeface="DesySans Office" panose="020B0503040000020003" pitchFamily="34" charset="0"/>
                <a:ea typeface="Arial"/>
              </a:rPr>
              <a:t>Terascale</a:t>
            </a:r>
            <a:r>
              <a:rPr lang="en-US" sz="3000" b="1" strike="noStrike" spc="-100" dirty="0">
                <a:solidFill>
                  <a:schemeClr val="accent1"/>
                </a:solidFill>
                <a:latin typeface="DesySans Office" panose="020B0503040000020003" pitchFamily="34" charset="0"/>
                <a:ea typeface="Arial"/>
              </a:rPr>
              <a:t> Alliance</a:t>
            </a:r>
            <a:endParaRPr lang="en-US" sz="3000" b="0" strike="noStrike" spc="-1" dirty="0">
              <a:solidFill>
                <a:schemeClr val="dk1"/>
              </a:solidFill>
              <a:latin typeface="DesySans Office" panose="020B0503040000020003" pitchFamily="34" charset="0"/>
            </a:endParaRPr>
          </a:p>
        </p:txBody>
      </p:sp>
      <p:sp>
        <p:nvSpPr>
          <p:cNvPr id="236" name="PlaceHolder 2">
            <a:extLst>
              <a:ext uri="{FF2B5EF4-FFF2-40B4-BE49-F238E27FC236}">
                <a16:creationId xmlns:a16="http://schemas.microsoft.com/office/drawing/2014/main" id="{E91E192A-CA70-ED1A-8C1A-946A48AE0349}"/>
              </a:ext>
            </a:extLst>
          </p:cNvPr>
          <p:cNvSpPr>
            <a:spLocks noGrp="1"/>
          </p:cNvSpPr>
          <p:nvPr>
            <p:ph/>
          </p:nvPr>
        </p:nvSpPr>
        <p:spPr>
          <a:xfrm>
            <a:off x="407880" y="817560"/>
            <a:ext cx="11374200" cy="377640"/>
          </a:xfrm>
          <a:prstGeom prst="rect">
            <a:avLst/>
          </a:prstGeom>
          <a:noFill/>
          <a:ln w="0">
            <a:noFill/>
          </a:ln>
        </p:spPr>
        <p:txBody>
          <a:bodyPr lIns="0" tIns="0" rIns="0" bIns="0" anchor="t">
            <a:noAutofit/>
          </a:bodyPr>
          <a:lstStyle/>
          <a:p>
            <a:pPr indent="0" defTabSz="914400">
              <a:lnSpc>
                <a:spcPct val="100000"/>
              </a:lnSpc>
              <a:spcAft>
                <a:spcPts val="1199"/>
              </a:spcAft>
              <a:buNone/>
              <a:tabLst>
                <a:tab pos="0" algn="l"/>
              </a:tabLst>
            </a:pPr>
            <a:r>
              <a:rPr lang="en-US" sz="1800" b="1" strike="noStrike" spc="-100" dirty="0">
                <a:solidFill>
                  <a:schemeClr val="accent2"/>
                </a:solidFill>
                <a:latin typeface="DesySans Office" panose="020B0503040000020003" pitchFamily="34" charset="0"/>
                <a:ea typeface="Arial"/>
              </a:rPr>
              <a:t>Going strong: Schools, workshops, …</a:t>
            </a:r>
            <a:endParaRPr lang="en-US" sz="1800" b="0" strike="noStrike" spc="-1" dirty="0">
              <a:solidFill>
                <a:schemeClr val="dk1"/>
              </a:solidFill>
              <a:latin typeface="DesySans Office" panose="020B0503040000020003" pitchFamily="34" charset="0"/>
            </a:endParaRPr>
          </a:p>
        </p:txBody>
      </p:sp>
      <p:sp>
        <p:nvSpPr>
          <p:cNvPr id="238" name="Rectangle 5">
            <a:extLst>
              <a:ext uri="{FF2B5EF4-FFF2-40B4-BE49-F238E27FC236}">
                <a16:creationId xmlns:a16="http://schemas.microsoft.com/office/drawing/2014/main" id="{78CBB43E-1B56-9BAA-CF79-5902458E6B76}"/>
              </a:ext>
            </a:extLst>
          </p:cNvPr>
          <p:cNvSpPr/>
          <p:nvPr/>
        </p:nvSpPr>
        <p:spPr>
          <a:xfrm>
            <a:off x="8338680" y="5677560"/>
            <a:ext cx="219240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n-US" sz="1600" b="1" strike="noStrike" spc="-1">
                <a:solidFill>
                  <a:schemeClr val="lt1"/>
                </a:solidFill>
                <a:latin typeface="Arial"/>
                <a:ea typeface="Arial"/>
              </a:rPr>
              <a:t>Schwartz-Weizmann </a:t>
            </a:r>
            <a:endParaRPr lang="en-US" sz="1600" b="0" strike="noStrike" spc="-1">
              <a:solidFill>
                <a:srgbClr val="000000"/>
              </a:solidFill>
              <a:latin typeface="Calibri"/>
            </a:endParaRPr>
          </a:p>
          <a:p>
            <a:pPr defTabSz="457200">
              <a:lnSpc>
                <a:spcPct val="100000"/>
              </a:lnSpc>
            </a:pPr>
            <a:r>
              <a:rPr lang="en-US" sz="1600" b="1" strike="noStrike" spc="-1">
                <a:solidFill>
                  <a:schemeClr val="lt1"/>
                </a:solidFill>
                <a:latin typeface="Arial"/>
                <a:ea typeface="Arial"/>
              </a:rPr>
              <a:t>School</a:t>
            </a:r>
            <a:endParaRPr lang="en-US" sz="1600" b="0" strike="noStrike" spc="-1">
              <a:solidFill>
                <a:srgbClr val="000000"/>
              </a:solidFill>
              <a:latin typeface="Calibri"/>
            </a:endParaRPr>
          </a:p>
        </p:txBody>
      </p:sp>
      <p:sp>
        <p:nvSpPr>
          <p:cNvPr id="240" name="TextBox 18">
            <a:extLst>
              <a:ext uri="{FF2B5EF4-FFF2-40B4-BE49-F238E27FC236}">
                <a16:creationId xmlns:a16="http://schemas.microsoft.com/office/drawing/2014/main" id="{7C19893B-9833-4FF9-EB6F-8947004368C7}"/>
              </a:ext>
            </a:extLst>
          </p:cNvPr>
          <p:cNvSpPr/>
          <p:nvPr/>
        </p:nvSpPr>
        <p:spPr>
          <a:xfrm>
            <a:off x="6544080" y="6248880"/>
            <a:ext cx="1765800" cy="333360"/>
          </a:xfrm>
          <a:prstGeom prst="rect">
            <a:avLst/>
          </a:prstGeom>
          <a:noFill/>
          <a:ln w="12700">
            <a:noFill/>
          </a:ln>
        </p:spPr>
        <p:style>
          <a:lnRef idx="0">
            <a:scrgbClr r="0" g="0" b="0"/>
          </a:lnRef>
          <a:fillRef idx="0">
            <a:scrgbClr r="0" g="0" b="0"/>
          </a:fillRef>
          <a:effectRef idx="0">
            <a:scrgbClr r="0" g="0" b="0"/>
          </a:effectRef>
          <a:fontRef idx="minor"/>
        </p:style>
        <p:txBody>
          <a:bodyPr horzOverflow="overflow" lIns="45720" tIns="45000" rIns="45720" bIns="45000" numCol="1" spcCol="38160" anchor="t">
            <a:spAutoFit/>
          </a:bodyPr>
          <a:lstStyle/>
          <a:p>
            <a:pPr defTabSz="914400">
              <a:lnSpc>
                <a:spcPct val="100000"/>
              </a:lnSpc>
              <a:tabLst>
                <a:tab pos="0" algn="l"/>
              </a:tabLst>
            </a:pPr>
            <a:r>
              <a:rPr lang="en-US" sz="1600" b="1" strike="noStrike" spc="-1">
                <a:solidFill>
                  <a:schemeClr val="lt1"/>
                </a:solidFill>
                <a:latin typeface="Arial"/>
                <a:ea typeface="Arial"/>
              </a:rPr>
              <a:t>High-RR School</a:t>
            </a:r>
            <a:endParaRPr lang="en-US" sz="1600" b="0" strike="noStrike" spc="-1">
              <a:solidFill>
                <a:srgbClr val="000000"/>
              </a:solidFill>
              <a:latin typeface="Calibri"/>
            </a:endParaRPr>
          </a:p>
        </p:txBody>
      </p:sp>
      <p:pic>
        <p:nvPicPr>
          <p:cNvPr id="2" name="Picture 1">
            <a:extLst>
              <a:ext uri="{FF2B5EF4-FFF2-40B4-BE49-F238E27FC236}">
                <a16:creationId xmlns:a16="http://schemas.microsoft.com/office/drawing/2014/main" id="{28C951D1-7661-86BE-90CB-0C7B055D1B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1986" y="568771"/>
            <a:ext cx="4082578" cy="5778992"/>
          </a:xfrm>
          <a:prstGeom prst="rect">
            <a:avLst/>
          </a:prstGeom>
        </p:spPr>
      </p:pic>
      <p:pic>
        <p:nvPicPr>
          <p:cNvPr id="5" name="Picture 4">
            <a:extLst>
              <a:ext uri="{FF2B5EF4-FFF2-40B4-BE49-F238E27FC236}">
                <a16:creationId xmlns:a16="http://schemas.microsoft.com/office/drawing/2014/main" id="{27F86802-AF39-9515-9A97-9397EF8AEA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380" y="1148400"/>
            <a:ext cx="4370741" cy="2690856"/>
          </a:xfrm>
          <a:prstGeom prst="rect">
            <a:avLst/>
          </a:prstGeom>
        </p:spPr>
      </p:pic>
      <p:pic>
        <p:nvPicPr>
          <p:cNvPr id="7" name="Picture 6">
            <a:extLst>
              <a:ext uri="{FF2B5EF4-FFF2-40B4-BE49-F238E27FC236}">
                <a16:creationId xmlns:a16="http://schemas.microsoft.com/office/drawing/2014/main" id="{6CDA4DC9-A690-5897-7D37-00F343EE05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380" y="3891384"/>
            <a:ext cx="5629443" cy="2690856"/>
          </a:xfrm>
          <a:prstGeom prst="rect">
            <a:avLst/>
          </a:prstGeom>
        </p:spPr>
      </p:pic>
      <p:sp>
        <p:nvSpPr>
          <p:cNvPr id="8" name="TextBox 7">
            <a:extLst>
              <a:ext uri="{FF2B5EF4-FFF2-40B4-BE49-F238E27FC236}">
                <a16:creationId xmlns:a16="http://schemas.microsoft.com/office/drawing/2014/main" id="{913A1701-BF29-587B-2178-62D3F8254E05}"/>
              </a:ext>
            </a:extLst>
          </p:cNvPr>
          <p:cNvSpPr txBox="1"/>
          <p:nvPr/>
        </p:nvSpPr>
        <p:spPr>
          <a:xfrm>
            <a:off x="5365121" y="1640992"/>
            <a:ext cx="802268" cy="369332"/>
          </a:xfrm>
          <a:prstGeom prst="rect">
            <a:avLst/>
          </a:prstGeom>
          <a:noFill/>
        </p:spPr>
        <p:txBody>
          <a:bodyPr wrap="square" rtlCol="0">
            <a:spAutoFit/>
          </a:bodyPr>
          <a:lstStyle/>
          <a:p>
            <a:r>
              <a:rPr lang="en-DE" dirty="0"/>
              <a:t>44</a:t>
            </a:r>
          </a:p>
        </p:txBody>
      </p:sp>
      <p:sp>
        <p:nvSpPr>
          <p:cNvPr id="9" name="TextBox 8">
            <a:extLst>
              <a:ext uri="{FF2B5EF4-FFF2-40B4-BE49-F238E27FC236}">
                <a16:creationId xmlns:a16="http://schemas.microsoft.com/office/drawing/2014/main" id="{C9EDFE8C-26B0-4019-DA1C-D7FF9EF7A334}"/>
              </a:ext>
            </a:extLst>
          </p:cNvPr>
          <p:cNvSpPr txBox="1"/>
          <p:nvPr/>
        </p:nvSpPr>
        <p:spPr>
          <a:xfrm>
            <a:off x="5367621" y="2003252"/>
            <a:ext cx="802268" cy="369332"/>
          </a:xfrm>
          <a:prstGeom prst="rect">
            <a:avLst/>
          </a:prstGeom>
          <a:noFill/>
        </p:spPr>
        <p:txBody>
          <a:bodyPr wrap="square" rtlCol="0">
            <a:spAutoFit/>
          </a:bodyPr>
          <a:lstStyle/>
          <a:p>
            <a:r>
              <a:rPr lang="en-DE" dirty="0"/>
              <a:t>101</a:t>
            </a:r>
          </a:p>
        </p:txBody>
      </p:sp>
      <p:sp>
        <p:nvSpPr>
          <p:cNvPr id="10" name="TextBox 9">
            <a:extLst>
              <a:ext uri="{FF2B5EF4-FFF2-40B4-BE49-F238E27FC236}">
                <a16:creationId xmlns:a16="http://schemas.microsoft.com/office/drawing/2014/main" id="{77CF1FEB-26C1-62F1-C6BF-7E4F4DD5EA35}"/>
              </a:ext>
            </a:extLst>
          </p:cNvPr>
          <p:cNvSpPr txBox="1"/>
          <p:nvPr/>
        </p:nvSpPr>
        <p:spPr>
          <a:xfrm>
            <a:off x="5397601" y="2318046"/>
            <a:ext cx="802268" cy="369332"/>
          </a:xfrm>
          <a:prstGeom prst="rect">
            <a:avLst/>
          </a:prstGeom>
          <a:noFill/>
        </p:spPr>
        <p:txBody>
          <a:bodyPr wrap="square" rtlCol="0">
            <a:spAutoFit/>
          </a:bodyPr>
          <a:lstStyle/>
          <a:p>
            <a:r>
              <a:rPr lang="en-DE" dirty="0"/>
              <a:t>28</a:t>
            </a:r>
          </a:p>
        </p:txBody>
      </p:sp>
      <p:sp>
        <p:nvSpPr>
          <p:cNvPr id="11" name="TextBox 10">
            <a:extLst>
              <a:ext uri="{FF2B5EF4-FFF2-40B4-BE49-F238E27FC236}">
                <a16:creationId xmlns:a16="http://schemas.microsoft.com/office/drawing/2014/main" id="{BFED3E93-2DE7-45A3-E9AC-A7F2B033BF33}"/>
              </a:ext>
            </a:extLst>
          </p:cNvPr>
          <p:cNvSpPr txBox="1"/>
          <p:nvPr/>
        </p:nvSpPr>
        <p:spPr>
          <a:xfrm>
            <a:off x="5412591" y="2632839"/>
            <a:ext cx="802268" cy="369332"/>
          </a:xfrm>
          <a:prstGeom prst="rect">
            <a:avLst/>
          </a:prstGeom>
          <a:noFill/>
        </p:spPr>
        <p:txBody>
          <a:bodyPr wrap="square" rtlCol="0">
            <a:spAutoFit/>
          </a:bodyPr>
          <a:lstStyle/>
          <a:p>
            <a:r>
              <a:rPr lang="en-DE" dirty="0"/>
              <a:t>69</a:t>
            </a:r>
          </a:p>
        </p:txBody>
      </p:sp>
      <p:sp>
        <p:nvSpPr>
          <p:cNvPr id="12" name="TextBox 11">
            <a:extLst>
              <a:ext uri="{FF2B5EF4-FFF2-40B4-BE49-F238E27FC236}">
                <a16:creationId xmlns:a16="http://schemas.microsoft.com/office/drawing/2014/main" id="{72A00212-5373-A69F-3035-E3481B28BB22}"/>
              </a:ext>
            </a:extLst>
          </p:cNvPr>
          <p:cNvSpPr txBox="1"/>
          <p:nvPr/>
        </p:nvSpPr>
        <p:spPr>
          <a:xfrm>
            <a:off x="5304950" y="3005789"/>
            <a:ext cx="802268" cy="369332"/>
          </a:xfrm>
          <a:prstGeom prst="rect">
            <a:avLst/>
          </a:prstGeom>
          <a:noFill/>
        </p:spPr>
        <p:txBody>
          <a:bodyPr wrap="square" rtlCol="0">
            <a:spAutoFit/>
          </a:bodyPr>
          <a:lstStyle/>
          <a:p>
            <a:r>
              <a:rPr lang="en-DE" dirty="0"/>
              <a:t>152</a:t>
            </a:r>
          </a:p>
        </p:txBody>
      </p:sp>
      <p:sp>
        <p:nvSpPr>
          <p:cNvPr id="3" name="TextBox 2">
            <a:extLst>
              <a:ext uri="{FF2B5EF4-FFF2-40B4-BE49-F238E27FC236}">
                <a16:creationId xmlns:a16="http://schemas.microsoft.com/office/drawing/2014/main" id="{C16A2A2A-6565-5665-4BDD-9BACD68245D5}"/>
              </a:ext>
            </a:extLst>
          </p:cNvPr>
          <p:cNvSpPr txBox="1"/>
          <p:nvPr/>
        </p:nvSpPr>
        <p:spPr>
          <a:xfrm>
            <a:off x="5237905" y="1318721"/>
            <a:ext cx="1249060" cy="369332"/>
          </a:xfrm>
          <a:prstGeom prst="rect">
            <a:avLst/>
          </a:prstGeom>
          <a:noFill/>
        </p:spPr>
        <p:txBody>
          <a:bodyPr wrap="none" rtlCol="0">
            <a:spAutoFit/>
          </a:bodyPr>
          <a:lstStyle/>
          <a:p>
            <a:r>
              <a:rPr lang="en-GB" dirty="0"/>
              <a:t> #students</a:t>
            </a:r>
          </a:p>
        </p:txBody>
      </p:sp>
    </p:spTree>
    <p:extLst>
      <p:ext uri="{BB962C8B-B14F-4D97-AF65-F5344CB8AC3E}">
        <p14:creationId xmlns:p14="http://schemas.microsoft.com/office/powerpoint/2010/main" val="948544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1C6F1-2975-B5F0-D74D-98CBF6255A4E}"/>
            </a:ext>
          </a:extLst>
        </p:cNvPr>
        <p:cNvGrpSpPr/>
        <p:nvPr/>
      </p:nvGrpSpPr>
      <p:grpSpPr>
        <a:xfrm>
          <a:off x="0" y="0"/>
          <a:ext cx="0" cy="0"/>
          <a:chOff x="0" y="0"/>
          <a:chExt cx="0" cy="0"/>
        </a:xfrm>
      </p:grpSpPr>
      <p:sp>
        <p:nvSpPr>
          <p:cNvPr id="235" name="PlaceHolder 1">
            <a:extLst>
              <a:ext uri="{FF2B5EF4-FFF2-40B4-BE49-F238E27FC236}">
                <a16:creationId xmlns:a16="http://schemas.microsoft.com/office/drawing/2014/main" id="{9E129668-8703-54A8-B8B1-0A5F8089D8FB}"/>
              </a:ext>
            </a:extLst>
          </p:cNvPr>
          <p:cNvSpPr>
            <a:spLocks noGrp="1"/>
          </p:cNvSpPr>
          <p:nvPr>
            <p:ph type="title"/>
          </p:nvPr>
        </p:nvSpPr>
        <p:spPr>
          <a:xfrm>
            <a:off x="407880" y="349560"/>
            <a:ext cx="11374200" cy="449280"/>
          </a:xfrm>
          <a:prstGeom prst="rect">
            <a:avLst/>
          </a:prstGeom>
          <a:noFill/>
          <a:ln w="0">
            <a:noFill/>
          </a:ln>
        </p:spPr>
        <p:txBody>
          <a:bodyPr lIns="0" tIns="0" rIns="0" bIns="0" anchor="t">
            <a:normAutofit/>
          </a:bodyPr>
          <a:lstStyle/>
          <a:p>
            <a:pPr indent="0" defTabSz="914400">
              <a:lnSpc>
                <a:spcPct val="90000"/>
              </a:lnSpc>
              <a:buNone/>
              <a:tabLst>
                <a:tab pos="0" algn="l"/>
              </a:tabLst>
            </a:pPr>
            <a:r>
              <a:rPr lang="en-US" sz="3000" b="1" strike="noStrike" spc="-100" dirty="0">
                <a:solidFill>
                  <a:schemeClr val="accent1"/>
                </a:solidFill>
                <a:latin typeface="DesySans Office" panose="020B0503040000020003" pitchFamily="34" charset="0"/>
                <a:ea typeface="Arial"/>
              </a:rPr>
              <a:t>DESY </a:t>
            </a:r>
            <a:r>
              <a:rPr lang="en-US" sz="3000" b="1" strike="noStrike" spc="-100" dirty="0" err="1">
                <a:solidFill>
                  <a:schemeClr val="accent1"/>
                </a:solidFill>
                <a:latin typeface="DesySans Office" panose="020B0503040000020003" pitchFamily="34" charset="0"/>
                <a:ea typeface="Arial"/>
              </a:rPr>
              <a:t>Summerstudent</a:t>
            </a:r>
            <a:r>
              <a:rPr lang="en-US" sz="3000" b="1" spc="-100" dirty="0" err="1">
                <a:solidFill>
                  <a:schemeClr val="accent1"/>
                </a:solidFill>
                <a:latin typeface="DesySans Office" panose="020B0503040000020003" pitchFamily="34" charset="0"/>
                <a:ea typeface="Arial"/>
              </a:rPr>
              <a:t>ships</a:t>
            </a:r>
            <a:endParaRPr lang="en-US" sz="3000" b="0" strike="noStrike" spc="-1" dirty="0">
              <a:solidFill>
                <a:schemeClr val="dk1"/>
              </a:solidFill>
              <a:latin typeface="DesySans Office" panose="020B0503040000020003" pitchFamily="34" charset="0"/>
            </a:endParaRPr>
          </a:p>
        </p:txBody>
      </p:sp>
      <p:sp>
        <p:nvSpPr>
          <p:cNvPr id="236" name="PlaceHolder 2">
            <a:extLst>
              <a:ext uri="{FF2B5EF4-FFF2-40B4-BE49-F238E27FC236}">
                <a16:creationId xmlns:a16="http://schemas.microsoft.com/office/drawing/2014/main" id="{9C850AB8-904F-6D46-19E6-41B55DF08134}"/>
              </a:ext>
            </a:extLst>
          </p:cNvPr>
          <p:cNvSpPr>
            <a:spLocks noGrp="1"/>
          </p:cNvSpPr>
          <p:nvPr>
            <p:ph/>
          </p:nvPr>
        </p:nvSpPr>
        <p:spPr>
          <a:xfrm>
            <a:off x="407880" y="817560"/>
            <a:ext cx="11374200" cy="377640"/>
          </a:xfrm>
          <a:prstGeom prst="rect">
            <a:avLst/>
          </a:prstGeom>
          <a:noFill/>
          <a:ln w="0">
            <a:noFill/>
          </a:ln>
        </p:spPr>
        <p:txBody>
          <a:bodyPr lIns="0" tIns="0" rIns="0" bIns="0" anchor="t">
            <a:noAutofit/>
          </a:bodyPr>
          <a:lstStyle/>
          <a:p>
            <a:pPr indent="0" defTabSz="914400">
              <a:lnSpc>
                <a:spcPct val="100000"/>
              </a:lnSpc>
              <a:spcAft>
                <a:spcPts val="1199"/>
              </a:spcAft>
              <a:buNone/>
              <a:tabLst>
                <a:tab pos="0" algn="l"/>
              </a:tabLst>
            </a:pPr>
            <a:r>
              <a:rPr lang="en-US" sz="1800" b="1" strike="noStrike" spc="-100" dirty="0">
                <a:solidFill>
                  <a:schemeClr val="accent2"/>
                </a:solidFill>
                <a:latin typeface="Arial"/>
                <a:ea typeface="Arial"/>
              </a:rPr>
              <a:t>Applications are open for 2025!</a:t>
            </a:r>
            <a:endParaRPr lang="en-US" sz="1800" b="0" strike="noStrike" spc="-1" dirty="0">
              <a:solidFill>
                <a:schemeClr val="dk1"/>
              </a:solidFill>
              <a:latin typeface="Arial"/>
            </a:endParaRPr>
          </a:p>
        </p:txBody>
      </p:sp>
      <p:sp>
        <p:nvSpPr>
          <p:cNvPr id="238" name="Rectangle 5">
            <a:extLst>
              <a:ext uri="{FF2B5EF4-FFF2-40B4-BE49-F238E27FC236}">
                <a16:creationId xmlns:a16="http://schemas.microsoft.com/office/drawing/2014/main" id="{C8A4CDCA-DA4E-2B45-90A8-08FF0E30EB8C}"/>
              </a:ext>
            </a:extLst>
          </p:cNvPr>
          <p:cNvSpPr/>
          <p:nvPr/>
        </p:nvSpPr>
        <p:spPr>
          <a:xfrm>
            <a:off x="8338680" y="5677560"/>
            <a:ext cx="219240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n-US" sz="1600" b="1" strike="noStrike" spc="-1">
                <a:solidFill>
                  <a:schemeClr val="lt1"/>
                </a:solidFill>
                <a:latin typeface="Arial"/>
                <a:ea typeface="Arial"/>
              </a:rPr>
              <a:t>Schwartz-Weizmann </a:t>
            </a:r>
            <a:endParaRPr lang="en-US" sz="1600" b="0" strike="noStrike" spc="-1">
              <a:solidFill>
                <a:srgbClr val="000000"/>
              </a:solidFill>
              <a:latin typeface="Calibri"/>
            </a:endParaRPr>
          </a:p>
          <a:p>
            <a:pPr defTabSz="457200">
              <a:lnSpc>
                <a:spcPct val="100000"/>
              </a:lnSpc>
            </a:pPr>
            <a:r>
              <a:rPr lang="en-US" sz="1600" b="1" strike="noStrike" spc="-1">
                <a:solidFill>
                  <a:schemeClr val="lt1"/>
                </a:solidFill>
                <a:latin typeface="Arial"/>
                <a:ea typeface="Arial"/>
              </a:rPr>
              <a:t>School</a:t>
            </a:r>
            <a:endParaRPr lang="en-US" sz="1600" b="0" strike="noStrike" spc="-1">
              <a:solidFill>
                <a:srgbClr val="000000"/>
              </a:solidFill>
              <a:latin typeface="Calibri"/>
            </a:endParaRPr>
          </a:p>
        </p:txBody>
      </p:sp>
      <p:sp>
        <p:nvSpPr>
          <p:cNvPr id="240" name="TextBox 18">
            <a:extLst>
              <a:ext uri="{FF2B5EF4-FFF2-40B4-BE49-F238E27FC236}">
                <a16:creationId xmlns:a16="http://schemas.microsoft.com/office/drawing/2014/main" id="{09865C8A-2BD7-21FA-39BE-B351E3CB3008}"/>
              </a:ext>
            </a:extLst>
          </p:cNvPr>
          <p:cNvSpPr/>
          <p:nvPr/>
        </p:nvSpPr>
        <p:spPr>
          <a:xfrm>
            <a:off x="6544080" y="6248880"/>
            <a:ext cx="1765800" cy="333360"/>
          </a:xfrm>
          <a:prstGeom prst="rect">
            <a:avLst/>
          </a:prstGeom>
          <a:noFill/>
          <a:ln w="12700">
            <a:noFill/>
          </a:ln>
        </p:spPr>
        <p:style>
          <a:lnRef idx="0">
            <a:scrgbClr r="0" g="0" b="0"/>
          </a:lnRef>
          <a:fillRef idx="0">
            <a:scrgbClr r="0" g="0" b="0"/>
          </a:fillRef>
          <a:effectRef idx="0">
            <a:scrgbClr r="0" g="0" b="0"/>
          </a:effectRef>
          <a:fontRef idx="minor"/>
        </p:style>
        <p:txBody>
          <a:bodyPr horzOverflow="overflow" lIns="45720" tIns="45000" rIns="45720" bIns="45000" numCol="1" spcCol="38160" anchor="t">
            <a:spAutoFit/>
          </a:bodyPr>
          <a:lstStyle/>
          <a:p>
            <a:pPr defTabSz="914400">
              <a:lnSpc>
                <a:spcPct val="100000"/>
              </a:lnSpc>
              <a:tabLst>
                <a:tab pos="0" algn="l"/>
              </a:tabLst>
            </a:pPr>
            <a:r>
              <a:rPr lang="en-US" sz="1600" b="1" strike="noStrike" spc="-1">
                <a:solidFill>
                  <a:schemeClr val="lt1"/>
                </a:solidFill>
                <a:latin typeface="Arial"/>
                <a:ea typeface="Arial"/>
              </a:rPr>
              <a:t>High-RR School</a:t>
            </a:r>
            <a:endParaRPr lang="en-US" sz="1600" b="0" strike="noStrike" spc="-1">
              <a:solidFill>
                <a:srgbClr val="000000"/>
              </a:solidFill>
              <a:latin typeface="Calibri"/>
            </a:endParaRPr>
          </a:p>
        </p:txBody>
      </p:sp>
      <p:pic>
        <p:nvPicPr>
          <p:cNvPr id="6" name="Picture 5">
            <a:extLst>
              <a:ext uri="{FF2B5EF4-FFF2-40B4-BE49-F238E27FC236}">
                <a16:creationId xmlns:a16="http://schemas.microsoft.com/office/drawing/2014/main" id="{7E4FD25A-2C89-AF5A-D897-A05E7D66C5CD}"/>
              </a:ext>
            </a:extLst>
          </p:cNvPr>
          <p:cNvPicPr>
            <a:picLocks noChangeAspect="1"/>
          </p:cNvPicPr>
          <p:nvPr/>
        </p:nvPicPr>
        <p:blipFill>
          <a:blip r:embed="rId2">
            <a:extLst>
              <a:ext uri="{28A0092B-C50C-407E-A947-70E740481C1C}">
                <a14:useLocalDpi xmlns:a14="http://schemas.microsoft.com/office/drawing/2010/main" val="0"/>
              </a:ext>
            </a:extLst>
          </a:blip>
          <a:srcRect b="3642"/>
          <a:stretch/>
        </p:blipFill>
        <p:spPr>
          <a:xfrm>
            <a:off x="5472953" y="1213921"/>
            <a:ext cx="6719047" cy="4414002"/>
          </a:xfrm>
          <a:prstGeom prst="rect">
            <a:avLst/>
          </a:prstGeom>
        </p:spPr>
      </p:pic>
      <p:pic>
        <p:nvPicPr>
          <p:cNvPr id="1026" name="Picture 2">
            <a:extLst>
              <a:ext uri="{FF2B5EF4-FFF2-40B4-BE49-F238E27FC236}">
                <a16:creationId xmlns:a16="http://schemas.microsoft.com/office/drawing/2014/main" id="{5688EBE7-9C58-94D1-6860-AA9135766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13" y="1454697"/>
            <a:ext cx="5446059" cy="30605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D66F07-C57A-E95E-7BDB-1DBF2B95E7BF}"/>
              </a:ext>
            </a:extLst>
          </p:cNvPr>
          <p:cNvSpPr txBox="1"/>
          <p:nvPr/>
        </p:nvSpPr>
        <p:spPr>
          <a:xfrm>
            <a:off x="134812" y="4518552"/>
            <a:ext cx="5446059" cy="923330"/>
          </a:xfrm>
          <a:prstGeom prst="rect">
            <a:avLst/>
          </a:prstGeom>
          <a:solidFill>
            <a:schemeClr val="accent5">
              <a:lumMod val="20000"/>
              <a:lumOff val="80000"/>
            </a:schemeClr>
          </a:solidFill>
        </p:spPr>
        <p:txBody>
          <a:bodyPr wrap="square" rtlCol="0">
            <a:spAutoFit/>
          </a:bodyPr>
          <a:lstStyle/>
          <a:p>
            <a:r>
              <a:rPr lang="en-GB" dirty="0">
                <a:solidFill>
                  <a:schemeClr val="accent2"/>
                </a:solidFill>
              </a:rPr>
              <a:t>2024 edition:</a:t>
            </a:r>
          </a:p>
          <a:p>
            <a:pPr marL="285750" indent="-285750">
              <a:buFont typeface="Arial" panose="020B0604020202020204" pitchFamily="34" charset="0"/>
              <a:buChar char="•"/>
            </a:pPr>
            <a:r>
              <a:rPr lang="en-GB" dirty="0">
                <a:solidFill>
                  <a:schemeClr val="accent2"/>
                </a:solidFill>
              </a:rPr>
              <a:t>112 students from 27 countries</a:t>
            </a:r>
          </a:p>
          <a:p>
            <a:pPr marL="285750" indent="-285750">
              <a:buFont typeface="Arial" panose="020B0604020202020204" pitchFamily="34" charset="0"/>
              <a:buChar char="•"/>
            </a:pPr>
            <a:r>
              <a:rPr lang="en-GB" dirty="0">
                <a:solidFill>
                  <a:schemeClr val="accent2"/>
                </a:solidFill>
              </a:rPr>
              <a:t>14 students from Ukraine (special support)</a:t>
            </a:r>
          </a:p>
        </p:txBody>
      </p:sp>
      <p:sp>
        <p:nvSpPr>
          <p:cNvPr id="8" name="TextBox 7">
            <a:extLst>
              <a:ext uri="{FF2B5EF4-FFF2-40B4-BE49-F238E27FC236}">
                <a16:creationId xmlns:a16="http://schemas.microsoft.com/office/drawing/2014/main" id="{ADA1C6C9-0ADB-100A-F746-E6F36B4F6DC9}"/>
              </a:ext>
            </a:extLst>
          </p:cNvPr>
          <p:cNvSpPr txBox="1"/>
          <p:nvPr/>
        </p:nvSpPr>
        <p:spPr>
          <a:xfrm>
            <a:off x="8095942" y="5569069"/>
            <a:ext cx="4001929" cy="369332"/>
          </a:xfrm>
          <a:prstGeom prst="rect">
            <a:avLst/>
          </a:prstGeom>
          <a:solidFill>
            <a:schemeClr val="accent2"/>
          </a:solidFill>
        </p:spPr>
        <p:txBody>
          <a:bodyPr wrap="none" rtlCol="0">
            <a:spAutoFit/>
          </a:bodyPr>
          <a:lstStyle/>
          <a:p>
            <a:r>
              <a:rPr lang="en-GB" dirty="0">
                <a:hlinkClick r:id="rId4"/>
              </a:rPr>
              <a:t>See https://summerstudents.desy.de/</a:t>
            </a:r>
            <a:r>
              <a:rPr lang="en-GB" dirty="0"/>
              <a:t> </a:t>
            </a:r>
          </a:p>
        </p:txBody>
      </p:sp>
    </p:spTree>
    <p:extLst>
      <p:ext uri="{BB962C8B-B14F-4D97-AF65-F5344CB8AC3E}">
        <p14:creationId xmlns:p14="http://schemas.microsoft.com/office/powerpoint/2010/main" val="2971903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9FEB91-B99A-B2C5-26FB-D38B2A019B8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909" y="1308961"/>
            <a:ext cx="4763636" cy="3092297"/>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327" name="Picture 2"/>
          <p:cNvPicPr/>
          <p:nvPr/>
        </p:nvPicPr>
        <p:blipFill>
          <a:blip r:embed="rId4" cstate="screen">
            <a:extLst>
              <a:ext uri="{28A0092B-C50C-407E-A947-70E740481C1C}">
                <a14:useLocalDpi xmlns:a14="http://schemas.microsoft.com/office/drawing/2010/main"/>
              </a:ext>
            </a:extLst>
          </a:blip>
          <a:stretch/>
        </p:blipFill>
        <p:spPr>
          <a:xfrm>
            <a:off x="3895765" y="3320698"/>
            <a:ext cx="4763636" cy="3007747"/>
          </a:xfrm>
          <a:prstGeom prst="rect">
            <a:avLst/>
          </a:prstGeom>
          <a:ln w="38100">
            <a:solidFill>
              <a:srgbClr val="002060"/>
            </a:solidFill>
          </a:ln>
        </p:spPr>
      </p:pic>
      <p:sp>
        <p:nvSpPr>
          <p:cNvPr id="324" name="PlaceHolder 1"/>
          <p:cNvSpPr>
            <a:spLocks noGrp="1"/>
          </p:cNvSpPr>
          <p:nvPr>
            <p:ph type="title"/>
          </p:nvPr>
        </p:nvSpPr>
        <p:spPr>
          <a:xfrm>
            <a:off x="407880" y="349560"/>
            <a:ext cx="11374200" cy="449280"/>
          </a:xfrm>
          <a:prstGeom prst="rect">
            <a:avLst/>
          </a:prstGeom>
          <a:noFill/>
          <a:ln w="0">
            <a:noFill/>
          </a:ln>
        </p:spPr>
        <p:txBody>
          <a:bodyPr lIns="0" tIns="0" rIns="0" bIns="0" anchor="t">
            <a:normAutofit/>
          </a:bodyPr>
          <a:lstStyle/>
          <a:p>
            <a:pPr indent="0" defTabSz="914400">
              <a:lnSpc>
                <a:spcPct val="90000"/>
              </a:lnSpc>
              <a:buNone/>
              <a:tabLst>
                <a:tab pos="0" algn="l"/>
              </a:tabLst>
            </a:pPr>
            <a:r>
              <a:rPr lang="en-US" sz="3000" b="1" strike="noStrike" spc="-100" dirty="0">
                <a:solidFill>
                  <a:schemeClr val="accent1"/>
                </a:solidFill>
                <a:latin typeface="DesySans Office" panose="020B0503040000020003" pitchFamily="34" charset="0"/>
                <a:ea typeface="Arial"/>
              </a:rPr>
              <a:t>Events</a:t>
            </a:r>
            <a:endParaRPr lang="en-US" sz="3000" b="0" strike="noStrike" spc="-1" dirty="0">
              <a:solidFill>
                <a:schemeClr val="dk1"/>
              </a:solidFill>
              <a:latin typeface="DesySans Office" panose="020B0503040000020003" pitchFamily="34" charset="0"/>
            </a:endParaRPr>
          </a:p>
        </p:txBody>
      </p:sp>
      <p:sp>
        <p:nvSpPr>
          <p:cNvPr id="325" name="PlaceHolder 2"/>
          <p:cNvSpPr>
            <a:spLocks noGrp="1"/>
          </p:cNvSpPr>
          <p:nvPr>
            <p:ph/>
          </p:nvPr>
        </p:nvSpPr>
        <p:spPr>
          <a:xfrm>
            <a:off x="407880" y="817560"/>
            <a:ext cx="11374200" cy="377640"/>
          </a:xfrm>
          <a:prstGeom prst="rect">
            <a:avLst/>
          </a:prstGeom>
          <a:noFill/>
          <a:ln w="0">
            <a:noFill/>
          </a:ln>
        </p:spPr>
        <p:txBody>
          <a:bodyPr lIns="0" tIns="0" rIns="0" bIns="0" anchor="t">
            <a:noAutofit/>
          </a:bodyPr>
          <a:lstStyle/>
          <a:p>
            <a:pPr indent="0" defTabSz="914400">
              <a:lnSpc>
                <a:spcPct val="100000"/>
              </a:lnSpc>
              <a:spcAft>
                <a:spcPts val="1199"/>
              </a:spcAft>
              <a:buNone/>
              <a:tabLst>
                <a:tab pos="0" algn="l"/>
              </a:tabLst>
            </a:pPr>
            <a:r>
              <a:rPr lang="en-US" sz="1800" b="1" strike="noStrike" spc="-100" dirty="0">
                <a:solidFill>
                  <a:schemeClr val="accent2"/>
                </a:solidFill>
                <a:latin typeface="DesySans Office" panose="020B0503040000020003" pitchFamily="34" charset="0"/>
                <a:ea typeface="Arial"/>
              </a:rPr>
              <a:t>… a few selected ones … </a:t>
            </a:r>
            <a:endParaRPr lang="en-US" sz="1800" b="0" strike="noStrike" spc="-1" dirty="0">
              <a:solidFill>
                <a:schemeClr val="dk1"/>
              </a:solidFill>
              <a:latin typeface="DesySans Office" panose="020B0503040000020003" pitchFamily="34" charset="0"/>
            </a:endParaRPr>
          </a:p>
        </p:txBody>
      </p:sp>
      <p:sp>
        <p:nvSpPr>
          <p:cNvPr id="326" name="TextBox 18"/>
          <p:cNvSpPr/>
          <p:nvPr/>
        </p:nvSpPr>
        <p:spPr>
          <a:xfrm>
            <a:off x="6544080" y="6248880"/>
            <a:ext cx="1765800" cy="333360"/>
          </a:xfrm>
          <a:prstGeom prst="rect">
            <a:avLst/>
          </a:prstGeom>
          <a:noFill/>
          <a:ln w="12700">
            <a:noFill/>
          </a:ln>
        </p:spPr>
        <p:style>
          <a:lnRef idx="0">
            <a:scrgbClr r="0" g="0" b="0"/>
          </a:lnRef>
          <a:fillRef idx="0">
            <a:scrgbClr r="0" g="0" b="0"/>
          </a:fillRef>
          <a:effectRef idx="0">
            <a:scrgbClr r="0" g="0" b="0"/>
          </a:effectRef>
          <a:fontRef idx="minor"/>
        </p:style>
        <p:txBody>
          <a:bodyPr horzOverflow="overflow" lIns="45720" tIns="45000" rIns="45720" bIns="45000" numCol="1" spcCol="38160" anchor="t">
            <a:spAutoFit/>
          </a:bodyPr>
          <a:lstStyle/>
          <a:p>
            <a:pPr defTabSz="914400">
              <a:lnSpc>
                <a:spcPct val="100000"/>
              </a:lnSpc>
              <a:tabLst>
                <a:tab pos="0" algn="l"/>
              </a:tabLst>
            </a:pPr>
            <a:r>
              <a:rPr lang="en-US" sz="1600" b="1" strike="noStrike" spc="-1">
                <a:solidFill>
                  <a:schemeClr val="lt1"/>
                </a:solidFill>
                <a:latin typeface="Arial"/>
                <a:ea typeface="Arial"/>
              </a:rPr>
              <a:t>High-RR School</a:t>
            </a:r>
            <a:endParaRPr lang="en-US" sz="1600" b="0" strike="noStrike" spc="-1">
              <a:solidFill>
                <a:srgbClr val="000000"/>
              </a:solidFill>
              <a:latin typeface="Calibri"/>
            </a:endParaRPr>
          </a:p>
        </p:txBody>
      </p:sp>
      <p:grpSp>
        <p:nvGrpSpPr>
          <p:cNvPr id="329" name="Group 6"/>
          <p:cNvGrpSpPr/>
          <p:nvPr/>
        </p:nvGrpSpPr>
        <p:grpSpPr>
          <a:xfrm>
            <a:off x="7792377" y="529554"/>
            <a:ext cx="4204023" cy="6209912"/>
            <a:chOff x="3603240" y="3041482"/>
            <a:chExt cx="2280960" cy="3554078"/>
          </a:xfrm>
        </p:grpSpPr>
        <p:sp>
          <p:nvSpPr>
            <p:cNvPr id="331" name="TextBox 5"/>
            <p:cNvSpPr/>
            <p:nvPr/>
          </p:nvSpPr>
          <p:spPr>
            <a:xfrm>
              <a:off x="3617640" y="3041482"/>
              <a:ext cx="2266560" cy="333848"/>
            </a:xfrm>
            <a:prstGeom prst="rect">
              <a:avLst/>
            </a:prstGeom>
            <a:solidFill>
              <a:schemeClr val="accent2">
                <a:lumMod val="50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1600" b="1" strike="noStrike" spc="-1">
                  <a:solidFill>
                    <a:schemeClr val="lt1"/>
                  </a:solidFill>
                  <a:latin typeface="Arial"/>
                </a:rPr>
                <a:t>Concert on Big Bang </a:t>
              </a:r>
              <a:endParaRPr lang="en-US" sz="1600" b="0" strike="noStrike" spc="-1">
                <a:solidFill>
                  <a:srgbClr val="FFFFFF"/>
                </a:solidFill>
                <a:latin typeface="Calibri"/>
              </a:endParaRPr>
            </a:p>
            <a:p>
              <a:pPr defTabSz="457200">
                <a:lnSpc>
                  <a:spcPct val="100000"/>
                </a:lnSpc>
              </a:pPr>
              <a:r>
                <a:rPr lang="en-GB" sz="1600" b="1" strike="noStrike" spc="-1">
                  <a:solidFill>
                    <a:schemeClr val="lt1"/>
                  </a:solidFill>
                  <a:latin typeface="Arial"/>
                </a:rPr>
                <a:t>in Berlin (CERN70)</a:t>
              </a:r>
              <a:endParaRPr lang="en-US" sz="1600" b="0" strike="noStrike" spc="-1">
                <a:solidFill>
                  <a:srgbClr val="FFFFFF"/>
                </a:solidFill>
                <a:latin typeface="Calibri"/>
              </a:endParaRPr>
            </a:p>
          </p:txBody>
        </p:sp>
        <p:pic>
          <p:nvPicPr>
            <p:cNvPr id="330" name="Picture 4"/>
            <p:cNvPicPr/>
            <p:nvPr/>
          </p:nvPicPr>
          <p:blipFill>
            <a:blip r:embed="rId5" cstate="screen">
              <a:extLst>
                <a:ext uri="{28A0092B-C50C-407E-A947-70E740481C1C}">
                  <a14:useLocalDpi xmlns:a14="http://schemas.microsoft.com/office/drawing/2010/main"/>
                </a:ext>
              </a:extLst>
            </a:blip>
            <a:stretch/>
          </p:blipFill>
          <p:spPr>
            <a:xfrm>
              <a:off x="3603240" y="3368880"/>
              <a:ext cx="2280960" cy="3226680"/>
            </a:xfrm>
            <a:prstGeom prst="rect">
              <a:avLst/>
            </a:prstGeom>
            <a:ln w="0">
              <a:noFill/>
            </a:ln>
          </p:spPr>
        </p:pic>
      </p:grpSp>
      <p:sp>
        <p:nvSpPr>
          <p:cNvPr id="3" name="TextBox 2">
            <a:extLst>
              <a:ext uri="{FF2B5EF4-FFF2-40B4-BE49-F238E27FC236}">
                <a16:creationId xmlns:a16="http://schemas.microsoft.com/office/drawing/2014/main" id="{DF3A3C01-AA0C-270B-8A65-BF7FE87DB553}"/>
              </a:ext>
            </a:extLst>
          </p:cNvPr>
          <p:cNvSpPr txBox="1"/>
          <p:nvPr/>
        </p:nvSpPr>
        <p:spPr>
          <a:xfrm>
            <a:off x="309897" y="4016455"/>
            <a:ext cx="2531834" cy="338554"/>
          </a:xfrm>
          <a:prstGeom prst="rect">
            <a:avLst/>
          </a:prstGeom>
          <a:solidFill>
            <a:schemeClr val="accent5">
              <a:lumMod val="20000"/>
              <a:lumOff val="80000"/>
            </a:schemeClr>
          </a:solidFill>
        </p:spPr>
        <p:txBody>
          <a:bodyPr wrap="square" rtlCol="0">
            <a:spAutoFit/>
          </a:bodyPr>
          <a:lstStyle/>
          <a:p>
            <a:r>
              <a:rPr lang="en-GB" sz="1600" b="1" dirty="0">
                <a:solidFill>
                  <a:schemeClr val="accent1"/>
                </a:solidFill>
              </a:rPr>
              <a:t>ICFA seminar: Nov. 23</a:t>
            </a:r>
          </a:p>
        </p:txBody>
      </p:sp>
      <p:sp>
        <p:nvSpPr>
          <p:cNvPr id="12" name="TextBox 11">
            <a:extLst>
              <a:ext uri="{FF2B5EF4-FFF2-40B4-BE49-F238E27FC236}">
                <a16:creationId xmlns:a16="http://schemas.microsoft.com/office/drawing/2014/main" id="{EF7A30DC-4782-FEAD-D45F-0FCB59193C3F}"/>
              </a:ext>
            </a:extLst>
          </p:cNvPr>
          <p:cNvSpPr txBox="1"/>
          <p:nvPr/>
        </p:nvSpPr>
        <p:spPr>
          <a:xfrm>
            <a:off x="163034" y="4827914"/>
            <a:ext cx="3383210" cy="1754326"/>
          </a:xfrm>
          <a:prstGeom prst="rect">
            <a:avLst/>
          </a:prstGeom>
          <a:noFill/>
        </p:spPr>
        <p:txBody>
          <a:bodyPr wrap="square" rtlCol="0">
            <a:spAutoFit/>
          </a:bodyPr>
          <a:lstStyle/>
          <a:p>
            <a:r>
              <a:rPr lang="en-DE" b="1" dirty="0">
                <a:latin typeface="DesySans Office" panose="020B0503040000020003" pitchFamily="34" charset="0"/>
              </a:rPr>
              <a:t>Plus … </a:t>
            </a:r>
          </a:p>
          <a:p>
            <a:pPr marL="285750" indent="-285750">
              <a:buFont typeface="Arial" panose="020B0604020202020204" pitchFamily="34" charset="0"/>
              <a:buChar char="•"/>
            </a:pPr>
            <a:r>
              <a:rPr lang="en-US" dirty="0">
                <a:latin typeface="DesySans Office" panose="020B0503040000020003" pitchFamily="34" charset="0"/>
              </a:rPr>
              <a:t>1st</a:t>
            </a:r>
            <a:r>
              <a:rPr lang="en-DE">
                <a:latin typeface="DesySans Office" panose="020B0503040000020003" pitchFamily="34" charset="0"/>
              </a:rPr>
              <a:t> </a:t>
            </a:r>
            <a:r>
              <a:rPr lang="en-DE" dirty="0">
                <a:latin typeface="DesySans Office" panose="020B0503040000020003" pitchFamily="34" charset="0"/>
              </a:rPr>
              <a:t>workshop on Large Language Models in </a:t>
            </a:r>
            <a:r>
              <a:rPr lang="en-DE">
                <a:latin typeface="DesySans Office" panose="020B0503040000020003" pitchFamily="34" charset="0"/>
              </a:rPr>
              <a:t>Physics </a:t>
            </a:r>
            <a:r>
              <a:rPr lang="en-US" dirty="0">
                <a:latin typeface="DesySans Office" panose="020B0503040000020003" pitchFamily="34" charset="0"/>
              </a:rPr>
              <a:t>(LIPS) </a:t>
            </a:r>
            <a:r>
              <a:rPr lang="en-DE">
                <a:latin typeface="DesySans Office" panose="020B0503040000020003" pitchFamily="34" charset="0"/>
              </a:rPr>
              <a:t>Feb </a:t>
            </a:r>
            <a:r>
              <a:rPr lang="en-DE" dirty="0">
                <a:latin typeface="DesySans Office" panose="020B0503040000020003" pitchFamily="34" charset="0"/>
              </a:rPr>
              <a:t>‘24</a:t>
            </a:r>
          </a:p>
          <a:p>
            <a:pPr marL="285750" indent="-285750">
              <a:buFont typeface="Arial" panose="020B0604020202020204" pitchFamily="34" charset="0"/>
              <a:buChar char="•"/>
            </a:pPr>
            <a:r>
              <a:rPr lang="en-DE" dirty="0">
                <a:latin typeface="DesySans Office" panose="020B0503040000020003" pitchFamily="34" charset="0"/>
              </a:rPr>
              <a:t>Axion Symposiuum, Jan. ‘24</a:t>
            </a:r>
          </a:p>
          <a:p>
            <a:pPr marL="285750" indent="-285750">
              <a:buFont typeface="Arial" panose="020B0604020202020204" pitchFamily="34" charset="0"/>
              <a:buChar char="•"/>
            </a:pPr>
            <a:r>
              <a:rPr lang="en-DE" dirty="0">
                <a:latin typeface="DesySans Office" panose="020B0503040000020003" pitchFamily="34" charset="0"/>
              </a:rPr>
              <a:t>…</a:t>
            </a:r>
          </a:p>
        </p:txBody>
      </p:sp>
      <p:sp>
        <p:nvSpPr>
          <p:cNvPr id="328" name="TextBox 4"/>
          <p:cNvSpPr/>
          <p:nvPr/>
        </p:nvSpPr>
        <p:spPr>
          <a:xfrm>
            <a:off x="3931160" y="5705077"/>
            <a:ext cx="3425595" cy="583321"/>
          </a:xfrm>
          <a:prstGeom prst="rect">
            <a:avLst/>
          </a:prstGeom>
          <a:solidFill>
            <a:schemeClr val="accent5">
              <a:lumMod val="20000"/>
              <a:lumOff val="80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n-GB" sz="1600" b="1" strike="noStrike" spc="-1" dirty="0">
                <a:solidFill>
                  <a:schemeClr val="accent1"/>
                </a:solidFill>
                <a:latin typeface="Arial"/>
              </a:rPr>
              <a:t>Sep. 24: CERN computing school</a:t>
            </a:r>
          </a:p>
          <a:p>
            <a:pPr defTabSz="457200">
              <a:lnSpc>
                <a:spcPct val="100000"/>
              </a:lnSpc>
            </a:pPr>
            <a:r>
              <a:rPr lang="en-GB" sz="1600" b="1" spc="-1" dirty="0">
                <a:solidFill>
                  <a:schemeClr val="accent1"/>
                </a:solidFill>
                <a:latin typeface="Arial"/>
              </a:rPr>
              <a:t>Participant ranking: 4.77/5</a:t>
            </a:r>
            <a:r>
              <a:rPr lang="en-GB" sz="1600" b="1" strike="noStrike" spc="-1" dirty="0">
                <a:solidFill>
                  <a:schemeClr val="accent1"/>
                </a:solidFill>
                <a:latin typeface="Arial"/>
              </a:rPr>
              <a:t> </a:t>
            </a:r>
            <a:endParaRPr lang="en-US" sz="1600" b="0" strike="noStrike" spc="-1" dirty="0">
              <a:solidFill>
                <a:schemeClr val="accent1"/>
              </a:solidFill>
              <a:latin typeface="Calibri"/>
            </a:endParaRPr>
          </a:p>
        </p:txBody>
      </p:sp>
    </p:spTree>
    <p:extLst>
      <p:ext uri="{BB962C8B-B14F-4D97-AF65-F5344CB8AC3E}">
        <p14:creationId xmlns:p14="http://schemas.microsoft.com/office/powerpoint/2010/main" val="394373376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PlaceHolder 1"/>
          <p:cNvSpPr>
            <a:spLocks noGrp="1"/>
          </p:cNvSpPr>
          <p:nvPr>
            <p:ph type="title"/>
          </p:nvPr>
        </p:nvSpPr>
        <p:spPr>
          <a:xfrm>
            <a:off x="407880" y="349560"/>
            <a:ext cx="11375280" cy="450360"/>
          </a:xfrm>
          <a:prstGeom prst="rect">
            <a:avLst/>
          </a:prstGeom>
          <a:noFill/>
          <a:ln w="0">
            <a:noFill/>
          </a:ln>
        </p:spPr>
        <p:txBody>
          <a:bodyPr lIns="0" tIns="0" rIns="0" bIns="0" anchor="ctr">
            <a:noAutofit/>
          </a:bodyPr>
          <a:lstStyle/>
          <a:p>
            <a:pPr indent="0" defTabSz="914400">
              <a:lnSpc>
                <a:spcPct val="90000"/>
              </a:lnSpc>
              <a:buNone/>
            </a:pPr>
            <a:r>
              <a:rPr lang="en-GB" sz="3000" b="1" strike="noStrike" spc="-1" dirty="0">
                <a:solidFill>
                  <a:schemeClr val="accent1"/>
                </a:solidFill>
                <a:latin typeface="Arial"/>
              </a:rPr>
              <a:t>The times they are changing….</a:t>
            </a:r>
            <a:endParaRPr lang="en-US" sz="3000" b="0" strike="noStrike" spc="-1" dirty="0">
              <a:solidFill>
                <a:schemeClr val="dk1"/>
              </a:solidFill>
              <a:latin typeface="Arial"/>
            </a:endParaRPr>
          </a:p>
        </p:txBody>
      </p:sp>
      <p:pic>
        <p:nvPicPr>
          <p:cNvPr id="336" name="Picture 4"/>
          <p:cNvPicPr/>
          <p:nvPr/>
        </p:nvPicPr>
        <p:blipFill>
          <a:blip r:embed="rId2"/>
          <a:stretch/>
        </p:blipFill>
        <p:spPr>
          <a:xfrm>
            <a:off x="403920" y="1666345"/>
            <a:ext cx="7405550" cy="4152843"/>
          </a:xfrm>
          <a:prstGeom prst="rect">
            <a:avLst/>
          </a:prstGeom>
          <a:ln w="0">
            <a:noFill/>
          </a:ln>
        </p:spPr>
      </p:pic>
      <p:sp>
        <p:nvSpPr>
          <p:cNvPr id="337" name="TextBox 5"/>
          <p:cNvSpPr/>
          <p:nvPr/>
        </p:nvSpPr>
        <p:spPr>
          <a:xfrm>
            <a:off x="515859" y="1708788"/>
            <a:ext cx="6219308"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n-GB" sz="2400" spc="-1" dirty="0">
                <a:solidFill>
                  <a:schemeClr val="dk1"/>
                </a:solidFill>
                <a:latin typeface="Arial"/>
              </a:rPr>
              <a:t>Particle physics </a:t>
            </a:r>
            <a:r>
              <a:rPr lang="en-GB" sz="2400" b="0" strike="noStrike" spc="-1" dirty="0">
                <a:solidFill>
                  <a:schemeClr val="dk1"/>
                </a:solidFill>
                <a:latin typeface="Arial"/>
              </a:rPr>
              <a:t>division: main travel method</a:t>
            </a:r>
            <a:endParaRPr lang="en-US" sz="2400" b="0" strike="noStrike" spc="-1" dirty="0">
              <a:solidFill>
                <a:srgbClr val="000000"/>
              </a:solidFill>
              <a:latin typeface="Calibri"/>
            </a:endParaRPr>
          </a:p>
        </p:txBody>
      </p:sp>
      <p:sp>
        <p:nvSpPr>
          <p:cNvPr id="338" name="TextBox 6"/>
          <p:cNvSpPr/>
          <p:nvPr/>
        </p:nvSpPr>
        <p:spPr>
          <a:xfrm>
            <a:off x="7468920" y="1417320"/>
            <a:ext cx="1147320" cy="1797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n-GB" sz="2800" b="1" strike="noStrike" spc="-1">
                <a:solidFill>
                  <a:srgbClr val="C00000"/>
                </a:solidFill>
                <a:latin typeface="Arial"/>
              </a:rPr>
              <a:t>Flight</a:t>
            </a:r>
            <a:endParaRPr lang="en-US" sz="2800" b="0" strike="noStrike" spc="-1">
              <a:solidFill>
                <a:srgbClr val="000000"/>
              </a:solidFill>
              <a:latin typeface="Calibri"/>
            </a:endParaRPr>
          </a:p>
          <a:p>
            <a:pPr defTabSz="457200">
              <a:lnSpc>
                <a:spcPct val="100000"/>
              </a:lnSpc>
            </a:pPr>
            <a:r>
              <a:rPr lang="en-GB" sz="2800" b="1" strike="noStrike" spc="-1">
                <a:solidFill>
                  <a:srgbClr val="92D050"/>
                </a:solidFill>
                <a:latin typeface="Arial"/>
              </a:rPr>
              <a:t>Train</a:t>
            </a:r>
            <a:endParaRPr lang="en-US" sz="2800" b="0" strike="noStrike" spc="-1">
              <a:solidFill>
                <a:srgbClr val="000000"/>
              </a:solidFill>
              <a:latin typeface="Calibri"/>
            </a:endParaRPr>
          </a:p>
          <a:p>
            <a:pPr defTabSz="457200">
              <a:lnSpc>
                <a:spcPct val="100000"/>
              </a:lnSpc>
            </a:pPr>
            <a:r>
              <a:rPr lang="en-GB" sz="2800" b="1" strike="noStrike" spc="-1">
                <a:solidFill>
                  <a:schemeClr val="lt2"/>
                </a:solidFill>
                <a:latin typeface="Arial"/>
              </a:rPr>
              <a:t>Car</a:t>
            </a:r>
            <a:endParaRPr lang="en-US" sz="2800" b="0" strike="noStrike" spc="-1">
              <a:solidFill>
                <a:srgbClr val="000000"/>
              </a:solidFill>
              <a:latin typeface="Calibri"/>
            </a:endParaRPr>
          </a:p>
          <a:p>
            <a:pPr defTabSz="457200">
              <a:lnSpc>
                <a:spcPct val="100000"/>
              </a:lnSpc>
            </a:pPr>
            <a:r>
              <a:rPr lang="en-GB" sz="2800" b="1" strike="noStrike" spc="-1">
                <a:solidFill>
                  <a:srgbClr val="FFC000"/>
                </a:solidFill>
                <a:latin typeface="Arial"/>
              </a:rPr>
              <a:t>Other</a:t>
            </a:r>
            <a:endParaRPr lang="en-US" sz="2800" b="0" strike="noStrike" spc="-1">
              <a:solidFill>
                <a:srgbClr val="000000"/>
              </a:solidFill>
              <a:latin typeface="Calibri"/>
            </a:endParaRPr>
          </a:p>
        </p:txBody>
      </p:sp>
      <p:pic>
        <p:nvPicPr>
          <p:cNvPr id="339" name="Picture 16" descr="How to say THANK YOU in 50 languages with Europe in a Day! – Europe in a Day"/>
          <p:cNvPicPr/>
          <p:nvPr/>
        </p:nvPicPr>
        <p:blipFill>
          <a:blip r:embed="rId3" cstate="screen">
            <a:extLst>
              <a:ext uri="{28A0092B-C50C-407E-A947-70E740481C1C}">
                <a14:useLocalDpi xmlns:a14="http://schemas.microsoft.com/office/drawing/2010/main"/>
              </a:ext>
            </a:extLst>
          </a:blip>
          <a:stretch/>
        </p:blipFill>
        <p:spPr>
          <a:xfrm>
            <a:off x="8043120" y="3933360"/>
            <a:ext cx="4101480" cy="2303640"/>
          </a:xfrm>
          <a:prstGeom prst="rect">
            <a:avLst/>
          </a:prstGeom>
          <a:ln w="0">
            <a:noFill/>
          </a:ln>
        </p:spPr>
      </p:pic>
      <p:sp>
        <p:nvSpPr>
          <p:cNvPr id="340" name="TextBox 8"/>
          <p:cNvSpPr/>
          <p:nvPr/>
        </p:nvSpPr>
        <p:spPr>
          <a:xfrm>
            <a:off x="515859" y="5845563"/>
            <a:ext cx="272916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n-GB" sz="1600" b="0" strike="noStrike" spc="-1" dirty="0">
                <a:solidFill>
                  <a:schemeClr val="dk1"/>
                </a:solidFill>
                <a:latin typeface="Arial"/>
              </a:rPr>
              <a:t>Trend similar for all of DESY</a:t>
            </a:r>
            <a:endParaRPr lang="en-US" sz="1600" b="0" strike="noStrike" spc="-1" dirty="0">
              <a:solidFill>
                <a:srgbClr val="000000"/>
              </a:solidFill>
              <a:latin typeface="Calibri"/>
            </a:endParaRPr>
          </a:p>
        </p:txBody>
      </p:sp>
      <p:sp>
        <p:nvSpPr>
          <p:cNvPr id="2" name="PlaceHolder 2">
            <a:extLst>
              <a:ext uri="{FF2B5EF4-FFF2-40B4-BE49-F238E27FC236}">
                <a16:creationId xmlns:a16="http://schemas.microsoft.com/office/drawing/2014/main" id="{CAAE1B7F-3128-16F6-EDB7-FBB19C05E737}"/>
              </a:ext>
            </a:extLst>
          </p:cNvPr>
          <p:cNvSpPr>
            <a:spLocks noGrp="1"/>
          </p:cNvSpPr>
          <p:nvPr>
            <p:ph/>
          </p:nvPr>
        </p:nvSpPr>
        <p:spPr>
          <a:xfrm>
            <a:off x="407880" y="817560"/>
            <a:ext cx="11374200" cy="377640"/>
          </a:xfrm>
          <a:prstGeom prst="rect">
            <a:avLst/>
          </a:prstGeom>
          <a:noFill/>
          <a:ln w="0">
            <a:noFill/>
          </a:ln>
        </p:spPr>
        <p:txBody>
          <a:bodyPr lIns="0" tIns="0" rIns="0" bIns="0" anchor="t">
            <a:noAutofit/>
          </a:bodyPr>
          <a:lstStyle/>
          <a:p>
            <a:pPr indent="0" defTabSz="914400">
              <a:lnSpc>
                <a:spcPct val="100000"/>
              </a:lnSpc>
              <a:spcAft>
                <a:spcPts val="1199"/>
              </a:spcAft>
              <a:buNone/>
              <a:tabLst>
                <a:tab pos="0" algn="l"/>
              </a:tabLst>
            </a:pPr>
            <a:r>
              <a:rPr lang="en-US" sz="1800" b="1" strike="noStrike" spc="-100" dirty="0">
                <a:solidFill>
                  <a:schemeClr val="accent2"/>
                </a:solidFill>
                <a:latin typeface="Arial"/>
                <a:ea typeface="Arial"/>
              </a:rPr>
              <a:t>Changing habits towards more sustainability</a:t>
            </a:r>
            <a:endParaRPr lang="en-US" sz="1800" b="0" strike="noStrike" spc="-1" dirty="0">
              <a:solidFill>
                <a:schemeClr val="dk1"/>
              </a:solidFill>
              <a:latin typeface="Arial"/>
            </a:endParaRPr>
          </a:p>
        </p:txBody>
      </p:sp>
    </p:spTree>
    <p:extLst>
      <p:ext uri="{BB962C8B-B14F-4D97-AF65-F5344CB8AC3E}">
        <p14:creationId xmlns:p14="http://schemas.microsoft.com/office/powerpoint/2010/main" val="61259041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E57C7-3E05-60D6-A54D-4289ADDD2A30}"/>
            </a:ext>
          </a:extLst>
        </p:cNvPr>
        <p:cNvGrpSpPr/>
        <p:nvPr/>
      </p:nvGrpSpPr>
      <p:grpSpPr>
        <a:xfrm>
          <a:off x="0" y="0"/>
          <a:ext cx="0" cy="0"/>
          <a:chOff x="0" y="0"/>
          <a:chExt cx="0" cy="0"/>
        </a:xfrm>
      </p:grpSpPr>
      <p:pic>
        <p:nvPicPr>
          <p:cNvPr id="339" name="Picture 16" descr="How to say THANK YOU in 50 languages with Europe in a Day! – Europe in a Day">
            <a:extLst>
              <a:ext uri="{FF2B5EF4-FFF2-40B4-BE49-F238E27FC236}">
                <a16:creationId xmlns:a16="http://schemas.microsoft.com/office/drawing/2014/main" id="{AAE0AFA4-057A-D8B2-2CA0-81B9DC1DE9F6}"/>
              </a:ext>
            </a:extLst>
          </p:cNvPr>
          <p:cNvPicPr/>
          <p:nvPr/>
        </p:nvPicPr>
        <p:blipFill>
          <a:blip r:embed="rId2" cstate="screen">
            <a:extLst>
              <a:ext uri="{28A0092B-C50C-407E-A947-70E740481C1C}">
                <a14:useLocalDpi xmlns:a14="http://schemas.microsoft.com/office/drawing/2010/main"/>
              </a:ext>
            </a:extLst>
          </a:blip>
          <a:stretch/>
        </p:blipFill>
        <p:spPr>
          <a:xfrm>
            <a:off x="1687240" y="1244260"/>
            <a:ext cx="8625520" cy="4519588"/>
          </a:xfrm>
          <a:prstGeom prst="rect">
            <a:avLst/>
          </a:prstGeom>
          <a:ln w="0">
            <a:noFill/>
          </a:ln>
        </p:spPr>
      </p:pic>
      <p:cxnSp>
        <p:nvCxnSpPr>
          <p:cNvPr id="10" name="Straight Connector 9">
            <a:extLst>
              <a:ext uri="{FF2B5EF4-FFF2-40B4-BE49-F238E27FC236}">
                <a16:creationId xmlns:a16="http://schemas.microsoft.com/office/drawing/2014/main" id="{016B088E-D20D-2247-60DF-885E349A73A8}"/>
              </a:ext>
            </a:extLst>
          </p:cNvPr>
          <p:cNvCxnSpPr>
            <a:cxnSpLocks/>
          </p:cNvCxnSpPr>
          <p:nvPr/>
        </p:nvCxnSpPr>
        <p:spPr>
          <a:xfrm flipV="1">
            <a:off x="6000000" y="1094152"/>
            <a:ext cx="1352823" cy="125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98975B-30F6-4D91-3106-546F348BCC83}"/>
              </a:ext>
            </a:extLst>
          </p:cNvPr>
          <p:cNvCxnSpPr>
            <a:cxnSpLocks/>
          </p:cNvCxnSpPr>
          <p:nvPr/>
        </p:nvCxnSpPr>
        <p:spPr>
          <a:xfrm flipV="1">
            <a:off x="6000000" y="2961052"/>
            <a:ext cx="1370767" cy="3573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310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AD6CCA-2661-4C25-9614-623803F9256C}"/>
              </a:ext>
            </a:extLst>
          </p:cNvPr>
          <p:cNvSpPr>
            <a:spLocks noGrp="1"/>
          </p:cNvSpPr>
          <p:nvPr>
            <p:ph type="body" sz="quarter" idx="10"/>
          </p:nvPr>
        </p:nvSpPr>
        <p:spPr/>
        <p:txBody>
          <a:bodyPr>
            <a:normAutofit fontScale="70000" lnSpcReduction="20000"/>
          </a:bodyPr>
          <a:lstStyle/>
          <a:p>
            <a:r>
              <a:rPr lang="de-DE" dirty="0"/>
              <a:t>Beate Heinemann</a:t>
            </a:r>
          </a:p>
          <a:p>
            <a:r>
              <a:rPr lang="de-DE" dirty="0"/>
              <a:t>DESY-FH </a:t>
            </a:r>
          </a:p>
          <a:p>
            <a:r>
              <a:rPr lang="de-DE" dirty="0"/>
              <a:t>E-Mail: 	</a:t>
            </a:r>
            <a:r>
              <a:rPr lang="de-DE" i="1" dirty="0" err="1"/>
              <a:t>beate.heinemann@desy.de</a:t>
            </a:r>
            <a:endParaRPr lang="de-DE" i="1" dirty="0"/>
          </a:p>
          <a:p>
            <a:r>
              <a:rPr lang="de-DE" dirty="0"/>
              <a:t>Phone: 	+49 40 8998 1446 / 1921 / 3023</a:t>
            </a:r>
          </a:p>
        </p:txBody>
      </p:sp>
      <p:sp>
        <p:nvSpPr>
          <p:cNvPr id="3" name="Titel 1"/>
          <p:cNvSpPr txBox="1">
            <a:spLocks/>
          </p:cNvSpPr>
          <p:nvPr/>
        </p:nvSpPr>
        <p:spPr>
          <a:xfrm>
            <a:off x="407988" y="349610"/>
            <a:ext cx="11376025" cy="3511190"/>
          </a:xfrm>
          <a:prstGeom prst="rect">
            <a:avLst/>
          </a:prstGeom>
        </p:spPr>
        <p:txBody>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de-DE" dirty="0" err="1"/>
              <a:t>Thank</a:t>
            </a:r>
            <a:r>
              <a:rPr lang="de-DE" dirty="0"/>
              <a:t> </a:t>
            </a:r>
            <a:r>
              <a:rPr lang="de-DE" dirty="0" err="1"/>
              <a:t>you</a:t>
            </a:r>
            <a:r>
              <a:rPr lang="de-DE" dirty="0">
                <a:solidFill>
                  <a:schemeClr val="accent2"/>
                </a:solidFill>
              </a:rPr>
              <a:t>!</a:t>
            </a:r>
          </a:p>
        </p:txBody>
      </p:sp>
    </p:spTree>
    <p:extLst>
      <p:ext uri="{BB962C8B-B14F-4D97-AF65-F5344CB8AC3E}">
        <p14:creationId xmlns:p14="http://schemas.microsoft.com/office/powerpoint/2010/main" val="312412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gradFill>
          <a:gsLst>
            <a:gs pos="99000">
              <a:schemeClr val="bg1"/>
            </a:gs>
            <a:gs pos="100000">
              <a:srgbClr val="011B45"/>
            </a:gs>
          </a:gsLst>
          <a:path path="circle"/>
        </a:gradFill>
        <a:effectLst/>
      </p:bgPr>
    </p:bg>
    <p:spTree>
      <p:nvGrpSpPr>
        <p:cNvPr id="1" name=""/>
        <p:cNvGrpSpPr/>
        <p:nvPr/>
      </p:nvGrpSpPr>
      <p:grpSpPr bwMode="auto">
        <a:xfrm>
          <a:off x="0" y="0"/>
          <a:ext cx="0" cy="0"/>
          <a:chOff x="0" y="0"/>
          <a:chExt cx="0" cy="0"/>
        </a:xfrm>
      </p:grpSpPr>
      <p:graphicFrame>
        <p:nvGraphicFramePr>
          <p:cNvPr id="20" name="Objekt 19" hidden="1">
            <a:extLst>
              <a:ext uri="{FF2B5EF4-FFF2-40B4-BE49-F238E27FC236}">
                <a16:creationId xmlns:a16="http://schemas.microsoft.com/office/drawing/2014/main" id="{D70808E7-3844-4B82-A277-F71FAE23089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53" imgH="353" progId="TCLayout.ActiveDocument.1">
                  <p:embed/>
                </p:oleObj>
              </mc:Choice>
              <mc:Fallback>
                <p:oleObj name="think-cell Folie" r:id="rId4" imgW="353" imgH="353" progId="TCLayout.ActiveDocument.1">
                  <p:embed/>
                  <p:pic>
                    <p:nvPicPr>
                      <p:cNvPr id="20" name="Objekt 19" hidden="1">
                        <a:extLst>
                          <a:ext uri="{FF2B5EF4-FFF2-40B4-BE49-F238E27FC236}">
                            <a16:creationId xmlns:a16="http://schemas.microsoft.com/office/drawing/2014/main" id="{D70808E7-3844-4B82-A277-F71FAE23089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bwMode="auto">
          <a:xfrm>
            <a:off x="411770" y="273600"/>
            <a:ext cx="10972440" cy="582384"/>
          </a:xfrm>
        </p:spPr>
        <p:txBody>
          <a:bodyPr vert="horz"/>
          <a:lstStyle/>
          <a:p>
            <a:pPr>
              <a:defRPr/>
            </a:pPr>
            <a:r>
              <a:rPr lang="de-DE" sz="3600" b="1" dirty="0">
                <a:solidFill>
                  <a:schemeClr val="accent3">
                    <a:lumMod val="60000"/>
                    <a:lumOff val="40000"/>
                  </a:schemeClr>
                </a:solidFill>
                <a:latin typeface="Arial" panose="020B0604020202020204" pitchFamily="34" charset="0"/>
                <a:cs typeface="Arial" panose="020B0604020202020204" pitchFamily="34" charset="0"/>
              </a:rPr>
              <a:t>Modern </a:t>
            </a:r>
            <a:r>
              <a:rPr lang="de-DE" sz="3600" b="1" dirty="0" err="1">
                <a:solidFill>
                  <a:schemeClr val="accent3">
                    <a:lumMod val="60000"/>
                    <a:lumOff val="40000"/>
                  </a:schemeClr>
                </a:solidFill>
                <a:latin typeface="Arial" panose="020B0604020202020204" pitchFamily="34" charset="0"/>
                <a:cs typeface="Arial" panose="020B0604020202020204" pitchFamily="34" charset="0"/>
              </a:rPr>
              <a:t>research</a:t>
            </a:r>
            <a:r>
              <a:rPr lang="de-DE" sz="3600" b="1" dirty="0">
                <a:solidFill>
                  <a:schemeClr val="accent3">
                    <a:lumMod val="60000"/>
                    <a:lumOff val="40000"/>
                  </a:schemeClr>
                </a:solidFill>
                <a:latin typeface="Arial" panose="020B0604020202020204" pitchFamily="34" charset="0"/>
                <a:cs typeface="Arial" panose="020B0604020202020204" pitchFamily="34" charset="0"/>
              </a:rPr>
              <a:t> </a:t>
            </a:r>
            <a:r>
              <a:rPr lang="de-DE" sz="3600" b="1" dirty="0" err="1">
                <a:solidFill>
                  <a:schemeClr val="accent3">
                    <a:lumMod val="60000"/>
                    <a:lumOff val="40000"/>
                  </a:schemeClr>
                </a:solidFill>
                <a:latin typeface="Arial" panose="020B0604020202020204" pitchFamily="34" charset="0"/>
                <a:cs typeface="Arial" panose="020B0604020202020204" pitchFamily="34" charset="0"/>
              </a:rPr>
              <a:t>infrastructures</a:t>
            </a:r>
            <a:r>
              <a:rPr lang="de-DE" sz="3600" b="1" dirty="0">
                <a:solidFill>
                  <a:schemeClr val="accent3">
                    <a:lumMod val="60000"/>
                    <a:lumOff val="40000"/>
                  </a:schemeClr>
                </a:solidFill>
                <a:latin typeface="Arial" panose="020B0604020202020204" pitchFamily="34" charset="0"/>
                <a:cs typeface="Arial" panose="020B0604020202020204" pitchFamily="34" charset="0"/>
              </a:rPr>
              <a:t> @DESY</a:t>
            </a:r>
            <a:endParaRPr lang="de-DE" sz="3600" b="1" dirty="0">
              <a:latin typeface="Arial" panose="020B0604020202020204" pitchFamily="34" charset="0"/>
              <a:cs typeface="Arial" panose="020B0604020202020204" pitchFamily="34" charset="0"/>
            </a:endParaRPr>
          </a:p>
        </p:txBody>
      </p:sp>
      <p:sp>
        <p:nvSpPr>
          <p:cNvPr id="19" name="Fußzeilenplatzhalter 3">
            <a:extLst>
              <a:ext uri="{FF2B5EF4-FFF2-40B4-BE49-F238E27FC236}">
                <a16:creationId xmlns:a16="http://schemas.microsoft.com/office/drawing/2014/main" id="{4FC91183-3189-3646-94FA-656CB6552986}"/>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Beate Heinemann, CERN school of computing, 09/2024</a:t>
            </a:r>
            <a:endParaRPr lang="de-DE" dirty="0">
              <a:latin typeface="Arial" panose="020B0604020202020204" pitchFamily="34" charset="0"/>
              <a:cs typeface="Arial" panose="020B0604020202020204" pitchFamily="34" charset="0"/>
            </a:endParaRPr>
          </a:p>
        </p:txBody>
      </p:sp>
      <p:pic>
        <p:nvPicPr>
          <p:cNvPr id="7" name="Picture 4" descr="Bildergebnis für xfel hamburg">
            <a:hlinkClick r:id="rId6"/>
          </p:cNvPr>
          <p:cNvPicPr>
            <a:picLocks noChangeAspect="1" noChangeArrowheads="1"/>
          </p:cNvPicPr>
          <p:nvPr/>
        </p:nvPicPr>
        <p:blipFill>
          <a:blip r:embed="rId7"/>
          <a:stretch/>
        </p:blipFill>
        <p:spPr bwMode="auto">
          <a:xfrm>
            <a:off x="7950972" y="1196752"/>
            <a:ext cx="3577832" cy="2370769"/>
          </a:xfrm>
          <a:prstGeom prst="rect">
            <a:avLst/>
          </a:prstGeom>
          <a:noFill/>
        </p:spPr>
      </p:pic>
      <p:pic>
        <p:nvPicPr>
          <p:cNvPr id="8" name="Picture 5"/>
          <p:cNvPicPr>
            <a:picLocks noChangeAspect="1" noChangeArrowheads="1"/>
          </p:cNvPicPr>
          <p:nvPr/>
        </p:nvPicPr>
        <p:blipFill>
          <a:blip r:embed="rId8"/>
          <a:stretch/>
        </p:blipFill>
        <p:spPr bwMode="auto">
          <a:xfrm>
            <a:off x="407368" y="1198432"/>
            <a:ext cx="3412125" cy="2208338"/>
          </a:xfrm>
          <a:prstGeom prst="rect">
            <a:avLst/>
          </a:prstGeom>
          <a:noFill/>
          <a:ln>
            <a:noFill/>
          </a:ln>
        </p:spPr>
      </p:pic>
      <p:pic>
        <p:nvPicPr>
          <p:cNvPr id="9" name="Picture 2" descr="N:\intern\TT Akten\MKT - Marketing\2013-093 Bilder\Beschleuniger\FLASH\2011-01-11_FLASH_HME-0006.jpg"/>
          <p:cNvPicPr>
            <a:picLocks noChangeAspect="1" noChangeArrowheads="1"/>
          </p:cNvPicPr>
          <p:nvPr/>
        </p:nvPicPr>
        <p:blipFill>
          <a:blip r:embed="rId9"/>
          <a:stretch/>
        </p:blipFill>
        <p:spPr bwMode="auto">
          <a:xfrm>
            <a:off x="4129455" y="1198432"/>
            <a:ext cx="3553345" cy="2368897"/>
          </a:xfrm>
          <a:prstGeom prst="rect">
            <a:avLst/>
          </a:prstGeom>
          <a:noFill/>
        </p:spPr>
      </p:pic>
      <p:sp>
        <p:nvSpPr>
          <p:cNvPr id="10" name="Rechteck 9"/>
          <p:cNvSpPr/>
          <p:nvPr/>
        </p:nvSpPr>
        <p:spPr bwMode="auto">
          <a:xfrm>
            <a:off x="407369" y="3178521"/>
            <a:ext cx="3412124" cy="45664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1400" dirty="0">
                <a:latin typeface="Arial" panose="020B0604020202020204" pitchFamily="34" charset="0"/>
                <a:cs typeface="Arial" panose="020B0604020202020204" pitchFamily="34" charset="0"/>
              </a:rPr>
              <a:t>PETRA III </a:t>
            </a:r>
            <a:r>
              <a:rPr lang="de-DE" sz="1400" dirty="0" err="1">
                <a:latin typeface="Arial" panose="020B0604020202020204" pitchFamily="34" charset="0"/>
                <a:cs typeface="Arial" panose="020B0604020202020204" pitchFamily="34" charset="0"/>
              </a:rPr>
              <a:t>World‘s</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largest</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synchrotron</a:t>
            </a:r>
            <a:r>
              <a:rPr lang="de-DE" sz="1400" dirty="0">
                <a:latin typeface="Arial" panose="020B0604020202020204" pitchFamily="34" charset="0"/>
                <a:cs typeface="Arial" panose="020B0604020202020204" pitchFamily="34" charset="0"/>
              </a:rPr>
              <a:t> X-</a:t>
            </a:r>
            <a:r>
              <a:rPr lang="de-DE" sz="1400" dirty="0" err="1">
                <a:latin typeface="Arial" panose="020B0604020202020204" pitchFamily="34" charset="0"/>
                <a:cs typeface="Arial" panose="020B0604020202020204" pitchFamily="34" charset="0"/>
              </a:rPr>
              <a:t>ray</a:t>
            </a:r>
            <a:r>
              <a:rPr lang="de-DE" sz="1400" dirty="0">
                <a:latin typeface="Arial" panose="020B0604020202020204" pitchFamily="34" charset="0"/>
                <a:cs typeface="Arial" panose="020B0604020202020204" pitchFamily="34" charset="0"/>
              </a:rPr>
              <a:t> source</a:t>
            </a:r>
            <a:endParaRPr lang="de-DE" sz="1400" dirty="0">
              <a:solidFill>
                <a:schemeClr val="accent1"/>
              </a:solidFill>
              <a:latin typeface="Arial" panose="020B0604020202020204" pitchFamily="34" charset="0"/>
              <a:cs typeface="Arial" panose="020B0604020202020204" pitchFamily="34" charset="0"/>
            </a:endParaRPr>
          </a:p>
        </p:txBody>
      </p:sp>
      <p:sp>
        <p:nvSpPr>
          <p:cNvPr id="11" name="Rechteck 10"/>
          <p:cNvSpPr/>
          <p:nvPr/>
        </p:nvSpPr>
        <p:spPr bwMode="auto">
          <a:xfrm>
            <a:off x="4129455" y="3178521"/>
            <a:ext cx="3553345" cy="45664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1400" dirty="0">
                <a:latin typeface="Arial" panose="020B0604020202020204" pitchFamily="34" charset="0"/>
                <a:cs typeface="Arial" panose="020B0604020202020204" pitchFamily="34" charset="0"/>
              </a:rPr>
              <a:t>FLASH </a:t>
            </a:r>
            <a:r>
              <a:rPr lang="en-US" sz="1400" dirty="0">
                <a:latin typeface="Arial" panose="020B0604020202020204" pitchFamily="34" charset="0"/>
                <a:cs typeface="Arial" panose="020B0604020202020204" pitchFamily="34" charset="0"/>
              </a:rPr>
              <a:t>World’s first free electron laser</a:t>
            </a:r>
            <a:endParaRPr lang="de-DE" sz="1400" dirty="0">
              <a:solidFill>
                <a:schemeClr val="accent1"/>
              </a:solidFill>
              <a:latin typeface="Arial" panose="020B0604020202020204" pitchFamily="34" charset="0"/>
              <a:cs typeface="Arial" panose="020B0604020202020204" pitchFamily="34" charset="0"/>
            </a:endParaRPr>
          </a:p>
        </p:txBody>
      </p:sp>
      <p:sp>
        <p:nvSpPr>
          <p:cNvPr id="14" name="Rechteck 13"/>
          <p:cNvSpPr/>
          <p:nvPr/>
        </p:nvSpPr>
        <p:spPr bwMode="auto">
          <a:xfrm>
            <a:off x="7950972" y="3178521"/>
            <a:ext cx="3577832" cy="45664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1400" dirty="0">
                <a:latin typeface="Arial" panose="020B0604020202020204" pitchFamily="34" charset="0"/>
                <a:cs typeface="Arial" panose="020B0604020202020204" pitchFamily="34" charset="0"/>
              </a:rPr>
              <a:t>EU-XFEL </a:t>
            </a:r>
            <a:r>
              <a:rPr lang="de-DE" sz="1400" dirty="0" err="1">
                <a:latin typeface="Arial" panose="020B0604020202020204" pitchFamily="34" charset="0"/>
                <a:cs typeface="Arial" panose="020B0604020202020204" pitchFamily="34" charset="0"/>
              </a:rPr>
              <a:t>world‘s</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most</a:t>
            </a:r>
            <a:r>
              <a:rPr lang="de-DE" sz="1400" dirty="0">
                <a:latin typeface="Arial" panose="020B0604020202020204" pitchFamily="34" charset="0"/>
                <a:cs typeface="Arial" panose="020B0604020202020204" pitchFamily="34" charset="0"/>
              </a:rPr>
              <a:t> powerful </a:t>
            </a:r>
            <a:r>
              <a:rPr lang="de-DE" sz="1400" dirty="0" err="1">
                <a:latin typeface="Arial" panose="020B0604020202020204" pitchFamily="34" charset="0"/>
                <a:cs typeface="Arial" panose="020B0604020202020204" pitchFamily="34" charset="0"/>
              </a:rPr>
              <a:t>free</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electron</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laser</a:t>
            </a:r>
            <a:endParaRPr lang="de-DE" sz="1400" dirty="0">
              <a:solidFill>
                <a:schemeClr val="accent1"/>
              </a:solidFill>
              <a:latin typeface="Arial" panose="020B0604020202020204" pitchFamily="34" charset="0"/>
              <a:cs typeface="Arial" panose="020B0604020202020204" pitchFamily="34" charset="0"/>
            </a:endParaRPr>
          </a:p>
        </p:txBody>
      </p:sp>
      <p:grpSp>
        <p:nvGrpSpPr>
          <p:cNvPr id="17" name="Gruppieren 16"/>
          <p:cNvGrpSpPr/>
          <p:nvPr/>
        </p:nvGrpSpPr>
        <p:grpSpPr bwMode="auto">
          <a:xfrm>
            <a:off x="394726" y="3824943"/>
            <a:ext cx="7352852" cy="2597891"/>
            <a:chOff x="4129453" y="3824943"/>
            <a:chExt cx="7352852" cy="2597891"/>
          </a:xfrm>
        </p:grpSpPr>
        <p:pic>
          <p:nvPicPr>
            <p:cNvPr id="5" name="Picture 7" descr="https://media.desy.de/DESYmediabank/ConvertAssets/2011-01-13_ITC-2_HME-0018.jpg"/>
            <p:cNvPicPr>
              <a:picLocks noChangeAspect="1" noChangeArrowheads="1"/>
            </p:cNvPicPr>
            <p:nvPr/>
          </p:nvPicPr>
          <p:blipFill>
            <a:blip r:embed="rId10"/>
            <a:stretch/>
          </p:blipFill>
          <p:spPr bwMode="auto">
            <a:xfrm>
              <a:off x="4129454" y="3824943"/>
              <a:ext cx="3564361" cy="2257122"/>
            </a:xfrm>
            <a:prstGeom prst="rect">
              <a:avLst/>
            </a:prstGeom>
            <a:ln>
              <a:noFill/>
            </a:ln>
            <a:effectLst/>
          </p:spPr>
        </p:pic>
        <p:pic>
          <p:nvPicPr>
            <p:cNvPr id="6" name="Picture 18"/>
            <p:cNvPicPr>
              <a:picLocks noChangeAspect="1" noChangeArrowheads="1"/>
            </p:cNvPicPr>
            <p:nvPr/>
          </p:nvPicPr>
          <p:blipFill>
            <a:blip r:embed="rId11"/>
            <a:stretch/>
          </p:blipFill>
          <p:spPr bwMode="auto">
            <a:xfrm>
              <a:off x="7917943" y="3824944"/>
              <a:ext cx="3553345" cy="2206976"/>
            </a:xfrm>
            <a:prstGeom prst="rect">
              <a:avLst/>
            </a:prstGeom>
            <a:ln>
              <a:noFill/>
            </a:ln>
            <a:effectLst/>
          </p:spPr>
        </p:pic>
        <p:sp>
          <p:nvSpPr>
            <p:cNvPr id="13" name="Rechteck 12"/>
            <p:cNvSpPr/>
            <p:nvPr/>
          </p:nvSpPr>
          <p:spPr bwMode="auto">
            <a:xfrm>
              <a:off x="4129453" y="5976512"/>
              <a:ext cx="3553345" cy="446321"/>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1600" dirty="0">
                  <a:latin typeface="Arial" panose="020B0604020202020204" pitchFamily="34" charset="0"/>
                  <a:cs typeface="Arial" panose="020B0604020202020204" pitchFamily="34" charset="0"/>
                </a:rPr>
                <a:t>Large Computing Center</a:t>
              </a:r>
              <a:endParaRPr lang="de-DE" sz="1600" dirty="0">
                <a:solidFill>
                  <a:schemeClr val="accent1"/>
                </a:solidFill>
                <a:latin typeface="Arial" panose="020B0604020202020204" pitchFamily="34" charset="0"/>
                <a:cs typeface="Arial" panose="020B0604020202020204" pitchFamily="34" charset="0"/>
              </a:endParaRPr>
            </a:p>
          </p:txBody>
        </p:sp>
        <p:sp>
          <p:nvSpPr>
            <p:cNvPr id="15" name="Rechteck 14"/>
            <p:cNvSpPr/>
            <p:nvPr/>
          </p:nvSpPr>
          <p:spPr bwMode="auto">
            <a:xfrm>
              <a:off x="7928960" y="5985184"/>
              <a:ext cx="3553345" cy="4376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1400" dirty="0">
                  <a:latin typeface="Arial" panose="020B0604020202020204" pitchFamily="34" charset="0"/>
                  <a:cs typeface="Arial" panose="020B0604020202020204" pitchFamily="34" charset="0"/>
                </a:rPr>
                <a:t>Test </a:t>
              </a:r>
              <a:r>
                <a:rPr lang="de-DE" sz="1400" dirty="0" err="1">
                  <a:latin typeface="Arial" panose="020B0604020202020204" pitchFamily="34" charset="0"/>
                  <a:cs typeface="Arial" panose="020B0604020202020204" pitchFamily="34" charset="0"/>
                </a:rPr>
                <a:t>facilties</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for</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detectors</a:t>
              </a:r>
              <a:endParaRPr lang="de-DE" sz="1400" dirty="0">
                <a:solidFill>
                  <a:schemeClr val="accent1"/>
                </a:solidFill>
                <a:latin typeface="Arial" panose="020B0604020202020204" pitchFamily="34" charset="0"/>
                <a:cs typeface="Arial" panose="020B0604020202020204" pitchFamily="34" charset="0"/>
              </a:endParaRPr>
            </a:p>
          </p:txBody>
        </p:sp>
      </p:grpSp>
      <p:grpSp>
        <p:nvGrpSpPr>
          <p:cNvPr id="3" name="Gruppieren 2"/>
          <p:cNvGrpSpPr/>
          <p:nvPr/>
        </p:nvGrpSpPr>
        <p:grpSpPr bwMode="auto">
          <a:xfrm>
            <a:off x="7966959" y="3821797"/>
            <a:ext cx="3553345" cy="2587213"/>
            <a:chOff x="407368" y="3865865"/>
            <a:chExt cx="3412125" cy="2587213"/>
          </a:xfrm>
        </p:grpSpPr>
        <p:sp>
          <p:nvSpPr>
            <p:cNvPr id="12" name="Rechteck 11"/>
            <p:cNvSpPr/>
            <p:nvPr/>
          </p:nvSpPr>
          <p:spPr bwMode="auto">
            <a:xfrm>
              <a:off x="407368" y="5996432"/>
              <a:ext cx="3412125" cy="45664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Interdisciplinary</a:t>
              </a:r>
              <a:r>
                <a:rPr lang="de-DE" sz="1600" dirty="0">
                  <a:latin typeface="Arial" panose="020B0604020202020204" pitchFamily="34" charset="0"/>
                  <a:cs typeface="Arial" panose="020B0604020202020204" pitchFamily="34" charset="0"/>
                </a:rPr>
                <a:t> Research Centers</a:t>
              </a:r>
              <a:endParaRPr lang="de-DE" sz="1600" dirty="0">
                <a:solidFill>
                  <a:schemeClr val="accent1"/>
                </a:solidFill>
                <a:latin typeface="Arial" panose="020B0604020202020204" pitchFamily="34" charset="0"/>
                <a:cs typeface="Arial" panose="020B0604020202020204" pitchFamily="34" charset="0"/>
              </a:endParaRPr>
            </a:p>
          </p:txBody>
        </p:sp>
        <p:pic>
          <p:nvPicPr>
            <p:cNvPr id="16" name="Picture 2" descr="C:\Users\leuech\Desktop\Bilder\Mission_medium.jpg"/>
            <p:cNvPicPr>
              <a:picLocks noChangeAspect="1" noChangeArrowheads="1"/>
            </p:cNvPicPr>
            <p:nvPr/>
          </p:nvPicPr>
          <p:blipFill>
            <a:blip r:embed="rId12"/>
            <a:stretch/>
          </p:blipFill>
          <p:spPr bwMode="auto">
            <a:xfrm>
              <a:off x="407368" y="3865865"/>
              <a:ext cx="3412125" cy="2155423"/>
            </a:xfrm>
            <a:prstGeom prst="rect">
              <a:avLst/>
            </a:prstGeom>
            <a:noFill/>
          </p:spPr>
        </p:pic>
      </p:grpSp>
    </p:spTree>
  </p:cSld>
  <p:clrMapOvr>
    <a:masterClrMapping/>
  </p:clrMapOvr>
  <mc:AlternateContent xmlns:mc="http://schemas.openxmlformats.org/markup-compatibility/2006" xmlns:p14="http://schemas.microsoft.com/office/powerpoint/2010/main">
    <mc:Choice Requires="p14">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2" name="Bildplatzhalter 31"/>
          <p:cNvPicPr>
            <a:picLocks noGrp="1" noChangeAspect="1"/>
          </p:cNvPicPr>
          <p:nvPr>
            <p:ph type="pic" sz="quarter" idx="17"/>
          </p:nvPr>
        </p:nvPicPr>
        <p:blipFill>
          <a:blip r:embed="rId3"/>
          <a:stretch/>
        </p:blipFill>
        <p:spPr bwMode="auto">
          <a:xfrm>
            <a:off x="6096229" y="3922995"/>
            <a:ext cx="5652858" cy="2500985"/>
          </a:xfrm>
          <a:prstGeom prst="rect">
            <a:avLst/>
          </a:prstGeom>
          <a:ln w="127000">
            <a:noFill/>
          </a:ln>
        </p:spPr>
      </p:pic>
      <p:pic>
        <p:nvPicPr>
          <p:cNvPr id="36" name="Bildplatzhalter 35"/>
          <p:cNvPicPr>
            <a:picLocks noGrp="1" noChangeAspect="1"/>
          </p:cNvPicPr>
          <p:nvPr>
            <p:ph type="pic" sz="quarter" idx="16"/>
          </p:nvPr>
        </p:nvPicPr>
        <p:blipFill>
          <a:blip r:embed="rId4"/>
          <a:stretch/>
        </p:blipFill>
        <p:spPr bwMode="auto">
          <a:xfrm>
            <a:off x="443371" y="3922995"/>
            <a:ext cx="5652858" cy="2500985"/>
          </a:xfrm>
          <a:prstGeom prst="rect">
            <a:avLst/>
          </a:prstGeom>
          <a:ln w="127000">
            <a:noFill/>
          </a:ln>
        </p:spPr>
      </p:pic>
      <p:pic>
        <p:nvPicPr>
          <p:cNvPr id="28" name="Bildplatzhalter 27"/>
          <p:cNvPicPr>
            <a:picLocks noGrp="1" noChangeAspect="1"/>
          </p:cNvPicPr>
          <p:nvPr>
            <p:ph type="pic" sz="quarter" idx="15"/>
          </p:nvPr>
        </p:nvPicPr>
        <p:blipFill>
          <a:blip r:embed="rId5"/>
          <a:stretch/>
        </p:blipFill>
        <p:spPr bwMode="auto">
          <a:prstGeom prst="rect">
            <a:avLst/>
          </a:prstGeom>
          <a:ln w="127000">
            <a:noFill/>
          </a:ln>
        </p:spPr>
      </p:pic>
      <p:pic>
        <p:nvPicPr>
          <p:cNvPr id="22" name="Bildplatzhalter 21"/>
          <p:cNvPicPr>
            <a:picLocks noGrp="1" noChangeAspect="1"/>
          </p:cNvPicPr>
          <p:nvPr>
            <p:ph type="pic" sz="quarter" idx="14"/>
          </p:nvPr>
        </p:nvPicPr>
        <p:blipFill>
          <a:blip r:embed="rId6"/>
          <a:stretch/>
        </p:blipFill>
        <p:spPr bwMode="auto">
          <a:xfrm>
            <a:off x="443371" y="1422010"/>
            <a:ext cx="5652858" cy="2500985"/>
          </a:xfrm>
          <a:prstGeom prst="rect">
            <a:avLst/>
          </a:prstGeom>
          <a:ln w="127000">
            <a:noFill/>
          </a:ln>
        </p:spPr>
      </p:pic>
      <p:sp>
        <p:nvSpPr>
          <p:cNvPr id="29" name="Freihandform: Form 28"/>
          <p:cNvSpPr/>
          <p:nvPr/>
        </p:nvSpPr>
        <p:spPr bwMode="auto">
          <a:xfrm>
            <a:off x="4575225" y="2401938"/>
            <a:ext cx="3041549" cy="3041550"/>
          </a:xfrm>
          <a:custGeom>
            <a:avLst/>
            <a:gdLst>
              <a:gd name="connsiteX0" fmla="*/ 1565774 w 3041549"/>
              <a:gd name="connsiteY0" fmla="*/ 1565775 h 3041550"/>
              <a:gd name="connsiteX1" fmla="*/ 3041549 w 3041549"/>
              <a:gd name="connsiteY1" fmla="*/ 1565775 h 3041550"/>
              <a:gd name="connsiteX2" fmla="*/ 3035958 w 3041549"/>
              <a:gd name="connsiteY2" fmla="*/ 1676498 h 3041550"/>
              <a:gd name="connsiteX3" fmla="*/ 1676497 w 3041549"/>
              <a:gd name="connsiteY3" fmla="*/ 3035959 h 3041550"/>
              <a:gd name="connsiteX4" fmla="*/ 1565774 w 3041549"/>
              <a:gd name="connsiteY4" fmla="*/ 3041550 h 3041550"/>
              <a:gd name="connsiteX5" fmla="*/ 0 w 3041549"/>
              <a:gd name="connsiteY5" fmla="*/ 1565775 h 3041550"/>
              <a:gd name="connsiteX6" fmla="*/ 1475774 w 3041549"/>
              <a:gd name="connsiteY6" fmla="*/ 1565775 h 3041550"/>
              <a:gd name="connsiteX7" fmla="*/ 1475774 w 3041549"/>
              <a:gd name="connsiteY7" fmla="*/ 3041550 h 3041550"/>
              <a:gd name="connsiteX8" fmla="*/ 1365051 w 3041549"/>
              <a:gd name="connsiteY8" fmla="*/ 3035959 h 3041550"/>
              <a:gd name="connsiteX9" fmla="*/ 5591 w 3041549"/>
              <a:gd name="connsiteY9" fmla="*/ 1676498 h 3041550"/>
              <a:gd name="connsiteX10" fmla="*/ 1565774 w 3041549"/>
              <a:gd name="connsiteY10" fmla="*/ 1 h 3041550"/>
              <a:gd name="connsiteX11" fmla="*/ 1676497 w 3041549"/>
              <a:gd name="connsiteY11" fmla="*/ 5592 h 3041550"/>
              <a:gd name="connsiteX12" fmla="*/ 3035958 w 3041549"/>
              <a:gd name="connsiteY12" fmla="*/ 1365052 h 3041550"/>
              <a:gd name="connsiteX13" fmla="*/ 3041549 w 3041549"/>
              <a:gd name="connsiteY13" fmla="*/ 1475775 h 3041550"/>
              <a:gd name="connsiteX14" fmla="*/ 1565774 w 3041549"/>
              <a:gd name="connsiteY14" fmla="*/ 1475775 h 3041550"/>
              <a:gd name="connsiteX15" fmla="*/ 1475774 w 3041549"/>
              <a:gd name="connsiteY15" fmla="*/ 0 h 3041550"/>
              <a:gd name="connsiteX16" fmla="*/ 1475774 w 3041549"/>
              <a:gd name="connsiteY16" fmla="*/ 1475775 h 3041550"/>
              <a:gd name="connsiteX17" fmla="*/ 0 w 3041549"/>
              <a:gd name="connsiteY17" fmla="*/ 1475775 h 3041550"/>
              <a:gd name="connsiteX18" fmla="*/ 5591 w 3041549"/>
              <a:gd name="connsiteY18" fmla="*/ 1365052 h 3041550"/>
              <a:gd name="connsiteX19" fmla="*/ 1365051 w 3041549"/>
              <a:gd name="connsiteY19" fmla="*/ 5592 h 304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41549" h="3041550" extrusionOk="0">
                <a:moveTo>
                  <a:pt x="1565774" y="1565775"/>
                </a:moveTo>
                <a:lnTo>
                  <a:pt x="3041549" y="1565775"/>
                </a:lnTo>
                <a:lnTo>
                  <a:pt x="3035958" y="1676498"/>
                </a:lnTo>
                <a:cubicBezTo>
                  <a:pt x="2963162" y="2393304"/>
                  <a:pt x="2393303" y="2963163"/>
                  <a:pt x="1676497" y="3035959"/>
                </a:cubicBezTo>
                <a:lnTo>
                  <a:pt x="1565774" y="3041550"/>
                </a:lnTo>
                <a:close/>
                <a:moveTo>
                  <a:pt x="0" y="1565775"/>
                </a:moveTo>
                <a:lnTo>
                  <a:pt x="1475774" y="1565775"/>
                </a:lnTo>
                <a:lnTo>
                  <a:pt x="1475774" y="3041550"/>
                </a:lnTo>
                <a:lnTo>
                  <a:pt x="1365051" y="3035959"/>
                </a:lnTo>
                <a:cubicBezTo>
                  <a:pt x="648246" y="2963163"/>
                  <a:pt x="78386" y="2393304"/>
                  <a:pt x="5591" y="1676498"/>
                </a:cubicBezTo>
                <a:close/>
                <a:moveTo>
                  <a:pt x="1565774" y="1"/>
                </a:moveTo>
                <a:lnTo>
                  <a:pt x="1676497" y="5592"/>
                </a:lnTo>
                <a:cubicBezTo>
                  <a:pt x="2393303" y="78387"/>
                  <a:pt x="2963162" y="648247"/>
                  <a:pt x="3035958" y="1365052"/>
                </a:cubicBezTo>
                <a:lnTo>
                  <a:pt x="3041549" y="1475775"/>
                </a:lnTo>
                <a:lnTo>
                  <a:pt x="1565774" y="1475775"/>
                </a:lnTo>
                <a:close/>
                <a:moveTo>
                  <a:pt x="1475774" y="0"/>
                </a:moveTo>
                <a:lnTo>
                  <a:pt x="1475774" y="1475775"/>
                </a:lnTo>
                <a:lnTo>
                  <a:pt x="0" y="1475775"/>
                </a:lnTo>
                <a:lnTo>
                  <a:pt x="5591" y="1365052"/>
                </a:lnTo>
                <a:cubicBezTo>
                  <a:pt x="78386" y="648247"/>
                  <a:pt x="648246" y="78387"/>
                  <a:pt x="1365051" y="5592"/>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schemeClr val="tx1"/>
              </a:solidFill>
            </a:endParaRPr>
          </a:p>
        </p:txBody>
      </p:sp>
      <p:sp>
        <p:nvSpPr>
          <p:cNvPr id="14" name="Titel 13"/>
          <p:cNvSpPr>
            <a:spLocks noGrp="1"/>
          </p:cNvSpPr>
          <p:nvPr>
            <p:ph type="title"/>
          </p:nvPr>
        </p:nvSpPr>
        <p:spPr bwMode="auto">
          <a:xfrm>
            <a:off x="442913" y="397970"/>
            <a:ext cx="11306174" cy="451098"/>
          </a:xfrm>
        </p:spPr>
        <p:txBody>
          <a:bodyPr/>
          <a:lstStyle/>
          <a:p>
            <a:pPr>
              <a:defRPr/>
            </a:pPr>
            <a:r>
              <a:rPr lang="en-US" sz="3600" b="1" dirty="0">
                <a:solidFill>
                  <a:schemeClr val="accent1"/>
                </a:solidFill>
              </a:rPr>
              <a:t>DESY – Areas of Research</a:t>
            </a:r>
          </a:p>
        </p:txBody>
      </p:sp>
      <p:sp>
        <p:nvSpPr>
          <p:cNvPr id="5" name="Fußzeilenplatzhalter 4"/>
          <p:cNvSpPr>
            <a:spLocks noGrp="1"/>
          </p:cNvSpPr>
          <p:nvPr>
            <p:ph type="ftr" sz="quarter" idx="11"/>
          </p:nvPr>
        </p:nvSpPr>
        <p:spPr bwMode="auto"/>
        <p:txBody>
          <a:bodyPr/>
          <a:lstStyle/>
          <a:p>
            <a:pPr>
              <a:defRPr/>
            </a:pPr>
            <a:r>
              <a:rPr lang="pt-BR"/>
              <a:t>Beate Heinemann, CERN school of computing, 09/2024</a:t>
            </a:r>
            <a:endParaRPr lang="en-US"/>
          </a:p>
        </p:txBody>
      </p:sp>
      <p:sp>
        <p:nvSpPr>
          <p:cNvPr id="6" name="Ellipse 5"/>
          <p:cNvSpPr/>
          <p:nvPr/>
        </p:nvSpPr>
        <p:spPr bwMode="auto">
          <a:xfrm>
            <a:off x="4999855" y="2826567"/>
            <a:ext cx="2192293" cy="219229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600">
              <a:solidFill>
                <a:schemeClr val="tx1"/>
              </a:solidFill>
            </a:endParaRPr>
          </a:p>
        </p:txBody>
      </p:sp>
      <p:pic>
        <p:nvPicPr>
          <p:cNvPr id="37" name="Logo"/>
          <p:cNvPicPr>
            <a:picLocks noGrp="1" noChangeAspect="1"/>
          </p:cNvPicPr>
          <p:nvPr>
            <p:ph type="pic" sz="quarter" idx="18"/>
          </p:nvPr>
        </p:nvPicPr>
        <p:blipFill>
          <a:blip r:embed="rId7"/>
          <a:stretch/>
        </p:blipFill>
        <p:spPr bwMode="auto">
          <a:xfrm>
            <a:off x="5371324" y="3198037"/>
            <a:ext cx="1449354" cy="1449352"/>
          </a:xfrm>
          <a:prstGeom prst="rect">
            <a:avLst/>
          </a:prstGeom>
          <a:solidFill>
            <a:schemeClr val="bg1"/>
          </a:solidFill>
          <a:ln w="38100">
            <a:solidFill>
              <a:schemeClr val="bg1"/>
            </a:solidFill>
          </a:ln>
        </p:spPr>
      </p:pic>
      <p:sp>
        <p:nvSpPr>
          <p:cNvPr id="2" name="Astro Particle Physics"/>
          <p:cNvSpPr txBox="1"/>
          <p:nvPr/>
        </p:nvSpPr>
        <p:spPr bwMode="auto">
          <a:xfrm rot="2700000">
            <a:off x="4408387" y="2235099"/>
            <a:ext cx="3375228" cy="3375228"/>
          </a:xfrm>
          <a:prstGeom prst="ellipse">
            <a:avLst/>
          </a:prstGeom>
          <a:noFill/>
        </p:spPr>
        <p:txBody>
          <a:bodyPr wrap="square" lIns="0" tIns="0" rIns="0" bIns="0" rtlCol="0" anchor="ctr">
            <a:prstTxWarp prst="textArchDown">
              <a:avLst>
                <a:gd name="adj" fmla="val 0"/>
              </a:avLst>
            </a:prstTxWarp>
            <a:noAutofit/>
          </a:bodyPr>
          <a:lstStyle/>
          <a:p>
            <a:pPr algn="ctr">
              <a:defRPr/>
            </a:pPr>
            <a:r>
              <a:rPr lang="en-US" sz="1400" b="1" cap="all">
                <a:solidFill>
                  <a:schemeClr val="accent1"/>
                </a:solidFill>
              </a:rPr>
              <a:t>Astro </a:t>
            </a:r>
            <a:br>
              <a:rPr lang="en-US" sz="1400" b="1" cap="all">
                <a:solidFill>
                  <a:schemeClr val="accent1"/>
                </a:solidFill>
              </a:rPr>
            </a:br>
            <a:r>
              <a:rPr lang="en-US" sz="1400" b="1" cap="all">
                <a:solidFill>
                  <a:schemeClr val="accent1"/>
                </a:solidFill>
              </a:rPr>
              <a:t>Particle Physics</a:t>
            </a:r>
            <a:endParaRPr/>
          </a:p>
        </p:txBody>
      </p:sp>
      <p:sp>
        <p:nvSpPr>
          <p:cNvPr id="16" name="Accelerators"/>
          <p:cNvSpPr txBox="1"/>
          <p:nvPr/>
        </p:nvSpPr>
        <p:spPr bwMode="auto">
          <a:xfrm rot="18779998">
            <a:off x="4333145" y="2163735"/>
            <a:ext cx="3554580" cy="3554580"/>
          </a:xfrm>
          <a:prstGeom prst="ellipse">
            <a:avLst/>
          </a:prstGeom>
          <a:noFill/>
        </p:spPr>
        <p:txBody>
          <a:bodyPr wrap="square" lIns="0" tIns="0" rIns="0" bIns="0" rtlCol="0" anchor="ctr">
            <a:prstTxWarp prst="textArchDown">
              <a:avLst>
                <a:gd name="adj" fmla="val 0"/>
              </a:avLst>
            </a:prstTxWarp>
            <a:noAutofit/>
          </a:bodyPr>
          <a:lstStyle/>
          <a:p>
            <a:pPr algn="ctr">
              <a:defRPr/>
            </a:pPr>
            <a:r>
              <a:rPr lang="en-US" sz="1400" b="1" cap="all">
                <a:solidFill>
                  <a:schemeClr val="accent1"/>
                </a:solidFill>
              </a:rPr>
              <a:t>Accelerators</a:t>
            </a:r>
            <a:endParaRPr/>
          </a:p>
        </p:txBody>
      </p:sp>
      <p:sp>
        <p:nvSpPr>
          <p:cNvPr id="18" name="Particle Physics"/>
          <p:cNvSpPr txBox="1"/>
          <p:nvPr/>
        </p:nvSpPr>
        <p:spPr bwMode="auto">
          <a:xfrm rot="2700000">
            <a:off x="4353560" y="2180272"/>
            <a:ext cx="3484882" cy="3484882"/>
          </a:xfrm>
          <a:prstGeom prst="ellipse">
            <a:avLst/>
          </a:prstGeom>
          <a:noFill/>
        </p:spPr>
        <p:txBody>
          <a:bodyPr wrap="square" lIns="0" tIns="0" rIns="0" bIns="0" rtlCol="0" anchor="ctr">
            <a:prstTxWarp prst="textArchUp">
              <a:avLst>
                <a:gd name="adj" fmla="val 10800000"/>
              </a:avLst>
            </a:prstTxWarp>
            <a:noAutofit/>
          </a:bodyPr>
          <a:lstStyle/>
          <a:p>
            <a:pPr algn="ctr">
              <a:defRPr/>
            </a:pPr>
            <a:r>
              <a:rPr lang="en-US" sz="1400" b="1" cap="all">
                <a:solidFill>
                  <a:schemeClr val="accent1"/>
                </a:solidFill>
              </a:rPr>
              <a:t> Particle Physics</a:t>
            </a:r>
            <a:endParaRPr/>
          </a:p>
        </p:txBody>
      </p:sp>
      <p:sp>
        <p:nvSpPr>
          <p:cNvPr id="17" name="Photon Science"/>
          <p:cNvSpPr txBox="1"/>
          <p:nvPr/>
        </p:nvSpPr>
        <p:spPr bwMode="auto">
          <a:xfrm rot="-2700000">
            <a:off x="4353560" y="2180272"/>
            <a:ext cx="3484882" cy="3484882"/>
          </a:xfrm>
          <a:prstGeom prst="ellipse">
            <a:avLst/>
          </a:prstGeom>
          <a:noFill/>
        </p:spPr>
        <p:txBody>
          <a:bodyPr wrap="square" lIns="0" tIns="0" rIns="0" bIns="0" rtlCol="0" anchor="ctr">
            <a:prstTxWarp prst="textArchUp">
              <a:avLst>
                <a:gd name="adj" fmla="val 10800000"/>
              </a:avLst>
            </a:prstTxWarp>
            <a:noAutofit/>
          </a:bodyPr>
          <a:lstStyle/>
          <a:p>
            <a:pPr algn="ctr">
              <a:defRPr/>
            </a:pPr>
            <a:r>
              <a:rPr lang="en-US" sz="1400" b="1" cap="all">
                <a:solidFill>
                  <a:schemeClr val="accent1"/>
                </a:solidFill>
              </a:rPr>
              <a:t>Photon Science</a:t>
            </a:r>
            <a:endParaRPr/>
          </a:p>
        </p:txBody>
      </p:sp>
      <p:sp>
        <p:nvSpPr>
          <p:cNvPr id="4" name="Text Placeholder 3">
            <a:extLst>
              <a:ext uri="{FF2B5EF4-FFF2-40B4-BE49-F238E27FC236}">
                <a16:creationId xmlns:a16="http://schemas.microsoft.com/office/drawing/2014/main" id="{6C8D6F3B-9285-4461-2961-3E929BEB3392}"/>
              </a:ext>
            </a:extLst>
          </p:cNvPr>
          <p:cNvSpPr>
            <a:spLocks noGrp="1"/>
          </p:cNvSpPr>
          <p:nvPr>
            <p:ph type="body" sz="quarter" idx="13"/>
          </p:nvPr>
        </p:nvSpPr>
        <p:spPr/>
        <p:txBody>
          <a:bodyPr/>
          <a:lstStyle/>
          <a:p>
            <a:r>
              <a:rPr lang="en-GB" b="1" dirty="0"/>
              <a:t>Nearly 3000 employees in Hamburg and </a:t>
            </a:r>
            <a:r>
              <a:rPr lang="en-GB" b="1" dirty="0" err="1"/>
              <a:t>Zeuthen</a:t>
            </a:r>
            <a:endParaRPr lang="en-GB" b="1"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350"/>
                                        <p:tgtEl>
                                          <p:spTgt spid="17"/>
                                        </p:tgtEl>
                                      </p:cBhvr>
                                    </p:animEffect>
                                  </p:childTnLst>
                                </p:cTn>
                              </p:par>
                            </p:childTnLst>
                          </p:cTn>
                        </p:par>
                        <p:par>
                          <p:cTn id="21" fill="hold">
                            <p:stCondLst>
                              <p:cond delay="850"/>
                            </p:stCondLst>
                            <p:childTnLst>
                              <p:par>
                                <p:cTn id="22" presetID="22" presetClass="entr" presetSubtype="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350"/>
                                        <p:tgtEl>
                                          <p:spTgt spid="18"/>
                                        </p:tgtEl>
                                      </p:cBhvr>
                                    </p:animEffect>
                                  </p:childTnLst>
                                </p:cTn>
                              </p:par>
                            </p:childTnLst>
                          </p:cTn>
                        </p:par>
                        <p:par>
                          <p:cTn id="25" fill="hold">
                            <p:stCondLst>
                              <p:cond delay="1200"/>
                            </p:stCondLst>
                            <p:childTnLst>
                              <p:par>
                                <p:cTn id="26" presetID="22" presetClass="entr" presetSubtype="1"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up)">
                                      <p:cBhvr>
                                        <p:cTn id="28" dur="350"/>
                                        <p:tgtEl>
                                          <p:spTgt spid="2"/>
                                        </p:tgtEl>
                                      </p:cBhvr>
                                    </p:animEffect>
                                  </p:childTnLst>
                                </p:cTn>
                              </p:par>
                            </p:childTnLst>
                          </p:cTn>
                        </p:par>
                        <p:par>
                          <p:cTn id="29" fill="hold">
                            <p:stCondLst>
                              <p:cond delay="1550"/>
                            </p:stCondLst>
                            <p:childTnLst>
                              <p:par>
                                <p:cTn id="30" presetID="2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3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E957E0-112D-4928-27B0-2C5303AFA2BF}"/>
              </a:ext>
            </a:extLst>
          </p:cNvPr>
          <p:cNvPicPr/>
          <p:nvPr/>
        </p:nvPicPr>
        <p:blipFill>
          <a:blip r:embed="rId2"/>
          <a:srcRect t="405" b="14334"/>
          <a:stretch/>
        </p:blipFill>
        <p:spPr>
          <a:xfrm>
            <a:off x="1" y="1"/>
            <a:ext cx="12192000" cy="6858000"/>
          </a:xfrm>
          <a:prstGeom prst="rect">
            <a:avLst/>
          </a:prstGeom>
          <a:ln w="0">
            <a:noFill/>
          </a:ln>
        </p:spPr>
      </p:pic>
      <p:sp>
        <p:nvSpPr>
          <p:cNvPr id="333" name="PlaceHolder 1"/>
          <p:cNvSpPr>
            <a:spLocks noGrp="1"/>
          </p:cNvSpPr>
          <p:nvPr>
            <p:ph type="title"/>
          </p:nvPr>
        </p:nvSpPr>
        <p:spPr>
          <a:xfrm>
            <a:off x="407880" y="349560"/>
            <a:ext cx="11373840" cy="448920"/>
          </a:xfrm>
          <a:prstGeom prst="rect">
            <a:avLst/>
          </a:prstGeom>
          <a:noFill/>
          <a:ln w="0">
            <a:noFill/>
          </a:ln>
        </p:spPr>
        <p:txBody>
          <a:bodyPr lIns="0" tIns="0" rIns="0" bIns="0" anchor="t">
            <a:noAutofit/>
          </a:bodyPr>
          <a:lstStyle/>
          <a:p>
            <a:pPr indent="0" defTabSz="914400">
              <a:lnSpc>
                <a:spcPct val="90000"/>
              </a:lnSpc>
              <a:buNone/>
              <a:tabLst>
                <a:tab pos="0" algn="l"/>
              </a:tabLst>
            </a:pPr>
            <a:r>
              <a:rPr lang="en-US" sz="3000" b="1" strike="noStrike" spc="-1" dirty="0">
                <a:solidFill>
                  <a:schemeClr val="accent1"/>
                </a:solidFill>
                <a:latin typeface="Arial"/>
              </a:rPr>
              <a:t>Happy 100</a:t>
            </a:r>
            <a:r>
              <a:rPr lang="en-US" sz="3000" b="1" strike="noStrike" spc="-1" baseline="30000" dirty="0">
                <a:solidFill>
                  <a:schemeClr val="accent1"/>
                </a:solidFill>
                <a:latin typeface="Arial"/>
              </a:rPr>
              <a:t>th</a:t>
            </a:r>
            <a:r>
              <a:rPr lang="en-US" sz="3000" b="1" strike="noStrike" spc="-1" dirty="0">
                <a:solidFill>
                  <a:schemeClr val="accent1"/>
                </a:solidFill>
                <a:latin typeface="Arial"/>
              </a:rPr>
              <a:t> birthday Herwig </a:t>
            </a:r>
            <a:r>
              <a:rPr lang="en-US" sz="3000" b="1" strike="noStrike" spc="-1" dirty="0" err="1">
                <a:solidFill>
                  <a:schemeClr val="accent1"/>
                </a:solidFill>
                <a:latin typeface="Arial"/>
              </a:rPr>
              <a:t>Schopper</a:t>
            </a:r>
            <a:endParaRPr lang="en-US" sz="3000" b="0" strike="noStrike" spc="-1" dirty="0">
              <a:solidFill>
                <a:srgbClr val="000000"/>
              </a:solidFill>
              <a:latin typeface="Calibri"/>
            </a:endParaRPr>
          </a:p>
        </p:txBody>
      </p:sp>
      <p:sp>
        <p:nvSpPr>
          <p:cNvPr id="334" name="PlaceHolder 2"/>
          <p:cNvSpPr>
            <a:spLocks noGrp="1"/>
          </p:cNvSpPr>
          <p:nvPr>
            <p:ph/>
          </p:nvPr>
        </p:nvSpPr>
        <p:spPr>
          <a:xfrm>
            <a:off x="207855" y="827976"/>
            <a:ext cx="11373840" cy="3769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pc="-1" dirty="0">
                <a:solidFill>
                  <a:schemeClr val="accent2"/>
                </a:solidFill>
                <a:latin typeface="Arial"/>
              </a:rPr>
              <a:t>DESY Head of Directorate 1973-1980, CERN Director General 1981-1988</a:t>
            </a:r>
            <a:endParaRPr lang="en-US" sz="1800" b="0" strike="noStrike" spc="-1" dirty="0">
              <a:solidFill>
                <a:schemeClr val="accent2"/>
              </a:solidFill>
              <a:latin typeface="Calibri"/>
            </a:endParaRPr>
          </a:p>
        </p:txBody>
      </p:sp>
      <p:sp>
        <p:nvSpPr>
          <p:cNvPr id="335" name="PlaceHolder 3"/>
          <p:cNvSpPr>
            <a:spLocks noGrp="1"/>
          </p:cNvSpPr>
          <p:nvPr>
            <p:ph type="ftr" idx="43"/>
          </p:nvPr>
        </p:nvSpPr>
        <p:spPr>
          <a:xfrm>
            <a:off x="839520" y="6580800"/>
            <a:ext cx="9898920" cy="184680"/>
          </a:xfrm>
          <a:prstGeom prst="rect">
            <a:avLst/>
          </a:prstGeom>
          <a:noFill/>
          <a:ln w="0">
            <a:noFill/>
          </a:ln>
        </p:spPr>
        <p:txBody>
          <a:bodyPr lIns="0" tIns="0" rIns="0" bIns="0" anchor="t">
            <a:noAutofit/>
          </a:bodyPr>
          <a:lstStyle>
            <a:lvl1pPr indent="0" defTabSz="457200">
              <a:lnSpc>
                <a:spcPct val="100000"/>
              </a:lnSpc>
              <a:buNone/>
              <a:tabLst>
                <a:tab pos="0" algn="l"/>
              </a:tabLst>
              <a:defRPr lang="en-US" sz="1000" b="0" strike="noStrike" spc="-1">
                <a:solidFill>
                  <a:schemeClr val="dk1"/>
                </a:solidFill>
                <a:latin typeface="Arial"/>
              </a:defRPr>
            </a:lvl1pPr>
          </a:lstStyle>
          <a:p>
            <a:pPr indent="0" defTabSz="457200">
              <a:lnSpc>
                <a:spcPct val="100000"/>
              </a:lnSpc>
              <a:buNone/>
              <a:tabLst>
                <a:tab pos="0" algn="l"/>
              </a:tabLst>
            </a:pPr>
            <a:r>
              <a:rPr lang="en-US" sz="1000" b="0" strike="noStrike" spc="-1">
                <a:solidFill>
                  <a:schemeClr val="dk1"/>
                </a:solidFill>
                <a:latin typeface="Arial"/>
              </a:rPr>
              <a:t>Beate Heinemann, March 6th 2024</a:t>
            </a:r>
            <a:endParaRPr lang="en-US" sz="1000" b="0" strike="noStrike" spc="-1">
              <a:solidFill>
                <a:srgbClr val="000000"/>
              </a:solidFill>
              <a:latin typeface="Calibri"/>
            </a:endParaRPr>
          </a:p>
        </p:txBody>
      </p:sp>
      <p:grpSp>
        <p:nvGrpSpPr>
          <p:cNvPr id="4" name="Group 3">
            <a:extLst>
              <a:ext uri="{FF2B5EF4-FFF2-40B4-BE49-F238E27FC236}">
                <a16:creationId xmlns:a16="http://schemas.microsoft.com/office/drawing/2014/main" id="{EA58F961-2DA8-F6E6-19BE-32473772EAAC}"/>
              </a:ext>
            </a:extLst>
          </p:cNvPr>
          <p:cNvGrpSpPr/>
          <p:nvPr/>
        </p:nvGrpSpPr>
        <p:grpSpPr>
          <a:xfrm>
            <a:off x="1824004" y="1459866"/>
            <a:ext cx="9629103" cy="5120934"/>
            <a:chOff x="1824004" y="1459866"/>
            <a:chExt cx="9629103" cy="5120934"/>
          </a:xfrm>
        </p:grpSpPr>
        <p:pic>
          <p:nvPicPr>
            <p:cNvPr id="338" name="Picture 16"/>
            <p:cNvPicPr/>
            <p:nvPr/>
          </p:nvPicPr>
          <p:blipFill>
            <a:blip r:embed="rId3"/>
            <a:stretch/>
          </p:blipFill>
          <p:spPr>
            <a:xfrm>
              <a:off x="6694267" y="1459866"/>
              <a:ext cx="4758840" cy="4673160"/>
            </a:xfrm>
            <a:prstGeom prst="rect">
              <a:avLst/>
            </a:prstGeom>
            <a:ln w="0">
              <a:noFill/>
            </a:ln>
          </p:spPr>
        </p:pic>
        <p:pic>
          <p:nvPicPr>
            <p:cNvPr id="339" name="Picture 3"/>
            <p:cNvPicPr/>
            <p:nvPr/>
          </p:nvPicPr>
          <p:blipFill>
            <a:blip r:embed="rId4"/>
            <a:stretch/>
          </p:blipFill>
          <p:spPr>
            <a:xfrm>
              <a:off x="1824004" y="3989250"/>
              <a:ext cx="3944880" cy="2591550"/>
            </a:xfrm>
            <a:prstGeom prst="rect">
              <a:avLst/>
            </a:prstGeom>
            <a:ln w="0">
              <a:noFill/>
            </a:ln>
          </p:spPr>
        </p:pic>
      </p:grpSp>
      <p:pic>
        <p:nvPicPr>
          <p:cNvPr id="3" name="Picture 2">
            <a:extLst>
              <a:ext uri="{FF2B5EF4-FFF2-40B4-BE49-F238E27FC236}">
                <a16:creationId xmlns:a16="http://schemas.microsoft.com/office/drawing/2014/main" id="{AAECEC77-3DD1-D08B-40D7-3BC6360203C8}"/>
              </a:ext>
            </a:extLst>
          </p:cNvPr>
          <p:cNvPicPr/>
          <p:nvPr/>
        </p:nvPicPr>
        <p:blipFill>
          <a:blip r:embed="rId5"/>
          <a:srcRect b="3567"/>
          <a:stretch/>
        </p:blipFill>
        <p:spPr>
          <a:xfrm>
            <a:off x="1824004" y="1282949"/>
            <a:ext cx="3944880" cy="25354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advTm="33000"/>
    </mc:Choice>
    <mc:Fallback xmlns="" xmlns:p15="http://schemas.microsoft.com/office/powerpoint/2012/main">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A38A4-1BF8-E726-300A-3D4F540954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246927A-359A-7A87-CD83-693D5509099B}"/>
              </a:ext>
            </a:extLst>
          </p:cNvPr>
          <p:cNvPicPr/>
          <p:nvPr/>
        </p:nvPicPr>
        <p:blipFill>
          <a:blip r:embed="rId2"/>
          <a:srcRect t="405" b="14334"/>
          <a:stretch/>
        </p:blipFill>
        <p:spPr>
          <a:xfrm>
            <a:off x="1" y="1"/>
            <a:ext cx="12192000" cy="6858000"/>
          </a:xfrm>
          <a:prstGeom prst="rect">
            <a:avLst/>
          </a:prstGeom>
          <a:ln w="0">
            <a:noFill/>
          </a:ln>
        </p:spPr>
      </p:pic>
      <p:sp>
        <p:nvSpPr>
          <p:cNvPr id="333" name="PlaceHolder 1">
            <a:extLst>
              <a:ext uri="{FF2B5EF4-FFF2-40B4-BE49-F238E27FC236}">
                <a16:creationId xmlns:a16="http://schemas.microsoft.com/office/drawing/2014/main" id="{9193CBCD-8A05-704C-46C0-D15BF63DDDF1}"/>
              </a:ext>
            </a:extLst>
          </p:cNvPr>
          <p:cNvSpPr>
            <a:spLocks noGrp="1"/>
          </p:cNvSpPr>
          <p:nvPr>
            <p:ph type="title"/>
          </p:nvPr>
        </p:nvSpPr>
        <p:spPr>
          <a:xfrm>
            <a:off x="407880" y="349560"/>
            <a:ext cx="11373840" cy="448920"/>
          </a:xfrm>
          <a:prstGeom prst="rect">
            <a:avLst/>
          </a:prstGeom>
          <a:noFill/>
          <a:ln w="0">
            <a:noFill/>
          </a:ln>
        </p:spPr>
        <p:txBody>
          <a:bodyPr lIns="0" tIns="0" rIns="0" bIns="0" anchor="t">
            <a:noAutofit/>
          </a:bodyPr>
          <a:lstStyle/>
          <a:p>
            <a:pPr indent="0" defTabSz="914400">
              <a:lnSpc>
                <a:spcPct val="90000"/>
              </a:lnSpc>
              <a:buNone/>
              <a:tabLst>
                <a:tab pos="0" algn="l"/>
              </a:tabLst>
            </a:pPr>
            <a:r>
              <a:rPr lang="en-US" sz="3000" b="1" strike="noStrike" spc="-1" dirty="0">
                <a:solidFill>
                  <a:schemeClr val="accent1"/>
                </a:solidFill>
                <a:latin typeface="Arial"/>
              </a:rPr>
              <a:t>Happy 100</a:t>
            </a:r>
            <a:r>
              <a:rPr lang="en-US" sz="3000" b="1" strike="noStrike" spc="-1" baseline="30000" dirty="0">
                <a:solidFill>
                  <a:schemeClr val="accent1"/>
                </a:solidFill>
                <a:latin typeface="Arial"/>
              </a:rPr>
              <a:t>th</a:t>
            </a:r>
            <a:r>
              <a:rPr lang="en-US" sz="3000" b="1" strike="noStrike" spc="-1" dirty="0">
                <a:solidFill>
                  <a:schemeClr val="accent1"/>
                </a:solidFill>
                <a:latin typeface="Arial"/>
              </a:rPr>
              <a:t> birthday Herwig </a:t>
            </a:r>
            <a:r>
              <a:rPr lang="en-US" sz="3000" b="1" strike="noStrike" spc="-1" dirty="0" err="1">
                <a:solidFill>
                  <a:schemeClr val="accent1"/>
                </a:solidFill>
                <a:latin typeface="Arial"/>
              </a:rPr>
              <a:t>Schopper</a:t>
            </a:r>
            <a:endParaRPr lang="en-US" sz="3000" b="0" strike="noStrike" spc="-1" dirty="0">
              <a:solidFill>
                <a:srgbClr val="000000"/>
              </a:solidFill>
              <a:latin typeface="Calibri"/>
            </a:endParaRPr>
          </a:p>
        </p:txBody>
      </p:sp>
      <p:sp>
        <p:nvSpPr>
          <p:cNvPr id="334" name="PlaceHolder 2">
            <a:extLst>
              <a:ext uri="{FF2B5EF4-FFF2-40B4-BE49-F238E27FC236}">
                <a16:creationId xmlns:a16="http://schemas.microsoft.com/office/drawing/2014/main" id="{94B8666C-7CA8-7870-C2E6-56BDA362BF8A}"/>
              </a:ext>
            </a:extLst>
          </p:cNvPr>
          <p:cNvSpPr>
            <a:spLocks noGrp="1"/>
          </p:cNvSpPr>
          <p:nvPr>
            <p:ph/>
          </p:nvPr>
        </p:nvSpPr>
        <p:spPr>
          <a:xfrm>
            <a:off x="207855" y="827976"/>
            <a:ext cx="11373840" cy="37692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pc="-1" dirty="0">
                <a:solidFill>
                  <a:schemeClr val="accent2"/>
                </a:solidFill>
                <a:latin typeface="Arial"/>
              </a:rPr>
              <a:t>DESY Head of Directorate 1973-1980, CERN Director General 1981-1988</a:t>
            </a:r>
            <a:endParaRPr lang="en-US" sz="1800" b="0" strike="noStrike" spc="-1" dirty="0">
              <a:solidFill>
                <a:schemeClr val="accent2"/>
              </a:solidFill>
              <a:latin typeface="Calibri"/>
            </a:endParaRPr>
          </a:p>
        </p:txBody>
      </p:sp>
      <p:sp>
        <p:nvSpPr>
          <p:cNvPr id="335" name="PlaceHolder 3">
            <a:extLst>
              <a:ext uri="{FF2B5EF4-FFF2-40B4-BE49-F238E27FC236}">
                <a16:creationId xmlns:a16="http://schemas.microsoft.com/office/drawing/2014/main" id="{C645DDB9-8867-0ECE-8782-2D7B8B458816}"/>
              </a:ext>
            </a:extLst>
          </p:cNvPr>
          <p:cNvSpPr>
            <a:spLocks noGrp="1"/>
          </p:cNvSpPr>
          <p:nvPr>
            <p:ph type="ftr" idx="43"/>
          </p:nvPr>
        </p:nvSpPr>
        <p:spPr>
          <a:xfrm>
            <a:off x="839520" y="6580800"/>
            <a:ext cx="9898920" cy="184680"/>
          </a:xfrm>
          <a:prstGeom prst="rect">
            <a:avLst/>
          </a:prstGeom>
          <a:noFill/>
          <a:ln w="0">
            <a:noFill/>
          </a:ln>
        </p:spPr>
        <p:txBody>
          <a:bodyPr lIns="0" tIns="0" rIns="0" bIns="0" anchor="t">
            <a:noAutofit/>
          </a:bodyPr>
          <a:lstStyle>
            <a:lvl1pPr indent="0" defTabSz="457200">
              <a:lnSpc>
                <a:spcPct val="100000"/>
              </a:lnSpc>
              <a:buNone/>
              <a:tabLst>
                <a:tab pos="0" algn="l"/>
              </a:tabLst>
              <a:defRPr lang="en-US" sz="1000" b="0" strike="noStrike" spc="-1">
                <a:solidFill>
                  <a:schemeClr val="dk1"/>
                </a:solidFill>
                <a:latin typeface="Arial"/>
              </a:defRPr>
            </a:lvl1pPr>
          </a:lstStyle>
          <a:p>
            <a:pPr indent="0" defTabSz="457200">
              <a:lnSpc>
                <a:spcPct val="100000"/>
              </a:lnSpc>
              <a:buNone/>
              <a:tabLst>
                <a:tab pos="0" algn="l"/>
              </a:tabLst>
            </a:pPr>
            <a:r>
              <a:rPr lang="en-US" sz="1000" b="0" strike="noStrike" spc="-1">
                <a:solidFill>
                  <a:schemeClr val="dk1"/>
                </a:solidFill>
                <a:latin typeface="Arial"/>
              </a:rPr>
              <a:t>Beate Heinemann, March 6th 2024</a:t>
            </a:r>
            <a:endParaRPr lang="en-US" sz="1000" b="0" strike="noStrike" spc="-1">
              <a:solidFill>
                <a:srgbClr val="000000"/>
              </a:solidFill>
              <a:latin typeface="Calibri"/>
            </a:endParaRPr>
          </a:p>
        </p:txBody>
      </p:sp>
      <p:pic>
        <p:nvPicPr>
          <p:cNvPr id="339" name="Picture 3">
            <a:extLst>
              <a:ext uri="{FF2B5EF4-FFF2-40B4-BE49-F238E27FC236}">
                <a16:creationId xmlns:a16="http://schemas.microsoft.com/office/drawing/2014/main" id="{47E2F8ED-3A8B-D5D2-0BDB-173D5EE4055B}"/>
              </a:ext>
            </a:extLst>
          </p:cNvPr>
          <p:cNvPicPr/>
          <p:nvPr/>
        </p:nvPicPr>
        <p:blipFill>
          <a:blip r:embed="rId3"/>
          <a:stretch/>
        </p:blipFill>
        <p:spPr>
          <a:xfrm>
            <a:off x="1824004" y="3989250"/>
            <a:ext cx="3944880" cy="2591550"/>
          </a:xfrm>
          <a:prstGeom prst="rect">
            <a:avLst/>
          </a:prstGeom>
          <a:ln w="0">
            <a:noFill/>
          </a:ln>
        </p:spPr>
      </p:pic>
      <p:pic>
        <p:nvPicPr>
          <p:cNvPr id="3" name="Picture 2">
            <a:extLst>
              <a:ext uri="{FF2B5EF4-FFF2-40B4-BE49-F238E27FC236}">
                <a16:creationId xmlns:a16="http://schemas.microsoft.com/office/drawing/2014/main" id="{731F233A-76F9-3E28-2C9D-AE0BB4C98E92}"/>
              </a:ext>
            </a:extLst>
          </p:cNvPr>
          <p:cNvPicPr/>
          <p:nvPr/>
        </p:nvPicPr>
        <p:blipFill>
          <a:blip r:embed="rId4"/>
          <a:srcRect b="3567"/>
          <a:stretch/>
        </p:blipFill>
        <p:spPr>
          <a:xfrm>
            <a:off x="1824004" y="1282949"/>
            <a:ext cx="3944880" cy="2535480"/>
          </a:xfrm>
          <a:prstGeom prst="rect">
            <a:avLst/>
          </a:prstGeom>
          <a:ln w="0">
            <a:noFill/>
          </a:ln>
        </p:spPr>
      </p:pic>
      <p:pic>
        <p:nvPicPr>
          <p:cNvPr id="4098" name="Picture 2" descr="LEP - The Lord of the Collider Rings at CERN 1980-2000: The Making,  Operation and Legacy of the World's Largest Scientific Instrument :  Schopper, ...">
            <a:extLst>
              <a:ext uri="{FF2B5EF4-FFF2-40B4-BE49-F238E27FC236}">
                <a16:creationId xmlns:a16="http://schemas.microsoft.com/office/drawing/2014/main" id="{7023C062-B678-9E70-8773-C0C948465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0837" y="2252669"/>
            <a:ext cx="23241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erwig Schopper: Scientist and Diplomat in a Changing World (Springer Biographies)">
            <a:extLst>
              <a:ext uri="{FF2B5EF4-FFF2-40B4-BE49-F238E27FC236}">
                <a16:creationId xmlns:a16="http://schemas.microsoft.com/office/drawing/2014/main" id="{A86E5963-3B41-FDB6-4245-2DA9682AEC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6829" y="2220185"/>
            <a:ext cx="2324099" cy="349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606295"/>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EBA46-DDED-73A7-8518-7AD3271A01F6}"/>
            </a:ext>
          </a:extLst>
        </p:cNvPr>
        <p:cNvGrpSpPr/>
        <p:nvPr/>
      </p:nvGrpSpPr>
      <p:grpSpPr>
        <a:xfrm>
          <a:off x="0" y="0"/>
          <a:ext cx="0" cy="0"/>
          <a:chOff x="0" y="0"/>
          <a:chExt cx="0" cy="0"/>
        </a:xfrm>
      </p:grpSpPr>
      <p:pic>
        <p:nvPicPr>
          <p:cNvPr id="2050" name="Picture 2" descr="Deutsches-Elektronen-Synchrotron-hera-tunnel | Bei uns in Hamburg">
            <a:extLst>
              <a:ext uri="{FF2B5EF4-FFF2-40B4-BE49-F238E27FC236}">
                <a16:creationId xmlns:a16="http://schemas.microsoft.com/office/drawing/2014/main" id="{CCF38526-027B-A4B6-9FF6-368081AAB8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8" b="8325"/>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93" name="PlaceHolder 1">
            <a:extLst>
              <a:ext uri="{FF2B5EF4-FFF2-40B4-BE49-F238E27FC236}">
                <a16:creationId xmlns:a16="http://schemas.microsoft.com/office/drawing/2014/main" id="{57D78797-FC1B-C4E2-8F8E-8A134E0F76B4}"/>
              </a:ext>
            </a:extLst>
          </p:cNvPr>
          <p:cNvSpPr>
            <a:spLocks noGrp="1"/>
          </p:cNvSpPr>
          <p:nvPr>
            <p:ph type="title"/>
          </p:nvPr>
        </p:nvSpPr>
        <p:spPr>
          <a:xfrm>
            <a:off x="408240" y="312480"/>
            <a:ext cx="11375280" cy="450360"/>
          </a:xfrm>
          <a:prstGeom prst="rect">
            <a:avLst/>
          </a:prstGeom>
          <a:solidFill>
            <a:schemeClr val="tx1">
              <a:alpha val="59538"/>
            </a:schemeClr>
          </a:solidFill>
          <a:ln w="0">
            <a:noFill/>
          </a:ln>
        </p:spPr>
        <p:txBody>
          <a:bodyPr lIns="0" tIns="0" rIns="0" bIns="0" anchor="t">
            <a:noAutofit/>
          </a:bodyPr>
          <a:lstStyle/>
          <a:p>
            <a:pPr indent="0" defTabSz="914400">
              <a:lnSpc>
                <a:spcPct val="90000"/>
              </a:lnSpc>
              <a:buNone/>
              <a:tabLst>
                <a:tab pos="0" algn="l"/>
              </a:tabLst>
            </a:pPr>
            <a:r>
              <a:rPr lang="en-US" sz="3000" b="1" strike="noStrike" spc="-1" dirty="0">
                <a:solidFill>
                  <a:schemeClr val="accent1"/>
                </a:solidFill>
                <a:latin typeface="Arial"/>
              </a:rPr>
              <a:t>Panofsky Prize of APS 2025</a:t>
            </a:r>
            <a:endParaRPr lang="en-US" sz="3000" b="0" strike="noStrike" spc="-1" dirty="0">
              <a:solidFill>
                <a:schemeClr val="dk1"/>
              </a:solidFill>
              <a:latin typeface="Arial"/>
            </a:endParaRPr>
          </a:p>
        </p:txBody>
      </p:sp>
      <p:sp>
        <p:nvSpPr>
          <p:cNvPr id="294" name="PlaceHolder 2">
            <a:extLst>
              <a:ext uri="{FF2B5EF4-FFF2-40B4-BE49-F238E27FC236}">
                <a16:creationId xmlns:a16="http://schemas.microsoft.com/office/drawing/2014/main" id="{9E209E5F-7515-A9B2-731F-2067B1FD0B0F}"/>
              </a:ext>
            </a:extLst>
          </p:cNvPr>
          <p:cNvSpPr>
            <a:spLocks noGrp="1"/>
          </p:cNvSpPr>
          <p:nvPr>
            <p:ph/>
          </p:nvPr>
        </p:nvSpPr>
        <p:spPr>
          <a:xfrm>
            <a:off x="193680" y="760232"/>
            <a:ext cx="11589840" cy="367878"/>
          </a:xfrm>
          <a:prstGeom prst="rect">
            <a:avLst/>
          </a:prstGeom>
          <a:solidFill>
            <a:schemeClr val="tx1">
              <a:alpha val="61067"/>
            </a:schemeClr>
          </a:solidFill>
          <a:ln w="0">
            <a:noFill/>
          </a:ln>
        </p:spPr>
        <p:txBody>
          <a:bodyPr lIns="0" tIns="0" rIns="0" bIns="0" anchor="t">
            <a:noAutofit/>
          </a:bodyPr>
          <a:lstStyle/>
          <a:p>
            <a:pPr indent="0" defTabSz="914400">
              <a:lnSpc>
                <a:spcPct val="110000"/>
              </a:lnSpc>
              <a:buNone/>
              <a:tabLst>
                <a:tab pos="0" algn="l"/>
              </a:tabLst>
            </a:pPr>
            <a:r>
              <a:rPr lang="en-US" sz="1800" b="1" strike="noStrike" spc="-1" dirty="0">
                <a:solidFill>
                  <a:schemeClr val="accent2"/>
                </a:solidFill>
                <a:latin typeface="Arial"/>
              </a:rPr>
              <a:t>Eckhard Elsen and Robert </a:t>
            </a:r>
            <a:r>
              <a:rPr lang="en-US" sz="1800" b="1" strike="noStrike" spc="-1" dirty="0" err="1">
                <a:solidFill>
                  <a:schemeClr val="accent2"/>
                </a:solidFill>
                <a:latin typeface="Arial"/>
              </a:rPr>
              <a:t>Klanner</a:t>
            </a:r>
            <a:endParaRPr lang="en-US" sz="1800" b="0" strike="noStrike" spc="-1" dirty="0">
              <a:solidFill>
                <a:schemeClr val="dk1"/>
              </a:solidFill>
              <a:latin typeface="Arial"/>
            </a:endParaRPr>
          </a:p>
        </p:txBody>
      </p:sp>
      <p:sp>
        <p:nvSpPr>
          <p:cNvPr id="295" name="PlaceHolder 3">
            <a:extLst>
              <a:ext uri="{FF2B5EF4-FFF2-40B4-BE49-F238E27FC236}">
                <a16:creationId xmlns:a16="http://schemas.microsoft.com/office/drawing/2014/main" id="{EBBE61F4-0629-4CA2-DF41-401E7288E0DC}"/>
              </a:ext>
            </a:extLst>
          </p:cNvPr>
          <p:cNvSpPr>
            <a:spLocks noGrp="1"/>
          </p:cNvSpPr>
          <p:nvPr>
            <p:ph type="ftr" idx="34"/>
          </p:nvPr>
        </p:nvSpPr>
        <p:spPr>
          <a:xfrm>
            <a:off x="839520" y="6554520"/>
            <a:ext cx="9900360" cy="186120"/>
          </a:xfrm>
          <a:prstGeom prst="rect">
            <a:avLst/>
          </a:prstGeom>
          <a:noFill/>
          <a:ln w="0">
            <a:noFill/>
          </a:ln>
        </p:spPr>
        <p:txBody>
          <a:bodyPr lIns="0" tIns="0" rIns="0" bIns="0" anchor="t">
            <a:noAutofit/>
          </a:bodyPr>
          <a:lstStyle>
            <a:lvl1pPr indent="0" defTabSz="457200">
              <a:lnSpc>
                <a:spcPct val="100000"/>
              </a:lnSpc>
              <a:buNone/>
              <a:tabLst>
                <a:tab pos="0" algn="l"/>
              </a:tabLst>
              <a:defRPr lang="en-US" sz="1000" b="0" strike="noStrike" spc="-1">
                <a:solidFill>
                  <a:schemeClr val="dk1"/>
                </a:solidFill>
                <a:latin typeface="Arial"/>
                <a:ea typeface="Arial"/>
              </a:defRPr>
            </a:lvl1pPr>
          </a:lstStyle>
          <a:p>
            <a:pPr indent="0" defTabSz="457200">
              <a:lnSpc>
                <a:spcPct val="100000"/>
              </a:lnSpc>
              <a:buNone/>
              <a:tabLst>
                <a:tab pos="0" algn="l"/>
              </a:tabLst>
            </a:pPr>
            <a:r>
              <a:rPr lang="en-US" sz="1000" b="0" strike="noStrike" spc="-1">
                <a:solidFill>
                  <a:schemeClr val="dk1"/>
                </a:solidFill>
                <a:latin typeface="Arial"/>
                <a:ea typeface="Arial"/>
              </a:rPr>
              <a:t>KET Meeting  |  21/22 November 2024  |  DESY Particle Physics  |  BH</a:t>
            </a:r>
            <a:endParaRPr lang="en-US" sz="1000" b="0" strike="noStrike" spc="-1">
              <a:solidFill>
                <a:srgbClr val="000000"/>
              </a:solidFill>
              <a:latin typeface="Calibri"/>
            </a:endParaRPr>
          </a:p>
        </p:txBody>
      </p:sp>
      <p:pic>
        <p:nvPicPr>
          <p:cNvPr id="297" name="Picture 6">
            <a:extLst>
              <a:ext uri="{FF2B5EF4-FFF2-40B4-BE49-F238E27FC236}">
                <a16:creationId xmlns:a16="http://schemas.microsoft.com/office/drawing/2014/main" id="{F16F31FD-4CB9-A183-F983-C1A84382E570}"/>
              </a:ext>
            </a:extLst>
          </p:cNvPr>
          <p:cNvPicPr/>
          <p:nvPr/>
        </p:nvPicPr>
        <p:blipFill>
          <a:blip r:embed="rId4" cstate="screen">
            <a:extLst>
              <a:ext uri="{28A0092B-C50C-407E-A947-70E740481C1C}">
                <a14:useLocalDpi xmlns:a14="http://schemas.microsoft.com/office/drawing/2010/main"/>
              </a:ext>
            </a:extLst>
          </a:blip>
          <a:stretch/>
        </p:blipFill>
        <p:spPr>
          <a:xfrm>
            <a:off x="6001200" y="1320480"/>
            <a:ext cx="5173560" cy="5136120"/>
          </a:xfrm>
          <a:prstGeom prst="rect">
            <a:avLst/>
          </a:prstGeom>
          <a:ln w="0">
            <a:noFill/>
          </a:ln>
        </p:spPr>
      </p:pic>
      <p:pic>
        <p:nvPicPr>
          <p:cNvPr id="298" name="Picture 5">
            <a:extLst>
              <a:ext uri="{FF2B5EF4-FFF2-40B4-BE49-F238E27FC236}">
                <a16:creationId xmlns:a16="http://schemas.microsoft.com/office/drawing/2014/main" id="{D2AC74CB-2A5A-0150-ABB1-179D60A21033}"/>
              </a:ext>
            </a:extLst>
          </p:cNvPr>
          <p:cNvPicPr/>
          <p:nvPr/>
        </p:nvPicPr>
        <p:blipFill>
          <a:blip r:embed="rId5" cstate="screen">
            <a:extLst>
              <a:ext uri="{28A0092B-C50C-407E-A947-70E740481C1C}">
                <a14:useLocalDpi xmlns:a14="http://schemas.microsoft.com/office/drawing/2010/main"/>
              </a:ext>
            </a:extLst>
          </a:blip>
          <a:stretch/>
        </p:blipFill>
        <p:spPr>
          <a:xfrm>
            <a:off x="6001200" y="1320300"/>
            <a:ext cx="5173560" cy="5225220"/>
          </a:xfrm>
          <a:prstGeom prst="rect">
            <a:avLst/>
          </a:prstGeom>
          <a:ln w="0">
            <a:noFill/>
          </a:ln>
        </p:spPr>
      </p:pic>
      <p:sp>
        <p:nvSpPr>
          <p:cNvPr id="299" name="TextBox 7">
            <a:extLst>
              <a:ext uri="{FF2B5EF4-FFF2-40B4-BE49-F238E27FC236}">
                <a16:creationId xmlns:a16="http://schemas.microsoft.com/office/drawing/2014/main" id="{F9BDAE7D-0CFB-1AB8-6F73-206A77E194D1}"/>
              </a:ext>
            </a:extLst>
          </p:cNvPr>
          <p:cNvSpPr/>
          <p:nvPr/>
        </p:nvSpPr>
        <p:spPr>
          <a:xfrm>
            <a:off x="408239" y="1320480"/>
            <a:ext cx="5431085" cy="47998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1800" b="0" i="1" strike="noStrike" spc="-1" dirty="0">
                <a:solidFill>
                  <a:srgbClr val="000000"/>
                </a:solidFill>
                <a:latin typeface="var(--font-jost)"/>
              </a:rPr>
              <a:t>For pioneering work in establishing the HERA physics program and detectors, leadership in HERA physics exploitation resulting in the measurement of the proton's structure in new kinematic regions of vital importance in confronting new aspects of quantum chromodynamics, and enabling discoveries at the Large Hadron Collider.</a:t>
            </a:r>
          </a:p>
          <a:p>
            <a:pPr defTabSz="457200">
              <a:lnSpc>
                <a:spcPct val="100000"/>
              </a:lnSpc>
            </a:pPr>
            <a:endParaRPr lang="en-GB" i="1" spc="-1" dirty="0">
              <a:solidFill>
                <a:srgbClr val="000000"/>
              </a:solidFill>
              <a:latin typeface="var(--font-jost)"/>
            </a:endParaRPr>
          </a:p>
          <a:p>
            <a:pPr defTabSz="457200">
              <a:lnSpc>
                <a:spcPct val="100000"/>
              </a:lnSpc>
            </a:pPr>
            <a:endParaRPr lang="en-GB" sz="1800" b="0" i="1" strike="noStrike" spc="-1" dirty="0">
              <a:solidFill>
                <a:srgbClr val="000000"/>
              </a:solidFill>
              <a:latin typeface="var(--font-jost)"/>
            </a:endParaRPr>
          </a:p>
          <a:p>
            <a:pPr defTabSz="457200">
              <a:lnSpc>
                <a:spcPct val="100000"/>
              </a:lnSpc>
            </a:pPr>
            <a:endParaRPr lang="en-GB" i="1" spc="-1" dirty="0">
              <a:solidFill>
                <a:srgbClr val="000000"/>
              </a:solidFill>
              <a:latin typeface="var(--font-jost)"/>
            </a:endParaRPr>
          </a:p>
          <a:p>
            <a:pPr defTabSz="457200">
              <a:lnSpc>
                <a:spcPct val="100000"/>
              </a:lnSpc>
            </a:pPr>
            <a:endParaRPr lang="en-GB" sz="1800" b="0" i="1" strike="noStrike" spc="-1" dirty="0">
              <a:solidFill>
                <a:srgbClr val="000000"/>
              </a:solidFill>
              <a:latin typeface="var(--font-jost)"/>
            </a:endParaRPr>
          </a:p>
          <a:p>
            <a:pPr defTabSz="457200">
              <a:lnSpc>
                <a:spcPct val="100000"/>
              </a:lnSpc>
            </a:pPr>
            <a:endParaRPr lang="en-GB" i="1" spc="-1" dirty="0">
              <a:solidFill>
                <a:srgbClr val="000000"/>
              </a:solidFill>
              <a:latin typeface="var(--font-jost)"/>
            </a:endParaRPr>
          </a:p>
          <a:p>
            <a:pPr defTabSz="457200">
              <a:lnSpc>
                <a:spcPct val="100000"/>
              </a:lnSpc>
            </a:pPr>
            <a:endParaRPr lang="en-GB" sz="1800" b="0" i="1" strike="noStrike" spc="-1" dirty="0">
              <a:solidFill>
                <a:srgbClr val="000000"/>
              </a:solidFill>
              <a:latin typeface="var(--font-jost)"/>
            </a:endParaRPr>
          </a:p>
          <a:p>
            <a:pPr defTabSz="457200">
              <a:lnSpc>
                <a:spcPct val="100000"/>
              </a:lnSpc>
            </a:pPr>
            <a:endParaRPr lang="en-GB" i="1" spc="-1" dirty="0">
              <a:solidFill>
                <a:srgbClr val="000000"/>
              </a:solidFill>
              <a:latin typeface="var(--font-jost)"/>
            </a:endParaRPr>
          </a:p>
          <a:p>
            <a:pPr defTabSz="457200">
              <a:lnSpc>
                <a:spcPct val="100000"/>
              </a:lnSpc>
            </a:pPr>
            <a:endParaRPr lang="en-GB" sz="1800" b="0" i="1" strike="noStrike" spc="-1" dirty="0">
              <a:solidFill>
                <a:srgbClr val="000000"/>
              </a:solidFill>
              <a:latin typeface="var(--font-jost)"/>
            </a:endParaRPr>
          </a:p>
          <a:p>
            <a:pPr defTabSz="457200">
              <a:lnSpc>
                <a:spcPct val="100000"/>
              </a:lnSpc>
            </a:pPr>
            <a:endParaRPr lang="en-GB" i="1" spc="-1" dirty="0">
              <a:solidFill>
                <a:srgbClr val="000000"/>
              </a:solidFill>
              <a:latin typeface="var(--font-jost)"/>
            </a:endParaRPr>
          </a:p>
          <a:p>
            <a:pPr defTabSz="457200">
              <a:lnSpc>
                <a:spcPct val="100000"/>
              </a:lnSpc>
            </a:pPr>
            <a:endParaRPr lang="en-US" sz="1800" b="0" strike="noStrike" spc="-1" dirty="0">
              <a:solidFill>
                <a:srgbClr val="000000"/>
              </a:solidFill>
              <a:latin typeface="Calibri"/>
            </a:endParaRPr>
          </a:p>
        </p:txBody>
      </p:sp>
      <p:sp>
        <p:nvSpPr>
          <p:cNvPr id="300" name="TextBox 8">
            <a:extLst>
              <a:ext uri="{FF2B5EF4-FFF2-40B4-BE49-F238E27FC236}">
                <a16:creationId xmlns:a16="http://schemas.microsoft.com/office/drawing/2014/main" id="{2A5D480F-0E49-F1D1-FFE0-A93B9B15FCCE}"/>
              </a:ext>
            </a:extLst>
          </p:cNvPr>
          <p:cNvSpPr/>
          <p:nvPr/>
        </p:nvSpPr>
        <p:spPr>
          <a:xfrm>
            <a:off x="408240" y="6076504"/>
            <a:ext cx="5431086" cy="3371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1600" b="0" strike="noStrike" spc="-1" dirty="0">
                <a:solidFill>
                  <a:schemeClr val="dk1"/>
                </a:solidFill>
                <a:latin typeface="Arial"/>
              </a:rPr>
              <a:t>Robert </a:t>
            </a:r>
            <a:r>
              <a:rPr lang="en-GB" sz="1600" b="0" strike="noStrike" spc="-1" dirty="0" err="1">
                <a:solidFill>
                  <a:schemeClr val="dk1"/>
                </a:solidFill>
                <a:latin typeface="Arial"/>
              </a:rPr>
              <a:t>Klanner</a:t>
            </a:r>
            <a:r>
              <a:rPr lang="en-GB" sz="1600" b="0" strike="noStrike" spc="-1" dirty="0">
                <a:solidFill>
                  <a:schemeClr val="dk1"/>
                </a:solidFill>
                <a:latin typeface="Arial"/>
              </a:rPr>
              <a:t> (UHH, DESY) and Eckhard Elsen (DESY)</a:t>
            </a:r>
            <a:endParaRPr lang="en-US" sz="1600" b="0" strike="noStrike" spc="-1" dirty="0">
              <a:solidFill>
                <a:srgbClr val="000000"/>
              </a:solidFill>
              <a:latin typeface="Calibri"/>
            </a:endParaRPr>
          </a:p>
        </p:txBody>
      </p:sp>
      <p:pic>
        <p:nvPicPr>
          <p:cNvPr id="296" name="Picture 4">
            <a:extLst>
              <a:ext uri="{FF2B5EF4-FFF2-40B4-BE49-F238E27FC236}">
                <a16:creationId xmlns:a16="http://schemas.microsoft.com/office/drawing/2014/main" id="{AD749025-430F-06B1-0107-F6C263031B24}"/>
              </a:ext>
            </a:extLst>
          </p:cNvPr>
          <p:cNvPicPr/>
          <p:nvPr/>
        </p:nvPicPr>
        <p:blipFill>
          <a:blip r:embed="rId6" cstate="screen">
            <a:extLst>
              <a:ext uri="{28A0092B-C50C-407E-A947-70E740481C1C}">
                <a14:useLocalDpi xmlns:a14="http://schemas.microsoft.com/office/drawing/2010/main"/>
              </a:ext>
            </a:extLst>
          </a:blip>
          <a:stretch/>
        </p:blipFill>
        <p:spPr>
          <a:xfrm>
            <a:off x="900404" y="3507650"/>
            <a:ext cx="4512720" cy="2482272"/>
          </a:xfrm>
          <a:prstGeom prst="rect">
            <a:avLst/>
          </a:prstGeom>
          <a:ln w="0">
            <a:noFill/>
          </a:ln>
        </p:spPr>
      </p:pic>
    </p:spTree>
    <p:extLst>
      <p:ext uri="{BB962C8B-B14F-4D97-AF65-F5344CB8AC3E}">
        <p14:creationId xmlns:p14="http://schemas.microsoft.com/office/powerpoint/2010/main" val="362157534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PlaceHolder 1"/>
          <p:cNvSpPr>
            <a:spLocks noGrp="1"/>
          </p:cNvSpPr>
          <p:nvPr>
            <p:ph type="title"/>
          </p:nvPr>
        </p:nvSpPr>
        <p:spPr>
          <a:xfrm>
            <a:off x="408240" y="312480"/>
            <a:ext cx="11375280" cy="450360"/>
          </a:xfrm>
          <a:prstGeom prst="rect">
            <a:avLst/>
          </a:prstGeom>
          <a:noFill/>
          <a:ln w="0">
            <a:noFill/>
          </a:ln>
        </p:spPr>
        <p:txBody>
          <a:bodyPr lIns="0" tIns="0" rIns="0" bIns="0" anchor="t">
            <a:noAutofit/>
          </a:bodyPr>
          <a:lstStyle/>
          <a:p>
            <a:pPr indent="0" defTabSz="914400">
              <a:lnSpc>
                <a:spcPct val="90000"/>
              </a:lnSpc>
              <a:buNone/>
              <a:tabLst>
                <a:tab pos="0" algn="l"/>
              </a:tabLst>
            </a:pPr>
            <a:r>
              <a:rPr lang="en-US" sz="3000" b="1" strike="noStrike" spc="-1">
                <a:solidFill>
                  <a:schemeClr val="accent1"/>
                </a:solidFill>
                <a:latin typeface="Arial"/>
              </a:rPr>
              <a:t>The gluon density</a:t>
            </a:r>
            <a:endParaRPr lang="en-US" sz="3000" b="0" strike="noStrike" spc="-1">
              <a:solidFill>
                <a:schemeClr val="dk1"/>
              </a:solidFill>
              <a:latin typeface="Arial"/>
            </a:endParaRPr>
          </a:p>
        </p:txBody>
      </p:sp>
      <p:sp>
        <p:nvSpPr>
          <p:cNvPr id="310" name="PlaceHolder 2"/>
          <p:cNvSpPr>
            <a:spLocks noGrp="1"/>
          </p:cNvSpPr>
          <p:nvPr>
            <p:ph/>
          </p:nvPr>
        </p:nvSpPr>
        <p:spPr>
          <a:xfrm>
            <a:off x="193680" y="824400"/>
            <a:ext cx="11375280" cy="37836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a:solidFill>
                  <a:schemeClr val="accent2"/>
                </a:solidFill>
                <a:latin typeface="Arial"/>
              </a:rPr>
              <a:t>HERAs contribution to LHC physics</a:t>
            </a:r>
            <a:endParaRPr lang="en-US" sz="1800" b="0" strike="noStrike" spc="-1">
              <a:solidFill>
                <a:schemeClr val="dk1"/>
              </a:solidFill>
              <a:latin typeface="Arial"/>
            </a:endParaRPr>
          </a:p>
        </p:txBody>
      </p:sp>
      <p:sp>
        <p:nvSpPr>
          <p:cNvPr id="311" name="PlaceHolder 3"/>
          <p:cNvSpPr>
            <a:spLocks noGrp="1"/>
          </p:cNvSpPr>
          <p:nvPr>
            <p:ph type="ftr" idx="37"/>
          </p:nvPr>
        </p:nvSpPr>
        <p:spPr>
          <a:xfrm>
            <a:off x="839520" y="6554520"/>
            <a:ext cx="9900360" cy="186120"/>
          </a:xfrm>
          <a:prstGeom prst="rect">
            <a:avLst/>
          </a:prstGeom>
          <a:noFill/>
          <a:ln w="0">
            <a:noFill/>
          </a:ln>
        </p:spPr>
        <p:txBody>
          <a:bodyPr lIns="0" tIns="0" rIns="0" bIns="0" anchor="t">
            <a:noAutofit/>
          </a:bodyPr>
          <a:lstStyle>
            <a:lvl1pPr indent="0" defTabSz="457200">
              <a:lnSpc>
                <a:spcPct val="100000"/>
              </a:lnSpc>
              <a:buNone/>
              <a:tabLst>
                <a:tab pos="0" algn="l"/>
              </a:tabLst>
              <a:defRPr lang="en-US" sz="1000" b="0" strike="noStrike" spc="-1">
                <a:solidFill>
                  <a:schemeClr val="dk1"/>
                </a:solidFill>
                <a:latin typeface="Arial"/>
                <a:ea typeface="Arial"/>
              </a:defRPr>
            </a:lvl1pPr>
          </a:lstStyle>
          <a:p>
            <a:pPr indent="0" defTabSz="457200">
              <a:lnSpc>
                <a:spcPct val="100000"/>
              </a:lnSpc>
              <a:buNone/>
              <a:tabLst>
                <a:tab pos="0" algn="l"/>
              </a:tabLst>
            </a:pPr>
            <a:r>
              <a:rPr lang="en-US" sz="1000" b="0" strike="noStrike" spc="-1">
                <a:solidFill>
                  <a:schemeClr val="dk1"/>
                </a:solidFill>
                <a:latin typeface="Arial"/>
                <a:ea typeface="Arial"/>
              </a:rPr>
              <a:t>KET Meeting  |  21/22 November 2024  |  DESY Particle Physics  |  BH</a:t>
            </a:r>
            <a:endParaRPr lang="en-US" sz="1000" b="0" strike="noStrike" spc="-1">
              <a:solidFill>
                <a:srgbClr val="000000"/>
              </a:solidFill>
              <a:latin typeface="Calibri"/>
            </a:endParaRPr>
          </a:p>
        </p:txBody>
      </p:sp>
      <p:grpSp>
        <p:nvGrpSpPr>
          <p:cNvPr id="312" name="Group 13"/>
          <p:cNvGrpSpPr/>
          <p:nvPr/>
        </p:nvGrpSpPr>
        <p:grpSpPr>
          <a:xfrm>
            <a:off x="767160" y="1709280"/>
            <a:ext cx="3585960" cy="4323960"/>
            <a:chOff x="767160" y="1709280"/>
            <a:chExt cx="3585960" cy="4323960"/>
          </a:xfrm>
        </p:grpSpPr>
        <p:pic>
          <p:nvPicPr>
            <p:cNvPr id="313" name="Picture 2"/>
            <p:cNvPicPr/>
            <p:nvPr/>
          </p:nvPicPr>
          <p:blipFill>
            <a:blip r:embed="rId3" cstate="screen">
              <a:extLst>
                <a:ext uri="{28A0092B-C50C-407E-A947-70E740481C1C}">
                  <a14:useLocalDpi xmlns:a14="http://schemas.microsoft.com/office/drawing/2010/main"/>
                </a:ext>
              </a:extLst>
            </a:blip>
            <a:srcRect/>
            <a:stretch/>
          </p:blipFill>
          <p:spPr>
            <a:xfrm>
              <a:off x="767160" y="1709280"/>
              <a:ext cx="3585960" cy="1329840"/>
            </a:xfrm>
            <a:prstGeom prst="rect">
              <a:avLst/>
            </a:prstGeom>
            <a:ln w="0">
              <a:noFill/>
            </a:ln>
          </p:spPr>
        </p:pic>
        <p:pic>
          <p:nvPicPr>
            <p:cNvPr id="314" name="Picture 4" descr="Feynman diagrams for Higgs-pair production via gluon–gluon fusion in the LRTH model. Here i,j=1,2 with (f1,f2) denoting (t,T). The other diagrams can be obtained by exchanging the two gluons or exchanging the two Higgs bosons in (c) and (d), which is trivial. For simplicity, we do not show them."/>
            <p:cNvPicPr/>
            <p:nvPr/>
          </p:nvPicPr>
          <p:blipFill>
            <a:blip r:embed="rId4" cstate="screen">
              <a:extLst>
                <a:ext uri="{28A0092B-C50C-407E-A947-70E740481C1C}">
                  <a14:useLocalDpi xmlns:a14="http://schemas.microsoft.com/office/drawing/2010/main"/>
                </a:ext>
              </a:extLst>
            </a:blip>
            <a:srcRect/>
            <a:stretch/>
          </p:blipFill>
          <p:spPr>
            <a:xfrm>
              <a:off x="1167840" y="3122640"/>
              <a:ext cx="3185280" cy="2910600"/>
            </a:xfrm>
            <a:prstGeom prst="rect">
              <a:avLst/>
            </a:prstGeom>
            <a:ln w="0">
              <a:noFill/>
            </a:ln>
          </p:spPr>
        </p:pic>
      </p:grpSp>
      <p:pic>
        <p:nvPicPr>
          <p:cNvPr id="315" name="Picture 11"/>
          <p:cNvPicPr/>
          <p:nvPr/>
        </p:nvPicPr>
        <p:blipFill>
          <a:blip r:embed="rId5"/>
          <a:stretch/>
        </p:blipFill>
        <p:spPr>
          <a:xfrm>
            <a:off x="4862520" y="1936800"/>
            <a:ext cx="6771240" cy="4608360"/>
          </a:xfrm>
          <a:prstGeom prst="rect">
            <a:avLst/>
          </a:prstGeom>
          <a:ln w="0">
            <a:noFill/>
          </a:ln>
        </p:spPr>
      </p:pic>
      <p:sp>
        <p:nvSpPr>
          <p:cNvPr id="316" name="TextBox 12"/>
          <p:cNvSpPr/>
          <p:nvPr/>
        </p:nvSpPr>
        <p:spPr>
          <a:xfrm>
            <a:off x="5869080" y="1936800"/>
            <a:ext cx="508248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n-GB" sz="1400" b="0" strike="noStrike" spc="-1">
                <a:solidFill>
                  <a:schemeClr val="dk1"/>
                </a:solidFill>
                <a:latin typeface="Arial"/>
              </a:rPr>
              <a:t>T. Cridge, L. A. Harland-Lang, R. S. Thorne, arXiv:2312.12505</a:t>
            </a:r>
            <a:endParaRPr lang="en-US" sz="1400" b="0" strike="noStrike" spc="-1">
              <a:solidFill>
                <a:srgbClr val="000000"/>
              </a:solidFill>
              <a:latin typeface="Calibri"/>
            </a:endParaRPr>
          </a:p>
        </p:txBody>
      </p:sp>
    </p:spTree>
    <p:extLst>
      <p:ext uri="{BB962C8B-B14F-4D97-AF65-F5344CB8AC3E}">
        <p14:creationId xmlns:p14="http://schemas.microsoft.com/office/powerpoint/2010/main" val="154025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laceHolder 1"/>
          <p:cNvSpPr>
            <a:spLocks noGrp="1"/>
          </p:cNvSpPr>
          <p:nvPr>
            <p:ph type="title"/>
          </p:nvPr>
        </p:nvSpPr>
        <p:spPr>
          <a:xfrm>
            <a:off x="407880" y="349560"/>
            <a:ext cx="11375280" cy="4503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3000" b="1" spc="-1" dirty="0">
                <a:solidFill>
                  <a:schemeClr val="accent1"/>
                </a:solidFill>
                <a:latin typeface="Arial"/>
                <a:ea typeface="Arial"/>
              </a:rPr>
              <a:t>T</a:t>
            </a:r>
            <a:r>
              <a:rPr lang="de-DE" sz="3000" b="1" strike="noStrike" spc="-1" dirty="0">
                <a:solidFill>
                  <a:schemeClr val="accent1"/>
                </a:solidFill>
                <a:latin typeface="Arial"/>
                <a:ea typeface="Arial"/>
              </a:rPr>
              <a:t>he </a:t>
            </a:r>
            <a:r>
              <a:rPr lang="de-DE" sz="3000" b="1" strike="noStrike" spc="-1" dirty="0" err="1">
                <a:solidFill>
                  <a:schemeClr val="accent1"/>
                </a:solidFill>
                <a:latin typeface="Arial"/>
                <a:ea typeface="Arial"/>
              </a:rPr>
              <a:t>world‘s</a:t>
            </a:r>
            <a:r>
              <a:rPr lang="de-DE" sz="3000" b="1" strike="noStrike" spc="-1" dirty="0">
                <a:solidFill>
                  <a:schemeClr val="accent1"/>
                </a:solidFill>
                <a:latin typeface="Arial"/>
                <a:ea typeface="Arial"/>
              </a:rPr>
              <a:t> </a:t>
            </a:r>
            <a:r>
              <a:rPr lang="de-DE" sz="3000" b="1" strike="noStrike" spc="-1" dirty="0" err="1">
                <a:solidFill>
                  <a:schemeClr val="accent1"/>
                </a:solidFill>
                <a:latin typeface="Arial"/>
                <a:ea typeface="Arial"/>
              </a:rPr>
              <a:t>best</a:t>
            </a:r>
            <a:r>
              <a:rPr lang="de-DE" sz="3000" b="1" strike="noStrike" spc="-1" dirty="0">
                <a:solidFill>
                  <a:schemeClr val="accent1"/>
                </a:solidFill>
                <a:latin typeface="Arial"/>
                <a:ea typeface="Arial"/>
              </a:rPr>
              <a:t> X-</a:t>
            </a:r>
            <a:r>
              <a:rPr lang="de-DE" sz="3000" b="1" strike="noStrike" spc="-1" dirty="0" err="1">
                <a:solidFill>
                  <a:schemeClr val="accent1"/>
                </a:solidFill>
                <a:latin typeface="Arial"/>
                <a:ea typeface="Arial"/>
              </a:rPr>
              <a:t>ray</a:t>
            </a:r>
            <a:r>
              <a:rPr lang="de-DE" sz="3000" b="1" strike="noStrike" spc="-1" dirty="0">
                <a:solidFill>
                  <a:schemeClr val="accent1"/>
                </a:solidFill>
                <a:latin typeface="Arial"/>
                <a:ea typeface="Arial"/>
              </a:rPr>
              <a:t> </a:t>
            </a:r>
            <a:r>
              <a:rPr lang="de-DE" sz="3000" b="1" strike="noStrike" spc="-1" dirty="0" err="1">
                <a:solidFill>
                  <a:schemeClr val="accent1"/>
                </a:solidFill>
                <a:latin typeface="Arial"/>
                <a:ea typeface="Arial"/>
              </a:rPr>
              <a:t>microscope</a:t>
            </a:r>
            <a:endParaRPr lang="en-US" sz="3000" b="0" strike="noStrike" spc="-1" dirty="0">
              <a:solidFill>
                <a:schemeClr val="dk1"/>
              </a:solidFill>
              <a:latin typeface="Arial"/>
            </a:endParaRPr>
          </a:p>
        </p:txBody>
      </p:sp>
      <p:sp>
        <p:nvSpPr>
          <p:cNvPr id="246" name="PlaceHolder 2"/>
          <p:cNvSpPr>
            <a:spLocks noGrp="1"/>
          </p:cNvSpPr>
          <p:nvPr>
            <p:ph/>
          </p:nvPr>
        </p:nvSpPr>
        <p:spPr>
          <a:xfrm>
            <a:off x="407880" y="817560"/>
            <a:ext cx="11375280" cy="378360"/>
          </a:xfrm>
          <a:prstGeom prst="rect">
            <a:avLst/>
          </a:prstGeom>
          <a:noFill/>
          <a:ln w="0">
            <a:noFill/>
          </a:ln>
        </p:spPr>
        <p:txBody>
          <a:bodyPr lIns="0" tIns="0" rIns="0" bIns="0" anchor="t">
            <a:noAutofit/>
          </a:bodyPr>
          <a:lstStyle/>
          <a:p>
            <a:pPr indent="-217488" defTabSz="914400">
              <a:lnSpc>
                <a:spcPct val="110000"/>
              </a:lnSpc>
              <a:buNone/>
              <a:tabLst>
                <a:tab pos="0" algn="l"/>
              </a:tabLst>
            </a:pPr>
            <a:r>
              <a:rPr lang="de-DE" sz="1800" b="1" strike="noStrike" spc="-1" dirty="0">
                <a:solidFill>
                  <a:schemeClr val="accent2"/>
                </a:solidFill>
                <a:latin typeface="Arial"/>
                <a:ea typeface="Arial"/>
              </a:rPr>
              <a:t>PETRA IV: </a:t>
            </a:r>
            <a:r>
              <a:rPr lang="de-DE" sz="1800" b="1" spc="-1" dirty="0" err="1">
                <a:solidFill>
                  <a:schemeClr val="accent2"/>
                </a:solidFill>
                <a:latin typeface="Arial"/>
                <a:ea typeface="Arial"/>
              </a:rPr>
              <a:t>DESY‘s</a:t>
            </a:r>
            <a:r>
              <a:rPr lang="de-DE" sz="1800" b="1" spc="-1" dirty="0">
                <a:solidFill>
                  <a:schemeClr val="accent2"/>
                </a:solidFill>
                <a:latin typeface="Arial"/>
                <a:ea typeface="Arial"/>
              </a:rPr>
              <a:t> </a:t>
            </a:r>
            <a:r>
              <a:rPr lang="de-DE" sz="1800" b="1" spc="-1" dirty="0" err="1">
                <a:solidFill>
                  <a:schemeClr val="accent2"/>
                </a:solidFill>
                <a:latin typeface="Arial"/>
                <a:ea typeface="Arial"/>
              </a:rPr>
              <a:t>highest</a:t>
            </a:r>
            <a:r>
              <a:rPr lang="de-DE" sz="1800" b="1" spc="-1" dirty="0">
                <a:solidFill>
                  <a:schemeClr val="accent2"/>
                </a:solidFill>
                <a:latin typeface="Arial"/>
                <a:ea typeface="Arial"/>
              </a:rPr>
              <a:t> </a:t>
            </a:r>
            <a:r>
              <a:rPr lang="de-DE" sz="1800" b="1" spc="-1" dirty="0" err="1">
                <a:solidFill>
                  <a:schemeClr val="accent2"/>
                </a:solidFill>
                <a:latin typeface="Arial"/>
                <a:ea typeface="Arial"/>
              </a:rPr>
              <a:t>priority</a:t>
            </a:r>
            <a:r>
              <a:rPr lang="de-DE" sz="1800" b="1" spc="-1" dirty="0">
                <a:solidFill>
                  <a:schemeClr val="accent2"/>
                </a:solidFill>
                <a:latin typeface="Arial"/>
                <a:ea typeface="Arial"/>
              </a:rPr>
              <a:t> </a:t>
            </a:r>
            <a:r>
              <a:rPr lang="de-DE" sz="1800" b="1" spc="-1" dirty="0" err="1">
                <a:solidFill>
                  <a:schemeClr val="accent2"/>
                </a:solidFill>
                <a:latin typeface="Arial"/>
                <a:ea typeface="Arial"/>
              </a:rPr>
              <a:t>future</a:t>
            </a:r>
            <a:r>
              <a:rPr lang="de-DE" sz="1800" b="1" spc="-1" dirty="0">
                <a:solidFill>
                  <a:schemeClr val="accent2"/>
                </a:solidFill>
                <a:latin typeface="Arial"/>
                <a:ea typeface="Arial"/>
              </a:rPr>
              <a:t> </a:t>
            </a:r>
            <a:r>
              <a:rPr lang="de-DE" sz="1800" b="1" spc="-1" dirty="0" err="1">
                <a:solidFill>
                  <a:schemeClr val="accent2"/>
                </a:solidFill>
                <a:latin typeface="Arial"/>
                <a:ea typeface="Arial"/>
              </a:rPr>
              <a:t>project</a:t>
            </a:r>
            <a:endParaRPr lang="en-US" sz="1800" b="0" strike="noStrike" spc="-1" dirty="0">
              <a:solidFill>
                <a:schemeClr val="dk1"/>
              </a:solidFill>
              <a:latin typeface="Arial"/>
            </a:endParaRPr>
          </a:p>
        </p:txBody>
      </p:sp>
      <p:sp>
        <p:nvSpPr>
          <p:cNvPr id="247" name="PlaceHolder 3"/>
          <p:cNvSpPr>
            <a:spLocks noGrp="1"/>
          </p:cNvSpPr>
          <p:nvPr>
            <p:ph/>
          </p:nvPr>
        </p:nvSpPr>
        <p:spPr>
          <a:xfrm>
            <a:off x="210690" y="1230210"/>
            <a:ext cx="6768000" cy="2297880"/>
          </a:xfrm>
          <a:prstGeom prst="rect">
            <a:avLst/>
          </a:prstGeom>
          <a:noFill/>
          <a:ln w="0">
            <a:noFill/>
          </a:ln>
        </p:spPr>
        <p:txBody>
          <a:bodyPr lIns="0" tIns="0" rIns="0" bIns="0" anchor="t">
            <a:noAutofit/>
          </a:bodyPr>
          <a:lstStyle/>
          <a:p>
            <a:pPr indent="0" defTabSz="914400">
              <a:lnSpc>
                <a:spcPct val="100000"/>
              </a:lnSpc>
              <a:spcBef>
                <a:spcPts val="0"/>
              </a:spcBef>
              <a:spcAft>
                <a:spcPts val="400"/>
              </a:spcAft>
              <a:buNone/>
              <a:tabLst>
                <a:tab pos="0" algn="l"/>
              </a:tabLst>
            </a:pPr>
            <a:r>
              <a:rPr lang="en-US" sz="1800" b="1" strike="noStrike" spc="-1" dirty="0">
                <a:solidFill>
                  <a:schemeClr val="dk1"/>
                </a:solidFill>
                <a:latin typeface="Arial"/>
                <a:ea typeface="Arial"/>
              </a:rPr>
              <a:t>National roadmap</a:t>
            </a:r>
            <a:endParaRPr lang="en-US" sz="1800" b="0" strike="noStrike" spc="-1" dirty="0">
              <a:solidFill>
                <a:schemeClr val="dk1"/>
              </a:solidFill>
              <a:latin typeface="Arial"/>
            </a:endParaRPr>
          </a:p>
          <a:p>
            <a:pPr marL="628560" lvl="1" indent="-266760" defTabSz="914400">
              <a:lnSpc>
                <a:spcPct val="100000"/>
              </a:lnSpc>
              <a:spcBef>
                <a:spcPts val="0"/>
              </a:spcBef>
              <a:spcAft>
                <a:spcPts val="400"/>
              </a:spcAft>
              <a:buClr>
                <a:srgbClr val="000000"/>
              </a:buClr>
              <a:buFont typeface="Arial"/>
              <a:buChar char="•"/>
              <a:tabLst>
                <a:tab pos="0" algn="l"/>
              </a:tabLst>
            </a:pPr>
            <a:r>
              <a:rPr lang="en-US" sz="1800" b="0" strike="noStrike" spc="-1" dirty="0">
                <a:solidFill>
                  <a:schemeClr val="dk1"/>
                </a:solidFill>
                <a:latin typeface="Arial"/>
                <a:ea typeface="Arial"/>
              </a:rPr>
              <a:t>Submitted PETRA IV proposal on Oct. 25</a:t>
            </a:r>
            <a:r>
              <a:rPr lang="en-US" sz="1800" b="0" strike="noStrike" spc="-1" baseline="30000" dirty="0">
                <a:solidFill>
                  <a:schemeClr val="dk1"/>
                </a:solidFill>
                <a:latin typeface="Arial"/>
                <a:ea typeface="Arial"/>
              </a:rPr>
              <a:t>th</a:t>
            </a:r>
            <a:endParaRPr lang="en-US" sz="1800" b="0" strike="noStrike" spc="-1" dirty="0">
              <a:solidFill>
                <a:schemeClr val="dk1"/>
              </a:solidFill>
              <a:latin typeface="Arial"/>
            </a:endParaRPr>
          </a:p>
          <a:p>
            <a:pPr marL="628560" lvl="1" indent="-266760" defTabSz="914400">
              <a:lnSpc>
                <a:spcPct val="100000"/>
              </a:lnSpc>
              <a:spcBef>
                <a:spcPts val="0"/>
              </a:spcBef>
              <a:spcAft>
                <a:spcPts val="400"/>
              </a:spcAft>
              <a:buClr>
                <a:srgbClr val="000000"/>
              </a:buClr>
              <a:buFont typeface="Arial"/>
              <a:buChar char="•"/>
              <a:tabLst>
                <a:tab pos="0" algn="l"/>
              </a:tabLst>
            </a:pPr>
            <a:r>
              <a:rPr lang="en-US" sz="1800" b="0" strike="noStrike" spc="-1" dirty="0">
                <a:solidFill>
                  <a:schemeClr val="dk1"/>
                </a:solidFill>
                <a:latin typeface="Arial"/>
                <a:ea typeface="Arial"/>
              </a:rPr>
              <a:t>3-5 projects selected as high priority by summer 25</a:t>
            </a:r>
            <a:endParaRPr lang="en-US" sz="1800" b="0" strike="noStrike" spc="-1" dirty="0">
              <a:solidFill>
                <a:schemeClr val="dk1"/>
              </a:solidFill>
              <a:latin typeface="Arial"/>
            </a:endParaRPr>
          </a:p>
          <a:p>
            <a:pPr marL="628560" lvl="1" indent="-266760" defTabSz="914400">
              <a:lnSpc>
                <a:spcPct val="100000"/>
              </a:lnSpc>
              <a:spcBef>
                <a:spcPts val="0"/>
              </a:spcBef>
              <a:spcAft>
                <a:spcPts val="400"/>
              </a:spcAft>
              <a:buClr>
                <a:srgbClr val="000000"/>
              </a:buClr>
              <a:buFont typeface="Arial"/>
              <a:buChar char="•"/>
              <a:tabLst>
                <a:tab pos="0" algn="l"/>
              </a:tabLst>
            </a:pPr>
            <a:r>
              <a:rPr lang="en-US" sz="1800" b="0" strike="noStrike" spc="-1" dirty="0">
                <a:solidFill>
                  <a:schemeClr val="dk1"/>
                </a:solidFill>
                <a:latin typeface="Arial"/>
                <a:ea typeface="Arial"/>
              </a:rPr>
              <a:t>Funding decided by next government</a:t>
            </a:r>
          </a:p>
          <a:p>
            <a:pPr indent="0" defTabSz="914400">
              <a:lnSpc>
                <a:spcPct val="100000"/>
              </a:lnSpc>
              <a:spcBef>
                <a:spcPts val="0"/>
              </a:spcBef>
              <a:spcAft>
                <a:spcPts val="400"/>
              </a:spcAft>
              <a:buNone/>
              <a:tabLst>
                <a:tab pos="0" algn="l"/>
              </a:tabLst>
            </a:pPr>
            <a:r>
              <a:rPr lang="en-GB" sz="1800" b="1" strike="noStrike" spc="-1" dirty="0">
                <a:solidFill>
                  <a:schemeClr val="dk1"/>
                </a:solidFill>
                <a:latin typeface="Arial"/>
                <a:ea typeface="Arial"/>
              </a:rPr>
              <a:t>PETRA IV construction planning</a:t>
            </a:r>
            <a:endParaRPr lang="en-US" sz="1800" b="0" strike="noStrike" spc="-1" dirty="0">
              <a:solidFill>
                <a:schemeClr val="dk1"/>
              </a:solidFill>
              <a:latin typeface="Arial"/>
            </a:endParaRPr>
          </a:p>
          <a:p>
            <a:pPr marL="628560" lvl="1" indent="-266760" defTabSz="914400">
              <a:lnSpc>
                <a:spcPct val="100000"/>
              </a:lnSpc>
              <a:spcBef>
                <a:spcPts val="0"/>
              </a:spcBef>
              <a:spcAft>
                <a:spcPts val="400"/>
              </a:spcAft>
              <a:buClr>
                <a:srgbClr val="000000"/>
              </a:buClr>
              <a:buFont typeface="Arial"/>
              <a:buChar char="•"/>
              <a:tabLst>
                <a:tab pos="0" algn="l"/>
              </a:tabLst>
            </a:pPr>
            <a:r>
              <a:rPr lang="en-GB" sz="1800" spc="-1" dirty="0">
                <a:solidFill>
                  <a:schemeClr val="dk1"/>
                </a:solidFill>
                <a:latin typeface="Arial"/>
                <a:ea typeface="Arial"/>
              </a:rPr>
              <a:t>S</a:t>
            </a:r>
            <a:r>
              <a:rPr lang="en-GB" sz="1800" b="0" strike="noStrike" spc="-1" dirty="0">
                <a:solidFill>
                  <a:schemeClr val="dk1"/>
                </a:solidFill>
                <a:latin typeface="Arial"/>
                <a:ea typeface="Arial"/>
              </a:rPr>
              <a:t>hutdown planned for 2030/2031</a:t>
            </a:r>
            <a:endParaRPr lang="en-US" sz="1800" b="0" strike="noStrike" spc="-1" dirty="0">
              <a:solidFill>
                <a:schemeClr val="dk1"/>
              </a:solidFill>
              <a:latin typeface="Arial"/>
            </a:endParaRPr>
          </a:p>
          <a:p>
            <a:pPr marL="628560" lvl="1" indent="-266760" defTabSz="914400">
              <a:lnSpc>
                <a:spcPct val="100000"/>
              </a:lnSpc>
              <a:spcBef>
                <a:spcPts val="0"/>
              </a:spcBef>
              <a:spcAft>
                <a:spcPts val="400"/>
              </a:spcAft>
              <a:buClr>
                <a:srgbClr val="000000"/>
              </a:buClr>
              <a:buFont typeface="Arial"/>
              <a:buChar char="•"/>
              <a:tabLst>
                <a:tab pos="0" algn="l"/>
              </a:tabLst>
            </a:pPr>
            <a:r>
              <a:rPr lang="en-US" sz="1800" b="0" strike="noStrike" spc="-1" dirty="0">
                <a:solidFill>
                  <a:schemeClr val="dk1"/>
                </a:solidFill>
                <a:latin typeface="Arial"/>
                <a:ea typeface="Arial"/>
              </a:rPr>
              <a:t>DESY II/test beam will continue to run until 2029</a:t>
            </a:r>
            <a:endParaRPr lang="en-US" sz="1800" b="0" strike="noStrike" spc="-1" dirty="0">
              <a:solidFill>
                <a:schemeClr val="dk1"/>
              </a:solidFill>
              <a:latin typeface="Arial"/>
            </a:endParaRPr>
          </a:p>
        </p:txBody>
      </p:sp>
      <p:sp>
        <p:nvSpPr>
          <p:cNvPr id="248" name="PlaceHolder 4"/>
          <p:cNvSpPr>
            <a:spLocks noGrp="1"/>
          </p:cNvSpPr>
          <p:nvPr>
            <p:ph type="ftr" idx="31"/>
          </p:nvPr>
        </p:nvSpPr>
        <p:spPr>
          <a:xfrm>
            <a:off x="839520" y="6580800"/>
            <a:ext cx="9900360" cy="186120"/>
          </a:xfrm>
          <a:prstGeom prst="rect">
            <a:avLst/>
          </a:prstGeom>
          <a:noFill/>
          <a:ln w="0">
            <a:noFill/>
          </a:ln>
        </p:spPr>
        <p:txBody>
          <a:bodyPr lIns="0" tIns="0" rIns="0" bIns="0" anchor="t">
            <a:noAutofit/>
          </a:bodyPr>
          <a:lstStyle>
            <a:lvl1pPr indent="0" defTabSz="457200">
              <a:lnSpc>
                <a:spcPct val="100000"/>
              </a:lnSpc>
              <a:buNone/>
              <a:tabLst>
                <a:tab pos="0" algn="l"/>
              </a:tabLst>
              <a:defRPr lang="en-US" sz="1000" b="0" strike="noStrike" spc="-1">
                <a:solidFill>
                  <a:schemeClr val="dk1"/>
                </a:solidFill>
                <a:latin typeface="Arial"/>
                <a:ea typeface="Arial"/>
              </a:defRPr>
            </a:lvl1pPr>
          </a:lstStyle>
          <a:p>
            <a:pPr indent="0" defTabSz="457200">
              <a:lnSpc>
                <a:spcPct val="100000"/>
              </a:lnSpc>
              <a:buNone/>
              <a:tabLst>
                <a:tab pos="0" algn="l"/>
              </a:tabLst>
            </a:pPr>
            <a:r>
              <a:rPr lang="en-US" sz="1000" b="0" strike="noStrike" spc="-1">
                <a:solidFill>
                  <a:schemeClr val="dk1"/>
                </a:solidFill>
                <a:latin typeface="Arial"/>
                <a:ea typeface="Arial"/>
              </a:rPr>
              <a:t>KET Meeting  |  21/22 November 2024  |  DESY Particle Physics  |  BH</a:t>
            </a:r>
            <a:endParaRPr lang="en-US" sz="1000" b="0" strike="noStrike" spc="-1">
              <a:solidFill>
                <a:srgbClr val="000000"/>
              </a:solidFill>
              <a:latin typeface="Calibri"/>
            </a:endParaRPr>
          </a:p>
        </p:txBody>
      </p:sp>
      <p:pic>
        <p:nvPicPr>
          <p:cNvPr id="250" name="Picture 5"/>
          <p:cNvPicPr/>
          <p:nvPr/>
        </p:nvPicPr>
        <p:blipFill>
          <a:blip r:embed="rId3" cstate="screen">
            <a:extLst>
              <a:ext uri="{28A0092B-C50C-407E-A947-70E740481C1C}">
                <a14:useLocalDpi xmlns:a14="http://schemas.microsoft.com/office/drawing/2010/main"/>
              </a:ext>
            </a:extLst>
          </a:blip>
          <a:stretch/>
        </p:blipFill>
        <p:spPr>
          <a:xfrm>
            <a:off x="839520" y="3650760"/>
            <a:ext cx="10332000" cy="2857680"/>
          </a:xfrm>
          <a:prstGeom prst="rect">
            <a:avLst/>
          </a:prstGeom>
          <a:ln w="0">
            <a:noFill/>
          </a:ln>
        </p:spPr>
      </p:pic>
      <p:pic>
        <p:nvPicPr>
          <p:cNvPr id="2" name="Picture 1">
            <a:extLst>
              <a:ext uri="{FF2B5EF4-FFF2-40B4-BE49-F238E27FC236}">
                <a16:creationId xmlns:a16="http://schemas.microsoft.com/office/drawing/2014/main" id="{F68D08A4-4D64-CE9D-E12B-A1C99C054E47}"/>
              </a:ext>
            </a:extLst>
          </p:cNvPr>
          <p:cNvPicPr>
            <a:picLocks noChangeAspect="1"/>
          </p:cNvPicPr>
          <p:nvPr/>
        </p:nvPicPr>
        <p:blipFill>
          <a:blip r:embed="rId4"/>
          <a:stretch>
            <a:fillRect/>
          </a:stretch>
        </p:blipFill>
        <p:spPr>
          <a:xfrm>
            <a:off x="7162816" y="392359"/>
            <a:ext cx="4620344" cy="3165791"/>
          </a:xfrm>
          <a:prstGeom prst="rect">
            <a:avLst/>
          </a:prstGeom>
        </p:spPr>
      </p:pic>
      <p:sp>
        <p:nvSpPr>
          <p:cNvPr id="4" name="TextBox 3">
            <a:extLst>
              <a:ext uri="{FF2B5EF4-FFF2-40B4-BE49-F238E27FC236}">
                <a16:creationId xmlns:a16="http://schemas.microsoft.com/office/drawing/2014/main" id="{9DABCD87-4ED3-C564-D14F-8708F9C4DBF9}"/>
              </a:ext>
            </a:extLst>
          </p:cNvPr>
          <p:cNvSpPr txBox="1"/>
          <p:nvPr/>
        </p:nvSpPr>
        <p:spPr>
          <a:xfrm>
            <a:off x="6903720" y="137160"/>
            <a:ext cx="5175263" cy="292388"/>
          </a:xfrm>
          <a:prstGeom prst="rect">
            <a:avLst/>
          </a:prstGeom>
          <a:noFill/>
        </p:spPr>
        <p:txBody>
          <a:bodyPr wrap="none" rtlCol="0">
            <a:spAutoFit/>
          </a:bodyPr>
          <a:lstStyle/>
          <a:p>
            <a:r>
              <a:rPr lang="en-DE" sz="1300" dirty="0">
                <a:solidFill>
                  <a:schemeClr val="accent2"/>
                </a:solidFill>
              </a:rPr>
              <a:t>50% of all excellence clusters in science&amp;technology use PETRA III</a:t>
            </a:r>
          </a:p>
        </p:txBody>
      </p:sp>
    </p:spTree>
    <p:extLst>
      <p:ext uri="{BB962C8B-B14F-4D97-AF65-F5344CB8AC3E}">
        <p14:creationId xmlns:p14="http://schemas.microsoft.com/office/powerpoint/2010/main" val="237196293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3.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4.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5.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DESY</Template>
  <TotalTime>6231</TotalTime>
  <Words>2517</Words>
  <Application>Microsoft Macintosh PowerPoint</Application>
  <PresentationFormat>Widescreen</PresentationFormat>
  <Paragraphs>344</Paragraphs>
  <Slides>27</Slides>
  <Notes>16</Notes>
  <HiddenSlides>0</HiddenSlides>
  <MMClips>0</MMClips>
  <ScaleCrop>false</ScaleCrop>
  <HeadingPairs>
    <vt:vector size="8" baseType="variant">
      <vt:variant>
        <vt:lpstr>Fonts Used</vt:lpstr>
      </vt:variant>
      <vt:variant>
        <vt:i4>8</vt:i4>
      </vt:variant>
      <vt:variant>
        <vt:lpstr>Theme</vt:lpstr>
      </vt:variant>
      <vt:variant>
        <vt:i4>14</vt:i4>
      </vt:variant>
      <vt:variant>
        <vt:lpstr>Embedded OLE Servers</vt:lpstr>
      </vt:variant>
      <vt:variant>
        <vt:i4>1</vt:i4>
      </vt:variant>
      <vt:variant>
        <vt:lpstr>Slide Titles</vt:lpstr>
      </vt:variant>
      <vt:variant>
        <vt:i4>27</vt:i4>
      </vt:variant>
    </vt:vector>
  </HeadingPairs>
  <TitlesOfParts>
    <vt:vector size="50" baseType="lpstr">
      <vt:lpstr>Arial</vt:lpstr>
      <vt:lpstr>Calibri</vt:lpstr>
      <vt:lpstr>Cambria Math</vt:lpstr>
      <vt:lpstr>DesySans Office</vt:lpstr>
      <vt:lpstr>Helvetica</vt:lpstr>
      <vt:lpstr>Symbol</vt:lpstr>
      <vt:lpstr>var(--font-jost)</vt:lpstr>
      <vt:lpstr>Wingdings</vt:lpstr>
      <vt:lpstr>DESY</vt:lpstr>
      <vt:lpstr>DESY</vt:lpstr>
      <vt:lpstr>DESY</vt:lpstr>
      <vt:lpstr>DESY</vt:lpstr>
      <vt:lpstr>DESY</vt:lpstr>
      <vt:lpstr>DESY</vt:lpstr>
      <vt:lpstr>DESY</vt:lpstr>
      <vt:lpstr>DESY</vt:lpstr>
      <vt:lpstr>DESY</vt:lpstr>
      <vt:lpstr>DESY</vt:lpstr>
      <vt:lpstr>DESY</vt:lpstr>
      <vt:lpstr>DESY</vt:lpstr>
      <vt:lpstr>DESY</vt:lpstr>
      <vt:lpstr>DESY</vt:lpstr>
      <vt:lpstr>think-cell Folie</vt:lpstr>
      <vt:lpstr>DESY. The Decoding of Matter </vt:lpstr>
      <vt:lpstr>DESY: Overview and Status</vt:lpstr>
      <vt:lpstr>Modern research infrastructures @DESY</vt:lpstr>
      <vt:lpstr>DESY – Areas of Research</vt:lpstr>
      <vt:lpstr>Happy 100th birthday Herwig Schopper</vt:lpstr>
      <vt:lpstr>Happy 100th birthday Herwig Schopper</vt:lpstr>
      <vt:lpstr>Panofsky Prize of APS 2025</vt:lpstr>
      <vt:lpstr>The gluon density</vt:lpstr>
      <vt:lpstr>The world‘s best X-ray microscope</vt:lpstr>
      <vt:lpstr>PoF(*) Preparations</vt:lpstr>
      <vt:lpstr>PowerPoint Presentation</vt:lpstr>
      <vt:lpstr>Four pillars of particle physics at DESY</vt:lpstr>
      <vt:lpstr>Construction Projects at International Facilities</vt:lpstr>
      <vt:lpstr>ATLAS, CMS and Belle II Scientific Harvest  Recent Physics Highlights with major DESY contributions</vt:lpstr>
      <vt:lpstr>A Strong and Broad Theory Group</vt:lpstr>
      <vt:lpstr>DESY’s contributions to European Strategy for Particle Physics  </vt:lpstr>
      <vt:lpstr>PowerPoint Presentation</vt:lpstr>
      <vt:lpstr>On-Site Experiments: an important contribution to scientific diversity</vt:lpstr>
      <vt:lpstr>First Axion Results from ALPS II and MADMAX!</vt:lpstr>
      <vt:lpstr>LHC Computing and IT at DESY</vt:lpstr>
      <vt:lpstr>Test Beam Operations</vt:lpstr>
      <vt:lpstr>Terascale Alliance</vt:lpstr>
      <vt:lpstr>DESY Summerstudentships</vt:lpstr>
      <vt:lpstr>Events</vt:lpstr>
      <vt:lpstr>The times they are changing….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Thomas Schörner-Sadenius</dc:creator>
  <dc:description/>
  <cp:lastModifiedBy>BEATE HEINEMANN</cp:lastModifiedBy>
  <cp:revision>298</cp:revision>
  <dcterms:created xsi:type="dcterms:W3CDTF">2018-04-12T09:21:51Z</dcterms:created>
  <dcterms:modified xsi:type="dcterms:W3CDTF">2024-11-22T14:59:09Z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7</vt:r8>
  </property>
  <property fmtid="{D5CDD505-2E9C-101B-9397-08002B2CF9AE}" pid="3" name="PresentationFormat">
    <vt:lpwstr>Widescreen</vt:lpwstr>
  </property>
  <property fmtid="{D5CDD505-2E9C-101B-9397-08002B2CF9AE}" pid="4" name="Slides">
    <vt:r8>27</vt:r8>
  </property>
</Properties>
</file>