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</p:sldMasterIdLst>
  <p:notesMasterIdLst>
    <p:notesMasterId r:id="rId19"/>
  </p:notesMasterIdLst>
  <p:sldIdLst>
    <p:sldId id="256" r:id="rId2"/>
    <p:sldId id="342" r:id="rId3"/>
    <p:sldId id="334" r:id="rId4"/>
    <p:sldId id="355" r:id="rId5"/>
    <p:sldId id="361" r:id="rId6"/>
    <p:sldId id="357" r:id="rId7"/>
    <p:sldId id="358" r:id="rId8"/>
    <p:sldId id="364" r:id="rId9"/>
    <p:sldId id="363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52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4" userDrawn="1">
          <p15:clr>
            <a:srgbClr val="A4A3A4"/>
          </p15:clr>
        </p15:guide>
        <p15:guide id="2" pos="876" userDrawn="1">
          <p15:clr>
            <a:srgbClr val="A4A3A4"/>
          </p15:clr>
        </p15:guide>
        <p15:guide id="3" pos="4203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318"/>
    <a:srgbClr val="013476"/>
    <a:srgbClr val="FFFFFF"/>
    <a:srgbClr val="707478"/>
    <a:srgbClr val="83909D"/>
    <a:srgbClr val="ADAEB0"/>
    <a:srgbClr val="7F8C98"/>
    <a:srgbClr val="CDC301"/>
    <a:srgbClr val="92B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0" autoAdjust="0"/>
    <p:restoredTop sz="93355" autoAdjust="0"/>
  </p:normalViewPr>
  <p:slideViewPr>
    <p:cSldViewPr snapToGrid="0">
      <p:cViewPr varScale="1">
        <p:scale>
          <a:sx n="69" d="100"/>
          <a:sy n="69" d="100"/>
        </p:scale>
        <p:origin x="91" y="398"/>
      </p:cViewPr>
      <p:guideLst>
        <p:guide orient="horz" pos="714"/>
        <p:guide pos="876"/>
        <p:guide pos="4203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9C05-D12D-445F-9B93-E8B06C945ACB}" type="datetimeFigureOut">
              <a:rPr lang="de-DE" smtClean="0"/>
              <a:t>20.11.2024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80E3-FF10-45A8-9E0B-F5510624FA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89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Aachen, Bochum, Bonn, Dortmund,</a:t>
            </a:r>
            <a:r>
              <a:rPr lang="de-DE" baseline="0" dirty="0" smtClean="0"/>
              <a:t> Freiburg, </a:t>
            </a:r>
            <a:r>
              <a:rPr lang="de-DE" dirty="0" smtClean="0"/>
              <a:t>Heidelberg,</a:t>
            </a:r>
            <a:r>
              <a:rPr lang="de-DE" baseline="0" dirty="0" smtClean="0"/>
              <a:t> </a:t>
            </a:r>
            <a:r>
              <a:rPr lang="de-DE" dirty="0" smtClean="0"/>
              <a:t>Siegen + Max-Planck-Institut für Kernphysik in Heidelberg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4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Everyone has to take care of the </a:t>
            </a:r>
            <a:r>
              <a:rPr lang="en-US" dirty="0" err="1" smtClean="0"/>
              <a:t>authorisations</a:t>
            </a:r>
            <a:r>
              <a:rPr lang="en-US" dirty="0" smtClean="0"/>
              <a:t> with the city, electrical connection, transport, etc. themselves.</a:t>
            </a: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ym typeface="Wingdings" panose="05000000000000000000" pitchFamily="2" charset="2"/>
              </a:rPr>
              <a:t>Ausleihe auf Selbstkostenbasis und um alles kümmern, Standgenehmigung, Stromanschluss, </a:t>
            </a:r>
            <a:r>
              <a:rPr lang="de-DE" dirty="0" err="1" smtClean="0">
                <a:sym typeface="Wingdings" panose="05000000000000000000" pitchFamily="2" charset="2"/>
              </a:rPr>
              <a:t>guides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48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Birth rate going 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Number of working-age persons is decreasing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Shortage of STEM specialists (</a:t>
            </a:r>
            <a:r>
              <a:rPr lang="en-US" dirty="0" err="1" smtClean="0">
                <a:solidFill>
                  <a:schemeClr val="accent1"/>
                </a:solidFill>
              </a:rPr>
              <a:t>Fachkräftemangel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07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84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92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051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7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 group broad public: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07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understand</a:t>
            </a:r>
            <a:r>
              <a:rPr lang="de-DE" baseline="0" dirty="0" smtClean="0"/>
              <a:t> the </a:t>
            </a:r>
            <a:r>
              <a:rPr lang="de-DE" baseline="0" dirty="0" err="1" smtClean="0"/>
              <a:t>effects</a:t>
            </a:r>
            <a:r>
              <a:rPr lang="de-DE" baseline="0" dirty="0" smtClean="0"/>
              <a:t> of the </a:t>
            </a:r>
            <a:r>
              <a:rPr lang="de-DE" baseline="0" dirty="0" err="1" smtClean="0"/>
              <a:t>cuts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the </a:t>
            </a:r>
            <a:r>
              <a:rPr lang="de-DE" baseline="0" dirty="0" err="1" smtClean="0"/>
              <a:t>structure</a:t>
            </a:r>
            <a:r>
              <a:rPr lang="de-DE" baseline="0" dirty="0" smtClean="0"/>
              <a:t> of the </a:t>
            </a:r>
            <a:r>
              <a:rPr lang="de-DE" baseline="0" dirty="0" err="1" smtClean="0"/>
              <a:t>project</a:t>
            </a:r>
            <a:endParaRPr lang="de-DE" baseline="0" dirty="0" smtClean="0"/>
          </a:p>
          <a:p>
            <a:r>
              <a:rPr lang="de-DE" baseline="0" dirty="0" smtClean="0"/>
              <a:t>Dresden: </a:t>
            </a:r>
            <a:r>
              <a:rPr lang="de-DE" baseline="0" dirty="0" err="1" smtClean="0"/>
              <a:t>mainly</a:t>
            </a:r>
            <a:r>
              <a:rPr lang="de-DE" baseline="0" dirty="0" smtClean="0"/>
              <a:t> non-</a:t>
            </a:r>
            <a:r>
              <a:rPr lang="de-DE" baseline="0" dirty="0" err="1" smtClean="0"/>
              <a:t>scientific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personnel</a:t>
            </a:r>
            <a:endParaRPr lang="de-DE" baseline="0" dirty="0" smtClean="0"/>
          </a:p>
          <a:p>
            <a:r>
              <a:rPr lang="de-DE" baseline="0" dirty="0" smtClean="0"/>
              <a:t>Hubs: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 the offers of the central project coordination in Dresden thematically with their respective expertise,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 as interfaces to further groups or communities and take over specific tasks for the sites within the project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Sum</a:t>
            </a:r>
            <a:r>
              <a:rPr lang="de-DE" baseline="0" dirty="0" smtClean="0"/>
              <a:t> in table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PT.DESY </a:t>
            </a:r>
            <a:r>
              <a:rPr lang="de-DE" baseline="0" dirty="0" err="1" smtClean="0"/>
              <a:t>includes</a:t>
            </a:r>
            <a:r>
              <a:rPr lang="de-DE" baseline="0" dirty="0" smtClean="0"/>
              <a:t> Maria </a:t>
            </a:r>
            <a:r>
              <a:rPr lang="de-DE" baseline="0" dirty="0" err="1" smtClean="0"/>
              <a:t>Laach</a:t>
            </a:r>
            <a:r>
              <a:rPr lang="de-DE" baseline="0" dirty="0" smtClean="0"/>
              <a:t> School and ECT* </a:t>
            </a:r>
            <a:r>
              <a:rPr lang="de-DE" baseline="0" dirty="0" err="1" smtClean="0"/>
              <a:t>program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Trento</a:t>
            </a:r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233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effects</a:t>
            </a:r>
            <a:r>
              <a:rPr lang="en-US" baseline="0" dirty="0" smtClean="0"/>
              <a:t> of the reduced funding?</a:t>
            </a:r>
          </a:p>
          <a:p>
            <a:endParaRPr lang="en-US" baseline="0" dirty="0" smtClean="0"/>
          </a:p>
          <a:p>
            <a:r>
              <a:rPr lang="en-US" dirty="0" smtClean="0"/>
              <a:t>Which offers are still available, which will be cancelled?</a:t>
            </a:r>
          </a:p>
          <a:p>
            <a:endParaRPr lang="en-US" dirty="0" smtClean="0"/>
          </a:p>
          <a:p>
            <a:r>
              <a:rPr lang="de-DE" dirty="0" smtClean="0"/>
              <a:t>Stufenprogramm an den Standorten, aber keine Honorare </a:t>
            </a:r>
            <a:r>
              <a:rPr lang="de-DE" dirty="0" smtClean="0">
                <a:sym typeface="Wingdings" panose="05000000000000000000" pitchFamily="2" charset="2"/>
              </a:rPr>
              <a:t> weniger Engagement. Standorte können i.d.R. keine Honorare zahlen. </a:t>
            </a:r>
          </a:p>
          <a:p>
            <a:r>
              <a:rPr lang="de-DE" dirty="0" smtClean="0"/>
              <a:t>keine d-weiten zentral organisierten Vertiefungen für Jugendliche, außer TP-Akademie Mainz. Keine Person am CERN, wurde aus anderen Projekten TUD aufgestockt. Pipeline unterbrochen, </a:t>
            </a:r>
          </a:p>
          <a:p>
            <a:r>
              <a:rPr lang="de-DE" dirty="0" smtClean="0"/>
              <a:t>Weniger </a:t>
            </a:r>
            <a:r>
              <a:rPr lang="de-DE" dirty="0" err="1" smtClean="0"/>
              <a:t>JuFo</a:t>
            </a:r>
            <a:r>
              <a:rPr lang="de-DE" dirty="0" smtClean="0"/>
              <a:t>-Arbeiten, weniger Preise. 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75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80E3-FF10-45A8-9E0B-F5510624FA3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94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4696" y="1545956"/>
            <a:ext cx="5111320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800" b="1" i="0">
                <a:solidFill>
                  <a:srgbClr val="013476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4696" y="3216713"/>
            <a:ext cx="5111320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2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Inhal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7" y="663276"/>
            <a:ext cx="10062245" cy="690395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solidFill>
                  <a:srgbClr val="003477"/>
                </a:solidFill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74C990-2472-4F49-9865-CD534DB495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95467" y="1550893"/>
            <a:ext cx="10062245" cy="4757411"/>
          </a:xfrm>
          <a:prstGeom prst="rect">
            <a:avLst/>
          </a:prstGeom>
        </p:spPr>
        <p:txBody>
          <a:bodyPr/>
          <a:lstStyle>
            <a:lvl1pPr marL="358775" marR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 Narrow" panose="020B0606020202030204" pitchFamily="34" charset="0"/>
              <a:buChar char="►"/>
              <a:tabLst/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 Narrow" panose="020B0606020202030204" pitchFamily="34" charset="0"/>
              <a:buChar char="►"/>
              <a:tabLst/>
              <a:defRPr/>
            </a:pPr>
            <a:r>
              <a:rPr lang="de-DE" dirty="0"/>
              <a:t>Mastertextformat </a:t>
            </a:r>
            <a:r>
              <a:rPr lang="de-DE" dirty="0" smtClean="0"/>
              <a:t>bearbeiten </a:t>
            </a:r>
            <a:r>
              <a:rPr lang="de-DE" dirty="0" err="1" smtClean="0"/>
              <a:t>nmbf</a:t>
            </a:r>
            <a:r>
              <a:rPr lang="de-DE" dirty="0" smtClean="0"/>
              <a:t> </a:t>
            </a:r>
            <a:r>
              <a:rPr lang="de-DE" dirty="0" err="1" smtClean="0"/>
              <a:t>akjbfn</a:t>
            </a:r>
            <a:r>
              <a:rPr lang="de-DE" dirty="0" smtClean="0"/>
              <a:t> </a:t>
            </a:r>
            <a:r>
              <a:rPr lang="de-DE" dirty="0" err="1" smtClean="0"/>
              <a:t>fojnfk</a:t>
            </a:r>
            <a:r>
              <a:rPr lang="de-DE" dirty="0" smtClean="0"/>
              <a:t> </a:t>
            </a:r>
            <a:r>
              <a:rPr lang="de-DE" dirty="0" err="1" smtClean="0"/>
              <a:t>fekn</a:t>
            </a:r>
            <a:r>
              <a:rPr lang="de-DE" dirty="0" smtClean="0"/>
              <a:t> </a:t>
            </a:r>
            <a:r>
              <a:rPr lang="de-DE" dirty="0" err="1" smtClean="0"/>
              <a:t>qefonwgkn</a:t>
            </a:r>
            <a:r>
              <a:rPr lang="de-DE" dirty="0" smtClean="0"/>
              <a:t> </a:t>
            </a:r>
            <a:r>
              <a:rPr lang="de-DE" dirty="0" err="1" smtClean="0"/>
              <a:t>knefk</a:t>
            </a:r>
            <a:r>
              <a:rPr lang="de-DE" dirty="0" smtClean="0"/>
              <a:t> </a:t>
            </a:r>
            <a:r>
              <a:rPr lang="de-DE" dirty="0" err="1" smtClean="0"/>
              <a:t>vlknvaökjgngG</a:t>
            </a:r>
            <a:r>
              <a:rPr lang="de-DE" dirty="0" smtClean="0"/>
              <a:t> GJRK</a:t>
            </a:r>
          </a:p>
          <a:p>
            <a:pPr lvl="1"/>
            <a:r>
              <a:rPr lang="de-DE" dirty="0" smtClean="0"/>
              <a:t>Zweite </a:t>
            </a:r>
            <a:r>
              <a:rPr lang="de-DE" dirty="0"/>
              <a:t>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693C69-6B5D-B343-89BF-D4921FDB02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688381" y="6361491"/>
            <a:ext cx="3600000" cy="34886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e-DE" dirty="0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D621EE-3415-6F4B-939D-6A0CAB098E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78312" y="6366858"/>
            <a:ext cx="819776" cy="354340"/>
          </a:xfrm>
        </p:spPr>
        <p:txBody>
          <a:bodyPr/>
          <a:lstStyle>
            <a:lvl1pPr>
              <a:defRPr sz="1400">
                <a:solidFill>
                  <a:srgbClr val="013476"/>
                </a:solidFill>
              </a:defRPr>
            </a:lvl1pPr>
          </a:lstStyle>
          <a:p>
            <a:fld id="{13EBA283-81CD-428D-9703-4AE41BDC50A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72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37437E-4C9E-4D44-85F5-628D977B9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‹Nr.›</a:t>
            </a:fld>
            <a:endParaRPr lang="de-DE" sz="3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CF5FD0-50CA-9841-87B4-3B14391A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Michael Kobel,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18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73C30-3A15-3044-A1C8-8276787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2D1D09-77AF-4746-B58D-F2EF66D80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‹Nr.›</a:t>
            </a:fld>
            <a:endParaRPr lang="de-DE" sz="32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367B71-E31D-734A-8046-EE345161C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Michael Kobel,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0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E2E93C44-C20E-5C46-A76B-48EDE9444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84200">
            <a:off x="-4949219" y="-8154265"/>
            <a:ext cx="22534786" cy="2223296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5844C35-E5A9-CF4B-A547-B4C102CABF25}"/>
              </a:ext>
            </a:extLst>
          </p:cNvPr>
          <p:cNvGrpSpPr/>
          <p:nvPr userDrawn="1"/>
        </p:nvGrpSpPr>
        <p:grpSpPr>
          <a:xfrm>
            <a:off x="3478529" y="2346667"/>
            <a:ext cx="5234941" cy="1368078"/>
            <a:chOff x="2023108" y="1748790"/>
            <a:chExt cx="5234941" cy="136807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FE81C44-CF2A-1D4F-80BB-DEB48D668888}"/>
                </a:ext>
              </a:extLst>
            </p:cNvPr>
            <p:cNvSpPr txBox="1"/>
            <p:nvPr userDrawn="1"/>
          </p:nvSpPr>
          <p:spPr>
            <a:xfrm flipH="1">
              <a:off x="2023108" y="1748790"/>
              <a:ext cx="523494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buFont typeface="Arial Narrow" panose="020B0606020202030204" pitchFamily="34" charset="0"/>
                <a:buNone/>
              </a:pPr>
              <a:r>
                <a:rPr lang="de-DE" sz="8000" b="0" i="0" dirty="0">
                  <a:solidFill>
                    <a:schemeClr val="accent4"/>
                  </a:solidFill>
                  <a:latin typeface="MetaOT-Book" panose="02000503040000020004" pitchFamily="2" charset="77"/>
                </a:rPr>
                <a:t>FOLLOW US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D92C424-FB8E-9247-B252-F4F0261CC5C8}"/>
                </a:ext>
              </a:extLst>
            </p:cNvPr>
            <p:cNvSpPr txBox="1"/>
            <p:nvPr userDrawn="1"/>
          </p:nvSpPr>
          <p:spPr>
            <a:xfrm flipH="1">
              <a:off x="2160270" y="2682903"/>
              <a:ext cx="493776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lnSpc>
                  <a:spcPct val="90000"/>
                </a:lnSpc>
                <a:spcBef>
                  <a:spcPts val="1000"/>
                </a:spcBef>
                <a:buClr>
                  <a:srgbClr val="CCCC00"/>
                </a:buClr>
                <a:buSzPct val="90000"/>
                <a:buFont typeface="Arial Narrow" panose="020B0606020202030204" pitchFamily="34" charset="0"/>
                <a:buNone/>
              </a:pPr>
              <a:r>
                <a:rPr lang="de-DE" sz="2400" b="0" i="0" dirty="0">
                  <a:solidFill>
                    <a:schemeClr val="accent4"/>
                  </a:solidFill>
                  <a:latin typeface="MetaOT-Book" panose="02000503040000020004" pitchFamily="2" charset="77"/>
                </a:rPr>
                <a:t>on </a:t>
              </a:r>
              <a:r>
                <a:rPr lang="de-DE" sz="2400" b="0" i="0" dirty="0" err="1">
                  <a:solidFill>
                    <a:schemeClr val="accent4"/>
                  </a:solidFill>
                  <a:latin typeface="MetaOT-Book" panose="02000503040000020004" pitchFamily="2" charset="77"/>
                </a:rPr>
                <a:t>Social</a:t>
              </a:r>
              <a:r>
                <a:rPr lang="de-DE" sz="2400" b="0" i="0" dirty="0">
                  <a:solidFill>
                    <a:schemeClr val="accent4"/>
                  </a:solidFill>
                  <a:latin typeface="MetaOT-Book" panose="02000503040000020004" pitchFamily="2" charset="77"/>
                </a:rPr>
                <a:t> Media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947D3F7-4293-1D4B-A4F0-499824D36415}"/>
              </a:ext>
            </a:extLst>
          </p:cNvPr>
          <p:cNvGrpSpPr/>
          <p:nvPr userDrawn="1"/>
        </p:nvGrpSpPr>
        <p:grpSpPr>
          <a:xfrm>
            <a:off x="4504552" y="4019470"/>
            <a:ext cx="3182893" cy="629388"/>
            <a:chOff x="4282377" y="4253218"/>
            <a:chExt cx="3182893" cy="629388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8287AA7B-C1C1-6741-95FF-10C74CAA8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6612" y="4253218"/>
              <a:ext cx="629388" cy="629388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8A55E02-073B-DC44-BF32-3E62A221B8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2377" y="4253218"/>
              <a:ext cx="629388" cy="62938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5C61A6D-2D98-354E-8F3E-0E2A689AE0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0847" y="4281835"/>
              <a:ext cx="814423" cy="573436"/>
            </a:xfrm>
            <a:prstGeom prst="rect">
              <a:avLst/>
            </a:prstGeom>
          </p:spPr>
        </p:pic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CCFD458F-4EB7-A547-A232-91BB9A565E71}"/>
                </a:ext>
              </a:extLst>
            </p:cNvPr>
            <p:cNvCxnSpPr/>
            <p:nvPr userDrawn="1"/>
          </p:nvCxnSpPr>
          <p:spPr>
            <a:xfrm>
              <a:off x="5168348" y="4281835"/>
              <a:ext cx="0" cy="57343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C9D398EC-4D72-EA48-90D5-30C1C6ABE0CB}"/>
                </a:ext>
              </a:extLst>
            </p:cNvPr>
            <p:cNvCxnSpPr/>
            <p:nvPr userDrawn="1"/>
          </p:nvCxnSpPr>
          <p:spPr>
            <a:xfrm>
              <a:off x="6361043" y="4281835"/>
              <a:ext cx="0" cy="57343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610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</a:t>
            </a: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874712" y="919564"/>
            <a:ext cx="10580687" cy="49224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Erste Textebene (</a:t>
            </a:r>
            <a:r>
              <a:rPr lang="de-DE" dirty="0" smtClean="0"/>
              <a:t>16pt bis Ebene 4)</a:t>
            </a:r>
            <a:endParaRPr lang="de-DE" dirty="0"/>
          </a:p>
          <a:p>
            <a:pPr lvl="1"/>
            <a:r>
              <a:rPr lang="de-DE" dirty="0"/>
              <a:t>Zweite Textebene für </a:t>
            </a:r>
            <a:r>
              <a:rPr lang="de-DE" dirty="0" smtClean="0"/>
              <a:t>Aufzählungen</a:t>
            </a:r>
            <a:endParaRPr lang="de-DE" dirty="0"/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5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0290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511" y="979565"/>
            <a:ext cx="11135072" cy="435133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2000"/>
            </a:lvl1pPr>
            <a:lvl2pPr marL="514350" indent="-171450">
              <a:buFont typeface="Arial" panose="020B0604020202020204" pitchFamily="34" charset="0"/>
              <a:buChar char="•"/>
              <a:defRPr sz="1800"/>
            </a:lvl2pPr>
            <a:lvl3pPr>
              <a:defRPr sz="12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23877" y="12701"/>
            <a:ext cx="11172825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514349" y="6356352"/>
            <a:ext cx="3067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Michael Kobel, TU Dresden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3076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BE8C-9F8F-44AB-AE64-AC69ABD3DD0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2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030F76F-83F8-4C1E-98AA-163A5A61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33" y="706093"/>
            <a:ext cx="1005833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69E9E8-5B88-444D-9ED6-01261C2C8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33" y="1827752"/>
            <a:ext cx="1005833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</a:t>
            </a:r>
            <a:r>
              <a:rPr lang="de-DE" dirty="0" smtClean="0"/>
              <a:t>bearbeiten ,</a:t>
            </a:r>
            <a:r>
              <a:rPr lang="de-DE" dirty="0" err="1" smtClean="0"/>
              <a:t>mn,mnre</a:t>
            </a:r>
            <a:r>
              <a:rPr lang="de-DE" dirty="0" smtClean="0"/>
              <a:t> wer </a:t>
            </a:r>
            <a:r>
              <a:rPr lang="de-DE" dirty="0" err="1" smtClean="0"/>
              <a:t>rw</a:t>
            </a:r>
            <a:r>
              <a:rPr lang="de-DE" dirty="0" smtClean="0"/>
              <a:t> m </a:t>
            </a:r>
            <a:r>
              <a:rPr lang="de-DE" dirty="0" err="1" smtClean="0"/>
              <a:t>ewnm</a:t>
            </a:r>
            <a:r>
              <a:rPr lang="de-DE" dirty="0" smtClean="0"/>
              <a:t> </a:t>
            </a:r>
            <a:r>
              <a:rPr lang="de-DE" dirty="0" err="1" smtClean="0"/>
              <a:t>fwn</a:t>
            </a:r>
            <a:r>
              <a:rPr lang="de-DE" dirty="0" smtClean="0"/>
              <a:t> </a:t>
            </a:r>
            <a:r>
              <a:rPr lang="de-DE" dirty="0" err="1" smtClean="0"/>
              <a:t>fwk</a:t>
            </a:r>
            <a:r>
              <a:rPr lang="de-DE" dirty="0" smtClean="0"/>
              <a:t> </a:t>
            </a:r>
            <a:r>
              <a:rPr lang="de-DE" dirty="0" err="1" smtClean="0"/>
              <a:t>fkj</a:t>
            </a:r>
            <a:r>
              <a:rPr lang="de-DE" dirty="0" smtClean="0"/>
              <a:t> </a:t>
            </a:r>
            <a:r>
              <a:rPr lang="de-DE" dirty="0" err="1" smtClean="0"/>
              <a:t>fqekj</a:t>
            </a:r>
            <a:r>
              <a:rPr lang="de-DE" dirty="0" smtClean="0"/>
              <a:t> </a:t>
            </a:r>
            <a:r>
              <a:rPr lang="de-DE" dirty="0" err="1" smtClean="0"/>
              <a:t>fk</a:t>
            </a:r>
            <a:r>
              <a:rPr lang="de-DE" dirty="0" smtClean="0"/>
              <a:t> </a:t>
            </a:r>
            <a:r>
              <a:rPr lang="de-DE" dirty="0" err="1" smtClean="0"/>
              <a:t>fk</a:t>
            </a:r>
            <a:r>
              <a:rPr lang="de-DE" dirty="0" smtClean="0"/>
              <a:t> </a:t>
            </a:r>
            <a:r>
              <a:rPr lang="de-DE" dirty="0" err="1" smtClean="0"/>
              <a:t>fqkj</a:t>
            </a:r>
            <a:r>
              <a:rPr lang="de-DE" dirty="0" smtClean="0"/>
              <a:t> </a:t>
            </a:r>
            <a:r>
              <a:rPr lang="de-DE" dirty="0" err="1" smtClean="0"/>
              <a:t>fqekj</a:t>
            </a:r>
            <a:r>
              <a:rPr lang="de-DE" dirty="0" smtClean="0"/>
              <a:t> </a:t>
            </a:r>
            <a:r>
              <a:rPr lang="de-DE" dirty="0" err="1" smtClean="0"/>
              <a:t>feqkj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6B2F4603-69F7-461D-A2D4-6780CECB3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3" y="6092687"/>
            <a:ext cx="1093236" cy="648682"/>
          </a:xfrm>
          <a:prstGeom prst="rect">
            <a:avLst/>
          </a:prstGeom>
        </p:spPr>
        <p:txBody>
          <a:bodyPr anchor="ctr"/>
          <a:lstStyle>
            <a:lvl1pPr algn="r">
              <a:defRPr sz="32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13EBA283-81CD-428D-9703-4AE41BDC50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1B8A286-8147-4DF5-A81D-C5EA09CD5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231" y="6372333"/>
            <a:ext cx="7872875" cy="348865"/>
          </a:xfrm>
          <a:prstGeom prst="rect">
            <a:avLst/>
          </a:prstGeom>
        </p:spPr>
        <p:txBody>
          <a:bodyPr anchor="ctr"/>
          <a:lstStyle>
            <a:lvl1pPr algn="l">
              <a:defRPr sz="1200" b="0" i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de-DE" smtClean="0"/>
              <a:t>Michael Kobel,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36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7" r:id="rId3"/>
    <p:sldLayoutId id="2147483738" r:id="rId4"/>
    <p:sldLayoutId id="2147483736" r:id="rId5"/>
    <p:sldLayoutId id="2147483739" r:id="rId6"/>
    <p:sldLayoutId id="214748374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3477"/>
          </a:solidFill>
          <a:latin typeface="+mn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 Narrow" panose="020B0606020202030204" pitchFamily="34" charset="0"/>
        <a:buChar char="►"/>
        <a:defRPr lang="de-DE" sz="2400" kern="1200" baseline="0" dirty="0" smtClean="0">
          <a:solidFill>
            <a:srgbClr val="013476"/>
          </a:solidFill>
          <a:latin typeface="+mn-lt"/>
          <a:ea typeface="+mn-ea"/>
          <a:cs typeface="+mn-cs"/>
        </a:defRPr>
      </a:lvl1pPr>
      <a:lvl2pPr marL="698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3477"/>
        </a:buClr>
        <a:buSzPct val="120000"/>
        <a:buFont typeface="Wingdings" panose="05000000000000000000" pitchFamily="2" charset="2"/>
        <a:buChar char="§"/>
        <a:defRPr lang="de-DE" sz="2000" kern="1200" dirty="0" smtClean="0">
          <a:solidFill>
            <a:srgbClr val="013476"/>
          </a:solidFill>
          <a:latin typeface="+mn-lt"/>
          <a:ea typeface="+mn-ea"/>
          <a:cs typeface="+mn-cs"/>
        </a:defRPr>
      </a:lvl2pPr>
      <a:lvl3pPr marL="9652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10000"/>
        <a:buFont typeface="Arial" panose="020B0604020202020204" pitchFamily="34" charset="0"/>
        <a:buChar char="•"/>
        <a:defRPr lang="de-DE" sz="1800" kern="1200" dirty="0" smtClean="0">
          <a:solidFill>
            <a:srgbClr val="013476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3477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3477"/>
        </a:buClr>
        <a:buFont typeface="Symbol" panose="05050102010706020507" pitchFamily="18" charset="2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hyperlink" Target="https://www.destatis.de/DE/Presse/Pressemitteilungen/2023/01/PD23_N004_213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atech.de/publikation/mint-nachwuchsbarometer-2023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service.destatis.de/bevoelkerungspyramide/#!l=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ilchenwelt.de/ueber-uns/standort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NTW-Muenster/opal-mc-ml" TargetMode="External"/><Relationship Id="rId13" Type="http://schemas.openxmlformats.org/officeDocument/2006/relationships/hyperlink" Target="https://masterclass.icecube.wisc.edu/de" TargetMode="External"/><Relationship Id="rId3" Type="http://schemas.openxmlformats.org/officeDocument/2006/relationships/hyperlink" Target="https://lhcb-outreach.web.cern.ch/lhcbinternationalmasterclasses/d0-lifetime/" TargetMode="External"/><Relationship Id="rId7" Type="http://schemas.openxmlformats.org/officeDocument/2006/relationships/hyperlink" Target="https://www.physik-astro.uni-bonn.de/belle2-masterclass/en/how-many-colors-does-a-quark-come-in" TargetMode="External"/><Relationship Id="rId12" Type="http://schemas.openxmlformats.org/officeDocument/2006/relationships/hyperlink" Target="http://mc.chetec-infra.eu/de/index.html" TargetMode="External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drive.google.com/drive/folders/1Ang7xO2MZWwl91BkzQzhM6hE-JF6txr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ms.physicsmasterclasses.org/cmsde.html" TargetMode="External"/><Relationship Id="rId11" Type="http://schemas.openxmlformats.org/officeDocument/2006/relationships/hyperlink" Target="https://www.physik-astro.uni-bonn.de/de/nachrichten/schuelerakademie-2024" TargetMode="External"/><Relationship Id="rId5" Type="http://schemas.openxmlformats.org/officeDocument/2006/relationships/hyperlink" Target="https://atlas.physicsmasterclasses.org/en/index.htm" TargetMode="External"/><Relationship Id="rId15" Type="http://schemas.openxmlformats.org/officeDocument/2006/relationships/hyperlink" Target="https://www.teilchenwelt.de/angebote/cosmic-at-web/" TargetMode="External"/><Relationship Id="rId10" Type="http://schemas.openxmlformats.org/officeDocument/2006/relationships/hyperlink" Target="https://indico.cern.ch/event/840212/" TargetMode="External"/><Relationship Id="rId4" Type="http://schemas.openxmlformats.org/officeDocument/2006/relationships/hyperlink" Target="https://alice-masterclass.web.cern.ch/" TargetMode="External"/><Relationship Id="rId9" Type="http://schemas.openxmlformats.org/officeDocument/2006/relationships/hyperlink" Target="https://indico.cern.ch/event/1367585/" TargetMode="External"/><Relationship Id="rId14" Type="http://schemas.openxmlformats.org/officeDocument/2006/relationships/hyperlink" Target="https://augermasterclasses.lip.p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ndico.cern.ch/event/1452086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pg-physik.de/veroeffentlichungen/magazine-und-online-angebote/pj/studierendenstatistiken/pdf/studierendenstatistik-2023.pdf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www.teilchenwelt.de/wp-content/uploads/2024/08/list_Schuelerforschungsarbeiten_2010-202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emf"/><Relationship Id="rId12" Type="http://schemas.openxmlformats.org/officeDocument/2006/relationships/hyperlink" Target="https://indico.cern.ch/category/1614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las.cern/Updates/Blog/Intership-to-Authorship" TargetMode="External"/><Relationship Id="rId11" Type="http://schemas.openxmlformats.org/officeDocument/2006/relationships/hyperlink" Target="https://indico.desy.de/event/42189/" TargetMode="External"/><Relationship Id="rId5" Type="http://schemas.openxmlformats.org/officeDocument/2006/relationships/image" Target="../media/image23.jpeg"/><Relationship Id="rId10" Type="http://schemas.openxmlformats.org/officeDocument/2006/relationships/hyperlink" Target="https://www.linkedin.com/feed/update/urn:li:activity:7237380525898825729/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www.teilchenwelt.de/urknall-unterwegs/stationen/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s.cern.ch/record/2852254/files/Englis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D62FC-32A7-49DC-9379-B8A560EBB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392" y="2241282"/>
            <a:ext cx="5848184" cy="1656066"/>
          </a:xfrm>
        </p:spPr>
        <p:txBody>
          <a:bodyPr/>
          <a:lstStyle/>
          <a:p>
            <a:pPr algn="l"/>
            <a:r>
              <a:rPr lang="en-US" sz="4000" dirty="0"/>
              <a:t>Coordinated Outreach and </a:t>
            </a:r>
            <a:br>
              <a:rPr lang="en-US" sz="4000" dirty="0"/>
            </a:br>
            <a:r>
              <a:rPr lang="en-US" sz="4000" dirty="0"/>
              <a:t>Promoting </a:t>
            </a:r>
            <a:r>
              <a:rPr lang="en-US" sz="4000" dirty="0" smtClean="0"/>
              <a:t>Young </a:t>
            </a:r>
            <a:r>
              <a:rPr lang="en-US" sz="4000" dirty="0"/>
              <a:t>Talents </a:t>
            </a:r>
            <a:br>
              <a:rPr lang="en-US" sz="4000" dirty="0"/>
            </a:br>
            <a:r>
              <a:rPr lang="en-US" sz="4000" dirty="0" smtClean="0"/>
              <a:t>in Netzwerk Teilchenwelt</a:t>
            </a:r>
            <a:endParaRPr lang="de-DE" sz="4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70974AE-58D4-4192-83B1-776C64280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8363" y="4115062"/>
            <a:ext cx="4215208" cy="101210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800" dirty="0"/>
              <a:t>Annual </a:t>
            </a:r>
            <a:r>
              <a:rPr lang="en-US" sz="2800" dirty="0" smtClean="0"/>
              <a:t>Meeting </a:t>
            </a:r>
            <a:r>
              <a:rPr lang="en-US" sz="2800" dirty="0"/>
              <a:t>2024 of </a:t>
            </a:r>
            <a:r>
              <a:rPr lang="en-US" sz="2800" dirty="0" smtClean="0"/>
              <a:t>Particle Physics</a:t>
            </a:r>
          </a:p>
          <a:p>
            <a:pPr algn="l"/>
            <a:r>
              <a:rPr lang="en-US" sz="2800" dirty="0" smtClean="0"/>
              <a:t>Bad </a:t>
            </a:r>
            <a:r>
              <a:rPr lang="en-US" sz="2800" dirty="0" err="1" smtClean="0"/>
              <a:t>Honnef</a:t>
            </a:r>
            <a:r>
              <a:rPr lang="en-US" sz="2800" dirty="0" smtClean="0"/>
              <a:t>, 21./22.11.2024</a:t>
            </a:r>
            <a:endParaRPr lang="en-US" sz="2800" dirty="0" smtClean="0"/>
          </a:p>
          <a:p>
            <a:pPr algn="l"/>
            <a:r>
              <a:rPr lang="en-US" sz="2800" dirty="0" smtClean="0"/>
              <a:t>Michael Kobel</a:t>
            </a:r>
            <a:r>
              <a:rPr lang="en-US" sz="2800" dirty="0" smtClean="0"/>
              <a:t>, </a:t>
            </a:r>
            <a:r>
              <a:rPr lang="en-US" sz="2800" dirty="0" smtClean="0"/>
              <a:t>TU Dresden</a:t>
            </a:r>
            <a:endParaRPr lang="de-DE" sz="2800" dirty="0">
              <a:solidFill>
                <a:srgbClr val="CC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and Plan for (</a:t>
            </a:r>
            <a:r>
              <a:rPr lang="de-DE" dirty="0" err="1" smtClean="0"/>
              <a:t>temporary</a:t>
            </a:r>
            <a:r>
              <a:rPr lang="de-DE" dirty="0" smtClean="0"/>
              <a:t>) „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flame</a:t>
            </a:r>
            <a:r>
              <a:rPr lang="de-DE" dirty="0" smtClean="0"/>
              <a:t>“ </a:t>
            </a:r>
            <a:r>
              <a:rPr lang="de-DE" dirty="0" err="1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467" y="1550893"/>
            <a:ext cx="10770153" cy="4757411"/>
          </a:xfrm>
        </p:spPr>
        <p:txBody>
          <a:bodyPr>
            <a:noAutofit/>
          </a:bodyPr>
          <a:lstStyle/>
          <a:p>
            <a:r>
              <a:rPr lang="de-DE" dirty="0" err="1" smtClean="0"/>
              <a:t>R</a:t>
            </a:r>
            <a:r>
              <a:rPr lang="de-DE" dirty="0" err="1" smtClean="0"/>
              <a:t>unning</a:t>
            </a:r>
            <a:r>
              <a:rPr lang="de-DE" dirty="0" smtClean="0"/>
              <a:t> Netzwerk Teilchenwelt w/o </a:t>
            </a:r>
            <a:r>
              <a:rPr lang="de-DE" dirty="0" err="1" smtClean="0"/>
              <a:t>coordination</a:t>
            </a:r>
            <a:r>
              <a:rPr lang="de-DE" dirty="0" smtClean="0"/>
              <a:t> in </a:t>
            </a:r>
            <a:r>
              <a:rPr lang="de-DE" dirty="0" err="1" smtClean="0"/>
              <a:t>c</a:t>
            </a:r>
            <a:r>
              <a:rPr lang="de-DE" dirty="0" err="1" smtClean="0"/>
              <a:t>urrent</a:t>
            </a:r>
            <a:r>
              <a:rPr lang="de-DE" dirty="0" smtClean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(7/24-6/27</a:t>
            </a:r>
            <a:r>
              <a:rPr lang="de-DE" dirty="0" smtClean="0"/>
              <a:t>)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bit</a:t>
            </a:r>
            <a:r>
              <a:rPr lang="de-DE" dirty="0" smtClean="0"/>
              <a:t> like </a:t>
            </a:r>
            <a:r>
              <a:rPr lang="de-DE" dirty="0" err="1" smtClean="0"/>
              <a:t>running</a:t>
            </a:r>
            <a:r>
              <a:rPr lang="de-DE" dirty="0" smtClean="0"/>
              <a:t> LHC-Experiments w/o beam …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TU Dresden: 3.4 </a:t>
            </a:r>
            <a:r>
              <a:rPr lang="de-DE" dirty="0">
                <a:sym typeface="Wingdings" panose="05000000000000000000" pitchFamily="2" charset="2"/>
              </a:rPr>
              <a:t>FTE (incl. </a:t>
            </a:r>
            <a:r>
              <a:rPr lang="de-DE" dirty="0" err="1">
                <a:sym typeface="Wingdings" panose="05000000000000000000" pitchFamily="2" charset="2"/>
              </a:rPr>
              <a:t>personnel</a:t>
            </a:r>
            <a:r>
              <a:rPr lang="de-DE" dirty="0">
                <a:sym typeface="Wingdings" panose="05000000000000000000" pitchFamily="2" charset="2"/>
              </a:rPr>
              <a:t> at CERN &amp;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DESY)  0.85 </a:t>
            </a:r>
            <a:r>
              <a:rPr lang="de-DE" dirty="0" smtClean="0">
                <a:sym typeface="Wingdings" panose="05000000000000000000" pitchFamily="2" charset="2"/>
              </a:rPr>
              <a:t>FTE,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travel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facilitator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funds</a:t>
            </a:r>
            <a:r>
              <a:rPr lang="de-DE" dirty="0" smtClean="0"/>
              <a:t>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Each hub 0.5-0.67 </a:t>
            </a:r>
            <a:r>
              <a:rPr lang="de-DE" dirty="0" smtClean="0">
                <a:sym typeface="Wingdings" panose="05000000000000000000" pitchFamily="2" charset="2"/>
              </a:rPr>
              <a:t>FTE, but </a:t>
            </a:r>
            <a:r>
              <a:rPr lang="de-DE" dirty="0" err="1" smtClean="0">
                <a:sym typeface="Wingdings" panose="05000000000000000000" pitchFamily="2" charset="2"/>
              </a:rPr>
              <a:t>PhD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students</a:t>
            </a:r>
            <a:r>
              <a:rPr lang="de-DE" dirty="0" smtClean="0">
                <a:sym typeface="Wingdings" panose="05000000000000000000" pitchFamily="2" charset="2"/>
              </a:rPr>
              <a:t> for </a:t>
            </a:r>
            <a:r>
              <a:rPr lang="de-DE" dirty="0" err="1">
                <a:sym typeface="Wingdings" panose="05000000000000000000" pitchFamily="2" charset="2"/>
              </a:rPr>
              <a:t>specific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tasks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en-US" dirty="0"/>
              <a:t>(DIY Detectors, Cosmic Watch, …)</a:t>
            </a:r>
          </a:p>
          <a:p>
            <a:r>
              <a:rPr lang="en-US" dirty="0" smtClean="0"/>
              <a:t>Emergency workaround: share </a:t>
            </a:r>
            <a:r>
              <a:rPr lang="en-US" dirty="0"/>
              <a:t>coordination tasks </a:t>
            </a:r>
            <a:r>
              <a:rPr lang="en-US" dirty="0" smtClean="0"/>
              <a:t>and </a:t>
            </a:r>
            <a:r>
              <a:rPr lang="de-DE" dirty="0" err="1" smtClean="0"/>
              <a:t>r</a:t>
            </a:r>
            <a:r>
              <a:rPr lang="de-DE" dirty="0" err="1" smtClean="0"/>
              <a:t>eorganize</a:t>
            </a:r>
            <a:r>
              <a:rPr lang="de-DE" dirty="0"/>
              <a:t> </a:t>
            </a:r>
            <a:r>
              <a:rPr lang="de-DE" dirty="0" smtClean="0"/>
              <a:t>Verbund  </a:t>
            </a:r>
            <a:endParaRPr lang="de-DE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Bonn</a:t>
            </a:r>
            <a:r>
              <a:rPr lang="en-US" dirty="0" smtClean="0"/>
              <a:t>: </a:t>
            </a:r>
            <a:r>
              <a:rPr lang="en-US" dirty="0" smtClean="0"/>
              <a:t>facilitators,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Mainz</a:t>
            </a:r>
            <a:r>
              <a:rPr lang="en-US" dirty="0" smtClean="0"/>
              <a:t>: </a:t>
            </a:r>
            <a:r>
              <a:rPr lang="en-US" dirty="0" err="1" smtClean="0"/>
              <a:t>Urknall</a:t>
            </a:r>
            <a:r>
              <a:rPr lang="en-US" dirty="0" smtClean="0"/>
              <a:t> </a:t>
            </a:r>
            <a:r>
              <a:rPr lang="en-US" dirty="0" err="1" smtClean="0"/>
              <a:t>unterwegs</a:t>
            </a:r>
            <a:endParaRPr lang="en-US" dirty="0" smtClean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/>
              <a:t>Münster</a:t>
            </a:r>
            <a:r>
              <a:rPr lang="en-US" dirty="0" smtClean="0"/>
              <a:t>: pilot CERN workshop with external </a:t>
            </a:r>
            <a:r>
              <a:rPr lang="en-US" dirty="0" smtClean="0"/>
              <a:t>funding (to be applied for)</a:t>
            </a:r>
            <a:endParaRPr lang="en-US" dirty="0" smtClean="0"/>
          </a:p>
          <a:p>
            <a:r>
              <a:rPr lang="en-US" dirty="0"/>
              <a:t>Maintain established structures, </a:t>
            </a:r>
            <a:r>
              <a:rPr lang="en-US" dirty="0" smtClean="0"/>
              <a:t>cultures, competencies, </a:t>
            </a:r>
            <a:r>
              <a:rPr lang="en-US" dirty="0"/>
              <a:t>and contacts</a:t>
            </a:r>
          </a:p>
          <a:p>
            <a:pPr lvl="1"/>
            <a:r>
              <a:rPr lang="en-US" dirty="0"/>
              <a:t>Raise external funds to a limited extent, e.g. </a:t>
            </a:r>
            <a:r>
              <a:rPr lang="en-US" dirty="0" err="1"/>
              <a:t>Heraeus</a:t>
            </a:r>
            <a:r>
              <a:rPr lang="en-US" dirty="0"/>
              <a:t> </a:t>
            </a:r>
            <a:r>
              <a:rPr lang="en-US" dirty="0" smtClean="0"/>
              <a:t>foundation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Secure </a:t>
            </a:r>
            <a:r>
              <a:rPr lang="en-US" dirty="0" smtClean="0"/>
              <a:t>expertise </a:t>
            </a:r>
            <a:r>
              <a:rPr lang="en-US" dirty="0" smtClean="0"/>
              <a:t>of Netzwerk Teilchenwelt </a:t>
            </a:r>
            <a:r>
              <a:rPr lang="en-US" dirty="0" smtClean="0"/>
              <a:t>for better funding in the </a:t>
            </a:r>
            <a:r>
              <a:rPr lang="en-US" dirty="0" smtClean="0"/>
              <a:t>next funding period</a:t>
            </a:r>
          </a:p>
          <a:p>
            <a:pPr marL="355600" lvl="1" indent="0">
              <a:buNone/>
            </a:pP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  <a:tabLst>
                <a:tab pos="365125" algn="l"/>
              </a:tabLst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8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 ON FUNDING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1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for FP 2024-27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110267" y="2715847"/>
            <a:ext cx="10220747" cy="882228"/>
          </a:xfrm>
        </p:spPr>
        <p:txBody>
          <a:bodyPr>
            <a:noAutofit/>
          </a:bodyPr>
          <a:lstStyle/>
          <a:p>
            <a:pPr marL="0" indent="87313">
              <a:buNone/>
              <a:tabLst>
                <a:tab pos="4040188" algn="l"/>
                <a:tab pos="5475288" algn="l"/>
                <a:tab pos="6542088" algn="l"/>
                <a:tab pos="6816725" algn="l"/>
                <a:tab pos="7445375" algn="l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Netzwerk Teilchenwelt (DD + 3 </a:t>
            </a:r>
            <a:r>
              <a:rPr lang="de-DE" sz="2000" dirty="0" err="1" smtClean="0">
                <a:sym typeface="Wingdings" panose="05000000000000000000" pitchFamily="2" charset="2"/>
              </a:rPr>
              <a:t>hubs</a:t>
            </a:r>
            <a:r>
              <a:rPr lang="de-DE" sz="2000" dirty="0" smtClean="0">
                <a:sym typeface="Wingdings" panose="05000000000000000000" pitchFamily="2" charset="2"/>
              </a:rPr>
              <a:t>)	1,9</a:t>
            </a: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0,9	-1,0	</a:t>
            </a:r>
            <a:r>
              <a:rPr lang="de-DE" sz="2000" b="1" dirty="0" smtClean="0">
                <a:sym typeface="Wingdings" panose="05000000000000000000" pitchFamily="2" charset="2"/>
              </a:rPr>
              <a:t>-51%</a:t>
            </a:r>
          </a:p>
          <a:p>
            <a:pPr marL="0" indent="87313">
              <a:buClr>
                <a:srgbClr val="CDC301"/>
              </a:buClr>
              <a:buNone/>
              <a:tabLst>
                <a:tab pos="4040188" algn="l"/>
                <a:tab pos="5475288" algn="l"/>
                <a:tab pos="6542088" algn="l"/>
                <a:tab pos="6640513" algn="l"/>
                <a:tab pos="6816725" algn="l"/>
                <a:tab pos="7445375" algn="l"/>
                <a:tab pos="7627938" algn="l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Dresden</a:t>
            </a: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1,3</a:t>
            </a:r>
            <a:r>
              <a:rPr lang="de-DE" sz="2000" dirty="0"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ym typeface="Wingdings" panose="05000000000000000000" pitchFamily="2" charset="2"/>
              </a:rPr>
              <a:t>0,3</a:t>
            </a:r>
            <a:r>
              <a:rPr lang="de-DE" sz="2000" dirty="0">
                <a:sym typeface="Wingdings" panose="05000000000000000000" pitchFamily="2" charset="2"/>
              </a:rPr>
              <a:t>	-1,0	</a:t>
            </a:r>
            <a:r>
              <a:rPr lang="de-DE" sz="2000" b="1" dirty="0" smtClean="0">
                <a:sym typeface="Wingdings" panose="05000000000000000000" pitchFamily="2" charset="2"/>
              </a:rPr>
              <a:t>-80%  </a:t>
            </a:r>
          </a:p>
          <a:p>
            <a:pPr marL="0" indent="0">
              <a:buClr>
                <a:srgbClr val="CDC301"/>
              </a:buClr>
              <a:buNone/>
              <a:tabLst>
                <a:tab pos="4040188" algn="l"/>
                <a:tab pos="5475288" algn="l"/>
                <a:tab pos="6816725" algn="l"/>
                <a:tab pos="7627938" algn="l"/>
              </a:tabLst>
            </a:pPr>
            <a:endParaRPr lang="de-DE" sz="2000" b="1" dirty="0" smtClean="0">
              <a:sym typeface="Wingdings" panose="05000000000000000000" pitchFamily="2" charset="2"/>
            </a:endParaRPr>
          </a:p>
          <a:p>
            <a:pPr marL="0" lvl="0" indent="0">
              <a:buClr>
                <a:srgbClr val="CDC301"/>
              </a:buClr>
              <a:buNone/>
              <a:tabLst>
                <a:tab pos="4040188" algn="l"/>
                <a:tab pos="5475288" algn="l"/>
                <a:tab pos="6816725" algn="l"/>
                <a:tab pos="7627938" algn="l"/>
              </a:tabLst>
            </a:pPr>
            <a:r>
              <a:rPr lang="de-DE" sz="2000" b="1" dirty="0" smtClean="0">
                <a:sym typeface="Wingdings" panose="05000000000000000000" pitchFamily="2" charset="2"/>
              </a:rPr>
              <a:t>Dresden </a:t>
            </a:r>
            <a:r>
              <a:rPr lang="de-DE" sz="2000" b="1" dirty="0" err="1" smtClean="0">
                <a:solidFill>
                  <a:srgbClr val="1F4E78"/>
                </a:solidFill>
                <a:sym typeface="Wingdings" panose="05000000000000000000" pitchFamily="2" charset="2"/>
              </a:rPr>
              <a:t>until</a:t>
            </a:r>
            <a:r>
              <a:rPr lang="de-DE" sz="2000" b="1" dirty="0" smtClean="0">
                <a:solidFill>
                  <a:srgbClr val="1F4E78"/>
                </a:solidFill>
                <a:sym typeface="Wingdings" panose="05000000000000000000" pitchFamily="2" charset="2"/>
              </a:rPr>
              <a:t> 06/24: </a:t>
            </a:r>
            <a:r>
              <a:rPr lang="de-DE" sz="2000" dirty="0" err="1" smtClean="0">
                <a:sym typeface="Wingdings" panose="05000000000000000000" pitchFamily="2" charset="2"/>
              </a:rPr>
              <a:t>central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coordination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and </a:t>
            </a:r>
            <a:r>
              <a:rPr lang="de-DE" sz="2000" dirty="0" err="1" smtClean="0">
                <a:sym typeface="Wingdings" panose="05000000000000000000" pitchFamily="2" charset="2"/>
              </a:rPr>
              <a:t>communication</a:t>
            </a:r>
            <a:r>
              <a:rPr lang="de-DE" sz="2000" dirty="0" smtClean="0">
                <a:sym typeface="Wingdings" panose="05000000000000000000" pitchFamily="2" charset="2"/>
              </a:rPr>
              <a:t>, </a:t>
            </a:r>
            <a:r>
              <a:rPr lang="de-DE" sz="2000" dirty="0" err="1" smtClean="0">
                <a:sym typeface="Wingdings" panose="05000000000000000000" pitchFamily="2" charset="2"/>
              </a:rPr>
              <a:t>nationwide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offers</a:t>
            </a:r>
            <a:r>
              <a:rPr lang="de-DE" sz="2000" dirty="0" smtClean="0">
                <a:sym typeface="Wingdings" panose="05000000000000000000" pitchFamily="2" charset="2"/>
              </a:rPr>
              <a:t> for all </a:t>
            </a:r>
            <a:r>
              <a:rPr lang="de-DE" sz="2000" dirty="0" err="1" smtClean="0">
                <a:sym typeface="Wingdings" panose="05000000000000000000" pitchFamily="2" charset="2"/>
              </a:rPr>
              <a:t>target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groups</a:t>
            </a:r>
            <a:r>
              <a:rPr lang="de-DE" sz="2000" dirty="0" smtClean="0">
                <a:sym typeface="Wingdings" panose="05000000000000000000" pitchFamily="2" charset="2"/>
              </a:rPr>
              <a:t> for all </a:t>
            </a:r>
            <a:r>
              <a:rPr lang="de-DE" sz="2000" dirty="0" err="1" smtClean="0">
                <a:sym typeface="Wingdings" panose="05000000000000000000" pitchFamily="2" charset="2"/>
              </a:rPr>
              <a:t>locations</a:t>
            </a:r>
            <a:r>
              <a:rPr lang="de-DE" sz="2000" dirty="0" smtClean="0">
                <a:sym typeface="Wingdings" panose="05000000000000000000" pitchFamily="2" charset="2"/>
              </a:rPr>
              <a:t>, incl. </a:t>
            </a:r>
            <a:r>
              <a:rPr lang="de-DE" sz="2000" dirty="0" err="1" smtClean="0">
                <a:sym typeface="Wingdings" panose="05000000000000000000" pitchFamily="2" charset="2"/>
              </a:rPr>
              <a:t>personnel</a:t>
            </a:r>
            <a:r>
              <a:rPr lang="de-DE" sz="2000" dirty="0" smtClean="0">
                <a:sym typeface="Wingdings" panose="05000000000000000000" pitchFamily="2" charset="2"/>
              </a:rPr>
              <a:t> at CERN (for CERN </a:t>
            </a:r>
            <a:r>
              <a:rPr lang="de-DE" sz="2000" dirty="0" err="1" smtClean="0">
                <a:sym typeface="Wingdings" panose="05000000000000000000" pitchFamily="2" charset="2"/>
              </a:rPr>
              <a:t>programs</a:t>
            </a:r>
            <a:r>
              <a:rPr lang="de-DE" sz="2000" dirty="0" smtClean="0">
                <a:sym typeface="Wingdings" panose="05000000000000000000" pitchFamily="2" charset="2"/>
              </a:rPr>
              <a:t>) and at DESY (for mobile </a:t>
            </a:r>
            <a:r>
              <a:rPr lang="de-DE" sz="2000" dirty="0" err="1" smtClean="0">
                <a:sym typeface="Wingdings" panose="05000000000000000000" pitchFamily="2" charset="2"/>
              </a:rPr>
              <a:t>exhibition</a:t>
            </a:r>
            <a:r>
              <a:rPr lang="de-DE" sz="2000" dirty="0" smtClean="0">
                <a:sym typeface="Wingdings" panose="05000000000000000000" pitchFamily="2" charset="2"/>
              </a:rPr>
              <a:t> Urknall unterwegs)</a:t>
            </a:r>
          </a:p>
          <a:p>
            <a:pPr marL="0" lvl="0" indent="0">
              <a:buClr>
                <a:srgbClr val="CDC301"/>
              </a:buClr>
              <a:buNone/>
              <a:tabLst>
                <a:tab pos="4040188" algn="l"/>
                <a:tab pos="5475288" algn="l"/>
                <a:tab pos="6816725" algn="l"/>
                <a:tab pos="7627938" algn="l"/>
              </a:tabLst>
            </a:pPr>
            <a:r>
              <a:rPr lang="de-DE" sz="2000" b="1" dirty="0" smtClean="0">
                <a:sym typeface="Wingdings" panose="05000000000000000000" pitchFamily="2" charset="2"/>
              </a:rPr>
              <a:t>BN, MS, MZ </a:t>
            </a:r>
            <a:r>
              <a:rPr lang="de-DE" sz="2000" b="1" dirty="0" err="1" smtClean="0">
                <a:sym typeface="Wingdings" panose="05000000000000000000" pitchFamily="2" charset="2"/>
              </a:rPr>
              <a:t>hubs</a:t>
            </a:r>
            <a:r>
              <a:rPr lang="de-DE" sz="2000" dirty="0" smtClean="0">
                <a:sym typeface="Wingdings" panose="05000000000000000000" pitchFamily="2" charset="2"/>
              </a:rPr>
              <a:t>: </a:t>
            </a:r>
            <a:r>
              <a:rPr lang="de-DE" sz="2000" dirty="0" err="1" smtClean="0">
                <a:sym typeface="Wingdings" panose="05000000000000000000" pitchFamily="2" charset="2"/>
              </a:rPr>
              <a:t>specific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tasks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ym typeface="Wingdings" panose="05000000000000000000" pitchFamily="2" charset="2"/>
              </a:rPr>
              <a:t>(0,5-0,67 PhD </a:t>
            </a:r>
            <a:r>
              <a:rPr lang="de-DE" sz="2000" dirty="0" err="1" smtClean="0">
                <a:sym typeface="Wingdings" panose="05000000000000000000" pitchFamily="2" charset="2"/>
              </a:rPr>
              <a:t>each</a:t>
            </a:r>
            <a:r>
              <a:rPr lang="de-DE" sz="2000" dirty="0" smtClean="0">
                <a:sym typeface="Wingdings" panose="05000000000000000000" pitchFamily="2" charset="2"/>
              </a:rPr>
              <a:t>)</a:t>
            </a:r>
          </a:p>
          <a:p>
            <a:pPr marL="0" lvl="0" indent="0">
              <a:spcBef>
                <a:spcPts val="0"/>
              </a:spcBef>
              <a:buClr>
                <a:srgbClr val="CDC301"/>
              </a:buClr>
              <a:buNone/>
              <a:tabLst>
                <a:tab pos="4040188" algn="l"/>
                <a:tab pos="5475288" algn="l"/>
                <a:tab pos="6816725" algn="l"/>
                <a:tab pos="7627938" algn="l"/>
              </a:tabLst>
            </a:pPr>
            <a:endParaRPr lang="de-DE" sz="2000" dirty="0">
              <a:sym typeface="Wingdings" panose="05000000000000000000" pitchFamily="2" charset="2"/>
            </a:endParaRPr>
          </a:p>
          <a:p>
            <a:pPr marL="0" lvl="0" indent="0">
              <a:buClr>
                <a:srgbClr val="CDC301"/>
              </a:buClr>
              <a:buNone/>
              <a:tabLst>
                <a:tab pos="4040188" algn="l"/>
                <a:tab pos="5475288" algn="l"/>
                <a:tab pos="6816725" algn="l"/>
                <a:tab pos="7627938" algn="l"/>
              </a:tabLst>
            </a:pPr>
            <a:r>
              <a:rPr lang="de-DE" sz="2000" dirty="0" smtClean="0">
                <a:sym typeface="Wingdings" panose="05000000000000000000" pitchFamily="2" charset="2"/>
              </a:rPr>
              <a:t>Cuts </a:t>
            </a:r>
            <a:r>
              <a:rPr lang="en-US" sz="2000" dirty="0" smtClean="0">
                <a:sym typeface="Wingdings" panose="05000000000000000000" pitchFamily="2" charset="2"/>
              </a:rPr>
              <a:t>concern</a:t>
            </a:r>
            <a:r>
              <a:rPr lang="en-US" sz="2000" dirty="0">
                <a:sym typeface="Wingdings" panose="05000000000000000000" pitchFamily="2" charset="2"/>
              </a:rPr>
              <a:t>, among other things, all funds that have been returned to the </a:t>
            </a:r>
            <a:r>
              <a:rPr lang="en-US" sz="2000" dirty="0" err="1" smtClean="0">
                <a:sym typeface="Wingdings" panose="05000000000000000000" pitchFamily="2" charset="2"/>
              </a:rPr>
              <a:t>Standorte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Wingdings" panose="05000000000000000000" pitchFamily="2" charset="2"/>
              </a:rPr>
              <a:t>fees and travel expenses for facilitators) </a:t>
            </a:r>
            <a:r>
              <a:rPr lang="en-US" sz="2000" dirty="0">
                <a:sym typeface="Wingdings" panose="05000000000000000000" pitchFamily="2" charset="2"/>
              </a:rPr>
              <a:t>and all travel expenses for </a:t>
            </a:r>
            <a:r>
              <a:rPr lang="en-US" sz="2000" dirty="0" smtClean="0">
                <a:sym typeface="Wingdings" panose="05000000000000000000" pitchFamily="2" charset="2"/>
              </a:rPr>
              <a:t>high school students and </a:t>
            </a:r>
            <a:r>
              <a:rPr lang="en-US" sz="2000" dirty="0">
                <a:sym typeface="Wingdings" panose="05000000000000000000" pitchFamily="2" charset="2"/>
              </a:rPr>
              <a:t>young students</a:t>
            </a:r>
            <a:endParaRPr lang="de-DE" sz="2000" dirty="0" smtClean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67" y="1635277"/>
            <a:ext cx="8288371" cy="1047247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250061" y="2384385"/>
            <a:ext cx="2395959" cy="231494"/>
          </a:xfrm>
          <a:prstGeom prst="rect">
            <a:avLst/>
          </a:prstGeom>
          <a:solidFill>
            <a:srgbClr val="1F4E78"/>
          </a:solidFill>
          <a:ln>
            <a:solidFill>
              <a:srgbClr val="1F4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110267" y="1635276"/>
            <a:ext cx="8288371" cy="1929476"/>
          </a:xfrm>
          <a:prstGeom prst="rect">
            <a:avLst/>
          </a:prstGeom>
          <a:noFill/>
          <a:ln w="12700">
            <a:solidFill>
              <a:srgbClr val="1F4E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5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Target group high school </a:t>
            </a:r>
            <a:r>
              <a:rPr lang="de-DE" dirty="0" err="1" smtClean="0"/>
              <a:t>students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Masterclasses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No central remuneration </a:t>
            </a:r>
            <a:r>
              <a:rPr lang="en-US" dirty="0">
                <a:sym typeface="Wingdings" panose="05000000000000000000" pitchFamily="2" charset="2"/>
              </a:rPr>
              <a:t>and travel expenses </a:t>
            </a:r>
            <a:r>
              <a:rPr lang="en-US" dirty="0" smtClean="0">
                <a:sym typeface="Wingdings" panose="05000000000000000000" pitchFamily="2" charset="2"/>
              </a:rPr>
              <a:t>for facilitators </a:t>
            </a:r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err="1" smtClean="0">
                <a:sym typeface="Wingdings" panose="05000000000000000000" pitchFamily="2" charset="2"/>
              </a:rPr>
              <a:t>holding</a:t>
            </a:r>
            <a:r>
              <a:rPr lang="de-DE" dirty="0" smtClean="0">
                <a:sym typeface="Wingdings" panose="05000000000000000000" pitchFamily="2" charset="2"/>
              </a:rPr>
              <a:t> Masterclasses, </a:t>
            </a:r>
            <a:r>
              <a:rPr lang="de-DE" dirty="0" err="1" smtClean="0">
                <a:sym typeface="Wingdings" panose="05000000000000000000" pitchFamily="2" charset="2"/>
              </a:rPr>
              <a:t>supervising</a:t>
            </a:r>
            <a:r>
              <a:rPr lang="de-DE" dirty="0" smtClean="0">
                <a:sym typeface="Wingdings" panose="05000000000000000000" pitchFamily="2" charset="2"/>
              </a:rPr>
              <a:t> high school </a:t>
            </a:r>
            <a:r>
              <a:rPr lang="de-DE" dirty="0" err="1" smtClean="0">
                <a:sym typeface="Wingdings" panose="05000000000000000000" pitchFamily="2" charset="2"/>
              </a:rPr>
              <a:t>students</a:t>
            </a:r>
            <a:r>
              <a:rPr lang="de-DE" dirty="0" smtClean="0">
                <a:sym typeface="Wingdings" panose="05000000000000000000" pitchFamily="2" charset="2"/>
              </a:rPr>
              <a:t>´ </a:t>
            </a:r>
            <a:r>
              <a:rPr lang="de-DE" dirty="0" err="1" smtClean="0">
                <a:sym typeface="Wingdings" panose="05000000000000000000" pitchFamily="2" charset="2"/>
              </a:rPr>
              <a:t>research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projects</a:t>
            </a:r>
            <a:r>
              <a:rPr lang="de-DE" dirty="0" smtClean="0">
                <a:sym typeface="Wingdings" panose="05000000000000000000" pitchFamily="2" charset="2"/>
              </a:rPr>
              <a:t>, e.g. Jugend forscht)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established </a:t>
            </a:r>
            <a:r>
              <a:rPr lang="en-US" dirty="0">
                <a:sym typeface="Wingdings" panose="05000000000000000000" pitchFamily="2" charset="2"/>
              </a:rPr>
              <a:t>procedure in the Dresden </a:t>
            </a:r>
            <a:r>
              <a:rPr lang="en-US" dirty="0" smtClean="0">
                <a:sym typeface="Wingdings" panose="05000000000000000000" pitchFamily="2" charset="2"/>
              </a:rPr>
              <a:t>administration, difficult/impossible at other locations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Continued: Masterclasses (smaller number) </a:t>
            </a:r>
          </a:p>
          <a:p>
            <a:r>
              <a:rPr lang="en-US" b="1" dirty="0">
                <a:sym typeface="Wingdings" panose="05000000000000000000" pitchFamily="2" charset="2"/>
              </a:rPr>
              <a:t>L</a:t>
            </a:r>
            <a:r>
              <a:rPr lang="en-US" b="1" dirty="0" smtClean="0">
                <a:sym typeface="Wingdings" panose="05000000000000000000" pitchFamily="2" charset="2"/>
              </a:rPr>
              <a:t>ess Masterclasses, less talents attracted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CERN </a:t>
            </a:r>
            <a:r>
              <a:rPr lang="de-DE" b="1" dirty="0" err="1" smtClean="0">
                <a:sym typeface="Wingdings" panose="05000000000000000000" pitchFamily="2" charset="2"/>
              </a:rPr>
              <a:t>programs</a:t>
            </a:r>
            <a:endParaRPr lang="de-DE" b="1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Project </a:t>
            </a:r>
            <a:r>
              <a:rPr lang="de-DE" dirty="0" err="1" smtClean="0">
                <a:sym typeface="Wingdings" panose="05000000000000000000" pitchFamily="2" charset="2"/>
              </a:rPr>
              <a:t>associate</a:t>
            </a:r>
            <a:r>
              <a:rPr lang="de-DE" dirty="0" smtClean="0">
                <a:sym typeface="Wingdings" panose="05000000000000000000" pitchFamily="2" charset="2"/>
              </a:rPr>
              <a:t> at CERN,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travel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expenses</a:t>
            </a:r>
            <a:r>
              <a:rPr lang="de-DE" dirty="0" smtClean="0">
                <a:sym typeface="Wingdings" panose="05000000000000000000" pitchFamily="2" charset="2"/>
              </a:rPr>
              <a:t> for high school </a:t>
            </a:r>
            <a:r>
              <a:rPr lang="de-DE" dirty="0" err="1" smtClean="0">
                <a:sym typeface="Wingdings" panose="05000000000000000000" pitchFamily="2" charset="2"/>
              </a:rPr>
              <a:t>students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CERN </a:t>
            </a:r>
            <a:r>
              <a:rPr lang="de-DE" dirty="0" err="1" smtClean="0">
                <a:sym typeface="Wingdings" panose="05000000000000000000" pitchFamily="2" charset="2"/>
              </a:rPr>
              <a:t>programs</a:t>
            </a:r>
            <a:r>
              <a:rPr lang="de-DE" dirty="0" smtClean="0">
                <a:sym typeface="Wingdings" panose="05000000000000000000" pitchFamily="2" charset="2"/>
              </a:rPr>
              <a:t> for high school </a:t>
            </a:r>
            <a:r>
              <a:rPr lang="de-DE" dirty="0" err="1" smtClean="0">
                <a:sym typeface="Wingdings" panose="05000000000000000000" pitchFamily="2" charset="2"/>
              </a:rPr>
              <a:t>students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b="1" dirty="0" smtClean="0">
                <a:sym typeface="Wingdings" panose="05000000000000000000" pitchFamily="2" charset="2"/>
              </a:rPr>
              <a:t>Talent </a:t>
            </a:r>
            <a:r>
              <a:rPr lang="de-DE" b="1" dirty="0" err="1" smtClean="0">
                <a:sym typeface="Wingdings" panose="05000000000000000000" pitchFamily="2" charset="2"/>
              </a:rPr>
              <a:t>pipeline</a:t>
            </a:r>
            <a:r>
              <a:rPr lang="de-DE" b="1" dirty="0" smtClean="0">
                <a:sym typeface="Wingdings" panose="05000000000000000000" pitchFamily="2" charset="2"/>
              </a:rPr>
              <a:t> (multi-</a:t>
            </a:r>
            <a:r>
              <a:rPr lang="de-DE" b="1" dirty="0" err="1" smtClean="0">
                <a:sym typeface="Wingdings" panose="05000000000000000000" pitchFamily="2" charset="2"/>
              </a:rPr>
              <a:t>step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program</a:t>
            </a:r>
            <a:r>
              <a:rPr lang="de-DE" b="1" dirty="0" smtClean="0">
                <a:sym typeface="Wingdings" panose="05000000000000000000" pitchFamily="2" charset="2"/>
              </a:rPr>
              <a:t>) </a:t>
            </a:r>
            <a:r>
              <a:rPr lang="de-DE" b="1" dirty="0" err="1" smtClean="0">
                <a:sym typeface="Wingdings" panose="05000000000000000000" pitchFamily="2" charset="2"/>
              </a:rPr>
              <a:t>interrupted</a:t>
            </a:r>
            <a:endParaRPr lang="de-DE" b="1" dirty="0" smtClean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1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Target group Fellows (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467" y="1772817"/>
            <a:ext cx="5791133" cy="4583256"/>
          </a:xfrm>
        </p:spPr>
        <p:txBody>
          <a:bodyPr/>
          <a:lstStyle/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travel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expenses</a:t>
            </a:r>
            <a:r>
              <a:rPr lang="de-DE" dirty="0" smtClean="0">
                <a:sym typeface="Wingdings" panose="05000000000000000000" pitchFamily="2" charset="2"/>
              </a:rPr>
              <a:t> for Fellows (FSP-Meetings, DPG </a:t>
            </a:r>
            <a:r>
              <a:rPr lang="de-DE" dirty="0" err="1" smtClean="0">
                <a:sym typeface="Wingdings" panose="05000000000000000000" pitchFamily="2" charset="2"/>
              </a:rPr>
              <a:t>conference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annual</a:t>
            </a:r>
            <a:r>
              <a:rPr lang="de-DE" dirty="0" smtClean="0">
                <a:sym typeface="Wingdings" panose="05000000000000000000" pitchFamily="2" charset="2"/>
              </a:rPr>
              <a:t> Fellow </a:t>
            </a:r>
            <a:r>
              <a:rPr lang="de-DE" dirty="0" err="1" smtClean="0">
                <a:sym typeface="Wingdings" panose="05000000000000000000" pitchFamily="2" charset="2"/>
              </a:rPr>
              <a:t>meeting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Continued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Online </a:t>
            </a:r>
            <a:r>
              <a:rPr lang="de-DE" dirty="0" err="1" smtClean="0">
                <a:sym typeface="Wingdings" panose="05000000000000000000" pitchFamily="2" charset="2"/>
              </a:rPr>
              <a:t>offers</a:t>
            </a:r>
            <a:r>
              <a:rPr lang="de-DE" dirty="0" smtClean="0">
                <a:sym typeface="Wingdings" panose="05000000000000000000" pitchFamily="2" charset="2"/>
              </a:rPr>
              <a:t>, e.g. „Ask the expert“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Fellow school „</a:t>
            </a:r>
            <a:r>
              <a:rPr lang="de-DE" dirty="0" err="1" smtClean="0">
                <a:sym typeface="Wingdings" panose="05000000000000000000" pitchFamily="2" charset="2"/>
              </a:rPr>
              <a:t>Introduction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the </a:t>
            </a:r>
            <a:r>
              <a:rPr lang="de-DE" dirty="0" err="1" smtClean="0">
                <a:sym typeface="Wingdings" panose="05000000000000000000" pitchFamily="2" charset="2"/>
              </a:rPr>
              <a:t>Terascale</a:t>
            </a:r>
            <a:r>
              <a:rPr lang="de-DE" dirty="0" smtClean="0">
                <a:sym typeface="Wingdings" panose="05000000000000000000" pitchFamily="2" charset="2"/>
              </a:rPr>
              <a:t>“ </a:t>
            </a:r>
          </a:p>
          <a:p>
            <a:pPr marL="3556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b="1" dirty="0" smtClean="0">
                <a:sym typeface="Wingdings" panose="05000000000000000000" pitchFamily="2" charset="2"/>
              </a:rPr>
              <a:t>Fellow </a:t>
            </a:r>
            <a:r>
              <a:rPr lang="de-DE" b="1" dirty="0" err="1" smtClean="0">
                <a:sym typeface="Wingdings" panose="05000000000000000000" pitchFamily="2" charset="2"/>
              </a:rPr>
              <a:t>program</a:t>
            </a:r>
            <a:r>
              <a:rPr lang="de-DE" b="1" dirty="0" smtClean="0">
                <a:sym typeface="Wingdings" panose="05000000000000000000" pitchFamily="2" charset="2"/>
              </a:rPr>
              <a:t> will </a:t>
            </a:r>
            <a:r>
              <a:rPr lang="de-DE" b="1" dirty="0" err="1" smtClean="0">
                <a:sym typeface="Wingdings" panose="05000000000000000000" pitchFamily="2" charset="2"/>
              </a:rPr>
              <a:t>deplete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without</a:t>
            </a:r>
            <a:r>
              <a:rPr lang="de-DE" b="1" dirty="0" smtClean="0">
                <a:sym typeface="Wingdings" panose="05000000000000000000" pitchFamily="2" charset="2"/>
              </a:rPr>
              <a:t> CERN </a:t>
            </a:r>
            <a:r>
              <a:rPr lang="de-DE" b="1" dirty="0" err="1" smtClean="0">
                <a:sym typeface="Wingdings" panose="05000000000000000000" pitchFamily="2" charset="2"/>
              </a:rPr>
              <a:t>programs</a:t>
            </a:r>
            <a:r>
              <a:rPr lang="de-DE" b="1" dirty="0" smtClean="0">
                <a:sym typeface="Wingdings" panose="05000000000000000000" pitchFamily="2" charset="2"/>
              </a:rPr>
              <a:t> for high school </a:t>
            </a:r>
            <a:r>
              <a:rPr lang="de-DE" b="1" dirty="0" err="1" smtClean="0">
                <a:sym typeface="Wingdings" panose="05000000000000000000" pitchFamily="2" charset="2"/>
              </a:rPr>
              <a:t>students</a:t>
            </a:r>
            <a:endParaRPr lang="de-DE" b="1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517372" y="851516"/>
            <a:ext cx="3262862" cy="23644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/>
          <a:stretch/>
        </p:blipFill>
        <p:spPr>
          <a:xfrm>
            <a:off x="7695388" y="3835400"/>
            <a:ext cx="4253006" cy="25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Target group </a:t>
            </a:r>
            <a:r>
              <a:rPr lang="de-DE" dirty="0" err="1" smtClean="0"/>
              <a:t>Broad</a:t>
            </a:r>
            <a:r>
              <a:rPr lang="de-DE" dirty="0" smtClean="0"/>
              <a:t> Public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467" y="1772817"/>
            <a:ext cx="6066683" cy="459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Urknall unterwegs</a:t>
            </a: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tour </a:t>
            </a:r>
            <a:r>
              <a:rPr lang="de-DE" dirty="0" err="1" smtClean="0">
                <a:sym typeface="Wingdings" panose="05000000000000000000" pitchFamily="2" charset="2"/>
              </a:rPr>
              <a:t>manager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remuneration</a:t>
            </a:r>
            <a:r>
              <a:rPr lang="de-DE" dirty="0" smtClean="0">
                <a:sym typeface="Wingdings" panose="05000000000000000000" pitchFamily="2" charset="2"/>
              </a:rPr>
              <a:t> for </a:t>
            </a:r>
            <a:r>
              <a:rPr lang="de-DE" dirty="0" err="1" smtClean="0">
                <a:sym typeface="Wingdings" panose="05000000000000000000" pitchFamily="2" charset="2"/>
              </a:rPr>
              <a:t>guides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funding</a:t>
            </a:r>
            <a:r>
              <a:rPr lang="de-DE" dirty="0" smtClean="0">
                <a:sym typeface="Wingdings" panose="05000000000000000000" pitchFamily="2" charset="2"/>
              </a:rPr>
              <a:t> for tour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Continued</a:t>
            </a:r>
            <a:r>
              <a:rPr lang="de-DE" dirty="0" smtClean="0">
                <a:sym typeface="Wingdings" panose="05000000000000000000" pitchFamily="2" charset="2"/>
              </a:rPr>
              <a:t>: </a:t>
            </a:r>
            <a:r>
              <a:rPr lang="de-DE" dirty="0" err="1" smtClean="0">
                <a:sym typeface="Wingdings" panose="05000000000000000000" pitchFamily="2" charset="2"/>
              </a:rPr>
              <a:t>Loan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institutes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6600" y="944209"/>
            <a:ext cx="3361438" cy="21346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38" y="3433169"/>
            <a:ext cx="1926423" cy="256856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90" y="3433169"/>
            <a:ext cx="1926422" cy="25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de-DE" dirty="0" err="1" smtClean="0">
                <a:sym typeface="Wingdings" panose="05000000000000000000" pitchFamily="2" charset="2"/>
              </a:rPr>
              <a:t>Severe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cuts</a:t>
            </a:r>
            <a:r>
              <a:rPr lang="de-DE" dirty="0" smtClean="0">
                <a:sym typeface="Wingdings" panose="05000000000000000000" pitchFamily="2" charset="2"/>
              </a:rPr>
              <a:t> on </a:t>
            </a:r>
            <a:r>
              <a:rPr lang="de-DE" dirty="0" err="1" smtClean="0">
                <a:sym typeface="Wingdings" panose="05000000000000000000" pitchFamily="2" charset="2"/>
              </a:rPr>
              <a:t>central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coordination</a:t>
            </a:r>
            <a:r>
              <a:rPr lang="de-DE" dirty="0" smtClean="0">
                <a:sym typeface="Wingdings" panose="05000000000000000000" pitchFamily="2" charset="2"/>
              </a:rPr>
              <a:t> and </a:t>
            </a:r>
            <a:r>
              <a:rPr lang="de-DE" dirty="0" err="1" smtClean="0">
                <a:sym typeface="Wingdings" panose="05000000000000000000" pitchFamily="2" charset="2"/>
              </a:rPr>
              <a:t>communication</a:t>
            </a:r>
            <a:r>
              <a:rPr lang="de-DE" dirty="0" smtClean="0">
                <a:sym typeface="Wingdings" panose="05000000000000000000" pitchFamily="2" charset="2"/>
              </a:rPr>
              <a:t> (Dresden)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3.4 FTE (incl. </a:t>
            </a:r>
            <a:r>
              <a:rPr lang="de-DE" dirty="0" err="1" smtClean="0">
                <a:sym typeface="Wingdings" panose="05000000000000000000" pitchFamily="2" charset="2"/>
              </a:rPr>
              <a:t>personnel</a:t>
            </a:r>
            <a:r>
              <a:rPr lang="de-DE" dirty="0" smtClean="0">
                <a:sym typeface="Wingdings" panose="05000000000000000000" pitchFamily="2" charset="2"/>
              </a:rPr>
              <a:t> at CERN and DESY)  0.85 FTE</a:t>
            </a: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N</a:t>
            </a:r>
            <a:r>
              <a:rPr lang="de-DE" dirty="0" err="1" smtClean="0">
                <a:sym typeface="Wingdings" panose="05000000000000000000" pitchFamily="2" charset="2"/>
              </a:rPr>
              <a:t>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funding</a:t>
            </a:r>
            <a:r>
              <a:rPr lang="de-DE" dirty="0" smtClean="0">
                <a:sym typeface="Wingdings" panose="05000000000000000000" pitchFamily="2" charset="2"/>
              </a:rPr>
              <a:t> for CERN </a:t>
            </a:r>
            <a:r>
              <a:rPr lang="de-DE" dirty="0" err="1" smtClean="0">
                <a:sym typeface="Wingdings" panose="05000000000000000000" pitchFamily="2" charset="2"/>
              </a:rPr>
              <a:t>programs</a:t>
            </a:r>
            <a:r>
              <a:rPr lang="de-DE" dirty="0" smtClean="0">
                <a:sym typeface="Wingdings" panose="05000000000000000000" pitchFamily="2" charset="2"/>
              </a:rPr>
              <a:t> for high school </a:t>
            </a:r>
            <a:r>
              <a:rPr lang="de-DE" dirty="0" err="1" smtClean="0">
                <a:sym typeface="Wingdings" panose="05000000000000000000" pitchFamily="2" charset="2"/>
              </a:rPr>
              <a:t>students</a:t>
            </a:r>
            <a:r>
              <a:rPr lang="de-DE" dirty="0" smtClean="0">
                <a:sym typeface="Wingdings" panose="05000000000000000000" pitchFamily="2" charset="2"/>
              </a:rPr>
              <a:t> and for Fellow </a:t>
            </a:r>
            <a:r>
              <a:rPr lang="de-DE" dirty="0" err="1" smtClean="0">
                <a:sym typeface="Wingdings" panose="05000000000000000000" pitchFamily="2" charset="2"/>
              </a:rPr>
              <a:t>programs</a:t>
            </a:r>
            <a:endParaRPr lang="de-DE" dirty="0" smtClean="0">
              <a:sym typeface="Wingdings" panose="05000000000000000000" pitchFamily="2" charset="2"/>
            </a:endParaRPr>
          </a:p>
          <a:p>
            <a:pPr lvl="2" indent="-247650"/>
            <a:r>
              <a:rPr lang="de-DE" dirty="0" smtClean="0">
                <a:sym typeface="Wingdings" panose="05000000000000000000" pitchFamily="2" charset="2"/>
              </a:rPr>
              <a:t>Central </a:t>
            </a:r>
            <a:r>
              <a:rPr lang="de-DE" dirty="0" err="1" smtClean="0">
                <a:sym typeface="Wingdings" panose="05000000000000000000" pitchFamily="2" charset="2"/>
              </a:rPr>
              <a:t>steps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missing</a:t>
            </a:r>
            <a:r>
              <a:rPr lang="de-DE" dirty="0" smtClean="0">
                <a:sym typeface="Wingdings" panose="05000000000000000000" pitchFamily="2" charset="2"/>
              </a:rPr>
              <a:t> in multi-</a:t>
            </a:r>
            <a:r>
              <a:rPr lang="de-DE" dirty="0" err="1" smtClean="0">
                <a:sym typeface="Wingdings" panose="05000000000000000000" pitchFamily="2" charset="2"/>
              </a:rPr>
              <a:t>step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program</a:t>
            </a:r>
            <a:endParaRPr lang="de-DE" dirty="0" smtClean="0">
              <a:sym typeface="Wingdings" panose="05000000000000000000" pitchFamily="2" charset="2"/>
            </a:endParaRPr>
          </a:p>
          <a:p>
            <a:pPr lvl="2" indent="-247650"/>
            <a:r>
              <a:rPr lang="de-DE" dirty="0" err="1" smtClean="0">
                <a:sym typeface="Wingdings" panose="05000000000000000000" pitchFamily="2" charset="2"/>
              </a:rPr>
              <a:t>Interrupted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talent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pipeline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funding</a:t>
            </a:r>
            <a:r>
              <a:rPr lang="de-DE" dirty="0" smtClean="0">
                <a:sym typeface="Wingdings" panose="05000000000000000000" pitchFamily="2" charset="2"/>
              </a:rPr>
              <a:t> for mobile </a:t>
            </a:r>
            <a:r>
              <a:rPr lang="de-DE" dirty="0" err="1" smtClean="0">
                <a:sym typeface="Wingdings" panose="05000000000000000000" pitchFamily="2" charset="2"/>
              </a:rPr>
              <a:t>exhibition</a:t>
            </a:r>
            <a:r>
              <a:rPr lang="de-DE" dirty="0" smtClean="0">
                <a:sym typeface="Wingdings" panose="05000000000000000000" pitchFamily="2" charset="2"/>
              </a:rPr>
              <a:t> Urknall unterwegs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Moderate </a:t>
            </a:r>
            <a:r>
              <a:rPr lang="de-DE" dirty="0" err="1" smtClean="0">
                <a:sym typeface="Wingdings" panose="05000000000000000000" pitchFamily="2" charset="2"/>
              </a:rPr>
              <a:t>cuts</a:t>
            </a:r>
            <a:r>
              <a:rPr lang="de-DE" dirty="0" smtClean="0">
                <a:sym typeface="Wingdings" panose="05000000000000000000" pitchFamily="2" charset="2"/>
              </a:rPr>
              <a:t> at </a:t>
            </a:r>
            <a:r>
              <a:rPr lang="de-DE" dirty="0" err="1" smtClean="0">
                <a:sym typeface="Wingdings" panose="05000000000000000000" pitchFamily="2" charset="2"/>
              </a:rPr>
              <a:t>hubs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/>
              <a:t>in BN, MS, MZ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Each hub 0.5-0.67 FTE for </a:t>
            </a:r>
            <a:r>
              <a:rPr lang="de-DE" dirty="0" err="1" smtClean="0">
                <a:sym typeface="Wingdings" panose="05000000000000000000" pitchFamily="2" charset="2"/>
              </a:rPr>
              <a:t>specific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tasks</a:t>
            </a:r>
            <a:r>
              <a:rPr lang="de-DE" dirty="0" smtClean="0">
                <a:sym typeface="Wingdings" panose="05000000000000000000" pitchFamily="2" charset="2"/>
              </a:rPr>
              <a:t> (PhD </a:t>
            </a:r>
            <a:r>
              <a:rPr lang="de-DE" dirty="0" err="1" smtClean="0">
                <a:sym typeface="Wingdings" panose="05000000000000000000" pitchFamily="2" charset="2"/>
              </a:rPr>
              <a:t>students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  <a:tabLst>
                <a:tab pos="365125" algn="l"/>
              </a:tabLst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230" y="2052424"/>
            <a:ext cx="3825842" cy="398717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</a:t>
            </a:r>
            <a:r>
              <a:rPr lang="de-DE" dirty="0" err="1" smtClean="0"/>
              <a:t>population</a:t>
            </a:r>
            <a:r>
              <a:rPr lang="de-DE" dirty="0" smtClean="0"/>
              <a:t> and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187214" y="6188125"/>
            <a:ext cx="167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hlinkClick r:id="rId4"/>
              </a:rPr>
              <a:t>Statistisches Bundesamt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8578466" y="646663"/>
            <a:ext cx="3418062" cy="33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05D"/>
                </a:solidFill>
              </a:rPr>
              <a:t>Only 20% </a:t>
            </a:r>
            <a:r>
              <a:rPr lang="en-US" dirty="0">
                <a:solidFill>
                  <a:srgbClr val="00305D"/>
                </a:solidFill>
              </a:rPr>
              <a:t>of </a:t>
            </a:r>
            <a:r>
              <a:rPr lang="en-US" dirty="0" smtClean="0">
                <a:solidFill>
                  <a:srgbClr val="00305D"/>
                </a:solidFill>
              </a:rPr>
              <a:t>high </a:t>
            </a:r>
            <a:r>
              <a:rPr lang="en-US" dirty="0">
                <a:solidFill>
                  <a:srgbClr val="00305D"/>
                </a:solidFill>
              </a:rPr>
              <a:t>school students choose science on a higher level </a:t>
            </a:r>
            <a:r>
              <a:rPr lang="en-US" dirty="0" smtClean="0">
                <a:solidFill>
                  <a:srgbClr val="00305D"/>
                </a:solidFill>
              </a:rPr>
              <a:t>(advanced </a:t>
            </a:r>
            <a:r>
              <a:rPr lang="en-US" dirty="0">
                <a:solidFill>
                  <a:srgbClr val="00305D"/>
                </a:solidFill>
              </a:rPr>
              <a:t>course or “</a:t>
            </a:r>
            <a:r>
              <a:rPr lang="en-US" dirty="0" err="1">
                <a:solidFill>
                  <a:srgbClr val="00305D"/>
                </a:solidFill>
              </a:rPr>
              <a:t>Leistungskurs</a:t>
            </a:r>
            <a:r>
              <a:rPr lang="en-US" dirty="0">
                <a:solidFill>
                  <a:srgbClr val="00305D"/>
                </a:solidFill>
              </a:rPr>
              <a:t>”)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05D"/>
                </a:solidFill>
              </a:rPr>
              <a:t>Specialization </a:t>
            </a:r>
            <a:r>
              <a:rPr lang="en-US" dirty="0">
                <a:solidFill>
                  <a:srgbClr val="00305D"/>
                </a:solidFill>
              </a:rPr>
              <a:t>decisive for choice of field of study and professional </a:t>
            </a:r>
            <a:r>
              <a:rPr lang="en-US" dirty="0" smtClean="0">
                <a:solidFill>
                  <a:srgbClr val="00305D"/>
                </a:solidFill>
              </a:rPr>
              <a:t>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05D"/>
                </a:solidFill>
              </a:rPr>
              <a:t>Number of university students in STEM studies going down (share is stable)</a:t>
            </a:r>
            <a:endParaRPr lang="en-US" dirty="0">
              <a:solidFill>
                <a:srgbClr val="0030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305D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7291" y="1575087"/>
            <a:ext cx="3051264" cy="1691009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696704" y="1887255"/>
            <a:ext cx="89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2F5D"/>
                </a:solidFill>
              </a:rPr>
              <a:t>Physics</a:t>
            </a:r>
            <a:endParaRPr lang="de-DE" sz="1400" dirty="0">
              <a:solidFill>
                <a:srgbClr val="002F5D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13748" y="1962860"/>
            <a:ext cx="89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2F5D"/>
                </a:solidFill>
              </a:rPr>
              <a:t>Biology</a:t>
            </a:r>
            <a:endParaRPr lang="de-DE" sz="1400" dirty="0">
              <a:solidFill>
                <a:srgbClr val="002F5D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761650" y="2857173"/>
            <a:ext cx="111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2F5D"/>
                </a:solidFill>
              </a:rPr>
              <a:t>Chemistry</a:t>
            </a:r>
            <a:endParaRPr lang="de-DE" sz="1400" dirty="0">
              <a:solidFill>
                <a:srgbClr val="002F5D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407247" y="6398396"/>
            <a:ext cx="3342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hlinkClick r:id="rId6"/>
              </a:rPr>
              <a:t>MINT Nachwuchsbarometer</a:t>
            </a:r>
            <a:r>
              <a:rPr lang="de-DE" sz="1200" dirty="0" smtClean="0"/>
              <a:t> + </a:t>
            </a:r>
            <a:r>
              <a:rPr lang="de-DE" sz="1200" dirty="0" smtClean="0">
                <a:hlinkClick r:id="rId7"/>
              </a:rPr>
              <a:t>Statistisches Bundesamt</a:t>
            </a:r>
            <a:endParaRPr lang="de-DE" sz="12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94" y="3840912"/>
            <a:ext cx="4289078" cy="2557484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7402301" y="3835794"/>
            <a:ext cx="1646641" cy="2694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598993" y="4206300"/>
            <a:ext cx="1012978" cy="19075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7623152" y="4100170"/>
            <a:ext cx="271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2F5D"/>
                </a:solidFill>
              </a:rPr>
              <a:t>Share of STEM</a:t>
            </a:r>
            <a:endParaRPr lang="de-DE" sz="1200" dirty="0">
              <a:solidFill>
                <a:srgbClr val="002F5D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399350" y="3840912"/>
            <a:ext cx="271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2F5D"/>
                </a:solidFill>
              </a:rPr>
              <a:t>First-</a:t>
            </a:r>
            <a:r>
              <a:rPr lang="de-DE" sz="1200" dirty="0" err="1" smtClean="0">
                <a:solidFill>
                  <a:srgbClr val="002F5D"/>
                </a:solidFill>
              </a:rPr>
              <a:t>year</a:t>
            </a:r>
            <a:r>
              <a:rPr lang="de-DE" sz="1200" dirty="0" smtClean="0">
                <a:solidFill>
                  <a:srgbClr val="002F5D"/>
                </a:solidFill>
              </a:rPr>
              <a:t> </a:t>
            </a:r>
            <a:r>
              <a:rPr lang="de-DE" sz="1200" dirty="0" err="1" smtClean="0">
                <a:solidFill>
                  <a:srgbClr val="002F5D"/>
                </a:solidFill>
              </a:rPr>
              <a:t>students</a:t>
            </a:r>
            <a:r>
              <a:rPr lang="de-DE" sz="1200" dirty="0" smtClean="0">
                <a:solidFill>
                  <a:srgbClr val="002F5D"/>
                </a:solidFill>
              </a:rPr>
              <a:t> (in </a:t>
            </a:r>
            <a:r>
              <a:rPr lang="de-DE" sz="1200" dirty="0" err="1" smtClean="0">
                <a:solidFill>
                  <a:srgbClr val="002F5D"/>
                </a:solidFill>
              </a:rPr>
              <a:t>thousands</a:t>
            </a:r>
            <a:r>
              <a:rPr lang="de-DE" sz="1200" dirty="0" smtClean="0">
                <a:solidFill>
                  <a:srgbClr val="002F5D"/>
                </a:solidFill>
              </a:rPr>
              <a:t>)</a:t>
            </a:r>
            <a:endParaRPr lang="de-DE" sz="1200" dirty="0">
              <a:solidFill>
                <a:srgbClr val="002F5D"/>
              </a:solidFill>
            </a:endParaRPr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25" name="Foliennummernplatzhalter 2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71">
            <a:off x="10481028" y="286083"/>
            <a:ext cx="1363181" cy="19315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BMBF Framework </a:t>
            </a:r>
            <a:r>
              <a:rPr lang="de-DE" dirty="0" err="1" smtClean="0"/>
              <a:t>program</a:t>
            </a:r>
            <a:r>
              <a:rPr lang="en-US" dirty="0"/>
              <a:t> ErUM </a:t>
            </a:r>
            <a:r>
              <a:rPr lang="en-US" sz="2400" dirty="0"/>
              <a:t>(Exploration of the Universe and </a:t>
            </a:r>
            <a:r>
              <a:rPr lang="en-US" sz="2400" dirty="0" smtClean="0"/>
              <a:t>Matter)</a:t>
            </a:r>
            <a:endParaRPr lang="de-DE" sz="240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1295467" y="1550893"/>
            <a:ext cx="6822373" cy="4738147"/>
          </a:xfrm>
        </p:spPr>
        <p:txBody>
          <a:bodyPr/>
          <a:lstStyle/>
          <a:p>
            <a:r>
              <a:rPr lang="de-DE" dirty="0" smtClean="0"/>
              <a:t>4</a:t>
            </a:r>
            <a:r>
              <a:rPr lang="de-DE" b="1" dirty="0" smtClean="0"/>
              <a:t> </a:t>
            </a:r>
            <a:r>
              <a:rPr lang="de-DE" dirty="0" smtClean="0"/>
              <a:t>Fields of </a:t>
            </a:r>
            <a:r>
              <a:rPr lang="de-DE" dirty="0" err="1" smtClean="0"/>
              <a:t>action</a:t>
            </a:r>
            <a:endParaRPr lang="de-DE" dirty="0" smtClean="0"/>
          </a:p>
          <a:p>
            <a:pPr lvl="1"/>
            <a:r>
              <a:rPr lang="de-DE" dirty="0" smtClean="0"/>
              <a:t>Large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 smtClean="0"/>
          </a:p>
          <a:p>
            <a:pPr lvl="1"/>
            <a:r>
              <a:rPr lang="de-DE" dirty="0" smtClean="0"/>
              <a:t>Networking</a:t>
            </a:r>
          </a:p>
          <a:p>
            <a:pPr lvl="1"/>
            <a:r>
              <a:rPr lang="de-DE" b="1" dirty="0" smtClean="0"/>
              <a:t>STEM </a:t>
            </a:r>
            <a:r>
              <a:rPr lang="de-DE" b="1" dirty="0" err="1" smtClean="0"/>
              <a:t>young</a:t>
            </a:r>
            <a:r>
              <a:rPr lang="de-DE" b="1" dirty="0" smtClean="0"/>
              <a:t> </a:t>
            </a:r>
            <a:r>
              <a:rPr lang="de-DE" b="1" dirty="0" err="1" smtClean="0"/>
              <a:t>scientists</a:t>
            </a:r>
            <a:endParaRPr lang="de-DE" b="1" dirty="0" smtClean="0"/>
          </a:p>
          <a:p>
            <a:pPr lvl="1"/>
            <a:r>
              <a:rPr lang="de-DE" b="1" dirty="0" smtClean="0"/>
              <a:t>Transfer &amp; </a:t>
            </a:r>
            <a:r>
              <a:rPr lang="de-DE" b="1" dirty="0" err="1" smtClean="0"/>
              <a:t>participation</a:t>
            </a:r>
            <a:endParaRPr lang="de-DE" b="1" dirty="0" smtClean="0"/>
          </a:p>
          <a:p>
            <a:r>
              <a:rPr lang="de-DE" dirty="0" err="1" smtClean="0"/>
              <a:t>Explicitly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r>
              <a:rPr lang="de-DE" dirty="0" smtClean="0"/>
              <a:t> via KleT³ </a:t>
            </a:r>
            <a:r>
              <a:rPr lang="de-DE" dirty="0" err="1" smtClean="0"/>
              <a:t>project</a:t>
            </a:r>
            <a:endParaRPr lang="de-DE" dirty="0" smtClean="0"/>
          </a:p>
          <a:p>
            <a:pPr lvl="1"/>
            <a:r>
              <a:rPr lang="de-DE" b="1" dirty="0" smtClean="0"/>
              <a:t>KleT³: Kle</a:t>
            </a:r>
            <a:r>
              <a:rPr lang="de-DE" dirty="0" smtClean="0"/>
              <a:t>inste </a:t>
            </a:r>
            <a:r>
              <a:rPr lang="de-DE" b="1" dirty="0" smtClean="0"/>
              <a:t>T</a:t>
            </a:r>
            <a:r>
              <a:rPr lang="de-DE" dirty="0" smtClean="0"/>
              <a:t>eilchen: </a:t>
            </a:r>
            <a:r>
              <a:rPr lang="de-DE" b="1" dirty="0" smtClean="0"/>
              <a:t>T</a:t>
            </a:r>
            <a:r>
              <a:rPr lang="de-DE" dirty="0" smtClean="0"/>
              <a:t>eilhabe und </a:t>
            </a:r>
            <a:r>
              <a:rPr lang="de-DE" b="1" dirty="0" smtClean="0"/>
              <a:t>T</a:t>
            </a:r>
            <a:r>
              <a:rPr lang="de-DE" dirty="0" smtClean="0"/>
              <a:t>alente (2024-27)</a:t>
            </a:r>
          </a:p>
          <a:p>
            <a:pPr lvl="1"/>
            <a:r>
              <a:rPr lang="de-DE" dirty="0" smtClean="0"/>
              <a:t>2018-2021: KONTAKT, 2021-2024: KONTAKT2</a:t>
            </a:r>
          </a:p>
          <a:p>
            <a:pPr marL="355600" indent="-35560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Outreach </a:t>
            </a:r>
            <a:r>
              <a:rPr lang="en-US" b="1" dirty="0"/>
              <a:t>is integral part of research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within </a:t>
            </a:r>
            <a:r>
              <a:rPr lang="en-US" b="1" dirty="0"/>
              <a:t>the framework program ErUM </a:t>
            </a:r>
            <a:endParaRPr lang="en-US" b="1" dirty="0" smtClean="0"/>
          </a:p>
          <a:p>
            <a:r>
              <a:rPr lang="de-DE" dirty="0" smtClean="0"/>
              <a:t>More </a:t>
            </a:r>
            <a:r>
              <a:rPr lang="de-DE" dirty="0" err="1" smtClean="0"/>
              <a:t>outreach</a:t>
            </a:r>
            <a:r>
              <a:rPr lang="de-DE" dirty="0" smtClean="0"/>
              <a:t> via LHC ErUM-FSP office,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 (SFBs, EXC etc.), ...</a:t>
            </a:r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12" name="Group"/>
          <p:cNvGrpSpPr>
            <a:grpSpLocks noChangeAspect="1"/>
          </p:cNvGrpSpPr>
          <p:nvPr/>
        </p:nvGrpSpPr>
        <p:grpSpPr>
          <a:xfrm>
            <a:off x="7731996" y="2552136"/>
            <a:ext cx="768655" cy="780648"/>
            <a:chOff x="14" y="0"/>
            <a:chExt cx="1708120" cy="1734775"/>
          </a:xfrm>
        </p:grpSpPr>
        <p:pic>
          <p:nvPicPr>
            <p:cNvPr id="13" name="Screenshot 2021-12-05 at 14.40.24.png" descr="Screenshot 2021-12-05 at 14.40.2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" y="32990"/>
              <a:ext cx="1701772" cy="170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39" y="0"/>
                  </a:moveTo>
                  <a:cubicBezTo>
                    <a:pt x="7321" y="0"/>
                    <a:pt x="4803" y="1006"/>
                    <a:pt x="2882" y="3016"/>
                  </a:cubicBezTo>
                  <a:cubicBezTo>
                    <a:pt x="-961" y="7038"/>
                    <a:pt x="-961" y="13557"/>
                    <a:pt x="2882" y="17579"/>
                  </a:cubicBezTo>
                  <a:cubicBezTo>
                    <a:pt x="6724" y="21600"/>
                    <a:pt x="12954" y="21600"/>
                    <a:pt x="16796" y="17579"/>
                  </a:cubicBezTo>
                  <a:cubicBezTo>
                    <a:pt x="20639" y="13557"/>
                    <a:pt x="20639" y="7038"/>
                    <a:pt x="16796" y="3016"/>
                  </a:cubicBezTo>
                  <a:cubicBezTo>
                    <a:pt x="14875" y="1006"/>
                    <a:pt x="12357" y="0"/>
                    <a:pt x="983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4" name="Circle"/>
            <p:cNvSpPr/>
            <p:nvPr/>
          </p:nvSpPr>
          <p:spPr>
            <a:xfrm>
              <a:off x="6335" y="0"/>
              <a:ext cx="1701801" cy="1701800"/>
            </a:xfrm>
            <a:prstGeom prst="ellipse">
              <a:avLst/>
            </a:prstGeom>
            <a:noFill/>
            <a:ln w="63500" cap="flat">
              <a:solidFill>
                <a:srgbClr val="0A77A4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" name="Group"/>
          <p:cNvGrpSpPr>
            <a:grpSpLocks noChangeAspect="1"/>
          </p:cNvGrpSpPr>
          <p:nvPr/>
        </p:nvGrpSpPr>
        <p:grpSpPr>
          <a:xfrm>
            <a:off x="7724676" y="3993716"/>
            <a:ext cx="783295" cy="768667"/>
            <a:chOff x="0" y="0"/>
            <a:chExt cx="1740661" cy="1708150"/>
          </a:xfrm>
        </p:grpSpPr>
        <p:pic>
          <p:nvPicPr>
            <p:cNvPr id="16" name="Screenshot 2021-12-05 at 14.40.24.png" descr="Screenshot 2021-12-05 at 14.40.2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338" y="1240"/>
              <a:ext cx="1703324" cy="170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0595" extrusionOk="0">
                  <a:moveTo>
                    <a:pt x="9842" y="0"/>
                  </a:moveTo>
                  <a:cubicBezTo>
                    <a:pt x="7325" y="0"/>
                    <a:pt x="4803" y="1006"/>
                    <a:pt x="2882" y="3017"/>
                  </a:cubicBezTo>
                  <a:cubicBezTo>
                    <a:pt x="-960" y="7038"/>
                    <a:pt x="-960" y="13557"/>
                    <a:pt x="2882" y="17578"/>
                  </a:cubicBezTo>
                  <a:cubicBezTo>
                    <a:pt x="6724" y="21600"/>
                    <a:pt x="12956" y="21600"/>
                    <a:pt x="16798" y="17578"/>
                  </a:cubicBezTo>
                  <a:cubicBezTo>
                    <a:pt x="20640" y="13557"/>
                    <a:pt x="20640" y="7038"/>
                    <a:pt x="16798" y="3017"/>
                  </a:cubicBezTo>
                  <a:cubicBezTo>
                    <a:pt x="14877" y="1006"/>
                    <a:pt x="12360" y="0"/>
                    <a:pt x="984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7" name="Circle"/>
            <p:cNvSpPr/>
            <p:nvPr/>
          </p:nvSpPr>
          <p:spPr>
            <a:xfrm>
              <a:off x="0" y="0"/>
              <a:ext cx="1701800" cy="1701800"/>
            </a:xfrm>
            <a:prstGeom prst="ellipse">
              <a:avLst/>
            </a:prstGeom>
            <a:noFill/>
            <a:ln w="63500" cap="flat">
              <a:solidFill>
                <a:srgbClr val="0A77A4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8" name="MINT Nachwuchs…"/>
          <p:cNvSpPr txBox="1">
            <a:spLocks noChangeAspect="1"/>
          </p:cNvSpPr>
          <p:nvPr/>
        </p:nvSpPr>
        <p:spPr>
          <a:xfrm>
            <a:off x="8587578" y="2388463"/>
            <a:ext cx="3405739" cy="1107994"/>
          </a:xfrm>
          <a:prstGeom prst="rect">
            <a:avLst/>
          </a:prstGeom>
          <a:solidFill>
            <a:srgbClr val="93C5DA"/>
          </a:solidFill>
          <a:ln w="25400">
            <a:miter lim="400000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>
              <a:defRPr sz="2400" b="1">
                <a:solidFill>
                  <a:srgbClr val="31729B"/>
                </a:solidFill>
              </a:defRPr>
            </a:pPr>
            <a:r>
              <a:rPr sz="1400" dirty="0"/>
              <a:t>MINT </a:t>
            </a:r>
            <a:r>
              <a:rPr sz="1400" dirty="0" err="1"/>
              <a:t>Nachwuchs</a:t>
            </a:r>
            <a:endParaRPr sz="1400" dirty="0"/>
          </a:p>
          <a:p>
            <a:pPr marL="228600" indent="-228600">
              <a:buSzPct val="100000"/>
              <a:buChar char="•"/>
              <a:defRPr sz="2400">
                <a:solidFill>
                  <a:srgbClr val="31729B"/>
                </a:solidFill>
              </a:defRPr>
            </a:pPr>
            <a:r>
              <a:rPr sz="1400" dirty="0"/>
              <a:t> </a:t>
            </a:r>
            <a:r>
              <a:rPr sz="1400" dirty="0" err="1"/>
              <a:t>Nachwuchs</a:t>
            </a:r>
            <a:r>
              <a:rPr sz="1400" dirty="0"/>
              <a:t> für MINT </a:t>
            </a:r>
            <a:r>
              <a:rPr sz="1400" dirty="0" err="1"/>
              <a:t>Fächer</a:t>
            </a:r>
            <a:r>
              <a:rPr sz="1400" dirty="0"/>
              <a:t> </a:t>
            </a:r>
            <a:r>
              <a:rPr sz="1400" dirty="0" err="1"/>
              <a:t>faszinieren</a:t>
            </a:r>
            <a:endParaRPr sz="1400" dirty="0"/>
          </a:p>
          <a:p>
            <a:pPr marL="228600" indent="-228600">
              <a:buSzPct val="100000"/>
              <a:buChar char="•"/>
              <a:defRPr sz="2400">
                <a:solidFill>
                  <a:srgbClr val="31729B"/>
                </a:solidFill>
              </a:defRPr>
            </a:pPr>
            <a:r>
              <a:rPr sz="1400" dirty="0"/>
              <a:t> </a:t>
            </a:r>
            <a:r>
              <a:rPr sz="1400" dirty="0" err="1"/>
              <a:t>Wissenschaftlichen</a:t>
            </a:r>
            <a:r>
              <a:rPr sz="1400" dirty="0"/>
              <a:t> </a:t>
            </a:r>
            <a:r>
              <a:rPr sz="1400" dirty="0" err="1"/>
              <a:t>Nachwuchs</a:t>
            </a:r>
            <a:r>
              <a:rPr sz="1400" dirty="0"/>
              <a:t> </a:t>
            </a:r>
            <a:r>
              <a:rPr sz="1400" dirty="0" err="1"/>
              <a:t>qualifizieren</a:t>
            </a:r>
            <a:endParaRPr sz="1400" dirty="0"/>
          </a:p>
          <a:p>
            <a:pPr marL="228600" indent="-228600">
              <a:buSzPct val="100000"/>
              <a:buChar char="•"/>
              <a:defRPr sz="2400">
                <a:solidFill>
                  <a:srgbClr val="31729B"/>
                </a:solidFill>
              </a:defRPr>
            </a:pPr>
            <a:r>
              <a:rPr sz="1400" dirty="0"/>
              <a:t> </a:t>
            </a:r>
            <a:r>
              <a:rPr sz="1400" dirty="0" err="1"/>
              <a:t>Karriereperspektiven</a:t>
            </a:r>
            <a:r>
              <a:rPr sz="1400" dirty="0"/>
              <a:t> </a:t>
            </a:r>
            <a:r>
              <a:rPr sz="1400" dirty="0" err="1"/>
              <a:t>schaffen</a:t>
            </a:r>
            <a:endParaRPr sz="1400" dirty="0"/>
          </a:p>
        </p:txBody>
      </p:sp>
      <p:sp>
        <p:nvSpPr>
          <p:cNvPr id="19" name="Transfer und Partizipation…"/>
          <p:cNvSpPr txBox="1">
            <a:spLocks noChangeAspect="1"/>
          </p:cNvSpPr>
          <p:nvPr/>
        </p:nvSpPr>
        <p:spPr>
          <a:xfrm>
            <a:off x="8624769" y="3762576"/>
            <a:ext cx="3368548" cy="1323437"/>
          </a:xfrm>
          <a:prstGeom prst="rect">
            <a:avLst/>
          </a:prstGeom>
          <a:solidFill>
            <a:srgbClr val="93C5DA"/>
          </a:solidFill>
          <a:ln w="25400">
            <a:miter lim="400000"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919" tIns="121919" rIns="121919" bIns="121919">
            <a:spAutoFit/>
          </a:bodyPr>
          <a:lstStyle/>
          <a:p>
            <a:pPr>
              <a:defRPr sz="2400" b="1">
                <a:solidFill>
                  <a:srgbClr val="31729B"/>
                </a:solidFill>
              </a:defRPr>
            </a:pPr>
            <a:r>
              <a:rPr sz="1400" dirty="0"/>
              <a:t>Transfer und </a:t>
            </a:r>
            <a:r>
              <a:rPr sz="1400" dirty="0" err="1"/>
              <a:t>Partizipation</a:t>
            </a:r>
            <a:endParaRPr sz="1400" dirty="0"/>
          </a:p>
          <a:p>
            <a:pPr marL="228600" indent="-228600">
              <a:buSzPct val="100000"/>
              <a:buChar char="•"/>
              <a:defRPr sz="2400">
                <a:solidFill>
                  <a:srgbClr val="31729B"/>
                </a:solidFill>
              </a:defRPr>
            </a:pPr>
            <a:r>
              <a:rPr sz="1400" dirty="0"/>
              <a:t> </a:t>
            </a:r>
            <a:r>
              <a:rPr sz="1400" dirty="0" err="1"/>
              <a:t>Wissenschaftstransfer</a:t>
            </a:r>
            <a:r>
              <a:rPr sz="1400" dirty="0"/>
              <a:t> von Forschung in</a:t>
            </a:r>
            <a:br>
              <a:rPr sz="1400" dirty="0"/>
            </a:br>
            <a:r>
              <a:rPr sz="1400" dirty="0"/>
              <a:t> </a:t>
            </a:r>
            <a:r>
              <a:rPr sz="1400" dirty="0" err="1"/>
              <a:t>Wirtschaft</a:t>
            </a:r>
            <a:r>
              <a:rPr sz="1400" dirty="0"/>
              <a:t> und Gesellschaft </a:t>
            </a:r>
            <a:r>
              <a:rPr sz="1400" dirty="0" err="1"/>
              <a:t>anregen</a:t>
            </a:r>
            <a:endParaRPr sz="1400" dirty="0"/>
          </a:p>
          <a:p>
            <a:pPr marL="228600" indent="-228600">
              <a:buSzPct val="100000"/>
              <a:buChar char="•"/>
              <a:defRPr sz="2400">
                <a:solidFill>
                  <a:srgbClr val="31729B"/>
                </a:solidFill>
              </a:defRPr>
            </a:pPr>
            <a:r>
              <a:rPr sz="1400" dirty="0"/>
              <a:t> Dialog </a:t>
            </a:r>
            <a:r>
              <a:rPr sz="1400" dirty="0" err="1"/>
              <a:t>zwischen</a:t>
            </a:r>
            <a:r>
              <a:rPr sz="1400" dirty="0"/>
              <a:t> Forschung und</a:t>
            </a:r>
            <a:br>
              <a:rPr sz="1400" dirty="0"/>
            </a:br>
            <a:r>
              <a:rPr sz="1400" dirty="0"/>
              <a:t> </a:t>
            </a:r>
            <a:r>
              <a:rPr sz="1400" dirty="0" err="1"/>
              <a:t>Bürgerinnen</a:t>
            </a:r>
            <a:r>
              <a:rPr sz="1400" dirty="0"/>
              <a:t> und </a:t>
            </a:r>
            <a:r>
              <a:rPr sz="1400" dirty="0" err="1"/>
              <a:t>Bürgern</a:t>
            </a:r>
            <a:r>
              <a:rPr sz="1400" dirty="0"/>
              <a:t> </a:t>
            </a:r>
            <a:r>
              <a:rPr sz="1400" dirty="0" err="1"/>
              <a:t>intensivieren</a:t>
            </a:r>
            <a:endParaRPr sz="1400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2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Netzwerk Teilchenwelt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467" y="1550893"/>
            <a:ext cx="7066213" cy="4935572"/>
          </a:xfrm>
        </p:spPr>
        <p:txBody>
          <a:bodyPr>
            <a:noAutofit/>
          </a:bodyPr>
          <a:lstStyle/>
          <a:p>
            <a:r>
              <a:rPr lang="en-US" sz="2200" dirty="0">
                <a:hlinkClick r:id="rId3"/>
              </a:rPr>
              <a:t>34 universities/research labs        </a:t>
            </a:r>
            <a:endParaRPr lang="en-US" sz="2200" dirty="0"/>
          </a:p>
          <a:p>
            <a:pPr marL="628650" indent="-2667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Covering both Particle Physics and </a:t>
            </a:r>
            <a:r>
              <a:rPr lang="en-US" sz="2000" dirty="0" err="1" smtClean="0"/>
              <a:t>Hadrons&amp;Nuclei</a:t>
            </a:r>
            <a:endParaRPr lang="en-US" sz="2000" dirty="0" smtClean="0"/>
          </a:p>
          <a:p>
            <a:pPr marL="628650" indent="-2667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Teilchenwelt </a:t>
            </a:r>
            <a:r>
              <a:rPr lang="en-US" sz="2000" dirty="0"/>
              <a:t>contact person at each institute</a:t>
            </a:r>
          </a:p>
          <a:p>
            <a:r>
              <a:rPr lang="en-US" sz="2200" dirty="0"/>
              <a:t>Joint outreach for Particle </a:t>
            </a:r>
            <a:r>
              <a:rPr lang="en-US" sz="2200" dirty="0" smtClean="0"/>
              <a:t>Physics since </a:t>
            </a:r>
            <a:r>
              <a:rPr lang="en-US" sz="2200" dirty="0" smtClean="0"/>
              <a:t>2010 (H&amp;N since 2018)</a:t>
            </a:r>
            <a:endParaRPr lang="en-US" sz="2200" dirty="0"/>
          </a:p>
          <a:p>
            <a:pPr marL="628650" lvl="1" indent="-2667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Bundle existing activities</a:t>
            </a:r>
          </a:p>
          <a:p>
            <a:pPr marL="628650" lvl="1" indent="-2667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Share structures and programs</a:t>
            </a:r>
          </a:p>
          <a:p>
            <a:pPr marL="628650" lvl="1" indent="-266700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Synergy effects</a:t>
            </a:r>
          </a:p>
          <a:p>
            <a:pPr marL="355600" lvl="1" indent="-355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b="1" dirty="0"/>
              <a:t>High visibility and impact of outreach</a:t>
            </a:r>
          </a:p>
          <a:p>
            <a:r>
              <a:rPr lang="en-US" sz="2200" dirty="0"/>
              <a:t>Target groups: high school students, young university students, teachers, broad public</a:t>
            </a:r>
          </a:p>
          <a:p>
            <a:r>
              <a:rPr lang="en-US" sz="2200" dirty="0"/>
              <a:t>Project team: TU Dresden + hubs at Bonn, Mainz, Münster</a:t>
            </a:r>
          </a:p>
          <a:p>
            <a:r>
              <a:rPr lang="en-US" sz="2200" dirty="0"/>
              <a:t>Collaboration with </a:t>
            </a:r>
            <a:r>
              <a:rPr lang="en-US" sz="2200" dirty="0" smtClean="0"/>
              <a:t>LHC ErUM-FSP </a:t>
            </a:r>
            <a:r>
              <a:rPr lang="en-US" sz="2200" dirty="0"/>
              <a:t>office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3</a:t>
            </a:fld>
            <a:endParaRPr lang="de-DE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986" y="778362"/>
            <a:ext cx="3856388" cy="502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Masterclasses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Project day in </a:t>
            </a:r>
            <a:r>
              <a:rPr lang="en-US" dirty="0"/>
              <a:t>school or </a:t>
            </a:r>
            <a:r>
              <a:rPr lang="en-US" dirty="0" smtClean="0"/>
              <a:t>university or online 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Masterclasses</a:t>
            </a:r>
            <a:r>
              <a:rPr lang="en-US" dirty="0" smtClean="0"/>
              <a:t>, </a:t>
            </a:r>
            <a:r>
              <a:rPr lang="en-US" dirty="0"/>
              <a:t>International Day of Women and Girls in Science </a:t>
            </a:r>
            <a:endParaRPr lang="en-US" dirty="0" smtClean="0"/>
          </a:p>
          <a:p>
            <a:r>
              <a:rPr lang="en-US" dirty="0" smtClean="0"/>
              <a:t>Talks </a:t>
            </a:r>
            <a:r>
              <a:rPr lang="en-US" dirty="0"/>
              <a:t>and Q&amp;A with researchers </a:t>
            </a:r>
          </a:p>
          <a:p>
            <a:r>
              <a:rPr lang="en-US" dirty="0" smtClean="0"/>
              <a:t>Own </a:t>
            </a:r>
            <a:r>
              <a:rPr lang="en-US" dirty="0"/>
              <a:t>measurements and analysis of original data </a:t>
            </a:r>
          </a:p>
          <a:p>
            <a:r>
              <a:rPr lang="en-US" dirty="0" smtClean="0"/>
              <a:t>Diverse </a:t>
            </a:r>
            <a:r>
              <a:rPr lang="en-US" dirty="0" smtClean="0"/>
              <a:t>and very broad range </a:t>
            </a:r>
            <a:endParaRPr lang="en-US" dirty="0"/>
          </a:p>
          <a:p>
            <a:pPr lvl="1"/>
            <a:r>
              <a:rPr lang="en-US" dirty="0" err="1" smtClean="0">
                <a:hlinkClick r:id="rId3"/>
              </a:rPr>
              <a:t>LHCb</a:t>
            </a:r>
            <a:r>
              <a:rPr lang="en-US" dirty="0" smtClean="0"/>
              <a:t> , </a:t>
            </a:r>
            <a:r>
              <a:rPr lang="en-US" dirty="0" smtClean="0">
                <a:hlinkClick r:id="rId4"/>
              </a:rPr>
              <a:t>ALICE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ATLAS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CMS</a:t>
            </a:r>
            <a:r>
              <a:rPr lang="en-US" dirty="0"/>
              <a:t>, </a:t>
            </a:r>
            <a:r>
              <a:rPr lang="en-US" dirty="0" smtClean="0">
                <a:hlinkClick r:id="rId7"/>
              </a:rPr>
              <a:t>Belle II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Machine </a:t>
            </a:r>
            <a:r>
              <a:rPr lang="en-US" dirty="0">
                <a:hlinkClick r:id="rId8"/>
              </a:rPr>
              <a:t>Learning</a:t>
            </a:r>
            <a:r>
              <a:rPr lang="en-US" dirty="0"/>
              <a:t>, </a:t>
            </a:r>
            <a:r>
              <a:rPr lang="en-US" dirty="0" smtClean="0">
                <a:hlinkClick r:id="rId9"/>
              </a:rPr>
              <a:t>Theoretical Methods</a:t>
            </a:r>
            <a:r>
              <a:rPr lang="en-US" dirty="0" smtClean="0"/>
              <a:t>  </a:t>
            </a:r>
            <a:endParaRPr lang="en-US" dirty="0" smtClean="0"/>
          </a:p>
          <a:p>
            <a:pPr lvl="1"/>
            <a:r>
              <a:rPr lang="en-US" dirty="0" smtClean="0">
                <a:hlinkClick r:id="rId10"/>
              </a:rPr>
              <a:t>Hadron </a:t>
            </a:r>
            <a:r>
              <a:rPr lang="en-US" dirty="0" smtClean="0">
                <a:hlinkClick r:id="rId10"/>
              </a:rPr>
              <a:t>Therapy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11"/>
              </a:rPr>
              <a:t>CBELSA/TAPS</a:t>
            </a:r>
            <a:r>
              <a:rPr lang="en-US" dirty="0" smtClean="0"/>
              <a:t>, </a:t>
            </a:r>
            <a:r>
              <a:rPr lang="en-US" dirty="0" smtClean="0">
                <a:hlinkClick r:id="rId12"/>
              </a:rPr>
              <a:t>Nuclear </a:t>
            </a:r>
            <a:r>
              <a:rPr lang="en-US" dirty="0" smtClean="0">
                <a:hlinkClick r:id="rId12"/>
              </a:rPr>
              <a:t>Astrophysics </a:t>
            </a:r>
            <a:endParaRPr lang="en-US" dirty="0" smtClean="0"/>
          </a:p>
          <a:p>
            <a:pPr lvl="1"/>
            <a:r>
              <a:rPr lang="en-US" dirty="0" err="1" smtClean="0">
                <a:hlinkClick r:id="rId13"/>
              </a:rPr>
              <a:t>IceCube</a:t>
            </a:r>
            <a:r>
              <a:rPr lang="en-US" dirty="0"/>
              <a:t>, </a:t>
            </a:r>
            <a:r>
              <a:rPr lang="en-US" dirty="0" smtClean="0">
                <a:hlinkClick r:id="rId14"/>
              </a:rPr>
              <a:t>Auger</a:t>
            </a:r>
            <a:r>
              <a:rPr lang="en-US" dirty="0" smtClean="0"/>
              <a:t>, </a:t>
            </a:r>
            <a:r>
              <a:rPr lang="en-US" dirty="0" err="1" smtClean="0">
                <a:hlinkClick r:id="rId15"/>
              </a:rPr>
              <a:t>Cosmic@Web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LAT-Fermi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5"/>
          <a:stretch/>
        </p:blipFill>
        <p:spPr>
          <a:xfrm>
            <a:off x="7480539" y="2346646"/>
            <a:ext cx="4417549" cy="387283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686834" y="5988650"/>
            <a:ext cx="21103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00"/>
              </a:buClr>
              <a:buSzPct val="90000"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© </a:t>
            </a:r>
            <a:r>
              <a:rPr lang="de-DE" sz="1000" noProof="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Sebastian Neubert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75528" y="5517751"/>
            <a:ext cx="4312853" cy="701731"/>
          </a:xfrm>
          <a:prstGeom prst="rect">
            <a:avLst/>
          </a:prstGeom>
          <a:noFill/>
          <a:ln w="38100">
            <a:solidFill>
              <a:srgbClr val="D8C318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13476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200" b="1" dirty="0"/>
              <a:t>High school students do research supported by young scientists </a:t>
            </a:r>
            <a:endParaRPr lang="de-DE" sz="22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err="1" smtClean="0"/>
              <a:t>Facilitators</a:t>
            </a:r>
            <a:endParaRPr lang="de-DE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3"/>
          </p:nvPr>
        </p:nvSpPr>
        <p:spPr>
          <a:xfrm>
            <a:off x="1295467" y="1772817"/>
            <a:ext cx="7429433" cy="4594041"/>
          </a:xfrm>
        </p:spPr>
        <p:txBody>
          <a:bodyPr>
            <a:noAutofit/>
          </a:bodyPr>
          <a:lstStyle/>
          <a:p>
            <a:r>
              <a:rPr lang="en-US" sz="2000" dirty="0" smtClean="0"/>
              <a:t>~150 PhD </a:t>
            </a:r>
            <a:r>
              <a:rPr lang="en-US" sz="2000" dirty="0"/>
              <a:t>and Master students from </a:t>
            </a:r>
            <a:r>
              <a:rPr lang="en-US" sz="2000" dirty="0" smtClean="0"/>
              <a:t>all institutes engaged </a:t>
            </a:r>
            <a:endParaRPr lang="en-US" sz="2000" dirty="0"/>
          </a:p>
          <a:p>
            <a:r>
              <a:rPr lang="en-US" sz="2000" dirty="0"/>
              <a:t>guide Masterclasses, supervise students´ research </a:t>
            </a:r>
            <a:r>
              <a:rPr lang="en-US" sz="2000" dirty="0" smtClean="0"/>
              <a:t>projects</a:t>
            </a:r>
          </a:p>
          <a:p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2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et central </a:t>
            </a:r>
            <a:r>
              <a:rPr lang="en-US" sz="2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reimbursement of expenses and travel cost*</a:t>
            </a:r>
          </a:p>
          <a:p>
            <a:r>
              <a:rPr lang="en-US" sz="2000" dirty="0" smtClean="0"/>
              <a:t>yearly science communication and outreach training </a:t>
            </a:r>
          </a:p>
          <a:p>
            <a:pPr lvl="1"/>
            <a:r>
              <a:rPr lang="en-US" sz="1800" dirty="0" smtClean="0"/>
              <a:t>German or English</a:t>
            </a:r>
          </a:p>
          <a:p>
            <a:pPr lvl="1"/>
            <a:r>
              <a:rPr lang="en-US" sz="1800" dirty="0" smtClean="0"/>
              <a:t>Recent </a:t>
            </a:r>
            <a:r>
              <a:rPr lang="en-US" sz="1800" dirty="0" smtClean="0"/>
              <a:t>Workshop </a:t>
            </a:r>
            <a:r>
              <a:rPr lang="en-US" sz="1800" dirty="0" smtClean="0"/>
              <a:t>(German): </a:t>
            </a:r>
            <a:r>
              <a:rPr lang="en-US" sz="1800" dirty="0" smtClean="0">
                <a:hlinkClick r:id="rId2"/>
              </a:rPr>
              <a:t>11.-13.11.2024 in Fulda</a:t>
            </a:r>
            <a:endParaRPr lang="en-US" sz="1800" dirty="0" smtClean="0"/>
          </a:p>
          <a:p>
            <a:pPr lvl="1"/>
            <a:r>
              <a:rPr lang="en-US" sz="1800" dirty="0" smtClean="0"/>
              <a:t>Fully funded by </a:t>
            </a:r>
            <a:r>
              <a:rPr lang="en-US" sz="1800" dirty="0" err="1" smtClean="0"/>
              <a:t>Heraeus</a:t>
            </a:r>
            <a:r>
              <a:rPr lang="en-US" sz="1800" dirty="0" smtClean="0"/>
              <a:t> foundation, except travel cost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online) onboarding </a:t>
            </a:r>
            <a:r>
              <a:rPr lang="en-US" sz="2000" dirty="0" smtClean="0"/>
              <a:t>events, every 3 months</a:t>
            </a: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ym typeface="Wingdings" panose="05000000000000000000" pitchFamily="2" charset="2"/>
              </a:rPr>
              <a:t>PhDs a</a:t>
            </a:r>
            <a:r>
              <a:rPr lang="en-US" sz="2000" b="1" dirty="0" smtClean="0"/>
              <a:t>cquire </a:t>
            </a:r>
            <a:r>
              <a:rPr lang="en-US" sz="2000" b="1" dirty="0"/>
              <a:t>soft skills, for personal and professional </a:t>
            </a:r>
            <a:r>
              <a:rPr lang="en-US" sz="2000" b="1" dirty="0" smtClean="0"/>
              <a:t>development</a:t>
            </a:r>
            <a:br>
              <a:rPr lang="en-US" sz="2000" b="1" dirty="0" smtClean="0"/>
            </a:br>
            <a:r>
              <a:rPr lang="en-US" sz="2000" b="1" dirty="0" smtClean="0"/>
              <a:t>     </a:t>
            </a:r>
            <a:r>
              <a:rPr lang="de-DE" sz="2000" b="1" dirty="0" smtClean="0"/>
              <a:t>@</a:t>
            </a:r>
            <a:r>
              <a:rPr lang="de-DE" sz="2000" b="1" dirty="0"/>
              <a:t>Supervisors: </a:t>
            </a:r>
            <a:r>
              <a:rPr lang="de-DE" sz="2000" b="1" dirty="0" err="1"/>
              <a:t>Please</a:t>
            </a:r>
            <a:r>
              <a:rPr lang="de-DE" sz="2000" b="1" dirty="0"/>
              <a:t> </a:t>
            </a:r>
            <a:r>
              <a:rPr lang="de-DE" sz="2000" b="1" dirty="0" err="1"/>
              <a:t>support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</a:t>
            </a:r>
            <a:r>
              <a:rPr lang="de-DE" sz="2000" b="1" dirty="0" err="1"/>
              <a:t>important</a:t>
            </a:r>
            <a:r>
              <a:rPr lang="de-DE" sz="2000" b="1" dirty="0"/>
              <a:t> </a:t>
            </a:r>
            <a:r>
              <a:rPr lang="de-DE" sz="2000" b="1" dirty="0" err="1"/>
              <a:t>task</a:t>
            </a:r>
            <a:r>
              <a:rPr lang="de-DE" sz="2000" b="1" dirty="0"/>
              <a:t>!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5</a:t>
            </a:fld>
            <a:endParaRPr lang="de-DE" sz="3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214" y="958515"/>
            <a:ext cx="3300545" cy="2253953"/>
          </a:xfrm>
          <a:prstGeom prst="rect">
            <a:avLst/>
          </a:prstGeom>
        </p:spPr>
      </p:pic>
      <p:pic>
        <p:nvPicPr>
          <p:cNvPr id="14" name="Picture 2" descr="DSC_0055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"/>
          <a:stretch/>
        </p:blipFill>
        <p:spPr bwMode="auto">
          <a:xfrm>
            <a:off x="8495214" y="3796872"/>
            <a:ext cx="3300545" cy="2474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Inhaltsplatzhalter 19"/>
          <p:cNvSpPr txBox="1">
            <a:spLocks/>
          </p:cNvSpPr>
          <p:nvPr/>
        </p:nvSpPr>
        <p:spPr>
          <a:xfrm>
            <a:off x="1338813" y="4168397"/>
            <a:ext cx="7043003" cy="935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8775" marR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 Narrow" panose="020B0606020202030204" pitchFamily="34" charset="0"/>
              <a:buChar char="►"/>
              <a:tabLst/>
              <a:defRPr lang="de-DE" sz="2400" b="0" i="0" kern="1200" baseline="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1pPr>
            <a:lvl2pPr marL="698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SzPct val="120000"/>
              <a:buFont typeface="Wingdings" panose="05000000000000000000" pitchFamily="2" charset="2"/>
              <a:buChar char="§"/>
              <a:defRPr lang="de-DE" sz="2000" b="0" i="0" kern="120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2pPr>
            <a:lvl3pPr marL="9652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lang="de-DE" sz="1800" b="0" i="0" kern="120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Font typeface="Symbol" panose="05050102010706020507" pitchFamily="18" charset="2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</p:txBody>
      </p:sp>
      <p:sp>
        <p:nvSpPr>
          <p:cNvPr id="16" name="Textfeld 15"/>
          <p:cNvSpPr txBox="1"/>
          <p:nvPr/>
        </p:nvSpPr>
        <p:spPr>
          <a:xfrm>
            <a:off x="8480755" y="6249691"/>
            <a:ext cx="221950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Outreach </a:t>
            </a:r>
            <a:r>
              <a:rPr lang="de-DE" sz="14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workshop</a:t>
            </a:r>
            <a:r>
              <a:rPr lang="de-DE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in Fulda</a:t>
            </a:r>
            <a:endParaRPr lang="de-DE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480754" y="3221475"/>
            <a:ext cx="221950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ATLAS Masterclass in Bonn</a:t>
            </a:r>
            <a:endParaRPr lang="de-DE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platzhalter 5"/>
          <p:cNvSpPr txBox="1">
            <a:spLocks/>
          </p:cNvSpPr>
          <p:nvPr/>
        </p:nvSpPr>
        <p:spPr>
          <a:xfrm>
            <a:off x="481631" y="5473930"/>
            <a:ext cx="2954825" cy="24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lang="de-DE" sz="2400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lang="de-DE" sz="20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lang="de-DE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90000"/>
              <a:buFont typeface="Arial Narrow" panose="020B0606020202030204" pitchFamily="34" charset="0"/>
              <a:buNone/>
              <a:tabLst>
                <a:tab pos="271463" algn="l"/>
              </a:tabLst>
              <a:defRPr/>
            </a:pPr>
            <a:r>
              <a:rPr kumimoji="0" lang="en-US" sz="14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* currently suspended due to funding cuts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03928" y="4716200"/>
            <a:ext cx="6821234" cy="757730"/>
          </a:xfrm>
          <a:prstGeom prst="rect">
            <a:avLst/>
          </a:prstGeom>
          <a:noFill/>
          <a:ln w="38100">
            <a:solidFill>
              <a:srgbClr val="D8C3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riangle"/>
          <p:cNvSpPr/>
          <p:nvPr/>
        </p:nvSpPr>
        <p:spPr>
          <a:xfrm>
            <a:off x="5120768" y="862299"/>
            <a:ext cx="2114920" cy="547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63500">
            <a:solidFill>
              <a:schemeClr val="accent1"/>
            </a:solidFill>
          </a:ln>
          <a:effectLst/>
        </p:spPr>
        <p:txBody>
          <a:bodyPr lIns="60960" tIns="60960" rIns="60960" bIns="60960" anchor="ctr"/>
          <a:lstStyle/>
          <a:p>
            <a:endParaRPr sz="900"/>
          </a:p>
        </p:txBody>
      </p:sp>
      <p:sp>
        <p:nvSpPr>
          <p:cNvPr id="160" name="Titel 1"/>
          <p:cNvSpPr txBox="1">
            <a:spLocks noGrp="1"/>
          </p:cNvSpPr>
          <p:nvPr>
            <p:ph type="title"/>
          </p:nvPr>
        </p:nvSpPr>
        <p:spPr>
          <a:xfrm>
            <a:off x="2333435" y="70348"/>
            <a:ext cx="10062245" cy="6903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000" dirty="0" smtClean="0"/>
              <a:t>Masterclasses – </a:t>
            </a:r>
            <a:r>
              <a:rPr lang="de-DE" sz="3000" dirty="0" err="1" smtClean="0"/>
              <a:t>first</a:t>
            </a:r>
            <a:r>
              <a:rPr lang="de-DE" sz="3000" dirty="0" smtClean="0"/>
              <a:t> </a:t>
            </a:r>
            <a:r>
              <a:rPr lang="de-DE" sz="3000" dirty="0" err="1" smtClean="0"/>
              <a:t>level</a:t>
            </a:r>
            <a:r>
              <a:rPr lang="de-DE" sz="3000" dirty="0" smtClean="0"/>
              <a:t> of a multi-</a:t>
            </a:r>
            <a:r>
              <a:rPr lang="de-DE" sz="3000" dirty="0" err="1" smtClean="0"/>
              <a:t>step</a:t>
            </a:r>
            <a:r>
              <a:rPr lang="de-DE" sz="3000" dirty="0" smtClean="0"/>
              <a:t> </a:t>
            </a:r>
            <a:r>
              <a:rPr lang="de-DE" sz="3000" dirty="0" err="1" smtClean="0"/>
              <a:t>program</a:t>
            </a:r>
            <a:endParaRPr sz="3000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/>
          <a:p>
            <a:fld id="{13EBA283-81CD-428D-9703-4AE41BDC50AA}" type="slidenum">
              <a:rPr lang="de-DE" smtClean="0"/>
              <a:pPr/>
              <a:t>6</a:t>
            </a:fld>
            <a:endParaRPr lang="de-DE" sz="3200" dirty="0"/>
          </a:p>
        </p:txBody>
      </p:sp>
      <p:pic>
        <p:nvPicPr>
          <p:cNvPr id="162" name="Grafik 8" descr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2525" y="2207336"/>
            <a:ext cx="1043861" cy="136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rafik 10" descr="Grafik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2425" y="4995962"/>
            <a:ext cx="1043916" cy="1364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Grafik 20" descr="Grafik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0621" y="3601649"/>
            <a:ext cx="1041570" cy="136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Grafik 2" descr="Grafik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1334" y="813023"/>
            <a:ext cx="1041401" cy="136525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feld 11"/>
          <p:cNvSpPr txBox="1"/>
          <p:nvPr/>
        </p:nvSpPr>
        <p:spPr>
          <a:xfrm>
            <a:off x="5781317" y="5578823"/>
            <a:ext cx="836089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ctr" defTabSz="1828800">
              <a:defRPr sz="4000" b="1">
                <a:solidFill>
                  <a:srgbClr val="013476"/>
                </a:solidFill>
              </a:defRPr>
            </a:lvl1pPr>
          </a:lstStyle>
          <a:p>
            <a:r>
              <a:rPr sz="2000" b="0" dirty="0"/>
              <a:t>3500</a:t>
            </a:r>
          </a:p>
        </p:txBody>
      </p:sp>
      <p:sp>
        <p:nvSpPr>
          <p:cNvPr id="171" name="Textfeld 26"/>
          <p:cNvSpPr txBox="1"/>
          <p:nvPr/>
        </p:nvSpPr>
        <p:spPr>
          <a:xfrm>
            <a:off x="5903214" y="4318683"/>
            <a:ext cx="628641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defRPr sz="4000" b="1">
                <a:solidFill>
                  <a:srgbClr val="013476"/>
                </a:solidFill>
              </a:defRPr>
            </a:lvl1pPr>
          </a:lstStyle>
          <a:p>
            <a:r>
              <a:rPr sz="2000" b="0" dirty="0"/>
              <a:t>250</a:t>
            </a:r>
          </a:p>
        </p:txBody>
      </p:sp>
      <p:sp>
        <p:nvSpPr>
          <p:cNvPr id="172" name="Textfeld 27"/>
          <p:cNvSpPr txBox="1"/>
          <p:nvPr/>
        </p:nvSpPr>
        <p:spPr>
          <a:xfrm>
            <a:off x="5855024" y="2806515"/>
            <a:ext cx="628641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defRPr sz="4000" b="1">
                <a:solidFill>
                  <a:srgbClr val="013476"/>
                </a:solidFill>
              </a:defRPr>
            </a:lvl1pPr>
          </a:lstStyle>
          <a:p>
            <a:r>
              <a:rPr sz="2000" b="0" dirty="0"/>
              <a:t>75</a:t>
            </a:r>
          </a:p>
        </p:txBody>
      </p:sp>
      <p:sp>
        <p:nvSpPr>
          <p:cNvPr id="173" name="Textfeld 28"/>
          <p:cNvSpPr txBox="1"/>
          <p:nvPr/>
        </p:nvSpPr>
        <p:spPr>
          <a:xfrm>
            <a:off x="5855024" y="1618383"/>
            <a:ext cx="628641" cy="40011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ctr" defTabSz="1828800">
              <a:defRPr sz="4000" b="1">
                <a:solidFill>
                  <a:srgbClr val="013476"/>
                </a:solidFill>
              </a:defRPr>
            </a:lvl1pPr>
          </a:lstStyle>
          <a:p>
            <a:r>
              <a:rPr sz="2000" b="0" dirty="0"/>
              <a:t>15</a:t>
            </a:r>
          </a:p>
        </p:txBody>
      </p:sp>
      <p:sp>
        <p:nvSpPr>
          <p:cNvPr id="174" name="Textfeld 17"/>
          <p:cNvSpPr txBox="1"/>
          <p:nvPr/>
        </p:nvSpPr>
        <p:spPr>
          <a:xfrm>
            <a:off x="5069219" y="6319501"/>
            <a:ext cx="2614967" cy="3385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defRPr sz="3200">
                <a:solidFill>
                  <a:srgbClr val="013476"/>
                </a:solidFill>
              </a:defRPr>
            </a:lvl1pPr>
          </a:lstStyle>
          <a:p>
            <a:r>
              <a:rPr lang="de-DE" sz="1600" dirty="0" err="1" smtClean="0"/>
              <a:t>Number</a:t>
            </a:r>
            <a:r>
              <a:rPr lang="de-DE" sz="1600" dirty="0" smtClean="0"/>
              <a:t> of </a:t>
            </a:r>
            <a:r>
              <a:rPr lang="de-DE" sz="1600" dirty="0" err="1" smtClean="0"/>
              <a:t>students</a:t>
            </a:r>
            <a:r>
              <a:rPr lang="de-DE" sz="1600" dirty="0" smtClean="0"/>
              <a:t> per </a:t>
            </a:r>
            <a:r>
              <a:rPr lang="de-DE" sz="1600" dirty="0" err="1" smtClean="0"/>
              <a:t>year</a:t>
            </a:r>
            <a:endParaRPr sz="1600" dirty="0"/>
          </a:p>
        </p:txBody>
      </p:sp>
      <p:grpSp>
        <p:nvGrpSpPr>
          <p:cNvPr id="177" name="Group"/>
          <p:cNvGrpSpPr/>
          <p:nvPr/>
        </p:nvGrpSpPr>
        <p:grpSpPr>
          <a:xfrm>
            <a:off x="5441844" y="813023"/>
            <a:ext cx="1793844" cy="2763451"/>
            <a:chOff x="-2" y="-1236085"/>
            <a:chExt cx="3587685" cy="5526899"/>
          </a:xfrm>
        </p:grpSpPr>
        <p:sp>
          <p:nvSpPr>
            <p:cNvPr id="175" name="Rounded Rectangle"/>
            <p:cNvSpPr/>
            <p:nvPr/>
          </p:nvSpPr>
          <p:spPr>
            <a:xfrm>
              <a:off x="-2" y="-1236085"/>
              <a:ext cx="3079443" cy="5526899"/>
            </a:xfrm>
            <a:prstGeom prst="roundRect">
              <a:avLst>
                <a:gd name="adj" fmla="val 13551"/>
              </a:avLst>
            </a:prstGeom>
            <a:noFill/>
            <a:ln w="571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60960" tIns="60960" rIns="60960" bIns="60960" numCol="1" anchor="ctr">
              <a:noAutofit/>
            </a:bodyPr>
            <a:lstStyle/>
            <a:p>
              <a:endParaRPr sz="900"/>
            </a:p>
          </p:txBody>
        </p:sp>
        <p:sp>
          <p:nvSpPr>
            <p:cNvPr id="176" name="40% weiblich"/>
            <p:cNvSpPr txBox="1"/>
            <p:nvPr/>
          </p:nvSpPr>
          <p:spPr>
            <a:xfrm>
              <a:off x="297748" y="1463358"/>
              <a:ext cx="3289935" cy="9008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60960" tIns="60960" rIns="60960" bIns="60960" numCol="1" anchor="t">
              <a:noAutofit/>
            </a:bodyPr>
            <a:lstStyle>
              <a:lvl1pPr>
                <a:defRPr sz="2600">
                  <a:solidFill>
                    <a:srgbClr val="FF9300"/>
                  </a:solidFill>
                </a:defRPr>
              </a:lvl1pPr>
            </a:lstStyle>
            <a:p>
              <a:r>
                <a:rPr lang="de-DE" sz="1800" b="1" dirty="0">
                  <a:solidFill>
                    <a:srgbClr val="C00000"/>
                  </a:solidFill>
                </a:rPr>
                <a:t>5</a:t>
              </a:r>
              <a:r>
                <a:rPr sz="1800" b="1" dirty="0" smtClean="0">
                  <a:solidFill>
                    <a:srgbClr val="C00000"/>
                  </a:solidFill>
                </a:rPr>
                <a:t>0</a:t>
              </a:r>
              <a:r>
                <a:rPr sz="1800" b="1" dirty="0">
                  <a:solidFill>
                    <a:srgbClr val="C00000"/>
                  </a:solidFill>
                </a:rPr>
                <a:t>% </a:t>
              </a:r>
              <a:r>
                <a:rPr lang="de-DE" sz="1800" b="1" dirty="0" err="1" smtClean="0">
                  <a:solidFill>
                    <a:srgbClr val="C00000"/>
                  </a:solidFill>
                </a:rPr>
                <a:t>female</a:t>
              </a:r>
              <a:endParaRPr sz="1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platzhalter 7"/>
          <p:cNvSpPr/>
          <p:nvPr/>
        </p:nvSpPr>
        <p:spPr>
          <a:xfrm>
            <a:off x="5719768" y="99410"/>
            <a:ext cx="5573089" cy="88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110000"/>
              </a:lnSpc>
              <a:tabLst>
                <a:tab pos="355600" algn="l"/>
              </a:tabLst>
              <a:defRPr sz="2700" b="1">
                <a:solidFill>
                  <a:srgbClr val="F18F1F"/>
                </a:solidFill>
              </a:defRPr>
            </a:pPr>
            <a:endParaRPr sz="1350" dirty="0"/>
          </a:p>
        </p:txBody>
      </p:sp>
      <p:sp>
        <p:nvSpPr>
          <p:cNvPr id="6" name="Textfeld 5"/>
          <p:cNvSpPr txBox="1"/>
          <p:nvPr/>
        </p:nvSpPr>
        <p:spPr>
          <a:xfrm>
            <a:off x="1012050" y="910643"/>
            <a:ext cx="2166893" cy="526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  <a:buClr>
                <a:srgbClr val="CCCC00"/>
              </a:buClr>
              <a:buSzPct val="90000"/>
              <a:tabLst>
                <a:tab pos="271463" algn="l"/>
              </a:tabLst>
              <a:defRPr/>
            </a:pP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CERN project weeks*, </a:t>
            </a:r>
            <a:r>
              <a:rPr lang="en-US" dirty="0" smtClean="0">
                <a:solidFill>
                  <a:srgbClr val="013476"/>
                </a:solidFill>
              </a:rPr>
              <a:t>research </a:t>
            </a:r>
            <a:r>
              <a:rPr lang="en-US" dirty="0">
                <a:solidFill>
                  <a:srgbClr val="013476"/>
                </a:solidFill>
              </a:rPr>
              <a:t>projects </a:t>
            </a:r>
            <a:r>
              <a:rPr lang="en-US" dirty="0" smtClean="0">
                <a:solidFill>
                  <a:srgbClr val="013476"/>
                </a:solidFill>
              </a:rPr>
              <a:t>at institutes</a:t>
            </a:r>
          </a:p>
          <a:p>
            <a:pPr lvl="0" algn="r">
              <a:lnSpc>
                <a:spcPct val="90000"/>
              </a:lnSpc>
              <a:buClr>
                <a:srgbClr val="CCCC00"/>
              </a:buClr>
              <a:buSzPct val="90000"/>
              <a:tabLst>
                <a:tab pos="271463" algn="l"/>
              </a:tabLst>
              <a:defRPr/>
            </a:pPr>
            <a:r>
              <a:rPr lang="en-US" dirty="0">
                <a:solidFill>
                  <a:srgbClr val="013476"/>
                </a:solidFill>
                <a:hlinkClick r:id="rId7"/>
              </a:rPr>
              <a:t>List</a:t>
            </a:r>
            <a:r>
              <a:rPr lang="en-US" dirty="0">
                <a:solidFill>
                  <a:srgbClr val="013476"/>
                </a:solidFill>
              </a:rPr>
              <a:t> of 156 essays, incl. 46 awards </a:t>
            </a:r>
            <a:endParaRPr lang="de-DE" dirty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tabLst>
                <a:tab pos="271463" algn="l"/>
              </a:tabLst>
              <a:defRPr/>
            </a:pP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CERN </a:t>
            </a:r>
            <a:r>
              <a:rPr lang="en-US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workshops</a:t>
            </a:r>
            <a:r>
              <a:rPr lang="en-US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*,</a:t>
            </a:r>
            <a:r>
              <a:rPr lang="en-US" dirty="0" smtClean="0">
                <a:solidFill>
                  <a:srgbClr val="013476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013476"/>
                </a:solidFill>
                <a:latin typeface="Arial Narrow" panose="020B0606020202030204" pitchFamily="34" charset="0"/>
              </a:rPr>
              <a:t>Particle physics academy in </a:t>
            </a:r>
            <a:r>
              <a:rPr lang="en-US" dirty="0" smtClean="0">
                <a:solidFill>
                  <a:srgbClr val="013476"/>
                </a:solidFill>
                <a:latin typeface="Arial Narrow" panose="020B0606020202030204" pitchFamily="34" charset="0"/>
              </a:rPr>
              <a:t>Mainz</a:t>
            </a:r>
            <a:endParaRPr lang="de-DE" dirty="0" smtClean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algn="r"/>
            <a:r>
              <a:rPr lang="de-DE" dirty="0" err="1" smtClean="0">
                <a:solidFill>
                  <a:srgbClr val="013476"/>
                </a:solidFill>
              </a:rPr>
              <a:t>Active</a:t>
            </a:r>
            <a:r>
              <a:rPr lang="de-DE" dirty="0" smtClean="0">
                <a:solidFill>
                  <a:srgbClr val="013476"/>
                </a:solidFill>
              </a:rPr>
              <a:t> </a:t>
            </a:r>
            <a:r>
              <a:rPr lang="de-DE" dirty="0" err="1">
                <a:solidFill>
                  <a:srgbClr val="013476"/>
                </a:solidFill>
              </a:rPr>
              <a:t>engagement</a:t>
            </a:r>
            <a:r>
              <a:rPr lang="de-DE" dirty="0">
                <a:solidFill>
                  <a:srgbClr val="013476"/>
                </a:solidFill>
              </a:rPr>
              <a:t>, </a:t>
            </a:r>
            <a:r>
              <a:rPr lang="de-DE" dirty="0" err="1">
                <a:solidFill>
                  <a:srgbClr val="013476"/>
                </a:solidFill>
              </a:rPr>
              <a:t>detector</a:t>
            </a:r>
            <a:r>
              <a:rPr lang="de-DE" dirty="0">
                <a:solidFill>
                  <a:srgbClr val="013476"/>
                </a:solidFill>
              </a:rPr>
              <a:t> </a:t>
            </a:r>
            <a:r>
              <a:rPr lang="de-DE" dirty="0" err="1" smtClean="0">
                <a:solidFill>
                  <a:srgbClr val="013476"/>
                </a:solidFill>
              </a:rPr>
              <a:t>projects</a:t>
            </a:r>
            <a:endParaRPr lang="de-DE" dirty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algn="r"/>
            <a:endParaRPr lang="de-DE" dirty="0">
              <a:solidFill>
                <a:srgbClr val="013476"/>
              </a:solidFill>
            </a:endParaRPr>
          </a:p>
          <a:p>
            <a:pPr algn="r"/>
            <a:endParaRPr lang="de-DE" dirty="0" smtClean="0">
              <a:solidFill>
                <a:srgbClr val="013476"/>
              </a:solidFill>
            </a:endParaRPr>
          </a:p>
          <a:p>
            <a:pPr algn="r"/>
            <a:r>
              <a:rPr lang="de-DE" dirty="0" smtClean="0">
                <a:solidFill>
                  <a:srgbClr val="013476"/>
                </a:solidFill>
              </a:rPr>
              <a:t>Masterclasses</a:t>
            </a:r>
            <a:endParaRPr lang="de-DE" dirty="0">
              <a:solidFill>
                <a:srgbClr val="013476"/>
              </a:solidFill>
            </a:endParaRPr>
          </a:p>
        </p:txBody>
      </p:sp>
      <p:sp>
        <p:nvSpPr>
          <p:cNvPr id="31" name="Textplatzhalter 5"/>
          <p:cNvSpPr txBox="1">
            <a:spLocks/>
          </p:cNvSpPr>
          <p:nvPr/>
        </p:nvSpPr>
        <p:spPr>
          <a:xfrm>
            <a:off x="38706" y="6538914"/>
            <a:ext cx="2892056" cy="33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lang="de-DE" sz="2400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lang="de-DE" sz="20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lang="de-DE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90000"/>
              <a:buFont typeface="Arial Narrow" panose="020B0606020202030204" pitchFamily="34" charset="0"/>
              <a:buNone/>
              <a:tabLst>
                <a:tab pos="271463" algn="l"/>
              </a:tabLst>
              <a:defRPr/>
            </a:pPr>
            <a:r>
              <a:rPr kumimoji="0" lang="en-US" sz="14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* currently suspended due to funding cuts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909692" y="4862362"/>
            <a:ext cx="21686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2060"/>
                </a:solidFill>
                <a:hlinkClick r:id="rId8"/>
              </a:rPr>
              <a:t>Female</a:t>
            </a:r>
            <a:r>
              <a:rPr lang="de-DE" sz="2000" dirty="0" smtClean="0">
                <a:solidFill>
                  <a:srgbClr val="002060"/>
                </a:solidFill>
                <a:hlinkClick r:id="rId8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hlinkClick r:id="rId8"/>
              </a:rPr>
              <a:t>share</a:t>
            </a:r>
            <a:r>
              <a:rPr lang="de-DE" sz="2000" dirty="0" smtClean="0">
                <a:solidFill>
                  <a:srgbClr val="002060"/>
                </a:solidFill>
                <a:hlinkClick r:id="rId8"/>
              </a:rPr>
              <a:t> in </a:t>
            </a:r>
            <a:r>
              <a:rPr lang="de-DE" sz="2000" dirty="0" err="1" smtClean="0">
                <a:solidFill>
                  <a:srgbClr val="002060"/>
                </a:solidFill>
                <a:hlinkClick r:id="rId8"/>
              </a:rPr>
              <a:t>physics</a:t>
            </a:r>
            <a:r>
              <a:rPr lang="de-DE" sz="2000" dirty="0" smtClean="0">
                <a:solidFill>
                  <a:srgbClr val="002060"/>
                </a:solidFill>
                <a:hlinkClick r:id="rId8"/>
              </a:rPr>
              <a:t> </a:t>
            </a:r>
            <a:r>
              <a:rPr lang="de-DE" sz="2000" dirty="0" err="1" smtClean="0">
                <a:solidFill>
                  <a:srgbClr val="002060"/>
                </a:solidFill>
                <a:hlinkClick r:id="rId8"/>
              </a:rPr>
              <a:t>exams</a:t>
            </a:r>
            <a:r>
              <a:rPr lang="de-DE" sz="2000" dirty="0" smtClean="0">
                <a:solidFill>
                  <a:srgbClr val="002060"/>
                </a:solidFill>
                <a:hlinkClick r:id="rId8"/>
              </a:rPr>
              <a:t> 2023</a:t>
            </a:r>
            <a:r>
              <a:rPr lang="de-DE" sz="2000" dirty="0" smtClean="0">
                <a:solidFill>
                  <a:srgbClr val="002060"/>
                </a:solidFill>
              </a:rPr>
              <a:t>: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2000" dirty="0" smtClean="0"/>
              <a:t>22% </a:t>
            </a:r>
            <a:r>
              <a:rPr lang="de-DE" sz="2000" dirty="0"/>
              <a:t>Bachelor </a:t>
            </a:r>
            <a:endParaRPr lang="de-DE" sz="20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2000" dirty="0" smtClean="0"/>
              <a:t>25% Master</a:t>
            </a:r>
            <a:endParaRPr lang="de-DE" sz="20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2000" dirty="0" smtClean="0"/>
              <a:t>22% PhD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8909692" y="3669512"/>
            <a:ext cx="2215595" cy="1015663"/>
          </a:xfrm>
          <a:prstGeom prst="rect">
            <a:avLst/>
          </a:prstGeom>
          <a:noFill/>
          <a:ln w="38100">
            <a:solidFill>
              <a:srgbClr val="CDC301"/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000" b="1" dirty="0" smtClean="0">
                <a:solidFill>
                  <a:srgbClr val="013476"/>
                </a:solidFill>
              </a:rPr>
              <a:t>High </a:t>
            </a:r>
            <a:r>
              <a:rPr lang="de-DE" sz="2000" b="1" dirty="0" err="1" smtClean="0">
                <a:solidFill>
                  <a:srgbClr val="013476"/>
                </a:solidFill>
              </a:rPr>
              <a:t>proportion</a:t>
            </a:r>
            <a:r>
              <a:rPr lang="de-DE" sz="2000" b="1" dirty="0" smtClean="0">
                <a:solidFill>
                  <a:srgbClr val="013476"/>
                </a:solidFill>
              </a:rPr>
              <a:t> of </a:t>
            </a:r>
            <a:r>
              <a:rPr lang="de-DE" sz="2000" b="1" dirty="0" err="1" smtClean="0">
                <a:solidFill>
                  <a:srgbClr val="013476"/>
                </a:solidFill>
              </a:rPr>
              <a:t>women</a:t>
            </a:r>
            <a:r>
              <a:rPr lang="de-DE" sz="2000" b="1" dirty="0" smtClean="0">
                <a:solidFill>
                  <a:srgbClr val="013476"/>
                </a:solidFill>
              </a:rPr>
              <a:t> on </a:t>
            </a:r>
            <a:r>
              <a:rPr lang="de-DE" sz="2000" b="1" dirty="0" err="1" smtClean="0">
                <a:solidFill>
                  <a:srgbClr val="013476"/>
                </a:solidFill>
              </a:rPr>
              <a:t>higher</a:t>
            </a:r>
            <a:r>
              <a:rPr lang="de-DE" sz="2000" b="1" dirty="0" smtClean="0">
                <a:solidFill>
                  <a:srgbClr val="013476"/>
                </a:solidFill>
              </a:rPr>
              <a:t> </a:t>
            </a:r>
            <a:r>
              <a:rPr lang="de-DE" sz="2000" b="1" dirty="0" err="1" smtClean="0">
                <a:solidFill>
                  <a:srgbClr val="013476"/>
                </a:solidFill>
              </a:rPr>
              <a:t>levels</a:t>
            </a:r>
            <a:endParaRPr lang="de-DE" sz="2000" b="1" dirty="0">
              <a:solidFill>
                <a:srgbClr val="013476"/>
              </a:solidFill>
            </a:endParaRPr>
          </a:p>
        </p:txBody>
      </p:sp>
      <p:sp>
        <p:nvSpPr>
          <p:cNvPr id="2" name="Eingekerbter Pfeil nach rechts 1"/>
          <p:cNvSpPr/>
          <p:nvPr/>
        </p:nvSpPr>
        <p:spPr>
          <a:xfrm>
            <a:off x="7136779" y="1405054"/>
            <a:ext cx="1427357" cy="613439"/>
          </a:xfrm>
          <a:prstGeom prst="notched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636174" y="1214063"/>
            <a:ext cx="3641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150 </a:t>
            </a:r>
            <a:r>
              <a:rPr lang="en-US" dirty="0" smtClean="0">
                <a:solidFill>
                  <a:srgbClr val="C00000"/>
                </a:solidFill>
              </a:rPr>
              <a:t>Fellows, </a:t>
            </a:r>
            <a:r>
              <a:rPr lang="en-US" dirty="0">
                <a:solidFill>
                  <a:srgbClr val="C00000"/>
                </a:solidFill>
              </a:rPr>
              <a:t>50% female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experienced </a:t>
            </a:r>
            <a:r>
              <a:rPr lang="en-US" dirty="0">
                <a:solidFill>
                  <a:srgbClr val="C00000"/>
                </a:solidFill>
              </a:rPr>
              <a:t>talents,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mainly </a:t>
            </a:r>
            <a:r>
              <a:rPr lang="en-US" dirty="0">
                <a:solidFill>
                  <a:srgbClr val="C00000"/>
                </a:solidFill>
              </a:rPr>
              <a:t>studying physics or shortly before</a:t>
            </a:r>
          </a:p>
        </p:txBody>
      </p:sp>
      <p:grpSp>
        <p:nvGrpSpPr>
          <p:cNvPr id="24" name="Gruppieren 23"/>
          <p:cNvGrpSpPr/>
          <p:nvPr/>
        </p:nvGrpSpPr>
        <p:grpSpPr>
          <a:xfrm>
            <a:off x="7235688" y="2225986"/>
            <a:ext cx="4754758" cy="1504793"/>
            <a:chOff x="8410992" y="1898311"/>
            <a:chExt cx="4557816" cy="1181331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20AE947-D280-7D42-8EB9-C5AB435B307F}"/>
                </a:ext>
              </a:extLst>
            </p:cNvPr>
            <p:cNvGrpSpPr/>
            <p:nvPr/>
          </p:nvGrpSpPr>
          <p:grpSpPr>
            <a:xfrm>
              <a:off x="8410992" y="1900895"/>
              <a:ext cx="1455620" cy="1120684"/>
              <a:chOff x="3285210" y="2428457"/>
              <a:chExt cx="1455620" cy="1120684"/>
            </a:xfrm>
          </p:grpSpPr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DF210542-DD3D-6D43-B420-2229ADE42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prstClr val="black"/>
                  <a:srgbClr val="01347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5210" y="2428457"/>
                <a:ext cx="1120684" cy="1120684"/>
              </a:xfrm>
              <a:prstGeom prst="rect">
                <a:avLst/>
              </a:prstGeom>
            </p:spPr>
          </p:pic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C4C04EE7-B1B2-424B-AB5C-33F991F96B4F}"/>
                  </a:ext>
                </a:extLst>
              </p:cNvPr>
              <p:cNvSpPr txBox="1"/>
              <p:nvPr/>
            </p:nvSpPr>
            <p:spPr>
              <a:xfrm>
                <a:off x="3583770" y="3305307"/>
                <a:ext cx="1157060" cy="192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CCCC00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SCHOOL</a:t>
                </a: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372A6E06-8BE5-9C47-85AB-C81384972274}"/>
                </a:ext>
              </a:extLst>
            </p:cNvPr>
            <p:cNvGrpSpPr/>
            <p:nvPr/>
          </p:nvGrpSpPr>
          <p:grpSpPr>
            <a:xfrm>
              <a:off x="11077572" y="1898311"/>
              <a:ext cx="1891236" cy="1181331"/>
              <a:chOff x="5951792" y="2433313"/>
              <a:chExt cx="1891236" cy="1181331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81BFF889-930C-2749-A753-60DA5EFDC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prstClr val="black"/>
                  <a:srgbClr val="013476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67223" y="2433313"/>
                <a:ext cx="1055420" cy="1055420"/>
              </a:xfrm>
              <a:prstGeom prst="rect">
                <a:avLst/>
              </a:prstGeom>
            </p:spPr>
          </p:pic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20289189-9B7E-A243-BF1D-5D3DCE1FECD6}"/>
                  </a:ext>
                </a:extLst>
              </p:cNvPr>
              <p:cNvSpPr txBox="1"/>
              <p:nvPr/>
            </p:nvSpPr>
            <p:spPr>
              <a:xfrm>
                <a:off x="5951792" y="3271641"/>
                <a:ext cx="1891236" cy="343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CCCC00"/>
                  </a:buClr>
                  <a:buSzPct val="90000"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RESEARCH GROUPS</a:t>
                </a:r>
              </a:p>
            </p:txBody>
          </p:sp>
        </p:grpSp>
        <p:sp>
          <p:nvSpPr>
            <p:cNvPr id="27" name="Nach unten gekrümmter Pfeil 26">
              <a:extLst>
                <a:ext uri="{FF2B5EF4-FFF2-40B4-BE49-F238E27FC236}">
                  <a16:creationId xmlns:a16="http://schemas.microsoft.com/office/drawing/2014/main" id="{EF2041BE-4A0D-DB46-86FD-A87B2CB74549}"/>
                </a:ext>
              </a:extLst>
            </p:cNvPr>
            <p:cNvSpPr/>
            <p:nvPr/>
          </p:nvSpPr>
          <p:spPr>
            <a:xfrm>
              <a:off x="9607263" y="2184205"/>
              <a:ext cx="1324065" cy="544120"/>
            </a:xfrm>
            <a:prstGeom prst="curvedDownArrow">
              <a:avLst/>
            </a:prstGeom>
            <a:solidFill>
              <a:srgbClr val="CDC301"/>
            </a:solidFill>
            <a:ln w="12700" cap="flat" cmpd="sng" algn="ctr">
              <a:solidFill>
                <a:srgbClr val="CDC30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CDC30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6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15" r="4401"/>
          <a:stretch/>
        </p:blipFill>
        <p:spPr>
          <a:xfrm>
            <a:off x="1847521" y="4716966"/>
            <a:ext cx="2907040" cy="194276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2020" y="0"/>
            <a:ext cx="10062245" cy="690395"/>
          </a:xfrm>
        </p:spPr>
        <p:txBody>
          <a:bodyPr/>
          <a:lstStyle/>
          <a:p>
            <a:r>
              <a:rPr lang="de-DE" dirty="0" smtClean="0"/>
              <a:t>Fellows in </a:t>
            </a:r>
            <a:r>
              <a:rPr lang="de-DE" dirty="0" err="1" smtClean="0"/>
              <a:t>science</a:t>
            </a:r>
            <a:r>
              <a:rPr lang="de-DE" dirty="0" smtClean="0"/>
              <a:t> and </a:t>
            </a:r>
            <a:r>
              <a:rPr lang="de-DE" dirty="0" err="1" smtClean="0"/>
              <a:t>outreach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7</a:t>
            </a:fld>
            <a:endParaRPr lang="de-DE" sz="3200" dirty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"/>
          <a:stretch/>
        </p:blipFill>
        <p:spPr>
          <a:xfrm>
            <a:off x="2527130" y="2433299"/>
            <a:ext cx="3319564" cy="1910789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98"/>
          <a:stretch/>
        </p:blipFill>
        <p:spPr>
          <a:xfrm>
            <a:off x="6378800" y="2433299"/>
            <a:ext cx="1794477" cy="1889535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8173277" y="3453681"/>
            <a:ext cx="2089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Fellow Lukas: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From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internship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to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authorship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6"/>
              </a:rPr>
              <a:t>ATLAS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  <a:hlinkClick r:id="rId6"/>
              </a:rPr>
              <a:t>blog</a:t>
            </a:r>
            <a:endParaRPr lang="de-DE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02" y="3078812"/>
            <a:ext cx="1844579" cy="324683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35" t="511"/>
          <a:stretch/>
        </p:blipFill>
        <p:spPr>
          <a:xfrm>
            <a:off x="6338329" y="4543310"/>
            <a:ext cx="3962538" cy="211190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684" y="248160"/>
            <a:ext cx="2716037" cy="309205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0454982" y="3297916"/>
            <a:ext cx="1584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School </a:t>
            </a:r>
            <a:r>
              <a:rPr lang="de-DE" sz="16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Introduction</a:t>
            </a:r>
            <a:r>
              <a:rPr lang="de-DE" sz="1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to the </a:t>
            </a:r>
            <a:r>
              <a:rPr lang="de-DE" sz="16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Terascale</a:t>
            </a:r>
            <a:r>
              <a:rPr lang="de-DE" sz="1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sz="1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de-DE" sz="16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for 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Fellows and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B.Sc.students</a:t>
            </a:r>
            <a:endParaRPr lang="de-DE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694392" y="5744943"/>
            <a:ext cx="16844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Fellow Julia Els 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panel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discussion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at CERN70 </a:t>
            </a:r>
            <a:r>
              <a:rPr lang="de-DE" sz="1600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10"/>
              </a:rPr>
              <a:t>LinkedIn</a:t>
            </a:r>
            <a:endParaRPr lang="de-DE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399916" y="4949431"/>
            <a:ext cx="1792083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1600" dirty="0" smtClean="0">
                <a:solidFill>
                  <a:srgbClr val="002060"/>
                </a:solidFill>
              </a:rPr>
              <a:t>Fellows </a:t>
            </a:r>
            <a:r>
              <a:rPr lang="de-DE" sz="1600" dirty="0" err="1" smtClean="0">
                <a:solidFill>
                  <a:srgbClr val="002060"/>
                </a:solidFill>
              </a:rPr>
              <a:t>invite</a:t>
            </a:r>
            <a:r>
              <a:rPr lang="de-DE" sz="1600" dirty="0" smtClean="0">
                <a:solidFill>
                  <a:srgbClr val="002060"/>
                </a:solidFill>
              </a:rPr>
              <a:t> prominent </a:t>
            </a:r>
            <a:r>
              <a:rPr lang="de-DE" sz="1600" dirty="0" err="1">
                <a:solidFill>
                  <a:srgbClr val="002060"/>
                </a:solidFill>
              </a:rPr>
              <a:t>speakers</a:t>
            </a:r>
            <a:r>
              <a:rPr lang="de-DE" sz="1600" dirty="0">
                <a:solidFill>
                  <a:srgbClr val="002060"/>
                </a:solidFill>
              </a:rPr>
              <a:t> for </a:t>
            </a:r>
            <a:r>
              <a:rPr lang="de-DE" sz="1600" i="1" dirty="0">
                <a:solidFill>
                  <a:srgbClr val="002060"/>
                </a:solidFill>
              </a:rPr>
              <a:t>Ask the </a:t>
            </a:r>
            <a:r>
              <a:rPr lang="de-DE" sz="1600" i="1" dirty="0" smtClean="0">
                <a:solidFill>
                  <a:srgbClr val="002060"/>
                </a:solidFill>
              </a:rPr>
              <a:t>expert</a:t>
            </a:r>
            <a:r>
              <a:rPr lang="de-DE" sz="1600" dirty="0" smtClean="0">
                <a:solidFill>
                  <a:srgbClr val="002060"/>
                </a:solidFill>
              </a:rPr>
              <a:t>: Ranga </a:t>
            </a:r>
            <a:r>
              <a:rPr lang="de-DE" sz="1600" dirty="0">
                <a:solidFill>
                  <a:srgbClr val="002060"/>
                </a:solidFill>
              </a:rPr>
              <a:t>Yogeshwar, Reinhard </a:t>
            </a:r>
            <a:r>
              <a:rPr lang="de-DE" sz="1600" dirty="0" err="1" smtClean="0">
                <a:solidFill>
                  <a:srgbClr val="002060"/>
                </a:solidFill>
              </a:rPr>
              <a:t>Genzel</a:t>
            </a:r>
            <a:r>
              <a:rPr lang="de-DE" sz="1600" dirty="0" smtClean="0">
                <a:solidFill>
                  <a:srgbClr val="002060"/>
                </a:solidFill>
              </a:rPr>
              <a:t>...</a:t>
            </a:r>
            <a:endParaRPr lang="de-DE" sz="1600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</a:pPr>
            <a:endParaRPr lang="de-DE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971343" y="736512"/>
            <a:ext cx="10733972" cy="3715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8775" marR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 Narrow" panose="020B0606020202030204" pitchFamily="34" charset="0"/>
              <a:buChar char="►"/>
              <a:tabLst/>
              <a:defRPr lang="de-DE" sz="2400" b="0" i="0" kern="1200" baseline="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1pPr>
            <a:lvl2pPr marL="698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SzPct val="120000"/>
              <a:buFont typeface="Wingdings" panose="05000000000000000000" pitchFamily="2" charset="2"/>
              <a:buChar char="§"/>
              <a:defRPr lang="de-DE" sz="2000" b="0" i="0" kern="120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2pPr>
            <a:lvl3pPr marL="9652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lang="de-DE" sz="1800" b="0" i="0" kern="120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Font typeface="Symbol" panose="05050102010706020507" pitchFamily="18" charset="2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2100" b="1" dirty="0" smtClean="0"/>
              <a:t>Central offers: </a:t>
            </a:r>
            <a:r>
              <a:rPr lang="en-US" sz="2100" dirty="0" smtClean="0"/>
              <a:t>yearly </a:t>
            </a:r>
            <a:r>
              <a:rPr lang="en-US" sz="2100" dirty="0" smtClean="0">
                <a:hlinkClick r:id="rId11"/>
              </a:rPr>
              <a:t>Fellow physics school</a:t>
            </a:r>
            <a:r>
              <a:rPr lang="en-US" sz="2100" dirty="0" smtClean="0"/>
              <a:t>, </a:t>
            </a:r>
            <a:br>
              <a:rPr lang="en-US" sz="2100" dirty="0" smtClean="0"/>
            </a:br>
            <a:r>
              <a:rPr lang="en-US" sz="2100" dirty="0" smtClean="0"/>
              <a:t>frequent online events </a:t>
            </a:r>
            <a:r>
              <a:rPr lang="en-US" sz="2100" i="1" dirty="0" smtClean="0">
                <a:hlinkClick r:id="rId12"/>
              </a:rPr>
              <a:t>Ask the expert </a:t>
            </a:r>
            <a:r>
              <a:rPr lang="en-US" sz="2100" dirty="0" smtClean="0"/>
              <a:t>(research highlights, career development),</a:t>
            </a:r>
            <a:br>
              <a:rPr lang="en-US" sz="2100" dirty="0" smtClean="0"/>
            </a:br>
            <a:r>
              <a:rPr lang="en-US" sz="21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yearly Fellow meeting*, invitation to national physics conferences*</a:t>
            </a:r>
          </a:p>
          <a:p>
            <a:pPr>
              <a:spcBef>
                <a:spcPts val="900"/>
              </a:spcBef>
            </a:pPr>
            <a:r>
              <a:rPr lang="en-US" sz="2100" b="1" dirty="0" smtClean="0"/>
              <a:t>Local offers: </a:t>
            </a:r>
            <a:r>
              <a:rPr lang="en-US" sz="2100" dirty="0" smtClean="0"/>
              <a:t>internships, invitation to group events (scientific, outreach, social), ..</a:t>
            </a:r>
            <a:endParaRPr lang="en-US" sz="2100" dirty="0" smtClean="0"/>
          </a:p>
        </p:txBody>
      </p:sp>
      <p:sp>
        <p:nvSpPr>
          <p:cNvPr id="20" name="Textplatzhalter 5"/>
          <p:cNvSpPr txBox="1">
            <a:spLocks/>
          </p:cNvSpPr>
          <p:nvPr/>
        </p:nvSpPr>
        <p:spPr>
          <a:xfrm>
            <a:off x="1395704" y="2084613"/>
            <a:ext cx="2892056" cy="333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lang="de-DE" sz="2400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lang="de-DE" sz="20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lang="de-DE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90000"/>
              <a:buFont typeface="Arial Narrow" panose="020B0606020202030204" pitchFamily="34" charset="0"/>
              <a:buNone/>
              <a:tabLst>
                <a:tab pos="271463" algn="l"/>
              </a:tabLst>
              <a:defRPr/>
            </a:pPr>
            <a:r>
              <a:rPr kumimoji="0" lang="en-US" sz="14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* currently suspended due to funding cuts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  <p:sp>
        <p:nvSpPr>
          <p:cNvPr id="7" name="Horizontales Scrollen 6"/>
          <p:cNvSpPr/>
          <p:nvPr/>
        </p:nvSpPr>
        <p:spPr>
          <a:xfrm rot="1027606">
            <a:off x="2217789" y="4716594"/>
            <a:ext cx="7336139" cy="11240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 rot="1041365">
            <a:off x="2560562" y="4937899"/>
            <a:ext cx="6742716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buClr>
                <a:srgbClr val="013476"/>
              </a:buClr>
            </a:pPr>
            <a:r>
              <a:rPr lang="de-DE" sz="1600" b="1" dirty="0" err="1">
                <a:solidFill>
                  <a:srgbClr val="013476"/>
                </a:solidFill>
              </a:rPr>
              <a:t>Win</a:t>
            </a:r>
            <a:r>
              <a:rPr lang="de-DE" sz="1600" b="1" dirty="0">
                <a:solidFill>
                  <a:srgbClr val="013476"/>
                </a:solidFill>
              </a:rPr>
              <a:t> for Fellows: </a:t>
            </a:r>
            <a:r>
              <a:rPr lang="de-DE" sz="1600" dirty="0">
                <a:solidFill>
                  <a:srgbClr val="013476"/>
                </a:solidFill>
              </a:rPr>
              <a:t>Close and </a:t>
            </a:r>
            <a:r>
              <a:rPr lang="de-DE" sz="1600" dirty="0" err="1">
                <a:solidFill>
                  <a:srgbClr val="013476"/>
                </a:solidFill>
              </a:rPr>
              <a:t>early</a:t>
            </a:r>
            <a:r>
              <a:rPr lang="de-DE" sz="1600" dirty="0">
                <a:solidFill>
                  <a:srgbClr val="013476"/>
                </a:solidFill>
              </a:rPr>
              <a:t> </a:t>
            </a:r>
            <a:r>
              <a:rPr lang="de-DE" sz="1600" dirty="0" err="1">
                <a:solidFill>
                  <a:srgbClr val="013476"/>
                </a:solidFill>
              </a:rPr>
              <a:t>connection</a:t>
            </a:r>
            <a:r>
              <a:rPr lang="de-DE" sz="1600" dirty="0">
                <a:solidFill>
                  <a:srgbClr val="013476"/>
                </a:solidFill>
              </a:rPr>
              <a:t> </a:t>
            </a:r>
            <a:r>
              <a:rPr lang="de-DE" sz="1600" dirty="0" err="1">
                <a:solidFill>
                  <a:srgbClr val="013476"/>
                </a:solidFill>
              </a:rPr>
              <a:t>to</a:t>
            </a:r>
            <a:r>
              <a:rPr lang="de-DE" sz="1600" dirty="0">
                <a:solidFill>
                  <a:srgbClr val="013476"/>
                </a:solidFill>
              </a:rPr>
              <a:t> </a:t>
            </a:r>
            <a:r>
              <a:rPr lang="de-DE" sz="1600" dirty="0" err="1">
                <a:solidFill>
                  <a:srgbClr val="013476"/>
                </a:solidFill>
              </a:rPr>
              <a:t>research</a:t>
            </a:r>
            <a:r>
              <a:rPr lang="de-DE" sz="1600" dirty="0">
                <a:solidFill>
                  <a:srgbClr val="013476"/>
                </a:solidFill>
              </a:rPr>
              <a:t>, extra </a:t>
            </a:r>
            <a:r>
              <a:rPr lang="de-DE" sz="1600" dirty="0" err="1">
                <a:solidFill>
                  <a:srgbClr val="013476"/>
                </a:solidFill>
              </a:rPr>
              <a:t>training</a:t>
            </a:r>
            <a:r>
              <a:rPr lang="de-DE" sz="1600" dirty="0">
                <a:solidFill>
                  <a:srgbClr val="013476"/>
                </a:solidFill>
              </a:rPr>
              <a:t>, </a:t>
            </a:r>
            <a:r>
              <a:rPr lang="de-DE" sz="1600" dirty="0" err="1">
                <a:solidFill>
                  <a:srgbClr val="013476"/>
                </a:solidFill>
              </a:rPr>
              <a:t>networking</a:t>
            </a:r>
            <a:endParaRPr lang="de-DE" sz="1600" dirty="0">
              <a:solidFill>
                <a:srgbClr val="013476"/>
              </a:solidFill>
            </a:endParaRPr>
          </a:p>
          <a:p>
            <a:pPr lvl="0">
              <a:lnSpc>
                <a:spcPct val="90000"/>
              </a:lnSpc>
              <a:spcBef>
                <a:spcPts val="900"/>
              </a:spcBef>
              <a:spcAft>
                <a:spcPts val="600"/>
              </a:spcAft>
              <a:buClr>
                <a:srgbClr val="013476"/>
              </a:buClr>
            </a:pPr>
            <a:r>
              <a:rPr lang="de-DE" sz="1600" b="1" dirty="0" err="1">
                <a:solidFill>
                  <a:srgbClr val="013476"/>
                </a:solidFill>
              </a:rPr>
              <a:t>Win</a:t>
            </a:r>
            <a:r>
              <a:rPr lang="de-DE" sz="1600" b="1" dirty="0">
                <a:solidFill>
                  <a:srgbClr val="013476"/>
                </a:solidFill>
              </a:rPr>
              <a:t> for </a:t>
            </a:r>
            <a:r>
              <a:rPr lang="de-DE" sz="1600" b="1" dirty="0" err="1">
                <a:solidFill>
                  <a:srgbClr val="013476"/>
                </a:solidFill>
              </a:rPr>
              <a:t>groups</a:t>
            </a:r>
            <a:r>
              <a:rPr lang="de-DE" sz="1600" b="1" dirty="0">
                <a:solidFill>
                  <a:srgbClr val="013476"/>
                </a:solidFill>
              </a:rPr>
              <a:t>: </a:t>
            </a:r>
            <a:r>
              <a:rPr lang="de-DE" sz="1600" dirty="0" err="1" smtClean="0">
                <a:solidFill>
                  <a:srgbClr val="013476"/>
                </a:solidFill>
              </a:rPr>
              <a:t>highly</a:t>
            </a:r>
            <a:r>
              <a:rPr lang="de-DE" sz="1600" dirty="0" smtClean="0">
                <a:solidFill>
                  <a:srgbClr val="013476"/>
                </a:solidFill>
              </a:rPr>
              <a:t> </a:t>
            </a:r>
            <a:r>
              <a:rPr lang="de-DE" sz="1600" dirty="0" err="1">
                <a:solidFill>
                  <a:srgbClr val="013476"/>
                </a:solidFill>
              </a:rPr>
              <a:t>motivated</a:t>
            </a:r>
            <a:r>
              <a:rPr lang="de-DE" sz="1600" dirty="0">
                <a:solidFill>
                  <a:srgbClr val="013476"/>
                </a:solidFill>
              </a:rPr>
              <a:t>, </a:t>
            </a:r>
            <a:r>
              <a:rPr lang="de-DE" sz="1600" dirty="0" err="1">
                <a:solidFill>
                  <a:srgbClr val="013476"/>
                </a:solidFill>
              </a:rPr>
              <a:t>well</a:t>
            </a:r>
            <a:r>
              <a:rPr lang="de-DE" sz="1600" dirty="0">
                <a:solidFill>
                  <a:srgbClr val="013476"/>
                </a:solidFill>
              </a:rPr>
              <a:t> </a:t>
            </a:r>
            <a:r>
              <a:rPr lang="de-DE" sz="1600" dirty="0" err="1">
                <a:solidFill>
                  <a:srgbClr val="013476"/>
                </a:solidFill>
              </a:rPr>
              <a:t>trained</a:t>
            </a:r>
            <a:r>
              <a:rPr lang="de-DE" sz="1600" dirty="0">
                <a:solidFill>
                  <a:srgbClr val="013476"/>
                </a:solidFill>
              </a:rPr>
              <a:t> </a:t>
            </a:r>
            <a:r>
              <a:rPr lang="de-DE" sz="1600" dirty="0" err="1">
                <a:solidFill>
                  <a:srgbClr val="013476"/>
                </a:solidFill>
              </a:rPr>
              <a:t>students</a:t>
            </a:r>
            <a:r>
              <a:rPr lang="de-DE" sz="1600" dirty="0">
                <a:solidFill>
                  <a:srgbClr val="013476"/>
                </a:solidFill>
              </a:rPr>
              <a:t>, </a:t>
            </a:r>
            <a:r>
              <a:rPr lang="de-DE" sz="1600" dirty="0" err="1" smtClean="0">
                <a:solidFill>
                  <a:srgbClr val="013476"/>
                </a:solidFill>
              </a:rPr>
              <a:t>support</a:t>
            </a:r>
            <a:r>
              <a:rPr lang="de-DE" sz="1600" dirty="0" smtClean="0">
                <a:solidFill>
                  <a:srgbClr val="013476"/>
                </a:solidFill>
              </a:rPr>
              <a:t> </a:t>
            </a:r>
            <a:r>
              <a:rPr lang="de-DE" sz="1600" dirty="0">
                <a:solidFill>
                  <a:srgbClr val="013476"/>
                </a:solidFill>
              </a:rPr>
              <a:t>in </a:t>
            </a:r>
            <a:r>
              <a:rPr lang="de-DE" sz="1600" dirty="0" err="1">
                <a:solidFill>
                  <a:srgbClr val="013476"/>
                </a:solidFill>
              </a:rPr>
              <a:t>science</a:t>
            </a:r>
            <a:r>
              <a:rPr lang="de-DE" sz="1600" dirty="0">
                <a:solidFill>
                  <a:srgbClr val="013476"/>
                </a:solidFill>
              </a:rPr>
              <a:t> and </a:t>
            </a:r>
            <a:r>
              <a:rPr lang="de-DE" sz="1600" dirty="0" err="1" smtClean="0">
                <a:solidFill>
                  <a:srgbClr val="013476"/>
                </a:solidFill>
              </a:rPr>
              <a:t>outreach</a:t>
            </a:r>
            <a:endParaRPr lang="de-DE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Urknall unterwegs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467" y="1550893"/>
            <a:ext cx="10062245" cy="1613303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 Narrow" panose="020B0606020202030204" pitchFamily="34" charset="0"/>
              </a:rPr>
              <a:t>25</a:t>
            </a:r>
            <a:r>
              <a:rPr lang="en-US" sz="2200" dirty="0">
                <a:latin typeface="Arial Narrow" panose="020B0606020202030204" pitchFamily="34" charset="0"/>
              </a:rPr>
              <a:t>+ places visited since 2022 (</a:t>
            </a:r>
            <a:r>
              <a:rPr lang="en-US" sz="2200" dirty="0">
                <a:latin typeface="Arial Narrow" panose="020B0606020202030204" pitchFamily="34" charset="0"/>
                <a:hlinkClick r:id="rId3"/>
              </a:rPr>
              <a:t>photo gallery</a:t>
            </a:r>
            <a:r>
              <a:rPr lang="en-US" sz="2200" dirty="0" smtClean="0">
                <a:latin typeface="Arial Narrow" panose="020B0606020202030204" pitchFamily="34" charset="0"/>
              </a:rPr>
              <a:t>)</a:t>
            </a:r>
            <a:endParaRPr lang="de-DE" sz="2200" dirty="0" smtClean="0">
              <a:latin typeface="Arial Narrow" panose="020B0606020202030204" pitchFamily="34" charset="0"/>
            </a:endParaRPr>
          </a:p>
          <a:p>
            <a:r>
              <a:rPr lang="de-DE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tour </a:t>
            </a:r>
            <a:r>
              <a:rPr lang="de-DE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manager</a:t>
            </a:r>
            <a:r>
              <a:rPr lang="de-DE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de-DE" sz="2200" dirty="0" smtClean="0">
                <a:latin typeface="Arial Narrow" panose="020B0606020202030204" pitchFamily="34" charset="0"/>
              </a:rPr>
              <a:t>, </a:t>
            </a:r>
            <a:r>
              <a:rPr lang="de-DE" sz="2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no</a:t>
            </a:r>
            <a:r>
              <a:rPr lang="de-DE" sz="2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transportation</a:t>
            </a:r>
            <a:r>
              <a:rPr lang="de-DE" sz="2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costs</a:t>
            </a:r>
            <a:r>
              <a:rPr lang="de-DE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de-DE" sz="2200" dirty="0" smtClean="0">
                <a:latin typeface="Arial Narrow" panose="020B0606020202030204" pitchFamily="34" charset="0"/>
              </a:rPr>
              <a:t> </a:t>
            </a:r>
            <a:endParaRPr lang="de-DE" sz="2200" dirty="0">
              <a:latin typeface="Arial Narrow" panose="020B0606020202030204" pitchFamily="34" charset="0"/>
            </a:endParaRPr>
          </a:p>
          <a:p>
            <a:r>
              <a:rPr lang="de-DE" sz="2200" dirty="0" err="1">
                <a:latin typeface="Arial Narrow" panose="020B0606020202030204" pitchFamily="34" charset="0"/>
              </a:rPr>
              <a:t>N</a:t>
            </a:r>
            <a:r>
              <a:rPr lang="de-DE" sz="2200" dirty="0" err="1" smtClean="0">
                <a:latin typeface="Arial Narrow" panose="020B0606020202030204" pitchFamily="34" charset="0"/>
              </a:rPr>
              <a:t>ow</a:t>
            </a:r>
            <a:r>
              <a:rPr lang="de-DE" sz="2200" dirty="0" smtClean="0">
                <a:latin typeface="Arial Narrow" panose="020B0606020202030204" pitchFamily="34" charset="0"/>
              </a:rPr>
              <a:t> </a:t>
            </a:r>
            <a:r>
              <a:rPr lang="de-DE" sz="2200" dirty="0">
                <a:latin typeface="Arial Narrow" panose="020B0606020202030204" pitchFamily="34" charset="0"/>
              </a:rPr>
              <a:t>on </a:t>
            </a:r>
            <a:r>
              <a:rPr lang="de-DE" sz="2200" dirty="0" err="1" smtClean="0">
                <a:latin typeface="Arial Narrow" panose="020B0606020202030204" pitchFamily="34" charset="0"/>
              </a:rPr>
              <a:t>loan</a:t>
            </a:r>
            <a:r>
              <a:rPr lang="de-DE" sz="2200" dirty="0" smtClean="0">
                <a:latin typeface="Arial Narrow" panose="020B0606020202030204" pitchFamily="34" charset="0"/>
              </a:rPr>
              <a:t> </a:t>
            </a:r>
            <a:r>
              <a:rPr lang="de-DE" sz="2200" dirty="0" err="1" smtClean="0">
                <a:latin typeface="Arial Narrow" panose="020B0606020202030204" pitchFamily="34" charset="0"/>
              </a:rPr>
              <a:t>from</a:t>
            </a:r>
            <a:r>
              <a:rPr lang="de-DE" sz="2200" dirty="0" smtClean="0">
                <a:latin typeface="Arial Narrow" panose="020B0606020202030204" pitchFamily="34" charset="0"/>
              </a:rPr>
              <a:t> Mainz </a:t>
            </a:r>
            <a:br>
              <a:rPr lang="de-DE" sz="2200" dirty="0" smtClean="0">
                <a:latin typeface="Arial Narrow" panose="020B0606020202030204" pitchFamily="34" charset="0"/>
              </a:rPr>
            </a:br>
            <a:r>
              <a:rPr lang="de-DE" sz="2200" dirty="0" err="1" smtClean="0">
                <a:latin typeface="Arial Narrow" panose="020B0606020202030204" pitchFamily="34" charset="0"/>
              </a:rPr>
              <a:t>institutes</a:t>
            </a:r>
            <a:r>
              <a:rPr lang="de-DE" sz="2200" dirty="0" smtClean="0">
                <a:latin typeface="Arial Narrow" panose="020B0606020202030204" pitchFamily="34" charset="0"/>
              </a:rPr>
              <a:t>: carry </a:t>
            </a:r>
            <a:r>
              <a:rPr lang="de-DE" sz="2200" dirty="0" err="1" smtClean="0">
                <a:latin typeface="Arial Narrow" panose="020B0606020202030204" pitchFamily="34" charset="0"/>
              </a:rPr>
              <a:t>complete</a:t>
            </a:r>
            <a:r>
              <a:rPr lang="de-DE" sz="2200" dirty="0" smtClean="0">
                <a:latin typeface="Arial Narrow" panose="020B0606020202030204" pitchFamily="34" charset="0"/>
              </a:rPr>
              <a:t> </a:t>
            </a:r>
            <a:r>
              <a:rPr lang="de-DE" sz="2200" dirty="0" err="1" smtClean="0">
                <a:latin typeface="Arial Narrow" panose="020B0606020202030204" pitchFamily="34" charset="0"/>
              </a:rPr>
              <a:t>setup</a:t>
            </a:r>
            <a:r>
              <a:rPr lang="de-DE" sz="2200" dirty="0" smtClean="0">
                <a:latin typeface="Arial Narrow" panose="020B0606020202030204" pitchFamily="34" charset="0"/>
              </a:rPr>
              <a:t> and </a:t>
            </a:r>
            <a:r>
              <a:rPr lang="de-DE" sz="2200" dirty="0" err="1" smtClean="0">
                <a:latin typeface="Arial Narrow" panose="020B0606020202030204" pitchFamily="34" charset="0"/>
              </a:rPr>
              <a:t>transportation</a:t>
            </a:r>
            <a:r>
              <a:rPr lang="de-DE" sz="2200" dirty="0" smtClean="0">
                <a:latin typeface="Arial Narrow" panose="020B0606020202030204" pitchFamily="34" charset="0"/>
              </a:rPr>
              <a:t> </a:t>
            </a:r>
            <a:r>
              <a:rPr lang="de-DE" sz="2200" dirty="0" err="1" smtClean="0">
                <a:latin typeface="Arial Narrow" panose="020B0606020202030204" pitchFamily="34" charset="0"/>
              </a:rPr>
              <a:t>costs</a:t>
            </a:r>
            <a:r>
              <a:rPr lang="de-DE" sz="2200" dirty="0" smtClean="0">
                <a:latin typeface="Arial Narrow" panose="020B0606020202030204" pitchFamily="34" charset="0"/>
              </a:rPr>
              <a:t> </a:t>
            </a:r>
            <a:endParaRPr lang="de-DE" sz="2200" dirty="0">
              <a:latin typeface="Arial Narrow" panose="020B0606020202030204" pitchFamily="34" charset="0"/>
            </a:endParaRPr>
          </a:p>
          <a:p>
            <a:endParaRPr lang="de-DE" sz="2200" i="1" dirty="0">
              <a:solidFill>
                <a:schemeClr val="tx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EBA283-81CD-428D-9703-4AE41BDC50AA}" type="slidenum">
              <a:rPr lang="de-DE" smtClean="0"/>
              <a:pPr/>
              <a:t>8</a:t>
            </a:fld>
            <a:endParaRPr lang="de-DE" sz="320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764280" y="3860800"/>
            <a:ext cx="8427720" cy="264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marR="0" indent="-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Tx/>
              <a:buFont typeface="Arial Narrow" panose="020B0606020202030204" pitchFamily="34" charset="0"/>
              <a:buChar char="►"/>
              <a:tabLst/>
              <a:defRPr lang="de-DE" sz="2400" b="0" i="0" kern="1200" baseline="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1pPr>
            <a:lvl2pPr marL="698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SzPct val="120000"/>
              <a:buFont typeface="Wingdings" panose="05000000000000000000" pitchFamily="2" charset="2"/>
              <a:buChar char="§"/>
              <a:defRPr lang="de-DE" sz="2000" b="0" i="0" kern="120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2pPr>
            <a:lvl3pPr marL="9652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10000"/>
              <a:buFont typeface="Arial" panose="020B0604020202020204" pitchFamily="34" charset="0"/>
              <a:buChar char="•"/>
              <a:defRPr lang="de-DE" sz="1800" b="0" i="0" kern="1200">
                <a:solidFill>
                  <a:srgbClr val="013476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3477"/>
              </a:buClr>
              <a:buFont typeface="Symbol" panose="05050102010706020507" pitchFamily="18" charset="2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Michael Kobel, TU Dresden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60" y="3926520"/>
            <a:ext cx="3561927" cy="237461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508017" y="6115589"/>
            <a:ext cx="19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defRPr/>
            </a:pPr>
            <a:r>
              <a:rPr lang="de-DE" sz="1000" dirty="0">
                <a:solidFill>
                  <a:schemeClr val="bg2"/>
                </a:solidFill>
                <a:latin typeface="Arial Narrow" panose="020B0606020202030204" pitchFamily="34" charset="0"/>
              </a:rPr>
              <a:t>© </a:t>
            </a:r>
            <a:r>
              <a:rPr lang="de-DE" sz="1000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Uni Siegen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89" y="744524"/>
            <a:ext cx="2657542" cy="176802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9" y="3925138"/>
            <a:ext cx="3650925" cy="2376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7537">
            <a:off x="9383396" y="421283"/>
            <a:ext cx="2033156" cy="152486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580425">
            <a:off x="9382273" y="1974267"/>
            <a:ext cx="1622498" cy="18271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85" y="3925138"/>
            <a:ext cx="3168000" cy="2376000"/>
          </a:xfrm>
          <a:prstGeom prst="rect">
            <a:avLst/>
          </a:prstGeom>
        </p:spPr>
      </p:pic>
      <p:sp>
        <p:nvSpPr>
          <p:cNvPr id="15" name="Textplatzhalter 5"/>
          <p:cNvSpPr txBox="1">
            <a:spLocks/>
          </p:cNvSpPr>
          <p:nvPr/>
        </p:nvSpPr>
        <p:spPr>
          <a:xfrm>
            <a:off x="1217289" y="3356749"/>
            <a:ext cx="2954825" cy="24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lang="de-DE" sz="2400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lang="de-DE" sz="20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lang="de-DE" sz="1800" kern="120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90000"/>
              <a:buFont typeface="Arial Narrow" panose="020B0606020202030204" pitchFamily="34" charset="0"/>
              <a:buNone/>
              <a:tabLst>
                <a:tab pos="271463" algn="l"/>
              </a:tabLst>
              <a:defRPr/>
            </a:pPr>
            <a:r>
              <a:rPr kumimoji="0" lang="en-US" sz="14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* currently suspended due to funding cuts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65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Success</a:t>
            </a:r>
            <a:r>
              <a:rPr lang="de-DE" dirty="0" smtClean="0"/>
              <a:t> </a:t>
            </a:r>
            <a:r>
              <a:rPr lang="de-DE" dirty="0" err="1" smtClean="0"/>
              <a:t>story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2010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467" y="1506717"/>
            <a:ext cx="6139591" cy="43458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200" b="1" dirty="0" smtClean="0">
                <a:sym typeface="Wingdings" panose="05000000000000000000" pitchFamily="2" charset="2"/>
              </a:rPr>
              <a:t>Talent </a:t>
            </a:r>
            <a:r>
              <a:rPr lang="de-DE" sz="2200" b="1" dirty="0" err="1" smtClean="0">
                <a:sym typeface="Wingdings" panose="05000000000000000000" pitchFamily="2" charset="2"/>
              </a:rPr>
              <a:t>pipeline</a:t>
            </a:r>
            <a:r>
              <a:rPr lang="de-DE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n</a:t>
            </a:r>
            <a:r>
              <a:rPr lang="en-US" sz="2200" dirty="0" smtClean="0">
                <a:sym typeface="Wingdings" panose="05000000000000000000" pitchFamily="2" charset="2"/>
              </a:rPr>
              <a:t>ext generation for research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200" b="1" dirty="0" smtClean="0">
                <a:sym typeface="Wingdings" panose="05000000000000000000" pitchFamily="2" charset="2"/>
              </a:rPr>
              <a:t>50</a:t>
            </a:r>
            <a:r>
              <a:rPr lang="de-DE" sz="2200" b="1" dirty="0">
                <a:sym typeface="Wingdings" panose="05000000000000000000" pitchFamily="2" charset="2"/>
              </a:rPr>
              <a:t>% </a:t>
            </a:r>
            <a:r>
              <a:rPr lang="de-DE" sz="2200" b="1" dirty="0" err="1">
                <a:sym typeface="Wingdings" panose="05000000000000000000" pitchFamily="2" charset="2"/>
              </a:rPr>
              <a:t>female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dirty="0">
                <a:sym typeface="Wingdings" panose="05000000000000000000" pitchFamily="2" charset="2"/>
              </a:rPr>
              <a:t>participants on </a:t>
            </a:r>
            <a:r>
              <a:rPr lang="de-DE" sz="2200" dirty="0" err="1">
                <a:sym typeface="Wingdings" panose="05000000000000000000" pitchFamily="2" charset="2"/>
              </a:rPr>
              <a:t>upper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levels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>
                <a:sym typeface="Wingdings" panose="05000000000000000000" pitchFamily="2" charset="2"/>
              </a:rPr>
              <a:t>(CERN </a:t>
            </a:r>
            <a:r>
              <a:rPr lang="de-DE" sz="2200" dirty="0" err="1">
                <a:sym typeface="Wingdings" panose="05000000000000000000" pitchFamily="2" charset="2"/>
              </a:rPr>
              <a:t>workshop</a:t>
            </a:r>
            <a:r>
              <a:rPr lang="de-DE" sz="2200" dirty="0">
                <a:sym typeface="Wingdings" panose="05000000000000000000" pitchFamily="2" charset="2"/>
              </a:rPr>
              <a:t> and </a:t>
            </a:r>
            <a:r>
              <a:rPr lang="de-DE" sz="2200" dirty="0" err="1">
                <a:sym typeface="Wingdings" panose="05000000000000000000" pitchFamily="2" charset="2"/>
              </a:rPr>
              <a:t>beyond</a:t>
            </a:r>
            <a:r>
              <a:rPr lang="de-DE" sz="2200" dirty="0">
                <a:sym typeface="Wingdings" panose="05000000000000000000" pitchFamily="2" charset="2"/>
              </a:rPr>
              <a:t>) and in Fellow </a:t>
            </a:r>
            <a:r>
              <a:rPr lang="de-DE" sz="2200" dirty="0" err="1" smtClean="0">
                <a:sym typeface="Wingdings" panose="05000000000000000000" pitchFamily="2" charset="2"/>
              </a:rPr>
              <a:t>program</a:t>
            </a:r>
            <a:endParaRPr lang="de-DE" sz="2200" dirty="0" smtClean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200" b="1" dirty="0" err="1" smtClean="0">
                <a:sym typeface="Wingdings" panose="05000000000000000000" pitchFamily="2" charset="2"/>
              </a:rPr>
              <a:t>strengthens</a:t>
            </a:r>
            <a:r>
              <a:rPr lang="de-DE" sz="2200" b="1" dirty="0" smtClean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study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  <a:r>
              <a:rPr lang="de-DE" sz="2200" b="1" dirty="0" err="1">
                <a:sym typeface="Wingdings" panose="05000000000000000000" pitchFamily="2" charset="2"/>
              </a:rPr>
              <a:t>decision</a:t>
            </a:r>
            <a:r>
              <a:rPr lang="de-DE" sz="2200" b="1" dirty="0">
                <a:sym typeface="Wingdings" panose="05000000000000000000" pitchFamily="2" charset="2"/>
              </a:rPr>
              <a:t> and </a:t>
            </a:r>
            <a:r>
              <a:rPr lang="de-DE" sz="2200" b="1" dirty="0" err="1">
                <a:sym typeface="Wingdings" panose="05000000000000000000" pitchFamily="2" charset="2"/>
              </a:rPr>
              <a:t>self-concept</a:t>
            </a:r>
            <a:r>
              <a:rPr lang="de-DE" sz="2200" b="1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200" b="1" dirty="0" err="1" smtClean="0">
                <a:sym typeface="Wingdings" panose="05000000000000000000" pitchFamily="2" charset="2"/>
              </a:rPr>
              <a:t>Sustainable</a:t>
            </a:r>
            <a:r>
              <a:rPr lang="de-DE" sz="2200" b="1" dirty="0" smtClean="0">
                <a:sym typeface="Wingdings" panose="05000000000000000000" pitchFamily="2" charset="2"/>
              </a:rPr>
              <a:t> </a:t>
            </a:r>
            <a:r>
              <a:rPr lang="de-DE" sz="2200" b="1" dirty="0" err="1" smtClean="0">
                <a:sym typeface="Wingdings" panose="05000000000000000000" pitchFamily="2" charset="2"/>
              </a:rPr>
              <a:t>program</a:t>
            </a:r>
            <a:r>
              <a:rPr lang="de-DE" sz="2200" b="1" dirty="0" smtClean="0">
                <a:sym typeface="Wingdings" panose="05000000000000000000" pitchFamily="2" charset="2"/>
              </a:rPr>
              <a:t>:</a:t>
            </a:r>
            <a:r>
              <a:rPr lang="de-DE" sz="2200" dirty="0" smtClean="0">
                <a:sym typeface="Wingdings" panose="05000000000000000000" pitchFamily="2" charset="2"/>
              </a:rPr>
              <a:t> 38% </a:t>
            </a:r>
            <a:r>
              <a:rPr lang="de-DE" sz="2200" dirty="0" err="1" smtClean="0">
                <a:sym typeface="Wingdings" panose="05000000000000000000" pitchFamily="2" charset="2"/>
              </a:rPr>
              <a:t>facilitators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have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2200" dirty="0" err="1" smtClean="0">
                <a:sym typeface="Wingdings" panose="05000000000000000000" pitchFamily="2" charset="2"/>
              </a:rPr>
              <a:t>participated</a:t>
            </a:r>
            <a:r>
              <a:rPr lang="de-DE" sz="2200" dirty="0" smtClean="0">
                <a:sym typeface="Wingdings" panose="05000000000000000000" pitchFamily="2" charset="2"/>
              </a:rPr>
              <a:t> in a Masterclass </a:t>
            </a:r>
            <a:r>
              <a:rPr lang="de-DE" sz="2200" dirty="0" err="1" smtClean="0">
                <a:sym typeface="Wingdings" panose="05000000000000000000" pitchFamily="2" charset="2"/>
              </a:rPr>
              <a:t>as</a:t>
            </a:r>
            <a:r>
              <a:rPr lang="de-DE" sz="2200" dirty="0" smtClean="0">
                <a:sym typeface="Wingdings" panose="05000000000000000000" pitchFamily="2" charset="2"/>
              </a:rPr>
              <a:t> high school </a:t>
            </a:r>
            <a:r>
              <a:rPr lang="de-DE" sz="2200" dirty="0" err="1" smtClean="0">
                <a:sym typeface="Wingdings" panose="05000000000000000000" pitchFamily="2" charset="2"/>
              </a:rPr>
              <a:t>student</a:t>
            </a:r>
            <a:r>
              <a:rPr lang="de-DE" sz="2200" dirty="0" smtClean="0">
                <a:sym typeface="Wingdings" panose="05000000000000000000" pitchFamily="2" charset="2"/>
              </a:rPr>
              <a:t> </a:t>
            </a:r>
            <a:r>
              <a:rPr lang="de-DE" sz="1400" dirty="0" smtClean="0">
                <a:sym typeface="Wingdings" panose="05000000000000000000" pitchFamily="2" charset="2"/>
              </a:rPr>
              <a:t>(</a:t>
            </a:r>
            <a:r>
              <a:rPr lang="de-DE" sz="1400" dirty="0" err="1" smtClean="0">
                <a:sym typeface="Wingdings" panose="05000000000000000000" pitchFamily="2" charset="2"/>
              </a:rPr>
              <a:t>data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from</a:t>
            </a:r>
            <a:r>
              <a:rPr lang="de-DE" sz="1400" dirty="0" smtClean="0">
                <a:sym typeface="Wingdings" panose="05000000000000000000" pitchFamily="2" charset="2"/>
              </a:rPr>
              <a:t> May 2024)</a:t>
            </a: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Michael Kobel, TU Dresden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BA283-81CD-428D-9703-4AE41BDC50AA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lumMod val="60000"/>
                  <a:lumOff val="4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84" y="484338"/>
            <a:ext cx="2689200" cy="17928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11845" y="2277137"/>
            <a:ext cx="4484211" cy="164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„</a:t>
            </a:r>
            <a:r>
              <a:rPr lang="de-DE" sz="2000" i="1" dirty="0" smtClean="0"/>
              <a:t>Netzwerk </a:t>
            </a:r>
            <a:r>
              <a:rPr lang="de-DE" sz="2000" i="1" dirty="0"/>
              <a:t>Teilchenwelt </a:t>
            </a:r>
            <a:r>
              <a:rPr lang="en-US" sz="2000" i="1" dirty="0"/>
              <a:t>has </a:t>
            </a:r>
            <a:r>
              <a:rPr lang="en-US" sz="2000" b="1" i="1" dirty="0"/>
              <a:t>changed my study plans </a:t>
            </a:r>
            <a:r>
              <a:rPr lang="en-US" sz="2000" i="1" dirty="0"/>
              <a:t>in particular and given me the opportunity to get to know </a:t>
            </a:r>
            <a:r>
              <a:rPr lang="en-US" sz="2000" i="1" dirty="0" smtClean="0"/>
              <a:t>modern </a:t>
            </a:r>
            <a:r>
              <a:rPr lang="en-US" sz="2000" i="1" dirty="0"/>
              <a:t>research</a:t>
            </a:r>
            <a:r>
              <a:rPr lang="en-US" sz="2000" dirty="0"/>
              <a:t>." </a:t>
            </a:r>
            <a:r>
              <a:rPr lang="de-DE" sz="2000" dirty="0" smtClean="0"/>
              <a:t> </a:t>
            </a:r>
            <a:endParaRPr lang="de-DE" sz="2000" dirty="0"/>
          </a:p>
          <a:p>
            <a:endParaRPr lang="de-DE" sz="2000" dirty="0" smtClean="0">
              <a:solidFill>
                <a:srgbClr val="1F4E78"/>
              </a:solidFill>
            </a:endParaRPr>
          </a:p>
          <a:p>
            <a:endParaRPr lang="de-DE" sz="2000" dirty="0">
              <a:solidFill>
                <a:srgbClr val="1F4E78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04" y="3588000"/>
            <a:ext cx="3165165" cy="3178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10384971" y="338385"/>
            <a:ext cx="1741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Maria M., </a:t>
            </a:r>
            <a:r>
              <a:rPr lang="de-DE" sz="1600" dirty="0" err="1">
                <a:solidFill>
                  <a:srgbClr val="1F4E78"/>
                </a:solidFill>
              </a:rPr>
              <a:t>PostDoc</a:t>
            </a:r>
            <a:r>
              <a:rPr lang="de-DE" sz="1600" dirty="0">
                <a:solidFill>
                  <a:srgbClr val="1F4E78"/>
                </a:solidFill>
              </a:rPr>
              <a:t> at Berkeley </a:t>
            </a:r>
            <a:r>
              <a:rPr lang="de-DE" sz="1600" dirty="0" smtClean="0">
                <a:solidFill>
                  <a:srgbClr val="1F4E78"/>
                </a:solidFill>
              </a:rPr>
              <a:t>Lab.</a:t>
            </a:r>
          </a:p>
          <a:p>
            <a:r>
              <a:rPr lang="de-DE" sz="1600" dirty="0" smtClean="0">
                <a:solidFill>
                  <a:srgbClr val="1F4E78"/>
                </a:solidFill>
              </a:rPr>
              <a:t>ATLAS </a:t>
            </a:r>
            <a:r>
              <a:rPr lang="de-DE" sz="1600" dirty="0" err="1">
                <a:solidFill>
                  <a:srgbClr val="1F4E78"/>
                </a:solidFill>
              </a:rPr>
              <a:t>thesis</a:t>
            </a:r>
            <a:r>
              <a:rPr lang="de-DE" sz="1600" dirty="0">
                <a:solidFill>
                  <a:srgbClr val="1F4E78"/>
                </a:solidFill>
              </a:rPr>
              <a:t> </a:t>
            </a:r>
            <a:r>
              <a:rPr lang="de-DE" sz="1600" dirty="0" err="1">
                <a:solidFill>
                  <a:srgbClr val="1F4E78"/>
                </a:solidFill>
              </a:rPr>
              <a:t>award</a:t>
            </a:r>
            <a:r>
              <a:rPr lang="de-DE" sz="1600" dirty="0">
                <a:solidFill>
                  <a:srgbClr val="1F4E78"/>
                </a:solidFill>
              </a:rPr>
              <a:t> 2022</a:t>
            </a:r>
          </a:p>
          <a:p>
            <a:r>
              <a:rPr lang="de-DE" sz="1600" dirty="0">
                <a:solidFill>
                  <a:srgbClr val="1F4E78"/>
                </a:solidFill>
              </a:rPr>
              <a:t>CERN </a:t>
            </a:r>
            <a:r>
              <a:rPr lang="de-DE" sz="1600" dirty="0" err="1">
                <a:solidFill>
                  <a:srgbClr val="1F4E78"/>
                </a:solidFill>
              </a:rPr>
              <a:t>workshop</a:t>
            </a:r>
            <a:r>
              <a:rPr lang="de-DE" sz="1600" dirty="0">
                <a:solidFill>
                  <a:srgbClr val="1F4E78"/>
                </a:solidFill>
              </a:rPr>
              <a:t> &amp; </a:t>
            </a:r>
            <a:r>
              <a:rPr lang="de-DE" sz="1600" dirty="0" err="1">
                <a:solidFill>
                  <a:srgbClr val="1F4E78"/>
                </a:solidFill>
              </a:rPr>
              <a:t>project</a:t>
            </a:r>
            <a:r>
              <a:rPr lang="de-DE" sz="1600" dirty="0">
                <a:solidFill>
                  <a:srgbClr val="1F4E78"/>
                </a:solidFill>
              </a:rPr>
              <a:t> </a:t>
            </a:r>
            <a:r>
              <a:rPr lang="de-DE" sz="1600" dirty="0" err="1" smtClean="0">
                <a:solidFill>
                  <a:srgbClr val="1F4E78"/>
                </a:solidFill>
              </a:rPr>
              <a:t>weeks</a:t>
            </a:r>
            <a:r>
              <a:rPr lang="de-DE" sz="1600" dirty="0" smtClean="0">
                <a:solidFill>
                  <a:srgbClr val="1F4E78"/>
                </a:solidFill>
              </a:rPr>
              <a:t> in 2013</a:t>
            </a:r>
            <a:endParaRPr lang="de-DE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0720" y="4912124"/>
            <a:ext cx="6955653" cy="1200329"/>
          </a:xfrm>
          <a:prstGeom prst="rect">
            <a:avLst/>
          </a:prstGeom>
          <a:noFill/>
          <a:ln>
            <a:solidFill>
              <a:srgbClr val="1F4E7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</a:pPr>
            <a:r>
              <a:rPr lang="de-DE" sz="2000" dirty="0">
                <a:hlinkClick r:id="rId4"/>
              </a:rPr>
              <a:t>RECFA </a:t>
            </a:r>
            <a:r>
              <a:rPr lang="de-DE" sz="2000" dirty="0" err="1">
                <a:hlinkClick r:id="rId4"/>
              </a:rPr>
              <a:t>visit</a:t>
            </a:r>
            <a:r>
              <a:rPr lang="de-DE" sz="2000" dirty="0">
                <a:hlinkClick r:id="rId4"/>
              </a:rPr>
              <a:t> 2022</a:t>
            </a:r>
            <a:r>
              <a:rPr lang="de-DE" sz="2000" dirty="0"/>
              <a:t>: </a:t>
            </a:r>
            <a:r>
              <a:rPr lang="de-DE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„</a:t>
            </a:r>
            <a:r>
              <a:rPr lang="en-US" sz="2000" dirty="0"/>
              <a:t>impressive and well-structured outreach and education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…</a:t>
            </a:r>
            <a:r>
              <a:rPr lang="en-US" sz="2000" dirty="0"/>
              <a:t>a diverse set of high-impact outreach activities is carried </a:t>
            </a:r>
            <a:r>
              <a:rPr lang="en-US" sz="2000" dirty="0" smtClean="0"/>
              <a:t>out… </a:t>
            </a:r>
            <a:r>
              <a:rPr lang="en-US" sz="2000" dirty="0"/>
              <a:t>In particular, we would like to mention the very successful activities reaching out to secondary-school students </a:t>
            </a:r>
            <a:r>
              <a:rPr lang="en-US" sz="2000" dirty="0" smtClean="0"/>
              <a:t>(Masterclasses</a:t>
            </a:r>
            <a:r>
              <a:rPr lang="en-US" sz="2000" dirty="0"/>
              <a:t>). </a:t>
            </a:r>
            <a:endParaRPr lang="de-DE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W">
  <a:themeElements>
    <a:clrScheme name="NTW">
      <a:dk1>
        <a:srgbClr val="013476"/>
      </a:dk1>
      <a:lt1>
        <a:srgbClr val="CDC301"/>
      </a:lt1>
      <a:dk2>
        <a:srgbClr val="000000"/>
      </a:dk2>
      <a:lt2>
        <a:srgbClr val="F8F8F8"/>
      </a:lt2>
      <a:accent1>
        <a:srgbClr val="CDC301"/>
      </a:accent1>
      <a:accent2>
        <a:srgbClr val="013476"/>
      </a:accent2>
      <a:accent3>
        <a:srgbClr val="0000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T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28600" indent="-228600">
          <a:lnSpc>
            <a:spcPct val="90000"/>
          </a:lnSpc>
          <a:spcBef>
            <a:spcPts val="1000"/>
          </a:spcBef>
          <a:buClr>
            <a:srgbClr val="CCCC00"/>
          </a:buClr>
          <a:buSzPct val="90000"/>
          <a:buFont typeface="Arial Narrow" panose="020B0606020202030204" pitchFamily="34" charset="0"/>
          <a:buChar char="►"/>
          <a:defRPr sz="2400" dirty="0">
            <a:solidFill>
              <a:srgbClr val="002060"/>
            </a:solidFill>
            <a:latin typeface="Arial Narrow" panose="020B0606020202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TW" id="{02B2339D-DB11-499A-A78A-F4BC14A81D37}" vid="{F3423333-CE18-4697-B016-31B770C8FF1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1720</Words>
  <Application>Microsoft Office PowerPoint</Application>
  <PresentationFormat>Breitbild</PresentationFormat>
  <Paragraphs>259</Paragraphs>
  <Slides>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MetaOT-Book</vt:lpstr>
      <vt:lpstr>Symbol</vt:lpstr>
      <vt:lpstr>Wingdings</vt:lpstr>
      <vt:lpstr>NTW</vt:lpstr>
      <vt:lpstr>Coordinated Outreach and  Promoting Young Talents  in Netzwerk Teilchenwelt</vt:lpstr>
      <vt:lpstr>BMBF Framework program ErUM (Exploration of the Universe and Matter)</vt:lpstr>
      <vt:lpstr>Netzwerk Teilchenwelt</vt:lpstr>
      <vt:lpstr>Masterclasses</vt:lpstr>
      <vt:lpstr>Facilitators</vt:lpstr>
      <vt:lpstr>Masterclasses – first level of a multi-step program</vt:lpstr>
      <vt:lpstr>Fellows in science and outreach</vt:lpstr>
      <vt:lpstr>Urknall unterwegs</vt:lpstr>
      <vt:lpstr>Success story since 2010</vt:lpstr>
      <vt:lpstr>Summary and Plan for (temporary) „low flame“ program</vt:lpstr>
      <vt:lpstr>BACKUP ON FUNDING</vt:lpstr>
      <vt:lpstr>Funding situation for FP 2024-27</vt:lpstr>
      <vt:lpstr>Target group high school students</vt:lpstr>
      <vt:lpstr>Target group Fellows (young students)</vt:lpstr>
      <vt:lpstr>Target group Broad Public </vt:lpstr>
      <vt:lpstr>Summary</vt:lpstr>
      <vt:lpstr>German population and study choice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</dc:title>
  <dc:creator>Uta Bilow</dc:creator>
  <cp:lastModifiedBy>Michael Kobel</cp:lastModifiedBy>
  <cp:revision>314</cp:revision>
  <dcterms:created xsi:type="dcterms:W3CDTF">2018-11-01T09:16:39Z</dcterms:created>
  <dcterms:modified xsi:type="dcterms:W3CDTF">2024-11-20T19:36:27Z</dcterms:modified>
</cp:coreProperties>
</file>