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318" r:id="rId3"/>
    <p:sldId id="319" r:id="rId4"/>
    <p:sldId id="32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7F7F7F"/>
    <a:srgbClr val="FFFF99"/>
    <a:srgbClr val="97E4FF"/>
    <a:srgbClr val="FFFF00"/>
    <a:srgbClr val="DDDDDD"/>
    <a:srgbClr val="ECAC78"/>
    <a:srgbClr val="558ED5"/>
    <a:srgbClr val="8EB4E3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8" autoAdjust="0"/>
    <p:restoredTop sz="95258" autoAdjust="0"/>
  </p:normalViewPr>
  <p:slideViewPr>
    <p:cSldViewPr>
      <p:cViewPr varScale="1">
        <p:scale>
          <a:sx n="79" d="100"/>
          <a:sy n="79" d="100"/>
        </p:scale>
        <p:origin x="6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4AB1-25BA-4D32-BB31-04854675CC27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57B0-E56E-4F90-8961-F773D8B801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4653-5D19-4DE7-8C0E-1B83FBA38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0717"/>
            <a:ext cx="83846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E620CC-88E7-481F-883F-79B221D85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58668"/>
            <a:ext cx="8384650" cy="12283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EA85DF-9997-49DF-9D46-11F69627C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CCBC-13C0-4E7B-B324-7674A168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245E34-C92E-4E85-AC04-399E680B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2299EB-EFD5-4BF1-878C-948C43A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18.11.2022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A77BB-9429-487D-A86E-90F4EE20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FF31D-88FA-4C44-B1DE-E25438DC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8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02CAA9-5265-4ECF-9673-92CD40873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D5C7ED-5DBD-45DD-AA29-A80CACF62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BF8A6-EDAF-4BA1-B17C-A68DD541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18.11.2022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6BBC8-D912-4E24-9891-9881D5D2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EC481A-D5DF-42B9-A692-79F28796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0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E06C-2609-4EB8-8A19-8348A6CC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6409E-EEC0-4C43-A985-943F46F0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67A9D-32B6-410E-9D1E-BB262F3C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24.11.2023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85509-F3F1-43C1-8833-810D3D60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C457F-1049-449D-AF12-4504D37C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581A-7CE5-4B1E-A890-863265EC3CD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63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52D2-9E47-44F4-9682-7DB96BE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B1DCB-071E-4D16-ACCF-A88499F2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62D0B-76BF-4386-A1D3-B99C841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18.11.2022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065331-C5F0-4D78-A254-F9BF9049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C5A48F-79D5-45A9-B1D4-23CD52DE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3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F302-C05F-4F9B-8B96-92D96AD5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C58D2-AE50-47C2-B300-1F32139AD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EB7BB6-747A-4250-B46A-208213226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223FA3-51A9-43ED-B605-13B7BB75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18.11.2022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B6B644-F543-4601-ADEA-A1F07BAA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26F934-2D89-405B-A731-FC0F5F93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C0774-D52D-479B-A8EB-5D35C199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CDD9D3-3700-46FD-85CE-2F7C4471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6FEB2-7547-463C-83B3-68A0C5C91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6A99AB-E9B0-49B7-BAC9-DE26546A1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21C11C-15B6-49A6-A42A-EE0C29BB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7E10900-C8D2-4222-A14B-4233DB7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18.11.2022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62FA6C-DDCD-4260-8EF8-ED191608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29E28E-2CCD-4D83-A717-43DB3C51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DE574-2479-4061-A712-42053FC9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BE62EE-D7ED-49D1-9E1F-DDD96B1A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18.11.2022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390BF1-2547-440C-9D38-E3212C7E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0E3012-4864-4A38-B28C-6F46060B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6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63D9DA-3947-4F4E-ABFF-93E61F56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18.11.2022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B1FA1B-A658-442D-86A9-ED5C061C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910CF0-6961-44FE-B47F-16FF99EA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6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D0603-839B-4938-9403-3DA3CDC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787BC1-316B-4C4D-8958-AB38FEC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7E351C-1830-4F02-B4F1-A0BA54802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946235-C6B1-47F7-AEB6-7B7D890C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18.11.2022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B57C42-4944-48D3-869F-E1DA2A31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586C0C-BE77-4770-8EBD-ECB9C631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76E0-A6E4-49DA-940C-E2CDAD2A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2F5600-1266-4DFD-BB94-7D5D24788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08178-E168-4760-AD4A-0B2C6CB98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C74D5-6905-4125-AA32-ABA33878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18.11.2022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9FFCAE-6D4B-4C9B-A357-36315882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F27185-8FCF-4D6B-8468-5E92D5F4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021A8B-7974-4B5D-88CF-814516DA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58" y="1"/>
            <a:ext cx="10515600" cy="1041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B38D9-D268-47A5-B4B0-3048BC50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058" y="1253331"/>
            <a:ext cx="10515600" cy="506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75B244-7B32-4228-8487-F67A14C66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24.11.2023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54DC7-010F-46AA-80E0-E8D8862F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6925" y="6492875"/>
            <a:ext cx="639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Lutz Feld, RWTH Aachen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21B1D3-D15C-4A3F-9054-93E4B9206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56A7-E96B-4D44-952A-9272AF2558B2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600D09-B1BC-4109-BEC3-0A63C87E6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6" t="35205" r="7228"/>
          <a:stretch/>
        </p:blipFill>
        <p:spPr>
          <a:xfrm>
            <a:off x="0" y="0"/>
            <a:ext cx="1559058" cy="104162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0D19F62-4BC8-4C8B-8A9E-AA1C2D63A521}"/>
              </a:ext>
            </a:extLst>
          </p:cNvPr>
          <p:cNvCxnSpPr/>
          <p:nvPr userDrawn="1"/>
        </p:nvCxnSpPr>
        <p:spPr>
          <a:xfrm>
            <a:off x="0" y="1117158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D2BE5DD-520C-42A8-9BF8-074C396E624E}"/>
              </a:ext>
            </a:extLst>
          </p:cNvPr>
          <p:cNvCxnSpPr/>
          <p:nvPr userDrawn="1"/>
        </p:nvCxnSpPr>
        <p:spPr>
          <a:xfrm>
            <a:off x="0" y="6492875"/>
            <a:ext cx="12192000" cy="0"/>
          </a:xfrm>
          <a:prstGeom prst="line">
            <a:avLst/>
          </a:prstGeom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5358/" TargetMode="External"/><Relationship Id="rId2" Type="http://schemas.openxmlformats.org/officeDocument/2006/relationships/hyperlink" Target="https://indico.desy.de/event/4407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desy.de/event/46923" TargetMode="External"/><Relationship Id="rId4" Type="http://schemas.openxmlformats.org/officeDocument/2006/relationships/hyperlink" Target="https://indico.desy.de/event/45276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78E0B-3B05-4010-9962-F5D7C143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31" y="3172570"/>
            <a:ext cx="11810338" cy="148043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the preparation of</a:t>
            </a:r>
            <a:br>
              <a:rPr lang="en-US" dirty="0"/>
            </a:br>
            <a:r>
              <a:rPr lang="en-US" dirty="0"/>
              <a:t>our input to the ESPP Update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E905D7-3F68-4911-B20C-7FD90956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3000"/>
            <a:ext cx="9144000" cy="136593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AEEF"/>
                </a:solidFill>
              </a:rPr>
              <a:t>KET Annual Meeting, 21.11.2024, Bad Honnef</a:t>
            </a:r>
          </a:p>
          <a:p>
            <a:endParaRPr lang="en-GB" dirty="0">
              <a:solidFill>
                <a:srgbClr val="00AEEF"/>
              </a:solidFill>
            </a:endParaRPr>
          </a:p>
          <a:p>
            <a:r>
              <a:rPr lang="en-GB" dirty="0"/>
              <a:t>Lutz Feld (RWTH Aachen University, KET Chair)</a:t>
            </a:r>
          </a:p>
        </p:txBody>
      </p:sp>
    </p:spTree>
    <p:extLst>
      <p:ext uri="{BB962C8B-B14F-4D97-AF65-F5344CB8AC3E}">
        <p14:creationId xmlns:p14="http://schemas.microsoft.com/office/powerpoint/2010/main" val="127405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4E296-8CDF-4912-9F96-39DCA379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ESPP Update Process in Germany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F9AFE-6F1A-43EE-9B76-B0D10BF3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484999"/>
            <a:ext cx="10515600" cy="4836287"/>
          </a:xfrm>
        </p:spPr>
        <p:txBody>
          <a:bodyPr>
            <a:normAutofit/>
          </a:bodyPr>
          <a:lstStyle/>
          <a:p>
            <a:r>
              <a:rPr lang="en-GB" sz="1800" b="1" dirty="0"/>
              <a:t>National inputs are due by March 31, 2025 (see following presentation by Karl Jakobs)</a:t>
            </a:r>
          </a:p>
          <a:p>
            <a:r>
              <a:rPr lang="en-GB" sz="1800" b="1" dirty="0"/>
              <a:t>Committees (KET, </a:t>
            </a:r>
            <a:r>
              <a:rPr lang="en-GB" sz="1800" b="1" dirty="0" err="1"/>
              <a:t>KHuK</a:t>
            </a:r>
            <a:r>
              <a:rPr lang="en-GB" sz="1800" b="1" dirty="0"/>
              <a:t>, KAT, </a:t>
            </a:r>
            <a:r>
              <a:rPr lang="en-GB" sz="1800" b="1" dirty="0" err="1"/>
              <a:t>KfB</a:t>
            </a:r>
            <a:r>
              <a:rPr lang="en-GB" sz="1800" b="1" dirty="0"/>
              <a:t>) have agreed that each would send their own input</a:t>
            </a:r>
          </a:p>
          <a:p>
            <a:pPr lvl="1"/>
            <a:r>
              <a:rPr lang="de-DE" dirty="0" err="1">
                <a:cs typeface="Times New Roman" panose="02020603050405020304" pitchFamily="18" charset="0"/>
              </a:rPr>
              <a:t>be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coherent</a:t>
            </a:r>
            <a:r>
              <a:rPr lang="de-DE" dirty="0">
                <a:cs typeface="Times New Roman" panose="02020603050405020304" pitchFamily="18" charset="0"/>
              </a:rPr>
              <a:t> on </a:t>
            </a:r>
            <a:r>
              <a:rPr lang="de-DE" dirty="0" err="1">
                <a:cs typeface="Times New Roman" panose="02020603050405020304" pitchFamily="18" charset="0"/>
              </a:rPr>
              <a:t>common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topics</a:t>
            </a:r>
            <a:r>
              <a:rPr lang="de-DE" dirty="0">
                <a:cs typeface="Times New Roman" panose="02020603050405020304" pitchFamily="18" charset="0"/>
              </a:rPr>
              <a:t>: physics </a:t>
            </a:r>
            <a:r>
              <a:rPr lang="de-DE" dirty="0" err="1">
                <a:cs typeface="Times New Roman" panose="02020603050405020304" pitchFamily="18" charset="0"/>
              </a:rPr>
              <a:t>topics</a:t>
            </a:r>
            <a:r>
              <a:rPr lang="de-DE" dirty="0">
                <a:cs typeface="Times New Roman" panose="02020603050405020304" pitchFamily="18" charset="0"/>
              </a:rPr>
              <a:t>,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computing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detector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R&amp;D, the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role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of CERN,…</a:t>
            </a:r>
            <a:endParaRPr lang="en-GB" b="1" dirty="0"/>
          </a:p>
          <a:p>
            <a:r>
              <a:rPr lang="en-GB" sz="1800" b="1" dirty="0"/>
              <a:t>KET has initiated workshops to prepare the input to the ESPP update</a:t>
            </a:r>
          </a:p>
          <a:p>
            <a:pPr lvl="1"/>
            <a:r>
              <a:rPr lang="de-DE" b="1" dirty="0">
                <a:hlinkClick r:id="rId2"/>
              </a:rPr>
              <a:t>Future Collider @ CERN Community Event</a:t>
            </a:r>
            <a:r>
              <a:rPr lang="de-DE" dirty="0"/>
              <a:t>, Bonn, 22.-24.05.2024</a:t>
            </a:r>
            <a:endParaRPr lang="en-US" b="1" dirty="0">
              <a:hlinkClick r:id="rId3"/>
            </a:endParaRPr>
          </a:p>
          <a:p>
            <a:pPr lvl="1"/>
            <a:r>
              <a:rPr lang="en-US" b="1" dirty="0">
                <a:hlinkClick r:id="rId3"/>
              </a:rPr>
              <a:t>German strategy workshop "The Future of Non-Collider Particle Physics" in preparation of the ESPP update</a:t>
            </a:r>
            <a:r>
              <a:rPr lang="en-US" b="1" dirty="0"/>
              <a:t>, </a:t>
            </a:r>
            <a:r>
              <a:rPr lang="en-US" dirty="0"/>
              <a:t>Bad Honnef, 22.-24.11.2024</a:t>
            </a:r>
            <a:endParaRPr lang="en-GB" b="1" dirty="0">
              <a:solidFill>
                <a:srgbClr val="00AEEF"/>
              </a:solidFill>
            </a:endParaRPr>
          </a:p>
          <a:p>
            <a:pPr lvl="1"/>
            <a:r>
              <a:rPr lang="en-US" b="1" dirty="0">
                <a:hlinkClick r:id="rId4"/>
              </a:rPr>
              <a:t>German strategy workshop "The future of Collider Physics" in preparation of the ESPP update</a:t>
            </a:r>
            <a:r>
              <a:rPr lang="en-US" dirty="0"/>
              <a:t>, DESY, 27.-29.11.2024</a:t>
            </a:r>
            <a:endParaRPr lang="en-GB" b="1" dirty="0">
              <a:solidFill>
                <a:srgbClr val="00AEEF"/>
              </a:solidFill>
            </a:endParaRPr>
          </a:p>
          <a:p>
            <a:pPr lvl="1"/>
            <a:r>
              <a:rPr lang="en-US" b="1" dirty="0">
                <a:hlinkClick r:id="rId5"/>
              </a:rPr>
              <a:t>Concluding Workshop in preparation of the input to the ESPP update</a:t>
            </a:r>
            <a:r>
              <a:rPr lang="en-US" dirty="0"/>
              <a:t>, Bad Honnef, 19.-22.01.2025</a:t>
            </a:r>
          </a:p>
          <a:p>
            <a:r>
              <a:rPr lang="en-US" dirty="0"/>
              <a:t>This path towards the</a:t>
            </a:r>
            <a:r>
              <a:rPr lang="en-GB" dirty="0"/>
              <a:t> input to the ESPP update was </a:t>
            </a:r>
            <a:r>
              <a:rPr lang="en-GB" b="1" dirty="0"/>
              <a:t>agreed at the Bonn workshop</a:t>
            </a:r>
            <a:endParaRPr lang="en-US" dirty="0"/>
          </a:p>
          <a:p>
            <a:r>
              <a:rPr lang="en-US" sz="1800" b="1" dirty="0"/>
              <a:t>Workshops prepared by </a:t>
            </a:r>
            <a:r>
              <a:rPr lang="en-US" sz="1800" b="1" dirty="0" err="1"/>
              <a:t>organising</a:t>
            </a:r>
            <a:r>
              <a:rPr lang="en-US" sz="1800" b="1" dirty="0"/>
              <a:t> committees with a wide representation of the community</a:t>
            </a:r>
          </a:p>
          <a:p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Summary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documents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of the non-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collider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and the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collider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will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available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before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endParaRPr lang="de-DE" sz="18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600" dirty="0" err="1">
                <a:cs typeface="Times New Roman" panose="02020603050405020304" pitchFamily="18" charset="0"/>
              </a:rPr>
              <a:t>Only</a:t>
            </a:r>
            <a:r>
              <a:rPr lang="de-DE" sz="1600" dirty="0">
                <a:cs typeface="Times New Roman" panose="02020603050405020304" pitchFamily="18" charset="0"/>
              </a:rPr>
              <a:t> registered </a:t>
            </a:r>
            <a:r>
              <a:rPr lang="de-DE" sz="1600" dirty="0" err="1">
                <a:cs typeface="Times New Roman" panose="02020603050405020304" pitchFamily="18" charset="0"/>
              </a:rPr>
              <a:t>participants</a:t>
            </a:r>
            <a:r>
              <a:rPr lang="de-DE" sz="1600" dirty="0">
                <a:cs typeface="Times New Roman" panose="02020603050405020304" pitchFamily="18" charset="0"/>
              </a:rPr>
              <a:t> of </a:t>
            </a:r>
            <a:r>
              <a:rPr lang="de-DE" sz="1600" dirty="0" err="1">
                <a:cs typeface="Times New Roman" panose="02020603050405020304" pitchFamily="18" charset="0"/>
              </a:rPr>
              <a:t>these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workshops</a:t>
            </a:r>
            <a:r>
              <a:rPr lang="de-DE" sz="1600" dirty="0">
                <a:cs typeface="Times New Roman" panose="02020603050405020304" pitchFamily="18" charset="0"/>
              </a:rPr>
              <a:t> will </a:t>
            </a:r>
            <a:r>
              <a:rPr lang="de-DE" sz="1600" dirty="0" err="1">
                <a:cs typeface="Times New Roman" panose="02020603050405020304" pitchFamily="18" charset="0"/>
              </a:rPr>
              <a:t>receive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further</a:t>
            </a:r>
            <a:r>
              <a:rPr lang="de-DE" sz="1600" dirty="0"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cs typeface="Times New Roman" panose="02020603050405020304" pitchFamily="18" charset="0"/>
              </a:rPr>
              <a:t>communication</a:t>
            </a:r>
            <a:endParaRPr lang="en-US" sz="1600" dirty="0"/>
          </a:p>
          <a:p>
            <a:endParaRPr lang="en-GB" b="1" dirty="0">
              <a:solidFill>
                <a:srgbClr val="00AEE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EB255A-5854-4C4E-ADB3-AA236927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24D84-2A41-4116-953F-6C1044EE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AFB41-CA87-472B-B43E-99BE9E6C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8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4E296-8CDF-4912-9F96-39DCA379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ESPP Update Process in Germany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F9AFE-6F1A-43EE-9B76-B0D10BF3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484999"/>
            <a:ext cx="10515600" cy="4836287"/>
          </a:xfrm>
        </p:spPr>
        <p:txBody>
          <a:bodyPr>
            <a:normAutofit/>
          </a:bodyPr>
          <a:lstStyle/>
          <a:p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prepares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the „</a:t>
            </a:r>
            <a:r>
              <a:rPr lang="en-US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Statement by the German Particle Physics Community as Input to the Update of the European Strategy for Particle Physics” 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for March 31</a:t>
            </a:r>
          </a:p>
          <a:p>
            <a:pPr lvl="1"/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only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registered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participants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will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receive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on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statement</a:t>
            </a:r>
            <a:endParaRPr lang="de-DE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no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new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aspects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will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accepted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after the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Talks at the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concluding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workshop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shall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propose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motivate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justify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draft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sections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for the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input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document</a:t>
            </a:r>
            <a:endParaRPr lang="de-DE" sz="18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Several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discussion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sessions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agree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on a draft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input</a:t>
            </a:r>
            <a: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ea typeface="Aptos" panose="020B0004020202020204" pitchFamily="34" charset="0"/>
                <a:cs typeface="Times New Roman" panose="02020603050405020304" pitchFamily="18" charset="0"/>
              </a:rPr>
              <a:t>document</a:t>
            </a:r>
            <a:br>
              <a:rPr lang="de-DE" sz="1800" b="1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DE" sz="18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cs typeface="Times New Roman" panose="02020603050405020304" pitchFamily="18" charset="0"/>
              </a:rPr>
              <a:t>After the </a:t>
            </a:r>
            <a:r>
              <a:rPr lang="de-DE" sz="1800" b="1" dirty="0" err="1">
                <a:cs typeface="Times New Roman" panose="02020603050405020304" pitchFamily="18" charset="0"/>
              </a:rPr>
              <a:t>concluding</a:t>
            </a:r>
            <a:r>
              <a:rPr lang="de-DE" sz="1800" b="1" dirty="0"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cs typeface="Times New Roman" panose="02020603050405020304" pitchFamily="18" charset="0"/>
              </a:rPr>
              <a:t>workshop</a:t>
            </a:r>
            <a:r>
              <a:rPr lang="de-DE" sz="1800" b="1" dirty="0">
                <a:cs typeface="Times New Roman" panose="02020603050405020304" pitchFamily="18" charset="0"/>
              </a:rPr>
              <a:t> the </a:t>
            </a:r>
            <a:r>
              <a:rPr lang="de-DE" sz="1800" b="1" dirty="0" err="1">
                <a:cs typeface="Times New Roman" panose="02020603050405020304" pitchFamily="18" charset="0"/>
              </a:rPr>
              <a:t>input</a:t>
            </a:r>
            <a:r>
              <a:rPr lang="de-DE" sz="1800" b="1" dirty="0"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cs typeface="Times New Roman" panose="02020603050405020304" pitchFamily="18" charset="0"/>
              </a:rPr>
              <a:t>document</a:t>
            </a:r>
            <a:r>
              <a:rPr lang="de-DE" sz="1800" b="1" dirty="0">
                <a:cs typeface="Times New Roman" panose="02020603050405020304" pitchFamily="18" charset="0"/>
              </a:rPr>
              <a:t> will </a:t>
            </a:r>
            <a:r>
              <a:rPr lang="de-DE" sz="1800" b="1" dirty="0" err="1">
                <a:cs typeface="Times New Roman" panose="02020603050405020304" pitchFamily="18" charset="0"/>
              </a:rPr>
              <a:t>be</a:t>
            </a:r>
            <a:endParaRPr lang="de-DE" sz="1800" b="1" dirty="0"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dirty="0" err="1">
                <a:cs typeface="Times New Roman" panose="02020603050405020304" pitchFamily="18" charset="0"/>
              </a:rPr>
              <a:t>iterated</a:t>
            </a:r>
            <a:r>
              <a:rPr lang="de-DE" dirty="0">
                <a:cs typeface="Times New Roman" panose="02020603050405020304" pitchFamily="18" charset="0"/>
              </a:rPr>
              <a:t> in KET and </a:t>
            </a:r>
            <a:r>
              <a:rPr lang="de-DE" dirty="0" err="1">
                <a:cs typeface="Times New Roman" panose="02020603050405020304" pitchFamily="18" charset="0"/>
              </a:rPr>
              <a:t>provided</a:t>
            </a:r>
            <a:r>
              <a:rPr lang="de-DE" dirty="0">
                <a:cs typeface="Times New Roman" panose="02020603050405020304" pitchFamily="18" charset="0"/>
              </a:rPr>
              <a:t> for </a:t>
            </a:r>
            <a:r>
              <a:rPr lang="de-DE" dirty="0" err="1">
                <a:cs typeface="Times New Roman" panose="02020603050405020304" pitchFamily="18" charset="0"/>
              </a:rPr>
              <a:t>information</a:t>
            </a:r>
            <a:r>
              <a:rPr lang="de-DE" dirty="0">
                <a:cs typeface="Times New Roman" panose="02020603050405020304" pitchFamily="18" charset="0"/>
              </a:rPr>
              <a:t> to the </a:t>
            </a:r>
            <a:r>
              <a:rPr lang="de-DE" dirty="0" err="1">
                <a:cs typeface="Times New Roman" panose="02020603050405020304" pitchFamily="18" charset="0"/>
              </a:rPr>
              <a:t>chairs</a:t>
            </a:r>
            <a:r>
              <a:rPr lang="de-DE" dirty="0">
                <a:cs typeface="Times New Roman" panose="02020603050405020304" pitchFamily="18" charset="0"/>
              </a:rPr>
              <a:t> of the </a:t>
            </a:r>
            <a:r>
              <a:rPr lang="de-DE" dirty="0" err="1">
                <a:cs typeface="Times New Roman" panose="02020603050405020304" pitchFamily="18" charset="0"/>
              </a:rPr>
              <a:t>other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committees</a:t>
            </a:r>
            <a:endParaRPr lang="de-DE" dirty="0"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dirty="0" err="1">
                <a:cs typeface="Times New Roman" panose="02020603050405020304" pitchFamily="18" charset="0"/>
              </a:rPr>
              <a:t>iterated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among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participants</a:t>
            </a:r>
            <a:r>
              <a:rPr lang="de-DE" dirty="0">
                <a:cs typeface="Times New Roman" panose="02020603050405020304" pitchFamily="18" charset="0"/>
              </a:rPr>
              <a:t> of the </a:t>
            </a:r>
            <a:r>
              <a:rPr lang="de-DE" dirty="0" err="1">
                <a:cs typeface="Times New Roman" panose="02020603050405020304" pitchFamily="18" charset="0"/>
              </a:rPr>
              <a:t>concluding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workshop</a:t>
            </a:r>
            <a:r>
              <a:rPr lang="de-DE" dirty="0"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>
                <a:cs typeface="Times New Roman" panose="02020603050405020304" pitchFamily="18" charset="0"/>
              </a:rPr>
              <a:t>finally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approved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 err="1">
                <a:cs typeface="Times New Roman" panose="02020603050405020304" pitchFamily="18" charset="0"/>
              </a:rPr>
              <a:t>by</a:t>
            </a:r>
            <a:r>
              <a:rPr lang="de-DE" dirty="0">
                <a:cs typeface="Times New Roman" panose="02020603050405020304" pitchFamily="18" charset="0"/>
              </a:rPr>
              <a:t> KET</a:t>
            </a:r>
            <a:br>
              <a:rPr lang="de-DE" dirty="0">
                <a:cs typeface="Times New Roman" panose="02020603050405020304" pitchFamily="18" charset="0"/>
              </a:rPr>
            </a:br>
            <a:endParaRPr lang="de-DE" dirty="0">
              <a:cs typeface="Times New Roman" panose="02020603050405020304" pitchFamily="18" charset="0"/>
            </a:endParaRPr>
          </a:p>
          <a:p>
            <a:r>
              <a:rPr lang="de-DE" sz="1800" b="1" dirty="0" err="1">
                <a:cs typeface="Times New Roman" panose="02020603050405020304" pitchFamily="18" charset="0"/>
              </a:rPr>
              <a:t>Document</a:t>
            </a:r>
            <a:r>
              <a:rPr lang="de-DE" sz="1800" b="1" dirty="0">
                <a:cs typeface="Times New Roman" panose="02020603050405020304" pitchFamily="18" charset="0"/>
              </a:rPr>
              <a:t> will </a:t>
            </a:r>
            <a:r>
              <a:rPr lang="de-DE" sz="1800" b="1" dirty="0" err="1">
                <a:cs typeface="Times New Roman" panose="02020603050405020304" pitchFamily="18" charset="0"/>
              </a:rPr>
              <a:t>be</a:t>
            </a:r>
            <a:r>
              <a:rPr lang="de-DE" sz="1800" b="1" dirty="0"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cs typeface="Times New Roman" panose="02020603050405020304" pitchFamily="18" charset="0"/>
              </a:rPr>
              <a:t>submitted</a:t>
            </a:r>
            <a:r>
              <a:rPr lang="de-DE" sz="1800" b="1" dirty="0"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cs typeface="Times New Roman" panose="02020603050405020304" pitchFamily="18" charset="0"/>
              </a:rPr>
              <a:t>by</a:t>
            </a:r>
            <a:r>
              <a:rPr lang="de-DE" sz="1800" b="1" dirty="0">
                <a:cs typeface="Times New Roman" panose="02020603050405020304" pitchFamily="18" charset="0"/>
              </a:rPr>
              <a:t> March 31, 2025 </a:t>
            </a:r>
            <a:r>
              <a:rPr lang="de-DE" sz="1800" b="1" dirty="0" err="1">
                <a:cs typeface="Times New Roman" panose="02020603050405020304" pitchFamily="18" charset="0"/>
              </a:rPr>
              <a:t>by</a:t>
            </a:r>
            <a:r>
              <a:rPr lang="de-DE" sz="1800" b="1" dirty="0">
                <a:cs typeface="Times New Roman" panose="02020603050405020304" pitchFamily="18" charset="0"/>
              </a:rPr>
              <a:t> the KET </a:t>
            </a:r>
            <a:r>
              <a:rPr lang="de-DE" sz="1800" b="1" dirty="0" err="1">
                <a:cs typeface="Times New Roman" panose="02020603050405020304" pitchFamily="18" charset="0"/>
              </a:rPr>
              <a:t>chair</a:t>
            </a:r>
            <a:r>
              <a:rPr lang="de-DE" sz="1800" b="1" dirty="0">
                <a:cs typeface="Times New Roman" panose="02020603050405020304" pitchFamily="18" charset="0"/>
              </a:rPr>
              <a:t> </a:t>
            </a:r>
          </a:p>
          <a:p>
            <a:endParaRPr lang="en-GB" b="1" dirty="0">
              <a:solidFill>
                <a:srgbClr val="00AEE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EB255A-5854-4C4E-ADB3-AA236927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24D84-2A41-4116-953F-6C1044EE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AFB41-CA87-472B-B43E-99BE9E6C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4E296-8CDF-4912-9F96-39DCA379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the meeting today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F9AFE-6F1A-43EE-9B76-B0D10BF3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58" y="1484999"/>
            <a:ext cx="9360942" cy="4836287"/>
          </a:xfrm>
        </p:spPr>
        <p:txBody>
          <a:bodyPr>
            <a:normAutofit/>
          </a:bodyPr>
          <a:lstStyle/>
          <a:p>
            <a:r>
              <a:rPr lang="en-GB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Hear about the goals and the process of the ESPP update as defined by </a:t>
            </a:r>
            <a:r>
              <a:rPr lang="en-US" sz="1800" b="1" dirty="0">
                <a:ea typeface="Aptos" panose="020B0004020202020204" pitchFamily="34" charset="0"/>
                <a:cs typeface="Times New Roman" panose="02020603050405020304" pitchFamily="18" charset="0"/>
              </a:rPr>
              <a:t>CERN Council and the Strategy Secretariat</a:t>
            </a:r>
          </a:p>
          <a:p>
            <a:pPr lvl="1"/>
            <a:r>
              <a:rPr lang="en-US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and the guidelines for input by the National HEP communities prepared by ECFA</a:t>
            </a:r>
            <a:endParaRPr lang="en-GB" sz="16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cs typeface="Times New Roman" panose="02020603050405020304" pitchFamily="18" charset="0"/>
              </a:rPr>
              <a:t>Discuss how the German community will engage in reaching these goals</a:t>
            </a:r>
          </a:p>
          <a:p>
            <a:r>
              <a:rPr lang="en-GB" sz="1800" b="1" dirty="0">
                <a:cs typeface="Times New Roman" panose="02020603050405020304" pitchFamily="18" charset="0"/>
              </a:rPr>
              <a:t>Discuss how we deal with boundary conditions (political, financial, etc.)</a:t>
            </a:r>
          </a:p>
          <a:p>
            <a:r>
              <a:rPr lang="en-GB" sz="1800" b="1" dirty="0">
                <a:cs typeface="Times New Roman" panose="02020603050405020304" pitchFamily="18" charset="0"/>
              </a:rPr>
              <a:t>Discuss the process in Germany after the March 31 submission</a:t>
            </a:r>
          </a:p>
          <a:p>
            <a:pPr marL="0" indent="0">
              <a:buNone/>
            </a:pPr>
            <a:endParaRPr lang="en-GB" sz="1800" b="1" dirty="0">
              <a:cs typeface="Times New Roman" panose="02020603050405020304" pitchFamily="18" charset="0"/>
            </a:endParaRPr>
          </a:p>
          <a:p>
            <a:r>
              <a:rPr lang="en-GB" sz="1800" b="1" dirty="0">
                <a:cs typeface="Times New Roman" panose="02020603050405020304" pitchFamily="18" charset="0"/>
              </a:rPr>
              <a:t>Not for today: discussion of specific physics questions, priorities, recommendations, which will be the topic of three dedicated workshops</a:t>
            </a:r>
          </a:p>
          <a:p>
            <a:endParaRPr lang="en-GB" sz="1800" b="1" dirty="0">
              <a:cs typeface="Times New Roman" panose="02020603050405020304" pitchFamily="18" charset="0"/>
            </a:endParaRPr>
          </a:p>
          <a:p>
            <a:endParaRPr lang="en-GB" b="1" dirty="0">
              <a:solidFill>
                <a:srgbClr val="00AEE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EB255A-5854-4C4E-ADB3-AA236927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24.11.2023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24D84-2A41-4116-953F-6C1044EE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Lutz Feld, RWTH Aachen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AFB41-CA87-472B-B43E-99BE9E6C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81A-7CE5-4B1E-A890-863265EC3CD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Breitbild</PresentationFormat>
  <Paragraphs>46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Times New Roman</vt:lpstr>
      <vt:lpstr>Office</vt:lpstr>
      <vt:lpstr>Introduction to the preparation of our input to the ESPP Update</vt:lpstr>
      <vt:lpstr>ESPP Update Process in Germany</vt:lpstr>
      <vt:lpstr>ESPP Update Process in Germany</vt:lpstr>
      <vt:lpstr>Purpose of the meeting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RECFA-Besuch</dc:title>
  <dc:creator>Lutz Feld</dc:creator>
  <cp:lastModifiedBy>Lutz Feld</cp:lastModifiedBy>
  <cp:revision>775</cp:revision>
  <dcterms:created xsi:type="dcterms:W3CDTF">2021-11-28T15:54:58Z</dcterms:created>
  <dcterms:modified xsi:type="dcterms:W3CDTF">2024-11-20T19:03:02Z</dcterms:modified>
</cp:coreProperties>
</file>