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6.xml" ContentType="application/vnd.openxmlformats-officedocument.presentationml.notesSlide+xml"/>
  <Override PartName="/ppt/ink/ink9.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0.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7" r:id="rId2"/>
    <p:sldId id="314" r:id="rId3"/>
    <p:sldId id="263" r:id="rId4"/>
    <p:sldId id="266" r:id="rId5"/>
    <p:sldId id="296" r:id="rId6"/>
    <p:sldId id="295" r:id="rId7"/>
    <p:sldId id="321" r:id="rId8"/>
    <p:sldId id="317" r:id="rId9"/>
    <p:sldId id="279" r:id="rId10"/>
    <p:sldId id="283" r:id="rId11"/>
    <p:sldId id="262" r:id="rId12"/>
    <p:sldId id="288" r:id="rId13"/>
    <p:sldId id="322" r:id="rId14"/>
    <p:sldId id="304" r:id="rId15"/>
    <p:sldId id="305" r:id="rId16"/>
    <p:sldId id="323" r:id="rId17"/>
    <p:sldId id="265" r:id="rId18"/>
    <p:sldId id="318" r:id="rId19"/>
    <p:sldId id="327" r:id="rId20"/>
    <p:sldId id="328" r:id="rId21"/>
    <p:sldId id="331" r:id="rId22"/>
    <p:sldId id="303" r:id="rId23"/>
    <p:sldId id="291" r:id="rId24"/>
    <p:sldId id="319" r:id="rId25"/>
    <p:sldId id="294" r:id="rId26"/>
    <p:sldId id="292" r:id="rId27"/>
    <p:sldId id="316" r:id="rId28"/>
    <p:sldId id="293" r:id="rId29"/>
    <p:sldId id="332" r:id="rId30"/>
    <p:sldId id="333" r:id="rId31"/>
    <p:sldId id="308" r:id="rId32"/>
    <p:sldId id="312" r:id="rId33"/>
  </p:sldIdLst>
  <p:sldSz cx="12192000" cy="6858000"/>
  <p:notesSz cx="6858000" cy="9144000"/>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8F33"/>
    <a:srgbClr val="F6BC40"/>
    <a:srgbClr val="E9B23F"/>
    <a:srgbClr val="75D751"/>
    <a:srgbClr val="4EB5F9"/>
    <a:srgbClr val="F4B7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71"/>
    <p:restoredTop sz="97065"/>
  </p:normalViewPr>
  <p:slideViewPr>
    <p:cSldViewPr snapToGrid="0">
      <p:cViewPr varScale="1">
        <p:scale>
          <a:sx n="110" d="100"/>
          <a:sy n="110" d="100"/>
        </p:scale>
        <p:origin x="77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7T21:53:54.489"/>
    </inkml:context>
    <inkml:brush xml:id="br0">
      <inkml:brushProperty name="width" value="0.05" units="cm"/>
      <inkml:brushProperty name="height" value="0.05" units="cm"/>
      <inkml:brushProperty name="color" value="#FF4E00"/>
      <inkml:brushProperty name="inkEffects" value="rainbow"/>
      <inkml:brushProperty name="anchorX" value="-393920.25"/>
      <inkml:brushProperty name="anchorY" value="-264595.59375"/>
      <inkml:brushProperty name="scaleFactor" value="0.5"/>
    </inkml:brush>
  </inkml:definitions>
  <inkml:trace contextRef="#ctx0" brushRef="#br0">1 7363 24575,'42'0'0,"5"0"0,5 0 0,-6 0 0,-12 0 0,-8 0 0,-14 0 0,8 0 0,-2-3 0,8-6 0,6-3 0,5-5 0,2-2 0,1 2 0,-1 1 0,-7 1 0,0 2 0,-1 1 0,2 0 0,5 1 0,1 1 0,-3 1 0,-3 1 0,-6 1 0,0-1 0,-3 0 0,-1-2 0,-1 0 0,-2 1 0,0 1 0,0 0 0,2-5 0,-7 6 0,5-7 0,-8 7 0,2-3 0,-2 1 0,1 0 0,2-3 0,2-3 0,3-2 0,-1-2 0,-1-1 0,-1 0 0,0-3 0,2-1 0,1 1 0,0 0 0,0 4 0,0 2 0,-2 0 0,-3 2 0,-2-1 0,-5 6 0,3-1 0,-3 3 0,1-3 0,3-3 0,1-2 0,1-5 0,2-2 0,1 0 0,1 1 0,2-1 0,0 0 0,-2-2 0,0-5 0,0-1 0,-1-9 0,1-3 0,1-1 0,0 0 0,3 3 0,-1 3 0,-2 3 0,-4 3 0,-3 4 0,-1 2 0,2 4 0,1 0 0,2 2 0,2-1 0,-9 5 0,0-4 0,-7-2 0,7-10 0,5-7 0,3-5 0,2 1 0,-3 3 0,0 6 0,2 5 0,-2 4 0,2-1 0,-3 1 0,-1-2 0,1-1 0,-3 2 0,1-2 0,0 0 0,-4 2 0,-2-2 0,0 1 0,0 1 0,1-2 0,2-1 0,0-4 0,1-2 0,0-2 0,0 0 0,0 2 0,-1 1 0,-1-2 0,0-3 0,1-3 0,0 0 0,0 4 0,-1 3 0,1 3 0,1 0 0,0 5 0,1 2 0,-2 2 0,0 4 0,-1-3 0,-1 0 0,1 1 0,0-1 0,2 1 0,2 3 0,-1 3 0,-2-2 0,-5-7 0,2-11 0,4-13 0,6-2 0,5-1 0,0 4 0,-3 3 0,-1 3 0,-2-1 0,2 0 0,-1 0 0,1-2 0,1 4 0,-3-1 0,0 0 0,-2 1 0,-3-2 0,0 3 0,1 1 0,1-1 0,0-2 0,2 1 0,-2 0 0,2-1 0,-1 2 0,-1-4 0,-2-2 0,-2 3 0,0 1 0,-1 7 0,1 5 0,-1 5 0,-2 5 0,0 2 0,-1 2 0,-1-1 0,1-4 0,1-1 0,1-2 0,3 0 0,-2 3 0,-1 1 0,0-1 0,0-2 0,1-2 0,2-1 0,-3 0 0,1 3 0,-1 3 0,-2 5 0,0 2 0,-3-8 0,0-8 0,0-11 0,4-8 0,2-1 0,2 1 0,1 0 0,0 3 0,2 1 0,0 1 0,-1 4 0,-1 3 0,0 5 0,-2 1 0,1 0 0,0-1 0,-1-2 0,1 1 0,0 3 0,2 3 0,0 4 0,-1 1 0,0 2 0,-4 1 0,0 0 0,3-5 0,-6 8 0,5-6 0,-4 6 0,2-4 0,2-1 0,2 1 0,0 1 0,1 0 0,0-1 0,-2-2 0,-2 0 0,-1 2 0,-1 0 0,-1 1 0,2 0 0,0-2 0,2-1 0,-2 0 0,1-2 0,-1 2 0,-1-1 0,0 1 0,0 2 0,2-2 0,0 0 0,0 0 0,0 1 0,0-4 0,4 0 0,-1-2 0,2-3 0,0 2 0,0-3 0,-1 1 0,0 1 0,2-2 0,-1 1 0,-1 3 0,0 5 0,-7 6 0,2-3 0,2-6 0,8-7 0,9-4 0,4 1 0,-2 1 0,-1 0 0,-3 3 0,-1 0 0,-3 0 0,0 2 0,-2-1 0,-1 3 0,1 1 0,1-1 0,-1 2 0,-1 3 0,-2 2 0,0 2 0,3-1 0,0-3 0,2-4 0,-1-2 0,-1-2 0,0 0 0,-3 2 0,0 2 0,0 3 0,-2 1 0,2-4 0,-7 9 0,1-4 0,-2 10 0,-3 1 0,10-4 0,-8 5 0,10-6 0,-2 2 0,3-3 0,0 1 0,0-2 0,1 2 0,2 0 0,0 0 0,-1 0 0,1 0 0,-1 0 0,-2 4 0,1 1 0,-2 2 0,1 0 0,0 1 0,0 2 0,2 0 0,0 1 0,4-1 0,1-2 0,2 0 0,2 0 0,-2-1 0,-1 1 0,0 1 0,-2 2 0,2 1 0,1-1 0,-3 0 0,-1-1 0,-1 0 0,1 1 0,1-1 0,0 0 0,-1-1 0,-3 2 0,4-1 0,0-1 0,0 1 0,-1 1 0,-2 0 0,3 1 0,3 1 0,0 0 0,-1 0 0,-3-1 0,5-7 0,-7 5 0,12-5 0,1 8 0,19-5 0,10-4 0,5-1 0,-6-2 0,-4 4 0,-6 0 0,-1-1 0,-3 2 0,-5 0 0,-1 2 0,-3 1 0,0-1 0,-1 2 0,1-3 0,0 1 0,-2 2 0,1 1 0,2 2 0,1-2 0,-1-1 0,-3 0 0,-3 0 0,0 3 0,2 0 0,0 0 0,-1 0 0,-2 0 0,0 0 0,-4 0 0,0 0 0,-2 0 0,0 0 0,0 0 0,-1 0 0,2 0 0,-1 0 0,0 0 0,-1 0 0,-1 0 0,1 0 0,1 0 0,-3 0 0,-2 0 0,-1 0 0,-2 0 0,-1 0 0,0 0 0,4 0 0,5 0 0,5 0 0,5 0 0,-1 0 0,0 0 0,-3 0 0,-2 0 0,-3 0 0,0 0 0,1 0 0,1 0 0,5 0 0,1 0 0,3 0 0,-1 0 0,-3 0 0,-3 0 0,-3 0 0,0 0 0,0 0 0,1 0 0,1 0 0,0 0 0,0 0 0,1 0 0,-4 0 0,1 0 0,-1 0 0,1 0 0,0 0 0,-3 0 0,-2 0 0,-2 2 0,-1 1 0,0 0 0,-1 1 0,1-1 0,-1 0 0,-2-2 0,0-1 0,1 0 0,1 0 0,3 2 0,3 1 0,1 0 0,0 0 0,-1-3 0,-1 0 0,4 0 0,5 0 0,0 0 0,3 0 0,0 0 0,0 0 0,-1 0 0,-1 0 0,-1 0 0,-1 0 0,-2 0 0,-2 0 0,-2 0 0,0 0 0,-1 0 0,1 0 0,-2 0 0,-1 0 0,0 0 0,-3 0 0,-1 0 0,1 0 0,0 0 0,0 0 0,0 0 0,-1 0 0,1 0 0,0 0 0,0 0 0,2 0 0,3 0 0,1 0 0,0 0 0,0 0 0,-3 0 0,0 0 0,-1 0 0,-2 0 0,0 0 0,1 0 0,2 0 0,0 0 0,2 0 0,-1 0 0,-1 0 0,0 0 0,0 0 0,0 0 0,2 0 0,0 0 0,0 0 0,0 0 0,0 0 0,1 0 0,-2 0 0,-2 0 0,-1 0 0,-1 0 0,-1 0 0,1 0 0,0 0 0,0 0 0,0 0 0,-1 0 0,-2 0 0,0 0 0,1 0 0,0 0 0,1 0 0,-2 0 0,0 0 0,1 0 0,2 0 0,3 0 0,3 0 0,-1 0 0,0 0 0,-3 0 0,-2 0 0,2 0 0,5 0 0,2 0 0,2 0 0,-1 0 0,-2 0 0,0-1 0,-2-2 0,-2 1 0,-2-1 0,-3 2 0,-1-1 0,2 0 0,-7-1 0,6 0 0,-6 1 0,5-1 0,2 1 0,-1 0 0,-1 2 0,-1 0 0,-2 0 0,1 0 0,-6 0 0,-1 0 0,-4 0 0,2-2 0,5 0 0,5-1 0,5 1 0,1 2 0,0-2 0,-2-1 0,-2 1 0,1-1 0,0 3 0,2 0 0,1 0 0,0 0 0,0 0 0,-3 0 0,-1 0 0,1 0 0,-2 0 0,-5 0 0,-4 0 0,-3 0 0,2 0 0,6 0 0,7 0 0,7 0 0,1 0 0,0 0 0,-14 0 0,-2 0 0,-6 0 0,7 0 0,4 0 0,5 0 0,-9 0 0,1 0 0,-8 0 0,8 0 0,2 0 0,8 0 0,-11 0 0,-2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3T11:58:02.762"/>
    </inkml:context>
    <inkml:brush xml:id="br0">
      <inkml:brushProperty name="width" value="0.035" units="cm"/>
      <inkml:brushProperty name="height" value="0.035" units="cm"/>
      <inkml:brushProperty name="color" value="#FF4E00"/>
      <inkml:brushProperty name="inkEffects" value="rainbow"/>
      <inkml:brushProperty name="anchorX" value="0"/>
      <inkml:brushProperty name="anchorY" value="0"/>
      <inkml:brushProperty name="scaleFactor" value="0.5"/>
    </inkml:brush>
  </inkml:definitions>
  <inkml:trace contextRef="#ctx0" brushRef="#br0">1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7T21:54:07.239"/>
    </inkml:context>
    <inkml:brush xml:id="br0">
      <inkml:brushProperty name="width" value="0.05" units="cm"/>
      <inkml:brushProperty name="height" value="0.05" units="cm"/>
      <inkml:brushProperty name="color" value="#FF4E00"/>
      <inkml:brushProperty name="inkEffects" value="rainbow"/>
      <inkml:brushProperty name="anchorX" value="-492792.875"/>
      <inkml:brushProperty name="anchorY" value="-332492.375"/>
      <inkml:brushProperty name="scaleFactor" value="0.5"/>
    </inkml:brush>
  </inkml:definitions>
  <inkml:trace contextRef="#ctx0" brushRef="#br0">0 0 24575,'3'15'0,"8"9"0,8 10 0,10 8 0,9 8 0,5 5 0,5 6 0,-1 4 0,-3-6 0,-9-9 0,-7-12 0,-5-9 0,-3-3 0,5 2 0,3 4 0,4 3 0,0 3 0,1-2 0,-3-3 0,-1-4 0,-3-5 0,-2-1 0,-2-3 0,-2 0 0,0 0 0,2 1 0,4 4 0,1 3 0,2 3 0,-2 2 0,-3-2 0,2 1 0,0 3 0,4 3 0,4 6 0,-2-1 0,-1-3 0,1-4 0,-16-14 0,1 2 0,-11-7 0,6 6 0,5 1 0,3-3 0,-2-1 0,-2 0 0,1 3 0,-6-8 0,5 3 0,-6-10 0,3 5 0,2 2 0,-1 3 0,2 2 0,1 0 0,1 0 0,1-1 0,1 1 0,0 1 0,0 1 0,0 1 0,0 0 0,0-1 0,-2-4 0,-2-1 0,-1-2 0,-2-2 0,0 1 0,0 2 0,2 1 0,1 2 0,0 0 0,-6-6 0,-1-1 0,-3-7 0,-2-1 0,-2-2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7T21:53:59.452"/>
    </inkml:context>
    <inkml:brush xml:id="br0">
      <inkml:brushProperty name="width" value="0.05" units="cm"/>
      <inkml:brushProperty name="height" value="0.05" units="cm"/>
      <inkml:brushProperty name="color" value="#FF4E00"/>
      <inkml:brushProperty name="inkEffects" value="rainbow"/>
      <inkml:brushProperty name="anchorX" value="-414231.15625"/>
      <inkml:brushProperty name="anchorY" value="-276368.0625"/>
      <inkml:brushProperty name="scaleFactor" value="0.5"/>
    </inkml:brush>
  </inkml:definitions>
  <inkml:trace contextRef="#ctx0" brushRef="#br0">1491 1 24575,'-21'0'0,"-6"8"0,-8 10 0,-2 9 0,4 7 0,3-5 0,6-2 0,7-5 0,2-5 0,0 1 0,-3-1 0,-1 1 0,2 2 0,1-1 0,2-2 0,1 1 0,0-1 0,-3 2 0,-5 1 0,0 2 0,-1 4 0,1 2 0,0 2 0,3 0 0,-1 3 0,2 5 0,3 1 0,0-1 0,3-3 0,1-3 0,-1-3 0,1-1 0,-1-2 0,1-2 0,0 1 0,-1 1 0,2 2 0,0 2 0,1 2 0,2-1 0,-1 1 0,-1-3 0,1 0 0,-3 2 0,0 1 0,0 3 0,-1 0 0,1-1 0,1-3 0,1-4 0,1-3 0,0-1 0,2 2 0,-2 2 0,1 1 0,1 1 0,-2-1 0,-1 2 0,-1 0 0,-1 1 0,0 1 0,-2 1 0,-1-1 0,0-3 0,0 2 0,0 1 0,-3 1 0,-2 2 0,0-4 0,2 0 0,3-4 0,1-2 0,1-3 0,1-2 0,0 0 0,0 0 0,0 0 0,0-1 0,1 0 0,1-3 0,0-1 0,2 0 0,-3 1 0,-2 3 0,-2 3 0,-1 1 0,0 3 0,2 2 0,2-1 0,-1 4 0,-1 0 0,0 1 0,-1 2 0,1-1 0,2 0 0,0 4 0,0 0 0,0 2 0,-1 4 0,2 2 0,1 3 0,0-2 0,2-4 0,-1-4 0,1-3 0,-1-2 0,-1 0 0,1 0 0,-1-3 0,1-5 0,0-2 0,3-3 0,1 2 0,0-8 0,-1 5 0,2-12 0,-4 8 0,1-1 0,-2 3 0,1 0 0,-3 1 0,6-7 0,-4 0 0,3-5 0,-1 3 0,-1 0 0,1 1 0,2 0 0,-1 0 0,0 2 0,2 1 0,-2 1 0,1-2 0,0-5 0,1-3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7T21:54:02.126"/>
    </inkml:context>
    <inkml:brush xml:id="br0">
      <inkml:brushProperty name="width" value="0.05" units="cm"/>
      <inkml:brushProperty name="height" value="0.05" units="cm"/>
      <inkml:brushProperty name="color" value="#FF4E00"/>
      <inkml:brushProperty name="inkEffects" value="rainbow"/>
      <inkml:brushProperty name="anchorX" value="-437951.96875"/>
      <inkml:brushProperty name="anchorY" value="-293360.1875"/>
      <inkml:brushProperty name="scaleFactor" value="0.5"/>
    </inkml:brush>
  </inkml:definitions>
  <inkml:trace contextRef="#ctx0" brushRef="#br0">1 1 24575,'2'23'0,"11"8"0,12 17 0,13 8 0,6 3 0,-4-5 0,-3-10 0,-4-8 0,0-5 0,0-2 0,0 1 0,-2-2 0,-4-2 0,-3-4 0,-4-2 0,-1 0 0,1 0 0,0-1 0,-2-1 0,-3-2 0,-2-3 0,-4-2 0,-1 0 0,0-4 0,-2 3 0,1-7 0,-2 6 0,-3-6 0,0 2 0,-2-3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7T21:54:04.147"/>
    </inkml:context>
    <inkml:brush xml:id="br0">
      <inkml:brushProperty name="width" value="0.05" units="cm"/>
      <inkml:brushProperty name="height" value="0.05" units="cm"/>
      <inkml:brushProperty name="color" value="#FF4E00"/>
      <inkml:brushProperty name="inkEffects" value="rainbow"/>
      <inkml:brushProperty name="anchorX" value="-465076.375"/>
      <inkml:brushProperty name="anchorY" value="-312997.46875"/>
      <inkml:brushProperty name="scaleFactor" value="0.5"/>
    </inkml:brush>
  </inkml:definitions>
  <inkml:trace contextRef="#ctx0" brushRef="#br0">1 0 24575,'3'35'0,"6"1"0,7 5 0,10 4 0,9 1 0,7 7 0,9 5 0,3 2 0,-1-3 0,-4-8 0,-12-11 0,-9-9 0,-5-9 0,-3-3 0,0 1 0,0 0 0,-1 2 0,1-1 0,-2 1 0,-1 0 0,0 0 0,1 2 0,5 7 0,1 6 0,1 3 0,-2 1 0,-1-4 0,-2-4 0,1-1 0,0 0 0,0-2 0,-1 0 0,0-3 0,0-2 0,-2 0 0,-3-3 0,-1-3 0,-2-1 0,-1-4 0,0-3 0,-3-1 0,-1-2 0,0-2 0,-2-2 0,1 0 0,-1 0 0,-3 1 0,0-1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7T21:54:11.818"/>
    </inkml:context>
    <inkml:brush xml:id="br0">
      <inkml:brushProperty name="width" value="0.05" units="cm"/>
      <inkml:brushProperty name="height" value="0.05" units="cm"/>
      <inkml:brushProperty name="color" value="#FF4E00"/>
      <inkml:brushProperty name="inkEffects" value="rainbow"/>
      <inkml:brushProperty name="anchorX" value="-521478.75"/>
      <inkml:brushProperty name="anchorY" value="-352158.71875"/>
      <inkml:brushProperty name="scaleFactor" value="0.5"/>
    </inkml:brush>
  </inkml:definitions>
  <inkml:trace contextRef="#ctx0" brushRef="#br0">1 1 24575,'4'15'0,"8"9"0,8 10 0,4 6 0,3-4 0,-1-4 0,-2 0 0,2 4 0,1 6 0,3 3 0,3 2 0,-3-5 0,-4-4 0,-3-7 0,-2-4 0,-1-2 0,0 1 0,1 1 0,1 1 0,2 0 0,2 3 0,0 2 0,-1 2 0,-4-3 0,-7-8 0,-5 0 0,1 5 0,6 8 0,5 5 0,3-5 0,-2-5 0,-2-3 0,1 3 0,3 6 0,3 0 0,0-1 0,-1-6 0,-2-5 0,-1-4 0,2 1 0,1 3 0,-1 0 0,-4 0 0,-4-5 0,1 0 0,-8-8 0,6 2 0,-8-4 0,7 7 0,-5-6 0,5 6 0,-3-6 0,4 4 0,2 6 0,3 6 0,2 7 0,4 3 0,3 0 0,2-1 0,-2-2 0,-5-5 0,-2-2 0,-2-3 0,-1-2 0,0 2 0,3 0 0,0-2 0,0 0 0,-3-3 0,-3-1 0,1 1 0,0 0 0,2 0 0,1 0 0,2 0 0,0 0 0,2 0 0,-1 1 0,1-1 0,4 1 0,0 2 0,2 4 0,1 0 0,0 2 0,0-1 0,-3-1 0,0-2 0,-1-2 0,1-1 0,2 1 0,-2 1 0,-3-1 0,-4-1 0,-4-5 0,-2-2 0,-2 0 0,-1 0 0,0 3 0,2 0 0,-4 0 0,-1-9 0,-3 2 0,-4-8 0,1 4 0,-1-4 0,2-1 0,-1-2 0,-2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7T21:54:14.243"/>
    </inkml:context>
    <inkml:brush xml:id="br0">
      <inkml:brushProperty name="width" value="0.05" units="cm"/>
      <inkml:brushProperty name="height" value="0.05" units="cm"/>
      <inkml:brushProperty name="color" value="#FF4E00"/>
      <inkml:brushProperty name="inkEffects" value="rainbow"/>
      <inkml:brushProperty name="anchorX" value="-550913.0625"/>
      <inkml:brushProperty name="anchorY" value="-371767.4375"/>
      <inkml:brushProperty name="scaleFactor" value="0.5"/>
    </inkml:brush>
  </inkml:definitions>
  <inkml:trace contextRef="#ctx0" brushRef="#br0">1 0 24575,'4'15'0,"1"-1"0,2-1 0,0-2 0,1 1 0,-4-4 0,2 0 0,-1-5 0,0 0 0,0 1 0,0 1 0,2 5 0,4 2 0,6 7 0,2 3 0,0 1 0,-1-1 0,-1-2 0,-2 0 0,1 0 0,1 0 0,1-1 0,2 3 0,0 1 0,3 1 0,0-2 0,3-1 0,0-1 0,-3 0 0,-1-4 0,-6-2 0,0-5 0,-8-5 0,0-1 0,-5-2 0,0 2 0,0 1 0,0 1 0,1-2 0,-1 3 0,1-4 0,1 4 0,-2-5 0,-1 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7T21:54:16.313"/>
    </inkml:context>
    <inkml:brush xml:id="br0">
      <inkml:brushProperty name="width" value="0.05" units="cm"/>
      <inkml:brushProperty name="height" value="0.05" units="cm"/>
      <inkml:brushProperty name="color" value="#FF4E00"/>
      <inkml:brushProperty name="inkEffects" value="rainbow"/>
      <inkml:brushProperty name="anchorX" value="-578895.75"/>
      <inkml:brushProperty name="anchorY" value="-388797"/>
      <inkml:brushProperty name="scaleFactor" value="0.5"/>
    </inkml:brush>
  </inkml:definitions>
  <inkml:trace contextRef="#ctx0" brushRef="#br0">1 1 24575,'16'13'0,"4"2"0,5 0 0,-1 0 0,-4-2 0,4-2 0,5 3 0,3 1 0,-1 4 0,-2 0 0,-1 0 0,1 2 0,2 0 0,-2-1 0,-3-1 0,-5-3 0,-4-5 0,-5-3 0,-1-1 0,-1 3 0,5 4 0,5 9 0,4 4 0,2 3 0,1 3 0,1 1 0,3 3 0,1 1 0,1 0 0,-2-2 0,-1-1 0,-3-5 0,-3-5 0,-2 1 0,-10-14 0,-1 2 0,-8-12 0,0 1 0,-1-1 0,0-1 0,0-1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3T11:58:02.762"/>
    </inkml:context>
    <inkml:brush xml:id="br0">
      <inkml:brushProperty name="width" value="0.035" units="cm"/>
      <inkml:brushProperty name="height" value="0.035" units="cm"/>
      <inkml:brushProperty name="color" value="#FF4E00"/>
      <inkml:brushProperty name="inkEffects" value="rainbow"/>
      <inkml:brushProperty name="anchorX" value="0"/>
      <inkml:brushProperty name="anchorY" value="0"/>
      <inkml:brushProperty name="scaleFactor" value="0.5"/>
    </inkml:brush>
  </inkml:definitions>
  <inkml:trace contextRef="#ctx0" brushRef="#br0">1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324E5-7B67-7049-ADA3-FE99E841C50C}" type="datetimeFigureOut">
              <a:rPr lang="en-DE" smtClean="0"/>
              <a:t>03.09.24</a:t>
            </a:fld>
            <a:endParaRPr lang="en-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2580C4-ED11-BB42-93C4-C6E1F4D80864}" type="slidenum">
              <a:rPr lang="en-DE" smtClean="0"/>
              <a:t>‹#›</a:t>
            </a:fld>
            <a:endParaRPr lang="en-DE"/>
          </a:p>
        </p:txBody>
      </p:sp>
    </p:spTree>
    <p:extLst>
      <p:ext uri="{BB962C8B-B14F-4D97-AF65-F5344CB8AC3E}">
        <p14:creationId xmlns:p14="http://schemas.microsoft.com/office/powerpoint/2010/main" val="61609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I am in Federico’s group</a:t>
            </a:r>
          </a:p>
        </p:txBody>
      </p:sp>
      <p:sp>
        <p:nvSpPr>
          <p:cNvPr id="4" name="Slide Number Placeholder 3"/>
          <p:cNvSpPr>
            <a:spLocks noGrp="1"/>
          </p:cNvSpPr>
          <p:nvPr>
            <p:ph type="sldNum" sz="quarter" idx="5"/>
          </p:nvPr>
        </p:nvSpPr>
        <p:spPr/>
        <p:txBody>
          <a:bodyPr/>
          <a:lstStyle/>
          <a:p>
            <a:fld id="{5D8CFE9D-4D4E-0A49-A591-AF635C129E6D}" type="slidenum">
              <a:rPr lang="en-DE" smtClean="0"/>
              <a:t>1</a:t>
            </a:fld>
            <a:endParaRPr lang="en-DE"/>
          </a:p>
        </p:txBody>
      </p:sp>
    </p:spTree>
    <p:extLst>
      <p:ext uri="{BB962C8B-B14F-4D97-AF65-F5344CB8AC3E}">
        <p14:creationId xmlns:p14="http://schemas.microsoft.com/office/powerpoint/2010/main" val="2446221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by using the muon as the MET proxy, from the original efficiency plot that we have seen before, we upgrade it by using the new algorithm, and we can see that there’s an improvement for lower MET, and we can accept more events with potential candidates.</a:t>
            </a:r>
          </a:p>
          <a:p>
            <a:endParaRPr lang="en-DE" sz="1200" dirty="0"/>
          </a:p>
          <a:p>
            <a:endParaRPr lang="en-DE" sz="1200" dirty="0"/>
          </a:p>
          <a:p>
            <a:r>
              <a:rPr lang="en-DE" sz="1200" dirty="0"/>
              <a:t>Now we’ll apply this efficiency to the simulated events to see how much we can improve our signal region events.</a:t>
            </a:r>
          </a:p>
          <a:p>
            <a:endParaRPr lang="en-DE" dirty="0"/>
          </a:p>
        </p:txBody>
      </p:sp>
      <p:sp>
        <p:nvSpPr>
          <p:cNvPr id="4" name="Slide Number Placeholder 3"/>
          <p:cNvSpPr>
            <a:spLocks noGrp="1"/>
          </p:cNvSpPr>
          <p:nvPr>
            <p:ph type="sldNum" sz="quarter" idx="5"/>
          </p:nvPr>
        </p:nvSpPr>
        <p:spPr/>
        <p:txBody>
          <a:bodyPr/>
          <a:lstStyle/>
          <a:p>
            <a:fld id="{0D2580C4-ED11-BB42-93C4-C6E1F4D80864}" type="slidenum">
              <a:rPr lang="en-DE" smtClean="0"/>
              <a:t>10</a:t>
            </a:fld>
            <a:endParaRPr lang="en-DE"/>
          </a:p>
        </p:txBody>
      </p:sp>
    </p:spTree>
    <p:extLst>
      <p:ext uri="{BB962C8B-B14F-4D97-AF65-F5344CB8AC3E}">
        <p14:creationId xmlns:p14="http://schemas.microsoft.com/office/powerpoint/2010/main" val="3528158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DE" dirty="0"/>
                  <a:t>These events are generated by madgraph and pythia, and I requested a proton proton collision to a chargino and neutralino and jet. </a:t>
                </a:r>
              </a:p>
              <a:p>
                <a:endParaRPr lang="en-DE" dirty="0"/>
              </a:p>
              <a:p>
                <a:r>
                  <a:rPr lang="en-DE" dirty="0"/>
                  <a:t>This plot shows the number of events the we expect for each mass, so we can see that wow there’s really little number of events expected for large chargino mass,</a:t>
                </a:r>
                <a:r>
                  <a:rPr lang="en-DE" baseline="0" dirty="0"/>
                  <a:t> so we need to do our best to make the efficiency higher for these regions.</a:t>
                </a:r>
                <a:br>
                  <a:rPr lang="en-DE" dirty="0"/>
                </a:br>
                <a:endParaRPr lang="en-DE" dirty="0"/>
              </a:p>
              <a:p>
                <a:r>
                  <a:rPr lang="en-DE" dirty="0"/>
                  <a:t>Using these generated simulation data, we analyz the events using SimpleAnalysis, which is a</a:t>
                </a:r>
                <a:r>
                  <a:rPr lang="en-DE" sz="1200" dirty="0"/>
                  <a:t> mix of online and offline processes. </a:t>
                </a:r>
              </a:p>
              <a:p>
                <a:r>
                  <a:rPr lang="en-DE" sz="1200" dirty="0"/>
                  <a:t>For example, here we give the MET trigger to emulate the online process, and the others are cleaning processes done offline to get the signal region that we want. </a:t>
                </a:r>
              </a:p>
              <a:p>
                <a:r>
                  <a:rPr lang="en-DE" sz="1200" dirty="0"/>
                  <a:t>The end is the final signal region that is the most probable signal.</a:t>
                </a:r>
                <a:endParaRPr lang="en-DE" dirty="0"/>
              </a:p>
              <a:p>
                <a:endParaRPr lang="en-DE" dirty="0"/>
              </a:p>
            </p:txBody>
          </p:sp>
        </mc:Choice>
        <mc:Fallback xmlns="">
          <p:sp>
            <p:nvSpPr>
              <p:cNvPr id="3" name="Notes Placeholder 2"/>
              <p:cNvSpPr>
                <a:spLocks noGrp="1"/>
              </p:cNvSpPr>
              <p:nvPr>
                <p:ph type="body" idx="1"/>
              </p:nvPr>
            </p:nvSpPr>
            <p:spPr/>
            <p:txBody>
              <a:bodyPr/>
              <a:lstStyle/>
              <a:p>
                <a:r>
                  <a:rPr lang="en-DE" dirty="0"/>
                  <a:t>Learned how to use MadGraph and Pythia 8 which is a simulation tool for what happens in a particle collision.</a:t>
                </a:r>
              </a:p>
              <a:p>
                <a:r>
                  <a:rPr lang="en-DE" dirty="0"/>
                  <a:t>Got the cross section, and using the luminosity of run3, calculated the number of events, so I can say that wow there’s really little number of events expected for large chargino mass…</a:t>
                </a:r>
                <a:br>
                  <a:rPr lang="en-DE" dirty="0"/>
                </a:br>
                <a:r>
                  <a:rPr lang="en-DE" dirty="0"/>
                  <a:t>I should stack a lot of statistics.</a:t>
                </a:r>
              </a:p>
              <a:p>
                <a:pPr marL="0" marR="0" lvl="0" indent="0" algn="l" defTabSz="914400" rtl="0" eaLnBrk="1" fontAlgn="auto" latinLnBrk="0" hangingPunct="1">
                  <a:lnSpc>
                    <a:spcPct val="100000"/>
                  </a:lnSpc>
                  <a:spcBef>
                    <a:spcPts val="0"/>
                  </a:spcBef>
                  <a:spcAft>
                    <a:spcPts val="0"/>
                  </a:spcAft>
                  <a:buClrTx/>
                  <a:buSzTx/>
                  <a:buFontTx/>
                  <a:buNone/>
                  <a:tabLst/>
                  <a:defRPr/>
                </a:pPr>
                <a:br>
                  <a:rPr lang="en-DE" sz="1200" dirty="0"/>
                </a:br>
                <a:r>
                  <a:rPr lang="en-DE" sz="1200" dirty="0"/>
                  <a:t>-Get cross section </a:t>
                </a:r>
                <a:r>
                  <a:rPr lang="en-DE" sz="1200" i="0">
                    <a:latin typeface="Cambria Math" panose="02040503050406030204" pitchFamily="18" charset="0"/>
                    <a:ea typeface="Cambria Math" panose="02040503050406030204" pitchFamily="18" charset="0"/>
                  </a:rPr>
                  <a:t>→</a:t>
                </a:r>
                <a:r>
                  <a:rPr lang="en-DE" sz="1200" dirty="0"/>
                  <a:t> # of events</a:t>
                </a:r>
              </a:p>
              <a:p>
                <a:endParaRPr lang="en-DE" dirty="0"/>
              </a:p>
              <a:p>
                <a:r>
                  <a:rPr lang="en-DE" dirty="0"/>
                  <a:t>Then I analyzed events that I got from the 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a:t>
                </a:r>
                <a:r>
                  <a:rPr lang="en-DE" sz="1200" dirty="0"/>
                  <a:t>- mix of online and offline</a:t>
                </a:r>
              </a:p>
              <a:p>
                <a:endParaRPr lang="en-DE" dirty="0"/>
              </a:p>
              <a:p>
                <a:r>
                  <a:rPr lang="en-DE" dirty="0"/>
                  <a:t>From there became bit difficult. </a:t>
                </a:r>
              </a:p>
              <a:p>
                <a:r>
                  <a:rPr lang="en-DE" dirty="0"/>
                  <a:t>-was trying to understand the code</a:t>
                </a:r>
              </a:p>
              <a:p>
                <a:r>
                  <a:rPr lang="en-DE" dirty="0"/>
                  <a:t>-lot of troubles on the way like we can’t detect any charginos, or afterwards we detected the same charginos several times, </a:t>
                </a:r>
              </a:p>
              <a:p>
                <a:r>
                  <a:rPr lang="en-GB" dirty="0"/>
                  <a:t>S</a:t>
                </a:r>
                <a:r>
                  <a:rPr lang="en-DE" dirty="0"/>
                  <a:t>o we had to print out several values so that we can make a decision of picking out the appropriate chargino.</a:t>
                </a:r>
              </a:p>
              <a:p>
                <a:endParaRPr lang="en-DE" dirty="0"/>
              </a:p>
              <a:p>
                <a:endParaRPr lang="en-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Process of getting into signals that we are interested in!</a:t>
                </a:r>
              </a:p>
              <a:p>
                <a:endParaRPr lang="en-DE" dirty="0"/>
              </a:p>
              <a:p>
                <a:endParaRPr lang="en-DE" dirty="0"/>
              </a:p>
            </p:txBody>
          </p:sp>
        </mc:Fallback>
      </mc:AlternateContent>
      <p:sp>
        <p:nvSpPr>
          <p:cNvPr id="4" name="Slide Number Placeholder 3"/>
          <p:cNvSpPr>
            <a:spLocks noGrp="1"/>
          </p:cNvSpPr>
          <p:nvPr>
            <p:ph type="sldNum" sz="quarter" idx="5"/>
          </p:nvPr>
        </p:nvSpPr>
        <p:spPr/>
        <p:txBody>
          <a:bodyPr/>
          <a:lstStyle/>
          <a:p>
            <a:fld id="{5D8CFE9D-4D4E-0A49-A591-AF635C129E6D}" type="slidenum">
              <a:rPr lang="en-DE" smtClean="0"/>
              <a:t>11</a:t>
            </a:fld>
            <a:endParaRPr lang="en-DE"/>
          </a:p>
        </p:txBody>
      </p:sp>
    </p:spTree>
    <p:extLst>
      <p:ext uri="{BB962C8B-B14F-4D97-AF65-F5344CB8AC3E}">
        <p14:creationId xmlns:p14="http://schemas.microsoft.com/office/powerpoint/2010/main" val="2685711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SO now let’s see how much our new trigger system worked well and incresaed the signals that we wanted! This example is for when the chargino mass is 200GeV with a lifetime of 0.2ns.</a:t>
            </a:r>
          </a:p>
          <a:p>
            <a:r>
              <a:rPr lang="en-DE" dirty="0"/>
              <a:t>The plot shows the MET after the MET trigger, so after giving a cut according to the fficiency plot. T</a:t>
            </a:r>
            <a:r>
              <a:rPr lang="en-GB" dirty="0"/>
              <a:t>he</a:t>
            </a:r>
            <a:r>
              <a:rPr lang="en-DE" dirty="0"/>
              <a:t> result of the new efficiency map in red and We can see that there is an increas in the candidate events for low momentum, which is good. The effect of this is the increase of signal region events that is the red line which is great!</a:t>
            </a:r>
          </a:p>
        </p:txBody>
      </p:sp>
      <p:sp>
        <p:nvSpPr>
          <p:cNvPr id="4" name="Slide Number Placeholder 3"/>
          <p:cNvSpPr>
            <a:spLocks noGrp="1"/>
          </p:cNvSpPr>
          <p:nvPr>
            <p:ph type="sldNum" sz="quarter" idx="5"/>
          </p:nvPr>
        </p:nvSpPr>
        <p:spPr/>
        <p:txBody>
          <a:bodyPr/>
          <a:lstStyle/>
          <a:p>
            <a:fld id="{0D2580C4-ED11-BB42-93C4-C6E1F4D80864}" type="slidenum">
              <a:rPr lang="en-DE" smtClean="0"/>
              <a:t>12</a:t>
            </a:fld>
            <a:endParaRPr lang="en-DE"/>
          </a:p>
        </p:txBody>
      </p:sp>
    </p:spTree>
    <p:extLst>
      <p:ext uri="{BB962C8B-B14F-4D97-AF65-F5344CB8AC3E}">
        <p14:creationId xmlns:p14="http://schemas.microsoft.com/office/powerpoint/2010/main" val="1670650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Finally this is the plot for the signal region events by mass. The blue lines are the original MET trigger, and t</a:t>
            </a:r>
            <a:r>
              <a:rPr lang="en-GB" dirty="0"/>
              <a:t>he</a:t>
            </a:r>
            <a:r>
              <a:rPr lang="en-DE" dirty="0"/>
              <a:t> red lines are the Upgraded M</a:t>
            </a:r>
            <a:r>
              <a:rPr lang="en-GB" dirty="0"/>
              <a:t>e</a:t>
            </a:r>
            <a:r>
              <a:rPr lang="en-DE" dirty="0"/>
              <a:t>t trigger, with the two life time in solid and dash.</a:t>
            </a:r>
          </a:p>
          <a:p>
            <a:r>
              <a:rPr lang="en-DE" dirty="0"/>
              <a:t>We can see that as the mass increase, the </a:t>
            </a:r>
          </a:p>
        </p:txBody>
      </p:sp>
      <p:sp>
        <p:nvSpPr>
          <p:cNvPr id="4" name="Slide Number Placeholder 3"/>
          <p:cNvSpPr>
            <a:spLocks noGrp="1"/>
          </p:cNvSpPr>
          <p:nvPr>
            <p:ph type="sldNum" sz="quarter" idx="5"/>
          </p:nvPr>
        </p:nvSpPr>
        <p:spPr/>
        <p:txBody>
          <a:bodyPr/>
          <a:lstStyle/>
          <a:p>
            <a:fld id="{0D2580C4-ED11-BB42-93C4-C6E1F4D80864}" type="slidenum">
              <a:rPr lang="en-DE" smtClean="0"/>
              <a:t>13</a:t>
            </a:fld>
            <a:endParaRPr lang="en-DE"/>
          </a:p>
        </p:txBody>
      </p:sp>
    </p:spTree>
    <p:extLst>
      <p:ext uri="{BB962C8B-B14F-4D97-AF65-F5344CB8AC3E}">
        <p14:creationId xmlns:p14="http://schemas.microsoft.com/office/powerpoint/2010/main" val="986673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Improvement by</a:t>
            </a:r>
          </a:p>
          <a:p>
            <a:r>
              <a:rPr lang="en-DE" dirty="0"/>
              <a:t>-includeing not only 4 hit tracklets but 3,</a:t>
            </a:r>
          </a:p>
          <a:p>
            <a:r>
              <a:rPr lang="en-DE" dirty="0"/>
              <a:t>-adjusting the cuts, bdt scores</a:t>
            </a:r>
          </a:p>
          <a:p>
            <a:r>
              <a:rPr lang="en-GB" dirty="0"/>
              <a:t>T</a:t>
            </a:r>
            <a:r>
              <a:rPr lang="en-DE" dirty="0"/>
              <a:t>rials and errors are required.</a:t>
            </a:r>
          </a:p>
        </p:txBody>
      </p:sp>
      <p:sp>
        <p:nvSpPr>
          <p:cNvPr id="4" name="Slide Number Placeholder 3"/>
          <p:cNvSpPr>
            <a:spLocks noGrp="1"/>
          </p:cNvSpPr>
          <p:nvPr>
            <p:ph type="sldNum" sz="quarter" idx="5"/>
          </p:nvPr>
        </p:nvSpPr>
        <p:spPr/>
        <p:txBody>
          <a:bodyPr/>
          <a:lstStyle/>
          <a:p>
            <a:fld id="{0D2580C4-ED11-BB42-93C4-C6E1F4D80864}" type="slidenum">
              <a:rPr lang="en-DE" smtClean="0"/>
              <a:t>14</a:t>
            </a:fld>
            <a:endParaRPr lang="en-DE"/>
          </a:p>
        </p:txBody>
      </p:sp>
    </p:spTree>
    <p:extLst>
      <p:ext uri="{BB962C8B-B14F-4D97-AF65-F5344CB8AC3E}">
        <p14:creationId xmlns:p14="http://schemas.microsoft.com/office/powerpoint/2010/main" val="3539123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I am in Federico’s group</a:t>
            </a:r>
          </a:p>
        </p:txBody>
      </p:sp>
      <p:sp>
        <p:nvSpPr>
          <p:cNvPr id="4" name="Slide Number Placeholder 3"/>
          <p:cNvSpPr>
            <a:spLocks noGrp="1"/>
          </p:cNvSpPr>
          <p:nvPr>
            <p:ph type="sldNum" sz="quarter" idx="5"/>
          </p:nvPr>
        </p:nvSpPr>
        <p:spPr/>
        <p:txBody>
          <a:bodyPr/>
          <a:lstStyle/>
          <a:p>
            <a:fld id="{5D8CFE9D-4D4E-0A49-A591-AF635C129E6D}" type="slidenum">
              <a:rPr lang="en-DE" smtClean="0"/>
              <a:t>15</a:t>
            </a:fld>
            <a:endParaRPr lang="en-DE"/>
          </a:p>
        </p:txBody>
      </p:sp>
    </p:spTree>
    <p:extLst>
      <p:ext uri="{BB962C8B-B14F-4D97-AF65-F5344CB8AC3E}">
        <p14:creationId xmlns:p14="http://schemas.microsoft.com/office/powerpoint/2010/main" val="3479316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DE" dirty="0"/>
                  <a:t>Learned how to use MadGraph and Pythia 8 which is a simulation tool for what happens in a particle collision.</a:t>
                </a:r>
              </a:p>
              <a:p>
                <a:r>
                  <a:rPr lang="en-DE" dirty="0"/>
                  <a:t>Got the cross section, and using the luminosity of run3, calculated the number of events, so I can say that wow there’s really little number of events expected for large chargino mass…</a:t>
                </a:r>
                <a:br>
                  <a:rPr lang="en-DE" dirty="0"/>
                </a:br>
                <a:r>
                  <a:rPr lang="en-DE" dirty="0"/>
                  <a:t>I should stack a lot of statistics.</a:t>
                </a:r>
              </a:p>
              <a:p>
                <a:pPr marL="0" marR="0" lvl="0" indent="0" algn="l" defTabSz="914400" rtl="0" eaLnBrk="1" fontAlgn="auto" latinLnBrk="0" hangingPunct="1">
                  <a:lnSpc>
                    <a:spcPct val="100000"/>
                  </a:lnSpc>
                  <a:spcBef>
                    <a:spcPts val="0"/>
                  </a:spcBef>
                  <a:spcAft>
                    <a:spcPts val="0"/>
                  </a:spcAft>
                  <a:buClrTx/>
                  <a:buSzTx/>
                  <a:buFontTx/>
                  <a:buNone/>
                  <a:tabLst/>
                  <a:defRPr/>
                </a:pPr>
                <a:br>
                  <a:rPr lang="en-DE" sz="1200" dirty="0"/>
                </a:br>
                <a:r>
                  <a:rPr lang="en-DE" sz="1200" dirty="0"/>
                  <a:t>-Get cross section </a:t>
                </a:r>
                <a14:m>
                  <m:oMath xmlns:m="http://schemas.openxmlformats.org/officeDocument/2006/math">
                    <m:r>
                      <a:rPr lang="en-DE" sz="1200" i="1" smtClean="0">
                        <a:latin typeface="Cambria Math" panose="02040503050406030204" pitchFamily="18" charset="0"/>
                        <a:ea typeface="Cambria Math" panose="02040503050406030204" pitchFamily="18" charset="0"/>
                      </a:rPr>
                      <m:t>→</m:t>
                    </m:r>
                  </m:oMath>
                </a14:m>
                <a:r>
                  <a:rPr lang="en-DE" sz="1200" dirty="0"/>
                  <a:t> # of events</a:t>
                </a:r>
              </a:p>
              <a:p>
                <a:endParaRPr lang="en-DE" dirty="0"/>
              </a:p>
              <a:p>
                <a:r>
                  <a:rPr lang="en-DE" dirty="0"/>
                  <a:t>Then I analyzed events that I got from the 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a:t>
                </a:r>
                <a:r>
                  <a:rPr lang="en-DE" sz="1200" dirty="0"/>
                  <a:t>- mix of online and offline</a:t>
                </a:r>
              </a:p>
              <a:p>
                <a:endParaRPr lang="en-DE" dirty="0"/>
              </a:p>
              <a:p>
                <a:r>
                  <a:rPr lang="en-DE" dirty="0"/>
                  <a:t>From there became bit difficult. </a:t>
                </a:r>
              </a:p>
              <a:p>
                <a:r>
                  <a:rPr lang="en-DE" dirty="0"/>
                  <a:t>-was trying to understand the code</a:t>
                </a:r>
              </a:p>
              <a:p>
                <a:r>
                  <a:rPr lang="en-DE" dirty="0"/>
                  <a:t>-lot of troubles on the way like we can’t detect any charginos, or afterwards we detected the same charginos several times, </a:t>
                </a:r>
              </a:p>
              <a:p>
                <a:r>
                  <a:rPr lang="en-GB" dirty="0"/>
                  <a:t>S</a:t>
                </a:r>
                <a:r>
                  <a:rPr lang="en-DE" dirty="0"/>
                  <a:t>o we had to print out several values so that we can make a decision of picking out the appropriate chargino.</a:t>
                </a:r>
              </a:p>
              <a:p>
                <a:endParaRPr lang="en-DE" dirty="0"/>
              </a:p>
              <a:p>
                <a:endParaRPr lang="en-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Process of getting into signals that we are interested in!</a:t>
                </a:r>
              </a:p>
              <a:p>
                <a:endParaRPr lang="en-DE" dirty="0"/>
              </a:p>
              <a:p>
                <a:endParaRPr lang="en-DE" dirty="0"/>
              </a:p>
            </p:txBody>
          </p:sp>
        </mc:Choice>
        <mc:Fallback xmlns="">
          <p:sp>
            <p:nvSpPr>
              <p:cNvPr id="3" name="Notes Placeholder 2"/>
              <p:cNvSpPr>
                <a:spLocks noGrp="1"/>
              </p:cNvSpPr>
              <p:nvPr>
                <p:ph type="body" idx="1"/>
              </p:nvPr>
            </p:nvSpPr>
            <p:spPr/>
            <p:txBody>
              <a:bodyPr/>
              <a:lstStyle/>
              <a:p>
                <a:r>
                  <a:rPr lang="en-DE" dirty="0"/>
                  <a:t>Learned how to use MadGraph and Pythia 8 which is a simulation tool for what happens in a particle collision.</a:t>
                </a:r>
              </a:p>
              <a:p>
                <a:r>
                  <a:rPr lang="en-DE" dirty="0"/>
                  <a:t>Got the cross section, and using the luminosity of run3, calculated the number of events, so I can say that wow there’s really little number of events expected for large chargino mass…</a:t>
                </a:r>
                <a:br>
                  <a:rPr lang="en-DE" dirty="0"/>
                </a:br>
                <a:r>
                  <a:rPr lang="en-DE" dirty="0"/>
                  <a:t>I should stack a lot of statistics.</a:t>
                </a:r>
              </a:p>
              <a:p>
                <a:pPr marL="0" marR="0" lvl="0" indent="0" algn="l" defTabSz="914400" rtl="0" eaLnBrk="1" fontAlgn="auto" latinLnBrk="0" hangingPunct="1">
                  <a:lnSpc>
                    <a:spcPct val="100000"/>
                  </a:lnSpc>
                  <a:spcBef>
                    <a:spcPts val="0"/>
                  </a:spcBef>
                  <a:spcAft>
                    <a:spcPts val="0"/>
                  </a:spcAft>
                  <a:buClrTx/>
                  <a:buSzTx/>
                  <a:buFontTx/>
                  <a:buNone/>
                  <a:tabLst/>
                  <a:defRPr/>
                </a:pPr>
                <a:br>
                  <a:rPr lang="en-DE" sz="1200" dirty="0"/>
                </a:br>
                <a:r>
                  <a:rPr lang="en-DE" sz="1200" dirty="0"/>
                  <a:t>-Get cross section </a:t>
                </a:r>
                <a:r>
                  <a:rPr lang="en-DE" sz="1200" i="0">
                    <a:latin typeface="Cambria Math" panose="02040503050406030204" pitchFamily="18" charset="0"/>
                    <a:ea typeface="Cambria Math" panose="02040503050406030204" pitchFamily="18" charset="0"/>
                  </a:rPr>
                  <a:t>→</a:t>
                </a:r>
                <a:r>
                  <a:rPr lang="en-DE" sz="1200" dirty="0"/>
                  <a:t> # of events</a:t>
                </a:r>
              </a:p>
              <a:p>
                <a:endParaRPr lang="en-DE" dirty="0"/>
              </a:p>
              <a:p>
                <a:r>
                  <a:rPr lang="en-DE" dirty="0"/>
                  <a:t>Then I analyzed events that I got from the 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a:t>
                </a:r>
                <a:r>
                  <a:rPr lang="en-DE" sz="1200" dirty="0"/>
                  <a:t>- mix of online and offline</a:t>
                </a:r>
              </a:p>
              <a:p>
                <a:endParaRPr lang="en-DE" dirty="0"/>
              </a:p>
              <a:p>
                <a:r>
                  <a:rPr lang="en-DE" dirty="0"/>
                  <a:t>From there became bit difficult. </a:t>
                </a:r>
              </a:p>
              <a:p>
                <a:r>
                  <a:rPr lang="en-DE" dirty="0"/>
                  <a:t>-was trying to understand the code</a:t>
                </a:r>
              </a:p>
              <a:p>
                <a:r>
                  <a:rPr lang="en-DE" dirty="0"/>
                  <a:t>-lot of troubles on the way like we can’t detect any charginos, or afterwards we detected the same charginos several times, </a:t>
                </a:r>
              </a:p>
              <a:p>
                <a:r>
                  <a:rPr lang="en-GB" dirty="0"/>
                  <a:t>S</a:t>
                </a:r>
                <a:r>
                  <a:rPr lang="en-DE" dirty="0"/>
                  <a:t>o we had to print out several values so that we can make a decision of picking out the appropriate chargino.</a:t>
                </a:r>
              </a:p>
              <a:p>
                <a:endParaRPr lang="en-DE" dirty="0"/>
              </a:p>
              <a:p>
                <a:endParaRPr lang="en-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Process of getting into signals that we are interested in!</a:t>
                </a:r>
              </a:p>
              <a:p>
                <a:endParaRPr lang="en-DE" dirty="0"/>
              </a:p>
              <a:p>
                <a:endParaRPr lang="en-DE" dirty="0"/>
              </a:p>
            </p:txBody>
          </p:sp>
        </mc:Fallback>
      </mc:AlternateContent>
      <p:sp>
        <p:nvSpPr>
          <p:cNvPr id="4" name="Slide Number Placeholder 3"/>
          <p:cNvSpPr>
            <a:spLocks noGrp="1"/>
          </p:cNvSpPr>
          <p:nvPr>
            <p:ph type="sldNum" sz="quarter" idx="5"/>
          </p:nvPr>
        </p:nvSpPr>
        <p:spPr/>
        <p:txBody>
          <a:bodyPr/>
          <a:lstStyle/>
          <a:p>
            <a:fld id="{5D8CFE9D-4D4E-0A49-A591-AF635C129E6D}" type="slidenum">
              <a:rPr lang="en-DE" smtClean="0"/>
              <a:t>16</a:t>
            </a:fld>
            <a:endParaRPr lang="en-DE"/>
          </a:p>
        </p:txBody>
      </p:sp>
    </p:spTree>
    <p:extLst>
      <p:ext uri="{BB962C8B-B14F-4D97-AF65-F5344CB8AC3E}">
        <p14:creationId xmlns:p14="http://schemas.microsoft.com/office/powerpoint/2010/main" val="2729895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5D8CFE9D-4D4E-0A49-A591-AF635C129E6D}" type="slidenum">
              <a:rPr lang="en-DE" smtClean="0"/>
              <a:t>17</a:t>
            </a:fld>
            <a:endParaRPr lang="en-DE"/>
          </a:p>
        </p:txBody>
      </p:sp>
    </p:spTree>
    <p:extLst>
      <p:ext uri="{BB962C8B-B14F-4D97-AF65-F5344CB8AC3E}">
        <p14:creationId xmlns:p14="http://schemas.microsoft.com/office/powerpoint/2010/main" val="273315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DE" dirty="0"/>
                  <a:t>Learned how to use MadGraph and Pythia 8 which is a simulation tool for what happens in a particle collision.</a:t>
                </a:r>
              </a:p>
              <a:p>
                <a:r>
                  <a:rPr lang="en-DE" dirty="0"/>
                  <a:t>Got the cross section, and using the luminosity of run3, calculated the number of events, so I can say that wow there’s really little number of events expected for large chargino mass…</a:t>
                </a:r>
                <a:br>
                  <a:rPr lang="en-DE" dirty="0"/>
                </a:br>
                <a:r>
                  <a:rPr lang="en-DE" dirty="0"/>
                  <a:t>I should stack a lot of statistics.</a:t>
                </a:r>
              </a:p>
              <a:p>
                <a:pPr marL="0" marR="0" lvl="0" indent="0" algn="l" defTabSz="914400" rtl="0" eaLnBrk="1" fontAlgn="auto" latinLnBrk="0" hangingPunct="1">
                  <a:lnSpc>
                    <a:spcPct val="100000"/>
                  </a:lnSpc>
                  <a:spcBef>
                    <a:spcPts val="0"/>
                  </a:spcBef>
                  <a:spcAft>
                    <a:spcPts val="0"/>
                  </a:spcAft>
                  <a:buClrTx/>
                  <a:buSzTx/>
                  <a:buFontTx/>
                  <a:buNone/>
                  <a:tabLst/>
                  <a:defRPr/>
                </a:pPr>
                <a:br>
                  <a:rPr lang="en-DE" sz="1200" dirty="0"/>
                </a:br>
                <a:r>
                  <a:rPr lang="en-DE" sz="1200" dirty="0"/>
                  <a:t>-Get cross section </a:t>
                </a:r>
                <a14:m>
                  <m:oMath xmlns:m="http://schemas.openxmlformats.org/officeDocument/2006/math">
                    <m:r>
                      <a:rPr lang="en-DE" sz="1200" i="1" smtClean="0">
                        <a:latin typeface="Cambria Math" panose="02040503050406030204" pitchFamily="18" charset="0"/>
                        <a:ea typeface="Cambria Math" panose="02040503050406030204" pitchFamily="18" charset="0"/>
                      </a:rPr>
                      <m:t>→</m:t>
                    </m:r>
                  </m:oMath>
                </a14:m>
                <a:r>
                  <a:rPr lang="en-DE" sz="1200" dirty="0"/>
                  <a:t> # of events</a:t>
                </a:r>
              </a:p>
              <a:p>
                <a:endParaRPr lang="en-DE" dirty="0"/>
              </a:p>
              <a:p>
                <a:r>
                  <a:rPr lang="en-DE" dirty="0"/>
                  <a:t>Then I analyzed events that I got from the 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a:t>
                </a:r>
                <a:r>
                  <a:rPr lang="en-DE" sz="1200" dirty="0"/>
                  <a:t>- mix of online and offline</a:t>
                </a:r>
              </a:p>
              <a:p>
                <a:endParaRPr lang="en-DE" dirty="0"/>
              </a:p>
              <a:p>
                <a:r>
                  <a:rPr lang="en-DE" dirty="0"/>
                  <a:t>From there became bit difficult. </a:t>
                </a:r>
              </a:p>
              <a:p>
                <a:r>
                  <a:rPr lang="en-DE" dirty="0"/>
                  <a:t>-was trying to understand the code</a:t>
                </a:r>
              </a:p>
              <a:p>
                <a:r>
                  <a:rPr lang="en-DE" dirty="0"/>
                  <a:t>-lot of troubles on the way like we can’t detect any charginos, or afterwards we detected the same charginos several times, </a:t>
                </a:r>
              </a:p>
              <a:p>
                <a:r>
                  <a:rPr lang="en-GB" dirty="0"/>
                  <a:t>S</a:t>
                </a:r>
                <a:r>
                  <a:rPr lang="en-DE" dirty="0"/>
                  <a:t>o we had to print out several values so that we can make a decision of picking out the appropriate chargino.</a:t>
                </a:r>
              </a:p>
              <a:p>
                <a:endParaRPr lang="en-DE" dirty="0"/>
              </a:p>
              <a:p>
                <a:endParaRPr lang="en-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Process of getting into signals that we are interested in!</a:t>
                </a:r>
              </a:p>
              <a:p>
                <a:endParaRPr lang="en-DE" dirty="0"/>
              </a:p>
              <a:p>
                <a:endParaRPr lang="en-DE" dirty="0"/>
              </a:p>
            </p:txBody>
          </p:sp>
        </mc:Choice>
        <mc:Fallback xmlns="">
          <p:sp>
            <p:nvSpPr>
              <p:cNvPr id="3" name="Notes Placeholder 2"/>
              <p:cNvSpPr>
                <a:spLocks noGrp="1"/>
              </p:cNvSpPr>
              <p:nvPr>
                <p:ph type="body" idx="1"/>
              </p:nvPr>
            </p:nvSpPr>
            <p:spPr/>
            <p:txBody>
              <a:bodyPr/>
              <a:lstStyle/>
              <a:p>
                <a:r>
                  <a:rPr lang="en-DE" dirty="0"/>
                  <a:t>Learned how to use MadGraph and Pythia 8 which is a simulation tool for what happens in a particle collision.</a:t>
                </a:r>
              </a:p>
              <a:p>
                <a:r>
                  <a:rPr lang="en-DE" dirty="0"/>
                  <a:t>Got the cross section, and using the luminosity of run3, calculated the number of events, so I can say that wow there’s really little number of events expected for large chargino mass…</a:t>
                </a:r>
                <a:br>
                  <a:rPr lang="en-DE" dirty="0"/>
                </a:br>
                <a:r>
                  <a:rPr lang="en-DE" dirty="0"/>
                  <a:t>I should stack a lot of statistics.</a:t>
                </a:r>
              </a:p>
              <a:p>
                <a:pPr marL="0" marR="0" lvl="0" indent="0" algn="l" defTabSz="914400" rtl="0" eaLnBrk="1" fontAlgn="auto" latinLnBrk="0" hangingPunct="1">
                  <a:lnSpc>
                    <a:spcPct val="100000"/>
                  </a:lnSpc>
                  <a:spcBef>
                    <a:spcPts val="0"/>
                  </a:spcBef>
                  <a:spcAft>
                    <a:spcPts val="0"/>
                  </a:spcAft>
                  <a:buClrTx/>
                  <a:buSzTx/>
                  <a:buFontTx/>
                  <a:buNone/>
                  <a:tabLst/>
                  <a:defRPr/>
                </a:pPr>
                <a:br>
                  <a:rPr lang="en-DE" sz="1200" dirty="0"/>
                </a:br>
                <a:r>
                  <a:rPr lang="en-DE" sz="1200" dirty="0"/>
                  <a:t>-Get cross section </a:t>
                </a:r>
                <a:r>
                  <a:rPr lang="en-DE" sz="1200" i="0">
                    <a:latin typeface="Cambria Math" panose="02040503050406030204" pitchFamily="18" charset="0"/>
                    <a:ea typeface="Cambria Math" panose="02040503050406030204" pitchFamily="18" charset="0"/>
                  </a:rPr>
                  <a:t>→</a:t>
                </a:r>
                <a:r>
                  <a:rPr lang="en-DE" sz="1200" dirty="0"/>
                  <a:t> # of events</a:t>
                </a:r>
              </a:p>
              <a:p>
                <a:endParaRPr lang="en-DE" dirty="0"/>
              </a:p>
              <a:p>
                <a:r>
                  <a:rPr lang="en-DE" dirty="0"/>
                  <a:t>Then I analyzed events that I got from the 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a:t>
                </a:r>
                <a:r>
                  <a:rPr lang="en-DE" sz="1200" dirty="0"/>
                  <a:t>- mix of online and offline</a:t>
                </a:r>
              </a:p>
              <a:p>
                <a:endParaRPr lang="en-DE" dirty="0"/>
              </a:p>
              <a:p>
                <a:r>
                  <a:rPr lang="en-DE" dirty="0"/>
                  <a:t>From there became bit difficult. </a:t>
                </a:r>
              </a:p>
              <a:p>
                <a:r>
                  <a:rPr lang="en-DE" dirty="0"/>
                  <a:t>-was trying to understand the code</a:t>
                </a:r>
              </a:p>
              <a:p>
                <a:r>
                  <a:rPr lang="en-DE" dirty="0"/>
                  <a:t>-lot of troubles on the way like we can’t detect any charginos, or afterwards we detected the same charginos several times, </a:t>
                </a:r>
              </a:p>
              <a:p>
                <a:r>
                  <a:rPr lang="en-GB" dirty="0"/>
                  <a:t>S</a:t>
                </a:r>
                <a:r>
                  <a:rPr lang="en-DE" dirty="0"/>
                  <a:t>o we had to print out several values so that we can make a decision of picking out the appropriate chargino.</a:t>
                </a:r>
              </a:p>
              <a:p>
                <a:endParaRPr lang="en-DE" dirty="0"/>
              </a:p>
              <a:p>
                <a:endParaRPr lang="en-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Process of getting into signals that we are interested in!</a:t>
                </a:r>
              </a:p>
              <a:p>
                <a:endParaRPr lang="en-DE" dirty="0"/>
              </a:p>
              <a:p>
                <a:endParaRPr lang="en-DE" dirty="0"/>
              </a:p>
            </p:txBody>
          </p:sp>
        </mc:Fallback>
      </mc:AlternateContent>
      <p:sp>
        <p:nvSpPr>
          <p:cNvPr id="4" name="Slide Number Placeholder 3"/>
          <p:cNvSpPr>
            <a:spLocks noGrp="1"/>
          </p:cNvSpPr>
          <p:nvPr>
            <p:ph type="sldNum" sz="quarter" idx="5"/>
          </p:nvPr>
        </p:nvSpPr>
        <p:spPr/>
        <p:txBody>
          <a:bodyPr/>
          <a:lstStyle/>
          <a:p>
            <a:fld id="{5D8CFE9D-4D4E-0A49-A591-AF635C129E6D}" type="slidenum">
              <a:rPr lang="en-DE" smtClean="0"/>
              <a:t>19</a:t>
            </a:fld>
            <a:endParaRPr lang="en-DE"/>
          </a:p>
        </p:txBody>
      </p:sp>
    </p:spTree>
    <p:extLst>
      <p:ext uri="{BB962C8B-B14F-4D97-AF65-F5344CB8AC3E}">
        <p14:creationId xmlns:p14="http://schemas.microsoft.com/office/powerpoint/2010/main" val="3436419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DE" dirty="0"/>
                  <a:t>Learned how to use MadGraph and Pythia 8 which is a simulation tool for what happens in a particle collision.</a:t>
                </a:r>
              </a:p>
              <a:p>
                <a:r>
                  <a:rPr lang="en-DE" dirty="0"/>
                  <a:t>Got the cross section, and using the luminosity of run3, calculated the number of events, so I can say that wow there’s really little number of events expected for large chargino mass…</a:t>
                </a:r>
                <a:br>
                  <a:rPr lang="en-DE" dirty="0"/>
                </a:br>
                <a:r>
                  <a:rPr lang="en-DE" dirty="0"/>
                  <a:t>I should stack a lot of statistics.</a:t>
                </a:r>
              </a:p>
              <a:p>
                <a:pPr marL="0" marR="0" lvl="0" indent="0" algn="l" defTabSz="914400" rtl="0" eaLnBrk="1" fontAlgn="auto" latinLnBrk="0" hangingPunct="1">
                  <a:lnSpc>
                    <a:spcPct val="100000"/>
                  </a:lnSpc>
                  <a:spcBef>
                    <a:spcPts val="0"/>
                  </a:spcBef>
                  <a:spcAft>
                    <a:spcPts val="0"/>
                  </a:spcAft>
                  <a:buClrTx/>
                  <a:buSzTx/>
                  <a:buFontTx/>
                  <a:buNone/>
                  <a:tabLst/>
                  <a:defRPr/>
                </a:pPr>
                <a:br>
                  <a:rPr lang="en-DE" sz="1200" dirty="0"/>
                </a:br>
                <a:r>
                  <a:rPr lang="en-DE" sz="1200" dirty="0"/>
                  <a:t>-Get cross section </a:t>
                </a:r>
                <a14:m>
                  <m:oMath xmlns:m="http://schemas.openxmlformats.org/officeDocument/2006/math">
                    <m:r>
                      <a:rPr lang="en-DE" sz="1200" i="1" smtClean="0">
                        <a:latin typeface="Cambria Math" panose="02040503050406030204" pitchFamily="18" charset="0"/>
                        <a:ea typeface="Cambria Math" panose="02040503050406030204" pitchFamily="18" charset="0"/>
                      </a:rPr>
                      <m:t>→</m:t>
                    </m:r>
                  </m:oMath>
                </a14:m>
                <a:r>
                  <a:rPr lang="en-DE" sz="1200" dirty="0"/>
                  <a:t> # of events</a:t>
                </a:r>
              </a:p>
              <a:p>
                <a:endParaRPr lang="en-DE" dirty="0"/>
              </a:p>
              <a:p>
                <a:r>
                  <a:rPr lang="en-DE" dirty="0"/>
                  <a:t>Then I analyzed events that I got from the 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a:t>
                </a:r>
                <a:r>
                  <a:rPr lang="en-DE" sz="1200" dirty="0"/>
                  <a:t>- mix of online and offline</a:t>
                </a:r>
              </a:p>
              <a:p>
                <a:endParaRPr lang="en-DE" dirty="0"/>
              </a:p>
              <a:p>
                <a:r>
                  <a:rPr lang="en-DE" dirty="0"/>
                  <a:t>From there became bit difficult. </a:t>
                </a:r>
              </a:p>
              <a:p>
                <a:r>
                  <a:rPr lang="en-DE" dirty="0"/>
                  <a:t>-was trying to understand the code</a:t>
                </a:r>
              </a:p>
              <a:p>
                <a:r>
                  <a:rPr lang="en-DE" dirty="0"/>
                  <a:t>-lot of troubles on the way like we can’t detect any charginos, or afterwards we detected the same charginos several times, </a:t>
                </a:r>
              </a:p>
              <a:p>
                <a:r>
                  <a:rPr lang="en-GB" dirty="0"/>
                  <a:t>S</a:t>
                </a:r>
                <a:r>
                  <a:rPr lang="en-DE" dirty="0"/>
                  <a:t>o we had to print out several values so that we can make a decision of picking out the appropriate chargino.</a:t>
                </a:r>
              </a:p>
              <a:p>
                <a:endParaRPr lang="en-DE" dirty="0"/>
              </a:p>
              <a:p>
                <a:endParaRPr lang="en-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Process of getting into signals that we are interested in!</a:t>
                </a:r>
              </a:p>
              <a:p>
                <a:endParaRPr lang="en-DE" dirty="0"/>
              </a:p>
              <a:p>
                <a:endParaRPr lang="en-DE" dirty="0"/>
              </a:p>
            </p:txBody>
          </p:sp>
        </mc:Choice>
        <mc:Fallback xmlns="">
          <p:sp>
            <p:nvSpPr>
              <p:cNvPr id="3" name="Notes Placeholder 2"/>
              <p:cNvSpPr>
                <a:spLocks noGrp="1"/>
              </p:cNvSpPr>
              <p:nvPr>
                <p:ph type="body" idx="1"/>
              </p:nvPr>
            </p:nvSpPr>
            <p:spPr/>
            <p:txBody>
              <a:bodyPr/>
              <a:lstStyle/>
              <a:p>
                <a:r>
                  <a:rPr lang="en-DE" dirty="0"/>
                  <a:t>Learned how to use MadGraph and Pythia 8 which is a simulation tool for what happens in a particle collision.</a:t>
                </a:r>
              </a:p>
              <a:p>
                <a:r>
                  <a:rPr lang="en-DE" dirty="0"/>
                  <a:t>Got the cross section, and using the luminosity of run3, calculated the number of events, so I can say that wow there’s really little number of events expected for large chargino mass…</a:t>
                </a:r>
                <a:br>
                  <a:rPr lang="en-DE" dirty="0"/>
                </a:br>
                <a:r>
                  <a:rPr lang="en-DE" dirty="0"/>
                  <a:t>I should stack a lot of statistics.</a:t>
                </a:r>
              </a:p>
              <a:p>
                <a:pPr marL="0" marR="0" lvl="0" indent="0" algn="l" defTabSz="914400" rtl="0" eaLnBrk="1" fontAlgn="auto" latinLnBrk="0" hangingPunct="1">
                  <a:lnSpc>
                    <a:spcPct val="100000"/>
                  </a:lnSpc>
                  <a:spcBef>
                    <a:spcPts val="0"/>
                  </a:spcBef>
                  <a:spcAft>
                    <a:spcPts val="0"/>
                  </a:spcAft>
                  <a:buClrTx/>
                  <a:buSzTx/>
                  <a:buFontTx/>
                  <a:buNone/>
                  <a:tabLst/>
                  <a:defRPr/>
                </a:pPr>
                <a:br>
                  <a:rPr lang="en-DE" sz="1200" dirty="0"/>
                </a:br>
                <a:r>
                  <a:rPr lang="en-DE" sz="1200" dirty="0"/>
                  <a:t>-Get cross section </a:t>
                </a:r>
                <a:r>
                  <a:rPr lang="en-DE" sz="1200" i="0">
                    <a:latin typeface="Cambria Math" panose="02040503050406030204" pitchFamily="18" charset="0"/>
                    <a:ea typeface="Cambria Math" panose="02040503050406030204" pitchFamily="18" charset="0"/>
                  </a:rPr>
                  <a:t>→</a:t>
                </a:r>
                <a:r>
                  <a:rPr lang="en-DE" sz="1200" dirty="0"/>
                  <a:t> # of events</a:t>
                </a:r>
              </a:p>
              <a:p>
                <a:endParaRPr lang="en-DE" dirty="0"/>
              </a:p>
              <a:p>
                <a:r>
                  <a:rPr lang="en-DE" dirty="0"/>
                  <a:t>Then I analyzed events that I got from the 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a:t>
                </a:r>
                <a:r>
                  <a:rPr lang="en-DE" sz="1200" dirty="0"/>
                  <a:t>- mix of online and offline</a:t>
                </a:r>
              </a:p>
              <a:p>
                <a:endParaRPr lang="en-DE" dirty="0"/>
              </a:p>
              <a:p>
                <a:r>
                  <a:rPr lang="en-DE" dirty="0"/>
                  <a:t>From there became bit difficult. </a:t>
                </a:r>
              </a:p>
              <a:p>
                <a:r>
                  <a:rPr lang="en-DE" dirty="0"/>
                  <a:t>-was trying to understand the code</a:t>
                </a:r>
              </a:p>
              <a:p>
                <a:r>
                  <a:rPr lang="en-DE" dirty="0"/>
                  <a:t>-lot of troubles on the way like we can’t detect any charginos, or afterwards we detected the same charginos several times, </a:t>
                </a:r>
              </a:p>
              <a:p>
                <a:r>
                  <a:rPr lang="en-GB" dirty="0"/>
                  <a:t>S</a:t>
                </a:r>
                <a:r>
                  <a:rPr lang="en-DE" dirty="0"/>
                  <a:t>o we had to print out several values so that we can make a decision of picking out the appropriate chargino.</a:t>
                </a:r>
              </a:p>
              <a:p>
                <a:endParaRPr lang="en-DE" dirty="0"/>
              </a:p>
              <a:p>
                <a:endParaRPr lang="en-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Process of getting into signals that we are interested in!</a:t>
                </a:r>
              </a:p>
              <a:p>
                <a:endParaRPr lang="en-DE" dirty="0"/>
              </a:p>
              <a:p>
                <a:endParaRPr lang="en-DE" dirty="0"/>
              </a:p>
            </p:txBody>
          </p:sp>
        </mc:Fallback>
      </mc:AlternateContent>
      <p:sp>
        <p:nvSpPr>
          <p:cNvPr id="4" name="Slide Number Placeholder 3"/>
          <p:cNvSpPr>
            <a:spLocks noGrp="1"/>
          </p:cNvSpPr>
          <p:nvPr>
            <p:ph type="sldNum" sz="quarter" idx="5"/>
          </p:nvPr>
        </p:nvSpPr>
        <p:spPr/>
        <p:txBody>
          <a:bodyPr/>
          <a:lstStyle/>
          <a:p>
            <a:fld id="{5D8CFE9D-4D4E-0A49-A591-AF635C129E6D}" type="slidenum">
              <a:rPr lang="en-DE" smtClean="0"/>
              <a:t>20</a:t>
            </a:fld>
            <a:endParaRPr lang="en-DE"/>
          </a:p>
        </p:txBody>
      </p:sp>
    </p:spTree>
    <p:extLst>
      <p:ext uri="{BB962C8B-B14F-4D97-AF65-F5344CB8AC3E}">
        <p14:creationId xmlns:p14="http://schemas.microsoft.com/office/powerpoint/2010/main" val="2801167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A lot happened and then I became a bacheolor student</a:t>
            </a:r>
          </a:p>
          <a:p>
            <a:r>
              <a:rPr lang="en-GB" dirty="0"/>
              <a:t>D</a:t>
            </a:r>
            <a:r>
              <a:rPr lang="en-DE" dirty="0"/>
              <a:t>idn’t really get to BSM yet…. SO a little diffficult now, but still fun</a:t>
            </a:r>
          </a:p>
        </p:txBody>
      </p:sp>
      <p:sp>
        <p:nvSpPr>
          <p:cNvPr id="4" name="Slide Number Placeholder 3"/>
          <p:cNvSpPr>
            <a:spLocks noGrp="1"/>
          </p:cNvSpPr>
          <p:nvPr>
            <p:ph type="sldNum" sz="quarter" idx="5"/>
          </p:nvPr>
        </p:nvSpPr>
        <p:spPr/>
        <p:txBody>
          <a:bodyPr/>
          <a:lstStyle/>
          <a:p>
            <a:fld id="{5D8CFE9D-4D4E-0A49-A591-AF635C129E6D}" type="slidenum">
              <a:rPr lang="en-DE" smtClean="0"/>
              <a:t>2</a:t>
            </a:fld>
            <a:endParaRPr lang="en-DE"/>
          </a:p>
        </p:txBody>
      </p:sp>
    </p:spTree>
    <p:extLst>
      <p:ext uri="{BB962C8B-B14F-4D97-AF65-F5344CB8AC3E}">
        <p14:creationId xmlns:p14="http://schemas.microsoft.com/office/powerpoint/2010/main" val="3659982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DE" dirty="0"/>
                  <a:t>Learned how to use MadGraph and Pythia 8 which is a simulation tool for what happens in a particle collision.</a:t>
                </a:r>
              </a:p>
              <a:p>
                <a:r>
                  <a:rPr lang="en-DE" dirty="0"/>
                  <a:t>Got the cross section, and using the luminosity of run3, calculated the number of events, so I can say that wow there’s really little number of events expected for large chargino mass…</a:t>
                </a:r>
                <a:br>
                  <a:rPr lang="en-DE" dirty="0"/>
                </a:br>
                <a:r>
                  <a:rPr lang="en-DE" dirty="0"/>
                  <a:t>I should stack a lot of statistics.</a:t>
                </a:r>
              </a:p>
              <a:p>
                <a:pPr marL="0" marR="0" lvl="0" indent="0" algn="l" defTabSz="914400" rtl="0" eaLnBrk="1" fontAlgn="auto" latinLnBrk="0" hangingPunct="1">
                  <a:lnSpc>
                    <a:spcPct val="100000"/>
                  </a:lnSpc>
                  <a:spcBef>
                    <a:spcPts val="0"/>
                  </a:spcBef>
                  <a:spcAft>
                    <a:spcPts val="0"/>
                  </a:spcAft>
                  <a:buClrTx/>
                  <a:buSzTx/>
                  <a:buFontTx/>
                  <a:buNone/>
                  <a:tabLst/>
                  <a:defRPr/>
                </a:pPr>
                <a:br>
                  <a:rPr lang="en-DE" sz="1200" dirty="0"/>
                </a:br>
                <a:r>
                  <a:rPr lang="en-DE" sz="1200" dirty="0"/>
                  <a:t>-Get cross section </a:t>
                </a:r>
                <a14:m>
                  <m:oMath xmlns:m="http://schemas.openxmlformats.org/officeDocument/2006/math">
                    <m:r>
                      <a:rPr lang="en-DE" sz="1200" i="1" smtClean="0">
                        <a:latin typeface="Cambria Math" panose="02040503050406030204" pitchFamily="18" charset="0"/>
                        <a:ea typeface="Cambria Math" panose="02040503050406030204" pitchFamily="18" charset="0"/>
                      </a:rPr>
                      <m:t>→</m:t>
                    </m:r>
                  </m:oMath>
                </a14:m>
                <a:r>
                  <a:rPr lang="en-DE" sz="1200" dirty="0"/>
                  <a:t> # of events</a:t>
                </a:r>
              </a:p>
              <a:p>
                <a:endParaRPr lang="en-DE" dirty="0"/>
              </a:p>
              <a:p>
                <a:r>
                  <a:rPr lang="en-DE" dirty="0"/>
                  <a:t>Then I analyzed events that I got from the 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a:t>
                </a:r>
                <a:r>
                  <a:rPr lang="en-DE" sz="1200" dirty="0"/>
                  <a:t>- mix of online and offline</a:t>
                </a:r>
              </a:p>
              <a:p>
                <a:endParaRPr lang="en-DE" dirty="0"/>
              </a:p>
              <a:p>
                <a:r>
                  <a:rPr lang="en-DE" dirty="0"/>
                  <a:t>From there became bit difficult. </a:t>
                </a:r>
              </a:p>
              <a:p>
                <a:r>
                  <a:rPr lang="en-DE" dirty="0"/>
                  <a:t>-was trying to understand the code</a:t>
                </a:r>
              </a:p>
              <a:p>
                <a:r>
                  <a:rPr lang="en-DE" dirty="0"/>
                  <a:t>-lot of troubles on the way like we can’t detect any charginos, or afterwards we detected the same charginos several times, </a:t>
                </a:r>
              </a:p>
              <a:p>
                <a:r>
                  <a:rPr lang="en-GB" dirty="0"/>
                  <a:t>S</a:t>
                </a:r>
                <a:r>
                  <a:rPr lang="en-DE" dirty="0"/>
                  <a:t>o we had to print out several values so that we can make a decision of picking out the appropriate chargino.</a:t>
                </a:r>
              </a:p>
              <a:p>
                <a:endParaRPr lang="en-DE" dirty="0"/>
              </a:p>
              <a:p>
                <a:endParaRPr lang="en-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Process of getting into signals that we are interested in!</a:t>
                </a:r>
              </a:p>
              <a:p>
                <a:endParaRPr lang="en-DE" dirty="0"/>
              </a:p>
              <a:p>
                <a:endParaRPr lang="en-DE" dirty="0"/>
              </a:p>
            </p:txBody>
          </p:sp>
        </mc:Choice>
        <mc:Fallback xmlns="">
          <p:sp>
            <p:nvSpPr>
              <p:cNvPr id="3" name="Notes Placeholder 2"/>
              <p:cNvSpPr>
                <a:spLocks noGrp="1"/>
              </p:cNvSpPr>
              <p:nvPr>
                <p:ph type="body" idx="1"/>
              </p:nvPr>
            </p:nvSpPr>
            <p:spPr/>
            <p:txBody>
              <a:bodyPr/>
              <a:lstStyle/>
              <a:p>
                <a:r>
                  <a:rPr lang="en-DE" dirty="0"/>
                  <a:t>Learned how to use MadGraph and Pythia 8 which is a simulation tool for what happens in a particle collision.</a:t>
                </a:r>
              </a:p>
              <a:p>
                <a:r>
                  <a:rPr lang="en-DE" dirty="0"/>
                  <a:t>Got the cross section, and using the luminosity of run3, calculated the number of events, so I can say that wow there’s really little number of events expected for large chargino mass…</a:t>
                </a:r>
                <a:br>
                  <a:rPr lang="en-DE" dirty="0"/>
                </a:br>
                <a:r>
                  <a:rPr lang="en-DE" dirty="0"/>
                  <a:t>I should stack a lot of statistics.</a:t>
                </a:r>
              </a:p>
              <a:p>
                <a:pPr marL="0" marR="0" lvl="0" indent="0" algn="l" defTabSz="914400" rtl="0" eaLnBrk="1" fontAlgn="auto" latinLnBrk="0" hangingPunct="1">
                  <a:lnSpc>
                    <a:spcPct val="100000"/>
                  </a:lnSpc>
                  <a:spcBef>
                    <a:spcPts val="0"/>
                  </a:spcBef>
                  <a:spcAft>
                    <a:spcPts val="0"/>
                  </a:spcAft>
                  <a:buClrTx/>
                  <a:buSzTx/>
                  <a:buFontTx/>
                  <a:buNone/>
                  <a:tabLst/>
                  <a:defRPr/>
                </a:pPr>
                <a:br>
                  <a:rPr lang="en-DE" sz="1200" dirty="0"/>
                </a:br>
                <a:r>
                  <a:rPr lang="en-DE" sz="1200" dirty="0"/>
                  <a:t>-Get cross section </a:t>
                </a:r>
                <a:r>
                  <a:rPr lang="en-DE" sz="1200" i="0">
                    <a:latin typeface="Cambria Math" panose="02040503050406030204" pitchFamily="18" charset="0"/>
                    <a:ea typeface="Cambria Math" panose="02040503050406030204" pitchFamily="18" charset="0"/>
                  </a:rPr>
                  <a:t>→</a:t>
                </a:r>
                <a:r>
                  <a:rPr lang="en-DE" sz="1200" dirty="0"/>
                  <a:t> # of events</a:t>
                </a:r>
              </a:p>
              <a:p>
                <a:endParaRPr lang="en-DE" dirty="0"/>
              </a:p>
              <a:p>
                <a:r>
                  <a:rPr lang="en-DE" dirty="0"/>
                  <a:t>Then I analyzed events that I got from the 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a:t>
                </a:r>
                <a:r>
                  <a:rPr lang="en-DE" sz="1200" dirty="0"/>
                  <a:t>- mix of online and offline</a:t>
                </a:r>
              </a:p>
              <a:p>
                <a:endParaRPr lang="en-DE" dirty="0"/>
              </a:p>
              <a:p>
                <a:r>
                  <a:rPr lang="en-DE" dirty="0"/>
                  <a:t>From there became bit difficult. </a:t>
                </a:r>
              </a:p>
              <a:p>
                <a:r>
                  <a:rPr lang="en-DE" dirty="0"/>
                  <a:t>-was trying to understand the code</a:t>
                </a:r>
              </a:p>
              <a:p>
                <a:r>
                  <a:rPr lang="en-DE" dirty="0"/>
                  <a:t>-lot of troubles on the way like we can’t detect any charginos, or afterwards we detected the same charginos several times, </a:t>
                </a:r>
              </a:p>
              <a:p>
                <a:r>
                  <a:rPr lang="en-GB" dirty="0"/>
                  <a:t>S</a:t>
                </a:r>
                <a:r>
                  <a:rPr lang="en-DE" dirty="0"/>
                  <a:t>o we had to print out several values so that we can make a decision of picking out the appropriate chargino.</a:t>
                </a:r>
              </a:p>
              <a:p>
                <a:endParaRPr lang="en-DE" dirty="0"/>
              </a:p>
              <a:p>
                <a:endParaRPr lang="en-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Process of getting into signals that we are interested in!</a:t>
                </a:r>
              </a:p>
              <a:p>
                <a:endParaRPr lang="en-DE" dirty="0"/>
              </a:p>
              <a:p>
                <a:endParaRPr lang="en-DE" dirty="0"/>
              </a:p>
            </p:txBody>
          </p:sp>
        </mc:Fallback>
      </mc:AlternateContent>
      <p:sp>
        <p:nvSpPr>
          <p:cNvPr id="4" name="Slide Number Placeholder 3"/>
          <p:cNvSpPr>
            <a:spLocks noGrp="1"/>
          </p:cNvSpPr>
          <p:nvPr>
            <p:ph type="sldNum" sz="quarter" idx="5"/>
          </p:nvPr>
        </p:nvSpPr>
        <p:spPr/>
        <p:txBody>
          <a:bodyPr/>
          <a:lstStyle/>
          <a:p>
            <a:fld id="{5D8CFE9D-4D4E-0A49-A591-AF635C129E6D}" type="slidenum">
              <a:rPr lang="en-DE" smtClean="0"/>
              <a:t>21</a:t>
            </a:fld>
            <a:endParaRPr lang="en-DE"/>
          </a:p>
        </p:txBody>
      </p:sp>
    </p:spTree>
    <p:extLst>
      <p:ext uri="{BB962C8B-B14F-4D97-AF65-F5344CB8AC3E}">
        <p14:creationId xmlns:p14="http://schemas.microsoft.com/office/powerpoint/2010/main" val="3997276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DE" dirty="0"/>
                  <a:t>Learned how to use MadGraph and Pythia 8 which is a simulation tool for what happens in a particle collision.</a:t>
                </a:r>
              </a:p>
              <a:p>
                <a:r>
                  <a:rPr lang="en-DE" dirty="0"/>
                  <a:t>Got the cross section, and using the luminosity of run3, calculated the number of events, so I can say that wow there’s really little number of events expected for large chargino mass…</a:t>
                </a:r>
                <a:br>
                  <a:rPr lang="en-DE" dirty="0"/>
                </a:br>
                <a:r>
                  <a:rPr lang="en-DE" dirty="0"/>
                  <a:t>I should stack a lot of statistics.</a:t>
                </a:r>
              </a:p>
              <a:p>
                <a:pPr marL="0" marR="0" lvl="0" indent="0" algn="l" defTabSz="914400" rtl="0" eaLnBrk="1" fontAlgn="auto" latinLnBrk="0" hangingPunct="1">
                  <a:lnSpc>
                    <a:spcPct val="100000"/>
                  </a:lnSpc>
                  <a:spcBef>
                    <a:spcPts val="0"/>
                  </a:spcBef>
                  <a:spcAft>
                    <a:spcPts val="0"/>
                  </a:spcAft>
                  <a:buClrTx/>
                  <a:buSzTx/>
                  <a:buFontTx/>
                  <a:buNone/>
                  <a:tabLst/>
                  <a:defRPr/>
                </a:pPr>
                <a:br>
                  <a:rPr lang="en-DE" sz="1200" dirty="0"/>
                </a:br>
                <a:r>
                  <a:rPr lang="en-DE" sz="1200" dirty="0"/>
                  <a:t>-Get cross section </a:t>
                </a:r>
                <a14:m>
                  <m:oMath xmlns:m="http://schemas.openxmlformats.org/officeDocument/2006/math">
                    <m:r>
                      <a:rPr lang="en-DE" sz="1200" i="1" smtClean="0">
                        <a:latin typeface="Cambria Math" panose="02040503050406030204" pitchFamily="18" charset="0"/>
                        <a:ea typeface="Cambria Math" panose="02040503050406030204" pitchFamily="18" charset="0"/>
                      </a:rPr>
                      <m:t>→</m:t>
                    </m:r>
                  </m:oMath>
                </a14:m>
                <a:r>
                  <a:rPr lang="en-DE" sz="1200" dirty="0"/>
                  <a:t> # of events</a:t>
                </a:r>
              </a:p>
              <a:p>
                <a:endParaRPr lang="en-DE" dirty="0"/>
              </a:p>
              <a:p>
                <a:r>
                  <a:rPr lang="en-DE" dirty="0"/>
                  <a:t>Then I analyzed events that I got from the 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a:t>
                </a:r>
                <a:r>
                  <a:rPr lang="en-DE" sz="1200" dirty="0"/>
                  <a:t>- mix of online and offline</a:t>
                </a:r>
              </a:p>
              <a:p>
                <a:endParaRPr lang="en-DE" dirty="0"/>
              </a:p>
              <a:p>
                <a:r>
                  <a:rPr lang="en-DE" dirty="0"/>
                  <a:t>From there became bit difficult. </a:t>
                </a:r>
              </a:p>
              <a:p>
                <a:r>
                  <a:rPr lang="en-DE" dirty="0"/>
                  <a:t>-was trying to understand the code</a:t>
                </a:r>
              </a:p>
              <a:p>
                <a:r>
                  <a:rPr lang="en-DE" dirty="0"/>
                  <a:t>-lot of troubles on the way like we can’t detect any charginos, or afterwards we detected the same charginos several times, </a:t>
                </a:r>
              </a:p>
              <a:p>
                <a:r>
                  <a:rPr lang="en-GB" dirty="0"/>
                  <a:t>S</a:t>
                </a:r>
                <a:r>
                  <a:rPr lang="en-DE" dirty="0"/>
                  <a:t>o we had to print out several values so that we can make a decision of picking out the appropriate chargino.</a:t>
                </a:r>
              </a:p>
              <a:p>
                <a:endParaRPr lang="en-DE" dirty="0"/>
              </a:p>
              <a:p>
                <a:endParaRPr lang="en-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Process of getting into signals that we are interested in!</a:t>
                </a:r>
              </a:p>
              <a:p>
                <a:endParaRPr lang="en-DE" dirty="0"/>
              </a:p>
              <a:p>
                <a:endParaRPr lang="en-DE" dirty="0"/>
              </a:p>
            </p:txBody>
          </p:sp>
        </mc:Choice>
        <mc:Fallback xmlns="">
          <p:sp>
            <p:nvSpPr>
              <p:cNvPr id="3" name="Notes Placeholder 2"/>
              <p:cNvSpPr>
                <a:spLocks noGrp="1"/>
              </p:cNvSpPr>
              <p:nvPr>
                <p:ph type="body" idx="1"/>
              </p:nvPr>
            </p:nvSpPr>
            <p:spPr/>
            <p:txBody>
              <a:bodyPr/>
              <a:lstStyle/>
              <a:p>
                <a:r>
                  <a:rPr lang="en-DE" dirty="0"/>
                  <a:t>Learned how to use MadGraph and Pythia 8 which is a simulation tool for what happens in a particle collision.</a:t>
                </a:r>
              </a:p>
              <a:p>
                <a:r>
                  <a:rPr lang="en-DE" dirty="0"/>
                  <a:t>Got the cross section, and using the luminosity of run3, calculated the number of events, so I can say that wow there’s really little number of events expected for large chargino mass…</a:t>
                </a:r>
                <a:br>
                  <a:rPr lang="en-DE" dirty="0"/>
                </a:br>
                <a:r>
                  <a:rPr lang="en-DE" dirty="0"/>
                  <a:t>I should stack a lot of statistics.</a:t>
                </a:r>
              </a:p>
              <a:p>
                <a:pPr marL="0" marR="0" lvl="0" indent="0" algn="l" defTabSz="914400" rtl="0" eaLnBrk="1" fontAlgn="auto" latinLnBrk="0" hangingPunct="1">
                  <a:lnSpc>
                    <a:spcPct val="100000"/>
                  </a:lnSpc>
                  <a:spcBef>
                    <a:spcPts val="0"/>
                  </a:spcBef>
                  <a:spcAft>
                    <a:spcPts val="0"/>
                  </a:spcAft>
                  <a:buClrTx/>
                  <a:buSzTx/>
                  <a:buFontTx/>
                  <a:buNone/>
                  <a:tabLst/>
                  <a:defRPr/>
                </a:pPr>
                <a:br>
                  <a:rPr lang="en-DE" sz="1200" dirty="0"/>
                </a:br>
                <a:r>
                  <a:rPr lang="en-DE" sz="1200" dirty="0"/>
                  <a:t>-Get cross section </a:t>
                </a:r>
                <a:r>
                  <a:rPr lang="en-DE" sz="1200" i="0">
                    <a:latin typeface="Cambria Math" panose="02040503050406030204" pitchFamily="18" charset="0"/>
                    <a:ea typeface="Cambria Math" panose="02040503050406030204" pitchFamily="18" charset="0"/>
                  </a:rPr>
                  <a:t>→</a:t>
                </a:r>
                <a:r>
                  <a:rPr lang="en-DE" sz="1200" dirty="0"/>
                  <a:t> # of events</a:t>
                </a:r>
              </a:p>
              <a:p>
                <a:endParaRPr lang="en-DE" dirty="0"/>
              </a:p>
              <a:p>
                <a:r>
                  <a:rPr lang="en-DE" dirty="0"/>
                  <a:t>Then I analyzed events that I got from the 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a:t>
                </a:r>
                <a:r>
                  <a:rPr lang="en-DE" sz="1200" dirty="0"/>
                  <a:t>- mix of online and offline</a:t>
                </a:r>
              </a:p>
              <a:p>
                <a:endParaRPr lang="en-DE" dirty="0"/>
              </a:p>
              <a:p>
                <a:r>
                  <a:rPr lang="en-DE" dirty="0"/>
                  <a:t>From there became bit difficult. </a:t>
                </a:r>
              </a:p>
              <a:p>
                <a:r>
                  <a:rPr lang="en-DE" dirty="0"/>
                  <a:t>-was trying to understand the code</a:t>
                </a:r>
              </a:p>
              <a:p>
                <a:r>
                  <a:rPr lang="en-DE" dirty="0"/>
                  <a:t>-lot of troubles on the way like we can’t detect any charginos, or afterwards we detected the same charginos several times, </a:t>
                </a:r>
              </a:p>
              <a:p>
                <a:r>
                  <a:rPr lang="en-GB" dirty="0"/>
                  <a:t>S</a:t>
                </a:r>
                <a:r>
                  <a:rPr lang="en-DE" dirty="0"/>
                  <a:t>o we had to print out several values so that we can make a decision of picking out the appropriate chargino.</a:t>
                </a:r>
              </a:p>
              <a:p>
                <a:endParaRPr lang="en-DE" dirty="0"/>
              </a:p>
              <a:p>
                <a:endParaRPr lang="en-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Process of getting into signals that we are interested in!</a:t>
                </a:r>
              </a:p>
              <a:p>
                <a:endParaRPr lang="en-DE" dirty="0"/>
              </a:p>
              <a:p>
                <a:endParaRPr lang="en-DE" dirty="0"/>
              </a:p>
            </p:txBody>
          </p:sp>
        </mc:Fallback>
      </mc:AlternateContent>
      <p:sp>
        <p:nvSpPr>
          <p:cNvPr id="4" name="Slide Number Placeholder 3"/>
          <p:cNvSpPr>
            <a:spLocks noGrp="1"/>
          </p:cNvSpPr>
          <p:nvPr>
            <p:ph type="sldNum" sz="quarter" idx="5"/>
          </p:nvPr>
        </p:nvSpPr>
        <p:spPr/>
        <p:txBody>
          <a:bodyPr/>
          <a:lstStyle/>
          <a:p>
            <a:fld id="{5D8CFE9D-4D4E-0A49-A591-AF635C129E6D}" type="slidenum">
              <a:rPr lang="en-DE" smtClean="0"/>
              <a:t>22</a:t>
            </a:fld>
            <a:endParaRPr lang="en-DE"/>
          </a:p>
        </p:txBody>
      </p:sp>
    </p:spTree>
    <p:extLst>
      <p:ext uri="{BB962C8B-B14F-4D97-AF65-F5344CB8AC3E}">
        <p14:creationId xmlns:p14="http://schemas.microsoft.com/office/powerpoint/2010/main" val="3569538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a:t>
            </a:r>
            <a:r>
              <a:rPr lang="en-DE" dirty="0"/>
              <a:t>ed triangle is the original</a:t>
            </a:r>
          </a:p>
          <a:p>
            <a:r>
              <a:rPr lang="en-DE" dirty="0"/>
              <a:t>Blue circile is the new </a:t>
            </a:r>
          </a:p>
        </p:txBody>
      </p:sp>
      <p:sp>
        <p:nvSpPr>
          <p:cNvPr id="4" name="Slide Number Placeholder 3"/>
          <p:cNvSpPr>
            <a:spLocks noGrp="1"/>
          </p:cNvSpPr>
          <p:nvPr>
            <p:ph type="sldNum" sz="quarter" idx="5"/>
          </p:nvPr>
        </p:nvSpPr>
        <p:spPr/>
        <p:txBody>
          <a:bodyPr/>
          <a:lstStyle/>
          <a:p>
            <a:fld id="{0D2580C4-ED11-BB42-93C4-C6E1F4D80864}" type="slidenum">
              <a:rPr lang="en-DE" smtClean="0"/>
              <a:t>32</a:t>
            </a:fld>
            <a:endParaRPr lang="en-DE"/>
          </a:p>
        </p:txBody>
      </p:sp>
    </p:spTree>
    <p:extLst>
      <p:ext uri="{BB962C8B-B14F-4D97-AF65-F5344CB8AC3E}">
        <p14:creationId xmlns:p14="http://schemas.microsoft.com/office/powerpoint/2010/main" val="2020902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
            </a:r>
            <a:r>
              <a:rPr lang="en-DE" dirty="0"/>
              <a:t>iagram only for EWK.</a:t>
            </a:r>
          </a:p>
          <a:p>
            <a:r>
              <a:rPr lang="en-DE" dirty="0"/>
              <a:t>So, my target is in the supersymmetry model</a:t>
            </a:r>
          </a:p>
          <a:p>
            <a:r>
              <a:rPr lang="en-DE" dirty="0"/>
              <a:t>In supersymmetry, each particle in the SM has a super partner that is very heavy.</a:t>
            </a:r>
          </a:p>
          <a:p>
            <a:r>
              <a:rPr lang="en-DE" dirty="0"/>
              <a:t>And the the lightest super partner particles (LSP) is a candidate for dark matter since it’s undetectable and very stable so it could survive from the BigBang until now.</a:t>
            </a:r>
          </a:p>
          <a:p>
            <a:endParaRPr lang="en-DE" dirty="0"/>
          </a:p>
          <a:p>
            <a:r>
              <a:rPr lang="en-DE" dirty="0"/>
              <a:t>In proton collisions of LHC, as you can see in this picture, after some decay chains, they can produce these neutralinos</a:t>
            </a:r>
          </a:p>
          <a:p>
            <a:r>
              <a:rPr lang="en-DE" dirty="0"/>
              <a:t>However, like the neutrinos, these do not interact with the detector and just pass through.</a:t>
            </a:r>
          </a:p>
          <a:p>
            <a:r>
              <a:rPr lang="en-DE" dirty="0"/>
              <a:t>So to detect this, we use the fact that total momentum is conserved, and tract down the momeuntum imbalance to get the missing trasverse energy, MET, which is essentially our target for the study.</a:t>
            </a:r>
          </a:p>
          <a:p>
            <a:endParaRPr lang="en-DE" dirty="0"/>
          </a:p>
          <a:p>
            <a:r>
              <a:rPr lang="en-DE" dirty="0"/>
              <a:t>A problem: ATLAS sees a bunch crossing every 25ns (40MHz). T</a:t>
            </a:r>
            <a:r>
              <a:rPr lang="en-GB" dirty="0"/>
              <a:t>hat is more than we can readout, store.</a:t>
            </a:r>
          </a:p>
          <a:p>
            <a:r>
              <a:rPr lang="en-GB" dirty="0"/>
              <a:t>But luckily we only need a subset of the total data, -&gt; Use trigger system to get them</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-L1 (Hardware) – decision made within 25ns, </a:t>
            </a:r>
            <a:r>
              <a:rPr lang="en-GB" b="0" i="0" dirty="0">
                <a:solidFill>
                  <a:srgbClr val="333333"/>
                </a:solidFill>
                <a:effectLst/>
                <a:highlight>
                  <a:srgbClr val="FFFFFF"/>
                </a:highlight>
                <a:latin typeface="system-ui"/>
              </a:rPr>
              <a:t>L1 runs very simple algorithms in FPGA hardware in about 2 microseconds, with and output rate of about 100 kHz.</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333333"/>
                </a:solidFill>
                <a:effectLst/>
                <a:highlight>
                  <a:srgbClr val="FFFFFF"/>
                </a:highlight>
                <a:latin typeface="system-ui"/>
              </a:rPr>
              <a:t>-HLT has access to the full detector information and can run a simplified version of the full event reconstruction algorithms. HLT has an output rate of about 1.5 kHz and all events accepted by the HLT are sent to permanent storage.</a:t>
            </a:r>
            <a:endParaRPr lang="en-DE" dirty="0"/>
          </a:p>
          <a:p>
            <a:endParaRPr lang="en-DE" dirty="0"/>
          </a:p>
          <a:p>
            <a:r>
              <a:rPr lang="en-DE" dirty="0"/>
              <a:t>Our objective is to adjust the triggers to open the window and see if there’s new signal candidates.</a:t>
            </a:r>
          </a:p>
          <a:p>
            <a:r>
              <a:rPr lang="en-DE" dirty="0"/>
              <a:t>And among these several triggers, we will focus on the MET trigger because our objective is to see the mET.</a:t>
            </a:r>
            <a:br>
              <a:rPr lang="en-DE" dirty="0"/>
            </a:br>
            <a:br>
              <a:rPr lang="en-DE" dirty="0"/>
            </a:br>
            <a:br>
              <a:rPr lang="en-DE" dirty="0"/>
            </a:br>
            <a:r>
              <a:rPr lang="en-GB" b="0" i="0" dirty="0">
                <a:solidFill>
                  <a:srgbClr val="111111"/>
                </a:solidFill>
                <a:effectLst/>
                <a:highlight>
                  <a:srgbClr val="FFFFFF"/>
                </a:highlight>
                <a:latin typeface="Open Sans" panose="020F0502020204030204" pitchFamily="34" charset="0"/>
              </a:rPr>
              <a:t>neutralinos", formed as combinations of a </a:t>
            </a:r>
            <a:r>
              <a:rPr lang="en-GB" b="0" i="0" dirty="0" err="1">
                <a:solidFill>
                  <a:srgbClr val="111111"/>
                </a:solidFill>
                <a:effectLst/>
                <a:highlight>
                  <a:srgbClr val="FFFFFF"/>
                </a:highlight>
                <a:latin typeface="Open Sans" panose="020F0502020204030204" pitchFamily="34" charset="0"/>
              </a:rPr>
              <a:t>zino</a:t>
            </a:r>
            <a:r>
              <a:rPr lang="en-GB" b="0" i="0" dirty="0">
                <a:solidFill>
                  <a:srgbClr val="111111"/>
                </a:solidFill>
                <a:effectLst/>
                <a:highlight>
                  <a:srgbClr val="FFFFFF"/>
                </a:highlight>
                <a:latin typeface="Open Sans" panose="020F0502020204030204" pitchFamily="34" charset="0"/>
              </a:rPr>
              <a:t>, a photino and two </a:t>
            </a:r>
            <a:r>
              <a:rPr lang="en-GB" b="0" i="0" dirty="0" err="1">
                <a:solidFill>
                  <a:srgbClr val="111111"/>
                </a:solidFill>
                <a:effectLst/>
                <a:highlight>
                  <a:srgbClr val="FFFFFF"/>
                </a:highlight>
                <a:latin typeface="Open Sans" panose="020F0502020204030204" pitchFamily="34" charset="0"/>
              </a:rPr>
              <a:t>higgsinos</a:t>
            </a:r>
            <a:endParaRPr lang="en-GB" b="0" i="0" dirty="0">
              <a:solidFill>
                <a:srgbClr val="111111"/>
              </a:solidFill>
              <a:effectLst/>
              <a:highlight>
                <a:srgbClr val="FFFFFF"/>
              </a:highlight>
              <a:latin typeface="Open Sans"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eXGyreTermesX"/>
              </a:rPr>
              <a:t>The weakly interacting LSP will escape detection and lead to missing transverse momentum, while the pion from the </a:t>
            </a:r>
            <a:r>
              <a:rPr lang="en-GB" sz="1800" dirty="0" err="1">
                <a:effectLst/>
                <a:latin typeface="TeXGyreTermesX"/>
              </a:rPr>
              <a:t>chargino</a:t>
            </a:r>
            <a:r>
              <a:rPr lang="en-GB" sz="1800" dirty="0">
                <a:effectLst/>
                <a:latin typeface="TeXGyreTermesX"/>
              </a:rPr>
              <a:t> decay has insufficient momentum to be reconstructed as a track, resulting in a characteristic signature where the track from the </a:t>
            </a:r>
            <a:r>
              <a:rPr lang="en-GB" sz="1800" dirty="0" err="1">
                <a:effectLst/>
                <a:latin typeface="TeXGyreTermesX"/>
              </a:rPr>
              <a:t>chargino</a:t>
            </a:r>
            <a:r>
              <a:rPr lang="en-GB" sz="1800" dirty="0">
                <a:effectLst/>
                <a:latin typeface="TeXGyreTermesX"/>
              </a:rPr>
              <a:t> disappears a short distance into the detector.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eXGyreTermesX"/>
              </a:rPr>
              <a:t>high-momentum jet from initial-state radiation (ISR) is required in order to ensure that significant missing transverse momentum is available for event triggering. </a:t>
            </a:r>
            <a:endParaRPr lang="en-GB" dirty="0"/>
          </a:p>
          <a:p>
            <a:endParaRPr lang="en-DE" dirty="0"/>
          </a:p>
        </p:txBody>
      </p:sp>
      <p:sp>
        <p:nvSpPr>
          <p:cNvPr id="4" name="Slide Number Placeholder 3"/>
          <p:cNvSpPr>
            <a:spLocks noGrp="1"/>
          </p:cNvSpPr>
          <p:nvPr>
            <p:ph type="sldNum" sz="quarter" idx="5"/>
          </p:nvPr>
        </p:nvSpPr>
        <p:spPr/>
        <p:txBody>
          <a:bodyPr/>
          <a:lstStyle/>
          <a:p>
            <a:fld id="{5D8CFE9D-4D4E-0A49-A591-AF635C129E6D}" type="slidenum">
              <a:rPr lang="en-DE" smtClean="0"/>
              <a:t>3</a:t>
            </a:fld>
            <a:endParaRPr lang="en-DE"/>
          </a:p>
        </p:txBody>
      </p:sp>
    </p:spTree>
    <p:extLst>
      <p:ext uri="{BB962C8B-B14F-4D97-AF65-F5344CB8AC3E}">
        <p14:creationId xmlns:p14="http://schemas.microsoft.com/office/powerpoint/2010/main" val="518979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-Several trigger, I am looking at the MET trigger that is currently being used.</a:t>
            </a:r>
          </a:p>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As I said before, we cannot take in all the data, so we need to give a cut in it. The L1 trigger is at 50GeV, and the HLT enables us to cut at 110GeV.</a:t>
            </a:r>
          </a:p>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The reason we cut off the low MET is because it has higher bkg, and difficut to reconstruct than higher MET.</a:t>
            </a:r>
          </a:p>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So when we look at the MET trigger efficiency plot where the x axis is the MET and y axis is the efficiency, from approx 110GeV, the efficiency is 100%</a:t>
            </a:r>
          </a:p>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And when we apply this map to the generated signal events, we can see that the blue histogram which was before the MET trigger reduces to the red histogram, leaving only a fraction of signal events.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DE" dirty="0"/>
          </a:p>
        </p:txBody>
      </p:sp>
      <p:sp>
        <p:nvSpPr>
          <p:cNvPr id="4" name="Slide Number Placeholder 3"/>
          <p:cNvSpPr>
            <a:spLocks noGrp="1"/>
          </p:cNvSpPr>
          <p:nvPr>
            <p:ph type="sldNum" sz="quarter" idx="5"/>
          </p:nvPr>
        </p:nvSpPr>
        <p:spPr/>
        <p:txBody>
          <a:bodyPr/>
          <a:lstStyle/>
          <a:p>
            <a:fld id="{5D8CFE9D-4D4E-0A49-A591-AF635C129E6D}" type="slidenum">
              <a:rPr lang="en-DE" smtClean="0"/>
              <a:t>4</a:t>
            </a:fld>
            <a:endParaRPr lang="en-DE"/>
          </a:p>
        </p:txBody>
      </p:sp>
    </p:spTree>
    <p:extLst>
      <p:ext uri="{BB962C8B-B14F-4D97-AF65-F5344CB8AC3E}">
        <p14:creationId xmlns:p14="http://schemas.microsoft.com/office/powerpoint/2010/main" val="1926295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This is great, but we want to upgrade the trigger so that we can accept new possible signal region events at lower momnentum.</a:t>
            </a:r>
          </a:p>
          <a:p>
            <a:r>
              <a:rPr lang="en-DE" dirty="0"/>
              <a:t>So we implement the </a:t>
            </a:r>
            <a:r>
              <a:rPr lang="en-DE" dirty="0">
                <a:solidFill>
                  <a:srgbClr val="FF0000"/>
                </a:solidFill>
              </a:rPr>
              <a:t>Disappearing track trigger</a:t>
            </a:r>
            <a:r>
              <a:rPr lang="en-DE" dirty="0"/>
              <a:t> to lower bkg rate which enables lower MET requirements </a:t>
            </a:r>
          </a:p>
          <a:p>
            <a:r>
              <a:rPr lang="en-DE" dirty="0"/>
              <a:t>Now you can see bec</a:t>
            </a:r>
            <a:r>
              <a:rPr lang="en-GB" dirty="0"/>
              <a:t>au</a:t>
            </a:r>
            <a:r>
              <a:rPr lang="en-DE" dirty="0"/>
              <a:t>se the efficiency has rosen here, the expected number of events we take in has also rosen at low MET, which is exactly what we want</a:t>
            </a:r>
          </a:p>
          <a:p>
            <a:r>
              <a:rPr lang="en-DE" dirty="0"/>
              <a:t>So what is a disappering track trigger?</a:t>
            </a:r>
          </a:p>
        </p:txBody>
      </p:sp>
      <p:sp>
        <p:nvSpPr>
          <p:cNvPr id="4" name="Slide Number Placeholder 3"/>
          <p:cNvSpPr>
            <a:spLocks noGrp="1"/>
          </p:cNvSpPr>
          <p:nvPr>
            <p:ph type="sldNum" sz="quarter" idx="5"/>
          </p:nvPr>
        </p:nvSpPr>
        <p:spPr/>
        <p:txBody>
          <a:bodyPr/>
          <a:lstStyle/>
          <a:p>
            <a:fld id="{5D8CFE9D-4D4E-0A49-A591-AF635C129E6D}" type="slidenum">
              <a:rPr lang="en-DE" smtClean="0"/>
              <a:t>5</a:t>
            </a:fld>
            <a:endParaRPr lang="en-DE"/>
          </a:p>
        </p:txBody>
      </p:sp>
    </p:spTree>
    <p:extLst>
      <p:ext uri="{BB962C8B-B14F-4D97-AF65-F5344CB8AC3E}">
        <p14:creationId xmlns:p14="http://schemas.microsoft.com/office/powerpoint/2010/main" val="2187735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Disappearing track literally means that a charged prtcle decay into invisible prtcl after ID before SCT, so it only has pixel hits.</a:t>
                </a:r>
              </a:p>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We call this a tracklet’ and not a ‘track’ which is a fully reconstructed object. </a:t>
                </a:r>
              </a:p>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The reason we are looking at the ’trackelt’ is because in process we are interested, the chargino can be one.</a:t>
                </a:r>
              </a:p>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As you can see in this chargino decay radius plot, the charginos we’re interested in will decays into a neutralino and pion at this region where it’s a tracklet.</a:t>
                </a:r>
              </a:p>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It </a:t>
                </a:r>
                <a:r>
                  <a:rPr lang="en-GB" dirty="0"/>
                  <a:t>is indicated as the redline, decaying into a invisible neutralino and pion as we saw before.</a:t>
                </a:r>
                <a:endParaRPr lang="en-DE" dirty="0"/>
              </a:p>
              <a:p>
                <a:endParaRPr lang="en-D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DE" sz="1200" dirty="0"/>
                  <a:t>Disappearing tracks: fake, </a:t>
                </a:r>
                <a14:m>
                  <m:oMath xmlns:m="http://schemas.openxmlformats.org/officeDocument/2006/math">
                    <m:r>
                      <a:rPr lang="en-US" sz="1200" b="0" i="1" smtClean="0">
                        <a:latin typeface="Cambria Math" panose="02040503050406030204" pitchFamily="18" charset="0"/>
                      </a:rPr>
                      <m:t>𝑍</m:t>
                    </m:r>
                    <m:r>
                      <a:rPr lang="en-US" sz="1200" b="0" i="1" smtClean="0">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𝜇𝜇</m:t>
                    </m:r>
                  </m:oMath>
                </a14:m>
                <a:r>
                  <a:rPr lang="en-DE" sz="1200" dirty="0"/>
                  <a:t> , </a:t>
                </a:r>
                <a14:m>
                  <m:oMath xmlns:m="http://schemas.openxmlformats.org/officeDocument/2006/math">
                    <m:r>
                      <a:rPr lang="en-US" sz="1200" b="0" i="1" smtClean="0">
                        <a:latin typeface="Cambria Math" panose="02040503050406030204" pitchFamily="18" charset="0"/>
                      </a:rPr>
                      <m:t>𝑊</m:t>
                    </m:r>
                    <m:r>
                      <a:rPr lang="en-US" sz="1200" i="1">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𝑒</m:t>
                    </m:r>
                    <m:r>
                      <a:rPr lang="en-US" sz="1200" b="0" i="1" smtClean="0">
                        <a:latin typeface="Cambria Math" panose="02040503050406030204" pitchFamily="18" charset="0"/>
                        <a:ea typeface="Cambria Math" panose="02040503050406030204" pitchFamily="18" charset="0"/>
                      </a:rPr>
                      <m:t>𝜈</m:t>
                    </m:r>
                    <m:r>
                      <a:rPr lang="en-US" sz="1200" b="0" i="0" smtClean="0">
                        <a:latin typeface="Cambria Math" panose="02040503050406030204" pitchFamily="18" charset="0"/>
                        <a:ea typeface="Cambria Math" panose="02040503050406030204" pitchFamily="18" charset="0"/>
                      </a:rPr>
                      <m:t> </m:t>
                    </m:r>
                  </m:oMath>
                </a14:m>
                <a:r>
                  <a:rPr lang="en-DE" sz="1200" dirty="0"/>
                  <a:t>etc </a:t>
                </a:r>
              </a:p>
              <a:p>
                <a:endParaRPr lang="en-DE" dirty="0"/>
              </a:p>
            </p:txBody>
          </p:sp>
        </mc:Choice>
        <mc:Fallback xmlns="">
          <p:sp>
            <p:nvSpPr>
              <p:cNvPr id="3" name="Notes Placeholder 2"/>
              <p:cNvSpPr>
                <a:spLocks noGrp="1"/>
              </p:cNvSpPr>
              <p:nvPr>
                <p:ph type="body" idx="1"/>
              </p:nvPr>
            </p:nvSpPr>
            <p:spPr/>
            <p:txBody>
              <a:bodyPr/>
              <a:lstStyle/>
              <a:p>
                <a:endParaRPr lang="en-DE" dirty="0"/>
              </a:p>
              <a:p>
                <a:r>
                  <a:rPr lang="en-DE" dirty="0"/>
                  <a:t>Disappearing track trigger: Disappearing track = ‘tracklet’ = charged prtcle decay into invisible prtcl after ID before SCT.</a:t>
                </a:r>
                <a:br>
                  <a:rPr lang="en-DE" dirty="0"/>
                </a:br>
                <a:endParaRPr lang="en-DE" dirty="0"/>
              </a:p>
              <a:p>
                <a:r>
                  <a:rPr lang="en-DE" sz="1200" dirty="0"/>
                  <a:t>Disappearing tracks: fake, </a:t>
                </a:r>
                <a:r>
                  <a:rPr lang="en-US" sz="1200" b="0" i="0">
                    <a:latin typeface="Cambria Math" panose="02040503050406030204" pitchFamily="18" charset="0"/>
                  </a:rPr>
                  <a:t>𝑍</a:t>
                </a:r>
                <a:r>
                  <a:rPr lang="en-US" sz="1200" b="0" i="0">
                    <a:latin typeface="Cambria Math" panose="02040503050406030204" pitchFamily="18" charset="0"/>
                    <a:ea typeface="Cambria Math" panose="02040503050406030204" pitchFamily="18" charset="0"/>
                  </a:rPr>
                  <a:t>→𝜇𝜇</a:t>
                </a:r>
                <a:r>
                  <a:rPr lang="en-DE" sz="1200" dirty="0"/>
                  <a:t> , </a:t>
                </a:r>
                <a:r>
                  <a:rPr lang="en-US" sz="1200" b="0" i="0">
                    <a:latin typeface="Cambria Math" panose="02040503050406030204" pitchFamily="18" charset="0"/>
                  </a:rPr>
                  <a:t>𝑊</a:t>
                </a:r>
                <a:r>
                  <a:rPr lang="en-US" sz="1200" i="0">
                    <a:latin typeface="Cambria Math" panose="02040503050406030204" pitchFamily="18" charset="0"/>
                    <a:ea typeface="Cambria Math" panose="02040503050406030204" pitchFamily="18" charset="0"/>
                  </a:rPr>
                  <a:t>→</a:t>
                </a:r>
                <a:r>
                  <a:rPr lang="en-US" sz="1200" b="0" i="0">
                    <a:latin typeface="Cambria Math" panose="02040503050406030204" pitchFamily="18" charset="0"/>
                    <a:ea typeface="Cambria Math" panose="02040503050406030204" pitchFamily="18" charset="0"/>
                  </a:rPr>
                  <a:t>𝑒𝜈 </a:t>
                </a:r>
                <a:r>
                  <a:rPr lang="en-DE" sz="1200" dirty="0"/>
                  <a:t>etc </a:t>
                </a:r>
                <a:endParaRPr lang="en-DE" dirty="0"/>
              </a:p>
            </p:txBody>
          </p:sp>
        </mc:Fallback>
      </mc:AlternateContent>
      <p:sp>
        <p:nvSpPr>
          <p:cNvPr id="4" name="Slide Number Placeholder 3"/>
          <p:cNvSpPr>
            <a:spLocks noGrp="1"/>
          </p:cNvSpPr>
          <p:nvPr>
            <p:ph type="sldNum" sz="quarter" idx="5"/>
          </p:nvPr>
        </p:nvSpPr>
        <p:spPr/>
        <p:txBody>
          <a:bodyPr/>
          <a:lstStyle/>
          <a:p>
            <a:fld id="{5D8CFE9D-4D4E-0A49-A591-AF635C129E6D}" type="slidenum">
              <a:rPr lang="en-DE" smtClean="0"/>
              <a:t>6</a:t>
            </a:fld>
            <a:endParaRPr lang="en-DE"/>
          </a:p>
        </p:txBody>
      </p:sp>
    </p:spTree>
    <p:extLst>
      <p:ext uri="{BB962C8B-B14F-4D97-AF65-F5344CB8AC3E}">
        <p14:creationId xmlns:p14="http://schemas.microsoft.com/office/powerpoint/2010/main" val="3639025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DE" sz="1200" dirty="0"/>
                  <a:t>However, there are also bkg tracklets, for example e, h,mu, these leave hits on the ID, but for some reason gets deflected and cannot be reconstructed as a full track like it should’ve been as seen in this picture, so it becomes a tracklet.</a:t>
                </a:r>
              </a:p>
              <a:p>
                <a:r>
                  <a:rPr lang="en-DE" sz="1200" dirty="0"/>
                  <a:t>Also the major contrubution is the combination fo random hits that just turned out to look like a tracklet.</a:t>
                </a:r>
              </a:p>
              <a:p>
                <a:r>
                  <a:rPr lang="en-DE" sz="1200" dirty="0"/>
                  <a:t>So to distinguish these bkg from the signals, we use the BDT algorithm which is a machine learning algorithm that </a:t>
                </a:r>
              </a:p>
              <a:p>
                <a:r>
                  <a:rPr lang="en-DE" sz="1200" dirty="0"/>
                  <a:t>Use 12 variables such as track parameters including impact parameters , </a:t>
                </a:r>
              </a:p>
              <a:p>
                <a:endParaRPr lang="en-DE" dirty="0"/>
              </a:p>
            </p:txBody>
          </p:sp>
        </mc:Choice>
        <mc:Fallback xmlns="">
          <p:sp>
            <p:nvSpPr>
              <p:cNvPr id="3" name="Notes Placeholder 2"/>
              <p:cNvSpPr>
                <a:spLocks noGrp="1"/>
              </p:cNvSpPr>
              <p:nvPr>
                <p:ph type="body" idx="1"/>
              </p:nvPr>
            </p:nvSpPr>
            <p:spPr/>
            <p:txBody>
              <a:bodyPr/>
              <a:lstStyle/>
              <a:p>
                <a:endParaRPr lang="en-DE" dirty="0"/>
              </a:p>
              <a:p>
                <a:r>
                  <a:rPr lang="en-DE" dirty="0"/>
                  <a:t>Disappearing track trigger: Disappearing track = ‘tracklet’ = charged prtcle decay into invisible prtcl after ID before SCT.</a:t>
                </a:r>
                <a:br>
                  <a:rPr lang="en-DE" dirty="0"/>
                </a:br>
                <a:endParaRPr lang="en-DE" dirty="0"/>
              </a:p>
              <a:p>
                <a:r>
                  <a:rPr lang="en-DE" sz="1200" dirty="0"/>
                  <a:t>Disappearing tracks: fake, </a:t>
                </a:r>
                <a:r>
                  <a:rPr lang="en-US" sz="1200" b="0" i="0">
                    <a:latin typeface="Cambria Math" panose="02040503050406030204" pitchFamily="18" charset="0"/>
                  </a:rPr>
                  <a:t>𝑍</a:t>
                </a:r>
                <a:r>
                  <a:rPr lang="en-US" sz="1200" b="0" i="0">
                    <a:latin typeface="Cambria Math" panose="02040503050406030204" pitchFamily="18" charset="0"/>
                    <a:ea typeface="Cambria Math" panose="02040503050406030204" pitchFamily="18" charset="0"/>
                  </a:rPr>
                  <a:t>→𝜇𝜇</a:t>
                </a:r>
                <a:r>
                  <a:rPr lang="en-DE" sz="1200" dirty="0"/>
                  <a:t> , </a:t>
                </a:r>
                <a:r>
                  <a:rPr lang="en-US" sz="1200" b="0" i="0">
                    <a:latin typeface="Cambria Math" panose="02040503050406030204" pitchFamily="18" charset="0"/>
                  </a:rPr>
                  <a:t>𝑊</a:t>
                </a:r>
                <a:r>
                  <a:rPr lang="en-US" sz="1200" i="0">
                    <a:latin typeface="Cambria Math" panose="02040503050406030204" pitchFamily="18" charset="0"/>
                    <a:ea typeface="Cambria Math" panose="02040503050406030204" pitchFamily="18" charset="0"/>
                  </a:rPr>
                  <a:t>→</a:t>
                </a:r>
                <a:r>
                  <a:rPr lang="en-US" sz="1200" b="0" i="0">
                    <a:latin typeface="Cambria Math" panose="02040503050406030204" pitchFamily="18" charset="0"/>
                    <a:ea typeface="Cambria Math" panose="02040503050406030204" pitchFamily="18" charset="0"/>
                  </a:rPr>
                  <a:t>𝑒𝜈 </a:t>
                </a:r>
                <a:r>
                  <a:rPr lang="en-DE" sz="1200" dirty="0"/>
                  <a:t>etc </a:t>
                </a:r>
                <a:endParaRPr lang="en-DE" dirty="0"/>
              </a:p>
            </p:txBody>
          </p:sp>
        </mc:Fallback>
      </mc:AlternateContent>
      <p:sp>
        <p:nvSpPr>
          <p:cNvPr id="4" name="Slide Number Placeholder 3"/>
          <p:cNvSpPr>
            <a:spLocks noGrp="1"/>
          </p:cNvSpPr>
          <p:nvPr>
            <p:ph type="sldNum" sz="quarter" idx="5"/>
          </p:nvPr>
        </p:nvSpPr>
        <p:spPr/>
        <p:txBody>
          <a:bodyPr/>
          <a:lstStyle/>
          <a:p>
            <a:fld id="{5D8CFE9D-4D4E-0A49-A591-AF635C129E6D}" type="slidenum">
              <a:rPr lang="en-DE" smtClean="0"/>
              <a:t>7</a:t>
            </a:fld>
            <a:endParaRPr lang="en-DE"/>
          </a:p>
        </p:txBody>
      </p:sp>
    </p:spTree>
    <p:extLst>
      <p:ext uri="{BB962C8B-B14F-4D97-AF65-F5344CB8AC3E}">
        <p14:creationId xmlns:p14="http://schemas.microsoft.com/office/powerpoint/2010/main" val="555082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DE" dirty="0"/>
                  <a:t>So the overview of the upgraded trigger will look like this.</a:t>
                </a:r>
              </a:p>
              <a:p>
                <a:r>
                  <a:rPr lang="en-DE" dirty="0"/>
                  <a:t>For MET over 110, we use the original L1 &amp; HLT to pass the events, and for between 80 and 110GeV, we reconstruct the tracklet and run it through the BDT algorithm which will pass or fail the events depending on the score, and for uner 80GeV is always a fail.</a:t>
                </a:r>
              </a:p>
              <a:p>
                <a:r>
                  <a:rPr lang="en-DE" dirty="0"/>
                  <a:t>In this way, even if we take in the data for lower momentum, the 80~110GeV, the disappearing track will only receive the signal events, reducing the data rate we need to take in.</a:t>
                </a:r>
              </a:p>
              <a:p>
                <a:pPr marL="171450" indent="-171450">
                  <a:buFontTx/>
                  <a:buChar char="-"/>
                </a:pPr>
                <a:endParaRPr lang="en-D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a:t>
                </a:r>
                <a:r>
                  <a:rPr lang="en-DE" dirty="0"/>
                  <a:t>ow we have the idea of the new trigger, we need to evaluate the performance of it by using Real data, which means we want to plot an efficiency map like we saw before.</a:t>
                </a:r>
              </a:p>
              <a:p>
                <a:endParaRPr lang="en-DE" dirty="0"/>
              </a:p>
              <a:p>
                <a:endParaRPr lang="en-DE" dirty="0"/>
              </a:p>
            </p:txBody>
          </p:sp>
        </mc:Choice>
        <mc:Fallback xmlns="">
          <p:sp>
            <p:nvSpPr>
              <p:cNvPr id="3" name="Notes Placeholder 2"/>
              <p:cNvSpPr>
                <a:spLocks noGrp="1"/>
              </p:cNvSpPr>
              <p:nvPr>
                <p:ph type="body" idx="1"/>
              </p:nvPr>
            </p:nvSpPr>
            <p:spPr/>
            <p:txBody>
              <a:bodyPr/>
              <a:lstStyle/>
              <a:p>
                <a:endParaRPr lang="en-DE" dirty="0"/>
              </a:p>
              <a:p>
                <a:r>
                  <a:rPr lang="en-DE" dirty="0"/>
                  <a:t>-Algorithm in HLT trigger level save tracklet </a:t>
                </a:r>
                <a:br>
                  <a:rPr lang="en-DE" dirty="0"/>
                </a:br>
                <a:r>
                  <a:rPr lang="en-DE" dirty="0"/>
                  <a:t>-Reduce bkg (sep</a:t>
                </a:r>
                <a:r>
                  <a:rPr lang="en-GB" dirty="0"/>
                  <a:t>a</a:t>
                </a:r>
                <a:r>
                  <a:rPr lang="en-DE" dirty="0"/>
                  <a:t>rate false tracklet &amp; signal tracklet) by BDT (track param, quality of fit, # hit in Pixel &amp; SCT)</a:t>
                </a:r>
              </a:p>
              <a:p>
                <a:endParaRPr lang="en-DE" dirty="0"/>
              </a:p>
              <a:p>
                <a:r>
                  <a:rPr lang="en-DE" dirty="0"/>
                  <a:t>-before improvement(Green): L1+HLT with MET&gt;110GeV</a:t>
                </a:r>
                <a:br>
                  <a:rPr lang="en-DE" dirty="0"/>
                </a:br>
                <a:r>
                  <a:rPr lang="en-DE" dirty="0"/>
                  <a:t>-After improvement (Blue): L1+HLT (MET&gt;80) with improvement (Dissapearing track): Can do 80GeV cut because in HLT they eleminate bkg, so even lot of partcl over 80GeV come in, cut them down in HLT </a:t>
                </a:r>
                <a:br>
                  <a:rPr lang="en-DE" dirty="0"/>
                </a:br>
                <a:r>
                  <a:rPr lang="en-DE" sz="1200" dirty="0"/>
                  <a:t>- Lower bkg rate </a:t>
                </a:r>
                <a:r>
                  <a:rPr lang="en-DE" sz="1200" i="0">
                    <a:latin typeface="Cambria Math" panose="02040503050406030204" pitchFamily="18" charset="0"/>
                    <a:ea typeface="Cambria Math" panose="02040503050406030204" pitchFamily="18" charset="0"/>
                  </a:rPr>
                  <a:t>→</a:t>
                </a:r>
                <a:r>
                  <a:rPr lang="en-US" sz="1200" b="0" i="0">
                    <a:latin typeface="Cambria Math" panose="02040503050406030204" pitchFamily="18" charset="0"/>
                    <a:ea typeface="Cambria Math" panose="02040503050406030204" pitchFamily="18" charset="0"/>
                  </a:rPr>
                  <a:t> </a:t>
                </a:r>
                <a:r>
                  <a:rPr lang="en-DE" sz="1200" dirty="0"/>
                  <a:t>lower MET requirement</a:t>
                </a:r>
              </a:p>
              <a:p>
                <a:pPr marL="171450" indent="-171450">
                  <a:buFontTx/>
                  <a:buChar char="-"/>
                </a:pPr>
                <a:r>
                  <a:rPr lang="en-DE" sz="1200" dirty="0"/>
                  <a:t>Apply BDT </a:t>
                </a:r>
                <a:r>
                  <a:rPr lang="en-DE" sz="1200" i="0">
                    <a:latin typeface="Cambria Math" panose="02040503050406030204" pitchFamily="18" charset="0"/>
                    <a:ea typeface="Cambria Math" panose="02040503050406030204" pitchFamily="18" charset="0"/>
                  </a:rPr>
                  <a:t>→ </a:t>
                </a:r>
                <a:r>
                  <a:rPr lang="en-DE" sz="1200" dirty="0"/>
                  <a:t> open window</a:t>
                </a:r>
              </a:p>
              <a:p>
                <a:pPr marL="171450" indent="-171450">
                  <a:buFontTx/>
                  <a:buChar char="-"/>
                </a:pPr>
                <a:endParaRPr lang="en-DE" sz="1200" dirty="0"/>
              </a:p>
              <a:p>
                <a:pPr marL="171450" indent="-171450">
                  <a:buFontTx/>
                  <a:buChar char="-"/>
                </a:pPr>
                <a:r>
                  <a:rPr lang="en-GB" sz="1200" dirty="0" err="1"/>
                  <a:t>ategory</a:t>
                </a:r>
                <a:r>
                  <a:rPr lang="en-GB" sz="1200" dirty="0"/>
                  <a:t> 3 corresponds mostly to 3-layer </a:t>
                </a:r>
                <a:r>
                  <a:rPr lang="en-GB" sz="1200" dirty="0" err="1"/>
                  <a:t>tracklets</a:t>
                </a:r>
                <a:r>
                  <a:rPr lang="en-GB" sz="1200" dirty="0"/>
                  <a:t> and category 1 to 4-layer </a:t>
                </a:r>
                <a:r>
                  <a:rPr lang="en-GB" sz="1200" dirty="0" err="1"/>
                  <a:t>tracklets</a:t>
                </a:r>
                <a:r>
                  <a:rPr lang="en-GB" sz="1200" dirty="0"/>
                  <a:t>, then there should be many more fake/background </a:t>
                </a:r>
                <a:r>
                  <a:rPr lang="en-GB" sz="1200" dirty="0" err="1"/>
                  <a:t>tracklets</a:t>
                </a:r>
                <a:r>
                  <a:rPr lang="en-GB" sz="1200" dirty="0"/>
                  <a:t> in category 3</a:t>
                </a:r>
                <a:endParaRPr lang="en-DE" sz="1200" dirty="0"/>
              </a:p>
              <a:p>
                <a:endParaRPr lang="en-DE" dirty="0"/>
              </a:p>
              <a:p>
                <a:endParaRPr lang="en-DE" dirty="0"/>
              </a:p>
            </p:txBody>
          </p:sp>
        </mc:Fallback>
      </mc:AlternateContent>
      <p:sp>
        <p:nvSpPr>
          <p:cNvPr id="4" name="Slide Number Placeholder 3"/>
          <p:cNvSpPr>
            <a:spLocks noGrp="1"/>
          </p:cNvSpPr>
          <p:nvPr>
            <p:ph type="sldNum" sz="quarter" idx="5"/>
          </p:nvPr>
        </p:nvSpPr>
        <p:spPr/>
        <p:txBody>
          <a:bodyPr/>
          <a:lstStyle/>
          <a:p>
            <a:fld id="{5D8CFE9D-4D4E-0A49-A591-AF635C129E6D}" type="slidenum">
              <a:rPr lang="en-DE" smtClean="0"/>
              <a:t>8</a:t>
            </a:fld>
            <a:endParaRPr lang="en-DE"/>
          </a:p>
        </p:txBody>
      </p:sp>
    </p:spTree>
    <p:extLst>
      <p:ext uri="{BB962C8B-B14F-4D97-AF65-F5344CB8AC3E}">
        <p14:creationId xmlns:p14="http://schemas.microsoft.com/office/powerpoint/2010/main" val="317981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And there’s a trick we use here: we use the muons, instead of the actual MET. </a:t>
            </a:r>
          </a:p>
          <a:p>
            <a:r>
              <a:rPr lang="en-DE" dirty="0"/>
              <a:t>Ofcourse, the in the offline reconstruction(meaning after we collect the data and do analysis), the muon is a track, but during the online reconstruction(while getting data), the muon information is not considered, so it looks like a tracklet. </a:t>
            </a:r>
          </a:p>
          <a:p>
            <a:r>
              <a:rPr lang="en-DE" dirty="0"/>
              <a:t>So the thing is, at the online-level, the muon tracklet looks very much like the chargino decay so we can use the muon as a proxy of the MET when we evaluate the perform</a:t>
            </a:r>
            <a:r>
              <a:rPr lang="en-GB" dirty="0"/>
              <a:t>a</a:t>
            </a:r>
            <a:r>
              <a:rPr lang="en-DE" dirty="0"/>
              <a:t>nce. </a:t>
            </a:r>
          </a:p>
          <a:p>
            <a:r>
              <a:rPr lang="en-DE" dirty="0"/>
              <a:t>Consequently, we use the z-&gt;mumu events that were collected by the muon trigger as our data, and from here we select the good events, following this category written here.</a:t>
            </a:r>
          </a:p>
          <a:p>
            <a:r>
              <a:rPr lang="en-DE" dirty="0"/>
              <a:t>After these, we can see that the MET and the dimuon pT agrees well.</a:t>
            </a:r>
          </a:p>
        </p:txBody>
      </p:sp>
      <p:sp>
        <p:nvSpPr>
          <p:cNvPr id="4" name="Slide Number Placeholder 3"/>
          <p:cNvSpPr>
            <a:spLocks noGrp="1"/>
          </p:cNvSpPr>
          <p:nvPr>
            <p:ph type="sldNum" sz="quarter" idx="5"/>
          </p:nvPr>
        </p:nvSpPr>
        <p:spPr/>
        <p:txBody>
          <a:bodyPr/>
          <a:lstStyle/>
          <a:p>
            <a:fld id="{5D8CFE9D-4D4E-0A49-A591-AF635C129E6D}" type="slidenum">
              <a:rPr lang="en-DE" smtClean="0"/>
              <a:t>9</a:t>
            </a:fld>
            <a:endParaRPr lang="en-DE"/>
          </a:p>
        </p:txBody>
      </p:sp>
    </p:spTree>
    <p:extLst>
      <p:ext uri="{BB962C8B-B14F-4D97-AF65-F5344CB8AC3E}">
        <p14:creationId xmlns:p14="http://schemas.microsoft.com/office/powerpoint/2010/main" val="4017608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79757-5C04-71A8-47CE-2B80FCF0BE8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DE"/>
          </a:p>
        </p:txBody>
      </p:sp>
      <p:sp>
        <p:nvSpPr>
          <p:cNvPr id="3" name="Subtitle 2">
            <a:extLst>
              <a:ext uri="{FF2B5EF4-FFF2-40B4-BE49-F238E27FC236}">
                <a16:creationId xmlns:a16="http://schemas.microsoft.com/office/drawing/2014/main" id="{33488965-E804-626A-D45A-2F8E463B63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DE"/>
          </a:p>
        </p:txBody>
      </p:sp>
      <p:sp>
        <p:nvSpPr>
          <p:cNvPr id="4" name="Date Placeholder 3">
            <a:extLst>
              <a:ext uri="{FF2B5EF4-FFF2-40B4-BE49-F238E27FC236}">
                <a16:creationId xmlns:a16="http://schemas.microsoft.com/office/drawing/2014/main" id="{75EE2546-DA05-1E2F-1639-D508983AA09B}"/>
              </a:ext>
            </a:extLst>
          </p:cNvPr>
          <p:cNvSpPr>
            <a:spLocks noGrp="1"/>
          </p:cNvSpPr>
          <p:nvPr>
            <p:ph type="dt" sz="half" idx="10"/>
          </p:nvPr>
        </p:nvSpPr>
        <p:spPr/>
        <p:txBody>
          <a:bodyPr/>
          <a:lstStyle/>
          <a:p>
            <a:fld id="{B59FE7B5-8598-1E40-A009-89EFC0A1C5BB}" type="datetime1">
              <a:rPr lang="de-DE" smtClean="0"/>
              <a:t>03.09.24</a:t>
            </a:fld>
            <a:endParaRPr lang="en-DE"/>
          </a:p>
        </p:txBody>
      </p:sp>
      <p:sp>
        <p:nvSpPr>
          <p:cNvPr id="5" name="Footer Placeholder 4">
            <a:extLst>
              <a:ext uri="{FF2B5EF4-FFF2-40B4-BE49-F238E27FC236}">
                <a16:creationId xmlns:a16="http://schemas.microsoft.com/office/drawing/2014/main" id="{72EAE5EC-A4D0-311A-0091-BC50BD34BBCF}"/>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249D0777-886A-7D21-D83E-7CD18C7ADCFA}"/>
              </a:ext>
            </a:extLst>
          </p:cNvPr>
          <p:cNvSpPr>
            <a:spLocks noGrp="1"/>
          </p:cNvSpPr>
          <p:nvPr>
            <p:ph type="sldNum" sz="quarter" idx="12"/>
          </p:nvPr>
        </p:nvSpPr>
        <p:spPr/>
        <p:txBody>
          <a:bodyPr/>
          <a:lstStyle/>
          <a:p>
            <a:fld id="{CD6E27E6-F65B-044C-A752-7C6B84588510}" type="slidenum">
              <a:rPr lang="en-DE" smtClean="0"/>
              <a:t>‹#›</a:t>
            </a:fld>
            <a:endParaRPr lang="en-DE"/>
          </a:p>
        </p:txBody>
      </p:sp>
    </p:spTree>
    <p:extLst>
      <p:ext uri="{BB962C8B-B14F-4D97-AF65-F5344CB8AC3E}">
        <p14:creationId xmlns:p14="http://schemas.microsoft.com/office/powerpoint/2010/main" val="2626066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0CF57-A7FD-A619-239C-B1E28566C38D}"/>
              </a:ext>
            </a:extLst>
          </p:cNvPr>
          <p:cNvSpPr>
            <a:spLocks noGrp="1"/>
          </p:cNvSpPr>
          <p:nvPr>
            <p:ph type="title"/>
          </p:nvPr>
        </p:nvSpPr>
        <p:spPr/>
        <p:txBody>
          <a:bodyPr/>
          <a:lstStyle/>
          <a:p>
            <a:r>
              <a:rPr lang="en-GB"/>
              <a:t>Click to edit Master title style</a:t>
            </a:r>
            <a:endParaRPr lang="en-DE"/>
          </a:p>
        </p:txBody>
      </p:sp>
      <p:sp>
        <p:nvSpPr>
          <p:cNvPr id="3" name="Vertical Text Placeholder 2">
            <a:extLst>
              <a:ext uri="{FF2B5EF4-FFF2-40B4-BE49-F238E27FC236}">
                <a16:creationId xmlns:a16="http://schemas.microsoft.com/office/drawing/2014/main" id="{D9AA7CD6-3FC1-BD50-BDB5-B4EE3669B7D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F60C1BAC-7007-8ED3-B3A5-C33B9027E63F}"/>
              </a:ext>
            </a:extLst>
          </p:cNvPr>
          <p:cNvSpPr>
            <a:spLocks noGrp="1"/>
          </p:cNvSpPr>
          <p:nvPr>
            <p:ph type="dt" sz="half" idx="10"/>
          </p:nvPr>
        </p:nvSpPr>
        <p:spPr/>
        <p:txBody>
          <a:bodyPr/>
          <a:lstStyle/>
          <a:p>
            <a:fld id="{3A48BD88-2A51-3247-BA14-9EC321C83F96}" type="datetime1">
              <a:rPr lang="de-DE" smtClean="0"/>
              <a:t>03.09.24</a:t>
            </a:fld>
            <a:endParaRPr lang="en-DE"/>
          </a:p>
        </p:txBody>
      </p:sp>
      <p:sp>
        <p:nvSpPr>
          <p:cNvPr id="5" name="Footer Placeholder 4">
            <a:extLst>
              <a:ext uri="{FF2B5EF4-FFF2-40B4-BE49-F238E27FC236}">
                <a16:creationId xmlns:a16="http://schemas.microsoft.com/office/drawing/2014/main" id="{AFABFFAB-EDC7-6346-9578-273D4FE93B26}"/>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A2C7F0FB-A35A-B3BB-B2A6-53274E9D3234}"/>
              </a:ext>
            </a:extLst>
          </p:cNvPr>
          <p:cNvSpPr>
            <a:spLocks noGrp="1"/>
          </p:cNvSpPr>
          <p:nvPr>
            <p:ph type="sldNum" sz="quarter" idx="12"/>
          </p:nvPr>
        </p:nvSpPr>
        <p:spPr/>
        <p:txBody>
          <a:bodyPr/>
          <a:lstStyle/>
          <a:p>
            <a:fld id="{CD6E27E6-F65B-044C-A752-7C6B84588510}" type="slidenum">
              <a:rPr lang="en-DE" smtClean="0"/>
              <a:t>‹#›</a:t>
            </a:fld>
            <a:endParaRPr lang="en-DE"/>
          </a:p>
        </p:txBody>
      </p:sp>
    </p:spTree>
    <p:extLst>
      <p:ext uri="{BB962C8B-B14F-4D97-AF65-F5344CB8AC3E}">
        <p14:creationId xmlns:p14="http://schemas.microsoft.com/office/powerpoint/2010/main" val="2503917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E1A285-25D6-B5CB-73E0-D655AEA595B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DE"/>
          </a:p>
        </p:txBody>
      </p:sp>
      <p:sp>
        <p:nvSpPr>
          <p:cNvPr id="3" name="Vertical Text Placeholder 2">
            <a:extLst>
              <a:ext uri="{FF2B5EF4-FFF2-40B4-BE49-F238E27FC236}">
                <a16:creationId xmlns:a16="http://schemas.microsoft.com/office/drawing/2014/main" id="{941C4F13-C4A5-E54E-414F-45B4AF89E85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4918EECF-698B-B715-500E-1776B696E3C5}"/>
              </a:ext>
            </a:extLst>
          </p:cNvPr>
          <p:cNvSpPr>
            <a:spLocks noGrp="1"/>
          </p:cNvSpPr>
          <p:nvPr>
            <p:ph type="dt" sz="half" idx="10"/>
          </p:nvPr>
        </p:nvSpPr>
        <p:spPr/>
        <p:txBody>
          <a:bodyPr/>
          <a:lstStyle/>
          <a:p>
            <a:fld id="{D7F1C642-7C22-3143-BDBF-CFD9B6C23297}" type="datetime1">
              <a:rPr lang="de-DE" smtClean="0"/>
              <a:t>03.09.24</a:t>
            </a:fld>
            <a:endParaRPr lang="en-DE"/>
          </a:p>
        </p:txBody>
      </p:sp>
      <p:sp>
        <p:nvSpPr>
          <p:cNvPr id="5" name="Footer Placeholder 4">
            <a:extLst>
              <a:ext uri="{FF2B5EF4-FFF2-40B4-BE49-F238E27FC236}">
                <a16:creationId xmlns:a16="http://schemas.microsoft.com/office/drawing/2014/main" id="{B1BA2D0D-8D97-B466-2C46-90C9F0C10710}"/>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312672BA-85BB-6674-02A1-64FDC047CB45}"/>
              </a:ext>
            </a:extLst>
          </p:cNvPr>
          <p:cNvSpPr>
            <a:spLocks noGrp="1"/>
          </p:cNvSpPr>
          <p:nvPr>
            <p:ph type="sldNum" sz="quarter" idx="12"/>
          </p:nvPr>
        </p:nvSpPr>
        <p:spPr/>
        <p:txBody>
          <a:bodyPr/>
          <a:lstStyle/>
          <a:p>
            <a:fld id="{CD6E27E6-F65B-044C-A752-7C6B84588510}" type="slidenum">
              <a:rPr lang="en-DE" smtClean="0"/>
              <a:t>‹#›</a:t>
            </a:fld>
            <a:endParaRPr lang="en-DE"/>
          </a:p>
        </p:txBody>
      </p:sp>
    </p:spTree>
    <p:extLst>
      <p:ext uri="{BB962C8B-B14F-4D97-AF65-F5344CB8AC3E}">
        <p14:creationId xmlns:p14="http://schemas.microsoft.com/office/powerpoint/2010/main" val="1949853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5F719-92E9-B0C6-3179-66D7CC60FC72}"/>
              </a:ext>
            </a:extLst>
          </p:cNvPr>
          <p:cNvSpPr>
            <a:spLocks noGrp="1"/>
          </p:cNvSpPr>
          <p:nvPr>
            <p:ph type="title"/>
          </p:nvPr>
        </p:nvSpPr>
        <p:spPr/>
        <p:txBody>
          <a:bodyPr/>
          <a:lstStyle/>
          <a:p>
            <a:r>
              <a:rPr lang="en-GB"/>
              <a:t>Click to edit Master title style</a:t>
            </a:r>
            <a:endParaRPr lang="en-DE"/>
          </a:p>
        </p:txBody>
      </p:sp>
      <p:sp>
        <p:nvSpPr>
          <p:cNvPr id="3" name="Content Placeholder 2">
            <a:extLst>
              <a:ext uri="{FF2B5EF4-FFF2-40B4-BE49-F238E27FC236}">
                <a16:creationId xmlns:a16="http://schemas.microsoft.com/office/drawing/2014/main" id="{FCEB1EA9-2923-EEB2-58EF-88119E43DD4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85A2DB07-4BF0-3C88-F364-F77D9E99B598}"/>
              </a:ext>
            </a:extLst>
          </p:cNvPr>
          <p:cNvSpPr>
            <a:spLocks noGrp="1"/>
          </p:cNvSpPr>
          <p:nvPr>
            <p:ph type="dt" sz="half" idx="10"/>
          </p:nvPr>
        </p:nvSpPr>
        <p:spPr/>
        <p:txBody>
          <a:bodyPr/>
          <a:lstStyle/>
          <a:p>
            <a:fld id="{EB77DF0E-7602-784A-B597-B0526A82F263}" type="datetime1">
              <a:rPr lang="de-DE" smtClean="0"/>
              <a:t>03.09.24</a:t>
            </a:fld>
            <a:endParaRPr lang="en-DE"/>
          </a:p>
        </p:txBody>
      </p:sp>
      <p:sp>
        <p:nvSpPr>
          <p:cNvPr id="5" name="Footer Placeholder 4">
            <a:extLst>
              <a:ext uri="{FF2B5EF4-FFF2-40B4-BE49-F238E27FC236}">
                <a16:creationId xmlns:a16="http://schemas.microsoft.com/office/drawing/2014/main" id="{6A00F424-F835-07BB-D252-F8D0A10DC828}"/>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AF3CF12A-A548-9A36-4A73-82FC525D5DEE}"/>
              </a:ext>
            </a:extLst>
          </p:cNvPr>
          <p:cNvSpPr>
            <a:spLocks noGrp="1"/>
          </p:cNvSpPr>
          <p:nvPr>
            <p:ph type="sldNum" sz="quarter" idx="12"/>
          </p:nvPr>
        </p:nvSpPr>
        <p:spPr/>
        <p:txBody>
          <a:bodyPr/>
          <a:lstStyle/>
          <a:p>
            <a:fld id="{CD6E27E6-F65B-044C-A752-7C6B84588510}" type="slidenum">
              <a:rPr lang="en-DE" smtClean="0"/>
              <a:t>‹#›</a:t>
            </a:fld>
            <a:endParaRPr lang="en-DE"/>
          </a:p>
        </p:txBody>
      </p:sp>
    </p:spTree>
    <p:extLst>
      <p:ext uri="{BB962C8B-B14F-4D97-AF65-F5344CB8AC3E}">
        <p14:creationId xmlns:p14="http://schemas.microsoft.com/office/powerpoint/2010/main" val="1418347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92226-9A67-9426-D7E1-FFCB21ACABD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DE"/>
          </a:p>
        </p:txBody>
      </p:sp>
      <p:sp>
        <p:nvSpPr>
          <p:cNvPr id="3" name="Text Placeholder 2">
            <a:extLst>
              <a:ext uri="{FF2B5EF4-FFF2-40B4-BE49-F238E27FC236}">
                <a16:creationId xmlns:a16="http://schemas.microsoft.com/office/drawing/2014/main" id="{6942ED82-AF86-2E72-716E-5879C72898D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4FEF3E6-CA00-E575-6738-D03F6B310E7B}"/>
              </a:ext>
            </a:extLst>
          </p:cNvPr>
          <p:cNvSpPr>
            <a:spLocks noGrp="1"/>
          </p:cNvSpPr>
          <p:nvPr>
            <p:ph type="dt" sz="half" idx="10"/>
          </p:nvPr>
        </p:nvSpPr>
        <p:spPr/>
        <p:txBody>
          <a:bodyPr/>
          <a:lstStyle/>
          <a:p>
            <a:fld id="{A988AD0C-C2EA-034F-BED4-21AE4721BCB0}" type="datetime1">
              <a:rPr lang="de-DE" smtClean="0"/>
              <a:t>03.09.24</a:t>
            </a:fld>
            <a:endParaRPr lang="en-DE"/>
          </a:p>
        </p:txBody>
      </p:sp>
      <p:sp>
        <p:nvSpPr>
          <p:cNvPr id="5" name="Footer Placeholder 4">
            <a:extLst>
              <a:ext uri="{FF2B5EF4-FFF2-40B4-BE49-F238E27FC236}">
                <a16:creationId xmlns:a16="http://schemas.microsoft.com/office/drawing/2014/main" id="{FCF62453-59B4-7845-9A9A-8BAA2BAD2542}"/>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A80FF3B5-753B-EF4A-19C1-E44533BA2079}"/>
              </a:ext>
            </a:extLst>
          </p:cNvPr>
          <p:cNvSpPr>
            <a:spLocks noGrp="1"/>
          </p:cNvSpPr>
          <p:nvPr>
            <p:ph type="sldNum" sz="quarter" idx="12"/>
          </p:nvPr>
        </p:nvSpPr>
        <p:spPr/>
        <p:txBody>
          <a:bodyPr/>
          <a:lstStyle/>
          <a:p>
            <a:fld id="{CD6E27E6-F65B-044C-A752-7C6B84588510}" type="slidenum">
              <a:rPr lang="en-DE" smtClean="0"/>
              <a:t>‹#›</a:t>
            </a:fld>
            <a:endParaRPr lang="en-DE"/>
          </a:p>
        </p:txBody>
      </p:sp>
    </p:spTree>
    <p:extLst>
      <p:ext uri="{BB962C8B-B14F-4D97-AF65-F5344CB8AC3E}">
        <p14:creationId xmlns:p14="http://schemas.microsoft.com/office/powerpoint/2010/main" val="3663742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E5ADA-EF61-FCB5-A5D4-3A2313500A80}"/>
              </a:ext>
            </a:extLst>
          </p:cNvPr>
          <p:cNvSpPr>
            <a:spLocks noGrp="1"/>
          </p:cNvSpPr>
          <p:nvPr>
            <p:ph type="title"/>
          </p:nvPr>
        </p:nvSpPr>
        <p:spPr/>
        <p:txBody>
          <a:bodyPr/>
          <a:lstStyle/>
          <a:p>
            <a:r>
              <a:rPr lang="en-GB"/>
              <a:t>Click to edit Master title style</a:t>
            </a:r>
            <a:endParaRPr lang="en-DE"/>
          </a:p>
        </p:txBody>
      </p:sp>
      <p:sp>
        <p:nvSpPr>
          <p:cNvPr id="3" name="Content Placeholder 2">
            <a:extLst>
              <a:ext uri="{FF2B5EF4-FFF2-40B4-BE49-F238E27FC236}">
                <a16:creationId xmlns:a16="http://schemas.microsoft.com/office/drawing/2014/main" id="{B9A7C334-FCD2-AA04-8AB1-EBAA36409EE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Content Placeholder 3">
            <a:extLst>
              <a:ext uri="{FF2B5EF4-FFF2-40B4-BE49-F238E27FC236}">
                <a16:creationId xmlns:a16="http://schemas.microsoft.com/office/drawing/2014/main" id="{ACA32083-B47B-881C-713A-2270AFB7AC9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5" name="Date Placeholder 4">
            <a:extLst>
              <a:ext uri="{FF2B5EF4-FFF2-40B4-BE49-F238E27FC236}">
                <a16:creationId xmlns:a16="http://schemas.microsoft.com/office/drawing/2014/main" id="{E6BAD32A-2513-00C6-F163-FF4FF9C370E0}"/>
              </a:ext>
            </a:extLst>
          </p:cNvPr>
          <p:cNvSpPr>
            <a:spLocks noGrp="1"/>
          </p:cNvSpPr>
          <p:nvPr>
            <p:ph type="dt" sz="half" idx="10"/>
          </p:nvPr>
        </p:nvSpPr>
        <p:spPr/>
        <p:txBody>
          <a:bodyPr/>
          <a:lstStyle/>
          <a:p>
            <a:fld id="{45C2C731-C421-FA42-9697-A02C31F38DC0}" type="datetime1">
              <a:rPr lang="de-DE" smtClean="0"/>
              <a:t>03.09.24</a:t>
            </a:fld>
            <a:endParaRPr lang="en-DE"/>
          </a:p>
        </p:txBody>
      </p:sp>
      <p:sp>
        <p:nvSpPr>
          <p:cNvPr id="6" name="Footer Placeholder 5">
            <a:extLst>
              <a:ext uri="{FF2B5EF4-FFF2-40B4-BE49-F238E27FC236}">
                <a16:creationId xmlns:a16="http://schemas.microsoft.com/office/drawing/2014/main" id="{54CCE96E-391C-E9CE-69D5-B0C2E80C2293}"/>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DDF80A2C-0E08-D4CD-84A4-3F304C17E748}"/>
              </a:ext>
            </a:extLst>
          </p:cNvPr>
          <p:cNvSpPr>
            <a:spLocks noGrp="1"/>
          </p:cNvSpPr>
          <p:nvPr>
            <p:ph type="sldNum" sz="quarter" idx="12"/>
          </p:nvPr>
        </p:nvSpPr>
        <p:spPr/>
        <p:txBody>
          <a:bodyPr/>
          <a:lstStyle/>
          <a:p>
            <a:fld id="{CD6E27E6-F65B-044C-A752-7C6B84588510}" type="slidenum">
              <a:rPr lang="en-DE" smtClean="0"/>
              <a:t>‹#›</a:t>
            </a:fld>
            <a:endParaRPr lang="en-DE"/>
          </a:p>
        </p:txBody>
      </p:sp>
    </p:spTree>
    <p:extLst>
      <p:ext uri="{BB962C8B-B14F-4D97-AF65-F5344CB8AC3E}">
        <p14:creationId xmlns:p14="http://schemas.microsoft.com/office/powerpoint/2010/main" val="1771161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5D9C6-ABE5-8850-702B-8078FB14A061}"/>
              </a:ext>
            </a:extLst>
          </p:cNvPr>
          <p:cNvSpPr>
            <a:spLocks noGrp="1"/>
          </p:cNvSpPr>
          <p:nvPr>
            <p:ph type="title"/>
          </p:nvPr>
        </p:nvSpPr>
        <p:spPr>
          <a:xfrm>
            <a:off x="839788" y="365125"/>
            <a:ext cx="10515600" cy="1325563"/>
          </a:xfrm>
        </p:spPr>
        <p:txBody>
          <a:bodyPr/>
          <a:lstStyle/>
          <a:p>
            <a:r>
              <a:rPr lang="en-GB"/>
              <a:t>Click to edit Master title style</a:t>
            </a:r>
            <a:endParaRPr lang="en-DE"/>
          </a:p>
        </p:txBody>
      </p:sp>
      <p:sp>
        <p:nvSpPr>
          <p:cNvPr id="3" name="Text Placeholder 2">
            <a:extLst>
              <a:ext uri="{FF2B5EF4-FFF2-40B4-BE49-F238E27FC236}">
                <a16:creationId xmlns:a16="http://schemas.microsoft.com/office/drawing/2014/main" id="{967E0756-4129-4AA1-B495-8F8CC5AA5F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5A4A705-5A6A-8337-EAD1-CA4889604E0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5" name="Text Placeholder 4">
            <a:extLst>
              <a:ext uri="{FF2B5EF4-FFF2-40B4-BE49-F238E27FC236}">
                <a16:creationId xmlns:a16="http://schemas.microsoft.com/office/drawing/2014/main" id="{4FBA3415-C07B-1FC4-0708-35DD7F6161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0337070-84BF-08AB-FA19-F4A275B1988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7" name="Date Placeholder 6">
            <a:extLst>
              <a:ext uri="{FF2B5EF4-FFF2-40B4-BE49-F238E27FC236}">
                <a16:creationId xmlns:a16="http://schemas.microsoft.com/office/drawing/2014/main" id="{090258C0-E402-ECA9-1FB3-99D1D25580FE}"/>
              </a:ext>
            </a:extLst>
          </p:cNvPr>
          <p:cNvSpPr>
            <a:spLocks noGrp="1"/>
          </p:cNvSpPr>
          <p:nvPr>
            <p:ph type="dt" sz="half" idx="10"/>
          </p:nvPr>
        </p:nvSpPr>
        <p:spPr/>
        <p:txBody>
          <a:bodyPr/>
          <a:lstStyle/>
          <a:p>
            <a:fld id="{265CF2FE-9061-1241-95F7-AD519C669BE2}" type="datetime1">
              <a:rPr lang="de-DE" smtClean="0"/>
              <a:t>03.09.24</a:t>
            </a:fld>
            <a:endParaRPr lang="en-DE"/>
          </a:p>
        </p:txBody>
      </p:sp>
      <p:sp>
        <p:nvSpPr>
          <p:cNvPr id="8" name="Footer Placeholder 7">
            <a:extLst>
              <a:ext uri="{FF2B5EF4-FFF2-40B4-BE49-F238E27FC236}">
                <a16:creationId xmlns:a16="http://schemas.microsoft.com/office/drawing/2014/main" id="{E34528F9-903D-06D4-642B-E7C6205053B5}"/>
              </a:ext>
            </a:extLst>
          </p:cNvPr>
          <p:cNvSpPr>
            <a:spLocks noGrp="1"/>
          </p:cNvSpPr>
          <p:nvPr>
            <p:ph type="ftr" sz="quarter" idx="11"/>
          </p:nvPr>
        </p:nvSpPr>
        <p:spPr/>
        <p:txBody>
          <a:bodyPr/>
          <a:lstStyle/>
          <a:p>
            <a:endParaRPr lang="en-DE"/>
          </a:p>
        </p:txBody>
      </p:sp>
      <p:sp>
        <p:nvSpPr>
          <p:cNvPr id="9" name="Slide Number Placeholder 8">
            <a:extLst>
              <a:ext uri="{FF2B5EF4-FFF2-40B4-BE49-F238E27FC236}">
                <a16:creationId xmlns:a16="http://schemas.microsoft.com/office/drawing/2014/main" id="{6DA280CA-8D23-F805-B082-079020331021}"/>
              </a:ext>
            </a:extLst>
          </p:cNvPr>
          <p:cNvSpPr>
            <a:spLocks noGrp="1"/>
          </p:cNvSpPr>
          <p:nvPr>
            <p:ph type="sldNum" sz="quarter" idx="12"/>
          </p:nvPr>
        </p:nvSpPr>
        <p:spPr/>
        <p:txBody>
          <a:bodyPr/>
          <a:lstStyle/>
          <a:p>
            <a:fld id="{CD6E27E6-F65B-044C-A752-7C6B84588510}" type="slidenum">
              <a:rPr lang="en-DE" smtClean="0"/>
              <a:t>‹#›</a:t>
            </a:fld>
            <a:endParaRPr lang="en-DE"/>
          </a:p>
        </p:txBody>
      </p:sp>
    </p:spTree>
    <p:extLst>
      <p:ext uri="{BB962C8B-B14F-4D97-AF65-F5344CB8AC3E}">
        <p14:creationId xmlns:p14="http://schemas.microsoft.com/office/powerpoint/2010/main" val="1349998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19F78-6F33-ED8A-EB17-5370B0B2E188}"/>
              </a:ext>
            </a:extLst>
          </p:cNvPr>
          <p:cNvSpPr>
            <a:spLocks noGrp="1"/>
          </p:cNvSpPr>
          <p:nvPr>
            <p:ph type="title"/>
          </p:nvPr>
        </p:nvSpPr>
        <p:spPr/>
        <p:txBody>
          <a:bodyPr/>
          <a:lstStyle/>
          <a:p>
            <a:r>
              <a:rPr lang="en-GB"/>
              <a:t>Click to edit Master title style</a:t>
            </a:r>
            <a:endParaRPr lang="en-DE"/>
          </a:p>
        </p:txBody>
      </p:sp>
      <p:sp>
        <p:nvSpPr>
          <p:cNvPr id="3" name="Date Placeholder 2">
            <a:extLst>
              <a:ext uri="{FF2B5EF4-FFF2-40B4-BE49-F238E27FC236}">
                <a16:creationId xmlns:a16="http://schemas.microsoft.com/office/drawing/2014/main" id="{482342D7-71BB-2EF3-D1C9-A40F350AE301}"/>
              </a:ext>
            </a:extLst>
          </p:cNvPr>
          <p:cNvSpPr>
            <a:spLocks noGrp="1"/>
          </p:cNvSpPr>
          <p:nvPr>
            <p:ph type="dt" sz="half" idx="10"/>
          </p:nvPr>
        </p:nvSpPr>
        <p:spPr/>
        <p:txBody>
          <a:bodyPr/>
          <a:lstStyle/>
          <a:p>
            <a:fld id="{86EA00BF-8390-E648-B868-C1EB98F6265C}" type="datetime1">
              <a:rPr lang="de-DE" smtClean="0"/>
              <a:t>03.09.24</a:t>
            </a:fld>
            <a:endParaRPr lang="en-DE"/>
          </a:p>
        </p:txBody>
      </p:sp>
      <p:sp>
        <p:nvSpPr>
          <p:cNvPr id="4" name="Footer Placeholder 3">
            <a:extLst>
              <a:ext uri="{FF2B5EF4-FFF2-40B4-BE49-F238E27FC236}">
                <a16:creationId xmlns:a16="http://schemas.microsoft.com/office/drawing/2014/main" id="{648F88FF-0E4D-7652-FCEB-22262BCDC494}"/>
              </a:ext>
            </a:extLst>
          </p:cNvPr>
          <p:cNvSpPr>
            <a:spLocks noGrp="1"/>
          </p:cNvSpPr>
          <p:nvPr>
            <p:ph type="ftr" sz="quarter" idx="11"/>
          </p:nvPr>
        </p:nvSpPr>
        <p:spPr/>
        <p:txBody>
          <a:bodyPr/>
          <a:lstStyle/>
          <a:p>
            <a:endParaRPr lang="en-DE"/>
          </a:p>
        </p:txBody>
      </p:sp>
      <p:sp>
        <p:nvSpPr>
          <p:cNvPr id="5" name="Slide Number Placeholder 4">
            <a:extLst>
              <a:ext uri="{FF2B5EF4-FFF2-40B4-BE49-F238E27FC236}">
                <a16:creationId xmlns:a16="http://schemas.microsoft.com/office/drawing/2014/main" id="{D76B525F-8F1E-5C62-9362-4921F054E4CF}"/>
              </a:ext>
            </a:extLst>
          </p:cNvPr>
          <p:cNvSpPr>
            <a:spLocks noGrp="1"/>
          </p:cNvSpPr>
          <p:nvPr>
            <p:ph type="sldNum" sz="quarter" idx="12"/>
          </p:nvPr>
        </p:nvSpPr>
        <p:spPr/>
        <p:txBody>
          <a:bodyPr/>
          <a:lstStyle/>
          <a:p>
            <a:fld id="{CD6E27E6-F65B-044C-A752-7C6B84588510}" type="slidenum">
              <a:rPr lang="en-DE" smtClean="0"/>
              <a:t>‹#›</a:t>
            </a:fld>
            <a:endParaRPr lang="en-DE"/>
          </a:p>
        </p:txBody>
      </p:sp>
    </p:spTree>
    <p:extLst>
      <p:ext uri="{BB962C8B-B14F-4D97-AF65-F5344CB8AC3E}">
        <p14:creationId xmlns:p14="http://schemas.microsoft.com/office/powerpoint/2010/main" val="1678834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A63532-FDB4-88F4-B4B6-C5C969B53229}"/>
              </a:ext>
            </a:extLst>
          </p:cNvPr>
          <p:cNvSpPr>
            <a:spLocks noGrp="1"/>
          </p:cNvSpPr>
          <p:nvPr>
            <p:ph type="dt" sz="half" idx="10"/>
          </p:nvPr>
        </p:nvSpPr>
        <p:spPr/>
        <p:txBody>
          <a:bodyPr/>
          <a:lstStyle/>
          <a:p>
            <a:fld id="{F3C28600-061B-4D49-9F8A-43C5DCE2BB58}" type="datetime1">
              <a:rPr lang="de-DE" smtClean="0"/>
              <a:t>03.09.24</a:t>
            </a:fld>
            <a:endParaRPr lang="en-DE"/>
          </a:p>
        </p:txBody>
      </p:sp>
      <p:sp>
        <p:nvSpPr>
          <p:cNvPr id="3" name="Footer Placeholder 2">
            <a:extLst>
              <a:ext uri="{FF2B5EF4-FFF2-40B4-BE49-F238E27FC236}">
                <a16:creationId xmlns:a16="http://schemas.microsoft.com/office/drawing/2014/main" id="{7791BBC8-7188-E395-AA19-F508657CC3FE}"/>
              </a:ext>
            </a:extLst>
          </p:cNvPr>
          <p:cNvSpPr>
            <a:spLocks noGrp="1"/>
          </p:cNvSpPr>
          <p:nvPr>
            <p:ph type="ftr" sz="quarter" idx="11"/>
          </p:nvPr>
        </p:nvSpPr>
        <p:spPr/>
        <p:txBody>
          <a:bodyPr/>
          <a:lstStyle/>
          <a:p>
            <a:endParaRPr lang="en-DE"/>
          </a:p>
        </p:txBody>
      </p:sp>
      <p:sp>
        <p:nvSpPr>
          <p:cNvPr id="4" name="Slide Number Placeholder 3">
            <a:extLst>
              <a:ext uri="{FF2B5EF4-FFF2-40B4-BE49-F238E27FC236}">
                <a16:creationId xmlns:a16="http://schemas.microsoft.com/office/drawing/2014/main" id="{B6F2C0A4-9BD3-FCB0-182C-ECC61C4A7E4C}"/>
              </a:ext>
            </a:extLst>
          </p:cNvPr>
          <p:cNvSpPr>
            <a:spLocks noGrp="1"/>
          </p:cNvSpPr>
          <p:nvPr>
            <p:ph type="sldNum" sz="quarter" idx="12"/>
          </p:nvPr>
        </p:nvSpPr>
        <p:spPr/>
        <p:txBody>
          <a:bodyPr/>
          <a:lstStyle/>
          <a:p>
            <a:fld id="{CD6E27E6-F65B-044C-A752-7C6B84588510}" type="slidenum">
              <a:rPr lang="en-DE" smtClean="0"/>
              <a:t>‹#›</a:t>
            </a:fld>
            <a:endParaRPr lang="en-DE"/>
          </a:p>
        </p:txBody>
      </p:sp>
    </p:spTree>
    <p:extLst>
      <p:ext uri="{BB962C8B-B14F-4D97-AF65-F5344CB8AC3E}">
        <p14:creationId xmlns:p14="http://schemas.microsoft.com/office/powerpoint/2010/main" val="2201807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4DF0E-6B57-F03A-92E7-D0A242F4D38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DE"/>
          </a:p>
        </p:txBody>
      </p:sp>
      <p:sp>
        <p:nvSpPr>
          <p:cNvPr id="3" name="Content Placeholder 2">
            <a:extLst>
              <a:ext uri="{FF2B5EF4-FFF2-40B4-BE49-F238E27FC236}">
                <a16:creationId xmlns:a16="http://schemas.microsoft.com/office/drawing/2014/main" id="{1B98A839-7F4E-5C37-41D1-095801B5BA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Text Placeholder 3">
            <a:extLst>
              <a:ext uri="{FF2B5EF4-FFF2-40B4-BE49-F238E27FC236}">
                <a16:creationId xmlns:a16="http://schemas.microsoft.com/office/drawing/2014/main" id="{2B1B6E33-9824-0D83-FF9E-6A88B45654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7A7B99B-280F-3A0D-D679-513648361B27}"/>
              </a:ext>
            </a:extLst>
          </p:cNvPr>
          <p:cNvSpPr>
            <a:spLocks noGrp="1"/>
          </p:cNvSpPr>
          <p:nvPr>
            <p:ph type="dt" sz="half" idx="10"/>
          </p:nvPr>
        </p:nvSpPr>
        <p:spPr/>
        <p:txBody>
          <a:bodyPr/>
          <a:lstStyle/>
          <a:p>
            <a:fld id="{7CA5E67F-93FC-EF4D-8B70-BC6C0C3C4147}" type="datetime1">
              <a:rPr lang="de-DE" smtClean="0"/>
              <a:t>03.09.24</a:t>
            </a:fld>
            <a:endParaRPr lang="en-DE"/>
          </a:p>
        </p:txBody>
      </p:sp>
      <p:sp>
        <p:nvSpPr>
          <p:cNvPr id="6" name="Footer Placeholder 5">
            <a:extLst>
              <a:ext uri="{FF2B5EF4-FFF2-40B4-BE49-F238E27FC236}">
                <a16:creationId xmlns:a16="http://schemas.microsoft.com/office/drawing/2014/main" id="{EE52BFD0-A596-2B7F-BD1A-F63EC2407290}"/>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8AC1190F-676A-DB2D-D859-6CD242FE5D1C}"/>
              </a:ext>
            </a:extLst>
          </p:cNvPr>
          <p:cNvSpPr>
            <a:spLocks noGrp="1"/>
          </p:cNvSpPr>
          <p:nvPr>
            <p:ph type="sldNum" sz="quarter" idx="12"/>
          </p:nvPr>
        </p:nvSpPr>
        <p:spPr/>
        <p:txBody>
          <a:bodyPr/>
          <a:lstStyle/>
          <a:p>
            <a:fld id="{CD6E27E6-F65B-044C-A752-7C6B84588510}" type="slidenum">
              <a:rPr lang="en-DE" smtClean="0"/>
              <a:t>‹#›</a:t>
            </a:fld>
            <a:endParaRPr lang="en-DE"/>
          </a:p>
        </p:txBody>
      </p:sp>
    </p:spTree>
    <p:extLst>
      <p:ext uri="{BB962C8B-B14F-4D97-AF65-F5344CB8AC3E}">
        <p14:creationId xmlns:p14="http://schemas.microsoft.com/office/powerpoint/2010/main" val="3626384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CA5F8-7CFB-48F9-A058-CF97CBD7EFE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DE"/>
          </a:p>
        </p:txBody>
      </p:sp>
      <p:sp>
        <p:nvSpPr>
          <p:cNvPr id="3" name="Picture Placeholder 2">
            <a:extLst>
              <a:ext uri="{FF2B5EF4-FFF2-40B4-BE49-F238E27FC236}">
                <a16:creationId xmlns:a16="http://schemas.microsoft.com/office/drawing/2014/main" id="{5D8E443E-1E8F-5E87-2C0C-63343613FB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DE"/>
          </a:p>
        </p:txBody>
      </p:sp>
      <p:sp>
        <p:nvSpPr>
          <p:cNvPr id="4" name="Text Placeholder 3">
            <a:extLst>
              <a:ext uri="{FF2B5EF4-FFF2-40B4-BE49-F238E27FC236}">
                <a16:creationId xmlns:a16="http://schemas.microsoft.com/office/drawing/2014/main" id="{20A3A77A-A1B7-D174-B1AD-092E83F06E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9A2DD49-5E6F-A530-378C-F018E81DCBCE}"/>
              </a:ext>
            </a:extLst>
          </p:cNvPr>
          <p:cNvSpPr>
            <a:spLocks noGrp="1"/>
          </p:cNvSpPr>
          <p:nvPr>
            <p:ph type="dt" sz="half" idx="10"/>
          </p:nvPr>
        </p:nvSpPr>
        <p:spPr/>
        <p:txBody>
          <a:bodyPr/>
          <a:lstStyle/>
          <a:p>
            <a:fld id="{91197119-8FA9-FD47-AAC1-E70615F71EE2}" type="datetime1">
              <a:rPr lang="de-DE" smtClean="0"/>
              <a:t>03.09.24</a:t>
            </a:fld>
            <a:endParaRPr lang="en-DE"/>
          </a:p>
        </p:txBody>
      </p:sp>
      <p:sp>
        <p:nvSpPr>
          <p:cNvPr id="6" name="Footer Placeholder 5">
            <a:extLst>
              <a:ext uri="{FF2B5EF4-FFF2-40B4-BE49-F238E27FC236}">
                <a16:creationId xmlns:a16="http://schemas.microsoft.com/office/drawing/2014/main" id="{74E3BCEB-21B3-C985-97D5-F6E06EE261F7}"/>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B707EC2D-BE69-3F0D-62ED-2A0D87B8D402}"/>
              </a:ext>
            </a:extLst>
          </p:cNvPr>
          <p:cNvSpPr>
            <a:spLocks noGrp="1"/>
          </p:cNvSpPr>
          <p:nvPr>
            <p:ph type="sldNum" sz="quarter" idx="12"/>
          </p:nvPr>
        </p:nvSpPr>
        <p:spPr/>
        <p:txBody>
          <a:bodyPr/>
          <a:lstStyle/>
          <a:p>
            <a:fld id="{CD6E27E6-F65B-044C-A752-7C6B84588510}" type="slidenum">
              <a:rPr lang="en-DE" smtClean="0"/>
              <a:t>‹#›</a:t>
            </a:fld>
            <a:endParaRPr lang="en-DE"/>
          </a:p>
        </p:txBody>
      </p:sp>
    </p:spTree>
    <p:extLst>
      <p:ext uri="{BB962C8B-B14F-4D97-AF65-F5344CB8AC3E}">
        <p14:creationId xmlns:p14="http://schemas.microsoft.com/office/powerpoint/2010/main" val="658458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129435-387E-8E61-88B5-5AFFEAECE5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DE"/>
          </a:p>
        </p:txBody>
      </p:sp>
      <p:sp>
        <p:nvSpPr>
          <p:cNvPr id="3" name="Text Placeholder 2">
            <a:extLst>
              <a:ext uri="{FF2B5EF4-FFF2-40B4-BE49-F238E27FC236}">
                <a16:creationId xmlns:a16="http://schemas.microsoft.com/office/drawing/2014/main" id="{C5DFB80D-3DD4-945D-41FA-33291D49BE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A07933F1-C07B-6710-CCCD-0DF91F9A39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C0A85FA-B90B-8042-BACB-4CF46C465C41}" type="datetime1">
              <a:rPr lang="de-DE" smtClean="0"/>
              <a:t>03.09.24</a:t>
            </a:fld>
            <a:endParaRPr lang="en-DE"/>
          </a:p>
        </p:txBody>
      </p:sp>
      <p:sp>
        <p:nvSpPr>
          <p:cNvPr id="5" name="Footer Placeholder 4">
            <a:extLst>
              <a:ext uri="{FF2B5EF4-FFF2-40B4-BE49-F238E27FC236}">
                <a16:creationId xmlns:a16="http://schemas.microsoft.com/office/drawing/2014/main" id="{DCDD0DB4-74BD-C7C1-50E7-F08338CB6B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DE"/>
          </a:p>
        </p:txBody>
      </p:sp>
      <p:sp>
        <p:nvSpPr>
          <p:cNvPr id="6" name="Slide Number Placeholder 5">
            <a:extLst>
              <a:ext uri="{FF2B5EF4-FFF2-40B4-BE49-F238E27FC236}">
                <a16:creationId xmlns:a16="http://schemas.microsoft.com/office/drawing/2014/main" id="{A3FD4C94-F758-EE07-960F-F348C27DD0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D6E27E6-F65B-044C-A752-7C6B84588510}" type="slidenum">
              <a:rPr lang="en-DE" smtClean="0"/>
              <a:t>‹#›</a:t>
            </a:fld>
            <a:endParaRPr lang="en-DE"/>
          </a:p>
        </p:txBody>
      </p:sp>
    </p:spTree>
    <p:extLst>
      <p:ext uri="{BB962C8B-B14F-4D97-AF65-F5344CB8AC3E}">
        <p14:creationId xmlns:p14="http://schemas.microsoft.com/office/powerpoint/2010/main" val="693409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3" Type="http://schemas.openxmlformats.org/officeDocument/2006/relationships/image" Target="../media/image45.png"/><Relationship Id="rId3" Type="http://schemas.openxmlformats.org/officeDocument/2006/relationships/image" Target="../media/image5.png"/><Relationship Id="rId7" Type="http://schemas.openxmlformats.org/officeDocument/2006/relationships/image" Target="NULL"/><Relationship Id="rId12" Type="http://schemas.openxmlformats.org/officeDocument/2006/relationships/image" Target="../media/image44.png"/><Relationship Id="rId2" Type="http://schemas.openxmlformats.org/officeDocument/2006/relationships/notesSlide" Target="../notesSlides/notesSlide17.xml"/><Relationship Id="rId16"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media/image48.png"/><Relationship Id="rId15" Type="http://schemas.openxmlformats.org/officeDocument/2006/relationships/image" Target="../media/image46.png"/><Relationship Id="rId10" Type="http://schemas.openxmlformats.org/officeDocument/2006/relationships/image" Target="../media/image47.png"/><Relationship Id="rId14" Type="http://schemas.openxmlformats.org/officeDocument/2006/relationships/image" Target="../media/image51.png"/></Relationships>
</file>

<file path=ppt/slides/_rels/slide1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image" Target="../media/image45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10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10.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1.png"/></Relationships>
</file>

<file path=ppt/slides/_rels/slide5.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18.png"/><Relationship Id="rId18" Type="http://schemas.openxmlformats.org/officeDocument/2006/relationships/customXml" Target="../ink/ink7.xml"/><Relationship Id="rId3" Type="http://schemas.openxmlformats.org/officeDocument/2006/relationships/image" Target="../media/image13.png"/><Relationship Id="rId21" Type="http://schemas.openxmlformats.org/officeDocument/2006/relationships/image" Target="../media/image22.png"/><Relationship Id="rId7" Type="http://schemas.openxmlformats.org/officeDocument/2006/relationships/image" Target="../media/image15.png"/><Relationship Id="rId12" Type="http://schemas.openxmlformats.org/officeDocument/2006/relationships/customXml" Target="../ink/ink4.xml"/><Relationship Id="rId17" Type="http://schemas.openxmlformats.org/officeDocument/2006/relationships/image" Target="../media/image20.png"/><Relationship Id="rId2" Type="http://schemas.openxmlformats.org/officeDocument/2006/relationships/notesSlide" Target="../notesSlides/notesSlide5.xml"/><Relationship Id="rId16" Type="http://schemas.openxmlformats.org/officeDocument/2006/relationships/customXml" Target="../ink/ink6.xml"/><Relationship Id="rId20" Type="http://schemas.openxmlformats.org/officeDocument/2006/relationships/customXml" Target="../ink/ink8.xml"/><Relationship Id="rId1" Type="http://schemas.openxmlformats.org/officeDocument/2006/relationships/slideLayout" Target="../slideLayouts/slideLayout2.xml"/><Relationship Id="rId6" Type="http://schemas.openxmlformats.org/officeDocument/2006/relationships/customXml" Target="../ink/ink1.xml"/><Relationship Id="rId11" Type="http://schemas.openxmlformats.org/officeDocument/2006/relationships/image" Target="../media/image17.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customXml" Target="../ink/ink3.xml"/><Relationship Id="rId19"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16.png"/><Relationship Id="rId14" Type="http://schemas.openxmlformats.org/officeDocument/2006/relationships/customXml" Target="../ink/ink5.xml"/></Relationships>
</file>

<file path=ppt/slides/_rels/slide6.xml.rels><?xml version="1.0" encoding="UTF-8" standalone="yes"?>
<Relationships xmlns="http://schemas.openxmlformats.org/package/2006/relationships"><Relationship Id="rId3" Type="http://schemas.openxmlformats.org/officeDocument/2006/relationships/customXml" Target="../ink/ink9.xml"/><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3.png"/><Relationship Id="rId4" Type="http://schemas.openxmlformats.org/officeDocument/2006/relationships/image" Target="../media/image190.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90.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4.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79563"/>
            <a:ext cx="9144000" cy="2387600"/>
          </a:xfrm>
        </p:spPr>
        <p:txBody>
          <a:bodyPr>
            <a:normAutofit fontScale="90000"/>
          </a:bodyPr>
          <a:lstStyle/>
          <a:p>
            <a:r>
              <a:rPr lang="en-US" b="1" dirty="0">
                <a:solidFill>
                  <a:schemeClr val="accent4"/>
                </a:solidFill>
              </a:rPr>
              <a:t>Disappearing track trigger in ATLAS for Run 3 searches</a:t>
            </a:r>
            <a:endParaRPr lang="en-US" b="1" dirty="0">
              <a:solidFill>
                <a:srgbClr val="FFC000"/>
              </a:solidFill>
            </a:endParaRPr>
          </a:p>
        </p:txBody>
      </p:sp>
      <p:sp>
        <p:nvSpPr>
          <p:cNvPr id="3" name="Subtitle 2"/>
          <p:cNvSpPr>
            <a:spLocks noGrp="1"/>
          </p:cNvSpPr>
          <p:nvPr>
            <p:ph type="subTitle" idx="1"/>
          </p:nvPr>
        </p:nvSpPr>
        <p:spPr>
          <a:xfrm>
            <a:off x="1524000" y="4239712"/>
            <a:ext cx="9144000" cy="1655762"/>
          </a:xfrm>
        </p:spPr>
        <p:txBody>
          <a:bodyPr vert="horz" lIns="91440" tIns="45720" rIns="91440" bIns="45720" rtlCol="0" anchor="t">
            <a:normAutofit lnSpcReduction="10000"/>
          </a:bodyPr>
          <a:lstStyle/>
          <a:p>
            <a:r>
              <a:rPr lang="en-US" b="1" dirty="0" err="1">
                <a:solidFill>
                  <a:srgbClr val="F18F33"/>
                </a:solidFill>
              </a:rPr>
              <a:t>Hanyi</a:t>
            </a:r>
            <a:r>
              <a:rPr lang="en-US" b="1" dirty="0">
                <a:solidFill>
                  <a:srgbClr val="F18F33"/>
                </a:solidFill>
              </a:rPr>
              <a:t> Jang</a:t>
            </a:r>
          </a:p>
          <a:p>
            <a:r>
              <a:rPr lang="en-US" dirty="0"/>
              <a:t>ATLAS Group </a:t>
            </a:r>
          </a:p>
          <a:p>
            <a:r>
              <a:rPr lang="en-US" dirty="0"/>
              <a:t>DESY Summer student presentation</a:t>
            </a:r>
          </a:p>
          <a:p>
            <a:r>
              <a:rPr lang="en-US" dirty="0"/>
              <a:t>4</a:t>
            </a:r>
            <a:r>
              <a:rPr lang="en-US" baseline="30000" dirty="0"/>
              <a:t>th</a:t>
            </a:r>
            <a:r>
              <a:rPr lang="en-US" dirty="0"/>
              <a:t> September 2024</a:t>
            </a:r>
          </a:p>
        </p:txBody>
      </p:sp>
      <p:pic>
        <p:nvPicPr>
          <p:cNvPr id="4" name="Picture 3" descr="A blue circle with text and dots&#10;&#10;Description automatically generated">
            <a:extLst>
              <a:ext uri="{FF2B5EF4-FFF2-40B4-BE49-F238E27FC236}">
                <a16:creationId xmlns:a16="http://schemas.microsoft.com/office/drawing/2014/main" id="{812CFCE4-8329-7C6C-CE39-FA1AFD937B53}"/>
              </a:ext>
            </a:extLst>
          </p:cNvPr>
          <p:cNvPicPr>
            <a:picLocks noChangeAspect="1"/>
          </p:cNvPicPr>
          <p:nvPr/>
        </p:nvPicPr>
        <p:blipFill>
          <a:blip r:embed="rId3"/>
          <a:stretch>
            <a:fillRect/>
          </a:stretch>
        </p:blipFill>
        <p:spPr>
          <a:xfrm>
            <a:off x="4284986" y="962526"/>
            <a:ext cx="1088123" cy="1075183"/>
          </a:xfrm>
          <a:prstGeom prst="rect">
            <a:avLst/>
          </a:prstGeom>
        </p:spPr>
      </p:pic>
      <p:pic>
        <p:nvPicPr>
          <p:cNvPr id="1026" name="Picture 2" descr="ATLAS Logo">
            <a:extLst>
              <a:ext uri="{FF2B5EF4-FFF2-40B4-BE49-F238E27FC236}">
                <a16:creationId xmlns:a16="http://schemas.microsoft.com/office/drawing/2014/main" id="{5D48CF6C-5F26-E0C0-82E3-BF189CF74F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9323" y="817445"/>
            <a:ext cx="2494182" cy="131236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BEC26549-24B1-62D4-FF2D-F3675F7629EB}"/>
              </a:ext>
            </a:extLst>
          </p:cNvPr>
          <p:cNvSpPr>
            <a:spLocks noGrp="1"/>
          </p:cNvSpPr>
          <p:nvPr>
            <p:ph type="sldNum" sz="quarter" idx="12"/>
          </p:nvPr>
        </p:nvSpPr>
        <p:spPr/>
        <p:txBody>
          <a:bodyPr/>
          <a:lstStyle/>
          <a:p>
            <a:fld id="{CD6E27E6-F65B-044C-A752-7C6B84588510}" type="slidenum">
              <a:rPr lang="en-DE" smtClean="0"/>
              <a:t>1</a:t>
            </a:fld>
            <a:endParaRPr lang="en-DE"/>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9F984DF-A24B-044C-CBF5-8F9567B62E55}"/>
              </a:ext>
            </a:extLst>
          </p:cNvPr>
          <p:cNvSpPr txBox="1">
            <a:spLocks/>
          </p:cNvSpPr>
          <p:nvPr/>
        </p:nvSpPr>
        <p:spPr>
          <a:xfrm>
            <a:off x="92211" y="-229423"/>
            <a:ext cx="124960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4"/>
                </a:solidFill>
              </a:rPr>
              <a:t>Efficiency of upgraded trigger</a:t>
            </a:r>
            <a:endParaRPr lang="en-US" b="1" dirty="0">
              <a:solidFill>
                <a:srgbClr val="FFC000"/>
              </a:solidFill>
            </a:endParaRPr>
          </a:p>
        </p:txBody>
      </p:sp>
      <p:sp>
        <p:nvSpPr>
          <p:cNvPr id="17" name="TextBox 16">
            <a:extLst>
              <a:ext uri="{FF2B5EF4-FFF2-40B4-BE49-F238E27FC236}">
                <a16:creationId xmlns:a16="http://schemas.microsoft.com/office/drawing/2014/main" id="{1205FA08-62F8-05F6-B8EC-122DD5CE6BBC}"/>
              </a:ext>
            </a:extLst>
          </p:cNvPr>
          <p:cNvSpPr txBox="1"/>
          <p:nvPr/>
        </p:nvSpPr>
        <p:spPr>
          <a:xfrm>
            <a:off x="2042413" y="5966199"/>
            <a:ext cx="4450962" cy="523220"/>
          </a:xfrm>
          <a:prstGeom prst="rect">
            <a:avLst/>
          </a:prstGeom>
          <a:noFill/>
        </p:spPr>
        <p:txBody>
          <a:bodyPr wrap="none" rtlCol="0">
            <a:spAutoFit/>
          </a:bodyPr>
          <a:lstStyle/>
          <a:p>
            <a:r>
              <a:rPr lang="en-DE" sz="2800" dirty="0"/>
              <a:t>Original Efficiency </a:t>
            </a:r>
            <a:r>
              <a:rPr lang="en-DE" sz="2000" dirty="0"/>
              <a:t>used in 2018</a:t>
            </a:r>
            <a:endParaRPr lang="en-DE" sz="2800" dirty="0"/>
          </a:p>
        </p:txBody>
      </p:sp>
      <p:pic>
        <p:nvPicPr>
          <p:cNvPr id="18" name="Picture 17">
            <a:extLst>
              <a:ext uri="{FF2B5EF4-FFF2-40B4-BE49-F238E27FC236}">
                <a16:creationId xmlns:a16="http://schemas.microsoft.com/office/drawing/2014/main" id="{AAA22C76-B069-E1F4-BC79-18E7571F39F6}"/>
              </a:ext>
            </a:extLst>
          </p:cNvPr>
          <p:cNvPicPr>
            <a:picLocks noChangeAspect="1"/>
          </p:cNvPicPr>
          <p:nvPr/>
        </p:nvPicPr>
        <p:blipFill>
          <a:blip r:embed="rId3"/>
          <a:stretch>
            <a:fillRect/>
          </a:stretch>
        </p:blipFill>
        <p:spPr>
          <a:xfrm>
            <a:off x="59840" y="791738"/>
            <a:ext cx="7318948" cy="4944968"/>
          </a:xfrm>
          <a:prstGeom prst="rect">
            <a:avLst/>
          </a:prstGeom>
        </p:spPr>
      </p:pic>
      <p:cxnSp>
        <p:nvCxnSpPr>
          <p:cNvPr id="19" name="Straight Arrow Connector 18">
            <a:extLst>
              <a:ext uri="{FF2B5EF4-FFF2-40B4-BE49-F238E27FC236}">
                <a16:creationId xmlns:a16="http://schemas.microsoft.com/office/drawing/2014/main" id="{3EC10601-496C-EA1E-2C9F-9D8CA29CBE75}"/>
              </a:ext>
            </a:extLst>
          </p:cNvPr>
          <p:cNvCxnSpPr>
            <a:cxnSpLocks/>
          </p:cNvCxnSpPr>
          <p:nvPr/>
        </p:nvCxnSpPr>
        <p:spPr>
          <a:xfrm flipH="1" flipV="1">
            <a:off x="2444089" y="4326020"/>
            <a:ext cx="630649" cy="1640179"/>
          </a:xfrm>
          <a:prstGeom prst="straightConnector1">
            <a:avLst/>
          </a:prstGeom>
          <a:ln w="76200">
            <a:solidFill>
              <a:srgbClr val="F18F33"/>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8A86BC38-ED33-4EB7-B04F-F35D9F8CF101}"/>
              </a:ext>
            </a:extLst>
          </p:cNvPr>
          <p:cNvSpPr txBox="1"/>
          <p:nvPr/>
        </p:nvSpPr>
        <p:spPr>
          <a:xfrm>
            <a:off x="7487871" y="1519729"/>
            <a:ext cx="4063356" cy="954107"/>
          </a:xfrm>
          <a:prstGeom prst="rect">
            <a:avLst/>
          </a:prstGeom>
          <a:noFill/>
        </p:spPr>
        <p:txBody>
          <a:bodyPr wrap="none" rtlCol="0">
            <a:spAutoFit/>
          </a:bodyPr>
          <a:lstStyle/>
          <a:p>
            <a:r>
              <a:rPr lang="en-DE" sz="2800" dirty="0"/>
              <a:t>Accept m</a:t>
            </a:r>
            <a:r>
              <a:rPr lang="en-GB" sz="2800" dirty="0"/>
              <a:t>or</a:t>
            </a:r>
            <a:r>
              <a:rPr lang="en-DE" sz="2800" dirty="0"/>
              <a:t>e events with </a:t>
            </a:r>
          </a:p>
          <a:p>
            <a:r>
              <a:rPr lang="en-GB" sz="2800" dirty="0"/>
              <a:t>P</a:t>
            </a:r>
            <a:r>
              <a:rPr lang="en-DE" sz="2800" dirty="0"/>
              <a:t>otential candidates!</a:t>
            </a:r>
          </a:p>
        </p:txBody>
      </p:sp>
      <p:sp>
        <p:nvSpPr>
          <p:cNvPr id="24" name="Slide Number Placeholder 23">
            <a:extLst>
              <a:ext uri="{FF2B5EF4-FFF2-40B4-BE49-F238E27FC236}">
                <a16:creationId xmlns:a16="http://schemas.microsoft.com/office/drawing/2014/main" id="{2A4CD201-E56F-C733-0849-954FBC7408FD}"/>
              </a:ext>
            </a:extLst>
          </p:cNvPr>
          <p:cNvSpPr>
            <a:spLocks noGrp="1"/>
          </p:cNvSpPr>
          <p:nvPr>
            <p:ph type="sldNum" sz="quarter" idx="12"/>
          </p:nvPr>
        </p:nvSpPr>
        <p:spPr/>
        <p:txBody>
          <a:bodyPr/>
          <a:lstStyle/>
          <a:p>
            <a:fld id="{CD6E27E6-F65B-044C-A752-7C6B84588510}" type="slidenum">
              <a:rPr lang="en-DE" smtClean="0"/>
              <a:t>10</a:t>
            </a:fld>
            <a:endParaRPr lang="en-DE"/>
          </a:p>
        </p:txBody>
      </p:sp>
      <p:sp>
        <p:nvSpPr>
          <p:cNvPr id="26" name="TextBox 25">
            <a:extLst>
              <a:ext uri="{FF2B5EF4-FFF2-40B4-BE49-F238E27FC236}">
                <a16:creationId xmlns:a16="http://schemas.microsoft.com/office/drawing/2014/main" id="{F806152B-70E5-BBB9-85CC-490C0D839A81}"/>
              </a:ext>
            </a:extLst>
          </p:cNvPr>
          <p:cNvSpPr txBox="1"/>
          <p:nvPr/>
        </p:nvSpPr>
        <p:spPr>
          <a:xfrm>
            <a:off x="0" y="6521677"/>
            <a:ext cx="12151631" cy="415498"/>
          </a:xfrm>
          <a:prstGeom prst="rect">
            <a:avLst/>
          </a:prstGeom>
          <a:noFill/>
        </p:spPr>
        <p:txBody>
          <a:bodyPr wrap="square">
            <a:spAutoFit/>
          </a:bodyPr>
          <a:lstStyle/>
          <a:p>
            <a:r>
              <a:rPr lang="en-GB" sz="1050" b="0" i="0" dirty="0" err="1">
                <a:solidFill>
                  <a:schemeClr val="bg2">
                    <a:lumMod val="75000"/>
                  </a:schemeClr>
                </a:solidFill>
                <a:effectLst/>
                <a:highlight>
                  <a:srgbClr val="FFFFFF"/>
                </a:highlight>
                <a:latin typeface="Arial" panose="020B0604020202020204" pitchFamily="34" charset="0"/>
              </a:rPr>
              <a:t>Aaboud</a:t>
            </a:r>
            <a:r>
              <a:rPr lang="en-GB" sz="1050" b="0" i="0" dirty="0">
                <a:solidFill>
                  <a:schemeClr val="bg2">
                    <a:lumMod val="75000"/>
                  </a:schemeClr>
                </a:solidFill>
                <a:effectLst/>
                <a:highlight>
                  <a:srgbClr val="FFFFFF"/>
                </a:highlight>
                <a:latin typeface="Arial" panose="020B0604020202020204" pitchFamily="34" charset="0"/>
              </a:rPr>
              <a:t>, </a:t>
            </a:r>
            <a:r>
              <a:rPr lang="en-GB" sz="1050" b="0" i="0" dirty="0" err="1">
                <a:solidFill>
                  <a:schemeClr val="bg2">
                    <a:lumMod val="75000"/>
                  </a:schemeClr>
                </a:solidFill>
                <a:effectLst/>
                <a:highlight>
                  <a:srgbClr val="FFFFFF"/>
                </a:highlight>
                <a:latin typeface="Arial" panose="020B0604020202020204" pitchFamily="34" charset="0"/>
              </a:rPr>
              <a:t>Morad</a:t>
            </a:r>
            <a:r>
              <a:rPr lang="en-GB" sz="1050" b="0" i="0" dirty="0">
                <a:solidFill>
                  <a:schemeClr val="bg2">
                    <a:lumMod val="75000"/>
                  </a:schemeClr>
                </a:solidFill>
                <a:effectLst/>
                <a:highlight>
                  <a:srgbClr val="FFFFFF"/>
                </a:highlight>
                <a:latin typeface="Arial" panose="020B0604020202020204" pitchFamily="34" charset="0"/>
              </a:rPr>
              <a:t>, et al. "Search for long-lived, massive particles in events with displaced vertices and missing transverse momentum in s= 13 </a:t>
            </a:r>
            <a:r>
              <a:rPr lang="en-GB" sz="1050" b="0" i="0" dirty="0" err="1">
                <a:solidFill>
                  <a:schemeClr val="bg2">
                    <a:lumMod val="75000"/>
                  </a:schemeClr>
                </a:solidFill>
                <a:effectLst/>
                <a:highlight>
                  <a:srgbClr val="FFFFFF"/>
                </a:highlight>
                <a:latin typeface="Arial" panose="020B0604020202020204" pitchFamily="34" charset="0"/>
              </a:rPr>
              <a:t>TeV</a:t>
            </a:r>
            <a:r>
              <a:rPr lang="en-GB" sz="1050" b="0" i="0" dirty="0">
                <a:solidFill>
                  <a:schemeClr val="bg2">
                    <a:lumMod val="75000"/>
                  </a:schemeClr>
                </a:solidFill>
                <a:effectLst/>
                <a:highlight>
                  <a:srgbClr val="FFFFFF"/>
                </a:highlight>
                <a:latin typeface="Arial" panose="020B0604020202020204" pitchFamily="34" charset="0"/>
              </a:rPr>
              <a:t> pp collisions with the ATLAS detector." </a:t>
            </a:r>
            <a:r>
              <a:rPr lang="en-GB" sz="1050" b="0" i="1" dirty="0">
                <a:solidFill>
                  <a:schemeClr val="bg2">
                    <a:lumMod val="75000"/>
                  </a:schemeClr>
                </a:solidFill>
                <a:effectLst/>
                <a:highlight>
                  <a:srgbClr val="FFFFFF"/>
                </a:highlight>
                <a:latin typeface="Arial" panose="020B0604020202020204" pitchFamily="34" charset="0"/>
              </a:rPr>
              <a:t>Physical review D</a:t>
            </a:r>
            <a:r>
              <a:rPr lang="en-GB" sz="1050" b="0" i="0" dirty="0">
                <a:solidFill>
                  <a:schemeClr val="bg2">
                    <a:lumMod val="75000"/>
                  </a:schemeClr>
                </a:solidFill>
                <a:effectLst/>
                <a:highlight>
                  <a:srgbClr val="FFFFFF"/>
                </a:highlight>
                <a:latin typeface="Arial" panose="020B0604020202020204" pitchFamily="34" charset="0"/>
              </a:rPr>
              <a:t> 97.5 (2018): 052012</a:t>
            </a:r>
            <a:endParaRPr lang="en-DE" sz="1050" dirty="0">
              <a:solidFill>
                <a:schemeClr val="bg2">
                  <a:lumMod val="75000"/>
                </a:schemeClr>
              </a:solidFill>
            </a:endParaRPr>
          </a:p>
        </p:txBody>
      </p:sp>
      <p:sp>
        <p:nvSpPr>
          <p:cNvPr id="27" name="TextBox 26">
            <a:extLst>
              <a:ext uri="{FF2B5EF4-FFF2-40B4-BE49-F238E27FC236}">
                <a16:creationId xmlns:a16="http://schemas.microsoft.com/office/drawing/2014/main" id="{34B41A28-E245-2873-CDF6-1919C5A821A4}"/>
              </a:ext>
            </a:extLst>
          </p:cNvPr>
          <p:cNvSpPr txBox="1"/>
          <p:nvPr/>
        </p:nvSpPr>
        <p:spPr>
          <a:xfrm>
            <a:off x="8173253" y="3430058"/>
            <a:ext cx="4063356" cy="954107"/>
          </a:xfrm>
          <a:prstGeom prst="rect">
            <a:avLst/>
          </a:prstGeom>
          <a:noFill/>
        </p:spPr>
        <p:txBody>
          <a:bodyPr wrap="square" rtlCol="0">
            <a:spAutoFit/>
          </a:bodyPr>
          <a:lstStyle/>
          <a:p>
            <a:r>
              <a:rPr lang="en-US" sz="2800" dirty="0">
                <a:solidFill>
                  <a:schemeClr val="accent4"/>
                </a:solidFill>
              </a:rPr>
              <a:t>Apply this new efficiency </a:t>
            </a:r>
            <a:r>
              <a:rPr lang="en-DE" sz="2800" dirty="0">
                <a:solidFill>
                  <a:schemeClr val="accent4"/>
                </a:solidFill>
              </a:rPr>
              <a:t> to generated events!</a:t>
            </a:r>
            <a:endParaRPr lang="en-US" sz="2800" dirty="0">
              <a:solidFill>
                <a:schemeClr val="accent4"/>
              </a:solidFill>
            </a:endParaRPr>
          </a:p>
        </p:txBody>
      </p:sp>
      <p:sp>
        <p:nvSpPr>
          <p:cNvPr id="28" name="Right Arrow 27">
            <a:extLst>
              <a:ext uri="{FF2B5EF4-FFF2-40B4-BE49-F238E27FC236}">
                <a16:creationId xmlns:a16="http://schemas.microsoft.com/office/drawing/2014/main" id="{84FBA46F-5284-8C14-140F-EA499DA29D72}"/>
              </a:ext>
            </a:extLst>
          </p:cNvPr>
          <p:cNvSpPr/>
          <p:nvPr/>
        </p:nvSpPr>
        <p:spPr>
          <a:xfrm>
            <a:off x="7336345" y="3684095"/>
            <a:ext cx="836908" cy="542441"/>
          </a:xfrm>
          <a:prstGeom prst="right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rgbClr val="00B0F0"/>
              </a:solidFill>
            </a:endParaRPr>
          </a:p>
        </p:txBody>
      </p:sp>
      <p:pic>
        <p:nvPicPr>
          <p:cNvPr id="5" name="Picture 4">
            <a:extLst>
              <a:ext uri="{FF2B5EF4-FFF2-40B4-BE49-F238E27FC236}">
                <a16:creationId xmlns:a16="http://schemas.microsoft.com/office/drawing/2014/main" id="{19A7B010-E820-8184-DB8E-9D204C0651ED}"/>
              </a:ext>
            </a:extLst>
          </p:cNvPr>
          <p:cNvPicPr>
            <a:picLocks noChangeAspect="1"/>
          </p:cNvPicPr>
          <p:nvPr/>
        </p:nvPicPr>
        <p:blipFill>
          <a:blip r:embed="rId4"/>
          <a:stretch>
            <a:fillRect/>
          </a:stretch>
        </p:blipFill>
        <p:spPr>
          <a:xfrm>
            <a:off x="130567" y="797635"/>
            <a:ext cx="7135051" cy="4872033"/>
          </a:xfrm>
          <a:prstGeom prst="rect">
            <a:avLst/>
          </a:prstGeom>
        </p:spPr>
      </p:pic>
    </p:spTree>
    <p:extLst>
      <p:ext uri="{BB962C8B-B14F-4D97-AF65-F5344CB8AC3E}">
        <p14:creationId xmlns:p14="http://schemas.microsoft.com/office/powerpoint/2010/main" val="47246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hidden"/>
                                      </p:to>
                                    </p:set>
                                  </p:childTnLst>
                                </p:cTn>
                              </p:par>
                              <p:par>
                                <p:cTn id="9" presetID="10"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27" grpId="0"/>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8C321BF-672D-97B6-45C9-C02A16C7030F}"/>
                  </a:ext>
                </a:extLst>
              </p:cNvPr>
              <p:cNvSpPr txBox="1"/>
              <p:nvPr/>
            </p:nvSpPr>
            <p:spPr>
              <a:xfrm>
                <a:off x="1981572" y="785927"/>
                <a:ext cx="2994088" cy="5740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 </m:t>
                      </m:r>
                      <m:r>
                        <a:rPr lang="en-US" sz="2400" b="0" i="1" smtClean="0">
                          <a:latin typeface="Cambria Math" panose="02040503050406030204" pitchFamily="18" charset="0"/>
                        </a:rPr>
                        <m:t>𝑝</m:t>
                      </m:r>
                      <m:r>
                        <a:rPr lang="en-US" sz="2400" b="0" i="1" smtClean="0">
                          <a:latin typeface="Cambria Math" panose="02040503050406030204" pitchFamily="18" charset="0"/>
                        </a:rPr>
                        <m:t> →</m:t>
                      </m:r>
                      <m:acc>
                        <m:accPr>
                          <m:chr m:val="̃"/>
                          <m:ctrlPr>
                            <a:rPr lang="en-US" sz="2400" b="0" i="1" smtClean="0">
                              <a:latin typeface="Cambria Math" panose="02040503050406030204" pitchFamily="18" charset="0"/>
                              <a:ea typeface="Cambria Math" panose="02040503050406030204" pitchFamily="18" charset="0"/>
                            </a:rPr>
                          </m:ctrlPr>
                        </m:accPr>
                        <m:e>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𝜒</m:t>
                              </m:r>
                            </m:e>
                            <m:sub>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m:t>
                              </m:r>
                            </m:sup>
                          </m:sSubSup>
                        </m:e>
                      </m:acc>
                      <m:r>
                        <a:rPr lang="en-US" sz="2400" b="0" i="1" smtClean="0">
                          <a:latin typeface="Cambria Math" panose="02040503050406030204" pitchFamily="18" charset="0"/>
                        </a:rPr>
                        <m:t>+</m:t>
                      </m:r>
                      <m:acc>
                        <m:accPr>
                          <m:chr m:val="̃"/>
                          <m:ctrlPr>
                            <a:rPr lang="en-US" sz="2400" i="1">
                              <a:latin typeface="Cambria Math" panose="02040503050406030204" pitchFamily="18" charset="0"/>
                              <a:ea typeface="Cambria Math" panose="02040503050406030204" pitchFamily="18" charset="0"/>
                            </a:rPr>
                          </m:ctrlPr>
                        </m:accPr>
                        <m:e>
                          <m:sSubSup>
                            <m:sSubSupPr>
                              <m:ctrlPr>
                                <a:rPr lang="en-US"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𝜒</m:t>
                              </m:r>
                            </m:e>
                            <m:sub>
                              <m:r>
                                <a:rPr lang="en-US" sz="2400" b="0" i="1" smtClean="0">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0</m:t>
                              </m:r>
                            </m:sup>
                          </m:sSubSup>
                        </m:e>
                      </m:acc>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𝑗𝑒𝑡</m:t>
                      </m:r>
                    </m:oMath>
                  </m:oMathPara>
                </a14:m>
                <a:endParaRPr lang="en-DE" sz="2400" dirty="0"/>
              </a:p>
            </p:txBody>
          </p:sp>
        </mc:Choice>
        <mc:Fallback xmlns="">
          <p:sp>
            <p:nvSpPr>
              <p:cNvPr id="3" name="TextBox 2">
                <a:extLst>
                  <a:ext uri="{FF2B5EF4-FFF2-40B4-BE49-F238E27FC236}">
                    <a16:creationId xmlns:a16="http://schemas.microsoft.com/office/drawing/2014/main" id="{58C321BF-672D-97B6-45C9-C02A16C7030F}"/>
                  </a:ext>
                </a:extLst>
              </p:cNvPr>
              <p:cNvSpPr txBox="1">
                <a:spLocks noRot="1" noChangeAspect="1" noMove="1" noResize="1" noEditPoints="1" noAdjustHandles="1" noChangeArrowheads="1" noChangeShapeType="1" noTextEdit="1"/>
              </p:cNvSpPr>
              <p:nvPr/>
            </p:nvSpPr>
            <p:spPr>
              <a:xfrm>
                <a:off x="1981572" y="785927"/>
                <a:ext cx="2994088" cy="574068"/>
              </a:xfrm>
              <a:prstGeom prst="rect">
                <a:avLst/>
              </a:prstGeom>
              <a:blipFill>
                <a:blip r:embed="rId3"/>
                <a:stretch>
                  <a:fillRect b="-14894"/>
                </a:stretch>
              </a:blipFill>
            </p:spPr>
            <p:txBody>
              <a:bodyPr/>
              <a:lstStyle/>
              <a:p>
                <a:r>
                  <a:rPr lang="en-DE">
                    <a:noFill/>
                  </a:rPr>
                  <a:t> </a:t>
                </a:r>
              </a:p>
            </p:txBody>
          </p:sp>
        </mc:Fallback>
      </mc:AlternateContent>
      <p:sp>
        <p:nvSpPr>
          <p:cNvPr id="8" name="Title 1">
            <a:extLst>
              <a:ext uri="{FF2B5EF4-FFF2-40B4-BE49-F238E27FC236}">
                <a16:creationId xmlns:a16="http://schemas.microsoft.com/office/drawing/2014/main" id="{2DE59B68-E6C5-C840-769E-9E24B14572B7}"/>
              </a:ext>
            </a:extLst>
          </p:cNvPr>
          <p:cNvSpPr txBox="1">
            <a:spLocks/>
          </p:cNvSpPr>
          <p:nvPr/>
        </p:nvSpPr>
        <p:spPr>
          <a:xfrm>
            <a:off x="92211" y="-229423"/>
            <a:ext cx="124960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4"/>
                </a:solidFill>
              </a:rPr>
              <a:t>Generated events</a:t>
            </a:r>
            <a:endParaRPr lang="en-US" b="1" dirty="0">
              <a:solidFill>
                <a:srgbClr val="FFC000"/>
              </a:solidFill>
            </a:endParaRPr>
          </a:p>
        </p:txBody>
      </p:sp>
      <p:sp>
        <p:nvSpPr>
          <p:cNvPr id="10" name="Title 1">
            <a:extLst>
              <a:ext uri="{FF2B5EF4-FFF2-40B4-BE49-F238E27FC236}">
                <a16:creationId xmlns:a16="http://schemas.microsoft.com/office/drawing/2014/main" id="{1966531D-E352-7310-469F-A811467E3945}"/>
              </a:ext>
            </a:extLst>
          </p:cNvPr>
          <p:cNvSpPr txBox="1">
            <a:spLocks/>
          </p:cNvSpPr>
          <p:nvPr/>
        </p:nvSpPr>
        <p:spPr>
          <a:xfrm>
            <a:off x="6767903" y="-233996"/>
            <a:ext cx="124960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4"/>
                </a:solidFill>
              </a:rPr>
              <a:t>Simple Analysis</a:t>
            </a:r>
            <a:endParaRPr lang="en-US" b="1" dirty="0">
              <a:solidFill>
                <a:srgbClr val="FFC000"/>
              </a:solidFill>
            </a:endParaRPr>
          </a:p>
        </p:txBody>
      </p:sp>
      <p:sp>
        <p:nvSpPr>
          <p:cNvPr id="11" name="Right Arrow 10">
            <a:extLst>
              <a:ext uri="{FF2B5EF4-FFF2-40B4-BE49-F238E27FC236}">
                <a16:creationId xmlns:a16="http://schemas.microsoft.com/office/drawing/2014/main" id="{FBEEBB56-7572-9FDC-5A23-26FC882C0123}"/>
              </a:ext>
            </a:extLst>
          </p:cNvPr>
          <p:cNvSpPr/>
          <p:nvPr/>
        </p:nvSpPr>
        <p:spPr>
          <a:xfrm>
            <a:off x="5325442" y="536237"/>
            <a:ext cx="944380" cy="421081"/>
          </a:xfrm>
          <a:prstGeom prst="right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cxnSp>
        <p:nvCxnSpPr>
          <p:cNvPr id="15" name="Straight Connector 14">
            <a:extLst>
              <a:ext uri="{FF2B5EF4-FFF2-40B4-BE49-F238E27FC236}">
                <a16:creationId xmlns:a16="http://schemas.microsoft.com/office/drawing/2014/main" id="{356C920A-AA25-C28A-4F99-65A7F810C534}"/>
              </a:ext>
            </a:extLst>
          </p:cNvPr>
          <p:cNvCxnSpPr>
            <a:cxnSpLocks/>
          </p:cNvCxnSpPr>
          <p:nvPr/>
        </p:nvCxnSpPr>
        <p:spPr>
          <a:xfrm>
            <a:off x="5797632" y="1153429"/>
            <a:ext cx="0" cy="5434786"/>
          </a:xfrm>
          <a:prstGeom prst="line">
            <a:avLst/>
          </a:prstGeom>
          <a:ln w="38100">
            <a:solidFill>
              <a:schemeClr val="accent4"/>
            </a:solidFill>
            <a:prstDash val="dash"/>
          </a:ln>
        </p:spPr>
        <p:style>
          <a:lnRef idx="2">
            <a:schemeClr val="accent1"/>
          </a:lnRef>
          <a:fillRef idx="0">
            <a:schemeClr val="accent1"/>
          </a:fillRef>
          <a:effectRef idx="1">
            <a:schemeClr val="accent1"/>
          </a:effectRef>
          <a:fontRef idx="minor">
            <a:schemeClr val="tx1"/>
          </a:fontRef>
        </p:style>
      </p:cxnSp>
      <p:sp>
        <p:nvSpPr>
          <p:cNvPr id="17" name="5-point Star 16">
            <a:extLst>
              <a:ext uri="{FF2B5EF4-FFF2-40B4-BE49-F238E27FC236}">
                <a16:creationId xmlns:a16="http://schemas.microsoft.com/office/drawing/2014/main" id="{A693742E-6C4E-E071-F5C5-DE5F4DC26DE5}"/>
              </a:ext>
            </a:extLst>
          </p:cNvPr>
          <p:cNvSpPr/>
          <p:nvPr/>
        </p:nvSpPr>
        <p:spPr>
          <a:xfrm>
            <a:off x="6378286" y="4999304"/>
            <a:ext cx="779233" cy="766804"/>
          </a:xfrm>
          <a:prstGeom prst="star5">
            <a:avLst/>
          </a:prstGeom>
          <a:solidFill>
            <a:srgbClr val="FFC000">
              <a:alpha val="23922"/>
            </a:srgb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grpSp>
        <p:nvGrpSpPr>
          <p:cNvPr id="4" name="Group 3">
            <a:extLst>
              <a:ext uri="{FF2B5EF4-FFF2-40B4-BE49-F238E27FC236}">
                <a16:creationId xmlns:a16="http://schemas.microsoft.com/office/drawing/2014/main" id="{70A901C5-5809-29EA-57EF-22027FF74BEB}"/>
              </a:ext>
            </a:extLst>
          </p:cNvPr>
          <p:cNvGrpSpPr/>
          <p:nvPr/>
        </p:nvGrpSpPr>
        <p:grpSpPr>
          <a:xfrm>
            <a:off x="5974704" y="1239577"/>
            <a:ext cx="5703143" cy="5400179"/>
            <a:chOff x="5055901" y="1281731"/>
            <a:chExt cx="5088181" cy="4771591"/>
          </a:xfrm>
        </p:grpSpPr>
        <p:pic>
          <p:nvPicPr>
            <p:cNvPr id="6" name="Picture 5">
              <a:extLst>
                <a:ext uri="{FF2B5EF4-FFF2-40B4-BE49-F238E27FC236}">
                  <a16:creationId xmlns:a16="http://schemas.microsoft.com/office/drawing/2014/main" id="{72B988BC-3058-4DDA-E11E-EB59A7E88270}"/>
                </a:ext>
              </a:extLst>
            </p:cNvPr>
            <p:cNvPicPr>
              <a:picLocks noChangeAspect="1"/>
            </p:cNvPicPr>
            <p:nvPr/>
          </p:nvPicPr>
          <p:blipFill rotWithShape="1">
            <a:blip r:embed="rId4"/>
            <a:srcRect r="52684"/>
            <a:stretch/>
          </p:blipFill>
          <p:spPr>
            <a:xfrm>
              <a:off x="5055901" y="1319810"/>
              <a:ext cx="3143219" cy="4733512"/>
            </a:xfrm>
            <a:prstGeom prst="rect">
              <a:avLst/>
            </a:prstGeom>
          </p:spPr>
        </p:pic>
        <p:sp>
          <p:nvSpPr>
            <p:cNvPr id="7" name="5-point Star 6">
              <a:extLst>
                <a:ext uri="{FF2B5EF4-FFF2-40B4-BE49-F238E27FC236}">
                  <a16:creationId xmlns:a16="http://schemas.microsoft.com/office/drawing/2014/main" id="{437FBFBE-5FA6-1470-B1D7-2423CC20B968}"/>
                </a:ext>
              </a:extLst>
            </p:cNvPr>
            <p:cNvSpPr/>
            <p:nvPr/>
          </p:nvSpPr>
          <p:spPr>
            <a:xfrm>
              <a:off x="5864938" y="4861688"/>
              <a:ext cx="779233" cy="766804"/>
            </a:xfrm>
            <a:prstGeom prst="star5">
              <a:avLst/>
            </a:prstGeom>
            <a:solidFill>
              <a:srgbClr val="FFC000">
                <a:alpha val="23922"/>
              </a:srgb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12" name="Picture 11">
              <a:extLst>
                <a:ext uri="{FF2B5EF4-FFF2-40B4-BE49-F238E27FC236}">
                  <a16:creationId xmlns:a16="http://schemas.microsoft.com/office/drawing/2014/main" id="{0246E240-94A4-855F-94F3-7CA86AAC51A6}"/>
                </a:ext>
              </a:extLst>
            </p:cNvPr>
            <p:cNvPicPr>
              <a:picLocks noChangeAspect="1"/>
            </p:cNvPicPr>
            <p:nvPr/>
          </p:nvPicPr>
          <p:blipFill rotWithShape="1">
            <a:blip r:embed="rId4"/>
            <a:srcRect l="66635" r="772"/>
            <a:stretch/>
          </p:blipFill>
          <p:spPr>
            <a:xfrm>
              <a:off x="7978903" y="1319810"/>
              <a:ext cx="2165179" cy="4733512"/>
            </a:xfrm>
            <a:prstGeom prst="rect">
              <a:avLst/>
            </a:prstGeom>
          </p:spPr>
        </p:pic>
        <p:sp>
          <p:nvSpPr>
            <p:cNvPr id="16" name="Rectangle 15">
              <a:extLst>
                <a:ext uri="{FF2B5EF4-FFF2-40B4-BE49-F238E27FC236}">
                  <a16:creationId xmlns:a16="http://schemas.microsoft.com/office/drawing/2014/main" id="{F64EB0E3-F0DA-6078-677D-C4C91ADAE6EC}"/>
                </a:ext>
              </a:extLst>
            </p:cNvPr>
            <p:cNvSpPr/>
            <p:nvPr/>
          </p:nvSpPr>
          <p:spPr>
            <a:xfrm>
              <a:off x="5969876" y="1281731"/>
              <a:ext cx="3668110" cy="3683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grpSp>
      <p:pic>
        <p:nvPicPr>
          <p:cNvPr id="19" name="Picture 18">
            <a:extLst>
              <a:ext uri="{FF2B5EF4-FFF2-40B4-BE49-F238E27FC236}">
                <a16:creationId xmlns:a16="http://schemas.microsoft.com/office/drawing/2014/main" id="{D97B92CA-5AE8-43BE-C07C-DBB2640EEF10}"/>
              </a:ext>
            </a:extLst>
          </p:cNvPr>
          <p:cNvPicPr>
            <a:picLocks noChangeAspect="1"/>
          </p:cNvPicPr>
          <p:nvPr/>
        </p:nvPicPr>
        <p:blipFill>
          <a:blip r:embed="rId5"/>
          <a:stretch>
            <a:fillRect/>
          </a:stretch>
        </p:blipFill>
        <p:spPr>
          <a:xfrm>
            <a:off x="165528" y="2002418"/>
            <a:ext cx="5420261" cy="3736809"/>
          </a:xfrm>
          <a:prstGeom prst="rect">
            <a:avLst/>
          </a:prstGeom>
        </p:spPr>
      </p:pic>
      <p:sp>
        <p:nvSpPr>
          <p:cNvPr id="20" name="TextBox 19">
            <a:extLst>
              <a:ext uri="{FF2B5EF4-FFF2-40B4-BE49-F238E27FC236}">
                <a16:creationId xmlns:a16="http://schemas.microsoft.com/office/drawing/2014/main" id="{C38A634F-F90F-6CD7-5E8F-37694F489244}"/>
              </a:ext>
            </a:extLst>
          </p:cNvPr>
          <p:cNvSpPr txBox="1"/>
          <p:nvPr/>
        </p:nvSpPr>
        <p:spPr>
          <a:xfrm>
            <a:off x="275481" y="1566561"/>
            <a:ext cx="5572038" cy="400110"/>
          </a:xfrm>
          <a:prstGeom prst="rect">
            <a:avLst/>
          </a:prstGeom>
          <a:noFill/>
        </p:spPr>
        <p:txBody>
          <a:bodyPr wrap="none" rtlCol="0">
            <a:spAutoFit/>
          </a:bodyPr>
          <a:lstStyle/>
          <a:p>
            <a:r>
              <a:rPr lang="en-DE" sz="2000" dirty="0"/>
              <a:t>Number of Events generated for different masses</a:t>
            </a:r>
          </a:p>
        </p:txBody>
      </p:sp>
      <p:sp>
        <p:nvSpPr>
          <p:cNvPr id="23" name="Slide Number Placeholder 22">
            <a:extLst>
              <a:ext uri="{FF2B5EF4-FFF2-40B4-BE49-F238E27FC236}">
                <a16:creationId xmlns:a16="http://schemas.microsoft.com/office/drawing/2014/main" id="{0FD13DC6-7EB9-2190-6DA1-3ADCDFB2F123}"/>
              </a:ext>
            </a:extLst>
          </p:cNvPr>
          <p:cNvSpPr>
            <a:spLocks noGrp="1"/>
          </p:cNvSpPr>
          <p:nvPr>
            <p:ph type="sldNum" sz="quarter" idx="12"/>
          </p:nvPr>
        </p:nvSpPr>
        <p:spPr/>
        <p:txBody>
          <a:bodyPr/>
          <a:lstStyle/>
          <a:p>
            <a:fld id="{CD6E27E6-F65B-044C-A752-7C6B84588510}" type="slidenum">
              <a:rPr lang="en-DE" smtClean="0"/>
              <a:t>11</a:t>
            </a:fld>
            <a:endParaRPr lang="en-DE"/>
          </a:p>
        </p:txBody>
      </p:sp>
      <p:sp>
        <p:nvSpPr>
          <p:cNvPr id="25" name="TextBox 24">
            <a:extLst>
              <a:ext uri="{FF2B5EF4-FFF2-40B4-BE49-F238E27FC236}">
                <a16:creationId xmlns:a16="http://schemas.microsoft.com/office/drawing/2014/main" id="{0052ECA0-4B74-EC8E-6696-6D7F304F9B9D}"/>
              </a:ext>
            </a:extLst>
          </p:cNvPr>
          <p:cNvSpPr txBox="1"/>
          <p:nvPr/>
        </p:nvSpPr>
        <p:spPr>
          <a:xfrm>
            <a:off x="1346011" y="6015392"/>
            <a:ext cx="4327788" cy="400110"/>
          </a:xfrm>
          <a:prstGeom prst="rect">
            <a:avLst/>
          </a:prstGeom>
          <a:noFill/>
        </p:spPr>
        <p:txBody>
          <a:bodyPr wrap="none" rtlCol="0">
            <a:spAutoFit/>
          </a:bodyPr>
          <a:lstStyle/>
          <a:p>
            <a:r>
              <a:rPr lang="en-DE" sz="2000" dirty="0"/>
              <a:t>Need higher efficiency for large mass!</a:t>
            </a:r>
          </a:p>
        </p:txBody>
      </p:sp>
      <p:cxnSp>
        <p:nvCxnSpPr>
          <p:cNvPr id="26" name="Straight Arrow Connector 25">
            <a:extLst>
              <a:ext uri="{FF2B5EF4-FFF2-40B4-BE49-F238E27FC236}">
                <a16:creationId xmlns:a16="http://schemas.microsoft.com/office/drawing/2014/main" id="{8EC4D637-C997-E77E-D959-BCE106776F70}"/>
              </a:ext>
            </a:extLst>
          </p:cNvPr>
          <p:cNvCxnSpPr>
            <a:cxnSpLocks/>
          </p:cNvCxnSpPr>
          <p:nvPr/>
        </p:nvCxnSpPr>
        <p:spPr>
          <a:xfrm flipV="1">
            <a:off x="4091738" y="4395806"/>
            <a:ext cx="0" cy="1529005"/>
          </a:xfrm>
          <a:prstGeom prst="straightConnector1">
            <a:avLst/>
          </a:prstGeom>
          <a:ln w="76200">
            <a:solidFill>
              <a:srgbClr val="F18F33"/>
            </a:solidFill>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1CFDD66A-630C-2B24-7E37-D4C87FC8424A}"/>
              </a:ext>
            </a:extLst>
          </p:cNvPr>
          <p:cNvSpPr txBox="1"/>
          <p:nvPr/>
        </p:nvSpPr>
        <p:spPr>
          <a:xfrm>
            <a:off x="9915468" y="3670767"/>
            <a:ext cx="1747594" cy="400110"/>
          </a:xfrm>
          <a:prstGeom prst="rect">
            <a:avLst/>
          </a:prstGeom>
          <a:noFill/>
        </p:spPr>
        <p:txBody>
          <a:bodyPr wrap="none" rtlCol="0">
            <a:spAutoFit/>
          </a:bodyPr>
          <a:lstStyle/>
          <a:p>
            <a:r>
              <a:rPr lang="en-DE" sz="2000" dirty="0">
                <a:solidFill>
                  <a:srgbClr val="F18F33"/>
                </a:solidFill>
              </a:rPr>
              <a:t>Signal Region!</a:t>
            </a:r>
          </a:p>
        </p:txBody>
      </p:sp>
      <p:sp>
        <p:nvSpPr>
          <p:cNvPr id="31" name="TextBox 30">
            <a:extLst>
              <a:ext uri="{FF2B5EF4-FFF2-40B4-BE49-F238E27FC236}">
                <a16:creationId xmlns:a16="http://schemas.microsoft.com/office/drawing/2014/main" id="{768A03CF-CCDF-09BF-A5C5-41F24FAABA49}"/>
              </a:ext>
            </a:extLst>
          </p:cNvPr>
          <p:cNvSpPr txBox="1"/>
          <p:nvPr/>
        </p:nvSpPr>
        <p:spPr>
          <a:xfrm>
            <a:off x="5209299" y="137157"/>
            <a:ext cx="1276440" cy="461665"/>
          </a:xfrm>
          <a:prstGeom prst="rect">
            <a:avLst/>
          </a:prstGeom>
          <a:noFill/>
        </p:spPr>
        <p:txBody>
          <a:bodyPr wrap="none" rtlCol="0">
            <a:spAutoFit/>
          </a:bodyPr>
          <a:lstStyle/>
          <a:p>
            <a:r>
              <a:rPr lang="en-DE" sz="2400" b="1" dirty="0">
                <a:solidFill>
                  <a:schemeClr val="accent4"/>
                </a:solidFill>
              </a:rPr>
              <a:t>Analyze</a:t>
            </a:r>
          </a:p>
        </p:txBody>
      </p:sp>
      <p:sp>
        <p:nvSpPr>
          <p:cNvPr id="14" name="TextBox 13">
            <a:extLst>
              <a:ext uri="{FF2B5EF4-FFF2-40B4-BE49-F238E27FC236}">
                <a16:creationId xmlns:a16="http://schemas.microsoft.com/office/drawing/2014/main" id="{01D14AE7-F7C4-F183-733C-2EB608AE6A04}"/>
              </a:ext>
            </a:extLst>
          </p:cNvPr>
          <p:cNvSpPr txBox="1"/>
          <p:nvPr/>
        </p:nvSpPr>
        <p:spPr>
          <a:xfrm>
            <a:off x="6342235" y="1200702"/>
            <a:ext cx="5072542" cy="461665"/>
          </a:xfrm>
          <a:prstGeom prst="rect">
            <a:avLst/>
          </a:prstGeom>
          <a:noFill/>
        </p:spPr>
        <p:txBody>
          <a:bodyPr wrap="none" rtlCol="0">
            <a:spAutoFit/>
          </a:bodyPr>
          <a:lstStyle/>
          <a:p>
            <a:r>
              <a:rPr lang="en-DE" sz="2400" dirty="0"/>
              <a:t>Get Signals that we are interested in!</a:t>
            </a:r>
          </a:p>
        </p:txBody>
      </p:sp>
      <p:sp>
        <p:nvSpPr>
          <p:cNvPr id="32" name="TextBox 31">
            <a:extLst>
              <a:ext uri="{FF2B5EF4-FFF2-40B4-BE49-F238E27FC236}">
                <a16:creationId xmlns:a16="http://schemas.microsoft.com/office/drawing/2014/main" id="{1D93AA49-9CCC-8AA6-F2B9-EBEA866F0F9A}"/>
              </a:ext>
            </a:extLst>
          </p:cNvPr>
          <p:cNvSpPr txBox="1"/>
          <p:nvPr/>
        </p:nvSpPr>
        <p:spPr>
          <a:xfrm>
            <a:off x="7589542" y="826193"/>
            <a:ext cx="2254143" cy="461665"/>
          </a:xfrm>
          <a:prstGeom prst="rect">
            <a:avLst/>
          </a:prstGeom>
          <a:noFill/>
        </p:spPr>
        <p:txBody>
          <a:bodyPr wrap="none" rtlCol="0">
            <a:spAutoFit/>
          </a:bodyPr>
          <a:lstStyle/>
          <a:p>
            <a:r>
              <a:rPr lang="en-DE" sz="2400" dirty="0"/>
              <a:t>Online + Offline</a:t>
            </a:r>
          </a:p>
        </p:txBody>
      </p:sp>
      <p:sp>
        <p:nvSpPr>
          <p:cNvPr id="33" name="TextBox 32">
            <a:extLst>
              <a:ext uri="{FF2B5EF4-FFF2-40B4-BE49-F238E27FC236}">
                <a16:creationId xmlns:a16="http://schemas.microsoft.com/office/drawing/2014/main" id="{344F26E4-4C25-EAB9-8248-2FE5DE2EDFE7}"/>
              </a:ext>
            </a:extLst>
          </p:cNvPr>
          <p:cNvSpPr txBox="1"/>
          <p:nvPr/>
        </p:nvSpPr>
        <p:spPr>
          <a:xfrm>
            <a:off x="78094" y="955888"/>
            <a:ext cx="2025170" cy="461665"/>
          </a:xfrm>
          <a:prstGeom prst="rect">
            <a:avLst/>
          </a:prstGeom>
          <a:noFill/>
        </p:spPr>
        <p:txBody>
          <a:bodyPr wrap="none" rtlCol="0">
            <a:spAutoFit/>
          </a:bodyPr>
          <a:lstStyle/>
          <a:p>
            <a:r>
              <a:rPr lang="en-DE" sz="2400" dirty="0"/>
              <a:t>Signal events!</a:t>
            </a:r>
          </a:p>
        </p:txBody>
      </p:sp>
    </p:spTree>
    <p:extLst>
      <p:ext uri="{BB962C8B-B14F-4D97-AF65-F5344CB8AC3E}">
        <p14:creationId xmlns:p14="http://schemas.microsoft.com/office/powerpoint/2010/main" val="1521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par>
                                <p:cTn id="11" presetID="22" presetClass="entr" presetSubtype="8"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par>
                                <p:cTn id="17" presetID="22" presetClass="entr" presetSubtype="8"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par>
                                <p:cTn id="20" presetID="1"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par>
                                <p:cTn id="22" presetID="22" presetClass="entr" presetSubtype="8"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par>
                                <p:cTn id="25" presetID="1" presetClass="entr" presetSubtype="0" fill="hold" grpId="1"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22" presetClass="entr" presetSubtype="8"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left)">
                                      <p:cBhvr>
                                        <p:cTn id="31" dur="500"/>
                                        <p:tgtEl>
                                          <p:spTgt spid="32"/>
                                        </p:tgtEl>
                                      </p:cBhvr>
                                    </p:animEffect>
                                  </p:childTnLst>
                                </p:cTn>
                              </p:par>
                              <p:par>
                                <p:cTn id="32" presetID="22" presetClass="entr" presetSubtype="8" fill="hold" grpId="1"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1" grpId="1" animBg="1"/>
      <p:bldP spid="17" grpId="0" animBg="1"/>
      <p:bldP spid="29" grpId="1"/>
      <p:bldP spid="31" grpId="0"/>
      <p:bldP spid="14"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F561DE87-BF23-89C1-EDF7-8DC6CCC3E646}"/>
              </a:ext>
            </a:extLst>
          </p:cNvPr>
          <p:cNvPicPr>
            <a:picLocks noChangeAspect="1"/>
          </p:cNvPicPr>
          <p:nvPr/>
        </p:nvPicPr>
        <p:blipFill rotWithShape="1">
          <a:blip r:embed="rId3"/>
          <a:srcRect r="55421"/>
          <a:stretch/>
        </p:blipFill>
        <p:spPr>
          <a:xfrm>
            <a:off x="6057937" y="1096140"/>
            <a:ext cx="3464859" cy="5059884"/>
          </a:xfrm>
          <a:prstGeom prst="rect">
            <a:avLst/>
          </a:prstGeom>
        </p:spPr>
      </p:pic>
      <p:pic>
        <p:nvPicPr>
          <p:cNvPr id="33" name="Picture 32">
            <a:extLst>
              <a:ext uri="{FF2B5EF4-FFF2-40B4-BE49-F238E27FC236}">
                <a16:creationId xmlns:a16="http://schemas.microsoft.com/office/drawing/2014/main" id="{4CE78FE3-65CC-9245-780A-FB024B28E2FF}"/>
              </a:ext>
            </a:extLst>
          </p:cNvPr>
          <p:cNvPicPr>
            <a:picLocks noChangeAspect="1"/>
          </p:cNvPicPr>
          <p:nvPr/>
        </p:nvPicPr>
        <p:blipFill rotWithShape="1">
          <a:blip r:embed="rId3"/>
          <a:srcRect l="66666" r="-576"/>
          <a:stretch/>
        </p:blipFill>
        <p:spPr>
          <a:xfrm>
            <a:off x="9522796" y="1096140"/>
            <a:ext cx="2635623" cy="5059884"/>
          </a:xfrm>
          <a:prstGeom prst="rect">
            <a:avLst/>
          </a:prstGeom>
        </p:spPr>
      </p:pic>
      <p:pic>
        <p:nvPicPr>
          <p:cNvPr id="18" name="Picture 17">
            <a:extLst>
              <a:ext uri="{FF2B5EF4-FFF2-40B4-BE49-F238E27FC236}">
                <a16:creationId xmlns:a16="http://schemas.microsoft.com/office/drawing/2014/main" id="{04B7A9E8-E0EF-6953-AEB9-3A1557A531E7}"/>
              </a:ext>
            </a:extLst>
          </p:cNvPr>
          <p:cNvPicPr>
            <a:picLocks noChangeAspect="1"/>
          </p:cNvPicPr>
          <p:nvPr/>
        </p:nvPicPr>
        <p:blipFill>
          <a:blip r:embed="rId4"/>
          <a:stretch>
            <a:fillRect/>
          </a:stretch>
        </p:blipFill>
        <p:spPr>
          <a:xfrm>
            <a:off x="70422" y="1277688"/>
            <a:ext cx="6025578" cy="4097392"/>
          </a:xfrm>
          <a:prstGeom prst="rect">
            <a:avLst/>
          </a:prstGeom>
        </p:spPr>
      </p:pic>
      <p:sp>
        <p:nvSpPr>
          <p:cNvPr id="19" name="Title 1">
            <a:extLst>
              <a:ext uri="{FF2B5EF4-FFF2-40B4-BE49-F238E27FC236}">
                <a16:creationId xmlns:a16="http://schemas.microsoft.com/office/drawing/2014/main" id="{4B01C5EB-CD18-7382-B974-9D00F557771C}"/>
              </a:ext>
            </a:extLst>
          </p:cNvPr>
          <p:cNvSpPr txBox="1">
            <a:spLocks/>
          </p:cNvSpPr>
          <p:nvPr/>
        </p:nvSpPr>
        <p:spPr>
          <a:xfrm>
            <a:off x="92211" y="-229423"/>
            <a:ext cx="124960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4"/>
                </a:solidFill>
              </a:rPr>
              <a:t>Result - </a:t>
            </a:r>
            <a:r>
              <a:rPr lang="en-US" sz="3600" b="1" dirty="0">
                <a:solidFill>
                  <a:schemeClr val="accent4"/>
                </a:solidFill>
              </a:rPr>
              <a:t>Apply disappearing track trigger</a:t>
            </a:r>
            <a:endParaRPr lang="en-DE" sz="2400" dirty="0"/>
          </a:p>
        </p:txBody>
      </p:sp>
      <p:sp>
        <p:nvSpPr>
          <p:cNvPr id="22" name="TextBox 21">
            <a:extLst>
              <a:ext uri="{FF2B5EF4-FFF2-40B4-BE49-F238E27FC236}">
                <a16:creationId xmlns:a16="http://schemas.microsoft.com/office/drawing/2014/main" id="{556E0F33-556F-6C91-5DB4-A60578D99CA6}"/>
              </a:ext>
            </a:extLst>
          </p:cNvPr>
          <p:cNvSpPr txBox="1"/>
          <p:nvPr/>
        </p:nvSpPr>
        <p:spPr>
          <a:xfrm>
            <a:off x="127980" y="754468"/>
            <a:ext cx="6378314" cy="523220"/>
          </a:xfrm>
          <a:prstGeom prst="rect">
            <a:avLst/>
          </a:prstGeom>
          <a:noFill/>
        </p:spPr>
        <p:txBody>
          <a:bodyPr wrap="square">
            <a:spAutoFit/>
          </a:bodyPr>
          <a:lstStyle/>
          <a:p>
            <a:r>
              <a:rPr lang="en-DE" sz="2800" dirty="0">
                <a:solidFill>
                  <a:srgbClr val="F18F33"/>
                </a:solidFill>
              </a:rPr>
              <a:t>- Replace efficiency curve</a:t>
            </a:r>
          </a:p>
        </p:txBody>
      </p:sp>
      <p:sp>
        <p:nvSpPr>
          <p:cNvPr id="41" name="TextBox 40">
            <a:extLst>
              <a:ext uri="{FF2B5EF4-FFF2-40B4-BE49-F238E27FC236}">
                <a16:creationId xmlns:a16="http://schemas.microsoft.com/office/drawing/2014/main" id="{D9D77705-507C-89FF-BEB8-6ABD6E4F6C63}"/>
              </a:ext>
            </a:extLst>
          </p:cNvPr>
          <p:cNvSpPr txBox="1"/>
          <p:nvPr/>
        </p:nvSpPr>
        <p:spPr>
          <a:xfrm>
            <a:off x="5813686" y="6103532"/>
            <a:ext cx="6378314" cy="523220"/>
          </a:xfrm>
          <a:prstGeom prst="rect">
            <a:avLst/>
          </a:prstGeom>
          <a:noFill/>
        </p:spPr>
        <p:txBody>
          <a:bodyPr wrap="square">
            <a:spAutoFit/>
          </a:bodyPr>
          <a:lstStyle/>
          <a:p>
            <a:r>
              <a:rPr lang="en-GB" sz="2800" dirty="0"/>
              <a:t>I</a:t>
            </a:r>
            <a:r>
              <a:rPr lang="en-DE" sz="2800" dirty="0"/>
              <a:t>ncrease in signal region events!</a:t>
            </a:r>
          </a:p>
        </p:txBody>
      </p:sp>
      <p:sp>
        <p:nvSpPr>
          <p:cNvPr id="42" name="TextBox 41">
            <a:extLst>
              <a:ext uri="{FF2B5EF4-FFF2-40B4-BE49-F238E27FC236}">
                <a16:creationId xmlns:a16="http://schemas.microsoft.com/office/drawing/2014/main" id="{2DAC440C-EB91-7600-0C3C-5BEE1AD91DE3}"/>
              </a:ext>
            </a:extLst>
          </p:cNvPr>
          <p:cNvSpPr txBox="1"/>
          <p:nvPr/>
        </p:nvSpPr>
        <p:spPr>
          <a:xfrm>
            <a:off x="588749" y="5349791"/>
            <a:ext cx="6378314" cy="523220"/>
          </a:xfrm>
          <a:prstGeom prst="rect">
            <a:avLst/>
          </a:prstGeom>
          <a:noFill/>
        </p:spPr>
        <p:txBody>
          <a:bodyPr wrap="square">
            <a:spAutoFit/>
          </a:bodyPr>
          <a:lstStyle/>
          <a:p>
            <a:r>
              <a:rPr lang="en-GB" sz="2800" dirty="0"/>
              <a:t>I</a:t>
            </a:r>
            <a:r>
              <a:rPr lang="en-DE" sz="2800" dirty="0"/>
              <a:t>ncrease in candidate events!</a:t>
            </a:r>
          </a:p>
        </p:txBody>
      </p:sp>
      <p:sp>
        <p:nvSpPr>
          <p:cNvPr id="9" name="5-point Star 8">
            <a:extLst>
              <a:ext uri="{FF2B5EF4-FFF2-40B4-BE49-F238E27FC236}">
                <a16:creationId xmlns:a16="http://schemas.microsoft.com/office/drawing/2014/main" id="{F92B0EAA-4F98-0AFB-7733-0E9AD8C1A3B9}"/>
              </a:ext>
            </a:extLst>
          </p:cNvPr>
          <p:cNvSpPr/>
          <p:nvPr/>
        </p:nvSpPr>
        <p:spPr>
          <a:xfrm>
            <a:off x="7089188" y="4838797"/>
            <a:ext cx="779233" cy="766804"/>
          </a:xfrm>
          <a:prstGeom prst="star5">
            <a:avLst/>
          </a:prstGeom>
          <a:solidFill>
            <a:srgbClr val="FFC000">
              <a:alpha val="23922"/>
            </a:srgb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 name="5-point Star 9">
            <a:extLst>
              <a:ext uri="{FF2B5EF4-FFF2-40B4-BE49-F238E27FC236}">
                <a16:creationId xmlns:a16="http://schemas.microsoft.com/office/drawing/2014/main" id="{39E5FB35-6704-CBB9-BE1B-249A7979068C}"/>
              </a:ext>
            </a:extLst>
          </p:cNvPr>
          <p:cNvSpPr/>
          <p:nvPr/>
        </p:nvSpPr>
        <p:spPr>
          <a:xfrm>
            <a:off x="3041435" y="956871"/>
            <a:ext cx="779233" cy="766804"/>
          </a:xfrm>
          <a:prstGeom prst="star5">
            <a:avLst/>
          </a:prstGeom>
          <a:solidFill>
            <a:srgbClr val="FFC000">
              <a:alpha val="23922"/>
            </a:srgb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7" name="Slide Number Placeholder 26">
            <a:extLst>
              <a:ext uri="{FF2B5EF4-FFF2-40B4-BE49-F238E27FC236}">
                <a16:creationId xmlns:a16="http://schemas.microsoft.com/office/drawing/2014/main" id="{15995F60-7082-1992-44CD-50BFDC5B1D04}"/>
              </a:ext>
            </a:extLst>
          </p:cNvPr>
          <p:cNvSpPr>
            <a:spLocks noGrp="1"/>
          </p:cNvSpPr>
          <p:nvPr>
            <p:ph type="sldNum" sz="quarter" idx="12"/>
          </p:nvPr>
        </p:nvSpPr>
        <p:spPr/>
        <p:txBody>
          <a:bodyPr/>
          <a:lstStyle/>
          <a:p>
            <a:fld id="{CD6E27E6-F65B-044C-A752-7C6B84588510}" type="slidenum">
              <a:rPr lang="en-DE" smtClean="0"/>
              <a:t>12</a:t>
            </a:fld>
            <a:endParaRPr lang="en-DE"/>
          </a:p>
        </p:txBody>
      </p:sp>
      <p:cxnSp>
        <p:nvCxnSpPr>
          <p:cNvPr id="12" name="Straight Arrow Connector 11">
            <a:extLst>
              <a:ext uri="{FF2B5EF4-FFF2-40B4-BE49-F238E27FC236}">
                <a16:creationId xmlns:a16="http://schemas.microsoft.com/office/drawing/2014/main" id="{D9404686-A103-795A-CCA0-46EA7FA09627}"/>
              </a:ext>
            </a:extLst>
          </p:cNvPr>
          <p:cNvCxnSpPr>
            <a:cxnSpLocks/>
          </p:cNvCxnSpPr>
          <p:nvPr/>
        </p:nvCxnSpPr>
        <p:spPr>
          <a:xfrm flipV="1">
            <a:off x="10914743" y="3601805"/>
            <a:ext cx="706239" cy="2740938"/>
          </a:xfrm>
          <a:prstGeom prst="straightConnector1">
            <a:avLst/>
          </a:prstGeom>
          <a:ln w="57150">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B3323F5B-D4BA-C921-95D0-3DB726A06203}"/>
              </a:ext>
            </a:extLst>
          </p:cNvPr>
          <p:cNvSpPr txBox="1"/>
          <p:nvPr/>
        </p:nvSpPr>
        <p:spPr>
          <a:xfrm>
            <a:off x="10303374" y="2856085"/>
            <a:ext cx="1747594" cy="400110"/>
          </a:xfrm>
          <a:prstGeom prst="rect">
            <a:avLst/>
          </a:prstGeom>
          <a:noFill/>
        </p:spPr>
        <p:txBody>
          <a:bodyPr wrap="none" rtlCol="0">
            <a:spAutoFit/>
          </a:bodyPr>
          <a:lstStyle/>
          <a:p>
            <a:r>
              <a:rPr lang="en-DE" sz="2000" dirty="0">
                <a:solidFill>
                  <a:srgbClr val="F18F33"/>
                </a:solidFill>
              </a:rPr>
              <a:t>Signal Region!</a:t>
            </a:r>
          </a:p>
        </p:txBody>
      </p:sp>
    </p:spTree>
    <p:extLst>
      <p:ext uri="{BB962C8B-B14F-4D97-AF65-F5344CB8AC3E}">
        <p14:creationId xmlns:p14="http://schemas.microsoft.com/office/powerpoint/2010/main" val="386461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9"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22B95F21-A79B-A0F7-FBB4-2A76C5EC56C3}"/>
              </a:ext>
            </a:extLst>
          </p:cNvPr>
          <p:cNvSpPr txBox="1">
            <a:spLocks/>
          </p:cNvSpPr>
          <p:nvPr/>
        </p:nvSpPr>
        <p:spPr>
          <a:xfrm>
            <a:off x="92211" y="-229423"/>
            <a:ext cx="124960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4"/>
                </a:solidFill>
              </a:rPr>
              <a:t>Result - </a:t>
            </a:r>
            <a:r>
              <a:rPr lang="en-US" sz="3600" b="1" dirty="0">
                <a:solidFill>
                  <a:schemeClr val="accent4"/>
                </a:solidFill>
              </a:rPr>
              <a:t>Apply disappearing track trigger</a:t>
            </a:r>
            <a:endParaRPr lang="en-DE" sz="2400" dirty="0"/>
          </a:p>
        </p:txBody>
      </p:sp>
      <p:sp>
        <p:nvSpPr>
          <p:cNvPr id="5" name="Slide Number Placeholder 4">
            <a:extLst>
              <a:ext uri="{FF2B5EF4-FFF2-40B4-BE49-F238E27FC236}">
                <a16:creationId xmlns:a16="http://schemas.microsoft.com/office/drawing/2014/main" id="{A8B50B9B-D5EA-07BB-5526-C5D2B590AB12}"/>
              </a:ext>
            </a:extLst>
          </p:cNvPr>
          <p:cNvSpPr>
            <a:spLocks noGrp="1"/>
          </p:cNvSpPr>
          <p:nvPr>
            <p:ph type="sldNum" sz="quarter" idx="12"/>
          </p:nvPr>
        </p:nvSpPr>
        <p:spPr/>
        <p:txBody>
          <a:bodyPr/>
          <a:lstStyle/>
          <a:p>
            <a:fld id="{CD6E27E6-F65B-044C-A752-7C6B84588510}" type="slidenum">
              <a:rPr lang="en-DE" smtClean="0"/>
              <a:t>13</a:t>
            </a:fld>
            <a:endParaRPr lang="en-DE" dirty="0"/>
          </a:p>
        </p:txBody>
      </p:sp>
      <p:sp>
        <p:nvSpPr>
          <p:cNvPr id="14" name="Rectangle 13">
            <a:extLst>
              <a:ext uri="{FF2B5EF4-FFF2-40B4-BE49-F238E27FC236}">
                <a16:creationId xmlns:a16="http://schemas.microsoft.com/office/drawing/2014/main" id="{9C4594BF-FBCF-BDB3-28E8-CF9FF4D1E065}"/>
              </a:ext>
            </a:extLst>
          </p:cNvPr>
          <p:cNvSpPr/>
          <p:nvPr/>
        </p:nvSpPr>
        <p:spPr>
          <a:xfrm>
            <a:off x="92211" y="4937473"/>
            <a:ext cx="504689" cy="6803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3" name="TextBox 22">
            <a:extLst>
              <a:ext uri="{FF2B5EF4-FFF2-40B4-BE49-F238E27FC236}">
                <a16:creationId xmlns:a16="http://schemas.microsoft.com/office/drawing/2014/main" id="{FF557C7F-E12A-11D0-7858-3619BE8D8749}"/>
              </a:ext>
            </a:extLst>
          </p:cNvPr>
          <p:cNvSpPr txBox="1"/>
          <p:nvPr/>
        </p:nvSpPr>
        <p:spPr>
          <a:xfrm>
            <a:off x="7690978" y="1905506"/>
            <a:ext cx="5748075" cy="3046988"/>
          </a:xfrm>
          <a:prstGeom prst="rect">
            <a:avLst/>
          </a:prstGeom>
          <a:noFill/>
        </p:spPr>
        <p:txBody>
          <a:bodyPr wrap="square">
            <a:spAutoFit/>
          </a:bodyPr>
          <a:lstStyle/>
          <a:p>
            <a:r>
              <a:rPr lang="en-DE" sz="2400" dirty="0"/>
              <a:t>After Upgraded trigger, SR events:</a:t>
            </a:r>
          </a:p>
          <a:p>
            <a:endParaRPr lang="en-DE" sz="2400" dirty="0"/>
          </a:p>
          <a:p>
            <a:pPr marL="342900" indent="-342900">
              <a:buFont typeface="Arial" panose="020B0604020202020204" pitchFamily="34" charset="0"/>
              <a:buChar char="•"/>
            </a:pPr>
            <a:r>
              <a:rPr lang="en-DE" sz="2400" dirty="0"/>
              <a:t>~1.35 times increase </a:t>
            </a:r>
          </a:p>
          <a:p>
            <a:pPr marL="342900" indent="-342900">
              <a:buFont typeface="Arial" panose="020B0604020202020204" pitchFamily="34" charset="0"/>
              <a:buChar char="•"/>
            </a:pPr>
            <a:r>
              <a:rPr lang="en-DE" sz="2400" dirty="0"/>
              <a:t>Less increase for higher mass</a:t>
            </a:r>
          </a:p>
          <a:p>
            <a:endParaRPr lang="en-DE" sz="2400" dirty="0"/>
          </a:p>
          <a:p>
            <a:endParaRPr lang="en-DE" sz="2400" dirty="0"/>
          </a:p>
          <a:p>
            <a:endParaRPr lang="en-DE" sz="2400" dirty="0"/>
          </a:p>
          <a:p>
            <a:endParaRPr lang="en-DE" sz="2400" dirty="0"/>
          </a:p>
        </p:txBody>
      </p:sp>
      <p:pic>
        <p:nvPicPr>
          <p:cNvPr id="2" name="Picture 1">
            <a:extLst>
              <a:ext uri="{FF2B5EF4-FFF2-40B4-BE49-F238E27FC236}">
                <a16:creationId xmlns:a16="http://schemas.microsoft.com/office/drawing/2014/main" id="{FF9F2DD5-7450-FAA6-4BDF-899EDC5DC8B5}"/>
              </a:ext>
            </a:extLst>
          </p:cNvPr>
          <p:cNvPicPr>
            <a:picLocks noChangeAspect="1"/>
          </p:cNvPicPr>
          <p:nvPr/>
        </p:nvPicPr>
        <p:blipFill>
          <a:blip r:embed="rId3"/>
          <a:stretch>
            <a:fillRect/>
          </a:stretch>
        </p:blipFill>
        <p:spPr>
          <a:xfrm>
            <a:off x="432322" y="1004373"/>
            <a:ext cx="7258656" cy="5717102"/>
          </a:xfrm>
          <a:prstGeom prst="rect">
            <a:avLst/>
          </a:prstGeom>
        </p:spPr>
      </p:pic>
      <p:sp>
        <p:nvSpPr>
          <p:cNvPr id="4" name="Rectangle 3">
            <a:extLst>
              <a:ext uri="{FF2B5EF4-FFF2-40B4-BE49-F238E27FC236}">
                <a16:creationId xmlns:a16="http://schemas.microsoft.com/office/drawing/2014/main" id="{7C5F2913-4AEC-77C0-E614-B28073DBCC58}"/>
              </a:ext>
            </a:extLst>
          </p:cNvPr>
          <p:cNvSpPr/>
          <p:nvPr/>
        </p:nvSpPr>
        <p:spPr>
          <a:xfrm>
            <a:off x="250521" y="4573000"/>
            <a:ext cx="463463" cy="6012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3" name="TextBox 2">
            <a:extLst>
              <a:ext uri="{FF2B5EF4-FFF2-40B4-BE49-F238E27FC236}">
                <a16:creationId xmlns:a16="http://schemas.microsoft.com/office/drawing/2014/main" id="{FE818511-53B2-CF96-4A2A-FC4D31F8D449}"/>
              </a:ext>
            </a:extLst>
          </p:cNvPr>
          <p:cNvSpPr txBox="1"/>
          <p:nvPr/>
        </p:nvSpPr>
        <p:spPr>
          <a:xfrm rot="16200000">
            <a:off x="-1522978" y="5247845"/>
            <a:ext cx="4160910" cy="523220"/>
          </a:xfrm>
          <a:prstGeom prst="rect">
            <a:avLst/>
          </a:prstGeom>
          <a:noFill/>
        </p:spPr>
        <p:txBody>
          <a:bodyPr wrap="square">
            <a:spAutoFit/>
          </a:bodyPr>
          <a:lstStyle/>
          <a:p>
            <a:pPr algn="ctr"/>
            <a:r>
              <a:rPr lang="en-DE" sz="1400" dirty="0"/>
              <a:t>Upgraded</a:t>
            </a:r>
          </a:p>
          <a:p>
            <a:pPr algn="ctr"/>
            <a:r>
              <a:rPr lang="en-DE" sz="1400" dirty="0"/>
              <a:t>Original</a:t>
            </a:r>
          </a:p>
        </p:txBody>
      </p:sp>
      <p:cxnSp>
        <p:nvCxnSpPr>
          <p:cNvPr id="10" name="Straight Connector 9">
            <a:extLst>
              <a:ext uri="{FF2B5EF4-FFF2-40B4-BE49-F238E27FC236}">
                <a16:creationId xmlns:a16="http://schemas.microsoft.com/office/drawing/2014/main" id="{E0423D4B-C315-3AB7-CBC1-BE125F5BD1FB}"/>
              </a:ext>
            </a:extLst>
          </p:cNvPr>
          <p:cNvCxnSpPr>
            <a:cxnSpLocks/>
          </p:cNvCxnSpPr>
          <p:nvPr/>
        </p:nvCxnSpPr>
        <p:spPr>
          <a:xfrm flipV="1">
            <a:off x="555472" y="5030790"/>
            <a:ext cx="0" cy="928044"/>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78965C9A-ACD5-CF25-04BF-59939309C35D}"/>
              </a:ext>
            </a:extLst>
          </p:cNvPr>
          <p:cNvSpPr txBox="1"/>
          <p:nvPr/>
        </p:nvSpPr>
        <p:spPr>
          <a:xfrm>
            <a:off x="1004275" y="715256"/>
            <a:ext cx="7000827" cy="400110"/>
          </a:xfrm>
          <a:prstGeom prst="rect">
            <a:avLst/>
          </a:prstGeom>
          <a:noFill/>
        </p:spPr>
        <p:txBody>
          <a:bodyPr wrap="none" rtlCol="0">
            <a:spAutoFit/>
          </a:bodyPr>
          <a:lstStyle/>
          <a:p>
            <a:r>
              <a:rPr lang="en-DE" sz="2000" b="1" dirty="0"/>
              <a:t>Number of Signal Region events for differing chargino mass</a:t>
            </a:r>
          </a:p>
        </p:txBody>
      </p:sp>
    </p:spTree>
    <p:extLst>
      <p:ext uri="{BB962C8B-B14F-4D97-AF65-F5344CB8AC3E}">
        <p14:creationId xmlns:p14="http://schemas.microsoft.com/office/powerpoint/2010/main" val="3511404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66343C7-FE9F-2DC7-40D6-545BAA9C7821}"/>
              </a:ext>
            </a:extLst>
          </p:cNvPr>
          <p:cNvSpPr txBox="1">
            <a:spLocks/>
          </p:cNvSpPr>
          <p:nvPr/>
        </p:nvSpPr>
        <p:spPr>
          <a:xfrm>
            <a:off x="92211" y="-229423"/>
            <a:ext cx="124960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4"/>
                </a:solidFill>
              </a:rPr>
              <a:t>Summary</a:t>
            </a:r>
            <a:endParaRPr lang="en-DE" sz="2400" dirty="0"/>
          </a:p>
        </p:txBody>
      </p:sp>
      <p:cxnSp>
        <p:nvCxnSpPr>
          <p:cNvPr id="5" name="Straight Arrow Connector 4">
            <a:extLst>
              <a:ext uri="{FF2B5EF4-FFF2-40B4-BE49-F238E27FC236}">
                <a16:creationId xmlns:a16="http://schemas.microsoft.com/office/drawing/2014/main" id="{8BAF38F1-66A0-447A-93BC-1CDDB9C246D7}"/>
              </a:ext>
            </a:extLst>
          </p:cNvPr>
          <p:cNvCxnSpPr>
            <a:cxnSpLocks/>
          </p:cNvCxnSpPr>
          <p:nvPr/>
        </p:nvCxnSpPr>
        <p:spPr>
          <a:xfrm>
            <a:off x="1207041" y="1055368"/>
            <a:ext cx="0" cy="5802632"/>
          </a:xfrm>
          <a:prstGeom prst="straightConnector1">
            <a:avLst/>
          </a:prstGeom>
          <a:ln w="76200">
            <a:tailEnd type="triangle"/>
          </a:ln>
        </p:spPr>
        <p:style>
          <a:lnRef idx="3">
            <a:schemeClr val="accent4"/>
          </a:lnRef>
          <a:fillRef idx="0">
            <a:schemeClr val="accent4"/>
          </a:fillRef>
          <a:effectRef idx="2">
            <a:schemeClr val="accent4"/>
          </a:effectRef>
          <a:fontRef idx="minor">
            <a:schemeClr val="tx1"/>
          </a:fontRef>
        </p:style>
      </p:cxnSp>
      <p:sp>
        <p:nvSpPr>
          <p:cNvPr id="6" name="Oval 5">
            <a:extLst>
              <a:ext uri="{FF2B5EF4-FFF2-40B4-BE49-F238E27FC236}">
                <a16:creationId xmlns:a16="http://schemas.microsoft.com/office/drawing/2014/main" id="{D16DF6BE-8E64-B29B-6A6F-0F13D20D712B}"/>
              </a:ext>
            </a:extLst>
          </p:cNvPr>
          <p:cNvSpPr/>
          <p:nvPr/>
        </p:nvSpPr>
        <p:spPr>
          <a:xfrm>
            <a:off x="1044997" y="934095"/>
            <a:ext cx="324087" cy="324091"/>
          </a:xfrm>
          <a:prstGeom prst="ellipse">
            <a:avLst/>
          </a:prstGeom>
          <a:solidFill>
            <a:srgbClr val="FFC0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TextBox 6">
            <a:extLst>
              <a:ext uri="{FF2B5EF4-FFF2-40B4-BE49-F238E27FC236}">
                <a16:creationId xmlns:a16="http://schemas.microsoft.com/office/drawing/2014/main" id="{192451B9-D2FE-105A-98B4-78EE45E5ACBA}"/>
              </a:ext>
            </a:extLst>
          </p:cNvPr>
          <p:cNvSpPr txBox="1"/>
          <p:nvPr/>
        </p:nvSpPr>
        <p:spPr>
          <a:xfrm>
            <a:off x="1409700" y="803752"/>
            <a:ext cx="2031133" cy="584775"/>
          </a:xfrm>
          <a:prstGeom prst="rect">
            <a:avLst/>
          </a:prstGeom>
          <a:noFill/>
        </p:spPr>
        <p:txBody>
          <a:bodyPr wrap="none" rtlCol="0">
            <a:spAutoFit/>
          </a:bodyPr>
          <a:lstStyle/>
          <a:p>
            <a:r>
              <a:rPr lang="en-DE" sz="3200" i="1" dirty="0">
                <a:solidFill>
                  <a:srgbClr val="F18F33"/>
                </a:solidFill>
              </a:rPr>
              <a:t>Motivation</a:t>
            </a:r>
          </a:p>
        </p:txBody>
      </p:sp>
      <p:sp>
        <p:nvSpPr>
          <p:cNvPr id="8" name="TextBox 7">
            <a:extLst>
              <a:ext uri="{FF2B5EF4-FFF2-40B4-BE49-F238E27FC236}">
                <a16:creationId xmlns:a16="http://schemas.microsoft.com/office/drawing/2014/main" id="{CBAA3B99-3545-27B1-8BEE-16279D99631C}"/>
              </a:ext>
            </a:extLst>
          </p:cNvPr>
          <p:cNvSpPr txBox="1"/>
          <p:nvPr/>
        </p:nvSpPr>
        <p:spPr>
          <a:xfrm>
            <a:off x="1470018" y="1377403"/>
            <a:ext cx="8169481" cy="523220"/>
          </a:xfrm>
          <a:prstGeom prst="rect">
            <a:avLst/>
          </a:prstGeom>
          <a:noFill/>
        </p:spPr>
        <p:txBody>
          <a:bodyPr wrap="none" rtlCol="0">
            <a:spAutoFit/>
          </a:bodyPr>
          <a:lstStyle/>
          <a:p>
            <a:r>
              <a:rPr lang="en-DE" sz="2800" dirty="0"/>
              <a:t>Search for dark matter candidate predicted by SUSY</a:t>
            </a:r>
          </a:p>
        </p:txBody>
      </p:sp>
      <p:sp>
        <p:nvSpPr>
          <p:cNvPr id="9" name="Oval 8">
            <a:extLst>
              <a:ext uri="{FF2B5EF4-FFF2-40B4-BE49-F238E27FC236}">
                <a16:creationId xmlns:a16="http://schemas.microsoft.com/office/drawing/2014/main" id="{7890EC1F-36A5-B3CF-B3C2-6954DA7B53BD}"/>
              </a:ext>
            </a:extLst>
          </p:cNvPr>
          <p:cNvSpPr/>
          <p:nvPr/>
        </p:nvSpPr>
        <p:spPr>
          <a:xfrm>
            <a:off x="1044997" y="2315438"/>
            <a:ext cx="324087" cy="324091"/>
          </a:xfrm>
          <a:prstGeom prst="ellipse">
            <a:avLst/>
          </a:prstGeom>
          <a:solidFill>
            <a:srgbClr val="FFC0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 name="TextBox 9">
            <a:extLst>
              <a:ext uri="{FF2B5EF4-FFF2-40B4-BE49-F238E27FC236}">
                <a16:creationId xmlns:a16="http://schemas.microsoft.com/office/drawing/2014/main" id="{24EC23CB-84B8-836E-7C6E-9E2745CBAC84}"/>
              </a:ext>
            </a:extLst>
          </p:cNvPr>
          <p:cNvSpPr txBox="1"/>
          <p:nvPr/>
        </p:nvSpPr>
        <p:spPr>
          <a:xfrm>
            <a:off x="1409700" y="2185095"/>
            <a:ext cx="6777112" cy="2800767"/>
          </a:xfrm>
          <a:prstGeom prst="rect">
            <a:avLst/>
          </a:prstGeom>
          <a:noFill/>
        </p:spPr>
        <p:txBody>
          <a:bodyPr wrap="none" rtlCol="0">
            <a:spAutoFit/>
          </a:bodyPr>
          <a:lstStyle/>
          <a:p>
            <a:r>
              <a:rPr lang="en-DE" sz="3200" i="1" dirty="0">
                <a:solidFill>
                  <a:srgbClr val="F18F33"/>
                </a:solidFill>
              </a:rPr>
              <a:t>Method</a:t>
            </a:r>
          </a:p>
          <a:p>
            <a:r>
              <a:rPr lang="en-DE" sz="2800" dirty="0"/>
              <a:t>Implement disappearing track trigger (BDT)</a:t>
            </a:r>
            <a:br>
              <a:rPr lang="en-DE" sz="2800" dirty="0"/>
            </a:br>
            <a:r>
              <a:rPr lang="en-DE" sz="2800" dirty="0"/>
              <a:t>-Lower momentum threshold for MET</a:t>
            </a:r>
          </a:p>
          <a:p>
            <a:r>
              <a:rPr lang="en-DE" sz="2800" dirty="0"/>
              <a:t>-Increase acceptence of signals</a:t>
            </a:r>
          </a:p>
          <a:p>
            <a:endParaRPr lang="en-DE" sz="2800" dirty="0"/>
          </a:p>
          <a:p>
            <a:endParaRPr lang="en-DE" sz="3200" i="1" dirty="0">
              <a:solidFill>
                <a:srgbClr val="FFC000"/>
              </a:solidFill>
            </a:endParaRPr>
          </a:p>
        </p:txBody>
      </p:sp>
      <p:sp>
        <p:nvSpPr>
          <p:cNvPr id="11" name="AutoShape 2" descr="kps_poster_hjang.pdf">
            <a:extLst>
              <a:ext uri="{FF2B5EF4-FFF2-40B4-BE49-F238E27FC236}">
                <a16:creationId xmlns:a16="http://schemas.microsoft.com/office/drawing/2014/main" id="{A47F623A-3F47-CE1A-EB0E-53A094DE2484}"/>
              </a:ext>
            </a:extLst>
          </p:cNvPr>
          <p:cNvSpPr>
            <a:spLocks noChangeAspect="1" noChangeArrowheads="1"/>
          </p:cNvSpPr>
          <p:nvPr/>
        </p:nvSpPr>
        <p:spPr bwMode="auto">
          <a:xfrm>
            <a:off x="5510464" y="26637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DE"/>
          </a:p>
        </p:txBody>
      </p:sp>
      <p:sp>
        <p:nvSpPr>
          <p:cNvPr id="12" name="Oval 11">
            <a:extLst>
              <a:ext uri="{FF2B5EF4-FFF2-40B4-BE49-F238E27FC236}">
                <a16:creationId xmlns:a16="http://schemas.microsoft.com/office/drawing/2014/main" id="{A696F9F6-6260-685B-A60C-082170602970}"/>
              </a:ext>
            </a:extLst>
          </p:cNvPr>
          <p:cNvSpPr/>
          <p:nvPr/>
        </p:nvSpPr>
        <p:spPr>
          <a:xfrm>
            <a:off x="1044997" y="4426894"/>
            <a:ext cx="324087" cy="324091"/>
          </a:xfrm>
          <a:prstGeom prst="ellipse">
            <a:avLst/>
          </a:prstGeom>
          <a:solidFill>
            <a:srgbClr val="FFC0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3" name="TextBox 12">
            <a:extLst>
              <a:ext uri="{FF2B5EF4-FFF2-40B4-BE49-F238E27FC236}">
                <a16:creationId xmlns:a16="http://schemas.microsoft.com/office/drawing/2014/main" id="{D782652E-C5AC-5832-4C22-D3B55B60780B}"/>
              </a:ext>
            </a:extLst>
          </p:cNvPr>
          <p:cNvSpPr txBox="1"/>
          <p:nvPr/>
        </p:nvSpPr>
        <p:spPr>
          <a:xfrm>
            <a:off x="1409700" y="4296551"/>
            <a:ext cx="1508746" cy="584775"/>
          </a:xfrm>
          <a:prstGeom prst="rect">
            <a:avLst/>
          </a:prstGeom>
          <a:noFill/>
        </p:spPr>
        <p:txBody>
          <a:bodyPr wrap="none" rtlCol="0">
            <a:spAutoFit/>
          </a:bodyPr>
          <a:lstStyle/>
          <a:p>
            <a:r>
              <a:rPr lang="en-DE" sz="3200" i="1" dirty="0">
                <a:solidFill>
                  <a:srgbClr val="F18F33"/>
                </a:solidFill>
              </a:rPr>
              <a:t>Results</a:t>
            </a:r>
          </a:p>
        </p:txBody>
      </p:sp>
      <p:sp>
        <p:nvSpPr>
          <p:cNvPr id="14" name="Oval 13">
            <a:extLst>
              <a:ext uri="{FF2B5EF4-FFF2-40B4-BE49-F238E27FC236}">
                <a16:creationId xmlns:a16="http://schemas.microsoft.com/office/drawing/2014/main" id="{9735BBD9-76AA-B4AA-375D-D2083F174DFD}"/>
              </a:ext>
            </a:extLst>
          </p:cNvPr>
          <p:cNvSpPr/>
          <p:nvPr/>
        </p:nvSpPr>
        <p:spPr>
          <a:xfrm>
            <a:off x="1044997" y="5860861"/>
            <a:ext cx="324087" cy="324091"/>
          </a:xfrm>
          <a:prstGeom prst="ellipse">
            <a:avLst/>
          </a:prstGeom>
          <a:solidFill>
            <a:srgbClr val="FFC0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5" name="TextBox 14">
            <a:extLst>
              <a:ext uri="{FF2B5EF4-FFF2-40B4-BE49-F238E27FC236}">
                <a16:creationId xmlns:a16="http://schemas.microsoft.com/office/drawing/2014/main" id="{025CA650-184D-DD35-3C1D-992B96B09180}"/>
              </a:ext>
            </a:extLst>
          </p:cNvPr>
          <p:cNvSpPr txBox="1"/>
          <p:nvPr/>
        </p:nvSpPr>
        <p:spPr>
          <a:xfrm>
            <a:off x="1409700" y="5730518"/>
            <a:ext cx="3895618" cy="584775"/>
          </a:xfrm>
          <a:prstGeom prst="rect">
            <a:avLst/>
          </a:prstGeom>
          <a:noFill/>
        </p:spPr>
        <p:txBody>
          <a:bodyPr wrap="none" rtlCol="0">
            <a:spAutoFit/>
          </a:bodyPr>
          <a:lstStyle/>
          <a:p>
            <a:r>
              <a:rPr lang="en-DE" sz="3200" i="1" dirty="0">
                <a:solidFill>
                  <a:srgbClr val="F18F33"/>
                </a:solidFill>
              </a:rPr>
              <a:t>Further improvments</a:t>
            </a:r>
          </a:p>
        </p:txBody>
      </p:sp>
      <p:sp>
        <p:nvSpPr>
          <p:cNvPr id="17" name="TextBox 16">
            <a:extLst>
              <a:ext uri="{FF2B5EF4-FFF2-40B4-BE49-F238E27FC236}">
                <a16:creationId xmlns:a16="http://schemas.microsoft.com/office/drawing/2014/main" id="{1D836D16-23C2-F5CE-30E3-F3C0241290D1}"/>
              </a:ext>
            </a:extLst>
          </p:cNvPr>
          <p:cNvSpPr txBox="1"/>
          <p:nvPr/>
        </p:nvSpPr>
        <p:spPr>
          <a:xfrm>
            <a:off x="1409700" y="4839447"/>
            <a:ext cx="7523746" cy="523220"/>
          </a:xfrm>
          <a:prstGeom prst="rect">
            <a:avLst/>
          </a:prstGeom>
          <a:noFill/>
        </p:spPr>
        <p:txBody>
          <a:bodyPr wrap="square">
            <a:spAutoFit/>
          </a:bodyPr>
          <a:lstStyle/>
          <a:p>
            <a:r>
              <a:rPr lang="en-DE" sz="2800" dirty="0"/>
              <a:t>- Signal region improved ~ 35% </a:t>
            </a:r>
          </a:p>
        </p:txBody>
      </p:sp>
      <p:sp>
        <p:nvSpPr>
          <p:cNvPr id="2" name="Slide Number Placeholder 1">
            <a:extLst>
              <a:ext uri="{FF2B5EF4-FFF2-40B4-BE49-F238E27FC236}">
                <a16:creationId xmlns:a16="http://schemas.microsoft.com/office/drawing/2014/main" id="{95BEBF75-DBC9-164E-A373-7C1D529B8026}"/>
              </a:ext>
            </a:extLst>
          </p:cNvPr>
          <p:cNvSpPr>
            <a:spLocks noGrp="1"/>
          </p:cNvSpPr>
          <p:nvPr>
            <p:ph type="sldNum" sz="quarter" idx="12"/>
          </p:nvPr>
        </p:nvSpPr>
        <p:spPr/>
        <p:txBody>
          <a:bodyPr/>
          <a:lstStyle/>
          <a:p>
            <a:fld id="{CD6E27E6-F65B-044C-A752-7C6B84588510}" type="slidenum">
              <a:rPr lang="en-DE" smtClean="0"/>
              <a:t>14</a:t>
            </a:fld>
            <a:endParaRPr lang="en-DE"/>
          </a:p>
        </p:txBody>
      </p:sp>
    </p:spTree>
    <p:extLst>
      <p:ext uri="{BB962C8B-B14F-4D97-AF65-F5344CB8AC3E}">
        <p14:creationId xmlns:p14="http://schemas.microsoft.com/office/powerpoint/2010/main" val="3441305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1248" y="1579563"/>
            <a:ext cx="9826752" cy="2387600"/>
          </a:xfrm>
        </p:spPr>
        <p:txBody>
          <a:bodyPr>
            <a:normAutofit/>
          </a:bodyPr>
          <a:lstStyle/>
          <a:p>
            <a:r>
              <a:rPr lang="en-US" b="1" dirty="0">
                <a:solidFill>
                  <a:schemeClr val="accent4"/>
                </a:solidFill>
              </a:rPr>
              <a:t>Thank you for your attention</a:t>
            </a:r>
            <a:endParaRPr lang="en-US" b="1" dirty="0">
              <a:solidFill>
                <a:srgbClr val="FFC000"/>
              </a:solidFill>
            </a:endParaRPr>
          </a:p>
        </p:txBody>
      </p:sp>
      <p:pic>
        <p:nvPicPr>
          <p:cNvPr id="4" name="Picture 3" descr="A blue circle with text and dots&#10;&#10;Description automatically generated">
            <a:extLst>
              <a:ext uri="{FF2B5EF4-FFF2-40B4-BE49-F238E27FC236}">
                <a16:creationId xmlns:a16="http://schemas.microsoft.com/office/drawing/2014/main" id="{812CFCE4-8329-7C6C-CE39-FA1AFD937B53}"/>
              </a:ext>
            </a:extLst>
          </p:cNvPr>
          <p:cNvPicPr>
            <a:picLocks noChangeAspect="1"/>
          </p:cNvPicPr>
          <p:nvPr/>
        </p:nvPicPr>
        <p:blipFill>
          <a:blip r:embed="rId3"/>
          <a:stretch>
            <a:fillRect/>
          </a:stretch>
        </p:blipFill>
        <p:spPr>
          <a:xfrm>
            <a:off x="8363690" y="5690713"/>
            <a:ext cx="1088123" cy="1075183"/>
          </a:xfrm>
          <a:prstGeom prst="rect">
            <a:avLst/>
          </a:prstGeom>
        </p:spPr>
      </p:pic>
      <p:pic>
        <p:nvPicPr>
          <p:cNvPr id="1026" name="Picture 2" descr="ATLAS Logo">
            <a:extLst>
              <a:ext uri="{FF2B5EF4-FFF2-40B4-BE49-F238E27FC236}">
                <a16:creationId xmlns:a16="http://schemas.microsoft.com/office/drawing/2014/main" id="{5D48CF6C-5F26-E0C0-82E3-BF189CF74F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5522" y="5545632"/>
            <a:ext cx="2494182" cy="1312368"/>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036F07F4-BA92-167E-F0A0-15A925E86A3E}"/>
              </a:ext>
            </a:extLst>
          </p:cNvPr>
          <p:cNvSpPr>
            <a:spLocks noGrp="1"/>
          </p:cNvSpPr>
          <p:nvPr>
            <p:ph type="sldNum" sz="quarter" idx="12"/>
          </p:nvPr>
        </p:nvSpPr>
        <p:spPr/>
        <p:txBody>
          <a:bodyPr/>
          <a:lstStyle/>
          <a:p>
            <a:fld id="{CD6E27E6-F65B-044C-A752-7C6B84588510}" type="slidenum">
              <a:rPr lang="en-DE" smtClean="0"/>
              <a:t>15</a:t>
            </a:fld>
            <a:endParaRPr lang="en-DE"/>
          </a:p>
        </p:txBody>
      </p:sp>
    </p:spTree>
    <p:extLst>
      <p:ext uri="{BB962C8B-B14F-4D97-AF65-F5344CB8AC3E}">
        <p14:creationId xmlns:p14="http://schemas.microsoft.com/office/powerpoint/2010/main" val="811273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966531D-E352-7310-469F-A811467E3945}"/>
              </a:ext>
            </a:extLst>
          </p:cNvPr>
          <p:cNvSpPr txBox="1">
            <a:spLocks/>
          </p:cNvSpPr>
          <p:nvPr/>
        </p:nvSpPr>
        <p:spPr>
          <a:xfrm>
            <a:off x="252062" y="-184011"/>
            <a:ext cx="124960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4"/>
                </a:solidFill>
              </a:rPr>
              <a:t>Track Emulation</a:t>
            </a:r>
            <a:endParaRPr lang="en-US" b="1" dirty="0">
              <a:solidFill>
                <a:srgbClr val="FFC000"/>
              </a:solidFill>
            </a:endParaRPr>
          </a:p>
        </p:txBody>
      </p:sp>
      <p:sp>
        <p:nvSpPr>
          <p:cNvPr id="2" name="Slide Number Placeholder 1">
            <a:extLst>
              <a:ext uri="{FF2B5EF4-FFF2-40B4-BE49-F238E27FC236}">
                <a16:creationId xmlns:a16="http://schemas.microsoft.com/office/drawing/2014/main" id="{987E8166-2151-CF01-8406-7B3252F98409}"/>
              </a:ext>
            </a:extLst>
          </p:cNvPr>
          <p:cNvSpPr>
            <a:spLocks noGrp="1"/>
          </p:cNvSpPr>
          <p:nvPr>
            <p:ph type="sldNum" sz="quarter" idx="12"/>
          </p:nvPr>
        </p:nvSpPr>
        <p:spPr/>
        <p:txBody>
          <a:bodyPr/>
          <a:lstStyle/>
          <a:p>
            <a:fld id="{CD6E27E6-F65B-044C-A752-7C6B84588510}" type="slidenum">
              <a:rPr lang="en-DE" smtClean="0"/>
              <a:t>16</a:t>
            </a:fld>
            <a:endParaRPr lang="en-DE"/>
          </a:p>
        </p:txBody>
      </p:sp>
      <p:pic>
        <p:nvPicPr>
          <p:cNvPr id="9" name="Picture 8">
            <a:extLst>
              <a:ext uri="{FF2B5EF4-FFF2-40B4-BE49-F238E27FC236}">
                <a16:creationId xmlns:a16="http://schemas.microsoft.com/office/drawing/2014/main" id="{DE606BC0-ECB8-95B4-AD18-8AA146AE9328}"/>
              </a:ext>
            </a:extLst>
          </p:cNvPr>
          <p:cNvPicPr>
            <a:picLocks noChangeAspect="1"/>
          </p:cNvPicPr>
          <p:nvPr/>
        </p:nvPicPr>
        <p:blipFill>
          <a:blip r:embed="rId3"/>
          <a:stretch>
            <a:fillRect/>
          </a:stretch>
        </p:blipFill>
        <p:spPr>
          <a:xfrm>
            <a:off x="2209800" y="948580"/>
            <a:ext cx="7772400" cy="4960840"/>
          </a:xfrm>
          <a:prstGeom prst="rect">
            <a:avLst/>
          </a:prstGeom>
        </p:spPr>
      </p:pic>
    </p:spTree>
    <p:extLst>
      <p:ext uri="{BB962C8B-B14F-4D97-AF65-F5344CB8AC3E}">
        <p14:creationId xmlns:p14="http://schemas.microsoft.com/office/powerpoint/2010/main" val="2068341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7419ED3-C2A4-E282-CA85-70BE14E0F6BD}"/>
              </a:ext>
            </a:extLst>
          </p:cNvPr>
          <p:cNvGrpSpPr/>
          <p:nvPr/>
        </p:nvGrpSpPr>
        <p:grpSpPr>
          <a:xfrm>
            <a:off x="4411745" y="3731527"/>
            <a:ext cx="2891713" cy="2819400"/>
            <a:chOff x="5711308" y="3119461"/>
            <a:chExt cx="2891713" cy="2819400"/>
          </a:xfrm>
        </p:grpSpPr>
        <p:pic>
          <p:nvPicPr>
            <p:cNvPr id="15" name="Picture 14" descr="A diagram of a clock&#10;&#10;Description automatically generated">
              <a:extLst>
                <a:ext uri="{FF2B5EF4-FFF2-40B4-BE49-F238E27FC236}">
                  <a16:creationId xmlns:a16="http://schemas.microsoft.com/office/drawing/2014/main" id="{57087A6E-E9BB-7B33-41F4-D180EC13E8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1308" y="3119461"/>
              <a:ext cx="2723175" cy="2819400"/>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B23D3AC-7BDE-532E-CA24-DEF35E86F334}"/>
                    </a:ext>
                  </a:extLst>
                </p:cNvPr>
                <p:cNvSpPr txBox="1"/>
                <p:nvPr/>
              </p:nvSpPr>
              <p:spPr>
                <a:xfrm>
                  <a:off x="8020939" y="3889906"/>
                  <a:ext cx="582082" cy="468975"/>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DE" sz="2400" i="1" smtClean="0">
                                <a:solidFill>
                                  <a:srgbClr val="FF0000"/>
                                </a:solidFill>
                                <a:latin typeface="Cambria Math" panose="02040503050406030204" pitchFamily="18" charset="0"/>
                              </a:rPr>
                            </m:ctrlPr>
                          </m:sSubSupPr>
                          <m:e>
                            <m:r>
                              <a:rPr lang="en-DE" sz="2400" i="1" smtClean="0">
                                <a:solidFill>
                                  <a:srgbClr val="FF0000"/>
                                </a:solidFill>
                                <a:latin typeface="Cambria Math" panose="02040503050406030204" pitchFamily="18" charset="0"/>
                                <a:ea typeface="Cambria Math" panose="02040503050406030204" pitchFamily="18" charset="0"/>
                              </a:rPr>
                              <m:t>𝜒</m:t>
                            </m:r>
                          </m:e>
                          <m:sub>
                            <m:r>
                              <a:rPr lang="en-US" sz="2400" b="0" i="1" smtClean="0">
                                <a:solidFill>
                                  <a:srgbClr val="FF0000"/>
                                </a:solidFill>
                                <a:latin typeface="Cambria Math" panose="02040503050406030204" pitchFamily="18" charset="0"/>
                              </a:rPr>
                              <m:t>2</m:t>
                            </m:r>
                          </m:sub>
                          <m:sup>
                            <m:r>
                              <a:rPr lang="en-US" sz="2400" b="0" i="1" smtClean="0">
                                <a:solidFill>
                                  <a:srgbClr val="FF0000"/>
                                </a:solidFill>
                                <a:latin typeface="Cambria Math" panose="02040503050406030204" pitchFamily="18" charset="0"/>
                              </a:rPr>
                              <m:t>0</m:t>
                            </m:r>
                          </m:sup>
                        </m:sSubSup>
                      </m:oMath>
                    </m:oMathPara>
                  </a14:m>
                  <a:endParaRPr lang="en-DE" dirty="0">
                    <a:solidFill>
                      <a:srgbClr val="FF0000"/>
                    </a:solidFill>
                  </a:endParaRPr>
                </a:p>
              </p:txBody>
            </p:sp>
          </mc:Choice>
          <mc:Fallback xmlns="">
            <p:sp>
              <p:nvSpPr>
                <p:cNvPr id="23" name="TextBox 22">
                  <a:extLst>
                    <a:ext uri="{FF2B5EF4-FFF2-40B4-BE49-F238E27FC236}">
                      <a16:creationId xmlns:a16="http://schemas.microsoft.com/office/drawing/2014/main" id="{CF891647-B2D7-6357-CCAF-FB541E90D3EE}"/>
                    </a:ext>
                  </a:extLst>
                </p:cNvPr>
                <p:cNvSpPr txBox="1">
                  <a:spLocks noRot="1" noChangeAspect="1" noMove="1" noResize="1" noEditPoints="1" noAdjustHandles="1" noChangeArrowheads="1" noChangeShapeType="1" noTextEdit="1"/>
                </p:cNvSpPr>
                <p:nvPr/>
              </p:nvSpPr>
              <p:spPr>
                <a:xfrm>
                  <a:off x="8020939" y="3889906"/>
                  <a:ext cx="582082" cy="468975"/>
                </a:xfrm>
                <a:prstGeom prst="rect">
                  <a:avLst/>
                </a:prstGeom>
                <a:blipFill>
                  <a:blip r:embed="rId6"/>
                  <a:stretch>
                    <a:fillRect b="-7895"/>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CC7EA6F-9C4C-9895-982A-627BCA8CD916}"/>
                    </a:ext>
                  </a:extLst>
                </p:cNvPr>
                <p:cNvSpPr txBox="1"/>
                <p:nvPr/>
              </p:nvSpPr>
              <p:spPr>
                <a:xfrm>
                  <a:off x="7995345" y="4660351"/>
                  <a:ext cx="582082" cy="468975"/>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DE" sz="2400" i="1" smtClean="0">
                                <a:solidFill>
                                  <a:srgbClr val="00B0F0"/>
                                </a:solidFill>
                                <a:latin typeface="Cambria Math" panose="02040503050406030204" pitchFamily="18" charset="0"/>
                              </a:rPr>
                            </m:ctrlPr>
                          </m:sSubSupPr>
                          <m:e>
                            <m:r>
                              <a:rPr lang="en-DE" sz="2400" i="1" smtClean="0">
                                <a:solidFill>
                                  <a:srgbClr val="00B0F0"/>
                                </a:solidFill>
                                <a:latin typeface="Cambria Math" panose="02040503050406030204" pitchFamily="18" charset="0"/>
                                <a:ea typeface="Cambria Math" panose="02040503050406030204" pitchFamily="18" charset="0"/>
                              </a:rPr>
                              <m:t>𝜒</m:t>
                            </m:r>
                          </m:e>
                          <m:sub>
                            <m:r>
                              <a:rPr lang="en-US" sz="2400" b="0" i="1" smtClean="0">
                                <a:solidFill>
                                  <a:srgbClr val="00B0F0"/>
                                </a:solidFill>
                                <a:latin typeface="Cambria Math" panose="02040503050406030204" pitchFamily="18" charset="0"/>
                              </a:rPr>
                              <m:t>1</m:t>
                            </m:r>
                          </m:sub>
                          <m:sup>
                            <m:r>
                              <a:rPr lang="en-US" sz="2400" b="0" i="1" smtClean="0">
                                <a:solidFill>
                                  <a:srgbClr val="00B0F0"/>
                                </a:solidFill>
                                <a:latin typeface="Cambria Math" panose="02040503050406030204" pitchFamily="18" charset="0"/>
                              </a:rPr>
                              <m:t>0</m:t>
                            </m:r>
                          </m:sup>
                        </m:sSubSup>
                      </m:oMath>
                    </m:oMathPara>
                  </a14:m>
                  <a:endParaRPr lang="en-DE" dirty="0">
                    <a:solidFill>
                      <a:srgbClr val="00B0F0"/>
                    </a:solidFill>
                  </a:endParaRPr>
                </a:p>
              </p:txBody>
            </p:sp>
          </mc:Choice>
          <mc:Fallback xmlns="">
            <p:sp>
              <p:nvSpPr>
                <p:cNvPr id="24" name="TextBox 23">
                  <a:extLst>
                    <a:ext uri="{FF2B5EF4-FFF2-40B4-BE49-F238E27FC236}">
                      <a16:creationId xmlns:a16="http://schemas.microsoft.com/office/drawing/2014/main" id="{0DB6FC1A-AE61-602C-B13E-13200066D038}"/>
                    </a:ext>
                  </a:extLst>
                </p:cNvPr>
                <p:cNvSpPr txBox="1">
                  <a:spLocks noRot="1" noChangeAspect="1" noMove="1" noResize="1" noEditPoints="1" noAdjustHandles="1" noChangeArrowheads="1" noChangeShapeType="1" noTextEdit="1"/>
                </p:cNvSpPr>
                <p:nvPr/>
              </p:nvSpPr>
              <p:spPr>
                <a:xfrm>
                  <a:off x="7995345" y="4660351"/>
                  <a:ext cx="582082" cy="468975"/>
                </a:xfrm>
                <a:prstGeom prst="rect">
                  <a:avLst/>
                </a:prstGeom>
                <a:blipFill>
                  <a:blip r:embed="rId7"/>
                  <a:stretch>
                    <a:fillRect b="-7895"/>
                  </a:stretch>
                </a:blipFill>
              </p:spPr>
              <p:txBody>
                <a:bodyPr/>
                <a:lstStyle/>
                <a:p>
                  <a:r>
                    <a:rPr lang="en-DE">
                      <a:noFill/>
                    </a:rPr>
                    <a:t> </a:t>
                  </a:r>
                </a:p>
              </p:txBody>
            </p:sp>
          </mc:Fallback>
        </mc:AlternateContent>
      </p:grpSp>
      <p:sp>
        <p:nvSpPr>
          <p:cNvPr id="2" name="Title 1">
            <a:extLst>
              <a:ext uri="{FF2B5EF4-FFF2-40B4-BE49-F238E27FC236}">
                <a16:creationId xmlns:a16="http://schemas.microsoft.com/office/drawing/2014/main" id="{5C0F996D-CD6D-0D76-51EB-61DD244D1AD0}"/>
              </a:ext>
            </a:extLst>
          </p:cNvPr>
          <p:cNvSpPr>
            <a:spLocks noGrp="1"/>
          </p:cNvSpPr>
          <p:nvPr>
            <p:ph type="title"/>
          </p:nvPr>
        </p:nvSpPr>
        <p:spPr>
          <a:xfrm>
            <a:off x="-5442" y="-288541"/>
            <a:ext cx="10515600" cy="1325563"/>
          </a:xfrm>
        </p:spPr>
        <p:txBody>
          <a:bodyPr/>
          <a:lstStyle/>
          <a:p>
            <a:r>
              <a:rPr lang="en-US" b="1" dirty="0">
                <a:solidFill>
                  <a:schemeClr val="accent4"/>
                </a:solidFill>
              </a:rPr>
              <a:t>Decay radius</a:t>
            </a:r>
          </a:p>
        </p:txBody>
      </p:sp>
      <p:grpSp>
        <p:nvGrpSpPr>
          <p:cNvPr id="41" name="Group 40">
            <a:extLst>
              <a:ext uri="{FF2B5EF4-FFF2-40B4-BE49-F238E27FC236}">
                <a16:creationId xmlns:a16="http://schemas.microsoft.com/office/drawing/2014/main" id="{48F990EC-E522-2424-BF6E-F2C616687C6D}"/>
              </a:ext>
            </a:extLst>
          </p:cNvPr>
          <p:cNvGrpSpPr/>
          <p:nvPr/>
        </p:nvGrpSpPr>
        <p:grpSpPr>
          <a:xfrm>
            <a:off x="4400491" y="442065"/>
            <a:ext cx="2891713" cy="2819400"/>
            <a:chOff x="5711308" y="3119461"/>
            <a:chExt cx="2891713" cy="2819400"/>
          </a:xfrm>
        </p:grpSpPr>
        <p:pic>
          <p:nvPicPr>
            <p:cNvPr id="12" name="Picture 11" descr="A diagram of a clock&#10;&#10;Description automatically generated">
              <a:extLst>
                <a:ext uri="{FF2B5EF4-FFF2-40B4-BE49-F238E27FC236}">
                  <a16:creationId xmlns:a16="http://schemas.microsoft.com/office/drawing/2014/main" id="{E4D1F158-6DF5-1434-E541-7F2CE3A7A4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1308" y="3119461"/>
              <a:ext cx="2723175" cy="2819400"/>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F891647-B2D7-6357-CCAF-FB541E90D3EE}"/>
                    </a:ext>
                  </a:extLst>
                </p:cNvPr>
                <p:cNvSpPr txBox="1"/>
                <p:nvPr/>
              </p:nvSpPr>
              <p:spPr>
                <a:xfrm>
                  <a:off x="8020939" y="3889906"/>
                  <a:ext cx="582082" cy="468975"/>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DE" sz="2400" i="1" smtClean="0">
                                <a:solidFill>
                                  <a:srgbClr val="FF0000"/>
                                </a:solidFill>
                                <a:latin typeface="Cambria Math" panose="02040503050406030204" pitchFamily="18" charset="0"/>
                              </a:rPr>
                            </m:ctrlPr>
                          </m:sSubSupPr>
                          <m:e>
                            <m:r>
                              <a:rPr lang="en-DE" sz="2400" i="1" smtClean="0">
                                <a:solidFill>
                                  <a:srgbClr val="FF0000"/>
                                </a:solidFill>
                                <a:latin typeface="Cambria Math" panose="02040503050406030204" pitchFamily="18" charset="0"/>
                                <a:ea typeface="Cambria Math" panose="02040503050406030204" pitchFamily="18" charset="0"/>
                              </a:rPr>
                              <m:t>𝜒</m:t>
                            </m:r>
                          </m:e>
                          <m:sub>
                            <m:r>
                              <a:rPr lang="en-US" sz="2400" b="0" i="1" smtClean="0">
                                <a:solidFill>
                                  <a:srgbClr val="FF0000"/>
                                </a:solidFill>
                                <a:latin typeface="Cambria Math" panose="02040503050406030204" pitchFamily="18" charset="0"/>
                              </a:rPr>
                              <m:t>2</m:t>
                            </m:r>
                          </m:sub>
                          <m:sup>
                            <m:r>
                              <a:rPr lang="en-US" sz="2400" b="0" i="1" smtClean="0">
                                <a:solidFill>
                                  <a:srgbClr val="FF0000"/>
                                </a:solidFill>
                                <a:latin typeface="Cambria Math" panose="02040503050406030204" pitchFamily="18" charset="0"/>
                              </a:rPr>
                              <m:t>0</m:t>
                            </m:r>
                          </m:sup>
                        </m:sSubSup>
                      </m:oMath>
                    </m:oMathPara>
                  </a14:m>
                  <a:endParaRPr lang="en-DE" dirty="0">
                    <a:solidFill>
                      <a:srgbClr val="FF0000"/>
                    </a:solidFill>
                  </a:endParaRPr>
                </a:p>
              </p:txBody>
            </p:sp>
          </mc:Choice>
          <mc:Fallback xmlns="">
            <p:sp>
              <p:nvSpPr>
                <p:cNvPr id="23" name="TextBox 22">
                  <a:extLst>
                    <a:ext uri="{FF2B5EF4-FFF2-40B4-BE49-F238E27FC236}">
                      <a16:creationId xmlns:a16="http://schemas.microsoft.com/office/drawing/2014/main" id="{CF891647-B2D7-6357-CCAF-FB541E90D3EE}"/>
                    </a:ext>
                  </a:extLst>
                </p:cNvPr>
                <p:cNvSpPr txBox="1">
                  <a:spLocks noRot="1" noChangeAspect="1" noMove="1" noResize="1" noEditPoints="1" noAdjustHandles="1" noChangeArrowheads="1" noChangeShapeType="1" noTextEdit="1"/>
                </p:cNvSpPr>
                <p:nvPr/>
              </p:nvSpPr>
              <p:spPr>
                <a:xfrm>
                  <a:off x="8020939" y="3889906"/>
                  <a:ext cx="582082" cy="468975"/>
                </a:xfrm>
                <a:prstGeom prst="rect">
                  <a:avLst/>
                </a:prstGeom>
                <a:blipFill>
                  <a:blip r:embed="rId6"/>
                  <a:stretch>
                    <a:fillRect b="-7895"/>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0DB6FC1A-AE61-602C-B13E-13200066D038}"/>
                    </a:ext>
                  </a:extLst>
                </p:cNvPr>
                <p:cNvSpPr txBox="1"/>
                <p:nvPr/>
              </p:nvSpPr>
              <p:spPr>
                <a:xfrm>
                  <a:off x="7995345" y="4660351"/>
                  <a:ext cx="582082" cy="468975"/>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DE" sz="2400" i="1" smtClean="0">
                                <a:solidFill>
                                  <a:srgbClr val="00B0F0"/>
                                </a:solidFill>
                                <a:latin typeface="Cambria Math" panose="02040503050406030204" pitchFamily="18" charset="0"/>
                              </a:rPr>
                            </m:ctrlPr>
                          </m:sSubSupPr>
                          <m:e>
                            <m:r>
                              <a:rPr lang="en-DE" sz="2400" i="1" smtClean="0">
                                <a:solidFill>
                                  <a:srgbClr val="00B0F0"/>
                                </a:solidFill>
                                <a:latin typeface="Cambria Math" panose="02040503050406030204" pitchFamily="18" charset="0"/>
                                <a:ea typeface="Cambria Math" panose="02040503050406030204" pitchFamily="18" charset="0"/>
                              </a:rPr>
                              <m:t>𝜒</m:t>
                            </m:r>
                          </m:e>
                          <m:sub>
                            <m:r>
                              <a:rPr lang="en-US" sz="2400" b="0" i="1" smtClean="0">
                                <a:solidFill>
                                  <a:srgbClr val="00B0F0"/>
                                </a:solidFill>
                                <a:latin typeface="Cambria Math" panose="02040503050406030204" pitchFamily="18" charset="0"/>
                              </a:rPr>
                              <m:t>1</m:t>
                            </m:r>
                          </m:sub>
                          <m:sup>
                            <m:r>
                              <a:rPr lang="en-US" sz="2400" b="0" i="1" smtClean="0">
                                <a:solidFill>
                                  <a:srgbClr val="00B0F0"/>
                                </a:solidFill>
                                <a:latin typeface="Cambria Math" panose="02040503050406030204" pitchFamily="18" charset="0"/>
                              </a:rPr>
                              <m:t>0</m:t>
                            </m:r>
                          </m:sup>
                        </m:sSubSup>
                      </m:oMath>
                    </m:oMathPara>
                  </a14:m>
                  <a:endParaRPr lang="en-DE" dirty="0">
                    <a:solidFill>
                      <a:srgbClr val="00B0F0"/>
                    </a:solidFill>
                  </a:endParaRPr>
                </a:p>
              </p:txBody>
            </p:sp>
          </mc:Choice>
          <mc:Fallback xmlns="">
            <p:sp>
              <p:nvSpPr>
                <p:cNvPr id="24" name="TextBox 23">
                  <a:extLst>
                    <a:ext uri="{FF2B5EF4-FFF2-40B4-BE49-F238E27FC236}">
                      <a16:creationId xmlns:a16="http://schemas.microsoft.com/office/drawing/2014/main" id="{0DB6FC1A-AE61-602C-B13E-13200066D038}"/>
                    </a:ext>
                  </a:extLst>
                </p:cNvPr>
                <p:cNvSpPr txBox="1">
                  <a:spLocks noRot="1" noChangeAspect="1" noMove="1" noResize="1" noEditPoints="1" noAdjustHandles="1" noChangeArrowheads="1" noChangeShapeType="1" noTextEdit="1"/>
                </p:cNvSpPr>
                <p:nvPr/>
              </p:nvSpPr>
              <p:spPr>
                <a:xfrm>
                  <a:off x="7995345" y="4660351"/>
                  <a:ext cx="582082" cy="468975"/>
                </a:xfrm>
                <a:prstGeom prst="rect">
                  <a:avLst/>
                </a:prstGeom>
                <a:blipFill>
                  <a:blip r:embed="rId7"/>
                  <a:stretch>
                    <a:fillRect b="-7895"/>
                  </a:stretch>
                </a:blipFill>
              </p:spPr>
              <p:txBody>
                <a:bodyPr/>
                <a:lstStyle/>
                <a:p>
                  <a:r>
                    <a:rPr lang="en-DE">
                      <a:noFill/>
                    </a:rPr>
                    <a:t> </a:t>
                  </a:r>
                </a:p>
              </p:txBody>
            </p:sp>
          </mc:Fallback>
        </mc:AlternateContent>
      </p:grpSp>
      <p:sp>
        <p:nvSpPr>
          <p:cNvPr id="28" name="TextBox 27">
            <a:extLst>
              <a:ext uri="{FF2B5EF4-FFF2-40B4-BE49-F238E27FC236}">
                <a16:creationId xmlns:a16="http://schemas.microsoft.com/office/drawing/2014/main" id="{3514E26F-E7EC-0167-550D-E70ECD046484}"/>
              </a:ext>
            </a:extLst>
          </p:cNvPr>
          <p:cNvSpPr txBox="1"/>
          <p:nvPr/>
        </p:nvSpPr>
        <p:spPr>
          <a:xfrm>
            <a:off x="142437" y="3371500"/>
            <a:ext cx="2251450" cy="461665"/>
          </a:xfrm>
          <a:prstGeom prst="rect">
            <a:avLst/>
          </a:prstGeom>
          <a:noFill/>
        </p:spPr>
        <p:txBody>
          <a:bodyPr wrap="none" rtlCol="0">
            <a:spAutoFit/>
          </a:bodyPr>
          <a:lstStyle/>
          <a:p>
            <a:r>
              <a:rPr lang="en-GB" sz="2400" dirty="0" err="1"/>
              <a:t>Chargino</a:t>
            </a:r>
            <a:r>
              <a:rPr lang="en-GB" sz="2400" dirty="0"/>
              <a:t> decay</a:t>
            </a:r>
            <a:endParaRPr lang="en-DE" dirty="0"/>
          </a:p>
        </p:txBody>
      </p:sp>
      <p:cxnSp>
        <p:nvCxnSpPr>
          <p:cNvPr id="30" name="Straight Arrow Connector 29">
            <a:extLst>
              <a:ext uri="{FF2B5EF4-FFF2-40B4-BE49-F238E27FC236}">
                <a16:creationId xmlns:a16="http://schemas.microsoft.com/office/drawing/2014/main" id="{ACF5AAE3-11F4-0F76-9613-59415E78CCD8}"/>
              </a:ext>
            </a:extLst>
          </p:cNvPr>
          <p:cNvCxnSpPr>
            <a:cxnSpLocks/>
          </p:cNvCxnSpPr>
          <p:nvPr/>
        </p:nvCxnSpPr>
        <p:spPr>
          <a:xfrm flipV="1">
            <a:off x="1788777" y="2371340"/>
            <a:ext cx="728555" cy="913429"/>
          </a:xfrm>
          <a:prstGeom prst="straightConnector1">
            <a:avLst/>
          </a:prstGeom>
          <a:ln w="76200">
            <a:solidFill>
              <a:srgbClr val="FFC000"/>
            </a:solidFill>
            <a:tailEnd type="triangle"/>
          </a:ln>
        </p:spPr>
        <p:style>
          <a:lnRef idx="3">
            <a:schemeClr val="accent4"/>
          </a:lnRef>
          <a:fillRef idx="0">
            <a:schemeClr val="accent4"/>
          </a:fillRef>
          <a:effectRef idx="2">
            <a:schemeClr val="accent4"/>
          </a:effectRef>
          <a:fontRef idx="minor">
            <a:schemeClr val="tx1"/>
          </a:fontRef>
        </p:style>
      </p:cxnSp>
      <p:cxnSp>
        <p:nvCxnSpPr>
          <p:cNvPr id="32" name="Straight Arrow Connector 31">
            <a:extLst>
              <a:ext uri="{FF2B5EF4-FFF2-40B4-BE49-F238E27FC236}">
                <a16:creationId xmlns:a16="http://schemas.microsoft.com/office/drawing/2014/main" id="{BF941C37-45FB-4BBE-7D0B-10339F457C99}"/>
              </a:ext>
            </a:extLst>
          </p:cNvPr>
          <p:cNvCxnSpPr>
            <a:cxnSpLocks/>
          </p:cNvCxnSpPr>
          <p:nvPr/>
        </p:nvCxnSpPr>
        <p:spPr>
          <a:xfrm>
            <a:off x="1840116" y="3936891"/>
            <a:ext cx="553771" cy="1009845"/>
          </a:xfrm>
          <a:prstGeom prst="straightConnector1">
            <a:avLst/>
          </a:prstGeom>
          <a:ln w="76200">
            <a:solidFill>
              <a:srgbClr val="FFC000"/>
            </a:solidFill>
            <a:tailEnd type="triangle"/>
          </a:ln>
        </p:spPr>
        <p:style>
          <a:lnRef idx="3">
            <a:schemeClr val="accent4"/>
          </a:lnRef>
          <a:fillRef idx="0">
            <a:schemeClr val="accent4"/>
          </a:fillRef>
          <a:effectRef idx="2">
            <a:schemeClr val="accent4"/>
          </a:effectRef>
          <a:fontRef idx="minor">
            <a:schemeClr val="tx1"/>
          </a:fontRef>
        </p:style>
      </p:cxnSp>
      <p:sp>
        <p:nvSpPr>
          <p:cNvPr id="36" name="TextBox 35">
            <a:extLst>
              <a:ext uri="{FF2B5EF4-FFF2-40B4-BE49-F238E27FC236}">
                <a16:creationId xmlns:a16="http://schemas.microsoft.com/office/drawing/2014/main" id="{615195CF-8940-EFD0-0639-AFD088ED1E1A}"/>
              </a:ext>
            </a:extLst>
          </p:cNvPr>
          <p:cNvSpPr txBox="1"/>
          <p:nvPr/>
        </p:nvSpPr>
        <p:spPr>
          <a:xfrm>
            <a:off x="2393887" y="3388495"/>
            <a:ext cx="769763" cy="461665"/>
          </a:xfrm>
          <a:prstGeom prst="rect">
            <a:avLst/>
          </a:prstGeom>
          <a:noFill/>
        </p:spPr>
        <p:txBody>
          <a:bodyPr wrap="none" rtlCol="0">
            <a:spAutoFit/>
          </a:bodyPr>
          <a:lstStyle/>
          <a:p>
            <a:r>
              <a:rPr lang="en-GB" sz="2400" dirty="0">
                <a:solidFill>
                  <a:srgbClr val="FFC000"/>
                </a:solidFill>
              </a:rPr>
              <a:t>50%</a:t>
            </a:r>
            <a:endParaRPr lang="en-DE" dirty="0">
              <a:solidFill>
                <a:srgbClr val="FFC000"/>
              </a:solidFill>
            </a:endParaRP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EC6FEA7F-F034-1CB2-953E-AA0533BFE5B2}"/>
                  </a:ext>
                </a:extLst>
              </p:cNvPr>
              <p:cNvSpPr txBox="1"/>
              <p:nvPr/>
            </p:nvSpPr>
            <p:spPr>
              <a:xfrm>
                <a:off x="2512315" y="1531512"/>
                <a:ext cx="1899430" cy="7264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DE" sz="2800" i="1" smtClean="0">
                              <a:solidFill>
                                <a:srgbClr val="00B0F0"/>
                              </a:solidFill>
                              <a:latin typeface="Cambria Math" panose="02040503050406030204" pitchFamily="18" charset="0"/>
                            </a:rPr>
                          </m:ctrlPr>
                        </m:sSubSupPr>
                        <m:e>
                          <m:r>
                            <a:rPr lang="en-US" sz="2800" b="0" i="1" smtClean="0">
                              <a:solidFill>
                                <a:srgbClr val="00B0F0"/>
                              </a:solidFill>
                              <a:latin typeface="Cambria Math" panose="02040503050406030204" pitchFamily="18" charset="0"/>
                            </a:rPr>
                            <m:t>𝑝</m:t>
                          </m:r>
                        </m:e>
                        <m:sub>
                          <m:r>
                            <a:rPr lang="en-US" sz="2800" b="0" i="1" smtClean="0">
                              <a:solidFill>
                                <a:srgbClr val="00B0F0"/>
                              </a:solidFill>
                              <a:latin typeface="Cambria Math" panose="02040503050406030204" pitchFamily="18" charset="0"/>
                            </a:rPr>
                            <m:t>𝑇</m:t>
                          </m:r>
                        </m:sub>
                        <m:sup>
                          <m:sSubSup>
                            <m:sSubSupPr>
                              <m:ctrlPr>
                                <a:rPr lang="en-DE" sz="2800" i="1" smtClean="0">
                                  <a:solidFill>
                                    <a:srgbClr val="00B0F0"/>
                                  </a:solidFill>
                                  <a:latin typeface="Cambria Math" panose="02040503050406030204" pitchFamily="18" charset="0"/>
                                </a:rPr>
                              </m:ctrlPr>
                            </m:sSubSupPr>
                            <m:e>
                              <m:r>
                                <a:rPr lang="en-DE" sz="2800" i="1" smtClean="0">
                                  <a:solidFill>
                                    <a:srgbClr val="00B0F0"/>
                                  </a:solidFill>
                                  <a:latin typeface="Cambria Math" panose="02040503050406030204" pitchFamily="18" charset="0"/>
                                  <a:ea typeface="Cambria Math" panose="02040503050406030204" pitchFamily="18" charset="0"/>
                                </a:rPr>
                                <m:t>𝜒</m:t>
                              </m:r>
                            </m:e>
                            <m:sub>
                              <m:r>
                                <a:rPr lang="en-US" sz="2800" b="0" i="1" smtClean="0">
                                  <a:solidFill>
                                    <a:srgbClr val="00B0F0"/>
                                  </a:solidFill>
                                  <a:latin typeface="Cambria Math" panose="02040503050406030204" pitchFamily="18" charset="0"/>
                                </a:rPr>
                                <m:t>1</m:t>
                              </m:r>
                            </m:sub>
                            <m:sup>
                              <m:r>
                                <a:rPr lang="en-US" sz="2800" b="0" i="1" smtClean="0">
                                  <a:solidFill>
                                    <a:srgbClr val="00B0F0"/>
                                  </a:solidFill>
                                  <a:latin typeface="Cambria Math" panose="02040503050406030204" pitchFamily="18" charset="0"/>
                                </a:rPr>
                                <m:t>0</m:t>
                              </m:r>
                            </m:sup>
                          </m:sSubSup>
                        </m:sup>
                      </m:sSubSup>
                      <m:r>
                        <a:rPr lang="en-US" sz="2800" b="0" i="1" smtClean="0">
                          <a:solidFill>
                            <a:schemeClr val="tx1"/>
                          </a:solidFill>
                          <a:latin typeface="Cambria Math" panose="02040503050406030204" pitchFamily="18" charset="0"/>
                        </a:rPr>
                        <m:t>=</m:t>
                      </m:r>
                      <m:sSubSup>
                        <m:sSubSupPr>
                          <m:ctrlPr>
                            <a:rPr lang="en-US" sz="2800" b="0" i="1" smtClean="0">
                              <a:solidFill>
                                <a:srgbClr val="FF0000"/>
                              </a:solidFill>
                              <a:latin typeface="Cambria Math" panose="02040503050406030204" pitchFamily="18" charset="0"/>
                            </a:rPr>
                          </m:ctrlPr>
                        </m:sSubSupPr>
                        <m:e>
                          <m:r>
                            <a:rPr lang="en-US" sz="2800" b="0" i="1" smtClean="0">
                              <a:solidFill>
                                <a:srgbClr val="FF0000"/>
                              </a:solidFill>
                              <a:latin typeface="Cambria Math" panose="02040503050406030204" pitchFamily="18" charset="0"/>
                            </a:rPr>
                            <m:t>𝑝</m:t>
                          </m:r>
                        </m:e>
                        <m:sub>
                          <m:r>
                            <a:rPr lang="en-US" sz="2800" b="0" i="1" smtClean="0">
                              <a:solidFill>
                                <a:srgbClr val="FF0000"/>
                              </a:solidFill>
                              <a:latin typeface="Cambria Math" panose="02040503050406030204" pitchFamily="18" charset="0"/>
                            </a:rPr>
                            <m:t>𝑇</m:t>
                          </m:r>
                        </m:sub>
                        <m:sup>
                          <m:sSubSup>
                            <m:sSubSupPr>
                              <m:ctrlPr>
                                <a:rPr lang="en-DE" sz="2800" i="1" smtClean="0">
                                  <a:solidFill>
                                    <a:srgbClr val="FF0000"/>
                                  </a:solidFill>
                                  <a:latin typeface="Cambria Math" panose="02040503050406030204" pitchFamily="18" charset="0"/>
                                </a:rPr>
                              </m:ctrlPr>
                            </m:sSubSupPr>
                            <m:e>
                              <m:r>
                                <a:rPr lang="en-DE" sz="2800" i="1" smtClean="0">
                                  <a:solidFill>
                                    <a:srgbClr val="FF0000"/>
                                  </a:solidFill>
                                  <a:latin typeface="Cambria Math" panose="02040503050406030204" pitchFamily="18" charset="0"/>
                                  <a:ea typeface="Cambria Math" panose="02040503050406030204" pitchFamily="18" charset="0"/>
                                </a:rPr>
                                <m:t>𝜒</m:t>
                              </m:r>
                            </m:e>
                            <m:sub>
                              <m:r>
                                <a:rPr lang="en-US" sz="2800" b="0" i="1" smtClean="0">
                                  <a:solidFill>
                                    <a:srgbClr val="FF0000"/>
                                  </a:solidFill>
                                  <a:latin typeface="Cambria Math" panose="02040503050406030204" pitchFamily="18" charset="0"/>
                                </a:rPr>
                                <m:t>1</m:t>
                              </m:r>
                            </m:sub>
                            <m:sup>
                              <m:r>
                                <a:rPr lang="en-US" sz="2800" i="1">
                                  <a:solidFill>
                                    <a:srgbClr val="FF0000"/>
                                  </a:solidFill>
                                  <a:latin typeface="Cambria Math" panose="02040503050406030204" pitchFamily="18" charset="0"/>
                                  <a:ea typeface="Cambria Math" panose="02040503050406030204" pitchFamily="18" charset="0"/>
                                </a:rPr>
                                <m:t>±</m:t>
                              </m:r>
                            </m:sup>
                          </m:sSubSup>
                        </m:sup>
                      </m:sSubSup>
                    </m:oMath>
                  </m:oMathPara>
                </a14:m>
                <a:endParaRPr lang="en-DE" dirty="0"/>
              </a:p>
            </p:txBody>
          </p:sp>
        </mc:Choice>
        <mc:Fallback xmlns="">
          <p:sp>
            <p:nvSpPr>
              <p:cNvPr id="38" name="TextBox 37">
                <a:extLst>
                  <a:ext uri="{FF2B5EF4-FFF2-40B4-BE49-F238E27FC236}">
                    <a16:creationId xmlns:a16="http://schemas.microsoft.com/office/drawing/2014/main" id="{EC6FEA7F-F034-1CB2-953E-AA0533BFE5B2}"/>
                  </a:ext>
                </a:extLst>
              </p:cNvPr>
              <p:cNvSpPr txBox="1">
                <a:spLocks noRot="1" noChangeAspect="1" noMove="1" noResize="1" noEditPoints="1" noAdjustHandles="1" noChangeArrowheads="1" noChangeShapeType="1" noTextEdit="1"/>
              </p:cNvSpPr>
              <p:nvPr/>
            </p:nvSpPr>
            <p:spPr>
              <a:xfrm>
                <a:off x="2512315" y="1531512"/>
                <a:ext cx="1899430" cy="726417"/>
              </a:xfrm>
              <a:prstGeom prst="rect">
                <a:avLst/>
              </a:prstGeom>
              <a:blipFill>
                <a:blip r:embed="rId10"/>
                <a:stretch>
                  <a:fillRect b="-5172"/>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8902C38D-2639-7B8F-E148-DEA06F0E2873}"/>
                  </a:ext>
                </a:extLst>
              </p:cNvPr>
              <p:cNvSpPr txBox="1"/>
              <p:nvPr/>
            </p:nvSpPr>
            <p:spPr>
              <a:xfrm>
                <a:off x="2296550" y="5020131"/>
                <a:ext cx="2330959" cy="468975"/>
              </a:xfrm>
              <a:prstGeom prst="rect">
                <a:avLst/>
              </a:prstGeom>
              <a:noFill/>
            </p:spPr>
            <p:txBody>
              <a:bodyPr wrap="none" rtlCol="0">
                <a:spAutoFit/>
              </a:bodyPr>
              <a:lstStyle/>
              <a:p>
                <a14:m>
                  <m:oMath xmlns:m="http://schemas.openxmlformats.org/officeDocument/2006/math">
                    <m:sSubSup>
                      <m:sSubSupPr>
                        <m:ctrlPr>
                          <a:rPr lang="en-DE" sz="2400" i="1" smtClean="0">
                            <a:solidFill>
                              <a:srgbClr val="00B0F0"/>
                            </a:solidFill>
                            <a:latin typeface="Cambria Math" panose="02040503050406030204" pitchFamily="18" charset="0"/>
                          </a:rPr>
                        </m:ctrlPr>
                      </m:sSubSupPr>
                      <m:e>
                        <m:r>
                          <a:rPr lang="en-DE" sz="2400" i="1" smtClean="0">
                            <a:solidFill>
                              <a:srgbClr val="00B0F0"/>
                            </a:solidFill>
                            <a:latin typeface="Cambria Math" panose="02040503050406030204" pitchFamily="18" charset="0"/>
                            <a:ea typeface="Cambria Math" panose="02040503050406030204" pitchFamily="18" charset="0"/>
                          </a:rPr>
                          <m:t>𝜒</m:t>
                        </m:r>
                      </m:e>
                      <m:sub>
                        <m:r>
                          <a:rPr lang="en-US" sz="2400" b="0" i="1" smtClean="0">
                            <a:solidFill>
                              <a:srgbClr val="00B0F0"/>
                            </a:solidFill>
                            <a:latin typeface="Cambria Math" panose="02040503050406030204" pitchFamily="18" charset="0"/>
                          </a:rPr>
                          <m:t>2</m:t>
                        </m:r>
                      </m:sub>
                      <m:sup>
                        <m:r>
                          <a:rPr lang="en-US" sz="2400" b="0" i="1" smtClean="0">
                            <a:solidFill>
                              <a:srgbClr val="00B0F0"/>
                            </a:solidFill>
                            <a:latin typeface="Cambria Math" panose="02040503050406030204" pitchFamily="18" charset="0"/>
                          </a:rPr>
                          <m:t>0</m:t>
                        </m:r>
                      </m:sup>
                    </m:sSubSup>
                  </m:oMath>
                </a14:m>
                <a:r>
                  <a:rPr lang="en-DE" dirty="0"/>
                  <a:t> </a:t>
                </a:r>
                <a:r>
                  <a:rPr lang="en-DE" sz="2000" dirty="0"/>
                  <a:t>not the only one</a:t>
                </a:r>
                <a:endParaRPr lang="en-DE" dirty="0"/>
              </a:p>
            </p:txBody>
          </p:sp>
        </mc:Choice>
        <mc:Fallback xmlns="">
          <p:sp>
            <p:nvSpPr>
              <p:cNvPr id="39" name="TextBox 38">
                <a:extLst>
                  <a:ext uri="{FF2B5EF4-FFF2-40B4-BE49-F238E27FC236}">
                    <a16:creationId xmlns:a16="http://schemas.microsoft.com/office/drawing/2014/main" id="{8902C38D-2639-7B8F-E148-DEA06F0E2873}"/>
                  </a:ext>
                </a:extLst>
              </p:cNvPr>
              <p:cNvSpPr txBox="1">
                <a:spLocks noRot="1" noChangeAspect="1" noMove="1" noResize="1" noEditPoints="1" noAdjustHandles="1" noChangeArrowheads="1" noChangeShapeType="1" noTextEdit="1"/>
              </p:cNvSpPr>
              <p:nvPr/>
            </p:nvSpPr>
            <p:spPr>
              <a:xfrm>
                <a:off x="2296550" y="5020131"/>
                <a:ext cx="2330959" cy="468975"/>
              </a:xfrm>
              <a:prstGeom prst="rect">
                <a:avLst/>
              </a:prstGeom>
              <a:blipFill>
                <a:blip r:embed="rId11"/>
                <a:stretch>
                  <a:fillRect r="-1622" b="-23684"/>
                </a:stretch>
              </a:blipFill>
            </p:spPr>
            <p:txBody>
              <a:bodyPr/>
              <a:lstStyle/>
              <a:p>
                <a:r>
                  <a:rPr lang="en-DE">
                    <a:noFill/>
                  </a:rPr>
                  <a:t> </a:t>
                </a:r>
              </a:p>
            </p:txBody>
          </p:sp>
        </mc:Fallback>
      </mc:AlternateContent>
      <p:pic>
        <p:nvPicPr>
          <p:cNvPr id="3" name="Picture 2">
            <a:extLst>
              <a:ext uri="{FF2B5EF4-FFF2-40B4-BE49-F238E27FC236}">
                <a16:creationId xmlns:a16="http://schemas.microsoft.com/office/drawing/2014/main" id="{EA784039-3DD1-CAD5-5CD1-6B1061495121}"/>
              </a:ext>
            </a:extLst>
          </p:cNvPr>
          <p:cNvPicPr>
            <a:picLocks noChangeAspect="1"/>
          </p:cNvPicPr>
          <p:nvPr/>
        </p:nvPicPr>
        <p:blipFill rotWithShape="1">
          <a:blip r:embed="rId12"/>
          <a:srcRect l="1086"/>
          <a:stretch/>
        </p:blipFill>
        <p:spPr>
          <a:xfrm>
            <a:off x="7499255" y="266849"/>
            <a:ext cx="4663810" cy="3162151"/>
          </a:xfrm>
          <a:prstGeom prst="rect">
            <a:avLst/>
          </a:prstGeom>
        </p:spPr>
      </p:pic>
      <p:pic>
        <p:nvPicPr>
          <p:cNvPr id="6" name="Picture 5" descr="A graph showing a blue and white line&#10;&#10;Description automatically generated with medium confidence">
            <a:extLst>
              <a:ext uri="{FF2B5EF4-FFF2-40B4-BE49-F238E27FC236}">
                <a16:creationId xmlns:a16="http://schemas.microsoft.com/office/drawing/2014/main" id="{D9C84171-F5FE-D306-03C4-AEDDFBC7C65D}"/>
              </a:ext>
            </a:extLst>
          </p:cNvPr>
          <p:cNvPicPr>
            <a:picLocks noChangeAspect="1"/>
          </p:cNvPicPr>
          <p:nvPr/>
        </p:nvPicPr>
        <p:blipFill>
          <a:blip r:embed="rId13"/>
          <a:stretch>
            <a:fillRect/>
          </a:stretch>
        </p:blipFill>
        <p:spPr>
          <a:xfrm>
            <a:off x="7524869" y="3557839"/>
            <a:ext cx="4612582" cy="3114606"/>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9EAB577-E093-1B02-CD70-15A1405909F2}"/>
                  </a:ext>
                </a:extLst>
              </p:cNvPr>
              <p:cNvSpPr txBox="1"/>
              <p:nvPr/>
            </p:nvSpPr>
            <p:spPr>
              <a:xfrm>
                <a:off x="51833" y="655313"/>
                <a:ext cx="6223634" cy="406137"/>
              </a:xfrm>
              <a:prstGeom prst="rect">
                <a:avLst/>
              </a:prstGeom>
              <a:noFill/>
            </p:spPr>
            <p:txBody>
              <a:bodyPr wrap="square">
                <a:spAutoFit/>
              </a:bodyPr>
              <a:lstStyle/>
              <a:p>
                <a:r>
                  <a:rPr lang="en-DE" sz="2000" dirty="0">
                    <a:solidFill>
                      <a:schemeClr val="tx1"/>
                    </a:solidFill>
                  </a:rPr>
                  <a:t>Set production vertex of </a:t>
                </a:r>
                <a14:m>
                  <m:oMath xmlns:m="http://schemas.openxmlformats.org/officeDocument/2006/math">
                    <m:sSubSup>
                      <m:sSubSupPr>
                        <m:ctrlPr>
                          <a:rPr lang="en-DE" sz="2000" i="1" smtClean="0">
                            <a:solidFill>
                              <a:schemeClr val="tx1"/>
                            </a:solidFill>
                            <a:latin typeface="Cambria Math" panose="02040503050406030204" pitchFamily="18" charset="0"/>
                          </a:rPr>
                        </m:ctrlPr>
                      </m:sSubSupPr>
                      <m:e>
                        <m:r>
                          <a:rPr lang="en-DE" sz="2000" i="1" smtClean="0">
                            <a:solidFill>
                              <a:schemeClr val="tx1"/>
                            </a:solidFill>
                            <a:latin typeface="Cambria Math" panose="02040503050406030204" pitchFamily="18" charset="0"/>
                            <a:ea typeface="Cambria Math" panose="02040503050406030204" pitchFamily="18" charset="0"/>
                          </a:rPr>
                          <m:t>𝜒</m:t>
                        </m:r>
                      </m:e>
                      <m:sub>
                        <m:r>
                          <a:rPr lang="en-US" sz="2000" b="0" i="1" smtClean="0">
                            <a:solidFill>
                              <a:schemeClr val="tx1"/>
                            </a:solidFill>
                            <a:latin typeface="Cambria Math" panose="02040503050406030204" pitchFamily="18" charset="0"/>
                          </a:rPr>
                          <m:t>1</m:t>
                        </m:r>
                      </m:sub>
                      <m:sup>
                        <m:r>
                          <a:rPr lang="en-US" sz="2000" b="0" i="1" smtClean="0">
                            <a:solidFill>
                              <a:schemeClr val="tx1"/>
                            </a:solidFill>
                            <a:latin typeface="Cambria Math" panose="02040503050406030204" pitchFamily="18" charset="0"/>
                          </a:rPr>
                          <m:t>0</m:t>
                        </m:r>
                      </m:sup>
                    </m:sSubSup>
                  </m:oMath>
                </a14:m>
                <a:r>
                  <a:rPr lang="en-DE" sz="2000" dirty="0">
                    <a:solidFill>
                      <a:schemeClr val="tx1"/>
                    </a:solidFill>
                  </a:rPr>
                  <a:t>, </a:t>
                </a:r>
                <a14:m>
                  <m:oMath xmlns:m="http://schemas.openxmlformats.org/officeDocument/2006/math">
                    <m:sSubSup>
                      <m:sSubSupPr>
                        <m:ctrlPr>
                          <a:rPr lang="en-DE" sz="2000" i="1" smtClean="0">
                            <a:solidFill>
                              <a:schemeClr val="tx1"/>
                            </a:solidFill>
                            <a:latin typeface="Cambria Math" panose="02040503050406030204" pitchFamily="18" charset="0"/>
                          </a:rPr>
                        </m:ctrlPr>
                      </m:sSubSupPr>
                      <m:e>
                        <m:r>
                          <a:rPr lang="en-DE" sz="2000" i="1" smtClean="0">
                            <a:solidFill>
                              <a:schemeClr val="tx1"/>
                            </a:solidFill>
                            <a:latin typeface="Cambria Math" panose="02040503050406030204" pitchFamily="18" charset="0"/>
                            <a:ea typeface="Cambria Math" panose="02040503050406030204" pitchFamily="18" charset="0"/>
                          </a:rPr>
                          <m:t>𝜒</m:t>
                        </m:r>
                      </m:e>
                      <m:sub>
                        <m:r>
                          <a:rPr lang="en-US" sz="2000" b="0" i="1" smtClean="0">
                            <a:solidFill>
                              <a:schemeClr val="tx1"/>
                            </a:solidFill>
                            <a:latin typeface="Cambria Math" panose="02040503050406030204" pitchFamily="18" charset="0"/>
                          </a:rPr>
                          <m:t>2</m:t>
                        </m:r>
                      </m:sub>
                      <m:sup>
                        <m:r>
                          <a:rPr lang="en-US" sz="2000" b="0" i="1" smtClean="0">
                            <a:solidFill>
                              <a:schemeClr val="tx1"/>
                            </a:solidFill>
                            <a:latin typeface="Cambria Math" panose="02040503050406030204" pitchFamily="18" charset="0"/>
                          </a:rPr>
                          <m:t>0</m:t>
                        </m:r>
                      </m:sup>
                    </m:sSubSup>
                  </m:oMath>
                </a14:m>
                <a:r>
                  <a:rPr lang="en-DE" sz="2000" dirty="0">
                    <a:solidFill>
                      <a:schemeClr val="tx1"/>
                    </a:solidFill>
                  </a:rPr>
                  <a:t> as decay vertex</a:t>
                </a:r>
              </a:p>
            </p:txBody>
          </p:sp>
        </mc:Choice>
        <mc:Fallback xmlns="">
          <p:sp>
            <p:nvSpPr>
              <p:cNvPr id="19" name="TextBox 18">
                <a:extLst>
                  <a:ext uri="{FF2B5EF4-FFF2-40B4-BE49-F238E27FC236}">
                    <a16:creationId xmlns:a16="http://schemas.microsoft.com/office/drawing/2014/main" id="{29EAB577-E093-1B02-CD70-15A1405909F2}"/>
                  </a:ext>
                </a:extLst>
              </p:cNvPr>
              <p:cNvSpPr txBox="1">
                <a:spLocks noRot="1" noChangeAspect="1" noMove="1" noResize="1" noEditPoints="1" noAdjustHandles="1" noChangeArrowheads="1" noChangeShapeType="1" noTextEdit="1"/>
              </p:cNvSpPr>
              <p:nvPr/>
            </p:nvSpPr>
            <p:spPr>
              <a:xfrm>
                <a:off x="51833" y="655313"/>
                <a:ext cx="6223634" cy="406137"/>
              </a:xfrm>
              <a:prstGeom prst="rect">
                <a:avLst/>
              </a:prstGeom>
              <a:blipFill>
                <a:blip r:embed="rId14"/>
                <a:stretch>
                  <a:fillRect l="-1020" t="-6061" b="-27273"/>
                </a:stretch>
              </a:blipFill>
            </p:spPr>
            <p:txBody>
              <a:bodyPr/>
              <a:lstStyle/>
              <a:p>
                <a:r>
                  <a:rPr lang="en-DE">
                    <a:noFill/>
                  </a:rPr>
                  <a:t> </a:t>
                </a:r>
              </a:p>
            </p:txBody>
          </p:sp>
        </mc:Fallback>
      </mc:AlternateContent>
      <p:sp>
        <p:nvSpPr>
          <p:cNvPr id="21" name="Slide Number Placeholder 20">
            <a:extLst>
              <a:ext uri="{FF2B5EF4-FFF2-40B4-BE49-F238E27FC236}">
                <a16:creationId xmlns:a16="http://schemas.microsoft.com/office/drawing/2014/main" id="{14902FEA-78A1-3B32-6816-1B68CD4D503B}"/>
              </a:ext>
            </a:extLst>
          </p:cNvPr>
          <p:cNvSpPr>
            <a:spLocks noGrp="1"/>
          </p:cNvSpPr>
          <p:nvPr>
            <p:ph type="sldNum" sz="quarter" idx="12"/>
          </p:nvPr>
        </p:nvSpPr>
        <p:spPr/>
        <p:txBody>
          <a:bodyPr/>
          <a:lstStyle/>
          <a:p>
            <a:fld id="{CD6E27E6-F65B-044C-A752-7C6B84588510}" type="slidenum">
              <a:rPr lang="en-DE" smtClean="0"/>
              <a:t>17</a:t>
            </a:fld>
            <a:endParaRPr lang="en-DE"/>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A43C3B6-30E4-049E-826A-9B35EDF96164}"/>
                  </a:ext>
                </a:extLst>
              </p:cNvPr>
              <p:cNvSpPr txBox="1"/>
              <p:nvPr/>
            </p:nvSpPr>
            <p:spPr>
              <a:xfrm>
                <a:off x="6710122" y="4551156"/>
                <a:ext cx="582082" cy="468975"/>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DE" sz="2400" i="1" smtClean="0">
                              <a:solidFill>
                                <a:srgbClr val="FF0000"/>
                              </a:solidFill>
                              <a:latin typeface="Cambria Math" panose="02040503050406030204" pitchFamily="18" charset="0"/>
                            </a:rPr>
                          </m:ctrlPr>
                        </m:sSubSupPr>
                        <m:e>
                          <m:r>
                            <a:rPr lang="en-DE" sz="2400" i="1" smtClean="0">
                              <a:solidFill>
                                <a:srgbClr val="FF0000"/>
                              </a:solidFill>
                              <a:latin typeface="Cambria Math" panose="02040503050406030204" pitchFamily="18" charset="0"/>
                              <a:ea typeface="Cambria Math" panose="02040503050406030204" pitchFamily="18" charset="0"/>
                            </a:rPr>
                            <m:t>𝜒</m:t>
                          </m:r>
                        </m:e>
                        <m:sub>
                          <m:r>
                            <a:rPr lang="en-US" sz="2400" b="0" i="1" smtClean="0">
                              <a:solidFill>
                                <a:srgbClr val="FF0000"/>
                              </a:solidFill>
                              <a:latin typeface="Cambria Math" panose="02040503050406030204" pitchFamily="18" charset="0"/>
                            </a:rPr>
                            <m:t>2</m:t>
                          </m:r>
                        </m:sub>
                        <m:sup>
                          <m:r>
                            <a:rPr lang="en-US" sz="2400" b="0" i="1" smtClean="0">
                              <a:solidFill>
                                <a:srgbClr val="FF0000"/>
                              </a:solidFill>
                              <a:latin typeface="Cambria Math" panose="02040503050406030204" pitchFamily="18" charset="0"/>
                            </a:rPr>
                            <m:t>0</m:t>
                          </m:r>
                        </m:sup>
                      </m:sSubSup>
                    </m:oMath>
                  </m:oMathPara>
                </a14:m>
                <a:endParaRPr lang="en-DE" dirty="0">
                  <a:solidFill>
                    <a:srgbClr val="FF0000"/>
                  </a:solidFill>
                </a:endParaRPr>
              </a:p>
            </p:txBody>
          </p:sp>
        </mc:Choice>
        <mc:Fallback xmlns="">
          <p:sp>
            <p:nvSpPr>
              <p:cNvPr id="11" name="TextBox 10">
                <a:extLst>
                  <a:ext uri="{FF2B5EF4-FFF2-40B4-BE49-F238E27FC236}">
                    <a16:creationId xmlns:a16="http://schemas.microsoft.com/office/drawing/2014/main" id="{EA43C3B6-30E4-049E-826A-9B35EDF96164}"/>
                  </a:ext>
                </a:extLst>
              </p:cNvPr>
              <p:cNvSpPr txBox="1">
                <a:spLocks noRot="1" noChangeAspect="1" noMove="1" noResize="1" noEditPoints="1" noAdjustHandles="1" noChangeArrowheads="1" noChangeShapeType="1" noTextEdit="1"/>
              </p:cNvSpPr>
              <p:nvPr/>
            </p:nvSpPr>
            <p:spPr>
              <a:xfrm>
                <a:off x="6710122" y="4551156"/>
                <a:ext cx="582082" cy="468975"/>
              </a:xfrm>
              <a:prstGeom prst="rect">
                <a:avLst/>
              </a:prstGeom>
              <a:blipFill>
                <a:blip r:embed="rId15"/>
                <a:stretch>
                  <a:fillRect b="-7895"/>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57BF957-08AC-EF5B-C1A4-05456D136C78}"/>
                  </a:ext>
                </a:extLst>
              </p:cNvPr>
              <p:cNvSpPr txBox="1"/>
              <p:nvPr/>
            </p:nvSpPr>
            <p:spPr>
              <a:xfrm>
                <a:off x="6684528" y="5321601"/>
                <a:ext cx="582082" cy="468975"/>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DE" sz="2400" i="1" smtClean="0">
                              <a:solidFill>
                                <a:srgbClr val="00B0F0"/>
                              </a:solidFill>
                              <a:latin typeface="Cambria Math" panose="02040503050406030204" pitchFamily="18" charset="0"/>
                            </a:rPr>
                          </m:ctrlPr>
                        </m:sSubSupPr>
                        <m:e>
                          <m:r>
                            <a:rPr lang="en-DE" sz="2400" i="1" smtClean="0">
                              <a:solidFill>
                                <a:srgbClr val="00B0F0"/>
                              </a:solidFill>
                              <a:latin typeface="Cambria Math" panose="02040503050406030204" pitchFamily="18" charset="0"/>
                              <a:ea typeface="Cambria Math" panose="02040503050406030204" pitchFamily="18" charset="0"/>
                            </a:rPr>
                            <m:t>𝜒</m:t>
                          </m:r>
                        </m:e>
                        <m:sub>
                          <m:r>
                            <a:rPr lang="en-US" sz="2400" b="0" i="1" smtClean="0">
                              <a:solidFill>
                                <a:srgbClr val="00B0F0"/>
                              </a:solidFill>
                              <a:latin typeface="Cambria Math" panose="02040503050406030204" pitchFamily="18" charset="0"/>
                            </a:rPr>
                            <m:t>2</m:t>
                          </m:r>
                        </m:sub>
                        <m:sup>
                          <m:r>
                            <a:rPr lang="en-US" sz="2400" b="0" i="1" smtClean="0">
                              <a:solidFill>
                                <a:srgbClr val="00B0F0"/>
                              </a:solidFill>
                              <a:latin typeface="Cambria Math" panose="02040503050406030204" pitchFamily="18" charset="0"/>
                            </a:rPr>
                            <m:t>0</m:t>
                          </m:r>
                        </m:sup>
                      </m:sSubSup>
                    </m:oMath>
                  </m:oMathPara>
                </a14:m>
                <a:endParaRPr lang="en-DE" dirty="0">
                  <a:solidFill>
                    <a:srgbClr val="00B0F0"/>
                  </a:solidFill>
                </a:endParaRPr>
              </a:p>
            </p:txBody>
          </p:sp>
        </mc:Choice>
        <mc:Fallback xmlns="">
          <p:sp>
            <p:nvSpPr>
              <p:cNvPr id="13" name="TextBox 12">
                <a:extLst>
                  <a:ext uri="{FF2B5EF4-FFF2-40B4-BE49-F238E27FC236}">
                    <a16:creationId xmlns:a16="http://schemas.microsoft.com/office/drawing/2014/main" id="{857BF957-08AC-EF5B-C1A4-05456D136C78}"/>
                  </a:ext>
                </a:extLst>
              </p:cNvPr>
              <p:cNvSpPr txBox="1">
                <a:spLocks noRot="1" noChangeAspect="1" noMove="1" noResize="1" noEditPoints="1" noAdjustHandles="1" noChangeArrowheads="1" noChangeShapeType="1" noTextEdit="1"/>
              </p:cNvSpPr>
              <p:nvPr/>
            </p:nvSpPr>
            <p:spPr>
              <a:xfrm>
                <a:off x="6684528" y="5321601"/>
                <a:ext cx="582082" cy="468975"/>
              </a:xfrm>
              <a:prstGeom prst="rect">
                <a:avLst/>
              </a:prstGeom>
              <a:blipFill>
                <a:blip r:embed="rId16"/>
                <a:stretch>
                  <a:fillRect b="-5263"/>
                </a:stretch>
              </a:blipFill>
            </p:spPr>
            <p:txBody>
              <a:bodyPr/>
              <a:lstStyle/>
              <a:p>
                <a:r>
                  <a:rPr lang="en-DE">
                    <a:noFill/>
                  </a:rPr>
                  <a:t> </a:t>
                </a:r>
              </a:p>
            </p:txBody>
          </p:sp>
        </mc:Fallback>
      </mc:AlternateContent>
    </p:spTree>
    <p:extLst>
      <p:ext uri="{BB962C8B-B14F-4D97-AF65-F5344CB8AC3E}">
        <p14:creationId xmlns:p14="http://schemas.microsoft.com/office/powerpoint/2010/main" val="2157931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774956-8088-49CC-DB54-16B47D8B6682}"/>
              </a:ext>
            </a:extLst>
          </p:cNvPr>
          <p:cNvSpPr txBox="1">
            <a:spLocks/>
          </p:cNvSpPr>
          <p:nvPr/>
        </p:nvSpPr>
        <p:spPr>
          <a:xfrm>
            <a:off x="92211" y="-229423"/>
            <a:ext cx="124960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DE" b="1" dirty="0">
                <a:solidFill>
                  <a:schemeClr val="accent4"/>
                </a:solidFill>
              </a:rPr>
              <a:t>Diagram</a:t>
            </a:r>
            <a:endParaRPr lang="en-DE" sz="2400" b="1" dirty="0">
              <a:solidFill>
                <a:schemeClr val="accent4"/>
              </a:solidFill>
            </a:endParaRPr>
          </a:p>
        </p:txBody>
      </p:sp>
      <p:sp>
        <p:nvSpPr>
          <p:cNvPr id="2" name="Left Arrow 1">
            <a:extLst>
              <a:ext uri="{FF2B5EF4-FFF2-40B4-BE49-F238E27FC236}">
                <a16:creationId xmlns:a16="http://schemas.microsoft.com/office/drawing/2014/main" id="{CB0E2406-260B-1CC0-1D71-92B32E1ECB13}"/>
              </a:ext>
            </a:extLst>
          </p:cNvPr>
          <p:cNvSpPr/>
          <p:nvPr/>
        </p:nvSpPr>
        <p:spPr>
          <a:xfrm>
            <a:off x="2608835" y="1072020"/>
            <a:ext cx="2743200" cy="622852"/>
          </a:xfrm>
          <a:prstGeom prst="left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 name="TextBox 2">
            <a:extLst>
              <a:ext uri="{FF2B5EF4-FFF2-40B4-BE49-F238E27FC236}">
                <a16:creationId xmlns:a16="http://schemas.microsoft.com/office/drawing/2014/main" id="{C138855A-81D2-862E-F510-1FDF34204786}"/>
              </a:ext>
            </a:extLst>
          </p:cNvPr>
          <p:cNvSpPr txBox="1"/>
          <p:nvPr/>
        </p:nvSpPr>
        <p:spPr>
          <a:xfrm>
            <a:off x="3615591" y="634698"/>
            <a:ext cx="729687" cy="646331"/>
          </a:xfrm>
          <a:prstGeom prst="rect">
            <a:avLst/>
          </a:prstGeom>
          <a:noFill/>
        </p:spPr>
        <p:txBody>
          <a:bodyPr wrap="none" rtlCol="0">
            <a:spAutoFit/>
          </a:bodyPr>
          <a:lstStyle/>
          <a:p>
            <a:r>
              <a:rPr lang="en-DE" sz="3600" dirty="0"/>
              <a:t>Jet</a:t>
            </a:r>
            <a:endParaRPr lang="en-DE" dirty="0"/>
          </a:p>
        </p:txBody>
      </p:sp>
      <p:sp>
        <p:nvSpPr>
          <p:cNvPr id="9" name="Left Arrow 8">
            <a:extLst>
              <a:ext uri="{FF2B5EF4-FFF2-40B4-BE49-F238E27FC236}">
                <a16:creationId xmlns:a16="http://schemas.microsoft.com/office/drawing/2014/main" id="{D1B3F97F-C95C-D73A-ACA9-0BA1C9B642B7}"/>
              </a:ext>
            </a:extLst>
          </p:cNvPr>
          <p:cNvSpPr/>
          <p:nvPr/>
        </p:nvSpPr>
        <p:spPr>
          <a:xfrm rot="10261751">
            <a:off x="5352034" y="1021742"/>
            <a:ext cx="2743200" cy="361704"/>
          </a:xfrm>
          <a:prstGeom prst="leftArrow">
            <a:avLst/>
          </a:prstGeom>
          <a:solidFill>
            <a:srgbClr val="F18F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 name="Left Arrow 9">
            <a:extLst>
              <a:ext uri="{FF2B5EF4-FFF2-40B4-BE49-F238E27FC236}">
                <a16:creationId xmlns:a16="http://schemas.microsoft.com/office/drawing/2014/main" id="{C08B3A3C-B8F3-53FC-1888-71F6456435B0}"/>
              </a:ext>
            </a:extLst>
          </p:cNvPr>
          <p:cNvSpPr/>
          <p:nvPr/>
        </p:nvSpPr>
        <p:spPr>
          <a:xfrm rot="11484768">
            <a:off x="5360701" y="1423458"/>
            <a:ext cx="2743200" cy="361704"/>
          </a:xfrm>
          <a:prstGeom prst="leftArrow">
            <a:avLst/>
          </a:prstGeom>
          <a:solidFill>
            <a:srgbClr val="F18F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 name="TextBox 10">
            <a:extLst>
              <a:ext uri="{FF2B5EF4-FFF2-40B4-BE49-F238E27FC236}">
                <a16:creationId xmlns:a16="http://schemas.microsoft.com/office/drawing/2014/main" id="{A9F8A825-0C7D-2AC2-ECC4-6C9C67ACF0E4}"/>
              </a:ext>
            </a:extLst>
          </p:cNvPr>
          <p:cNvSpPr txBox="1"/>
          <p:nvPr/>
        </p:nvSpPr>
        <p:spPr>
          <a:xfrm>
            <a:off x="8137228" y="509295"/>
            <a:ext cx="1317990" cy="646331"/>
          </a:xfrm>
          <a:prstGeom prst="rect">
            <a:avLst/>
          </a:prstGeom>
          <a:noFill/>
        </p:spPr>
        <p:txBody>
          <a:bodyPr wrap="none" rtlCol="0">
            <a:spAutoFit/>
          </a:bodyPr>
          <a:lstStyle/>
          <a:p>
            <a:r>
              <a:rPr lang="en-DE" sz="3600" dirty="0"/>
              <a:t>Muon</a:t>
            </a:r>
            <a:endParaRPr lang="en-DE" dirty="0"/>
          </a:p>
        </p:txBody>
      </p:sp>
      <p:sp>
        <p:nvSpPr>
          <p:cNvPr id="12" name="TextBox 11">
            <a:extLst>
              <a:ext uri="{FF2B5EF4-FFF2-40B4-BE49-F238E27FC236}">
                <a16:creationId xmlns:a16="http://schemas.microsoft.com/office/drawing/2014/main" id="{822CFFF7-A33C-4641-4E08-26065F50D7F8}"/>
              </a:ext>
            </a:extLst>
          </p:cNvPr>
          <p:cNvSpPr txBox="1"/>
          <p:nvPr/>
        </p:nvSpPr>
        <p:spPr>
          <a:xfrm>
            <a:off x="8123991" y="1694872"/>
            <a:ext cx="1317990" cy="646331"/>
          </a:xfrm>
          <a:prstGeom prst="rect">
            <a:avLst/>
          </a:prstGeom>
          <a:noFill/>
        </p:spPr>
        <p:txBody>
          <a:bodyPr wrap="none" rtlCol="0">
            <a:spAutoFit/>
          </a:bodyPr>
          <a:lstStyle/>
          <a:p>
            <a:r>
              <a:rPr lang="en-DE" sz="3600" dirty="0"/>
              <a:t>Muon</a:t>
            </a:r>
            <a:endParaRPr lang="en-DE" dirty="0"/>
          </a:p>
        </p:txBody>
      </p:sp>
      <p:sp>
        <p:nvSpPr>
          <p:cNvPr id="13" name="Left Arrow 12">
            <a:extLst>
              <a:ext uri="{FF2B5EF4-FFF2-40B4-BE49-F238E27FC236}">
                <a16:creationId xmlns:a16="http://schemas.microsoft.com/office/drawing/2014/main" id="{029E346C-0882-7C7B-B4FE-14264C90C81C}"/>
              </a:ext>
            </a:extLst>
          </p:cNvPr>
          <p:cNvSpPr/>
          <p:nvPr/>
        </p:nvSpPr>
        <p:spPr>
          <a:xfrm>
            <a:off x="2758690" y="3706294"/>
            <a:ext cx="2743200" cy="622852"/>
          </a:xfrm>
          <a:prstGeom prst="left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 name="TextBox 13">
            <a:extLst>
              <a:ext uri="{FF2B5EF4-FFF2-40B4-BE49-F238E27FC236}">
                <a16:creationId xmlns:a16="http://schemas.microsoft.com/office/drawing/2014/main" id="{BB235E66-173F-C949-5D03-6F898CCF9603}"/>
              </a:ext>
            </a:extLst>
          </p:cNvPr>
          <p:cNvSpPr txBox="1"/>
          <p:nvPr/>
        </p:nvSpPr>
        <p:spPr>
          <a:xfrm>
            <a:off x="3765446" y="3268972"/>
            <a:ext cx="729687" cy="646331"/>
          </a:xfrm>
          <a:prstGeom prst="rect">
            <a:avLst/>
          </a:prstGeom>
          <a:noFill/>
        </p:spPr>
        <p:txBody>
          <a:bodyPr wrap="none" rtlCol="0">
            <a:spAutoFit/>
          </a:bodyPr>
          <a:lstStyle/>
          <a:p>
            <a:r>
              <a:rPr lang="en-DE" sz="3600" dirty="0"/>
              <a:t>Jet</a:t>
            </a:r>
            <a:endParaRPr lang="en-DE" dirty="0"/>
          </a:p>
        </p:txBody>
      </p:sp>
      <p:sp>
        <p:nvSpPr>
          <p:cNvPr id="16" name="Left Arrow 15">
            <a:extLst>
              <a:ext uri="{FF2B5EF4-FFF2-40B4-BE49-F238E27FC236}">
                <a16:creationId xmlns:a16="http://schemas.microsoft.com/office/drawing/2014/main" id="{C7EDC31A-044E-32A4-89F6-54DAA1FE43F9}"/>
              </a:ext>
            </a:extLst>
          </p:cNvPr>
          <p:cNvSpPr/>
          <p:nvPr/>
        </p:nvSpPr>
        <p:spPr>
          <a:xfrm rot="10800000">
            <a:off x="5501889" y="3706294"/>
            <a:ext cx="2743200" cy="622852"/>
          </a:xfrm>
          <a:prstGeom prst="leftArrow">
            <a:avLst/>
          </a:prstGeom>
          <a:solidFill>
            <a:srgbClr val="F18F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8" name="TextBox 17">
            <a:extLst>
              <a:ext uri="{FF2B5EF4-FFF2-40B4-BE49-F238E27FC236}">
                <a16:creationId xmlns:a16="http://schemas.microsoft.com/office/drawing/2014/main" id="{B750E42E-F9DB-5F51-0653-A81DE49FC214}"/>
              </a:ext>
            </a:extLst>
          </p:cNvPr>
          <p:cNvSpPr txBox="1"/>
          <p:nvPr/>
        </p:nvSpPr>
        <p:spPr>
          <a:xfrm>
            <a:off x="8300319" y="3706294"/>
            <a:ext cx="1027845" cy="646331"/>
          </a:xfrm>
          <a:prstGeom prst="rect">
            <a:avLst/>
          </a:prstGeom>
          <a:noFill/>
        </p:spPr>
        <p:txBody>
          <a:bodyPr wrap="none" rtlCol="0">
            <a:spAutoFit/>
          </a:bodyPr>
          <a:lstStyle/>
          <a:p>
            <a:r>
              <a:rPr lang="en-DE" sz="3600" dirty="0"/>
              <a:t>MET</a:t>
            </a:r>
            <a:endParaRPr lang="en-DE" dirty="0"/>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1117A45-5139-35A7-E6AE-C92FA809431E}"/>
                  </a:ext>
                </a:extLst>
              </p:cNvPr>
              <p:cNvSpPr txBox="1"/>
              <p:nvPr/>
            </p:nvSpPr>
            <p:spPr>
              <a:xfrm rot="5400000">
                <a:off x="5201154" y="2250269"/>
                <a:ext cx="867225" cy="11079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DE" sz="7200" b="1" i="1" smtClean="0">
                          <a:solidFill>
                            <a:schemeClr val="tx1"/>
                          </a:solidFill>
                          <a:latin typeface="Cambria Math" panose="02040503050406030204" pitchFamily="18" charset="0"/>
                          <a:ea typeface="Cambria Math" panose="02040503050406030204" pitchFamily="18" charset="0"/>
                        </a:rPr>
                        <m:t>≈</m:t>
                      </m:r>
                    </m:oMath>
                  </m:oMathPara>
                </a14:m>
                <a:endParaRPr lang="en-DE" sz="7200" b="1" dirty="0">
                  <a:solidFill>
                    <a:schemeClr val="tx1"/>
                  </a:solidFill>
                </a:endParaRPr>
              </a:p>
            </p:txBody>
          </p:sp>
        </mc:Choice>
        <mc:Fallback xmlns="">
          <p:sp>
            <p:nvSpPr>
              <p:cNvPr id="19" name="TextBox 18">
                <a:extLst>
                  <a:ext uri="{FF2B5EF4-FFF2-40B4-BE49-F238E27FC236}">
                    <a16:creationId xmlns:a16="http://schemas.microsoft.com/office/drawing/2014/main" id="{51117A45-5139-35A7-E6AE-C92FA809431E}"/>
                  </a:ext>
                </a:extLst>
              </p:cNvPr>
              <p:cNvSpPr txBox="1">
                <a:spLocks noRot="1" noChangeAspect="1" noMove="1" noResize="1" noEditPoints="1" noAdjustHandles="1" noChangeArrowheads="1" noChangeShapeType="1" noTextEdit="1"/>
              </p:cNvSpPr>
              <p:nvPr/>
            </p:nvSpPr>
            <p:spPr>
              <a:xfrm rot="5400000">
                <a:off x="5201154" y="2250269"/>
                <a:ext cx="867225" cy="1107996"/>
              </a:xfrm>
              <a:prstGeom prst="rect">
                <a:avLst/>
              </a:prstGeom>
              <a:blipFill>
                <a:blip r:embed="rId2"/>
                <a:stretch>
                  <a:fillRect t="-13043" b="-14493"/>
                </a:stretch>
              </a:blipFill>
            </p:spPr>
            <p:txBody>
              <a:bodyPr/>
              <a:lstStyle/>
              <a:p>
                <a:r>
                  <a:rPr lang="en-DE">
                    <a:noFill/>
                  </a:rPr>
                  <a:t> </a:t>
                </a:r>
              </a:p>
            </p:txBody>
          </p:sp>
        </mc:Fallback>
      </mc:AlternateContent>
      <p:sp>
        <p:nvSpPr>
          <p:cNvPr id="20" name="Slide Number Placeholder 19">
            <a:extLst>
              <a:ext uri="{FF2B5EF4-FFF2-40B4-BE49-F238E27FC236}">
                <a16:creationId xmlns:a16="http://schemas.microsoft.com/office/drawing/2014/main" id="{3DE4FFC3-98D6-D597-C291-F2FEE17186DB}"/>
              </a:ext>
            </a:extLst>
          </p:cNvPr>
          <p:cNvSpPr>
            <a:spLocks noGrp="1"/>
          </p:cNvSpPr>
          <p:nvPr>
            <p:ph type="sldNum" sz="quarter" idx="12"/>
          </p:nvPr>
        </p:nvSpPr>
        <p:spPr/>
        <p:txBody>
          <a:bodyPr/>
          <a:lstStyle/>
          <a:p>
            <a:fld id="{CD6E27E6-F65B-044C-A752-7C6B84588510}" type="slidenum">
              <a:rPr lang="en-DE" smtClean="0"/>
              <a:t>18</a:t>
            </a:fld>
            <a:endParaRPr lang="en-DE"/>
          </a:p>
        </p:txBody>
      </p:sp>
      <p:sp>
        <p:nvSpPr>
          <p:cNvPr id="21" name="Left Arrow 20">
            <a:extLst>
              <a:ext uri="{FF2B5EF4-FFF2-40B4-BE49-F238E27FC236}">
                <a16:creationId xmlns:a16="http://schemas.microsoft.com/office/drawing/2014/main" id="{4A75CB84-8AE2-3A87-5AAC-3E966C1D58E1}"/>
              </a:ext>
            </a:extLst>
          </p:cNvPr>
          <p:cNvSpPr/>
          <p:nvPr/>
        </p:nvSpPr>
        <p:spPr>
          <a:xfrm>
            <a:off x="1581099" y="5488861"/>
            <a:ext cx="2743200" cy="622852"/>
          </a:xfrm>
          <a:prstGeom prst="left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2" name="TextBox 21">
            <a:extLst>
              <a:ext uri="{FF2B5EF4-FFF2-40B4-BE49-F238E27FC236}">
                <a16:creationId xmlns:a16="http://schemas.microsoft.com/office/drawing/2014/main" id="{20D96D41-F7EB-36D9-C1AF-C06BF4DCA3C5}"/>
              </a:ext>
            </a:extLst>
          </p:cNvPr>
          <p:cNvSpPr txBox="1"/>
          <p:nvPr/>
        </p:nvSpPr>
        <p:spPr>
          <a:xfrm>
            <a:off x="2587855" y="5051539"/>
            <a:ext cx="729687" cy="646331"/>
          </a:xfrm>
          <a:prstGeom prst="rect">
            <a:avLst/>
          </a:prstGeom>
          <a:noFill/>
        </p:spPr>
        <p:txBody>
          <a:bodyPr wrap="none" rtlCol="0">
            <a:spAutoFit/>
          </a:bodyPr>
          <a:lstStyle/>
          <a:p>
            <a:r>
              <a:rPr lang="en-DE" sz="3600" dirty="0"/>
              <a:t>Jet</a:t>
            </a:r>
            <a:endParaRPr lang="en-DE" dirty="0"/>
          </a:p>
        </p:txBody>
      </p:sp>
      <p:sp>
        <p:nvSpPr>
          <p:cNvPr id="24" name="Left Arrow 23">
            <a:extLst>
              <a:ext uri="{FF2B5EF4-FFF2-40B4-BE49-F238E27FC236}">
                <a16:creationId xmlns:a16="http://schemas.microsoft.com/office/drawing/2014/main" id="{69621434-6B2A-557F-3395-4BE2DF3C5DAC}"/>
              </a:ext>
            </a:extLst>
          </p:cNvPr>
          <p:cNvSpPr/>
          <p:nvPr/>
        </p:nvSpPr>
        <p:spPr>
          <a:xfrm rot="11484768">
            <a:off x="4332965" y="5840299"/>
            <a:ext cx="2743200" cy="361704"/>
          </a:xfrm>
          <a:prstGeom prst="leftArrow">
            <a:avLst/>
          </a:prstGeom>
          <a:solidFill>
            <a:srgbClr val="F18F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5" name="TextBox 24">
            <a:extLst>
              <a:ext uri="{FF2B5EF4-FFF2-40B4-BE49-F238E27FC236}">
                <a16:creationId xmlns:a16="http://schemas.microsoft.com/office/drawing/2014/main" id="{7EF37B04-7898-BA76-E748-66DA0EBBDE69}"/>
              </a:ext>
            </a:extLst>
          </p:cNvPr>
          <p:cNvSpPr txBox="1"/>
          <p:nvPr/>
        </p:nvSpPr>
        <p:spPr>
          <a:xfrm>
            <a:off x="7109492" y="4926136"/>
            <a:ext cx="1994329" cy="646331"/>
          </a:xfrm>
          <a:prstGeom prst="rect">
            <a:avLst/>
          </a:prstGeom>
          <a:noFill/>
        </p:spPr>
        <p:txBody>
          <a:bodyPr wrap="none" rtlCol="0">
            <a:spAutoFit/>
          </a:bodyPr>
          <a:lstStyle/>
          <a:p>
            <a:r>
              <a:rPr lang="en-DE" sz="3600" dirty="0"/>
              <a:t>Chargino</a:t>
            </a:r>
            <a:endParaRPr lang="en-DE" dirty="0"/>
          </a:p>
        </p:txBody>
      </p:sp>
      <p:sp>
        <p:nvSpPr>
          <p:cNvPr id="26" name="TextBox 25">
            <a:extLst>
              <a:ext uri="{FF2B5EF4-FFF2-40B4-BE49-F238E27FC236}">
                <a16:creationId xmlns:a16="http://schemas.microsoft.com/office/drawing/2014/main" id="{C59CC7E2-CE87-EA1F-3A47-6B2467C5C2F0}"/>
              </a:ext>
            </a:extLst>
          </p:cNvPr>
          <p:cNvSpPr txBox="1"/>
          <p:nvPr/>
        </p:nvSpPr>
        <p:spPr>
          <a:xfrm>
            <a:off x="7109492" y="6021151"/>
            <a:ext cx="1027845" cy="646331"/>
          </a:xfrm>
          <a:prstGeom prst="rect">
            <a:avLst/>
          </a:prstGeom>
          <a:noFill/>
        </p:spPr>
        <p:txBody>
          <a:bodyPr wrap="none" rtlCol="0">
            <a:spAutoFit/>
          </a:bodyPr>
          <a:lstStyle/>
          <a:p>
            <a:r>
              <a:rPr lang="en-DE" sz="3600" dirty="0"/>
              <a:t>MET</a:t>
            </a:r>
            <a:endParaRPr lang="en-DE" dirty="0"/>
          </a:p>
        </p:txBody>
      </p:sp>
      <p:sp>
        <p:nvSpPr>
          <p:cNvPr id="29" name="Left Arrow 28">
            <a:extLst>
              <a:ext uri="{FF2B5EF4-FFF2-40B4-BE49-F238E27FC236}">
                <a16:creationId xmlns:a16="http://schemas.microsoft.com/office/drawing/2014/main" id="{FC4EC090-8A51-07DA-C47A-C6AECF285B5F}"/>
              </a:ext>
            </a:extLst>
          </p:cNvPr>
          <p:cNvSpPr/>
          <p:nvPr/>
        </p:nvSpPr>
        <p:spPr>
          <a:xfrm rot="10261751">
            <a:off x="4345295" y="5349413"/>
            <a:ext cx="2743200" cy="361704"/>
          </a:xfrm>
          <a:prstGeom prst="leftArrow">
            <a:avLst/>
          </a:prstGeom>
          <a:solidFill>
            <a:srgbClr val="F18F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0" name="Left Arrow 29">
            <a:extLst>
              <a:ext uri="{FF2B5EF4-FFF2-40B4-BE49-F238E27FC236}">
                <a16:creationId xmlns:a16="http://schemas.microsoft.com/office/drawing/2014/main" id="{2B2FA020-A12C-8EEC-3235-C4EFCEF21641}"/>
              </a:ext>
            </a:extLst>
          </p:cNvPr>
          <p:cNvSpPr/>
          <p:nvPr/>
        </p:nvSpPr>
        <p:spPr>
          <a:xfrm rot="10800000">
            <a:off x="9113395" y="5105881"/>
            <a:ext cx="873269" cy="361704"/>
          </a:xfrm>
          <a:prstGeom prst="leftArrow">
            <a:avLst/>
          </a:prstGeom>
          <a:solidFill>
            <a:srgbClr val="F18F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1" name="TextBox 30">
            <a:extLst>
              <a:ext uri="{FF2B5EF4-FFF2-40B4-BE49-F238E27FC236}">
                <a16:creationId xmlns:a16="http://schemas.microsoft.com/office/drawing/2014/main" id="{672FD746-984F-0BA6-8650-9750EE58D1D6}"/>
              </a:ext>
            </a:extLst>
          </p:cNvPr>
          <p:cNvSpPr txBox="1"/>
          <p:nvPr/>
        </p:nvSpPr>
        <p:spPr>
          <a:xfrm>
            <a:off x="10022727" y="4982224"/>
            <a:ext cx="1027845" cy="646331"/>
          </a:xfrm>
          <a:prstGeom prst="rect">
            <a:avLst/>
          </a:prstGeom>
          <a:noFill/>
        </p:spPr>
        <p:txBody>
          <a:bodyPr wrap="none" rtlCol="0">
            <a:spAutoFit/>
          </a:bodyPr>
          <a:lstStyle/>
          <a:p>
            <a:r>
              <a:rPr lang="en-DE" sz="3600" dirty="0"/>
              <a:t>MET</a:t>
            </a:r>
            <a:endParaRPr lang="en-DE" dirty="0"/>
          </a:p>
        </p:txBody>
      </p:sp>
    </p:spTree>
    <p:extLst>
      <p:ext uri="{BB962C8B-B14F-4D97-AF65-F5344CB8AC3E}">
        <p14:creationId xmlns:p14="http://schemas.microsoft.com/office/powerpoint/2010/main" val="4013641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aph of a graph&#10;&#10;Description automatically generated">
            <a:extLst>
              <a:ext uri="{FF2B5EF4-FFF2-40B4-BE49-F238E27FC236}">
                <a16:creationId xmlns:a16="http://schemas.microsoft.com/office/drawing/2014/main" id="{3C1FA2C2-F99E-D072-C92B-63F96D2B117B}"/>
              </a:ext>
            </a:extLst>
          </p:cNvPr>
          <p:cNvPicPr>
            <a:picLocks noChangeAspect="1"/>
          </p:cNvPicPr>
          <p:nvPr/>
        </p:nvPicPr>
        <p:blipFill>
          <a:blip r:embed="rId3"/>
          <a:srcRect t="1053" r="-2" b="-2"/>
          <a:stretch/>
        </p:blipFill>
        <p:spPr>
          <a:xfrm>
            <a:off x="6178450" y="1325563"/>
            <a:ext cx="5803323" cy="3890357"/>
          </a:xfrm>
          <a:prstGeom prst="rect">
            <a:avLst/>
          </a:prstGeom>
        </p:spPr>
      </p:pic>
      <p:pic>
        <p:nvPicPr>
          <p:cNvPr id="6" name="Picture 5" descr="A graph of a graph&#10;&#10;Description automatically generated">
            <a:extLst>
              <a:ext uri="{FF2B5EF4-FFF2-40B4-BE49-F238E27FC236}">
                <a16:creationId xmlns:a16="http://schemas.microsoft.com/office/drawing/2014/main" id="{5DE8AA9F-1AE2-AE03-54F3-72E3BA45AD7E}"/>
              </a:ext>
            </a:extLst>
          </p:cNvPr>
          <p:cNvPicPr>
            <a:picLocks noChangeAspect="1"/>
          </p:cNvPicPr>
          <p:nvPr/>
        </p:nvPicPr>
        <p:blipFill>
          <a:blip r:embed="rId4"/>
          <a:srcRect t="2136" r="-2" b="-2"/>
          <a:stretch/>
        </p:blipFill>
        <p:spPr>
          <a:xfrm>
            <a:off x="176186" y="1284381"/>
            <a:ext cx="5803323" cy="3890357"/>
          </a:xfrm>
          <a:prstGeom prst="rect">
            <a:avLst/>
          </a:prstGeom>
        </p:spPr>
      </p:pic>
      <p:sp>
        <p:nvSpPr>
          <p:cNvPr id="2" name="Slide Number Placeholder 1">
            <a:extLst>
              <a:ext uri="{FF2B5EF4-FFF2-40B4-BE49-F238E27FC236}">
                <a16:creationId xmlns:a16="http://schemas.microsoft.com/office/drawing/2014/main" id="{987E8166-2151-CF01-8406-7B3252F9840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CD6E27E6-F65B-044C-A752-7C6B84588510}" type="slidenum">
              <a:rPr lang="en-US" smtClean="0">
                <a:solidFill>
                  <a:schemeClr val="tx1">
                    <a:tint val="75000"/>
                  </a:schemeClr>
                </a:solidFill>
              </a:rPr>
              <a:pPr>
                <a:spcAft>
                  <a:spcPts val="600"/>
                </a:spcAft>
              </a:pPr>
              <a:t>19</a:t>
            </a:fld>
            <a:endParaRPr lang="en-US">
              <a:solidFill>
                <a:schemeClr val="tx1">
                  <a:tint val="75000"/>
                </a:schemeClr>
              </a:solidFill>
            </a:endParaRPr>
          </a:p>
        </p:txBody>
      </p:sp>
      <p:sp>
        <p:nvSpPr>
          <p:cNvPr id="7" name="Title 1">
            <a:extLst>
              <a:ext uri="{FF2B5EF4-FFF2-40B4-BE49-F238E27FC236}">
                <a16:creationId xmlns:a16="http://schemas.microsoft.com/office/drawing/2014/main" id="{DEDA9B4E-BAAB-8327-77E4-6CEBCE3A8C07}"/>
              </a:ext>
            </a:extLst>
          </p:cNvPr>
          <p:cNvSpPr txBox="1">
            <a:spLocks/>
          </p:cNvSpPr>
          <p:nvPr/>
        </p:nvSpPr>
        <p:spPr>
          <a:xfrm>
            <a:off x="92211" y="-229423"/>
            <a:ext cx="124960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4"/>
                </a:solidFill>
              </a:rPr>
              <a:t>MET in different </a:t>
            </a:r>
            <a:r>
              <a:rPr lang="en-US" b="1" dirty="0" err="1">
                <a:solidFill>
                  <a:schemeClr val="accent4"/>
                </a:solidFill>
              </a:rPr>
              <a:t>chargino</a:t>
            </a:r>
            <a:r>
              <a:rPr lang="en-US" b="1" dirty="0">
                <a:solidFill>
                  <a:schemeClr val="accent4"/>
                </a:solidFill>
              </a:rPr>
              <a:t> masses</a:t>
            </a:r>
            <a:endParaRPr lang="en-DE" sz="2400" dirty="0"/>
          </a:p>
        </p:txBody>
      </p:sp>
    </p:spTree>
    <p:extLst>
      <p:ext uri="{BB962C8B-B14F-4D97-AF65-F5344CB8AC3E}">
        <p14:creationId xmlns:p14="http://schemas.microsoft.com/office/powerpoint/2010/main" val="3767465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96D-CD6D-0D76-51EB-61DD244D1AD0}"/>
              </a:ext>
            </a:extLst>
          </p:cNvPr>
          <p:cNvSpPr>
            <a:spLocks noGrp="1"/>
          </p:cNvSpPr>
          <p:nvPr>
            <p:ph type="title"/>
          </p:nvPr>
        </p:nvSpPr>
        <p:spPr>
          <a:xfrm>
            <a:off x="685800" y="-93023"/>
            <a:ext cx="10515600" cy="1325563"/>
          </a:xfrm>
        </p:spPr>
        <p:txBody>
          <a:bodyPr/>
          <a:lstStyle/>
          <a:p>
            <a:r>
              <a:rPr lang="en-US" b="1" dirty="0">
                <a:solidFill>
                  <a:schemeClr val="accent4"/>
                </a:solidFill>
              </a:rPr>
              <a:t>Content</a:t>
            </a:r>
          </a:p>
        </p:txBody>
      </p:sp>
      <p:cxnSp>
        <p:nvCxnSpPr>
          <p:cNvPr id="5" name="Straight Arrow Connector 4">
            <a:extLst>
              <a:ext uri="{FF2B5EF4-FFF2-40B4-BE49-F238E27FC236}">
                <a16:creationId xmlns:a16="http://schemas.microsoft.com/office/drawing/2014/main" id="{3C834BA3-03E1-DCEF-F436-228DB9DAE4E7}"/>
              </a:ext>
            </a:extLst>
          </p:cNvPr>
          <p:cNvCxnSpPr>
            <a:cxnSpLocks/>
          </p:cNvCxnSpPr>
          <p:nvPr/>
        </p:nvCxnSpPr>
        <p:spPr>
          <a:xfrm>
            <a:off x="1640177" y="1279402"/>
            <a:ext cx="0" cy="5578598"/>
          </a:xfrm>
          <a:prstGeom prst="straightConnector1">
            <a:avLst/>
          </a:prstGeom>
          <a:ln w="76200">
            <a:tailEnd type="triangle"/>
          </a:ln>
        </p:spPr>
        <p:style>
          <a:lnRef idx="3">
            <a:schemeClr val="accent4"/>
          </a:lnRef>
          <a:fillRef idx="0">
            <a:schemeClr val="accent4"/>
          </a:fillRef>
          <a:effectRef idx="2">
            <a:schemeClr val="accent4"/>
          </a:effectRef>
          <a:fontRef idx="minor">
            <a:schemeClr val="tx1"/>
          </a:fontRef>
        </p:style>
      </p:cxnSp>
      <p:sp>
        <p:nvSpPr>
          <p:cNvPr id="23" name="AutoShape 4" descr="kps_poster_hjang.pdf">
            <a:extLst>
              <a:ext uri="{FF2B5EF4-FFF2-40B4-BE49-F238E27FC236}">
                <a16:creationId xmlns:a16="http://schemas.microsoft.com/office/drawing/2014/main" id="{C71626EC-E47B-3133-8BBF-9DE31018236F}"/>
              </a:ext>
            </a:extLst>
          </p:cNvPr>
          <p:cNvSpPr>
            <a:spLocks noChangeAspect="1" noChangeArrowheads="1"/>
          </p:cNvSpPr>
          <p:nvPr/>
        </p:nvSpPr>
        <p:spPr bwMode="auto">
          <a:xfrm>
            <a:off x="4690190" y="1038349"/>
            <a:ext cx="1638925" cy="1638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DE"/>
          </a:p>
        </p:txBody>
      </p:sp>
      <p:sp>
        <p:nvSpPr>
          <p:cNvPr id="3" name="Oval 2">
            <a:extLst>
              <a:ext uri="{FF2B5EF4-FFF2-40B4-BE49-F238E27FC236}">
                <a16:creationId xmlns:a16="http://schemas.microsoft.com/office/drawing/2014/main" id="{02CE8E54-7920-4129-229C-3CE5AB2ACFA8}"/>
              </a:ext>
            </a:extLst>
          </p:cNvPr>
          <p:cNvSpPr/>
          <p:nvPr/>
        </p:nvSpPr>
        <p:spPr>
          <a:xfrm>
            <a:off x="1487184" y="2858351"/>
            <a:ext cx="324087" cy="324091"/>
          </a:xfrm>
          <a:prstGeom prst="ellipse">
            <a:avLst/>
          </a:prstGeom>
          <a:solidFill>
            <a:srgbClr val="FFC0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 name="TextBox 3">
            <a:extLst>
              <a:ext uri="{FF2B5EF4-FFF2-40B4-BE49-F238E27FC236}">
                <a16:creationId xmlns:a16="http://schemas.microsoft.com/office/drawing/2014/main" id="{322906F7-7E88-893D-AD76-F1013DD4F98C}"/>
              </a:ext>
            </a:extLst>
          </p:cNvPr>
          <p:cNvSpPr txBox="1"/>
          <p:nvPr/>
        </p:nvSpPr>
        <p:spPr>
          <a:xfrm>
            <a:off x="1883898" y="2706019"/>
            <a:ext cx="4500591" cy="1077218"/>
          </a:xfrm>
          <a:prstGeom prst="rect">
            <a:avLst/>
          </a:prstGeom>
          <a:noFill/>
        </p:spPr>
        <p:txBody>
          <a:bodyPr wrap="none" rtlCol="0">
            <a:spAutoFit/>
          </a:bodyPr>
          <a:lstStyle/>
          <a:p>
            <a:r>
              <a:rPr lang="en-DE" sz="3200" i="1" dirty="0">
                <a:solidFill>
                  <a:srgbClr val="F18F33"/>
                </a:solidFill>
              </a:rPr>
              <a:t>Dataset- </a:t>
            </a:r>
            <a:r>
              <a:rPr lang="en-US" sz="2000" dirty="0">
                <a:solidFill>
                  <a:srgbClr val="F18F33"/>
                </a:solidFill>
                <a:latin typeface="Cambria Math" panose="02040503050406030204" pitchFamily="18" charset="0"/>
                <a:ea typeface="Cambria Math" panose="02040503050406030204" pitchFamily="18" charset="0"/>
              </a:rPr>
              <a:t>2022, ATLAS experiment</a:t>
            </a:r>
            <a:endParaRPr lang="en-US" sz="3200" dirty="0">
              <a:solidFill>
                <a:srgbClr val="F18F33"/>
              </a:solidFill>
              <a:latin typeface="Cambria Math" panose="02040503050406030204" pitchFamily="18" charset="0"/>
              <a:ea typeface="Cambria Math" panose="02040503050406030204" pitchFamily="18" charset="0"/>
            </a:endParaRPr>
          </a:p>
          <a:p>
            <a:endParaRPr lang="en-DE" sz="3200" i="1" dirty="0">
              <a:solidFill>
                <a:srgbClr val="F18F33"/>
              </a:solidFill>
            </a:endParaRPr>
          </a:p>
        </p:txBody>
      </p:sp>
      <p:sp>
        <p:nvSpPr>
          <p:cNvPr id="10" name="AutoShape 2" descr="kps_poster_hjang.pdf">
            <a:extLst>
              <a:ext uri="{FF2B5EF4-FFF2-40B4-BE49-F238E27FC236}">
                <a16:creationId xmlns:a16="http://schemas.microsoft.com/office/drawing/2014/main" id="{EE35194D-948B-38A8-266B-3F6FD04410CD}"/>
              </a:ext>
            </a:extLst>
          </p:cNvPr>
          <p:cNvSpPr>
            <a:spLocks noChangeAspect="1" noChangeArrowheads="1"/>
          </p:cNvSpPr>
          <p:nvPr/>
        </p:nvSpPr>
        <p:spPr bwMode="auto">
          <a:xfrm>
            <a:off x="6575164" y="555153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DE"/>
          </a:p>
        </p:txBody>
      </p:sp>
      <p:sp>
        <p:nvSpPr>
          <p:cNvPr id="13" name="AutoShape 4" descr="kps_poster_hjang.pdf">
            <a:extLst>
              <a:ext uri="{FF2B5EF4-FFF2-40B4-BE49-F238E27FC236}">
                <a16:creationId xmlns:a16="http://schemas.microsoft.com/office/drawing/2014/main" id="{6D116CA4-4178-4DAD-BDFE-B6A950D2D734}"/>
              </a:ext>
            </a:extLst>
          </p:cNvPr>
          <p:cNvSpPr>
            <a:spLocks noChangeAspect="1" noChangeArrowheads="1"/>
          </p:cNvSpPr>
          <p:nvPr/>
        </p:nvSpPr>
        <p:spPr bwMode="auto">
          <a:xfrm>
            <a:off x="7004794" y="3429000"/>
            <a:ext cx="1638925" cy="1638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DE"/>
          </a:p>
        </p:txBody>
      </p:sp>
      <p:sp>
        <p:nvSpPr>
          <p:cNvPr id="14" name="Oval 13">
            <a:extLst>
              <a:ext uri="{FF2B5EF4-FFF2-40B4-BE49-F238E27FC236}">
                <a16:creationId xmlns:a16="http://schemas.microsoft.com/office/drawing/2014/main" id="{8797DAE8-90F3-254A-173A-C5EBAFCAC1A6}"/>
              </a:ext>
            </a:extLst>
          </p:cNvPr>
          <p:cNvSpPr/>
          <p:nvPr/>
        </p:nvSpPr>
        <p:spPr>
          <a:xfrm>
            <a:off x="1512177" y="4541630"/>
            <a:ext cx="324087" cy="324091"/>
          </a:xfrm>
          <a:prstGeom prst="ellipse">
            <a:avLst/>
          </a:prstGeom>
          <a:solidFill>
            <a:srgbClr val="FFC0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6" name="TextBox 15">
            <a:extLst>
              <a:ext uri="{FF2B5EF4-FFF2-40B4-BE49-F238E27FC236}">
                <a16:creationId xmlns:a16="http://schemas.microsoft.com/office/drawing/2014/main" id="{C4448039-6CD8-D8AA-249C-255DE535447A}"/>
              </a:ext>
            </a:extLst>
          </p:cNvPr>
          <p:cNvSpPr txBox="1"/>
          <p:nvPr/>
        </p:nvSpPr>
        <p:spPr>
          <a:xfrm>
            <a:off x="1858888" y="4404097"/>
            <a:ext cx="10495887" cy="1077218"/>
          </a:xfrm>
          <a:prstGeom prst="rect">
            <a:avLst/>
          </a:prstGeom>
          <a:noFill/>
        </p:spPr>
        <p:txBody>
          <a:bodyPr wrap="none" rtlCol="0">
            <a:spAutoFit/>
          </a:bodyPr>
          <a:lstStyle/>
          <a:p>
            <a:r>
              <a:rPr lang="en-DE" sz="3200" i="1" dirty="0">
                <a:solidFill>
                  <a:srgbClr val="F18F33"/>
                </a:solidFill>
              </a:rPr>
              <a:t>Generated events- </a:t>
            </a:r>
            <a:r>
              <a:rPr lang="en-US" sz="2000" dirty="0">
                <a:solidFill>
                  <a:srgbClr val="F18F33"/>
                </a:solidFill>
                <a:latin typeface="Cambria Math" panose="02040503050406030204" pitchFamily="18" charset="0"/>
                <a:ea typeface="Cambria Math" panose="02040503050406030204" pitchFamily="18" charset="0"/>
              </a:rPr>
              <a:t>MadGraph5 ver.3.5.4, Pythia8 ver.8.311, </a:t>
            </a:r>
            <a:r>
              <a:rPr lang="en-US" sz="2000" dirty="0"/>
              <a:t> generate signal events</a:t>
            </a:r>
            <a:endParaRPr lang="en-US" sz="2000" dirty="0">
              <a:solidFill>
                <a:srgbClr val="F18F33"/>
              </a:solidFill>
              <a:latin typeface="Cambria Math" panose="02040503050406030204" pitchFamily="18" charset="0"/>
              <a:ea typeface="Cambria Math" panose="02040503050406030204" pitchFamily="18" charset="0"/>
            </a:endParaRPr>
          </a:p>
          <a:p>
            <a:endParaRPr lang="en-DE" sz="3200" i="1" dirty="0">
              <a:solidFill>
                <a:srgbClr val="F18F33"/>
              </a:solidFill>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9C1EAF9-9D6A-9A6F-6297-B10AB6D1140A}"/>
                  </a:ext>
                </a:extLst>
              </p:cNvPr>
              <p:cNvSpPr txBox="1"/>
              <p:nvPr/>
            </p:nvSpPr>
            <p:spPr>
              <a:xfrm>
                <a:off x="1410855" y="3124409"/>
                <a:ext cx="8559765" cy="558999"/>
              </a:xfrm>
              <a:prstGeom prst="rect">
                <a:avLst/>
              </a:prstGeom>
              <a:noFill/>
            </p:spPr>
            <p:txBody>
              <a:bodyPr wrap="square">
                <a:spAutoFit/>
              </a:bodyPr>
              <a:lstStyle/>
              <a:p>
                <a:pPr algn="ctr">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rPr>
                        <m:t>𝑝𝑝</m:t>
                      </m:r>
                      <m:r>
                        <a:rPr lang="en-US" sz="2000" b="0" i="0" smtClean="0">
                          <a:latin typeface="Cambria Math" panose="02040503050406030204" pitchFamily="18" charset="0"/>
                          <a:ea typeface="Cambria Math" panose="02040503050406030204" pitchFamily="18" charset="0"/>
                        </a:rPr>
                        <m:t> </m:t>
                      </m:r>
                      <m:r>
                        <m:rPr>
                          <m:sty m:val="p"/>
                        </m:rPr>
                        <a:rPr lang="en-US" sz="2000" b="0" i="0" smtClean="0">
                          <a:latin typeface="Cambria Math" panose="02040503050406030204" pitchFamily="18" charset="0"/>
                          <a:ea typeface="Cambria Math" panose="02040503050406030204" pitchFamily="18" charset="0"/>
                        </a:rPr>
                        <m:t>collisions</m:t>
                      </m:r>
                      <m:r>
                        <a:rPr lang="en-US" sz="2000" b="0" i="0" smtClean="0">
                          <a:latin typeface="Cambria Math" panose="02040503050406030204" pitchFamily="18" charset="0"/>
                          <a:ea typeface="Cambria Math" panose="02040503050406030204" pitchFamily="18" charset="0"/>
                        </a:rPr>
                        <m:t> </m:t>
                      </m:r>
                      <m:rad>
                        <m:radPr>
                          <m:degHide m:val="on"/>
                          <m:ctrlPr>
                            <a:rPr lang="en-US" sz="2000" b="0" i="1" smtClean="0">
                              <a:latin typeface="Cambria Math" panose="02040503050406030204" pitchFamily="18" charset="0"/>
                              <a:ea typeface="Cambria Math" panose="02040503050406030204" pitchFamily="18" charset="0"/>
                            </a:rPr>
                          </m:ctrlPr>
                        </m:radPr>
                        <m:deg/>
                        <m:e>
                          <m:r>
                            <a:rPr lang="en-US" sz="2000" b="0" i="1" smtClean="0">
                              <a:latin typeface="Cambria Math" panose="02040503050406030204" pitchFamily="18" charset="0"/>
                              <a:ea typeface="Cambria Math" panose="02040503050406030204" pitchFamily="18" charset="0"/>
                            </a:rPr>
                            <m:t>𝑠</m:t>
                          </m:r>
                        </m:e>
                      </m:rad>
                      <m:r>
                        <a:rPr lang="en-US" sz="2000" b="0" i="1" smtClean="0">
                          <a:latin typeface="Cambria Math" panose="02040503050406030204" pitchFamily="18" charset="0"/>
                          <a:ea typeface="Cambria Math" panose="02040503050406030204" pitchFamily="18" charset="0"/>
                        </a:rPr>
                        <m:t>=13.6 </m:t>
                      </m:r>
                      <m:r>
                        <a:rPr lang="en-US" sz="2000" b="0" i="1" smtClean="0">
                          <a:latin typeface="Cambria Math" panose="02040503050406030204" pitchFamily="18" charset="0"/>
                          <a:ea typeface="Cambria Math" panose="02040503050406030204" pitchFamily="18" charset="0"/>
                        </a:rPr>
                        <m:t>𝑇𝑒𝑉</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𝑖𝑛𝑡𝑒𝑔𝑟𝑎𝑡𝑒𝑑</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𝑙𝑢𝑚𝑖𝑛𝑜𝑠𝑖𝑡𝑦</m:t>
                      </m:r>
                      <m:r>
                        <a:rPr lang="en-US" sz="2000" b="0" i="1" smtClean="0">
                          <a:latin typeface="Cambria Math" panose="02040503050406030204" pitchFamily="18" charset="0"/>
                          <a:ea typeface="Cambria Math" panose="02040503050406030204" pitchFamily="18" charset="0"/>
                        </a:rPr>
                        <m:t>: </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29 </m:t>
                          </m:r>
                          <m:r>
                            <a:rPr lang="en-US" sz="2000" b="0" i="1" smtClean="0">
                              <a:latin typeface="Cambria Math" panose="02040503050406030204" pitchFamily="18" charset="0"/>
                              <a:ea typeface="Cambria Math" panose="02040503050406030204" pitchFamily="18" charset="0"/>
                            </a:rPr>
                            <m:t>𝑓𝑏</m:t>
                          </m:r>
                        </m:e>
                        <m:sup>
                          <m:r>
                            <a:rPr lang="en-US" sz="2000" b="0" i="1" smtClean="0">
                              <a:latin typeface="Cambria Math" panose="02040503050406030204" pitchFamily="18" charset="0"/>
                              <a:ea typeface="Cambria Math" panose="02040503050406030204" pitchFamily="18" charset="0"/>
                            </a:rPr>
                            <m:t>−1</m:t>
                          </m:r>
                        </m:sup>
                      </m:sSup>
                    </m:oMath>
                  </m:oMathPara>
                </a14:m>
                <a:endParaRPr lang="en-US" sz="2000" dirty="0"/>
              </a:p>
            </p:txBody>
          </p:sp>
        </mc:Choice>
        <mc:Fallback xmlns="">
          <p:sp>
            <p:nvSpPr>
              <p:cNvPr id="17" name="TextBox 16">
                <a:extLst>
                  <a:ext uri="{FF2B5EF4-FFF2-40B4-BE49-F238E27FC236}">
                    <a16:creationId xmlns:a16="http://schemas.microsoft.com/office/drawing/2014/main" id="{29C1EAF9-9D6A-9A6F-6297-B10AB6D1140A}"/>
                  </a:ext>
                </a:extLst>
              </p:cNvPr>
              <p:cNvSpPr txBox="1">
                <a:spLocks noRot="1" noChangeAspect="1" noMove="1" noResize="1" noEditPoints="1" noAdjustHandles="1" noChangeArrowheads="1" noChangeShapeType="1" noTextEdit="1"/>
              </p:cNvSpPr>
              <p:nvPr/>
            </p:nvSpPr>
            <p:spPr>
              <a:xfrm>
                <a:off x="1410855" y="3124409"/>
                <a:ext cx="8559765" cy="558999"/>
              </a:xfrm>
              <a:prstGeom prst="rect">
                <a:avLst/>
              </a:prstGeom>
              <a:blipFill>
                <a:blip r:embed="rId3"/>
                <a:stretch>
                  <a:fillRect b="-4545"/>
                </a:stretch>
              </a:blipFill>
            </p:spPr>
            <p:txBody>
              <a:bodyPr/>
              <a:lstStyle/>
              <a:p>
                <a:r>
                  <a:rPr lang="en-DE">
                    <a:noFill/>
                  </a:rPr>
                  <a:t> </a:t>
                </a:r>
              </a:p>
            </p:txBody>
          </p:sp>
        </mc:Fallback>
      </mc:AlternateContent>
      <p:sp>
        <p:nvSpPr>
          <p:cNvPr id="19" name="TextBox 18">
            <a:extLst>
              <a:ext uri="{FF2B5EF4-FFF2-40B4-BE49-F238E27FC236}">
                <a16:creationId xmlns:a16="http://schemas.microsoft.com/office/drawing/2014/main" id="{D720DC44-136A-6B42-3938-FAB195E647D4}"/>
              </a:ext>
            </a:extLst>
          </p:cNvPr>
          <p:cNvSpPr txBox="1"/>
          <p:nvPr/>
        </p:nvSpPr>
        <p:spPr>
          <a:xfrm>
            <a:off x="1913861" y="3685716"/>
            <a:ext cx="6037871" cy="461665"/>
          </a:xfrm>
          <a:prstGeom prst="rect">
            <a:avLst/>
          </a:prstGeom>
          <a:noFill/>
        </p:spPr>
        <p:txBody>
          <a:bodyPr wrap="none" rtlCol="0">
            <a:spAutoFit/>
          </a:bodyPr>
          <a:lstStyle/>
          <a:p>
            <a:r>
              <a:rPr lang="en-DE" sz="2400" dirty="0"/>
              <a:t>Study efficiency of disappearing track trigger</a:t>
            </a:r>
          </a:p>
        </p:txBody>
      </p:sp>
      <p:sp>
        <p:nvSpPr>
          <p:cNvPr id="20" name="TextBox 19">
            <a:extLst>
              <a:ext uri="{FF2B5EF4-FFF2-40B4-BE49-F238E27FC236}">
                <a16:creationId xmlns:a16="http://schemas.microsoft.com/office/drawing/2014/main" id="{304CB1C7-FB8E-8F5E-E861-91E54FC0D0CA}"/>
              </a:ext>
            </a:extLst>
          </p:cNvPr>
          <p:cNvSpPr txBox="1"/>
          <p:nvPr/>
        </p:nvSpPr>
        <p:spPr>
          <a:xfrm>
            <a:off x="1858888" y="5353163"/>
            <a:ext cx="7663701" cy="461665"/>
          </a:xfrm>
          <a:prstGeom prst="rect">
            <a:avLst/>
          </a:prstGeom>
          <a:noFill/>
        </p:spPr>
        <p:txBody>
          <a:bodyPr wrap="none" rtlCol="0">
            <a:spAutoFit/>
          </a:bodyPr>
          <a:lstStyle/>
          <a:p>
            <a:r>
              <a:rPr lang="en-GB" sz="2400" dirty="0"/>
              <a:t>S</a:t>
            </a:r>
            <a:r>
              <a:rPr lang="en-DE" sz="2400" dirty="0"/>
              <a:t>tudy gained signal events with disappearing track trigger</a:t>
            </a:r>
          </a:p>
        </p:txBody>
      </p:sp>
      <p:sp>
        <p:nvSpPr>
          <p:cNvPr id="21" name="TextBox 20">
            <a:extLst>
              <a:ext uri="{FF2B5EF4-FFF2-40B4-BE49-F238E27FC236}">
                <a16:creationId xmlns:a16="http://schemas.microsoft.com/office/drawing/2014/main" id="{5F72FFC3-1234-6733-89E7-0E2CDA66CE22}"/>
              </a:ext>
            </a:extLst>
          </p:cNvPr>
          <p:cNvSpPr txBox="1"/>
          <p:nvPr/>
        </p:nvSpPr>
        <p:spPr>
          <a:xfrm>
            <a:off x="1842837" y="1042018"/>
            <a:ext cx="2436501" cy="584775"/>
          </a:xfrm>
          <a:prstGeom prst="rect">
            <a:avLst/>
          </a:prstGeom>
          <a:noFill/>
        </p:spPr>
        <p:txBody>
          <a:bodyPr wrap="none" rtlCol="0">
            <a:spAutoFit/>
          </a:bodyPr>
          <a:lstStyle/>
          <a:p>
            <a:r>
              <a:rPr lang="en-DE" sz="3200" i="1" dirty="0">
                <a:solidFill>
                  <a:srgbClr val="F18F33"/>
                </a:solidFill>
              </a:rPr>
              <a:t>Introduction </a:t>
            </a:r>
          </a:p>
        </p:txBody>
      </p:sp>
      <p:sp>
        <p:nvSpPr>
          <p:cNvPr id="24" name="TextBox 23">
            <a:extLst>
              <a:ext uri="{FF2B5EF4-FFF2-40B4-BE49-F238E27FC236}">
                <a16:creationId xmlns:a16="http://schemas.microsoft.com/office/drawing/2014/main" id="{5AC8711E-0252-6523-3131-36B428AA87EE}"/>
              </a:ext>
            </a:extLst>
          </p:cNvPr>
          <p:cNvSpPr txBox="1"/>
          <p:nvPr/>
        </p:nvSpPr>
        <p:spPr>
          <a:xfrm>
            <a:off x="1640177" y="1615356"/>
            <a:ext cx="4591193" cy="830997"/>
          </a:xfrm>
          <a:prstGeom prst="rect">
            <a:avLst/>
          </a:prstGeom>
          <a:noFill/>
        </p:spPr>
        <p:txBody>
          <a:bodyPr wrap="none" rtlCol="0">
            <a:spAutoFit/>
          </a:bodyPr>
          <a:lstStyle/>
          <a:p>
            <a:pPr marL="342900" indent="-342900">
              <a:buFontTx/>
              <a:buChar char="-"/>
            </a:pPr>
            <a:r>
              <a:rPr lang="en-DE" sz="2400" dirty="0"/>
              <a:t>Dark matter candidate in SUSY</a:t>
            </a:r>
          </a:p>
          <a:p>
            <a:pPr marL="342900" indent="-342900">
              <a:buFontTx/>
              <a:buChar char="-"/>
            </a:pPr>
            <a:r>
              <a:rPr lang="en-DE" sz="2400" dirty="0"/>
              <a:t>Trigger system</a:t>
            </a:r>
          </a:p>
        </p:txBody>
      </p:sp>
      <p:sp>
        <p:nvSpPr>
          <p:cNvPr id="25" name="Oval 24">
            <a:extLst>
              <a:ext uri="{FF2B5EF4-FFF2-40B4-BE49-F238E27FC236}">
                <a16:creationId xmlns:a16="http://schemas.microsoft.com/office/drawing/2014/main" id="{739909CF-A6F6-A6EA-3A0C-EFADC63CC4F0}"/>
              </a:ext>
            </a:extLst>
          </p:cNvPr>
          <p:cNvSpPr/>
          <p:nvPr/>
        </p:nvSpPr>
        <p:spPr>
          <a:xfrm>
            <a:off x="1478134" y="1172361"/>
            <a:ext cx="324087" cy="324091"/>
          </a:xfrm>
          <a:prstGeom prst="ellipse">
            <a:avLst/>
          </a:prstGeom>
          <a:solidFill>
            <a:srgbClr val="FFC0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8" name="Slide Number Placeholder 27">
            <a:extLst>
              <a:ext uri="{FF2B5EF4-FFF2-40B4-BE49-F238E27FC236}">
                <a16:creationId xmlns:a16="http://schemas.microsoft.com/office/drawing/2014/main" id="{23D19650-E787-1EDA-E049-4ADB0CF19541}"/>
              </a:ext>
            </a:extLst>
          </p:cNvPr>
          <p:cNvSpPr>
            <a:spLocks noGrp="1"/>
          </p:cNvSpPr>
          <p:nvPr>
            <p:ph type="sldNum" sz="quarter" idx="12"/>
          </p:nvPr>
        </p:nvSpPr>
        <p:spPr/>
        <p:txBody>
          <a:bodyPr/>
          <a:lstStyle/>
          <a:p>
            <a:fld id="{CD6E27E6-F65B-044C-A752-7C6B84588510}" type="slidenum">
              <a:rPr lang="en-DE" smtClean="0"/>
              <a:t>2</a:t>
            </a:fld>
            <a:endParaRPr lang="en-DE"/>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E564BAFF-14B8-D76C-9AD3-54AA0416CCF4}"/>
                  </a:ext>
                </a:extLst>
              </p:cNvPr>
              <p:cNvSpPr txBox="1"/>
              <p:nvPr/>
            </p:nvSpPr>
            <p:spPr>
              <a:xfrm>
                <a:off x="-135986" y="4823536"/>
                <a:ext cx="11062028" cy="558999"/>
              </a:xfrm>
              <a:prstGeom prst="rect">
                <a:avLst/>
              </a:prstGeom>
              <a:noFill/>
            </p:spPr>
            <p:txBody>
              <a:bodyPr wrap="square">
                <a:spAutoFit/>
              </a:bodyPr>
              <a:lstStyle/>
              <a:p>
                <a:pPr algn="ctr">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rPr>
                        <m:t>𝑝𝑝</m:t>
                      </m:r>
                      <m:r>
                        <a:rPr lang="en-US" sz="2000" b="0" i="0" smtClean="0">
                          <a:latin typeface="Cambria Math" panose="02040503050406030204" pitchFamily="18" charset="0"/>
                          <a:ea typeface="Cambria Math" panose="02040503050406030204" pitchFamily="18" charset="0"/>
                        </a:rPr>
                        <m:t> </m:t>
                      </m:r>
                      <m:r>
                        <m:rPr>
                          <m:sty m:val="p"/>
                        </m:rPr>
                        <a:rPr lang="en-US" sz="2000" b="0" i="0" smtClean="0">
                          <a:latin typeface="Cambria Math" panose="02040503050406030204" pitchFamily="18" charset="0"/>
                          <a:ea typeface="Cambria Math" panose="02040503050406030204" pitchFamily="18" charset="0"/>
                        </a:rPr>
                        <m:t>collisions</m:t>
                      </m:r>
                      <m:r>
                        <a:rPr lang="en-US" sz="2000" b="0" i="0" smtClean="0">
                          <a:latin typeface="Cambria Math" panose="02040503050406030204" pitchFamily="18" charset="0"/>
                          <a:ea typeface="Cambria Math" panose="02040503050406030204" pitchFamily="18" charset="0"/>
                        </a:rPr>
                        <m:t> </m:t>
                      </m:r>
                      <m:rad>
                        <m:radPr>
                          <m:degHide m:val="on"/>
                          <m:ctrlPr>
                            <a:rPr lang="en-US" sz="2000" b="0" i="1" smtClean="0">
                              <a:latin typeface="Cambria Math" panose="02040503050406030204" pitchFamily="18" charset="0"/>
                              <a:ea typeface="Cambria Math" panose="02040503050406030204" pitchFamily="18" charset="0"/>
                            </a:rPr>
                          </m:ctrlPr>
                        </m:radPr>
                        <m:deg/>
                        <m:e>
                          <m:r>
                            <a:rPr lang="en-US" sz="2000" b="0" i="1" smtClean="0">
                              <a:latin typeface="Cambria Math" panose="02040503050406030204" pitchFamily="18" charset="0"/>
                              <a:ea typeface="Cambria Math" panose="02040503050406030204" pitchFamily="18" charset="0"/>
                            </a:rPr>
                            <m:t>𝑠</m:t>
                          </m:r>
                        </m:e>
                      </m:rad>
                      <m:r>
                        <a:rPr lang="en-US" sz="2000" b="0" i="1" smtClean="0">
                          <a:latin typeface="Cambria Math" panose="02040503050406030204" pitchFamily="18" charset="0"/>
                          <a:ea typeface="Cambria Math" panose="02040503050406030204" pitchFamily="18" charset="0"/>
                        </a:rPr>
                        <m:t>=13.6 </m:t>
                      </m:r>
                      <m:r>
                        <a:rPr lang="en-US" sz="2000" b="0" i="1" smtClean="0">
                          <a:latin typeface="Cambria Math" panose="02040503050406030204" pitchFamily="18" charset="0"/>
                          <a:ea typeface="Cambria Math" panose="02040503050406030204" pitchFamily="18" charset="0"/>
                        </a:rPr>
                        <m:t>𝑇𝑒𝑉</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𝑖𝑛𝑡𝑒𝑔𝑟𝑎𝑡𝑒𝑑</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𝑙𝑢𝑚𝑖𝑛𝑜𝑠𝑖𝑡𝑦</m:t>
                      </m:r>
                      <m:r>
                        <a:rPr lang="en-US" sz="2000" b="0" i="1" smtClean="0">
                          <a:latin typeface="Cambria Math" panose="02040503050406030204" pitchFamily="18" charset="0"/>
                          <a:ea typeface="Cambria Math" panose="02040503050406030204" pitchFamily="18" charset="0"/>
                        </a:rPr>
                        <m:t>: 137</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𝑓𝑏</m:t>
                          </m:r>
                        </m:e>
                        <m:sup>
                          <m:r>
                            <a:rPr lang="en-US" sz="2000" b="0" i="1" smtClean="0">
                              <a:latin typeface="Cambria Math" panose="02040503050406030204" pitchFamily="18" charset="0"/>
                              <a:ea typeface="Cambria Math" panose="02040503050406030204" pitchFamily="18" charset="0"/>
                            </a:rPr>
                            <m:t>−1</m:t>
                          </m:r>
                        </m:sup>
                      </m:sSup>
                    </m:oMath>
                  </m:oMathPara>
                </a14:m>
                <a:endParaRPr lang="en-US" sz="2000" dirty="0"/>
              </a:p>
            </p:txBody>
          </p:sp>
        </mc:Choice>
        <mc:Fallback xmlns="">
          <p:sp>
            <p:nvSpPr>
              <p:cNvPr id="29" name="TextBox 28">
                <a:extLst>
                  <a:ext uri="{FF2B5EF4-FFF2-40B4-BE49-F238E27FC236}">
                    <a16:creationId xmlns:a16="http://schemas.microsoft.com/office/drawing/2014/main" id="{E564BAFF-14B8-D76C-9AD3-54AA0416CCF4}"/>
                  </a:ext>
                </a:extLst>
              </p:cNvPr>
              <p:cNvSpPr txBox="1">
                <a:spLocks noRot="1" noChangeAspect="1" noMove="1" noResize="1" noEditPoints="1" noAdjustHandles="1" noChangeArrowheads="1" noChangeShapeType="1" noTextEdit="1"/>
              </p:cNvSpPr>
              <p:nvPr/>
            </p:nvSpPr>
            <p:spPr>
              <a:xfrm>
                <a:off x="-135986" y="4823536"/>
                <a:ext cx="11062028" cy="558999"/>
              </a:xfrm>
              <a:prstGeom prst="rect">
                <a:avLst/>
              </a:prstGeom>
              <a:blipFill>
                <a:blip r:embed="rId4"/>
                <a:stretch>
                  <a:fillRect b="-4444"/>
                </a:stretch>
              </a:blipFill>
            </p:spPr>
            <p:txBody>
              <a:bodyPr/>
              <a:lstStyle/>
              <a:p>
                <a:r>
                  <a:rPr lang="en-DE">
                    <a:noFill/>
                  </a:rPr>
                  <a:t> </a:t>
                </a:r>
              </a:p>
            </p:txBody>
          </p:sp>
        </mc:Fallback>
      </mc:AlternateContent>
    </p:spTree>
    <p:extLst>
      <p:ext uri="{BB962C8B-B14F-4D97-AF65-F5344CB8AC3E}">
        <p14:creationId xmlns:p14="http://schemas.microsoft.com/office/powerpoint/2010/main" val="3408455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7E8166-2151-CF01-8406-7B3252F9840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CD6E27E6-F65B-044C-A752-7C6B84588510}" type="slidenum">
              <a:rPr lang="en-US" smtClean="0">
                <a:solidFill>
                  <a:schemeClr val="tx1">
                    <a:tint val="75000"/>
                  </a:schemeClr>
                </a:solidFill>
              </a:rPr>
              <a:pPr>
                <a:spcAft>
                  <a:spcPts val="600"/>
                </a:spcAft>
              </a:pPr>
              <a:t>20</a:t>
            </a:fld>
            <a:endParaRPr lang="en-US">
              <a:solidFill>
                <a:schemeClr val="tx1">
                  <a:tint val="75000"/>
                </a:schemeClr>
              </a:solidFill>
            </a:endParaRPr>
          </a:p>
        </p:txBody>
      </p:sp>
      <p:sp>
        <p:nvSpPr>
          <p:cNvPr id="7" name="Title 1">
            <a:extLst>
              <a:ext uri="{FF2B5EF4-FFF2-40B4-BE49-F238E27FC236}">
                <a16:creationId xmlns:a16="http://schemas.microsoft.com/office/drawing/2014/main" id="{DEDA9B4E-BAAB-8327-77E4-6CEBCE3A8C07}"/>
              </a:ext>
            </a:extLst>
          </p:cNvPr>
          <p:cNvSpPr txBox="1">
            <a:spLocks/>
          </p:cNvSpPr>
          <p:nvPr/>
        </p:nvSpPr>
        <p:spPr>
          <a:xfrm>
            <a:off x="92211" y="-229423"/>
            <a:ext cx="124960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a:solidFill>
                  <a:schemeClr val="accent4"/>
                </a:solidFill>
              </a:rPr>
              <a:t>Chargino</a:t>
            </a:r>
            <a:r>
              <a:rPr lang="en-US" b="1" dirty="0">
                <a:solidFill>
                  <a:schemeClr val="accent4"/>
                </a:solidFill>
              </a:rPr>
              <a:t> </a:t>
            </a:r>
            <a:r>
              <a:rPr lang="en-US" b="1" dirty="0" err="1">
                <a:solidFill>
                  <a:schemeClr val="accent4"/>
                </a:solidFill>
              </a:rPr>
              <a:t>p_T</a:t>
            </a:r>
            <a:r>
              <a:rPr lang="en-US" b="1" dirty="0">
                <a:solidFill>
                  <a:schemeClr val="accent4"/>
                </a:solidFill>
              </a:rPr>
              <a:t> in different </a:t>
            </a:r>
            <a:r>
              <a:rPr lang="en-US" b="1" dirty="0" err="1">
                <a:solidFill>
                  <a:schemeClr val="accent4"/>
                </a:solidFill>
              </a:rPr>
              <a:t>chargino</a:t>
            </a:r>
            <a:r>
              <a:rPr lang="en-US" b="1" dirty="0">
                <a:solidFill>
                  <a:schemeClr val="accent4"/>
                </a:solidFill>
              </a:rPr>
              <a:t> masses</a:t>
            </a:r>
            <a:endParaRPr lang="en-DE" sz="2400" dirty="0"/>
          </a:p>
        </p:txBody>
      </p:sp>
      <p:pic>
        <p:nvPicPr>
          <p:cNvPr id="5" name="Picture 4" descr="A graph of different colored lines&#10;&#10;Description automatically generated">
            <a:extLst>
              <a:ext uri="{FF2B5EF4-FFF2-40B4-BE49-F238E27FC236}">
                <a16:creationId xmlns:a16="http://schemas.microsoft.com/office/drawing/2014/main" id="{F1ACEE90-C099-0C59-AFEA-2B777EF54318}"/>
              </a:ext>
            </a:extLst>
          </p:cNvPr>
          <p:cNvPicPr>
            <a:picLocks noChangeAspect="1"/>
          </p:cNvPicPr>
          <p:nvPr/>
        </p:nvPicPr>
        <p:blipFill>
          <a:blip r:embed="rId3"/>
          <a:stretch>
            <a:fillRect/>
          </a:stretch>
        </p:blipFill>
        <p:spPr>
          <a:xfrm>
            <a:off x="1957255" y="1177722"/>
            <a:ext cx="7772400" cy="5178628"/>
          </a:xfrm>
          <a:prstGeom prst="rect">
            <a:avLst/>
          </a:prstGeom>
        </p:spPr>
      </p:pic>
    </p:spTree>
    <p:extLst>
      <p:ext uri="{BB962C8B-B14F-4D97-AF65-F5344CB8AC3E}">
        <p14:creationId xmlns:p14="http://schemas.microsoft.com/office/powerpoint/2010/main" val="1477600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DEDA9B4E-BAAB-8327-77E4-6CEBCE3A8C07}"/>
              </a:ext>
            </a:extLst>
          </p:cNvPr>
          <p:cNvSpPr txBox="1">
            <a:spLocks/>
          </p:cNvSpPr>
          <p:nvPr/>
        </p:nvSpPr>
        <p:spPr>
          <a:xfrm>
            <a:off x="1001684" y="170412"/>
            <a:ext cx="10178934" cy="132873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endParaRPr lang="en-US" kern="1200" dirty="0">
              <a:solidFill>
                <a:schemeClr val="tx1"/>
              </a:solidFill>
              <a:latin typeface="+mj-lt"/>
              <a:ea typeface="+mj-ea"/>
              <a:cs typeface="+mj-cs"/>
            </a:endParaRPr>
          </a:p>
        </p:txBody>
      </p:sp>
      <p:pic>
        <p:nvPicPr>
          <p:cNvPr id="4" name="Picture 3" descr="A graph of a graph&#10;&#10;Description automatically generated">
            <a:extLst>
              <a:ext uri="{FF2B5EF4-FFF2-40B4-BE49-F238E27FC236}">
                <a16:creationId xmlns:a16="http://schemas.microsoft.com/office/drawing/2014/main" id="{1B0DE2BD-1851-2155-EA11-C0055EDA01EA}"/>
              </a:ext>
            </a:extLst>
          </p:cNvPr>
          <p:cNvPicPr>
            <a:picLocks noChangeAspect="1"/>
          </p:cNvPicPr>
          <p:nvPr/>
        </p:nvPicPr>
        <p:blipFill>
          <a:blip r:embed="rId3"/>
          <a:srcRect r="53" b="-2"/>
          <a:stretch/>
        </p:blipFill>
        <p:spPr>
          <a:xfrm>
            <a:off x="198741" y="2410448"/>
            <a:ext cx="5803323" cy="3890357"/>
          </a:xfrm>
          <a:prstGeom prst="rect">
            <a:avLst/>
          </a:prstGeom>
        </p:spPr>
      </p:pic>
      <p:pic>
        <p:nvPicPr>
          <p:cNvPr id="8" name="Picture 7" descr="A graph showing a blue line&#10;&#10;Description automatically generated">
            <a:extLst>
              <a:ext uri="{FF2B5EF4-FFF2-40B4-BE49-F238E27FC236}">
                <a16:creationId xmlns:a16="http://schemas.microsoft.com/office/drawing/2014/main" id="{1E337F4F-8283-063A-E479-EE9EE1CA8089}"/>
              </a:ext>
            </a:extLst>
          </p:cNvPr>
          <p:cNvPicPr>
            <a:picLocks noChangeAspect="1"/>
          </p:cNvPicPr>
          <p:nvPr/>
        </p:nvPicPr>
        <p:blipFill>
          <a:blip r:embed="rId4"/>
          <a:srcRect l="3953" r="1320" b="-2"/>
          <a:stretch/>
        </p:blipFill>
        <p:spPr>
          <a:xfrm>
            <a:off x="6189934" y="2410448"/>
            <a:ext cx="5803323" cy="3890357"/>
          </a:xfrm>
          <a:prstGeom prst="rect">
            <a:avLst/>
          </a:prstGeom>
        </p:spPr>
      </p:pic>
      <p:sp>
        <p:nvSpPr>
          <p:cNvPr id="2" name="Slide Number Placeholder 1">
            <a:extLst>
              <a:ext uri="{FF2B5EF4-FFF2-40B4-BE49-F238E27FC236}">
                <a16:creationId xmlns:a16="http://schemas.microsoft.com/office/drawing/2014/main" id="{987E8166-2151-CF01-8406-7B3252F9840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CD6E27E6-F65B-044C-A752-7C6B84588510}" type="slidenum">
              <a:rPr lang="en-US" smtClean="0">
                <a:solidFill>
                  <a:schemeClr val="tx1">
                    <a:tint val="75000"/>
                  </a:schemeClr>
                </a:solidFill>
              </a:rPr>
              <a:pPr>
                <a:spcAft>
                  <a:spcPts val="600"/>
                </a:spcAft>
              </a:pPr>
              <a:t>21</a:t>
            </a:fld>
            <a:endParaRPr lang="en-US">
              <a:solidFill>
                <a:schemeClr val="tx1">
                  <a:tint val="75000"/>
                </a:schemeClr>
              </a:solidFill>
            </a:endParaRPr>
          </a:p>
        </p:txBody>
      </p:sp>
      <p:sp>
        <p:nvSpPr>
          <p:cNvPr id="9" name="Title 1">
            <a:extLst>
              <a:ext uri="{FF2B5EF4-FFF2-40B4-BE49-F238E27FC236}">
                <a16:creationId xmlns:a16="http://schemas.microsoft.com/office/drawing/2014/main" id="{3B21580B-9B24-7872-F061-034AC5B93426}"/>
              </a:ext>
            </a:extLst>
          </p:cNvPr>
          <p:cNvSpPr txBox="1">
            <a:spLocks/>
          </p:cNvSpPr>
          <p:nvPr/>
        </p:nvSpPr>
        <p:spPr>
          <a:xfrm>
            <a:off x="92211" y="-229423"/>
            <a:ext cx="124960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4"/>
                </a:solidFill>
              </a:rPr>
              <a:t>Kinematic distribution of MET and leading jet</a:t>
            </a:r>
          </a:p>
        </p:txBody>
      </p:sp>
    </p:spTree>
    <p:extLst>
      <p:ext uri="{BB962C8B-B14F-4D97-AF65-F5344CB8AC3E}">
        <p14:creationId xmlns:p14="http://schemas.microsoft.com/office/powerpoint/2010/main" val="2499471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8C321BF-672D-97B6-45C9-C02A16C7030F}"/>
                  </a:ext>
                </a:extLst>
              </p:cNvPr>
              <p:cNvSpPr txBox="1"/>
              <p:nvPr/>
            </p:nvSpPr>
            <p:spPr>
              <a:xfrm>
                <a:off x="269970" y="804678"/>
                <a:ext cx="10326353" cy="954107"/>
              </a:xfrm>
              <a:prstGeom prst="rect">
                <a:avLst/>
              </a:prstGeom>
              <a:noFill/>
            </p:spPr>
            <p:txBody>
              <a:bodyPr wrap="none" rtlCol="0">
                <a:spAutoFit/>
              </a:bodyPr>
              <a:lstStyle/>
              <a:p>
                <a:r>
                  <a:rPr lang="en-DE" sz="2800" dirty="0"/>
                  <a:t>Analysis of generated data </a:t>
                </a:r>
                <a14:m>
                  <m:oMath xmlns:m="http://schemas.openxmlformats.org/officeDocument/2006/math">
                    <m:r>
                      <a:rPr lang="en-DE"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 </m:t>
                    </m:r>
                  </m:oMath>
                </a14:m>
                <a:r>
                  <a:rPr lang="en-DE" sz="2800" dirty="0"/>
                  <a:t>Get Signals that we are interested in!</a:t>
                </a:r>
              </a:p>
              <a:p>
                <a:r>
                  <a:rPr lang="en-DE" sz="2800" dirty="0"/>
                  <a:t> </a:t>
                </a:r>
              </a:p>
            </p:txBody>
          </p:sp>
        </mc:Choice>
        <mc:Fallback xmlns="">
          <p:sp>
            <p:nvSpPr>
              <p:cNvPr id="3" name="TextBox 2">
                <a:extLst>
                  <a:ext uri="{FF2B5EF4-FFF2-40B4-BE49-F238E27FC236}">
                    <a16:creationId xmlns:a16="http://schemas.microsoft.com/office/drawing/2014/main" id="{58C321BF-672D-97B6-45C9-C02A16C7030F}"/>
                  </a:ext>
                </a:extLst>
              </p:cNvPr>
              <p:cNvSpPr txBox="1">
                <a:spLocks noRot="1" noChangeAspect="1" noMove="1" noResize="1" noEditPoints="1" noAdjustHandles="1" noChangeArrowheads="1" noChangeShapeType="1" noTextEdit="1"/>
              </p:cNvSpPr>
              <p:nvPr/>
            </p:nvSpPr>
            <p:spPr>
              <a:xfrm>
                <a:off x="269970" y="804678"/>
                <a:ext cx="10326353" cy="954107"/>
              </a:xfrm>
              <a:prstGeom prst="rect">
                <a:avLst/>
              </a:prstGeom>
              <a:blipFill>
                <a:blip r:embed="rId3"/>
                <a:stretch>
                  <a:fillRect l="-1229" t="-6579" r="-246"/>
                </a:stretch>
              </a:blipFill>
            </p:spPr>
            <p:txBody>
              <a:bodyPr/>
              <a:lstStyle/>
              <a:p>
                <a:r>
                  <a:rPr lang="en-DE">
                    <a:noFill/>
                  </a:rPr>
                  <a:t> </a:t>
                </a:r>
              </a:p>
            </p:txBody>
          </p:sp>
        </mc:Fallback>
      </mc:AlternateContent>
      <p:sp>
        <p:nvSpPr>
          <p:cNvPr id="10" name="Title 1">
            <a:extLst>
              <a:ext uri="{FF2B5EF4-FFF2-40B4-BE49-F238E27FC236}">
                <a16:creationId xmlns:a16="http://schemas.microsoft.com/office/drawing/2014/main" id="{1966531D-E352-7310-469F-A811467E3945}"/>
              </a:ext>
            </a:extLst>
          </p:cNvPr>
          <p:cNvSpPr txBox="1">
            <a:spLocks/>
          </p:cNvSpPr>
          <p:nvPr/>
        </p:nvSpPr>
        <p:spPr>
          <a:xfrm>
            <a:off x="252062" y="-184011"/>
            <a:ext cx="124960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4"/>
                </a:solidFill>
              </a:rPr>
              <a:t>Data Analysis</a:t>
            </a:r>
            <a:endParaRPr lang="en-US" b="1" dirty="0">
              <a:solidFill>
                <a:srgbClr val="FFC000"/>
              </a:solidFill>
            </a:endParaRPr>
          </a:p>
        </p:txBody>
      </p:sp>
      <p:sp>
        <p:nvSpPr>
          <p:cNvPr id="6" name="TextBox 5">
            <a:extLst>
              <a:ext uri="{FF2B5EF4-FFF2-40B4-BE49-F238E27FC236}">
                <a16:creationId xmlns:a16="http://schemas.microsoft.com/office/drawing/2014/main" id="{65455CAB-93DB-97CB-F272-54C668DA0EF8}"/>
              </a:ext>
            </a:extLst>
          </p:cNvPr>
          <p:cNvSpPr txBox="1"/>
          <p:nvPr/>
        </p:nvSpPr>
        <p:spPr>
          <a:xfrm>
            <a:off x="290305" y="2227408"/>
            <a:ext cx="4260975" cy="2677656"/>
          </a:xfrm>
          <a:prstGeom prst="rect">
            <a:avLst/>
          </a:prstGeom>
          <a:noFill/>
        </p:spPr>
        <p:txBody>
          <a:bodyPr wrap="none" rtlCol="0">
            <a:spAutoFit/>
          </a:bodyPr>
          <a:lstStyle/>
          <a:p>
            <a:r>
              <a:rPr lang="en-DE" sz="2800" b="1" dirty="0"/>
              <a:t>SimpleAnalysis</a:t>
            </a:r>
          </a:p>
          <a:p>
            <a:r>
              <a:rPr lang="en-DE" sz="2800" dirty="0"/>
              <a:t>- online + offline</a:t>
            </a:r>
          </a:p>
          <a:p>
            <a:pPr marL="514350" indent="-514350">
              <a:buAutoNum type="arabicParenR"/>
            </a:pPr>
            <a:r>
              <a:rPr lang="en-DE" sz="2800" dirty="0"/>
              <a:t>Overlap removal</a:t>
            </a:r>
          </a:p>
          <a:p>
            <a:pPr marL="514350" indent="-514350">
              <a:buAutoNum type="arabicParenR"/>
            </a:pPr>
            <a:r>
              <a:rPr lang="en-DE" sz="2800" dirty="0"/>
              <a:t>Smear pT</a:t>
            </a:r>
          </a:p>
          <a:p>
            <a:pPr marL="514350" indent="-514350">
              <a:buAutoNum type="arabicParenR"/>
            </a:pPr>
            <a:r>
              <a:rPr lang="en-DE" sz="2800" dirty="0"/>
              <a:t>Object reconstruction</a:t>
            </a:r>
          </a:p>
          <a:p>
            <a:pPr marL="514350" indent="-514350">
              <a:buAutoNum type="arabicParenR"/>
            </a:pPr>
            <a:r>
              <a:rPr lang="en-DE" sz="2800" dirty="0"/>
              <a:t>Signal region selection </a:t>
            </a:r>
          </a:p>
        </p:txBody>
      </p:sp>
      <p:grpSp>
        <p:nvGrpSpPr>
          <p:cNvPr id="8" name="Group 7">
            <a:extLst>
              <a:ext uri="{FF2B5EF4-FFF2-40B4-BE49-F238E27FC236}">
                <a16:creationId xmlns:a16="http://schemas.microsoft.com/office/drawing/2014/main" id="{0AA44713-10E5-E8FD-2B36-2207EAA00399}"/>
              </a:ext>
            </a:extLst>
          </p:cNvPr>
          <p:cNvGrpSpPr/>
          <p:nvPr/>
        </p:nvGrpSpPr>
        <p:grpSpPr>
          <a:xfrm>
            <a:off x="5555066" y="1296971"/>
            <a:ext cx="5703143" cy="5400179"/>
            <a:chOff x="5055901" y="1281731"/>
            <a:chExt cx="5088181" cy="4771591"/>
          </a:xfrm>
        </p:grpSpPr>
        <p:pic>
          <p:nvPicPr>
            <p:cNvPr id="4" name="Picture 3">
              <a:extLst>
                <a:ext uri="{FF2B5EF4-FFF2-40B4-BE49-F238E27FC236}">
                  <a16:creationId xmlns:a16="http://schemas.microsoft.com/office/drawing/2014/main" id="{55AB8D4A-CE8E-F5EF-D8C7-F1B001B4A2F8}"/>
                </a:ext>
              </a:extLst>
            </p:cNvPr>
            <p:cNvPicPr>
              <a:picLocks noChangeAspect="1"/>
            </p:cNvPicPr>
            <p:nvPr/>
          </p:nvPicPr>
          <p:blipFill rotWithShape="1">
            <a:blip r:embed="rId4"/>
            <a:srcRect r="52684"/>
            <a:stretch/>
          </p:blipFill>
          <p:spPr>
            <a:xfrm>
              <a:off x="5055901" y="1319810"/>
              <a:ext cx="3143219" cy="4733512"/>
            </a:xfrm>
            <a:prstGeom prst="rect">
              <a:avLst/>
            </a:prstGeom>
          </p:spPr>
        </p:pic>
        <p:sp>
          <p:nvSpPr>
            <p:cNvPr id="17" name="5-point Star 16">
              <a:extLst>
                <a:ext uri="{FF2B5EF4-FFF2-40B4-BE49-F238E27FC236}">
                  <a16:creationId xmlns:a16="http://schemas.microsoft.com/office/drawing/2014/main" id="{A693742E-6C4E-E071-F5C5-DE5F4DC26DE5}"/>
                </a:ext>
              </a:extLst>
            </p:cNvPr>
            <p:cNvSpPr/>
            <p:nvPr/>
          </p:nvSpPr>
          <p:spPr>
            <a:xfrm>
              <a:off x="5864938" y="4861688"/>
              <a:ext cx="779233" cy="766804"/>
            </a:xfrm>
            <a:prstGeom prst="star5">
              <a:avLst/>
            </a:prstGeom>
            <a:solidFill>
              <a:srgbClr val="FFC000">
                <a:alpha val="23922"/>
              </a:srgb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5" name="Picture 4">
              <a:extLst>
                <a:ext uri="{FF2B5EF4-FFF2-40B4-BE49-F238E27FC236}">
                  <a16:creationId xmlns:a16="http://schemas.microsoft.com/office/drawing/2014/main" id="{8B6D15F4-73C0-0AD1-52AD-00A94AD8D156}"/>
                </a:ext>
              </a:extLst>
            </p:cNvPr>
            <p:cNvPicPr>
              <a:picLocks noChangeAspect="1"/>
            </p:cNvPicPr>
            <p:nvPr/>
          </p:nvPicPr>
          <p:blipFill rotWithShape="1">
            <a:blip r:embed="rId4"/>
            <a:srcRect l="66635" r="772"/>
            <a:stretch/>
          </p:blipFill>
          <p:spPr>
            <a:xfrm>
              <a:off x="7978903" y="1319810"/>
              <a:ext cx="2165179" cy="4733512"/>
            </a:xfrm>
            <a:prstGeom prst="rect">
              <a:avLst/>
            </a:prstGeom>
          </p:spPr>
        </p:pic>
        <p:sp>
          <p:nvSpPr>
            <p:cNvPr id="7" name="Rectangle 6">
              <a:extLst>
                <a:ext uri="{FF2B5EF4-FFF2-40B4-BE49-F238E27FC236}">
                  <a16:creationId xmlns:a16="http://schemas.microsoft.com/office/drawing/2014/main" id="{9365DEB2-B2FE-869A-9E8A-91B083DE977B}"/>
                </a:ext>
              </a:extLst>
            </p:cNvPr>
            <p:cNvSpPr/>
            <p:nvPr/>
          </p:nvSpPr>
          <p:spPr>
            <a:xfrm>
              <a:off x="5969876" y="1281731"/>
              <a:ext cx="3668110" cy="3683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grpSp>
      <p:sp>
        <p:nvSpPr>
          <p:cNvPr id="2" name="Slide Number Placeholder 1">
            <a:extLst>
              <a:ext uri="{FF2B5EF4-FFF2-40B4-BE49-F238E27FC236}">
                <a16:creationId xmlns:a16="http://schemas.microsoft.com/office/drawing/2014/main" id="{987E8166-2151-CF01-8406-7B3252F98409}"/>
              </a:ext>
            </a:extLst>
          </p:cNvPr>
          <p:cNvSpPr>
            <a:spLocks noGrp="1"/>
          </p:cNvSpPr>
          <p:nvPr>
            <p:ph type="sldNum" sz="quarter" idx="12"/>
          </p:nvPr>
        </p:nvSpPr>
        <p:spPr/>
        <p:txBody>
          <a:bodyPr/>
          <a:lstStyle/>
          <a:p>
            <a:fld id="{CD6E27E6-F65B-044C-A752-7C6B84588510}" type="slidenum">
              <a:rPr lang="en-DE" smtClean="0"/>
              <a:t>22</a:t>
            </a:fld>
            <a:endParaRPr lang="en-DE"/>
          </a:p>
        </p:txBody>
      </p:sp>
    </p:spTree>
    <p:extLst>
      <p:ext uri="{BB962C8B-B14F-4D97-AF65-F5344CB8AC3E}">
        <p14:creationId xmlns:p14="http://schemas.microsoft.com/office/powerpoint/2010/main" val="3052652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774956-8088-49CC-DB54-16B47D8B6682}"/>
              </a:ext>
            </a:extLst>
          </p:cNvPr>
          <p:cNvSpPr txBox="1">
            <a:spLocks/>
          </p:cNvSpPr>
          <p:nvPr/>
        </p:nvSpPr>
        <p:spPr>
          <a:xfrm>
            <a:off x="92211" y="-229423"/>
            <a:ext cx="124960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DE" b="1" dirty="0">
                <a:solidFill>
                  <a:schemeClr val="accent4"/>
                </a:solidFill>
              </a:rPr>
              <a:t>Expected number of events</a:t>
            </a:r>
            <a:endParaRPr lang="en-DE" sz="2400" b="1" dirty="0">
              <a:solidFill>
                <a:schemeClr val="accent4"/>
              </a:solidFil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6472309-1DED-B1E2-C3B4-16715085BCC2}"/>
                  </a:ext>
                </a:extLst>
              </p:cNvPr>
              <p:cNvSpPr txBox="1"/>
              <p:nvPr/>
            </p:nvSpPr>
            <p:spPr>
              <a:xfrm>
                <a:off x="581892" y="1658192"/>
                <a:ext cx="9666108"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𝐶𝑟𝑜𝑠𝑠</m:t>
                      </m:r>
                      <m:r>
                        <a:rPr lang="en-US" sz="2400" b="0" i="1" smtClean="0">
                          <a:latin typeface="Cambria Math" panose="02040503050406030204" pitchFamily="18" charset="0"/>
                        </a:rPr>
                        <m:t> </m:t>
                      </m:r>
                      <m:r>
                        <a:rPr lang="en-US" sz="2400" b="0" i="1" smtClean="0">
                          <a:latin typeface="Cambria Math" panose="02040503050406030204" pitchFamily="18" charset="0"/>
                        </a:rPr>
                        <m:t>𝑠𝑒𝑐𝑡𝑖𝑜𝑛</m:t>
                      </m:r>
                      <m:r>
                        <a:rPr lang="en-US" sz="2400" b="0" i="1" smtClean="0">
                          <a:latin typeface="Cambria Math" panose="02040503050406030204" pitchFamily="18" charset="0"/>
                        </a:rPr>
                        <m:t> × </m:t>
                      </m:r>
                      <m:r>
                        <a:rPr lang="en-US" sz="2400" b="0" i="1" smtClean="0">
                          <a:latin typeface="Cambria Math" panose="02040503050406030204" pitchFamily="18" charset="0"/>
                          <a:ea typeface="Cambria Math" panose="02040503050406030204" pitchFamily="18" charset="0"/>
                        </a:rPr>
                        <m:t>𝑖𝑛𝑡𝑒𝑔𝑟𝑎𝑡𝑒𝑑</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𝑙𝑢𝑚𝑖𝑛𝑜𝑠𝑖𝑡𝑦</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𝑒𝑥𝑝𝑒𝑐𝑡𝑒𝑑</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𝑛𝑢𝑚𝑏𝑒𝑟</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𝑜𝑓</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𝑒𝑣𝑒𝑛𝑡𝑠</m:t>
                      </m:r>
                    </m:oMath>
                  </m:oMathPara>
                </a14:m>
                <a:endParaRPr lang="en-US" sz="2400" b="0" dirty="0">
                  <a:ea typeface="Cambria Math" panose="02040503050406030204" pitchFamily="18" charset="0"/>
                </a:endParaRPr>
              </a:p>
              <a:p>
                <a:r>
                  <a:rPr lang="en-US" sz="2400" b="0" dirty="0">
                    <a:ea typeface="Cambria Math" panose="02040503050406030204" pitchFamily="18" charset="0"/>
                  </a:rPr>
                  <a:t>Where, </a:t>
                </a:r>
                <a14:m>
                  <m:oMath xmlns:m="http://schemas.openxmlformats.org/officeDocument/2006/math">
                    <m:r>
                      <a:rPr lang="en-US" sz="2400" b="0" i="1" smtClean="0">
                        <a:latin typeface="Cambria Math" panose="02040503050406030204" pitchFamily="18" charset="0"/>
                        <a:ea typeface="Cambria Math" panose="02040503050406030204" pitchFamily="18" charset="0"/>
                      </a:rPr>
                      <m:t>𝑖𝑛𝑡𝑒𝑔𝑟𝑎𝑡𝑒𝑑</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𝑙𝑢𝑚𝑖𝑛𝑜𝑠𝑖𝑡𝑦</m:t>
                    </m:r>
                    <m:r>
                      <a:rPr lang="en-US" sz="2400" b="0" i="1" smtClean="0">
                        <a:latin typeface="Cambria Math" panose="02040503050406030204" pitchFamily="18" charset="0"/>
                        <a:ea typeface="Cambria Math" panose="02040503050406030204" pitchFamily="18" charset="0"/>
                      </a:rPr>
                      <m:t>=137</m:t>
                    </m:r>
                    <m:r>
                      <a:rPr lang="en-US" sz="2400" b="0" i="1" smtClean="0">
                        <a:latin typeface="Cambria Math" panose="02040503050406030204" pitchFamily="18" charset="0"/>
                        <a:ea typeface="Cambria Math" panose="02040503050406030204" pitchFamily="18" charset="0"/>
                      </a:rPr>
                      <m:t>𝑓</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𝑏</m:t>
                        </m:r>
                      </m:e>
                      <m:sup>
                        <m:r>
                          <a:rPr lang="en-US" sz="2400" b="0" i="1" smtClean="0">
                            <a:latin typeface="Cambria Math" panose="02040503050406030204" pitchFamily="18" charset="0"/>
                            <a:ea typeface="Cambria Math" panose="02040503050406030204" pitchFamily="18" charset="0"/>
                          </a:rPr>
                          <m:t>−1</m:t>
                        </m:r>
                      </m:sup>
                    </m:sSup>
                  </m:oMath>
                </a14:m>
                <a:endParaRPr lang="en-DE" sz="2400" dirty="0"/>
              </a:p>
            </p:txBody>
          </p:sp>
        </mc:Choice>
        <mc:Fallback xmlns="">
          <p:sp>
            <p:nvSpPr>
              <p:cNvPr id="5" name="TextBox 4">
                <a:extLst>
                  <a:ext uri="{FF2B5EF4-FFF2-40B4-BE49-F238E27FC236}">
                    <a16:creationId xmlns:a16="http://schemas.microsoft.com/office/drawing/2014/main" id="{A6472309-1DED-B1E2-C3B4-16715085BCC2}"/>
                  </a:ext>
                </a:extLst>
              </p:cNvPr>
              <p:cNvSpPr txBox="1">
                <a:spLocks noRot="1" noChangeAspect="1" noMove="1" noResize="1" noEditPoints="1" noAdjustHandles="1" noChangeArrowheads="1" noChangeShapeType="1" noTextEdit="1"/>
              </p:cNvSpPr>
              <p:nvPr/>
            </p:nvSpPr>
            <p:spPr>
              <a:xfrm>
                <a:off x="581892" y="1658192"/>
                <a:ext cx="9666108" cy="738664"/>
              </a:xfrm>
              <a:prstGeom prst="rect">
                <a:avLst/>
              </a:prstGeom>
              <a:blipFill>
                <a:blip r:embed="rId2"/>
                <a:stretch>
                  <a:fillRect l="-1837" t="-5085" b="-25424"/>
                </a:stretch>
              </a:blipFill>
            </p:spPr>
            <p:txBody>
              <a:bodyPr/>
              <a:lstStyle/>
              <a:p>
                <a:r>
                  <a:rPr lang="en-DE">
                    <a:noFill/>
                  </a:rPr>
                  <a:t> </a:t>
                </a:r>
              </a:p>
            </p:txBody>
          </p:sp>
        </mc:Fallback>
      </mc:AlternateContent>
      <p:sp>
        <p:nvSpPr>
          <p:cNvPr id="6" name="TextBox 5">
            <a:extLst>
              <a:ext uri="{FF2B5EF4-FFF2-40B4-BE49-F238E27FC236}">
                <a16:creationId xmlns:a16="http://schemas.microsoft.com/office/drawing/2014/main" id="{530BE6DF-ABB7-8676-3A8B-EC9DC8E95B43}"/>
              </a:ext>
            </a:extLst>
          </p:cNvPr>
          <p:cNvSpPr txBox="1"/>
          <p:nvPr/>
        </p:nvSpPr>
        <p:spPr>
          <a:xfrm>
            <a:off x="581892" y="1096140"/>
            <a:ext cx="4917308" cy="523220"/>
          </a:xfrm>
          <a:prstGeom prst="rect">
            <a:avLst/>
          </a:prstGeom>
          <a:noFill/>
        </p:spPr>
        <p:txBody>
          <a:bodyPr wrap="none" rtlCol="0">
            <a:spAutoFit/>
          </a:bodyPr>
          <a:lstStyle/>
          <a:p>
            <a:pPr marL="285750" indent="-285750">
              <a:buFont typeface="Arial" panose="020B0604020202020204" pitchFamily="34" charset="0"/>
              <a:buChar char="•"/>
            </a:pPr>
            <a:r>
              <a:rPr lang="en-DE" sz="2800" dirty="0"/>
              <a:t>Number of events generated </a:t>
            </a:r>
          </a:p>
        </p:txBody>
      </p:sp>
      <p:sp>
        <p:nvSpPr>
          <p:cNvPr id="7" name="TextBox 6">
            <a:extLst>
              <a:ext uri="{FF2B5EF4-FFF2-40B4-BE49-F238E27FC236}">
                <a16:creationId xmlns:a16="http://schemas.microsoft.com/office/drawing/2014/main" id="{6637ABB6-0409-B4E4-4AFC-E178CDDB7D27}"/>
              </a:ext>
            </a:extLst>
          </p:cNvPr>
          <p:cNvSpPr txBox="1"/>
          <p:nvPr/>
        </p:nvSpPr>
        <p:spPr>
          <a:xfrm>
            <a:off x="581892" y="3014996"/>
            <a:ext cx="1699504" cy="523220"/>
          </a:xfrm>
          <a:prstGeom prst="rect">
            <a:avLst/>
          </a:prstGeom>
          <a:noFill/>
        </p:spPr>
        <p:txBody>
          <a:bodyPr wrap="none" rtlCol="0">
            <a:spAutoFit/>
          </a:bodyPr>
          <a:lstStyle/>
          <a:p>
            <a:pPr marL="285750" indent="-285750">
              <a:buFont typeface="Arial" panose="020B0604020202020204" pitchFamily="34" charset="0"/>
              <a:buChar char="•"/>
            </a:pPr>
            <a:r>
              <a:rPr lang="en-DE" sz="2800" dirty="0"/>
              <a:t>Binning </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A5C7403-C843-2850-CCAB-9F5DB3608ECD}"/>
                  </a:ext>
                </a:extLst>
              </p:cNvPr>
              <p:cNvSpPr txBox="1"/>
              <p:nvPr/>
            </p:nvSpPr>
            <p:spPr>
              <a:xfrm>
                <a:off x="581892" y="3538216"/>
                <a:ext cx="6447150" cy="1107996"/>
              </a:xfrm>
              <a:prstGeom prst="rect">
                <a:avLst/>
              </a:prstGeom>
              <a:noFill/>
            </p:spPr>
            <p:txBody>
              <a:bodyPr wrap="none" lIns="0" tIns="0" rIns="0" bIns="0" rtlCol="0">
                <a:spAutoFit/>
              </a:bodyPr>
              <a:lstStyle/>
              <a:p>
                <a:r>
                  <a:rPr lang="en-US" sz="2400" b="0" dirty="0"/>
                  <a:t>Rescaled to: </a:t>
                </a:r>
                <a14:m>
                  <m:oMath xmlns:m="http://schemas.openxmlformats.org/officeDocument/2006/math">
                    <m:r>
                      <a:rPr lang="en-US" sz="2400" b="0" i="1" smtClean="0">
                        <a:latin typeface="Cambria Math" panose="02040503050406030204" pitchFamily="18" charset="0"/>
                      </a:rPr>
                      <m:t>𝐶𝑟𝑜𝑠𝑠</m:t>
                    </m:r>
                    <m:r>
                      <a:rPr lang="en-US" sz="2400" b="0" i="1" smtClean="0">
                        <a:latin typeface="Cambria Math" panose="02040503050406030204" pitchFamily="18" charset="0"/>
                      </a:rPr>
                      <m:t> </m:t>
                    </m:r>
                    <m:r>
                      <a:rPr lang="en-US" sz="2400" b="0" i="1" smtClean="0">
                        <a:latin typeface="Cambria Math" panose="02040503050406030204" pitchFamily="18" charset="0"/>
                      </a:rPr>
                      <m:t>𝑠𝑒𝑐𝑡𝑖𝑜𝑛</m:t>
                    </m:r>
                    <m:r>
                      <a:rPr lang="en-US" sz="2400" b="0" i="1" smtClean="0">
                        <a:latin typeface="Cambria Math" panose="02040503050406030204" pitchFamily="18" charset="0"/>
                      </a:rPr>
                      <m:t> × #</m:t>
                    </m:r>
                    <m:r>
                      <a:rPr lang="en-US" sz="2400" b="0" i="1" smtClean="0">
                        <a:latin typeface="Cambria Math" panose="02040503050406030204" pitchFamily="18" charset="0"/>
                        <a:ea typeface="Cambria Math" panose="02040503050406030204" pitchFamily="18" charset="0"/>
                      </a:rPr>
                      <m:t>𝐸𝑣𝑒𝑛𝑡</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𝑔𝑒𝑛𝑒𝑟𝑎𝑡𝑒𝑑</m:t>
                    </m:r>
                  </m:oMath>
                </a14:m>
                <a:endParaRPr lang="en-US" sz="2400" b="0" dirty="0">
                  <a:ea typeface="Cambria Math" panose="02040503050406030204" pitchFamily="18" charset="0"/>
                </a:endParaRPr>
              </a:p>
              <a:p>
                <a:r>
                  <a:rPr lang="en-US" sz="2400" b="0" dirty="0">
                    <a:ea typeface="Cambria Math" panose="02040503050406030204" pitchFamily="18" charset="0"/>
                  </a:rPr>
                  <a:t> </a:t>
                </a:r>
              </a:p>
              <a:p>
                <a:endParaRPr lang="en-US" sz="2400" b="0" dirty="0">
                  <a:ea typeface="Cambria Math" panose="02040503050406030204" pitchFamily="18" charset="0"/>
                </a:endParaRPr>
              </a:p>
            </p:txBody>
          </p:sp>
        </mc:Choice>
        <mc:Fallback xmlns="">
          <p:sp>
            <p:nvSpPr>
              <p:cNvPr id="8" name="TextBox 7">
                <a:extLst>
                  <a:ext uri="{FF2B5EF4-FFF2-40B4-BE49-F238E27FC236}">
                    <a16:creationId xmlns:a16="http://schemas.microsoft.com/office/drawing/2014/main" id="{4A5C7403-C843-2850-CCAB-9F5DB3608ECD}"/>
                  </a:ext>
                </a:extLst>
              </p:cNvPr>
              <p:cNvSpPr txBox="1">
                <a:spLocks noRot="1" noChangeAspect="1" noMove="1" noResize="1" noEditPoints="1" noAdjustHandles="1" noChangeArrowheads="1" noChangeShapeType="1" noTextEdit="1"/>
              </p:cNvSpPr>
              <p:nvPr/>
            </p:nvSpPr>
            <p:spPr>
              <a:xfrm>
                <a:off x="581892" y="3538216"/>
                <a:ext cx="6447150" cy="1107996"/>
              </a:xfrm>
              <a:prstGeom prst="rect">
                <a:avLst/>
              </a:prstGeom>
              <a:blipFill>
                <a:blip r:embed="rId3"/>
                <a:stretch>
                  <a:fillRect l="-2750" t="-7955" r="-1179"/>
                </a:stretch>
              </a:blipFill>
            </p:spPr>
            <p:txBody>
              <a:bodyPr/>
              <a:lstStyle/>
              <a:p>
                <a:r>
                  <a:rPr lang="en-DE">
                    <a:noFill/>
                  </a:rPr>
                  <a:t> </a:t>
                </a:r>
              </a:p>
            </p:txBody>
          </p:sp>
        </mc:Fallback>
      </mc:AlternateContent>
      <p:sp>
        <p:nvSpPr>
          <p:cNvPr id="11" name="Slide Number Placeholder 10">
            <a:extLst>
              <a:ext uri="{FF2B5EF4-FFF2-40B4-BE49-F238E27FC236}">
                <a16:creationId xmlns:a16="http://schemas.microsoft.com/office/drawing/2014/main" id="{EF73C0C8-E0B4-1CDE-EEF8-3DFB8C54470E}"/>
              </a:ext>
            </a:extLst>
          </p:cNvPr>
          <p:cNvSpPr>
            <a:spLocks noGrp="1"/>
          </p:cNvSpPr>
          <p:nvPr>
            <p:ph type="sldNum" sz="quarter" idx="12"/>
          </p:nvPr>
        </p:nvSpPr>
        <p:spPr/>
        <p:txBody>
          <a:bodyPr/>
          <a:lstStyle/>
          <a:p>
            <a:fld id="{CD6E27E6-F65B-044C-A752-7C6B84588510}" type="slidenum">
              <a:rPr lang="en-DE" smtClean="0"/>
              <a:t>23</a:t>
            </a:fld>
            <a:endParaRPr lang="en-DE"/>
          </a:p>
        </p:txBody>
      </p:sp>
    </p:spTree>
    <p:extLst>
      <p:ext uri="{BB962C8B-B14F-4D97-AF65-F5344CB8AC3E}">
        <p14:creationId xmlns:p14="http://schemas.microsoft.com/office/powerpoint/2010/main" val="948564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038BC4-F9B7-8599-89DB-F219E2701D07}"/>
              </a:ext>
            </a:extLst>
          </p:cNvPr>
          <p:cNvPicPr>
            <a:picLocks noChangeAspect="1"/>
          </p:cNvPicPr>
          <p:nvPr/>
        </p:nvPicPr>
        <p:blipFill>
          <a:blip r:embed="rId2"/>
          <a:stretch>
            <a:fillRect/>
          </a:stretch>
        </p:blipFill>
        <p:spPr>
          <a:xfrm>
            <a:off x="3373044" y="1895198"/>
            <a:ext cx="4827282" cy="3359150"/>
          </a:xfrm>
          <a:prstGeom prst="rect">
            <a:avLst/>
          </a:prstGeom>
        </p:spPr>
      </p:pic>
      <p:sp>
        <p:nvSpPr>
          <p:cNvPr id="7" name="Slide Number Placeholder 6">
            <a:extLst>
              <a:ext uri="{FF2B5EF4-FFF2-40B4-BE49-F238E27FC236}">
                <a16:creationId xmlns:a16="http://schemas.microsoft.com/office/drawing/2014/main" id="{EF348CCB-2E9E-467A-0C50-F2423E3F87B4}"/>
              </a:ext>
            </a:extLst>
          </p:cNvPr>
          <p:cNvSpPr>
            <a:spLocks noGrp="1"/>
          </p:cNvSpPr>
          <p:nvPr>
            <p:ph type="sldNum" sz="quarter" idx="12"/>
          </p:nvPr>
        </p:nvSpPr>
        <p:spPr/>
        <p:txBody>
          <a:bodyPr/>
          <a:lstStyle/>
          <a:p>
            <a:fld id="{CD6E27E6-F65B-044C-A752-7C6B84588510}" type="slidenum">
              <a:rPr lang="en-DE" smtClean="0"/>
              <a:t>24</a:t>
            </a:fld>
            <a:endParaRPr lang="en-DE"/>
          </a:p>
        </p:txBody>
      </p:sp>
      <p:sp>
        <p:nvSpPr>
          <p:cNvPr id="8" name="Title 1">
            <a:extLst>
              <a:ext uri="{FF2B5EF4-FFF2-40B4-BE49-F238E27FC236}">
                <a16:creationId xmlns:a16="http://schemas.microsoft.com/office/drawing/2014/main" id="{CEB7E518-458A-C5CB-5413-C5CCB4F2D5F1}"/>
              </a:ext>
            </a:extLst>
          </p:cNvPr>
          <p:cNvSpPr txBox="1">
            <a:spLocks/>
          </p:cNvSpPr>
          <p:nvPr/>
        </p:nvSpPr>
        <p:spPr>
          <a:xfrm>
            <a:off x="252062" y="-184011"/>
            <a:ext cx="124960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4"/>
                </a:solidFill>
              </a:rPr>
              <a:t>Acceptance times Efficiency</a:t>
            </a:r>
            <a:endParaRPr lang="en-US" b="1" dirty="0">
              <a:solidFill>
                <a:srgbClr val="FFC000"/>
              </a:solidFill>
            </a:endParaRPr>
          </a:p>
        </p:txBody>
      </p:sp>
    </p:spTree>
    <p:extLst>
      <p:ext uri="{BB962C8B-B14F-4D97-AF65-F5344CB8AC3E}">
        <p14:creationId xmlns:p14="http://schemas.microsoft.com/office/powerpoint/2010/main" val="1666451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F3BAD8-71D6-1726-0374-F35A1540EF77}"/>
              </a:ext>
            </a:extLst>
          </p:cNvPr>
          <p:cNvPicPr>
            <a:picLocks noChangeAspect="1"/>
          </p:cNvPicPr>
          <p:nvPr/>
        </p:nvPicPr>
        <p:blipFill>
          <a:blip r:embed="rId2"/>
          <a:stretch>
            <a:fillRect/>
          </a:stretch>
        </p:blipFill>
        <p:spPr>
          <a:xfrm>
            <a:off x="2826848" y="789769"/>
            <a:ext cx="6038855" cy="5872952"/>
          </a:xfrm>
          <a:prstGeom prst="rect">
            <a:avLst/>
          </a:prstGeom>
        </p:spPr>
      </p:pic>
      <p:sp>
        <p:nvSpPr>
          <p:cNvPr id="5" name="Title 1">
            <a:extLst>
              <a:ext uri="{FF2B5EF4-FFF2-40B4-BE49-F238E27FC236}">
                <a16:creationId xmlns:a16="http://schemas.microsoft.com/office/drawing/2014/main" id="{2933F958-64A9-2C32-E0C6-8E71E280DA12}"/>
              </a:ext>
            </a:extLst>
          </p:cNvPr>
          <p:cNvSpPr txBox="1">
            <a:spLocks/>
          </p:cNvSpPr>
          <p:nvPr/>
        </p:nvSpPr>
        <p:spPr>
          <a:xfrm>
            <a:off x="92211" y="-229423"/>
            <a:ext cx="124960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DE" b="1" dirty="0">
                <a:solidFill>
                  <a:schemeClr val="accent4"/>
                </a:solidFill>
              </a:rPr>
              <a:t>How HLT was improved </a:t>
            </a:r>
            <a:endParaRPr lang="en-DE" sz="2400" b="1" dirty="0">
              <a:solidFill>
                <a:schemeClr val="accent4"/>
              </a:solidFill>
            </a:endParaRPr>
          </a:p>
        </p:txBody>
      </p:sp>
      <p:sp>
        <p:nvSpPr>
          <p:cNvPr id="6" name="Slide Number Placeholder 5">
            <a:extLst>
              <a:ext uri="{FF2B5EF4-FFF2-40B4-BE49-F238E27FC236}">
                <a16:creationId xmlns:a16="http://schemas.microsoft.com/office/drawing/2014/main" id="{4E3D34A5-8702-7175-74BF-0C4E77E85475}"/>
              </a:ext>
            </a:extLst>
          </p:cNvPr>
          <p:cNvSpPr>
            <a:spLocks noGrp="1"/>
          </p:cNvSpPr>
          <p:nvPr>
            <p:ph type="sldNum" sz="quarter" idx="12"/>
          </p:nvPr>
        </p:nvSpPr>
        <p:spPr/>
        <p:txBody>
          <a:bodyPr/>
          <a:lstStyle/>
          <a:p>
            <a:fld id="{CD6E27E6-F65B-044C-A752-7C6B84588510}" type="slidenum">
              <a:rPr lang="en-DE" smtClean="0"/>
              <a:t>25</a:t>
            </a:fld>
            <a:endParaRPr lang="en-DE"/>
          </a:p>
        </p:txBody>
      </p:sp>
    </p:spTree>
    <p:extLst>
      <p:ext uri="{BB962C8B-B14F-4D97-AF65-F5344CB8AC3E}">
        <p14:creationId xmlns:p14="http://schemas.microsoft.com/office/powerpoint/2010/main" val="3041824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25C411-7A2B-10A1-E5E3-AAD038703D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5101" y="878274"/>
            <a:ext cx="7772400" cy="5496988"/>
          </a:xfrm>
          <a:prstGeom prst="rect">
            <a:avLst/>
          </a:prstGeom>
        </p:spPr>
      </p:pic>
      <p:sp>
        <p:nvSpPr>
          <p:cNvPr id="6" name="Title 1">
            <a:extLst>
              <a:ext uri="{FF2B5EF4-FFF2-40B4-BE49-F238E27FC236}">
                <a16:creationId xmlns:a16="http://schemas.microsoft.com/office/drawing/2014/main" id="{7E7B2256-1640-50BA-3BEE-BE4683D98BB6}"/>
              </a:ext>
            </a:extLst>
          </p:cNvPr>
          <p:cNvSpPr txBox="1">
            <a:spLocks/>
          </p:cNvSpPr>
          <p:nvPr/>
        </p:nvSpPr>
        <p:spPr>
          <a:xfrm>
            <a:off x="92211" y="-229423"/>
            <a:ext cx="124960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DE" b="1" dirty="0">
                <a:solidFill>
                  <a:schemeClr val="accent4"/>
                </a:solidFill>
              </a:rPr>
              <a:t>ATLAS Detector</a:t>
            </a:r>
            <a:endParaRPr lang="en-DE" sz="2400" b="1" dirty="0">
              <a:solidFill>
                <a:schemeClr val="accent4"/>
              </a:solidFill>
            </a:endParaRPr>
          </a:p>
        </p:txBody>
      </p:sp>
      <p:sp>
        <p:nvSpPr>
          <p:cNvPr id="7" name="Slide Number Placeholder 6">
            <a:extLst>
              <a:ext uri="{FF2B5EF4-FFF2-40B4-BE49-F238E27FC236}">
                <a16:creationId xmlns:a16="http://schemas.microsoft.com/office/drawing/2014/main" id="{3BCC178F-61F8-1845-E1C9-C9EC92B120F4}"/>
              </a:ext>
            </a:extLst>
          </p:cNvPr>
          <p:cNvSpPr>
            <a:spLocks noGrp="1"/>
          </p:cNvSpPr>
          <p:nvPr>
            <p:ph type="sldNum" sz="quarter" idx="12"/>
          </p:nvPr>
        </p:nvSpPr>
        <p:spPr/>
        <p:txBody>
          <a:bodyPr/>
          <a:lstStyle/>
          <a:p>
            <a:fld id="{CD6E27E6-F65B-044C-A752-7C6B84588510}" type="slidenum">
              <a:rPr lang="en-DE" smtClean="0"/>
              <a:t>26</a:t>
            </a:fld>
            <a:endParaRPr lang="en-DE"/>
          </a:p>
        </p:txBody>
      </p:sp>
    </p:spTree>
    <p:extLst>
      <p:ext uri="{BB962C8B-B14F-4D97-AF65-F5344CB8AC3E}">
        <p14:creationId xmlns:p14="http://schemas.microsoft.com/office/powerpoint/2010/main" val="3067125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AC16189-925A-34C4-8731-56AC67A151E0}"/>
              </a:ext>
            </a:extLst>
          </p:cNvPr>
          <p:cNvSpPr txBox="1">
            <a:spLocks/>
          </p:cNvSpPr>
          <p:nvPr/>
        </p:nvSpPr>
        <p:spPr>
          <a:xfrm>
            <a:off x="92211" y="-229423"/>
            <a:ext cx="124960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DE" b="1" dirty="0">
                <a:solidFill>
                  <a:schemeClr val="accent4"/>
                </a:solidFill>
              </a:rPr>
              <a:t>BDT Variables</a:t>
            </a:r>
            <a:endParaRPr lang="en-DE" sz="2400" b="1" dirty="0">
              <a:solidFill>
                <a:schemeClr val="accent4"/>
              </a:solidFill>
            </a:endParaRPr>
          </a:p>
        </p:txBody>
      </p:sp>
      <p:pic>
        <p:nvPicPr>
          <p:cNvPr id="9" name="Picture 8">
            <a:extLst>
              <a:ext uri="{FF2B5EF4-FFF2-40B4-BE49-F238E27FC236}">
                <a16:creationId xmlns:a16="http://schemas.microsoft.com/office/drawing/2014/main" id="{431555A7-0954-F8F7-45B8-206E3CA9A48F}"/>
              </a:ext>
            </a:extLst>
          </p:cNvPr>
          <p:cNvPicPr>
            <a:picLocks noChangeAspect="1"/>
          </p:cNvPicPr>
          <p:nvPr/>
        </p:nvPicPr>
        <p:blipFill>
          <a:blip r:embed="rId2"/>
          <a:stretch>
            <a:fillRect/>
          </a:stretch>
        </p:blipFill>
        <p:spPr>
          <a:xfrm>
            <a:off x="281551" y="2725911"/>
            <a:ext cx="4836531" cy="1406177"/>
          </a:xfrm>
          <a:prstGeom prst="rect">
            <a:avLst/>
          </a:prstGeom>
        </p:spPr>
      </p:pic>
      <p:pic>
        <p:nvPicPr>
          <p:cNvPr id="10" name="Picture 9">
            <a:extLst>
              <a:ext uri="{FF2B5EF4-FFF2-40B4-BE49-F238E27FC236}">
                <a16:creationId xmlns:a16="http://schemas.microsoft.com/office/drawing/2014/main" id="{A8C47943-D3BA-BBF4-F573-FD7EE8082A64}"/>
              </a:ext>
            </a:extLst>
          </p:cNvPr>
          <p:cNvPicPr>
            <a:picLocks noChangeAspect="1"/>
          </p:cNvPicPr>
          <p:nvPr/>
        </p:nvPicPr>
        <p:blipFill>
          <a:blip r:embed="rId3"/>
          <a:stretch>
            <a:fillRect/>
          </a:stretch>
        </p:blipFill>
        <p:spPr>
          <a:xfrm>
            <a:off x="5195279" y="1247591"/>
            <a:ext cx="6439719" cy="4957308"/>
          </a:xfrm>
          <a:prstGeom prst="rect">
            <a:avLst/>
          </a:prstGeom>
        </p:spPr>
      </p:pic>
      <p:sp>
        <p:nvSpPr>
          <p:cNvPr id="2" name="Slide Number Placeholder 1">
            <a:extLst>
              <a:ext uri="{FF2B5EF4-FFF2-40B4-BE49-F238E27FC236}">
                <a16:creationId xmlns:a16="http://schemas.microsoft.com/office/drawing/2014/main" id="{C84F854B-F687-F26B-0BC5-52E070AEA6D2}"/>
              </a:ext>
            </a:extLst>
          </p:cNvPr>
          <p:cNvSpPr>
            <a:spLocks noGrp="1"/>
          </p:cNvSpPr>
          <p:nvPr>
            <p:ph type="sldNum" sz="quarter" idx="12"/>
          </p:nvPr>
        </p:nvSpPr>
        <p:spPr/>
        <p:txBody>
          <a:bodyPr/>
          <a:lstStyle/>
          <a:p>
            <a:fld id="{CD6E27E6-F65B-044C-A752-7C6B84588510}" type="slidenum">
              <a:rPr lang="en-DE" smtClean="0"/>
              <a:t>27</a:t>
            </a:fld>
            <a:endParaRPr lang="en-DE"/>
          </a:p>
        </p:txBody>
      </p:sp>
    </p:spTree>
    <p:extLst>
      <p:ext uri="{BB962C8B-B14F-4D97-AF65-F5344CB8AC3E}">
        <p14:creationId xmlns:p14="http://schemas.microsoft.com/office/powerpoint/2010/main" val="1473616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AC16189-925A-34C4-8731-56AC67A151E0}"/>
              </a:ext>
            </a:extLst>
          </p:cNvPr>
          <p:cNvSpPr txBox="1">
            <a:spLocks/>
          </p:cNvSpPr>
          <p:nvPr/>
        </p:nvSpPr>
        <p:spPr>
          <a:xfrm>
            <a:off x="92211" y="-229423"/>
            <a:ext cx="124960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DE" b="1" dirty="0">
                <a:solidFill>
                  <a:schemeClr val="accent4"/>
                </a:solidFill>
              </a:rPr>
              <a:t>BDT distribution &amp; cut</a:t>
            </a:r>
            <a:endParaRPr lang="en-DE" sz="2400" b="1" dirty="0">
              <a:solidFill>
                <a:schemeClr val="accent4"/>
              </a:solidFill>
            </a:endParaRPr>
          </a:p>
        </p:txBody>
      </p:sp>
      <p:pic>
        <p:nvPicPr>
          <p:cNvPr id="11" name="Picture 10">
            <a:extLst>
              <a:ext uri="{FF2B5EF4-FFF2-40B4-BE49-F238E27FC236}">
                <a16:creationId xmlns:a16="http://schemas.microsoft.com/office/drawing/2014/main" id="{C7E16F2D-9038-A693-3C3A-51A392FD6F90}"/>
              </a:ext>
            </a:extLst>
          </p:cNvPr>
          <p:cNvPicPr>
            <a:picLocks noChangeAspect="1"/>
          </p:cNvPicPr>
          <p:nvPr/>
        </p:nvPicPr>
        <p:blipFill>
          <a:blip r:embed="rId2"/>
          <a:stretch>
            <a:fillRect/>
          </a:stretch>
        </p:blipFill>
        <p:spPr>
          <a:xfrm>
            <a:off x="3444985" y="2527853"/>
            <a:ext cx="5302029" cy="3965383"/>
          </a:xfrm>
          <a:prstGeom prst="rect">
            <a:avLst/>
          </a:prstGeom>
        </p:spPr>
      </p:pic>
      <p:graphicFrame>
        <p:nvGraphicFramePr>
          <p:cNvPr id="12" name="Table 11">
            <a:extLst>
              <a:ext uri="{FF2B5EF4-FFF2-40B4-BE49-F238E27FC236}">
                <a16:creationId xmlns:a16="http://schemas.microsoft.com/office/drawing/2014/main" id="{01B5C694-442E-F6D9-8120-2E3BC31EDD74}"/>
              </a:ext>
            </a:extLst>
          </p:cNvPr>
          <p:cNvGraphicFramePr>
            <a:graphicFrameLocks noGrp="1"/>
          </p:cNvGraphicFramePr>
          <p:nvPr>
            <p:extLst>
              <p:ext uri="{D42A27DB-BD31-4B8C-83A1-F6EECF244321}">
                <p14:modId xmlns:p14="http://schemas.microsoft.com/office/powerpoint/2010/main" val="3694053255"/>
              </p:ext>
            </p:extLst>
          </p:nvPr>
        </p:nvGraphicFramePr>
        <p:xfrm>
          <a:off x="2927571" y="775782"/>
          <a:ext cx="6336858" cy="1381760"/>
        </p:xfrm>
        <a:graphic>
          <a:graphicData uri="http://schemas.openxmlformats.org/drawingml/2006/table">
            <a:tbl>
              <a:tblPr firstRow="1" bandRow="1">
                <a:tableStyleId>{5C22544A-7EE6-4342-B048-85BDC9FD1C3A}</a:tableStyleId>
              </a:tblPr>
              <a:tblGrid>
                <a:gridCol w="1524718">
                  <a:extLst>
                    <a:ext uri="{9D8B030D-6E8A-4147-A177-3AD203B41FA5}">
                      <a16:colId xmlns:a16="http://schemas.microsoft.com/office/drawing/2014/main" val="4072298965"/>
                    </a:ext>
                  </a:extLst>
                </a:gridCol>
                <a:gridCol w="2699854">
                  <a:extLst>
                    <a:ext uri="{9D8B030D-6E8A-4147-A177-3AD203B41FA5}">
                      <a16:colId xmlns:a16="http://schemas.microsoft.com/office/drawing/2014/main" val="3587411413"/>
                    </a:ext>
                  </a:extLst>
                </a:gridCol>
                <a:gridCol w="2112286">
                  <a:extLst>
                    <a:ext uri="{9D8B030D-6E8A-4147-A177-3AD203B41FA5}">
                      <a16:colId xmlns:a16="http://schemas.microsoft.com/office/drawing/2014/main" val="1302399708"/>
                    </a:ext>
                  </a:extLst>
                </a:gridCol>
              </a:tblGrid>
              <a:tr h="370840">
                <a:tc>
                  <a:txBody>
                    <a:bodyPr/>
                    <a:lstStyle/>
                    <a:p>
                      <a:pPr algn="ctr"/>
                      <a:endParaRPr lang="en-DE" dirty="0"/>
                    </a:p>
                  </a:txBody>
                  <a:tcPr>
                    <a:solidFill>
                      <a:schemeClr val="accent4"/>
                    </a:solidFill>
                  </a:tcPr>
                </a:tc>
                <a:tc>
                  <a:txBody>
                    <a:bodyPr/>
                    <a:lstStyle/>
                    <a:p>
                      <a:pPr algn="ctr"/>
                      <a:r>
                        <a:rPr lang="en-GB" dirty="0"/>
                        <a:t>N</a:t>
                      </a:r>
                      <a:r>
                        <a:rPr lang="en-DE" dirty="0"/>
                        <a:t>umber of contributing pixel hits</a:t>
                      </a:r>
                    </a:p>
                  </a:txBody>
                  <a:tcPr>
                    <a:solidFill>
                      <a:schemeClr val="accent4"/>
                    </a:solidFill>
                  </a:tcPr>
                </a:tc>
                <a:tc>
                  <a:txBody>
                    <a:bodyPr/>
                    <a:lstStyle/>
                    <a:p>
                      <a:pPr algn="ctr"/>
                      <a:r>
                        <a:rPr lang="en-DE" dirty="0"/>
                        <a:t>BDT cut score</a:t>
                      </a:r>
                    </a:p>
                  </a:txBody>
                  <a:tcPr>
                    <a:solidFill>
                      <a:schemeClr val="accent4"/>
                    </a:solidFill>
                  </a:tcPr>
                </a:tc>
                <a:extLst>
                  <a:ext uri="{0D108BD9-81ED-4DB2-BD59-A6C34878D82A}">
                    <a16:rowId xmlns:a16="http://schemas.microsoft.com/office/drawing/2014/main" val="335093208"/>
                  </a:ext>
                </a:extLst>
              </a:tr>
              <a:tr h="370840">
                <a:tc>
                  <a:txBody>
                    <a:bodyPr/>
                    <a:lstStyle/>
                    <a:p>
                      <a:pPr algn="ctr"/>
                      <a:r>
                        <a:rPr lang="en-DE" dirty="0">
                          <a:solidFill>
                            <a:schemeClr val="bg1"/>
                          </a:solidFill>
                        </a:rPr>
                        <a:t>Category 1</a:t>
                      </a:r>
                    </a:p>
                  </a:txBody>
                  <a:tcPr>
                    <a:solidFill>
                      <a:schemeClr val="accent4"/>
                    </a:solidFill>
                  </a:tcPr>
                </a:tc>
                <a:tc>
                  <a:txBody>
                    <a:bodyPr/>
                    <a:lstStyle/>
                    <a:p>
                      <a:pPr algn="ctr"/>
                      <a:r>
                        <a:rPr lang="en-DE" sz="1800" dirty="0"/>
                        <a:t>4-layer tracklet</a:t>
                      </a:r>
                      <a:endParaRPr lang="en-DE"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DE" dirty="0"/>
                        <a:t>-0.1</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321645"/>
                  </a:ext>
                </a:extLst>
              </a:tr>
              <a:tr h="370840">
                <a:tc>
                  <a:txBody>
                    <a:bodyPr/>
                    <a:lstStyle/>
                    <a:p>
                      <a:pPr algn="ctr"/>
                      <a:r>
                        <a:rPr lang="en-DE" dirty="0">
                          <a:solidFill>
                            <a:schemeClr val="bg1"/>
                          </a:solidFill>
                        </a:rPr>
                        <a:t>Category 3</a:t>
                      </a:r>
                    </a:p>
                  </a:txBody>
                  <a:tcPr>
                    <a:solidFill>
                      <a:schemeClr val="accent4"/>
                    </a:solidFill>
                  </a:tcPr>
                </a:tc>
                <a:tc>
                  <a:txBody>
                    <a:bodyPr/>
                    <a:lstStyle/>
                    <a:p>
                      <a:pPr algn="ctr"/>
                      <a:r>
                        <a:rPr lang="en-DE" sz="1800" dirty="0"/>
                        <a:t>3-layer tracklet</a:t>
                      </a:r>
                      <a:endParaRPr lang="en-DE"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r>
                        <a:rPr lang="en-DE" dirty="0"/>
                        <a:t>0.04</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679419285"/>
                  </a:ext>
                </a:extLst>
              </a:tr>
            </a:tbl>
          </a:graphicData>
        </a:graphic>
      </p:graphicFrame>
      <p:sp>
        <p:nvSpPr>
          <p:cNvPr id="13" name="Slide Number Placeholder 12">
            <a:extLst>
              <a:ext uri="{FF2B5EF4-FFF2-40B4-BE49-F238E27FC236}">
                <a16:creationId xmlns:a16="http://schemas.microsoft.com/office/drawing/2014/main" id="{6C0F9CE5-933F-A7D9-A824-1EA5BCFB7FB7}"/>
              </a:ext>
            </a:extLst>
          </p:cNvPr>
          <p:cNvSpPr>
            <a:spLocks noGrp="1"/>
          </p:cNvSpPr>
          <p:nvPr>
            <p:ph type="sldNum" sz="quarter" idx="12"/>
          </p:nvPr>
        </p:nvSpPr>
        <p:spPr/>
        <p:txBody>
          <a:bodyPr/>
          <a:lstStyle/>
          <a:p>
            <a:fld id="{CD6E27E6-F65B-044C-A752-7C6B84588510}" type="slidenum">
              <a:rPr lang="en-DE" smtClean="0"/>
              <a:t>28</a:t>
            </a:fld>
            <a:endParaRPr lang="en-DE"/>
          </a:p>
        </p:txBody>
      </p:sp>
    </p:spTree>
    <p:extLst>
      <p:ext uri="{BB962C8B-B14F-4D97-AF65-F5344CB8AC3E}">
        <p14:creationId xmlns:p14="http://schemas.microsoft.com/office/powerpoint/2010/main" val="97416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aph of a number of dots&#10;&#10;Description automatically generated with medium confidence">
            <a:extLst>
              <a:ext uri="{FF2B5EF4-FFF2-40B4-BE49-F238E27FC236}">
                <a16:creationId xmlns:a16="http://schemas.microsoft.com/office/drawing/2014/main" id="{B6118A81-81F1-0B84-A1C3-DEC7439881DC}"/>
              </a:ext>
            </a:extLst>
          </p:cNvPr>
          <p:cNvPicPr>
            <a:picLocks noChangeAspect="1"/>
          </p:cNvPicPr>
          <p:nvPr/>
        </p:nvPicPr>
        <p:blipFill>
          <a:blip r:embed="rId2"/>
          <a:srcRect l="7140"/>
          <a:stretch/>
        </p:blipFill>
        <p:spPr>
          <a:xfrm>
            <a:off x="198741" y="2410448"/>
            <a:ext cx="5803323" cy="3890357"/>
          </a:xfrm>
          <a:prstGeom prst="rect">
            <a:avLst/>
          </a:prstGeom>
        </p:spPr>
      </p:pic>
      <p:pic>
        <p:nvPicPr>
          <p:cNvPr id="5" name="Picture 4" descr="A blue and yellow dotted graph&#10;&#10;Description automatically generated">
            <a:extLst>
              <a:ext uri="{FF2B5EF4-FFF2-40B4-BE49-F238E27FC236}">
                <a16:creationId xmlns:a16="http://schemas.microsoft.com/office/drawing/2014/main" id="{E7E8C39D-EDDF-0724-E3AD-6B306A3523ED}"/>
              </a:ext>
            </a:extLst>
          </p:cNvPr>
          <p:cNvPicPr>
            <a:picLocks noChangeAspect="1"/>
          </p:cNvPicPr>
          <p:nvPr/>
        </p:nvPicPr>
        <p:blipFill>
          <a:blip r:embed="rId3"/>
          <a:srcRect r="5274" b="-2"/>
          <a:stretch/>
        </p:blipFill>
        <p:spPr>
          <a:xfrm>
            <a:off x="6189934" y="2410448"/>
            <a:ext cx="5803323" cy="3890357"/>
          </a:xfrm>
          <a:prstGeom prst="rect">
            <a:avLst/>
          </a:prstGeom>
        </p:spPr>
      </p:pic>
      <p:sp>
        <p:nvSpPr>
          <p:cNvPr id="13" name="Slide Number Placeholder 12">
            <a:extLst>
              <a:ext uri="{FF2B5EF4-FFF2-40B4-BE49-F238E27FC236}">
                <a16:creationId xmlns:a16="http://schemas.microsoft.com/office/drawing/2014/main" id="{6C0F9CE5-933F-A7D9-A824-1EA5BCFB7FB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CD6E27E6-F65B-044C-A752-7C6B84588510}" type="slidenum">
              <a:rPr lang="en-US" smtClean="0">
                <a:solidFill>
                  <a:schemeClr val="tx1">
                    <a:tint val="75000"/>
                  </a:schemeClr>
                </a:solidFill>
              </a:rPr>
              <a:pPr>
                <a:spcAft>
                  <a:spcPts val="600"/>
                </a:spcAft>
              </a:pPr>
              <a:t>29</a:t>
            </a:fld>
            <a:endParaRPr lang="en-US">
              <a:solidFill>
                <a:schemeClr val="tx1">
                  <a:tint val="75000"/>
                </a:schemeClr>
              </a:solidFill>
            </a:endParaRPr>
          </a:p>
        </p:txBody>
      </p:sp>
      <p:sp>
        <p:nvSpPr>
          <p:cNvPr id="7" name="Title 1">
            <a:extLst>
              <a:ext uri="{FF2B5EF4-FFF2-40B4-BE49-F238E27FC236}">
                <a16:creationId xmlns:a16="http://schemas.microsoft.com/office/drawing/2014/main" id="{DDA0E9D7-1BB9-F262-412A-9678F590C4AD}"/>
              </a:ext>
            </a:extLst>
          </p:cNvPr>
          <p:cNvSpPr txBox="1">
            <a:spLocks/>
          </p:cNvSpPr>
          <p:nvPr/>
        </p:nvSpPr>
        <p:spPr>
          <a:xfrm>
            <a:off x="92211" y="-229423"/>
            <a:ext cx="124960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DE" b="1" dirty="0">
                <a:solidFill>
                  <a:schemeClr val="accent4"/>
                </a:solidFill>
              </a:rPr>
              <a:t>BDT distribution</a:t>
            </a:r>
            <a:endParaRPr lang="en-DE" sz="2400" b="1" dirty="0">
              <a:solidFill>
                <a:schemeClr val="accent4"/>
              </a:solidFill>
            </a:endParaRPr>
          </a:p>
        </p:txBody>
      </p:sp>
    </p:spTree>
    <p:extLst>
      <p:ext uri="{BB962C8B-B14F-4D97-AF65-F5344CB8AC3E}">
        <p14:creationId xmlns:p14="http://schemas.microsoft.com/office/powerpoint/2010/main" val="1878483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96D-CD6D-0D76-51EB-61DD244D1AD0}"/>
              </a:ext>
            </a:extLst>
          </p:cNvPr>
          <p:cNvSpPr>
            <a:spLocks noGrp="1"/>
          </p:cNvSpPr>
          <p:nvPr>
            <p:ph type="title"/>
          </p:nvPr>
        </p:nvSpPr>
        <p:spPr>
          <a:xfrm>
            <a:off x="92211" y="-229423"/>
            <a:ext cx="4247569" cy="1325563"/>
          </a:xfrm>
        </p:spPr>
        <p:txBody>
          <a:bodyPr/>
          <a:lstStyle/>
          <a:p>
            <a:r>
              <a:rPr lang="en-US" b="1" dirty="0">
                <a:solidFill>
                  <a:schemeClr val="accent4"/>
                </a:solidFill>
              </a:rPr>
              <a:t>Introduction</a:t>
            </a:r>
          </a:p>
        </p:txBody>
      </p:sp>
      <p:pic>
        <p:nvPicPr>
          <p:cNvPr id="12" name="Picture 11" descr="A diagram of a clock&#10;&#10;Description automatically generated">
            <a:extLst>
              <a:ext uri="{FF2B5EF4-FFF2-40B4-BE49-F238E27FC236}">
                <a16:creationId xmlns:a16="http://schemas.microsoft.com/office/drawing/2014/main" id="{9E444880-13C9-CC84-A036-1872C8976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967" y="1568450"/>
            <a:ext cx="3594100" cy="3721100"/>
          </a:xfrm>
          <a:prstGeom prst="rect">
            <a:avLst/>
          </a:prstGeom>
        </p:spPr>
      </p:pic>
      <p:sp>
        <p:nvSpPr>
          <p:cNvPr id="14" name="TextBox 13">
            <a:extLst>
              <a:ext uri="{FF2B5EF4-FFF2-40B4-BE49-F238E27FC236}">
                <a16:creationId xmlns:a16="http://schemas.microsoft.com/office/drawing/2014/main" id="{2A8E6F4F-3BED-813B-B1BB-EE6874340DA7}"/>
              </a:ext>
            </a:extLst>
          </p:cNvPr>
          <p:cNvSpPr txBox="1"/>
          <p:nvPr/>
        </p:nvSpPr>
        <p:spPr>
          <a:xfrm>
            <a:off x="-5442" y="6627168"/>
            <a:ext cx="12197442" cy="230832"/>
          </a:xfrm>
          <a:prstGeom prst="rect">
            <a:avLst/>
          </a:prstGeom>
          <a:noFill/>
        </p:spPr>
        <p:txBody>
          <a:bodyPr wrap="square">
            <a:spAutoFit/>
          </a:bodyPr>
          <a:lstStyle/>
          <a:p>
            <a:r>
              <a:rPr lang="en-GB" sz="900" b="0" i="0" u="none" strike="noStrike" dirty="0" err="1">
                <a:solidFill>
                  <a:schemeClr val="bg2">
                    <a:lumMod val="75000"/>
                  </a:schemeClr>
                </a:solidFill>
                <a:effectLst/>
                <a:highlight>
                  <a:srgbClr val="FFFFFF"/>
                </a:highlight>
                <a:latin typeface="Merriweather Sans" panose="020F0502020204030204" pitchFamily="34" charset="0"/>
              </a:rPr>
              <a:t>Aad</a:t>
            </a:r>
            <a:r>
              <a:rPr lang="en-GB" sz="900" b="0" i="0" u="none" strike="noStrike" dirty="0">
                <a:solidFill>
                  <a:schemeClr val="bg2">
                    <a:lumMod val="75000"/>
                  </a:schemeClr>
                </a:solidFill>
                <a:effectLst/>
                <a:highlight>
                  <a:srgbClr val="FFFFFF"/>
                </a:highlight>
                <a:latin typeface="Merriweather Sans" panose="020F0502020204030204" pitchFamily="34" charset="0"/>
              </a:rPr>
              <a:t>, G., Abbott, B., Abbott, D.C. </a:t>
            </a:r>
            <a:r>
              <a:rPr lang="en-GB" sz="900" b="0" i="1" u="none" strike="noStrike" dirty="0">
                <a:solidFill>
                  <a:schemeClr val="bg2">
                    <a:lumMod val="75000"/>
                  </a:schemeClr>
                </a:solidFill>
                <a:effectLst/>
                <a:latin typeface="Merriweather Sans" panose="020F0502020204030204" pitchFamily="34" charset="0"/>
              </a:rPr>
              <a:t>et al.</a:t>
            </a:r>
            <a:r>
              <a:rPr lang="en-GB" sz="900" b="0" i="0" u="none" strike="noStrike" dirty="0">
                <a:solidFill>
                  <a:schemeClr val="bg2">
                    <a:lumMod val="75000"/>
                  </a:schemeClr>
                </a:solidFill>
                <a:effectLst/>
                <a:highlight>
                  <a:srgbClr val="FFFFFF"/>
                </a:highlight>
                <a:latin typeface="Merriweather Sans" panose="020F0502020204030204" pitchFamily="34" charset="0"/>
              </a:rPr>
              <a:t> Search for long-lived </a:t>
            </a:r>
            <a:r>
              <a:rPr lang="en-GB" sz="900" b="0" i="0" u="none" strike="noStrike" dirty="0" err="1">
                <a:solidFill>
                  <a:schemeClr val="bg2">
                    <a:lumMod val="75000"/>
                  </a:schemeClr>
                </a:solidFill>
                <a:effectLst/>
                <a:highlight>
                  <a:srgbClr val="FFFFFF"/>
                </a:highlight>
                <a:latin typeface="Merriweather Sans" panose="020F0502020204030204" pitchFamily="34" charset="0"/>
              </a:rPr>
              <a:t>charginos</a:t>
            </a:r>
            <a:r>
              <a:rPr lang="en-GB" sz="900" b="0" i="0" u="none" strike="noStrike" dirty="0">
                <a:solidFill>
                  <a:schemeClr val="bg2">
                    <a:lumMod val="75000"/>
                  </a:schemeClr>
                </a:solidFill>
                <a:effectLst/>
                <a:highlight>
                  <a:srgbClr val="FFFFFF"/>
                </a:highlight>
                <a:latin typeface="Merriweather Sans" panose="020F0502020204030204" pitchFamily="34" charset="0"/>
              </a:rPr>
              <a:t> based on a disappearing-track signature using 136 fb of </a:t>
            </a:r>
            <a:r>
              <a:rPr lang="en-GB" sz="900" b="0" i="1" u="none" strike="noStrike" dirty="0">
                <a:solidFill>
                  <a:schemeClr val="bg2">
                    <a:lumMod val="75000"/>
                  </a:schemeClr>
                </a:solidFill>
                <a:effectLst/>
                <a:latin typeface="Merriweather Sans" panose="020F0502020204030204" pitchFamily="34" charset="0"/>
              </a:rPr>
              <a:t>pp</a:t>
            </a:r>
            <a:r>
              <a:rPr lang="en-GB" sz="900" b="0" i="0" u="none" strike="noStrike" dirty="0">
                <a:solidFill>
                  <a:schemeClr val="bg2">
                    <a:lumMod val="75000"/>
                  </a:schemeClr>
                </a:solidFill>
                <a:effectLst/>
                <a:highlight>
                  <a:srgbClr val="FFFFFF"/>
                </a:highlight>
                <a:latin typeface="Merriweather Sans" panose="020F0502020204030204" pitchFamily="34" charset="0"/>
              </a:rPr>
              <a:t> collisions at  = 13 </a:t>
            </a:r>
            <a:r>
              <a:rPr lang="en-GB" sz="900" b="0" i="0" u="none" strike="noStrike" dirty="0" err="1">
                <a:solidFill>
                  <a:schemeClr val="bg2">
                    <a:lumMod val="75000"/>
                  </a:schemeClr>
                </a:solidFill>
                <a:effectLst/>
                <a:highlight>
                  <a:srgbClr val="FFFFFF"/>
                </a:highlight>
                <a:latin typeface="Merriweather Sans" panose="020F0502020204030204" pitchFamily="34" charset="0"/>
              </a:rPr>
              <a:t>TeV</a:t>
            </a:r>
            <a:r>
              <a:rPr lang="en-GB" sz="900" b="0" i="0" u="none" strike="noStrike" dirty="0">
                <a:solidFill>
                  <a:schemeClr val="bg2">
                    <a:lumMod val="75000"/>
                  </a:schemeClr>
                </a:solidFill>
                <a:effectLst/>
                <a:highlight>
                  <a:srgbClr val="FFFFFF"/>
                </a:highlight>
                <a:latin typeface="Merriweather Sans" panose="020F0502020204030204" pitchFamily="34" charset="0"/>
              </a:rPr>
              <a:t> with the ATLAS detector. </a:t>
            </a:r>
            <a:r>
              <a:rPr lang="en-GB" sz="900" b="0" i="1" u="none" strike="noStrike" dirty="0">
                <a:solidFill>
                  <a:schemeClr val="bg2">
                    <a:lumMod val="75000"/>
                  </a:schemeClr>
                </a:solidFill>
                <a:effectLst/>
                <a:latin typeface="Merriweather Sans" panose="020F0502020204030204" pitchFamily="34" charset="0"/>
              </a:rPr>
              <a:t>Eur. Phys. J. C</a:t>
            </a:r>
            <a:r>
              <a:rPr lang="en-GB" sz="900" b="0" i="0" u="none" strike="noStrike" dirty="0">
                <a:solidFill>
                  <a:schemeClr val="bg2">
                    <a:lumMod val="75000"/>
                  </a:schemeClr>
                </a:solidFill>
                <a:effectLst/>
                <a:highlight>
                  <a:srgbClr val="FFFFFF"/>
                </a:highlight>
                <a:latin typeface="Merriweather Sans" panose="020F0502020204030204" pitchFamily="34" charset="0"/>
              </a:rPr>
              <a:t> </a:t>
            </a:r>
            <a:r>
              <a:rPr lang="en-GB" sz="900" b="1" i="0" u="none" strike="noStrike" dirty="0">
                <a:solidFill>
                  <a:schemeClr val="bg2">
                    <a:lumMod val="75000"/>
                  </a:schemeClr>
                </a:solidFill>
                <a:effectLst/>
                <a:latin typeface="Merriweather Sans" panose="020F0502020204030204" pitchFamily="34" charset="0"/>
              </a:rPr>
              <a:t>82</a:t>
            </a:r>
            <a:r>
              <a:rPr lang="en-GB" sz="900" b="0" i="0" u="none" strike="noStrike" dirty="0">
                <a:solidFill>
                  <a:schemeClr val="bg2">
                    <a:lumMod val="75000"/>
                  </a:schemeClr>
                </a:solidFill>
                <a:effectLst/>
                <a:highlight>
                  <a:srgbClr val="FFFFFF"/>
                </a:highlight>
                <a:latin typeface="Merriweather Sans" panose="020F0502020204030204" pitchFamily="34" charset="0"/>
              </a:rPr>
              <a:t>, 606 (2022). </a:t>
            </a:r>
            <a:endParaRPr lang="en-DE" sz="900" dirty="0">
              <a:solidFill>
                <a:schemeClr val="bg2">
                  <a:lumMod val="75000"/>
                </a:schemeClr>
              </a:solidFill>
            </a:endParaRPr>
          </a:p>
        </p:txBody>
      </p:sp>
      <p:sp>
        <p:nvSpPr>
          <p:cNvPr id="15" name="TextBox 14">
            <a:extLst>
              <a:ext uri="{FF2B5EF4-FFF2-40B4-BE49-F238E27FC236}">
                <a16:creationId xmlns:a16="http://schemas.microsoft.com/office/drawing/2014/main" id="{2F6060FF-981D-F3FD-BF87-44C2F7AD226B}"/>
              </a:ext>
            </a:extLst>
          </p:cNvPr>
          <p:cNvSpPr txBox="1"/>
          <p:nvPr/>
        </p:nvSpPr>
        <p:spPr>
          <a:xfrm>
            <a:off x="119929" y="979445"/>
            <a:ext cx="5672579" cy="830997"/>
          </a:xfrm>
          <a:prstGeom prst="rect">
            <a:avLst/>
          </a:prstGeom>
          <a:noFill/>
        </p:spPr>
        <p:txBody>
          <a:bodyPr wrap="none" rtlCol="0">
            <a:spAutoFit/>
          </a:bodyPr>
          <a:lstStyle/>
          <a:p>
            <a:pPr marL="342900" indent="-342900">
              <a:buFont typeface="Arial" panose="020B0604020202020204" pitchFamily="34" charset="0"/>
              <a:buChar char="•"/>
            </a:pPr>
            <a:r>
              <a:rPr lang="en-DE" sz="2400" dirty="0">
                <a:solidFill>
                  <a:schemeClr val="accent4"/>
                </a:solidFill>
              </a:rPr>
              <a:t>Target</a:t>
            </a:r>
            <a:r>
              <a:rPr lang="en-DE" sz="2400" dirty="0"/>
              <a:t>: SUSY model – LSP(Neutralino)</a:t>
            </a:r>
            <a:br>
              <a:rPr lang="en-DE" sz="2400" dirty="0"/>
            </a:br>
            <a:r>
              <a:rPr lang="en-DE" sz="2400" dirty="0"/>
              <a:t>Dark matter candidate</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7A3E0DC-C773-AAD2-D652-1C4B5DF83D74}"/>
                  </a:ext>
                </a:extLst>
              </p:cNvPr>
              <p:cNvSpPr txBox="1"/>
              <p:nvPr/>
            </p:nvSpPr>
            <p:spPr>
              <a:xfrm>
                <a:off x="229984" y="5268547"/>
                <a:ext cx="5784084" cy="1227965"/>
              </a:xfrm>
              <a:prstGeom prst="rect">
                <a:avLst/>
              </a:prstGeom>
              <a:noFill/>
            </p:spPr>
            <p:txBody>
              <a:bodyPr wrap="none" rtlCol="0">
                <a:spAutoFit/>
              </a:bodyPr>
              <a:lstStyle/>
              <a:p>
                <a:r>
                  <a:rPr lang="en-DE" sz="2400" dirty="0"/>
                  <a:t>Pass through detector</a:t>
                </a:r>
              </a:p>
              <a:p>
                <a14:m>
                  <m:oMath xmlns:m="http://schemas.openxmlformats.org/officeDocument/2006/math">
                    <m:r>
                      <a:rPr lang="en-DE" sz="2400" i="1" smtClean="0">
                        <a:latin typeface="Cambria Math" panose="02040503050406030204" pitchFamily="18" charset="0"/>
                        <a:ea typeface="Cambria Math" panose="02040503050406030204" pitchFamily="18" charset="0"/>
                      </a:rPr>
                      <m:t>→ </m:t>
                    </m:r>
                  </m:oMath>
                </a14:m>
                <a:r>
                  <a:rPr lang="en-DE" sz="2400" dirty="0"/>
                  <a:t>Use momentum imbalance</a:t>
                </a:r>
              </a:p>
              <a:p>
                <a14:m>
                  <m:oMath xmlns:m="http://schemas.openxmlformats.org/officeDocument/2006/math">
                    <m:r>
                      <a:rPr lang="en-DE" sz="2400" i="1">
                        <a:latin typeface="Cambria Math" panose="02040503050406030204" pitchFamily="18" charset="0"/>
                        <a:ea typeface="Cambria Math" panose="02040503050406030204" pitchFamily="18" charset="0"/>
                      </a:rPr>
                      <m:t>→</m:t>
                    </m:r>
                  </m:oMath>
                </a14:m>
                <a:r>
                  <a:rPr lang="en-DE" sz="2400" dirty="0"/>
                  <a:t>Missing Transverse Energy (MET or </a:t>
                </a:r>
                <a14:m>
                  <m:oMath xmlns:m="http://schemas.openxmlformats.org/officeDocument/2006/math">
                    <m:sSubSup>
                      <m:sSubSupPr>
                        <m:ctrlPr>
                          <a:rPr lang="en-DE" sz="2400" i="1">
                            <a:latin typeface="Cambria Math" panose="02040503050406030204" pitchFamily="18" charset="0"/>
                          </a:rPr>
                        </m:ctrlPr>
                      </m:sSubSupPr>
                      <m:e>
                        <m:r>
                          <m:rPr>
                            <m:sty m:val="p"/>
                          </m:rPr>
                          <a:rPr lang="en-US" sz="2400">
                            <a:latin typeface="Cambria Math" panose="02040503050406030204" pitchFamily="18" charset="0"/>
                          </a:rPr>
                          <m:t>E</m:t>
                        </m:r>
                      </m:e>
                      <m:sub>
                        <m:r>
                          <m:rPr>
                            <m:sty m:val="p"/>
                          </m:rPr>
                          <a:rPr lang="en-US" sz="2400">
                            <a:latin typeface="Cambria Math" panose="02040503050406030204" pitchFamily="18" charset="0"/>
                          </a:rPr>
                          <m:t>T</m:t>
                        </m:r>
                      </m:sub>
                      <m:sup>
                        <m:r>
                          <m:rPr>
                            <m:sty m:val="p"/>
                          </m:rPr>
                          <a:rPr lang="en-US" sz="2400">
                            <a:latin typeface="Cambria Math" panose="02040503050406030204" pitchFamily="18" charset="0"/>
                          </a:rPr>
                          <m:t>miss</m:t>
                        </m:r>
                      </m:sup>
                    </m:sSubSup>
                  </m:oMath>
                </a14:m>
                <a:r>
                  <a:rPr lang="en-DE" sz="2400" dirty="0"/>
                  <a:t>)</a:t>
                </a:r>
              </a:p>
            </p:txBody>
          </p:sp>
        </mc:Choice>
        <mc:Fallback xmlns="">
          <p:sp>
            <p:nvSpPr>
              <p:cNvPr id="17" name="TextBox 16">
                <a:extLst>
                  <a:ext uri="{FF2B5EF4-FFF2-40B4-BE49-F238E27FC236}">
                    <a16:creationId xmlns:a16="http://schemas.microsoft.com/office/drawing/2014/main" id="{17A3E0DC-C773-AAD2-D652-1C4B5DF83D74}"/>
                  </a:ext>
                </a:extLst>
              </p:cNvPr>
              <p:cNvSpPr txBox="1">
                <a:spLocks noRot="1" noChangeAspect="1" noMove="1" noResize="1" noEditPoints="1" noAdjustHandles="1" noChangeArrowheads="1" noChangeShapeType="1" noTextEdit="1"/>
              </p:cNvSpPr>
              <p:nvPr/>
            </p:nvSpPr>
            <p:spPr>
              <a:xfrm>
                <a:off x="229984" y="5268547"/>
                <a:ext cx="5784084" cy="1227965"/>
              </a:xfrm>
              <a:prstGeom prst="rect">
                <a:avLst/>
              </a:prstGeom>
              <a:blipFill>
                <a:blip r:embed="rId4"/>
                <a:stretch>
                  <a:fillRect l="-1754" t="-4082" r="-658" b="-11224"/>
                </a:stretch>
              </a:blipFill>
            </p:spPr>
            <p:txBody>
              <a:bodyPr/>
              <a:lstStyle/>
              <a:p>
                <a:r>
                  <a:rPr lang="en-DE">
                    <a:noFill/>
                  </a:rPr>
                  <a:t> </a:t>
                </a:r>
              </a:p>
            </p:txBody>
          </p:sp>
        </mc:Fallback>
      </mc:AlternateContent>
      <p:sp>
        <p:nvSpPr>
          <p:cNvPr id="30" name="5-point Star 29">
            <a:extLst>
              <a:ext uri="{FF2B5EF4-FFF2-40B4-BE49-F238E27FC236}">
                <a16:creationId xmlns:a16="http://schemas.microsoft.com/office/drawing/2014/main" id="{F6BD3F4E-F11C-E281-9BD2-8152F3E507D5}"/>
              </a:ext>
            </a:extLst>
          </p:cNvPr>
          <p:cNvSpPr/>
          <p:nvPr/>
        </p:nvSpPr>
        <p:spPr>
          <a:xfrm>
            <a:off x="3283134" y="2645849"/>
            <a:ext cx="779233" cy="766804"/>
          </a:xfrm>
          <a:prstGeom prst="star5">
            <a:avLst/>
          </a:prstGeom>
          <a:solidFill>
            <a:srgbClr val="FFC000">
              <a:alpha val="23922"/>
            </a:srgb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1" name="5-point Star 30">
            <a:extLst>
              <a:ext uri="{FF2B5EF4-FFF2-40B4-BE49-F238E27FC236}">
                <a16:creationId xmlns:a16="http://schemas.microsoft.com/office/drawing/2014/main" id="{C9DE2115-3A54-7928-739B-4C4EF25A1D50}"/>
              </a:ext>
            </a:extLst>
          </p:cNvPr>
          <p:cNvSpPr/>
          <p:nvPr/>
        </p:nvSpPr>
        <p:spPr>
          <a:xfrm>
            <a:off x="3263358" y="3584297"/>
            <a:ext cx="779233" cy="766804"/>
          </a:xfrm>
          <a:prstGeom prst="star5">
            <a:avLst/>
          </a:prstGeom>
          <a:solidFill>
            <a:srgbClr val="FFC000">
              <a:alpha val="23922"/>
            </a:srgb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40" name="Picture 39" descr="A model of a machine&#10;&#10;Description automatically generated">
            <a:extLst>
              <a:ext uri="{FF2B5EF4-FFF2-40B4-BE49-F238E27FC236}">
                <a16:creationId xmlns:a16="http://schemas.microsoft.com/office/drawing/2014/main" id="{C7953E31-6AA6-B5A7-4644-DFB30DBC13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8855" y="1874615"/>
            <a:ext cx="4001483" cy="2067433"/>
          </a:xfrm>
          <a:prstGeom prst="rect">
            <a:avLst/>
          </a:prstGeom>
        </p:spPr>
      </p:pic>
      <p:sp>
        <p:nvSpPr>
          <p:cNvPr id="41" name="TextBox 40">
            <a:extLst>
              <a:ext uri="{FF2B5EF4-FFF2-40B4-BE49-F238E27FC236}">
                <a16:creationId xmlns:a16="http://schemas.microsoft.com/office/drawing/2014/main" id="{6771EAD9-26A5-E3F9-F8B9-585D7E61FEDA}"/>
              </a:ext>
            </a:extLst>
          </p:cNvPr>
          <p:cNvSpPr txBox="1"/>
          <p:nvPr/>
        </p:nvSpPr>
        <p:spPr>
          <a:xfrm>
            <a:off x="6896866" y="987846"/>
            <a:ext cx="3968972" cy="461665"/>
          </a:xfrm>
          <a:prstGeom prst="rect">
            <a:avLst/>
          </a:prstGeom>
          <a:noFill/>
        </p:spPr>
        <p:txBody>
          <a:bodyPr wrap="none" rtlCol="0">
            <a:spAutoFit/>
          </a:bodyPr>
          <a:lstStyle/>
          <a:p>
            <a:r>
              <a:rPr lang="en-DE" sz="2400" dirty="0"/>
              <a:t>Collision (event) every 25ns !</a:t>
            </a: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753E246D-69D9-9AAC-21CF-748DBF0CABB8}"/>
                  </a:ext>
                </a:extLst>
              </p:cNvPr>
              <p:cNvSpPr txBox="1"/>
              <p:nvPr/>
            </p:nvSpPr>
            <p:spPr>
              <a:xfrm>
                <a:off x="5990398" y="4683189"/>
                <a:ext cx="6111609" cy="1015663"/>
              </a:xfrm>
              <a:prstGeom prst="rect">
                <a:avLst/>
              </a:prstGeom>
              <a:noFill/>
            </p:spPr>
            <p:txBody>
              <a:bodyPr wrap="none" rtlCol="0">
                <a:spAutoFit/>
              </a:bodyPr>
              <a:lstStyle/>
              <a:p>
                <a:r>
                  <a:rPr lang="en-DE" sz="2000" dirty="0"/>
                  <a:t>L1 (Hardware) – process all input</a:t>
                </a:r>
              </a:p>
              <a:p>
                <a14:m>
                  <m:oMath xmlns:m="http://schemas.openxmlformats.org/officeDocument/2006/math">
                    <m:r>
                      <a:rPr lang="en-DE" sz="2000" i="1">
                        <a:latin typeface="Cambria Math" panose="02040503050406030204" pitchFamily="18" charset="0"/>
                        <a:ea typeface="Cambria Math" panose="02040503050406030204" pitchFamily="18" charset="0"/>
                      </a:rPr>
                      <m:t>→ </m:t>
                    </m:r>
                  </m:oMath>
                </a14:m>
                <a:r>
                  <a:rPr lang="en-DE" sz="2000" dirty="0"/>
                  <a:t>HLT (Software) – run event reconstruction algorithm</a:t>
                </a:r>
              </a:p>
              <a:p>
                <a14:m>
                  <m:oMath xmlns:m="http://schemas.openxmlformats.org/officeDocument/2006/math">
                    <m:r>
                      <a:rPr lang="en-DE" sz="2000" i="1">
                        <a:latin typeface="Cambria Math" panose="02040503050406030204" pitchFamily="18" charset="0"/>
                        <a:ea typeface="Cambria Math" panose="02040503050406030204" pitchFamily="18" charset="0"/>
                      </a:rPr>
                      <m:t>→</m:t>
                    </m:r>
                  </m:oMath>
                </a14:m>
                <a:r>
                  <a:rPr lang="en-DE" sz="2000" dirty="0"/>
                  <a:t> Store</a:t>
                </a:r>
              </a:p>
            </p:txBody>
          </p:sp>
        </mc:Choice>
        <mc:Fallback xmlns="">
          <p:sp>
            <p:nvSpPr>
              <p:cNvPr id="42" name="TextBox 41">
                <a:extLst>
                  <a:ext uri="{FF2B5EF4-FFF2-40B4-BE49-F238E27FC236}">
                    <a16:creationId xmlns:a16="http://schemas.microsoft.com/office/drawing/2014/main" id="{753E246D-69D9-9AAC-21CF-748DBF0CABB8}"/>
                  </a:ext>
                </a:extLst>
              </p:cNvPr>
              <p:cNvSpPr txBox="1">
                <a:spLocks noRot="1" noChangeAspect="1" noMove="1" noResize="1" noEditPoints="1" noAdjustHandles="1" noChangeArrowheads="1" noChangeShapeType="1" noTextEdit="1"/>
              </p:cNvSpPr>
              <p:nvPr/>
            </p:nvSpPr>
            <p:spPr>
              <a:xfrm>
                <a:off x="5990398" y="4683189"/>
                <a:ext cx="6111609" cy="1015663"/>
              </a:xfrm>
              <a:prstGeom prst="rect">
                <a:avLst/>
              </a:prstGeom>
              <a:blipFill>
                <a:blip r:embed="rId6"/>
                <a:stretch>
                  <a:fillRect l="-1037" t="-2469" r="-207" b="-11111"/>
                </a:stretch>
              </a:blipFill>
            </p:spPr>
            <p:txBody>
              <a:bodyPr/>
              <a:lstStyle/>
              <a:p>
                <a:r>
                  <a:rPr lang="en-DE">
                    <a:noFill/>
                  </a:rPr>
                  <a:t> </a:t>
                </a:r>
              </a:p>
            </p:txBody>
          </p:sp>
        </mc:Fallback>
      </mc:AlternateContent>
      <p:sp>
        <p:nvSpPr>
          <p:cNvPr id="43" name="TextBox 42">
            <a:extLst>
              <a:ext uri="{FF2B5EF4-FFF2-40B4-BE49-F238E27FC236}">
                <a16:creationId xmlns:a16="http://schemas.microsoft.com/office/drawing/2014/main" id="{516606AE-A10D-1890-84DD-AE464235C386}"/>
              </a:ext>
            </a:extLst>
          </p:cNvPr>
          <p:cNvSpPr txBox="1"/>
          <p:nvPr/>
        </p:nvSpPr>
        <p:spPr>
          <a:xfrm>
            <a:off x="5990398" y="5749071"/>
            <a:ext cx="6156235" cy="830997"/>
          </a:xfrm>
          <a:prstGeom prst="rect">
            <a:avLst/>
          </a:prstGeom>
          <a:noFill/>
        </p:spPr>
        <p:txBody>
          <a:bodyPr wrap="square" rtlCol="0">
            <a:spAutoFit/>
          </a:bodyPr>
          <a:lstStyle/>
          <a:p>
            <a:pPr algn="ctr"/>
            <a:r>
              <a:rPr lang="en-DE" sz="2400" b="1" dirty="0">
                <a:solidFill>
                  <a:schemeClr val="accent4"/>
                </a:solidFill>
              </a:rPr>
              <a:t>Adjust the triggers to see </a:t>
            </a:r>
          </a:p>
          <a:p>
            <a:pPr algn="ctr"/>
            <a:r>
              <a:rPr lang="en-DE" sz="2400" b="1" dirty="0">
                <a:solidFill>
                  <a:schemeClr val="accent4"/>
                </a:solidFill>
              </a:rPr>
              <a:t>new signal candidates</a:t>
            </a:r>
          </a:p>
        </p:txBody>
      </p:sp>
      <p:cxnSp>
        <p:nvCxnSpPr>
          <p:cNvPr id="44" name="Straight Arrow Connector 43">
            <a:extLst>
              <a:ext uri="{FF2B5EF4-FFF2-40B4-BE49-F238E27FC236}">
                <a16:creationId xmlns:a16="http://schemas.microsoft.com/office/drawing/2014/main" id="{E1EA4BC8-6A21-19E8-9193-4E59B091A768}"/>
              </a:ext>
            </a:extLst>
          </p:cNvPr>
          <p:cNvCxnSpPr>
            <a:cxnSpLocks/>
          </p:cNvCxnSpPr>
          <p:nvPr/>
        </p:nvCxnSpPr>
        <p:spPr>
          <a:xfrm flipH="1" flipV="1">
            <a:off x="8456309" y="1476448"/>
            <a:ext cx="589894" cy="1365041"/>
          </a:xfrm>
          <a:prstGeom prst="straightConnector1">
            <a:avLst/>
          </a:prstGeom>
          <a:ln w="76200">
            <a:solidFill>
              <a:srgbClr val="FFC000"/>
            </a:solidFill>
            <a:tailEnd type="triangle"/>
          </a:ln>
        </p:spPr>
        <p:style>
          <a:lnRef idx="3">
            <a:schemeClr val="accent4"/>
          </a:lnRef>
          <a:fillRef idx="0">
            <a:schemeClr val="accent4"/>
          </a:fillRef>
          <a:effectRef idx="2">
            <a:schemeClr val="accent4"/>
          </a:effectRef>
          <a:fontRef idx="minor">
            <a:schemeClr val="tx1"/>
          </a:fontRef>
        </p:style>
      </p:cxnSp>
      <p:cxnSp>
        <p:nvCxnSpPr>
          <p:cNvPr id="45" name="Straight Arrow Connector 44">
            <a:extLst>
              <a:ext uri="{FF2B5EF4-FFF2-40B4-BE49-F238E27FC236}">
                <a16:creationId xmlns:a16="http://schemas.microsoft.com/office/drawing/2014/main" id="{E49E60F0-414B-562A-B25A-994FB2E3BE62}"/>
              </a:ext>
            </a:extLst>
          </p:cNvPr>
          <p:cNvCxnSpPr>
            <a:cxnSpLocks/>
          </p:cNvCxnSpPr>
          <p:nvPr/>
        </p:nvCxnSpPr>
        <p:spPr>
          <a:xfrm>
            <a:off x="9046203" y="2841489"/>
            <a:ext cx="878144" cy="1025993"/>
          </a:xfrm>
          <a:prstGeom prst="straightConnector1">
            <a:avLst/>
          </a:prstGeom>
          <a:ln w="76200">
            <a:solidFill>
              <a:srgbClr val="FFC000"/>
            </a:solidFill>
            <a:tailEnd type="triangle"/>
          </a:ln>
        </p:spPr>
        <p:style>
          <a:lnRef idx="3">
            <a:schemeClr val="accent4"/>
          </a:lnRef>
          <a:fillRef idx="0">
            <a:schemeClr val="accent4"/>
          </a:fillRef>
          <a:effectRef idx="2">
            <a:schemeClr val="accent4"/>
          </a:effectRef>
          <a:fontRef idx="minor">
            <a:schemeClr val="tx1"/>
          </a:fontRef>
        </p:style>
      </p:cxn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A846D4D5-DBB0-83DF-DD80-DB0F5B78F995}"/>
                  </a:ext>
                </a:extLst>
              </p:cNvPr>
              <p:cNvSpPr txBox="1"/>
              <p:nvPr/>
            </p:nvSpPr>
            <p:spPr>
              <a:xfrm>
                <a:off x="7890333" y="4104357"/>
                <a:ext cx="3147778" cy="461665"/>
              </a:xfrm>
              <a:prstGeom prst="rect">
                <a:avLst/>
              </a:prstGeom>
              <a:noFill/>
            </p:spPr>
            <p:txBody>
              <a:bodyPr wrap="square">
                <a:spAutoFit/>
              </a:bodyPr>
              <a:lstStyle/>
              <a:p>
                <a14:m>
                  <m:oMath xmlns:m="http://schemas.openxmlformats.org/officeDocument/2006/math">
                    <m:r>
                      <a:rPr lang="en-DE" sz="2400" i="1" smtClean="0">
                        <a:latin typeface="Cambria Math" panose="02040503050406030204" pitchFamily="18" charset="0"/>
                        <a:ea typeface="Cambria Math" panose="02040503050406030204" pitchFamily="18" charset="0"/>
                      </a:rPr>
                      <m:t>→ </m:t>
                    </m:r>
                  </m:oMath>
                </a14:m>
                <a:r>
                  <a:rPr lang="en-DE" sz="2400" dirty="0"/>
                  <a:t>Trigger system </a:t>
                </a:r>
              </a:p>
            </p:txBody>
          </p:sp>
        </mc:Choice>
        <mc:Fallback xmlns="">
          <p:sp>
            <p:nvSpPr>
              <p:cNvPr id="46" name="TextBox 45">
                <a:extLst>
                  <a:ext uri="{FF2B5EF4-FFF2-40B4-BE49-F238E27FC236}">
                    <a16:creationId xmlns:a16="http://schemas.microsoft.com/office/drawing/2014/main" id="{A846D4D5-DBB0-83DF-DD80-DB0F5B78F995}"/>
                  </a:ext>
                </a:extLst>
              </p:cNvPr>
              <p:cNvSpPr txBox="1">
                <a:spLocks noRot="1" noChangeAspect="1" noMove="1" noResize="1" noEditPoints="1" noAdjustHandles="1" noChangeArrowheads="1" noChangeShapeType="1" noTextEdit="1"/>
              </p:cNvSpPr>
              <p:nvPr/>
            </p:nvSpPr>
            <p:spPr>
              <a:xfrm>
                <a:off x="7890333" y="4104357"/>
                <a:ext cx="3147778" cy="461665"/>
              </a:xfrm>
              <a:prstGeom prst="rect">
                <a:avLst/>
              </a:prstGeom>
              <a:blipFill>
                <a:blip r:embed="rId7"/>
                <a:stretch>
                  <a:fillRect t="-10811" b="-29730"/>
                </a:stretch>
              </a:blipFill>
            </p:spPr>
            <p:txBody>
              <a:bodyPr/>
              <a:lstStyle/>
              <a:p>
                <a:r>
                  <a:rPr lang="en-DE">
                    <a:noFill/>
                  </a:rPr>
                  <a:t> </a:t>
                </a:r>
              </a:p>
            </p:txBody>
          </p:sp>
        </mc:Fallback>
      </mc:AlternateContent>
      <p:sp>
        <p:nvSpPr>
          <p:cNvPr id="47" name="TextBox 46">
            <a:extLst>
              <a:ext uri="{FF2B5EF4-FFF2-40B4-BE49-F238E27FC236}">
                <a16:creationId xmlns:a16="http://schemas.microsoft.com/office/drawing/2014/main" id="{C3BC275B-8954-3164-FD21-6295AE1B052A}"/>
              </a:ext>
            </a:extLst>
          </p:cNvPr>
          <p:cNvSpPr txBox="1"/>
          <p:nvPr/>
        </p:nvSpPr>
        <p:spPr>
          <a:xfrm>
            <a:off x="10711714" y="926451"/>
            <a:ext cx="870772" cy="830997"/>
          </a:xfrm>
          <a:prstGeom prst="rect">
            <a:avLst/>
          </a:prstGeom>
          <a:noFill/>
        </p:spPr>
        <p:txBody>
          <a:bodyPr wrap="square" rtlCol="0">
            <a:spAutoFit/>
          </a:bodyPr>
          <a:lstStyle/>
          <a:p>
            <a:r>
              <a:rPr lang="en-DE" sz="4800" dirty="0"/>
              <a:t>😱</a:t>
            </a:r>
          </a:p>
        </p:txBody>
      </p:sp>
      <p:cxnSp>
        <p:nvCxnSpPr>
          <p:cNvPr id="49" name="Straight Connector 48">
            <a:extLst>
              <a:ext uri="{FF2B5EF4-FFF2-40B4-BE49-F238E27FC236}">
                <a16:creationId xmlns:a16="http://schemas.microsoft.com/office/drawing/2014/main" id="{2C1A5F11-7593-7A83-9C7C-AF5D92471184}"/>
              </a:ext>
            </a:extLst>
          </p:cNvPr>
          <p:cNvCxnSpPr>
            <a:cxnSpLocks/>
          </p:cNvCxnSpPr>
          <p:nvPr/>
        </p:nvCxnSpPr>
        <p:spPr>
          <a:xfrm>
            <a:off x="5951949" y="1096140"/>
            <a:ext cx="0" cy="5434786"/>
          </a:xfrm>
          <a:prstGeom prst="line">
            <a:avLst/>
          </a:prstGeom>
          <a:ln w="38100">
            <a:solidFill>
              <a:schemeClr val="accent4"/>
            </a:solidFill>
            <a:prstDash val="dash"/>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D6A1CB26-664E-AC89-D42A-44F4D0E1221A}"/>
              </a:ext>
            </a:extLst>
          </p:cNvPr>
          <p:cNvPicPr>
            <a:picLocks noChangeAspect="1"/>
          </p:cNvPicPr>
          <p:nvPr/>
        </p:nvPicPr>
        <p:blipFill>
          <a:blip r:embed="rId8"/>
          <a:stretch>
            <a:fillRect/>
          </a:stretch>
        </p:blipFill>
        <p:spPr>
          <a:xfrm>
            <a:off x="4045738" y="3065084"/>
            <a:ext cx="1674277" cy="893702"/>
          </a:xfrm>
          <a:prstGeom prst="rect">
            <a:avLst/>
          </a:prstGeom>
        </p:spPr>
      </p:pic>
      <p:sp>
        <p:nvSpPr>
          <p:cNvPr id="4" name="Slide Number Placeholder 3">
            <a:extLst>
              <a:ext uri="{FF2B5EF4-FFF2-40B4-BE49-F238E27FC236}">
                <a16:creationId xmlns:a16="http://schemas.microsoft.com/office/drawing/2014/main" id="{9A521C92-0FA0-55BC-3A7F-30D95725621D}"/>
              </a:ext>
            </a:extLst>
          </p:cNvPr>
          <p:cNvSpPr>
            <a:spLocks noGrp="1"/>
          </p:cNvSpPr>
          <p:nvPr>
            <p:ph type="sldNum" sz="quarter" idx="12"/>
          </p:nvPr>
        </p:nvSpPr>
        <p:spPr/>
        <p:txBody>
          <a:bodyPr/>
          <a:lstStyle/>
          <a:p>
            <a:fld id="{CD6E27E6-F65B-044C-A752-7C6B84588510}" type="slidenum">
              <a:rPr lang="en-DE" smtClean="0"/>
              <a:t>3</a:t>
            </a:fld>
            <a:endParaRPr lang="en-DE"/>
          </a:p>
        </p:txBody>
      </p:sp>
      <p:sp>
        <p:nvSpPr>
          <p:cNvPr id="5" name="TextBox 4">
            <a:extLst>
              <a:ext uri="{FF2B5EF4-FFF2-40B4-BE49-F238E27FC236}">
                <a16:creationId xmlns:a16="http://schemas.microsoft.com/office/drawing/2014/main" id="{CB63E319-BF0C-704B-46C7-BA23A0402F57}"/>
              </a:ext>
            </a:extLst>
          </p:cNvPr>
          <p:cNvSpPr txBox="1"/>
          <p:nvPr/>
        </p:nvSpPr>
        <p:spPr>
          <a:xfrm>
            <a:off x="969477" y="4335189"/>
            <a:ext cx="1087927" cy="369332"/>
          </a:xfrm>
          <a:prstGeom prst="rect">
            <a:avLst/>
          </a:prstGeom>
          <a:noFill/>
        </p:spPr>
        <p:txBody>
          <a:bodyPr wrap="none" rtlCol="0">
            <a:spAutoFit/>
          </a:bodyPr>
          <a:lstStyle/>
          <a:p>
            <a:r>
              <a:rPr lang="en-DE" dirty="0">
                <a:solidFill>
                  <a:srgbClr val="FF0000"/>
                </a:solidFill>
              </a:rPr>
              <a:t>Chargino</a:t>
            </a:r>
          </a:p>
        </p:txBody>
      </p:sp>
      <p:sp>
        <p:nvSpPr>
          <p:cNvPr id="6" name="TextBox 5">
            <a:extLst>
              <a:ext uri="{FF2B5EF4-FFF2-40B4-BE49-F238E27FC236}">
                <a16:creationId xmlns:a16="http://schemas.microsoft.com/office/drawing/2014/main" id="{E3F35EF2-FA17-2668-C77D-1172F435F564}"/>
              </a:ext>
            </a:extLst>
          </p:cNvPr>
          <p:cNvSpPr txBox="1"/>
          <p:nvPr/>
        </p:nvSpPr>
        <p:spPr>
          <a:xfrm>
            <a:off x="3519617" y="2431940"/>
            <a:ext cx="1234184" cy="369332"/>
          </a:xfrm>
          <a:prstGeom prst="rect">
            <a:avLst/>
          </a:prstGeom>
          <a:noFill/>
        </p:spPr>
        <p:txBody>
          <a:bodyPr wrap="none" rtlCol="0">
            <a:spAutoFit/>
          </a:bodyPr>
          <a:lstStyle/>
          <a:p>
            <a:r>
              <a:rPr lang="en-DE" dirty="0">
                <a:solidFill>
                  <a:srgbClr val="FF0000"/>
                </a:solidFill>
              </a:rPr>
              <a:t>Neutralino</a:t>
            </a:r>
          </a:p>
        </p:txBody>
      </p:sp>
      <p:sp>
        <p:nvSpPr>
          <p:cNvPr id="7" name="5-point Star 6">
            <a:extLst>
              <a:ext uri="{FF2B5EF4-FFF2-40B4-BE49-F238E27FC236}">
                <a16:creationId xmlns:a16="http://schemas.microsoft.com/office/drawing/2014/main" id="{461E1512-1148-2F16-A7B1-AFBBD734A362}"/>
              </a:ext>
            </a:extLst>
          </p:cNvPr>
          <p:cNvSpPr/>
          <p:nvPr/>
        </p:nvSpPr>
        <p:spPr>
          <a:xfrm>
            <a:off x="4017237" y="5830008"/>
            <a:ext cx="779233" cy="766804"/>
          </a:xfrm>
          <a:prstGeom prst="star5">
            <a:avLst>
              <a:gd name="adj" fmla="val 12094"/>
              <a:gd name="hf" fmla="val 105146"/>
              <a:gd name="vf" fmla="val 110557"/>
            </a:avLst>
          </a:prstGeom>
          <a:solidFill>
            <a:srgbClr val="FFC000">
              <a:alpha val="23922"/>
            </a:srgb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153323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p:cTn id="33" dur="500" fill="hold"/>
                                        <p:tgtEl>
                                          <p:spTgt spid="43"/>
                                        </p:tgtEl>
                                        <p:attrNameLst>
                                          <p:attrName>ppt_w</p:attrName>
                                        </p:attrNameLst>
                                      </p:cBhvr>
                                      <p:tavLst>
                                        <p:tav tm="0">
                                          <p:val>
                                            <p:fltVal val="0"/>
                                          </p:val>
                                        </p:tav>
                                        <p:tav tm="100000">
                                          <p:val>
                                            <p:strVal val="#ppt_w"/>
                                          </p:val>
                                        </p:tav>
                                      </p:tavLst>
                                    </p:anim>
                                    <p:anim calcmode="lin" valueType="num">
                                      <p:cBhvr>
                                        <p:cTn id="34" dur="500" fill="hold"/>
                                        <p:tgtEl>
                                          <p:spTgt spid="43"/>
                                        </p:tgtEl>
                                        <p:attrNameLst>
                                          <p:attrName>ppt_h</p:attrName>
                                        </p:attrNameLst>
                                      </p:cBhvr>
                                      <p:tavLst>
                                        <p:tav tm="0">
                                          <p:val>
                                            <p:fltVal val="0"/>
                                          </p:val>
                                        </p:tav>
                                        <p:tav tm="100000">
                                          <p:val>
                                            <p:strVal val="#ppt_h"/>
                                          </p:val>
                                        </p:tav>
                                      </p:tavLst>
                                    </p:anim>
                                    <p:animEffect transition="in" filter="fade">
                                      <p:cBhvr>
                                        <p:cTn id="3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1" grpId="0"/>
      <p:bldP spid="42" grpId="0"/>
      <p:bldP spid="43" grpId="0"/>
      <p:bldP spid="46" grpId="0"/>
      <p:bldP spid="47" grpId="0"/>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6C0F9CE5-933F-A7D9-A824-1EA5BCFB7FB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CD6E27E6-F65B-044C-A752-7C6B84588510}" type="slidenum">
              <a:rPr lang="en-US" smtClean="0">
                <a:solidFill>
                  <a:schemeClr val="tx1">
                    <a:tint val="75000"/>
                  </a:schemeClr>
                </a:solidFill>
              </a:rPr>
              <a:pPr>
                <a:spcAft>
                  <a:spcPts val="600"/>
                </a:spcAft>
              </a:pPr>
              <a:t>30</a:t>
            </a:fld>
            <a:endParaRPr lang="en-US">
              <a:solidFill>
                <a:schemeClr val="tx1">
                  <a:tint val="75000"/>
                </a:schemeClr>
              </a:solidFill>
            </a:endParaRPr>
          </a:p>
        </p:txBody>
      </p:sp>
      <p:sp>
        <p:nvSpPr>
          <p:cNvPr id="7" name="Title 1">
            <a:extLst>
              <a:ext uri="{FF2B5EF4-FFF2-40B4-BE49-F238E27FC236}">
                <a16:creationId xmlns:a16="http://schemas.microsoft.com/office/drawing/2014/main" id="{DDA0E9D7-1BB9-F262-412A-9678F590C4AD}"/>
              </a:ext>
            </a:extLst>
          </p:cNvPr>
          <p:cNvSpPr txBox="1">
            <a:spLocks/>
          </p:cNvSpPr>
          <p:nvPr/>
        </p:nvSpPr>
        <p:spPr>
          <a:xfrm>
            <a:off x="92211" y="-229423"/>
            <a:ext cx="124960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DE" b="1" dirty="0">
                <a:solidFill>
                  <a:schemeClr val="accent4"/>
                </a:solidFill>
              </a:rPr>
              <a:t>Renewed BDT distribution</a:t>
            </a:r>
            <a:endParaRPr lang="en-DE" sz="2400" b="1" dirty="0">
              <a:solidFill>
                <a:schemeClr val="accent4"/>
              </a:solidFill>
            </a:endParaRPr>
          </a:p>
        </p:txBody>
      </p:sp>
      <p:pic>
        <p:nvPicPr>
          <p:cNvPr id="4" name="Picture 3" descr="A graph of a graph&#10;&#10;Description automatically generated">
            <a:extLst>
              <a:ext uri="{FF2B5EF4-FFF2-40B4-BE49-F238E27FC236}">
                <a16:creationId xmlns:a16="http://schemas.microsoft.com/office/drawing/2014/main" id="{777B3130-6075-DC40-BE89-B0E47DE8B2F3}"/>
              </a:ext>
            </a:extLst>
          </p:cNvPr>
          <p:cNvPicPr>
            <a:picLocks noChangeAspect="1"/>
          </p:cNvPicPr>
          <p:nvPr/>
        </p:nvPicPr>
        <p:blipFill>
          <a:blip r:embed="rId2"/>
          <a:stretch>
            <a:fillRect/>
          </a:stretch>
        </p:blipFill>
        <p:spPr>
          <a:xfrm>
            <a:off x="183275" y="1740475"/>
            <a:ext cx="5912725" cy="3971540"/>
          </a:xfrm>
          <a:prstGeom prst="rect">
            <a:avLst/>
          </a:prstGeom>
        </p:spPr>
      </p:pic>
    </p:spTree>
    <p:extLst>
      <p:ext uri="{BB962C8B-B14F-4D97-AF65-F5344CB8AC3E}">
        <p14:creationId xmlns:p14="http://schemas.microsoft.com/office/powerpoint/2010/main" val="4118336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AC16189-925A-34C4-8731-56AC67A151E0}"/>
              </a:ext>
            </a:extLst>
          </p:cNvPr>
          <p:cNvSpPr txBox="1">
            <a:spLocks/>
          </p:cNvSpPr>
          <p:nvPr/>
        </p:nvSpPr>
        <p:spPr>
          <a:xfrm>
            <a:off x="92211" y="-229423"/>
            <a:ext cx="124960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DE" b="1" dirty="0">
                <a:solidFill>
                  <a:schemeClr val="accent4"/>
                </a:solidFill>
              </a:rPr>
              <a:t>Parton Luminosity</a:t>
            </a:r>
            <a:endParaRPr lang="en-DE" sz="2400" b="1" dirty="0">
              <a:solidFill>
                <a:schemeClr val="accent4"/>
              </a:solidFill>
            </a:endParaRPr>
          </a:p>
        </p:txBody>
      </p:sp>
      <p:pic>
        <p:nvPicPr>
          <p:cNvPr id="4098" name="Picture 2" descr="LHC parton luminosities as defined in Eq. (1), as functions of the partonic invariant mass. The solid (dashed) curves are for the 7 TeV (10 TeV) LHC. The up quark has been chosen as a representative quark, and each curve includes the contribution from the CP conjugate initial partons.">
            <a:extLst>
              <a:ext uri="{FF2B5EF4-FFF2-40B4-BE49-F238E27FC236}">
                <a16:creationId xmlns:a16="http://schemas.microsoft.com/office/drawing/2014/main" id="{DD314C69-F0DD-A4C5-8409-151E61C49F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5589" y="1199315"/>
            <a:ext cx="6272767" cy="5024697"/>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7CF7EC98-504C-A6E2-F3AC-66F975DB58BC}"/>
              </a:ext>
            </a:extLst>
          </p:cNvPr>
          <p:cNvSpPr>
            <a:spLocks noGrp="1"/>
          </p:cNvSpPr>
          <p:nvPr>
            <p:ph type="sldNum" sz="quarter" idx="12"/>
          </p:nvPr>
        </p:nvSpPr>
        <p:spPr/>
        <p:txBody>
          <a:bodyPr/>
          <a:lstStyle/>
          <a:p>
            <a:fld id="{CD6E27E6-F65B-044C-A752-7C6B84588510}" type="slidenum">
              <a:rPr lang="en-DE" smtClean="0"/>
              <a:t>31</a:t>
            </a:fld>
            <a:endParaRPr lang="en-DE"/>
          </a:p>
        </p:txBody>
      </p:sp>
    </p:spTree>
    <p:extLst>
      <p:ext uri="{BB962C8B-B14F-4D97-AF65-F5344CB8AC3E}">
        <p14:creationId xmlns:p14="http://schemas.microsoft.com/office/powerpoint/2010/main" val="38450873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A1F5C6-9AED-2B16-79D0-D116F14F40F2}"/>
              </a:ext>
            </a:extLst>
          </p:cNvPr>
          <p:cNvPicPr>
            <a:picLocks noChangeAspect="1"/>
          </p:cNvPicPr>
          <p:nvPr/>
        </p:nvPicPr>
        <p:blipFill>
          <a:blip r:embed="rId3"/>
          <a:stretch>
            <a:fillRect/>
          </a:stretch>
        </p:blipFill>
        <p:spPr>
          <a:xfrm>
            <a:off x="234654" y="2058939"/>
            <a:ext cx="6675811" cy="4552096"/>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369B2F3-5F74-44D5-C08A-AF1B50367C1E}"/>
                  </a:ext>
                </a:extLst>
              </p:cNvPr>
              <p:cNvSpPr txBox="1"/>
              <p:nvPr/>
            </p:nvSpPr>
            <p:spPr>
              <a:xfrm>
                <a:off x="92211" y="1046352"/>
                <a:ext cx="6175858" cy="7458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𝐸𝑓𝑓𝑖𝑐𝑖𝑒𝑛𝑐𝑦</m:t>
                      </m:r>
                      <m:r>
                        <a:rPr lang="en-US" sz="2000" b="0" i="1" smtClean="0">
                          <a:solidFill>
                            <a:schemeClr val="tx1"/>
                          </a:solidFill>
                          <a:latin typeface="Cambria Math" panose="02040503050406030204" pitchFamily="18" charset="0"/>
                        </a:rPr>
                        <m:t>= </m:t>
                      </m:r>
                      <m:f>
                        <m:fPr>
                          <m:ctrlPr>
                            <a:rPr lang="en-DE" sz="2000" i="1" smtClean="0">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rPr>
                            <m:t># </m:t>
                          </m:r>
                          <m:r>
                            <a:rPr lang="en-US" sz="2000" i="1">
                              <a:solidFill>
                                <a:schemeClr val="tx1"/>
                              </a:solidFill>
                              <a:latin typeface="Cambria Math" panose="02040503050406030204" pitchFamily="18" charset="0"/>
                            </a:rPr>
                            <m:t>𝐸𝑣𝑒𝑛𝑡𝑠</m:t>
                          </m:r>
                          <m:r>
                            <a:rPr lang="en-US" sz="2000" i="1">
                              <a:solidFill>
                                <a:schemeClr val="tx1"/>
                              </a:solidFill>
                              <a:latin typeface="Cambria Math" panose="02040503050406030204" pitchFamily="18" charset="0"/>
                            </a:rPr>
                            <m:t> </m:t>
                          </m:r>
                          <m:r>
                            <a:rPr lang="en-US" sz="2000" i="1">
                              <a:solidFill>
                                <a:schemeClr val="tx1"/>
                              </a:solidFill>
                              <a:latin typeface="Cambria Math" panose="02040503050406030204" pitchFamily="18" charset="0"/>
                            </a:rPr>
                            <m:t>𝑝𝑎𝑠𝑠𝑒𝑑</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𝐶𝑈</m:t>
                          </m:r>
                          <m:sSup>
                            <m:sSupPr>
                              <m:ctrlPr>
                                <a:rPr lang="en-US" sz="2000" b="0" i="1" smtClean="0">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𝑇</m:t>
                              </m:r>
                            </m:e>
                            <m:sup>
                              <m:r>
                                <a:rPr lang="en-US" sz="2000" b="0" i="1" smtClean="0">
                                  <a:solidFill>
                                    <a:schemeClr val="tx1"/>
                                  </a:solidFill>
                                  <a:latin typeface="Cambria Math" panose="02040503050406030204" pitchFamily="18" charset="0"/>
                                </a:rPr>
                                <m:t>′</m:t>
                              </m:r>
                            </m:sup>
                          </m:sSup>
                          <m:r>
                            <a:rPr lang="en-US" sz="2000" b="0" i="1" smtClean="0">
                              <a:solidFill>
                                <a:schemeClr val="tx1"/>
                              </a:solidFill>
                              <a:latin typeface="Cambria Math" panose="02040503050406030204" pitchFamily="18" charset="0"/>
                            </a:rPr>
                            <m:t>+</m:t>
                          </m:r>
                          <m:r>
                            <a:rPr lang="en-US" sz="2000" b="0" i="1" smtClean="0">
                              <a:solidFill>
                                <a:srgbClr val="F18F33"/>
                              </a:solidFill>
                              <a:latin typeface="Cambria Math" panose="02040503050406030204" pitchFamily="18" charset="0"/>
                            </a:rPr>
                            <m:t>𝐵𝐷𝑇</m:t>
                          </m:r>
                          <m:r>
                            <a:rPr lang="en-US" sz="2000" b="0" i="1" smtClean="0">
                              <a:solidFill>
                                <a:srgbClr val="F18F33"/>
                              </a:solidFill>
                              <a:latin typeface="Cambria Math" panose="02040503050406030204" pitchFamily="18" charset="0"/>
                            </a:rPr>
                            <m:t> </m:t>
                          </m:r>
                          <m:r>
                            <a:rPr lang="en-US" sz="2000" b="0" i="1" smtClean="0">
                              <a:solidFill>
                                <a:srgbClr val="F18F33"/>
                              </a:solidFill>
                              <a:latin typeface="Cambria Math" panose="02040503050406030204" pitchFamily="18" charset="0"/>
                            </a:rPr>
                            <m:t>𝑠𝑐𝑜𝑟𝑒</m:t>
                          </m:r>
                          <m:r>
                            <a:rPr lang="en-US" sz="2000" b="0" i="1" smtClean="0">
                              <a:solidFill>
                                <a:schemeClr val="tx1"/>
                              </a:solidFill>
                              <a:latin typeface="Cambria Math" panose="02040503050406030204" pitchFamily="18" charset="0"/>
                            </a:rPr>
                            <m:t>)</m:t>
                          </m:r>
                        </m:num>
                        <m:den>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𝐸𝑣𝑒𝑛𝑡𝑠</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𝑝𝑎𝑠𝑠𝑒𝑑</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𝐶𝑈𝑇</m:t>
                          </m:r>
                          <m:r>
                            <a:rPr lang="en-US" sz="2000" b="0" i="1" smtClean="0">
                              <a:solidFill>
                                <a:schemeClr val="tx1"/>
                              </a:solidFill>
                              <a:latin typeface="Cambria Math" panose="02040503050406030204" pitchFamily="18" charset="0"/>
                            </a:rPr>
                            <m:t>′</m:t>
                          </m:r>
                        </m:den>
                      </m:f>
                    </m:oMath>
                  </m:oMathPara>
                </a14:m>
                <a:endParaRPr lang="en-DE" sz="2000" dirty="0"/>
              </a:p>
            </p:txBody>
          </p:sp>
        </mc:Choice>
        <mc:Fallback xmlns="">
          <p:sp>
            <p:nvSpPr>
              <p:cNvPr id="8" name="TextBox 7">
                <a:extLst>
                  <a:ext uri="{FF2B5EF4-FFF2-40B4-BE49-F238E27FC236}">
                    <a16:creationId xmlns:a16="http://schemas.microsoft.com/office/drawing/2014/main" id="{2369B2F3-5F74-44D5-C08A-AF1B50367C1E}"/>
                  </a:ext>
                </a:extLst>
              </p:cNvPr>
              <p:cNvSpPr txBox="1">
                <a:spLocks noRot="1" noChangeAspect="1" noMove="1" noResize="1" noEditPoints="1" noAdjustHandles="1" noChangeArrowheads="1" noChangeShapeType="1" noTextEdit="1"/>
              </p:cNvSpPr>
              <p:nvPr/>
            </p:nvSpPr>
            <p:spPr>
              <a:xfrm>
                <a:off x="92211" y="1046352"/>
                <a:ext cx="6175858" cy="745845"/>
              </a:xfrm>
              <a:prstGeom prst="rect">
                <a:avLst/>
              </a:prstGeom>
              <a:blipFill>
                <a:blip r:embed="rId4"/>
                <a:stretch>
                  <a:fillRect b="-8333"/>
                </a:stretch>
              </a:blipFill>
            </p:spPr>
            <p:txBody>
              <a:bodyPr/>
              <a:lstStyle/>
              <a:p>
                <a:r>
                  <a:rPr lang="en-DE">
                    <a:noFill/>
                  </a:rPr>
                  <a:t> </a:t>
                </a:r>
              </a:p>
            </p:txBody>
          </p:sp>
        </mc:Fallback>
      </mc:AlternateContent>
      <p:sp>
        <p:nvSpPr>
          <p:cNvPr id="3" name="Title 1">
            <a:extLst>
              <a:ext uri="{FF2B5EF4-FFF2-40B4-BE49-F238E27FC236}">
                <a16:creationId xmlns:a16="http://schemas.microsoft.com/office/drawing/2014/main" id="{A9F984DF-A24B-044C-CBF5-8F9567B62E55}"/>
              </a:ext>
            </a:extLst>
          </p:cNvPr>
          <p:cNvSpPr txBox="1">
            <a:spLocks/>
          </p:cNvSpPr>
          <p:nvPr/>
        </p:nvSpPr>
        <p:spPr>
          <a:xfrm>
            <a:off x="92211" y="-229423"/>
            <a:ext cx="124960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4"/>
                </a:solidFill>
              </a:rPr>
              <a:t>Efficiency of new trigger</a:t>
            </a:r>
            <a:endParaRPr lang="en-US" b="1" dirty="0">
              <a:solidFill>
                <a:srgbClr val="FFC000"/>
              </a:solidFill>
            </a:endParaRPr>
          </a:p>
        </p:txBody>
      </p:sp>
      <p:sp>
        <p:nvSpPr>
          <p:cNvPr id="10" name="TextBox 9">
            <a:extLst>
              <a:ext uri="{FF2B5EF4-FFF2-40B4-BE49-F238E27FC236}">
                <a16:creationId xmlns:a16="http://schemas.microsoft.com/office/drawing/2014/main" id="{15FB2556-E990-0FF2-F8CC-20D88A9BC69F}"/>
              </a:ext>
            </a:extLst>
          </p:cNvPr>
          <p:cNvSpPr txBox="1"/>
          <p:nvPr/>
        </p:nvSpPr>
        <p:spPr>
          <a:xfrm>
            <a:off x="7232116" y="4166546"/>
            <a:ext cx="4959884" cy="830997"/>
          </a:xfrm>
          <a:prstGeom prst="rect">
            <a:avLst/>
          </a:prstGeom>
          <a:noFill/>
        </p:spPr>
        <p:txBody>
          <a:bodyPr wrap="none" rtlCol="0">
            <a:spAutoFit/>
          </a:bodyPr>
          <a:lstStyle/>
          <a:p>
            <a:r>
              <a:rPr lang="en-GB" sz="2400" dirty="0"/>
              <a:t> O</a:t>
            </a:r>
            <a:r>
              <a:rPr lang="en-DE" sz="2400" dirty="0"/>
              <a:t>riginal  (L1+HLT)</a:t>
            </a:r>
          </a:p>
          <a:p>
            <a:r>
              <a:rPr lang="en-GB" sz="2400" dirty="0"/>
              <a:t> New (L</a:t>
            </a:r>
            <a:r>
              <a:rPr lang="en-DE" sz="2400" dirty="0"/>
              <a:t>oosned HLT + BDT algorithm)</a:t>
            </a:r>
          </a:p>
        </p:txBody>
      </p:sp>
      <p:cxnSp>
        <p:nvCxnSpPr>
          <p:cNvPr id="11" name="Straight Arrow Connector 10">
            <a:extLst>
              <a:ext uri="{FF2B5EF4-FFF2-40B4-BE49-F238E27FC236}">
                <a16:creationId xmlns:a16="http://schemas.microsoft.com/office/drawing/2014/main" id="{DE8DBB68-E5CD-2CF3-F188-B90410283B24}"/>
              </a:ext>
            </a:extLst>
          </p:cNvPr>
          <p:cNvCxnSpPr>
            <a:cxnSpLocks/>
          </p:cNvCxnSpPr>
          <p:nvPr/>
        </p:nvCxnSpPr>
        <p:spPr>
          <a:xfrm>
            <a:off x="5970040" y="4582045"/>
            <a:ext cx="902464" cy="0"/>
          </a:xfrm>
          <a:prstGeom prst="straightConnector1">
            <a:avLst/>
          </a:prstGeom>
          <a:ln w="57150">
            <a:solidFill>
              <a:srgbClr val="FFC000"/>
            </a:solidFill>
            <a:tailEnd type="triangle"/>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103A104E-6F57-FBB9-8C11-E75F5FFC93BD}"/>
              </a:ext>
            </a:extLst>
          </p:cNvPr>
          <p:cNvPicPr>
            <a:picLocks noChangeAspect="1"/>
          </p:cNvPicPr>
          <p:nvPr/>
        </p:nvPicPr>
        <p:blipFill rotWithShape="1">
          <a:blip r:embed="rId5"/>
          <a:srcRect l="21634"/>
          <a:stretch/>
        </p:blipFill>
        <p:spPr>
          <a:xfrm>
            <a:off x="6920049" y="4209123"/>
            <a:ext cx="431618" cy="745841"/>
          </a:xfrm>
          <a:prstGeom prst="rect">
            <a:avLst/>
          </a:prstGeom>
        </p:spPr>
      </p:pic>
      <p:sp>
        <p:nvSpPr>
          <p:cNvPr id="2" name="Slide Number Placeholder 1">
            <a:extLst>
              <a:ext uri="{FF2B5EF4-FFF2-40B4-BE49-F238E27FC236}">
                <a16:creationId xmlns:a16="http://schemas.microsoft.com/office/drawing/2014/main" id="{8259AA4F-1FE2-E79D-66E5-41260823C3D3}"/>
              </a:ext>
            </a:extLst>
          </p:cNvPr>
          <p:cNvSpPr>
            <a:spLocks noGrp="1"/>
          </p:cNvSpPr>
          <p:nvPr>
            <p:ph type="sldNum" sz="quarter" idx="12"/>
          </p:nvPr>
        </p:nvSpPr>
        <p:spPr/>
        <p:txBody>
          <a:bodyPr/>
          <a:lstStyle/>
          <a:p>
            <a:fld id="{CD6E27E6-F65B-044C-A752-7C6B84588510}" type="slidenum">
              <a:rPr lang="en-DE" smtClean="0"/>
              <a:t>32</a:t>
            </a:fld>
            <a:endParaRPr lang="en-DE"/>
          </a:p>
        </p:txBody>
      </p:sp>
    </p:spTree>
    <p:extLst>
      <p:ext uri="{BB962C8B-B14F-4D97-AF65-F5344CB8AC3E}">
        <p14:creationId xmlns:p14="http://schemas.microsoft.com/office/powerpoint/2010/main" val="3484279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EFC45CB7-8F01-5D91-20DE-1B0A32812ABF}"/>
              </a:ext>
            </a:extLst>
          </p:cNvPr>
          <p:cNvPicPr>
            <a:picLocks noChangeAspect="1"/>
          </p:cNvPicPr>
          <p:nvPr/>
        </p:nvPicPr>
        <p:blipFill>
          <a:blip r:embed="rId3"/>
          <a:stretch>
            <a:fillRect/>
          </a:stretch>
        </p:blipFill>
        <p:spPr>
          <a:xfrm>
            <a:off x="123899" y="2448492"/>
            <a:ext cx="4811356" cy="3250740"/>
          </a:xfrm>
          <a:prstGeom prst="rect">
            <a:avLst/>
          </a:prstGeom>
        </p:spPr>
      </p:pic>
      <p:sp>
        <p:nvSpPr>
          <p:cNvPr id="11" name="Title 1">
            <a:extLst>
              <a:ext uri="{FF2B5EF4-FFF2-40B4-BE49-F238E27FC236}">
                <a16:creationId xmlns:a16="http://schemas.microsoft.com/office/drawing/2014/main" id="{1F609192-AAD7-B744-C3A0-1DC75BB1A3B9}"/>
              </a:ext>
            </a:extLst>
          </p:cNvPr>
          <p:cNvSpPr txBox="1">
            <a:spLocks/>
          </p:cNvSpPr>
          <p:nvPr/>
        </p:nvSpPr>
        <p:spPr>
          <a:xfrm>
            <a:off x="92211" y="-217548"/>
            <a:ext cx="55956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4"/>
                </a:solidFill>
              </a:rPr>
              <a:t>MET trigger</a:t>
            </a:r>
          </a:p>
        </p:txBody>
      </p:sp>
      <p:sp>
        <p:nvSpPr>
          <p:cNvPr id="25" name="Right Arrow 24">
            <a:extLst>
              <a:ext uri="{FF2B5EF4-FFF2-40B4-BE49-F238E27FC236}">
                <a16:creationId xmlns:a16="http://schemas.microsoft.com/office/drawing/2014/main" id="{F1ACACEF-92A0-C1F2-A0A8-866A28164A62}"/>
              </a:ext>
            </a:extLst>
          </p:cNvPr>
          <p:cNvSpPr/>
          <p:nvPr/>
        </p:nvSpPr>
        <p:spPr>
          <a:xfrm>
            <a:off x="5106891" y="3408832"/>
            <a:ext cx="836908" cy="542441"/>
          </a:xfrm>
          <a:prstGeom prst="right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rgbClr val="00B0F0"/>
              </a:solidFill>
            </a:endParaRPr>
          </a:p>
        </p:txBody>
      </p:sp>
      <p:sp>
        <p:nvSpPr>
          <p:cNvPr id="27" name="TextBox 26">
            <a:extLst>
              <a:ext uri="{FF2B5EF4-FFF2-40B4-BE49-F238E27FC236}">
                <a16:creationId xmlns:a16="http://schemas.microsoft.com/office/drawing/2014/main" id="{29D54406-45A1-EC3E-5741-129D36A4A151}"/>
              </a:ext>
            </a:extLst>
          </p:cNvPr>
          <p:cNvSpPr txBox="1"/>
          <p:nvPr/>
        </p:nvSpPr>
        <p:spPr>
          <a:xfrm>
            <a:off x="2890044" y="152845"/>
            <a:ext cx="4134671" cy="584775"/>
          </a:xfrm>
          <a:prstGeom prst="rect">
            <a:avLst/>
          </a:prstGeom>
          <a:noFill/>
        </p:spPr>
        <p:txBody>
          <a:bodyPr wrap="square">
            <a:spAutoFit/>
          </a:bodyPr>
          <a:lstStyle/>
          <a:p>
            <a:r>
              <a:rPr lang="en-DE" sz="3200" b="1" dirty="0">
                <a:solidFill>
                  <a:srgbClr val="F18F33"/>
                </a:solidFill>
              </a:rPr>
              <a:t>L1 + HLT  Trigger</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80133E5-B287-0554-5875-7F596B60ECEC}"/>
                  </a:ext>
                </a:extLst>
              </p:cNvPr>
              <p:cNvSpPr txBox="1"/>
              <p:nvPr/>
            </p:nvSpPr>
            <p:spPr>
              <a:xfrm>
                <a:off x="7466212" y="1014097"/>
                <a:ext cx="2381870" cy="4893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DE" sz="2400" i="1" smtClean="0">
                              <a:latin typeface="Cambria Math" panose="02040503050406030204" pitchFamily="18" charset="0"/>
                            </a:rPr>
                          </m:ctrlPr>
                        </m:sSubSupPr>
                        <m:e>
                          <m:r>
                            <m:rPr>
                              <m:sty m:val="p"/>
                            </m:rPr>
                            <a:rPr lang="en-US" sz="2400" b="0" i="0" smtClean="0">
                              <a:latin typeface="Cambria Math" panose="02040503050406030204" pitchFamily="18" charset="0"/>
                            </a:rPr>
                            <m:t>E</m:t>
                          </m:r>
                        </m:e>
                        <m:sub>
                          <m:r>
                            <m:rPr>
                              <m:sty m:val="p"/>
                            </m:rPr>
                            <a:rPr lang="en-US" sz="2400" b="0" i="0" smtClean="0">
                              <a:latin typeface="Cambria Math" panose="02040503050406030204" pitchFamily="18" charset="0"/>
                            </a:rPr>
                            <m:t>T</m:t>
                          </m:r>
                        </m:sub>
                        <m:sup>
                          <m:r>
                            <m:rPr>
                              <m:sty m:val="p"/>
                            </m:rPr>
                            <a:rPr lang="en-US" sz="2400" b="0" i="0" smtClean="0">
                              <a:latin typeface="Cambria Math" panose="02040503050406030204" pitchFamily="18" charset="0"/>
                            </a:rPr>
                            <m:t>miss</m:t>
                          </m:r>
                        </m:sup>
                      </m:sSubSup>
                      <m:r>
                        <a:rPr lang="en-US" sz="2400" b="0" i="0" smtClean="0">
                          <a:latin typeface="Cambria Math" panose="02040503050406030204" pitchFamily="18" charset="0"/>
                        </a:rPr>
                        <m:t>&gt;110</m:t>
                      </m:r>
                      <m:r>
                        <m:rPr>
                          <m:sty m:val="p"/>
                        </m:rPr>
                        <a:rPr lang="en-US" sz="2400" b="0" i="0" smtClean="0">
                          <a:latin typeface="Cambria Math" panose="02040503050406030204" pitchFamily="18" charset="0"/>
                        </a:rPr>
                        <m:t>GeV</m:t>
                      </m:r>
                    </m:oMath>
                  </m:oMathPara>
                </a14:m>
                <a:endParaRPr lang="en-DE" sz="2800" dirty="0"/>
              </a:p>
            </p:txBody>
          </p:sp>
        </mc:Choice>
        <mc:Fallback xmlns="">
          <p:sp>
            <p:nvSpPr>
              <p:cNvPr id="18" name="TextBox 17">
                <a:extLst>
                  <a:ext uri="{FF2B5EF4-FFF2-40B4-BE49-F238E27FC236}">
                    <a16:creationId xmlns:a16="http://schemas.microsoft.com/office/drawing/2014/main" id="{080133E5-B287-0554-5875-7F596B60ECEC}"/>
                  </a:ext>
                </a:extLst>
              </p:cNvPr>
              <p:cNvSpPr txBox="1">
                <a:spLocks noRot="1" noChangeAspect="1" noMove="1" noResize="1" noEditPoints="1" noAdjustHandles="1" noChangeArrowheads="1" noChangeShapeType="1" noTextEdit="1"/>
              </p:cNvSpPr>
              <p:nvPr/>
            </p:nvSpPr>
            <p:spPr>
              <a:xfrm>
                <a:off x="7466212" y="1014097"/>
                <a:ext cx="2381870" cy="489301"/>
              </a:xfrm>
              <a:prstGeom prst="rect">
                <a:avLst/>
              </a:prstGeom>
              <a:blipFill>
                <a:blip r:embed="rId4"/>
                <a:stretch>
                  <a:fillRect b="-5000"/>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81B2330-3689-3938-6E6F-F44739AC15B3}"/>
                  </a:ext>
                </a:extLst>
              </p:cNvPr>
              <p:cNvSpPr txBox="1"/>
              <p:nvPr/>
            </p:nvSpPr>
            <p:spPr>
              <a:xfrm>
                <a:off x="7418588" y="247383"/>
                <a:ext cx="2211952" cy="4893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DE" sz="2400" i="1" smtClean="0">
                              <a:latin typeface="Cambria Math" panose="02040503050406030204" pitchFamily="18" charset="0"/>
                            </a:rPr>
                          </m:ctrlPr>
                        </m:sSubSupPr>
                        <m:e>
                          <m:r>
                            <m:rPr>
                              <m:sty m:val="p"/>
                            </m:rPr>
                            <a:rPr lang="en-US" sz="2400" b="0" i="0" smtClean="0">
                              <a:latin typeface="Cambria Math" panose="02040503050406030204" pitchFamily="18" charset="0"/>
                            </a:rPr>
                            <m:t>E</m:t>
                          </m:r>
                        </m:e>
                        <m:sub>
                          <m:r>
                            <m:rPr>
                              <m:sty m:val="p"/>
                            </m:rPr>
                            <a:rPr lang="en-US" sz="2400" b="0" i="0" smtClean="0">
                              <a:latin typeface="Cambria Math" panose="02040503050406030204" pitchFamily="18" charset="0"/>
                            </a:rPr>
                            <m:t>T</m:t>
                          </m:r>
                        </m:sub>
                        <m:sup>
                          <m:r>
                            <m:rPr>
                              <m:sty m:val="p"/>
                            </m:rPr>
                            <a:rPr lang="en-US" sz="2400" b="0" i="0" smtClean="0">
                              <a:latin typeface="Cambria Math" panose="02040503050406030204" pitchFamily="18" charset="0"/>
                            </a:rPr>
                            <m:t>miss</m:t>
                          </m:r>
                        </m:sup>
                      </m:sSubSup>
                      <m:r>
                        <a:rPr lang="en-US" sz="2400" b="0" i="0" smtClean="0">
                          <a:latin typeface="Cambria Math" panose="02040503050406030204" pitchFamily="18" charset="0"/>
                        </a:rPr>
                        <m:t>&gt;50</m:t>
                      </m:r>
                      <m:r>
                        <m:rPr>
                          <m:sty m:val="p"/>
                        </m:rPr>
                        <a:rPr lang="en-US" sz="2400" b="0" i="0" smtClean="0">
                          <a:latin typeface="Cambria Math" panose="02040503050406030204" pitchFamily="18" charset="0"/>
                        </a:rPr>
                        <m:t>GeV</m:t>
                      </m:r>
                    </m:oMath>
                  </m:oMathPara>
                </a14:m>
                <a:endParaRPr lang="en-DE" sz="2800" dirty="0"/>
              </a:p>
            </p:txBody>
          </p:sp>
        </mc:Choice>
        <mc:Fallback xmlns="">
          <p:sp>
            <p:nvSpPr>
              <p:cNvPr id="19" name="TextBox 18">
                <a:extLst>
                  <a:ext uri="{FF2B5EF4-FFF2-40B4-BE49-F238E27FC236}">
                    <a16:creationId xmlns:a16="http://schemas.microsoft.com/office/drawing/2014/main" id="{281B2330-3689-3938-6E6F-F44739AC15B3}"/>
                  </a:ext>
                </a:extLst>
              </p:cNvPr>
              <p:cNvSpPr txBox="1">
                <a:spLocks noRot="1" noChangeAspect="1" noMove="1" noResize="1" noEditPoints="1" noAdjustHandles="1" noChangeArrowheads="1" noChangeShapeType="1" noTextEdit="1"/>
              </p:cNvSpPr>
              <p:nvPr/>
            </p:nvSpPr>
            <p:spPr>
              <a:xfrm>
                <a:off x="7418588" y="247383"/>
                <a:ext cx="2211952" cy="489301"/>
              </a:xfrm>
              <a:prstGeom prst="rect">
                <a:avLst/>
              </a:prstGeom>
              <a:blipFill>
                <a:blip r:embed="rId5"/>
                <a:stretch>
                  <a:fillRect b="-2500"/>
                </a:stretch>
              </a:blipFill>
            </p:spPr>
            <p:txBody>
              <a:bodyPr/>
              <a:lstStyle/>
              <a:p>
                <a:r>
                  <a:rPr lang="en-DE">
                    <a:noFill/>
                  </a:rPr>
                  <a:t> </a:t>
                </a:r>
              </a:p>
            </p:txBody>
          </p:sp>
        </mc:Fallback>
      </mc:AlternateContent>
      <p:cxnSp>
        <p:nvCxnSpPr>
          <p:cNvPr id="21" name="Straight Connector 20">
            <a:extLst>
              <a:ext uri="{FF2B5EF4-FFF2-40B4-BE49-F238E27FC236}">
                <a16:creationId xmlns:a16="http://schemas.microsoft.com/office/drawing/2014/main" id="{68243A57-F173-5385-B412-19F9F48D7EC4}"/>
              </a:ext>
            </a:extLst>
          </p:cNvPr>
          <p:cNvCxnSpPr>
            <a:cxnSpLocks/>
          </p:cNvCxnSpPr>
          <p:nvPr/>
        </p:nvCxnSpPr>
        <p:spPr>
          <a:xfrm flipH="1">
            <a:off x="5960057" y="449526"/>
            <a:ext cx="464820" cy="0"/>
          </a:xfrm>
          <a:prstGeom prst="line">
            <a:avLst/>
          </a:prstGeom>
          <a:ln w="38100">
            <a:solidFill>
              <a:srgbClr val="F18F3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3B06F89A-3284-83F4-C6DF-87462CE15A70}"/>
              </a:ext>
            </a:extLst>
          </p:cNvPr>
          <p:cNvCxnSpPr>
            <a:cxnSpLocks/>
          </p:cNvCxnSpPr>
          <p:nvPr/>
        </p:nvCxnSpPr>
        <p:spPr>
          <a:xfrm flipH="1">
            <a:off x="6417257" y="449526"/>
            <a:ext cx="198120" cy="0"/>
          </a:xfrm>
          <a:prstGeom prst="line">
            <a:avLst/>
          </a:prstGeom>
          <a:ln w="38100">
            <a:solidFill>
              <a:srgbClr val="F18F3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72C4C8EC-DEE2-5D4A-2E37-D6A8FC09E6D4}"/>
              </a:ext>
            </a:extLst>
          </p:cNvPr>
          <p:cNvCxnSpPr>
            <a:cxnSpLocks/>
          </p:cNvCxnSpPr>
          <p:nvPr/>
        </p:nvCxnSpPr>
        <p:spPr>
          <a:xfrm flipH="1">
            <a:off x="6417257" y="1233733"/>
            <a:ext cx="198120" cy="0"/>
          </a:xfrm>
          <a:prstGeom prst="line">
            <a:avLst/>
          </a:prstGeom>
          <a:ln w="38100">
            <a:solidFill>
              <a:srgbClr val="F18F3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9FE6D422-27D0-D36D-352E-763140265F08}"/>
              </a:ext>
            </a:extLst>
          </p:cNvPr>
          <p:cNvCxnSpPr>
            <a:cxnSpLocks/>
          </p:cNvCxnSpPr>
          <p:nvPr/>
        </p:nvCxnSpPr>
        <p:spPr>
          <a:xfrm flipV="1">
            <a:off x="6424877" y="434503"/>
            <a:ext cx="0" cy="807285"/>
          </a:xfrm>
          <a:prstGeom prst="line">
            <a:avLst/>
          </a:prstGeom>
          <a:ln w="38100">
            <a:solidFill>
              <a:srgbClr val="F18F33"/>
            </a:solidFill>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EA85ADC0-76FC-8D2F-0B4F-3E6F58696053}"/>
              </a:ext>
            </a:extLst>
          </p:cNvPr>
          <p:cNvSpPr txBox="1"/>
          <p:nvPr/>
        </p:nvSpPr>
        <p:spPr>
          <a:xfrm>
            <a:off x="6740100" y="194187"/>
            <a:ext cx="659155" cy="523220"/>
          </a:xfrm>
          <a:prstGeom prst="rect">
            <a:avLst/>
          </a:prstGeom>
          <a:noFill/>
        </p:spPr>
        <p:txBody>
          <a:bodyPr wrap="none" rtlCol="0">
            <a:spAutoFit/>
          </a:bodyPr>
          <a:lstStyle/>
          <a:p>
            <a:r>
              <a:rPr lang="en-DE" sz="2800" dirty="0"/>
              <a:t>L1:</a:t>
            </a:r>
          </a:p>
        </p:txBody>
      </p:sp>
      <p:sp>
        <p:nvSpPr>
          <p:cNvPr id="31" name="TextBox 30">
            <a:extLst>
              <a:ext uri="{FF2B5EF4-FFF2-40B4-BE49-F238E27FC236}">
                <a16:creationId xmlns:a16="http://schemas.microsoft.com/office/drawing/2014/main" id="{A5EA8540-0869-C2A5-9EF1-86F3277523CB}"/>
              </a:ext>
            </a:extLst>
          </p:cNvPr>
          <p:cNvSpPr txBox="1"/>
          <p:nvPr/>
        </p:nvSpPr>
        <p:spPr>
          <a:xfrm>
            <a:off x="6699143" y="980178"/>
            <a:ext cx="855299" cy="523220"/>
          </a:xfrm>
          <a:prstGeom prst="rect">
            <a:avLst/>
          </a:prstGeom>
          <a:noFill/>
        </p:spPr>
        <p:txBody>
          <a:bodyPr wrap="none" rtlCol="0">
            <a:spAutoFit/>
          </a:bodyPr>
          <a:lstStyle/>
          <a:p>
            <a:r>
              <a:rPr lang="en-DE" sz="2800" dirty="0"/>
              <a:t>HLT:</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49DF18C-26E8-A673-28CC-22A4B5035105}"/>
                  </a:ext>
                </a:extLst>
              </p:cNvPr>
              <p:cNvSpPr txBox="1"/>
              <p:nvPr/>
            </p:nvSpPr>
            <p:spPr>
              <a:xfrm>
                <a:off x="123899" y="5950176"/>
                <a:ext cx="6275308" cy="489301"/>
              </a:xfrm>
              <a:prstGeom prst="rect">
                <a:avLst/>
              </a:prstGeom>
              <a:noFill/>
            </p:spPr>
            <p:txBody>
              <a:bodyPr wrap="none" rtlCol="0">
                <a:spAutoFit/>
              </a:bodyPr>
              <a:lstStyle/>
              <a:p>
                <a:r>
                  <a:rPr lang="en-DE" sz="2400" dirty="0"/>
                  <a:t>Low </a:t>
                </a:r>
                <a14:m>
                  <m:oMath xmlns:m="http://schemas.openxmlformats.org/officeDocument/2006/math">
                    <m:sSubSup>
                      <m:sSubSupPr>
                        <m:ctrlPr>
                          <a:rPr lang="en-DE" sz="2400" i="1" smtClean="0">
                            <a:latin typeface="Cambria Math" panose="02040503050406030204" pitchFamily="18" charset="0"/>
                          </a:rPr>
                        </m:ctrlPr>
                      </m:sSubSupPr>
                      <m:e>
                        <m:r>
                          <m:rPr>
                            <m:sty m:val="p"/>
                          </m:rPr>
                          <a:rPr lang="en-US" sz="2400" b="0" i="0" smtClean="0">
                            <a:latin typeface="Cambria Math" panose="02040503050406030204" pitchFamily="18" charset="0"/>
                          </a:rPr>
                          <m:t>E</m:t>
                        </m:r>
                      </m:e>
                      <m:sub>
                        <m:r>
                          <m:rPr>
                            <m:sty m:val="p"/>
                          </m:rPr>
                          <a:rPr lang="en-US" sz="2400" b="0" i="0" smtClean="0">
                            <a:latin typeface="Cambria Math" panose="02040503050406030204" pitchFamily="18" charset="0"/>
                          </a:rPr>
                          <m:t>T</m:t>
                        </m:r>
                      </m:sub>
                      <m:sup>
                        <m:r>
                          <m:rPr>
                            <m:sty m:val="p"/>
                          </m:rPr>
                          <a:rPr lang="en-US" sz="2400" b="0" i="0" smtClean="0">
                            <a:latin typeface="Cambria Math" panose="02040503050406030204" pitchFamily="18" charset="0"/>
                          </a:rPr>
                          <m:t>miss</m:t>
                        </m:r>
                      </m:sup>
                    </m:sSubSup>
                  </m:oMath>
                </a14:m>
                <a:r>
                  <a:rPr lang="en-DE" sz="2400" dirty="0"/>
                  <a:t>: higher bkg &amp; difficult to reconstruct</a:t>
                </a:r>
              </a:p>
            </p:txBody>
          </p:sp>
        </mc:Choice>
        <mc:Fallback xmlns="">
          <p:sp>
            <p:nvSpPr>
              <p:cNvPr id="32" name="TextBox 31">
                <a:extLst>
                  <a:ext uri="{FF2B5EF4-FFF2-40B4-BE49-F238E27FC236}">
                    <a16:creationId xmlns:a16="http://schemas.microsoft.com/office/drawing/2014/main" id="{949DF18C-26E8-A673-28CC-22A4B5035105}"/>
                  </a:ext>
                </a:extLst>
              </p:cNvPr>
              <p:cNvSpPr txBox="1">
                <a:spLocks noRot="1" noChangeAspect="1" noMove="1" noResize="1" noEditPoints="1" noAdjustHandles="1" noChangeArrowheads="1" noChangeShapeType="1" noTextEdit="1"/>
              </p:cNvSpPr>
              <p:nvPr/>
            </p:nvSpPr>
            <p:spPr>
              <a:xfrm>
                <a:off x="123899" y="5950176"/>
                <a:ext cx="6275308" cy="489301"/>
              </a:xfrm>
              <a:prstGeom prst="rect">
                <a:avLst/>
              </a:prstGeom>
              <a:blipFill>
                <a:blip r:embed="rId6"/>
                <a:stretch>
                  <a:fillRect l="-1411" t="-2564" r="-403" b="-30769"/>
                </a:stretch>
              </a:blipFill>
            </p:spPr>
            <p:txBody>
              <a:bodyPr/>
              <a:lstStyle/>
              <a:p>
                <a:r>
                  <a:rPr lang="en-DE">
                    <a:noFill/>
                  </a:rPr>
                  <a:t> </a:t>
                </a:r>
              </a:p>
            </p:txBody>
          </p:sp>
        </mc:Fallback>
      </mc:AlternateContent>
      <p:sp>
        <p:nvSpPr>
          <p:cNvPr id="33" name="Right Arrow 32">
            <a:extLst>
              <a:ext uri="{FF2B5EF4-FFF2-40B4-BE49-F238E27FC236}">
                <a16:creationId xmlns:a16="http://schemas.microsoft.com/office/drawing/2014/main" id="{32DE6520-7476-6D8B-8CC5-B1B67ABA3D73}"/>
              </a:ext>
            </a:extLst>
          </p:cNvPr>
          <p:cNvSpPr/>
          <p:nvPr/>
        </p:nvSpPr>
        <p:spPr>
          <a:xfrm rot="16200000">
            <a:off x="493755" y="5519245"/>
            <a:ext cx="580836" cy="372421"/>
          </a:xfrm>
          <a:prstGeom prst="rightArrow">
            <a:avLst/>
          </a:prstGeom>
          <a:solidFill>
            <a:srgbClr val="F18F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rgbClr val="00B0F0"/>
              </a:solidFill>
            </a:endParaRP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DF722DD-39B0-49A8-15A5-20367E95C3E6}"/>
                  </a:ext>
                </a:extLst>
              </p:cNvPr>
              <p:cNvSpPr txBox="1"/>
              <p:nvPr/>
            </p:nvSpPr>
            <p:spPr>
              <a:xfrm>
                <a:off x="304470" y="1000339"/>
                <a:ext cx="5930791" cy="523220"/>
              </a:xfrm>
              <a:prstGeom prst="rect">
                <a:avLst/>
              </a:prstGeom>
              <a:noFill/>
            </p:spPr>
            <p:txBody>
              <a:bodyPr wrap="none" rtlCol="0">
                <a:spAutoFit/>
              </a:bodyPr>
              <a:lstStyle/>
              <a:p>
                <a:r>
                  <a:rPr lang="en-DE" sz="2800" b="1" dirty="0">
                    <a:solidFill>
                      <a:schemeClr val="tx1"/>
                    </a:solidFill>
                  </a:rPr>
                  <a:t>keep data take-in managable</a:t>
                </a:r>
                <a:r>
                  <a:rPr lang="en-US" sz="2800" b="1" dirty="0">
                    <a:solidFill>
                      <a:schemeClr val="tx1"/>
                    </a:solidFill>
                    <a:ea typeface="Cambria Math" panose="02040503050406030204" pitchFamily="18" charset="0"/>
                  </a:rPr>
                  <a:t> </a:t>
                </a:r>
                <a14:m>
                  <m:oMath xmlns:m="http://schemas.openxmlformats.org/officeDocument/2006/math">
                    <m:r>
                      <a:rPr lang="en-US" sz="2800" b="1" i="1" smtClean="0">
                        <a:solidFill>
                          <a:schemeClr val="tx1"/>
                        </a:solidFill>
                        <a:latin typeface="Cambria Math" panose="02040503050406030204" pitchFamily="18" charset="0"/>
                        <a:ea typeface="Cambria Math" panose="02040503050406030204" pitchFamily="18" charset="0"/>
                      </a:rPr>
                      <m:t>→</m:t>
                    </m:r>
                  </m:oMath>
                </a14:m>
                <a:r>
                  <a:rPr lang="en-US" sz="2800" b="1" dirty="0">
                    <a:solidFill>
                      <a:schemeClr val="tx1"/>
                    </a:solidFill>
                  </a:rPr>
                  <a:t> Cut</a:t>
                </a:r>
                <a:endParaRPr lang="en-DE" sz="2800" b="1" dirty="0">
                  <a:solidFill>
                    <a:schemeClr val="tx1"/>
                  </a:solidFill>
                </a:endParaRPr>
              </a:p>
            </p:txBody>
          </p:sp>
        </mc:Choice>
        <mc:Fallback xmlns="">
          <p:sp>
            <p:nvSpPr>
              <p:cNvPr id="36" name="TextBox 35">
                <a:extLst>
                  <a:ext uri="{FF2B5EF4-FFF2-40B4-BE49-F238E27FC236}">
                    <a16:creationId xmlns:a16="http://schemas.microsoft.com/office/drawing/2014/main" id="{CDF722DD-39B0-49A8-15A5-20367E95C3E6}"/>
                  </a:ext>
                </a:extLst>
              </p:cNvPr>
              <p:cNvSpPr txBox="1">
                <a:spLocks noRot="1" noChangeAspect="1" noMove="1" noResize="1" noEditPoints="1" noAdjustHandles="1" noChangeArrowheads="1" noChangeShapeType="1" noTextEdit="1"/>
              </p:cNvSpPr>
              <p:nvPr/>
            </p:nvSpPr>
            <p:spPr>
              <a:xfrm>
                <a:off x="304470" y="1000339"/>
                <a:ext cx="5930791" cy="523220"/>
              </a:xfrm>
              <a:prstGeom prst="rect">
                <a:avLst/>
              </a:prstGeom>
              <a:blipFill>
                <a:blip r:embed="rId7"/>
                <a:stretch>
                  <a:fillRect l="-2350" t="-11628" r="-1068" b="-30233"/>
                </a:stretch>
              </a:blipFill>
            </p:spPr>
            <p:txBody>
              <a:bodyPr/>
              <a:lstStyle/>
              <a:p>
                <a:r>
                  <a:rPr lang="en-DE">
                    <a:noFill/>
                  </a:rPr>
                  <a:t> </a:t>
                </a:r>
              </a:p>
            </p:txBody>
          </p:sp>
        </mc:Fallback>
      </mc:AlternateContent>
      <p:pic>
        <p:nvPicPr>
          <p:cNvPr id="37" name="Picture 36">
            <a:extLst>
              <a:ext uri="{FF2B5EF4-FFF2-40B4-BE49-F238E27FC236}">
                <a16:creationId xmlns:a16="http://schemas.microsoft.com/office/drawing/2014/main" id="{759006ED-F0D2-2E26-73C9-4C46156852C6}"/>
              </a:ext>
            </a:extLst>
          </p:cNvPr>
          <p:cNvPicPr>
            <a:picLocks noChangeAspect="1"/>
          </p:cNvPicPr>
          <p:nvPr/>
        </p:nvPicPr>
        <p:blipFill>
          <a:blip r:embed="rId8"/>
          <a:stretch>
            <a:fillRect/>
          </a:stretch>
        </p:blipFill>
        <p:spPr>
          <a:xfrm>
            <a:off x="6220840" y="1770297"/>
            <a:ext cx="5930791" cy="4110449"/>
          </a:xfrm>
          <a:prstGeom prst="rect">
            <a:avLst/>
          </a:prstGeom>
        </p:spPr>
      </p:pic>
      <p:sp>
        <p:nvSpPr>
          <p:cNvPr id="39" name="Slide Number Placeholder 38">
            <a:extLst>
              <a:ext uri="{FF2B5EF4-FFF2-40B4-BE49-F238E27FC236}">
                <a16:creationId xmlns:a16="http://schemas.microsoft.com/office/drawing/2014/main" id="{707C6581-8BCA-EDC1-F03C-DE064A7E2357}"/>
              </a:ext>
            </a:extLst>
          </p:cNvPr>
          <p:cNvSpPr>
            <a:spLocks noGrp="1"/>
          </p:cNvSpPr>
          <p:nvPr>
            <p:ph type="sldNum" sz="quarter" idx="12"/>
          </p:nvPr>
        </p:nvSpPr>
        <p:spPr/>
        <p:txBody>
          <a:bodyPr/>
          <a:lstStyle/>
          <a:p>
            <a:fld id="{CD6E27E6-F65B-044C-A752-7C6B84588510}" type="slidenum">
              <a:rPr lang="en-DE" smtClean="0"/>
              <a:t>4</a:t>
            </a:fld>
            <a:endParaRPr lang="en-DE"/>
          </a:p>
        </p:txBody>
      </p:sp>
      <p:sp>
        <p:nvSpPr>
          <p:cNvPr id="40" name="TextBox 39">
            <a:extLst>
              <a:ext uri="{FF2B5EF4-FFF2-40B4-BE49-F238E27FC236}">
                <a16:creationId xmlns:a16="http://schemas.microsoft.com/office/drawing/2014/main" id="{25E7B82D-568F-36D1-FFCE-E62D002AB86B}"/>
              </a:ext>
            </a:extLst>
          </p:cNvPr>
          <p:cNvSpPr txBox="1"/>
          <p:nvPr/>
        </p:nvSpPr>
        <p:spPr>
          <a:xfrm>
            <a:off x="0" y="6521677"/>
            <a:ext cx="12151631" cy="415498"/>
          </a:xfrm>
          <a:prstGeom prst="rect">
            <a:avLst/>
          </a:prstGeom>
          <a:noFill/>
        </p:spPr>
        <p:txBody>
          <a:bodyPr wrap="square">
            <a:spAutoFit/>
          </a:bodyPr>
          <a:lstStyle/>
          <a:p>
            <a:r>
              <a:rPr lang="en-GB" sz="1050" b="0" i="0" dirty="0" err="1">
                <a:solidFill>
                  <a:schemeClr val="bg2">
                    <a:lumMod val="75000"/>
                  </a:schemeClr>
                </a:solidFill>
                <a:effectLst/>
                <a:highlight>
                  <a:srgbClr val="FFFFFF"/>
                </a:highlight>
                <a:latin typeface="Arial" panose="020B0604020202020204" pitchFamily="34" charset="0"/>
              </a:rPr>
              <a:t>Aaboud</a:t>
            </a:r>
            <a:r>
              <a:rPr lang="en-GB" sz="1050" b="0" i="0" dirty="0">
                <a:solidFill>
                  <a:schemeClr val="bg2">
                    <a:lumMod val="75000"/>
                  </a:schemeClr>
                </a:solidFill>
                <a:effectLst/>
                <a:highlight>
                  <a:srgbClr val="FFFFFF"/>
                </a:highlight>
                <a:latin typeface="Arial" panose="020B0604020202020204" pitchFamily="34" charset="0"/>
              </a:rPr>
              <a:t>, </a:t>
            </a:r>
            <a:r>
              <a:rPr lang="en-GB" sz="1050" b="0" i="0" dirty="0" err="1">
                <a:solidFill>
                  <a:schemeClr val="bg2">
                    <a:lumMod val="75000"/>
                  </a:schemeClr>
                </a:solidFill>
                <a:effectLst/>
                <a:highlight>
                  <a:srgbClr val="FFFFFF"/>
                </a:highlight>
                <a:latin typeface="Arial" panose="020B0604020202020204" pitchFamily="34" charset="0"/>
              </a:rPr>
              <a:t>Morad</a:t>
            </a:r>
            <a:r>
              <a:rPr lang="en-GB" sz="1050" b="0" i="0" dirty="0">
                <a:solidFill>
                  <a:schemeClr val="bg2">
                    <a:lumMod val="75000"/>
                  </a:schemeClr>
                </a:solidFill>
                <a:effectLst/>
                <a:highlight>
                  <a:srgbClr val="FFFFFF"/>
                </a:highlight>
                <a:latin typeface="Arial" panose="020B0604020202020204" pitchFamily="34" charset="0"/>
              </a:rPr>
              <a:t>, et al. "Search for long-lived, massive particles in events with displaced vertices and missing transverse momentum in s= 13 </a:t>
            </a:r>
            <a:r>
              <a:rPr lang="en-GB" sz="1050" b="0" i="0" dirty="0" err="1">
                <a:solidFill>
                  <a:schemeClr val="bg2">
                    <a:lumMod val="75000"/>
                  </a:schemeClr>
                </a:solidFill>
                <a:effectLst/>
                <a:highlight>
                  <a:srgbClr val="FFFFFF"/>
                </a:highlight>
                <a:latin typeface="Arial" panose="020B0604020202020204" pitchFamily="34" charset="0"/>
              </a:rPr>
              <a:t>TeV</a:t>
            </a:r>
            <a:r>
              <a:rPr lang="en-GB" sz="1050" b="0" i="0" dirty="0">
                <a:solidFill>
                  <a:schemeClr val="bg2">
                    <a:lumMod val="75000"/>
                  </a:schemeClr>
                </a:solidFill>
                <a:effectLst/>
                <a:highlight>
                  <a:srgbClr val="FFFFFF"/>
                </a:highlight>
                <a:latin typeface="Arial" panose="020B0604020202020204" pitchFamily="34" charset="0"/>
              </a:rPr>
              <a:t> pp collisions with the ATLAS detector." </a:t>
            </a:r>
            <a:r>
              <a:rPr lang="en-GB" sz="1050" b="0" i="1" dirty="0">
                <a:solidFill>
                  <a:schemeClr val="bg2">
                    <a:lumMod val="75000"/>
                  </a:schemeClr>
                </a:solidFill>
                <a:effectLst/>
                <a:highlight>
                  <a:srgbClr val="FFFFFF"/>
                </a:highlight>
                <a:latin typeface="Arial" panose="020B0604020202020204" pitchFamily="34" charset="0"/>
              </a:rPr>
              <a:t>Physical review D</a:t>
            </a:r>
            <a:r>
              <a:rPr lang="en-GB" sz="1050" b="0" i="0" dirty="0">
                <a:solidFill>
                  <a:schemeClr val="bg2">
                    <a:lumMod val="75000"/>
                  </a:schemeClr>
                </a:solidFill>
                <a:effectLst/>
                <a:highlight>
                  <a:srgbClr val="FFFFFF"/>
                </a:highlight>
                <a:latin typeface="Arial" panose="020B0604020202020204" pitchFamily="34" charset="0"/>
              </a:rPr>
              <a:t> 97.5 (2018): 052012</a:t>
            </a:r>
            <a:endParaRPr lang="en-DE" sz="1050" dirty="0">
              <a:solidFill>
                <a:schemeClr val="bg2">
                  <a:lumMod val="75000"/>
                </a:schemeClr>
              </a:solidFill>
            </a:endParaRPr>
          </a:p>
        </p:txBody>
      </p:sp>
      <p:sp>
        <p:nvSpPr>
          <p:cNvPr id="42" name="TextBox 41">
            <a:extLst>
              <a:ext uri="{FF2B5EF4-FFF2-40B4-BE49-F238E27FC236}">
                <a16:creationId xmlns:a16="http://schemas.microsoft.com/office/drawing/2014/main" id="{4C534070-23C6-BD2E-DCE1-9A091DF38949}"/>
              </a:ext>
            </a:extLst>
          </p:cNvPr>
          <p:cNvSpPr txBox="1"/>
          <p:nvPr/>
        </p:nvSpPr>
        <p:spPr>
          <a:xfrm>
            <a:off x="1045215" y="2073206"/>
            <a:ext cx="3583225" cy="461665"/>
          </a:xfrm>
          <a:prstGeom prst="rect">
            <a:avLst/>
          </a:prstGeom>
          <a:noFill/>
        </p:spPr>
        <p:txBody>
          <a:bodyPr wrap="none" rtlCol="0">
            <a:spAutoFit/>
          </a:bodyPr>
          <a:lstStyle/>
          <a:p>
            <a:r>
              <a:rPr lang="en-US" sz="2400" dirty="0"/>
              <a:t>MET trigger efficiency plot</a:t>
            </a:r>
            <a:endParaRPr lang="en-DE" sz="2400" dirty="0"/>
          </a:p>
        </p:txBody>
      </p:sp>
    </p:spTree>
    <p:extLst>
      <p:ext uri="{BB962C8B-B14F-4D97-AF65-F5344CB8AC3E}">
        <p14:creationId xmlns:p14="http://schemas.microsoft.com/office/powerpoint/2010/main" val="175486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F609192-AAD7-B744-C3A0-1DC75BB1A3B9}"/>
              </a:ext>
            </a:extLst>
          </p:cNvPr>
          <p:cNvSpPr txBox="1">
            <a:spLocks/>
          </p:cNvSpPr>
          <p:nvPr/>
        </p:nvSpPr>
        <p:spPr>
          <a:xfrm>
            <a:off x="92211" y="-229423"/>
            <a:ext cx="55956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4"/>
                </a:solidFill>
              </a:rPr>
              <a:t>Objective</a:t>
            </a:r>
          </a:p>
        </p:txBody>
      </p:sp>
      <p:sp>
        <p:nvSpPr>
          <p:cNvPr id="13" name="Right Arrow 12">
            <a:extLst>
              <a:ext uri="{FF2B5EF4-FFF2-40B4-BE49-F238E27FC236}">
                <a16:creationId xmlns:a16="http://schemas.microsoft.com/office/drawing/2014/main" id="{31068DE6-0042-37F6-08C4-6588C8C4D7ED}"/>
              </a:ext>
            </a:extLst>
          </p:cNvPr>
          <p:cNvSpPr/>
          <p:nvPr/>
        </p:nvSpPr>
        <p:spPr>
          <a:xfrm>
            <a:off x="5615836" y="4396218"/>
            <a:ext cx="836908" cy="542441"/>
          </a:xfrm>
          <a:prstGeom prst="right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rgbClr val="00B0F0"/>
              </a:solidFill>
            </a:endParaRPr>
          </a:p>
        </p:txBody>
      </p:sp>
      <p:pic>
        <p:nvPicPr>
          <p:cNvPr id="19" name="Picture 18">
            <a:extLst>
              <a:ext uri="{FF2B5EF4-FFF2-40B4-BE49-F238E27FC236}">
                <a16:creationId xmlns:a16="http://schemas.microsoft.com/office/drawing/2014/main" id="{BA5F23A0-D7AE-5572-407E-DECC862ED76E}"/>
              </a:ext>
            </a:extLst>
          </p:cNvPr>
          <p:cNvPicPr>
            <a:picLocks noChangeAspect="1"/>
          </p:cNvPicPr>
          <p:nvPr/>
        </p:nvPicPr>
        <p:blipFill>
          <a:blip r:embed="rId3"/>
          <a:stretch>
            <a:fillRect/>
          </a:stretch>
        </p:blipFill>
        <p:spPr>
          <a:xfrm>
            <a:off x="6597922" y="2788217"/>
            <a:ext cx="5413720" cy="3752083"/>
          </a:xfrm>
          <a:prstGeom prst="rect">
            <a:avLst/>
          </a:prstGeom>
        </p:spPr>
      </p:pic>
      <p:sp>
        <p:nvSpPr>
          <p:cNvPr id="52" name="TextBox 51">
            <a:extLst>
              <a:ext uri="{FF2B5EF4-FFF2-40B4-BE49-F238E27FC236}">
                <a16:creationId xmlns:a16="http://schemas.microsoft.com/office/drawing/2014/main" id="{6C3A09BC-0EDF-506B-9F87-FF2194189D1E}"/>
              </a:ext>
            </a:extLst>
          </p:cNvPr>
          <p:cNvSpPr txBox="1"/>
          <p:nvPr/>
        </p:nvSpPr>
        <p:spPr>
          <a:xfrm>
            <a:off x="3182966" y="965290"/>
            <a:ext cx="7514891" cy="584775"/>
          </a:xfrm>
          <a:prstGeom prst="rect">
            <a:avLst/>
          </a:prstGeom>
          <a:noFill/>
        </p:spPr>
        <p:txBody>
          <a:bodyPr wrap="square">
            <a:spAutoFit/>
          </a:bodyPr>
          <a:lstStyle/>
          <a:p>
            <a:r>
              <a:rPr lang="en-DE" sz="3200" b="1" dirty="0">
                <a:solidFill>
                  <a:srgbClr val="F18F33"/>
                </a:solidFill>
              </a:rPr>
              <a:t>+ Disappearing track Trigger</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EB0D4E09-3680-DF91-C4CD-19875A41B968}"/>
                  </a:ext>
                </a:extLst>
              </p:cNvPr>
              <p:cNvSpPr txBox="1"/>
              <p:nvPr/>
            </p:nvSpPr>
            <p:spPr>
              <a:xfrm>
                <a:off x="179518" y="1557458"/>
                <a:ext cx="6176074" cy="769441"/>
              </a:xfrm>
              <a:prstGeom prst="rect">
                <a:avLst/>
              </a:prstGeom>
              <a:noFill/>
            </p:spPr>
            <p:txBody>
              <a:bodyPr wrap="square">
                <a:spAutoFit/>
              </a:bodyPr>
              <a:lstStyle/>
              <a:p>
                <a:pPr marL="342900" indent="-342900">
                  <a:buFontTx/>
                  <a:buChar char="-"/>
                </a:pPr>
                <a:r>
                  <a:rPr lang="en-DE" sz="2200" dirty="0"/>
                  <a:t>Gain new signal region candidates at low MET</a:t>
                </a:r>
              </a:p>
              <a:p>
                <a:pPr marL="342900" indent="-342900">
                  <a:buFontTx/>
                  <a:buChar char="-"/>
                </a:pPr>
                <a:r>
                  <a:rPr lang="en-DE" sz="2200" dirty="0"/>
                  <a:t>Lower bkg rate </a:t>
                </a:r>
                <a14:m>
                  <m:oMath xmlns:m="http://schemas.openxmlformats.org/officeDocument/2006/math">
                    <m:r>
                      <a:rPr lang="en-DE" sz="220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 </m:t>
                    </m:r>
                  </m:oMath>
                </a14:m>
                <a:r>
                  <a:rPr lang="en-DE" sz="2200" dirty="0"/>
                  <a:t>lower MET requirement</a:t>
                </a:r>
              </a:p>
            </p:txBody>
          </p:sp>
        </mc:Choice>
        <mc:Fallback xmlns="">
          <p:sp>
            <p:nvSpPr>
              <p:cNvPr id="54" name="TextBox 53">
                <a:extLst>
                  <a:ext uri="{FF2B5EF4-FFF2-40B4-BE49-F238E27FC236}">
                    <a16:creationId xmlns:a16="http://schemas.microsoft.com/office/drawing/2014/main" id="{EB0D4E09-3680-DF91-C4CD-19875A41B968}"/>
                  </a:ext>
                </a:extLst>
              </p:cNvPr>
              <p:cNvSpPr txBox="1">
                <a:spLocks noRot="1" noChangeAspect="1" noMove="1" noResize="1" noEditPoints="1" noAdjustHandles="1" noChangeArrowheads="1" noChangeShapeType="1" noTextEdit="1"/>
              </p:cNvSpPr>
              <p:nvPr/>
            </p:nvSpPr>
            <p:spPr>
              <a:xfrm>
                <a:off x="179518" y="1557458"/>
                <a:ext cx="6176074" cy="769441"/>
              </a:xfrm>
              <a:prstGeom prst="rect">
                <a:avLst/>
              </a:prstGeom>
              <a:blipFill>
                <a:blip r:embed="rId4"/>
                <a:stretch>
                  <a:fillRect l="-1230" t="-6452" b="-14516"/>
                </a:stretch>
              </a:blipFill>
            </p:spPr>
            <p:txBody>
              <a:bodyPr/>
              <a:lstStyle/>
              <a:p>
                <a:r>
                  <a:rPr lang="en-DE">
                    <a:noFill/>
                  </a:rPr>
                  <a:t> </a:t>
                </a:r>
              </a:p>
            </p:txBody>
          </p:sp>
        </mc:Fallback>
      </mc:AlternateContent>
      <p:sp>
        <p:nvSpPr>
          <p:cNvPr id="55" name="Title 1">
            <a:extLst>
              <a:ext uri="{FF2B5EF4-FFF2-40B4-BE49-F238E27FC236}">
                <a16:creationId xmlns:a16="http://schemas.microsoft.com/office/drawing/2014/main" id="{9086961E-49BD-86A8-751A-AF1775583C91}"/>
              </a:ext>
            </a:extLst>
          </p:cNvPr>
          <p:cNvSpPr txBox="1">
            <a:spLocks/>
          </p:cNvSpPr>
          <p:nvPr/>
        </p:nvSpPr>
        <p:spPr>
          <a:xfrm>
            <a:off x="2588326" y="-200161"/>
            <a:ext cx="55956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4"/>
                </a:solidFill>
              </a:rPr>
              <a:t>- Upgrade trigger!</a:t>
            </a:r>
          </a:p>
        </p:txBody>
      </p:sp>
      <p:sp>
        <p:nvSpPr>
          <p:cNvPr id="58" name="TextBox 57">
            <a:extLst>
              <a:ext uri="{FF2B5EF4-FFF2-40B4-BE49-F238E27FC236}">
                <a16:creationId xmlns:a16="http://schemas.microsoft.com/office/drawing/2014/main" id="{801F7EC8-33FF-780D-A8F2-BCBE6FFDBEB3}"/>
              </a:ext>
            </a:extLst>
          </p:cNvPr>
          <p:cNvSpPr txBox="1"/>
          <p:nvPr/>
        </p:nvSpPr>
        <p:spPr>
          <a:xfrm>
            <a:off x="185106" y="974312"/>
            <a:ext cx="4134671" cy="584775"/>
          </a:xfrm>
          <a:prstGeom prst="rect">
            <a:avLst/>
          </a:prstGeom>
          <a:noFill/>
        </p:spPr>
        <p:txBody>
          <a:bodyPr wrap="square">
            <a:spAutoFit/>
          </a:bodyPr>
          <a:lstStyle/>
          <a:p>
            <a:r>
              <a:rPr lang="en-DE" sz="3200" b="1" dirty="0"/>
              <a:t>L1 + HLT  Trigger</a:t>
            </a:r>
          </a:p>
        </p:txBody>
      </p:sp>
      <p:sp>
        <p:nvSpPr>
          <p:cNvPr id="59" name="Slide Number Placeholder 58">
            <a:extLst>
              <a:ext uri="{FF2B5EF4-FFF2-40B4-BE49-F238E27FC236}">
                <a16:creationId xmlns:a16="http://schemas.microsoft.com/office/drawing/2014/main" id="{451F8757-5D50-7C7A-8675-EA0B801B9EB3}"/>
              </a:ext>
            </a:extLst>
          </p:cNvPr>
          <p:cNvSpPr>
            <a:spLocks noGrp="1"/>
          </p:cNvSpPr>
          <p:nvPr>
            <p:ph type="sldNum" sz="quarter" idx="12"/>
          </p:nvPr>
        </p:nvSpPr>
        <p:spPr/>
        <p:txBody>
          <a:bodyPr/>
          <a:lstStyle/>
          <a:p>
            <a:fld id="{CD6E27E6-F65B-044C-A752-7C6B84588510}" type="slidenum">
              <a:rPr lang="en-DE" smtClean="0"/>
              <a:t>5</a:t>
            </a:fld>
            <a:endParaRPr lang="en-DE"/>
          </a:p>
        </p:txBody>
      </p:sp>
      <p:pic>
        <p:nvPicPr>
          <p:cNvPr id="60" name="Picture 59">
            <a:extLst>
              <a:ext uri="{FF2B5EF4-FFF2-40B4-BE49-F238E27FC236}">
                <a16:creationId xmlns:a16="http://schemas.microsoft.com/office/drawing/2014/main" id="{F9BE3C18-BE90-FDFA-C434-3C8E1C615339}"/>
              </a:ext>
            </a:extLst>
          </p:cNvPr>
          <p:cNvPicPr>
            <a:picLocks noChangeAspect="1"/>
          </p:cNvPicPr>
          <p:nvPr/>
        </p:nvPicPr>
        <p:blipFill>
          <a:blip r:embed="rId5"/>
          <a:stretch>
            <a:fillRect/>
          </a:stretch>
        </p:blipFill>
        <p:spPr>
          <a:xfrm>
            <a:off x="484366" y="3105610"/>
            <a:ext cx="4811356" cy="3250740"/>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6">
            <p14:nvContentPartPr>
              <p14:cNvPr id="87" name="Ink 86">
                <a:extLst>
                  <a:ext uri="{FF2B5EF4-FFF2-40B4-BE49-F238E27FC236}">
                    <a16:creationId xmlns:a16="http://schemas.microsoft.com/office/drawing/2014/main" id="{17E76A1D-85C4-085D-8178-7755002C685E}"/>
                  </a:ext>
                </a:extLst>
              </p14:cNvPr>
              <p14:cNvContentPartPr/>
              <p14:nvPr/>
            </p14:nvContentPartPr>
            <p14:xfrm>
              <a:off x="1028181" y="3330146"/>
              <a:ext cx="4064040" cy="2651040"/>
            </p14:xfrm>
          </p:contentPart>
        </mc:Choice>
        <mc:Fallback xmlns="">
          <p:pic>
            <p:nvPicPr>
              <p:cNvPr id="87" name="Ink 86">
                <a:extLst>
                  <a:ext uri="{FF2B5EF4-FFF2-40B4-BE49-F238E27FC236}">
                    <a16:creationId xmlns:a16="http://schemas.microsoft.com/office/drawing/2014/main" id="{17E76A1D-85C4-085D-8178-7755002C685E}"/>
                  </a:ext>
                </a:extLst>
              </p:cNvPr>
              <p:cNvPicPr/>
              <p:nvPr/>
            </p:nvPicPr>
            <p:blipFill>
              <a:blip r:embed="rId7"/>
              <a:stretch>
                <a:fillRect/>
              </a:stretch>
            </p:blipFill>
            <p:spPr>
              <a:xfrm>
                <a:off x="1019541" y="3321146"/>
                <a:ext cx="4081680" cy="26686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93" name="Ink 92">
                <a:extLst>
                  <a:ext uri="{FF2B5EF4-FFF2-40B4-BE49-F238E27FC236}">
                    <a16:creationId xmlns:a16="http://schemas.microsoft.com/office/drawing/2014/main" id="{14BEA233-2D49-A3B9-616E-A691EDC9C4A1}"/>
                  </a:ext>
                </a:extLst>
              </p14:cNvPr>
              <p14:cNvContentPartPr/>
              <p14:nvPr/>
            </p14:nvContentPartPr>
            <p14:xfrm>
              <a:off x="7513581" y="5452706"/>
              <a:ext cx="594000" cy="719640"/>
            </p14:xfrm>
          </p:contentPart>
        </mc:Choice>
        <mc:Fallback xmlns="">
          <p:pic>
            <p:nvPicPr>
              <p:cNvPr id="93" name="Ink 92">
                <a:extLst>
                  <a:ext uri="{FF2B5EF4-FFF2-40B4-BE49-F238E27FC236}">
                    <a16:creationId xmlns:a16="http://schemas.microsoft.com/office/drawing/2014/main" id="{14BEA233-2D49-A3B9-616E-A691EDC9C4A1}"/>
                  </a:ext>
                </a:extLst>
              </p:cNvPr>
              <p:cNvPicPr/>
              <p:nvPr/>
            </p:nvPicPr>
            <p:blipFill>
              <a:blip r:embed="rId9"/>
              <a:stretch>
                <a:fillRect/>
              </a:stretch>
            </p:blipFill>
            <p:spPr>
              <a:xfrm>
                <a:off x="7504581" y="5443706"/>
                <a:ext cx="611640" cy="737280"/>
              </a:xfrm>
              <a:prstGeom prst="rect">
                <a:avLst/>
              </a:prstGeom>
            </p:spPr>
          </p:pic>
        </mc:Fallback>
      </mc:AlternateContent>
      <p:grpSp>
        <p:nvGrpSpPr>
          <p:cNvPr id="98" name="Group 97">
            <a:extLst>
              <a:ext uri="{FF2B5EF4-FFF2-40B4-BE49-F238E27FC236}">
                <a16:creationId xmlns:a16="http://schemas.microsoft.com/office/drawing/2014/main" id="{11EB5A64-C42E-C947-D264-14F7FAEA9F45}"/>
              </a:ext>
            </a:extLst>
          </p:cNvPr>
          <p:cNvGrpSpPr/>
          <p:nvPr/>
        </p:nvGrpSpPr>
        <p:grpSpPr>
          <a:xfrm>
            <a:off x="7233861" y="4904786"/>
            <a:ext cx="1143000" cy="1257120"/>
            <a:chOff x="7233861" y="4904786"/>
            <a:chExt cx="1143000" cy="1257120"/>
          </a:xfrm>
        </p:grpSpPr>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88" name="Ink 87">
                  <a:extLst>
                    <a:ext uri="{FF2B5EF4-FFF2-40B4-BE49-F238E27FC236}">
                      <a16:creationId xmlns:a16="http://schemas.microsoft.com/office/drawing/2014/main" id="{89BEBA29-509F-4562-10CF-D778BA19A951}"/>
                    </a:ext>
                  </a:extLst>
                </p14:cNvPr>
                <p14:cNvContentPartPr/>
                <p14:nvPr/>
              </p14:nvContentPartPr>
              <p14:xfrm>
                <a:off x="7233861" y="4904786"/>
                <a:ext cx="536760" cy="1218960"/>
              </p14:xfrm>
            </p:contentPart>
          </mc:Choice>
          <mc:Fallback xmlns="">
            <p:pic>
              <p:nvPicPr>
                <p:cNvPr id="88" name="Ink 87">
                  <a:extLst>
                    <a:ext uri="{FF2B5EF4-FFF2-40B4-BE49-F238E27FC236}">
                      <a16:creationId xmlns:a16="http://schemas.microsoft.com/office/drawing/2014/main" id="{89BEBA29-509F-4562-10CF-D778BA19A951}"/>
                    </a:ext>
                  </a:extLst>
                </p:cNvPr>
                <p:cNvPicPr/>
                <p:nvPr/>
              </p:nvPicPr>
              <p:blipFill>
                <a:blip r:embed="rId11"/>
                <a:stretch>
                  <a:fillRect/>
                </a:stretch>
              </p:blipFill>
              <p:spPr>
                <a:xfrm>
                  <a:off x="7225221" y="4896146"/>
                  <a:ext cx="554400" cy="1236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89" name="Ink 88">
                  <a:extLst>
                    <a:ext uri="{FF2B5EF4-FFF2-40B4-BE49-F238E27FC236}">
                      <a16:creationId xmlns:a16="http://schemas.microsoft.com/office/drawing/2014/main" id="{1F373C25-91B6-BDCB-E868-B910466A6C80}"/>
                    </a:ext>
                  </a:extLst>
                </p14:cNvPr>
                <p14:cNvContentPartPr/>
                <p14:nvPr/>
              </p14:nvContentPartPr>
              <p14:xfrm>
                <a:off x="7333941" y="5907746"/>
                <a:ext cx="210960" cy="254160"/>
              </p14:xfrm>
            </p:contentPart>
          </mc:Choice>
          <mc:Fallback xmlns="">
            <p:pic>
              <p:nvPicPr>
                <p:cNvPr id="89" name="Ink 88">
                  <a:extLst>
                    <a:ext uri="{FF2B5EF4-FFF2-40B4-BE49-F238E27FC236}">
                      <a16:creationId xmlns:a16="http://schemas.microsoft.com/office/drawing/2014/main" id="{1F373C25-91B6-BDCB-E868-B910466A6C80}"/>
                    </a:ext>
                  </a:extLst>
                </p:cNvPr>
                <p:cNvPicPr/>
                <p:nvPr/>
              </p:nvPicPr>
              <p:blipFill>
                <a:blip r:embed="rId13"/>
                <a:stretch>
                  <a:fillRect/>
                </a:stretch>
              </p:blipFill>
              <p:spPr>
                <a:xfrm>
                  <a:off x="7325301" y="5899106"/>
                  <a:ext cx="228600" cy="271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91" name="Ink 90">
                  <a:extLst>
                    <a:ext uri="{FF2B5EF4-FFF2-40B4-BE49-F238E27FC236}">
                      <a16:creationId xmlns:a16="http://schemas.microsoft.com/office/drawing/2014/main" id="{02E9A106-FF03-205A-4F96-B3D1F78B141B}"/>
                    </a:ext>
                  </a:extLst>
                </p14:cNvPr>
                <p14:cNvContentPartPr/>
                <p14:nvPr/>
              </p14:nvContentPartPr>
              <p14:xfrm>
                <a:off x="7405581" y="5664746"/>
                <a:ext cx="352800" cy="445680"/>
              </p14:xfrm>
            </p:contentPart>
          </mc:Choice>
          <mc:Fallback xmlns="">
            <p:pic>
              <p:nvPicPr>
                <p:cNvPr id="91" name="Ink 90">
                  <a:extLst>
                    <a:ext uri="{FF2B5EF4-FFF2-40B4-BE49-F238E27FC236}">
                      <a16:creationId xmlns:a16="http://schemas.microsoft.com/office/drawing/2014/main" id="{02E9A106-FF03-205A-4F96-B3D1F78B141B}"/>
                    </a:ext>
                  </a:extLst>
                </p:cNvPr>
                <p:cNvPicPr/>
                <p:nvPr/>
              </p:nvPicPr>
              <p:blipFill>
                <a:blip r:embed="rId15"/>
                <a:stretch>
                  <a:fillRect/>
                </a:stretch>
              </p:blipFill>
              <p:spPr>
                <a:xfrm>
                  <a:off x="7396941" y="5655746"/>
                  <a:ext cx="370440" cy="4633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95" name="Ink 94">
                  <a:extLst>
                    <a:ext uri="{FF2B5EF4-FFF2-40B4-BE49-F238E27FC236}">
                      <a16:creationId xmlns:a16="http://schemas.microsoft.com/office/drawing/2014/main" id="{CB0B26FE-4832-9747-C5B8-5E7881DC7BAD}"/>
                    </a:ext>
                  </a:extLst>
                </p14:cNvPr>
                <p14:cNvContentPartPr/>
                <p14:nvPr/>
              </p14:nvContentPartPr>
              <p14:xfrm>
                <a:off x="7570101" y="5189186"/>
                <a:ext cx="806760" cy="962280"/>
              </p14:xfrm>
            </p:contentPart>
          </mc:Choice>
          <mc:Fallback xmlns="">
            <p:pic>
              <p:nvPicPr>
                <p:cNvPr id="95" name="Ink 94">
                  <a:extLst>
                    <a:ext uri="{FF2B5EF4-FFF2-40B4-BE49-F238E27FC236}">
                      <a16:creationId xmlns:a16="http://schemas.microsoft.com/office/drawing/2014/main" id="{CB0B26FE-4832-9747-C5B8-5E7881DC7BAD}"/>
                    </a:ext>
                  </a:extLst>
                </p:cNvPr>
                <p:cNvPicPr/>
                <p:nvPr/>
              </p:nvPicPr>
              <p:blipFill>
                <a:blip r:embed="rId17"/>
                <a:stretch>
                  <a:fillRect/>
                </a:stretch>
              </p:blipFill>
              <p:spPr>
                <a:xfrm>
                  <a:off x="7561461" y="5180546"/>
                  <a:ext cx="824400" cy="9799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97" name="Ink 96">
                  <a:extLst>
                    <a:ext uri="{FF2B5EF4-FFF2-40B4-BE49-F238E27FC236}">
                      <a16:creationId xmlns:a16="http://schemas.microsoft.com/office/drawing/2014/main" id="{5CA77866-863A-8579-7011-54B54C7C8FCB}"/>
                    </a:ext>
                  </a:extLst>
                </p14:cNvPr>
                <p14:cNvContentPartPr/>
                <p14:nvPr/>
              </p14:nvContentPartPr>
              <p14:xfrm>
                <a:off x="7674141" y="5030786"/>
                <a:ext cx="180000" cy="192240"/>
              </p14:xfrm>
            </p:contentPart>
          </mc:Choice>
          <mc:Fallback xmlns="">
            <p:pic>
              <p:nvPicPr>
                <p:cNvPr id="97" name="Ink 96">
                  <a:extLst>
                    <a:ext uri="{FF2B5EF4-FFF2-40B4-BE49-F238E27FC236}">
                      <a16:creationId xmlns:a16="http://schemas.microsoft.com/office/drawing/2014/main" id="{5CA77866-863A-8579-7011-54B54C7C8FCB}"/>
                    </a:ext>
                  </a:extLst>
                </p:cNvPr>
                <p:cNvPicPr/>
                <p:nvPr/>
              </p:nvPicPr>
              <p:blipFill>
                <a:blip r:embed="rId19"/>
                <a:stretch>
                  <a:fillRect/>
                </a:stretch>
              </p:blipFill>
              <p:spPr>
                <a:xfrm>
                  <a:off x="7665501" y="5021786"/>
                  <a:ext cx="197640" cy="20988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20">
            <p14:nvContentPartPr>
              <p14:cNvPr id="99" name="Ink 98">
                <a:extLst>
                  <a:ext uri="{FF2B5EF4-FFF2-40B4-BE49-F238E27FC236}">
                    <a16:creationId xmlns:a16="http://schemas.microsoft.com/office/drawing/2014/main" id="{465608E9-28B2-82F9-22DF-FADD08F03309}"/>
                  </a:ext>
                </a:extLst>
              </p14:cNvPr>
              <p14:cNvContentPartPr/>
              <p14:nvPr/>
            </p14:nvContentPartPr>
            <p14:xfrm>
              <a:off x="8359941" y="5912066"/>
              <a:ext cx="313560" cy="274320"/>
            </p14:xfrm>
          </p:contentPart>
        </mc:Choice>
        <mc:Fallback xmlns="">
          <p:pic>
            <p:nvPicPr>
              <p:cNvPr id="99" name="Ink 98">
                <a:extLst>
                  <a:ext uri="{FF2B5EF4-FFF2-40B4-BE49-F238E27FC236}">
                    <a16:creationId xmlns:a16="http://schemas.microsoft.com/office/drawing/2014/main" id="{465608E9-28B2-82F9-22DF-FADD08F03309}"/>
                  </a:ext>
                </a:extLst>
              </p:cNvPr>
              <p:cNvPicPr/>
              <p:nvPr/>
            </p:nvPicPr>
            <p:blipFill>
              <a:blip r:embed="rId21"/>
              <a:stretch>
                <a:fillRect/>
              </a:stretch>
            </p:blipFill>
            <p:spPr>
              <a:xfrm>
                <a:off x="8351301" y="5903426"/>
                <a:ext cx="331200" cy="291960"/>
              </a:xfrm>
              <a:prstGeom prst="rect">
                <a:avLst/>
              </a:prstGeom>
            </p:spPr>
          </p:pic>
        </mc:Fallback>
      </mc:AlternateContent>
      <p:sp>
        <p:nvSpPr>
          <p:cNvPr id="36" name="TextBox 35">
            <a:extLst>
              <a:ext uri="{FF2B5EF4-FFF2-40B4-BE49-F238E27FC236}">
                <a16:creationId xmlns:a16="http://schemas.microsoft.com/office/drawing/2014/main" id="{2D2E3D37-91F8-9233-B562-FC2143F39596}"/>
              </a:ext>
            </a:extLst>
          </p:cNvPr>
          <p:cNvSpPr txBox="1"/>
          <p:nvPr/>
        </p:nvSpPr>
        <p:spPr>
          <a:xfrm>
            <a:off x="1316834" y="3540239"/>
            <a:ext cx="935607" cy="461665"/>
          </a:xfrm>
          <a:prstGeom prst="rect">
            <a:avLst/>
          </a:prstGeom>
          <a:noFill/>
        </p:spPr>
        <p:txBody>
          <a:bodyPr wrap="square">
            <a:spAutoFit/>
          </a:bodyPr>
          <a:lstStyle/>
          <a:p>
            <a:r>
              <a:rPr lang="en-US" sz="2400" dirty="0">
                <a:solidFill>
                  <a:srgbClr val="F18F33"/>
                </a:solidFill>
              </a:rPr>
              <a:t>New!</a:t>
            </a:r>
            <a:endParaRPr lang="en-DE" sz="2400" dirty="0">
              <a:solidFill>
                <a:srgbClr val="F18F33"/>
              </a:solidFill>
            </a:endParaRPr>
          </a:p>
        </p:txBody>
      </p:sp>
    </p:spTree>
    <p:extLst>
      <p:ext uri="{BB962C8B-B14F-4D97-AF65-F5344CB8AC3E}">
        <p14:creationId xmlns:p14="http://schemas.microsoft.com/office/powerpoint/2010/main" val="8313124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F609192-AAD7-B744-C3A0-1DC75BB1A3B9}"/>
              </a:ext>
            </a:extLst>
          </p:cNvPr>
          <p:cNvSpPr txBox="1">
            <a:spLocks/>
          </p:cNvSpPr>
          <p:nvPr/>
        </p:nvSpPr>
        <p:spPr>
          <a:xfrm>
            <a:off x="92211" y="-229423"/>
            <a:ext cx="124960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4"/>
                </a:solidFill>
              </a:rPr>
              <a:t>Upgraded trigger </a:t>
            </a:r>
            <a:r>
              <a:rPr lang="en-US" sz="3600" b="1" dirty="0">
                <a:solidFill>
                  <a:srgbClr val="F18F33"/>
                </a:solidFill>
              </a:rPr>
              <a:t>–Disappearing track trigger</a:t>
            </a:r>
            <a:endParaRPr lang="en-US" b="1" dirty="0">
              <a:solidFill>
                <a:srgbClr val="F18F33"/>
              </a:solidFill>
            </a:endParaRPr>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6" name="Ink 5">
                <a:extLst>
                  <a:ext uri="{FF2B5EF4-FFF2-40B4-BE49-F238E27FC236}">
                    <a16:creationId xmlns:a16="http://schemas.microsoft.com/office/drawing/2014/main" id="{1DE8CD7C-E9A2-2C8D-11EA-AA9D9A9AF1D5}"/>
                  </a:ext>
                </a:extLst>
              </p14:cNvPr>
              <p14:cNvContentPartPr/>
              <p14:nvPr/>
            </p14:nvContentPartPr>
            <p14:xfrm>
              <a:off x="-1081920" y="622440"/>
              <a:ext cx="360" cy="360"/>
            </p14:xfrm>
          </p:contentPart>
        </mc:Choice>
        <mc:Fallback xmlns="">
          <p:pic>
            <p:nvPicPr>
              <p:cNvPr id="6" name="Ink 5">
                <a:extLst>
                  <a:ext uri="{FF2B5EF4-FFF2-40B4-BE49-F238E27FC236}">
                    <a16:creationId xmlns:a16="http://schemas.microsoft.com/office/drawing/2014/main" id="{1DE8CD7C-E9A2-2C8D-11EA-AA9D9A9AF1D5}"/>
                  </a:ext>
                </a:extLst>
              </p:cNvPr>
              <p:cNvPicPr/>
              <p:nvPr/>
            </p:nvPicPr>
            <p:blipFill>
              <a:blip r:embed="rId4"/>
              <a:stretch>
                <a:fillRect/>
              </a:stretch>
            </p:blipFill>
            <p:spPr>
              <a:xfrm>
                <a:off x="-1088040" y="616320"/>
                <a:ext cx="12600" cy="12600"/>
              </a:xfrm>
              <a:prstGeom prst="rect">
                <a:avLst/>
              </a:prstGeom>
            </p:spPr>
          </p:pic>
        </mc:Fallback>
      </mc:AlternateContent>
      <p:sp>
        <p:nvSpPr>
          <p:cNvPr id="8" name="TextBox 7">
            <a:extLst>
              <a:ext uri="{FF2B5EF4-FFF2-40B4-BE49-F238E27FC236}">
                <a16:creationId xmlns:a16="http://schemas.microsoft.com/office/drawing/2014/main" id="{7B4730FF-1EBE-5977-80ED-B36EC291AD54}"/>
              </a:ext>
            </a:extLst>
          </p:cNvPr>
          <p:cNvSpPr txBox="1"/>
          <p:nvPr/>
        </p:nvSpPr>
        <p:spPr>
          <a:xfrm>
            <a:off x="5293087" y="853974"/>
            <a:ext cx="5819412" cy="523220"/>
          </a:xfrm>
          <a:prstGeom prst="rect">
            <a:avLst/>
          </a:prstGeom>
          <a:noFill/>
        </p:spPr>
        <p:txBody>
          <a:bodyPr wrap="square">
            <a:spAutoFit/>
          </a:bodyPr>
          <a:lstStyle/>
          <a:p>
            <a:r>
              <a:rPr lang="en-DE" sz="2800" b="1" i="1" dirty="0">
                <a:solidFill>
                  <a:srgbClr val="FF0000"/>
                </a:solidFill>
              </a:rPr>
              <a:t>‘tracklet’ = only Pixel hits</a:t>
            </a:r>
          </a:p>
        </p:txBody>
      </p:sp>
      <p:pic>
        <p:nvPicPr>
          <p:cNvPr id="9" name="Picture 8">
            <a:extLst>
              <a:ext uri="{FF2B5EF4-FFF2-40B4-BE49-F238E27FC236}">
                <a16:creationId xmlns:a16="http://schemas.microsoft.com/office/drawing/2014/main" id="{210A8399-2A07-5B01-2296-C90EDE761031}"/>
              </a:ext>
            </a:extLst>
          </p:cNvPr>
          <p:cNvPicPr>
            <a:picLocks noChangeAspect="1"/>
          </p:cNvPicPr>
          <p:nvPr/>
        </p:nvPicPr>
        <p:blipFill rotWithShape="1">
          <a:blip r:embed="rId5"/>
          <a:srcRect l="8368" t="7917" r="5300" b="28427"/>
          <a:stretch/>
        </p:blipFill>
        <p:spPr>
          <a:xfrm>
            <a:off x="0" y="1377194"/>
            <a:ext cx="9791700" cy="3353539"/>
          </a:xfrm>
          <a:prstGeom prst="rect">
            <a:avLst/>
          </a:prstGeom>
        </p:spPr>
      </p:pic>
      <p:cxnSp>
        <p:nvCxnSpPr>
          <p:cNvPr id="15" name="Straight Connector 14">
            <a:extLst>
              <a:ext uri="{FF2B5EF4-FFF2-40B4-BE49-F238E27FC236}">
                <a16:creationId xmlns:a16="http://schemas.microsoft.com/office/drawing/2014/main" id="{399B5835-16F8-3A71-295E-839C932675C0}"/>
              </a:ext>
            </a:extLst>
          </p:cNvPr>
          <p:cNvCxnSpPr/>
          <p:nvPr/>
        </p:nvCxnSpPr>
        <p:spPr>
          <a:xfrm>
            <a:off x="4364661" y="693679"/>
            <a:ext cx="3703320" cy="0"/>
          </a:xfrm>
          <a:prstGeom prst="line">
            <a:avLst/>
          </a:prstGeom>
          <a:ln w="381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DBE4D314-FD74-EA07-CE9F-DC5FFBF823FD}"/>
              </a:ext>
            </a:extLst>
          </p:cNvPr>
          <p:cNvCxnSpPr>
            <a:cxnSpLocks/>
          </p:cNvCxnSpPr>
          <p:nvPr/>
        </p:nvCxnSpPr>
        <p:spPr>
          <a:xfrm>
            <a:off x="6122341" y="693679"/>
            <a:ext cx="0" cy="235961"/>
          </a:xfrm>
          <a:prstGeom prst="line">
            <a:avLst/>
          </a:prstGeom>
          <a:ln w="38100">
            <a:solidFill>
              <a:schemeClr val="accent4"/>
            </a:solidFill>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663145B8-52A2-680F-9897-3B7D3015C203}"/>
              </a:ext>
            </a:extLst>
          </p:cNvPr>
          <p:cNvSpPr txBox="1"/>
          <p:nvPr/>
        </p:nvSpPr>
        <p:spPr>
          <a:xfrm>
            <a:off x="3569970" y="2043611"/>
            <a:ext cx="1325880" cy="461665"/>
          </a:xfrm>
          <a:prstGeom prst="rect">
            <a:avLst/>
          </a:prstGeom>
          <a:solidFill>
            <a:schemeClr val="bg1"/>
          </a:solidFill>
          <a:ln>
            <a:solidFill>
              <a:srgbClr val="FFC000"/>
            </a:solidFill>
          </a:ln>
        </p:spPr>
        <p:txBody>
          <a:bodyPr wrap="square">
            <a:spAutoFit/>
          </a:bodyPr>
          <a:lstStyle/>
          <a:p>
            <a:pPr algn="ctr"/>
            <a:r>
              <a:rPr lang="en-GB" sz="2400" dirty="0"/>
              <a:t>I</a:t>
            </a:r>
            <a:r>
              <a:rPr lang="en-DE" sz="2400" dirty="0"/>
              <a:t>nvisible</a:t>
            </a:r>
          </a:p>
        </p:txBody>
      </p:sp>
      <p:cxnSp>
        <p:nvCxnSpPr>
          <p:cNvPr id="22" name="Straight Arrow Connector 21">
            <a:extLst>
              <a:ext uri="{FF2B5EF4-FFF2-40B4-BE49-F238E27FC236}">
                <a16:creationId xmlns:a16="http://schemas.microsoft.com/office/drawing/2014/main" id="{8C4B5940-0219-AFA6-C6D6-F6B6ADC1989F}"/>
              </a:ext>
            </a:extLst>
          </p:cNvPr>
          <p:cNvCxnSpPr>
            <a:cxnSpLocks/>
            <a:stCxn id="20" idx="1"/>
          </p:cNvCxnSpPr>
          <p:nvPr/>
        </p:nvCxnSpPr>
        <p:spPr>
          <a:xfrm flipH="1" flipV="1">
            <a:off x="3139535" y="2176573"/>
            <a:ext cx="430435" cy="97871"/>
          </a:xfrm>
          <a:prstGeom prst="straightConnector1">
            <a:avLst/>
          </a:prstGeom>
          <a:ln w="57150">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13068D66-6FDC-E9D3-6703-5ED86D869C29}"/>
              </a:ext>
            </a:extLst>
          </p:cNvPr>
          <p:cNvSpPr txBox="1"/>
          <p:nvPr/>
        </p:nvSpPr>
        <p:spPr>
          <a:xfrm>
            <a:off x="92209" y="929640"/>
            <a:ext cx="2735580" cy="523220"/>
          </a:xfrm>
          <a:prstGeom prst="rect">
            <a:avLst/>
          </a:prstGeom>
          <a:noFill/>
        </p:spPr>
        <p:txBody>
          <a:bodyPr wrap="square">
            <a:spAutoFit/>
          </a:bodyPr>
          <a:lstStyle/>
          <a:p>
            <a:r>
              <a:rPr lang="en-US" sz="2800" b="1" i="1" dirty="0"/>
              <a:t>Detector view</a:t>
            </a:r>
            <a:endParaRPr lang="en-DE" sz="2800" b="1" i="1" dirty="0"/>
          </a:p>
        </p:txBody>
      </p:sp>
      <p:sp>
        <p:nvSpPr>
          <p:cNvPr id="42" name="TextBox 41">
            <a:extLst>
              <a:ext uri="{FF2B5EF4-FFF2-40B4-BE49-F238E27FC236}">
                <a16:creationId xmlns:a16="http://schemas.microsoft.com/office/drawing/2014/main" id="{67B27763-C7D7-9422-7C9B-DE5D8F8BBC1F}"/>
              </a:ext>
            </a:extLst>
          </p:cNvPr>
          <p:cNvSpPr txBox="1"/>
          <p:nvPr/>
        </p:nvSpPr>
        <p:spPr>
          <a:xfrm>
            <a:off x="2659841" y="5150964"/>
            <a:ext cx="1389822" cy="461665"/>
          </a:xfrm>
          <a:prstGeom prst="rect">
            <a:avLst/>
          </a:prstGeom>
          <a:noFill/>
        </p:spPr>
        <p:txBody>
          <a:bodyPr wrap="square">
            <a:spAutoFit/>
          </a:bodyPr>
          <a:lstStyle/>
          <a:p>
            <a:r>
              <a:rPr lang="en-US" sz="2400" b="1" dirty="0"/>
              <a:t>‘Decay’</a:t>
            </a:r>
          </a:p>
        </p:txBody>
      </p:sp>
      <p:sp>
        <p:nvSpPr>
          <p:cNvPr id="46" name="Right Arrow 45">
            <a:extLst>
              <a:ext uri="{FF2B5EF4-FFF2-40B4-BE49-F238E27FC236}">
                <a16:creationId xmlns:a16="http://schemas.microsoft.com/office/drawing/2014/main" id="{FCFAE143-0FC5-ED0B-7197-DDDD2699A341}"/>
              </a:ext>
            </a:extLst>
          </p:cNvPr>
          <p:cNvSpPr/>
          <p:nvPr/>
        </p:nvSpPr>
        <p:spPr>
          <a:xfrm rot="16200000">
            <a:off x="2856099" y="4593457"/>
            <a:ext cx="580836" cy="542441"/>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rgbClr val="00B0F0"/>
              </a:solidFill>
            </a:endParaRPr>
          </a:p>
        </p:txBody>
      </p:sp>
      <p:sp>
        <p:nvSpPr>
          <p:cNvPr id="47" name="TextBox 46">
            <a:extLst>
              <a:ext uri="{FF2B5EF4-FFF2-40B4-BE49-F238E27FC236}">
                <a16:creationId xmlns:a16="http://schemas.microsoft.com/office/drawing/2014/main" id="{D08997CA-E15A-8DBF-35D2-5EA916E7C8B6}"/>
              </a:ext>
            </a:extLst>
          </p:cNvPr>
          <p:cNvSpPr txBox="1"/>
          <p:nvPr/>
        </p:nvSpPr>
        <p:spPr>
          <a:xfrm>
            <a:off x="-5442" y="6627168"/>
            <a:ext cx="12197442" cy="230832"/>
          </a:xfrm>
          <a:prstGeom prst="rect">
            <a:avLst/>
          </a:prstGeom>
          <a:noFill/>
        </p:spPr>
        <p:txBody>
          <a:bodyPr wrap="square">
            <a:spAutoFit/>
          </a:bodyPr>
          <a:lstStyle/>
          <a:p>
            <a:r>
              <a:rPr lang="en-GB" sz="900" b="0" i="0" u="none" strike="noStrike" dirty="0" err="1">
                <a:solidFill>
                  <a:schemeClr val="bg2">
                    <a:lumMod val="75000"/>
                  </a:schemeClr>
                </a:solidFill>
                <a:effectLst/>
                <a:highlight>
                  <a:srgbClr val="FFFFFF"/>
                </a:highlight>
                <a:latin typeface="Merriweather Sans" panose="020F0502020204030204" pitchFamily="34" charset="0"/>
              </a:rPr>
              <a:t>Aad</a:t>
            </a:r>
            <a:r>
              <a:rPr lang="en-GB" sz="900" b="0" i="0" u="none" strike="noStrike" dirty="0">
                <a:solidFill>
                  <a:schemeClr val="bg2">
                    <a:lumMod val="75000"/>
                  </a:schemeClr>
                </a:solidFill>
                <a:effectLst/>
                <a:highlight>
                  <a:srgbClr val="FFFFFF"/>
                </a:highlight>
                <a:latin typeface="Merriweather Sans" panose="020F0502020204030204" pitchFamily="34" charset="0"/>
              </a:rPr>
              <a:t>, G., Abbott, B., Abbott, D.C. </a:t>
            </a:r>
            <a:r>
              <a:rPr lang="en-GB" sz="900" b="0" i="1" u="none" strike="noStrike" dirty="0">
                <a:solidFill>
                  <a:schemeClr val="bg2">
                    <a:lumMod val="75000"/>
                  </a:schemeClr>
                </a:solidFill>
                <a:effectLst/>
                <a:latin typeface="Merriweather Sans" panose="020F0502020204030204" pitchFamily="34" charset="0"/>
              </a:rPr>
              <a:t>et al.</a:t>
            </a:r>
            <a:r>
              <a:rPr lang="en-GB" sz="900" b="0" i="0" u="none" strike="noStrike" dirty="0">
                <a:solidFill>
                  <a:schemeClr val="bg2">
                    <a:lumMod val="75000"/>
                  </a:schemeClr>
                </a:solidFill>
                <a:effectLst/>
                <a:highlight>
                  <a:srgbClr val="FFFFFF"/>
                </a:highlight>
                <a:latin typeface="Merriweather Sans" panose="020F0502020204030204" pitchFamily="34" charset="0"/>
              </a:rPr>
              <a:t> Search for long-lived </a:t>
            </a:r>
            <a:r>
              <a:rPr lang="en-GB" sz="900" b="0" i="0" u="none" strike="noStrike" dirty="0" err="1">
                <a:solidFill>
                  <a:schemeClr val="bg2">
                    <a:lumMod val="75000"/>
                  </a:schemeClr>
                </a:solidFill>
                <a:effectLst/>
                <a:highlight>
                  <a:srgbClr val="FFFFFF"/>
                </a:highlight>
                <a:latin typeface="Merriweather Sans" panose="020F0502020204030204" pitchFamily="34" charset="0"/>
              </a:rPr>
              <a:t>charginos</a:t>
            </a:r>
            <a:r>
              <a:rPr lang="en-GB" sz="900" b="0" i="0" u="none" strike="noStrike" dirty="0">
                <a:solidFill>
                  <a:schemeClr val="bg2">
                    <a:lumMod val="75000"/>
                  </a:schemeClr>
                </a:solidFill>
                <a:effectLst/>
                <a:highlight>
                  <a:srgbClr val="FFFFFF"/>
                </a:highlight>
                <a:latin typeface="Merriweather Sans" panose="020F0502020204030204" pitchFamily="34" charset="0"/>
              </a:rPr>
              <a:t> based on a disappearing-track signature using 136 fb of </a:t>
            </a:r>
            <a:r>
              <a:rPr lang="en-GB" sz="900" b="0" i="1" u="none" strike="noStrike" dirty="0">
                <a:solidFill>
                  <a:schemeClr val="bg2">
                    <a:lumMod val="75000"/>
                  </a:schemeClr>
                </a:solidFill>
                <a:effectLst/>
                <a:latin typeface="Merriweather Sans" panose="020F0502020204030204" pitchFamily="34" charset="0"/>
              </a:rPr>
              <a:t>pp</a:t>
            </a:r>
            <a:r>
              <a:rPr lang="en-GB" sz="900" b="0" i="0" u="none" strike="noStrike" dirty="0">
                <a:solidFill>
                  <a:schemeClr val="bg2">
                    <a:lumMod val="75000"/>
                  </a:schemeClr>
                </a:solidFill>
                <a:effectLst/>
                <a:highlight>
                  <a:srgbClr val="FFFFFF"/>
                </a:highlight>
                <a:latin typeface="Merriweather Sans" panose="020F0502020204030204" pitchFamily="34" charset="0"/>
              </a:rPr>
              <a:t> collisions at  = 13 </a:t>
            </a:r>
            <a:r>
              <a:rPr lang="en-GB" sz="900" b="0" i="0" u="none" strike="noStrike" dirty="0" err="1">
                <a:solidFill>
                  <a:schemeClr val="bg2">
                    <a:lumMod val="75000"/>
                  </a:schemeClr>
                </a:solidFill>
                <a:effectLst/>
                <a:highlight>
                  <a:srgbClr val="FFFFFF"/>
                </a:highlight>
                <a:latin typeface="Merriweather Sans" panose="020F0502020204030204" pitchFamily="34" charset="0"/>
              </a:rPr>
              <a:t>TeV</a:t>
            </a:r>
            <a:r>
              <a:rPr lang="en-GB" sz="900" b="0" i="0" u="none" strike="noStrike" dirty="0">
                <a:solidFill>
                  <a:schemeClr val="bg2">
                    <a:lumMod val="75000"/>
                  </a:schemeClr>
                </a:solidFill>
                <a:effectLst/>
                <a:highlight>
                  <a:srgbClr val="FFFFFF"/>
                </a:highlight>
                <a:latin typeface="Merriweather Sans" panose="020F0502020204030204" pitchFamily="34" charset="0"/>
              </a:rPr>
              <a:t> with the ATLAS detector. </a:t>
            </a:r>
            <a:r>
              <a:rPr lang="en-GB" sz="900" b="0" i="1" u="none" strike="noStrike" dirty="0">
                <a:solidFill>
                  <a:schemeClr val="bg2">
                    <a:lumMod val="75000"/>
                  </a:schemeClr>
                </a:solidFill>
                <a:effectLst/>
                <a:latin typeface="Merriweather Sans" panose="020F0502020204030204" pitchFamily="34" charset="0"/>
              </a:rPr>
              <a:t>Eur. Phys. J. C</a:t>
            </a:r>
            <a:r>
              <a:rPr lang="en-GB" sz="900" b="0" i="0" u="none" strike="noStrike" dirty="0">
                <a:solidFill>
                  <a:schemeClr val="bg2">
                    <a:lumMod val="75000"/>
                  </a:schemeClr>
                </a:solidFill>
                <a:effectLst/>
                <a:highlight>
                  <a:srgbClr val="FFFFFF"/>
                </a:highlight>
                <a:latin typeface="Merriweather Sans" panose="020F0502020204030204" pitchFamily="34" charset="0"/>
              </a:rPr>
              <a:t> </a:t>
            </a:r>
            <a:r>
              <a:rPr lang="en-GB" sz="900" b="1" i="0" u="none" strike="noStrike" dirty="0">
                <a:solidFill>
                  <a:schemeClr val="bg2">
                    <a:lumMod val="75000"/>
                  </a:schemeClr>
                </a:solidFill>
                <a:effectLst/>
                <a:latin typeface="Merriweather Sans" panose="020F0502020204030204" pitchFamily="34" charset="0"/>
              </a:rPr>
              <a:t>82</a:t>
            </a:r>
            <a:r>
              <a:rPr lang="en-GB" sz="900" b="0" i="0" u="none" strike="noStrike" dirty="0">
                <a:solidFill>
                  <a:schemeClr val="bg2">
                    <a:lumMod val="75000"/>
                  </a:schemeClr>
                </a:solidFill>
                <a:effectLst/>
                <a:highlight>
                  <a:srgbClr val="FFFFFF"/>
                </a:highlight>
                <a:latin typeface="Merriweather Sans" panose="020F0502020204030204" pitchFamily="34" charset="0"/>
              </a:rPr>
              <a:t>, 606 (2022). </a:t>
            </a:r>
            <a:endParaRPr lang="en-DE" sz="900" dirty="0">
              <a:solidFill>
                <a:schemeClr val="bg2">
                  <a:lumMod val="75000"/>
                </a:schemeClr>
              </a:solidFill>
            </a:endParaRPr>
          </a:p>
        </p:txBody>
      </p:sp>
      <p:sp>
        <p:nvSpPr>
          <p:cNvPr id="49" name="TextBox 48">
            <a:extLst>
              <a:ext uri="{FF2B5EF4-FFF2-40B4-BE49-F238E27FC236}">
                <a16:creationId xmlns:a16="http://schemas.microsoft.com/office/drawing/2014/main" id="{28A3ECB5-0A92-14E9-2F37-B487BB4E3CD1}"/>
              </a:ext>
            </a:extLst>
          </p:cNvPr>
          <p:cNvSpPr txBox="1"/>
          <p:nvPr/>
        </p:nvSpPr>
        <p:spPr>
          <a:xfrm>
            <a:off x="4097366" y="4745756"/>
            <a:ext cx="7194550" cy="369332"/>
          </a:xfrm>
          <a:prstGeom prst="rect">
            <a:avLst/>
          </a:prstGeom>
          <a:noFill/>
        </p:spPr>
        <p:txBody>
          <a:bodyPr wrap="square">
            <a:spAutoFit/>
          </a:bodyPr>
          <a:lstStyle/>
          <a:p>
            <a:r>
              <a:rPr lang="en-DE" sz="1800" dirty="0"/>
              <a:t>-</a:t>
            </a:r>
          </a:p>
        </p:txBody>
      </p:sp>
      <p:sp>
        <p:nvSpPr>
          <p:cNvPr id="2" name="Slide Number Placeholder 1">
            <a:extLst>
              <a:ext uri="{FF2B5EF4-FFF2-40B4-BE49-F238E27FC236}">
                <a16:creationId xmlns:a16="http://schemas.microsoft.com/office/drawing/2014/main" id="{D81C5F68-BC7C-9B3E-4DCC-DAF42886F8EA}"/>
              </a:ext>
            </a:extLst>
          </p:cNvPr>
          <p:cNvSpPr>
            <a:spLocks noGrp="1"/>
          </p:cNvSpPr>
          <p:nvPr>
            <p:ph type="sldNum" sz="quarter" idx="12"/>
          </p:nvPr>
        </p:nvSpPr>
        <p:spPr/>
        <p:txBody>
          <a:bodyPr/>
          <a:lstStyle/>
          <a:p>
            <a:fld id="{CD6E27E6-F65B-044C-A752-7C6B84588510}" type="slidenum">
              <a:rPr lang="en-DE" smtClean="0"/>
              <a:t>6</a:t>
            </a:fld>
            <a:endParaRPr lang="en-DE"/>
          </a:p>
        </p:txBody>
      </p:sp>
      <p:pic>
        <p:nvPicPr>
          <p:cNvPr id="3" name="Picture 2" descr="A diagram of a clock&#10;&#10;Description automatically generated">
            <a:extLst>
              <a:ext uri="{FF2B5EF4-FFF2-40B4-BE49-F238E27FC236}">
                <a16:creationId xmlns:a16="http://schemas.microsoft.com/office/drawing/2014/main" id="{BA7231B1-D59B-58FF-DF84-4D6DE326EA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0437" y="4671001"/>
            <a:ext cx="1889404" cy="1956167"/>
          </a:xfrm>
          <a:prstGeom prst="rect">
            <a:avLst/>
          </a:prstGeom>
        </p:spPr>
      </p:pic>
      <p:pic>
        <p:nvPicPr>
          <p:cNvPr id="4" name="Picture 3">
            <a:extLst>
              <a:ext uri="{FF2B5EF4-FFF2-40B4-BE49-F238E27FC236}">
                <a16:creationId xmlns:a16="http://schemas.microsoft.com/office/drawing/2014/main" id="{D5BEF2AE-5727-2126-2BA6-E5C8931306C7}"/>
              </a:ext>
            </a:extLst>
          </p:cNvPr>
          <p:cNvPicPr>
            <a:picLocks noChangeAspect="1"/>
          </p:cNvPicPr>
          <p:nvPr/>
        </p:nvPicPr>
        <p:blipFill>
          <a:blip r:embed="rId7"/>
          <a:stretch>
            <a:fillRect/>
          </a:stretch>
        </p:blipFill>
        <p:spPr>
          <a:xfrm>
            <a:off x="4232910" y="2562281"/>
            <a:ext cx="5686108" cy="4098473"/>
          </a:xfrm>
          <a:prstGeom prst="rect">
            <a:avLst/>
          </a:prstGeom>
        </p:spPr>
      </p:pic>
      <p:sp>
        <p:nvSpPr>
          <p:cNvPr id="5" name="Rectangle 4">
            <a:extLst>
              <a:ext uri="{FF2B5EF4-FFF2-40B4-BE49-F238E27FC236}">
                <a16:creationId xmlns:a16="http://schemas.microsoft.com/office/drawing/2014/main" id="{840BBB2C-FFAF-79BC-695B-148F61C61C9A}"/>
              </a:ext>
            </a:extLst>
          </p:cNvPr>
          <p:cNvSpPr/>
          <p:nvPr/>
        </p:nvSpPr>
        <p:spPr>
          <a:xfrm>
            <a:off x="4891961" y="2953486"/>
            <a:ext cx="1039845" cy="3271722"/>
          </a:xfrm>
          <a:prstGeom prst="rect">
            <a:avLst/>
          </a:prstGeom>
          <a:solidFill>
            <a:srgbClr val="F4B7B6">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Rectangle 6">
            <a:extLst>
              <a:ext uri="{FF2B5EF4-FFF2-40B4-BE49-F238E27FC236}">
                <a16:creationId xmlns:a16="http://schemas.microsoft.com/office/drawing/2014/main" id="{B01F3C01-F63C-4083-2FF9-E18BD927A289}"/>
              </a:ext>
            </a:extLst>
          </p:cNvPr>
          <p:cNvSpPr/>
          <p:nvPr/>
        </p:nvSpPr>
        <p:spPr>
          <a:xfrm>
            <a:off x="7298316" y="2953486"/>
            <a:ext cx="1779453" cy="3271722"/>
          </a:xfrm>
          <a:prstGeom prst="rect">
            <a:avLst/>
          </a:prstGeom>
          <a:solidFill>
            <a:srgbClr val="4EB5F9">
              <a:alpha val="3137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 name="Rectangle 9">
            <a:extLst>
              <a:ext uri="{FF2B5EF4-FFF2-40B4-BE49-F238E27FC236}">
                <a16:creationId xmlns:a16="http://schemas.microsoft.com/office/drawing/2014/main" id="{F1BEA981-2190-D918-08F7-ED537B5B5309}"/>
              </a:ext>
            </a:extLst>
          </p:cNvPr>
          <p:cNvSpPr/>
          <p:nvPr/>
        </p:nvSpPr>
        <p:spPr>
          <a:xfrm>
            <a:off x="9395198" y="2953486"/>
            <a:ext cx="318709" cy="3271722"/>
          </a:xfrm>
          <a:prstGeom prst="rect">
            <a:avLst/>
          </a:prstGeom>
          <a:solidFill>
            <a:srgbClr val="75D751">
              <a:alpha val="2941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 name="TextBox 11">
            <a:extLst>
              <a:ext uri="{FF2B5EF4-FFF2-40B4-BE49-F238E27FC236}">
                <a16:creationId xmlns:a16="http://schemas.microsoft.com/office/drawing/2014/main" id="{273FEB30-9437-E051-2521-146E04CF54AA}"/>
              </a:ext>
            </a:extLst>
          </p:cNvPr>
          <p:cNvSpPr txBox="1"/>
          <p:nvPr/>
        </p:nvSpPr>
        <p:spPr>
          <a:xfrm>
            <a:off x="4987141" y="2990459"/>
            <a:ext cx="849483" cy="400110"/>
          </a:xfrm>
          <a:prstGeom prst="rect">
            <a:avLst/>
          </a:prstGeom>
          <a:solidFill>
            <a:schemeClr val="bg1"/>
          </a:solidFill>
          <a:ln>
            <a:solidFill>
              <a:srgbClr val="FFC000"/>
            </a:solidFill>
          </a:ln>
        </p:spPr>
        <p:txBody>
          <a:bodyPr wrap="square">
            <a:spAutoFit/>
          </a:bodyPr>
          <a:lstStyle/>
          <a:p>
            <a:pPr algn="ctr"/>
            <a:r>
              <a:rPr lang="en-US" sz="2000" dirty="0"/>
              <a:t>Pixel</a:t>
            </a:r>
            <a:endParaRPr lang="en-DE" sz="2000" dirty="0"/>
          </a:p>
        </p:txBody>
      </p:sp>
      <p:sp>
        <p:nvSpPr>
          <p:cNvPr id="13" name="TextBox 12">
            <a:extLst>
              <a:ext uri="{FF2B5EF4-FFF2-40B4-BE49-F238E27FC236}">
                <a16:creationId xmlns:a16="http://schemas.microsoft.com/office/drawing/2014/main" id="{89A5BCED-5C2C-7F00-D653-5875BF6A4934}"/>
              </a:ext>
            </a:extLst>
          </p:cNvPr>
          <p:cNvSpPr txBox="1"/>
          <p:nvPr/>
        </p:nvSpPr>
        <p:spPr>
          <a:xfrm>
            <a:off x="7731013" y="2990459"/>
            <a:ext cx="849483" cy="400110"/>
          </a:xfrm>
          <a:prstGeom prst="rect">
            <a:avLst/>
          </a:prstGeom>
          <a:solidFill>
            <a:schemeClr val="bg1"/>
          </a:solidFill>
          <a:ln>
            <a:solidFill>
              <a:srgbClr val="FFC000"/>
            </a:solidFill>
          </a:ln>
        </p:spPr>
        <p:txBody>
          <a:bodyPr wrap="square">
            <a:spAutoFit/>
          </a:bodyPr>
          <a:lstStyle/>
          <a:p>
            <a:pPr algn="ctr"/>
            <a:r>
              <a:rPr lang="en-US" sz="2000" dirty="0"/>
              <a:t>SCT</a:t>
            </a:r>
            <a:endParaRPr lang="en-DE" sz="2000" dirty="0"/>
          </a:p>
        </p:txBody>
      </p:sp>
      <p:sp>
        <p:nvSpPr>
          <p:cNvPr id="14" name="Rectangle 13">
            <a:extLst>
              <a:ext uri="{FF2B5EF4-FFF2-40B4-BE49-F238E27FC236}">
                <a16:creationId xmlns:a16="http://schemas.microsoft.com/office/drawing/2014/main" id="{0504C3F1-0C5C-1060-B419-5845B1B1DFCC}"/>
              </a:ext>
            </a:extLst>
          </p:cNvPr>
          <p:cNvSpPr/>
          <p:nvPr/>
        </p:nvSpPr>
        <p:spPr>
          <a:xfrm>
            <a:off x="5931806" y="2953486"/>
            <a:ext cx="1366510" cy="3271722"/>
          </a:xfrm>
          <a:prstGeom prst="rect">
            <a:avLst/>
          </a:prstGeom>
          <a:noFill/>
          <a:ln w="381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cxnSp>
        <p:nvCxnSpPr>
          <p:cNvPr id="16" name="Straight Arrow Connector 15">
            <a:extLst>
              <a:ext uri="{FF2B5EF4-FFF2-40B4-BE49-F238E27FC236}">
                <a16:creationId xmlns:a16="http://schemas.microsoft.com/office/drawing/2014/main" id="{91AB6637-A063-C7FB-8FE7-F3FDB030CB92}"/>
              </a:ext>
            </a:extLst>
          </p:cNvPr>
          <p:cNvCxnSpPr>
            <a:cxnSpLocks/>
          </p:cNvCxnSpPr>
          <p:nvPr/>
        </p:nvCxnSpPr>
        <p:spPr>
          <a:xfrm>
            <a:off x="6122341" y="1289538"/>
            <a:ext cx="137855" cy="1700921"/>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972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animBg="1"/>
      <p:bldP spid="7" grpId="0" animBg="1"/>
      <p:bldP spid="10"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0A8399-2A07-5B01-2296-C90EDE761031}"/>
              </a:ext>
            </a:extLst>
          </p:cNvPr>
          <p:cNvPicPr>
            <a:picLocks noChangeAspect="1"/>
          </p:cNvPicPr>
          <p:nvPr/>
        </p:nvPicPr>
        <p:blipFill rotWithShape="1">
          <a:blip r:embed="rId3"/>
          <a:srcRect l="8368" t="7917" r="5300" b="28427"/>
          <a:stretch/>
        </p:blipFill>
        <p:spPr>
          <a:xfrm>
            <a:off x="0" y="1377194"/>
            <a:ext cx="9791700" cy="3353539"/>
          </a:xfrm>
          <a:prstGeom prst="rect">
            <a:avLst/>
          </a:prstGeom>
        </p:spPr>
      </p:pic>
      <p:sp>
        <p:nvSpPr>
          <p:cNvPr id="26" name="TextBox 25">
            <a:extLst>
              <a:ext uri="{FF2B5EF4-FFF2-40B4-BE49-F238E27FC236}">
                <a16:creationId xmlns:a16="http://schemas.microsoft.com/office/drawing/2014/main" id="{13068D66-6FDC-E9D3-6703-5ED86D869C29}"/>
              </a:ext>
            </a:extLst>
          </p:cNvPr>
          <p:cNvSpPr txBox="1"/>
          <p:nvPr/>
        </p:nvSpPr>
        <p:spPr>
          <a:xfrm>
            <a:off x="92209" y="929640"/>
            <a:ext cx="2735580" cy="523220"/>
          </a:xfrm>
          <a:prstGeom prst="rect">
            <a:avLst/>
          </a:prstGeom>
          <a:noFill/>
        </p:spPr>
        <p:txBody>
          <a:bodyPr wrap="square">
            <a:spAutoFit/>
          </a:bodyPr>
          <a:lstStyle/>
          <a:p>
            <a:r>
              <a:rPr lang="en-US" sz="2800" b="1" i="1" dirty="0"/>
              <a:t>Detector view</a:t>
            </a:r>
            <a:endParaRPr lang="en-DE" sz="2800" b="1" i="1" dirty="0"/>
          </a:p>
        </p:txBody>
      </p:sp>
      <p:sp>
        <p:nvSpPr>
          <p:cNvPr id="27" name="TextBox 26">
            <a:extLst>
              <a:ext uri="{FF2B5EF4-FFF2-40B4-BE49-F238E27FC236}">
                <a16:creationId xmlns:a16="http://schemas.microsoft.com/office/drawing/2014/main" id="{A781A0FE-493C-8C69-A0CF-A9688152D6F8}"/>
              </a:ext>
            </a:extLst>
          </p:cNvPr>
          <p:cNvSpPr txBox="1"/>
          <p:nvPr/>
        </p:nvSpPr>
        <p:spPr>
          <a:xfrm>
            <a:off x="10058400" y="1461906"/>
            <a:ext cx="3215640" cy="1015663"/>
          </a:xfrm>
          <a:prstGeom prst="rect">
            <a:avLst/>
          </a:prstGeom>
          <a:noFill/>
        </p:spPr>
        <p:txBody>
          <a:bodyPr wrap="square">
            <a:spAutoFit/>
          </a:bodyPr>
          <a:lstStyle/>
          <a:p>
            <a:r>
              <a:rPr lang="en-US" sz="2000" dirty="0"/>
              <a:t>Fake</a:t>
            </a:r>
          </a:p>
          <a:p>
            <a:r>
              <a:rPr lang="en-US" sz="2000" dirty="0"/>
              <a:t>Electron &amp; Hadron</a:t>
            </a:r>
          </a:p>
          <a:p>
            <a:r>
              <a:rPr lang="en-US" sz="2000" dirty="0"/>
              <a:t>Muon</a:t>
            </a:r>
          </a:p>
        </p:txBody>
      </p:sp>
      <p:cxnSp>
        <p:nvCxnSpPr>
          <p:cNvPr id="28" name="Straight Connector 27">
            <a:extLst>
              <a:ext uri="{FF2B5EF4-FFF2-40B4-BE49-F238E27FC236}">
                <a16:creationId xmlns:a16="http://schemas.microsoft.com/office/drawing/2014/main" id="{F0CB7E76-9E6B-CB55-AD38-CD3AD4BD448E}"/>
              </a:ext>
            </a:extLst>
          </p:cNvPr>
          <p:cNvCxnSpPr>
            <a:cxnSpLocks/>
          </p:cNvCxnSpPr>
          <p:nvPr/>
        </p:nvCxnSpPr>
        <p:spPr>
          <a:xfrm flipH="1">
            <a:off x="9403080" y="1969737"/>
            <a:ext cx="655320" cy="0"/>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F1CEE1FF-0EF0-FA1C-F2FB-0FAFFE8DBDAE}"/>
              </a:ext>
            </a:extLst>
          </p:cNvPr>
          <p:cNvCxnSpPr>
            <a:cxnSpLocks/>
          </p:cNvCxnSpPr>
          <p:nvPr/>
        </p:nvCxnSpPr>
        <p:spPr>
          <a:xfrm flipH="1">
            <a:off x="9860280" y="1557122"/>
            <a:ext cx="198120" cy="0"/>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D5AF8BB7-1906-12AE-7D0B-1A0AB6CC7901}"/>
              </a:ext>
            </a:extLst>
          </p:cNvPr>
          <p:cNvCxnSpPr>
            <a:cxnSpLocks/>
          </p:cNvCxnSpPr>
          <p:nvPr/>
        </p:nvCxnSpPr>
        <p:spPr>
          <a:xfrm flipH="1">
            <a:off x="9860280" y="2341329"/>
            <a:ext cx="198120" cy="0"/>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90378D28-3EEA-C286-CF59-6243609EDC21}"/>
              </a:ext>
            </a:extLst>
          </p:cNvPr>
          <p:cNvCxnSpPr>
            <a:cxnSpLocks/>
          </p:cNvCxnSpPr>
          <p:nvPr/>
        </p:nvCxnSpPr>
        <p:spPr>
          <a:xfrm flipV="1">
            <a:off x="9867900" y="1542099"/>
            <a:ext cx="0" cy="807285"/>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D08997CA-E15A-8DBF-35D2-5EA916E7C8B6}"/>
              </a:ext>
            </a:extLst>
          </p:cNvPr>
          <p:cNvSpPr txBox="1"/>
          <p:nvPr/>
        </p:nvSpPr>
        <p:spPr>
          <a:xfrm>
            <a:off x="-5442" y="6627168"/>
            <a:ext cx="12197442" cy="230832"/>
          </a:xfrm>
          <a:prstGeom prst="rect">
            <a:avLst/>
          </a:prstGeom>
          <a:noFill/>
        </p:spPr>
        <p:txBody>
          <a:bodyPr wrap="square">
            <a:spAutoFit/>
          </a:bodyPr>
          <a:lstStyle/>
          <a:p>
            <a:r>
              <a:rPr lang="en-GB" sz="900" b="0" i="0" u="none" strike="noStrike" dirty="0" err="1">
                <a:solidFill>
                  <a:schemeClr val="bg2">
                    <a:lumMod val="75000"/>
                  </a:schemeClr>
                </a:solidFill>
                <a:effectLst/>
                <a:highlight>
                  <a:srgbClr val="FFFFFF"/>
                </a:highlight>
                <a:latin typeface="Merriweather Sans" panose="020F0502020204030204" pitchFamily="34" charset="0"/>
              </a:rPr>
              <a:t>Aad</a:t>
            </a:r>
            <a:r>
              <a:rPr lang="en-GB" sz="900" b="0" i="0" u="none" strike="noStrike" dirty="0">
                <a:solidFill>
                  <a:schemeClr val="bg2">
                    <a:lumMod val="75000"/>
                  </a:schemeClr>
                </a:solidFill>
                <a:effectLst/>
                <a:highlight>
                  <a:srgbClr val="FFFFFF"/>
                </a:highlight>
                <a:latin typeface="Merriweather Sans" panose="020F0502020204030204" pitchFamily="34" charset="0"/>
              </a:rPr>
              <a:t>, G., Abbott, B., Abbott, D.C. </a:t>
            </a:r>
            <a:r>
              <a:rPr lang="en-GB" sz="900" b="0" i="1" u="none" strike="noStrike" dirty="0">
                <a:solidFill>
                  <a:schemeClr val="bg2">
                    <a:lumMod val="75000"/>
                  </a:schemeClr>
                </a:solidFill>
                <a:effectLst/>
                <a:latin typeface="Merriweather Sans" panose="020F0502020204030204" pitchFamily="34" charset="0"/>
              </a:rPr>
              <a:t>et al.</a:t>
            </a:r>
            <a:r>
              <a:rPr lang="en-GB" sz="900" b="0" i="0" u="none" strike="noStrike" dirty="0">
                <a:solidFill>
                  <a:schemeClr val="bg2">
                    <a:lumMod val="75000"/>
                  </a:schemeClr>
                </a:solidFill>
                <a:effectLst/>
                <a:highlight>
                  <a:srgbClr val="FFFFFF"/>
                </a:highlight>
                <a:latin typeface="Merriweather Sans" panose="020F0502020204030204" pitchFamily="34" charset="0"/>
              </a:rPr>
              <a:t> Search for long-lived </a:t>
            </a:r>
            <a:r>
              <a:rPr lang="en-GB" sz="900" b="0" i="0" u="none" strike="noStrike" dirty="0" err="1">
                <a:solidFill>
                  <a:schemeClr val="bg2">
                    <a:lumMod val="75000"/>
                  </a:schemeClr>
                </a:solidFill>
                <a:effectLst/>
                <a:highlight>
                  <a:srgbClr val="FFFFFF"/>
                </a:highlight>
                <a:latin typeface="Merriweather Sans" panose="020F0502020204030204" pitchFamily="34" charset="0"/>
              </a:rPr>
              <a:t>charginos</a:t>
            </a:r>
            <a:r>
              <a:rPr lang="en-GB" sz="900" b="0" i="0" u="none" strike="noStrike" dirty="0">
                <a:solidFill>
                  <a:schemeClr val="bg2">
                    <a:lumMod val="75000"/>
                  </a:schemeClr>
                </a:solidFill>
                <a:effectLst/>
                <a:highlight>
                  <a:srgbClr val="FFFFFF"/>
                </a:highlight>
                <a:latin typeface="Merriweather Sans" panose="020F0502020204030204" pitchFamily="34" charset="0"/>
              </a:rPr>
              <a:t> based on a disappearing-track signature using 136 fb of </a:t>
            </a:r>
            <a:r>
              <a:rPr lang="en-GB" sz="900" b="0" i="1" u="none" strike="noStrike" dirty="0">
                <a:solidFill>
                  <a:schemeClr val="bg2">
                    <a:lumMod val="75000"/>
                  </a:schemeClr>
                </a:solidFill>
                <a:effectLst/>
                <a:latin typeface="Merriweather Sans" panose="020F0502020204030204" pitchFamily="34" charset="0"/>
              </a:rPr>
              <a:t>pp</a:t>
            </a:r>
            <a:r>
              <a:rPr lang="en-GB" sz="900" b="0" i="0" u="none" strike="noStrike" dirty="0">
                <a:solidFill>
                  <a:schemeClr val="bg2">
                    <a:lumMod val="75000"/>
                  </a:schemeClr>
                </a:solidFill>
                <a:effectLst/>
                <a:highlight>
                  <a:srgbClr val="FFFFFF"/>
                </a:highlight>
                <a:latin typeface="Merriweather Sans" panose="020F0502020204030204" pitchFamily="34" charset="0"/>
              </a:rPr>
              <a:t> collisions at  = 13 </a:t>
            </a:r>
            <a:r>
              <a:rPr lang="en-GB" sz="900" b="0" i="0" u="none" strike="noStrike" dirty="0" err="1">
                <a:solidFill>
                  <a:schemeClr val="bg2">
                    <a:lumMod val="75000"/>
                  </a:schemeClr>
                </a:solidFill>
                <a:effectLst/>
                <a:highlight>
                  <a:srgbClr val="FFFFFF"/>
                </a:highlight>
                <a:latin typeface="Merriweather Sans" panose="020F0502020204030204" pitchFamily="34" charset="0"/>
              </a:rPr>
              <a:t>TeV</a:t>
            </a:r>
            <a:r>
              <a:rPr lang="en-GB" sz="900" b="0" i="0" u="none" strike="noStrike" dirty="0">
                <a:solidFill>
                  <a:schemeClr val="bg2">
                    <a:lumMod val="75000"/>
                  </a:schemeClr>
                </a:solidFill>
                <a:effectLst/>
                <a:highlight>
                  <a:srgbClr val="FFFFFF"/>
                </a:highlight>
                <a:latin typeface="Merriweather Sans" panose="020F0502020204030204" pitchFamily="34" charset="0"/>
              </a:rPr>
              <a:t> with the ATLAS detector. </a:t>
            </a:r>
            <a:r>
              <a:rPr lang="en-GB" sz="900" b="0" i="1" u="none" strike="noStrike" dirty="0">
                <a:solidFill>
                  <a:schemeClr val="bg2">
                    <a:lumMod val="75000"/>
                  </a:schemeClr>
                </a:solidFill>
                <a:effectLst/>
                <a:latin typeface="Merriweather Sans" panose="020F0502020204030204" pitchFamily="34" charset="0"/>
              </a:rPr>
              <a:t>Eur. Phys. J. C</a:t>
            </a:r>
            <a:r>
              <a:rPr lang="en-GB" sz="900" b="0" i="0" u="none" strike="noStrike" dirty="0">
                <a:solidFill>
                  <a:schemeClr val="bg2">
                    <a:lumMod val="75000"/>
                  </a:schemeClr>
                </a:solidFill>
                <a:effectLst/>
                <a:highlight>
                  <a:srgbClr val="FFFFFF"/>
                </a:highlight>
                <a:latin typeface="Merriweather Sans" panose="020F0502020204030204" pitchFamily="34" charset="0"/>
              </a:rPr>
              <a:t> </a:t>
            </a:r>
            <a:r>
              <a:rPr lang="en-GB" sz="900" b="1" i="0" u="none" strike="noStrike" dirty="0">
                <a:solidFill>
                  <a:schemeClr val="bg2">
                    <a:lumMod val="75000"/>
                  </a:schemeClr>
                </a:solidFill>
                <a:effectLst/>
                <a:latin typeface="Merriweather Sans" panose="020F0502020204030204" pitchFamily="34" charset="0"/>
              </a:rPr>
              <a:t>82</a:t>
            </a:r>
            <a:r>
              <a:rPr lang="en-GB" sz="900" b="0" i="0" u="none" strike="noStrike" dirty="0">
                <a:solidFill>
                  <a:schemeClr val="bg2">
                    <a:lumMod val="75000"/>
                  </a:schemeClr>
                </a:solidFill>
                <a:effectLst/>
                <a:highlight>
                  <a:srgbClr val="FFFFFF"/>
                </a:highlight>
                <a:latin typeface="Merriweather Sans" panose="020F0502020204030204" pitchFamily="34" charset="0"/>
              </a:rPr>
              <a:t>, 606 (2022). </a:t>
            </a:r>
            <a:endParaRPr lang="en-DE" sz="900" dirty="0">
              <a:solidFill>
                <a:schemeClr val="bg2">
                  <a:lumMod val="75000"/>
                </a:schemeClr>
              </a:solidFill>
            </a:endParaRPr>
          </a:p>
        </p:txBody>
      </p:sp>
      <p:sp>
        <p:nvSpPr>
          <p:cNvPr id="49" name="TextBox 48">
            <a:extLst>
              <a:ext uri="{FF2B5EF4-FFF2-40B4-BE49-F238E27FC236}">
                <a16:creationId xmlns:a16="http://schemas.microsoft.com/office/drawing/2014/main" id="{28A3ECB5-0A92-14E9-2F37-B487BB4E3CD1}"/>
              </a:ext>
            </a:extLst>
          </p:cNvPr>
          <p:cNvSpPr txBox="1"/>
          <p:nvPr/>
        </p:nvSpPr>
        <p:spPr>
          <a:xfrm>
            <a:off x="1798398" y="4956025"/>
            <a:ext cx="7194550" cy="369332"/>
          </a:xfrm>
          <a:prstGeom prst="rect">
            <a:avLst/>
          </a:prstGeom>
          <a:noFill/>
        </p:spPr>
        <p:txBody>
          <a:bodyPr wrap="square">
            <a:spAutoFit/>
          </a:bodyPr>
          <a:lstStyle/>
          <a:p>
            <a:r>
              <a:rPr lang="en-DE" sz="1800" dirty="0"/>
              <a:t>-</a:t>
            </a:r>
          </a:p>
        </p:txBody>
      </p:sp>
      <p:sp>
        <p:nvSpPr>
          <p:cNvPr id="7" name="TextBox 6">
            <a:extLst>
              <a:ext uri="{FF2B5EF4-FFF2-40B4-BE49-F238E27FC236}">
                <a16:creationId xmlns:a16="http://schemas.microsoft.com/office/drawing/2014/main" id="{F72A6B45-9A83-A2B4-2F0B-9ADEB6A86AC5}"/>
              </a:ext>
            </a:extLst>
          </p:cNvPr>
          <p:cNvSpPr txBox="1"/>
          <p:nvPr/>
        </p:nvSpPr>
        <p:spPr>
          <a:xfrm>
            <a:off x="425897" y="4895638"/>
            <a:ext cx="4756943" cy="523220"/>
          </a:xfrm>
          <a:prstGeom prst="rect">
            <a:avLst/>
          </a:prstGeom>
          <a:noFill/>
        </p:spPr>
        <p:txBody>
          <a:bodyPr wrap="none" rtlCol="0">
            <a:spAutoFit/>
          </a:bodyPr>
          <a:lstStyle/>
          <a:p>
            <a:r>
              <a:rPr lang="en-DE" sz="2800" b="1" dirty="0">
                <a:solidFill>
                  <a:schemeClr val="accent4"/>
                </a:solidFill>
              </a:rPr>
              <a:t>BDT (Boosted Decision Tree)</a:t>
            </a:r>
          </a:p>
        </p:txBody>
      </p:sp>
      <p:sp>
        <p:nvSpPr>
          <p:cNvPr id="10" name="TextBox 9">
            <a:extLst>
              <a:ext uri="{FF2B5EF4-FFF2-40B4-BE49-F238E27FC236}">
                <a16:creationId xmlns:a16="http://schemas.microsoft.com/office/drawing/2014/main" id="{A72EB24E-5E2C-9821-7E2C-156F395FD74B}"/>
              </a:ext>
            </a:extLst>
          </p:cNvPr>
          <p:cNvSpPr txBox="1"/>
          <p:nvPr/>
        </p:nvSpPr>
        <p:spPr>
          <a:xfrm>
            <a:off x="383481" y="5353616"/>
            <a:ext cx="9598718" cy="954107"/>
          </a:xfrm>
          <a:prstGeom prst="rect">
            <a:avLst/>
          </a:prstGeom>
          <a:noFill/>
        </p:spPr>
        <p:txBody>
          <a:bodyPr wrap="none" rtlCol="0">
            <a:spAutoFit/>
          </a:bodyPr>
          <a:lstStyle/>
          <a:p>
            <a:r>
              <a:rPr lang="en-DE" sz="2800" dirty="0"/>
              <a:t>-Sep</a:t>
            </a:r>
            <a:r>
              <a:rPr lang="en-GB" sz="2800" dirty="0"/>
              <a:t>a</a:t>
            </a:r>
            <a:r>
              <a:rPr lang="en-DE" sz="2800" dirty="0"/>
              <a:t>rate </a:t>
            </a:r>
            <a:r>
              <a:rPr lang="en-DE" sz="2800" dirty="0">
                <a:solidFill>
                  <a:srgbClr val="F18F33"/>
                </a:solidFill>
              </a:rPr>
              <a:t>bkg (fake) </a:t>
            </a:r>
            <a:r>
              <a:rPr lang="en-DE" sz="2800" dirty="0"/>
              <a:t>&amp; </a:t>
            </a:r>
            <a:r>
              <a:rPr lang="en-DE" sz="2800" dirty="0">
                <a:solidFill>
                  <a:srgbClr val="FF0000"/>
                </a:solidFill>
              </a:rPr>
              <a:t>signal </a:t>
            </a:r>
            <a:r>
              <a:rPr lang="en-DE" sz="2800" dirty="0"/>
              <a:t>tracklet</a:t>
            </a:r>
          </a:p>
          <a:p>
            <a:r>
              <a:rPr lang="en-DE" sz="2800" dirty="0"/>
              <a:t>-12 variables </a:t>
            </a:r>
            <a:r>
              <a:rPr lang="en-DE" sz="2400" dirty="0"/>
              <a:t>(track parameters, quality of fit, number of Pixel hits etc)</a:t>
            </a:r>
            <a:endParaRPr lang="en-DE" sz="2800" dirty="0"/>
          </a:p>
        </p:txBody>
      </p:sp>
      <p:sp>
        <p:nvSpPr>
          <p:cNvPr id="12" name="Slide Number Placeholder 11">
            <a:extLst>
              <a:ext uri="{FF2B5EF4-FFF2-40B4-BE49-F238E27FC236}">
                <a16:creationId xmlns:a16="http://schemas.microsoft.com/office/drawing/2014/main" id="{E28359FC-7CC2-8365-1E13-D2A3B5CC3669}"/>
              </a:ext>
            </a:extLst>
          </p:cNvPr>
          <p:cNvSpPr>
            <a:spLocks noGrp="1"/>
          </p:cNvSpPr>
          <p:nvPr>
            <p:ph type="sldNum" sz="quarter" idx="12"/>
          </p:nvPr>
        </p:nvSpPr>
        <p:spPr/>
        <p:txBody>
          <a:bodyPr/>
          <a:lstStyle/>
          <a:p>
            <a:fld id="{CD6E27E6-F65B-044C-A752-7C6B84588510}" type="slidenum">
              <a:rPr lang="en-DE" smtClean="0"/>
              <a:t>7</a:t>
            </a:fld>
            <a:endParaRPr lang="en-DE"/>
          </a:p>
        </p:txBody>
      </p:sp>
      <p:sp>
        <p:nvSpPr>
          <p:cNvPr id="21" name="Arc 20">
            <a:extLst>
              <a:ext uri="{FF2B5EF4-FFF2-40B4-BE49-F238E27FC236}">
                <a16:creationId xmlns:a16="http://schemas.microsoft.com/office/drawing/2014/main" id="{32E7F299-F6A8-6F8A-37A0-565D0A2EDE98}"/>
              </a:ext>
            </a:extLst>
          </p:cNvPr>
          <p:cNvSpPr/>
          <p:nvPr/>
        </p:nvSpPr>
        <p:spPr>
          <a:xfrm rot="20785704">
            <a:off x="-3552431" y="3584851"/>
            <a:ext cx="12051954" cy="1746163"/>
          </a:xfrm>
          <a:prstGeom prst="arc">
            <a:avLst>
              <a:gd name="adj1" fmla="val 12384302"/>
              <a:gd name="adj2" fmla="val 21266299"/>
            </a:avLst>
          </a:prstGeom>
          <a:ln w="57150">
            <a:solidFill>
              <a:schemeClr val="tx1"/>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DE"/>
          </a:p>
        </p:txBody>
      </p:sp>
      <p:sp>
        <p:nvSpPr>
          <p:cNvPr id="23" name="TextBox 22">
            <a:extLst>
              <a:ext uri="{FF2B5EF4-FFF2-40B4-BE49-F238E27FC236}">
                <a16:creationId xmlns:a16="http://schemas.microsoft.com/office/drawing/2014/main" id="{8AD35BD8-5E94-7F94-5A46-5899830C59E4}"/>
              </a:ext>
            </a:extLst>
          </p:cNvPr>
          <p:cNvSpPr txBox="1"/>
          <p:nvPr/>
        </p:nvSpPr>
        <p:spPr>
          <a:xfrm rot="21152524">
            <a:off x="3975013" y="3079563"/>
            <a:ext cx="3112583" cy="400110"/>
          </a:xfrm>
          <a:prstGeom prst="rect">
            <a:avLst/>
          </a:prstGeom>
          <a:solidFill>
            <a:schemeClr val="bg1"/>
          </a:solidFill>
          <a:ln w="28575">
            <a:noFill/>
            <a:prstDash val="dash"/>
          </a:ln>
        </p:spPr>
        <p:txBody>
          <a:bodyPr wrap="none" rtlCol="0">
            <a:spAutoFit/>
          </a:bodyPr>
          <a:lstStyle/>
          <a:p>
            <a:r>
              <a:rPr lang="en-DE" sz="2000" b="1" dirty="0"/>
              <a:t>Fully reconstructed track</a:t>
            </a:r>
          </a:p>
        </p:txBody>
      </p:sp>
      <p:sp>
        <p:nvSpPr>
          <p:cNvPr id="5" name="TextBox 4">
            <a:extLst>
              <a:ext uri="{FF2B5EF4-FFF2-40B4-BE49-F238E27FC236}">
                <a16:creationId xmlns:a16="http://schemas.microsoft.com/office/drawing/2014/main" id="{1147FF8F-D6C7-600C-550C-CE17FB00D07D}"/>
              </a:ext>
            </a:extLst>
          </p:cNvPr>
          <p:cNvSpPr txBox="1"/>
          <p:nvPr/>
        </p:nvSpPr>
        <p:spPr>
          <a:xfrm>
            <a:off x="92209" y="929640"/>
            <a:ext cx="2735580" cy="523220"/>
          </a:xfrm>
          <a:prstGeom prst="rect">
            <a:avLst/>
          </a:prstGeom>
          <a:noFill/>
        </p:spPr>
        <p:txBody>
          <a:bodyPr wrap="square">
            <a:spAutoFit/>
          </a:bodyPr>
          <a:lstStyle/>
          <a:p>
            <a:r>
              <a:rPr lang="en-US" sz="2800" b="1" i="1" dirty="0"/>
              <a:t>Detector view</a:t>
            </a:r>
            <a:endParaRPr lang="en-DE" sz="2800" b="1" i="1" dirty="0"/>
          </a:p>
        </p:txBody>
      </p:sp>
      <p:sp>
        <p:nvSpPr>
          <p:cNvPr id="13" name="Title 1">
            <a:extLst>
              <a:ext uri="{FF2B5EF4-FFF2-40B4-BE49-F238E27FC236}">
                <a16:creationId xmlns:a16="http://schemas.microsoft.com/office/drawing/2014/main" id="{5E629274-E5FC-FF81-2FA8-B7B9E5EEE5D1}"/>
              </a:ext>
            </a:extLst>
          </p:cNvPr>
          <p:cNvSpPr txBox="1">
            <a:spLocks/>
          </p:cNvSpPr>
          <p:nvPr/>
        </p:nvSpPr>
        <p:spPr>
          <a:xfrm>
            <a:off x="92211" y="-229423"/>
            <a:ext cx="124960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4"/>
                </a:solidFill>
              </a:rPr>
              <a:t>Upgraded trigger </a:t>
            </a:r>
            <a:r>
              <a:rPr lang="en-US" sz="3600" b="1" dirty="0">
                <a:solidFill>
                  <a:srgbClr val="F18F33"/>
                </a:solidFill>
              </a:rPr>
              <a:t>–Disappearing track trigger</a:t>
            </a:r>
            <a:endParaRPr lang="en-US" b="1" dirty="0">
              <a:solidFill>
                <a:srgbClr val="F18F33"/>
              </a:solidFill>
            </a:endParaRPr>
          </a:p>
        </p:txBody>
      </p:sp>
      <p:sp>
        <p:nvSpPr>
          <p:cNvPr id="14" name="TextBox 13">
            <a:extLst>
              <a:ext uri="{FF2B5EF4-FFF2-40B4-BE49-F238E27FC236}">
                <a16:creationId xmlns:a16="http://schemas.microsoft.com/office/drawing/2014/main" id="{2D39DDB8-23E4-8383-1098-677D856F480E}"/>
              </a:ext>
            </a:extLst>
          </p:cNvPr>
          <p:cNvSpPr txBox="1"/>
          <p:nvPr/>
        </p:nvSpPr>
        <p:spPr>
          <a:xfrm>
            <a:off x="5293087" y="853974"/>
            <a:ext cx="5819412" cy="523220"/>
          </a:xfrm>
          <a:prstGeom prst="rect">
            <a:avLst/>
          </a:prstGeom>
          <a:noFill/>
        </p:spPr>
        <p:txBody>
          <a:bodyPr wrap="square">
            <a:spAutoFit/>
          </a:bodyPr>
          <a:lstStyle/>
          <a:p>
            <a:r>
              <a:rPr lang="en-DE" sz="2800" b="1" i="1" dirty="0">
                <a:solidFill>
                  <a:srgbClr val="FF0000"/>
                </a:solidFill>
              </a:rPr>
              <a:t>‘tracklet’ = only Pixel hits</a:t>
            </a:r>
          </a:p>
        </p:txBody>
      </p:sp>
      <p:cxnSp>
        <p:nvCxnSpPr>
          <p:cNvPr id="16" name="Straight Connector 15">
            <a:extLst>
              <a:ext uri="{FF2B5EF4-FFF2-40B4-BE49-F238E27FC236}">
                <a16:creationId xmlns:a16="http://schemas.microsoft.com/office/drawing/2014/main" id="{4F935D05-1B10-2C97-1680-5B8015DE1A2D}"/>
              </a:ext>
            </a:extLst>
          </p:cNvPr>
          <p:cNvCxnSpPr/>
          <p:nvPr/>
        </p:nvCxnSpPr>
        <p:spPr>
          <a:xfrm>
            <a:off x="4364661" y="693679"/>
            <a:ext cx="3703320" cy="0"/>
          </a:xfrm>
          <a:prstGeom prst="line">
            <a:avLst/>
          </a:prstGeom>
          <a:ln w="381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43D002E3-1E95-7CFF-E015-D39953FC6533}"/>
              </a:ext>
            </a:extLst>
          </p:cNvPr>
          <p:cNvCxnSpPr>
            <a:cxnSpLocks/>
          </p:cNvCxnSpPr>
          <p:nvPr/>
        </p:nvCxnSpPr>
        <p:spPr>
          <a:xfrm>
            <a:off x="6122341" y="693679"/>
            <a:ext cx="0" cy="235961"/>
          </a:xfrm>
          <a:prstGeom prst="line">
            <a:avLst/>
          </a:prstGeom>
          <a:ln w="38100">
            <a:solidFill>
              <a:schemeClr val="accent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334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7" grpId="0"/>
      <p:bldP spid="10" grpId="0"/>
      <p:bldP spid="21"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F609192-AAD7-B744-C3A0-1DC75BB1A3B9}"/>
              </a:ext>
            </a:extLst>
          </p:cNvPr>
          <p:cNvSpPr txBox="1">
            <a:spLocks/>
          </p:cNvSpPr>
          <p:nvPr/>
        </p:nvSpPr>
        <p:spPr>
          <a:xfrm>
            <a:off x="92211" y="-229423"/>
            <a:ext cx="124960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4"/>
                </a:solidFill>
              </a:rPr>
              <a:t>Upgraded trigger </a:t>
            </a:r>
            <a:r>
              <a:rPr lang="en-US" sz="3600" b="1" dirty="0">
                <a:solidFill>
                  <a:srgbClr val="F18F33"/>
                </a:solidFill>
              </a:rPr>
              <a:t>–Disappearing track trigger</a:t>
            </a:r>
            <a:endParaRPr lang="en-US" b="1" dirty="0">
              <a:solidFill>
                <a:srgbClr val="F18F33"/>
              </a:solidFill>
            </a:endParaRPr>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6" name="Ink 5">
                <a:extLst>
                  <a:ext uri="{FF2B5EF4-FFF2-40B4-BE49-F238E27FC236}">
                    <a16:creationId xmlns:a16="http://schemas.microsoft.com/office/drawing/2014/main" id="{1DE8CD7C-E9A2-2C8D-11EA-AA9D9A9AF1D5}"/>
                  </a:ext>
                </a:extLst>
              </p14:cNvPr>
              <p14:cNvContentPartPr/>
              <p14:nvPr/>
            </p14:nvContentPartPr>
            <p14:xfrm>
              <a:off x="-1081920" y="622440"/>
              <a:ext cx="360" cy="360"/>
            </p14:xfrm>
          </p:contentPart>
        </mc:Choice>
        <mc:Fallback xmlns="">
          <p:pic>
            <p:nvPicPr>
              <p:cNvPr id="6" name="Ink 5">
                <a:extLst>
                  <a:ext uri="{FF2B5EF4-FFF2-40B4-BE49-F238E27FC236}">
                    <a16:creationId xmlns:a16="http://schemas.microsoft.com/office/drawing/2014/main" id="{1DE8CD7C-E9A2-2C8D-11EA-AA9D9A9AF1D5}"/>
                  </a:ext>
                </a:extLst>
              </p:cNvPr>
              <p:cNvPicPr/>
              <p:nvPr/>
            </p:nvPicPr>
            <p:blipFill>
              <a:blip r:embed="rId4"/>
              <a:stretch>
                <a:fillRect/>
              </a:stretch>
            </p:blipFill>
            <p:spPr>
              <a:xfrm>
                <a:off x="-1088040" y="616320"/>
                <a:ext cx="12600" cy="12600"/>
              </a:xfrm>
              <a:prstGeom prst="rect">
                <a:avLst/>
              </a:prstGeom>
            </p:spPr>
          </p:pic>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1645EAB-7F63-1D07-023D-E3D236FC408C}"/>
                  </a:ext>
                </a:extLst>
              </p:cNvPr>
              <p:cNvSpPr txBox="1"/>
              <p:nvPr/>
            </p:nvSpPr>
            <p:spPr>
              <a:xfrm>
                <a:off x="92211" y="3676365"/>
                <a:ext cx="1200585" cy="6118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DE" sz="3200" i="1" smtClean="0">
                              <a:latin typeface="Cambria Math" panose="02040503050406030204" pitchFamily="18" charset="0"/>
                            </a:rPr>
                          </m:ctrlPr>
                        </m:sSubSupPr>
                        <m:e>
                          <m:r>
                            <m:rPr>
                              <m:sty m:val="p"/>
                            </m:rPr>
                            <a:rPr lang="en-US" sz="3200" b="0" i="0" smtClean="0">
                              <a:latin typeface="Cambria Math" panose="02040503050406030204" pitchFamily="18" charset="0"/>
                            </a:rPr>
                            <m:t>E</m:t>
                          </m:r>
                        </m:e>
                        <m:sub>
                          <m:r>
                            <a:rPr lang="en-US" sz="3200" b="0" i="1" smtClean="0">
                              <a:latin typeface="Cambria Math" panose="02040503050406030204" pitchFamily="18" charset="0"/>
                            </a:rPr>
                            <m:t>𝐻𝐿𝑇</m:t>
                          </m:r>
                        </m:sub>
                        <m:sup>
                          <m:r>
                            <m:rPr>
                              <m:sty m:val="p"/>
                            </m:rPr>
                            <a:rPr lang="en-US" sz="3200" b="0" i="0" smtClean="0">
                              <a:latin typeface="Cambria Math" panose="02040503050406030204" pitchFamily="18" charset="0"/>
                            </a:rPr>
                            <m:t>miss</m:t>
                          </m:r>
                        </m:sup>
                      </m:sSubSup>
                    </m:oMath>
                  </m:oMathPara>
                </a14:m>
                <a:endParaRPr lang="en-DE" sz="2800" dirty="0"/>
              </a:p>
            </p:txBody>
          </p:sp>
        </mc:Choice>
        <mc:Fallback xmlns="">
          <p:sp>
            <p:nvSpPr>
              <p:cNvPr id="5" name="TextBox 4">
                <a:extLst>
                  <a:ext uri="{FF2B5EF4-FFF2-40B4-BE49-F238E27FC236}">
                    <a16:creationId xmlns:a16="http://schemas.microsoft.com/office/drawing/2014/main" id="{21645EAB-7F63-1D07-023D-E3D236FC408C}"/>
                  </a:ext>
                </a:extLst>
              </p:cNvPr>
              <p:cNvSpPr txBox="1">
                <a:spLocks noRot="1" noChangeAspect="1" noMove="1" noResize="1" noEditPoints="1" noAdjustHandles="1" noChangeArrowheads="1" noChangeShapeType="1" noTextEdit="1"/>
              </p:cNvSpPr>
              <p:nvPr/>
            </p:nvSpPr>
            <p:spPr>
              <a:xfrm>
                <a:off x="92211" y="3676365"/>
                <a:ext cx="1200585" cy="611834"/>
              </a:xfrm>
              <a:prstGeom prst="rect">
                <a:avLst/>
              </a:prstGeom>
              <a:blipFill>
                <a:blip r:embed="rId5"/>
                <a:stretch>
                  <a:fillRect b="-4082"/>
                </a:stretch>
              </a:blipFill>
            </p:spPr>
            <p:txBody>
              <a:bodyPr/>
              <a:lstStyle/>
              <a:p>
                <a:r>
                  <a:rPr lang="en-DE">
                    <a:noFill/>
                  </a:rPr>
                  <a:t> </a:t>
                </a:r>
              </a:p>
            </p:txBody>
          </p:sp>
        </mc:Fallback>
      </mc:AlternateContent>
      <p:sp>
        <p:nvSpPr>
          <p:cNvPr id="7" name="TextBox 6">
            <a:extLst>
              <a:ext uri="{FF2B5EF4-FFF2-40B4-BE49-F238E27FC236}">
                <a16:creationId xmlns:a16="http://schemas.microsoft.com/office/drawing/2014/main" id="{37AE1003-BA40-6C82-0A14-06E8700A5BD9}"/>
              </a:ext>
            </a:extLst>
          </p:cNvPr>
          <p:cNvSpPr txBox="1"/>
          <p:nvPr/>
        </p:nvSpPr>
        <p:spPr>
          <a:xfrm>
            <a:off x="4950209" y="2657919"/>
            <a:ext cx="3340979" cy="523220"/>
          </a:xfrm>
          <a:prstGeom prst="rect">
            <a:avLst/>
          </a:prstGeom>
          <a:noFill/>
        </p:spPr>
        <p:txBody>
          <a:bodyPr wrap="none" rtlCol="0">
            <a:spAutoFit/>
          </a:bodyPr>
          <a:lstStyle/>
          <a:p>
            <a:r>
              <a:rPr lang="en-DE" sz="2800" dirty="0"/>
              <a:t>Reconstruct tracklet</a:t>
            </a:r>
          </a:p>
        </p:txBody>
      </p:sp>
      <p:sp>
        <p:nvSpPr>
          <p:cNvPr id="8" name="TextBox 7">
            <a:extLst>
              <a:ext uri="{FF2B5EF4-FFF2-40B4-BE49-F238E27FC236}">
                <a16:creationId xmlns:a16="http://schemas.microsoft.com/office/drawing/2014/main" id="{EBB06E3E-1AA6-F5BA-F6F2-25B499218CE9}"/>
              </a:ext>
            </a:extLst>
          </p:cNvPr>
          <p:cNvSpPr txBox="1"/>
          <p:nvPr/>
        </p:nvSpPr>
        <p:spPr>
          <a:xfrm>
            <a:off x="5370465" y="3595466"/>
            <a:ext cx="2386107" cy="523220"/>
          </a:xfrm>
          <a:prstGeom prst="rect">
            <a:avLst/>
          </a:prstGeom>
          <a:noFill/>
        </p:spPr>
        <p:txBody>
          <a:bodyPr wrap="square">
            <a:spAutoFit/>
          </a:bodyPr>
          <a:lstStyle/>
          <a:p>
            <a:r>
              <a:rPr lang="en-DE" sz="2800" dirty="0"/>
              <a:t>BDT algorithm</a:t>
            </a:r>
          </a:p>
        </p:txBody>
      </p:sp>
      <p:sp>
        <p:nvSpPr>
          <p:cNvPr id="12" name="TextBox 11">
            <a:extLst>
              <a:ext uri="{FF2B5EF4-FFF2-40B4-BE49-F238E27FC236}">
                <a16:creationId xmlns:a16="http://schemas.microsoft.com/office/drawing/2014/main" id="{0FB3D844-290F-1068-FC10-30BA28FB00FB}"/>
              </a:ext>
            </a:extLst>
          </p:cNvPr>
          <p:cNvSpPr txBox="1"/>
          <p:nvPr/>
        </p:nvSpPr>
        <p:spPr>
          <a:xfrm>
            <a:off x="3794611" y="3138178"/>
            <a:ext cx="184730" cy="523220"/>
          </a:xfrm>
          <a:prstGeom prst="rect">
            <a:avLst/>
          </a:prstGeom>
          <a:solidFill>
            <a:schemeClr val="bg1"/>
          </a:solidFill>
        </p:spPr>
        <p:txBody>
          <a:bodyPr wrap="none" rtlCol="0">
            <a:spAutoFit/>
          </a:bodyPr>
          <a:lstStyle/>
          <a:p>
            <a:pPr algn="ctr"/>
            <a:endParaRPr lang="en-DE" sz="2800" b="1" dirty="0">
              <a:solidFill>
                <a:schemeClr val="accent4"/>
              </a:solidFill>
            </a:endParaRPr>
          </a:p>
        </p:txBody>
      </p:sp>
      <p:sp>
        <p:nvSpPr>
          <p:cNvPr id="22" name="TextBox 21">
            <a:extLst>
              <a:ext uri="{FF2B5EF4-FFF2-40B4-BE49-F238E27FC236}">
                <a16:creationId xmlns:a16="http://schemas.microsoft.com/office/drawing/2014/main" id="{6BDD481F-F748-5C58-0B9B-6CCA4BA02E8D}"/>
              </a:ext>
            </a:extLst>
          </p:cNvPr>
          <p:cNvSpPr txBox="1"/>
          <p:nvPr/>
        </p:nvSpPr>
        <p:spPr>
          <a:xfrm>
            <a:off x="2256140" y="1599924"/>
            <a:ext cx="1795300" cy="584775"/>
          </a:xfrm>
          <a:prstGeom prst="rect">
            <a:avLst/>
          </a:prstGeom>
          <a:noFill/>
        </p:spPr>
        <p:txBody>
          <a:bodyPr wrap="none" rtlCol="0">
            <a:spAutoFit/>
          </a:bodyPr>
          <a:lstStyle/>
          <a:p>
            <a:r>
              <a:rPr lang="en-DE" sz="3200" i="1" dirty="0">
                <a:solidFill>
                  <a:srgbClr val="F18F33"/>
                </a:solidFill>
              </a:rPr>
              <a:t>&gt;110GeV</a:t>
            </a:r>
          </a:p>
        </p:txBody>
      </p:sp>
      <p:sp>
        <p:nvSpPr>
          <p:cNvPr id="31" name="TextBox 30">
            <a:extLst>
              <a:ext uri="{FF2B5EF4-FFF2-40B4-BE49-F238E27FC236}">
                <a16:creationId xmlns:a16="http://schemas.microsoft.com/office/drawing/2014/main" id="{6A8ACE80-CB28-1956-F9C3-BE6A5A6A9728}"/>
              </a:ext>
            </a:extLst>
          </p:cNvPr>
          <p:cNvSpPr txBox="1"/>
          <p:nvPr/>
        </p:nvSpPr>
        <p:spPr>
          <a:xfrm>
            <a:off x="2240692" y="5830076"/>
            <a:ext cx="1575688" cy="584775"/>
          </a:xfrm>
          <a:prstGeom prst="rect">
            <a:avLst/>
          </a:prstGeom>
          <a:noFill/>
        </p:spPr>
        <p:txBody>
          <a:bodyPr wrap="none" rtlCol="0">
            <a:spAutoFit/>
          </a:bodyPr>
          <a:lstStyle/>
          <a:p>
            <a:r>
              <a:rPr lang="en-DE" sz="3200" i="1" dirty="0">
                <a:solidFill>
                  <a:srgbClr val="F18F33"/>
                </a:solidFill>
              </a:rPr>
              <a:t>&lt;80GeV</a:t>
            </a:r>
          </a:p>
        </p:txBody>
      </p:sp>
      <p:sp>
        <p:nvSpPr>
          <p:cNvPr id="32" name="TextBox 31">
            <a:extLst>
              <a:ext uri="{FF2B5EF4-FFF2-40B4-BE49-F238E27FC236}">
                <a16:creationId xmlns:a16="http://schemas.microsoft.com/office/drawing/2014/main" id="{9507DD14-4620-4424-6128-FC7DAE14B05B}"/>
              </a:ext>
            </a:extLst>
          </p:cNvPr>
          <p:cNvSpPr txBox="1"/>
          <p:nvPr/>
        </p:nvSpPr>
        <p:spPr>
          <a:xfrm>
            <a:off x="2240692" y="3589794"/>
            <a:ext cx="2234522" cy="584775"/>
          </a:xfrm>
          <a:prstGeom prst="rect">
            <a:avLst/>
          </a:prstGeom>
          <a:noFill/>
        </p:spPr>
        <p:txBody>
          <a:bodyPr wrap="none" rtlCol="0">
            <a:spAutoFit/>
          </a:bodyPr>
          <a:lstStyle/>
          <a:p>
            <a:r>
              <a:rPr lang="en-DE" sz="3200" i="1" dirty="0">
                <a:solidFill>
                  <a:srgbClr val="F18F33"/>
                </a:solidFill>
              </a:rPr>
              <a:t>80~110GeV</a:t>
            </a:r>
          </a:p>
        </p:txBody>
      </p:sp>
      <p:cxnSp>
        <p:nvCxnSpPr>
          <p:cNvPr id="34" name="Straight Connector 33">
            <a:extLst>
              <a:ext uri="{FF2B5EF4-FFF2-40B4-BE49-F238E27FC236}">
                <a16:creationId xmlns:a16="http://schemas.microsoft.com/office/drawing/2014/main" id="{7A49592E-5799-B574-07C1-18A5152101A7}"/>
              </a:ext>
            </a:extLst>
          </p:cNvPr>
          <p:cNvCxnSpPr>
            <a:cxnSpLocks/>
          </p:cNvCxnSpPr>
          <p:nvPr/>
        </p:nvCxnSpPr>
        <p:spPr>
          <a:xfrm>
            <a:off x="2313212" y="2553680"/>
            <a:ext cx="6297388" cy="0"/>
          </a:xfrm>
          <a:prstGeom prst="line">
            <a:avLst/>
          </a:prstGeom>
          <a:ln w="38100">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EB2BA403-D9C4-CB68-60F6-A8C34AD9C282}"/>
              </a:ext>
            </a:extLst>
          </p:cNvPr>
          <p:cNvCxnSpPr>
            <a:cxnSpLocks/>
          </p:cNvCxnSpPr>
          <p:nvPr/>
        </p:nvCxnSpPr>
        <p:spPr>
          <a:xfrm>
            <a:off x="2256140" y="5210740"/>
            <a:ext cx="6547891" cy="0"/>
          </a:xfrm>
          <a:prstGeom prst="line">
            <a:avLst/>
          </a:prstGeom>
          <a:ln w="38100">
            <a:solidFill>
              <a:schemeClr val="accent4"/>
            </a:solidFill>
            <a:prstDash val="dash"/>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66C48381-664C-0471-89FF-045D19AF1EBB}"/>
              </a:ext>
            </a:extLst>
          </p:cNvPr>
          <p:cNvSpPr txBox="1"/>
          <p:nvPr/>
        </p:nvSpPr>
        <p:spPr>
          <a:xfrm>
            <a:off x="6029133" y="1599924"/>
            <a:ext cx="962123" cy="523220"/>
          </a:xfrm>
          <a:prstGeom prst="rect">
            <a:avLst/>
          </a:prstGeom>
          <a:solidFill>
            <a:schemeClr val="bg1"/>
          </a:solidFill>
        </p:spPr>
        <p:txBody>
          <a:bodyPr wrap="none" rtlCol="0">
            <a:spAutoFit/>
          </a:bodyPr>
          <a:lstStyle/>
          <a:p>
            <a:r>
              <a:rPr lang="en-DE" sz="2800" b="1" dirty="0">
                <a:solidFill>
                  <a:schemeClr val="accent4"/>
                </a:solidFill>
              </a:rPr>
              <a:t>Pass</a:t>
            </a:r>
            <a:endParaRPr lang="en-DE" sz="2800" dirty="0"/>
          </a:p>
        </p:txBody>
      </p:sp>
      <p:cxnSp>
        <p:nvCxnSpPr>
          <p:cNvPr id="39" name="Straight Arrow Connector 38">
            <a:extLst>
              <a:ext uri="{FF2B5EF4-FFF2-40B4-BE49-F238E27FC236}">
                <a16:creationId xmlns:a16="http://schemas.microsoft.com/office/drawing/2014/main" id="{A8715936-206B-9B5C-A312-0A0A0908A23E}"/>
              </a:ext>
            </a:extLst>
          </p:cNvPr>
          <p:cNvCxnSpPr>
            <a:cxnSpLocks/>
          </p:cNvCxnSpPr>
          <p:nvPr/>
        </p:nvCxnSpPr>
        <p:spPr>
          <a:xfrm>
            <a:off x="6620699" y="3138178"/>
            <a:ext cx="0" cy="523758"/>
          </a:xfrm>
          <a:prstGeom prst="straightConnector1">
            <a:avLst/>
          </a:prstGeom>
          <a:ln w="76200">
            <a:solidFill>
              <a:srgbClr val="F18F33"/>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056061F2-604A-F6BA-300E-209FC55B1E18}"/>
              </a:ext>
            </a:extLst>
          </p:cNvPr>
          <p:cNvCxnSpPr>
            <a:cxnSpLocks/>
          </p:cNvCxnSpPr>
          <p:nvPr/>
        </p:nvCxnSpPr>
        <p:spPr>
          <a:xfrm flipH="1">
            <a:off x="6173288" y="4162942"/>
            <a:ext cx="395613" cy="428463"/>
          </a:xfrm>
          <a:prstGeom prst="straightConnector1">
            <a:avLst/>
          </a:prstGeom>
          <a:ln w="76200">
            <a:solidFill>
              <a:srgbClr val="F18F33"/>
            </a:solidFill>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19C9E35F-DA50-12B0-6F6A-A97DD0472FFD}"/>
              </a:ext>
            </a:extLst>
          </p:cNvPr>
          <p:cNvCxnSpPr>
            <a:cxnSpLocks/>
          </p:cNvCxnSpPr>
          <p:nvPr/>
        </p:nvCxnSpPr>
        <p:spPr>
          <a:xfrm>
            <a:off x="6620699" y="4162648"/>
            <a:ext cx="370557" cy="428757"/>
          </a:xfrm>
          <a:prstGeom prst="straightConnector1">
            <a:avLst/>
          </a:prstGeom>
          <a:ln w="76200">
            <a:solidFill>
              <a:srgbClr val="F18F33"/>
            </a:solidFill>
            <a:tailEnd type="triangle"/>
          </a:ln>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AD3B8DF2-0DA4-E9D8-1F18-D25FB785FF9C}"/>
              </a:ext>
            </a:extLst>
          </p:cNvPr>
          <p:cNvSpPr txBox="1"/>
          <p:nvPr/>
        </p:nvSpPr>
        <p:spPr>
          <a:xfrm>
            <a:off x="5451418" y="4637289"/>
            <a:ext cx="962123" cy="523220"/>
          </a:xfrm>
          <a:prstGeom prst="rect">
            <a:avLst/>
          </a:prstGeom>
          <a:solidFill>
            <a:schemeClr val="bg1"/>
          </a:solidFill>
        </p:spPr>
        <p:txBody>
          <a:bodyPr wrap="none" rtlCol="0">
            <a:spAutoFit/>
          </a:bodyPr>
          <a:lstStyle/>
          <a:p>
            <a:r>
              <a:rPr lang="en-DE" sz="2800" b="1" dirty="0">
                <a:solidFill>
                  <a:schemeClr val="accent4"/>
                </a:solidFill>
              </a:rPr>
              <a:t>Pass</a:t>
            </a:r>
            <a:endParaRPr lang="en-DE" sz="2800" dirty="0"/>
          </a:p>
        </p:txBody>
      </p:sp>
      <p:sp>
        <p:nvSpPr>
          <p:cNvPr id="49" name="TextBox 48">
            <a:extLst>
              <a:ext uri="{FF2B5EF4-FFF2-40B4-BE49-F238E27FC236}">
                <a16:creationId xmlns:a16="http://schemas.microsoft.com/office/drawing/2014/main" id="{2E83D267-2538-E993-D4A3-2C2AC52692E2}"/>
              </a:ext>
            </a:extLst>
          </p:cNvPr>
          <p:cNvSpPr txBox="1"/>
          <p:nvPr/>
        </p:nvSpPr>
        <p:spPr>
          <a:xfrm>
            <a:off x="6805977" y="4637289"/>
            <a:ext cx="771621" cy="523220"/>
          </a:xfrm>
          <a:prstGeom prst="rect">
            <a:avLst/>
          </a:prstGeom>
          <a:solidFill>
            <a:schemeClr val="bg1"/>
          </a:solidFill>
        </p:spPr>
        <p:txBody>
          <a:bodyPr wrap="none" rtlCol="0">
            <a:spAutoFit/>
          </a:bodyPr>
          <a:lstStyle/>
          <a:p>
            <a:r>
              <a:rPr lang="en-DE" sz="2800" b="1" dirty="0">
                <a:solidFill>
                  <a:schemeClr val="accent4"/>
                </a:solidFill>
              </a:rPr>
              <a:t>Fail</a:t>
            </a:r>
            <a:endParaRPr lang="en-DE" sz="2800" dirty="0"/>
          </a:p>
        </p:txBody>
      </p:sp>
      <p:sp>
        <p:nvSpPr>
          <p:cNvPr id="51" name="TextBox 50">
            <a:extLst>
              <a:ext uri="{FF2B5EF4-FFF2-40B4-BE49-F238E27FC236}">
                <a16:creationId xmlns:a16="http://schemas.microsoft.com/office/drawing/2014/main" id="{D8A575FB-8546-6A36-12F1-9CE252E4B838}"/>
              </a:ext>
            </a:extLst>
          </p:cNvPr>
          <p:cNvSpPr txBox="1"/>
          <p:nvPr/>
        </p:nvSpPr>
        <p:spPr>
          <a:xfrm>
            <a:off x="6173288" y="5891631"/>
            <a:ext cx="771621" cy="523220"/>
          </a:xfrm>
          <a:prstGeom prst="rect">
            <a:avLst/>
          </a:prstGeom>
          <a:solidFill>
            <a:schemeClr val="bg1"/>
          </a:solidFill>
        </p:spPr>
        <p:txBody>
          <a:bodyPr wrap="none" rtlCol="0">
            <a:spAutoFit/>
          </a:bodyPr>
          <a:lstStyle/>
          <a:p>
            <a:r>
              <a:rPr lang="en-DE" sz="2800" b="1" dirty="0">
                <a:solidFill>
                  <a:schemeClr val="accent4"/>
                </a:solidFill>
              </a:rPr>
              <a:t>Fail</a:t>
            </a:r>
            <a:endParaRPr lang="en-DE" sz="2800" dirty="0"/>
          </a:p>
        </p:txBody>
      </p:sp>
      <p:sp>
        <p:nvSpPr>
          <p:cNvPr id="52" name="Left Brace 51">
            <a:extLst>
              <a:ext uri="{FF2B5EF4-FFF2-40B4-BE49-F238E27FC236}">
                <a16:creationId xmlns:a16="http://schemas.microsoft.com/office/drawing/2014/main" id="{7F7A530F-F607-557E-BFA0-2B17D2CC434E}"/>
              </a:ext>
            </a:extLst>
          </p:cNvPr>
          <p:cNvSpPr/>
          <p:nvPr/>
        </p:nvSpPr>
        <p:spPr>
          <a:xfrm>
            <a:off x="1258453" y="1895067"/>
            <a:ext cx="675072" cy="4174430"/>
          </a:xfrm>
          <a:prstGeom prst="leftBrace">
            <a:avLst/>
          </a:prstGeom>
          <a:noFill/>
          <a:ln w="38100">
            <a:solidFill>
              <a:srgbClr val="F18F3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DE"/>
          </a:p>
        </p:txBody>
      </p:sp>
      <p:sp>
        <p:nvSpPr>
          <p:cNvPr id="53" name="Slide Number Placeholder 52">
            <a:extLst>
              <a:ext uri="{FF2B5EF4-FFF2-40B4-BE49-F238E27FC236}">
                <a16:creationId xmlns:a16="http://schemas.microsoft.com/office/drawing/2014/main" id="{4623D289-41BB-4B8E-77BC-105E1EE418FC}"/>
              </a:ext>
            </a:extLst>
          </p:cNvPr>
          <p:cNvSpPr>
            <a:spLocks noGrp="1"/>
          </p:cNvSpPr>
          <p:nvPr>
            <p:ph type="sldNum" sz="quarter" idx="12"/>
          </p:nvPr>
        </p:nvSpPr>
        <p:spPr/>
        <p:txBody>
          <a:bodyPr/>
          <a:lstStyle/>
          <a:p>
            <a:fld id="{CD6E27E6-F65B-044C-A752-7C6B84588510}" type="slidenum">
              <a:rPr lang="en-DE" smtClean="0"/>
              <a:t>8</a:t>
            </a:fld>
            <a:endParaRPr lang="en-DE"/>
          </a:p>
        </p:txBody>
      </p:sp>
      <p:sp>
        <p:nvSpPr>
          <p:cNvPr id="59" name="TextBox 58">
            <a:extLst>
              <a:ext uri="{FF2B5EF4-FFF2-40B4-BE49-F238E27FC236}">
                <a16:creationId xmlns:a16="http://schemas.microsoft.com/office/drawing/2014/main" id="{BDB5A8DC-2E43-EE75-60F9-8AEF69FC879D}"/>
              </a:ext>
            </a:extLst>
          </p:cNvPr>
          <p:cNvSpPr txBox="1"/>
          <p:nvPr/>
        </p:nvSpPr>
        <p:spPr>
          <a:xfrm>
            <a:off x="9640024" y="3299394"/>
            <a:ext cx="4063356" cy="954107"/>
          </a:xfrm>
          <a:prstGeom prst="rect">
            <a:avLst/>
          </a:prstGeom>
          <a:noFill/>
        </p:spPr>
        <p:txBody>
          <a:bodyPr wrap="square" rtlCol="0">
            <a:spAutoFit/>
          </a:bodyPr>
          <a:lstStyle/>
          <a:p>
            <a:r>
              <a:rPr lang="en-US" sz="2800" dirty="0">
                <a:solidFill>
                  <a:schemeClr val="accent4"/>
                </a:solidFill>
              </a:rPr>
              <a:t>Evaluate </a:t>
            </a:r>
          </a:p>
          <a:p>
            <a:r>
              <a:rPr lang="en-US" sz="2800" dirty="0">
                <a:solidFill>
                  <a:schemeClr val="accent4"/>
                </a:solidFill>
              </a:rPr>
              <a:t>using real data!</a:t>
            </a:r>
          </a:p>
        </p:txBody>
      </p:sp>
      <p:sp>
        <p:nvSpPr>
          <p:cNvPr id="60" name="Right Arrow 59">
            <a:extLst>
              <a:ext uri="{FF2B5EF4-FFF2-40B4-BE49-F238E27FC236}">
                <a16:creationId xmlns:a16="http://schemas.microsoft.com/office/drawing/2014/main" id="{75F140C8-24AD-53E5-C277-5182E952CDA2}"/>
              </a:ext>
            </a:extLst>
          </p:cNvPr>
          <p:cNvSpPr/>
          <p:nvPr/>
        </p:nvSpPr>
        <p:spPr>
          <a:xfrm>
            <a:off x="9006805" y="3505228"/>
            <a:ext cx="481925" cy="542441"/>
          </a:xfrm>
          <a:prstGeom prst="right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rgbClr val="00B0F0"/>
              </a:solidFill>
            </a:endParaRPr>
          </a:p>
        </p:txBody>
      </p:sp>
    </p:spTree>
    <p:extLst>
      <p:ext uri="{BB962C8B-B14F-4D97-AF65-F5344CB8AC3E}">
        <p14:creationId xmlns:p14="http://schemas.microsoft.com/office/powerpoint/2010/main" val="368829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wipe(left)">
                                      <p:cBhvr>
                                        <p:cTn id="10"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01C8CED-C263-0298-EE11-F9248D771BB3}"/>
              </a:ext>
            </a:extLst>
          </p:cNvPr>
          <p:cNvSpPr txBox="1">
            <a:spLocks/>
          </p:cNvSpPr>
          <p:nvPr/>
        </p:nvSpPr>
        <p:spPr>
          <a:xfrm>
            <a:off x="92211" y="-229423"/>
            <a:ext cx="124960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4"/>
                </a:solidFill>
              </a:rPr>
              <a:t>Real Data-</a:t>
            </a:r>
            <a:r>
              <a:rPr lang="en-US" sz="3600" b="1" dirty="0">
                <a:solidFill>
                  <a:schemeClr val="accent4"/>
                </a:solidFill>
              </a:rPr>
              <a:t>Evaluate performance of MET trigger</a:t>
            </a:r>
            <a:endParaRPr lang="en-US" b="1" dirty="0">
              <a:solidFill>
                <a:srgbClr val="FFC000"/>
              </a:solidFill>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813DE47-5C09-74EB-DB9B-85A22E0EA5AC}"/>
                  </a:ext>
                </a:extLst>
              </p:cNvPr>
              <p:cNvSpPr txBox="1"/>
              <p:nvPr/>
            </p:nvSpPr>
            <p:spPr>
              <a:xfrm>
                <a:off x="8724822" y="2769616"/>
                <a:ext cx="2766719" cy="523220"/>
              </a:xfrm>
              <a:prstGeom prst="rect">
                <a:avLst/>
              </a:prstGeom>
              <a:noFill/>
            </p:spPr>
            <p:txBody>
              <a:bodyPr wrap="none" rtlCol="0">
                <a:spAutoFit/>
              </a:bodyPr>
              <a:lstStyle/>
              <a:p>
                <a14:m>
                  <m:oMath xmlns:m="http://schemas.openxmlformats.org/officeDocument/2006/math">
                    <m:r>
                      <a:rPr lang="en-US" sz="2800" b="1" i="1" smtClean="0">
                        <a:latin typeface="Cambria Math" panose="02040503050406030204" pitchFamily="18" charset="0"/>
                        <a:ea typeface="Cambria Math" panose="02040503050406030204" pitchFamily="18" charset="0"/>
                      </a:rPr>
                      <m:t>𝝁</m:t>
                    </m:r>
                    <m:r>
                      <a:rPr lang="en-US" sz="2800" b="1" i="0" smtClean="0">
                        <a:latin typeface="Cambria Math" panose="02040503050406030204" pitchFamily="18" charset="0"/>
                        <a:ea typeface="Cambria Math" panose="02040503050406030204" pitchFamily="18" charset="0"/>
                      </a:rPr>
                      <m:t>: </m:t>
                    </m:r>
                  </m:oMath>
                </a14:m>
                <a:r>
                  <a:rPr lang="en-DE" sz="2800" b="1" dirty="0"/>
                  <a:t>proxy for MET</a:t>
                </a:r>
              </a:p>
            </p:txBody>
          </p:sp>
        </mc:Choice>
        <mc:Fallback xmlns="">
          <p:sp>
            <p:nvSpPr>
              <p:cNvPr id="11" name="TextBox 10">
                <a:extLst>
                  <a:ext uri="{FF2B5EF4-FFF2-40B4-BE49-F238E27FC236}">
                    <a16:creationId xmlns:a16="http://schemas.microsoft.com/office/drawing/2014/main" id="{2813DE47-5C09-74EB-DB9B-85A22E0EA5AC}"/>
                  </a:ext>
                </a:extLst>
              </p:cNvPr>
              <p:cNvSpPr txBox="1">
                <a:spLocks noRot="1" noChangeAspect="1" noMove="1" noResize="1" noEditPoints="1" noAdjustHandles="1" noChangeArrowheads="1" noChangeShapeType="1" noTextEdit="1"/>
              </p:cNvSpPr>
              <p:nvPr/>
            </p:nvSpPr>
            <p:spPr>
              <a:xfrm>
                <a:off x="8724822" y="2769616"/>
                <a:ext cx="2766719" cy="523220"/>
              </a:xfrm>
              <a:prstGeom prst="rect">
                <a:avLst/>
              </a:prstGeom>
              <a:blipFill>
                <a:blip r:embed="rId3"/>
                <a:stretch>
                  <a:fillRect l="-913" t="-9302" r="-3653" b="-32558"/>
                </a:stretch>
              </a:blipFill>
            </p:spPr>
            <p:txBody>
              <a:bodyPr/>
              <a:lstStyle/>
              <a:p>
                <a:r>
                  <a:rPr lang="en-DE">
                    <a:noFill/>
                  </a:rPr>
                  <a:t> </a:t>
                </a:r>
              </a:p>
            </p:txBody>
          </p:sp>
        </mc:Fallback>
      </mc:AlternateContent>
      <p:pic>
        <p:nvPicPr>
          <p:cNvPr id="12" name="Picture 11">
            <a:extLst>
              <a:ext uri="{FF2B5EF4-FFF2-40B4-BE49-F238E27FC236}">
                <a16:creationId xmlns:a16="http://schemas.microsoft.com/office/drawing/2014/main" id="{6429704A-0DE5-9DA4-784A-ECBD07E018CA}"/>
              </a:ext>
            </a:extLst>
          </p:cNvPr>
          <p:cNvPicPr>
            <a:picLocks noChangeAspect="1"/>
          </p:cNvPicPr>
          <p:nvPr/>
        </p:nvPicPr>
        <p:blipFill>
          <a:blip r:embed="rId4"/>
          <a:stretch>
            <a:fillRect/>
          </a:stretch>
        </p:blipFill>
        <p:spPr>
          <a:xfrm>
            <a:off x="8064735" y="1264375"/>
            <a:ext cx="4086896" cy="1513508"/>
          </a:xfrm>
          <a:prstGeom prst="rect">
            <a:avLst/>
          </a:prstGeom>
        </p:spPr>
      </p:pic>
      <p:pic>
        <p:nvPicPr>
          <p:cNvPr id="13" name="Picture 12">
            <a:extLst>
              <a:ext uri="{FF2B5EF4-FFF2-40B4-BE49-F238E27FC236}">
                <a16:creationId xmlns:a16="http://schemas.microsoft.com/office/drawing/2014/main" id="{1C31691A-DFB1-8EC2-D000-7AB5AB1F94F9}"/>
              </a:ext>
            </a:extLst>
          </p:cNvPr>
          <p:cNvPicPr>
            <a:picLocks noChangeAspect="1"/>
          </p:cNvPicPr>
          <p:nvPr/>
        </p:nvPicPr>
        <p:blipFill>
          <a:blip r:embed="rId5"/>
          <a:stretch>
            <a:fillRect/>
          </a:stretch>
        </p:blipFill>
        <p:spPr>
          <a:xfrm>
            <a:off x="92211" y="1218417"/>
            <a:ext cx="3744579" cy="1605424"/>
          </a:xfrm>
          <a:prstGeom prst="rect">
            <a:avLst/>
          </a:prstGeom>
        </p:spPr>
      </p:pic>
      <p:pic>
        <p:nvPicPr>
          <p:cNvPr id="14" name="Picture 13">
            <a:extLst>
              <a:ext uri="{FF2B5EF4-FFF2-40B4-BE49-F238E27FC236}">
                <a16:creationId xmlns:a16="http://schemas.microsoft.com/office/drawing/2014/main" id="{36A76A9E-1D5E-3990-5AB8-FA5C754A55B2}"/>
              </a:ext>
            </a:extLst>
          </p:cNvPr>
          <p:cNvPicPr>
            <a:picLocks noChangeAspect="1"/>
          </p:cNvPicPr>
          <p:nvPr/>
        </p:nvPicPr>
        <p:blipFill>
          <a:blip r:embed="rId6"/>
          <a:stretch>
            <a:fillRect/>
          </a:stretch>
        </p:blipFill>
        <p:spPr>
          <a:xfrm>
            <a:off x="3836790" y="1251733"/>
            <a:ext cx="3744579" cy="1585939"/>
          </a:xfrm>
          <a:prstGeom prst="rect">
            <a:avLst/>
          </a:prstGeom>
        </p:spPr>
      </p:pic>
      <p:sp>
        <p:nvSpPr>
          <p:cNvPr id="15" name="TextBox 14">
            <a:extLst>
              <a:ext uri="{FF2B5EF4-FFF2-40B4-BE49-F238E27FC236}">
                <a16:creationId xmlns:a16="http://schemas.microsoft.com/office/drawing/2014/main" id="{EF99929A-6B70-8E7B-77EB-DD2277AC63AA}"/>
              </a:ext>
            </a:extLst>
          </p:cNvPr>
          <p:cNvSpPr txBox="1"/>
          <p:nvPr/>
        </p:nvSpPr>
        <p:spPr>
          <a:xfrm>
            <a:off x="329886" y="919650"/>
            <a:ext cx="3343672" cy="400110"/>
          </a:xfrm>
          <a:prstGeom prst="rect">
            <a:avLst/>
          </a:prstGeom>
          <a:noFill/>
        </p:spPr>
        <p:txBody>
          <a:bodyPr wrap="none" rtlCol="0">
            <a:spAutoFit/>
          </a:bodyPr>
          <a:lstStyle/>
          <a:p>
            <a:r>
              <a:rPr lang="en-DE" sz="2000" dirty="0"/>
              <a:t>Offline (after collecting data)</a:t>
            </a:r>
          </a:p>
        </p:txBody>
      </p:sp>
      <p:sp>
        <p:nvSpPr>
          <p:cNvPr id="16" name="TextBox 15">
            <a:extLst>
              <a:ext uri="{FF2B5EF4-FFF2-40B4-BE49-F238E27FC236}">
                <a16:creationId xmlns:a16="http://schemas.microsoft.com/office/drawing/2014/main" id="{0F2F61F0-39E8-2726-62DE-730B7F4B2EDC}"/>
              </a:ext>
            </a:extLst>
          </p:cNvPr>
          <p:cNvSpPr txBox="1"/>
          <p:nvPr/>
        </p:nvSpPr>
        <p:spPr>
          <a:xfrm>
            <a:off x="4000022" y="919650"/>
            <a:ext cx="3520451" cy="400110"/>
          </a:xfrm>
          <a:prstGeom prst="rect">
            <a:avLst/>
          </a:prstGeom>
          <a:noFill/>
        </p:spPr>
        <p:txBody>
          <a:bodyPr wrap="none" rtlCol="0">
            <a:spAutoFit/>
          </a:bodyPr>
          <a:lstStyle/>
          <a:p>
            <a:r>
              <a:rPr lang="en-DE" sz="2000" dirty="0"/>
              <a:t>Online (while collecting data)</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FAE8B03-44DE-DA9C-311B-106749B5FF24}"/>
                  </a:ext>
                </a:extLst>
              </p:cNvPr>
              <p:cNvSpPr txBox="1"/>
              <p:nvPr/>
            </p:nvSpPr>
            <p:spPr>
              <a:xfrm>
                <a:off x="221774" y="1644592"/>
                <a:ext cx="946926" cy="400110"/>
              </a:xfrm>
              <a:prstGeom prst="rect">
                <a:avLst/>
              </a:prstGeom>
              <a:solidFill>
                <a:schemeClr val="bg1"/>
              </a:solidFill>
            </p:spPr>
            <p:txBody>
              <a:bodyPr wrap="none" rtlCol="0">
                <a:spAutoFit/>
              </a:bodyPr>
              <a:lstStyle/>
              <a:p>
                <a14:m>
                  <m:oMath xmlns:m="http://schemas.openxmlformats.org/officeDocument/2006/math">
                    <m:r>
                      <a:rPr lang="en-DE" sz="2000" i="1" dirty="0">
                        <a:solidFill>
                          <a:srgbClr val="FF0000"/>
                        </a:solidFill>
                        <a:latin typeface="Cambria Math" panose="02040503050406030204" pitchFamily="18" charset="0"/>
                        <a:ea typeface="Cambria Math" panose="02040503050406030204" pitchFamily="18" charset="0"/>
                      </a:rPr>
                      <m:t>𝜇</m:t>
                    </m:r>
                    <m:r>
                      <a:rPr lang="en-DE" sz="2000" i="1" dirty="0">
                        <a:solidFill>
                          <a:srgbClr val="FF0000"/>
                        </a:solidFill>
                        <a:latin typeface="Cambria Math" panose="02040503050406030204" pitchFamily="18" charset="0"/>
                        <a:ea typeface="Cambria Math" panose="02040503050406030204" pitchFamily="18" charset="0"/>
                      </a:rPr>
                      <m:t> </m:t>
                    </m:r>
                  </m:oMath>
                </a14:m>
                <a:r>
                  <a:rPr lang="en-DE" sz="2000" dirty="0">
                    <a:solidFill>
                      <a:srgbClr val="FF0000"/>
                    </a:solidFill>
                  </a:rPr>
                  <a:t>track</a:t>
                </a:r>
              </a:p>
            </p:txBody>
          </p:sp>
        </mc:Choice>
        <mc:Fallback xmlns="">
          <p:sp>
            <p:nvSpPr>
              <p:cNvPr id="17" name="TextBox 16">
                <a:extLst>
                  <a:ext uri="{FF2B5EF4-FFF2-40B4-BE49-F238E27FC236}">
                    <a16:creationId xmlns:a16="http://schemas.microsoft.com/office/drawing/2014/main" id="{3FAE8B03-44DE-DA9C-311B-106749B5FF24}"/>
                  </a:ext>
                </a:extLst>
              </p:cNvPr>
              <p:cNvSpPr txBox="1">
                <a:spLocks noRot="1" noChangeAspect="1" noMove="1" noResize="1" noEditPoints="1" noAdjustHandles="1" noChangeArrowheads="1" noChangeShapeType="1" noTextEdit="1"/>
              </p:cNvSpPr>
              <p:nvPr/>
            </p:nvSpPr>
            <p:spPr>
              <a:xfrm>
                <a:off x="221774" y="1644592"/>
                <a:ext cx="946926" cy="400110"/>
              </a:xfrm>
              <a:prstGeom prst="rect">
                <a:avLst/>
              </a:prstGeom>
              <a:blipFill>
                <a:blip r:embed="rId7"/>
                <a:stretch>
                  <a:fillRect t="-6250" r="-5263" b="-31250"/>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1BDCE05-8E84-A316-1B62-80790DBA1317}"/>
                  </a:ext>
                </a:extLst>
              </p:cNvPr>
              <p:cNvSpPr txBox="1"/>
              <p:nvPr/>
            </p:nvSpPr>
            <p:spPr>
              <a:xfrm>
                <a:off x="5465837" y="1563565"/>
                <a:ext cx="1377424" cy="400110"/>
              </a:xfrm>
              <a:prstGeom prst="rect">
                <a:avLst/>
              </a:prstGeom>
              <a:solidFill>
                <a:schemeClr val="bg1"/>
              </a:solidFill>
            </p:spPr>
            <p:txBody>
              <a:bodyPr wrap="square" rtlCol="0">
                <a:spAutoFit/>
              </a:bodyPr>
              <a:lstStyle/>
              <a:p>
                <a14:m>
                  <m:oMath xmlns:m="http://schemas.openxmlformats.org/officeDocument/2006/math">
                    <m:r>
                      <a:rPr lang="en-DE" sz="2000" i="1" dirty="0">
                        <a:solidFill>
                          <a:srgbClr val="FF0000"/>
                        </a:solidFill>
                        <a:latin typeface="Cambria Math" panose="02040503050406030204" pitchFamily="18" charset="0"/>
                        <a:ea typeface="Cambria Math" panose="02040503050406030204" pitchFamily="18" charset="0"/>
                      </a:rPr>
                      <m:t>𝜇</m:t>
                    </m:r>
                    <m:r>
                      <a:rPr lang="en-DE" sz="2000" i="1" dirty="0">
                        <a:solidFill>
                          <a:srgbClr val="FF0000"/>
                        </a:solidFill>
                        <a:latin typeface="Cambria Math" panose="02040503050406030204" pitchFamily="18" charset="0"/>
                        <a:ea typeface="Cambria Math" panose="02040503050406030204" pitchFamily="18" charset="0"/>
                      </a:rPr>
                      <m:t> </m:t>
                    </m:r>
                  </m:oMath>
                </a14:m>
                <a:r>
                  <a:rPr lang="en-DE" sz="2000" dirty="0">
                    <a:solidFill>
                      <a:srgbClr val="FF0000"/>
                    </a:solidFill>
                  </a:rPr>
                  <a:t>tracklet </a:t>
                </a:r>
              </a:p>
            </p:txBody>
          </p:sp>
        </mc:Choice>
        <mc:Fallback xmlns="">
          <p:sp>
            <p:nvSpPr>
              <p:cNvPr id="18" name="TextBox 17">
                <a:extLst>
                  <a:ext uri="{FF2B5EF4-FFF2-40B4-BE49-F238E27FC236}">
                    <a16:creationId xmlns:a16="http://schemas.microsoft.com/office/drawing/2014/main" id="{F1BDCE05-8E84-A316-1B62-80790DBA1317}"/>
                  </a:ext>
                </a:extLst>
              </p:cNvPr>
              <p:cNvSpPr txBox="1">
                <a:spLocks noRot="1" noChangeAspect="1" noMove="1" noResize="1" noEditPoints="1" noAdjustHandles="1" noChangeArrowheads="1" noChangeShapeType="1" noTextEdit="1"/>
              </p:cNvSpPr>
              <p:nvPr/>
            </p:nvSpPr>
            <p:spPr>
              <a:xfrm>
                <a:off x="5465837" y="1563565"/>
                <a:ext cx="1377424" cy="400110"/>
              </a:xfrm>
              <a:prstGeom prst="rect">
                <a:avLst/>
              </a:prstGeom>
              <a:blipFill>
                <a:blip r:embed="rId8"/>
                <a:stretch>
                  <a:fillRect t="-3030" b="-30303"/>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C60D7BF-DBBA-046B-201F-B139F29FBF83}"/>
                  </a:ext>
                </a:extLst>
              </p:cNvPr>
              <p:cNvSpPr txBox="1"/>
              <p:nvPr/>
            </p:nvSpPr>
            <p:spPr>
              <a:xfrm>
                <a:off x="7603583" y="1721745"/>
                <a:ext cx="434413"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DE" sz="3600" b="1" i="1" smtClean="0">
                          <a:solidFill>
                            <a:schemeClr val="accent4"/>
                          </a:solidFill>
                          <a:latin typeface="Cambria Math" panose="02040503050406030204" pitchFamily="18" charset="0"/>
                          <a:ea typeface="Cambria Math" panose="02040503050406030204" pitchFamily="18" charset="0"/>
                        </a:rPr>
                        <m:t>≈</m:t>
                      </m:r>
                    </m:oMath>
                  </m:oMathPara>
                </a14:m>
                <a:endParaRPr lang="en-DE" sz="3600" b="1" dirty="0">
                  <a:solidFill>
                    <a:schemeClr val="accent4"/>
                  </a:solidFill>
                </a:endParaRPr>
              </a:p>
            </p:txBody>
          </p:sp>
        </mc:Choice>
        <mc:Fallback xmlns="">
          <p:sp>
            <p:nvSpPr>
              <p:cNvPr id="19" name="TextBox 18">
                <a:extLst>
                  <a:ext uri="{FF2B5EF4-FFF2-40B4-BE49-F238E27FC236}">
                    <a16:creationId xmlns:a16="http://schemas.microsoft.com/office/drawing/2014/main" id="{8C60D7BF-DBBA-046B-201F-B139F29FBF83}"/>
                  </a:ext>
                </a:extLst>
              </p:cNvPr>
              <p:cNvSpPr txBox="1">
                <a:spLocks noRot="1" noChangeAspect="1" noMove="1" noResize="1" noEditPoints="1" noAdjustHandles="1" noChangeArrowheads="1" noChangeShapeType="1" noTextEdit="1"/>
              </p:cNvSpPr>
              <p:nvPr/>
            </p:nvSpPr>
            <p:spPr>
              <a:xfrm>
                <a:off x="7603583" y="1721745"/>
                <a:ext cx="434413" cy="553998"/>
              </a:xfrm>
              <a:prstGeom prst="rect">
                <a:avLst/>
              </a:prstGeom>
              <a:blipFill>
                <a:blip r:embed="rId9"/>
                <a:stretch>
                  <a:fillRect l="-13889" r="-11111"/>
                </a:stretch>
              </a:blipFill>
            </p:spPr>
            <p:txBody>
              <a:bodyPr/>
              <a:lstStyle/>
              <a:p>
                <a:r>
                  <a:rPr lang="en-DE">
                    <a:noFill/>
                  </a:rPr>
                  <a:t> </a:t>
                </a:r>
              </a:p>
            </p:txBody>
          </p:sp>
        </mc:Fallback>
      </mc:AlternateContent>
      <p:sp>
        <p:nvSpPr>
          <p:cNvPr id="20" name="TextBox 19">
            <a:extLst>
              <a:ext uri="{FF2B5EF4-FFF2-40B4-BE49-F238E27FC236}">
                <a16:creationId xmlns:a16="http://schemas.microsoft.com/office/drawing/2014/main" id="{3D84F5CD-7DF1-4834-A814-46B8DD827EC0}"/>
              </a:ext>
            </a:extLst>
          </p:cNvPr>
          <p:cNvSpPr txBox="1"/>
          <p:nvPr/>
        </p:nvSpPr>
        <p:spPr>
          <a:xfrm>
            <a:off x="8325098" y="830343"/>
            <a:ext cx="3566169" cy="461665"/>
          </a:xfrm>
          <a:prstGeom prst="rect">
            <a:avLst/>
          </a:prstGeom>
          <a:noFill/>
        </p:spPr>
        <p:txBody>
          <a:bodyPr wrap="none" rtlCol="0">
            <a:spAutoFit/>
          </a:bodyPr>
          <a:lstStyle/>
          <a:p>
            <a:r>
              <a:rPr lang="en-DE" sz="2400" dirty="0"/>
              <a:t>Event we are interested in</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B42992B-F4BB-C214-2A21-858C29402C69}"/>
                  </a:ext>
                </a:extLst>
              </p:cNvPr>
              <p:cNvSpPr txBox="1"/>
              <p:nvPr/>
            </p:nvSpPr>
            <p:spPr>
              <a:xfrm>
                <a:off x="329886" y="3605497"/>
                <a:ext cx="5566652" cy="2515304"/>
              </a:xfrm>
              <a:prstGeom prst="rect">
                <a:avLst/>
              </a:prstGeom>
              <a:noFill/>
            </p:spPr>
            <p:txBody>
              <a:bodyPr wrap="none" rtlCol="0">
                <a:spAutoFit/>
              </a:bodyPr>
              <a:lstStyle/>
              <a:p>
                <a:r>
                  <a:rPr lang="en-DE" sz="2400" b="1" dirty="0"/>
                  <a:t>Data: </a:t>
                </a:r>
                <a14:m>
                  <m:oMath xmlns:m="http://schemas.openxmlformats.org/officeDocument/2006/math">
                    <m:r>
                      <a:rPr lang="en-US" sz="2400" b="1" i="1" smtClean="0">
                        <a:solidFill>
                          <a:srgbClr val="F18F33"/>
                        </a:solidFill>
                        <a:latin typeface="Cambria Math" panose="02040503050406030204" pitchFamily="18" charset="0"/>
                      </a:rPr>
                      <m:t>𝒁</m:t>
                    </m:r>
                    <m:r>
                      <a:rPr lang="en-US" sz="2400" b="1" i="1" smtClean="0">
                        <a:solidFill>
                          <a:srgbClr val="F18F33"/>
                        </a:solidFill>
                        <a:latin typeface="Cambria Math" panose="02040503050406030204" pitchFamily="18" charset="0"/>
                        <a:ea typeface="Cambria Math" panose="02040503050406030204" pitchFamily="18" charset="0"/>
                      </a:rPr>
                      <m:t>→</m:t>
                    </m:r>
                    <m:r>
                      <a:rPr lang="en-US" sz="2400" b="1" i="1" smtClean="0">
                        <a:solidFill>
                          <a:srgbClr val="F18F33"/>
                        </a:solidFill>
                        <a:latin typeface="Cambria Math" panose="02040503050406030204" pitchFamily="18" charset="0"/>
                        <a:ea typeface="Cambria Math" panose="02040503050406030204" pitchFamily="18" charset="0"/>
                      </a:rPr>
                      <m:t>𝝁𝝁</m:t>
                    </m:r>
                  </m:oMath>
                </a14:m>
                <a:r>
                  <a:rPr lang="en-DE" sz="2400" b="1" dirty="0">
                    <a:solidFill>
                      <a:srgbClr val="F18F33"/>
                    </a:solidFill>
                  </a:rPr>
                  <a:t> </a:t>
                </a:r>
                <a:r>
                  <a:rPr lang="en-DE" sz="2400" b="1" dirty="0"/>
                  <a:t>events (well-understood)</a:t>
                </a:r>
              </a:p>
              <a:p>
                <a:r>
                  <a:rPr lang="en-DE" sz="2400" dirty="0"/>
                  <a:t>- Select good events: </a:t>
                </a:r>
              </a:p>
              <a:p>
                <a:pPr marL="457200" indent="-457200">
                  <a:buAutoNum type="arabicParenR"/>
                </a:pPr>
                <a:r>
                  <a:rPr lang="en-DE" dirty="0"/>
                  <a:t>Good quality muons</a:t>
                </a:r>
              </a:p>
              <a:p>
                <a:pPr marL="457200" indent="-457200">
                  <a:buAutoNum type="arabicParenR"/>
                </a:pPr>
                <a14:m>
                  <m:oMath xmlns:m="http://schemas.openxmlformats.org/officeDocument/2006/math">
                    <m:r>
                      <a:rPr lang="en-US" b="0" i="1" smtClean="0">
                        <a:latin typeface="Cambria Math" panose="02040503050406030204" pitchFamily="18" charset="0"/>
                      </a:rPr>
                      <m:t>0.1&lt;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𝜂</m:t>
                        </m:r>
                      </m:e>
                    </m:d>
                    <m:r>
                      <a:rPr lang="en-US" b="0" i="1" smtClean="0">
                        <a:latin typeface="Cambria Math" panose="02040503050406030204" pitchFamily="18" charset="0"/>
                      </a:rPr>
                      <m:t>&lt;1.9</m:t>
                    </m:r>
                  </m:oMath>
                </a14:m>
                <a:endParaRPr lang="en-DE" dirty="0"/>
              </a:p>
              <a:p>
                <a:pPr marL="457200" indent="-457200">
                  <a:buAutoNum type="arabicParenR"/>
                </a:pPr>
                <a:r>
                  <a:rPr lang="en-GB" dirty="0"/>
                  <a:t>O</a:t>
                </a:r>
                <a:r>
                  <a:rPr lang="en-DE" dirty="0"/>
                  <a:t>ffline Pixel hit </a:t>
                </a:r>
                <a14:m>
                  <m:oMath xmlns:m="http://schemas.openxmlformats.org/officeDocument/2006/math">
                    <m:r>
                      <a:rPr lang="en-DE" i="1" smtClean="0">
                        <a:latin typeface="Cambria Math" panose="02040503050406030204" pitchFamily="18" charset="0"/>
                        <a:ea typeface="Cambria Math" panose="02040503050406030204" pitchFamily="18" charset="0"/>
                      </a:rPr>
                      <m:t>≥</m:t>
                    </m:r>
                  </m:oMath>
                </a14:m>
                <a:r>
                  <a:rPr lang="en-DE" dirty="0"/>
                  <a:t> 3</a:t>
                </a:r>
              </a:p>
              <a:p>
                <a:pPr marL="457200" indent="-457200">
                  <a:buAutoNum type="arabicParenR"/>
                </a:pPr>
                <a14:m>
                  <m:oMath xmlns:m="http://schemas.openxmlformats.org/officeDocument/2006/math">
                    <m:r>
                      <a:rPr lang="en-US" b="0" i="0" smtClean="0">
                        <a:latin typeface="Cambria Math" panose="02040503050406030204" pitchFamily="18" charset="0"/>
                        <a:ea typeface="Cambria Math" panose="02040503050406030204" pitchFamily="18" charset="0"/>
                      </a:rPr>
                      <m:t>81</m:t>
                    </m:r>
                    <m:r>
                      <a:rPr lang="en-DE" i="1" smtClean="0">
                        <a:latin typeface="Cambria Math" panose="02040503050406030204" pitchFamily="18" charset="0"/>
                        <a:ea typeface="Cambria Math" panose="02040503050406030204" pitchFamily="18" charset="0"/>
                      </a:rPr>
                      <m:t>&lt;</m:t>
                    </m:r>
                    <m:sSub>
                      <m:sSubPr>
                        <m:ctrlPr>
                          <a:rPr lang="en-DE"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DE" i="1" smtClean="0">
                            <a:latin typeface="Cambria Math" panose="02040503050406030204" pitchFamily="18" charset="0"/>
                            <a:ea typeface="Cambria Math" panose="02040503050406030204" pitchFamily="18" charset="0"/>
                          </a:rPr>
                          <m:t>𝜇𝜇</m:t>
                        </m:r>
                      </m:sub>
                    </m:sSub>
                    <m:r>
                      <a:rPr lang="en-US" b="0" i="1" smtClean="0">
                        <a:latin typeface="Cambria Math" panose="02040503050406030204" pitchFamily="18" charset="0"/>
                        <a:ea typeface="Cambria Math" panose="02040503050406030204" pitchFamily="18" charset="0"/>
                      </a:rPr>
                      <m:t>&lt;101 </m:t>
                    </m:r>
                    <m:r>
                      <a:rPr lang="en-US" b="0" i="1" smtClean="0">
                        <a:latin typeface="Cambria Math" panose="02040503050406030204" pitchFamily="18" charset="0"/>
                        <a:ea typeface="Cambria Math" panose="02040503050406030204" pitchFamily="18" charset="0"/>
                      </a:rPr>
                      <m:t>𝐺𝑒𝑉</m:t>
                    </m:r>
                  </m:oMath>
                </a14:m>
                <a:endParaRPr lang="en-DE" dirty="0"/>
              </a:p>
              <a:p>
                <a:pPr marL="457200" indent="-457200">
                  <a:buAutoNum type="arabicParenR"/>
                </a:pPr>
                <a:r>
                  <a:rPr lang="en-DE" dirty="0"/>
                  <a:t>Isolated</a:t>
                </a:r>
              </a:p>
              <a:p>
                <a:endParaRPr lang="en-DE" dirty="0"/>
              </a:p>
            </p:txBody>
          </p:sp>
        </mc:Choice>
        <mc:Fallback xmlns="">
          <p:sp>
            <p:nvSpPr>
              <p:cNvPr id="22" name="TextBox 21">
                <a:extLst>
                  <a:ext uri="{FF2B5EF4-FFF2-40B4-BE49-F238E27FC236}">
                    <a16:creationId xmlns:a16="http://schemas.microsoft.com/office/drawing/2014/main" id="{1B42992B-F4BB-C214-2A21-858C29402C69}"/>
                  </a:ext>
                </a:extLst>
              </p:cNvPr>
              <p:cNvSpPr txBox="1">
                <a:spLocks noRot="1" noChangeAspect="1" noMove="1" noResize="1" noEditPoints="1" noAdjustHandles="1" noChangeArrowheads="1" noChangeShapeType="1" noTextEdit="1"/>
              </p:cNvSpPr>
              <p:nvPr/>
            </p:nvSpPr>
            <p:spPr>
              <a:xfrm>
                <a:off x="329886" y="3605497"/>
                <a:ext cx="5566652" cy="2515304"/>
              </a:xfrm>
              <a:prstGeom prst="rect">
                <a:avLst/>
              </a:prstGeom>
              <a:blipFill>
                <a:blip r:embed="rId10"/>
                <a:stretch>
                  <a:fillRect l="-1591" t="-2010" r="-682"/>
                </a:stretch>
              </a:blipFill>
            </p:spPr>
            <p:txBody>
              <a:bodyPr/>
              <a:lstStyle/>
              <a:p>
                <a:r>
                  <a:rPr lang="en-DE">
                    <a:noFill/>
                  </a:rPr>
                  <a:t> </a:t>
                </a:r>
              </a:p>
            </p:txBody>
          </p:sp>
        </mc:Fallback>
      </mc:AlternateContent>
      <p:sp>
        <p:nvSpPr>
          <p:cNvPr id="27" name="TextBox 26">
            <a:extLst>
              <a:ext uri="{FF2B5EF4-FFF2-40B4-BE49-F238E27FC236}">
                <a16:creationId xmlns:a16="http://schemas.microsoft.com/office/drawing/2014/main" id="{5E919E8D-12FE-0983-45D4-BC604DD93DF0}"/>
              </a:ext>
            </a:extLst>
          </p:cNvPr>
          <p:cNvSpPr txBox="1"/>
          <p:nvPr/>
        </p:nvSpPr>
        <p:spPr>
          <a:xfrm>
            <a:off x="0" y="6521677"/>
            <a:ext cx="12151631" cy="415498"/>
          </a:xfrm>
          <a:prstGeom prst="rect">
            <a:avLst/>
          </a:prstGeom>
          <a:noFill/>
        </p:spPr>
        <p:txBody>
          <a:bodyPr wrap="square">
            <a:spAutoFit/>
          </a:bodyPr>
          <a:lstStyle/>
          <a:p>
            <a:r>
              <a:rPr lang="en-GB" sz="1050" b="0" i="0" dirty="0" err="1">
                <a:solidFill>
                  <a:schemeClr val="bg2">
                    <a:lumMod val="75000"/>
                  </a:schemeClr>
                </a:solidFill>
                <a:effectLst/>
                <a:highlight>
                  <a:srgbClr val="FFFFFF"/>
                </a:highlight>
                <a:latin typeface="Arial" panose="020B0604020202020204" pitchFamily="34" charset="0"/>
              </a:rPr>
              <a:t>Aaboud</a:t>
            </a:r>
            <a:r>
              <a:rPr lang="en-GB" sz="1050" b="0" i="0" dirty="0">
                <a:solidFill>
                  <a:schemeClr val="bg2">
                    <a:lumMod val="75000"/>
                  </a:schemeClr>
                </a:solidFill>
                <a:effectLst/>
                <a:highlight>
                  <a:srgbClr val="FFFFFF"/>
                </a:highlight>
                <a:latin typeface="Arial" panose="020B0604020202020204" pitchFamily="34" charset="0"/>
              </a:rPr>
              <a:t>, </a:t>
            </a:r>
            <a:r>
              <a:rPr lang="en-GB" sz="1050" b="0" i="0" dirty="0" err="1">
                <a:solidFill>
                  <a:schemeClr val="bg2">
                    <a:lumMod val="75000"/>
                  </a:schemeClr>
                </a:solidFill>
                <a:effectLst/>
                <a:highlight>
                  <a:srgbClr val="FFFFFF"/>
                </a:highlight>
                <a:latin typeface="Arial" panose="020B0604020202020204" pitchFamily="34" charset="0"/>
              </a:rPr>
              <a:t>Morad</a:t>
            </a:r>
            <a:r>
              <a:rPr lang="en-GB" sz="1050" b="0" i="0" dirty="0">
                <a:solidFill>
                  <a:schemeClr val="bg2">
                    <a:lumMod val="75000"/>
                  </a:schemeClr>
                </a:solidFill>
                <a:effectLst/>
                <a:highlight>
                  <a:srgbClr val="FFFFFF"/>
                </a:highlight>
                <a:latin typeface="Arial" panose="020B0604020202020204" pitchFamily="34" charset="0"/>
              </a:rPr>
              <a:t>, et al. "Search for long-lived, massive particles in events with displaced vertices and missing transverse momentum in s= 13 </a:t>
            </a:r>
            <a:r>
              <a:rPr lang="en-GB" sz="1050" b="0" i="0" dirty="0" err="1">
                <a:solidFill>
                  <a:schemeClr val="bg2">
                    <a:lumMod val="75000"/>
                  </a:schemeClr>
                </a:solidFill>
                <a:effectLst/>
                <a:highlight>
                  <a:srgbClr val="FFFFFF"/>
                </a:highlight>
                <a:latin typeface="Arial" panose="020B0604020202020204" pitchFamily="34" charset="0"/>
              </a:rPr>
              <a:t>TeV</a:t>
            </a:r>
            <a:r>
              <a:rPr lang="en-GB" sz="1050" b="0" i="0" dirty="0">
                <a:solidFill>
                  <a:schemeClr val="bg2">
                    <a:lumMod val="75000"/>
                  </a:schemeClr>
                </a:solidFill>
                <a:effectLst/>
                <a:highlight>
                  <a:srgbClr val="FFFFFF"/>
                </a:highlight>
                <a:latin typeface="Arial" panose="020B0604020202020204" pitchFamily="34" charset="0"/>
              </a:rPr>
              <a:t> pp collisions with the ATLAS detector." </a:t>
            </a:r>
            <a:r>
              <a:rPr lang="en-GB" sz="1050" b="0" i="1" dirty="0">
                <a:solidFill>
                  <a:schemeClr val="bg2">
                    <a:lumMod val="75000"/>
                  </a:schemeClr>
                </a:solidFill>
                <a:effectLst/>
                <a:highlight>
                  <a:srgbClr val="FFFFFF"/>
                </a:highlight>
                <a:latin typeface="Arial" panose="020B0604020202020204" pitchFamily="34" charset="0"/>
              </a:rPr>
              <a:t>Physical review D</a:t>
            </a:r>
            <a:r>
              <a:rPr lang="en-GB" sz="1050" b="0" i="0" dirty="0">
                <a:solidFill>
                  <a:schemeClr val="bg2">
                    <a:lumMod val="75000"/>
                  </a:schemeClr>
                </a:solidFill>
                <a:effectLst/>
                <a:highlight>
                  <a:srgbClr val="FFFFFF"/>
                </a:highlight>
                <a:latin typeface="Arial" panose="020B0604020202020204" pitchFamily="34" charset="0"/>
              </a:rPr>
              <a:t> 97.5 (2018): 052012</a:t>
            </a:r>
            <a:endParaRPr lang="en-DE" sz="1050" dirty="0">
              <a:solidFill>
                <a:schemeClr val="bg2">
                  <a:lumMod val="75000"/>
                </a:schemeClr>
              </a:solidFill>
            </a:endParaRPr>
          </a:p>
        </p:txBody>
      </p:sp>
      <p:sp>
        <p:nvSpPr>
          <p:cNvPr id="3" name="Slide Number Placeholder 2">
            <a:extLst>
              <a:ext uri="{FF2B5EF4-FFF2-40B4-BE49-F238E27FC236}">
                <a16:creationId xmlns:a16="http://schemas.microsoft.com/office/drawing/2014/main" id="{F1ACB16B-2875-6CF7-9AEF-E30DBC9C2C12}"/>
              </a:ext>
            </a:extLst>
          </p:cNvPr>
          <p:cNvSpPr>
            <a:spLocks noGrp="1"/>
          </p:cNvSpPr>
          <p:nvPr>
            <p:ph type="sldNum" sz="quarter" idx="12"/>
          </p:nvPr>
        </p:nvSpPr>
        <p:spPr/>
        <p:txBody>
          <a:bodyPr/>
          <a:lstStyle/>
          <a:p>
            <a:fld id="{CD6E27E6-F65B-044C-A752-7C6B84588510}" type="slidenum">
              <a:rPr lang="en-DE" smtClean="0"/>
              <a:t>9</a:t>
            </a:fld>
            <a:endParaRPr lang="en-DE"/>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E3A5472-D52C-36AB-490E-678D5CDD44C1}"/>
                  </a:ext>
                </a:extLst>
              </p:cNvPr>
              <p:cNvSpPr txBox="1"/>
              <p:nvPr/>
            </p:nvSpPr>
            <p:spPr>
              <a:xfrm>
                <a:off x="3623444" y="2799174"/>
                <a:ext cx="4171270" cy="461665"/>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ea typeface="Cambria Math" panose="02040503050406030204" pitchFamily="18" charset="0"/>
                      </a:rPr>
                      <m:t>𝜇</m:t>
                    </m:r>
                  </m:oMath>
                </a14:m>
                <a:r>
                  <a:rPr lang="en-DE" sz="2400" dirty="0"/>
                  <a:t> info not used at online-level!</a:t>
                </a:r>
              </a:p>
            </p:txBody>
          </p:sp>
        </mc:Choice>
        <mc:Fallback xmlns="">
          <p:sp>
            <p:nvSpPr>
              <p:cNvPr id="4" name="TextBox 3">
                <a:extLst>
                  <a:ext uri="{FF2B5EF4-FFF2-40B4-BE49-F238E27FC236}">
                    <a16:creationId xmlns:a16="http://schemas.microsoft.com/office/drawing/2014/main" id="{AE3A5472-D52C-36AB-490E-678D5CDD44C1}"/>
                  </a:ext>
                </a:extLst>
              </p:cNvPr>
              <p:cNvSpPr txBox="1">
                <a:spLocks noRot="1" noChangeAspect="1" noMove="1" noResize="1" noEditPoints="1" noAdjustHandles="1" noChangeArrowheads="1" noChangeShapeType="1" noTextEdit="1"/>
              </p:cNvSpPr>
              <p:nvPr/>
            </p:nvSpPr>
            <p:spPr>
              <a:xfrm>
                <a:off x="3623444" y="2799174"/>
                <a:ext cx="4171270" cy="461665"/>
              </a:xfrm>
              <a:prstGeom prst="rect">
                <a:avLst/>
              </a:prstGeom>
              <a:blipFill>
                <a:blip r:embed="rId12"/>
                <a:stretch>
                  <a:fillRect l="-304" t="-10811" r="-1520" b="-29730"/>
                </a:stretch>
              </a:blipFill>
            </p:spPr>
            <p:txBody>
              <a:bodyPr/>
              <a:lstStyle/>
              <a:p>
                <a:r>
                  <a:rPr lang="en-DE">
                    <a:noFill/>
                  </a:rPr>
                  <a:t> </a:t>
                </a:r>
              </a:p>
            </p:txBody>
          </p:sp>
        </mc:Fallback>
      </mc:AlternateContent>
      <p:pic>
        <p:nvPicPr>
          <p:cNvPr id="5" name="Picture 4">
            <a:extLst>
              <a:ext uri="{FF2B5EF4-FFF2-40B4-BE49-F238E27FC236}">
                <a16:creationId xmlns:a16="http://schemas.microsoft.com/office/drawing/2014/main" id="{1DDA9969-C226-D792-63D2-95DB31445BF0}"/>
              </a:ext>
            </a:extLst>
          </p:cNvPr>
          <p:cNvPicPr>
            <a:picLocks noChangeAspect="1"/>
          </p:cNvPicPr>
          <p:nvPr/>
        </p:nvPicPr>
        <p:blipFill>
          <a:blip r:embed="rId13"/>
          <a:stretch>
            <a:fillRect/>
          </a:stretch>
        </p:blipFill>
        <p:spPr>
          <a:xfrm>
            <a:off x="6340225" y="3461387"/>
            <a:ext cx="4171270" cy="2891739"/>
          </a:xfrm>
          <a:prstGeom prst="rect">
            <a:avLst/>
          </a:prstGeom>
        </p:spPr>
      </p:pic>
    </p:spTree>
    <p:extLst>
      <p:ext uri="{BB962C8B-B14F-4D97-AF65-F5344CB8AC3E}">
        <p14:creationId xmlns:p14="http://schemas.microsoft.com/office/powerpoint/2010/main" val="8239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5679</TotalTime>
  <Words>3553</Words>
  <Application>Microsoft Macintosh PowerPoint</Application>
  <PresentationFormat>Widescreen</PresentationFormat>
  <Paragraphs>401</Paragraphs>
  <Slides>32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Aptos</vt:lpstr>
      <vt:lpstr>Aptos Display</vt:lpstr>
      <vt:lpstr>Arial</vt:lpstr>
      <vt:lpstr>Cambria Math</vt:lpstr>
      <vt:lpstr>Merriweather Sans</vt:lpstr>
      <vt:lpstr>Open Sans</vt:lpstr>
      <vt:lpstr>system-ui</vt:lpstr>
      <vt:lpstr>TeXGyreTermesX</vt:lpstr>
      <vt:lpstr>Office Theme</vt:lpstr>
      <vt:lpstr>Disappearing track trigger in ATLAS for Run 3 searches</vt:lpstr>
      <vt:lpstr>Content</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vt:lpstr>
      <vt:lpstr>PowerPoint Presentation</vt:lpstr>
      <vt:lpstr>Decay radius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Jang, Hanyi</dc:creator>
  <cp:lastModifiedBy>Jang, Hanyi</cp:lastModifiedBy>
  <cp:revision>17</cp:revision>
  <dcterms:created xsi:type="dcterms:W3CDTF">2024-08-21T11:08:47Z</dcterms:created>
  <dcterms:modified xsi:type="dcterms:W3CDTF">2024-09-03T19:15:41Z</dcterms:modified>
</cp:coreProperties>
</file>