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4" r:id="rId3"/>
    <p:sldMasterId id="2147483656" r:id="rId4"/>
    <p:sldMasterId id="2147483660" r:id="rId5"/>
    <p:sldMasterId id="2147483662" r:id="rId6"/>
    <p:sldMasterId id="2147483664" r:id="rId7"/>
    <p:sldMasterId id="2147483666" r:id="rId8"/>
    <p:sldMasterId id="2147483674" r:id="rId9"/>
    <p:sldMasterId id="2147483676" r:id="rId10"/>
    <p:sldMasterId id="2147483682" r:id="rId11"/>
  </p:sldMasterIdLst>
  <p:notesMasterIdLst>
    <p:notesMasterId r:id="rId30"/>
  </p:notesMasterIdLst>
  <p:handoutMasterIdLst>
    <p:handoutMasterId r:id="rId31"/>
  </p:handoutMasterIdLst>
  <p:sldIdLst>
    <p:sldId id="256" r:id="rId12"/>
    <p:sldId id="258" r:id="rId13"/>
    <p:sldId id="282" r:id="rId14"/>
    <p:sldId id="280" r:id="rId15"/>
    <p:sldId id="272" r:id="rId16"/>
    <p:sldId id="274" r:id="rId17"/>
    <p:sldId id="275" r:id="rId18"/>
    <p:sldId id="276" r:id="rId19"/>
    <p:sldId id="263" r:id="rId20"/>
    <p:sldId id="267" r:id="rId21"/>
    <p:sldId id="281" r:id="rId22"/>
    <p:sldId id="277" r:id="rId23"/>
    <p:sldId id="273" r:id="rId24"/>
    <p:sldId id="265" r:id="rId25"/>
    <p:sldId id="269" r:id="rId26"/>
    <p:sldId id="278" r:id="rId27"/>
    <p:sldId id="279" r:id="rId28"/>
    <p:sldId id="271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, Wenhui" initials="ZW" lastIdx="26" clrIdx="0">
    <p:extLst>
      <p:ext uri="{19B8F6BF-5375-455C-9EA6-DF929625EA0E}">
        <p15:presenceInfo xmlns:p15="http://schemas.microsoft.com/office/powerpoint/2012/main" userId="S-1-5-21-3018955115-4118484798-3177128962-100907" providerId="AD"/>
      </p:ext>
    </p:extLst>
  </p:cmAuthor>
  <p:cmAuthor id="2" name="zdh19" initials="z" lastIdx="2" clrIdx="1">
    <p:extLst>
      <p:ext uri="{19B8F6BF-5375-455C-9EA6-DF929625EA0E}">
        <p15:presenceInfo xmlns:p15="http://schemas.microsoft.com/office/powerpoint/2012/main" userId="c9264cf6198e46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7E4"/>
    <a:srgbClr val="EB6E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9" autoAdjust="0"/>
    <p:restoredTop sz="94397" autoAdjust="0"/>
  </p:normalViewPr>
  <p:slideViewPr>
    <p:cSldViewPr snapToGrid="0">
      <p:cViewPr varScale="1">
        <p:scale>
          <a:sx n="74" d="100"/>
          <a:sy n="74" d="100"/>
        </p:scale>
        <p:origin x="5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588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718AD-5748-41B5-A21D-C6854FFBD324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EA00F-67FA-43EC-9A36-AA35253BD9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552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Click to move the slide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 idx="14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 idx="15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 idx="16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73F379A-CBCB-4251-AC9C-614024513302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Tvloss</a:t>
            </a:r>
            <a:r>
              <a:rPr lang="en-US" altLang="zh-CN" dirty="0"/>
              <a:t> helps to maintain smoothness and reduce noise.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273F379A-CBCB-4251-AC9C-614024513302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9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2046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buNone/>
            </a:pPr>
            <a:fld id="{273F379A-CBCB-4251-AC9C-614024513302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14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86339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3" hidden="1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B042E07B-7C50-437D-A144-33455AFD0BD9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18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de-DE" sz="6000" b="1" strike="noStrike" spc="-1">
                <a:solidFill>
                  <a:schemeClr val="accent1"/>
                </a:solidFill>
                <a:latin typeface="Arial"/>
              </a:rPr>
              <a:t>Mastertitelformat bearbeiten</a:t>
            </a:r>
            <a:endParaRPr lang="en-US" sz="6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14360" y="4096800"/>
            <a:ext cx="11369160" cy="6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4" name="Grafik 7" descr="Logo Helmholtz"/>
          <p:cNvPicPr/>
          <p:nvPr/>
        </p:nvPicPr>
        <p:blipFill>
          <a:blip r:embed="rId3"/>
          <a:stretch/>
        </p:blipFill>
        <p:spPr>
          <a:xfrm>
            <a:off x="395280" y="6258600"/>
            <a:ext cx="1188000" cy="161280"/>
          </a:xfrm>
          <a:prstGeom prst="rect">
            <a:avLst/>
          </a:prstGeom>
          <a:ln w="0">
            <a:noFill/>
          </a:ln>
        </p:spPr>
      </p:pic>
      <p:pic>
        <p:nvPicPr>
          <p:cNvPr id="5" name="Grafik 8" descr="Logo DESY"/>
          <p:cNvPicPr/>
          <p:nvPr/>
        </p:nvPicPr>
        <p:blipFill>
          <a:blip r:embed="rId4"/>
          <a:stretch/>
        </p:blipFill>
        <p:spPr>
          <a:xfrm>
            <a:off x="10885320" y="5585400"/>
            <a:ext cx="899280" cy="89964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C28D27F0-22D2-48AD-82F9-D655B086D585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3000" b="1" strike="noStrike" spc="-1">
                <a:solidFill>
                  <a:schemeClr val="accent1"/>
                </a:solidFill>
                <a:latin typeface="Arial"/>
              </a:rPr>
              <a:t>Mastertitelformat bearbeiten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561636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167520" y="1406520"/>
            <a:ext cx="561636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 type="ftr" idx="10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 smtClean="0">
                <a:solidFill>
                  <a:schemeClr val="dk1"/>
                </a:solidFill>
                <a:latin typeface="Arial"/>
              </a:rPr>
              <a:t>|Automatic Differentiation Near-Field Ptychography | Zhang Yiwei</a:t>
            </a:r>
            <a:endParaRPr lang="en-US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1649F5B0-C008-4919-BDD7-4BA172E2674D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3000" b="1" strike="noStrike" spc="-1">
                <a:solidFill>
                  <a:schemeClr val="accent1"/>
                </a:solidFill>
                <a:latin typeface="Arial"/>
              </a:rPr>
              <a:t>Mastertitelformat bearbeiten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561636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07880" y="3963600"/>
            <a:ext cx="561636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167520" y="1449360"/>
            <a:ext cx="561636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72000" tIns="36000" rIns="72000" bIns="3600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Object 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6167520" y="4005360"/>
            <a:ext cx="561636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72000" tIns="36000" rIns="72000" bIns="3600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Object 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ftr" idx="13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 smtClean="0">
                <a:solidFill>
                  <a:schemeClr val="dk1"/>
                </a:solidFill>
                <a:latin typeface="Arial"/>
              </a:rPr>
              <a:t>|Automatic Differentiation Near-Field Ptychography | Zhang Yiwei</a:t>
            </a:r>
            <a:endParaRPr lang="en-US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A175AE56-A4DE-4968-AF07-7DD16309F05B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3000" b="1" strike="noStrike" spc="-1">
                <a:solidFill>
                  <a:schemeClr val="accent1"/>
                </a:solidFill>
                <a:latin typeface="Arial"/>
              </a:rPr>
              <a:t>Mastertitelformat bearbeiten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752436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07880" y="3963600"/>
            <a:ext cx="752436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body"/>
          </p:nvPr>
        </p:nvSpPr>
        <p:spPr>
          <a:xfrm>
            <a:off x="8075520" y="1449360"/>
            <a:ext cx="370800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72000" tIns="36000" rIns="72000" bIns="3600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Object 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2" name="PlaceHolder 6"/>
          <p:cNvSpPr>
            <a:spLocks noGrp="1"/>
          </p:cNvSpPr>
          <p:nvPr>
            <p:ph type="body"/>
          </p:nvPr>
        </p:nvSpPr>
        <p:spPr>
          <a:xfrm>
            <a:off x="8075520" y="4005360"/>
            <a:ext cx="370800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72000" tIns="36000" rIns="72000" bIns="3600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Object 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3" name="PlaceHolder 7"/>
          <p:cNvSpPr>
            <a:spLocks noGrp="1"/>
          </p:cNvSpPr>
          <p:nvPr>
            <p:ph type="ftr" idx="2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 smtClean="0">
                <a:solidFill>
                  <a:schemeClr val="dk1"/>
                </a:solidFill>
                <a:latin typeface="Arial"/>
              </a:rPr>
              <a:t>|Automatic Differentiation Near-Field Ptychography | Zhang Yiwei</a:t>
            </a:r>
            <a:endParaRPr lang="en-US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54599956-0139-4406-ABDF-50A993ABC235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3000" b="1" strike="noStrike" spc="-1">
                <a:solidFill>
                  <a:schemeClr val="accent1"/>
                </a:solidFill>
                <a:latin typeface="Arial"/>
              </a:rPr>
              <a:t>Mastertitelformat bearbeiten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370800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07880" y="3963600"/>
            <a:ext cx="370800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259160" y="1449360"/>
            <a:ext cx="367308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Bild durch Klicken auf Symbol hinzufügen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1" name="PlaceHolder 6"/>
          <p:cNvSpPr>
            <a:spLocks noGrp="1"/>
          </p:cNvSpPr>
          <p:nvPr>
            <p:ph type="body"/>
          </p:nvPr>
        </p:nvSpPr>
        <p:spPr>
          <a:xfrm>
            <a:off x="4259160" y="4005360"/>
            <a:ext cx="3673080" cy="24123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Bild durch Klicken auf Symbol hinzufügen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2" name="PlaceHolder 7"/>
          <p:cNvSpPr>
            <a:spLocks noGrp="1"/>
          </p:cNvSpPr>
          <p:nvPr>
            <p:ph type="body"/>
          </p:nvPr>
        </p:nvSpPr>
        <p:spPr>
          <a:xfrm>
            <a:off x="8075520" y="1449360"/>
            <a:ext cx="370800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Bild durch Klicken auf Symbol hinzufügen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3" name="PlaceHolder 8"/>
          <p:cNvSpPr>
            <a:spLocks noGrp="1"/>
          </p:cNvSpPr>
          <p:nvPr>
            <p:ph type="body"/>
          </p:nvPr>
        </p:nvSpPr>
        <p:spPr>
          <a:xfrm>
            <a:off x="8075520" y="4005360"/>
            <a:ext cx="3708000" cy="24123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Bild durch Klicken auf Symbol hinzufügen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4" name="PlaceHolder 9"/>
          <p:cNvSpPr>
            <a:spLocks noGrp="1"/>
          </p:cNvSpPr>
          <p:nvPr>
            <p:ph type="ftr" idx="3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 smtClean="0">
                <a:solidFill>
                  <a:schemeClr val="dk1"/>
                </a:solidFill>
                <a:latin typeface="Arial"/>
              </a:rPr>
              <a:t>|Automatic Differentiation Near-Field Ptychography | Zhang Yiwei</a:t>
            </a:r>
            <a:endParaRPr lang="en-US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19F7CCB3-3BB6-4060-9123-C42DF8F44A87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3000" b="1" strike="noStrike" spc="-1">
                <a:solidFill>
                  <a:schemeClr val="accent1"/>
                </a:solidFill>
                <a:latin typeface="Arial"/>
              </a:rPr>
              <a:t>Mastertitelformat bearbeiten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07880" y="1449360"/>
            <a:ext cx="1137564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Bild durch Klicken auf Symbol hinzufügen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ftr" idx="4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 smtClean="0">
                <a:solidFill>
                  <a:schemeClr val="dk1"/>
                </a:solidFill>
                <a:latin typeface="Arial"/>
              </a:rPr>
              <a:t>|Automatic Differentiation Near-Field Ptychography | Zhang Yiwei</a:t>
            </a:r>
            <a:endParaRPr lang="en-US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486DD66F-33FE-453A-9579-594D1DD596ED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3000" b="1" strike="noStrike" spc="-1">
                <a:solidFill>
                  <a:schemeClr val="accent1"/>
                </a:solidFill>
                <a:latin typeface="Arial"/>
              </a:rPr>
              <a:t>Mastertitelformat bearbeiten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07880" y="1449360"/>
            <a:ext cx="370800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Bild durch Klicken auf Symbol hinzufügen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259160" y="1449360"/>
            <a:ext cx="752436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Bild durch Klicken auf Symbol hinzufügen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ftr" idx="6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 smtClean="0">
                <a:solidFill>
                  <a:schemeClr val="dk1"/>
                </a:solidFill>
                <a:latin typeface="Arial"/>
              </a:rPr>
              <a:t>|Automatic Differentiation Near-Field Ptychography | Zhang Yiwei</a:t>
            </a:r>
            <a:endParaRPr lang="en-US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BDD2E85B-D129-4223-A020-47DFD4AEFAE0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3000" b="1" strike="noStrike" spc="-1">
                <a:solidFill>
                  <a:schemeClr val="accent1"/>
                </a:solidFill>
                <a:latin typeface="Arial"/>
              </a:rPr>
              <a:t>Mastertitelformat bearbeiten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ftr" idx="7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 smtClean="0">
                <a:solidFill>
                  <a:schemeClr val="dk1"/>
                </a:solidFill>
                <a:latin typeface="Arial"/>
              </a:rPr>
              <a:t>|Automatic Differentiation Near-Field Ptychography | Zhang Yiwei</a:t>
            </a:r>
            <a:endParaRPr lang="en-US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2E809183-84F9-4381-BE57-943D2E6747A8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1"/>
          <p:cNvSpPr>
            <a:spLocks noGrp="1"/>
          </p:cNvSpPr>
          <p:nvPr>
            <p:ph type="ftr" idx="8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 smtClean="0">
                <a:solidFill>
                  <a:schemeClr val="dk1"/>
                </a:solidFill>
                <a:latin typeface="Arial"/>
              </a:rPr>
              <a:t>|Automatic Differentiation Near-Field Ptychography | Zhang Yiwei</a:t>
            </a:r>
            <a:endParaRPr lang="en-US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feld 3" hidden="1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42156A67-485E-489B-8A0B-50FEB6C3FEAE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Rechteck 4"/>
          <p:cNvSpPr/>
          <p:nvPr/>
        </p:nvSpPr>
        <p:spPr>
          <a:xfrm>
            <a:off x="395280" y="3980160"/>
            <a:ext cx="4571640" cy="37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10000"/>
              </a:lnSpc>
            </a:pPr>
            <a:r>
              <a:rPr lang="de-DE" sz="1800" b="1" strike="noStrike" spc="-1">
                <a:solidFill>
                  <a:schemeClr val="dk1"/>
                </a:solidFill>
                <a:latin typeface="Arial"/>
              </a:rPr>
              <a:t>Contact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Rechteck 5"/>
          <p:cNvSpPr/>
          <p:nvPr/>
        </p:nvSpPr>
        <p:spPr>
          <a:xfrm>
            <a:off x="395280" y="4516560"/>
            <a:ext cx="2700360" cy="189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20000"/>
              </a:lnSpc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Deutsches Elektronen-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20000"/>
              </a:lnSpc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Synchrotron DESY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2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20000"/>
              </a:lnSpc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www.desy.de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1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360" cy="1899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20000"/>
              </a:lnSpc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9BD2D90E-D787-4A39-825F-7D0852B8FFAA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3000" b="1" strike="noStrike" spc="-1">
                <a:solidFill>
                  <a:schemeClr val="accent1"/>
                </a:solidFill>
                <a:latin typeface="Arial"/>
              </a:rPr>
              <a:t>Mastertitelformat bearbeiten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1137564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</a:rPr>
              <a:t>Mastertextformat bearbeiten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ftr" idx="9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 smtClean="0">
                <a:solidFill>
                  <a:schemeClr val="dk1"/>
                </a:solidFill>
                <a:latin typeface="Arial"/>
              </a:rPr>
              <a:t>|Automatic Differentiation Near-Field Ptychography | Zhang Yiwei</a:t>
            </a:r>
            <a:endParaRPr lang="en-US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14360" y="1035360"/>
            <a:ext cx="11375640" cy="18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6000" b="1" spc="-1" dirty="0" smtClean="0">
                <a:solidFill>
                  <a:schemeClr val="accent1"/>
                </a:solidFill>
              </a:rPr>
              <a:t>Automatic Differentiation Near-Field </a:t>
            </a:r>
            <a:r>
              <a:rPr lang="en-US" altLang="zh-CN" sz="6000" b="1" spc="-1" dirty="0" err="1" smtClean="0">
                <a:solidFill>
                  <a:schemeClr val="accent1"/>
                </a:solidFill>
              </a:rPr>
              <a:t>Ptychography</a:t>
            </a:r>
            <a:endParaRPr lang="en-US" sz="60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414360" y="4096800"/>
            <a:ext cx="11369160" cy="6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0" strike="noStrike" spc="-1" dirty="0">
                <a:solidFill>
                  <a:schemeClr val="dk1"/>
                </a:solidFill>
                <a:latin typeface="Arial"/>
              </a:rPr>
              <a:t>Zhang </a:t>
            </a:r>
            <a:r>
              <a:rPr lang="en-US" sz="1800" b="0" strike="noStrike" spc="-1" dirty="0" err="1">
                <a:solidFill>
                  <a:schemeClr val="dk1"/>
                </a:solidFill>
                <a:latin typeface="Arial"/>
              </a:rPr>
              <a:t>Yiwei</a:t>
            </a:r>
            <a:r>
              <a:rPr lang="en-US" sz="18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, </a:t>
            </a:r>
            <a:r>
              <a:rPr lang="en-US" altLang="zh-CN" sz="1800" b="0" strike="noStrike" spc="-1" smtClean="0">
                <a:solidFill>
                  <a:schemeClr val="dk1"/>
                </a:solidFill>
                <a:latin typeface="Arial"/>
              </a:rPr>
              <a:t>DESY CFEL</a:t>
            </a:r>
            <a:endParaRPr lang="en-US" altLang="zh-CN" sz="1800" b="0" strike="noStrike" spc="-1" dirty="0" smtClean="0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0" strike="noStrike" spc="-1" dirty="0" smtClean="0">
                <a:solidFill>
                  <a:schemeClr val="dk1"/>
                </a:solidFill>
                <a:latin typeface="Arial"/>
              </a:rPr>
              <a:t>September </a:t>
            </a:r>
            <a:r>
              <a:rPr lang="en-US" sz="1800" b="0" strike="noStrike" spc="-1" dirty="0" smtClean="0">
                <a:solidFill>
                  <a:schemeClr val="dk1"/>
                </a:solidFill>
                <a:latin typeface="Arial"/>
              </a:rPr>
              <a:t>4, </a:t>
            </a:r>
            <a:r>
              <a:rPr lang="en-US" sz="1800" b="0" strike="noStrike" spc="-1" dirty="0">
                <a:solidFill>
                  <a:schemeClr val="dk1"/>
                </a:solidFill>
                <a:latin typeface="Arial"/>
              </a:rPr>
              <a:t>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10348330" y="1546664"/>
            <a:ext cx="1197944" cy="131832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57" y="4271151"/>
            <a:ext cx="2022008" cy="16870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61" y="2406275"/>
            <a:ext cx="2011401" cy="1678175"/>
          </a:xfrm>
          <a:prstGeom prst="rect">
            <a:avLst/>
          </a:prstGeom>
        </p:spPr>
      </p:pic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altLang="zh-CN" sz="3000" b="1" strike="noStrike" spc="-1" dirty="0" smtClean="0">
                <a:solidFill>
                  <a:schemeClr val="accent1"/>
                </a:solidFill>
                <a:latin typeface="Arial"/>
              </a:rPr>
              <a:t>How to </a:t>
            </a:r>
            <a:r>
              <a:rPr lang="en-US" sz="3000" b="1" strike="noStrike" spc="-1" dirty="0" smtClean="0">
                <a:solidFill>
                  <a:schemeClr val="accent1"/>
                </a:solidFill>
                <a:latin typeface="Arial"/>
              </a:rPr>
              <a:t>generate </a:t>
            </a:r>
            <a:r>
              <a:rPr lang="en-US" sz="3000" b="1" strike="noStrike" spc="-1" dirty="0">
                <a:solidFill>
                  <a:schemeClr val="accent1"/>
                </a:solidFill>
                <a:latin typeface="Arial"/>
              </a:rPr>
              <a:t>digital data as ground truth for </a:t>
            </a:r>
            <a:r>
              <a:rPr lang="en-US" sz="3000" b="1" strike="noStrike" spc="-1" dirty="0" smtClean="0">
                <a:solidFill>
                  <a:schemeClr val="accent1"/>
                </a:solidFill>
                <a:latin typeface="Arial"/>
              </a:rPr>
              <a:t>testing?</a:t>
            </a:r>
            <a:endParaRPr lang="en-US" sz="30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/>
          </a:p>
        </p:txBody>
      </p:sp>
      <p:sp>
        <p:nvSpPr>
          <p:cNvPr id="5" name="文本框 4"/>
          <p:cNvSpPr txBox="1"/>
          <p:nvPr/>
        </p:nvSpPr>
        <p:spPr>
          <a:xfrm>
            <a:off x="407880" y="1097443"/>
            <a:ext cx="9466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Probe size</a:t>
            </a:r>
            <a:r>
              <a:rPr lang="en-US" altLang="zh-CN" dirty="0" smtClean="0">
                <a:sym typeface="Wingdings" panose="05000000000000000000" pitchFamily="2" charset="2"/>
              </a:rPr>
              <a:t>(128×128</a:t>
            </a:r>
            <a:r>
              <a:rPr lang="en-US" altLang="zh-CN" dirty="0">
                <a:sym typeface="Wingdings" panose="05000000000000000000" pitchFamily="2" charset="2"/>
              </a:rPr>
              <a:t>) </a:t>
            </a:r>
          </a:p>
          <a:p>
            <a:r>
              <a:rPr lang="en-US" altLang="zh-CN" dirty="0" smtClean="0">
                <a:sym typeface="Wingdings" panose="05000000000000000000" pitchFamily="2" charset="2"/>
              </a:rPr>
              <a:t>Object </a:t>
            </a:r>
            <a:r>
              <a:rPr lang="en-US" altLang="zh-CN" dirty="0">
                <a:sym typeface="Wingdings" panose="05000000000000000000" pitchFamily="2" charset="2"/>
              </a:rPr>
              <a:t>size(256×256) </a:t>
            </a:r>
            <a:endParaRPr lang="en-US" altLang="zh-CN" dirty="0" smtClean="0">
              <a:sym typeface="Wingdings" panose="05000000000000000000" pitchFamily="2" charset="2"/>
            </a:endParaRPr>
          </a:p>
          <a:p>
            <a:r>
              <a:rPr lang="en-US" altLang="zh-CN" dirty="0" smtClean="0">
                <a:sym typeface="Wingdings" panose="05000000000000000000" pitchFamily="2" charset="2"/>
              </a:rPr>
              <a:t>Probe </a:t>
            </a:r>
            <a:r>
              <a:rPr lang="en-US" altLang="zh-CN" dirty="0">
                <a:sym typeface="Wingdings" panose="05000000000000000000" pitchFamily="2" charset="2"/>
              </a:rPr>
              <a:t>o</a:t>
            </a:r>
            <a:r>
              <a:rPr lang="en-US" altLang="zh-CN" dirty="0" smtClean="0">
                <a:sym typeface="Wingdings" panose="05000000000000000000" pitchFamily="2" charset="2"/>
              </a:rPr>
              <a:t>verlap:90</a:t>
            </a:r>
            <a:r>
              <a:rPr lang="en-US" altLang="zh-CN" dirty="0">
                <a:sym typeface="Wingdings" panose="05000000000000000000" pitchFamily="2" charset="2"/>
              </a:rPr>
              <a:t>%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138711" y="3596708"/>
            <a:ext cx="1300222" cy="36933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EB6E0F"/>
                </a:solidFill>
              </a:rPr>
              <a:t>Amplitude</a:t>
            </a:r>
            <a:endParaRPr lang="zh-CN" altLang="en-US" dirty="0">
              <a:solidFill>
                <a:srgbClr val="EB6E0F"/>
              </a:solidFill>
            </a:endParaRPr>
          </a:p>
        </p:txBody>
      </p:sp>
      <p:sp>
        <p:nvSpPr>
          <p:cNvPr id="9" name="AutoShape 2" descr="data:image/png;base64,iVBORw0KGgoAAAANSUhEUgAAAfUAAAGiCAYAAAD+w19eAAAAOXRFWHRTb2Z0d2FyZQBNYXRwbG90bGliIHZlcnNpb24zLjguNCwgaHR0cHM6Ly9tYXRwbG90bGliLm9yZy8fJSN1AAAACXBIWXMAAA9hAAAPYQGoP6dpAAEAAElEQVR4nOy9aYys6VUf/qvq2veqrt7vOnfuLMzYYI/xYFsOZnPiJAbMB6wgEZJAhDWSkWUWgSwlNrFsxUmMJYidWCIyKBBIIjnKBysw5INjMA5gTGw89qx37tK3t+qufe2uqv+H+/8999Tp87xVfe+dO/RQR2p11Vvv+7zPen5ne84TGo/HY8xpTnOa05zmNKdTT+FXuwJzmtOc5jSnOc3p3tAc1Oc0pznNaU5zeo3QHNTnNKc5zWlOc3qN0BzU5zSnOc1pTnN6jdAc1Oc0pznNaU5zeo3QHNTnNKc5zWlOc3qN0BzU5zSnOc1pTnN6jdAc1Oc0pznNaU5zeo3QHNTnNKc5zWlOc3qN0BzU5zSnOc1pTnN6jdCrCuqf/vSncfHiRSQSCTzxxBP40pe+9GpWZ05zmtOc5jSnU02vGqj//u//Pj7wgQ/gQx/6EL72ta/h7W9/O971rnfh2rVrr1aV5jSnOc1pTnM61RR6tQ50efLJJ/HGN74Rn/nMZ9y1Rx99FD/6oz+Kj3/8469GleY0pznNaU5zOtUUeTVeOhgM8NWvfhW//Mu/PHH9ne98J7785S8fu7/f76Pf77vvo9EIBwcHWFxcRCgUesXrO6c5zWlOc7q3NB6P0Ww2sb6+jnD4lTMa93o9DAaDuy4nFoshkUjcgxq9svSqgHqlUsFwOMTKysrE9ZWVFWxvbx+7/+Mf/zg+8pGP3K/qzWlOc5rTnO4TXb9+HWfOnHlFyu71erh48aKJKyel1dVVXLly5W88sL8qoE7SWvZ4PDY171/5lV/BBz/4Qfe9Xq/j3Llz+K//9b9iYWEBkUgE4XAY/X4f29vb+NM//VO88MIL+Pa3v41Op4PhcIjRaIRQKISFhQUsLCwgGo0ee280GkUmk8HrX/96pNNpRCIRPPvss9jb20O328WlS5fw6KOPYnV1FcvLy4hGowiHwwiHwwiFQhN1t7waVtv4XDgcdvXgZ+s5+R7rv/VZv288Hru/0WiE0WjkPvN6UF35eWFhYaLtvCa/B7XfZ2Vh21k3XuNnvlOOPa9R4ud3q+yjo6OJ7yyX91tjJ/vM57HidWtcrH6y6qrnEMvU75TXfb+xbF2ufl6/0zePZfuGw6G3b+R94/H4WNslyfrxN3m/ftbqJ1kHzhk5p/nHOrN+w+Fw4h4fBZV7eHiIwWCAnZ0d7O3toV6vo9VqAYArk+8+OjpCt9t1lsdOp4N0Oo1CoYDHHnsMGxsbyGazSCaT7t3sQzk39bzQc4C8Tl/Xz8n6jcfjif4gz+Q1ax7Iz0FrQ65h+Xuv18N/+A//Adls1tv3d0uDwQDb29u4du0acrncHZfTaDRw7tw5DAaDOahbVC6XsbCwcEx62t3dPaa9A0A8Hkc8Hj92/aGHHkIymcRgMECz2USlUkG9Xsf29jb29/cxGo0mANIHlPzOhZBKpbC4uIhMJoPDw0MAwPb2NlqtFnq9HgAgmUwiFos55kzmFMQcFhYWJhaorAN/swBVMzzruixPgpsGLEmaUc3ST/K9FJB4jwZ0nzAir2kglNdlvfhZ9gPfL/vfqgOfke3VggzbbfUnSdbF6hPNfDUoaeHDAiqfYGExZ1l/q04a0OX/IGFArgVenwZ6sl5W30wTtqx+sADdJ9DKPtFgLQFdjrc1v3yk5w5Br9PpYDAYoN/vYzAY4OjoCAsLCwBur+nhcOjqfnR05N51eHiIfr+ParWKnZ0dFAoFJJPJY8qC1d8WkMvfgsbYAmK2h3+ynnr8df9ZZVl1lv8l+YT7e0m5XO6uQP000asC6rFYDE888QSefvppvOc973HXn376afzIj/zIzOVEIhFEIhH0+320221Uq1Vcv34dtVoN/X4/UBOkNKsZKSfqwsIC0uk0yuUyms0mDg8PJyY8NRCtqWstW09in7ahGaq87mOCVrs0KPg0NH2PZARBwGYxU199rPoFkSyDfaqZlByzaRYSi+FLBmVpPXzOpzEHtd0CJX6XwpjFrC0BKGge+QBUkhRqrfZI5ix/OymT1WMzq/Ac9B65RmXfsWw5P/R4hcNh96y+xv7g+vUJ0nxX0Pw+OjrCYDBAt9tFq9VCv98/JvxooYHCKP8PBgOn6ZdKJUQiEaTT6WPaoDXXfEKxvm/ampD9ooVj8jz2nyxTC7D8LO8Nomnz917SLOtl2vOnhV418/sHP/hB/ORP/iTe9KY34S1veQs++9nP4tq1a3jf+943cxlyIg0GA3Q6HdTrdfT7fScda/JpZXKCD4dDhMNhxGIx5PN5LC4uOnOZ1pT5X/75JrRPcw1icrMw2DuVdPVi9wG7fIdmElZ5QQKHJeT43qO1DR+oz9I+qXVYQK6Fh5O0Laj+lqAi772TsbM0NSvQSDJkPqcFEingyLJPWj/ffbr909pl9b9sg7xXl+9bj7y+sLBwjC8EabR6LWvgo4Df7/fR6/WchYCgFiQ0SoVgNBqhXq+jVqshk8lgMBggHo9PBWxd16B7gkgLfloxYVs1sMs2neS9rwZAzkH9PtB73/te7O/v41d/9VextbWFxx9/HF/4whdw/vz5mcs4PDxEJBLBcDh0Piuay32+buA4OEgGd3R05MxHsVgMi4uLWFhYQC6XQ7VaRaFQQCwWc2VQopVamTSl85om/YzWmqVGYtVdlztNW5Xf73YhamlfM1OrrroMi6yxssAxCDj1e+TYah+ivEcLDpZm5GPQ+p3abKznoq+Nus5B88LqO10P1sXqEwlW2v0i32cB8ayCjUW6//R1+bzsPwnsUvAMmi9aO5fPAjjmY+dnn+DPMtl/h4eHTkvvdDouVkNbPizTvgTQ4XCIRqOBvb09xGIxlMtlJJPJCdeWvF+StEhoIcIaB61t6/ula0qPBfuD/Ra03mfV1u8XzUH9PtFTTz2Fp5566o6f5yKTpvLLly+jXq9jPB6j0+mYE88a4HA4jGg0imQyiWQyiUQigWg06v6n02lks1kXnHV4eOgmcSQScfXxMX9ZZ33dYh4+wJbfg+7xXbMYt7zusxhYZU/T5KbVyfe81b5ZygZwTDPlfysYUDNbOTaWyVd+t8bXGidfoJfP363fM2vbtebtIwnosh985VnzN2iOWKCjP09j+HL8FhYWJoBL9p+sg9SeJaDz+aDxkuOpAzMtAZv39Ho9tFottFotp6VrCpprum0HBwdYWFjA6uoqCoWCcy9KknVmGbK+Pv5C4v26jbJ8H5Bri4nVp9oaERTT80puY/vbTK8qqN8roqk8k8lgZWUFKysr6Ha7qFarE6Z4OQnlolhYWEA8HkcymUShUEChUEA6nZ4I0AuFQjg8PMTh4SGGwyEGg8EEk+I9JEsj1vfMct1330mA3dJSrIU4izRqaebTNE9fX/jaNU1YmEaa+Vimd/k3i2Ypv/sAQveNbpv+rq/r54P6zGLempGy7VYQpza7W3Ww3jeNLIuDJt+7+axcV9pywvssAUn+LjV5y3cuBTetrRLsLOFDmtZ7vZ4zvfsA3fquI/75vdvtotlsotFooNfrOf7jGw99fRqIWmOr+1DHMch+s+ISfO9iP/5N0djnmvopITmxk8kkxuMxNjY2cHBwgPF4jIODA7RarYktTJIikQji8TjS6TQWFxeRz+exurqK9fV1lEolt62N7+l0Ouh2uy7CNZfLIRaLmUwFOG7m9NVdMiD+NotfPqhfgugkIC7Ls7R6ktzeJoOY9HunMRbNrLTplTQLo/BpXScN4vExZy0k3Y0g4nuHJjk3TgLsslz5F0RBWrkMNCVJ7dkq29fvGrhZrtbQrbr45pqcU3Lc9Xtkn+h6+oAduOX66/V6aLfb6Ha7Zpt8/cB6ybqGQiH0+320Wi3s7e3hzJkzSCQSSKfTpnbsm2t0/cm2+PrO0sp1vRhf5LMEBAkSMgZBm/2D+uaVoDmonxJqt9vo9Xqo1WrOPLSwsICVlRUMh0N0Oh00Gg3U6/WJbRahUAjJZBLr6+sol8vY2NhAuVxGNpt1mno8Hkc0Gj02mN1u1703n88jFoshmUx6GVqQ5jKLJua719JoT6Jl+TROq/76PvlugogGZIthBtXXx3gkg51G8nkfoPvarAUs3RfayqPrNBqN3JYm4BZzTaVSiEQiiEajx4Qe+a5pDFdrmBZjDZpLWkCZhUFpy4n1exDYz9rvvncHzWX5bm2JCLKkyD+f0KbnqgS18fjWdi0CerPZRLfbnXDFSfJp7zK+Qwofo9EIvV4PN2/exLlz55BMJpHP5ydM8D5+Itsl75Fj4WsrP1tauzTvkyxtXbZBj7m15u8WZOfkp1MN6gcHB+j3+7hx44abOJFIBN1uF6PRCIlEAolEAp1OB71eb4JRLSwsOEk4l8shm806kzsTmshJTubMCc8EEgzMs8CMz1qaHclahNbC9QGzLNcHTPp+i/H5FpgPkCU4aQDwaeJB2q9uo5TufZHd0+hOGYfVJ5JZcXvjcDh0Al6v13PzjnMrl8u5GI10Om1aJORc8/kYfSBn1dPHwGcpl5+nATp/85EEdCsIz3o+SHAJehfJ2kqm32XtXPG9SwoLet/1aDRCv993gG4F3PlIz3F5jdaJVquFZrOJdrvtIuF9As40YU5q4NpS4RPe+V0Ct7V2pRVN9r8WSIPec79orqmfEtrd3UWlUsEzzzzjssRlMhksLCyg2+0iHA4jHo87E7lcnBKoqUnJBS0BhSYtlrWwsOAFdZJeqBYFAbqPkUnGe5KJKhfnnWhPuk380xG6WhMK0jB1mzVZsQqaocjrPi1Gf7cYviYdQMTdFaPRyEU6Hx4eYnd3FwcHB2g2m2i1Wm7O5XI5lEolZDIZM+kFNXcKkYztkBq9T4Onxmj1p08js7Q33f5ZPvtIxzDwvwR1Pb+t65KscZJzV65X/du0uvsEGv7X/mP5juFw6EB9MBh457Z+nxQudKCfDOjrdrtoNBpoNpvo9/vIZDKBu2Csa1YfyC19swh8JO0CY39oi5Ock/odr7ZvfQ7qp4SuXLmCK1eu4Bvf+IYbtHA4jFQqBeBWcohGo+EOg5GmqGaziRs3bqDRaKBSqSCfzyOVSiGfz2N9fR3FYhHFYhHpdNpp6KlUCqVSCeFw2Jn8Cez0vUtGIL8DxzVkuQh9YB4E3nciEMzyDp9GCNxOSkFhx4ru1kKHD8Tl+3zme6vNkslafWG116cFayHHMuEOh0NUq1VUq1Xs7++jUqm4vuDuiMXFRaysrCCbzSKRSCCZTLrxHwwGuHHjhmPmTJhEgZABUdlsFktLSxOCKOugx0j7OYM0IglWPqbr68dZBS49pgR0qcXSlGtpztZaYDkkGbntoyBhRr9Pm5Zlf7FfOR9YDg8H6XQ6aLfbODo6OtZHUivWQq7sG/IrAjq35h4eHmJvbw+ZTMZFwsu0wj5hR5Ica9mH0rRulSfHT9Y7EokcK4drQ/Y12ybbLdsq6zOLsDink9OpBvWdnR3s7u46DYp/nU4Ho9HI5VrWgXLj8a383wyi6/V6qFQqLmiu3W7jzJkziEQiLg+zjHjn9jdZFkkzO4tx+TR0i/nqevs0rllomvY/TcuQf7o8/dssknGQlm7Vj59noaD7pUtkNLqdv7vZbLqxjMViLo1np9NxQZfdbhfj8a1Uwul0GsViEbFYzP0lk0mneR8dHTmNngyb85OgLjW9aDSKg4MDFAoFlEol5PN5k/Gy3j4hZFZmaWnsJ51Teu74hCPr3fJ91lzwCQz63YCdFS9IYJbauLxuPUtLHfkLferkO7odvjb7+sO61mq1XB75o6MjN6e0oGb1l9VP8h4CrM/Spduh176O4dAKAbV2yzw/ixXllaC5pn5KaH9/3+V45x/TLkqGqiVHSpi9Xg+Hh4duPzu3ttEsuri46JgT7+NillIo96hqINcMwwJ0Xp9GFgOWn6eVwfZbkdO6Xj5mLwUWn4bOMqctIlmu1S9as7E0DE1BZViaKwOT6A/f3d112nMymXTXaQrlOOfzefe3vLyMWCyGaDTqgiv5bmYZi0ajTijkPGKKUb6foN9qtbC4uIjBYIBQKOT2KnN+6mhu6SrS7fZpv/I3a974wGGWfcXa5G7VYxrYBr1Tzi0NbEHaqlybcr5JwJbvtrZv8T5mkSOo67l/ErIsTuPxeMKvfnh46PWr+945TZiaBVz1PVYUPO+z5qAEdD1W91tLn4P6KaEbN26gVqs5IJbaFxetjMj0kV6wBwcHqFaraLVaTptqtVp44YUX0Gg0MBgMnHmUGh2lX8005ISXC0MzOp9GJsliYrNo9LoM+R4LBDUzlN99wXFW3bXgIK8HaUeSLD+cdU2OfVBbOB79fh/NZhMvvfSS05rlvuNqterGl4mN0uk0MpkMSqUSksnkBIgTgOX7mBWMvkzmOUgkEmg2m+h0Om7eUAit1+uoVqt47rnn3KFC2WwW586dc1sopXCq/cmWEKnHS/ePj3wgZ/W9Nb5yHegdEj7TuyQ513yCo9VeKyCO5VlAL9vnEzJpZeE8sbaxWX0rx8pHfK/UaLlzZ39/H91ud+qedS3s6L6V72f/aAFRl0clQIKyfpecF/Sp6/gK6Y6Uz9xvYP/bQqca1Ov1ujNNycCTIO2D5FsEACa0ffrParUaXn75Zezv72MwGCCTybiFsLi4OMG85Ds1uGumZNVzVkbra++0xeLTZoMAWzJjGa3tY7hBbdL3y7rwmgbuoGBD/U7JTPkbBbbBYICDgwPUajXUajXs7u5OWHl4WA9zFCSTSWSzWZRKJSQSCRfYRsFgOBxOxBbIHRIsl/cx2I6MjSZVavMM2KQgSfPrwcEB2u02isUiMpkMisWi20bJ9lnzydfHvt98/UvmzjbpnQnW/OM1eWqeD9SDrC9a8PXNHQ3E04RaPUfYFimAy/nM+nFsuNMh6F2yHN89XE86wv7o6Ajtdhu1Ws1ZB7XAwrrptunffO+X7dcatXxW94v1vLamTVvzs1h97iXNNfVTQmSWkrQ0DgSbl6zBkqZ7ngBXr9exu7uL/f19J62n02mkUin0ej3Ttybfr99jgdQsTDYIwOV7dVCKrovvOa2p+JjqNPO7rptvkWuyNAtf233PynsJrNSums0mdnZ2XLQ6z76WGocMgEskEshkMu57KDSZMlMDlK4PgZxM2aqvrHMkEnFCCIOyOL/6/T6y2SxGo5HT2oPMslbfzaKhy/t0v7JPg56Rc0S2Uc8dkpxLJxEIfcCu26zrqPtc11/7m2XfkS/ovenT5uw04Nfto1Wg2WxOHBYj6xLE13S9rXbOWq+gd/nKkGPtyxV/P4F9DuqnhLj3nAyW2o/FwLQWyt8tDY8+M2kC293dxe7urvOHdrtdZyE4c+YMDg8PnW/Vtxj0hLb8oRb5GFAQwOv3yM8WaE+T6rWGbmlNLFcH0vgELQ0cWuuWJj6LfAtNW0e63S42Nzexs7PjdjykUikXqQ4A0WgUhULBacsy77YsZzS6vQ89mUwik8kgHo+7SGoye+lbZtyF3DlAgVGe/c0gvXA47OrFZ7kfvlKpYGtrC6VSCYVCAaurq8hms6bGzH7W36cxKOv3IMYu55M208tx19sfJYj6rGYWgPuESF2uFnKt+/W7pGlaujY4DnIrm1U3WTbXWjQaxeHhodkO/X5Jh4eHaDQaLrBSa8uyrdLFKK/7hAqrz3wuCC3kyGfkGMo+97UzqP2vJM1B/ZQSJxO3iGjQ1AteM1zS0dEROp0OqtUqIpEI9vb2sLW1hW6366TO4XCIer2OTCaDarXq/F7A8QxfEpz0YpI+eNJJgN5HVuCKtmoECRySGWjg9gG6LttiqBqgfUFeugwL4K1+4/2MMm+1Wtje3saLL77ozNlyC1G5XHZaeCwWcxr1eDyeCIbi+wjoJAI9hQCZPY4aPbV1mlEPDw+dT567MHg4iLxf+ij5/Hg8dulJt7e3cePGDZw9exbZbBaZTGYi+t5HszDTWTV6a8z0GAe5deRz0wQOvXanCbu+OTdLO3RkuPSnHx4eOgGM7dUR8gsLC+48Cp7m1mg0vCmr9fupXPAEOH2ctCVIWMoE14y83woc1oK/FLR4nfdppcAaN8viIv/PfeqvHJ1qUJdSKklqkpqCpFVJw+HQHQgzGo2wv7+ParU6YUIl06dJdzAYHEtF63u/Zf6aRYO6HyT7zgJu64+/WZYJ/lmWEr7PiqadRkHaEa+1223s7+/j5Zdfxs7OjssAlkgkHGMmUBOMAUz4vxngdnR0NOEH7/f7E0yR5whI5iczz0mwlpYl4HYiGrlliaZe6cuVR3symn4wGCCRSDj3ArfaUWiQ/az76KSkwcMXkMZ7rd8tQXJWy4EllM8ybyRIWXXV9+rv0pLCHQwyuI1jz+uM80mlUlhZWXEBkBwvvcaC6sIkV1q41KT5hwZe+VzQ81Izt4QEH5+yxt8C9mkWwVeK5pr6KSFr0lhmP32Pz+wL3D5TvdFoYHNzE/v7+2g0Gmg0Gsek98FggHa7jUajMbEfPui9FqCzPH6XUv9Jadrks0BVXtd9qBmzBejyN+tdUmu0+sbaVjRLP8nfeZ0AOh7fOtDn+vXr+MY3vnFMQyKQN5tNVy5BmeXQukHfZiQScdHn3JqWyWTQ7/cRi8Umdl3QRSP99AS6wWAwIUCQYTNojkyfc5FlhUK308pyLh0dHWFnZwfVatVtq1tZWcHS0hKWlpYmXCVWf/toVoar58I0M33QOFrE+6RGqcFhlrrrtmpLBsvWWq605jFIToI6AT2XyzkA7vf7SKVSKJfLePjhhzEajbC9ve0sLBxjn1DD/qRg2O12j2nqlt9fCz8+ENfts/rNMsX7ytZ1sYRsSyC7nzQH9VNInIByElmBXZLkotWTliYv+j+t9IqUpCuVCur1OnK5HPL5vAl4vgWkr1vWh5PQNO1HLkgN2NPM7kHfLZL+SV8dtQalwV3X2dcmastkvMPhELu7u9jc3MT169edaZwJYtrtthPIEomES/9Ln3g0GkU6nZ7wndPXvrCwgGQy6c4O4H3St03zO605PM1rMBg4H6vMkcCtcXLL2sHBgYvhSCQS7jr9sxQ6KKDQt9/v99FoNNx2PLZN96flK5XjY/WzfF4GC+pn5Zz3aXzyGZ9mJ4GWYCif8QmZQe2RAXwk2Q/S2sM+loGznCORSATlchlnzpzBE088gZs3b2JzcxPf+MY3UCwWsb6+jkcffRTD4RCpVArVanUiF4LVZ/KPQh3jKWgplHxOj43VdqtfLKFIr0PLuqP5izTXS2FTrmvt9jtNAHka6VSDum8RM4LYx2wkcRJq5kONTzIWi+j3kgtPnu6mBQH5Xl+bTjLpZ33PNIbn08Kt7/K6piCTrPXdGiNf9LFsj5b6CXYE0Vqthq2tLezt7blzAGKxmCs/Fos5PzgD4mSgJQ9hkfn+ZTAmg74oRMhyuTed84ZJjcjsCBIsS37m74eHhwiHb2cuZDZDKQBIBgrcYp7MgDgYDFxiJgodOk1rELBrCpqv8rNP8/OBvH7ON58lQOj5qIO0dP0sANfxLVZ7pcBPq4g0gy8sLGBxcRGXLl3CxYsXndvjhRdeQDKZRCqVQi6Xw3A4dPEOcm6wfkHrhBZBeXAMcNxt5ev7IGFYv1MLXxrc9XhY2jvHw3KrybLvt7Y+19RPCenJIaVHOSn5m6VFkCyGowdSl0UgqdfrLpkIfZzTytFajl6QUgKelelabZV1Zd/I/xaY+wBe1s8H6BZIy2d8wpYun6ZoX1t12+hj5o6FGzdu4ObNm9jZ2XGmS5kshtHvEui4xzwSiTgmbFkZ5AFBHMtIJIJOp+OOWyXj5ljymWg06oL1xuNbJn+2k4ID2wHACQk0AQNwbSDAyRzmDPobDofY29sDAFc/vkPOBwmKJGu+WVq2L/ZCjpG83wJ2PZ5yTPXakPXSbqNp0dc+YLdIAjr/GGchcw1EIhEsLS3h8uXL2NjYcOdHfOlLX3InRCaTSYzHYySTSTeWVDqYSli2QxOtgQR12Q5tIpfkK0/zPD0XdP/Ja+wTuZbld84lbUH5m0BzUD8lZEn8ZIBSq5oWwKa1WQsQLWYDwKX2rNVqbvsJT1WSz+pJNS3I6CRaFBmPZpRB4KmZmgXAFnOctkiD+tKqmyWI8LtuP+srg85oFmUw0t7eHvb393H9+nVsb2+jXq+7fb7MOXB4eIi1tTWsr69jdXUViUTCaehSs6aWTpCmb5xBdYxwZn1HoxEqlQq63S663a5LKMMDX8jwuGWy2+26yHd5Ahzbnsvl3DwuFovo9/tu3zrfOxgM0Gg0XLrZVqvlwGRtbQ17e3sux8L6+rrTJq25oQU/9rW+FjT20+YHfw+a11pI990v/etau/QJphrY2TbL8iPBXQZOsnyax7krQd7L9StPRgMwoalLgUoLTdKUzbHlOQGy/rKeQYqEBml+ln0j+1P2iY5jkGOjwdwS/qSArsuZ072nUw3qJG2q9TEW34TSC2OWSScXAveTMgreCjCZhSwAtOpq1V3+Zgk7szJcn4AR9OxJrAmWwKTr4Gs/hRdqLQwg63a7TkPnyVnA7TPvJfMD4MCv0Wggk8k4jZlMmNoRwTwej7ttbARlGdUu20ehgBo728OASya8ITMnULAf5V5u6Q5g30QiESwuLqJarTomzyx3iUTCaeU8frjdbgO4pd13u12USiVsbGx4rRCaoc86tnxefw4aTx/wTANzXtfCh24P2+KrY9A7NEhz3PmZ99RqNVy/fh3lchnVahWbm5vOXE6hUwqeEuytelluAb6X81gGP8r66D60QNj3XT5rCfRW5L3Fe0i0ZP1N0dbnmvopJD2xZ51IXLhB0q2+psFS7idl9i9rn7AFtvxumQtnaessDDMI0H2L8k5IMlaL0cjr0wQYiwkR0NnHDCKSh19IDYj383m+U2rtNIWHQqGJLWD0azMlLJktzfzUuI6OjibM39KvTqY7GAxQrVZx8+ZNVCoVtFott+WMoM3IegbKsTzWm8w7EokgnU5je3vb5R9ngB5wK2d4NBp1QYMUchYWFlzcRy6Xc0KMHh9+pyYqtclp0fInYd6+cZdz3we2JA3kvnUxy/YxPmP98V2WBl+v13Hjxg0sLi6iUqlge3t7Ii0wt7HRhE5AltvadPs1qMoT/tgeulP00adBQv+0PrAsd1qon8YnOF+kdUL//mrRaQLmu6FTDepSM+J3OWmk1gMEMx7JwHzSvdZ45YKvVqsupziZvi/iPqg8CbJWhKv8fRYJXdZT36tBWFoYNLP09R2Zv+xHwM4SZj3vY0KSQTFvgAwYohm6Xq+7eudyOYxGt9KrMuiMyWL6/b4rl8elMmEQx4omd5rMKUDwWFYSc8LTFE/z/Xg8dnvgmR+cZvadnR23nYkWBPYxy8jn8y6gjiZ6GZSVTCYxGo1crACFmEceecT50pnQZjweO6GE5k8mtwmHwy4QkODgM8/Ka9a60PNOzxtLyJNl++aqb+775hIFLr3mfBqrdQ/XAAVC9iEtRPydn4fDoctfUa1W0el00Ol0Jo7s3d/fR7/fx8HBgZtDPiFDnlnOmAvOBWr6cucFrQjyDAKWGxTcK/tA80ftNrS0dXm/ZZbXu4lk4JxvDOZ07+hUg7pPmpS+dLnVQkvBlpZqTWafNivLoLbYarXcKW5kmLqu+l3We6x9n5a5624WiAwonKUfTkKWlqUDAzVDkO+SQUkEdJ6spsGODJAaLbXlRCLhcvMT5BkMx2NTeSgQD3PJZDIugUs0GnVMnNqH/CyTwWjhiAyXW9dGoxEymQxyuRxWV1cdoyYIAHDJY1gmE5Wwfa1Wy4FJIpHAYDBApVLB1atXUSqVUCqVJrLZ9Xo9VyemNWWq2f39fYzHY+RyORd4J8dhmlYTBBgW8PrmkQSQoHdZazDIlG4JKb6gMlm+NI1zHGXufm0poE+dpzfSikSBk/vTaaGZtl5lgKwULvhHwS2RSLi5bgk0QW20eIelgASRtmRoknzWEgbut9Y8bY7N8vxpoVMP6pZGy8kktyFZ2yskWZNeB9AEMaZer+ckde6T1gvYp5XMCvRBC9Nqj+wjq876Xv28xRiC7tPv1AxmWtCV1JZksg+6NcgoqeUSuDWxfGre1HCi0ajL1V4qlbC6uort7W2n7fDZUCiEVCrlxl9raWyTZFrUSn1zh3VNJBIIh8NOW6fFQJ7CJTVjafqW25poTQDgjonl4TMkGZ3f7/edxj4cDrG/v+/SmMoxI1nzI4gZ+8Z+GghbZcjvei3MWoYUGiWoW3NPCrCh0O0tg+Qb2pcuifOUFh3GWzBuo1KpoNfroVarodvtBoI660a3jjS/8zmZb4HmfN4jj/71Ceryv89cT5Jj6eM9PoFLtlHzgrtRFu6U5qB+imiaD1dr5z4zspygPrOSLFsLCZTWmTAklUpNHPQRBNzymjZRyXrJBaY1Eiv6fRrpyHKrj3S7Z12M+n5Zps83K/uA+fcZIb63t+fyARAceYAO95oPh0O3FazVak3k3uZe4dXVVRQKBWxsbGB9fR3Ly8suQpznqddqNVQqFbc1kZHoNGVnMhmXxEZGzgO3Tw6kIEHzP5PUEMTpY81kMi5b4Xh8y3zPPuA2OeYb5zjRlZBMJrG+vo6trS13JPDDDz88AU5MosQ+IAixbUtLS+ZY6XGaBbT5Xa6doPniAxUpRFnz2DKx+wRG/ibnn8UD2N8ETV6jMCW3lPFPWpPkuMt5uLCw4ITRdrvtjQGQbdKuO75PuohisdhEQiyZV0NbI3W9rXHRfaSj32VgqB4fS7GSfJmWI2mFmKZk3Wuag/opoiBJXpuVgrQMPen1pJM+YpYtmQQXcqVSQbPZdPucg4BWArcF5lbdLMnYMmn7TJ8+4UdqMT5mG6TNWX0q+0kKS756yajyVqvlDmCpVCrO5E6mS0bR7XYnYicIzDSNR6NRlEolHB0dOWC9fPkyEokEjo6OHFgXi0XntyTwcesa603TbLPZdP5RliGzuUnNneZSAj8ZMa+Nx2MUi8WJ/c/sq0Kh4LQ25q2nq0DOg5WVFcfwKSjIPPTs/1gs5jTI69evIxqNIpvN4tFHHz22f13PPx9pAdh3r2/sNSjo67POtyDrz6zfad3juFCQkjnfeZ8WsCXY8RmeH8G4Cr3GdP1lRDs/yzHkXJJbKnkfBWG2wQLxoG2JWpCX4yLbJa9bY8S2yC1setve36So+NcinXpQB+CYJzUpMkefhG5NJsm4faSf06DEgCr6gGXwirwv6Ps0spgu/2vmOm3R+BimT6KfVldLuw96RtaZGgV9zYxR4FZBlqNNk3wPmaI8MIV5uQl2BNJUKoXx+Nb+X/rQac6Uudbl3nRpFeB9dA+Ew7fzuXPPMuvFusljXCWzlhomhRX+cT6TmUtNCbitSdOkz3qw/TJpDS0HFDYIODdv3sSlS5dcGUFjdq+0Fd86Cop2P6mliM/6LG66LXKs+EdBR/ah9Q4NdGwL/e3y/HXrnSRpfud3qTnLUwB1faVgoftJ9p1VB6s/JGjraz6yBHjNc1nnuab+ytGpBnVOFua4JmMiCEiJUErCFlORmpiecD4hQEuvNN02m023mGUQ0rRy9HXguAnUuldqd/yuF/Is2jpJB35NA2eLcQZp+5JkoA+D4Xq9Hvb391Gr1dyWLDJURggPBgMHsCwzmUw6gY5BcmSCvV5vwhXS6/XQbDaRy+WcGZ3pXofD4URKWQoHNM/SGkCtiBYDtoHtZNAkUwdTC6TrQPrLCeqMgF9YWHBpXqPRKMrlMiqVyoRGJrUeWjqYfCYWi020kznm6Xs/PDzEwcEBnnvuObzhDW9wgKHnkdTUfIKfJguIfQw8SOAOEswt4dsSCvQ6lmtbzlEJpPpPxndYvnUJ6OwvvoPPaECU7ZWn8xHwOM/lPRQsZayQFMSkiVu32+INcqx0/+n17BMGrL6VQqt2j0pLxRzUXxk61aCey+WQyWRw/vx5Z6rsdDq4du2aSwTjMxFp0InH4y51qNxbKheBFZAnP1PDPDg4QLlcRqFQmDDBc9JrTVaWq4UFPifbYDEV6QPTz+oFHSSxA/Z58NZ9PquBfJcmzfBp7h4MBs7kXqvVHKAzoIz1isfjCIVCzuc+Ht8OQisUCk6bXlpaciZ2gjEZ4N7entOAb9686eZRoVBwQgG3lskx4fM8vIXALU2rBMxut+sioWW/6lPWQqGQcwFIoYECBn32bAcAJ0CwPAqP7BsmuGm3287332w2HXDRH8uYhWeeeQYPPfQQzpw5Y1pbpIlXC4zWXPAxaynsab+49sFKQJBzT85r3ztk3eQhMFZkPEke1qOtJSyHmQnluzWYa7O0TD4j17pWCNgHMjhS1o1xGbTm8N3yfroHuAbkWtfWIzn/gtax/C594lLgsjR4zdPkWQh8xsrlMae7p1MN6ufOncPi4iLOnj2LWCw2odHJiThN6wbgmF+hUHDgLLeyyOc5SaWWyUnO41gZBa8Xk0VykWrw1n+afAvRpz3Le6UWz/prE6yu86wSqy7bV2/2GeMReMxtq9VyZkt5rji1YmqsTNpCDYYMjYlZJPOgNlyv1wHAncrW6XSOaYSaAYdCoWP+8XA4PJEmllvgjo6OXK5vugPknnE+w/6WCUR4vzSX06fLOoTD4YnjP1kW+4s0GAxQLBYRjUaRy+Vc9LUM8BqNRrhx4waWl5exsrIykYBHzwEdVzJtTujxt+aSpfFZ985CvvkugUjHGfBdHE8JqHKds5wg4dpn9fJp9vLd2vogAZ6WJHlSn8WTdJIazfe0QDZNUdCfLQuAVab+3eofWkXvF8019VNCjz32GNbW1rC4uIhut4tGo4Hd3V3nA5Pmdv0HTDIQRkqXy2XnC5dbjUicjAxE4nYoGSlLcyf9qydhUNMA3GKQQcwliJFK5qatCdNo2j1W2XxOtoNJWprNJnZ2diYy80mhic/RT0kGlsvlnCZDgAduZ1YD4ECeSWMajcZEG2SqWZ5mJuMyaALnHnLp15dWgHg8fkwbYSKSWq3m3knNm23gKXIScGTQFM3qBHVG0BOkZIBhvV6f0DLz+TxisRgWFxfd4TYy6I6gfv78eXS7XXcAiewfaw77mJyP6VvM3ifwTXuHtQ70dx/AakuVBlVdfxmQpuskP0vBUZYrTeucT5zTus+0D528JpPJIJPJTIC6BG7tV5dlyzpZY6A1aqttVv/KMmR75Tu1q0M/I/N4vNI0B/VTQm95y1tQKBQwGAxw5coVVKtVvPzyy07LBiajSkm+Bb+wsIBisYhUKuW2LV29etUFH8XjcRQKBWQyGSdItNttF/FO31ulUkG1Wp1IRCOjiy1maTGpIE3dp5Vossxr+j16cVKo8d0vnwsCdwlukpnyjxm5eM40+4taL8dlPB47c3QoFHJBaRTEqF2ORiPnO19ZWZnYxkXwo8meaWKpeS8sLDiBAsBEwB23mZHBA5j4DNxmnKy/1PpisRjK5bKz/NC8zvrRLy+ZMt/NJEZLS0uubTT5M2sZyyAISItCIpFwwkY8HndujmQyiWg0ilAohGq1iuvXr6NQKKBYLE4AnZx32nIRBK76cxBJd48WoKcdBBIE/HyOc1DHicjfJchJQZ7zjAGXcqcFBbRkMomVlRX0ej10u113Ol4kEkE2m3Wm+0ajMeFf5zu08sFnOY/Onz+P1dVVl1NACgccc/rgaeqXuf19lhK9fmkiZ52svtTCiOw3KZD6BAvgZIcEzenkdKpBvVgsIplMotVqoVqtOvOtFaUaJDFSA2QCB2bZkgx0PB5jaWkJ5XLZbVfb39+fmLxcqNzyRJCyJH3NBIOCVDT5rlmL1tcP02gWTUqbrH1kCQTM2763t+cOYpFR6zISnbEN4/HY+Y95HxmK1njJ3ChoUWvmwS/U9mVqVprPCeAy9SrHkPUi2Mrgyk6nc+ycdGnB0WZMajO9Xs9p4bJ/CHYUaJjgiMIHT23TZQO3fcSlUsm9i24DWpZ4z9HREQ4ODrCzs4Ner2fmhdeWl1ksNXouWb9p4UC+U/8+bT5acy6oXrI8CdYacGW8g+QftM5ks1ksLS05tx3zDiQSCZTLZYxGIxfjw1S9EtgkT2C/U2BMJpNYWlpCoVBAKpU6JlTwGQrh1tbIIIuLHhf9XSsUFmDrvpRt8QUv3m/Nd66pnxJKJpPOtHpwcID9/X13KpVFlmmOE5l+8VAohGw267Y57e/vO//suXPnsLS05EyU7XbbaVmSqVopYyWw873687SJR41D1926z7JMTNPofSZWrcnrugbVQ7cVuO1HbzQa7qjSfr8/EdnLqGGZZpXPyWAmycgkqBPoWUYoFHKCBA824TY31pHR81JDZ+Y2KTzwfUwCAsABPttH5ifrJvcVy8A9GTEvtXYZTc/ANmbWYyAeU5PyGZ6lPhqNEIvFJiwHHA+6BOiuGA6HqNVq2N3ddXOa7bLGU3+W88USmq179G/W3PfNxyBiW63ndNCifIdl0eN1GUQngZeCWDqdRqlUcnETHINEIoFisejeSxfMNOJajMfjSCaTWFxcdLs0ZApbea+MOeEc1vEAvnf5SFtPJA/Q1gb9nOxXy9Vwv2kO6qeEqB3t7Ozg+vXruHnz5oSZjZNdLla5CORAyX3HqVTKSdmpVMr5TxcXF50pc2dnB/V6HQcHB8f2JrfbbdTrdVSrVXS7Xefv5e8kC3w1cEvtCLDNYvJZAoPlK/O9L8gMJk1s7HPZ/5ZJU77TYtT9fh/VahXPPvssWq0WADgGRsCSQXIyAJKR59SeZWAQjzQNhULOzE5wJKgzuxr/qLVzjDhf+v2+873zutwnTMbJ7W7U6KXJn9fYPvY1t7PJPwYKRiIRF+2/t7fnwJvWCuB2dDPbTJcBBQSCcjabRb/fR6vVQqlUcow4kUjg4OAAwO2DQ/b29pBIJHDz5s2JrGrWHAImg+a0NmcJftZckGVrc7kGg5No6tKCZAnyvIcgzfbKfpUuEBk3odcKTeuMv5GnsUl/PN8lcxFYa4T3DodDpNNpLC0tYW1tDeVy2WUklC4Jqamzf1gHCiMWSbDXPEf2N+/l7/LdJNnXsjzJu7gWWV6QgjGnu6NTD+rUZmRebB/J4A1LIudCo+mVmhgnYzKZdEFde3t7ODg4cOY0CX5MQlOtVtFut91WFL4nqG6aLCCexti0xqS1J83o9ALTddRA7vuNz2pmJcseDodoNpsuWxwAd0CFBFupvcqxkaZGuc2L75baORmxZCYMcgRu+y2Zs388HiOTyTgmzmNQZbQ7GRZ94xxXaWrnvJQaDve10yrEPfTZbBYLCwvI5/MolUqoVqvOBM5gQT4jNXiCTSqVmug35mtIJpPOjcQ2MjaEc5wgFA6HUavVEI1GUalUsLS0hEwmc0yblfNLzi2tyen7pCnYmhdBYC+FB6tsH2lXh68d7Av5R8uIFpQJyGwzx7XRaODq1asT8RILCwvOvcQ5T4ufVih4Tf7xiN2VlRWv6V33FdskMyL63Bp63c4qMOkAOJ9bUQI3Ad0XPHc/aK6pnzIioyYjtEhL7rxGcx2BhRpgNBp1W0m4UMLhsNOcZJIZPeCU3hkFPxgMXFS1ZQL0kQZh3++APelmsQpMo5NOZqm96zqyPJ5jTsZDptnr9SYOz5B+PIK33gYjtRSC+ng8ntBS2E4KfdTSuHOBQiH3ckutXWpb0uQvyyQA6PqxDTIbmXQPAHDCQzgcRiaTcXEdoVDIWYnoPuC7pQDL58k45bY+1oWaI+tNjZF14z3tdhuNRsP53H1zJAhQZNu1xu6bS9rNY1l8rHnkEwq0Vq8/y7KltivHl/ODY8Y5qoVWArlMDESLCPkE4z24LVG+T5Ism0GOhULBaejSWmBZwNhOaYLX69GnPGiS/eQTDKz54VNAtBAwSx3uJc1B/ZQQzWZra2u4dOkSIpEIvv3tb09MaElyQUkJPJlMYmNjAxsbG25frzwNiQyz2Wyi3W7j4OAA169fd6ZbWTYnL6Pia7WaS0LDRUnyTWxtjpOajmXO9DE1X5m6rrOaNHVZPmbpi6DldcY/EAypmdN3DsCdZz4ejydiEuRfPB5HPp+fCCrie/P5/ISfUWq5DIyjgME609xO4U7exxgL6YMPhULuTHL2hfS9SguSTG0bjUZdJD61dAo3S0tLE24bmtYlCNRqNScUjUYjp53LyGqWD8AlVaLplsGgsmxapRqNhitXC2fThECfEMqxl35gKQhZz1iWJikcBM1dbUnQv8myKQRJTV0GMvKaNsFLDZRCPL+zfaPRyB1xS1eS5dZgPWS76T5hYC6VAt4r3QeSr9FSyPcFkQR4rT2zDRIMJTBbz8k5I6PhtcWGitRcU39l6FSDOn2Hy8vLuHjxosvfvbm56cziEgS09sEFwi1qxWIRiUTCBWRxC5GUgBlk1Gq1JpKGyIU1Go2cWa5er6PT6bitVz7TOEn6pPS98rvPZy7rI69pCpqkQVK0FiQsUNflSHA4PDxEtVpFrVabMCfyPjJZuY+bmiW1J/oLCVJSC2Zd0un0RLlyy5g+J52aWavVmtByKbCFw2GXlpbMliDP4DuCM5k/zdtk1jwClgFv3J7EmAxuo2Q8QSqVQjKZRDabxXg8Rq1WmzhxjYKr7l85FtL9QDcV65RMJl3kfTh8KykPzfY+M2+Q1Ui/W1+TZlo5d3wWJK5NbUbnOvAx6WlmermO5JrVgaxa8NVlBgkWMohMgr9vzcn28j/ndyqVmgiq1P1n9ameH4CtIQfVSa9rrVDo/pT3Wn1j9eP9TD7zt4lONaiT6S4sLCCXy6Hf72NlZcVtKWk0GhOaOWCbDnXgigzQ0gyAUns6nXbb5yxfPv2VMtI6iMEAdyYNWtqRz0x50mv69yDymeg00VzZ7/ddrn5JNLVr7UWezCbHSwbSEfS10CRTs3J7mfR9U5Cjj56CBXD72Em5xYx9xft4D/3TjDznu/lHQNZaHvPbs27SJ8pYAwo6ci5pzVUmzWH7CeYM5KL2RSDT40XTu7x+rzWqafPTeqfWDn1gq5+dNq+nAbevPkFkra1Z7gMmTf38sywVnHPyu/xdWm1mFey1Vm1d5/c7MeOf5Ld7TXNN/ZRQpVJxudVjsRgKhQLOnTvntg9x37CW8IHjgSXMKMaz0OXWFIIID45ZXFzEuXPn3N5qneObzLTf7ztNXUYva/OgBcqWhGx99pkutabA/1JjkgzN1zeyTrJ8SyCxPnPxE0AI6IPBYCLamM8RbAiEwC1gZWxDv993/kUAzqIiD9CJxWLo9/uunPF47JJzaLMlk4dIEzq1pHQ67XzNzC8vk3qEw2GUSiX0ej20223s7Ow4M3c8Hnemeb6PW/dkoN/Cwu2jXOv1OtLptGsPd2Hw2Ni9vT13LgHrL/fF87vUOpljgW2QwgyFIfbl4eEhdnd3J7LV+RjvrEx92pwK0r4tDZ4Apr9r0gKJD7yD6qzraJVpvddaj1bZvjoR1LUFQY6ddCnpfvO9w7rHt35ncQ1OI0uL13z4ftEc1E8JffGLX0Q8Hp84P7rX6zlGLU/ekn50uZCOjo5QrVZx9epVd5IVtyjxiE6aaWOxGIrFokuOMhwOcfPmTVy7du1YnneawehX55ne9J3KCS8DXzRgTptMvnsswUAzSX2/9d0ShoKsCz7tg8ITM+8BcJmvxuPxRKR3OBxGoVCY0GZZRjqddkyOOePlGeoEVJqvKQiwrtz/TpLBUJlMZuIQIG5LW1xcdFYhCokM6mNq1Wg0irNnzzqNmEGSFA5pbo9EIm7rHeeI1I6lZs1Ut4xyZ58cHBxgNBq5dkrXwJkzZ1wMBw/G6ff7E64MrhPuEGCClOFwiO3tbezt7WFpaQkrKyteU2oQ07e0PW1ZkHNFmoGDtHgLbPR69oF50NyXZWutVz+nXUa6LsDtzGx6DfvA3VeW9k8H9at+Tv7J9+oIdC0gyftY/jRhKIgHyXbr++bm91eGTjWov/jiiw58qW1R86H2PG2bGDWmRqOBhYUFpFIpLC0tIZ1OT/ghgdvblphTm1mkyDx1nvjRaOQy0jFBiMxKpevE+sjvJLmgrQXuW1TWtqQgRhck9euyfXX1EUFMPkNtkWZwClTUZjk+wOSJWBwbnqbHLWPUOiUAMCkNzdtS+5K+R2lKt9rI56UbgPUgyErfJ+unTfIy45fUvkaj21np2C5GxpNZ8z+ZMQ+z4TrI5/PuMBkeAjIej9Htdh0oAXACC++RKWyZund5efnYvLAERD0nLK17lnnlm9c+AVI/K+eV/DwN0K06TbMYSNJjYj2jwXVWy4EEZg2KmrdJK5e2LMg5bwW66fb4hBHdN0EU1L6TWE7uBc019VNCL7/8MgBMJADJZDLOv0ktnaQnupRWZeDb+fPnkc/nnSYmzZUEDSaGGA6Hbj867wNuT6JOp+NObZN7l32kpflZtPYgKVlGpAYxN58WMctklsKDJPlelqMDeKgx9vt9FAoFxGIxB1RSY+b/cDjstHKaqfnHBC9Sm5KRyRLoydzkNZk21Yr2lwF59LkvLCxMRO6TsdIvTrAcDAbOosTv4/Ftt4A0h/NztVp1ggrv08S+YqAd4xSYyZDxArRgsV9osqe7gte5PWtnZwcPPvjghJDks9YAk3nhLZOw7Ef9WV47KfP1rQ0tuAcJ0kH1scrTz/K73AbnsxhM03z1rgOrTr4+YoyHPGtiGgVZHVhfGafCOlj1kuX5LDwscxYLwL2kOaifEqJ/kgweuBVNbEUDSyYO3DaRSWbEDGP1eh3FYtEd2HJwcODO9ybjZPazUOh2WtnxeDyxxW00Grm9v9z+Jo/u5H2AnbQFuL3ILYYuJ6rPjKYXkDTrkbTkPuuCk++ynpHR5WT0BE1aLmSwozSNy/pKv7sMtOP56/RVF4tFl5mODI7l0QTNd7Hd1IRZX9lvvCZzvTN6nnXnOBOEWVdqWNTAG42GszpEo1GXC5wxIdwnz618g8EA1WrVCRjxeNy5EZgamYmQOCdbrRZyuZyLM6BVQY6tzGXPubCwsODe2Wq1sLOzg3w+P3GOvdagra2WltXIxwzl8z7zuyyD/czvUhjTJAF4GkDKZ/hf8wWOLwMdKWRaWrk1l4KEC7lVUX+32ugTTsLhsBPomLfDCoT09Yu1u8DHE2QZ1j36Pgvw7zeo/22iUw3qliagzUo+adtakFy8Or/21tYWtra2UK1Wna8+k8kgFAq5JDMyIYhcHAy0kpo6NVtrgVkScRDD0wsu6F5ZrsVc2Ac+jcRnCrX60qJQKORAVAb7SHAZjUbO5UHth9nXALjfaJ5mfn2OO5N2ENjD4TByudxE4hn+lzEOZIDS1SKZlLT68H5aDYBJX7i0FnBOUjPnGefyOkGVQMyy6FZgX8tc77K/pZAkrQMAXCIdmZ6UwYMsg4lRaHGgP5/CjNQOrfHX2qPvv5wn+pq8b5q/3nqfZc6dBTR8dednnlGwv7+P7e1td2hUu912R6FKoYQCgRV5btWR91r9oLX8acRoeZn5Tr5b1yfIymGBuHWftVWYdZHvkGSN/StNc039FJGemNZ/veitRcNFSAZJxsYz2m/cuIFKpeLMW9SOqJ3rACyWy/I6nY4z0U6bINZCk20JAvegsq1FpE3kXKS+d+j3BS1My2IiNWNu7+If/egEaUah09wdCoWOAV6328VwOHQCQTgcdgFk7I9oNOq0agnC8mQ+ABORxlJAo1mVoCj7Rm5jk6Z+Aif/WN9+v+/2ngNwkewEVMaCUDOkhYHJZehWogWD9ZU+cQIFsyTK/ep8jkIKd37QpSFjFSTgyLnF9WIJkr45amlrFsgHRdSPx+MJLVmD+jSyQE1+1r/TbUFAv3HjBra3t11/kWjx0TsLWD6FWF2XWYBCr6GgZ+g+0oFwpJOAqB4nC9B1Hfkun4Ig6z+roHIv6TQB893QawLU+d8yVcvgKqnFyz9579HRkTPrplIpd6RrrVZzzK7dbqNarU4sOG2Gkp95NGy73XbZwzSDlNusLGZjBW9Z2oV+3sfEAByT5oPaYfW3ZqyWxC6FhfF47CLFCeBy+xpjGBiVLZP1yJSndIt0u133LPuUzy0uLk5YRhYWFtBoNNxBJgQIBu4Bt7Xa4XDotsVJtwHHu1arub7jewmWDLBkLnYKhyQKDpyPNOnyPcwUx6Q21NRLpdIE02Z8RyaTQTqddgKOzBInT1qTufRpBWHgHyP5SYxx4Da4ICFTzhkL1C3GrQFNgmkQAEoN2FcGtUf+t96t57MlgLD/b9y4gT/7sz/Dc889h2eeecYFXUajUSwvL6NQKACAS0REFx7nFf3bnG9WoKwUViRJfiD7Wn/XwZa0fln8weo7q69kfax+tv4HuTqsNs3plaFTDeoakPnf8hcB/gNd5ARjBHKtVkM8HneHtshtUSQdQKJ/JyPqdrvuONbBYDBxPrdsx7SJrhekj6lJ0lv5ZtGugyJjfXW07tVCFsGZ5nFqg2RqNEczqIzMhtrk0dHRRM790WjkTKBSm2awnRRaGEyWSqVQr9ddxDiflce+8n72F+eMDGbTmp20NEiNnvWU5v9KpeIAl5YG9isTGnEeso+azaYrV76HAqE0s7O+zJAIYELzltYDBohKkOD1RqOBbDZrnjCo54MUnqWAPYtGZgmilvav6y+Fd+2LlvPPV3fdBvmdOSZefvllfOtb38JLL72E/f39ibwAcv5QKGVcAuvEeSP7RteT9+o6W/X0xdcAmHBLyfKt/rVA3zcOQXzJp0TIdupYlSCB75Wiae2Y5fnTQqca1EnWogzyA/G/Be7j8diBcDQaRaPRcIAiy7PMU3qS8vvh4aGLgqdP2DqvWtd9WlunTTSrjZYQYgkCvsA8XzmzEoN4uIecAKYPRpHMnJorwYbuDpYnt/1Qi5Kme15LJpMuMI3xEqPRaCKLnAR2jhHdBNIsLdPOSg2R1/mZ+8xlylieCBcKhZwvHLht7tVm8PH41i4KRrJbliZ5gAuJJ63JnPrSYsU+5bhKwarT6aBerx/bq+4jgpbUstkP+nnLBB9Urv6TgiAwGXTHZ+TzswizrBfv5Vzb3NzEzZs3UalUJo64pSbPvAgMcGTAIcFeRsRLV4auM3/XwW2+NWfxLQqdtHRp07sFptbYyD6znp21L3X9Nd1PoJyD+ikhy69ngYL1XZKctKPRCPV63ZnhmWWOflst4VoLREriodAtPy61f2ask++2zODyd/7XbbMWqvwun9UaO9tqBenpPgqycExb3GQs0txeKBSc2Zn+bh6sQsCnT5o+ZQJgrVab8FtLc2MikXBZ2JiMhRq51Bqy2Sw6nc6xzGkE0HA47AIiCXIAnBYkx1gmjuF3mrTZNwsLCy4ynpkOJYASDJj8iKAqfbM8bIZjIdPP9nq9CXAJhULHjmWV2/Ek8C4sLGB/f999DodvnURYq9Vw/fp1nDt3DqlUamKOau1MgkrQ+AfNcWlpssz5OgDNJzywXj7T+zQTMQXNRqOB7e1tvPDCC6jX6w6oZbwJD+QBbqeWplYuY0BkzIUUAOX9Pu3bZ3kjSSsLNfVut+vcQnp9W4qH5CVaiJAxJGy/vFfvYrDGWCoJkncGxU/ca5qD+ikhS8LUUaf8L02VmolocxSBhP5dPSHlZwmwGjS5CKh10UcqI6tleRq4g8yNmrHK65YgYJHW7IKeIyj7Am+svtHMh9dSqZTLnU//NRkCgYUaPMdL7keXWj21aGraPF2NDIl/TAwDwGmvHAsp8BBMeXCLzBtPUJenAMrT1wA4Rs0tavR1ZzIZN46MHaCwIE/4omWCPlm2lamPaQpntjpaIUajkcuVwHL29vYmhCOZqpdWDJmVjq4FWgxYXpClh+MthWJ5ryXkys+zWJ4s4VyT5TLimp/mBpBrTQqP9XodCwsLWFlZQTweR7Vade4KxiPwjHS5NVNuLeO9HEsdU8F3yz6Sc2HaZ/mM5n+aH/narsfXcptZY6bHTwoQ1jjNomDN6e7pVIM6SZuwgEmJVmqaGvCtCS+TnVgaKskHrPodZOTcsiRN+XIRzdrGWWiaBm1FpuvFq98rGTTppNI2tUjps5blyv6SWhB3JEjgkaBKs75MvCFBhUyWGj21XBnVTtAk8+VJbNzWJc2rBG/5PHDbhH10dOTAstfrTZw8B8DlLWC7qCHTEqD7npHvnJvc+ibbx/dKoZFHdkrQkBYAntjGd8rsfUEJkyzNziLLQkTyrR3rj7/51pzW1vVfEKDrd3N8x+MxCoUCQqFb8Qn5fB77+/tu3HgPrS0ULPknAVYKPXqt6fdL1472R0tLgdVvkqx+9/WFrKdPm7eu6f9WfaQg8moB+lxTPyUkJ5Ke8BLcNWlJVpenpV79ziDyTX6a86X2L/2N+nuQ1iLbYEnD2kqhr+vffP2gP8vneF0LTNP6ST4vfdASeKil8uzydrvtghUJquwvZkqj2Z7ArjUV2UaCIPe00/cptyYRELmFkWBPnyVBlRHNElglcNIvXi6X0W63ncuByWPq9TqazaZLNEPXD7foURBhABv3tVNAYIwB4wHknn2eLy+PrWUdpRshl8u5e+iPBYBqtTpxpoEex6C5agGX5UfWJAHAR765JTXLaSCiLWIcM+C2YJNMJnHp0iWnlfd6PWxvb2N/fx87OzvY3d11AgDHYDgcuqyBHMMgwNPfWR8pAGrSgoq13n1zX1peuP6sdetby/q6D9jZDjkuuv73EyjnoH5KSGpHQeBmkWVGlhNSPy8nBReJT3CQC4mTezS6FcFMbYxBVNqaIN8nzXOWW8FiqnrxygUtNVf5vGXBmIVk3XWf+piCZLzSz0htkdekpi61Rx6GMhqNXKIX1j+Xy02kPJVgTcZL0KOpXkbPh0Ihl+RmPB47oON/avLUugnw1PxDoclIZ5kIhqevydzxNNEzj8GDDz6InZ0dHBwcoFKpYG9vz23da7fbjslTmOJYyjbJJDM6h77UAjluoVDI1TMajaJYLDqgqtVqTgDVVhw5J605IcfbivbW90gQ0OuQpP278j6LLG1dznM9R9lX8Xgc5XIZiUQCy8vLE0cBczvr1tYWvvWtb2Frawvb29vY2tpybjYKRvzTAC6BXgoxcnyDQF32saW0sK4ygNTqQ8sHrvtb8x1rLOWc8I2BVf6sfGZOJ6NTDeoWWOgFbvn4LAk26B1BAsIsE5PMV2ZZ0pPdB+j6PmsRBi3Mac9ZfXBSqdRnntNExiXTmDIASW7VkkyOAEiNV2Z2o5bMP4Irnycg0TpCECZ4x2Ixd8IZwZtlSaYo+8RiagR8Xpf3SnClcMG608/PAD+a+zOZjPtcrVbRaDSckMAgOQoQMpCQ75Lv5bskaMgDP2iBoHaeTCaPbcmy5odlUvXNBfncNLKAWguyFGp84G+tWd89ui0cT7pdRqORG4tEIoFer4dMJuN2xjBjJI/Fla4NKbTKekjhT7ddb3+7EwricXdTpm6Db8x9/PJ+a+f38t1zTf0+khWcobUKSWR+2tc3zURmlWe9x2Ik2tQrpVq5QKZpHrodPuI7Z7l3VqFELmArgGYW3zqBtt1uO6sF/cnUkIBJAYdMUqYulf3DPf/ch06TJ4PLCOrSPyy3ukm/OU/7YyS5JG2VkdYJn1AkxyEUCrmscNSKqcXGYjGn8fOktXw+j3Q6jZ2dHezt7TkfN5POMNhPZqCTYCa1ROlr5/zjzgAm2aFQxa2Gw+HQ7UKQlh0LSINAnPNF9sO0Z6zPWpjSmr1vveq6SkuWrzxp0aIQlUqlkM1mkU6nXSBmpVJBq9VCrVZDNBqdAHW6ZrRfXVrQ5DznnNVBdFYfW3WW/WRZ6ORz2soxDfCmKRXyt7+p4DcH9VNEZBjSP2RNXjmxp0n4/Ox7Rv6XZVvXI5EISqUSyuUyHnjgAZTLZaTT6WNMUj5vXbeEBqt+su7yT5vhrEWv66HbY7XX0gjIlCzTIJkfmaGMYu/1ehP5q2lWpumc+/vJaGlqp8DErVfSNB4O3zonvVQqIZlMIpPJIJlMOibaaDTc1sWdnR23FS2TyWB9fR25XA7ZbHYi+E6CpQYD3xyU2b4IxLxOXzn3zhO8aQbO5XI4e/asi6YPh8NoNps4ODhw14bDIdrttstJTkCWeeCB266MeDzufOs023NLXLfbRSwWw+rqqrMm6G1JJ2WSjA/QQrc1/7Rmrn+TGrW1Lq1yCaJ6vmrz92h0+xCmZrPp8lXIeAsKa7S+cM6yvH6/PyFsajM66yGDGnl9PB67ucu5JIFarmN+J0mhQf6uI+v1+yQF8U7Zh/yuhRM9HtY98vqc7j2dalDXkxqYNCvL7/ysn9Vgx/u01g8cTw6hpWfNRLgne319HcvLy1hdXUU6nZ7w21rWAf3+IOuAfq+8z2eGC5K2rXKC7rXqoMfFJ8ETsIHbW7fIIKVZnloozeLUwDkW1LJljALNpZFIBNls1gXRcf853x8KhdwJaJlMxpnqgdtJYmgq5/stkyoFGb1vmG2s1+su0I/AzH6RUf20KjADodxCJ1OMsh16Lkn3BLe9yUQkfC/7W/Y9697tdpFIJFAoFCb61Jqf/LPcXxoUfD5ivX1Kzm1NQSAR9Jy11jgHOMasI+MTGOdB1wSFJ+auYIyGTDWs+5NbJmU9fVYCXudzcpeHRZam7usvHx/09R/v0UKDzzJqKRZW+frz/aK5pn6KSDNXH8hZYGQB3jQzlFW+nNT8jftVV1ZWsLGxgeXlZSwuLk6cOCYZrdY0LI3DAne9YOV36zltBp2VfIKRfKfuD1/dKUyx3WSoOrCNIErwleZiyaxisRjS6fREghOa4+PxuBOkWJ4cI+aiT6VSyOVybrsSU/qSOafT6Qk/q0xow7HSWjGj5A8PD1GtVl3aV5rfWRcKKfIZxhHwUBf2mzSfy2Qz/CPAEJzT6fTE0bWyf9n3zFtOgYbXCoXCsfPUJQBpULEYp289aWFZ/zaLFi/fIed7ENDJ+lAIk8DJuUaBULogmIFP5kzQoM4+1b51kt66Ka1aGuSloCXb7BNQfN91n1rXZuF/QXzSKl/ujHm1aQ7qp4Skf1NONk4kaXqSxHvkhNZbs3iPlkzl/RaQEWTK5TJWV1fx6KOPYm1tDfl83qXtBOAkeB8j9Gk82hTGz7IeQVo526QZyTTpOUgK19c0k5VSP/d/yzPAeT66ZHgUfKhpEnx5ncDGM8l5sIZ8jxQcGGg2HA7dtjEG6pGxS/9xKpVyDJdxAGSw0hJBoUNGu5MhE5CZ7IV1D4fDDpC1757adq/Xw82bN3Hz5k3s7u7i5ZdfdtYJAjXdCbVabWIu8P3SBRGNRifOA5eCFe+TW7ni8ThWVlZcZjKpNRK4JAjJ+WVZd3wWH8vS45uTPmFR+q3l2tSau/6v/fQyNkMKCDLZDNcOXRyWYCX96nJOyrlpJXOS9ZOCgex3tln3jRyT8Xg84RKw+p3lyL7yKROah0o+Ke+Tga5su97V4+Nbc7p3dM9B/cMf/jA+8pGPTFxbWVnB9vY2gFuT6iMf+Qg++9nPolqt4sknn8S///f/Ho899tgdv9PnG5ImWmnuJEkm4DMNyvIswUH+Tua5vr6OjY0NrK6u4syZM8jlckilUseO45RZ1mbRSPRvkin5tHhdhvTPyedke9gW2TarvFm0MH2NYMS9vPKUMpnKlM9oszH97qwzLSLZbBah0O2tPBJoR6ORy+Hf6XScFq4162w260za9NHLw0xkTm1L45NbmmimpUYn76d7gbEAMmKd85EnsJXLZYTDYXdqmsyAJ4MvZRIeWS/ex9zkUkNnvxKA+BuD9CiESiDX5mpr3fkE6aB54hMarbltaYSW5ugTVCV4SmBlP2kXG+cS+5jvK5VKqFQqTsiSVhBpgtfZDHmfVCZI0jTPbY/S768D6Kz+1EK9L6jTsoZI5cRnAdBKgc8ywrK0whTE214perU09U9/+tP4N//m32BrawuPPfYYPvWpT+Htb3+79/7f+Z3fwSc+8Qk8//zzyOfz+Ht/7+/h3/7bf4vFxcWZ3/mKaOqPPfYY/uiP/sh9l4zmE5/4BD75yU/ic5/7HB566CF89KMfxQ/90A/h2WefRTabPdF7fFKolmCnAaQFqla5/OxbDJTyV1ZWsLq6io2NDRegJYFIgrpcdL46Wr/5PsvvVruDJPdZJu40BjvtWaml6tSkLIuaJAAnKJGxMh2n7DcZJKfN+gxcunHjBprNJprNptv7zbIoHCwuLiKfzzsNeDQaubSzkrFblhQpRNAC0G63HahLEy+1KJnaVu6DlwJQKpXC0dERisWiE2qkpqMT7UiAY7soJOiAN/kMwWY4HLpIbyavkWZgDS5sv5wXJzW5npS5W9p9EFmav08z1TE27D8JThxnbj3UCYykpu0TNqQQJwVrkozRCApo05/1+tTCjcULtMKi75P3zCo86TGSwP63BdR///d/Hx/4wAfw6U9/Gm9729vwH//jf8S73vUuPPPMMzh37tyx+//4j/8Y//gf/2P82q/9Gt797ndjc3MT73vf+/AzP/Mz+PznPz/ze18RUI9EIlhdXT12fTwe41Of+hQ+9KEP4cd+7McAAL/1W7+FlZUV/O7v/i5+9md/9kTvkRqOzMGttSgpWQK3NUD53QL2oIHU2kEkEkE+n8fGxgYeeeQRLC8vu8hlKSnrcskgdVQrKWhh+oSRO5GGtWnPKsvHPOQ1i4HqMqmdUmOWzExaLyTYMMCs1Wo5fzIzvWUyGdfPMtUrtduXX34Z3/72t10u80Kh4LKCyb3rly5dwvnz51EsFgHAHb5TKpUcyJM5yPpJSwNzvbdaLVSrVae1E+APDw+dD5uavaw3NeRsNuusGQBc7nj2G90FMsUrMDkvZYAhAHeQkAYJKSB1Oh1sbGzg7NmzEy4I6XMOAnXt0rHmy6yCaxBw+8BJEp+XAGNZ3DimFNjkeQ+JRGIioRGtIbQQyYBFaussi2NsufGkSV33lxQcZDpaq/1aONFrzge4wO2McrPwCAv0+axc31YgHclycd4vejVA/ZOf/CR++qd/Gj/zMz8DAPjUpz6FP/iDP8BnPvMZfPzjHz92/1e+8hVcuHABP/dzPwcAuHjxIn72Z38Wn/jEJ0703lcE1J9//nmsr68jHo/jySefxMc+9jE88MADuHLlCra3t/HOd77T3RuPx/G93/u9+PKXv3xiUN/Y2EAmk0G9XsfOzo5LBmFprtRC9HUpnVuLwGIU1uJZWVnB2toaLly4gI2NDeRyOcdw5UTXk1qChMWofNc1yXpb5k9rl4BFQebKWTQkLf3re5nSlVnZpO9cpl4ljUa3jwIFbvvteA9Nxcz5Tr87t8G12210Oh2MRiMsLS3hwoULWFpawje/+U20Wi2srKxgZ2cH/X4fFy5cwAMPPIBEIoGdnR3nh240Gm6ceByrNDtKn3S320Wz2XQHgtAaQVN5LBbD3t4ednd3Ua/XUa1WkUwmnfBwdHSERCKBTCaDpaWliYQ61Lhp5aCmTi2c4CGFIRL35rM/9ZhwDWSzWTz44IO4dOnSxDzVJmCfyVVq6RZA698sQdESCmadd9Zz0m+s/egcP24lPDw8xNbWlvOfMx5GjgOACUGM1pxUKoXxeOysKTKlsRQqfHEHmij0+bR12V6fgE/ex/fLtaUFHc2X9HjwmvaR+4DcJ2zJOr9WaTAY4Ktf/Sp++Zd/eeL6O9/5Tnz5y182n3nrW9+KD33oQ/jCF76Ad73rXdjd3cV//+//Hf/gH/yDE737noP6k08+id/+7d/GQw89hJ2dHXz0ox/FW9/6Vnzzm990fvWVlZWJZ1ZWVnD16lVvmTICGIA7hnJjYwPZbBaxWAyNRsMd3ylpVglrFuDUYM8Fk0gkUC6XsbKygpWVFeRyuYlEMyxTLjCp8fi0m2l1s4QXi6RFYlq7ZtHKg+qq62Pdw+1CxWIR1WoVAJw2JLe48V0ETCmAUcugf176Q7V2Fo/HUSgUkM1mUSqVnJmdyWr47nw+j1KphFgsht3d3WNtloDG7XesK4GdgXH0p0ugpZC3t7eH8fhWQFylUnFbx2h6HwwG2NvbQ7/fd0IL60DNm8Kr9OXKPpda33g8ntgzTXeHBH+WzT39DDy0NEGf1qMFumlArMmnaQfNJX3vtLlpaa4y/qHZbOLKlStO4OT8y2azyGQyACZTHRPY+UfrIeeKzE/AeAztIpFxI7pNUtD1CVLTyMdTrD49yXhpk7rmTT4r36tB90pTJ/aQKNBpqlQqGA6HJtYRBzW99a1vxe/8zu/gve99r7PQ/PAP/zB+/dd//UR1veeg/q53vct9ft3rXoe3vOUtuHTpEn7rt34L3/M93wPA76/x0cc//vFjwXfALd89TV+7u7sumYkOBrMGlBJnEHjp+1lXKa0nEgksLS3h4sWLWF9fx9raGjKZzLGTwliGXNASuGaRZqXmxec0aVO/RUGT2+onzTDlvVaf+cx9/C0Wi6FUKuGxxx7D17/+dRfBHovFnJ8buJ3etN/vO/Di6WcS1ClA0TdNsKJPen19fQKkhsOh24fNBUYfcrlcRiwWc9paNBp1CWuoqcmgONaJx3AyAQyz5aXTaeRyORwdHSGfzztNnWD6wgsvuPdeunQJ6XQaN27cwPPPP4/t7W0sLi5icXER5XJ5IqBLAjz7hu2ToMNtcQz+o+BB06kMoFtYWEAul3PtDQJ0OcYyIBUIFiKtOROkgZ5EgJx2zQcwh4eHaLVaqFQq2N3dxV//9V+7+dRqtdBqtVAsFrG8vOziDKj1E9SlgMQ5IUFdvleOkewTvWZpVaG1RwsE8vkgTV62XSoV0moh62Y9qwUskgR2rkk9xrJMGXh5P+legfrZs2cnrv/Lf/kv8eEPf9j73Emw7plnnsHP/dzP4V/8i3+Bv/t3/y62trbwi7/4i3jf+96H3/zN35y5rq/4lrZ0Oo3Xve51eP755/GjP/qjAIDt7W2sra25e3Z3d49JNJJ+5Vd+BR/84Afd90ajgbNnz2J9fd2ZPHlQip6oMs+1ZHxycdAHq7dqkKxBCIfDbqFfunQJDzzwgDueUb6Ti13WyTJvWQKA/p2f9e+SgiJRZdvkopbPsF90fbTwE9RPmvFoCZ6a80MPPYRr167h4OAA3W53Yk+0DKCj35oZ5aTWLH2ZMhqcvmuCMP2SbPPZs2eRz+cn8skvLS05SZzBcvF43G2/k4FQ0oTK8qntcd/yysqKM8OePXsWpVIJ0WgUe3t7+Ou//mscHBwgn8+75ESZTAbpdBpLS0vo9XrY3Nx0WjlN+Gyj3I+eSqWchUCOmx4HuqC4ZqT7gAIq3UbW0biy3XqeSguKpan75rWeP9Y1ax34iHUg6V0dWtDn+MggSlr/IpEIut0uXn75Zezs7GB/fx/Ly8sTSX/k+tbvYJyF9KtbQrJvHfOUP7lDRPedj59IAUP3PcuRPnFdliU46PrKuSFdDNLdIdecLuMkVoG/KXT9+nXkcjn33dLSAaBcLmNhYeGYVh6EdR//+Mfxtre9Db/4i78IAHj961+PdDqNt7/97fjoRz86gZlB9IqDer/fx7e+9S28/e1vx8WLF7G6uoqnn34ab3jDGwDc8j188YtfxL/+1//aW4bPxMGtPtVqdSIqOEjyl//ldZ85yqJw+FbOcGlypzmX5jfN7EjWQtY+Kl+9fb/PSpKR6ffOSrO838esJOjH43EUi0WsrKxgOBxiZ2fHMVhqvqyftL7wO7VUaXKXWjqZLusjtYnxeOw0dZ2ClkyPPlTuL5fbkGQb2Y/cfkQfKoPeOA/kDgi2mwJOqVRyyXPYNrmljsKOPIeefvVwOOzqKHcMSEZKEy8ZfTgcnth5MB6P3XU5hzlmlkCngV2P/axzxGcF8s0dH0lgleXpaH9dFudNMpl0rpdisejKY0xFq9WasGZks9kJEJMklQe5tU3uPtCCgKyX7BvOKyngWn0ptV89RkHrUFsM9D36mhQetJYeZLmzxvh+0r3S1HO53ASo+ygWi+GJJ57A008/jfe85z3u+tNPP40f+ZEfMZ9hBkhJci7NSvcc1H/hF34B7373u3Hu3Dns7u7iox/9KBqNBn7qp34KoVAIH/jAB/Cxj30Mly9fxuXLl/Gxj30MqVQKP/ETP3Hidx0eHqJer2N7e3tC89CLWH62Jp9vwDXjotQZjUaRy+Vw5swZrK2tYXV11R37KZm/T0iwGIGUaC3yWQtkey3SzH0WsqwCs9aJz1kaGv+zDwuFAi5cuICjoyPs7Oy4QCWCI/tRB4BRs2Q8A4FO9rvcb8x2UJvXTJfb22RKVhmUppOLaC1J5ppnH3N7I7Pa0XoA3LIIhMNhrK+vY29vD6FQyAWysQ6MO2AWPQpCPEwkHo+7fmIAHhPhSD85BQ65jz0SiTgNUCbe4X5/mRpWj6scQ36Wa2eaNq3v1X2p+3hWIdYHXFxXeu5LoZtumqWlpQnBcTAYYHd3F1euXEG1WsX+/j7i8bgTCqXgoAVKebiLPIpV7saR4yPX/nA4dP58KejSLy+tbfKz5Hv6z9K0peVAR+L7xkz3tSX06ef0mvGV+0rSvQL1k9AHP/hB/ORP/iTe9KY34S1veQs++9nP4tq1a3jf+94H4JYFenNzE7/9278NAHj3u9+Nf/7P/zk+85nPOPP7Bz7wAbz5zW/G+vr6zO+956B+48YN/KN/9I9QqVSwtLSE7/me78FXvvIVnD9/HgDwS7/0S+h2u3jqqadc8pk//MM/PPEedQDY2dnBtWvXUK1WnQlVA7GM9pRmccunRQpaBKlUCsViEQ8//DAuXbqEcrmMcrnsGLfPCgDcNnlbWgQXlk8gOCmTI/mA3Md8tX/UJ+zocnT/ac1J309wfeyxx1AoFJDJZPDnf/7nE3ERfLc+KYxgyyh6Cfhk0tq/rhe11GBZJ5m4RvtItSZEkhm/pJWGzJr1lZYmWgEKhYKzVJC63a4rlyATDoedr5uHtKTTaQyHQ3cUaKvVQiQScSl0tTmcpnkKC9LqcHh4iEKhgI2NDVy+fBm5XO6YVgZMCpE+Ri6vaWYugdYH7r4yg94n54oP3HU8ConCTKFQmDgXgFn98vk8ut2uy0SowS8ejyOXy+HcuXNOMKzVatjc3ESr1XIWEQnsrJcOkLPmJ8eYJnjr9EArNseyrmjBXl+ztHNfvYLIEnz1+PgUntcSvfe978X+/j5+9Vd/FVtbW3j88cfxhS98wWHh1tYWrl275u7/J//kn6DZbOI3fuM38PM///MoFAr4/u///kArtkX3HNR/7/d+L/D3UCiED3/4w4HBBbMStw7pbRqSZpGwgrRqeQ/3ojMFLMFIMvMgTcXHcGQ9g8xlmu7EfD5Nq/KBsY9mucenuYdCt8zSy8vLGA6H2NraQiQSwcHBAVqtlmOgBFfZNzKBi8waKJOASJCXrgfJmKWWTC1Mts1n2mS7ZCwGtWC5R5l11f3KOSPNbePxeKKd3D4XDoddopNwOIxer+cAgmXIKHiCOf8IIBTYZOwCo/hLpRLOnTvnBAffGE/TxPX9J2HcWrvk++RYWGtMx4TMWif2HfMeJBIJB+osh4GOPC6YR/Xyd+YKKJfLE5YTbq+lNcRKRCPJZ1oHbsdsyK1tPj4n5/W0frCUC12mFhIssPYBvVawguryStOroakDwFNPPYWnnnrK/O1zn/vcsWvvf//78f73v/+O3kU61bnfO52Oy8kN+PdiW5NXL/JpwE7fJf2h5XLZ+dG139wiSwom8522B/WkpBf1rBMyiCFampRl4Qgia4Hz4JBYLIYLFy44AJIRv9JnLkFb+7olsMox0WZGeQCH3GssSd7LNK+6DxjMxOvy3cDt6H0N6gAcCOtT0GQbmEkPuAUuUovUWekkqLO9MlBK+3VZ/9FohGQyidXVVVy4cMGlPPXNHx9z9mnKlpA0zfpjzROfBqrJB/DaoiQFPt1/HDPuGJAH/XCXBAVJuaWVgW0LCwvOeiItNhoQZyXpl5e8QmvBQRQkCEy73/o8DdBJQQLD/aZX452vBp1qUC8Wi1haWnL7SuUxh1IzIXFykdlxUuqTkCzNJBwOo1QqYX19HWfOnMHS0pILZJL+RQ3wlmla3st6yfefVFvW5GPI00DY95uvDUExAL5nrfKj0Siy2SyefPJJrK2t4cqVK/jLv/xLtNttlwSE+9dDodBEJi9f3/O9BCgJ7Bx7XUdppjw6OkKj0XDMVJdBMJd+aW3Kp191PJ5MWsM2S02fc5FuAx4nK+e1jqKmYMPsetqiITXKUCiEfr/vBBUpDF2+fBlvfOMb8aY3vckJDsBkdj/LZC77z8cwfQzfAlxrfuhxOQlj1gCvy2S8AndJHB4eTlhz6MNmEiDmE5DCEschkUi4+3u9nnOxUPCTOxh8QOfrG334kOwjub50Kl8+b2nc09ak1c8azCks6vrQuhZknbifWvrfNjrVoL62toZIJILr169jc3PTZdkiTdM25GQP0tS5cJPJ5ERaSN6rhQf9Dl0Xq36+3zTDDCqPv+t3BwG79azuQ6vvLI1sloUq6yZBMhwOu73kiUQC1WoVBwcH6HQ66Ha7LmaCTDEejyOfz09oppIhs85S0/f5Lkny5DwZnERBwGoz3yeBQGrn1N4IpJbQpueRZP5stw6s0nNXghZ/k4KrjHRnLgCeL/893/M9uHjxorM68Rlt2QoCVGvsWcY0xu57Vs9jfe+sAK8tIexHabVgel+SnFMUdGRshRxz/V23Q2raFlm7UWTbOOa0XgUJOFJRkcKmLtf3rPXZxwPYT7No4vIZmezoftFJBULr+dNCpxrUFxcX3alotVrNAYD2sVsDagG4b5KRaWofru9ei4ImhRXI5StbLkpt9gxasPoZn+lyFlfCNDoJuEvpPpFIoFQqIRKJ4MyZM0gkEqjVatjb23PalNSw0un0hOmdzFUyNtlurfXxN/6X9+ssXho0rbbK90uTu4yo133DeQXc3lPNPzJzgol8hwUeuh6S+ct9/wyaY2panlUgc5zL+sm6zUI+kJa/WeMfRNactea+ry7SZ63rMB6Pj23x4z516Z6R90nAlHPOGhuO451mhZPzkdvqeF23W85BbT3S2ru8f1o/yv7U5VnAPosAOAf1V4ZONagzneV3fdd3uX3qTB4ipXFroclAIskwJRHMyYwpzXe7XZe+0QJ4n1buK18Di9ZuLOuDXpi6/j4AmgXYLW3dKtdn2dBlW6AqnyWz5f98Po+HH34Yy8vLODg4cBnngFtxFKFQyOVHp7madef7ZLpZ+k41qMtgNm050KZ0ahdyXzd/k30iGSS3mUktTc45GcTHZ+ScI6hQe2f58lQ7WgOovcv5TgAIhULOhAvAbRd88MEH8eSTT+KBBx6YOO1NC8LsB21qtciag/Je2T/WHNDgb9VDv0d/9q01C9jZT4wwp7WP6YcTicTEmPAZmsPlHnL5ThnpLjV1aYXRPMrXn+QL5Dl6Pcp+lHNXfrf6M4jkPNDlSbL4p6VI+QSQ+0VzUD8l1Ol0XHay9fV1dDod7OzsON+YnNByQQHH92/riagZbCgUQqfTQa1WQzqddtvYpH9TkgY9H7jyd+23lfdqshaYXrg+CpKSLcbq07B0XXzvmCaNS02bPmJq6ul0GslkEo1Gw4Hf0dERWq2WM4lyWxvrQkCTlhWpUcmTtKSwR6bP6xwPvaVNziu+U45/LBZzvk9mOGTGQjlHpCAi38Xy2F550I30q0pzP7PYabO8Bopms+kA/tFHH8Xjjz+Oxx57bML3rsdP9o/e6uiLePYRhQ69xqY9rwVE6z5rnmqBQApTet1znLjeKZBpcKNwxP62eIesD4AJQLfARQqQ+ho/041DF5EWTvhOC0h9gKbnsXWvFoR1++T85/zTViJLUANmi8mZ08npVIP63t4e0um02wNqHaICTE5YnxnUN5klqBNQms0mOp0OBoPBhEQuaZq27gPuk0jRJ3lGPhcEtkEmuGkA7Svb+u67xj8edQoAy8vLE/fKYCUZ6a796ZL58R2WZcXyj8ogMd7DOWIJOJwrLF8eeypzq+uteew3+Q5f3+oIaKmRW8dzatBl6tx8Po9Lly7h3LlzLnuanBu+NmrSvlGr7rIOswD4NDrJMxJYps03fdKdtZvAsi5ot4zPfy3nl04io8kCZm3Cn0WAt8qT5LNQ6v7Tc0J/9oG9LMd69k7G/05prqmfEvra176GQqGAcDiMWq12LPe1Jf1a2rAmCehycQ+HQzQaDcRiMdRqNXdwC7ceSU03iInICaLN7/K/JXj4hBEfYFuLcZbFpBmY75lpAoAGPvmdAGhp9sw4F4/H0W63HSimUilsb29jMBhgPB5PnIrFA1i0b5pEDQy4vfc3FAo57ZfXdDAaGbEGXTnerAvb1O12HdBSSJF7yy0NS2614ztlffidqWj5xyx0nKNstw7O4vasS5cu4cknn0S5XJ44j92an7J+2i1kCcL6WbnTQGr9sv8k+czRVtmzzElrDlD4kqer6TUitXbZnxwPCki0LMk5o+sirSpBPnULEPmd5VCBsTRheV8QiGkrk/VZ9p8uX84XHeSny9CALt81B/VXhk41qH/lK19xqTR5OhbzeOuJQ+lYkg+wJKDrxDKdTgcHBwe4ceOG8/NKk66c9PK5oElBDVLeO8005dP0dbv0AiVJrUT+HqRNWQKF751yIeu2sH9ZD997uQd4dXXVAR6Bk+ZPajzSAkPwkX5m9itTsJIhMbiy1+uh1Wq5I02ZdY1t0Nu7fH5GCcaSEdNdEAqFXKpXn+BHU7sEQ5p8ZWIbraVrwY7tXVhYQDabxeOPP47Lly/ju7/7u7G8vDxxaIs1XyzGbIGAnhOawVtzxcfYOVacn775FwTwQVqsLJMCuUyxy9/lTgXOnVgs5uYBU7lK/7ieF7KunBOWCV6ved+8ksKddh/KPteWhVkpiE+xLMt/flI3jHzfnO49nWpQr9fr6PV6busPNRgfWZOIE1VrYJbpjYuz1+uhWq2iVqu5KGzumdaBUxaT1O+3tDYJRr4FYjE5zXxn1cqnPaNB22Jcs/jILM3dYkCS8abTaZcAZmFhwQUxyeAhyWwkc5YgLLVZarzdbhetVsv9pzCng6q0oKbnBYAJLZnAwOutVsvNKW4ds8y6cu7QGqEZqAy8IshYwaBsQzKZxMWLF/HII4/gwoULbteI5UcPGjc9x2YZX98z1lw7CZP31cGK1p8GVBwLvdb0XJfjrgGYn7X2LH+TAoF2FVkBqrJ8lskxl0qEvk+2TZepgx21QGe93zem/C0o0E/XSdJJBI67pbmmfkqITE9qLDoQBvAHbFngS2YsgV3fd3R0hP39fVQqFUQiEXdkJqV9+S7LLK8XkNTo9TP6OV8bpl2T5Vjv8GmNs4J10Lt0mfqa5Q6RfZNKpVy/y++j0QjNZnPCtClNndJcTG2XvzHorNlsotFouOyEuVzOJYbh+zXzk24ZCQoyYxu1QNazVqu58nhoCoUUDS5W0CXbQIFEau1yTOVcHQ6HLoXpm970JrzxjW/E4uIiUqnU1HHyCZOzCn667lJI1ff7LAV3Mu+kMMi+t4BKrylZF/lZzi39jA6Ss7RWKg26HA3Wsm5BwXdamNPvlnWU82kaqFkCmDUHOM91f+vrVvm6zDmovzJ0qkHd0k4soOJEktKxT8uVebTlXmM5qKPRrb2+N2/edH7cRCLhgNIyf1mAJheBlHa1kCGZkKyzlqBl24NMYtM0NB+zs8ryXZflWIzB6p+gtjFC++joaOJs80wm4xLVyAQvmvFKLZpWHR7bW6/X0e123WlnNI+zbXJfMHArwj2XyyEej08ctrGwsIBqtToxBhRG6BZiRDwPEJHtl8BHQVWb2WVAHPslmUwin89jYWHBnat+dHSEQqGAJ554Ao888gje8Y53OGuSXhcaTLX2KEkz5Wnal5yHvkBAlqkFJ1kXaw1Y77PmkQY8TVb7LeFD/iaBV/MhrYXzOQqW0WjUBEDdN3Luch7weSn8WYCl+RBJxzho/uIDP62dy/dawhP5mXyXxdPmdO/p1IO6BQCaUelFqc1gZKZSC9OLQU/k0WiEdruNaDSKvb09lEolF4gl/eMWE7GYhtawpmVd8oG4BaD8zfJtz6JNy3J1v1p9b32f9h6fBM/3MR5CHnGqdztQi6WmbGlOwK3sYQS/RqOBfr8PAMhms26botT6+V6OG8GTTFYKCa1WC/1+f0LLk8FuvV4PtVrNWXVSqRRCodumerqQZKAey9BmW87VfD7vhFEGcKZSKaysrOCxxx7DpUuX3Ht868Iin+Ar/7Me1jP6u9YYrTKt5zXo++puCSjy3UEm4lnIt5bl5yCwkmMnwU4Hm8lydeyGdL/I+3w8xRcUzHGz3BQWT9Vt1b/5ygoqY66pvzJ0qkEdsCegD5iASfDTvldpOg0CNlK/30ez2USlUsHKyoo71pJapZ7IFsPRwKelfJ+GouujF6/0B8+imct6WvdZi1y7CKYJDZp5B42TJnlkJYPIGNQmwU9n3pKCH5kiD+fodrtoNpsIh2+lnc1msy46nkAsTd1Sc5daNZOWtFotNBoNdLvdCU2bz9Lszx0UbJfc3iQFTt0mCxSi0ahzGfCEuFKphOXlZZw/fx4PP/ww1tfXj1kb5JgEgWYQI/dd9wG+XntBAoYswxIufPXQZQYJxr5y7hRs5DzUAqWl1QcBhc+qIc34Po1Xr687EWgs3iXbou/jf5+FMIjv3Q+ag/opI2vApElITiC5lYnMVm5bk8wvKHiFv3c6HWxtbSGbzbo83fSX6ixdUoMHJheK1sy5eIMmv7xf+it53aq3vo/k07Ll/ZIZy/sk+eor6xmk0fO7tYgikQiy2awLbNvf35/QlGXfjUajiZgIqS03m03nSw+FQjhz5gzK5fJEVDznQaPRwNbWFg4ODhCPx5HJZLC4uOjy/x8dHaHdbqPT6WB/f9+5AXjmuayDFLS4BXNhYQHxeHzi8A+CONslTe/yOM9Q6FZmvXQ6jcFggFwuh0cffRTJZBKZTAaPPPIIVldXkUwmJ9aIBXzyszUW1lwiyTlhjasUTOVamIXR6vlnvd96RtdVCxpW7MIsZct7tDWH14P4kRT0gtJNB71XCgwW+Ms6+DRmPisBX/JKbYGQ/7V2Ln/j71afy7qfJpA8bXTqQZ0TM8hcpCeTBj+dxET6u+RElpNdTsqjoyPs7e25LVjZbNbdz4VrabGa5DvIKH0LX7bZpxFb5evf5Tut36dZFnyffW3VWsQs0rosl3vVeYrZYDBAo9Fw6YF5L6Pi2U9M6dnv91GpVNx2uPX1dbcfXpoQ2e/pdBqrq6suSQvHsdPpOHN6t9t1fnVaFPQWRWrS8kS1UCjkLAXsC+kSokmfe951qtlwOOziAHiiG/eiFwoFLC0tTbTLGlPNfOV1H+M9iQnVx+x9Gro15pa1SpZlgRC/yxgFa65aQqb1Dm2V0vXUQGpprFIQ8N0TdL8WJILqrvmcvm5ZZyyyeKnVD/LeaWX5nn8laa6pv4ZILzTNIOiXlAkdfJPdd53aXzwedylko9GoS4TiM33qsvmn66mZEO+X//XnaQtuFgD21VPW11cHqxy9RUyXZQGAVSaBkcB3eHiIdrt9zL/OfgiFQg7QqVXLsSLwWYJXOByeSEM7Ho/RbDYxGAzQ6/XcPndt9ZHaj4yG575otlnmG+c7yLS5N12a/7XwpXMpxONxFItFLC4uuuRI7HsfsOux85EWan1gou+V32cBdP42TVDVa8aqi29NW0LlrHPbqgdgR8NbdeIYz2Ip0IqJ9aefYV30O33ry0eWsGfVUZIUjPU4++bM/aA5qJ8yssBMLnatoZMI6DITGE20sly9yOWi5ESlOXg4HCKXy01YARhNrcsMmiga1Flfqy66HyytRveTbNc0RjuN2c3SHitgR0fBS0ZkCTKyb6RJm+OntyES5Mlkjo6O0Gw2sbq6ikKhgGKx6AIb5bPj8W2/qJ5PANyc6XQ6AOAOXAFuu3fo76ewQDAn6Mt94p1OB4eHh0in064fj46O0Ol0JvK6s3+kJUmejR6NRnHhwoUJy4Jm+nr8pgmaFkjreannG/styNXj0/atz7NubbMEWauuMjJc32+Z++UclevFB66cPzo2BoAZHwH499XLd/E3mYDGynSo66JJj1uQz90CYhkzYI0xx0vzXbkWZT3uB81B/ZSRntCaEcnJy+tk4tKfrgdummSpNafBYIBarYbNzU33nng8DgAupaRVZxLrdXh4aNZHaxbymo9JynZYwOtj9haQBwF/kObGxSzNxpbWrq/5yPqNFhEJpHSpULCiH5eBZfKMdn2cpa6LjLTnNrLBYIBCoeBAl/7vw8NDdLtdx/j0fJSugVgs5hhqr9dz1h1aIGiCZ0wAcItpptNppNNpl0gmnU4jn8+jXC47QUWPsSQpkPrmojX/5G+WJmY9bwltGjx12XoOBM0vXYcgcJfv039W2bP2gdTAg0gGuum5oeugg+rkn5UhU5rmpWDhc+HJfrF867LPLD+4NUd0+4PGZU6vDL0mQN0iS0PRAKKTy8wqQfoYIRn7wcEBUqkUEokECoXCxLnM08DKtwh8Eew+oJf9oJmm/M16Lkgo8NV7mtXBqvM0xjpNQ/NpNxxbmd9bWmKYAnY4HKLdbrv75T5uqc2xHPrFgVtC2tHRkctsd3R05I7k5UE/BG/+cUyp1bN8zgueIqgD5iyg4FnoGxsbLs4gm81ObF3Tlg/fuM0KllZf++6fRr45HDTHgEktULZBtynouyWwnoTuRsP0WQ195WvBwfd/FsAMGj/guIvGEuYtq8ws79VClfx/P2iuqZ8SktKxpZ1r85cEcm361eTTPiST0BOF0vHBwYGLpM7n8xMmWKmRWmXo3wE7kYTvfxAzltetz7MIB/r3ky5Q/U6fKVTfL/uc13hWudQmALi+lgd20PRNLZaJYDY3N50Ju1QquS2JvJ9/FCBo6qdGxEQvPOCDgW+RSMT52rmvnnOSWjeBfHl52eWzp7AxHo/dQTNsK3Db9J7P57G2tobLly8HjqmcDz5/p49RTxNA9f3Wb0HXg+aPBnFNbIu2llmWqCBLhM/KF1QnXXdf/+n//ExtnfPKZz3T1ywzu8X3+F2fWDlN05a8x+cK03xCv99nyrfcGrO6Ve4FzUH9FFIQWEpzLDW4IGlVPu9bFNocxntCoZDT1ulf57PSDCy39MigGb5P5vSWC0lbFvRCOam2e1LmHiQI6fdKTVpqwHxeA7qPiQaNgyxPWhQ0+DNTnARVnsX+7W9/G5ubmyiXy1haWkI2m0U+n3fb1qLRqAvO04egjEYjF/lOs7vMKS8D6ur1OtrtNkKhEB544AGsrq7i7NmzE9o/3TWDwQDRaNQFycn+GI1GyGQyLhDO0kw1E9Nbr6x+1mNsgZI1BkFzQa4nPV9PAv7yv1zX0jytgdYH9nIO+wQikk/A0eve8p/rOSsBXZ+gp+uo+YssWwoFVpt0383SLrbBIi0YWu2U4xvkowcmXT9zuvf0mgF1SRoEpTnW8i9p0JiV2VjSH78zuxhN8Tz4Rfp9ZRnWJOcCDtrPGiSJ6+s+aX0W0ozQ95wUIri4ra03075b5AMZBp5Ra7cEGWou/EymUywWUSgUUK/XAdyKrE+lUkgmkxPuGQasSY2Z9aAvnZHsBHJud2u326hUKqjX6+j3+1hZWUE6nUahUEAmk3H1Zn4DZsWTdZfzg1vZZI563UezkhbirPlizcugsQoCTJ8Ap2naLg9LkPG1yXreV4cgYUaTBOo72aom36EFEA3wvvdZZcu2aCH3TjVOn4AtBRZN08D9ftJcUz8lZE00+RsZgwR0Xgs6fIDPBy16LUHr/fJMSrKzs+NAnWdqB4G6fKeO3A+KzPXRLBKxtThPCrg+0m6OadqEJaRoBqctG7SAdLtdJ8BZ7ZFCHbX19fV1DAYD5PN5VKtVnD17FsViEel02qWPDYfDqNVqDnylds4sboxW51Y0Bsox6+Dm5ia63S4WFhawsrKCM2fOuMQw/X4f0WgU2WzWbZeT2oxuSzgcdjEbPtCVny2AsGgaUMvnZ9GI9fP6t2lWpGngyzK0S2HaM9PaaQnZPmuFBFkN6JpH8BkZLDeNrNwaEtT1Njpfm/R6mgbwcmymmeJ9gM7/Mv6B75f/7wfNQf2UkOxoTnBqPNLEbQXFaZK+JA08ElQtUNJ70TnRh8MhKpUKYrEYBoOBi6AGMAEwesLJhaLrM03b1Qx2Vs3DYohBZjbdd9MYpg5As3zpPuHBqrcEdiZfoQ97MBhMnEQmGTD97azT4eEhNjY2UCqVsLW15aLPE4mES94SjUbRaDSQSCSQyWQwGo1w/fp11Go1LC8vIxwOo9/v4+bNm8hmsxgOh2g0Gmi329jc3ESn08Hq6irW1tacyb1YLDrzqQym5Lxh9DvbGYlE3PGzqVTK5Xe35ir/yz8NNr7nggQ4/ZwWOtin+n45Dno+WPdZ91vkA3ZL8NWCsxYopjFtLZBqjZVCmA/85XukCV73A0lureWc0GOot8fx+ixtkeX45oMF2FZd2QYN/pbQoufAnO49nWpQByaZEbVhedY2NaxZNNY7efc0oGTGs4WFBRwcHCCdTjtg8UW0y+e5YLVvUt4TBIxycVpg7dNwfNrdLNqc/KwZnyxftov3aEGC/y3LigyMYzIaqb3wfVq74TNsP83YhULBmdAbjYYDTc6rRCLhTlYrl8tIJBJYXFwEAHdaGzVvngAXjUZRLpdRLpdRKBScr55CHf314XDYJZjR251ke0OhkJvjVlIjDeYS0O9ES7eExiCaZY1Zwty0Z4OsESwzSCCfRkHtn1avWfmKXG9SCZHv130cZGY/aSS9z5qi66DXnrXjYBrgz1Kne82Pg2iuqZ8yYtBTIpFAqVRCoVAAAHS7XQyHQ3Q6HbcnGZh9gDTI+MBNatWWBtBqtQAAlUrFnaiVTCaP7TPl/Rr4JAD6wF/7si0tW36f9XfdnlkWotZqgrQcDbKaWfGPgKfHJBQKmWCoBSEJ6roNodAt03wmk3Gafr1eRzabdaZ9efpeJBJBLpdzKYGpceVyORe9DtwC+kgkgnK5jFwuNxFNL3dEUKig1iUPgSHxN76bqWb1XNb9d699mj7tOgjwZ9W4T/K7fJ9PMLV+8/XLLOA9jSyeoEm+n3NRmqqt+3VbrHVivdPXD7MIZ8Dk2rTayr+gbXAW3U8wl3SagPlu6NSD+mg0QiwWw9LSEpaWlvDggw+iWCxiNBq5Azt2dnawu7trap/WYg66pkE3COxJPKbz+vXrSCQSGA6HTjvT/l8CjMxQRtDQ9ZnlswRLa1L7GKZlJtPg7DOf+8CcfQZgAry47avdbk/kO+dnmqJpfZEChwyEzOVyAG4fjqNNsvKa9oFS289kMu5I1pdeesnlUs9kMkgmk0gmk+4gl9Fo5CLdeUrb4eEhms0mtra2JuI4dKIbXo/FYi7Cvd1uo91uu/3ukuFz33oikcDa2trEyW7WvKaQoK9J0sAcRNrHao1pkJVH3q9jIqx66DU2Tcu05nYQ4N0pyTmttW5rnVnvleZ3XZZ+xje2HANpgpdAr2NZWPcgwcvHJ3w+dfIWzWOmCQ/WnJjTvaNTDeoEwGKxiLNnz2JjYwMXLlxAMpnE0dERYrEYVldXHfOt1WozaS++ReAzOwHTGeTR0REajQYqlQoikQgymczEfmifNKy/a5AMAlKflD+NLIHHAnRdZ1+UO3CbkUmQ7vV6aLfbTjsmmPE7P8skLlqD5TsWFhawtLQEAG7PN+8jQPI+qcHrdso870dHR26/eyaTcSbyVqs1wUxZb+aXp2+fghnLJUhT26cLRp/JzrZzzNgHkUgEqVQKxWJxYiubBSR3CmI+P6cET8uNIt+tgZb1CSo7yGIUBEbTNGL5Dp+Vxke+Ne0TojVfCaqbFgSs+30g6xt3SdJ9o/vUZ22x7rXqbgG3T3jnnLf65n5qznf7vtOk5Z9qUA+Hb52DzcxaGxsbLpEHj6dcWlrCYDBAp9NBq9WaYLR3Ym7zTd5pNB6P0el0UK1WEYvFUCgU3Glu9ypgxKcZ+xabBfqzlOsLGNT3SeZF0OKxqb1eD81m07lGCPJyD6/UzqVp2vIlUvulNs1tYcPh0CWp0fuaWWf5X2574/GY9HuPx2MX2U7NmSe0USvudDrOMiNjOeShMRQumMSGQgz/5N50qdWl02mXOU4HZmlQpzZ8EvO7jEGQfSLnh+6vk5B83nJVyXYEWQLkNf3ZV960dRr0O+e0dnFZfaHXlO9d1p8uZ1rdfaAf1I6T0Kzzx7K2TFNyeM/9ojmonxKKxWIoFov4ju/4Djz44INYXl5GPp93UcLJZBIrKysuerjRaKBer7vz1CVJwNLXNN0JsPOeg4MDd0RmMplEoVBAoVBwflUuEOln0wtcmwClBqjrKU8M01qUBcKy3SxX9gndBUFaPMui5lqv19FoNNDpdNw54gRqec45wZFaNnOe88ATarRyjzjfH4lE3A6DdDqNbDY7cWIaTZ0StGVmOFl3CgfsI6Z8HY/HrhzGQ/T7fYRCt3dcMGJd52pPJpPu3HRq/9TSedIb/1Mo4PsoQKysrLi0sDroDzgOlL6tRNOYr08TnabF8Z5ZtGpfWbMCQZDFTYOlvha0dn1tB47vRLE0aB1MFnSvjH7X+/Kt9mpgkkKuFVgpywsS5q36kYKAXZZJS4gsVws9+qCs+xn9Pgf1U0LFYhFra2s4c+bMxFGTnFA0mxIE1tfXEQqFUKlUJjR2IJjx6fu0SVAyi2kmO1oNbt686XzADJay7pflS7DnPRagapK+L83ofaY4rY379pvLZ6SfnCDebrdRr9fR6/VcUhZpTu92uy5BCwGfACdTsGqfoawzx7rb7WJ1ddUJAswJQKbJ+lkBZgDcnvPx+HYCGI5pu912goXM9kezuvzOupGo7VPIYJnsAyaqofDCcaEQc3R0hHQ6jeXlZedikCSZaZBmFQTeJJ+JVoOBZJJB5lULJIPmqm/9WIBmXbc0XB+g+96v6yLLtARZApruE982N17jXJQ7MTTpeU/BTfKCII09qA2a5BhbYB8EjPo5vcb0Z7llb073lk41qOdyOZTLZRSLRbfNR2uZ3MN8dHSExcVFtFot9wfY0qK1yCzp9k5pMBig2WyiVqu5+nGrm1xYetHq908Dc0k+hjrNGiGtAEGATs2cQkutVnOBX81mc8LnTICnS6TT6aDZbDrw7/f7ziyv02lamhVBvVgsOk2aJmx5rKrWaLSmQQZLwJBBdSyPwqBksFITkUxNRsvrMwfI1OhHp1WCGr7U0oFbAmw2m0UymQwc51mA605+t4CJfeQrY5p2IwEqyHrge5cFZnps5X2ztmkWANS/WWvUJwzxmiWoWsSy5bwM2uEyrc5BwB103XdNl22NXZB15H7QXFM/JbS2toYLFy6gXC4jlUq5qGTJpBlcFA6Hsb6+7jKBMeOXJLlwgJOB5qyThlpgo9HA9vY2gFupSdPpNMbjsQucs8xwGmB9ZJlg5W8+zUOS1tL1vfIdBKBWq4Vms4mDgwOXGY19TbN6q9XC7u4uqtUqbt68iYODAwfk05hbEPE5nltODV+6MUKh0EQSD7ZDMiICsTxcRR6qwvtojpenv0mNiFoY6yMBnfczOLDdbjttXZrb+Y5IJIKHHnrIJamZpS+CrEV30rcWSM8acBp0Lci37quvBvNpAG5ZHe7E9OtzzZ1026Csv7QcWdqsvl/2SxDP0cGMWsCweIjW6q1+pUAq+0HWSVoutNuP6+lulaI7oTmonxI6f/48zpw5487H9gETzZ/lctkx61qthk6nM6F5aZqmxZLkhBmNjudqtyTf0WiEvb09d43+9Ww2CwATZlqfBuADd8kogwDex/z42RIgtDWBQV6NRgO7u7tot9vOjMzfOp0Otre3sbu7i6tXr6LRaDhtXQa+3QlJxi7PKGewHMeDACkZjAykkwFsBGiZ3IVlMQKepLN6SSCmn5170zkG1MjpJuA8ZBnU4Hle+9LSEtbW1sxc79a4zdpnelx1mRrIZ9G+tbZ7N9Yujqm+5tPMLdDT7eF1C4h1P85SR7lO5HOzaM1SAw+yGkjifJZau+9ZWR+r7zXIB1knZDnaSmD1lc/8Pu09c7p7OtWgXiqVHKDLLT56UZFBJ5NJ5HI59Ho9LC4uYjQaodPpnOidFmObZpLS93AhUHOtVquo1WruaFCZbc6S0qcxDotBW4vaV28LJPR/PktTebVaRaPRmIjebrfbaLVa2NzcxM7ODg4ODrC7u+s00nsh/VpaC88Xb7VaDmhln9EsLwEemDyARvrjpXYt/yTw8z6mmZXBcHIsWR9q4jKSXsYkUDjI5XIuXa1mpPqzpmnRy9azszJaq1xrPC2hwKet67llaZKzzhlLGA66L6jdJwF4krXlU5fF+SD98bKPLI2Zz+l5PwsPsq4HCW0SxHUszixl+cZzrqm/snSqQb1cLrsMbYBfMgdun2yVz+cxHt8KmmPSEEtb92n9d0I+jZgm6/F4jMXFRXf0ZiKRmPADa3OWbzuNLN+ahDJK2mqPZBaW9iHLphbFALetrS0MBgNXR+YF2NzcxNe+9jXnL7+Xi0MLH5IxptNpF5jHg17YjsFg4ACXZ1pr8zjnFK9Tq9dbIiWQyyRBGqSkVWI0un0gTK/XAwBXNuvc7/ddDoa1tbVj7baERADHhFs55rP2pxZm+A7r8yzfdR11/dgnGgS1Fq7r6tPKg4Bw2jqeRVjSddDvkvETvuekyd3as07Smrg1LrzHx7O0tu4Trqy2kSze4bMm8JrFhzje9xsk56B+SqhYLLrzp0lcMJZGGw6HnX/9zJkz6HQ6CIVC2NvbCzQ5Bf2mGc8sC0YSk5lsbm66Z+LxODKZjDO3sjxfxD7JpxnI/9ZC1aT7T5Ylg3QqlQo2NzfRbDZdoBe1z7/8y790Gnq3271nC1nXh3/y9DVq5oVCAb1eD7u7uwBubYHkyWYAJiwio9HIAb1kkjTnU4hh+XL7mmwXr0nzqIzgJ6DLXQChUMiZ3CloDodDlMtlFwCq2w4cZzTa5BkEeFrg1X2qKYiBW+DvE2Q16ch9n3WBc0+3I8g6IJ+xhPxZyNJA9fZRq61aSOR1WuLkAT0UCOXOHVmuBP6gbXW+9RUkdPn8+fxvzTFgMqugVV89PuxH7Y+f072nUw3q+lAUST4tlP71bDaLUqnk8nxbmcqscnzX7oZ4qtf+/j7i8bgLiJKaDBm/NlVaNOviJkmzM+D3p/N57inf399Hu912QW68duPGDVy9ehW1Ws0MSLwb8pVF8JQ+euZtz+VyLgucDpLzxRmwz2UgncXQWRaf1cKk9J+TeVNLl1Hu1NrlyWzJZBKxWMw71ifRtKZdt0gDtOyboPuDytGApNswrWwfiFkg79PW+Z6gfpim2c2ixVv30BIXiUQmMiTq+vj6XtdxlnstAWAW0kAsea3muzJQVD5vzbdXQ+uda+qnhHRAGnDcr6UlZRkRXyqVcHh4iL29PTQajWPAflLw1oty1ufH41uHviQSCcTjcXcCGH3s1OZYP2uCSUD2MTZt4vRZNOR3KyiGCVMODg4msqc1Gg1sbm7im9/8Jra2tlyQk9Yg7xXpdupEHNSyi8UiGo3GhGbMenG7GfuHZUmtkcFJlmVEa1PsP+lHlwlpaMmQQgOD4hg8yHql02l3kIwOGJumKc76XbbVV14QaTOrnJ9yDdwpQGqtLwjUfc9ammTQc77fLEXB97wF6qFQCIlEAqlUCrFYbCKDoja/08owTbsN6h9ZD60xn+QzyXL/sX+lBq+FWx/dT019DuqnhOi78pnYgMlJJ+9LJpMol8uIRCLo9/t48cUXHeP3aXE+DYMLTwsQJ6GjoyPUajUcHR25DHMA3PndDL6imU7XQ9fVOpaTC08Gd/G/FJC4qOXvDGxLp9O4evWqOyecgV/tdht/+qd/iq2tLezt7U3U526TTGjLgTRBSt94Mpl0ADgcDl0AZSwWw8bGBprNJiqVyoTfGoAzh8r95PLgFRk0J9tDbUtqXAR6BmHyPTS58z/LpEDH/erc/hYKhdxpbHyXjzH5tFuWH6Tl8b5pFiBLWKaApAFdC5K+d88aHGe1x2qXBdY+S54WPvSfrJf1Tgu4LIVA7hYZj2/timDWQx4AJK04nNMsi9cl+Fv9MKtlQfMun/mdf9buA44p14qsK9+lhRRpiZgF8Od053SqQV1qk9rHM01bYeBcLpfDysoKarUagFtpXPVzQdL4NNPSLBIe68YtTvv7+0in085VIMHMFxQj2+Vrs7yu+0oGWMlnybxZj52dHTQaDQeI1NCfe+45bG1toV6vzxSUZdVRWwhYL71vX6ablIKKvE8Kc4yG5z37+/suQJL+agbC0RdKDZkAPx6PJ5LPSPCW/Se3pckT6Jj+lalwyfC4P12DBI+CZc54ttfSNlkfaz5OY5x3wlglYEnrBv/rOvq0dWu+We/S5c0C5tbvGqh998u57yMNTHIucg5Z1p3xeOzWNecYgAkQ5Fzwga0G9ml11e3yCQM+648WcngvFQwJ9D7hgs9Lq9NcU39l6DUB6tSQpgG7fpZaULFYdKZ4muH1vdbz95qo9dbrddTrdcRiMWeCJbAEbQWzouL1QpXMSP/JtlmLemFhAZVKxZ2sNh6PXW73l19+GbVazYH9LBQK3c6ZLi0LGpBlCl2OtVWWvEdqauHwrYN/COrcG87teHwPmZTMQqc1LYvRSkGEv8tc9dK0zq1q8kAYmZdelsWEStKUbwGTtrzoz+wHn+VJkiUwThMWLIAM+jwNkHRdfZqyVfdp9bYASpMGa1+75b16Dvj4D3+jxq7zUVjC0TRecxLAsdb2tHKD7tfZHoMsB1IYlP/vB81B/ZSRxRSA4wtYMz2abkulEs6cOYOFhQW3b1zn/vYxTK1JyM+aMQRpVwTr4XCIg4MDF6WdSqWQy+Xc9japDZ50UVjgPU0QADCxBWtra2tin/nm5iauXLmC559/fiYzu3xnOHwry18ul0Mul0M4HEaj0UC1WkW73Z6IFicR1GU/cCz1fm/2MXcRECzW1tZQr9dRrVaxt7fnfN5sq8ztzj6TJlK5dU0e3ML6HR0duTPZeUiLPK6VvxPM6TYgg2eAXzqddpo6LTXyPdZcs36zxkD/xvIlKPF6EPhJTS1II5bXtW9W1l1r/74/q/xpZAlFli/b+izbYAG5JJmF0KepJxIJZDIZtFotd8aBjHDXQq6Px8h36n6eRkHCjayLHlt5v2y77EsrPoX3yH68XzQH9VNCUlOXk05PHHmfBEZe5/71wWCAtbU1d8jIYDBw5fjIWmCzBh75BAVq6+Fw2PlV6U/XQTU+K4LFTHy/8bpuC0EsGo2iVqthf39/4qzwXq+Hl156CVevXp1qcpcmZP5PJBI4f/48stksotHoxPnqOlObrptkHtK3ZzFhqckS3DOZDIDbLo9ut4tCoYBUKoV4PI5kMum0ZM4p/sl2aJ8n506r1UKj0Zg4fU2mgGW9COQS4Gid0KBnCZO+OcA+mgbKmiSg+Ei/V64v+btPoPDV1xJSrTKDNEiO77S6z8Lkrd9985DCCINI+/2+4x+SCL7RaBT5fN4JfjIIVs5tOf+1ACLv8X3WgqCss69PfEIVMBkjYQmSVrlasbqfYP63kU41qN8pyckmTZ25XA6lUgk7Oztu3zApyOx2N1KcNcEJDpFIBM1mE4VCAYlEYuoxi9PeI/98bdLSf7/fRzabRb/fd4F8BLBms4n9/X3UarVA4NALeTy+FTBEDT2ZTDpmIYGP1gDtb2QZUuMbj29Hv2uS1gi6MeLxOEajEZLJpDs8pl6vYzAYuMhkatDS8qNBg1HtTBzTbDbR6/XQarXQbrcnBETJcGUKWWl25zuGwyHq9ToAOAHDJ4yxbvyvr0mzpxZKgoSCoN99gXVBWq8WSiyLkFXOnWrmQW26k9+m3cOxZbyGZbmSczaVSiGVSiGRSKDT6UyAsZ5zPgHDJ+BYAk/QfXqd6XWkx8Die/J70JzSitj9oLt93/2s693SqQZ1CzCA4yYhDYJa0+UCG49vmU4ZLMfkNLMOaNDE0ZpMELjy3aPRCPv7+8jn84jFYshms8ekddlmi3Fa/eRjrto02e/3Ua1WUSgU3GdpEr958ybq9brXj06tk6ZxybASiQTOnDmDWCyGw8NDNJtNd2qbZIpWAI4F8OPxZNY23T8EUUl0adTrdTSbTezu7ro6Mxd/PB530fGcKzQ5j8fjidPbut2uO1OAp9PJtLl8lueqS7+9NE8ykc/Xv/51nD17Fmtra1haWjomGElBwJpf1njotWHdp4UBLShIV4Uuf5qQoNtgXbe0y2nWJevdQXWZJtAGCSHWmpGuNI433TTW2PBY6GKx6GJ5+LslxPoEW4sXaKHO13afhk7y8U3ZHulm8PU9LV26j08SUHu3NAf11xBJQLNMqFx0TPIRCoVw7tw5AHA5ze90QKcxuGnPMhsaU+Fms9mJozklQ5PSvdSgpNlbmyWDTGG9Xs8dD3twcHAMbPv9Pra3tyf8y5ISiYQrX6aPjUaj2NjYwMWLF/G93/u9eOGFF9w56jzoRR6+AtganMWAebBMrVab0AbYX4xql88kk0mEQiGXF2B/f9/twd/a2nK5AhipbG3jYUAcj5HlEbM8MZBCDCPpmYJWR+zTSsH30HKwtbWF8+fPY21tzWUanEXT9uUH4DUdkKbH0aeJBfm9rbwGcpwssjRJXa4uwwL7aQDu+6/v9Qk6VnukoMdDfJLJJBYXF5FKpZDP59FsNp3LZXFxEevr61hdXUU+n0c0GkUikUC9Xp9IkCRdOgROayx9wonke1qo4J+0/GlTvdbaLaFimiVG/5drRr9vTveOXnOgbmnvWjLlZz3xude5UCig0WigUCig2WwGZpu7U9DWZEUnj8djp/Gl02l0u12XQGUWClpk+rO8Nh6PcXBw4ILVaFKWwXy9Xg/7+/vo9/sTfUPmFovFHHMaj8cOqHK5HB555BGcP38e6XTaCQhSo7WScWimZNV7OByiVqu5ffKSIVHoYf34G1PA8nm6XLj9jKfMSbMpMCloyIxwcruajN6npYDXWJYeg+Fw6NwBS0tLbkvczZs3MRqNUCqVsLi4OOFzt7RVC/QsTZY0LehyFsHWYuAW6Ohyg8A+SMOaJiRYwOJrv+/zNGKZnFfxeBzZbNYFunI8uWbz+TzK5TKWlpacJSgWi+HmzZvO2qMFGmsd+No87TdLO7fiVjSI+8bCshJM44uvBpjPNfXXEFmLWEuXMpCKh2jwIJDd3V23OH3lSrK0Cl7X5idgMlJfZ2UiKFarVcRiMSwtLTlQ175RX12mCR0Wkx2Px7hx4wbG4zGy2SyazaYLkKN5uNVqYXt720XusqxoNIpUKoVIJOKEEGrIqVQKFy5cwNve9jYsLS1ha2vLBZExMQuBXfbDrAx3OBxie3sbyWQSf+fv/B1XX5q+mdiF2rrW4unbpvZer9edS6DZbDqNXAO3rBsBnHnm5al7Woi0NOPDw0Ps7Ozg5s2b+I7v+A6Uy2WEQiFcv34djUYDi4uLiEQiKBaLxzSxaYxHgj7JAnOf9m7NX/kb28DvQSZZnwVhmqau36c/W/foNsh6TRMcpgkVHEfOK1p9GHCZSqUmhGGCPuNJlpeXUSqVsLW15daYzNI4S7Corq91j9bWLaFXlqe3qln9oftR969VN2nhuZ80B/VTQnKic3FJhgvcHky9SPTiJqATyKgxVioV7O3tuaAlSdOY6iygKsvhM9qEWa/XEY1GUa1WHYjK39l2WRdZnpWBzmJuwK3T1Q4ODvDMM8+gVCphY2MDm5ubzjQI3HJL0FQuI7m5BSuRSGB3d9eZ5jOZDM6cOYNz587hh37ohxCJRLC3t4f/9//+H7rdLoDbyV+ke0HWaxpjJe3u7qLb7eLzn/883v72t+PChQtuS5vM2EUTOM3d7MN8Pu/S9RaLRbfHnOfEt9tt95nZ4SgQJBIJB+T8T4Zvaa7SOsM28+z5b33rW7hy5QrOnz+PCxcu4JFHHkG9Xke73cbe3h4efvhhLC8vY3l5+dick30zi0DE+ywNSgcjyu8+n7zvfRqILXDSIKtNwtM0QQ0o0hqiy5a8wtdXPtDUfIPWKc6lpaUlZLNZ5PP5iUDOcPhWTv90Oo1isYhOp4NsNotqtYrDw0NEo1FnlZGZCqf96fZp8NV8MEhokO2Tz+m+kNtGeb9UNixhQJY3N7+/MnSqQV1PaIvk5JST1wos4/00w+fzeSwtLbkUnjwmc1byaRM+k6RPE6Jpt91uuyQmQdqLZWq3vmuiWf3g4AAHBwcuRzWtA3wnfcZkhtTQeawtzdX0F547dw4PP/wwLl68iJWVFTz33HNOUGBGNYKnFljkf4s00+YZ9S+++CLi8Th2d3fxute9Duvr60gmkxPPSFM8GRSBGLgVKc8kMul02tWVyWu63S4ajYZj1tTO6Ful4BAKhY5pKFKLlJqctFoMBgNsbm46wWFlZQWZTAbj8RjXr193/vulpaVjWffkmAf130ktPVaMho558M1DzeSDtHarLifR2H3tkuB0J7tIfO+n8CZBjSmKpUBE/iKzFSYSCRSLRayurqLf76PRaKDZbDorkxQ+tBsoqG/kbz7tfJq/XD7nE/z4HtnHct7psmQ97hfNNfVTQrqjgyaJT4LVyVe46GgmW1lZcUycoB40wNMGfxrQWkyYJjmdqML3vGVBmMViwD3bPOBmMBggGo1OvI/AScFC91e323VH2SaTSRSLRTz00EN4/PHHceHCBaTTaWxtbeHq1atuuxeBkkFys/Qj2yojx4Hb2wGvXbvmDpihCTyfzyOVSuHo6GiCscpodjJa+sLpL6dvm23n/vNKpeKi/7V2TtKMUY6HDjjTro6dnR2XDOn1r3+9a/ONGzecS4BboxhAFwR+QZq87xnW02cNkglodPKaoDpYjF/XUfaNVf9p7dBgo61AswgLvjpp4lySArB07fmEbcaarK2t4fDw0OWDGI/Hx2JMZL79acBoae6+ADgt4Ohn2H+y7XIOa+ui7hdLmLqfQDkH9VNG0xiCZWryaTbArUkYj8cRCoWwsrLigIZAp8nSTmQ0unyPZnj8TmYgGSa1uNFo5DRoyfR1H1gk809blgl51Ge1WsXW1haef/55jMdjp2mynuxbmgUBuMMpSqWSM00Ph7fOAn/ggQfw0EMP4cknn8TGxgYSiQS+/e1vY29vz53BzqAwy18dRGSg+uAaMozDw0NUq1U0m028+OKLuHjxIhYXF7G0tITV1VWUy2WUSiWUSiWXQpbjQGCPRqMT2gwBnu0/PDzE8vKy2xmgGSOf853+Jxkq88Nfv34d+/v7E4y01+vh+eefx/7+PlZWVvDkk09iaWkJ7XYbzz33HBqNBs6ePYsLFy4glUp518OdMCYpnGhQ14AsEwBZ4C/7RP6mwV2Xr8kS5q138TvL4rhxNwLTL/t2CUjSa0fez7moBTcZoKn7NBwOT2jhiUQCKysrWFhYcGuBFiz+HR4eusBOH1CznRagyzpZdWW7tBBl/WbxOw32sq+swNdZA37ndDI61aBOwLOCfSyQk34cHwjKicfFz6Q0hUIhcF+2RbOaGAniPsl7NBo5ky+3S5Gk8GABuFyE/Dwajdw2GgDY2NhwWnehUEA2m3Wmd6kRy3Zw+w6Psb1y5QqOjo6QTqdx+fJlXLp0CQ8++KAzD3e7XVQqFSe8AHAMS+9LDyK5t1sDDdvI7WTsu6tXr2JnZwepVArpdNppt8ytz+A27kunX53Z5agJ816dNIZMVwI196+zbhrQmJWvUqmg0Whgf38fOzs7aLfbx9o8HN46OGc0GuGrX/0qHn30USwuLqJQKGB/f99FWT/88MNIJBLH8uVzngSBvbXFzRIESZb2aWlpWtDld2urlm+dWECvx1zPA16XYEeXiwR1S7DQZL3bZ+7XAqC22pAYsDkcDp1wfHh4iPX1dRwcHLitnrRmya2e1h/Ll35zqx8sQLcEIgnmsqxpLhvdj9p9YPnw7wedJm37buhUgzpwPCVrEMmJ5TODawmcUdv5fN4lYfFlizop6UnmM88BtzU2LnDfNrtp75Pt3N/fR6vVwsLCAs6fPz8R8MNTzQaDwYQ5X9aVgWEESGpB+XweFy9exIULF7CxsYFcLuf2cddqtYnc6jRpW750i6SAYYEOx5h14TWewsfnqeXrNnOLUTqdRiaTQTqdRjabdSlkk8kkMpnMxDns8thV6T8lI5Q53+Vn7qvf3Nx0eejr9bqzDGni3Ov3+0in0xiNRkgkEk6g6Ha7KJfLKBaL7pQ/tllr1ZLkGpqWy0DP0VncSdb4jMdjM2+8RT7zutTEdfmyLhLotPBmnaTmI0sbtbYlApOZESlgaYWBlrDRaIRUKuUCT5eWlrC2tuYCShnTQ0uWpQlb4D7tdy2oTAN+tttnsZBlSMtJULn3i+72fadJIDjVoB6kdWjJ1ZrAJM0YpNbM6G0AuHDhgpM6mQGK90sGoqVe+Y4gkz/fZwkM1Orq9brLKe7TAnR7LMZzdHSEF198EQBQKBSQy+VcgNsLL7zgtue02+2Jk6RGo5HLuEbtPhqN4vDwEPF4HIuLi3j88cfx5je/2WmS6XQae3t7uHbtGg4ODpzWwQh6K6GORbQk6NPM2HbpXuFWOjkmkniP7DfrpDi+V36Ox+Ouz5aXl5HP55HJZFAqlZBOp51Jl+bTfr+PbreLdruNVquFzc1NN45M7GOZ6K2+GA6HaLVa+PM//3Ncu3YNjz/+OB555BGMx7eSFf3Jn/wJHnroIVy4cAGLi4smA7a0ab5T97feDqZ/nwbq+j0aJKznZukHraHzMwV2bXYfj2+lBs5kMk4Q1a4bXfY0NwAQfECJjK2w5hQj4ZmyOBS6fXLkpUuXkMvlEI/HXaxLq9VCOp0GACcQaLCUbaAgY9VfC+pWQiFtprcsYrqP+F9bRKU7ae5Tf2XpNQHq1sK3tAvNTHxau5ZMmdJxaWnJRaXSdyzLDzJV6jrJ98xqaQDgtlNRqpe+YNknVtvl+yORCM6ePYtOp4NYLIZms+n2R+/s7ODMmTMYDAao1WoTGikAdwAOgZN5ys+fP4+zZ8/iscceQ7lcdkk4uIUsHA67RDaMHGfder3eMUYvNXF+tqJ+rQUrt+3otkttR84d+X4NDvKdTEizs7ODq1evOv87TajU+gE4/yiZsk6FK/flay0wiI6OjlCpVPBXf/VXGI1GWF1dxfLyMtrtNl544QVUq1V813d9F/L5vIsPYT9JoNE0q1Zumd71Z93vPhOu3B43TfiW1ySoaOI1uY2RbhRq6RqMLC10FtO87A/NCyyBQd4rkzKNx7fiWJgEifO9UqkAuL32+Q5aOmTZswjGsr+tPrX833KNWEqMroNFWks/TUB5mug1Aeo+mmYqmqV8MoRwOOzMsL1eD1tbW07DnNV856u7ZlxBQoI0wRO49OLmsxZJkCwUCs5E2Gw2Ua1WUavV0G63XaBOrVZDuVx2zCYcDrsEM9zyRl/5hQsXsLq66lJkct8uNeJQKOS2BjI+gFqK9IHLOkqzsKUp+P6A4wxo2lj4BDytkdB0rrUj7lWPxWJIJpNO4OGWRMZDTIvwD7LokEajW0mA9vf3cf36dYRCt5OeMAvi1tbWRGIU9u0sDFX3mw/E5e/yswWSPkHb0vYtELWEeB/YSm2TcRDJZHIiOE5axDS46bJmpVksI7LOnOdMVDMej9Htdt05D3S7UQDs9Xqu/paWrLXtoPr5SMdW6PXmCyy0xkSuLan9W/3yStJcUz8lZJl9rAUUNMG1edG6l9J0Pp/H8vIyxuMxdnZ23GluVrny/ZLJSbJ8mUG++vF47LKbtVot9Pt9pwVzofh8fFI7oIaQTqdx8+ZNNBoNbG9vY2dnBwcHB05Dp8n/woULaDabE0wSAFqtlou2pra4uLg44a8E4NLJ8nu9XketVkO/33fMlQKDPLmMbZEmRA3sMmBQm/b0YRN8xtdH4/F4wtXg0wjleErNhkzXp42chDEEaaF6PF944QVnBXjjG9/o4hT+7M/+DG94wxtw7tw5rK2tmQIK36X9xZZwKf902yxg1tct4GRZGkiC7rX6Ro+NBA8GO8rz6fU7OIeDhATd98Bxa5IOLrOETAqGkrgepZ+d6+Do6AjNZtOljGb5tAZNE0T0WPgEINl/um80sMv2TKuDXAtyjc4SFHuvaA7qp4h8zMP3J/dMcmIF+dbkczwu9OjoCGfOnHHHJcpELPK5INO6Nl9pzcYXCc9sbtyuJfOK6/brgDKWS6I2ycUZj8extraGH/iBH8DLL7/sLBIMLuK2HRloRtfExYsXHagnk0kkEgkAcDniCZiRSMSZEWOxmANznqnOPtEMXjJ0qaUAx/e9aqaj/Z5BQKtdKvKd8hnNCPnfB+jyPuu9Fs1yTzgcxuHhIXZ3d9FqtRCLxXDmzBksLi5iMBjgW9/6Fvb29vDd3/3dKJVKTiDTfSb3l8v3WnkcfODgE5TuhuS75HriZ6ufJaAz2JG7GfTckfWUa8Q3dlowlmuMZcu1qIUoObf1/JHbbEejkUtkNBwOnbWBpxnKTI68X75TA+hJxkHyD122LD+oXL3GpItJ98Oc7i3N7sz9/+n//J//g3e/+91YX19HKBTC//gf/2Pi9/F4jA9/+MMug9c73vEOfPOb35y4p9/v4/3vfz/K5TLS6TR++Id/GDdu3LirhpCCGE2Q9D2tTE5y+ksLhYJLZqIFh1nI926tRWhNnv7ZRqPhTLlaA7W0LKv9NKPH43GnOYdCIRSLRSwsLKDX66FaraLb7U4wUfYFE7Qkk0ksLS0hk8kgk8m4M9KpZVQqFZfilKbEUCiETCYzsZ1MMklfn1oakK/PNfPx/U27X/82jVHOMg9mnSc+4vvpguHughs3bmBnZ8fFK7Tbbezv7+Pq1atotVoTrhDrz1f/adr7Seqt23DSdSgBR9dHCupM18utidpCc7fa2530hzWn5POSx3AHRjabRTabdfEaPASp2+262AzLXG5999XNEnR898+ypuTWNQ3or9Z2trv9Oy10YlBvt9v4zu/8TvzGb/yG+fsnPvEJfPKTn8Rv/MZv4M///M+xurqKH/qhH3JmIwD4wAc+gM9//vP4vd/7PfzxH/8xWq0W/uE//Icn3iYWpHEBd8Y4p2lXDLhZXFzE8vIyCoXCzNtirDpykgc9L7VERsLyFDV5rOk0QJeCAs/1LhQKyGQyuHbtGmq1GgaDgQPjTqeD/f19Zz7XZn4yy0wmg9XVVWQyGeTzeaysrCCXy7mo+OvXr2N7e9tt2RqPx64PKQDI40RZvvzTjEIfamNZRCxthdfk8xajtZ7x/em6zAp2dwvsBHPJPK9cuYIrV67gxo0bE0GMf/VXf+X2wGtwtIRB3RYNiL42WmvSJyDJdliWmSDBQpu9df0ikYgDRu7b19YXn1B4N8IGv+u5J8vW+dbl77QIptNp5HI5FAoFp0Dkcjm3VZFCnAXsswie1jjw2rS2BgG4bBfdakH33C+ag3oAvetd78JHP/pR/NiP/dix38bjMT71qU/hQx/6EH7sx34Mjz/+OH7rt34LnU4Hv/u7vwvglj/1N3/zN/Hv/t2/ww/+4A/iDW94A/7zf/7P+MY3voE/+qM/uqNGaODlNWvBW0EaelHJcuXzBPVEIoHFxUVsbGxgfX0d2Wz2RPtdLZKg4Gsb69put7G1tYXd3V3U63WXG1wyO7kPW+/LlgFoe3t72N7eRjweRy6XQyKRQLvddulOW60Wvv71r7sTwiTDkNp6NBpFOp1GOp12AUk8tCKZTKLVaqFarSKfz+PJJ5/EO97xDrz+9a/HhQsXUCwWj/na5H7ufr9/LFWmZgyWn1yWJa9ZjEwzHg1CEsDl+3UAkKV9BYH83QK7bsfh4SFu3LiBr3/967hx44YT0nq9Hv7iL/4CX/va15wWrwMR5RySc2WathZkDdLrzAf0+neWFWT+Z53lfvfhcOj855lMxgVs0s3EMZLl+BQC3RZpHbAEHEmcJ9YBUxTGNBDL8rh+SqUSlpaWsLy8jJWVFRSLRberpNvtotlsotFouAOGZIIaCzitcZtmseFcIA+UY2KNn1yrUujVn/82mN8//elP4+LFi0gkEnjiiSfwpS99KfD+fr+PD33oQzh//jzi8TguXbqE//Sf/tOJ3nliUA+iK1euYHt7G+985zvdtXg8ju/93u/Fl7/8ZQDAV7/6VRweHk7cs76+jscff9zdMytNY4jWHm5+9klecvHxHRYzicVi7gjFIG19mkTKiS0nuNY6NdM4OjpCq9VyGeH0drCgfpFmSpprr1y5gn6/77b88OQyRtlev34drVbLpVNl/0iTuU7GQjMvtWxGvSeTSbc3NxqNOi2E/nQNnjJRjWQEZEqWlkbygYgGcWs+WACvn52mgep+l/1/J2BOAPM9y/dTi3v55ZcnAhJbrRb29vbw0ksvOZeKrFOQ1j6Lxhe0piytx/eMvuYDHF0+AHcOAc3u0r9t3X8SsixqQeBmAasGuiCNkDtNmACJx7Vms1mX4ZCmeOZE4BZJLSzoOlk0TViRvEMTr1m+ff1ZP3M/KEgDn/XvpPT7v//7+MAHPoAPfehD+NrXvoa3v/3teNe73oVr1655n/nxH/9x/O///b/xm7/5m3j22WfxX/7Lf8Ejjzxyovfe00C57e1tAMDKysrE9ZWVFVy9etXdE4vFUCwWj93D5zX1+/2J1Kwy8YskS0uS133ALieu7xxhTmYyP0rS+XwepVLJpT8NYmxBzFi+RzLZoEQ0DJZj0hj9vEXSYlGtVvHyyy/jxRdfdKdEAbeOL2UqVIL6+fPnHYjTR6ZzpodCIXfSm5bEOYbxeNy9PxQKuUNg4vG4Czj0addyzKx969PATl+TYxo0Jj6GLZ/1zacgDdbHIH0kAT1IWByNbm13e+mll9xRsslkEoPBAPv7+/j2t7+N1dVVhMO30iDfqbXAAl/rHgtYZF1PSnLcJFBJfzRBXYOu/C/7cNrc0c/LZ6x3WIAu36stPpb7KBQKOTcCy2R+DII5ty/KPpEHFOk2+Oa17gNrL7tuq+6TIEHC4qX3k+4UmOXzJ6VPfvKT+Omf/mn8zM/8DADgU5/6FP7gD/4An/nMZ/Dxj3/82P3/63/9L3zxi1/ESy+9hFKpBOBWwrOT0j3V1Ek+BhZEQfd8/OMfRz6fd39nz54FcNv8pheQNkX7AmSsP2li08/LP25BKRQKWF1ddczTIiuIRU5sa9L7+pLPHR0dYWdnB3t7e6jVai7vuNa69LOk4XCIZ599FpVKxSWCYR72drvtUsACt0D+5s2b2N3dRTqdngiYk4xJRuZXKhV3AM3GxgZisRharRZu3rzptl9RKAmFQlheXj7mO5cHp/j8cNRefRq7LM9i4hZTt8YliEn6hEUf3Slz4T745eVll/HPKpv+9W63i+eeew7f/OY3XaKgwWCAra0tfPWrX8WVK1eOMW7f3AGOWy98bfEJUbqOFqj4BFKfpWM8vp3TPZFIIJvNIpPJIJlMHsu6Jv8sjdI3plZsh6wT+9uyMkkTvOxHJiXS2RQtYYNxK8ViESsrK1hdXcXq6qqLh4nFYhMnHdIMr60Bss5Bc1nyUfmMb5y1GypIoLlbcL1TCuL5s/6dhAaDAb761a9OWKQB4J3vfKfXIv0//+f/xJve9CZ84hOfwMbGBh566CH8wi/8Arrd7onefU81dWp629vbWFtbc9d3d3ed9r66uorBYIBqtTqhre/u7uKtb32rWe6v/Mqv4IMf/KD7zlOpgrRRS5Oz7pPMQk5mn5Qq/xj5nc1mUSwWnf9XM7BQ6NZ2HMsUKMk3cSzJdjy+laq20Wig3W67NK1yEkp3gWwHNTlq+YyQZmKLw8PDiUxww+EQe3t7ePHFF/H444878GcfjcdjRKNRF5Erg5K4HadcLjtmxn4i8xmNbicI4SEoejFZ4KuZe1C/sj+08OR7Xt7rE6ymkU/DuVNNhRrZ0dERUqkUIpGI21YpiUx1OByi3W7j4OAAL7/8Ms6dO+cO6dna2nLH5a6vr5uCry5TC6LTyBJ2Zu03q//1s9I/TpM7563U4metr1V/XY6sn77XCr60tNeggDFffRnYms1m3fpot9vuM1MvU4CgQKzr4BNmNLF9+vRIzV8sy2ZQmfK30+hT11ZiBgtrouXWslr7LNIvvfQS/viP/xiJRAKf//znUalU8NRTT+Hg4OBEfvV7qqlzr/LTTz/trg0GA3zxi190gP3EE08gGo1O3LO1tYW//uu/9oI6g7jkn48kI9DSPcli0r7rvkAdGSRGMzyl5pOaM6V0exJiylF59Kcmi1n3+/2JdLO9Xg97e3vY399Ho9GYYAg05R0cHODq1avOF673CDNzHP17PCu93+8jGo2iWCxiY2MD58+fd/nSQ6GQA3n6D2nyZ12DBB15n/zvIwuopt1jjf0sVicf+ebaLMTsdBTgdFS3fD8Ze7/fdxYSmU+hXq9jd3cXm5ubGAwGE0LgLPWzBJ67BVGW5/vzCR40u/MwHhnYatVpWt20iVmuT1kX3R/a5WRprFLgso5ItWg8Hru4FR4oRB87TxwksMjUw5a2acWCBI2D7hMfWX0s36Hn/Z3Ojzsln/Z9kj8AOHv27ITV2DKjS7LWpq8vOb9+53d+B29+85vx9//+38cnP/lJfO5znzuRtn5iTb3VauGFF15w369cuYK/+qu/QqlUwrlz5/CBD3wAH/vYx3D58mVcvnwZH/vYx5BKpfATP/ETAIB8Po+f/umfxs///M9jcXERpVIJv/ALv4DXve51+MEf/MET1UUCoQw+AYKDa3yLW05AGVErSZriuRc2k8lgZWXFacCUxPSklpL/LODgW1Qsgwe8VCoVtNttd/CMLJv+Oj7TarVcjnduMxwOh3jmmWdwcHCA5eVlXLp0CVeuXEGr1XI+10ql4lLH0tTZ6XTcOwg0/My+Yl5rABOBhbVaDX/yJ3+CZ5991h3vms/nj518RoYmSUdmS4Z6EoZtae78jfUnSYbOuUGmrAUclquvS5qFsVrEI1hDoVsR0ktLS9jd3T12IMx4fCsSnkfe3rhxw50lv7Kygk6ng93dXdRqNaytrWFxcdEdFmLV1fqvP/ssSpYGJ61IOkhUB31awEANUfrRCeqAnTDFuibrZq1HCYZ8n7UrwCcMap85rXZMNcwz0ukqkO+0AJDaeiQScWPOgDnG2mjzu+SRWtCYZimYdeytvrTGm5/vZO7fDd3t+/js9evXJ5RKS0sHgHK5jIWFhWNaubRaa1pbW8PGxgby+by79uijj2I8HuPGjRu4fPnyTHU9Maj/xV/8Bb7v+77PfadZ/Kd+6qfwuc99Dr/0S7+EbreLp556CtVqFU8++ST+8A//ENls1j3za7/2a4hEIvjxH/9xdLtd/MAP/AA+97nPTTVPa9LR0HIx6D8dNSwXqwRqPfDW9g05aaW2XigU0O12Ua1WXWCfXJxBWhrrIQElaN8+39/tdl1iF2rreg+vBD6mt6U/PhaLoVAooFKpYGtrC+PxGA8++CBCoZDLY37jxg3Xz1/5yldw+fJlLC4uOtMvz/JOpVKmDy+dTjuzMU2kKysreMc73oHDw0Nsb2+jWq06dwaACaanxzXIf+4DUNlvPtKgLN0LvvLlmGpAsgS6e0Hj8dgFR/I8gm6368ZD1pEme47jcDhEqVRy86vf7+PrX/86HnnkEZw/f37CdC3bEPRZXgtqoxaoeE2vSwKgFNB9Y6PPRmcZ/JPH3fJ5uY2P/2V9NEDJMdVadpAVQQOo/F26omRZQQDLMmgNLBQKGA6HzmXG7Ys8dIquLGtO6jpNG1s9Xlrg5dz3rY9p6/K00DRLMSkWi+GJJ57A008/jfe85z3u+tNPP40f+ZEfMZ9529vehv/23/4bWq2WU9Cee+45hMNhnDlzZuY6nhjU3/GOdwQORigUwoc//GF8+MMf9t6TSCTw67/+6/j1X//1k75+gqQUrEEdOJ5hzWcqtMBBtkf/rhk5GUsqlXLpTmkqPQlJQJ/FFD8e3zalyyNMtVRMzYZnbrfbbbTbbdRqNYRCIXcMZbfbdeZ8akDArfFiW65evYr19XWUSiVEo1E3BgRhnlgmE9XI9K8UsKLRKC5cuIBLly5hNBqhXq+7bXT0U7F/NRPVQtgsUngQ4FjjbTHUIAoS2Gapw0mJmtnR0ZEThGia57uASRCq1WpIpVJoNBrIZDJuXmxtbaFcLqNUKqFYLHoZsK8vNOBav0myrFa8V5Yh14EGB8aocC5ZbpvRaOSsS7QG8T69DXMWy5kE6Vnmm7QeyXayTTpYzteven7SVUVTPINU2+22azOfk0F6eq3M0gbrswXwVv1943q/tfR78c47efaDH/wgfvInfxJvetOb8Ja3vAWf/exnce3aNbzvfe8DcCtWbHNzE7/9278NAPiJn/gJ/Kt/9a/wT//pP8VHPvIRVCoV/OIv/iL+2T/7Z26Nz0KnOvc7pVy5hUMyGBm1qhesZeKTmjuvB5lkgdum4EQigUwmg36/j1wuN2GGlhQELNb7gygUCjkTfLPZdElaNHhQY2GaUDL5/f19pNNpRKNRLC4uOjP+s88+6wIRe70estms2we7vb2N7e1t59fjWeA8BIbWgnw+P8GQefhEu90GAJc16/u///tRKpWwt7eH3d3dCYbFwD+mxqW5UYK6jDoOItm/1riynvLPEvq0lqmFSF0Py8pzLxgajw5tNBo4c+aMmzPVavWYeZWBibFYDAcHB3j22Wfx5je/2ZnmmUY2EongDW94w8wMeBYA94GIBnZLMNAaIdtDQYVJj3j2gSyLQk+z2cTBwQE6nQ7C4bDb303/dCwWc354WTe+y2qfpcn7+on1kHOW1zudjouLkHwqKE+F7BtaxhjMxnwE/F0KdNPGiffLMZjmfw9Sdnzv0ZHy94teDVB/73vfi/39ffzqr/4qtra28Pjjj+MLX/gCzp8/D+BWLJncs57JZPD000/j/e9/P970pjdhcXERP/7jP46PfvSjJ3rvqQZ1K4EDzVHA8UA3kgROACYT0cxdM3D+Jk20PNyE/nUy01m0Mwnos052glq73Uaj0XApI/kby6UGXqvVMBqN3BYZbllLp9N4z3veg29961vY3993QXTdbhd7e3su4rbZbGJhYQFXrlzB4eEh3va2t01ke+v1egBu+znZ9wcHBygWi87n3m63MR7fShVbKpXwnd/5nUgkEvjd3/1dVCoV9Ho9F/hEczA1kWq1OqGRzRr4I8dZak5au/T1vQYfq1zfdS0UBD0zjSTD5RGvBwcHyGQyWF9fdz5Vjgnf3ev1EI/H0W63sbOzg2q16gQ6bo/s9/u4ePGiAz6fpuZrn14fus7Ws/IefV3fIyPGgdv+bcsfTeIOgHq97nYNcG7x7AYeVCTBnECo54wGJR3LQUuUPGhFzk8K2AxQ5bqRWSEJ8uRHiUTC+fElvwmFQkgmkwiFbgWccl0dHR259ScFWd0/vs96bH1CixQ2ZAySVc4s8S6vRXrqqafw1FNPmb997nOfO3btkUcemQgivxM69aAeJEVakeuSZgECy4QkTU6yTJoC8/m8M4kTZGclrWXPcj/ztNMED9xeRP1+3217Y/QzLQs06USjUXeaVbPZRK1Ww/7+PjqdDur1OsrlsvNbHh0dodFoOPBlsCDPd5fmTmpEBBr2D+8bDAbIZDIoFAq4dOkSLl++jIWFBdy8eRNHR0eIRqNOk6HZlCdUSUl/VlC3+jXIcjKLuX5WkprQ3ZTDenHuxePxCV96sVh0eQC0pejw8BALCwvuHPaFhQUUCgW3vZBH8K6vr08Apa8e075bQpMk329Bmp4cZ2mJs+7n+3lgkAQYX/51ride1wKk/rPmnRY2pBDJ99N1QjBkO7iLRJYjXQS6nbRscT0zkZM88W2acGb1sVxbFkleaLlMLMvLq0mvhqb+atGpBnWaeiVT12YuArBOUKInehCQaq0DsBMzkMkWCgUHbI1G41igyjTQ1gFzUjOxgIFaNDV1MhwmkqlWq24/ON0V3F/P781m05nm+/0+9vb2nICQTCadGXFvbw+dTge1Wg3b29tYWlpCPB5354hTwCCIh8Nh5/cPhULI5XKo1+vOpE6Lwfnz5/F93/d9SKfTbosdNVFmCItEIq6dVrR3EMn+tJi/pXXq8bVIj/8sWum9IM6DeDzuxob5G3Z2do5ptTwEJBS6FQB548YNxGIxrK2todvtuniL559/3gl4up1BFglrXlvXLHfWrPEjjK+QgrW1nuW7EokECoUCYrGYm4OWS05q4tziB2ACmK2kMlqjZ/nSX28Fy43HY5eql8IWn2HWRmr9DIzTR7qSwuHwRGpc6ZKQYOYTavU60oAutXVNXE9aaNXKUJCl637QHNRPCdGESPOZ7HgJvlzAeiuKNVByYuozyuUk15q/fD+jI+PxOBqNBlqt1sQeYWuRyYA/SdrHpqNOKfXv7++jVqu5ICi+s9vtTpTJ98RiMSwuLqLRaLiT1F566SVUKhXUajWcO3fOnQx14cIFF9Xf6XQwGAzQaDTwf//v/3XndKfTaedfl6Z6MqRut+uSWJBp1mo1l0M/m83i9a9/vbMa/OVf/uVEP8mc3oz8lhpXUIpeTdoUaYGxHl9pmbHepU2PeqzvFcm5d3h4iFqthocffhi1Ws0FvOVyOcRiMWxtbTkBiERfbr1eR61Wc7sOKJA9//zzTlBbXFycaJ/8r9tumXd9gA7cBoOTjJlef9OC1gjq4XDY5ZKQ92p/PN1l+/v7ToigQEC+IV13MihU85XhcDgR5GkFekpBQW7TlKDK9a3dKXIspDWC9QEm/de+PpK/60Qy+nk5B3xgre+R68InPMzp3tKpBvVarYZ8Pj9xVrLW0vnfZ3rXDEnTSTR63ktgGo/HKJVKE4syiORCAqZva5NEPzj96zS/krnovqCbgJq1ZArD4RDdbhdLS0t44IEH3HahUOjWNhoGrdVqNVy5cgWdTgdnz55FJBJxloJ2u+2YJrVJRvtKiwBzkjMyO51O48EHH3SCQ6PRcElv+IwGT/09qH/lGE7TImexqgS906e9TqvnLERmyh0HFHgajYbLBVCv150QRW0QuB11TXP7gw8+6ED98PAQlUoFmUzG5Z8OqvtJXBrW79OEHw3mBB8GhWmgtIRtCoVWkCuzJlJY6/V6ODg4wNHRketXgjdBnSDMZznPtTtQBqrJ6zSZc83Rx08+pgFQBgFawhP7huVx54n8s8ZE8sAgULYAXd4rr1sxBL7r95Pmmvopof39feTzebeNjGZ2KUFa5lHA7xOkpKz9dLMO6ng8doxgYWEBi4uLLjLdytyln50FRNgW6b/iPmVqYQRXeWyifC4UCqFYLDoTIAOHut0uwuFbJ3otLCzg7Nmzbt9rPB5HuVx21odKpYLnn39+AtRHo5Ezt0uGx/6jW4K5ybktjkJEJpPBhQsXEI1Gsbm56Y4RzWazDoxkoNKsjMIS4nR/8j5+1+VZQoB2rVjvvdcau5zfFJBisRhyuRwODg6c5YNJSpjLgHOa4F2v17G1tYXv+I7vcMFb4/HYuT4Y42C1fdZ2TetDeX0asPM/BdHBYIBoNOoEFs5rgrQGeb19jaDMecs5WalUXExIoVBwwXW8j8G4nN8UhmWaVi2Y809up2OyHPrDma9egyUPUpLXtKbL9sg4FnlojHQXSqFDlqPn8jRQt+7jNR3votfq/Q6cm4P6KaGXXnoJAJwfO5lMHpv8BDHpU5e+OT3YcoJbCWukTw7AMfAHMAFma2tr6Pf7iEQiLrkLcHJfra4Dr8vT0STQy6Qt3CfOZ1gHBlWNx2MXPR2NRp1vnmZ9mnf39vZw8eJFXLt2zQX5tNtt3LhxA1/60pfw3d/93e7oVsYTMJ88mQ01psFggJs3b+KZZ55Bs9lEtVrFG97wBjzwwAM4d+4cIpEIlpeXEQrdyjRXrVbR7XYnsrnpyONZaDyezFAn+1KPTRD4W88FvVP+v1vSTPXGjRtYWVnBxYsXsbOzg/39fQDA+fPnUalUUK/XAcDtTqB/vdVqIRKJoFarudziR0dHqFQqGI/HqFQqKJVKE0BjWb0s18UsdZfPWn2jx4lgwKyN1Kil2ZkuH6lJy/3svDeRSKBcLrtrDNxk+lxmeiuXy8hms05Qp1DBfpBBcXqfPAAXFCrBnDyGPIL19KX9JUk3kwRmvpP1ocWMioRl7dPAK+ttCQ0+wVnea5nruVZ1n3BM7yedJmC+GzrVoL63t+fyinOCSAakQdja3gZMamnap2VNZM3YtAVgNBo5ICsUClheXsZ4PHaZ5mbRKKWW4WOYlM4TiQQefvhhF6W+sLDg9oXLMqRpX0r2ZCTxeBzpdBpLS0tO0242my7AKh6PuwQ7nU7H9TWzwm1tbaFQKLgoepoz9/f3J7bQ8TCSbDaL7e1tF23fbDbRarXcf3lwDE2W+XzeaSE6WG4W0mOn4xgsnyUw6XuUv/vMmrNcuxuSIMudFgsLCy74sV6v4+zZs879kcvlJgBJxmPs7e25uAjuLuh2u9je3nYxK7O6qKZZOKx7Z3le3ifnNAVIOceBycRTHCcCfjqdxsrKipuHiUQCvV4PrVbLnX1AoOYOFsYl+IQa2T/clw7ArQEGIoZCIRd3Il0n4XAY3W7XCSR6nvF/kJ+bW/eYb4IBd5Kn+EDZB+hB4+0Dfp8J3tLg53Tv6VSDOjOiLS8vI5lMunStOuiM0qtvQcrPvknPcnxCgU+jT6fT7gS3mzdv3lGmOR9xD2uxWMQDDzwwEdRDoKakTEainyfzGo9vb3UrFAqu/swwFwrdCjoaDAZIp9PIZDLOdM585Ddv3gRwK4kCrSE087JfhsOhO4edqRBp+mW2u1ar5fbcSkCPRCKIxWKo1+sTlog7YRAcL+nC8GndWpOR12RZvO4DsXtBsp58T7fbdcDB3QXsP4JWJBJxW9ekifjo6MiZ7GXmv8FggN3dXZw5c8bMZjVNO2dfyXU4TTCwrFPWf0Z7J5NJhMNhN7c5z6Ufm1YrOY+oeescCxQopWmegqUGdW3ZkW3TmjFdXKwbzfTkA/F4HIPBAMVi0QnlkiQQWrk5eE+v10Oz2cT+/r47i0Ge1Ba002CWea/nfpCmr+vosxbcL7pbIeI0CSCnGtTpq5bSbSqVciBOkmYpmuJk8IhmUJz81kKwktZIkgsvEokglUphcXHRmTl5UEpQ0NwsEygUupVR6sEHH8TFixexvr7u+oFtk3tl+T7p15cuCQmU9B8OBgPs7e3h2WefxZkzZ1Aul3FwcIBSqYR4PI7t7W3U63UXvPbCCy84DYFBVkyOMxqN3BY2MuR4PI7V1VUnFHCrHDV6Cik8gIQxCmSSBK47BXR+1hkJtZbkA5yg32Sf3yuyAJ2a38HBAUKhEB5++GG8+OKL2NzcxIsvvugOiLh69SoWFxfddkGC7eHhIQ4ODrC6uuqEPALhCy+8gMuXLyOdTruUwbLdJAncluYW9N1ql0/45hpOpVI4e/Yszp07N+Fy4v5ygiZ95MzRQGBOJBLI5/MT8Rzb29vY29tDtVqd2BYmcypIy5AGcglmMkA1HA47DXp3dxd7e3vHDluhhSWXy7l8ELrtvh0e8t2M3u92u1hcXMTCwgKKxaLjBxqE9fy0hAU9bvpZHd8iLQnaZ++bB/eD5qB+Soj+ta2tLXeyDXNaUzsBbjMEbYafJoHqaFlZlnWdi1xGutN/NxwOsby8jGaziXA4jFqtZraHDIp11+4Amq3L5TIefPBBd9Idc6WzDXKrDOssNWsuNgIsmRnNgNQeGE3P6PTLly9jf39/4mxvmaq30WjgpZdecmXFYjF3BCsD5BhUxOMLaSVgvfv9PpaWlrC8vIxw+NZhBtvb266MdDp9olzIenwkKFpahjUnJOBwrKQrQ9/L6680M+DYUnhiPvB0Oo1Go4G1tTUXw1AqlZypmS4VmTCIQZK83mw2Ua/XXcCdzyU0TUDV92vN3Wfp0Nep+VM4l7Ea8h6OjWwbhVk+x7MaQqFb2Qqr1arL1UArFP/YRg2KFAitFLXyPpreGWMC3E4vzXvlCYg8TpW8SvqrZbY5i2jWD4fDSCaTE1q6BHZZPw14ej4HWZ4sQOd3vUVuTveHTj2o00S8v7/vTv8iw5emLG2+k6S1LVm+RdN8ajJ4i2BK7aBYLOLw8NBF704j+S766JeWlrCxsYEHHnjAabzUsFgHBs6xDvwvg30Ixtpkz6AgaieMqu92u7hw4YLb65xOp1GpVJxWIoOJut2ui+Yl86KJsNFoAICrO89WpztlNBohmUwinU47FwPTmZ40Q59Ferx9zG3ac0H+dF3OvQJ4WQeOJwGXUeB0j9RqtYnjOWnJYeAh6yNPxJMCL7e9tVotJzT72mCBgvXbnVhV9DOsIy1KvuAyWiKkls596ZzvBNxWq+XStmoFgGuaa0pr63ouSWFPgj0Ap4nzyE7eHwqFkMlkkMlksLS0NLGjhxaI4XDogoFlNLskmvXb7bY7HTFIA7f+W2Ng/a6FX/ke31bcVwvc55r6KSJOoJ2dHRweHrrFcHR0hEKhgEQiYS40C9xnYbzaZG9pa9JMRmmeR5yeOXPGaa9kur52aeadyWTwxje+ERsbG1hfX3cWAMmICNjyyE0J9txeJpk4M7cRIIrForMoSPMhfeCMYbh69So2NzddYNDq6irK5TLK5TL29/cRCoWcSZGpYilMMNf1/8fee8fIep3n4c/Mtul9Zsvdvb2wXKqQsgptdVuOEgduiAwYcElkwIbkAIIkBC4ILBmOhdiIrR+ESLABQ3KBZSGBHEexHImOrRIzlq0rihJJXfKSt2yd3Z3et8zM74/F8+7znfvN3nspiuSSe4DF7s585XznnO993vd5y8lkMojFYhYTwWemQsZKaRxLjpvfNqO3mi8/i9BPKHHM3eA4tRb1mn6BQQetmeeqMSAykUhga2vLQCmVShkb1Gw2AcAs9omJCZw6dQrtdtvmn8pWu902C5HPViwWEQqFMDc3N1L51abWMvt4ECi4Y+T+7R6jzBUpd8AbGMf5Ud80wZxAyfN3dnasNDLZC7ePvA8zPjQGwwV2XUd8HwOBve2HC4WCBZIq4PJ4bpLE/e3ZV6Xr3R3pdIwI/MwOoM+e9/BzF7hrWNut5tqPcvdb//quPR/slV87AvVD0nShsnb19evXLS1rMBjY3tF+wkGbCiL9TBc2BYdS+O5vnuc2Bs0BMKWDOd4K7LwGtfHx8XFks1nkcjmcOXMGMzMz5nPWVBFG1rIvLO3Kcq368tKPp5RkLpfD5uYmBoO9Hdamp6etn8xZHxsbw8bGBgqFApLJJO677z4sLy8b9U5Fo91uG3U7MTGBCxcu2DOxKE6r1cLa2hoAWBnYVCplysbW1hYuX76MSqWCYrFoO7axEhr96a7l5M6bH5jr9yqIXME2yj/sHucH/DqftwOGt9uoJFKxCoVCyOfzlhbIevqRSARXrlyxzXEWFhZQKpUwOTmJ+fl5LC8ve6r8EbgmJiY8GRrcAZBrxu2L39iw+aV73go4/OZtFLBTmVRWCoDHknV9vBy/QCCAra0tNJtNlEolUxy5N7m+L25FN70efffadyqwBHNeNxQKWWGgRCLheR/7/b7t9JhKpZBOp42JUGVYmQZ1o7EfdJ1QKabCz3E8aI37zSv/17/ddOCDFFo9333vjtr3ph1qUHcXCenCzc1No5FJd7k5ryoEbpdm9zt31Gd+FiC3Gx0Oh8jn89jc3AQA38C5YHBvm8hMJoPZ2Vnkcjnk83mL+KWVocqIK/xUALoMhW74AMAofL58LPbCaHRayNVqFZOTkwbEhULB6Pjx8XHz7TI4jhYjC3iQ6tVypUrf8xl6vR6q1So2NzdRqVRMwajX67ZxjausufPmWlGj6FIVRrcSOjqv7jVu5zzt450KNjIvMzMzVqCn2+0iEomY8qZjSWaFxWl4jampKaTTaQCw3H/2US1ZAOZ60e1DeR2/NirC+qBxGaWAuefp9+prPuiaZM4AeFK8GDvSarUsSFR941QUCJYa/Mbr6rutSgDlEPtMtlDHSCvUUWHSAjoMWlTfuxssp1H/DOZjfnq327VnvhMgHcWYuOv1VkDuNyd+fz9f7chSP0TNfYFbrRZWV1et2lQkErGIa8BbC57nsLnWuysw1Ern/y5Y6uJ3A0d017HhcC9vHYDVZ+d5FMrJZBIXL17EsWPHbItF1bSZww3A4giGw6EJLtKzrVbLBBJrsStdD8AqW/V6PXQ6HaRSKRMm3MRld3fX6olHIhGEw2HMz88jEomgWCwajVupVCw1aGxsDFevXsXZs2eRz+ftOXd2diwSm1Q8K2yNjY1ZKh2jhnl/RjRzPHWcdZ5G/XZZFY6ZCmZe048G9hNOBwWKHdTu1GoJBAKIx+O4//77cc8992B7extXrlzxWKqkXOnuYXEhZWuCwSAKhQIA2HvCdRsOh9FqteyezN1mESHXWnefBfAPMAW8Aaj6twvso64/ymJnU7DTe7rzxHeBtHulUvEwEeoPJlCymuGtdq8DYLUZqDyMj49b4CqDPUmlqzJJVoDHcM74rrA+A5+VxWW2t7etoiQBne66eDzuu9b9xnrU/6PA3P1uVPN7Z75bkL3TdgTqh7BxAfb7fSu+wJeQEeIEAYINsK/JU0CMsjQAeADdvbcLCJo3q1aOVrniy8eYAFpR58+fx8mTJ5HNZhGNRm9Kz6OFoD5CjXAFYJYFi1uQ0iZtR4qRYzAYDBCPxxEMBq0YSTKZRCgUwtbWFpaWlrCxsYHLly9bBb/v//7vRy6Xw87ODh5//HGMje1tG8lrk3IEYMrAXXfdZXnU3HRGgZr+dWBPUZmensZb3/pWRCIR1Go1/L//9/9MmeHmLsy/vhWw80eVJxVwo7Ii3OvcrlAbxfTc6rxRbWZmBqdPn8aDDz6IRqOB7e1thMNh1Go1C6JstVpIJBKIRCI4ceIEbty4YXNPZaper2N+ft7cIXwfWKeA40ILcH19Hd/61rdw4cIFxOPxmzIP/JSfUUqzKmB+wV6ucuUH5npdfR/93CUu1UyXE/eQ39zctBK6tMw1h7zdbpt1nEqlLGiN9/YLWiNryHVNEN/e3kaz2bSysKFQyMaDsoUMFt+NQCCAcrmMUqmEcrns2aGQAM7fZLD6/T6OHz+Oubk5ywZy50LH013LeryyEcoU8O+D4klGAbhe96g99+3QgzqFMbC/WPhCbmxsIJfLIRAIWNEJDWxzF9cozd/P0vOz4hU0KBS1+AOwT4dprfVOp4NGo2GVv06ePIl8Pm/R39oXYN8ypVvBDZpRCnE4HHrSkRg9zudQXyHTfQKBAFqtln2fyWSsalmlUkEsFsP4+DhWV1cNJHg8r81KZBR8FFaNRsOoe2Df9UCrnQKQ1b7C4bBZnQzgI5ATgCiM9dlc6lBBW78fZSWOoht1Lm5H+z/I8nTn9aBrRCIRnDp1CidPnkSv17PArng8jkajYYWXGLMQCOxtvrO+vm6CnvPT6XRw4sQJy2BQq1CBl2uI814sFtHr9ZBMJm0NuACg4+U++0H+W5f1utMxddOn/MZV30u6ftrttpWa5XfAPrW9vb1tga7b29s3Uel+TX3cVDjpliJQA/vsGtNUqaQHAgGz1vv9PjY2NrC2tob19XWLFeLzUIlm8SG+86p8qEzg+LmK0ih63AVs98fP9ecnQ9135vkG9SNL/ZA2vkx8oXq9HtbW1jzUritM3cU1il5UQPBrrrXhBq+49Cc34KAVtbGxgUQigXw+jxMnTtyU+8p7KKVPwHQ/V2ue9wf2hIdutALAo21r7m+j0bD7cn/43d1dPPXUU7ZJyPXr1zE2NmbCsdfrWbAPFSheF4BZfXfddZdF7nOednZ2LP+dPmDOWyAQMB/w2NgYrl+/jkajYdQmsC+E3ZfPBXTX/eI3f9puZW3cSbtdi9ZtweDeFqCnT5/G/Pw8NjY2UCqVMDExgWw262FFqtWqgTqZFtK2HKt2u414PI5ut2uKABUwVwhzDbFiIPcF4PpxYzNGgYNfEKo7JjpO7ngcZGXejvKl32n9BW4XzEIzmg3A+vh0TbECnXtvP0aACgGtbiq/VD65QyEzT6LRqCftkO8BZcPa2hqWl5ctQj8QCJg8I4hrANuo8XbHzm/8R1nVfla5e6yCvN+7M+rc73U7AvVD0tRK1QIoCmjXr1+3lzEQCNiLxEYrj3/f6n7ucX6AQUAnY+D6IvlShsNhi84HYNbocDg0jTwYDJpFyoh1vmAMQGOhHd7PHQMAJjDoX+fLx2ha1vwmgGxsbJiFuLW1hVQqZfnkGxsbWF9fRyQSwezsrG1cwwpzzWYTjUYDqVQKqVTKhM7Ozg6q1Soee+wxFAoFvPKVr0QkEkGlUkGpVEK32zXA6nQ6SKfTlmJVq9UQDodx6tQpvO1tb8OTTz6Jb37zm6ZEaPUv9YdzXjQISefAbcrk+FHttyscDlIaVJjeyloJBPYCrc6cOYNer4fr169jY2MDsVgMu7u7uHr1qsVbkOVgH2m9E+T5N4vUZDIZzMzMYG1tzWI9qGCp4sj5I5VcqVSwvr6O6elp2/BEld5RVqACuY6HXwCeq+z4KQ66zkfNkTtfW1tbaLVaWF9fNwWItRXUbab7DrRaLYTDYWOZdLc2rmu1lEmz1+t1G6t+v2+WOpWEYDCIXC6HmZkZFAoFA3jG/6jCPTk5abUCNICO7IJa9oyS5/pywZtj4jc3HAe/7/i39suP8Rxl1bvXupW8fS7bEagf4uYKFkairq+vI5FIIB6PIxqNWrQ34F3I7rWerTXmp926yoCmuSwsLFhRilELfzAYeLaJ3NraQqfTMbqa11RhDMAUGtL+mh6jOe3sI7eB9NPkjx07ht3dXVSrVVSrVUvPef3rX4+vfOUrRgsPh0MLbmNRmmAwaPRjIBDAd77zHeRyORQKBYRCISwtLZlw2tjYMHqZisFgsFcBb2FhwSz7tbU1CzqKxWKeDTgU0P2igHWcyQrQmtVoY1b7GiXoRq0BP1rf/f9Wa4wsTKVSsTljyhSfLRaLWZogwZnzrwBCdwoV4HA4jFQq5SmNyjQ3tdQJGrpOms2m/eYaYIaD6w5SRWnUOPD/UWyGn+XuXvsg657HMx+/0WgYCFIh1B/GvpCW73a7WF9f97BcrJdAhVj9zWTg+v2+p/a7KgGBwM1uQTdLB4CBPYPeqATRrcX55P34v18qL8diFEOk867yg5+583WreXkxAPrLrb0kQJ0gpo2Lhr6sSqViEakAbtoq0e8aeh3+PSqtx/UJHkRT6TnqN2YjxeZG6VNIa+CKRjsrFao7PVEwU4hoIQ0KgWAwaEKbWQO02HiN4XCIdDqNRqNhwN5sNpFIJHD+/Hk8/vjjnu0eKfBoTfMZSQf3ej0Dg1wuh3q9bteu1WomGClcCerZbBZzc3M4ceIEisWiPS8Lerjzoq4PHUtXQEajUYRCIQQCAWM4aKGSebkTS/25Elz9ft9y0DVLgZv5RKNRtNttALCtRckYcey0zj/X+tTUFOLxOCYnJ+08pZh1/bgpXVS+Go2GFbLZ3d1FIpEw9ofnuu12YlL8mvs++V3b71w9nqBO2p1zRN80fdFTU1OYmppCv9+3mJGVlRUb40AggEajYePgsngK7H7zycYANz8FmmNF5V/z4Xk/KuhsWinSfQ9u1Vxrnc/hJ8dupYz6MQDal+fb8j2y1A9J83ux/QZf85rb7TYKhYL5av0s24MaBaOfRu1aGX4vBBmBYDDoocv4OUGVFhoAq+VMYU0rgkE+BHYCJwUqn0kFNam9wWBgdCJpWQ2uYRAfLTI+b6/Xw7Fjx5DNZnHp0iU8/fTTFk195swZBAJ70boUZoPBAKVSyVgSbpPLzVu+9KUvYW5uDvfccw9e+9rXYmlpCc888ww2NzdRq9VQq9WwsbGBmZkZpFIps6Li8Tje8IY3YHV1FRsbG6jX62ZtMlaBtbw5FpwjdbeEQiHE43FEIhGkUikbe9YAHwz2NqJZWlpCrVZDo9G4rQCf26GR3ea3/ggOpVLJdsijuyWVSuHChQtYW1vDcLiXOdDv921tb21tYWJiwpMOqYDALAYFdVLSXLt8bxi9TXaANCzTHKvVqikZJ0+eNGXBr+n4PReKj9875mdBbm1toV6vo1qtWh45AFNOOp0Oer0eotEoUqmUKbY3btywrYFZ6Q3YC/KMRqNIJBIWB8PYHb+4jVv1XeWFNrIDZA0oJ1RuaZCdm3ar99G/XebJvb8GS446xs/iH2Wd+z3z89WOQP2QND/t9iAtv1qtmoAilUUB6EdN3Uk/AH/60H1pKVjVJ6VR6ACMQqWFzfMIULS6QqGQpbgwj5ZKAV9qUouaYkfNv91uY2pqyq7PezIamrTt4uKi3TuXywHYs1ZOnz6Ny5cvo9lsYnFx0QJ+AoGA5TpTcNBNQBaAQm93dxelUgnf+ta30Ol0kEgkcP/99+Oxxx5DqVSy7TDJDLTbbQSDQduf/b777sPly5ctip4pfPF43OrWr66umpXD56KQ1M07ND2Je2nTzaHjTkHqWh/KCujngJfO1PPUaj1o7WoAaLfbxfnz55FKpcyq5FrRmgxurIhWOiMIEHi5Pt1gQ45bp9NBJBLx+HP5XBwP7urX7/eRTqetwuCzfZ/0f/fnTlwY7CeVVKapcb2zGmWz2bTNjPg+NRoNC1Tb3NzEtWvXPHMyPT2N+fl5LCwsGKC7a+lWz+qmhrnjMAoERymOeo7KHHecXPDlsaO+P2iMXfbFdRv6KQGHCSgPUzvUoD6qjdIOe72e5aTW63XPRiY85iBQ99NQR93P7zxlFlyWQV841bJdzZx+O61ABcCEkJs7SxByqXbmx5OGV6aCwUMa4EefaqFQMMs9m80ikUhge3sbtVoNx48fN8Bk0RMFbxa24f05hltbW5YyRV9vLpez80ulkglcYN/CTKfTyGazyGazSKfT6Ha7mJiYMFCn0kYqH9gHdVr1sVjMnl/dFFRuWHhE58mde44xLSo+s64lsiB+gUt+Qt1dD+FwGIlEwsqMFgoFRCIRT2lXxlYo/a1zq/X+eV3d4UzXl6uEqE+YQO4CAL8HYIqz7qKmbRTg+QG6/v1sgIDAyfRR0t38nFHqDGTjOYxTYOCny2IAe8pfIpHwfDYqw+Kg5z3oufm/uggPsoZvpQS5x+n1D7qG33nA/lqlcXI7z3hkqX/v2qEHdXfBHmT1DId7FedYH5uCL5FIGMj4vQR8QVXoA14B757np/nyfP7oNTRH3LWW3BKSmv9Oy5zbZg6H+5XW1OpUa4/3Y+DaYLBXI5++bj0mENhLJ+PuahrQE41Gce7cOROUZA9isZjtQjcYeCt1bW5uWkU60t60GFdXV7G6uopQKIS3v/3tmJ6eRr1exz//8z+jVqtZdbNSqYR8Po+FhQVMT0/j+PHjSKVSePrppz3ZAVTY8vm8jWUgELC62/xhnexisWjjBMBiAyj4/VLmmJ5ImpvxESyJy8boaIKCCn0tUOIKQCohZ86cwd13341jx45hZmbGdher1Wo2v4xRYBAoFbdgMGgK1e7urtU/cP3YZHzcd4h7mDNNixYuz2U8Bs9h9Pfy8rJVHuSa1Hm4lWJ8kCAmiPC90uu6jWwLN7jhu0LWo9ls2ufD4dCCVXkO17K6ytgvbqnKsshUem43psJVpkY9M49TZVENBReA3X7q+LjnuePvfu/KMD9AB/atdT+ZOKqPz1c7AvVD0rhgXK1/lM+TgDkYDLC0tGRCT+myUbQZwdRvIapwHNVPLgoKdFrCwN7LQIECwAKyCKy8h/rV6TN1g2YAoNlsepQWbuxAZYDWeSaTMUqbtd4BmABnIJHSvPQ/Msq8UCggFouh3W4bOCcSCQO2YDCIpaUlj5Chv7vdbmNzc9OoYG4rGQgE8Jd/+Zc4duwY8vk83vSmN+Gpp55CsVjE2tqaAfz6+jrm5+et+t2FCxc86YXFYhG1Wg3dbtc2jJmbm8P9999vtHCn08GNGzewurpqflXOGctv0oIjsLt0Iu83OTlp+cbu1poMdOK86rahDNza3Nw0cOAaZkGi6elpZDIZSzHkrmyMy2Dkue41zj4wFZLPpiVi2+22VTZjFDefkQoSn1X9xa6bQVkIunwajQZu3LiBVCqFTCZjrhkdN/dvv/dKwcH1A7NRofUDFaaxVatVU2L5ztFC5xxNTExY9cmtrS1Uq1Vzw/gBQ7PZxOrqKh5//HGrtb+4uGgV/26nqRLlGgfuuFBJU6PhIHAfRan7WejucToP7md+x6ii5fbBj/4/at+bdqhB/XY0Yb+Xo9/vo9VqoVarWf6n7knuR1e52qXS1a5wGSV41L+llrcCs74Y/NzVjpU+VyFGS4G5sBqwQ0GsFhW/JzXpBgFqzisF8tbWFtrtNmq1Gra2tpBOpzE1NYVwOIxms2k1woE9v3s8HjcrkcCovlv2jf2gskMXwO7urgWzUUAwaKxWq5kVylx6Ri3TV0zfezKZRKFQwJkzZ3DhwgULOmJxEVbAW19fR6PRsE0+mK9MRmRsbMy2OB0OhwbM/I6AqpQ+ff0ug+DuBc4xUrqfcxUIBCyaOhDY24JWI6eZReEGcKr7w80kYHEVxg9odD/ZCTcneRTY+IEAc7O59vjMrkJwp821Vt3v9DefkwCu7gVVjAKBgG24xBoAmsqnQKhrdjgcot1uY2lpySrEbWxsoNfrAYAnZuVW1PRBgOcaBgddR48fpei41zrofP38oOa3Bvj3QXP2fLQjS/0QNVI7fMFuV1iwLOlwOLRIVxXIgNfv50cZuVox+6PWhS4GzRd3qUelzN1CKZryQjpbg+HUj0lfMDeLoKChIqB7LGsaXL1et8heHkPBDsCi5BkFvr6+jq2tLeTzeUxMTCCZTOLGjRtW6Y3R0NFoFBcuXECxWES1WkW9Xjew0HFh9H0oFDIQX19ft0pa3/d934dTp04hk8ng8ccfR6VSQaPRwNraGkqlEkKhEC5cuIBCoYB0Oo14PI4LFy5gOBxa9PyxY8dw4cIFUxYGg4FtdXnmzBmcPXsWTzzxBG7cuIHHH3/cY7WyLOr4+DgqlYplFLCON2sMcO65Jv2yJdx1wtKjiUQCjUbDwwhpVTJuPJLNZo1VYG46mQidXzbSzAx2YzU/sgN039D9QqWLzATHy133BDedS31eKoFMb+R68MscOejddS3FW73nChy8NwPhtP4A3UZUIOkSisViNg9+ChbfP91T4cqVK5YVQL88szSoGPI9dq/H99ZV3l0LXMfAb+zZeLwqMFxvLpWu19T7um0UKLqf8ZrunLnz/HyD5BGoH6LmvuCuRatNA8YAWDBXOBzG+Pg4MpmMx7ft0mHuS+AX3OSCti5m+iM1ctgFfwodjTLWIC4395VWIAUv+0r/KaleAJZyoz55CvjNzU3b/IFWPAALcCNIbW5uWn4uo+Np9czMzCCRSBil32q1cPnyZVy8eBGnT5/GYDDA448/bvS9CjneVyllCtixsTF885vftGj106dPY25uDpubm7hx44b5cB999FED6bNnz9rOcBcvXkQqlUI0GjUlhWOu9bKTySRe97rX4VWvehV+4Ad+AF//+tdRLBZRLBYxNzeHSCRigXcsl8p5JcVLZSsY3E9ZVJ8pLULOq1rrVCzd9T0Y7EVus4wuq5txXpLJpGeTFd5zZ2fHAG11dRVbW1tIJBIWVFir1VAqlWwjHioTXGPVatXWhJ+fXfunsRaudcj18eSTT1qAY6FQ8Lxno4S+S7/7BfDxHjqvBLVOp4NqtWqKGNm4ZrNp1RUJ0izTrO6jU6dOIRqNolar2W8ey3Gs1+tYW1uz9cAgwUwmg3PnzlkcyNLSkq+SwPXhgjsVOnX7qOuOckZrCFDp4DwyO4bvv44V2yhWcpQb089gGfU3lQ9XQfFzmx6156YdelC/VVMKUv9XMKpUKuZHY7U5V8gore76stz78TfPZfCRW45ShZNStX4LXoOC9NoEBd6D0c0EdAoy9t8tV0vqWOlZVp1T5UWtm+FwaGlxrMJGi47ujGw2i42NDbPqc7mcgbL2Ve+jz8N0tJ2dHc+2uayfTUE8PT1tCkSv17OiIuxTtVrFYDAwa5r0toI6hSWLioyPj1u8AIvScMON4XBoVe60Gtju7q5tNkNQrFQq5hpQ/yp93BpgRstY51+tq16vh6mpKaODGUDH8dLYCzbSx51OB5VKBYHAXjYAUyGpVNHPzLXJimdUQhlIqPEm7tpw17/f/91uF4FAwOYvHo/bMxwEEC4NrPfWpsdyvXJtMHOC40ylDIC995lMxkCdjAaDDxuNBtLpNDY2NgDAcvIZr1Gv1y3gMRjcS7lMp9OYnp42/7wfiGl/Va7Q9cN50MBanQuyf64c4hzqJjIHgajLBPBeflb8KMt+lEz0ay5b+b1uR5b6IWx8MUZtyAJ4AZfCZXt7G+Vy2UCdL7SCulL7rjBTuskFf15Dg85YzMMNutNKb7SC1Afrph9RM+eLyg0n+GLRUuz1ep4qY+74EBSo4BB4FWBo3VAgKjiEQiHbwYr57bR4GCzE7T9TqZSVclWfrYI6K6ZxL/XhcGhBYLRYm82mKQ6FQsH8wqVSCbu7u2i1Wrh69apFyZPW1+I6anFy7hjgNRwOLUqcAYVK105NTSGdTluhFSod3W4XxWLR0p+uX79uFqGuFSoNtM5oiXHM6XNnP4fDoQW0cc0wsFBz/nWdUxlgdHalUjEQnZqaMiWISqdat71ezwCK8+HmXus46lrUfmhsCN83Kj5qCUaj0ZHvrI4B/x5lQerxqmi1220PqDPGg8oFFYxsNovp6WkrS8ysmEKhgHa7jXK5bIwHGZJer4dwOIz19XUPQ5FMJpHP51EoFBAI7FWfYyyBq7RojQqOLQGda47KH8fZVeJc0GHsy9jYGNLptOe8WwUWu8Duxyi693OZEr2W+8xH9Pv3tr2kQH2UL3uUT47WcbfbxcrKCnZ2dkxQ0rJTwAH2o9c1BcUP2HksNW4AVk+dLygpMvr0FOj5Amre8djYmNHiFMYEBFoIutsUsBd8RUBUH7pSdVo3fTjcc0fwGuFwGO122xSFs2fP2h7OWg+dm8AAewrG3NwcgsG9UqSPPfaYpRGeOnUKyWTSqnYVi0V0Oh0TugR8jTJvtVpmQYfDYbRaLbTbbWxsbFgwXiKRMKqTucWsALe0tISvfe1rKBQKOH36NM6dO2f7grMCH69NGn1jY8Mq9qklSSssmUzac9B9k81mcezYMQPwZrOJcrmMYrGIa9euedadRryzDC2vTdaAShHHIJVKeRRDAOYGYdMgtE6ng+vXr2N5eRntdhsnT55EJpPB7u4uisWiBdupgtrtdlGpVNDpdEzJTSQSFoTH+VZ/LcHxVnQqAzW3t7dRr9eN4j958qSxAe47Pcoy97Pe9YeR/axxwMA1rp1Op+MpVHTy5EnMzs5ienoakUjE3hcCNINCudUtKxhS4WVRJrpW5ufnLTOj3W7fVBNfn8NtZKkYzEsliACrskcteQb3UTGjYpBIJEyeuEydyxJyjauy7adEqaz1882rm8RVON35e77aYQLm76a9ZEAduD0tftR5jIKuVCq2naWm7vhRRX7Uo9LcgUDAgI+15t2XgAJSd8bi96R7SXG75SddfyMByt2UgwLN71z2ORqNmqBleVE9hr9jsRii0ahZXaRvGXVOPy5p+JMnT3qswl6v56mIVygUUKlUzDIclTbI59H5IECw/CepXMZH0MIhDd/r9dBsNrG+vm47yM3OziIWiyESiZiFqlXsOM9aYz+RSCCZTCKRSNy0gYpayRS0gUAA+XzerORoNGrX5OYirJNfqVRQq9VQLpct9z8QCCCXyyGVSiEcDhtbwnlk06yIXq+HxcVFi+YPBoNm1XMXPM3p5xqs1WpWcY0uE2WJlAbmGtb1PwqY9XhlfdrtNorFIqanpy2l8XYs81GUPP/nOmRdet6TYEe2iVkRhULBtqrVa1Hho7JLSp5+a65JslZUAnX3RDfw1a+5z0t3GF1UOsbsF8dQ/fEKtHTbUAkPh8NmlGhTo4R9GBXjMGrM3TaKQXCVr6P23LeXBKhzEbv+vjs5n/7YSqViAU8EyVGg7i5OtX518WtOugo5fQFVy1bfOrAfqc7PNC1IhTs/120jg8H9ndG0zKm+qLRSq9Wq0eLM49aIfcC7Ycj4+DhqtZqdQz82fcihUAiRSMToaPqbAdg1WJGuVCrdtHWkjjmVH25qopYqmQTWQ6flHgwGbSzIiDSbTWxublrAVrfbRTabNcud1o0G8XF+dKy4RaZaxpw3MiitVsuiv7l1bTweRzKZNMZkMBhY4F2n00G5XMbi4iKuXLli0e7j4+PI5XJWWIY+dWVcdA2QbVhaWjKFiQoFAEtHVKuPc8YAPEZuu++UgiwtPN5blVk/oNWmwZoM0iQz5Ged+1l9ftflOfSbq4LL+AaOXyQSMZo8nU5byWA+o7qeuCZ1IyiuVyoIkUjE3pFoNGrbtGp8hNtG0dUaYKnHKVPI+2tApipAHF/GD/B/XsNVmPxAnZ+PkqmugXIrsH6hAP27vedhUkBeEqDO5mqho4JDlBpiY4rP2toa8vm8x7/La+n5/M2XiXnIBHXSx6T4NE/Z1WI1YIr9Je0KwEqBstIV06doQajfi1Qo/9aANPXpKhjRauaxrPhGazgcDhvF3+l0bGwymQwAGI3M/dYnJiZQq9UQi8UQj8dx3333WdWu69ev23gzBiIUCuHYsWNYXV315A27yoeyAqwhTwufFgv96+Fw2IKepqenjeLXn7W1NduPPB6PY2FhAel02iwspZp17tvtto29MiikfRlxvb6+DmBPyM/Pz3sof31++ux3dnasHgB9+gQWgoPfmKiFtrW1hevXr+Pq1at4+umnLe3u5MmTCAaDnuI6PJcFhah8ca1NTEygXq+j0+kgFotZdoi+MwrqSsGP8sVynAiGu7u7qNfr2N3dRTabxalTpzz3uBXz5jcWDFRkkBgVOjJGAGzNzczMYGFhwbOZD+eMShLvQSufCpC6Lrixy8TEhJXxZR3+gyx1joVmRwAwVxvdErr7ocYo+EXND4f7tS4YV8DqjUwpHDWuqjzp335xRXqOuw5dV6gf6D+fQHkE6i+B5qcZj5pYtQo0dzcSiVhKlau96nmANygI2C/coqlhtBzdyNWpqSlPdHS/3zerVzVxKgz6fBT0tEAIiGrJE9RbrZaltWk+Pp+NgozgQF8+r8P7aaQ8wZ+AT5DWGtu0iphOVy6XrdY7Lch4PI65uTlPtLIChs4dr03ams+nqTMMgKRvnVYTdzLjWOme19wPgBR7Nps1q9xNLyStS4Cnq4ZjwwA5rh1uFEJ6XP2g7D/BdTAYGIPBedda+Vwj6iclFfvMM89gZWUFpVIJ4XDYLFD641XwUtGr1Wq2vejOzg6SySQikQjK5bKtTyoZWk+B68ylZFWRdqldfXf4fFtbW9jY2DCKmOlu7vEugLt/63uskeMKxIxXKBQKmJ2dRT6fRzKZ9DAMut50LsvlMjY3N1Eul7GxsYFmswkAVrQmm80ilUphenra6t5zPPyUVFf28G/KHv5mwFyr1bJUVQCe/dPV3cZ7kt3TZ1OjYpR8fDYAdhB4j5qvZ+MqPWq3boce1N2XxM9aV3r0oEaatVqtWiAXg9gOqoKloEfByc8pxPX+BDoVzNpnfu9q8YxOV6pTy8YqE0BLktegb5lUvP5w/NQnzWuxb+wTQY0Wgha5oZDR/bxJZXPL0FwuZwIX2Pf309esQME+qxUSCASMxdCAOtf9wnsTMAOBgOXVuxHEBMRms2nsSiKRwNbWllUYi0ajnip97B9TlXg9KmEUvsPh/sYgVIjUyuKPgnsgEDBlgv5gBU9dX6pkcc9vKgbJZBKZTMYsRhWkvB83OaIiRRCfnJxEs9m0eWTkva4BpZVdwOA88HOe4wIvn5ljValULFrbZbQOUsgVSNQFQsWNirGmr2UyGYuLUAWX/WPcCJWecrmMarVqee/cvpWuKGZF6NbO7vvm19zno+LNdEIaBmSBuGZIqXP9cE24AbUa93G74ziqrwc1Pyt81O/nux1Z6oe8qVV5J4uTQFGpVDA5OYlIJOIJmuOL4udLVN8mrWX6pVWYKmVJ/7LS4MB+QRlemy/uYDCwGvFqjZMCJsCRrtXCMeyDRtK6frNsNmuCWQtpuHmxtNzoN2fOLiPiWT2MQpUWTSQSsbKytJCuXLli6Wv5fN7ye+PxOCqViu2QpS+VKjya566+Zk3BYrQ5S5aS1iTIu8KfVvv6+ropTgysy2QymJmZMSpdlRwyExxvTRVcWVnB+vq6Udsa/Mh+0ufNNUCwUevaFeATExNYX1+36nv9fh+JRAJzc3PmDnGpUPZVMwQYg8Hd7XZ3d9FoNKyfunbd9a9g5IKxZmIoTUxWgnUUhsOhKSVzc3OeALXbeW/5W4PwGHzIgMl+v49sNot8Po8TJ04gl8shFot59n2nwkX6fmVlBcVi0cZqc3PTXCuVSsXe4fHxcZw4ccKqIXLuyQ7o++r2XZVW9oHKO8eBMSvKOjSbTQ/Lw/UQi8WQy+VMkY7FYp4tefXeOnZ+LkZ3jEf5129llbvfPd8geQTqh7DpojwI0EdNji62Xq+HSqVimzvQSlUrRc9RgOSxtOqUZuTx/J4CWykygpACP/OIaQUC8CgJ1OopBJvNpuflU2teK6r55bpSuLDvtBzZL56nwM8AJwaAsRwnx4tRzgSjyclJq9Mei8WMil9bWzP/PnPdM5kMOp2ObXaiufh+L6rW6dYARc3Tp7LjuipSqZSNKYvY8IeR4Wtra7h27ZoBM32pDAokzU9lQBvHW+l3gr9rRVFAK2PBtaAMBBWpwWBgZX6VbdFocl6D1ekIDloxMJ1O2zHK8Lh+W1UUCISsU8DxpILo5/PlHDAoj0C6vb2NpaUlzMzMWJrYrd5fXQfq/qLiQKaMys7MzAymp6cRjUZvovn5brESX7lcRqPR8Gy45Pra+/0+SqUSyuUy8vm8pWfyOw0sdNkxvnMazKnxLxrFz5gAxoeUSiX7TMs553I5UzzT6bS5TfyCGF3AvdXfdyJTD5qno/a9ay8ZUHetXX6mVsJBTRccX7J6vW41zCnEeQ/XytW/CbIUynp/pc6V5tbrqCAmOCigKwhTcBBICLLqg1fFQ6k7CmFVgiiEKWhp4fC51W9NpQSAVZijFUirWSOFCfAUMNzVampqCsFg0FJvKMgYZBSJRCyanf57BRcde7XWVElxx1ufgWOujalNer1+v2+pYJrb3mw2rQY8faG6yYu6WGiFKfBrRDXHj4KbLg0KfLc2AdkBWvpaDZHX4/rj9RgoqPQ3+8KUSLe6HRUUBejbFfCqgOmYkuHQvvZ6PVSrVWN1dF5uBeju5wRnsjPpdNr83oyT0DHieWRtGC2vQWxkWqjE8T3h2mIAnQZOEqT9KHhlTpgBob53PgMrAHLcqBQR1LkOdnd3jbVTGl8VrVHjqe/TKMtb/3ffpVHKgt/1nu92ZKm/BJpa7bdL4emC3NraQqPRQLFYtPQ2t4Ssez7BmvnAFNSMqtXPGCTn3l+Fpr40tGT0PuoHpGVKpYJ17ckIqNXFa9FH7xakYa4tAVTTyAjkFJQsFkNQ5/mVSgUADCxIuTLAjooSfb60KFZWVrC2toaNjQ2jyDOZjKWdMfhN0/Z0ztVS4xirAkPKm+NIdoNWL5+NkfscOwpVFdK0aKvVqmd+eR9SuwQBAj3TAjVWQ7MeaLEqoPM3BTqfU900XBdsCpy9Xg+1Ws0AgIodrX6mZPFzWn4ahe0qaMpy6Npmc2l39z3j/8zu4LU3NjYQiUQwOztrLiydY30+fWfda1ORoV/62LFjKBQKxhJp3/ju8d3QDW5UqWGWCFkQKo+seshURoK40v86T+wnx7tWq6FWq5lyoGPHfeDdehNuKVjKiUAg4KlCp2Plgq6fbHTlkjadSz8Gxp0PvY5r4Dyf7QjUD0lT4NamAud2mjthCgxra2v2N/e2ppavgoqCXrV6vrzaP6X73BfErw+8Pn30Chzu1qp8DkbTK42n16Elzx2+aCnznhptr+l2g8HAlBqOLVkECk9uLEJrs9PpWNlNWi46L3yWeDyOs2fPYmZmBvV6HU8//bQVTmk0Ggbws7OzyGazZqVwi1QVYO58EtQUfAioVGqoaNCaIQBSeQqHwxYNzyIjW1tbRmMrTa20uN5T2RA3pVDnXBkbXQ+6Jlz/rIIEhezu7q6l/KllzsA9zdCIRqOIRqO2c2EgEPDk4yvQcC0oI0RXhq4lZUpcga+ATFBnyWKyNsViESdOnBgJMvzbVdxVeWP8xvT0NGZmZixbQ0v3KhND5YlV5/g+aY19ZhNQ8aGCSyVO3USdTgfNZtNTK0Lfe747S0tLmJqaQrPZRDqdts19AoGAuUJoeXNuOTecUyrurVYLq6urJms08FANB3VV6Vi68tSPXfAD71F/u2uHn+nGVEftuWsvCVC/1We30/w0V1rsTHXiNqN8uXgMF6gGEmlEumroFH7AzVYCm2tt8QVRRUEtNj+LiBYoq5LxcwoBavWa5uOmKSkjoBaVCggqE+wPALPsSBeSctcNbdT/qrm3VJiOHz8OwLuJi0bKU9Cy2AotUNfv686tCjWOi/ZD52043I/4Z1wAYyW0eI7Or9LijDng2GlTIFdw5+d+f6sCpy4RXfMKTrS4+aN51nTlBINB2/eAwEBQJCiQ0Rj13nA+lS1SV40qu+4Y0CXE8SGQUfHgmjvovXbfWboiYrGYbcXL1FSNGD/oh0wW+66uAr4v+qxc3wA80fZ+tdvdZ2GUfb1e91xH70GlUxXsWCxmga9cYzyWeyToNVVOuAyQuvdcQ4TzomN9kLU9itZXI4cK/vPVjiz1Q9xUSPoJ9TulfjR6e3p62pP2xcVJwNFSoiqw3FxvYL/gjEtfucCtFg2fQRUEDayj5k3KXcFELVRg/8Wm8KfvjT5fgh4FgkbgK/CpoKDCQsuv2+2i3W6j1+t5rsO+UqFg47jGYjEcP37cLL/hcGg56Y1Gwyh71l6nVVWr1TwMhZ9V5wol9RtT+dC543dutbtYLIZEIoHjx48jHo+bosGo61qtZqDkpt5pP/zASoPmdJz1t7JJriWrIK4CvN1ue9wWZCq4KQ4DLNUqZR8ZH+L2W9kd+nE11ZJ95NrQvvqtXT5zv9+3/mrwnWtR+inFDLZMJpOYn583xmE43NsYh4qmC+T6vmmKoSoCuqa0IJCmcdIC3d3dNatdFXB3vugmaDabmJqaQjgc9sTjUEnh+8Pzk8mkRcWPjY2ZYsW1zPeF7gfKLD6LKnxaUtcF9Vul8+qz+LlKRjGXlJfPRzsC9UPa1PpxLQvX/+bX/DRUAKZpX7t2DcB+cRhWBmPgEQBPZTntB8FfAcMFcu2r+8PGutUqaHkOLWu1JBKJhO12xpdaLR8KXFYN4xiy+IzS87Se6B/mNSl0CRa7u7sW3La7u4vNzU2jz3XzEQoWpfMp5CYnJ60ueyAQsNS21dVVK14zPr5X45015GdmZtBqtWwjDM6bWge8h1K/HAsCiLIfVIS0fCiFdKPRMPcM57pQKCCbzWJmZgZ33323x/J0KV79zb8V3DjvyijoWiLgaMCbghODtrj9qgucrBJHq5QuJlVWk8mk7UXPPHY3qp99BGAFiPjZrYQh17IyERxr1sUHYDUMdP5cgNd3jql5VDb7/T6q1apnjDVATpUtKukMlmXmhrqz1IXDHHWXxdGIfk1DdPvrWv6MPeEz8n1Va5vrKh6Pe9IxKQf4ro2NjVkQHRVA/q3vfq1Ww9LSku1q56e8ab/5mc6x60bym2d3vp6vdgTqh7z5+W/82qjP3UXJl4AbbXAfbV5DA9gojF0aV6/lBy5+Lw/BzrXcgf09uZUm96NpGZxFAGXQGuD171PYUXC4+z8TrFmMh0LNZR9UeWGhD9aH39raQjKZ9IyHBpa5wD42NmbpbXzmwWCAcrlsYMZ0I933mznktJI0ilytXJfJAfZBXp/pIAubfaWixvxvsg48f2Njw6xDpUN1HFUB5DX5N10pjHpWYHLZD6WQCSgKSIFAwGIDxsfHLSCMz8A54cY1oVDIAiapzOoY6BrlvRmFrWOpY+8GbnG+yRBwfDqdjtVUd99Jv6ZKC5VNjR7X710lXl0FBLtqtephONSNoqAejUYRj8etDKufxeq+27SqSa3rnLAfuoeDAiHfDb7Pug7YNyqjnAd37CgjKDs08O6gGJ9Rn7vHuJa6OxaHCSgPU3vJgboCkfqSRwG4n9Y/6rh2u41arYbJyUlks1mjuN1UM20K6gQ9P5+Tark8ToWDSxdrdDd/KGTcgCyNPtfxoTBWK5FCxvVNU8CoNajPzP7yHLIZDOYhyKhVzjHRnG5lJ/hMkUjELBb6C3mPdrtt12TlN9KtExMTHutbrWL2XdeFH5OjypTSp36WIl0qrI9Pi3N7e29PeSoWsVjMhDeFOYWwgjjZHApsBrtxFzXto1peWkzHtfo5VhwfAL51FMjyMOODc6+uJJ0/BXX1Q7sMlAKaG/vAvuk6pltrFIvm13ROB4OBBVWyqp/2Wd8VzifXOnfsYzAmGRpXcaBixHeKwXgKmG4Mha4ZAjRZMSp56pbQfvI6WkxG14u+W+py0/nhtVUJo9LO9fBSakeW+iFtrjYIeEH1dvzpfuDOv0klb29ve3ZkUgtXQcu1CjRIjhYbX2wANwkcBRI+h+aPE4QZ5KQWDu9DapBauEZ983wVIGoxUrjRQnb9oqxnrgKLig6t1VAohHw+j2q1agFtyWTSQ+Hy2lqdi/ccDvf2amf6XDC4VyCFx6jfmPtcBwIB22c9Eolgbm4OgUDASqnW63UDPvdldy10fqfPTmqVApNKBH3rtJCq1arFFdD6GQ6HVv+AQpa5z6wApnEKBFPdN1sVPdc613gCVVI4N6yUmEwmsbOzg0qlYkrbYDDwVM+bnZ0FAMvXBvZrCmg8hcaXqNW4s7PjsdY1OI8KCJmfZDJpcQla36DT6VjAmvt+u+wJ/1Yg39jYQLFYtD3iVYlUVkBBnoqZ5qiru0NTQ/lsrK6ogA7AU6tAwZyN7y9TKKnw8TlV2XCBReWG/ubYcCw0zkQzIOjHp7HC9XqYAOx22xGoH8LmasLAzfud305zXzrXOuDL0Gq1jI5UIFWt2NWeXRqNwEBw0MAh/ZvPR4vbtZIpjF1rj/1gv1ifXeuX8+XXKHTefzgcenZsU6Cj9UDFgIoMhboqBtFo1OjMer1ufVHgVkWF12CjEFZAZU48wUjHmtZxo9FAu902S4hpR4lEwgCRe8jTMhslQPV/vQ/HkH5rTUVieh+tdp1rFTL6uTIktA6pDKmVpT86Bu5613VJfy/TrjjmBLaJiQlks1mLFh8O96vZ7e7uelIqdQ3ru0KlTtkN/lBp9Os/N/BR9oRrks/Ha3Od6XumCgXnstFooFQqYWNjA5VKBfV63TMeBFyuL30HNVefigZZIs6LMlY6VxoA6sY7RxV1WQAA5bVJREFU8Ef77TI+yn65TIt7nrJGvC7HQQNhCexke+iWovKia+wwAdhRu7m9ZEAduDk9yH0RvttrA97a7erfcukxpbhGAYWrPLj0mnvMrTR+pfncRsGlOzu5wMJAGxWuGmim1pgKWbXalMIl0ASD+1u7as4uK9Axr1utCFp1TB/kc3MHNWA/fUstEVVWNA+W9wkGg56gKwAm9MiCqNXrWoH6t64DWp58XnVBcD3ouTp/qhDpD4UvBbCOvc6fux71uqowKHBpxTgCPau4xeNxy4BQlwUB0B0PrgWCOoFe+6Pvo7uO1H2goEILmPNMZcidC113XBdUsljngJvWuO8sn4kKscZ2sH9KYXNNkLnhM5FN4W5q9L2zUpwb26Bjp+8A16w+pyptvL+OnX7H8VNljC4MV/HQAEl3rb/U2pGl/hJpY2NjN+UH+7VbTZgCACllVrui0NToaE1jooBT0NP78nx9UQGv/5FNLWI+m15PaThVbvgMKnRpsbvADsAEOGlIBgXSSlbrXl0LCi6a395qtSwymNYC848HgwEajQZWVlY8G1QoQ8EUuXA4jFgsZvtCc9MKboepPlIFvX6/bz7VcrmMSCSCcDhs1yBzQX81GYVarWag5jI26hrRlB8V9krZ61aybpCc/s/xo7DX+uy3K5jYL3WNKH1NypvH5XI5JJNJxONxo36Hw6H5kLnedHMXbVRS1JVDFke/0/WhyiPjCxRo2edGo4FUKmXZGHpPHQ/9TSBjml6z2fRsBazHqlLENat7KbhBb9pHPhMDJKvVqs0VswhYIY/risqUgvr29jZKpRLGxsZQr9et2A+vre8Ez3cVT1UYVAapHFJF4DCB1HPRjkD9kDQKDOBmmlytx1tdw/3btXi0cdejaDTqsU5U4+aLqNQkqXYFawp912rwC2ajsKSgcfuqxVh0XHiMWqpu2VRSo2wsG+qyD7yWS/HqGAD7oMWxIHgPh0MkEgkDSe2nayG7FiT7Scucc1woFBCPx1EoFLC0tGRWkUtrsu/D4X4eNzfs4H1YMY4bf9CyYY48UxdpkXPcFYwJYBMTE2Zdq2XOcVAQdAHKBXTX969+Vv6vyqWCtwZiaYnjaDSKSCRi7giCqiptGuPAyGytI64pVuwHP9dnYRsfH/fQ2rReqbhx7fMzPkOr1UK1WkUsFvMovi4o6ztDV0sqlTJXmY6ly+rpnPA9oruC403gZJwK3xl+R+WhXq97FJNOp+Op+qZzR6De3NxEq9XyZEyoUqpWuX7n/ui4jFJ6jtpLux1qUD+o3Q6gu80PxN1GUFchBHiLuSiNrdfWzxTgXUtX+0FqU69DC5g+WAAeYeun6LB/LsDpdZUWdQFEGQU9RgWjWmO8hypXVErcxpQgCridnR1PjrwGDhGYeH9ab4FAAMlk0lKYKLxpMasgdylLCvJAIGBbVPKHwBuNRs3vSDAiI8Fn1XS4YDDo8VG6c6NjruOlgtsv00DHW2l2P18sx3ZqaspS03gs2QpmJ7jKhc4jQdK1Uv3oeO2Xzr+uD43d4Dug9Q64VrjWye5QqSOT5GYA8DeVGG5ByloIrC2g99VxVTcF1x4D/QaDgaeGO91VOlY6b+qGI5jre6XNvfaouTgC6Wffjiz1Q9YoSCgUlBYGMPJlAg4Gcgopbclk0hN9raCsfiwXwHk99Tcq4Kn1R6EB7FcMU8HD49THrkLX7bNa6rQEtEKYqwSoz5YCTS0wDV7SvnE8NG+aNDvPpZWmIMQI9UqlYmDJSHIqK9of0sIanTw2NoZsNotQKGS+VPZBi3IoVe4qYq1Wy8Y4HA5jenoa8XjcopI5dixJq0FQpHzZCEQcL/Zdo6z91qD2SSlTt+/K6mhGhG5NywyAeDyOmZkZRKNRc4Ooy8e9F9eXBpWpq8l1G7iWox+okxXiu6LMju5ap+MyHA49ewkEAvub82gRI7cxmpzKbyKRQDabxXA49Gxbq8oQaXeWl41EIhZcyflUvzrZJ46RpgW6/m4/JdltnIOj9r1pR6B+SJpaXwrsSun6TYYffel+r8fxfxWSBAzXutLPeQ21elyhpVq+ClaNMtb0KT1PBSFpQrfvADyKjgbqtFotxGIxK07jWllkA1RYU4hz5zalfhXg9Ro6FxrJPj4+bgKe5TH1HAUQfk6XBYWyVmbTMqepVMrmIhKJoNVqmaWta4SWGfvIOej1elhaWjJAUj8rqWhauFo6WBmXhYUFA3VN51Jlb2xszADBjf9gUCEtdgKxUrkMCFPgYH+PHTuG6elpJBIJo9jd87VvrlIZCAQ8tDvX387Oju1E6Fq7LhOhTVM1FcRctwuLCXGdUOEql8vWV83R5vuj96WSy3kJBAK4fv06dnf3S7eqksJ3oN/vG+2ucSEcXzIJHEuNWeHacaPQ9R1w382jdtSe63aoQZ3NBRbgzuipg45RulPpSgUAwJsXejv3VAGoVr1apRQi/M4N2OJzu4DOZ3LBmJQh/+90OkbJun5JBR69hgplzXPX8Var1AV1VcL4vGot8Xz6xTmebsCXshQEQwKN7nvPa/F5AViwkc6D9oHA61rNHEOtZa+KB+9LxYJWptL7+hzAfllhfudmJijbwPH1C3xiGxvbqwTHPPNUKmV7vJMKZoERPh+vq2uKgEblhWCm3+u75qcY6/zp2LrrwWUtVAnVsahUKga4fu+Y+85r0B2DPplz79Yd0OIrAIwNoOKmAWvsJ2MedK2ocu/6v91+HrXnrx1Z6oekKVgBB/vRXdA6qKlwUEuEAXKMTnUjvhXgXZDV/vE7zUt2/YN+1rHfNTTYTfuiQKvjRH8kA+aUSlQ6Ua0+vY7eh2lgSuWqQOU5FMwERrf/fgqZu+sdhbzSnjyXAWGJRMJS5wAgHA4bNToc7m0KEwwGUa1WPYwF762Wm6bkAfspccPh0GpjuwoT6VtamQzw4xgp9c5raxDcYDAw+py51gQhBQ8/AObn4XAYuVwOs7OzWFhYMIWPhVO0dKyrrHG+Oa4spuJu7qJpX+5aHcWA8TxVxAaDgQfA2Retg86+7uzsYHNzE5lMxhOI574z+v5yrW5tbaHdbqNcLtsGQ+pT53ql9c7IeRYF4prVPvMZ3CpsCu76TujPUXv+2xGoH5JGIeBG4fK727Gcb8dKB/YsqunpadvERf3mCv6u1aIg5t5PtXnAm1dMEFSg1WvRUlSLWb93rWJG83LHORWmZCFcC9G9pmvFqvBUFwSBnNfWwiKkOQkqej21ZmmNEQw0VoH957wz350R54x0JjWeyWSQyWRsoxdGyXe7XdTrdV//pwoBBU93LvUY9pHfuT5SdVG460Cv57Ieuq78sh8Gg4Gl/d13333IZrO2oYnuwqWplq6VrECuoOpuBarMlfZdmyqE+hyc14mJCdvPnIFwrnKqihvTxEiNkyljH9x3mOO7u7u3t3ixWMSNGzewtLRkrgr3PHV/MONB50znQBV2fV/85u2ovXjay2VODj2oK6Xn+qv9/r7d62pjoFA6nTZ6XIU3BZDez72GHqeCgP126WW1EPmMPE99zAQP15p2n8e16gaDgVm9LHGp+xsrFa7WrIKSKjY6B64VpM/f7XY9AY18Zj6XX//1c4I/r0d/uKby6XjRd6y11gGgUqmgVqshFosZ5d1sNj2Uu4K9+yz62/2bbRSI3wq89XzOmSquZInYx2QyiUwmg3w+j3w+j4mJCQua42Y2GqnNsea1GQQXCAQ8pVrVB6yBaVwP7IvOr7prdB4V6F1Lm0qEHw3PvjKrQS1id524c8Q5LZVKKJVKN9XMHzVvOh+j7uP3bC8X0DhqL+52qEHdzev206Cfq/swojYQ2N8YRJsf5c6/FRRGuQFcIaHCkqCtNPeo66mlz+sqRUxQ7/f7Rv8zL50A7QK6Uo5Kzyvw+dGv7L/2lelq7vO6QY16TU2bYuEU+pr1eO69zmszyEz9o7FYDMC+0kLmhdfVSHYqLa7S5M6BrjX1savf2c2d1+N1DLRpoBetZCoqCpzZbBazs7OYn59HJBKxKmbtdtvy6jmHfAa9tu6CpkFiyg5wpzb2kWvMtWR13tx1wPvqToF8TpfJUvcMf9wNhXQtuvfjvLVaLVQqFZTLZXNt6H1up40C/qN2eNp3iweHab7vGNS/8pWv4Hd/93dx6dIlrK2t4S//8i/xYz/2Y/b9z//8z+OP//iPPee87nWvwz/+4z/a/1tbW/jgBz+IT3/60+h2u3j729+Oj3/845ifn7+jvrCeNl9sfbn9gogOajzPTyunZc464n50nFov+r1ryfhZosPh0GNBq89VQVgpSj6jWuvsm2vZEmiYf8uiKtzFbHx8HOl02nzuume7jg8Fsgp3ClilWt1Ga4vWmFbWikajdn2N8FaGQkGd0epKHzP4SyleRoCz5nwgELCKdPPz88hkMpidncWVK1csT/7kyZN2/Pr6uvleXWVDU9moXHDcOJYLCwuIxWLY3t5Gq9XC5cuXjfbmjlyRSATT09MYDPai7Wu1mod21toDTKPj3I2NjSGdTmN+fh7nzp0zy7pcLpsvvt1uW0CYpggSyDnHVHSGw+FNZUo1ToBlVnUNaqzGqPln4zMxpY4KF9PVtD6+vtNUKmq1mm1CEo/HPcfqWuX70uv1sLm5idXVVRSLxZHZMEftpd+OQP2A1m638cpXvhL/9t/+W/zkT/6k7zH/4l/8C3zyk5+0/5nryfa+970Pn/vc5/AXf/EXyGaz+MAHPoAf+ZEfwaVLlzwC/FYtEol4aEXXr+5OxEF+wFHnAPt7E2tgD2tjq0XBa7u09ajr+/ne9Ts/8Hf/VitX70c/qPrUCZRugJkbqKbj42dBsRHQ3GAn95nUgte8X+6aRT8rwUEZgH6/b1HrqhjxuhrIp4oR/2fTdcIAtnQ6jVOnTlnFuEajYXN7/Phx85NTyWFjDjo3DSHIB4NBzMzMYGFhAa961asQDofR6XRQqVQsCIubprD/ExMTyOfzlkK3urpqDATvzWAvWvuRSAQnTpxAOp1GJpOxlC/2SSunxWIxhMNhpNNpz7qkz11TDQOBgAWSEUiZzkbwJTDr2qISqmmRfr53rjuyGG4sARUjuoFclwp36mNcyKjGeaOixEpvR+2ovRzaHYP6O9/5Trzzne888JipqSnMzMz4flev1/FHf/RH+NM//VP84A/+IADgz/7sz7CwsIC//du/xQ//8A/fdl/i8bgJ1TtpFEK3ahRMtJAZjMUIXfWJa+13jYDVIDeNUlaLXIPtXGF4O311wU79mmrR8jl0X3IFSGUdFBj9qHyl4FmYgxYcrUb3mgQPUsmMxuZ93OfkMxFU9X4ALEBQ+6fuB/W/k7oluLJaWCaTsfliec/x8XErXkKXgSo+/X7fdrhitDQLz+TzeRw/fhznz5/H1NQUWq0WUqkUKpUKgD12qVAoGI3earWsJO1wOESpVLJnVxaAzzoxMYFMJoOZmRnbeKVaraLT6ZjPmOM4NTWFeDyOaDSKaDTquVYoFDLw4wY7tJ5VAaOrRNPAlMZ3qe9RiqquQ16D46r+a41pcNccy8x2Op0DLS+uk62tLQN0KkT8/qi9vNqRpf5dti996UsoFApIpVJ485vfjP/0n/4TCoUCAODSpUvY2dnBO97xDjt+bm4OFy9exMMPP+wL6rp7EQCLTJ2dnUUgEMDm5qYHPF0q8HYA3K9REE1MTCAcDqPX65ml6QZ1qZ9Y/X60Spi3rLXhCay1Ws2saN0ekxYwr8UcWjY/Hzb7rX549ou51LweLR6yEArmfFb62oH9vF8FdYINj3HngAqQBjhpShQp4n6/j3g87qkgp89NsGGwnVKzrutEXSQEMW5eQ/DmGMfjcSSTSU+lNc5ru902gI/FYjcFNG5vbyMej5vvulwu4+zZszh79ixOnjxpW922Wi0AMPqY9da3t7fx2GOPGehmMhncuHEDzWYTw+HQsgYGgwGmpqaQSqWQz+dx/vx58xevrKxYih3nkvEDmUzG6hAQuKl8aaYFI9G5dqikRaNRizNg9LxGxrMRiHm+Ar3GDKh7ZHJy0lNFUYUu55yxHhqZX6vV7FgqfW42AN0IrVbLAuTcAjtH7eXVjkD9u2jvfOc78W/+zb/BiRMncO3aNfzH//gf8ba3vQ2XLl3C1NQUisUiJicnkU6nPedNT0+jWCz6XvMjH/kIPvzhD9/0+bFjxzA5OWm1vpV6ZfOjuw+aID+rQ0FZo4NVSNL6VIuSgk6D+ZSC1KCsZDLp6bP6GAmAk5OT5k9lHwjGbqS1Cj0dE/rV6aclKLs+bFb3Yh67a6XrOKoS4ReTQFaDQAjA49elRUUhTisa8IICn0MBSGl1lwWhC4LKkSpG7AsVG/rcWagmHo8jEonYzm2DwcDoaEaCT0xMYHZ2Fq1Wywr5pNNp2/EsHo9jd3cX4XDYrHECTaVSMSqdc83SpByfTqdjaygajaJQKCAUCqFer2Nzc9PGslAo2Ji5zJAyG/F43JSFTqfjCYrjWmw2m7YnvBasIfWuWQvue+IXPKqxFtqvqakpC2SkFU2FhDsIuiwRP+PcudHyuiboGqlUKhYbcdSO2vPdPv7xj+N3f/d3sba2hnvvvRcf/ehH8cY3vvGW5/3DP/wD3vzmN+PixYv45je/eUf3fM5B/ad+6qfs74sXL+I1r3kNTpw4gb/+67/GT/zET4w8bxQgAMCv/uqv4v3vf7/932g0sLCwgEwmg0AggPX1ddRqNdta0S8gRsFoVBv1PS1oVpSjYFeAJgipH7jT6Rh4qfXI3xQ2FHKa/87jVLDRItags1H0vAKu64emZR6JRNDtdgHgJktLU8LoQx2lIPEeLg2uSpGb4z4YDKy4B++jVc7UotfrqeKifXL7o/StG/mtJUFVg1crnP0DYCwRrUyOFy1oApIqYBroNhgMbEOVYDBoIMa5YF80PS8cDnuUkmg0aoDPOSOTwtxyMko6BuqG0cI9WhlNmZetrS0rHcyyt2SX/ABd19uoQFB+r4qhy0LxfHf/dp13XUPVahXZbPambA/ODcvn0ko/TJbWUXvu2wthqX/mM5/B+973Pnz84x/H93//9+MP/uAP8M53vhNPPPEEjh8/PvK8er2On/3Zn8Xb3/52rK+v3/F9v+cpbbOzszhx4gSuXLkCAJiZmcH29jaq1arHWt/Y2MCDDz7oew1ab27jtpukrxkZrBa7AqRfU6Bwj6Mg4vafiUQCyWTSgF2DzChsaHkXi0Wsra0hlUphbm7upsh1YB/UuVe4VlHjj0uNsxQqhaICqvubz6+ARuE4MTFhlhtropOiZgoYn4VV2nQsXf+7n1/bvR+FtgbYKb1ar9c9wV4EK1b1UgWG1+A8AfD4jOkr9gObqakpq9TGzzTQcmdnB5VKBblcDhMTEwaoVOqosO3s7CCRSNj3zCZQy5B54Ol02naAY416PhMBiNHggcBeXng2m/XQ5dyXezAYIJfL2b7y9XrdwDeZTNrzD4dDT/yCgrpu/KJBnlwHjCngc2o8ib4bygxRkXAtbBWofG7NXGGcAgPlqEgqM0AFaGJiAp1OB88884wd46bI0VJvtVpotVpHoH7UXhBQ/73f+z28+93vxi/8wi8AAD760Y/iC1/4Aj7xiU/gIx/5yMjzfvEXfxE//dM/jbGxMfyP//E/7vi+33NQL5fLWFpawuzsLADggQcewMTEBB566CG8613vAgCsra3hsccew+/8zu/c0bUzmQwAWKoPr6WCGrg5svygCXKt0VAohNnZWVy4cAHT09M3RYlzsajPt9lsolarmeLCa5LGZpoT08poyVPYEfhobapV7heprkCn57nPpAKcFiKDrRqNhgFINBo18CDVqe4FP9bDDfhzg9VohWoqmO73HY/HAcD2Le90OuZqiEQiZolq2hPvof5kjcbn/TQ6Xf35flXr2K+trS3PZiaqLDByXKvX0RIOh8MYDAZWvYyAz73LY7GY7SDHxsj1nZ0d5PN5mz+O+e7uLmq1GkKhEKLRKCYmJtBut1GtVlEsFpFKpZBMJq1MLgP3BoOBMUhksVTRIsM0NjaGRqOBVquFqakpJBIJxGIxU+p4LXfc9R1QRZRBki6Y87eyGGQN/JRwXTd8h6emprC9vY319XXMz8+bQqxrncF0zWYT3W73ttLtjtpRu53GeC62UQbn9vY2Ll26hF/5lV/xfP6Od7wDDz/88Mjrf/KTn8QzzzyDP/uzP8Nv/dZvPas+3jGot1otPP300/b/tWvX8M1vftNKcX7oQx/CT/7kT2J2dhbXr1/Hr/3aryGXy+HHf/zHAextXfrud78bH/jAB5DNZpHJZPDBD34Q9913n0XD325jcFM2m0U+n8fW1haq1apnC8zvtlFgxuNxTyUsNzCMwowCRal1jfjllp3b29sIh8MWNETAdQEZ8FYWc1OG2AelzdlUoOrx6t+nQCb9z36oJamKg6sgcSzUWlNXiv6vVpXS7PyOjIBabEyT0j64wXF6L/Xhkvqmz1gb70kA4jl8bgYIKi1OtwrvT3qcz8TgNfqJWa6VvnWmVVFJ4P0YREgQoq+ZChGPYb9ZOIiuhGQyaeBGa9kNqqTiqc+noNput9Fut217VkanM2uAc68xGi5IajyDaxmpy0RjUVwFXNeZnzKu8RFalleP0U1rVGE4ai/f9lxZ6gsLC57Pf+M3fgMf+tCHbjq+VCqh3+9jenra8/lBsWNXrlzBr/zKr+CrX/2qyZZn0+74zK9//et461vfav/T1/1zP/dz+MQnPoFvf/vb+JM/+RPUajXMzs7irW99Kz7zmc+YJQYAv//7v4/x8XG8613vsuIzn/rUp+4oRx2A0eK5XA5zc3PY3d1FsVj0fZEVfNn4vx81TxCdmZlBOp02CwzwBm0piLBwSaPRMOrXBSBaPru7u8hmswasfvXb3b4r7U0hqRYxn4ef6TG8jgIun5FsAf2PSn0SRBSctZ/KAuiP9l1BnX5aBR8Che6uVq/XDdgJmJxXxjO4So4qWgrGKvyVbQDgm1EwNTVlCpxG8WvRHgIq2RUCer1ex+7uLpaWlhCPx5FKpWwTElqNU1NTxuzouimVSiiXy6b4tdtthMNhTE5OWtEgAn0kErHtarnXu64vbl+qjcFldHvw+TqdDur1OprNJs6cOWOuJbIlGtx4K9ZL3y9XueO7xowIArturqOKsK5jfs/+K2Wv91PfPN+zIwv9qD1XoL60tIREImGf+1np2lxs0XdCW7/fx0//9E/jwx/+MM6fP/+s+wk8C1B/y1vecuDgfOELX7jlNUKhED72sY/hYx/72J3e3tMYyZ1Op3Hs2DEEg0E0Gg089dRTlr9+uwFyLuAxlemuu+4y379LE1LAUeBzg5DV1VW0222jTgle1WoV7Xbb9rqmYCLIESwYpEWK3O2XRtO7AE8lwQ9kFZT5P8/j9TXvXMHfT8nwcwOoFanKjLogKGhpqfOcsbExyzAYGxuzQihMaSQ47+7uWoAY+wfsZxYQGLa3t28CgK2tLVMKNH2OgElQ4P1otWoEv6tg6HpMp9O2y9e1a9cQCoWQSCQwPT1tils+n7dx4ZgXi0XbPY6KajqdtqDMaDRqCqSCGYGS65KgTt84lRl175CFYD+vX79u6Xv5fN6UDo49ffMEdT+XjwIq51rXh8us8Fh1eWiQ4UGME90orHPgCmzOp6ZCHrWXd3uuQD2RSHhAfVTL5XIYGxu7ySrf2Ni4yXoHgGazia9//et45JFH8Mu//MsAvHtifPGLX8Tb3va22+rroa79TmBhMFM6ncbMzIxRH+pH9KON3abANTk5iVQqZcJUI+ppXbFuOP2r7XYbrVYLzWbTfNMaCMTPKYQ1ep7Pw2NppbhBVwQ//XEFoPZTP3e/9wNepl0lEgnPlpujxksVB7XSdCzVl+tGPhPc+cz8nvXICcpUjviZzpNa7BxHDRCkwgTs7+PtMjRUzDQFDNhPfSO1rYAGwNKvVLEgAIbDYaOxmXsO7O/nzpe23++jWq3adp+0pKnYUdlhf4B9BVML6ig4Mnqe/dJKfnw36Jev1+u2y1soFLJ1wJ3RyLK4yp2CuJ/QHKXYueuDAYJKqdOFwblxAV2zTZQN0H652Q1H7ag9X21ychIPPPAAHnroIXM9A8BDDz2EH/3RH73p+EQigW9/+9uezz7+8Y/j7/7u7/Df//t/x6lTp2773oca1DXoJxwOIx6PI5fLIZvNWolILV3pJ3RGXTcUCiGVSlmwkhsApBY0rfROp2MRt9lsFolEwoRqv99Ho9FAMpnEcDg0i5H916ZgRyoW2C9XS6FGAKDwdn3DblMK3bW8+ZvFWfjcmoqnY86/DxLovKd7rsYH8FwGuKnPl888HA4tKI0AoNd1U/x0TNkPBQF3PHTc3fgBApwyElotT+l4fT5uHkPwZf354XCISqVi1yFwMqI+kUjcRD+TyVArWIFLXRhUYDQgkGOkwX7NZhP1et2q0UUiEQua1OBC3lsZIp13jonS47fTdDzZJ/7N+6vlrvcmfa/z6adsuON11F6+7bmy1O+kvf/978fP/MzP4DWveQ3e8IY34A//8A+xuLiIX/qlXwKwl6q9srKCP/mTP0EwGMTFixc957Muhfv5rdqhB3X+ZnWw+fl5ox7b7bYJUGD0xCglCOwJkVQqhYWFBaPxAFhQEQCzzkhjtttt1Ot1TznQSCRiKWgU3PybQEYBTPDiD32ZTPGiNcs0L0ZU6/kKlC4Qj/J16zgyrW57extra2uIxWLI5XKeDT8UuPx8/H6Kg0YfUyArYHIsyFgQmGjxch941v1mYBnHUQPPlMlQlwo3V1G61qWNCSoafc75KpVKpoyQcQkGgwZ+GsAFwENV05LmfG1vbyMWi2FnZwelUsnSrpSKdgPUWEWPfdSNUQj4/FufSTebYRAeq99x4xeWnmWGCo/t9Xo3ZQyowqQR76OscP6vCpy7Vhg4SraEhYio+HKNqyuEfn99r12F51bv/VF7+bQXAtR/6qd+CuVyGb/5m7+JtbU1XLx4EZ///Odx4sQJAHuZWouLi8+6T6PaoQZ1No2gjsfjKBQK2N7e9gguDca5VQuHw4hEIgiHw+h2uwZgtHaU6iQ9S0ur1+tZcBPgtZBoCTM6v9/ve+pr8zjmBivAECTpl2WONQPCGEDlF0PgF3zH/5WqZn9yuRxKpZKHCr2VQqSWuStkXWaAVijBiPOitLdeh0wMgZrWLalnV4D7BWupNU2L3K/RMta+aowAn4N9HQwGaLfbNu5KIzP/n3XTp6amrIIcWRwqhAxuYz47S8kqM+PHeugc8pmo8BAYNTVta2vL7sc1mc/njVki7U1lS908fF6NJ/FjDw6yjv0sarX+qXRw3qkoabEfKvF6f/e6R+2ovRjae97zHrznPe/x/e5Tn/rUged+6EMf8o2sv1V7SYA6X2JaeolEAplMBoVCwaLh3ShnNlpiwL6gZD40g61oqdDSVApeS72yeEwsFvOUOeVxBCVa9/yO9DqFsSohbrQ+j9P/VYhpdDCb0skKvmrV8/Px8XHE43FUKpWbis/4Ufp+wtS1yNxjCUT8UTBi/93nVr81FSp3X3tXceDvUUFXo/L59Rk4JjpOGg+g9Lz6/tVKVuVIQZFBa7xHMBhEKpVCIpFAPB73VC30c5eosqZxGAQ6si4Ed/2hUjI+Pm6pd9wFTbMF1FXCpkFyanG78++2UeyRrj+l4zUgUBU8zV9373WUvnbU/NoLYam/UO0lAepKB4+PjyOZTBrdvb6+bj7Zg87Xv5lmU6/XPQFbau1ReO7s7KDdbhstPD4+jlwuZ4FOrMqlFdIocHXnKw2e0khsBSVVJijEAS+9TUBUQakBYy4961rTjPqPRqPodrvY3NxELBa7Sfi6ioRayvoCuT54Hg/ssxh8Jvd5eKwG15GCpYXrBp3pc1ERU98sG4GVY+2uJY3KZz/4HQFYAR2Ah2nQ9C3OCXPYe70eSqUShsMhyuWyZ3xmZmaQTCbNbeM+m/ZFx1Rzt9kXjo9a7Vxzw+EQU1NTSCaTOHHihNUpYBobGSHXtaNzfFDku64RP4WEx6tbSY9R0NcgVc4h17GySO79bte/f9Re+u0I1A9ZU0FMSzsSiSCTyWB+fh7Anp+QgXN+NLwKHloDzAPWamYKrPQFks4MBAKIRqOmVJAupDAnhaygpdSz+igBr5WpkfFsWiZVA7hUmJEZGDVmqjion5wb5XCzklgs5gkQ0365z8I+abAXPxtlrbtWs15Tn59BaAR5ji2VIRfs3PWhfmc/kHetfQVNvY57noKcWudck1xLTE+jUkJw5zF6jju37JMqWG5/te4B3RT069NPTzaJ2SKRSMTWM0FfXVpu/ASwH1SogOvOo9s/Po8L6FqIiRW6tPiGrhEybqy8yGu4yqa7no/aUXu5tJcEqLOphs6UokwmY+lmLH3KY0dRhKzxzWAkBmypxasBSBqdzvOA/brrtKA02MilxxUUXAHq5ydnH9RKVMvOpdr1Xi7g+VnTBElabrcS1m7f/ObF755qzY5qLshR4BME1Qesio3rc+a9VZlR1sNPIfAbI3UXqCJDMOdv9lXT1Bj4RaDVTWsmJibMp+zmxvMeLqvgB+w8js/mXoNsTDKZRDKZNMaCP7yHRp27VrqfZe42t3/uOnStfZ0fV6mhcupms3Cs3UI7o+JIjtrLsx1Z6oe0KS1Oiy6XywHYe8mr1aonD9kV4hQoLPzBql2ar60CnQKY5T+ZBqd+bQojWoauP1z7zt9+oMR7snGREcy2t7c9VuWoRayA795Tr02XQqPRsLrkqmSMojZV2KvP1G+uyIiwX2qB6nkqxCnAGREdCAQsyIy0scZIsLnFdNhXDdZzN9xx+6tWKn+oTKl1zOj1qakpRKNRi7xnHjiBknUOdGMdBkk2m02k02nPOmI/3PlTFkGfzY81oHJRKBSsDgMVON3kRql33chFKf5RoOy6X0Y1nq/XZUVDZaZUAXfTCxmQ6GZ+MGbhCNSPGnAE6oeq6UvsBu0Eg0FkMhmLOq5Wq1hcXMTGxsZNEdOBQMAKxuTzeSsNGw6HTYC6kc3tdtvSzXTDDgoeVk9zfby0PFwrSiPRXUsFuDn3m1YLhTavORwOPUVZ3EAxVUzY9NoEAoITaVw9jsoBf9/Kf6nn+VH0aqkfRNtSSeKca3U4ukH6/b7Ni1pwOh5KL/OYqampm0rY+jWdN/aH64Jjz01R2L+nn37aQ32zctvp06exurpqaW4cn35/ryANlZdoNOqxYDVQj2vXzdcHvFUQueNdPB5HJpOxjYSoFHHsCKpavMZ1EWlTwHfXqssM8Vp8Bp7PdcltbslmsJaDXlMZiO3tbTQaDQs45JpSZeQI2I/ay6kdelAfJfwpOJgCAwD5fB6NRsOsUPc6jPyORqPm11MrEdinNQl6tCRI1XNrSFr36p9UAFB/pOtDdwFSqcRRwUlqPfkF17kKgQIjj3MpVvWbumDs9s1t7jy4Y61Wuet79zter+tS0KSqCRKk4wmy+lzuNp16fzIH4+PjVslPA/lctwWVAwVWl2pnEZ9Wq+UZY1LrDBZUfz/nB9jf1U5TH0cpPQzs0/votVhWmYwBYwvoQuJOdhqYyKZKhM6TS5u786//u/PorlFVlAB4xgPYD47js/LZWq0W0un0TWvZL3PgqL0825GlfsibWjBabnN6ehq1Wg3NZhOtVsuOBWBWHy10V8tXoUMrjoBNqp+Cl3tXs/a2SyvTD+zSlBTy7n1VYCq7oP+zL+wPBbKfkuDnV9fAIvdYtYzY/MDcz+/qCnO1ulSxYMaBO38unaxjRvrcVQoItppepn1UJkSvT8qW/dCaBK4io0oVr0HQ1Eh90vuqRDIinXXuu90uBoOBJ3aDa4UR7Lrl7ChmSq1kXT/sO4u2MF2OzI6mvvH+bsS7a6HrnKrSeicgSoVMAdpdNwRynStVpPr9vQqIhULBEwPgV0L5qL182xGoH5LmgoYLdOq3Jaizuhctdga5jY2NIRaL4cSJE7b9JIWG+k+ZFsTyrcPh0ArV0DID9gV8vV6364+Pj3t8qhrU5W6CAtwc7NPv9836V9/xcDj0RALzHI6NKhV6PWUI+Jt9o5ICeClc9ee6fl6/tCc2P8DR/8l2UIlw59kV+DxXjyUo0mKlf5pph0wrZF10LSbEbAfeLxQKWXAjWRv1XbushQIar8drsGTx2NiYrRHGKSQSCUQiEQNN1i/QcQT2qk+l02lEo1ErJcu51XgPF+i5JsbGxqwUbDQaBQBLc2NfeC0FxFF0u4Ilx8OPbTlIAdF1zzWma1j9+joWfNZgcK+iX7PZRLlcRr/fRzKZ9Ky/Iyv9qLEdJmD+btqhBnWXzgO80cFuOk4kEkEqlUK320WhUMDa2pr5TSnUWWjFpW1pYWuUsAp0VR60MYiHFiWZA9KvgH/esdsoCAk07LdfkQ6W3FSh5le3W9kDF6zd4KhRtKvOxa2+d7/T+7mWs5+/37VA9Th9DrIuBClS6TrXCkRutPfExATC4TA6nY4nvdFvblxQV1DkvbkVLy3icDhsAXa0wrluer2ep7gK+93pdKwAD6vSke1QpYznuAFyjCuhQqPBcS6g63X8qH69p98c67rStabrcZSSpoqE655y78vnZ94/41H43Ee7tB21l2M71KDOplaTvsBqPdH6isfj2NraQqFQQL1eR7fb9URUBwIBoyHV36m/NWWJ91G6UpUBLTqjlokfSPL/Ub5MCjVN63EVDApLrVev13P9nq4fktfleLAPrrXG8/18vO7/roLkHudaeK5/1q8pe8Hr0EIPBoNW5IfBiQR25mq75U9VMWMxFG4qovPmzpcbD6EKXCCwt+EL94YnqKsLxY/y5o8qchqnkUwmPda51pnnmGhVNmCPxYhEIsYU0Y/OdEWdf31Gd7xv1fzmXr/Td9VVFtkHBn1qkCnXvp7P+7AkNBV3fsZsiCNQP2pH9PshaX6WoetbVNCamJiw6mgLCwtoNBoYDAYoFotWGKZaraLZbFr99/X1ddsBjsE4tBAIGqFQyOhqV7hubW0hHo97rCtVNvyAwqXg1aJh3vtgMLACHARw3QSE92ebmJi4yXLXY1zq2I18ZhwB++PS6fo8qkiR+tX50etqf/T5XV+6jqvrL+Y5GuPAmgHc+KbdblvKGLfkBfZ3b2MflGnhONO6VspbrXteS8ctEAig0+mgVCpheXkZAIyKDwQCyGQymJiYQKVSsf4mEgnMzMxga2sLzWYTGxsbWF1dtX3WCfCpVMrDrnD+uDZY2IaAPTk5iWw2i1gsZpXj3EIzo/YN8AN2t6aAxmhoIKgfAOucuu8nlVUtoMP17ZfJof1qt9sIhUI2t0zHVNeRe477fEftpduOQP2QNaUib2VdcHOMRCKBQqGAnZ0d1Go1pFIpqxdPa6HT6aBcLhvYA/t54azCpb5K0uIKfBTYTDHzo5zZV7W2FRQBL83L6yjI8V5quROQFDApvJW2VqBSip/H0uK71cI+yGJXwe7+zebS8vp8/M51iej9lC52v1P6nM9DK1mVEM4XKWu3apnOofbdjSkYDAYolUqo1+vY2dkxfz/v32637T4c24mJCZw9e9Z2nVteXsYjjzyCTqeDRqNhwWzJZNK2BXa3IGUKIv3kVEipRJA9Iu3uKmd8RgVQV8l0500VLvccv7Fy514VE84hx0S3YdX9FDQgbnx8HKlUCrlcDolEApubm+h0Op5iU6Oa27ejdtQOezv0oO6+lH4vqAoLRjiHw2EkEgm0223EYjGkUimkUikkk0kMBnv7X5Oap7bPCGYCuVK9WiWMgES/qfoqXVD3669qla5rQYWlUscqIJWy1Hxr1zKiNcRzFBB4LKOTVWFy6XHt00GfjQLzUfPqKgGuta7UvTtO7vgpKLTbbVOYXD8t//ZL6eL32jdVJHROd3Z2rHAPAEshI42v1DABjOuKRWGi0Sjq9bptO8v+NptNexZa5+wbAziZ7x2JRJBIJCzPneuBrA790Eq/qxuG1+U4HbRuOS/u2B/UdE251pRuhOMXw6JrgBvh0G3CdXw7FtoRsL/025Glfkian7Xm1xSgKAimpqaQSqUwGAzQ7XZx7tw520iDVB4AzM3N2XVKpZL5JUkV0lpiZHyz2TSLmdSn0rajQM1VTEYtIrWY6VJQ2px+cN3oRNPnVGCTduW1isUims2mKTpKRyuw+7kP/FgIl869FSDocdoIrnwGVTA0sEqBQf3Wu7u7no1JODduP9zgQipF9EHTgnQVFjfQkRXharWabbk6Pj6OSCRi0ev0rzOwi6B55coV3HXXXThz5gyy2Szy+Txe85rX4J/+6Z+wtraGarWKzc1NNJtNUzQYeDk2trfXe7PZRLfbRSQSQT6fNyudYM/qexxH+ur1Ry12zoEfje4+vzJLfu4SXcdqRfuB+3A4tFK6jHVgAKerzOTzeUSjUfT7e5vScBz81tqt5MWzabe65mEChZdiOwL1Q9pcge9nUarvOBwOI5VK4fTp08jn8559yXlMNptFu91Gp9PBYDBAPB5HMplEKBQyC2h2dhbdbhfVahXD4RDJZNJ8t4lEwrdoiCscXQvTtQZvx63A7yh8aeEw0pmfu/m7/H51ddUA3bX8NThQ05xcIAe8ZV31f3eu3L/9AqH8KHs3sI6fHTSeej3OB5/HZUCA/V35XD8ulTm/RgWCbhsyNeFwGMFgEIlEAolEAsePH8fi4iI6nQ6mpqbMSueGJgTQcDiM6elpJBIJZLNZ1Go1rK6u4qGHHjILnooBlY5SqYRut4twOIw3vOENppz1ej2r48+gQT6n34++J+58sSkAq/tCFSodG1fB41pyFUeuNS38owol+6W1Geh2CgaDaLVa9s66/fZ7/7SP7nG32w46/k4YqqN21L7b9pICdbf5WYn6N3dzYxnOQCCAbrdroOHWvWYEMc8JBAIWjKVWRCgUsjKlU1NTB/qBRwH6QW0UZa/9pMWkJU21Tjn7r4VlWGY1kUhYPzQwT4WrBkep9a+FXUYJzoPcJbey5N1ruoqba7G7P/pMo4L+XOXhVmClc6rUL7AffMfAvVgshlwuh42NDQvAY/BcIBAwCplzxF0CtTDS5cuXDbRomfKZyBQlEgmcPXvWPu92u5iYmEC320Wj0TA6312Po/zpfoyYgrnfPLnj7s65rgXNLNF15jIvfvM9HA49oM6St6PK/Oocu8/iHud3rvsc7jVdF4QfoB+B+/Pbjiz1Q9pGgTib6yukn5VlMzU9ii+mWqiZTAaxWAzhcNgzydyEglQ8g7IGg4Hti81rjYri9bNEVZjxGL/P9fmUMqcPlVT8cDi0Yjt8fj4nqdnBYOApkENQcAUux1h9sH4baIxSUFTo+bVRoKDXcy129Y+PouM1XUznmNayaw3ynu4ueH6KGZVC7gkAwBMkyQ1eZmdncePGDfR6PWSzWZRKJbvW3NycJ7pdo8GpID7wwANYXFy04LlqtWrWar1ex9zcHI4dO4a77rrLlEv69HlMpVIxy73Vanmqyunc+BUzUjeEO4+qLGnMggKby6AwS4TArDXmdb3RxeTWgggEAlYPYmxszLYL1rXurh2XBdK15LfWXLmgz8y+6XHuMboOj8D9+W9HoH5I2kEv2ShtXL8ncDEdjS8cd13r9/vo9XoA9gKdcrmcVR0jEDAPeXd31/b2ZrAcqVQXXPyscpfiVWBREPGzjPTaZCC0zC39r7y30uh6Tx0b/qYv0x13CkFVUlTwuUJO+6rzpt+599H7KXDy2mo96xi6Vp6OjYK3uhE4pn6102kB8lgGF7rra3d312ISSCtzLrSozdzcHOLxOEqlEhYXFw1wd3d38eijj+L8+fPIZDKe5yWQxWIx3HvvvfjCF75glrlu95pOpy2FcjAY4Gtf+xquX7+OZrOJQqFgu8ZlMhnbdIaBnpxLBtExmG9nZ8eCRllEh2udIOxWOGRT2tz9XPPpNXCPnw2Hw5tSDrWehF6DpXaDwSAqlYopM7qede26bIQbK8H4C87Z1NQUksmkueg4Fqr0+7kP3Fx7fQ9HrffDBCBH7cXXDjWoa3PpLj86DcBNIBAIBKxQif5N4ZFMJi3QLB6Pe8q5alBRs9m0FClWdFPqnffT/o6yCLS5QOlaiXo9P0VhamrKrCA+h98YaHP9xvqs7ucuuPmBndtHP7ZBAdbvPLW0VRjqMytw6Nj6jS/H090Ix103o8ZdlQz+rRXaAHiC85RFicViiEajRr1PT08jHo9jcnIStVoNrVbrJkCiIjI+Po5kMol8Po9isYjNzU2PwkH/vZaArdfrWF9ftwBQbhEcjUatDjzXuxZJ4g6FZLTIOkSjUaTTac/cKbiT8WFqpGvlj1oL/K2WulrpbsEgPbfdbtvuiLTSXXDU94gKF5k1zkcoFEIsFrOAWO6+GIlEPKDO94nP7T6/vnNkIHq9HiqVigXxMU7Hteb96Pqj9t21I0v9kDR38ftZ6qNeENXGCXyDwcBKdlKT5ne7u7uerTEB2KYYtJgCgT0fO/9mdauD+uH3PH5A5FKYbH4gqcU6WPoWgEdYukKWQpMpT8xpZsoTheCoZ1FAdpUqd35orRD8XIBX4aagyXP5t1rsyhT4sRt+jZYTj9FCMtrogiDwu9a9xiwQ1JUx4bhxDBkBn0ql0Gw2cfz4cYRCISuOwxxzWp6uSyEcDmNhYQFra2t48sknPZXopqamjDViSlcgsOcWaLVaxtSo1UtLnbEl6XQa6XQap0+f9uwaR6WXAaaslDg2NuYBcj4D91cgyKkyputQ50KtdFXS1BXh9y40m037jjX/de5dMCdgJxIJZDIZHD9+HNlsFrlcDseOHUMmk7GgWNbnp1JP2aCArWWAO52OBcryp91uo1ar4cknn8TS0hKWlpZQKpU87gY3lsBVIo/as29HoH7Imiv43SAf4OYIcvqbaf3Q/8YUJFo0fFFZgpTXoKAn/U5QoN+SdbZdoeK+tH4Wtp+17vcM+r0CIH3fFILqMtBUNz4T8+1Z9GRra8tq4NPHrhu86LPwf6Xh9Tv9PSrgzgV10qE6dzpvbLyn+sRV4Lv0vJ6ngpTHqmWpfeEzsZ/qf+X1+/2+FZoBYGuI48t1RgCenZ1Fp9PB8vIyvva1ryEcDiOZTFpgHEHdXdNcNxcvXkSj0cClS5cQiUSMPl9dXcXU1BR6vR6q1SoCgYAnxoOgyWuOjY2h3W7bs1YqFZw9exZnzpxBOBw2C3g4HOLv//7vjXan1T45OWlxJqFQCMlk0qj9XC6Hu+++G51OB5ubm7h8+bKnnru6QDQnXfvH37qtrY4FFQGyY3xOfT7WvT927BjuvvtuLCws4K677rI0Vlba4/zoffxcSZyTaDRqz6Dlf911p+ueyk6tVsNTTz2Fp556CktLS3jsscewublpwaqamaHtMIHLi6kdgfpLpI2yFPVztRj44mmdbg3+0hKs/Ju+My2rqhajAq5L4er/fvSktoMWlWsVa1Qz2QdSqK5/WK89NTVlior2h5SsO7YK4u6Y6t+uv1V9im50Pv/W4D59dj4Hha6yB7Sk/ZgOl+LkdVzFyr2fn4vBHXuCCqPRCULqnnHXQyqVwszMjFU1JA08PT2NWCx2ywp+hUIBhULB2CDOcyaTMcbgm9/8JqrVKhqNhic3X59VFRsAns1lisWiraGdnR2kUikLtOMYjo+Po1arGSDqjoWxWAyvfOUrEYlELIdeFaRR4K7r2WWTVMHl+uG6oaLB2JeZmRmcOXMGc3NzyOVymJubw/T0NFKpFPL5PLLZrG2wpGvZzyXlrn2OH/9X3797rr4PzICg4nPy5ElUq1W89rWvxcrKCjY2NsySr9frpii683bUjtqo9pICdT9hrILDfRnUyuL5pA+Z25tOp+0aBEQAFg1Ny8KtGOf2wy8Nh/d0QWcUza5tlBWqgprXpdCiwGagF48nEJG61drotPRY1EY/d4ON+L0qFKTzXSVC6UsFcqUzKaxdGjYajVpsA61h0skukLoUviuIaekr4N2O0NRrsr8MquRYc3w0G4FrJJVKYXd3F/Pz82g0GhgfH0c6nTZQ1zXrKnyDwQCZTAa5XA7xeNzAEgDS6bRZe08++SQAGAWs60NBlWuFli2Zkkqlgng8btfI5/Po9XooFovmR3aVIgZWqrthYWEBhUIBjUbDgs50rehOg6PG32VhqACQviZbFAqFMD8/j+FwL1vgwQcfxPnz5zE7O4tcLmdrxH1PdYwPAvRRTas78npsyuxQmSSwnzlzBv1+H+12GysrK1hdXcVjjz2GRx55BCsrK1hZWUGtVrN3wy+e5Kjduh1Z6oesucLaL/JagdS1Kmkt6vFapINCwKUGI5GIp463C3KucFA60RWuftaL2199Dvc3v3MVBgo/Cj0KVPVn8zg+T7Va9QBxJBIx69gFGj+fLwBPiU6NECbYb21toVKpoFqtmnuD/VRKnc+vG3Oopc8AJ/qp6SbgBjpsGrClvmoWblFw4fFsfvOohVG63a5VaVPmQOl2/k9gikQimJmZwVve8hZsbm5icnIS09PT6HQ6nl3XXL86+zM5OYl8Po/77rsPDz/8sOW6B4NBqyCXyWTQ6XSwvr6ORx55xK7FWumcf4IwUy6ZHvaKV7wCsVgM3W4Xy8vL6PV62NzctLHis7hKIu8zNjaGpaUl22uBbipuKkNA1nLMWl2PY03fv7JhbmQ5a7/Pz8/j7NmzyOVySKVSCIfDNqfNZtOuQateKfZnA+auwj5qzfixhhwjAFaH4O6778ab3vQm1Go1bG5u4tq1a/jbv/1bfOc738GVK1dQLpdtXej1jtrB7QjUD1nzs2gPsnZdUGLEu+a1uj5UFdR6LgArPAN4KXq9D5uChTIELlDr5y5ou5SlS8spIAD7KVmkS6nEsK9Ks7NwDb+jP12L1ahP0x1bzWdX64uA2ev1LC+avkMFGkZkx2Ix3LhxA5VKBQBw8uRJjI2NoVKpIJ/Po91uY3V1FYPBwIqN1Ot1RKNRRCIR5HI5z5amGhCnf1PZIbjxGRRY9Fier+wNXTUce78sAQK7WutkR7iVajAYtN3gON4K7NoCgQBisRjOnj2Lf/7nf/YUX1GAmp2dRSQSwSOPPGLxIvl8HufPn0e320WpVEIsFjMrkJHgXKeTk5PY2tpCu902K1sVZY6XAryyFPV6Hb1ez+hpDZJkRLha6jq2qmhzTTMgjedNTk5idnbW2JBKpYInn3wS169f9zAxvJZS7FQUmJEwNTVlG+DQhRCNRj3P47Jwd9rUreCycsqWsNBQOp1GNpvFysqKxV9cvXoVxWIR1WrVo/weJuA5at+79pIAdcCfetfAND3OPdal45QuU5DVY1S7V9DVFCkFCr60StNpvrTSxNpc4Hafw30elw5Xn6lbBtRtGjTH59AcZnfc3MZ7qZDWDTl2dnbQarWsaEogELDSqJFIxLYHZdU1gvXY2BiOHz9uwWcnTpxAo9HwWMksg8p7MkqbYKK0sK4Pl3Z2x9edbx03zq9uf6trSJuftc3/NaCSoOm6ZFzlkOfNzs5icnLS0qNcizmZTFoa2tbWlik858+fR6fTQSwWQzqdNpCkL5z9VQWH88QdCl2WiM/DNTQcDtFutz1BbDxWC81ogRk/2pquGs4zXR68FyvwccfFRqPhGTeX9eG7x/U+OTlpQYrhcNgi3yORCDKZjKX8Ma1PUxSfLV2va8X9jG6lqakpxONxZLNZnDlzBqVSySz6Z555BlevXkW9Xrf0uaM2uh1Z6oesuWDL5gZsKTizuaDqWm4adOZSq2qpA7AcVTb6yigEKEBU8PuBu9LZSs3r87Lv7rn8Xq100qrD4dAEFMGIi51pcKToSeeSeqeA52/2X8dRA9+UTu10OqhUKlaUhc8UCoVw7NgxFAoFLCws4MyZMxYZnM1mrZRqKpXCvffea5R1oVDA9vY2FhYWsLW1hbW1NayurqLRaKDValmAETf5YC62six+9Ci3QtVnUl+oUqYa2KWgxHlWi1DnTBUKzitTIwHY5kBuoKCfwheNRnHmzBlEIhG0Wq2b5kLdAZFIBMPh0KzT06dPI5vNmluFfQuHw7h27Rra7TYikQiKxSIGgwFOnTplfWs2m7h27ZrdZ2Njw9YfFYjBYGDKW6vVskA2Ktrupjru+6mFcEqlEprNJtbW1sy9kkwm7TjWeNe1x7FTRUJdGXwX+ZtbKwPwBJbG43Gk02lTflhVkimJuvPed9N0Tep8U/lg8avTp0+jVCphdXUVn//85/HlL38Zi4uL2NjY8BgQR83bjkD9kDU/i9V9yfRFcY9z/WoqdNUPSiGiWj4FM+9HQUXtudfr2bWYJqe0n4K4grlW2nKtLzalwV3Ljv2i1a1pX8AeeGgVLyotDOJptVrmmlCh5RcHoJa5gl2r1TLLnD72fD6Pra0txONxXLhwAb1eD+FwGOPj43jyySdRq9VQr9fNH1ur1cz3Tt85YxiGwyGy2Syy2aylTl25cgUrKyvY3Nz01Dgnjcrcas3H91sz6nYhiPsJbsYK8Hz3x11nfjS6u950DP3K2vI3iyOlUikr+arsUKfT8aw7+v3X1tZw9epVDAYDLCwsmPuJLqhut2u1FkhT8/xcLoc3velNeOMb32hMyeOPP25rpVAoYGNjA6urq3j00UcBwFgUlh/W9cjG59T94TULgiwQaXbmxWt8BedU3w/3/da8e32XqMzS/UBLORqN2juws7ODUqmEcrlsijPZC/rwI5GIx0XxbJofU8M2NTWFXC6HaDSKd73rXXj1q1+NZ555Bl/60pfw6KOP+kbLH7WXV3tJgfqtvvej4ZUWpzVBi1Q1ZT/KzaVxeV3X9+ZG9u7u7np252JTkCY9yQhj14+pL72f1akKgvop+Wx8FjealtRfvV43IeoyG2zq41dBzeAnbjqyvb2NUCiEcDiMfD6P3d1dxONx29hka2sLxWIR5XLZFAEAqNVqlonQbrdtu1z+TQGdSCSMZp6bm0MgsOfbrdfrlmrmMgwuW8IxcaPO/Wh0jr2OrY6931yMAnr+VkHOPtA/7Tf27AvHpFar3ZQtQJAnYDEIrtPp4Pr163aurkGuNwYQUnFlqVgWnkkkEhYjAezXuE+n0xgfHzdWBoCxNVovQeMaOO5uU6tb302t4kZ3i2ZRsPFdZfYGYwJCoRDi8bj5zpmGR1AnMFOZ0Tnn/Ozu7mJtbc2UiFKpZCV6U6mUVQh0q0reSXPXCp+HrJO6rehaWl5extrampWGPgL2vXZkqR+y5jfgowBcJ1etMS04QXqalidLRnLTF1rQSiPrfQg4/I5Vxvh7YmICOzs7CIfDHqudwpzH0hpRoeAKP7X+9Dj1m/M5aFmpn1zBhIIhFAp5LCQ+myoAADzVv0ipUuCtr6+b0J2YmMCpU6cwMzNju5Bpuc/19XVcv37dCpsMh0NPcBuFfjAYtMA5fj47O4vTp0/j1KlT2NrawszMDGZmZjAxMYErV654fKxTU1OePH0+L4HTDZjTdeRa4wRdtdTd49hUafADfV07rFk+HA49AWZ+96DlOTMzY2wI+64WbDAYRDweR7VaNQbp0qVLBrQXLlwwBanT6RirQfqctd6bzaYBIdmOsbExvPa1r/VsZ9toNFAsFm1+uelMJBIxvzjfHyrNBGa6ffRZ1fXB/jBNj8wCAxX9GDcqIYzVKBQKOH36NI4fP45MJmOUugYz6ly74841/sUvfhHFYhErKytWsCkWi+HkyZO4cOECpqenUSgUPHESz6YR0HlvXZ9M1btw4QLuu+8+fOMb38Df/M3f4Dvf+Y6lhR61I1A/lE0nzbWSNVpcfyu9qKkljM7WTSVoDdbrdbRaLfNBA/t7mav2TMG/s7NjlG8oFLIKXXpttQjYZ6Wy3ed0Px8liGiNE8zYH37P1CICFK9J64JCU+ta6z3UUgf2BE6n00G9Xken0zHApM98ZmYGw+EQpVIJpVIJ165dM7pwe3vbE0GugsvPL8px2tzcRKvVwjPPPGP+z1AohI2NDeTzeeTzebRaLVSrVQOMZrNpFhufQ1Oc1D+rz+sCsLue3HlSxkd97u512Ifd3V0Ui0WEQiEkEgn0ej0rLqMuHl6TgDc9PW2Ut7pr6NcGgFQqhZWVFXueXq+Hy5cvY3l52dLATpw4gUKhYNYw3TNjY2MWEc+gNC04o5H3k5OTlidPloe57XNzc9ja2kKz2bT3i6yOMiRat13X9fLysmezGX23XX80lQWC+ZkzZ/ALv/ALVgeACrVf4Ogo8FVmhX1jBgHHulwuY21tDd/61rcQi8UwPT2N8+fPY2ZmBseOHTPl4dk2N7hTXTQPPPAATp06hde+9rX43Oc+h0cffRRPPPGElQc+ai+PduhBXS2pW1Hw7v+qBBBk3UhxCrder+epA08rxfW5UkngPZR6p9DTiHA2CiE3sEoFP5uCKo9hahi/10hk7aPmVzNIipYSz9V+aD67GyCngpgRyhyrfr+PZDKJdDptgLC9vW1Cr1wuY3Nz0wIL1Z/K5hc/4BcQODY2ZmVAU6kUpqamrF73cDhEo9HAtWvXPJYsWQWNmVCFYZQP/aD15NdcJcsFD5d2r1QqSCaTSCaTN0WF+/UnGNzbO50buVDIAzBmhuVbXTBhjXYqdAw4Y2VB5p/zvqpsMsUtEAh46p73+32ra84x7Xa7KJfLyGazaDabKJfLBvwEaQ1u0yBBshEsBqUKpo65KjoaezAxMYH5+XncddddOH78uNWspyL+bBrHhGueEfl87+jioAGwtbWF1dVVFItFW6PJZPJZ+971/dasjVgsZkF1Dz74oKV3fuMb3/DUw385tiNL/ZC1Ww24av3u5Lq0J19Yggz9wgRE3YVLj3X/1yAypgvxhaOPUSlulzJUsHW/5zG0vtk3pV6pWFAg6vPShTAcDu04pS9ZCYwg4Y6jW8pTQZ1ug+FwiHQ6jVOnTtnzl8tlfOc730GxWDSqnUoQg+U00FAtKBXyGt9AJuD06dO4//77jRXhPvaM1o7H4ygWi+YW4A5mLGFKIc1x57j6KVOjYgxcqt7117PP7rVUSSuVSvZ8yp64yp0qCszvd+MGCNT0u7r+ea4D1hxfW1tDMBjE8ePHLQWOm5j0+31jXyKRiPnSA4EAdnZ2UKlU0Gg0sLGxgcceewzlctnuwaA7ZjSsrq7aroZ8PgV3/mj+O+fHTzirv5trhefFYjHcdddduP/++w3QvxtLWRvdBSwYpMWZ+F2r1TL2JZlM4uLFizh79ixOnz6NfD4/Mr30Vk197LpOGWfxlre8BcePH8epU6dszOv1um/swsuhHYH6IWtKA7sWjQpaFQpKndLCoCWtx3O3Mi3RSOGplr5aewQHAiOFF4UkaV4KNk1FYYAO76vbpaqGrr5GCgZ9Ji3ywftRqNPa2drasoIzpFA5fqFQyGhSXpvKjMsQ8J4bGxvm36RVHolEcOHCBayurmJzcxPVatXSkvr9Pk6dOoXz58/jgQceMAHZbrdx9epVc0mUy2WraBYKhbCwsIBcLofZ2Vlks1mLVA6FQiiXy1hcXMSjjz5q85fJZJBMJnHixAmk02k8+uijZsVVKhUkEgkDRR1bF0B1LSlLoX+7646NCqMKcPd6BNhwOGzKSDKZvCmuwr12KpUyWlddIdvb22g0GojFYjh16tRN1QTVxUMl8+///u9x//33Y35+3mrQM8qez8Bd5Jhh8OSTT1pwlmtBc82122089NBDN/nUacmT3XGBW+fBdZv5xS3w3Hg8jrm5Obz73e/GAw88gIWFhWcdsObXhsOhZXbU63WLM1AlFNhnmHq9HprNJjY2NvC1r30NqVQKr33ta3HhwgXMzc1Zit6zaWoI8P94PI677roL8/PzmJmZwf/6X/8LDz/8MK5evfpdA9xhbEegfsja7UyYS9Pr8Ur9aU63+koJauqzU3+yWnCklIfDoadMqEb8Kpiq1aQ0PC1mjexVrVwVGNfa5Pe0oDUYzK/fDA7k2FAh4bEU6GrFal4wLXTdMpT7RxeLRVMgcrmcx02g1buoeIRCIU/AFgOZtre3zR/KymvD4RCdTgfNZtP8x/1+H7lcDs1mE9vb21hfX8fKyooxCY1Gw8Z3MBhYgRuODZkDt5CQu8Z0fbjrS+dL553j50ff9/t9NBoNlEolrK+vW/CZC+pu4/hxr2+uEdLk3W7XUzEtmUxiOByaEqUldXu9Hq5evYpqtWqbzrC6GRU2Fnnhz+bmpmUqAPsFixizQT+6VkDTuu1a59/PR+6nPCvY6/xw7c7OzuKee+7B6dOnPWwDlWhl1O4ETFUeNJtNVCoVq5HPaHeXCaB7j4F+zMh45JFHsLm5iZmZGZw/fx7T09OWQner+/s1VRopYxKJBM6fP483velNSCQS+PznP4/19XVztRy1l1471KCuL7KflQ7cXGhGf5TWI8i5e3yr4GAwEF8eFep6H1LZCo4KkARuvrwUNBpsRKFDsFVw0Ospvct+uL5zVyjyR2niiYkJz/aRo6x/+iL12js7O56dwOir7vf7aLVaWF5etiI2HA91W2xvb9v2nwDMMmSkPC3Rfr+PWCxm6To8j9HZN27cQD6fRyqVwrFjx1Aul1GtVrGysoKlpSXL02bAVzgctvFnzATHkbS8G/HvWtf6mYK4jhvnSZ/ZvSbPazabmJiYwNraGs6cOWPzqZSy3hOAZWaMj497NpWhT50MByuUJRIJALC0xXQ6be9Bo9HA2toaisWifc51zAJCrVbL4iKazaa5S7S0MJUz+s4J+hwHKliqsLrKjvus6sLQNU/FkudHo1HbZrVQKJjLS5VyAJ7d/pTC177oHOpcsSgOayj0+32Ew2Fsb2/bdZXp4Q9dakz5XF5eRjabRbfbxT333GPr129nxFs1NSy41sbGxjA3N4fXve51KBQKWFxcRL/fx/r6urnJXi7t5fKshx7U1T+s1BzgDexxKXcAHnDji8t0Nb4Q3PhiMBhY/jT9Vi64shEMtre3TXPX8quBQMCsJg1IU6FIQUOamn3gM6n1R4qU/6vVrhR5v983XzMD9tgYIU8rRuu9q7+OBWo4vp1OB51OB9Vq1cZ1YmICMzMziMViCIVCKBaL2NjY8OTe87jBYIB8Po+lpSVcuHDBGBGOGy1KMh4UpoFAwMBpZ2cHnU7HY+1tbW1hdnbWUtwCgQA2NjZQKpUscnpnZweZTMasp3g87lFmOJYaRKjR8e7a4phw/pVy1xQul6bX67XbbQyHQ6yuruLcuXMAvAVu/OoGRCIRRKNRRKNRKxrEeef8DId7m54QfFgoJRAI4DWveY3Nxfr6OtbX1y3m4fLly7hy5QqCwSBKpRKGw6GxMLqudO3Oz89jamrK3CitVssi3LXm+yj3hq45PyaM92OgnsZbTExM4HWvex1e+cpX4ty5c6Y8kJmhEtHv929KrSRzsbm5iWaziU6ng1arZe4CjbxvNpv46le/ipWVFTQaDaPjuX4Y20FGSd8h/nAcKpUKlpeX8dWvfhUzMzN47Wtfi/vvvx/JZNITB8Fx8GOOVDFUJROA1cdPpVL4tV/7NXzmM5/BP/3TP+FrX/ua5/iXcjui3w9Jc7VoFRJ+FjTPAfaDyVzLiZYn6TLWwXaZAN6XgoDgS6uGxzLNDYAJNvZXq4fptQlqFM58sfVYFWRusIwKEKV7SYXyuRUgGBioBUwo8MgYqM9WLXTmO9N/z/rgu7u7lldOejKZTCIWi9kxy8vL9uxUDIbDIRKJhLkoYrGY+faj0SgWFhZMIFarVZTLZayurloU+OTkpFm2u7t7u+idOHHC+lQqlQDAU5Oe1iOfkfXj3fXksh+6pvzWpwI23RxqufHavCeVQRbMuR1qmLQvt84laPDaVFSpoJJxYaYAt7IdDodWB55KYTKZxNbWFlZWVhAKhRCJRMwVwn6XSiW7byaTweTkpO3sxrgMWrek77l2ua51/Y+y0Nl3Ns4blSuuPS2AU6lUzDKme2B7exu1Ws2Au9lsolarGZPD+AJ1EXAOmQ3TarWwurqKbrd70yZJXEtUnsmisCaFKou03PnTbrfRbrdRLBZx/PhxnD17FtPT05531W+cRjGSOrahUAgzMzN429vehunpaezs7OA73/mOp1CQX9P1f9Re/O3Qg7q72NyUIf72W/RuwI1qu3q+e4wex5dcwVOtMQI7hQ6D8ngcv1O2waVbCTSkHtVyIwBrpLA+P8+hUFKhr5Q9gTsQCJglTaGktKcqFawyRn/52NgYwuEwcrkcYrGYWUiJRALxeBzRaNSodAKEWn06vq7PFNhTglgsZHt7G5VKxRMIyK1XST3z/O3tbROMpVIJrVbLXA1kJ4LBoD2HxhdwHNTVouto1P8uTc/5U/bDFc4a3Kg7BuoxrgDnuFABIqhoXMX29jbq9boxEdvb2wbOtPSpQJJBIsgkk0m0Wi2z8KPRqI0/x4XUO5WunZ0dNJtNlEolC4DjcxEg9RkUeNxnU6qdwKNrnuPGxjW9tbWFRqNhCgbXJ9mLjY0NlMtl1Ot1VCoVlMtlT0yI3kv/plJC4Kdy4sZX8HmY6kdwZz+4Hvib72a320W9Xke327V69GNjYxZ7osFwfutD76/yhMp5LBbDPffcg3A4jBs3bqBcLmN9fd0YIrep4nmY25Glfkia+i+B0Va5fqef8YUdHx/3FLxQQUwfrG72MRwOrV62ayUPh0PzO6vSwGsohReJRDy1qGkl6xaaBFNa7BoIp9HLFA4aBcvGe9BS5/GkXykI6cvXYiJkKvhsLuXM5yGlOz09jZMnT5oPNxwOI5vNIh6PIxAI4MaNG3jiiSfMKj9+/Diy2SzGxsZw4sQJy++lxdTtdnH16lXE43FMT0/bbm2xWAyZTAYLCwu4cOECSqUSqtUqqtUq2u22gQz7UCgUEA6H7ZqswEaBOz4+bpH5jC9waVOOgY6D+l9dFoUCkYwBFSeXUubxWvpUK8sdxASwMTe/2+0C2HNtMA6h0Wjgn//5n3H+/HmcOHECsVjMs+ZYpY1MEmntVquFiYkJRKNRTE9PW6Egja9gvXemCTJ1qt1uo9FoeJQU14erz6cKDt+niYkJK75DBkNdIJp5oev7W9/6FprNpgEjMyrW19exsbFhm/7o1ryM9eC4sKlLRy1qzaXXZ9Hzh8P9YES+l1Roma1BtkFLUW9vb+Ppp5/G4uIivvGNb+DBBx/Evffei3vuucfiHLSpEqfKjq4vyqFAIIBkMom7774bv/RLvwQAuHTpEr7xjW/cVH1OZZCmVx7GdgTqh6QpoKmWr4JV/9fz+DKRsnOrWvFcgjq1XQqmQCBgLzfvwR99gVwqnMeyHjpfdlr6/J4CilXP3AA9PytPlRG9P1/MyclJTwEPKiea70ofJMeDYMwfvvgMgotEIpibm8N9993n2aKSgXEAcPnyZdRqNfR6PVMSotEoqtUqnnzySRuzY8eOIRqNmkXS6/WwubmJ//N//g9e85rXmB9Y2ZjJyUlTGubm5ixwaXl5GVeuXDGQq9VqCAb3ysoyQKlYLHqEMf2n6mqgBTxqXXE9+VnQfswL2RBdi3ptBSj6cnWHuVGBe8yDVrAD9uM7WBOc86jAQiYlEong9OnTnqJKpPQbjQYqlYpdt1wumwKSzWZx48YNbGxsGKBz7bL+Pil3d2zc5+Da1cwPdU+44+aORb/fx+LiIrrdLtbW1my9c80rQHNO6NrRpta5zo1eY2JiwpNTzz647hpgX8Hf3d21lNVYLGYKpe7sp2Vzd3d38bWvfQ03btzAt7/9baPOE4nETawk5y0QCHgKLblrlHIvl8vhx37sx7CwsIDx8XF84xvf8ChePOfl4nd/qbRDDeoKpH7+dB7jd44uct0O1RU2WvmNLxsXOa1UvY8CutLhCsrqo9NjtXiF9mMUXctnJdArQKhflffnb96bL7Ba8loeFIAnItwda6bKkVJmLAF9dBQy9GEy0JCAySAhWrG1Ws2Cg/h9o9Ew32ixWMS1a9cQj8cNkBhsqOAbCARssw3mVG9sbCAWiyEajWJmZgatVgulUskDGurzpQLDa/P5XetZf7trj+PEefFjUdw1SVDj+tL7uYqDKqvj4+OIRqM39ZHrhhkCtJg1Qp2ZBvF4HJlMxkCHdDGfgZsQAUAymTSmg1Q397hXWlzBVPs9quk4KhPijs1B7EWz2QQAKxyl7i437/0getl9F/lsqrxr4OpBfaLSTJqdxgDXre7VrqA6GAywublpee75fB6dTgdzc3OWHqrygEqBMoAcP1ceTE1N4fTp09je3kaxWMTy8jLK5bIn3e2lAuZHlvohaa7ldJCficezKQWq5RpdMFXhSlqSFDiDgFSA6naqGl2vYA/sR/DyHC1b6WrY/G6Uz1zHgX8TYFWYMpVL6VZGllNg0zWgQocCSQUD6dDhcIjNzU185StfwfHjx81KIICFQiG84hWvMGtobGwM3W4XrVYLtVoNpVLJovevXLmC6elppFIp1Ot1K+xx/Phx84E+9dRTmJubQzabtc1cWA6Tu22Ricnn85iYmMC3v/1tlMtlYxSOHz+ORqOBxcVFq4vNH26iQt+wPrcKdwUcd42pRa1zQuvTXZe6lvVeCur0+/M7t5F+VzZFK/aR+SALw13d+MP1oZUICfisC8AiPplMxij3VquFy5cvW4rb7OysXVNjF+5EqHIcqFwdpKT7tZ2dHVSrVatPr+OmSrjGlLiKsitTlAFR5sBl99z+ue8r54X95Jpg/QU1HMiy8N6tVguf/exn8YpXvAJ333033va2t9k5eo+xsTGr+qcuSio2qsikUilcvHgRuVwOi4uLeOyxx6xAzUupHYH6IWncVIVWIeAf+e6+dKp1M0WKAtRNReL5tOQIkqTi+WISoGnZuBHILiAAMAvVte6VqtRnud3ylvp8aqFT8SCw0KLWQCe1+DXqXQUg2QuOBwFgcXHRhAcj4uPxOObn53H9+nVUKhXcd999yOVyyOfzmJ+fx5e+9CWjbB9++GFLZWMGAAUW2YNms4nl5WVkMhkcP37c0qwYDEb6nuM1NjaGdDptgVAAcP36dSvAQcEZCAQQjUYtkIp+ZypffqloCux+zAyFt1rqau26VikFOK9FlkGtLT/6nWxLLBbzWIScV1rezMsHYDXf+aPrhM9Ff7CuZypmTCdkWiMAZLNZ88UzJe5OAd1vLT/bRuXTjWHgdf2UZJddUTnggvoodu9W/ed5WnyH7AkZKK59jiGfIxgM4rHHHsPy8jLW19fx+te/HvPz88hkMp57cK3xHeBa0KBWypNoNIr5+Xn8/M//PB566CH89V//tb3LR+3wtUMN6moRafPzPftp1KQHaVGoAOD11dqlkFZfFulZAoPSXrwGmyvgXOXDDUhz+6HPp795ruufpYBXANLKcq7Q0HtTeLt5soA3/5/HMoWIflYWk4lGo+h2ux7/LMeMVhT7xhQjKiAsqhKPxz33ZeR1KBTC9PS0AfPGxgaA/bzcZDJpgUcaPFQqlazwio4Nr6MR2poxwPNVmPvNqQv4FMYuI6NNrUiuIzcrgHOqyqIqYO5OfxptzkAwBrfxfqpMuPOrz0TLlNdYX1/3KI68L1MNuQ6+Wwvpu2l+75kLxPoZj3GVLo1zcOfZvdft9kuvq4q/uve09gTb2NiYKeN0RbXbbVy4cAGJROKm4E7Ot19QrR4DAKdOncJ9992HYrGISqVitR9eCu3IUj8k7aDIdzb3pVUhTM2VvkCXqga8Vj6FI+9N4cuypnxBVJgr3eoCodtP3pd9dhUR7Z8qLa7ioCk2Kjx4H4Ip/eX08SlIuQDA5tKM/D05OWkb37BkLAOBer2eVYdzU7X4LOwHrU4Car/f9/j1eU/647m95tjYGK5fv25FbmKxGFKpFAKBgFHNHI9isYharWaMiJaH3drasnszOI1sjN843EoJVJ83x9PPLUTQ1PgKClV1sXC8FNTJShDUeZwGRHLuOa8KJBwHl8XSZ+JnVLQWFxetf8z/Jxi5wZgvRPO7L+ff/f8gN92zBe6D+uXnUqBcYFzHcDi0+hYKxlqEaXV1Fb1eD2tra5iamsK5c+esEiKwz+6xXC8AcxfyWkrFz8zM4NWvfjXGx8fx6KOPWhGiwwRoo9oRqB+SpgEw6l8GvLQZP1NfHT9X3zAFlxbHYBS3G6XKanH0fbkWkgoQasrupim6g5prLWikPANylIbjMWpx8FwqHK7VqOOmhXeUUmc/CUCksoH9IDsKAga0EShYjpPAzNSzQqFgoEWwDwaDaLVaNgZq2bLwiwIdx4JU+GCwtxEIBdfk5CRe9apX2V736XTa4h7IIDQaDdt/XZULRuyrtcy1xDURDoftf414doOtdMzVD6+UquuP55xx/3QCPylsDaB01wrXNZkLzunu7q5Fz29tbXkqG9JNxH6r317fF15L1w/fH66RsbExVCoV+55rQsfyhWquIHbBlMf4fX473x+kDNxJv/RzXXN0mcTjcVtv6qqbnJy0NMNSqYQHH3wQp0+fxtmzZz3GRDAYRDgc9mykxHvxejx+YWEBiUQCP/MzP4O/+Zu/waOPPmoZJIe5HYH6IWkcaNc35ncMG4WyaunuS6sgooFwagEzmGw4HNqLQgtLU1zctBP9W32ULuXn+vZcq9B9NlVoVIlRwKdV5lLxfgoQgVqtwlH+XIKv5t0OBgOruqX3CAQClqMfCoVw/vx5yz8ul8sWzKUWwqiAtJ2dHTz99NOYnZ21Gt9UPCKRiCdIi6CqCgQAE2a8Hi1jWuruOKvQdUHQ7aPOF+/tx8DwWAYTalCXS+/7uXW4Nl1fKcFXKVcGzmmjcujGDShbxesw5ZF9GQwGCIVCVnqXa0EBnXPv5yp7PtsoYB41fweddzvf3Wl/tC/qv+fYUVnWktOMnWi323j66afNZXP69GnPvvEK3sDNKYFq1ScSCdx///1WAvfy5ctH/vVD1A49qCsg8TM2FYAKQOob8wuUoXBTqx7Yt7gBWCU13lvvpT5nwFsVi9dWH6sbwa4A6wbrjaID/fquFD0Fg+tD5/VZF1u1e7UKVKlwGQCyHYlEwixLAGg2m2g2m9jc3LRKbaxWxuj1c+fOWfrUU089hWaziVarhcXFRbMGR8397u4unnrqKSsUw/2paQ0zAGk4HFp0MeeKY0nLlWDEojsuqOvz+uUm30rhIuC665HH0VLnXHId+SkA+lsFP9kXzqEGwhG0GW09Skirj1wtea1PQIaE6yoajXr88Do2fH51S72Y2ovJelOZpC48YJ+VZAop2UL9+8aNG1ZrIZ1OI5VKIRqNelg8LaLlKv1cQ4FAAPfccw+uX7+Ozc1NPP3000fFZ15k6/agdqhBXa0Ppb/9aDEKJtKRu7u7Hj+pClC9ppZJ1eMUtPVlVP+5UtqTk5NIpVJGpTHalRSmS63pIqSQ1E1fAG9wnBu85wK6Cmi1VGnZkT5nUJk7hlQYdOyp9LBPCwsLmJyctNxyjo1aee1226K0O50O7rnnHqvzvry8jFgshvn5ecTjcc+ub7VazdMXtm63i6eeegrXrl3DwsKC1f1eWloyAdftdvHAAw9gbGwMjz32GBqNhtH6arm7cQ66dtQ1w/xsDbRzx4qKGmlSlrBV1kStb5ZWZdlbDapzLVw3lkKVW3UFkYKnW4TXVIDlj/aL6yUYDFoEfKlUQjgctpoBweBeIZ90Oo21tTVPpURXaR4fH7cdzI7arZvOB2NUuO5UrlCB0qyGjY0N2xL3vvvuwyte8QpLdeScMmhSYyn0/Q4EAshkMnjTm96EbDaLRx55BBsbG+h2u4cK3LQdgfohaQQLwFsBSul4tSZdXyiwD4ZKxbvgTMGt16RF55eXTmuJ59FapJLADTiUalVBqL5Y+rtd64f94DF+TIFr0QHe/dR1MxOl4in0dRMJbbwWlSICNi2HfD5vG7lMTExY+VIKfBY1YYlWAFYwhELn/PnzVrJ1YmICDz/8MJaWllCr1TyFUxiANzU1hWQyiXQ6bePLOu/M1+UOXDqWWrVMn1XZEzeVSZUNHXc36Irjyk1T/GoH8Fym0nGOdD97VUB5T12L7vzq2iMA6M53rqvFXVe8LzfM4YYnrVYLg8EA0WgUs7OzFvdAv+4onzVZiMMkGF/o5rJwqvip/HEDZikrVlZWAACdTgevf/3rEYlEbnK3qVGgjA/XWi6Xw9mzZ/HGN74RX/7yl7GysvKCu1CO2q3boQZ13f4R8NfGlLbWSm4qWNWSBW7eHEEtVwp7fal4jgK7G6FMv7HukKbXd60m/d+vz4B/qUxlEfz8r6q0KPiTngX2a8WT2tOx0DFi/ADHZHt7G+FwGOl0GqFQCMBe+dKFhQULWOt0OsZQkDYHYJtu8CedTiObzRptvrKyYv5b+uMjkYjVdKcCQPDkbm21Wg2VSgWlUgmdTsci4fkMLPU5GHhrHSjwqUWtKW9+46vriVQ3N/PQwDN3zRL4OK56rEbiu8Dprnm33wR2V5F1gV3P5z2bzaZViut0OmZxs8Z/u91GtVq9ZYS0mzJ31G6vufNN/zk/c33mVNiHwyFqtZq9kydOnLDSshpUrGuMv9UwicVimJ6exv3334/vfOc7KJfLxsAdtnZkqR+SVi6XTQMdFSynflAWTNHNW9QXrfS0Wup6XV6r2WzahigEBA1EUl+YAqxSsBSsrs+Rx7sWtV4H8IKsex6tSd5fFRcVANTsdYcy7uBFcPEDDjf/dXx8HFtbW4jH48jlcpiZmbGo8be+9a2YnJzEzs4OFhcXUS6X0e12ra49ae2ZmRmztldXV21HsEgkgle/+tU4d+6cVYpjv+bn582n3+/3Lfr9/PnzSKVSuHbtGm7cuIGvfvWrGA6HpgQQcEOhkO0kRqbBb296YI/OJvXu+tTdwEdmDtCtQWWD1+F5XFPczpOWPa16rlsWrXHnggoB14VWAOT5jC3g2uP88d7q+gH2WJNqtYqnn37a+tvpdDAzM4OFhQWcOXMGpVIJq6uruHHjhinWGqugjX08as+uqawaDAaeokQ7OzuIRCL2P1MOtWb/X//1X+MNb3gD7r77biSTSZtn9a+zuYpfIpHAv/yX/xJPPvkkut0unnjiiUMFcGxHoH5I2sbGhlUQU0tIQVhpdwo3d6tUP0tf6SgV2gr2uk2nWudKYU1NTXleFApapWtdX67+r/SqCkzXN+teQ4WsG+SiLgL2lVYAhUMqlbopn5n94f15bjQaxblz55BIJNDv91Gv13HixAnUajXU63V84QtfQC6XQy6Xw/nz53H33XdjZ2cHtVoNGxsbxhLkcjlks1lks1mk02krHjMYDJBMJpFKpZBMJi39rN/vIxqNGgvCNLrBYGC7s42NjaFarZpVTqCNRqO2qQyVEm5Q427gQhcK/fM6njyGY0p3AV0AWkddFSlleABYGVAyFVQSdb24gU26LgjsTJvjd1z73EWN8+9uIsLn6fV6VgM8EAjY2GYyGdx7772IRCJotVp44oknrEqfKqOHSfgdhjaKndnd3bXtUslY0mUSjUZtTe/u7mJxcRHj43vbDr/5zW/2lJbVTAl146kln8vl8IY3vAG7u7t45plnbtpt76i9uNqhBvVqtYp0Oo1MJmMLkBacG0FM0KKV5UZV+1lB/JzXcml5Brm5W6VqlLsbaax0u4K6WtKub5cWswpfv+bnPnCtfioAzAVXJUEj/SnM9cel32nJEixjsZjtM01LPhQKoVwuWyrU7OwspqenjWHhBiqDwd6Wn6wtzgAg5tZyblOplMfPrQGOHK/t7W0sLi7i6tWrWFpaQqPRMD8+AZbgx134OCZKTeu40ZJnkKXS5hwPjS5XcCaw65rkOQq+TPVTdkDnjcqDKp5uwJtbSlhZKq57Vwll293dRb1et21Lea1QKITZ2VlkMhn0ej2USiVzZ7js0pGwf+6bq8ixMRBSZZEqmIx5AIClpSX0+32cOnUKc3NziMVinuIzfkGiXNOhUAinT5/GxsYG0um0bYR0mNqRpX5I2urqqgVIBYNBo4wBb5UmWisEHBWqowKO+D2peD/AVL85gVdr0fOlcFOT3Ah2Wk483w/o+VwM+lIXgRucpc/mLkZS3VQQ1AXA77vdLprNpoGXBvXxGFq+BI3NzU1PPfC1tTWk02nMz88DAEqlEorFIqrVKu6//34cO3YM+XweDz74ICqVCp566ilEIhGk02nMzs6a1UnKmsKLvudut4t2u21Vt4bDoeXrrq+v44/+6I9w7do12xkum80asGazWfT7ezXLuX8AsL8BChUy9QXTUmewn8YjaAYBFRla/GrBKy2uwMw56XQ6FoCm61ddLwrg2kcez5gNXl9ZKgYYAvsV7jS+otfrYXFx0SzA3d1dTE1NoVAo4FWvehWGwyFWV1fxne98B/V63aPwfrdC86gd3JQp03gIKpkuK8cAW9ZuKJVKaDabCAQCeMtb3oITJ07YtsqUPyqXqPxzzZ47dw5bW1s4f/68FUU6TPN9BOoj2kc+8hF89rOfxeXLlxEOh/Hggw/iP//n/4wLFy7YMcPhEB/+8Ifxh3/4h6hWq3jd616H//pf/yvuvfdeO2Zrawsf/OAH8elPfxrdbhdvf/vb8fGPf9wA4Hbb5uYmhsOhbb5B2lgXo5ar1AWvoKnWrwuQ6v/WSHdGEgPwLVTC49QiV5qUYKD9cWlV3peCmv5uCmoNFHSVEf5W5oL9cYOwdO6Gw70gwHK5bNHl09PTHuVH6Xt+RhZkamoK8/PzWFxcxOLiIlZWVrCwsIBYLGa+43A4jGg0ilQqhXQ6jUQigUwmg0qlglgshuFwiG63a9HgXDPAntXIfoZCIVQqFdvr+/HHH7f91JeWlhAOh5FIJExZ4Pw1Gg3PDnUKSqTtXSqy3W7bOW7KFudI/ZlunXc3Kl3XGQvuaGaAgq1bVc+10P2q22n/NVgOgCkfCv706ZfLZWMZtra2cM899yCfz2N8fByXL1/G0tISSqWSZ82oS4ZK7GESgoelKbDrPGvtAA0G1jRCBrWykMyZM2eMinetdGWEOKfRaBQnT57Ej//4j2NlZcXS7I7ai6/dEah/+ctfxnvf+1583/d9H3Z3d/Hrv/7reMc73oEnnngC0WgUAPA7v/M7+L3f+z186lOfwvnz5/Fbv/Vb+KEf+iE8+eSTtjHH+973Pnzuc5/DX/zFXyCbzeIDH/gAfuRHfgSXLl26iT48qPV6PdRqNRSLRdtjOxqN3lQ7XIHVz7rV5lJdLkXO5vbTjx4bJdh4HfZTg+xG9UutdU2FI53qCv9gMOhhJBSE2DcV+vyMn1NrV6vR75n4LCxJyqAwVhnjNp/qHqHgIegFAgGjxukjdKPyGeBYq9UMlNvtNorFIjqdDjqdDiqVijEZMzMznoA4gtz29ral17G/yl6wuAfHhc/OeAxXEVJ6fWpqytwFtNJHjbsqWRSQ7KuuLdcaZ7/YBzfmwl0/So3rnLlKZK/XQ7vdtnEKBoPI5/PIZDIIhUJoNptYX19HvV6/yaLTNTpq/R6156aNkil0L/o1rsfhcIh2u42VlRUEAnslYU+dOuWJoh91j/HxvV0A77nnHszMzKBaraJcLj83D/U8tCNLfUT73//7f3v+/+QnP4lCoYBLly7hTW96E4bDIT760Y/i13/91/ETP/ETAIA//uM/xvT0NP78z/8cv/iLv4h6vY4/+qM/wp/+6Z/iB3/wBwEAf/Znf4aFhQX87d/+LX74h3/4tvtD4b+8vIxkMmlUPIW4Fghx/d1sfhSi6zunlaWfaw63gr5LRbpCV2l5t0+jFAO9hnsuBTyrkbGimyojFPYcB+2PNgIIANPwdQMIHRtN2xoMBuaHTSQSZoV3Oh00Gg0sLS0B2Iv8n5mZMRBmYI/mMatlwbElqNdqNayuruKZZ55BsVjE0tISVlZWEAzu1T2/cOEC4vG47f9N98D29rZtTsF7U7EIhUKmJJCe1qIvHCNGHLtWOn2XoVDI7qtxABoUqfOpa4luALobNJecypquKa2d4NLxfqyP6+/2s8w6nQ7q9TqmpqawtbWF8fFxnDlzBslkEtvb21hbW0OxWLRcda4jfZbDJPgOc/MbZ747qqCy8R2lq2p9fd2KEqVSKeTzeZNBNBD8jJZoNIq7774b586dQ6VSQaVSOTRzfgTqt9nq9ToA2F6+165dQ7FYxDve8Q47ZmpqCm9+85vx8MMP4xd/8Rdx6dIl7OzseI6Zm5vDxYsX8fDDD/uCOq0ktkajAWC/CMza2prthR2JRADAotKBff8h0zyGw+HINDi1apWq5v9+lD2wD3KaRuYGUbnKgdZW1yA4pej9go/0f768BDEtNkLftyoApO4p6F2fOseV/jruYKf7xLMP4XAY3W7XE1BWr9ctMC2RSJj/OxDYq/m+srKCUCiEVquFWq2G8+fPI5lMIhaLIRqNotFooFarodPp2Dnf+ta38I//+I8oFosW2EaFIp1OW7/W1tawsbHhie4mYD3wwAO4++67EYlE8PWvfx2bm5uo1WpmoXa7XczNzVnEPLAPtnQH6N7mvMfU1BQikQgikYgxFFxbuhbUVcNANYJwrVZDt9tFKpXy0PQU1Kqccn4U0CnIaUFTQLt+T5e14H200mKv10M2m7X97lutFtbX1/HEE09YJT5dI1zfXBNHwXLPT3MZElUC+R4yCJXrIxwOWyBmpVLBP/7jPyIWi+HChQu49957PbKAsSZaH2FiYgKpVApvetObsLu7iytXrhwaCv4I1G+jDYdDvP/978cP/MAP4OLFiwCAYrEIAJienvYcOz09jRs3btgxLC7iHsPz3faRj3wEH/7wh337QKFUq9WsihitJrfam1tNS60b13/u0u56rl9zj6dC4L58eqwqDJq2pD5S9eu6zY0F0CA7Brpx73E9jsoQC1nw5XX/ZnAhlRMCGcdP2ZBgMIharYbx8XHMzMwgnU4jEokgGAxaJSo+T7PZNFaFz9tqtXD9+nVMTk4iGo1aact6vY6VlRVUKhW0223PM7KpokXAVfdBJpPB3Nwc0um0AS4tbNL1ExMTiMViHtDTQjNaRU7HicCu0e6cZwV1zVF36XAqD9Fo9Cbliv3Q9en61RXgNVtCYx44Tn7Uu9aIZ2rh9PQ0+v0+SqUSNjY2DND9FEpVcg+T8DvsTVlGjWsYDveLY1H55Vxx3QN76+Kpp54CAKTTaUxPT3tcl8ryqcvw1KlTOHnyJFKpFMrl8k0GzlF7YduzBvVf/uVfxre+9S383//7f2/6zs+vdytf20HH/Oqv/ire//732/+NRgMLCwuexdxsNi0Xk0FZBBWNTHepdb8++9Hirj/eVQD4ufreXSpez3WFtxaLUcFPQa19dAW8e29aqEwjY9ERtfT4nY6Lm7tKwCU1rJuSAPsMCEGnVqshFoshmUxaPfdAIIBKpWIWPQC0221MTk5aoRj63h999FHMz89b4RiC/ebmpvng1f+n8+9WXKMwGh8fx7FjxzA7O4tIJGLR67Q8yPpwm1iCLy1jtYLVBUFQZ2AcA9w0I4Ln9/t9TzEZzVMHYGPD7A19Bp6vPngX0JWO53FaY0DXta4/tdQJ2OFwGPl8HtlsFt1uFxsbG570NV1/uo6V3Tpqz1/TcVf5wHd8ONzftAjATQzl1atXAewZValUyrPOXEDnnM/Pz+P48ePI5/Oo1WqHBtRfLmvzWYH6v//3/x7/83/+T3zlK1/xRKzPzMwA2LPGZ2dn7fONjQ2z3mdmZrC9vW055nrMgw8+6Hs/BiC5Ta1sUsVXr15FILCXtjQ9PW35mIBXqPGH11CBrYJRC3SoBajbV2oeOUFYKWm3z0qDa6U7tczUn+sG6LmWvutDDwb3crU7nQ6q1aqH1mXQl0Z/UwnQdCjS751OxyqduRWo6KcbDvfLUq6trQEATp48iVwuhwceeADFYhHr6+tGX9frdbPANzc3ce7cObzqVa/C7Owsjh8/joWFBVSrVXz961/HE088Ybu8sSaABmoB3l3N+OJOTExYSt0P/MAPIBwOY3NzE48//jhKpZJdo9lsWklaKoEs7MEUNt1jQME8FAohHo9bKVuWxuUcU2EhWAYCAU9KIo8dZanT7cQAPT6rKnz8rYGSpNmVMeI6ViaGc0hgDwQCeOCBB5BIJLCzs4Pl5WUsLy+jVqv5upL0WV2//VH73rdRsQyUBaqscZ64vvjudrtdPPPMM6hUKshms5iZmbFysjw/HA4bwFO2njlzBq997WuxtLR0KNLbXij6/eMf/zh+93d/F2tra7j33nvx0Y9+FG984xt9j/3sZz+LT3ziE/jmN7+Jra0t3HvvvfjQhz50R3FmADCaT/Zpw+EQv/zLv4zPfvaz+Lu/+zucOnXK8/2pU6cwMzODhx56yD7b3t7Gl7/8ZQPsBx54ABMTE55j1tbW8Nhjj40E9Vs1Lm4qC8ViERsbG6hWqx6h7FrcrhBSOp8/mpNMi0mpeAK0Uvnsk1ox1Jw7nQ7a7Tbq9TrK5TI2NzexsbGB9fV1FItF+9nY2LAf/s9jNzc3UalUUKvVrD43Ny7h82pUOiO91epUBoCKhcYB6DM3Gg3PtqA6dnxOjkm328Xq6qr59KampnDu3DnMzMwgHo97QIsMQL/fx/r6Oo4dO2Y7rH3xi1/EpUuXcO3aNeuzGwXOpv0G9ovU3H333bhw4QICgQDW1tZw48YN3Lhxw3zk5XLZaHcFdPrZlXLndRXQCeTcVc2lx3X9aE6/ClkW+SFQKjugz61NGSDXj63rj7/VMnfHbTAYWCW7bDZrVQFrtRrW1tbQbrc964XzrGzEKAX2qL0wTRksrkPutscfZqvs7Oyg1+uhUqng61//ur1vygCoe4dKYyaTwcWLF81Hf9Rubp/5zGfwvve9D7/+67+ORx55BG984xvxzne+E4uLi77Hf+UrX8EP/dAP4fOf/zwuXbqEt771rfjX//pf45FHHrmj+96Rpf7e974Xf/7nf46/+qu/QjweNx94Mpk0S+R973sffvu3fxvnzp3DuXPn8Nu//duIRCL46Z/+aTv23e9+Nz7wgQ8gm80ik8nggx/8IO677z6Lhr/d5kdjt1otlEolBAIBxGIxAxKXQuLxGrSklJP6VYF9TU2FGq9BUNSqYS49yghvBj6xUAr/VwvOteT0OSlYmUKl/mGCC1kELarCa2iKn6axqNKibTDY3/pR6W0dE15Ly5GSiUmlUpibm0Oz2bRnVYBmcF+lUsGpU6ds//VvfvObqFQqFm2t4OrXRz4fa67ncjmcOHEC2WzWgilXV1eNUdja2kKr1UIikbAAIp1PLb2poK4lYPnDwkEcEzc2QilNVnXjcVTAXNrdVSxdhcHPtcOxcbMj1I+uDBXZBDIxLMHLtMFKpWLuCn3f9J07AvUXR9P14bpd+v2+ZZUwdZRMJHcp7Pf7uHz5MuLxOObn5y34WZU33mNsbAyJRAJnzpxBLBbzBFC+WNsLYan/3u/9Ht797nfjF37hFwAAH/3oR/GFL3wBn/jEJ/CRj3zkpuM/+tGPev7/7d/+bfzVX/0VPve5z+HVr371bd/3jkD9E5/4BADgLW95i+fzT37yk/j5n/95AMB/+A//Ad1uF+95z3us+MwXv/hFy1EHgN///d/H+Pg43vWud1nxmU996lPPSuNTGhrYs/6KxSK63S6AvahwtXQolJjXSWtStVFSva5fkuClVDb3OeZLQmuLQk7rzbfbbbRaLQ/9rYLbZQ2UfleLi0JbK4LRt0vQCQb3NmNYWFjA5uamR7gT/Fn8Rl/6wWDgGU9ajjo+rubO/cJLpZIB9eXLl9FqtVCv13HXXXfh3nvvxdzcHL70pS+hXq97gtBarZYVkbl69SouX77sKW2q1Drvp8DE8RgbG8Px48cxPz+PCxcuIJvNYnd3Fzdu3MA3vvENdDodhMNh3Lhxw5gH+hK55zgVDyofSl8TzDXSnVkHqhjy2Vjti8oeLXBSo1QueG0ew/PZBzcg0lUa9T1QYU13ifsZr9Hr9SxbYWFhAceOHbO909fX11Eulz1BkhqT4lK/363QfLk2VbRGuS9cJdbvc7/4Cf5POcRASA2a4//9fh9XrlyxwM83v/nNZhywGqFmbKRSKdxzzz1YWFiw7JEXc3uuQJ0xOGyjXMPb29u4dOkSfuVXfsXz+Tve8Q48/PDDt3VPBhVTwbrddkegfjuDEggE8KEPfQgf+tCHRh4TCoXwsY99DB/72Mfu5Pa+9/IL2On3+2i321hbW0MymfRElvOn1+thZWXFrBTu3sViJC54jo2NodVqIRgMWmoW4wToN+VLQpAktUWLnLQXhTubCnWXfeAz+f0oi0AqV0uWBoN7+dv5fN7YAfrQx8bGbDESWLXeO8FE06BoZbKpdRoMBhGJRKw62tjYGMrlsln43Eb1LW95i6U+Xrt2DWNjY2g0Grh+/bpF7XOMtMYA5xvwRv2TPk+lUub+4Z7qV65cwebmJq5evWoxC5VKBbu7u0gkEkgmk5ibmzMljn0n9U4BRiaELzC3fuUmLS5r40bL+zUqU8xA0LgAxli47h++fxTCLhukOfFuxLOWIWbMRbPZxMbGBrLZLOLxOMbGxlCr1bC+vo6NjQ3P+LvuBZdVOgL0Z9+4xnQMFbA5p34smR7DNoo1GQwGngJD6vZhIOfy8jIefvhhnDt3DrlcDpFIxMNY8p0fHx9HIpGwnPX19fWXxRpYWFjw/P8bv/EbvlhXKpXQ7/d9M8FGZXm57b/8l/+CdruNd73rXXfUx0Nd+/2gtr29jUajgVKp5NlkQwVQs9m0kpfBYNCzLaEbMBcMBi2gidQta85TgPMFIYDSImeOswZcMSjNBWHX/+laxhTmBF3NiVdr3E23AvZpeD6fpoeRquXYEARZLY3nq7DgObwet2JlIZmtrS3U63UsLi5iMBjYLmybm5tWKpbXpc9P0/n47Er5BoNBT5AiLe10Oo1jx44hkUhgYmIC9Xody8vL2NjYsDrlu7u7tm97PB63bV2VYtSted01oBu1kO1gc33cCsR6LT2eihibBteRyXHrvrvrQv9Wq1qVQ5eSJ6izKl8+n7fYhmaziVarZfXfdX24oKLr8uUg0L+XTdlA/c026nM9X78jaOs5dPew1gPllJa8brVatqUuXXwAbmI7A4EApqamsLCwgCtXrtzEFLzY2nNlqS8tLdkeFwB8rXRt7ny58zSqffrTn8aHPvQh/NVf/RUKhcId9fUlA+ruQNFaX1xcNCGdz+c9qTuknxuNhllqLm3Faw+HQwtO293dRTabRbPZNFBXsGPBFf7mCzY5OWkbfailpz5Z3peAoUBKepbUNBkADQbUlKnx8XH0ej1EIhHTrJvNpgEA76s+fyoorVYLY2NjRjMDsD3X1WrT8WcQWSCwV1+dIPXUU0+hUqmgUCjg/vvvR6VSwc7ODk6ePGl0dKFQwNramikuen0+TzAYtNQzWhtvfOMbPfR5t9tFqVTCk08+ieXlZWxtbSGbzaJUKqHdbqPT6eDUqVO2jSvBnhQl2RRNaSSrwdQ1DY5z1wvnh3Pk1zQYUYsqMeqewLq1tYVMJmPz6rJRXFeqRKgSoj5QUu+8BpXN3d1d5PN5s+I2Njas+A/PdQGdfeDvI0v9u2tU2lTxc6l1NlUQ3RgTN17Ij/kji8h3SeNvmF1Sr9fxD//wD5iamkIqlbKiXVSwNcbk4sWLeOqppzxZM257MQD+cwXqiUTCA+qjWi6Xw9jY2E1WuWaCjWqf+cxn8O53vxv/7b/9tzuOMwMOOai7gTuu9TAYDCyPkoFsXLyTk5PI5XKWC63WEX3dBBzSoc1mE9FoFJFIxPzwtMAJ3rRQufBZO5sbhbAPWvdc+076VV8c9amTJhsO9zayYT+pQNACc/1ppPiTyaRFxLMm+3A4tOh5jaAnmKml7loDfAYqLeqzY6Q/t2S9ceOG5TzH43FcuHABc3NzFm1NxYL+P2CPMXjiiSfwqle9CqlUyipjra6u4tFHH8Vjjz2GQqGAVCplO4wRnGmBFItFNJtNTExM4MSJE8jlcqZha0ohfchKUxMQ6ZrhXFIJI5ByTtwaA+om4VhxrjUYrtfrodlsYnl5GfV6HZ1OB+l02mOB65rgPRixr2mROiduCiTBoFarIRgMWuop91FYXV219aPxKhpsyWu4fv2jdmdN3YfAfmoqv+PYqoxQJZIZFZwrBS43cNNVDGgU8F1V9otBc9w/4e67777JX8/rnT59GseOHUM8Hke1WvV9zhca0F+INjk5iQceeAAPPfQQfvzHf9w+f+ihh/CjP/qjI8/79Kc/jX/37/4dPv3pT+Nf/at/9azufahBHfDfREJ9frTemButlmcsFrP9gWkl0Q9MoNRGQGekv/rNlT5jUAk3QWDpUBaBGUVlArjpt0Yw6/PyOmqFcX9y/tZgNJ7LoK6JiQnP/vIEdFr+ahGoUPETEu58UIFwI7j5nIz43tzctIIvDO7jjnv04Xc6Hayvr2NhYQHxeBzLy8t2736/j0qlYqwMi9TwHqrwcDtURnhTOHKNUJFSYejnT2fGgd+YKIiPSr9TZYvClVvdlkollMtlUwq1RoIKeFVaea1R9+QzqOXO9c3x5vg1m01zgXDt6TNRmdDPj6j3Z9f0Hea8+GUouGDMc/U6AG6aFz2e69qN3dja2kI4HDaFUNnCdruN5eVlpFIpnD179qZ1yP/pxspkMpZZ8mJsz5Wlfift/e9/P37mZ34Gr3nNa/CGN7wBf/iHf4jFxUX80i/9EoC9omorKyv4kz/5EwB7gP6zP/uz+P/+v/8Pr3/9683KD4fDSCaTt33flwyo+1kM/J+gS02SKUUsstBsNi1ojgFjtHyBPb8JI8m5YYzWyu50OohGo0arEwRo2fkV+3AFtKthK6Wp9ByfWelh+s8Z6c9gL1qsCq7D4dAUgN3dXTQaDXQ6HaNjqai41fe0Hy6o8bcKJ+4KFQgEUC6Xra+8TqPRwKOPPoput2upbxMTE55iLiwLWygUkM1mEQzu1XefmpqydKudnR00Gg0rgsPxZjU07sQ2PT1t19Z8cNKRZDOA/fQ+AOYyoYVOhYDP7NLPfoFtrmCmxUVlirEfS0tLtvVpNBo1dkCzFID9fQ1UUVJKXudFXQh8bqapcVdDMiqshe8yAvqcVDLd+T9qt98U0N3MFiphOn+Al4VUYFalm8eOUih5D5VBBHOVJ3TzXbt2zVxcjD1ho6IQjUaRy+WwsLCAa9euPR/D96zaCwHqP/VTP4VyuYzf/M3fxNraGi5evIjPf/7zOHHiBIC9+iyas/4Hf/AH2N3dxXvf+168973vtc9/7ud+Dp/61Kdu+76HGtRdionNjf4kLbq6umoWRyaTMSF99913Y35+Hr1eD61Wy4KrmHqVy+WQz+fNl7K7u4tQKIRkMml9cF8MYD99jn1SGlaFrx/VOSq6WC1o4GatnVHooVAIg8HAQEOD9+ifTaVSlre6vr5+U+UyHT9+ziAb+uLZlEngC68MBf3ZLPhCsNzc3ESxWESv1/MIOrVSQ6EQ/u7v/s52W6MvOBAI2O584+PjFs3NuIFEIoFCoYBcLmcxFK71SXZiMBhYICWflTnvVDI09sGdH/64hXLUSlbfON0+165dw5NPPolqtYpWq4VoNIpMJoNcLodkMmkxGGQTVHBz/Jn+Rgvc3XhG1yRpV7qQGBzHQkhuXv1wODRlq9VqeZifFxv1fhgUDQ1W1IwEPyBnc5kXzgGVLsCrgOn/rpzhmqRi0G63ba0ysJYuPhpB//RP/4RXvepVKBQKlgHD9TE+Po7Z2Vncd999ePjhh28qlPRiaS8EqAPAe97zHrznPe/x/c4F6i996UvP6h5uO9Sgrs21ULTxZWfJ00gk4knXoZVHarrT6VgKGsF2bGzMQw2rD4r3VeHu0ubaRx7vvqz8TSZBBbee515DFQO1pNnPRCJhoEBgCAb38tjpilDWwKXd9Zpu2pRWSNNnUUDhNXhNCqV6vW6R+cPh0KLnGVfA8wm+7AfjEhgvQJCn5a4lXKngaH62+rNpqeiufmxkXNxYAZ1nWsdukJxaVeqHVuu61+uhWCwa6xCJRDAzM4NkMolkMukJylMr3I27UFeTulqUeld2YmtryxgLgjzL4upapAtAi+W49O4LBaC6Rv2YEJeCfjE0rgWOKeUNP+N8qq+c7xH/Zq4536NRMS56T/e3jg/fAbKPmjnR7/fR6XTwxBNP4Pjx45bto3KMFPzs7CzGx8ctKPmovXDtUIM6Fx+bvsjqk+aLT6BmBSSChFZhGw6HRklqMBupXX0JO53OTRSsWt20kJRC0+YH6gBuqlWvL6sCj1K8rsXkBnrxfuovpctABYVff1zKmPeiINJIbDeoR+eH7glS/gxem5iYMOBVZYbPSnaA40EWgtQ7AYmKVyQSsQBFt+AKx0ALzBA4WUSI46cbtah1oyBOIFdLXfuvBYIIvFRIer0e1tfXbRzS6TRmZmZMEaE/X+l2F8ApfDV+QtcV55/35DFkJchOdbvdm2Ip+v2+navWvyoTL5QA1wh/N77B7eeLAWT8AJ2uHH5OlkS3iNY4D84xjQzXSHDfWb9YI43lUcWA74P2B9jLkrh8+TIeeOABTE9PG7sD7LMOsVjMdnjjenyxtRfKUn8h2qEG9YOaWspqYbXbbQsSY8EXNqXIacFzn+9gMIhisWhbio6NjRkdTwGoqUwEJ16XTTVmP1+axgion1TBxP0bgCefWYuW6AsMwENr0+ID9qL0GVSm7AQAT4EUrUkej8c9SoUCuLpGKCRI17HAD0GZkd+rq6s3uU7YV2UE/v/23jRIrqs8H3+6Z+l9mZ6tZ0YzI8mSVxmDDdgGYwMJBqccwlLByZdAFSHlBLvK2FQKQqVMUkWZbPyoAIZUYhwIJOYLJFBQEBO8xNhmcVxYsmVZlkbS7Evv2/Rs9/9h/s+Z5565o8W2ZjTSfaumNOrpvn3uuee8y/M+73uo/OgkMK+XSCRM7ptIAudSy8sY0TO1YpOS+Ox5PSo4nV/OsRIS9fxq5itXVlYQi8WMM8F1x9/r9TqSySTS6TR27txpUCPCoplMxnwHjTjvh06D/d3qEOmzZu05mf/ay4Hfx+vTuMRiMcOBUISCz3azhc+VJwEGAoF11R5cW9yLuoe2SrjPWQpp/zA6JzqiPTX4NzaH0mCD71laWjI8FgCm/4GS2xTeV/3jOKtnIZAEqj0z2GJ5//79CAaDuPbaa809MWhIpVKGAa9thc8l8Y36NhElbAEbPzgaHC5+Mr1ZYqZCyDoajWJxcdFVy10sFk1JFVuFkhHNjaeK3oaybahQjbj9dxtG5P3a0Qjf29LSYmBoluLZXjk9cwrnYXFx0eRMgTUjzmsr9AvAlbdVx0ihXztNoPem5K1gcLXOP5lMIpFIuJSwDTkr7M8oNhaLuaJ9jej57DX3zGiUEbCiAxwbnz8jdP5dy8/oGGj3O9uwEgWgUfXiSZDfkUgkDASqnQi7urpcR7/aaIEaWDViunaonJmHjcViWFxcNOkodtCzn51WCShSYK+/zRLuzXQ6jZtuugn79u1DKBRCLpfD2NgY8vk8ZmdnDYeE5Z1EZOgYbrbQoGujKa5ZGnUacRp+XSORSMRwMWj0A4GAeV1RG0ULVVeoaFpI30OCLNEZvmdpabXVciKRwOtf/3oX8kQHmI4pO0L6snWyrY06ZaON6kU4UaWs+WF9P6NJzVk5jmMiLz0Ok0YyFou58mSa39Q8FUUj9JPdF9/DjWePVd/HvLMa9ZOJMr8jkYhREowIeG2epgastUKlouT9AmtVBl75THUybONOOJ1zroiHGmRgrROfku2UrGjPnyo1XpOfjUQi68bJKIhRCw2aHsbDagFWSagR55i5tpaWlhCLxdZB5xo1MffP8kt2emOaQmF1TeXYELNCtrr2+KzJU2htbTWVG4Td1dmjqNOjjoR+/2YJ90soFEImk8F1112H6667DrFYDLOzs3jxxRcxNTWF0dFRTE1NmUqWfD5vKkHs1MRmj11JcZpa0fTfRkadTheJarwu95ydM6cDoNwO29kG3ClLrjMGM5pem56eRkdHB2q1muvcCADGCU4mk4Yjc66JH6lvI/HKoXmJRjYLCwumzSs9YD40RnzcXPV63Ww8YO0o03w+j1wuh3A4bFjWLJkKh8PrIiX+a0fgtsL0itBPBpvxXyp0Hhyj32lD9vy/krYAGDY/I3W+h5E5lQ2NQ61WQzKZRGtrK6LRqBmH7QypY2LPAyMMGnf7nqkQVTmp2CkLOy3BzzcaDQQCAXOioL0uaAS1lwANNBuz0JgzstUoSaNj/vC+CIXS2Ov90HngmioWi6YJEh2nUChkHC1NJem64NzzXjguvk8j8UAgYOrSy+Wyp8FjCoZ7gXl1r/V5tkXz0T09Pbj00ktx6623oq+vz3QwvPHGG00646WXXsJLL72EQ4cO4amnnjJd8jgHJ9MTZ0NotMnPoD4hUsg0H/ddMpl0tSomBE/iJNcPuUGO45g0DLDGfFdHUCN4e39wTxHJsiF+x3EwMzODcDiMkZERXHbZZaYklvfCvPr4+Pimzu3pim/Ut4l4RaIbbVhVRsvLq2eEk0xF71LzwITE1Giws9jKyorp5uY4jiF9tbS0mNIpr/HZyl9Lg3ScarDt6NO+phpoYL3h1/cxwlbnQeeL95dMJk3UrwbCbiLTaDRc5EHt0kZjrTk9HS8VtZL4FLmwI01FJmyuhB1F2p9nr3fOp75fqwKUDMbojux6nitu9/DX7+WcM8phc6P+/n7Xsbw0tkSNZmZmzHzqka/JZBIdHR1IpVLrlK2uac6FOjaO45hUxMrKKiGOvfYZofP7bMIl1zwdDXtuNlPUoMdiMVx88cW4+uqrTbczRWlIbty3bx927tyJa6+9FjfeeCOee+45vPDCC/j+979vOj9ulnDs5H+wmoJIkf6f6Q6+l2uEz5DOsqIqrORh1G5XPxA1tF8D1tJ2ANbl7Pk719Dy8mrp4/79+zE4OGi4Jpoy6OzsdDnMvmyNbGujrnIyZWNHUCzVYCRknzxGoojmU/k3OgCEMNVQ83evPL9GUmpQbThaf+cY9Fq2IdPv5edsJjvfY+fs1SDxuxlB2AeN0CFQj5ewrRpwJdgB6xn7auDt9Ih+RufCK0Ln6wDWXZ+vEya0DaFC5Ew/2CS35eVlA03rEbleHr/ON/kV4XDY9JdPJpOu56ZGfXFx0dTVcz3SOHV2dpqyQ1ZjeH2/PVccv/2aRtx6JLCXU0mkQtEIe943QxS6jkajGBwcxK5du0zaxeaocI+mUilks1l0d3ejpaXFEMkUhdqMsTNVxB+WSdq/c63yfkl6054Q1Eeaz6aQfMn9po69HalzbPxX9ZFWc/B6/Hyj0cCxY8dQrVaRTqddZOTW1lYkEgnXscjnkviR+jaSU3ndXnlAx3FQqVSM0tbSGM1pqWds5yRjsRji8bgxEoTVCFFSbEhUozpgPWlMN7ZXzt2GmZX5TISBjGUaEC2BoYJjlKiRNL+X3dzoiDSbTRffgN9dq9UQi8VchlM72yl5TA8ToRAOtY2SRu1eTgHgJs7x9UAgYCLKUChkWsJyrLYBZxqGr2lzno0MuCpDjSKDwaDJK+q/zPvba4IGnYgInxWbGnV0dOCiiy5Cb28vwuGwq8ufKnSNvJT5rg4g1wn5D41Gwzi1dgTONcSSTX3eagA2Q3R+ebjI5Zdfjte97nUuR81LuH+6u7uxc+dOzM3NmSZImyVEohiha4mkRur2YTvAWpUK0zPUQTTsi4uLiEajpgMmeUBE4tSo0+DT2NvBA9cMnzX3AnUVnYparYaDBw8in88jk8kYyJ+6q7u723Xq4bkkvlHfRsIFtxE0aMOkXHBk/pI9zVyqnZ9n9GpH7oTUVHEGAgFDngLcUZl6ytwEesCMkum8FLYKr2ND6TaczfugM6Lfz3tSrxxwk9fsiBYA0um0GRcZ2nSEbOcEgCk5o7G0nTDOkc4PnwNFDZodVWrUT8ibc0DIsF6vo1QqGbY/nTlGrDTgdjrERgj4u7KW9YCfaDSKaDTq4mDos+Cz1RbDXJfB4Gq9b19fH9LptPlhztguT+S60HSCGnTOCa9Pg06Uyj44R++Rp/rRAGraYrPEdrLj8Tj27t2Liy66CAMDA2d0nVKpZDoZ2vyOsym61wipx+Nxl3HXttJ8L51TYM3hJdeF80G9tLKyYuByfif3OlECm4/BtalonNbCc73Y640lqEeOHDGdFjWa7+7uNuW/m81b8GVNtr1RVw/M/ncjpq5GoIzSNNrUKE09Wo1m1QArrK9kNBWFEfldWjOuEboX1GyPQWFS/miHKiWM2Tk5NrqggaFi18ieCsMmXNHzp4KgYaTjYOftgDV4WiNUmwtgOz6cMy/lq2kEu8kPlRMdjkajgWq1akpt1JDzR9eM1/fofTFqZC6UPdpVUfMZcB3ROdK513PbV1ZWzLWSyaRpS0uI2XZY6QSoA6Q/imIwJ0vyJtc9oXXdG2pE6XCqQ2Knls62KHwdiUQwPDyMTCaDaDR62tcgSlMulzd97PrD17ScTdcR4XhtPKVOLp+Bom50BriGuGfVsKseUOieYq97vo8VNFzHHJfjOJiamkI2m8XFF19s9EUgEEA8HnfphnNJ/Eh9mwgX7akidIXdgbU8L+tY2TscWIv8+V6FPOn92sQkRrKMlBSC5yZmrk+jdHrlAFzX9BJ1JLhxqfB4T6rUbUKevs738fv53TT0AAxsrXl0KqVIJIL29nYXO3x+ft6QwVRUkQEwZVtaOmNH8JxTjkvHqSQ5su6ZjyScXa/XMTc3h2KxaBS6RsX6XV6RuD3ntjFn1zpt42rn7nkfjLiU6KYOJZ0a5iQVtudpgBq1cQ5ocPl/jdb5uzp3bPhDZ4LfbTufNDb8lzDsZkZfagwZ5cbjcVxyySWuY3NPR5aXV9sR5/P5TY0ebdQNWEPz6NCrI+g4jtFDWnMOrKExjNT5o90G1YBTN+hxvDbyxTHaupGi+09Z9cvLyzhx4gSy2axrXQQCAcP/UOTgXBHfqG8ToXJTpaaQrO2lAu566WazaeBj5jMJj6m3q3XH+p00aqokgTVDzk2ntaiqsNRoqEd/MuNuGzfb4KkRt3P4GjHQ62fbR21EQ6dHr6EwIs+GD4fD5pCPYrHoumdGDYC7+QyNl6IptmLRCJ7zYT87/iwtLRmjPTc3Z9rGsgGJV8MRr0hCnwWdJW0MQoidMLv+XT/LCFjh9WAwiEKhYCD26elpMybOVzweN5EO10oikTBoio45EFg7e0CVLq+p65XviUajhu2uNfe2g6OpmHq97pojLyfgbAjXJw1fMplEb28vXve61yGTyZx2JLiysoJSqWSOtNUT6M62KOSu7HZNuamzzNSNBhXco6wNj0ajLmTQ1jnKrdB0nOpFJetqtQ/3ONexlqVqlA4AExMTmJycRKPRMDn0YHD1gKh4PH5KvsNWiG/Ut5GcDHq3DbqKQrZLS0umTaa2blQIy4Y/dfNp9EhyixpymwRnG2814Lbytu/T6/7VS1fI3K5X1kjdLmPS72cUwPuen593Rdv8HOvKacBofKhIvMZqpw54j+qMAWvRCedBHRYaJO1b3mg0TI03/+blzNnzbqc/1Kgyz0mjzmfJaEQjMc47v59zQjSiVqsZo837I0M+EAiYmmVFbJifJMRpp330ealjx7EoshQKhVCpVMzYVLnrWuPa4JxrXljRH37/q1WWtuhzoXPFPhAkDZ6uOI6DUqmEcrmMSqWyrhb/bArHrw6+IjpEl5QVr/dN0ZSNXWVCIaLGZ6ppRD5DNeRe0bmta7jXNIXD+6rVaqa5D9M6KysrBmmwy3B92VzZ9kbdFjvy81q4GgkoG9xxHAN7arRJOF0VmYoadMLT9Ma1Da0Nx+lGoWPgJWr4vO7XNuB6/KciDOqp83P6nbZHznmiYWJNOudVHRcSrxj92/dCQ26LV+5Q743/8hmxwQh7A8zNzbnIbwo16vzaz0mVrpa+UTGRscy/RyKRdQ4AjSnnmvl7OhWsG25paTGkTCpvsqI7OzuxsLDg6gnO6zIyo7OpiIU6PeqgKv9Bmck86U0Z/jaKQ+WvhEG+roQrAKaOmuvttRbupba2NqRSKfT29qKrq+uMjPrKygqKxSKKxSKq1eqmG3V1THgvfMaa5tCSNjrFHL/mypWUpvuFf9MKGMBNQuW1CNfbe011jK037coL8lXK5TI6OjrM3/REw3NRtlO0/WpkWxt1XYAadZwsd8oNwRO8mHsKBFabbZRKJXMsJY2tHllKhUpCiDoKAMym1chQlaNt1Pke2zv3+h1Yg0BZkkYlXa1WTWSoSlYhekaiOhf6PpLIqtWqMQKtra3I5/MIBlfJVl1dXa7udYSkM5mMKQ9jNOrljHD+bCOucwSstXTlM8nn86YDmjaCUUWtRs423gp7anSkKRKFRzlnHKttVFWZEtbWtq40mjSorIjgdzjOavvPVCqFUqlklLw6jolEwjxj1qirw8IoTFMGdOToaMRiMZNPpzNEZ4N7xo6OlUDIZ8HuZbyHt771rZidncX09DQmJyfxWopGuNFoFDt27MBll13magl8KqFTMzExgdnZWZRKJRfScDZF0Q1N4dBJ1CN9bUheoXneh1cgwN+pq5TTQv1Ur9dd3QIJ2fM9wFoQpEGFpnH4Gd0H7K0wNzeHgYEB40Qo6e9cEx9+3yZiQ7YbRegUNWZa9qRRJA+60Cjbhhx5Ldt4qxHg59SzpqMArJFmvO5JYWp1UGjkSPBjykAJOIz4NF/G77NTErYjBKwSpVjnzsiAEePS0pKJLmjUqUgIHfN1JQFq5M+0hQ0DqiJZWFhAPp9HqVRCtVpFqVQydebaIEaNkj3/NkSu0Kc2/9AImZ+1I3HOLSMfTQWQmEfjyyhIT7zS3u+cT2CNhKk5V84l0aJms2nWBhGZjdYLFa4eAMO8rl2Lb5fI6RxqjTLnQVsmp1Ip3HLLLTh8+DD2799vOAKvVvEpYsDvDYfD6OnpweDgoGtvnUoISefzeeNsbYZBB9wcEEVeGEXb+oDzqw6oRtm8lqKB7InB6DscDqNSqZj3NxoNE6zoXtf1ouMC1ne25DzSyaPDwYCiUCisK6EMh8NnVJ3gy2sv29qoU+zFuNHGVYVhe6qaU2TOVg/18BLNZ/L6Xu+332PnMdWg8f9qyJVVT+PBPLIqPy2NoWg0a8PvatQ1AqLB5TwRdqeSYM5cm1Zwwyv8b0dV6lR53evKyoppjDIxMYFCoYBKpYJKpeKKfNW50qhfjXMkEnGNSyMnzhWdIM1X28iLfoedwlhaWjIGnTlNVbyMXNjKk/fMU9LsxiTpdBqO4xgyHr+Xz0Lz3RRbSatRB2Cur02K7C5y9rW0gQnvPxQKodFooL29Hel0Gm94wxvgOA7Gx8ddCJRd9/5KRI16NBpFZ2cnent7T9ugA2v7mBUQPJ1vM8TLObGRQu4jm2/DtWPvT/s96hBwbauzrvl0AOsMuj1edeJUeD0iQIzK5+fnUSqV1vEy6ESea+JH6ttEqOS9olBdwPpjf14NEzcJGfE0ALx2s9l0RaQUvS7z1GpoVOkpuqApAt04SgDjxqFi5fdHIhH09fWZ14C1I1GLxSIKhQKq1SrK5bLrIA5VNOqUKGPVzj1ykwYCARSLRaTTabS3t6NWq7kUCBULlb+SdHSOVBlxzM1mE7Ozs5ibmzPlaJwvfjeNs81hoDNDhjrnw0vx8X0apXDdaH6f4+R8aJMarbdnDp1RsU20I7TPmvnl5WV0d3ebawwODmLfvn1IpVIIhUJ4/vnnEQis1vwqvK7lSRy3XaLoOKvEsHq9btJFrHdnlQKNO+9fkSM7OtR5j0ajKJfLiEaj6O3tNdecmJhAMLjKfG5pacHs7Ow6NOFMRNdna2srurq60NfXh8HBwTMy6s1mE5VKBZOTk6bxkBqg11rU+VIDTEeP608NPPcy4OZF6L5pNBpm77e3t6PRaABYg+X1+XEvLi8vG5InURc17tRJdnrS1pGqR6lD6Iw0Gg1MT08btID3yk6O55r4Rn2big0pq5xs0VJBk7CiJUncHMxX0vjaRlI9ats7p7LU77SNg+Y7SUxpbW1FJpMxUSehblUEjuMY4gph6tnZWdeZxhoN8P96HXtO+L6NIgJC5ErMUkKeknbU6dK54L0TGq1WqygUCoZgZkeKSjYitE5jQ6PO3DG/Q5ELjdg5b4pG8P7UuCnZUCsKiEYwItax6JgVTtU8O7AarScSCQwNDSGbzRpUKBqNmi54doMkbVZjoz1ch4rEBINBYwxYDUBhCoSiThIdGK5rwth0OGdmZvDtb38b+/fvx/Hjxw2ipEbi1YiiR4ODg2dMkANW4edcLmeOXn0tx+cl6uhzHpWHoe/jPuL/FSUEVu+bDhxRJ84xuS4rKyuoVqsuYw6sORd0ILU0zSvAsXkVKhr5a7ACrEbqXBMc58rKaj8EHp60nQzh+STb2qir96VRuorXQra9VCpxVfYaGQFrxCT9jI5BjZAuaDuHrdAt816qtDU/ro1OCNXpd2ppV6FQMCzfWq1myDJsM0rjpQ6HRqRKlLGjJTuit50KKg8dG/+vRp2v835rtRoKhQJqtRrq9bqJ/OkMcAy8DyInrC4IBFaPUlVWsR6KYht1O11i5xZ1LXhVE1C5qRFTNjNRHV5X0wGcF0b9PA1v9+7drrw+nQTlTjQaDVeEba9zNfD8DipazpPXwS32XrHXtF6Pa7PZbKJYLOKXv/wlJiYmUCqVzH55NRG6LVyv3d3dr6j2mSWOlUrFhbK82ohtI9GUkiJJqjd03+kY1LlStIQOtjrZul71frh/+Trvl/No7yv9HOBd0mbfn669paUlVCoVFwpIxPNMmgNtlviR+jYRVUL8V38/GfQOuMknGlkGAqvNV2q1GhKJBAD3kZR0CmwD5pW/AuCK7lh6pZFps9lEOp1GZ2cnOjs7kclk1uV5OVYaGhpF1otOT0+bYyWTyST6+/sN87ler68jWXlB2XY0a3vz6rVrvl/vl/dMo0dlRyPZaDRMJMqcuUZRtkMRCoWQSCRMsxuF1x3HMbAvv5NKjCVo+sw0cvbiOTCfTwPO+1PFxefJ9cU5prNjdxOkQ6JjnJ2dxeWXX46BgQEkEgnkcjkEg0HTIjaXy6FarQIACoUCyuWymUfbSbIJg1qvHIvFTPRuk+P0sxrha+6Za173GJ2MmZkZ15y8VgelaLTb1taGoaGhM2o4w2uUy2VMT08b6N2uy3+tRZEv3T+cP3XygLUGQYq+8XmQaGoz4ZW3wPQKHRZFE7k/6dDSQaTR5e86H7buVIeXiI+W+NJpsvkzdG7VyTkXxDfq20gU1qXo76dj1EOhkFHGLMkiqYhMeNv7JhSpZCaFRrm56vW6MRbMk3OxZzIZc4BHIpFwRZw6XiW60Qmo1+sGWqTS6ujoMN23tDtZMpl01eLb+VQVNXacS9sYcHNz49Kp4T0TMtaSQTKvy+UyyuWymRObPUvDy05isVgM6XTaRXxTvgPgPh9c0QVthqGGXQ21pjXodJBxbjsr6hjQ6CgKwPVIBc7DgpiyYB07x8tT8pLJ5LqIityIYrGIer1uOAp8D8cXCATM+lWCVSAQQDqdNo2V7DI7rxSSrmOvveK1715r0fRFOBzGwMCAmZ/TleXlZZTLZYyPj6NQKBik42wqZoXfbfKbrsHl5WWzL/SeuOYCgbWyU6JxJKAq2ZHpE6075z5U9jn3L8eo6IHOB9eFbdz5N65Vfuf8/DxmZ2fNMawkY05NTeHYsWMIh8Ou89192TzZ9kYd8G6YAHgbdNubphGzSWv8HPPqtlLVjQK4j72k98yjPXnMJTuzhUIhxGIxdHZ2mn7fzKnqeHlPej0aAzoJJOLwVK94PI5EImEMGjeievAKu9sbWH/3co4otlKw2bZMLRBKZq68UqmY8jSFCGkktdlLLBZzHZhCZ4dzGIlETD/sQGCtrE7RASpHdb42apbCtAjzkGpgFMrUvKjtNHBe1QHh61wDTIlQtH8/0w2RSARjY2Nm7fB52GVO+mxUKTM/T2SHa0DTLPqMFYHSv21FhMK5ZvncmebTue/IfNfTDM+W2Ok9L7GdRBv9UkeAz4uOgK1zlN/CdWajcYriUE6GWGw0PxyjIpREC8kB4h5TeP9cEj9S32ai8DAVgooqPTuHqnlkRnBcwC0tLYZ9ykMXuGl40hW/n9EoGzPQ+JZKJdcZ34ODg+ju7sbAwIBpA+o1VoXiGO0Tate+4ix/2rFjh+lbr4YGWGuIw2vqplboFvDmCnBcAFzXVSeEc0aFU61WjaFeWFgwc0JHxGbeBoNB0xCIPfgV2tZomDA8D5VRmJtCYpjCh5ojplK0o2xFHrR2mPdrpyjUOeRcK1qgCo6liGx3qtwESmvrao/vdDqNUqlk2Mt03hTe98rP6h5g6RzhUTUefK+mlYhA6XrwQsLOluiao1PCqoAzuUatVkOxWDRpDMLNZ9tJ0eehRhhYM7DqXGtaamVlxXBFKFxH2iwIgNkT1WrVwPB06JQ4R4dO97aiUPbY9Xdbj3qlFolska9BVDCTybgQoHPBIPpGfRuK/dA0H2QbcFWiSijSKE8VNY09sBa1EfamgSVznU1hqBzZ3zuZTKK7u9uw2VtaWoyyVSiceU3tFMcDS9hAg4q/s7MTsVgM8XjcRYiz58HrdztdoK9TGakDoAbMRhPUAFABt7W1GUPOOVLugSovGmSWyunpVTTY/A6+trKy4moNyzlR1jEVm7aPZdkNf3TOdB1oqoIIgL1OlMREseeH9xsIBAyqwLKfVCrlioK4BprNpsml89lUKhVjCDhWzj+NoDqtra2tSKVSmJqaMg4WnUstnVInjkZDKwT4t80SzgV7vmuTKHuuvcRxHExOTmJqagpzc3PGCbZL9c6G2MggDZ+uPZXl5WWzL9igiOvNNvjAGs+Ajh1z2+SBUAewb4KWOypLXRGFk53YpsEQ157q1YWFBZw4cQKO4yCXy2FychKVSgU7d+7E+973PkPeHR8fx/T09Jae3OYb9W0qXnCxRpgbvZ9K0oY1dQNoFMccE5nmlUrFeM2M1lmnTEMej8eRyWRMDtaOgKgAlpaWTETOKJ3KmMd90ggmk0nD8NacmA3L2orbJlpp1A6469Q12rUNlm56zhedjng8buaIEB3HaJd76elnyljX3CMNlZLkNH/s1UiGpKSVlRVX/t7uuqeRCR0CTcfYUb0a9Y1QIV1jGrmxYQ3HSyeOSAXHy3QLFXM+nzf5WDvS9lrTdJzo1BCq1QhK79uOzPh/RcE2SxzHMWS8xx57DAMDA8hkMujq6jJrxO4YqBHy3Nyc6SS3WQbdCy2haFmklklqxY3Os50qs6N/EuXsxlI2PL8RcmmjdBuN28vh4/WJbL788ssoFouIRCIYGRlBvV7HysqKOYQnkUhgaWnJkOq2k3HcrnJeGHWvKN3Ocarx0c/Y0YnC8/oZ5sq56RqNBsrlssnd8RQoesOEkHfs2IGOjg6TF1Zlqd/N67M8jUgAFXk4HEYsFkMqlXIpNTXE9r17QWbKerWheIXVOE47Kt0o8tfXgsHVntQaITJKsYlubBijB+mQKKcRPSNwGmq9FzoH2nPaNsiaT1Yyoh2dKOPYvr7mOxXJ8YpubAPJ50OnjdEoUyxcM/rMSC5cXFzE3NwcVlZWGe1cL7aCtMfR0tJirqGGwyZLqWHndfT5boVRr1arGB0dxQ9+8AMMDw9jx44d2Lt3Lzo7O5FMJpFOp02ppx4isrS0hJmZGdPAaLOMum2A9V7UECtzXdNk6uRrClCfARFDlrLqWem6r3ld3dvq8Ove13F6zZHt+Ns68dChQzhx4gSCwSBefvllBAKrbZAvueQS9Pb2IhaLodFo4NixY8ax3grxI/VtKKqc9MeOMtW4qULXk4hs5c1No4SvUqmE6elpA8FT+be3tyORSCCbzaKnpwd9fX0uY6WbVTcHy9PYeSwQCCCZTCKVSiGRSJj8rt0OkhuOyk0NH0UhOG2awhIXKg7N9dEYkrymhkDnW3ODqljC4TAymQwAGBiZkQlz5aw555gVZmfUrH+zIWc10oQllbCnCoSnSfGzhAIVQtd71nvVY1jVMdT3cMxeaQk1lnQI6eSQDKZOQFtbm0E62CFuamoKra2t6OzsdH2fvf6VD0KHgERLzgeRKTUIXkZdr7vZRn1hYQGFQgG/+MUvcPDgQSQSCWQyGcRiMcM5yGQySCQS6OrqMhUfoVAIBw4cwNGjRzE7O7uOv3G2x207yoFAwKTZ1KADboIkAFdZLfdlIBAw6B8/z7RTS0uLSfnpfdo5dULsGmHbjhzHz/HYa0ulVquZ94yMjABY02EMCEZGRgwJeMeOHea+fKN+9uW8MOr2hHtFq3ZUaUeo9gKnstfclh4uUiqVXJuJ0WUkEjGlZXram6IG+i83IEvdSDYhzM7SNC9Pm9ehM2HneNWAafc6Kgg2OlGHhwZBHQR7Hmm8aTCoOOza1/b2dhNVEQplXpCHlkQikXUHmvB7FPK2IyH+8Fp8VnovLFXT+yDcrXOoTpbdLAZwn7ync+sFZ+sa5PPVNcV50SY+Cs+yCiIUCrmcSDpznHOKOhYcA50QjVI1n6tj5hh1/Xvdz2YL9wVPh6PxIkmSxp1pGy0ffPHFFzE6OopqtbppyljzzepgcY8Bayk2Pkt+Ths38VlwH9HB1pw8nU82IwLc6Ra7e6FWPng5aV6Iz0ZiO7FE1Jgu4joiyZhj2coo/UKTbW/U7UXqZcxthjngXpxeTgH/ZekGe0mzaxtbNPJ9VKTxeBypVMpEDRtB1PxeGkRlXKuxi0QirvfaY9X2qTYBkAqDEZsdpWvdMpUCfzZqc0nFRORCHQS7HpYHy6RSqXUd2JhH1zI0Xt8LFrT5ApwHPYva/rtNbNP1YPMG1KGx+Re2Qbcjv9M1fursaNSvnQF57Ugk4nLCWltbXc1wbNRA00ZcD9pFzmu9207SmdzL2Raud1YxcB74vJl+UmSNwn3aaDQ21ajbaKBG7RocqIHl81QHS/PsCwsLpu0qRdcz/w+scUPsmnzliGyEvNiBjdde09/5N1ZxKHcDgKsr4uzsrOvkv60QP1LfJuIFF6pRt6Nk/ZwufHsDcJMwf8VzvG02Ld/f2tqKRCJhusJlMhnTRYxNG7wiH27qpaUlw9wm89tOGehn6ETYrGxuGvuIVhpewnialqBxY3So+Xp+nyoZlupxDrxqaHVeAKCnp8cY9JaWFsTjccMx0BaxhMRJGiMTngRB8hRYtsf54r0wJ22jIcoCJqpCw61kI0ZFjKQBmOdBp4Tzr2kddUi0JamiIMom1x4CAAzqwx7r7e3t5lAMPmseqEInU89ep6Hj+uLcsCtdS0vLhrX5uv4VrdkK2N1rXDTs3ItKsuSY+S/XIVGvrYgMOWdaLaMoCVG3YDBo0myKFKkxp4Om7aRpPLn/1FBqKow94rnvORZ1mtWZtVGG03n2WnHCe9R9SWb+7OzsazrHr0R8o77NxCtK9zKkXNC6eL1gU82js8kLu8GpcieBigS2RCJhIEFt/EKoWsfIjW0bZipor81FBe/FvtY8GrurMfpjdKBkMULWVJKENTWyVaifyqFSqRiCjh3h6/1xzLx2KpVCMLh6Al65XDZnMbNpzsUXX4y+vj4XrEqlzpaySkpsb283kKuXcbUNk0ZIHFcgEHA5J8AatEmnRJnyihrovdLgsPRQDTGfT0vL6oEvmUwGO3bscP2NUXmlUkFnZ6erQxyfJxEbjtUrrcRxUbGSPc9nZL9f94WXYlfeyVYKxwJgXWMg+33ct1sxZp035Svo3qdjQs6DIlBMP6neIFpDtJD7mfeq+1P1iM7FRigN/7WDIn3fRsIjeOkwtLa2Ip1Oo6+vD11dXSaP3mw2MTc3h0ceecS0svbl7Mq2N+p2WQawnugBuBep/ZmNcqE8v5w/2sQCWItG9YhNQp9qHLnRFUEA3P3XaTi8yqQo3LQ2/Aas1dKTSMPNb+fXNKet0DUbv3ihGzTojBB4/yczFGp42CFueXnZVAm0tLQgmUzioosuQjabxdDQEIaGhkwXOdbqLi4uolQqYWZmBsViEdPT067Uh0b3dr7Pnht1xlQBq7OjDoo6ThvlmblO6vU6isUilpaWjKNBjgQRBzoIRHF4LaIjkUjEHF5Cx4Dfob8zKlLnS8eqOVc6Mxut941ST/yuc0Fsx2Ijg+713s0WG3pX3gqrVZRYyr8rYdF2SG22u65dr++1DbqNSG5k0M9E2trakEgkDL+jtXX1RMmBgQEMDAwgm82a+6pUKjh8+LBBDrdC/Eh9m4kuVlV0dm7Uhqo0J04hjEdyDolxCqvyfaqwAbg2KQ1kOBx25ZxJWiGxjsZZDbyWp6mB5Xdy49vRAI2uHmChuW1GcFoHrvlvNWCaGmBjHeZo1SGgcNz2vPJasVgMAHD8+HEkk0ns2bMH73vf+/DmN7/ZdA3bKFVCw8mo9cSJExgZGcFzzz2HmZkZc+Qq75ORD403HR3OM5+/KlZgrVMXo0FCpcyXeqEj9XoduVwOxWIRMzMzSCaT5j6WlpYQj8fR3d2NHTt2mANGePAOJRqNIhqNoru726yjxcVFw6tQmJNEP94Lv4tlj0wfhMNhlMtlUxqp8L+9bxTZ8DIq54qcjMtwLoxTUzNcs5p2YuqEa4k92hWu5z3ZKR3qBPY20FQQAHNt/jCHbTs71BtefAqvAMlLgsEgIpEIMpkMjh07hoWFBbS1tWHnzp3Ys2cPent7Ua1WDXE4nU7j2muvRSgUwtTU1JY4i75R3yZiQ9MbRVOaR6KoUlfCTTAYNEaAfdu9Tnmyy71o4KlYuSkJi2nJFbB2ZjIjff2MnUbQDa7/ckwKHxPu3kiUDKfMcY10lY2t0bk2htEUAcekaQuNhmmMQqEQrrrqKlx00UXYtWsXLr/8cmPQbQeMwjnQHPTQ0BA6Ozuxd+9ejIyM4MSJExgdHcX8/Ly5H55hTkIfnRYSeDhuPfxC8+42EsIDavjsiV4UCgXMzMyY0rNIJGIcn71792JhYQEzMzP4n//5HywsLCCdTuOGG24wKYFarWaqJCg8AYvfxbyqlijxHqmYadT5EwqFXEcH29G6l4HfCIo9V+VcVLQ00IqoMUiwU2WBQMCVTlG0SBEozbXb58KTOwPAVeHCsdAhVaSOzrcXX+d0hPqSSFA0GkU8Hscll1yCWCyGWq2G48ePY2BgwJRrDg4OIp/PIxaLbWpVwoUo29qo22Ibw5OJRrn8LF+np8scup2XUoiTypiEqlgs5nISFKqnt84NSjKMGkH7PrzgXmCN7Kceu8LGtmg+WBnumoPTebHzcdoURruu2WQkG761jX4qlTIRqKIqJxN9nm1tbQZC58lQfM/ExIQrh0nROneiHZwzbUKjRtArDaLwpkLupVLJxTVgvpEs7MnJSRw/ftwVWStfwVasPEq3r6/PGHNts0tFragDHUcadUZ0tuPFudpozjX68+WViT3nCqvTwdVcub0fQ6GQa59rRG2nUxihK2/G5kLo89bf7Wd9uoZWg5kdO3YgkUigu7sbqVTKpNgmJiaQTqdNKi0ej5sy360ob/Mj9W0iGy1c+z0bEUVsqJgbcH5+3jSDoeHU92lemhB0LBYzi1Y7RWktMyMrGkN62IoS2AbdXox2KYz9eXYp0xwbP0flz/FxPPy7ssDVYSCawEhdIT+dN9sQKgkIWIOLq9Uq8vk8isUienp6XJ3gNhKFNTWH3Nvbi2QyicHBQTz++OOYmZkxzTE4BrLnOU67pIzzpPwDplQ0wtFcZa1WQz6fx/T0NHK5HObn5804o9EostksnnrqKYyNjWFmZgb1eh3xeHxdJGw7NTxv/eWXX8a+ffsQCKwS8Y4ePerKpaozRieH5EE6TRs1XqGDpc6fKnpfXrl4zR+bytg6StEwAGZP2ike3cNakqrlsHYPCk0FaOqFe0j/z3Gf7rNXx/ENb3iD4ePEYjHMzc0hl8vh6NGjGBwcNIe7hEIh00Bobm7ON+pnUba1UdcolT820cvLoPN3JUlp/pWwu+aldBMo1M5Wp4lEAgCQz+dRr9dNNyXmqzkeOgHckMxTK5tc8+aqfGl4OG6vKNfmFSjEx1SD5u9tY675OmDtXGsadH6HPZf6mu2MML/M+yyVSgCAkZER9Pb2Gmb4yUQdAyWNMZ+XTCZxww034MCBAxgZGcH09LSrEx8dED4/RSZUQbI1bzweR61WM2tCnwEjkampKYyPj7s6AF5xxRVoaWnB448/jtHRUdMLe2Vl9byAfD6P559/3jgjrEFmNP7LX/4Shw4dwksvvYTe3l4TDR09etTMAR0InRveWyaTWVe5oI4lf9i+k0iUXsd+vr6cuWipJ9crHS1gdc+QC0JyJZ+XV3BCw00EZmFhAaVSyRWlaxmqppjsPD9FHbkzzXPzoCnHcXDppZdi3759AIB6vY5yuewifAKrejMUCqGrqwtHjhw5aYnl2RDfqG9DORlkDXg3UFDjSGiLOSq7rSa/Q8unaNwjkYhR2uwJz+um0+l10SudCPXAlYHN7wLWiF22glaHhjwAe5xUzhrRa/5eoXZekz90kLyiB51vjWAZAW7kSPHzdJwmJiYwNzdnYONTpUzs77XLd2KxGPr7+7GysnoAij5jzr2WbCmaoe9RqJQGl42EVlZWkMvlTETCE7Li8Tj27NljStPIhOczpHNVr9fx7LPPIpFIYHZ21nAKGo0Gpqam8Oyzz2JpaQkDAwNoa2szpXzaglOrMOz0SzKZNH9vb283JCvCvLwvOqGsZeezstefL6+taGSsNeR0/NWJ9IrWtWXsyaoabBRK17u+/5UYO+oP6stAIIBwOOw6x577I5FIGI4PUTN/bZ1d2fZG/WTG3M4l6u+Mem3Dqodo6PttY0KjznanZGazjprKM5PJuDxlNXh2aZUNh2q0RS/by/Bx09rsfI6ffaK9SHxq2LyMBCF9dRJ0jArtbeTteymN+fl5TExMYHp62jBkVbGpIuL32M9deQr8va+vD+FwGEeOHDFNS2yWvt4rsEYMDAQCJhIC1s5GX1paMoppeXkZMzMzmJ2dRT6fR6PRMHN76aWXYnJyEqVSyXyvnd6p1+v49a9/jZWVFQwNDWFgYAAdHR2oVCp4+eWXcejQIezZswdXX301SqUSCoWCOcKWY7aVuqJUqVTKvD8cDps50Hp1tiL2ah2ra+fVyoUa8eszUeNqI2+afiO5DoCpoOFzINk2GAwaJ1K7BdoQO50zzr8eeeqlH87kGVGvEf0CYHgA7OlRqVSQz+cxMzODRCLhOq/gdJ33syEXylrc1kadCt2O3LwMA+Amw2lkrkZTuzXxM6o0yUa264/r9brpPKeRv/Zn5ubk9Qi5UbnaRh9YO32NTgc3FI0NP6OHdqiz4jgOOjo6kEgkzKEmCsfzPUoQ47/qwNgKXw0uxY7S+T7+DVjrqLW0tIRSqYTDhw8DWOUkdHZ2GrZ6Lpcz5LNIJGKO3VSYngrGzit3dHTgHe94Bx555BHkcjnXmdxLS0suprlGvfqsFxcXTYkcHUBglW08OTmJfD5vau537tyJwcFBsw7j8bhBaOr1OkqlkovxWyqV8LOf/cyMf+fOnaZWn2Vx1WoVQ0ND5gjLl19+Gfl83hD06HjqvQQCAfT09BhF3tHRYXos6B7gHPF1G4a1uR2vVBleKEp0I9H5ZBDA0kTOrR7FzKoF9r2gQ858OZ1XOql8TgwscrkcgsHVA5NsJrwXIfOVPB+uB1bZ8MAqdtykc5tIJFCv1zE6Oore3l7U63Vz0uBWyKtdi9tpLW9rox4Oh13NDDRaP1mUzt+58Pm7kkxstrvC0TR2zE+vrKyY09WWlpYQiURcNef0vPm96iDQGGn0qHlOexMoUY7X1haSSuwicSqTyZgx2ZA7RWFXjdLtKNlGLvT/CtHbDF0veL+trQ35fB5Hjx7F4uKiOXu52WyaDn40wp2dnUin0xgYGEA6nTaEPU01qPJMp9Po7e01zgNzfFoGpjXq+qyJTth5Pz4b1uwzjZLNZtHf34+2tjYMDg662tfm83lMTk7i8OHDLnibzmQwGMSJEycwNzeH0dFRTE5OIpVKYWpqCoODg4jFYujo6EBPTw8qlcq61IHtsKZSKZRKJbNGWSvMyM7eI3oN/Vef54Uacb8asRFBpteICGnjJ63GYO6ZDmUkElnXSIpcCCJE1F+K4ihXxGud6BhPV1QXkINCNGh0dBQHDx50lbwyoCkWixgdHTU9P7bKsF8osq2NeiwWczV0oJxssWoEq8ZNN41XCRsNhxpzwtJaz63IAY26vqYRkI5ZN6COw4btbOPPHyX1aa4/nU4jmUwaBW3n1zQC1+9hBGinNbycJb7Pfr86S14kPAAoFApoNBooFAqIRqNG8elZ0XxfR0eHeQaxWMzA9epw0dDGYjF0d3ejUqlgcnLSIAR6H7y+jUZwXnSuyVsguZHOX2trK7q6utDT02MMMPvaBwKrTHiFWZWDQAWfy+WQz+cxOjoKx3GQy+UwMzMDx3GMY8ZSQE3ZcD3ztUAggEQisa4vPMstlWDnlZPl9ez16Rv1Vyb6nLj+qau0/FT3DNEb8lioa/QcdUVYmOIhwdNGH+2I3A56zlQYnFD/8OCgWq2Gl156Ce3t7YhGoxgeHjbnOczNzWFqagr1et3F/dlM8SP1bSLDw8OYnJzE9PT0uvyVRoUU/Ts3AOFXLQk5lUFX+L2lZbWHMyFRYK05A71lRnyxWMxci2Pj/9vb281Y1LvnxlGjzuY4PLiCQgWeyWSQyWQQjUZdp7wpj8DrHtWgb5RXVQWvDhJ/OJfz8/OmcU+1WjUKyQtNoCJKpVIGYmdqgxEN+6qzY15vby+y2ax5poqgUHbt2oWlpSU88cQT6+ae85FIJFzVArYjokgKyx31Ptra2pDNZrF371709/ebutyWlhZj+Ofm5lz19IC7h7sdeefzeRw/ftz17JeWljA8PGwiOM67nRbp6Ohw9UpgW1pgrbRqcXHROFNeBpvjYLrIlzMXjYy98ttKjmW5l5aL8v3aqpokOa5N6otms2n2h73HFGlRZ/WVCJ1lXoP/X15eRrFYRD6fN0Z+aGgIR48eRa1WQ6FQwI4dO5BMJlEsFl8zzsaZiG/Ut4n09fWZ06i0L7IX6UuFD0jzTvq7lyPA322DrtcB1kNU9Xrd1X1O2Z88MY0GiV64ntDEaJ/3p2Q+wrmE4dg3XRU7P6/zoeP0+vd0N51NzqFzU6vVTJe1SqVino/WgXPMHR0dZg4DgYA5iW3fvn3GyIdCIRSLRUPEKRQKZn60hEsjYQCmLrarq8uU/3R2dpqonpUANrLAubKjmoWFBRNt8O/hcNg4UVqpwPuMRCLIZrOIx+OudIKmIWwYvFqtYmxszChxEt+GhobQ1dXlSj/Y6A8dIuV1aDczOorqhG4k9rh8OXPhM9L2zOqsehnZ+fl5lMtlADAIEZ1APSWRByw1Gg0Da9NRoN6zn9+reZZMG/DQIub/l5eXDRqkhGE64Pl8Hr29vejq6sLu3btx8OBBV77fl9dWtrVRT6VScBwH6XQapVLpjM7s9YrWlTymooqT0TqhX0a/6glTgZLAxlpqLnxuZiWqBQIB44UT1qViZq9wRrscp/Zwj0ajSCaTxrB7wc12Xk0jVNswes2jDeNp9N9sNg3zv1AoYHp62vQeJ2NXUwzB4Gr/aO1OxddJwOnp6UE8HgewikJUKhUDRZKAxghHkQzeN8+37+rqwtGjR7G8vHoqHMe/UZSqaQ99nQiJwtZ01KLRqMuQUhiFEf62yyQ5h7oO5ufnXUpxbm7OkNu6urpcB8LYTph9mBBFSX9EHE6lVH2j/upEn4+Xo8w1RUREq0zIFdKOhwwSSJKs1WqoVCrGyHP9eXEk9Dtfzf3QyWD6kc6lpvdYskpHvlwuo9lsIhQKYefOnejr64PjOMbR3gzxI/VtIqzxrdfrOHr0qOns5bWwbdgVWItaaDRpeNQ42Llmet006jRoG3VIokHjNTWCZhTNzxNSJ2zOHuN0VmgUWlpWzyTv6OhAe3s72tvbTS6VJBXmvhilUTHYyIOt/PVvtmFXI8h5ZI/86elpjIyMmBpuPbRElZrCzgDMsaLxeNw4JOzO193djXg8junpaRMNXHLJJRgbG8P8/DwmJycNKqH5dUU/EokELr74Yjz33HNoNpvYsWOHC2a371/Jkhw7nxN7EDAKZ9pEe+EzitE0TSQSQSQSMY6nNr/xync2m02USiWUSiWMjIxgbGwMu3fvNoTHWCzmMuoqdPLobJChT6eD67xarZ6WE+yTml6ZcN1oTwg1vNQXJMGR6Kr7nfnpWCxmPlOpVMwaVXQSWKuUOZscCO6blpYWo6PojCqBL5/PmyAkl8uhUCgAAHbv3o0bb7wRL774Ig4dOoQTJ06clXF6jXsrP7+Zsq2NOo0fI9y2tjaMjo66IsJTEb2Wl5dRrVZN3pGkI7u0iz96vjavQziZDoE6AXQwNJ9N46odpthchCVR4XAYgUDAbFwSsgjdUXkTOdCjU9W75xjVSHlB7WrYFEWwRXP6k5OTGBsbQz6fx+zsrPHONa2wEULA8jM+N+bhp6am0Gg08KY3vckQu55//nnMzc0hEAigr6/PpDAKhQJKpZIrUuAP5zkUCmFoaMgY3IWFBdO/ntGG8hi0YYy296xUKqZkUZ0VRirsaqf1xVxfsVgMu3fvNvW7FK4Rjke7/bW3t+Opp54yjYyuu+66dWQ+KnrlEajTGo/HTcc7Eqr4Oa2w8OW1Fz4bJX7W63VX5Uxra6uLz2OT27jPaBD5bL0IcPZ3n817Uq5GS0uLaanNe+D6VT05MTGBzs5OjI6O4tZbb8W73vUuTE1N4U/+5E/OylgvZNnWRp0RbzKZRCaTwcLCgoGACTNSNPLURc8IWAlIqpRtApn+S7GjLRuuV+Om+S7d0Lwf7SdPmJnogB6EoqfDcfMonK7j0tSAnYPlPdpizxd/CHuXSiWMj49jYmLC5M4ZuUYiERc832w2TU9ylrpoaR4VHo1bIBBAsVhELpdDKBRCPp83xpsRJxVIvV5HNBp1weU6z3SSON/NZtP0YFfFq2kBnRNei3wHu+ab19V0iDoVzJ/39PSYzoMADFcgEomY2mUqQI6JrW67u7tNrb2SrqhAdR3qOlM0qFqtuqB/Nf6+nD3Rudb9RsOoDr9tjDdKB26VUPfpugXWHH0tzVW9ySi+VCphZmYGV155pakS2SzxI/VtItwYVHzB4GrHJc0722J7uDTqZHVS7IibRpQRoZ2/0s+osuQBK2rE+PvCwoKB3PXAlNbWVsN6LRaL5rQjGi81Wupg2FGcevYcnxp9HbMqeS234fcw2piZmcHo6Cimp6fN4SlEKEhsi8fjJuqlozU0NIRsNovu7m7TuCWfz5tSF57cxLzx2NiY6eTG3HxLS4vp1saxVatVJJNJ8yxpoDWvTaNJQhHJeQBcqRNtCqIpC+YySVKyESCSAzdaZ8FgEIODg6Y1a1tbG7q6utDV1YXe3l7jBDGdUS6XUSwWUSwWcdlll+Hyyy9HrVYzfAx1Er0gePu7HWeVgc9ada+168vZFxsmt3sknMvCAIWBRSKRQCqVArBGFKbTSmSRa5NpxFKphLGxMaPTNrOywjfq20SomEKhEHp6ekxema08c7kcgPUnEalC5OtspUqDTVFyHHPpNNQakdmGkv8SmuVCJ6zGXBPLvtLpNOLxuFG4lUoF9XrdbCC2V1RGq0Z3vA/+qxGoOic6Lh23OiJ2Fzt2i5qdncX4+DjK5bJhgV9//fUYHh7G0NAQJiYmDMQ9MzNjepYvLi5iZmYGMzMzSKVShujTbDYRiUQQDAbNiXjsHsfvnZ+fN4fmkHQzMjJiWqIGg6v99Tl+LWVUch7RD0L6XhC6Pk/OI69Dw22fc720tITR0VHTsY+oALDWrW5paQn9/f3IZrPo6elBMBhENptFZ2enqWNn6V8ulzNpjPe+973YtWsX2tvb8Zvf/MacehUKhdY5bLqWWR3B8ZH3oEiEzZD2xZdTCXklXGvs914oFDA+Pm700fLysqvls+M4xuGnY63tmDdDfKO+TUQjS5byLC0tobu725R72N6w/XC8jBpfV4Ou/6oB94qU7NIxeqtUqCSQKImOm4AQMckozFtx7JoK2Ch3v9F92lH6RnOiDOlyuYzp6WkUCgUUCgVTc832pldffTX27NmD4eFhHDp0CBMTEzh27BhKpRKKxaLpBU24nKkRfi8NU0tLC+r1OnK5HCYnJ9Hd3Y1sNouuri44joPx8XET3Y+NjZn3ZzIZF39CI3X9146S7IYzOh47baFEJjufSVSFp1ORmEgFSKegUqkgFoshm80il8sZhcdjfvn5SqVi+BNEj5rNpum+x8575C0oSqNreXFx0RDquD70PdtJSflybgnRpNnZWfT39yMej2NwcBCLi4s4ceIEisXiun2UTCYRjUZddfZ++ufsyLY26qpYef41APT09GB+ft5EPbah8zJ4VPZe5Wt23prGw4uBTCOgeTQqXvZzXl5ePY+bUSOPcdX8J0tcCNnyWlpSpwx9rXu2FbdNjvPKqdpRPgk6U1NTGBsbQ7VaNT/hcBipVAqvf/3rcfXVV2P37t3IZrPmlKZSqYSpqSkUCgVTzqLGkDwDRTBYsjYxMWHydel0Grt27UJrayvGx8fN6U+jo6MIBoNoNBrYvXu3K1dMo07FobXxNPB8zlpaqDl2nR86WUQg9O9ce4zkmVYgj0C7fBWLRbS3t6O/vx+5XM7FXmb7zGKxiIWFBfT09GBwcBChUMiQ9VKplOEv9Pb2mmeshE4KeRrKubBTNF77wBdfTiVMcXJ9XXnllchkMojFYiZ9xFSUprBYbqs1936kfnZkWxt1GjmWFdEo9vb2GpibXY20ltxLFKa2WeVKkLPbrWoUrsZFoV+OUzt7MYpTg66ELHYmA+ByKJhP5YEjasRpwEj60xy6RvNeJCmOdWFhAeVyGYcOHUKxWESpVDIpgsXFRWSzWVx00UUYHBzEnj17sLCwgIMHD+Lhhx/Gk08+iZGRERw5csRV+mU7DzZ0rPeRy+VMRyo6LdPT0xgdHcXhw4exf/9+cwKZ17VpvNWgMmdPVIRGj8iHRhW6tjinnBM9G53z29raisnJSTQaDTSbTYyMjJj1RmeG+cSuri4kEgkkEgkzn4FAwETq9Xodl1xyCXp6etDT02MidObkI5EI8vk8Hn74Ybz+9a83tfyaLiLcXq/X0d/f72qQpIafv/vRki9nKgxO2FgqHo8jFAphaWkJ6XTacGfYn2Nubs4cdGWjaZslvlHfQO677z5897vfxYsvvohIJIK3vOUt+Ju/+Rtccskl5j0f+chH8I1vfMP1uWuvvRZPP/20+X+z2cQnP/lJ/Md//AcajQZ+67d+C/fffz927NhxRoOnkbUjEUZ52WwWxWIRwOrJWBq52lEsxY5o1ChrtKvK3e5KRgO5uLhoeoDTKGsPZ36fMptZGsWNomiBF9NZIXiOi8bLhmRVbOM6Pz+PSqViWO1zc3MuY072+o4dO5BKpdDS0oJyuYyJiQnk83kcPnwYx48fR6lUQrlcNnC7vRnUybDRD833NptN/OIXv8Dzzz+PcrmMAwcOYGZmxgWnO46DeDzuYpxz3rUnfrFYxPz8vEEFvCoXbMid4+BYtK+/IibkAtCZpEPD7+IPSW7BYBAdHR2m8QYJfIxm2N6XCAJz/q2treju7jb8ipmZGTQaDZOf1zJGOo0sl2MveK4FjaCYPvDFl5OJ7mOWgbKfAgATsLS2tpqzCugIAzDEX651Ot6+vPZyRkb9sccew8c//nG86U1vwtLSEj7zmc/g5ptvxgsvvIBYLGbe9573vAcPPvig+b+WiwHAXXfdhR/84Ad46KGH0NnZiXvuuQe33nornnnmGZfhOpVoVK2Gmp3EOjs7kclkzKlf2i7TZjmrQVHDbkfoXkxjr9ys3RKVn1VomIaB9wCs9Vdm3TmwFqlryYhNkNJ74KERGtnr+xRqppNRqVQMufDEiRMuyLqtrQ2pVAqdnZ3o6elBOBzG4uIicrkcXnzxRYyNjeHIkSOm25qXMdcxclx6XzZ/YX5+HgcOHDDR8fT0tGGe8xp0gFhaw3tiJM7qAhrQlZUVV/c5fV5eEasqHzXq2u6TDhEVVLlcRj6fRyAQME1nFPFxHAfhcBjT09MmlcGIvKOjA8lk0nV2uyJBdFbT6TSefPJJA9trEx2OmYZakSBdv4re+GQ5X05HuE+ISi4uLqJUKhndxXXKslYeJQusHXvM9tbkoWzm2Lfy85spZ2TUf/zjH7v+/+CDD6KnpwfPPPMMbrzxRvN6KBRCNpv1vEapVMIDDzyAf/u3f8Nv//ZvAwC+9a1vYXBwED/96U/x7ne/+/QHLwaRC43RBxV9X1+fIX3Nzc25ui7ZBt6+Nluv0gAQsqXi5Os0RIT41bAQ9qRyZmnU4uKiUfpqxPlDsY24ltjpmEmOIoTO9/JaqsQZgZKcVSqVcOzYMZw4cQLNZtMc50ijeckllyAcDps0B/uRT01N4cCBA8jlcmazbmTM1UGya+x5T0QDotGo4UMsLy9jYGDAOB7s2JZOp7Fnzx7s2rXL9F1vNBoGBaFRr9VqGB0dxfz8vJlrr+Y8/FcdEkL3RC3Iou/s7DTOBB3Wjo4ODA0N4YorrjDoEPPtNimSJWuKOvBEPdtJ5TPkHIVCIdOAh2cEaDpImforKyuIRqNIJBKm0YmX07pRCsIXXyhcj0ztcN2y9DQYXO0XQv2jByKpzuH/i8Uijh8/vmnj9436aQqhl0wm43r90UcfRU9PD9LpNG666SZ87nOfQ09PDwDgmWeeweLiIm6++Wbz/v7+fuzbtw9PPvmkp1En/EnhYQd2jpvwq0LriUQCnZ2dhrhEkgf/vlH0zWtR1AHQ8ikaJ+aZaNz43oWFBbS3t7uiPnZRSyaTaG9vx/z8PMbHx02+NZ1OuxaRkqLUCNJIcyNpvTXvw255ynInOjlTU1PI5/OYnp423xEMBpHJZNDX14c9e/aYMpXFxUVDVuNRoWwHeTK+gt4D5w1Y4wAwSmeqgoe6sPSt0WgY0iAPadm5cyeuueYaZDIZY7C4TqhUlpaWUKvVcOzYMQAw7Wh1TDaBUFMYNMaVSsXA5t3d3cbR0+fS3t5u2hTz4BmbqKdrjXNGR8HmbwAw9f809PyhcbfL0zinhDq5zogWcG/YXejs9e+LL7YQRcpkMjh8+DDq9boxzolEwpOAqoia6tTl5WXMzc3h6NGjW3xX56e8YqPuOA7uvvtu3HDDDdi3b595/ZZbbsHv//7vY3h4GCMjI/jLv/xLvPOd78QzzzyDUCiEqakpcziFSm9vL6ampjy/67777sNf/dVfrXtdYVQuFvvgENZ5d3V1oVAouIy/FxzJe9PcrH1giM0up0Ei0U0JafqjbUgZ5ZFpPjU1ZSKvSCSyLucfCATWsbfVobHP7AbWonclCdZqNTQaDVQqFYyPj2Nqaso0dyH0m0gksHPnTgwODmL37t0oFosmPzY9PY3p6Wlz5vepCIh6D3YZmX5GSW7Mx7OqgTXpzNcNDg5i586duPTSS01DHjXm2hu7VqthampqXV7bfva2qAJaXl42J8pls1nEYjFXyRywakynpqYMeahcLrvmhUQi/VEHUXkTmiKhktQxE/XRNArnUO+fterMydPh1Ghd14wfrfviJeQppVIp9PT0YGxsbN15FXqOgM1BYpDB9bWwsGAa0WyW+JH6acgdd9yB5557Dk888YTr9dtuu838vm/fPrzxjW/E8PAwfvjDH+IDH/jAhtfTvK8tn/70p3H33Xeb/5fLZQwODq4jgmkelcqNHedICBobG8Ps7KzJ52yk0BklBoNrvdgBd2MZSjC4erIYI2Zb4fP++J2RSAQ9PT1YWFhAPp/H+Pg4pqensbKygnA4bDqM6XdwXAoR01DRoVDvGICJXrVOvFAoYHZ21jSSIQObzSG6urqwb98+3HTTTWhrazPM7Gq1iqNHj+IXv/iFmd9TtbDk3KphofEA1iJcRTqWl5eRz+dx4sQJdHd3o6urC5lMxvw+NDSEiy++GKlUyvT9J+yuJ1gxSs/lchgZGUE2m0VHR4frzGp7zRGethvTcG66u7tN50KNiGu1mjludm5uzpS/sRNgLBZDT08ParUaSqUSjhw5YgwryXIATKrEi2Gv6wiAMepaYUAly9eYsydZjvwEzj3vnf0d1Gn0xRcK9ynXcTqdNmkuNk2qVCpIp9OunhHc12wwpT0bxsfH8dJLL23aPfhG/RRy55134vvf/z4ef/zxUzLW+/r6MDw8jMOHDwOAqWcuFAquaH1mZgZvectbPK9BpWQLIx0qV8LKhB4ZDTEXzN9jsRiOHDni2W8ZcDcd4XnomsOmEiX8TeNPAhUVJNnXbCLS2tpqusYtLCxgdnYWMzMzmJ6eNsa8ra3NpDU4BnZlazabhhjFXuM0dtls1hhGzgVJYqwVbzQaGBsbM5E5O7iRWLhnzx5cfvnleP/734/Ozk7U63VMTk7iV7/6FQ4cOICXXnrJwMqnWuQKa/PYWc4jI1CSuOic6NwqiTASiWDnzp0YGhrC3r17XSeO0aCyAx8NfLPZxNGjR3H06FEsLCxgYGAAPT09BuLXKNoLaeCzJarE3u0kO1KhFQoFV9c2AKYDXjqdNk4Ln2EwGERnZ6crVUJnh8+ViEYsFjPzZjuI9lqlkOUfDAZRLBbR09Nj5ll5BPwe9gug88DPbycl5svZEaZ5du3aZXprFItFdHV1mZp0vj42Nmb0FfUyI/a2tjaj3zo6OvDyyy/jxIkTRs/58trKGRl1x3Fw55134nvf+x4effRR7Nq165SfyeVyGB0dRV9fHwDgmmuuQVtbGx5++GF86EMfAgBMTk7iwIED+Nu//dszGrzCj/QclaRB40ADkUwmTRSTy+VQLpc9z/NVYgcdBS7MjcZA0UhZoWTmigm582AUtkJNpVIIBAKGFaoQKiNjRqH0hLXHOnkCvO9qtWo6P9HgVSoVQ2pjWiEcDiMWiyGdTmPv3r244oorMDw8jEAggGq1anJfbP5iN1/xEkUMNEq3D56hs6V/p9D4kmE7NTWFSCSCvXv3ulIOJIWx/I4GnafIzc7OGsY4ERslHp6M2Ednw3EcRKNRVyUBHTz2CwBgnDI6LdoNkOsgGFw9R15RATsdofNms/TtudfyNKYheG96UBAZ8HotGyYF3PXrvmG/sIV6YceOHZiZmTEVLysrKwiFQqZNLAADqWsqEoA5iCqdThseyNjYGObm5ja1lNKP1DeQj3/84/j3f/93/Nd//RcSiYTJgRMKrVar+OxnP4sPfvCD6Ovrw7Fjx/AXf/EX6Orqwvvf/37z3o9+9KO45557TMnZJz/5SVx55ZWGDX+6QuVM2F3zqlqipPARo79SqeTKv9vX1JpnOgbRaHSdMVAmPA0VS69IjOPfE4mEMdTFYhGzs7PmvGv2rC8Wi5ienjZGiqgDlTBRi1gshq6uLgMNE/ZnpF4oFMzneTAMv4/KnGc1c+O+7W1vw2WXXYZoNIparYbp6Wn8+te/xjPPPGMcoNOJ0G2mux4Taxt5zbHzWFk9qY4s+5GREezevRs7d+7EwMAAAKBaraJQKJgInc5Qs9nE3NwcXn75ZczNzWHPnj2m/tsu47KrITSXzfEkEglXGQ8rFfhcksmky3jT0VIHQiF13p/W6ioxUysDABhHVNeoOgBKeiMzuaWlxaRW2traEI/HzXzz/pXUpLA+RedG17wv578EAgF0d3ebdJce5pRMJuE4jmlDzL1dKpXM4Ul0Vtva2pBOp9Hf3w/HcUxHSB4nu1myVUb9/vvvx9/93d9hcnISV1xxBb74xS/ibW9724bvf+yxx3D33Xfj+eefR39/P/78z/8ct99++xl95xkZ9a9+9asAgLe//e2u1x988EF85CMfQUtLC/bv349vfvObKBaL6Ovrwzve8Q585zvfMe1OAeD//b//h9bWVnzoQx8yzWf+9V//9Yxq1AG4uoexsQE7iQHr68xJtAoEAiYanZubw8zMjLmeRiq8PsuDtLyN0SKvq9A8SVGMxpS9TxIVI2jmQCcmJsznmftkuiCVSiEcDhv2aSwWQyKRMF3ngsGguRajVDZc0YNjarWaiUBDoRC6uroMvPyud70LfX19CAaDyOVy+OlPf4qnn34aDz/8sCm/Ol3IXY2SNntxHMdl6IlcqJHnXDJXXa1Wkc/n4Tir5TS/+c1v0Gw2TdOWSqVi5pdpB46/WCwilUph586dJn3D++DzogLis9a8spaAtbe3G6eRpEXmExOJhLkPPme7d4Iy7DluOknsY0+WPw/3oYG1HQ+t8rCN+/LyMuLxOHp7e42CbW1tNezleDyOTCaD0dFR47zYokRLJRN6IQW+nJ8SDocxNDSEyy67DJFIBMlk0nBrisWicVapf3RP2TynUqmEyclJBINBUyK62Y1ntsKof+c738Fdd92F+++/H29961vxT//0T7jlllvwwgsvYGhoaN37R0ZG8Du/8zv42Mc+hm9961v4+c9/jj/7sz9Dd3c3PvjBD572954x/H4yiUQi+MlPfnLK64TDYXzpS1/Cl770pTP5+nWipUcaoXsxx3Xh0ZCx5pl92KkotZ4SgIH3eWoam8DYClGjU36eZWSEv3lyGb+TB4WowuRmCYfDyGQyJhqPxWKGoU6DyGiTbUa1dI+bkEQ53k97ezui0SiWl5dN7jcej2NxcRGFQgGVSgVPP/009u/fj3w+7zLoGxEaGf2rA0VjrSVZNDLawEVb4NJgUXlw3mj4ZmdnTRc5RUK4Dqanpw2rP51Oo6uryxh0G2XRCJTGnPdhQ9za2IXQP0luzHeTnEkSo52WoRMYCoXMmQSMpmm4CWEGg0FzbzS+Cvvbcw+sQefkSCjxjs1A7D78XuVt+uP1PTqHvqyKEkC3uwSDq8cop1Ipc+og92swGHQhobq37eZewBpZt1wum1JV9ro430mZX/jCF/DRj34Uf/zHfwwA+OIXv4if/OQn+OpXv4r77rtv3fu/9rWvYWhoCF/84hcBAJdddhl+/etf4+///u/PnlE/V4QKpVqtGiidBCmtCVZol8qLRjMUCpkcO7uVacSm/1IJlstlEx0zJ62RkipLjoGRN79fjS3PfickT0VKYhkjro6ODkNoo1NBZ4HGjD3aSeCqVCqG/a0netFhiMViaDQaaG9vNzXhs7Oz5qSlJ554ApOTk2ZevOaf4gW5q/G2y7UYjavh0MY9PIyHZXQ8frXRaGBiYsKUu6ki5WePHDmCI0eOYG5uDgMDA4aRSwdOx8z1oR3oyI7XMkHHWTvOlI5dpVIxzkaj0QCwdq468+Y2ix1YNbB8hrwuyZZLS0uYm5sznyNJkCgA75EpFq43RRZ4n3T45ufnXZ36HMcxKR8v58Z+xjr+japTfDm/av1p1Mlr4VrjntEzLUjkJNGT+k/LSpkWY5+HSCTiapW9WQ7ia/E97JFC2YjEvbCwgGeeeQaf+tSnXK/ffPPNePLJJz2v/dRTT7n6twDAu9/9bjzwwAPG3pyWONtQRkdHHQD+j//j//g//s82/xkdHT1rtqLRaDjZbPY1GWc8Hl/32r333uv5vePj4w4A5+c//7nr9c997nPOxRdf7PmZvXv3Op/73Odcr/385z93ADgTExOnfc/bMlLv7+/HCy+8gMsvv9wQN3xxC2v5/fnxFn9+Ti3+HJ1c/Pk5uZxqfpz/HzXq7+8/a2MIh8MYGRnxrHI6U3E8Uo9eUbqK/X6va5zq/V6vn0y2pVEPBoOGAZ1MJv0NdRLx5+fk4s/PqcWfo5OLPz8nl5PNTyqVOuvfTw7SZkpXVxdaWlrWdUmdmZlBb2+v52ey2azn+3nexOnKeuqrL7744osvvvjyiqW9vR3XXHMNHn74YdfrDz/88IZN1q6//vp17//v//5vvPGNbzz9fDp8o+6LL7744osvr7ncfffd+Jd/+Rd8/etfx8GDB/GJT3wCJ06cMHXnn/70p/FHf/RH5v233347jh8/jrvvvhsHDx7E17/+dTzwwAP45Cc/eUbfuy3hd2A1l3HvvfeeMqdxoYo/PycXf35OLf4cnVz8+Tm5XOjzc9tttyGXy+Gv//qvMTk5iX379uFHP/oRhoeHAax2Uj1x4oR5/65du/CjH/0In/jEJ/CVr3wF/f39+Md//MczKmcDgIDj+AWnvvjiiy+++HI+iA+/++KLL7744st5Ir5R98UXX3zxxZfzRHyj7osvvvjiiy/nifhG3RdffPHFF1/OE9m2Rv3+++/Hrl27EA6Hcc011+B///d/t3pImy6f/exn1x3Akc1mzd8dx8FnP/tZ9Pf3IxKJ4O1vfzuef/75LRzx2ZfHH38cv/u7v4v+/n4EAgH853/+p+vvpzMnzWYTd955J7q6uhCLxfDe974XY2Njm3gXZ09ONT8f+chH1q2p6667zvWe83l+7rvvPrzpTW9CIpFAT08P3ve+9+HQoUOu91zIa+h05udCX0NbLdvSqPNIu8985jN49tln8ba3vQ233HKLqzzgQpErrrgCk5OT5mf//v3mb3/7t3+LL3zhC/jyl7+MX/3qV8hms3jXu96FSqWyhSM+u1Kr1XDVVVfhy1/+suffT2dO7rrrLnzve9/DQw89hCeeeALVahW33nrreXGq1KnmBwDe8573uNbUj370I9ffz+f5eeyxx/Dxj3/cHDu8tLSEm2++GbVazbznQl5DpzM/wIW9hrZcTrtL/Dkkb37zm53bb7/d9dqll17qfOpTn9qiEW2N3Hvvvc5VV13l+beVlRUnm806n//8581r8/PzTiqVcr72ta9t0gi3VgA43/ve98z/T2dOisWi09bW5jz00EPmPePj404wGHR+/OMfb9rYN0Ps+XEcx/nwhz/s/N7v/d6Gn7mQ5sdxHGdmZsYB4Dz22GOO4/hryBZ7fhzHX0NbLdsuUueRdvYRdSc70u58lsOHD6O/vx+7du3CH/zBH+Do0aMAgJGREUxNTbnmKRQK4aabbrog5wk4vTl55plnsLi46HpPf38/9u3bd8HM26OPPoqenh5cfPHF+NjHPoaZmRnztwttfkqlEgAgk8kA8NeQLfb8UPw1tHWy7Yz63NwclpeX1zXF7+3tXdcM/3yXa6+9Ft/85jfxk5/8BP/8z/+MqakpvOUtb0EulzNz4c/TmpzOnExNTaG9vR0dHR0bvud8lltuuQXf/va38bOf/Qz/8A//gF/96ld45zvfiWazCeDCmh/HcXD33XfjhhtuwL59+wD4a0jFa34Afw1ttWzbNrFneqTd+Si33HKL+f3KK6/E9ddfj4suugjf+MY3DDHFn6f18krm5EKZt9tuu838vm/fPrzxjW/E8PAwfvjDH+IDH/jAhp87H+fnjjvuwHPPPYcnnnhi3d/8NbTx/PhraGtl20Xqr+RIuwtFYrEYrrzyShw+fNiw4P15WpPTmZNsNouFhQUUCoUN33MhSV9fH4aHh3H48GEAF8783Hnnnfj+97+PRx55BDt27DCv+2toVTaaHy+5UNfQVsm2M+qv5Ei7C0WazSYOHjyIvr4+7Nq1C9ls1jVPCwsLeOyxxy7YeTqdObnmmmvQ1tbmes/k5CQOHDhwQc5bLpfD6Ogo+vr6AJz/8+M4Du644w5897vfxc9+9jPs2rXL9fcLfQ2dan685EJbQ1suW8PPe3Xy0EMPOW1tbc4DDzzgvPDCC85dd93lxGIx59ixY1s9tE2Ve+65x3n00Uedo0ePOk8//bRz6623OolEwszD5z//eSeVSjnf/e53nf379zt/+Id/6PT19TnlcnmLR372pFKpOM8++6zz7LPPOgCcL3zhC86zzz7rHD9+3HGc05uT22+/3dmxY4fz05/+1Pm///s/553vfKdz1VVXOUtLS1t1W6+ZnGx+KpWKc8899zhPPvmkMzIy4jzyyCPO9ddf7wwMDFww8/Onf/qnTiqVch599FFncnLS/NTrdfOeC3kNnWp+/DW09bItjbrjOM5XvvIVZ3h42Glvb3euvvpqV0nFhSK33Xab09fX57S1tTn9/f3OBz7wAef55583f19ZWXHuvfdeJ5vNOqFQyLnxxhud/fv3b+GIz7488sgjDoB1Px/+8Icdxzm9OWk0Gs4dd9zhZDIZJxKJOLfeeqtz4sSJLbib115ONj/1et25+eabne7ubqetrc0ZGhpyPvzhD6+79/N5frzmBoDz4IMPmvdcyGvoVPPjr6GtF//oVV988cUXX3w5T2Tb5dR98cUXX3zxxRdv8Y26L7744osvvpwn4ht1X3zxxRdffDlPxDfqvvjiiy+++HKeiG/UffHFF1988eU8Ed+o++KLL7744st5Ir5R98UXX3zxxZfzRHyj7osvvvjiiy/nifhG3RdffPHFF1/OE/GNui+++OKLL76cJ+IbdV988cUXX3w5T8Q36r744osvvvhynsj/B51Y8zLTqaXW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427993" y="5475601"/>
            <a:ext cx="1010940" cy="36933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B6E0F"/>
                </a:solidFill>
              </a:rPr>
              <a:t>P</a:t>
            </a:r>
            <a:r>
              <a:rPr lang="en-US" altLang="zh-CN" dirty="0" smtClean="0">
                <a:solidFill>
                  <a:srgbClr val="EB6E0F"/>
                </a:solidFill>
              </a:rPr>
              <a:t>hase</a:t>
            </a:r>
            <a:endParaRPr lang="zh-CN" altLang="en-US" dirty="0">
              <a:solidFill>
                <a:srgbClr val="EB6E0F"/>
              </a:solidFill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2678882" y="3880694"/>
            <a:ext cx="529390" cy="468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>
            <a:off x="6178641" y="3802619"/>
            <a:ext cx="650240" cy="468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824461" y="5940462"/>
            <a:ext cx="3796400" cy="36933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EB6E0F"/>
                </a:solidFill>
              </a:rPr>
              <a:t>Scan positions with randomness</a:t>
            </a:r>
            <a:endParaRPr lang="en-US" altLang="zh-CN" dirty="0">
              <a:solidFill>
                <a:srgbClr val="EB6E0F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9681" r="70673"/>
          <a:stretch/>
        </p:blipFill>
        <p:spPr>
          <a:xfrm>
            <a:off x="7956097" y="2975830"/>
            <a:ext cx="1624401" cy="163034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8625" r="70301"/>
          <a:stretch/>
        </p:blipFill>
        <p:spPr>
          <a:xfrm>
            <a:off x="7662345" y="3321030"/>
            <a:ext cx="1645015" cy="16645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9413" r="70628"/>
          <a:stretch/>
        </p:blipFill>
        <p:spPr>
          <a:xfrm>
            <a:off x="7254656" y="3691822"/>
            <a:ext cx="1626929" cy="163901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59881" y="5642151"/>
            <a:ext cx="3380359" cy="36933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B6E0F"/>
                </a:solidFill>
              </a:rPr>
              <a:t>Diffraction images</a:t>
            </a:r>
            <a:endParaRPr lang="zh-CN" altLang="en-US" dirty="0">
              <a:solidFill>
                <a:srgbClr val="EB6E0F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581363" y="5296910"/>
            <a:ext cx="1300222" cy="36933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EB6E0F"/>
                </a:solidFill>
              </a:rPr>
              <a:t>Amplitude</a:t>
            </a:r>
            <a:endParaRPr lang="zh-CN" altLang="en-US" dirty="0">
              <a:solidFill>
                <a:srgbClr val="EB6E0F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9750315" y="2923232"/>
            <a:ext cx="123935" cy="1239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9874250" y="2757257"/>
            <a:ext cx="123935" cy="1239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9998185" y="2593623"/>
            <a:ext cx="123935" cy="1239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3457469" y="3880694"/>
            <a:ext cx="2025065" cy="2040761"/>
            <a:chOff x="3440413" y="3056603"/>
            <a:chExt cx="2025065" cy="204076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7"/>
            <a:srcRect l="24568" t="19544" r="17573" b="22526"/>
            <a:stretch/>
          </p:blipFill>
          <p:spPr>
            <a:xfrm>
              <a:off x="3440413" y="3056603"/>
              <a:ext cx="2025065" cy="2040761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/>
            <a:srcRect l="30401" t="27124" r="49619" b="53023"/>
            <a:stretch/>
          </p:blipFill>
          <p:spPr>
            <a:xfrm>
              <a:off x="4076934" y="3721398"/>
              <a:ext cx="1358108" cy="1358108"/>
            </a:xfrm>
            <a:prstGeom prst="rect">
              <a:avLst/>
            </a:prstGeom>
            <a:ln>
              <a:solidFill>
                <a:srgbClr val="EB6E0F"/>
              </a:solidFill>
            </a:ln>
          </p:spPr>
        </p:pic>
        <p:sp>
          <p:nvSpPr>
            <p:cNvPr id="25" name="矩形 24"/>
            <p:cNvSpPr/>
            <p:nvPr/>
          </p:nvSpPr>
          <p:spPr>
            <a:xfrm>
              <a:off x="3589558" y="3245362"/>
              <a:ext cx="402192" cy="415015"/>
            </a:xfrm>
            <a:prstGeom prst="rect">
              <a:avLst/>
            </a:prstGeom>
            <a:noFill/>
            <a:ln>
              <a:solidFill>
                <a:srgbClr val="EB6E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3589558" y="3660377"/>
              <a:ext cx="456940" cy="1436987"/>
            </a:xfrm>
            <a:prstGeom prst="line">
              <a:avLst/>
            </a:prstGeom>
            <a:ln>
              <a:solidFill>
                <a:srgbClr val="EB6E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606936" y="3239166"/>
              <a:ext cx="469997" cy="511101"/>
            </a:xfrm>
            <a:prstGeom prst="line">
              <a:avLst/>
            </a:prstGeom>
            <a:ln>
              <a:solidFill>
                <a:srgbClr val="EB6E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3991750" y="3235370"/>
              <a:ext cx="1427710" cy="486028"/>
            </a:xfrm>
            <a:prstGeom prst="line">
              <a:avLst/>
            </a:prstGeom>
            <a:ln>
              <a:solidFill>
                <a:srgbClr val="EB6E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8"/>
          <a:srcRect t="42222" r="53400" b="17359"/>
          <a:stretch/>
        </p:blipFill>
        <p:spPr>
          <a:xfrm>
            <a:off x="3623992" y="2415768"/>
            <a:ext cx="1737898" cy="1344610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3937091" y="3188307"/>
            <a:ext cx="913579" cy="36933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EB6E0F"/>
                </a:solidFill>
              </a:rPr>
              <a:t>Probe</a:t>
            </a:r>
            <a:endParaRPr lang="zh-CN" altLang="en-US" dirty="0">
              <a:solidFill>
                <a:srgbClr val="EB6E0F"/>
              </a:solidFill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9"/>
          <a:srcRect l="69688" b="52366"/>
          <a:stretch/>
        </p:blipFill>
        <p:spPr>
          <a:xfrm>
            <a:off x="10179822" y="1069120"/>
            <a:ext cx="1416622" cy="174761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846435" y="3255435"/>
            <a:ext cx="140822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propagation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 idx="4294967295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 dirty="0">
                <a:solidFill>
                  <a:schemeClr val="accent1"/>
                </a:solidFill>
                <a:latin typeface="Arial"/>
              </a:rPr>
              <a:t>Result </a:t>
            </a:r>
            <a:endParaRPr lang="en-US" sz="30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/>
          </a:p>
        </p:txBody>
      </p:sp>
      <p:sp>
        <p:nvSpPr>
          <p:cNvPr id="9" name="AutoShape 2" descr="data:image/png;base64,iVBORw0KGgoAAAANSUhEUgAAAfUAAAGiCAYAAAD+w19eAAAAOXRFWHRTb2Z0d2FyZQBNYXRwbG90bGliIHZlcnNpb24zLjguNCwgaHR0cHM6Ly9tYXRwbG90bGliLm9yZy8fJSN1AAAACXBIWXMAAA9hAAAPYQGoP6dpAAEAAElEQVR4nOy9aYys6VUf/qvq2veqrt7vOnfuLMzYYI/xYFsOZnPiJAbMB6wgEZJAhDWSkWUWgSwlNrFsxUmMJYidWCIyKBBIIjnKBysw5INjMA5gTGw89qx37tK3t+qufe2uqv+H+/8999Tp87xVfe+dO/RQR2p11Vvv+7zPen5ne84TGo/HY8xpTnOa05zmNKdTT+FXuwJzmtOc5jSnOc3p3tAc1Oc0pznNaU5zeo3QHNTnNKc5zWlOc3qN0BzU5zSnOc1pTnN6jdAc1Oc0pznNaU5zeo3QHNTnNKc5zWlOc3qN0BzU5zSnOc1pTnN6jdAc1Oc0pznNaU5zeo3QHNTnNKc5zWlOc3qN0BzU5zSnOc1pTnN6jdCrCuqf/vSncfHiRSQSCTzxxBP40pe+9GpWZ05zmtOc5jSnU02vGqj//u//Pj7wgQ/gQx/6EL72ta/h7W9/O971rnfh2rVrr1aV5jSnOc1pTnM61RR6tQ50efLJJ/HGN74Rn/nMZ9y1Rx99FD/6oz+Kj3/8469GleY0pznNaU5zOtUUeTVeOhgM8NWvfhW//Mu/PHH9ne98J7785S8fu7/f76Pf77vvo9EIBwcHWFxcRCgUesXrO6c5zWlOc7q3NB6P0Ww2sb6+jnD4lTMa93o9DAaDuy4nFoshkUjcgxq9svSqgHqlUsFwOMTKysrE9ZWVFWxvbx+7/+Mf/zg+8pGP3K/qzWlOc5rTnO4TXb9+HWfOnHlFyu71erh48aKJKyel1dVVXLly5W88sL8qoE7SWvZ4PDY171/5lV/BBz/4Qfe9Xq/j3Llz+K//9b9iYWEBkUgE4XAY/X4f29vb+NM//VO88MIL+Pa3v41Op4PhcIjRaIRQKISFhQUsLCwgGo0ee280GkUmk8HrX/96pNNpRCIRPPvss9jb20O328WlS5fw6KOPYnV1FcvLy4hGowiHwwiHwwiFQhN1t7waVtv4XDgcdvXgZ+s5+R7rv/VZv288Hru/0WiE0WjkPvN6UF35eWFhYaLtvCa/B7XfZ2Vh21k3XuNnvlOOPa9R4ud3q+yjo6OJ7yyX91tjJ/vM57HidWtcrH6y6qrnEMvU75TXfb+xbF2ufl6/0zePZfuGw6G3b+R94/H4WNslyfrxN3m/ftbqJ1kHzhk5p/nHOrN+w+Fw4h4fBZV7eHiIwWCAnZ0d7O3toV6vo9VqAYArk+8+OjpCt9t1lsdOp4N0Oo1CoYDHHnsMGxsbyGazSCaT7t3sQzk39bzQc4C8Tl/Xz8n6jcfjif4gz+Q1ax7Iz0FrQ65h+Xuv18N/+A//Adls1tv3d0uDwQDb29u4du0acrncHZfTaDRw7tw5DAaDOahbVC6XsbCwcEx62t3dPaa9A0A8Hkc8Hj92/aGHHkIymcRgMECz2USlUkG9Xsf29jb29/cxGo0mANIHlPzOhZBKpbC4uIhMJoPDw0MAwPb2NlqtFnq9HgAgmUwiFos55kzmFMQcFhYWJhaorAN/swBVMzzruixPgpsGLEmaUc3ST/K9FJB4jwZ0nzAir2kglNdlvfhZ9gPfL/vfqgOfke3VggzbbfUnSdbF6hPNfDUoaeHDAiqfYGExZ1l/q04a0OX/IGFArgVenwZ6sl5W30wTtqx+sADdJ9DKPtFgLQFdjrc1v3yk5w5Br9PpYDAYoN/vYzAY4OjoCAsLCwBur+nhcOjqfnR05N51eHiIfr+ParWKnZ0dFAoFJJPJY8qC1d8WkMvfgsbYAmK2h3+ynnr8df9ZZVl1lv8l+YT7e0m5XO6uQP000asC6rFYDE888QSefvppvOc973HXn376afzIj/zIzOVEIhFEIhH0+320221Uq1Vcv34dtVoN/X4/UBOkNKsZKSfqwsIC0uk0yuUyms0mDg8PJyY8NRCtqWstW09in7ahGaq87mOCVrs0KPg0NH2PZARBwGYxU199rPoFkSyDfaqZlByzaRYSi+FLBmVpPXzOpzEHtd0CJX6XwpjFrC0BKGge+QBUkhRqrfZI5ix/OymT1WMzq/Ac9B65RmXfsWw5P/R4hcNh96y+xv7g+vUJ0nxX0Pw+OjrCYDBAt9tFq9VCv98/JvxooYHCKP8PBgOn6ZdKJUQiEaTT6WPaoDXXfEKxvm/ampD9ooVj8jz2nyxTC7D8LO8Nomnz917SLOtl2vOnhV418/sHP/hB/ORP/iTe9KY34S1veQs++9nP4tq1a3jf+943cxlyIg0GA3Q6HdTrdfT7fScda/JpZXKCD4dDhMNhxGIx5PN5LC4uOnOZ1pT5X/75JrRPcw1icrMw2DuVdPVi9wG7fIdmElZ5QQKHJeT43qO1DR+oz9I+qXVYQK6Fh5O0Laj+lqAi772TsbM0NSvQSDJkPqcFEingyLJPWj/ffbr909pl9b9sg7xXl+9bj7y+sLBwjC8EabR6LWvgo4Df7/fR6/WchYCgFiQ0SoVgNBqhXq+jVqshk8lgMBggHo9PBWxd16B7gkgLfloxYVs1sMs2neS9rwZAzkH9PtB73/te7O/v41d/9VextbWFxx9/HF/4whdw/vz5mcs4PDxEJBLBcDh0Piuay32+buA4OEgGd3R05MxHsVgMi4uLWFhYQC6XQ7VaRaFQQCwWc2VQopVamTSl85om/YzWmqVGYtVdlztNW5Xf73YhamlfM1OrrroMi6yxssAxCDj1e+TYah+ivEcLDpZm5GPQ+p3abKznoq+Nus5B88LqO10P1sXqEwlW2v0i32cB8ayCjUW6//R1+bzsPwnsUvAMmi9aO5fPAjjmY+dnn+DPMtl/h4eHTkvvdDouVkNbPizTvgTQ4XCIRqOBvb09xGIxlMtlJJPJCdeWvF+StEhoIcIaB61t6/ula0qPBfuD/Ra03mfV1u8XzUH9PtFTTz2Fp5566o6f5yKTpvLLly+jXq9jPB6j0+mYE88a4HA4jGg0imQyiWQyiUQigWg06v6n02lks1kXnHV4eOgmcSQScfXxMX9ZZ33dYh4+wJbfg+7xXbMYt7zusxhYZU/T5KbVyfe81b5ZygZwTDPlfysYUDNbOTaWyVd+t8bXGidfoJfP363fM2vbtebtIwnosh985VnzN2iOWKCjP09j+HL8FhYWJoBL9p+sg9SeJaDz+aDxkuOpAzMtAZv39Ho9tFottFotp6VrCpprum0HBwdYWFjA6uoqCoWCcy9KknVmGbK+Pv5C4v26jbJ8H5Bri4nVp9oaERTT80puY/vbTK8qqN8roqk8k8lgZWUFKysr6Ha7qFarE6Z4OQnlolhYWEA8HkcymUShUEChUEA6nZ4I0AuFQjg8PMTh4SGGwyEGg8EEk+I9JEsj1vfMct1330mA3dJSrIU4izRqaebTNE9fX/jaNU1YmEaa+Vimd/k3i2Ypv/sAQveNbpv+rq/r54P6zGLempGy7VYQpza7W3Ww3jeNLIuDJt+7+axcV9pywvssAUn+LjV5y3cuBTetrRLsLOFDmtZ7vZ4zvfsA3fquI/75vdvtotlsotFooNfrOf7jGw99fRqIWmOr+1DHMch+s+ISfO9iP/5N0djnmvopITmxk8kkxuMxNjY2cHBwgPF4jIODA7RarYktTJIikQji8TjS6TQWFxeRz+exurqK9fV1lEolt62N7+l0Ouh2uy7CNZfLIRaLmUwFOG7m9NVdMiD+NotfPqhfgugkIC7Ls7R6ktzeJoOY9HunMRbNrLTplTQLo/BpXScN4vExZy0k3Y0g4nuHJjk3TgLsslz5F0RBWrkMNCVJ7dkq29fvGrhZrtbQrbr45pqcU3Lc9Xtkn+h6+oAduOX66/V6aLfb6Ha7Zpt8/cB6ybqGQiH0+320Wi3s7e3hzJkzSCQSSKfTpnbsm2t0/cm2+PrO0sp1vRhf5LMEBAkSMgZBm/2D+uaVoDmonxJqt9vo9Xqo1WrOPLSwsICVlRUMh0N0Oh00Gg3U6/WJbRahUAjJZBLr6+sol8vY2NhAuVxGNpt1mno8Hkc0Gj02mN1u1703n88jFoshmUx6GVqQ5jKLJua719JoT6Jl+TROq/76PvlugogGZIthBtXXx3gkg51G8nkfoPvarAUs3RfayqPrNBqN3JYm4BZzTaVSiEQiiEajx4Qe+a5pDFdrmBZjDZpLWkCZhUFpy4n1exDYz9rvvncHzWX5bm2JCLKkyD+f0KbnqgS18fjWdi0CerPZRLfbnXDFSfJp7zK+Qwofo9EIvV4PN2/exLlz55BMJpHP5ydM8D5+Itsl75Fj4WsrP1tauzTvkyxtXbZBj7m15u8WZOfkp1MN6gcHB+j3+7hx44abOJFIBN1uF6PRCIlEAolEAp1OB71eb4JRLSwsOEk4l8shm806kzsTmshJTubMCc8EEgzMs8CMz1qaHclahNbC9QGzLNcHTPp+i/H5FpgPkCU4aQDwaeJB2q9uo5TufZHd0+hOGYfVJ5JZcXvjcDh0Al6v13PzjnMrl8u5GI10Om1aJORc8/kYfSBn1dPHwGcpl5+nATp/85EEdCsIz3o+SHAJehfJ2kqm32XtXPG9SwoLet/1aDRCv993gG4F3PlIz3F5jdaJVquFZrOJdrvtIuF9As40YU5q4NpS4RPe+V0Ct7V2pRVN9r8WSIPec79orqmfEtrd3UWlUsEzzzzjssRlMhksLCyg2+0iHA4jHo87E7lcnBKoqUnJBS0BhSYtlrWwsOAFdZJeqBYFAbqPkUnGe5KJKhfnnWhPuk380xG6WhMK0jB1mzVZsQqaocjrPi1Gf7cYviYdQMTdFaPRyEU6Hx4eYnd3FwcHB2g2m2i1Wm7O5XI5lEolZDIZM+kFNXcKkYztkBq9T4Onxmj1p08js7Q33f5ZPvtIxzDwvwR1Pb+t65KscZJzV65X/du0uvsEGv7X/mP5juFw6EB9MBh457Z+nxQudKCfDOjrdrtoNBpoNpvo9/vIZDKBu2Csa1YfyC19swh8JO0CY39oi5Ock/odr7ZvfQ7qp4SuXLmCK1eu4Bvf+IYbtHA4jFQqBeBWcohGo+EOg5GmqGaziRs3bqDRaKBSqSCfzyOVSiGfz2N9fR3FYhHFYhHpdNpp6KlUCqVSCeFw2Jn8Cez0vUtGIL8DxzVkuQh9YB4E3nciEMzyDp9GCNxOSkFhx4ru1kKHD8Tl+3zme6vNkslafWG116cFayHHMuEOh0NUq1VUq1Xs7++jUqm4vuDuiMXFRaysrCCbzSKRSCCZTLrxHwwGuHHjhmPmTJhEgZABUdlsFktLSxOCKOugx0j7OYM0IglWPqbr68dZBS49pgR0qcXSlGtpztZaYDkkGbntoyBhRr9Pm5Zlf7FfOR9YDg8H6XQ6aLfbODo6OtZHUivWQq7sG/IrAjq35h4eHmJvbw+ZTMZFwsu0wj5hR5Ica9mH0rRulSfHT9Y7EokcK4drQ/Y12ybbLdsq6zOLsDink9OpBvWdnR3s7u46DYp/nU4Ho9HI5VrWgXLj8a383wyi6/V6qFQqLmiu3W7jzJkziEQiLg+zjHjn9jdZFkkzO4tx+TR0i/nqevs0rllomvY/TcuQf7o8/dssknGQlm7Vj59noaD7pUtkNLqdv7vZbLqxjMViLo1np9NxQZfdbhfj8a1Uwul0GsViEbFYzP0lk0mneR8dHTmNngyb85OgLjW9aDSKg4MDFAoFlEol5PN5k/Gy3j4hZFZmaWnsJ51Teu74hCPr3fJ91lzwCQz63YCdFS9IYJbauLxuPUtLHfkLferkO7odvjb7+sO61mq1XB75o6MjN6e0oGb1l9VP8h4CrM/Spduh176O4dAKAbV2yzw/ixXllaC5pn5KaH9/3+V45x/TLkqGqiVHSpi9Xg+Hh4duPzu3ttEsuri46JgT7+NillIo96hqINcMwwJ0Xp9GFgOWn6eVwfZbkdO6Xj5mLwUWn4bOMqctIlmu1S9as7E0DE1BZViaKwOT6A/f3d112nMymXTXaQrlOOfzefe3vLyMWCyGaDTqgiv5bmYZi0ajTijkPGKKUb6foN9qtbC4uIjBYIBQKOT2KnN+6mhu6SrS7fZpv/I3a974wGGWfcXa5G7VYxrYBr1Tzi0NbEHaqlybcr5JwJbvtrZv8T5mkSOo67l/ErIsTuPxeMKvfnh46PWr+945TZiaBVz1PVYUPO+z5qAEdD1W91tLn4P6KaEbN26gVqs5IJbaFxetjMj0kV6wBwcHqFaraLVaTptqtVp44YUX0Gg0MBgMnHmUGh2lX8005ISXC0MzOp9GJsliYrNo9LoM+R4LBDUzlN99wXFW3bXgIK8HaUeSLD+cdU2OfVBbOB79fh/NZhMvvfSS05rlvuNqterGl4mN0uk0MpkMSqUSksnkBIgTgOX7mBWMvkzmOUgkEmg2m+h0Om7eUAit1+uoVqt47rnn3KFC2WwW586dc1sopXCq/cmWEKnHS/ePj3wgZ/W9Nb5yHegdEj7TuyQ513yCo9VeKyCO5VlAL9vnEzJpZeE8sbaxWX0rx8pHfK/UaLlzZ39/H91ud+qedS3s6L6V72f/aAFRl0clQIKyfpecF/Sp6/gK6Y6Uz9xvYP/bQqca1Ov1ujNNycCTIO2D5FsEACa0ffrParUaXn75Zezv72MwGCCTybiFsLi4OMG85Ds1uGumZNVzVkbra++0xeLTZoMAWzJjGa3tY7hBbdL3y7rwmgbuoGBD/U7JTPkbBbbBYICDgwPUajXUajXs7u5OWHl4WA9zFCSTSWSzWZRKJSQSCRfYRsFgOBxOxBbIHRIsl/cx2I6MjSZVavMM2KQgSfPrwcEB2u02isUiMpkMisWi20bJ9lnzydfHvt98/UvmzjbpnQnW/OM1eWqeD9SDrC9a8PXNHQ3E04RaPUfYFimAy/nM+nFsuNMh6F2yHN89XE86wv7o6Ajtdhu1Ws1ZB7XAwrrptunffO+X7dcatXxW94v1vLamTVvzs1h97iXNNfVTQmSWkrQ0DgSbl6zBkqZ7ngBXr9exu7uL/f19J62n02mkUin0ej3Ttybfr99jgdQsTDYIwOV7dVCKrovvOa2p+JjqNPO7rptvkWuyNAtf233PynsJrNSums0mdnZ2XLQ6z76WGocMgEskEshkMu57KDSZMlMDlK4PgZxM2aqvrHMkEnFCCIOyOL/6/T6y2SxGo5HT2oPMslbfzaKhy/t0v7JPg56Rc0S2Uc8dkpxLJxEIfcCu26zrqPtc11/7m2XfkS/ovenT5uw04Nfto1Wg2WxOHBYj6xLE13S9rXbOWq+gd/nKkGPtyxV/P4F9DuqnhLj3nAyW2o/FwLQWyt8tDY8+M2kC293dxe7urvOHdrtdZyE4c+YMDg8PnW/Vtxj0hLb8oRb5GFAQwOv3yM8WaE+T6rWGbmlNLFcH0vgELQ0cWuuWJj6LfAtNW0e63S42Nzexs7PjdjykUikXqQ4A0WgUhULBacsy77YsZzS6vQ89mUwik8kgHo+7SGoye+lbZtyF3DlAgVGe/c0gvXA47OrFZ7kfvlKpYGtrC6VSCYVCAaurq8hms6bGzH7W36cxKOv3IMYu55M208tx19sfJYj6rGYWgPuESF2uFnKt+/W7pGlaujY4DnIrm1U3WTbXWjQaxeHhodkO/X5Jh4eHaDQaLrBSa8uyrdLFKK/7hAqrz3wuCC3kyGfkGMo+97UzqP2vJM1B/ZQSJxO3iGjQ1AteM1zS0dEROp0OqtUqIpEI9vb2sLW1hW6366TO4XCIer2OTCaDarXq/F7A8QxfEpz0YpI+eNJJgN5HVuCKtmoECRySGWjg9gG6LttiqBqgfUFeugwL4K1+4/2MMm+1Wtje3saLL77ozNlyC1G5XHZaeCwWcxr1eDyeCIbi+wjoJAI9hQCZPY4aPbV1mlEPDw+dT567MHg4iLxf+ij5/Hg8dulJt7e3cePGDZw9exbZbBaZTGYi+t5HszDTWTV6a8z0GAe5deRz0wQOvXanCbu+OTdLO3RkuPSnHx4eOgGM7dUR8gsLC+48Cp7m1mg0vCmr9fupXPAEOH2ctCVIWMoE14y83woc1oK/FLR4nfdppcAaN8viIv/PfeqvHJ1qUJdSKklqkpqCpFVJw+HQHQgzGo2wv7+ParU6YUIl06dJdzAYHEtF63u/Zf6aRYO6HyT7zgJu64+/WZYJ/lmWEr7PiqadRkHaEa+1223s7+/j5Zdfxs7OjssAlkgkHGMmUBOMAUz4vxngdnR0NOEH7/f7E0yR5whI5iczz0mwlpYl4HYiGrlliaZe6cuVR3symn4wGCCRSDj3ArfaUWiQ/az76KSkwcMXkMZ7rd8tQXJWy4EllM8ybyRIWXXV9+rv0pLCHQwyuI1jz+uM80mlUlhZWXEBkBwvvcaC6sIkV1q41KT5hwZe+VzQ81Izt4QEH5+yxt8C9mkWwVeK5pr6KSFr0lhmP32Pz+wL3D5TvdFoYHNzE/v7+2g0Gmg0Gsek98FggHa7jUajMbEfPui9FqCzPH6XUv9Jadrks0BVXtd9qBmzBejyN+tdUmu0+sbaVjRLP8nfeZ0AOh7fOtDn+vXr+MY3vnFMQyKQN5tNVy5BmeXQukHfZiQScdHn3JqWyWTQ7/cRi8Umdl3QRSP99AS6wWAwIUCQYTNojkyfc5FlhUK308pyLh0dHWFnZwfVatVtq1tZWcHS0hKWlpYmXCVWf/toVoar58I0M33QOFrE+6RGqcFhlrrrtmpLBsvWWq605jFIToI6AT2XyzkA7vf7SKVSKJfLePjhhzEajbC9ve0sLBxjn1DD/qRg2O12j2nqlt9fCz8+ENfts/rNMsX7ytZ1sYRsSyC7nzQH9VNInIByElmBXZLkotWTliYv+j+t9IqUpCuVCur1OnK5HPL5vAl4vgWkr1vWh5PQNO1HLkgN2NPM7kHfLZL+SV8dtQalwV3X2dcmastkvMPhELu7u9jc3MT169edaZwJYtrtthPIEomES/9Ln3g0GkU6nZ7wndPXvrCwgGQy6c4O4H3St03zO605PM1rMBg4H6vMkcCtcXLL2sHBgYvhSCQS7jr9sxQ6KKDQt9/v99FoNNx2PLZN96flK5XjY/WzfF4GC+pn5Zz3aXzyGZ9mJ4GWYCif8QmZQe2RAXwk2Q/S2sM+loGznCORSATlchlnzpzBE088gZs3b2JzcxPf+MY3UCwWsb6+jkcffRTD4RCpVArVanUiF4LVZ/KPQh3jKWgplHxOj43VdqtfLKFIr0PLuqP5izTXS2FTrmvt9jtNAHka6VSDum8RM4LYx2wkcRJq5kONTzIWi+j3kgtPnu6mBQH5Xl+bTjLpZ33PNIbn08Kt7/K6piCTrPXdGiNf9LFsj5b6CXYE0Vqthq2tLezt7blzAGKxmCs/Fos5PzgD4mSgJQ9hkfn+ZTAmg74oRMhyuTed84ZJjcjsCBIsS37m74eHhwiHb2cuZDZDKQBIBgrcYp7MgDgYDFxiJgodOk1rELBrCpqv8rNP8/OBvH7ON58lQOj5qIO0dP0sANfxLVZ7pcBPq4g0gy8sLGBxcRGXLl3CxYsXndvjhRdeQDKZRCqVQi6Xw3A4dPEOcm6wfkHrhBZBeXAMcNxt5ev7IGFYv1MLXxrc9XhY2jvHw3KrybLvt7Y+19RPCenJIaVHOSn5m6VFkCyGowdSl0UgqdfrLpkIfZzTytFajl6QUgKelelabZV1Zd/I/xaY+wBe1s8H6BZIy2d8wpYun6ZoX1t12+hj5o6FGzdu4ObNm9jZ2XGmS5kshtHvEui4xzwSiTgmbFkZ5AFBHMtIJIJOp+OOWyXj5ljymWg06oL1xuNbJn+2k4ID2wHACQk0AQNwbSDAyRzmDPobDofY29sDAFc/vkPOBwmKJGu+WVq2L/ZCjpG83wJ2PZ5yTPXakPXSbqNp0dc+YLdIAjr/GGchcw1EIhEsLS3h8uXL2NjYcOdHfOlLX3InRCaTSYzHYySTSTeWVDqYSli2QxOtgQR12Q5tIpfkK0/zPD0XdP/Ja+wTuZbld84lbUH5m0BzUD8lZEn8ZIBSq5oWwKa1WQsQLWYDwKX2rNVqbvsJT1WSz+pJNS3I6CRaFBmPZpRB4KmZmgXAFnOctkiD+tKqmyWI8LtuP+srg85oFmUw0t7eHvb393H9+nVsb2+jXq+7fb7MOXB4eIi1tTWsr69jdXUViUTCaehSs6aWTpCmb5xBdYxwZn1HoxEqlQq63S663a5LKMMDX8jwuGWy2+26yHd5Ahzbnsvl3DwuFovo9/tu3zrfOxgM0Gg0XLrZVqvlwGRtbQ17e3sux8L6+rrTJq25oQU/9rW+FjT20+YHfw+a11pI990v/etau/QJphrY2TbL8iPBXQZOsnyax7krQd7L9StPRgMwoalLgUoLTdKUzbHlOQGy/rKeQYqEBml+ln0j+1P2iY5jkGOjwdwS/qSArsuZ072nUw3qJG2q9TEW34TSC2OWSScXAveTMgreCjCZhSwAtOpq1V3+Zgk7szJcn4AR9OxJrAmWwKTr4Gs/hRdqLQwg63a7TkPnyVnA7TPvJfMD4MCv0Wggk8k4jZlMmNoRwTwej7ttbARlGdUu20ehgBo728OASya8ITMnULAf5V5u6Q5g30QiESwuLqJarTomzyx3iUTCaeU8frjdbgO4pd13u12USiVsbGx4rRCaoc86tnxefw4aTx/wTANzXtfCh24P2+KrY9A7NEhz3PmZ99RqNVy/fh3lchnVahWbm5vOXE6hUwqeEuytelluAb6X81gGP8r66D60QNj3XT5rCfRW5L3Fe0i0ZP1N0dbnmvopJD2xZ51IXLhB0q2+psFS7idl9i9rn7AFtvxumQtnaessDDMI0H2L8k5IMlaL0cjr0wQYiwkR0NnHDCKSh19IDYj383m+U2rtNIWHQqGJLWD0azMlLJktzfzUuI6OjibM39KvTqY7GAxQrVZx8+ZNVCoVtFott+WMoM3IegbKsTzWm8w7EokgnU5je3vb5R9ngB5wK2d4NBp1QYMUchYWFlzcRy6Xc0KMHh9+pyYqtclp0fInYd6+cZdz3we2JA3kvnUxy/YxPmP98V2WBl+v13Hjxg0sLi6iUqlge3t7Ii0wt7HRhE5AltvadPs1qMoT/tgeulP00adBQv+0PrAsd1qon8YnOF+kdUL//mrRaQLmu6FTDepSM+J3OWmk1gMEMx7JwHzSvdZ45YKvVqsupziZvi/iPqg8CbJWhKv8fRYJXdZT36tBWFoYNLP09R2Zv+xHwM4SZj3vY0KSQTFvgAwYohm6Xq+7eudyOYxGt9KrMuiMyWL6/b4rl8elMmEQx4omd5rMKUDwWFYSc8LTFE/z/Xg8dnvgmR+cZvadnR23nYkWBPYxy8jn8y6gjiZ6GZSVTCYxGo1crACFmEceecT50pnQZjweO6GE5k8mtwmHwy4QkODgM8/Ka9a60PNOzxtLyJNl++aqb+775hIFLr3mfBqrdQ/XAAVC9iEtRPydn4fDoctfUa1W0el00Ol0Jo7s3d/fR7/fx8HBgZtDPiFDnlnOmAvOBWr6cucFrQjyDAKWGxTcK/tA80ftNrS0dXm/ZZbXu4lk4JxvDOZ07+hUg7pPmpS+dLnVQkvBlpZqTWafNivLoLbYarXcKW5kmLqu+l3We6x9n5a5624WiAwonKUfTkKWlqUDAzVDkO+SQUkEdJ6spsGODJAaLbXlRCLhcvMT5BkMx2NTeSgQD3PJZDIugUs0GnVMnNqH/CyTwWjhiAyXW9dGoxEymQxyuRxWV1cdoyYIAHDJY1gmE5Wwfa1Wy4FJIpHAYDBApVLB1atXUSqVUCqVJrLZ9Xo9VyemNWWq2f39fYzHY+RyORd4J8dhmlYTBBgW8PrmkQSQoHdZazDIlG4JKb6gMlm+NI1zHGXufm0poE+dpzfSikSBk/vTaaGZtl5lgKwULvhHwS2RSLi5bgk0QW20eIelgASRtmRoknzWEgbut9Y8bY7N8vxpoVMP6pZGy8kktyFZ2yskWZNeB9AEMaZer+ckde6T1gvYp5XMCvRBC9Nqj+wjq876Xv28xRiC7tPv1AxmWtCV1JZksg+6NcgoqeUSuDWxfGre1HCi0ajL1V4qlbC6uort7W2n7fDZUCiEVCrlxl9raWyTZFrUSn1zh3VNJBIIh8NOW6fFQJ7CJTVjafqW25poTQDgjonl4TMkGZ3f7/edxj4cDrG/v+/SmMoxI1nzI4gZ+8Z+GghbZcjvei3MWoYUGiWoW3NPCrCh0O0tg+Qb2pcuifOUFh3GWzBuo1KpoNfroVarodvtBoI660a3jjS/8zmZb4HmfN4jj/71Ceryv89cT5Jj6eM9PoFLtlHzgrtRFu6U5qB+imiaD1dr5z4zspygPrOSLFsLCZTWmTAklUpNHPQRBNzymjZRyXrJBaY1Eiv6fRrpyHKrj3S7Z12M+n5Zps83K/uA+fcZIb63t+fyARAceYAO95oPh0O3FazVak3k3uZe4dXVVRQKBWxsbGB9fR3Ly8suQpznqddqNVQqFbc1kZHoNGVnMhmXxEZGzgO3Tw6kIEHzP5PUEMTpY81kMi5b4Xh8y3zPPuA2OeYb5zjRlZBMJrG+vo6trS13JPDDDz88AU5MosQ+IAixbUtLS+ZY6XGaBbT5Xa6doPniAxUpRFnz2DKx+wRG/ibnn8UD2N8ETV6jMCW3lPFPWpPkuMt5uLCw4ITRdrvtjQGQbdKuO75PuohisdhEQiyZV0NbI3W9rXHRfaSj32VgqB4fS7GSfJmWI2mFmKZk3Wuag/opoiBJXpuVgrQMPen1pJM+YpYtmQQXcqVSQbPZdPucg4BWArcF5lbdLMnYMmn7TJ8+4UdqMT5mG6TNWX0q+0kKS756yajyVqvlDmCpVCrO5E6mS0bR7XYnYicIzDSNR6NRlEolHB0dOWC9fPkyEokEjo6OHFgXi0XntyTwcesa603TbLPZdP5RliGzuUnNneZSAj8ZMa+Nx2MUi8WJ/c/sq0Kh4LQ25q2nq0DOg5WVFcfwKSjIPPTs/1gs5jTI69evIxqNIpvN4tFHHz22f13PPx9pAdh3r2/sNSjo67POtyDrz6zfad3juFCQkjnfeZ8WsCXY8RmeH8G4Cr3GdP1lRDs/yzHkXJJbKnkfBWG2wQLxoG2JWpCX4yLbJa9bY8S2yC1setve36So+NcinXpQB+CYJzUpMkefhG5NJsm4faSf06DEgCr6gGXwirwv6Ps0spgu/2vmOm3R+BimT6KfVldLuw96RtaZGgV9zYxR4FZBlqNNk3wPmaI8MIV5uQl2BNJUKoXx+Nb+X/rQac6Uudbl3nRpFeB9dA+Ew7fzuXPPMuvFusljXCWzlhomhRX+cT6TmUtNCbitSdOkz3qw/TJpDS0HFDYIODdv3sSlS5dcGUFjdq+0Fd86Cop2P6mliM/6LG66LXKs+EdBR/ah9Q4NdGwL/e3y/HXrnSRpfud3qTnLUwB1faVgoftJ9p1VB6s/JGjraz6yBHjNc1nnuab+ytGpBnVOFua4JmMiCEiJUErCFlORmpiecD4hQEuvNN02m023mGUQ0rRy9HXguAnUuldqd/yuF/Is2jpJB35NA2eLcQZp+5JkoA+D4Xq9Hvb391Gr1dyWLDJURggPBgMHsCwzmUw6gY5BcmSCvV5vwhXS6/XQbDaRy+WcGZ3pXofD4URKWQoHNM/SGkCtiBYDtoHtZNAkUwdTC6TrQPrLCeqMgF9YWHBpXqPRKMrlMiqVyoRGJrUeWjqYfCYWi020kznm6Xs/PDzEwcEBnnvuObzhDW9wgKHnkdTUfIKfJguIfQw8SOAOEswt4dsSCvQ6lmtbzlEJpPpPxndYvnUJ6OwvvoPPaECU7ZWn8xHwOM/lPRQsZayQFMSkiVu32+INcqx0/+n17BMGrL6VQqt2j0pLxRzUXxk61aCey+WQyWRw/vx5Z6rsdDq4du2aSwTjMxFp0InH4y51qNxbKheBFZAnP1PDPDg4QLlcRqFQmDDBc9JrTVaWq4UFPifbYDEV6QPTz+oFHSSxA/Z58NZ9PquBfJcmzfBp7h4MBs7kXqvVHKAzoIz1isfjCIVCzuc+Ht8OQisUCk6bXlpaciZ2gjEZ4N7entOAb9686eZRoVBwQgG3lskx4fM8vIXALU2rBMxut+sioWW/6lPWQqGQcwFIoYECBn32bAcAJ0CwPAqP7BsmuGm3287332w2HXDRH8uYhWeeeQYPPfQQzpw5Y1pbpIlXC4zWXPAxaynsab+49sFKQJBzT85r3ztk3eQhMFZkPEke1qOtJSyHmQnluzWYa7O0TD4j17pWCNgHMjhS1o1xGbTm8N3yfroHuAbkWtfWIzn/gtax/C594lLgsjR4zdPkWQh8xsrlMae7p1MN6ufOncPi4iLOnj2LWCw2odHJiThN6wbgmF+hUHDgLLeyyOc5SaWWyUnO41gZBa8Xk0VykWrw1n+afAvRpz3Le6UWz/prE6yu86wSqy7bV2/2GeMReMxtq9VyZkt5rji1YmqsTNpCDYYMjYlZJPOgNlyv1wHAncrW6XSOaYSaAYdCoWP+8XA4PJEmllvgjo6OXK5vugPknnE+w/6WCUR4vzSX06fLOoTD4YnjP1kW+4s0GAxQLBYRjUaRy+Vc9LUM8BqNRrhx4waWl5exsrIykYBHzwEdVzJtTujxt+aSpfFZ985CvvkugUjHGfBdHE8JqHKds5wg4dpn9fJp9vLd2vogAZ6WJHlSn8WTdJIazfe0QDZNUdCfLQuAVab+3eofWkXvF8019VNCjz32GNbW1rC4uIhut4tGo4Hd3V3nA5Pmdv0HTDIQRkqXy2XnC5dbjUicjAxE4nYoGSlLcyf9qydhUNMA3GKQQcwliJFK5qatCdNo2j1W2XxOtoNJWprNJnZ2diYy80mhic/RT0kGlsvlnCZDgAduZ1YD4ECeSWMajcZEG2SqWZ5mJuMyaALnHnLp15dWgHg8fkwbYSKSWq3m3knNm23gKXIScGTQFM3qBHVG0BOkZIBhvV6f0DLz+TxisRgWFxfd4TYy6I6gfv78eXS7XXcAiewfaw77mJyP6VvM3ifwTXuHtQ70dx/AakuVBlVdfxmQpuskP0vBUZYrTeucT5zTus+0D528JpPJIJPJTIC6BG7tV5dlyzpZY6A1aqttVv/KMmR75Tu1q0M/I/N4vNI0B/VTQm95y1tQKBQwGAxw5coVVKtVvPzyy07LBiajSkm+Bb+wsIBisYhUKuW2LV29etUFH8XjcRQKBWQyGSdItNttF/FO31ulUkG1Wp1IRCOjiy1maTGpIE3dp5Vossxr+j16cVKo8d0vnwsCdwlukpnyjxm5eM40+4taL8dlPB47c3QoFHJBaRTEqF2ORiPnO19ZWZnYxkXwo8meaWKpeS8sLDiBAsBEwB23mZHBA5j4DNxmnKy/1PpisRjK5bKz/NC8zvrRLy+ZMt/NJEZLS0uubTT5M2sZyyAISItCIpFwwkY8HndujmQyiWg0ilAohGq1iuvXr6NQKKBYLE4AnZx32nIRBK76cxBJd48WoKcdBBIE/HyOc1DHicjfJchJQZ7zjAGXcqcFBbRkMomVlRX0ej10u113Ol4kEkE2m3Wm+0ajMeFf5zu08sFnOY/Onz+P1dVVl1NACgccc/rgaeqXuf19lhK9fmkiZ52svtTCiOw3KZD6BAvgZIcEzenkdKpBvVgsIplMotVqoVqtOvOtFaUaJDFSA2QCB2bZkgx0PB5jaWkJ5XLZbVfb39+fmLxcqNzyRJCyJH3NBIOCVDT5rlmL1tcP02gWTUqbrH1kCQTM2763t+cOYpFR6zISnbEN4/HY+Y95HxmK1njJ3ChoUWvmwS/U9mVqVprPCeAy9SrHkPUi2Mrgyk6nc+ycdGnB0WZMajO9Xs9p4bJ/CHYUaJjgiMIHT23TZQO3fcSlUsm9i24DWpZ4z9HREQ4ODrCzs4Ner2fmhdeWl1ksNXouWb9p4UC+U/8+bT5acy6oXrI8CdYacGW8g+QftM5ks1ksLS05tx3zDiQSCZTLZYxGIxfjw1S9EtgkT2C/U2BMJpNYWlpCoVBAKpU6JlTwGQrh1tbIIIuLHhf9XSsUFmDrvpRt8QUv3m/Nd66pnxJKJpPOtHpwcID9/X13KpVFlmmOE5l+8VAohGw267Y57e/vO//suXPnsLS05EyU7XbbaVmSqVopYyWw873687SJR41D1926z7JMTNPofSZWrcnrugbVQ7cVuO1HbzQa7qjSfr8/EdnLqGGZZpXPyWAmycgkqBPoWUYoFHKCBA824TY31pHR81JDZ+Y2KTzwfUwCAsABPttH5ifrJvcVy8A9GTEvtXYZTc/ANmbWYyAeU5PyGZ6lPhqNEIvFJiwHHA+6BOiuGA6HqNVq2N3ddXOa7bLGU3+W88USmq179G/W3PfNxyBiW63ndNCifIdl0eN1GUQngZeCWDqdRqlUcnETHINEIoFisejeSxfMNOJajMfjSCaTWFxcdLs0ZApbea+MOeEc1vEAvnf5SFtPJA/Q1gb9nOxXy9Vwv2kO6qeEqB3t7Ozg+vXruHnz5oSZjZNdLla5CORAyX3HqVTKSdmpVMr5TxcXF50pc2dnB/V6HQcHB8f2JrfbbdTrdVSrVXS7Xefv5e8kC3w1cEvtCLDNYvJZAoPlK/O9L8gMJk1s7HPZ/5ZJU77TYtT9fh/VahXPPvssWq0WADgGRsCSQXIyAJKR59SeZWAQjzQNhULOzE5wJKgzuxr/qLVzjDhf+v2+873zutwnTMbJ7W7U6KXJn9fYPvY1t7PJPwYKRiIRF+2/t7fnwJvWCuB2dDPbTJcBBQSCcjabRb/fR6vVQqlUcow4kUjg4OAAwO2DQ/b29pBIJHDz5s2JrGrWHAImg+a0NmcJftZckGVrc7kGg5No6tKCZAnyvIcgzfbKfpUuEBk3odcKTeuMv5GnsUl/PN8lcxFYa4T3DodDpNNpLC0tYW1tDeVy2WUklC4Jqamzf1gHCiMWSbDXPEf2N+/l7/LdJNnXsjzJu7gWWV6QgjGnu6NTD+rUZmRebB/J4A1LIudCo+mVmhgnYzKZdEFde3t7ODg4cOY0CX5MQlOtVtFut91WFL4nqG6aLCCexti0xqS1J83o9ALTddRA7vuNz2pmJcseDodoNpsuWxwAd0CFBFupvcqxkaZGuc2L75baORmxZCYMcgRu+y2Zs388HiOTyTgmzmNQZbQ7GRZ94xxXaWrnvJQaDve10yrEPfTZbBYLCwvI5/MolUqoVqvOBM5gQT4jNXiCTSqVmug35mtIJpPOjcQ2MjaEc5wgFA6HUavVEI1GUalUsLS0hEwmc0yblfNLzi2tyen7pCnYmhdBYC+FB6tsH2lXh68d7Av5R8uIFpQJyGwzx7XRaODq1asT8RILCwvOvcQ5T4ufVih4Tf7xiN2VlRWv6V33FdskMyL63Bp63c4qMOkAOJ9bUQI3Ad0XPHc/aK6pnzIioyYjtEhL7rxGcx2BhRpgNBp1W0m4UMLhsNOcZJIZPeCU3hkFPxgMXFS1ZQL0kQZh3++APelmsQpMo5NOZqm96zqyPJ5jTsZDptnr9SYOz5B+PIK33gYjtRSC+ng8ntBS2E4KfdTSuHOBQiH3ckutXWpb0uQvyyQA6PqxDTIbmXQPAHDCQzgcRiaTcXEdoVDIWYnoPuC7pQDL58k45bY+1oWaI+tNjZF14z3tdhuNRsP53H1zJAhQZNu1xu6bS9rNY1l8rHnkEwq0Vq8/y7KltivHl/ODY8Y5qoVWArlMDESLCPkE4z24LVG+T5Ism0GOhULBaejSWmBZwNhOaYLX69GnPGiS/eQTDKz54VNAtBAwSx3uJc1B/ZQQzWZra2u4dOkSIpEIvv3tb09MaElyQUkJPJlMYmNjAxsbG25frzwNiQyz2Wyi3W7j4OAA169fd6ZbWTYnL6Pia7WaS0LDRUnyTWxtjpOajmXO9DE1X5m6rrOaNHVZPmbpi6DldcY/EAypmdN3DsCdZz4ejydiEuRfPB5HPp+fCCrie/P5/ISfUWq5DIyjgME609xO4U7exxgL6YMPhULuTHL2hfS9SguSTG0bjUZdJD61dAo3S0tLE24bmtYlCNRqNScUjUYjp53LyGqWD8AlVaLplsGgsmxapRqNhitXC2fThECfEMqxl35gKQhZz1iWJikcBM1dbUnQv8myKQRJTV0GMvKaNsFLDZRCPL+zfaPRyB1xS1eS5dZgPWS76T5hYC6VAt4r3QeSr9FSyPcFkQR4rT2zDRIMJTBbz8k5I6PhtcWGitRcU39l6FSDOn2Hy8vLuHjxosvfvbm56cziEgS09sEFwi1qxWIRiUTCBWRxC5GUgBlk1Gq1JpKGyIU1Go2cWa5er6PT6bitVz7TOEn6pPS98rvPZy7rI69pCpqkQVK0FiQsUNflSHA4PDxEtVpFrVabMCfyPjJZuY+bmiW1J/oLCVJSC2Zd0un0RLlyy5g+J52aWavVmtByKbCFw2GXlpbMliDP4DuCM5k/zdtk1jwClgFv3J7EmAxuo2Q8QSqVQjKZRDabxXg8Rq1WmzhxjYKr7l85FtL9QDcV65RMJl3kfTh8KykPzfY+M2+Q1Ui/W1+TZlo5d3wWJK5NbUbnOvAx6WlmermO5JrVgaxa8NVlBgkWMohMgr9vzcn28j/ndyqVmgiq1P1n9ameH4CtIQfVSa9rrVDo/pT3Wn1j9eP9TD7zt4lONaiT6S4sLCCXy6Hf72NlZcVtKWk0GhOaOWCbDnXgigzQ0gyAUns6nXbb5yxfPv2VMtI6iMEAdyYNWtqRz0x50mv69yDymeg00VzZ7/ddrn5JNLVr7UWezCbHSwbSEfS10CRTs3J7mfR9U5Cjj56CBXD72Em5xYx9xft4D/3TjDznu/lHQNZaHvPbs27SJ8pYAwo6ci5pzVUmzWH7CeYM5KL2RSDT40XTu7x+rzWqafPTeqfWDn1gq5+dNq+nAbevPkFkra1Z7gMmTf38sywVnHPyu/xdWm1mFey1Vm1d5/c7MeOf5Ld7TXNN/ZRQpVJxudVjsRgKhQLOnTvntg9x37CW8IHjgSXMKMaz0OXWFIIID45ZXFzEuXPn3N5qneObzLTf7ztNXUYva/OgBcqWhGx99pkutabA/1JjkgzN1zeyTrJ8SyCxPnPxE0AI6IPBYCLamM8RbAiEwC1gZWxDv993/kUAzqIiD9CJxWLo9/uunPF47JJzaLMlk4dIEzq1pHQ67XzNzC8vk3qEw2GUSiX0ej20223s7Ow4M3c8Hnemeb6PW/dkoN/Cwu2jXOv1OtLptGsPd2Hw2Ni9vT13LgHrL/fF87vUOpljgW2QwgyFIfbl4eEhdnd3J7LV+RjvrEx92pwK0r4tDZ4Apr9r0gKJD7yD6qzraJVpvddaj1bZvjoR1LUFQY6ddCnpfvO9w7rHt35ncQ1OI0uL13z4ftEc1E8JffGLX0Q8Hp84P7rX6zlGLU/ekn50uZCOjo5QrVZx9epVd5IVtyjxiE6aaWOxGIrFokuOMhwOcfPmTVy7du1YnneawehX55ne9J3KCS8DXzRgTptMvnsswUAzSX2/9d0ShoKsCz7tg8ITM+8BcJmvxuPxRKR3OBxGoVCY0GZZRjqddkyOOePlGeoEVJqvKQiwrtz/TpLBUJlMZuIQIG5LW1xcdFYhCokM6mNq1Wg0irNnzzqNmEGSFA5pbo9EIm7rHeeI1I6lZs1Ut4xyZ58cHBxgNBq5dkrXwJkzZ1wMBw/G6ff7E64MrhPuEGCClOFwiO3tbezt7WFpaQkrKyteU2oQ07e0PW1ZkHNFmoGDtHgLbPR69oF50NyXZWutVz+nXUa6LsDtzGx6DfvA3VeW9k8H9at+Tv7J9+oIdC0gyftY/jRhKIgHyXbr++bm91eGTjWov/jiiw58qW1R86H2PG2bGDWmRqOBhYUFpFIpLC0tIZ1OT/ghgdvblphTm1mkyDx1nvjRaOQy0jFBiMxKpevE+sjvJLmgrQXuW1TWtqQgRhck9euyfXX1EUFMPkNtkWZwClTUZjk+wOSJWBwbnqbHLWPUOiUAMCkNzdtS+5K+R2lKt9rI56UbgPUgyErfJ+unTfIy45fUvkaj21np2C5GxpNZ8z+ZMQ+z4TrI5/PuMBkeAjIej9Htdh0oAXACC++RKWyZund5efnYvLAERD0nLK17lnnlm9c+AVI/K+eV/DwN0K06TbMYSNJjYj2jwXVWy4EEZg2KmrdJK5e2LMg5bwW66fb4hBHdN0EU1L6TWE7uBc019VNCL7/8MgBMJADJZDLOv0ktnaQnupRWZeDb+fPnkc/nnSYmzZUEDSaGGA6Hbj867wNuT6JOp+NObZN7l32kpflZtPYgKVlGpAYxN58WMctklsKDJPlelqMDeKgx9vt9FAoFxGIxB1RSY+b/cDjstHKaqfnHBC9Sm5KRyRLoydzkNZk21Yr2lwF59LkvLCxMRO6TsdIvTrAcDAbOosTv4/Ftt4A0h/NztVp1ggrv08S+YqAd4xSYyZDxArRgsV9osqe7gte5PWtnZwcPPvjghJDks9YAk3nhLZOw7Ef9WV47KfP1rQ0tuAcJ0kH1scrTz/K73AbnsxhM03z1rgOrTr4+YoyHPGtiGgVZHVhfGafCOlj1kuX5LDwscxYLwL2kOaifEqJ/kgweuBVNbEUDSyYO3DaRSWbEDGP1eh3FYtEd2HJwcODO9ybjZPazUOh2WtnxeDyxxW00Grm9v9z+Jo/u5H2AnbQFuL3ILYYuJ6rPjKYXkDTrkbTkPuuCk++ynpHR5WT0BE1aLmSwozSNy/pKv7sMtOP56/RVF4tFl5mODI7l0QTNd7Hd1IRZX9lvvCZzvTN6nnXnOBOEWVdqWNTAG42GszpEo1GXC5wxIdwnz618g8EA1WrVCRjxeNy5EZgamYmQOCdbrRZyuZyLM6BVQY6tzGXPubCwsODe2Wq1sLOzg3w+P3GOvdagra2WltXIxwzl8z7zuyyD/czvUhjTJAF4GkDKZ/hf8wWOLwMdKWRaWrk1l4KEC7lVUX+32ugTTsLhsBPomLfDCoT09Yu1u8DHE2QZ1j36Pgvw7zeo/22iUw3qliagzUo+adtakFy8Or/21tYWtra2UK1Wna8+k8kgFAq5JDMyIYhcHAy0kpo6NVtrgVkScRDD0wsu6F5ZrsVc2Ac+jcRnCrX60qJQKORAVAb7SHAZjUbO5UHth9nXALjfaJ5mfn2OO5N2ENjD4TByudxE4hn+lzEOZIDS1SKZlLT68H5aDYBJX7i0FnBOUjPnGefyOkGVQMyy6FZgX8tc77K/pZAkrQMAXCIdmZ6UwYMsg4lRaHGgP5/CjNQOrfHX2qPvv5wn+pq8b5q/3nqfZc6dBTR8dednnlGwv7+P7e1td2hUu912R6FKoYQCgRV5btWR91r9oLX8acRoeZn5Tr5b1yfIymGBuHWftVWYdZHvkGSN/StNc039FJGemNZ/veitRcNFSAZJxsYz2m/cuIFKpeLMW9SOqJ3rACyWy/I6nY4z0U6bINZCk20JAvegsq1FpE3kXKS+d+j3BS1My2IiNWNu7+If/egEaUah09wdCoWOAV6328VwOHQCQTgcdgFk7I9oNOq0agnC8mQ+ABORxlJAo1mVoCj7Rm5jk6Z+Aif/WN9+v+/2ngNwkewEVMaCUDOkhYHJZehWogWD9ZU+cQIFsyTK/ep8jkIKd37QpSFjFSTgyLnF9WIJkr45amlrFsgHRdSPx+MJLVmD+jSyQE1+1r/TbUFAv3HjBra3t11/kWjx0TsLWD6FWF2XWYBCr6GgZ+g+0oFwpJOAqB4nC9B1Hfkun4Ig6z+roHIv6TQB893QawLU+d8yVcvgKqnFyz9579HRkTPrplIpd6RrrVZzzK7dbqNarU4sOG2Gkp95NGy73XbZwzSDlNusLGZjBW9Z2oV+3sfEAByT5oPaYfW3ZqyWxC6FhfF47CLFCeBy+xpjGBiVLZP1yJSndIt0u133LPuUzy0uLk5YRhYWFtBoNNxBJgQIBu4Bt7Xa4XDotsVJtwHHu1arub7jewmWDLBkLnYKhyQKDpyPNOnyPcwUx6Q21NRLpdIE02Z8RyaTQTqddgKOzBInT1qTufRpBWHgHyP5SYxx4Da4ICFTzhkL1C3GrQFNgmkQAEoN2FcGtUf+t96t57MlgLD/b9y4gT/7sz/Dc889h2eeecYFXUajUSwvL6NQKACAS0REFx7nFf3bnG9WoKwUViRJfiD7Wn/XwZa0fln8weo7q69kfax+tv4HuTqsNs3plaFTDeoakPnf8hcB/gNd5ARjBHKtVkM8HneHtshtUSQdQKJ/JyPqdrvuONbBYDBxPrdsx7SJrhekj6lJ0lv5ZtGugyJjfXW07tVCFsGZ5nFqg2RqNEczqIzMhtrk0dHRRM790WjkTKBSm2awnRRaGEyWSqVQr9ddxDiflce+8n72F+eMDGbTmp20NEiNnvWU5v9KpeIAl5YG9isTGnEeso+azaYrV76HAqE0s7O+zJAIYELzltYDBohKkOD1RqOBbDZrnjCo54MUnqWAPYtGZgmilvav6y+Fd+2LlvPPV3fdBvmdOSZefvllfOtb38JLL72E/f39ibwAcv5QKGVcAuvEeSP7RteT9+o6W/X0xdcAmHBLyfKt/rVA3zcOQXzJp0TIdupYlSCB75Wiae2Y5fnTQqca1EnWogzyA/G/Be7j8diBcDQaRaPRcIAiy7PMU3qS8vvh4aGLgqdP2DqvWtd9WlunTTSrjZYQYgkCvsA8XzmzEoN4uIecAKYPRpHMnJorwYbuDpYnt/1Qi5Kme15LJpMuMI3xEqPRaCKLnAR2jhHdBNIsLdPOSg2R1/mZ+8xlylieCBcKhZwvHLht7tVm8PH41i4KRrJbliZ5gAuJJ63JnPrSYsU+5bhKwarT6aBerx/bq+4jgpbUstkP+nnLBB9Urv6TgiAwGXTHZ+TzswizrBfv5Vzb3NzEzZs3UalUJo64pSbPvAgMcGTAIcFeRsRLV4auM3/XwW2+NWfxLQqdtHRp07sFptbYyD6znp21L3X9Nd1PoJyD+ikhy69ngYL1XZKctKPRCPV63ZnhmWWOflst4VoLREriodAtPy61f2ask++2zODyd/7XbbMWqvwun9UaO9tqBenpPgqycExb3GQs0txeKBSc2Zn+bh6sQsCnT5o+ZQJgrVab8FtLc2MikXBZ2JiMhRq51Bqy2Sw6nc6xzGkE0HA47AIiCXIAnBYkx1gmjuF3mrTZNwsLCy4ynpkOJYASDJj8iKAqfbM8bIZjIdPP9nq9CXAJhULHjmWV2/Ek8C4sLGB/f999DodvnURYq9Vw/fp1nDt3DqlUamKOau1MgkrQ+AfNcWlpssz5OgDNJzywXj7T+zQTMQXNRqOB7e1tvPDCC6jX6w6oZbwJD+QBbqeWplYuY0BkzIUUAOX9Pu3bZ3kjSSsLNfVut+vcQnp9W4qH5CVaiJAxJGy/vFfvYrDGWCoJkncGxU/ca5qD+ikhS8LUUaf8L02VmolocxSBhP5dPSHlZwmwGjS5CKh10UcqI6tleRq4g8yNmrHK65YgYJHW7IKeIyj7Am+svtHMh9dSqZTLnU//NRkCgYUaPMdL7keXWj21aGraPF2NDIl/TAwDwGmvHAsp8BBMeXCLzBtPUJenAMrT1wA4Rs0tavR1ZzIZN46MHaCwIE/4omWCPlm2lamPaQpntjpaIUajkcuVwHL29vYmhCOZqpdWDJmVjq4FWgxYXpClh+MthWJ5ryXkys+zWJ4s4VyT5TLimp/mBpBrTQqP9XodCwsLWFlZQTweR7Vade4KxiPwjHS5NVNuLeO9HEsdU8F3yz6Sc2HaZ/mM5n+aH/narsfXcptZY6bHTwoQ1jjNomDN6e7pVIM6SZuwgEmJVmqaGvCtCS+TnVgaKskHrPodZOTcsiRN+XIRzdrGWWiaBm1FpuvFq98rGTTppNI2tUjps5blyv6SWhB3JEjgkaBKs75MvCFBhUyWGj21XBnVTtAk8+VJbNzWJc2rBG/5PHDbhH10dOTAstfrTZw8B8DlLWC7qCHTEqD7npHvnJvc+ibbx/dKoZFHdkrQkBYAntjGd8rsfUEJkyzNziLLQkTyrR3rj7/51pzW1vVfEKDrd3N8x+MxCoUCQqFb8Qn5fB77+/tu3HgPrS0ULPknAVYKPXqt6fdL1472R0tLgdVvkqx+9/WFrKdPm7eu6f9WfaQg8moB+lxTPyUkJ5Ke8BLcNWlJVpenpV79ziDyTX6a86X2L/2N+nuQ1iLbYEnD2kqhr+vffP2gP8vneF0LTNP6ST4vfdASeKil8uzydrvtghUJquwvZkqj2Z7ArjUV2UaCIPe00/cptyYRELmFkWBPnyVBlRHNElglcNIvXi6X0W63ncuByWPq9TqazaZLNEPXD7foURBhABv3tVNAYIwB4wHknn2eLy+PrWUdpRshl8u5e+iPBYBqtTpxpoEex6C5agGX5UfWJAHAR765JTXLaSCiLWIcM+C2YJNMJnHp0iWnlfd6PWxvb2N/fx87OzvY3d11AgDHYDgcuqyBHMMgwNPfWR8pAGrSgoq13n1zX1peuP6sdetby/q6D9jZDjkuuv73EyjnoH5KSGpHQeBmkWVGlhNSPy8nBReJT3CQC4mTezS6FcFMbYxBVNqaIN8nzXOWW8FiqnrxygUtNVf5vGXBmIVk3XWf+piCZLzSz0htkdekpi61Rx6GMhqNXKIX1j+Xy02kPJVgTcZL0KOpXkbPh0Ihl+RmPB47oON/avLUugnw1PxDoclIZ5kIhqevydzxNNEzj8GDDz6InZ0dHBwcoFKpYG9vz23da7fbjslTmOJYyjbJJDM6h77UAjluoVDI1TMajaJYLDqgqtVqTgDVVhw5J605IcfbivbW90gQ0OuQpP278j6LLG1dznM9R9lX8Xgc5XIZiUQCy8vLE0cBczvr1tYWvvWtb2Frawvb29vY2tpybjYKRvzTAC6BXgoxcnyDQF32saW0sK4ygNTqQ8sHrvtb8x1rLOWc8I2BVf6sfGZOJ6NTDeoWWOgFbvn4LAk26B1BAsIsE5PMV2ZZ0pPdB+j6PmsRBi3Mac9ZfXBSqdRnntNExiXTmDIASW7VkkyOAEiNV2Z2o5bMP4Irnycg0TpCECZ4x2Ixd8IZwZtlSaYo+8RiagR8Xpf3SnClcMG608/PAD+a+zOZjPtcrVbRaDSckMAgOQoQMpCQ75Lv5bskaMgDP2iBoHaeTCaPbcmy5odlUvXNBfncNLKAWguyFGp84G+tWd89ui0cT7pdRqORG4tEIoFer4dMJuN2xjBjJI/Fla4NKbTKekjhT7ddb3+7EwricXdTpm6Db8x9/PJ+a+f38t1zTf0+khWcobUKSWR+2tc3zURmlWe9x2Ik2tQrpVq5QKZpHrodPuI7Z7l3VqFELmArgGYW3zqBtt1uO6sF/cnUkIBJAYdMUqYulf3DPf/ch06TJ4PLCOrSPyy3ukm/OU/7YyS5JG2VkdYJn1AkxyEUCrmscNSKqcXGYjGn8fOktXw+j3Q6jZ2dHezt7TkfN5POMNhPZqCTYCa1ROlr5/zjzgAm2aFQxa2Gw+HQ7UKQlh0LSINAnPNF9sO0Z6zPWpjSmr1vveq6SkuWrzxp0aIQlUqlkM1mkU6nXSBmpVJBq9VCrVZDNBqdAHW6ZrRfXVrQ5DznnNVBdFYfW3WW/WRZ6ORz2soxDfCmKRXyt7+p4DcH9VNEZBjSP2RNXjmxp0n4/Ox7Rv6XZVvXI5EISqUSyuUyHnjgAZTLZaTT6WNMUj5vXbeEBqt+su7yT5vhrEWv66HbY7XX0gjIlCzTIJkfmaGMYu/1ehP5q2lWpumc+/vJaGlqp8DErVfSNB4O3zonvVQqIZlMIpPJIJlMOibaaDTc1sWdnR23FS2TyWB9fR25XA7ZbHYi+E6CpQYD3xyU2b4IxLxOXzn3zhO8aQbO5XI4e/asi6YPh8NoNps4ODhw14bDIdrttstJTkCWeeCB266MeDzufOs023NLXLfbRSwWw+rqqrMm6G1JJ2WSjA/QQrc1/7Rmrn+TGrW1Lq1yCaJ6vmrz92h0+xCmZrPp8lXIeAsKa7S+cM6yvH6/PyFsajM66yGDGnl9PB67ucu5JIFarmN+J0mhQf6uI+v1+yQF8U7Zh/yuhRM9HtY98vqc7j2dalDXkxqYNCvL7/ysn9Vgx/u01g8cTw6hpWfNRLgne319HcvLy1hdXUU6nZ7w21rWAf3+IOuAfq+8z2eGC5K2rXKC7rXqoMfFJ8ETsIHbW7fIIKVZnloozeLUwDkW1LJljALNpZFIBNls1gXRcf853x8KhdwJaJlMxpnqgdtJYmgq5/stkyoFGb1vmG2s1+su0I/AzH6RUf20KjADodxCJ1OMsh16Lkn3BLe9yUQkfC/7W/Y9697tdpFIJFAoFCb61Jqf/LPcXxoUfD5ivX1Kzm1NQSAR9Jy11jgHOMasI+MTGOdB1wSFJ+auYIyGTDWs+5NbJmU9fVYCXudzcpeHRZam7usvHx/09R/v0UKDzzJqKRZW+frz/aK5pn6KSDNXH8hZYGQB3jQzlFW+nNT8jftVV1ZWsLGxgeXlZSwuLk6cOCYZrdY0LI3DAne9YOV36zltBp2VfIKRfKfuD1/dKUyx3WSoOrCNIErwleZiyaxisRjS6fREghOa4+PxuBOkWJ4cI+aiT6VSyOVybrsSU/qSOafT6Qk/q0xow7HSWjGj5A8PD1GtVl3aV5rfWRcKKfIZxhHwUBf2mzSfy2Qz/CPAEJzT6fTE0bWyf9n3zFtOgYbXCoXCsfPUJQBpULEYp289aWFZ/zaLFi/fIed7ENDJ+lAIk8DJuUaBULogmIFP5kzQoM4+1b51kt66Ka1aGuSloCXb7BNQfN91n1rXZuF/QXzSKl/ujHm1aQ7qp4Skf1NONk4kaXqSxHvkhNZbs3iPlkzl/RaQEWTK5TJWV1fx6KOPYm1tDfl83qXtBOAkeB8j9Gk82hTGz7IeQVo526QZyTTpOUgK19c0k5VSP/d/yzPAeT66ZHgUfKhpEnx5ncDGM8l5sIZ8jxQcGGg2HA7dtjEG6pGxS/9xKpVyDJdxAGSw0hJBoUNGu5MhE5CZ7IV1D4fDDpC1757adq/Xw82bN3Hz5k3s7u7i5ZdfdtYJAjXdCbVabWIu8P3SBRGNRifOA5eCFe+TW7ni8ThWVlZcZjKpNRK4JAjJ+WVZd3wWH8vS45uTPmFR+q3l2tSau/6v/fQyNkMKCDLZDNcOXRyWYCX96nJOyrlpJXOS9ZOCgex3tln3jRyT8Xg84RKw+p3lyL7yKROah0o+Ke+Tga5su97V4+Nbc7p3dM9B/cMf/jA+8pGPTFxbWVnB9vY2gFuT6iMf+Qg++9nPolqt4sknn8S///f/Ho899tgdv9PnG5ImWmnuJEkm4DMNyvIswUH+Tua5vr6OjY0NrK6u4syZM8jlckilUseO45RZ1mbRSPRvkin5tHhdhvTPyedke9gW2TarvFm0MH2NYMS9vPKUMpnKlM9oszH97qwzLSLZbBah0O2tPBJoR6ORy+Hf6XScFq4162w260za9NHLw0xkTm1L45NbmmimpUYn76d7gbEAMmKd85EnsJXLZYTDYXdqmsyAJ4MvZRIeWS/ex9zkUkNnvxKA+BuD9CiESiDX5mpr3fkE6aB54hMarbltaYSW5ugTVCV4SmBlP2kXG+cS+5jvK5VKqFQqTsiSVhBpgtfZDHmfVCZI0jTPbY/S768D6Kz+1EK9L6jTsoZI5cRnAdBKgc8ywrK0whTE214perU09U9/+tP4N//m32BrawuPPfYYPvWpT+Htb3+79/7f+Z3fwSc+8Qk8//zzyOfz+Ht/7+/h3/7bf4vFxcWZ3/mKaOqPPfYY/uiP/sh9l4zmE5/4BD75yU/ic5/7HB566CF89KMfxQ/90A/h2WefRTabPdF7fFKolmCnAaQFqla5/OxbDJTyV1ZWsLq6io2NDRegJYFIgrpcdL46Wr/5PsvvVruDJPdZJu40BjvtWaml6tSkLIuaJAAnKJGxMh2n7DcZJKfN+gxcunHjBprNJprNptv7zbIoHCwuLiKfzzsNeDQaubSzkrFblhQpRNAC0G63HahLEy+1KJnaVu6DlwJQKpXC0dERisWiE2qkpqMT7UiAY7soJOiAN/kMwWY4HLpIbyavkWZgDS5sv5wXJzW5npS5W9p9EFmav08z1TE27D8JThxnbj3UCYykpu0TNqQQJwVrkozRCApo05/1+tTCjcULtMKi75P3zCo86TGSwP63BdR///d/Hx/4wAfw6U9/Gm9729vwH//jf8S73vUuPPPMMzh37tyx+//4j/8Y//gf/2P82q/9Gt797ndjc3MT73vf+/AzP/Mz+PznPz/ze18RUI9EIlhdXT12fTwe41Of+hQ+9KEP4cd+7McAAL/1W7+FlZUV/O7v/i5+9md/9kTvkRqOzMGttSgpWQK3NUD53QL2oIHU2kEkEkE+n8fGxgYeeeQRLC8vu8hlKSnrcskgdVQrKWhh+oSRO5GGtWnPKsvHPOQ1i4HqMqmdUmOWzExaLyTYMMCs1Wo5fzIzvWUyGdfPMtUrtduXX34Z3/72t10u80Kh4LKCyb3rly5dwvnz51EsFgHAHb5TKpUcyJM5yPpJSwNzvbdaLVSrVae1E+APDw+dD5uavaw3NeRsNuusGQBc7nj2G90FMsUrMDkvZYAhAHeQkAYJKSB1Oh1sbGzg7NmzEy4I6XMOAnXt0rHmy6yCaxBw+8BJEp+XAGNZ3DimFNjkeQ+JRGIioRGtIbQQyYBFaussi2NsufGkSV33lxQcZDpaq/1aONFrzge4wO2McrPwCAv0+axc31YgHclycd4vejVA/ZOf/CR++qd/Gj/zMz8DAPjUpz6FP/iDP8BnPvMZfPzjHz92/1e+8hVcuHABP/dzPwcAuHjxIn72Z38Wn/jEJ0703lcE1J9//nmsr68jHo/jySefxMc+9jE88MADuHLlCra3t/HOd77T3RuPx/G93/u9+PKXv3xiUN/Y2EAmk0G9XsfOzo5LBmFprtRC9HUpnVuLwGIU1uJZWVnB2toaLly4gI2NDeRyOcdw5UTXk1qChMWofNc1yXpb5k9rl4BFQebKWTQkLf3re5nSlVnZpO9cpl4ljUa3jwIFbvvteA9Nxcz5Tr87t8G12210Oh2MRiMsLS3hwoULWFpawje/+U20Wi2srKxgZ2cH/X4fFy5cwAMPPIBEIoGdnR3nh240Gm6ceByrNDtKn3S320Wz2XQHgtAaQVN5LBbD3t4ednd3Ua/XUa1WkUwmnfBwdHSERCKBTCaDpaWliYQ61Lhp5aCmTi2c4CGFIRL35rM/9ZhwDWSzWTz44IO4dOnSxDzVJmCfyVVq6RZA698sQdESCmadd9Zz0m+s/egcP24lPDw8xNbWlvOfMx5GjgOACUGM1pxUKoXxeOysKTKlsRQqfHEHmij0+bR12V6fgE/ex/fLtaUFHc2X9HjwmvaR+4DcJ2zJOr9WaTAY4Ktf/Sp++Zd/eeL6O9/5Tnz5y182n3nrW9+KD33oQ/jCF76Ad73rXdjd3cV//+//Hf/gH/yDE737noP6k08+id/+7d/GQw89hJ2dHXz0ox/FW9/6Vnzzm990fvWVlZWJZ1ZWVnD16lVvmTICGIA7hnJjYwPZbBaxWAyNRsMd3ylpVglrFuDUYM8Fk0gkUC6XsbKygpWVFeRyuYlEMyxTLjCp8fi0m2l1s4QXi6RFYlq7ZtHKg+qq62Pdw+1CxWIR1WoVAJw2JLe48V0ETCmAUcugf176Q7V2Fo/HUSgUkM1mUSqVnJmdyWr47nw+j1KphFgsht3d3WNtloDG7XesK4GdgXH0p0ugpZC3t7eH8fhWQFylUnFbx2h6HwwG2NvbQ7/fd0IL60DNm8Kr9OXKPpda33g8ntgzTXeHBH+WzT39DDy0NEGf1qMFumlArMmnaQfNJX3vtLlpaa4y/qHZbOLKlStO4OT8y2azyGQyACZTHRPY+UfrIeeKzE/AeAztIpFxI7pNUtD1CVLTyMdTrD49yXhpk7rmTT4r36tB90pTJ/aQKNBpqlQqGA6HJtYRBzW99a1vxe/8zu/gve99r7PQ/PAP/zB+/dd//UR1veeg/q53vct9ft3rXoe3vOUtuHTpEn7rt34L3/M93wPA76/x0cc//vFjwXfALd89TV+7u7sumYkOBrMGlBJnEHjp+1lXKa0nEgksLS3h4sWLWF9fx9raGjKZzLGTwliGXNASuGaRZqXmxec0aVO/RUGT2+onzTDlvVaf+cx9/C0Wi6FUKuGxxx7D17/+dRfBHovFnJ8buJ3etN/vO/Di6WcS1ClA0TdNsKJPen19fQKkhsOh24fNBUYfcrlcRiwWc9paNBp1CWuoqcmgONaJx3AyAQyz5aXTaeRyORwdHSGfzztNnWD6wgsvuPdeunQJ6XQaN27cwPPPP4/t7W0sLi5icXER5XJ5IqBLAjz7hu2ToMNtcQz+o+BB06kMoFtYWEAul3PtDQJ0OcYyIBUIFiKtOROkgZ5EgJx2zQcwh4eHaLVaqFQq2N3dxV//9V+7+dRqtdBqtVAsFrG8vOziDKj1E9SlgMQ5IUFdvleOkewTvWZpVaG1RwsE8vkgTV62XSoV0moh62Y9qwUskgR2rkk9xrJMGXh5P+legfrZs2cnrv/Lf/kv8eEPf9j73Emw7plnnsHP/dzP4V/8i3+Bv/t3/y62trbwi7/4i3jf+96H3/zN35y5rq/4lrZ0Oo3Xve51eP755/GjP/qjAIDt7W2sra25e3Z3d49JNJJ+5Vd+BR/84Afd90ajgbNnz2J9fd2ZPHlQip6oMs+1ZHxycdAHq7dqkKxBCIfDbqFfunQJDzzwgDueUb6Ti13WyTJvWQKA/p2f9e+SgiJRZdvkopbPsF90fbTwE9RPmvFoCZ6a80MPPYRr167h4OAA3W53Yk+0DKCj35oZ5aTWLH2ZMhqcvmuCMP2SbPPZs2eRz+cn8skvLS05SZzBcvF43G2/k4FQ0oTK8qntcd/yysqKM8OePXsWpVIJ0WgUe3t7+Ou//mscHBwgn8+75ESZTAbpdBpLS0vo9XrY3Nx0WjlN+Gyj3I+eSqWchUCOmx4HuqC4ZqT7gAIq3UbW0biy3XqeSguKpan75rWeP9Y1ax34iHUg6V0dWtDn+MggSlr/IpEIut0uXn75Zezs7GB/fx/Ly8sTSX/k+tbvYJyF9KtbQrJvHfOUP7lDRPedj59IAUP3PcuRPnFdliU46PrKuSFdDNLdIdecLuMkVoG/KXT9+nXkcjn33dLSAaBcLmNhYeGYVh6EdR//+Mfxtre9Db/4i78IAHj961+PdDqNt7/97fjoRz86gZlB9IqDer/fx7e+9S28/e1vx8WLF7G6uoqnn34ab3jDGwDc8j188YtfxL/+1//aW4bPxMGtPtVqdSIqOEjyl//ldZ85yqJw+FbOcGlypzmX5jfN7EjWQtY+Kl+9fb/PSpKR6ffOSrO838esJOjH43EUi0WsrKxgOBxiZ2fHMVhqvqyftL7wO7VUaXKXWjqZLusjtYnxeOw0dZ2ClkyPPlTuL5fbkGQb2Y/cfkQfKoPeOA/kDgi2mwJOqVRyyXPYNrmljsKOPIeefvVwOOzqKHcMSEZKEy8ZfTgcnth5MB6P3XU5hzlmlkCngV2P/axzxGcF8s0dH0lgleXpaH9dFudNMpl0rpdisejKY0xFq9WasGZks9kJEJMklQe5tU3uPtCCgKyX7BvOKyngWn0ptV89RkHrUFsM9D36mhQetJYeZLmzxvh+0r3S1HO53ASo+ygWi+GJJ57A008/jfe85z3u+tNPP40f+ZEfMZ9hBkhJci7NSvcc1H/hF34B7373u3Hu3Dns7u7iox/9KBqNBn7qp34KoVAIH/jAB/Cxj30Mly9fxuXLl/Gxj30MqVQKP/ETP3Hidx0eHqJer2N7e3tC89CLWH62Jp9vwDXjotQZjUaRy+Vw5swZrK2tYXV11R37KZm/T0iwGIGUaC3yWQtkey3SzH0WsqwCs9aJz1kaGv+zDwuFAi5cuICjoyPs7Oy4QCWCI/tRB4BRs2Q8A4FO9rvcb8x2UJvXTJfb22RKVhmUppOLaC1J5ppnH3N7I7Pa0XoA3LIIhMNhrK+vY29vD6FQyAWysQ6MO2AWPQpCPEwkHo+7fmIAHhPhSD85BQ65jz0SiTgNUCbe4X5/mRpWj6scQ36Wa2eaNq3v1X2p+3hWIdYHXFxXeu5LoZtumqWlpQnBcTAYYHd3F1euXEG1WsX+/j7i8bgTCqXgoAVKebiLPIpV7saR4yPX/nA4dP58KejSLy+tbfKz5Hv6z9K0peVAR+L7xkz3tSX06ef0mvGV+0rSvQL1k9AHP/hB/ORP/iTe9KY34S1veQs++9nP4tq1a3jf+94H4JYFenNzE7/9278NAHj3u9+Nf/7P/zk+85nPOPP7Bz7wAbz5zW/G+vr6zO+956B+48YN/KN/9I9QqVSwtLSE7/me78FXvvIVnD9/HgDwS7/0S+h2u3jqqadc8pk//MM/PPEedQDY2dnBtWvXUK1WnQlVA7GM9pRmccunRQpaBKlUCsViEQ8//DAuXbqEcrmMcrnsGLfPCgDcNnlbWgQXlk8gOCmTI/mA3Md8tX/UJ+zocnT/ac1J309wfeyxx1AoFJDJZPDnf/7nE3ERfLc+KYxgyyh6Cfhk0tq/rhe11GBZJ5m4RvtItSZEkhm/pJWGzJr1lZYmWgEKhYKzVJC63a4rlyATDoedr5uHtKTTaQyHQ3cUaKvVQiQScSl0tTmcpnkKC9LqcHh4iEKhgI2NDVy+fBm5XO6YVgZMCpE+Ri6vaWYugdYH7r4yg94n54oP3HU8ConCTKFQmDgXgFn98vk8ut2uy0SowS8ejyOXy+HcuXNOMKzVatjc3ESr1XIWEQnsrJcOkLPmJ8eYJnjr9EArNseyrmjBXl+ztHNfvYLIEnz1+PgUntcSvfe978X+/j5+9Vd/FVtbW3j88cfxhS98wWHh1tYWrl275u7/J//kn6DZbOI3fuM38PM///MoFAr4/u///kArtkX3HNR/7/d+L/D3UCiED3/4w4HBBbMStw7pbRqSZpGwgrRqeQ/3ojMFLMFIMvMgTcXHcGQ9g8xlmu7EfD5Nq/KBsY9mucenuYdCt8zSy8vLGA6H2NraQiQSwcHBAVqtlmOgBFfZNzKBi8waKJOASJCXrgfJmKWWTC1Mts1n2mS7ZCwGtWC5R5l11f3KOSPNbePxeKKd3D4XDoddopNwOIxer+cAgmXIKHiCOf8IIBTYZOwCo/hLpRLOnTvnBAffGE/TxPX9J2HcWrvk++RYWGtMx4TMWif2HfMeJBIJB+osh4GOPC6YR/Xyd+YKKJfLE5YTbq+lNcRKRCPJZ1oHbsdsyK1tPj4n5/W0frCUC12mFhIssPYBvVawguryStOroakDwFNPPYWnnnrK/O1zn/vcsWvvf//78f73v/+O3kU61bnfO52Oy8kN+PdiW5NXL/JpwE7fJf2h5XLZ+dG139wiSwom8522B/WkpBf1rBMyiCFampRl4Qgia4Hz4JBYLIYLFy44AJIRv9JnLkFb+7olsMox0WZGeQCH3GssSd7LNK+6DxjMxOvy3cDt6H0N6gAcCOtT0GQbmEkPuAUuUovUWekkqLO9MlBK+3VZ/9FohGQyidXVVVy4cMGlPPXNHx9z9mnKlpA0zfpjzROfBqrJB/DaoiQFPt1/HDPuGJAH/XCXBAVJuaWVgW0LCwvOeiItNhoQZyXpl5e8QmvBQRQkCEy73/o8DdBJQQLD/aZX452vBp1qUC8Wi1haWnL7SuUxh1IzIXFykdlxUuqTkCzNJBwOo1QqYX19HWfOnMHS0pILZJL+RQ3wlmla3st6yfefVFvW5GPI00DY95uvDUExAL5nrfKj0Siy2SyefPJJrK2t4cqVK/jLv/xLtNttlwSE+9dDodBEJi9f3/O9BCgJ7Bx7XUdppjw6OkKj0XDMVJdBMJd+aW3Kp191PJ5MWsM2S02fc5FuAx4nK+e1jqKmYMPsetqiITXKUCiEfr/vBBUpDF2+fBlvfOMb8aY3vckJDsBkdj/LZC77z8cwfQzfAlxrfuhxOQlj1gCvy2S8AndJHB4eTlhz6MNmEiDmE5DCEschkUi4+3u9nnOxUPCTOxh8QOfrG334kOwjub50Kl8+b2nc09ak1c8azCks6vrQuhZknbifWvrfNjrVoL62toZIJILr169jc3PTZdkiTdM25GQP0tS5cJPJ5ERaSN6rhQf9Dl0Xq36+3zTDDCqPv+t3BwG79azuQ6vvLI1sloUq6yZBMhwOu73kiUQC1WoVBwcH6HQ66Ha7LmaCTDEejyOfz09oppIhs85S0/f5Lkny5DwZnERBwGoz3yeBQGrn1N4IpJbQpueRZP5stw6s0nNXghZ/k4KrjHRnLgCeL/893/M9uHjxorM68Rlt2QoCVGvsWcY0xu57Vs9jfe+sAK8tIexHabVgel+SnFMUdGRshRxz/V23Q2raFlm7UWTbOOa0XgUJOFJRkcKmLtf3rPXZxwPYT7No4vIZmezoftFJBULr+dNCpxrUFxcX3alotVrNAYD2sVsDagG4b5KRaWofru9ei4ImhRXI5StbLkpt9gxasPoZn+lyFlfCNDoJuEvpPpFIoFQqIRKJ4MyZM0gkEqjVatjb23PalNSw0un0hOmdzFUyNtlurfXxN/6X9+ssXho0rbbK90uTu4yo133DeQXc3lPNPzJzgol8hwUeuh6S+ct9/wyaY2panlUgc5zL+sm6zUI+kJa/WeMfRNactea+ry7SZ63rMB6Pj23x4z516Z6R90nAlHPOGhuO451mhZPzkdvqeF23W85BbT3S2ru8f1o/yv7U5VnAPosAOAf1V4ZONagzneV3fdd3uX3qTB4ipXFroclAIskwJRHMyYwpzXe7XZe+0QJ4n1buK18Di9ZuLOuDXpi6/j4AmgXYLW3dKtdn2dBlW6AqnyWz5f98Po+HH34Yy8vLODg4cBnngFtxFKFQyOVHp7madef7ZLpZ+k41qMtgNm050KZ0ahdyXzd/k30iGSS3mUktTc45GcTHZ+ScI6hQe2f58lQ7WgOovcv5TgAIhULOhAvAbRd88MEH8eSTT+KBBx6YOO1NC8LsB21qtciag/Je2T/WHNDgb9VDv0d/9q01C9jZT4wwp7WP6YcTicTEmPAZmsPlHnL5ThnpLjV1aYXRPMrXn+QL5Dl6Pcp+lHNXfrf6M4jkPNDlSbL4p6VI+QSQ+0VzUD8l1Ol0XHay9fV1dDod7OzsON+YnNByQQHH92/riagZbCgUQqfTQa1WQzqddtvYpH9TkgY9H7jyd+23lfdqshaYXrg+CpKSLcbq07B0XXzvmCaNS02bPmJq6ul0GslkEo1Gw4Hf0dERWq2WM4lyWxvrQkCTlhWpUcmTtKSwR6bP6xwPvaVNziu+U45/LBZzvk9mOGTGQjlHpCAi38Xy2F550I30q0pzP7PYabO8Bopms+kA/tFHH8Xjjz+Oxx57bML3rsdP9o/e6uiLePYRhQ69xqY9rwVE6z5rnmqBQApTet1znLjeKZBpcKNwxP62eIesD4AJQLfARQqQ+ho/041DF5EWTvhOC0h9gKbnsXWvFoR1++T85/zTViJLUANmi8mZ08npVIP63t4e0um02wNqHaICTE5YnxnUN5klqBNQms0mOp0OBoPBhEQuaZq27gPuk0jRJ3lGPhcEtkEmuGkA7Svb+u67xj8edQoAy8vLE/fKYCUZ6a796ZL58R2WZcXyj8ogMd7DOWIJOJwrLF8eeypzq+uteew3+Q5f3+oIaKmRW8dzatBl6tx8Po9Lly7h3LlzLnuanBu+NmrSvlGr7rIOswD4NDrJMxJYps03fdKdtZvAsi5ot4zPfy3nl04io8kCZm3Cn0WAt8qT5LNQ6v7Tc0J/9oG9LMd69k7G/05prqmfEvra176GQqGAcDiMWq12LPe1Jf1a2rAmCehycQ+HQzQaDcRiMdRqNXdwC7ceSU03iInICaLN7/K/JXj4hBEfYFuLcZbFpBmY75lpAoAGPvmdAGhp9sw4F4/H0W63HSimUilsb29jMBhgPB5PnIrFA1i0b5pEDQy4vfc3FAo57ZfXdDAaGbEGXTnerAvb1O12HdBSSJF7yy0NS2614ztlffidqWj5xyx0nKNstw7O4vasS5cu4cknn0S5XJ44j92an7J+2i1kCcL6WbnTQGr9sv8k+czRVtmzzElrDlD4kqer6TUitXbZnxwPCki0LMk5o+sirSpBPnULEPmd5VCBsTRheV8QiGkrk/VZ9p8uX84XHeSny9CALt81B/VXhk41qH/lK19xqTR5OhbzeOuJQ+lYkg+wJKDrxDKdTgcHBwe4ceOG8/NKk66c9PK5oElBDVLeO8005dP0dbv0AiVJrUT+HqRNWQKF751yIeu2sH9ZD997uQd4dXXVAR6Bk+ZPajzSAkPwkX5m9itTsJIhMbiy1+uh1Wq5I02ZdY1t0Nu7fH5GCcaSEdNdEAqFXKpXn+BHU7sEQ5p8ZWIbraVrwY7tXVhYQDabxeOPP47Lly/ju7/7u7G8vDxxaIs1XyzGbIGAnhOawVtzxcfYOVacn775FwTwQVqsLJMCuUyxy9/lTgXOnVgs5uYBU7lK/7ieF7KunBOWCV6ved+8ksKddh/KPteWhVkpiE+xLMt/flI3jHzfnO49nWpQr9fr6PV6busPNRgfWZOIE1VrYJbpjYuz1+uhWq2iVqu5KGzumdaBUxaT1O+3tDYJRr4FYjE5zXxn1cqnPaNB22Jcs/jILM3dYkCS8abTaZcAZmFhwQUxyeAhyWwkc5YgLLVZarzdbhetVsv9pzCng6q0oKbnBYAJLZnAwOutVsvNKW4ds8y6cu7QGqEZqAy8IshYwaBsQzKZxMWLF/HII4/gwoULbteI5UcPGjc9x2YZX98z1lw7CZP31cGK1p8GVBwLvdb0XJfjrgGYn7X2LH+TAoF2FVkBqrJ8lskxl0qEvk+2TZepgx21QGe93zem/C0o0E/XSdJJBI67pbmmfkqITE9qLDoQBvAHbFngS2YsgV3fd3R0hP39fVQqFUQiEXdkJqV9+S7LLK8XkNTo9TP6OV8bpl2T5Vjv8GmNs4J10Lt0mfqa5Q6RfZNKpVy/y++j0QjNZnPCtClNndJcTG2XvzHorNlsotFouOyEuVzOJYbh+zXzk24ZCQoyYxu1QNazVqu58nhoCoUUDS5W0CXbQIFEau1yTOVcHQ6HLoXpm970JrzxjW/E4uIiUqnU1HHyCZOzCn667lJI1ff7LAV3Mu+kMMi+t4BKrylZF/lZzi39jA6Ss7RWKg26HA3Wsm5BwXdamNPvlnWU82kaqFkCmDUHOM91f+vrVvm6zDmovzJ0qkHd0k4soOJEktKxT8uVebTlXmM5qKPRrb2+N2/edH7cRCLhgNIyf1mAJheBlHa1kCGZkKyzlqBl24NMYtM0NB+zs8ryXZflWIzB6p+gtjFC++joaOJs80wm4xLVyAQvmvFKLZpWHR7bW6/X0e123WlnNI+zbXJfMHArwj2XyyEej08ctrGwsIBqtToxBhRG6BZiRDwPEJHtl8BHQVWb2WVAHPslmUwin89jYWHBnat+dHSEQqGAJ554Ao888gje8Y53OGuSXhcaTLX2KEkz5Wnal5yHvkBAlqkFJ1kXaw1Y77PmkQY8TVb7LeFD/iaBV/MhrYXzOQqW0WjUBEDdN3Luch7weSn8WYCl+RBJxzho/uIDP62dy/dawhP5mXyXxdPmdO/p1IO6BQCaUelFqc1gZKZSC9OLQU/k0WiEdruNaDSKvb09lEolF4gl/eMWE7GYhtawpmVd8oG4BaD8zfJtz6JNy3J1v1p9b32f9h6fBM/3MR5CHnGqdztQi6WmbGlOwK3sYQS/RqOBfr8PAMhms26botT6+V6OG8GTTFYKCa1WC/1+f0LLk8FuvV4PtVrNWXVSqRRCodumerqQZKAey9BmW87VfD7vhFEGcKZSKaysrOCxxx7DpUuX3Ht868Iin+Ar/7Me1jP6u9YYrTKt5zXo++puCSjy3UEm4lnIt5bl5yCwkmMnwU4Hm8lydeyGdL/I+3w8xRcUzHGz3BQWT9Vt1b/5ygoqY66pvzJ0qkEdsCegD5iASfDTvldpOg0CNlK/30ez2USlUsHKyoo71pJapZ7IFsPRwKelfJ+GouujF6/0B8+imct6WvdZi1y7CKYJDZp5B42TJnlkJYPIGNQmwU9n3pKCH5kiD+fodrtoNpsIh2+lnc1msy46nkAsTd1Sc5daNZOWtFotNBoNdLvdCU2bz9Lszx0UbJfc3iQFTt0mCxSi0ahzGfCEuFKphOXlZZw/fx4PP/ww1tfXj1kb5JgEgWYQI/dd9wG+XntBAoYswxIufPXQZQYJxr5y7hRs5DzUAqWl1QcBhc+qIc34Po1Xr687EWgs3iXbou/jf5+FMIjv3Q+ag/opI2vApElITiC5lYnMVm5bk8wvKHiFv3c6HWxtbSGbzbo83fSX6ixdUoMHJheK1sy5eIMmv7xf+it53aq3vo/k07Ll/ZIZy/sk+eor6xmk0fO7tYgikQiy2awLbNvf35/QlGXfjUajiZgIqS03m03nSw+FQjhz5gzK5fJEVDznQaPRwNbWFg4ODhCPx5HJZLC4uOjy/x8dHaHdbqPT6WB/f9+5AXjmuayDFLS4BXNhYQHxeHzi8A+CONslTe/yOM9Q6FZmvXQ6jcFggFwuh0cffRTJZBKZTAaPPPIIVldXkUwmJ9aIBXzyszUW1lwiyTlhjasUTOVamIXR6vlnvd96RtdVCxpW7MIsZct7tDWH14P4kRT0gtJNB71XCgwW+Ms6+DRmPisBX/JKbYGQ/7V2Ln/j71afy7qfJpA8bXTqQZ0TM8hcpCeTBj+dxET6u+RElpNdTsqjoyPs7e25LVjZbNbdz4VrabGa5DvIKH0LX7bZpxFb5evf5Tut36dZFnyffW3VWsQs0rosl3vVeYrZYDBAo9Fw6YF5L6Pi2U9M6dnv91GpVNx2uPX1dbcfXpoQ2e/pdBqrq6suSQvHsdPpOHN6t9t1fnVaFPQWRWrS8kS1UCjkLAXsC+kSokmfe951qtlwOOziAHiiG/eiFwoFLC0tTbTLGlPNfOV1H+M9iQnVx+x9Gro15pa1SpZlgRC/yxgFa65aQqb1Dm2V0vXUQGpprFIQ8N0TdL8WJILqrvmcvm5ZZyyyeKnVD/LeaWX5nn8laa6pv4ZILzTNIOiXlAkdfJPdd53aXzwedylko9GoS4TiM33qsvmn66mZEO+X//XnaQtuFgD21VPW11cHqxy9RUyXZQGAVSaBkcB3eHiIdrt9zL/OfgiFQg7QqVXLsSLwWYJXOByeSEM7Ho/RbDYxGAzQ6/XcPndt9ZHaj4yG575otlnmG+c7yLS5N12a/7XwpXMpxONxFItFLC4uuuRI7HsfsOux85EWan1gou+V32cBdP42TVDVa8aqi29NW0LlrHPbqgdgR8NbdeIYz2Ip0IqJ9aefYV30O33ry0eWsGfVUZIUjPU4++bM/aA5qJ8yssBMLnatoZMI6DITGE20sly9yOWi5ESlOXg4HCKXy01YARhNrcsMmiga1Flfqy66HyytRveTbNc0RjuN2c3SHitgR0fBS0ZkCTKyb6RJm+OntyES5Mlkjo6O0Gw2sbq6ikKhgGKx6AIb5bPj8W2/qJ5PANyc6XQ6AOAOXAFuu3fo76ewQDAn6Mt94p1OB4eHh0in064fj46O0Ol0JvK6s3+kJUmejR6NRnHhwoUJy4Jm+nr8pgmaFkjreannG/styNXj0/atz7NubbMEWauuMjJc32+Z++UclevFB66cPzo2BoAZHwH499XLd/E3mYDGynSo66JJj1uQz90CYhkzYI0xx0vzXbkWZT3uB81B/ZSRntCaEcnJy+tk4tKfrgdummSpNafBYIBarYbNzU33nng8DgAupaRVZxLrdXh4aNZHaxbymo9JynZYwOtj9haQBwF/kObGxSzNxpbWrq/5yPqNFhEJpHSpULCiH5eBZfKMdn2cpa6LjLTnNrLBYIBCoeBAl/7vw8NDdLtdx/j0fJSugVgs5hhqr9dz1h1aIGiCZ0wAcItpptNppNNpl0gmnU4jn8+jXC47QUWPsSQpkPrmojX/5G+WJmY9bwltGjx12XoOBM0vXYcgcJfv039W2bP2gdTAg0gGuum5oeugg+rkn5UhU5rmpWDhc+HJfrF867LPLD+4NUd0+4PGZU6vDL0mQN0iS0PRAKKTy8wqQfoYIRn7wcEBUqkUEokECoXCxLnM08DKtwh8Eew+oJf9oJmm/M16Lkgo8NV7mtXBqvM0xjpNQ/NpNxxbmd9bWmKYAnY4HKLdbrv75T5uqc2xHPrFgVtC2tHRkctsd3R05I7k5UE/BG/+cUyp1bN8zgueIqgD5iyg4FnoGxsbLs4gm81ObF3Tlg/fuM0KllZf++6fRr45HDTHgEktULZBtynouyWwnoTuRsP0WQ195WvBwfd/FsAMGj/guIvGEuYtq8ws79VClfx/P2iuqZ8SktKxpZ1r85cEcm361eTTPiST0BOF0vHBwYGLpM7n8xMmWKmRWmXo3wE7kYTvfxAzltetz7MIB/r3ky5Q/U6fKVTfL/uc13hWudQmALi+lgd20PRNLZaJYDY3N50Ju1QquS2JvJ9/FCBo6qdGxEQvPOCDgW+RSMT52rmvnnOSWjeBfHl52eWzp7AxHo/dQTNsK3Db9J7P57G2tobLly8HjqmcDz5/p49RTxNA9f3Wb0HXg+aPBnFNbIu2llmWqCBLhM/KF1QnXXdf/+n//ExtnfPKZz3T1ywzu8X3+F2fWDlN05a8x+cK03xCv99nyrfcGrO6Ve4FzUH9FFIQWEpzLDW4IGlVPu9bFNocxntCoZDT1ulf57PSDCy39MigGb5P5vSWC0lbFvRCOam2e1LmHiQI6fdKTVpqwHxeA7qPiQaNgyxPWhQ0+DNTnARVnsX+7W9/G5ubmyiXy1haWkI2m0U+n3fb1qLRqAvO04egjEYjF/lOs7vMKS8D6ur1OtrtNkKhEB544AGsrq7i7NmzE9o/3TWDwQDRaNQFycn+GI1GyGQyLhDO0kw1E9Nbr6x+1mNsgZI1BkFzQa4nPV9PAv7yv1zX0jytgdYH9nIO+wQikk/A0eve8p/rOSsBXZ+gp+uo+YssWwoFVpt0383SLrbBIi0YWu2U4xvkowcmXT9zuvf0mgF1SRoEpTnW8i9p0JiV2VjSH78zuxhN8Tz4Rfp9ZRnWJOcCDtrPGiSJ6+s+aX0W0ozQ95wUIri4ra03075b5AMZBp5Ra7cEGWou/EymUywWUSgUUK/XAdyKrE+lUkgmkxPuGQasSY2Z9aAvnZHsBHJud2u326hUKqjX6+j3+1hZWUE6nUahUEAmk3H1Zn4DZsWTdZfzg1vZZI563UezkhbirPlizcugsQoCTJ8Ap2naLg9LkPG1yXreV4cgYUaTBOo72aom36EFEA3wvvdZZcu2aCH3TjVOn4AtBRZN08D9ftJcUz8lZE00+RsZgwR0Xgs6fIDPBy16LUHr/fJMSrKzs+NAnWdqB4G6fKeO3A+KzPXRLBKxtThPCrg+0m6OadqEJaRoBqctG7SAdLtdJ8BZ7ZFCHbX19fV1DAYD5PN5VKtVnD17FsViEel02qWPDYfDqNVqDnylds4sboxW51Y0Bsox6+Dm5ia63S4WFhawsrKCM2fOuMQw/X4f0WgU2WzWbZeT2oxuSzgcdjEbPtCVny2AsGgaUMvnZ9GI9fP6t2lWpGngyzK0S2HaM9PaaQnZPmuFBFkN6JpH8BkZLDeNrNwaEtT1Njpfm/R6mgbwcmymmeJ9gM7/Mv6B75f/7wfNQf2UkOxoTnBqPNLEbQXFaZK+JA08ElQtUNJ70TnRh8MhKpUKYrEYBoOBi6AGMAEwesLJhaLrM03b1Qx2Vs3DYohBZjbdd9MYpg5As3zpPuHBqrcEdiZfoQ97MBhMnEQmGTD97azT4eEhNjY2UCqVsLW15aLPE4mES94SjUbRaDSQSCSQyWQwGo1w/fp11Go1LC8vIxwOo9/v4+bNm8hmsxgOh2g0Gmi329jc3ESn08Hq6irW1tacyb1YLDrzqQym5Lxh9DvbGYlE3PGzqVTK5Xe35ir/yz8NNr7nggQ4/ZwWOtin+n45Dno+WPdZ91vkA3ZL8NWCsxYopjFtLZBqjZVCmA/85XukCV73A0lureWc0GOot8fx+ixtkeX45oMF2FZd2QYN/pbQoufAnO49nWpQByaZEbVhedY2NaxZNNY7efc0oGTGs4WFBRwcHCCdTjtg8UW0y+e5YLVvUt4TBIxycVpg7dNwfNrdLNqc/KwZnyxftov3aEGC/y3LigyMYzIaqb3wfVq74TNsP83YhULBmdAbjYYDTc6rRCLhTlYrl8tIJBJYXFwEAHdaGzVvngAXjUZRLpdRLpdRKBScr55CHf314XDYJZjR251ke0OhkJvjVlIjDeYS0O9ES7eExiCaZY1Zwty0Z4OsESwzSCCfRkHtn1avWfmKXG9SCZHv130cZGY/aSS9z5qi66DXnrXjYBrgz1Kne82Pg2iuqZ8yYtBTIpFAqVRCoVAAAHS7XQyHQ3Q6HbcnGZh9gDTI+MBNatWWBtBqtQAAlUrFnaiVTCaP7TPl/Rr4JAD6wF/7si0tW36f9XfdnlkWotZqgrQcDbKaWfGPgKfHJBQKmWCoBSEJ6roNodAt03wmk3Gafr1eRzabdaZ9efpeJBJBLpdzKYGpceVyORe9DtwC+kgkgnK5jFwuNxFNL3dEUKig1iUPgSHxN76bqWb1XNb9d699mj7tOgjwZ9W4T/K7fJ9PMLV+8/XLLOA9jSyeoEm+n3NRmqqt+3VbrHVivdPXD7MIZ8Dk2rTayr+gbXAW3U8wl3SagPlu6NSD+mg0QiwWw9LSEpaWlvDggw+iWCxiNBq5Azt2dnawu7trap/WYg66pkE3COxJPKbz+vXrSCQSGA6HTjvT/l8CjMxQRtDQ9ZnlswRLa1L7GKZlJtPg7DOf+8CcfQZgAry47avdbk/kO+dnmqJpfZEChwyEzOVyAG4fjqNNsvKa9oFS289kMu5I1pdeesnlUs9kMkgmk0gmk+4gl9Fo5CLdeUrb4eEhms0mtra2JuI4dKIbXo/FYi7Cvd1uo91uu/3ukuFz33oikcDa2trEyW7WvKaQoK9J0sAcRNrHao1pkJVH3q9jIqx66DU2Tcu05nYQ4N0pyTmttW5rnVnvleZ3XZZ+xje2HANpgpdAr2NZWPcgwcvHJ3w+dfIWzWOmCQ/WnJjTvaNTDeoEwGKxiLNnz2JjYwMXLlxAMpnE0dERYrEYVldXHfOt1WozaS++ReAzOwHTGeTR0REajQYqlQoikQgymczEfmifNKy/a5AMAlKflD+NLIHHAnRdZ1+UO3CbkUmQ7vV6aLfbTjsmmPE7P8skLlqD5TsWFhawtLQEAG7PN+8jQPI+qcHrdso870dHR26/eyaTcSbyVqs1wUxZb+aXp2+fghnLJUhT26cLRp/JzrZzzNgHkUgEqVQKxWJxYiubBSR3CmI+P6cET8uNIt+tgZb1CSo7yGIUBEbTNGL5Dp+Vxke+Ne0TojVfCaqbFgSs+30g6xt3SdJ9o/vUZ22x7rXqbgG3T3jnnLf65n5qznf7vtOk5Z9qUA+Hb52DzcxaGxsbLpEHj6dcWlrCYDBAp9NBq9WaYLR3Ym7zTd5pNB6P0el0UK1WEYvFUCgU3Glu9ypgxKcZ+xabBfqzlOsLGNT3SeZF0OKxqb1eD81m07lGCPJyD6/UzqVp2vIlUvulNs1tYcPh0CWp0fuaWWf5X2574/GY9HuPx2MX2U7NmSe0USvudDrOMiNjOeShMRQumMSGQgz/5N50qdWl02mXOU4HZmlQpzZ8EvO7jEGQfSLnh+6vk5B83nJVyXYEWQLkNf3ZV960dRr0O+e0dnFZfaHXlO9d1p8uZ1rdfaAf1I6T0Kzzx7K2TFNyeM/9ojmonxKKxWIoFov4ju/4Djz44INYXl5GPp93UcLJZBIrKysuerjRaKBer7vz1CVJwNLXNN0JsPOeg4MDd0RmMplEoVBAoVBwflUuEOln0wtcmwClBqjrKU8M01qUBcKy3SxX9gndBUFaPMui5lqv19FoNNDpdNw54gRqec45wZFaNnOe88ATarRyjzjfH4lE3A6DdDqNbDY7cWIaTZ0StGVmOFl3CgfsI6Z8HY/HrhzGQ/T7fYRCt3dcMGJd52pPJpPu3HRq/9TSedIb/1Mo4PsoQKysrLi0sDroDzgOlL6tRNOYr08TnabF8Z5ZtGpfWbMCQZDFTYOlvha0dn1tB47vRLE0aB1MFnSvjH7X+/Kt9mpgkkKuFVgpywsS5q36kYKAXZZJS4gsVws9+qCs+xn9Pgf1U0LFYhFra2s4c+bMxFGTnFA0mxIE1tfXEQqFUKlUJjR2IJjx6fu0SVAyi2kmO1oNbt686XzADJay7pflS7DnPRagapK+L83ofaY4rY379pvLZ6SfnCDebrdRr9fR6/VcUhZpTu92uy5BCwGfACdTsGqfoawzx7rb7WJ1ddUJAswJQKbJ+lkBZgDcnvPx+HYCGI5pu912goXM9kezuvzOupGo7VPIYJnsAyaqofDCcaEQc3R0hHQ6jeXlZedikCSZaZBmFQTeJJ+JVoOBZJJB5lULJIPmqm/9WIBmXbc0XB+g+96v6yLLtARZApruE982N17jXJQ7MTTpeU/BTfKCII09qA2a5BhbYB8EjPo5vcb0Z7llb073lk41qOdyOZTLZRSLRbfNR2uZ3MN8dHSExcVFtFot9wfY0qK1yCzp9k5pMBig2WyiVqu5+nGrm1xYetHq908Dc0k+hjrNGiGtAEGATs2cQkutVnOBX81mc8LnTICnS6TT6aDZbDrw7/f7ziyv02lamhVBvVgsOk2aJmx5rKrWaLSmQQZLwJBBdSyPwqBksFITkUxNRsvrMwfI1OhHp1WCGr7U0oFbAmw2m0UymQwc51mA605+t4CJfeQrY5p2IwEqyHrge5cFZnps5X2ztmkWANS/WWvUJwzxmiWoWsSy5bwM2uEyrc5BwB103XdNl22NXZB15H7QXFM/JbS2toYLFy6gXC4jlUq5qGTJpBlcFA6Hsb6+7jKBMeOXJLlwgJOB5qyThlpgo9HA9vY2gFupSdPpNMbjsQucs8xwGmB9ZJlg5W8+zUOS1tL1vfIdBKBWq4Vms4mDgwOXGY19TbN6q9XC7u4uqtUqbt68iYODAwfk05hbEPE5nltODV+6MUKh0EQSD7ZDMiICsTxcRR6qwvtojpenv0mNiFoY6yMBnfczOLDdbjttXZrb+Y5IJIKHHnrIJamZpS+CrEV30rcWSM8acBp0Lci37quvBvNpAG5ZHe7E9OtzzZ1026Csv7QcWdqsvl/2SxDP0cGMWsCweIjW6q1+pUAq+0HWSVoutNuP6+lulaI7oTmonxI6f/48zpw5487H9gETzZ/lctkx61qthk6nM6F5aZqmxZLkhBmNjudqtyTf0WiEvb09d43+9Ww2CwATZlqfBuADd8kogwDex/z42RIgtDWBQV6NRgO7u7tot9vOjMzfOp0Otre3sbu7i6tXr6LRaDhtXQa+3QlJxi7PKGewHMeDACkZjAykkwFsBGiZ3IVlMQKepLN6SSCmn5170zkG1MjpJuA8ZBnU4Hle+9LSEtbW1sxc79a4zdpnelx1mRrIZ9G+tbZ7N9Yujqm+5tPMLdDT7eF1C4h1P85SR7lO5HOzaM1SAw+yGkjifJZau+9ZWR+r7zXIB1knZDnaSmD1lc/8Pu09c7p7OtWgXiqVHKDLLT56UZFBJ5NJ5HI59Ho9LC4uYjQaodPpnOidFmObZpLS93AhUHOtVquo1WruaFCZbc6S0qcxDotBW4vaV28LJPR/PktTebVaRaPRmIjebrfbaLVa2NzcxM7ODg4ODrC7u+s00nsh/VpaC88Xb7VaDmhln9EsLwEemDyARvrjpXYt/yTw8z6mmZXBcHIsWR9q4jKSXsYkUDjI5XIuXa1mpPqzpmnRy9azszJaq1xrPC2hwKet67llaZKzzhlLGA66L6jdJwF4krXlU5fF+SD98bKPLI2Zz+l5PwsPsq4HCW0SxHUszixl+cZzrqm/snSqQb1cLrsMbYBfMgdun2yVz+cxHt8KmmPSEEtb92n9d0I+jZgm6/F4jMXFRXf0ZiKRmPADa3OWbzuNLN+ahDJK2mqPZBaW9iHLphbFALetrS0MBgNXR+YF2NzcxNe+9jXnL7+Xi0MLH5IxptNpF5jHg17YjsFg4ACXZ1pr8zjnFK9Tq9dbIiWQyyRBGqSkVWI0un0gTK/XAwBXNuvc7/ddDoa1tbVj7baERADHhFs55rP2pxZm+A7r8yzfdR11/dgnGgS1Fq7r6tPKg4Bw2jqeRVjSddDvkvETvuekyd3as07Smrg1LrzHx7O0tu4Trqy2kSze4bMm8JrFhzje9xsk56B+SqhYLLrzp0lcMJZGGw6HnX/9zJkz6HQ6CIVC2NvbCzQ5Bf2mGc8sC0YSk5lsbm66Z+LxODKZjDO3sjxfxD7JpxnI/9ZC1aT7T5Ylg3QqlQo2NzfRbDZdoBe1z7/8y790Gnq3271nC1nXh3/y9DVq5oVCAb1eD7u7uwBubYHkyWYAJiwio9HIAb1kkjTnU4hh+XL7mmwXr0nzqIzgJ6DLXQChUMiZ3CloDodDlMtlFwCq2w4cZzTa5BkEeFrg1X2qKYiBW+DvE2Q16ch9n3WBc0+3I8g6IJ+xhPxZyNJA9fZRq61aSOR1WuLkAT0UCOXOHVmuBP6gbXW+9RUkdPn8+fxvzTFgMqugVV89PuxH7Y+f072nUw3q+lAUST4tlP71bDaLUqnk8nxbmcqscnzX7oZ4qtf+/j7i8bgLiJKaDBm/NlVaNOviJkmzM+D3p/N57inf399Hu912QW68duPGDVy9ehW1Ws0MSLwb8pVF8JQ+euZtz+VyLgucDpLzxRmwz2UgncXQWRaf1cKk9J+TeVNLl1Hu1NrlyWzJZBKxWMw71ifRtKZdt0gDtOyboPuDytGApNswrWwfiFkg79PW+Z6gfpim2c2ixVv30BIXiUQmMiTq+vj6XtdxlnstAWAW0kAsea3muzJQVD5vzbdXQ+uda+qnhHRAGnDcr6UlZRkRXyqVcHh4iL29PTQajWPAflLw1oty1ufH41uHviQSCcTjcXcCGH3s1OZYP2uCSUD2MTZt4vRZNOR3KyiGCVMODg4msqc1Gg1sbm7im9/8Jra2tlyQk9Yg7xXpdupEHNSyi8UiGo3GhGbMenG7GfuHZUmtkcFJlmVEa1PsP+lHlwlpaMmQQgOD4hg8yHql02l3kIwOGJumKc76XbbVV14QaTOrnJ9yDdwpQGqtLwjUfc9ammTQc77fLEXB97wF6qFQCIlEAqlUCrFYbCKDoja/08owTbsN6h9ZD60xn+QzyXL/sX+lBq+FWx/dT019DuqnhOi78pnYgMlJJ+9LJpMol8uIRCLo9/t48cUXHeP3aXE+DYMLTwsQJ6GjoyPUajUcHR25DHMA3PndDL6imU7XQ9fVOpaTC08Gd/G/FJC4qOXvDGxLp9O4evWqOyecgV/tdht/+qd/iq2tLezt7U3U526TTGjLgTRBSt94Mpl0ADgcDl0AZSwWw8bGBprNJiqVyoTfGoAzh8r95PLgFRk0J9tDbUtqXAR6BmHyPTS58z/LpEDH/erc/hYKhdxpbHyXjzH5tFuWH6Tl8b5pFiBLWKaApAFdC5K+d88aHGe1x2qXBdY+S54WPvSfrJf1Tgu4LIVA7hYZj2/timDWQx4AJK04nNMsi9cl+Fv9MKtlQfMun/mdf9buA44p14qsK9+lhRRpiZgF8Od053SqQV1qk9rHM01bYeBcLpfDysoKarUagFtpXPVzQdL4NNPSLBIe68YtTvv7+0in085VIMHMFxQj2+Vrs7yu+0oGWMlnybxZj52dHTQaDQeI1NCfe+45bG1toV6vzxSUZdVRWwhYL71vX6ablIKKvE8Kc4yG5z37+/suQJL+agbC0RdKDZkAPx6PJ5LPSPCW/Se3pckT6Jj+lalwyfC4P12DBI+CZc54ttfSNlkfaz5OY5x3wlglYEnrBv/rOvq0dWu+We/S5c0C5tbvGqh998u57yMNTHIucg5Z1p3xeOzWNecYgAkQ5Fzwga0G9ml11e3yCQM+648WcngvFQwJ9D7hgs9Lq9NcU39l6DUB6tSQpgG7fpZaULFYdKZ4muH1vdbz95qo9dbrddTrdcRiMWeCJbAEbQWzouL1QpXMSP/JtlmLemFhAZVKxZ2sNh6PXW73l19+GbVazYH9LBQK3c6ZLi0LGpBlCl2OtVWWvEdqauHwrYN/COrcG87teHwPmZTMQqc1LYvRSkGEv8tc9dK0zq1q8kAYmZdelsWEStKUbwGTtrzoz+wHn+VJkiUwThMWLIAM+jwNkHRdfZqyVfdp9bYASpMGa1+75b16Dvj4D3+jxq7zUVjC0TRecxLAsdb2tHKD7tfZHoMsB1IYlP/vB81B/ZSRxRSA4wtYMz2abkulEs6cOYOFhQW3b1zn/vYxTK1JyM+aMQRpVwTr4XCIg4MDF6WdSqWQy+Xc9japDZ50UVjgPU0QADCxBWtra2tin/nm5iauXLmC559/fiYzu3xnOHwry18ul0Mul0M4HEaj0UC1WkW73Z6IFicR1GU/cCz1fm/2MXcRECzW1tZQr9dRrVaxt7fnfN5sq8ztzj6TJlK5dU0e3ML6HR0duTPZeUiLPK6VvxPM6TYgg2eAXzqddpo6LTXyPdZcs36zxkD/xvIlKPF6EPhJTS1II5bXtW9W1l1r/74/q/xpZAlFli/b+izbYAG5JJmF0KepJxIJZDIZtFotd8aBjHDXQq6Px8h36n6eRkHCjayLHlt5v2y77EsrPoX3yH68XzQH9VNCUlOXk05PHHmfBEZe5/71wWCAtbU1d8jIYDBw5fjIWmCzBh75BAVq6+Fw2PlV6U/XQTU+K4LFTHy/8bpuC0EsGo2iVqthf39/4qzwXq+Hl156CVevXp1qcpcmZP5PJBI4f/48stksotHoxPnqOlObrptkHtK3ZzFhqckS3DOZDIDbLo9ut4tCoYBUKoV4PI5kMum0ZM4p/sl2aJ8n506r1UKj0Zg4fU2mgGW9COQS4Gid0KBnCZO+OcA+mgbKmiSg+Ei/V64v+btPoPDV1xJSrTKDNEiO77S6z8Lkrd9985DCCINI+/2+4x+SCL7RaBT5fN4JfjIIVs5tOf+1ACLv8X3WgqCss69PfEIVMBkjYQmSVrlasbqfYP63kU41qN8pyckmTZ25XA6lUgk7Oztu3zApyOx2N1KcNcEJDpFIBM1mE4VCAYlEYuoxi9PeI/98bdLSf7/fRzabRb/fd4F8BLBms4n9/X3UarVA4NALeTy+FTBEDT2ZTDpmIYGP1gDtb2QZUuMbj29Hv2uS1gi6MeLxOEajEZLJpDs8pl6vYzAYuMhkatDS8qNBg1HtTBzTbDbR6/XQarXQbrcnBETJcGUKWWl25zuGwyHq9ToAOAHDJ4yxbvyvr0mzpxZKgoSCoN99gXVBWq8WSiyLkFXOnWrmQW26k9+m3cOxZbyGZbmSczaVSiGVSiGRSKDT6UyAsZ5zPgHDJ+BYAk/QfXqd6XWkx8Die/J70JzSitj9oLt93/2s693SqQZ1CzCA4yYhDYJa0+UCG49vmU4ZLMfkNLMOaNDE0ZpMELjy3aPRCPv7+8jn84jFYshms8ekddlmi3Fa/eRjrto02e/3Ua1WUSgU3GdpEr958ybq9brXj06tk6ZxybASiQTOnDmDWCyGw8NDNJtNd2qbZIpWAI4F8OPxZNY23T8EUUl0adTrdTSbTezu7ro6Mxd/PB530fGcKzQ5j8fjidPbut2uO1OAp9PJtLl8lueqS7+9NE8ykc/Xv/51nD17Fmtra1haWjomGElBwJpf1njotWHdp4UBLShIV4Uuf5qQoNtgXbe0y2nWJevdQXWZJtAGCSHWmpGuNI433TTW2PBY6GKx6GJ5+LslxPoEW4sXaKHO13afhk7y8U3ZHulm8PU9LV26j08SUHu3NAf11xBJQLNMqFx0TPIRCoVw7tw5AHA5ze90QKcxuGnPMhsaU+Fms9mJozklQ5PSvdSgpNlbmyWDTGG9Xs8dD3twcHAMbPv9Pra3tyf8y5ISiYQrX6aPjUaj2NjYwMWLF/G93/u9eOGFF9w56jzoRR6+AtganMWAebBMrVab0AbYX4xql88kk0mEQiGXF2B/f9/twd/a2nK5AhipbG3jYUAcj5HlEbM8MZBCDCPpmYJWR+zTSsH30HKwtbWF8+fPY21tzWUanEXT9uUH4DUdkKbH0aeJBfm9rbwGcpwssjRJXa4uwwL7aQDu+6/v9Qk6VnukoMdDfJLJJBYXF5FKpZDP59FsNp3LZXFxEevr61hdXUU+n0c0GkUikUC9Xp9IkCRdOgROayx9wonke1qo4J+0/GlTvdbaLaFimiVG/5drRr9vTveOXnOgbmnvWjLlZz3xude5UCig0WigUCig2WwGZpu7U9DWZEUnj8djp/Gl02l0u12XQGUWClpk+rO8Nh6PcXBw4ILVaFKWwXy9Xg/7+/vo9/sTfUPmFovFHHMaj8cOqHK5HB555BGcP38e6XTaCQhSo7WScWimZNV7OByiVqu5ffKSIVHoYf34G1PA8nm6XLj9jKfMSbMpMCloyIxwcruajN6npYDXWJYeg+Fw6NwBS0tLbkvczZs3MRqNUCqVsLi4OOFzt7RVC/QsTZY0LehyFsHWYuAW6Ohyg8A+SMOaJiRYwOJrv+/zNGKZnFfxeBzZbNYFunI8uWbz+TzK5TKWlpacJSgWi+HmzZvO2qMFGmsd+No87TdLO7fiVjSI+8bCshJM44uvBpjPNfXXEFmLWEuXMpCKh2jwIJDd3V23OH3lSrK0Cl7X5idgMlJfZ2UiKFarVcRiMSwtLTlQ175RX12mCR0Wkx2Px7hx4wbG4zGy2SyazaYLkKN5uNVqYXt720XusqxoNIpUKoVIJOKEEGrIqVQKFy5cwNve9jYsLS1ha2vLBZExMQuBXfbDrAx3OBxie3sbyWQSf+fv/B1XX5q+mdiF2rrW4unbpvZer9edS6DZbDqNXAO3rBsBnHnm5al7Woi0NOPDw0Ps7Ozg5s2b+I7v+A6Uy2WEQiFcv34djUYDi4uLiEQiKBaLxzSxaYxHgj7JAnOf9m7NX/kb28DvQSZZnwVhmqau36c/W/foNsh6TRMcpgkVHEfOK1p9GHCZSqUmhGGCPuNJlpeXUSqVsLW15daYzNI4S7Corq91j9bWLaFXlqe3qln9oftR969VN2nhuZ80B/VTQnKic3FJhgvcHky9SPTiJqATyKgxVioV7O3tuaAlSdOY6iygKsvhM9qEWa/XEY1GUa1WHYjK39l2WRdZnpWBzmJuwK3T1Q4ODvDMM8+gVCphY2MDm5ubzjQI3HJL0FQuI7m5BSuRSGB3d9eZ5jOZDM6cOYNz587hh37ohxCJRLC3t4f/9//+H7rdLoDbyV+ke0HWaxpjJe3u7qLb7eLzn/883v72t+PChQtuS5vM2EUTOM3d7MN8Pu/S9RaLRbfHnOfEt9tt95nZ4SgQJBIJB+T8T4Zvaa7SOsM28+z5b33rW7hy5QrOnz+PCxcu4JFHHkG9Xke73cbe3h4efvhhLC8vY3l5+dick30zi0DE+ywNSgcjyu8+n7zvfRqILXDSIKtNwtM0QQ0o0hqiy5a8wtdXPtDUfIPWKc6lpaUlZLNZ5PP5iUDOcPhWTv90Oo1isYhOp4NsNotqtYrDw0NEo1FnlZGZCqf96fZp8NV8MEhokO2Tz+m+kNtGeb9UNixhQJY3N7+/MnSqQV1PaIvk5JST1wos4/00w+fzeSwtLbkUnjwmc1byaRM+k6RPE6Jpt91uuyQmQdqLZWq3vmuiWf3g4AAHBwcuRzWtA3wnfcZkhtTQeawtzdX0F547dw4PP/wwLl68iJWVFTz33HNOUGBGNYKnFljkf4s00+YZ9S+++CLi8Th2d3fxute9Duvr60gmkxPPSFM8GRSBGLgVKc8kMul02tWVyWu63S4ajYZj1tTO6Ful4BAKhY5pKFKLlJqctFoMBgNsbm46wWFlZQWZTAbj8RjXr193/vulpaVjWffkmAf130ktPVaMho558M1DzeSDtHarLifR2H3tkuB0J7tIfO+n8CZBjSmKpUBE/iKzFSYSCRSLRayurqLf76PRaKDZbDorkxQ+tBsoqG/kbz7tfJq/XD7nE/z4HtnHct7psmQ97hfNNfVTQrqjgyaJT4LVyVe46GgmW1lZcUycoB40wNMGfxrQWkyYJjmdqML3vGVBmMViwD3bPOBmMBggGo1OvI/AScFC91e323VH2SaTSRSLRTz00EN4/PHHceHCBaTTaWxtbeHq1atuuxeBkkFys/Qj2yojx4Hb2wGvXbvmDpihCTyfzyOVSuHo6GiCscpodjJa+sLpL6dvm23n/vNKpeKi/7V2TtKMUY6HDjjTro6dnR2XDOn1r3+9a/ONGzecS4BboxhAFwR+QZq87xnW02cNkglodPKaoDpYjF/XUfaNVf9p7dBgo61AswgLvjpp4lySArB07fmEbcaarK2t4fDw0OWDGI/Hx2JMZL79acBoae6+ADgt4Ohn2H+y7XIOa+ui7hdLmLqfQDkH9VNG0xiCZWryaTbArUkYj8cRCoWwsrLigIZAp8nSTmQ0unyPZnj8TmYgGSa1uNFo5DRoyfR1H1gk809blgl51Ge1WsXW1haef/55jMdjp2mynuxbmgUBuMMpSqWSM00Ph7fOAn/ggQfw0EMP4cknn8TGxgYSiQS+/e1vY29vz53BzqAwy18dRGSg+uAaMozDw0NUq1U0m028+OKLuHjxIhYXF7G0tITV1VWUy2WUSiWUSiWXQpbjQGCPRqMT2gwBnu0/PDzE8vKy2xmgGSOf853+Jxkq88Nfv34d+/v7E4y01+vh+eefx/7+PlZWVvDkk09iaWkJ7XYbzz33HBqNBs6ePYsLFy4glUp518OdMCYpnGhQ14AsEwBZ4C/7RP6mwV2Xr8kS5q138TvL4rhxNwLTL/t2CUjSa0fez7moBTcZoKn7NBwOT2jhiUQCKysrWFhYcGuBFiz+HR4eusBOH1CznRagyzpZdWW7tBBl/WbxOw32sq+swNdZA37ndDI61aBOwLOCfSyQk34cHwjKicfFz6Q0hUIhcF+2RbOaGAniPsl7NBo5ky+3S5Gk8GABuFyE/Dwajdw2GgDY2NhwWnehUEA2m3Wmd6kRy3Zw+w6Psb1y5QqOjo6QTqdx+fJlXLp0CQ8++KAzD3e7XVQqFSe8AHAMS+9LDyK5t1sDDdvI7WTsu6tXr2JnZwepVArpdNppt8ytz+A27kunX53Z5agJ816dNIZMVwI196+zbhrQmJWvUqmg0Whgf38fOzs7aLfbx9o8HN46OGc0GuGrX/0qHn30USwuLqJQKGB/f99FWT/88MNIJBLH8uVzngSBvbXFzRIESZb2aWlpWtDld2urlm+dWECvx1zPA16XYEeXiwR1S7DQZL3bZ+7XAqC22pAYsDkcDp1wfHh4iPX1dRwcHLitnrRmya2e1h/Ll35zqx8sQLcEIgnmsqxpLhvdj9p9YPnw7wedJm37buhUgzpwPCVrEMmJ5TODawmcUdv5fN4lYfFlizop6UnmM88BtzU2LnDfNrtp75Pt3N/fR6vVwsLCAs6fPz8R8MNTzQaDwYQ5X9aVgWEESGpB+XweFy9exIULF7CxsYFcLuf2cddqtYnc6jRpW750i6SAYYEOx5h14TWewsfnqeXrNnOLUTqdRiaTQTqdRjabdSlkk8kkMpnMxDns8thV6T8lI5Q53+Vn7qvf3Nx0eejr9bqzDGni3Ov3+0in0xiNRkgkEk6g6Ha7KJfLKBaL7pQ/tllr1ZLkGpqWy0DP0VncSdb4jMdjM2+8RT7zutTEdfmyLhLotPBmnaTmI0sbtbYlApOZESlgaYWBlrDRaIRUKuUCT5eWlrC2tuYCShnTQ0uWpQlb4D7tdy2oTAN+tttnsZBlSMtJULn3i+72fadJIDjVoB6kdWjJ1ZrAJM0YpNbM6G0AuHDhgpM6mQGK90sGoqVe+Y4gkz/fZwkM1Orq9brLKe7TAnR7LMZzdHSEF198EQBQKBSQy+VcgNsLL7zgtue02+2Jk6RGo5HLuEbtPhqN4vDwEPF4HIuLi3j88cfx5je/2WmS6XQae3t7uHbtGg4ODpzWwQh6K6GORbQk6NPM2HbpXuFWOjkmkniP7DfrpDi+V36Ox+Ouz5aXl5HP55HJZFAqlZBOp51Jl+bTfr+PbreLdruNVquFzc1NN45M7GOZ6K2+GA6HaLVa+PM//3Ncu3YNjz/+OB555BGMx7eSFf3Jn/wJHnroIVy4cAGLi4smA7a0ab5T97feDqZ/nwbq+j0aJKznZukHraHzMwV2bXYfj2+lBs5kMk4Q1a4bXfY0NwAQfECJjK2w5hQj4ZmyOBS6fXLkpUuXkMvlEI/HXaxLq9VCOp0GACcQaLCUbaAgY9VfC+pWQiFtprcsYrqP+F9bRKU7ae5Tf2XpNQHq1sK3tAvNTHxau5ZMmdJxaWnJRaXSdyzLDzJV6jrJ98xqaQDgtlNRqpe+YNknVtvl+yORCM6ePYtOp4NYLIZms+n2R+/s7ODMmTMYDAao1WoTGikAdwAOgZN5ys+fP4+zZ8/iscceQ7lcdkk4uIUsHA67RDaMHGfder3eMUYvNXF+tqJ+rQUrt+3otkttR84d+X4NDvKdTEizs7ODq1evOv87TajU+gE4/yiZsk6FK/flay0wiI6OjlCpVPBXf/VXGI1GWF1dxfLyMtrtNl544QVUq1V813d9F/L5vIsPYT9JoNE0q1Zumd71Z93vPhOu3B43TfiW1ySoaOI1uY2RbhRq6RqMLC10FtO87A/NCyyBQd4rkzKNx7fiWJgEifO9UqkAuL32+Q5aOmTZswjGsr+tPrX833KNWEqMroNFWks/TUB5mug1Aeo+mmYqmqV8MoRwOOzMsL1eD1tbW07DnNV856u7ZlxBQoI0wRO49OLmsxZJkCwUCs5E2Gw2Ua1WUavV0G63XaBOrVZDuVx2zCYcDrsEM9zyRl/5hQsXsLq66lJkct8uNeJQKOS2BjI+gFqK9IHLOkqzsKUp+P6A4wxo2lj4BDytkdB0rrUj7lWPxWJIJpNO4OGWRMZDTIvwD7LokEajW0mA9vf3cf36dYRCt5OeMAvi1tbWRGIU9u0sDFX3mw/E5e/yswWSPkHb0vYtELWEeB/YSm2TcRDJZHIiOE5axDS46bJmpVksI7LOnOdMVDMej9Htdt05D3S7UQDs9Xqu/paWrLXtoPr5SMdW6PXmCyy0xkSuLan9W/3yStJcUz8lZJl9rAUUNMG1edG6l9J0Pp/H8vIyxuMxdnZ23GluVrny/ZLJSbJ8mUG++vF47LKbtVot9Pt9pwVzofh8fFI7oIaQTqdx8+ZNNBoNbG9vY2dnBwcHB05Dp8n/woULaDabE0wSAFqtlou2pra4uLg44a8E4NLJ8nu9XketVkO/33fMlQKDPLmMbZEmRA3sMmBQm/b0YRN8xtdH4/F4wtXg0wjleErNhkzXp42chDEEaaF6PF944QVnBXjjG9/o4hT+7M/+DG94wxtw7tw5rK2tmQIK36X9xZZwKf902yxg1tct4GRZGkiC7rX6Ro+NBA8GO8rz6fU7OIeDhATd98Bxa5IOLrOETAqGkrgepZ+d6+Do6AjNZtOljGb5tAZNE0T0WPgEINl/um80sMv2TKuDXAtyjc4SFHuvaA7qp4h8zMP3J/dMcmIF+dbkczwu9OjoCGfOnHHHJcpELPK5INO6Nl9pzcYXCc9sbtyuJfOK6/brgDKWS6I2ycUZj8extraGH/iBH8DLL7/sLBIMLuK2HRloRtfExYsXHagnk0kkEgkAcDniCZiRSMSZEWOxmANznqnOPtEMXjJ0qaUAx/e9aqaj/Z5BQKtdKvKd8hnNCPnfB+jyPuu9Fs1yTzgcxuHhIXZ3d9FqtRCLxXDmzBksLi5iMBjgW9/6Fvb29vDd3/3dKJVKTiDTfSb3l8v3WnkcfODgE5TuhuS75HriZ6ufJaAz2JG7GfTckfWUa8Q3dlowlmuMZcu1qIUoObf1/JHbbEejkUtkNBwOnbWBpxnKTI68X75TA+hJxkHyD122LD+oXL3GpItJ98Oc7i3N7sz9/+n//J//g3e/+91YX19HKBTC//gf/2Pi9/F4jA9/+MMug9c73vEOfPOb35y4p9/v4/3vfz/K5TLS6TR++Id/GDdu3LirhpCCGE2Q9D2tTE5y+ksLhYJLZqIFh1nI926tRWhNnv7ZRqPhTLlaA7W0LKv9NKPH43GnOYdCIRSLRSwsLKDX66FaraLb7U4wUfYFE7Qkk0ksLS0hk8kgk8m4M9KpZVQqFZfilKbEUCiETCYzsZ1MMklfn1oakK/PNfPx/U27X/82jVHOMg9mnSc+4vvpguHughs3bmBnZ8fFK7Tbbezv7+Pq1atotVoTrhDrz1f/adr7Seqt23DSdSgBR9dHCupM18utidpCc7fa2530hzWn5POSx3AHRjabRTabdfEaPASp2+262AzLXG5999XNEnR898+ypuTWNQ3or9Z2trv9Oy10YlBvt9v4zu/8TvzGb/yG+fsnPvEJfPKTn8Rv/MZv4M///M+xurqKH/qhH3JmIwD4wAc+gM9//vP4vd/7PfzxH/8xWq0W/uE//Icn3iYWpHEBd8Y4p2lXDLhZXFzE8vIyCoXCzNtirDpykgc9L7VERsLyFDV5rOk0QJeCAs/1LhQKyGQyuHbtGmq1GgaDgQPjTqeD/f19Zz7XZn4yy0wmg9XVVWQyGeTzeaysrCCXy7mo+OvXr2N7e9tt2RqPx64PKQDI40RZvvzTjEIfamNZRCxthdfk8xajtZ7x/em6zAp2dwvsBHPJPK9cuYIrV67gxo0bE0GMf/VXf+X2wGtwtIRB3RYNiL42WmvSJyDJdliWmSDBQpu9df0ikYgDRu7b19YXn1B4N8IGv+u5J8vW+dbl77QIptNp5HI5FAoFp0Dkcjm3VZFCnAXsswie1jjw2rS2BgG4bBfdakH33C+ag3oAvetd78JHP/pR/NiP/dix38bjMT71qU/hQx/6EH7sx34Mjz/+OH7rt34LnU4Hv/u7vwvglj/1N3/zN/Hv/t2/ww/+4A/iDW94A/7zf/7P+MY3voE/+qM/uqNGaODlNWvBW0EaelHJcuXzBPVEIoHFxUVsbGxgfX0d2Wz2RPtdLZKg4Gsb69put7G1tYXd3V3U63WXG1wyO7kPW+/LlgFoe3t72N7eRjweRy6XQyKRQLvddulOW60Wvv71r7sTwiTDkNp6NBpFOp1GOp12AUk8tCKZTKLVaqFarSKfz+PJJ5/EO97xDrz+9a/HhQsXUCwWj/na5H7ufr9/LFWmZgyWn1yWJa9ZjEwzHg1CEsDl+3UAkKV9BYH83QK7bsfh4SFu3LiBr3/967hx44YT0nq9Hv7iL/4CX/va15wWrwMR5RySc2WathZkDdLrzAf0+neWFWT+Z53lfvfhcOj855lMxgVs0s3EMZLl+BQC3RZpHbAEHEmcJ9YBUxTGNBDL8rh+SqUSlpaWsLy8jJWVFRSLRberpNvtotlsotFouAOGZIIaCzitcZtmseFcIA+UY2KNn1yrUujVn/82mN8//elP4+LFi0gkEnjiiSfwpS99KfD+fr+PD33oQzh//jzi8TguXbqE//Sf/tOJ3nliUA+iK1euYHt7G+985zvdtXg8ju/93u/Fl7/8ZQDAV7/6VRweHk7cs76+jscff9zdMytNY4jWHm5+9klecvHxHRYzicVi7gjFIG19mkTKiS0nuNY6NdM4OjpCq9VyGeH0drCgfpFmSpprr1y5gn6/77b88OQyRtlev34drVbLpVNl/0iTuU7GQjMvtWxGvSeTSbc3NxqNOi2E/nQNnjJRjWQEZEqWlkbygYgGcWs+WACvn52mgep+l/1/J2BOAPM9y/dTi3v55ZcnAhJbrRb29vbw0ksvOZeKrFOQ1j6Lxhe0piytx/eMvuYDHF0+AHcOAc3u0r9t3X8SsixqQeBmAasGuiCNkDtNmACJx7Vms1mX4ZCmeOZE4BZJLSzoOlk0TViRvEMTr1m+ff1ZP3M/KEgDn/XvpPT7v//7+MAHPoAPfehD+NrXvoa3v/3teNe73oVr1655n/nxH/9x/O///b/xm7/5m3j22WfxX/7Lf8Ejjzxyovfe00C57e1tAMDKysrE9ZWVFVy9etXdE4vFUCwWj93D5zX1+/2J1Kwy8YskS0uS133ALieu7xxhTmYyP0rS+XwepVLJpT8NYmxBzFi+RzLZoEQ0DJZj0hj9vEXSYlGtVvHyyy/jxRdfdKdEAbeOL2UqVIL6+fPnHYjTR6ZzpodCIXfSm5bEOYbxeNy9PxQKuUNg4vG4Czj0addyzKx969PATl+TYxo0Jj6GLZ/1zacgDdbHIH0kAT1IWByNbm13e+mll9xRsslkEoPBAPv7+/j2t7+N1dVVhMO30iDfqbXAAl/rHgtYZF1PSnLcJFBJfzRBXYOu/C/7cNrc0c/LZ6x3WIAu36stPpb7KBQKOTcCy2R+DII5ty/KPpEHFOk2+Oa17gNrL7tuq+6TIEHC4qX3k+4UmOXzJ6VPfvKT+Omf/mn8zM/8DADgU5/6FP7gD/4An/nMZ/Dxj3/82P3/63/9L3zxi1/ESy+9hFKpBOBWwrOT0j3V1Ek+BhZEQfd8/OMfRz6fd39nz54FcNv8pheQNkX7AmSsP2li08/LP25BKRQKWF1ddczTIiuIRU5sa9L7+pLPHR0dYWdnB3t7e6jVai7vuNa69LOk4XCIZ599FpVKxSWCYR72drvtUsACt0D+5s2b2N3dRTqdngiYk4xJRuZXKhV3AM3GxgZisRharRZu3rzptl9RKAmFQlheXj7mO5cHp/j8cNRefRq7LM9i4hZTt8YliEn6hEUf3Slz4T745eVll/HPKpv+9W63i+eeew7f/OY3XaKgwWCAra0tfPWrX8WVK1eOMW7f3AGOWy98bfEJUbqOFqj4BFKfpWM8vp3TPZFIIJvNIpPJIJlMHsu6Jv8sjdI3plZsh6wT+9uyMkkTvOxHJiXS2RQtYYNxK8ViESsrK1hdXcXq6qqLh4nFYhMnHdIMr60Bss5Bc1nyUfmMb5y1GypIoLlbcL1TCuL5s/6dhAaDAb761a9OWKQB4J3vfKfXIv0//+f/xJve9CZ84hOfwMbGBh566CH8wi/8Arrd7onefU81dWp629vbWFtbc9d3d3ed9r66uorBYIBqtTqhre/u7uKtb32rWe6v/Mqv4IMf/KD7zlOpgrRRS5Oz7pPMQk5mn5Qq/xj5nc1mUSwWnf9XM7BQ6NZ2HMsUKMk3cSzJdjy+laq20Wig3W67NK1yEkp3gWwHNTlq+YyQZmKLw8PDiUxww+EQe3t7ePHFF/H444878GcfjcdjRKNRF5Erg5K4HadcLjtmxn4i8xmNbicI4SEoejFZ4KuZe1C/sj+08OR7Xt7rE6ymkU/DuVNNhRrZ0dERUqkUIpGI21YpiUx1OByi3W7j4OAAL7/8Ms6dO+cO6dna2nLH5a6vr5uCry5TC6LTyBJ2Zu03q//1s9I/TpM7563U4metr1V/XY6sn77XCr60tNeggDFffRnYms1m3fpot9vuM1MvU4CgQKzr4BNmNLF9+vRIzV8sy2ZQmfK30+hT11ZiBgtrouXWslr7LNIvvfQS/viP/xiJRAKf//znUalU8NRTT+Hg4OBEfvV7qqlzr/LTTz/trg0GA3zxi190gP3EE08gGo1O3LO1tYW//uu/9oI6g7jkn48kI9DSPcli0r7rvkAdGSRGMzyl5pOaM6V0exJiylF59Kcmi1n3+/2JdLO9Xg97e3vY399Ho9GYYAg05R0cHODq1avOF673CDNzHP17PCu93+8jGo2iWCxiY2MD58+fd/nSQ6GQA3n6D2nyZ12DBB15n/zvIwuopt1jjf0sVicf+ebaLMTsdBTgdFS3fD8Ze7/fdxYSmU+hXq9jd3cXm5ubGAwGE0LgLPWzBJ67BVGW5/vzCR40u/MwHhnYatVpWt20iVmuT1kX3R/a5WRprFLgso5ItWg8Hru4FR4oRB87TxwksMjUw5a2acWCBI2D7hMfWX0s36Hn/Z3Ojzsln/Z9kj8AOHv27ITV2DKjS7LWpq8vOb9+53d+B29+85vx9//+38cnP/lJfO5znzuRtn5iTb3VauGFF15w369cuYK/+qu/QqlUwrlz5/CBD3wAH/vYx3D58mVcvnwZH/vYx5BKpfATP/ETAIB8Po+f/umfxs///M9jcXERpVIJv/ALv4DXve51+MEf/MET1UUCoQw+AYKDa3yLW05AGVErSZriuRc2k8lgZWXFacCUxPSklpL/LODgW1Qsgwe8VCoVtNttd/CMLJv+Oj7TarVcjnduMxwOh3jmmWdwcHCA5eVlXLp0CVeuXEGr1XI+10ql4lLH0tTZ6XTcOwg0/My+Yl5rABOBhbVaDX/yJ3+CZ5991h3vms/nj518RoYmSUdmS4Z6EoZtae78jfUnSYbOuUGmrAUclquvS5qFsVrEI1hDoVsR0ktLS9jd3T12IMx4fCsSnkfe3rhxw50lv7Kygk6ng93dXdRqNaytrWFxcdEdFmLV1fqvP/ssSpYGJ61IOkhUB31awEANUfrRCeqAnTDFuibrZq1HCYZ8n7UrwCcMap85rXZMNcwz0ukqkO+0AJDaeiQScWPOgDnG2mjzu+SRWtCYZimYdeytvrTGm5/vZO7fDd3t+/js9evXJ5RKS0sHgHK5jIWFhWNaubRaa1pbW8PGxgby+by79uijj2I8HuPGjRu4fPnyTHU9Maj/xV/8Bb7v+77PfadZ/Kd+6qfwuc99Dr/0S7+EbreLp556CtVqFU8++ST+8A//ENls1j3za7/2a4hEIvjxH/9xdLtd/MAP/AA+97nPTTVPa9LR0HIx6D8dNSwXqwRqPfDW9g05aaW2XigU0O12Ua1WXWCfXJxBWhrrIQElaN8+39/tdl1iF2rreg+vBD6mt6U/PhaLoVAooFKpYGtrC+PxGA8++CBCoZDLY37jxg3Xz1/5yldw+fJlLC4uOtMvz/JOpVKmDy+dTjuzMU2kKysreMc73oHDw0Nsb2+jWq06dwaACaanxzXIf+4DUNlvPtKgLN0LvvLlmGpAsgS6e0Hj8dgFR/I8gm6368ZD1pEme47jcDhEqVRy86vf7+PrX/86HnnkEZw/f37CdC3bEPRZXgtqoxaoeE2vSwKgFNB9Y6PPRmcZ/JPH3fJ5uY2P/2V9NEDJMdVadpAVQQOo/F26omRZQQDLMmgNLBQKGA6HzmXG7Ys8dIquLGtO6jpNG1s9Xlrg5dz3rY9p6/K00DRLMSkWi+GJJ57A008/jfe85z3u+tNPP40f+ZEfMZ9529vehv/23/4bWq2WU9Cee+45hMNhnDlzZuY6nhjU3/GOdwQORigUwoc//GF8+MMf9t6TSCTw67/+6/j1X//1k75+gqQUrEEdOJ5hzWcqtMBBtkf/rhk5GUsqlXLpTmkqPQlJQJ/FFD8e3zalyyNMtVRMzYZnbrfbbbTbbdRqNYRCIXcMZbfbdeZ8akDArfFiW65evYr19XWUSiVEo1E3BgRhnlgmE9XI9K8UsKLRKC5cuIBLly5hNBqhXq+7bXT0U7F/NRPVQtgsUngQ4FjjbTHUIAoS2Gapw0mJmtnR0ZEThGia57uASRCq1WpIpVJoNBrIZDJuXmxtbaFcLqNUKqFYLHoZsK8vNOBav0myrFa8V5Yh14EGB8aocC5ZbpvRaOSsS7QG8T69DXMWy5kE6Vnmm7QeyXayTTpYzteven7SVUVTPINU2+22azOfk0F6eq3M0gbrswXwVv1943q/tfR78c47efaDH/wgfvInfxJvetOb8Ja3vAWf/exnce3aNbzvfe8DcCtWbHNzE7/9278NAPiJn/gJ/Kt/9a/wT//pP8VHPvIRVCoV/OIv/iL+2T/7Z26Nz0KnOvc7pVy5hUMyGBm1qhesZeKTmjuvB5lkgdum4EQigUwmg36/j1wuN2GGlhQELNb7gygUCjkTfLPZdElaNHhQY2GaUDL5/f19pNNpRKNRLC4uOjP+s88+6wIRe70estms2we7vb2N7e1t59fjWeA8BIbWgnw+P8GQefhEu90GAJc16/u///tRKpWwt7eH3d3dCYbFwD+mxqW5UYK6jDoOItm/1riynvLPEvq0lqmFSF0Py8pzLxgajw5tNBo4c+aMmzPVavWYeZWBibFYDAcHB3j22Wfx5je/2ZnmmUY2EongDW94w8wMeBYA94GIBnZLMNAaIdtDQYVJj3j2gSyLQk+z2cTBwQE6nQ7C4bDb303/dCwWc354WTe+y2qfpcn7+on1kHOW1zudjouLkHwqKE+F7BtaxhjMxnwE/F0KdNPGiffLMZjmfw9Sdnzv0ZHy94teDVB/73vfi/39ffzqr/4qtra28Pjjj+MLX/gCzp8/D+BWLJncs57JZPD000/j/e9/P970pjdhcXERP/7jP46PfvSjJ3rvqQZ1K4EDzVHA8UA3kgROACYT0cxdM3D+Jk20PNyE/nUy01m0Mwnos052glq73Uaj0XApI/kby6UGXqvVMBqN3BYZbllLp9N4z3veg29961vY3993QXTdbhd7e3su4rbZbGJhYQFXrlzB4eEh3va2t01ke+v1egBu+znZ9wcHBygWi87n3m63MR7fShVbKpXwnd/5nUgkEvjd3/1dVCoV9Ho9F/hEczA1kWq1OqGRzRr4I8dZak5au/T1vQYfq1zfdS0UBD0zjSTD5RGvBwcHyGQyWF9fdz5Vjgnf3ev1EI/H0W63sbOzg2q16gQ6bo/s9/u4ePGiAz6fpuZrn14fus7Ws/IefV3fIyPGgdv+bcsfTeIOgHq97nYNcG7x7AYeVCTBnECo54wGJR3LQUuUPGhFzk8K2AxQ5bqRWSEJ8uRHiUTC+fElvwmFQkgmkwiFbgWccl0dHR259ScFWd0/vs96bH1CixQ2ZAySVc4s8S6vRXrqqafw1FNPmb997nOfO3btkUcemQgivxM69aAeJEVakeuSZgECy4QkTU6yTJoC8/m8M4kTZGclrWXPcj/ztNMED9xeRP1+3217Y/QzLQs06USjUXeaVbPZRK1Ww/7+PjqdDur1OsrlsvNbHh0dodFoOPBlsCDPd5fmTmpEBBr2D+8bDAbIZDIoFAq4dOkSLl++jIWFBdy8eRNHR0eIRqNOk6HZlCdUSUl/VlC3+jXIcjKLuX5WkprQ3ZTDenHuxePxCV96sVh0eQC0pejw8BALCwvuHPaFhQUUCgW3vZBH8K6vr08Apa8e075bQpMk329Bmp4cZ2mJs+7n+3lgkAQYX/51ride1wKk/rPmnRY2pBDJ99N1QjBkO7iLRJYjXQS6nbRscT0zkZM88W2acGb1sVxbFkleaLlMLMvLq0mvhqb+atGpBnWaeiVT12YuArBOUKInehCQaq0DsBMzkMkWCgUHbI1G41igyjTQ1gFzUjOxgIFaNDV1MhwmkqlWq24/ON0V3F/P781m05nm+/0+9vb2nICQTCadGXFvbw+dTge1Wg3b29tYWlpCPB5354hTwCCIh8Nh5/cPhULI5XKo1+vOpE6Lwfnz5/F93/d9SKfTbosdNVFmCItEIq6dVrR3EMn+tJi/pXXq8bVIj/8sWum9IM6DeDzuxob5G3Z2do5ptTwEJBS6FQB548YNxGIxrK2todvtuniL559/3gl4up1BFglrXlvXLHfWrPEjjK+QgrW1nuW7EokECoUCYrGYm4OWS05q4tziB2ACmK2kMlqjZ/nSX28Fy43HY5eql8IWn2HWRmr9DIzTR7qSwuHwRGpc6ZKQYOYTavU60oAutXVNXE9aaNXKUJCl637QHNRPCdGESPOZ7HgJvlzAeiuKNVByYuozyuUk15q/fD+jI+PxOBqNBlqt1sQeYWuRyYA/SdrHpqNOKfXv7++jVqu5ICi+s9vtTpTJ98RiMSwuLqLRaLiT1F566SVUKhXUajWcO3fOnQx14cIFF9Xf6XQwGAzQaDTwf//v/3XndKfTaedfl6Z6MqRut+uSWJBp1mo1l0M/m83i9a9/vbMa/OVf/uVEP8mc3oz8lhpXUIpeTdoUaYGxHl9pmbHepU2PeqzvFcm5d3h4iFqthocffhi1Ws0FvOVyOcRiMWxtbTkBiERfbr1eR61Wc7sOKJA9//zzTlBbXFycaJ/8r9tumXd9gA7cBoOTjJlef9OC1gjq4XDY5ZKQ92p/PN1l+/v7ToigQEC+IV13MihU85XhcDgR5GkFekpBQW7TlKDK9a3dKXIspDWC9QEm/de+PpK/60Qy+nk5B3xgre+R68InPMzp3tKpBvVarYZ8Pj9xVrLW0vnfZ3rXDEnTSTR63ktgGo/HKJVKE4syiORCAqZva5NEPzj96zS/krnovqCbgJq1ZArD4RDdbhdLS0t44IEH3HahUOjWNhoGrdVqNVy5cgWdTgdnz55FJBJxloJ2u+2YJrVJRvtKiwBzkjMyO51O48EHH3SCQ6PRcElv+IwGT/09qH/lGE7TImexqgS906e9TqvnLERmyh0HFHgajYbLBVCv150QRW0QuB11TXP7gw8+6ED98PAQlUoFmUzG5Z8OqvtJXBrW79OEHw3mBB8GhWmgtIRtCoVWkCuzJlJY6/V6ODg4wNHRketXgjdBnSDMZznPtTtQBqrJ6zSZc83Rx08+pgFQBgFawhP7huVx54n8s8ZE8sAgULYAXd4rr1sxBL7r95Pmmvopof39feTzebeNjGZ2KUFa5lHA7xOkpKz9dLMO6ng8doxgYWEBi4uLLjLdytyln50FRNgW6b/iPmVqYQRXeWyifC4UCqFYLDoTIAOHut0uwuFbJ3otLCzg7Nmzbt9rPB5HuVx21odKpYLnn39+AtRHo5Ezt0uGx/6jW4K5ybktjkJEJpPBhQsXEI1Gsbm56Y4RzWazDoxkoNKsjMIS4nR/8j5+1+VZQoB2rVjvvdcau5zfFJBisRhyuRwODg6c5YNJSpjLgHOa4F2v17G1tYXv+I7vcMFb4/HYuT4Y42C1fdZ2TetDeX0asPM/BdHBYIBoNOoEFs5rgrQGeb19jaDMecs5WalUXExIoVBwwXW8j8G4nN8UhmWaVi2Y809up2OyHPrDma9egyUPUpLXtKbL9sg4FnlojHQXSqFDlqPn8jRQt+7jNR3votfq/Q6cm4P6KaGXXnoJAJwfO5lMHpv8BDHpU5e+OT3YcoJbCWukTw7AMfAHMAFma2tr6Pf7iEQiLrkLcHJfra4Dr8vT0STQy6Qt3CfOZ1gHBlWNx2MXPR2NRp1vnmZ9mnf39vZw8eJFXLt2zQX5tNtt3LhxA1/60pfw3d/93e7oVsYTMJ88mQ01psFggJs3b+KZZ55Bs9lEtVrFG97wBjzwwAM4d+4cIpEIlpeXEQrdyjRXrVbR7XYnsrnpyONZaDyezFAn+1KPTRD4W88FvVP+v1vSTPXGjRtYWVnBxYsXsbOzg/39fQDA+fPnUalUUK/XAcDtTqB/vdVqIRKJoFarudziR0dHqFQqGI/HqFQqKJVKE0BjWb0s18UsdZfPWn2jx4lgwKyN1Kil2ZkuH6lJy/3svDeRSKBcLrtrDNxk+lxmeiuXy8hms05Qp1DBfpBBcXqfPAAXFCrBnDyGPIL19KX9JUk3kwRmvpP1ocWMioRl7dPAK+ttCQ0+wVnea5nruVZ1n3BM7yedJmC+GzrVoL63t+fyinOCSAakQdja3gZMamnap2VNZM3YtAVgNBo5ICsUClheXsZ4PHaZ5mbRKKWW4WOYlM4TiQQefvhhF6W+sLDg9oXLMqRpX0r2ZCTxeBzpdBpLS0tO0242my7AKh6PuwQ7nU7H9TWzwm1tbaFQKLgoepoz9/f3J7bQ8TCSbDaL7e1tF23fbDbRarXcf3lwDE2W+XzeaSE6WG4W0mOn4xgsnyUw6XuUv/vMmrNcuxuSIMudFgsLCy74sV6v4+zZs879kcvlJgBJxmPs7e25uAjuLuh2u9je3nYxK7O6qKZZOKx7Z3le3ifnNAVIOceBycRTHCcCfjqdxsrKipuHiUQCvV4PrVbLnX1AoOYOFsYl+IQa2T/clw7ArQEGIoZCIRd3Il0n4XAY3W7XCSR6nvF/kJ+bW/eYb4IBd5Kn+EDZB+hB4+0Dfp8J3tLg53Tv6VSDOjOiLS8vI5lMunStOuiM0qtvQcrPvknPcnxCgU+jT6fT7gS3mzdv3lGmOR9xD2uxWMQDDzwwEdRDoKakTEainyfzGo9vb3UrFAqu/swwFwrdCjoaDAZIp9PIZDLOdM585Ddv3gRwK4kCrSE087JfhsOhO4edqRBp+mW2u1ar5fbcSkCPRCKIxWKo1+sTlog7YRAcL+nC8GndWpOR12RZvO4DsXtBsp58T7fbdcDB3QXsP4JWJBJxW9ekifjo6MiZ7GXmv8FggN3dXZw5c8bMZjVNO2dfyXU4TTCwrFPWf0Z7J5NJhMNhN7c5z6Ufm1YrOY+oeescCxQopWmegqUGdW3ZkW3TmjFdXKwbzfTkA/F4HIPBAMVi0QnlkiQQWrk5eE+v10Oz2cT+/r47i0Ge1Ba002CWea/nfpCmr+vosxbcL7pbIeI0CSCnGtTpq5bSbSqVciBOkmYpmuJk8IhmUJz81kKwktZIkgsvEokglUphcXHRmTl5UEpQ0NwsEygUupVR6sEHH8TFixexvr7u+oFtk3tl+T7p15cuCQmU9B8OBgPs7e3h2WefxZkzZ1Aul3FwcIBSqYR4PI7t7W3U63UXvPbCCy84DYFBVkyOMxqN3BY2MuR4PI7V1VUnFHCrHDV6Cik8gIQxCmSSBK47BXR+1hkJtZbkA5yg32Sf3yuyAJ2a38HBAUKhEB5++GG8+OKL2NzcxIsvvugOiLh69SoWFxfddkGC7eHhIQ4ODrC6uuqEPALhCy+8gMuXLyOdTruUwbLdJAncluYW9N1ql0/45hpOpVI4e/Yszp07N+Fy4v5ygiZ95MzRQGBOJBLI5/MT8Rzb29vY29tDtVqd2BYmcypIy5AGcglmMkA1HA47DXp3dxd7e3vHDluhhSWXy7l8ELrtvh0e8t2M3u92u1hcXMTCwgKKxaLjBxqE9fy0hAU9bvpZHd8iLQnaZ++bB/eD5qB+Soj+ta2tLXeyDXNaUzsBbjMEbYafJoHqaFlZlnWdi1xGutN/NxwOsby8jGaziXA4jFqtZraHDIp11+4Amq3L5TIefPBBd9Idc6WzDXKrDOssNWsuNgIsmRnNgNQeGE3P6PTLly9jf39/4mxvmaq30WjgpZdecmXFYjF3BCsD5BhUxOMLaSVgvfv9PpaWlrC8vIxw+NZhBtvb266MdDp9olzIenwkKFpahjUnJOBwrKQrQ9/L6680M+DYUnhiPvB0Oo1Go4G1tTUXw1AqlZypmS4VmTCIQZK83mw2Ua/XXcCdzyU0TUDV92vN3Wfp0Nep+VM4l7Ea8h6OjWwbhVk+x7MaQqFb2Qqr1arL1UArFP/YRg2KFAitFLXyPpreGWMC3E4vzXvlCYg8TpW8SvqrZbY5i2jWD4fDSCaTE1q6BHZZPw14ej4HWZ4sQOd3vUVuTveHTj2o00S8v7/vTv8iw5emLG2+k6S1LVm+RdN8ajJ4i2BK7aBYLOLw8NBF704j+S766JeWlrCxsYEHHnjAabzUsFgHBs6xDvwvg30Ixtpkz6AgaieMqu92u7hw4YLb65xOp1GpVJxWIoOJut2ui+Yl86KJsNFoAICrO89WpztlNBohmUwinU47FwPTmZ40Q59Ferx9zG3ac0H+dF3OvQJ4WQeOJwGXUeB0j9RqtYnjOWnJYeAh6yNPxJMCL7e9tVotJzT72mCBgvXbnVhV9DOsIy1KvuAyWiKkls596ZzvBNxWq+XStmoFgGuaa0pr63ouSWFPgj0Ap4nzyE7eHwqFkMlkkMlksLS0NLGjhxaI4XDogoFlNLskmvXb7bY7HTFIA7f+W2Ng/a6FX/ke31bcVwvc55r6KSJOoJ2dHRweHrrFcHR0hEKhgEQiYS40C9xnYbzaZG9pa9JMRmmeR5yeOXPGaa9kur52aeadyWTwxje+ERsbG1hfX3cWAMmICNjyyE0J9txeJpk4M7cRIIrForMoSPMhfeCMYbh69So2NzddYNDq6irK5TLK5TL29/cRCoWcSZGpYilMMNf1/8fee8fIep3n4c/Mtul9Zsvdvb2wXKqQsgptdVuOEgduiAwYcElkwIbkAIIkBC4ILBmOhdiIrR+ESLABQ3KBZSGBHEexHImOrRIzlq0rihJJXfKSt2yd3Z3et8zM74/F8+7znfvN3nspiuSSe4DF7s585XznnO993vd5y8lkMojFYhYTwWemQsZKaRxLjpvfNqO3mi8/i9BPKHHM3eA4tRb1mn6BQQetmeeqMSAykUhga2vLQCmVShkb1Gw2AcAs9omJCZw6dQrtdtvmn8pWu902C5HPViwWEQqFMDc3N1L51abWMvt4ECi4Y+T+7R6jzBUpd8AbGMf5Ud80wZxAyfN3dnasNDLZC7ePvA8zPjQGwwV2XUd8HwOBve2HC4WCBZIq4PJ4bpLE/e3ZV6Xr3R3pdIwI/MwOoM+e9/BzF7hrWNut5tqPcvdb//quPR/slV87AvVD0nShsnb19evXLS1rMBjY3tF+wkGbCiL9TBc2BYdS+O5vnuc2Bs0BMKWDOd4K7LwGtfHx8XFks1nkcjmcOXMGMzMz5nPWVBFG1rIvLO3Kcq368tKPp5RkLpfD5uYmBoO9Hdamp6etn8xZHxsbw8bGBgqFApLJJO677z4sLy8b9U5Fo91uG3U7MTGBCxcu2DOxKE6r1cLa2hoAWBnYVCplysbW1hYuX76MSqWCYrFoO7axEhr96a7l5M6bH5jr9yqIXME2yj/sHucH/DqftwOGt9uoJFKxCoVCyOfzlhbIevqRSARXrlyxzXEWFhZQKpUwOTmJ+fl5LC8ve6r8EbgmJiY8GRrcAZBrxu2L39iw+aV73go4/OZtFLBTmVRWCoDHknV9vBy/QCCAra0tNJtNlEolUxy5N7m+L25FN70efffadyqwBHNeNxQKWWGgRCLheR/7/b7t9JhKpZBOp42JUGVYmQZ1o7EfdJ1QKabCz3E8aI37zSv/17/ddOCDFFo9333vjtr3ph1qUHcXCenCzc1No5FJd7k5ryoEbpdm9zt31Gd+FiC3Gx0Oh8jn89jc3AQA38C5YHBvm8hMJoPZ2Vnkcjnk83mL+KWVocqIK/xUALoMhW74AMAofL58LPbCaHRayNVqFZOTkwbEhULB6Pjx8XHz7TI4jhYjC3iQ6tVypUrf8xl6vR6q1So2NzdRqVRMwajX67ZxjausufPmWlGj6FIVRrcSOjqv7jVu5zzt450KNjIvMzMzVqCn2+0iEomY8qZjSWaFxWl4jampKaTTaQCw3H/2US1ZAOZ60e1DeR2/NirC+qBxGaWAuefp9+prPuiaZM4AeFK8GDvSarUsSFR941QUCJYa/Mbr6rutSgDlEPtMtlDHSCvUUWHSAjoMWlTfuxssp1H/DOZjfnq327VnvhMgHcWYuOv1VkDuNyd+fz9f7chSP0TNfYFbrRZWV1et2lQkErGIa8BbC57nsLnWuysw1Ern/y5Y6uJ3A0d017HhcC9vHYDVZ+d5FMrJZBIXL17EsWPHbItF1bSZww3A4giGw6EJLtKzrVbLBBJrsStdD8AqW/V6PXQ6HaRSKRMm3MRld3fX6olHIhGEw2HMz88jEomgWCwajVupVCw1aGxsDFevXsXZs2eRz+ftOXd2diwSm1Q8K2yNjY1ZKh2jhnl/RjRzPHWcdZ5G/XZZFY6ZCmZe048G9hNOBwWKHdTu1GoJBAKIx+O4//77cc8992B7extXrlzxWKqkXOnuYXEhZWuCwSAKhQIA2HvCdRsOh9FqteyezN1mESHXWnefBfAPMAW8Aaj6twvso64/ymJnU7DTe7rzxHeBtHulUvEwEeoPJlCymuGtdq8DYLUZqDyMj49b4CqDPUmlqzJJVoDHcM74rrA+A5+VxWW2t7etoiQBne66eDzuu9b9xnrU/6PA3P1uVPN7Z75bkL3TdgTqh7BxAfb7fSu+wJeQEeIEAYINsK/JU0CMsjQAeADdvbcLCJo3q1aOVrniy8eYAFpR58+fx8mTJ5HNZhGNRm9Kz6OFoD5CjXAFYJYFi1uQ0iZtR4qRYzAYDBCPxxEMBq0YSTKZRCgUwtbWFpaWlrCxsYHLly9bBb/v//7vRy6Xw87ODh5//HGMje1tG8lrk3IEYMrAXXfdZXnU3HRGgZr+dWBPUZmensZb3/pWRCIR1Go1/L//9/9MmeHmLsy/vhWw80eVJxVwo7Ii3OvcrlAbxfTc6rxRbWZmBqdPn8aDDz6IRqOB7e1thMNh1Go1C6JstVpIJBKIRCI4ceIEbty4YXNPZaper2N+ft7cIXwfWKeA40ILcH19Hd/61rdw4cIFxOPxmzIP/JSfUUqzKmB+wV6ucuUH5npdfR/93CUu1UyXE/eQ39zctBK6tMw1h7zdbpt1nEqlLGiN9/YLWiNryHVNEN/e3kaz2bSysKFQyMaDsoUMFt+NQCCAcrmMUqmEcrns2aGQAM7fZLD6/T6OHz+Oubk5ywZy50LH013LeryyEcoU8O+D4klGAbhe96g99+3QgzqFMbC/WPhCbmxsIJfLIRAIWNEJDWxzF9cozd/P0vOz4hU0KBS1+AOwT4dprfVOp4NGo2GVv06ePIl8Pm/R39oXYN8ypVvBDZpRCnE4HHrSkRg9zudQXyHTfQKBAFqtln2fyWSsalmlUkEsFsP4+DhWV1cNJHg8r81KZBR8FFaNRsOoe2Df9UCrnQKQ1b7C4bBZnQzgI5ATgCiM9dlc6lBBW78fZSWOoht1Lm5H+z/I8nTn9aBrRCIRnDp1CidPnkSv17PArng8jkajYYWXGLMQCOxtvrO+vm6CnvPT6XRw4sQJy2BQq1CBl2uI814sFtHr9ZBMJm0NuACg4+U++0H+W5f1utMxddOn/MZV30u6ftrttpWa5XfAPrW9vb1tga7b29s3Uel+TX3cVDjpliJQA/vsGtNUqaQHAgGz1vv9PjY2NrC2tob19XWLFeLzUIlm8SG+86p8qEzg+LmK0ih63AVs98fP9ecnQ9135vkG9SNL/ZA2vkx8oXq9HtbW1jzUritM3cU1il5UQPBrrrXhBq+49Cc34KAVtbGxgUQigXw+jxMnTtyU+8p7KKVPwHQ/V2ue9wf2hIdutALAo21r7m+j0bD7cn/43d1dPPXUU7ZJyPXr1zE2NmbCsdfrWbAPFSheF4BZfXfddZdF7nOednZ2LP+dPmDOWyAQMB/w2NgYrl+/jkajYdQmsC+E3ZfPBXTX/eI3f9puZW3cSbtdi9ZtweDeFqCnT5/G/Pw8NjY2UCqVMDExgWw262FFqtWqgTqZFtK2HKt2u414PI5ut2uKABUwVwhzDbFiIPcF4PpxYzNGgYNfEKo7JjpO7ngcZGXejvKl32n9BW4XzEIzmg3A+vh0TbECnXtvP0aACgGtbiq/VD65QyEzT6LRqCftkO8BZcPa2hqWl5ctQj8QCJg8I4hrANuo8XbHzm/8R1nVfla5e6yCvN+7M+rc73U7AvVD0tRK1QIoCmjXr1+3lzEQCNiLxEYrj3/f6n7ucX6AQUAnY+D6IvlShsNhi84HYNbocDg0jTwYDJpFyoh1vmAMQGOhHd7PHQMAJjDoX+fLx2ha1vwmgGxsbJiFuLW1hVQqZfnkGxsbWF9fRyQSwezsrG1cwwpzzWYTjUYDqVQKqVTKhM7Ozg6q1Soee+wxFAoFvPKVr0QkEkGlUkGpVEK32zXA6nQ6SKfTlmJVq9UQDodx6tQpvO1tb8OTTz6Jb37zm6ZEaPUv9YdzXjQISefAbcrk+FHttyscDlIaVJjeyloJBPYCrc6cOYNer4fr169jY2MDsVgMu7u7uHr1qsVbkOVgH2m9E+T5N4vUZDIZzMzMYG1tzWI9qGCp4sj5I5VcqVSwvr6O6elp2/BEld5RVqACuY6HXwCeq+z4KQ66zkfNkTtfW1tbaLVaWF9fNwWItRXUbab7DrRaLYTDYWOZdLc2rmu1lEmz1+t1G6t+v2+WOpWEYDCIXC6HmZkZFAoFA3jG/6jCPTk5abUCNICO7IJa9oyS5/pywZtj4jc3HAe/7/i39suP8Rxl1bvXupW8fS7bEagf4uYKFkairq+vI5FIIB6PIxqNWrQ34F3I7rWerTXmp926yoCmuSwsLFhRilELfzAYeLaJ3NraQqfTMbqa11RhDMAUGtL+mh6jOe3sI7eB9NPkjx07ht3dXVSrVVSrVUvPef3rX4+vfOUrRgsPh0MLbmNRmmAwaPRjIBDAd77zHeRyORQKBYRCISwtLZlw2tjYMHqZisFgsFcBb2FhwSz7tbU1CzqKxWKeDTgU0P2igHWcyQrQmtVoY1b7GiXoRq0BP1rf/f9Wa4wsTKVSsTljyhSfLRaLWZogwZnzrwBCdwoV4HA4jFQq5SmNyjQ3tdQJGrpOms2m/eYaYIaD6w5SRWnUOPD/UWyGn+XuXvsg657HMx+/0WgYCFIh1B/GvpCW73a7WF9f97BcrJdAhVj9zWTg+v2+p/a7KgGBwM1uQTdLB4CBPYPeqATRrcX55P34v18qL8diFEOk867yg5+583WreXkxAPrLrb0kQJ0gpo2Lhr6sSqViEakAbtoq0e8aeh3+PSqtx/UJHkRT6TnqN2YjxeZG6VNIa+CKRjsrFao7PVEwU4hoIQ0KgWAwaEKbWQO02HiN4XCIdDqNRqNhwN5sNpFIJHD+/Hk8/vjjnu0eKfBoTfMZSQf3ej0Dg1wuh3q9bteu1WomGClcCerZbBZzc3M4ceIEisWiPS8Lerjzoq4PHUtXQEajUYRCIQQCAWM4aKGSebkTS/25Elz9ft9y0DVLgZv5RKNRtNttALCtRckYcey0zj/X+tTUFOLxOCYnJ+08pZh1/bgpXVS+Go2GFbLZ3d1FIpEw9ofnuu12YlL8mvs++V3b71w9nqBO2p1zRN80fdFTU1OYmppCv9+3mJGVlRUb40AggEajYePgsngK7H7zycYANz8FmmNF5V/z4Xk/KuhsWinSfQ9u1Vxrnc/hJ8dupYz6MQDal+fb8j2y1A9J83ux/QZf85rb7TYKhYL5av0s24MaBaOfRu1aGX4vBBmBYDDoocv4OUGVFhoAq+VMYU0rgkE+BHYCJwUqn0kFNam9wWBgdCJpWQ2uYRAfLTI+b6/Xw7Fjx5DNZnHp0iU8/fTTFk195swZBAJ70boUZoPBAKVSyVgSbpPLzVu+9KUvYW5uDvfccw9e+9rXYmlpCc888ww2NzdRq9VQq9WwsbGBmZkZpFIps6Li8Tje8IY3YHV1FRsbG6jX62ZtMlaBtbw5FpwjdbeEQiHE43FEIhGkUikbe9YAHwz2NqJZWlpCrVZDo9G4rQCf26GR3ea3/ggOpVLJdsijuyWVSuHChQtYW1vDcLiXOdDv921tb21tYWJiwpMOqYDALAYFdVLSXLt8bxi9TXaANCzTHKvVqikZJ0+eNGXBr+n4PReKj9875mdBbm1toV6vo1qtWh45AFNOOp0Oer0eotEoUqmUKbY3btywrYFZ6Q3YC/KMRqNIJBIWB8PYHb+4jVv1XeWFNrIDZA0oJ1RuaZCdm3ar99G/XebJvb8GS446xs/iH2Wd+z3z89WOQP2QND/t9iAtv1qtmoAilUUB6EdN3Uk/AH/60H1pKVjVJ6VR6ACMQqWFzfMIULS6QqGQpbgwj5ZKAV9qUouaYkfNv91uY2pqyq7PezIamrTt4uKi3TuXywHYs1ZOnz6Ny5cvo9lsYnFx0QJ+AoGA5TpTcNBNQBaAQm93dxelUgnf+ta30Ol0kEgkcP/99+Oxxx5DqVSy7TDJDLTbbQSDQduf/b777sPly5ctip4pfPF43OrWr66umpXD56KQ1M07ND2Je2nTzaHjTkHqWh/KCujngJfO1PPUaj1o7WoAaLfbxfnz55FKpcyq5FrRmgxurIhWOiMIEHi5Pt1gQ45bp9NBJBLx+HP5XBwP7urX7/eRTqetwuCzfZ/0f/fnTlwY7CeVVKapcb2zGmWz2bTNjPg+NRoNC1Tb3NzEtWvXPHMyPT2N+fl5LCwsGKC7a+lWz+qmhrnjMAoERymOeo7KHHecXPDlsaO+P2iMXfbFdRv6KQGHCSgPUzvUoD6qjdIOe72e5aTW63XPRiY85iBQ99NQR93P7zxlFlyWQV841bJdzZx+O61ABcCEkJs7SxByqXbmx5OGV6aCwUMa4EefaqFQMMs9m80ikUhge3sbtVoNx48fN8Bk0RMFbxa24f05hltbW5YyRV9vLpez80ulkglcYN/CTKfTyGazyGazSKfT6Ha7mJiYMFCn0kYqH9gHdVr1sVjMnl/dFFRuWHhE58mde44xLSo+s64lsiB+gUt+Qt1dD+FwGIlEwsqMFgoFRCIRT2lXxlYo/a1zq/X+eV3d4UzXl6uEqE+YQO4CAL8HYIqz7qKmbRTg+QG6/v1sgIDAyfRR0t38nFHqDGTjOYxTYOCny2IAe8pfIpHwfDYqw+Kg5z3oufm/uggPsoZvpQS5x+n1D7qG33nA/lqlcXI7z3hkqX/v2qEHdXfBHmT1DId7FedYH5uCL5FIGMj4vQR8QVXoA14B757np/nyfP7oNTRH3LWW3BKSmv9Oy5zbZg6H+5XW1OpUa4/3Y+DaYLBXI5++bj0mENhLJ+PuahrQE41Gce7cOROUZA9isZjtQjcYeCt1bW5uWkU60t60GFdXV7G6uopQKIS3v/3tmJ6eRr1exz//8z+jVqtZdbNSqYR8Po+FhQVMT0/j+PHjSKVSePrppz3ZAVTY8vm8jWUgELC62/xhnexisWjjBMBiAyj4/VLmmJ5ImpvxESyJy8boaIKCCn0tUOIKQCohZ86cwd13341jx45hZmbGdher1Wo2v4xRYBAoFbdgMGgK1e7urtU/cP3YZHzcd4h7mDNNixYuz2U8Bs9h9Pfy8rJVHuSa1Hm4lWJ8kCAmiPC90uu6jWwLN7jhu0LWo9ls2ufD4dCCVXkO17K6ytgvbqnKsshUem43psJVpkY9M49TZVENBReA3X7q+LjnuePvfu/KMD9AB/atdT+ZOKqPz1c7AvVD0rhgXK1/lM+TgDkYDLC0tGRCT+myUbQZwdRvIapwHNVPLgoKdFrCwN7LQIECwAKyCKy8h/rV6TN1g2YAoNlsepQWbuxAZYDWeSaTMUqbtd4BmABnIJHSvPQ/Msq8UCggFouh3W4bOCcSCQO2YDCIpaUlj5Chv7vdbmNzc9OoYG4rGQgE8Jd/+Zc4duwY8vk83vSmN+Gpp55CsVjE2tqaAfz6+jrm5+et+t2FCxc86YXFYhG1Wg3dbtc2jJmbm8P9999vtHCn08GNGzewurpqflXOGctv0oIjsLt0Iu83OTlp+cbu1poMdOK86rahDNza3Nw0cOAaZkGi6elpZDIZSzHkrmyMy2Dkue41zj4wFZLPpiVi2+22VTZjFDefkQoSn1X9xa6bQVkIunwajQZu3LiBVCqFTCZjrhkdN/dvv/dKwcH1A7NRofUDFaaxVatVU2L5ztFC5xxNTExY9cmtrS1Uq1Vzw/gBQ7PZxOrqKh5//HGrtb+4uGgV/26nqRLlGgfuuFBJU6PhIHAfRan7WejucToP7md+x6ii5fbBj/4/at+bdqhB/XY0Yb+Xo9/vo9VqoVarWf6n7knuR1e52qXS1a5wGSV41L+llrcCs74Y/NzVjpU+VyFGS4G5sBqwQ0GsFhW/JzXpBgFqzisF8tbWFtrtNmq1Gra2tpBOpzE1NYVwOIxms2k1woE9v3s8HjcrkcCovlv2jf2gskMXwO7urgWzUUAwaKxWq5kVylx6Ri3TV0zfezKZRKFQwJkzZ3DhwgULOmJxEVbAW19fR6PRsE0+mK9MRmRsbMy2OB0OhwbM/I6AqpQ+ff0ug+DuBc4xUrqfcxUIBCyaOhDY24JWI6eZReEGcKr7w80kYHEVxg9odD/ZCTcneRTY+IEAc7O59vjMrkJwp821Vt3v9DefkwCu7gVVjAKBgG24xBoAmsqnQKhrdjgcot1uY2lpySrEbWxsoNfrAYAnZuVW1PRBgOcaBgddR48fpei41zrofP38oOa3Bvj3QXP2fLQjS/0QNVI7fMFuV1iwLOlwOLRIVxXIgNfv50cZuVox+6PWhS4GzRd3qUelzN1CKZryQjpbg+HUj0lfMDeLoKChIqB7LGsaXL1et8heHkPBDsCi5BkFvr6+jq2tLeTzeUxMTCCZTOLGjRtW6Y3R0NFoFBcuXECxWES1WkW9Xjew0HFh9H0oFDIQX19ft0pa3/d934dTp04hk8ng8ccfR6VSQaPRwNraGkqlEkKhEC5cuIBCoYB0Oo14PI4LFy5gOBxa9PyxY8dw4cIFUxYGg4FtdXnmzBmcPXsWTzzxBG7cuIHHH3/cY7WyLOr4+DgqlYplFLCON2sMcO65Jv2yJdx1wtKjiUQCjUbDwwhpVTJuPJLNZo1VYG46mQidXzbSzAx2YzU/sgN039D9QqWLzATHy133BDedS31eKoFMb+R68MscOejddS3FW73nChy8NwPhtP4A3UZUIOkSisViNg9+ChbfP91T4cqVK5YVQL88szSoGPI9dq/H99ZV3l0LXMfAb+zZeLwqMFxvLpWu19T7um0UKLqf8ZrunLnz/HyD5BGoH6LmvuCuRatNA8YAWDBXOBzG+Pg4MpmMx7ft0mHuS+AX3OSCti5m+iM1ctgFfwodjTLWIC4395VWIAUv+0r/KaleAJZyoz55CvjNzU3b/IFWPAALcCNIbW5uWn4uo+Np9czMzCCRSBil32q1cPnyZVy8eBGnT5/GYDDA448/bvS9CjneVyllCtixsTF885vftGj106dPY25uDpubm7hx44b5cB999FED6bNnz9rOcBcvXkQqlUI0GjUlhWOu9bKTySRe97rX4VWvehV+4Ad+AF//+tdRLBZRLBYxNzeHSCRigXcsl8p5JcVLZSsY3E9ZVJ8pLULOq1rrVCzd9T0Y7EVus4wuq5txXpLJpGeTFd5zZ2fHAG11dRVbW1tIJBIWVFir1VAqlWwjHioTXGPVatXWhJ+fXfunsRaudcj18eSTT1qAY6FQ8Lxno4S+S7/7BfDxHjqvBLVOp4NqtWqKGNm4ZrNp1RUJ0izTrO6jU6dOIRqNolar2W8ey3Gs1+tYW1uz9cAgwUwmg3PnzlkcyNLSkq+SwPXhgjsVOnX7qOuOckZrCFDp4DwyO4bvv44V2yhWcpQb089gGfU3lQ9XQfFzmx6156YdelC/VVMKUv9XMKpUKuZHY7U5V8gore76stz78TfPZfCRW45ShZNStX4LXoOC9NoEBd6D0c0EdAoy9t8tV0vqWOlZVp1T5UWtm+FwaGlxrMJGi47ujGw2i42NDbPqc7mcgbL2Ve+jz8N0tJ2dHc+2uayfTUE8PT1tCkSv17OiIuxTtVrFYDAwa5r0toI6hSWLioyPj1u8AIvScMON4XBoVe60Gtju7q5tNkNQrFQq5hpQ/yp93BpgRstY51+tq16vh6mpKaODGUDH8dLYCzbSx51OB5VKBYHAXjYAUyGpVNHPzLXJimdUQhlIqPEm7tpw17/f/91uF4FAwOYvHo/bMxwEEC4NrPfWpsdyvXJtMHOC40ylDIC995lMxkCdjAaDDxuNBtLpNDY2NgDAcvIZr1Gv1y3gMRjcS7lMp9OYnp42/7wfiGl/Va7Q9cN50MBanQuyf64c4hzqJjIHgajLBPBeflb8KMt+lEz0ay5b+b1uR5b6IWx8MUZtyAJ4AZfCZXt7G+Vy2UCdL7SCulL7rjBTuskFf15Dg85YzMMNutNKb7SC1Afrph9RM+eLyg0n+GLRUuz1ep4qY+74EBSo4BB4FWBo3VAgKjiEQiHbwYr57bR4GCzE7T9TqZSVclWfrYI6K6ZxL/XhcGhBYLRYm82mKQ6FQsH8wqVSCbu7u2i1Wrh69apFyZPW1+I6anFy7hjgNRwOLUqcAYVK105NTSGdTluhFSod3W4XxWLR0p+uX79uFqGuFSoNtM5oiXHM6XNnP4fDoQW0cc0wsFBz/nWdUxlgdHalUjEQnZqaMiWISqdat71ezwCK8+HmXus46lrUfmhsCN83Kj5qCUaj0ZHvrI4B/x5lQerxqmi1220PqDPGg8oFFYxsNovp6WkrS8ysmEKhgHa7jXK5bIwHGZJer4dwOIz19XUPQ5FMJpHP51EoFBAI7FWfYyyBq7RojQqOLQGda47KH8fZVeJc0GHsy9jYGNLptOe8WwUWu8Duxyi693OZEr2W+8xH9Pv3tr2kQH2UL3uUT47WcbfbxcrKCnZ2dkxQ0rJTwAH2o9c1BcUP2HksNW4AVk+dLygpMvr0FOj5Amre8djYmNHiFMYEBFoIutsUsBd8RUBUH7pSdVo3fTjcc0fwGuFwGO122xSFs2fP2h7OWg+dm8AAewrG3NwcgsG9UqSPPfaYpRGeOnUKyWTSqnYVi0V0Oh0TugR8jTJvtVpmQYfDYbRaLbTbbWxsbFgwXiKRMKqTucWsALe0tISvfe1rKBQKOH36NM6dO2f7grMCH69NGn1jY8Mq9qklSSssmUzac9B9k81mcezYMQPwZrOJcrmMYrGIa9euedadRryzDC2vTdaAShHHIJVKeRRDAOYGYdMgtE6ng+vXr2N5eRntdhsnT55EJpPB7u4uisWiBdupgtrtdlGpVNDpdEzJTSQSFoTH+VZ/LcHxVnQqAzW3t7dRr9eN4j958qSxAe47Pcoy97Pe9YeR/axxwMA1rp1Op+MpVHTy5EnMzs5ienoakUjE3hcCNINCudUtKxhS4WVRJrpW5ufnLTOj3W7fVBNfn8NtZKkYzEsliACrskcteQb3UTGjYpBIJEyeuEydyxJyjauy7adEqaz1882rm8RVON35e77aYQLm76a9ZEAduD0tftR5jIKuVCq2naWm7vhRRX7Uo9LcgUDAgI+15t2XgAJSd8bi96R7SXG75SddfyMByt2UgwLN71z2ORqNmqBleVE9hr9jsRii0ahZXaRvGXVOPy5p+JMnT3qswl6v56mIVygUUKlUzDIclTbI59H5IECw/CepXMZH0MIhDd/r9dBsNrG+vm47yM3OziIWiyESiZiFqlXsOM9aYz+RSCCZTCKRSNy0gYpayRS0gUAA+XzerORoNGrX5OYirJNfqVRQq9VQLpct9z8QCCCXyyGVSiEcDhtbwnlk06yIXq+HxcVFi+YPBoNm1XMXPM3p5xqs1WpWcY0uE2WJlAbmGtb1PwqY9XhlfdrtNorFIqanpy2l8XYs81GUPP/nOmRdet6TYEe2iVkRhULBtqrVa1Hho7JLSp5+a65JslZUAnX3RDfw1a+5z0t3GF1UOsbsF8dQ/fEKtHTbUAkPh8NmlGhTo4R9GBXjMGrM3TaKQXCVr6P23LeXBKhzEbv+vjs5n/7YSqViAU8EyVGg7i5OtX518WtOugo5fQFVy1bfOrAfqc7PNC1IhTs/120jg8H9ndG0zKm+qLRSq9Wq0eLM49aIfcC7Ycj4+DhqtZqdQz82fcihUAiRSMToaPqbAdg1WJGuVCrdtHWkjjmVH25qopYqmQTWQ6flHgwGbSzIiDSbTWxublrAVrfbRTabNcud1o0G8XF+dKy4RaZaxpw3MiitVsuiv7l1bTweRzKZNMZkMBhY4F2n00G5XMbi4iKuXLli0e7j4+PI5XJWWIY+dWVcdA2QbVhaWjKFiQoFAEtHVKuPc8YAPEZuu++UgiwtPN5blVk/oNWmwZoM0iQz5Ged+1l9ftflOfSbq4LL+AaOXyQSMZo8nU5byWA+o7qeuCZ1IyiuVyoIkUjE3pFoNGrbtGp8hNtG0dUaYKnHKVPI+2tApipAHF/GD/B/XsNVmPxAnZ+PkqmugXIrsH6hAP27vedhUkBeEqDO5mqho4JDlBpiY4rP2toa8vm8x7/La+n5/M2XiXnIBHXSx6T4NE/Z1WI1YIr9Je0KwEqBstIV06doQajfi1Qo/9aANPXpKhjRauaxrPhGazgcDhvF3+l0bGwymQwAGI3M/dYnJiZQq9UQi8UQj8dx3333WdWu69ev23gzBiIUCuHYsWNYXV315A27yoeyAqwhTwufFgv96+Fw2IKepqenjeLXn7W1NduPPB6PY2FhAel02iwspZp17tvtto29MiikfRlxvb6+DmBPyM/Pz3sof31++ux3dnasHgB9+gQWgoPfmKiFtrW1hevXr+Pq1at4+umnLe3u5MmTCAaDnuI6PJcFhah8ca1NTEygXq+j0+kgFotZdoi+MwrqSsGP8sVynAiGu7u7qNfr2N3dRTabxalTpzz3uBXz5jcWDFRkkBgVOjJGAGzNzczMYGFhwbOZD+eMShLvQSufCpC6Lrixy8TEhJXxZR3+gyx1joVmRwAwVxvdErr7ocYo+EXND4f7tS4YV8DqjUwpHDWuqjzp335xRXqOuw5dV6gf6D+fQHkE6i+B5qcZj5pYtQo0dzcSiVhKlau96nmANygI2C/coqlhtBzdyNWpqSlPdHS/3zerVzVxKgz6fBT0tEAIiGrJE9RbrZaltWk+Pp+NgozgQF8+r8P7aaQ8wZ+AT5DWGtu0iphOVy6XrdY7Lch4PI65uTlPtLIChs4dr03ams+nqTMMgKRvnVYTdzLjWOme19wPgBR7Nps1q9xNLyStS4Cnq4ZjwwA5rh1uFEJ6XP2g7D/BdTAYGIPBedda+Vwj6iclFfvMM89gZWUFpVIJ4XDYLFD641XwUtGr1Wq2vejOzg6SySQikQjK5bKtTyoZWk+B68ylZFWRdqldfXf4fFtbW9jY2DCKmOlu7vEugLt/63uskeMKxIxXKBQKmJ2dRT6fRzKZ9DAMut50LsvlMjY3N1Eul7GxsYFmswkAVrQmm80ilUphenra6t5zPPyUVFf28G/KHv5mwFyr1bJUVQCe/dPV3cZ7kt3TZ1OjYpR8fDYAdhB4j5qvZ+MqPWq3boce1N2XxM9aV3r0oEaatVqtWiAXg9gOqoKloEfByc8pxPX+BDoVzNpnfu9q8YxOV6pTy8YqE0BLktegb5lUvP5w/NQnzWuxb+wTQY0Wgha5oZDR/bxJZXPL0FwuZwIX2Pf309esQME+qxUSCASMxdCAOtf9wnsTMAOBgOXVuxHEBMRms2nsSiKRwNbWllUYi0ajnip97B9TlXg9KmEUvsPh/sYgVIjUyuKPgnsgEDBlgv5gBU9dX6pkcc9vKgbJZBKZTMYsRhWkvB83OaIiRRCfnJxEs9m0eWTkva4BpZVdwOA88HOe4wIvn5ljValULFrbZbQOUsgVSNQFQsWNirGmr2UyGYuLUAWX/WPcCJWecrmMarVqee/cvpWuKGZF6NbO7vvm19zno+LNdEIaBmSBuGZIqXP9cE24AbUa93G74ziqrwc1Pyt81O/nux1Z6oe8qVV5J4uTQFGpVDA5OYlIJOIJmuOL4udLVN8mrWX6pVWYKmVJ/7LS4MB+QRlemy/uYDCwGvFqjZMCJsCRrtXCMeyDRtK6frNsNmuCWQtpuHmxtNzoN2fOLiPiWT2MQpUWTSQSsbKytJCuXLli6Wv5fN7ye+PxOCqViu2QpS+VKjya566+Zk3BYrQ5S5aS1iTIu8KfVvv6+ropTgysy2QymJmZMSpdlRwyExxvTRVcWVnB+vq6Udsa/Mh+0ufNNUCwUevaFeATExNYX1+36nv9fh+JRAJzc3PmDnGpUPZVMwQYg8Hd7XZ3d9FoNKyfunbd9a9g5IKxZmIoTUxWgnUUhsOhKSVzc3OeALXbeW/5W4PwGHzIgMl+v49sNot8Po8TJ04gl8shFot59n2nwkX6fmVlBcVi0cZqc3PTXCuVSsXe4fHxcZw4ccKqIXLuyQ7o++r2XZVW9oHKO8eBMSvKOjSbTQ/Lw/UQi8WQy+VMkY7FYp4tefXeOnZ+LkZ3jEf5129llbvfPd8geQTqh7DpojwI0EdNji62Xq+HSqVimzvQSlUrRc9RgOSxtOqUZuTx/J4CWykygpACP/OIaQUC8CgJ1OopBJvNpuflU2teK6r55bpSuLDvtBzZL56nwM8AJwaAsRwnx4tRzgSjyclJq9Mei8WMil9bWzP/PnPdM5kMOp2ObXaiufh+L6rW6dYARc3Tp7LjuipSqZSNKYvY8IeR4Wtra7h27ZoBM32pDAokzU9lQBvHW+l3gr9rRVFAK2PBtaAMBBWpwWBgZX6VbdFocl6D1ekIDloxMJ1O2zHK8Lh+W1UUCISsU8DxpILo5/PlHDAoj0C6vb2NpaUlzMzMWJrYrd5fXQfq/qLiQKaMys7MzAymp6cRjUZvovn5brESX7lcRqPR8Gy45Pra+/0+SqUSyuUy8vm8pWfyOw0sdNkxvnMazKnxLxrFz5gAxoeUSiX7TMs553I5UzzT6bS5TfyCGF3AvdXfdyJTD5qno/a9ay8ZUHetXX6mVsJBTRccX7J6vW41zCnEeQ/XytW/CbIUynp/pc6V5tbrqCAmOCigKwhTcBBICLLqg1fFQ6k7CmFVgiiEKWhp4fC51W9NpQSAVZijFUirWSOFCfAUMNzVampqCsFg0FJvKMgYZBSJRCyanf57BRcde7XWVElxx1ufgWOujalNer1+v2+pYJrb3mw2rQY8faG6yYu6WGiFKfBrRDXHj4KbLg0KfLc2AdkBWvpaDZHX4/rj9RgoqPQ3+8KUSLe6HRUUBejbFfCqgOmYkuHQvvZ6PVSrVWN1dF5uBeju5wRnsjPpdNr83oyT0DHieWRtGC2vQWxkWqjE8T3h2mIAnQZOEqT9KHhlTpgBob53PgMrAHLcqBQR1LkOdnd3jbVTGl8VrVHjqe/TKMtb/3ffpVHKgt/1nu92ZKm/BJpa7bdL4emC3NraQqPRQLFYtPQ2t4Ssez7BmvnAFNSMqtXPGCTn3l+Fpr40tGT0PuoHpGVKpYJ17ckIqNXFa9FH7xakYa4tAVTTyAjkFJQsFkNQ5/mVSgUADCxIuTLAjooSfb60KFZWVrC2toaNjQ2jyDOZjKWdMfhN0/Z0ztVS4xirAkPKm+NIdoNWL5+NkfscOwpVFdK0aKvVqmd+eR9SuwQBAj3TAjVWQ7MeaLEqoPM3BTqfU900XBdsCpy9Xg+1Ws0AgIodrX6mZPFzWn4ahe0qaMpy6Npmc2l39z3j/8zu4LU3NjYQiUQwOztrLiydY30+fWfda1ORoV/62LFjKBQKxhJp3/ju8d3QDW5UqWGWCFkQKo+seshURoK40v86T+wnx7tWq6FWq5lyoGPHfeDdehNuKVjKiUAg4KlCp2Plgq6fbHTlkjadSz8Gxp0PvY5r4Dyf7QjUD0lT4NamAud2mjthCgxra2v2N/e2ppavgoqCXrV6vrzaP6X73BfErw+8Pn30Chzu1qp8DkbTK42n16Elzx2+aCnznhptr+l2g8HAlBqOLVkECk9uLEJrs9PpWNlNWi46L3yWeDyOs2fPYmZmBvV6HU8//bQVTmk0Ggbws7OzyGazZqVwi1QVYO58EtQUfAioVGqoaNCaIQBSeQqHwxYNzyIjW1tbRmMrTa20uN5T2RA3pVDnXBkbXQ+6Jlz/rIIEhezu7q6l/KllzsA9zdCIRqOIRqO2c2EgEPDk4yvQcC0oI0RXhq4lZUpcga+ATFBnyWKyNsViESdOnBgJMvzbVdxVeWP8xvT0NGZmZixbQ0v3KhND5YlV5/g+aY19ZhNQ8aGCSyVO3USdTgfNZtNTK0Lfe747S0tLmJqaQrPZRDqdts19AoGAuUJoeXNuOTecUyrurVYLq6urJms08FANB3VV6Vi68tSPXfAD71F/u2uHn+nGVEftuWsvCVC/1We30/w0V1rsTHXiNqN8uXgMF6gGEmlEumroFH7AzVYCm2tt8QVRRUEtNj+LiBYoq5LxcwoBavWa5uOmKSkjoBaVCggqE+wPALPsSBeSctcNbdT/qrm3VJiOHz8OwLuJi0bKU9Cy2AotUNfv686tCjWOi/ZD52043I/4Z1wAYyW0eI7Or9LijDng2GlTIFdw5+d+f6sCpy4RXfMKTrS4+aN51nTlBINB2/eAwEBQJCiQ0Rj13nA+lS1SV40qu+4Y0CXE8SGQUfHgmjvovXbfWboiYrGYbcXL1FSNGD/oh0wW+66uAr4v+qxc3wA80fZ+tdvdZ2GUfb1e91xH70GlUxXsWCxmga9cYzyWeyToNVVOuAyQuvdcQ4TzomN9kLU9itZXI4cK/vPVjiz1Q9xUSPoJ9TulfjR6e3p62pP2xcVJwNFSoiqw3FxvYL/gjEtfucCtFg2fQRUEDayj5k3KXcFELVRg/8Wm8KfvjT5fgh4FgkbgK/CpoKDCQsuv2+2i3W6j1+t5rsO+UqFg47jGYjEcP37cLL/hcGg56Y1Gwyh71l6nVVWr1TwMhZ9V5wol9RtT+dC543dutbtYLIZEIoHjx48jHo+bosGo61qtZqDkpt5pP/zASoPmdJz1t7JJriWrIK4CvN1ue9wWZCq4KQ4DLNUqZR8ZH+L2W9kd+nE11ZJ95NrQvvqtXT5zv9+3/mrwnWtR+inFDLZMJpOYn583xmE43NsYh4qmC+T6vmmKoSoCuqa0IJCmcdIC3d3dNatdFXB3vugmaDabmJqaQjgc9sTjUEnh+8Pzk8mkRcWPjY2ZYsW1zPeF7gfKLD6LKnxaUtcF9Vul8+qz+LlKRjGXlJfPRzsC9UPa1PpxLQvX/+bX/DRUAKZpX7t2DcB+cRhWBmPgEQBPZTntB8FfAcMFcu2r+8PGutUqaHkOLWu1JBKJhO12xpdaLR8KXFYN4xiy+IzS87Se6B/mNSl0CRa7u7sW3La7u4vNzU2jz3XzEQoWpfMp5CYnJ60ueyAQsNS21dVVK14zPr5X45015GdmZtBqtWwjDM6bWge8h1K/HAsCiLIfVIS0fCiFdKPRMPcM57pQKCCbzWJmZgZ33323x/J0KV79zb8V3DjvyijoWiLgaMCbghODtrj9qgucrBJHq5QuJlVWk8mk7UXPPHY3qp99BGAFiPjZrYQh17IyERxr1sUHYDUMdP5cgNd3jql5VDb7/T6q1apnjDVATpUtKukMlmXmhrqz1IXDHHWXxdGIfk1DdPvrWv6MPeEz8n1Va5vrKh6Pe9IxKQf4ro2NjVkQHRVA/q3vfq1Ww9LSku1q56e8ab/5mc6x60bym2d3vp6vdgTqh7z5+W/82qjP3UXJl4AbbXAfbV5DA9gojF0aV6/lBy5+Lw/BzrXcgf09uZUm96NpGZxFAGXQGuD171PYUXC4+z8TrFmMh0LNZR9UeWGhD9aH39raQjKZ9IyHBpa5wD42NmbpbXzmwWCAcrlsYMZ0I933mznktJI0ilytXJfJAfZBXp/pIAubfaWixvxvsg48f2Njw6xDpUN1HFUB5DX5N10pjHpWYHLZD6WQCSgKSIFAwGIDxsfHLSCMz8A54cY1oVDIAiapzOoY6BrlvRmFrWOpY+8GbnG+yRBwfDqdjtVUd99Jv6ZKC5VNjR7X710lXl0FBLtqtephONSNoqAejUYRj8etDKufxeq+27SqSa3rnLAfuoeDAiHfDb7Pug7YNyqjnAd37CgjKDs08O6gGJ9Rn7vHuJa6OxaHCSgPU3vJgboCkfqSRwG4n9Y/6rh2u41arYbJyUlks1mjuN1UM20K6gQ9P5+Tark8ToWDSxdrdDd/KGTcgCyNPtfxoTBWK5FCxvVNU8CoNajPzP7yHLIZDOYhyKhVzjHRnG5lJ/hMkUjELBb6C3mPdrtt12TlN9KtExMTHutbrWL2XdeFH5OjypTSp36WIl0qrI9Pi3N7e29PeSoWsVjMhDeFOYWwgjjZHApsBrtxFzXto1peWkzHtfo5VhwfAL51FMjyMOODc6+uJJ0/BXX1Q7sMlAKaG/vAvuk6pltrFIvm13ROB4OBBVWyqp/2Wd8VzifXOnfsYzAmGRpXcaBixHeKwXgKmG4Mha4ZAjRZMSp56pbQfvI6WkxG14u+W+py0/nhtVUJo9LO9fBSakeW+iFtrjYIeEH1dvzpfuDOv0klb29ve3ZkUgtXQcu1CjRIjhYbX2wANwkcBRI+h+aPE4QZ5KQWDu9DapBauEZ983wVIGoxUrjRQnb9oqxnrgKLig6t1VAohHw+j2q1agFtyWTSQ+Hy2lqdi/ccDvf2amf6XDC4VyCFx6jfmPtcBwIB22c9Eolgbm4OgUDASqnW63UDPvdldy10fqfPTmqVApNKBH3rtJCq1arFFdD6GQ6HVv+AQpa5z6wApnEKBFPdN1sVPdc613gCVVI4N6yUmEwmsbOzg0qlYkrbYDDwVM+bnZ0FAMvXBvZrCmg8hcaXqNW4s7PjsdY1OI8KCJmfZDJpcQla36DT6VjAmvt+u+wJ/1Yg39jYQLFYtD3iVYlUVkBBnoqZ5qiru0NTQ/lsrK6ogA7AU6tAwZyN7y9TKKnw8TlV2XCBReWG/ubYcCw0zkQzIOjHp7HC9XqYAOx22xGoH8LmasLAzfud305zXzrXOuDL0Gq1jI5UIFWt2NWeXRqNwEBw0MAh/ZvPR4vbtZIpjF1rj/1gv1ifXeuX8+XXKHTefzgcenZsU6Cj9UDFgIoMhboqBtFo1OjMer1ufVHgVkWF12CjEFZAZU48wUjHmtZxo9FAu902S4hpR4lEwgCRe8jTMhslQPV/vQ/HkH5rTUVieh+tdp1rFTL6uTIktA6pDKmVpT86Bu5613VJfy/TrjjmBLaJiQlks1mLFh8O96vZ7e7uelIqdQ3ru0KlTtkN/lBp9Os/N/BR9oRrks/Ha3Od6XumCgXnstFooFQqYWNjA5VKBfV63TMeBFyuL30HNVefigZZIs6LMlY6VxoA6sY7RxV1WQAA5bVJREFU8Ef77TI+yn65TIt7nrJGvC7HQQNhCexke+iWovKia+wwAdhRu7m9ZEAduDk9yH0RvttrA97a7erfcukxpbhGAYWrPLj0mnvMrTR+pfncRsGlOzu5wMJAGxWuGmim1pgKWbXalMIl0ASD+1u7as4uK9Axr1utCFp1TB/kc3MHNWA/fUstEVVWNA+W9wkGg56gKwAm9MiCqNXrWoH6t64DWp58XnVBcD3ouTp/qhDpD4UvBbCOvc6fux71uqowKHBpxTgCPau4xeNxy4BQlwUB0B0PrgWCOoFe+6Pvo7uO1H2goEILmPNMZcidC113XBdUsljngJvWuO8sn4kKscZ2sH9KYXNNkLnhM5FN4W5q9L2zUpwb26Bjp+8A16w+pyptvL+OnX7H8VNljC4MV/HQAEl3rb/U2pGl/hJpY2NjN+UH+7VbTZgCACllVrui0NToaE1jooBT0NP78nx9UQGv/5FNLWI+m15PaThVbvgMKnRpsbvADsAEOGlIBgXSSlbrXl0LCi6a395qtSwymNYC848HgwEajQZWVlY8G1QoQ8EUuXA4jFgsZvtCc9MKboepPlIFvX6/bz7VcrmMSCSCcDhs1yBzQX81GYVarWag5jI26hrRlB8V9krZ61aybpCc/s/xo7DX+uy3K5jYL3WNKH1NypvH5XI5JJNJxONxo36Hw6H5kLnedHMXbVRS1JVDFke/0/WhyiPjCxRo2edGo4FUKmXZGHpPHQ/9TSBjml6z2fRsBazHqlLENat7KbhBb9pHPhMDJKvVqs0VswhYIY/risqUgvr29jZKpRLGxsZQr9et2A+vre8Ez3cVT1UYVAapHFJF4DCB1HPRjkD9kDQKDOBmmlytx1tdw/3btXi0cdejaDTqsU5U4+aLqNQkqXYFawp912rwC2ajsKSgcfuqxVh0XHiMWqpu2VRSo2wsG+qyD7yWS/HqGAD7oMWxIHgPh0MkEgkDSe2nayG7FiT7Scucc1woFBCPx1EoFLC0tGRWkUtrsu/D4X4eNzfs4H1YMY4bf9CyYY48UxdpkXPcFYwJYBMTE2Zdq2XOcVAQdAHKBXTX969+Vv6vyqWCtwZiaYnjaDSKSCRi7giCqiptGuPAyGytI64pVuwHP9dnYRsfH/fQ2rReqbhx7fMzPkOr1UK1WkUsFvMovi4o6ztDV0sqlTJXmY6ly+rpnPA9oruC403gZJwK3xl+R+WhXq97FJNOp+Op+qZzR6De3NxEq9XyZEyoUqpWuX7n/ui4jFJ6jtpLux1qUD+o3Q6gu80PxN1GUFchBHiLuSiNrdfWzxTgXUtX+0FqU69DC5g+WAAeYeun6LB/LsDpdZUWdQFEGQU9RgWjWmO8hypXVErcxpQgCridnR1PjrwGDhGYeH9ab4FAAMlk0lKYKLxpMasgdylLCvJAIGBbVPKHwBuNRs3vSDAiI8Fn1XS4YDDo8VG6c6NjruOlgtsv00DHW2l2P18sx3ZqaspS03gs2QpmJ7jKhc4jQdK1Uv3oeO2Xzr+uD43d4Dug9Q64VrjWye5QqSOT5GYA8DeVGG5ByloIrC2g99VxVTcF1x4D/QaDgaeGO91VOlY6b+qGI5jre6XNvfaouTgC6Wffjiz1Q9YoSCgUlBYGMPJlAg4Gcgopbclk0hN9raCsfiwXwHk99Tcq4Kn1R6EB7FcMU8HD49THrkLX7bNa6rQEtEKYqwSoz5YCTS0wDV7SvnE8NG+aNDvPpZWmIMQI9UqlYmDJSHIqK9of0sIanTw2NoZsNotQKGS+VPZBi3IoVe4qYq1Wy8Y4HA5jenoa8XjcopI5dixJq0FQpHzZCEQcL/Zdo6z91qD2SSlTt+/K6mhGhG5NywyAeDyOmZkZRKNRc4Ooy8e9F9eXBpWpq8l1G7iWox+okxXiu6LMju5ap+MyHA49ewkEAvub82gRI7cxmpzKbyKRQDabxXA49Gxbq8oQaXeWl41EIhZcyflUvzrZJ46RpgW6/m4/JdltnIOj9r1pR6B+SJpaXwrsSun6TYYffel+r8fxfxWSBAzXutLPeQ21elyhpVq+ClaNMtb0KT1PBSFpQrfvADyKjgbqtFotxGIxK07jWllkA1RYU4hz5zalfhXg9Ro6FxrJPj4+bgKe5TH1HAUQfk6XBYWyVmbTMqepVMrmIhKJoNVqmaWta4SWGfvIOej1elhaWjJAUj8rqWhauFo6WBmXhYUFA3VN51Jlb2xszADBjf9gUCEtdgKxUrkMCFPgYH+PHTuG6elpJBIJo9jd87VvrlIZCAQ8tDvX387Oju1E6Fq7LhOhTVM1FcRctwuLCXGdUOEql8vWV83R5vuj96WSy3kJBAK4fv06dnf3S7eqksJ3oN/vG+2ucSEcXzIJHEuNWeHacaPQ9R1w382jdtSe63aoQZ3NBRbgzuipg45RulPpSgUAwJsXejv3VAGoVr1apRQi/M4N2OJzu4DOZ3LBmJQh/+90OkbJun5JBR69hgplzXPX8Var1AV1VcL4vGot8Xz6xTmebsCXshQEQwKN7nvPa/F5AViwkc6D9oHA61rNHEOtZa+KB+9LxYJWptL7+hzAfllhfudmJijbwPH1C3xiGxvbqwTHPPNUKmV7vJMKZoERPh+vq2uKgEblhWCm3+u75qcY6/zp2LrrwWUtVAnVsahUKga4fu+Y+85r0B2DPplz79Yd0OIrAIwNoOKmAWvsJ2MedK2ocu/6v91+HrXnrx1Z6oekKVgBB/vRXdA6qKlwUEuEAXKMTnUjvhXgXZDV/vE7zUt2/YN+1rHfNTTYTfuiQKvjRH8kA+aUSlQ6Ua0+vY7eh2lgSuWqQOU5FMwERrf/fgqZu+sdhbzSnjyXAWGJRMJS5wAgHA4bNToc7m0KEwwGUa1WPYwF762Wm6bkAfspccPh0GpjuwoT6VtamQzw4xgp9c5raxDcYDAw+py51gQhBQ8/AObn4XAYuVwOs7OzWFhYMIWPhVO0dKyrrHG+Oa4spuJu7qJpX+5aHcWA8TxVxAaDgQfA2Retg86+7uzsYHNzE5lMxhOI574z+v5yrW5tbaHdbqNcLtsGQ+pT53ql9c7IeRYF4prVPvMZ3CpsCu76TujPUXv+2xGoH5JGIeBG4fK727Gcb8dKB/YsqunpadvERf3mCv6u1aIg5t5PtXnAm1dMEFSg1WvRUlSLWb93rWJG83LHORWmZCFcC9G9pmvFqvBUFwSBnNfWwiKkOQkqej21ZmmNEQw0VoH957wz350R54x0JjWeyWSQyWRsoxdGyXe7XdTrdV//pwoBBU93LvUY9pHfuT5SdVG460Cv57Ieuq78sh8Gg4Gl/d13333IZrO2oYnuwqWplq6VrECuoOpuBarMlfZdmyqE+hyc14mJCdvPnIFwrnKqihvTxEiNkyljH9x3mOO7u7u3t3ixWMSNGzewtLRkrgr3PHV/MONB50znQBV2fV/85u2ovXjay2VODj2oK6Xn+qv9/r7d62pjoFA6nTZ6XIU3BZDez72GHqeCgP126WW1EPmMPE99zAQP15p2n8e16gaDgVm9LHGp+xsrFa7WrIKSKjY6B64VpM/f7XY9AY18Zj6XX//1c4I/r0d/uKby6XjRd6y11gGgUqmgVqshFosZ5d1sNj2Uu4K9+yz62/2bbRSI3wq89XzOmSquZInYx2QyiUwmg3w+j3w+j4mJCQua42Y2GqnNsea1GQQXCAQ8pVrVB6yBaVwP7IvOr7prdB4V6F1Lm0qEHw3PvjKrQS1id524c8Q5LZVKKJVKN9XMHzVvOh+j7uP3bC8X0DhqL+52qEHdzev206Cfq/swojYQ2N8YRJsf5c6/FRRGuQFcIaHCkqCtNPeo66mlz+sqRUxQ7/f7Rv8zL50A7QK6Uo5Kzyvw+dGv7L/2lelq7vO6QY16TU2bYuEU+pr1eO69zmszyEz9o7FYDMC+0kLmhdfVSHYqLa7S5M6BrjX1savf2c2d1+N1DLRpoBetZCoqCpzZbBazs7OYn59HJBKxKmbtdtvy6jmHfAa9tu6CpkFiyg5wpzb2kWvMtWR13tx1wPvqToF8TpfJUvcMf9wNhXQtuvfjvLVaLVQqFZTLZXNt6H1up40C/qN2eNp3iweHab7vGNS/8pWv4Hd/93dx6dIlrK2t4S//8i/xYz/2Y/b9z//8z+OP//iPPee87nWvwz/+4z/a/1tbW/jgBz+IT3/60+h2u3j729+Oj3/845ifn7+jvrCeNl9sfbn9gogOajzPTyunZc464n50nFov+r1ryfhZosPh0GNBq89VQVgpSj6jWuvsm2vZEmiYf8uiKtzFbHx8HOl02nzuume7jg8Fsgp3ClilWt1Ga4vWmFbWikajdn2N8FaGQkGd0epKHzP4SyleRoCz5nwgELCKdPPz88hkMpidncWVK1csT/7kyZN2/Pr6uvleXWVDU9moXHDcOJYLCwuIxWLY3t5Gq9XC5cuXjfbmjlyRSATT09MYDPai7Wu1mod21toDTKPj3I2NjSGdTmN+fh7nzp0zy7pcLpsvvt1uW0CYpggSyDnHVHSGw+FNZUo1ToBlVnUNaqzGqPln4zMxpY4KF9PVtD6+vtNUKmq1mm1CEo/HPcfqWuX70uv1sLm5idXVVRSLxZHZMEftpd+OQP2A1m638cpXvhL/9t/+W/zkT/6k7zH/4l/8C3zyk5+0/5nryfa+970Pn/vc5/AXf/EXyGaz+MAHPoAf+ZEfwaVLlzwC/FYtEol4aEXXr+5OxEF+wFHnAPt7E2tgD2tjq0XBa7u09ajr+/ne9Ts/8Hf/VitX70c/qPrUCZRugJkbqKbj42dBsRHQ3GAn95nUgte8X+6aRT8rwUEZgH6/b1HrqhjxuhrIp4oR/2fTdcIAtnQ6jVOnTlnFuEajYXN7/Phx85NTyWFjDjo3DSHIB4NBzMzMYGFhAa961asQDofR6XRQqVQsCIubprD/ExMTyOfzlkK3urpqDATvzWAvWvuRSAQnTpxAOp1GJpOxlC/2SSunxWIxhMNhpNNpz7qkz11TDQOBgAWSEUiZzkbwJTDr2qISqmmRfr53rjuyGG4sARUjuoFclwp36mNcyKjGeaOixEpvR+2ovRzaHYP6O9/5Trzzne888JipqSnMzMz4flev1/FHf/RH+NM//VP84A/+IADgz/7sz7CwsIC//du/xQ//8A/fdl/i8bgJ1TtpFEK3ahRMtJAZjMUIXfWJa+13jYDVIDeNUlaLXIPtXGF4O311wU79mmrR8jl0X3IFSGUdFBj9qHyl4FmYgxYcrUb3mgQPUsmMxuZ93OfkMxFU9X4ALEBQ+6fuB/W/k7oluLJaWCaTsfliec/x8XErXkKXgSo+/X7fdrhitDQLz+TzeRw/fhznz5/H1NQUWq0WUqkUKpUKgD12qVAoGI3earWsJO1wOESpVLJnVxaAzzoxMYFMJoOZmRnbeKVaraLT6ZjPmOM4NTWFeDyOaDSKaDTquVYoFDLw4wY7tJ5VAaOrRNPAlMZ3qe9RiqquQ16D46r+a41pcNccy8x2Op0DLS+uk62tLQN0KkT8/qi9vNqRpf5dti996UsoFApIpVJ485vfjP/0n/4TCoUCAODSpUvY2dnBO97xDjt+bm4OFy9exMMPP+wL6rp7EQCLTJ2dnUUgEMDm5qYHPF0q8HYA3K9REE1MTCAcDqPX65ml6QZ1qZ9Y/X60Spi3rLXhCay1Ws2saN0ekxYwr8UcWjY/Hzb7rX549ou51LweLR6yEArmfFb62oH9vF8FdYINj3HngAqQBjhpShQp4n6/j3g87qkgp89NsGGwnVKzrutEXSQEMW5eQ/DmGMfjcSSTSU+lNc5ru902gI/FYjcFNG5vbyMej5vvulwu4+zZszh79ixOnjxpW922Wi0AMPqY9da3t7fx2GOPGehmMhncuHEDzWYTw+HQsgYGgwGmpqaQSqWQz+dx/vx58xevrKxYih3nkvEDmUzG6hAQuKl8aaYFI9G5dqikRaNRizNg9LxGxrMRiHm+Ar3GDKh7ZHJy0lNFUYUu55yxHhqZX6vV7FgqfW42AN0IrVbLAuTcAjtH7eXVjkD9u2jvfOc78W/+zb/BiRMncO3aNfzH//gf8ba3vQ2XLl3C1NQUisUiJicnkU6nPedNT0+jWCz6XvMjH/kIPvzhD9/0+bFjxzA5OWm1vpV6ZfOjuw+aID+rQ0FZo4NVSNL6VIuSgk6D+ZSC1KCsZDLp6bP6GAmAk5OT5k9lHwjGbqS1Cj0dE/rV6aclKLs+bFb3Yh67a6XrOKoS4ReTQFaDQAjA49elRUUhTisa8IICn0MBSGl1lwWhC4LKkSpG7AsVG/rcWagmHo8jEonYzm2DwcDoaEaCT0xMYHZ2Fq1Wywr5pNNp2/EsHo9jd3cX4XDYrHECTaVSMSqdc83SpByfTqdjaygajaJQKCAUCqFer2Nzc9PGslAo2Ji5zJAyG/F43JSFTqfjCYrjWmw2m7YnvBasIfWuWQvue+IXPKqxFtqvqakpC2SkFU2FhDsIuiwRP+PcudHyuiboGqlUKhYbcdSO2vPdPv7xj+N3f/d3sba2hnvvvRcf/ehH8cY3vvGW5/3DP/wD3vzmN+PixYv45je/eUf3fM5B/ad+6qfs74sXL+I1r3kNTpw4gb/+67/GT/zET4w8bxQgAMCv/uqv4v3vf7/932g0sLCwgEwmg0AggPX1ddRqNdta0S8gRsFoVBv1PS1oVpSjYFeAJgipH7jT6Rh4qfXI3xQ2FHKa/87jVLDRItags1H0vAKu64emZR6JRNDtdgHgJktLU8LoQx2lIPEeLg2uSpGb4z4YDKy4B++jVc7UotfrqeKifXL7o/StG/mtJUFVg1crnP0DYCwRrUyOFy1oApIqYBroNhgMbEOVYDBoIMa5YF80PS8cDnuUkmg0aoDPOSOTwtxyMko6BuqG0cI9WhlNmZetrS0rHcyyt2SX/ABd19uoQFB+r4qhy0LxfHf/dp13XUPVahXZbPambA/ODcvn0ko/TJbWUXvu2wthqX/mM5/B+973Pnz84x/H93//9+MP/uAP8M53vhNPPPEEjh8/PvK8er2On/3Zn8Xb3/52rK+v3/F9v+cpbbOzszhx4gSuXLkCAJiZmcH29jaq1arHWt/Y2MCDDz7oew1ab27jtpukrxkZrBa7AqRfU6Bwj6Mg4vafiUQCyWTSgF2DzChsaHkXi0Wsra0hlUphbm7upsh1YB/UuVe4VlHjj0uNsxQqhaICqvubz6+ARuE4MTFhlhtropOiZgoYn4VV2nQsXf+7n1/bvR+FtgbYKb1ar9c9wV4EK1b1UgWG1+A8AfD4jOkr9gObqakpq9TGzzTQcmdnB5VKBblcDhMTEwaoVOqosO3s7CCRSNj3zCZQy5B54Ol02naAY416PhMBiNHggcBeXng2m/XQ5dyXezAYIJfL2b7y9XrdwDeZTNrzD4dDT/yCgrpu/KJBnlwHjCngc2o8ib4bygxRkXAtbBWofG7NXGGcAgPlqEgqM0AFaGJiAp1OB88884wd46bI0VJvtVpotVpHoH7UXhBQ/73f+z28+93vxi/8wi8AAD760Y/iC1/4Aj7xiU/gIx/5yMjzfvEXfxE//dM/jbGxMfyP//E/7vi+33NQL5fLWFpawuzsLADggQcewMTEBB566CG8613vAgCsra3hsccew+/8zu/c0bUzmQwAWKoPr6WCGrg5svygCXKt0VAohNnZWVy4cAHT09M3RYlzsajPt9lsolarmeLCa5LGZpoT08poyVPYEfhobapV7heprkCn57nPpAKcFiKDrRqNhgFINBo18CDVqe4FP9bDDfhzg9VohWoqmO73HY/HAcD2Le90OuZqiEQiZolq2hPvof5kjcbn/TQ6Xf35flXr2K+trS3PZiaqLDByXKvX0RIOh8MYDAZWvYyAz73LY7GY7SDHxsj1nZ0d5PN5mz+O+e7uLmq1GkKhEKLRKCYmJtBut1GtVlEsFpFKpZBMJq1MLgP3BoOBMUhksVTRIsM0NjaGRqOBVquFqakpJBIJxGIxU+p4LXfc9R1QRZRBki6Y87eyGGQN/JRwXTd8h6emprC9vY319XXMz8+bQqxrncF0zWYT3W73ttLtjtpRu53GeC62UQbn9vY2Ll26hF/5lV/xfP6Od7wDDz/88Mjrf/KTn8QzzzyDP/uzP8Nv/dZvPas+3jGot1otPP300/b/tWvX8M1vftNKcX7oQx/CT/7kT2J2dhbXr1/Hr/3aryGXy+HHf/zHAextXfrud78bH/jAB5DNZpHJZPDBD34Q9913n0XD325jcFM2m0U+n8fW1haq1apnC8zvtlFgxuNxTyUsNzCMwowCRal1jfjllp3b29sIh8MWNETAdQEZ8FYWc1OG2AelzdlUoOrx6t+nQCb9z36oJamKg6sgcSzUWlNXiv6vVpXS7PyOjIBabEyT0j64wXF6L/Xhkvqmz1gb70kA4jl8bgYIKi1OtwrvT3qcz8TgNfqJWa6VvnWmVVFJ4P0YREgQoq+ZChGPYb9ZOIiuhGQyaeBGa9kNqqTiqc+noNput9Fut217VkanM2uAc68xGi5IajyDaxmpy0RjUVwFXNeZnzKu8RFalleP0U1rVGE4ai/f9lxZ6gsLC57Pf+M3fgMf+tCHbjq+VCqh3+9jenra8/lBsWNXrlzBr/zKr+CrX/2qyZZn0+74zK9//et461vfav/T1/1zP/dz+MQnPoFvf/vb+JM/+RPUajXMzs7irW99Kz7zmc+YJQYAv//7v4/x8XG8613vsuIzn/rUp+4oRx2A0eK5XA5zc3PY3d1FsVj0fZEVfNn4vx81TxCdmZlBOp02CwzwBm0piLBwSaPRMOrXBSBaPru7u8hmswasfvXb3b4r7U0hqRYxn4ef6TG8jgIun5FsAf2PSn0SRBSctZ/KAuiP9l1BnX5aBR8Che6uVq/XDdgJmJxXxjO4So4qWgrGKvyVbQDgm1EwNTVlCpxG8WvRHgIq2RUCer1ex+7uLpaWlhCPx5FKpWwTElqNU1NTxuzouimVSiiXy6b4tdtthMNhTE5OWtEgAn0kErHtarnXu64vbl+qjcFldHvw+TqdDur1OprNJs6cOWOuJbIlGtx4K9ZL3y9XueO7xowIArturqOKsK5jfs/+K2Wv91PfPN+zIwv9qD1XoL60tIREImGf+1np2lxs0XdCW7/fx0//9E/jwx/+MM6fP/+s+wk8C1B/y1vecuDgfOELX7jlNUKhED72sY/hYx/72J3e3tMYyZ1Op3Hs2DEEg0E0Gg089dRTlr9+uwFyLuAxlemuu+4y379LE1LAUeBzg5DV1VW0222jTgle1WoV7Xbb9rqmYCLIESwYpEWK3O2XRtO7AE8lwQ9kFZT5P8/j9TXvXMHfT8nwcwOoFanKjLogKGhpqfOcsbExyzAYGxuzQihMaSQ47+7uWoAY+wfsZxYQGLa3t28CgK2tLVMKNH2OgElQ4P1otWoEv6tg6HpMp9O2y9e1a9cQCoWQSCQwPT1tils+n7dx4ZgXi0XbPY6KajqdtqDMaDRqCqSCGYGS65KgTt84lRl175CFYD+vX79u6Xv5fN6UDo49ffMEdT+XjwIq51rXh8us8Fh1eWiQ4UGME90orHPgCmzOp6ZCHrWXd3uuQD2RSHhAfVTL5XIYGxu7ySrf2Ni4yXoHgGazia9//et45JFH8Mu//MsAvHtifPGLX8Tb3va22+rroa79TmBhMFM6ncbMzIxRH+pH9KON3abANTk5iVQqZcJUI+ppXbFuOP2r7XYbrVYLzWbTfNMaCMTPKYQ1ep7Pw2NppbhBVwQ//XEFoPZTP3e/9wNepl0lEgnPlpujxksVB7XSdCzVl+tGPhPc+cz8nvXICcpUjviZzpNa7BxHDRCkwgTs7+PtMjRUzDQFDNhPfSO1rYAGwNKvVLEgAIbDYaOxmXsO7O/nzpe23++jWq3adp+0pKnYUdlhf4B9BVML6ig4Mnqe/dJKfnw36Jev1+u2y1soFLJ1wJ3RyLK4yp2CuJ/QHKXYueuDAYJKqdOFwblxAV2zTZQN0H652Q1H7ag9X21ychIPPPAAHnroIXM9A8BDDz2EH/3RH73p+EQigW9/+9uezz7+8Y/j7/7u7/Df//t/x6lTp2773oca1DXoJxwOIx6PI5fLIZvNWolILV3pJ3RGXTcUCiGVSlmwkhsApBY0rfROp2MRt9lsFolEwoRqv99Ho9FAMpnEcDg0i5H916ZgRyoW2C9XS6FGAKDwdn3DblMK3bW8+ZvFWfjcmoqnY86/DxLovKd7rsYH8FwGuKnPl888HA4tKI0AoNd1U/x0TNkPBQF3PHTc3fgBApwyElotT+l4fT5uHkPwZf354XCISqVi1yFwMqI+kUjcRD+TyVArWIFLXRhUYDQgkGOkwX7NZhP1et2q0UUiEQua1OBC3lsZIp13jonS47fTdDzZJ/7N+6vlrvcmfa/z6adsuON11F6+7bmy1O+kvf/978fP/MzP4DWveQ3e8IY34A//8A+xuLiIX/qlXwKwl6q9srKCP/mTP0EwGMTFixc957Muhfv5rdqhB3X+ZnWw+fl5ox7b7bYJUGD0xCglCOwJkVQqhYWFBaPxAFhQEQCzzkhjtttt1Ot1TznQSCRiKWgU3PybQEYBTPDiD32ZTPGiNcs0L0ZU6/kKlC4Qj/J16zgyrW57extra2uIxWLI5XKeDT8UuPx8/H6Kg0YfUyArYHIsyFgQmGjxch941v1mYBnHUQPPlMlQlwo3V1G61qWNCSoafc75KpVKpoyQcQkGgwZ+GsAFwENV05LmfG1vbyMWi2FnZwelUsnSrpSKdgPUWEWPfdSNUQj4/FufSTebYRAeq99x4xeWnmWGCo/t9Xo3ZQyowqQR76OscP6vCpy7Vhg4SraEhYio+HKNqyuEfn99r12F51bv/VF7+bQXAtR/6qd+CuVyGb/5m7+JtbU1XLx4EZ///Odx4sQJAHuZWouLi8+6T6PaoQZ1No2gjsfjKBQK2N7e9gguDca5VQuHw4hEIgiHw+h2uwZgtHaU6iQ9S0ur1+tZcBPgtZBoCTM6v9/ve+pr8zjmBivAECTpl2WONQPCGEDlF0PgF3zH/5WqZn9yuRxKpZKHCr2VQqSWuStkXWaAVijBiPOitLdeh0wMgZrWLalnV4D7BWupNU2L3K/RMta+aowAn4N9HQwGaLfbNu5KIzP/n3XTp6amrIIcWRwqhAxuYz47S8kqM+PHeugc8pmo8BAYNTVta2vL7sc1mc/njVki7U1lS908fF6NJ/FjDw6yjv0sarX+qXRw3qkoabEfKvF6f/e6R+2ovRjae97zHrznPe/x/e5Tn/rUged+6EMf8o2sv1V7SYA6X2JaeolEAplMBoVCwaLh3ShnNlpiwL6gZD40g61oqdDSVApeS72yeEwsFvOUOeVxBCVa9/yO9DqFsSohbrQ+j9P/VYhpdDCb0skKvmrV8/Px8XHE43FUKpWbis/4Ufp+wtS1yNxjCUT8UTBi/93nVr81FSp3X3tXceDvUUFXo/L59Rk4JjpOGg+g9Lz6/tVKVuVIQZFBa7xHMBhEKpVCIpFAPB73VC30c5eosqZxGAQ6si4Ed/2hUjI+Pm6pd9wFTbMF1FXCpkFyanG78++2UeyRrj+l4zUgUBU8zV9373WUvnbU/NoLYam/UO0lAepKB4+PjyOZTBrdvb6+bj7Zg87Xv5lmU6/XPQFbau1ReO7s7KDdbhstPD4+jlwuZ4FOrMqlFdIocHXnKw2e0khsBSVVJijEAS+9TUBUQakBYy4961rTjPqPRqPodrvY3NxELBa7Sfi6ioRayvoCuT54Hg/ssxh8Jvd5eKwG15GCpYXrBp3pc1ERU98sG4GVY+2uJY3KZz/4HQFYAR2Ah2nQ9C3OCXPYe70eSqUShsMhyuWyZ3xmZmaQTCbNbeM+m/ZFx1Rzt9kXjo9a7Vxzw+EQU1NTSCaTOHHihNUpYBobGSHXtaNzfFDku64RP4WEx6tbSY9R0NcgVc4h17GySO79bte/f9Re+u0I1A9ZU0FMSzsSiSCTyWB+fh7Anp+QgXN+NLwKHloDzAPWamYKrPQFks4MBAKIRqOmVJAupDAnhaygpdSz+igBr5WpkfFsWiZVA7hUmJEZGDVmqjion5wb5XCzklgs5gkQ0365z8I+abAXPxtlrbtWs15Tn59BaAR5ji2VIRfs3PWhfmc/kHetfQVNvY57noKcWudck1xLTE+jUkJw5zF6jju37JMqWG5/te4B3RT069NPTzaJ2SKRSMTWM0FfXVpu/ASwH1SogOvOo9s/Po8L6FqIiRW6tPiGrhEybqy8yGu4yqa7no/aUXu5tJcEqLOphs6UokwmY+lmLH3KY0dRhKzxzWAkBmypxasBSBqdzvOA/brrtKA02MilxxUUXAHq5ydnH9RKVMvOpdr1Xi7g+VnTBElabrcS1m7f/ObF755qzY5qLshR4BME1Qesio3rc+a9VZlR1sNPIfAbI3UXqCJDMOdv9lXT1Bj4RaDVTWsmJibMp+zmxvMeLqvgB+w8js/mXoNsTDKZRDKZNMaCP7yHRp27VrqfZe42t3/uOnStfZ0fV6mhcupms3Cs3UI7o+JIjtrLsx1Z6oe0KS1Oiy6XywHYe8mr1aonD9kV4hQoLPzBql2ar60CnQKY5T+ZBqd+bQojWoauP1z7zt9+oMR7snGREcy2t7c9VuWoRayA795Tr02XQqPRsLrkqmSMojZV2KvP1G+uyIiwX2qB6nkqxCnAGREdCAQsyIy0scZIsLnFdNhXDdZzN9xx+6tWKn+oTKl1zOj1qakpRKNRi7xnHjiBknUOdGMdBkk2m02k02nPOmI/3PlTFkGfzY81oHJRKBSsDgMVON3kRql33chFKf5RoOy6X0Y1nq/XZUVDZaZUAXfTCxmQ6GZ+MGbhCNSPGnAE6oeq6UvsBu0Eg0FkMhmLOq5Wq1hcXMTGxsZNEdOBQMAKxuTzeSsNGw6HTYC6kc3tdtvSzXTDDgoeVk9zfby0PFwrSiPRXUsFuDn3m1YLhTavORwOPUVZ3EAxVUzY9NoEAoITaVw9jsoBf9/Kf6nn+VH0aqkfRNtSSeKca3U4ukH6/b7Ni1pwOh5KL/OYqampm0rY+jWdN/aH64Jjz01R2L+nn37aQ32zctvp06exurpqaW4cn35/ryANlZdoNOqxYDVQj2vXzdcHvFUQueNdPB5HJpOxjYSoFHHsCKpavMZ1EWlTwHfXqssM8Vp8Bp7PdcltbslmsJaDXlMZiO3tbTQaDQs45JpSZeQI2I/ay6kdelAfJfwpOJgCAwD5fB6NRsOsUPc6jPyORqPm11MrEdinNQl6tCRI1XNrSFr36p9UAFB/pOtDdwFSqcRRwUlqPfkF17kKgQIjj3MpVvWbumDs9s1t7jy4Y61Wuet79zter+tS0KSqCRKk4wmy+lzuNp16fzIH4+PjVslPA/lctwWVAwVWl2pnEZ9Wq+UZY1LrDBZUfz/nB9jf1U5TH0cpPQzs0/votVhWmYwBYwvoQuJOdhqYyKZKhM6TS5u786//u/PorlFVlAB4xgPYD47js/LZWq0W0un0TWvZL3PgqL0825GlfsibWjBabnN6ehq1Wg3NZhOtVsuOBWBWHy10V8tXoUMrjoBNqp+Cl3tXs/a2SyvTD+zSlBTy7n1VYCq7oP+zL+wPBbKfkuDnV9fAIvdYtYzY/MDcz+/qCnO1ulSxYMaBO38unaxjRvrcVQoItppepn1UJkSvT8qW/dCaBK4io0oVr0HQ1Eh90vuqRDIinXXuu90uBoOBJ3aDa4UR7Lrl7ChmSq1kXT/sO4u2MF2OzI6mvvH+bsS7a6HrnKrSeicgSoVMAdpdNwRynStVpPr9vQqIhULBEwPgV0L5qL182xGoH5LmgoYLdOq3Jaizuhctdga5jY2NIRaL4cSJE7b9JIWG+k+ZFsTyrcPh0ArV0DID9gV8vV6364+Pj3t8qhrU5W6CAtwc7NPv9836V9/xcDj0RALzHI6NKhV6PWUI+Jt9o5ICeClc9ee6fl6/tCc2P8DR/8l2UIlw59kV+DxXjyUo0mKlf5pph0wrZF10LSbEbAfeLxQKWXAjWRv1XbushQIar8drsGTx2NiYrRHGKSQSCUQiEQNN1i/QcQT2qk+l02lEo1ErJcu51XgPF+i5JsbGxqwUbDQaBQBLc2NfeC0FxFF0u4Ilx8OPbTlIAdF1zzWma1j9+joWfNZgcK+iX7PZRLlcRr/fRzKZ9Ky/Iyv9qLEdJmD+btqhBnWXzgO80cFuOk4kEkEqlUK320WhUMDa2pr5TSnUWWjFpW1pYWuUsAp0VR60MYiHFiWZA9KvgH/esdsoCAk07LdfkQ6W3FSh5le3W9kDF6zd4KhRtKvOxa2+d7/T+7mWs5+/37VA9Th9DrIuBClS6TrXCkRutPfExATC4TA6nY4nvdFvblxQV1DkvbkVLy3icDhsAXa0wrluer2ep7gK+93pdKwAD6vSke1QpYznuAFyjCuhQqPBcS6g63X8qH69p98c67rStabrcZSSpoqE655y78vnZ94/41H43Ee7tB21l2M71KDOplaTvsBqPdH6isfj2NraQqFQQL1eR7fb9URUBwIBoyHV36m/NWWJ91G6UpUBLTqjlokfSPL/Ub5MCjVN63EVDApLrVev13P9nq4fktfleLAPrrXG8/18vO7/roLkHudaeK5/1q8pe8Hr0EIPBoNW5IfBiQR25mq75U9VMWMxFG4qovPmzpcbD6EKXCCwt+EL94YnqKsLxY/y5o8qchqnkUwmPda51pnnmGhVNmCPxYhEIsYU0Y/OdEWdf31Gd7xv1fzmXr/Td9VVFtkHBn1qkCnXvp7P+7AkNBV3fsZsiCNQP2pH9PshaX6WoetbVNCamJiw6mgLCwtoNBoYDAYoFotWGKZaraLZbFr99/X1ddsBjsE4tBAIGqFQyOhqV7hubW0hHo97rCtVNvyAwqXg1aJh3vtgMLACHARw3QSE92ebmJi4yXLXY1zq2I18ZhwB++PS6fo8qkiR+tX50etqf/T5XV+6jqvrL+Y5GuPAmgHc+KbdblvKGLfkBfZ3b2MflGnhONO6VspbrXteS8ctEAig0+mgVCpheXkZAIyKDwQCyGQymJiYQKVSsf4mEgnMzMxga2sLzWYTGxsbWF1dtX3WCfCpVMrDrnD+uDZY2IaAPTk5iWw2i1gsZpXj3EIzo/YN8AN2t6aAxmhoIKgfAOucuu8nlVUtoMP17ZfJof1qt9sIhUI2t0zHVNeRe477fEftpduOQP2QNaUib2VdcHOMRCKBQqGAnZ0d1Go1pFIpqxdPa6HT6aBcLhvYA/t54azCpb5K0uIKfBTYTDHzo5zZV7W2FRQBL83L6yjI8V5quROQFDApvJW2VqBSip/H0uK71cI+yGJXwe7+zebS8vp8/M51iej9lC52v1P6nM9DK1mVEM4XKWu3apnOofbdjSkYDAYolUqo1+vY2dkxfz/v32637T4c24mJCZw9e9Z2nVteXsYjjzyCTqeDRqNhwWzJZNK2BXa3IGUKIv3kVEipRJA9Iu3uKmd8RgVQV8l0500VLvccv7Fy514VE84hx0S3YdX9FDQgbnx8HKlUCrlcDolEApubm+h0Op5iU6Oa27ejdtQOezv0oO6+lH4vqAoLRjiHw2EkEgm0223EYjGkUimkUikkk0kMBnv7X5Oap7bPCGYCuVK9WiWMgES/qfoqXVD3669qla5rQYWlUscqIJWy1Hxr1zKiNcRzFBB4LKOTVWFy6XHt00GfjQLzUfPqKgGuta7UvTtO7vgpKLTbbVOYXD8t//ZL6eL32jdVJHROd3Z2rHAPAEshI42v1DABjOuKRWGi0Sjq9bptO8v+NptNexZa5+wbAziZ7x2JRJBIJCzPneuBrA790Eq/qxuG1+U4HbRuOS/u2B/UdE251pRuhOMXw6JrgBvh0G3CdXw7FtoRsL/025Glfkian7Xm1xSgKAimpqaQSqUwGAzQ7XZx7tw520iDVB4AzM3N2XVKpZL5JUkV0lpiZHyz2TSLmdSn0rajQM1VTEYtIrWY6VJQ2px+cN3oRNPnVGCTduW1isUims2mKTpKRyuw+7kP/FgIl869FSDocdoIrnwGVTA0sEqBQf3Wu7u7no1JODduP9zgQipF9EHTgnQVFjfQkRXharWabbk6Pj6OSCRi0ev0rzOwi6B55coV3HXXXThz5gyy2Szy+Txe85rX4J/+6Z+wtraGarWKzc1NNJtNUzQYeDk2trfXe7PZRLfbRSQSQT6fNyudYM/qexxH+ur1Ry12zoEfje4+vzJLfu4SXcdqRfuB+3A4tFK6jHVgAKerzOTzeUSjUfT7e5vScBz81tqt5MWzabe65mEChZdiOwL1Q9pcge9nUarvOBwOI5VK4fTp08jn8559yXlMNptFu91Gp9PBYDBAPB5HMplEKBQyC2h2dhbdbhfVahXD4RDJZNJ8t4lEwrdoiCscXQvTtQZvx63A7yh8aeEw0pmfu/m7/H51ddUA3bX8NThQ05xcIAe8ZV31f3eu3L/9AqH8KHs3sI6fHTSeej3OB5/HZUCA/V35XD8ulTm/RgWCbhsyNeFwGMFgEIlEAolEAsePH8fi4iI6nQ6mpqbMSueGJgTQcDiM6elpJBIJZLNZ1Go1rK6u4qGHHjILnooBlY5SqYRut4twOIw3vOENppz1ej2r48+gQT6n34++J+58sSkAq/tCFSodG1fB41pyFUeuNS38owol+6W1Geh2CgaDaLVa9s66/fZ7/7SP7nG32w46/k4YqqN21L7b9pICdbf5WYn6N3dzYxnOQCCAbrdroOHWvWYEMc8JBAIWjKVWRCgUsjKlU1NTB/qBRwH6QW0UZa/9pMWkJU21Tjn7r4VlWGY1kUhYPzQwT4WrBkep9a+FXUYJzoPcJbey5N1ruoqba7G7P/pMo4L+XOXhVmClc6rUL7AffMfAvVgshlwuh42NDQvAY/BcIBAwCplzxF0CtTDS5cuXDbRomfKZyBQlEgmcPXvWPu92u5iYmEC320Wj0TA6312Po/zpfoyYgrnfPLnj7s65rgXNLNF15jIvfvM9HA49oM6St6PK/Oocu8/iHud3rvsc7jVdF4QfoB+B+/Pbjiz1Q9pGgTib6yukn5VlMzU9ii+mWqiZTAaxWAzhcNgzydyEglQ8g7IGg4Hti81rjYri9bNEVZjxGL/P9fmUMqcPlVT8cDi0Yjt8fj4nqdnBYOApkENQcAUux1h9sH4baIxSUFTo+bVRoKDXcy129Y+PouM1XUznmNayaw3ynu4ueH6KGZVC7gkAwBMkyQ1eZmdncePGDfR6PWSzWZRKJbvW3NycJ7pdo8GpID7wwANYXFy04LlqtWrWar1ex9zcHI4dO4a77rrLlEv69HlMpVIxy73Vanmqyunc+BUzUjeEO4+qLGnMggKby6AwS4TArDXmdb3RxeTWgggEAlYPYmxszLYL1rXurh2XBdK15LfWXLmgz8y+6XHuMboOj8D9+W9HoH5I2kEv2ShtXL8ncDEdjS8cd13r9/vo9XoA9gKdcrmcVR0jEDAPeXd31/b2ZrAcqVQXXPyscpfiVWBREPGzjPTaZCC0zC39r7y30uh6Tx0b/qYv0x13CkFVUlTwuUJO+6rzpt+599H7KXDy2mo96xi6Vp6OjYK3uhE4pn6102kB8lgGF7rra3d312ISSCtzLrSozdzcHOLxOEqlEhYXFw1wd3d38eijj+L8+fPIZDKe5yWQxWIx3HvvvfjCF75glrlu95pOpy2FcjAY4Gtf+xquX7+OZrOJQqFgu8ZlMhnbdIaBnpxLBtExmG9nZ8eCRllEh2udIOxWOGRT2tz9XPPpNXCPnw2Hw5tSDrWehF6DpXaDwSAqlYopM7qede26bIQbK8H4C87Z1NQUksmkueg4Fqr0+7kP3Fx7fQ9HrffDBCBH7cXXDjWoa3PpLj86DcBNIBAIBKxQif5N4ZFMJi3QLB6Pe8q5alBRs9m0FClWdFPqnffT/o6yCLS5QOlaiXo9P0VhamrKrCA+h98YaHP9xvqs7ucuuPmBndtHP7ZBAdbvPLW0VRjqMytw6Nj6jS/H090Ix103o8ZdlQz+rRXaAHiC85RFicViiEajRr1PT08jHo9jcnIStVoNrVbrJkCiIjI+Po5kMol8Po9isYjNzU2PwkH/vZaArdfrWF9ftwBQbhEcjUatDjzXuxZJ4g6FZLTIOkSjUaTTac/cKbiT8WFqpGvlj1oL/K2WulrpbsEgPbfdbtvuiLTSXXDU94gKF5k1zkcoFEIsFrOAWO6+GIlEPKDO94nP7T6/vnNkIHq9HiqVigXxMU7Hteb96Pqj9t21I0v9kDR38ftZ6qNeENXGCXyDwcBKdlKT5ne7u7uerTEB2KYYtJgCgT0fO/9mdauD+uH3PH5A5FKYbH4gqcU6WPoWgEdYukKWQpMpT8xpZsoTheCoZ1FAdpUqd35orRD8XIBX4aagyXP5t1rsyhT4sRt+jZYTj9FCMtrogiDwu9a9xiwQ1JUx4bhxDBkBn0ql0Gw2cfz4cYRCISuOwxxzWp6uSyEcDmNhYQFra2t48sknPZXopqamjDViSlcgsOcWaLVaxtSo1UtLnbEl6XQa6XQap0+f9uwaR6WXAaaslDg2NuYBcj4D91cgyKkyputQ50KtdFXS1BXh9y40m037jjX/de5dMCdgJxIJZDIZHD9+HNlsFrlcDseOHUMmk7GgWNbnp1JP2aCArWWAO52OBcryp91uo1ar4cknn8TS0hKWlpZQKpU87gY3lsBVIo/as29HoH7Imiv43SAf4OYIcvqbaf3Q/8YUJFo0fFFZgpTXoKAn/U5QoN+SdbZdoeK+tH4Wtp+17vcM+r0CIH3fFILqMtBUNz4T8+1Z9GRra8tq4NPHrhu86LPwf6Xh9Tv9PSrgzgV10qE6dzpvbLyn+sRV4Lv0vJ6ngpTHqmWpfeEzsZ/qf+X1+/2+FZoBYGuI48t1RgCenZ1Fp9PB8vIyvva1ryEcDiOZTFpgHEHdXdNcNxcvXkSj0cClS5cQiUSMPl9dXcXU1BR6vR6q1SoCgYAnxoOgyWuOjY2h3W7bs1YqFZw9exZnzpxBOBw2C3g4HOLv//7vjXan1T45OWlxJqFQCMlk0qj9XC6Hu+++G51OB5ubm7h8+bKnnru6QDQnXfvH37qtrY4FFQGyY3xOfT7WvT927BjuvvtuLCws4K677rI0Vlba4/zoffxcSZyTaDRqz6Dlf911p+ueyk6tVsNTTz2Fp556CktLS3jsscewublpwaqamaHtMIHLi6kdgfpLpI2yFPVztRj44mmdbg3+0hKs/Ju+My2rqhajAq5L4er/fvSktoMWlWsVa1Qz2QdSqK5/WK89NTVlior2h5SsO7YK4u6Y6t+uv1V9im50Pv/W4D59dj4Hha6yB7Sk/ZgOl+LkdVzFyr2fn4vBHXuCCqPRCULqnnHXQyqVwszMjFU1JA08PT2NWCx2ywp+hUIBhULB2CDOcyaTMcbgm9/8JqrVKhqNhic3X59VFRsAns1lisWiraGdnR2kUikLtOMYjo+Po1arGSDqjoWxWAyvfOUrEYlELIdeFaRR4K7r2WWTVMHl+uG6oaLB2JeZmRmcOXMGc3NzyOVymJubw/T0NFKpFPL5PLLZrG2wpGvZzyXlrn2OH/9X3797rr4PzICg4nPy5ElUq1W89rWvxcrKCjY2NsySr9frpii683bUjtqo9pICdT9hrILDfRnUyuL5pA+Z25tOp+0aBEQAFg1Ny8KtGOf2wy8Nh/d0QWcUza5tlBWqgprXpdCiwGagF48nEJG61drotPRY1EY/d4ON+L0qFKTzXSVC6UsFcqUzKaxdGjYajVpsA61h0skukLoUviuIaekr4N2O0NRrsr8MquRYc3w0G4FrJJVKYXd3F/Pz82g0GhgfH0c6nTZQ1zXrKnyDwQCZTAa5XA7xeNzAEgDS6bRZe08++SQAGAWs60NBlWuFli2Zkkqlgng8btfI5/Po9XooFovmR3aVIgZWqrthYWEBhUIBjUbDgs50rehOg6PG32VhqACQviZbFAqFMD8/j+FwL1vgwQcfxPnz5zE7O4tcLmdrxH1PdYwPAvRRTas78npsyuxQmSSwnzlzBv1+H+12GysrK1hdXcVjjz2GRx55BCsrK1hZWUGtVrN3wy+e5Kjduh1Z6oesucLaL/JagdS1Kmkt6vFapINCwKUGI5GIp463C3KucFA60RWuftaL2199Dvc3v3MVBgo/Cj0KVPVn8zg+T7Va9QBxJBIx69gFGj+fLwBPiU6NECbYb21toVKpoFqtmnuD/VRKnc+vG3Oopc8AJ/qp6SbgBjpsGrClvmoWblFw4fFsfvOohVG63a5VaVPmQOl2/k9gikQimJmZwVve8hZsbm5icnIS09PT6HQ6nl3XXL86+zM5OYl8Po/77rsPDz/8sOW6B4NBqyCXyWTQ6XSwvr6ORx55xK7FWumcf4IwUy6ZHvaKV7wCsVgM3W4Xy8vL6PV62NzctLHis7hKIu8zNjaGpaUl22uBbipuKkNA1nLMWl2PY03fv7JhbmQ5a7/Pz8/j7NmzyOVySKVSCIfDNqfNZtOuQateKfZnA+auwj5qzfixhhwjAFaH4O6778ab3vQm1Go1bG5u4tq1a/jbv/1bfOc738GVK1dQLpdtXej1jtrB7QjUD1nzs2gPsnZdUGLEu+a1uj5UFdR6LgArPAN4KXq9D5uChTIELlDr5y5ou5SlS8spIAD7KVmkS6nEsK9Ks7NwDb+jP12L1ahP0x1bzWdX64uA2ev1LC+avkMFGkZkx2Ix3LhxA5VKBQBw8uRJjI2NoVKpIJ/Po91uY3V1FYPBwIqN1Ot1RKNRRCIR5HI5z5amGhCnf1PZIbjxGRRY9Fier+wNXTUce78sAQK7WutkR7iVajAYtN3gON4K7NoCgQBisRjOnj2Lf/7nf/YUX1GAmp2dRSQSwSOPPGLxIvl8HufPn0e320WpVEIsFjMrkJHgXKeTk5PY2tpCu902K1sVZY6XAryyFPV6Hb1ez+hpDZJkRLha6jq2qmhzTTMgjedNTk5idnbW2JBKpYInn3wS169f9zAxvJZS7FQUmJEwNTVlG+DQhRCNRj3P47Jwd9rUreCycsqWsNBQOp1GNpvFysqKxV9cvXoVxWIR1WrVo/weJuA5at+79pIAdcCfetfAND3OPdal45QuU5DVY1S7V9DVFCkFCr60StNpvrTSxNpc4Hafw30elw5Xn6lbBtRtGjTH59AcZnfc3MZ7qZDWDTl2dnbQarWsaEogELDSqJFIxLYHZdU1gvXY2BiOHz9uwWcnTpxAo9HwWMksg8p7MkqbYKK0sK4Pl3Z2x9edbx03zq9uf6trSJuftc3/NaCSoOm6ZFzlkOfNzs5icnLS0qNcizmZTFoa2tbWlik858+fR6fTQSwWQzqdNpCkL5z9VQWH88QdCl2WiM/DNTQcDtFutz1BbDxWC81ogRk/2pquGs4zXR68FyvwccfFRqPhGTeX9eG7x/U+OTlpQYrhcNgi3yORCDKZjKX8Ma1PUxSfLV2va8X9jG6lqakpxONxZLNZnDlzBqVSySz6Z555BlevXkW9Xrf0uaM2uh1Z6oesuWDL5gZsKTizuaDqWm4adOZSq2qpA7AcVTb6yigEKEBU8PuBu9LZSs3r87Lv7rn8Xq100qrD4dAEFMGIi51pcKToSeeSeqeA52/2X8dRA9+UTu10OqhUKlaUhc8UCoVw7NgxFAoFLCws4MyZMxYZnM1mrZRqKpXCvffea5R1oVDA9vY2FhYWsLW1hbW1NayurqLRaKDValmAETf5YC62six+9Ci3QtVnUl+oUqYa2KWgxHlWi1DnTBUKzitTIwHY5kBuoKCfwheNRnHmzBlEIhG0Wq2b5kLdAZFIBMPh0KzT06dPI5vNmluFfQuHw7h27Rra7TYikQiKxSIGgwFOnTplfWs2m7h27ZrdZ2Njw9YfFYjBYGDKW6vVskA2Ktrupjru+6mFcEqlEprNJtbW1sy9kkwm7TjWeNe1x7FTRUJdGXwX+ZtbKwPwBJbG43Gk02lTflhVkimJuvPed9N0Tep8U/lg8avTp0+jVCphdXUVn//85/HlL38Zi4uL2NjY8BgQR83bjkD9kDU/i9V9yfRFcY9z/WoqdNUPSiGiWj4FM+9HQUXtudfr2bWYJqe0n4K4grlW2nKtLzalwV3Ljv2i1a1pX8AeeGgVLyotDOJptVrmmlCh5RcHoJa5gl2r1TLLnD72fD6Pra0txONxXLhwAb1eD+FwGOPj43jyySdRq9VQr9fNH1ur1cz3Tt85YxiGwyGy2Syy2aylTl25cgUrKyvY3Nz01Dgnjcrcas3H91sz6nYhiPsJbsYK8Hz3x11nfjS6u950DP3K2vI3iyOlUikr+arsUKfT8aw7+v3X1tZw9epVDAYDLCwsmPuJLqhut2u1FkhT8/xcLoc3velNeOMb32hMyeOPP25rpVAoYGNjA6urq3j00UcBwFgUlh/W9cjG59T94TULgiwQaXbmxWt8BedU3w/3/da8e32XqMzS/UBLORqN2juws7ODUqmEcrlsijPZC/rwI5GIx0XxbJofU8M2NTWFXC6HaDSKd73rXXj1q1+NZ555Bl/60pfw6KOP+kbLH7WXV3tJgfqtvvej4ZUWpzVBi1Q1ZT/KzaVxeV3X9+ZG9u7u7np252JTkCY9yQhj14+pL72f1akKgvop+Wx8FjealtRfvV43IeoyG2zq41dBzeAnbjqyvb2NUCiEcDiMfD6P3d1dxONx29hka2sLxWIR5XLZFAEAqNVqlonQbrdtu1z+TQGdSCSMZp6bm0MgsOfbrdfrlmrmMgwuW8IxcaPO/Wh0jr2OrY6931yMAnr+VkHOPtA/7Tf27AvHpFar3ZQtQJAnYDEIrtPp4Pr163aurkGuNwYQUnFlqVgWnkkkEhYjAezXuE+n0xgfHzdWBoCxNVovQeMaOO5uU6tb302t4kZ3i2ZRsPFdZfYGYwJCoRDi8bj5zpmGR1AnMFOZ0Tnn/Ozu7mJtbc2UiFKpZCV6U6mUVQh0q0reSXPXCp+HrJO6rehaWl5extrampWGPgL2vXZkqR+y5jfgowBcJ1etMS04QXqalidLRnLTF1rQSiPrfQg4/I5Vxvh7YmICOzs7CIfDHqudwpzH0hpRoeAKP7X+9Dj1m/M5aFmpn1zBhIIhFAp5LCQ+myoAADzVv0ipUuCtr6+b0J2YmMCpU6cwMzNju5Bpuc/19XVcv37dCpsMh0NPcBuFfjAYtMA5fj47O4vTp0/j1KlT2NrawszMDGZmZjAxMYErV654fKxTU1OePH0+L4HTDZjTdeRa4wRdtdTd49hUafADfV07rFk+HA49AWZ+96DlOTMzY2wI+64WbDAYRDweR7VaNQbp0qVLBrQXLlwwBanT6RirQfqctd6bzaYBIdmOsbExvPa1r/VsZ9toNFAsFm1+uelMJBIxvzjfHyrNBGa6ffRZ1fXB/jBNj8wCAxX9GDcqIYzVKBQKOH36NI4fP45MJmOUugYz6ly74841/sUvfhHFYhErKytWsCkWi+HkyZO4cOECpqenUSgUPHESz6YR0HlvXZ9M1btw4QLuu+8+fOMb38Df/M3f4Dvf+Y6lhR61I1A/lE0nzbWSNVpcfyu9qKkljM7WTSVoDdbrdbRaLfNBA/t7mav2TMG/s7NjlG8oFLIKXXpttQjYZ6Wy3ed0Px8liGiNE8zYH37P1CICFK9J64JCU+ta6z3UUgf2BE6n00G9Xken0zHApM98ZmYGw+EQpVIJpVIJ165dM7pwe3vbE0GugsvPL8px2tzcRKvVwjPPPGP+z1AohI2NDeTzeeTzebRaLVSrVQOMZrNpFhufQ1Oc1D+rz+sCsLue3HlSxkd97u512Ifd3V0Ui0WEQiEkEgn0ej0rLqMuHl6TgDc9PW2Ut7pr6NcGgFQqhZWVFXueXq+Hy5cvY3l52dLATpw4gUKhYNYw3TNjY2MWEc+gNC04o5H3k5OTlidPloe57XNzc9ja2kKz2bT3i6yOMiRat13X9fLysmezGX23XX80lQWC+ZkzZ/ALv/ALVgeACrVf4Ogo8FVmhX1jBgHHulwuY21tDd/61rcQi8UwPT2N8+fPY2ZmBseOHTPl4dk2N7hTXTQPPPAATp06hde+9rX43Oc+h0cffRRPPPGElQc+ai+PduhBXS2pW1Hw7v+qBBBk3UhxCrder+epA08rxfW5UkngPZR6p9DTiHA2CiE3sEoFP5uCKo9hahi/10hk7aPmVzNIipYSz9V+aD67GyCngpgRyhyrfr+PZDKJdDptgLC9vW1Cr1wuY3Nz0wIL1Z/K5hc/4BcQODY2ZmVAU6kUpqamrF73cDhEo9HAtWvXPJYsWQWNmVCFYZQP/aD15NdcJcsFD5d2r1QqSCaTSCaTN0WF+/UnGNzbO50buVDIAzBmhuVbXTBhjXYqdAw4Y2VB5p/zvqpsMsUtEAh46p73+32ra84x7Xa7KJfLyGazaDabKJfLBvwEaQ1u0yBBshEsBqUKpo65KjoaezAxMYH5+XncddddOH78uNWspyL+bBrHhGueEfl87+jioAGwtbWF1dVVFItFW6PJZPJZ+971/dasjVgsZkF1Dz74oKV3fuMb3/DUw385tiNL/ZC1Ww24av3u5Lq0J19Yggz9wgRE3YVLj3X/1yAypgvxhaOPUSlulzJUsHW/5zG0vtk3pV6pWFAg6vPShTAcDu04pS9ZCYwg4Y6jW8pTQZ1ug+FwiHQ6jVOnTtnzl8tlfOc730GxWDSqnUoQg+U00FAtKBXyGt9AJuD06dO4//77jRXhPvaM1o7H4ygWi+YW4A5mLGFKIc1x57j6KVOjYgxcqt7117PP7rVUSSuVSvZ8yp64yp0qCszvd+MGCNT0u7r+ea4D1hxfW1tDMBjE8ePHLQWOm5j0+31jXyKRiPnSA4EAdnZ2UKlU0Gg0sLGxgcceewzlctnuwaA7ZjSsrq7aroZ8PgV3/mj+O+fHTzirv5trhefFYjHcdddduP/++w3QvxtLWRvdBSwYpMWZ+F2r1TL2JZlM4uLFizh79ixOnz6NfD4/Mr30Vk197LpOGWfxlre8BcePH8epU6dszOv1um/swsuhHYH6IWtKA7sWjQpaFQpKndLCoCWtx3O3Mi3RSOGplr5aewQHAiOFF4UkaV4KNk1FYYAO76vbpaqGrr5GCgZ9Ji3ywftRqNPa2drasoIzpFA5fqFQyGhSXpvKjMsQ8J4bGxvm36RVHolEcOHCBayurmJzcxPVatXSkvr9Pk6dOoXz58/jgQceMAHZbrdx9epVc0mUy2WraBYKhbCwsIBcLofZ2Vlks1mLVA6FQiiXy1hcXMSjjz5q85fJZJBMJnHixAmk02k8+uijZsVVKhUkEgkDRR1bF0B1LSlLoX+7646NCqMKcPd6BNhwOGzKSDKZvCmuwr12KpUyWlddIdvb22g0GojFYjh16tRN1QTVxUMl8+///u9x//33Y35+3mrQM8qez8Bd5Jhh8OSTT1pwlmtBc82122089NBDN/nUacmT3XGBW+fBdZv5xS3w3Hg8jrm5Obz73e/GAw88gIWFhWcdsObXhsOhZXbU63WLM1AlFNhnmHq9HprNJjY2NvC1r30NqVQKr33ta3HhwgXMzc1Zit6zaWoI8P94PI677roL8/PzmJmZwf/6X/8LDz/8MK5evfpdA9xhbEegfsja7UyYS9Pr8Ur9aU63+koJauqzU3+yWnCklIfDoadMqEb8Kpiq1aQ0PC1mjexVrVwVGNfa5Pe0oDUYzK/fDA7k2FAh4bEU6GrFal4wLXTdMpT7RxeLRVMgcrmcx02g1buoeIRCIU/AFgOZtre3zR/KymvD4RCdTgfNZtP8x/1+H7lcDs1mE9vb21hfX8fKyooxCY1Gw8Z3MBhYgRuODZkDt5CQu8Z0fbjrS+dL553j50ff9/t9NBoNlEolrK+vW/CZC+pu4/hxr2+uEdLk3W7XUzEtmUxiOByaEqUldXu9Hq5evYpqtWqbzrC6GRU2Fnnhz+bmpmUqAPsFixizQT+6VkDTuu1a59/PR+6nPCvY6/xw7c7OzuKee+7B6dOnPWwDlWhl1O4ETFUeNJtNVCoVq5HPaHeXCaB7j4F+zMh45JFHsLm5iZmZGZw/fx7T09OWQner+/s1VRopYxKJBM6fP483velNSCQS+PznP4/19XVztRy1l1471KCuL7KflQ7cXGhGf5TWI8i5e3yr4GAwEF8eFep6H1LZCo4KkARuvrwUNBpsRKFDsFVw0Ospvct+uL5zVyjyR2niiYkJz/aRo6x/+iL12js7O56dwOir7vf7aLVaWF5etiI2HA91W2xvb9v2nwDMMmSkPC3Rfr+PWCxm6To8j9HZN27cQD6fRyqVwrFjx1Aul1GtVrGysoKlpSXL02bAVzgctvFnzATHkbS8G/HvWtf6mYK4jhvnSZ/ZvSbPazabmJiYwNraGs6cOWPzqZSy3hOAZWaMj497NpWhT50MByuUJRIJALC0xXQ6be9Bo9HA2toaisWifc51zAJCrVbL4iKazaa5S7S0MJUz+s4J+hwHKliqsLrKjvus6sLQNU/FkudHo1HbZrVQKJjLS5VyAJ7d/pTC177oHOpcsSgOayj0+32Ew2Fsb2/bdZXp4Q9dakz5XF5eRjabRbfbxT333GPr129nxFs1NSy41sbGxjA3N4fXve51KBQKWFxcRL/fx/r6urnJXi7t5fKshx7U1T+s1BzgDexxKXcAHnDji8t0Nb4Q3PhiMBhY/jT9Vi64shEMtre3TXPX8quBQMCsJg1IU6FIQUOamn3gM6n1R4qU/6vVrhR5v983XzMD9tgYIU8rRuu9q7+OBWo4vp1OB51OB9Vq1cZ1YmICMzMziMViCIVCKBaL2NjY8OTe87jBYIB8Po+lpSVcuHDBGBGOGy1KMh4UpoFAwMBpZ2cHnU7HY+1tbW1hdnbWUtwCgQA2NjZQKpUscnpnZweZTMasp3g87lFmOJYaRKjR8e7a4phw/pVy1xQul6bX67XbbQyHQ6yuruLcuXMAvAVu/OoGRCIRRKNRRKNRKxrEeef8DId7m54QfFgoJRAI4DWveY3Nxfr6OtbX1y3m4fLly7hy5QqCwSBKpRKGw6GxMLqudO3Oz89jamrK3CitVssi3LXm+yj3hq45PyaM92OgnsZbTExM4HWvex1e+cpX4ty5c6Y8kJmhEtHv929KrSRzsbm5iWaziU6ng1arZe4CjbxvNpv46le/ipWVFTQaDaPjuX4Y20FGSd8h/nAcKpUKlpeX8dWvfhUzMzN47Wtfi/vvvx/JZNITB8Fx8GOOVDFUJROA1cdPpVL4tV/7NXzmM5/BP/3TP+FrX/ua5/iXcjui3w9Jc7VoFRJ+FjTPAfaDyVzLiZYn6TLWwXaZAN6XgoDgS6uGxzLNDYAJNvZXq4fptQlqFM58sfVYFWRusIwKEKV7SYXyuRUgGBioBUwo8MgYqM9WLXTmO9N/z/rgu7u7lldOejKZTCIWi9kxy8vL9uxUDIbDIRKJhLkoYrGY+faj0SgWFhZMIFarVZTLZayurloU+OTkpFm2u7t7u+idOHHC+lQqlQDAU5Oe1iOfkfXj3fXksh+6pvzWpwI23RxqufHavCeVQRbMuR1qmLQvt84laPDaVFSpoJJxYaYAt7IdDodWB55KYTKZxNbWFlZWVhAKhRCJRMwVwn6XSiW7byaTweTkpO3sxrgMWrek77l2ua51/Y+y0Nl3Ns4blSuuPS2AU6lUzDKme2B7exu1Ws2Au9lsolarGZPD+AJ1EXAOmQ3TarWwurqKbrd70yZJXEtUnsmisCaFKou03PnTbrfRbrdRLBZx/PhxnD17FtPT05531W+cRjGSOrahUAgzMzN429vehunpaezs7OA73/mOp1CQX9P1f9Re/O3Qg7q72NyUIf72W/RuwI1qu3q+e4wex5dcwVOtMQI7hQ6D8ngcv1O2waVbCTSkHtVyIwBrpLA+P8+hUFKhr5Q9gTsQCJglTaGktKcqFawyRn/52NgYwuEwcrkcYrGYWUiJRALxeBzRaNSodAKEWn06vq7PFNhTglgsZHt7G5VKxRMIyK1XST3z/O3tbROMpVIJrVbLXA1kJ4LBoD2HxhdwHNTVouto1P8uTc/5U/bDFc4a3Kg7BuoxrgDnuFABIqhoXMX29jbq9boxEdvb2wbOtPSpQJJBIsgkk0m0Wi2z8KPRqI0/x4XUO5WunZ0dNJtNlEolC4DjcxEg9RkUeNxnU6qdwKNrnuPGxjW9tbWFRqNhCgbXJ9mLjY0NlMtl1Ot1VCoVlMtlT0yI3kv/plJC4Kdy4sZX8HmY6kdwZz+4Hvib72a320W9Xke327V69GNjYxZ7osFwfutD76/yhMp5LBbDPffcg3A4jBs3bqBcLmN9fd0YIrep4nmY25Glfkia+i+B0Va5fqef8YUdHx/3FLxQQUwfrG72MRwOrV62ayUPh0PzO6vSwGsohReJRDy1qGkl6xaaBFNa7BoIp9HLFA4aBcvGe9BS5/GkXykI6cvXYiJkKvhsLuXM5yGlOz09jZMnT5oPNxwOI5vNIh6PIxAI4MaNG3jiiSfMKj9+/Diy2SzGxsZw4sQJy++lxdTtdnH16lXE43FMT0/bbm2xWAyZTAYLCwu4cOECSqUSqtUqqtUq2u22gQz7UCgUEA6H7ZqswEaBOz4+bpH5jC9waVOOgY6D+l9dFoUCkYwBFSeXUubxWvpUK8sdxASwMTe/2+0C2HNtMA6h0Wjgn//5n3H+/HmcOHECsVjMs+ZYpY1MEmntVquFiYkJRKNRTE9PW6Egja9gvXemCTJ1qt1uo9FoeJQU14erz6cKDt+niYkJK75DBkNdIJp5oev7W9/6FprNpgEjMyrW19exsbFhm/7o1ryM9eC4sKlLRy1qzaXXZ9Hzh8P9YES+l1Roma1BtkFLUW9vb+Ppp5/G4uIivvGNb+DBBx/Evffei3vuucfiHLSpEqfKjq4vyqFAIIBkMom7774bv/RLvwQAuHTpEr7xjW/cVH1OZZCmVx7GdgTqh6QpoKmWr4JV/9fz+DKRsnOrWvFcgjq1XQqmQCBgLzfvwR99gVwqnMeyHjpfdlr6/J4CilXP3AA9PytPlRG9P1/MyclJTwEPKiea70ofJMeDYMwfvvgMgotEIpibm8N9993n2aKSgXEAcPnyZdRqNfR6PVMSotEoqtUqnnzySRuzY8eOIRqNmkXS6/WwubmJ//N//g9e85rXmB9Y2ZjJyUlTGubm5ixwaXl5GVeuXDGQq9VqCAb3ysoyQKlYLHqEMf2n6mqgBTxqXXE9+VnQfswL2RBdi3ptBSj6cnWHuVGBe8yDVrAD9uM7WBOc86jAQiYlEong9OnTnqJKpPQbjQYqlYpdt1wumwKSzWZx48YNbGxsGKBz7bL+Pil3d2zc5+Da1cwPdU+44+aORb/fx+LiIrrdLtbW1my9c80rQHNO6NrRpta5zo1eY2JiwpNTzz647hpgX8Hf3d21lNVYLGYKpe7sp2Vzd3d38bWvfQ03btzAt7/9baPOE4nETawk5y0QCHgKLblrlHIvl8vhx37sx7CwsIDx8XF84xvf8ChePOfl4nd/qbRDDeoKpH7+dB7jd44uct0O1RU2WvmNLxsXOa1UvY8CutLhCsrqo9NjtXiF9mMUXctnJdArQKhflffnb96bL7Ba8loeFIAnItwda6bKkVJmLAF9dBQy9GEy0JCAySAhWrG1Ws2Cg/h9o9Ew32ixWMS1a9cQj8cNkBhsqOAbCARssw3mVG9sbCAWiyEajWJmZgatVgulUskDGurzpQLDa/P5XetZf7trj+PEefFjUdw1SVDj+tL7uYqDKqvj4+OIRqM39ZHrhhkCtJg1Qp2ZBvF4HJlMxkCHdDGfgZsQAUAymTSmg1Q397hXWlzBVPs9quk4KhPijs1B7EWz2QQAKxyl7i437/0getl9F/lsqrxr4OpBfaLSTJqdxgDXre7VrqA6GAywublpee75fB6dTgdzc3OWHqrygEqBMoAcP1ceTE1N4fTp09je3kaxWMTy8jLK5bIn3e2lAuZHlvohaa7ldJCficezKQWq5RpdMFXhSlqSFDiDgFSA6naqGl2vYA/sR/DyHC1b6WrY/G6Uz1zHgX8TYFWYMpVL6VZGllNg0zWgQocCSQUD6dDhcIjNzU185StfwfHjx81KIICFQiG84hWvMGtobGwM3W4XrVYLtVoNpVLJovevXLmC6elppFIp1Ot1K+xx/Phx84E+9dRTmJubQzabtc1cWA6Tu22Ricnn85iYmMC3v/1tlMtlYxSOHz+ORqOBxcVFq4vNH26iQt+wPrcKdwUcd42pRa1zQuvTXZe6lvVeCur0+/M7t5F+VzZFK/aR+SALw13d+MP1oZUICfisC8AiPplMxij3VquFy5cvW4rb7OysXVNjF+5EqHIcqFwdpKT7tZ2dHVSrVatPr+OmSrjGlLiKsitTlAFR5sBl99z+ue8r54X95Jpg/QU1HMiy8N6tVguf/exn8YpXvAJ333033va2t9k5eo+xsTGr+qcuSio2qsikUilcvHgRuVwOi4uLeOyxx6xAzUupHYH6IWncVIVWIeAf+e6+dKp1M0WKAtRNReL5tOQIkqTi+WISoGnZuBHILiAAMAvVte6VqtRnud3ylvp8aqFT8SCw0KLWQCe1+DXqXQUg2QuOBwFgcXHRhAcj4uPxOObn53H9+nVUKhXcd999yOVyyOfzmJ+fx5e+9CWjbB9++GFLZWMGAAUW2YNms4nl5WVkMhkcP37c0qwYDEb6nuM1NjaGdDptgVAAcP36dSvAQcEZCAQQjUYtkIp+ZypffqloCux+zAyFt1rqau26VikFOK9FlkGtLT/6nWxLLBbzWIScV1rezMsHYDXf+aPrhM9Ff7CuZypmTCdkWiMAZLNZ88UzJe5OAd1vLT/bRuXTjWHgdf2UZJddUTnggvoodu9W/ed5WnyH7AkZKK59jiGfIxgM4rHHHsPy8jLW19fx+te/HvPz88hkMp57cK3xHeBa0KBWypNoNIr5+Xn8/M//PB566CH89V//tb3LR+3wtUMN6moRafPzPftp1KQHaVGoAOD11dqlkFZfFulZAoPSXrwGmyvgXOXDDUhz+6HPp795ruufpYBXANLKcq7Q0HtTeLt5soA3/5/HMoWIflYWk4lGo+h2ux7/LMeMVhT7xhQjKiAsqhKPxz33ZeR1KBTC9PS0AfPGxgaA/bzcZDJpgUcaPFQqlazwio4Nr6MR2poxwPNVmPvNqQv4FMYuI6NNrUiuIzcrgHOqyqIqYO5OfxptzkAwBrfxfqpMuPOrz0TLlNdYX1/3KI68L1MNuQ6+Wwvpu2l+75kLxPoZj3GVLo1zcOfZvdft9kuvq4q/uve09gTb2NiYKeN0RbXbbVy4cAGJROKm4E7Ot19QrR4DAKdOncJ9992HYrGISqVitR9eCu3IUj8k7aDIdzb3pVUhTM2VvkCXqga8Vj6FI+9N4cuypnxBVJgr3eoCodtP3pd9dhUR7Z8qLa7ioCk2Kjx4H4Ip/eX08SlIuQDA5tKM/D05OWkb37BkLAOBer2eVYdzU7X4LOwHrU4Car/f9/j1eU/647m95tjYGK5fv25FbmKxGFKpFAKBgFHNHI9isYharWaMiJaH3drasnszOI1sjN843EoJVJ83x9PPLUTQ1PgKClV1sXC8FNTJShDUeZwGRHLuOa8KJBwHl8XSZ+JnVLQWFxetf8z/Jxi5wZgvRPO7L+ff/f8gN92zBe6D+uXnUqBcYFzHcDi0+hYKxlqEaXV1Fb1eD2tra5iamsK5c+esEiKwz+6xXC8AcxfyWkrFz8zM4NWvfjXGx8fx6KOPWhGiwwRoo9oRqB+SpgEw6l8GvLQZP1NfHT9X3zAFlxbHYBS3G6XKanH0fbkWkgoQasrupim6g5prLWikPANylIbjMWpx8FwqHK7VqOOmhXeUUmc/CUCksoH9IDsKAga0EShYjpPAzNSzQqFgoEWwDwaDaLVaNgZq2bLwiwIdx4JU+GCwtxEIBdfk5CRe9apX2V736XTa4h7IIDQaDdt/XZULRuyrtcy1xDURDoftf414doOtdMzVD6+UquuP55xx/3QCPylsDaB01wrXNZkLzunu7q5Fz29tbXkqG9JNxH6r317fF15L1w/fH66RsbExVCoV+55rQsfyhWquIHbBlMf4fX473x+kDNxJv/RzXXN0mcTjcVtv6qqbnJy0NMNSqYQHH3wQp0+fxtmzZz3GRDAYRDgc9mykxHvxejx+YWEBiUQCP/MzP4O/+Zu/waOPPmoZJIe5HYH6IWkcaNc35ncMG4WyaunuS6sgooFwagEzmGw4HNqLQgtLU1zctBP9W32ULuXn+vZcq9B9NlVoVIlRwKdV5lLxfgoQgVqtwlH+XIKv5t0OBgOruqX3CAQClqMfCoVw/vx5yz8ul8sWzKUWwqiAtJ2dHTz99NOYnZ21Gt9UPCKRiCdIi6CqCgQAE2a8Hi1jWuruOKvQdUHQ7aPOF+/tx8DwWAYTalCXS+/7uXW4Nl1fKcFXKVcGzmmjcujGDShbxesw5ZF9GQwGCIVCVnqXa0EBnXPv5yp7PtsoYB41fweddzvf3Wl/tC/qv+fYUVnWktOMnWi323j66afNZXP69GnPvvEK3sDNKYFq1ScSCdx///1WAvfy5ctH/vVD1A49qCsg8TM2FYAKQOob8wuUoXBTqx7Yt7gBWCU13lvvpT5nwFsVi9dWH6sbwa4A6wbrjaID/fquFD0Fg+tD5/VZF1u1e7UKVKlwGQCyHYlEwixLAGg2m2g2m9jc3LRKbaxWxuj1c+fOWfrUU089hWaziVarhcXFRbMGR8397u4unnrqKSsUw/2paQ0zAGk4HFp0MeeKY0nLlWDEojsuqOvz+uUm30rhIuC665HH0VLnXHId+SkA+lsFP9kXzqEGwhG0GW09Skirj1wtea1PQIaE6yoajXr88Do2fH51S72Y2ovJelOZpC48YJ+VZAop2UL9+8aNG1ZrIZ1OI5VKIRqNelg8LaLlKv1cQ4FAAPfccw+uX7+Ozc1NPP3000fFZ15k6/agdqhBXa0Ppb/9aDEKJtKRu7u7Hj+pClC9ppZJ1eMUtPVlVP+5UtqTk5NIpVJGpTHalRSmS63pIqSQ1E1fAG9wnBu85wK6Cmi1VGnZkT5nUJk7hlQYdOyp9LBPCwsLmJyctNxyjo1aee1226K0O50O7rnnHqvzvry8jFgshvn5ecTjcc+ub7VazdMXtm63i6eeegrXrl3DwsKC1f1eWloyAdftdvHAAw9gbGwMjz32GBqNhtH6arm7cQ66dtQ1w/xsDbRzx4qKGmlSlrBV1kStb5ZWZdlbDapzLVw3lkKVW3UFkYKnW4TXVIDlj/aL6yUYDFoEfKlUQjgctpoBweBeIZ90Oo21tTVPpURXaR4fH7cdzI7arZvOB2NUuO5UrlCB0qyGjY0N2xL3vvvuwyte8QpLdeScMmhSYyn0/Q4EAshkMnjTm96EbDaLRx55BBsbG+h2u4cK3LQdgfohaQQLwFsBSul4tSZdXyiwD4ZKxbvgTMGt16RF55eXTmuJ59FapJLADTiUalVBqL5Y+rtd64f94DF+TIFr0QHe/dR1MxOl4in0dRMJbbwWlSICNi2HfD5vG7lMTExY+VIKfBY1YYlWAFYwhELn/PnzVrJ1YmICDz/8MJaWllCr1TyFUxiANzU1hWQyiXQ6bePLOu/M1+UOXDqWWrVMn1XZEzeVSZUNHXc36Irjyk1T/GoH8Fym0nGOdD97VUB5T12L7vzq2iMA6M53rqvFXVe8LzfM4YYnrVYLg8EA0WgUs7OzFvdAv+4onzVZiMMkGF/o5rJwqvip/HEDZikrVlZWAACdTgevf/3rEYlEbnK3qVGgjA/XWi6Xw9mzZ/HGN74RX/7yl7GysvKCu1CO2q3boQZ13f4R8NfGlLbWSm4qWNWSBW7eHEEtVwp7fal4jgK7G6FMv7HukKbXd60m/d+vz4B/qUxlEfz8r6q0KPiTngX2a8WT2tOx0DFi/ADHZHt7G+FwGOl0GqFQCMBe+dKFhQULWOt0OsZQkDYHYJtu8CedTiObzRptvrKyYv5b+uMjkYjVdKcCQPDkbm21Wg2VSgWlUgmdTsci4fkMLPU5GHhrHSjwqUWtKW9+46vriVQ3N/PQwDN3zRL4OK56rEbiu8Dprnm33wR2V5F1gV3P5z2bzaZViut0OmZxs8Z/u91GtVq9ZYS0mzJ31G6vufNN/zk/c33mVNiHwyFqtZq9kydOnLDSshpUrGuMv9UwicVimJ6exv3334/vfOc7KJfLxsAdtnZkqR+SVi6XTQMdFSynflAWTNHNW9QXrfS0Wup6XV6r2WzahigEBA1EUl+YAqxSsBSsrs+Rx7sWtV4H8IKsex6tSd5fFRcVANTsdYcy7uBFcPEDDjf/dXx8HFtbW4jH48jlcpiZmbGo8be+9a2YnJzEzs4OFhcXUS6X0e12ra49ae2ZmRmztldXV21HsEgkgle/+tU4d+6cVYpjv+bn582n3+/3Lfr9/PnzSKVSuHbtGm7cuIGvfvWrGA6HpgQQcEOhkO0kRqbBb296YI/OJvXu+tTdwEdmDtCtQWWD1+F5XFPczpOWPa16rlsWrXHnggoB14VWAOT5jC3g2uP88d7q+gH2WJNqtYqnn37a+tvpdDAzM4OFhQWcOXMGpVIJq6uruHHjhinWGqugjX08as+uqawaDAaeokQ7OzuIRCL2P1MOtWb/X//1X+MNb3gD7r77biSTSZtn9a+zuYpfIpHAv/yX/xJPPvkkut0unnjiiUMFcGxHoH5I2sbGhlUQU0tIQVhpdwo3d6tUP0tf6SgV2gr2uk2nWudKYU1NTXleFApapWtdX67+r/SqCkzXN+teQ4WsG+SiLgL2lVYAhUMqlbopn5n94f15bjQaxblz55BIJNDv91Gv13HixAnUajXU63V84QtfQC6XQy6Xw/nz53H33XdjZ2cHtVoNGxsbxhLkcjlks1lks1mk02krHjMYDJBMJpFKpZBMJi39rN/vIxqNGgvCNLrBYGC7s42NjaFarZpVTqCNRqO2qQyVEm5Q427gQhcK/fM6njyGY0p3AV0AWkddFSlleABYGVAyFVQSdb24gU26LgjsTJvjd1z73EWN8+9uIsLn6fV6VgM8EAjY2GYyGdx7772IRCJotVp44oknrEqfKqOHSfgdhjaKndnd3bXtUslY0mUSjUZtTe/u7mJxcRHj43vbDr/5zW/2lJbVTAl146kln8vl8IY3vAG7u7t45plnbtpt76i9uNqhBvVqtYp0Oo1MJmMLkBacG0FM0KKV5UZV+1lB/JzXcml5Brm5W6VqlLsbaax0u4K6WtKub5cWswpfv+bnPnCtfioAzAVXJUEj/SnM9cel32nJEixjsZjtM01LPhQKoVwuWyrU7OwspqenjWHhBiqDwd6Wn6wtzgAg5tZyblOplMfPrQGOHK/t7W0sLi7i6tWrWFpaQqPRMD8+AZbgx134OCZKTeu40ZJnkKXS5hwPjS5XcCaw65rkOQq+TPVTdkDnjcqDKp5uwJtbSlhZKq57Vwll293dRb1et21Lea1QKITZ2VlkMhn0ej2USiVzZ7js0pGwf+6bq8ixMRBSZZEqmIx5AIClpSX0+32cOnUKc3NziMVinuIzfkGiXNOhUAinT5/GxsYG0um0bYR0mNqRpX5I2urqqgVIBYNBo4wBb5UmWisEHBWqowKO+D2peD/AVL85gVdr0fOlcFOT3Ah2Wk483w/o+VwM+lIXgRucpc/mLkZS3VQQ1AXA77vdLprNpoGXBvXxGFq+BI3NzU1PPfC1tTWk02nMz88DAEqlEorFIqrVKu6//34cO3YM+XweDz74ICqVCp566ilEIhGk02nMzs6a1UnKmsKLvudut4t2u21Vt4bDoeXrrq+v44/+6I9w7do12xkum80asGazWfT7ezXLuX8AsL8BChUy9QXTUmewn8YjaAYBFRla/GrBKy2uwMw56XQ6FoCm61ddLwrg2kcez5gNXl9ZKgYYAvsV7jS+otfrYXFx0SzA3d1dTE1NoVAo4FWvehWGwyFWV1fxne98B/V63aPwfrdC86gd3JQp03gIKpkuK8cAW9ZuKJVKaDabCAQCeMtb3oITJ07YtsqUPyqXqPxzzZ47dw5bW1s4f/68FUU6TPN9BOoj2kc+8hF89rOfxeXLlxEOh/Hggw/iP//n/4wLFy7YMcPhEB/+8Ifxh3/4h6hWq3jd616H//pf/yvuvfdeO2Zrawsf/OAH8elPfxrdbhdvf/vb8fGPf9wA4Hbb5uYmhsOhbb5B2lgXo5ar1AWvoKnWrwuQ6v/WSHdGEgPwLVTC49QiV5qUYKD9cWlV3peCmv5uCmoNFHSVEf5W5oL9cYOwdO6Gw70gwHK5bNHl09PTHuVH6Xt+RhZkamoK8/PzWFxcxOLiIlZWVrCwsIBYLGa+43A4jGg0ilQqhXQ6jUQigUwmg0qlglgshuFwiG63a9HgXDPAntXIfoZCIVQqFdvr+/HHH7f91JeWlhAOh5FIJExZ4Pw1Gg3PDnUKSqTtXSqy3W7bOW7KFudI/ZlunXc3Kl3XGQvuaGaAgq1bVc+10P2q22n/NVgOgCkfCv706ZfLZWMZtra2cM899yCfz2N8fByXL1/G0tISSqWSZ82oS4ZK7GESgoelKbDrPGvtAA0G1jRCBrWykMyZM2eMinetdGWEOKfRaBQnT57Ej//4j2NlZcXS7I7ai6/dEah/+ctfxnvf+1583/d9H3Z3d/Hrv/7reMc73oEnnngC0WgUAPA7v/M7+L3f+z186lOfwvnz5/Fbv/Vb+KEf+iE8+eSTtjHH+973Pnzuc5/DX/zFXyCbzeIDH/gAfuRHfgSXLl26iT48qPV6PdRqNRSLRdtjOxqN3lQ7XIHVz7rV5lJdLkXO5vbTjx4bJdh4HfZTg+xG9UutdU2FI53qCv9gMOhhJBSE2DcV+vyMn1NrV6vR75n4LCxJyqAwVhnjNp/qHqHgIegFAgGjxukjdKPyGeBYq9UMlNvtNorFIjqdDjqdDiqVijEZMzMznoA4gtz29ral17G/yl6wuAfHhc/OeAxXEVJ6fWpqytwFtNJHjbsqWRSQ7KuuLdcaZ7/YBzfmwl0/So3rnLlKZK/XQ7vdtnEKBoPI5/PIZDIIhUJoNptYX19HvV6/yaLTNTpq/R6156aNkil0L/o1rsfhcIh2u42VlRUEAnslYU+dOuWJoh91j/HxvV0A77nnHszMzKBaraJcLj83D/U8tCNLfUT73//7f3v+/+QnP4lCoYBLly7hTW96E4bDIT760Y/i13/91/ETP/ETAIA//uM/xvT0NP78z/8cv/iLv4h6vY4/+qM/wp/+6Z/iB3/wBwEAf/Znf4aFhQX87d/+LX74h3/4tvtD4b+8vIxkMmlUPIW4Fghx/d1sfhSi6zunlaWfaw63gr5LRbpCV2l5t0+jFAO9hnsuBTyrkbGimyojFPYcB+2PNgIIANPwdQMIHRtN2xoMBuaHTSQSZoV3Oh00Gg0sLS0B2Iv8n5mZMRBmYI/mMatlwbElqNdqNayuruKZZ55BsVjE0tISVlZWEAzu1T2/cOEC4vG47f9N98D29rZtTsF7U7EIhUKmJJCe1qIvHCNGHLtWOn2XoVDI7qtxABoUqfOpa4luALobNJecypquKa2d4NLxfqyP6+/2s8w6nQ7q9TqmpqawtbWF8fFxnDlzBslkEtvb21hbW0OxWLRcda4jfZbDJPgOc/MbZ747qqCy8R2lq2p9fd2KEqVSKeTzeZNBNBD8jJZoNIq7774b586dQ6VSQaVSOTRzfgTqt9nq9ToA2F6+165dQ7FYxDve8Q47ZmpqCm9+85vx8MMP4xd/8Rdx6dIl7OzseI6Zm5vDxYsX8fDDD/uCOq0ktkajAWC/CMza2prthR2JRADAotKBff8h0zyGw+HINDi1apWq5v9+lD2wD3KaRuYGUbnKgdZW1yA4pej9go/0f768BDEtNkLftyoApO4p6F2fOseV/jruYKf7xLMP4XAY3W7XE1BWr9ctMC2RSJj/OxDYq/m+srKCUCiEVquFWq2G8+fPI5lMIhaLIRqNotFooFarodPp2Dnf+ta38I//+I8oFosW2EaFIp1OW7/W1tawsbHhie4mYD3wwAO4++67EYlE8PWvfx2bm5uo1WpmoXa7XczNzVnEPLAPtnQH6N7mvMfU1BQikQgikYgxFFxbuhbUVcNANYJwrVZDt9tFKpXy0PQU1Kqccn4U0CnIaUFTQLt+T5e14H200mKv10M2m7X97lutFtbX1/HEE09YJT5dI1zfXBNHwXLPT3MZElUC+R4yCJXrIxwOWyBmpVLBP/7jPyIWi+HChQu49957PbKAsSZaH2FiYgKpVApvetObsLu7iytXrhwaCv4I1G+jDYdDvP/978cP/MAP4OLFiwCAYrEIAJienvYcOz09jRs3btgxLC7iHsPz3faRj3wEH/7wh337QKFUq9WsihitJrfam1tNS60b13/u0u56rl9zj6dC4L58eqwqDJq2pD5S9eu6zY0F0CA7Brpx73E9jsoQC1nw5XX/ZnAhlRMCGcdP2ZBgMIharYbx8XHMzMwgnU4jEokgGAxaJSo+T7PZNFaFz9tqtXD9+nVMTk4iGo1aact6vY6VlRVUKhW0223PM7KpokXAVfdBJpPB3Nwc0um0AS4tbNL1ExMTiMViHtDTQjNaRU7HicCu0e6cZwV1zVF36XAqD9Fo9Cbliv3Q9en61RXgNVtCYx44Tn7Uu9aIZ2rh9PQ0+v0+SqUSNjY2DND9FEpVcg+T8DvsTVlGjWsYDveLY1H55Vxx3QN76+Kpp54CAKTTaUxPT3tcl8ryqcvw1KlTOHnyJFKpFMrl8k0GzlF7YduzBvVf/uVfxre+9S383//7f2/6zs+vdytf20HH/Oqv/ire//732/+NRgMLCwuexdxsNi0Xk0FZBBWNTHepdb8++9Hirj/eVQD4ufreXSpez3WFtxaLUcFPQa19dAW8e29aqEwjY9ERtfT4nY6Lm7tKwCU1rJuSAPsMCEGnVqshFoshmUxaPfdAIIBKpWIWPQC0221MTk5aoRj63h999FHMz89b4RiC/ebmpvng1f+n8+9WXKMwGh8fx7FjxzA7O4tIJGLR67Q8yPpwm1iCLy1jtYLVBUFQZ2AcA9w0I4Ln9/t9TzEZzVMHYGPD7A19Bp6vPngX0JWO53FaY0DXta4/tdQJ2OFwGPl8HtlsFt1uFxsbG570NV1/uo6V3Tpqz1/TcVf5wHd8ONzftAjATQzl1atXAewZValUyrPOXEDnnM/Pz+P48ePI5/Oo1WqHBtRfLmvzWYH6v//3/x7/83/+T3zlK1/xRKzPzMwA2LPGZ2dn7fONjQ2z3mdmZrC9vW055nrMgw8+6Hs/BiC5Ta1sUsVXr15FILCXtjQ9PW35mIBXqPGH11CBrYJRC3SoBajbV2oeOUFYKWm3z0qDa6U7tczUn+sG6LmWvutDDwb3crU7nQ6q1aqH1mXQl0Z/UwnQdCjS751OxyqduRWo6KcbDvfLUq6trQEATp48iVwuhwceeADFYhHr6+tGX9frdbPANzc3ce7cObzqVa/C7Owsjh8/joWFBVSrVXz961/HE088Ybu8sSaABmoB3l3N+OJOTExYSt0P/MAPIBwOY3NzE48//jhKpZJdo9lsWklaKoEs7MEUNt1jQME8FAohHo9bKVuWxuUcU2EhWAYCAU9KIo8dZanT7cQAPT6rKnz8rYGSpNmVMeI6ViaGc0hgDwQCeOCBB5BIJLCzs4Pl5WUsLy+jVqv5upL0WV2//VH73rdRsQyUBaqscZ64vvjudrtdPPPMM6hUKshms5iZmbFysjw/HA4bwFO2njlzBq997WuxtLR0KNLbXij6/eMf/zh+93d/F2tra7j33nvx0Y9+FG984xt9j/3sZz+LT3ziE/jmN7+Jra0t3HvvvfjQhz50R3FmADCaT/Zpw+EQv/zLv4zPfvaz+Lu/+zucOnXK8/2pU6cwMzODhx56yD7b3t7Gl7/8ZQPsBx54ABMTE55j1tbW8Nhjj40E9Vs1Lm4qC8ViERsbG6hWqx6h7FrcrhBSOp8/mpNMi0mpeAK0Uvnsk1ox1Jw7nQ7a7Tbq9TrK5TI2NzexsbGB9fV1FItF+9nY2LAf/s9jNzc3UalUUKvVrD43Ny7h82pUOiO91epUBoCKhcYB6DM3Gg3PtqA6dnxOjkm328Xq6qr59KampnDu3DnMzMwgHo97QIsMQL/fx/r6Oo4dO2Y7rH3xi1/EpUuXcO3aNeuzGwXOpv0G9ovU3H333bhw4QICgQDW1tZw48YN3Lhxw3zk5XLZaHcFdPrZlXLndRXQCeTcVc2lx3X9aE6/ClkW+SFQKjugz61NGSDXj63rj7/VMnfHbTAYWCW7bDZrVQFrtRrW1tbQbrc964XzrGzEKAX2qL0wTRksrkPutscfZqvs7Oyg1+uhUqng61//ur1vygCoe4dKYyaTwcWLF81Hf9Rubp/5zGfwvve9D7/+67+ORx55BG984xvxzne+E4uLi77Hf+UrX8EP/dAP4fOf/zwuXbqEt771rfjX//pf45FHHrmj+96Rpf7e974Xf/7nf46/+qu/QjweNx94Mpk0S+R973sffvu3fxvnzp3DuXPn8Nu//duIRCL46Z/+aTv23e9+Nz7wgQ8gm80ik8nggx/8IO677z6Lhr/d5kdjt1otlEolBAIBxGIxAxKXQuLxGrSklJP6VYF9TU2FGq9BUNSqYS49yghvBj6xUAr/VwvOteT0OSlYmUKl/mGCC1kELarCa2iKn6axqNKibTDY3/pR6W0dE15Ly5GSiUmlUpibm0Oz2bRnVYBmcF+lUsGpU6ds//VvfvObqFQqFm2t4OrXRz4fa67ncjmcOHEC2WzWgilXV1eNUdja2kKr1UIikbAAIp1PLb2poK4lYPnDwkEcEzc2QilNVnXjcVTAXNrdVSxdhcHPtcOxcbMj1I+uDBXZBDIxLMHLtMFKpWLuCn3f9J07AvUXR9P14bpd+v2+ZZUwdZRMJHcp7Pf7uHz5MuLxOObn5y34WZU33mNsbAyJRAJnzpxBLBbzBFC+WNsLYan/3u/9Ht797nfjF37hFwAAH/3oR/GFL3wBn/jEJ/CRj3zkpuM/+tGPev7/7d/+bfzVX/0VPve5z+HVr371bd/3jkD9E5/4BADgLW95i+fzT37yk/j5n/95AMB/+A//Ad1uF+95z3us+MwXv/hFy1EHgN///d/H+Pg43vWud1nxmU996lPPSuNTGhrYs/6KxSK63S6AvahwtXQolJjXSWtStVFSva5fkuClVDb3OeZLQmuLQk7rzbfbbbRaLQ/9rYLbZQ2UfleLi0JbK4LRt0vQCQb3NmNYWFjA5uamR7gT/Fn8Rl/6wWDgGU9ajjo+rubO/cJLpZIB9eXLl9FqtVCv13HXXXfh3nvvxdzcHL70pS+hXq97gtBarZYVkbl69SouX77sKW2q1Drvp8DE8RgbG8Px48cxPz+PCxcuIJvNYnd3Fzdu3MA3vvENdDodhMNh3Lhxw5gH+hK55zgVDyofSl8TzDXSnVkHqhjy2Vjti8oeLXBSo1QueG0ew/PZBzcg0lUa9T1QYU13ifsZr9Hr9SxbYWFhAceOHbO909fX11Eulz1BkhqT4lK/363QfLk2VbRGuS9cJdbvc7/4Cf5POcRASA2a4//9fh9XrlyxwM83v/nNZhywGqFmbKRSKdxzzz1YWFiw7JEXc3uuQJ0xOGyjXMPb29u4dOkSfuVXfsXz+Tve8Q48/PDDt3VPBhVTwbrddkegfjuDEggE8KEPfQgf+tCHRh4TCoXwsY99DB/72Mfu5Pa+9/IL2On3+2i321hbW0MymfRElvOn1+thZWXFrBTu3sViJC54jo2NodVqIRgMWmoW4wToN+VLQpAktUWLnLQXhTubCnWXfeAz+f0oi0AqV0uWBoN7+dv5fN7YAfrQx8bGbDESWLXeO8FE06BoZbKpdRoMBhGJRKw62tjYGMrlsln43Eb1LW95i6U+Xrt2DWNjY2g0Grh+/bpF7XOMtMYA5xvwRv2TPk+lUub+4Z7qV65cwebmJq5evWoxC5VKBbu7u0gkEkgmk5ibmzMljn0n9U4BRiaELzC3fuUmLS5r40bL+zUqU8xA0LgAxli47h++fxTCLhukOfFuxLOWIWbMRbPZxMbGBrLZLOLxOMbGxlCr1bC+vo6NjQ3P+LvuBZdVOgL0Z9+4xnQMFbA5p34smR7DNoo1GQwGngJD6vZhIOfy8jIefvhhnDt3DrlcDpFIxMNY8p0fHx9HIpGwnPX19fWXxRpYWFjw/P8bv/EbvlhXKpXQ7/d9M8FGZXm57b/8l/+CdruNd73rXXfUx0Nd+/2gtr29jUajgVKp5NlkQwVQs9m0kpfBYNCzLaEbMBcMBi2gidQta85TgPMFIYDSImeOswZcMSjNBWHX/+laxhTmBF3NiVdr3E23AvZpeD6fpoeRquXYEARZLY3nq7DgObwet2JlIZmtrS3U63UsLi5iMBjYLmybm5tWKpbXpc9P0/n47Er5BoNBT5AiLe10Oo1jx44hkUhgYmIC9Xody8vL2NjYsDrlu7u7tm97PB63bV2VYtSted01oBu1kO1gc33cCsR6LT2eihibBteRyXHrvrvrQv9Wq1qVQ5eSJ6izKl8+n7fYhmaziVarZfXfdX24oKLr8uUg0L+XTdlA/c026nM9X78jaOs5dPew1gPllJa8brVatqUuXXwAbmI7A4EApqamsLCwgCtXrtzEFLzY2nNlqS8tLdkeFwB8rXRt7ny58zSqffrTn8aHPvQh/NVf/RUKhcId9fUlA+ruQNFaX1xcNCGdz+c9qTuknxuNhllqLm3Faw+HQwtO293dRTabRbPZNFBXsGPBFf7mCzY5OWkbfailpz5Z3peAoUBKepbUNBkADQbUlKnx8XH0ej1EIhHTrJvNpgEA76s+fyoorVYLY2NjRjMDsD3X1WrT8WcQWSCwV1+dIPXUU0+hUqmgUCjg/vvvR6VSwc7ODk6ePGl0dKFQwNramikuen0+TzAYtNQzWhtvfOMbPfR5t9tFqVTCk08+ieXlZWxtbSGbzaJUKqHdbqPT6eDUqVO2jSvBnhQl2RRNaSSrwdQ1DY5z1wvnh3Pk1zQYUYsqMeqewLq1tYVMJmPz6rJRXFeqRKgSoj5QUu+8BpXN3d1d5PN5s+I2Njas+A/PdQGdfeDvI0v9u2tU2lTxc6l1NlUQ3RgTN17Ij/kji8h3SeNvmF1Sr9fxD//wD5iamkIqlbKiXVSwNcbk4sWLeOqppzxZM257MQD+cwXqiUTCA+qjWi6Xw9jY2E1WuWaCjWqf+cxn8O53vxv/7b/9tzuOMwMOOai7gTuu9TAYDCyPkoFsXLyTk5PI5XKWC63WEX3dBBzSoc1mE9FoFJFIxPzwtMAJ3rRQufBZO5sbhbAPWvdc+076VV8c9amTJhsO9zayYT+pQNACc/1ppPiTyaRFxLMm+3A4tOh5jaAnmKml7loDfAYqLeqzY6Q/t2S9ceOG5TzH43FcuHABc3NzFm1NxYL+P2CPMXjiiSfwqle9CqlUyipjra6u4tFHH8Vjjz2GQqGAVCplO4wRnGmBFItFNJtNTExM4MSJE8jlcqZha0ohfchKUxMQ6ZrhXFIJI5ByTtwaA+om4VhxrjUYrtfrodlsYnl5GfV6HZ1OB+l02mOB65rgPRixr2mROiduCiTBoFarIRgMWuop91FYXV219aPxKhpsyWu4fv2jdmdN3YfAfmoqv+PYqoxQJZIZFZwrBS43cNNVDGgU8F1V9otBc9w/4e67777JX8/rnT59GseOHUM8Hke1WvV9zhca0F+INjk5iQceeAAPPfQQfvzHf9w+f+ihh/CjP/qjI8/79Kc/jX/37/4dPv3pT+Nf/at/9azufahBHfDfREJ9frTemButlmcsFrP9gWkl0Q9MoNRGQGekv/rNlT5jUAk3QWDpUBaBGUVlArjpt0Yw6/PyOmqFcX9y/tZgNJ7LoK6JiQnP/vIEdFr+ahGoUPETEu58UIFwI7j5nIz43tzctIIvDO7jjnv04Xc6Hayvr2NhYQHxeBzLy8t2736/j0qlYqwMi9TwHqrwcDtURnhTOHKNUJFSYejnT2fGgd+YKIiPSr9TZYvClVvdlkollMtlUwq1RoIKeFVaea1R9+QzqOXO9c3x5vg1m01zgXDt6TNRmdDPj6j3Z9f0Hea8+GUouGDMc/U6AG6aFz2e69qN3dja2kI4HDaFUNnCdruN5eVlpFIpnD179qZ1yP/pxspkMpZZ8mJsz5Wlfift/e9/P37mZ34Gr3nNa/CGN7wBf/iHf4jFxUX80i/9EoC9omorKyv4kz/5EwB7gP6zP/uz+P/+v/8Pr3/9683KD4fDSCaTt33flwyo+1kM/J+gS02SKUUsstBsNi1ojgFjtHyBPb8JI8m5YYzWyu50OohGo0arEwRo2fkV+3AFtKthK6Wp9ByfWelh+s8Z6c9gL1qsCq7D4dAUgN3dXTQaDXQ6HaNjqai41fe0Hy6o8bcKJ+4KFQgEUC6Xra+8TqPRwKOPPoput2upbxMTE55iLiwLWygUkM1mEQzu1XefmpqydKudnR00Gg0rgsPxZjU07sQ2PT1t19Z8cNKRZDOA/fQ+AOYyoYVOhYDP7NLPfoFtrmCmxUVlirEfS0tLtvVpNBo1dkCzFID9fQ1UUVJKXudFXQh8bqapcVdDMiqshe8yAvqcVDLd+T9qt98U0N3MFiphOn+Al4VUYFalm8eOUih5D5VBBHOVJ3TzXbt2zVxcjD1ho6IQjUaRy+WwsLCAa9euPR/D96zaCwHqP/VTP4VyuYzf/M3fxNraGi5evIjPf/7zOHHiBIC9+iyas/4Hf/AH2N3dxXvf+168973vtc9/7ud+Dp/61Kdu+76HGtRdionNjf4kLbq6umoWRyaTMSF99913Y35+Hr1eD61Wy4KrmHqVy+WQz+fNl7K7u4tQKIRkMml9cF8MYD99jn1SGlaFrx/VOSq6WC1o4GatnVHooVAIg8HAQEOD9+ifTaVSlre6vr5+U+UyHT9+ziAb+uLZlEngC68MBf3ZLPhCsNzc3ESxWESv1/MIOrVSQ6EQ/u7v/s52W6MvOBAI2O584+PjFs3NuIFEIoFCoYBcLmcxFK71SXZiMBhYICWflTnvVDI09sGdH/64hXLUSlbfON0+165dw5NPPolqtYpWq4VoNIpMJoNcLodkMmkxGGQTVHBz/Jn+Rgvc3XhG1yRpV7qQGBzHQkhuXv1wODRlq9VqeZifFxv1fhgUDQ1W1IwEPyBnc5kXzgGVLsCrgOn/rpzhmqRi0G63ba0ysJYuPhpB//RP/4RXvepVKBQKlgHD9TE+Po7Z2Vncd999ePjhh28qlPRiaS8EqAPAe97zHrznPe/x/c4F6i996UvP6h5uO9Sgrs21ULTxZWfJ00gk4knXoZVHarrT6VgKGsF2bGzMQw2rD4r3VeHu0ubaRx7vvqz8TSZBBbee515DFQO1pNnPRCJhoEBgCAb38tjpilDWwKXd9Zpu2pRWSNNnUUDhNXhNCqV6vW6R+cPh0KLnGVfA8wm+7AfjEhgvQJCn5a4lXKngaH62+rNpqeiufmxkXNxYAZ1nWsdukJxaVeqHVuu61+uhWCwa6xCJRDAzM4NkMolkMukJylMr3I27UFeTulqUeld2YmtryxgLgjzL4upapAtAi+W49O4LBaC6Rv2YEJeCfjE0rgWOKeUNP+N8qq+c7xH/Zq4536NRMS56T/e3jg/fAbKPmjnR7/fR6XTwxBNP4Pjx45bto3KMFPzs7CzGx8ctKPmovXDtUIM6Fx+bvsjqk+aLT6BmBSSChFZhGw6HRklqMBupXX0JO53OTRSsWt20kJRC0+YH6gBuqlWvL6sCj1K8rsXkBnrxfuovpctABYVff1zKmPeiINJIbDeoR+eH7glS/gxem5iYMOBVZYbPSnaA40EWgtQ7AYmKVyQSsQBFt+AKx0ALzBA4WUSI46cbtah1oyBOIFdLXfuvBYIIvFRIer0e1tfXbRzS6TRmZmZMEaE/X+l2F8ApfDV+QtcV55/35DFkJchOdbvdm2Ip+v2+navWvyoTL5QA1wh/N77B7eeLAWT8AJ2uHH5OlkS3iNY4D84xjQzXSHDfWb9YI43lUcWA74P2B9jLkrh8+TIeeOABTE9PG7sD7LMOsVjMdnjjenyxtRfKUn8h2qEG9YOaWspqYbXbbQsSY8EXNqXIacFzn+9gMIhisWhbio6NjRkdTwGoqUwEJ16XTTVmP1+axgion1TBxP0bgCefWYuW6AsMwENr0+ID9qL0GVSm7AQAT4EUrUkej8c9SoUCuLpGKCRI17HAD0GZkd+rq6s3uU7YV2UE/v/23jRIrqs8H3+6Z+l9mZ6tZ0YzI8mSVxmDDdgGYwMJBqccwlLByZdAFSHlBLvK2FQKQqVMUkWZbPyoAIZUYhwIJOYLJFBQEBO8xNhmcVxYsmVZlkbS7Evv2/Rs9/9h/s+Z5565o8W2ZjTSfaumNOrpvn3uuee8y/M+73uo/OgkMK+XSCRM7ptIAudSy8sY0TO1YpOS+Ox5PSo4nV/OsRIS9fxq5itXVlYQi8WMM8F1x9/r9TqSySTS6TR27txpUCPCoplMxnwHjTjvh06D/d3qEOmzZu05mf/ay4Hfx+vTuMRiMcOBUISCz3azhc+VJwEGAoF11R5cW9yLuoe2SrjPWQpp/zA6JzqiPTX4NzaH0mCD71laWjI8FgCm/4GS2xTeV/3jOKtnIZAEqj0z2GJ5//79CAaDuPbaa809MWhIpVKGAa9thc8l8Y36NhElbAEbPzgaHC5+Mr1ZYqZCyDoajWJxcdFVy10sFk1JFVuFkhHNjaeK3oaybahQjbj9dxtG5P3a0Qjf29LSYmBoluLZXjk9cwrnYXFx0eRMgTUjzmsr9AvAlbdVx0ihXztNoPem5K1gcLXOP5lMIpFIuJSwDTkr7M8oNhaLuaJ9jej57DX3zGiUEbCiAxwbnz8jdP5dy8/oGGj3O9uwEgWgUfXiSZDfkUgkDASqnQi7urpcR7/aaIEaWDViunaonJmHjcViWFxcNOkodtCzn51WCShSYK+/zRLuzXQ6jZtuugn79u1DKBRCLpfD2NgY8vk8ZmdnDYeE5Z1EZOgYbrbQoGujKa5ZGnUacRp+XSORSMRwMWj0A4GAeV1RG0ULVVeoaFpI30OCLNEZvmdpabXVciKRwOtf/3oX8kQHmI4pO0L6snWyrY06ZaON6kU4UaWs+WF9P6NJzVk5jmMiLz0Ok0YyFou58mSa39Q8FUUj9JPdF9/DjWePVd/HvLMa9ZOJMr8jkYhREowIeG2epgastUKlouT9AmtVBl75THUybONOOJ1zroiHGmRgrROfku2UrGjPnyo1XpOfjUQi68bJKIhRCw2aHsbDagFWSagR55i5tpaWlhCLxdZB5xo1MffP8kt2emOaQmF1TeXYELNCtrr2+KzJU2htbTWVG4Td1dmjqNOjjoR+/2YJ90soFEImk8F1112H6667DrFYDLOzs3jxxRcxNTWF0dFRTE1NmUqWfD5vKkHs1MRmj11JcZpa0fTfRkadTheJarwu95ydM6cDoNwO29kG3ClLrjMGM5pem56eRkdHB2q1muvcCADGCU4mk4Yjc66JH6lvI/HKoXmJRjYLCwumzSs9YD40RnzcXPV63Ww8YO0o03w+j1wuh3A4bFjWLJkKh8PrIiX+a0fgtsL0itBPBpvxXyp0Hhyj32lD9vy/krYAGDY/I3W+h5E5lQ2NQ61WQzKZRGtrK6LRqBmH7QypY2LPAyMMGnf7nqkQVTmp2CkLOy3BzzcaDQQCAXOioL0uaAS1lwANNBuz0JgzstUoSaNj/vC+CIXS2Ov90HngmioWi6YJEh2nUChkHC1NJem64NzzXjguvk8j8UAgYOrSy+Wyp8FjCoZ7gXl1r/V5tkXz0T09Pbj00ktx6623oq+vz3QwvPHGG00646WXXsJLL72EQ4cO4amnnjJd8jgHJ9MTZ0NotMnPoD4hUsg0H/ddMpl0tSomBE/iJNcPuUGO45g0DLDGfFdHUCN4e39wTxHJsiF+x3EwMzODcDiMkZERXHbZZaYklvfCvPr4+Pimzu3pim/Ut4l4RaIbbVhVRsvLq2eEk0xF71LzwITE1Giws9jKyorp5uY4jiF9tbS0mNIpr/HZyl9Lg3ScarDt6NO+phpoYL3h1/cxwlbnQeeL95dMJk3UrwbCbiLTaDRc5EHt0kZjrTk9HS8VtZL4FLmwI01FJmyuhB1F2p9nr3fOp75fqwKUDMbojux6nitu9/DX7+WcM8phc6P+/n7Xsbw0tkSNZmZmzHzqka/JZBIdHR1IpVLrlK2uac6FOjaO45hUxMrKKiGOvfYZofP7bMIl1zwdDXtuNlPUoMdiMVx88cW4+uqrTbczRWlIbty3bx927tyJa6+9FjfeeCOee+45vPDCC/j+979vOj9ulnDs5H+wmoJIkf6f6Q6+l2uEz5DOsqIqrORh1G5XPxA1tF8D1tJ2ANbl7Pk719Dy8mrp4/79+zE4OGi4Jpoy6OzsdDnMvmyNbGujrnIyZWNHUCzVYCRknzxGoojmU/k3OgCEMNVQ83evPL9GUmpQbThaf+cY9Fq2IdPv5edsJjvfY+fs1SDxuxlB2AeN0CFQj5ewrRpwJdgB6xn7auDt9Ih+RufCK0Ln6wDWXZ+vEya0DaFC5Ew/2CS35eVlA03rEbleHr/ON/kV4XDY9JdPJpOu56ZGfXFx0dTVcz3SOHV2dpqyQ1ZjeH2/PVccv/2aRtx6JLCXU0mkQtEIe943QxS6jkajGBwcxK5du0zaxeaocI+mUilks1l0d3ejpaXFEMkUhdqMsTNVxB+WSdq/c63yfkl6054Q1Eeaz6aQfMn9po69HalzbPxX9ZFWc/B6/Hyj0cCxY8dQrVaRTqddZOTW1lYkEgnXscjnkviR+jaSU3ndXnlAx3FQqVSM0tbSGM1pqWds5yRjsRji8bgxEoTVCFFSbEhUozpgPWlMN7ZXzt2GmZX5TISBjGUaEC2BoYJjlKiRNL+X3dzoiDSbTRffgN9dq9UQi8VchlM72yl5TA8ToRAOtY2SRu1eTgHgJs7x9UAgYCLKUChkWsJyrLYBZxqGr2lzno0MuCpDjSKDwaDJK+q/zPvba4IGnYgInxWbGnV0dOCiiy5Cb28vwuGwq8ufKnSNvJT5rg4g1wn5D41Gwzi1dgTONcSSTX3eagA2Q3R+ebjI5Zdfjte97nUuR81LuH+6u7uxc+dOzM3NmSZImyVEohiha4mkRur2YTvAWpUK0zPUQTTsi4uLiEajpgMmeUBE4tSo0+DT2NvBA9cMnzX3AnUVnYparYaDBw8in88jk8kYyJ+6q7u723Xq4bkkvlHfRsIFtxE0aMOkXHBk/pI9zVyqnZ9n9GpH7oTUVHEGAgFDngLcUZl6ytwEesCMkum8FLYKr2ND6TaczfugM6Lfz3tSrxxwk9fsiBYA0um0GRcZ2nSEbOcEgCk5o7G0nTDOkc4PnwNFDZodVWrUT8ibc0DIsF6vo1QqGbY/nTlGrDTgdjrERgj4u7KW9YCfaDSKaDTq4mDos+Cz1RbDXJfB4Gq9b19fH9LptPlhztguT+S60HSCGnTOCa9Pg06Uyj44R++Rp/rRAGraYrPEdrLj8Tj27t2Liy66CAMDA2d0nVKpZDoZ2vyOsym61wipx+Nxl3HXttJ8L51TYM3hJdeF80G9tLKyYuByfif3OlECm4/BtalonNbCc73Y640lqEeOHDGdFjWa7+7uNuW/m81b8GVNtr1RVw/M/ncjpq5GoIzSNNrUKE09Wo1m1QArrK9kNBWFEfldWjOuEboX1GyPQWFS/miHKiWM2Tk5NrqggaFi18ieCsMmXNHzp4KgYaTjYOftgDV4WiNUmwtgOz6cMy/lq2kEu8kPlRMdjkajgWq1akpt1JDzR9eM1/fofTFqZC6UPdpVUfMZcB3ROdK513PbV1ZWzLWSyaRpS0uI2XZY6QSoA6Q/imIwJ0vyJtc9oXXdG2pE6XCqQ2Knls62KHwdiUQwPDyMTCaDaDR62tcgSlMulzd97PrD17ScTdcR4XhtPKVOLp+Bom50BriGuGfVsKseUOieYq97vo8VNFzHHJfjOJiamkI2m8XFF19s9EUgEEA8HnfphnNJ/Eh9mwgX7akidIXdgbU8L+tY2TscWIv8+V6FPOn92sQkRrKMlBSC5yZmrk+jdHrlAFzX9BJ1JLhxqfB4T6rUbUKevs738fv53TT0AAxsrXl0KqVIJIL29nYXO3x+ft6QwVRUkQEwZVtaOmNH8JxTjkvHqSQ5su6ZjyScXa/XMTc3h2KxaBS6RsX6XV6RuD3ntjFn1zpt42rn7nkfjLiU6KYOJZ0a5iQVtudpgBq1cQ5ocPl/jdb5uzp3bPhDZ4LfbTufNDb8lzDsZkZfagwZ5cbjcVxyySWuY3NPR5aXV9sR5/P5TY0ebdQNWEPz6NCrI+g4jtFDWnMOrKExjNT5o90G1YBTN+hxvDbyxTHaupGi+09Z9cvLyzhx4gSy2axrXQQCAcP/UOTgXBHfqG8ToXJTpaaQrO2lAu566WazaeBj5jMJj6m3q3XH+p00aqokgTVDzk2ntaiqsNRoqEd/MuNuGzfb4KkRt3P4GjHQ62fbR21EQ6dHr6EwIs+GD4fD5pCPYrHoumdGDYC7+QyNl6IptmLRCJ7zYT87/iwtLRmjPTc3Z9rGsgGJV8MRr0hCnwWdJW0MQoidMLv+XT/LCFjh9WAwiEKhYCD26elpMybOVzweN5EO10oikTBoio45EFg7e0CVLq+p65XviUajhu2uNfe2g6OpmHq97pojLyfgbAjXJw1fMplEb28vXve61yGTyZx2JLiysoJSqWSOtNUT6M62KOSu7HZNuamzzNSNBhXco6wNj0ajLmTQ1jnKrdB0nOpFJetqtQ/3ONexlqVqlA4AExMTmJycRKPRMDn0YHD1gKh4PH5KvsNWiG/Ut5GcDHq3DbqKQrZLS0umTaa2blQIy4Y/dfNp9EhyixpymwRnG2814Lbytu/T6/7VS1fI3K5X1kjdLmPS72cUwPuen593Rdv8HOvKacBofKhIvMZqpw54j+qMAWvRCedBHRYaJO1b3mg0TI03/+blzNnzbqc/1Kgyz0mjzmfJaEQjMc47v59zQjSiVqsZo837I0M+EAiYmmVFbJifJMRpp330ealjx7EoshQKhVCpVMzYVLnrWuPa4JxrXljRH37/q1WWtuhzoXPFPhAkDZ6uOI6DUqmEcrmMSqWyrhb/bArHrw6+IjpEl5QVr/dN0ZSNXWVCIaLGZ6ppRD5DNeRe0bmta7jXNIXD+6rVaqa5D9M6KysrBmmwy3B92VzZ9kbdFjvy81q4GgkoG9xxHAN7arRJOF0VmYoadMLT9Ma1Da0Nx+lGoWPgJWr4vO7XNuB6/KciDOqp83P6nbZHznmiYWJNOudVHRcSrxj92/dCQ26LV+5Q743/8hmxwQh7A8zNzbnIbwo16vzaz0mVrpa+UTGRscy/RyKRdQ4AjSnnmvl7OhWsG25paTGkTCpvsqI7OzuxsLDg6gnO6zIyo7OpiIU6PeqgKv9Bmck86U0Z/jaKQ+WvhEG+roQrAKaOmuvttRbupba2NqRSKfT29qKrq+uMjPrKygqKxSKKxSKq1eqmG3V1THgvfMaa5tCSNjrFHL/mypWUpvuFf9MKGMBNQuW1CNfbe011jK037coL8lXK5TI6OjrM3/REw3NRtlO0/WpkWxt1XYAadZwsd8oNwRO8mHsKBFabbZRKJXMsJY2tHllKhUpCiDoKAMym1chQlaNt1Pke2zv3+h1Yg0BZkkYlXa1WTWSoSlYhekaiOhf6PpLIqtWqMQKtra3I5/MIBlfJVl1dXa7udYSkM5mMKQ9jNOrljHD+bCOucwSstXTlM8nn86YDmjaCUUWtRs423gp7anSkKRKFRzlnHKttVFWZEtbWtq40mjSorIjgdzjOavvPVCqFUqlklLw6jolEwjxj1qirw8IoTFMGdOToaMRiMZNPpzNEZ4N7xo6OlUDIZ8HuZbyHt771rZidncX09DQmJyfxWopGuNFoFDt27MBll13magl8KqFTMzExgdnZWZRKJRfScDZF0Q1N4dBJ1CN9bUheoXneh1cgwN+pq5TTQv1Ur9dd3QIJ2fM9wFoQpEGFpnH4Gd0H7K0wNzeHgYEB40Qo6e9cEx9+3yZiQ7YbRegUNWZa9qRRJA+60Cjbhhx5Ldt4qxHg59SzpqMArJFmvO5JYWp1UGjkSPBjykAJOIz4NF/G77NTErYjBKwSpVjnzsiAEePS0pKJLmjUqUgIHfN1JQFq5M+0hQ0DqiJZWFhAPp9HqVRCtVpFqVQydebaIEaNkj3/NkSu0Kc2/9AImZ+1I3HOLSMfTQWQmEfjyyhIT7zS3u+cT2CNhKk5V84l0aJms2nWBhGZjdYLFa4eAMO8rl2Lb5fI6RxqjTLnQVsmp1Ip3HLLLTh8+DD2799vOAKvVvEpYsDvDYfD6OnpweDgoGtvnUoISefzeeNsbYZBB9wcEEVeGEXb+oDzqw6oRtm8lqKB7InB6DscDqNSqZj3NxoNE6zoXtf1ouMC1ne25DzSyaPDwYCiUCisK6EMh8NnVJ3gy2sv29qoU+zFuNHGVYVhe6qaU2TOVg/18BLNZ/L6Xu+332PnMdWg8f9qyJVVT+PBPLIqPy2NoWg0a8PvatQ1AqLB5TwRdqeSYM5cm1Zwwyv8b0dV6lR53evKyoppjDIxMYFCoYBKpYJKpeKKfNW50qhfjXMkEnGNSyMnzhWdIM1X28iLfoedwlhaWjIGnTlNVbyMXNjKk/fMU9LsxiTpdBqO4xgyHr+Xz0Lz3RRbSatRB2Cur02K7C5y9rW0gQnvPxQKodFooL29Hel0Gm94wxvgOA7Gx8ddCJRd9/5KRI16NBpFZ2cnent7T9ugA2v7mBUQPJ1vM8TLObGRQu4jm2/DtWPvT/s96hBwbauzrvl0AOsMuj1edeJUeD0iQIzK5+fnUSqV1vEy6ESea+JH6ttEqOS9olBdwPpjf14NEzcJGfE0ALx2s9l0RaQUvS7z1GpoVOkpuqApAt04SgDjxqFi5fdHIhH09fWZ14C1I1GLxSIKhQKq1SrK5bLrIA5VNOqUKGPVzj1ykwYCARSLRaTTabS3t6NWq7kUCBULlb+SdHSOVBlxzM1mE7Ozs5ibmzPlaJwvfjeNs81hoDNDhjrnw0vx8X0apXDdaH6f4+R8aJMarbdnDp1RsU20I7TPmvnl5WV0d3ebawwODmLfvn1IpVIIhUJ4/vnnEQis1vwqvK7lSRy3XaLoOKvEsHq9btJFrHdnlQKNO+9fkSM7OtR5j0ajKJfLiEaj6O3tNdecmJhAMLjKfG5pacHs7Ow6NOFMRNdna2srurq60NfXh8HBwTMy6s1mE5VKBZOTk6bxkBqg11rU+VIDTEeP608NPPcy4OZF6L5pNBpm77e3t6PRaABYg+X1+XEvLi8vG5InURc17tRJdnrS1pGqR6lD6Iw0Gg1MT08btID3yk6O55r4Rn2big0pq5xs0VJBk7CiJUncHMxX0vjaRlI9ats7p7LU77SNg+Y7SUxpbW1FJpMxUSehblUEjuMY4gph6tnZWdeZxhoN8P96HXtO+L6NIgJC5ErMUkKeknbU6dK54L0TGq1WqygUCoZgZkeKSjYitE5jQ6PO3DG/Q5ELjdg5b4pG8P7UuCnZUCsKiEYwItax6JgVTtU8O7AarScSCQwNDSGbzRpUKBqNmi54doMkbVZjoz1ch4rEBINBYwxYDUBhCoSiThIdGK5rwth0OGdmZvDtb38b+/fvx/Hjxw2ipEbi1YiiR4ODg2dMkANW4edcLmeOXn0tx+cl6uhzHpWHoe/jPuL/FSUEVu+bDhxRJ84xuS4rKyuoVqsuYw6sORd0ILU0zSvAsXkVKhr5a7ACrEbqXBMc58rKaj8EHp60nQzh+STb2qir96VRuorXQra9VCpxVfYaGQFrxCT9jI5BjZAuaDuHrdAt816qtDU/ro1OCNXpd2ppV6FQMCzfWq1myDJsM0rjpQ6HRqRKlLGjJTuit50KKg8dG/+vRp2v835rtRoKhQJqtRrq9bqJ/OkMcAy8DyInrC4IBFaPUlVWsR6KYht1O11i5xZ1LXhVE1C5qRFTNjNRHV5X0wGcF0b9PA1v9+7drrw+nQTlTjQaDVeEba9zNfD8DipazpPXwS32XrHXtF6Pa7PZbKJYLOKXv/wlJiYmUCqVzH55NRG6LVyv3d3dr6j2mSWOlUrFhbK82ohtI9GUkiJJqjd03+kY1LlStIQOtjrZul71frh/+Trvl/No7yv9HOBd0mbfn669paUlVCoVFwpIxPNMmgNtlviR+jYRVUL8V38/GfQOuMknGlkGAqvNV2q1GhKJBAD3kZR0CmwD5pW/AuCK7lh6pZFps9lEOp1GZ2cnOjs7kclk1uV5OVYaGhpF1otOT0+bYyWTyST6+/sN87ler68jWXlB2XY0a3vz6rVrvl/vl/dMo0dlRyPZaDRMJMqcuUZRtkMRCoWQSCRMsxuF1x3HMbAvv5NKjCVo+sw0cvbiOTCfTwPO+1PFxefJ9cU5prNjdxOkQ6JjnJ2dxeWXX46BgQEkEgnkcjkEg0HTIjaXy6FarQIACoUCyuWymUfbSbIJg1qvHIvFTPRuk+P0sxrha+6Za173GJ2MmZkZ15y8VgelaLTb1taGoaGhM2o4w2uUy2VMT08b6N2uy3+tRZEv3T+cP3XygLUGQYq+8XmQaGoz4ZW3wPQKHRZFE7k/6dDSQaTR5e86H7buVIeXiI+W+NJpsvkzdG7VyTkXxDfq20gU1qXo76dj1EOhkFHGLMkiqYhMeNv7JhSpZCaFRrm56vW6MRbMk3OxZzIZc4BHIpFwRZw6XiW60Qmo1+sGWqTS6ujoMN23tDtZMpl01eLb+VQVNXacS9sYcHNz49Kp4T0TMtaSQTKvy+UyyuWymRObPUvDy05isVgM6XTaRXxTvgPgPh9c0QVthqGGXQ21pjXodJBxbjsr6hjQ6CgKwPVIBc7DgpiyYB07x8tT8pLJ5LqIityIYrGIer1uOAp8D8cXCATM+lWCVSAQQDqdNo2V7DI7rxSSrmOvveK1715r0fRFOBzGwMCAmZ/TleXlZZTLZYyPj6NQKBik42wqZoXfbfKbrsHl5WWzL/SeuOYCgbWyU6JxJKAq2ZHpE6075z5U9jn3L8eo6IHOB9eFbdz5N65Vfuf8/DxmZ2fNMawkY05NTeHYsWMIh8Ou89192TzZ9kYd8G6YAHgbdNubphGzSWv8HPPqtlLVjQK4j72k98yjPXnMJTuzhUIhxGIxdHZ2mn7fzKnqeHlPej0aAzoJJOLwVK94PI5EImEMGjeievAKu9sbWH/3co4otlKw2bZMLRBKZq68UqmY8jSFCGkktdlLLBZzHZhCZ4dzGIlETD/sQGCtrE7RASpHdb42apbCtAjzkGpgFMrUvKjtNHBe1QHh61wDTIlQtH8/0w2RSARjY2Nm7fB52GVO+mxUKTM/T2SHa0DTLPqMFYHSv21FhMK5ZvncmebTue/IfNfTDM+W2Ok9L7GdRBv9UkeAz4uOgK1zlN/CdWajcYriUE6GWGw0PxyjIpREC8kB4h5TeP9cEj9S32ai8DAVgooqPTuHqnlkRnBcwC0tLYZ9ykMXuGl40hW/n9EoGzPQ+JZKJdcZ34ODg+ju7sbAwIBpA+o1VoXiGO0Tate+4ix/2rFjh+lbr4YGWGuIw2vqplboFvDmCnBcAFzXVSeEc0aFU61WjaFeWFgwc0JHxGbeBoNB0xCIPfgV2tZomDA8D5VRmJtCYpjCh5ojplK0o2xFHrR2mPdrpyjUOeRcK1qgCo6liGx3qtwESmvrao/vdDqNUqlk2Mt03hTe98rP6h5g6RzhUTUefK+mlYhA6XrwQsLOluiao1PCqoAzuUatVkOxWDRpDMLNZ9tJ0eehRhhYM7DqXGtaamVlxXBFKFxH2iwIgNkT1WrVwPB06JQ4R4dO97aiUPbY9Xdbj3qlFolska9BVDCTybgQoHPBIPpGfRuK/dA0H2QbcFWiSijSKE8VNY09sBa1EfamgSVznU1hqBzZ3zuZTKK7u9uw2VtaWoyyVSiceU3tFMcDS9hAg4q/s7MTsVgM8XjcRYiz58HrdztdoK9TGakDoAbMRhPUAFABt7W1GUPOOVLugSovGmSWyunpVTTY/A6+trKy4moNyzlR1jEVm7aPZdkNf3TOdB1oqoIIgL1OlMREseeH9xsIBAyqwLKfVCrlioK4BprNpsml89lUKhVjCDhWzj+NoDqtra2tSKVSmJqaMg4WnUstnVInjkZDKwT4t80SzgV7vmuTKHuuvcRxHExOTmJqagpzc3PGCbZL9c6G2MggDZ+uPZXl5WWzL9igiOvNNvjAGs+Ajh1z2+SBUAewb4KWOypLXRGFk53YpsEQ157q1YWFBZw4cQKO4yCXy2FychKVSgU7d+7E+973PkPeHR8fx/T09Jae3OYb9W0qXnCxRpgbvZ9K0oY1dQNoFMccE5nmlUrFeM2M1lmnTEMej8eRyWRMDtaOgKgAlpaWTETOKJ3KmMd90ggmk0nD8NacmA3L2orbJlpp1A6469Q12rUNlm56zhedjng8buaIEB3HaJd76elnyljX3CMNlZLkNH/s1UiGpKSVlRVX/t7uuqeRCR0CTcfYUb0a9Y1QIV1jGrmxYQ3HSyeOSAXHy3QLFXM+nzf5WDvS9lrTdJzo1BCq1QhK79uOzPh/RcE2SxzHMWS8xx57DAMDA8hkMujq6jJrxO4YqBHy3Nyc6SS3WQbdCy2haFmklklqxY3Os50qs6N/EuXsxlI2PL8RcmmjdBuN28vh4/WJbL788ssoFouIRCIYGRlBvV7HysqKOYQnkUhgaWnJkOq2k3HcrnJeGHWvKN3Ocarx0c/Y0YnC8/oZ5sq56RqNBsrlssnd8RQoesOEkHfs2IGOjg6TF1Zlqd/N67M8jUgAFXk4HEYsFkMqlXIpNTXE9r17QWbKerWheIXVOE47Kt0o8tfXgsHVntQaITJKsYlubBijB+mQKKcRPSNwGmq9FzoH2nPaNsiaT1Yyoh2dKOPYvr7mOxXJ8YpubAPJ50OnjdEoUyxcM/rMSC5cXFzE3NwcVlZWGe1cL7aCtMfR0tJirqGGwyZLqWHndfT5boVRr1arGB0dxQ9+8AMMDw9jx44d2Lt3Lzo7O5FMJpFOp02ppx4isrS0hJmZGdPAaLOMum2A9V7UECtzXdNk6uRrClCfARFDlrLqWem6r3ld3dvq8Ove13F6zZHt+Ns68dChQzhx4gSCwSBefvllBAKrbZAvueQS9Pb2IhaLodFo4NixY8ax3grxI/VtKKqc9MeOMtW4qULXk4hs5c1No4SvUqmE6elpA8FT+be3tyORSCCbzaKnpwd9fX0uY6WbVTcHy9PYeSwQCCCZTCKVSiGRSJj8rt0OkhuOyk0NH0UhOG2awhIXKg7N9dEYkrymhkDnW3ODqljC4TAymQwAGBiZkQlz5aw555gVZmfUrH+zIWc10oQllbCnCoSnSfGzhAIVQtd71nvVY1jVMdT3cMxeaQk1lnQI6eSQDKZOQFtbm0E62CFuamoKra2t6OzsdH2fvf6VD0KHgERLzgeRKTUIXkZdr7vZRn1hYQGFQgG/+MUvcPDgQSQSCWQyGcRiMcM5yGQySCQS6OrqMhUfoVAIBw4cwNGjRzE7O7uOv3G2x207yoFAwKTZ1KADboIkAFdZLfdlIBAw6B8/z7RTS0uLSfnpfdo5dULsGmHbjhzHz/HYa0ulVquZ94yMjABY02EMCEZGRgwJeMeOHea+fKN+9uW8MOr2hHtFq3ZUaUeo9gKnstfclh4uUiqVXJuJ0WUkEjGlZXram6IG+i83IEvdSDYhzM7SNC9Pm9ehM2HneNWAafc6Kgg2OlGHhwZBHQR7Hmm8aTCoOOza1/b2dhNVEQplXpCHlkQikXUHmvB7FPK2IyH+8Fp8VnovLFXT+yDcrXOoTpbdLAZwn7ync+sFZ+sa5PPVNcV50SY+Cs+yCiIUCrmcSDpznHOKOhYcA50QjVI1n6tj5hh1/Xvdz2YL9wVPh6PxIkmSxp1pGy0ffPHFFzE6OopqtbppyljzzepgcY8Bayk2Pkt+Ths38VlwH9HB1pw8nU82IwLc6Ra7e6FWPng5aV6Iz0ZiO7FE1Jgu4joiyZhj2coo/UKTbW/U7UXqZcxthjngXpxeTgH/ZekGe0mzaxtbNPJ9VKTxeBypVMpEDRtB1PxeGkRlXKuxi0QirvfaY9X2qTYBkAqDEZsdpWvdMpUCfzZqc0nFRORCHQS7HpYHy6RSqXUd2JhH1zI0Xt8LFrT5ApwHPYva/rtNbNP1YPMG1KGx+Re2Qbcjv9M1fursaNSvnQF57Ugk4nLCWltbXc1wbNRA00ZcD9pFzmu9207SmdzL2Raud1YxcB74vJl+UmSNwn3aaDQ21ajbaKBG7RocqIHl81QHS/PsCwsLpu0qRdcz/w+scUPsmnzliGyEvNiBjdde09/5N1ZxKHcDgKsr4uzsrOvkv60QP1LfJuIFF6pRt6Nk/ZwufHsDcJMwf8VzvG02Ld/f2tqKRCJhusJlMhnTRYxNG7wiH27qpaUlw9wm89tOGehn6ETYrGxuGvuIVhpewnialqBxY3So+Xp+nyoZlupxDrxqaHVeAKCnp8cY9JaWFsTjccMx0BaxhMRJGiMTngRB8hRYtsf54r0wJ22jIcoCJqpCw61kI0ZFjKQBmOdBp4Tzr2kddUi0JamiIMom1x4CAAzqwx7r7e3t5lAMPmseqEInU89ep6Hj+uLcsCtdS0vLhrX5uv4VrdkK2N1rXDTs3ItKsuSY+S/XIVGvrYgMOWdaLaMoCVG3YDBo0myKFKkxp4Om7aRpPLn/1FBqKow94rnvORZ1mtWZtVGG03n2WnHCe9R9SWb+7OzsazrHr0R8o77NxCtK9zKkXNC6eL1gU82js8kLu8GpcieBigS2RCJhIEFt/EKoWsfIjW0bZipor81FBe/FvtY8GrurMfpjdKBkMULWVJKENTWyVaifyqFSqRiCjh3h6/1xzLx2KpVCMLh6Al65XDZnMbNpzsUXX4y+vj4XrEqlzpaySkpsb283kKuXcbUNk0ZIHFcgEHA5J8AatEmnRJnyihrovdLgsPRQDTGfT0vL6oEvmUwGO3bscP2NUXmlUkFnZ6erQxyfJxEbjtUrrcRxUbGSPc9nZL9f94WXYlfeyVYKxwJgXWMg+33ct1sxZp035Svo3qdjQs6DIlBMP6neIFpDtJD7mfeq+1P1iM7FRigN/7WDIn3fRsIjeOkwtLa2Ip1Oo6+vD11dXSaP3mw2MTc3h0ceecS0svbl7Mq2N+p2WQawnugBuBep/ZmNcqE8v5w/2sQCWItG9YhNQp9qHLnRFUEA3P3XaTi8yqQo3LQ2/Aas1dKTSMPNb+fXNKet0DUbv3ihGzTojBB4/yczFGp42CFueXnZVAm0tLQgmUzioosuQjabxdDQEIaGhkwXOdbqLi4uolQqYWZmBsViEdPT067Uh0b3dr7Pnht1xlQBq7OjDoo6ThvlmblO6vU6isUilpaWjKNBjgQRBzoIRHF4LaIjkUjEHF5Cx4Dfob8zKlLnS8eqOVc6Mxut941ST/yuc0Fsx2Ijg+713s0WG3pX3gqrVZRYyr8rYdF2SG22u65dr++1DbqNSG5k0M9E2trakEgkDL+jtXX1RMmBgQEMDAwgm82a+6pUKjh8+LBBDrdC/Eh9m4kuVlV0dm7Uhqo0J04hjEdyDolxCqvyfaqwAbg2KQ1kOBx25ZxJWiGxjsZZDbyWp6mB5Xdy49vRAI2uHmChuW1GcFoHrvlvNWCaGmBjHeZo1SGgcNz2vPJasVgMAHD8+HEkk0ns2bMH73vf+/DmN7/ZdA3bKFVCw8mo9cSJExgZGcFzzz2HmZkZc+Qq75ORD403HR3OM5+/KlZgrVMXo0FCpcyXeqEj9XoduVwOxWIRMzMzSCaT5j6WlpYQj8fR3d2NHTt2mANGePAOJRqNIhqNoru726yjxcVFw6tQmJNEP94Lv4tlj0wfhMNhlMtlUxqp8L+9bxTZ8DIq54qcjMtwLoxTUzNcs5p2YuqEa4k92hWu5z3ZKR3qBPY20FQQAHNt/jCHbTs71BtefAqvAMlLgsEgIpEIMpkMjh07hoWFBbS1tWHnzp3Ys2cPent7Ua1WDXE4nU7j2muvRSgUwtTU1JY4i75R3yZiQ9MbRVOaR6KoUlfCTTAYNEaAfdu9Tnmyy71o4KlYuSkJi2nJFbB2ZjIjff2MnUbQDa7/ckwKHxPu3kiUDKfMcY10lY2t0bk2htEUAcekaQuNhmmMQqEQrrrqKlx00UXYtWsXLr/8cmPQbQeMwjnQHPTQ0BA6Ozuxd+9ejIyM4MSJExgdHcX8/Ly5H55hTkIfnRYSeDhuPfxC8+42EsIDavjsiV4UCgXMzMyY0rNIJGIcn71792JhYQEzMzP4n//5HywsLCCdTuOGG24wKYFarWaqJCg8AYvfxbyqlijxHqmYadT5EwqFXEcH29G6l4HfCIo9V+VcVLQ00IqoMUiwU2WBQMCVTlG0SBEozbXb58KTOwPAVeHCsdAhVaSOzrcXX+d0hPqSSFA0GkU8Hscll1yCWCyGWq2G48ePY2BgwJRrDg4OIp/PIxaLbWpVwoUo29qo22Ibw5OJRrn8LF+np8scup2XUoiTypiEqlgs5nISFKqnt84NSjKMGkH7PrzgXmCN7Kceu8LGtmg+WBnumoPTebHzcdoURruu2WQkG761jX4qlTIRqKIqJxN9nm1tbQZC58lQfM/ExIQrh0nROneiHZwzbUKjRtArDaLwpkLupVLJxTVgvpEs7MnJSRw/ftwVWStfwVasPEq3r6/PGHNts0tFragDHUcadUZ0tuPFudpozjX68+WViT3nCqvTwdVcub0fQ6GQa59rRG2nUxihK2/G5kLo89bf7Wd9uoZWg5kdO3YgkUigu7sbqVTKpNgmJiaQTqdNKi0ej5sy360ob/Mj9W0iGy1c+z0bEUVsqJgbcH5+3jSDoeHU92lemhB0LBYzi1Y7RWktMyMrGkN62IoS2AbdXox2KYz9eXYp0xwbP0flz/FxPPy7ssDVYSCawEhdIT+dN9sQKgkIWIOLq9Uq8vk8isUienp6XJ3gNhKFNTWH3Nvbi2QyicHBQTz++OOYmZkxzTE4BrLnOU67pIzzpPwDplQ0wtFcZa1WQz6fx/T0NHK5HObn5804o9EostksnnrqKYyNjWFmZgb1eh3xeHxdJGw7NTxv/eWXX8a+ffsQCKwS8Y4ePerKpaozRieH5EE6TRs1XqGDpc6fKnpfXrl4zR+bytg6StEwAGZP2ike3cNakqrlsHYPCk0FaOqFe0j/z3Gf7rNXx/ENb3iD4ePEYjHMzc0hl8vh6NGjGBwcNIe7hEIh00Bobm7ON+pnUba1UdcolT820cvLoPN3JUlp/pWwu+aldBMo1M5Wp4lEAgCQz+dRr9dNNyXmqzkeOgHckMxTK5tc8+aqfGl4OG6vKNfmFSjEx1SD5u9tY675OmDtXGsadH6HPZf6mu2MML/M+yyVSgCAkZER9Pb2Gmb4yUQdAyWNMZ+XTCZxww034MCBAxgZGcH09LSrEx8dED4/RSZUQbI1bzweR61WM2tCnwEjkampKYyPj7s6AF5xxRVoaWnB448/jtHRUdMLe2Vl9byAfD6P559/3jgjrEFmNP7LX/4Shw4dwksvvYTe3l4TDR09etTMAR0InRveWyaTWVe5oI4lf9i+k0iUXsd+vr6cuWipJ9crHS1gdc+QC0JyJZ+XV3BCw00EZmFhAaVSyRWlaxmqppjsPD9FHbkzzXPzoCnHcXDppZdi3759AIB6vY5yuewifAKrejMUCqGrqwtHjhw5aYnl2RDfqG9DORlkDXg3UFDjSGiLOSq7rSa/Q8unaNwjkYhR2uwJz+um0+l10SudCPXAlYHN7wLWiF22glaHhjwAe5xUzhrRa/5eoXZekz90kLyiB51vjWAZAW7kSPHzdJwmJiYwNzdnYONTpUzs77XLd2KxGPr7+7GysnoAij5jzr2WbCmaoe9RqJQGl42EVlZWkMvlTETCE7Li8Tj27NljStPIhOczpHNVr9fx7LPPIpFIYHZ21nAKGo0Gpqam8Oyzz2JpaQkDAwNoa2szpXzaglOrMOz0SzKZNH9vb283JCvCvLwvOqGsZeezstefL6+taGSsNeR0/NWJ9IrWtWXsyaoabBRK17u+/5UYO+oP6stAIIBwOOw6x577I5FIGI4PUTN/bZ1d2fZG/WTG3M4l6u+Mem3Dqodo6PttY0KjznanZGazjprKM5PJuDxlNXh2aZUNh2q0RS/by/Bx09rsfI6ffaK9SHxq2LyMBCF9dRJ0jArtbeTteymN+fl5TExMYHp62jBkVbGpIuL32M9deQr8va+vD+FwGEeOHDFNS2yWvt4rsEYMDAQCJhIC1s5GX1paMoppeXkZMzMzmJ2dRT6fR6PRMHN76aWXYnJyEqVSyXyvnd6p1+v49a9/jZWVFQwNDWFgYAAdHR2oVCp4+eWXcejQIezZswdXX301SqUSCoWCOcKWY7aVuqJUqVTKvD8cDps50Hp1tiL2ah2ra+fVyoUa8eszUeNqI2+afiO5DoCpoOFzINk2GAwaJ1K7BdoQO50zzr8eeeqlH87kGVGvEf0CYHgA7OlRqVSQz+cxMzODRCLhOq/gdJ33syEXylrc1kadCt2O3LwMA+Amw2lkrkZTuzXxM6o0yUa264/r9brpPKeRv/Zn5ubk9Qi5UbnaRh9YO32NTgc3FI0NP6OHdqiz4jgOOjo6kEgkzKEmCsfzPUoQ47/qwNgKXw0uxY7S+T7+DVjrqLW0tIRSqYTDhw8DWOUkdHZ2GrZ6Lpcz5LNIJGKO3VSYngrGzit3dHTgHe94Bx555BHkcjnXmdxLS0suprlGvfqsFxcXTYkcHUBglW08OTmJfD5vau537tyJwcFBsw7j8bhBaOr1OkqlkovxWyqV8LOf/cyMf+fOnaZWn2Vx1WoVQ0ND5gjLl19+Gfl83hD06HjqvQQCAfT09BhF3tHRYXos6B7gHPF1G4a1uR2vVBleKEp0I9H5ZBDA0kTOrR7FzKoF9r2gQ858OZ1XOql8TgwscrkcgsHVA5NsJrwXIfOVPB+uB1bZ8MAqdtykc5tIJFCv1zE6Oore3l7U63Vz0uBWyKtdi9tpLW9rox4Oh13NDDRaP1mUzt+58Pm7kkxstrvC0TR2zE+vrKyY09WWlpYQiURcNef0vPm96iDQGGn0qHlOexMoUY7X1haSSuwicSqTyZgx2ZA7RWFXjdLtKNlGLvT/CtHbDF0veL+trQ35fB5Hjx7F4uKiOXu52WyaDn40wp2dnUin0xgYGEA6nTaEPU01qPJMp9Po7e01zgNzfFoGpjXq+qyJTth5Pz4b1uwzjZLNZtHf34+2tjYMDg662tfm83lMTk7i8OHDLnibzmQwGMSJEycwNzeH0dFRTE5OIpVKYWpqCoODg4jFYujo6EBPTw8qlcq61IHtsKZSKZRKJbNGWSvMyM7eI3oN/Vef54Uacb8asRFBpteICGnjJ63GYO6ZDmUkElnXSIpcCCJE1F+K4ihXxGud6BhPV1QXkINCNGh0dBQHDx50lbwyoCkWixgdHTU9P7bKsF8osq2NeiwWczV0oJxssWoEq8ZNN41XCRsNhxpzwtJaz63IAY26vqYRkI5ZN6COw4btbOPPHyX1aa4/nU4jmUwaBW3n1zQC1+9hBGinNbycJb7Pfr86S14kPAAoFApoNBooFAqIRqNG8elZ0XxfR0eHeQaxWMzA9epw0dDGYjF0d3ejUqlgcnLSIAR6H7y+jUZwXnSuyVsguZHOX2trK7q6utDT02MMMPvaBwKrTHiFWZWDQAWfy+WQz+cxOjoKx3GQy+UwMzMDx3GMY8ZSQE3ZcD3ztUAggEQisa4vPMstlWDnlZPl9ez16Rv1Vyb6nLj+qau0/FT3DNEb8lioa/QcdUVYmOIhwdNGH+2I3A56zlQYnFD/8OCgWq2Gl156Ce3t7YhGoxgeHjbnOczNzWFqagr1et3F/dlM8SP1bSLDw8OYnJzE9PT0uvyVRoUU/Ts3AOFXLQk5lUFX+L2lZbWHMyFRYK05A71lRnyxWMxci2Pj/9vb281Y1LvnxlGjzuY4PLiCQgWeyWSQyWQQjUZdp7wpj8DrHtWgb5RXVQWvDhJ/OJfz8/OmcU+1WjUKyQtNoCJKpVIGYmdqgxEN+6qzY15vby+y2ax5poqgUHbt2oWlpSU88cQT6+ae85FIJFzVArYjokgKyx31Ptra2pDNZrF371709/ebutyWlhZj+Ofm5lz19IC7h7sdeefzeRw/ftz17JeWljA8PGwiOM67nRbp6Ohw9UpgW1pgrbRqcXHROFNeBpvjYLrIlzMXjYy98ttKjmW5l5aL8v3aqpokOa5N6otms2n2h73HFGlRZ/WVCJ1lXoP/X15eRrFYRD6fN0Z+aGgIR48eRa1WQ6FQwI4dO5BMJlEsFl8zzsaZiG/Ut4n09fWZ06i0L7IX6UuFD0jzTvq7lyPA322DrtcB1kNU9Xrd1X1O2Z88MY0GiV64ntDEaJ/3p2Q+wrmE4dg3XRU7P6/zoeP0+vd0N51NzqFzU6vVTJe1SqVino/WgXPMHR0dZg4DgYA5iW3fvn3GyIdCIRSLRUPEKRQKZn60hEsjYQCmLrarq8uU/3R2dpqonpUANrLAubKjmoWFBRNt8O/hcNg4UVqpwPuMRCLIZrOIx+OudIKmIWwYvFqtYmxszChxEt+GhobQ1dXlSj/Y6A8dIuV1aDczOorqhG4k9rh8OXPhM9L2zOqsehnZ+fl5lMtlADAIEZ1APSWRByw1Gg0Da9NRoN6zn9+reZZMG/DQIub/l5eXDRqkhGE64Pl8Hr29vejq6sLu3btx8OBBV77fl9dWtrVRT6VScBwH6XQapVLpjM7s9YrWlTymooqT0TqhX0a/6glTgZLAxlpqLnxuZiWqBQIB44UT1qViZq9wRrscp/Zwj0ajSCaTxrB7wc12Xk0jVNswes2jDeNp9N9sNg3zv1AoYHp62vQeJ2NXUwzB4Gr/aO1OxddJwOnp6UE8HgewikJUKhUDRZKAxghHkQzeN8+37+rqwtGjR7G8vHoqHMe/UZSqaQ99nQiJwtZ01KLRqMuQUhiFEf62yyQ5h7oO5ufnXUpxbm7OkNu6urpcB8LYTph9mBBFSX9EHE6lVH2j/upEn4+Xo8w1RUREq0zIFdKOhwwSSJKs1WqoVCrGyHP9eXEk9Dtfzf3QyWD6kc6lpvdYskpHvlwuo9lsIhQKYefOnejr64PjOMbR3gzxI/VtIqzxrdfrOHr0qOns5bWwbdgVWItaaDRpeNQ42Llmet006jRoG3VIokHjNTWCZhTNzxNSJ2zOHuN0VmgUWlpWzyTv6OhAe3s72tvbTS6VJBXmvhilUTHYyIOt/PVvtmFXI8h5ZI/86elpjIyMmBpuPbRElZrCzgDMsaLxeNw4JOzO193djXg8junpaRMNXHLJJRgbG8P8/DwmJycNKqH5dUU/EokELr74Yjz33HNoNpvYsWOHC2a371/Jkhw7nxN7EDAKZ9pEe+EzitE0TSQSQSQSMY6nNr/xync2m02USiWUSiWMjIxgbGwMu3fvNoTHWCzmMuoqdPLobJChT6eD67xarZ6WE+yTml6ZcN1oTwg1vNQXJMGR6Kr7nfnpWCxmPlOpVMwaVXQSWKuUOZscCO6blpYWo6PojCqBL5/PmyAkl8uhUCgAAHbv3o0bb7wRL774Ig4dOoQTJ06clXF6jXsrP7+Zsq2NOo0fI9y2tjaMjo66IsJTEb2Wl5dRrVZN3pGkI7u0iz96vjavQziZDoE6AXQwNJ9N46odpthchCVR4XAYgUDAbFwSsgjdUXkTOdCjU9W75xjVSHlB7WrYFEWwRXP6k5OTGBsbQz6fx+zsrPHONa2wEULA8jM+N+bhp6am0Gg08KY3vckQu55//nnMzc0hEAigr6/PpDAKhQJKpZIrUuAP5zkUCmFoaMgY3IWFBdO/ntGG8hi0YYy296xUKqZkUZ0VRirsaqf1xVxfsVgMu3fvNvW7FK4Rjke7/bW3t+Opp54yjYyuu+66dWQ+KnrlEajTGo/HTcc7Eqr4Oa2w8OW1Fz4bJX7W63VX5Uxra6uLz2OT27jPaBD5bL0IcPZ3n817Uq5GS0uLaanNe+D6VT05MTGBzs5OjI6O4tZbb8W73vUuTE1N4U/+5E/OylgvZNnWRp0RbzKZRCaTwcLCgoGACTNSNPLURc8IWAlIqpRtApn+S7GjLRuuV+Om+S7d0Lwf7SdPmJnogB6EoqfDcfMonK7j0tSAnYPlPdpizxd/CHuXSiWMj49jYmLC5M4ZuUYiERc832w2TU9ylrpoaR4VHo1bIBBAsVhELpdDKBRCPp83xpsRJxVIvV5HNBp1weU6z3SSON/NZtP0YFfFq2kBnRNei3wHu+ab19V0iDoVzJ/39PSYzoMADFcgEomY2mUqQI6JrW67u7tNrb2SrqhAdR3qOlM0qFqtuqB/Nf6+nD3Rudb9RsOoDr9tjDdKB26VUPfpugXWHH0tzVW9ySi+VCphZmYGV155pakS2SzxI/VtItwYVHzB4GrHJc0722J7uDTqZHVS7IibRpQRoZ2/0s+osuQBK2rE+PvCwoKB3PXAlNbWVsN6LRaL5rQjGi81Wupg2FGcevYcnxp9HbMqeS234fcw2piZmcHo6Cimp6fN4SlEKEhsi8fjJuqlozU0NIRsNovu7m7TuCWfz5tSF57cxLzx2NiY6eTG3HxLS4vp1saxVatVJJNJ8yxpoDWvTaNJQhHJeQBcqRNtCqIpC+YySVKyESCSAzdaZ8FgEIODg6Y1a1tbG7q6utDV1YXe3l7jBDGdUS6XUSwWUSwWcdlll+Hyyy9HrVYzfAx1Er0gePu7HWeVgc9ada+168vZFxsmt3sknMvCAIWBRSKRQCqVArBGFKbTSmSRa5NpxFKphLGxMaPTNrOywjfq20SomEKhEHp6ekxema08c7kcgPUnEalC5OtspUqDTVFyHHPpNNQakdmGkv8SmuVCJ6zGXBPLvtLpNOLxuFG4lUoF9XrdbCC2V1RGq0Z3vA/+qxGoOic6Lh23OiJ2Fzt2i5qdncX4+DjK5bJhgV9//fUYHh7G0NAQJiYmDMQ9MzNjepYvLi5iZmYGMzMzSKVShujTbDYRiUQQDAbNiXjsHsfvnZ+fN4fmkHQzMjJiWqIGg6v99Tl+LWVUch7RD0L6XhC6Pk/OI69Dw22fc720tITR0VHTsY+oALDWrW5paQn9/f3IZrPo6elBMBhENptFZ2enqWNn6V8ulzNpjPe+973YtWsX2tvb8Zvf/MacehUKhdY5bLqWWR3B8ZH3oEiEzZD2xZdTCXklXGvs914oFDA+Pm700fLysqvls+M4xuGnY63tmDdDfKO+TUQjS5byLC0tobu725R72N6w/XC8jBpfV4Ou/6oB94qU7NIxeqtUqCSQKImOm4AQMckozFtx7JoK2Ch3v9F92lH6RnOiDOlyuYzp6WkUCgUUCgVTc832pldffTX27NmD4eFhHDp0CBMTEzh27BhKpRKKxaLpBU24nKkRfi8NU0tLC+r1OnK5HCYnJ9Hd3Y1sNouuri44joPx8XET3Y+NjZn3ZzIZF39CI3X9146S7IYzOh47baFEJjufSVSFp1ORmEgFSKegUqkgFoshm80il8sZhcdjfvn5SqVi+BNEj5rNpum+x8575C0oSqNreXFx0RDquD70PdtJSflybgnRpNnZWfT39yMej2NwcBCLi4s4ceIEisXiun2UTCYRjUZddfZ++ufsyLY26qpYef41APT09GB+ft5EPbah8zJ4VPZe5Wt23prGw4uBTCOgeTQqXvZzXl5ePY+bUSOPcdX8J0tcCNnyWlpSpwx9rXu2FbdNjvPKqdpRPgk6U1NTGBsbQ7VaNT/hcBipVAqvf/3rcfXVV2P37t3IZrPmlKZSqYSpqSkUCgVTzqLGkDwDRTBYsjYxMWHydel0Grt27UJrayvGx8fN6U+jo6MIBoNoNBrYvXu3K1dMo07FobXxNPB8zlpaqDl2nR86WUQg9O9ce4zkmVYgj0C7fBWLRbS3t6O/vx+5XM7FXmb7zGKxiIWFBfT09GBwcBChUMiQ9VKplOEv9Pb2mmeshE4KeRrKubBTNF77wBdfTiVMcXJ9XXnllchkMojFYiZ9xFSUprBYbqs1936kfnZkWxt1GjmWFdEo9vb2GpibXY20ltxLFKa2WeVKkLPbrWoUrsZFoV+OUzt7MYpTg66ELHYmA+ByKJhP5YEjasRpwEj60xy6RvNeJCmOdWFhAeVyGYcOHUKxWESpVDIpgsXFRWSzWVx00UUYHBzEnj17sLCwgIMHD+Lhhx/Gk08+iZGRERw5csRV+mU7DzZ0rPeRy+VMRyo6LdPT0xgdHcXhw4exf/9+cwKZ17VpvNWgMmdPVIRGj8iHRhW6tjinnBM9G53z29raisnJSTQaDTSbTYyMjJj1RmeG+cSuri4kEgkkEgkzn4FAwETq9Xodl1xyCXp6etDT02MidObkI5EI8vk8Hn74Ybz+9a83tfyaLiLcXq/X0d/f72qQpIafv/vRki9nKgxO2FgqHo8jFAphaWkJ6XTacGfYn2Nubs4cdGWjaZslvlHfQO677z5897vfxYsvvohIJIK3vOUt+Ju/+Rtccskl5j0f+chH8I1vfMP1uWuvvRZPP/20+X+z2cQnP/lJ/Md//AcajQZ+67d+C/fffz927NhxRoOnkbUjEUZ52WwWxWIRwOrJWBq52lEsxY5o1ChrtKvK3e5KRgO5uLhoeoDTKGsPZ36fMptZGsWNomiBF9NZIXiOi8bLhmRVbOM6Pz+PSqViWO1zc3MuY072+o4dO5BKpdDS0oJyuYyJiQnk83kcPnwYx48fR6lUQrlcNnC7vRnUybDRD833NptN/OIXv8Dzzz+PcrmMAwcOYGZmxgWnO46DeDzuYpxz3rUnfrFYxPz8vEEFvCoXbMid4+BYtK+/IibkAtCZpEPD7+IPSW7BYBAdHR2m8QYJfIxm2N6XCAJz/q2treju7jb8ipmZGTQaDZOf1zJGOo0sl2MveK4FjaCYPvDFl5OJ7mOWgbKfAgATsLS2tpqzCugIAzDEX651Ot6+vPZyRkb9sccew8c//nG86U1vwtLSEj7zmc/g5ptvxgsvvIBYLGbe9573vAcPPvig+b+WiwHAXXfdhR/84Ad46KGH0NnZiXvuuQe33nornnnmGZfhOpVoVK2Gmp3EOjs7kclkzKlf2i7TZjmrQVHDbkfoXkxjr9ys3RKVn1VomIaB9wCs9Vdm3TmwFqlryYhNkNJ74KERGtnr+xRqppNRqVQMufDEiRMuyLqtrQ2pVAqdnZ3o6elBOBzG4uIicrkcXnzxRYyNjeHIkSOm25qXMdcxclx6XzZ/YX5+HgcOHDDR8fT0tGGe8xp0gFhaw3tiJM7qAhrQlZUVV/c5fV5eEasqHzXq2u6TDhEVVLlcRj6fRyAQME1nFPFxHAfhcBjT09MmlcGIvKOjA8lk0nV2uyJBdFbT6TSefPJJA9trEx2OmYZakSBdv4re+GQ5X05HuE+ISi4uLqJUKhndxXXKslYeJQusHXvM9tbkoWzm2Lfy85spZ2TUf/zjH7v+/+CDD6KnpwfPPPMMbrzxRvN6KBRCNpv1vEapVMIDDzyAf/u3f8Nv//ZvAwC+9a1vYXBwED/96U/x7ne/+/QHLwaRC43RBxV9X1+fIX3Nzc25ui7ZBt6+Nluv0gAQsqXi5Os0RIT41bAQ9qRyZmnU4uKiUfpqxPlDsY24ltjpmEmOIoTO9/JaqsQZgZKcVSqVcOzYMZw4cQLNZtMc50ijeckllyAcDps0B/uRT01N4cCBA8jlcmazbmTM1UGya+x5T0QDotGo4UMsLy9jYGDAOB7s2JZOp7Fnzx7s2rXL9F1vNBoGBaFRr9VqGB0dxfz8vJlrr+Y8/FcdEkL3RC3Iou/s7DTOBB3Wjo4ODA0N4YorrjDoEPPtNimSJWuKOvBEPdtJ5TPkHIVCIdOAh2cEaDpImforKyuIRqNIJBKm0YmX07pRCsIXXyhcj0ztcN2y9DQYXO0XQv2jByKpzuH/i8Uijh8/vmnj9436aQqhl0wm43r90UcfRU9PD9LpNG666SZ87nOfQ09PDwDgmWeeweLiIm6++Wbz/v7+fuzbtw9PPvmkp1En/EnhYQd2jpvwq0LriUQCnZ2dhrhEkgf/vlH0zWtR1AHQ8ikaJ+aZaNz43oWFBbS3t7uiPnZRSyaTaG9vx/z8PMbHx02+NZ1OuxaRkqLUCNJIcyNpvTXvw255ynInOjlTU1PI5/OYnp423xEMBpHJZNDX14c9e/aYMpXFxUVDVuNRoWwHeTK+gt4D5w1Y4wAwSmeqgoe6sPSt0WgY0iAPadm5cyeuueYaZDIZY7C4TqhUlpaWUKvVcOzYMQAw7Wh1TDaBUFMYNMaVSsXA5t3d3cbR0+fS3t5u2hTz4BmbqKdrjXNGR8HmbwAw9f809PyhcbfL0zinhDq5zogWcG/YXejs9e+LL7YQRcpkMjh8+DDq9boxzolEwpOAqoia6tTl5WXMzc3h6NGjW3xX56e8YqPuOA7uvvtu3HDDDdi3b595/ZZbbsHv//7vY3h4GCMjI/jLv/xLvPOd78QzzzyDUCiEqakpcziFSm9vL6ampjy/67777sNf/dVfrXtdYVQuFvvgENZ5d3V1oVAouIy/FxzJe9PcrH1giM0up0Ei0U0JafqjbUgZ5ZFpPjU1ZSKvSCSyLucfCATWsbfVobHP7AbWonclCdZqNTQaDVQqFYyPj2Nqaso0dyH0m0gksHPnTgwODmL37t0oFosmPzY9PY3p6Wlz5vepCIh6D3YZmX5GSW7Mx7OqgTXpzNcNDg5i586duPTSS01DHjXm2hu7VqthampqXV7bfva2qAJaXl42J8pls1nEYjFXyRywakynpqYMeahcLrvmhUQi/VEHUXkTmiKhktQxE/XRNArnUO+fterMydPh1Ghd14wfrfviJeQppVIp9PT0YGxsbN15FXqOgM1BYpDB9bWwsGAa0WyW+JH6acgdd9yB5557Dk888YTr9dtuu838vm/fPrzxjW/E8PAwfvjDH+IDH/jAhtfTvK8tn/70p3H33Xeb/5fLZQwODq4jgmkelcqNHedICBobG8Ps7KzJ52yk0BklBoNrvdgBd2MZSjC4erIYI2Zb4fP++J2RSAQ9PT1YWFhAPp/H+Pg4pqensbKygnA4bDqM6XdwXAoR01DRoVDvGICJXrVOvFAoYHZ21jSSIQObzSG6urqwb98+3HTTTWhrazPM7Gq1iqNHj+IXv/iFmd9TtbDk3KphofEA1iJcRTqWl5eRz+dx4sQJdHd3o6urC5lMxvw+NDSEiy++GKlUyvT9J+yuJ1gxSs/lchgZGUE2m0VHR4frzGp7zRGethvTcG66u7tN50KNiGu1mjludm5uzpS/sRNgLBZDT08ParUaSqUSjhw5YgwryXIATKrEi2Gv6wiAMepaYUAly9eYsydZjvwEzj3vnf0d1Gn0xRcK9ynXcTqdNmkuNk2qVCpIp9OunhHc12wwpT0bxsfH8dJLL23aPfhG/RRy55134vvf/z4ef/zxUzLW+/r6MDw8jMOHDwOAqWcuFAquaH1mZgZvectbPK9BpWQLIx0qV8LKhB4ZDTEXzN9jsRiOHDni2W8ZcDcd4XnomsOmEiX8TeNPAhUVJNnXbCLS2tpqusYtLCxgdnYWMzMzmJ6eNsa8ra3NpDU4BnZlazabhhjFXuM0dtls1hhGzgVJYqwVbzQaGBsbM5E5O7iRWLhnzx5cfvnleP/734/Ozk7U63VMTk7iV7/6FQ4cOICXXnrJwMqnWuQKa/PYWc4jI1CSuOic6NwqiTASiWDnzp0YGhrC3r17XSeO0aCyAx8NfLPZxNGjR3H06FEsLCxgYGAAPT09BuLXKNoLaeCzJarE3u0kO1KhFQoFV9c2AKYDXjqdNk4Ln2EwGERnZ6crVUJnh8+ViEYsFjPzZjuI9lqlkOUfDAZRLBbR09Nj5ll5BPwe9gug88DPbycl5svZEaZ5du3aZXprFItFdHV1mZp0vj42Nmb0FfUyI/a2tjaj3zo6OvDyyy/jxIkTRs/58trKGRl1x3Fw55134nvf+x4effRR7Nq165SfyeVyGB0dRV9fHwDgmmuuQVtbGx5++GF86EMfAgBMTk7iwIED+Nu//dszGrzCj/QclaRB40ADkUwmTRSTy+VQLpc9z/NVYgcdBS7MjcZA0UhZoWTmigm582AUtkJNpVIIBAKGFaoQKiNjRqH0hLXHOnkCvO9qtWo6P9HgVSoVQ2pjWiEcDiMWiyGdTmPv3r244oorMDw8jEAggGq1anJfbP5iN1/xEkUMNEq3D56hs6V/p9D4kmE7NTWFSCSCvXv3ulIOJIWx/I4GnafIzc7OGsY4ERslHp6M2Ednw3EcRKNRVyUBHTz2CwBgnDI6LdoNkOsgGFw9R15RATsdofNms/TtudfyNKYheG96UBAZ8HotGyYF3PXrvmG/sIV6YceOHZiZmTEVLysrKwiFQqZNLAADqWsqEoA5iCqdThseyNjYGObm5ja1lNKP1DeQj3/84/j3f/93/Nd//RcSiYTJgRMKrVar+OxnP4sPfvCD6Ovrw7Fjx/AXf/EX6Orqwvvf/37z3o9+9KO45557TMnZJz/5SVx55ZWGDX+6QuVM2F3zqlqipPARo79SqeTKv9vX1JpnOgbRaHSdMVAmPA0VS69IjOPfE4mEMdTFYhGzs7PmvGv2rC8Wi5ienjZGiqgDlTBRi1gshq6uLgMNE/ZnpF4oFMzneTAMv4/KnGc1c+O+7W1vw2WXXYZoNIparYbp6Wn8+te/xjPPPGMcoNOJ0G2mux4Taxt5zbHzWFk9qY4s+5GREezevRs7d+7EwMAAAKBaraJQKJgInc5Qs9nE3NwcXn75ZczNzWHPnj2m/tsu47KrITSXzfEkEglXGQ8rFfhcksmky3jT0VIHQiF13p/W6ioxUysDABhHVNeoOgBKeiMzuaWlxaRW2traEI/HzXzz/pXUpLA+RedG17wv578EAgF0d3ebdJce5pRMJuE4jmlDzL1dKpXM4Ul0Vtva2pBOp9Hf3w/HcUxHSB4nu1myVUb9/vvvx9/93d9hcnISV1xxBb74xS/ibW9724bvf+yxx3D33Xfj+eefR39/P/78z/8ct99++xl95xkZ9a9+9asAgLe//e2u1x988EF85CMfQUtLC/bv349vfvObKBaL6Ovrwzve8Q585zvfMe1OAeD//b//h9bWVnzoQx8yzWf+9V//9Yxq1AG4uoexsQE7iQHr68xJtAoEAiYanZubw8zMjLmeRiq8PsuDtLyN0SKvq9A8SVGMxpS9TxIVI2jmQCcmJsznmftkuiCVSiEcDhv2aSwWQyKRMF3ngsGguRajVDZc0YNjarWaiUBDoRC6uroMvPyud70LfX19CAaDyOVy+OlPf4qnn34aDz/8sCm/Ol3IXY2SNntxHMdl6IlcqJHnXDJXXa1Wkc/n4Tir5TS/+c1v0Gw2TdOWSqVi5pdpB46/WCwilUph586dJn3D++DzogLis9a8spaAtbe3G6eRpEXmExOJhLkPPme7d4Iy7DluOknsY0+WPw/3oYG1HQ+t8rCN+/LyMuLxOHp7e42CbW1tNezleDyOTCaD0dFR47zYokRLJRN6IQW+nJ8SDocxNDSEyy67DJFIBMlk0nBrisWicVapf3RP2TynUqmEyclJBINBUyK62Y1ntsKof+c738Fdd92F+++/H29961vxT//0T7jlllvwwgsvYGhoaN37R0ZG8Du/8zv42Mc+hm9961v4+c9/jj/7sz9Dd3c3PvjBD572954x/H4yiUQi+MlPfnLK64TDYXzpS1/Cl770pTP5+nWipUcaoXsxx3Xh0ZCx5pl92KkotZ4SgIH3eWoam8DYClGjU36eZWSEv3lyGb+TB4WowuRmCYfDyGQyJhqPxWKGoU6DyGiTbUa1dI+bkEQ53k97ezui0SiWl5dN7jcej2NxcRGFQgGVSgVPP/009u/fj3w+7zLoGxEaGf2rA0VjrSVZNDLawEVb4NJgUXlw3mj4ZmdnTRc5RUK4Dqanpw2rP51Oo6uryxh0G2XRCJTGnPdhQ9za2IXQP0luzHeTnEkSo52WoRMYCoXMmQSMpmm4CWEGg0FzbzS+Cvvbcw+sQefkSCjxjs1A7D78XuVt+uP1PTqHvqyKEkC3uwSDq8cop1Ipc+og92swGHQhobq37eZewBpZt1wum1JV9ro430mZX/jCF/DRj34Uf/zHfwwA+OIXv4if/OQn+OpXv4r77rtv3fu/9rWvYWhoCF/84hcBAJdddhl+/etf4+///u/PnlE/V4QKpVqtGiidBCmtCVZol8qLRjMUCpkcO7uVacSm/1IJlstlEx0zJ62RkipLjoGRN79fjS3PfickT0VKYhkjro6ODkNoo1NBZ4HGjD3aSeCqVCqG/a0netFhiMViaDQaaG9vNzXhs7Oz5qSlJ554ApOTk2ZevOaf4gW5q/G2y7UYjavh0MY9PIyHZXQ8frXRaGBiYsKUu6ki5WePHDmCI0eOYG5uDgMDA4aRSwdOx8z1oR3oyI7XMkHHWTvOlI5dpVIxzkaj0QCwdq468+Y2ix1YNbB8hrwuyZZLS0uYm5sznyNJkCgA75EpFq43RRZ4n3T45ufnXZ36HMcxKR8v58Z+xjr+japTfDm/av1p1Mlr4VrjntEzLUjkJNGT+k/LSpkWY5+HSCTiapW9WQ7ia/E97JFC2YjEvbCwgGeeeQaf+tSnXK/ffPPNePLJJz2v/dRTT7n6twDAu9/9bjzwwAPG3pyWONtQRkdHHQD+j//j//g//s82/xkdHT1rtqLRaDjZbPY1GWc8Hl/32r333uv5vePj4w4A5+c//7nr9c997nPOxRdf7PmZvXv3Op/73Odcr/385z93ADgTExOnfc/bMlLv7+/HCy+8gMsvv9wQN3xxC2v5/fnxFn9+Ti3+HJ1c/Pk5uZxqfpz/HzXq7+8/a2MIh8MYGRnxrHI6U3E8Uo9eUbqK/X6va5zq/V6vn0y2pVEPBoOGAZ1MJv0NdRLx5+fk4s/PqcWfo5OLPz8nl5PNTyqVOuvfTw7SZkpXVxdaWlrWdUmdmZlBb2+v52ey2azn+3nexOnKeuqrL7744osvvvjyiqW9vR3XXHMNHn74YdfrDz/88IZN1q6//vp17//v//5vvPGNbzz9fDp8o+6LL7744osvr7ncfffd+Jd/+Rd8/etfx8GDB/GJT3wCJ06cMHXnn/70p/FHf/RH5v233347jh8/jrvvvhsHDx7E17/+dTzwwAP45Cc/eUbfuy3hd2A1l3HvvfeeMqdxoYo/PycXf35OLf4cnVz8+Tm5XOjzc9tttyGXy+Gv//qvMTk5iX379uFHP/oRhoeHAax2Uj1x4oR5/65du/CjH/0In/jEJ/CVr3wF/f39+Md//MczKmcDgIDj+AWnvvjiiy+++HI+iA+/++KLL7744st5Ir5R98UXX3zxxZfzRHyj7osvvvjiiy/nifhG3RdffPHFF1/OE9m2Rv3+++/Hrl27EA6Hcc011+B///d/t3pImy6f/exn1x3Akc1mzd8dx8FnP/tZ9Pf3IxKJ4O1vfzuef/75LRzx2ZfHH38cv/u7v4v+/n4EAgH853/+p+vvpzMnzWYTd955J7q6uhCLxfDe974XY2Njm3gXZ09ONT8f+chH1q2p6667zvWe83l+7rvvPrzpTW9CIpFAT08P3ve+9+HQoUOu91zIa+h05udCX0NbLdvSqPNIu8985jN49tln8ba3vQ233HKLqzzgQpErrrgCk5OT5mf//v3mb3/7t3+LL3zhC/jyl7+MX/3qV8hms3jXu96FSqWyhSM+u1Kr1XDVVVfhy1/+suffT2dO7rrrLnzve9/DQw89hCeeeALVahW33nrreXGq1KnmBwDe8573uNbUj370I9ffz+f5eeyxx/Dxj3/cHDu8tLSEm2++GbVazbznQl5DpzM/wIW9hrZcTrtL/Dkkb37zm53bb7/d9dqll17qfOpTn9qiEW2N3Hvvvc5VV13l+beVlRUnm806n//8581r8/PzTiqVcr72ta9t0gi3VgA43/ve98z/T2dOisWi09bW5jz00EPmPePj404wGHR+/OMfb9rYN0Ps+XEcx/nwhz/s/N7v/d6Gn7mQ5sdxHGdmZsYB4Dz22GOO4/hryBZ7fhzHX0NbLdsuUueRdvYRdSc70u58lsOHD6O/vx+7du3CH/zBH+Do0aMAgJGREUxNTbnmKRQK4aabbrog5wk4vTl55plnsLi46HpPf38/9u3bd8HM26OPPoqenh5cfPHF+NjHPoaZmRnztwttfkqlEgAgk8kA8NeQLfb8UPw1tHWy7Yz63NwclpeX1zXF7+3tXdcM/3yXa6+9Ft/85jfxk5/8BP/8z/+MqakpvOUtb0EulzNz4c/TmpzOnExNTaG9vR0dHR0bvud8lltuuQXf/va38bOf/Qz/8A//gF/96ld45zvfiWazCeDCmh/HcXD33XfjhhtuwL59+wD4a0jFa34Afw1ttWzbNrFneqTd+Si33HKL+f3KK6/E9ddfj4suugjf+MY3DDHFn6f18krm5EKZt9tuu838vm/fPrzxjW/E8PAwfvjDH+IDH/jAhp87H+fnjjvuwHPPPYcnnnhi3d/8NbTx/PhraGtl20Xqr+RIuwtFYrEYrrzyShw+fNiw4P15WpPTmZNsNouFhQUUCoUN33MhSV9fH4aHh3H48GEAF8783Hnnnfj+97+PRx55BDt27DCv+2toVTaaHy+5UNfQVsm2M+qv5Ei7C0WazSYOHjyIvr4+7Nq1C9ls1jVPCwsLeOyxxy7YeTqdObnmmmvQ1tbmes/k5CQOHDhwQc5bLpfD6Ogo+vr6AJz/8+M4Du644w5897vfxc9+9jPs2rXL9fcLfQ2dan685EJbQ1suW8PPe3Xy0EMPOW1tbc4DDzzgvPDCC85dd93lxGIx59ixY1s9tE2Ve+65x3n00Uedo0ePOk8//bRz6623OolEwszD5z//eSeVSjnf/e53nf379zt/+Id/6PT19TnlcnmLR372pFKpOM8++6zz7LPPOgCcL3zhC86zzz7rHD9+3HGc05uT22+/3dmxY4fz05/+1Pm///s/553vfKdz1VVXOUtLS1t1W6+ZnGx+KpWKc8899zhPPvmkMzIy4jzyyCPO9ddf7wwMDFww8/Onf/qnTiqVch599FFncnLS/NTrdfOeC3kNnWp+/DW09bItjbrjOM5XvvIVZ3h42Glvb3euvvpqV0nFhSK33Xab09fX57S1tTn9/f3OBz7wAef55583f19ZWXHuvfdeJ5vNOqFQyLnxxhud/fv3b+GIz7488sgjDoB1Px/+8Icdxzm9OWk0Gs4dd9zhZDIZJxKJOLfeeqtz4sSJLbib115ONj/1et25+eabne7ubqetrc0ZGhpyPvzhD6+79/N5frzmBoDz4IMPmvdcyGvoVPPjr6GtF//oVV988cUXX3w5T2Tb5dR98cUXX3zxxRdv8Y26L7744osvvpwn4ht1X3zxxRdffDlPxDfqvvjiiy+++HKeiG/UffHFF1988eU8Ed+o++KLL7744st5Ir5R98UXX3zxxZfzRHyj7osvvvjiiy/nifhG3RdffPHFF1/OE/GNui+++OKLL76cJ+IbdV988cUXX3w5T8Q36r744osvvvhynsj/B51Y8zLTqaXW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4" name="图片 33" descr="E:\桌面\download (4)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3" y="2530891"/>
            <a:ext cx="4576871" cy="356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图片 37" descr="C:\Users\zdh19\Downloads\download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307" y="1374973"/>
            <a:ext cx="4748582" cy="2484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图片 38" descr="E:\桌面\download (1)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307" y="3713581"/>
            <a:ext cx="4748582" cy="25810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9971773" y="2078504"/>
            <a:ext cx="1915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Reconstructed object</a:t>
            </a:r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9999445" y="4656245"/>
            <a:ext cx="1915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Ground truth object</a:t>
            </a:r>
            <a:endParaRPr lang="zh-CN" altLang="en-US" dirty="0"/>
          </a:p>
        </p:txBody>
      </p:sp>
      <p:sp>
        <p:nvSpPr>
          <p:cNvPr id="41" name="文本框 40"/>
          <p:cNvSpPr txBox="1"/>
          <p:nvPr/>
        </p:nvSpPr>
        <p:spPr>
          <a:xfrm>
            <a:off x="5604833" y="3136542"/>
            <a:ext cx="1300222" cy="36933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B6E0F"/>
                </a:solidFill>
              </a:rPr>
              <a:t>amplitude</a:t>
            </a:r>
            <a:endParaRPr lang="zh-CN" altLang="en-US" dirty="0">
              <a:solidFill>
                <a:srgbClr val="EB6E0F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604833" y="5556605"/>
            <a:ext cx="1300222" cy="36933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B6E0F"/>
                </a:solidFill>
              </a:rPr>
              <a:t>amplitude</a:t>
            </a:r>
            <a:endParaRPr lang="zh-CN" altLang="en-US" dirty="0">
              <a:solidFill>
                <a:srgbClr val="EB6E0F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8354421" y="3136542"/>
            <a:ext cx="1010940" cy="36933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B6E0F"/>
                </a:solidFill>
              </a:rPr>
              <a:t>phase</a:t>
            </a:r>
            <a:endParaRPr lang="zh-CN" altLang="en-US" dirty="0">
              <a:solidFill>
                <a:srgbClr val="EB6E0F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354421" y="5528221"/>
            <a:ext cx="1010940" cy="36933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B6E0F"/>
                </a:solidFill>
              </a:rPr>
              <a:t>phase</a:t>
            </a:r>
            <a:endParaRPr lang="zh-CN" altLang="en-US" dirty="0">
              <a:solidFill>
                <a:srgbClr val="EB6E0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3176" y="1432173"/>
            <a:ext cx="383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Initial learning </a:t>
            </a:r>
            <a:r>
              <a:rPr lang="en-US" altLang="zh-CN" dirty="0"/>
              <a:t>rate=0.01</a:t>
            </a:r>
          </a:p>
          <a:p>
            <a:r>
              <a:rPr lang="en-US" altLang="zh-CN" dirty="0" smtClean="0"/>
              <a:t>Iteration = 3000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783119" y="3321208"/>
                <a:ext cx="2833660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pc="-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zh-CN" i="1" spc="-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pc="-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pc="-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i="1" spc="-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altLang="zh-CN" spc="-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altLang="zh-CN" spc="-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zh-CN" altLang="zh-CN" i="1" spc="-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altLang="zh-CN" spc="-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altLang="zh-CN" spc="-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altLang="zh-CN" spc="-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zh-CN" altLang="zh-CN" i="1" spc="-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zh-CN" i="1" spc="-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zh-CN" altLang="zh-CN" i="1" spc="-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zh-CN" spc="-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altLang="zh-CN" spc="-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altLang="zh-CN" spc="-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zh-CN" altLang="zh-CN" i="1" spc="-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zh-CN" altLang="zh-CN" i="1" spc="-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altLang="zh-CN" spc="-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GB" altLang="zh-CN" spc="-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n-GB" altLang="zh-CN" spc="-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altLang="zh-CN" spc="-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GB" altLang="zh-CN" spc="-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altLang="zh-CN" spc="-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119" y="3321208"/>
                <a:ext cx="2833660" cy="8485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5286738" y="751586"/>
            <a:ext cx="4217720" cy="4156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0B050"/>
                </a:solidFill>
              </a:rPr>
              <a:t>Under high overlap conditions(90%), the reconstruction quality is acceptable</a:t>
            </a:r>
            <a:endParaRPr lang="zh-CN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 idx="4294967295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 dirty="0">
                <a:solidFill>
                  <a:schemeClr val="accent1"/>
                </a:solidFill>
                <a:latin typeface="Arial"/>
              </a:rPr>
              <a:t>Result </a:t>
            </a:r>
            <a:endParaRPr lang="en-US" sz="30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/>
          </a:p>
        </p:txBody>
      </p:sp>
      <p:sp>
        <p:nvSpPr>
          <p:cNvPr id="9" name="AutoShape 2" descr="data:image/png;base64,iVBORw0KGgoAAAANSUhEUgAAAfUAAAGiCAYAAAD+w19eAAAAOXRFWHRTb2Z0d2FyZQBNYXRwbG90bGliIHZlcnNpb24zLjguNCwgaHR0cHM6Ly9tYXRwbG90bGliLm9yZy8fJSN1AAAACXBIWXMAAA9hAAAPYQGoP6dpAAEAAElEQVR4nOy9aYys6VUf/qvq2veqrt7vOnfuLMzYYI/xYFsOZnPiJAbMB6wgEZJAhDWSkWUWgSwlNrFsxUmMJYidWCIyKBBIIjnKBysw5INjMA5gTGw89qx37tK3t+qufe2uqv+H+/8999Tp87xVfe+dO/RQR2p11Vvv+7zPen5ne84TGo/HY8xpTnOa05zmNKdTT+FXuwJzmtOc5jSnOc3p3tAc1Oc0pznNaU5zeo3QHNTnNKc5zWlOc3qN0BzU5zSnOc1pTnN6jdAc1Oc0pznNaU5zeo3QHNTnNKc5zWlOc3qN0BzU5zSnOc1pTnN6jdAc1Oc0pznNaU5zeo3QHNTnNKc5zWlOc3qN0BzU5zSnOc1pTnN6jdCrCuqf/vSncfHiRSQSCTzxxBP40pe+9GpWZ05zmtOc5jSnU02vGqj//u//Pj7wgQ/gQx/6EL72ta/h7W9/O971rnfh2rVrr1aV5jSnOc1pTnM61RR6tQ50efLJJ/HGN74Rn/nMZ9y1Rx99FD/6oz+Kj3/8469GleY0pznNaU5zOtUUeTVeOhgM8NWvfhW//Mu/PHH9ne98J7785S8fu7/f76Pf77vvo9EIBwcHWFxcRCgUesXrO6c5zWlOc7q3NB6P0Ww2sb6+jnD4lTMa93o9DAaDuy4nFoshkUjcgxq9svSqgHqlUsFwOMTKysrE9ZWVFWxvbx+7/+Mf/zg+8pGP3K/qzWlOc5rTnO4TXb9+HWfOnHlFyu71erh48aKJKyel1dVVXLly5W88sL8qoE7SWvZ4PDY171/5lV/BBz/4Qfe9Xq/j3Llz+K//9b9iYWEBkUgE4XAY/X4f29vb+NM//VO88MIL+Pa3v41Op4PhcIjRaIRQKISFhQUsLCwgGo0ee280GkUmk8HrX/96pNNpRCIRPPvss9jb20O328WlS5fw6KOPYnV1FcvLy4hGowiHwwiHwwiFQhN1t7waVtv4XDgcdvXgZ+s5+R7rv/VZv288Hru/0WiE0WjkPvN6UF35eWFhYaLtvCa/B7XfZ2Vh21k3XuNnvlOOPa9R4ud3q+yjo6OJ7yyX91tjJ/vM57HidWtcrH6y6qrnEMvU75TXfb+xbF2ufl6/0zePZfuGw6G3b+R94/H4WNslyfrxN3m/ftbqJ1kHzhk5p/nHOrN+w+Fw4h4fBZV7eHiIwWCAnZ0d7O3toV6vo9VqAYArk+8+OjpCt9t1lsdOp4N0Oo1CoYDHHnsMGxsbyGazSCaT7t3sQzk39bzQc4C8Tl/Xz8n6jcfjif4gz+Q1ax7Iz0FrQ65h+Xuv18N/+A//Adls1tv3d0uDwQDb29u4du0acrncHZfTaDRw7tw5DAaDOahbVC6XsbCwcEx62t3dPaa9A0A8Hkc8Hj92/aGHHkIymcRgMECz2USlUkG9Xsf29jb29/cxGo0mANIHlPzOhZBKpbC4uIhMJoPDw0MAwPb2NlqtFnq9HgAgmUwiFos55kzmFMQcFhYWJhaorAN/swBVMzzruixPgpsGLEmaUc3ST/K9FJB4jwZ0nzAir2kglNdlvfhZ9gPfL/vfqgOfke3VggzbbfUnSdbF6hPNfDUoaeHDAiqfYGExZ1l/q04a0OX/IGFArgVenwZ6sl5W30wTtqx+sADdJ9DKPtFgLQFdjrc1v3yk5w5Br9PpYDAYoN/vYzAY4OjoCAsLCwBur+nhcOjqfnR05N51eHiIfr+ParWKnZ0dFAoFJJPJY8qC1d8WkMvfgsbYAmK2h3+ynnr8df9ZZVl1lv8l+YT7e0m5XO6uQP000asC6rFYDE888QSefvppvOc973HXn376afzIj/zIzOVEIhFEIhH0+320221Uq1Vcv34dtVoN/X4/UBOkNKsZKSfqwsIC0uk0yuUyms0mDg8PJyY8NRCtqWstW09in7ahGaq87mOCVrs0KPg0NH2PZARBwGYxU199rPoFkSyDfaqZlByzaRYSi+FLBmVpPXzOpzEHtd0CJX6XwpjFrC0BKGge+QBUkhRqrfZI5ix/OymT1WMzq/Ac9B65RmXfsWw5P/R4hcNh96y+xv7g+vUJ0nxX0Pw+OjrCYDBAt9tFq9VCv98/JvxooYHCKP8PBgOn6ZdKJUQiEaTT6WPaoDXXfEKxvm/ampD9ooVj8jz2nyxTC7D8LO8Nomnz917SLOtl2vOnhV418/sHP/hB/ORP/iTe9KY34S1veQs++9nP4tq1a3jf+943cxlyIg0GA3Q6HdTrdfT7fScda/JpZXKCD4dDhMNhxGIx5PN5LC4uOnOZ1pT5X/75JrRPcw1icrMw2DuVdPVi9wG7fIdmElZ5QQKHJeT43qO1DR+oz9I+qXVYQK6Fh5O0Laj+lqAi772TsbM0NSvQSDJkPqcFEingyLJPWj/ffbr909pl9b9sg7xXl+9bj7y+sLBwjC8EabR6LWvgo4Df7/fR6/WchYCgFiQ0SoVgNBqhXq+jVqshk8lgMBggHo9PBWxd16B7gkgLfloxYVs1sMs2neS9rwZAzkH9PtB73/te7O/v41d/9VextbWFxx9/HF/4whdw/vz5mcs4PDxEJBLBcDh0Piuay32+buA4OEgGd3R05MxHsVgMi4uLWFhYQC6XQ7VaRaFQQCwWc2VQopVamTSl85om/YzWmqVGYtVdlztNW5Xf73YhamlfM1OrrroMi6yxssAxCDj1e+TYah+ivEcLDpZm5GPQ+p3abKznoq+Nus5B88LqO10P1sXqEwlW2v0i32cB8ayCjUW6//R1+bzsPwnsUvAMmi9aO5fPAjjmY+dnn+DPMtl/h4eHTkvvdDouVkNbPizTvgTQ4XCIRqOBvb09xGIxlMtlJJPJCdeWvF+StEhoIcIaB61t6/ula0qPBfuD/Ra03mfV1u8XzUH9PtFTTz2Fp5566o6f5yKTpvLLly+jXq9jPB6j0+mYE88a4HA4jGg0imQyiWQyiUQigWg06v6n02lks1kXnHV4eOgmcSQScfXxMX9ZZ33dYh4+wJbfg+7xXbMYt7zusxhYZU/T5KbVyfe81b5ZygZwTDPlfysYUDNbOTaWyVd+t8bXGidfoJfP363fM2vbtebtIwnosh985VnzN2iOWKCjP09j+HL8FhYWJoBL9p+sg9SeJaDz+aDxkuOpAzMtAZv39Ho9tFottFotp6VrCpprum0HBwdYWFjA6uoqCoWCcy9KknVmGbK+Pv5C4v26jbJ8H5Bri4nVp9oaERTT80puY/vbTK8qqN8roqk8k8lgZWUFKysr6Ha7qFarE6Z4OQnlolhYWEA8HkcymUShUEChUEA6nZ4I0AuFQjg8PMTh4SGGwyEGg8EEk+I9JEsj1vfMct1330mA3dJSrIU4izRqaebTNE9fX/jaNU1YmEaa+Vimd/k3i2Ypv/sAQveNbpv+rq/r54P6zGLempGy7VYQpza7W3Ww3jeNLIuDJt+7+axcV9pywvssAUn+LjV5y3cuBTetrRLsLOFDmtZ7vZ4zvfsA3fquI/75vdvtotlsotFooNfrOf7jGw99fRqIWmOr+1DHMch+s+ISfO9iP/5N0djnmvopITmxk8kkxuMxNjY2cHBwgPF4jIODA7RarYktTJIikQji8TjS6TQWFxeRz+exurqK9fV1lEolt62N7+l0Ouh2uy7CNZfLIRaLmUwFOG7m9NVdMiD+NotfPqhfgugkIC7Ls7R6ktzeJoOY9HunMRbNrLTplTQLo/BpXScN4vExZy0k3Y0g4nuHJjk3TgLsslz5F0RBWrkMNCVJ7dkq29fvGrhZrtbQrbr45pqcU3Lc9Xtkn+h6+oAduOX66/V6aLfb6Ha7Zpt8/cB6ybqGQiH0+320Wi3s7e3hzJkzSCQSSKfTpnbsm2t0/cm2+PrO0sp1vRhf5LMEBAkSMgZBm/2D+uaVoDmonxJqt9vo9Xqo1WrOPLSwsICVlRUMh0N0Oh00Gg3U6/WJbRahUAjJZBLr6+sol8vY2NhAuVxGNpt1mno8Hkc0Gj02mN1u1703n88jFoshmUx6GVqQ5jKLJua719JoT6Jl+TROq/76PvlugogGZIthBtXXx3gkg51G8nkfoPvarAUs3RfayqPrNBqN3JYm4BZzTaVSiEQiiEajx4Qe+a5pDFdrmBZjDZpLWkCZhUFpy4n1exDYz9rvvncHzWX5bm2JCLKkyD+f0KbnqgS18fjWdi0CerPZRLfbnXDFSfJp7zK+Qwofo9EIvV4PN2/exLlz55BMJpHP5ydM8D5+Itsl75Fj4WsrP1tauzTvkyxtXbZBj7m15u8WZOfkp1MN6gcHB+j3+7hx44abOJFIBN1uF6PRCIlEAolEAp1OB71eb4JRLSwsOEk4l8shm806kzsTmshJTubMCc8EEgzMs8CMz1qaHclahNbC9QGzLNcHTPp+i/H5FpgPkCU4aQDwaeJB2q9uo5TufZHd0+hOGYfVJ5JZcXvjcDh0Al6v13PzjnMrl8u5GI10Om1aJORc8/kYfSBn1dPHwGcpl5+nATp/85EEdCsIz3o+SHAJehfJ2kqm32XtXPG9SwoLet/1aDRCv993gG4F3PlIz3F5jdaJVquFZrOJdrvtIuF9As40YU5q4NpS4RPe+V0Ct7V2pRVN9r8WSIPec79orqmfEtrd3UWlUsEzzzzjssRlMhksLCyg2+0iHA4jHo87E7lcnBKoqUnJBS0BhSYtlrWwsOAFdZJeqBYFAbqPkUnGe5KJKhfnnWhPuk380xG6WhMK0jB1mzVZsQqaocjrPi1Gf7cYviYdQMTdFaPRyEU6Hx4eYnd3FwcHB2g2m2i1Wm7O5XI5lEolZDIZM+kFNXcKkYztkBq9T4Onxmj1p08js7Q33f5ZPvtIxzDwvwR1Pb+t65KscZJzV65X/du0uvsEGv7X/mP5juFw6EB9MBh457Z+nxQudKCfDOjrdrtoNBpoNpvo9/vIZDKBu2Csa1YfyC19swh8JO0CY39oi5Ock/odr7ZvfQ7qp4SuXLmCK1eu4Bvf+IYbtHA4jFQqBeBWcohGo+EOg5GmqGaziRs3bqDRaKBSqSCfzyOVSiGfz2N9fR3FYhHFYhHpdNpp6KlUCqVSCeFw2Jn8Cez0vUtGIL8DxzVkuQh9YB4E3nciEMzyDp9GCNxOSkFhx4ru1kKHD8Tl+3zme6vNkslafWG116cFayHHMuEOh0NUq1VUq1Xs7++jUqm4vuDuiMXFRaysrCCbzSKRSCCZTLrxHwwGuHHjhmPmTJhEgZABUdlsFktLSxOCKOugx0j7OYM0IglWPqbr68dZBS49pgR0qcXSlGtpztZaYDkkGbntoyBhRr9Pm5Zlf7FfOR9YDg8H6XQ6aLfbODo6OtZHUivWQq7sG/IrAjq35h4eHmJvbw+ZTMZFwsu0wj5hR5Ica9mH0rRulSfHT9Y7EokcK4drQ/Y12ybbLdsq6zOLsDink9OpBvWdnR3s7u46DYp/nU4Ho9HI5VrWgXLj8a383wyi6/V6qFQqLmiu3W7jzJkziEQiLg+zjHjn9jdZFkkzO4tx+TR0i/nqevs0rllomvY/TcuQf7o8/dssknGQlm7Vj59noaD7pUtkNLqdv7vZbLqxjMViLo1np9NxQZfdbhfj8a1Uwul0GsViEbFYzP0lk0mneR8dHTmNngyb85OgLjW9aDSKg4MDFAoFlEol5PN5k/Gy3j4hZFZmaWnsJ51Teu74hCPr3fJ91lzwCQz63YCdFS9IYJbauLxuPUtLHfkLferkO7odvjb7+sO61mq1XB75o6MjN6e0oGb1l9VP8h4CrM/Spduh176O4dAKAbV2yzw/ixXllaC5pn5KaH9/3+V45x/TLkqGqiVHSpi9Xg+Hh4duPzu3ttEsuri46JgT7+NillIo96hqINcMwwJ0Xp9GFgOWn6eVwfZbkdO6Xj5mLwUWn4bOMqctIlmu1S9as7E0DE1BZViaKwOT6A/f3d112nMymXTXaQrlOOfzefe3vLyMWCyGaDTqgiv5bmYZi0ajTijkPGKKUb6foN9qtbC4uIjBYIBQKOT2KnN+6mhu6SrS7fZpv/I3a974wGGWfcXa5G7VYxrYBr1Tzi0NbEHaqlybcr5JwJbvtrZv8T5mkSOo67l/ErIsTuPxeMKvfnh46PWr+945TZiaBVz1PVYUPO+z5qAEdD1W91tLn4P6KaEbN26gVqs5IJbaFxetjMj0kV6wBwcHqFaraLVaTptqtVp44YUX0Gg0MBgMnHmUGh2lX8005ISXC0MzOp9GJsliYrNo9LoM+R4LBDUzlN99wXFW3bXgIK8HaUeSLD+cdU2OfVBbOB79fh/NZhMvvfSS05rlvuNqterGl4mN0uk0MpkMSqUSksnkBIgTgOX7mBWMvkzmOUgkEmg2m+h0Om7eUAit1+uoVqt47rnn3KFC2WwW586dc1sopXCq/cmWEKnHS/ePj3wgZ/W9Nb5yHegdEj7TuyQ513yCo9VeKyCO5VlAL9vnEzJpZeE8sbaxWX0rx8pHfK/UaLlzZ39/H91ud+qedS3s6L6V72f/aAFRl0clQIKyfpecF/Sp6/gK6Y6Uz9xvYP/bQqca1Ov1ujNNycCTIO2D5FsEACa0ffrParUaXn75Zezv72MwGCCTybiFsLi4OMG85Ds1uGumZNVzVkbra++0xeLTZoMAWzJjGa3tY7hBbdL3y7rwmgbuoGBD/U7JTPkbBbbBYICDgwPUajXUajXs7u5OWHl4WA9zFCSTSWSzWZRKJSQSCRfYRsFgOBxOxBbIHRIsl/cx2I6MjSZVavMM2KQgSfPrwcEB2u02isUiMpkMisWi20bJ9lnzydfHvt98/UvmzjbpnQnW/OM1eWqeD9SDrC9a8PXNHQ3E04RaPUfYFimAy/nM+nFsuNMh6F2yHN89XE86wv7o6Ajtdhu1Ws1ZB7XAwrrptunffO+X7dcatXxW94v1vLamTVvzs1h97iXNNfVTQmSWkrQ0DgSbl6zBkqZ7ngBXr9exu7uL/f19J62n02mkUin0ej3Ttybfr99jgdQsTDYIwOV7dVCKrovvOa2p+JjqNPO7rptvkWuyNAtf233PynsJrNSums0mdnZ2XLQ6z76WGocMgEskEshkMu57KDSZMlMDlK4PgZxM2aqvrHMkEnFCCIOyOL/6/T6y2SxGo5HT2oPMslbfzaKhy/t0v7JPg56Rc0S2Uc8dkpxLJxEIfcCu26zrqPtc11/7m2XfkS/ovenT5uw04Nfto1Wg2WxOHBYj6xLE13S9rXbOWq+gd/nKkGPtyxV/P4F9DuqnhLj3nAyW2o/FwLQWyt8tDY8+M2kC293dxe7urvOHdrtdZyE4c+YMDg8PnW/Vtxj0hLb8oRb5GFAQwOv3yM8WaE+T6rWGbmlNLFcH0vgELQ0cWuuWJj6LfAtNW0e63S42Nzexs7PjdjykUikXqQ4A0WgUhULBacsy77YsZzS6vQ89mUwik8kgHo+7SGoye+lbZtyF3DlAgVGe/c0gvXA47OrFZ7kfvlKpYGtrC6VSCYVCAaurq8hms6bGzH7W36cxKOv3IMYu55M208tx19sfJYj6rGYWgPuESF2uFnKt+/W7pGlaujY4DnIrm1U3WTbXWjQaxeHhodkO/X5Jh4eHaDQaLrBSa8uyrdLFKK/7hAqrz3wuCC3kyGfkGMo+97UzqP2vJM1B/ZQSJxO3iGjQ1AteM1zS0dEROp0OqtUqIpEI9vb2sLW1hW6366TO4XCIer2OTCaDarXq/F7A8QxfEpz0YpI+eNJJgN5HVuCKtmoECRySGWjg9gG6LttiqBqgfUFeugwL4K1+4/2MMm+1Wtje3saLL77ozNlyC1G5XHZaeCwWcxr1eDyeCIbi+wjoJAI9hQCZPY4aPbV1mlEPDw+dT567MHg4iLxf+ij5/Hg8dulJt7e3cePGDZw9exbZbBaZTGYi+t5HszDTWTV6a8z0GAe5deRz0wQOvXanCbu+OTdLO3RkuPSnHx4eOgGM7dUR8gsLC+48Cp7m1mg0vCmr9fupXPAEOH2ctCVIWMoE14y83woc1oK/FLR4nfdppcAaN8viIv/PfeqvHJ1qUJdSKklqkpqCpFVJw+HQHQgzGo2wv7+ParU6YUIl06dJdzAYHEtF63u/Zf6aRYO6HyT7zgJu64+/WZYJ/lmWEr7PiqadRkHaEa+1223s7+/j5Zdfxs7OjssAlkgkHGMmUBOMAUz4vxngdnR0NOEH7/f7E0yR5whI5iczz0mwlpYl4HYiGrlliaZe6cuVR3symn4wGCCRSDj3ArfaUWiQ/az76KSkwcMXkMZ7rd8tQXJWy4EllM8ybyRIWXXV9+rv0pLCHQwyuI1jz+uM80mlUlhZWXEBkBwvvcaC6sIkV1q41KT5hwZe+VzQ81Izt4QEH5+yxt8C9mkWwVeK5pr6KSFr0lhmP32Pz+wL3D5TvdFoYHNzE/v7+2g0Gmg0Gsek98FggHa7jUajMbEfPui9FqCzPH6XUv9Jadrks0BVXtd9qBmzBejyN+tdUmu0+sbaVjRLP8nfeZ0AOh7fOtDn+vXr+MY3vnFMQyKQN5tNVy5BmeXQukHfZiQScdHn3JqWyWTQ7/cRi8Umdl3QRSP99AS6wWAwIUCQYTNojkyfc5FlhUK308pyLh0dHWFnZwfVatVtq1tZWcHS0hKWlpYmXCVWf/toVoar58I0M33QOFrE+6RGqcFhlrrrtmpLBsvWWq605jFIToI6AT2XyzkA7vf7SKVSKJfLePjhhzEajbC9ve0sLBxjn1DD/qRg2O12j2nqlt9fCz8+ENfts/rNMsX7ytZ1sYRsSyC7nzQH9VNInIByElmBXZLkotWTliYv+j+t9IqUpCuVCur1OnK5HPL5vAl4vgWkr1vWh5PQNO1HLkgN2NPM7kHfLZL+SV8dtQalwV3X2dcmastkvMPhELu7u9jc3MT169edaZwJYtrtthPIEomES/9Ln3g0GkU6nZ7wndPXvrCwgGQy6c4O4H3St03zO605PM1rMBg4H6vMkcCtcXLL2sHBgYvhSCQS7jr9sxQ6KKDQt9/v99FoNNx2PLZN96flK5XjY/WzfF4GC+pn5Zz3aXzyGZ9mJ4GWYCif8QmZQe2RAXwk2Q/S2sM+loGznCORSATlchlnzpzBE088gZs3b2JzcxPf+MY3UCwWsb6+jkcffRTD4RCpVArVanUiF4LVZ/KPQh3jKWgplHxOj43VdqtfLKFIr0PLuqP5izTXS2FTrmvt9jtNAHka6VSDum8RM4LYx2wkcRJq5kONTzIWi+j3kgtPnu6mBQH5Xl+bTjLpZ33PNIbn08Kt7/K6piCTrPXdGiNf9LFsj5b6CXYE0Vqthq2tLezt7blzAGKxmCs/Fos5PzgD4mSgJQ9hkfn+ZTAmg74oRMhyuTed84ZJjcjsCBIsS37m74eHhwiHb2cuZDZDKQBIBgrcYp7MgDgYDFxiJgodOk1rELBrCpqv8rNP8/OBvH7ON58lQOj5qIO0dP0sANfxLVZ7pcBPq4g0gy8sLGBxcRGXLl3CxYsXndvjhRdeQDKZRCqVQi6Xw3A4dPEOcm6wfkHrhBZBeXAMcNxt5ev7IGFYv1MLXxrc9XhY2jvHw3KrybLvt7Y+19RPCenJIaVHOSn5m6VFkCyGowdSl0UgqdfrLpkIfZzTytFajl6QUgKelelabZV1Zd/I/xaY+wBe1s8H6BZIy2d8wpYun6ZoX1t12+hj5o6FGzdu4ObNm9jZ2XGmS5kshtHvEui4xzwSiTgmbFkZ5AFBHMtIJIJOp+OOWyXj5ljymWg06oL1xuNbJn+2k4ID2wHACQk0AQNwbSDAyRzmDPobDofY29sDAFc/vkPOBwmKJGu+WVq2L/ZCjpG83wJ2PZ5yTPXakPXSbqNp0dc+YLdIAjr/GGchcw1EIhEsLS3h8uXL2NjYcOdHfOlLX3InRCaTSYzHYySTSTeWVDqYSli2QxOtgQR12Q5tIpfkK0/zPD0XdP/Ja+wTuZbld84lbUH5m0BzUD8lZEn8ZIBSq5oWwKa1WQsQLWYDwKX2rNVqbvsJT1WSz+pJNS3I6CRaFBmPZpRB4KmZmgXAFnOctkiD+tKqmyWI8LtuP+srg85oFmUw0t7eHvb393H9+nVsb2+jXq+7fb7MOXB4eIi1tTWsr69jdXUViUTCaehSs6aWTpCmb5xBdYxwZn1HoxEqlQq63S663a5LKMMDX8jwuGWy2+26yHd5Ahzbnsvl3DwuFovo9/tu3zrfOxgM0Gg0XLrZVqvlwGRtbQ17e3sux8L6+rrTJq25oQU/9rW+FjT20+YHfw+a11pI990v/etau/QJphrY2TbL8iPBXQZOsnyax7krQd7L9StPRgMwoalLgUoLTdKUzbHlOQGy/rKeQYqEBml+ln0j+1P2iY5jkGOjwdwS/qSArsuZ072nUw3qJG2q9TEW34TSC2OWSScXAveTMgreCjCZhSwAtOpq1V3+Zgk7szJcn4AR9OxJrAmWwKTr4Gs/hRdqLQwg63a7TkPnyVnA7TPvJfMD4MCv0Wggk8k4jZlMmNoRwTwej7ttbARlGdUu20ehgBo728OASya8ITMnULAf5V5u6Q5g30QiESwuLqJarTomzyx3iUTCaeU8frjdbgO4pd13u12USiVsbGx4rRCaoc86tnxefw4aTx/wTANzXtfCh24P2+KrY9A7NEhz3PmZ99RqNVy/fh3lchnVahWbm5vOXE6hUwqeEuytelluAb6X81gGP8r66D60QNj3XT5rCfRW5L3Fe0i0ZP1N0dbnmvopJD2xZ51IXLhB0q2+psFS7idl9i9rn7AFtvxumQtnaessDDMI0H2L8k5IMlaL0cjr0wQYiwkR0NnHDCKSh19IDYj383m+U2rtNIWHQqGJLWD0azMlLJktzfzUuI6OjibM39KvTqY7GAxQrVZx8+ZNVCoVtFott+WMoM3IegbKsTzWm8w7EokgnU5je3vb5R9ngB5wK2d4NBp1QYMUchYWFlzcRy6Xc0KMHh9+pyYqtclp0fInYd6+cZdz3we2JA3kvnUxy/YxPmP98V2WBl+v13Hjxg0sLi6iUqlge3t7Ii0wt7HRhE5AltvadPs1qMoT/tgeulP00adBQv+0PrAsd1qon8YnOF+kdUL//mrRaQLmu6FTDepSM+J3OWmk1gMEMx7JwHzSvdZ45YKvVqsupziZvi/iPqg8CbJWhKv8fRYJXdZT36tBWFoYNLP09R2Zv+xHwM4SZj3vY0KSQTFvgAwYohm6Xq+7eudyOYxGt9KrMuiMyWL6/b4rl8elMmEQx4omd5rMKUDwWFYSc8LTFE/z/Xg8dnvgmR+cZvadnR23nYkWBPYxy8jn8y6gjiZ6GZSVTCYxGo1crACFmEceecT50pnQZjweO6GE5k8mtwmHwy4QkODgM8/Ka9a60PNOzxtLyJNl++aqb+775hIFLr3mfBqrdQ/XAAVC9iEtRPydn4fDoctfUa1W0el00Ol0Jo7s3d/fR7/fx8HBgZtDPiFDnlnOmAvOBWr6cucFrQjyDAKWGxTcK/tA80ftNrS0dXm/ZZbXu4lk4JxvDOZ07+hUg7pPmpS+dLnVQkvBlpZqTWafNivLoLbYarXcKW5kmLqu+l3We6x9n5a5624WiAwonKUfTkKWlqUDAzVDkO+SQUkEdJ6spsGODJAaLbXlRCLhcvMT5BkMx2NTeSgQD3PJZDIugUs0GnVMnNqH/CyTwWjhiAyXW9dGoxEymQxyuRxWV1cdoyYIAHDJY1gmE5Wwfa1Wy4FJIpHAYDBApVLB1atXUSqVUCqVJrLZ9Xo9VyemNWWq2f39fYzHY+RyORd4J8dhmlYTBBgW8PrmkQSQoHdZazDIlG4JKb6gMlm+NI1zHGXufm0poE+dpzfSikSBk/vTaaGZtl5lgKwULvhHwS2RSLi5bgk0QW20eIelgASRtmRoknzWEgbut9Y8bY7N8vxpoVMP6pZGy8kktyFZ2yskWZNeB9AEMaZer+ckde6T1gvYp5XMCvRBC9Nqj+wjq876Xv28xRiC7tPv1AxmWtCV1JZksg+6NcgoqeUSuDWxfGre1HCi0ajL1V4qlbC6uort7W2n7fDZUCiEVCrlxl9raWyTZFrUSn1zh3VNJBIIh8NOW6fFQJ7CJTVjafqW25poTQDgjonl4TMkGZ3f7/edxj4cDrG/v+/SmMoxI1nzI4gZ+8Z+GghbZcjvei3MWoYUGiWoW3NPCrCh0O0tg+Qb2pcuifOUFh3GWzBuo1KpoNfroVarodvtBoI660a3jjS/8zmZb4HmfN4jj/71Ceryv89cT5Jj6eM9PoFLtlHzgrtRFu6U5qB+imiaD1dr5z4zspygPrOSLFsLCZTWmTAklUpNHPQRBNzymjZRyXrJBaY1Eiv6fRrpyHKrj3S7Z12M+n5Zps83K/uA+fcZIb63t+fyARAceYAO95oPh0O3FazVak3k3uZe4dXVVRQKBWxsbGB9fR3Ly8suQpznqddqNVQqFbc1kZHoNGVnMhmXxEZGzgO3Tw6kIEHzP5PUEMTpY81kMi5b4Xh8y3zPPuA2OeYb5zjRlZBMJrG+vo6trS13JPDDDz88AU5MosQ+IAixbUtLS+ZY6XGaBbT5Xa6doPniAxUpRFnz2DKx+wRG/ibnn8UD2N8ETV6jMCW3lPFPWpPkuMt5uLCw4ITRdrvtjQGQbdKuO75PuohisdhEQiyZV0NbI3W9rXHRfaSj32VgqB4fS7GSfJmWI2mFmKZk3Wuag/opoiBJXpuVgrQMPen1pJM+YpYtmQQXcqVSQbPZdPucg4BWArcF5lbdLMnYMmn7TJ8+4UdqMT5mG6TNWX0q+0kKS756yajyVqvlDmCpVCrO5E6mS0bR7XYnYicIzDSNR6NRlEolHB0dOWC9fPkyEokEjo6OHFgXi0XntyTwcesa603TbLPZdP5RliGzuUnNneZSAj8ZMa+Nx2MUi8WJ/c/sq0Kh4LQ25q2nq0DOg5WVFcfwKSjIPPTs/1gs5jTI69evIxqNIpvN4tFHHz22f13PPx9pAdh3r2/sNSjo67POtyDrz6zfad3juFCQkjnfeZ8WsCXY8RmeH8G4Cr3GdP1lRDs/yzHkXJJbKnkfBWG2wQLxoG2JWpCX4yLbJa9bY8S2yC1setve36So+NcinXpQB+CYJzUpMkefhG5NJsm4faSf06DEgCr6gGXwirwv6Ps0spgu/2vmOm3R+BimT6KfVldLuw96RtaZGgV9zYxR4FZBlqNNk3wPmaI8MIV5uQl2BNJUKoXx+Nb+X/rQac6Uudbl3nRpFeB9dA+Ew7fzuXPPMuvFusljXCWzlhomhRX+cT6TmUtNCbitSdOkz3qw/TJpDS0HFDYIODdv3sSlS5dcGUFjdq+0Fd86Cop2P6mliM/6LG66LXKs+EdBR/ah9Q4NdGwL/e3y/HXrnSRpfud3qTnLUwB1faVgoftJ9p1VB6s/JGjraz6yBHjNc1nnuab+ytGpBnVOFua4JmMiCEiJUErCFlORmpiecD4hQEuvNN02m023mGUQ0rRy9HXguAnUuldqd/yuF/Is2jpJB35NA2eLcQZp+5JkoA+D4Xq9Hvb391Gr1dyWLDJURggPBgMHsCwzmUw6gY5BcmSCvV5vwhXS6/XQbDaRy+WcGZ3pXofD4URKWQoHNM/SGkCtiBYDtoHtZNAkUwdTC6TrQPrLCeqMgF9YWHBpXqPRKMrlMiqVyoRGJrUeWjqYfCYWi020kznm6Xs/PDzEwcEBnnvuObzhDW9wgKHnkdTUfIKfJguIfQw8SOAOEswt4dsSCvQ6lmtbzlEJpPpPxndYvnUJ6OwvvoPPaECU7ZWn8xHwOM/lPRQsZayQFMSkiVu32+INcqx0/+n17BMGrL6VQqt2j0pLxRzUXxk61aCey+WQyWRw/vx5Z6rsdDq4du2aSwTjMxFp0InH4y51qNxbKheBFZAnP1PDPDg4QLlcRqFQmDDBc9JrTVaWq4UFPifbYDEV6QPTz+oFHSSxA/Z58NZ9PquBfJcmzfBp7h4MBs7kXqvVHKAzoIz1isfjCIVCzuc+Ht8OQisUCk6bXlpaciZ2gjEZ4N7entOAb9686eZRoVBwQgG3lskx4fM8vIXALU2rBMxut+sioWW/6lPWQqGQcwFIoYECBn32bAcAJ0CwPAqP7BsmuGm3287332w2HXDRH8uYhWeeeQYPPfQQzpw5Y1pbpIlXC4zWXPAxaynsab+49sFKQJBzT85r3ztk3eQhMFZkPEke1qOtJSyHmQnluzWYa7O0TD4j17pWCNgHMjhS1o1xGbTm8N3yfroHuAbkWtfWIzn/gtax/C594lLgsjR4zdPkWQh8xsrlMae7p1MN6ufOncPi4iLOnj2LWCw2odHJiThN6wbgmF+hUHDgLLeyyOc5SaWWyUnO41gZBa8Xk0VykWrw1n+afAvRpz3Le6UWz/prE6yu86wSqy7bV2/2GeMReMxtq9VyZkt5rji1YmqsTNpCDYYMjYlZJPOgNlyv1wHAncrW6XSOaYSaAYdCoWP+8XA4PJEmllvgjo6OXK5vugPknnE+w/6WCUR4vzSX06fLOoTD4YnjP1kW+4s0GAxQLBYRjUaRy+Vc9LUM8BqNRrhx4waWl5exsrIykYBHzwEdVzJtTujxt+aSpfFZ985CvvkugUjHGfBdHE8JqHKds5wg4dpn9fJp9vLd2vogAZ6WJHlSn8WTdJIazfe0QDZNUdCfLQuAVab+3eofWkXvF8019VNCjz32GNbW1rC4uIhut4tGo4Hd3V3nA5Pmdv0HTDIQRkqXy2XnC5dbjUicjAxE4nYoGSlLcyf9qydhUNMA3GKQQcwliJFK5qatCdNo2j1W2XxOtoNJWprNJnZ2diYy80mhic/RT0kGlsvlnCZDgAduZ1YD4ECeSWMajcZEG2SqWZ5mJuMyaALnHnLp15dWgHg8fkwbYSKSWq3m3knNm23gKXIScGTQFM3qBHVG0BOkZIBhvV6f0DLz+TxisRgWFxfd4TYy6I6gfv78eXS7XXcAiewfaw77mJyP6VvM3ifwTXuHtQ70dx/AakuVBlVdfxmQpuskP0vBUZYrTeucT5zTus+0D528JpPJIJPJTIC6BG7tV5dlyzpZY6A1aqttVv/KMmR75Tu1q0M/I/N4vNI0B/VTQm95y1tQKBQwGAxw5coVVKtVvPzyy07LBiajSkm+Bb+wsIBisYhUKuW2LV29etUFH8XjcRQKBWQyGSdItNttF/FO31ulUkG1Wp1IRCOjiy1maTGpIE3dp5Vossxr+j16cVKo8d0vnwsCdwlukpnyjxm5eM40+4taL8dlPB47c3QoFHJBaRTEqF2ORiPnO19ZWZnYxkXwo8meaWKpeS8sLDiBAsBEwB23mZHBA5j4DNxmnKy/1PpisRjK5bKz/NC8zvrRLy+ZMt/NJEZLS0uubTT5M2sZyyAISItCIpFwwkY8HndujmQyiWg0ilAohGq1iuvXr6NQKKBYLE4AnZx32nIRBK76cxBJd48WoKcdBBIE/HyOc1DHicjfJchJQZ7zjAGXcqcFBbRkMomVlRX0ej10u113Ol4kEkE2m3Wm+0ajMeFf5zu08sFnOY/Onz+P1dVVl1NACgccc/rgaeqXuf19lhK9fmkiZ52svtTCiOw3KZD6BAvgZIcEzenkdKpBvVgsIplMotVqoVqtOvOtFaUaJDFSA2QCB2bZkgx0PB5jaWkJ5XLZbVfb39+fmLxcqNzyRJCyJH3NBIOCVDT5rlmL1tcP02gWTUqbrH1kCQTM2763t+cOYpFR6zISnbEN4/HY+Y95HxmK1njJ3ChoUWvmwS/U9mVqVprPCeAy9SrHkPUi2Mrgyk6nc+ycdGnB0WZMajO9Xs9p4bJ/CHYUaJjgiMIHT23TZQO3fcSlUsm9i24DWpZ4z9HREQ4ODrCzs4Ner2fmhdeWl1ksNXouWb9p4UC+U/8+bT5acy6oXrI8CdYacGW8g+QftM5ks1ksLS05tx3zDiQSCZTLZYxGIxfjw1S9EtgkT2C/U2BMJpNYWlpCoVBAKpU6JlTwGQrh1tbIIIuLHhf9XSsUFmDrvpRt8QUv3m/Nd66pnxJKJpPOtHpwcID9/X13KpVFlmmOE5l+8VAohGw267Y57e/vO//suXPnsLS05EyU7XbbaVmSqVopYyWw873687SJR41D1926z7JMTNPofSZWrcnrugbVQ7cVuO1HbzQa7qjSfr8/EdnLqGGZZpXPyWAmycgkqBPoWUYoFHKCBA824TY31pHR81JDZ+Y2KTzwfUwCAsABPttH5ifrJvcVy8A9GTEvtXYZTc/ANmbWYyAeU5PyGZ6lPhqNEIvFJiwHHA+6BOiuGA6HqNVq2N3ddXOa7bLGU3+W88USmq179G/W3PfNxyBiW63ndNCifIdl0eN1GUQngZeCWDqdRqlUcnETHINEIoFisejeSxfMNOJajMfjSCaTWFxcdLs0ZApbea+MOeEc1vEAvnf5SFtPJA/Q1gb9nOxXy9Vwv2kO6qeEqB3t7Ozg+vXruHnz5oSZjZNdLla5CORAyX3HqVTKSdmpVMr5TxcXF50pc2dnB/V6HQcHB8f2JrfbbdTrdVSrVXS7Xefv5e8kC3w1cEvtCLDNYvJZAoPlK/O9L8gMJk1s7HPZ/5ZJU77TYtT9fh/VahXPPvssWq0WADgGRsCSQXIyAJKR59SeZWAQjzQNhULOzE5wJKgzuxr/qLVzjDhf+v2+873zutwnTMbJ7W7U6KXJn9fYPvY1t7PJPwYKRiIRF+2/t7fnwJvWCuB2dDPbTJcBBQSCcjabRb/fR6vVQqlUcow4kUjg4OAAwO2DQ/b29pBIJHDz5s2JrGrWHAImg+a0NmcJftZckGVrc7kGg5No6tKCZAnyvIcgzfbKfpUuEBk3odcKTeuMv5GnsUl/PN8lcxFYa4T3DodDpNNpLC0tYW1tDeVy2WUklC4Jqamzf1gHCiMWSbDXPEf2N+/l7/LdJNnXsjzJu7gWWV6QgjGnu6NTD+rUZmRebB/J4A1LIudCo+mVmhgnYzKZdEFde3t7ODg4cOY0CX5MQlOtVtFut91WFL4nqG6aLCCexti0xqS1J83o9ALTddRA7vuNz2pmJcseDodoNpsuWxwAd0CFBFupvcqxkaZGuc2L75baORmxZCYMcgRu+y2Zs388HiOTyTgmzmNQZbQ7GRZ94xxXaWrnvJQaDve10yrEPfTZbBYLCwvI5/MolUqoVqvOBM5gQT4jNXiCTSqVmug35mtIJpPOjcQ2MjaEc5wgFA6HUavVEI1GUalUsLS0hEwmc0yblfNLzi2tyen7pCnYmhdBYC+FB6tsH2lXh68d7Av5R8uIFpQJyGwzx7XRaODq1asT8RILCwvOvcQ5T4ufVih4Tf7xiN2VlRWv6V33FdskMyL63Bp63c4qMOkAOJ9bUQI3Ad0XPHc/aK6pnzIioyYjtEhL7rxGcx2BhRpgNBp1W0m4UMLhsNOcZJIZPeCU3hkFPxgMXFS1ZQL0kQZh3++APelmsQpMo5NOZqm96zqyPJ5jTsZDptnr9SYOz5B+PIK33gYjtRSC+ng8ntBS2E4KfdTSuHOBQiH3ckutXWpb0uQvyyQA6PqxDTIbmXQPAHDCQzgcRiaTcXEdoVDIWYnoPuC7pQDL58k45bY+1oWaI+tNjZF14z3tdhuNRsP53H1zJAhQZNu1xu6bS9rNY1l8rHnkEwq0Vq8/y7KltivHl/ODY8Y5qoVWArlMDESLCPkE4z24LVG+T5Ism0GOhULBaejSWmBZwNhOaYLX69GnPGiS/eQTDKz54VNAtBAwSx3uJc1B/ZQQzWZra2u4dOkSIpEIvv3tb09MaElyQUkJPJlMYmNjAxsbG25frzwNiQyz2Wyi3W7j4OAA169fd6ZbWTYnL6Pia7WaS0LDRUnyTWxtjpOajmXO9DE1X5m6rrOaNHVZPmbpi6DldcY/EAypmdN3DsCdZz4ejydiEuRfPB5HPp+fCCrie/P5/ISfUWq5DIyjgME609xO4U7exxgL6YMPhULuTHL2hfS9SguSTG0bjUZdJD61dAo3S0tLE24bmtYlCNRqNScUjUYjp53LyGqWD8AlVaLplsGgsmxapRqNhitXC2fThECfEMqxl35gKQhZz1iWJikcBM1dbUnQv8myKQRJTV0GMvKaNsFLDZRCPL+zfaPRyB1xS1eS5dZgPWS76T5hYC6VAt4r3QeSr9FSyPcFkQR4rT2zDRIMJTBbz8k5I6PhtcWGitRcU39l6FSDOn2Hy8vLuHjxosvfvbm56cziEgS09sEFwi1qxWIRiUTCBWRxC5GUgBlk1Gq1JpKGyIU1Go2cWa5er6PT6bitVz7TOEn6pPS98rvPZy7rI69pCpqkQVK0FiQsUNflSHA4PDxEtVpFrVabMCfyPjJZuY+bmiW1J/oLCVJSC2Zd0un0RLlyy5g+J52aWavVmtByKbCFw2GXlpbMliDP4DuCM5k/zdtk1jwClgFv3J7EmAxuo2Q8QSqVQjKZRDabxXg8Rq1WmzhxjYKr7l85FtL9QDcV65RMJl3kfTh8KykPzfY+M2+Q1Ui/W1+TZlo5d3wWJK5NbUbnOvAx6WlmermO5JrVgaxa8NVlBgkWMohMgr9vzcn28j/ndyqVmgiq1P1n9ameH4CtIQfVSa9rrVDo/pT3Wn1j9eP9TD7zt4lONaiT6S4sLCCXy6Hf72NlZcVtKWk0GhOaOWCbDnXgigzQ0gyAUns6nXbb5yxfPv2VMtI6iMEAdyYNWtqRz0x50mv69yDymeg00VzZ7/ddrn5JNLVr7UWezCbHSwbSEfS10CRTs3J7mfR9U5Cjj56CBXD72Em5xYx9xft4D/3TjDznu/lHQNZaHvPbs27SJ8pYAwo6ci5pzVUmzWH7CeYM5KL2RSDT40XTu7x+rzWqafPTeqfWDn1gq5+dNq+nAbevPkFkra1Z7gMmTf38sywVnHPyu/xdWm1mFey1Vm1d5/c7MeOf5Ld7TXNN/ZRQpVJxudVjsRgKhQLOnTvntg9x37CW8IHjgSXMKMaz0OXWFIIID45ZXFzEuXPn3N5qneObzLTf7ztNXUYva/OgBcqWhGx99pkutabA/1JjkgzN1zeyTrJ8SyCxPnPxE0AI6IPBYCLamM8RbAiEwC1gZWxDv993/kUAzqIiD9CJxWLo9/uunPF47JJzaLMlk4dIEzq1pHQ67XzNzC8vk3qEw2GUSiX0ej20223s7Ow4M3c8Hnemeb6PW/dkoN/Cwu2jXOv1OtLptGsPd2Hw2Ni9vT13LgHrL/fF87vUOpljgW2QwgyFIfbl4eEhdnd3J7LV+RjvrEx92pwK0r4tDZ4Apr9r0gKJD7yD6qzraJVpvddaj1bZvjoR1LUFQY6ddCnpfvO9w7rHt35ncQ1OI0uL13z4ftEc1E8JffGLX0Q8Hp84P7rX6zlGLU/ekn50uZCOjo5QrVZx9epVd5IVtyjxiE6aaWOxGIrFokuOMhwOcfPmTVy7du1YnneawehX55ne9J3KCS8DXzRgTptMvnsswUAzSX2/9d0ShoKsCz7tg8ITM+8BcJmvxuPxRKR3OBxGoVCY0GZZRjqddkyOOePlGeoEVJqvKQiwrtz/TpLBUJlMZuIQIG5LW1xcdFYhCokM6mNq1Wg0irNnzzqNmEGSFA5pbo9EIm7rHeeI1I6lZs1Ut4xyZ58cHBxgNBq5dkrXwJkzZ1wMBw/G6ff7E64MrhPuEGCClOFwiO3tbezt7WFpaQkrKyteU2oQ07e0PW1ZkHNFmoGDtHgLbPR69oF50NyXZWutVz+nXUa6LsDtzGx6DfvA3VeW9k8H9at+Tv7J9+oIdC0gyftY/jRhKIgHyXbr++bm91eGTjWov/jiiw58qW1R86H2PG2bGDWmRqOBhYUFpFIpLC0tIZ1OT/ghgdvblphTm1mkyDx1nvjRaOQy0jFBiMxKpevE+sjvJLmgrQXuW1TWtqQgRhck9euyfXX1EUFMPkNtkWZwClTUZjk+wOSJWBwbnqbHLWPUOiUAMCkNzdtS+5K+R2lKt9rI56UbgPUgyErfJ+unTfIy45fUvkaj21np2C5GxpNZ8z+ZMQ+z4TrI5/PuMBkeAjIej9Htdh0oAXACC++RKWyZund5efnYvLAERD0nLK17lnnlm9c+AVI/K+eV/DwN0K06TbMYSNJjYj2jwXVWy4EEZg2KmrdJK5e2LMg5bwW66fb4hBHdN0EU1L6TWE7uBc019VNCL7/8MgBMJADJZDLOv0ktnaQnupRWZeDb+fPnkc/nnSYmzZUEDSaGGA6Hbj867wNuT6JOp+NObZN7l32kpflZtPYgKVlGpAYxN58WMctklsKDJPlelqMDeKgx9vt9FAoFxGIxB1RSY+b/cDjstHKaqfnHBC9Sm5KRyRLoydzkNZk21Yr2lwF59LkvLCxMRO6TsdIvTrAcDAbOosTv4/Ftt4A0h/NztVp1ggrv08S+YqAd4xSYyZDxArRgsV9osqe7gte5PWtnZwcPPvjghJDks9YAk3nhLZOw7Ef9WV47KfP1rQ0tuAcJ0kH1scrTz/K73AbnsxhM03z1rgOrTr4+YoyHPGtiGgVZHVhfGafCOlj1kuX5LDwscxYLwL2kOaifEqJ/kgweuBVNbEUDSyYO3DaRSWbEDGP1eh3FYtEd2HJwcODO9ybjZPazUOh2WtnxeDyxxW00Grm9v9z+Jo/u5H2AnbQFuL3ILYYuJ6rPjKYXkDTrkbTkPuuCk++ynpHR5WT0BE1aLmSwozSNy/pKv7sMtOP56/RVF4tFl5mODI7l0QTNd7Hd1IRZX9lvvCZzvTN6nnXnOBOEWVdqWNTAG42GszpEo1GXC5wxIdwnz618g8EA1WrVCRjxeNy5EZgamYmQOCdbrRZyuZyLM6BVQY6tzGXPubCwsODe2Wq1sLOzg3w+P3GOvdagra2WltXIxwzl8z7zuyyD/czvUhjTJAF4GkDKZ/hf8wWOLwMdKWRaWrk1l4KEC7lVUX+32ugTTsLhsBPomLfDCoT09Yu1u8DHE2QZ1j36Pgvw7zeo/22iUw3qliagzUo+adtakFy8Or/21tYWtra2UK1Wna8+k8kgFAq5JDMyIYhcHAy0kpo6NVtrgVkScRDD0wsu6F5ZrsVc2Ac+jcRnCrX60qJQKORAVAb7SHAZjUbO5UHth9nXALjfaJ5mfn2OO5N2ENjD4TByudxE4hn+lzEOZIDS1SKZlLT68H5aDYBJX7i0FnBOUjPnGefyOkGVQMyy6FZgX8tc77K/pZAkrQMAXCIdmZ6UwYMsg4lRaHGgP5/CjNQOrfHX2qPvv5wn+pq8b5q/3nqfZc6dBTR8dednnlGwv7+P7e1td2hUu912R6FKoYQCgRV5btWR91r9oLX8acRoeZn5Tr5b1yfIymGBuHWftVWYdZHvkGSN/StNc039FJGemNZ/veitRcNFSAZJxsYz2m/cuIFKpeLMW9SOqJ3rACyWy/I6nY4z0U6bINZCk20JAvegsq1FpE3kXKS+d+j3BS1My2IiNWNu7+If/egEaUah09wdCoWOAV6328VwOHQCQTgcdgFk7I9oNOq0agnC8mQ+ABORxlJAo1mVoCj7Rm5jk6Z+Aif/WN9+v+/2ngNwkewEVMaCUDOkhYHJZehWogWD9ZU+cQIFsyTK/ep8jkIKd37QpSFjFSTgyLnF9WIJkr45amlrFsgHRdSPx+MJLVmD+jSyQE1+1r/TbUFAv3HjBra3t11/kWjx0TsLWD6FWF2XWYBCr6GgZ+g+0oFwpJOAqB4nC9B1Hfkun4Ig6z+roHIv6TQB893QawLU+d8yVcvgKqnFyz9579HRkTPrplIpd6RrrVZzzK7dbqNarU4sOG2Gkp95NGy73XbZwzSDlNusLGZjBW9Z2oV+3sfEAByT5oPaYfW3ZqyWxC6FhfF47CLFCeBy+xpjGBiVLZP1yJSndIt0u133LPuUzy0uLk5YRhYWFtBoNNxBJgQIBu4Bt7Xa4XDotsVJtwHHu1arub7jewmWDLBkLnYKhyQKDpyPNOnyPcwUx6Q21NRLpdIE02Z8RyaTQTqddgKOzBInT1qTufRpBWHgHyP5SYxx4Da4ICFTzhkL1C3GrQFNgmkQAEoN2FcGtUf+t96t57MlgLD/b9y4gT/7sz/Dc889h2eeecYFXUajUSwvL6NQKACAS0REFx7nFf3bnG9WoKwUViRJfiD7Wn/XwZa0fln8weo7q69kfax+tv4HuTqsNs3plaFTDeoakPnf8hcB/gNd5ARjBHKtVkM8HneHtshtUSQdQKJ/JyPqdrvuONbBYDBxPrdsx7SJrhekj6lJ0lv5ZtGugyJjfXW07tVCFsGZ5nFqg2RqNEczqIzMhtrk0dHRRM790WjkTKBSm2awnRRaGEyWSqVQr9ddxDiflce+8n72F+eMDGbTmp20NEiNnvWU5v9KpeIAl5YG9isTGnEeso+azaYrV76HAqE0s7O+zJAIYELzltYDBohKkOD1RqOBbDZrnjCo54MUnqWAPYtGZgmilvav6y+Fd+2LlvPPV3fdBvmdOSZefvllfOtb38JLL72E/f39ibwAcv5QKGVcAuvEeSP7RteT9+o6W/X0xdcAmHBLyfKt/rVA3zcOQXzJp0TIdupYlSCB75Wiae2Y5fnTQqca1EnWogzyA/G/Be7j8diBcDQaRaPRcIAiy7PMU3qS8vvh4aGLgqdP2DqvWtd9WlunTTSrjZYQYgkCvsA8XzmzEoN4uIecAKYPRpHMnJorwYbuDpYnt/1Qi5Kme15LJpMuMI3xEqPRaCKLnAR2jhHdBNIsLdPOSg2R1/mZ+8xlylieCBcKhZwvHLht7tVm8PH41i4KRrJbliZ5gAuJJ63JnPrSYsU+5bhKwarT6aBerx/bq+4jgpbUstkP+nnLBB9Urv6TgiAwGXTHZ+TzswizrBfv5Vzb3NzEzZs3UalUJo64pSbPvAgMcGTAIcFeRsRLV4auM3/XwW2+NWfxLQqdtHRp07sFptbYyD6znp21L3X9Nd1PoJyD+ikhy69ngYL1XZKctKPRCPV63ZnhmWWOflst4VoLREriodAtPy61f2ask++2zODyd/7XbbMWqvwun9UaO9tqBenpPgqycExb3GQs0txeKBSc2Zn+bh6sQsCnT5o+ZQJgrVab8FtLc2MikXBZ2JiMhRq51Bqy2Sw6nc6xzGkE0HA47AIiCXIAnBYkx1gmjuF3mrTZNwsLCy4ynpkOJYASDJj8iKAqfbM8bIZjIdPP9nq9CXAJhULHjmWV2/Ek8C4sLGB/f999DodvnURYq9Vw/fp1nDt3DqlUamKOau1MgkrQ+AfNcWlpssz5OgDNJzywXj7T+zQTMQXNRqOB7e1tvPDCC6jX6w6oZbwJD+QBbqeWplYuY0BkzIUUAOX9Pu3bZ3kjSSsLNfVut+vcQnp9W4qH5CVaiJAxJGy/vFfvYrDGWCoJkncGxU/ca5qD+ikhS8LUUaf8L02VmolocxSBhP5dPSHlZwmwGjS5CKh10UcqI6tleRq4g8yNmrHK65YgYJHW7IKeIyj7Am+svtHMh9dSqZTLnU//NRkCgYUaPMdL7keXWj21aGraPF2NDIl/TAwDwGmvHAsp8BBMeXCLzBtPUJenAMrT1wA4Rs0tavR1ZzIZN46MHaCwIE/4omWCPlm2lamPaQpntjpaIUajkcuVwHL29vYmhCOZqpdWDJmVjq4FWgxYXpClh+MthWJ5ryXkys+zWJ4s4VyT5TLimp/mBpBrTQqP9XodCwsLWFlZQTweR7Vade4KxiPwjHS5NVNuLeO9HEsdU8F3yz6Sc2HaZ/mM5n+aH/narsfXcptZY6bHTwoQ1jjNomDN6e7pVIM6SZuwgEmJVmqaGvCtCS+TnVgaKskHrPodZOTcsiRN+XIRzdrGWWiaBm1FpuvFq98rGTTppNI2tUjps5blyv6SWhB3JEjgkaBKs75MvCFBhUyWGj21XBnVTtAk8+VJbNzWJc2rBG/5PHDbhH10dOTAstfrTZw8B8DlLWC7qCHTEqD7npHvnJvc+ibbx/dKoZFHdkrQkBYAntjGd8rsfUEJkyzNziLLQkTyrR3rj7/51pzW1vVfEKDrd3N8x+MxCoUCQqFb8Qn5fB77+/tu3HgPrS0ULPknAVYKPXqt6fdL1472R0tLgdVvkqx+9/WFrKdPm7eu6f9WfaQg8moB+lxTPyUkJ5Ke8BLcNWlJVpenpV79ziDyTX6a86X2L/2N+nuQ1iLbYEnD2kqhr+vffP2gP8vneF0LTNP6ST4vfdASeKil8uzydrvtghUJquwvZkqj2Z7ArjUV2UaCIPe00/cptyYRELmFkWBPnyVBlRHNElglcNIvXi6X0W63ncuByWPq9TqazaZLNEPXD7foURBhABv3tVNAYIwB4wHknn2eLy+PrWUdpRshl8u5e+iPBYBqtTpxpoEex6C5agGX5UfWJAHAR765JTXLaSCiLWIcM+C2YJNMJnHp0iWnlfd6PWxvb2N/fx87OzvY3d11AgDHYDgcuqyBHMMgwNPfWR8pAGrSgoq13n1zX1peuP6sdetby/q6D9jZDjkuuv73EyjnoH5KSGpHQeBmkWVGlhNSPy8nBReJT3CQC4mTezS6FcFMbYxBVNqaIN8nzXOWW8FiqnrxygUtNVf5vGXBmIVk3XWf+piCZLzSz0htkdekpi61Rx6GMhqNXKIX1j+Xy02kPJVgTcZL0KOpXkbPh0Ihl+RmPB47oON/avLUugnw1PxDoclIZ5kIhqevydzxNNEzj8GDDz6InZ0dHBwcoFKpYG9vz23da7fbjslTmOJYyjbJJDM6h77UAjluoVDI1TMajaJYLDqgqtVqTgDVVhw5J605IcfbivbW90gQ0OuQpP278j6LLG1dznM9R9lX8Xgc5XIZiUQCy8vLE0cBczvr1tYWvvWtb2Frawvb29vY2tpybjYKRvzTAC6BXgoxcnyDQF32saW0sK4ygNTqQ8sHrvtb8x1rLOWc8I2BVf6sfGZOJ6NTDeoWWOgFbvn4LAk26B1BAsIsE5PMV2ZZ0pPdB+j6PmsRBi3Mac9ZfXBSqdRnntNExiXTmDIASW7VkkyOAEiNV2Z2o5bMP4Irnycg0TpCECZ4x2Ixd8IZwZtlSaYo+8RiagR8Xpf3SnClcMG608/PAD+a+zOZjPtcrVbRaDSckMAgOQoQMpCQ75Lv5bskaMgDP2iBoHaeTCaPbcmy5odlUvXNBfncNLKAWguyFGp84G+tWd89ui0cT7pdRqORG4tEIoFer4dMJuN2xjBjJI/Fla4NKbTKekjhT7ddb3+7EwricXdTpm6Db8x9/PJ+a+f38t1zTf0+khWcobUKSWR+2tc3zURmlWe9x2Ik2tQrpVq5QKZpHrodPuI7Z7l3VqFELmArgGYW3zqBtt1uO6sF/cnUkIBJAYdMUqYulf3DPf/ch06TJ4PLCOrSPyy3ukm/OU/7YyS5JG2VkdYJn1AkxyEUCrmscNSKqcXGYjGn8fOktXw+j3Q6jZ2dHezt7TkfN5POMNhPZqCTYCa1ROlr5/zjzgAm2aFQxa2Gw+HQ7UKQlh0LSINAnPNF9sO0Z6zPWpjSmr1vveq6SkuWrzxp0aIQlUqlkM1mkU6nXSBmpVJBq9VCrVZDNBqdAHW6ZrRfXVrQ5DznnNVBdFYfW3WW/WRZ6ORz2soxDfCmKRXyt7+p4DcH9VNEZBjSP2RNXjmxp0n4/Ox7Rv6XZVvXI5EISqUSyuUyHnjgAZTLZaTT6WNMUj5vXbeEBqt+su7yT5vhrEWv66HbY7XX0gjIlCzTIJkfmaGMYu/1ehP5q2lWpumc+/vJaGlqp8DErVfSNB4O3zonvVQqIZlMIpPJIJlMOibaaDTc1sWdnR23FS2TyWB9fR25XA7ZbHYi+E6CpQYD3xyU2b4IxLxOXzn3zhO8aQbO5XI4e/asi6YPh8NoNps4ODhw14bDIdrttstJTkCWeeCB266MeDzufOs023NLXLfbRSwWw+rqqrMm6G1JJ2WSjA/QQrc1/7Rmrn+TGrW1Lq1yCaJ6vmrz92h0+xCmZrPp8lXIeAsKa7S+cM6yvH6/PyFsajM66yGDGnl9PB67ucu5JIFarmN+J0mhQf6uI+v1+yQF8U7Zh/yuhRM9HtY98vqc7j2dalDXkxqYNCvL7/ysn9Vgx/u01g8cTw6hpWfNRLgne319HcvLy1hdXUU6nZ7w21rWAf3+IOuAfq+8z2eGC5K2rXKC7rXqoMfFJ8ETsIHbW7fIIKVZnloozeLUwDkW1LJljALNpZFIBNls1gXRcf853x8KhdwJaJlMxpnqgdtJYmgq5/stkyoFGb1vmG2s1+su0I/AzH6RUf20KjADodxCJ1OMsh16Lkn3BLe9yUQkfC/7W/Y9697tdpFIJFAoFCb61Jqf/LPcXxoUfD5ivX1Kzm1NQSAR9Jy11jgHOMasI+MTGOdB1wSFJ+auYIyGTDWs+5NbJmU9fVYCXudzcpeHRZam7usvHx/09R/v0UKDzzJqKRZW+frz/aK5pn6KSDNXH8hZYGQB3jQzlFW+nNT8jftVV1ZWsLGxgeXlZSwuLk6cOCYZrdY0LI3DAne9YOV36zltBp2VfIKRfKfuD1/dKUyx3WSoOrCNIErwleZiyaxisRjS6fREghOa4+PxuBOkWJ4cI+aiT6VSyOVybrsSU/qSOafT6Qk/q0xow7HSWjGj5A8PD1GtVl3aV5rfWRcKKfIZxhHwUBf2mzSfy2Qz/CPAEJzT6fTE0bWyf9n3zFtOgYbXCoXCsfPUJQBpULEYp289aWFZ/zaLFi/fIed7ENDJ+lAIk8DJuUaBULogmIFP5kzQoM4+1b51kt66Ka1aGuSloCXb7BNQfN91n1rXZuF/QXzSKl/ujHm1aQ7qp4Skf1NONk4kaXqSxHvkhNZbs3iPlkzl/RaQEWTK5TJWV1fx6KOPYm1tDfl83qXtBOAkeB8j9Gk82hTGz7IeQVo526QZyTTpOUgK19c0k5VSP/d/yzPAeT66ZHgUfKhpEnx5ncDGM8l5sIZ8jxQcGGg2HA7dtjEG6pGxS/9xKpVyDJdxAGSw0hJBoUNGu5MhE5CZ7IV1D4fDDpC1757adq/Xw82bN3Hz5k3s7u7i5ZdfdtYJAjXdCbVabWIu8P3SBRGNRifOA5eCFe+TW7ni8ThWVlZcZjKpNRK4JAjJ+WVZd3wWH8vS45uTPmFR+q3l2tSau/6v/fQyNkMKCDLZDNcOXRyWYCX96nJOyrlpJXOS9ZOCgex3tln3jRyT8Xg84RKw+p3lyL7yKROah0o+Ke+Tga5su97V4+Nbc7p3dM9B/cMf/jA+8pGPTFxbWVnB9vY2gFuT6iMf+Qg++9nPolqt4sknn8S///f/Ho899tgdv9PnG5ImWmnuJEkm4DMNyvIswUH+Tua5vr6OjY0NrK6u4syZM8jlckilUseO45RZ1mbRSPRvkin5tHhdhvTPyedke9gW2TarvFm0MH2NYMS9vPKUMpnKlM9oszH97qwzLSLZbBah0O2tPBJoR6ORy+Hf6XScFq4162w260za9NHLw0xkTm1L45NbmmimpUYn76d7gbEAMmKd85EnsJXLZYTDYXdqmsyAJ4MvZRIeWS/ex9zkUkNnvxKA+BuD9CiESiDX5mpr3fkE6aB54hMarbltaYSW5ugTVCV4SmBlP2kXG+cS+5jvK5VKqFQqTsiSVhBpgtfZDHmfVCZI0jTPbY/S768D6Kz+1EK9L6jTsoZI5cRnAdBKgc8ywrK0whTE214perU09U9/+tP4N//m32BrawuPPfYYPvWpT+Htb3+79/7f+Z3fwSc+8Qk8//zzyOfz+Ht/7+/h3/7bf4vFxcWZ3/mKaOqPPfYY/uiP/sh9l4zmE5/4BD75yU/ic5/7HB566CF89KMfxQ/90A/h2WefRTabPdF7fFKolmCnAaQFqla5/OxbDJTyV1ZWsLq6io2NDRegJYFIgrpcdL46Wr/5PsvvVruDJPdZJu40BjvtWaml6tSkLIuaJAAnKJGxMh2n7DcZJKfN+gxcunHjBprNJprNptv7zbIoHCwuLiKfzzsNeDQaubSzkrFblhQpRNAC0G63HahLEy+1KJnaVu6DlwJQKpXC0dERisWiE2qkpqMT7UiAY7soJOiAN/kMwWY4HLpIbyavkWZgDS5sv5wXJzW5npS5W9p9EFmav08z1TE27D8JThxnbj3UCYykpu0TNqQQJwVrkozRCApo05/1+tTCjcULtMKi75P3zCo86TGSwP63BdR///d/Hx/4wAfw6U9/Gm9729vwH//jf8S73vUuPPPMMzh37tyx+//4j/8Y//gf/2P82q/9Gt797ndjc3MT73vf+/AzP/Mz+PznPz/ze18RUI9EIlhdXT12fTwe41Of+hQ+9KEP4cd+7McAAL/1W7+FlZUV/O7v/i5+9md/9kTvkRqOzMGttSgpWQK3NUD53QL2oIHU2kEkEkE+n8fGxgYeeeQRLC8vu8hlKSnrcskgdVQrKWhh+oSRO5GGtWnPKsvHPOQ1i4HqMqmdUmOWzExaLyTYMMCs1Wo5fzIzvWUyGdfPMtUrtduXX34Z3/72t10u80Kh4LKCyb3rly5dwvnz51EsFgHAHb5TKpUcyJM5yPpJSwNzvbdaLVSrVae1E+APDw+dD5uavaw3NeRsNuusGQBc7nj2G90FMsUrMDkvZYAhAHeQkAYJKSB1Oh1sbGzg7NmzEy4I6XMOAnXt0rHmy6yCaxBw+8BJEp+XAGNZ3DimFNjkeQ+JRGIioRGtIbQQyYBFaussi2NsufGkSV33lxQcZDpaq/1aONFrzge4wO2McrPwCAv0+axc31YgHclycd4vejVA/ZOf/CR++qd/Gj/zMz8DAPjUpz6FP/iDP8BnPvMZfPzjHz92/1e+8hVcuHABP/dzPwcAuHjxIn72Z38Wn/jEJ0703lcE1J9//nmsr68jHo/jySefxMc+9jE88MADuHLlCra3t/HOd77T3RuPx/G93/u9+PKXv3xiUN/Y2EAmk0G9XsfOzo5LBmFprtRC9HUpnVuLwGIU1uJZWVnB2toaLly4gI2NDeRyOcdw5UTXk1qChMWofNc1yXpb5k9rl4BFQebKWTQkLf3re5nSlVnZpO9cpl4ljUa3jwIFbvvteA9Nxcz5Tr87t8G12210Oh2MRiMsLS3hwoULWFpawje/+U20Wi2srKxgZ2cH/X4fFy5cwAMPPIBEIoGdnR3nh240Gm6ceByrNDtKn3S320Wz2XQHgtAaQVN5LBbD3t4ednd3Ua/XUa1WkUwmnfBwdHSERCKBTCaDpaWliYQ61Lhp5aCmTi2c4CGFIRL35rM/9ZhwDWSzWTz44IO4dOnSxDzVJmCfyVVq6RZA698sQdESCmadd9Zz0m+s/egcP24lPDw8xNbWlvOfMx5GjgOACUGM1pxUKoXxeOysKTKlsRQqfHEHmij0+bR12V6fgE/ex/fLtaUFHc2X9HjwmvaR+4DcJ2zJOr9WaTAY4Ktf/Sp++Zd/eeL6O9/5Tnz5y182n3nrW9+KD33oQ/jCF76Ad73rXdjd3cV//+//Hf/gH/yDE737noP6k08+id/+7d/GQw89hJ2dHXz0ox/FW9/6Vnzzm990fvWVlZWJZ1ZWVnD16lVvmTICGIA7hnJjYwPZbBaxWAyNRsMd3ylpVglrFuDUYM8Fk0gkUC6XsbKygpWVFeRyuYlEMyxTLjCp8fi0m2l1s4QXi6RFYlq7ZtHKg+qq62Pdw+1CxWIR1WoVAJw2JLe48V0ETCmAUcugf176Q7V2Fo/HUSgUkM1mUSqVnJmdyWr47nw+j1KphFgsht3d3WNtloDG7XesK4GdgXH0p0ugpZC3t7eH8fhWQFylUnFbx2h6HwwG2NvbQ7/fd0IL60DNm8Kr9OXKPpda33g8ntgzTXeHBH+WzT39DDy0NEGf1qMFumlArMmnaQfNJX3vtLlpaa4y/qHZbOLKlStO4OT8y2azyGQyACZTHRPY+UfrIeeKzE/AeAztIpFxI7pNUtD1CVLTyMdTrD49yXhpk7rmTT4r36tB90pTJ/aQKNBpqlQqGA6HJtYRBzW99a1vxe/8zu/gve99r7PQ/PAP/zB+/dd//UR1veeg/q53vct9ft3rXoe3vOUtuHTpEn7rt34L3/M93wPA76/x0cc//vFjwXfALd89TV+7u7sumYkOBrMGlBJnEHjp+1lXKa0nEgksLS3h4sWLWF9fx9raGjKZzLGTwliGXNASuGaRZqXmxec0aVO/RUGT2+onzTDlvVaf+cx9/C0Wi6FUKuGxxx7D17/+dRfBHovFnJ8buJ3etN/vO/Di6WcS1ClA0TdNsKJPen19fQKkhsOh24fNBUYfcrlcRiwWc9paNBp1CWuoqcmgONaJx3AyAQyz5aXTaeRyORwdHSGfzztNnWD6wgsvuPdeunQJ6XQaN27cwPPPP4/t7W0sLi5icXER5XJ5IqBLAjz7hu2ToMNtcQz+o+BB06kMoFtYWEAul3PtDQJ0OcYyIBUIFiKtOROkgZ5EgJx2zQcwh4eHaLVaqFQq2N3dxV//9V+7+dRqtdBqtVAsFrG8vOziDKj1E9SlgMQ5IUFdvleOkewTvWZpVaG1RwsE8vkgTV62XSoV0moh62Y9qwUskgR2rkk9xrJMGXh5P+legfrZs2cnrv/Lf/kv8eEPf9j73Emw7plnnsHP/dzP4V/8i3+Bv/t3/y62trbwi7/4i3jf+96H3/zN35y5rq/4lrZ0Oo3Xve51eP755/GjP/qjAIDt7W2sra25e3Z3d49JNJJ+5Vd+BR/84Afd90ajgbNnz2J9fd2ZPHlQip6oMs+1ZHxycdAHq7dqkKxBCIfDbqFfunQJDzzwgDueUb6Ti13WyTJvWQKA/p2f9e+SgiJRZdvkopbPsF90fbTwE9RPmvFoCZ6a80MPPYRr167h4OAA3W53Yk+0DKCj35oZ5aTWLH2ZMhqcvmuCMP2SbPPZs2eRz+cn8skvLS05SZzBcvF43G2/k4FQ0oTK8qntcd/yysqKM8OePXsWpVIJ0WgUe3t7+Ou//mscHBwgn8+75ESZTAbpdBpLS0vo9XrY3Nx0WjlN+Gyj3I+eSqWchUCOmx4HuqC4ZqT7gAIq3UbW0biy3XqeSguKpan75rWeP9Y1ax34iHUg6V0dWtDn+MggSlr/IpEIut0uXn75Zezs7GB/fx/Ly8sTSX/k+tbvYJyF9KtbQrJvHfOUP7lDRPedj59IAUP3PcuRPnFdliU46PrKuSFdDNLdIdecLuMkVoG/KXT9+nXkcjn33dLSAaBcLmNhYeGYVh6EdR//+Mfxtre9Db/4i78IAHj961+PdDqNt7/97fjoRz86gZlB9IqDer/fx7e+9S28/e1vx8WLF7G6uoqnn34ab3jDGwDc8j188YtfxL/+1//aW4bPxMGtPtVqdSIqOEjyl//ldZ85yqJw+FbOcGlypzmX5jfN7EjWQtY+Kl+9fb/PSpKR6ffOSrO838esJOjH43EUi0WsrKxgOBxiZ2fHMVhqvqyftL7wO7VUaXKXWjqZLusjtYnxeOw0dZ2ClkyPPlTuL5fbkGQb2Y/cfkQfKoPeOA/kDgi2mwJOqVRyyXPYNrmljsKOPIeefvVwOOzqKHcMSEZKEy8ZfTgcnth5MB6P3XU5hzlmlkCngV2P/axzxGcF8s0dH0lgleXpaH9dFudNMpl0rpdisejKY0xFq9WasGZks9kJEJMklQe5tU3uPtCCgKyX7BvOKyngWn0ptV89RkHrUFsM9D36mhQetJYeZLmzxvh+0r3S1HO53ASo+ygWi+GJJ57A008/jfe85z3u+tNPP40f+ZEfMZ9hBkhJci7NSvcc1H/hF34B7373u3Hu3Dns7u7iox/9KBqNBn7qp34KoVAIH/jAB/Cxj30Mly9fxuXLl/Gxj30MqVQKP/ETP3Hidx0eHqJer2N7e3tC89CLWH62Jp9vwDXjotQZjUaRy+Vw5swZrK2tYXV11R37KZm/T0iwGIGUaC3yWQtkey3SzH0WsqwCs9aJz1kaGv+zDwuFAi5cuICjoyPs7Oy4QCWCI/tRB4BRs2Q8A4FO9rvcb8x2UJvXTJfb22RKVhmUppOLaC1J5ppnH3N7I7Pa0XoA3LIIhMNhrK+vY29vD6FQyAWysQ6MO2AWPQpCPEwkHo+7fmIAHhPhSD85BQ65jz0SiTgNUCbe4X5/mRpWj6scQ36Wa2eaNq3v1X2p+3hWIdYHXFxXeu5LoZtumqWlpQnBcTAYYHd3F1euXEG1WsX+/j7i8bgTCqXgoAVKebiLPIpV7saR4yPX/nA4dP58KejSLy+tbfKz5Hv6z9K0peVAR+L7xkz3tSX06ef0mvGV+0rSvQL1k9AHP/hB/ORP/iTe9KY34S1veQs++9nP4tq1a3jf+94H4JYFenNzE7/9278NAHj3u9+Nf/7P/zk+85nPOPP7Bz7wAbz5zW/G+vr6zO+956B+48YN/KN/9I9QqVSwtLSE7/me78FXvvIVnD9/HgDwS7/0S+h2u3jqqadc8pk//MM/PPEedQDY2dnBtWvXUK1WnQlVA7GM9pRmccunRQpaBKlUCsViEQ8//DAuXbqEcrmMcrnsGLfPCgDcNnlbWgQXlk8gOCmTI/mA3Md8tX/UJ+zocnT/ac1J309wfeyxx1AoFJDJZPDnf/7nE3ERfLc+KYxgyyh6Cfhk0tq/rhe11GBZJ5m4RvtItSZEkhm/pJWGzJr1lZYmWgEKhYKzVJC63a4rlyATDoedr5uHtKTTaQyHQ3cUaKvVQiQScSl0tTmcpnkKC9LqcHh4iEKhgI2NDVy+fBm5XO6YVgZMCpE+Ri6vaWYugdYH7r4yg94n54oP3HU8ConCTKFQmDgXgFn98vk8ut2uy0SowS8ejyOXy+HcuXNOMKzVatjc3ESr1XIWEQnsrJcOkLPmJ8eYJnjr9EArNseyrmjBXl+ztHNfvYLIEnz1+PgUntcSvfe978X+/j5+9Vd/FVtbW3j88cfxhS98wWHh1tYWrl275u7/J//kn6DZbOI3fuM38PM///MoFAr4/u///kArtkX3HNR/7/d+L/D3UCiED3/4w4HBBbMStw7pbRqSZpGwgrRqeQ/3ojMFLMFIMvMgTcXHcGQ9g8xlmu7EfD5Nq/KBsY9mucenuYdCt8zSy8vLGA6H2NraQiQSwcHBAVqtlmOgBFfZNzKBi8waKJOASJCXrgfJmKWWTC1Mts1n2mS7ZCwGtWC5R5l11f3KOSPNbePxeKKd3D4XDoddopNwOIxer+cAgmXIKHiCOf8IIBTYZOwCo/hLpRLOnTvnBAffGE/TxPX9J2HcWrvk++RYWGtMx4TMWif2HfMeJBIJB+osh4GOPC6YR/Xyd+YKKJfLE5YTbq+lNcRKRCPJZ1oHbsdsyK1tPj4n5/W0frCUC12mFhIssPYBvVawguryStOroakDwFNPPYWnnnrK/O1zn/vcsWvvf//78f73v/+O3kU61bnfO52Oy8kN+PdiW5NXL/JpwE7fJf2h5XLZ+dG139wiSwom8522B/WkpBf1rBMyiCFampRl4Qgia4Hz4JBYLIYLFy44AJIRv9JnLkFb+7olsMox0WZGeQCH3GssSd7LNK+6DxjMxOvy3cDt6H0N6gAcCOtT0GQbmEkPuAUuUovUWekkqLO9MlBK+3VZ/9FohGQyidXVVVy4cMGlPPXNHx9z9mnKlpA0zfpjzROfBqrJB/DaoiQFPt1/HDPuGJAH/XCXBAVJuaWVgW0LCwvOeiItNhoQZyXpl5e8QmvBQRQkCEy73/o8DdBJQQLD/aZX452vBp1qUC8Wi1haWnL7SuUxh1IzIXFykdlxUuqTkCzNJBwOo1QqYX19HWfOnMHS0pILZJL+RQ3wlmla3st6yfefVFvW5GPI00DY95uvDUExAL5nrfKj0Siy2SyefPJJrK2t4cqVK/jLv/xLtNttlwSE+9dDodBEJi9f3/O9BCgJ7Bx7XUdppjw6OkKj0XDMVJdBMJd+aW3Kp191PJ5MWsM2S02fc5FuAx4nK+e1jqKmYMPsetqiITXKUCiEfr/vBBUpDF2+fBlvfOMb8aY3vckJDsBkdj/LZC77z8cwfQzfAlxrfuhxOQlj1gCvy2S8AndJHB4eTlhz6MNmEiDmE5DCEschkUi4+3u9nnOxUPCTOxh8QOfrG334kOwjub50Kl8+b2nc09ak1c8azCks6vrQuhZknbifWvrfNjrVoL62toZIJILr169jc3PTZdkiTdM25GQP0tS5cJPJ5ERaSN6rhQf9Dl0Xq36+3zTDDCqPv+t3BwG79azuQ6vvLI1sloUq6yZBMhwOu73kiUQC1WoVBwcH6HQ66Ha7LmaCTDEejyOfz09oppIhs85S0/f5Lkny5DwZnERBwGoz3yeBQGrn1N4IpJbQpueRZP5stw6s0nNXghZ/k4KrjHRnLgCeL/893/M9uHjxorM68Rlt2QoCVGvsWcY0xu57Vs9jfe+sAK8tIexHabVgel+SnFMUdGRshRxz/V23Q2raFlm7UWTbOOa0XgUJOFJRkcKmLtf3rPXZxwPYT7No4vIZmezoftFJBULr+dNCpxrUFxcX3alotVrNAYD2sVsDagG4b5KRaWofru9ei4ImhRXI5StbLkpt9gxasPoZn+lyFlfCNDoJuEvpPpFIoFQqIRKJ4MyZM0gkEqjVatjb23PalNSw0un0hOmdzFUyNtlurfXxN/6X9+ssXho0rbbK90uTu4yo133DeQXc3lPNPzJzgol8hwUeuh6S+ct9/wyaY2panlUgc5zL+sm6zUI+kJa/WeMfRNactea+ry7SZ63rMB6Pj23x4z516Z6R90nAlHPOGhuO451mhZPzkdvqeF23W85BbT3S2ru8f1o/yv7U5VnAPosAOAf1V4ZONagzneV3fdd3uX3qTB4ipXFroclAIskwJRHMyYwpzXe7XZe+0QJ4n1buK18Di9ZuLOuDXpi6/j4AmgXYLW3dKtdn2dBlW6AqnyWz5f98Po+HH34Yy8vLODg4cBnngFtxFKFQyOVHp7madef7ZLpZ+k41qMtgNm050KZ0ahdyXzd/k30iGSS3mUktTc45GcTHZ+ScI6hQe2f58lQ7WgOovcv5TgAIhULOhAvAbRd88MEH8eSTT+KBBx6YOO1NC8LsB21qtciag/Je2T/WHNDgb9VDv0d/9q01C9jZT4wwp7WP6YcTicTEmPAZmsPlHnL5ThnpLjV1aYXRPMrXn+QL5Dl6Pcp+lHNXfrf6M4jkPNDlSbL4p6VI+QSQ+0VzUD8l1Ol0XHay9fV1dDod7OzsON+YnNByQQHH92/riagZbCgUQqfTQa1WQzqddtvYpH9TkgY9H7jyd+23lfdqshaYXrg+CpKSLcbq07B0XXzvmCaNS02bPmJq6ul0GslkEo1Gw4Hf0dERWq2WM4lyWxvrQkCTlhWpUcmTtKSwR6bP6xwPvaVNziu+U45/LBZzvk9mOGTGQjlHpCAi38Xy2F550I30q0pzP7PYabO8Bopms+kA/tFHH8Xjjz+Oxx57bML3rsdP9o/e6uiLePYRhQ69xqY9rwVE6z5rnmqBQApTet1znLjeKZBpcKNwxP62eIesD4AJQLfARQqQ+ho/041DF5EWTvhOC0h9gKbnsXWvFoR1++T85/zTViJLUANmi8mZ08npVIP63t4e0um02wNqHaICTE5YnxnUN5klqBNQms0mOp0OBoPBhEQuaZq27gPuk0jRJ3lGPhcEtkEmuGkA7Svb+u67xj8edQoAy8vLE/fKYCUZ6a796ZL58R2WZcXyj8ogMd7DOWIJOJwrLF8eeypzq+uteew3+Q5f3+oIaKmRW8dzatBl6tx8Po9Lly7h3LlzLnuanBu+NmrSvlGr7rIOswD4NDrJMxJYps03fdKdtZvAsi5ot4zPfy3nl04io8kCZm3Cn0WAt8qT5LNQ6v7Tc0J/9oG9LMd69k7G/05prqmfEvra176GQqGAcDiMWq12LPe1Jf1a2rAmCehycQ+HQzQaDcRiMdRqNXdwC7ceSU03iInICaLN7/K/JXj4hBEfYFuLcZbFpBmY75lpAoAGPvmdAGhp9sw4F4/H0W63HSimUilsb29jMBhgPB5PnIrFA1i0b5pEDQy4vfc3FAo57ZfXdDAaGbEGXTnerAvb1O12HdBSSJF7yy0NS2614ztlffidqWj5xyx0nKNstw7O4vasS5cu4cknn0S5XJ44j92an7J+2i1kCcL6WbnTQGr9sv8k+czRVtmzzElrDlD4kqer6TUitXbZnxwPCki0LMk5o+sirSpBPnULEPmd5VCBsTRheV8QiGkrk/VZ9p8uX84XHeSny9CALt81B/VXhk41qH/lK19xqTR5OhbzeOuJQ+lYkg+wJKDrxDKdTgcHBwe4ceOG8/NKk66c9PK5oElBDVLeO8005dP0dbv0AiVJrUT+HqRNWQKF751yIeu2sH9ZD997uQd4dXXVAR6Bk+ZPajzSAkPwkX5m9itTsJIhMbiy1+uh1Wq5I02ZdY1t0Nu7fH5GCcaSEdNdEAqFXKpXn+BHU7sEQ5p8ZWIbraVrwY7tXVhYQDabxeOPP47Lly/ju7/7u7G8vDxxaIs1XyzGbIGAnhOawVtzxcfYOVacn775FwTwQVqsLJMCuUyxy9/lTgXOnVgs5uYBU7lK/7ieF7KunBOWCV6ved+8ksKddh/KPteWhVkpiE+xLMt/flI3jHzfnO49nWpQr9fr6PV6busPNRgfWZOIE1VrYJbpjYuz1+uhWq2iVqu5KGzumdaBUxaT1O+3tDYJRr4FYjE5zXxn1cqnPaNB22Jcs/jILM3dYkCS8abTaZcAZmFhwQUxyeAhyWwkc5YgLLVZarzdbhetVsv9pzCng6q0oKbnBYAJLZnAwOutVsvNKW4ds8y6cu7QGqEZqAy8IshYwaBsQzKZxMWLF/HII4/gwoULbteI5UcPGjc9x2YZX98z1lw7CZP31cGK1p8GVBwLvdb0XJfjrgGYn7X2LH+TAoF2FVkBqrJ8lskxl0qEvk+2TZepgx21QGe93zem/C0o0E/XSdJJBI67pbmmfkqITE9qLDoQBvAHbFngS2YsgV3fd3R0hP39fVQqFUQiEXdkJqV9+S7LLK8XkNTo9TP6OV8bpl2T5Vjv8GmNs4J10Lt0mfqa5Q6RfZNKpVy/y++j0QjNZnPCtClNndJcTG2XvzHorNlsotFouOyEuVzOJYbh+zXzk24ZCQoyYxu1QNazVqu58nhoCoUUDS5W0CXbQIFEau1yTOVcHQ6HLoXpm970JrzxjW/E4uIiUqnU1HHyCZOzCn667lJI1ff7LAV3Mu+kMMi+t4BKrylZF/lZzi39jA6Ss7RWKg26HA3Wsm5BwXdamNPvlnWU82kaqFkCmDUHOM91f+vrVvm6zDmovzJ0qkHd0k4soOJEktKxT8uVebTlXmM5qKPRrb2+N2/edH7cRCLhgNIyf1mAJheBlHa1kCGZkKyzlqBl24NMYtM0NB+zs8ryXZflWIzB6p+gtjFC++joaOJs80wm4xLVyAQvmvFKLZpWHR7bW6/X0e123WlnNI+zbXJfMHArwj2XyyEej08ctrGwsIBqtToxBhRG6BZiRDwPEJHtl8BHQVWb2WVAHPslmUwin89jYWHBnat+dHSEQqGAJ554Ao888gje8Y53OGuSXhcaTLX2KEkz5Wnal5yHvkBAlqkFJ1kXaw1Y77PmkQY8TVb7LeFD/iaBV/MhrYXzOQqW0WjUBEDdN3Luch7weSn8WYCl+RBJxzho/uIDP62dy/dawhP5mXyXxdPmdO/p1IO6BQCaUelFqc1gZKZSC9OLQU/k0WiEdruNaDSKvb09lEolF4gl/eMWE7GYhtawpmVd8oG4BaD8zfJtz6JNy3J1v1p9b32f9h6fBM/3MR5CHnGqdztQi6WmbGlOwK3sYQS/RqOBfr8PAMhms26botT6+V6OG8GTTFYKCa1WC/1+f0LLk8FuvV4PtVrNWXVSqRRCodumerqQZKAey9BmW87VfD7vhFEGcKZSKaysrOCxxx7DpUuX3Ht868Iin+Ar/7Me1jP6u9YYrTKt5zXo++puCSjy3UEm4lnIt5bl5yCwkmMnwU4Hm8lydeyGdL/I+3w8xRcUzHGz3BQWT9Vt1b/5ygoqY66pvzJ0qkEdsCegD5iASfDTvldpOg0CNlK/30ez2USlUsHKyoo71pJapZ7IFsPRwKelfJ+GouujF6/0B8+imct6WvdZi1y7CKYJDZp5B42TJnlkJYPIGNQmwU9n3pKCH5kiD+fodrtoNpsIh2+lnc1msy46nkAsTd1Sc5daNZOWtFotNBoNdLvdCU2bz9Lszx0UbJfc3iQFTt0mCxSi0ahzGfCEuFKphOXlZZw/fx4PP/ww1tfXj1kb5JgEgWYQI/dd9wG+XntBAoYswxIufPXQZQYJxr5y7hRs5DzUAqWl1QcBhc+qIc34Po1Xr687EWgs3iXbou/jf5+FMIjv3Q+ag/opI2vApElITiC5lYnMVm5bk8wvKHiFv3c6HWxtbSGbzbo83fSX6ixdUoMHJheK1sy5eIMmv7xf+it53aq3vo/k07Ll/ZIZy/sk+eor6xmk0fO7tYgikQiy2awLbNvf35/QlGXfjUajiZgIqS03m03nSw+FQjhz5gzK5fJEVDznQaPRwNbWFg4ODhCPx5HJZLC4uOjy/x8dHaHdbqPT6WB/f9+5AXjmuayDFLS4BXNhYQHxeHzi8A+CONslTe/yOM9Q6FZmvXQ6jcFggFwuh0cffRTJZBKZTAaPPPIIVldXkUwmJ9aIBXzyszUW1lwiyTlhjasUTOVamIXR6vlnvd96RtdVCxpW7MIsZct7tDWH14P4kRT0gtJNB71XCgwW+Ms6+DRmPisBX/JKbYGQ/7V2Ln/j71afy7qfJpA8bXTqQZ0TM8hcpCeTBj+dxET6u+RElpNdTsqjoyPs7e25LVjZbNbdz4VrabGa5DvIKH0LX7bZpxFb5evf5Tut36dZFnyffW3VWsQs0rosl3vVeYrZYDBAo9Fw6YF5L6Pi2U9M6dnv91GpVNx2uPX1dbcfXpoQ2e/pdBqrq6suSQvHsdPpOHN6t9t1fnVaFPQWRWrS8kS1UCjkLAXsC+kSokmfe951qtlwOOziAHiiG/eiFwoFLC0tTbTLGlPNfOV1H+M9iQnVx+x9Gro15pa1SpZlgRC/yxgFa65aQqb1Dm2V0vXUQGpprFIQ8N0TdL8WJILqrvmcvm5ZZyyyeKnVD/LeaWX5nn8laa6pv4ZILzTNIOiXlAkdfJPdd53aXzwedylko9GoS4TiM33qsvmn66mZEO+X//XnaQtuFgD21VPW11cHqxy9RUyXZQGAVSaBkcB3eHiIdrt9zL/OfgiFQg7QqVXLsSLwWYJXOByeSEM7Ho/RbDYxGAzQ6/XcPndt9ZHaj4yG575otlnmG+c7yLS5N12a/7XwpXMpxONxFItFLC4uuuRI7HsfsOux85EWan1gou+V32cBdP42TVDVa8aqi29NW0LlrHPbqgdgR8NbdeIYz2Ip0IqJ9aefYV30O33ry0eWsGfVUZIUjPU4++bM/aA5qJ8yssBMLnatoZMI6DITGE20sly9yOWi5ESlOXg4HCKXy01YARhNrcsMmiga1Flfqy66HyytRveTbNc0RjuN2c3SHitgR0fBS0ZkCTKyb6RJm+OntyES5Mlkjo6O0Gw2sbq6ikKhgGKx6AIb5bPj8W2/qJ5PANyc6XQ6AOAOXAFuu3fo76ewQDAn6Mt94p1OB4eHh0in064fj46O0Ol0JvK6s3+kJUmejR6NRnHhwoUJy4Jm+nr8pgmaFkjreannG/styNXj0/atz7NubbMEWauuMjJc32+Z++UclevFB66cPzo2BoAZHwH499XLd/E3mYDGynSo66JJj1uQz90CYhkzYI0xx0vzXbkWZT3uB81B/ZSRntCaEcnJy+tk4tKfrgdummSpNafBYIBarYbNzU33nng8DgAupaRVZxLrdXh4aNZHaxbymo9JynZYwOtj9haQBwF/kObGxSzNxpbWrq/5yPqNFhEJpHSpULCiH5eBZfKMdn2cpa6LjLTnNrLBYIBCoeBAl/7vw8NDdLtdx/j0fJSugVgs5hhqr9dz1h1aIGiCZ0wAcItpptNppNNpl0gmnU4jn8+jXC47QUWPsSQpkPrmojX/5G+WJmY9bwltGjx12XoOBM0vXYcgcJfv039W2bP2gdTAg0gGuum5oeugg+rkn5UhU5rmpWDhc+HJfrF867LPLD+4NUd0+4PGZU6vDL0mQN0iS0PRAKKTy8wqQfoYIRn7wcEBUqkUEokECoXCxLnM08DKtwh8Eew+oJf9oJmm/M16Lkgo8NV7mtXBqvM0xjpNQ/NpNxxbmd9bWmKYAnY4HKLdbrv75T5uqc2xHPrFgVtC2tHRkctsd3R05I7k5UE/BG/+cUyp1bN8zgueIqgD5iyg4FnoGxsbLs4gm81ObF3Tlg/fuM0KllZf++6fRr45HDTHgEktULZBtynouyWwnoTuRsP0WQ195WvBwfd/FsAMGj/guIvGEuYtq8ws79VClfx/P2iuqZ8SktKxpZ1r85cEcm361eTTPiST0BOF0vHBwYGLpM7n8xMmWKmRWmXo3wE7kYTvfxAzltetz7MIB/r3ky5Q/U6fKVTfL/uc13hWudQmALi+lgd20PRNLZaJYDY3N50Ju1QquS2JvJ9/FCBo6qdGxEQvPOCDgW+RSMT52rmvnnOSWjeBfHl52eWzp7AxHo/dQTNsK3Db9J7P57G2tobLly8HjqmcDz5/p49RTxNA9f3Wb0HXg+aPBnFNbIu2llmWqCBLhM/KF1QnXXdf/+n//ExtnfPKZz3T1ywzu8X3+F2fWDlN05a8x+cK03xCv99nyrfcGrO6Ve4FzUH9FFIQWEpzLDW4IGlVPu9bFNocxntCoZDT1ulf57PSDCy39MigGb5P5vSWC0lbFvRCOam2e1LmHiQI6fdKTVpqwHxeA7qPiQaNgyxPWhQ0+DNTnARVnsX+7W9/G5ubmyiXy1haWkI2m0U+n3fb1qLRqAvO04egjEYjF/lOs7vMKS8D6ur1OtrtNkKhEB544AGsrq7i7NmzE9o/3TWDwQDRaNQFycn+GI1GyGQyLhDO0kw1E9Nbr6x+1mNsgZI1BkFzQa4nPV9PAv7yv1zX0jytgdYH9nIO+wQikk/A0eve8p/rOSsBXZ+gp+uo+YssWwoFVpt0383SLrbBIi0YWu2U4xvkowcmXT9zuvf0mgF1SRoEpTnW8i9p0JiV2VjSH78zuxhN8Tz4Rfp9ZRnWJOcCDtrPGiSJ6+s+aX0W0ozQ95wUIri4ra03075b5AMZBp5Ra7cEGWou/EymUywWUSgUUK/XAdyKrE+lUkgmkxPuGQasSY2Z9aAvnZHsBHJud2u326hUKqjX6+j3+1hZWUE6nUahUEAmk3H1Zn4DZsWTdZfzg1vZZI563UezkhbirPlizcugsQoCTJ8Ap2naLg9LkPG1yXreV4cgYUaTBOo72aom36EFEA3wvvdZZcu2aCH3TjVOn4AtBRZN08D9ftJcUz8lZE00+RsZgwR0Xgs6fIDPBy16LUHr/fJMSrKzs+NAnWdqB4G6fKeO3A+KzPXRLBKxtThPCrg+0m6OadqEJaRoBqctG7SAdLtdJ8BZ7ZFCHbX19fV1DAYD5PN5VKtVnD17FsViEel02qWPDYfDqNVqDnylds4sboxW51Y0Bsox6+Dm5ia63S4WFhawsrKCM2fOuMQw/X4f0WgU2WzWbZeT2oxuSzgcdjEbPtCVny2AsGgaUMvnZ9GI9fP6t2lWpGngyzK0S2HaM9PaaQnZPmuFBFkN6JpH8BkZLDeNrNwaEtT1Njpfm/R6mgbwcmymmeJ9gM7/Mv6B75f/7wfNQf2UkOxoTnBqPNLEbQXFaZK+JA08ElQtUNJ70TnRh8MhKpUKYrEYBoOBi6AGMAEwesLJhaLrM03b1Qx2Vs3DYohBZjbdd9MYpg5As3zpPuHBqrcEdiZfoQ97MBhMnEQmGTD97azT4eEhNjY2UCqVsLW15aLPE4mES94SjUbRaDSQSCSQyWQwGo1w/fp11Go1LC8vIxwOo9/v4+bNm8hmsxgOh2g0Gmi329jc3ESn08Hq6irW1tacyb1YLDrzqQym5Lxh9DvbGYlE3PGzqVTK5Xe35ir/yz8NNr7nggQ4/ZwWOtin+n45Dno+WPdZ91vkA3ZL8NWCsxYopjFtLZBqjZVCmA/85XukCV73A0lureWc0GOot8fx+ixtkeX45oMF2FZd2QYN/pbQoufAnO49nWpQByaZEbVhedY2NaxZNNY7efc0oGTGs4WFBRwcHCCdTjtg8UW0y+e5YLVvUt4TBIxycVpg7dNwfNrdLNqc/KwZnyxftov3aEGC/y3LigyMYzIaqb3wfVq74TNsP83YhULBmdAbjYYDTc6rRCLhTlYrl8tIJBJYXFwEAHdaGzVvngAXjUZRLpdRLpdRKBScr55CHf314XDYJZjR251ke0OhkJvjVlIjDeYS0O9ES7eExiCaZY1Zwty0Z4OsESwzSCCfRkHtn1avWfmKXG9SCZHv130cZGY/aSS9z5qi66DXnrXjYBrgz1Kne82Pg2iuqZ8yYtBTIpFAqVRCoVAAAHS7XQyHQ3Q6HbcnGZh9gDTI+MBNatWWBtBqtQAAlUrFnaiVTCaP7TPl/Rr4JAD6wF/7si0tW36f9XfdnlkWotZqgrQcDbKaWfGPgKfHJBQKmWCoBSEJ6roNodAt03wmk3Gafr1eRzabdaZ9efpeJBJBLpdzKYGpceVyORe9DtwC+kgkgnK5jFwuNxFNL3dEUKig1iUPgSHxN76bqWb1XNb9d699mj7tOgjwZ9W4T/K7fJ9PMLV+8/XLLOA9jSyeoEm+n3NRmqqt+3VbrHVivdPXD7MIZ8Dk2rTayr+gbXAW3U8wl3SagPlu6NSD+mg0QiwWw9LSEpaWlvDggw+iWCxiNBq5Azt2dnawu7trap/WYg66pkE3COxJPKbz+vXrSCQSGA6HTjvT/l8CjMxQRtDQ9ZnlswRLa1L7GKZlJtPg7DOf+8CcfQZgAry47avdbk/kO+dnmqJpfZEChwyEzOVyAG4fjqNNsvKa9oFS289kMu5I1pdeesnlUs9kMkgmk0gmk+4gl9Fo5CLdeUrb4eEhms0mtra2JuI4dKIbXo/FYi7Cvd1uo91uu/3ukuFz33oikcDa2trEyW7WvKaQoK9J0sAcRNrHao1pkJVH3q9jIqx66DU2Tcu05nYQ4N0pyTmttW5rnVnvleZ3XZZ+xje2HANpgpdAr2NZWPcgwcvHJ3w+dfIWzWOmCQ/WnJjTvaNTDeoEwGKxiLNnz2JjYwMXLlxAMpnE0dERYrEYVldXHfOt1WozaS++ReAzOwHTGeTR0REajQYqlQoikQgymczEfmifNKy/a5AMAlKflD+NLIHHAnRdZ1+UO3CbkUmQ7vV6aLfbTjsmmPE7P8skLlqD5TsWFhawtLQEAG7PN+8jQPI+qcHrdso870dHR26/eyaTcSbyVqs1wUxZb+aXp2+fghnLJUhT26cLRp/JzrZzzNgHkUgEqVQKxWJxYiubBSR3CmI+P6cET8uNIt+tgZb1CSo7yGIUBEbTNGL5Dp+Vxke+Ne0TojVfCaqbFgSs+30g6xt3SdJ9o/vUZ22x7rXqbgG3T3jnnLf65n5qznf7vtOk5Z9qUA+Hb52DzcxaGxsbLpEHj6dcWlrCYDBAp9NBq9WaYLR3Ym7zTd5pNB6P0el0UK1WEYvFUCgU3Glu9ypgxKcZ+xabBfqzlOsLGNT3SeZF0OKxqb1eD81m07lGCPJyD6/UzqVp2vIlUvulNs1tYcPh0CWp0fuaWWf5X2574/GY9HuPx2MX2U7NmSe0USvudDrOMiNjOeShMRQumMSGQgz/5N50qdWl02mXOU4HZmlQpzZ8EvO7jEGQfSLnh+6vk5B83nJVyXYEWQLkNf3ZV960dRr0O+e0dnFZfaHXlO9d1p8uZ1rdfaAf1I6T0Kzzx7K2TFNyeM/9ojmonxKKxWIoFov4ju/4Djz44INYXl5GPp93UcLJZBIrKysuerjRaKBer7vz1CVJwNLXNN0JsPOeg4MDd0RmMplEoVBAoVBwflUuEOln0wtcmwClBqjrKU8M01qUBcKy3SxX9gndBUFaPMui5lqv19FoNNDpdNw54gRqec45wZFaNnOe88ATarRyjzjfH4lE3A6DdDqNbDY7cWIaTZ0StGVmOFl3CgfsI6Z8HY/HrhzGQ/T7fYRCt3dcMGJd52pPJpPu3HRq/9TSedIb/1Mo4PsoQKysrLi0sDroDzgOlL6tRNOYr08TnabF8Z5ZtGpfWbMCQZDFTYOlvha0dn1tB47vRLE0aB1MFnSvjH7X+/Kt9mpgkkKuFVgpywsS5q36kYKAXZZJS4gsVws9+qCs+xn9Pgf1U0LFYhFra2s4c+bMxFGTnFA0mxIE1tfXEQqFUKlUJjR2IJjx6fu0SVAyi2kmO1oNbt686XzADJay7pflS7DnPRagapK+L83ofaY4rY379pvLZ6SfnCDebrdRr9fR6/VcUhZpTu92uy5BCwGfACdTsGqfoawzx7rb7WJ1ddUJAswJQKbJ+lkBZgDcnvPx+HYCGI5pu912goXM9kezuvzOupGo7VPIYJnsAyaqofDCcaEQc3R0hHQ6jeXlZedikCSZaZBmFQTeJJ+JVoOBZJJB5lULJIPmqm/9WIBmXbc0XB+g+96v6yLLtARZApruE982N17jXJQ7MTTpeU/BTfKCII09qA2a5BhbYB8EjPo5vcb0Z7llb073lk41qOdyOZTLZRSLRbfNR2uZ3MN8dHSExcVFtFot9wfY0qK1yCzp9k5pMBig2WyiVqu5+nGrm1xYetHq908Dc0k+hjrNGiGtAEGATs2cQkutVnOBX81mc8LnTICnS6TT6aDZbDrw7/f7ziyv02lamhVBvVgsOk2aJmx5rKrWaLSmQQZLwJBBdSyPwqBksFITkUxNRsvrMwfI1OhHp1WCGr7U0oFbAmw2m0UymQwc51mA605+t4CJfeQrY5p2IwEqyHrge5cFZnps5X2ztmkWANS/WWvUJwzxmiWoWsSy5bwM2uEyrc5BwB103XdNl22NXZB15H7QXFM/JbS2toYLFy6gXC4jlUq5qGTJpBlcFA6Hsb6+7jKBMeOXJLlwgJOB5qyThlpgo9HA9vY2gFupSdPpNMbjsQucs8xwGmB9ZJlg5W8+zUOS1tL1vfIdBKBWq4Vms4mDgwOXGY19TbN6q9XC7u4uqtUqbt68iYODAwfk05hbEPE5nltODV+6MUKh0EQSD7ZDMiICsTxcRR6qwvtojpenv0mNiFoY6yMBnfczOLDdbjttXZrb+Y5IJIKHHnrIJamZpS+CrEV30rcWSM8acBp0Lci37quvBvNpAG5ZHe7E9OtzzZ1026Csv7QcWdqsvl/2SxDP0cGMWsCweIjW6q1+pUAq+0HWSVoutNuP6+lulaI7oTmonxI6f/48zpw5487H9gETzZ/lctkx61qthk6nM6F5aZqmxZLkhBmNjudqtyTf0WiEvb09d43+9Ww2CwATZlqfBuADd8kogwDex/z42RIgtDWBQV6NRgO7u7tot9vOjMzfOp0Otre3sbu7i6tXr6LRaDhtXQa+3QlJxi7PKGewHMeDACkZjAykkwFsBGiZ3IVlMQKepLN6SSCmn5170zkG1MjpJuA8ZBnU4Hle+9LSEtbW1sxc79a4zdpnelx1mRrIZ9G+tbZ7N9Yujqm+5tPMLdDT7eF1C4h1P85SR7lO5HOzaM1SAw+yGkjifJZau+9ZWR+r7zXIB1knZDnaSmD1lc/8Pu09c7p7OtWgXiqVHKDLLT56UZFBJ5NJ5HI59Ho9LC4uYjQaodPpnOidFmObZpLS93AhUHOtVquo1WruaFCZbc6S0qcxDotBW4vaV28LJPR/PktTebVaRaPRmIjebrfbaLVa2NzcxM7ODg4ODrC7u+s00nsh/VpaC88Xb7VaDmhln9EsLwEemDyARvrjpXYt/yTw8z6mmZXBcHIsWR9q4jKSXsYkUDjI5XIuXa1mpPqzpmnRy9azszJaq1xrPC2hwKet67llaZKzzhlLGA66L6jdJwF4krXlU5fF+SD98bKPLI2Zz+l5PwsPsq4HCW0SxHUszixl+cZzrqm/snSqQb1cLrsMbYBfMgdun2yVz+cxHt8KmmPSEEtb92n9d0I+jZgm6/F4jMXFRXf0ZiKRmPADa3OWbzuNLN+ahDJK2mqPZBaW9iHLphbFALetrS0MBgNXR+YF2NzcxNe+9jXnL7+Xi0MLH5IxptNpF5jHg17YjsFg4ACXZ1pr8zjnFK9Tq9dbIiWQyyRBGqSkVWI0un0gTK/XAwBXNuvc7/ddDoa1tbVj7baERADHhFs55rP2pxZm+A7r8yzfdR11/dgnGgS1Fq7r6tPKg4Bw2jqeRVjSddDvkvETvuekyd3as07Smrg1LrzHx7O0tu4Trqy2kSze4bMm8JrFhzje9xsk56B+SqhYLLrzp0lcMJZGGw6HnX/9zJkz6HQ6CIVC2NvbCzQ5Bf2mGc8sC0YSk5lsbm66Z+LxODKZjDO3sjxfxD7JpxnI/9ZC1aT7T5Ylg3QqlQo2NzfRbDZdoBe1z7/8y790Gnq3271nC1nXh3/y9DVq5oVCAb1eD7u7uwBubYHkyWYAJiwio9HIAb1kkjTnU4hh+XL7mmwXr0nzqIzgJ6DLXQChUMiZ3CloDodDlMtlFwCq2w4cZzTa5BkEeFrg1X2qKYiBW+DvE2Q16ch9n3WBc0+3I8g6IJ+xhPxZyNJA9fZRq61aSOR1WuLkAT0UCOXOHVmuBP6gbXW+9RUkdPn8+fxvzTFgMqugVV89PuxH7Y+f072nUw3q+lAUST4tlP71bDaLUqnk8nxbmcqscnzX7oZ4qtf+/j7i8bgLiJKaDBm/NlVaNOviJkmzM+D3p/N57inf399Hu912QW68duPGDVy9ehW1Ws0MSLwb8pVF8JQ+euZtz+VyLgucDpLzxRmwz2UgncXQWRaf1cKk9J+TeVNLl1Hu1NrlyWzJZBKxWMw71ifRtKZdt0gDtOyboPuDytGApNswrWwfiFkg79PW+Z6gfpim2c2ixVv30BIXiUQmMiTq+vj6XtdxlnstAWAW0kAsea3muzJQVD5vzbdXQ+uda+qnhHRAGnDcr6UlZRkRXyqVcHh4iL29PTQajWPAflLw1oty1ufH41uHviQSCcTjcXcCGH3s1OZYP2uCSUD2MTZt4vRZNOR3KyiGCVMODg4msqc1Gg1sbm7im9/8Jra2tlyQk9Yg7xXpdupEHNSyi8UiGo3GhGbMenG7GfuHZUmtkcFJlmVEa1PsP+lHlwlpaMmQQgOD4hg8yHql02l3kIwOGJumKc76XbbVV14QaTOrnJ9yDdwpQGqtLwjUfc9ammTQc77fLEXB97wF6qFQCIlEAqlUCrFYbCKDoja/08owTbsN6h9ZD60xn+QzyXL/sX+lBq+FWx/dT019DuqnhOi78pnYgMlJJ+9LJpMol8uIRCLo9/t48cUXHeP3aXE+DYMLTwsQJ6GjoyPUajUcHR25DHMA3PndDL6imU7XQ9fVOpaTC08Gd/G/FJC4qOXvDGxLp9O4evWqOyecgV/tdht/+qd/iq2tLezt7U3U526TTGjLgTRBSt94Mpl0ADgcDl0AZSwWw8bGBprNJiqVyoTfGoAzh8r95PLgFRk0J9tDbUtqXAR6BmHyPTS58z/LpEDH/erc/hYKhdxpbHyXjzH5tFuWH6Tl8b5pFiBLWKaApAFdC5K+d88aHGe1x2qXBdY+S54WPvSfrJf1Tgu4LIVA7hYZj2/timDWQx4AJK04nNMsi9cl+Fv9MKtlQfMun/mdf9buA44p14qsK9+lhRRpiZgF8Od053SqQV1qk9rHM01bYeBcLpfDysoKarUagFtpXPVzQdL4NNPSLBIe68YtTvv7+0in085VIMHMFxQj2+Vrs7yu+0oGWMlnybxZj52dHTQaDQeI1NCfe+45bG1toV6vzxSUZdVRWwhYL71vX6ablIKKvE8Kc4yG5z37+/suQJL+agbC0RdKDZkAPx6PJ5LPSPCW/Se3pckT6Jj+lalwyfC4P12DBI+CZc54ttfSNlkfaz5OY5x3wlglYEnrBv/rOvq0dWu+We/S5c0C5tbvGqh998u57yMNTHIucg5Z1p3xeOzWNecYgAkQ5Fzwga0G9ml11e3yCQM+648WcngvFQwJ9D7hgs9Lq9NcU39l6DUB6tSQpgG7fpZaULFYdKZ4muH1vdbz95qo9dbrddTrdcRiMWeCJbAEbQWzouL1QpXMSP/JtlmLemFhAZVKxZ2sNh6PXW73l19+GbVazYH9LBQK3c6ZLi0LGpBlCl2OtVWWvEdqauHwrYN/COrcG87teHwPmZTMQqc1LYvRSkGEv8tc9dK0zq1q8kAYmZdelsWEStKUbwGTtrzoz+wHn+VJkiUwThMWLIAM+jwNkHRdfZqyVfdp9bYASpMGa1+75b16Dvj4D3+jxq7zUVjC0TRecxLAsdb2tHKD7tfZHoMsB1IYlP/vB81B/ZSRxRSA4wtYMz2abkulEs6cOYOFhQW3b1zn/vYxTK1JyM+aMQRpVwTr4XCIg4MDF6WdSqWQy+Xc9japDZ50UVjgPU0QADCxBWtra2tin/nm5iauXLmC559/fiYzu3xnOHwry18ul0Mul0M4HEaj0UC1WkW73Z6IFicR1GU/cCz1fm/2MXcRECzW1tZQr9dRrVaxt7fnfN5sq8ztzj6TJlK5dU0e3ML6HR0duTPZeUiLPK6VvxPM6TYgg2eAXzqddpo6LTXyPdZcs36zxkD/xvIlKPF6EPhJTS1II5bXtW9W1l1r/74/q/xpZAlFli/b+izbYAG5JJmF0KepJxIJZDIZtFotd8aBjHDXQq6Px8h36n6eRkHCjayLHlt5v2y77EsrPoX3yH68XzQH9VNCUlOXk05PHHmfBEZe5/71wWCAtbU1d8jIYDBw5fjIWmCzBh75BAVq6+Fw2PlV6U/XQTU+K4LFTHy/8bpuC0EsGo2iVqthf39/4qzwXq+Hl156CVevXp1qcpcmZP5PJBI4f/48stksotHoxPnqOlObrptkHtK3ZzFhqckS3DOZDIDbLo9ut4tCoYBUKoV4PI5kMum0ZM4p/sl2aJ8n506r1UKj0Zg4fU2mgGW9COQS4Gid0KBnCZO+OcA+mgbKmiSg+Ei/V64v+btPoPDV1xJSrTKDNEiO77S6z8Lkrd9985DCCINI+/2+4x+SCL7RaBT5fN4JfjIIVs5tOf+1ACLv8X3WgqCss69PfEIVMBkjYQmSVrlasbqfYP63kU41qN8pyckmTZ25XA6lUgk7Oztu3zApyOx2N1KcNcEJDpFIBM1mE4VCAYlEYuoxi9PeI/98bdLSf7/fRzabRb/fd4F8BLBms4n9/X3UarVA4NALeTy+FTBEDT2ZTDpmIYGP1gDtb2QZUuMbj29Hv2uS1gi6MeLxOEajEZLJpDs8pl6vYzAYuMhkatDS8qNBg1HtTBzTbDbR6/XQarXQbrcnBETJcGUKWWl25zuGwyHq9ToAOAHDJ4yxbvyvr0mzpxZKgoSCoN99gXVBWq8WSiyLkFXOnWrmQW26k9+m3cOxZbyGZbmSczaVSiGVSiGRSKDT6UyAsZ5zPgHDJ+BYAk/QfXqd6XWkx8Die/J70JzSitj9oLt93/2s693SqQZ1CzCA4yYhDYJa0+UCG49vmU4ZLMfkNLMOaNDE0ZpMELjy3aPRCPv7+8jn84jFYshms8ekddlmi3Fa/eRjrto02e/3Ua1WUSgU3GdpEr958ybq9brXj06tk6ZxybASiQTOnDmDWCyGw8NDNJtNd2qbZIpWAI4F8OPxZNY23T8EUUl0adTrdTSbTezu7ro6Mxd/PB530fGcKzQ5j8fjidPbut2uO1OAp9PJtLl8lueqS7+9NE8ykc/Xv/51nD17Fmtra1haWjomGElBwJpf1njotWHdp4UBLShIV4Uuf5qQoNtgXbe0y2nWJevdQXWZJtAGCSHWmpGuNI433TTW2PBY6GKx6GJ5+LslxPoEW4sXaKHO13afhk7y8U3ZHulm8PU9LV26j08SUHu3NAf11xBJQLNMqFx0TPIRCoVw7tw5AHA5ze90QKcxuGnPMhsaU+Fms9mJozklQ5PSvdSgpNlbmyWDTGG9Xs8dD3twcHAMbPv9Pra3tyf8y5ISiYQrX6aPjUaj2NjYwMWLF/G93/u9eOGFF9w56jzoRR6+AtganMWAebBMrVab0AbYX4xql88kk0mEQiGXF2B/f9/twd/a2nK5AhipbG3jYUAcj5HlEbM8MZBCDCPpmYJWR+zTSsH30HKwtbWF8+fPY21tzWUanEXT9uUH4DUdkKbH0aeJBfm9rbwGcpwssjRJXa4uwwL7aQDu+6/v9Qk6VnukoMdDfJLJJBYXF5FKpZDP59FsNp3LZXFxEevr61hdXUU+n0c0GkUikUC9Xp9IkCRdOgROayx9wonke1qo4J+0/GlTvdbaLaFimiVG/5drRr9vTveOXnOgbmnvWjLlZz3xude5UCig0WigUCig2WwGZpu7U9DWZEUnj8djp/Gl02l0u12XQGUWClpk+rO8Nh6PcXBw4ILVaFKWwXy9Xg/7+/vo9/sTfUPmFovFHHMaj8cOqHK5HB555BGcP38e6XTaCQhSo7WScWimZNV7OByiVqu5ffKSIVHoYf34G1PA8nm6XLj9jKfMSbMpMCloyIxwcruajN6npYDXWJYeg+Fw6NwBS0tLbkvczZs3MRqNUCqVsLi4OOFzt7RVC/QsTZY0LehyFsHWYuAW6Ohyg8A+SMOaJiRYwOJrv+/zNGKZnFfxeBzZbNYFunI8uWbz+TzK5TKWlpacJSgWi+HmzZvO2qMFGmsd+No87TdLO7fiVjSI+8bCshJM44uvBpjPNfXXEFmLWEuXMpCKh2jwIJDd3V23OH3lSrK0Cl7X5idgMlJfZ2UiKFarVcRiMSwtLTlQ175RX12mCR0Wkx2Px7hx4wbG4zGy2SyazaYLkKN5uNVqYXt720XusqxoNIpUKoVIJOKEEGrIqVQKFy5cwNve9jYsLS1ha2vLBZExMQuBXfbDrAx3OBxie3sbyWQSf+fv/B1XX5q+mdiF2rrW4unbpvZer9edS6DZbDqNXAO3rBsBnHnm5al7Woi0NOPDw0Ps7Ozg5s2b+I7v+A6Uy2WEQiFcv34djUYDi4uLiEQiKBaLxzSxaYxHgj7JAnOf9m7NX/kb28DvQSZZnwVhmqau36c/W/foNsh6TRMcpgkVHEfOK1p9GHCZSqUmhGGCPuNJlpeXUSqVsLW15daYzNI4S7Corq91j9bWLaFXlqe3qln9oftR969VN2nhuZ80B/VTQnKic3FJhgvcHky9SPTiJqATyKgxVioV7O3tuaAlSdOY6iygKsvhM9qEWa/XEY1GUa1WHYjK39l2WRdZnpWBzmJuwK3T1Q4ODvDMM8+gVCphY2MDm5ubzjQI3HJL0FQuI7m5BSuRSGB3d9eZ5jOZDM6cOYNz587hh37ohxCJRLC3t4f/9//+H7rdLoDbyV+ke0HWaxpjJe3u7qLb7eLzn/883v72t+PChQtuS5vM2EUTOM3d7MN8Pu/S9RaLRbfHnOfEt9tt95nZ4SgQJBIJB+T8T4Zvaa7SOsM28+z5b33rW7hy5QrOnz+PCxcu4JFHHkG9Xke73cbe3h4efvhhLC8vY3l5+dick30zi0DE+ywNSgcjyu8+n7zvfRqILXDSIKtNwtM0QQ0o0hqiy5a8wtdXPtDUfIPWKc6lpaUlZLNZ5PP5iUDOcPhWTv90Oo1isYhOp4NsNotqtYrDw0NEo1FnlZGZCqf96fZp8NV8MEhokO2Tz+m+kNtGeb9UNixhQJY3N7+/MnSqQV1PaIvk5JST1wos4/00w+fzeSwtLbkUnjwmc1byaRM+k6RPE6Jpt91uuyQmQdqLZWq3vmuiWf3g4AAHBwcuRzWtA3wnfcZkhtTQeawtzdX0F547dw4PP/wwLl68iJWVFTz33HNOUGBGNYKnFljkf4s00+YZ9S+++CLi8Th2d3fxute9Duvr60gmkxPPSFM8GRSBGLgVKc8kMul02tWVyWu63S4ajYZj1tTO6Ful4BAKhY5pKFKLlJqctFoMBgNsbm46wWFlZQWZTAbj8RjXr193/vulpaVjWffkmAf130ktPVaMho558M1DzeSDtHarLifR2H3tkuB0J7tIfO+n8CZBjSmKpUBE/iKzFSYSCRSLRayurqLf76PRaKDZbDorkxQ+tBsoqG/kbz7tfJq/XD7nE/z4HtnHct7psmQ97hfNNfVTQrqjgyaJT4LVyVe46GgmW1lZcUycoB40wNMGfxrQWkyYJjmdqML3vGVBmMViwD3bPOBmMBggGo1OvI/AScFC91e323VH2SaTSRSLRTz00EN4/PHHceHCBaTTaWxtbeHq1atuuxeBkkFys/Qj2yojx4Hb2wGvXbvmDpihCTyfzyOVSuHo6GiCscpodjJa+sLpL6dvm23n/vNKpeKi/7V2TtKMUY6HDjjTro6dnR2XDOn1r3+9a/ONGzecS4BboxhAFwR+QZq87xnW02cNkglodPKaoDpYjF/XUfaNVf9p7dBgo61AswgLvjpp4lySArB07fmEbcaarK2t4fDw0OWDGI/Hx2JMZL79acBoae6+ADgt4Ohn2H+y7XIOa+ui7hdLmLqfQDkH9VNG0xiCZWryaTbArUkYj8cRCoWwsrLigIZAp8nSTmQ0unyPZnj8TmYgGSa1uNFo5DRoyfR1H1gk809blgl51Ge1WsXW1haef/55jMdjp2mynuxbmgUBuMMpSqWSM00Ph7fOAn/ggQfw0EMP4cknn8TGxgYSiQS+/e1vY29vz53BzqAwy18dRGSg+uAaMozDw0NUq1U0m028+OKLuHjxIhYXF7G0tITV1VWUy2WUSiWUSiWXQpbjQGCPRqMT2gwBnu0/PDzE8vKy2xmgGSOf853+Jxkq88Nfv34d+/v7E4y01+vh+eefx/7+PlZWVvDkk09iaWkJ7XYbzz33HBqNBs6ePYsLFy4glUp518OdMCYpnGhQ14AsEwBZ4C/7RP6mwV2Xr8kS5q138TvL4rhxNwLTL/t2CUjSa0fez7moBTcZoKn7NBwOT2jhiUQCKysrWFhYcGuBFiz+HR4eusBOH1CznRagyzpZdWW7tBBl/WbxOw32sq+swNdZA37ndDI61aBOwLOCfSyQk34cHwjKicfFz6Q0hUIhcF+2RbOaGAniPsl7NBo5ky+3S5Gk8GABuFyE/Dwajdw2GgDY2NhwWnehUEA2m3Wmd6kRy3Zw+w6Psb1y5QqOjo6QTqdx+fJlXLp0CQ8++KAzD3e7XVQqFSe8AHAMS+9LDyK5t1sDDdvI7WTsu6tXr2JnZwepVArpdNppt8ytz+A27kunX53Z5agJ816dNIZMVwI196+zbhrQmJWvUqmg0Whgf38fOzs7aLfbx9o8HN46OGc0GuGrX/0qHn30USwuLqJQKGB/f99FWT/88MNIJBLH8uVzngSBvbXFzRIESZb2aWlpWtDld2urlm+dWECvx1zPA16XYEeXiwR1S7DQZL3bZ+7XAqC22pAYsDkcDp1wfHh4iPX1dRwcHLitnrRmya2e1h/Ll35zqx8sQLcEIgnmsqxpLhvdj9p9YPnw7wedJm37buhUgzpwPCVrEMmJ5TODawmcUdv5fN4lYfFlizop6UnmM88BtzU2LnDfNrtp75Pt3N/fR6vVwsLCAs6fPz8R8MNTzQaDwYQ5X9aVgWEESGpB+XweFy9exIULF7CxsYFcLuf2cddqtYnc6jRpW750i6SAYYEOx5h14TWewsfnqeXrNnOLUTqdRiaTQTqdRjabdSlkk8kkMpnMxDns8thV6T8lI5Q53+Vn7qvf3Nx0eejr9bqzDGni3Ov3+0in0xiNRkgkEk6g6Ha7KJfLKBaL7pQ/tllr1ZLkGpqWy0DP0VncSdb4jMdjM2+8RT7zutTEdfmyLhLotPBmnaTmI0sbtbYlApOZESlgaYWBlrDRaIRUKuUCT5eWlrC2tuYCShnTQ0uWpQlb4D7tdy2oTAN+tttnsZBlSMtJULn3i+72fadJIDjVoB6kdWjJ1ZrAJM0YpNbM6G0AuHDhgpM6mQGK90sGoqVe+Y4gkz/fZwkM1Orq9brLKe7TAnR7LMZzdHSEF198EQBQKBSQy+VcgNsLL7zgtue02+2Jk6RGo5HLuEbtPhqN4vDwEPF4HIuLi3j88cfx5je/2WmS6XQae3t7uHbtGg4ODpzWwQh6K6GORbQk6NPM2HbpXuFWOjkmkniP7DfrpDi+V36Ox+Ouz5aXl5HP55HJZFAqlZBOp51Jl+bTfr+PbreLdruNVquFzc1NN45M7GOZ6K2+GA6HaLVa+PM//3Ncu3YNjz/+OB555BGMx7eSFf3Jn/wJHnroIVy4cAGLi4smA7a0ab5T97feDqZ/nwbq+j0aJKznZukHraHzMwV2bXYfj2+lBs5kMk4Q1a4bXfY0NwAQfECJjK2w5hQj4ZmyOBS6fXLkpUuXkMvlEI/HXaxLq9VCOp0GACcQaLCUbaAgY9VfC+pWQiFtprcsYrqP+F9bRKU7ae5Tf2XpNQHq1sK3tAvNTHxau5ZMmdJxaWnJRaXSdyzLDzJV6jrJ98xqaQDgtlNRqpe+YNknVtvl+yORCM6ePYtOp4NYLIZms+n2R+/s7ODMmTMYDAao1WoTGikAdwAOgZN5ys+fP4+zZ8/iscceQ7lcdkk4uIUsHA67RDaMHGfder3eMUYvNXF+tqJ+rQUrt+3otkttR84d+X4NDvKdTEizs7ODq1evOv87TajU+gE4/yiZsk6FK/flay0wiI6OjlCpVPBXf/VXGI1GWF1dxfLyMtrtNl544QVUq1V813d9F/L5vIsPYT9JoNE0q1Zumd71Z93vPhOu3B43TfiW1ySoaOI1uY2RbhRq6RqMLC10FtO87A/NCyyBQd4rkzKNx7fiWJgEifO9UqkAuL32+Q5aOmTZswjGsr+tPrX833KNWEqMroNFWks/TUB5mug1Aeo+mmYqmqV8MoRwOOzMsL1eD1tbW07DnNV856u7ZlxBQoI0wRO49OLmsxZJkCwUCs5E2Gw2Ua1WUavV0G63XaBOrVZDuVx2zCYcDrsEM9zyRl/5hQsXsLq66lJkct8uNeJQKOS2BjI+gFqK9IHLOkqzsKUp+P6A4wxo2lj4BDytkdB0rrUj7lWPxWJIJpNO4OGWRMZDTIvwD7LokEajW0mA9vf3cf36dYRCt5OeMAvi1tbWRGIU9u0sDFX3mw/E5e/yswWSPkHb0vYtELWEeB/YSm2TcRDJZHIiOE5axDS46bJmpVksI7LOnOdMVDMej9Htdt05D3S7UQDs9Xqu/paWrLXtoPr5SMdW6PXmCyy0xkSuLan9W/3yStJcUz8lZJl9rAUUNMG1edG6l9J0Pp/H8vIyxuMxdnZ23GluVrny/ZLJSbJ8mUG++vF47LKbtVot9Pt9pwVzofh8fFI7oIaQTqdx8+ZNNBoNbG9vY2dnBwcHB05Dp8n/woULaDabE0wSAFqtlou2pra4uLg44a8E4NLJ8nu9XketVkO/33fMlQKDPLmMbZEmRA3sMmBQm/b0YRN8xtdH4/F4wtXg0wjleErNhkzXp42chDEEaaF6PF944QVnBXjjG9/o4hT+7M/+DG94wxtw7tw5rK2tmQIK36X9xZZwKf902yxg1tct4GRZGkiC7rX6Ro+NBA8GO8rz6fU7OIeDhATd98Bxa5IOLrOETAqGkrgepZ+d6+Do6AjNZtOljGb5tAZNE0T0WPgEINl/um80sMv2TKuDXAtyjc4SFHuvaA7qp4h8zMP3J/dMcmIF+dbkczwu9OjoCGfOnHHHJcpELPK5INO6Nl9pzcYXCc9sbtyuJfOK6/brgDKWS6I2ycUZj8extraGH/iBH8DLL7/sLBIMLuK2HRloRtfExYsXHagnk0kkEgkAcDniCZiRSMSZEWOxmANznqnOPtEMXjJ0qaUAx/e9aqaj/Z5BQKtdKvKd8hnNCPnfB+jyPuu9Fs1yTzgcxuHhIXZ3d9FqtRCLxXDmzBksLi5iMBjgW9/6Fvb29vDd3/3dKJVKTiDTfSb3l8v3WnkcfODgE5TuhuS75HriZ6ufJaAz2JG7GfTckfWUa8Q3dlowlmuMZcu1qIUoObf1/JHbbEejkUtkNBwOnbWBpxnKTI68X75TA+hJxkHyD122LD+oXL3GpItJ98Oc7i3N7sz9/+n//J//g3e/+91YX19HKBTC//gf/2Pi9/F4jA9/+MMug9c73vEOfPOb35y4p9/v4/3vfz/K5TLS6TR++Id/GDdu3LirhpCCGE2Q9D2tTE5y+ksLhYJLZqIFh1nI926tRWhNnv7ZRqPhTLlaA7W0LKv9NKPH43GnOYdCIRSLRSwsLKDX66FaraLb7U4wUfYFE7Qkk0ksLS0hk8kgk8m4M9KpZVQqFZfilKbEUCiETCYzsZ1MMklfn1oakK/PNfPx/U27X/82jVHOMg9mnSc+4vvpguHughs3bmBnZ8fFK7Tbbezv7+Pq1atotVoTrhDrz1f/adr7Seqt23DSdSgBR9dHCupM18utidpCc7fa2530hzWn5POSx3AHRjabRTabdfEaPASp2+262AzLXG5999XNEnR898+ypuTWNQ3or9Z2trv9Oy10YlBvt9v4zu/8TvzGb/yG+fsnPvEJfPKTn8Rv/MZv4M///M+xurqKH/qhH3JmIwD4wAc+gM9//vP4vd/7PfzxH/8xWq0W/uE//Icn3iYWpHEBd8Y4p2lXDLhZXFzE8vIyCoXCzNtirDpykgc9L7VERsLyFDV5rOk0QJeCAs/1LhQKyGQyuHbtGmq1GgaDgQPjTqeD/f19Zz7XZn4yy0wmg9XVVWQyGeTzeaysrCCXy7mo+OvXr2N7e9tt2RqPx64PKQDI40RZvvzTjEIfamNZRCxthdfk8xajtZ7x/em6zAp2dwvsBHPJPK9cuYIrV67gxo0bE0GMf/VXf+X2wGtwtIRB3RYNiL42WmvSJyDJdliWmSDBQpu9df0ikYgDRu7b19YXn1B4N8IGv+u5J8vW+dbl77QIptNp5HI5FAoFp0Dkcjm3VZFCnAXsswie1jjw2rS2BgG4bBfdakH33C+ag3oAvetd78JHP/pR/NiP/dix38bjMT71qU/hQx/6EH7sx34Mjz/+OH7rt34LnU4Hv/u7vwvglj/1N3/zN/Hv/t2/ww/+4A/iDW94A/7zf/7P+MY3voE/+qM/uqNGaODlNWvBW0EaelHJcuXzBPVEIoHFxUVsbGxgfX0d2Wz2RPtdLZKg4Gsb69put7G1tYXd3V3U63WXG1wyO7kPW+/LlgFoe3t72N7eRjweRy6XQyKRQLvddulOW60Wvv71r7sTwiTDkNp6NBpFOp1GOp12AUk8tCKZTKLVaqFarSKfz+PJJ5/EO97xDrz+9a/HhQsXUCwWj/na5H7ufr9/LFWmZgyWn1yWJa9ZjEwzHg1CEsDl+3UAkKV9BYH83QK7bsfh4SFu3LiBr3/967hx44YT0nq9Hv7iL/4CX/va15wWrwMR5RySc2WathZkDdLrzAf0+neWFWT+Z53lfvfhcOj855lMxgVs0s3EMZLl+BQC3RZpHbAEHEmcJ9YBUxTGNBDL8rh+SqUSlpaWsLy8jJWVFRSLRberpNvtotlsotFouAOGZIIaCzitcZtmseFcIA+UY2KNn1yrUujVn/82mN8//elP4+LFi0gkEnjiiSfwpS99KfD+fr+PD33oQzh//jzi8TguXbqE//Sf/tOJ3nliUA+iK1euYHt7G+985zvdtXg8ju/93u/Fl7/8ZQDAV7/6VRweHk7cs76+jscff9zdMytNY4jWHm5+9klecvHxHRYzicVi7gjFIG19mkTKiS0nuNY6NdM4OjpCq9VyGeH0drCgfpFmSpprr1y5gn6/77b88OQyRtlev34drVbLpVNl/0iTuU7GQjMvtWxGvSeTSbc3NxqNOi2E/nQNnjJRjWQEZEqWlkbygYgGcWs+WACvn52mgep+l/1/J2BOAPM9y/dTi3v55ZcnAhJbrRb29vbw0ksvOZeKrFOQ1j6Lxhe0piytx/eMvuYDHF0+AHcOAc3u0r9t3X8SsixqQeBmAasGuiCNkDtNmACJx7Vms1mX4ZCmeOZE4BZJLSzoOlk0TViRvEMTr1m+ff1ZP3M/KEgDn/XvpPT7v//7+MAHPoAPfehD+NrXvoa3v/3teNe73oVr1655n/nxH/9x/O///b/xm7/5m3j22WfxX/7Lf8Ejjzxyovfe00C57e1tAMDKysrE9ZWVFVy9etXdE4vFUCwWj93D5zX1+/2J1Kwy8YskS0uS133ALieu7xxhTmYyP0rS+XwepVLJpT8NYmxBzFi+RzLZoEQ0DJZj0hj9vEXSYlGtVvHyyy/jxRdfdKdEAbeOL2UqVIL6+fPnHYjTR6ZzpodCIXfSm5bEOYbxeNy9PxQKuUNg4vG4Czj0addyzKx969PATl+TYxo0Jj6GLZ/1zacgDdbHIH0kAT1IWByNbm13e+mll9xRsslkEoPBAPv7+/j2t7+N1dVVhMO30iDfqbXAAl/rHgtYZF1PSnLcJFBJfzRBXYOu/C/7cNrc0c/LZ6x3WIAu36stPpb7KBQKOTcCy2R+DII5ty/KPpEHFOk2+Oa17gNrL7tuq+6TIEHC4qX3k+4UmOXzJ6VPfvKT+Omf/mn8zM/8DADgU5/6FP7gD/4An/nMZ/Dxj3/82P3/63/9L3zxi1/ESy+9hFKpBOBWwrOT0j3V1Ek+BhZEQfd8/OMfRz6fd39nz54FcNv8pheQNkX7AmSsP2li08/LP25BKRQKWF1ddczTIiuIRU5sa9L7+pLPHR0dYWdnB3t7e6jVai7vuNa69LOk4XCIZ599FpVKxSWCYR72drvtUsACt0D+5s2b2N3dRTqdngiYk4xJRuZXKhV3AM3GxgZisRharRZu3rzptl9RKAmFQlheXj7mO5cHp/j8cNRefRq7LM9i4hZTt8YliEn6hEUf3Slz4T745eVll/HPKpv+9W63i+eeew7f/OY3XaKgwWCAra0tfPWrX8WVK1eOMW7f3AGOWy98bfEJUbqOFqj4BFKfpWM8vp3TPZFIIJvNIpPJIJlMHsu6Jv8sjdI3plZsh6wT+9uyMkkTvOxHJiXS2RQtYYNxK8ViESsrK1hdXcXq6qqLh4nFYhMnHdIMr60Bss5Bc1nyUfmMb5y1GypIoLlbcL1TCuL5s/6dhAaDAb761a9OWKQB4J3vfKfXIv0//+f/xJve9CZ84hOfwMbGBh566CH8wi/8Arrd7onefU81dWp629vbWFtbc9d3d3ed9r66uorBYIBqtTqhre/u7uKtb32rWe6v/Mqv4IMf/KD7zlOpgrRRS5Oz7pPMQk5mn5Qq/xj5nc1mUSwWnf9XM7BQ6NZ2HMsUKMk3cSzJdjy+laq20Wig3W67NK1yEkp3gWwHNTlq+YyQZmKLw8PDiUxww+EQe3t7ePHFF/H444878GcfjcdjRKNRF5Erg5K4HadcLjtmxn4i8xmNbicI4SEoejFZ4KuZe1C/sj+08OR7Xt7rE6ymkU/DuVNNhRrZ0dERUqkUIpGI21YpiUx1OByi3W7j4OAAL7/8Ms6dO+cO6dna2nLH5a6vr5uCry5TC6LTyBJ2Zu03q//1s9I/TpM7563U4metr1V/XY6sn77XCr60tNeggDFffRnYms1m3fpot9vuM1MvU4CgQKzr4BNmNLF9+vRIzV8sy2ZQmfK30+hT11ZiBgtrouXWslr7LNIvvfQS/viP/xiJRAKf//znUalU8NRTT+Hg4OBEfvV7qqlzr/LTTz/trg0GA3zxi190gP3EE08gGo1O3LO1tYW//uu/9oI6g7jkn48kI9DSPcli0r7rvkAdGSRGMzyl5pOaM6V0exJiylF59Kcmi1n3+/2JdLO9Xg97e3vY399Ho9GYYAg05R0cHODq1avOF673CDNzHP17PCu93+8jGo2iWCxiY2MD58+fd/nSQ6GQA3n6D2nyZ12DBB15n/zvIwuopt1jjf0sVicf+ebaLMTsdBTgdFS3fD8Ze7/fdxYSmU+hXq9jd3cXm5ubGAwGE0LgLPWzBJ67BVGW5/vzCR40u/MwHhnYatVpWt20iVmuT1kX3R/a5WRprFLgso5ItWg8Hru4FR4oRB87TxwksMjUw5a2acWCBI2D7hMfWX0s36Hn/Z3Ojzsln/Z9kj8AOHv27ITV2DKjS7LWpq8vOb9+53d+B29+85vx9//+38cnP/lJfO5znzuRtn5iTb3VauGFF15w369cuYK/+qu/QqlUwrlz5/CBD3wAH/vYx3D58mVcvnwZH/vYx5BKpfATP/ETAIB8Po+f/umfxs///M9jcXERpVIJv/ALv4DXve51+MEf/MET1UUCoQw+AYKDa3yLW05AGVErSZriuRc2k8lgZWXFacCUxPSklpL/LODgW1Qsgwe8VCoVtNttd/CMLJv+Oj7TarVcjnduMxwOh3jmmWdwcHCA5eVlXLp0CVeuXEGr1XI+10ql4lLH0tTZ6XTcOwg0/My+Yl5rABOBhbVaDX/yJ3+CZ5991h3vms/nj518RoYmSUdmS4Z6EoZtae78jfUnSYbOuUGmrAUclquvS5qFsVrEI1hDoVsR0ktLS9jd3T12IMx4fCsSnkfe3rhxw50lv7Kygk6ng93dXdRqNaytrWFxcdEdFmLV1fqvP/ssSpYGJ61IOkhUB31awEANUfrRCeqAnTDFuibrZq1HCYZ8n7UrwCcMap85rXZMNcwz0ukqkO+0AJDaeiQScWPOgDnG2mjzu+SRWtCYZimYdeytvrTGm5/vZO7fDd3t+/js9evXJ5RKS0sHgHK5jIWFhWNaubRaa1pbW8PGxgby+by79uijj2I8HuPGjRu4fPnyTHU9Maj/xV/8Bb7v+77PfadZ/Kd+6qfwuc99Dr/0S7+EbreLp556CtVqFU8++ST+8A//ENls1j3za7/2a4hEIvjxH/9xdLtd/MAP/AA+97nPTTVPa9LR0HIx6D8dNSwXqwRqPfDW9g05aaW2XigU0O12Ua1WXWCfXJxBWhrrIQElaN8+39/tdl1iF2rreg+vBD6mt6U/PhaLoVAooFKpYGtrC+PxGA8++CBCoZDLY37jxg3Xz1/5yldw+fJlLC4uOtMvz/JOpVKmDy+dTjuzMU2kKysreMc73oHDw0Nsb2+jWq06dwaACaanxzXIf+4DUNlvPtKgLN0LvvLlmGpAsgS6e0Hj8dgFR/I8gm6368ZD1pEme47jcDhEqVRy86vf7+PrX/86HnnkEZw/f37CdC3bEPRZXgtqoxaoeE2vSwKgFNB9Y6PPRmcZ/JPH3fJ5uY2P/2V9NEDJMdVadpAVQQOo/F26omRZQQDLMmgNLBQKGA6HzmXG7Ys8dIquLGtO6jpNG1s9Xlrg5dz3rY9p6/K00DRLMSkWi+GJJ57A008/jfe85z3u+tNPP40f+ZEfMZ9529vehv/23/4bWq2WU9Cee+45hMNhnDlzZuY6nhjU3/GOdwQORigUwoc//GF8+MMf9t6TSCTw67/+6/j1X//1k75+gqQUrEEdOJ5hzWcqtMBBtkf/rhk5GUsqlXLpTmkqPQlJQJ/FFD8e3zalyyNMtVRMzYZnbrfbbbTbbdRqNYRCIXcMZbfbdeZ8akDArfFiW65evYr19XWUSiVEo1E3BgRhnlgmE9XI9K8UsKLRKC5cuIBLly5hNBqhXq+7bXT0U7F/NRPVQtgsUngQ4FjjbTHUIAoS2Gapw0mJmtnR0ZEThGia57uASRCq1WpIpVJoNBrIZDJuXmxtbaFcLqNUKqFYLHoZsK8vNOBav0myrFa8V5Yh14EGB8aocC5ZbpvRaOSsS7QG8T69DXMWy5kE6Vnmm7QeyXayTTpYzteven7SVUVTPINU2+22azOfk0F6eq3M0gbrswXwVv1943q/tfR78c47efaDH/wgfvInfxJvetOb8Ja3vAWf/exnce3aNbzvfe8DcCtWbHNzE7/9278NAPiJn/gJ/Kt/9a/wT//pP8VHPvIRVCoV/OIv/iL+2T/7Z26Nz0KnOvc7pVy5hUMyGBm1qhesZeKTmjuvB5lkgdum4EQigUwmg36/j1wuN2GGlhQELNb7gygUCjkTfLPZdElaNHhQY2GaUDL5/f19pNNpRKNRLC4uOjP+s88+6wIRe70estms2we7vb2N7e1t59fjWeA8BIbWgnw+P8GQefhEu90GAJc16/u///tRKpWwt7eH3d3dCYbFwD+mxqW5UYK6jDoOItm/1riynvLPEvq0lqmFSF0Py8pzLxgajw5tNBo4c+aMmzPVavWYeZWBibFYDAcHB3j22Wfx5je/2ZnmmUY2EongDW94w8wMeBYA94GIBnZLMNAaIdtDQYVJj3j2gSyLQk+z2cTBwQE6nQ7C4bDb303/dCwWc354WTe+y2qfpcn7+on1kHOW1zudjouLkHwqKE+F7BtaxhjMxnwE/F0KdNPGiffLMZjmfw9Sdnzv0ZHy94teDVB/73vfi/39ffzqr/4qtra28Pjjj+MLX/gCzp8/D+BWLJncs57JZPD000/j/e9/P970pjdhcXERP/7jP46PfvSjJ3rvqQZ1K4EDzVHA8UA3kgROACYT0cxdM3D+Jk20PNyE/nUy01m0Mwnos052glq73Uaj0XApI/kby6UGXqvVMBqN3BYZbllLp9N4z3veg29961vY3993QXTdbhd7e3su4rbZbGJhYQFXrlzB4eEh3va2t01ke+v1egBu+znZ9wcHBygWi87n3m63MR7fShVbKpXwnd/5nUgkEvjd3/1dVCoV9Ho9F/hEczA1kWq1OqGRzRr4I8dZak5au/T1vQYfq1zfdS0UBD0zjSTD5RGvBwcHyGQyWF9fdz5Vjgnf3ev1EI/H0W63sbOzg2q16gQ6bo/s9/u4ePGiAz6fpuZrn14fus7Ws/IefV3fIyPGgdv+bcsfTeIOgHq97nYNcG7x7AYeVCTBnECo54wGJR3LQUuUPGhFzk8K2AxQ5bqRWSEJ8uRHiUTC+fElvwmFQkgmkwiFbgWccl0dHR259ScFWd0/vs96bH1CixQ2ZAySVc4s8S6vRXrqqafw1FNPmb997nOfO3btkUcemQgivxM69aAeJEVakeuSZgECy4QkTU6yTJoC8/m8M4kTZGclrWXPcj/ztNMED9xeRP1+3217Y/QzLQs06USjUXeaVbPZRK1Ww/7+PjqdDur1OsrlsvNbHh0dodFoOPBlsCDPd5fmTmpEBBr2D+8bDAbIZDIoFAq4dOkSLl++jIWFBdy8eRNHR0eIRqNOk6HZlCdUSUl/VlC3+jXIcjKLuX5WkprQ3ZTDenHuxePxCV96sVh0eQC0pejw8BALCwvuHPaFhQUUCgW3vZBH8K6vr08Apa8e075bQpMk329Bmp4cZ2mJs+7n+3lgkAQYX/51ride1wKk/rPmnRY2pBDJ99N1QjBkO7iLRJYjXQS6nbRscT0zkZM88W2acGb1sVxbFkleaLlMLMvLq0mvhqb+atGpBnWaeiVT12YuArBOUKInehCQaq0DsBMzkMkWCgUHbI1G41igyjTQ1gFzUjOxgIFaNDV1MhwmkqlWq24/ON0V3F/P781m05nm+/0+9vb2nICQTCadGXFvbw+dTge1Wg3b29tYWlpCPB5354hTwCCIh8Nh5/cPhULI5XKo1+vOpE6Lwfnz5/F93/d9SKfTbosdNVFmCItEIq6dVrR3EMn+tJi/pXXq8bVIj/8sWum9IM6DeDzuxob5G3Z2do5ptTwEJBS6FQB548YNxGIxrK2todvtuniL559/3gl4up1BFglrXlvXLHfWrPEjjK+QgrW1nuW7EokECoUCYrGYm4OWS05q4tziB2ACmK2kMlqjZ/nSX28Fy43HY5eql8IWn2HWRmr9DIzTR7qSwuHwRGpc6ZKQYOYTavU60oAutXVNXE9aaNXKUJCl637QHNRPCdGESPOZ7HgJvlzAeiuKNVByYuozyuUk15q/fD+jI+PxOBqNBlqt1sQeYWuRyYA/SdrHpqNOKfXv7++jVqu5ICi+s9vtTpTJ98RiMSwuLqLRaLiT1F566SVUKhXUajWcO3fOnQx14cIFF9Xf6XQwGAzQaDTwf//v/3XndKfTaedfl6Z6MqRut+uSWJBp1mo1l0M/m83i9a9/vbMa/OVf/uVEP8mc3oz8lhpXUIpeTdoUaYGxHl9pmbHepU2PeqzvFcm5d3h4iFqthocffhi1Ws0FvOVyOcRiMWxtbTkBiERfbr1eR61Wc7sOKJA9//zzTlBbXFycaJ/8r9tumXd9gA7cBoOTjJlef9OC1gjq4XDY5ZKQ92p/PN1l+/v7ToigQEC+IV13MihU85XhcDgR5GkFekpBQW7TlKDK9a3dKXIspDWC9QEm/de+PpK/60Qy+nk5B3xgre+R68InPMzp3tKpBvVarYZ8Pj9xVrLW0vnfZ3rXDEnTSTR63ktgGo/HKJVKE4syiORCAqZva5NEPzj96zS/krnovqCbgJq1ZArD4RDdbhdLS0t44IEH3HahUOjWNhoGrdVqNVy5cgWdTgdnz55FJBJxloJ2u+2YJrVJRvtKiwBzkjMyO51O48EHH3SCQ6PRcElv+IwGT/09qH/lGE7TImexqgS906e9TqvnLERmyh0HFHgajYbLBVCv150QRW0QuB11TXP7gw8+6ED98PAQlUoFmUzG5Z8OqvtJXBrW79OEHw3mBB8GhWmgtIRtCoVWkCuzJlJY6/V6ODg4wNHRketXgjdBnSDMZznPtTtQBqrJ6zSZc83Rx08+pgFQBgFawhP7huVx54n8s8ZE8sAgULYAXd4rr1sxBL7r95Pmmvopof39feTzebeNjGZ2KUFa5lHA7xOkpKz9dLMO6ng8doxgYWEBi4uLLjLdytyln50FRNgW6b/iPmVqYQRXeWyifC4UCqFYLDoTIAOHut0uwuFbJ3otLCzg7Nmzbt9rPB5HuVx21odKpYLnn39+AtRHo5Ezt0uGx/6jW4K5ybktjkJEJpPBhQsXEI1Gsbm56Y4RzWazDoxkoNKsjMIS4nR/8j5+1+VZQoB2rVjvvdcau5zfFJBisRhyuRwODg6c5YNJSpjLgHOa4F2v17G1tYXv+I7vcMFb4/HYuT4Y42C1fdZ2TetDeX0asPM/BdHBYIBoNOoEFs5rgrQGeb19jaDMecs5WalUXExIoVBwwXW8j8G4nN8UhmWaVi2Y809up2OyHPrDma9egyUPUpLXtKbL9sg4FnlojHQXSqFDlqPn8jRQt+7jNR3votfq/Q6cm4P6KaGXXnoJAJwfO5lMHpv8BDHpU5e+OT3YcoJbCWukTw7AMfAHMAFma2tr6Pf7iEQiLrkLcHJfra4Dr8vT0STQy6Qt3CfOZ1gHBlWNx2MXPR2NRp1vnmZ9mnf39vZw8eJFXLt2zQX5tNtt3LhxA1/60pfw3d/93e7oVsYTMJ88mQ01psFggJs3b+KZZ55Bs9lEtVrFG97wBjzwwAM4d+4cIpEIlpeXEQrdyjRXrVbR7XYnsrnpyONZaDyezFAn+1KPTRD4W88FvVP+v1vSTPXGjRtYWVnBxYsXsbOzg/39fQDA+fPnUalUUK/XAcDtTqB/vdVqIRKJoFarudziR0dHqFQqGI/HqFQqKJVKE0BjWb0s18UsdZfPWn2jx4lgwKyN1Kil2ZkuH6lJy/3svDeRSKBcLrtrDNxk+lxmeiuXy8hms05Qp1DBfpBBcXqfPAAXFCrBnDyGPIL19KX9JUk3kwRmvpP1ocWMioRl7dPAK+ttCQ0+wVnea5nruVZ1n3BM7yedJmC+GzrVoL63t+fyinOCSAakQdja3gZMamnap2VNZM3YtAVgNBo5ICsUClheXsZ4PHaZ5mbRKKWW4WOYlM4TiQQefvhhF6W+sLDg9oXLMqRpX0r2ZCTxeBzpdBpLS0tO0242my7AKh6PuwQ7nU7H9TWzwm1tbaFQKLgoepoz9/f3J7bQ8TCSbDaL7e1tF23fbDbRarXcf3lwDE2W+XzeaSE6WG4W0mOn4xgsnyUw6XuUv/vMmrNcuxuSIMudFgsLCy74sV6v4+zZs879kcvlJgBJxmPs7e25uAjuLuh2u9je3nYxK7O6qKZZOKx7Z3le3ifnNAVIOceBycRTHCcCfjqdxsrKipuHiUQCvV4PrVbLnX1AoOYOFsYl+IQa2T/clw7ArQEGIoZCIRd3Il0n4XAY3W7XCSR6nvF/kJ+bW/eYb4IBd5Kn+EDZB+hB4+0Dfp8J3tLg53Tv6VSDOjOiLS8vI5lMunStOuiM0qtvQcrPvknPcnxCgU+jT6fT7gS3mzdv3lGmOR9xD2uxWMQDDzwwEdRDoKakTEainyfzGo9vb3UrFAqu/swwFwrdCjoaDAZIp9PIZDLOdM585Ddv3gRwK4kCrSE087JfhsOhO4edqRBp+mW2u1ar5fbcSkCPRCKIxWKo1+sTlog7YRAcL+nC8GndWpOR12RZvO4DsXtBsp58T7fbdcDB3QXsP4JWJBJxW9ekifjo6MiZ7GXmv8FggN3dXZw5c8bMZjVNO2dfyXU4TTCwrFPWf0Z7J5NJhMNhN7c5z6Ufm1YrOY+oeescCxQopWmegqUGdW3ZkW3TmjFdXKwbzfTkA/F4HIPBAMVi0QnlkiQQWrk5eE+v10Oz2cT+/r47i0Ge1Ba002CWea/nfpCmr+vosxbcL7pbIeI0CSCnGtTpq5bSbSqVciBOkmYpmuJk8IhmUJz81kKwktZIkgsvEokglUphcXHRmTl5UEpQ0NwsEygUupVR6sEHH8TFixexvr7u+oFtk3tl+T7p15cuCQmU9B8OBgPs7e3h2WefxZkzZ1Aul3FwcIBSqYR4PI7t7W3U63UXvPbCCy84DYFBVkyOMxqN3BY2MuR4PI7V1VUnFHCrHDV6Cik8gIQxCmSSBK47BXR+1hkJtZbkA5yg32Sf3yuyAJ2a38HBAUKhEB5++GG8+OKL2NzcxIsvvugOiLh69SoWFxfddkGC7eHhIQ4ODrC6uuqEPALhCy+8gMuXLyOdTruUwbLdJAncluYW9N1ql0/45hpOpVI4e/Yszp07N+Fy4v5ygiZ95MzRQGBOJBLI5/MT8Rzb29vY29tDtVqd2BYmcypIy5AGcglmMkA1HA47DXp3dxd7e3vHDluhhSWXy7l8ELrtvh0e8t2M3u92u1hcXMTCwgKKxaLjBxqE9fy0hAU9bvpZHd8iLQnaZ++bB/eD5qB+Soj+ta2tLXeyDXNaUzsBbjMEbYafJoHqaFlZlnWdi1xGutN/NxwOsby8jGaziXA4jFqtZraHDIp11+4Amq3L5TIefPBBd9Idc6WzDXKrDOssNWsuNgIsmRnNgNQeGE3P6PTLly9jf39/4mxvmaq30WjgpZdecmXFYjF3BCsD5BhUxOMLaSVgvfv9PpaWlrC8vIxw+NZhBtvb266MdDp9olzIenwkKFpahjUnJOBwrKQrQ9/L6680M+DYUnhiPvB0Oo1Go4G1tTUXw1AqlZypmS4VmTCIQZK83mw2Ua/XXcCdzyU0TUDV92vN3Wfp0Nep+VM4l7Ea8h6OjWwbhVk+x7MaQqFb2Qqr1arL1UArFP/YRg2KFAitFLXyPpreGWMC3E4vzXvlCYg8TpW8SvqrZbY5i2jWD4fDSCaTE1q6BHZZPw14ej4HWZ4sQOd3vUVuTveHTj2o00S8v7/vTv8iw5emLG2+k6S1LVm+RdN8ajJ4i2BK7aBYLOLw8NBF704j+S766JeWlrCxsYEHHnjAabzUsFgHBs6xDvwvg30Ixtpkz6AgaieMqu92u7hw4YLb65xOp1GpVJxWIoOJut2ui+Yl86KJsNFoAICrO89WpztlNBohmUwinU47FwPTmZ40Q59Ferx9zG3ac0H+dF3OvQJ4WQeOJwGXUeB0j9RqtYnjOWnJYeAh6yNPxJMCL7e9tVotJzT72mCBgvXbnVhV9DOsIy1KvuAyWiKkls596ZzvBNxWq+XStmoFgGuaa0pr63ouSWFPgj0Ap4nzyE7eHwqFkMlkkMlksLS0NLGjhxaI4XDogoFlNLskmvXb7bY7HTFIA7f+W2Ng/a6FX/ke31bcVwvc55r6KSJOoJ2dHRweHrrFcHR0hEKhgEQiYS40C9xnYbzaZG9pa9JMRmmeR5yeOXPGaa9kur52aeadyWTwxje+ERsbG1hfX3cWAMmICNjyyE0J9txeJpk4M7cRIIrForMoSPMhfeCMYbh69So2NzddYNDq6irK5TLK5TL29/cRCoWcSZGpYilMMNf1/8fee8fIep3n4c/Mtul9Zsvdvb2wXKqQsgptdVuOEgduiAwYcElkwIbkAIIkBC4ILBmOhdiIrR+ESLABQ3KBZSGBHEexHImOrRIzlq0rihJJXfKSt2yd3Z3et8zM74/F8+7znfvN3nspiuSSe4DF7s585XznnO993vd5y8lkMojFYhYTwWemQsZKaRxLjpvfNqO3mi8/i9BPKHHM3eA4tRb1mn6BQQetmeeqMSAykUhga2vLQCmVShkb1Gw2AcAs9omJCZw6dQrtdtvmn8pWu902C5HPViwWEQqFMDc3N1L51abWMvt4ECi4Y+T+7R6jzBUpd8AbGMf5Ud80wZxAyfN3dnasNDLZC7ePvA8zPjQGwwV2XUd8HwOBve2HC4WCBZIq4PJ4bpLE/e3ZV6Xr3R3pdIwI/MwOoM+e9/BzF7hrWNut5tqPcvdb//quPR/slV87AvVD0nShsnb19evXLS1rMBjY3tF+wkGbCiL9TBc2BYdS+O5vnuc2Bs0BMKWDOd4K7LwGtfHx8XFks1nkcjmcOXMGMzMz5nPWVBFG1rIvLO3Kcq368tKPp5RkLpfD5uYmBoO9Hdamp6etn8xZHxsbw8bGBgqFApLJJO677z4sLy8b9U5Fo91uG3U7MTGBCxcu2DOxKE6r1cLa2hoAWBnYVCplysbW1hYuX76MSqWCYrFoO7axEhr96a7l5M6bH5jr9yqIXME2yj/sHucH/DqftwOGt9uoJFKxCoVCyOfzlhbIevqRSARXrlyxzXEWFhZQKpUwOTmJ+fl5LC8ve6r8EbgmJiY8GRrcAZBrxu2L39iw+aV73go4/OZtFLBTmVRWCoDHknV9vBy/QCCAra0tNJtNlEolUxy5N7m+L25FN70efffadyqwBHNeNxQKWWGgRCLheR/7/b7t9JhKpZBOp42JUGVYmQZ1o7EfdJ1QKabCz3E8aI37zSv/17/ddOCDFFo9333vjtr3ph1qUHcXCenCzc1No5FJd7k5ryoEbpdm9zt31Gd+FiC3Gx0Oh8jn89jc3AQA38C5YHBvm8hMJoPZ2Vnkcjnk83mL+KWVocqIK/xUALoMhW74AMAofL58LPbCaHRayNVqFZOTkwbEhULB6Pjx8XHz7TI4jhYjC3iQ6tVypUrf8xl6vR6q1So2NzdRqVRMwajX67ZxjausufPmWlGj6FIVRrcSOjqv7jVu5zzt450KNjIvMzMzVqCn2+0iEomY8qZjSWaFxWl4jampKaTTaQCw3H/2US1ZAOZ60e1DeR2/NirC+qBxGaWAuefp9+prPuiaZM4AeFK8GDvSarUsSFR941QUCJYa/Mbr6rutSgDlEPtMtlDHSCvUUWHSAjoMWlTfuxssp1H/DOZjfnq327VnvhMgHcWYuOv1VkDuNyd+fz9f7chSP0TNfYFbrRZWV1et2lQkErGIa8BbC57nsLnWuysw1Ern/y5Y6uJ3A0d017HhcC9vHYDVZ+d5FMrJZBIXL17EsWPHbItF1bSZww3A4giGw6EJLtKzrVbLBBJrsStdD8AqW/V6PXQ6HaRSKRMm3MRld3fX6olHIhGEw2HMz88jEomgWCwajVupVCw1aGxsDFevXsXZs2eRz+ftOXd2diwSm1Q8K2yNjY1ZKh2jhnl/RjRzPHWcdZ5G/XZZFY6ZCmZe048G9hNOBwWKHdTu1GoJBAKIx+O4//77cc8992B7extXrlzxWKqkXOnuYXEhZWuCwSAKhQIA2HvCdRsOh9FqteyezN1mESHXWnefBfAPMAW8Aaj6twvso64/ymJnU7DTe7rzxHeBtHulUvEwEeoPJlCymuGtdq8DYLUZqDyMj49b4CqDPUmlqzJJVoDHcM74rrA+A5+VxWW2t7etoiQBne66eDzuu9b9xnrU/6PA3P1uVPN7Z75bkL3TdgTqh7BxAfb7fSu+wJeQEeIEAYINsK/JU0CMsjQAeADdvbcLCJo3q1aOVrniy8eYAFpR58+fx8mTJ5HNZhGNRm9Kz6OFoD5CjXAFYJYFi1uQ0iZtR4qRYzAYDBCPxxEMBq0YSTKZRCgUwtbWFpaWlrCxsYHLly9bBb/v//7vRy6Xw87ODh5//HGMje1tG8lrk3IEYMrAXXfdZXnU3HRGgZr+dWBPUZmensZb3/pWRCIR1Go1/L//9/9MmeHmLsy/vhWw80eVJxVwo7Ii3OvcrlAbxfTc6rxRbWZmBqdPn8aDDz6IRqOB7e1thMNh1Go1C6JstVpIJBKIRCI4ceIEbty4YXNPZaper2N+ft7cIXwfWKeA40ILcH19Hd/61rdw4cIFxOPxmzIP/JSfUUqzKmB+wV6ucuUH5npdfR/93CUu1UyXE/eQ39zctBK6tMw1h7zdbpt1nEqlLGiN9/YLWiNryHVNEN/e3kaz2bSysKFQyMaDsoUMFt+NQCCAcrmMUqmEcrns2aGQAM7fZLD6/T6OHz+Oubk5ywZy50LH013LeryyEcoU8O+D4klGAbhe96g99+3QgzqFMbC/WPhCbmxsIJfLIRAIWNEJDWxzF9cozd/P0vOz4hU0KBS1+AOwT4dprfVOp4NGo2GVv06ePIl8Pm/R39oXYN8ypVvBDZpRCnE4HHrSkRg9zudQXyHTfQKBAFqtln2fyWSsalmlUkEsFsP4+DhWV1cNJHg8r81KZBR8FFaNRsOoe2Df9UCrnQKQ1b7C4bBZnQzgI5ATgCiM9dlc6lBBW78fZSWOoht1Lm5H+z/I8nTn9aBrRCIRnDp1CidPnkSv17PArng8jkajYYWXGLMQCOxtvrO+vm6CnvPT6XRw4sQJy2BQq1CBl2uI814sFtHr9ZBMJm0NuACg4+U++0H+W5f1utMxddOn/MZV30u6ftrttpWa5XfAPrW9vb1tga7b29s3Uel+TX3cVDjpliJQA/vsGtNUqaQHAgGz1vv9PjY2NrC2tob19XWLFeLzUIlm8SG+86p8qEzg+LmK0ih63AVs98fP9ecnQ9135vkG9SNL/ZA2vkx8oXq9HtbW1jzUritM3cU1il5UQPBrrrXhBq+49Cc34KAVtbGxgUQigXw+jxMnTtyU+8p7KKVPwHQ/V2ue9wf2hIdutALAo21r7m+j0bD7cn/43d1dPPXUU7ZJyPXr1zE2NmbCsdfrWbAPFSheF4BZfXfddZdF7nOednZ2LP+dPmDOWyAQMB/w2NgYrl+/jkajYdQmsC+E3ZfPBXTX/eI3f9puZW3cSbtdi9ZtweDeFqCnT5/G/Pw8NjY2UCqVMDExgWw262FFqtWqgTqZFtK2HKt2u414PI5ut2uKABUwVwhzDbFiIPcF4PpxYzNGgYNfEKo7JjpO7ngcZGXejvKl32n9BW4XzEIzmg3A+vh0TbECnXtvP0aACgGtbiq/VD65QyEzT6LRqCftkO8BZcPa2hqWl5ctQj8QCJg8I4hrANuo8XbHzm/8R1nVfla5e6yCvN+7M+rc73U7AvVD0tRK1QIoCmjXr1+3lzEQCNiLxEYrj3/f6n7ucX6AQUAnY+D6IvlShsNhi84HYNbocDg0jTwYDJpFyoh1vmAMQGOhHd7PHQMAJjDoX+fLx2ha1vwmgGxsbJiFuLW1hVQqZfnkGxsbWF9fRyQSwezsrG1cwwpzzWYTjUYDqVQKqVTKhM7Ozg6q1Soee+wxFAoFvPKVr0QkEkGlUkGpVEK32zXA6nQ6SKfTlmJVq9UQDodx6tQpvO1tb8OTTz6Jb37zm6ZEaPUv9YdzXjQISefAbcrk+FHttyscDlIaVJjeyloJBPYCrc6cOYNer4fr169jY2MDsVgMu7u7uHr1qsVbkOVgH2m9E+T5N4vUZDIZzMzMYG1tzWI9qGCp4sj5I5VcqVSwvr6O6elp2/BEld5RVqACuY6HXwCeq+z4KQ66zkfNkTtfW1tbaLVaWF9fNwWItRXUbab7DrRaLYTDYWOZdLc2rmu1lEmz1+t1G6t+v2+WOpWEYDCIXC6HmZkZFAoFA3jG/6jCPTk5abUCNICO7IJa9oyS5/pywZtj4jc3HAe/7/i39suP8Rxl1bvXupW8fS7bEagf4uYKFkairq+vI5FIIB6PIxqNWrQ34F3I7rWerTXmp926yoCmuSwsLFhRilELfzAYeLaJ3NraQqfTMbqa11RhDMAUGtL+mh6jOe3sI7eB9NPkjx07ht3dXVSrVVSrVUvPef3rX4+vfOUrRgsPh0MLbmNRmmAwaPRjIBDAd77zHeRyORQKBYRCISwtLZlw2tjYMHqZisFgsFcBb2FhwSz7tbU1CzqKxWKeDTgU0P2igHWcyQrQmtVoY1b7GiXoRq0BP1rf/f9Wa4wsTKVSsTljyhSfLRaLWZogwZnzrwBCdwoV4HA4jFQq5SmNyjQ3tdQJGrpOms2m/eYaYIaD6w5SRWnUOPD/UWyGn+XuXvsg657HMx+/0WgYCFIh1B/GvpCW73a7WF9f97BcrJdAhVj9zWTg+v2+p/a7KgGBwM1uQTdLB4CBPYPeqATRrcX55P34v18qL8diFEOk867yg5+583WreXkxAPrLrb0kQJ0gpo2Lhr6sSqViEakAbtoq0e8aeh3+PSqtx/UJHkRT6TnqN2YjxeZG6VNIa+CKRjsrFao7PVEwU4hoIQ0KgWAwaEKbWQO02HiN4XCIdDqNRqNhwN5sNpFIJHD+/Hk8/vjjnu0eKfBoTfMZSQf3ej0Dg1wuh3q9bteu1WomGClcCerZbBZzc3M4ceIEisWiPS8Lerjzoq4PHUtXQEajUYRCIQQCAWM4aKGSebkTS/25Elz9ft9y0DVLgZv5RKNRtNttALCtRckYcey0zj/X+tTUFOLxOCYnJ+08pZh1/bgpXVS+Go2GFbLZ3d1FIpEw9ofnuu12YlL8mvs++V3b71w9nqBO2p1zRN80fdFTU1OYmppCv9+3mJGVlRUb40AggEajYePgsngK7H7zycYANz8FmmNF5V/z4Xk/KuhsWinSfQ9u1Vxrnc/hJ8dupYz6MQDal+fb8j2y1A9J83ux/QZf85rb7TYKhYL5av0s24MaBaOfRu1aGX4vBBmBYDDoocv4OUGVFhoAq+VMYU0rgkE+BHYCJwUqn0kFNam9wWBgdCJpWQ2uYRAfLTI+b6/Xw7Fjx5DNZnHp0iU8/fTTFk195swZBAJ70boUZoPBAKVSyVgSbpPLzVu+9KUvYW5uDvfccw9e+9rXYmlpCc888ww2NzdRq9VQq9WwsbGBmZkZpFIps6Li8Tje8IY3YHV1FRsbG6jX62ZtMlaBtbw5FpwjdbeEQiHE43FEIhGkUikbe9YAHwz2NqJZWlpCrVZDo9G4rQCf26GR3ea3/ggOpVLJdsijuyWVSuHChQtYW1vDcLiXOdDv921tb21tYWJiwpMOqYDALAYFdVLSXLt8bxi9TXaANCzTHKvVqikZJ0+eNGXBr+n4PReKj9875mdBbm1toV6vo1qtWh45AFNOOp0Oer0eotEoUqmUKbY3btywrYFZ6Q3YC/KMRqNIJBIWB8PYHb+4jVv1XeWFNrIDZA0oJ1RuaZCdm3ar99G/XebJvb8GS446xs/iH2Wd+z3z89WOQP2QND/t9iAtv1qtmoAilUUB6EdN3Uk/AH/60H1pKVjVJ6VR6ACMQqWFzfMIULS6QqGQpbgwj5ZKAV9qUouaYkfNv91uY2pqyq7PezIamrTt4uKi3TuXywHYs1ZOnz6Ny5cvo9lsYnFx0QJ+AoGA5TpTcNBNQBaAQm93dxelUgnf+ta30Ol0kEgkcP/99+Oxxx5DqVSy7TDJDLTbbQSDQduf/b777sPly5ctip4pfPF43OrWr66umpXD56KQ1M07ND2Je2nTzaHjTkHqWh/KCujngJfO1PPUaj1o7WoAaLfbxfnz55FKpcyq5FrRmgxurIhWOiMIEHi5Pt1gQ45bp9NBJBLx+HP5XBwP7urX7/eRTqetwuCzfZ/0f/fnTlwY7CeVVKapcb2zGmWz2bTNjPg+NRoNC1Tb3NzEtWvXPHMyPT2N+fl5LCwsGKC7a+lWz+qmhrnjMAoERymOeo7KHHecXPDlsaO+P2iMXfbFdRv6KQGHCSgPUzvUoD6qjdIOe72e5aTW63XPRiY85iBQ99NQR93P7zxlFlyWQV841bJdzZx+O61ABcCEkJs7SxByqXbmx5OGV6aCwUMa4EefaqFQMMs9m80ikUhge3sbtVoNx48fN8Bk0RMFbxa24f05hltbW5YyRV9vLpez80ulkglcYN/CTKfTyGazyGazSKfT6Ha7mJiYMFCn0kYqH9gHdVr1sVjMnl/dFFRuWHhE58mde44xLSo+s64lsiB+gUt+Qt1dD+FwGIlEwsqMFgoFRCIRT2lXxlYo/a1zq/X+eV3d4UzXl6uEqE+YQO4CAL8HYIqz7qKmbRTg+QG6/v1sgIDAyfRR0t38nFHqDGTjOYxTYOCny2IAe8pfIpHwfDYqw+Kg5z3oufm/uggPsoZvpQS5x+n1D7qG33nA/lqlcXI7z3hkqX/v2qEHdXfBHmT1DId7FedYH5uCL5FIGMj4vQR8QVXoA14B757np/nyfP7oNTRH3LWW3BKSmv9Oy5zbZg6H+5XW1OpUa4/3Y+DaYLBXI5++bj0mENhLJ+PuahrQE41Gce7cOROUZA9isZjtQjcYeCt1bW5uWkU60t60GFdXV7G6uopQKIS3v/3tmJ6eRr1exz//8z+jVqtZdbNSqYR8Po+FhQVMT0/j+PHjSKVSePrppz3ZAVTY8vm8jWUgELC62/xhnexisWjjBMBiAyj4/VLmmJ5ImpvxESyJy8boaIKCCn0tUOIKQCohZ86cwd13341jx45hZmbGdher1Wo2v4xRYBAoFbdgMGgK1e7urtU/cP3YZHzcd4h7mDNNixYuz2U8Bs9h9Pfy8rJVHuSa1Hm4lWJ8kCAmiPC90uu6jWwLN7jhu0LWo9ls2ufD4dCCVXkO17K6ytgvbqnKsshUem43psJVpkY9M49TZVENBReA3X7q+LjnuePvfu/KMD9AB/atdT+ZOKqPz1c7AvVD0rhgXK1/lM+TgDkYDLC0tGRCT+myUbQZwdRvIapwHNVPLgoKdFrCwN7LQIECwAKyCKy8h/rV6TN1g2YAoNlsepQWbuxAZYDWeSaTMUqbtd4BmABnIJHSvPQ/Msq8UCggFouh3W4bOCcSCQO2YDCIpaUlj5Chv7vdbmNzc9OoYG4rGQgE8Jd/+Zc4duwY8vk83vSmN+Gpp55CsVjE2tqaAfz6+jrm5+et+t2FCxc86YXFYhG1Wg3dbtc2jJmbm8P9999vtHCn08GNGzewurpqflXOGctv0oIjsLt0Iu83OTlp+cbu1poMdOK86rahDNza3Nw0cOAaZkGi6elpZDIZSzHkrmyMy2Dkue41zj4wFZLPpiVi2+22VTZjFDefkQoSn1X9xa6bQVkIunwajQZu3LiBVCqFTCZjrhkdN/dvv/dKwcH1A7NRofUDFaaxVatVU2L5ztFC5xxNTExY9cmtrS1Uq1Vzw/gBQ7PZxOrqKh5//HGrtb+4uGgV/26nqRLlGgfuuFBJU6PhIHAfRan7WejucToP7md+x6ii5fbBj/4/at+bdqhB/XY0Yb+Xo9/vo9VqoVarWf6n7knuR1e52qXS1a5wGSV41L+llrcCs74Y/NzVjpU+VyFGS4G5sBqwQ0GsFhW/JzXpBgFqzisF8tbWFtrtNmq1Gra2tpBOpzE1NYVwOIxms2k1woE9v3s8HjcrkcCovlv2jf2gskMXwO7urgWzUUAwaKxWq5kVylx6Ri3TV0zfezKZRKFQwJkzZ3DhwgULOmJxEVbAW19fR6PRsE0+mK9MRmRsbMy2OB0OhwbM/I6AqpQ+ff0ug+DuBc4xUrqfcxUIBCyaOhDY24JWI6eZReEGcKr7w80kYHEVxg9odD/ZCTcneRTY+IEAc7O59vjMrkJwp821Vt3v9DefkwCu7gVVjAKBgG24xBoAmsqnQKhrdjgcot1uY2lpySrEbWxsoNfrAYAnZuVW1PRBgOcaBgddR48fpei41zrofP38oOa3Bvj3QXP2fLQjS/0QNVI7fMFuV1iwLOlwOLRIVxXIgNfv50cZuVox+6PWhS4GzRd3qUelzN1CKZryQjpbg+HUj0lfMDeLoKChIqB7LGsaXL1et8heHkPBDsCi5BkFvr6+jq2tLeTzeUxMTCCZTOLGjRtW6Y3R0NFoFBcuXECxWES1WkW9Xjew0HFh9H0oFDIQX19ft0pa3/d934dTp04hk8ng8ccfR6VSQaPRwNraGkqlEkKhEC5cuIBCoYB0Oo14PI4LFy5gOBxa9PyxY8dw4cIFUxYGg4FtdXnmzBmcPXsWTzzxBG7cuIHHH3/cY7WyLOr4+DgqlYplFLCON2sMcO65Jv2yJdx1wtKjiUQCjUbDwwhpVTJuPJLNZo1VYG46mQidXzbSzAx2YzU/sgN039D9QqWLzATHy133BDedS31eKoFMb+R68MscOejddS3FW73nChy8NwPhtP4A3UZUIOkSisViNg9+ChbfP91T4cqVK5YVQL88szSoGPI9dq/H99ZV3l0LXMfAb+zZeLwqMFxvLpWu19T7um0UKLqf8ZrunLnz/HyD5BGoH6LmvuCuRatNA8YAWDBXOBzG+Pg4MpmMx7ft0mHuS+AX3OSCti5m+iM1ctgFfwodjTLWIC4395VWIAUv+0r/KaleAJZyoz55CvjNzU3b/IFWPAALcCNIbW5uWn4uo+Np9czMzCCRSBil32q1cPnyZVy8eBGnT5/GYDDA448/bvS9CjneVyllCtixsTF885vftGj106dPY25uDpubm7hx44b5cB999FED6bNnz9rOcBcvXkQqlUI0GjUlhWOu9bKTySRe97rX4VWvehV+4Ad+AF//+tdRLBZRLBYxNzeHSCRigXcsl8p5JcVLZSsY3E9ZVJ8pLULOq1rrVCzd9T0Y7EVus4wuq5txXpLJpGeTFd5zZ2fHAG11dRVbW1tIJBIWVFir1VAqlWwjHioTXGPVatXWhJ+fXfunsRaudcj18eSTT1qAY6FQ8Lxno4S+S7/7BfDxHjqvBLVOp4NqtWqKGNm4ZrNp1RUJ0izTrO6jU6dOIRqNolar2W8ey3Gs1+tYW1uz9cAgwUwmg3PnzlkcyNLSkq+SwPXhgjsVOnX7qOuOckZrCFDp4DwyO4bvv44V2yhWcpQb089gGfU3lQ9XQfFzmx6156YdelC/VVMKUv9XMKpUKuZHY7U5V8gore76stz78TfPZfCRW45ShZNStX4LXoOC9NoEBd6D0c0EdAoy9t8tV0vqWOlZVp1T5UWtm+FwaGlxrMJGi47ujGw2i42NDbPqc7mcgbL2Ve+jz8N0tJ2dHc+2uayfTUE8PT1tCkSv17OiIuxTtVrFYDAwa5r0toI6hSWLioyPj1u8AIvScMON4XBoVe60Gtju7q5tNkNQrFQq5hpQ/yp93BpgRstY51+tq16vh6mpKaODGUDH8dLYCzbSx51OB5VKBYHAXjYAUyGpVNHPzLXJimdUQhlIqPEm7tpw17/f/91uF4FAwOYvHo/bMxwEEC4NrPfWpsdyvXJtMHOC40ylDIC995lMxkCdjAaDDxuNBtLpNDY2NgDAcvIZr1Gv1y3gMRjcS7lMp9OYnp42/7wfiGl/Va7Q9cN50MBanQuyf64c4hzqJjIHgajLBPBeflb8KMt+lEz0ay5b+b1uR5b6IWx8MUZtyAJ4AZfCZXt7G+Vy2UCdL7SCulL7rjBTuskFf15Dg85YzMMNutNKb7SC1Afrph9RM+eLyg0n+GLRUuz1ep4qY+74EBSo4BB4FWBo3VAgKjiEQiHbwYr57bR4GCzE7T9TqZSVclWfrYI6K6ZxL/XhcGhBYLRYm82mKQ6FQsH8wqVSCbu7u2i1Wrh69apFyZPW1+I6anFy7hjgNRwOLUqcAYVK105NTSGdTluhFSod3W4XxWLR0p+uX79uFqGuFSoNtM5oiXHM6XNnP4fDoQW0cc0wsFBz/nWdUxlgdHalUjEQnZqaMiWISqdat71ezwCK8+HmXus46lrUfmhsCN83Kj5qCUaj0ZHvrI4B/x5lQerxqmi1220PqDPGg8oFFYxsNovp6WkrS8ysmEKhgHa7jXK5bIwHGZJer4dwOIz19XUPQ5FMJpHP51EoFBAI7FWfYyyBq7RojQqOLQGda47KH8fZVeJc0GHsy9jYGNLptOe8WwUWu8Duxyi693OZEr2W+8xH9Pv3tr2kQH2UL3uUT47WcbfbxcrKCnZ2dkxQ0rJTwAH2o9c1BcUP2HksNW4AVk+dLygpMvr0FOj5Amre8djYmNHiFMYEBFoIutsUsBd8RUBUH7pSdVo3fTjcc0fwGuFwGO122xSFs2fP2h7OWg+dm8AAewrG3NwcgsG9UqSPPfaYpRGeOnUKyWTSqnYVi0V0Oh0TugR8jTJvtVpmQYfDYbRaLbTbbWxsbFgwXiKRMKqTucWsALe0tISvfe1rKBQKOH36NM6dO2f7grMCH69NGn1jY8Mq9qklSSssmUzac9B9k81mcezYMQPwZrOJcrmMYrGIa9euedadRryzDC2vTdaAShHHIJVKeRRDAOYGYdMgtE6ng+vXr2N5eRntdhsnT55EJpPB7u4uisWiBdupgtrtdlGpVNDpdEzJTSQSFoTH+VZ/LcHxVnQqAzW3t7dRr9eN4j958qSxAe47Pcoy97Pe9YeR/axxwMA1rp1Op+MpVHTy5EnMzs5ienoakUjE3hcCNINCudUtKxhS4WVRJrpW5ufnLTOj3W7fVBNfn8NtZKkYzEsliACrskcteQb3UTGjYpBIJEyeuEydyxJyjauy7adEqaz1882rm8RVON35e77aYQLm76a9ZEAduD0tftR5jIKuVCq2naWm7vhRRX7Uo9LcgUDAgI+15t2XgAJSd8bi96R7SXG75SddfyMByt2UgwLN71z2ORqNmqBleVE9hr9jsRii0ahZXaRvGXVOPy5p+JMnT3qswl6v56mIVygUUKlUzDIclTbI59H5IECw/CepXMZH0MIhDd/r9dBsNrG+vm47yM3OziIWiyESiZiFqlXsOM9aYz+RSCCZTCKRSNy0gYpayRS0gUAA+XzerORoNGrX5OYirJNfqVRQq9VQLpct9z8QCCCXyyGVSiEcDhtbwnlk06yIXq+HxcVFi+YPBoNm1XMXPM3p5xqs1WpWcY0uE2WJlAbmGtb1PwqY9XhlfdrtNorFIqanpy2l8XYs81GUPP/nOmRdet6TYEe2iVkRhULBtqrVa1Hho7JLSp5+a65JslZUAnX3RDfw1a+5z0t3GF1UOsbsF8dQ/fEKtHTbUAkPh8NmlGhTo4R9GBXjMGrM3TaKQXCVr6P23LeXBKhzEbv+vjs5n/7YSqViAU8EyVGg7i5OtX518WtOugo5fQFVy1bfOrAfqc7PNC1IhTs/120jg8H9ndG0zKm+qLRSq9Wq0eLM49aIfcC7Ycj4+DhqtZqdQz82fcihUAiRSMToaPqbAdg1WJGuVCrdtHWkjjmVH25qopYqmQTWQ6flHgwGbSzIiDSbTWxublrAVrfbRTabNcud1o0G8XF+dKy4RaZaxpw3MiitVsuiv7l1bTweRzKZNMZkMBhY4F2n00G5XMbi4iKuXLli0e7j4+PI5XJWWIY+dWVcdA2QbVhaWjKFiQoFAEtHVKuPc8YAPEZuu++UgiwtPN5blVk/oNWmwZoM0iQz5Ged+1l9ftflOfSbq4LL+AaOXyQSMZo8nU5byWA+o7qeuCZ1IyiuVyoIkUjE3pFoNGrbtGp8hNtG0dUaYKnHKVPI+2tApipAHF/GD/B/XsNVmPxAnZ+PkqmugXIrsH6hAP27vedhUkBeEqDO5mqho4JDlBpiY4rP2toa8vm8x7/La+n5/M2XiXnIBHXSx6T4NE/Z1WI1YIr9Je0KwEqBstIV06doQajfi1Qo/9aANPXpKhjRauaxrPhGazgcDhvF3+l0bGwymQwAGI3M/dYnJiZQq9UQi8UQj8dx3333WdWu69ev23gzBiIUCuHYsWNYXV315A27yoeyAqwhTwufFgv96+Fw2IKepqenjeLXn7W1NduPPB6PY2FhAel02iwspZp17tvtto29MiikfRlxvb6+DmBPyM/Pz3sof31++ux3dnasHgB9+gQWgoPfmKiFtrW1hevXr+Pq1at4+umnLe3u5MmTCAaDnuI6PJcFhah8ca1NTEygXq+j0+kgFotZdoi+MwrqSsGP8sVynAiGu7u7qNfr2N3dRTabxalTpzz3uBXz5jcWDFRkkBgVOjJGAGzNzczMYGFhwbOZD+eMShLvQSufCpC6Lrixy8TEhJXxZR3+gyx1joVmRwAwVxvdErr7ocYo+EXND4f7tS4YV8DqjUwpHDWuqjzp335xRXqOuw5dV6gf6D+fQHkE6i+B5qcZj5pYtQo0dzcSiVhKlau96nmANygI2C/coqlhtBzdyNWpqSlPdHS/3zerVzVxKgz6fBT0tEAIiGrJE9RbrZaltWk+Pp+NgozgQF8+r8P7aaQ8wZ+AT5DWGtu0iphOVy6XrdY7Lch4PI65uTlPtLIChs4dr03ams+nqTMMgKRvnVYTdzLjWOme19wPgBR7Nps1q9xNLyStS4Cnq4ZjwwA5rh1uFEJ6XP2g7D/BdTAYGIPBedda+Vwj6iclFfvMM89gZWUFpVIJ4XDYLFD641XwUtGr1Wq2vejOzg6SySQikQjK5bKtTyoZWk+B68ylZFWRdqldfXf4fFtbW9jY2DCKmOlu7vEugLt/63uskeMKxIxXKBQKmJ2dRT6fRzKZ9DAMut50LsvlMjY3N1Eul7GxsYFmswkAVrQmm80ilUphenra6t5zPPyUVFf28G/KHv5mwFyr1bJUVQCe/dPV3cZ7kt3TZ1OjYpR8fDYAdhB4j5qvZ+MqPWq3boce1N2XxM9aV3r0oEaatVqtWiAXg9gOqoKloEfByc8pxPX+BDoVzNpnfu9q8YxOV6pTy8YqE0BLktegb5lUvP5w/NQnzWuxb+wTQY0Wgha5oZDR/bxJZXPL0FwuZwIX2Pf309esQME+qxUSCASMxdCAOtf9wnsTMAOBgOXVuxHEBMRms2nsSiKRwNbWllUYi0ajnip97B9TlXg9KmEUvsPh/sYgVIjUyuKPgnsgEDBlgv5gBU9dX6pkcc9vKgbJZBKZTMYsRhWkvB83OaIiRRCfnJxEs9m0eWTkva4BpZVdwOA88HOe4wIvn5ljValULFrbZbQOUsgVSNQFQsWNirGmr2UyGYuLUAWX/WPcCJWecrmMarVqee/cvpWuKGZF6NbO7vvm19zno+LNdEIaBmSBuGZIqXP9cE24AbUa93G74ziqrwc1Pyt81O/nux1Z6oe8qVV5J4uTQFGpVDA5OYlIJOIJmuOL4udLVN8mrWX6pVWYKmVJ/7LS4MB+QRlemy/uYDCwGvFqjZMCJsCRrtXCMeyDRtK6frNsNmuCWQtpuHmxtNzoN2fOLiPiWT2MQpUWTSQSsbKytJCuXLli6Wv5fN7ye+PxOCqViu2QpS+VKjya566+Zk3BYrQ5S5aS1iTIu8KfVvv6+ropTgysy2QymJmZMSpdlRwyExxvTRVcWVnB+vq6Udsa/Mh+0ufNNUCwUevaFeATExNYX1+36nv9fh+JRAJzc3PmDnGpUPZVMwQYg8Hd7XZ3d9FoNKyfunbd9a9g5IKxZmIoTUxWgnUUhsOhKSVzc3OeALXbeW/5W4PwGHzIgMl+v49sNot8Po8TJ04gl8shFot59n2nwkX6fmVlBcVi0cZqc3PTXCuVSsXe4fHxcZw4ccKqIXLuyQ7o++r2XZVW9oHKO8eBMSvKOjSbTQ/Lw/UQi8WQy+VMkY7FYp4tefXeOnZ+LkZ3jEf5129llbvfPd8geQTqh7DpojwI0EdNji62Xq+HSqVimzvQSlUrRc9RgOSxtOqUZuTx/J4CWykygpACP/OIaQUC8CgJ1OopBJvNpuflU2teK6r55bpSuLDvtBzZL56nwM8AJwaAsRwnx4tRzgSjyclJq9Mei8WMil9bWzP/PnPdM5kMOp2ObXaiufh+L6rW6dYARc3Tp7LjuipSqZSNKYvY8IeR4Wtra7h27ZoBM32pDAokzU9lQBvHW+l3gr9rRVFAK2PBtaAMBBWpwWBgZX6VbdFocl6D1ekIDloxMJ1O2zHK8Lh+W1UUCISsU8DxpILo5/PlHDAoj0C6vb2NpaUlzMzMWJrYrd5fXQfq/qLiQKaMys7MzAymp6cRjUZvovn5brESX7lcRqPR8Gy45Pra+/0+SqUSyuUy8vm8pWfyOw0sdNkxvnMazKnxLxrFz5gAxoeUSiX7TMs553I5UzzT6bS5TfyCGF3AvdXfdyJTD5qno/a9ay8ZUHetXX6mVsJBTRccX7J6vW41zCnEeQ/XytW/CbIUynp/pc6V5tbrqCAmOCigKwhTcBBICLLqg1fFQ6k7CmFVgiiEKWhp4fC51W9NpQSAVZijFUirWSOFCfAUMNzVampqCsFg0FJvKMgYZBSJRCyanf57BRcde7XWVElxx1ufgWOujalNer1+v2+pYJrb3mw2rQY8faG6yYu6WGiFKfBrRDXHj4KbLg0KfLc2AdkBWvpaDZHX4/rj9RgoqPQ3+8KUSLe6HRUUBejbFfCqgOmYkuHQvvZ6PVSrVWN1dF5uBeju5wRnsjPpdNr83oyT0DHieWRtGC2vQWxkWqjE8T3h2mIAnQZOEqT9KHhlTpgBob53PgMrAHLcqBQR1LkOdnd3jbVTGl8VrVHjqe/TKMtb/3ffpVHKgt/1nu92ZKm/BJpa7bdL4emC3NraQqPRQLFYtPQ2t4Ssez7BmvnAFNSMqtXPGCTn3l+Fpr40tGT0PuoHpGVKpYJ17ckIqNXFa9FH7xakYa4tAVTTyAjkFJQsFkNQ5/mVSgUADCxIuTLAjooSfb60KFZWVrC2toaNjQ2jyDOZjKWdMfhN0/Z0ztVS4xirAkPKm+NIdoNWL5+NkfscOwpVFdK0aKvVqmd+eR9SuwQBAj3TAjVWQ7MeaLEqoPM3BTqfU900XBdsCpy9Xg+1Ws0AgIodrX6mZPFzWn4ahe0qaMpy6Npmc2l39z3j/8zu4LU3NjYQiUQwOztrLiydY30+fWfda1ORoV/62LFjKBQKxhJp3/ju8d3QDW5UqWGWCFkQKo+seshURoK40v86T+wnx7tWq6FWq5lyoGPHfeDdehNuKVjKiUAg4KlCp2Plgq6fbHTlkjadSz8Gxp0PvY5r4Dyf7QjUD0lT4NamAud2mjthCgxra2v2N/e2ppavgoqCXrV6vrzaP6X73BfErw+8Pn30Chzu1qp8DkbTK42n16Elzx2+aCnznhptr+l2g8HAlBqOLVkECk9uLEJrs9PpWNlNWi46L3yWeDyOs2fPYmZmBvV6HU8//bQVTmk0Ggbws7OzyGazZqVwi1QVYO58EtQUfAioVGqoaNCaIQBSeQqHwxYNzyIjW1tbRmMrTa20uN5T2RA3pVDnXBkbXQ+6Jlz/rIIEhezu7q6l/KllzsA9zdCIRqOIRqO2c2EgEPDk4yvQcC0oI0RXhq4lZUpcga+ATFBnyWKyNsViESdOnBgJMvzbVdxVeWP8xvT0NGZmZixbQ0v3KhND5YlV5/g+aY19ZhNQ8aGCSyVO3USdTgfNZtNTK0Lfe747S0tLmJqaQrPZRDqdts19AoGAuUJoeXNuOTecUyrurVYLq6urJms08FANB3VV6Vi68tSPXfAD71F/u2uHn+nGVEftuWsvCVC/1We30/w0V1rsTHXiNqN8uXgMF6gGEmlEumroFH7AzVYCm2tt8QVRRUEtNj+LiBYoq5LxcwoBavWa5uOmKSkjoBaVCggqE+wPALPsSBeSctcNbdT/qrm3VJiOHz8OwLuJi0bKU9Cy2AotUNfv686tCjWOi/ZD52043I/4Z1wAYyW0eI7Or9LijDng2GlTIFdw5+d+f6sCpy4RXfMKTrS4+aN51nTlBINB2/eAwEBQJCiQ0Rj13nA+lS1SV40qu+4Y0CXE8SGQUfHgmjvovXbfWboiYrGYbcXL1FSNGD/oh0wW+66uAr4v+qxc3wA80fZ+tdvdZ2GUfb1e91xH70GlUxXsWCxmga9cYzyWeyToNVVOuAyQuvdcQ4TzomN9kLU9itZXI4cK/vPVjiz1Q9xUSPoJ9TulfjR6e3p62pP2xcVJwNFSoiqw3FxvYL/gjEtfucCtFg2fQRUEDayj5k3KXcFELVRg/8Wm8KfvjT5fgh4FgkbgK/CpoKDCQsuv2+2i3W6j1+t5rsO+UqFg47jGYjEcP37cLL/hcGg56Y1Gwyh71l6nVVWr1TwMhZ9V5wol9RtT+dC543dutbtYLIZEIoHjx48jHo+bosGo61qtZqDkpt5pP/zASoPmdJz1t7JJriWrIK4CvN1ue9wWZCq4KQ4DLNUqZR8ZH+L2W9kd+nE11ZJ95NrQvvqtXT5zv9+3/mrwnWtR+inFDLZMJpOYn583xmE43NsYh4qmC+T6vmmKoSoCuqa0IJCmcdIC3d3dNatdFXB3vugmaDabmJqaQjgc9sTjUEnh+8Pzk8mkRcWPjY2ZYsW1zPeF7gfKLD6LKnxaUtcF9Vul8+qz+LlKRjGXlJfPRzsC9UPa1PpxLQvX/+bX/DRUAKZpX7t2DcB+cRhWBmPgEQBPZTntB8FfAcMFcu2r+8PGutUqaHkOLWu1JBKJhO12xpdaLR8KXFYN4xiy+IzS87Se6B/mNSl0CRa7u7sW3La7u4vNzU2jz3XzEQoWpfMp5CYnJ60ueyAQsNS21dVVK14zPr5X45015GdmZtBqtWwjDM6bWge8h1K/HAsCiLIfVIS0fCiFdKPRMPcM57pQKCCbzWJmZgZ33323x/J0KV79zb8V3DjvyijoWiLgaMCbghODtrj9qgucrBJHq5QuJlVWk8mk7UXPPHY3qp99BGAFiPjZrYQh17IyERxr1sUHYDUMdP5cgNd3jql5VDb7/T6q1apnjDVATpUtKukMlmXmhrqz1IXDHHWXxdGIfk1DdPvrWv6MPeEz8n1Va5vrKh6Pe9IxKQf4ro2NjVkQHRVA/q3vfq1Ww9LSku1q56e8ab/5mc6x60bym2d3vp6vdgTqh7z5+W/82qjP3UXJl4AbbXAfbV5DA9gojF0aV6/lBy5+Lw/BzrXcgf09uZUm96NpGZxFAGXQGuD171PYUXC4+z8TrFmMh0LNZR9UeWGhD9aH39raQjKZ9IyHBpa5wD42NmbpbXzmwWCAcrlsYMZ0I933mznktJI0ilytXJfJAfZBXp/pIAubfaWixvxvsg48f2Njw6xDpUN1HFUB5DX5N10pjHpWYHLZD6WQCSgKSIFAwGIDxsfHLSCMz8A54cY1oVDIAiapzOoY6BrlvRmFrWOpY+8GbnG+yRBwfDqdjtVUd99Jv6ZKC5VNjR7X710lXl0FBLtqtephONSNoqAejUYRj8etDKufxeq+27SqSa3rnLAfuoeDAiHfDb7Pug7YNyqjnAd37CgjKDs08O6gGJ9Rn7vHuJa6OxaHCSgPU3vJgboCkfqSRwG4n9Y/6rh2u41arYbJyUlks1mjuN1UM20K6gQ9P5+Tark8ToWDSxdrdDd/KGTcgCyNPtfxoTBWK5FCxvVNU8CoNajPzP7yHLIZDOYhyKhVzjHRnG5lJ/hMkUjELBb6C3mPdrtt12TlN9KtExMTHutbrWL2XdeFH5OjypTSp36WIl0qrI9Pi3N7e29PeSoWsVjMhDeFOYWwgjjZHApsBrtxFzXto1peWkzHtfo5VhwfAL51FMjyMOODc6+uJJ0/BXX1Q7sMlAKaG/vAvuk6pltrFIvm13ROB4OBBVWyqp/2Wd8VzifXOnfsYzAmGRpXcaBixHeKwXgKmG4Mha4ZAjRZMSp56pbQfvI6WkxG14u+W+py0/nhtVUJo9LO9fBSakeW+iFtrjYIeEH1dvzpfuDOv0klb29ve3ZkUgtXQcu1CjRIjhYbX2wANwkcBRI+h+aPE4QZ5KQWDu9DapBauEZ983wVIGoxUrjRQnb9oqxnrgKLig6t1VAohHw+j2q1agFtyWTSQ+Hy2lqdi/ccDvf2amf6XDC4VyCFx6jfmPtcBwIB22c9Eolgbm4OgUDASqnW63UDPvdldy10fqfPTmqVApNKBH3rtJCq1arFFdD6GQ6HVv+AQpa5z6wApnEKBFPdN1sVPdc613gCVVI4N6yUmEwmsbOzg0qlYkrbYDDwVM+bnZ0FAMvXBvZrCmg8hcaXqNW4s7PjsdY1OI8KCJmfZDJpcQla36DT6VjAmvt+u+wJ/1Yg39jYQLFYtD3iVYlUVkBBnoqZ5qiru0NTQ/lsrK6ogA7AU6tAwZyN7y9TKKnw8TlV2XCBReWG/ubYcCw0zkQzIOjHp7HC9XqYAOx22xGoH8LmasLAzfud305zXzrXOuDL0Gq1jI5UIFWt2NWeXRqNwEBw0MAh/ZvPR4vbtZIpjF1rj/1gv1ifXeuX8+XXKHTefzgcenZsU6Cj9UDFgIoMhboqBtFo1OjMer1ufVHgVkWF12CjEFZAZU48wUjHmtZxo9FAu902S4hpR4lEwgCRe8jTMhslQPV/vQ/HkH5rTUVieh+tdp1rFTL6uTIktA6pDKmVpT86Bu5613VJfy/TrjjmBLaJiQlks1mLFh8O96vZ7e7uelIqdQ3ru0KlTtkN/lBp9Os/N/BR9oRrks/Ha3Od6XumCgXnstFooFQqYWNjA5VKBfV63TMeBFyuL30HNVefigZZIs6LMlY6VxoA6sY7RxV1WQAA5bVJREFU8Ef77TI+yn65TIt7nrJGvC7HQQNhCexke+iWovKia+wwAdhRu7m9ZEAduDk9yH0RvttrA97a7erfcukxpbhGAYWrPLj0mnvMrTR+pfncRsGlOzu5wMJAGxWuGmim1pgKWbXalMIl0ASD+1u7as4uK9Axr1utCFp1TB/kc3MHNWA/fUstEVVWNA+W9wkGg56gKwAm9MiCqNXrWoH6t64DWp58XnVBcD3ouTp/qhDpD4UvBbCOvc6fux71uqowKHBpxTgCPau4xeNxy4BQlwUB0B0PrgWCOoFe+6Pvo7uO1H2goEILmPNMZcidC113XBdUsljngJvWuO8sn4kKscZ2sH9KYXNNkLnhM5FN4W5q9L2zUpwb26Bjp+8A16w+pyptvL+OnX7H8VNljC4MV/HQAEl3rb/U2pGl/hJpY2NjN+UH+7VbTZgCACllVrui0NToaE1jooBT0NP78nx9UQGv/5FNLWI+m15PaThVbvgMKnRpsbvADsAEOGlIBgXSSlbrXl0LCi6a395qtSwymNYC848HgwEajQZWVlY8G1QoQ8EUuXA4jFgsZvtCc9MKboepPlIFvX6/bz7VcrmMSCSCcDhs1yBzQX81GYVarWag5jI26hrRlB8V9krZ61aybpCc/s/xo7DX+uy3K5jYL3WNKH1NypvH5XI5JJNJxONxo36Hw6H5kLnedHMXbVRS1JVDFke/0/WhyiPjCxRo2edGo4FUKmXZGHpPHQ/9TSBjml6z2fRsBazHqlLENat7KbhBb9pHPhMDJKvVqs0VswhYIY/risqUgvr29jZKpRLGxsZQr9et2A+vre8Ez3cVT1UYVAapHFJF4DCB1HPRjkD9kDQKDOBmmlytx1tdw/3btXi0cdejaDTqsU5U4+aLqNQkqXYFawp912rwC2ajsKSgcfuqxVh0XHiMWqpu2VRSo2wsG+qyD7yWS/HqGAD7oMWxIHgPh0MkEgkDSe2nayG7FiT7Scucc1woFBCPx1EoFLC0tGRWkUtrsu/D4X4eNzfs4H1YMY4bf9CyYY48UxdpkXPcFYwJYBMTE2Zdq2XOcVAQdAHKBXTX969+Vv6vyqWCtwZiaYnjaDSKSCRi7giCqiptGuPAyGytI64pVuwHP9dnYRsfH/fQ2rReqbhx7fMzPkOr1UK1WkUsFvMovi4o6ztDV0sqlTJXmY6ly+rpnPA9oruC403gZJwK3xl+R+WhXq97FJNOp+Op+qZzR6De3NxEq9XyZEyoUqpWuX7n/ui4jFJ6jtpLux1qUD+o3Q6gu80PxN1GUFchBHiLuSiNrdfWzxTgXUtX+0FqU69DC5g+WAAeYeun6LB/LsDpdZUWdQFEGQU9RgWjWmO8hypXVErcxpQgCridnR1PjrwGDhGYeH9ab4FAAMlk0lKYKLxpMasgdylLCvJAIGBbVPKHwBuNRs3vSDAiI8Fn1XS4YDDo8VG6c6NjruOlgtsv00DHW2l2P18sx3ZqaspS03gs2QpmJ7jKhc4jQdK1Uv3oeO2Xzr+uD43d4Dug9Q64VrjWye5QqSOT5GYA8DeVGG5ByloIrC2g99VxVTcF1x4D/QaDgaeGO91VOlY6b+qGI5jre6XNvfaouTgC6Wffjiz1Q9YoSCgUlBYGMPJlAg4Gcgopbclk0hN9raCsfiwXwHk99Tcq4Kn1R6EB7FcMU8HD49THrkLX7bNa6rQEtEKYqwSoz5YCTS0wDV7SvnE8NG+aNDvPpZWmIMQI9UqlYmDJSHIqK9of0sIanTw2NoZsNotQKGS+VPZBi3IoVe4qYq1Wy8Y4HA5jenoa8XjcopI5dixJq0FQpHzZCEQcL/Zdo6z91qD2SSlTt+/K6mhGhG5NywyAeDyOmZkZRKNRc4Ooy8e9F9eXBpWpq8l1G7iWox+okxXiu6LMju5ap+MyHA49ewkEAvub82gRI7cxmpzKbyKRQDabxXA49Gxbq8oQaXeWl41EIhZcyflUvzrZJ46RpgW6/m4/JdltnIOj9r1pR6B+SJpaXwrsSun6TYYffel+r8fxfxWSBAzXutLPeQ21elyhpVq+ClaNMtb0KT1PBSFpQrfvADyKjgbqtFotxGIxK07jWllkA1RYU4hz5zalfhXg9Ro6FxrJPj4+bgKe5TH1HAUQfk6XBYWyVmbTMqepVMrmIhKJoNVqmaWta4SWGfvIOej1elhaWjJAUj8rqWhauFo6WBmXhYUFA3VN51Jlb2xszADBjf9gUCEtdgKxUrkMCFPgYH+PHTuG6elpJBIJo9jd87VvrlIZCAQ8tDvX387Oju1E6Fq7LhOhTVM1FcRctwuLCXGdUOEql8vWV83R5vuj96WSy3kJBAK4fv06dnf3S7eqksJ3oN/vG+2ucSEcXzIJHEuNWeHacaPQ9R1w382jdtSe63aoQZ3NBRbgzuipg45RulPpSgUAwJsXejv3VAGoVr1apRQi/M4N2OJzu4DOZ3LBmJQh/+90OkbJun5JBR69hgplzXPX8Var1AV1VcL4vGot8Xz6xTmebsCXshQEQwKN7nvPa/F5AViwkc6D9oHA61rNHEOtZa+KB+9LxYJWptL7+hzAfllhfudmJijbwPH1C3xiGxvbqwTHPPNUKmV7vJMKZoERPh+vq2uKgEblhWCm3+u75qcY6/zp2LrrwWUtVAnVsahUKga4fu+Y+85r0B2DPplz79Yd0OIrAIwNoOKmAWvsJ2MedK2ocu/6v91+HrXnrx1Z6oekKVgBB/vRXdA6qKlwUEuEAXKMTnUjvhXgXZDV/vE7zUt2/YN+1rHfNTTYTfuiQKvjRH8kA+aUSlQ6Ua0+vY7eh2lgSuWqQOU5FMwERrf/fgqZu+sdhbzSnjyXAWGJRMJS5wAgHA4bNToc7m0KEwwGUa1WPYwF762Wm6bkAfspccPh0GpjuwoT6VtamQzw4xgp9c5raxDcYDAw+py51gQhBQ8/AObn4XAYuVwOs7OzWFhYMIWPhVO0dKyrrHG+Oa4spuJu7qJpX+5aHcWA8TxVxAaDgQfA2Retg86+7uzsYHNzE5lMxhOI574z+v5yrW5tbaHdbqNcLtsGQ+pT53ql9c7IeRYF4prVPvMZ3CpsCu76TujPUXv+2xGoH5JGIeBG4fK727Gcb8dKB/YsqunpadvERf3mCv6u1aIg5t5PtXnAm1dMEFSg1WvRUlSLWb93rWJG83LHORWmZCFcC9G9pmvFqvBUFwSBnNfWwiKkOQkqej21ZmmNEQw0VoH957wz350R54x0JjWeyWSQyWRsoxdGyXe7XdTrdV//pwoBBU93LvUY9pHfuT5SdVG460Cv57Ieuq78sh8Gg4Gl/d13333IZrO2oYnuwqWplq6VrECuoOpuBarMlfZdmyqE+hyc14mJCdvPnIFwrnKqihvTxEiNkyljH9x3mOO7u7u3t3ixWMSNGzewtLRkrgr3PHV/MONB50znQBV2fV/85u2ovXjay2VODj2oK6Xn+qv9/r7d62pjoFA6nTZ6XIU3BZDez72GHqeCgP126WW1EPmMPE99zAQP15p2n8e16gaDgVm9LHGp+xsrFa7WrIKSKjY6B64VpM/f7XY9AY18Zj6XX//1c4I/r0d/uKby6XjRd6y11gGgUqmgVqshFosZ5d1sNj2Uu4K9+yz62/2bbRSI3wq89XzOmSquZInYx2QyiUwmg3w+j3w+j4mJCQua42Y2GqnNsea1GQQXCAQ8pVrVB6yBaVwP7IvOr7prdB4V6F1Lm0qEHw3PvjKrQS1id524c8Q5LZVKKJVKN9XMHzVvOh+j7uP3bC8X0DhqL+52qEHdzev206Cfq/swojYQ2N8YRJsf5c6/FRRGuQFcIaHCkqCtNPeo66mlz+sqRUxQ7/f7Rv8zL50A7QK6Uo5Kzyvw+dGv7L/2lelq7vO6QY16TU2bYuEU+pr1eO69zmszyEz9o7FYDMC+0kLmhdfVSHYqLa7S5M6BrjX1savf2c2d1+N1DLRpoBetZCoqCpzZbBazs7OYn59HJBKxKmbtdtvy6jmHfAa9tu6CpkFiyg5wpzb2kWvMtWR13tx1wPvqToF8TpfJUvcMf9wNhXQtuvfjvLVaLVQqFZTLZXNt6H1up40C/qN2eNp3iweHab7vGNS/8pWv4Hd/93dx6dIlrK2t4S//8i/xYz/2Y/b9z//8z+OP//iPPee87nWvwz/+4z/a/1tbW/jgBz+IT3/60+h2u3j729+Oj3/845ifn7+jvrCeNl9sfbn9gogOajzPTyunZc464n50nFov+r1ryfhZosPh0GNBq89VQVgpSj6jWuvsm2vZEmiYf8uiKtzFbHx8HOl02nzuume7jg8Fsgp3ClilWt1Ga4vWmFbWikajdn2N8FaGQkGd0epKHzP4SyleRoCz5nwgELCKdPPz88hkMpidncWVK1csT/7kyZN2/Pr6uvleXWVDU9moXHDcOJYLCwuIxWLY3t5Gq9XC5cuXjfbmjlyRSATT09MYDPai7Wu1mod21toDTKPj3I2NjSGdTmN+fh7nzp0zy7pcLpsvvt1uW0CYpggSyDnHVHSGw+FNZUo1ToBlVnUNaqzGqPln4zMxpY4KF9PVtD6+vtNUKmq1mm1CEo/HPcfqWuX70uv1sLm5idXVVRSLxZHZMEftpd+OQP2A1m638cpXvhL/9t/+W/zkT/6k7zH/4l/8C3zyk5+0/5nryfa+970Pn/vc5/AXf/EXyGaz+MAHPoAf+ZEfwaVLlzwC/FYtEol4aEXXr+5OxEF+wFHnAPt7E2tgD2tjq0XBa7u09ajr+/ne9Ts/8Hf/VitX70c/qPrUCZRugJkbqKbj42dBsRHQ3GAn95nUgte8X+6aRT8rwUEZgH6/b1HrqhjxuhrIp4oR/2fTdcIAtnQ6jVOnTlnFuEajYXN7/Phx85NTyWFjDjo3DSHIB4NBzMzMYGFhAa961asQDofR6XRQqVQsCIubprD/ExMTyOfzlkK3urpqDATvzWAvWvuRSAQnTpxAOp1GJpOxlC/2SSunxWIxhMNhpNNpz7qkz11TDQOBgAWSEUiZzkbwJTDr2qISqmmRfr53rjuyGG4sARUjuoFclwp36mNcyKjGeaOixEpvR+2ovRzaHYP6O9/5Trzzne888JipqSnMzMz4flev1/FHf/RH+NM//VP84A/+IADgz/7sz7CwsIC//du/xQ//8A/fdl/i8bgJ1TtpFEK3ahRMtJAZjMUIXfWJa+13jYDVIDeNUlaLXIPtXGF4O311wU79mmrR8jl0X3IFSGUdFBj9qHyl4FmYgxYcrUb3mgQPUsmMxuZ93OfkMxFU9X4ALEBQ+6fuB/W/k7oluLJaWCaTsfliec/x8XErXkKXgSo+/X7fdrhitDQLz+TzeRw/fhznz5/H1NQUWq0WUqkUKpUKgD12qVAoGI3earWsJO1wOESpVLJnVxaAzzoxMYFMJoOZmRnbeKVaraLT6ZjPmOM4NTWFeDyOaDSKaDTquVYoFDLw4wY7tJ5VAaOrRNPAlMZ3qe9RiqquQ16D46r+a41pcNccy8x2Op0DLS+uk62tLQN0KkT8/qi9vNqRpf5dti996UsoFApIpVJ485vfjP/0n/4TCoUCAODSpUvY2dnBO97xDjt+bm4OFy9exMMPP+wL6rp7EQCLTJ2dnUUgEMDm5qYHPF0q8HYA3K9REE1MTCAcDqPX65ml6QZ1qZ9Y/X60Spi3rLXhCay1Ws2saN0ekxYwr8UcWjY/Hzb7rX549ou51LweLR6yEArmfFb62oH9vF8FdYINj3HngAqQBjhpShQp4n6/j3g87qkgp89NsGGwnVKzrutEXSQEMW5eQ/DmGMfjcSSTSU+lNc5ru902gI/FYjcFNG5vbyMej5vvulwu4+zZszh79ixOnjxpW922Wi0AMPqY9da3t7fx2GOPGehmMhncuHEDzWYTw+HQsgYGgwGmpqaQSqWQz+dx/vx58xevrKxYih3nkvEDmUzG6hAQuKl8aaYFI9G5dqikRaNRizNg9LxGxrMRiHm+Ar3GDKh7ZHJy0lNFUYUu55yxHhqZX6vV7FgqfW42AN0IrVbLAuTcAjtH7eXVjkD9u2jvfOc78W/+zb/BiRMncO3aNfzH//gf8ba3vQ2XLl3C1NQUisUiJicnkU6nPedNT0+jWCz6XvMjH/kIPvzhD9/0+bFjxzA5OWm1vpV6ZfOjuw+aID+rQ0FZo4NVSNL6VIuSgk6D+ZSC1KCsZDLp6bP6GAmAk5OT5k9lHwjGbqS1Cj0dE/rV6aclKLs+bFb3Yh67a6XrOKoS4ReTQFaDQAjA49elRUUhTisa8IICn0MBSGl1lwWhC4LKkSpG7AsVG/rcWagmHo8jEonYzm2DwcDoaEaCT0xMYHZ2Fq1Wywr5pNNp2/EsHo9jd3cX4XDYrHECTaVSMSqdc83SpByfTqdjaygajaJQKCAUCqFer2Nzc9PGslAo2Ji5zJAyG/F43JSFTqfjCYrjWmw2m7YnvBasIfWuWQvue+IXPKqxFtqvqakpC2SkFU2FhDsIuiwRP+PcudHyuiboGqlUKhYbcdSO2vPdPv7xj+N3f/d3sba2hnvvvRcf/ehH8cY3vvGW5/3DP/wD3vzmN+PixYv45je/eUf3fM5B/ad+6qfs74sXL+I1r3kNTpw4gb/+67/GT/zET4w8bxQgAMCv/uqv4v3vf7/932g0sLCwgEwmg0AggPX1ddRqNdta0S8gRsFoVBv1PS1oVpSjYFeAJgipH7jT6Rh4qfXI3xQ2FHKa/87jVLDRItags1H0vAKu64emZR6JRNDtdgHgJktLU8LoQx2lIPEeLg2uSpGb4z4YDKy4B++jVc7UotfrqeKifXL7o/StG/mtJUFVg1crnP0DYCwRrUyOFy1oApIqYBroNhgMbEOVYDBoIMa5YF80PS8cDnuUkmg0aoDPOSOTwtxyMko6BuqG0cI9WhlNmZetrS0rHcyyt2SX/ABd19uoQFB+r4qhy0LxfHf/dp13XUPVahXZbPambA/ODcvn0ko/TJbWUXvu2wthqX/mM5/B+973Pnz84x/H93//9+MP/uAP8M53vhNPPPEEjh8/PvK8er2On/3Zn8Xb3/52rK+v3/F9v+cpbbOzszhx4gSuXLkCAJiZmcH29jaq1arHWt/Y2MCDDz7oew1ab27jtpukrxkZrBa7AqRfU6Bwj6Mg4vafiUQCyWTSgF2DzChsaHkXi0Wsra0hlUphbm7upsh1YB/UuVe4VlHjj0uNsxQqhaICqvubz6+ARuE4MTFhlhtropOiZgoYn4VV2nQsXf+7n1/bvR+FtgbYKb1ar9c9wV4EK1b1UgWG1+A8AfD4jOkr9gObqakpq9TGzzTQcmdnB5VKBblcDhMTEwaoVOqosO3s7CCRSNj3zCZQy5B54Ol02naAY416PhMBiNHggcBeXng2m/XQ5dyXezAYIJfL2b7y9XrdwDeZTNrzD4dDT/yCgrpu/KJBnlwHjCngc2o8ib4bygxRkXAtbBWofG7NXGGcAgPlqEgqM0AFaGJiAp1OB88884wd46bI0VJvtVpotVpHoH7UXhBQ/73f+z28+93vxi/8wi8AAD760Y/iC1/4Aj7xiU/gIx/5yMjzfvEXfxE//dM/jbGxMfyP//E/7vi+33NQL5fLWFpawuzsLADggQcewMTEBB566CG8613vAgCsra3hsccew+/8zu/c0bUzmQwAWKoPr6WCGrg5svygCXKt0VAohNnZWVy4cAHT09M3RYlzsajPt9lsolarmeLCa5LGZpoT08poyVPYEfhobapV7heprkCn57nPpAKcFiKDrRqNhgFINBo18CDVqe4FP9bDDfhzg9VohWoqmO73HY/HAcD2Le90OuZqiEQiZolq2hPvof5kjcbn/TQ6Xf35flXr2K+trS3PZiaqLDByXKvX0RIOh8MYDAZWvYyAz73LY7GY7SDHxsj1nZ0d5PN5mz+O+e7uLmq1GkKhEKLRKCYmJtBut1GtVlEsFpFKpZBMJq1MLgP3BoOBMUhksVTRIsM0NjaGRqOBVquFqakpJBIJxGIxU+p4LXfc9R1QRZRBki6Y87eyGGQN/JRwXTd8h6emprC9vY319XXMz8+bQqxrncF0zWYT3W73ttLtjtpRu53GeC62UQbn9vY2Ll26hF/5lV/xfP6Od7wDDz/88Mjrf/KTn8QzzzyDP/uzP8Nv/dZvPas+3jGot1otPP300/b/tWvX8M1vftNKcX7oQx/CT/7kT2J2dhbXr1/Hr/3aryGXy+HHf/zHAextXfrud78bH/jAB5DNZpHJZPDBD34Q9913n0XD325jcFM2m0U+n8fW1haq1apnC8zvtlFgxuNxTyUsNzCMwowCRal1jfjllp3b29sIh8MWNETAdQEZ8FYWc1OG2AelzdlUoOrx6t+nQCb9z36oJamKg6sgcSzUWlNXiv6vVpXS7PyOjIBabEyT0j64wXF6L/Xhkvqmz1gb70kA4jl8bgYIKi1OtwrvT3qcz8TgNfqJWa6VvnWmVVFJ4P0YREgQoq+ZChGPYb9ZOIiuhGQyaeBGa9kNqqTiqc+noNput9Fut217VkanM2uAc68xGi5IajyDaxmpy0RjUVwFXNeZnzKu8RFalleP0U1rVGE4ai/f9lxZ6gsLC57Pf+M3fgMf+tCHbjq+VCqh3+9jenra8/lBsWNXrlzBr/zKr+CrX/2qyZZn0+74zK9//et461vfav/T1/1zP/dz+MQnPoFvf/vb+JM/+RPUajXMzs7irW99Kz7zmc+YJQYAv//7v4/x8XG8613vsuIzn/rUp+4oRx2A0eK5XA5zc3PY3d1FsVj0fZEVfNn4vx81TxCdmZlBOp02CwzwBm0piLBwSaPRMOrXBSBaPru7u8hmswasfvXb3b4r7U0hqRYxn4ef6TG8jgIun5FsAf2PSn0SRBSctZ/KAuiP9l1BnX5aBR8Che6uVq/XDdgJmJxXxjO4So4qWgrGKvyVbQDgm1EwNTVlCpxG8WvRHgIq2RUCer1ex+7uLpaWlhCPx5FKpWwTElqNU1NTxuzouimVSiiXy6b4tdtthMNhTE5OWtEgAn0kErHtarnXu64vbl+qjcFldHvw+TqdDur1OprNJs6cOWOuJbIlGtx4K9ZL3y9XueO7xowIArturqOKsK5jfs/+K2Wv91PfPN+zIwv9qD1XoL60tIREImGf+1np2lxs0XdCW7/fx0//9E/jwx/+MM6fP/+s+wk8C1B/y1vecuDgfOELX7jlNUKhED72sY/hYx/72J3e3tMYyZ1Op3Hs2DEEg0E0Gg089dRTlr9+uwFyLuAxlemuu+4y379LE1LAUeBzg5DV1VW0222jTgle1WoV7Xbb9rqmYCLIESwYpEWK3O2XRtO7AE8lwQ9kFZT5P8/j9TXvXMHfT8nwcwOoFanKjLogKGhpqfOcsbExyzAYGxuzQihMaSQ47+7uWoAY+wfsZxYQGLa3t28CgK2tLVMKNH2OgElQ4P1otWoEv6tg6HpMp9O2y9e1a9cQCoWQSCQwPT1tils+n7dx4ZgXi0XbPY6KajqdtqDMaDRqCqSCGYGS65KgTt84lRl175CFYD+vX79u6Xv5fN6UDo49ffMEdT+XjwIq51rXh8us8Fh1eWiQ4UGME90orHPgCmzOp6ZCHrWXd3uuQD2RSHhAfVTL5XIYGxu7ySrf2Ni4yXoHgGazia9//et45JFH8Mu//MsAvHtifPGLX8Tb3va22+rroa79TmBhMFM6ncbMzIxRH+pH9KON3abANTk5iVQqZcJUI+ppXbFuOP2r7XYbrVYLzWbTfNMaCMTPKYQ1ep7Pw2NppbhBVwQ//XEFoPZTP3e/9wNepl0lEgnPlpujxksVB7XSdCzVl+tGPhPc+cz8nvXICcpUjviZzpNa7BxHDRCkwgTs7+PtMjRUzDQFDNhPfSO1rYAGwNKvVLEgAIbDYaOxmXsO7O/nzpe23++jWq3adp+0pKnYUdlhf4B9BVML6ig4Mnqe/dJKfnw36Jev1+u2y1soFLJ1wJ3RyLK4yp2CuJ/QHKXYueuDAYJKqdOFwblxAV2zTZQN0H652Q1H7ag9X21ychIPPPAAHnroIXM9A8BDDz2EH/3RH73p+EQigW9/+9uezz7+8Y/j7/7u7/Df//t/x6lTp2773oca1DXoJxwOIx6PI5fLIZvNWolILV3pJ3RGXTcUCiGVSlmwkhsApBY0rfROp2MRt9lsFolEwoRqv99Ho9FAMpnEcDg0i5H916ZgRyoW2C9XS6FGAKDwdn3DblMK3bW8+ZvFWfjcmoqnY86/DxLovKd7rsYH8FwGuKnPl888HA4tKI0AoNd1U/x0TNkPBQF3PHTc3fgBApwyElotT+l4fT5uHkPwZf354XCISqVi1yFwMqI+kUjcRD+TyVArWIFLXRhUYDQgkGOkwX7NZhP1et2q0UUiEQua1OBC3lsZIp13jonS47fTdDzZJ/7N+6vlrvcmfa/z6adsuON11F6+7bmy1O+kvf/978fP/MzP4DWveQ3e8IY34A//8A+xuLiIX/qlXwKwl6q9srKCP/mTP0EwGMTFixc957Muhfv5rdqhB3X+ZnWw+fl5ox7b7bYJUGD0xCglCOwJkVQqhYWFBaPxAFhQEQCzzkhjtttt1Ot1TznQSCRiKWgU3PybQEYBTPDiD32ZTPGiNcs0L0ZU6/kKlC4Qj/J16zgyrW57extra2uIxWLI5XKeDT8UuPx8/H6Kg0YfUyArYHIsyFgQmGjxch941v1mYBnHUQPPlMlQlwo3V1G61qWNCSoafc75KpVKpoyQcQkGgwZ+GsAFwENV05LmfG1vbyMWi2FnZwelUsnSrpSKdgPUWEWPfdSNUQj4/FufSTebYRAeq99x4xeWnmWGCo/t9Xo3ZQyowqQR76OscP6vCpy7Vhg4SraEhYio+HKNqyuEfn99r12F51bv/VF7+bQXAtR/6qd+CuVyGb/5m7+JtbU1XLx4EZ///Odx4sQJAHuZWouLi8+6T6PaoQZ1No2gjsfjKBQK2N7e9gguDca5VQuHw4hEIgiHw+h2uwZgtHaU6iQ9S0ur1+tZcBPgtZBoCTM6v9/ve+pr8zjmBivAECTpl2WONQPCGEDlF0PgF3zH/5WqZn9yuRxKpZKHCr2VQqSWuStkXWaAVijBiPOitLdeh0wMgZrWLalnV4D7BWupNU2L3K/RMta+aowAn4N9HQwGaLfbNu5KIzP/n3XTp6amrIIcWRwqhAxuYz47S8kqM+PHeugc8pmo8BAYNTVta2vL7sc1mc/njVki7U1lS908fF6NJ/FjDw6yjv0sarX+qXRw3qkoabEfKvF6f/e6R+2ovRjae97zHrznPe/x/e5Tn/rUged+6EMf8o2sv1V7SYA6X2JaeolEAplMBoVCwaLh3ShnNlpiwL6gZD40g61oqdDSVApeS72yeEwsFvOUOeVxBCVa9/yO9DqFsSohbrQ+j9P/VYhpdDCb0skKvmrV8/Px8XHE43FUKpWbis/4Ufp+wtS1yNxjCUT8UTBi/93nVr81FSp3X3tXceDvUUFXo/L59Rk4JjpOGg+g9Lz6/tVKVuVIQZFBa7xHMBhEKpVCIpFAPB73VC30c5eosqZxGAQ6si4Ed/2hUjI+Pm6pd9wFTbMF1FXCpkFyanG78++2UeyRrj+l4zUgUBU8zV9373WUvnbU/NoLYam/UO0lAepKB4+PjyOZTBrdvb6+bj7Zg87Xv5lmU6/XPQFbau1ReO7s7KDdbhstPD4+jlwuZ4FOrMqlFdIocHXnKw2e0khsBSVVJijEAS+9TUBUQakBYy4961rTjPqPRqPodrvY3NxELBa7Sfi6ioRayvoCuT54Hg/ssxh8Jvd5eKwG15GCpYXrBp3pc1ERU98sG4GVY+2uJY3KZz/4HQFYAR2Ah2nQ9C3OCXPYe70eSqUShsMhyuWyZ3xmZmaQTCbNbeM+m/ZFx1Rzt9kXjo9a7Vxzw+EQU1NTSCaTOHHihNUpYBobGSHXtaNzfFDku64RP4WEx6tbSY9R0NcgVc4h17GySO79bte/f9Re+u0I1A9ZU0FMSzsSiSCTyWB+fh7Anp+QgXN+NLwKHloDzAPWamYKrPQFks4MBAKIRqOmVJAupDAnhaygpdSz+igBr5WpkfFsWiZVA7hUmJEZGDVmqjion5wb5XCzklgs5gkQ0365z8I+abAXPxtlrbtWs15Tn59BaAR5ji2VIRfs3PWhfmc/kHetfQVNvY57noKcWudck1xLTE+jUkJw5zF6jju37JMqWG5/te4B3RT069NPTzaJ2SKRSMTWM0FfXVpu/ASwH1SogOvOo9s/Po8L6FqIiRW6tPiGrhEybqy8yGu4yqa7no/aUXu5tJcEqLOphs6UokwmY+lmLH3KY0dRhKzxzWAkBmypxasBSBqdzvOA/brrtKA02MilxxUUXAHq5ydnH9RKVMvOpdr1Xi7g+VnTBElabrcS1m7f/ObF755qzY5qLshR4BME1Qesio3rc+a9VZlR1sNPIfAbI3UXqCJDMOdv9lXT1Bj4RaDVTWsmJibMp+zmxvMeLqvgB+w8js/mXoNsTDKZRDKZNMaCP7yHRp27VrqfZe42t3/uOnStfZ0fV6mhcupms3Cs3UI7o+JIjtrLsx1Z6oe0KS1Oiy6XywHYe8mr1aonD9kV4hQoLPzBql2ar60CnQKY5T+ZBqd+bQojWoauP1z7zt9+oMR7snGREcy2t7c9VuWoRayA795Tr02XQqPRsLrkqmSMojZV2KvP1G+uyIiwX2qB6nkqxCnAGREdCAQsyIy0scZIsLnFdNhXDdZzN9xx+6tWKn+oTKl1zOj1qakpRKNRi7xnHjiBknUOdGMdBkk2m02k02nPOmI/3PlTFkGfzY81oHJRKBSsDgMVON3kRql33chFKf5RoOy6X0Y1nq/XZUVDZaZUAXfTCxmQ6GZ+MGbhCNSPGnAE6oeq6UvsBu0Eg0FkMhmLOq5Wq1hcXMTGxsZNEdOBQMAKxuTzeSsNGw6HTYC6kc3tdtvSzXTDDgoeVk9zfby0PFwrSiPRXUsFuDn3m1YLhTavORwOPUVZ3EAxVUzY9NoEAoITaVw9jsoBf9/Kf6nn+VH0aqkfRNtSSeKca3U4ukH6/b7Ni1pwOh5KL/OYqampm0rY+jWdN/aH64Jjz01R2L+nn37aQ32zctvp06exurpqaW4cn35/ryANlZdoNOqxYDVQj2vXzdcHvFUQueNdPB5HJpOxjYSoFHHsCKpavMZ1EWlTwHfXqssM8Vp8Bp7PdcltbslmsJaDXlMZiO3tbTQaDQs45JpSZeQI2I/ay6kdelAfJfwpOJgCAwD5fB6NRsOsUPc6jPyORqPm11MrEdinNQl6tCRI1XNrSFr36p9UAFB/pOtDdwFSqcRRwUlqPfkF17kKgQIjj3MpVvWbumDs9s1t7jy4Y61Wuet79zter+tS0KSqCRKk4wmy+lzuNp16fzIH4+PjVslPA/lctwWVAwVWl2pnEZ9Wq+UZY1LrDBZUfz/nB9jf1U5TH0cpPQzs0/votVhWmYwBYwvoQuJOdhqYyKZKhM6TS5u786//u/PorlFVlAB4xgPYD47js/LZWq0W0un0TWvZL3PgqL0825GlfsibWjBabnN6ehq1Wg3NZhOtVsuOBWBWHy10V8tXoUMrjoBNqp+Cl3tXs/a2SyvTD+zSlBTy7n1VYCq7oP+zL+wPBbKfkuDnV9fAIvdYtYzY/MDcz+/qCnO1ulSxYMaBO38unaxjRvrcVQoItppepn1UJkSvT8qW/dCaBK4io0oVr0HQ1Eh90vuqRDIinXXuu90uBoOBJ3aDa4UR7Lrl7ChmSq1kXT/sO4u2MF2OzI6mvvH+bsS7a6HrnKrSeicgSoVMAdpdNwRynStVpPr9vQqIhULBEwPgV0L5qL182xGoH5LmgoYLdOq3Jaizuhctdga5jY2NIRaL4cSJE7b9JIWG+k+ZFsTyrcPh0ArV0DID9gV8vV6364+Pj3t8qhrU5W6CAtwc7NPv9836V9/xcDj0RALzHI6NKhV6PWUI+Jt9o5ICeClc9ee6fl6/tCc2P8DR/8l2UIlw59kV+DxXjyUo0mKlf5pph0wrZF10LSbEbAfeLxQKWXAjWRv1XbushQIar8drsGTx2NiYrRHGKSQSCUQiEQNN1i/QcQT2qk+l02lEo1ErJcu51XgPF+i5JsbGxqwUbDQaBQBLc2NfeC0FxFF0u4Ilx8OPbTlIAdF1zzWma1j9+joWfNZgcK+iX7PZRLlcRr/fRzKZ9Ky/Iyv9qLEdJmD+btqhBnWXzgO80cFuOk4kEkEqlUK320WhUMDa2pr5TSnUWWjFpW1pYWuUsAp0VR60MYiHFiWZA9KvgH/esdsoCAk07LdfkQ6W3FSh5le3W9kDF6zd4KhRtKvOxa2+d7/T+7mWs5+/37VA9Th9DrIuBClS6TrXCkRutPfExATC4TA6nY4nvdFvblxQV1DkvbkVLy3icDhsAXa0wrluer2ep7gK+93pdKwAD6vSke1QpYznuAFyjCuhQqPBcS6g63X8qH69p98c67rStabrcZSSpoqE655y78vnZ94/41H43Ee7tB21l2M71KDOplaTvsBqPdH6isfj2NraQqFQQL1eR7fb9URUBwIBoyHV36m/NWWJ91G6UpUBLTqjlokfSPL/Ub5MCjVN63EVDApLrVev13P9nq4fktfleLAPrrXG8/18vO7/roLkHudaeK5/1q8pe8Hr0EIPBoNW5IfBiQR25mq75U9VMWMxFG4qovPmzpcbD6EKXCCwt+EL94YnqKsLxY/y5o8qchqnkUwmPda51pnnmGhVNmCPxYhEIsYU0Y/OdEWdf31Gd7xv1fzmXr/Td9VVFtkHBn1qkCnXvp7P+7AkNBV3fsZsiCNQP2pH9PshaX6WoetbVNCamJiw6mgLCwtoNBoYDAYoFotWGKZaraLZbFr99/X1ddsBjsE4tBAIGqFQyOhqV7hubW0hHo97rCtVNvyAwqXg1aJh3vtgMLACHARw3QSE92ebmJi4yXLXY1zq2I18ZhwB++PS6fo8qkiR+tX50etqf/T5XV+6jqvrL+Y5GuPAmgHc+KbdblvKGLfkBfZ3b2MflGnhONO6VspbrXteS8ctEAig0+mgVCpheXkZAIyKDwQCyGQymJiYQKVSsf4mEgnMzMxga2sLzWYTGxsbWF1dtX3WCfCpVMrDrnD+uDZY2IaAPTk5iWw2i1gsZpXj3EIzo/YN8AN2t6aAxmhoIKgfAOucuu8nlVUtoMP17ZfJof1qt9sIhUI2t0zHVNeRe477fEftpduOQP2QNaUib2VdcHOMRCKBQqGAnZ0d1Go1pFIpqxdPa6HT6aBcLhvYA/t54azCpb5K0uIKfBTYTDHzo5zZV7W2FRQBL83L6yjI8V5quROQFDApvJW2VqBSip/H0uK71cI+yGJXwe7+zebS8vp8/M51iej9lC52v1P6nM9DK1mVEM4XKWu3apnOofbdjSkYDAYolUqo1+vY2dkxfz/v32637T4c24mJCZw9e9Z2nVteXsYjjzyCTqeDRqNhwWzJZNK2BXa3IGUKIv3kVEipRJA9Iu3uKmd8RgVQV8l0500VLvccv7Fy514VE84hx0S3YdX9FDQgbnx8HKlUCrlcDolEApubm+h0Op5iU6Oa27ejdtQOezv0oO6+lH4vqAoLRjiHw2EkEgm0223EYjGkUimkUikkk0kMBnv7X5Oap7bPCGYCuVK9WiWMgES/qfoqXVD3669qla5rQYWlUscqIJWy1Hxr1zKiNcRzFBB4LKOTVWFy6XHt00GfjQLzUfPqKgGuta7UvTtO7vgpKLTbbVOYXD8t//ZL6eL32jdVJHROd3Z2rHAPAEshI42v1DABjOuKRWGi0Sjq9bptO8v+NptNexZa5+wbAziZ7x2JRJBIJCzPneuBrA790Eq/qxuG1+U4HbRuOS/u2B/UdE251pRuhOMXw6JrgBvh0G3CdXw7FtoRsL/025Glfkian7Xm1xSgKAimpqaQSqUwGAzQ7XZx7tw520iDVB4AzM3N2XVKpZL5JUkV0lpiZHyz2TSLmdSn0rajQM1VTEYtIrWY6VJQ2px+cN3oRNPnVGCTduW1isUims2mKTpKRyuw+7kP/FgIl869FSDocdoIrnwGVTA0sEqBQf3Wu7u7no1JODduP9zgQipF9EHTgnQVFjfQkRXharWabbk6Pj6OSCRi0ev0rzOwi6B55coV3HXXXThz5gyy2Szy+Txe85rX4J/+6Z+wtraGarWKzc1NNJtNUzQYeDk2trfXe7PZRLfbRSQSQT6fNyudYM/qexxH+ur1Ry12zoEfje4+vzJLfu4SXcdqRfuB+3A4tFK6jHVgAKerzOTzeUSjUfT7e5vScBz81tqt5MWzabe65mEChZdiOwL1Q9pcge9nUarvOBwOI5VK4fTp08jn8559yXlMNptFu91Gp9PBYDBAPB5HMplEKBQyC2h2dhbdbhfVahXD4RDJZNJ8t4lEwrdoiCscXQvTtQZvx63A7yh8aeEw0pmfu/m7/H51ddUA3bX8NThQ05xcIAe8ZV31f3eu3L/9AqH8KHs3sI6fHTSeej3OB5/HZUCA/V35XD8ulTm/RgWCbhsyNeFwGMFgEIlEAolEAsePH8fi4iI6nQ6mpqbMSueGJgTQcDiM6elpJBIJZLNZ1Go1rK6u4qGHHjILnooBlY5SqYRut4twOIw3vOENppz1ej2r48+gQT6n34++J+58sSkAq/tCFSodG1fB41pyFUeuNS38owol+6W1Geh2CgaDaLVa9s66/fZ7/7SP7nG32w46/k4YqqN21L7b9pICdbf5WYn6N3dzYxnOQCCAbrdroOHWvWYEMc8JBAIWjKVWRCgUsjKlU1NTB/qBRwH6QW0UZa/9pMWkJU21Tjn7r4VlWGY1kUhYPzQwT4WrBkep9a+FXUYJzoPcJbey5N1ruoqba7G7P/pMo4L+XOXhVmClc6rUL7AffMfAvVgshlwuh42NDQvAY/BcIBAwCplzxF0CtTDS5cuXDbRomfKZyBQlEgmcPXvWPu92u5iYmEC320Wj0TA6312Po/zpfoyYgrnfPLnj7s65rgXNLNF15jIvfvM9HA49oM6St6PK/Oocu8/iHud3rvsc7jVdF4QfoB+B+/Pbjiz1Q9pGgTib6yukn5VlMzU9ii+mWqiZTAaxWAzhcNgzydyEglQ8g7IGg4Hti81rjYri9bNEVZjxGL/P9fmUMqcPlVT8cDi0Yjt8fj4nqdnBYOApkENQcAUux1h9sH4baIxSUFTo+bVRoKDXcy129Y+PouM1XUznmNayaw3ynu4ueH6KGZVC7gkAwBMkyQ1eZmdncePGDfR6PWSzWZRKJbvW3NycJ7pdo8GpID7wwANYXFy04LlqtWrWar1ex9zcHI4dO4a77rrLlEv69HlMpVIxy73Vanmqyunc+BUzUjeEO4+qLGnMggKby6AwS4TArDXmdb3RxeTWgggEAlYPYmxszLYL1rXurh2XBdK15LfWXLmgz8y+6XHuMboOj8D9+W9HoH5I2kEv2ShtXL8ncDEdjS8cd13r9/vo9XoA9gKdcrmcVR0jEDAPeXd31/b2ZrAcqVQXXPyscpfiVWBREPGzjPTaZCC0zC39r7y30uh6Tx0b/qYv0x13CkFVUlTwuUJO+6rzpt+599H7KXDy2mo96xi6Vp6OjYK3uhE4pn6102kB8lgGF7rra3d312ISSCtzLrSozdzcHOLxOEqlEhYXFw1wd3d38eijj+L8+fPIZDKe5yWQxWIx3HvvvfjCF75glrlu95pOpy2FcjAY4Gtf+xquX7+OZrOJQqFgu8ZlMhnbdIaBnpxLBtExmG9nZ8eCRllEh2udIOxWOGRT2tz9XPPpNXCPnw2Hw5tSDrWehF6DpXaDwSAqlYopM7qede26bIQbK8H4C87Z1NQUksmkueg4Fqr0+7kP3Fx7fQ9HrffDBCBH7cXXDjWoa3PpLj86DcBNIBAIBKxQif5N4ZFMJi3QLB6Pe8q5alBRs9m0FClWdFPqnffT/o6yCLS5QOlaiXo9P0VhamrKrCA+h98YaHP9xvqs7ucuuPmBndtHP7ZBAdbvPLW0VRjqMytw6Nj6jS/H090Ix103o8ZdlQz+rRXaAHiC85RFicViiEajRr1PT08jHo9jcnIStVoNrVbrJkCiIjI+Po5kMol8Po9isYjNzU2PwkH/vZaArdfrWF9ftwBQbhEcjUatDjzXuxZJ4g6FZLTIOkSjUaTTac/cKbiT8WFqpGvlj1oL/K2WulrpbsEgPbfdbtvuiLTSXXDU94gKF5k1zkcoFEIsFrOAWO6+GIlEPKDO94nP7T6/vnNkIHq9HiqVigXxMU7Hteb96Pqj9t21I0v9kDR38ftZ6qNeENXGCXyDwcBKdlKT5ne7u7uerTEB2KYYtJgCgT0fO/9mdauD+uH3PH5A5FKYbH4gqcU6WPoWgEdYukKWQpMpT8xpZsoTheCoZ1FAdpUqd35orRD8XIBX4aagyXP5t1rsyhT4sRt+jZYTj9FCMtrogiDwu9a9xiwQ1JUx4bhxDBkBn0ql0Gw2cfz4cYRCISuOwxxzWp6uSyEcDmNhYQFra2t48sknPZXopqamjDViSlcgsOcWaLVaxtSo1UtLnbEl6XQa6XQap0+f9uwaR6WXAaaslDg2NuYBcj4D91cgyKkyputQ50KtdFXS1BXh9y40m037jjX/de5dMCdgJxIJZDIZHD9+HNlsFrlcDseOHUMmk7GgWNbnp1JP2aCArWWAO52OBcryp91uo1ar4cknn8TS0hKWlpZQKpU87gY3lsBVIo/as29HoH7Imiv43SAf4OYIcvqbaf3Q/8YUJFo0fFFZgpTXoKAn/U5QoN+SdbZdoeK+tH4Wtp+17vcM+r0CIH3fFILqMtBUNz4T8+1Z9GRra8tq4NPHrhu86LPwf6Xh9Tv9PSrgzgV10qE6dzpvbLyn+sRV4Lv0vJ6ngpTHqmWpfeEzsZ/qf+X1+/2+FZoBYGuI48t1RgCenZ1Fp9PB8vIyvva1ryEcDiOZTFpgHEHdXdNcNxcvXkSj0cClS5cQiUSMPl9dXcXU1BR6vR6q1SoCgYAnxoOgyWuOjY2h3W7bs1YqFZw9exZnzpxBOBw2C3g4HOLv//7vjXan1T45OWlxJqFQCMlk0qj9XC6Hu+++G51OB5ubm7h8+bKnnru6QDQnXfvH37qtrY4FFQGyY3xOfT7WvT927BjuvvtuLCws4K677rI0Vlba4/zoffxcSZyTaDRqz6Dlf911p+ueyk6tVsNTTz2Fp556CktLS3jsscewublpwaqamaHtMIHLi6kdgfpLpI2yFPVztRj44mmdbg3+0hKs/Ju+My2rqhajAq5L4er/fvSktoMWlWsVa1Qz2QdSqK5/WK89NTVlior2h5SsO7YK4u6Y6t+uv1V9im50Pv/W4D59dj4Hha6yB7Sk/ZgOl+LkdVzFyr2fn4vBHXuCCqPRCULqnnHXQyqVwszMjFU1JA08PT2NWCx2ywp+hUIBhULB2CDOcyaTMcbgm9/8JqrVKhqNhic3X59VFRsAns1lisWiraGdnR2kUikLtOMYjo+Po1arGSDqjoWxWAyvfOUrEYlELIdeFaRR4K7r2WWTVMHl+uG6oaLB2JeZmRmcOXMGc3NzyOVymJubw/T0NFKpFPL5PLLZrG2wpGvZzyXlrn2OH/9X3797rr4PzICg4nPy5ElUq1W89rWvxcrKCjY2NsySr9frpii683bUjtqo9pICdT9hrILDfRnUyuL5pA+Z25tOp+0aBEQAFg1Ny8KtGOf2wy8Nh/d0QWcUza5tlBWqgprXpdCiwGagF48nEJG61drotPRY1EY/d4ON+L0qFKTzXSVC6UsFcqUzKaxdGjYajVpsA61h0skukLoUviuIaekr4N2O0NRrsr8MquRYc3w0G4FrJJVKYXd3F/Pz82g0GhgfH0c6nTZQ1zXrKnyDwQCZTAa5XA7xeNzAEgDS6bRZe08++SQAGAWs60NBlWuFli2Zkkqlgng8btfI5/Po9XooFovmR3aVIgZWqrthYWEBhUIBjUbDgs50rehOg6PG32VhqACQviZbFAqFMD8/j+FwL1vgwQcfxPnz5zE7O4tcLmdrxH1PdYwPAvRRTas78npsyuxQmSSwnzlzBv1+H+12GysrK1hdXcVjjz2GRx55BCsrK1hZWUGtVrN3wy+e5Kjduh1Z6oesucLaL/JagdS1Kmkt6vFapINCwKUGI5GIp463C3KucFA60RWuftaL2199Dvc3v3MVBgo/Cj0KVPVn8zg+T7Va9QBxJBIx69gFGj+fLwBPiU6NECbYb21toVKpoFqtmnuD/VRKnc+vG3Oopc8AJ/qp6SbgBjpsGrClvmoWblFw4fFsfvOohVG63a5VaVPmQOl2/k9gikQimJmZwVve8hZsbm5icnIS09PT6HQ6nl3XXL86+zM5OYl8Po/77rsPDz/8sOW6B4NBqyCXyWTQ6XSwvr6ORx55xK7FWumcf4IwUy6ZHvaKV7wCsVgM3W4Xy8vL6PV62NzctLHis7hKIu8zNjaGpaUl22uBbipuKkNA1nLMWl2PY03fv7JhbmQ5a7/Pz8/j7NmzyOVySKVSCIfDNqfNZtOuQateKfZnA+auwj5qzfixhhwjAFaH4O6778ab3vQm1Go1bG5u4tq1a/jbv/1bfOc738GVK1dQLpdtXej1jtrB7QjUD1nzs2gPsnZdUGLEu+a1uj5UFdR6LgArPAN4KXq9D5uChTIELlDr5y5ou5SlS8spIAD7KVmkS6nEsK9Ks7NwDb+jP12L1ahP0x1bzWdX64uA2ev1LC+avkMFGkZkx2Ix3LhxA5VKBQBw8uRJjI2NoVKpIJ/Po91uY3V1FYPBwIqN1Ot1RKNRRCIR5HI5z5amGhCnf1PZIbjxGRRY9Fier+wNXTUce78sAQK7WutkR7iVajAYtN3gON4K7NoCgQBisRjOnj2Lf/7nf/YUX1GAmp2dRSQSwSOPPGLxIvl8HufPn0e320WpVEIsFjMrkJHgXKeTk5PY2tpCu902K1sVZY6XAryyFPV6Hb1ez+hpDZJkRLha6jq2qmhzTTMgjedNTk5idnbW2JBKpYInn3wS169f9zAxvJZS7FQUmJEwNTVlG+DQhRCNRj3P47Jwd9rUreCycsqWsNBQOp1GNpvFysqKxV9cvXoVxWIR1WrVo/weJuA5at+79pIAdcCfetfAND3OPdal45QuU5DVY1S7V9DVFCkFCr60StNpvrTSxNpc4Hafw30elw5Xn6lbBtRtGjTH59AcZnfc3MZ7qZDWDTl2dnbQarWsaEogELDSqJFIxLYHZdU1gvXY2BiOHz9uwWcnTpxAo9HwWMksg8p7MkqbYKK0sK4Pl3Z2x9edbx03zq9uf6trSJuftc3/NaCSoOm6ZFzlkOfNzs5icnLS0qNcizmZTFoa2tbWlik858+fR6fTQSwWQzqdNpCkL5z9VQWH88QdCl2WiM/DNTQcDtFutz1BbDxWC81ogRk/2pquGs4zXR68FyvwccfFRqPhGTeX9eG7x/U+OTlpQYrhcNgi3yORCDKZjKX8Ma1PUxSfLV2va8X9jG6lqakpxONxZLNZnDlzBqVSySz6Z555BlevXkW9Xrf0uaM2uh1Z6oesuWDL5gZsKTizuaDqWm4adOZSq2qpA7AcVTb6yigEKEBU8PuBu9LZSs3r87Lv7rn8Xq100qrD4dAEFMGIi51pcKToSeeSeqeA52/2X8dRA9+UTu10OqhUKlaUhc8UCoVw7NgxFAoFLCws4MyZMxYZnM1mrZRqKpXCvffea5R1oVDA9vY2FhYWsLW1hbW1NayurqLRaKDValmAETf5YC62six+9Ci3QtVnUl+oUqYa2KWgxHlWi1DnTBUKzitTIwHY5kBuoKCfwheNRnHmzBlEIhG0Wq2b5kLdAZFIBMPh0KzT06dPI5vNmluFfQuHw7h27Rra7TYikQiKxSIGgwFOnTplfWs2m7h27ZrdZ2Njw9YfFYjBYGDKW6vVskA2Ktrupjru+6mFcEqlEprNJtbW1sy9kkwm7TjWeNe1x7FTRUJdGXwX+ZtbKwPwBJbG43Gk02lTflhVkimJuvPed9N0Tep8U/lg8avTp0+jVCphdXUVn//85/HlL38Zi4uL2NjY8BgQR83bjkD9kDU/i9V9yfRFcY9z/WoqdNUPSiGiWj4FM+9HQUXtudfr2bWYJqe0n4K4grlW2nKtLzalwV3Ljv2i1a1pX8AeeGgVLyotDOJptVrmmlCh5RcHoJa5gl2r1TLLnD72fD6Pra0txONxXLhwAb1eD+FwGOPj43jyySdRq9VQr9fNH1ur1cz3Tt85YxiGwyGy2Syy2aylTl25cgUrKyvY3Nz01Dgnjcrcas3H91sz6nYhiPsJbsYK8Hz3x11nfjS6u950DP3K2vI3iyOlUikr+arsUKfT8aw7+v3X1tZw9epVDAYDLCwsmPuJLqhut2u1FkhT8/xcLoc3velNeOMb32hMyeOPP25rpVAoYGNjA6urq3j00UcBwFgUlh/W9cjG59T94TULgiwQaXbmxWt8BedU3w/3/da8e32XqMzS/UBLORqN2juws7ODUqmEcrlsijPZC/rwI5GIx0XxbJofU8M2NTWFXC6HaDSKd73rXXj1q1+NZ555Bl/60pfw6KOP+kbLH7WXV3tJgfqtvvej4ZUWpzVBi1Q1ZT/KzaVxeV3X9+ZG9u7u7np252JTkCY9yQhj14+pL72f1akKgvop+Wx8FjealtRfvV43IeoyG2zq41dBzeAnbjqyvb2NUCiEcDiMfD6P3d1dxONx29hka2sLxWIR5XLZFAEAqNVqlonQbrdtu1z+TQGdSCSMZp6bm0MgsOfbrdfrlmrmMgwuW8IxcaPO/Wh0jr2OrY6931yMAnr+VkHOPtA/7Tf27AvHpFar3ZQtQJAnYDEIrtPp4Pr163aurkGuNwYQUnFlqVgWnkkkEhYjAezXuE+n0xgfHzdWBoCxNVovQeMaOO5uU6tb302t4kZ3i2ZRsPFdZfYGYwJCoRDi8bj5zpmGR1AnMFOZ0Tnn/Ozu7mJtbc2UiFKpZCV6U6mUVQh0q0reSXPXCp+HrJO6rehaWl5extrampWGPgL2vXZkqR+y5jfgowBcJ1etMS04QXqalidLRnLTF1rQSiPrfQg4/I5Vxvh7YmICOzs7CIfDHqudwpzH0hpRoeAKP7X+9Dj1m/M5aFmpn1zBhIIhFAp5LCQ+myoAADzVv0ipUuCtr6+b0J2YmMCpU6cwMzNju5Bpuc/19XVcv37dCpsMh0NPcBuFfjAYtMA5fj47O4vTp0/j1KlT2NrawszMDGZmZjAxMYErV654fKxTU1OePH0+L4HTDZjTdeRa4wRdtdTd49hUafADfV07rFk+HA49AWZ+96DlOTMzY2wI+64WbDAYRDweR7VaNQbp0qVLBrQXLlwwBanT6RirQfqctd6bzaYBIdmOsbExvPa1r/VsZ9toNFAsFm1+uelMJBIxvzjfHyrNBGa6ffRZ1fXB/jBNj8wCAxX9GDcqIYzVKBQKOH36NI4fP45MJmOUugYz6ly74841/sUvfhHFYhErKytWsCkWi+HkyZO4cOECpqenUSgUPHESz6YR0HlvXZ9M1btw4QLuu+8+fOMb38Df/M3f4Dvf+Y6lhR61I1A/lE0nzbWSNVpcfyu9qKkljM7WTSVoDdbrdbRaLfNBA/t7mav2TMG/s7NjlG8oFLIKXXpttQjYZ6Wy3ed0Px8liGiNE8zYH37P1CICFK9J64JCU+ta6z3UUgf2BE6n00G9Xken0zHApM98ZmYGw+EQpVIJpVIJ165dM7pwe3vbE0GugsvPL8px2tzcRKvVwjPPPGP+z1AohI2NDeTzeeTzebRaLVSrVQOMZrNpFhufQ1Oc1D+rz+sCsLue3HlSxkd97u512Ifd3V0Ui0WEQiEkEgn0ej0rLqMuHl6TgDc9PW2Ut7pr6NcGgFQqhZWVFXueXq+Hy5cvY3l52dLATpw4gUKhYNYw3TNjY2MWEc+gNC04o5H3k5OTlidPloe57XNzc9ja2kKz2bT3i6yOMiRat13X9fLysmezGX23XX80lQWC+ZkzZ/ALv/ALVgeACrVf4Ogo8FVmhX1jBgHHulwuY21tDd/61rcQi8UwPT2N8+fPY2ZmBseOHTPl4dk2N7hTXTQPPPAATp06hde+9rX43Oc+h0cffRRPPPGElQc+ai+PduhBXS2pW1Hw7v+qBBBk3UhxCrder+epA08rxfW5UkngPZR6p9DTiHA2CiE3sEoFP5uCKo9hahi/10hk7aPmVzNIipYSz9V+aD67GyCngpgRyhyrfr+PZDKJdDptgLC9vW1Cr1wuY3Nz0wIL1Z/K5hc/4BcQODY2ZmVAU6kUpqamrF73cDhEo9HAtWvXPJYsWQWNmVCFYZQP/aD15NdcJcsFD5d2r1QqSCaTSCaTN0WF+/UnGNzbO50buVDIAzBmhuVbXTBhjXYqdAw4Y2VB5p/zvqpsMsUtEAh46p73+32ra84x7Xa7KJfLyGazaDabKJfLBvwEaQ1u0yBBshEsBqUKpo65KjoaezAxMYH5+XncddddOH78uNWspyL+bBrHhGueEfl87+jioAGwtbWF1dVVFItFW6PJZPJZ+971/dasjVgsZkF1Dz74oKV3fuMb3/DUw385tiNL/ZC1Ww24av3u5Lq0J19Yggz9wgRE3YVLj3X/1yAypgvxhaOPUSlulzJUsHW/5zG0vtk3pV6pWFAg6vPShTAcDu04pS9ZCYwg4Y6jW8pTQZ1ug+FwiHQ6jVOnTtnzl8tlfOc730GxWDSqnUoQg+U00FAtKBXyGt9AJuD06dO4//77jRXhPvaM1o7H4ygWi+YW4A5mLGFKIc1x57j6KVOjYgxcqt7117PP7rVUSSuVSvZ8yp64yp0qCszvd+MGCNT0u7r+ea4D1hxfW1tDMBjE8ePHLQWOm5j0+31jXyKRiPnSA4EAdnZ2UKlU0Gg0sLGxgcceewzlctnuwaA7ZjSsrq7aroZ8PgV3/mj+O+fHTzirv5trhefFYjHcdddduP/++w3QvxtLWRvdBSwYpMWZ+F2r1TL2JZlM4uLFizh79ixOnz6NfD4/Mr30Vk197LpOGWfxlre8BcePH8epU6dszOv1um/swsuhHYH6IWtKA7sWjQpaFQpKndLCoCWtx3O3Mi3RSOGplr5aewQHAiOFF4UkaV4KNk1FYYAO76vbpaqGrr5GCgZ9Ji3ywftRqNPa2drasoIzpFA5fqFQyGhSXpvKjMsQ8J4bGxvm36RVHolEcOHCBayurmJzcxPVatXSkvr9Pk6dOoXz58/jgQceMAHZbrdx9epVc0mUy2WraBYKhbCwsIBcLofZ2Vlks1mLVA6FQiiXy1hcXMSjjz5q85fJZJBMJnHixAmk02k8+uijZsVVKhUkEgkDRR1bF0B1LSlLoX+7646NCqMKcPd6BNhwOGzKSDKZvCmuwr12KpUyWlddIdvb22g0GojFYjh16tRN1QTVxUMl8+///u9x//33Y35+3mrQM8qez8Bd5Jhh8OSTT1pwlmtBc82122089NBDN/nUacmT3XGBW+fBdZv5xS3w3Hg8jrm5Obz73e/GAw88gIWFhWcdsObXhsOhZXbU63WLM1AlFNhnmHq9HprNJjY2NvC1r30NqVQKr33ta3HhwgXMzc1Zit6zaWoI8P94PI677roL8/PzmJmZwf/6X/8LDz/8MK5evfpdA9xhbEegfsja7UyYS9Pr8Ur9aU63+koJauqzU3+yWnCklIfDoadMqEb8Kpiq1aQ0PC1mjexVrVwVGNfa5Pe0oDUYzK/fDA7k2FAh4bEU6GrFal4wLXTdMpT7RxeLRVMgcrmcx02g1buoeIRCIU/AFgOZtre3zR/KymvD4RCdTgfNZtP8x/1+H7lcDs1mE9vb21hfX8fKyooxCY1Gw8Z3MBhYgRuODZkDt5CQu8Z0fbjrS+dL553j50ff9/t9NBoNlEolrK+vW/CZC+pu4/hxr2+uEdLk3W7XUzEtmUxiOByaEqUldXu9Hq5evYpqtWqbzrC6GRU2Fnnhz+bmpmUqAPsFixizQT+6VkDTuu1a59/PR+6nPCvY6/xw7c7OzuKee+7B6dOnPWwDlWhl1O4ETFUeNJtNVCoVq5HPaHeXCaB7j4F+zMh45JFHsLm5iZmZGZw/fx7T09OWQner+/s1VRopYxKJBM6fP483velNSCQS+PznP4/19XVztRy1l1471KCuL7KflQ7cXGhGf5TWI8i5e3yr4GAwEF8eFep6H1LZCo4KkARuvrwUNBpsRKFDsFVw0Ospvct+uL5zVyjyR2niiYkJz/aRo6x/+iL12js7O56dwOir7vf7aLVaWF5etiI2HA91W2xvb9v2nwDMMmSkPC3Rfr+PWCxm6To8j9HZN27cQD6fRyqVwrFjx1Aul1GtVrGysoKlpSXL02bAVzgctvFnzATHkbS8G/HvWtf6mYK4jhvnSZ/ZvSbPazabmJiYwNraGs6cOWPzqZSy3hOAZWaMj497NpWhT50MByuUJRIJALC0xXQ6be9Bo9HA2toaisWifc51zAJCrVbL4iKazaa5S7S0MJUz+s4J+hwHKliqsLrKjvus6sLQNU/FkudHo1HbZrVQKJjLS5VyAJ7d/pTC177oHOpcsSgOayj0+32Ew2Fsb2/bdZXp4Q9dakz5XF5eRjabRbfbxT333GPr129nxFs1NSy41sbGxjA3N4fXve51KBQKWFxcRL/fx/r6urnJXi7t5fKshx7U1T+s1BzgDexxKXcAHnDji8t0Nb4Q3PhiMBhY/jT9Vi64shEMtre3TXPX8quBQMCsJg1IU6FIQUOamn3gM6n1R4qU/6vVrhR5v983XzMD9tgYIU8rRuu9q7+OBWo4vp1OB51OB9Vq1cZ1YmICMzMziMViCIVCKBaL2NjY8OTe87jBYIB8Po+lpSVcuHDBGBGOGy1KMh4UpoFAwMBpZ2cHnU7HY+1tbW1hdnbWUtwCgQA2NjZQKpUscnpnZweZTMasp3g87lFmOJYaRKjR8e7a4phw/pVy1xQul6bX67XbbQyHQ6yuruLcuXMAvAVu/OoGRCIRRKNRRKNRKxrEeef8DId7m54QfFgoJRAI4DWveY3Nxfr6OtbX1y3m4fLly7hy5QqCwSBKpRKGw6GxMLqudO3Oz89jamrK3CitVssi3LXm+yj3hq45PyaM92OgnsZbTExM4HWvex1e+cpX4ty5c6Y8kJmhEtHv929KrSRzsbm5iWaziU6ng1arZe4CjbxvNpv46le/ipWVFTQaDaPjuX4Y20FGSd8h/nAcKpUKlpeX8dWvfhUzMzN47Wtfi/vvvx/JZNITB8Fx8GOOVDFUJROA1cdPpVL4tV/7NXzmM5/BP/3TP+FrX/ua5/iXcjui3w9Jc7VoFRJ+FjTPAfaDyVzLiZYn6TLWwXaZAN6XgoDgS6uGxzLNDYAJNvZXq4fptQlqFM58sfVYFWRusIwKEKV7SYXyuRUgGBioBUwo8MgYqM9WLXTmO9N/z/rgu7u7lldOejKZTCIWi9kxy8vL9uxUDIbDIRKJhLkoYrGY+faj0SgWFhZMIFarVZTLZayurloU+OTkpFm2u7t7u+idOHHC+lQqlQDAU5Oe1iOfkfXj3fXksh+6pvzWpwI23RxqufHavCeVQRbMuR1qmLQvt84laPDaVFSpoJJxYaYAt7IdDodWB55KYTKZxNbWFlZWVhAKhRCJRMwVwn6XSiW7byaTweTkpO3sxrgMWrek77l2ua51/Y+y0Nl3Ns4blSuuPS2AU6lUzDKme2B7exu1Ws2Au9lsolarGZPD+AJ1EXAOmQ3TarWwurqKbrd70yZJXEtUnsmisCaFKou03PnTbrfRbrdRLBZx/PhxnD17FtPT05531W+cRjGSOrahUAgzMzN429vehunpaezs7OA73/mOp1CQX9P1f9Re/O3Qg7q72NyUIf72W/RuwI1qu3q+e4wex5dcwVOtMQI7hQ6D8ngcv1O2waVbCTSkHtVyIwBrpLA+P8+hUFKhr5Q9gTsQCJglTaGktKcqFawyRn/52NgYwuEwcrkcYrGYWUiJRALxeBzRaNSodAKEWn06vq7PFNhTglgsZHt7G5VKxRMIyK1XST3z/O3tbROMpVIJrVbLXA1kJ4LBoD2HxhdwHNTVouto1P8uTc/5U/bDFc4a3Kg7BuoxrgDnuFABIqhoXMX29jbq9boxEdvb2wbOtPSpQJJBIsgkk0m0Wi2z8KPRqI0/x4XUO5WunZ0dNJtNlEolC4DjcxEg9RkUeNxnU6qdwKNrnuPGxjW9tbWFRqNhCgbXJ9mLjY0NlMtl1Ot1VCoVlMtlT0yI3kv/plJC4Kdy4sZX8HmY6kdwZz+4Hvib72a320W9Xke327V69GNjYxZ7osFwfutD76/yhMp5LBbDPffcg3A4jBs3bqBcLmN9fd0YIrep4nmY25Glfkia+i+B0Va5fqef8YUdHx/3FLxQQUwfrG72MRwOrV62ayUPh0PzO6vSwGsohReJRDy1qGkl6xaaBFNa7BoIp9HLFA4aBcvGe9BS5/GkXykI6cvXYiJkKvhsLuXM5yGlOz09jZMnT5oPNxwOI5vNIh6PIxAI4MaNG3jiiSfMKj9+/Diy2SzGxsZw4sQJy++lxdTtdnH16lXE43FMT0/bbm2xWAyZTAYLCwu4cOECSqUSqtUqqtUq2u22gQz7UCgUEA6H7ZqswEaBOz4+bpH5jC9waVOOgY6D+l9dFoUCkYwBFSeXUubxWvpUK8sdxASwMTe/2+0C2HNtMA6h0Wjgn//5n3H+/HmcOHECsVjMs+ZYpY1MEmntVquFiYkJRKNRTE9PW6Egja9gvXemCTJ1qt1uo9FoeJQU14erz6cKDt+niYkJK75DBkNdIJp5oev7W9/6FprNpgEjMyrW19exsbFhm/7o1ryM9eC4sKlLRy1qzaXXZ9Hzh8P9YES+l1Roma1BtkFLUW9vb+Ppp5/G4uIivvGNb+DBBx/Evffei3vuucfiHLSpEqfKjq4vyqFAIIBkMom7774bv/RLvwQAuHTpEr7xjW/cVH1OZZCmVx7GdgTqh6QpoKmWr4JV/9fz+DKRsnOrWvFcgjq1XQqmQCBgLzfvwR99gVwqnMeyHjpfdlr6/J4CilXP3AA9PytPlRG9P1/MyclJTwEPKiea70ofJMeDYMwfvvgMgotEIpibm8N9993n2aKSgXEAcPnyZdRqNfR6PVMSotEoqtUqnnzySRuzY8eOIRqNmkXS6/WwubmJ//N//g9e85rXmB9Y2ZjJyUlTGubm5ixwaXl5GVeuXDGQq9VqCAb3ysoyQKlYLHqEMf2n6mqgBTxqXXE9+VnQfswL2RBdi3ptBSj6cnWHuVGBe8yDVrAD9uM7WBOc86jAQiYlEong9OnTnqJKpPQbjQYqlYpdt1wumwKSzWZx48YNbGxsGKBz7bL+Pil3d2zc5+Da1cwPdU+44+aORb/fx+LiIrrdLtbW1my9c80rQHNO6NrRpta5zo1eY2JiwpNTzz647hpgX8Hf3d21lNVYLGYKpe7sp2Vzd3d38bWvfQ03btzAt7/9baPOE4nETawk5y0QCHgKLblrlHIvl8vhx37sx7CwsIDx8XF84xvf8ChePOfl4nd/qbRDDeoKpH7+dB7jd44uct0O1RU2WvmNLxsXOa1UvY8CutLhCsrqo9NjtXiF9mMUXctnJdArQKhflffnb96bL7Ba8loeFIAnItwda6bKkVJmLAF9dBQy9GEy0JCAySAhWrG1Ws2Cg/h9o9Ew32ixWMS1a9cQj8cNkBhsqOAbCARssw3mVG9sbCAWiyEajWJmZgatVgulUskDGurzpQLDa/P5XetZf7trj+PEefFjUdw1SVDj+tL7uYqDKqvj4+OIRqM39ZHrhhkCtJg1Qp2ZBvF4HJlMxkCHdDGfgZsQAUAymTSmg1Q397hXWlzBVPs9quk4KhPijs1B7EWz2QQAKxyl7i437/0getl9F/lsqrxr4OpBfaLSTJqdxgDXre7VrqA6GAywublpee75fB6dTgdzc3OWHqrygEqBMoAcP1ceTE1N4fTp09je3kaxWMTy8jLK5bIn3e2lAuZHlvohaa7ldJCficezKQWq5RpdMFXhSlqSFDiDgFSA6naqGl2vYA/sR/DyHC1b6WrY/G6Uz1zHgX8TYFWYMpVL6VZGllNg0zWgQocCSQUD6dDhcIjNzU185StfwfHjx81KIICFQiG84hWvMGtobGwM3W4XrVYLtVoNpVLJovevXLmC6elppFIp1Ot1K+xx/Phx84E+9dRTmJubQzabtc1cWA6Tu22Ricnn85iYmMC3v/1tlMtlYxSOHz+ORqOBxcVFq4vNH26iQt+wPrcKdwUcd42pRa1zQuvTXZe6lvVeCur0+/M7t5F+VzZFK/aR+SALw13d+MP1oZUICfisC8AiPplMxij3VquFy5cvW4rb7OysXVNjF+5EqHIcqFwdpKT7tZ2dHVSrVatPr+OmSrjGlLiKsitTlAFR5sBl99z+ue8r54X95Jpg/QU1HMiy8N6tVguf/exn8YpXvAJ333033va2t9k5eo+xsTGr+qcuSio2qsikUilcvHgRuVwOi4uLeOyxx6xAzUupHYH6IWncVIVWIeAf+e6+dKp1M0WKAtRNReL5tOQIkqTi+WISoGnZuBHILiAAMAvVte6VqtRnud3ylvp8aqFT8SCw0KLWQCe1+DXqXQUg2QuOBwFgcXHRhAcj4uPxOObn53H9+nVUKhXcd999yOVyyOfzmJ+fx5e+9CWjbB9++GFLZWMGAAUW2YNms4nl5WVkMhkcP37c0qwYDEb6nuM1NjaGdDptgVAAcP36dSvAQcEZCAQQjUYtkIp+ZypffqloCux+zAyFt1rqau26VikFOK9FlkGtLT/6nWxLLBbzWIScV1rezMsHYDXf+aPrhM9Ff7CuZypmTCdkWiMAZLNZ88UzJe5OAd1vLT/bRuXTjWHgdf2UZJddUTnggvoodu9W/ed5WnyH7AkZKK59jiGfIxgM4rHHHsPy8jLW19fx+te/HvPz88hkMp57cK3xHeBa0KBWypNoNIr5+Xn8/M//PB566CH89V//tb3LR+3wtUMN6moRafPzPftp1KQHaVGoAOD11dqlkFZfFulZAoPSXrwGmyvgXOXDDUhz+6HPp795ruufpYBXANLKcq7Q0HtTeLt5soA3/5/HMoWIflYWk4lGo+h2ux7/LMeMVhT7xhQjKiAsqhKPxz33ZeR1KBTC9PS0AfPGxgaA/bzcZDJpgUcaPFQqlazwio4Nr6MR2poxwPNVmPvNqQv4FMYuI6NNrUiuIzcrgHOqyqIqYO5OfxptzkAwBrfxfqpMuPOrz0TLlNdYX1/3KI68L1MNuQ6+Wwvpu2l+75kLxPoZj3GVLo1zcOfZvdft9kuvq4q/uve09gTb2NiYKeN0RbXbbVy4cAGJROKm4E7Ot19QrR4DAKdOncJ9992HYrGISqVitR9eCu3IUj8k7aDIdzb3pVUhTM2VvkCXqga8Vj6FI+9N4cuypnxBVJgr3eoCodtP3pd9dhUR7Z8qLa7ioCk2Kjx4H4Ip/eX08SlIuQDA5tKM/D05OWkb37BkLAOBer2eVYdzU7X4LOwHrU4Car/f9/j1eU/647m95tjYGK5fv25FbmKxGFKpFAKBgFHNHI9isYharWaMiJaH3drasnszOI1sjN843EoJVJ83x9PPLUTQ1PgKClV1sXC8FNTJShDUeZwGRHLuOa8KJBwHl8XSZ+JnVLQWFxetf8z/Jxi5wZgvRPO7L+ff/f8gN92zBe6D+uXnUqBcYFzHcDi0+hYKxlqEaXV1Fb1eD2tra5iamsK5c+esEiKwz+6xXC8AcxfyWkrFz8zM4NWvfjXGx8fx6KOPWhGiwwRoo9oRqB+SpgEw6l8GvLQZP1NfHT9X3zAFlxbHYBS3G6XKanH0fbkWkgoQasrupim6g5prLWikPANylIbjMWpx8FwqHK7VqOOmhXeUUmc/CUCksoH9IDsKAga0EShYjpPAzNSzQqFgoEWwDwaDaLVaNgZq2bLwiwIdx4JU+GCwtxEIBdfk5CRe9apX2V736XTa4h7IIDQaDdt/XZULRuyrtcy1xDURDoftf414doOtdMzVD6+UquuP55xx/3QCPylsDaB01wrXNZkLzunu7q5Fz29tbXkqG9JNxH6r317fF15L1w/fH66RsbExVCoV+55rQsfyhWquIHbBlMf4fX473x+kDNxJv/RzXXN0mcTjcVtv6qqbnJy0NMNSqYQHH3wQp0+fxtmzZz3GRDAYRDgc9mykxHvxejx+YWEBiUQCP/MzP4O/+Zu/waOPPmoZJIe5HYH6IWkcaNc35ncMG4WyaunuS6sgooFwagEzmGw4HNqLQgtLU1zctBP9W32ULuXn+vZcq9B9NlVoVIlRwKdV5lLxfgoQgVqtwlH+XIKv5t0OBgOruqX3CAQClqMfCoVw/vx5yz8ul8sWzKUWwqiAtJ2dHTz99NOYnZ21Gt9UPCKRiCdIi6CqCgQAE2a8Hi1jWuruOKvQdUHQ7aPOF+/tx8DwWAYTalCXS+/7uXW4Nl1fKcFXKVcGzmmjcujGDShbxesw5ZF9GQwGCIVCVnqXa0EBnXPv5yp7PtsoYB41fweddzvf3Wl/tC/qv+fYUVnWktOMnWi323j66afNZXP69GnPvvEK3sDNKYFq1ScSCdx///1WAvfy5ctH/vVD1A49qCsg8TM2FYAKQOob8wuUoXBTqx7Yt7gBWCU13lvvpT5nwFsVi9dWH6sbwa4A6wbrjaID/fquFD0Fg+tD5/VZF1u1e7UKVKlwGQCyHYlEwixLAGg2m2g2m9jc3LRKbaxWxuj1c+fOWfrUU089hWaziVarhcXFRbMGR8397u4unnrqKSsUw/2paQ0zAGk4HFp0MeeKY0nLlWDEojsuqOvz+uUm30rhIuC665HH0VLnXHId+SkA+lsFP9kXzqEGwhG0GW09Skirj1wtea1PQIaE6yoajXr88Do2fH51S72Y2ovJelOZpC48YJ+VZAop2UL9+8aNG1ZrIZ1OI5VKIRqNelg8LaLlKv1cQ4FAAPfccw+uX7+Ozc1NPP3000fFZ15k6/agdqhBXa0Ppb/9aDEKJtKRu7u7Hj+pClC9ppZJ1eMUtPVlVP+5UtqTk5NIpVJGpTHalRSmS63pIqSQ1E1fAG9wnBu85wK6Cmi1VGnZkT5nUJk7hlQYdOyp9LBPCwsLmJyctNxyjo1aee1226K0O50O7rnnHqvzvry8jFgshvn5ecTjcc+ub7VazdMXtm63i6eeegrXrl3DwsKC1f1eWloyAdftdvHAAw9gbGwMjz32GBqNhtH6arm7cQ66dtQ1w/xsDbRzx4qKGmlSlrBV1kStb5ZWZdlbDapzLVw3lkKVW3UFkYKnW4TXVIDlj/aL6yUYDFoEfKlUQjgctpoBweBeIZ90Oo21tTVPpURXaR4fH7cdzI7arZvOB2NUuO5UrlCB0qyGjY0N2xL3vvvuwyte8QpLdeScMmhSYyn0/Q4EAshkMnjTm96EbDaLRx55BBsbG+h2u4cK3LQdgfohaQQLwFsBSul4tSZdXyiwD4ZKxbvgTMGt16RF55eXTmuJ59FapJLADTiUalVBqL5Y+rtd64f94DF+TIFr0QHe/dR1MxOl4in0dRMJbbwWlSICNi2HfD5vG7lMTExY+VIKfBY1YYlWAFYwhELn/PnzVrJ1YmICDz/8MJaWllCr1TyFUxiANzU1hWQyiXQ6bePLOu/M1+UOXDqWWrVMn1XZEzeVSZUNHXc36Irjyk1T/GoH8Fym0nGOdD97VUB5T12L7vzq2iMA6M53rqvFXVe8LzfM4YYnrVYLg8EA0WgUs7OzFvdAv+4onzVZiMMkGF/o5rJwqvip/HEDZikrVlZWAACdTgevf/3rEYlEbnK3qVGgjA/XWi6Xw9mzZ/HGN74RX/7yl7GysvKCu1CO2q3boQZ13f4R8NfGlLbWSm4qWNWSBW7eHEEtVwp7fal4jgK7G6FMv7HukKbXd60m/d+vz4B/qUxlEfz8r6q0KPiTngX2a8WT2tOx0DFi/ADHZHt7G+FwGOl0GqFQCMBe+dKFhQULWOt0OsZQkDYHYJtu8CedTiObzRptvrKyYv5b+uMjkYjVdKcCQPDkbm21Wg2VSgWlUgmdTsci4fkMLPU5GHhrHSjwqUWtKW9+46vriVQ3N/PQwDN3zRL4OK56rEbiu8Dprnm33wR2V5F1gV3P5z2bzaZViut0OmZxs8Z/u91GtVq9ZYS0mzJ31G6vufNN/zk/c33mVNiHwyFqtZq9kydOnLDSshpUrGuMv9UwicVimJ6exv3334/vfOc7KJfLxsAdtnZkqR+SVi6XTQMdFSynflAWTNHNW9QXrfS0Wup6XV6r2WzahigEBA1EUl+YAqxSsBSsrs+Rx7sWtV4H8IKsex6tSd5fFRcVANTsdYcy7uBFcPEDDjf/dXx8HFtbW4jH48jlcpiZmbGo8be+9a2YnJzEzs4OFhcXUS6X0e12ra49ae2ZmRmztldXV21HsEgkgle/+tU4d+6cVYpjv+bn582n3+/3Lfr9/PnzSKVSuHbtGm7cuIGvfvWrGA6HpgQQcEOhkO0kRqbBb296YI/OJvXu+tTdwEdmDtCtQWWD1+F5XFPczpOWPa16rlsWrXHnggoB14VWAOT5jC3g2uP88d7q+gH2WJNqtYqnn37a+tvpdDAzM4OFhQWcOXMGpVIJq6uruHHjhinWGqugjX08as+uqawaDAaeokQ7OzuIRCL2P1MOtWb/X//1X+MNb3gD7r77biSTSZtn9a+zuYpfIpHAv/yX/xJPPvkkut0unnjiiUMFcGxHoH5I2sbGhlUQU0tIQVhpdwo3d6tUP0tf6SgV2gr2uk2nWudKYU1NTXleFApapWtdX67+r/SqCkzXN+teQ4WsG+SiLgL2lVYAhUMqlbopn5n94f15bjQaxblz55BIJNDv91Gv13HixAnUajXU63V84QtfQC6XQy6Xw/nz53H33XdjZ2cHtVoNGxsbxhLkcjlks1lks1mk02krHjMYDJBMJpFKpZBMJi39rN/vIxqNGgvCNLrBYGC7s42NjaFarZpVTqCNRqO2qQyVEm5Q427gQhcK/fM6njyGY0p3AV0AWkddFSlleABYGVAyFVQSdb24gU26LgjsTJvjd1z73EWN8+9uIsLn6fV6VgM8EAjY2GYyGdx7772IRCJotVp44oknrEqfKqOHSfgdhjaKndnd3bXtUslY0mUSjUZtTe/u7mJxcRHj43vbDr/5zW/2lJbVTAl146kln8vl8IY3vAG7u7t45plnbtpt76i9uNqhBvVqtYp0Oo1MJmMLkBacG0FM0KKV5UZV+1lB/JzXcml5Brm5W6VqlLsbaax0u4K6WtKub5cWswpfv+bnPnCtfioAzAVXJUEj/SnM9cel32nJEixjsZjtM01LPhQKoVwuWyrU7OwspqenjWHhBiqDwd6Wn6wtzgAg5tZyblOplMfPrQGOHK/t7W0sLi7i6tWrWFpaQqPRMD8+AZbgx134OCZKTeu40ZJnkKXS5hwPjS5XcCaw65rkOQq+TPVTdkDnjcqDKp5uwJtbSlhZKq57Vwll293dRb1et21Lea1QKITZ2VlkMhn0ej2USiVzZ7js0pGwf+6bq8ixMRBSZZEqmIx5AIClpSX0+32cOnUKc3NziMVinuIzfkGiXNOhUAinT5/GxsYG0um0bYR0mNqRpX5I2urqqgVIBYNBo4wBb5UmWisEHBWqowKO+D2peD/AVL85gVdr0fOlcFOT3Ah2Wk483w/o+VwM+lIXgRucpc/mLkZS3VQQ1AXA77vdLprNpoGXBvXxGFq+BI3NzU1PPfC1tTWk02nMz88DAEqlEorFIqrVKu6//34cO3YM+XweDz74ICqVCp566ilEIhGk02nMzs6a1UnKmsKLvudut4t2u21Vt4bDoeXrrq+v44/+6I9w7do12xkum80asGazWfT7ezXLuX8AsL8BChUy9QXTUmewn8YjaAYBFRla/GrBKy2uwMw56XQ6FoCm61ddLwrg2kcez5gNXl9ZKgYYAvsV7jS+otfrYXFx0SzA3d1dTE1NoVAo4FWvehWGwyFWV1fxne98B/V63aPwfrdC86gd3JQp03gIKpkuK8cAW9ZuKJVKaDabCAQCeMtb3oITJ07YtsqUPyqXqPxzzZ47dw5bW1s4f/68FUU6TPN9BOoj2kc+8hF89rOfxeXLlxEOh/Hggw/iP//n/4wLFy7YMcPhEB/+8Ifxh3/4h6hWq3jd616H//pf/yvuvfdeO2Zrawsf/OAH8elPfxrdbhdvf/vb8fGPf9wA4Hbb5uYmhsOhbb5B2lgXo5ar1AWvoKnWrwuQ6v/WSHdGEgPwLVTC49QiV5qUYKD9cWlV3peCmv5uCmoNFHSVEf5W5oL9cYOwdO6Gw70gwHK5bNHl09PTHuVH6Xt+RhZkamoK8/PzWFxcxOLiIlZWVrCwsIBYLGa+43A4jGg0ilQqhXQ6jUQigUwmg0qlglgshuFwiG63a9HgXDPAntXIfoZCIVQqFdvr+/HHH7f91JeWlhAOh5FIJExZ4Pw1Gg3PDnUKSqTtXSqy3W7bOW7KFudI/ZlunXc3Kl3XGQvuaGaAgq1bVc+10P2q22n/NVgOgCkfCv706ZfLZWMZtra2cM899yCfz2N8fByXL1/G0tISSqWSZ82oS4ZK7GESgoelKbDrPGvtAA0G1jRCBrWykMyZM2eMinetdGWEOKfRaBQnT57Ej//4j2NlZcXS7I7ai6/dEah/+ctfxnvf+1583/d9H3Z3d/Hrv/7reMc73oEnnngC0WgUAPA7v/M7+L3f+z186lOfwvnz5/Fbv/Vb+KEf+iE8+eSTtjHH+973Pnzuc5/DX/zFXyCbzeIDH/gAfuRHfgSXLl26iT48qPV6PdRqNRSLRdtjOxqN3lQ7XIHVz7rV5lJdLkXO5vbTjx4bJdh4HfZTg+xG9UutdU2FI53qCv9gMOhhJBSE2DcV+vyMn1NrV6vR75n4LCxJyqAwVhnjNp/qHqHgIegFAgGjxukjdKPyGeBYq9UMlNvtNorFIjqdDjqdDiqVijEZMzMznoA4gtz29ral17G/yl6wuAfHhc/OeAxXEVJ6fWpqytwFtNJHjbsqWRSQ7KuuLdcaZ7/YBzfmwl0/So3rnLlKZK/XQ7vdtnEKBoPI5/PIZDIIhUJoNptYX19HvV6/yaLTNTpq/R6156aNkil0L/o1rsfhcIh2u42VlRUEAnslYU+dOuWJoh91j/HxvV0A77nnHszMzKBaraJcLj83D/U8tCNLfUT73//7f3v+/+QnP4lCoYBLly7hTW96E4bDIT760Y/i13/91/ETP/ETAIA//uM/xvT0NP78z/8cv/iLv4h6vY4/+qM/wp/+6Z/iB3/wBwEAf/Znf4aFhQX87d/+LX74h3/4tvtD4b+8vIxkMmlUPIW4Fghx/d1sfhSi6zunlaWfaw63gr5LRbpCV2l5t0+jFAO9hnsuBTyrkbGimyojFPYcB+2PNgIIANPwdQMIHRtN2xoMBuaHTSQSZoV3Oh00Gg0sLS0B2Iv8n5mZMRBmYI/mMatlwbElqNdqNayuruKZZ55BsVjE0tISVlZWEAzu1T2/cOEC4vG47f9N98D29rZtTsF7U7EIhUKmJJCe1qIvHCNGHLtWOn2XoVDI7qtxABoUqfOpa4luALobNJecypquKa2d4NLxfqyP6+/2s8w6nQ7q9TqmpqawtbWF8fFxnDlzBslkEtvb21hbW0OxWLRcda4jfZbDJPgOc/MbZ747qqCy8R2lq2p9fd2KEqVSKeTzeZNBNBD8jJZoNIq7774b586dQ6VSQaVSOTRzfgTqt9nq9ToA2F6+165dQ7FYxDve8Q47ZmpqCm9+85vx8MMP4xd/8Rdx6dIl7OzseI6Zm5vDxYsX8fDDD/uCOq0ktkajAWC/CMza2prthR2JRADAotKBff8h0zyGw+HINDi1apWq5v9+lD2wD3KaRuYGUbnKgdZW1yA4pej9go/0f768BDEtNkLftyoApO4p6F2fOseV/jruYKf7xLMP4XAY3W7XE1BWr9ctMC2RSJj/OxDYq/m+srKCUCiEVquFWq2G8+fPI5lMIhaLIRqNotFooFarodPp2Dnf+ta38I//+I8oFosW2EaFIp1OW7/W1tawsbHhie4mYD3wwAO4++67EYlE8PWvfx2bm5uo1WpmoXa7XczNzVnEPLAPtnQH6N7mvMfU1BQikQgikYgxFFxbuhbUVcNANYJwrVZDt9tFKpXy0PQU1Kqccn4U0CnIaUFTQLt+T5e14H200mKv10M2m7X97lutFtbX1/HEE09YJT5dI1zfXBNHwXLPT3MZElUC+R4yCJXrIxwOWyBmpVLBP/7jPyIWi+HChQu49957PbKAsSZaH2FiYgKpVApvetObsLu7iytXrhwaCv4I1G+jDYdDvP/978cP/MAP4OLFiwCAYrEIAJienvYcOz09jRs3btgxLC7iHsPz3faRj3wEH/7wh337QKFUq9WsihitJrfam1tNS60b13/u0u56rl9zj6dC4L58eqwqDJq2pD5S9eu6zY0F0CA7Brpx73E9jsoQC1nw5XX/ZnAhlRMCGcdP2ZBgMIharYbx8XHMzMwgnU4jEokgGAxaJSo+T7PZNFaFz9tqtXD9+nVMTk4iGo1aact6vY6VlRVUKhW0223PM7KpokXAVfdBJpPB3Nwc0um0AS4tbNL1ExMTiMViHtDTQjNaRU7HicCu0e6cZwV1zVF36XAqD9Fo9Cbliv3Q9en61RXgNVtCYx44Tn7Uu9aIZ2rh9PQ0+v0+SqUSNjY2DND9FEpVcg+T8DvsTVlGjWsYDveLY1H55Vxx3QN76+Kpp54CAKTTaUxPT3tcl8ryqcvw1KlTOHnyJFKpFMrl8k0GzlF7YduzBvVf/uVfxre+9S383//7f2/6zs+vdytf20HH/Oqv/ire//732/+NRgMLCwuexdxsNi0Xk0FZBBWNTHepdb8++9Hirj/eVQD4ufreXSpez3WFtxaLUcFPQa19dAW8e29aqEwjY9ERtfT4nY6Lm7tKwCU1rJuSAPsMCEGnVqshFoshmUxaPfdAIIBKpWIWPQC0221MTk5aoRj63h999FHMz89b4RiC/ebmpvng1f+n8+9WXKMwGh8fx7FjxzA7O4tIJGLR67Q8yPpwm1iCLy1jtYLVBUFQZ2AcA9w0I4Ln9/t9TzEZzVMHYGPD7A19Bp6vPngX0JWO53FaY0DXta4/tdQJ2OFwGPl8HtlsFt1uFxsbG570NV1/uo6V3Tpqz1/TcVf5wHd8ONzftAjATQzl1atXAewZValUyrPOXEDnnM/Pz+P48ePI5/Oo1WqHBtRfLmvzWYH6v//3/x7/83/+T3zlK1/xRKzPzMwA2LPGZ2dn7fONjQ2z3mdmZrC9vW055nrMgw8+6Hs/BiC5Ta1sUsVXr15FILCXtjQ9PW35mIBXqPGH11CBrYJRC3SoBajbV2oeOUFYKWm3z0qDa6U7tczUn+sG6LmWvutDDwb3crU7nQ6q1aqH1mXQl0Z/UwnQdCjS751OxyqduRWo6KcbDvfLUq6trQEATp48iVwuhwceeADFYhHr6+tGX9frdbPANzc3ce7cObzqVa/C7Owsjh8/joWFBVSrVXz961/HE088Ybu8sSaABmoB3l3N+OJOTExYSt0P/MAPIBwOY3NzE48//jhKpZJdo9lsWklaKoEs7MEUNt1jQME8FAohHo9bKVuWxuUcU2EhWAYCAU9KIo8dZanT7cQAPT6rKnz8rYGSpNmVMeI6ViaGc0hgDwQCeOCBB5BIJLCzs4Pl5WUsLy+jVqv5upL0WV2//VH73rdRsQyUBaqscZ64vvjudrtdPPPMM6hUKshms5iZmbFysjw/HA4bwFO2njlzBq997WuxtLR0KNLbXij6/eMf/zh+93d/F2tra7j33nvx0Y9+FG984xt9j/3sZz+LT3ziE/jmN7+Jra0t3HvvvfjQhz50R3FmADCaT/Zpw+EQv/zLv4zPfvaz+Lu/+zucOnXK8/2pU6cwMzODhx56yD7b3t7Gl7/8ZQPsBx54ABMTE55j1tbW8Nhjj40E9Vs1Lm4qC8ViERsbG6hWqx6h7FrcrhBSOp8/mpNMi0mpeAK0Uvnsk1ox1Jw7nQ7a7Tbq9TrK5TI2NzexsbGB9fV1FItF+9nY2LAf/s9jNzc3UalUUKvVrD43Ny7h82pUOiO91epUBoCKhcYB6DM3Gg3PtqA6dnxOjkm328Xq6qr59KampnDu3DnMzMwgHo97QIsMQL/fx/r6Oo4dO2Y7rH3xi1/EpUuXcO3aNeuzGwXOpv0G9ovU3H333bhw4QICgQDW1tZw48YN3Lhxw3zk5XLZaHcFdPrZlXLndRXQCeTcVc2lx3X9aE6/ClkW+SFQKjugz61NGSDXj63rj7/VMnfHbTAYWCW7bDZrVQFrtRrW1tbQbrc964XzrGzEKAX2qL0wTRksrkPutscfZqvs7Oyg1+uhUqng61//ur1vygCoe4dKYyaTwcWLF81Hf9Rubp/5zGfwvve9D7/+67+ORx55BG984xvxzne+E4uLi77Hf+UrX8EP/dAP4fOf/zwuXbqEt771rfjX//pf45FHHrmj+96Rpf7e974Xf/7nf46/+qu/QjweNx94Mpk0S+R973sffvu3fxvnzp3DuXPn8Nu//duIRCL46Z/+aTv23e9+Nz7wgQ8gm80ik8nggx/8IO677z6Lhr/d5kdjt1otlEolBAIBxGIxAxKXQuLxGrSklJP6VYF9TU2FGq9BUNSqYS49yghvBj6xUAr/VwvOteT0OSlYmUKl/mGCC1kELarCa2iKn6axqNKibTDY3/pR6W0dE15Ly5GSiUmlUpibm0Oz2bRnVYBmcF+lUsGpU6ds//VvfvObqFQqFm2t4OrXRz4fa67ncjmcOHEC2WzWgilXV1eNUdja2kKr1UIikbAAIp1PLb2poK4lYPnDwkEcEzc2QilNVnXjcVTAXNrdVSxdhcHPtcOxcbMj1I+uDBXZBDIxLMHLtMFKpWLuCn3f9J07AvUXR9P14bpd+v2+ZZUwdZRMJHcp7Pf7uHz5MuLxOObn5y34WZU33mNsbAyJRAJnzpxBLBbzBFC+WNsLYan/3u/9Ht797nfjF37hFwAAH/3oR/GFL3wBn/jEJ/CRj3zkpuM/+tGPev7/7d/+bfzVX/0VPve5z+HVr371bd/3jkD9E5/4BADgLW95i+fzT37yk/j5n/95AMB/+A//Ad1uF+95z3us+MwXv/hFy1EHgN///d/H+Pg43vWud1nxmU996lPPSuNTGhrYs/6KxSK63S6AvahwtXQolJjXSWtStVFSva5fkuClVDb3OeZLQmuLQk7rzbfbbbRaLQ/9rYLbZQ2UfleLi0JbK4LRt0vQCQb3NmNYWFjA5uamR7gT/Fn8Rl/6wWDgGU9ajjo+rubO/cJLpZIB9eXLl9FqtVCv13HXXXfh3nvvxdzcHL70pS+hXq97gtBarZYVkbl69SouX77sKW2q1Drvp8DE8RgbG8Px48cxPz+PCxcuIJvNYnd3Fzdu3MA3vvENdDodhMNh3Lhxw5gH+hK55zgVDyofSl8TzDXSnVkHqhjy2Vjti8oeLXBSo1QueG0ew/PZBzcg0lUa9T1QYU13ifsZr9Hr9SxbYWFhAceOHbO909fX11Eulz1BkhqT4lK/363QfLk2VbRGuS9cJdbvc7/4Cf5POcRASA2a4//9fh9XrlyxwM83v/nNZhywGqFmbKRSKdxzzz1YWFiw7JEXc3uuQJ0xOGyjXMPb29u4dOkSfuVXfsXz+Tve8Q48/PDDt3VPBhVTwbrddkegfjuDEggE8KEPfQgf+tCHRh4TCoXwsY99DB/72Mfu5Pa+9/IL2On3+2i321hbW0MymfRElvOn1+thZWXFrBTu3sViJC54jo2NodVqIRgMWmoW4wToN+VLQpAktUWLnLQXhTubCnWXfeAz+f0oi0AqV0uWBoN7+dv5fN7YAfrQx8bGbDESWLXeO8FE06BoZbKpdRoMBhGJRKw62tjYGMrlsln43Eb1LW95i6U+Xrt2DWNjY2g0Grh+/bpF7XOMtMYA5xvwRv2TPk+lUub+4Z7qV65cwebmJq5evWoxC5VKBbu7u0gkEkgmk5ibmzMljn0n9U4BRiaELzC3fuUmLS5r40bL+zUqU8xA0LgAxli47h++fxTCLhukOfFuxLOWIWbMRbPZxMbGBrLZLOLxOMbGxlCr1bC+vo6NjQ3P+LvuBZdVOgL0Z9+4xnQMFbA5p34smR7DNoo1GQwGngJD6vZhIOfy8jIefvhhnDt3DrlcDpFIxMNY8p0fHx9HIpGwnPX19fWXxRpYWFjw/P8bv/EbvlhXKpXQ7/d9M8FGZXm57b/8l/+CdruNd73rXXfUx0Nd+/2gtr29jUajgVKp5NlkQwVQs9m0kpfBYNCzLaEbMBcMBi2gidQta85TgPMFIYDSImeOswZcMSjNBWHX/+laxhTmBF3NiVdr3E23AvZpeD6fpoeRquXYEARZLY3nq7DgObwet2JlIZmtrS3U63UsLi5iMBjYLmybm5tWKpbXpc9P0/n47Er5BoNBT5AiLe10Oo1jx44hkUhgYmIC9Xody8vL2NjYsDrlu7u7tm97PB63bV2VYtSted01oBu1kO1gc33cCsR6LT2eihibBteRyXHrvrvrQv9Wq1qVQ5eSJ6izKl8+n7fYhmaziVarZfXfdX24oKLr8uUg0L+XTdlA/c026nM9X78jaOs5dPew1gPllJa8brVatqUuXXwAbmI7A4EApqamsLCwgCtXrtzEFLzY2nNlqS8tLdkeFwB8rXRt7ny58zSqffrTn8aHPvQh/NVf/RUKhcId9fUlA+ruQNFaX1xcNCGdz+c9qTuknxuNhllqLm3Faw+HQwtO293dRTabRbPZNFBXsGPBFf7mCzY5OWkbfailpz5Z3peAoUBKepbUNBkADQbUlKnx8XH0ej1EIhHTrJvNpgEA76s+fyoorVYLY2NjRjMDsD3X1WrT8WcQWSCwV1+dIPXUU0+hUqmgUCjg/vvvR6VSwc7ODk6ePGl0dKFQwNramikuen0+TzAYtNQzWhtvfOMbPfR5t9tFqVTCk08+ieXlZWxtbSGbzaJUKqHdbqPT6eDUqVO2jSvBnhQl2RRNaSSrwdQ1DY5z1wvnh3Pk1zQYUYsqMeqewLq1tYVMJmPz6rJRXFeqRKgSoj5QUu+8BpXN3d1d5PN5s+I2Njas+A/PdQGdfeDvI0v9u2tU2lTxc6l1NlUQ3RgTN17Ij/kji8h3SeNvmF1Sr9fxD//wD5iamkIqlbKiXVSwNcbk4sWLeOqppzxZM257MQD+cwXqiUTCA+qjWi6Xw9jY2E1WuWaCjWqf+cxn8O53vxv/7b/9tzuOMwMOOai7gTuu9TAYDCyPkoFsXLyTk5PI5XKWC63WEX3dBBzSoc1mE9FoFJFIxPzwtMAJ3rRQufBZO5sbhbAPWvdc+076VV8c9amTJhsO9zayYT+pQNACc/1ppPiTyaRFxLMm+3A4tOh5jaAnmKml7loDfAYqLeqzY6Q/t2S9ceOG5TzH43FcuHABc3NzFm1NxYL+P2CPMXjiiSfwqle9CqlUyipjra6u4tFHH8Vjjz2GQqGAVCplO4wRnGmBFItFNJtNTExM4MSJE8jlcqZha0ohfchKUxMQ6ZrhXFIJI5ByTtwaA+om4VhxrjUYrtfrodlsYnl5GfV6HZ1OB+l02mOB65rgPRixr2mROiduCiTBoFarIRgMWuop91FYXV219aPxKhpsyWu4fv2jdmdN3YfAfmoqv+PYqoxQJZIZFZwrBS43cNNVDGgU8F1V9otBc9w/4e67777JX8/rnT59GseOHUM8Hke1WvV9zhca0F+INjk5iQceeAAPPfQQfvzHf9w+f+ihh/CjP/qjI8/79Kc/jX/37/4dPv3pT+Nf/at/9azufahBHfDfREJ9frTemButlmcsFrP9gWkl0Q9MoNRGQGekv/rNlT5jUAk3QWDpUBaBGUVlArjpt0Yw6/PyOmqFcX9y/tZgNJ7LoK6JiQnP/vIEdFr+ahGoUPETEu58UIFwI7j5nIz43tzctIIvDO7jjnv04Xc6Hayvr2NhYQHxeBzLy8t2736/j0qlYqwMi9TwHqrwcDtURnhTOHKNUJFSYejnT2fGgd+YKIiPSr9TZYvClVvdlkollMtlUwq1RoIKeFVaea1R9+QzqOXO9c3x5vg1m01zgXDt6TNRmdDPj6j3Z9f0Hea8+GUouGDMc/U6AG6aFz2e69qN3dja2kI4HDaFUNnCdruN5eVlpFIpnD179qZ1yP/pxspkMpZZ8mJsz5Wlfift/e9/P37mZ34Gr3nNa/CGN7wBf/iHf4jFxUX80i/9EoC9omorKyv4kz/5EwB7gP6zP/uz+P/+v/8Pr3/9683KD4fDSCaTt33flwyo+1kM/J+gS02SKUUsstBsNi1ojgFjtHyBPb8JI8m5YYzWyu50OohGo0arEwRo2fkV+3AFtKthK6Wp9ByfWelh+s8Z6c9gL1qsCq7D4dAUgN3dXTQaDXQ6HaNjqai41fe0Hy6o8bcKJ+4KFQgEUC6Xra+8TqPRwKOPPoput2upbxMTE55iLiwLWygUkM1mEQzu1XefmpqydKudnR00Gg0rgsPxZjU07sQ2PT1t19Z8cNKRZDOA/fQ+AOYyoYVOhYDP7NLPfoFtrmCmxUVlirEfS0tLtvVpNBo1dkCzFID9fQ1UUVJKXudFXQh8bqapcVdDMiqshe8yAvqcVDLd+T9qt98U0N3MFiphOn+Al4VUYFalm8eOUih5D5VBBHOVJ3TzXbt2zVxcjD1ho6IQjUaRy+WwsLCAa9euPR/D96zaCwHqP/VTP4VyuYzf/M3fxNraGi5evIjPf/7zOHHiBIC9+iyas/4Hf/AH2N3dxXvf+168973vtc9/7ud+Dp/61Kdu+76HGtRdionNjf4kLbq6umoWRyaTMSF99913Y35+Hr1eD61Wy4KrmHqVy+WQz+fNl7K7u4tQKIRkMml9cF8MYD99jn1SGlaFrx/VOSq6WC1o4GatnVHooVAIg8HAQEOD9+ifTaVSlre6vr5+U+UyHT9+ziAb+uLZlEngC68MBf3ZLPhCsNzc3ESxWESv1/MIOrVSQ6EQ/u7v/s52W6MvOBAI2O584+PjFs3NuIFEIoFCoYBcLmcxFK71SXZiMBhYICWflTnvVDI09sGdH/64hXLUSlbfON0+165dw5NPPolqtYpWq4VoNIpMJoNcLodkMmkxGGQTVHBz/Jn+Rgvc3XhG1yRpV7qQGBzHQkhuXv1wODRlq9VqeZifFxv1fhgUDQ1W1IwEPyBnc5kXzgGVLsCrgOn/rpzhmqRi0G63ba0ysJYuPhpB//RP/4RXvepVKBQKlgHD9TE+Po7Z2Vncd999ePjhh28qlPRiaS8EqAPAe97zHrznPe/x/c4F6i996UvP6h5uO9Sgrs21ULTxZWfJ00gk4knXoZVHarrT6VgKGsF2bGzMQw2rD4r3VeHu0ubaRx7vvqz8TSZBBbee515DFQO1pNnPRCJhoEBgCAb38tjpilDWwKXd9Zpu2pRWSNNnUUDhNXhNCqV6vW6R+cPh0KLnGVfA8wm+7AfjEhgvQJCn5a4lXKngaH62+rNpqeiufmxkXNxYAZ1nWsdukJxaVeqHVuu61+uhWCwa6xCJRDAzM4NkMolkMukJylMr3I27UFeTulqUeld2YmtryxgLgjzL4upapAtAi+W49O4LBaC6Rv2YEJeCfjE0rgWOKeUNP+N8qq+c7xH/Zq4536NRMS56T/e3jg/fAbKPmjnR7/fR6XTwxBNP4Pjx45bto3KMFPzs7CzGx8ctKPmovXDtUIM6Fx+bvsjqk+aLT6BmBSSChFZhGw6HRklqMBupXX0JO53OTRSsWt20kJRC0+YH6gBuqlWvL6sCj1K8rsXkBnrxfuovpctABYVff1zKmPeiINJIbDeoR+eH7glS/gxem5iYMOBVZYbPSnaA40EWgtQ7AYmKVyQSsQBFt+AKx0ALzBA4WUSI46cbtah1oyBOIFdLXfuvBYIIvFRIer0e1tfXbRzS6TRmZmZMEaE/X+l2F8ApfDV+QtcV55/35DFkJchOdbvdm2Ip+v2+navWvyoTL5QA1wh/N77B7eeLAWT8AJ2uHH5OlkS3iNY4D84xjQzXSHDfWb9YI43lUcWA74P2B9jLkrh8+TIeeOABTE9PG7sD7LMOsVjMdnjjenyxtRfKUn8h2qEG9YOaWspqYbXbbQsSY8EXNqXIacFzn+9gMIhisWhbio6NjRkdTwGoqUwEJ16XTTVmP1+axgion1TBxP0bgCefWYuW6AsMwENr0+ID9qL0GVSm7AQAT4EUrUkej8c9SoUCuLpGKCRI17HAD0GZkd+rq6s3uU7YV2UE/v/23jRIrqs8H3+6Z+l9mZ6tZ0YzI8mSVxmDDdgGYwMJBqccwlLByZdAFSHlBLvK2FQKQqVMUkWZbPyoAIZUYhwIJOYLJFBQEBO8xNhmcVxYsmVZlkbS7Evv2/Rs9/9h/s+Z5565o8W2ZjTSfaumNOrpvn3uuee8y/M+73uo/OgkMK+XSCRM7ptIAudSy8sY0TO1YpOS+Ox5PSo4nV/OsRIS9fxq5itXVlYQi8WMM8F1x9/r9TqSySTS6TR27txpUCPCoplMxnwHjTjvh06D/d3qEOmzZu05mf/ay4Hfx+vTuMRiMcOBUISCz3azhc+VJwEGAoF11R5cW9yLuoe2SrjPWQpp/zA6JzqiPTX4NzaH0mCD71laWjI8FgCm/4GS2xTeV/3jOKtnIZAEqj0z2GJ5//79CAaDuPbaa809MWhIpVKGAa9thc8l8Y36NhElbAEbPzgaHC5+Mr1ZYqZCyDoajWJxcdFVy10sFk1JFVuFkhHNjaeK3oaybahQjbj9dxtG5P3a0Qjf29LSYmBoluLZXjk9cwrnYXFx0eRMgTUjzmsr9AvAlbdVx0ihXztNoPem5K1gcLXOP5lMIpFIuJSwDTkr7M8oNhaLuaJ9jej57DX3zGiUEbCiAxwbnz8jdP5dy8/oGGj3O9uwEgWgUfXiSZDfkUgkDASqnQi7urpcR7/aaIEaWDViunaonJmHjcViWFxcNOkodtCzn51WCShSYK+/zRLuzXQ6jZtuugn79u1DKBRCLpfD2NgY8vk8ZmdnDYeE5Z1EZOgYbrbQoGujKa5ZGnUacRp+XSORSMRwMWj0A4GAeV1RG0ULVVeoaFpI30OCLNEZvmdpabXVciKRwOtf/3oX8kQHmI4pO0L6snWyrY06ZaON6kU4UaWs+WF9P6NJzVk5jmMiLz0Ok0YyFou58mSa39Q8FUUj9JPdF9/DjWePVd/HvLMa9ZOJMr8jkYhREowIeG2epgastUKlouT9AmtVBl75THUybONOOJ1zroiHGmRgrROfku2UrGjPnyo1XpOfjUQi68bJKIhRCw2aHsbDagFWSagR55i5tpaWlhCLxdZB5xo1MffP8kt2emOaQmF1TeXYELNCtrr2+KzJU2htbTWVG4Td1dmjqNOjjoR+/2YJ90soFEImk8F1112H6667DrFYDLOzs3jxxRcxNTWF0dFRTE1NmUqWfD5vKkHs1MRmj11JcZpa0fTfRkadTheJarwu95ydM6cDoNwO29kG3ClLrjMGM5pem56eRkdHB2q1muvcCADGCU4mk4Yjc66JH6lvI/HKoXmJRjYLCwumzSs9YD40RnzcXPV63Ww8YO0o03w+j1wuh3A4bFjWLJkKh8PrIiX+a0fgtsL0itBPBpvxXyp0Hhyj32lD9vy/krYAGDY/I3W+h5E5lQ2NQ61WQzKZRGtrK6LRqBmH7QypY2LPAyMMGnf7nqkQVTmp2CkLOy3BzzcaDQQCAXOioL0uaAS1lwANNBuz0JgzstUoSaNj/vC+CIXS2Ov90HngmioWi6YJEh2nUChkHC1NJem64NzzXjguvk8j8UAgYOrSy+Wyp8FjCoZ7gXl1r/V5tkXz0T09Pbj00ktx6623oq+vz3QwvPHGG00646WXXsJLL72EQ4cO4amnnjJd8jgHJ9MTZ0NotMnPoD4hUsg0H/ddMpl0tSomBE/iJNcPuUGO45g0DLDGfFdHUCN4e39wTxHJsiF+x3EwMzODcDiMkZERXHbZZaYklvfCvPr4+Pimzu3pim/Ut4l4RaIbbVhVRsvLq2eEk0xF71LzwITE1Giws9jKyorp5uY4jiF9tbS0mNIpr/HZyl9Lg3ScarDt6NO+phpoYL3h1/cxwlbnQeeL95dMJk3UrwbCbiLTaDRc5EHt0kZjrTk9HS8VtZL4FLmwI01FJmyuhB1F2p9nr3fOp75fqwKUDMbojux6nitu9/DX7+WcM8phc6P+/n7Xsbw0tkSNZmZmzHzqka/JZBIdHR1IpVLrlK2uac6FOjaO45hUxMrKKiGOvfYZofP7bMIl1zwdDXtuNlPUoMdiMVx88cW4+uqrTbczRWlIbty3bx927tyJa6+9FjfeeCOee+45vPDCC/j+979vOj9ulnDs5H+wmoJIkf6f6Q6+l2uEz5DOsqIqrORh1G5XPxA1tF8D1tJ2ANbl7Pk719Dy8mrp4/79+zE4OGi4Jpoy6OzsdDnMvmyNbGujrnIyZWNHUCzVYCRknzxGoojmU/k3OgCEMNVQ83evPL9GUmpQbThaf+cY9Fq2IdPv5edsJjvfY+fs1SDxuxlB2AeN0CFQj5ewrRpwJdgB6xn7auDt9Ih+RufCK0Ln6wDWXZ+vEya0DaFC5Ew/2CS35eVlA03rEbleHr/ON/kV4XDY9JdPJpOu56ZGfXFx0dTVcz3SOHV2dpqyQ1ZjeH2/PVccv/2aRtx6JLCXU0mkQtEIe943QxS6jkajGBwcxK5du0zaxeaocI+mUilks1l0d3ejpaXFEMkUhdqMsTNVxB+WSdq/c63yfkl6054Q1Eeaz6aQfMn9po69HalzbPxX9ZFWc/B6/Hyj0cCxY8dQrVaRTqddZOTW1lYkEgnXscjnkviR+jaSU3ndXnlAx3FQqVSM0tbSGM1pqWds5yRjsRji8bgxEoTVCFFSbEhUozpgPWlMN7ZXzt2GmZX5TISBjGUaEC2BoYJjlKiRNL+X3dzoiDSbTRffgN9dq9UQi8VchlM72yl5TA8ToRAOtY2SRu1eTgHgJs7x9UAgYCLKUChkWsJyrLYBZxqGr2lzno0MuCpDjSKDwaDJK+q/zPvba4IGnYgInxWbGnV0dOCiiy5Cb28vwuGwq8ufKnSNvJT5rg4g1wn5D41Gwzi1dgTONcSSTX3eagA2Q3R+ebjI5Zdfjte97nUuR81LuH+6u7uxc+dOzM3NmSZImyVEohiha4mkRur2YTvAWpUK0zPUQTTsi4uLiEajpgMmeUBE4tSo0+DT2NvBA9cMnzX3AnUVnYparYaDBw8in88jk8kYyJ+6q7u723Xq4bkkvlHfRsIFtxE0aMOkXHBk/pI9zVyqnZ9n9GpH7oTUVHEGAgFDngLcUZl6ytwEesCMkum8FLYKr2ND6TaczfugM6Lfz3tSrxxwk9fsiBYA0um0GRcZ2nSEbOcEgCk5o7G0nTDOkc4PnwNFDZodVWrUT8ibc0DIsF6vo1QqGbY/nTlGrDTgdjrERgj4u7KW9YCfaDSKaDTq4mDos+Cz1RbDXJfB4Gq9b19fH9LptPlhztguT+S60HSCGnTOCa9Pg06Uyj44R++Rp/rRAGraYrPEdrLj8Tj27t2Liy66CAMDA2d0nVKpZDoZ2vyOsym61wipx+Nxl3HXttJ8L51TYM3hJdeF80G9tLKyYuByfif3OlECm4/BtalonNbCc73Y640lqEeOHDGdFjWa7+7uNuW/m81b8GVNtr1RVw/M/ncjpq5GoIzSNNrUKE09Wo1m1QArrK9kNBWFEfldWjOuEboX1GyPQWFS/miHKiWM2Tk5NrqggaFi18ieCsMmXNHzp4KgYaTjYOftgDV4WiNUmwtgOz6cMy/lq2kEu8kPlRMdjkajgWq1akpt1JDzR9eM1/fofTFqZC6UPdpVUfMZcB3ROdK513PbV1ZWzLWSyaRpS0uI2XZY6QSoA6Q/imIwJ0vyJtc9oXXdG2pE6XCqQ2Knls62KHwdiUQwPDyMTCaDaDR62tcgSlMulzd97PrD17ScTdcR4XhtPKVOLp+Bom50BriGuGfVsKseUOieYq97vo8VNFzHHJfjOJiamkI2m8XFF19s9EUgEEA8HnfphnNJ/Eh9mwgX7akidIXdgbU8L+tY2TscWIv8+V6FPOn92sQkRrKMlBSC5yZmrk+jdHrlAFzX9BJ1JLhxqfB4T6rUbUKevs738fv53TT0AAxsrXl0KqVIJIL29nYXO3x+ft6QwVRUkQEwZVtaOmNH8JxTjkvHqSQ5su6ZjyScXa/XMTc3h2KxaBS6RsX6XV6RuD3ntjFn1zpt42rn7nkfjLiU6KYOJZ0a5iQVtudpgBq1cQ5ocPl/jdb5uzp3bPhDZ4LfbTufNDb8lzDsZkZfagwZ5cbjcVxyySWuY3NPR5aXV9sR5/P5TY0ebdQNWEPz6NCrI+g4jtFDWnMOrKExjNT5o90G1YBTN+hxvDbyxTHaupGi+09Z9cvLyzhx4gSy2axrXQQCAcP/UOTgXBHfqG8ToXJTpaaQrO2lAu566WazaeBj5jMJj6m3q3XH+p00aqokgTVDzk2ntaiqsNRoqEd/MuNuGzfb4KkRt3P4GjHQ62fbR21EQ6dHr6EwIs+GD4fD5pCPYrHoumdGDYC7+QyNl6IptmLRCJ7zYT87/iwtLRmjPTc3Z9rGsgGJV8MRr0hCnwWdJW0MQoidMLv+XT/LCFjh9WAwiEKhYCD26elpMybOVzweN5EO10oikTBoio45EFg7e0CVLq+p65XviUajhu2uNfe2g6OpmHq97pojLyfgbAjXJw1fMplEb28vXve61yGTyZx2JLiysoJSqWSOtNUT6M62KOSu7HZNuamzzNSNBhXco6wNj0ajLmTQ1jnKrdB0nOpFJetqtQ/3ONexlqVqlA4AExMTmJycRKPRMDn0YHD1gKh4PH5KvsNWiG/Ut5GcDHq3DbqKQrZLS0umTaa2blQIy4Y/dfNp9EhyixpymwRnG2814Lbytu/T6/7VS1fI3K5X1kjdLmPS72cUwPuen593Rdv8HOvKacBofKhIvMZqpw54j+qMAWvRCedBHRYaJO1b3mg0TI03/+blzNnzbqc/1Kgyz0mjzmfJaEQjMc47v59zQjSiVqsZo837I0M+EAiYmmVFbJifJMRpp330ealjx7EoshQKhVCpVMzYVLnrWuPa4JxrXljRH37/q1WWtuhzoXPFPhAkDZ6uOI6DUqmEcrmMSqWyrhb/bArHrw6+IjpEl5QVr/dN0ZSNXWVCIaLGZ6ppRD5DNeRe0bmta7jXNIXD+6rVaqa5D9M6KysrBmmwy3B92VzZ9kbdFjvy81q4GgkoG9xxHAN7arRJOF0VmYoadMLT9Ma1Da0Nx+lGoWPgJWr4vO7XNuB6/KciDOqp83P6nbZHznmiYWJNOudVHRcSrxj92/dCQ26LV+5Q743/8hmxwQh7A8zNzbnIbwo16vzaz0mVrpa+UTGRscy/RyKRdQ4AjSnnmvl7OhWsG25paTGkTCpvsqI7OzuxsLDg6gnO6zIyo7OpiIU6PeqgKv9Bmck86U0Z/jaKQ+WvhEG+roQrAKaOmuvttRbupba2NqRSKfT29qKrq+uMjPrKygqKxSKKxSKq1eqmG3V1THgvfMaa5tCSNjrFHL/mypWUpvuFf9MKGMBNQuW1CNfbe011jK037coL8lXK5TI6OjrM3/REw3NRtlO0/WpkWxt1XYAadZwsd8oNwRO8mHsKBFabbZRKJXMsJY2tHllKhUpCiDoKAMym1chQlaNt1Pke2zv3+h1Yg0BZkkYlXa1WTWSoSlYhekaiOhf6PpLIqtWqMQKtra3I5/MIBlfJVl1dXa7udYSkM5mMKQ9jNOrljHD+bCOucwSstXTlM8nn86YDmjaCUUWtRs423gp7anSkKRKFRzlnHKttVFWZEtbWtq40mjSorIjgdzjOavvPVCqFUqlklLw6jolEwjxj1qirw8IoTFMGdOToaMRiMZNPpzNEZ4N7xo6OlUDIZ8HuZbyHt771rZidncX09DQmJyfxWopGuNFoFDt27MBll13magl8KqFTMzExgdnZWZRKJRfScDZF0Q1N4dBJ1CN9bUheoXneh1cgwN+pq5TTQv1Ur9dd3QIJ2fM9wFoQpEGFpnH4Gd0H7K0wNzeHgYEB40Qo6e9cEx9+3yZiQ7YbRegUNWZa9qRRJA+60Cjbhhx5Ldt4qxHg59SzpqMArJFmvO5JYWp1UGjkSPBjykAJOIz4NF/G77NTErYjBKwSpVjnzsiAEePS0pKJLmjUqUgIHfN1JQFq5M+0hQ0DqiJZWFhAPp9HqVRCtVpFqVQydebaIEaNkj3/NkSu0Kc2/9AImZ+1I3HOLSMfTQWQmEfjyyhIT7zS3u+cT2CNhKk5V84l0aJms2nWBhGZjdYLFa4eAMO8rl2Lb5fI6RxqjTLnQVsmp1Ip3HLLLTh8+DD2799vOAKvVvEpYsDvDYfD6OnpweDgoGtvnUoISefzeeNsbYZBB9wcEEVeGEXb+oDzqw6oRtm8lqKB7InB6DscDqNSqZj3NxoNE6zoXtf1ouMC1ne25DzSyaPDwYCiUCisK6EMh8NnVJ3gy2sv29qoU+zFuNHGVYVhe6qaU2TOVg/18BLNZ/L6Xu+332PnMdWg8f9qyJVVT+PBPLIqPy2NoWg0a8PvatQ1AqLB5TwRdqeSYM5cm1Zwwyv8b0dV6lR53evKyoppjDIxMYFCoYBKpYJKpeKKfNW50qhfjXMkEnGNSyMnzhWdIM1X28iLfoedwlhaWjIGnTlNVbyMXNjKk/fMU9LsxiTpdBqO4xgyHr+Xz0Lz3RRbSatRB2Cur02K7C5y9rW0gQnvPxQKodFooL29Hel0Gm94wxvgOA7Gx8ddCJRd9/5KRI16NBpFZ2cnent7T9ugA2v7mBUQPJ1vM8TLObGRQu4jm2/DtWPvT/s96hBwbauzrvl0AOsMuj1edeJUeD0iQIzK5+fnUSqV1vEy6ESea+JH6ttEqOS9olBdwPpjf14NEzcJGfE0ALx2s9l0RaQUvS7z1GpoVOkpuqApAt04SgDjxqFi5fdHIhH09fWZ14C1I1GLxSIKhQKq1SrK5bLrIA5VNOqUKGPVzj1ykwYCARSLRaTTabS3t6NWq7kUCBULlb+SdHSOVBlxzM1mE7Ozs5ibmzPlaJwvfjeNs81hoDNDhjrnw0vx8X0apXDdaH6f4+R8aJMarbdnDp1RsU20I7TPmvnl5WV0d3ebawwODmLfvn1IpVIIhUJ4/vnnEQis1vwqvK7lSRy3XaLoOKvEsHq9btJFrHdnlQKNO+9fkSM7OtR5j0ajKJfLiEaj6O3tNdecmJhAMLjKfG5pacHs7Ow6NOFMRNdna2srurq60NfXh8HBwTMy6s1mE5VKBZOTk6bxkBqg11rU+VIDTEeP608NPPcy4OZF6L5pNBpm77e3t6PRaABYg+X1+XEvLi8vG5InURc17tRJdnrS1pGqR6lD6Iw0Gg1MT08btID3yk6O55r4Rn2big0pq5xs0VJBk7CiJUncHMxX0vjaRlI9ats7p7LU77SNg+Y7SUxpbW1FJpMxUSehblUEjuMY4gph6tnZWdeZxhoN8P96HXtO+L6NIgJC5ErMUkKeknbU6dK54L0TGq1WqygUCoZgZkeKSjYitE5jQ6PO3DG/Q5ELjdg5b4pG8P7UuCnZUCsKiEYwItax6JgVTtU8O7AarScSCQwNDSGbzRpUKBqNmi54doMkbVZjoz1ch4rEBINBYwxYDUBhCoSiThIdGK5rwth0OGdmZvDtb38b+/fvx/Hjxw2ipEbi1YiiR4ODg2dMkANW4edcLmeOXn0tx+cl6uhzHpWHoe/jPuL/FSUEVu+bDhxRJ84xuS4rKyuoVqsuYw6sORd0ILU0zSvAsXkVKhr5a7ACrEbqXBMc58rKaj8EHp60nQzh+STb2qir96VRuorXQra9VCpxVfYaGQFrxCT9jI5BjZAuaDuHrdAt816qtDU/ro1OCNXpd2ppV6FQMCzfWq1myDJsM0rjpQ6HRqRKlLGjJTuit50KKg8dG/+vRp2v835rtRoKhQJqtRrq9bqJ/OkMcAy8DyInrC4IBFaPUlVWsR6KYht1O11i5xZ1LXhVE1C5qRFTNjNRHV5X0wGcF0b9PA1v9+7drrw+nQTlTjQaDVeEba9zNfD8DipazpPXwS32XrHXtF6Pa7PZbKJYLOKXv/wlJiYmUCqVzH55NRG6LVyv3d3dr6j2mSWOlUrFhbK82ohtI9GUkiJJqjd03+kY1LlStIQOtjrZul71frh/+Trvl/No7yv9HOBd0mbfn669paUlVCoVFwpIxPNMmgNtlviR+jYRVUL8V38/GfQOuMknGlkGAqvNV2q1GhKJBAD3kZR0CmwD5pW/AuCK7lh6pZFps9lEOp1GZ2cnOjs7kclk1uV5OVYaGhpF1otOT0+bYyWTyST6+/sN87ler68jWXlB2XY0a3vz6rVrvl/vl/dMo0dlRyPZaDRMJMqcuUZRtkMRCoWQSCRMsxuF1x3HMbAvv5NKjCVo+sw0cvbiOTCfTwPO+1PFxefJ9cU5prNjdxOkQ6JjnJ2dxeWXX46BgQEkEgnkcjkEg0HTIjaXy6FarQIACoUCyuWymUfbSbIJg1qvHIvFTPRuk+P0sxrha+6Za173GJ2MmZkZ15y8VgelaLTb1taGoaGhM2o4w2uUy2VMT08b6N2uy3+tRZEv3T+cP3XygLUGQYq+8XmQaGoz4ZW3wPQKHRZFE7k/6dDSQaTR5e86H7buVIeXiI+W+NJpsvkzdG7VyTkXxDfq20gU1qXo76dj1EOhkFHGLMkiqYhMeNv7JhSpZCaFRrm56vW6MRbMk3OxZzIZc4BHIpFwRZw6XiW60Qmo1+sGWqTS6ujoMN23tDtZMpl01eLb+VQVNXacS9sYcHNz49Kp4T0TMtaSQTKvy+UyyuWymRObPUvDy05isVgM6XTaRXxTvgPgPh9c0QVthqGGXQ21pjXodJBxbjsr6hjQ6CgKwPVIBc7DgpiyYB07x8tT8pLJ5LqIityIYrGIer1uOAp8D8cXCATM+lWCVSAQQDqdNo2V7DI7rxSSrmOvveK1715r0fRFOBzGwMCAmZ/TleXlZZTLZYyPj6NQKBik42wqZoXfbfKbrsHl5WWzL/SeuOYCgbWyU6JxJKAq2ZHpE6075z5U9jn3L8eo6IHOB9eFbdz5N65Vfuf8/DxmZ2fNMawkY05NTeHYsWMIh8Ou89192TzZ9kYd8G6YAHgbdNubphGzSWv8HPPqtlLVjQK4j72k98yjPXnMJTuzhUIhxGIxdHZ2mn7fzKnqeHlPej0aAzoJJOLwVK94PI5EImEMGjeievAKu9sbWH/3co4otlKw2bZMLRBKZq68UqmY8jSFCGkktdlLLBZzHZhCZ4dzGIlETD/sQGCtrE7RASpHdb42apbCtAjzkGpgFMrUvKjtNHBe1QHh61wDTIlQtH8/0w2RSARjY2Nm7fB52GVO+mxUKTM/T2SHa0DTLPqMFYHSv21FhMK5ZvncmebTue/IfNfTDM+W2Ok9L7GdRBv9UkeAz4uOgK1zlN/CdWajcYriUE6GWGw0PxyjIpREC8kB4h5TeP9cEj9S32ai8DAVgooqPTuHqnlkRnBcwC0tLYZ9ykMXuGl40hW/n9EoGzPQ+JZKJdcZ34ODg+ju7sbAwIBpA+o1VoXiGO0Tate+4ix/2rFjh+lbr4YGWGuIw2vqplboFvDmCnBcAFzXVSeEc0aFU61WjaFeWFgwc0JHxGbeBoNB0xCIPfgV2tZomDA8D5VRmJtCYpjCh5ojplK0o2xFHrR2mPdrpyjUOeRcK1qgCo6liGx3qtwESmvrao/vdDqNUqlk2Mt03hTe98rP6h5g6RzhUTUefK+mlYhA6XrwQsLOluiao1PCqoAzuUatVkOxWDRpDMLNZ9tJ0eehRhhYM7DqXGtaamVlxXBFKFxH2iwIgNkT1WrVwPB06JQ4R4dO97aiUPbY9Xdbj3qlFolska9BVDCTybgQoHPBIPpGfRuK/dA0H2QbcFWiSijSKE8VNY09sBa1EfamgSVznU1hqBzZ3zuZTKK7u9uw2VtaWoyyVSiceU3tFMcDS9hAg4q/s7MTsVgM8XjcRYiz58HrdztdoK9TGakDoAbMRhPUAFABt7W1GUPOOVLugSovGmSWyunpVTTY/A6+trKy4moNyzlR1jEVm7aPZdkNf3TOdB1oqoIIgL1OlMREseeH9xsIBAyqwLKfVCrlioK4BprNpsml89lUKhVjCDhWzj+NoDqtra2tSKVSmJqaMg4WnUstnVInjkZDKwT4t80SzgV7vmuTKHuuvcRxHExOTmJqagpzc3PGCbZL9c6G2MggDZ+uPZXl5WWzL9igiOvNNvjAGs+Ajh1z2+SBUAewb4KWOypLXRGFk53YpsEQ157q1YWFBZw4cQKO4yCXy2FychKVSgU7d+7E+973PkPeHR8fx/T09Jae3OYb9W0qXnCxRpgbvZ9K0oY1dQNoFMccE5nmlUrFeM2M1lmnTEMej8eRyWRMDtaOgKgAlpaWTETOKJ3KmMd90ggmk0nD8NacmA3L2orbJlpp1A6469Q12rUNlm56zhedjng8buaIEB3HaJd76elnyljX3CMNlZLkNH/s1UiGpKSVlRVX/t7uuqeRCR0CTcfYUb0a9Y1QIV1jGrmxYQ3HSyeOSAXHy3QLFXM+nzf5WDvS9lrTdJzo1BCq1QhK79uOzPh/RcE2SxzHMWS8xx57DAMDA8hkMujq6jJrxO4YqBHy3Nyc6SS3WQbdCy2haFmklklqxY3Os50qs6N/EuXsxlI2PL8RcmmjdBuN28vh4/WJbL788ssoFouIRCIYGRlBvV7HysqKOYQnkUhgaWnJkOq2k3HcrnJeGHWvKN3Ocarx0c/Y0YnC8/oZ5sq56RqNBsrlssnd8RQoesOEkHfs2IGOjg6TF1Zlqd/N67M8jUgAFXk4HEYsFkMqlXIpNTXE9r17QWbKerWheIXVOE47Kt0o8tfXgsHVntQaITJKsYlubBijB+mQKKcRPSNwGmq9FzoH2nPaNsiaT1Yyoh2dKOPYvr7mOxXJ8YpubAPJ50OnjdEoUyxcM/rMSC5cXFzE3NwcVlZWGe1cL7aCtMfR0tJirqGGwyZLqWHndfT5boVRr1arGB0dxQ9+8AMMDw9jx44d2Lt3Lzo7O5FMJpFOp02ppx4isrS0hJmZGdPAaLOMum2A9V7UECtzXdNk6uRrClCfARFDlrLqWem6r3ld3dvq8Ove13F6zZHt+Ns68dChQzhx4gSCwSBefvllBAKrbZAvueQS9Pb2IhaLodFo4NixY8ax3grxI/VtKKqc9MeOMtW4qULXk4hs5c1No4SvUqmE6elpA8FT+be3tyORSCCbzaKnpwd9fX0uY6WbVTcHy9PYeSwQCCCZTCKVSiGRSJj8rt0OkhuOyk0NH0UhOG2awhIXKg7N9dEYkrymhkDnW3ODqljC4TAymQwAGBiZkQlz5aw555gVZmfUrH+zIWc10oQllbCnCoSnSfGzhAIVQtd71nvVY1jVMdT3cMxeaQk1lnQI6eSQDKZOQFtbm0E62CFuamoKra2t6OzsdH2fvf6VD0KHgERLzgeRKTUIXkZdr7vZRn1hYQGFQgG/+MUvcPDgQSQSCWQyGcRiMcM5yGQySCQS6OrqMhUfoVAIBw4cwNGjRzE7O7uOv3G2x207yoFAwKTZ1KADboIkAFdZLfdlIBAw6B8/z7RTS0uLSfnpfdo5dULsGmHbjhzHz/HYa0ulVquZ94yMjABY02EMCEZGRgwJeMeOHea+fKN+9uW8MOr2hHtFq3ZUaUeo9gKnstfclh4uUiqVXJuJ0WUkEjGlZXram6IG+i83IEvdSDYhzM7SNC9Pm9ehM2HneNWAafc6Kgg2OlGHhwZBHQR7Hmm8aTCoOOza1/b2dhNVEQplXpCHlkQikXUHmvB7FPK2IyH+8Fp8VnovLFXT+yDcrXOoTpbdLAZwn7ync+sFZ+sa5PPVNcV50SY+Cs+yCiIUCrmcSDpznHOKOhYcA50QjVI1n6tj5hh1/Xvdz2YL9wVPh6PxIkmSxp1pGy0ffPHFFzE6OopqtbppyljzzepgcY8Bayk2Pkt+Ths38VlwH9HB1pw8nU82IwLc6Ra7e6FWPng5aV6Iz0ZiO7FE1Jgu4joiyZhj2coo/UKTbW/U7UXqZcxthjngXpxeTgH/ZekGe0mzaxtbNPJ9VKTxeBypVMpEDRtB1PxeGkRlXKuxi0QirvfaY9X2qTYBkAqDEZsdpWvdMpUCfzZqc0nFRORCHQS7HpYHy6RSqXUd2JhH1zI0Xt8LFrT5ApwHPYva/rtNbNP1YPMG1KGx+Re2Qbcjv9M1fursaNSvnQF57Ugk4nLCWltbXc1wbNRA00ZcD9pFzmu9207SmdzL2Raud1YxcB74vJl+UmSNwn3aaDQ21ajbaKBG7RocqIHl81QHS/PsCwsLpu0qRdcz/w+scUPsmnzliGyEvNiBjdde09/5N1ZxKHcDgKsr4uzsrOvkv60QP1LfJuIFF6pRt6Nk/ZwufHsDcJMwf8VzvG02Ld/f2tqKRCJhusJlMhnTRYxNG7wiH27qpaUlw9wm89tOGehn6ETYrGxuGvuIVhpewnialqBxY3So+Xp+nyoZlupxDrxqaHVeAKCnp8cY9JaWFsTjccMx0BaxhMRJGiMTngRB8hRYtsf54r0wJ22jIcoCJqpCw61kI0ZFjKQBmOdBp4Tzr2kddUi0JamiIMom1x4CAAzqwx7r7e3t5lAMPmseqEInU89ep6Hj+uLcsCtdS0vLhrX5uv4VrdkK2N1rXDTs3ItKsuSY+S/XIVGvrYgMOWdaLaMoCVG3YDBo0myKFKkxp4Om7aRpPLn/1FBqKow94rnvORZ1mtWZtVGG03n2WnHCe9R9SWb+7OzsazrHr0R8o77NxCtK9zKkXNC6eL1gU82js8kLu8GpcieBigS2RCJhIEFt/EKoWsfIjW0bZipor81FBe/FvtY8GrurMfpjdKBkMULWVJKENTWyVaifyqFSqRiCjh3h6/1xzLx2KpVCMLh6Al65XDZnMbNpzsUXX4y+vj4XrEqlzpaySkpsb283kKuXcbUNk0ZIHFcgEHA5J8AatEmnRJnyihrovdLgsPRQDTGfT0vL6oEvmUwGO3bscP2NUXmlUkFnZ6erQxyfJxEbjtUrrcRxUbGSPc9nZL9f94WXYlfeyVYKxwJgXWMg+33ct1sxZp035Svo3qdjQs6DIlBMP6neIFpDtJD7mfeq+1P1iM7FRigN/7WDIn3fRsIjeOkwtLa2Ip1Oo6+vD11dXSaP3mw2MTc3h0ceecS0svbl7Mq2N+p2WQawnugBuBep/ZmNcqE8v5w/2sQCWItG9YhNQp9qHLnRFUEA3P3XaTi8yqQo3LQ2/Aas1dKTSMPNb+fXNKet0DUbv3ihGzTojBB4/yczFGp42CFueXnZVAm0tLQgmUzioosuQjabxdDQEIaGhkwXOdbqLi4uolQqYWZmBsViEdPT067Uh0b3dr7Pnht1xlQBq7OjDoo6ThvlmblO6vU6isUilpaWjKNBjgQRBzoIRHF4LaIjkUjEHF5Cx4Dfob8zKlLnS8eqOVc6Mxut941ST/yuc0Fsx2Ijg+713s0WG3pX3gqrVZRYyr8rYdF2SG22u65dr++1DbqNSG5k0M9E2trakEgkDL+jtXX1RMmBgQEMDAwgm82a+6pUKjh8+LBBDrdC/Eh9m4kuVlV0dm7Uhqo0J04hjEdyDolxCqvyfaqwAbg2KQ1kOBx25ZxJWiGxjsZZDbyWp6mB5Xdy49vRAI2uHmChuW1GcFoHrvlvNWCaGmBjHeZo1SGgcNz2vPJasVgMAHD8+HEkk0ns2bMH73vf+/DmN7/ZdA3bKFVCw8mo9cSJExgZGcFzzz2HmZkZc+Qq75ORD403HR3OM5+/KlZgrVMXo0FCpcyXeqEj9XoduVwOxWIRMzMzSCaT5j6WlpYQj8fR3d2NHTt2mANGePAOJRqNIhqNoru726yjxcVFw6tQmJNEP94Lv4tlj0wfhMNhlMtlUxqp8L+9bxTZ8DIq54qcjMtwLoxTUzNcs5p2YuqEa4k92hWu5z3ZKR3qBPY20FQQAHNt/jCHbTs71BtefAqvAMlLgsEgIpEIMpkMjh07hoWFBbS1tWHnzp3Ys2cPent7Ua1WDXE4nU7j2muvRSgUwtTU1JY4i75R3yZiQ9MbRVOaR6KoUlfCTTAYNEaAfdu9Tnmyy71o4KlYuSkJi2nJFbB2ZjIjff2MnUbQDa7/ckwKHxPu3kiUDKfMcY10lY2t0bk2htEUAcekaQuNhmmMQqEQrrrqKlx00UXYtWsXLr/8cmPQbQeMwjnQHPTQ0BA6Ozuxd+9ejIyM4MSJExgdHcX8/Ly5H55hTkIfnRYSeDhuPfxC8+42EsIDavjsiV4UCgXMzMyY0rNIJGIcn71792JhYQEzMzP4n//5HywsLCCdTuOGG24wKYFarWaqJCg8AYvfxbyqlijxHqmYadT5EwqFXEcH29G6l4HfCIo9V+VcVLQ00IqoMUiwU2WBQMCVTlG0SBEozbXb58KTOwPAVeHCsdAhVaSOzrcXX+d0hPqSSFA0GkU8Hscll1yCWCyGWq2G48ePY2BgwJRrDg4OIp/PIxaLbWpVwoUo29qo22Ibw5OJRrn8LF+np8scup2XUoiTypiEqlgs5nISFKqnt84NSjKMGkH7PrzgXmCN7Kceu8LGtmg+WBnumoPTebHzcdoURruu2WQkG761jX4qlTIRqKIqJxN9nm1tbQZC58lQfM/ExIQrh0nROneiHZwzbUKjRtArDaLwpkLupVLJxTVgvpEs7MnJSRw/ftwVWStfwVasPEq3r6/PGHNts0tFragDHUcadUZ0tuPFudpozjX68+WViT3nCqvTwdVcub0fQ6GQa59rRG2nUxihK2/G5kLo89bf7Wd9uoZWg5kdO3YgkUigu7sbqVTKpNgmJiaQTqdNKi0ej5sy360ob/Mj9W0iGy1c+z0bEUVsqJgbcH5+3jSDoeHU92lemhB0LBYzi1Y7RWktMyMrGkN62IoS2AbdXox2KYz9eXYp0xwbP0flz/FxPPy7ssDVYSCawEhdIT+dN9sQKgkIWIOLq9Uq8vk8isUienp6XJ3gNhKFNTWH3Nvbi2QyicHBQTz++OOYmZkxzTE4BrLnOU67pIzzpPwDplQ0wtFcZa1WQz6fx/T0NHK5HObn5804o9EostksnnrqKYyNjWFmZgb1eh3xeHxdJGw7NTxv/eWXX8a+ffsQCKwS8Y4ePerKpaozRieH5EE6TRs1XqGDpc6fKnpfXrl4zR+bytg6StEwAGZP2ike3cNakqrlsHYPCk0FaOqFe0j/z3Gf7rNXx/ENb3iD4ePEYjHMzc0hl8vh6NGjGBwcNIe7hEIh00Bobm7ON+pnUba1UdcolT820cvLoPN3JUlp/pWwu+aldBMo1M5Wp4lEAgCQz+dRr9dNNyXmqzkeOgHckMxTK5tc8+aqfGl4OG6vKNfmFSjEx1SD5u9tY675OmDtXGsadH6HPZf6mu2MML/M+yyVSgCAkZER9Pb2Gmb4yUQdAyWNMZ+XTCZxww034MCBAxgZGcH09LSrEx8dED4/RSZUQbI1bzweR61WM2tCnwEjkampKYyPj7s6AF5xxRVoaWnB448/jtHRUdMLe2Vl9byAfD6P559/3jgjrEFmNP7LX/4Shw4dwksvvYTe3l4TDR09etTMAR0InRveWyaTWVe5oI4lf9i+k0iUXsd+vr6cuWipJ9crHS1gdc+QC0JyJZ+XV3BCw00EZmFhAaVSyRWlaxmqppjsPD9FHbkzzXPzoCnHcXDppZdi3759AIB6vY5yuewifAKrejMUCqGrqwtHjhw5aYnl2RDfqG9DORlkDXg3UFDjSGiLOSq7rSa/Q8unaNwjkYhR2uwJz+um0+l10SudCPXAlYHN7wLWiF22glaHhjwAe5xUzhrRa/5eoXZekz90kLyiB51vjWAZAW7kSPHzdJwmJiYwNzdnYONTpUzs77XLd2KxGPr7+7GysnoAij5jzr2WbCmaoe9RqJQGl42EVlZWkMvlTETCE7Li8Tj27NljStPIhOczpHNVr9fx7LPPIpFIYHZ21nAKGo0Gpqam8Oyzz2JpaQkDAwNoa2szpXzaglOrMOz0SzKZNH9vb283JCvCvLwvOqGsZeezstefL6+taGSsNeR0/NWJ9IrWtWXsyaoabBRK17u+/5UYO+oP6stAIIBwOOw6x577I5FIGI4PUTN/bZ1d2fZG/WTG3M4l6u+Mem3Dqodo6PttY0KjznanZGazjprKM5PJuDxlNXh2aZUNh2q0RS/by/Bx09rsfI6ffaK9SHxq2LyMBCF9dRJ0jArtbeTteymN+fl5TExMYHp62jBkVbGpIuL32M9deQr8va+vD+FwGEeOHDFNS2yWvt4rsEYMDAQCJhIC1s5GX1paMoppeXkZMzMzmJ2dRT6fR6PRMHN76aWXYnJyEqVSyXyvnd6p1+v49a9/jZWVFQwNDWFgYAAdHR2oVCp4+eWXcejQIezZswdXX301SqUSCoWCOcKWY7aVuqJUqVTKvD8cDps50Hp1tiL2ah2ra+fVyoUa8eszUeNqI2+afiO5DoCpoOFzINk2GAwaJ1K7BdoQO50zzr8eeeqlH87kGVGvEf0CYHgA7OlRqVSQz+cxMzODRCLhOq/gdJ33syEXylrc1kadCt2O3LwMA+Amw2lkrkZTuzXxM6o0yUa264/r9brpPKeRv/Zn5ubk9Qi5UbnaRh9YO32NTgc3FI0NP6OHdqiz4jgOOjo6kEgkzKEmCsfzPUoQ47/qwNgKXw0uxY7S+T7+DVjrqLW0tIRSqYTDhw8DWOUkdHZ2GrZ6Lpcz5LNIJGKO3VSYngrGzit3dHTgHe94Bx555BHkcjnXmdxLS0suprlGvfqsFxcXTYkcHUBglW08OTmJfD5vau537tyJwcFBsw7j8bhBaOr1OkqlkovxWyqV8LOf/cyMf+fOnaZWn2Vx1WoVQ0ND5gjLl19+Gfl83hD06HjqvQQCAfT09BhF3tHRYXos6B7gHPF1G4a1uR2vVBleKEp0I9H5ZBDA0kTOrR7FzKoF9r2gQ858OZ1XOql8TgwscrkcgsHVA5NsJrwXIfOVPB+uB1bZ8MAqdtykc5tIJFCv1zE6Oore3l7U63Vz0uBWyKtdi9tpLW9rox4Oh13NDDRaP1mUzt+58Pm7kkxstrvC0TR2zE+vrKyY09WWlpYQiURcNef0vPm96iDQGGn0qHlOexMoUY7X1haSSuwicSqTyZgx2ZA7RWFXjdLtKNlGLvT/CtHbDF0veL+trQ35fB5Hjx7F4uKiOXu52WyaDn40wp2dnUin0xgYGEA6nTaEPU01qPJMp9Po7e01zgNzfFoGpjXq+qyJTth5Pz4b1uwzjZLNZtHf34+2tjYMDg662tfm83lMTk7i8OHDLnibzmQwGMSJEycwNzeH0dFRTE5OIpVKYWpqCoODg4jFYujo6EBPTw8qlcq61IHtsKZSKZRKJbNGWSvMyM7eI3oN/Vef54Uacb8asRFBpteICGnjJ63GYO6ZDmUkElnXSIpcCCJE1F+K4ihXxGud6BhPV1QXkINCNGh0dBQHDx50lbwyoCkWixgdHTU9P7bKsF8osq2NeiwWczV0oJxssWoEq8ZNN41XCRsNhxpzwtJaz63IAY26vqYRkI5ZN6COw4btbOPPHyX1aa4/nU4jmUwaBW3n1zQC1+9hBGinNbycJb7Pfr86S14kPAAoFApoNBooFAqIRqNG8elZ0XxfR0eHeQaxWMzA9epw0dDGYjF0d3ejUqlgcnLSIAR6H7y+jUZwXnSuyVsguZHOX2trK7q6utDT02MMMPvaBwKrTHiFWZWDQAWfy+WQz+cxOjoKx3GQy+UwMzMDx3GMY8ZSQE3ZcD3ztUAggEQisa4vPMstlWDnlZPl9ez16Rv1Vyb6nLj+qau0/FT3DNEb8lioa/QcdUVYmOIhwdNGH+2I3A56zlQYnFD/8OCgWq2Gl156Ce3t7YhGoxgeHjbnOczNzWFqagr1et3F/dlM8SP1bSLDw8OYnJzE9PT0uvyVRoUU/Ts3AOFXLQk5lUFX+L2lZbWHMyFRYK05A71lRnyxWMxci2Pj/9vb281Y1LvnxlGjzuY4PLiCQgWeyWSQyWQQjUZdp7wpj8DrHtWgb5RXVQWvDhJ/OJfz8/OmcU+1WjUKyQtNoCJKpVIGYmdqgxEN+6qzY15vby+y2ax5poqgUHbt2oWlpSU88cQT6+ae85FIJFzVArYjokgKyx31Ptra2pDNZrF371709/ebutyWlhZj+Ofm5lz19IC7h7sdeefzeRw/ftz17JeWljA8PGwiOM67nRbp6Ohw9UpgW1pgrbRqcXHROFNeBpvjYLrIlzMXjYy98ttKjmW5l5aL8v3aqpokOa5N6otms2n2h73HFGlRZ/WVCJ1lXoP/X15eRrFYRD6fN0Z+aGgIR48eRa1WQ6FQwI4dO5BMJlEsFl8zzsaZiG/Ut4n09fWZ06i0L7IX6UuFD0jzTvq7lyPA322DrtcB1kNU9Xrd1X1O2Z88MY0GiV64ntDEaJ/3p2Q+wrmE4dg3XRU7P6/zoeP0+vd0N51NzqFzU6vVTJe1SqVino/WgXPMHR0dZg4DgYA5iW3fvn3GyIdCIRSLRUPEKRQKZn60hEsjYQCmLrarq8uU/3R2dpqonpUANrLAubKjmoWFBRNt8O/hcNg4UVqpwPuMRCLIZrOIx+OudIKmIWwYvFqtYmxszChxEt+GhobQ1dXlSj/Y6A8dIuV1aDczOorqhG4k9rh8OXPhM9L2zOqsehnZ+fl5lMtlADAIEZ1APSWRByw1Gg0Da9NRoN6zn9+reZZMG/DQIub/l5eXDRqkhGE64Pl8Hr29vejq6sLu3btx8OBBV77fl9dWtrVRT6VScBwH6XQapVLpjM7s9YrWlTymooqT0TqhX0a/6glTgZLAxlpqLnxuZiWqBQIB44UT1qViZq9wRrscp/Zwj0ajSCaTxrB7wc12Xk0jVNswes2jDeNp9N9sNg3zv1AoYHp62vQeJ2NXUwzB4Gr/aO1OxddJwOnp6UE8HgewikJUKhUDRZKAxghHkQzeN8+37+rqwtGjR7G8vHoqHMe/UZSqaQ99nQiJwtZ01KLRqMuQUhiFEf62yyQ5h7oO5ufnXUpxbm7OkNu6urpcB8LYTph9mBBFSX9EHE6lVH2j/upEn4+Xo8w1RUREq0zIFdKOhwwSSJKs1WqoVCrGyHP9eXEk9Dtfzf3QyWD6kc6lpvdYskpHvlwuo9lsIhQKYefOnejr64PjOMbR3gzxI/VtIqzxrdfrOHr0qOns5bWwbdgVWItaaDRpeNQ42Llmet006jRoG3VIokHjNTWCZhTNzxNSJ2zOHuN0VmgUWlpWzyTv6OhAe3s72tvbTS6VJBXmvhilUTHYyIOt/PVvtmFXI8h5ZI/86elpjIyMmBpuPbRElZrCzgDMsaLxeNw4JOzO193djXg8junpaRMNXHLJJRgbG8P8/DwmJycNKqH5dUU/EokELr74Yjz33HNoNpvYsWOHC2a371/Jkhw7nxN7EDAKZ9pEe+EzitE0TSQSQSQSMY6nNr/xync2m02USiWUSiWMjIxgbGwMu3fvNoTHWCzmMuoqdPLobJChT6eD67xarZ6WE+yTml6ZcN1oTwg1vNQXJMGR6Kr7nfnpWCxmPlOpVMwaVXQSWKuUOZscCO6blpYWo6PojCqBL5/PmyAkl8uhUCgAAHbv3o0bb7wRL774Ig4dOoQTJ06clXF6jXsrP7+Zsq2NOo0fI9y2tjaMjo66IsJTEb2Wl5dRrVZN3pGkI7u0iz96vjavQziZDoE6AXQwNJ9N46odpthchCVR4XAYgUDAbFwSsgjdUXkTOdCjU9W75xjVSHlB7WrYFEWwRXP6k5OTGBsbQz6fx+zsrPHONa2wEULA8jM+N+bhp6am0Gg08KY3vckQu55//nnMzc0hEAigr6/PpDAKhQJKpZIrUuAP5zkUCmFoaMgY3IWFBdO/ntGG8hi0YYy296xUKqZkUZ0VRirsaqf1xVxfsVgMu3fvNvW7FK4Rjke7/bW3t+Opp54yjYyuu+66dWQ+KnrlEajTGo/HTcc7Eqr4Oa2w8OW1Fz4bJX7W63VX5Uxra6uLz2OT27jPaBD5bL0IcPZ3n817Uq5GS0uLaanNe+D6VT05MTGBzs5OjI6O4tZbb8W73vUuTE1N4U/+5E/OylgvZNnWRp0RbzKZRCaTwcLCgoGACTNSNPLURc8IWAlIqpRtApn+S7GjLRuuV+Om+S7d0Lwf7SdPmJnogB6EoqfDcfMonK7j0tSAnYPlPdpizxd/CHuXSiWMj49jYmLC5M4ZuUYiERc832w2TU9ylrpoaR4VHo1bIBBAsVhELpdDKBRCPp83xpsRJxVIvV5HNBp1weU6z3SSON/NZtP0YFfFq2kBnRNei3wHu+ab19V0iDoVzJ/39PSYzoMADFcgEomY2mUqQI6JrW67u7tNrb2SrqhAdR3qOlM0qFqtuqB/Nf6+nD3Rudb9RsOoDr9tjDdKB26VUPfpugXWHH0tzVW9ySi+VCphZmYGV155pakS2SzxI/VtItwYVHzB4GrHJc0722J7uDTqZHVS7IibRpQRoZ2/0s+osuQBK2rE+PvCwoKB3PXAlNbWVsN6LRaL5rQjGi81Wupg2FGcevYcnxp9HbMqeS234fcw2piZmcHo6Cimp6fN4SlEKEhsi8fjJuqlozU0NIRsNovu7m7TuCWfz5tSF57cxLzx2NiY6eTG3HxLS4vp1saxVatVJJNJ8yxpoDWvTaNJQhHJeQBcqRNtCqIpC+YySVKyESCSAzdaZ8FgEIODg6Y1a1tbG7q6utDV1YXe3l7jBDGdUS6XUSwWUSwWcdlll+Hyyy9HrVYzfAx1Er0gePu7HWeVgc9ada+168vZFxsmt3sknMvCAIWBRSKRQCqVArBGFKbTSmSRa5NpxFKphLGxMaPTNrOywjfq20SomEKhEHp6ekxema08c7kcgPUnEalC5OtspUqDTVFyHHPpNNQakdmGkv8SmuVCJ6zGXBPLvtLpNOLxuFG4lUoF9XrdbCC2V1RGq0Z3vA/+qxGoOic6Lh23OiJ2Fzt2i5qdncX4+DjK5bJhgV9//fUYHh7G0NAQJiYmDMQ9MzNjepYvLi5iZmYGMzMzSKVShujTbDYRiUQQDAbNiXjsHsfvnZ+fN4fmkHQzMjJiWqIGg6v99Tl+LWVUch7RD0L6XhC6Pk/OI69Dw22fc720tITR0VHTsY+oALDWrW5paQn9/f3IZrPo6elBMBhENptFZ2enqWNn6V8ulzNpjPe+973YtWsX2tvb8Zvf/MacehUKhdY5bLqWWR3B8ZH3oEiEzZD2xZdTCXklXGvs914oFDA+Pm700fLysqvls+M4xuGnY63tmDdDfKO+TUQjS5byLC0tobu725R72N6w/XC8jBpfV4Ou/6oB94qU7NIxeqtUqCSQKImOm4AQMckozFtx7JoK2Ch3v9F92lH6RnOiDOlyuYzp6WkUCgUUCgVTc832pldffTX27NmD4eFhHDp0CBMTEzh27BhKpRKKxaLpBU24nKkRfi8NU0tLC+r1OnK5HCYnJ9Hd3Y1sNouuri44joPx8XET3Y+NjZn3ZzIZF39CI3X9146S7IYzOh47baFEJjufSVSFp1ORmEgFSKegUqkgFoshm80il8sZhcdjfvn5SqVi+BNEj5rNpum+x8575C0oSqNreXFx0RDquD70PdtJSflybgnRpNnZWfT39yMej2NwcBCLi4s4ceIEisXiun2UTCYRjUZddfZ++ufsyLY26qpYef41APT09GB+ft5EPbah8zJ4VPZe5Wt23prGw4uBTCOgeTQqXvZzXl5ePY+bUSOPcdX8J0tcCNnyWlpSpwx9rXu2FbdNjvPKqdpRPgk6U1NTGBsbQ7VaNT/hcBipVAqvf/3rcfXVV2P37t3IZrPmlKZSqYSpqSkUCgVTzqLGkDwDRTBYsjYxMWHydel0Grt27UJrayvGx8fN6U+jo6MIBoNoNBrYvXu3K1dMo07FobXxNPB8zlpaqDl2nR86WUQg9O9ce4zkmVYgj0C7fBWLRbS3t6O/vx+5XM7FXmb7zGKxiIWFBfT09GBwcBChUMiQ9VKplOEv9Pb2mmeshE4KeRrKubBTNF77wBdfTiVMcXJ9XXnllchkMojFYiZ9xFSUprBYbqs1936kfnZkWxt1GjmWFdEo9vb2GpibXY20ltxLFKa2WeVKkLPbrWoUrsZFoV+OUzt7MYpTg66ELHYmA+ByKJhP5YEjasRpwEj60xy6RvNeJCmOdWFhAeVyGYcOHUKxWESpVDIpgsXFRWSzWVx00UUYHBzEnj17sLCwgIMHD+Lhhx/Gk08+iZGRERw5csRV+mU7DzZ0rPeRy+VMRyo6LdPT0xgdHcXhw4exf/9+cwKZ17VpvNWgMmdPVIRGj8iHRhW6tjinnBM9G53z29raisnJSTQaDTSbTYyMjJj1RmeG+cSuri4kEgkkEgkzn4FAwETq9Xodl1xyCXp6etDT02MidObkI5EI8vk8Hn74Ybz+9a83tfyaLiLcXq/X0d/f72qQpIafv/vRki9nKgxO2FgqHo8jFAphaWkJ6XTacGfYn2Nubs4cdGWjaZslvlHfQO677z5897vfxYsvvohIJIK3vOUt+Ju/+Rtccskl5j0f+chH8I1vfMP1uWuvvRZPP/20+X+z2cQnP/lJ/Md//AcajQZ+67d+C/fffz927NhxRoOnkbUjEUZ52WwWxWIRwOrJWBq52lEsxY5o1ChrtKvK3e5KRgO5uLhoeoDTKGsPZ36fMptZGsWNomiBF9NZIXiOi8bLhmRVbOM6Pz+PSqViWO1zc3MuY072+o4dO5BKpdDS0oJyuYyJiQnk83kcPnwYx48fR6lUQrlcNnC7vRnUybDRD833NptN/OIXv8Dzzz+PcrmMAwcOYGZmxgWnO46DeDzuYpxz3rUnfrFYxPz8vEEFvCoXbMid4+BYtK+/IibkAtCZpEPD7+IPSW7BYBAdHR2m8QYJfIxm2N6XCAJz/q2treju7jb8ipmZGTQaDZOf1zJGOo0sl2MveK4FjaCYPvDFl5OJ7mOWgbKfAgATsLS2tpqzCugIAzDEX651Ot6+vPZyRkb9sccew8c//nG86U1vwtLSEj7zmc/g5ptvxgsvvIBYLGbe9573vAcPPvig+b+WiwHAXXfdhR/84Ad46KGH0NnZiXvuuQe33nornnnmGZfhOpVoVK2Gmp3EOjs7kclkzKlf2i7TZjmrQVHDbkfoXkxjr9ys3RKVn1VomIaB9wCs9Vdm3TmwFqlryYhNkNJ74KERGtnr+xRqppNRqVQMufDEiRMuyLqtrQ2pVAqdnZ3o6elBOBzG4uIicrkcXnzxRYyNjeHIkSOm25qXMdcxclx6XzZ/YX5+HgcOHDDR8fT0tGGe8xp0gFhaw3tiJM7qAhrQlZUVV/c5fV5eEasqHzXq2u6TDhEVVLlcRj6fRyAQME1nFPFxHAfhcBjT09MmlcGIvKOjA8lk0nV2uyJBdFbT6TSefPJJA9trEx2OmYZakSBdv4re+GQ5X05HuE+ISi4uLqJUKhndxXXKslYeJQusHXvM9tbkoWzm2Lfy85spZ2TUf/zjH7v+/+CDD6KnpwfPPPMMbrzxRvN6KBRCNpv1vEapVMIDDzyAf/u3f8Nv//ZvAwC+9a1vYXBwED/96U/x7ne/+/QHLwaRC43RBxV9X1+fIX3Nzc25ui7ZBt6+Nluv0gAQsqXi5Os0RIT41bAQ9qRyZmnU4uKiUfpqxPlDsY24ltjpmEmOIoTO9/JaqsQZgZKcVSqVcOzYMZw4cQLNZtMc50ijeckllyAcDps0B/uRT01N4cCBA8jlcmazbmTM1UGya+x5T0QDotGo4UMsLy9jYGDAOB7s2JZOp7Fnzx7s2rXL9F1vNBoGBaFRr9VqGB0dxfz8vJlrr+Y8/FcdEkL3RC3Iou/s7DTOBB3Wjo4ODA0N4YorrjDoEPPtNimSJWuKOvBEPdtJ5TPkHIVCIdOAh2cEaDpImforKyuIRqNIJBKm0YmX07pRCsIXXyhcj0ztcN2y9DQYXO0XQv2jByKpzuH/i8Uijh8/vmnj9436aQqhl0wm43r90UcfRU9PD9LpNG666SZ87nOfQ09PDwDgmWeeweLiIm6++Wbz/v7+fuzbtw9PPvmkp1En/EnhYQd2jpvwq0LriUQCnZ2dhrhEkgf/vlH0zWtR1AHQ8ikaJ+aZaNz43oWFBbS3t7uiPnZRSyaTaG9vx/z8PMbHx02+NZ1OuxaRkqLUCNJIcyNpvTXvw255ynInOjlTU1PI5/OYnp423xEMBpHJZNDX14c9e/aYMpXFxUVDVuNRoWwHeTK+gt4D5w1Y4wAwSmeqgoe6sPSt0WgY0iAPadm5cyeuueYaZDIZY7C4TqhUlpaWUKvVcOzYMQAw7Wh1TDaBUFMYNMaVSsXA5t3d3cbR0+fS3t5u2hTz4BmbqKdrjXNGR8HmbwAw9f809PyhcbfL0zinhDq5zogWcG/YXejs9e+LL7YQRcpkMjh8+DDq9boxzolEwpOAqoia6tTl5WXMzc3h6NGjW3xX56e8YqPuOA7uvvtu3HDDDdi3b595/ZZbbsHv//7vY3h4GCMjI/jLv/xLvPOd78QzzzyDUCiEqakpcziFSm9vL6ampjy/67777sNf/dVfrXtdYVQuFvvgENZ5d3V1oVAouIy/FxzJe9PcrH1giM0up0Ei0U0JafqjbUgZ5ZFpPjU1ZSKvSCSyLucfCATWsbfVobHP7AbWonclCdZqNTQaDVQqFYyPj2Nqaso0dyH0m0gksHPnTgwODmL37t0oFosmPzY9PY3p6Wlz5vepCIh6D3YZmX5GSW7Mx7OqgTXpzNcNDg5i586duPTSS01DHjXm2hu7VqthampqXV7bfva2qAJaXl42J8pls1nEYjFXyRywakynpqYMeahcLrvmhUQi/VEHUXkTmiKhktQxE/XRNArnUO+fterMydPh1Ghd14wfrfviJeQppVIp9PT0YGxsbN15FXqOgM1BYpDB9bWwsGAa0WyW+JH6acgdd9yB5557Dk888YTr9dtuu838vm/fPrzxjW/E8PAwfvjDH+IDH/jAhtfTvK8tn/70p3H33Xeb/5fLZQwODq4jgmkelcqNHedICBobG8Ps7KzJ52yk0BklBoNrvdgBd2MZSjC4erIYI2Zb4fP++J2RSAQ9PT1YWFhAPp/H+Pg4pqensbKygnA4bDqM6XdwXAoR01DRoVDvGICJXrVOvFAoYHZ21jSSIQObzSG6urqwb98+3HTTTWhrazPM7Gq1iqNHj+IXv/iFmd9TtbDk3KphofEA1iJcRTqWl5eRz+dx4sQJdHd3o6urC5lMxvw+NDSEiy++GKlUyvT9J+yuJ1gxSs/lchgZGUE2m0VHR4frzGp7zRGethvTcG66u7tN50KNiGu1mjludm5uzpS/sRNgLBZDT08ParUaSqUSjhw5YgwryXIATKrEi2Gv6wiAMepaYUAly9eYsydZjvwEzj3vnf0d1Gn0xRcK9ynXcTqdNmkuNk2qVCpIp9OunhHc12wwpT0bxsfH8dJLL23aPfhG/RRy55134vvf/z4ef/zxUzLW+/r6MDw8jMOHDwOAqWcuFAquaH1mZgZvectbPK9BpWQLIx0qV8LKhB4ZDTEXzN9jsRiOHDni2W8ZcDcd4XnomsOmEiX8TeNPAhUVJNnXbCLS2tpqusYtLCxgdnYWMzMzmJ6eNsa8ra3NpDU4BnZlazabhhjFXuM0dtls1hhGzgVJYqwVbzQaGBsbM5E5O7iRWLhnzx5cfvnleP/734/Ozk7U63VMTk7iV7/6FQ4cOICXXnrJwMqnWuQKa/PYWc4jI1CSuOic6NwqiTASiWDnzp0YGhrC3r17XSeO0aCyAx8NfLPZxNGjR3H06FEsLCxgYGAAPT09BuLXKNoLaeCzJarE3u0kO1KhFQoFV9c2AKYDXjqdNk4Ln2EwGERnZ6crVUJnh8+ViEYsFjPzZjuI9lqlkOUfDAZRLBbR09Nj5ll5BPwe9gug88DPbycl5svZEaZ5du3aZXprFItFdHV1mZp0vj42Nmb0FfUyI/a2tjaj3zo6OvDyyy/jxIkTRs/58trKGRl1x3Fw55134nvf+x4effRR7Nq165SfyeVyGB0dRV9fHwDgmmuuQVtbGx5++GF86EMfAgBMTk7iwIED+Nu//dszGrzCj/QclaRB40ADkUwmTRSTy+VQLpc9z/NVYgcdBS7MjcZA0UhZoWTmigm582AUtkJNpVIIBAKGFaoQKiNjRqH0hLXHOnkCvO9qtWo6P9HgVSoVQ2pjWiEcDiMWiyGdTmPv3r244oorMDw8jEAggGq1anJfbP5iN1/xEkUMNEq3D56hs6V/p9D4kmE7NTWFSCSCvXv3ulIOJIWx/I4GnafIzc7OGsY4ERslHp6M2Ednw3EcRKNRVyUBHTz2CwBgnDI6LdoNkOsgGFw9R15RATsdofNms/TtudfyNKYheG96UBAZ8HotGyYF3PXrvmG/sIV6YceOHZiZmTEVLysrKwiFQqZNLAADqWsqEoA5iCqdThseyNjYGObm5ja1lNKP1DeQj3/84/j3f/93/Nd//RcSiYTJgRMKrVar+OxnP4sPfvCD6Ovrw7Fjx/AXf/EX6Orqwvvf/37z3o9+9KO45557TMnZJz/5SVx55ZWGDX+6QuVM2F3zqlqipPARo79SqeTKv9vX1JpnOgbRaHSdMVAmPA0VS69IjOPfE4mEMdTFYhGzs7PmvGv2rC8Wi5ienjZGiqgDlTBRi1gshq6uLgMNE/ZnpF4oFMzneTAMv4/KnGc1c+O+7W1vw2WXXYZoNIparYbp6Wn8+te/xjPPPGMcoNOJ0G2mux4Taxt5zbHzWFk9qY4s+5GREezevRs7d+7EwMAAAKBaraJQKJgInc5Qs9nE3NwcXn75ZczNzWHPnj2m/tsu47KrITSXzfEkEglXGQ8rFfhcksmky3jT0VIHQiF13p/W6ioxUysDABhHVNeoOgBKeiMzuaWlxaRW2traEI/HzXzz/pXUpLA+RedG17wv578EAgF0d3ebdJce5pRMJuE4jmlDzL1dKpXM4Ul0Vtva2pBOp9Hf3w/HcUxHSB4nu1myVUb9/vvvx9/93d9hcnISV1xxBb74xS/ibW9724bvf+yxx3D33Xfj+eefR39/P/78z/8ct99++xl95xkZ9a9+9asAgLe//e2u1x988EF85CMfQUtLC/bv349vfvObKBaL6Ovrwzve8Q585zvfMe1OAeD//b//h9bWVnzoQx8yzWf+9V//9Yxq1AG4uoexsQE7iQHr68xJtAoEAiYanZubw8zMjLmeRiq8PsuDtLyN0SKvq9A8SVGMxpS9TxIVI2jmQCcmJsznmftkuiCVSiEcDhv2aSwWQyKRMF3ngsGguRajVDZc0YNjarWaiUBDoRC6uroMvPyud70LfX19CAaDyOVy+OlPf4qnn34aDz/8sCm/Ol3IXY2SNntxHMdl6IlcqJHnXDJXXa1Wkc/n4Tir5TS/+c1v0Gw2TdOWSqVi5pdpB46/WCwilUph586dJn3D++DzogLis9a8spaAtbe3G6eRpEXmExOJhLkPPme7d4Iy7DluOknsY0+WPw/3oYG1HQ+t8rCN+/LyMuLxOHp7e42CbW1tNezleDyOTCaD0dFR47zYokRLJRN6IQW+nJ8SDocxNDSEyy67DJFIBMlk0nBrisWicVapf3RP2TynUqmEyclJBINBUyK62Y1ntsKof+c738Fdd92F+++/H29961vxT//0T7jlllvwwgsvYGhoaN37R0ZG8Du/8zv42Mc+hm9961v4+c9/jj/7sz9Dd3c3PvjBD572954x/H4yiUQi+MlPfnLK64TDYXzpS1/Cl770pTP5+nWipUcaoXsxx3Xh0ZCx5pl92KkotZ4SgIH3eWoam8DYClGjU36eZWSEv3lyGb+TB4WowuRmCYfDyGQyJhqPxWKGoU6DyGiTbUa1dI+bkEQ53k97ezui0SiWl5dN7jcej2NxcRGFQgGVSgVPP/009u/fj3w+7zLoGxEaGf2rA0VjrSVZNDLawEVb4NJgUXlw3mj4ZmdnTRc5RUK4Dqanpw2rP51Oo6uryxh0G2XRCJTGnPdhQ9za2IXQP0luzHeTnEkSo52WoRMYCoXMmQSMpmm4CWEGg0FzbzS+Cvvbcw+sQefkSCjxjs1A7D78XuVt+uP1PTqHvqyKEkC3uwSDq8cop1Ipc+og92swGHQhobq37eZewBpZt1wum1JV9ro430mZX/jCF/DRj34Uf/zHfwwA+OIXv4if/OQn+OpXv4r77rtv3fu/9rWvYWhoCF/84hcBAJdddhl+/etf4+///u/PnlE/V4QKpVqtGiidBCmtCVZol8qLRjMUCpkcO7uVacSm/1IJlstlEx0zJ62RkipLjoGRN79fjS3PfickT0VKYhkjro6ODkNoo1NBZ4HGjD3aSeCqVCqG/a0netFhiMViaDQaaG9vNzXhs7Oz5qSlJ554ApOTk2ZevOaf4gW5q/G2y7UYjavh0MY9PIyHZXQ8frXRaGBiYsKUu6ki5WePHDmCI0eOYG5uDgMDA4aRSwdOx8z1oR3oyI7XMkHHWTvOlI5dpVIxzkaj0QCwdq468+Y2ix1YNbB8hrwuyZZLS0uYm5sznyNJkCgA75EpFq43RRZ4n3T45ufnXZ36HMcxKR8v58Z+xjr+japTfDm/av1p1Mlr4VrjntEzLUjkJNGT+k/LSpkWY5+HSCTiapW9WQ7ia/E97JFC2YjEvbCwgGeeeQaf+tSnXK/ffPPNePLJJz2v/dRTT7n6twDAu9/9bjzwwAPG3pyWONtQRkdHHQD+j//j//g//s82/xkdHT1rtqLRaDjZbPY1GWc8Hl/32r333uv5vePj4w4A5+c//7nr9c997nPOxRdf7PmZvXv3Op/73Odcr/385z93ADgTExOnfc/bMlLv7+/HCy+8gMsvv9wQN3xxC2v5/fnxFn9+Ti3+HJ1c/Pk5uZxqfpz/HzXq7+8/a2MIh8MYGRnxrHI6U3E8Uo9eUbqK/X6va5zq/V6vn0y2pVEPBoOGAZ1MJv0NdRLx5+fk4s/PqcWfo5OLPz8nl5PNTyqVOuvfTw7SZkpXVxdaWlrWdUmdmZlBb2+v52ey2azn+3nexOnKeuqrL7744osvvvjyiqW9vR3XXHMNHn74YdfrDz/88IZN1q6//vp17//v//5vvPGNbzz9fDp8o+6LL7744osvr7ncfffd+Jd/+Rd8/etfx8GDB/GJT3wCJ06cMHXnn/70p/FHf/RH5v233347jh8/jrvvvhsHDx7E17/+dTzwwAP45Cc/eUbfuy3hd2A1l3HvvfeeMqdxoYo/PycXf35OLf4cnVz8+Tm5XOjzc9tttyGXy+Gv//qvMTk5iX379uFHP/oRhoeHAax2Uj1x4oR5/65du/CjH/0In/jEJ/CVr3wF/f39+Md//MczKmcDgIDj+AWnvvjiiy+++HI+iA+/++KLL7744st5Ir5R98UXX3zxxZfzRHyj7osvvvjiiy/nifhG3RdffPHFF1/OE9m2Rv3+++/Hrl27EA6Hcc011+B///d/t3pImy6f/exn1x3Akc1mzd8dx8FnP/tZ9Pf3IxKJ4O1vfzuef/75LRzx2ZfHH38cv/u7v4v+/n4EAgH853/+p+vvpzMnzWYTd955J7q6uhCLxfDe974XY2Njm3gXZ09ONT8f+chH1q2p6667zvWe83l+7rvvPrzpTW9CIpFAT08P3ve+9+HQoUOu91zIa+h05udCX0NbLdvSqPNIu8985jN49tln8ba3vQ233HKLqzzgQpErrrgCk5OT5mf//v3mb3/7t3+LL3zhC/jyl7+MX/3qV8hms3jXu96FSqWyhSM+u1Kr1XDVVVfhy1/+suffT2dO7rrrLnzve9/DQw89hCeeeALVahW33nrreXGq1KnmBwDe8573uNbUj370I9ffz+f5eeyxx/Dxj3/cHDu8tLSEm2++GbVazbznQl5DpzM/wIW9hrZcTrtL/Dkkb37zm53bb7/d9dqll17qfOpTn9qiEW2N3Hvvvc5VV13l+beVlRUnm806n//8581r8/PzTiqVcr72ta9t0gi3VgA43/ve98z/T2dOisWi09bW5jz00EPmPePj404wGHR+/OMfb9rYN0Ps+XEcx/nwhz/s/N7v/d6Gn7mQ5sdxHGdmZsYB4Dz22GOO4/hryBZ7fhzHX0NbLdsuUueRdvYRdSc70u58lsOHD6O/vx+7du3CH/zBH+Do0aMAgJGREUxNTbnmKRQK4aabbrog5wk4vTl55plnsLi46HpPf38/9u3bd8HM26OPPoqenh5cfPHF+NjHPoaZmRnztwttfkqlEgAgk8kA8NeQLfb8UPw1tHWy7Yz63NwclpeX1zXF7+3tXdcM/3yXa6+9Ft/85jfxk5/8BP/8z/+MqakpvOUtb0EulzNz4c/TmpzOnExNTaG9vR0dHR0bvud8lltuuQXf/va38bOf/Qz/8A//gF/96ld45zvfiWazCeDCmh/HcXD33XfjhhtuwL59+wD4a0jFa34Afw1ttWzbNrFneqTd+Si33HKL+f3KK6/E9ddfj4suugjf+MY3DDHFn6f18krm5EKZt9tuu838vm/fPrzxjW/E8PAwfvjDH+IDH/jAhp87H+fnjjvuwHPPPYcnnnhi3d/8NbTx/PhraGtl20Xqr+RIuwtFYrEYrrzyShw+fNiw4P15WpPTmZNsNouFhQUUCoUN33MhSV9fH4aHh3H48GEAF8783Hnnnfj+97+PRx55BDt27DCv+2toVTaaHy+5UNfQVsm2M+qv5Ei7C0WazSYOHjyIvr4+7Nq1C9ls1jVPCwsLeOyxxy7YeTqdObnmmmvQ1tbmes/k5CQOHDhwQc5bLpfD6Ogo+vr6AJz/8+M4Du644w5897vfxc9+9jPs2rXL9fcLfQ2dan685EJbQ1suW8PPe3Xy0EMPOW1tbc4DDzzgvPDCC85dd93lxGIx59ixY1s9tE2Ve+65x3n00Uedo0ePOk8//bRz6623OolEwszD5z//eSeVSjnf/e53nf379zt/+Id/6PT19TnlcnmLR372pFKpOM8++6zz7LPPOgCcL3zhC86zzz7rHD9+3HGc05uT22+/3dmxY4fz05/+1Pm///s/553vfKdz1VVXOUtLS1t1W6+ZnGx+KpWKc8899zhPPvmkMzIy4jzyyCPO9ddf7wwMDFww8/Onf/qnTiqVch599FFncnLS/NTrdfOeC3kNnWp+/DW09bItjbrjOM5XvvIVZ3h42Glvb3euvvpqV0nFhSK33Xab09fX57S1tTn9/f3OBz7wAef55583f19ZWXHuvfdeJ5vNOqFQyLnxxhud/fv3b+GIz7488sgjDoB1Px/+8Icdxzm9OWk0Gs4dd9zhZDIZJxKJOLfeeqtz4sSJLbib115ONj/1et25+eabne7ubqetrc0ZGhpyPvzhD6+79/N5frzmBoDz4IMPmvdcyGvoVPPjr6GtF//oVV988cUXX3w5T2Tb5dR98cUXX3zxxRdv8Y26L7744osvvpwn4ht1X3zxxRdffDlPxDfqvvjiiy+++HKeiG/UffHFF1988eU8Ed+o++KLL7744st5Ir5R98UXX3zxxZfzRHyj7osvvvjiiy/nifhG3RdffPHFF1/OE/GNui+++OKLL76cJ+IbdV988cUXX3w5T8Q36r744osvvvhynsj/B51Y8zLTqaXW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628098" y="3711965"/>
            <a:ext cx="3024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Reconstructed object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481280" y="4168261"/>
            <a:ext cx="4835162" cy="1726153"/>
            <a:chOff x="522496" y="2169910"/>
            <a:chExt cx="4835162" cy="172615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2496" y="2169910"/>
              <a:ext cx="4835162" cy="1726153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1024367" y="3358381"/>
              <a:ext cx="1300222" cy="36933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EB6E0F"/>
                  </a:solidFill>
                </a:rPr>
                <a:t>amplitude</a:t>
              </a:r>
              <a:endParaRPr lang="zh-CN" altLang="en-US" dirty="0">
                <a:solidFill>
                  <a:srgbClr val="EB6E0F"/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943289" y="3358381"/>
              <a:ext cx="1010940" cy="36933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EB6E0F"/>
                  </a:solidFill>
                </a:rPr>
                <a:t>phase</a:t>
              </a:r>
              <a:endParaRPr lang="zh-CN" altLang="en-US" dirty="0">
                <a:solidFill>
                  <a:srgbClr val="EB6E0F"/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22496" y="1342420"/>
            <a:ext cx="417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Initial learning </a:t>
            </a:r>
            <a:r>
              <a:rPr lang="en-US" altLang="zh-CN" dirty="0"/>
              <a:t>rate=0.01</a:t>
            </a:r>
          </a:p>
          <a:p>
            <a:r>
              <a:rPr lang="en-US" altLang="zh-CN" dirty="0" smtClean="0"/>
              <a:t>Iteration = 3000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481280" y="2827184"/>
            <a:ext cx="4217720" cy="4156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0B050"/>
                </a:solidFill>
              </a:rPr>
              <a:t>Under </a:t>
            </a:r>
            <a:r>
              <a:rPr lang="en-US" altLang="zh-CN" dirty="0" smtClean="0">
                <a:solidFill>
                  <a:srgbClr val="00B050"/>
                </a:solidFill>
              </a:rPr>
              <a:t>low overlap conditions(70%), </a:t>
            </a:r>
            <a:r>
              <a:rPr lang="en-US" altLang="zh-CN" dirty="0">
                <a:solidFill>
                  <a:srgbClr val="00B050"/>
                </a:solidFill>
              </a:rPr>
              <a:t>the reconstruction quality </a:t>
            </a:r>
            <a:r>
              <a:rPr lang="en-US" altLang="zh-CN" dirty="0" smtClean="0">
                <a:solidFill>
                  <a:srgbClr val="00B050"/>
                </a:solidFill>
              </a:rPr>
              <a:t>becomes worse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5632948" y="2867314"/>
            <a:ext cx="1068120" cy="491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095066" y="2527384"/>
            <a:ext cx="3894667" cy="120032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Structured illumination </a:t>
            </a:r>
          </a:p>
          <a:p>
            <a:r>
              <a:rPr lang="en-US" altLang="zh-CN" sz="2400" dirty="0" smtClean="0"/>
              <a:t>– to add some diversity to   the data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372969" y="2405649"/>
            <a:ext cx="1445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solution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603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 lang="en-US"/>
          </a:p>
        </p:txBody>
      </p:sp>
      <p:sp>
        <p:nvSpPr>
          <p:cNvPr id="3" name="PlaceHolder 1"/>
          <p:cNvSpPr txBox="1">
            <a:spLocks/>
          </p:cNvSpPr>
          <p:nvPr/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spc="-1" dirty="0" smtClean="0">
                <a:solidFill>
                  <a:schemeClr val="accent1"/>
                </a:solidFill>
                <a:latin typeface="Arial"/>
              </a:rPr>
              <a:t>Why diversity is provided ?</a:t>
            </a:r>
            <a:endParaRPr lang="en-US" sz="3000" spc="-1" dirty="0">
              <a:solidFill>
                <a:schemeClr val="dk1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142991" y="1708250"/>
                <a:ext cx="6371675" cy="38313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 smtClean="0"/>
                  <a:t>The Fourier Shift Theorem: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altLang="zh-CN" dirty="0" smtClean="0"/>
              </a:p>
              <a:p>
                <a:r>
                  <a:rPr lang="en-US" altLang="zh-CN" dirty="0" smtClean="0"/>
                  <a:t>The intensity:</a:t>
                </a:r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dirty="0" smtClean="0"/>
              </a:p>
              <a:p>
                <a:endParaRPr lang="en-US" altLang="zh-CN" dirty="0"/>
              </a:p>
              <a:p>
                <a:r>
                  <a:rPr lang="en-US" altLang="zh-CN" dirty="0"/>
                  <a:t>If probe is normal </a:t>
                </a:r>
                <a:r>
                  <a:rPr lang="en-US" altLang="zh-CN" dirty="0">
                    <a:solidFill>
                      <a:srgbClr val="E917E4"/>
                    </a:solidFill>
                  </a:rPr>
                  <a:t>as </a:t>
                </a:r>
                <a:r>
                  <a:rPr lang="en-US" altLang="zh-CN" dirty="0" smtClean="0">
                    <a:solidFill>
                      <a:srgbClr val="E917E4"/>
                    </a:solidFill>
                  </a:rPr>
                  <a:t>pink </a:t>
                </a:r>
                <a:r>
                  <a:rPr lang="en-US" altLang="zh-CN" dirty="0">
                    <a:solidFill>
                      <a:srgbClr val="E917E4"/>
                    </a:solidFill>
                  </a:rPr>
                  <a:t>shows</a:t>
                </a:r>
                <a:r>
                  <a:rPr lang="en-US" altLang="zh-CN" dirty="0"/>
                  <a:t>, for the </a:t>
                </a:r>
                <a:r>
                  <a:rPr lang="en-US" altLang="zh-CN" dirty="0" smtClean="0"/>
                  <a:t>overlapping region </a:t>
                </a:r>
                <a:r>
                  <a:rPr lang="en-US" altLang="zh-CN" dirty="0"/>
                  <a:t>of object between two probe positions, the </a:t>
                </a:r>
                <a:r>
                  <a:rPr lang="en-US" altLang="zh-CN" b="1" dirty="0" smtClean="0"/>
                  <a:t>intensities</a:t>
                </a:r>
                <a:r>
                  <a:rPr lang="en-US" altLang="zh-CN" dirty="0" smtClean="0"/>
                  <a:t> </a:t>
                </a:r>
                <a:r>
                  <a:rPr lang="en-US" altLang="zh-CN" dirty="0"/>
                  <a:t>of diffraction pattern have </a:t>
                </a:r>
                <a:r>
                  <a:rPr lang="en-US" altLang="zh-CN" dirty="0">
                    <a:solidFill>
                      <a:srgbClr val="E917E4"/>
                    </a:solidFill>
                  </a:rPr>
                  <a:t>same information</a:t>
                </a:r>
                <a:r>
                  <a:rPr lang="en-US" altLang="zh-CN" dirty="0" smtClean="0">
                    <a:solidFill>
                      <a:srgbClr val="E917E4"/>
                    </a:solidFill>
                  </a:rPr>
                  <a:t>.</a:t>
                </a:r>
              </a:p>
              <a:p>
                <a:endParaRPr lang="en-US" altLang="zh-CN" dirty="0">
                  <a:solidFill>
                    <a:srgbClr val="E917E4"/>
                  </a:solidFill>
                </a:endParaRPr>
              </a:p>
              <a:p>
                <a:endParaRPr lang="en-US" altLang="zh-CN" dirty="0"/>
              </a:p>
              <a:p>
                <a:r>
                  <a:rPr lang="en-US" altLang="zh-CN" dirty="0"/>
                  <a:t>If probe is structured </a:t>
                </a:r>
                <a:r>
                  <a:rPr lang="en-US" altLang="zh-CN" dirty="0">
                    <a:solidFill>
                      <a:srgbClr val="00B0F0"/>
                    </a:solidFill>
                  </a:rPr>
                  <a:t>as blue shows</a:t>
                </a:r>
                <a:r>
                  <a:rPr lang="en-US" altLang="zh-CN" dirty="0"/>
                  <a:t>, </a:t>
                </a:r>
                <a:r>
                  <a:rPr lang="en-US" altLang="zh-CN" dirty="0" smtClean="0"/>
                  <a:t>the </a:t>
                </a:r>
                <a:r>
                  <a:rPr lang="en-US" altLang="zh-CN" dirty="0"/>
                  <a:t>overlapping region is illuminated by different area of probe. So it can provide</a:t>
                </a:r>
                <a:r>
                  <a:rPr lang="en-US" altLang="zh-CN" dirty="0">
                    <a:solidFill>
                      <a:srgbClr val="00B0F0"/>
                    </a:solidFill>
                  </a:rPr>
                  <a:t> more information and diversity.</a:t>
                </a:r>
                <a:endParaRPr lang="zh-CN" alt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2991" y="1708250"/>
                <a:ext cx="6371675" cy="3831370"/>
              </a:xfrm>
              <a:prstGeom prst="rect">
                <a:avLst/>
              </a:prstGeom>
              <a:blipFill>
                <a:blip r:embed="rId2"/>
                <a:stretch>
                  <a:fillRect l="-861" t="-795" b="-1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5699205" y="1069599"/>
                <a:ext cx="4927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𝐸𝑥𝑖𝑡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i="1" dirty="0" err="1" smtClean="0">
                          <a:latin typeface="Cambria Math" panose="02040503050406030204" pitchFamily="18" charset="0"/>
                        </a:rPr>
                        <m:t>𝑤𝑎𝑣𝑒𝑓𝑟𝑜𝑛𝑡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)∗</m:t>
                      </m:r>
                      <m:r>
                        <a:rPr lang="en-US" altLang="zh-CN" b="0" i="1" spc="-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205" y="1069599"/>
                <a:ext cx="4927600" cy="369332"/>
              </a:xfrm>
              <a:prstGeom prst="rect">
                <a:avLst/>
              </a:prstGeom>
              <a:blipFill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47" y="1801011"/>
            <a:ext cx="3671248" cy="3063037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105683" y="2143446"/>
            <a:ext cx="1046237" cy="1023730"/>
          </a:xfrm>
          <a:prstGeom prst="rect">
            <a:avLst/>
          </a:prstGeom>
          <a:solidFill>
            <a:srgbClr val="E917E4">
              <a:alpha val="41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544481" y="2143446"/>
            <a:ext cx="1046237" cy="1023730"/>
          </a:xfrm>
          <a:prstGeom prst="rect">
            <a:avLst/>
          </a:prstGeom>
          <a:solidFill>
            <a:srgbClr val="E917E4">
              <a:alpha val="40784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122705" y="3397353"/>
            <a:ext cx="1046237" cy="10237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4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66000">
                <a:schemeClr val="accent1">
                  <a:lumMod val="45000"/>
                  <a:lumOff val="55000"/>
                </a:schemeClr>
              </a:gs>
              <a:gs pos="100000">
                <a:srgbClr val="0070C0"/>
              </a:gs>
            </a:gsLst>
            <a:lin ang="7800000" scaled="0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551305" y="3397353"/>
            <a:ext cx="1046237" cy="10237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4000"/>
                </a:schemeClr>
              </a:gs>
              <a:gs pos="43000">
                <a:schemeClr val="accent1">
                  <a:lumMod val="45000"/>
                  <a:lumOff val="55000"/>
                </a:schemeClr>
              </a:gs>
              <a:gs pos="66000">
                <a:schemeClr val="accent1">
                  <a:lumMod val="45000"/>
                  <a:lumOff val="55000"/>
                </a:schemeClr>
              </a:gs>
              <a:gs pos="100000">
                <a:srgbClr val="0070C0"/>
              </a:gs>
            </a:gsLst>
            <a:lin ang="7800000" scaled="0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 dirty="0">
                <a:solidFill>
                  <a:schemeClr val="accent1"/>
                </a:solidFill>
                <a:latin typeface="Arial"/>
              </a:rPr>
              <a:t>Add some aberration </a:t>
            </a:r>
            <a:endParaRPr lang="en-US" sz="30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8" name="PlaceHolder 7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 dirty="0"/>
          </a:p>
        </p:txBody>
      </p:sp>
      <p:sp>
        <p:nvSpPr>
          <p:cNvPr id="32" name="文本框 31"/>
          <p:cNvSpPr txBox="1"/>
          <p:nvPr/>
        </p:nvSpPr>
        <p:spPr>
          <a:xfrm>
            <a:off x="4948774" y="5807844"/>
            <a:ext cx="4643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Diffuser improves </a:t>
            </a:r>
            <a:r>
              <a:rPr lang="en-US" altLang="zh-CN" dirty="0"/>
              <a:t>reconstruction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844970" y="577091"/>
            <a:ext cx="6895749" cy="2131064"/>
            <a:chOff x="4586025" y="3308551"/>
            <a:chExt cx="7622243" cy="2306628"/>
          </a:xfrm>
        </p:grpSpPr>
        <p:sp>
          <p:nvSpPr>
            <p:cNvPr id="19" name="文本框 18"/>
            <p:cNvSpPr txBox="1"/>
            <p:nvPr/>
          </p:nvSpPr>
          <p:spPr>
            <a:xfrm>
              <a:off x="10015073" y="3318776"/>
              <a:ext cx="1588720" cy="36933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EB6E0F"/>
                  </a:solidFill>
                </a:rPr>
                <a:t>Astigmatism  </a:t>
              </a:r>
              <a:endParaRPr lang="zh-CN" altLang="en-US" dirty="0">
                <a:solidFill>
                  <a:srgbClr val="EB6E0F"/>
                </a:solidFill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/>
            <a:srcRect l="52101" t="53377"/>
            <a:stretch/>
          </p:blipFill>
          <p:spPr>
            <a:xfrm>
              <a:off x="4586025" y="3766059"/>
              <a:ext cx="2623347" cy="1849120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4867621" y="3308551"/>
              <a:ext cx="1300222" cy="36933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EB6E0F"/>
                  </a:solidFill>
                </a:rPr>
                <a:t>Coma </a:t>
              </a:r>
              <a:endParaRPr lang="zh-CN" altLang="en-US" dirty="0">
                <a:solidFill>
                  <a:srgbClr val="EB6E0F"/>
                </a:solidFill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4"/>
            <a:srcRect l="54044" t="53059"/>
            <a:stretch/>
          </p:blipFill>
          <p:spPr>
            <a:xfrm>
              <a:off x="9706713" y="3756883"/>
              <a:ext cx="2501555" cy="1850400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512894" y="3308551"/>
              <a:ext cx="1300222" cy="36933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EB6E0F"/>
                  </a:solidFill>
                </a:rPr>
                <a:t>Spherical </a:t>
              </a:r>
              <a:endParaRPr lang="zh-CN" altLang="en-US" dirty="0">
                <a:solidFill>
                  <a:srgbClr val="EB6E0F"/>
                </a:solidFill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/>
            <a:srcRect l="53472" t="53059"/>
            <a:stretch/>
          </p:blipFill>
          <p:spPr>
            <a:xfrm>
              <a:off x="7209372" y="3760831"/>
              <a:ext cx="2532672" cy="1850400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l="52927"/>
          <a:stretch/>
        </p:blipFill>
        <p:spPr>
          <a:xfrm>
            <a:off x="4962303" y="4074906"/>
            <a:ext cx="2627435" cy="1973102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313876" y="3547415"/>
            <a:ext cx="1176295" cy="36933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B6E0F"/>
                </a:solidFill>
              </a:rPr>
              <a:t>Diffuser </a:t>
            </a:r>
            <a:endParaRPr lang="zh-CN" altLang="en-US" dirty="0">
              <a:solidFill>
                <a:srgbClr val="EB6E0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78483" y="2394884"/>
                <a:ext cx="4146867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pc="-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CN" i="1" spc="-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 spc="-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i="1" spc="-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en-US" altLang="zh-CN" i="1" spc="-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pc="-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i="1" spc="-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 spc="-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i="1" spc="-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altLang="zh-CN" i="1" spc="-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altLang="zh-CN" spc="-1" dirty="0" smtClean="0">
                  <a:solidFill>
                    <a:schemeClr val="dk1"/>
                  </a:solidFill>
                </a:endParaRPr>
              </a:p>
              <a:p>
                <a:endParaRPr lang="en-US" altLang="zh-CN" spc="-1" dirty="0">
                  <a:solidFill>
                    <a:schemeClr val="dk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Where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is the probe,</a:t>
                </a:r>
                <a:r>
                  <a:rPr lang="en-US" altLang="zh-CN" spc="-1" dirty="0">
                    <a:solidFill>
                      <a:schemeClr val="dk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 spc="-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spc="-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is the amplitude and </a:t>
                </a:r>
                <a14:m>
                  <m:oMath xmlns:m="http://schemas.openxmlformats.org/officeDocument/2006/math">
                    <m:r>
                      <a:rPr lang="en-US" altLang="zh-CN" i="1" spc="-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zh-CN" i="1" spc="-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is the phase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Add some aberration to phase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83" y="2394884"/>
                <a:ext cx="4146867" cy="1754326"/>
              </a:xfrm>
              <a:prstGeom prst="rect">
                <a:avLst/>
              </a:prstGeom>
              <a:blipFill>
                <a:blip r:embed="rId7"/>
                <a:stretch>
                  <a:fillRect l="-1029" b="-4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5033019" y="28256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Try Zernike aberration but reconstruction doesn’t become better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4425350" y="1552755"/>
            <a:ext cx="0" cy="415793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pc="-1" dirty="0">
                <a:solidFill>
                  <a:schemeClr val="accent1"/>
                </a:solidFill>
                <a:latin typeface="Arial"/>
              </a:rPr>
              <a:t>Improvement </a:t>
            </a:r>
            <a:endParaRPr lang="en-US" sz="30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/>
          </a:p>
        </p:txBody>
      </p:sp>
      <p:sp>
        <p:nvSpPr>
          <p:cNvPr id="3" name="AutoShape 4" descr="https://www.notion.so/image/https%3A%2F%2Fprod-files-secure.s3.us-west-2.amazonaws.com%2F264d147b-c4f7-438e-a6e5-de97041cd5ba%2F203db9c3-c178-4499-96a4-08233db580d3%2Fimage.png?table=block&amp;id=2d6ef83a-0f62-4301-8f6f-8b2eab9a0fb9&amp;spaceId=264d147b-c4f7-438e-a6e5-de97041cd5ba&amp;width=2000&amp;userId=39256522-b475-4f29-95da-013376912b69&amp;cache=v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49841" y="1212334"/>
            <a:ext cx="8324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The </a:t>
            </a:r>
            <a:r>
              <a:rPr lang="en-US" altLang="zh-CN" dirty="0"/>
              <a:t>overlap </a:t>
            </a:r>
            <a:r>
              <a:rPr lang="en-US" altLang="zh-CN" dirty="0" smtClean="0"/>
              <a:t>rate is 70%</a:t>
            </a:r>
            <a:endParaRPr lang="en-US" altLang="zh-CN" dirty="0"/>
          </a:p>
        </p:txBody>
      </p:sp>
      <p:sp>
        <p:nvSpPr>
          <p:cNvPr id="10" name="文本框 9"/>
          <p:cNvSpPr txBox="1"/>
          <p:nvPr/>
        </p:nvSpPr>
        <p:spPr>
          <a:xfrm>
            <a:off x="1718733" y="2186079"/>
            <a:ext cx="226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Without </a:t>
            </a:r>
            <a:r>
              <a:rPr lang="en-US" altLang="zh-CN" dirty="0" smtClean="0"/>
              <a:t>diffuser</a:t>
            </a:r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58" y="4573199"/>
            <a:ext cx="4073550" cy="14400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718733" y="4203867"/>
            <a:ext cx="28617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B6E0F"/>
                </a:solidFill>
              </a:rPr>
              <a:t>Reconstructed object</a:t>
            </a:r>
            <a:endParaRPr lang="zh-CN" altLang="en-US" dirty="0">
              <a:solidFill>
                <a:srgbClr val="EB6E0F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718733" y="6013199"/>
            <a:ext cx="28617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B6E0F"/>
                </a:solidFill>
              </a:rPr>
              <a:t>Reconstructed probe</a:t>
            </a:r>
            <a:endParaRPr lang="zh-CN" altLang="en-US" dirty="0">
              <a:solidFill>
                <a:srgbClr val="EB6E0F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150095" y="2186079"/>
            <a:ext cx="303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With </a:t>
            </a:r>
            <a:r>
              <a:rPr lang="en-US" altLang="zh-CN" dirty="0" smtClean="0"/>
              <a:t>diffuser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7238724" y="4203867"/>
            <a:ext cx="28617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B6E0F"/>
                </a:solidFill>
              </a:rPr>
              <a:t>Reconstructed object</a:t>
            </a:r>
            <a:endParaRPr lang="zh-CN" altLang="en-US" dirty="0">
              <a:solidFill>
                <a:srgbClr val="EB6E0F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267" y="4611063"/>
            <a:ext cx="4073550" cy="14400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7238724" y="5987602"/>
            <a:ext cx="28617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B6E0F"/>
                </a:solidFill>
              </a:rPr>
              <a:t>Reconstructed probe</a:t>
            </a:r>
            <a:endParaRPr lang="zh-CN" altLang="en-US" dirty="0">
              <a:solidFill>
                <a:srgbClr val="EB6E0F"/>
              </a:solidFill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460375" y="1849301"/>
            <a:ext cx="4966758" cy="4653099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6098103" y="1849300"/>
            <a:ext cx="4966758" cy="4653099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235" y="2793632"/>
            <a:ext cx="4033613" cy="144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258" y="2793632"/>
            <a:ext cx="4033613" cy="1440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556235" y="1251535"/>
            <a:ext cx="3929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The improvement is quite </a:t>
            </a:r>
            <a:r>
              <a:rPr lang="en-US" altLang="zh-CN" dirty="0" smtClean="0">
                <a:solidFill>
                  <a:srgbClr val="00B050"/>
                </a:solidFill>
              </a:rPr>
              <a:t>significant</a:t>
            </a:r>
            <a:endParaRPr lang="zh-CN" altLang="en-US" dirty="0">
              <a:solidFill>
                <a:srgbClr val="00B050"/>
              </a:solidFill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204" y="2793632"/>
            <a:ext cx="4033613" cy="1440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267" y="4636974"/>
            <a:ext cx="4073550" cy="1440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204" y="2819543"/>
            <a:ext cx="4033613" cy="14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 idx="4294967295"/>
          </p:nvPr>
        </p:nvSpPr>
        <p:spPr>
          <a:xfrm>
            <a:off x="410283" y="397621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3000" b="1" spc="-1" dirty="0">
                <a:solidFill>
                  <a:schemeClr val="accent1"/>
                </a:solidFill>
                <a:latin typeface="Arial"/>
              </a:rPr>
              <a:t>Aberration with different </a:t>
            </a:r>
            <a:r>
              <a:rPr lang="en-US" sz="3000" b="1" spc="-1" dirty="0">
                <a:solidFill>
                  <a:schemeClr val="accent1"/>
                </a:solidFill>
              </a:rPr>
              <a:t>spatial frequency components</a:t>
            </a:r>
            <a:endParaRPr lang="en-US" sz="30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/>
          </a:p>
        </p:txBody>
      </p:sp>
      <p:sp>
        <p:nvSpPr>
          <p:cNvPr id="3" name="AutoShape 4" descr="https://www.notion.so/image/https%3A%2F%2Fprod-files-secure.s3.us-west-2.amazonaws.com%2F264d147b-c4f7-438e-a6e5-de97041cd5ba%2F203db9c3-c178-4499-96a4-08233db580d3%2Fimage.png?table=block&amp;id=2d6ef83a-0f62-4301-8f6f-8b2eab9a0fb9&amp;spaceId=264d147b-c4f7-438e-a6e5-de97041cd5ba&amp;width=2000&amp;userId=39256522-b475-4f29-95da-013376912b69&amp;cache=v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35161" y="1286007"/>
            <a:ext cx="3437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Put a ring mask to select          specific frequency components </a:t>
            </a:r>
          </a:p>
          <a:p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5789880" y="1141628"/>
            <a:ext cx="4370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dirty="0">
                <a:solidFill>
                  <a:srgbClr val="000000"/>
                </a:solidFill>
              </a:rPr>
              <a:t>Draw </a:t>
            </a:r>
            <a:r>
              <a:rPr lang="en-US" altLang="zh-CN" dirty="0" smtClean="0">
                <a:solidFill>
                  <a:srgbClr val="000000"/>
                </a:solidFill>
              </a:rPr>
              <a:t>FRC(</a:t>
            </a:r>
            <a:r>
              <a:rPr lang="en-US" altLang="zh-CN" dirty="0" err="1" smtClean="0">
                <a:solidFill>
                  <a:srgbClr val="000000"/>
                </a:solidFill>
              </a:rPr>
              <a:t>fourier</a:t>
            </a:r>
            <a:r>
              <a:rPr lang="en-US" altLang="zh-CN" dirty="0" smtClean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ring correlation </a:t>
            </a:r>
            <a:r>
              <a:rPr lang="en-US" altLang="zh-CN" dirty="0" smtClean="0">
                <a:solidFill>
                  <a:srgbClr val="000000"/>
                </a:solidFill>
              </a:rPr>
              <a:t>curve) </a:t>
            </a:r>
            <a:r>
              <a:rPr lang="en-US" altLang="zh-CN" dirty="0">
                <a:solidFill>
                  <a:srgbClr val="000000"/>
                </a:solidFill>
              </a:rPr>
              <a:t>of different radius of ring mask</a:t>
            </a:r>
          </a:p>
        </p:txBody>
      </p:sp>
      <p:sp>
        <p:nvSpPr>
          <p:cNvPr id="13" name="矩形 12"/>
          <p:cNvSpPr/>
          <p:nvPr/>
        </p:nvSpPr>
        <p:spPr>
          <a:xfrm>
            <a:off x="5965105" y="5641182"/>
            <a:ext cx="5572943" cy="646331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</a:rPr>
              <a:t>The results </a:t>
            </a:r>
            <a:r>
              <a:rPr lang="en-US" altLang="zh-CN" dirty="0" smtClean="0">
                <a:solidFill>
                  <a:srgbClr val="000000"/>
                </a:solidFill>
              </a:rPr>
              <a:t>are improved with more high spatial frequency components. 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460375" y="2031187"/>
            <a:ext cx="4783387" cy="4183258"/>
            <a:chOff x="460375" y="2031187"/>
            <a:chExt cx="4783387" cy="4183258"/>
          </a:xfrm>
        </p:grpSpPr>
        <p:grpSp>
          <p:nvGrpSpPr>
            <p:cNvPr id="8" name="组合 7"/>
            <p:cNvGrpSpPr/>
            <p:nvPr/>
          </p:nvGrpSpPr>
          <p:grpSpPr>
            <a:xfrm>
              <a:off x="460375" y="2031187"/>
              <a:ext cx="4783387" cy="4183258"/>
              <a:chOff x="460375" y="2031187"/>
              <a:chExt cx="4783387" cy="4183258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0375" y="2232276"/>
                <a:ext cx="4783387" cy="398216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文本框 13"/>
                  <p:cNvSpPr txBox="1"/>
                  <p:nvPr/>
                </p:nvSpPr>
                <p:spPr>
                  <a:xfrm>
                    <a:off x="635161" y="2031187"/>
                    <a:ext cx="2277322" cy="338554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600" dirty="0" smtClean="0"/>
                      <a:t>Phase </a:t>
                    </a:r>
                    <a14:m>
                      <m:oMath xmlns:m="http://schemas.openxmlformats.org/officeDocument/2006/math">
                        <m:r>
                          <a:rPr lang="en-US" altLang="zh-CN" sz="1600" i="1" spc="-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a14:m>
                    <a:r>
                      <a:rPr lang="zh-CN" altLang="en-US" sz="1600" dirty="0" smtClean="0"/>
                      <a:t> </a:t>
                    </a:r>
                    <a:r>
                      <a:rPr lang="en-US" altLang="zh-CN" sz="1600" dirty="0" smtClean="0"/>
                      <a:t>of the diffuser</a:t>
                    </a:r>
                    <a:endParaRPr lang="zh-CN" altLang="en-US" sz="1600" dirty="0"/>
                  </a:p>
                </p:txBody>
              </p:sp>
            </mc:Choice>
            <mc:Fallback xmlns="">
              <p:sp>
                <p:nvSpPr>
                  <p:cNvPr id="14" name="文本框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5161" y="2031187"/>
                    <a:ext cx="2277322" cy="33855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337" t="-5357" b="-2142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文本框 26"/>
                  <p:cNvSpPr txBox="1"/>
                  <p:nvPr/>
                </p:nvSpPr>
                <p:spPr>
                  <a:xfrm>
                    <a:off x="3170177" y="2040060"/>
                    <a:ext cx="1815891" cy="338554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dirty="0"/>
                      <a:t>FFT of </a:t>
                    </a:r>
                    <a14:m>
                      <m:oMath xmlns:m="http://schemas.openxmlformats.org/officeDocument/2006/math">
                        <m:r>
                          <a:rPr lang="en-US" altLang="zh-CN" sz="1600" i="1" spc="-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a14:m>
                    <a:endParaRPr lang="zh-CN" altLang="en-US" sz="1600" dirty="0"/>
                  </a:p>
                </p:txBody>
              </p:sp>
            </mc:Choice>
            <mc:Fallback xmlns="">
              <p:sp>
                <p:nvSpPr>
                  <p:cNvPr id="27" name="文本框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70177" y="2040060"/>
                    <a:ext cx="1815891" cy="33855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5455" b="-2363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8" name="文本框 27"/>
            <p:cNvSpPr txBox="1"/>
            <p:nvPr/>
          </p:nvSpPr>
          <p:spPr>
            <a:xfrm>
              <a:off x="635161" y="4049607"/>
              <a:ext cx="1980900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Put a ring mask</a:t>
              </a:r>
              <a:endParaRPr lang="zh-CN" altLang="en-US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/>
                <p:cNvSpPr txBox="1"/>
                <p:nvPr/>
              </p:nvSpPr>
              <p:spPr>
                <a:xfrm>
                  <a:off x="3212126" y="4049607"/>
                  <a:ext cx="1721001" cy="33855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600" dirty="0" smtClean="0"/>
                    <a:t>IFFT--Phase </a:t>
                  </a:r>
                  <a14:m>
                    <m:oMath xmlns:m="http://schemas.openxmlformats.org/officeDocument/2006/math">
                      <m:r>
                        <a:rPr lang="en-US" altLang="zh-CN" sz="1600" i="1" spc="-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altLang="zh-CN" sz="1600" dirty="0"/>
                    <a:t>’</a:t>
                  </a:r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29" name="文本框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2126" y="4049607"/>
                  <a:ext cx="1721001" cy="338554"/>
                </a:xfrm>
                <a:prstGeom prst="rect">
                  <a:avLst/>
                </a:prstGeom>
                <a:blipFill>
                  <a:blip r:embed="rId5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9880" y="1747672"/>
            <a:ext cx="5032829" cy="385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8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 idx="4294967295"/>
          </p:nvPr>
        </p:nvSpPr>
        <p:spPr>
          <a:xfrm>
            <a:off x="410283" y="397621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pc="-1" dirty="0">
                <a:solidFill>
                  <a:schemeClr val="accent1"/>
                </a:solidFill>
                <a:latin typeface="Arial"/>
              </a:rPr>
              <a:t>Summary </a:t>
            </a:r>
            <a:endParaRPr lang="en-US" sz="30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 dirty="0"/>
          </a:p>
        </p:txBody>
      </p:sp>
      <p:sp>
        <p:nvSpPr>
          <p:cNvPr id="3" name="AutoShape 4" descr="https://www.notion.so/image/https%3A%2F%2Fprod-files-secure.s3.us-west-2.amazonaws.com%2F264d147b-c4f7-438e-a6e5-de97041cd5ba%2F203db9c3-c178-4499-96a4-08233db580d3%2Fimage.png?table=block&amp;id=2d6ef83a-0f62-4301-8f6f-8b2eab9a0fb9&amp;spaceId=264d147b-c4f7-438e-a6e5-de97041cd5ba&amp;width=2000&amp;userId=39256522-b475-4f29-95da-013376912b69&amp;cache=v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55606" y="1174787"/>
            <a:ext cx="60729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pc="-1" dirty="0" err="1">
                <a:solidFill>
                  <a:schemeClr val="accent1"/>
                </a:solidFill>
              </a:rPr>
              <a:t>Ptychography</a:t>
            </a:r>
            <a:r>
              <a:rPr lang="en-US" altLang="zh-CN" b="1" spc="-1" dirty="0">
                <a:solidFill>
                  <a:schemeClr val="accent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spc="-1" dirty="0"/>
              <a:t>Conventional Algorithms: PIE\projection </a:t>
            </a:r>
          </a:p>
          <a:p>
            <a:endParaRPr lang="en-US" altLang="zh-CN" b="1" spc="-1" dirty="0" smtClean="0">
              <a:solidFill>
                <a:schemeClr val="accent1"/>
              </a:solidFill>
            </a:endParaRPr>
          </a:p>
          <a:p>
            <a:r>
              <a:rPr lang="en-US" altLang="zh-CN" b="1" spc="-1" dirty="0" smtClean="0">
                <a:solidFill>
                  <a:schemeClr val="accent1"/>
                </a:solidFill>
              </a:rPr>
              <a:t>Gradient </a:t>
            </a:r>
            <a:r>
              <a:rPr lang="en-US" altLang="zh-CN" b="1" spc="-1" dirty="0">
                <a:solidFill>
                  <a:schemeClr val="accent1"/>
                </a:solidFill>
              </a:rPr>
              <a:t>Descent: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spc="-1" dirty="0" smtClean="0"/>
              <a:t>Update </a:t>
            </a:r>
            <a:r>
              <a:rPr lang="en-US" altLang="zh-CN" b="1" spc="-1" dirty="0"/>
              <a:t>in the opposite direction of 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spc="-1" dirty="0"/>
              <a:t>Use AD to calculate 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spc="-1" dirty="0"/>
          </a:p>
          <a:p>
            <a:r>
              <a:rPr lang="en-US" altLang="zh-CN" b="1" spc="-1" dirty="0">
                <a:solidFill>
                  <a:schemeClr val="accent1"/>
                </a:solidFill>
              </a:rPr>
              <a:t>Simulation result: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W</a:t>
            </a:r>
            <a:r>
              <a:rPr lang="en-US" altLang="zh-CN" b="1" dirty="0" smtClean="0"/>
              <a:t>ork</a:t>
            </a:r>
            <a:r>
              <a:rPr lang="en-US" altLang="zh-CN" b="1" spc="-1" dirty="0" smtClean="0"/>
              <a:t> with high overlap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spc="-1" dirty="0" smtClean="0"/>
              <a:t>Bad when overlap rate is low</a:t>
            </a:r>
            <a:endParaRPr lang="en-US" altLang="zh-CN" b="1" spc="-1" dirty="0"/>
          </a:p>
          <a:p>
            <a:endParaRPr lang="en-US" altLang="zh-CN" b="1" spc="-1" dirty="0"/>
          </a:p>
          <a:p>
            <a:r>
              <a:rPr lang="en-US" altLang="zh-CN" b="1" spc="-1" dirty="0" smtClean="0">
                <a:solidFill>
                  <a:schemeClr val="accent1"/>
                </a:solidFill>
              </a:rPr>
              <a:t>Structured illumination</a:t>
            </a:r>
            <a:r>
              <a:rPr lang="en-US" altLang="zh-CN" b="1" spc="-1" dirty="0" smtClean="0">
                <a:solidFill>
                  <a:schemeClr val="accent1"/>
                </a:solidFill>
              </a:rPr>
              <a:t> </a:t>
            </a:r>
            <a:r>
              <a:rPr lang="en-US" altLang="zh-CN" b="1" spc="-1" dirty="0" smtClean="0">
                <a:solidFill>
                  <a:schemeClr val="accent1"/>
                </a:solidFill>
              </a:rPr>
              <a:t>:</a:t>
            </a:r>
            <a:endParaRPr lang="en-US" altLang="zh-CN" b="1" spc="-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spc="-1" dirty="0" smtClean="0"/>
              <a:t>diversity</a:t>
            </a:r>
            <a:endParaRPr lang="en-US" altLang="zh-CN" b="1" spc="-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spc="-1" dirty="0"/>
              <a:t>higher frequency </a:t>
            </a:r>
            <a:r>
              <a:rPr lang="en-US" altLang="zh-CN" b="1" spc="-1" dirty="0" smtClean="0"/>
              <a:t>plays </a:t>
            </a:r>
            <a:r>
              <a:rPr lang="en-US" altLang="zh-CN" b="1" spc="-1" dirty="0"/>
              <a:t>an important role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6" name="圆角矩形 5"/>
          <p:cNvSpPr/>
          <p:nvPr/>
        </p:nvSpPr>
        <p:spPr>
          <a:xfrm>
            <a:off x="6064447" y="2349373"/>
            <a:ext cx="1949569" cy="60384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More flexible and adaptive</a:t>
            </a:r>
            <a:endParaRPr lang="zh-CN" altLang="en-US" dirty="0"/>
          </a:p>
        </p:txBody>
      </p:sp>
      <p:pic>
        <p:nvPicPr>
          <p:cNvPr id="18" name="图片 17" descr="C:\Users\zdh19\Downloads\download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06" y="3508069"/>
            <a:ext cx="2413380" cy="126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34144" t="38781" r="29207" b="20871"/>
          <a:stretch/>
        </p:blipFill>
        <p:spPr>
          <a:xfrm>
            <a:off x="8014016" y="848341"/>
            <a:ext cx="4177984" cy="25873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668" y="3886442"/>
            <a:ext cx="3334981" cy="25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6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/>
          </p:nvPr>
        </p:nvSpPr>
        <p:spPr>
          <a:xfrm>
            <a:off x="3600000" y="4516560"/>
            <a:ext cx="5148360" cy="123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20000"/>
              </a:lnSpc>
              <a:buNone/>
              <a:tabLst>
                <a:tab pos="0" algn="l"/>
              </a:tabLst>
            </a:pPr>
            <a:r>
              <a:rPr lang="en-US" sz="1800" b="0" strike="noStrike" spc="-1" dirty="0">
                <a:solidFill>
                  <a:schemeClr val="dk1"/>
                </a:solidFill>
                <a:latin typeface="Arial"/>
              </a:rPr>
              <a:t>Zhang </a:t>
            </a:r>
            <a:r>
              <a:rPr lang="en-US" sz="1800" b="0" strike="noStrike" spc="-1" dirty="0" err="1">
                <a:solidFill>
                  <a:schemeClr val="dk1"/>
                </a:solidFill>
                <a:latin typeface="Arial"/>
              </a:rPr>
              <a:t>Yiwei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  <a:p>
            <a:pPr indent="0">
              <a:lnSpc>
                <a:spcPct val="120000"/>
              </a:lnSpc>
              <a:buNone/>
              <a:tabLst>
                <a:tab pos="0" algn="l"/>
              </a:tabLst>
            </a:pPr>
            <a:r>
              <a:rPr lang="en-US" altLang="zh-CN" sz="1800" u="sng" smtClean="0"/>
              <a:t>yiwei.zhang@desy.de</a:t>
            </a:r>
            <a:endParaRPr lang="en-US" altLang="zh-CN" sz="1800" u="sng" dirty="0">
              <a:effectLst/>
            </a:endParaRPr>
          </a:p>
        </p:txBody>
      </p:sp>
      <p:sp>
        <p:nvSpPr>
          <p:cNvPr id="3" name="PlaceHolder 1"/>
          <p:cNvSpPr txBox="1">
            <a:spLocks/>
          </p:cNvSpPr>
          <p:nvPr/>
        </p:nvSpPr>
        <p:spPr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6000" b="1" spc="-1" dirty="0" err="1">
                <a:solidFill>
                  <a:schemeClr val="accent1"/>
                </a:solidFill>
                <a:latin typeface="Arial"/>
              </a:rPr>
              <a:t>Thank</a:t>
            </a:r>
            <a:r>
              <a:rPr lang="de-DE" sz="6000" b="1" spc="-1" dirty="0">
                <a:solidFill>
                  <a:schemeClr val="accent1"/>
                </a:solidFill>
                <a:latin typeface="Arial"/>
              </a:rPr>
              <a:t> </a:t>
            </a:r>
            <a:r>
              <a:rPr lang="de-DE" sz="6000" b="1" spc="-1" dirty="0" err="1">
                <a:solidFill>
                  <a:schemeClr val="accent1"/>
                </a:solidFill>
                <a:latin typeface="Arial"/>
              </a:rPr>
              <a:t>you</a:t>
            </a:r>
            <a:endParaRPr lang="en-US" sz="6000" spc="-1" dirty="0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048" y="2873304"/>
            <a:ext cx="3880656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 dirty="0">
                <a:solidFill>
                  <a:schemeClr val="accent1"/>
                </a:solidFill>
                <a:latin typeface="Arial"/>
              </a:rPr>
              <a:t>Table of Contents </a:t>
            </a:r>
            <a:endParaRPr lang="en-US" sz="30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/>
          </p:nvPr>
        </p:nvSpPr>
        <p:spPr>
          <a:xfrm>
            <a:off x="5789880" y="2122755"/>
            <a:ext cx="6051600" cy="371015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b="1" strike="noStrike" spc="-1" dirty="0">
                <a:solidFill>
                  <a:schemeClr val="dk1"/>
                </a:solidFill>
                <a:latin typeface="Arial"/>
              </a:rPr>
              <a:t>01	</a:t>
            </a:r>
            <a:r>
              <a:rPr lang="en-US" b="1" spc="-1" dirty="0">
                <a:solidFill>
                  <a:schemeClr val="dk1"/>
                </a:solidFill>
                <a:latin typeface="Arial"/>
              </a:rPr>
              <a:t>I</a:t>
            </a:r>
            <a:r>
              <a:rPr lang="en-US" b="1" strike="noStrike" spc="-1" dirty="0" smtClean="0">
                <a:solidFill>
                  <a:schemeClr val="dk1"/>
                </a:solidFill>
                <a:latin typeface="Arial"/>
              </a:rPr>
              <a:t>ntroduction</a:t>
            </a:r>
            <a:endParaRPr lang="en-US" spc="-1" dirty="0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endParaRPr lang="en-US" b="0" strike="noStrike" spc="-1" dirty="0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b="1" strike="noStrike" spc="-1" dirty="0" smtClean="0">
                <a:solidFill>
                  <a:schemeClr val="dk1"/>
                </a:solidFill>
                <a:latin typeface="Arial"/>
              </a:rPr>
              <a:t>02	Simulation and results </a:t>
            </a:r>
          </a:p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b="1" strike="noStrike" spc="-1" dirty="0" smtClean="0">
                <a:solidFill>
                  <a:schemeClr val="dk1"/>
                </a:solidFill>
                <a:latin typeface="Arial"/>
              </a:rPr>
              <a:t>         - structured illumination</a:t>
            </a:r>
            <a:endParaRPr lang="en-US" b="1" strike="noStrike" spc="-1" dirty="0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endParaRPr lang="en-US" b="0" strike="noStrike" spc="-1" dirty="0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b="1" strike="noStrike" spc="-1" dirty="0">
                <a:solidFill>
                  <a:schemeClr val="dk1"/>
                </a:solidFill>
                <a:latin typeface="Arial"/>
              </a:rPr>
              <a:t>03	</a:t>
            </a:r>
            <a:r>
              <a:rPr lang="en-US" altLang="zh-CN" b="1" strike="noStrike" spc="-1" dirty="0" smtClean="0">
                <a:solidFill>
                  <a:schemeClr val="dk1"/>
                </a:solidFill>
                <a:latin typeface="Arial"/>
              </a:rPr>
              <a:t>Summary </a:t>
            </a:r>
            <a:endParaRPr lang="en-US" b="0" strike="noStrike" spc="-1" dirty="0">
              <a:solidFill>
                <a:schemeClr val="dk1"/>
              </a:solidFill>
              <a:latin typeface="Arial"/>
            </a:endParaRPr>
          </a:p>
          <a:p>
            <a:pPr marL="0" indent="0" defTabSz="914400">
              <a:lnSpc>
                <a:spcPct val="110000"/>
              </a:lnSpc>
              <a:buClr>
                <a:srgbClr val="000000"/>
              </a:buClr>
              <a:buNone/>
              <a:tabLst>
                <a:tab pos="361800" algn="l"/>
              </a:tabLst>
            </a:pPr>
            <a:r>
              <a:rPr lang="en-US" b="0" strike="noStrike" spc="-1" dirty="0">
                <a:solidFill>
                  <a:schemeClr val="dk1"/>
                </a:solidFill>
                <a:latin typeface="Arial"/>
              </a:rPr>
              <a:t> 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/>
          </a:p>
        </p:txBody>
      </p:sp>
      <p:cxnSp>
        <p:nvCxnSpPr>
          <p:cNvPr id="3" name="直接连接符 2"/>
          <p:cNvCxnSpPr/>
          <p:nvPr/>
        </p:nvCxnSpPr>
        <p:spPr>
          <a:xfrm>
            <a:off x="5124780" y="2122755"/>
            <a:ext cx="10008" cy="3602736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66700" y="1023414"/>
            <a:ext cx="3968416" cy="37579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tabLst>
                <a:tab pos="361800" algn="l"/>
              </a:tabLst>
            </a:pPr>
            <a:r>
              <a:rPr lang="en-US" altLang="zh-CN" sz="2400" b="1" spc="-1" dirty="0" smtClean="0">
                <a:solidFill>
                  <a:schemeClr val="accent1">
                    <a:lumMod val="75000"/>
                  </a:schemeClr>
                </a:solidFill>
              </a:rPr>
              <a:t>A high-resolution imaging </a:t>
            </a:r>
          </a:p>
          <a:p>
            <a:pPr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tabLst>
                <a:tab pos="361800" algn="l"/>
              </a:tabLst>
            </a:pPr>
            <a:r>
              <a:rPr lang="en-US" altLang="zh-CN" sz="2400" b="1" spc="-1" dirty="0" smtClean="0">
                <a:solidFill>
                  <a:schemeClr val="accent1">
                    <a:lumMod val="75000"/>
                  </a:schemeClr>
                </a:solidFill>
              </a:rPr>
              <a:t>method is needed</a:t>
            </a:r>
          </a:p>
          <a:p>
            <a:pPr marL="342900" indent="-3429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361800" algn="l"/>
              </a:tabLst>
            </a:pPr>
            <a:r>
              <a:rPr lang="en-US" altLang="zh-CN" sz="2400" dirty="0"/>
              <a:t>Materials </a:t>
            </a:r>
            <a:r>
              <a:rPr lang="en-US" altLang="zh-CN" sz="2400" dirty="0" smtClean="0"/>
              <a:t>Science</a:t>
            </a:r>
          </a:p>
          <a:p>
            <a:pPr marL="342900" indent="-3429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361800" algn="l"/>
              </a:tabLst>
            </a:pPr>
            <a:r>
              <a:rPr lang="en-US" altLang="zh-CN" sz="2400" dirty="0"/>
              <a:t>Biological </a:t>
            </a:r>
            <a:r>
              <a:rPr lang="en-US" altLang="zh-CN" sz="2400" dirty="0" smtClean="0"/>
              <a:t>Imaging</a:t>
            </a:r>
          </a:p>
          <a:p>
            <a:pPr marL="342900" indent="-3429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361800" algn="l"/>
              </a:tabLst>
            </a:pPr>
            <a:r>
              <a:rPr lang="en-US" altLang="zh-CN" sz="2400" dirty="0"/>
              <a:t>Semiconductor </a:t>
            </a:r>
            <a:r>
              <a:rPr lang="en-US" altLang="zh-CN" sz="2400" dirty="0" smtClean="0"/>
              <a:t>Industry</a:t>
            </a:r>
          </a:p>
          <a:p>
            <a:pPr marL="342900" indent="-3429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361800" algn="l"/>
              </a:tabLst>
            </a:pPr>
            <a:r>
              <a:rPr lang="en-US" altLang="zh-CN" sz="2400" b="1" spc="-1" dirty="0" smtClean="0">
                <a:solidFill>
                  <a:schemeClr val="accent1">
                    <a:lumMod val="75000"/>
                  </a:schemeClr>
                </a:solidFill>
              </a:rPr>
              <a:t>……</a:t>
            </a:r>
          </a:p>
          <a:p>
            <a:pPr lvl="1" indent="-4572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tabLst>
                <a:tab pos="361800" algn="l"/>
              </a:tabLst>
            </a:pPr>
            <a:r>
              <a:rPr lang="en-US" altLang="zh-CN" spc="-1" dirty="0" smtClean="0"/>
              <a:t>	</a:t>
            </a:r>
            <a:endParaRPr lang="en-GB" altLang="zh-CN" dirty="0" smtClean="0"/>
          </a:p>
        </p:txBody>
      </p:sp>
      <p:sp>
        <p:nvSpPr>
          <p:cNvPr id="2" name="页脚占位符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dirty="0" smtClean="0"/>
              <a:t>|Automatic Differentiation Near-Field </a:t>
            </a:r>
            <a:r>
              <a:rPr lang="en-US" dirty="0" err="1" smtClean="0"/>
              <a:t>Ptychography</a:t>
            </a:r>
            <a:r>
              <a:rPr lang="en-US" dirty="0" smtClean="0"/>
              <a:t> | Zhang </a:t>
            </a:r>
            <a:r>
              <a:rPr lang="en-US" dirty="0" err="1" smtClean="0"/>
              <a:t>Yiwei</a:t>
            </a:r>
            <a:endParaRPr lang="en-US" dirty="0"/>
          </a:p>
        </p:txBody>
      </p:sp>
      <p:sp>
        <p:nvSpPr>
          <p:cNvPr id="4" name="PlaceHolder 1"/>
          <p:cNvSpPr txBox="1">
            <a:spLocks/>
          </p:cNvSpPr>
          <p:nvPr/>
        </p:nvSpPr>
        <p:spPr>
          <a:xfrm>
            <a:off x="266700" y="333847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spc="-1" dirty="0" smtClean="0">
                <a:solidFill>
                  <a:schemeClr val="accent1"/>
                </a:solidFill>
              </a:rPr>
              <a:t>Background</a:t>
            </a:r>
            <a:endParaRPr lang="en-US" sz="3000" b="1" spc="-1" dirty="0">
              <a:solidFill>
                <a:schemeClr val="accen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291" y="139123"/>
            <a:ext cx="6633707" cy="602983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745857" y="5369543"/>
            <a:ext cx="4761141" cy="646331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The picture </a:t>
            </a:r>
            <a:r>
              <a:rPr lang="en-US" altLang="zh-CN" b="1" dirty="0">
                <a:solidFill>
                  <a:schemeClr val="bg1"/>
                </a:solidFill>
              </a:rPr>
              <a:t>shows </a:t>
            </a:r>
            <a:r>
              <a:rPr lang="en-US" altLang="zh-CN" b="1" dirty="0" err="1" smtClean="0">
                <a:solidFill>
                  <a:schemeClr val="bg1"/>
                </a:solidFill>
              </a:rPr>
              <a:t>ptychographic</a:t>
            </a:r>
            <a:endParaRPr lang="zh-CN" altLang="en-US" b="1" dirty="0">
              <a:solidFill>
                <a:schemeClr val="bg1"/>
              </a:solidFill>
            </a:endParaRPr>
          </a:p>
          <a:p>
            <a:r>
              <a:rPr lang="zh-CN" altLang="en-US" b="1" dirty="0" smtClean="0">
                <a:solidFill>
                  <a:schemeClr val="bg1"/>
                </a:solidFill>
              </a:rPr>
              <a:t>reconstruction of a</a:t>
            </a:r>
            <a:r>
              <a:rPr lang="en-US" altLang="zh-CN" b="1" dirty="0" smtClean="0">
                <a:solidFill>
                  <a:schemeClr val="bg1"/>
                </a:solidFill>
              </a:rPr>
              <a:t>n</a:t>
            </a:r>
            <a:r>
              <a:rPr lang="zh-CN" altLang="en-US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</a:rPr>
              <a:t>integrated circuit (IC).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142144" y="6074812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000" spc="-1" dirty="0">
                <a:solidFill>
                  <a:schemeClr val="dk1"/>
                </a:solidFill>
                <a:latin typeface="Arial"/>
              </a:rPr>
              <a:t>M. Holler, M. Guizar-Sicairos, E.H. Tsai, R. Dinapoli, E. Müller, O. Bunk, J. Raabe, G. Aeppli: High-resolution non-destructive three-dimensional imaging of integrated circuits, Nature 543(7645), 402–406 (2017)</a:t>
            </a:r>
          </a:p>
        </p:txBody>
      </p:sp>
      <p:sp>
        <p:nvSpPr>
          <p:cNvPr id="3" name="矩形 2"/>
          <p:cNvSpPr/>
          <p:nvPr/>
        </p:nvSpPr>
        <p:spPr>
          <a:xfrm>
            <a:off x="131596" y="4353880"/>
            <a:ext cx="4238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Calibri" panose="020F0502020204030204" pitchFamily="34" charset="0"/>
                <a:ea typeface="宋体" panose="02010600030101010101" pitchFamily="2" charset="-122"/>
                <a:cs typeface="CMR12"/>
              </a:rPr>
              <a:t>Advancement </a:t>
            </a:r>
            <a:r>
              <a:rPr lang="en-GB" altLang="zh-CN" sz="2000" dirty="0" smtClean="0">
                <a:latin typeface="Calibri" panose="020F0502020204030204" pitchFamily="34" charset="0"/>
                <a:ea typeface="宋体" panose="02010600030101010101" pitchFamily="2" charset="-122"/>
                <a:cs typeface="CMR12"/>
              </a:rPr>
              <a:t>of </a:t>
            </a:r>
            <a:r>
              <a:rPr lang="en-GB" altLang="zh-CN" sz="2000" dirty="0">
                <a:latin typeface="Calibri" panose="020F0502020204030204" pitchFamily="34" charset="0"/>
                <a:ea typeface="宋体" panose="02010600030101010101" pitchFamily="2" charset="-122"/>
                <a:cs typeface="CMR12"/>
              </a:rPr>
              <a:t>third generation synchrotrons like PETRA III </a:t>
            </a:r>
            <a:r>
              <a:rPr lang="en-US" altLang="zh-CN" sz="2000" dirty="0" smtClean="0">
                <a:latin typeface="Calibri" panose="020F0502020204030204" pitchFamily="34" charset="0"/>
                <a:ea typeface="宋体" panose="02010600030101010101" pitchFamily="2" charset="-122"/>
                <a:cs typeface="CMR12"/>
              </a:rPr>
              <a:t>excites</a:t>
            </a:r>
            <a:r>
              <a:rPr lang="en-GB" altLang="zh-CN" sz="2000" dirty="0" smtClean="0">
                <a:latin typeface="Calibri" panose="020F0502020204030204" pitchFamily="34" charset="0"/>
                <a:ea typeface="宋体" panose="02010600030101010101" pitchFamily="2" charset="-122"/>
                <a:cs typeface="CMR12"/>
              </a:rPr>
              <a:t> </a:t>
            </a:r>
            <a:r>
              <a:rPr lang="en-GB" altLang="zh-CN" sz="2000" dirty="0">
                <a:latin typeface="Calibri" panose="020F0502020204030204" pitchFamily="34" charset="0"/>
                <a:ea typeface="宋体" panose="02010600030101010101" pitchFamily="2" charset="-122"/>
                <a:cs typeface="CMR12"/>
              </a:rPr>
              <a:t>a big interest </a:t>
            </a:r>
            <a:r>
              <a:rPr lang="en-GB" altLang="zh-CN" sz="2000" dirty="0" smtClean="0">
                <a:latin typeface="Calibri" panose="020F0502020204030204" pitchFamily="34" charset="0"/>
                <a:ea typeface="宋体" panose="02010600030101010101" pitchFamily="2" charset="-122"/>
                <a:cs typeface="CMR12"/>
              </a:rPr>
              <a:t>on X-ray </a:t>
            </a:r>
            <a:r>
              <a:rPr lang="en-GB" altLang="zh-CN" sz="2000" dirty="0" err="1" smtClean="0">
                <a:latin typeface="Calibri" panose="020F0502020204030204" pitchFamily="34" charset="0"/>
                <a:ea typeface="宋体" panose="02010600030101010101" pitchFamily="2" charset="-122"/>
                <a:cs typeface="CMR12"/>
              </a:rPr>
              <a:t>ptychography</a:t>
            </a:r>
            <a:r>
              <a:rPr lang="en-GB" altLang="zh-CN" sz="2000" dirty="0" smtClean="0">
                <a:latin typeface="Calibri" panose="020F0502020204030204" pitchFamily="34" charset="0"/>
                <a:ea typeface="宋体" panose="02010600030101010101" pitchFamily="2" charset="-122"/>
                <a:cs typeface="CMR12"/>
              </a:rPr>
              <a:t>.</a:t>
            </a:r>
            <a:endParaRPr lang="zh-CN" altLang="en-US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416" y="5369543"/>
            <a:ext cx="1690547" cy="114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0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66700" y="1348353"/>
                <a:ext cx="8810625" cy="208999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1199"/>
                  </a:spcAft>
                  <a:buClr>
                    <a:srgbClr val="000000"/>
                  </a:buClr>
                  <a:tabLst>
                    <a:tab pos="361800" algn="l"/>
                  </a:tabLst>
                </a:pPr>
                <a:r>
                  <a:rPr lang="en-US" altLang="zh-CN" sz="2400" b="1" spc="-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X-ray: a high-resolution imaging method </a:t>
                </a:r>
              </a:p>
              <a:p>
                <a:pPr lvl="1" indent="-457200">
                  <a:lnSpc>
                    <a:spcPct val="110000"/>
                  </a:lnSpc>
                  <a:spcAft>
                    <a:spcPts val="1199"/>
                  </a:spcAft>
                  <a:buClr>
                    <a:srgbClr val="000000"/>
                  </a:buClr>
                  <a:tabLst>
                    <a:tab pos="361800" algn="l"/>
                  </a:tabLst>
                </a:pPr>
                <a:r>
                  <a:rPr lang="en-US" altLang="zh-CN" spc="-1" dirty="0" smtClean="0"/>
                  <a:t>	- diffraction limit: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b="0" i="1" spc="-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pc="-1" dirty="0"/>
                          <m:t>1.22</m:t>
                        </m:r>
                        <m:r>
                          <a:rPr lang="en-US" altLang="zh-CN" b="0" i="1" spc="-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altLang="zh-CN" b="0" i="1" spc="-1" smtClean="0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en-US" altLang="zh-CN" b="0" spc="-1" dirty="0" smtClean="0"/>
              </a:p>
              <a:p>
                <a:pPr lvl="1" indent="-457200">
                  <a:lnSpc>
                    <a:spcPct val="110000"/>
                  </a:lnSpc>
                  <a:spcAft>
                    <a:spcPts val="1199"/>
                  </a:spcAft>
                  <a:buClr>
                    <a:srgbClr val="000000"/>
                  </a:buClr>
                  <a:tabLst>
                    <a:tab pos="361800" algn="l"/>
                  </a:tabLst>
                </a:pPr>
                <a:r>
                  <a:rPr lang="en-US" altLang="zh-CN" spc="-1" dirty="0"/>
                  <a:t> </a:t>
                </a:r>
                <a:r>
                  <a:rPr lang="en-US" altLang="zh-CN" spc="-1" dirty="0" smtClean="0"/>
                  <a:t>     - </a:t>
                </a:r>
                <a:r>
                  <a:rPr lang="en-US" altLang="zh-CN" b="1" spc="-1" dirty="0" smtClean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higher resolution </a:t>
                </a:r>
                <a:r>
                  <a:rPr lang="en-US" altLang="zh-CN" spc="-1" dirty="0" smtClean="0"/>
                  <a:t>than visible light imaging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pc="-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pc="-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b="0" i="1" spc="-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pc="-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pc="-1" smtClean="0">
                            <a:latin typeface="Cambria Math" panose="02040503050406030204" pitchFamily="18" charset="0"/>
                          </a:rPr>
                          <m:t>𝑟𝑎𝑦</m:t>
                        </m:r>
                      </m:sub>
                    </m:sSub>
                    <m:r>
                      <a:rPr lang="en-US" altLang="zh-CN" b="0" i="1" spc="-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altLang="zh-CN" b="0" i="1" spc="-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pc="-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b="0" i="1" spc="-1" smtClean="0">
                            <a:latin typeface="Cambria Math" panose="02040503050406030204" pitchFamily="18" charset="0"/>
                          </a:rPr>
                          <m:t>400−760</m:t>
                        </m:r>
                        <m:r>
                          <a:rPr lang="en-US" altLang="zh-CN" b="0" i="1" spc="-1" smtClean="0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</m:oMath>
                </a14:m>
                <a:r>
                  <a:rPr lang="en-US" altLang="zh-CN" b="0" spc="-1" dirty="0" smtClean="0"/>
                  <a:t>)</a:t>
                </a:r>
              </a:p>
              <a:p>
                <a:pPr lvl="1" indent="-457200">
                  <a:lnSpc>
                    <a:spcPct val="110000"/>
                  </a:lnSpc>
                  <a:spcAft>
                    <a:spcPts val="1199"/>
                  </a:spcAft>
                  <a:buClr>
                    <a:srgbClr val="000000"/>
                  </a:buClr>
                  <a:tabLst>
                    <a:tab pos="361800" algn="l"/>
                  </a:tabLst>
                </a:pPr>
                <a:endParaRPr lang="en-GB" altLang="zh-CN" dirty="0" smtClean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1348353"/>
                <a:ext cx="8810625" cy="2089996"/>
              </a:xfrm>
              <a:prstGeom prst="rect">
                <a:avLst/>
              </a:prstGeom>
              <a:blipFill>
                <a:blip r:embed="rId2"/>
                <a:stretch>
                  <a:fillRect l="-1107" t="-17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页脚占位符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 lang="en-US" dirty="0"/>
          </a:p>
        </p:txBody>
      </p:sp>
      <p:sp>
        <p:nvSpPr>
          <p:cNvPr id="4" name="PlaceHolder 1"/>
          <p:cNvSpPr txBox="1">
            <a:spLocks/>
          </p:cNvSpPr>
          <p:nvPr/>
        </p:nvSpPr>
        <p:spPr>
          <a:xfrm>
            <a:off x="266700" y="333847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spc="-1" dirty="0" smtClean="0">
                <a:solidFill>
                  <a:schemeClr val="accent1"/>
                </a:solidFill>
              </a:rPr>
              <a:t>Introduction — Challenges of traditional X-ray</a:t>
            </a:r>
            <a:endParaRPr lang="en-US" sz="3000" b="1" spc="-1" dirty="0">
              <a:solidFill>
                <a:schemeClr val="accent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6699" y="3438349"/>
            <a:ext cx="6821595" cy="182203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tabLst>
                <a:tab pos="361800" algn="l"/>
              </a:tabLst>
            </a:pPr>
            <a:r>
              <a:rPr lang="en-US" altLang="zh-CN" sz="2400" b="1" spc="-1" dirty="0" smtClean="0">
                <a:solidFill>
                  <a:schemeClr val="accent1">
                    <a:lumMod val="75000"/>
                  </a:schemeClr>
                </a:solidFill>
              </a:rPr>
              <a:t>Why is it challenging for X-ray to be imaged by </a:t>
            </a:r>
            <a:r>
              <a:rPr lang="en-US" altLang="zh-CN" sz="2400" b="1" spc="-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lens</a:t>
            </a:r>
            <a:r>
              <a:rPr lang="en-US" altLang="zh-CN" sz="2400" b="1" spc="-1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pPr lvl="1" indent="-4572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tabLst>
                <a:tab pos="361800" algn="l"/>
              </a:tabLst>
            </a:pPr>
            <a:r>
              <a:rPr lang="en-US" altLang="zh-CN" spc="-1" dirty="0" smtClean="0"/>
              <a:t>	</a:t>
            </a:r>
          </a:p>
          <a:p>
            <a:pPr lvl="1" indent="-4572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tabLst>
                <a:tab pos="361800" algn="l"/>
              </a:tabLst>
            </a:pPr>
            <a:r>
              <a:rPr lang="en-US" altLang="zh-CN" spc="-1" dirty="0" smtClean="0"/>
              <a:t>	- high quality and high </a:t>
            </a:r>
            <a:r>
              <a:rPr lang="en-US" altLang="zh-CN" spc="-1" dirty="0" smtClean="0">
                <a:solidFill>
                  <a:srgbClr val="FF0000"/>
                </a:solidFill>
              </a:rPr>
              <a:t>NA</a:t>
            </a:r>
            <a:r>
              <a:rPr lang="en-US" altLang="zh-CN" spc="-1" dirty="0" smtClean="0"/>
              <a:t> of lens is challenging  to make </a:t>
            </a:r>
          </a:p>
        </p:txBody>
      </p:sp>
      <p:sp>
        <p:nvSpPr>
          <p:cNvPr id="3" name="右箭头 2"/>
          <p:cNvSpPr/>
          <p:nvPr/>
        </p:nvSpPr>
        <p:spPr>
          <a:xfrm>
            <a:off x="7088294" y="3648075"/>
            <a:ext cx="1207981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797345" y="3648075"/>
            <a:ext cx="2581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pc="-1" dirty="0" err="1">
                <a:solidFill>
                  <a:schemeClr val="accent1"/>
                </a:solidFill>
              </a:rPr>
              <a:t>Ptychography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5520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1655" y="1276033"/>
            <a:ext cx="8783745" cy="523527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tabLst>
                <a:tab pos="361800" algn="l"/>
              </a:tabLst>
            </a:pPr>
            <a:r>
              <a:rPr lang="en-US" altLang="zh-CN" sz="2800" b="1" spc="-1" dirty="0">
                <a:solidFill>
                  <a:schemeClr val="accent1"/>
                </a:solidFill>
              </a:rPr>
              <a:t>Greek word </a:t>
            </a:r>
            <a:r>
              <a:rPr lang="zh-CN" altLang="en-US" sz="2800" b="1" spc="-1" dirty="0">
                <a:solidFill>
                  <a:schemeClr val="accent1"/>
                </a:solidFill>
              </a:rPr>
              <a:t>‘</a:t>
            </a:r>
            <a:r>
              <a:rPr lang="en-US" altLang="zh-CN" sz="2800" b="1" spc="-1" dirty="0" err="1">
                <a:solidFill>
                  <a:schemeClr val="accent1"/>
                </a:solidFill>
              </a:rPr>
              <a:t>ptycho</a:t>
            </a:r>
            <a:r>
              <a:rPr lang="en-US" altLang="zh-CN" sz="2800" b="1" spc="-1" dirty="0">
                <a:solidFill>
                  <a:schemeClr val="accent1"/>
                </a:solidFill>
              </a:rPr>
              <a:t>’ means ‘fold’</a:t>
            </a:r>
          </a:p>
          <a:p>
            <a:pPr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tabLst>
                <a:tab pos="361800" algn="l"/>
              </a:tabLst>
            </a:pPr>
            <a:endParaRPr lang="en-GB" altLang="zh-CN" spc="-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tabLst>
                <a:tab pos="361800" algn="l"/>
              </a:tabLst>
            </a:pPr>
            <a:r>
              <a:rPr lang="en-GB" altLang="zh-CN" sz="2000" spc="-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Principle :</a:t>
            </a:r>
            <a:endParaRPr lang="en-US" altLang="zh-CN" sz="2000" spc="-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361800" indent="-3618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+mj-lt"/>
              <a:buAutoNum type="arabicPeriod"/>
              <a:tabLst>
                <a:tab pos="361800" algn="l"/>
              </a:tabLst>
            </a:pPr>
            <a:r>
              <a:rPr lang="en-US" altLang="zh-CN" sz="2000" spc="-1" dirty="0"/>
              <a:t>Illumination probe </a:t>
            </a:r>
            <a:r>
              <a:rPr lang="en-US" altLang="zh-CN" sz="2000" spc="-1" dirty="0" smtClean="0"/>
              <a:t>scans </a:t>
            </a:r>
            <a:r>
              <a:rPr lang="en-US" altLang="zh-CN" sz="2000" spc="-1" dirty="0"/>
              <a:t>over the </a:t>
            </a:r>
            <a:r>
              <a:rPr lang="en-US" altLang="zh-CN" sz="2000" spc="-1" dirty="0" smtClean="0"/>
              <a:t>specimen </a:t>
            </a:r>
            <a:r>
              <a:rPr lang="en-US" altLang="zh-CN" sz="2000" spc="-1" dirty="0" smtClean="0">
                <a:solidFill>
                  <a:srgbClr val="FF0000"/>
                </a:solidFill>
              </a:rPr>
              <a:t>with</a:t>
            </a:r>
          </a:p>
          <a:p>
            <a:pPr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tabLst>
                <a:tab pos="361800" algn="l"/>
              </a:tabLst>
            </a:pPr>
            <a:r>
              <a:rPr lang="en-US" altLang="zh-CN" sz="2000" spc="-1" dirty="0" smtClean="0">
                <a:solidFill>
                  <a:srgbClr val="FF0000"/>
                </a:solidFill>
              </a:rPr>
              <a:t> sufficient overlap </a:t>
            </a:r>
            <a:endParaRPr lang="en-US" altLang="zh-CN" sz="2000" spc="-1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tabLst>
                <a:tab pos="361800" algn="l"/>
              </a:tabLst>
            </a:pPr>
            <a:r>
              <a:rPr lang="en-US" altLang="zh-CN" sz="2000" spc="-1" dirty="0" smtClean="0"/>
              <a:t>2.  Intensity </a:t>
            </a:r>
            <a:r>
              <a:rPr lang="en-US" altLang="zh-CN" sz="2000" spc="-1" dirty="0"/>
              <a:t>of diffraction pattern is recorded </a:t>
            </a:r>
          </a:p>
          <a:p>
            <a:pPr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tabLst>
                <a:tab pos="361800" algn="l"/>
              </a:tabLst>
            </a:pPr>
            <a:r>
              <a:rPr lang="en-US" altLang="zh-CN" sz="2000" spc="-1" dirty="0" smtClean="0"/>
              <a:t>3.  Use algorithm to reconstruct the sample and probe</a:t>
            </a:r>
          </a:p>
          <a:p>
            <a:pPr marL="361800" indent="-3618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endParaRPr lang="en-US" altLang="zh-CN" b="1" spc="-1" dirty="0" smtClean="0"/>
          </a:p>
          <a:p>
            <a:pPr marL="361800" indent="-3618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altLang="zh-CN" sz="2000" b="1" spc="-1" dirty="0" smtClean="0"/>
              <a:t>Sufficient Overlap in illumination between adjacent positions to </a:t>
            </a:r>
            <a:r>
              <a:rPr lang="en-US" altLang="zh-CN" sz="2000" b="1" spc="-1" dirty="0" smtClean="0">
                <a:solidFill>
                  <a:srgbClr val="FF0000"/>
                </a:solidFill>
              </a:rPr>
              <a:t>recover the lost phase information</a:t>
            </a:r>
          </a:p>
          <a:p>
            <a:pPr marL="361800" indent="-3618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endParaRPr lang="en-US" altLang="zh-CN" spc="-1" dirty="0"/>
          </a:p>
        </p:txBody>
      </p:sp>
      <p:sp>
        <p:nvSpPr>
          <p:cNvPr id="2" name="页脚占位符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mtClean="0"/>
              <a:t>|Automatic Differentiation Near-Field Ptychography | Zhang Yiwei</a:t>
            </a:r>
            <a:endParaRPr lang="en-US" dirty="0"/>
          </a:p>
        </p:txBody>
      </p:sp>
      <p:sp>
        <p:nvSpPr>
          <p:cNvPr id="4" name="PlaceHolder 1"/>
          <p:cNvSpPr txBox="1">
            <a:spLocks/>
          </p:cNvSpPr>
          <p:nvPr/>
        </p:nvSpPr>
        <p:spPr>
          <a:xfrm>
            <a:off x="266700" y="333847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spc="-1" dirty="0" err="1" smtClean="0">
                <a:solidFill>
                  <a:schemeClr val="accent1"/>
                </a:solidFill>
              </a:rPr>
              <a:t>Ptychography</a:t>
            </a:r>
            <a:r>
              <a:rPr lang="en-US" sz="3000" b="1" spc="-1" dirty="0" smtClean="0">
                <a:solidFill>
                  <a:schemeClr val="accent1"/>
                </a:solidFill>
              </a:rPr>
              <a:t> </a:t>
            </a:r>
            <a:endParaRPr lang="en-US" sz="3000" b="1" spc="-1" dirty="0">
              <a:solidFill>
                <a:schemeClr val="accent1"/>
              </a:solidFill>
            </a:endParaRPr>
          </a:p>
        </p:txBody>
      </p:sp>
      <p:pic>
        <p:nvPicPr>
          <p:cNvPr id="12" name="图片 11" descr="Collection of a ptychographic imaging data set in the simplest single-aperture configuration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005" r="52476"/>
          <a:stretch/>
        </p:blipFill>
        <p:spPr bwMode="auto">
          <a:xfrm>
            <a:off x="8780183" y="4651086"/>
            <a:ext cx="2073319" cy="17491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图片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19" y="965139"/>
            <a:ext cx="5340541" cy="28884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83819" y="3893672"/>
            <a:ext cx="5718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Springer Handbook of Microscopy. (Springer International Publishing, Cham, 2019). 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309009" y="6271104"/>
            <a:ext cx="446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https://en.wikipedia.org/wiki/Ptychography</a:t>
            </a:r>
          </a:p>
        </p:txBody>
      </p:sp>
    </p:spTree>
    <p:extLst>
      <p:ext uri="{BB962C8B-B14F-4D97-AF65-F5344CB8AC3E}">
        <p14:creationId xmlns:p14="http://schemas.microsoft.com/office/powerpoint/2010/main" val="17775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 lang="en-US"/>
          </a:p>
        </p:txBody>
      </p:sp>
      <p:sp>
        <p:nvSpPr>
          <p:cNvPr id="4" name="PlaceHolder 1"/>
          <p:cNvSpPr txBox="1">
            <a:spLocks/>
          </p:cNvSpPr>
          <p:nvPr/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spc="-1" dirty="0">
                <a:solidFill>
                  <a:schemeClr val="accent1"/>
                </a:solidFill>
              </a:rPr>
              <a:t>Conventional Algorithms</a:t>
            </a:r>
          </a:p>
        </p:txBody>
      </p:sp>
      <p:sp>
        <p:nvSpPr>
          <p:cNvPr id="14" name="矩形 13"/>
          <p:cNvSpPr/>
          <p:nvPr/>
        </p:nvSpPr>
        <p:spPr>
          <a:xfrm>
            <a:off x="6535146" y="1040624"/>
            <a:ext cx="5013808" cy="397032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tabLst>
                <a:tab pos="361800" algn="l"/>
              </a:tabLst>
            </a:pPr>
            <a:r>
              <a:rPr lang="en-US" altLang="zh-CN" spc="-1" dirty="0" smtClean="0"/>
              <a:t>2</a:t>
            </a:r>
            <a:r>
              <a:rPr lang="zh-CN" altLang="en-US" spc="-1" dirty="0" smtClean="0"/>
              <a:t>、</a:t>
            </a:r>
            <a:r>
              <a:rPr lang="en-US" altLang="zh-CN" spc="-1" dirty="0" smtClean="0"/>
              <a:t>Alternating </a:t>
            </a:r>
            <a:r>
              <a:rPr lang="en-US" altLang="zh-CN" spc="-1" dirty="0"/>
              <a:t>projections scheme: </a:t>
            </a:r>
            <a:r>
              <a:rPr lang="en-US" altLang="zh-CN" spc="-1" dirty="0" smtClean="0"/>
              <a:t>DM, </a:t>
            </a:r>
            <a:r>
              <a:rPr lang="zh-CN" altLang="en-US" spc="-1" dirty="0" smtClean="0"/>
              <a:t> </a:t>
            </a:r>
            <a:r>
              <a:rPr lang="en-US" altLang="zh-CN" spc="-1" dirty="0"/>
              <a:t>RAAR</a:t>
            </a:r>
          </a:p>
        </p:txBody>
      </p:sp>
      <p:sp>
        <p:nvSpPr>
          <p:cNvPr id="11" name="矩形 10"/>
          <p:cNvSpPr/>
          <p:nvPr/>
        </p:nvSpPr>
        <p:spPr>
          <a:xfrm>
            <a:off x="701819" y="1040624"/>
            <a:ext cx="3592394" cy="397032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tabLst>
                <a:tab pos="361800" algn="l"/>
              </a:tabLst>
            </a:pPr>
            <a:r>
              <a:rPr lang="en-US" altLang="zh-CN" spc="-1" dirty="0" smtClean="0"/>
              <a:t>1</a:t>
            </a:r>
            <a:r>
              <a:rPr lang="zh-CN" altLang="en-US" spc="-1" dirty="0" smtClean="0"/>
              <a:t>、</a:t>
            </a:r>
            <a:r>
              <a:rPr lang="en-US" altLang="zh-CN" spc="-1" dirty="0" smtClean="0"/>
              <a:t>PIE </a:t>
            </a:r>
            <a:r>
              <a:rPr lang="en-US" altLang="zh-CN" spc="-1" dirty="0"/>
              <a:t>family</a:t>
            </a:r>
            <a:r>
              <a:rPr lang="zh-CN" altLang="en-US" spc="-1" dirty="0"/>
              <a:t>：</a:t>
            </a:r>
            <a:r>
              <a:rPr lang="en-US" altLang="zh-CN" spc="-1" dirty="0" err="1" smtClean="0"/>
              <a:t>mPIE</a:t>
            </a:r>
            <a:r>
              <a:rPr lang="en-US" altLang="zh-CN" spc="-1" dirty="0" smtClean="0"/>
              <a:t>, </a:t>
            </a:r>
            <a:r>
              <a:rPr lang="en-US" altLang="zh-CN" spc="-1" dirty="0" err="1" smtClean="0"/>
              <a:t>ePIE</a:t>
            </a:r>
            <a:r>
              <a:rPr lang="en-US" altLang="zh-CN" spc="-1" dirty="0"/>
              <a:t>……  </a:t>
            </a:r>
            <a:endParaRPr lang="zh-CN" altLang="en-US" spc="-1" dirty="0"/>
          </a:p>
        </p:txBody>
      </p:sp>
      <p:pic>
        <p:nvPicPr>
          <p:cNvPr id="20" name="图片 1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288" y="1533691"/>
            <a:ext cx="3507952" cy="3945751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H="1">
            <a:off x="6248400" y="1162050"/>
            <a:ext cx="19050" cy="501967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10" y="2071378"/>
            <a:ext cx="4983270" cy="320101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606817" y="5479442"/>
            <a:ext cx="5718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Springer Handbook of Microscopy. (Springer International Publishing, Cham, 2019).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934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 lang="en-US"/>
          </a:p>
        </p:txBody>
      </p:sp>
      <p:sp>
        <p:nvSpPr>
          <p:cNvPr id="4" name="PlaceHolder 1"/>
          <p:cNvSpPr txBox="1">
            <a:spLocks/>
          </p:cNvSpPr>
          <p:nvPr/>
        </p:nvSpPr>
        <p:spPr>
          <a:xfrm>
            <a:off x="467146" y="407466"/>
            <a:ext cx="3165053" cy="127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spc="-1" dirty="0">
                <a:solidFill>
                  <a:schemeClr val="accent1"/>
                </a:solidFill>
              </a:rPr>
              <a:t>Drawbacks </a:t>
            </a:r>
          </a:p>
          <a:p>
            <a:r>
              <a:rPr lang="en-US" sz="3000" b="1" spc="-1" dirty="0">
                <a:solidFill>
                  <a:schemeClr val="accent1"/>
                </a:solidFill>
              </a:rPr>
              <a:t>Of Conventional Algorithms</a:t>
            </a:r>
          </a:p>
        </p:txBody>
      </p:sp>
      <p:sp>
        <p:nvSpPr>
          <p:cNvPr id="7" name="矩形 6"/>
          <p:cNvSpPr/>
          <p:nvPr/>
        </p:nvSpPr>
        <p:spPr>
          <a:xfrm>
            <a:off x="567266" y="2343033"/>
            <a:ext cx="22860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等线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Inflexible:</a:t>
            </a:r>
          </a:p>
          <a:p>
            <a:r>
              <a:rPr lang="en-US" altLang="zh-CN" dirty="0">
                <a:solidFill>
                  <a:schemeClr val="accent3">
                    <a:lumMod val="60000"/>
                    <a:lumOff val="40000"/>
                  </a:schemeClr>
                </a:solidFill>
                <a:latin typeface="等线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Change of the experimental </a:t>
            </a:r>
          </a:p>
          <a:p>
            <a:r>
              <a:rPr lang="en-US" altLang="zh-CN" dirty="0">
                <a:solidFill>
                  <a:schemeClr val="accent3">
                    <a:lumMod val="60000"/>
                    <a:lumOff val="40000"/>
                  </a:schemeClr>
                </a:solidFill>
                <a:latin typeface="等线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condition </a:t>
            </a:r>
          </a:p>
          <a:p>
            <a:r>
              <a:rPr lang="en-US" altLang="zh-CN" dirty="0">
                <a:latin typeface="等线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need</a:t>
            </a:r>
            <a:endParaRPr lang="en-US" altLang="zh-CN" dirty="0">
              <a:solidFill>
                <a:schemeClr val="accent3">
                  <a:lumMod val="60000"/>
                  <a:lumOff val="40000"/>
                </a:schemeClr>
              </a:solidFill>
              <a:latin typeface="等线" panose="02010600030101010101" pitchFamily="2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chemeClr val="accent3">
                    <a:lumMod val="60000"/>
                    <a:lumOff val="40000"/>
                  </a:schemeClr>
                </a:solidFill>
                <a:latin typeface="等线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manual re-derivation </a:t>
            </a:r>
            <a:r>
              <a:rPr lang="en-US" altLang="zh-CN" dirty="0">
                <a:latin typeface="等线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of the calculation strategy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4700580" y="765320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CN" sz="3000" b="1" spc="-1" dirty="0">
                <a:solidFill>
                  <a:schemeClr val="accent1"/>
                </a:solidFill>
              </a:rPr>
              <a:t>Gradient Descent Method</a:t>
            </a:r>
            <a:endParaRPr lang="en-US" altLang="zh-CN" sz="3000" b="1" spc="-1" dirty="0">
              <a:solidFill>
                <a:srgbClr val="007BC8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993994" y="2388571"/>
            <a:ext cx="984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等线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Flexible</a:t>
            </a:r>
            <a:endParaRPr lang="zh-CN" altLang="en-US" dirty="0"/>
          </a:p>
        </p:txBody>
      </p:sp>
      <p:grpSp>
        <p:nvGrpSpPr>
          <p:cNvPr id="61" name="组合 60"/>
          <p:cNvGrpSpPr/>
          <p:nvPr/>
        </p:nvGrpSpPr>
        <p:grpSpPr>
          <a:xfrm>
            <a:off x="4840544" y="2906272"/>
            <a:ext cx="5914512" cy="3490169"/>
            <a:chOff x="4825727" y="1839458"/>
            <a:chExt cx="5914512" cy="3490169"/>
          </a:xfrm>
        </p:grpSpPr>
        <p:grpSp>
          <p:nvGrpSpPr>
            <p:cNvPr id="35" name="组合 34"/>
            <p:cNvGrpSpPr/>
            <p:nvPr/>
          </p:nvGrpSpPr>
          <p:grpSpPr>
            <a:xfrm>
              <a:off x="4825727" y="1854148"/>
              <a:ext cx="5914512" cy="3475479"/>
              <a:chOff x="4911904" y="1073171"/>
              <a:chExt cx="5914512" cy="34754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/>
                  <p:cNvSpPr txBox="1"/>
                  <p:nvPr/>
                </p:nvSpPr>
                <p:spPr>
                  <a:xfrm>
                    <a:off x="4911904" y="1776975"/>
                    <a:ext cx="1024465" cy="369332"/>
                  </a:xfrm>
                  <a:prstGeom prst="rect">
                    <a:avLst/>
                  </a:prstGeom>
                  <a:noFill/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/>
                      <a:t>Guess</a:t>
                    </a:r>
                    <a14:m>
                      <m:oMath xmlns:m="http://schemas.openxmlformats.org/officeDocument/2006/math"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2" name="文本框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11904" y="1776975"/>
                    <a:ext cx="1024465" cy="369332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4706" t="-8065" b="-24194"/>
                    </a:stretch>
                  </a:blipFill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文本框 21"/>
                  <p:cNvSpPr txBox="1"/>
                  <p:nvPr/>
                </p:nvSpPr>
                <p:spPr>
                  <a:xfrm>
                    <a:off x="7124700" y="1786467"/>
                    <a:ext cx="1543060" cy="369332"/>
                  </a:xfrm>
                  <a:prstGeom prst="rect">
                    <a:avLst/>
                  </a:prstGeom>
                  <a:noFill/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/>
                      <a:t>Results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zh-CN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altLang="zh-CN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2" name="文本框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4700" y="1786467"/>
                    <a:ext cx="1543060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3137" t="-6349" b="-22222"/>
                    </a:stretch>
                  </a:blipFill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文本框 22"/>
                  <p:cNvSpPr txBox="1"/>
                  <p:nvPr/>
                </p:nvSpPr>
                <p:spPr>
                  <a:xfrm>
                    <a:off x="8530165" y="1073171"/>
                    <a:ext cx="2296251" cy="369332"/>
                  </a:xfrm>
                  <a:prstGeom prst="rect">
                    <a:avLst/>
                  </a:prstGeom>
                  <a:noFill/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 smtClean="0"/>
                      <a:t>Observed  </a:t>
                    </a:r>
                    <a:r>
                      <a:rPr lang="en-US" altLang="zh-CN" dirty="0"/>
                      <a:t>results </a:t>
                    </a:r>
                    <a14:m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3" name="文本框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30165" y="1073171"/>
                    <a:ext cx="2296251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116" t="-6349" b="-22222"/>
                    </a:stretch>
                  </a:blipFill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右箭头 12"/>
              <p:cNvSpPr/>
              <p:nvPr/>
            </p:nvSpPr>
            <p:spPr>
              <a:xfrm>
                <a:off x="6117166" y="1878800"/>
                <a:ext cx="1007533" cy="184666"/>
              </a:xfrm>
              <a:prstGeom prst="right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6072806" y="2091256"/>
                <a:ext cx="19642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Forward propagation</a:t>
                </a:r>
                <a:endParaRPr lang="zh-CN" altLang="en-US" dirty="0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9021233" y="1811835"/>
                <a:ext cx="310270" cy="344024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tx1"/>
                    </a:solidFill>
                  </a:rPr>
                  <a:t>—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右箭头 25"/>
              <p:cNvSpPr/>
              <p:nvPr/>
            </p:nvSpPr>
            <p:spPr>
              <a:xfrm>
                <a:off x="8695996" y="1894193"/>
                <a:ext cx="297571" cy="179308"/>
              </a:xfrm>
              <a:prstGeom prst="right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右箭头 26"/>
              <p:cNvSpPr/>
              <p:nvPr/>
            </p:nvSpPr>
            <p:spPr>
              <a:xfrm rot="5400000">
                <a:off x="8672601" y="2671269"/>
                <a:ext cx="1007533" cy="184666"/>
              </a:xfrm>
              <a:prstGeom prst="right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右箭头 27"/>
              <p:cNvSpPr/>
              <p:nvPr/>
            </p:nvSpPr>
            <p:spPr>
              <a:xfrm rot="5400000">
                <a:off x="9043688" y="1534836"/>
                <a:ext cx="265357" cy="184666"/>
              </a:xfrm>
              <a:prstGeom prst="right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文本框 28"/>
                  <p:cNvSpPr txBox="1"/>
                  <p:nvPr/>
                </p:nvSpPr>
                <p:spPr>
                  <a:xfrm>
                    <a:off x="7989392" y="3343584"/>
                    <a:ext cx="2750848" cy="646331"/>
                  </a:xfrm>
                  <a:prstGeom prst="rect">
                    <a:avLst/>
                  </a:prstGeom>
                  <a:noFill/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/>
                      <a:t>Loss function</a:t>
                    </a:r>
                  </a:p>
                  <a:p>
                    <a14:m>
                      <m:oMath xmlns:m="http://schemas.openxmlformats.org/officeDocument/2006/math"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𝐿</m:t>
                        </m:r>
                      </m:oMath>
                    </a14:m>
                    <a:r>
                      <a:rPr lang="en-US" altLang="zh-CN" i="1" dirty="0"/>
                      <a:t>=</a:t>
                    </a:r>
                    <a14:m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zh-CN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d>
                          <m:dPr>
                            <m:ctrlPr>
                              <a:rPr lang="en-GB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9" name="文本框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89392" y="3343584"/>
                    <a:ext cx="2750848" cy="64633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542" t="-4630" b="-12963"/>
                    </a:stretch>
                  </a:blipFill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2" name="矩形 31"/>
              <p:cNvSpPr/>
              <p:nvPr/>
            </p:nvSpPr>
            <p:spPr>
              <a:xfrm rot="10800000">
                <a:off x="5435598" y="3631315"/>
                <a:ext cx="2484965" cy="13106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右箭头 32"/>
              <p:cNvSpPr/>
              <p:nvPr/>
            </p:nvSpPr>
            <p:spPr>
              <a:xfrm rot="16200000">
                <a:off x="4687056" y="2866535"/>
                <a:ext cx="1575556" cy="216124"/>
              </a:xfrm>
              <a:prstGeom prst="right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5405967" y="3902319"/>
                <a:ext cx="25834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Back propagation——</a:t>
                </a:r>
              </a:p>
              <a:p>
                <a:r>
                  <a:rPr lang="en-US" altLang="zh-CN" dirty="0"/>
                  <a:t>Gradient descent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/>
                <p:cNvSpPr txBox="1"/>
                <p:nvPr/>
              </p:nvSpPr>
              <p:spPr>
                <a:xfrm>
                  <a:off x="5687244" y="1839458"/>
                  <a:ext cx="1695022" cy="369332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0" dirty="0"/>
                    <a:t>Ground truth</a:t>
                  </a:r>
                  <a14:m>
                    <m:oMath xmlns:m="http://schemas.openxmlformats.org/officeDocument/2006/math"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8" name="文本框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7244" y="1839458"/>
                  <a:ext cx="1695022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857" t="-8065" b="-24194"/>
                  </a:stretch>
                </a:blip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右箭头 38"/>
            <p:cNvSpPr/>
            <p:nvPr/>
          </p:nvSpPr>
          <p:spPr>
            <a:xfrm>
              <a:off x="7427197" y="1920454"/>
              <a:ext cx="1007533" cy="184666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下箭头 39"/>
            <p:cNvSpPr/>
            <p:nvPr/>
          </p:nvSpPr>
          <p:spPr>
            <a:xfrm>
              <a:off x="9519508" y="4141794"/>
              <a:ext cx="174673" cy="672056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右箭头 55"/>
            <p:cNvSpPr/>
            <p:nvPr/>
          </p:nvSpPr>
          <p:spPr>
            <a:xfrm rot="20522606">
              <a:off x="5272143" y="2319180"/>
              <a:ext cx="649870" cy="18376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4034949" y="710877"/>
            <a:ext cx="2213" cy="504294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右箭头 29"/>
          <p:cNvSpPr/>
          <p:nvPr/>
        </p:nvSpPr>
        <p:spPr>
          <a:xfrm>
            <a:off x="3400405" y="3161532"/>
            <a:ext cx="1207981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18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 lang="en-US"/>
          </a:p>
        </p:txBody>
      </p:sp>
      <p:sp>
        <p:nvSpPr>
          <p:cNvPr id="9" name="矩形 8"/>
          <p:cNvSpPr/>
          <p:nvPr/>
        </p:nvSpPr>
        <p:spPr>
          <a:xfrm>
            <a:off x="717683" y="352221"/>
            <a:ext cx="83400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000" b="1" spc="-1" dirty="0">
                <a:solidFill>
                  <a:schemeClr val="accent1"/>
                </a:solidFill>
              </a:rPr>
              <a:t>How does gradient descent actually work?</a:t>
            </a:r>
            <a:endParaRPr lang="en-US" altLang="zh-CN" sz="3000" b="1" spc="-1" dirty="0">
              <a:solidFill>
                <a:srgbClr val="007BC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694659" y="3637347"/>
                <a:ext cx="362009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zh-CN" altLang="en-US" sz="2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zh-CN" altLang="en-US" sz="24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zh-CN" alt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zh-CN" altLang="en-US" sz="2400" i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zh-CN" alt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zh-CN" altLang="en-US" sz="24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CN" altLang="en-US" sz="2400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zh-CN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59" y="3637347"/>
                <a:ext cx="3620094" cy="461665"/>
              </a:xfrm>
              <a:prstGeom prst="rect">
                <a:avLst/>
              </a:prstGeom>
              <a:blipFill>
                <a:blip r:embed="rId2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57592" y="4211122"/>
                <a:ext cx="5206608" cy="2359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r>
                  <a:rPr lang="en-US" altLang="zh-CN" spc="-1" dirty="0">
                    <a:solidFill>
                      <a:schemeClr val="dk1"/>
                    </a:solidFill>
                  </a:rPr>
                  <a:t>update in the direction that reduces the loss 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r>
                  <a:rPr lang="en-US" altLang="zh-CN" spc="-1" dirty="0">
                    <a:solidFill>
                      <a:srgbClr val="00B0F0"/>
                    </a:solidFill>
                  </a:rPr>
                  <a:t>Automatic differentiation </a:t>
                </a:r>
                <a:r>
                  <a:rPr lang="en-US" altLang="zh-CN" spc="-1" dirty="0"/>
                  <a:t>to 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zh-CN" alt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altLang="zh-CN" spc="-1" dirty="0">
                  <a:solidFill>
                    <a:srgbClr val="00B0F0"/>
                  </a:solidFill>
                </a:endParaRP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0" algn="l"/>
                  </a:tabLst>
                </a:pPr>
                <a:r>
                  <a:rPr lang="en-US" altLang="zh-CN" spc="-1" dirty="0">
                    <a:solidFill>
                      <a:srgbClr val="00B0F0"/>
                    </a:solidFill>
                  </a:rPr>
                  <a:t>    </a:t>
                </a:r>
                <a:r>
                  <a:rPr lang="en-US" altLang="zh-CN" spc="-1" dirty="0"/>
                  <a:t>Chain rule:</a:t>
                </a:r>
              </a:p>
              <a:p>
                <a:pPr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  <a:tabLst>
                    <a:tab pos="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altLang="zh-CN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altLang="zh-CN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zh-CN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GB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altLang="zh-CN" i="1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  <m:sSub>
                                    <m:sSub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zh-CN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GB" altLang="zh-CN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altLang="zh-CN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GB" altLang="zh-CN" i="1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GB" altLang="zh-CN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altLang="zh-CN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altLang="zh-CN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GB" altLang="zh-CN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zh-CN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GB" altLang="zh-CN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altLang="zh-CN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zh-CN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GB" altLang="zh-CN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zh-CN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altLang="zh-CN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  <m:r>
                        <a:rPr lang="en-GB" altLang="zh-CN" i="1">
                          <a:latin typeface="Cambria Math" panose="02040503050406030204" pitchFamily="18" charset="0"/>
                        </a:rPr>
                        <m:t>⋅⋅⋅</m:t>
                      </m:r>
                      <m:f>
                        <m:f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altLang="zh-CN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zh-CN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GB" altLang="zh-CN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altLang="zh-CN" dirty="0"/>
              </a:p>
              <a:p>
                <a:pPr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  <a:tabLst>
                    <a:tab pos="0" algn="l"/>
                  </a:tabLst>
                </a:pPr>
                <a:endParaRPr lang="en-US" altLang="zh-CN" spc="-1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92" y="4211122"/>
                <a:ext cx="5206608" cy="2359107"/>
              </a:xfrm>
              <a:prstGeom prst="rect">
                <a:avLst/>
              </a:prstGeom>
              <a:blipFill>
                <a:blip r:embed="rId3"/>
                <a:stretch>
                  <a:fillRect l="-703" t="-15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8" name="图片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549" y="1110737"/>
            <a:ext cx="4108317" cy="2322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6096000" y="3580304"/>
                <a:ext cx="6096000" cy="135421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r>
                  <a:rPr lang="en-US" altLang="zh-CN" spc="-1" dirty="0">
                    <a:solidFill>
                      <a:schemeClr val="dk1"/>
                    </a:solidFill>
                  </a:rPr>
                  <a:t>Learning rate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CN" spc="-1" dirty="0">
                    <a:solidFill>
                      <a:schemeClr val="dk1"/>
                    </a:solidFill>
                  </a:rPr>
                  <a:t>: </a:t>
                </a:r>
                <a:r>
                  <a:rPr lang="en-US" altLang="zh-CN" dirty="0"/>
                  <a:t>step size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0" algn="l"/>
                  </a:tabLst>
                </a:pPr>
                <a:r>
                  <a:rPr lang="en-US" altLang="zh-CN" spc="-1" dirty="0">
                    <a:solidFill>
                      <a:schemeClr val="dk1"/>
                    </a:solidFill>
                  </a:rPr>
                  <a:t>Advanced: </a:t>
                </a:r>
                <a:r>
                  <a:rPr lang="en-US" altLang="zh-CN" spc="-1" dirty="0" smtClean="0">
                    <a:solidFill>
                      <a:schemeClr val="dk1"/>
                    </a:solidFill>
                  </a:rPr>
                  <a:t>adapt the learning rate </a:t>
                </a:r>
                <a:r>
                  <a:rPr lang="en-US" altLang="zh-CN" spc="-1" dirty="0">
                    <a:solidFill>
                      <a:schemeClr val="dk1"/>
                    </a:solidFill>
                  </a:rPr>
                  <a:t>with momentum (“ADAM”)--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More suitable for non-convex optimization problems</a:t>
                </a:r>
                <a:endParaRPr lang="en-US" altLang="zh-CN" spc="-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580304"/>
                <a:ext cx="6096000" cy="1354217"/>
              </a:xfrm>
              <a:prstGeom prst="rect">
                <a:avLst/>
              </a:prstGeom>
              <a:blipFill>
                <a:blip r:embed="rId5"/>
                <a:stretch>
                  <a:fillRect l="-600" t="-2252" b="-63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/>
          <a:srcRect b="15113"/>
          <a:stretch/>
        </p:blipFill>
        <p:spPr>
          <a:xfrm>
            <a:off x="6339549" y="5022291"/>
            <a:ext cx="4642673" cy="1651749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5833534" y="1278467"/>
            <a:ext cx="33866" cy="491913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/>
          <a:srcRect l="34144" t="38781" r="29207" b="20871"/>
          <a:stretch/>
        </p:blipFill>
        <p:spPr>
          <a:xfrm>
            <a:off x="457592" y="916790"/>
            <a:ext cx="4541885" cy="281274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695120" y="3637347"/>
            <a:ext cx="335947" cy="46166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3031067" y="3631538"/>
            <a:ext cx="2928730" cy="11616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86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3000" b="1" spc="-1" dirty="0">
                <a:solidFill>
                  <a:schemeClr val="accent1"/>
                </a:solidFill>
              </a:rPr>
              <a:t>Framework of simulation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en-US" smtClean="0"/>
              <a:t>|Automatic Differentiation Near-Field Ptychography | Zhang Yiwei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ceHolder 3"/>
              <p:cNvSpPr txBox="1">
                <a:spLocks/>
              </p:cNvSpPr>
              <p:nvPr/>
            </p:nvSpPr>
            <p:spPr>
              <a:xfrm>
                <a:off x="407880" y="1099160"/>
                <a:ext cx="4859256" cy="554318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0" tIns="0" rIns="0" bIns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61800" indent="-361800">
                  <a:lnSpc>
                    <a:spcPct val="110000"/>
                  </a:lnSpc>
                  <a:spcAft>
                    <a:spcPts val="1199"/>
                  </a:spcAft>
                  <a:buClr>
                    <a:srgbClr val="000000"/>
                  </a:buClr>
                  <a:buFont typeface="Arial"/>
                  <a:buChar char="•"/>
                  <a:tabLst>
                    <a:tab pos="361800" algn="l"/>
                  </a:tabLst>
                </a:pPr>
                <a:r>
                  <a:rPr lang="en-US" sz="1800" spc="-1" dirty="0" smtClean="0">
                    <a:solidFill>
                      <a:schemeClr val="dk1"/>
                    </a:solidFill>
                  </a:rPr>
                  <a:t>Randomly initialize two matrices as </a:t>
                </a:r>
                <a:r>
                  <a:rPr lang="en-US" sz="1800" spc="-1" dirty="0">
                    <a:solidFill>
                      <a:schemeClr val="dk1"/>
                    </a:solidFill>
                  </a:rPr>
                  <a:t>object and probe, respectively</a:t>
                </a:r>
              </a:p>
              <a:p>
                <a:pPr marL="361800" indent="-361800">
                  <a:lnSpc>
                    <a:spcPct val="110000"/>
                  </a:lnSpc>
                  <a:spcAft>
                    <a:spcPts val="1199"/>
                  </a:spcAft>
                  <a:buClr>
                    <a:srgbClr val="000000"/>
                  </a:buClr>
                  <a:buFont typeface="Arial"/>
                  <a:buChar char="•"/>
                  <a:tabLst>
                    <a:tab pos="361800" algn="l"/>
                  </a:tabLst>
                </a:pPr>
                <a:r>
                  <a:rPr lang="en-US" sz="1800" spc="-1" dirty="0">
                    <a:solidFill>
                      <a:schemeClr val="dk1"/>
                    </a:solidFill>
                  </a:rPr>
                  <a:t>Calculate exit </a:t>
                </a:r>
                <a:r>
                  <a:rPr lang="en-US" sz="1800" spc="-1" dirty="0" err="1">
                    <a:solidFill>
                      <a:schemeClr val="dk1"/>
                    </a:solidFill>
                  </a:rPr>
                  <a:t>wavefront</a:t>
                </a:r>
                <a:r>
                  <a:rPr lang="en-US" sz="1800" spc="-1" dirty="0">
                    <a:solidFill>
                      <a:schemeClr val="dk1"/>
                    </a:solidFill>
                  </a:rPr>
                  <a:t>:</a:t>
                </a:r>
                <a:endParaRPr lang="en-US" altLang="zh-CN" i="1" dirty="0"/>
              </a:p>
              <a:p>
                <a:pPr marL="0" indent="0">
                  <a:lnSpc>
                    <a:spcPct val="110000"/>
                  </a:lnSpc>
                  <a:spcAft>
                    <a:spcPts val="1199"/>
                  </a:spcAft>
                  <a:buClr>
                    <a:srgbClr val="000000"/>
                  </a:buClr>
                  <a:buNone/>
                  <a:tabLst>
                    <a:tab pos="3618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zh-CN" sz="1600" i="1"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  <m:sub>
                          <m:r>
                            <a:rPr lang="en-GB" altLang="zh-CN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zh-CN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altLang="zh-CN" sz="16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GB" altLang="zh-CN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altLang="zh-CN" sz="16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zh-CN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altLang="zh-CN" sz="16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GB" altLang="zh-CN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zh-CN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altLang="zh-CN" sz="1600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GB" altLang="zh-CN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altLang="zh-CN" sz="1600" b="1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GB" altLang="zh-CN" sz="1600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zh-CN" altLang="zh-CN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altLang="zh-CN" sz="16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</m:oMath>
                  </m:oMathPara>
                </a14:m>
                <a:endParaRPr lang="en-US" sz="1800" spc="-1" dirty="0">
                  <a:solidFill>
                    <a:schemeClr val="dk1"/>
                  </a:solidFill>
                </a:endParaRPr>
              </a:p>
              <a:p>
                <a:pPr marL="361800" indent="-361800">
                  <a:lnSpc>
                    <a:spcPct val="110000"/>
                  </a:lnSpc>
                  <a:spcAft>
                    <a:spcPts val="1199"/>
                  </a:spcAft>
                  <a:buClr>
                    <a:srgbClr val="000000"/>
                  </a:buClr>
                  <a:buFont typeface="Arial"/>
                  <a:buChar char="•"/>
                  <a:tabLst>
                    <a:tab pos="361800" algn="l"/>
                  </a:tabLst>
                </a:pPr>
                <a:r>
                  <a:rPr lang="en-US" sz="1800" spc="-1" dirty="0" smtClean="0">
                    <a:solidFill>
                      <a:schemeClr val="dk1"/>
                    </a:solidFill>
                  </a:rPr>
                  <a:t>Propagate </a:t>
                </a:r>
                <a:r>
                  <a:rPr lang="en-US" sz="1800" spc="-1" dirty="0">
                    <a:solidFill>
                      <a:schemeClr val="dk1"/>
                    </a:solidFill>
                  </a:rPr>
                  <a:t>the exit wavefront to get the intensity patterns</a:t>
                </a:r>
                <a:endParaRPr lang="en-US" sz="1800" spc="-1" dirty="0" smtClean="0">
                  <a:solidFill>
                    <a:schemeClr val="dk1"/>
                  </a:solidFill>
                  <a:latin typeface="Cambria Math" panose="02040503050406030204" pitchFamily="18" charset="0"/>
                </a:endParaRPr>
              </a:p>
              <a:p>
                <a:pPr marL="361800" indent="-361800">
                  <a:lnSpc>
                    <a:spcPct val="110000"/>
                  </a:lnSpc>
                  <a:spcAft>
                    <a:spcPts val="1199"/>
                  </a:spcAft>
                  <a:buClr>
                    <a:srgbClr val="000000"/>
                  </a:buClr>
                  <a:buFont typeface="Arial"/>
                  <a:buChar char="•"/>
                  <a:tabLst>
                    <a:tab pos="361800" algn="l"/>
                  </a:tabLst>
                </a:pPr>
                <a14:m>
                  <m:oMath xmlns:m="http://schemas.openxmlformats.org/officeDocument/2006/math">
                    <m:r>
                      <a:rPr lang="en-US" sz="1800" spc="-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𝐿𝑜𝑠𝑠</m:t>
                    </m:r>
                    <m:r>
                      <a:rPr lang="en-US" sz="1800" spc="-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spc="-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𝑓𝑢𝑛𝑐𝑡𝑖𝑜𝑛</m:t>
                    </m:r>
                    <m:r>
                      <a:rPr lang="en-US" sz="1800" spc="-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1800" spc="-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𝑀𝑆𝐸</m:t>
                    </m:r>
                    <m:r>
                      <a:rPr lang="en-US" sz="1800" b="0" i="0" spc="-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1800" b="0" i="0" spc="-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mean</m:t>
                    </m:r>
                    <m:r>
                      <a:rPr lang="en-US" sz="1800" b="0" i="0" spc="-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pc="-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squared</m:t>
                    </m:r>
                    <m:r>
                      <a:rPr lang="en-US" sz="1800" b="0" i="0" spc="-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pc="-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error</m:t>
                    </m:r>
                    <m:r>
                      <a:rPr lang="en-US" sz="1800" b="0" i="0" spc="-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spc="-1" dirty="0" smtClean="0">
                    <a:solidFill>
                      <a:schemeClr val="dk1"/>
                    </a:solidFill>
                  </a:rPr>
                  <a:t> </a:t>
                </a:r>
                <a:endParaRPr lang="en-US" sz="1800" spc="-1" dirty="0">
                  <a:solidFill>
                    <a:schemeClr val="dk1"/>
                  </a:solidFill>
                </a:endParaRPr>
              </a:p>
              <a:p>
                <a:pPr marL="0" indent="0">
                  <a:lnSpc>
                    <a:spcPct val="110000"/>
                  </a:lnSpc>
                  <a:spcAft>
                    <a:spcPts val="1199"/>
                  </a:spcAft>
                  <a:buClr>
                    <a:srgbClr val="000000"/>
                  </a:buClr>
                  <a:buNone/>
                  <a:tabLst>
                    <a:tab pos="3618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spc="-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zh-CN" sz="1800" i="1" spc="-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spc="-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1800" spc="-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sz="1800" i="1" spc="-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altLang="zh-CN" sz="1800" spc="-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altLang="zh-CN" sz="1800" spc="-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zh-CN" altLang="zh-CN" sz="1800" i="1" spc="-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altLang="zh-CN" sz="1800" spc="-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altLang="zh-CN" sz="1800" spc="-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altLang="zh-CN" sz="1800" spc="-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zh-CN" altLang="zh-CN" sz="1800" i="1" spc="-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zh-CN" sz="1800" i="1" spc="-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zh-CN" altLang="zh-CN" sz="1800" i="1" spc="-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zh-CN" sz="1800" spc="-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altLang="zh-CN" sz="1800" spc="-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altLang="zh-CN" sz="1800" spc="-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zh-CN" altLang="zh-CN" sz="1800" i="1" spc="-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zh-CN" altLang="zh-CN" sz="1800" i="1" spc="-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altLang="zh-CN" sz="1800" spc="-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GB" altLang="zh-CN" sz="1800" spc="-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n-GB" altLang="zh-CN" sz="1800" spc="-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altLang="zh-CN" sz="1800" spc="-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GB" altLang="zh-CN" sz="1800" spc="-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altLang="zh-CN" sz="1800" spc="-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800" spc="-1" dirty="0" smtClean="0">
                  <a:solidFill>
                    <a:schemeClr val="dk1"/>
                  </a:solidFill>
                </a:endParaRPr>
              </a:p>
              <a:p>
                <a:pPr marL="0" indent="0">
                  <a:lnSpc>
                    <a:spcPct val="110000"/>
                  </a:lnSpc>
                  <a:spcAft>
                    <a:spcPts val="1199"/>
                  </a:spcAft>
                  <a:buClr>
                    <a:srgbClr val="000000"/>
                  </a:buClr>
                  <a:buNone/>
                  <a:tabLst>
                    <a:tab pos="361800" algn="l"/>
                  </a:tabLst>
                </a:pPr>
                <a:r>
                  <a:rPr lang="en-US" sz="1800" spc="-1" dirty="0" smtClean="0">
                    <a:solidFill>
                      <a:schemeClr val="dk1"/>
                    </a:solidFill>
                  </a:rPr>
                  <a:t>where y is amplitude of images</a:t>
                </a:r>
                <a:endParaRPr lang="en-US" sz="1800" spc="-1" dirty="0">
                  <a:solidFill>
                    <a:schemeClr val="dk1"/>
                  </a:solidFill>
                </a:endParaRPr>
              </a:p>
              <a:p>
                <a:pPr marL="361800" indent="-361800">
                  <a:lnSpc>
                    <a:spcPct val="110000"/>
                  </a:lnSpc>
                  <a:spcAft>
                    <a:spcPts val="1199"/>
                  </a:spcAft>
                  <a:buClr>
                    <a:srgbClr val="000000"/>
                  </a:buClr>
                  <a:buFont typeface="Arial"/>
                  <a:buChar char="•"/>
                  <a:tabLst>
                    <a:tab pos="361800" algn="l"/>
                  </a:tabLst>
                </a:pPr>
                <a:r>
                  <a:rPr lang="en-US" altLang="zh-CN" sz="1800" spc="-1" dirty="0">
                    <a:solidFill>
                      <a:schemeClr val="dk1"/>
                    </a:solidFill>
                    <a:latin typeface="+mj-lt"/>
                  </a:rPr>
                  <a:t>U</a:t>
                </a:r>
                <a:r>
                  <a:rPr lang="en-US" altLang="zh-CN" sz="1800" i="0" spc="-1" dirty="0">
                    <a:solidFill>
                      <a:schemeClr val="dk1"/>
                    </a:solidFill>
                    <a:latin typeface="+mj-lt"/>
                  </a:rPr>
                  <a:t>pdate:</a:t>
                </a:r>
                <a:r>
                  <a:rPr lang="en-US" altLang="zh-CN" sz="1800" b="0" i="0" spc="-1" dirty="0">
                    <a:solidFill>
                      <a:schemeClr val="dk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800" i="1" spc="-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altLang="zh-CN" sz="1800" spc="-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GB" altLang="zh-CN" sz="1800" spc="-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altLang="zh-CN" sz="1800" spc="-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altLang="zh-CN" sz="1800" spc="-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altLang="zh-CN" sz="1800" spc="-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altLang="zh-CN" sz="1800" spc="-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zh-CN" altLang="zh-CN" sz="1800" i="1" spc="-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altLang="zh-CN" sz="1800" spc="-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GB" altLang="zh-CN" sz="1800" spc="-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GB" altLang="zh-CN" sz="1800" spc="-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GB" altLang="zh-CN" sz="1800" spc="-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r>
                  <a:rPr lang="en-GB" altLang="zh-CN" sz="1800" i="1" dirty="0"/>
                  <a:t> </a:t>
                </a:r>
                <a:r>
                  <a:rPr lang="en-GB" altLang="zh-CN" sz="1800" dirty="0"/>
                  <a:t> </a:t>
                </a:r>
                <a:r>
                  <a:rPr lang="en-GB" altLang="zh-CN" sz="1800" i="1" dirty="0"/>
                  <a:t> </a:t>
                </a:r>
                <a14:m>
                  <m:oMath xmlns:m="http://schemas.openxmlformats.org/officeDocument/2006/math">
                    <m:eqArr>
                      <m:eqArrPr>
                        <m:ctrlPr>
                          <a:rPr lang="zh-CN" altLang="zh-CN" sz="1800" i="1">
                            <a:latin typeface="Cambria Math" panose="02040503050406030204" pitchFamily="18" charset="0"/>
                          </a:rPr>
                        </m:ctrlPr>
                      </m:eqArrPr>
                      <m:e>
                        <m:sSup>
                          <m:sSupPr>
                            <m:ctrlPr>
                              <a:rPr lang="zh-CN" altLang="zh-CN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altLang="zh-CN" sz="1800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p>
                            <m:r>
                              <a:rPr lang="en-GB" altLang="zh-CN" sz="1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altLang="zh-CN" sz="18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altLang="zh-CN" sz="18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GB" altLang="zh-CN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altLang="zh-CN" sz="1800" i="1">
                            <a:latin typeface="Cambria Math" panose="02040503050406030204" pitchFamily="18" charset="0"/>
                          </a:rPr>
                          <m:t>𝛼</m:t>
                        </m:r>
                        <m:f>
                          <m:fPr>
                            <m:ctrlPr>
                              <a:rPr lang="zh-CN" altLang="zh-CN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altLang="zh-CN" sz="18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GB" altLang="zh-CN" sz="18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GB" altLang="zh-CN" sz="18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GB" altLang="zh-CN" sz="1800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den>
                        </m:f>
                      </m:e>
                    </m:eqArr>
                  </m:oMath>
                </a14:m>
                <a:endParaRPr lang="zh-CN" altLang="zh-CN" dirty="0"/>
              </a:p>
              <a:p>
                <a:pPr marL="361800" indent="-361800">
                  <a:lnSpc>
                    <a:spcPct val="110000"/>
                  </a:lnSpc>
                  <a:spcAft>
                    <a:spcPts val="1199"/>
                  </a:spcAft>
                  <a:buClr>
                    <a:srgbClr val="000000"/>
                  </a:buClr>
                  <a:buFont typeface="Arial"/>
                  <a:buChar char="•"/>
                  <a:tabLst>
                    <a:tab pos="361800" algn="l"/>
                  </a:tabLst>
                </a:pPr>
                <a:endParaRPr lang="en-US" sz="1800" spc="-1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3" name="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80" y="1099160"/>
                <a:ext cx="4859256" cy="5543180"/>
              </a:xfrm>
              <a:prstGeom prst="rect">
                <a:avLst/>
              </a:prstGeom>
              <a:blipFill>
                <a:blip r:embed="rId3"/>
                <a:stretch>
                  <a:fillRect l="-3011" t="-1319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320" y="1127387"/>
            <a:ext cx="6148200" cy="4826685"/>
          </a:xfrm>
          <a:prstGeom prst="rect">
            <a:avLst/>
          </a:prstGeom>
        </p:spPr>
      </p:pic>
      <p:cxnSp>
        <p:nvCxnSpPr>
          <p:cNvPr id="5" name="肘形连接符 4"/>
          <p:cNvCxnSpPr/>
          <p:nvPr/>
        </p:nvCxnSpPr>
        <p:spPr>
          <a:xfrm rot="16200000" flipV="1">
            <a:off x="3143157" y="4231312"/>
            <a:ext cx="3679826" cy="364935"/>
          </a:xfrm>
          <a:prstGeom prst="bentConnector3">
            <a:avLst>
              <a:gd name="adj1" fmla="val 100158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肘形连接符 8"/>
          <p:cNvCxnSpPr/>
          <p:nvPr/>
        </p:nvCxnSpPr>
        <p:spPr>
          <a:xfrm>
            <a:off x="4800600" y="2413000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4699</TotalTime>
  <Words>817</Words>
  <Application>Microsoft Office PowerPoint</Application>
  <PresentationFormat>宽屏</PresentationFormat>
  <Paragraphs>194</Paragraphs>
  <Slides>18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11</vt:i4>
      </vt:variant>
      <vt:variant>
        <vt:lpstr>幻灯片标题</vt:lpstr>
      </vt:variant>
      <vt:variant>
        <vt:i4>18</vt:i4>
      </vt:variant>
    </vt:vector>
  </HeadingPairs>
  <TitlesOfParts>
    <vt:vector size="39" baseType="lpstr">
      <vt:lpstr>CMR12</vt:lpstr>
      <vt:lpstr>DejaVu Sans</vt:lpstr>
      <vt:lpstr>等线</vt:lpstr>
      <vt:lpstr>楷体</vt:lpstr>
      <vt:lpstr>宋体</vt:lpstr>
      <vt:lpstr>Arial</vt:lpstr>
      <vt:lpstr>Calibri</vt:lpstr>
      <vt:lpstr>Cambria Math</vt:lpstr>
      <vt:lpstr>Times New Roman</vt:lpstr>
      <vt:lpstr>Wingdings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Automatic Differentiation Near-Field Ptychography</vt:lpstr>
      <vt:lpstr>Table of Contents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Framework of simulation</vt:lpstr>
      <vt:lpstr>How to generate digital data as ground truth for testing?</vt:lpstr>
      <vt:lpstr>Result </vt:lpstr>
      <vt:lpstr>Result </vt:lpstr>
      <vt:lpstr>PowerPoint 演示文稿</vt:lpstr>
      <vt:lpstr>Add some aberration </vt:lpstr>
      <vt:lpstr>Improvement </vt:lpstr>
      <vt:lpstr>Aberration with different spatial frequency components</vt:lpstr>
      <vt:lpstr>Summary 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zdh19</dc:creator>
  <dc:description/>
  <cp:lastModifiedBy>zdh19</cp:lastModifiedBy>
  <cp:revision>155</cp:revision>
  <dcterms:created xsi:type="dcterms:W3CDTF">2024-08-13T15:40:17Z</dcterms:created>
  <dcterms:modified xsi:type="dcterms:W3CDTF">2024-09-04T06:38:36Z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Breitbild</vt:lpwstr>
  </property>
  <property fmtid="{D5CDD505-2E9C-101B-9397-08002B2CF9AE}" pid="4" name="Slides">
    <vt:i4>16</vt:i4>
  </property>
</Properties>
</file>