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8" r:id="rId2"/>
    <p:sldId id="266" r:id="rId3"/>
    <p:sldId id="279" r:id="rId4"/>
    <p:sldId id="281" r:id="rId5"/>
    <p:sldId id="282" r:id="rId6"/>
    <p:sldId id="283" r:id="rId7"/>
    <p:sldId id="284" r:id="rId8"/>
    <p:sldId id="286" r:id="rId9"/>
    <p:sldId id="287" r:id="rId10"/>
    <p:sldId id="288" r:id="rId11"/>
    <p:sldId id="290" r:id="rId12"/>
    <p:sldId id="289" r:id="rId13"/>
    <p:sldId id="293" r:id="rId14"/>
    <p:sldId id="294" r:id="rId15"/>
    <p:sldId id="296" r:id="rId16"/>
    <p:sldId id="295" r:id="rId17"/>
    <p:sldId id="292" r:id="rId18"/>
    <p:sldId id="278" r:id="rId19"/>
    <p:sldId id="291" r:id="rId20"/>
    <p:sldId id="297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7" r:id="rId31"/>
    <p:sldId id="309" r:id="rId32"/>
    <p:sldId id="310" r:id="rId33"/>
    <p:sldId id="311" r:id="rId34"/>
    <p:sldId id="298" r:id="rId35"/>
    <p:sldId id="28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85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723" autoAdjust="0"/>
  </p:normalViewPr>
  <p:slideViewPr>
    <p:cSldViewPr showGuides="1">
      <p:cViewPr varScale="1">
        <p:scale>
          <a:sx n="78" d="100"/>
          <a:sy n="78" d="100"/>
        </p:scale>
        <p:origin x="739" y="72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89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DESY Summer Student Programme 2024 | Marcos Puerto Matías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DESY Summer Student Programme 2024 | Marcos Puerto Matías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‹Nº›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4594F7-6C99-F488-CF41-7178AAA1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1272471" y="-639452"/>
            <a:ext cx="14736942" cy="8136904"/>
          </a:xfrm>
          <a:prstGeom prst="rect">
            <a:avLst/>
          </a:prstGeom>
        </p:spPr>
      </p:pic>
      <p:sp>
        <p:nvSpPr>
          <p:cNvPr id="9" name="Sottotitolo 5">
            <a:extLst>
              <a:ext uri="{FF2B5EF4-FFF2-40B4-BE49-F238E27FC236}">
                <a16:creationId xmlns:a16="http://schemas.microsoft.com/office/drawing/2014/main" id="{B74B2336-2DE5-70D9-7008-BFB5E72955F2}"/>
              </a:ext>
            </a:extLst>
          </p:cNvPr>
          <p:cNvSpPr txBox="1">
            <a:spLocks/>
          </p:cNvSpPr>
          <p:nvPr/>
        </p:nvSpPr>
        <p:spPr>
          <a:xfrm>
            <a:off x="-384720" y="3615257"/>
            <a:ext cx="3695070" cy="941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b="1" dirty="0">
                <a:solidFill>
                  <a:schemeClr val="accent2"/>
                </a:solidFill>
                <a:latin typeface="Corbel" panose="020B0503020204020204" pitchFamily="34" charset="0"/>
              </a:rPr>
              <a:t>SUMMER STUDENT </a:t>
            </a:r>
          </a:p>
          <a:p>
            <a:pPr algn="r"/>
            <a:endParaRPr lang="it-IT" sz="300" b="1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algn="r"/>
            <a:r>
              <a:rPr lang="it-IT" sz="1800" b="1" dirty="0">
                <a:solidFill>
                  <a:schemeClr val="accent2"/>
                </a:solidFill>
                <a:latin typeface="Corbel" panose="020B0503020204020204" pitchFamily="34" charset="0"/>
              </a:rPr>
              <a:t>SUPERVISORS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E9708F13-1FB5-E75B-B972-BBC8BE23FDB8}"/>
              </a:ext>
            </a:extLst>
          </p:cNvPr>
          <p:cNvSpPr txBox="1">
            <a:spLocks/>
          </p:cNvSpPr>
          <p:nvPr/>
        </p:nvSpPr>
        <p:spPr>
          <a:xfrm>
            <a:off x="3436250" y="3462117"/>
            <a:ext cx="3282147" cy="1598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b="1" dirty="0">
                <a:solidFill>
                  <a:srgbClr val="0070C0"/>
                </a:solidFill>
              </a:rPr>
              <a:t>Marcos Puerto Matías</a:t>
            </a:r>
          </a:p>
          <a:p>
            <a:pPr algn="l"/>
            <a:endParaRPr lang="it-IT" sz="100" b="1" dirty="0">
              <a:solidFill>
                <a:srgbClr val="0070C0"/>
              </a:solidFill>
            </a:endParaRPr>
          </a:p>
          <a:p>
            <a:pPr algn="l"/>
            <a:r>
              <a:rPr lang="it-IT" sz="2000" b="1" dirty="0">
                <a:solidFill>
                  <a:srgbClr val="0070C0"/>
                </a:solidFill>
              </a:rPr>
              <a:t>Christian Rentschler</a:t>
            </a:r>
          </a:p>
          <a:p>
            <a:pPr algn="l"/>
            <a:r>
              <a:rPr lang="it-IT" sz="2000" b="1" dirty="0">
                <a:solidFill>
                  <a:srgbClr val="0070C0"/>
                </a:solidFill>
              </a:rPr>
              <a:t>Nicholas Matlis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F4522A92-2FA3-D233-C953-AF4BA326A998}"/>
              </a:ext>
            </a:extLst>
          </p:cNvPr>
          <p:cNvSpPr txBox="1">
            <a:spLocks/>
          </p:cNvSpPr>
          <p:nvPr/>
        </p:nvSpPr>
        <p:spPr>
          <a:xfrm>
            <a:off x="1055440" y="980728"/>
            <a:ext cx="7643413" cy="1598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/>
              <a:t>Application of machine-learning in pulse train tuning for multicycle THz generation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Methodology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126" name="CuadroTexto 4125">
            <a:extLst>
              <a:ext uri="{FF2B5EF4-FFF2-40B4-BE49-F238E27FC236}">
                <a16:creationId xmlns:a16="http://schemas.microsoft.com/office/drawing/2014/main" id="{D292E691-FF63-ABED-28C4-9983D404FCAC}"/>
              </a:ext>
            </a:extLst>
          </p:cNvPr>
          <p:cNvSpPr txBox="1"/>
          <p:nvPr/>
        </p:nvSpPr>
        <p:spPr>
          <a:xfrm>
            <a:off x="322614" y="1367591"/>
            <a:ext cx="1153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cs typeface="Arial" panose="020B0604020202020204" pitchFamily="34" charset="0"/>
              </a:rPr>
              <a:t> The input is a non-ideal tuning curve and the output is the set of eight time errors.</a:t>
            </a:r>
            <a:endParaRPr lang="es-ES" sz="2400" dirty="0" err="1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4295BC8-F1ED-F58E-1EAC-43BBAA12D055}"/>
              </a:ext>
            </a:extLst>
          </p:cNvPr>
          <p:cNvSpPr/>
          <p:nvPr/>
        </p:nvSpPr>
        <p:spPr>
          <a:xfrm>
            <a:off x="551384" y="2132856"/>
            <a:ext cx="2737534" cy="1878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92E9F8EE-C27A-DAE9-2C5F-493438EA3977}"/>
              </a:ext>
            </a:extLst>
          </p:cNvPr>
          <p:cNvSpPr/>
          <p:nvPr/>
        </p:nvSpPr>
        <p:spPr>
          <a:xfrm>
            <a:off x="723306" y="2221641"/>
            <a:ext cx="1233235" cy="1669220"/>
          </a:xfrm>
          <a:custGeom>
            <a:avLst/>
            <a:gdLst>
              <a:gd name="connsiteX0" fmla="*/ 0 w 1087120"/>
              <a:gd name="connsiteY0" fmla="*/ 1584742 h 1589257"/>
              <a:gd name="connsiteX1" fmla="*/ 233680 w 1087120"/>
              <a:gd name="connsiteY1" fmla="*/ 1544102 h 1589257"/>
              <a:gd name="connsiteX2" fmla="*/ 345440 w 1087120"/>
              <a:gd name="connsiteY2" fmla="*/ 1259622 h 1589257"/>
              <a:gd name="connsiteX3" fmla="*/ 436880 w 1087120"/>
              <a:gd name="connsiteY3" fmla="*/ 1493302 h 1589257"/>
              <a:gd name="connsiteX4" fmla="*/ 640080 w 1087120"/>
              <a:gd name="connsiteY4" fmla="*/ 1533942 h 1589257"/>
              <a:gd name="connsiteX5" fmla="*/ 751840 w 1087120"/>
              <a:gd name="connsiteY5" fmla="*/ 1340902 h 1589257"/>
              <a:gd name="connsiteX6" fmla="*/ 873760 w 1087120"/>
              <a:gd name="connsiteY6" fmla="*/ 1147862 h 1589257"/>
              <a:gd name="connsiteX7" fmla="*/ 1005840 w 1087120"/>
              <a:gd name="connsiteY7" fmla="*/ 152182 h 1589257"/>
              <a:gd name="connsiteX8" fmla="*/ 1087120 w 1087120"/>
              <a:gd name="connsiteY8" fmla="*/ 20102 h 158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120" h="1589257">
                <a:moveTo>
                  <a:pt x="0" y="1584742"/>
                </a:moveTo>
                <a:cubicBezTo>
                  <a:pt x="88053" y="1591515"/>
                  <a:pt x="176107" y="1598289"/>
                  <a:pt x="233680" y="1544102"/>
                </a:cubicBezTo>
                <a:cubicBezTo>
                  <a:pt x="291253" y="1489915"/>
                  <a:pt x="311573" y="1268089"/>
                  <a:pt x="345440" y="1259622"/>
                </a:cubicBezTo>
                <a:cubicBezTo>
                  <a:pt x="379307" y="1251155"/>
                  <a:pt x="387773" y="1447582"/>
                  <a:pt x="436880" y="1493302"/>
                </a:cubicBezTo>
                <a:cubicBezTo>
                  <a:pt x="485987" y="1539022"/>
                  <a:pt x="587587" y="1559342"/>
                  <a:pt x="640080" y="1533942"/>
                </a:cubicBezTo>
                <a:cubicBezTo>
                  <a:pt x="692573" y="1508542"/>
                  <a:pt x="712893" y="1405248"/>
                  <a:pt x="751840" y="1340902"/>
                </a:cubicBezTo>
                <a:cubicBezTo>
                  <a:pt x="790787" y="1276556"/>
                  <a:pt x="831427" y="1345982"/>
                  <a:pt x="873760" y="1147862"/>
                </a:cubicBezTo>
                <a:cubicBezTo>
                  <a:pt x="916093" y="949742"/>
                  <a:pt x="970280" y="340142"/>
                  <a:pt x="1005840" y="152182"/>
                </a:cubicBezTo>
                <a:cubicBezTo>
                  <a:pt x="1041400" y="-35778"/>
                  <a:pt x="1064260" y="-7838"/>
                  <a:pt x="1087120" y="2010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A9EF3363-C302-BA23-1CDB-F3A0642CB731}"/>
              </a:ext>
            </a:extLst>
          </p:cNvPr>
          <p:cNvSpPr/>
          <p:nvPr/>
        </p:nvSpPr>
        <p:spPr>
          <a:xfrm>
            <a:off x="1941707" y="2211493"/>
            <a:ext cx="1167620" cy="1696720"/>
          </a:xfrm>
          <a:custGeom>
            <a:avLst/>
            <a:gdLst>
              <a:gd name="connsiteX0" fmla="*/ 0 w 1259840"/>
              <a:gd name="connsiteY0" fmla="*/ 0 h 1615440"/>
              <a:gd name="connsiteX1" fmla="*/ 111760 w 1259840"/>
              <a:gd name="connsiteY1" fmla="*/ 1209040 h 1615440"/>
              <a:gd name="connsiteX2" fmla="*/ 223520 w 1259840"/>
              <a:gd name="connsiteY2" fmla="*/ 1300480 h 1615440"/>
              <a:gd name="connsiteX3" fmla="*/ 294640 w 1259840"/>
              <a:gd name="connsiteY3" fmla="*/ 1097280 h 1615440"/>
              <a:gd name="connsiteX4" fmla="*/ 375920 w 1259840"/>
              <a:gd name="connsiteY4" fmla="*/ 1005840 h 1615440"/>
              <a:gd name="connsiteX5" fmla="*/ 467360 w 1259840"/>
              <a:gd name="connsiteY5" fmla="*/ 1422400 h 1615440"/>
              <a:gd name="connsiteX6" fmla="*/ 701040 w 1259840"/>
              <a:gd name="connsiteY6" fmla="*/ 1564640 h 1615440"/>
              <a:gd name="connsiteX7" fmla="*/ 1259840 w 1259840"/>
              <a:gd name="connsiteY7" fmla="*/ 1615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9840" h="1615440">
                <a:moveTo>
                  <a:pt x="0" y="0"/>
                </a:moveTo>
                <a:cubicBezTo>
                  <a:pt x="37253" y="496146"/>
                  <a:pt x="74507" y="992293"/>
                  <a:pt x="111760" y="1209040"/>
                </a:cubicBezTo>
                <a:cubicBezTo>
                  <a:pt x="149013" y="1425787"/>
                  <a:pt x="193040" y="1319107"/>
                  <a:pt x="223520" y="1300480"/>
                </a:cubicBezTo>
                <a:cubicBezTo>
                  <a:pt x="254000" y="1281853"/>
                  <a:pt x="269240" y="1146387"/>
                  <a:pt x="294640" y="1097280"/>
                </a:cubicBezTo>
                <a:cubicBezTo>
                  <a:pt x="320040" y="1048173"/>
                  <a:pt x="347133" y="951653"/>
                  <a:pt x="375920" y="1005840"/>
                </a:cubicBezTo>
                <a:cubicBezTo>
                  <a:pt x="404707" y="1060027"/>
                  <a:pt x="413173" y="1329267"/>
                  <a:pt x="467360" y="1422400"/>
                </a:cubicBezTo>
                <a:cubicBezTo>
                  <a:pt x="521547" y="1515533"/>
                  <a:pt x="568960" y="1532467"/>
                  <a:pt x="701040" y="1564640"/>
                </a:cubicBezTo>
                <a:cubicBezTo>
                  <a:pt x="833120" y="1596813"/>
                  <a:pt x="1046480" y="1606126"/>
                  <a:pt x="1259840" y="161544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B1408EC-E4C5-640A-E769-BB2BED3B145D}"/>
              </a:ext>
            </a:extLst>
          </p:cNvPr>
          <p:cNvCxnSpPr>
            <a:cxnSpLocks/>
          </p:cNvCxnSpPr>
          <p:nvPr/>
        </p:nvCxnSpPr>
        <p:spPr>
          <a:xfrm>
            <a:off x="3431704" y="3140968"/>
            <a:ext cx="5040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6ADCA7BA-4985-69E3-C743-A41F341929AC}"/>
                  </a:ext>
                </a:extLst>
              </p:cNvPr>
              <p:cNvSpPr txBox="1"/>
              <p:nvPr/>
            </p:nvSpPr>
            <p:spPr>
              <a:xfrm>
                <a:off x="423823" y="4113097"/>
                <a:ext cx="3035767" cy="859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:r>
                  <a:rPr lang="it-IT" sz="2400" dirty="0">
                    <a:cs typeface="Arial" panose="020B0604020202020204" pitchFamily="34" charset="0"/>
                  </a:rPr>
                  <a:t>Tuning curve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r>
                  <a:rPr lang="it-IT" sz="2400" dirty="0">
                    <a:cs typeface="Arial" panose="020B0604020202020204" pitchFamily="34" charset="0"/>
                    <a:sym typeface="Wingdings" pitchFamily="2" charset="2"/>
                  </a:rPr>
                  <a:t>)</a:t>
                </a:r>
              </a:p>
              <a:p>
                <a:endParaRPr lang="es-ES" sz="2400" dirty="0" err="1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6ADCA7BA-4985-69E3-C743-A41F34192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3" y="4113097"/>
                <a:ext cx="3035767" cy="859531"/>
              </a:xfrm>
              <a:prstGeom prst="rect">
                <a:avLst/>
              </a:prstGeom>
              <a:blipFill>
                <a:blip r:embed="rId2"/>
                <a:stretch>
                  <a:fillRect l="-3213" t="-5674" r="-22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828EE6D3-BF8A-6BA0-2629-E66075EEE8E2}"/>
                  </a:ext>
                </a:extLst>
              </p:cNvPr>
              <p:cNvSpPr txBox="1"/>
              <p:nvPr/>
            </p:nvSpPr>
            <p:spPr>
              <a:xfrm>
                <a:off x="6672064" y="2760982"/>
                <a:ext cx="1616806" cy="83099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 err="1">
                    <a:ea typeface="Cambria Math" panose="02040503050406030204" pitchFamily="18" charset="0"/>
                  </a:rPr>
                  <a:t>Eight</a:t>
                </a:r>
                <a:r>
                  <a:rPr lang="es-ES" sz="2400" dirty="0">
                    <a:ea typeface="Cambria Math" panose="02040503050406030204" pitchFamily="18" charset="0"/>
                  </a:rPr>
                  <a:t> delays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828EE6D3-BF8A-6BA0-2629-E66075EE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760982"/>
                <a:ext cx="1616806" cy="830997"/>
              </a:xfrm>
              <a:prstGeom prst="rect">
                <a:avLst/>
              </a:prstGeom>
              <a:blipFill>
                <a:blip r:embed="rId3"/>
                <a:stretch>
                  <a:fillRect l="-3759" t="-5147" b="-1691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ángulo 39">
            <a:extLst>
              <a:ext uri="{FF2B5EF4-FFF2-40B4-BE49-F238E27FC236}">
                <a16:creationId xmlns:a16="http://schemas.microsoft.com/office/drawing/2014/main" id="{81D5B721-6133-D353-AD1F-BBB576AC119F}"/>
              </a:ext>
            </a:extLst>
          </p:cNvPr>
          <p:cNvSpPr/>
          <p:nvPr/>
        </p:nvSpPr>
        <p:spPr>
          <a:xfrm>
            <a:off x="9047098" y="2132856"/>
            <a:ext cx="2737534" cy="1878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61E50724-321E-C9C5-E743-873CEC86028A}"/>
              </a:ext>
            </a:extLst>
          </p:cNvPr>
          <p:cNvSpPr/>
          <p:nvPr/>
        </p:nvSpPr>
        <p:spPr>
          <a:xfrm>
            <a:off x="9176022" y="2286821"/>
            <a:ext cx="1256094" cy="1601186"/>
          </a:xfrm>
          <a:custGeom>
            <a:avLst/>
            <a:gdLst>
              <a:gd name="connsiteX0" fmla="*/ 0 w 955040"/>
              <a:gd name="connsiteY0" fmla="*/ 1496523 h 1499586"/>
              <a:gd name="connsiteX1" fmla="*/ 609600 w 955040"/>
              <a:gd name="connsiteY1" fmla="*/ 1455883 h 1499586"/>
              <a:gd name="connsiteX2" fmla="*/ 792480 w 955040"/>
              <a:gd name="connsiteY2" fmla="*/ 1191723 h 1499586"/>
              <a:gd name="connsiteX3" fmla="*/ 894080 w 955040"/>
              <a:gd name="connsiteY3" fmla="*/ 155403 h 1499586"/>
              <a:gd name="connsiteX4" fmla="*/ 955040 w 955040"/>
              <a:gd name="connsiteY4" fmla="*/ 23323 h 14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040" h="1499586">
                <a:moveTo>
                  <a:pt x="0" y="1496523"/>
                </a:moveTo>
                <a:cubicBezTo>
                  <a:pt x="238760" y="1501603"/>
                  <a:pt x="477520" y="1506683"/>
                  <a:pt x="609600" y="1455883"/>
                </a:cubicBezTo>
                <a:cubicBezTo>
                  <a:pt x="741680" y="1405083"/>
                  <a:pt x="745067" y="1408470"/>
                  <a:pt x="792480" y="1191723"/>
                </a:cubicBezTo>
                <a:cubicBezTo>
                  <a:pt x="839893" y="974976"/>
                  <a:pt x="866987" y="350136"/>
                  <a:pt x="894080" y="155403"/>
                </a:cubicBezTo>
                <a:cubicBezTo>
                  <a:pt x="921173" y="-39330"/>
                  <a:pt x="938106" y="-8004"/>
                  <a:pt x="955040" y="233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4AC7F515-A461-E22D-6841-C8643D0995AD}"/>
              </a:ext>
            </a:extLst>
          </p:cNvPr>
          <p:cNvSpPr/>
          <p:nvPr/>
        </p:nvSpPr>
        <p:spPr>
          <a:xfrm flipH="1">
            <a:off x="10381167" y="2279254"/>
            <a:ext cx="1256094" cy="1601186"/>
          </a:xfrm>
          <a:custGeom>
            <a:avLst/>
            <a:gdLst>
              <a:gd name="connsiteX0" fmla="*/ 0 w 955040"/>
              <a:gd name="connsiteY0" fmla="*/ 1496523 h 1499586"/>
              <a:gd name="connsiteX1" fmla="*/ 609600 w 955040"/>
              <a:gd name="connsiteY1" fmla="*/ 1455883 h 1499586"/>
              <a:gd name="connsiteX2" fmla="*/ 792480 w 955040"/>
              <a:gd name="connsiteY2" fmla="*/ 1191723 h 1499586"/>
              <a:gd name="connsiteX3" fmla="*/ 894080 w 955040"/>
              <a:gd name="connsiteY3" fmla="*/ 155403 h 1499586"/>
              <a:gd name="connsiteX4" fmla="*/ 955040 w 955040"/>
              <a:gd name="connsiteY4" fmla="*/ 23323 h 14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040" h="1499586">
                <a:moveTo>
                  <a:pt x="0" y="1496523"/>
                </a:moveTo>
                <a:cubicBezTo>
                  <a:pt x="238760" y="1501603"/>
                  <a:pt x="477520" y="1506683"/>
                  <a:pt x="609600" y="1455883"/>
                </a:cubicBezTo>
                <a:cubicBezTo>
                  <a:pt x="741680" y="1405083"/>
                  <a:pt x="745067" y="1408470"/>
                  <a:pt x="792480" y="1191723"/>
                </a:cubicBezTo>
                <a:cubicBezTo>
                  <a:pt x="839893" y="974976"/>
                  <a:pt x="866987" y="350136"/>
                  <a:pt x="894080" y="155403"/>
                </a:cubicBezTo>
                <a:cubicBezTo>
                  <a:pt x="921173" y="-39330"/>
                  <a:pt x="938106" y="-8004"/>
                  <a:pt x="955040" y="233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40D87DE-15AF-1A9C-DCC2-6DBA7D1BF98B}"/>
              </a:ext>
            </a:extLst>
          </p:cNvPr>
          <p:cNvSpPr txBox="1"/>
          <p:nvPr/>
        </p:nvSpPr>
        <p:spPr>
          <a:xfrm>
            <a:off x="8730715" y="4100216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dirty="0">
                <a:cs typeface="Arial" panose="020B0604020202020204" pitchFamily="34" charset="0"/>
              </a:rPr>
              <a:t>Corrected tuning curve</a:t>
            </a:r>
            <a:endParaRPr lang="it-IT" sz="2400" b="1" dirty="0">
              <a:cs typeface="Arial" panose="020B0604020202020204" pitchFamily="34" charset="0"/>
              <a:sym typeface="Wingdings" pitchFamily="2" charset="2"/>
            </a:endParaRPr>
          </a:p>
          <a:p>
            <a:endParaRPr lang="es-ES" sz="2400" dirty="0" err="1"/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0DCBB9C-D10A-2FEB-0F13-7EF34117CF45}"/>
              </a:ext>
            </a:extLst>
          </p:cNvPr>
          <p:cNvCxnSpPr>
            <a:cxnSpLocks/>
          </p:cNvCxnSpPr>
          <p:nvPr/>
        </p:nvCxnSpPr>
        <p:spPr>
          <a:xfrm>
            <a:off x="8328248" y="3138445"/>
            <a:ext cx="5040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C8F91E54-ACB2-70D0-F73E-1104ED66B4E2}"/>
              </a:ext>
            </a:extLst>
          </p:cNvPr>
          <p:cNvCxnSpPr>
            <a:cxnSpLocks/>
          </p:cNvCxnSpPr>
          <p:nvPr/>
        </p:nvCxnSpPr>
        <p:spPr>
          <a:xfrm>
            <a:off x="6168008" y="3144603"/>
            <a:ext cx="5040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C5791F2B-1FB2-2C78-6B0C-52E3DCEA9FB2}"/>
              </a:ext>
            </a:extLst>
          </p:cNvPr>
          <p:cNvSpPr/>
          <p:nvPr/>
        </p:nvSpPr>
        <p:spPr>
          <a:xfrm>
            <a:off x="4112406" y="2601117"/>
            <a:ext cx="1868853" cy="102854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ML </a:t>
            </a:r>
            <a:r>
              <a:rPr lang="es-ES" sz="2400" dirty="0" err="1">
                <a:solidFill>
                  <a:schemeClr val="tx1"/>
                </a:solidFill>
              </a:rPr>
              <a:t>algorithm</a:t>
            </a:r>
            <a:endParaRPr lang="es-E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148C77EF-B93E-53E4-2BA9-2721546D7C4D}"/>
                  </a:ext>
                </a:extLst>
              </p:cNvPr>
              <p:cNvSpPr txBox="1"/>
              <p:nvPr/>
            </p:nvSpPr>
            <p:spPr>
              <a:xfrm>
                <a:off x="318866" y="4983559"/>
                <a:ext cx="11162095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accent2"/>
                  </a:buClr>
                  <a:buSzPct val="13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Fitness</m:t>
                    </m:r>
                    <m:r>
                      <m:rPr>
                        <m:nor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</a:rPr>
                                          <m:t>𝑖𝑛𝑝𝑢𝑡</m:t>
                                        </m:r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s-ES" sz="24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l-GR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s-E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s-ES" sz="2400" dirty="0"/>
                  <a:t> 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algorithm</a:t>
                </a:r>
                <a:r>
                  <a:rPr lang="es-ES" sz="2400" dirty="0"/>
                  <a:t> has </a:t>
                </a:r>
                <a:r>
                  <a:rPr lang="es-ES" sz="2400" dirty="0" err="1"/>
                  <a:t>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find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minimum</a:t>
                </a:r>
                <a:endParaRPr lang="es-ES" sz="2400" dirty="0"/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148C77EF-B93E-53E4-2BA9-2721546D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6" y="4983559"/>
                <a:ext cx="11162095" cy="843885"/>
              </a:xfrm>
              <a:prstGeom prst="rect">
                <a:avLst/>
              </a:prstGeom>
              <a:blipFill>
                <a:blip r:embed="rId4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67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AF5F6861-ADC2-B14B-1B7E-5955536C9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3412" y="3173711"/>
            <a:ext cx="2555236" cy="191642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852DAC-BCAE-3E14-C404-91190BA62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274" y="3173711"/>
            <a:ext cx="2555236" cy="19164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DE algorithm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126" name="CuadroTexto 4125">
            <a:extLst>
              <a:ext uri="{FF2B5EF4-FFF2-40B4-BE49-F238E27FC236}">
                <a16:creationId xmlns:a16="http://schemas.microsoft.com/office/drawing/2014/main" id="{D292E691-FF63-ABED-28C4-9983D404FCAC}"/>
              </a:ext>
            </a:extLst>
          </p:cNvPr>
          <p:cNvSpPr txBox="1"/>
          <p:nvPr/>
        </p:nvSpPr>
        <p:spPr>
          <a:xfrm>
            <a:off x="322614" y="1367591"/>
            <a:ext cx="999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cs typeface="Arial" panose="020B0604020202020204" pitchFamily="34" charset="0"/>
              </a:rPr>
              <a:t> Starts with an initial population and evolves it using the best individual</a:t>
            </a:r>
            <a:endParaRPr lang="es-ES" sz="2400" dirty="0" err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C792D1-0967-7ED6-D191-9202FBE55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2890" y="2219450"/>
            <a:ext cx="4821358" cy="36160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AD8E87-62FA-4084-087F-60AF7B322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780" y="3173712"/>
            <a:ext cx="2555236" cy="19164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05C356-7FAF-FBE1-4AC2-43E40283308E}"/>
              </a:ext>
            </a:extLst>
          </p:cNvPr>
          <p:cNvSpPr txBox="1"/>
          <p:nvPr/>
        </p:nvSpPr>
        <p:spPr>
          <a:xfrm>
            <a:off x="5389830" y="27435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b="1" dirty="0">
                <a:cs typeface="Arial" panose="020B0604020202020204" pitchFamily="34" charset="0"/>
              </a:rPr>
              <a:t>Iteration 1</a:t>
            </a:r>
            <a:endParaRPr lang="es-ES" sz="2400" b="1" dirty="0" err="1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71F41D4-904F-2FA5-D784-108E10E85240}"/>
              </a:ext>
            </a:extLst>
          </p:cNvPr>
          <p:cNvSpPr/>
          <p:nvPr/>
        </p:nvSpPr>
        <p:spPr>
          <a:xfrm>
            <a:off x="9667676" y="3429000"/>
            <a:ext cx="2019655" cy="14657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5DA920-98B6-AFF4-B846-64F7BA4858D7}"/>
              </a:ext>
            </a:extLst>
          </p:cNvPr>
          <p:cNvSpPr txBox="1"/>
          <p:nvPr/>
        </p:nvSpPr>
        <p:spPr>
          <a:xfrm>
            <a:off x="9689668" y="274350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b="1" dirty="0">
                <a:cs typeface="Arial" panose="020B0604020202020204" pitchFamily="34" charset="0"/>
              </a:rPr>
              <a:t>Iteration 100</a:t>
            </a:r>
            <a:endParaRPr lang="es-ES" sz="2400" b="1" dirty="0" err="1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339C17-887C-7E8D-1B73-22242838838F}"/>
              </a:ext>
            </a:extLst>
          </p:cNvPr>
          <p:cNvSpPr txBox="1"/>
          <p:nvPr/>
        </p:nvSpPr>
        <p:spPr>
          <a:xfrm>
            <a:off x="7517998" y="274683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b="1" dirty="0">
                <a:cs typeface="Arial" panose="020B0604020202020204" pitchFamily="34" charset="0"/>
              </a:rPr>
              <a:t>Iteration 10</a:t>
            </a:r>
            <a:endParaRPr lang="es-ES" sz="2400" b="1" dirty="0" err="1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AB4453D-0470-8ACD-CC70-8BCF31C2DE4D}"/>
              </a:ext>
            </a:extLst>
          </p:cNvPr>
          <p:cNvCxnSpPr>
            <a:cxnSpLocks/>
          </p:cNvCxnSpPr>
          <p:nvPr/>
        </p:nvCxnSpPr>
        <p:spPr>
          <a:xfrm>
            <a:off x="4440436" y="4005064"/>
            <a:ext cx="5040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0FB429-EB7C-CEA2-CDA6-E57C8292CE36}"/>
              </a:ext>
            </a:extLst>
          </p:cNvPr>
          <p:cNvSpPr/>
          <p:nvPr/>
        </p:nvSpPr>
        <p:spPr>
          <a:xfrm>
            <a:off x="7403075" y="3434504"/>
            <a:ext cx="2019655" cy="14657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F07B91B-CE3C-7A6C-AB7C-A5AF624BD97A}"/>
              </a:ext>
            </a:extLst>
          </p:cNvPr>
          <p:cNvSpPr/>
          <p:nvPr/>
        </p:nvSpPr>
        <p:spPr>
          <a:xfrm>
            <a:off x="5160516" y="3429000"/>
            <a:ext cx="2019655" cy="14657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9229B6-14E7-AEE1-BB74-B5EACE1C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" y="1700808"/>
            <a:ext cx="6158824" cy="46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F2FE078-A7F4-22CD-D692-67F64CAB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6" y="4228359"/>
            <a:ext cx="2439197" cy="1432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Simulated data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48C77EF-B93E-53E4-2BA9-2721546D7C4D}"/>
                  </a:ext>
                </a:extLst>
              </p:cNvPr>
              <p:cNvSpPr txBox="1"/>
              <p:nvPr/>
            </p:nvSpPr>
            <p:spPr>
              <a:xfrm>
                <a:off x="322614" y="1196752"/>
                <a:ext cx="11438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accent2"/>
                  </a:buClr>
                  <a:buSzPct val="130000"/>
                  <a:buFont typeface="Courier New" panose="02070309020205020404" pitchFamily="49" charset="0"/>
                  <a:buChar char="o"/>
                </a:pPr>
                <a:r>
                  <a:rPr lang="es-ES" sz="2400" dirty="0" err="1"/>
                  <a:t>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avoid</a:t>
                </a:r>
                <a:r>
                  <a:rPr lang="es-ES" sz="2400" dirty="0"/>
                  <a:t> local </a:t>
                </a:r>
                <a:r>
                  <a:rPr lang="es-ES" sz="2400" dirty="0" err="1"/>
                  <a:t>minima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 err="1"/>
                  <a:t>two</a:t>
                </a:r>
                <a:r>
                  <a:rPr lang="es-ES" sz="2400" dirty="0"/>
                  <a:t> rough </a:t>
                </a:r>
                <a:r>
                  <a:rPr lang="es-ES" sz="2400" dirty="0" err="1"/>
                  <a:t>scans</a:t>
                </a:r>
                <a:r>
                  <a:rPr lang="es-ES" sz="2400" dirty="0"/>
                  <a:t> and a precise </a:t>
                </a:r>
                <a:r>
                  <a:rPr lang="es-ES" sz="2400" dirty="0" err="1"/>
                  <a:t>scan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into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each</a:t>
                </a:r>
                <a:r>
                  <a:rPr lang="es-ES" sz="2400" dirty="0"/>
                  <a:t> </a:t>
                </a:r>
                <a:r>
                  <a:rPr lang="es-ES" sz="2400" dirty="0" err="1"/>
                  <a:t>minimum</a:t>
                </a:r>
                <a:endParaRPr lang="es-ES" sz="24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48C77EF-B93E-53E4-2BA9-2721546D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" y="1196752"/>
                <a:ext cx="11438901" cy="461665"/>
              </a:xfrm>
              <a:prstGeom prst="rect">
                <a:avLst/>
              </a:prstGeom>
              <a:blipFill>
                <a:blip r:embed="rId4"/>
                <a:stretch>
                  <a:fillRect l="-1226" t="-21053" b="-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A334E837-E443-5E9F-5C93-5CED95CAE365}"/>
              </a:ext>
            </a:extLst>
          </p:cNvPr>
          <p:cNvSpPr txBox="1"/>
          <p:nvPr/>
        </p:nvSpPr>
        <p:spPr>
          <a:xfrm>
            <a:off x="6279623" y="2398702"/>
            <a:ext cx="5437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Success</a:t>
            </a:r>
            <a:r>
              <a:rPr lang="es-ES" sz="2400" dirty="0"/>
              <a:t> </a:t>
            </a:r>
            <a:r>
              <a:rPr lang="es-ES" sz="2400" dirty="0" err="1"/>
              <a:t>rate</a:t>
            </a:r>
            <a:r>
              <a:rPr lang="es-ES" sz="2400" dirty="0"/>
              <a:t>: </a:t>
            </a:r>
            <a:r>
              <a:rPr lang="es-ES" sz="2400" b="1" dirty="0"/>
              <a:t>70%</a:t>
            </a:r>
            <a:r>
              <a:rPr lang="es-ES" sz="2400" dirty="0"/>
              <a:t>, </a:t>
            </a:r>
            <a:r>
              <a:rPr lang="es-ES" sz="2400" b="1" dirty="0" err="1"/>
              <a:t>but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30% </a:t>
            </a: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know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global </a:t>
            </a:r>
            <a:r>
              <a:rPr lang="es-ES" sz="2400" dirty="0" err="1"/>
              <a:t>minimum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reached</a:t>
            </a:r>
            <a:r>
              <a:rPr lang="es-ES" sz="2400" dirty="0"/>
              <a:t> </a:t>
            </a:r>
            <a:r>
              <a:rPr lang="es-ES" sz="2400" dirty="0" err="1"/>
              <a:t>looking</a:t>
            </a:r>
            <a:r>
              <a:rPr lang="es-ES" sz="2400" dirty="0"/>
              <a:t> at </a:t>
            </a:r>
            <a:r>
              <a:rPr lang="es-ES" sz="2400" dirty="0" err="1"/>
              <a:t>the</a:t>
            </a:r>
            <a:r>
              <a:rPr lang="es-ES" sz="2400" dirty="0"/>
              <a:t> fitness, so </a:t>
            </a:r>
            <a:r>
              <a:rPr lang="es-ES" sz="2400" dirty="0" err="1"/>
              <a:t>we</a:t>
            </a:r>
            <a:r>
              <a:rPr lang="es-ES" sz="2400" dirty="0"/>
              <a:t> can run </a:t>
            </a:r>
            <a:r>
              <a:rPr lang="es-ES" sz="2400" dirty="0" err="1"/>
              <a:t>it</a:t>
            </a:r>
            <a:r>
              <a:rPr lang="es-ES" sz="2400" dirty="0"/>
              <a:t> </a:t>
            </a:r>
            <a:r>
              <a:rPr lang="es-ES" sz="2400" dirty="0" err="1"/>
              <a:t>again</a:t>
            </a:r>
            <a:r>
              <a:rPr lang="es-ES" sz="2400" dirty="0"/>
              <a:t>!</a:t>
            </a:r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Average</a:t>
            </a:r>
            <a:r>
              <a:rPr lang="es-ES" sz="2400" dirty="0"/>
              <a:t> </a:t>
            </a:r>
            <a:r>
              <a:rPr lang="es-ES" sz="2400" dirty="0" err="1"/>
              <a:t>runtime</a:t>
            </a:r>
            <a:r>
              <a:rPr lang="es-ES" sz="2400" dirty="0"/>
              <a:t>: </a:t>
            </a:r>
            <a:r>
              <a:rPr lang="es-ES" sz="2400" b="1" dirty="0"/>
              <a:t>25 minutes</a:t>
            </a:r>
            <a:r>
              <a:rPr lang="es-ES" sz="2400" dirty="0"/>
              <a:t>, precise </a:t>
            </a:r>
            <a:r>
              <a:rPr lang="es-ES" sz="2400" dirty="0" err="1"/>
              <a:t>scans</a:t>
            </a:r>
            <a:r>
              <a:rPr lang="es-ES" sz="2400" dirty="0"/>
              <a:t> can be done in </a:t>
            </a:r>
            <a:r>
              <a:rPr lang="es-ES" sz="2400" b="1" dirty="0" err="1"/>
              <a:t>parallel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faster</a:t>
            </a:r>
            <a:r>
              <a:rPr lang="es-ES" sz="2400" dirty="0"/>
              <a:t> </a:t>
            </a:r>
            <a:r>
              <a:rPr lang="es-ES" sz="2400" dirty="0" err="1"/>
              <a:t>convergence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0976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D5EF524-1025-F6AB-D204-AEC0D5A13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693648"/>
            <a:ext cx="6004704" cy="4503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Experimental data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AB5448-F19F-798B-ECCB-46F898CA1E71}"/>
              </a:ext>
            </a:extLst>
          </p:cNvPr>
          <p:cNvSpPr txBox="1"/>
          <p:nvPr/>
        </p:nvSpPr>
        <p:spPr>
          <a:xfrm>
            <a:off x="322614" y="1196752"/>
            <a:ext cx="973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First</a:t>
            </a:r>
            <a:r>
              <a:rPr lang="es-ES" sz="2400" dirty="0"/>
              <a:t> </a:t>
            </a:r>
            <a:r>
              <a:rPr lang="es-ES" sz="2400" dirty="0" err="1"/>
              <a:t>application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experimental curve. </a:t>
            </a:r>
            <a:r>
              <a:rPr lang="es-ES" sz="2400" dirty="0" err="1"/>
              <a:t>Scan</a:t>
            </a:r>
            <a:r>
              <a:rPr lang="es-ES" sz="2400" dirty="0"/>
              <a:t> </a:t>
            </a:r>
            <a:r>
              <a:rPr lang="es-ES" sz="2400" dirty="0" err="1"/>
              <a:t>range</a:t>
            </a:r>
            <a:r>
              <a:rPr lang="es-ES" sz="2400" dirty="0"/>
              <a:t>: 300 – 390 GHz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1CDB7-9D61-AA0F-616F-3DD02F80F3F4}"/>
              </a:ext>
            </a:extLst>
          </p:cNvPr>
          <p:cNvSpPr txBox="1"/>
          <p:nvPr/>
        </p:nvSpPr>
        <p:spPr>
          <a:xfrm>
            <a:off x="7392144" y="5262299"/>
            <a:ext cx="3284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Convergence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as </a:t>
            </a:r>
            <a:r>
              <a:rPr lang="es-ES" sz="2400" dirty="0" err="1"/>
              <a:t>good</a:t>
            </a:r>
            <a:r>
              <a:rPr lang="es-ES" sz="2400" dirty="0"/>
              <a:t> as </a:t>
            </a:r>
            <a:r>
              <a:rPr lang="es-ES" sz="2400" dirty="0" err="1"/>
              <a:t>expected</a:t>
            </a:r>
            <a:endParaRPr lang="es-E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859447-1FE2-0EC7-33A3-4D99BCFF5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286" y="2121594"/>
            <a:ext cx="4184427" cy="31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FB6C8D9-EDA6-6433-B720-99239E0F0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59" y="1609485"/>
            <a:ext cx="6218086" cy="46635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Experimental data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AB5448-F19F-798B-ECCB-46F898CA1E71}"/>
              </a:ext>
            </a:extLst>
          </p:cNvPr>
          <p:cNvSpPr txBox="1"/>
          <p:nvPr/>
        </p:nvSpPr>
        <p:spPr>
          <a:xfrm>
            <a:off x="363400" y="1184333"/>
            <a:ext cx="12241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200" dirty="0" err="1"/>
              <a:t>Two</a:t>
            </a:r>
            <a:r>
              <a:rPr lang="es-ES" sz="2200" dirty="0"/>
              <a:t> </a:t>
            </a:r>
            <a:r>
              <a:rPr lang="es-ES" sz="2200" dirty="0" err="1"/>
              <a:t>corrections</a:t>
            </a:r>
            <a:r>
              <a:rPr lang="es-ES" sz="2200" dirty="0"/>
              <a:t> </a:t>
            </a:r>
            <a:r>
              <a:rPr lang="es-ES" sz="2200" dirty="0" err="1"/>
              <a:t>were</a:t>
            </a:r>
            <a:r>
              <a:rPr lang="es-ES" sz="2200" dirty="0"/>
              <a:t> </a:t>
            </a:r>
            <a:r>
              <a:rPr lang="es-ES" sz="2200" dirty="0" err="1"/>
              <a:t>applied</a:t>
            </a:r>
            <a:r>
              <a:rPr lang="es-ES" sz="2200" dirty="0"/>
              <a:t>. </a:t>
            </a:r>
            <a:r>
              <a:rPr lang="es-ES" sz="2200" dirty="0" err="1"/>
              <a:t>Results</a:t>
            </a:r>
            <a:r>
              <a:rPr lang="es-ES" sz="2200" dirty="0"/>
              <a:t> are </a:t>
            </a:r>
            <a:r>
              <a:rPr lang="es-ES" sz="2200" dirty="0" err="1"/>
              <a:t>not</a:t>
            </a:r>
            <a:r>
              <a:rPr lang="es-ES" sz="2200" dirty="0"/>
              <a:t> conclusive, more </a:t>
            </a:r>
            <a:r>
              <a:rPr lang="es-ES" sz="2200" dirty="0" err="1"/>
              <a:t>runs</a:t>
            </a:r>
            <a:r>
              <a:rPr lang="es-ES" sz="2200" dirty="0"/>
              <a:t> </a:t>
            </a:r>
            <a:r>
              <a:rPr lang="es-ES" sz="2200" dirty="0" err="1"/>
              <a:t>have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be done</a:t>
            </a:r>
          </a:p>
        </p:txBody>
      </p:sp>
    </p:spTree>
    <p:extLst>
      <p:ext uri="{BB962C8B-B14F-4D97-AF65-F5344CB8AC3E}">
        <p14:creationId xmlns:p14="http://schemas.microsoft.com/office/powerpoint/2010/main" val="370638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FB6C8D9-EDA6-6433-B720-99239E0F0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59" y="1609485"/>
            <a:ext cx="6218087" cy="46635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DAADEF-6A77-9FD9-793A-1A554EEF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640" y="1615220"/>
            <a:ext cx="6218087" cy="46635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Experimental data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AB5448-F19F-798B-ECCB-46F898CA1E71}"/>
              </a:ext>
            </a:extLst>
          </p:cNvPr>
          <p:cNvSpPr txBox="1"/>
          <p:nvPr/>
        </p:nvSpPr>
        <p:spPr>
          <a:xfrm>
            <a:off x="363400" y="1184333"/>
            <a:ext cx="12241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200" dirty="0" err="1"/>
              <a:t>Two</a:t>
            </a:r>
            <a:r>
              <a:rPr lang="es-ES" sz="2200" dirty="0"/>
              <a:t> </a:t>
            </a:r>
            <a:r>
              <a:rPr lang="es-ES" sz="2200" dirty="0" err="1"/>
              <a:t>corrections</a:t>
            </a:r>
            <a:r>
              <a:rPr lang="es-ES" sz="2200" dirty="0"/>
              <a:t> </a:t>
            </a:r>
            <a:r>
              <a:rPr lang="es-ES" sz="2200" dirty="0" err="1"/>
              <a:t>were</a:t>
            </a:r>
            <a:r>
              <a:rPr lang="es-ES" sz="2200" dirty="0"/>
              <a:t> </a:t>
            </a:r>
            <a:r>
              <a:rPr lang="es-ES" sz="2200" dirty="0" err="1"/>
              <a:t>applied</a:t>
            </a:r>
            <a:r>
              <a:rPr lang="es-ES" sz="2200" dirty="0"/>
              <a:t>. </a:t>
            </a:r>
            <a:r>
              <a:rPr lang="es-ES" sz="2200" dirty="0" err="1"/>
              <a:t>Results</a:t>
            </a:r>
            <a:r>
              <a:rPr lang="es-ES" sz="2200" dirty="0"/>
              <a:t> are </a:t>
            </a:r>
            <a:r>
              <a:rPr lang="es-ES" sz="2200" dirty="0" err="1"/>
              <a:t>not</a:t>
            </a:r>
            <a:r>
              <a:rPr lang="es-ES" sz="2200" dirty="0"/>
              <a:t> conclusive, more </a:t>
            </a:r>
            <a:r>
              <a:rPr lang="es-ES" sz="2200" dirty="0" err="1"/>
              <a:t>runs</a:t>
            </a:r>
            <a:r>
              <a:rPr lang="es-ES" sz="2200" dirty="0"/>
              <a:t> </a:t>
            </a:r>
            <a:r>
              <a:rPr lang="es-ES" sz="2200" dirty="0" err="1"/>
              <a:t>have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be done</a:t>
            </a:r>
          </a:p>
        </p:txBody>
      </p:sp>
    </p:spTree>
    <p:extLst>
      <p:ext uri="{BB962C8B-B14F-4D97-AF65-F5344CB8AC3E}">
        <p14:creationId xmlns:p14="http://schemas.microsoft.com/office/powerpoint/2010/main" val="340203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Experimental data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AB5448-F19F-798B-ECCB-46F898CA1E71}"/>
              </a:ext>
            </a:extLst>
          </p:cNvPr>
          <p:cNvSpPr txBox="1"/>
          <p:nvPr/>
        </p:nvSpPr>
        <p:spPr>
          <a:xfrm>
            <a:off x="363400" y="1184333"/>
            <a:ext cx="12241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200" dirty="0" err="1"/>
              <a:t>Two</a:t>
            </a:r>
            <a:r>
              <a:rPr lang="es-ES" sz="2200" dirty="0"/>
              <a:t> </a:t>
            </a:r>
            <a:r>
              <a:rPr lang="es-ES" sz="2200" dirty="0" err="1"/>
              <a:t>corrections</a:t>
            </a:r>
            <a:r>
              <a:rPr lang="es-ES" sz="2200" dirty="0"/>
              <a:t> </a:t>
            </a:r>
            <a:r>
              <a:rPr lang="es-ES" sz="2200" dirty="0" err="1"/>
              <a:t>were</a:t>
            </a:r>
            <a:r>
              <a:rPr lang="es-ES" sz="2200" dirty="0"/>
              <a:t> </a:t>
            </a:r>
            <a:r>
              <a:rPr lang="es-ES" sz="2200" dirty="0" err="1"/>
              <a:t>applied</a:t>
            </a:r>
            <a:r>
              <a:rPr lang="es-ES" sz="2200" dirty="0"/>
              <a:t>. </a:t>
            </a:r>
            <a:r>
              <a:rPr lang="es-ES" sz="2200" dirty="0" err="1"/>
              <a:t>Results</a:t>
            </a:r>
            <a:r>
              <a:rPr lang="es-ES" sz="2200" dirty="0"/>
              <a:t> are </a:t>
            </a:r>
            <a:r>
              <a:rPr lang="es-ES" sz="2200" dirty="0" err="1"/>
              <a:t>not</a:t>
            </a:r>
            <a:r>
              <a:rPr lang="es-ES" sz="2200" dirty="0"/>
              <a:t> conclusive, more </a:t>
            </a:r>
            <a:r>
              <a:rPr lang="es-ES" sz="2200" dirty="0" err="1"/>
              <a:t>runs</a:t>
            </a:r>
            <a:r>
              <a:rPr lang="es-ES" sz="2200" dirty="0"/>
              <a:t> </a:t>
            </a:r>
            <a:r>
              <a:rPr lang="es-ES" sz="2200" dirty="0" err="1"/>
              <a:t>have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be done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7E8848-F068-1F70-3DE4-6A4E7FEBB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640" y="1615220"/>
            <a:ext cx="6218086" cy="46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1D6384-15E1-372B-28B6-53D60E7B7736}"/>
              </a:ext>
            </a:extLst>
          </p:cNvPr>
          <p:cNvSpPr txBox="1"/>
          <p:nvPr/>
        </p:nvSpPr>
        <p:spPr>
          <a:xfrm>
            <a:off x="363400" y="1340768"/>
            <a:ext cx="12241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Simulation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non-ideal </a:t>
            </a:r>
            <a:r>
              <a:rPr lang="es-ES" sz="2400" dirty="0" err="1"/>
              <a:t>tuning</a:t>
            </a:r>
            <a:r>
              <a:rPr lang="es-ES" sz="2400" dirty="0"/>
              <a:t> curves </a:t>
            </a:r>
            <a:r>
              <a:rPr lang="es-ES" sz="2400" dirty="0" err="1"/>
              <a:t>using</a:t>
            </a:r>
            <a:r>
              <a:rPr lang="es-ES" sz="2400" dirty="0"/>
              <a:t> </a:t>
            </a:r>
            <a:r>
              <a:rPr lang="es-ES" sz="2400" dirty="0" err="1"/>
              <a:t>eight</a:t>
            </a:r>
            <a:r>
              <a:rPr lang="es-ES" sz="2400" dirty="0"/>
              <a:t> time </a:t>
            </a:r>
            <a:r>
              <a:rPr lang="es-ES" sz="2400" dirty="0" err="1"/>
              <a:t>errors</a:t>
            </a: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Created</a:t>
            </a:r>
            <a:r>
              <a:rPr lang="es-ES" sz="2400" dirty="0"/>
              <a:t> a ML </a:t>
            </a:r>
            <a:r>
              <a:rPr lang="es-ES" sz="2400" dirty="0" err="1"/>
              <a:t>algorithm</a:t>
            </a:r>
            <a:r>
              <a:rPr lang="es-ES" sz="2400" dirty="0"/>
              <a:t> </a:t>
            </a:r>
            <a:r>
              <a:rPr lang="es-ES" sz="2400" dirty="0" err="1"/>
              <a:t>able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identify</a:t>
            </a:r>
            <a:r>
              <a:rPr lang="es-ES" sz="2400" dirty="0"/>
              <a:t> </a:t>
            </a:r>
            <a:r>
              <a:rPr lang="es-ES" sz="2400" dirty="0" err="1"/>
              <a:t>those</a:t>
            </a:r>
            <a:r>
              <a:rPr lang="es-ES" sz="2400" dirty="0"/>
              <a:t> time </a:t>
            </a:r>
            <a:r>
              <a:rPr lang="es-ES" sz="2400" dirty="0" err="1"/>
              <a:t>delays</a:t>
            </a: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Algorithm</a:t>
            </a:r>
            <a:r>
              <a:rPr lang="es-ES" sz="2400" dirty="0"/>
              <a:t> </a:t>
            </a:r>
            <a:r>
              <a:rPr lang="es-ES" sz="2400" dirty="0" err="1"/>
              <a:t>successfully</a:t>
            </a:r>
            <a:r>
              <a:rPr lang="es-ES" sz="2400" dirty="0"/>
              <a:t> </a:t>
            </a:r>
            <a:r>
              <a:rPr lang="es-ES" sz="2400" dirty="0" err="1"/>
              <a:t>applied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simulated</a:t>
            </a:r>
            <a:r>
              <a:rPr lang="es-ES" sz="2400" dirty="0"/>
              <a:t> data</a:t>
            </a:r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es-ES" sz="2400" dirty="0" err="1"/>
              <a:t>Application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experimental data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promising</a:t>
            </a:r>
            <a:r>
              <a:rPr lang="es-ES" sz="2400" dirty="0"/>
              <a:t> </a:t>
            </a:r>
            <a:r>
              <a:rPr lang="es-ES" sz="2400" dirty="0" err="1"/>
              <a:t>but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effective</a:t>
            </a:r>
            <a:r>
              <a:rPr lang="es-ES" sz="2400" dirty="0"/>
              <a:t> </a:t>
            </a:r>
            <a:r>
              <a:rPr lang="es-ES" sz="2400" dirty="0" err="1"/>
              <a:t>yet</a:t>
            </a: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4420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3343331-2D51-609C-B6AF-0FD63849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171400"/>
            <a:ext cx="12667888" cy="712879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7F961D7-C553-4DED-BE5A-44A0E326EF69}"/>
              </a:ext>
            </a:extLst>
          </p:cNvPr>
          <p:cNvSpPr txBox="1">
            <a:spLocks/>
          </p:cNvSpPr>
          <p:nvPr/>
        </p:nvSpPr>
        <p:spPr>
          <a:xfrm>
            <a:off x="5951984" y="4725144"/>
            <a:ext cx="5832648" cy="1872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852936"/>
            <a:ext cx="5184576" cy="451098"/>
          </a:xfrm>
        </p:spPr>
        <p:txBody>
          <a:bodyPr/>
          <a:lstStyle/>
          <a:p>
            <a:pPr algn="ctr"/>
            <a:r>
              <a:rPr lang="en-US" sz="5400" dirty="0"/>
              <a:t>Backup figures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</p:spTree>
    <p:extLst>
      <p:ext uri="{BB962C8B-B14F-4D97-AF65-F5344CB8AC3E}">
        <p14:creationId xmlns:p14="http://schemas.microsoft.com/office/powerpoint/2010/main" val="425671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Which is the objective of AXSIS?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0A5102-745D-F697-0E63-E6174C859F32}"/>
              </a:ext>
            </a:extLst>
          </p:cNvPr>
          <p:cNvSpPr txBox="1"/>
          <p:nvPr/>
        </p:nvSpPr>
        <p:spPr>
          <a:xfrm>
            <a:off x="366439" y="1340768"/>
            <a:ext cx="592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2400" dirty="0">
                <a:cs typeface="Arial" panose="020B0604020202020204" pitchFamily="34" charset="0"/>
              </a:rPr>
              <a:t>Electrons accelerated by THz radiation:</a:t>
            </a:r>
            <a:endParaRPr lang="it-IT" sz="2400" b="1" dirty="0">
              <a:cs typeface="Arial" panose="020B0604020202020204" pitchFamily="34" charset="0"/>
              <a:sym typeface="Wingdings" pitchFamily="2" charset="2"/>
            </a:endParaRPr>
          </a:p>
          <a:p>
            <a:endParaRPr lang="es-ES" sz="2400" dirty="0" err="1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4070BE-0ABA-02F2-E704-3E5E30E78D35}"/>
              </a:ext>
            </a:extLst>
          </p:cNvPr>
          <p:cNvSpPr txBox="1"/>
          <p:nvPr/>
        </p:nvSpPr>
        <p:spPr>
          <a:xfrm>
            <a:off x="3053340" y="2316031"/>
            <a:ext cx="6085320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Reduced</a:t>
            </a:r>
            <a:r>
              <a:rPr lang="es-ES" sz="2800" dirty="0"/>
              <a:t> </a:t>
            </a:r>
            <a:r>
              <a:rPr lang="es-ES" sz="2800" dirty="0" err="1"/>
              <a:t>size</a:t>
            </a:r>
            <a:r>
              <a:rPr lang="es-ES" sz="2800" dirty="0"/>
              <a:t>, </a:t>
            </a:r>
            <a:r>
              <a:rPr lang="es-ES" sz="2800" dirty="0" err="1"/>
              <a:t>cost</a:t>
            </a:r>
            <a:r>
              <a:rPr lang="es-ES" sz="2800" dirty="0"/>
              <a:t> and </a:t>
            </a:r>
            <a:r>
              <a:rPr lang="es-ES" sz="2800" dirty="0" err="1"/>
              <a:t>complexity</a:t>
            </a:r>
            <a:endParaRPr lang="es-ES" sz="2800" dirty="0"/>
          </a:p>
        </p:txBody>
      </p:sp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AA394BC4-0ADE-75B3-033E-110B652B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49" y="3743437"/>
            <a:ext cx="2068699" cy="1549245"/>
          </a:xfrm>
          <a:prstGeom prst="rect">
            <a:avLst/>
          </a:prstGeom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D29B9B4-74B2-8DD1-9694-EE17E800A2A2}"/>
              </a:ext>
            </a:extLst>
          </p:cNvPr>
          <p:cNvCxnSpPr>
            <a:cxnSpLocks/>
          </p:cNvCxnSpPr>
          <p:nvPr/>
        </p:nvCxnSpPr>
        <p:spPr>
          <a:xfrm>
            <a:off x="5159896" y="4537242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F34E8C-E9A0-CBE7-6890-8111489ADA77}"/>
              </a:ext>
            </a:extLst>
          </p:cNvPr>
          <p:cNvSpPr txBox="1"/>
          <p:nvPr/>
        </p:nvSpPr>
        <p:spPr>
          <a:xfrm>
            <a:off x="6456040" y="4127369"/>
            <a:ext cx="5040560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  <a:buSzPct val="130000"/>
            </a:pPr>
            <a:r>
              <a:rPr lang="it-IT" sz="2400" dirty="0">
                <a:cs typeface="Arial" panose="020B0604020202020204" pitchFamily="34" charset="0"/>
              </a:rPr>
              <a:t>Compact X-ray light source using THz pulses</a:t>
            </a:r>
            <a:endParaRPr lang="es-ES" sz="2400" dirty="0" err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4EED84-FDEC-C818-2945-33251CF94300}"/>
              </a:ext>
            </a:extLst>
          </p:cNvPr>
          <p:cNvSpPr txBox="1"/>
          <p:nvPr/>
        </p:nvSpPr>
        <p:spPr>
          <a:xfrm>
            <a:off x="407988" y="4215322"/>
            <a:ext cx="592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cs typeface="Arial" panose="020B0604020202020204" pitchFamily="34" charset="0"/>
              </a:rPr>
              <a:t>Objective of</a:t>
            </a:r>
            <a:endParaRPr lang="it-IT" sz="2400" b="1" dirty="0">
              <a:cs typeface="Arial" panose="020B0604020202020204" pitchFamily="34" charset="0"/>
              <a:sym typeface="Wingdings" pitchFamily="2" charset="2"/>
            </a:endParaRPr>
          </a:p>
          <a:p>
            <a:endParaRPr lang="es-ES" sz="2400" dirty="0" err="1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052A9FE-79C5-1AAD-16A1-BF1B716B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15" y="552048"/>
            <a:ext cx="6173061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0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B462D31-FB33-CDAB-B478-83DE803D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12" y="1628800"/>
            <a:ext cx="105399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E863034-C1B0-C627-BD5C-BA958B2E8304}"/>
                  </a:ext>
                </a:extLst>
              </p:cNvPr>
              <p:cNvSpPr txBox="1"/>
              <p:nvPr/>
            </p:nvSpPr>
            <p:spPr>
              <a:xfrm>
                <a:off x="607350" y="1908438"/>
                <a:ext cx="10977300" cy="1119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60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  <m:d>
                        <m:dPr>
                          <m:ctrlP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e>
                      </m:d>
                      <m:r>
                        <a:rPr lang="es-E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s-ES" sz="26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s-ES" sz="2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6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sub>
                          </m:s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𝑝𝑢𝑙𝑠𝑒𝑠</m:t>
                              </m:r>
                            </m:sub>
                            <m:sup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trlP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s-ES" sz="2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6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s-ES" sz="2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𝑃𝑃𝐿𝑁</m:t>
                              </m:r>
                            </m:sub>
                          </m:s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s-ES" sz="26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s-ES" sz="2600" dirty="0" err="1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E863034-C1B0-C627-BD5C-BA958B2E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0" y="1908438"/>
                <a:ext cx="10977300" cy="1119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9E898E0-F7D5-BA7F-622D-3B955CC22C85}"/>
                  </a:ext>
                </a:extLst>
              </p:cNvPr>
              <p:cNvSpPr txBox="1"/>
              <p:nvPr/>
            </p:nvSpPr>
            <p:spPr>
              <a:xfrm>
                <a:off x="1631504" y="3429000"/>
                <a:ext cx="4745530" cy="10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r>
                        <a:rPr lang="es-E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  <m:t>𝑃𝑃𝐿𝑁</m:t>
                              </m:r>
                            </m:sub>
                          </m:sSub>
                        </m:num>
                        <m:den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s-ES" sz="3200" b="0" i="1" dirty="0" smtClean="0">
                                      <a:latin typeface="Cambria Math" panose="02040503050406030204" pitchFamily="18" charset="0"/>
                                    </a:rPr>
                                    <m:t>𝑃𝑀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sz="3200" b="0" i="1" dirty="0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s-ES" sz="1000" dirty="0" err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9E898E0-F7D5-BA7F-622D-3B955CC2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3429000"/>
                <a:ext cx="4745530" cy="1074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1CB5C05-E5B8-7B98-219C-719790B07CCA}"/>
                  </a:ext>
                </a:extLst>
              </p:cNvPr>
              <p:cNvSpPr txBox="1"/>
              <p:nvPr/>
            </p:nvSpPr>
            <p:spPr>
              <a:xfrm>
                <a:off x="7608168" y="3499564"/>
                <a:ext cx="2541208" cy="93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E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s-E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lang="es-ES" sz="1000" dirty="0" err="1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1CB5C05-E5B8-7B98-219C-719790B07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3499564"/>
                <a:ext cx="2541208" cy="93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93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4" name="Imagen 3" descr="Calendario&#10;&#10;Descripción generada automáticamente">
            <a:extLst>
              <a:ext uri="{FF2B5EF4-FFF2-40B4-BE49-F238E27FC236}">
                <a16:creationId xmlns:a16="http://schemas.microsoft.com/office/drawing/2014/main" id="{5591063E-5A60-5EC0-F69A-D55A2142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8" y="764704"/>
            <a:ext cx="11352584" cy="5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52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91063E-5A60-5EC0-F69A-D55A2142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55" y="764704"/>
            <a:ext cx="10332689" cy="5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2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E5B20853-2F6A-7AD6-55C8-1B573B2CC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93770"/>
            <a:ext cx="11208568" cy="38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4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7" name="Imagen 6" descr="Gráfico, Histograma&#10;&#10;Descripción generada automáticamente">
            <a:extLst>
              <a:ext uri="{FF2B5EF4-FFF2-40B4-BE49-F238E27FC236}">
                <a16:creationId xmlns:a16="http://schemas.microsoft.com/office/drawing/2014/main" id="{AA749366-5C97-AD18-41B0-D12DC2B27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1" y="1196752"/>
            <a:ext cx="10917639" cy="43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0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5" name="Imagen 4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47ED8513-6959-BD93-D280-B4863DDD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4" y="1383593"/>
            <a:ext cx="10930411" cy="42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4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, Histograma&#10;&#10;Descripción generada automáticamente">
            <a:extLst>
              <a:ext uri="{FF2B5EF4-FFF2-40B4-BE49-F238E27FC236}">
                <a16:creationId xmlns:a16="http://schemas.microsoft.com/office/drawing/2014/main" id="{DAFD83D5-B296-D8F5-8082-79335298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836711"/>
            <a:ext cx="6310462" cy="473284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4" name="Imagen 3" descr="Gráfico, Histograma&#10;&#10;Descripción generada automáticamente">
            <a:extLst>
              <a:ext uri="{FF2B5EF4-FFF2-40B4-BE49-F238E27FC236}">
                <a16:creationId xmlns:a16="http://schemas.microsoft.com/office/drawing/2014/main" id="{DDD3ACB1-B995-10FD-FC37-2D6CEA83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18" y="836712"/>
            <a:ext cx="6310462" cy="47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5" name="Imagen 4" descr="Gráfico, Histograma&#10;&#10;Descripción generada automáticamente">
            <a:extLst>
              <a:ext uri="{FF2B5EF4-FFF2-40B4-BE49-F238E27FC236}">
                <a16:creationId xmlns:a16="http://schemas.microsoft.com/office/drawing/2014/main" id="{686E1D4B-8A08-B59A-67A3-34838EBBA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" y="1225460"/>
            <a:ext cx="11505589" cy="44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Multicycle THz generation: Single pulse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805EC589-1DAB-425F-2D07-08E99139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03" y="3068960"/>
            <a:ext cx="8076994" cy="2963581"/>
          </a:xfrm>
          <a:prstGeom prst="rect">
            <a:avLst/>
          </a:prstGeom>
        </p:spPr>
      </p:pic>
      <p:pic>
        <p:nvPicPr>
          <p:cNvPr id="3078" name="Picture 6" descr="[animate output image]">
            <a:extLst>
              <a:ext uri="{FF2B5EF4-FFF2-40B4-BE49-F238E27FC236}">
                <a16:creationId xmlns:a16="http://schemas.microsoft.com/office/drawing/2014/main" id="{DD8BA7EB-13CA-CDE9-55CB-16FAA27A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9" y="1196752"/>
            <a:ext cx="9672736" cy="1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0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5" name="Imagen 4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88F8726D-12D3-A8D1-73D8-A648C747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52736"/>
            <a:ext cx="11588760" cy="45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6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5" name="Imagen 4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88F8726D-12D3-A8D1-73D8-A648C747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52736"/>
            <a:ext cx="11588760" cy="45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303B9CAD-9D26-D589-C791-655613FB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70" y="845990"/>
            <a:ext cx="6638460" cy="51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5" name="Imagen 4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AAF4BE34-5AB3-1254-AD43-7326BD00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882562"/>
            <a:ext cx="5870966" cy="4403225"/>
          </a:xfrm>
          <a:prstGeom prst="rect">
            <a:avLst/>
          </a:prstGeom>
        </p:spPr>
      </p:pic>
      <p:pic>
        <p:nvPicPr>
          <p:cNvPr id="7" name="Imagen 6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78B94F50-8DDE-6F01-72CF-3EA27D0A1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82" y="882562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0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E3D77F-1A5E-D1B5-D9E7-E1712761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5857" y="2405269"/>
            <a:ext cx="4821359" cy="36160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58169C-936E-30F3-C3CE-C413F3661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102" y="2445645"/>
            <a:ext cx="2436645" cy="18274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606704-14D9-597A-F35B-11C12D554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102" y="4106891"/>
            <a:ext cx="2436645" cy="18274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C67605-A8A7-C257-8D10-6F55CF57B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608" y="2445645"/>
            <a:ext cx="2436645" cy="18274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ML algorithm: DE algorithm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4126" name="CuadroTexto 4125">
            <a:extLst>
              <a:ext uri="{FF2B5EF4-FFF2-40B4-BE49-F238E27FC236}">
                <a16:creationId xmlns:a16="http://schemas.microsoft.com/office/drawing/2014/main" id="{D292E691-FF63-ABED-28C4-9983D404FCAC}"/>
              </a:ext>
            </a:extLst>
          </p:cNvPr>
          <p:cNvSpPr txBox="1"/>
          <p:nvPr/>
        </p:nvSpPr>
        <p:spPr>
          <a:xfrm>
            <a:off x="322614" y="1367591"/>
            <a:ext cx="999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cs typeface="Arial" panose="020B0604020202020204" pitchFamily="34" charset="0"/>
              </a:rPr>
              <a:t> Starts with an initial population and evolves it using the best individual</a:t>
            </a:r>
            <a:endParaRPr lang="es-ES" sz="2400" dirty="0" err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5400A3-566D-E810-80BE-94C5625D4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78" y="2445646"/>
            <a:ext cx="2436646" cy="18274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2A6678-E8BD-0F61-8D75-BA3461A4F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608" y="4106891"/>
            <a:ext cx="2436645" cy="18274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0808309-A3C7-D1C4-B8CF-B8DCF991BE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78" y="4106892"/>
            <a:ext cx="2436645" cy="1827484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CBFEB2F-E6F9-4D52-4CA9-B5FD6D9527E5}"/>
              </a:ext>
            </a:extLst>
          </p:cNvPr>
          <p:cNvCxnSpPr/>
          <p:nvPr/>
        </p:nvCxnSpPr>
        <p:spPr>
          <a:xfrm>
            <a:off x="7104112" y="4151708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9162C6-15B3-051F-01E2-228E8878BBCD}"/>
              </a:ext>
            </a:extLst>
          </p:cNvPr>
          <p:cNvSpPr txBox="1"/>
          <p:nvPr/>
        </p:nvSpPr>
        <p:spPr>
          <a:xfrm>
            <a:off x="555630" y="2124263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b="1" dirty="0">
                <a:cs typeface="Arial" panose="020B0604020202020204" pitchFamily="34" charset="0"/>
              </a:rPr>
              <a:t>Iteration 100:</a:t>
            </a:r>
            <a:endParaRPr lang="es-ES" sz="2400" b="1" dirty="0" err="1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A919680-30E1-1804-E3DD-E79518AAA822}"/>
              </a:ext>
            </a:extLst>
          </p:cNvPr>
          <p:cNvSpPr/>
          <p:nvPr/>
        </p:nvSpPr>
        <p:spPr>
          <a:xfrm>
            <a:off x="2887250" y="2636912"/>
            <a:ext cx="1863851" cy="14699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6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Multicycle THz generation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4481536-D263-3CA5-F0F1-F774ADB1D982}"/>
              </a:ext>
            </a:extLst>
          </p:cNvPr>
          <p:cNvCxnSpPr>
            <a:cxnSpLocks/>
          </p:cNvCxnSpPr>
          <p:nvPr/>
        </p:nvCxnSpPr>
        <p:spPr>
          <a:xfrm>
            <a:off x="695400" y="2382398"/>
            <a:ext cx="9721080" cy="6010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805EC589-1DAB-425F-2D07-08E99139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364575"/>
            <a:ext cx="7418779" cy="2722071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2B2EAFAF-CDF4-277A-F049-C48DE5F4C6BB}"/>
              </a:ext>
            </a:extLst>
          </p:cNvPr>
          <p:cNvSpPr txBox="1"/>
          <p:nvPr/>
        </p:nvSpPr>
        <p:spPr>
          <a:xfrm>
            <a:off x="4427921" y="1365112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dirty="0">
                <a:cs typeface="Arial" panose="020B0604020202020204" pitchFamily="34" charset="0"/>
              </a:rPr>
              <a:t>PPLN: DFG + QPM</a:t>
            </a:r>
            <a:endParaRPr lang="es-ES" sz="2400" dirty="0" err="1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5F16E9FE-176E-B24B-DEA9-D847CAFFF01F}"/>
              </a:ext>
            </a:extLst>
          </p:cNvPr>
          <p:cNvSpPr/>
          <p:nvPr/>
        </p:nvSpPr>
        <p:spPr>
          <a:xfrm rot="21343468">
            <a:off x="1805022" y="1576474"/>
            <a:ext cx="1193774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2035277-CECC-01C0-3435-23D3D004E354}"/>
              </a:ext>
            </a:extLst>
          </p:cNvPr>
          <p:cNvSpPr txBox="1"/>
          <p:nvPr/>
        </p:nvSpPr>
        <p:spPr>
          <a:xfrm>
            <a:off x="1888334" y="2508198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000" dirty="0">
                <a:cs typeface="Arial" panose="020B0604020202020204" pitchFamily="34" charset="0"/>
              </a:rPr>
              <a:t>IR Pulse</a:t>
            </a:r>
            <a:endParaRPr lang="es-ES" sz="2000" dirty="0" err="1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E20E55F-75DC-E41D-5801-78AC803D49C4}"/>
              </a:ext>
            </a:extLst>
          </p:cNvPr>
          <p:cNvSpPr/>
          <p:nvPr/>
        </p:nvSpPr>
        <p:spPr>
          <a:xfrm>
            <a:off x="4305763" y="1844824"/>
            <a:ext cx="3113016" cy="1042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7D20EA4-658E-96B1-AE5D-58F6C36F3C28}"/>
                  </a:ext>
                </a:extLst>
              </p:cNvPr>
              <p:cNvSpPr/>
              <p:nvPr/>
            </p:nvSpPr>
            <p:spPr>
              <a:xfrm>
                <a:off x="4306074" y="1844824"/>
                <a:ext cx="557717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7D20EA4-658E-96B1-AE5D-58F6C36F3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74" y="1844824"/>
                <a:ext cx="557717" cy="1042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6407B7BE-B9AB-4835-7E24-AFF7FFA264BD}"/>
                  </a:ext>
                </a:extLst>
              </p:cNvPr>
              <p:cNvSpPr/>
              <p:nvPr/>
            </p:nvSpPr>
            <p:spPr>
              <a:xfrm>
                <a:off x="4799856" y="1844824"/>
                <a:ext cx="648071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6407B7BE-B9AB-4835-7E24-AFF7FFA26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1844824"/>
                <a:ext cx="648071" cy="104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E15FA98-3959-BD31-1FFF-3B1E4973F7C8}"/>
                  </a:ext>
                </a:extLst>
              </p:cNvPr>
              <p:cNvSpPr/>
              <p:nvPr/>
            </p:nvSpPr>
            <p:spPr>
              <a:xfrm>
                <a:off x="5357573" y="1844824"/>
                <a:ext cx="594411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E15FA98-3959-BD31-1FFF-3B1E4973F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573" y="1844824"/>
                <a:ext cx="594411" cy="104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21273F4-90D3-82D1-B40D-FCEF9763C994}"/>
                  </a:ext>
                </a:extLst>
              </p:cNvPr>
              <p:cNvSpPr/>
              <p:nvPr/>
            </p:nvSpPr>
            <p:spPr>
              <a:xfrm>
                <a:off x="5898323" y="1844824"/>
                <a:ext cx="648071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21273F4-90D3-82D1-B40D-FCEF9763C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323" y="1844824"/>
                <a:ext cx="648071" cy="104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B70416B-1A1C-2618-B1AC-1935EEF8E957}"/>
                  </a:ext>
                </a:extLst>
              </p:cNvPr>
              <p:cNvSpPr/>
              <p:nvPr/>
            </p:nvSpPr>
            <p:spPr>
              <a:xfrm>
                <a:off x="6402379" y="1844824"/>
                <a:ext cx="557717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B70416B-1A1C-2618-B1AC-1935EEF8E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79" y="1844824"/>
                <a:ext cx="557717" cy="104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370CD2C3-5D6B-B72E-6919-B7B2E02C7885}"/>
                  </a:ext>
                </a:extLst>
              </p:cNvPr>
              <p:cNvSpPr/>
              <p:nvPr/>
            </p:nvSpPr>
            <p:spPr>
              <a:xfrm>
                <a:off x="6906436" y="1844824"/>
                <a:ext cx="512344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370CD2C3-5D6B-B72E-6919-B7B2E02C7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436" y="1844824"/>
                <a:ext cx="512344" cy="104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7" name="Forma libre: forma 4116">
            <a:extLst>
              <a:ext uri="{FF2B5EF4-FFF2-40B4-BE49-F238E27FC236}">
                <a16:creationId xmlns:a16="http://schemas.microsoft.com/office/drawing/2014/main" id="{1167DC01-9949-7146-11DF-E8DFD1535728}"/>
              </a:ext>
            </a:extLst>
          </p:cNvPr>
          <p:cNvSpPr/>
          <p:nvPr/>
        </p:nvSpPr>
        <p:spPr>
          <a:xfrm>
            <a:off x="9017948" y="4038568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18" name="Forma libre: forma 4117">
            <a:extLst>
              <a:ext uri="{FF2B5EF4-FFF2-40B4-BE49-F238E27FC236}">
                <a16:creationId xmlns:a16="http://schemas.microsoft.com/office/drawing/2014/main" id="{EEE1832B-6E31-B311-A39C-EF40196DB89F}"/>
              </a:ext>
            </a:extLst>
          </p:cNvPr>
          <p:cNvSpPr/>
          <p:nvPr/>
        </p:nvSpPr>
        <p:spPr>
          <a:xfrm rot="10800000">
            <a:off x="8824996" y="4475175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19" name="Forma libre: forma 4118">
            <a:extLst>
              <a:ext uri="{FF2B5EF4-FFF2-40B4-BE49-F238E27FC236}">
                <a16:creationId xmlns:a16="http://schemas.microsoft.com/office/drawing/2014/main" id="{D50B61F3-641E-E402-C02F-480863BF74B4}"/>
              </a:ext>
            </a:extLst>
          </p:cNvPr>
          <p:cNvSpPr/>
          <p:nvPr/>
        </p:nvSpPr>
        <p:spPr>
          <a:xfrm>
            <a:off x="8624421" y="4043520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0" name="Forma libre: forma 4119">
            <a:extLst>
              <a:ext uri="{FF2B5EF4-FFF2-40B4-BE49-F238E27FC236}">
                <a16:creationId xmlns:a16="http://schemas.microsoft.com/office/drawing/2014/main" id="{9C7147DD-1A75-B355-7CA5-5A1E72D5B84A}"/>
              </a:ext>
            </a:extLst>
          </p:cNvPr>
          <p:cNvSpPr/>
          <p:nvPr/>
        </p:nvSpPr>
        <p:spPr>
          <a:xfrm>
            <a:off x="8624421" y="4043520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1" name="Forma libre: forma 4120">
            <a:extLst>
              <a:ext uri="{FF2B5EF4-FFF2-40B4-BE49-F238E27FC236}">
                <a16:creationId xmlns:a16="http://schemas.microsoft.com/office/drawing/2014/main" id="{D5961B37-A4ED-E9EF-041D-C4D1CE11403E}"/>
              </a:ext>
            </a:extLst>
          </p:cNvPr>
          <p:cNvSpPr/>
          <p:nvPr/>
        </p:nvSpPr>
        <p:spPr>
          <a:xfrm rot="10800000">
            <a:off x="8423985" y="4485070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2" name="Forma libre: forma 4121">
            <a:extLst>
              <a:ext uri="{FF2B5EF4-FFF2-40B4-BE49-F238E27FC236}">
                <a16:creationId xmlns:a16="http://schemas.microsoft.com/office/drawing/2014/main" id="{64492D87-0A0E-C5EB-B9FB-6F7F7BE57A87}"/>
              </a:ext>
            </a:extLst>
          </p:cNvPr>
          <p:cNvSpPr/>
          <p:nvPr/>
        </p:nvSpPr>
        <p:spPr>
          <a:xfrm rot="10800000">
            <a:off x="8429441" y="4477505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3" name="Forma libre: forma 4122">
            <a:extLst>
              <a:ext uri="{FF2B5EF4-FFF2-40B4-BE49-F238E27FC236}">
                <a16:creationId xmlns:a16="http://schemas.microsoft.com/office/drawing/2014/main" id="{61A29A18-DCE2-DEAC-2641-0FE30C6C7891}"/>
              </a:ext>
            </a:extLst>
          </p:cNvPr>
          <p:cNvSpPr/>
          <p:nvPr/>
        </p:nvSpPr>
        <p:spPr>
          <a:xfrm>
            <a:off x="8213765" y="4028969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4" name="Forma libre: forma 4123">
            <a:extLst>
              <a:ext uri="{FF2B5EF4-FFF2-40B4-BE49-F238E27FC236}">
                <a16:creationId xmlns:a16="http://schemas.microsoft.com/office/drawing/2014/main" id="{98C28AF4-BDD3-A2AA-08C6-5F52DF02EB7B}"/>
              </a:ext>
            </a:extLst>
          </p:cNvPr>
          <p:cNvSpPr/>
          <p:nvPr/>
        </p:nvSpPr>
        <p:spPr>
          <a:xfrm>
            <a:off x="8213167" y="4047838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5" name="Forma libre: forma 4124">
            <a:extLst>
              <a:ext uri="{FF2B5EF4-FFF2-40B4-BE49-F238E27FC236}">
                <a16:creationId xmlns:a16="http://schemas.microsoft.com/office/drawing/2014/main" id="{B4CE5AC2-14D8-8124-9AA0-4BDC0BDA6938}"/>
              </a:ext>
            </a:extLst>
          </p:cNvPr>
          <p:cNvSpPr/>
          <p:nvPr/>
        </p:nvSpPr>
        <p:spPr>
          <a:xfrm>
            <a:off x="8213167" y="4019371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6" name="Forma libre: forma 4125">
            <a:extLst>
              <a:ext uri="{FF2B5EF4-FFF2-40B4-BE49-F238E27FC236}">
                <a16:creationId xmlns:a16="http://schemas.microsoft.com/office/drawing/2014/main" id="{ACC3FB3D-453E-68D0-B8EE-5A4F017FABEF}"/>
              </a:ext>
            </a:extLst>
          </p:cNvPr>
          <p:cNvSpPr/>
          <p:nvPr/>
        </p:nvSpPr>
        <p:spPr>
          <a:xfrm rot="10800000">
            <a:off x="8017273" y="4477505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7" name="Forma libre: forma 4126">
            <a:extLst>
              <a:ext uri="{FF2B5EF4-FFF2-40B4-BE49-F238E27FC236}">
                <a16:creationId xmlns:a16="http://schemas.microsoft.com/office/drawing/2014/main" id="{166EE0AB-2450-B921-AF58-DF3DCE9C9C97}"/>
              </a:ext>
            </a:extLst>
          </p:cNvPr>
          <p:cNvSpPr/>
          <p:nvPr/>
        </p:nvSpPr>
        <p:spPr>
          <a:xfrm rot="10800000">
            <a:off x="8016675" y="4496374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8" name="Forma libre: forma 4127">
            <a:extLst>
              <a:ext uri="{FF2B5EF4-FFF2-40B4-BE49-F238E27FC236}">
                <a16:creationId xmlns:a16="http://schemas.microsoft.com/office/drawing/2014/main" id="{D5E86678-66B6-0875-C165-576715F86DA9}"/>
              </a:ext>
            </a:extLst>
          </p:cNvPr>
          <p:cNvSpPr/>
          <p:nvPr/>
        </p:nvSpPr>
        <p:spPr>
          <a:xfrm rot="10800000">
            <a:off x="8016675" y="4467907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29" name="Forma libre: forma 4128">
            <a:extLst>
              <a:ext uri="{FF2B5EF4-FFF2-40B4-BE49-F238E27FC236}">
                <a16:creationId xmlns:a16="http://schemas.microsoft.com/office/drawing/2014/main" id="{EAAE9C8A-5724-22EE-9BB1-A75760A8CBC4}"/>
              </a:ext>
            </a:extLst>
          </p:cNvPr>
          <p:cNvSpPr/>
          <p:nvPr/>
        </p:nvSpPr>
        <p:spPr>
          <a:xfrm>
            <a:off x="7820183" y="4032623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30" name="Forma libre: forma 4129">
            <a:extLst>
              <a:ext uri="{FF2B5EF4-FFF2-40B4-BE49-F238E27FC236}">
                <a16:creationId xmlns:a16="http://schemas.microsoft.com/office/drawing/2014/main" id="{FD6608B3-0136-E03B-C218-ACDC7B973B42}"/>
              </a:ext>
            </a:extLst>
          </p:cNvPr>
          <p:cNvSpPr/>
          <p:nvPr/>
        </p:nvSpPr>
        <p:spPr>
          <a:xfrm>
            <a:off x="7820183" y="4032623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31" name="Forma libre: forma 4130">
            <a:extLst>
              <a:ext uri="{FF2B5EF4-FFF2-40B4-BE49-F238E27FC236}">
                <a16:creationId xmlns:a16="http://schemas.microsoft.com/office/drawing/2014/main" id="{0EDB850F-5FB5-871D-BF97-D426559E4F0C}"/>
              </a:ext>
            </a:extLst>
          </p:cNvPr>
          <p:cNvSpPr/>
          <p:nvPr/>
        </p:nvSpPr>
        <p:spPr>
          <a:xfrm rot="10800000">
            <a:off x="7617674" y="4481775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32" name="Forma libre: forma 4131">
            <a:extLst>
              <a:ext uri="{FF2B5EF4-FFF2-40B4-BE49-F238E27FC236}">
                <a16:creationId xmlns:a16="http://schemas.microsoft.com/office/drawing/2014/main" id="{0AC3DE91-D4C0-ADEF-8455-62023070FACB}"/>
              </a:ext>
            </a:extLst>
          </p:cNvPr>
          <p:cNvSpPr/>
          <p:nvPr/>
        </p:nvSpPr>
        <p:spPr>
          <a:xfrm rot="10800000">
            <a:off x="7623130" y="4474210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33" name="Forma libre: forma 4132">
            <a:extLst>
              <a:ext uri="{FF2B5EF4-FFF2-40B4-BE49-F238E27FC236}">
                <a16:creationId xmlns:a16="http://schemas.microsoft.com/office/drawing/2014/main" id="{672C4241-D47E-26EA-30B8-EF18D1869035}"/>
              </a:ext>
            </a:extLst>
          </p:cNvPr>
          <p:cNvSpPr/>
          <p:nvPr/>
        </p:nvSpPr>
        <p:spPr>
          <a:xfrm>
            <a:off x="7418779" y="4042627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34" name="Forma libre: forma 4133">
            <a:extLst>
              <a:ext uri="{FF2B5EF4-FFF2-40B4-BE49-F238E27FC236}">
                <a16:creationId xmlns:a16="http://schemas.microsoft.com/office/drawing/2014/main" id="{C74C8AFF-93F8-2964-06DA-A3DBC4E6BD0F}"/>
              </a:ext>
            </a:extLst>
          </p:cNvPr>
          <p:cNvSpPr/>
          <p:nvPr/>
        </p:nvSpPr>
        <p:spPr>
          <a:xfrm rot="10800000">
            <a:off x="7225649" y="4481774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08" name="Forma libre: forma 6207">
            <a:extLst>
              <a:ext uri="{FF2B5EF4-FFF2-40B4-BE49-F238E27FC236}">
                <a16:creationId xmlns:a16="http://schemas.microsoft.com/office/drawing/2014/main" id="{489FF620-240C-54C5-3A25-D64CB38DC45F}"/>
              </a:ext>
            </a:extLst>
          </p:cNvPr>
          <p:cNvSpPr/>
          <p:nvPr/>
        </p:nvSpPr>
        <p:spPr>
          <a:xfrm rot="10800000">
            <a:off x="10032685" y="3710515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09" name="Forma libre: forma 6208">
            <a:extLst>
              <a:ext uri="{FF2B5EF4-FFF2-40B4-BE49-F238E27FC236}">
                <a16:creationId xmlns:a16="http://schemas.microsoft.com/office/drawing/2014/main" id="{6B73571A-EE01-38A9-9243-5FFDDA45D2ED}"/>
              </a:ext>
            </a:extLst>
          </p:cNvPr>
          <p:cNvSpPr/>
          <p:nvPr/>
        </p:nvSpPr>
        <p:spPr>
          <a:xfrm>
            <a:off x="10234203" y="3268255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0" name="Forma libre: forma 6209">
            <a:extLst>
              <a:ext uri="{FF2B5EF4-FFF2-40B4-BE49-F238E27FC236}">
                <a16:creationId xmlns:a16="http://schemas.microsoft.com/office/drawing/2014/main" id="{63548F57-4597-49DD-ACD7-8ABA457B7668}"/>
              </a:ext>
            </a:extLst>
          </p:cNvPr>
          <p:cNvSpPr/>
          <p:nvPr/>
        </p:nvSpPr>
        <p:spPr>
          <a:xfrm rot="10800000">
            <a:off x="10350691" y="3689984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1" name="Forma libre: forma 6210">
            <a:extLst>
              <a:ext uri="{FF2B5EF4-FFF2-40B4-BE49-F238E27FC236}">
                <a16:creationId xmlns:a16="http://schemas.microsoft.com/office/drawing/2014/main" id="{053F5CA0-B326-D4F9-AE84-1659C1CAAACA}"/>
              </a:ext>
            </a:extLst>
          </p:cNvPr>
          <p:cNvSpPr/>
          <p:nvPr/>
        </p:nvSpPr>
        <p:spPr>
          <a:xfrm rot="10800000">
            <a:off x="10434379" y="3690601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2" name="Forma libre: forma 6211">
            <a:extLst>
              <a:ext uri="{FF2B5EF4-FFF2-40B4-BE49-F238E27FC236}">
                <a16:creationId xmlns:a16="http://schemas.microsoft.com/office/drawing/2014/main" id="{86710D1C-796F-4FEF-06F8-5818D0C85D5B}"/>
              </a:ext>
            </a:extLst>
          </p:cNvPr>
          <p:cNvSpPr/>
          <p:nvPr/>
        </p:nvSpPr>
        <p:spPr>
          <a:xfrm>
            <a:off x="10548833" y="3238485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3" name="Forma libre: forma 6212">
            <a:extLst>
              <a:ext uri="{FF2B5EF4-FFF2-40B4-BE49-F238E27FC236}">
                <a16:creationId xmlns:a16="http://schemas.microsoft.com/office/drawing/2014/main" id="{F8B53BD6-6B40-43A8-CBDE-595BE4A27DED}"/>
              </a:ext>
            </a:extLst>
          </p:cNvPr>
          <p:cNvSpPr/>
          <p:nvPr/>
        </p:nvSpPr>
        <p:spPr>
          <a:xfrm>
            <a:off x="10632439" y="3238485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4" name="Forma libre: forma 6213">
            <a:extLst>
              <a:ext uri="{FF2B5EF4-FFF2-40B4-BE49-F238E27FC236}">
                <a16:creationId xmlns:a16="http://schemas.microsoft.com/office/drawing/2014/main" id="{4A5C2339-15B2-DDE1-9621-768EB347EB4A}"/>
              </a:ext>
            </a:extLst>
          </p:cNvPr>
          <p:cNvSpPr/>
          <p:nvPr/>
        </p:nvSpPr>
        <p:spPr>
          <a:xfrm rot="10800000">
            <a:off x="10739940" y="3648389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5" name="Forma libre: forma 6214">
            <a:extLst>
              <a:ext uri="{FF2B5EF4-FFF2-40B4-BE49-F238E27FC236}">
                <a16:creationId xmlns:a16="http://schemas.microsoft.com/office/drawing/2014/main" id="{32693DDC-956C-3979-67B7-4714CD12E885}"/>
              </a:ext>
            </a:extLst>
          </p:cNvPr>
          <p:cNvSpPr/>
          <p:nvPr/>
        </p:nvSpPr>
        <p:spPr>
          <a:xfrm>
            <a:off x="10938564" y="3226198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6" name="Forma libre: forma 6215">
            <a:extLst>
              <a:ext uri="{FF2B5EF4-FFF2-40B4-BE49-F238E27FC236}">
                <a16:creationId xmlns:a16="http://schemas.microsoft.com/office/drawing/2014/main" id="{B7742F12-BFBC-7CFE-DC40-BDFFD6203285}"/>
              </a:ext>
            </a:extLst>
          </p:cNvPr>
          <p:cNvSpPr/>
          <p:nvPr/>
        </p:nvSpPr>
        <p:spPr>
          <a:xfrm>
            <a:off x="11340994" y="3212846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7" name="Forma libre: forma 6216">
            <a:extLst>
              <a:ext uri="{FF2B5EF4-FFF2-40B4-BE49-F238E27FC236}">
                <a16:creationId xmlns:a16="http://schemas.microsoft.com/office/drawing/2014/main" id="{5A256AD5-673E-A167-0442-82B54CD71052}"/>
              </a:ext>
            </a:extLst>
          </p:cNvPr>
          <p:cNvSpPr/>
          <p:nvPr/>
        </p:nvSpPr>
        <p:spPr>
          <a:xfrm rot="10800000">
            <a:off x="11142183" y="3661998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8" name="Forma libre: forma 6217">
            <a:extLst>
              <a:ext uri="{FF2B5EF4-FFF2-40B4-BE49-F238E27FC236}">
                <a16:creationId xmlns:a16="http://schemas.microsoft.com/office/drawing/2014/main" id="{E1E69D1F-F548-2322-B1A0-FE9C6757AEC5}"/>
              </a:ext>
            </a:extLst>
          </p:cNvPr>
          <p:cNvSpPr/>
          <p:nvPr/>
        </p:nvSpPr>
        <p:spPr>
          <a:xfrm>
            <a:off x="11037969" y="3208151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19" name="Forma libre: forma 6218">
            <a:extLst>
              <a:ext uri="{FF2B5EF4-FFF2-40B4-BE49-F238E27FC236}">
                <a16:creationId xmlns:a16="http://schemas.microsoft.com/office/drawing/2014/main" id="{2BE7B506-FDEA-C4F4-C348-8F74C3E7D4E7}"/>
              </a:ext>
            </a:extLst>
          </p:cNvPr>
          <p:cNvSpPr/>
          <p:nvPr/>
        </p:nvSpPr>
        <p:spPr>
          <a:xfrm rot="10800000">
            <a:off x="10838188" y="3659033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20" name="Forma libre: forma 6219">
            <a:extLst>
              <a:ext uri="{FF2B5EF4-FFF2-40B4-BE49-F238E27FC236}">
                <a16:creationId xmlns:a16="http://schemas.microsoft.com/office/drawing/2014/main" id="{24FAB18B-230C-D128-AD89-39CCFCD49007}"/>
              </a:ext>
            </a:extLst>
          </p:cNvPr>
          <p:cNvSpPr/>
          <p:nvPr/>
        </p:nvSpPr>
        <p:spPr>
          <a:xfrm>
            <a:off x="10687463" y="3228690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21" name="Forma libre: forma 6220">
            <a:extLst>
              <a:ext uri="{FF2B5EF4-FFF2-40B4-BE49-F238E27FC236}">
                <a16:creationId xmlns:a16="http://schemas.microsoft.com/office/drawing/2014/main" id="{C4CC3728-5280-9176-C6C8-E923AA540F0A}"/>
              </a:ext>
            </a:extLst>
          </p:cNvPr>
          <p:cNvSpPr/>
          <p:nvPr/>
        </p:nvSpPr>
        <p:spPr>
          <a:xfrm rot="10800000">
            <a:off x="10486853" y="3674359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22" name="Forma libre: forma 6221">
            <a:extLst>
              <a:ext uri="{FF2B5EF4-FFF2-40B4-BE49-F238E27FC236}">
                <a16:creationId xmlns:a16="http://schemas.microsoft.com/office/drawing/2014/main" id="{AB32A862-5C03-F2E4-5F0A-40D73C3ED60D}"/>
              </a:ext>
            </a:extLst>
          </p:cNvPr>
          <p:cNvSpPr/>
          <p:nvPr/>
        </p:nvSpPr>
        <p:spPr>
          <a:xfrm>
            <a:off x="10290828" y="3248843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23" name="Forma libre: forma 6222">
            <a:extLst>
              <a:ext uri="{FF2B5EF4-FFF2-40B4-BE49-F238E27FC236}">
                <a16:creationId xmlns:a16="http://schemas.microsoft.com/office/drawing/2014/main" id="{937EB2A5-9432-B61F-262E-D19B6E37AB62}"/>
              </a:ext>
            </a:extLst>
          </p:cNvPr>
          <p:cNvSpPr/>
          <p:nvPr/>
        </p:nvSpPr>
        <p:spPr>
          <a:xfrm rot="10800000">
            <a:off x="10090218" y="3687021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24" name="Forma libre: forma 6223">
            <a:extLst>
              <a:ext uri="{FF2B5EF4-FFF2-40B4-BE49-F238E27FC236}">
                <a16:creationId xmlns:a16="http://schemas.microsoft.com/office/drawing/2014/main" id="{F7633B05-A470-21CF-7C80-E175DC979887}"/>
              </a:ext>
            </a:extLst>
          </p:cNvPr>
          <p:cNvSpPr/>
          <p:nvPr/>
        </p:nvSpPr>
        <p:spPr>
          <a:xfrm>
            <a:off x="9889002" y="3257675"/>
            <a:ext cx="196492" cy="44853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25" name="Forma libre: forma 6224">
            <a:extLst>
              <a:ext uri="{FF2B5EF4-FFF2-40B4-BE49-F238E27FC236}">
                <a16:creationId xmlns:a16="http://schemas.microsoft.com/office/drawing/2014/main" id="{35BC32EB-CB41-90D8-86AF-CA51EDB12643}"/>
              </a:ext>
            </a:extLst>
          </p:cNvPr>
          <p:cNvSpPr/>
          <p:nvPr/>
        </p:nvSpPr>
        <p:spPr>
          <a:xfrm rot="10800000">
            <a:off x="9687221" y="3709894"/>
            <a:ext cx="196492" cy="44853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Multicycle THz generation: Single pulse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3078" name="Picture 6" descr="[animate output image]">
            <a:extLst>
              <a:ext uri="{FF2B5EF4-FFF2-40B4-BE49-F238E27FC236}">
                <a16:creationId xmlns:a16="http://schemas.microsoft.com/office/drawing/2014/main" id="{DD8BA7EB-13CA-CDE9-55CB-16FAA27A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9" y="1196752"/>
            <a:ext cx="9672736" cy="1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25CD14-B949-1CEC-2902-11778A5B9780}"/>
              </a:ext>
            </a:extLst>
          </p:cNvPr>
          <p:cNvSpPr txBox="1"/>
          <p:nvPr/>
        </p:nvSpPr>
        <p:spPr>
          <a:xfrm>
            <a:off x="3273586" y="3481390"/>
            <a:ext cx="5860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800" dirty="0">
                <a:cs typeface="Arial" panose="020B0604020202020204" pitchFamily="34" charset="0"/>
              </a:rPr>
              <a:t>But phase-matching is not satisfied:</a:t>
            </a:r>
            <a:endParaRPr lang="it-IT" sz="2800" b="1" dirty="0">
              <a:cs typeface="Arial" panose="020B0604020202020204" pitchFamily="34" charset="0"/>
              <a:sym typeface="Wingdings" pitchFamily="2" charset="2"/>
            </a:endParaRPr>
          </a:p>
          <a:p>
            <a:endParaRPr lang="es-ES" sz="28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A34CCCE-2A1B-1FEE-BB06-CA02EB5E8065}"/>
                  </a:ext>
                </a:extLst>
              </p:cNvPr>
              <p:cNvSpPr txBox="1"/>
              <p:nvPr/>
            </p:nvSpPr>
            <p:spPr>
              <a:xfrm>
                <a:off x="2567656" y="4173887"/>
                <a:ext cx="7272760" cy="5232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𝑇𝐻𝑧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sub>
                      </m:sSub>
                      <m:r>
                        <a:rPr lang="es-E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A34CCCE-2A1B-1FEE-BB06-CA02EB5E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56" y="4173887"/>
                <a:ext cx="727276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5B14F54-670C-B13E-DA06-207A70D4FBFB}"/>
                  </a:ext>
                </a:extLst>
              </p:cNvPr>
              <p:cNvSpPr txBox="1"/>
              <p:nvPr/>
            </p:nvSpPr>
            <p:spPr>
              <a:xfrm>
                <a:off x="3296028" y="4924997"/>
                <a:ext cx="5816016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14:m>
                  <m:oMath xmlns:m="http://schemas.openxmlformats.org/officeDocument/2006/math">
                    <m:r>
                      <a:rPr lang="it-IT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it-IT" sz="3000" dirty="0">
                    <a:cs typeface="Arial" panose="020B0604020202020204" pitchFamily="34" charset="0"/>
                  </a:rPr>
                  <a:t> Quasi phase-matching! (QPM)</a:t>
                </a:r>
                <a:endParaRPr lang="it-IT" sz="3000" b="1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s-ES" sz="3200" dirty="0" err="1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5B14F54-670C-B13E-DA06-207A70D4F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28" y="4924997"/>
                <a:ext cx="5816016" cy="1046440"/>
              </a:xfrm>
              <a:prstGeom prst="rect">
                <a:avLst/>
              </a:prstGeom>
              <a:blipFill>
                <a:blip r:embed="rId4"/>
                <a:stretch>
                  <a:fillRect t="-7558" r="-16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6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Multicycle THz generation: Single pulse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A34CCCE-2A1B-1FEE-BB06-CA02EB5E8065}"/>
                  </a:ext>
                </a:extLst>
              </p:cNvPr>
              <p:cNvSpPr txBox="1"/>
              <p:nvPr/>
            </p:nvSpPr>
            <p:spPr>
              <a:xfrm>
                <a:off x="1780781" y="3645024"/>
                <a:ext cx="8424679" cy="52322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  <m:r>
                            <a:rPr lang="es-E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s-E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𝑷𝑷𝑳𝑵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A34CCCE-2A1B-1FEE-BB06-CA02EB5E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81" y="3645024"/>
                <a:ext cx="84246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5B14F54-670C-B13E-DA06-207A70D4FBFB}"/>
                  </a:ext>
                </a:extLst>
              </p:cNvPr>
              <p:cNvSpPr txBox="1"/>
              <p:nvPr/>
            </p:nvSpPr>
            <p:spPr>
              <a:xfrm>
                <a:off x="1434884" y="4442709"/>
                <a:ext cx="93222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:r>
                  <a:rPr lang="es-ES" sz="3200" dirty="0"/>
                  <a:t>QPM </a:t>
                </a:r>
                <a:r>
                  <a:rPr lang="es-ES" sz="3200" dirty="0" err="1"/>
                  <a:t>fixes</a:t>
                </a:r>
                <a:r>
                  <a:rPr lang="es-ES" sz="3200" dirty="0"/>
                  <a:t> THz </a:t>
                </a:r>
                <a:r>
                  <a:rPr lang="es-ES" sz="3200" dirty="0" err="1"/>
                  <a:t>frequency</a:t>
                </a:r>
                <a:r>
                  <a:rPr lang="es-ES" sz="3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𝑇𝐻𝑧</m:t>
                        </m:r>
                      </m:sub>
                    </m:sSub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=346 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es-ES" sz="32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5B14F54-670C-B13E-DA06-207A70D4F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884" y="4442709"/>
                <a:ext cx="9322232" cy="584775"/>
              </a:xfrm>
              <a:prstGeom prst="rect">
                <a:avLst/>
              </a:prstGeom>
              <a:blipFill>
                <a:blip r:embed="rId3"/>
                <a:stretch>
                  <a:fillRect l="-1634" t="-13542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[animate output image]">
            <a:extLst>
              <a:ext uri="{FF2B5EF4-FFF2-40B4-BE49-F238E27FC236}">
                <a16:creationId xmlns:a16="http://schemas.microsoft.com/office/drawing/2014/main" id="{913DC7F1-F965-CD16-F9DA-D93C995A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232468"/>
            <a:ext cx="10689320" cy="16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6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Multicycle THz generation: Train of pulses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pic>
        <p:nvPicPr>
          <p:cNvPr id="6146" name="Picture 2" descr="[animate output image]">
            <a:extLst>
              <a:ext uri="{FF2B5EF4-FFF2-40B4-BE49-F238E27FC236}">
                <a16:creationId xmlns:a16="http://schemas.microsoft.com/office/drawing/2014/main" id="{7BCAAA98-8683-1F80-F6F8-6F394E28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0" y="1347883"/>
            <a:ext cx="11370762" cy="2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2" name="Picture 4" descr="[animate output image]">
            <a:extLst>
              <a:ext uri="{FF2B5EF4-FFF2-40B4-BE49-F238E27FC236}">
                <a16:creationId xmlns:a16="http://schemas.microsoft.com/office/drawing/2014/main" id="{BCC4A3F2-E0E5-17CD-4D25-69B72117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6" y="3491745"/>
            <a:ext cx="11436476" cy="21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C09A48A-522E-B9BF-BF93-0E24EDFC8CA4}"/>
              </a:ext>
            </a:extLst>
          </p:cNvPr>
          <p:cNvSpPr/>
          <p:nvPr/>
        </p:nvSpPr>
        <p:spPr>
          <a:xfrm>
            <a:off x="479376" y="3607946"/>
            <a:ext cx="3168352" cy="5411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EE0237-6555-67EB-03C9-269FE02C371D}"/>
              </a:ext>
            </a:extLst>
          </p:cNvPr>
          <p:cNvSpPr/>
          <p:nvPr/>
        </p:nvSpPr>
        <p:spPr>
          <a:xfrm>
            <a:off x="551384" y="1441594"/>
            <a:ext cx="3168352" cy="5411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B466AA3-E4D0-528C-A5EA-DDB7E1CC855C}"/>
                  </a:ext>
                </a:extLst>
              </p:cNvPr>
              <p:cNvSpPr txBox="1"/>
              <p:nvPr/>
            </p:nvSpPr>
            <p:spPr>
              <a:xfrm>
                <a:off x="263352" y="2956882"/>
                <a:ext cx="31683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:r>
                  <a:rPr lang="it-IT" sz="2000" dirty="0">
                    <a:cs typeface="Arial" panose="020B0604020202020204" pitchFamily="34" charset="0"/>
                  </a:rPr>
                  <a:t>Train of pulses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𝒕𝒓</m:t>
                        </m:r>
                      </m:sub>
                    </m:sSub>
                    <m:r>
                      <a:rPr lang="es-E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𝑷𝑴</m:t>
                        </m:r>
                      </m:sub>
                    </m:sSub>
                  </m:oMath>
                </a14:m>
                <a:endParaRPr lang="es-ES" sz="2000" b="1" dirty="0" err="1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B466AA3-E4D0-528C-A5EA-DDB7E1CC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956882"/>
                <a:ext cx="3168352" cy="400110"/>
              </a:xfrm>
              <a:prstGeom prst="rect">
                <a:avLst/>
              </a:prstGeom>
              <a:blipFill>
                <a:blip r:embed="rId4"/>
                <a:stretch>
                  <a:fillRect l="-1923" t="-6061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E3D277B-1FB5-1C93-43CA-363A2EADE886}"/>
                  </a:ext>
                </a:extLst>
              </p:cNvPr>
              <p:cNvSpPr txBox="1"/>
              <p:nvPr/>
            </p:nvSpPr>
            <p:spPr>
              <a:xfrm>
                <a:off x="253726" y="5100744"/>
                <a:ext cx="31683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:r>
                  <a:rPr lang="it-IT" sz="2000" dirty="0">
                    <a:cs typeface="Arial" panose="020B0604020202020204" pitchFamily="34" charset="0"/>
                  </a:rPr>
                  <a:t>Train of pulses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𝒕𝒓</m:t>
                        </m:r>
                      </m:sub>
                    </m:sSub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𝑷𝑴</m:t>
                        </m:r>
                      </m:sub>
                    </m:sSub>
                  </m:oMath>
                </a14:m>
                <a:endParaRPr lang="es-ES" sz="2000" b="1" dirty="0" err="1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E3D277B-1FB5-1C93-43CA-363A2EADE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26" y="5100744"/>
                <a:ext cx="3168352" cy="400110"/>
              </a:xfrm>
              <a:prstGeom prst="rect">
                <a:avLst/>
              </a:prstGeom>
              <a:blipFill>
                <a:blip r:embed="rId5"/>
                <a:stretch>
                  <a:fillRect l="-2119" t="-7692" b="-292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8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FE67F79-D3D6-DE9F-5916-CB52E68646DD}"/>
              </a:ext>
            </a:extLst>
          </p:cNvPr>
          <p:cNvCxnSpPr>
            <a:cxnSpLocks/>
          </p:cNvCxnSpPr>
          <p:nvPr/>
        </p:nvCxnSpPr>
        <p:spPr>
          <a:xfrm>
            <a:off x="391401" y="2776370"/>
            <a:ext cx="864119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CuadroTexto 4106">
                <a:extLst>
                  <a:ext uri="{FF2B5EF4-FFF2-40B4-BE49-F238E27FC236}">
                    <a16:creationId xmlns:a16="http://schemas.microsoft.com/office/drawing/2014/main" id="{820CFBDD-3584-7265-EDC8-D4A2D2F5BCB8}"/>
                  </a:ext>
                </a:extLst>
              </p:cNvPr>
              <p:cNvSpPr txBox="1"/>
              <p:nvPr/>
            </p:nvSpPr>
            <p:spPr>
              <a:xfrm>
                <a:off x="1998496" y="1246786"/>
                <a:ext cx="172124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l-GR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𝜴</m:t>
                          </m:r>
                        </m:e>
                        <m:sub>
                          <m:r>
                            <a:rPr lang="es-E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𝒕𝒓</m:t>
                          </m:r>
                        </m:sub>
                      </m:sSub>
                      <m:r>
                        <a:rPr lang="es-E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l-GR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𝜴</m:t>
                          </m:r>
                        </m:e>
                        <m:sub>
                          <m:r>
                            <a:rPr lang="es-E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𝑷𝑴</m:t>
                          </m:r>
                        </m:sub>
                      </m:sSub>
                    </m:oMath>
                  </m:oMathPara>
                </a14:m>
                <a:endParaRPr lang="es-ES" sz="2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07" name="CuadroTexto 4106">
                <a:extLst>
                  <a:ext uri="{FF2B5EF4-FFF2-40B4-BE49-F238E27FC236}">
                    <a16:creationId xmlns:a16="http://schemas.microsoft.com/office/drawing/2014/main" id="{820CFBDD-3584-7265-EDC8-D4A2D2F5B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496" y="1246786"/>
                <a:ext cx="1721240" cy="461665"/>
              </a:xfrm>
              <a:prstGeom prst="rect">
                <a:avLst/>
              </a:prstGeom>
              <a:blipFill>
                <a:blip r:embed="rId2"/>
                <a:stretch>
                  <a:fillRect b="-38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9" name="Conector recto de flecha 4108">
            <a:extLst>
              <a:ext uri="{FF2B5EF4-FFF2-40B4-BE49-F238E27FC236}">
                <a16:creationId xmlns:a16="http://schemas.microsoft.com/office/drawing/2014/main" id="{C4560B61-FDE6-95FA-64C3-A9233D4E40C2}"/>
              </a:ext>
            </a:extLst>
          </p:cNvPr>
          <p:cNvCxnSpPr>
            <a:cxnSpLocks/>
          </p:cNvCxnSpPr>
          <p:nvPr/>
        </p:nvCxnSpPr>
        <p:spPr>
          <a:xfrm>
            <a:off x="2378303" y="1822105"/>
            <a:ext cx="94474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Multicycle THz generation: Train of pulses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B14F54-670C-B13E-DA06-207A70D4FBFB}"/>
              </a:ext>
            </a:extLst>
          </p:cNvPr>
          <p:cNvSpPr txBox="1"/>
          <p:nvPr/>
        </p:nvSpPr>
        <p:spPr>
          <a:xfrm>
            <a:off x="9222006" y="2344715"/>
            <a:ext cx="2490618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sz="2400" dirty="0"/>
              <a:t>Coherent sum</a:t>
            </a:r>
          </a:p>
          <a:p>
            <a:pPr>
              <a:buClr>
                <a:schemeClr val="accent2"/>
              </a:buClr>
              <a:buSzPct val="130000"/>
            </a:pPr>
            <a:r>
              <a:rPr lang="es-ES" sz="2400" dirty="0"/>
              <a:t>High THz energy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3A75D8-EFBF-ED98-79C6-818EE079CE83}"/>
              </a:ext>
            </a:extLst>
          </p:cNvPr>
          <p:cNvSpPr txBox="1"/>
          <p:nvPr/>
        </p:nvSpPr>
        <p:spPr>
          <a:xfrm>
            <a:off x="3609903" y="1759084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dirty="0">
                <a:cs typeface="Arial" panose="020B0604020202020204" pitchFamily="34" charset="0"/>
              </a:rPr>
              <a:t>PPLN: DFG + QPM</a:t>
            </a:r>
            <a:endParaRPr lang="es-ES" sz="2400" dirty="0" err="1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FDA459-5EBC-AB24-EBB9-37CB9B356851}"/>
              </a:ext>
            </a:extLst>
          </p:cNvPr>
          <p:cNvSpPr/>
          <p:nvPr/>
        </p:nvSpPr>
        <p:spPr>
          <a:xfrm>
            <a:off x="3487745" y="2238796"/>
            <a:ext cx="3113016" cy="1042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E9248FF-740A-F700-71B6-A7BBC62C191A}"/>
                  </a:ext>
                </a:extLst>
              </p:cNvPr>
              <p:cNvSpPr/>
              <p:nvPr/>
            </p:nvSpPr>
            <p:spPr>
              <a:xfrm>
                <a:off x="3488056" y="2238796"/>
                <a:ext cx="557717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E9248FF-740A-F700-71B6-A7BBC62C1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056" y="2238796"/>
                <a:ext cx="557717" cy="1042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63A234A4-AA05-42FB-61F2-BDD80AF2ED16}"/>
                  </a:ext>
                </a:extLst>
              </p:cNvPr>
              <p:cNvSpPr/>
              <p:nvPr/>
            </p:nvSpPr>
            <p:spPr>
              <a:xfrm>
                <a:off x="3981838" y="2238796"/>
                <a:ext cx="648071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63A234A4-AA05-42FB-61F2-BDD80AF2E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838" y="2238796"/>
                <a:ext cx="648071" cy="104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99D65CA5-2D89-83E7-8813-573C30F5D1E0}"/>
                  </a:ext>
                </a:extLst>
              </p:cNvPr>
              <p:cNvSpPr/>
              <p:nvPr/>
            </p:nvSpPr>
            <p:spPr>
              <a:xfrm>
                <a:off x="4539555" y="2238796"/>
                <a:ext cx="594411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99D65CA5-2D89-83E7-8813-573C30F5D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55" y="2238796"/>
                <a:ext cx="594411" cy="104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6367825D-2BEA-531F-1C2A-0C661C8485D2}"/>
                  </a:ext>
                </a:extLst>
              </p:cNvPr>
              <p:cNvSpPr/>
              <p:nvPr/>
            </p:nvSpPr>
            <p:spPr>
              <a:xfrm>
                <a:off x="5080305" y="2238796"/>
                <a:ext cx="648071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6367825D-2BEA-531F-1C2A-0C661C848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05" y="2238796"/>
                <a:ext cx="648071" cy="104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C3CA7BB6-49F6-06E7-BCA9-5BF77904E046}"/>
                  </a:ext>
                </a:extLst>
              </p:cNvPr>
              <p:cNvSpPr/>
              <p:nvPr/>
            </p:nvSpPr>
            <p:spPr>
              <a:xfrm>
                <a:off x="5584361" y="2238796"/>
                <a:ext cx="557717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C3CA7BB6-49F6-06E7-BCA9-5BF77904E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361" y="2238796"/>
                <a:ext cx="557717" cy="104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1A2B5D8C-064E-30B8-5E33-0D9F5F331DBC}"/>
                  </a:ext>
                </a:extLst>
              </p:cNvPr>
              <p:cNvSpPr/>
              <p:nvPr/>
            </p:nvSpPr>
            <p:spPr>
              <a:xfrm>
                <a:off x="6088418" y="2238796"/>
                <a:ext cx="512344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1A2B5D8C-064E-30B8-5E33-0D9F5F331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418" y="2238796"/>
                <a:ext cx="512344" cy="104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35" name="Forma libre: forma 4134">
            <a:extLst>
              <a:ext uri="{FF2B5EF4-FFF2-40B4-BE49-F238E27FC236}">
                <a16:creationId xmlns:a16="http://schemas.microsoft.com/office/drawing/2014/main" id="{1C3EA295-D62B-7D91-2E1F-59011CB997C4}"/>
              </a:ext>
            </a:extLst>
          </p:cNvPr>
          <p:cNvSpPr/>
          <p:nvPr/>
        </p:nvSpPr>
        <p:spPr>
          <a:xfrm>
            <a:off x="6820999" y="2353769"/>
            <a:ext cx="198514" cy="45390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44" name="Forma libre: forma 4143">
            <a:extLst>
              <a:ext uri="{FF2B5EF4-FFF2-40B4-BE49-F238E27FC236}">
                <a16:creationId xmlns:a16="http://schemas.microsoft.com/office/drawing/2014/main" id="{1FA59135-1BAB-A57C-6C66-29733F9C1B3E}"/>
              </a:ext>
            </a:extLst>
          </p:cNvPr>
          <p:cNvSpPr/>
          <p:nvPr/>
        </p:nvSpPr>
        <p:spPr>
          <a:xfrm>
            <a:off x="7218131" y="2055556"/>
            <a:ext cx="198024" cy="719391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45" name="Forma libre: forma 4144">
            <a:extLst>
              <a:ext uri="{FF2B5EF4-FFF2-40B4-BE49-F238E27FC236}">
                <a16:creationId xmlns:a16="http://schemas.microsoft.com/office/drawing/2014/main" id="{1BB77616-C990-B6D6-F828-229E8AEC3924}"/>
              </a:ext>
            </a:extLst>
          </p:cNvPr>
          <p:cNvSpPr/>
          <p:nvPr/>
        </p:nvSpPr>
        <p:spPr>
          <a:xfrm>
            <a:off x="7617358" y="1628800"/>
            <a:ext cx="213922" cy="1146848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46" name="Forma libre: forma 4145">
            <a:extLst>
              <a:ext uri="{FF2B5EF4-FFF2-40B4-BE49-F238E27FC236}">
                <a16:creationId xmlns:a16="http://schemas.microsoft.com/office/drawing/2014/main" id="{AFD4B085-7063-8FDD-7A9F-ADF2450F1BAE}"/>
              </a:ext>
            </a:extLst>
          </p:cNvPr>
          <p:cNvSpPr/>
          <p:nvPr/>
        </p:nvSpPr>
        <p:spPr>
          <a:xfrm>
            <a:off x="8029338" y="2067323"/>
            <a:ext cx="210028" cy="719391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47" name="Forma libre: forma 4146">
            <a:extLst>
              <a:ext uri="{FF2B5EF4-FFF2-40B4-BE49-F238E27FC236}">
                <a16:creationId xmlns:a16="http://schemas.microsoft.com/office/drawing/2014/main" id="{A922364E-D696-5838-6CCA-C7F9F3C5748E}"/>
              </a:ext>
            </a:extLst>
          </p:cNvPr>
          <p:cNvSpPr/>
          <p:nvPr/>
        </p:nvSpPr>
        <p:spPr>
          <a:xfrm rot="10800000">
            <a:off x="7416155" y="2720458"/>
            <a:ext cx="199597" cy="1146848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49" name="Forma libre: forma 4148">
            <a:extLst>
              <a:ext uri="{FF2B5EF4-FFF2-40B4-BE49-F238E27FC236}">
                <a16:creationId xmlns:a16="http://schemas.microsoft.com/office/drawing/2014/main" id="{290C91F9-6EE3-62DB-ED03-2339B1847C20}"/>
              </a:ext>
            </a:extLst>
          </p:cNvPr>
          <p:cNvSpPr/>
          <p:nvPr/>
        </p:nvSpPr>
        <p:spPr>
          <a:xfrm rot="10800000">
            <a:off x="6616863" y="2751141"/>
            <a:ext cx="210028" cy="45390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51" name="Forma libre: forma 4150">
            <a:extLst>
              <a:ext uri="{FF2B5EF4-FFF2-40B4-BE49-F238E27FC236}">
                <a16:creationId xmlns:a16="http://schemas.microsoft.com/office/drawing/2014/main" id="{41108E23-D1B3-8FEC-EE92-31F7CA8B8E0D}"/>
              </a:ext>
            </a:extLst>
          </p:cNvPr>
          <p:cNvSpPr/>
          <p:nvPr/>
        </p:nvSpPr>
        <p:spPr>
          <a:xfrm rot="10800000">
            <a:off x="7017238" y="2778733"/>
            <a:ext cx="204523" cy="719391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52" name="Forma libre: forma 4151">
            <a:extLst>
              <a:ext uri="{FF2B5EF4-FFF2-40B4-BE49-F238E27FC236}">
                <a16:creationId xmlns:a16="http://schemas.microsoft.com/office/drawing/2014/main" id="{D5773BDB-9F7B-FD2D-570C-C624882C890D}"/>
              </a:ext>
            </a:extLst>
          </p:cNvPr>
          <p:cNvSpPr/>
          <p:nvPr/>
        </p:nvSpPr>
        <p:spPr>
          <a:xfrm rot="10800000">
            <a:off x="7828987" y="2742345"/>
            <a:ext cx="204523" cy="719391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53" name="Forma libre: forma 4152">
            <a:extLst>
              <a:ext uri="{FF2B5EF4-FFF2-40B4-BE49-F238E27FC236}">
                <a16:creationId xmlns:a16="http://schemas.microsoft.com/office/drawing/2014/main" id="{D698CA18-EFC7-A47C-D4E3-D5F9440924E9}"/>
              </a:ext>
            </a:extLst>
          </p:cNvPr>
          <p:cNvSpPr/>
          <p:nvPr/>
        </p:nvSpPr>
        <p:spPr>
          <a:xfrm rot="10800000">
            <a:off x="8241196" y="2765180"/>
            <a:ext cx="203407" cy="45390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54" name="Forma libre: forma 4153">
            <a:extLst>
              <a:ext uri="{FF2B5EF4-FFF2-40B4-BE49-F238E27FC236}">
                <a16:creationId xmlns:a16="http://schemas.microsoft.com/office/drawing/2014/main" id="{869A24D3-9E53-602F-58E6-2170BC3B6D09}"/>
              </a:ext>
            </a:extLst>
          </p:cNvPr>
          <p:cNvSpPr/>
          <p:nvPr/>
        </p:nvSpPr>
        <p:spPr>
          <a:xfrm>
            <a:off x="8437424" y="2321042"/>
            <a:ext cx="210028" cy="453905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8A6D2BE-6D97-FF6D-DB6B-8C8F386275B6}"/>
              </a:ext>
            </a:extLst>
          </p:cNvPr>
          <p:cNvCxnSpPr>
            <a:cxnSpLocks/>
          </p:cNvCxnSpPr>
          <p:nvPr/>
        </p:nvCxnSpPr>
        <p:spPr>
          <a:xfrm>
            <a:off x="337740" y="5012184"/>
            <a:ext cx="864119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738E459-5628-419A-BD77-D05CE2C76CF8}"/>
                  </a:ext>
                </a:extLst>
              </p:cNvPr>
              <p:cNvSpPr txBox="1"/>
              <p:nvPr/>
            </p:nvSpPr>
            <p:spPr>
              <a:xfrm>
                <a:off x="1944835" y="3482600"/>
                <a:ext cx="172124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l-GR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𝜴</m:t>
                          </m:r>
                        </m:e>
                        <m:sub>
                          <m:r>
                            <a:rPr lang="es-E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𝒕𝒓</m:t>
                          </m:r>
                        </m:sub>
                      </m:sSub>
                      <m:r>
                        <a:rPr lang="es-E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l-GR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𝜴</m:t>
                          </m:r>
                        </m:e>
                        <m:sub>
                          <m:r>
                            <a:rPr lang="es-E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𝑷𝑴</m:t>
                          </m:r>
                        </m:sub>
                      </m:sSub>
                    </m:oMath>
                  </m:oMathPara>
                </a14:m>
                <a:endParaRPr lang="es-ES" sz="2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738E459-5628-419A-BD77-D05CE2C76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35" y="3482600"/>
                <a:ext cx="1721240" cy="461665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094D829-7893-A9A1-1B39-C93188237A6F}"/>
              </a:ext>
            </a:extLst>
          </p:cNvPr>
          <p:cNvCxnSpPr>
            <a:cxnSpLocks/>
          </p:cNvCxnSpPr>
          <p:nvPr/>
        </p:nvCxnSpPr>
        <p:spPr>
          <a:xfrm>
            <a:off x="2324642" y="4057919"/>
            <a:ext cx="94474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DBFAD8D-7A42-C364-7842-50133465F277}"/>
              </a:ext>
            </a:extLst>
          </p:cNvPr>
          <p:cNvSpPr txBox="1"/>
          <p:nvPr/>
        </p:nvSpPr>
        <p:spPr>
          <a:xfrm>
            <a:off x="9168345" y="4580529"/>
            <a:ext cx="242168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sz="2400" dirty="0"/>
              <a:t>Incoherent sum</a:t>
            </a:r>
          </a:p>
          <a:p>
            <a:pPr>
              <a:buClr>
                <a:schemeClr val="accent2"/>
              </a:buClr>
              <a:buSzPct val="130000"/>
            </a:pPr>
            <a:r>
              <a:rPr lang="es-ES" sz="2400" dirty="0"/>
              <a:t>Low THz energy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F99F18-4CBB-9E1E-390E-6EB421F9A74E}"/>
              </a:ext>
            </a:extLst>
          </p:cNvPr>
          <p:cNvSpPr txBox="1"/>
          <p:nvPr/>
        </p:nvSpPr>
        <p:spPr>
          <a:xfrm>
            <a:off x="3556242" y="3994898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it-IT" sz="2400" dirty="0">
                <a:cs typeface="Arial" panose="020B0604020202020204" pitchFamily="34" charset="0"/>
              </a:rPr>
              <a:t>PPLN: DFG + QPM</a:t>
            </a:r>
            <a:endParaRPr lang="es-ES" sz="2400" dirty="0" err="1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1A290C-7DC4-22A3-791F-F27C3232C3D1}"/>
              </a:ext>
            </a:extLst>
          </p:cNvPr>
          <p:cNvSpPr/>
          <p:nvPr/>
        </p:nvSpPr>
        <p:spPr>
          <a:xfrm>
            <a:off x="3434084" y="4474610"/>
            <a:ext cx="3113016" cy="1042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095CF60-C080-9AD4-067F-1AF994C29BC0}"/>
                  </a:ext>
                </a:extLst>
              </p:cNvPr>
              <p:cNvSpPr/>
              <p:nvPr/>
            </p:nvSpPr>
            <p:spPr>
              <a:xfrm>
                <a:off x="3434395" y="4474610"/>
                <a:ext cx="557717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095CF60-C080-9AD4-067F-1AF994C29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95" y="4474610"/>
                <a:ext cx="557717" cy="1042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EAD296F-C55C-8E6B-70BB-37EBC05C87D0}"/>
                  </a:ext>
                </a:extLst>
              </p:cNvPr>
              <p:cNvSpPr/>
              <p:nvPr/>
            </p:nvSpPr>
            <p:spPr>
              <a:xfrm>
                <a:off x="3928177" y="4474610"/>
                <a:ext cx="648071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EAD296F-C55C-8E6B-70BB-37EBC05C8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7" y="4474610"/>
                <a:ext cx="648071" cy="1042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CCE1A60-70E8-BC39-3D63-B4056C98D0CC}"/>
                  </a:ext>
                </a:extLst>
              </p:cNvPr>
              <p:cNvSpPr/>
              <p:nvPr/>
            </p:nvSpPr>
            <p:spPr>
              <a:xfrm>
                <a:off x="4485894" y="4474610"/>
                <a:ext cx="594411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CCE1A60-70E8-BC39-3D63-B4056C98D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894" y="4474610"/>
                <a:ext cx="594411" cy="10428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4CDDAEE-6B14-CB6B-77E2-3BD64910563B}"/>
                  </a:ext>
                </a:extLst>
              </p:cNvPr>
              <p:cNvSpPr/>
              <p:nvPr/>
            </p:nvSpPr>
            <p:spPr>
              <a:xfrm>
                <a:off x="5026644" y="4474610"/>
                <a:ext cx="648071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4CDDAEE-6B14-CB6B-77E2-3BD649105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44" y="4474610"/>
                <a:ext cx="648071" cy="10428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0B2FC125-0632-562C-6B28-124A77CE9EE7}"/>
                  </a:ext>
                </a:extLst>
              </p:cNvPr>
              <p:cNvSpPr/>
              <p:nvPr/>
            </p:nvSpPr>
            <p:spPr>
              <a:xfrm>
                <a:off x="5530700" y="4474610"/>
                <a:ext cx="557717" cy="104283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s-ES" sz="40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0B2FC125-0632-562C-6B28-124A77CE9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0" y="4474610"/>
                <a:ext cx="557717" cy="10428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40340F2-CDAE-1A97-42C9-DE742D6BAFC9}"/>
                  </a:ext>
                </a:extLst>
              </p:cNvPr>
              <p:cNvSpPr/>
              <p:nvPr/>
            </p:nvSpPr>
            <p:spPr>
              <a:xfrm>
                <a:off x="6034757" y="4474610"/>
                <a:ext cx="512344" cy="104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4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40340F2-CDAE-1A97-42C9-DE742D6BA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757" y="4474610"/>
                <a:ext cx="512344" cy="1042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954DD81-108A-6298-13D4-9974569D1976}"/>
              </a:ext>
            </a:extLst>
          </p:cNvPr>
          <p:cNvSpPr/>
          <p:nvPr/>
        </p:nvSpPr>
        <p:spPr>
          <a:xfrm>
            <a:off x="6585995" y="4930815"/>
            <a:ext cx="2372810" cy="132061"/>
          </a:xfrm>
          <a:custGeom>
            <a:avLst/>
            <a:gdLst>
              <a:gd name="connsiteX0" fmla="*/ 0 w 2372810"/>
              <a:gd name="connsiteY0" fmla="*/ 57874 h 132061"/>
              <a:gd name="connsiteX1" fmla="*/ 277792 w 2372810"/>
              <a:gd name="connsiteY1" fmla="*/ 23150 h 132061"/>
              <a:gd name="connsiteX2" fmla="*/ 821802 w 2372810"/>
              <a:gd name="connsiteY2" fmla="*/ 127322 h 132061"/>
              <a:gd name="connsiteX3" fmla="*/ 1354238 w 2372810"/>
              <a:gd name="connsiteY3" fmla="*/ 0 h 132061"/>
              <a:gd name="connsiteX4" fmla="*/ 1794076 w 2372810"/>
              <a:gd name="connsiteY4" fmla="*/ 127322 h 132061"/>
              <a:gd name="connsiteX5" fmla="*/ 2372810 w 2372810"/>
              <a:gd name="connsiteY5" fmla="*/ 92598 h 13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810" h="132061">
                <a:moveTo>
                  <a:pt x="0" y="57874"/>
                </a:moveTo>
                <a:cubicBezTo>
                  <a:pt x="70412" y="34724"/>
                  <a:pt x="140825" y="11575"/>
                  <a:pt x="277792" y="23150"/>
                </a:cubicBezTo>
                <a:cubicBezTo>
                  <a:pt x="414759" y="34725"/>
                  <a:pt x="642394" y="131180"/>
                  <a:pt x="821802" y="127322"/>
                </a:cubicBezTo>
                <a:cubicBezTo>
                  <a:pt x="1001210" y="123464"/>
                  <a:pt x="1192192" y="0"/>
                  <a:pt x="1354238" y="0"/>
                </a:cubicBezTo>
                <a:cubicBezTo>
                  <a:pt x="1516284" y="0"/>
                  <a:pt x="1624314" y="111889"/>
                  <a:pt x="1794076" y="127322"/>
                </a:cubicBezTo>
                <a:cubicBezTo>
                  <a:pt x="1963838" y="142755"/>
                  <a:pt x="2168324" y="117676"/>
                  <a:pt x="2372810" y="92598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31037809-C8BC-85BB-D139-C9EB5D5B317D}"/>
                  </a:ext>
                </a:extLst>
              </p:cNvPr>
              <p:cNvSpPr txBox="1"/>
              <p:nvPr/>
            </p:nvSpPr>
            <p:spPr>
              <a:xfrm>
                <a:off x="263352" y="2884874"/>
                <a:ext cx="31683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:r>
                  <a:rPr lang="it-IT" sz="2000" dirty="0">
                    <a:cs typeface="Arial" panose="020B0604020202020204" pitchFamily="34" charset="0"/>
                  </a:rPr>
                  <a:t>Train of pulses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𝒕𝒓</m:t>
                        </m:r>
                      </m:sub>
                    </m:sSub>
                    <m:r>
                      <a:rPr lang="es-E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𝑷𝑴</m:t>
                        </m:r>
                      </m:sub>
                    </m:sSub>
                  </m:oMath>
                </a14:m>
                <a:endParaRPr lang="es-ES" sz="2000" b="1" dirty="0" err="1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31037809-C8BC-85BB-D139-C9EB5D5B3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884874"/>
                <a:ext cx="3168352" cy="400110"/>
              </a:xfrm>
              <a:prstGeom prst="rect">
                <a:avLst/>
              </a:prstGeom>
              <a:blipFill>
                <a:blip r:embed="rId16"/>
                <a:stretch>
                  <a:fillRect l="-1923" t="-6061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717FE03-0FA4-2F34-1230-1646123729A8}"/>
                  </a:ext>
                </a:extLst>
              </p:cNvPr>
              <p:cNvSpPr txBox="1"/>
              <p:nvPr/>
            </p:nvSpPr>
            <p:spPr>
              <a:xfrm>
                <a:off x="226838" y="5112770"/>
                <a:ext cx="31683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30000"/>
                </a:pPr>
                <a:r>
                  <a:rPr lang="it-IT" sz="2000" dirty="0">
                    <a:cs typeface="Arial" panose="020B0604020202020204" pitchFamily="34" charset="0"/>
                  </a:rPr>
                  <a:t>Train of pulses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𝒕𝒓</m:t>
                        </m:r>
                      </m:sub>
                    </m:sSub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𝑷𝑴</m:t>
                        </m:r>
                      </m:sub>
                    </m:sSub>
                  </m:oMath>
                </a14:m>
                <a:endParaRPr lang="es-ES" sz="2000" b="1" dirty="0" err="1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717FE03-0FA4-2F34-1230-164612372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38" y="5112770"/>
                <a:ext cx="3168352" cy="400110"/>
              </a:xfrm>
              <a:prstGeom prst="rect">
                <a:avLst/>
              </a:prstGeom>
              <a:blipFill>
                <a:blip r:embed="rId17"/>
                <a:stretch>
                  <a:fillRect l="-1923" t="-7692" b="-292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662D4D4E-21A3-D856-67BE-3C24922FE098}"/>
              </a:ext>
            </a:extLst>
          </p:cNvPr>
          <p:cNvSpPr/>
          <p:nvPr/>
        </p:nvSpPr>
        <p:spPr>
          <a:xfrm rot="21343468">
            <a:off x="396788" y="1957730"/>
            <a:ext cx="1021363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6CE566B6-AA32-E513-1165-0E8BAA813E93}"/>
              </a:ext>
            </a:extLst>
          </p:cNvPr>
          <p:cNvSpPr/>
          <p:nvPr/>
        </p:nvSpPr>
        <p:spPr>
          <a:xfrm rot="21343468">
            <a:off x="1373947" y="1962509"/>
            <a:ext cx="1021363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69185CF-5B70-2A76-B34C-D0247738C848}"/>
              </a:ext>
            </a:extLst>
          </p:cNvPr>
          <p:cNvSpPr/>
          <p:nvPr/>
        </p:nvSpPr>
        <p:spPr>
          <a:xfrm rot="21343468">
            <a:off x="2368506" y="1976533"/>
            <a:ext cx="1021363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86EDFB88-7E4B-5D99-6847-80F6C1E56E4B}"/>
              </a:ext>
            </a:extLst>
          </p:cNvPr>
          <p:cNvSpPr/>
          <p:nvPr/>
        </p:nvSpPr>
        <p:spPr>
          <a:xfrm rot="21343468">
            <a:off x="362099" y="4190635"/>
            <a:ext cx="1021363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36150FAC-D1B7-16EF-A260-BD86EBC63FF6}"/>
              </a:ext>
            </a:extLst>
          </p:cNvPr>
          <p:cNvSpPr/>
          <p:nvPr/>
        </p:nvSpPr>
        <p:spPr>
          <a:xfrm rot="21343468">
            <a:off x="1339258" y="4195414"/>
            <a:ext cx="1021363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486A01D0-AD0F-5C06-C4EC-0967A63BD6DE}"/>
              </a:ext>
            </a:extLst>
          </p:cNvPr>
          <p:cNvSpPr/>
          <p:nvPr/>
        </p:nvSpPr>
        <p:spPr>
          <a:xfrm rot="21343468">
            <a:off x="2333817" y="4209438"/>
            <a:ext cx="1021363" cy="835983"/>
          </a:xfrm>
          <a:custGeom>
            <a:avLst/>
            <a:gdLst>
              <a:gd name="connsiteX0" fmla="*/ 0 w 3234813"/>
              <a:gd name="connsiteY0" fmla="*/ 1594400 h 1761548"/>
              <a:gd name="connsiteX1" fmla="*/ 766916 w 3234813"/>
              <a:gd name="connsiteY1" fmla="*/ 1397754 h 1761548"/>
              <a:gd name="connsiteX2" fmla="*/ 1445342 w 3234813"/>
              <a:gd name="connsiteY2" fmla="*/ 247380 h 1761548"/>
              <a:gd name="connsiteX3" fmla="*/ 1818968 w 3234813"/>
              <a:gd name="connsiteY3" fmla="*/ 1574 h 1761548"/>
              <a:gd name="connsiteX4" fmla="*/ 2202426 w 3234813"/>
              <a:gd name="connsiteY4" fmla="*/ 227716 h 1761548"/>
              <a:gd name="connsiteX5" fmla="*/ 2664542 w 3234813"/>
              <a:gd name="connsiteY5" fmla="*/ 1486245 h 1761548"/>
              <a:gd name="connsiteX6" fmla="*/ 3234813 w 3234813"/>
              <a:gd name="connsiteY6" fmla="*/ 1761548 h 1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13" h="1761548">
                <a:moveTo>
                  <a:pt x="0" y="1594400"/>
                </a:moveTo>
                <a:cubicBezTo>
                  <a:pt x="263013" y="1608328"/>
                  <a:pt x="526026" y="1622257"/>
                  <a:pt x="766916" y="1397754"/>
                </a:cubicBezTo>
                <a:cubicBezTo>
                  <a:pt x="1007806" y="1173251"/>
                  <a:pt x="1270000" y="480077"/>
                  <a:pt x="1445342" y="247380"/>
                </a:cubicBezTo>
                <a:cubicBezTo>
                  <a:pt x="1620684" y="14683"/>
                  <a:pt x="1692787" y="4851"/>
                  <a:pt x="1818968" y="1574"/>
                </a:cubicBezTo>
                <a:cubicBezTo>
                  <a:pt x="1945149" y="-1703"/>
                  <a:pt x="2061497" y="-19729"/>
                  <a:pt x="2202426" y="227716"/>
                </a:cubicBezTo>
                <a:cubicBezTo>
                  <a:pt x="2343355" y="475161"/>
                  <a:pt x="2492478" y="1230606"/>
                  <a:pt x="2664542" y="1486245"/>
                </a:cubicBezTo>
                <a:cubicBezTo>
                  <a:pt x="2836607" y="1741884"/>
                  <a:pt x="3035710" y="1751716"/>
                  <a:pt x="3234813" y="17615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36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0" name="Imagen 4129">
            <a:extLst>
              <a:ext uri="{FF2B5EF4-FFF2-40B4-BE49-F238E27FC236}">
                <a16:creationId xmlns:a16="http://schemas.microsoft.com/office/drawing/2014/main" id="{87632112-B85D-CDEB-3ED9-9E2465E7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040" y="1848183"/>
            <a:ext cx="5852172" cy="43891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Experimental setup: Pulse divider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9222D41-F61E-899C-5C6D-07A2CC8F6CD7}"/>
              </a:ext>
            </a:extLst>
          </p:cNvPr>
          <p:cNvSpPr/>
          <p:nvPr/>
        </p:nvSpPr>
        <p:spPr>
          <a:xfrm>
            <a:off x="2644848" y="3697216"/>
            <a:ext cx="1026846" cy="94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A228BAF8-CE40-23A6-F593-E0A9BED14C96}"/>
              </a:ext>
            </a:extLst>
          </p:cNvPr>
          <p:cNvCxnSpPr>
            <a:cxnSpLocks/>
          </p:cNvCxnSpPr>
          <p:nvPr/>
        </p:nvCxnSpPr>
        <p:spPr>
          <a:xfrm>
            <a:off x="707703" y="4185808"/>
            <a:ext cx="4590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2811641-9F05-72BB-D35E-FB50F7F16A26}"/>
              </a:ext>
            </a:extLst>
          </p:cNvPr>
          <p:cNvCxnSpPr>
            <a:cxnSpLocks/>
            <a:stCxn id="63" idx="0"/>
          </p:cNvCxnSpPr>
          <p:nvPr/>
        </p:nvCxnSpPr>
        <p:spPr>
          <a:xfrm>
            <a:off x="3158271" y="2128978"/>
            <a:ext cx="9832" cy="3856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6B23C6E4-099B-73DC-B9FB-4C0E38D8C563}"/>
              </a:ext>
            </a:extLst>
          </p:cNvPr>
          <p:cNvSpPr/>
          <p:nvPr/>
        </p:nvSpPr>
        <p:spPr>
          <a:xfrm>
            <a:off x="2391355" y="2128978"/>
            <a:ext cx="1533832" cy="3342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96" name="Rectángulo 4095">
            <a:extLst>
              <a:ext uri="{FF2B5EF4-FFF2-40B4-BE49-F238E27FC236}">
                <a16:creationId xmlns:a16="http://schemas.microsoft.com/office/drawing/2014/main" id="{C57CB885-1766-A6D6-2A92-F052EDEC95F9}"/>
              </a:ext>
            </a:extLst>
          </p:cNvPr>
          <p:cNvSpPr/>
          <p:nvPr/>
        </p:nvSpPr>
        <p:spPr>
          <a:xfrm rot="5400000">
            <a:off x="4550674" y="4018661"/>
            <a:ext cx="1533832" cy="3342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97" name="Conector recto 4096">
            <a:extLst>
              <a:ext uri="{FF2B5EF4-FFF2-40B4-BE49-F238E27FC236}">
                <a16:creationId xmlns:a16="http://schemas.microsoft.com/office/drawing/2014/main" id="{1F50D092-9BB8-A966-D254-D0C61CAA6322}"/>
              </a:ext>
            </a:extLst>
          </p:cNvPr>
          <p:cNvCxnSpPr/>
          <p:nvPr/>
        </p:nvCxnSpPr>
        <p:spPr>
          <a:xfrm flipH="1">
            <a:off x="2654680" y="3707048"/>
            <a:ext cx="1026846" cy="9408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" name="Rectángulo 4097">
            <a:extLst>
              <a:ext uri="{FF2B5EF4-FFF2-40B4-BE49-F238E27FC236}">
                <a16:creationId xmlns:a16="http://schemas.microsoft.com/office/drawing/2014/main" id="{57CA88B6-0B63-4289-1F15-A440CA4AA9AB}"/>
              </a:ext>
            </a:extLst>
          </p:cNvPr>
          <p:cNvSpPr/>
          <p:nvPr/>
        </p:nvSpPr>
        <p:spPr>
          <a:xfrm rot="16200000">
            <a:off x="4045893" y="4127752"/>
            <a:ext cx="1533832" cy="994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99" name="Rectángulo 4098">
            <a:extLst>
              <a:ext uri="{FF2B5EF4-FFF2-40B4-BE49-F238E27FC236}">
                <a16:creationId xmlns:a16="http://schemas.microsoft.com/office/drawing/2014/main" id="{F132E413-9DCC-939D-367C-F15F77521B7B}"/>
              </a:ext>
            </a:extLst>
          </p:cNvPr>
          <p:cNvSpPr/>
          <p:nvPr/>
        </p:nvSpPr>
        <p:spPr>
          <a:xfrm>
            <a:off x="2391355" y="2736483"/>
            <a:ext cx="1533832" cy="994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0" name="Rectángulo 4099">
            <a:extLst>
              <a:ext uri="{FF2B5EF4-FFF2-40B4-BE49-F238E27FC236}">
                <a16:creationId xmlns:a16="http://schemas.microsoft.com/office/drawing/2014/main" id="{E1AD7074-9329-1E8C-4862-1A737FDA86F5}"/>
              </a:ext>
            </a:extLst>
          </p:cNvPr>
          <p:cNvSpPr/>
          <p:nvPr/>
        </p:nvSpPr>
        <p:spPr>
          <a:xfrm rot="16200000">
            <a:off x="1005635" y="4136075"/>
            <a:ext cx="1533832" cy="994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1" name="Forma libre: forma 4100">
            <a:extLst>
              <a:ext uri="{FF2B5EF4-FFF2-40B4-BE49-F238E27FC236}">
                <a16:creationId xmlns:a16="http://schemas.microsoft.com/office/drawing/2014/main" id="{166A6797-0AD4-5204-93B4-9DA1D5F24351}"/>
              </a:ext>
            </a:extLst>
          </p:cNvPr>
          <p:cNvSpPr/>
          <p:nvPr/>
        </p:nvSpPr>
        <p:spPr>
          <a:xfrm>
            <a:off x="1082650" y="3656377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</a:t>
            </a:r>
          </a:p>
        </p:txBody>
      </p:sp>
      <p:sp>
        <p:nvSpPr>
          <p:cNvPr id="4102" name="Forma libre: forma 4101">
            <a:extLst>
              <a:ext uri="{FF2B5EF4-FFF2-40B4-BE49-F238E27FC236}">
                <a16:creationId xmlns:a16="http://schemas.microsoft.com/office/drawing/2014/main" id="{427BBEB7-129C-156D-6B1F-5D1568DA3604}"/>
              </a:ext>
            </a:extLst>
          </p:cNvPr>
          <p:cNvSpPr/>
          <p:nvPr/>
        </p:nvSpPr>
        <p:spPr>
          <a:xfrm rot="16200000">
            <a:off x="2765602" y="2945690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</a:t>
            </a:r>
          </a:p>
        </p:txBody>
      </p:sp>
      <p:sp>
        <p:nvSpPr>
          <p:cNvPr id="4103" name="Forma libre: forma 4102">
            <a:extLst>
              <a:ext uri="{FF2B5EF4-FFF2-40B4-BE49-F238E27FC236}">
                <a16:creationId xmlns:a16="http://schemas.microsoft.com/office/drawing/2014/main" id="{7CC01DBF-F083-5562-154E-063D176335DF}"/>
              </a:ext>
            </a:extLst>
          </p:cNvPr>
          <p:cNvSpPr/>
          <p:nvPr/>
        </p:nvSpPr>
        <p:spPr>
          <a:xfrm rot="5400000">
            <a:off x="3302525" y="4966885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05" name="Forma libre: forma 4104">
            <a:extLst>
              <a:ext uri="{FF2B5EF4-FFF2-40B4-BE49-F238E27FC236}">
                <a16:creationId xmlns:a16="http://schemas.microsoft.com/office/drawing/2014/main" id="{D0D342D9-749D-2C41-F5F1-579E40902EB7}"/>
              </a:ext>
            </a:extLst>
          </p:cNvPr>
          <p:cNvSpPr/>
          <p:nvPr/>
        </p:nvSpPr>
        <p:spPr>
          <a:xfrm rot="5400000">
            <a:off x="3302524" y="3108648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06" name="Forma libre: forma 4105">
            <a:extLst>
              <a:ext uri="{FF2B5EF4-FFF2-40B4-BE49-F238E27FC236}">
                <a16:creationId xmlns:a16="http://schemas.microsoft.com/office/drawing/2014/main" id="{70FF2A6C-EC1D-906E-5139-9AFF5FEB231A}"/>
              </a:ext>
            </a:extLst>
          </p:cNvPr>
          <p:cNvSpPr/>
          <p:nvPr/>
        </p:nvSpPr>
        <p:spPr>
          <a:xfrm>
            <a:off x="3930100" y="3665455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08" name="Forma libre: forma 4107">
            <a:extLst>
              <a:ext uri="{FF2B5EF4-FFF2-40B4-BE49-F238E27FC236}">
                <a16:creationId xmlns:a16="http://schemas.microsoft.com/office/drawing/2014/main" id="{EF03B832-3D0A-32EE-A18F-5C9B4CF5BDDD}"/>
              </a:ext>
            </a:extLst>
          </p:cNvPr>
          <p:cNvSpPr/>
          <p:nvPr/>
        </p:nvSpPr>
        <p:spPr>
          <a:xfrm rot="10800000">
            <a:off x="4161157" y="4161984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10" name="Forma libre: forma 4109">
            <a:extLst>
              <a:ext uri="{FF2B5EF4-FFF2-40B4-BE49-F238E27FC236}">
                <a16:creationId xmlns:a16="http://schemas.microsoft.com/office/drawing/2014/main" id="{B816318E-19E9-5038-DEEA-C1ADEB3CEA7B}"/>
              </a:ext>
            </a:extLst>
          </p:cNvPr>
          <p:cNvSpPr/>
          <p:nvPr/>
        </p:nvSpPr>
        <p:spPr>
          <a:xfrm rot="5400000">
            <a:off x="3319428" y="5438830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13" name="CuadroTexto 4112">
            <a:extLst>
              <a:ext uri="{FF2B5EF4-FFF2-40B4-BE49-F238E27FC236}">
                <a16:creationId xmlns:a16="http://schemas.microsoft.com/office/drawing/2014/main" id="{703F4974-346E-6237-32EC-5DA37744D670}"/>
              </a:ext>
            </a:extLst>
          </p:cNvPr>
          <p:cNvSpPr txBox="1"/>
          <p:nvPr/>
        </p:nvSpPr>
        <p:spPr>
          <a:xfrm>
            <a:off x="4033103" y="2060848"/>
            <a:ext cx="242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Motorized</a:t>
            </a:r>
            <a:r>
              <a:rPr lang="es-ES" sz="2400" dirty="0"/>
              <a:t> </a:t>
            </a:r>
            <a:r>
              <a:rPr lang="es-ES" sz="2400" dirty="0" err="1"/>
              <a:t>stage</a:t>
            </a:r>
            <a:endParaRPr lang="es-ES" sz="2400" dirty="0"/>
          </a:p>
        </p:txBody>
      </p:sp>
      <p:cxnSp>
        <p:nvCxnSpPr>
          <p:cNvPr id="4115" name="Conector recto de flecha 4114">
            <a:extLst>
              <a:ext uri="{FF2B5EF4-FFF2-40B4-BE49-F238E27FC236}">
                <a16:creationId xmlns:a16="http://schemas.microsoft.com/office/drawing/2014/main" id="{5F03410D-95CA-A18D-B11A-1FB02A89CE05}"/>
              </a:ext>
            </a:extLst>
          </p:cNvPr>
          <p:cNvCxnSpPr/>
          <p:nvPr/>
        </p:nvCxnSpPr>
        <p:spPr>
          <a:xfrm>
            <a:off x="2200308" y="2380901"/>
            <a:ext cx="0" cy="402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6" name="Conector recto de flecha 4115">
            <a:extLst>
              <a:ext uri="{FF2B5EF4-FFF2-40B4-BE49-F238E27FC236}">
                <a16:creationId xmlns:a16="http://schemas.microsoft.com/office/drawing/2014/main" id="{C4AFD72C-914F-95D3-CF88-0DCC9A0684DE}"/>
              </a:ext>
            </a:extLst>
          </p:cNvPr>
          <p:cNvCxnSpPr>
            <a:cxnSpLocks/>
          </p:cNvCxnSpPr>
          <p:nvPr/>
        </p:nvCxnSpPr>
        <p:spPr>
          <a:xfrm>
            <a:off x="911424" y="3882260"/>
            <a:ext cx="6376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8" name="Conector recto de flecha 4117">
            <a:extLst>
              <a:ext uri="{FF2B5EF4-FFF2-40B4-BE49-F238E27FC236}">
                <a16:creationId xmlns:a16="http://schemas.microsoft.com/office/drawing/2014/main" id="{43EC300C-0CD4-1153-3A8C-E3BA5605AC5E}"/>
              </a:ext>
            </a:extLst>
          </p:cNvPr>
          <p:cNvCxnSpPr>
            <a:cxnSpLocks/>
          </p:cNvCxnSpPr>
          <p:nvPr/>
        </p:nvCxnSpPr>
        <p:spPr>
          <a:xfrm rot="16200000">
            <a:off x="2719337" y="3078916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9" name="Conector recto de flecha 4118">
            <a:extLst>
              <a:ext uri="{FF2B5EF4-FFF2-40B4-BE49-F238E27FC236}">
                <a16:creationId xmlns:a16="http://schemas.microsoft.com/office/drawing/2014/main" id="{0D6DA50D-0BBA-81D6-A147-8474C529AA07}"/>
              </a:ext>
            </a:extLst>
          </p:cNvPr>
          <p:cNvCxnSpPr>
            <a:cxnSpLocks/>
          </p:cNvCxnSpPr>
          <p:nvPr/>
        </p:nvCxnSpPr>
        <p:spPr>
          <a:xfrm>
            <a:off x="4054484" y="3908609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0" name="Conector recto de flecha 4119">
            <a:extLst>
              <a:ext uri="{FF2B5EF4-FFF2-40B4-BE49-F238E27FC236}">
                <a16:creationId xmlns:a16="http://schemas.microsoft.com/office/drawing/2014/main" id="{4D0E44FA-FF2A-657A-6016-01D493CFDE6B}"/>
              </a:ext>
            </a:extLst>
          </p:cNvPr>
          <p:cNvCxnSpPr>
            <a:cxnSpLocks/>
          </p:cNvCxnSpPr>
          <p:nvPr/>
        </p:nvCxnSpPr>
        <p:spPr>
          <a:xfrm rot="5400000">
            <a:off x="3260775" y="3501869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1" name="Conector recto de flecha 4120">
            <a:extLst>
              <a:ext uri="{FF2B5EF4-FFF2-40B4-BE49-F238E27FC236}">
                <a16:creationId xmlns:a16="http://schemas.microsoft.com/office/drawing/2014/main" id="{42BFBA59-C2F4-27F4-52FA-E8227908FCC8}"/>
              </a:ext>
            </a:extLst>
          </p:cNvPr>
          <p:cNvCxnSpPr>
            <a:cxnSpLocks/>
          </p:cNvCxnSpPr>
          <p:nvPr/>
        </p:nvCxnSpPr>
        <p:spPr>
          <a:xfrm>
            <a:off x="3378691" y="5236849"/>
            <a:ext cx="0" cy="7482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2" name="Conector recto de flecha 4121">
            <a:extLst>
              <a:ext uri="{FF2B5EF4-FFF2-40B4-BE49-F238E27FC236}">
                <a16:creationId xmlns:a16="http://schemas.microsoft.com/office/drawing/2014/main" id="{5ECC6271-4D94-9CDC-6EE3-94D01BE41B53}"/>
              </a:ext>
            </a:extLst>
          </p:cNvPr>
          <p:cNvCxnSpPr>
            <a:cxnSpLocks/>
          </p:cNvCxnSpPr>
          <p:nvPr/>
        </p:nvCxnSpPr>
        <p:spPr>
          <a:xfrm rot="10800000">
            <a:off x="3971883" y="4428777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3" name="CuadroTexto 4122">
                <a:extLst>
                  <a:ext uri="{FF2B5EF4-FFF2-40B4-BE49-F238E27FC236}">
                    <a16:creationId xmlns:a16="http://schemas.microsoft.com/office/drawing/2014/main" id="{994CB4C3-698E-708B-CE95-9BFC7998A4A2}"/>
                  </a:ext>
                </a:extLst>
              </p:cNvPr>
              <p:cNvSpPr txBox="1"/>
              <p:nvPr/>
            </p:nvSpPr>
            <p:spPr>
              <a:xfrm>
                <a:off x="3740307" y="5111871"/>
                <a:ext cx="166385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s-E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4123" name="CuadroTexto 4122">
                <a:extLst>
                  <a:ext uri="{FF2B5EF4-FFF2-40B4-BE49-F238E27FC236}">
                    <a16:creationId xmlns:a16="http://schemas.microsoft.com/office/drawing/2014/main" id="{994CB4C3-698E-708B-CE95-9BFC7998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307" y="5111871"/>
                <a:ext cx="1663853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" name="CuadroTexto 4125">
            <a:extLst>
              <a:ext uri="{FF2B5EF4-FFF2-40B4-BE49-F238E27FC236}">
                <a16:creationId xmlns:a16="http://schemas.microsoft.com/office/drawing/2014/main" id="{D292E691-FF63-ABED-28C4-9983D404FCAC}"/>
              </a:ext>
            </a:extLst>
          </p:cNvPr>
          <p:cNvSpPr txBox="1"/>
          <p:nvPr/>
        </p:nvSpPr>
        <p:spPr>
          <a:xfrm>
            <a:off x="322614" y="1367591"/>
            <a:ext cx="6633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cs typeface="Arial" panose="020B0604020202020204" pitchFamily="34" charset="0"/>
              </a:rPr>
              <a:t> Eight Michelson interferometers: </a:t>
            </a:r>
            <a:r>
              <a:rPr lang="it-IT" sz="2400" b="1" dirty="0">
                <a:cs typeface="Arial" panose="020B0604020202020204" pitchFamily="34" charset="0"/>
                <a:sym typeface="Wingdings" pitchFamily="2" charset="2"/>
              </a:rPr>
              <a:t>256 pulses</a:t>
            </a:r>
          </a:p>
          <a:p>
            <a:endParaRPr lang="es-ES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7" name="CuadroTexto 4126">
                <a:extLst>
                  <a:ext uri="{FF2B5EF4-FFF2-40B4-BE49-F238E27FC236}">
                    <a16:creationId xmlns:a16="http://schemas.microsoft.com/office/drawing/2014/main" id="{E52E6C9F-EB3F-E9EE-D38A-BC9E7A2ECD80}"/>
                  </a:ext>
                </a:extLst>
              </p:cNvPr>
              <p:cNvSpPr txBox="1"/>
              <p:nvPr/>
            </p:nvSpPr>
            <p:spPr>
              <a:xfrm>
                <a:off x="1282571" y="2265869"/>
                <a:ext cx="780983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4127" name="CuadroTexto 4126">
                <a:extLst>
                  <a:ext uri="{FF2B5EF4-FFF2-40B4-BE49-F238E27FC236}">
                    <a16:creationId xmlns:a16="http://schemas.microsoft.com/office/drawing/2014/main" id="{E52E6C9F-EB3F-E9EE-D38A-BC9E7A2E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71" y="2265869"/>
                <a:ext cx="78098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8" name="CuadroTexto 4127">
                <a:extLst>
                  <a:ext uri="{FF2B5EF4-FFF2-40B4-BE49-F238E27FC236}">
                    <a16:creationId xmlns:a16="http://schemas.microsoft.com/office/drawing/2014/main" id="{8121F45D-52D0-41B6-72C2-E3F6A141F8C3}"/>
                  </a:ext>
                </a:extLst>
              </p:cNvPr>
              <p:cNvSpPr txBox="1"/>
              <p:nvPr/>
            </p:nvSpPr>
            <p:spPr>
              <a:xfrm>
                <a:off x="7240372" y="1318881"/>
                <a:ext cx="440024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accent2"/>
                  </a:buClr>
                  <a:buSzPct val="130000"/>
                  <a:buFont typeface="Courier New" panose="02070309020205020404" pitchFamily="49" charset="0"/>
                  <a:buChar char="o"/>
                </a:pPr>
                <a:r>
                  <a:rPr lang="it-IT" sz="2400" dirty="0">
                    <a:cs typeface="Arial" panose="020B0604020202020204" pitchFamily="34" charset="0"/>
                  </a:rPr>
                  <a:t> Efficiency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s-ES" sz="2800" b="1" i="1" smtClean="0">
                            <a:latin typeface="Cambria Math" panose="02040503050406030204" pitchFamily="18" charset="0"/>
                          </a:rPr>
                          <m:t>𝒕𝒓</m:t>
                        </m:r>
                      </m:sub>
                    </m:sSub>
                  </m:oMath>
                </a14:m>
                <a:endParaRPr lang="it-IT" sz="2400" b="1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s-ES" sz="2400" dirty="0" err="1"/>
              </a:p>
            </p:txBody>
          </p:sp>
        </mc:Choice>
        <mc:Fallback xmlns="">
          <p:sp>
            <p:nvSpPr>
              <p:cNvPr id="4128" name="CuadroTexto 4127">
                <a:extLst>
                  <a:ext uri="{FF2B5EF4-FFF2-40B4-BE49-F238E27FC236}">
                    <a16:creationId xmlns:a16="http://schemas.microsoft.com/office/drawing/2014/main" id="{8121F45D-52D0-41B6-72C2-E3F6A141F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372" y="1318881"/>
                <a:ext cx="4400244" cy="892552"/>
              </a:xfrm>
              <a:prstGeom prst="rect">
                <a:avLst/>
              </a:prstGeom>
              <a:blipFill>
                <a:blip r:embed="rId5"/>
                <a:stretch>
                  <a:fillRect l="-3186" t="-54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5EF76643-2FFA-6417-4061-1AC16F204D2D}"/>
              </a:ext>
            </a:extLst>
          </p:cNvPr>
          <p:cNvSpPr/>
          <p:nvPr/>
        </p:nvSpPr>
        <p:spPr>
          <a:xfrm>
            <a:off x="2053444" y="3661413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1B20F5A-5EC3-5A8A-4215-B4FF75AD2918}"/>
              </a:ext>
            </a:extLst>
          </p:cNvPr>
          <p:cNvCxnSpPr>
            <a:cxnSpLocks/>
          </p:cNvCxnSpPr>
          <p:nvPr/>
        </p:nvCxnSpPr>
        <p:spPr>
          <a:xfrm>
            <a:off x="2157447" y="3913645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C0E879C5-6AEA-F07A-C229-FE26743E77C0}"/>
              </a:ext>
            </a:extLst>
          </p:cNvPr>
          <p:cNvSpPr/>
          <p:nvPr/>
        </p:nvSpPr>
        <p:spPr>
          <a:xfrm>
            <a:off x="692701" y="5141244"/>
            <a:ext cx="265267" cy="25497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60BCE7-FF2C-F401-B56C-D40C3617796F}"/>
              </a:ext>
            </a:extLst>
          </p:cNvPr>
          <p:cNvSpPr txBox="1"/>
          <p:nvPr/>
        </p:nvSpPr>
        <p:spPr>
          <a:xfrm>
            <a:off x="1005227" y="507064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dirty="0">
                <a:cs typeface="Arial" panose="020B0604020202020204" pitchFamily="34" charset="0"/>
                <a:sym typeface="Wingdings" pitchFamily="2" charset="2"/>
              </a:rPr>
              <a:t>s-</a:t>
            </a:r>
            <a:r>
              <a:rPr lang="es-ES" dirty="0" err="1">
                <a:cs typeface="Arial" panose="020B0604020202020204" pitchFamily="34" charset="0"/>
                <a:sym typeface="Wingdings" pitchFamily="2" charset="2"/>
              </a:rPr>
              <a:t>polarized</a:t>
            </a:r>
            <a:endParaRPr lang="it-IT" sz="2000" dirty="0"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7F8C21A-89CC-D0DA-F7BA-83C2B328C85B}"/>
              </a:ext>
            </a:extLst>
          </p:cNvPr>
          <p:cNvSpPr/>
          <p:nvPr/>
        </p:nvSpPr>
        <p:spPr>
          <a:xfrm>
            <a:off x="687762" y="5490409"/>
            <a:ext cx="265267" cy="25497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B518DD-805D-C272-8047-8180F3E8D12C}"/>
              </a:ext>
            </a:extLst>
          </p:cNvPr>
          <p:cNvSpPr txBox="1"/>
          <p:nvPr/>
        </p:nvSpPr>
        <p:spPr>
          <a:xfrm>
            <a:off x="1000288" y="541981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dirty="0">
                <a:cs typeface="Arial" panose="020B0604020202020204" pitchFamily="34" charset="0"/>
                <a:sym typeface="Wingdings" pitchFamily="2" charset="2"/>
              </a:rPr>
              <a:t>p-</a:t>
            </a:r>
            <a:r>
              <a:rPr lang="es-ES" dirty="0" err="1">
                <a:cs typeface="Arial" panose="020B0604020202020204" pitchFamily="34" charset="0"/>
                <a:sym typeface="Wingdings" pitchFamily="2" charset="2"/>
              </a:rPr>
              <a:t>polarized</a:t>
            </a:r>
            <a:endParaRPr lang="it-IT" sz="2000" dirty="0"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2A152AB-7582-FE92-6357-6ABB60466566}"/>
              </a:ext>
            </a:extLst>
          </p:cNvPr>
          <p:cNvSpPr/>
          <p:nvPr/>
        </p:nvSpPr>
        <p:spPr>
          <a:xfrm>
            <a:off x="692701" y="5820169"/>
            <a:ext cx="265267" cy="254978"/>
          </a:xfrm>
          <a:prstGeom prst="rect">
            <a:avLst/>
          </a:prstGeom>
          <a:solidFill>
            <a:srgbClr val="585B5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F54D78-2D6B-0D41-D636-B47648C74F33}"/>
              </a:ext>
            </a:extLst>
          </p:cNvPr>
          <p:cNvSpPr txBox="1"/>
          <p:nvPr/>
        </p:nvSpPr>
        <p:spPr>
          <a:xfrm>
            <a:off x="1005227" y="57495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dirty="0">
                <a:cs typeface="Arial" panose="020B0604020202020204" pitchFamily="34" charset="0"/>
                <a:sym typeface="Wingdings" pitchFamily="2" charset="2"/>
              </a:rPr>
              <a:t>p &amp; s-</a:t>
            </a:r>
            <a:r>
              <a:rPr lang="es-ES" dirty="0" err="1">
                <a:cs typeface="Arial" panose="020B0604020202020204" pitchFamily="34" charset="0"/>
                <a:sym typeface="Wingdings" pitchFamily="2" charset="2"/>
              </a:rPr>
              <a:t>polarized</a:t>
            </a:r>
            <a:endParaRPr lang="it-IT" sz="2000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911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is the curve affected by time errors?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DESY Summer Student Programme 2024 | Marcos Puerto Matías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" name="CuadroTexto 4125">
                <a:extLst>
                  <a:ext uri="{FF2B5EF4-FFF2-40B4-BE49-F238E27FC236}">
                    <a16:creationId xmlns:a16="http://schemas.microsoft.com/office/drawing/2014/main" id="{D292E691-FF63-ABED-28C4-9983D404FCAC}"/>
                  </a:ext>
                </a:extLst>
              </p:cNvPr>
              <p:cNvSpPr txBox="1"/>
              <p:nvPr/>
            </p:nvSpPr>
            <p:spPr>
              <a:xfrm>
                <a:off x="322614" y="1367591"/>
                <a:ext cx="545296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accent2"/>
                  </a:buClr>
                  <a:buSzPct val="130000"/>
                  <a:buFont typeface="Courier New" panose="02070309020205020404" pitchFamily="49" charset="0"/>
                  <a:buChar char="o"/>
                </a:pPr>
                <a:r>
                  <a:rPr lang="it-IT" sz="2400" dirty="0">
                    <a:cs typeface="Arial" panose="020B0604020202020204" pitchFamily="34" charset="0"/>
                  </a:rPr>
                  <a:t> The pulses can be displaced by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s-E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it-IT" sz="2400" dirty="0">
                    <a:cs typeface="Arial" panose="020B0604020202020204" pitchFamily="34" charset="0"/>
                  </a:rPr>
                  <a:t> </a:t>
                </a:r>
                <a:endParaRPr lang="es-ES" sz="2400" dirty="0" err="1"/>
              </a:p>
            </p:txBody>
          </p:sp>
        </mc:Choice>
        <mc:Fallback xmlns="">
          <p:sp>
            <p:nvSpPr>
              <p:cNvPr id="4126" name="CuadroTexto 4125">
                <a:extLst>
                  <a:ext uri="{FF2B5EF4-FFF2-40B4-BE49-F238E27FC236}">
                    <a16:creationId xmlns:a16="http://schemas.microsoft.com/office/drawing/2014/main" id="{D292E691-FF63-ABED-28C4-9983D404F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" y="1367591"/>
                <a:ext cx="5452968" cy="513282"/>
              </a:xfrm>
              <a:prstGeom prst="rect">
                <a:avLst/>
              </a:prstGeom>
              <a:blipFill>
                <a:blip r:embed="rId2"/>
                <a:stretch>
                  <a:fillRect l="-2573" t="-11765" b="-41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8" name="CuadroTexto 4127">
            <a:extLst>
              <a:ext uri="{FF2B5EF4-FFF2-40B4-BE49-F238E27FC236}">
                <a16:creationId xmlns:a16="http://schemas.microsoft.com/office/drawing/2014/main" id="{8121F45D-52D0-41B6-72C2-E3F6A141F8C3}"/>
              </a:ext>
            </a:extLst>
          </p:cNvPr>
          <p:cNvSpPr txBox="1"/>
          <p:nvPr/>
        </p:nvSpPr>
        <p:spPr>
          <a:xfrm>
            <a:off x="7016082" y="1412776"/>
            <a:ext cx="476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30000"/>
              <a:buFont typeface="Courier New" panose="02070309020205020404" pitchFamily="49" charset="0"/>
              <a:buChar char="o"/>
            </a:pP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es-ES" sz="2400" dirty="0" err="1">
                <a:cs typeface="Arial" panose="020B0604020202020204" pitchFamily="34" charset="0"/>
              </a:rPr>
              <a:t>We</a:t>
            </a:r>
            <a:r>
              <a:rPr lang="es-ES" sz="2400" dirty="0">
                <a:cs typeface="Arial" panose="020B0604020202020204" pitchFamily="34" charset="0"/>
              </a:rPr>
              <a:t> </a:t>
            </a:r>
            <a:r>
              <a:rPr lang="es-ES" sz="2400" dirty="0" err="1">
                <a:cs typeface="Arial" panose="020B0604020202020204" pitchFamily="34" charset="0"/>
              </a:rPr>
              <a:t>obtain</a:t>
            </a:r>
            <a:r>
              <a:rPr lang="es-ES" sz="2400" dirty="0">
                <a:cs typeface="Arial" panose="020B0604020202020204" pitchFamily="34" charset="0"/>
              </a:rPr>
              <a:t> </a:t>
            </a:r>
            <a:r>
              <a:rPr lang="es-ES" sz="2400" dirty="0" err="1">
                <a:cs typeface="Arial" panose="020B0604020202020204" pitchFamily="34" charset="0"/>
              </a:rPr>
              <a:t>lower</a:t>
            </a:r>
            <a:r>
              <a:rPr lang="es-ES" sz="2400" dirty="0">
                <a:cs typeface="Arial" panose="020B0604020202020204" pitchFamily="34" charset="0"/>
              </a:rPr>
              <a:t> THz </a:t>
            </a:r>
            <a:r>
              <a:rPr lang="es-ES" sz="2400" dirty="0" err="1">
                <a:cs typeface="Arial" panose="020B0604020202020204" pitchFamily="34" charset="0"/>
              </a:rPr>
              <a:t>efficiency</a:t>
            </a:r>
            <a:endParaRPr lang="it-IT" sz="2400" b="1" dirty="0">
              <a:cs typeface="Arial" panose="020B0604020202020204" pitchFamily="34" charset="0"/>
              <a:sym typeface="Wingdings" pitchFamily="2" charset="2"/>
            </a:endParaRPr>
          </a:p>
          <a:p>
            <a:endParaRPr lang="es-ES" sz="2400" dirty="0" err="1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289841-608D-192C-3E91-C098A043E093}"/>
              </a:ext>
            </a:extLst>
          </p:cNvPr>
          <p:cNvSpPr/>
          <p:nvPr/>
        </p:nvSpPr>
        <p:spPr>
          <a:xfrm>
            <a:off x="2644848" y="3697216"/>
            <a:ext cx="1026846" cy="94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F534A7E-B05B-BC3D-952B-0521E3D52E74}"/>
              </a:ext>
            </a:extLst>
          </p:cNvPr>
          <p:cNvCxnSpPr>
            <a:cxnSpLocks/>
          </p:cNvCxnSpPr>
          <p:nvPr/>
        </p:nvCxnSpPr>
        <p:spPr>
          <a:xfrm>
            <a:off x="707703" y="4185808"/>
            <a:ext cx="4590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B78879C-61C6-E609-6637-88F45660EE8D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3158271" y="2128978"/>
            <a:ext cx="9832" cy="3856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836E46E9-1083-3888-85A1-99C38F4C14D6}"/>
              </a:ext>
            </a:extLst>
          </p:cNvPr>
          <p:cNvSpPr/>
          <p:nvPr/>
        </p:nvSpPr>
        <p:spPr>
          <a:xfrm>
            <a:off x="2391355" y="2128978"/>
            <a:ext cx="1533832" cy="3342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10E1FA-3A38-617E-53B0-901C521AEDED}"/>
              </a:ext>
            </a:extLst>
          </p:cNvPr>
          <p:cNvSpPr/>
          <p:nvPr/>
        </p:nvSpPr>
        <p:spPr>
          <a:xfrm rot="5400000">
            <a:off x="4550674" y="4018661"/>
            <a:ext cx="1533832" cy="3342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680BB5D-A92F-0CD0-E65D-21B736F8ACA7}"/>
              </a:ext>
            </a:extLst>
          </p:cNvPr>
          <p:cNvCxnSpPr/>
          <p:nvPr/>
        </p:nvCxnSpPr>
        <p:spPr>
          <a:xfrm flipH="1">
            <a:off x="2654680" y="3707048"/>
            <a:ext cx="1026846" cy="9408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FB814EAD-022C-3D2E-586E-656AB152B498}"/>
              </a:ext>
            </a:extLst>
          </p:cNvPr>
          <p:cNvSpPr/>
          <p:nvPr/>
        </p:nvSpPr>
        <p:spPr>
          <a:xfrm rot="16200000">
            <a:off x="4045893" y="4127752"/>
            <a:ext cx="1533832" cy="994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77C794-16E4-F8C9-E256-245DF56716C8}"/>
              </a:ext>
            </a:extLst>
          </p:cNvPr>
          <p:cNvSpPr/>
          <p:nvPr/>
        </p:nvSpPr>
        <p:spPr>
          <a:xfrm>
            <a:off x="2391355" y="2736483"/>
            <a:ext cx="1533832" cy="994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0CC2F0A-63A4-BA87-EA0F-835F565266E6}"/>
              </a:ext>
            </a:extLst>
          </p:cNvPr>
          <p:cNvSpPr/>
          <p:nvPr/>
        </p:nvSpPr>
        <p:spPr>
          <a:xfrm rot="16200000">
            <a:off x="1005635" y="4136075"/>
            <a:ext cx="1533832" cy="994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E8444E35-9AE8-1364-E795-7447C620B3ED}"/>
              </a:ext>
            </a:extLst>
          </p:cNvPr>
          <p:cNvSpPr/>
          <p:nvPr/>
        </p:nvSpPr>
        <p:spPr>
          <a:xfrm>
            <a:off x="1082650" y="3656377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3E0B9EF9-4A44-6A5D-7DF3-6DB52E50438F}"/>
              </a:ext>
            </a:extLst>
          </p:cNvPr>
          <p:cNvSpPr/>
          <p:nvPr/>
        </p:nvSpPr>
        <p:spPr>
          <a:xfrm rot="16200000">
            <a:off x="2765602" y="2945690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4DCE1F66-5DBD-4981-A469-1BED1A7CEA7D}"/>
              </a:ext>
            </a:extLst>
          </p:cNvPr>
          <p:cNvSpPr/>
          <p:nvPr/>
        </p:nvSpPr>
        <p:spPr>
          <a:xfrm rot="5400000">
            <a:off x="3302525" y="4966885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77C281F-D443-A9A6-0C02-50BE5BCBAD54}"/>
              </a:ext>
            </a:extLst>
          </p:cNvPr>
          <p:cNvSpPr/>
          <p:nvPr/>
        </p:nvSpPr>
        <p:spPr>
          <a:xfrm rot="5400000">
            <a:off x="3302524" y="3108648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4B59B8D-40BD-3CB3-55E2-17BAC5B0E608}"/>
              </a:ext>
            </a:extLst>
          </p:cNvPr>
          <p:cNvSpPr/>
          <p:nvPr/>
        </p:nvSpPr>
        <p:spPr>
          <a:xfrm>
            <a:off x="3930100" y="3665455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E5D686B3-C93D-07CD-864F-4BDE680BEDEA}"/>
              </a:ext>
            </a:extLst>
          </p:cNvPr>
          <p:cNvSpPr/>
          <p:nvPr/>
        </p:nvSpPr>
        <p:spPr>
          <a:xfrm rot="10800000">
            <a:off x="4161157" y="4161984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42987CA9-22FA-C155-7300-36D60E32EFBC}"/>
              </a:ext>
            </a:extLst>
          </p:cNvPr>
          <p:cNvSpPr/>
          <p:nvPr/>
        </p:nvSpPr>
        <p:spPr>
          <a:xfrm rot="5400000">
            <a:off x="3319428" y="5438830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869CCA-A20B-75E3-CC08-B84C747503AB}"/>
              </a:ext>
            </a:extLst>
          </p:cNvPr>
          <p:cNvSpPr txBox="1"/>
          <p:nvPr/>
        </p:nvSpPr>
        <p:spPr>
          <a:xfrm>
            <a:off x="4033103" y="2060848"/>
            <a:ext cx="242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Motorized</a:t>
            </a:r>
            <a:r>
              <a:rPr lang="es-ES" sz="2400" dirty="0"/>
              <a:t> </a:t>
            </a:r>
            <a:r>
              <a:rPr lang="es-ES" sz="2400" dirty="0" err="1"/>
              <a:t>stage</a:t>
            </a:r>
            <a:endParaRPr lang="es-ES" sz="2400" dirty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70AFA31-99F5-F5A3-9B7E-48A487D871BF}"/>
              </a:ext>
            </a:extLst>
          </p:cNvPr>
          <p:cNvCxnSpPr/>
          <p:nvPr/>
        </p:nvCxnSpPr>
        <p:spPr>
          <a:xfrm>
            <a:off x="2200308" y="2380901"/>
            <a:ext cx="0" cy="402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1386882-310B-54CA-0116-61118D2E4258}"/>
              </a:ext>
            </a:extLst>
          </p:cNvPr>
          <p:cNvCxnSpPr>
            <a:cxnSpLocks/>
          </p:cNvCxnSpPr>
          <p:nvPr/>
        </p:nvCxnSpPr>
        <p:spPr>
          <a:xfrm rot="16200000">
            <a:off x="2719337" y="3078916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9BA3372-6C58-1B0D-8245-07E88D40C18E}"/>
              </a:ext>
            </a:extLst>
          </p:cNvPr>
          <p:cNvCxnSpPr>
            <a:cxnSpLocks/>
          </p:cNvCxnSpPr>
          <p:nvPr/>
        </p:nvCxnSpPr>
        <p:spPr>
          <a:xfrm>
            <a:off x="4054484" y="3908609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0138544-177A-C264-310E-A1466B49B864}"/>
              </a:ext>
            </a:extLst>
          </p:cNvPr>
          <p:cNvCxnSpPr>
            <a:cxnSpLocks/>
          </p:cNvCxnSpPr>
          <p:nvPr/>
        </p:nvCxnSpPr>
        <p:spPr>
          <a:xfrm rot="5400000">
            <a:off x="3260775" y="3501869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B2C669F-6066-E5E0-5E2B-94FDDF62BAFE}"/>
              </a:ext>
            </a:extLst>
          </p:cNvPr>
          <p:cNvCxnSpPr>
            <a:cxnSpLocks/>
          </p:cNvCxnSpPr>
          <p:nvPr/>
        </p:nvCxnSpPr>
        <p:spPr>
          <a:xfrm>
            <a:off x="3378691" y="5236849"/>
            <a:ext cx="0" cy="7482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3E8988D-4DB5-EF2D-C30C-D44E89B064BF}"/>
              </a:ext>
            </a:extLst>
          </p:cNvPr>
          <p:cNvCxnSpPr>
            <a:cxnSpLocks/>
          </p:cNvCxnSpPr>
          <p:nvPr/>
        </p:nvCxnSpPr>
        <p:spPr>
          <a:xfrm rot="10800000">
            <a:off x="3971883" y="4428777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39EB460-7EB6-A32C-5D56-603507762D48}"/>
                  </a:ext>
                </a:extLst>
              </p:cNvPr>
              <p:cNvSpPr txBox="1"/>
              <p:nvPr/>
            </p:nvSpPr>
            <p:spPr>
              <a:xfrm>
                <a:off x="322614" y="2265236"/>
                <a:ext cx="1745606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s-E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39EB460-7EB6-A32C-5D56-60350776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4" y="2265236"/>
                <a:ext cx="17456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82F4E7DC-495C-89E0-2FB0-C169D0B270A4}"/>
                  </a:ext>
                </a:extLst>
              </p:cNvPr>
              <p:cNvSpPr txBox="1"/>
              <p:nvPr/>
            </p:nvSpPr>
            <p:spPr>
              <a:xfrm>
                <a:off x="3848561" y="5226517"/>
                <a:ext cx="2299027" cy="5232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→∆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82F4E7DC-495C-89E0-2FB0-C169D0B2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61" y="5226517"/>
                <a:ext cx="22990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n 32">
            <a:extLst>
              <a:ext uri="{FF2B5EF4-FFF2-40B4-BE49-F238E27FC236}">
                <a16:creationId xmlns:a16="http://schemas.microsoft.com/office/drawing/2014/main" id="{0D865287-B70C-574C-F813-ACA3798C1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0293" y="1862480"/>
            <a:ext cx="5852172" cy="438912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D4F517F-E611-DA0C-BEB9-BDA4976E0779}"/>
              </a:ext>
            </a:extLst>
          </p:cNvPr>
          <p:cNvSpPr/>
          <p:nvPr/>
        </p:nvSpPr>
        <p:spPr>
          <a:xfrm>
            <a:off x="692701" y="5141244"/>
            <a:ext cx="265267" cy="25497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0FF9C6-1CBF-4B9A-8E6C-200C826FF1EC}"/>
              </a:ext>
            </a:extLst>
          </p:cNvPr>
          <p:cNvSpPr txBox="1"/>
          <p:nvPr/>
        </p:nvSpPr>
        <p:spPr>
          <a:xfrm>
            <a:off x="1005227" y="507064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dirty="0">
                <a:cs typeface="Arial" panose="020B0604020202020204" pitchFamily="34" charset="0"/>
                <a:sym typeface="Wingdings" pitchFamily="2" charset="2"/>
              </a:rPr>
              <a:t>s-</a:t>
            </a:r>
            <a:r>
              <a:rPr lang="es-ES" dirty="0" err="1">
                <a:cs typeface="Arial" panose="020B0604020202020204" pitchFamily="34" charset="0"/>
                <a:sym typeface="Wingdings" pitchFamily="2" charset="2"/>
              </a:rPr>
              <a:t>polarized</a:t>
            </a:r>
            <a:endParaRPr lang="it-IT" sz="2000" dirty="0"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0E393B6-5989-D84C-F07B-A5D12BA0D0D5}"/>
              </a:ext>
            </a:extLst>
          </p:cNvPr>
          <p:cNvSpPr/>
          <p:nvPr/>
        </p:nvSpPr>
        <p:spPr>
          <a:xfrm>
            <a:off x="687762" y="5490409"/>
            <a:ext cx="265267" cy="25497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9E28F7D-ECE0-068F-F596-650C71E7A5EF}"/>
              </a:ext>
            </a:extLst>
          </p:cNvPr>
          <p:cNvSpPr txBox="1"/>
          <p:nvPr/>
        </p:nvSpPr>
        <p:spPr>
          <a:xfrm>
            <a:off x="1000288" y="541981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dirty="0">
                <a:cs typeface="Arial" panose="020B0604020202020204" pitchFamily="34" charset="0"/>
                <a:sym typeface="Wingdings" pitchFamily="2" charset="2"/>
              </a:rPr>
              <a:t>p-</a:t>
            </a:r>
            <a:r>
              <a:rPr lang="es-ES" dirty="0" err="1">
                <a:cs typeface="Arial" panose="020B0604020202020204" pitchFamily="34" charset="0"/>
                <a:sym typeface="Wingdings" pitchFamily="2" charset="2"/>
              </a:rPr>
              <a:t>polarized</a:t>
            </a:r>
            <a:endParaRPr lang="it-IT" sz="2000" dirty="0"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B2513F3-07A2-BD88-CA4D-A49B722A372E}"/>
              </a:ext>
            </a:extLst>
          </p:cNvPr>
          <p:cNvSpPr/>
          <p:nvPr/>
        </p:nvSpPr>
        <p:spPr>
          <a:xfrm>
            <a:off x="692701" y="5820169"/>
            <a:ext cx="265267" cy="254978"/>
          </a:xfrm>
          <a:prstGeom prst="rect">
            <a:avLst/>
          </a:prstGeom>
          <a:solidFill>
            <a:srgbClr val="585B5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12E20B2-B2FA-3710-1345-EF3AD2D6FA61}"/>
              </a:ext>
            </a:extLst>
          </p:cNvPr>
          <p:cNvSpPr txBox="1"/>
          <p:nvPr/>
        </p:nvSpPr>
        <p:spPr>
          <a:xfrm>
            <a:off x="1005227" y="57495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130000"/>
            </a:pPr>
            <a:r>
              <a:rPr lang="es-ES" dirty="0">
                <a:cs typeface="Arial" panose="020B0604020202020204" pitchFamily="34" charset="0"/>
                <a:sym typeface="Wingdings" pitchFamily="2" charset="2"/>
              </a:rPr>
              <a:t>p &amp; s-</a:t>
            </a:r>
            <a:r>
              <a:rPr lang="es-ES" dirty="0" err="1">
                <a:cs typeface="Arial" panose="020B0604020202020204" pitchFamily="34" charset="0"/>
                <a:sym typeface="Wingdings" pitchFamily="2" charset="2"/>
              </a:rPr>
              <a:t>polarized</a:t>
            </a:r>
            <a:endParaRPr lang="it-IT" sz="2000" dirty="0"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CB6C8493-9D6C-870D-5A05-EA64928E7677}"/>
              </a:ext>
            </a:extLst>
          </p:cNvPr>
          <p:cNvSpPr/>
          <p:nvPr/>
        </p:nvSpPr>
        <p:spPr>
          <a:xfrm>
            <a:off x="2053444" y="3661413"/>
            <a:ext cx="269769" cy="511276"/>
          </a:xfrm>
          <a:custGeom>
            <a:avLst/>
            <a:gdLst>
              <a:gd name="connsiteX0" fmla="*/ 0 w 1809136"/>
              <a:gd name="connsiteY0" fmla="*/ 1209381 h 1209381"/>
              <a:gd name="connsiteX1" fmla="*/ 914400 w 1809136"/>
              <a:gd name="connsiteY1" fmla="*/ 13 h 1209381"/>
              <a:gd name="connsiteX2" fmla="*/ 1809136 w 1809136"/>
              <a:gd name="connsiteY2" fmla="*/ 1189716 h 120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136" h="1209381">
                <a:moveTo>
                  <a:pt x="0" y="1209381"/>
                </a:moveTo>
                <a:cubicBezTo>
                  <a:pt x="306438" y="606335"/>
                  <a:pt x="612877" y="3290"/>
                  <a:pt x="914400" y="13"/>
                </a:cubicBezTo>
                <a:cubicBezTo>
                  <a:pt x="1215923" y="-3264"/>
                  <a:pt x="1512529" y="593226"/>
                  <a:pt x="1809136" y="1189716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F889F91-40DB-49D8-587C-6BFF0E8CDDFD}"/>
              </a:ext>
            </a:extLst>
          </p:cNvPr>
          <p:cNvCxnSpPr>
            <a:cxnSpLocks/>
          </p:cNvCxnSpPr>
          <p:nvPr/>
        </p:nvCxnSpPr>
        <p:spPr>
          <a:xfrm>
            <a:off x="2157447" y="3913645"/>
            <a:ext cx="3315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A496C36-0C05-C412-247A-CAAD5E8ECAD1}"/>
              </a:ext>
            </a:extLst>
          </p:cNvPr>
          <p:cNvCxnSpPr>
            <a:cxnSpLocks/>
          </p:cNvCxnSpPr>
          <p:nvPr/>
        </p:nvCxnSpPr>
        <p:spPr>
          <a:xfrm>
            <a:off x="911424" y="3882260"/>
            <a:ext cx="6376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10807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DESY_PowerPoint_16x9_en_ger</Template>
  <TotalTime>983</TotalTime>
  <Words>938</Words>
  <Application>Microsoft Office PowerPoint</Application>
  <PresentationFormat>Panorámica</PresentationFormat>
  <Paragraphs>154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Corbel</vt:lpstr>
      <vt:lpstr>Courier New</vt:lpstr>
      <vt:lpstr>DESY</vt:lpstr>
      <vt:lpstr>Presentación de PowerPoint</vt:lpstr>
      <vt:lpstr>Which is the objective of AXSIS?</vt:lpstr>
      <vt:lpstr>Multicycle THz generation: Single pulse</vt:lpstr>
      <vt:lpstr>Multicycle THz generation: Single pulse</vt:lpstr>
      <vt:lpstr>Multicycle THz generation: Single pulse</vt:lpstr>
      <vt:lpstr>Multicycle THz generation: Train of pulses</vt:lpstr>
      <vt:lpstr>Multicycle THz generation: Train of pulses</vt:lpstr>
      <vt:lpstr>Experimental setup: Pulse divider</vt:lpstr>
      <vt:lpstr>How is the curve affected by time errors?</vt:lpstr>
      <vt:lpstr>Application of ML algorithm: Methodology</vt:lpstr>
      <vt:lpstr>Application of ML algorithm: DE algorithm</vt:lpstr>
      <vt:lpstr>Application of ML algorithm: Simulated data</vt:lpstr>
      <vt:lpstr>Application of ML algorithm: Experimental data</vt:lpstr>
      <vt:lpstr>Application of ML algorithm: Experimental data</vt:lpstr>
      <vt:lpstr>Application of ML algorithm: Experimental data</vt:lpstr>
      <vt:lpstr>Application of ML algorithm: Experimental data</vt:lpstr>
      <vt:lpstr>Conclusions</vt:lpstr>
      <vt:lpstr>Presentación de PowerPoint</vt:lpstr>
      <vt:lpstr>Backup figures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Application of ML algorithm: DE algorithm</vt:lpstr>
      <vt:lpstr>Multicycle THz 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Puerto, Marcos</dc:creator>
  <cp:lastModifiedBy>Marcos Puerto Matías</cp:lastModifiedBy>
  <cp:revision>17</cp:revision>
  <dcterms:created xsi:type="dcterms:W3CDTF">2022-01-17T17:37:48Z</dcterms:created>
  <dcterms:modified xsi:type="dcterms:W3CDTF">2024-09-03T19:24:41Z</dcterms:modified>
</cp:coreProperties>
</file>