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6" r:id="rId4"/>
    <p:sldMasterId id="2147483677" r:id="rId5"/>
    <p:sldMasterId id="2147483678" r:id="rId6"/>
    <p:sldMasterId id="2147483679" r:id="rId7"/>
    <p:sldMasterId id="2147483680" r:id="rId8"/>
    <p:sldMasterId id="2147483681" r:id="rId9"/>
    <p:sldMasterId id="214748368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ade217f22_1_65:notes"/>
          <p:cNvSpPr txBox="1"/>
          <p:nvPr>
            <p:ph idx="1" type="body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fade217f22_1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ade217f22_8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fade217f22_8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ade217f22_8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fade217f22_8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aeacb0112_0_0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faeacb011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ade217f22_7_2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fade217f22_7_2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fade217f22_7_54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g2fade217f22_7_54:notes"/>
          <p:cNvSpPr txBox="1"/>
          <p:nvPr>
            <p:ph idx="1" type="body"/>
          </p:nvPr>
        </p:nvSpPr>
        <p:spPr>
          <a:xfrm>
            <a:off x="685800" y="4400640"/>
            <a:ext cx="5486040" cy="4131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fade217f22_7_54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lang="pt-PT" sz="1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ade217f22_7_7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fade217f22_7_7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aeacb01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faeacb01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fade217f22_7_10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2fade217f22_7_10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aeacb0112_6_14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faeacb0112_6_14:notes"/>
          <p:cNvSpPr/>
          <p:nvPr>
            <p:ph idx="2" type="sldImg"/>
          </p:nvPr>
        </p:nvSpPr>
        <p:spPr>
          <a:xfrm>
            <a:off x="1143128" y="685791"/>
            <a:ext cx="457237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ade217f22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fade217f22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acf87b088_0_71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facf87b088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acf87b088_0_226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facf87b088_0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acf87b088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facf87b088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fade217f22_8_0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fade217f22_8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ade217f22_8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fade217f22_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ade217f22_8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ade217f22_8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95288" y="262208"/>
            <a:ext cx="8353425" cy="139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95287" y="1751260"/>
            <a:ext cx="8353425" cy="1144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lvl="1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400043" y="3072584"/>
            <a:ext cx="8348669" cy="525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Logo Helmholtz" id="60" name="Google Shape;6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5287" y="4693974"/>
            <a:ext cx="891183" cy="121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SY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9215" y="4188974"/>
            <a:ext cx="674624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(with Picture)" showMasterSp="0">
  <p:cSld name="Title (with Picture)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>
            <p:ph idx="2" type="pic"/>
          </p:nvPr>
        </p:nvSpPr>
        <p:spPr>
          <a:xfrm>
            <a:off x="1" y="0"/>
            <a:ext cx="9143998" cy="257175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64" name="Google Shape;64;p15"/>
          <p:cNvSpPr txBox="1"/>
          <p:nvPr>
            <p:ph type="ctrTitle"/>
          </p:nvPr>
        </p:nvSpPr>
        <p:spPr>
          <a:xfrm>
            <a:off x="395288" y="262208"/>
            <a:ext cx="8353425" cy="824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395287" y="1751260"/>
            <a:ext cx="8353425" cy="667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lvl="1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6" name="Google Shape;66;p15"/>
          <p:cNvSpPr txBox="1"/>
          <p:nvPr>
            <p:ph idx="3" type="body"/>
          </p:nvPr>
        </p:nvSpPr>
        <p:spPr>
          <a:xfrm>
            <a:off x="400043" y="3072584"/>
            <a:ext cx="8348669" cy="525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Logo Helmholtz" id="67" name="Google Shape;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5287" y="4693974"/>
            <a:ext cx="891183" cy="121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SY"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9215" y="4188974"/>
            <a:ext cx="674624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s">
  <p:cSld name="Title and 2 Conten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95287" y="262208"/>
            <a:ext cx="8353425" cy="33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95287" y="613125"/>
            <a:ext cx="8364699" cy="284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2" type="body"/>
          </p:nvPr>
        </p:nvSpPr>
        <p:spPr>
          <a:xfrm>
            <a:off x="395288" y="1054820"/>
            <a:ext cx="4105276" cy="3757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3" type="body"/>
          </p:nvPr>
        </p:nvSpPr>
        <p:spPr>
          <a:xfrm>
            <a:off x="4643438" y="1054820"/>
            <a:ext cx="4116548" cy="3757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839416" y="4935755"/>
            <a:ext cx="7224972" cy="14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white" showMasterSp="0">
  <p:cSld name="Divider whit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ctrTitle"/>
          </p:nvPr>
        </p:nvSpPr>
        <p:spPr>
          <a:xfrm>
            <a:off x="395288" y="262207"/>
            <a:ext cx="8353425" cy="2633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cyan" showMasterSp="0">
  <p:cSld name="Divider cyan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ctrTitle"/>
          </p:nvPr>
        </p:nvSpPr>
        <p:spPr>
          <a:xfrm>
            <a:off x="395288" y="262207"/>
            <a:ext cx="8353425" cy="2633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Pictures">
  <p:cSld name="Title, Text and 2 Picture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395287" y="262208"/>
            <a:ext cx="8353425" cy="33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395287" y="613125"/>
            <a:ext cx="8364699" cy="284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395289" y="1054820"/>
            <a:ext cx="4105276" cy="1840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395289" y="2972650"/>
            <a:ext cx="4105276" cy="1840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9"/>
          <p:cNvSpPr/>
          <p:nvPr>
            <p:ph idx="4" type="pic"/>
          </p:nvPr>
        </p:nvSpPr>
        <p:spPr>
          <a:xfrm>
            <a:off x="4643438" y="1087042"/>
            <a:ext cx="4105274" cy="18085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19"/>
          <p:cNvSpPr/>
          <p:nvPr>
            <p:ph idx="5" type="pic"/>
          </p:nvPr>
        </p:nvSpPr>
        <p:spPr>
          <a:xfrm>
            <a:off x="4643439" y="3003947"/>
            <a:ext cx="4105274" cy="18094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" name="Google Shape;86;p19"/>
          <p:cNvSpPr txBox="1"/>
          <p:nvPr>
            <p:ph idx="11" type="ftr"/>
          </p:nvPr>
        </p:nvSpPr>
        <p:spPr>
          <a:xfrm>
            <a:off x="839416" y="4935755"/>
            <a:ext cx="7224972" cy="14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Objects">
  <p:cSld name="Title, Text and 2 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395287" y="262208"/>
            <a:ext cx="8353425" cy="33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395287" y="613125"/>
            <a:ext cx="8364699" cy="284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body"/>
          </p:nvPr>
        </p:nvSpPr>
        <p:spPr>
          <a:xfrm>
            <a:off x="395289" y="1054820"/>
            <a:ext cx="4105276" cy="1840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395289" y="2972650"/>
            <a:ext cx="4105276" cy="1840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body"/>
          </p:nvPr>
        </p:nvSpPr>
        <p:spPr>
          <a:xfrm>
            <a:off x="4643438" y="1087042"/>
            <a:ext cx="4105274" cy="18085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643438" y="3003947"/>
            <a:ext cx="4105274" cy="18094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1" type="ftr"/>
          </p:nvPr>
        </p:nvSpPr>
        <p:spPr>
          <a:xfrm>
            <a:off x="839416" y="4935755"/>
            <a:ext cx="7224972" cy="14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">
  <p:cSld name="Title and Pictur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395287" y="262208"/>
            <a:ext cx="8353425" cy="33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395287" y="613125"/>
            <a:ext cx="8364699" cy="284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1"/>
          <p:cNvSpPr/>
          <p:nvPr>
            <p:ph idx="2" type="pic"/>
          </p:nvPr>
        </p:nvSpPr>
        <p:spPr>
          <a:xfrm>
            <a:off x="395288" y="1087041"/>
            <a:ext cx="8353424" cy="372546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9" name="Google Shape;99;p21"/>
          <p:cNvSpPr txBox="1"/>
          <p:nvPr>
            <p:ph idx="11" type="ftr"/>
          </p:nvPr>
        </p:nvSpPr>
        <p:spPr>
          <a:xfrm>
            <a:off x="839416" y="4935755"/>
            <a:ext cx="7224972" cy="14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 showMasterSp="0">
  <p:cSld name="Conta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/>
          <p:nvPr/>
        </p:nvSpPr>
        <p:spPr>
          <a:xfrm>
            <a:off x="395288" y="2985098"/>
            <a:ext cx="4572000" cy="279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  <a:endParaRPr/>
          </a:p>
        </p:txBody>
      </p:sp>
      <p:sp>
        <p:nvSpPr>
          <p:cNvPr id="102" name="Google Shape;102;p22"/>
          <p:cNvSpPr/>
          <p:nvPr/>
        </p:nvSpPr>
        <p:spPr>
          <a:xfrm>
            <a:off x="395288" y="3387554"/>
            <a:ext cx="2700548" cy="1424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Deutsches Elektronen-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Synchrotron DESY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www.desy.de</a:t>
            </a:r>
            <a:endParaRPr/>
          </a:p>
        </p:txBody>
      </p: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3599891" y="3387554"/>
            <a:ext cx="5148821" cy="1424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395287" y="262208"/>
            <a:ext cx="8353425" cy="33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395287" y="613125"/>
            <a:ext cx="8364699" cy="284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2" type="body"/>
          </p:nvPr>
        </p:nvSpPr>
        <p:spPr>
          <a:xfrm>
            <a:off x="395287" y="1054820"/>
            <a:ext cx="8353425" cy="3757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839416" y="4935755"/>
            <a:ext cx="7224972" cy="14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395287" y="262208"/>
            <a:ext cx="8353425" cy="33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" type="body"/>
          </p:nvPr>
        </p:nvSpPr>
        <p:spPr>
          <a:xfrm>
            <a:off x="395287" y="613125"/>
            <a:ext cx="8364699" cy="284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1" type="ftr"/>
          </p:nvPr>
        </p:nvSpPr>
        <p:spPr>
          <a:xfrm>
            <a:off x="839416" y="4935755"/>
            <a:ext cx="7224972" cy="14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idx="11" type="ftr"/>
          </p:nvPr>
        </p:nvSpPr>
        <p:spPr>
          <a:xfrm>
            <a:off x="839416" y="4935755"/>
            <a:ext cx="7224972" cy="14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Pictures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idx="11" type="ftr"/>
          </p:nvPr>
        </p:nvSpPr>
        <p:spPr>
          <a:xfrm>
            <a:off x="629640" y="4935600"/>
            <a:ext cx="742554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s_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1" type="ftr"/>
          </p:nvPr>
        </p:nvSpPr>
        <p:spPr>
          <a:xfrm>
            <a:off x="629640" y="4935600"/>
            <a:ext cx="742554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s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idx="11" type="ftr"/>
          </p:nvPr>
        </p:nvSpPr>
        <p:spPr>
          <a:xfrm>
            <a:off x="629640" y="4935600"/>
            <a:ext cx="742554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Objects_" type="title">
  <p:cSld name="TITL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/>
          <p:nvPr>
            <p:ph type="title"/>
          </p:nvPr>
        </p:nvSpPr>
        <p:spPr>
          <a:xfrm>
            <a:off x="305652" y="261885"/>
            <a:ext cx="8531150" cy="337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65" name="Google Shape;165;p35"/>
          <p:cNvSpPr txBox="1"/>
          <p:nvPr>
            <p:ph idx="1" type="subTitle"/>
          </p:nvPr>
        </p:nvSpPr>
        <p:spPr>
          <a:xfrm>
            <a:off x="305652" y="548260"/>
            <a:ext cx="8531150" cy="413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66" name="Google Shape;166;p35"/>
          <p:cNvSpPr txBox="1"/>
          <p:nvPr>
            <p:ph idx="11" type="ftr"/>
          </p:nvPr>
        </p:nvSpPr>
        <p:spPr>
          <a:xfrm>
            <a:off x="629591" y="4934995"/>
            <a:ext cx="7425121" cy="1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95287" y="262208"/>
            <a:ext cx="8353425" cy="33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95287" y="1054820"/>
            <a:ext cx="8353425" cy="3757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/>
        </p:nvSpPr>
        <p:spPr>
          <a:xfrm>
            <a:off x="8136396" y="4935755"/>
            <a:ext cx="612316" cy="14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Seite </a:t>
            </a:r>
            <a:fld id="{00000000-1234-1234-1234-123412341234}" type="slidenum">
              <a:rPr b="1" i="0" lang="pt-PT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839416" y="4935755"/>
            <a:ext cx="7224972" cy="14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/>
        </p:nvSpPr>
        <p:spPr>
          <a:xfrm>
            <a:off x="403112" y="4935600"/>
            <a:ext cx="436304" cy="14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b="1" i="0" lang="pt-PT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85">
          <p15:clr>
            <a:srgbClr val="F26B43"/>
          </p15:clr>
        </p15:guide>
        <p15:guide id="2" pos="2925">
          <p15:clr>
            <a:srgbClr val="F26B43"/>
          </p15:clr>
        </p15:guide>
        <p15:guide id="3" pos="2835">
          <p15:clr>
            <a:srgbClr val="F26B43"/>
          </p15:clr>
        </p15:guide>
        <p15:guide id="4" pos="5511">
          <p15:clr>
            <a:srgbClr val="F26B43"/>
          </p15:clr>
        </p15:guide>
        <p15:guide id="5" pos="249">
          <p15:clr>
            <a:srgbClr val="F26B43"/>
          </p15:clr>
        </p15:guide>
        <p15:guide id="6" orient="horz" pos="3031">
          <p15:clr>
            <a:srgbClr val="F26B43"/>
          </p15:clr>
        </p15:guide>
        <p15:guide id="7" orient="horz" pos="1824">
          <p15:clr>
            <a:srgbClr val="F26B43"/>
          </p15:clr>
        </p15:guide>
        <p15:guide id="8" orient="horz" pos="189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/>
          <p:nvPr/>
        </p:nvSpPr>
        <p:spPr>
          <a:xfrm>
            <a:off x="302400" y="4935600"/>
            <a:ext cx="32697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b="1" i="0" lang="pt-PT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6"/>
          <p:cNvSpPr/>
          <p:nvPr/>
        </p:nvSpPr>
        <p:spPr>
          <a:xfrm>
            <a:off x="8136450" y="4935600"/>
            <a:ext cx="70146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pt-PT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6"/>
          <p:cNvSpPr txBox="1"/>
          <p:nvPr>
            <p:ph type="title"/>
          </p:nvPr>
        </p:nvSpPr>
        <p:spPr>
          <a:xfrm>
            <a:off x="305910" y="262170"/>
            <a:ext cx="8531730" cy="33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305910" y="613170"/>
            <a:ext cx="8531730" cy="28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20" name="Google Shape;120;p26"/>
          <p:cNvSpPr txBox="1"/>
          <p:nvPr>
            <p:ph idx="2" type="body"/>
          </p:nvPr>
        </p:nvSpPr>
        <p:spPr>
          <a:xfrm>
            <a:off x="305910" y="1054890"/>
            <a:ext cx="4212270" cy="1840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21" name="Google Shape;121;p26"/>
          <p:cNvSpPr txBox="1"/>
          <p:nvPr>
            <p:ph idx="3" type="body"/>
          </p:nvPr>
        </p:nvSpPr>
        <p:spPr>
          <a:xfrm>
            <a:off x="305910" y="2972700"/>
            <a:ext cx="4212270" cy="1840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22" name="Google Shape;122;p26"/>
          <p:cNvSpPr txBox="1"/>
          <p:nvPr>
            <p:ph idx="4" type="body"/>
          </p:nvPr>
        </p:nvSpPr>
        <p:spPr>
          <a:xfrm>
            <a:off x="4625640" y="1087020"/>
            <a:ext cx="4212270" cy="1808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23" name="Google Shape;123;p26"/>
          <p:cNvSpPr txBox="1"/>
          <p:nvPr>
            <p:ph idx="5" type="body"/>
          </p:nvPr>
        </p:nvSpPr>
        <p:spPr>
          <a:xfrm>
            <a:off x="4625640" y="3004020"/>
            <a:ext cx="4212270" cy="18092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24" name="Google Shape;124;p26"/>
          <p:cNvSpPr txBox="1"/>
          <p:nvPr>
            <p:ph idx="11" type="ftr"/>
          </p:nvPr>
        </p:nvSpPr>
        <p:spPr>
          <a:xfrm>
            <a:off x="629640" y="4935600"/>
            <a:ext cx="742554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/>
          <p:nvPr/>
        </p:nvSpPr>
        <p:spPr>
          <a:xfrm>
            <a:off x="302400" y="4935600"/>
            <a:ext cx="32697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b="1" lang="pt-PT" sz="800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8136450" y="4935600"/>
            <a:ext cx="70146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 txBox="1"/>
          <p:nvPr>
            <p:ph type="title"/>
          </p:nvPr>
        </p:nvSpPr>
        <p:spPr>
          <a:xfrm>
            <a:off x="305910" y="262170"/>
            <a:ext cx="8531730" cy="33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305910" y="613170"/>
            <a:ext cx="8531730" cy="28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32" name="Google Shape;132;p28"/>
          <p:cNvSpPr txBox="1"/>
          <p:nvPr>
            <p:ph idx="2" type="body"/>
          </p:nvPr>
        </p:nvSpPr>
        <p:spPr>
          <a:xfrm>
            <a:off x="305910" y="1054890"/>
            <a:ext cx="4212270" cy="375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33" name="Google Shape;133;p28"/>
          <p:cNvSpPr txBox="1"/>
          <p:nvPr>
            <p:ph idx="3" type="body"/>
          </p:nvPr>
        </p:nvSpPr>
        <p:spPr>
          <a:xfrm>
            <a:off x="4625640" y="1054890"/>
            <a:ext cx="4212270" cy="375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34" name="Google Shape;134;p28"/>
          <p:cNvSpPr txBox="1"/>
          <p:nvPr>
            <p:ph idx="11" type="ftr"/>
          </p:nvPr>
        </p:nvSpPr>
        <p:spPr>
          <a:xfrm>
            <a:off x="629640" y="4935600"/>
            <a:ext cx="742554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/>
          <p:nvPr/>
        </p:nvSpPr>
        <p:spPr>
          <a:xfrm>
            <a:off x="302400" y="4935600"/>
            <a:ext cx="32697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b="1" lang="pt-PT" sz="800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/>
          <p:nvPr/>
        </p:nvSpPr>
        <p:spPr>
          <a:xfrm>
            <a:off x="8136450" y="4935600"/>
            <a:ext cx="70146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0"/>
          <p:cNvSpPr txBox="1"/>
          <p:nvPr>
            <p:ph type="title"/>
          </p:nvPr>
        </p:nvSpPr>
        <p:spPr>
          <a:xfrm>
            <a:off x="305910" y="262170"/>
            <a:ext cx="8531730" cy="33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305910" y="613170"/>
            <a:ext cx="8531730" cy="28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305910" y="1054890"/>
            <a:ext cx="4212270" cy="375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43" name="Google Shape;143;p30"/>
          <p:cNvSpPr txBox="1"/>
          <p:nvPr>
            <p:ph idx="3" type="body"/>
          </p:nvPr>
        </p:nvSpPr>
        <p:spPr>
          <a:xfrm>
            <a:off x="4625640" y="1054890"/>
            <a:ext cx="4212270" cy="375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629640" y="4935600"/>
            <a:ext cx="742554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/>
          <p:nvPr/>
        </p:nvSpPr>
        <p:spPr>
          <a:xfrm>
            <a:off x="296460" y="2985120"/>
            <a:ext cx="3428730" cy="2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2"/>
          <p:cNvSpPr/>
          <p:nvPr/>
        </p:nvSpPr>
        <p:spPr>
          <a:xfrm>
            <a:off x="296460" y="3387420"/>
            <a:ext cx="2025270" cy="142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Deutsches Elektronen-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Synchrotron DESY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1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www.desy.de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2700000" y="3387420"/>
            <a:ext cx="3861270" cy="142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51" name="Google Shape;151;p32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/>
          <p:nvPr/>
        </p:nvSpPr>
        <p:spPr>
          <a:xfrm>
            <a:off x="302386" y="4934995"/>
            <a:ext cx="326878" cy="1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900" u="none" cap="none" strike="noStrik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b="1" i="0" lang="pt-PT" sz="900" u="none" cap="none" strike="noStrik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4"/>
          <p:cNvSpPr/>
          <p:nvPr/>
        </p:nvSpPr>
        <p:spPr>
          <a:xfrm>
            <a:off x="8135696" y="4934995"/>
            <a:ext cx="701432" cy="1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4"/>
          <p:cNvSpPr txBox="1"/>
          <p:nvPr>
            <p:ph type="title"/>
          </p:nvPr>
        </p:nvSpPr>
        <p:spPr>
          <a:xfrm>
            <a:off x="305652" y="261885"/>
            <a:ext cx="8531150" cy="337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9pPr>
          </a:lstStyle>
          <a:p/>
        </p:txBody>
      </p:sp>
      <p:sp>
        <p:nvSpPr>
          <p:cNvPr id="157" name="Google Shape;157;p34"/>
          <p:cNvSpPr txBox="1"/>
          <p:nvPr>
            <p:ph idx="1" type="body"/>
          </p:nvPr>
        </p:nvSpPr>
        <p:spPr>
          <a:xfrm>
            <a:off x="305652" y="612915"/>
            <a:ext cx="8531150" cy="284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9pPr>
          </a:lstStyle>
          <a:p/>
        </p:txBody>
      </p:sp>
      <p:sp>
        <p:nvSpPr>
          <p:cNvPr id="158" name="Google Shape;158;p34"/>
          <p:cNvSpPr txBox="1"/>
          <p:nvPr>
            <p:ph idx="2" type="body"/>
          </p:nvPr>
        </p:nvSpPr>
        <p:spPr>
          <a:xfrm>
            <a:off x="305652" y="1054723"/>
            <a:ext cx="4211857" cy="1840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9pPr>
          </a:lstStyle>
          <a:p/>
        </p:txBody>
      </p:sp>
      <p:sp>
        <p:nvSpPr>
          <p:cNvPr id="159" name="Google Shape;159;p34"/>
          <p:cNvSpPr txBox="1"/>
          <p:nvPr>
            <p:ph idx="3" type="body"/>
          </p:nvPr>
        </p:nvSpPr>
        <p:spPr>
          <a:xfrm>
            <a:off x="305652" y="2972165"/>
            <a:ext cx="4211857" cy="1840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9pPr>
          </a:lstStyle>
          <a:p/>
        </p:txBody>
      </p:sp>
      <p:sp>
        <p:nvSpPr>
          <p:cNvPr id="160" name="Google Shape;160;p34"/>
          <p:cNvSpPr txBox="1"/>
          <p:nvPr>
            <p:ph idx="4" type="body"/>
          </p:nvPr>
        </p:nvSpPr>
        <p:spPr>
          <a:xfrm>
            <a:off x="4625271" y="1086724"/>
            <a:ext cx="4211857" cy="18080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2650" lIns="65300" spcFirstLastPara="1" rIns="65300" wrap="square" tIns="326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9pPr>
          </a:lstStyle>
          <a:p/>
        </p:txBody>
      </p:sp>
      <p:sp>
        <p:nvSpPr>
          <p:cNvPr id="161" name="Google Shape;161;p34"/>
          <p:cNvSpPr txBox="1"/>
          <p:nvPr>
            <p:ph idx="5" type="body"/>
          </p:nvPr>
        </p:nvSpPr>
        <p:spPr>
          <a:xfrm>
            <a:off x="4625271" y="3003513"/>
            <a:ext cx="4211857" cy="18080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2650" lIns="65300" spcFirstLastPara="1" rIns="65300" wrap="square" tIns="326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9pPr>
          </a:lstStyle>
          <a:p/>
        </p:txBody>
      </p:sp>
      <p:sp>
        <p:nvSpPr>
          <p:cNvPr id="162" name="Google Shape;162;p34"/>
          <p:cNvSpPr txBox="1"/>
          <p:nvPr>
            <p:ph idx="11" type="ftr"/>
          </p:nvPr>
        </p:nvSpPr>
        <p:spPr>
          <a:xfrm>
            <a:off x="629591" y="4934995"/>
            <a:ext cx="7425121" cy="1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joao.alvim@desy.de" TargetMode="External"/><Relationship Id="rId4" Type="http://schemas.openxmlformats.org/officeDocument/2006/relationships/hyperlink" Target="mailto:Konrad.kockler@desy.d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/>
          <p:nvPr>
            <p:ph type="ctrTitle"/>
          </p:nvPr>
        </p:nvSpPr>
        <p:spPr>
          <a:xfrm>
            <a:off x="395288" y="262208"/>
            <a:ext cx="8353425" cy="1391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pt-PT" sz="5900"/>
              <a:t>Data challenges in scientific computing</a:t>
            </a:r>
            <a:endParaRPr sz="5900"/>
          </a:p>
        </p:txBody>
      </p:sp>
      <p:sp>
        <p:nvSpPr>
          <p:cNvPr id="172" name="Google Shape;172;p36"/>
          <p:cNvSpPr txBox="1"/>
          <p:nvPr>
            <p:ph idx="1" type="subTitle"/>
          </p:nvPr>
        </p:nvSpPr>
        <p:spPr>
          <a:xfrm>
            <a:off x="395300" y="2267010"/>
            <a:ext cx="83535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pt-PT"/>
              <a:t>Physics is overrated</a:t>
            </a:r>
            <a:endParaRPr/>
          </a:p>
        </p:txBody>
      </p:sp>
      <p:sp>
        <p:nvSpPr>
          <p:cNvPr id="173" name="Google Shape;173;p36"/>
          <p:cNvSpPr txBox="1"/>
          <p:nvPr>
            <p:ph idx="2" type="body"/>
          </p:nvPr>
        </p:nvSpPr>
        <p:spPr>
          <a:xfrm>
            <a:off x="400043" y="3072584"/>
            <a:ext cx="8348669" cy="525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PT"/>
              <a:t>João Alvim, Anton Schwarz, Konrad Kockler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PT"/>
              <a:t>DESY Hamburg, 04.09.2024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/>
          <p:nvPr>
            <p:ph type="title"/>
          </p:nvPr>
        </p:nvSpPr>
        <p:spPr>
          <a:xfrm>
            <a:off x="395287" y="262208"/>
            <a:ext cx="8353500" cy="33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Implementation</a:t>
            </a:r>
            <a:endParaRPr/>
          </a:p>
        </p:txBody>
      </p:sp>
      <p:sp>
        <p:nvSpPr>
          <p:cNvPr id="249" name="Google Shape;249;p45"/>
          <p:cNvSpPr txBox="1"/>
          <p:nvPr>
            <p:ph idx="1" type="body"/>
          </p:nvPr>
        </p:nvSpPr>
        <p:spPr>
          <a:xfrm>
            <a:off x="395287" y="613125"/>
            <a:ext cx="8364600" cy="28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9925"/>
            <a:ext cx="8839199" cy="379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/>
          <p:nvPr>
            <p:ph type="title"/>
          </p:nvPr>
        </p:nvSpPr>
        <p:spPr>
          <a:xfrm>
            <a:off x="395287" y="262208"/>
            <a:ext cx="8353500" cy="33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Timeline</a:t>
            </a:r>
            <a:endParaRPr/>
          </a:p>
        </p:txBody>
      </p:sp>
      <p:sp>
        <p:nvSpPr>
          <p:cNvPr id="256" name="Google Shape;256;p46"/>
          <p:cNvSpPr txBox="1"/>
          <p:nvPr>
            <p:ph idx="1" type="body"/>
          </p:nvPr>
        </p:nvSpPr>
        <p:spPr>
          <a:xfrm>
            <a:off x="395287" y="613125"/>
            <a:ext cx="8364600" cy="28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Where are we?</a:t>
            </a:r>
            <a:endParaRPr/>
          </a:p>
        </p:txBody>
      </p:sp>
      <p:pic>
        <p:nvPicPr>
          <p:cNvPr id="257" name="Google Shape;25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9925"/>
            <a:ext cx="8543925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/>
          <p:nvPr>
            <p:ph type="ctrTitle"/>
          </p:nvPr>
        </p:nvSpPr>
        <p:spPr>
          <a:xfrm>
            <a:off x="395288" y="262208"/>
            <a:ext cx="8353500" cy="26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</a:pPr>
            <a:r>
              <a:rPr lang="pt-PT" sz="5900"/>
              <a:t>Research facility 2.0</a:t>
            </a:r>
            <a:br>
              <a:rPr b="0" lang="pt-PT" sz="5900"/>
            </a:br>
            <a:r>
              <a:rPr lang="pt-PT" sz="5900"/>
              <a:t>Sustainable computing</a:t>
            </a:r>
            <a:endParaRPr b="0" sz="5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3" name="Google Shape;263;p47"/>
          <p:cNvSpPr txBox="1"/>
          <p:nvPr/>
        </p:nvSpPr>
        <p:spPr>
          <a:xfrm>
            <a:off x="395300" y="3171150"/>
            <a:ext cx="401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solidFill>
                  <a:schemeClr val="lt1"/>
                </a:solidFill>
              </a:rPr>
              <a:t>Konrad Kockler, Martin Gasthuber</a:t>
            </a:r>
            <a:endParaRPr b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"/>
          <p:cNvSpPr txBox="1"/>
          <p:nvPr>
            <p:ph idx="4294967295" type="title"/>
          </p:nvPr>
        </p:nvSpPr>
        <p:spPr>
          <a:xfrm>
            <a:off x="305910" y="262170"/>
            <a:ext cx="8531730" cy="33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b="1" i="0" lang="pt-PT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Current energy consumption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8"/>
          <p:cNvSpPr txBox="1"/>
          <p:nvPr>
            <p:ph idx="4294967295" type="body"/>
          </p:nvPr>
        </p:nvSpPr>
        <p:spPr>
          <a:xfrm>
            <a:off x="305910" y="613170"/>
            <a:ext cx="8531730" cy="28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8"/>
          <p:cNvSpPr txBox="1"/>
          <p:nvPr>
            <p:ph idx="4294967295" type="body"/>
          </p:nvPr>
        </p:nvSpPr>
        <p:spPr>
          <a:xfrm>
            <a:off x="305910" y="1054890"/>
            <a:ext cx="4212270" cy="1840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pt-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year (2023):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8"/>
          <p:cNvSpPr txBox="1"/>
          <p:nvPr>
            <p:ph idx="4294967295" type="body"/>
          </p:nvPr>
        </p:nvSpPr>
        <p:spPr>
          <a:xfrm>
            <a:off x="305910" y="2972700"/>
            <a:ext cx="4212270" cy="1840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pt-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2667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t-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250 000 trees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2667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t-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3 700 Single-family homes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2667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t-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Groß Flottbek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8"/>
          <p:cNvSpPr txBox="1"/>
          <p:nvPr>
            <p:ph idx="4294967295" type="body"/>
          </p:nvPr>
        </p:nvSpPr>
        <p:spPr>
          <a:xfrm>
            <a:off x="1168290" y="1573290"/>
            <a:ext cx="1714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pt-P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12.9GWh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pt-P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5160 tCO</a:t>
            </a:r>
            <a:r>
              <a:rPr b="1" baseline="-25000" i="0" lang="pt-P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897210"/>
            <a:ext cx="4625911" cy="3887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8"/>
          <p:cNvSpPr/>
          <p:nvPr/>
        </p:nvSpPr>
        <p:spPr>
          <a:xfrm>
            <a:off x="2743200" y="1028700"/>
            <a:ext cx="2057400" cy="269730"/>
          </a:xfrm>
          <a:prstGeom prst="rect">
            <a:avLst/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DESY computing center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p48"/>
          <p:cNvCxnSpPr/>
          <p:nvPr/>
        </p:nvCxnSpPr>
        <p:spPr>
          <a:xfrm>
            <a:off x="4803840" y="1148040"/>
            <a:ext cx="848610" cy="116910"/>
          </a:xfrm>
          <a:prstGeom prst="straightConnector1">
            <a:avLst/>
          </a:prstGeom>
          <a:noFill/>
          <a:ln cap="flat" cmpd="sng" w="38150">
            <a:solidFill>
              <a:srgbClr val="3465A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6" name="Google Shape;276;p48"/>
          <p:cNvSpPr/>
          <p:nvPr/>
        </p:nvSpPr>
        <p:spPr>
          <a:xfrm>
            <a:off x="5670810" y="1207170"/>
            <a:ext cx="125280" cy="129600"/>
          </a:xfrm>
          <a:prstGeom prst="ellipse">
            <a:avLst/>
          </a:prstGeom>
          <a:noFill/>
          <a:ln cap="flat" cmpd="sng" w="38150">
            <a:solidFill>
              <a:srgbClr val="2A6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725" lIns="81800" spcFirstLastPara="1" rIns="81800" wrap="square" tIns="43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8"/>
          <p:cNvSpPr/>
          <p:nvPr/>
        </p:nvSpPr>
        <p:spPr>
          <a:xfrm>
            <a:off x="2178090" y="2625750"/>
            <a:ext cx="2057400" cy="269730"/>
          </a:xfrm>
          <a:prstGeom prst="rect">
            <a:avLst/>
          </a:prstGeom>
          <a:solidFill>
            <a:srgbClr val="BF0041"/>
          </a:solidFill>
          <a:ln cap="flat" cmpd="sng" w="9525">
            <a:solidFill>
              <a:srgbClr val="BF00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1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Groß Flottbek</a:t>
            </a:r>
            <a:endParaRPr b="0" sz="14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8"/>
          <p:cNvSpPr/>
          <p:nvPr/>
        </p:nvSpPr>
        <p:spPr>
          <a:xfrm>
            <a:off x="4965570" y="2318220"/>
            <a:ext cx="2303910" cy="2303910"/>
          </a:xfrm>
          <a:prstGeom prst="ellipse">
            <a:avLst/>
          </a:prstGeom>
          <a:noFill/>
          <a:ln cap="flat" cmpd="sng" w="38150">
            <a:solidFill>
              <a:srgbClr val="BF00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50" lIns="81800" spcFirstLastPara="1" rIns="81800" wrap="square" tIns="48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48"/>
          <p:cNvCxnSpPr/>
          <p:nvPr/>
        </p:nvCxnSpPr>
        <p:spPr>
          <a:xfrm>
            <a:off x="4235490" y="2778570"/>
            <a:ext cx="778140" cy="293220"/>
          </a:xfrm>
          <a:prstGeom prst="straightConnector1">
            <a:avLst/>
          </a:prstGeom>
          <a:noFill/>
          <a:ln cap="flat" cmpd="sng" w="38150">
            <a:solidFill>
              <a:srgbClr val="BF004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0" name="Google Shape;280;p48"/>
          <p:cNvSpPr txBox="1"/>
          <p:nvPr/>
        </p:nvSpPr>
        <p:spPr>
          <a:xfrm>
            <a:off x="5597100" y="4840825"/>
            <a:ext cx="23040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Source: maps.google.com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8"/>
          <p:cNvSpPr txBox="1"/>
          <p:nvPr>
            <p:ph idx="11" type="ftr"/>
          </p:nvPr>
        </p:nvSpPr>
        <p:spPr>
          <a:xfrm>
            <a:off x="629640" y="4935600"/>
            <a:ext cx="742554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Research facility 2.0 - sustainable computing | Konrad Kockler </a:t>
            </a:r>
            <a:r>
              <a:rPr lang="pt-PT"/>
              <a:t>04</a:t>
            </a:r>
            <a:r>
              <a:rPr b="0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</a:t>
            </a:r>
            <a:r>
              <a:rPr lang="pt-PT"/>
              <a:t>9</a:t>
            </a:r>
            <a:r>
              <a:rPr b="0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.2024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/>
          <p:nvPr>
            <p:ph idx="4294967295" type="title"/>
          </p:nvPr>
        </p:nvSpPr>
        <p:spPr>
          <a:xfrm>
            <a:off x="306180" y="262170"/>
            <a:ext cx="8531730" cy="33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b="1" i="0" lang="pt-PT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much is actually used?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930" y="810270"/>
            <a:ext cx="7263540" cy="34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9"/>
          <p:cNvSpPr txBox="1"/>
          <p:nvPr>
            <p:ph idx="11" type="ftr"/>
          </p:nvPr>
        </p:nvSpPr>
        <p:spPr>
          <a:xfrm>
            <a:off x="629640" y="4935600"/>
            <a:ext cx="742554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Research facility 2.0 - sustainable computing | Konrad Kockler </a:t>
            </a:r>
            <a:r>
              <a:rPr lang="pt-PT"/>
              <a:t>04</a:t>
            </a:r>
            <a:r>
              <a:rPr b="0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</a:t>
            </a:r>
            <a:r>
              <a:rPr lang="pt-PT"/>
              <a:t>9</a:t>
            </a:r>
            <a:r>
              <a:rPr b="0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.2024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 txBox="1"/>
          <p:nvPr>
            <p:ph idx="4294967295" type="title"/>
          </p:nvPr>
        </p:nvSpPr>
        <p:spPr>
          <a:xfrm>
            <a:off x="305910" y="262170"/>
            <a:ext cx="8531730" cy="338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b="1" i="0" lang="pt-PT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Increasing the energy and CO</a:t>
            </a:r>
            <a:r>
              <a:rPr b="1" baseline="-25000" i="0" lang="pt-PT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pt-PT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efficiency of the Maxwell cluster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0"/>
          <p:cNvSpPr txBox="1"/>
          <p:nvPr>
            <p:ph idx="4294967295" type="body"/>
          </p:nvPr>
        </p:nvSpPr>
        <p:spPr>
          <a:xfrm>
            <a:off x="305910" y="1054890"/>
            <a:ext cx="4212270" cy="1735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pt-PT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More efficient utilization</a:t>
            </a:r>
            <a:br>
              <a:rPr b="0" i="0" lang="pt-PT" sz="1700" u="none" cap="none" strike="noStrike"/>
            </a:b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pt-PT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Switching off idle nodes</a:t>
            </a:r>
            <a:br>
              <a:rPr b="0" i="0" lang="pt-PT" sz="1700" u="none" cap="none" strike="noStrike"/>
            </a:b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pt-PT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Throttling CPUs  </a:t>
            </a:r>
            <a:br>
              <a:rPr b="0" i="0" lang="pt-PT" sz="1700" u="none" cap="none" strike="noStrike"/>
            </a:b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0"/>
          <p:cNvSpPr txBox="1"/>
          <p:nvPr/>
        </p:nvSpPr>
        <p:spPr>
          <a:xfrm>
            <a:off x="4209030" y="1054890"/>
            <a:ext cx="4634280" cy="181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7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jobs from other grids on Maxwell</a:t>
            </a:r>
            <a:endParaRPr b="0" sz="17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7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 to 20% savings without the user noticing</a:t>
            </a:r>
            <a:endParaRPr b="0" sz="17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7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Electricity at night, when it has a high Carbon intensity</a:t>
            </a:r>
            <a:endParaRPr b="0" sz="17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0"/>
          <p:cNvSpPr/>
          <p:nvPr/>
        </p:nvSpPr>
        <p:spPr>
          <a:xfrm>
            <a:off x="3619890" y="1119960"/>
            <a:ext cx="376650" cy="1544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7BC8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0"/>
          <p:cNvSpPr/>
          <p:nvPr/>
        </p:nvSpPr>
        <p:spPr>
          <a:xfrm>
            <a:off x="3619890" y="1680210"/>
            <a:ext cx="376650" cy="1544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7BC8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0"/>
          <p:cNvSpPr/>
          <p:nvPr/>
        </p:nvSpPr>
        <p:spPr>
          <a:xfrm>
            <a:off x="3600720" y="2259360"/>
            <a:ext cx="376650" cy="1544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7BC8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0"/>
          <p:cNvSpPr/>
          <p:nvPr/>
        </p:nvSpPr>
        <p:spPr>
          <a:xfrm rot="5400000">
            <a:off x="4187430" y="-1049220"/>
            <a:ext cx="743310" cy="8702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10731"/>
                </a:lnTo>
                <a:cubicBezTo>
                  <a:pt x="10800" y="11631"/>
                  <a:pt x="16200" y="12531"/>
                  <a:pt x="21600" y="12531"/>
                </a:cubicBezTo>
                <a:cubicBezTo>
                  <a:pt x="16200" y="12531"/>
                  <a:pt x="10800" y="13431"/>
                  <a:pt x="10800" y="14331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cap="flat" cmpd="sng" w="38150">
            <a:solidFill>
              <a:srgbClr val="EB6E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50" lIns="81800" spcFirstLastPara="1" rIns="81800" wrap="square" tIns="48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0"/>
          <p:cNvSpPr txBox="1"/>
          <p:nvPr/>
        </p:nvSpPr>
        <p:spPr>
          <a:xfrm>
            <a:off x="2179170" y="3828060"/>
            <a:ext cx="3323430" cy="738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700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Huge savings potential!</a:t>
            </a:r>
            <a:endParaRPr b="0" sz="17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700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Save ~30% in Carbon emissions</a:t>
            </a:r>
            <a:endParaRPr b="0" sz="17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0"/>
          <p:cNvSpPr txBox="1"/>
          <p:nvPr>
            <p:ph idx="11" type="ftr"/>
          </p:nvPr>
        </p:nvSpPr>
        <p:spPr>
          <a:xfrm>
            <a:off x="629640" y="4935600"/>
            <a:ext cx="7425540" cy="13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Research facility 2.0 - sustainable computing | Konrad Kockler </a:t>
            </a:r>
            <a:r>
              <a:rPr lang="pt-PT"/>
              <a:t>04.09</a:t>
            </a:r>
            <a:r>
              <a:rPr b="0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.2024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/>
          <p:nvPr/>
        </p:nvSpPr>
        <p:spPr>
          <a:xfrm>
            <a:off x="1814838" y="698238"/>
            <a:ext cx="5537100" cy="41394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1"/>
          <p:cNvSpPr txBox="1"/>
          <p:nvPr>
            <p:ph idx="4294967295" type="title"/>
          </p:nvPr>
        </p:nvSpPr>
        <p:spPr>
          <a:xfrm>
            <a:off x="305910" y="262170"/>
            <a:ext cx="85317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b="1" lang="pt-PT" sz="2300">
                <a:solidFill>
                  <a:schemeClr val="accent1"/>
                </a:solidFill>
              </a:rPr>
              <a:t>How my simulation worked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1"/>
          <p:cNvSpPr/>
          <p:nvPr/>
        </p:nvSpPr>
        <p:spPr>
          <a:xfrm>
            <a:off x="96713" y="1837688"/>
            <a:ext cx="1638000" cy="425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chemeClr val="lt1"/>
                </a:solidFill>
              </a:rPr>
              <a:t>Read in jobs from Maxwell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10" name="Google Shape;310;p51"/>
          <p:cNvSpPr/>
          <p:nvPr/>
        </p:nvSpPr>
        <p:spPr>
          <a:xfrm>
            <a:off x="2083163" y="1928763"/>
            <a:ext cx="4418700" cy="22092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1"/>
          <p:cNvSpPr/>
          <p:nvPr/>
        </p:nvSpPr>
        <p:spPr>
          <a:xfrm>
            <a:off x="3322763" y="2169288"/>
            <a:ext cx="2035500" cy="425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chemeClr val="lt1"/>
                </a:solidFill>
              </a:rPr>
              <a:t>Start/end jobs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12" name="Google Shape;312;p51"/>
          <p:cNvSpPr/>
          <p:nvPr/>
        </p:nvSpPr>
        <p:spPr>
          <a:xfrm>
            <a:off x="3322763" y="2820813"/>
            <a:ext cx="2035500" cy="425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chemeClr val="lt1"/>
                </a:solidFill>
              </a:rPr>
              <a:t>Put jobs that can’t be started into queue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13" name="Google Shape;313;p51"/>
          <p:cNvSpPr/>
          <p:nvPr/>
        </p:nvSpPr>
        <p:spPr>
          <a:xfrm>
            <a:off x="3322763" y="3488963"/>
            <a:ext cx="2035500" cy="425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chemeClr val="lt1"/>
                </a:solidFill>
              </a:rPr>
              <a:t>Start up/shut down machines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14" name="Google Shape;314;p51"/>
          <p:cNvSpPr/>
          <p:nvPr/>
        </p:nvSpPr>
        <p:spPr>
          <a:xfrm flipH="1" rot="5400000">
            <a:off x="4997513" y="2659713"/>
            <a:ext cx="1564800" cy="6204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100000" name="adj5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1"/>
          <p:cNvSpPr/>
          <p:nvPr/>
        </p:nvSpPr>
        <p:spPr>
          <a:xfrm>
            <a:off x="4149563" y="2621350"/>
            <a:ext cx="285900" cy="172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1"/>
          <p:cNvSpPr/>
          <p:nvPr/>
        </p:nvSpPr>
        <p:spPr>
          <a:xfrm>
            <a:off x="4149563" y="3281188"/>
            <a:ext cx="285900" cy="172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1"/>
          <p:cNvSpPr txBox="1"/>
          <p:nvPr/>
        </p:nvSpPr>
        <p:spPr>
          <a:xfrm rot="5400000">
            <a:off x="4790613" y="2769813"/>
            <a:ext cx="18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Timestep</a:t>
            </a:r>
            <a:endParaRPr/>
          </a:p>
        </p:txBody>
      </p:sp>
      <p:sp>
        <p:nvSpPr>
          <p:cNvPr id="318" name="Google Shape;318;p51"/>
          <p:cNvSpPr txBox="1"/>
          <p:nvPr/>
        </p:nvSpPr>
        <p:spPr>
          <a:xfrm>
            <a:off x="2214138" y="2833263"/>
            <a:ext cx="10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Simulation</a:t>
            </a:r>
            <a:endParaRPr/>
          </a:p>
        </p:txBody>
      </p:sp>
      <p:sp>
        <p:nvSpPr>
          <p:cNvPr id="319" name="Google Shape;319;p51"/>
          <p:cNvSpPr/>
          <p:nvPr/>
        </p:nvSpPr>
        <p:spPr>
          <a:xfrm flipH="1" rot="10800000">
            <a:off x="4195263" y="4174838"/>
            <a:ext cx="2801100" cy="342300"/>
          </a:xfrm>
          <a:prstGeom prst="uturnArrow">
            <a:avLst>
              <a:gd fmla="val 47053" name="adj1"/>
              <a:gd fmla="val 25000" name="adj2"/>
              <a:gd fmla="val 0" name="adj3"/>
              <a:gd fmla="val 90865" name="adj4"/>
              <a:gd fmla="val 100000" name="adj5"/>
            </a:avLst>
          </a:prstGeom>
          <a:solidFill>
            <a:srgbClr val="EB6E0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1"/>
          <p:cNvSpPr/>
          <p:nvPr/>
        </p:nvSpPr>
        <p:spPr>
          <a:xfrm flipH="1">
            <a:off x="4149513" y="999513"/>
            <a:ext cx="2846700" cy="3175200"/>
          </a:xfrm>
          <a:prstGeom prst="uturnArrow">
            <a:avLst>
              <a:gd fmla="val 6247" name="adj1"/>
              <a:gd fmla="val 7232" name="adj2"/>
              <a:gd fmla="val 14586" name="adj3"/>
              <a:gd fmla="val 14606" name="adj4"/>
              <a:gd fmla="val 28603" name="adj5"/>
            </a:avLst>
          </a:prstGeom>
          <a:solidFill>
            <a:schemeClr val="accent2"/>
          </a:solidFill>
          <a:ln cap="flat" cmpd="sng" w="9525">
            <a:solidFill>
              <a:srgbClr val="EB6E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1"/>
          <p:cNvSpPr txBox="1"/>
          <p:nvPr/>
        </p:nvSpPr>
        <p:spPr>
          <a:xfrm>
            <a:off x="4512363" y="1149388"/>
            <a:ext cx="24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Repeat with </a:t>
            </a:r>
            <a:r>
              <a:rPr lang="pt-PT"/>
              <a:t>different</a:t>
            </a:r>
            <a:r>
              <a:rPr lang="pt-PT"/>
              <a:t> parameters</a:t>
            </a:r>
            <a:endParaRPr/>
          </a:p>
        </p:txBody>
      </p:sp>
      <p:sp>
        <p:nvSpPr>
          <p:cNvPr id="322" name="Google Shape;322;p51"/>
          <p:cNvSpPr/>
          <p:nvPr/>
        </p:nvSpPr>
        <p:spPr>
          <a:xfrm flipH="1" rot="10800000">
            <a:off x="839263" y="2345088"/>
            <a:ext cx="774600" cy="600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1"/>
          <p:cNvSpPr/>
          <p:nvPr/>
        </p:nvSpPr>
        <p:spPr>
          <a:xfrm rot="5400000">
            <a:off x="7629713" y="2668113"/>
            <a:ext cx="649800" cy="980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51"/>
          <p:cNvSpPr/>
          <p:nvPr/>
        </p:nvSpPr>
        <p:spPr>
          <a:xfrm>
            <a:off x="7517388" y="3565713"/>
            <a:ext cx="1529400" cy="425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chemeClr val="lt1"/>
                </a:solidFill>
              </a:rPr>
              <a:t>Get optimal results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5" name="Google Shape;325;p51"/>
          <p:cNvSpPr txBox="1"/>
          <p:nvPr>
            <p:ph idx="11" type="ftr"/>
          </p:nvPr>
        </p:nvSpPr>
        <p:spPr>
          <a:xfrm>
            <a:off x="629640" y="4935600"/>
            <a:ext cx="74256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Research facility 2.0 - sustainable computing | Konrad Kockler </a:t>
            </a:r>
            <a:r>
              <a:rPr lang="pt-PT"/>
              <a:t>04.09</a:t>
            </a:r>
            <a:r>
              <a:rPr b="0" lang="pt-PT" sz="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.2024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/>
          <p:nvPr>
            <p:ph idx="4294967295" type="body"/>
          </p:nvPr>
        </p:nvSpPr>
        <p:spPr>
          <a:xfrm>
            <a:off x="3058425" y="2994253"/>
            <a:ext cx="3861300" cy="23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PT">
                <a:solidFill>
                  <a:schemeClr val="dk1"/>
                </a:solidFill>
              </a:rPr>
              <a:t>João Alvim          - j</a:t>
            </a:r>
            <a:r>
              <a:rPr lang="pt-PT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oao.alvim@desy.de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PT">
                <a:solidFill>
                  <a:schemeClr val="dk1"/>
                </a:solidFill>
              </a:rPr>
              <a:t>Anton Schwarz   - </a:t>
            </a:r>
            <a:r>
              <a:rPr lang="pt-PT">
                <a:solidFill>
                  <a:schemeClr val="dk1"/>
                </a:solidFill>
              </a:rPr>
              <a:t>anton.schwarz@desy.de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Konrad Kockler</a:t>
            </a:r>
            <a:r>
              <a:rPr lang="pt-PT">
                <a:solidFill>
                  <a:schemeClr val="dk1"/>
                </a:solidFill>
              </a:rPr>
              <a:t>   - k</a:t>
            </a:r>
            <a:r>
              <a:rPr lang="pt-PT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onrad.kockler@desy.de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Computing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/>
          <p:nvPr>
            <p:ph type="title"/>
          </p:nvPr>
        </p:nvSpPr>
        <p:spPr>
          <a:xfrm>
            <a:off x="305652" y="261885"/>
            <a:ext cx="8531150" cy="337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C8"/>
              </a:buClr>
              <a:buSzPts val="2700"/>
              <a:buFont typeface="Arial"/>
              <a:buNone/>
            </a:pPr>
            <a:r>
              <a:rPr b="1" lang="pt-PT" sz="2700" strike="noStrike">
                <a:solidFill>
                  <a:srgbClr val="007BC8"/>
                </a:solidFill>
                <a:latin typeface="Arial"/>
                <a:ea typeface="Arial"/>
                <a:cs typeface="Arial"/>
                <a:sym typeface="Arial"/>
              </a:rPr>
              <a:t>Scientific Data Challenges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7"/>
          <p:cNvSpPr txBox="1"/>
          <p:nvPr>
            <p:ph idx="4294967295" type="body"/>
          </p:nvPr>
        </p:nvSpPr>
        <p:spPr>
          <a:xfrm>
            <a:off x="305652" y="612915"/>
            <a:ext cx="8531150" cy="284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B6E0F"/>
              </a:buClr>
              <a:buSzPts val="1600"/>
              <a:buFont typeface="Arial"/>
              <a:buNone/>
            </a:pPr>
            <a:r>
              <a:rPr b="1" i="0" lang="pt-PT" sz="1600" u="none" cap="none" strike="noStrike">
                <a:solidFill>
                  <a:srgbClr val="EB6E0F"/>
                </a:solidFill>
                <a:latin typeface="Arial"/>
                <a:ea typeface="Arial"/>
                <a:cs typeface="Arial"/>
                <a:sym typeface="Arial"/>
              </a:rPr>
              <a:t>Data processing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7"/>
          <p:cNvSpPr txBox="1"/>
          <p:nvPr>
            <p:ph idx="4294967295" type="body"/>
          </p:nvPr>
        </p:nvSpPr>
        <p:spPr>
          <a:xfrm>
            <a:off x="743225" y="1076600"/>
            <a:ext cx="1821300" cy="3675600"/>
          </a:xfrm>
          <a:prstGeom prst="rect">
            <a:avLst/>
          </a:prstGeom>
          <a:solidFill>
            <a:srgbClr val="FFDBB6"/>
          </a:solidFill>
          <a:ln cap="flat" cmpd="sng" w="9525">
            <a:solidFill>
              <a:srgbClr val="007B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69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69"/>
              <a:buFont typeface="Arial"/>
              <a:buNone/>
            </a:pPr>
            <a:r>
              <a:rPr b="1" i="0" lang="pt-PT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Ingest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i="0" lang="pt-PT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data ingest rate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i="0" lang="pt-PT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parallel streams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i="0" lang="pt-PT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durability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i="0" lang="pt-PT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 handling of large number of files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7"/>
          <p:cNvSpPr txBox="1"/>
          <p:nvPr/>
        </p:nvSpPr>
        <p:spPr>
          <a:xfrm>
            <a:off x="2664325" y="1070725"/>
            <a:ext cx="1739400" cy="3675600"/>
          </a:xfrm>
          <a:prstGeom prst="rect">
            <a:avLst/>
          </a:prstGeom>
          <a:solidFill>
            <a:srgbClr val="B7B3CA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Sharing &amp; Exchange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3000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party copy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 WAN Access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In-flight data protection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 federation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control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7"/>
          <p:cNvSpPr txBox="1"/>
          <p:nvPr/>
        </p:nvSpPr>
        <p:spPr>
          <a:xfrm>
            <a:off x="4526650" y="1071375"/>
            <a:ext cx="1740300" cy="3675600"/>
          </a:xfrm>
          <a:prstGeom prst="rect">
            <a:avLst/>
          </a:prstGeom>
          <a:solidFill>
            <a:srgbClr val="B4C7D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 Term Preservation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Reliability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Self-healing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Automatic technology migration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Persistent identifier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7"/>
          <p:cNvSpPr txBox="1"/>
          <p:nvPr/>
        </p:nvSpPr>
        <p:spPr>
          <a:xfrm>
            <a:off x="6373300" y="1070725"/>
            <a:ext cx="1955400" cy="3675600"/>
          </a:xfrm>
          <a:prstGeom prst="rect">
            <a:avLst/>
          </a:prstGeom>
          <a:solidFill>
            <a:srgbClr val="AFD095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CPU efficiency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Unstructured access patterns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access protocols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control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●"/>
            </a:pPr>
            <a:r>
              <a:rPr b="0" lang="pt-PT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user management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/>
          <p:nvPr>
            <p:ph type="ctrTitle"/>
          </p:nvPr>
        </p:nvSpPr>
        <p:spPr>
          <a:xfrm>
            <a:off x="395288" y="262208"/>
            <a:ext cx="8353500" cy="26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pt-PT"/>
              <a:t>Improving ASAP::O Monitoring</a:t>
            </a:r>
            <a:endParaRPr/>
          </a:p>
        </p:txBody>
      </p:sp>
      <p:sp>
        <p:nvSpPr>
          <p:cNvPr id="189" name="Google Shape;189;p38"/>
          <p:cNvSpPr txBox="1"/>
          <p:nvPr/>
        </p:nvSpPr>
        <p:spPr>
          <a:xfrm>
            <a:off x="395300" y="3171150"/>
            <a:ext cx="401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solidFill>
                  <a:schemeClr val="lt1"/>
                </a:solidFill>
              </a:rPr>
              <a:t>João Alvim</a:t>
            </a:r>
            <a:r>
              <a:rPr b="1" lang="pt-PT" sz="1800">
                <a:solidFill>
                  <a:schemeClr val="lt1"/>
                </a:solidFill>
              </a:rPr>
              <a:t>, </a:t>
            </a:r>
            <a:r>
              <a:rPr b="1" lang="pt-PT" sz="1800">
                <a:solidFill>
                  <a:schemeClr val="lt1"/>
                </a:solidFill>
              </a:rPr>
              <a:t>Mikhail Karnevskiy</a:t>
            </a:r>
            <a:endParaRPr b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/>
          <p:nvPr>
            <p:ph type="title"/>
          </p:nvPr>
        </p:nvSpPr>
        <p:spPr>
          <a:xfrm>
            <a:off x="395262" y="274733"/>
            <a:ext cx="8353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pt-PT"/>
              <a:t>ASAP::O</a:t>
            </a:r>
            <a:endParaRPr/>
          </a:p>
        </p:txBody>
      </p:sp>
      <p:sp>
        <p:nvSpPr>
          <p:cNvPr id="195" name="Google Shape;195;p39"/>
          <p:cNvSpPr txBox="1"/>
          <p:nvPr>
            <p:ph idx="1" type="body"/>
          </p:nvPr>
        </p:nvSpPr>
        <p:spPr>
          <a:xfrm>
            <a:off x="389712" y="647175"/>
            <a:ext cx="83646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pt-PT"/>
              <a:t>What is it?</a:t>
            </a:r>
            <a:endParaRPr/>
          </a:p>
        </p:txBody>
      </p:sp>
      <p:sp>
        <p:nvSpPr>
          <p:cNvPr id="196" name="Google Shape;196;p39"/>
          <p:cNvSpPr txBox="1"/>
          <p:nvPr>
            <p:ph idx="2" type="body"/>
          </p:nvPr>
        </p:nvSpPr>
        <p:spPr>
          <a:xfrm>
            <a:off x="395288" y="1054820"/>
            <a:ext cx="4105200" cy="3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pt-PT"/>
              <a:t>High performance distributed streaming platform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pt-PT"/>
              <a:t>Provides API to ingest/retrieve data to the system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9"/>
          <p:cNvSpPr txBox="1"/>
          <p:nvPr>
            <p:ph idx="3" type="body"/>
          </p:nvPr>
        </p:nvSpPr>
        <p:spPr>
          <a:xfrm>
            <a:off x="8926963" y="5460720"/>
            <a:ext cx="4116600" cy="3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619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9"/>
          <p:cNvSpPr txBox="1"/>
          <p:nvPr>
            <p:ph idx="11" type="ftr"/>
          </p:nvPr>
        </p:nvSpPr>
        <p:spPr>
          <a:xfrm>
            <a:off x="839416" y="4935755"/>
            <a:ext cx="7224900" cy="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663" y="2221750"/>
            <a:ext cx="7727575" cy="18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9"/>
          <p:cNvPicPr preferRelativeResize="0"/>
          <p:nvPr/>
        </p:nvPicPr>
        <p:blipFill rotWithShape="1">
          <a:blip r:embed="rId4">
            <a:alphaModFix/>
          </a:blip>
          <a:srcRect b="8743" l="16649" r="14607" t="8693"/>
          <a:stretch/>
        </p:blipFill>
        <p:spPr>
          <a:xfrm>
            <a:off x="3561050" y="2645450"/>
            <a:ext cx="645624" cy="7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9"/>
          <p:cNvPicPr preferRelativeResize="0"/>
          <p:nvPr/>
        </p:nvPicPr>
        <p:blipFill rotWithShape="1">
          <a:blip r:embed="rId4">
            <a:alphaModFix/>
          </a:blip>
          <a:srcRect b="8743" l="16649" r="14607" t="8693"/>
          <a:stretch/>
        </p:blipFill>
        <p:spPr>
          <a:xfrm>
            <a:off x="5280475" y="2688125"/>
            <a:ext cx="645624" cy="7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925" y="3500875"/>
            <a:ext cx="2444950" cy="1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5338" y="34004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5175" y="3566975"/>
            <a:ext cx="856449" cy="65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/>
          <p:nvPr>
            <p:ph type="ctrTitle"/>
          </p:nvPr>
        </p:nvSpPr>
        <p:spPr>
          <a:xfrm>
            <a:off x="395300" y="305925"/>
            <a:ext cx="8748600" cy="26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pt-PT" sz="5600"/>
              <a:t>Monitoring Improvements </a:t>
            </a:r>
            <a:endParaRPr sz="5600"/>
          </a:p>
        </p:txBody>
      </p:sp>
      <p:sp>
        <p:nvSpPr>
          <p:cNvPr id="210" name="Google Shape;210;p40"/>
          <p:cNvSpPr txBox="1"/>
          <p:nvPr/>
        </p:nvSpPr>
        <p:spPr>
          <a:xfrm>
            <a:off x="395300" y="2036100"/>
            <a:ext cx="3000000" cy="25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pt-PT" sz="1800">
                <a:solidFill>
                  <a:schemeClr val="dk1"/>
                </a:solidFill>
              </a:rPr>
              <a:t>Grafana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</a:pPr>
            <a:r>
              <a:rPr b="1" lang="pt-PT" sz="1800">
                <a:solidFill>
                  <a:schemeClr val="dk1"/>
                </a:solidFill>
              </a:rPr>
              <a:t>flexibility</a:t>
            </a:r>
            <a:r>
              <a:rPr b="1" lang="pt-PT" sz="1800">
                <a:solidFill>
                  <a:schemeClr val="dk1"/>
                </a:solidFill>
              </a:rPr>
              <a:t>, built in components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</a:pPr>
            <a:r>
              <a:rPr b="1" lang="pt-PT" sz="1800">
                <a:solidFill>
                  <a:schemeClr val="dk1"/>
                </a:solidFill>
              </a:rPr>
              <a:t>reliable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pt-PT" sz="1800">
                <a:solidFill>
                  <a:schemeClr val="dk1"/>
                </a:solidFill>
              </a:rPr>
              <a:t>bugs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pt-PT" sz="1800">
                <a:solidFill>
                  <a:schemeClr val="dk1"/>
                </a:solidFill>
              </a:rPr>
              <a:t>Collect new metrics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11" name="Google Shape;211;p40"/>
          <p:cNvSpPr txBox="1"/>
          <p:nvPr/>
        </p:nvSpPr>
        <p:spPr>
          <a:xfrm>
            <a:off x="351575" y="9528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solidFill>
                  <a:schemeClr val="accent2"/>
                </a:solidFill>
              </a:rPr>
              <a:t>New Approach </a:t>
            </a:r>
            <a:endParaRPr b="1" sz="1800">
              <a:solidFill>
                <a:schemeClr val="accent2"/>
              </a:solidFill>
            </a:endParaRPr>
          </a:p>
        </p:txBody>
      </p:sp>
      <p:pic>
        <p:nvPicPr>
          <p:cNvPr id="212" name="Google Shape;2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575" y="1205200"/>
            <a:ext cx="6868351" cy="30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2525" y="1253775"/>
            <a:ext cx="6742651" cy="3779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/>
          <p:nvPr>
            <p:ph type="ctrTitle"/>
          </p:nvPr>
        </p:nvSpPr>
        <p:spPr>
          <a:xfrm>
            <a:off x="395288" y="262208"/>
            <a:ext cx="8353500" cy="26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1"/>
          <p:cNvSpPr txBox="1"/>
          <p:nvPr/>
        </p:nvSpPr>
        <p:spPr>
          <a:xfrm>
            <a:off x="395300" y="262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solidFill>
                  <a:schemeClr val="accent2"/>
                </a:solidFill>
              </a:rPr>
              <a:t>Example case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220" name="Google Shape;220;p41"/>
          <p:cNvSpPr txBox="1"/>
          <p:nvPr/>
        </p:nvSpPr>
        <p:spPr>
          <a:xfrm>
            <a:off x="281600" y="1150200"/>
            <a:ext cx="2884500" cy="50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solidFill>
                  <a:schemeClr val="dk1"/>
                </a:solidFill>
              </a:rPr>
              <a:t>Amount of received files dropped significantly, because the t</a:t>
            </a:r>
            <a:r>
              <a:rPr b="1" lang="pt-PT" sz="1800">
                <a:solidFill>
                  <a:schemeClr val="dk1"/>
                </a:solidFill>
              </a:rPr>
              <a:t>ime to </a:t>
            </a:r>
            <a:r>
              <a:rPr b="1" lang="pt-PT" sz="1800">
                <a:solidFill>
                  <a:schemeClr val="dk1"/>
                </a:solidFill>
              </a:rPr>
              <a:t>access</a:t>
            </a:r>
            <a:r>
              <a:rPr b="1" lang="pt-PT" sz="1800">
                <a:solidFill>
                  <a:schemeClr val="dk1"/>
                </a:solidFill>
              </a:rPr>
              <a:t> database increased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800">
                <a:solidFill>
                  <a:schemeClr val="dk1"/>
                </a:solidFill>
              </a:rPr>
              <a:t>Raise Suspicion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solidFill>
                  <a:schemeClr val="dk1"/>
                </a:solidFill>
              </a:rPr>
              <a:t>Potential Bottleneck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solidFill>
                  <a:schemeClr val="dk1"/>
                </a:solidFill>
              </a:rPr>
              <a:t>=&gt; More Reliable Software</a:t>
            </a:r>
            <a:endParaRPr b="1" sz="18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221" name="Google Shape;221;p41"/>
          <p:cNvPicPr preferRelativeResize="0"/>
          <p:nvPr/>
        </p:nvPicPr>
        <p:blipFill rotWithShape="1">
          <a:blip r:embed="rId3">
            <a:alphaModFix/>
          </a:blip>
          <a:srcRect b="31684" l="0" r="0" t="0"/>
          <a:stretch/>
        </p:blipFill>
        <p:spPr>
          <a:xfrm>
            <a:off x="3117120" y="215125"/>
            <a:ext cx="5984680" cy="479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/>
          <p:nvPr>
            <p:ph type="ctrTitle"/>
          </p:nvPr>
        </p:nvSpPr>
        <p:spPr>
          <a:xfrm>
            <a:off x="395288" y="262208"/>
            <a:ext cx="8353500" cy="26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PT"/>
              <a:t>Scientific Data Management with dCache</a:t>
            </a:r>
            <a:endParaRPr/>
          </a:p>
        </p:txBody>
      </p:sp>
      <p:sp>
        <p:nvSpPr>
          <p:cNvPr id="227" name="Google Shape;227;p42"/>
          <p:cNvSpPr txBox="1"/>
          <p:nvPr/>
        </p:nvSpPr>
        <p:spPr>
          <a:xfrm>
            <a:off x="395300" y="3171150"/>
            <a:ext cx="401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solidFill>
                  <a:schemeClr val="lt1"/>
                </a:solidFill>
              </a:rPr>
              <a:t>Anton Schwarz, Tigran Mkrtchyan</a:t>
            </a:r>
            <a:endParaRPr b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 txBox="1"/>
          <p:nvPr>
            <p:ph type="title"/>
          </p:nvPr>
        </p:nvSpPr>
        <p:spPr>
          <a:xfrm>
            <a:off x="395287" y="262208"/>
            <a:ext cx="8353500" cy="33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dCache</a:t>
            </a:r>
            <a:endParaRPr/>
          </a:p>
        </p:txBody>
      </p:sp>
      <p:sp>
        <p:nvSpPr>
          <p:cNvPr id="233" name="Google Shape;233;p43"/>
          <p:cNvSpPr txBox="1"/>
          <p:nvPr>
            <p:ph idx="1" type="body"/>
          </p:nvPr>
        </p:nvSpPr>
        <p:spPr>
          <a:xfrm>
            <a:off x="395287" y="613125"/>
            <a:ext cx="8364600" cy="28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 System to Store and Retrieve Data</a:t>
            </a:r>
            <a:endParaRPr/>
          </a:p>
        </p:txBody>
      </p:sp>
      <p:sp>
        <p:nvSpPr>
          <p:cNvPr id="234" name="Google Shape;234;p43"/>
          <p:cNvSpPr txBox="1"/>
          <p:nvPr>
            <p:ph idx="2" type="body"/>
          </p:nvPr>
        </p:nvSpPr>
        <p:spPr>
          <a:xfrm>
            <a:off x="395287" y="1054820"/>
            <a:ext cx="8353500" cy="375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/>
              <a:t>•System for storing and retrieving data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/>
              <a:t>•Data is distributed over many servers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/>
              <a:t>•In full production since 2001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/>
              <a:t>•Written in Java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/>
              <a:t>•Authentication and Authorisation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934" y="0"/>
            <a:ext cx="770323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>
            <p:ph type="title"/>
          </p:nvPr>
        </p:nvSpPr>
        <p:spPr>
          <a:xfrm>
            <a:off x="395287" y="262208"/>
            <a:ext cx="8353500" cy="33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Adapting the Authentication Process</a:t>
            </a:r>
            <a:endParaRPr/>
          </a:p>
        </p:txBody>
      </p:sp>
      <p:sp>
        <p:nvSpPr>
          <p:cNvPr id="241" name="Google Shape;241;p44"/>
          <p:cNvSpPr txBox="1"/>
          <p:nvPr>
            <p:ph idx="1" type="body"/>
          </p:nvPr>
        </p:nvSpPr>
        <p:spPr>
          <a:xfrm>
            <a:off x="395287" y="613125"/>
            <a:ext cx="8364600" cy="28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Motivation for my project</a:t>
            </a:r>
            <a:endParaRPr/>
          </a:p>
        </p:txBody>
      </p:sp>
      <p:pic>
        <p:nvPicPr>
          <p:cNvPr id="242" name="Google Shape;2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75" y="910050"/>
            <a:ext cx="5893346" cy="39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/>
          <p:cNvSpPr/>
          <p:nvPr/>
        </p:nvSpPr>
        <p:spPr>
          <a:xfrm>
            <a:off x="5440751" y="1231425"/>
            <a:ext cx="3220668" cy="18552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solidFill>
                  <a:schemeClr val="dk1"/>
                </a:solidFill>
              </a:rPr>
              <a:t>Allow users to extend the authentication process with their own plugins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SY">
  <a:themeElements>
    <a:clrScheme name="Benutzerdefiniert 30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SY">
  <a:themeElements>
    <a:clrScheme name="Benutzerdefiniert 30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SY">
  <a:themeElements>
    <a:clrScheme name="Benutzerdefiniert 30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DESY">
  <a:themeElements>
    <a:clrScheme name="Benutzerdefiniert 30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DESY">
  <a:themeElements>
    <a:clrScheme name="Benutzerdefiniert 30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