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Helvetica Neue"/>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HelveticaNeue-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HelveticaNeue-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HelveticaNeue-boldItalic.fntdata"/><Relationship Id="rId30" Type="http://schemas.openxmlformats.org/officeDocument/2006/relationships/font" Target="fonts/HelveticaNeue-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Hello everyone, my name is Isaac Chan, I’ve been working with the Data Analysis group at XFEL, and I am here to discuss my project of creating simulation software for automated beamline alignment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f760d03112_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f760d03112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for the second part of our model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second thing main factor is how much of the beam actually hits the jet, in some cases, it is possible for it to miss entirely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 the left are real images of the jet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 the right is a representation of how our model works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jet flow is treated as a cylinder, the size which is set by the user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the beam is modeled as a straight line on the x-axis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calculate the length of intersection to determine how much interaction we will have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fb67e48dfb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fb67e48dfb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are some more closeup examples of the jet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 the left you have an almost perfectly straight one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Whereas on the </a:t>
            </a:r>
            <a:r>
              <a:rPr lang="en"/>
              <a:t>right, you see a very obvious tilt,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setup that is much more difficult to align well with the beam</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f760d03112_1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f760d03112_1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we can look at the intersection as the cross section of the cylinder and the line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With a completely straight jet, the cross section is a circle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But the cases of an inclined jet, the result is an oblique cylinder, and the cross section ends up being an ellipse instead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either case, the amount of intersection is calculated as the length of the beamline that rests within the circle or ellipse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f7c3644656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f7c3644656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is an example of our class in action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the example, we have a jet that was tilted, and thus it is an ellipse not centered at the origin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Using the find_intersect() function of this class, it return a single number as to the length pointed to in green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f7c3644656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f7c3644656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But our goals was to do more than just a numerical calculation of a set intersection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 make a </a:t>
            </a:r>
            <a:r>
              <a:rPr lang="en"/>
              <a:t>realistic</a:t>
            </a:r>
            <a:r>
              <a:rPr lang="en"/>
              <a:t> model of this behavior, our simulate() function adds random fluctuations to the jet position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a simulation of 500 trials, this is a histogram of the most common intersection lengths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get these results by adding only minor changes in the jet position, without change to the beam position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f760d03112_1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2f760d03112_1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for a summary of the class,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a:t>
            </a:r>
            <a:r>
              <a:rPr b="1" lang="en" sz="1400">
                <a:solidFill>
                  <a:schemeClr val="dk1"/>
                </a:solidFill>
              </a:rPr>
              <a:t>initialize it</a:t>
            </a:r>
            <a:r>
              <a:rPr lang="en" sz="1400">
                <a:solidFill>
                  <a:schemeClr val="dk1"/>
                </a:solidFill>
              </a:rPr>
              <a:t> with position and size of the jet</a:t>
            </a:r>
            <a:endParaRPr sz="14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rPr lang="en" sz="1400">
                <a:solidFill>
                  <a:schemeClr val="dk1"/>
                </a:solidFill>
              </a:rPr>
              <a:t>The aforementioned find_intersect calculates the intersecting length at a single given position</a:t>
            </a:r>
            <a:endParaRPr sz="1400">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And simulate calls find_intersect repeatedly with added random parameters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finally, we have Scan_x, the results which you see on the left, showing a simulation that was run across a range of x values, as if we were moving the beam horizontally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f817d3e49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2f817d3e49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Combining the two, we get our final model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Where the pulse intensity is </a:t>
            </a:r>
            <a:r>
              <a:rPr lang="en"/>
              <a:t>multiplied</a:t>
            </a:r>
            <a:r>
              <a:rPr lang="en"/>
              <a:t> by the length of intersection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the result represents our pixel intensity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Plotted here is the number representing the pixel intensity at each pulse </a:t>
            </a:r>
            <a:r>
              <a:rPr lang="en"/>
              <a:t>across</a:t>
            </a:r>
            <a:r>
              <a:rPr lang="en"/>
              <a:t> a train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 the left, with a jet incline of one degree, and on the right at, 5 degrees, and all other values are identical for these simulations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also display the total sum of all of the plotted values, and see that the simulation shows the one with a one degree incline allows for a greater pixel intensity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24209298bc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224209298bc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are the results from plotting with scan_x, where we also held all values as constant except for the jet incline, and we observe how the results for a 0 degree jet incline are quite consistent, aligning the beam at the very center will </a:t>
            </a:r>
            <a:r>
              <a:rPr lang="en"/>
              <a:t>consistently provide the greatest pixel intensity,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but when you have some incline, the results are much more varied as less predictable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Overall, we did meet our original goal of creating a simulation program that took in information about the variations in the beam and jet, to show how well the beam was aligned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f760d03112_1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2f760d03112_1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future work, there are a few things that we’d like to add that can further improve the accuracy and realism of the simulation program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Currently, we model the beam line as a straight line with negligible size, instead of a another cylinder, which would be a more accurate representation </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None/>
            </a:pPr>
            <a:r>
              <a:rPr lang="en">
                <a:solidFill>
                  <a:schemeClr val="dk1"/>
                </a:solidFill>
              </a:rPr>
              <a:t>We chose to simplify this, as otherwise we would have to calculate the intersection of two cylinders with different radii, one of which may be titled on an angle, a much more complex problem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the main difference between our simulated and real data is the lack of partial intersection at the edges of the jet stream</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We see a much sharper drop-off in intersection length at the edges in the simulations, which is not necessarily true for the observed data</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As such, we see this as a significant next step to further improving the program </a:t>
            </a:r>
            <a:endParaRPr>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24209298bc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224209298bc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summary,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With this project, we satisfied our original goal of modeling basic beam and jet interaction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we expect that this software will play a vital role in the</a:t>
            </a:r>
            <a:r>
              <a:rPr lang="en"/>
              <a:t> efforts of developing automated beam alignment tools</a:t>
            </a:r>
            <a:r>
              <a:rPr lang="en"/>
              <a:t>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n"/>
              <a:t>We also wrote this software with best practices in mind, of having clean code, documentation, and ensuring maintainability for the future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finally, we have specific aspects of future work planned, that we expect to produce even more </a:t>
            </a:r>
            <a:r>
              <a:rPr lang="en"/>
              <a:t>realistic</a:t>
            </a:r>
            <a:r>
              <a:rPr lang="en"/>
              <a:t> results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24209298bc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24209298bc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The EuXFEL home to what is currently the largest free electron laser in the world</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Facilitates critical research in areas such as physics, chemistry, biology, and material science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This facility is open to researchers from across the world, to both internal and external research groups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With a competitive application process for access to the facility, experimental time at XFEL is an expensive and scarce resource, so it is crucial that it is used optimally</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f7c3644656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2f7c364465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f760d03112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2f760d03112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f829de5e13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2f829de5e13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f760d03112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f760d0311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One of the challenges to optimal beamtime use is aligning the components of the beam and the jet, both of which are not only very small in size, but also subject to random fluctuations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In this image here we can see a depiction of the setup for the serial crystallography experiment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We see the beam source to the left, and the jet, which delivers the liquid sample as a stream,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One pulse represents a single flash of the beam, and a train is a rapid sequence of pulses, delivered 220 nanoseconds apart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results of our experiment, the interaction between the beam and the jet, is captured by the AGIPD detector at the back.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For our project, the goal was to</a:t>
            </a:r>
            <a:r>
              <a:rPr lang="en">
                <a:solidFill>
                  <a:schemeClr val="dk1"/>
                </a:solidFill>
              </a:rPr>
              <a:t> develop software that simulates the interaction between the beam and the jet, with variations in the pulse intensity, pointed to on the left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and the position of the jet, pointed to in the middle as the beam-jet intersection,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And then we want to observing how these factors impact the brightness of the image from the AGIPD detector, which is our target of optimization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f760d03112_1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f760d03112_1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With two main components to this model, we designed a new piece of object-oriented software to model each part, one class for the pulse simulation, and one for the beam-jet intersection.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Our final model is the product of the two classes’ results. It is a number that represents the pixel intensity on the detector, and we use this number to represent how well aligned the beam and jet are.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In general, we want to optimize the positioning such that this number is as high as possible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fb67e48df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fb67e48df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t>Here are two examples of good and usable detector images,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
              <a:t>A poorly aligned experiment would have been completely dark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
              <a:t>Given the dim conditions by </a:t>
            </a:r>
            <a:r>
              <a:rPr lang="en"/>
              <a:t>default</a:t>
            </a:r>
            <a:r>
              <a:rPr lang="en"/>
              <a:t>, you can imagine that every bit of brightness counts towards making our images viable for analysis, which is why we’ve chosen to focus on this for our project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f760d03112_1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f760d03112_1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we start off with our first class, modeling our pulse intensity.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Pulse intensity is something that naturally varies across a train, but in a generally consistent and observable pattern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we created our model based on existing observed datasets from XFEL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 the left is an example of a typical train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 the right is where we took an average of all trains in a run, approximately 2700 trains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the purpose was to find the more underlying pattern by taking out a lot of the noise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f760d03112_1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f760d03112_1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With this in mind, we took the average out data and fitted it to the following equation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Which serves as the baseline pattern for our model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But we also can’t forget the fluctuations either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those are added by generating random numbers, with the standard deviation taken from the input parameters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f760d03112_1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f760d03112_1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With those in mind, these are the results generated by our </a:t>
            </a:r>
            <a:r>
              <a:rPr lang="en"/>
              <a:t>pulse</a:t>
            </a:r>
            <a:r>
              <a:rPr lang="en"/>
              <a:t> intensity class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 the left, we have a single simulated train in blue, versus an observed train in orange,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our simulations do match up quite well with the observed data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on the right, this is a comparison of the averaged out pulse intensity, and a goodness of fit comparison for our equation, with a number that we are satisfied with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f760d03112_1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f760d03112_1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as a </a:t>
            </a:r>
            <a:r>
              <a:rPr lang="en"/>
              <a:t>summary</a:t>
            </a:r>
            <a:r>
              <a:rPr lang="en"/>
              <a:t> of our pulse intensity class,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Each object is </a:t>
            </a:r>
            <a:r>
              <a:rPr lang="en"/>
              <a:t>initialized</a:t>
            </a:r>
            <a:r>
              <a:rPr lang="en"/>
              <a:t> with the variable values for the function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But recognizing that this might not be something that the user has on hand, these are not required from the user however, Default values available for all parameters, and they are the same as </a:t>
            </a:r>
            <a:r>
              <a:rPr lang="en"/>
              <a:t>those taken from our original data fit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have our most important function, simulate() - as the name suggests, this is used to run the simulation, it produced one train by default, but it takes in an optional parameter if users want more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can plot the results like here on the right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also display the fit line, which is in orange</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Finally, we allow the user to fit a simulation to their own data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4" name="Shape 14"/>
        <p:cNvGrpSpPr/>
        <p:nvPr/>
      </p:nvGrpSpPr>
      <p:grpSpPr>
        <a:xfrm>
          <a:off x="0" y="0"/>
          <a:ext cx="0" cy="0"/>
          <a:chOff x="0" y="0"/>
          <a:chExt cx="0" cy="0"/>
        </a:xfrm>
      </p:grpSpPr>
      <p:sp>
        <p:nvSpPr>
          <p:cNvPr id="15" name="Google Shape;15;p2"/>
          <p:cNvSpPr txBox="1"/>
          <p:nvPr>
            <p:ph type="ctrTitle"/>
          </p:nvPr>
        </p:nvSpPr>
        <p:spPr>
          <a:xfrm>
            <a:off x="459000" y="840582"/>
            <a:ext cx="6029700" cy="7881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Clr>
                <a:schemeClr val="dk1"/>
              </a:buClr>
              <a:buSzPts val="2100"/>
              <a:buFont typeface="Arial"/>
              <a:buNone/>
              <a:defRPr sz="21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6" name="Google Shape;16;p2"/>
          <p:cNvSpPr txBox="1"/>
          <p:nvPr>
            <p:ph idx="1" type="subTitle"/>
          </p:nvPr>
        </p:nvSpPr>
        <p:spPr>
          <a:xfrm>
            <a:off x="467917" y="1937385"/>
            <a:ext cx="6029700" cy="2497800"/>
          </a:xfrm>
          <a:prstGeom prst="rect">
            <a:avLst/>
          </a:prstGeom>
          <a:noFill/>
          <a:ln>
            <a:noFill/>
          </a:ln>
        </p:spPr>
        <p:txBody>
          <a:bodyPr anchorCtr="0" anchor="t" bIns="0" lIns="0" spcFirstLastPara="1" rIns="0" wrap="square" tIns="0">
            <a:noAutofit/>
          </a:bodyPr>
          <a:lstStyle>
            <a:lvl1pPr lvl="0" rtl="0" algn="l">
              <a:lnSpc>
                <a:spcPct val="114000"/>
              </a:lnSpc>
              <a:spcBef>
                <a:spcPts val="0"/>
              </a:spcBef>
              <a:spcAft>
                <a:spcPts val="0"/>
              </a:spcAft>
              <a:buSzPts val="1500"/>
              <a:buFont typeface="Arial"/>
              <a:buNone/>
              <a:defRPr sz="1500"/>
            </a:lvl1pPr>
            <a:lvl2pPr lvl="1" rtl="0" algn="ctr">
              <a:lnSpc>
                <a:spcPct val="114000"/>
              </a:lnSpc>
              <a:spcBef>
                <a:spcPts val="0"/>
              </a:spcBef>
              <a:spcAft>
                <a:spcPts val="0"/>
              </a:spcAft>
              <a:buSzPts val="1500"/>
              <a:buFont typeface="Arial"/>
              <a:buNone/>
              <a:defRPr sz="1500"/>
            </a:lvl2pPr>
            <a:lvl3pPr lvl="2" rtl="0" algn="ctr">
              <a:lnSpc>
                <a:spcPct val="114000"/>
              </a:lnSpc>
              <a:spcBef>
                <a:spcPts val="0"/>
              </a:spcBef>
              <a:spcAft>
                <a:spcPts val="0"/>
              </a:spcAft>
              <a:buClr>
                <a:schemeClr val="dk1"/>
              </a:buClr>
              <a:buSzPts val="1400"/>
              <a:buNone/>
              <a:defRPr sz="1400"/>
            </a:lvl3pPr>
            <a:lvl4pPr lvl="3" rtl="0" algn="ctr">
              <a:lnSpc>
                <a:spcPct val="114000"/>
              </a:lnSpc>
              <a:spcBef>
                <a:spcPts val="0"/>
              </a:spcBef>
              <a:spcAft>
                <a:spcPts val="0"/>
              </a:spcAft>
              <a:buClr>
                <a:schemeClr val="dk1"/>
              </a:buClr>
              <a:buSzPts val="1200"/>
              <a:buNone/>
              <a:defRPr sz="1200"/>
            </a:lvl4pPr>
            <a:lvl5pPr lvl="4" rtl="0" algn="ctr">
              <a:lnSpc>
                <a:spcPct val="114000"/>
              </a:lnSpc>
              <a:spcBef>
                <a:spcPts val="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id="17" name="Google Shape;17;p2"/>
          <p:cNvPicPr preferRelativeResize="0"/>
          <p:nvPr/>
        </p:nvPicPr>
        <p:blipFill rotWithShape="1">
          <a:blip r:embed="rId2">
            <a:alphaModFix/>
          </a:blip>
          <a:srcRect b="0" l="0" r="0" t="0"/>
          <a:stretch/>
        </p:blipFill>
        <p:spPr>
          <a:xfrm>
            <a:off x="7608094" y="578645"/>
            <a:ext cx="1067990" cy="1066755"/>
          </a:xfrm>
          <a:prstGeom prst="rect">
            <a:avLst/>
          </a:prstGeom>
          <a:noFill/>
          <a:ln>
            <a:noFill/>
          </a:ln>
        </p:spPr>
      </p:pic>
      <p:pic>
        <p:nvPicPr>
          <p:cNvPr id="18" name="Google Shape;18;p2"/>
          <p:cNvPicPr preferRelativeResize="0"/>
          <p:nvPr/>
        </p:nvPicPr>
        <p:blipFill rotWithShape="1">
          <a:blip r:embed="rId3">
            <a:alphaModFix/>
          </a:blip>
          <a:srcRect b="0" l="0" r="0" t="0"/>
          <a:stretch/>
        </p:blipFill>
        <p:spPr>
          <a:xfrm>
            <a:off x="467916" y="4810467"/>
            <a:ext cx="1706403" cy="9033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ig Picture">
  <p:cSld name="Title and Big Picture">
    <p:spTree>
      <p:nvGrpSpPr>
        <p:cNvPr id="47" name="Shape 47"/>
        <p:cNvGrpSpPr/>
        <p:nvPr/>
      </p:nvGrpSpPr>
      <p:grpSpPr>
        <a:xfrm>
          <a:off x="0" y="0"/>
          <a:ext cx="0" cy="0"/>
          <a:chOff x="0" y="0"/>
          <a:chExt cx="0" cy="0"/>
        </a:xfrm>
      </p:grpSpPr>
      <p:sp>
        <p:nvSpPr>
          <p:cNvPr id="48" name="Google Shape;48;p11"/>
          <p:cNvSpPr txBox="1"/>
          <p:nvPr>
            <p:ph type="title"/>
          </p:nvPr>
        </p:nvSpPr>
        <p:spPr>
          <a:xfrm>
            <a:off x="458392" y="534174"/>
            <a:ext cx="8217600" cy="5853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9" name="Google Shape;49;p11"/>
          <p:cNvSpPr/>
          <p:nvPr>
            <p:ph idx="2" type="pic"/>
          </p:nvPr>
        </p:nvSpPr>
        <p:spPr>
          <a:xfrm>
            <a:off x="467916" y="1518047"/>
            <a:ext cx="8208300" cy="29169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0" name="Shape 50"/>
        <p:cNvGrpSpPr/>
        <p:nvPr/>
      </p:nvGrpSpPr>
      <p:grpSpPr>
        <a:xfrm>
          <a:off x="0" y="0"/>
          <a:ext cx="0" cy="0"/>
          <a:chOff x="0" y="0"/>
          <a:chExt cx="0" cy="0"/>
        </a:xfrm>
      </p:grpSpPr>
      <p:sp>
        <p:nvSpPr>
          <p:cNvPr id="51" name="Google Shape;51;p12"/>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 name="Google Shape;52;p12"/>
          <p:cNvGrpSpPr/>
          <p:nvPr/>
        </p:nvGrpSpPr>
        <p:grpSpPr>
          <a:xfrm>
            <a:off x="830392" y="1191256"/>
            <a:ext cx="745763" cy="45826"/>
            <a:chOff x="4580561" y="2589004"/>
            <a:chExt cx="1064464" cy="25200"/>
          </a:xfrm>
        </p:grpSpPr>
        <p:sp>
          <p:nvSpPr>
            <p:cNvPr id="53" name="Google Shape;53;p1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 name="Google Shape;55;p12"/>
          <p:cNvSpPr txBox="1"/>
          <p:nvPr>
            <p:ph type="title"/>
          </p:nvPr>
        </p:nvSpPr>
        <p:spPr>
          <a:xfrm>
            <a:off x="729450" y="1318650"/>
            <a:ext cx="7688700" cy="535200"/>
          </a:xfrm>
          <a:prstGeom prst="rect">
            <a:avLst/>
          </a:prstGeom>
        </p:spPr>
        <p:txBody>
          <a:bodyPr anchorCtr="0" anchor="b" bIns="0" lIns="0" spcFirstLastPara="1" rIns="0" wrap="square" tIns="0">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56" name="Google Shape;56;p12"/>
          <p:cNvSpPr txBox="1"/>
          <p:nvPr>
            <p:ph idx="1" type="body"/>
          </p:nvPr>
        </p:nvSpPr>
        <p:spPr>
          <a:xfrm>
            <a:off x="729450" y="2078875"/>
            <a:ext cx="7688700" cy="2261100"/>
          </a:xfrm>
          <a:prstGeom prst="rect">
            <a:avLst/>
          </a:prstGeom>
        </p:spPr>
        <p:txBody>
          <a:bodyPr anchorCtr="0" anchor="t" bIns="0" lIns="0" spcFirstLastPara="1" rIns="0" wrap="square" tIns="0">
            <a:noAutofit/>
          </a:bodyPr>
          <a:lstStyle>
            <a:lvl1pPr indent="-317500" lvl="0" marL="457200" rtl="0">
              <a:spcBef>
                <a:spcPts val="140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57" name="Google Shape;57;p1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3"/>
          <p:cNvSpPr txBox="1"/>
          <p:nvPr>
            <p:ph type="title"/>
          </p:nvPr>
        </p:nvSpPr>
        <p:spPr>
          <a:xfrm>
            <a:off x="458392" y="534174"/>
            <a:ext cx="8217600" cy="5853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Clr>
                <a:schemeClr val="dk1"/>
              </a:buClr>
              <a:buSzPts val="1700"/>
              <a:buFont typeface="Arial"/>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1" name="Google Shape;21;p3"/>
          <p:cNvSpPr txBox="1"/>
          <p:nvPr>
            <p:ph idx="1" type="body"/>
          </p:nvPr>
        </p:nvSpPr>
        <p:spPr>
          <a:xfrm>
            <a:off x="467917" y="1518048"/>
            <a:ext cx="8208300" cy="2916900"/>
          </a:xfrm>
          <a:prstGeom prst="rect">
            <a:avLst/>
          </a:prstGeom>
          <a:noFill/>
          <a:ln>
            <a:noFill/>
          </a:ln>
        </p:spPr>
        <p:txBody>
          <a:bodyPr anchorCtr="0" anchor="t" bIns="0" lIns="0" spcFirstLastPara="1" rIns="0" wrap="square" tIns="0">
            <a:noAutofit/>
          </a:bodyPr>
          <a:lstStyle>
            <a:lvl1pPr indent="-317500" lvl="0" marL="457200" rtl="0" algn="l">
              <a:lnSpc>
                <a:spcPct val="114000"/>
              </a:lnSpc>
              <a:spcBef>
                <a:spcPts val="1400"/>
              </a:spcBef>
              <a:spcAft>
                <a:spcPts val="0"/>
              </a:spcAft>
              <a:buSzPts val="1400"/>
              <a:buFont typeface="Arial"/>
              <a:buChar char="•"/>
              <a:defRPr>
                <a:solidFill>
                  <a:schemeClr val="dk1"/>
                </a:solidFill>
              </a:defRPr>
            </a:lvl1pPr>
            <a:lvl2pPr indent="-317500" lvl="1" marL="914400" rtl="0" algn="l">
              <a:lnSpc>
                <a:spcPct val="114000"/>
              </a:lnSpc>
              <a:spcBef>
                <a:spcPts val="0"/>
              </a:spcBef>
              <a:spcAft>
                <a:spcPts val="0"/>
              </a:spcAft>
              <a:buSzPts val="1400"/>
              <a:buChar char="•"/>
              <a:defRPr/>
            </a:lvl2pPr>
            <a:lvl3pPr indent="-317500" lvl="2" marL="1371600" rtl="0" algn="l">
              <a:lnSpc>
                <a:spcPct val="114000"/>
              </a:lnSpc>
              <a:spcBef>
                <a:spcPts val="0"/>
              </a:spcBef>
              <a:spcAft>
                <a:spcPts val="0"/>
              </a:spcAft>
              <a:buClr>
                <a:schemeClr val="dk1"/>
              </a:buClr>
              <a:buSzPts val="1400"/>
              <a:buChar char="►"/>
              <a:defRPr/>
            </a:lvl3pPr>
            <a:lvl4pPr indent="-317500" lvl="3" marL="1828800" rtl="0" algn="l">
              <a:lnSpc>
                <a:spcPct val="114000"/>
              </a:lnSpc>
              <a:spcBef>
                <a:spcPts val="0"/>
              </a:spcBef>
              <a:spcAft>
                <a:spcPts val="0"/>
              </a:spcAft>
              <a:buClr>
                <a:schemeClr val="dk1"/>
              </a:buClr>
              <a:buSzPts val="1400"/>
              <a:buChar char="•"/>
              <a:defRPr/>
            </a:lvl4pPr>
            <a:lvl5pPr indent="-317500" lvl="4" marL="2286000" rtl="0" algn="l">
              <a:lnSpc>
                <a:spcPct val="114000"/>
              </a:lnSpc>
              <a:spcBef>
                <a:spcPts val="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break" type="secHead">
  <p:cSld name="SECTION_HEADER">
    <p:spTree>
      <p:nvGrpSpPr>
        <p:cNvPr id="22" name="Shape 22"/>
        <p:cNvGrpSpPr/>
        <p:nvPr/>
      </p:nvGrpSpPr>
      <p:grpSpPr>
        <a:xfrm>
          <a:off x="0" y="0"/>
          <a:ext cx="0" cy="0"/>
          <a:chOff x="0" y="0"/>
          <a:chExt cx="0" cy="0"/>
        </a:xfrm>
      </p:grpSpPr>
      <p:sp>
        <p:nvSpPr>
          <p:cNvPr id="23" name="Google Shape;23;p4"/>
          <p:cNvSpPr txBox="1"/>
          <p:nvPr>
            <p:ph type="title"/>
          </p:nvPr>
        </p:nvSpPr>
        <p:spPr>
          <a:xfrm>
            <a:off x="454976" y="1164432"/>
            <a:ext cx="8221200" cy="2861100"/>
          </a:xfrm>
          <a:prstGeom prst="rect">
            <a:avLst/>
          </a:prstGeom>
          <a:noFill/>
          <a:ln>
            <a:noFill/>
          </a:ln>
        </p:spPr>
        <p:txBody>
          <a:bodyPr anchorCtr="0" anchor="ctr" bIns="0" lIns="0" spcFirstLastPara="1" rIns="0" wrap="square" tIns="0">
            <a:noAutofit/>
          </a:bodyPr>
          <a:lstStyle>
            <a:lvl1pPr lvl="0" rtl="0" algn="l">
              <a:lnSpc>
                <a:spcPct val="100000"/>
              </a:lnSpc>
              <a:spcBef>
                <a:spcPts val="0"/>
              </a:spcBef>
              <a:spcAft>
                <a:spcPts val="0"/>
              </a:spcAft>
              <a:buClr>
                <a:schemeClr val="dk1"/>
              </a:buClr>
              <a:buSzPts val="4700"/>
              <a:buFont typeface="Arial"/>
              <a:buNone/>
              <a:defRPr sz="4700">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4" name="Google Shape;24;p4"/>
          <p:cNvSpPr txBox="1"/>
          <p:nvPr>
            <p:ph idx="1" type="body"/>
          </p:nvPr>
        </p:nvSpPr>
        <p:spPr>
          <a:xfrm>
            <a:off x="467915" y="4086225"/>
            <a:ext cx="8208300" cy="431100"/>
          </a:xfrm>
          <a:prstGeom prst="rect">
            <a:avLst/>
          </a:prstGeom>
          <a:noFill/>
          <a:ln>
            <a:noFill/>
          </a:ln>
        </p:spPr>
        <p:txBody>
          <a:bodyPr anchorCtr="0" anchor="b" bIns="0" lIns="0" spcFirstLastPara="1" rIns="0" wrap="square" tIns="0">
            <a:noAutofit/>
          </a:bodyPr>
          <a:lstStyle>
            <a:lvl1pPr indent="-228600" lvl="0" marL="457200" rtl="0" algn="l">
              <a:lnSpc>
                <a:spcPct val="114000"/>
              </a:lnSpc>
              <a:spcBef>
                <a:spcPts val="1400"/>
              </a:spcBef>
              <a:spcAft>
                <a:spcPts val="0"/>
              </a:spcAft>
              <a:buSzPts val="1700"/>
              <a:buFont typeface="Arial"/>
              <a:buNone/>
              <a:defRPr sz="1700">
                <a:solidFill>
                  <a:schemeClr val="dk1"/>
                </a:solidFill>
              </a:defRPr>
            </a:lvl1pPr>
            <a:lvl2pPr indent="-228600" lvl="1" marL="914400" rtl="0" algn="l">
              <a:lnSpc>
                <a:spcPct val="114000"/>
              </a:lnSpc>
              <a:spcBef>
                <a:spcPts val="0"/>
              </a:spcBef>
              <a:spcAft>
                <a:spcPts val="0"/>
              </a:spcAft>
              <a:buSzPts val="1500"/>
              <a:buFont typeface="Arial"/>
              <a:buNone/>
              <a:defRPr sz="1500">
                <a:solidFill>
                  <a:srgbClr val="888888"/>
                </a:solidFill>
              </a:defRPr>
            </a:lvl2pPr>
            <a:lvl3pPr indent="-228600" lvl="2" marL="1371600" rtl="0" algn="l">
              <a:lnSpc>
                <a:spcPct val="114000"/>
              </a:lnSpc>
              <a:spcBef>
                <a:spcPts val="0"/>
              </a:spcBef>
              <a:spcAft>
                <a:spcPts val="0"/>
              </a:spcAft>
              <a:buClr>
                <a:srgbClr val="888888"/>
              </a:buClr>
              <a:buSzPts val="1400"/>
              <a:buNone/>
              <a:defRPr sz="1400">
                <a:solidFill>
                  <a:srgbClr val="888888"/>
                </a:solidFill>
              </a:defRPr>
            </a:lvl3pPr>
            <a:lvl4pPr indent="-228600" lvl="3" marL="1828800" rtl="0" algn="l">
              <a:lnSpc>
                <a:spcPct val="114000"/>
              </a:lnSpc>
              <a:spcBef>
                <a:spcPts val="0"/>
              </a:spcBef>
              <a:spcAft>
                <a:spcPts val="0"/>
              </a:spcAft>
              <a:buClr>
                <a:srgbClr val="888888"/>
              </a:buClr>
              <a:buSzPts val="1200"/>
              <a:buNone/>
              <a:defRPr sz="1200">
                <a:solidFill>
                  <a:srgbClr val="888888"/>
                </a:solidFill>
              </a:defRPr>
            </a:lvl4pPr>
            <a:lvl5pPr indent="-228600" lvl="4" marL="2286000" rtl="0" algn="l">
              <a:lnSpc>
                <a:spcPct val="114000"/>
              </a:lnSpc>
              <a:spcBef>
                <a:spcPts val="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5"/>
          <p:cNvSpPr txBox="1"/>
          <p:nvPr>
            <p:ph type="title"/>
          </p:nvPr>
        </p:nvSpPr>
        <p:spPr>
          <a:xfrm>
            <a:off x="458392" y="534174"/>
            <a:ext cx="8217600" cy="5853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Picture">
  <p:cSld name="Big Picture">
    <p:spTree>
      <p:nvGrpSpPr>
        <p:cNvPr id="27" name="Shape 27"/>
        <p:cNvGrpSpPr/>
        <p:nvPr/>
      </p:nvGrpSpPr>
      <p:grpSpPr>
        <a:xfrm>
          <a:off x="0" y="0"/>
          <a:ext cx="0" cy="0"/>
          <a:chOff x="0" y="0"/>
          <a:chExt cx="0" cy="0"/>
        </a:xfrm>
      </p:grpSpPr>
      <p:sp>
        <p:nvSpPr>
          <p:cNvPr id="28" name="Google Shape;28;p6"/>
          <p:cNvSpPr/>
          <p:nvPr>
            <p:ph idx="2" type="pic"/>
          </p:nvPr>
        </p:nvSpPr>
        <p:spPr>
          <a:xfrm>
            <a:off x="467916" y="621506"/>
            <a:ext cx="8208300" cy="3813600"/>
          </a:xfrm>
          <a:prstGeom prst="rect">
            <a:avLst/>
          </a:prstGeom>
          <a:noFill/>
          <a:ln>
            <a:noFill/>
          </a:ln>
        </p:spPr>
      </p:sp>
      <p:sp>
        <p:nvSpPr>
          <p:cNvPr id="29" name="Google Shape;29;p6"/>
          <p:cNvSpPr txBox="1"/>
          <p:nvPr>
            <p:ph idx="1" type="body"/>
          </p:nvPr>
        </p:nvSpPr>
        <p:spPr>
          <a:xfrm>
            <a:off x="467915" y="4435079"/>
            <a:ext cx="8208300" cy="180900"/>
          </a:xfrm>
          <a:prstGeom prst="rect">
            <a:avLst/>
          </a:prstGeom>
          <a:noFill/>
          <a:ln>
            <a:noFill/>
          </a:ln>
        </p:spPr>
        <p:txBody>
          <a:bodyPr anchorCtr="0" anchor="t" bIns="0" lIns="0" spcFirstLastPara="1" rIns="0" wrap="square" tIns="27000">
            <a:noAutofit/>
          </a:bodyPr>
          <a:lstStyle>
            <a:lvl1pPr indent="-228600" lvl="0" marL="457200" rtl="0" algn="l">
              <a:lnSpc>
                <a:spcPct val="114000"/>
              </a:lnSpc>
              <a:spcBef>
                <a:spcPts val="1400"/>
              </a:spcBef>
              <a:spcAft>
                <a:spcPts val="0"/>
              </a:spcAft>
              <a:buSzPts val="700"/>
              <a:buFont typeface="Arial"/>
              <a:buNone/>
              <a:defRPr sz="700"/>
            </a:lvl1pPr>
            <a:lvl2pPr indent="-317500" lvl="1" marL="914400" rtl="0" algn="l">
              <a:lnSpc>
                <a:spcPct val="114000"/>
              </a:lnSpc>
              <a:spcBef>
                <a:spcPts val="0"/>
              </a:spcBef>
              <a:spcAft>
                <a:spcPts val="0"/>
              </a:spcAft>
              <a:buSzPts val="1400"/>
              <a:buChar char="•"/>
              <a:defRPr/>
            </a:lvl2pPr>
            <a:lvl3pPr indent="-317500" lvl="2" marL="1371600" rtl="0" algn="l">
              <a:lnSpc>
                <a:spcPct val="114000"/>
              </a:lnSpc>
              <a:spcBef>
                <a:spcPts val="0"/>
              </a:spcBef>
              <a:spcAft>
                <a:spcPts val="0"/>
              </a:spcAft>
              <a:buClr>
                <a:schemeClr val="dk1"/>
              </a:buClr>
              <a:buSzPts val="1400"/>
              <a:buChar char="►"/>
              <a:defRPr/>
            </a:lvl3pPr>
            <a:lvl4pPr indent="-317500" lvl="3" marL="1828800" rtl="0" algn="l">
              <a:lnSpc>
                <a:spcPct val="114000"/>
              </a:lnSpc>
              <a:spcBef>
                <a:spcPts val="0"/>
              </a:spcBef>
              <a:spcAft>
                <a:spcPts val="0"/>
              </a:spcAft>
              <a:buClr>
                <a:schemeClr val="dk1"/>
              </a:buClr>
              <a:buSzPts val="1400"/>
              <a:buChar char="•"/>
              <a:defRPr/>
            </a:lvl4pPr>
            <a:lvl5pPr indent="-317500" lvl="4" marL="2286000" rtl="0" algn="l">
              <a:lnSpc>
                <a:spcPct val="114000"/>
              </a:lnSpc>
              <a:spcBef>
                <a:spcPts val="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Pictures">
  <p:cSld name="2 Pictures">
    <p:spTree>
      <p:nvGrpSpPr>
        <p:cNvPr id="30" name="Shape 30"/>
        <p:cNvGrpSpPr/>
        <p:nvPr/>
      </p:nvGrpSpPr>
      <p:grpSpPr>
        <a:xfrm>
          <a:off x="0" y="0"/>
          <a:ext cx="0" cy="0"/>
          <a:chOff x="0" y="0"/>
          <a:chExt cx="0" cy="0"/>
        </a:xfrm>
      </p:grpSpPr>
      <p:sp>
        <p:nvSpPr>
          <p:cNvPr id="31" name="Google Shape;31;p7"/>
          <p:cNvSpPr/>
          <p:nvPr>
            <p:ph idx="2" type="pic"/>
          </p:nvPr>
        </p:nvSpPr>
        <p:spPr>
          <a:xfrm>
            <a:off x="467917" y="897732"/>
            <a:ext cx="3969600" cy="3537300"/>
          </a:xfrm>
          <a:prstGeom prst="rect">
            <a:avLst/>
          </a:prstGeom>
          <a:noFill/>
          <a:ln>
            <a:noFill/>
          </a:ln>
        </p:spPr>
      </p:sp>
      <p:sp>
        <p:nvSpPr>
          <p:cNvPr id="32" name="Google Shape;32;p7"/>
          <p:cNvSpPr/>
          <p:nvPr>
            <p:ph idx="3" type="pic"/>
          </p:nvPr>
        </p:nvSpPr>
        <p:spPr>
          <a:xfrm>
            <a:off x="4706541" y="897732"/>
            <a:ext cx="3969600" cy="3537300"/>
          </a:xfrm>
          <a:prstGeom prst="rect">
            <a:avLst/>
          </a:prstGeom>
          <a:noFill/>
          <a:ln>
            <a:noFill/>
          </a:ln>
        </p:spPr>
      </p:sp>
      <p:sp>
        <p:nvSpPr>
          <p:cNvPr id="33" name="Google Shape;33;p7"/>
          <p:cNvSpPr txBox="1"/>
          <p:nvPr>
            <p:ph idx="1" type="body"/>
          </p:nvPr>
        </p:nvSpPr>
        <p:spPr>
          <a:xfrm>
            <a:off x="467916" y="4435079"/>
            <a:ext cx="3969600" cy="180900"/>
          </a:xfrm>
          <a:prstGeom prst="rect">
            <a:avLst/>
          </a:prstGeom>
          <a:noFill/>
          <a:ln>
            <a:noFill/>
          </a:ln>
        </p:spPr>
        <p:txBody>
          <a:bodyPr anchorCtr="0" anchor="t" bIns="0" lIns="0" spcFirstLastPara="1" rIns="0" wrap="square" tIns="27000">
            <a:noAutofit/>
          </a:bodyPr>
          <a:lstStyle>
            <a:lvl1pPr indent="-228600" lvl="0" marL="457200" rtl="0" algn="l">
              <a:lnSpc>
                <a:spcPct val="114000"/>
              </a:lnSpc>
              <a:spcBef>
                <a:spcPts val="1400"/>
              </a:spcBef>
              <a:spcAft>
                <a:spcPts val="0"/>
              </a:spcAft>
              <a:buSzPts val="700"/>
              <a:buFont typeface="Arial"/>
              <a:buNone/>
              <a:defRPr sz="700"/>
            </a:lvl1pPr>
            <a:lvl2pPr indent="-317500" lvl="1" marL="914400" rtl="0" algn="l">
              <a:lnSpc>
                <a:spcPct val="114000"/>
              </a:lnSpc>
              <a:spcBef>
                <a:spcPts val="0"/>
              </a:spcBef>
              <a:spcAft>
                <a:spcPts val="0"/>
              </a:spcAft>
              <a:buSzPts val="1400"/>
              <a:buChar char="•"/>
              <a:defRPr/>
            </a:lvl2pPr>
            <a:lvl3pPr indent="-317500" lvl="2" marL="1371600" rtl="0" algn="l">
              <a:lnSpc>
                <a:spcPct val="114000"/>
              </a:lnSpc>
              <a:spcBef>
                <a:spcPts val="0"/>
              </a:spcBef>
              <a:spcAft>
                <a:spcPts val="0"/>
              </a:spcAft>
              <a:buClr>
                <a:schemeClr val="dk1"/>
              </a:buClr>
              <a:buSzPts val="1400"/>
              <a:buChar char="►"/>
              <a:defRPr/>
            </a:lvl3pPr>
            <a:lvl4pPr indent="-317500" lvl="3" marL="1828800" rtl="0" algn="l">
              <a:lnSpc>
                <a:spcPct val="114000"/>
              </a:lnSpc>
              <a:spcBef>
                <a:spcPts val="0"/>
              </a:spcBef>
              <a:spcAft>
                <a:spcPts val="0"/>
              </a:spcAft>
              <a:buClr>
                <a:schemeClr val="dk1"/>
              </a:buClr>
              <a:buSzPts val="1400"/>
              <a:buChar char="•"/>
              <a:defRPr/>
            </a:lvl4pPr>
            <a:lvl5pPr indent="-317500" lvl="4" marL="2286000" rtl="0" algn="l">
              <a:lnSpc>
                <a:spcPct val="114000"/>
              </a:lnSpc>
              <a:spcBef>
                <a:spcPts val="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4" name="Google Shape;34;p7"/>
          <p:cNvSpPr txBox="1"/>
          <p:nvPr>
            <p:ph idx="4" type="body"/>
          </p:nvPr>
        </p:nvSpPr>
        <p:spPr>
          <a:xfrm>
            <a:off x="4706539" y="4435079"/>
            <a:ext cx="3969600" cy="180900"/>
          </a:xfrm>
          <a:prstGeom prst="rect">
            <a:avLst/>
          </a:prstGeom>
          <a:noFill/>
          <a:ln>
            <a:noFill/>
          </a:ln>
        </p:spPr>
        <p:txBody>
          <a:bodyPr anchorCtr="0" anchor="t" bIns="0" lIns="0" spcFirstLastPara="1" rIns="0" wrap="square" tIns="27000">
            <a:noAutofit/>
          </a:bodyPr>
          <a:lstStyle>
            <a:lvl1pPr indent="-228600" lvl="0" marL="457200" rtl="0" algn="l">
              <a:lnSpc>
                <a:spcPct val="114000"/>
              </a:lnSpc>
              <a:spcBef>
                <a:spcPts val="1400"/>
              </a:spcBef>
              <a:spcAft>
                <a:spcPts val="0"/>
              </a:spcAft>
              <a:buSzPts val="700"/>
              <a:buFont typeface="Arial"/>
              <a:buNone/>
              <a:defRPr sz="700"/>
            </a:lvl1pPr>
            <a:lvl2pPr indent="-317500" lvl="1" marL="914400" rtl="0" algn="l">
              <a:lnSpc>
                <a:spcPct val="114000"/>
              </a:lnSpc>
              <a:spcBef>
                <a:spcPts val="0"/>
              </a:spcBef>
              <a:spcAft>
                <a:spcPts val="0"/>
              </a:spcAft>
              <a:buSzPts val="1400"/>
              <a:buChar char="•"/>
              <a:defRPr/>
            </a:lvl2pPr>
            <a:lvl3pPr indent="-317500" lvl="2" marL="1371600" rtl="0" algn="l">
              <a:lnSpc>
                <a:spcPct val="114000"/>
              </a:lnSpc>
              <a:spcBef>
                <a:spcPts val="0"/>
              </a:spcBef>
              <a:spcAft>
                <a:spcPts val="0"/>
              </a:spcAft>
              <a:buClr>
                <a:schemeClr val="dk1"/>
              </a:buClr>
              <a:buSzPts val="1400"/>
              <a:buChar char="►"/>
              <a:defRPr/>
            </a:lvl3pPr>
            <a:lvl4pPr indent="-317500" lvl="3" marL="1828800" rtl="0" algn="l">
              <a:lnSpc>
                <a:spcPct val="114000"/>
              </a:lnSpc>
              <a:spcBef>
                <a:spcPts val="0"/>
              </a:spcBef>
              <a:spcAft>
                <a:spcPts val="0"/>
              </a:spcAft>
              <a:buClr>
                <a:schemeClr val="dk1"/>
              </a:buClr>
              <a:buSzPts val="1400"/>
              <a:buChar char="•"/>
              <a:defRPr/>
            </a:lvl4pPr>
            <a:lvl5pPr indent="-317500" lvl="4" marL="2286000" rtl="0" algn="l">
              <a:lnSpc>
                <a:spcPct val="114000"/>
              </a:lnSpc>
              <a:spcBef>
                <a:spcPts val="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2 Pictures">
  <p:cSld name="Title and 2 Pictures">
    <p:spTree>
      <p:nvGrpSpPr>
        <p:cNvPr id="35" name="Shape 35"/>
        <p:cNvGrpSpPr/>
        <p:nvPr/>
      </p:nvGrpSpPr>
      <p:grpSpPr>
        <a:xfrm>
          <a:off x="0" y="0"/>
          <a:ext cx="0" cy="0"/>
          <a:chOff x="0" y="0"/>
          <a:chExt cx="0" cy="0"/>
        </a:xfrm>
      </p:grpSpPr>
      <p:sp>
        <p:nvSpPr>
          <p:cNvPr id="36" name="Google Shape;36;p8"/>
          <p:cNvSpPr txBox="1"/>
          <p:nvPr>
            <p:ph type="title"/>
          </p:nvPr>
        </p:nvSpPr>
        <p:spPr>
          <a:xfrm>
            <a:off x="458392" y="534174"/>
            <a:ext cx="8217600" cy="5853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7" name="Google Shape;37;p8"/>
          <p:cNvSpPr/>
          <p:nvPr>
            <p:ph idx="2" type="pic"/>
          </p:nvPr>
        </p:nvSpPr>
        <p:spPr>
          <a:xfrm>
            <a:off x="467915" y="1518047"/>
            <a:ext cx="3969600" cy="2296800"/>
          </a:xfrm>
          <a:prstGeom prst="rect">
            <a:avLst/>
          </a:prstGeom>
          <a:noFill/>
          <a:ln>
            <a:noFill/>
          </a:ln>
        </p:spPr>
      </p:sp>
      <p:sp>
        <p:nvSpPr>
          <p:cNvPr id="38" name="Google Shape;38;p8"/>
          <p:cNvSpPr/>
          <p:nvPr>
            <p:ph idx="3" type="pic"/>
          </p:nvPr>
        </p:nvSpPr>
        <p:spPr>
          <a:xfrm>
            <a:off x="4706542" y="1518047"/>
            <a:ext cx="3969600" cy="2296800"/>
          </a:xfrm>
          <a:prstGeom prst="rect">
            <a:avLst/>
          </a:prstGeom>
          <a:noFill/>
          <a:ln>
            <a:noFill/>
          </a:ln>
        </p:spPr>
      </p:sp>
      <p:sp>
        <p:nvSpPr>
          <p:cNvPr id="39" name="Google Shape;39;p8"/>
          <p:cNvSpPr txBox="1"/>
          <p:nvPr>
            <p:ph idx="1" type="body"/>
          </p:nvPr>
        </p:nvSpPr>
        <p:spPr>
          <a:xfrm>
            <a:off x="467916" y="3814763"/>
            <a:ext cx="3969600" cy="180900"/>
          </a:xfrm>
          <a:prstGeom prst="rect">
            <a:avLst/>
          </a:prstGeom>
          <a:noFill/>
          <a:ln>
            <a:noFill/>
          </a:ln>
        </p:spPr>
        <p:txBody>
          <a:bodyPr anchorCtr="0" anchor="t" bIns="0" lIns="0" spcFirstLastPara="1" rIns="0" wrap="square" tIns="27000">
            <a:noAutofit/>
          </a:bodyPr>
          <a:lstStyle>
            <a:lvl1pPr indent="-228600" lvl="0" marL="457200" rtl="0" algn="l">
              <a:lnSpc>
                <a:spcPct val="114000"/>
              </a:lnSpc>
              <a:spcBef>
                <a:spcPts val="1400"/>
              </a:spcBef>
              <a:spcAft>
                <a:spcPts val="0"/>
              </a:spcAft>
              <a:buSzPts val="700"/>
              <a:buFont typeface="Arial"/>
              <a:buNone/>
              <a:defRPr sz="700"/>
            </a:lvl1pPr>
            <a:lvl2pPr indent="-317500" lvl="1" marL="914400" rtl="0" algn="l">
              <a:lnSpc>
                <a:spcPct val="114000"/>
              </a:lnSpc>
              <a:spcBef>
                <a:spcPts val="0"/>
              </a:spcBef>
              <a:spcAft>
                <a:spcPts val="0"/>
              </a:spcAft>
              <a:buSzPts val="1400"/>
              <a:buChar char="•"/>
              <a:defRPr/>
            </a:lvl2pPr>
            <a:lvl3pPr indent="-317500" lvl="2" marL="1371600" rtl="0" algn="l">
              <a:lnSpc>
                <a:spcPct val="114000"/>
              </a:lnSpc>
              <a:spcBef>
                <a:spcPts val="0"/>
              </a:spcBef>
              <a:spcAft>
                <a:spcPts val="0"/>
              </a:spcAft>
              <a:buClr>
                <a:schemeClr val="dk1"/>
              </a:buClr>
              <a:buSzPts val="1400"/>
              <a:buChar char="►"/>
              <a:defRPr/>
            </a:lvl3pPr>
            <a:lvl4pPr indent="-317500" lvl="3" marL="1828800" rtl="0" algn="l">
              <a:lnSpc>
                <a:spcPct val="114000"/>
              </a:lnSpc>
              <a:spcBef>
                <a:spcPts val="0"/>
              </a:spcBef>
              <a:spcAft>
                <a:spcPts val="0"/>
              </a:spcAft>
              <a:buClr>
                <a:schemeClr val="dk1"/>
              </a:buClr>
              <a:buSzPts val="1400"/>
              <a:buChar char="•"/>
              <a:defRPr/>
            </a:lvl4pPr>
            <a:lvl5pPr indent="-317500" lvl="4" marL="2286000" rtl="0" algn="l">
              <a:lnSpc>
                <a:spcPct val="114000"/>
              </a:lnSpc>
              <a:spcBef>
                <a:spcPts val="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0" name="Google Shape;40;p8"/>
          <p:cNvSpPr txBox="1"/>
          <p:nvPr>
            <p:ph idx="4" type="body"/>
          </p:nvPr>
        </p:nvSpPr>
        <p:spPr>
          <a:xfrm>
            <a:off x="4706539" y="3814763"/>
            <a:ext cx="3969600" cy="180900"/>
          </a:xfrm>
          <a:prstGeom prst="rect">
            <a:avLst/>
          </a:prstGeom>
          <a:noFill/>
          <a:ln>
            <a:noFill/>
          </a:ln>
        </p:spPr>
        <p:txBody>
          <a:bodyPr anchorCtr="0" anchor="t" bIns="0" lIns="0" spcFirstLastPara="1" rIns="0" wrap="square" tIns="27000">
            <a:noAutofit/>
          </a:bodyPr>
          <a:lstStyle>
            <a:lvl1pPr indent="-228600" lvl="0" marL="457200" rtl="0" algn="l">
              <a:lnSpc>
                <a:spcPct val="114000"/>
              </a:lnSpc>
              <a:spcBef>
                <a:spcPts val="1400"/>
              </a:spcBef>
              <a:spcAft>
                <a:spcPts val="0"/>
              </a:spcAft>
              <a:buSzPts val="700"/>
              <a:buFont typeface="Arial"/>
              <a:buNone/>
              <a:defRPr sz="700"/>
            </a:lvl1pPr>
            <a:lvl2pPr indent="-317500" lvl="1" marL="914400" rtl="0" algn="l">
              <a:lnSpc>
                <a:spcPct val="114000"/>
              </a:lnSpc>
              <a:spcBef>
                <a:spcPts val="0"/>
              </a:spcBef>
              <a:spcAft>
                <a:spcPts val="0"/>
              </a:spcAft>
              <a:buSzPts val="1400"/>
              <a:buChar char="•"/>
              <a:defRPr/>
            </a:lvl2pPr>
            <a:lvl3pPr indent="-317500" lvl="2" marL="1371600" rtl="0" algn="l">
              <a:lnSpc>
                <a:spcPct val="114000"/>
              </a:lnSpc>
              <a:spcBef>
                <a:spcPts val="0"/>
              </a:spcBef>
              <a:spcAft>
                <a:spcPts val="0"/>
              </a:spcAft>
              <a:buClr>
                <a:schemeClr val="dk1"/>
              </a:buClr>
              <a:buSzPts val="1400"/>
              <a:buChar char="►"/>
              <a:defRPr/>
            </a:lvl3pPr>
            <a:lvl4pPr indent="-317500" lvl="3" marL="1828800" rtl="0" algn="l">
              <a:lnSpc>
                <a:spcPct val="114000"/>
              </a:lnSpc>
              <a:spcBef>
                <a:spcPts val="0"/>
              </a:spcBef>
              <a:spcAft>
                <a:spcPts val="0"/>
              </a:spcAft>
              <a:buClr>
                <a:schemeClr val="dk1"/>
              </a:buClr>
              <a:buSzPts val="1400"/>
              <a:buChar char="•"/>
              <a:defRPr/>
            </a:lvl4pPr>
            <a:lvl5pPr indent="-317500" lvl="4" marL="2286000" rtl="0" algn="l">
              <a:lnSpc>
                <a:spcPct val="114000"/>
              </a:lnSpc>
              <a:spcBef>
                <a:spcPts val="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icture, Caption">
  <p:cSld name="Title, Picture, Caption">
    <p:spTree>
      <p:nvGrpSpPr>
        <p:cNvPr id="41" name="Shape 41"/>
        <p:cNvGrpSpPr/>
        <p:nvPr/>
      </p:nvGrpSpPr>
      <p:grpSpPr>
        <a:xfrm>
          <a:off x="0" y="0"/>
          <a:ext cx="0" cy="0"/>
          <a:chOff x="0" y="0"/>
          <a:chExt cx="0" cy="0"/>
        </a:xfrm>
      </p:grpSpPr>
      <p:sp>
        <p:nvSpPr>
          <p:cNvPr id="42" name="Google Shape;42;p9"/>
          <p:cNvSpPr txBox="1"/>
          <p:nvPr>
            <p:ph type="title"/>
          </p:nvPr>
        </p:nvSpPr>
        <p:spPr>
          <a:xfrm>
            <a:off x="458392" y="534174"/>
            <a:ext cx="8217600" cy="5853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3" name="Google Shape;43;p9"/>
          <p:cNvSpPr/>
          <p:nvPr>
            <p:ph idx="2" type="pic"/>
          </p:nvPr>
        </p:nvSpPr>
        <p:spPr>
          <a:xfrm>
            <a:off x="467916" y="1518048"/>
            <a:ext cx="6075900" cy="2916900"/>
          </a:xfrm>
          <a:prstGeom prst="rect">
            <a:avLst/>
          </a:prstGeom>
          <a:noFill/>
          <a:ln>
            <a:noFill/>
          </a:ln>
        </p:spPr>
      </p:sp>
      <p:sp>
        <p:nvSpPr>
          <p:cNvPr id="44" name="Google Shape;44;p9"/>
          <p:cNvSpPr txBox="1"/>
          <p:nvPr>
            <p:ph idx="1" type="body"/>
          </p:nvPr>
        </p:nvSpPr>
        <p:spPr>
          <a:xfrm>
            <a:off x="467915" y="4435079"/>
            <a:ext cx="6075900" cy="180900"/>
          </a:xfrm>
          <a:prstGeom prst="rect">
            <a:avLst/>
          </a:prstGeom>
          <a:noFill/>
          <a:ln>
            <a:noFill/>
          </a:ln>
        </p:spPr>
        <p:txBody>
          <a:bodyPr anchorCtr="0" anchor="t" bIns="0" lIns="0" spcFirstLastPara="1" rIns="0" wrap="square" tIns="27000">
            <a:noAutofit/>
          </a:bodyPr>
          <a:lstStyle>
            <a:lvl1pPr indent="-228600" lvl="0" marL="457200" rtl="0" algn="l">
              <a:lnSpc>
                <a:spcPct val="114000"/>
              </a:lnSpc>
              <a:spcBef>
                <a:spcPts val="1400"/>
              </a:spcBef>
              <a:spcAft>
                <a:spcPts val="0"/>
              </a:spcAft>
              <a:buSzPts val="700"/>
              <a:buFont typeface="Arial"/>
              <a:buNone/>
              <a:defRPr sz="700"/>
            </a:lvl1pPr>
            <a:lvl2pPr indent="-317500" lvl="1" marL="914400" rtl="0" algn="l">
              <a:lnSpc>
                <a:spcPct val="114000"/>
              </a:lnSpc>
              <a:spcBef>
                <a:spcPts val="0"/>
              </a:spcBef>
              <a:spcAft>
                <a:spcPts val="0"/>
              </a:spcAft>
              <a:buSzPts val="1400"/>
              <a:buChar char="•"/>
              <a:defRPr/>
            </a:lvl2pPr>
            <a:lvl3pPr indent="-317500" lvl="2" marL="1371600" rtl="0" algn="l">
              <a:lnSpc>
                <a:spcPct val="114000"/>
              </a:lnSpc>
              <a:spcBef>
                <a:spcPts val="0"/>
              </a:spcBef>
              <a:spcAft>
                <a:spcPts val="0"/>
              </a:spcAft>
              <a:buClr>
                <a:schemeClr val="dk1"/>
              </a:buClr>
              <a:buSzPts val="1400"/>
              <a:buChar char="►"/>
              <a:defRPr/>
            </a:lvl3pPr>
            <a:lvl4pPr indent="-317500" lvl="3" marL="1828800" rtl="0" algn="l">
              <a:lnSpc>
                <a:spcPct val="114000"/>
              </a:lnSpc>
              <a:spcBef>
                <a:spcPts val="0"/>
              </a:spcBef>
              <a:spcAft>
                <a:spcPts val="0"/>
              </a:spcAft>
              <a:buClr>
                <a:schemeClr val="dk1"/>
              </a:buClr>
              <a:buSzPts val="1400"/>
              <a:buChar char="•"/>
              <a:defRPr/>
            </a:lvl4pPr>
            <a:lvl5pPr indent="-317500" lvl="4" marL="2286000" rtl="0" algn="l">
              <a:lnSpc>
                <a:spcPct val="114000"/>
              </a:lnSpc>
              <a:spcBef>
                <a:spcPts val="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5" name="Google Shape;45;p9"/>
          <p:cNvSpPr txBox="1"/>
          <p:nvPr>
            <p:ph idx="3" type="body"/>
          </p:nvPr>
        </p:nvSpPr>
        <p:spPr>
          <a:xfrm>
            <a:off x="6700838" y="1525192"/>
            <a:ext cx="1975200" cy="2910000"/>
          </a:xfrm>
          <a:prstGeom prst="rect">
            <a:avLst/>
          </a:prstGeom>
          <a:noFill/>
          <a:ln>
            <a:noFill/>
          </a:ln>
        </p:spPr>
        <p:txBody>
          <a:bodyPr anchorCtr="0" anchor="t" bIns="0" lIns="0" spcFirstLastPara="1" rIns="0" wrap="square" tIns="0">
            <a:noAutofit/>
          </a:bodyPr>
          <a:lstStyle>
            <a:lvl1pPr indent="-298450" lvl="0" marL="457200" rtl="0" algn="l">
              <a:lnSpc>
                <a:spcPct val="114000"/>
              </a:lnSpc>
              <a:spcBef>
                <a:spcPts val="1400"/>
              </a:spcBef>
              <a:spcAft>
                <a:spcPts val="0"/>
              </a:spcAft>
              <a:buSzPts val="1100"/>
              <a:buFont typeface="Arial"/>
              <a:buChar char="•"/>
              <a:defRPr sz="1100"/>
            </a:lvl1pPr>
            <a:lvl2pPr indent="-298450" lvl="1" marL="914400" rtl="0" algn="l">
              <a:lnSpc>
                <a:spcPct val="114000"/>
              </a:lnSpc>
              <a:spcBef>
                <a:spcPts val="0"/>
              </a:spcBef>
              <a:spcAft>
                <a:spcPts val="0"/>
              </a:spcAft>
              <a:buSzPts val="1100"/>
              <a:buFont typeface="Arial"/>
              <a:buChar char="•"/>
              <a:defRPr sz="1100"/>
            </a:lvl2pPr>
            <a:lvl3pPr indent="-298450" lvl="2" marL="1371600" rtl="0" algn="l">
              <a:lnSpc>
                <a:spcPct val="114000"/>
              </a:lnSpc>
              <a:spcBef>
                <a:spcPts val="0"/>
              </a:spcBef>
              <a:spcAft>
                <a:spcPts val="0"/>
              </a:spcAft>
              <a:buClr>
                <a:schemeClr val="dk1"/>
              </a:buClr>
              <a:buSzPts val="1100"/>
              <a:buChar char="►"/>
              <a:defRPr sz="1100"/>
            </a:lvl3pPr>
            <a:lvl4pPr indent="-298450" lvl="3" marL="1828800" rtl="0" algn="l">
              <a:lnSpc>
                <a:spcPct val="114000"/>
              </a:lnSpc>
              <a:spcBef>
                <a:spcPts val="0"/>
              </a:spcBef>
              <a:spcAft>
                <a:spcPts val="0"/>
              </a:spcAft>
              <a:buClr>
                <a:schemeClr val="dk1"/>
              </a:buClr>
              <a:buSzPts val="1100"/>
              <a:buChar char="•"/>
              <a:defRPr sz="1100"/>
            </a:lvl4pPr>
            <a:lvl5pPr indent="-298450" lvl="4" marL="2286000" rtl="0" algn="l">
              <a:lnSpc>
                <a:spcPct val="114000"/>
              </a:lnSpc>
              <a:spcBef>
                <a:spcPts val="0"/>
              </a:spcBef>
              <a:spcAft>
                <a:spcPts val="0"/>
              </a:spcAft>
              <a:buClr>
                <a:schemeClr val="dk1"/>
              </a:buClr>
              <a:buSzPts val="1100"/>
              <a:buChar char="•"/>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6" name="Shape 4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9.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8392" y="534174"/>
            <a:ext cx="8217600" cy="5853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chemeClr val="dk1"/>
              </a:buClr>
              <a:buSzPts val="1700"/>
              <a:buFont typeface="Arial"/>
              <a:buNone/>
              <a:defRPr b="1" i="0" sz="1700" u="none" cap="none" strike="noStrike">
                <a:solidFill>
                  <a:schemeClr val="dk1"/>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7" name="Google Shape;7;p1"/>
          <p:cNvSpPr txBox="1"/>
          <p:nvPr>
            <p:ph idx="1" type="body"/>
          </p:nvPr>
        </p:nvSpPr>
        <p:spPr>
          <a:xfrm>
            <a:off x="467917" y="1518048"/>
            <a:ext cx="8208300" cy="2916900"/>
          </a:xfrm>
          <a:prstGeom prst="rect">
            <a:avLst/>
          </a:prstGeom>
          <a:noFill/>
          <a:ln>
            <a:noFill/>
          </a:ln>
        </p:spPr>
        <p:txBody>
          <a:bodyPr anchorCtr="0" anchor="t" bIns="0" lIns="0" spcFirstLastPara="1" rIns="0" wrap="square" tIns="0">
            <a:noAutofit/>
          </a:bodyPr>
          <a:lstStyle>
            <a:lvl1pPr indent="-317500" lvl="0" marL="457200" marR="0" rtl="0" algn="l">
              <a:lnSpc>
                <a:spcPct val="114000"/>
              </a:lnSpc>
              <a:spcBef>
                <a:spcPts val="1400"/>
              </a:spcBef>
              <a:spcAft>
                <a:spcPts val="0"/>
              </a:spcAft>
              <a:buClr>
                <a:schemeClr val="lt2"/>
              </a:buClr>
              <a:buSzPts val="1400"/>
              <a:buFont typeface="Arial"/>
              <a:buChar char="•"/>
              <a:defRPr b="0" i="0" sz="1400" u="none" cap="none" strike="noStrike">
                <a:solidFill>
                  <a:schemeClr val="dk1"/>
                </a:solidFill>
                <a:latin typeface="Arial"/>
                <a:ea typeface="Arial"/>
                <a:cs typeface="Arial"/>
                <a:sym typeface="Arial"/>
              </a:defRPr>
            </a:lvl1pPr>
            <a:lvl2pPr indent="-317500" lvl="1" marL="914400" marR="0" rtl="0" algn="l">
              <a:lnSpc>
                <a:spcPct val="114000"/>
              </a:lnSpc>
              <a:spcBef>
                <a:spcPts val="0"/>
              </a:spcBef>
              <a:spcAft>
                <a:spcPts val="0"/>
              </a:spcAft>
              <a:buClr>
                <a:schemeClr val="accent2"/>
              </a:buClr>
              <a:buSzPts val="1400"/>
              <a:buFont typeface="Arial"/>
              <a:buChar char="•"/>
              <a:defRPr b="0" i="0" sz="1400" u="none" cap="none" strike="noStrike">
                <a:solidFill>
                  <a:schemeClr val="dk1"/>
                </a:solidFill>
                <a:latin typeface="Arial"/>
                <a:ea typeface="Arial"/>
                <a:cs typeface="Arial"/>
                <a:sym typeface="Arial"/>
              </a:defRPr>
            </a:lvl2pPr>
            <a:lvl3pPr indent="-317500" lvl="2" marL="1371600" marR="0" rtl="0" algn="l">
              <a:lnSpc>
                <a:spcPct val="114000"/>
              </a:lnSpc>
              <a:spcBef>
                <a:spcPts val="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17500" lvl="3" marL="1828800" marR="0" rtl="0" algn="l">
              <a:lnSpc>
                <a:spcPct val="114000"/>
              </a:lnSpc>
              <a:spcBef>
                <a:spcPts val="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114000"/>
              </a:lnSpc>
              <a:spcBef>
                <a:spcPts val="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8" name="Google Shape;8;p1"/>
          <p:cNvSpPr txBox="1"/>
          <p:nvPr/>
        </p:nvSpPr>
        <p:spPr>
          <a:xfrm>
            <a:off x="8532812" y="220183"/>
            <a:ext cx="385800" cy="2202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cxnSp>
        <p:nvCxnSpPr>
          <p:cNvPr id="9" name="Google Shape;9;p1"/>
          <p:cNvCxnSpPr/>
          <p:nvPr/>
        </p:nvCxnSpPr>
        <p:spPr>
          <a:xfrm>
            <a:off x="467917" y="254473"/>
            <a:ext cx="3969600" cy="0"/>
          </a:xfrm>
          <a:prstGeom prst="straightConnector1">
            <a:avLst/>
          </a:prstGeom>
          <a:noFill/>
          <a:ln cap="flat" cmpd="sng" w="9525">
            <a:solidFill>
              <a:schemeClr val="accent1"/>
            </a:solidFill>
            <a:prstDash val="solid"/>
            <a:miter lim="800000"/>
            <a:headEnd len="sm" w="sm" type="none"/>
            <a:tailEnd len="sm" w="sm" type="none"/>
          </a:ln>
        </p:spPr>
      </p:cxnSp>
      <p:cxnSp>
        <p:nvCxnSpPr>
          <p:cNvPr id="10" name="Google Shape;10;p1"/>
          <p:cNvCxnSpPr/>
          <p:nvPr/>
        </p:nvCxnSpPr>
        <p:spPr>
          <a:xfrm>
            <a:off x="4706542" y="254473"/>
            <a:ext cx="3969600" cy="0"/>
          </a:xfrm>
          <a:prstGeom prst="straightConnector1">
            <a:avLst/>
          </a:prstGeom>
          <a:noFill/>
          <a:ln cap="flat" cmpd="sng" w="9525">
            <a:solidFill>
              <a:schemeClr val="accent1"/>
            </a:solidFill>
            <a:prstDash val="solid"/>
            <a:miter lim="800000"/>
            <a:headEnd len="sm" w="sm" type="none"/>
            <a:tailEnd len="sm" w="sm" type="none"/>
          </a:ln>
        </p:spPr>
      </p:cxnSp>
      <p:pic>
        <p:nvPicPr>
          <p:cNvPr id="11" name="Google Shape;11;p1"/>
          <p:cNvPicPr preferRelativeResize="0"/>
          <p:nvPr/>
        </p:nvPicPr>
        <p:blipFill rotWithShape="1">
          <a:blip r:embed="rId1">
            <a:alphaModFix/>
          </a:blip>
          <a:srcRect b="0" l="0" r="0" t="0"/>
          <a:stretch/>
        </p:blipFill>
        <p:spPr>
          <a:xfrm>
            <a:off x="467916" y="4810467"/>
            <a:ext cx="1706403" cy="90336"/>
          </a:xfrm>
          <a:prstGeom prst="rect">
            <a:avLst/>
          </a:prstGeom>
          <a:noFill/>
          <a:ln>
            <a:noFill/>
          </a:ln>
        </p:spPr>
      </p:pic>
      <p:sp>
        <p:nvSpPr>
          <p:cNvPr id="12" name="Google Shape;12;p1"/>
          <p:cNvSpPr/>
          <p:nvPr/>
        </p:nvSpPr>
        <p:spPr>
          <a:xfrm>
            <a:off x="467916" y="285751"/>
            <a:ext cx="3969600" cy="162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 sz="700" u="none" cap="none" strike="noStrike">
                <a:solidFill>
                  <a:schemeClr val="dk1"/>
                </a:solidFill>
                <a:latin typeface="Arial"/>
                <a:ea typeface="Arial"/>
                <a:cs typeface="Arial"/>
                <a:sym typeface="Arial"/>
              </a:rPr>
              <a:t>Title of the presentation</a:t>
            </a:r>
            <a:endParaRPr sz="1100"/>
          </a:p>
        </p:txBody>
      </p:sp>
      <p:sp>
        <p:nvSpPr>
          <p:cNvPr id="13" name="Google Shape;13;p1"/>
          <p:cNvSpPr/>
          <p:nvPr/>
        </p:nvSpPr>
        <p:spPr>
          <a:xfrm>
            <a:off x="4706542" y="285751"/>
            <a:ext cx="3969600" cy="162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 sz="700" u="none" cap="none" strike="noStrike">
                <a:solidFill>
                  <a:schemeClr val="dk1"/>
                </a:solidFill>
                <a:latin typeface="Arial"/>
                <a:ea typeface="Arial"/>
                <a:cs typeface="Arial"/>
                <a:sym typeface="Arial"/>
              </a:rPr>
              <a:t>(title) 1stname 2ndname, Function, Date</a:t>
            </a:r>
            <a:endParaRPr sz="1100"/>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956">
          <p15:clr>
            <a:srgbClr val="F26B43"/>
          </p15:clr>
        </p15:guide>
        <p15:guide id="2" pos="2795">
          <p15:clr>
            <a:srgbClr val="F26B43"/>
          </p15:clr>
        </p15:guide>
        <p15:guide id="3" pos="2965">
          <p15:clr>
            <a:srgbClr val="F26B43"/>
          </p15:clr>
        </p15:guide>
        <p15:guide id="4" pos="295">
          <p15:clr>
            <a:srgbClr val="F26B43"/>
          </p15:clr>
        </p15:guide>
        <p15:guide id="5" pos="5465">
          <p15:clr>
            <a:srgbClr val="F26B43"/>
          </p15:clr>
        </p15:guide>
        <p15:guide id="6" orient="horz" pos="279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30.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8.png"/><Relationship Id="rId4" Type="http://schemas.openxmlformats.org/officeDocument/2006/relationships/image" Target="../media/image24.png"/><Relationship Id="rId5"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ctrTitle"/>
          </p:nvPr>
        </p:nvSpPr>
        <p:spPr>
          <a:xfrm>
            <a:off x="459000" y="840582"/>
            <a:ext cx="6029700" cy="7881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latin typeface="Helvetica Neue"/>
                <a:ea typeface="Helvetica Neue"/>
                <a:cs typeface="Helvetica Neue"/>
                <a:sym typeface="Helvetica Neue"/>
              </a:rPr>
              <a:t>Simulation Software </a:t>
            </a:r>
            <a:endParaRPr>
              <a:latin typeface="Helvetica Neue"/>
              <a:ea typeface="Helvetica Neue"/>
              <a:cs typeface="Helvetica Neue"/>
              <a:sym typeface="Helvetica Neue"/>
            </a:endParaRPr>
          </a:p>
          <a:p>
            <a:pPr indent="0" lvl="0" marL="0" rtl="0" algn="l">
              <a:spcBef>
                <a:spcPts val="0"/>
              </a:spcBef>
              <a:spcAft>
                <a:spcPts val="0"/>
              </a:spcAft>
              <a:buNone/>
            </a:pPr>
            <a:r>
              <a:rPr lang="en">
                <a:latin typeface="Helvetica Neue"/>
                <a:ea typeface="Helvetica Neue"/>
                <a:cs typeface="Helvetica Neue"/>
                <a:sym typeface="Helvetica Neue"/>
              </a:rPr>
              <a:t>for Automated Beamline Alignment</a:t>
            </a:r>
            <a:endParaRPr>
              <a:latin typeface="Helvetica Neue"/>
              <a:ea typeface="Helvetica Neue"/>
              <a:cs typeface="Helvetica Neue"/>
              <a:sym typeface="Helvetica Neue"/>
            </a:endParaRPr>
          </a:p>
        </p:txBody>
      </p:sp>
      <p:sp>
        <p:nvSpPr>
          <p:cNvPr id="63" name="Google Shape;63;p13"/>
          <p:cNvSpPr txBox="1"/>
          <p:nvPr>
            <p:ph idx="1" type="subTitle"/>
          </p:nvPr>
        </p:nvSpPr>
        <p:spPr>
          <a:xfrm>
            <a:off x="467917" y="1937385"/>
            <a:ext cx="6029700" cy="2497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latin typeface="Helvetica Neue"/>
                <a:ea typeface="Helvetica Neue"/>
                <a:cs typeface="Helvetica Neue"/>
                <a:sym typeface="Helvetica Neue"/>
              </a:rPr>
              <a:t>European XFEL - Data Analysis </a:t>
            </a:r>
            <a:endParaRPr>
              <a:latin typeface="Helvetica Neue"/>
              <a:ea typeface="Helvetica Neue"/>
              <a:cs typeface="Helvetica Neue"/>
              <a:sym typeface="Helvetica Neue"/>
            </a:endParaRPr>
          </a:p>
          <a:p>
            <a:pPr indent="0" lvl="0" marL="0" rtl="0" algn="l">
              <a:spcBef>
                <a:spcPts val="0"/>
              </a:spcBef>
              <a:spcAft>
                <a:spcPts val="0"/>
              </a:spcAft>
              <a:buNone/>
            </a:pPr>
            <a:r>
              <a:t/>
            </a:r>
            <a:endParaRPr>
              <a:latin typeface="Helvetica Neue"/>
              <a:ea typeface="Helvetica Neue"/>
              <a:cs typeface="Helvetica Neue"/>
              <a:sym typeface="Helvetica Neue"/>
            </a:endParaRPr>
          </a:p>
          <a:p>
            <a:pPr indent="0" lvl="0" marL="0" rtl="0" algn="l">
              <a:spcBef>
                <a:spcPts val="0"/>
              </a:spcBef>
              <a:spcAft>
                <a:spcPts val="0"/>
              </a:spcAft>
              <a:buNone/>
            </a:pPr>
            <a:r>
              <a:rPr lang="en">
                <a:latin typeface="Helvetica Neue"/>
                <a:ea typeface="Helvetica Neue"/>
                <a:cs typeface="Helvetica Neue"/>
                <a:sym typeface="Helvetica Neue"/>
              </a:rPr>
              <a:t>Isaac Chan </a:t>
            </a:r>
            <a:endParaRPr>
              <a:latin typeface="Helvetica Neue"/>
              <a:ea typeface="Helvetica Neue"/>
              <a:cs typeface="Helvetica Neue"/>
              <a:sym typeface="Helvetica Neue"/>
            </a:endParaRPr>
          </a:p>
          <a:p>
            <a:pPr indent="0" lvl="0" marL="0" rtl="0" algn="l">
              <a:spcBef>
                <a:spcPts val="0"/>
              </a:spcBef>
              <a:spcAft>
                <a:spcPts val="0"/>
              </a:spcAft>
              <a:buNone/>
            </a:pPr>
            <a:r>
              <a:rPr lang="en">
                <a:latin typeface="Helvetica Neue"/>
                <a:ea typeface="Helvetica Neue"/>
                <a:cs typeface="Helvetica Neue"/>
                <a:sym typeface="Helvetica Neue"/>
              </a:rPr>
              <a:t>Supervisors: </a:t>
            </a:r>
            <a:r>
              <a:rPr lang="en">
                <a:latin typeface="Helvetica Neue"/>
                <a:ea typeface="Helvetica Neue"/>
                <a:cs typeface="Helvetica Neue"/>
                <a:sym typeface="Helvetica Neue"/>
              </a:rPr>
              <a:t>Egor Sobolev, </a:t>
            </a:r>
            <a:r>
              <a:rPr lang="en">
                <a:latin typeface="Helvetica Neue"/>
                <a:ea typeface="Helvetica Neue"/>
                <a:cs typeface="Helvetica Neue"/>
                <a:sym typeface="Helvetica Neue"/>
              </a:rPr>
              <a:t>Danilo Ferreira de Lima, Luca Gelisio</a:t>
            </a:r>
            <a:endParaRPr>
              <a:latin typeface="Helvetica Neue"/>
              <a:ea typeface="Helvetica Neue"/>
              <a:cs typeface="Helvetica Neue"/>
              <a:sym typeface="Helvetica Neue"/>
            </a:endParaRPr>
          </a:p>
        </p:txBody>
      </p:sp>
      <p:pic>
        <p:nvPicPr>
          <p:cNvPr id="64" name="Google Shape;64;p13"/>
          <p:cNvPicPr preferRelativeResize="0"/>
          <p:nvPr/>
        </p:nvPicPr>
        <p:blipFill>
          <a:blip r:embed="rId3">
            <a:alphaModFix/>
          </a:blip>
          <a:stretch>
            <a:fillRect/>
          </a:stretch>
        </p:blipFill>
        <p:spPr>
          <a:xfrm>
            <a:off x="467925" y="3480625"/>
            <a:ext cx="1087923" cy="108792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2"/>
          <p:cNvSpPr txBox="1"/>
          <p:nvPr>
            <p:ph type="title"/>
          </p:nvPr>
        </p:nvSpPr>
        <p:spPr>
          <a:xfrm>
            <a:off x="458392" y="534174"/>
            <a:ext cx="8217600" cy="585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Jet-Beam Intersection Model - Concept</a:t>
            </a:r>
            <a:endParaRPr/>
          </a:p>
        </p:txBody>
      </p:sp>
      <p:pic>
        <p:nvPicPr>
          <p:cNvPr id="185" name="Google Shape;185;p22"/>
          <p:cNvPicPr preferRelativeResize="0"/>
          <p:nvPr>
            <p:ph idx="2" type="pic"/>
          </p:nvPr>
        </p:nvPicPr>
        <p:blipFill>
          <a:blip r:embed="rId3">
            <a:alphaModFix/>
          </a:blip>
          <a:stretch>
            <a:fillRect/>
          </a:stretch>
        </p:blipFill>
        <p:spPr>
          <a:xfrm>
            <a:off x="467915" y="1691581"/>
            <a:ext cx="3969600" cy="1949733"/>
          </a:xfrm>
          <a:prstGeom prst="rect">
            <a:avLst/>
          </a:prstGeom>
        </p:spPr>
      </p:pic>
      <p:sp>
        <p:nvSpPr>
          <p:cNvPr id="186" name="Google Shape;186;p22"/>
          <p:cNvSpPr txBox="1"/>
          <p:nvPr>
            <p:ph idx="1" type="body"/>
          </p:nvPr>
        </p:nvSpPr>
        <p:spPr>
          <a:xfrm>
            <a:off x="467916" y="3814763"/>
            <a:ext cx="3969600" cy="180900"/>
          </a:xfrm>
          <a:prstGeom prst="rect">
            <a:avLst/>
          </a:prstGeom>
        </p:spPr>
        <p:txBody>
          <a:bodyPr anchorCtr="0" anchor="t" bIns="0" lIns="0" spcFirstLastPara="1" rIns="0" wrap="square" tIns="27000">
            <a:noAutofit/>
          </a:bodyPr>
          <a:lstStyle/>
          <a:p>
            <a:pPr indent="0" lvl="0" marL="0" rtl="0" algn="ctr">
              <a:spcBef>
                <a:spcPts val="1400"/>
              </a:spcBef>
              <a:spcAft>
                <a:spcPts val="0"/>
              </a:spcAft>
              <a:buNone/>
            </a:pPr>
            <a:r>
              <a:rPr lang="en" sz="1400"/>
              <a:t>Real image</a:t>
            </a:r>
            <a:endParaRPr sz="1400"/>
          </a:p>
        </p:txBody>
      </p:sp>
      <p:sp>
        <p:nvSpPr>
          <p:cNvPr id="187" name="Google Shape;187;p22"/>
          <p:cNvSpPr txBox="1"/>
          <p:nvPr>
            <p:ph idx="4" type="body"/>
          </p:nvPr>
        </p:nvSpPr>
        <p:spPr>
          <a:xfrm>
            <a:off x="4706539" y="3814763"/>
            <a:ext cx="3969600" cy="180900"/>
          </a:xfrm>
          <a:prstGeom prst="rect">
            <a:avLst/>
          </a:prstGeom>
        </p:spPr>
        <p:txBody>
          <a:bodyPr anchorCtr="0" anchor="t" bIns="0" lIns="0" spcFirstLastPara="1" rIns="0" wrap="square" tIns="27000">
            <a:noAutofit/>
          </a:bodyPr>
          <a:lstStyle/>
          <a:p>
            <a:pPr indent="0" lvl="0" marL="0" rtl="0" algn="ctr">
              <a:spcBef>
                <a:spcPts val="1400"/>
              </a:spcBef>
              <a:spcAft>
                <a:spcPts val="0"/>
              </a:spcAft>
              <a:buNone/>
            </a:pPr>
            <a:r>
              <a:rPr lang="en" sz="1400"/>
              <a:t>Our model </a:t>
            </a:r>
            <a:endParaRPr sz="1400"/>
          </a:p>
        </p:txBody>
      </p:sp>
      <p:pic>
        <p:nvPicPr>
          <p:cNvPr id="188" name="Google Shape;188;p22"/>
          <p:cNvPicPr preferRelativeResize="0"/>
          <p:nvPr/>
        </p:nvPicPr>
        <p:blipFill>
          <a:blip r:embed="rId4">
            <a:alphaModFix/>
          </a:blip>
          <a:stretch>
            <a:fillRect/>
          </a:stretch>
        </p:blipFill>
        <p:spPr>
          <a:xfrm>
            <a:off x="5050962" y="1431475"/>
            <a:ext cx="3136325" cy="2280549"/>
          </a:xfrm>
          <a:prstGeom prst="rect">
            <a:avLst/>
          </a:prstGeom>
          <a:noFill/>
          <a:ln>
            <a:noFill/>
          </a:ln>
        </p:spPr>
      </p:pic>
      <p:sp>
        <p:nvSpPr>
          <p:cNvPr id="189" name="Google Shape;189;p22"/>
          <p:cNvSpPr txBox="1"/>
          <p:nvPr/>
        </p:nvSpPr>
        <p:spPr>
          <a:xfrm>
            <a:off x="5050950" y="1431475"/>
            <a:ext cx="767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rPr>
              <a:t>Jet flow</a:t>
            </a:r>
            <a:endParaRPr sz="1200">
              <a:solidFill>
                <a:schemeClr val="dk1"/>
              </a:solidFill>
            </a:endParaRPr>
          </a:p>
        </p:txBody>
      </p:sp>
      <p:sp>
        <p:nvSpPr>
          <p:cNvPr id="190" name="Google Shape;190;p22"/>
          <p:cNvSpPr/>
          <p:nvPr/>
        </p:nvSpPr>
        <p:spPr>
          <a:xfrm rot="1075954">
            <a:off x="5706451" y="1713323"/>
            <a:ext cx="724917" cy="181015"/>
          </a:xfrm>
          <a:prstGeom prst="rightArrow">
            <a:avLst>
              <a:gd fmla="val 50000" name="adj1"/>
              <a:gd fmla="val 50000" name="adj2"/>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1" name="Google Shape;191;p22"/>
          <p:cNvSpPr txBox="1"/>
          <p:nvPr/>
        </p:nvSpPr>
        <p:spPr>
          <a:xfrm>
            <a:off x="4706550" y="3272025"/>
            <a:ext cx="912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rPr>
              <a:t>FEL Pulse</a:t>
            </a:r>
            <a:endParaRPr sz="1200">
              <a:solidFill>
                <a:schemeClr val="dk1"/>
              </a:solidFill>
            </a:endParaRPr>
          </a:p>
        </p:txBody>
      </p:sp>
      <p:sp>
        <p:nvSpPr>
          <p:cNvPr id="192" name="Google Shape;192;p22"/>
          <p:cNvSpPr/>
          <p:nvPr/>
        </p:nvSpPr>
        <p:spPr>
          <a:xfrm rot="-643996">
            <a:off x="5166135" y="3132015"/>
            <a:ext cx="724882" cy="181045"/>
          </a:xfrm>
          <a:prstGeom prst="rightArrow">
            <a:avLst>
              <a:gd fmla="val 50000" name="adj1"/>
              <a:gd fmla="val 50000" name="adj2"/>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3" name="Google Shape;193;p22"/>
          <p:cNvSpPr/>
          <p:nvPr/>
        </p:nvSpPr>
        <p:spPr>
          <a:xfrm>
            <a:off x="218725" y="290025"/>
            <a:ext cx="8437500" cy="244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4" name="Google Shape;194;p22"/>
          <p:cNvSpPr txBox="1"/>
          <p:nvPr/>
        </p:nvSpPr>
        <p:spPr>
          <a:xfrm>
            <a:off x="4706550" y="207750"/>
            <a:ext cx="36201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chemeClr val="dk1"/>
                </a:solidFill>
              </a:rPr>
              <a:t>Isaac Chan, DESY Summer Student Program, </a:t>
            </a:r>
            <a:r>
              <a:rPr lang="en" sz="700">
                <a:solidFill>
                  <a:schemeClr val="dk1"/>
                </a:solidFill>
              </a:rPr>
              <a:t>5.9.2024</a:t>
            </a:r>
            <a:endParaRPr sz="700">
              <a:solidFill>
                <a:schemeClr val="dk1"/>
              </a:solidFill>
            </a:endParaRPr>
          </a:p>
          <a:p>
            <a:pPr indent="0" lvl="0" marL="0" rtl="0" algn="l">
              <a:spcBef>
                <a:spcPts val="0"/>
              </a:spcBef>
              <a:spcAft>
                <a:spcPts val="0"/>
              </a:spcAft>
              <a:buNone/>
            </a:pPr>
            <a:r>
              <a:t/>
            </a:r>
            <a:endParaRPr sz="600">
              <a:solidFill>
                <a:schemeClr val="dk1"/>
              </a:solidFill>
            </a:endParaRPr>
          </a:p>
          <a:p>
            <a:pPr indent="0" lvl="0" marL="0" rtl="0" algn="l">
              <a:spcBef>
                <a:spcPts val="0"/>
              </a:spcBef>
              <a:spcAft>
                <a:spcPts val="0"/>
              </a:spcAft>
              <a:buNone/>
            </a:pPr>
            <a:r>
              <a:t/>
            </a:r>
            <a:endParaRPr sz="600">
              <a:solidFill>
                <a:schemeClr val="dk1"/>
              </a:solidFill>
            </a:endParaRPr>
          </a:p>
        </p:txBody>
      </p:sp>
      <p:sp>
        <p:nvSpPr>
          <p:cNvPr id="195" name="Google Shape;195;p22"/>
          <p:cNvSpPr txBox="1"/>
          <p:nvPr/>
        </p:nvSpPr>
        <p:spPr>
          <a:xfrm>
            <a:off x="407200" y="207750"/>
            <a:ext cx="23724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chemeClr val="dk1"/>
                </a:solidFill>
              </a:rPr>
              <a:t>Simulation Software for Automated Beamline Alignment</a:t>
            </a:r>
            <a:endParaRPr sz="700">
              <a:solidFill>
                <a:schemeClr val="dk1"/>
              </a:solidFill>
            </a:endParaRPr>
          </a:p>
          <a:p>
            <a:pPr indent="0" lvl="0" marL="0" rtl="0" algn="l">
              <a:spcBef>
                <a:spcPts val="0"/>
              </a:spcBef>
              <a:spcAft>
                <a:spcPts val="0"/>
              </a:spcAft>
              <a:buNone/>
            </a:pPr>
            <a:r>
              <a:t/>
            </a:r>
            <a:endParaRPr sz="600">
              <a:solidFill>
                <a:schemeClr val="dk1"/>
              </a:solidFill>
            </a:endParaRPr>
          </a:p>
          <a:p>
            <a:pPr indent="0" lvl="0" marL="0" rtl="0" algn="l">
              <a:spcBef>
                <a:spcPts val="0"/>
              </a:spcBef>
              <a:spcAft>
                <a:spcPts val="0"/>
              </a:spcAft>
              <a:buNone/>
            </a:pPr>
            <a:r>
              <a:t/>
            </a:r>
            <a:endParaRPr sz="6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3"/>
          <p:cNvSpPr txBox="1"/>
          <p:nvPr>
            <p:ph type="title"/>
          </p:nvPr>
        </p:nvSpPr>
        <p:spPr>
          <a:xfrm>
            <a:off x="458392" y="534174"/>
            <a:ext cx="8217600" cy="585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Jet-Beam Intersection Model - Real Image Examples</a:t>
            </a:r>
            <a:endParaRPr/>
          </a:p>
        </p:txBody>
      </p:sp>
      <p:sp>
        <p:nvSpPr>
          <p:cNvPr id="201" name="Google Shape;201;p23"/>
          <p:cNvSpPr/>
          <p:nvPr/>
        </p:nvSpPr>
        <p:spPr>
          <a:xfrm>
            <a:off x="218725" y="290025"/>
            <a:ext cx="8437500" cy="244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2" name="Google Shape;202;p23"/>
          <p:cNvSpPr txBox="1"/>
          <p:nvPr/>
        </p:nvSpPr>
        <p:spPr>
          <a:xfrm>
            <a:off x="4706550" y="207750"/>
            <a:ext cx="36201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chemeClr val="dk1"/>
                </a:solidFill>
              </a:rPr>
              <a:t>Isaac Chan, DESY Summer Student Program, </a:t>
            </a:r>
            <a:r>
              <a:rPr lang="en" sz="700">
                <a:solidFill>
                  <a:schemeClr val="dk1"/>
                </a:solidFill>
              </a:rPr>
              <a:t>5.9.2024</a:t>
            </a:r>
            <a:endParaRPr sz="700">
              <a:solidFill>
                <a:schemeClr val="dk1"/>
              </a:solidFill>
            </a:endParaRPr>
          </a:p>
          <a:p>
            <a:pPr indent="0" lvl="0" marL="0" rtl="0" algn="l">
              <a:spcBef>
                <a:spcPts val="0"/>
              </a:spcBef>
              <a:spcAft>
                <a:spcPts val="0"/>
              </a:spcAft>
              <a:buNone/>
            </a:pPr>
            <a:r>
              <a:t/>
            </a:r>
            <a:endParaRPr sz="600">
              <a:solidFill>
                <a:schemeClr val="dk1"/>
              </a:solidFill>
            </a:endParaRPr>
          </a:p>
          <a:p>
            <a:pPr indent="0" lvl="0" marL="0" rtl="0" algn="l">
              <a:spcBef>
                <a:spcPts val="0"/>
              </a:spcBef>
              <a:spcAft>
                <a:spcPts val="0"/>
              </a:spcAft>
              <a:buNone/>
            </a:pPr>
            <a:r>
              <a:t/>
            </a:r>
            <a:endParaRPr sz="600">
              <a:solidFill>
                <a:schemeClr val="dk1"/>
              </a:solidFill>
            </a:endParaRPr>
          </a:p>
        </p:txBody>
      </p:sp>
      <p:sp>
        <p:nvSpPr>
          <p:cNvPr id="203" name="Google Shape;203;p23"/>
          <p:cNvSpPr txBox="1"/>
          <p:nvPr/>
        </p:nvSpPr>
        <p:spPr>
          <a:xfrm>
            <a:off x="407200" y="207750"/>
            <a:ext cx="23724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chemeClr val="dk1"/>
                </a:solidFill>
              </a:rPr>
              <a:t>Simulation Software for Automated Beamline Alignment</a:t>
            </a:r>
            <a:endParaRPr sz="700">
              <a:solidFill>
                <a:schemeClr val="dk1"/>
              </a:solidFill>
            </a:endParaRPr>
          </a:p>
          <a:p>
            <a:pPr indent="0" lvl="0" marL="0" rtl="0" algn="l">
              <a:spcBef>
                <a:spcPts val="0"/>
              </a:spcBef>
              <a:spcAft>
                <a:spcPts val="0"/>
              </a:spcAft>
              <a:buNone/>
            </a:pPr>
            <a:r>
              <a:t/>
            </a:r>
            <a:endParaRPr sz="600">
              <a:solidFill>
                <a:schemeClr val="dk1"/>
              </a:solidFill>
            </a:endParaRPr>
          </a:p>
          <a:p>
            <a:pPr indent="0" lvl="0" marL="0" rtl="0" algn="l">
              <a:spcBef>
                <a:spcPts val="0"/>
              </a:spcBef>
              <a:spcAft>
                <a:spcPts val="0"/>
              </a:spcAft>
              <a:buNone/>
            </a:pPr>
            <a:r>
              <a:t/>
            </a:r>
            <a:endParaRPr sz="600">
              <a:solidFill>
                <a:schemeClr val="dk1"/>
              </a:solidFill>
            </a:endParaRPr>
          </a:p>
        </p:txBody>
      </p:sp>
      <p:pic>
        <p:nvPicPr>
          <p:cNvPr id="204" name="Google Shape;204;p23"/>
          <p:cNvPicPr preferRelativeResize="0"/>
          <p:nvPr/>
        </p:nvPicPr>
        <p:blipFill>
          <a:blip r:embed="rId3">
            <a:alphaModFix/>
          </a:blip>
          <a:stretch>
            <a:fillRect/>
          </a:stretch>
        </p:blipFill>
        <p:spPr>
          <a:xfrm>
            <a:off x="1264025" y="1394325"/>
            <a:ext cx="3022724" cy="3116500"/>
          </a:xfrm>
          <a:prstGeom prst="rect">
            <a:avLst/>
          </a:prstGeom>
          <a:noFill/>
          <a:ln>
            <a:noFill/>
          </a:ln>
        </p:spPr>
      </p:pic>
      <p:pic>
        <p:nvPicPr>
          <p:cNvPr id="205" name="Google Shape;205;p23"/>
          <p:cNvPicPr preferRelativeResize="0"/>
          <p:nvPr/>
        </p:nvPicPr>
        <p:blipFill>
          <a:blip r:embed="rId4">
            <a:alphaModFix/>
          </a:blip>
          <a:stretch>
            <a:fillRect/>
          </a:stretch>
        </p:blipFill>
        <p:spPr>
          <a:xfrm>
            <a:off x="5241950" y="1394325"/>
            <a:ext cx="3022724" cy="311650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4"/>
          <p:cNvSpPr txBox="1"/>
          <p:nvPr>
            <p:ph type="title"/>
          </p:nvPr>
        </p:nvSpPr>
        <p:spPr>
          <a:xfrm>
            <a:off x="463192" y="534224"/>
            <a:ext cx="8217600" cy="585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Jet-Beam Intersection Model - Cross-Section View</a:t>
            </a:r>
            <a:endParaRPr/>
          </a:p>
        </p:txBody>
      </p:sp>
      <p:sp>
        <p:nvSpPr>
          <p:cNvPr id="211" name="Google Shape;211;p24"/>
          <p:cNvSpPr txBox="1"/>
          <p:nvPr>
            <p:ph idx="1" type="body"/>
          </p:nvPr>
        </p:nvSpPr>
        <p:spPr>
          <a:xfrm>
            <a:off x="520191" y="4097013"/>
            <a:ext cx="3969600" cy="180900"/>
          </a:xfrm>
          <a:prstGeom prst="rect">
            <a:avLst/>
          </a:prstGeom>
        </p:spPr>
        <p:txBody>
          <a:bodyPr anchorCtr="0" anchor="t" bIns="0" lIns="0" spcFirstLastPara="1" rIns="0" wrap="square" tIns="27000">
            <a:noAutofit/>
          </a:bodyPr>
          <a:lstStyle/>
          <a:p>
            <a:pPr indent="0" lvl="0" marL="0" rtl="0" algn="ctr">
              <a:spcBef>
                <a:spcPts val="1400"/>
              </a:spcBef>
              <a:spcAft>
                <a:spcPts val="0"/>
              </a:spcAft>
              <a:buNone/>
            </a:pPr>
            <a:r>
              <a:rPr lang="en" sz="1400"/>
              <a:t>No incline</a:t>
            </a:r>
            <a:endParaRPr sz="1400"/>
          </a:p>
        </p:txBody>
      </p:sp>
      <p:sp>
        <p:nvSpPr>
          <p:cNvPr id="212" name="Google Shape;212;p24"/>
          <p:cNvSpPr txBox="1"/>
          <p:nvPr>
            <p:ph idx="4" type="body"/>
          </p:nvPr>
        </p:nvSpPr>
        <p:spPr>
          <a:xfrm>
            <a:off x="5007414" y="4097013"/>
            <a:ext cx="3969600" cy="180900"/>
          </a:xfrm>
          <a:prstGeom prst="rect">
            <a:avLst/>
          </a:prstGeom>
        </p:spPr>
        <p:txBody>
          <a:bodyPr anchorCtr="0" anchor="t" bIns="0" lIns="0" spcFirstLastPara="1" rIns="0" wrap="square" tIns="27000">
            <a:noAutofit/>
          </a:bodyPr>
          <a:lstStyle/>
          <a:p>
            <a:pPr indent="0" lvl="0" marL="0" rtl="0" algn="ctr">
              <a:spcBef>
                <a:spcPts val="1400"/>
              </a:spcBef>
              <a:spcAft>
                <a:spcPts val="0"/>
              </a:spcAft>
              <a:buNone/>
            </a:pPr>
            <a:r>
              <a:rPr lang="en" sz="1400"/>
              <a:t>Inclined Jet</a:t>
            </a:r>
            <a:endParaRPr sz="1400"/>
          </a:p>
        </p:txBody>
      </p:sp>
      <p:sp>
        <p:nvSpPr>
          <p:cNvPr id="213" name="Google Shape;213;p24"/>
          <p:cNvSpPr txBox="1"/>
          <p:nvPr/>
        </p:nvSpPr>
        <p:spPr>
          <a:xfrm>
            <a:off x="3938863" y="1475650"/>
            <a:ext cx="13155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dk1"/>
                </a:solidFill>
              </a:rPr>
              <a:t>Jet cross-section</a:t>
            </a:r>
            <a:endParaRPr sz="1200">
              <a:solidFill>
                <a:schemeClr val="dk1"/>
              </a:solidFill>
            </a:endParaRPr>
          </a:p>
        </p:txBody>
      </p:sp>
      <p:sp>
        <p:nvSpPr>
          <p:cNvPr id="214" name="Google Shape;214;p24"/>
          <p:cNvSpPr txBox="1"/>
          <p:nvPr/>
        </p:nvSpPr>
        <p:spPr>
          <a:xfrm>
            <a:off x="4295700" y="3280550"/>
            <a:ext cx="912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rPr>
              <a:t>Beamline</a:t>
            </a:r>
            <a:endParaRPr sz="1200">
              <a:solidFill>
                <a:schemeClr val="dk1"/>
              </a:solidFill>
            </a:endParaRPr>
          </a:p>
        </p:txBody>
      </p:sp>
      <p:sp>
        <p:nvSpPr>
          <p:cNvPr id="215" name="Google Shape;215;p24"/>
          <p:cNvSpPr/>
          <p:nvPr/>
        </p:nvSpPr>
        <p:spPr>
          <a:xfrm>
            <a:off x="218725" y="290025"/>
            <a:ext cx="8437500" cy="244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6" name="Google Shape;216;p24"/>
          <p:cNvSpPr txBox="1"/>
          <p:nvPr/>
        </p:nvSpPr>
        <p:spPr>
          <a:xfrm>
            <a:off x="4706550" y="207750"/>
            <a:ext cx="36201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chemeClr val="dk1"/>
                </a:solidFill>
              </a:rPr>
              <a:t>Isaac Chan, DESY Summer Student Program, </a:t>
            </a:r>
            <a:r>
              <a:rPr lang="en" sz="700">
                <a:solidFill>
                  <a:schemeClr val="dk1"/>
                </a:solidFill>
              </a:rPr>
              <a:t>5.9.2024</a:t>
            </a:r>
            <a:endParaRPr sz="600">
              <a:solidFill>
                <a:schemeClr val="dk1"/>
              </a:solidFill>
            </a:endParaRPr>
          </a:p>
          <a:p>
            <a:pPr indent="0" lvl="0" marL="0" rtl="0" algn="l">
              <a:spcBef>
                <a:spcPts val="0"/>
              </a:spcBef>
              <a:spcAft>
                <a:spcPts val="0"/>
              </a:spcAft>
              <a:buNone/>
            </a:pPr>
            <a:r>
              <a:t/>
            </a:r>
            <a:endParaRPr sz="600">
              <a:solidFill>
                <a:schemeClr val="dk1"/>
              </a:solidFill>
            </a:endParaRPr>
          </a:p>
        </p:txBody>
      </p:sp>
      <p:pic>
        <p:nvPicPr>
          <p:cNvPr id="217" name="Google Shape;217;p24"/>
          <p:cNvPicPr preferRelativeResize="0"/>
          <p:nvPr/>
        </p:nvPicPr>
        <p:blipFill>
          <a:blip r:embed="rId3">
            <a:alphaModFix/>
          </a:blip>
          <a:stretch>
            <a:fillRect/>
          </a:stretch>
        </p:blipFill>
        <p:spPr>
          <a:xfrm>
            <a:off x="1099200" y="1376524"/>
            <a:ext cx="2615044" cy="2390439"/>
          </a:xfrm>
          <a:prstGeom prst="rect">
            <a:avLst/>
          </a:prstGeom>
          <a:noFill/>
          <a:ln>
            <a:noFill/>
          </a:ln>
        </p:spPr>
      </p:pic>
      <p:sp>
        <p:nvSpPr>
          <p:cNvPr id="218" name="Google Shape;218;p24"/>
          <p:cNvSpPr/>
          <p:nvPr/>
        </p:nvSpPr>
        <p:spPr>
          <a:xfrm rot="1075954">
            <a:off x="5166126" y="2002311"/>
            <a:ext cx="724917" cy="181015"/>
          </a:xfrm>
          <a:prstGeom prst="rightArrow">
            <a:avLst>
              <a:gd fmla="val 50000" name="adj1"/>
              <a:gd fmla="val 50000" name="adj2"/>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9" name="Google Shape;219;p24"/>
          <p:cNvSpPr/>
          <p:nvPr/>
        </p:nvSpPr>
        <p:spPr>
          <a:xfrm rot="8504412">
            <a:off x="3350166" y="2084026"/>
            <a:ext cx="724773" cy="180949"/>
          </a:xfrm>
          <a:prstGeom prst="rightArrow">
            <a:avLst>
              <a:gd fmla="val 50000" name="adj1"/>
              <a:gd fmla="val 50000" name="adj2"/>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0" name="Google Shape;220;p24"/>
          <p:cNvSpPr/>
          <p:nvPr/>
        </p:nvSpPr>
        <p:spPr>
          <a:xfrm rot="10389264">
            <a:off x="3350118" y="3426321"/>
            <a:ext cx="724868" cy="180958"/>
          </a:xfrm>
          <a:prstGeom prst="rightArrow">
            <a:avLst>
              <a:gd fmla="val 50000" name="adj1"/>
              <a:gd fmla="val 50000" name="adj2"/>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21" name="Google Shape;221;p24"/>
          <p:cNvPicPr preferRelativeResize="0"/>
          <p:nvPr/>
        </p:nvPicPr>
        <p:blipFill>
          <a:blip r:embed="rId4">
            <a:alphaModFix/>
          </a:blip>
          <a:stretch>
            <a:fillRect/>
          </a:stretch>
        </p:blipFill>
        <p:spPr>
          <a:xfrm>
            <a:off x="5999600" y="1305062"/>
            <a:ext cx="1985250" cy="2533375"/>
          </a:xfrm>
          <a:prstGeom prst="rect">
            <a:avLst/>
          </a:prstGeom>
          <a:noFill/>
          <a:ln>
            <a:noFill/>
          </a:ln>
        </p:spPr>
      </p:pic>
      <p:sp>
        <p:nvSpPr>
          <p:cNvPr id="222" name="Google Shape;222;p24"/>
          <p:cNvSpPr/>
          <p:nvPr/>
        </p:nvSpPr>
        <p:spPr>
          <a:xfrm rot="-2846">
            <a:off x="5328235" y="3374754"/>
            <a:ext cx="724800" cy="180900"/>
          </a:xfrm>
          <a:prstGeom prst="rightArrow">
            <a:avLst>
              <a:gd fmla="val 50000" name="adj1"/>
              <a:gd fmla="val 50000" name="adj2"/>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3" name="Google Shape;223;p24"/>
          <p:cNvSpPr txBox="1"/>
          <p:nvPr/>
        </p:nvSpPr>
        <p:spPr>
          <a:xfrm>
            <a:off x="407200" y="207750"/>
            <a:ext cx="23724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chemeClr val="dk1"/>
                </a:solidFill>
              </a:rPr>
              <a:t>Simulation Software for Automated Beamline Alignment</a:t>
            </a:r>
            <a:endParaRPr sz="700">
              <a:solidFill>
                <a:schemeClr val="dk1"/>
              </a:solidFill>
            </a:endParaRPr>
          </a:p>
          <a:p>
            <a:pPr indent="0" lvl="0" marL="0" rtl="0" algn="l">
              <a:spcBef>
                <a:spcPts val="0"/>
              </a:spcBef>
              <a:spcAft>
                <a:spcPts val="0"/>
              </a:spcAft>
              <a:buNone/>
            </a:pPr>
            <a:r>
              <a:t/>
            </a:r>
            <a:endParaRPr sz="600">
              <a:solidFill>
                <a:schemeClr val="dk1"/>
              </a:solidFill>
            </a:endParaRPr>
          </a:p>
          <a:p>
            <a:pPr indent="0" lvl="0" marL="0" rtl="0" algn="l">
              <a:spcBef>
                <a:spcPts val="0"/>
              </a:spcBef>
              <a:spcAft>
                <a:spcPts val="0"/>
              </a:spcAft>
              <a:buNone/>
            </a:pPr>
            <a:r>
              <a:t/>
            </a:r>
            <a:endParaRPr sz="600">
              <a:solidFill>
                <a:schemeClr val="dk1"/>
              </a:solidFill>
            </a:endParaRPr>
          </a:p>
        </p:txBody>
      </p:sp>
      <p:sp>
        <p:nvSpPr>
          <p:cNvPr id="224" name="Google Shape;224;p24"/>
          <p:cNvSpPr txBox="1"/>
          <p:nvPr/>
        </p:nvSpPr>
        <p:spPr>
          <a:xfrm>
            <a:off x="2362650" y="1060100"/>
            <a:ext cx="284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rPr>
              <a:t>y</a:t>
            </a:r>
            <a:endParaRPr sz="1200">
              <a:solidFill>
                <a:schemeClr val="dk1"/>
              </a:solidFill>
            </a:endParaRPr>
          </a:p>
        </p:txBody>
      </p:sp>
      <p:sp>
        <p:nvSpPr>
          <p:cNvPr id="225" name="Google Shape;225;p24"/>
          <p:cNvSpPr txBox="1"/>
          <p:nvPr/>
        </p:nvSpPr>
        <p:spPr>
          <a:xfrm>
            <a:off x="3714250" y="2423625"/>
            <a:ext cx="284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rPr>
              <a:t>x</a:t>
            </a:r>
            <a:endParaRPr sz="1200">
              <a:solidFill>
                <a:schemeClr val="dk1"/>
              </a:solidFill>
            </a:endParaRPr>
          </a:p>
        </p:txBody>
      </p:sp>
      <p:sp>
        <p:nvSpPr>
          <p:cNvPr id="226" name="Google Shape;226;p24"/>
          <p:cNvSpPr txBox="1"/>
          <p:nvPr/>
        </p:nvSpPr>
        <p:spPr>
          <a:xfrm>
            <a:off x="6849875" y="1007225"/>
            <a:ext cx="284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rPr>
              <a:t>y</a:t>
            </a:r>
            <a:endParaRPr sz="1200">
              <a:solidFill>
                <a:schemeClr val="dk1"/>
              </a:solidFill>
            </a:endParaRPr>
          </a:p>
        </p:txBody>
      </p:sp>
      <p:sp>
        <p:nvSpPr>
          <p:cNvPr id="227" name="Google Shape;227;p24"/>
          <p:cNvSpPr txBox="1"/>
          <p:nvPr/>
        </p:nvSpPr>
        <p:spPr>
          <a:xfrm>
            <a:off x="7984850" y="2387088"/>
            <a:ext cx="284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rPr>
              <a:t>x</a:t>
            </a:r>
            <a:endParaRPr sz="12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5"/>
          <p:cNvSpPr txBox="1"/>
          <p:nvPr>
            <p:ph type="title"/>
          </p:nvPr>
        </p:nvSpPr>
        <p:spPr>
          <a:xfrm>
            <a:off x="463192" y="534224"/>
            <a:ext cx="8217600" cy="585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Jet-Beam Intersection Model - Single Value</a:t>
            </a:r>
            <a:endParaRPr/>
          </a:p>
        </p:txBody>
      </p:sp>
      <p:sp>
        <p:nvSpPr>
          <p:cNvPr id="233" name="Google Shape;233;p25"/>
          <p:cNvSpPr/>
          <p:nvPr/>
        </p:nvSpPr>
        <p:spPr>
          <a:xfrm>
            <a:off x="218725" y="290025"/>
            <a:ext cx="8437500" cy="244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4" name="Google Shape;234;p25"/>
          <p:cNvSpPr txBox="1"/>
          <p:nvPr/>
        </p:nvSpPr>
        <p:spPr>
          <a:xfrm>
            <a:off x="4706550" y="207750"/>
            <a:ext cx="36201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chemeClr val="dk1"/>
                </a:solidFill>
              </a:rPr>
              <a:t>Isaac Chan, DESY Summer Student Program, </a:t>
            </a:r>
            <a:r>
              <a:rPr lang="en" sz="700">
                <a:solidFill>
                  <a:schemeClr val="dk1"/>
                </a:solidFill>
              </a:rPr>
              <a:t>5.9.2024</a:t>
            </a:r>
            <a:endParaRPr sz="700">
              <a:solidFill>
                <a:schemeClr val="dk1"/>
              </a:solidFill>
            </a:endParaRPr>
          </a:p>
          <a:p>
            <a:pPr indent="0" lvl="0" marL="0" rtl="0" algn="l">
              <a:spcBef>
                <a:spcPts val="0"/>
              </a:spcBef>
              <a:spcAft>
                <a:spcPts val="0"/>
              </a:spcAft>
              <a:buNone/>
            </a:pPr>
            <a:r>
              <a:t/>
            </a:r>
            <a:endParaRPr sz="600">
              <a:solidFill>
                <a:schemeClr val="dk1"/>
              </a:solidFill>
            </a:endParaRPr>
          </a:p>
          <a:p>
            <a:pPr indent="0" lvl="0" marL="0" rtl="0" algn="l">
              <a:spcBef>
                <a:spcPts val="0"/>
              </a:spcBef>
              <a:spcAft>
                <a:spcPts val="0"/>
              </a:spcAft>
              <a:buNone/>
            </a:pPr>
            <a:r>
              <a:t/>
            </a:r>
            <a:endParaRPr sz="600">
              <a:solidFill>
                <a:schemeClr val="dk1"/>
              </a:solidFill>
            </a:endParaRPr>
          </a:p>
        </p:txBody>
      </p:sp>
      <p:pic>
        <p:nvPicPr>
          <p:cNvPr id="235" name="Google Shape;235;p25"/>
          <p:cNvPicPr preferRelativeResize="0"/>
          <p:nvPr/>
        </p:nvPicPr>
        <p:blipFill>
          <a:blip r:embed="rId3">
            <a:alphaModFix/>
          </a:blip>
          <a:stretch>
            <a:fillRect/>
          </a:stretch>
        </p:blipFill>
        <p:spPr>
          <a:xfrm>
            <a:off x="3035788" y="1368625"/>
            <a:ext cx="3072425" cy="2522479"/>
          </a:xfrm>
          <a:prstGeom prst="rect">
            <a:avLst/>
          </a:prstGeom>
          <a:noFill/>
          <a:ln>
            <a:noFill/>
          </a:ln>
        </p:spPr>
      </p:pic>
      <p:pic>
        <p:nvPicPr>
          <p:cNvPr id="236" name="Google Shape;236;p25"/>
          <p:cNvPicPr preferRelativeResize="0"/>
          <p:nvPr/>
        </p:nvPicPr>
        <p:blipFill>
          <a:blip r:embed="rId4">
            <a:alphaModFix/>
          </a:blip>
          <a:stretch>
            <a:fillRect/>
          </a:stretch>
        </p:blipFill>
        <p:spPr>
          <a:xfrm>
            <a:off x="2384163" y="4140200"/>
            <a:ext cx="4375674" cy="758450"/>
          </a:xfrm>
          <a:prstGeom prst="rect">
            <a:avLst/>
          </a:prstGeom>
          <a:noFill/>
          <a:ln>
            <a:noFill/>
          </a:ln>
        </p:spPr>
      </p:pic>
      <p:cxnSp>
        <p:nvCxnSpPr>
          <p:cNvPr id="237" name="Google Shape;237;p25"/>
          <p:cNvCxnSpPr/>
          <p:nvPr/>
        </p:nvCxnSpPr>
        <p:spPr>
          <a:xfrm flipH="1" rot="10800000">
            <a:off x="5675325" y="1860800"/>
            <a:ext cx="282300" cy="10500"/>
          </a:xfrm>
          <a:prstGeom prst="straightConnector1">
            <a:avLst/>
          </a:prstGeom>
          <a:noFill/>
          <a:ln cap="flat" cmpd="sng" w="38100">
            <a:solidFill>
              <a:srgbClr val="6AA84F"/>
            </a:solidFill>
            <a:prstDash val="solid"/>
            <a:round/>
            <a:headEnd len="med" w="med" type="none"/>
            <a:tailEnd len="med" w="med" type="none"/>
          </a:ln>
        </p:spPr>
      </p:cxnSp>
      <p:cxnSp>
        <p:nvCxnSpPr>
          <p:cNvPr id="238" name="Google Shape;238;p25"/>
          <p:cNvCxnSpPr/>
          <p:nvPr/>
        </p:nvCxnSpPr>
        <p:spPr>
          <a:xfrm flipH="1">
            <a:off x="5917175" y="1871300"/>
            <a:ext cx="19500" cy="1149900"/>
          </a:xfrm>
          <a:prstGeom prst="straightConnector1">
            <a:avLst/>
          </a:prstGeom>
          <a:noFill/>
          <a:ln cap="flat" cmpd="sng" w="38100">
            <a:solidFill>
              <a:srgbClr val="6AA84F"/>
            </a:solidFill>
            <a:prstDash val="solid"/>
            <a:round/>
            <a:headEnd len="med" w="med" type="none"/>
            <a:tailEnd len="med" w="med" type="none"/>
          </a:ln>
        </p:spPr>
      </p:cxnSp>
      <p:cxnSp>
        <p:nvCxnSpPr>
          <p:cNvPr id="239" name="Google Shape;239;p25"/>
          <p:cNvCxnSpPr/>
          <p:nvPr/>
        </p:nvCxnSpPr>
        <p:spPr>
          <a:xfrm flipH="1" rot="10800000">
            <a:off x="5643875" y="3000500"/>
            <a:ext cx="282300" cy="10500"/>
          </a:xfrm>
          <a:prstGeom prst="straightConnector1">
            <a:avLst/>
          </a:prstGeom>
          <a:noFill/>
          <a:ln cap="flat" cmpd="sng" w="38100">
            <a:solidFill>
              <a:srgbClr val="6AA84F"/>
            </a:solidFill>
            <a:prstDash val="solid"/>
            <a:round/>
            <a:headEnd len="med" w="med" type="none"/>
            <a:tailEnd len="med" w="med" type="none"/>
          </a:ln>
        </p:spPr>
      </p:cxnSp>
      <p:sp>
        <p:nvSpPr>
          <p:cNvPr id="240" name="Google Shape;240;p25"/>
          <p:cNvSpPr txBox="1"/>
          <p:nvPr/>
        </p:nvSpPr>
        <p:spPr>
          <a:xfrm>
            <a:off x="6196075" y="2235800"/>
            <a:ext cx="170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Intersection Length</a:t>
            </a:r>
            <a:endParaRPr>
              <a:solidFill>
                <a:schemeClr val="dk1"/>
              </a:solidFill>
            </a:endParaRPr>
          </a:p>
        </p:txBody>
      </p:sp>
      <p:sp>
        <p:nvSpPr>
          <p:cNvPr id="241" name="Google Shape;241;p25"/>
          <p:cNvSpPr txBox="1"/>
          <p:nvPr/>
        </p:nvSpPr>
        <p:spPr>
          <a:xfrm>
            <a:off x="407200" y="207750"/>
            <a:ext cx="23724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chemeClr val="dk1"/>
                </a:solidFill>
              </a:rPr>
              <a:t>Simulation Software for Automated Beamline Alignment</a:t>
            </a:r>
            <a:endParaRPr sz="700">
              <a:solidFill>
                <a:schemeClr val="dk1"/>
              </a:solidFill>
            </a:endParaRPr>
          </a:p>
          <a:p>
            <a:pPr indent="0" lvl="0" marL="0" rtl="0" algn="l">
              <a:spcBef>
                <a:spcPts val="0"/>
              </a:spcBef>
              <a:spcAft>
                <a:spcPts val="0"/>
              </a:spcAft>
              <a:buNone/>
            </a:pPr>
            <a:r>
              <a:t/>
            </a:r>
            <a:endParaRPr sz="600">
              <a:solidFill>
                <a:schemeClr val="dk1"/>
              </a:solidFill>
            </a:endParaRPr>
          </a:p>
          <a:p>
            <a:pPr indent="0" lvl="0" marL="0" rtl="0" algn="l">
              <a:spcBef>
                <a:spcPts val="0"/>
              </a:spcBef>
              <a:spcAft>
                <a:spcPts val="0"/>
              </a:spcAft>
              <a:buNone/>
            </a:pPr>
            <a:r>
              <a:t/>
            </a:r>
            <a:endParaRPr sz="600">
              <a:solidFill>
                <a:schemeClr val="dk1"/>
              </a:solidFill>
            </a:endParaRPr>
          </a:p>
        </p:txBody>
      </p:sp>
      <p:sp>
        <p:nvSpPr>
          <p:cNvPr id="242" name="Google Shape;242;p25"/>
          <p:cNvSpPr txBox="1"/>
          <p:nvPr/>
        </p:nvSpPr>
        <p:spPr>
          <a:xfrm>
            <a:off x="3501275" y="999325"/>
            <a:ext cx="284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rPr>
              <a:t>y</a:t>
            </a:r>
            <a:endParaRPr sz="1200">
              <a:solidFill>
                <a:schemeClr val="dk1"/>
              </a:solidFill>
            </a:endParaRPr>
          </a:p>
        </p:txBody>
      </p:sp>
      <p:sp>
        <p:nvSpPr>
          <p:cNvPr id="243" name="Google Shape;243;p25"/>
          <p:cNvSpPr txBox="1"/>
          <p:nvPr/>
        </p:nvSpPr>
        <p:spPr>
          <a:xfrm>
            <a:off x="6108225" y="3521800"/>
            <a:ext cx="284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rPr>
              <a:t>x</a:t>
            </a:r>
            <a:endParaRPr sz="12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6"/>
          <p:cNvSpPr txBox="1"/>
          <p:nvPr>
            <p:ph type="title"/>
          </p:nvPr>
        </p:nvSpPr>
        <p:spPr>
          <a:xfrm>
            <a:off x="463192" y="534224"/>
            <a:ext cx="8217600" cy="585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Jet-Beam Intersection Model - Multiple Values</a:t>
            </a:r>
            <a:endParaRPr/>
          </a:p>
        </p:txBody>
      </p:sp>
      <p:sp>
        <p:nvSpPr>
          <p:cNvPr id="249" name="Google Shape;249;p26"/>
          <p:cNvSpPr/>
          <p:nvPr/>
        </p:nvSpPr>
        <p:spPr>
          <a:xfrm>
            <a:off x="218725" y="290025"/>
            <a:ext cx="8437500" cy="244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0" name="Google Shape;250;p26"/>
          <p:cNvSpPr txBox="1"/>
          <p:nvPr/>
        </p:nvSpPr>
        <p:spPr>
          <a:xfrm>
            <a:off x="4706550" y="207750"/>
            <a:ext cx="36201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chemeClr val="dk1"/>
                </a:solidFill>
              </a:rPr>
              <a:t>Isaac Chan, DESY Summer Student Program, </a:t>
            </a:r>
            <a:r>
              <a:rPr lang="en" sz="700">
                <a:solidFill>
                  <a:schemeClr val="dk1"/>
                </a:solidFill>
              </a:rPr>
              <a:t>5.9.2024</a:t>
            </a:r>
            <a:endParaRPr sz="700">
              <a:solidFill>
                <a:schemeClr val="dk1"/>
              </a:solidFill>
            </a:endParaRPr>
          </a:p>
          <a:p>
            <a:pPr indent="0" lvl="0" marL="0" rtl="0" algn="l">
              <a:spcBef>
                <a:spcPts val="0"/>
              </a:spcBef>
              <a:spcAft>
                <a:spcPts val="0"/>
              </a:spcAft>
              <a:buNone/>
            </a:pPr>
            <a:r>
              <a:t/>
            </a:r>
            <a:endParaRPr sz="600">
              <a:solidFill>
                <a:schemeClr val="dk1"/>
              </a:solidFill>
            </a:endParaRPr>
          </a:p>
          <a:p>
            <a:pPr indent="0" lvl="0" marL="0" rtl="0" algn="l">
              <a:spcBef>
                <a:spcPts val="0"/>
              </a:spcBef>
              <a:spcAft>
                <a:spcPts val="0"/>
              </a:spcAft>
              <a:buNone/>
            </a:pPr>
            <a:r>
              <a:t/>
            </a:r>
            <a:endParaRPr sz="600">
              <a:solidFill>
                <a:schemeClr val="dk1"/>
              </a:solidFill>
            </a:endParaRPr>
          </a:p>
        </p:txBody>
      </p:sp>
      <p:pic>
        <p:nvPicPr>
          <p:cNvPr id="251" name="Google Shape;251;p26"/>
          <p:cNvPicPr preferRelativeResize="0"/>
          <p:nvPr/>
        </p:nvPicPr>
        <p:blipFill>
          <a:blip r:embed="rId3">
            <a:alphaModFix/>
          </a:blip>
          <a:stretch>
            <a:fillRect/>
          </a:stretch>
        </p:blipFill>
        <p:spPr>
          <a:xfrm>
            <a:off x="3028950" y="1466849"/>
            <a:ext cx="3086100" cy="2209800"/>
          </a:xfrm>
          <a:prstGeom prst="rect">
            <a:avLst/>
          </a:prstGeom>
          <a:noFill/>
          <a:ln>
            <a:noFill/>
          </a:ln>
        </p:spPr>
      </p:pic>
      <p:pic>
        <p:nvPicPr>
          <p:cNvPr id="252" name="Google Shape;252;p26"/>
          <p:cNvPicPr preferRelativeResize="0"/>
          <p:nvPr/>
        </p:nvPicPr>
        <p:blipFill>
          <a:blip r:embed="rId4">
            <a:alphaModFix/>
          </a:blip>
          <a:stretch>
            <a:fillRect/>
          </a:stretch>
        </p:blipFill>
        <p:spPr>
          <a:xfrm>
            <a:off x="860388" y="4144900"/>
            <a:ext cx="7423224" cy="411525"/>
          </a:xfrm>
          <a:prstGeom prst="rect">
            <a:avLst/>
          </a:prstGeom>
          <a:noFill/>
          <a:ln>
            <a:noFill/>
          </a:ln>
        </p:spPr>
      </p:pic>
      <p:sp>
        <p:nvSpPr>
          <p:cNvPr id="253" name="Google Shape;253;p26"/>
          <p:cNvSpPr txBox="1"/>
          <p:nvPr/>
        </p:nvSpPr>
        <p:spPr>
          <a:xfrm>
            <a:off x="3813350" y="3676650"/>
            <a:ext cx="170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Intersection Length</a:t>
            </a:r>
            <a:endParaRPr>
              <a:solidFill>
                <a:schemeClr val="dk1"/>
              </a:solidFill>
            </a:endParaRPr>
          </a:p>
        </p:txBody>
      </p:sp>
      <p:sp>
        <p:nvSpPr>
          <p:cNvPr id="254" name="Google Shape;254;p26"/>
          <p:cNvSpPr txBox="1"/>
          <p:nvPr/>
        </p:nvSpPr>
        <p:spPr>
          <a:xfrm>
            <a:off x="407200" y="207750"/>
            <a:ext cx="23724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chemeClr val="dk1"/>
                </a:solidFill>
              </a:rPr>
              <a:t>Simulation Software for Automated Beamline Alignment</a:t>
            </a:r>
            <a:endParaRPr sz="700">
              <a:solidFill>
                <a:schemeClr val="dk1"/>
              </a:solidFill>
            </a:endParaRPr>
          </a:p>
          <a:p>
            <a:pPr indent="0" lvl="0" marL="0" rtl="0" algn="l">
              <a:spcBef>
                <a:spcPts val="0"/>
              </a:spcBef>
              <a:spcAft>
                <a:spcPts val="0"/>
              </a:spcAft>
              <a:buNone/>
            </a:pPr>
            <a:r>
              <a:t/>
            </a:r>
            <a:endParaRPr sz="600">
              <a:solidFill>
                <a:schemeClr val="dk1"/>
              </a:solidFill>
            </a:endParaRPr>
          </a:p>
          <a:p>
            <a:pPr indent="0" lvl="0" marL="0" rtl="0" algn="l">
              <a:spcBef>
                <a:spcPts val="0"/>
              </a:spcBef>
              <a:spcAft>
                <a:spcPts val="0"/>
              </a:spcAft>
              <a:buNone/>
            </a:pPr>
            <a:r>
              <a:t/>
            </a:r>
            <a:endParaRPr sz="600">
              <a:solidFill>
                <a:schemeClr val="dk1"/>
              </a:solidFill>
            </a:endParaRPr>
          </a:p>
        </p:txBody>
      </p:sp>
      <p:sp>
        <p:nvSpPr>
          <p:cNvPr id="255" name="Google Shape;255;p26"/>
          <p:cNvSpPr txBox="1"/>
          <p:nvPr/>
        </p:nvSpPr>
        <p:spPr>
          <a:xfrm rot="-5398907">
            <a:off x="1926336" y="2260335"/>
            <a:ext cx="1887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 Times Encountered</a:t>
            </a:r>
            <a:endParaRPr>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7"/>
          <p:cNvSpPr txBox="1"/>
          <p:nvPr>
            <p:ph type="title"/>
          </p:nvPr>
        </p:nvSpPr>
        <p:spPr>
          <a:xfrm>
            <a:off x="458392" y="534174"/>
            <a:ext cx="8217600" cy="585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Beam-Jet Intersection</a:t>
            </a:r>
            <a:r>
              <a:rPr lang="en"/>
              <a:t> Class Features</a:t>
            </a:r>
            <a:endParaRPr/>
          </a:p>
        </p:txBody>
      </p:sp>
      <p:sp>
        <p:nvSpPr>
          <p:cNvPr id="261" name="Google Shape;261;p27"/>
          <p:cNvSpPr txBox="1"/>
          <p:nvPr>
            <p:ph idx="1" type="body"/>
          </p:nvPr>
        </p:nvSpPr>
        <p:spPr>
          <a:xfrm>
            <a:off x="4825950" y="1518050"/>
            <a:ext cx="4266900" cy="2997000"/>
          </a:xfrm>
          <a:prstGeom prst="rect">
            <a:avLst/>
          </a:prstGeom>
        </p:spPr>
        <p:txBody>
          <a:bodyPr anchorCtr="0" anchor="t" bIns="0" lIns="0" spcFirstLastPara="1" rIns="0" wrap="square" tIns="0">
            <a:noAutofit/>
          </a:bodyPr>
          <a:lstStyle/>
          <a:p>
            <a:pPr indent="-317500" lvl="0" marL="457200" rtl="0" algn="l">
              <a:lnSpc>
                <a:spcPct val="200000"/>
              </a:lnSpc>
              <a:spcBef>
                <a:spcPts val="1400"/>
              </a:spcBef>
              <a:spcAft>
                <a:spcPts val="0"/>
              </a:spcAft>
              <a:buSzPts val="1400"/>
              <a:buChar char="●"/>
            </a:pPr>
            <a:r>
              <a:rPr b="1" lang="en"/>
              <a:t>Initialize</a:t>
            </a:r>
            <a:r>
              <a:rPr lang="en"/>
              <a:t> with position and size of the jet</a:t>
            </a:r>
            <a:endParaRPr/>
          </a:p>
          <a:p>
            <a:pPr indent="-317500" lvl="0" marL="457200" rtl="0" algn="l">
              <a:lnSpc>
                <a:spcPct val="200000"/>
              </a:lnSpc>
              <a:spcBef>
                <a:spcPts val="0"/>
              </a:spcBef>
              <a:spcAft>
                <a:spcPts val="0"/>
              </a:spcAft>
              <a:buSzPts val="1400"/>
              <a:buChar char="●"/>
            </a:pPr>
            <a:r>
              <a:rPr b="1" lang="en"/>
              <a:t>find_intersect</a:t>
            </a:r>
            <a:r>
              <a:rPr lang="en"/>
              <a:t>() - Finds intersecting length </a:t>
            </a:r>
            <a:endParaRPr/>
          </a:p>
          <a:p>
            <a:pPr indent="-317500" lvl="0" marL="457200" rtl="0" algn="l">
              <a:lnSpc>
                <a:spcPct val="200000"/>
              </a:lnSpc>
              <a:spcBef>
                <a:spcPts val="0"/>
              </a:spcBef>
              <a:spcAft>
                <a:spcPts val="0"/>
              </a:spcAft>
              <a:buSzPts val="1400"/>
              <a:buChar char="●"/>
            </a:pPr>
            <a:r>
              <a:rPr b="1" lang="en"/>
              <a:t>simulate</a:t>
            </a:r>
            <a:r>
              <a:rPr lang="en"/>
              <a:t>() - Run simulation by calling find_intersect() with added random parameters</a:t>
            </a:r>
            <a:endParaRPr/>
          </a:p>
          <a:p>
            <a:pPr indent="-317500" lvl="0" marL="457200" rtl="0" algn="l">
              <a:lnSpc>
                <a:spcPct val="200000"/>
              </a:lnSpc>
              <a:spcBef>
                <a:spcPts val="0"/>
              </a:spcBef>
              <a:spcAft>
                <a:spcPts val="0"/>
              </a:spcAft>
              <a:buSzPts val="1400"/>
              <a:buChar char="●"/>
            </a:pPr>
            <a:r>
              <a:rPr b="1" lang="en"/>
              <a:t>scan_x</a:t>
            </a:r>
            <a:r>
              <a:rPr lang="en"/>
              <a:t>() - Run simulation across a given range of x values</a:t>
            </a:r>
            <a:endParaRPr/>
          </a:p>
        </p:txBody>
      </p:sp>
      <p:sp>
        <p:nvSpPr>
          <p:cNvPr id="262" name="Google Shape;262;p27"/>
          <p:cNvSpPr/>
          <p:nvPr/>
        </p:nvSpPr>
        <p:spPr>
          <a:xfrm>
            <a:off x="238825" y="290025"/>
            <a:ext cx="8442000" cy="93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3" name="Google Shape;263;p27"/>
          <p:cNvSpPr txBox="1"/>
          <p:nvPr/>
        </p:nvSpPr>
        <p:spPr>
          <a:xfrm>
            <a:off x="407200" y="207750"/>
            <a:ext cx="23724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chemeClr val="dk1"/>
                </a:solidFill>
              </a:rPr>
              <a:t>Simulation Software for Automated Beamline Alignment</a:t>
            </a:r>
            <a:endParaRPr sz="700">
              <a:solidFill>
                <a:schemeClr val="dk1"/>
              </a:solidFill>
            </a:endParaRPr>
          </a:p>
          <a:p>
            <a:pPr indent="0" lvl="0" marL="0" rtl="0" algn="l">
              <a:spcBef>
                <a:spcPts val="0"/>
              </a:spcBef>
              <a:spcAft>
                <a:spcPts val="0"/>
              </a:spcAft>
              <a:buNone/>
            </a:pPr>
            <a:r>
              <a:t/>
            </a:r>
            <a:endParaRPr sz="600">
              <a:solidFill>
                <a:schemeClr val="dk1"/>
              </a:solidFill>
            </a:endParaRPr>
          </a:p>
          <a:p>
            <a:pPr indent="0" lvl="0" marL="0" rtl="0" algn="l">
              <a:spcBef>
                <a:spcPts val="0"/>
              </a:spcBef>
              <a:spcAft>
                <a:spcPts val="0"/>
              </a:spcAft>
              <a:buNone/>
            </a:pPr>
            <a:r>
              <a:t/>
            </a:r>
            <a:endParaRPr sz="600">
              <a:solidFill>
                <a:schemeClr val="dk1"/>
              </a:solidFill>
            </a:endParaRPr>
          </a:p>
        </p:txBody>
      </p:sp>
      <p:sp>
        <p:nvSpPr>
          <p:cNvPr id="264" name="Google Shape;264;p27"/>
          <p:cNvSpPr txBox="1"/>
          <p:nvPr/>
        </p:nvSpPr>
        <p:spPr>
          <a:xfrm>
            <a:off x="4706550" y="207750"/>
            <a:ext cx="36201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chemeClr val="dk1"/>
                </a:solidFill>
              </a:rPr>
              <a:t>Isaac Chan, DESY Summer Student Program, </a:t>
            </a:r>
            <a:r>
              <a:rPr lang="en" sz="700">
                <a:solidFill>
                  <a:schemeClr val="dk1"/>
                </a:solidFill>
              </a:rPr>
              <a:t>5.9.2024</a:t>
            </a:r>
            <a:endParaRPr sz="700">
              <a:solidFill>
                <a:schemeClr val="dk1"/>
              </a:solidFill>
            </a:endParaRPr>
          </a:p>
          <a:p>
            <a:pPr indent="0" lvl="0" marL="0" rtl="0" algn="l">
              <a:spcBef>
                <a:spcPts val="0"/>
              </a:spcBef>
              <a:spcAft>
                <a:spcPts val="0"/>
              </a:spcAft>
              <a:buNone/>
            </a:pPr>
            <a:r>
              <a:t/>
            </a:r>
            <a:endParaRPr sz="600">
              <a:solidFill>
                <a:schemeClr val="dk1"/>
              </a:solidFill>
            </a:endParaRPr>
          </a:p>
          <a:p>
            <a:pPr indent="0" lvl="0" marL="0" rtl="0" algn="l">
              <a:spcBef>
                <a:spcPts val="0"/>
              </a:spcBef>
              <a:spcAft>
                <a:spcPts val="0"/>
              </a:spcAft>
              <a:buNone/>
            </a:pPr>
            <a:r>
              <a:t/>
            </a:r>
            <a:endParaRPr sz="600">
              <a:solidFill>
                <a:schemeClr val="dk1"/>
              </a:solidFill>
            </a:endParaRPr>
          </a:p>
        </p:txBody>
      </p:sp>
      <p:pic>
        <p:nvPicPr>
          <p:cNvPr id="265" name="Google Shape;265;p27"/>
          <p:cNvPicPr preferRelativeResize="0"/>
          <p:nvPr/>
        </p:nvPicPr>
        <p:blipFill>
          <a:blip r:embed="rId3">
            <a:alphaModFix/>
          </a:blip>
          <a:stretch>
            <a:fillRect/>
          </a:stretch>
        </p:blipFill>
        <p:spPr>
          <a:xfrm>
            <a:off x="338700" y="1518062"/>
            <a:ext cx="4554050" cy="2355980"/>
          </a:xfrm>
          <a:prstGeom prst="rect">
            <a:avLst/>
          </a:prstGeom>
          <a:noFill/>
          <a:ln>
            <a:noFill/>
          </a:ln>
        </p:spPr>
      </p:pic>
      <p:sp>
        <p:nvSpPr>
          <p:cNvPr id="266" name="Google Shape;266;p27"/>
          <p:cNvSpPr txBox="1"/>
          <p:nvPr/>
        </p:nvSpPr>
        <p:spPr>
          <a:xfrm>
            <a:off x="1916275" y="3913900"/>
            <a:ext cx="1398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rPr>
              <a:t>X-position of Beam </a:t>
            </a:r>
            <a:endParaRPr sz="1000">
              <a:solidFill>
                <a:schemeClr val="dk1"/>
              </a:solidFill>
            </a:endParaRPr>
          </a:p>
        </p:txBody>
      </p:sp>
      <p:sp>
        <p:nvSpPr>
          <p:cNvPr id="267" name="Google Shape;267;p27"/>
          <p:cNvSpPr txBox="1"/>
          <p:nvPr/>
        </p:nvSpPr>
        <p:spPr>
          <a:xfrm rot="-5400000">
            <a:off x="-480450" y="2526688"/>
            <a:ext cx="1299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rPr>
              <a:t>Intersection Length </a:t>
            </a:r>
            <a:endParaRPr sz="10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8"/>
          <p:cNvSpPr txBox="1"/>
          <p:nvPr>
            <p:ph type="title"/>
          </p:nvPr>
        </p:nvSpPr>
        <p:spPr>
          <a:xfrm>
            <a:off x="458392" y="534174"/>
            <a:ext cx="8217600" cy="585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Final Model - Single Train  </a:t>
            </a:r>
            <a:endParaRPr/>
          </a:p>
        </p:txBody>
      </p:sp>
      <p:sp>
        <p:nvSpPr>
          <p:cNvPr id="273" name="Google Shape;273;p28"/>
          <p:cNvSpPr txBox="1"/>
          <p:nvPr>
            <p:ph idx="1" type="body"/>
          </p:nvPr>
        </p:nvSpPr>
        <p:spPr>
          <a:xfrm>
            <a:off x="467916" y="4121838"/>
            <a:ext cx="3969600" cy="180900"/>
          </a:xfrm>
          <a:prstGeom prst="rect">
            <a:avLst/>
          </a:prstGeom>
        </p:spPr>
        <p:txBody>
          <a:bodyPr anchorCtr="0" anchor="t" bIns="0" lIns="0" spcFirstLastPara="1" rIns="0" wrap="square" tIns="27000">
            <a:noAutofit/>
          </a:bodyPr>
          <a:lstStyle/>
          <a:p>
            <a:pPr indent="0" lvl="0" marL="0" rtl="0" algn="ctr">
              <a:spcBef>
                <a:spcPts val="1400"/>
              </a:spcBef>
              <a:spcAft>
                <a:spcPts val="0"/>
              </a:spcAft>
              <a:buNone/>
            </a:pPr>
            <a:r>
              <a:rPr lang="en" sz="1400"/>
              <a:t>Jet incline = 1 degree</a:t>
            </a:r>
            <a:endParaRPr sz="1400"/>
          </a:p>
        </p:txBody>
      </p:sp>
      <p:sp>
        <p:nvSpPr>
          <p:cNvPr id="274" name="Google Shape;274;p28"/>
          <p:cNvSpPr txBox="1"/>
          <p:nvPr>
            <p:ph idx="4" type="body"/>
          </p:nvPr>
        </p:nvSpPr>
        <p:spPr>
          <a:xfrm>
            <a:off x="4706526" y="4121838"/>
            <a:ext cx="3969600" cy="180900"/>
          </a:xfrm>
          <a:prstGeom prst="rect">
            <a:avLst/>
          </a:prstGeom>
        </p:spPr>
        <p:txBody>
          <a:bodyPr anchorCtr="0" anchor="t" bIns="0" lIns="0" spcFirstLastPara="1" rIns="0" wrap="square" tIns="27000">
            <a:noAutofit/>
          </a:bodyPr>
          <a:lstStyle/>
          <a:p>
            <a:pPr indent="0" lvl="0" marL="0" rtl="0" algn="ctr">
              <a:spcBef>
                <a:spcPts val="1400"/>
              </a:spcBef>
              <a:spcAft>
                <a:spcPts val="0"/>
              </a:spcAft>
              <a:buNone/>
            </a:pPr>
            <a:r>
              <a:rPr lang="en" sz="1400"/>
              <a:t>Jet incline = 5 degrees</a:t>
            </a:r>
            <a:endParaRPr sz="1400"/>
          </a:p>
        </p:txBody>
      </p:sp>
      <p:sp>
        <p:nvSpPr>
          <p:cNvPr id="275" name="Google Shape;275;p28"/>
          <p:cNvSpPr/>
          <p:nvPr/>
        </p:nvSpPr>
        <p:spPr>
          <a:xfrm>
            <a:off x="283875" y="266000"/>
            <a:ext cx="8437200" cy="244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6" name="Google Shape;276;p28"/>
          <p:cNvSpPr txBox="1"/>
          <p:nvPr/>
        </p:nvSpPr>
        <p:spPr>
          <a:xfrm>
            <a:off x="4706550" y="207750"/>
            <a:ext cx="36201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chemeClr val="dk1"/>
                </a:solidFill>
              </a:rPr>
              <a:t>Isaac Chan, DESY Summer Student Program, </a:t>
            </a:r>
            <a:r>
              <a:rPr lang="en" sz="700">
                <a:solidFill>
                  <a:schemeClr val="dk1"/>
                </a:solidFill>
              </a:rPr>
              <a:t>5.9.2024</a:t>
            </a:r>
            <a:endParaRPr sz="600">
              <a:solidFill>
                <a:schemeClr val="dk1"/>
              </a:solidFill>
            </a:endParaRPr>
          </a:p>
        </p:txBody>
      </p:sp>
      <p:sp>
        <p:nvSpPr>
          <p:cNvPr id="277" name="Google Shape;277;p28"/>
          <p:cNvSpPr/>
          <p:nvPr/>
        </p:nvSpPr>
        <p:spPr>
          <a:xfrm>
            <a:off x="281475" y="510200"/>
            <a:ext cx="8442000" cy="93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78" name="Google Shape;278;p28"/>
          <p:cNvPicPr preferRelativeResize="0"/>
          <p:nvPr/>
        </p:nvPicPr>
        <p:blipFill>
          <a:blip r:embed="rId3">
            <a:alphaModFix/>
          </a:blip>
          <a:stretch>
            <a:fillRect/>
          </a:stretch>
        </p:blipFill>
        <p:spPr>
          <a:xfrm>
            <a:off x="794000" y="1405900"/>
            <a:ext cx="3317450" cy="2382076"/>
          </a:xfrm>
          <a:prstGeom prst="rect">
            <a:avLst/>
          </a:prstGeom>
          <a:noFill/>
          <a:ln>
            <a:noFill/>
          </a:ln>
        </p:spPr>
      </p:pic>
      <p:pic>
        <p:nvPicPr>
          <p:cNvPr id="279" name="Google Shape;279;p28"/>
          <p:cNvPicPr preferRelativeResize="0"/>
          <p:nvPr/>
        </p:nvPicPr>
        <p:blipFill>
          <a:blip r:embed="rId4">
            <a:alphaModFix/>
          </a:blip>
          <a:stretch>
            <a:fillRect/>
          </a:stretch>
        </p:blipFill>
        <p:spPr>
          <a:xfrm>
            <a:off x="5072250" y="1405910"/>
            <a:ext cx="3238176" cy="2331690"/>
          </a:xfrm>
          <a:prstGeom prst="rect">
            <a:avLst/>
          </a:prstGeom>
          <a:noFill/>
          <a:ln>
            <a:noFill/>
          </a:ln>
        </p:spPr>
      </p:pic>
      <p:sp>
        <p:nvSpPr>
          <p:cNvPr id="280" name="Google Shape;280;p28"/>
          <p:cNvSpPr txBox="1"/>
          <p:nvPr/>
        </p:nvSpPr>
        <p:spPr>
          <a:xfrm>
            <a:off x="407200" y="207750"/>
            <a:ext cx="23724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chemeClr val="dk1"/>
                </a:solidFill>
              </a:rPr>
              <a:t>Simulation Software for Automated Beamline Alignment</a:t>
            </a:r>
            <a:endParaRPr sz="700">
              <a:solidFill>
                <a:schemeClr val="dk1"/>
              </a:solidFill>
            </a:endParaRPr>
          </a:p>
          <a:p>
            <a:pPr indent="0" lvl="0" marL="0" rtl="0" algn="l">
              <a:spcBef>
                <a:spcPts val="0"/>
              </a:spcBef>
              <a:spcAft>
                <a:spcPts val="0"/>
              </a:spcAft>
              <a:buNone/>
            </a:pPr>
            <a:r>
              <a:t/>
            </a:r>
            <a:endParaRPr sz="600">
              <a:solidFill>
                <a:schemeClr val="dk1"/>
              </a:solidFill>
            </a:endParaRPr>
          </a:p>
          <a:p>
            <a:pPr indent="0" lvl="0" marL="0" rtl="0" algn="l">
              <a:spcBef>
                <a:spcPts val="0"/>
              </a:spcBef>
              <a:spcAft>
                <a:spcPts val="0"/>
              </a:spcAft>
              <a:buNone/>
            </a:pPr>
            <a:r>
              <a:t/>
            </a:r>
            <a:endParaRPr sz="600">
              <a:solidFill>
                <a:schemeClr val="dk1"/>
              </a:solidFill>
            </a:endParaRPr>
          </a:p>
        </p:txBody>
      </p:sp>
      <p:sp>
        <p:nvSpPr>
          <p:cNvPr id="281" name="Google Shape;281;p28"/>
          <p:cNvSpPr txBox="1"/>
          <p:nvPr/>
        </p:nvSpPr>
        <p:spPr>
          <a:xfrm>
            <a:off x="2040225" y="3737600"/>
            <a:ext cx="825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dk1"/>
                </a:solidFill>
                <a:latin typeface="Helvetica Neue"/>
                <a:ea typeface="Helvetica Neue"/>
                <a:cs typeface="Helvetica Neue"/>
                <a:sym typeface="Helvetica Neue"/>
              </a:rPr>
              <a:t>Pulse Number</a:t>
            </a:r>
            <a:endParaRPr sz="800">
              <a:solidFill>
                <a:schemeClr val="dk1"/>
              </a:solidFill>
              <a:latin typeface="Helvetica Neue"/>
              <a:ea typeface="Helvetica Neue"/>
              <a:cs typeface="Helvetica Neue"/>
              <a:sym typeface="Helvetica Neue"/>
            </a:endParaRPr>
          </a:p>
        </p:txBody>
      </p:sp>
      <p:sp>
        <p:nvSpPr>
          <p:cNvPr id="282" name="Google Shape;282;p28"/>
          <p:cNvSpPr txBox="1"/>
          <p:nvPr/>
        </p:nvSpPr>
        <p:spPr>
          <a:xfrm>
            <a:off x="6367925" y="3737600"/>
            <a:ext cx="825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dk1"/>
                </a:solidFill>
                <a:latin typeface="Helvetica Neue"/>
                <a:ea typeface="Helvetica Neue"/>
                <a:cs typeface="Helvetica Neue"/>
                <a:sym typeface="Helvetica Neue"/>
              </a:rPr>
              <a:t>Pulse Number</a:t>
            </a:r>
            <a:endParaRPr sz="800">
              <a:solidFill>
                <a:schemeClr val="dk1"/>
              </a:solidFill>
              <a:latin typeface="Helvetica Neue"/>
              <a:ea typeface="Helvetica Neue"/>
              <a:cs typeface="Helvetica Neue"/>
              <a:sym typeface="Helvetica Neue"/>
            </a:endParaRPr>
          </a:p>
        </p:txBody>
      </p:sp>
      <p:sp>
        <p:nvSpPr>
          <p:cNvPr id="283" name="Google Shape;283;p28"/>
          <p:cNvSpPr txBox="1"/>
          <p:nvPr/>
        </p:nvSpPr>
        <p:spPr>
          <a:xfrm rot="-5400000">
            <a:off x="227600" y="2511675"/>
            <a:ext cx="825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dk1"/>
                </a:solidFill>
                <a:latin typeface="Helvetica Neue"/>
                <a:ea typeface="Helvetica Neue"/>
                <a:cs typeface="Helvetica Neue"/>
                <a:sym typeface="Helvetica Neue"/>
              </a:rPr>
              <a:t>Pixel Intensity </a:t>
            </a:r>
            <a:endParaRPr sz="800">
              <a:solidFill>
                <a:schemeClr val="dk1"/>
              </a:solidFill>
              <a:latin typeface="Helvetica Neue"/>
              <a:ea typeface="Helvetica Neue"/>
              <a:cs typeface="Helvetica Neue"/>
              <a:sym typeface="Helvetica Neue"/>
            </a:endParaRPr>
          </a:p>
        </p:txBody>
      </p:sp>
      <p:sp>
        <p:nvSpPr>
          <p:cNvPr id="284" name="Google Shape;284;p28"/>
          <p:cNvSpPr txBox="1"/>
          <p:nvPr/>
        </p:nvSpPr>
        <p:spPr>
          <a:xfrm rot="-5400000">
            <a:off x="4505850" y="2417850"/>
            <a:ext cx="825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dk1"/>
                </a:solidFill>
                <a:latin typeface="Helvetica Neue"/>
                <a:ea typeface="Helvetica Neue"/>
                <a:cs typeface="Helvetica Neue"/>
                <a:sym typeface="Helvetica Neue"/>
              </a:rPr>
              <a:t>Pixel Intensity </a:t>
            </a:r>
            <a:endParaRPr sz="800">
              <a:solidFill>
                <a:schemeClr val="dk1"/>
              </a:solidFill>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29"/>
          <p:cNvSpPr txBox="1"/>
          <p:nvPr>
            <p:ph type="title"/>
          </p:nvPr>
        </p:nvSpPr>
        <p:spPr>
          <a:xfrm>
            <a:off x="458392" y="534174"/>
            <a:ext cx="8217600" cy="585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Final Model - Results Across X-Axis </a:t>
            </a:r>
            <a:endParaRPr/>
          </a:p>
        </p:txBody>
      </p:sp>
      <p:pic>
        <p:nvPicPr>
          <p:cNvPr id="290" name="Google Shape;290;p29"/>
          <p:cNvPicPr preferRelativeResize="0"/>
          <p:nvPr>
            <p:ph idx="2" type="pic"/>
          </p:nvPr>
        </p:nvPicPr>
        <p:blipFill>
          <a:blip r:embed="rId3">
            <a:alphaModFix/>
          </a:blip>
          <a:stretch>
            <a:fillRect/>
          </a:stretch>
        </p:blipFill>
        <p:spPr>
          <a:xfrm>
            <a:off x="4787990" y="1557591"/>
            <a:ext cx="3969600" cy="2028312"/>
          </a:xfrm>
          <a:prstGeom prst="rect">
            <a:avLst/>
          </a:prstGeom>
        </p:spPr>
      </p:pic>
      <p:pic>
        <p:nvPicPr>
          <p:cNvPr id="291" name="Google Shape;291;p29"/>
          <p:cNvPicPr preferRelativeResize="0"/>
          <p:nvPr>
            <p:ph idx="3" type="pic"/>
          </p:nvPr>
        </p:nvPicPr>
        <p:blipFill>
          <a:blip r:embed="rId4">
            <a:alphaModFix/>
          </a:blip>
          <a:stretch>
            <a:fillRect/>
          </a:stretch>
        </p:blipFill>
        <p:spPr>
          <a:xfrm>
            <a:off x="407192" y="1557591"/>
            <a:ext cx="3969600" cy="2028312"/>
          </a:xfrm>
          <a:prstGeom prst="rect">
            <a:avLst/>
          </a:prstGeom>
        </p:spPr>
      </p:pic>
      <p:sp>
        <p:nvSpPr>
          <p:cNvPr id="292" name="Google Shape;292;p29"/>
          <p:cNvSpPr txBox="1"/>
          <p:nvPr>
            <p:ph idx="1" type="body"/>
          </p:nvPr>
        </p:nvSpPr>
        <p:spPr>
          <a:xfrm>
            <a:off x="458391" y="4024013"/>
            <a:ext cx="3969600" cy="180900"/>
          </a:xfrm>
          <a:prstGeom prst="rect">
            <a:avLst/>
          </a:prstGeom>
        </p:spPr>
        <p:txBody>
          <a:bodyPr anchorCtr="0" anchor="t" bIns="0" lIns="0" spcFirstLastPara="1" rIns="0" wrap="square" tIns="27000">
            <a:noAutofit/>
          </a:bodyPr>
          <a:lstStyle/>
          <a:p>
            <a:pPr indent="0" lvl="0" marL="0" rtl="0" algn="ctr">
              <a:spcBef>
                <a:spcPts val="1400"/>
              </a:spcBef>
              <a:spcAft>
                <a:spcPts val="0"/>
              </a:spcAft>
              <a:buNone/>
            </a:pPr>
            <a:r>
              <a:rPr lang="en" sz="1400"/>
              <a:t>Jet incline = 0</a:t>
            </a:r>
            <a:endParaRPr sz="1400"/>
          </a:p>
        </p:txBody>
      </p:sp>
      <p:sp>
        <p:nvSpPr>
          <p:cNvPr id="293" name="Google Shape;293;p29"/>
          <p:cNvSpPr txBox="1"/>
          <p:nvPr>
            <p:ph idx="4" type="body"/>
          </p:nvPr>
        </p:nvSpPr>
        <p:spPr>
          <a:xfrm>
            <a:off x="4787989" y="4024013"/>
            <a:ext cx="3969600" cy="180900"/>
          </a:xfrm>
          <a:prstGeom prst="rect">
            <a:avLst/>
          </a:prstGeom>
        </p:spPr>
        <p:txBody>
          <a:bodyPr anchorCtr="0" anchor="t" bIns="0" lIns="0" spcFirstLastPara="1" rIns="0" wrap="square" tIns="27000">
            <a:noAutofit/>
          </a:bodyPr>
          <a:lstStyle/>
          <a:p>
            <a:pPr indent="0" lvl="0" marL="0" rtl="0" algn="ctr">
              <a:spcBef>
                <a:spcPts val="1400"/>
              </a:spcBef>
              <a:spcAft>
                <a:spcPts val="0"/>
              </a:spcAft>
              <a:buNone/>
            </a:pPr>
            <a:r>
              <a:rPr lang="en" sz="1400"/>
              <a:t>Jet incline = 3 degrees</a:t>
            </a:r>
            <a:endParaRPr sz="1400"/>
          </a:p>
        </p:txBody>
      </p:sp>
      <p:sp>
        <p:nvSpPr>
          <p:cNvPr id="294" name="Google Shape;294;p29"/>
          <p:cNvSpPr/>
          <p:nvPr/>
        </p:nvSpPr>
        <p:spPr>
          <a:xfrm>
            <a:off x="283875" y="266000"/>
            <a:ext cx="8437200" cy="244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5" name="Google Shape;295;p29"/>
          <p:cNvSpPr txBox="1"/>
          <p:nvPr/>
        </p:nvSpPr>
        <p:spPr>
          <a:xfrm>
            <a:off x="4706550" y="207750"/>
            <a:ext cx="36201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chemeClr val="dk1"/>
                </a:solidFill>
              </a:rPr>
              <a:t>Isaac Chan, DESY Summer Student Program, </a:t>
            </a:r>
            <a:r>
              <a:rPr lang="en" sz="700">
                <a:solidFill>
                  <a:schemeClr val="dk1"/>
                </a:solidFill>
              </a:rPr>
              <a:t>5.9.2024</a:t>
            </a:r>
            <a:endParaRPr sz="600">
              <a:solidFill>
                <a:schemeClr val="dk1"/>
              </a:solidFill>
            </a:endParaRPr>
          </a:p>
          <a:p>
            <a:pPr indent="0" lvl="0" marL="0" rtl="0" algn="l">
              <a:spcBef>
                <a:spcPts val="0"/>
              </a:spcBef>
              <a:spcAft>
                <a:spcPts val="0"/>
              </a:spcAft>
              <a:buNone/>
            </a:pPr>
            <a:r>
              <a:t/>
            </a:r>
            <a:endParaRPr sz="600">
              <a:solidFill>
                <a:schemeClr val="dk1"/>
              </a:solidFill>
            </a:endParaRPr>
          </a:p>
        </p:txBody>
      </p:sp>
      <p:sp>
        <p:nvSpPr>
          <p:cNvPr id="296" name="Google Shape;296;p29"/>
          <p:cNvSpPr/>
          <p:nvPr/>
        </p:nvSpPr>
        <p:spPr>
          <a:xfrm>
            <a:off x="281475" y="510200"/>
            <a:ext cx="8442000" cy="93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7" name="Google Shape;297;p29"/>
          <p:cNvSpPr txBox="1"/>
          <p:nvPr/>
        </p:nvSpPr>
        <p:spPr>
          <a:xfrm>
            <a:off x="407200" y="207750"/>
            <a:ext cx="23724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chemeClr val="dk1"/>
                </a:solidFill>
              </a:rPr>
              <a:t>Simulation Software for Automated Beamline Alignment</a:t>
            </a:r>
            <a:endParaRPr sz="700">
              <a:solidFill>
                <a:schemeClr val="dk1"/>
              </a:solidFill>
            </a:endParaRPr>
          </a:p>
          <a:p>
            <a:pPr indent="0" lvl="0" marL="0" rtl="0" algn="l">
              <a:spcBef>
                <a:spcPts val="0"/>
              </a:spcBef>
              <a:spcAft>
                <a:spcPts val="0"/>
              </a:spcAft>
              <a:buNone/>
            </a:pPr>
            <a:r>
              <a:t/>
            </a:r>
            <a:endParaRPr sz="600">
              <a:solidFill>
                <a:schemeClr val="dk1"/>
              </a:solidFill>
            </a:endParaRPr>
          </a:p>
          <a:p>
            <a:pPr indent="0" lvl="0" marL="0" rtl="0" algn="l">
              <a:spcBef>
                <a:spcPts val="0"/>
              </a:spcBef>
              <a:spcAft>
                <a:spcPts val="0"/>
              </a:spcAft>
              <a:buNone/>
            </a:pPr>
            <a:r>
              <a:t/>
            </a:r>
            <a:endParaRPr sz="600">
              <a:solidFill>
                <a:schemeClr val="dk1"/>
              </a:solidFill>
            </a:endParaRPr>
          </a:p>
        </p:txBody>
      </p:sp>
      <p:sp>
        <p:nvSpPr>
          <p:cNvPr id="298" name="Google Shape;298;p29"/>
          <p:cNvSpPr txBox="1"/>
          <p:nvPr/>
        </p:nvSpPr>
        <p:spPr>
          <a:xfrm rot="-5400000">
            <a:off x="-108000" y="2477575"/>
            <a:ext cx="825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dk1"/>
                </a:solidFill>
                <a:latin typeface="Helvetica Neue"/>
                <a:ea typeface="Helvetica Neue"/>
                <a:cs typeface="Helvetica Neue"/>
                <a:sym typeface="Helvetica Neue"/>
              </a:rPr>
              <a:t>Pixel Intensity </a:t>
            </a:r>
            <a:endParaRPr sz="800">
              <a:solidFill>
                <a:schemeClr val="dk1"/>
              </a:solidFill>
              <a:latin typeface="Helvetica Neue"/>
              <a:ea typeface="Helvetica Neue"/>
              <a:cs typeface="Helvetica Neue"/>
              <a:sym typeface="Helvetica Neue"/>
            </a:endParaRPr>
          </a:p>
        </p:txBody>
      </p:sp>
      <p:sp>
        <p:nvSpPr>
          <p:cNvPr id="299" name="Google Shape;299;p29"/>
          <p:cNvSpPr txBox="1"/>
          <p:nvPr/>
        </p:nvSpPr>
        <p:spPr>
          <a:xfrm rot="-5400000">
            <a:off x="4221588" y="2512550"/>
            <a:ext cx="825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dk1"/>
                </a:solidFill>
                <a:latin typeface="Helvetica Neue"/>
                <a:ea typeface="Helvetica Neue"/>
                <a:cs typeface="Helvetica Neue"/>
                <a:sym typeface="Helvetica Neue"/>
              </a:rPr>
              <a:t>Pixel Intensity </a:t>
            </a:r>
            <a:endParaRPr sz="800">
              <a:solidFill>
                <a:schemeClr val="dk1"/>
              </a:solidFill>
              <a:latin typeface="Helvetica Neue"/>
              <a:ea typeface="Helvetica Neue"/>
              <a:cs typeface="Helvetica Neue"/>
              <a:sym typeface="Helvetica Neue"/>
            </a:endParaRPr>
          </a:p>
        </p:txBody>
      </p:sp>
      <p:sp>
        <p:nvSpPr>
          <p:cNvPr id="300" name="Google Shape;300;p29"/>
          <p:cNvSpPr txBox="1"/>
          <p:nvPr/>
        </p:nvSpPr>
        <p:spPr>
          <a:xfrm>
            <a:off x="1890675" y="3585900"/>
            <a:ext cx="13989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dk1"/>
                </a:solidFill>
              </a:rPr>
              <a:t>X-position of Beam </a:t>
            </a:r>
            <a:endParaRPr sz="800">
              <a:solidFill>
                <a:schemeClr val="dk1"/>
              </a:solidFill>
            </a:endParaRPr>
          </a:p>
        </p:txBody>
      </p:sp>
      <p:sp>
        <p:nvSpPr>
          <p:cNvPr id="301" name="Google Shape;301;p29"/>
          <p:cNvSpPr txBox="1"/>
          <p:nvPr/>
        </p:nvSpPr>
        <p:spPr>
          <a:xfrm>
            <a:off x="6359200" y="3585900"/>
            <a:ext cx="13989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dk1"/>
                </a:solidFill>
              </a:rPr>
              <a:t>X-position of Beam </a:t>
            </a:r>
            <a:endParaRPr sz="8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0"/>
          <p:cNvSpPr txBox="1"/>
          <p:nvPr>
            <p:ph type="title"/>
          </p:nvPr>
        </p:nvSpPr>
        <p:spPr>
          <a:xfrm>
            <a:off x="438475" y="554525"/>
            <a:ext cx="7998000" cy="4770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Future Work - Beam-Jet Intersection</a:t>
            </a:r>
            <a:endParaRPr/>
          </a:p>
        </p:txBody>
      </p:sp>
      <p:sp>
        <p:nvSpPr>
          <p:cNvPr id="307" name="Google Shape;307;p30"/>
          <p:cNvSpPr txBox="1"/>
          <p:nvPr>
            <p:ph idx="1" type="body"/>
          </p:nvPr>
        </p:nvSpPr>
        <p:spPr>
          <a:xfrm>
            <a:off x="717906" y="3857425"/>
            <a:ext cx="1188000" cy="180900"/>
          </a:xfrm>
          <a:prstGeom prst="rect">
            <a:avLst/>
          </a:prstGeom>
        </p:spPr>
        <p:txBody>
          <a:bodyPr anchorCtr="0" anchor="t" bIns="0" lIns="0" spcFirstLastPara="1" rIns="0" wrap="square" tIns="27000">
            <a:noAutofit/>
          </a:bodyPr>
          <a:lstStyle/>
          <a:p>
            <a:pPr indent="0" lvl="0" marL="0" rtl="0" algn="l">
              <a:spcBef>
                <a:spcPts val="1400"/>
              </a:spcBef>
              <a:spcAft>
                <a:spcPts val="0"/>
              </a:spcAft>
              <a:buNone/>
            </a:pPr>
            <a:r>
              <a:rPr lang="en" sz="1400"/>
              <a:t>Current</a:t>
            </a:r>
            <a:r>
              <a:rPr lang="en" sz="1400"/>
              <a:t> Model </a:t>
            </a:r>
            <a:endParaRPr sz="1400"/>
          </a:p>
        </p:txBody>
      </p:sp>
      <p:sp>
        <p:nvSpPr>
          <p:cNvPr id="308" name="Google Shape;308;p30"/>
          <p:cNvSpPr/>
          <p:nvPr/>
        </p:nvSpPr>
        <p:spPr>
          <a:xfrm>
            <a:off x="283875" y="266000"/>
            <a:ext cx="8437200" cy="244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9" name="Google Shape;309;p30"/>
          <p:cNvSpPr txBox="1"/>
          <p:nvPr/>
        </p:nvSpPr>
        <p:spPr>
          <a:xfrm>
            <a:off x="4706550" y="207750"/>
            <a:ext cx="36201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chemeClr val="dk1"/>
                </a:solidFill>
              </a:rPr>
              <a:t>Isaac Chan, DESY Summer Student Program, </a:t>
            </a:r>
            <a:r>
              <a:rPr lang="en" sz="700">
                <a:solidFill>
                  <a:schemeClr val="dk1"/>
                </a:solidFill>
              </a:rPr>
              <a:t>5.9.2024</a:t>
            </a:r>
            <a:endParaRPr sz="600">
              <a:solidFill>
                <a:schemeClr val="dk1"/>
              </a:solidFill>
            </a:endParaRPr>
          </a:p>
          <a:p>
            <a:pPr indent="0" lvl="0" marL="0" rtl="0" algn="l">
              <a:spcBef>
                <a:spcPts val="0"/>
              </a:spcBef>
              <a:spcAft>
                <a:spcPts val="0"/>
              </a:spcAft>
              <a:buNone/>
            </a:pPr>
            <a:r>
              <a:t/>
            </a:r>
            <a:endParaRPr sz="600">
              <a:solidFill>
                <a:schemeClr val="dk1"/>
              </a:solidFill>
            </a:endParaRPr>
          </a:p>
        </p:txBody>
      </p:sp>
      <p:sp>
        <p:nvSpPr>
          <p:cNvPr id="310" name="Google Shape;310;p30"/>
          <p:cNvSpPr/>
          <p:nvPr/>
        </p:nvSpPr>
        <p:spPr>
          <a:xfrm>
            <a:off x="281475" y="510200"/>
            <a:ext cx="8442000" cy="93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311" name="Google Shape;311;p30"/>
          <p:cNvPicPr preferRelativeResize="0"/>
          <p:nvPr/>
        </p:nvPicPr>
        <p:blipFill>
          <a:blip r:embed="rId3">
            <a:alphaModFix/>
          </a:blip>
          <a:stretch>
            <a:fillRect/>
          </a:stretch>
        </p:blipFill>
        <p:spPr>
          <a:xfrm>
            <a:off x="4759700" y="738900"/>
            <a:ext cx="2506333" cy="2400250"/>
          </a:xfrm>
          <a:prstGeom prst="rect">
            <a:avLst/>
          </a:prstGeom>
          <a:noFill/>
          <a:ln>
            <a:noFill/>
          </a:ln>
        </p:spPr>
      </p:pic>
      <p:pic>
        <p:nvPicPr>
          <p:cNvPr id="312" name="Google Shape;312;p30"/>
          <p:cNvPicPr preferRelativeResize="0"/>
          <p:nvPr/>
        </p:nvPicPr>
        <p:blipFill>
          <a:blip r:embed="rId4">
            <a:alphaModFix/>
          </a:blip>
          <a:stretch>
            <a:fillRect/>
          </a:stretch>
        </p:blipFill>
        <p:spPr>
          <a:xfrm>
            <a:off x="160875" y="1615775"/>
            <a:ext cx="2302075" cy="2120975"/>
          </a:xfrm>
          <a:prstGeom prst="rect">
            <a:avLst/>
          </a:prstGeom>
          <a:noFill/>
          <a:ln>
            <a:noFill/>
          </a:ln>
        </p:spPr>
      </p:pic>
      <p:pic>
        <p:nvPicPr>
          <p:cNvPr id="313" name="Google Shape;313;p30"/>
          <p:cNvPicPr preferRelativeResize="0"/>
          <p:nvPr/>
        </p:nvPicPr>
        <p:blipFill>
          <a:blip r:embed="rId5">
            <a:alphaModFix/>
          </a:blip>
          <a:stretch>
            <a:fillRect/>
          </a:stretch>
        </p:blipFill>
        <p:spPr>
          <a:xfrm>
            <a:off x="6507125" y="2806325"/>
            <a:ext cx="2543050" cy="2400250"/>
          </a:xfrm>
          <a:prstGeom prst="rect">
            <a:avLst/>
          </a:prstGeom>
          <a:noFill/>
          <a:ln>
            <a:noFill/>
          </a:ln>
        </p:spPr>
      </p:pic>
      <p:sp>
        <p:nvSpPr>
          <p:cNvPr id="314" name="Google Shape;314;p30"/>
          <p:cNvSpPr/>
          <p:nvPr/>
        </p:nvSpPr>
        <p:spPr>
          <a:xfrm>
            <a:off x="2772200" y="2729550"/>
            <a:ext cx="1987500" cy="180900"/>
          </a:xfrm>
          <a:prstGeom prst="rightArrow">
            <a:avLst>
              <a:gd fmla="val 50000" name="adj1"/>
              <a:gd fmla="val 50000" name="adj2"/>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5" name="Google Shape;315;p30"/>
          <p:cNvSpPr txBox="1"/>
          <p:nvPr>
            <p:ph idx="1" type="body"/>
          </p:nvPr>
        </p:nvSpPr>
        <p:spPr>
          <a:xfrm>
            <a:off x="4946275" y="3836200"/>
            <a:ext cx="1374300" cy="340500"/>
          </a:xfrm>
          <a:prstGeom prst="rect">
            <a:avLst/>
          </a:prstGeom>
        </p:spPr>
        <p:txBody>
          <a:bodyPr anchorCtr="0" anchor="t" bIns="0" lIns="0" spcFirstLastPara="1" rIns="0" wrap="square" tIns="27000">
            <a:noAutofit/>
          </a:bodyPr>
          <a:lstStyle/>
          <a:p>
            <a:pPr indent="0" lvl="0" marL="0" rtl="0" algn="l">
              <a:spcBef>
                <a:spcPts val="1400"/>
              </a:spcBef>
              <a:spcAft>
                <a:spcPts val="0"/>
              </a:spcAft>
              <a:buNone/>
            </a:pPr>
            <a:r>
              <a:rPr lang="en" sz="1400"/>
              <a:t>Improved</a:t>
            </a:r>
            <a:r>
              <a:rPr lang="en" sz="1400"/>
              <a:t> Model </a:t>
            </a:r>
            <a:endParaRPr sz="1400"/>
          </a:p>
        </p:txBody>
      </p:sp>
      <p:sp>
        <p:nvSpPr>
          <p:cNvPr id="316" name="Google Shape;316;p30"/>
          <p:cNvSpPr txBox="1"/>
          <p:nvPr/>
        </p:nvSpPr>
        <p:spPr>
          <a:xfrm>
            <a:off x="407200" y="207750"/>
            <a:ext cx="23724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chemeClr val="dk1"/>
                </a:solidFill>
              </a:rPr>
              <a:t>Simulation Software for Automated Beamline Alignment</a:t>
            </a:r>
            <a:endParaRPr sz="700">
              <a:solidFill>
                <a:schemeClr val="dk1"/>
              </a:solidFill>
            </a:endParaRPr>
          </a:p>
          <a:p>
            <a:pPr indent="0" lvl="0" marL="0" rtl="0" algn="l">
              <a:spcBef>
                <a:spcPts val="0"/>
              </a:spcBef>
              <a:spcAft>
                <a:spcPts val="0"/>
              </a:spcAft>
              <a:buNone/>
            </a:pPr>
            <a:r>
              <a:t/>
            </a:r>
            <a:endParaRPr sz="600">
              <a:solidFill>
                <a:schemeClr val="dk1"/>
              </a:solidFill>
            </a:endParaRPr>
          </a:p>
          <a:p>
            <a:pPr indent="0" lvl="0" marL="0" rtl="0" algn="l">
              <a:spcBef>
                <a:spcPts val="0"/>
              </a:spcBef>
              <a:spcAft>
                <a:spcPts val="0"/>
              </a:spcAft>
              <a:buNone/>
            </a:pPr>
            <a:r>
              <a:t/>
            </a:r>
            <a:endParaRPr sz="6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1"/>
          <p:cNvSpPr txBox="1"/>
          <p:nvPr>
            <p:ph type="title"/>
          </p:nvPr>
        </p:nvSpPr>
        <p:spPr>
          <a:xfrm>
            <a:off x="729450" y="1318650"/>
            <a:ext cx="7688700" cy="535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Summary </a:t>
            </a:r>
            <a:endParaRPr/>
          </a:p>
        </p:txBody>
      </p:sp>
      <p:sp>
        <p:nvSpPr>
          <p:cNvPr id="322" name="Google Shape;322;p31"/>
          <p:cNvSpPr txBox="1"/>
          <p:nvPr>
            <p:ph idx="1" type="body"/>
          </p:nvPr>
        </p:nvSpPr>
        <p:spPr>
          <a:xfrm>
            <a:off x="729450" y="2078875"/>
            <a:ext cx="7688700" cy="2261100"/>
          </a:xfrm>
          <a:prstGeom prst="rect">
            <a:avLst/>
          </a:prstGeom>
        </p:spPr>
        <p:txBody>
          <a:bodyPr anchorCtr="0" anchor="t" bIns="0" lIns="0" spcFirstLastPara="1" rIns="0" wrap="square" tIns="0">
            <a:noAutofit/>
          </a:bodyPr>
          <a:lstStyle/>
          <a:p>
            <a:pPr indent="-342900" lvl="0" marL="457200" rtl="0" algn="l">
              <a:lnSpc>
                <a:spcPct val="150000"/>
              </a:lnSpc>
              <a:spcBef>
                <a:spcPts val="1400"/>
              </a:spcBef>
              <a:spcAft>
                <a:spcPts val="0"/>
              </a:spcAft>
              <a:buSzPts val="1800"/>
              <a:buChar char="●"/>
            </a:pPr>
            <a:r>
              <a:rPr lang="en" sz="1800"/>
              <a:t>Satisfied original goal of modeling basic beam and jet interaction</a:t>
            </a:r>
            <a:endParaRPr sz="1800"/>
          </a:p>
          <a:p>
            <a:pPr indent="-342900" lvl="1" marL="914400" rtl="0" algn="l">
              <a:lnSpc>
                <a:spcPct val="150000"/>
              </a:lnSpc>
              <a:spcBef>
                <a:spcPts val="0"/>
              </a:spcBef>
              <a:spcAft>
                <a:spcPts val="0"/>
              </a:spcAft>
              <a:buSzPts val="1800"/>
              <a:buChar char="○"/>
            </a:pPr>
            <a:r>
              <a:rPr lang="en" sz="1800"/>
              <a:t>Will be used towards developing automated beam alignment tools</a:t>
            </a:r>
            <a:endParaRPr sz="1800"/>
          </a:p>
          <a:p>
            <a:pPr indent="-342900" lvl="0" marL="457200" rtl="0" algn="l">
              <a:lnSpc>
                <a:spcPct val="150000"/>
              </a:lnSpc>
              <a:spcBef>
                <a:spcPts val="0"/>
              </a:spcBef>
              <a:spcAft>
                <a:spcPts val="0"/>
              </a:spcAft>
              <a:buSzPts val="1800"/>
              <a:buChar char="●"/>
            </a:pPr>
            <a:r>
              <a:rPr lang="en" sz="1800"/>
              <a:t>Software was written in accordance to best practices</a:t>
            </a:r>
            <a:endParaRPr sz="1800"/>
          </a:p>
          <a:p>
            <a:pPr indent="-342900" lvl="0" marL="457200" rtl="0" algn="l">
              <a:lnSpc>
                <a:spcPct val="150000"/>
              </a:lnSpc>
              <a:spcBef>
                <a:spcPts val="0"/>
              </a:spcBef>
              <a:spcAft>
                <a:spcPts val="0"/>
              </a:spcAft>
              <a:buSzPts val="1800"/>
              <a:buChar char="●"/>
            </a:pPr>
            <a:r>
              <a:rPr lang="en" sz="1800"/>
              <a:t>Future work planned and expected to produce even more realistic results </a:t>
            </a:r>
            <a:endParaRPr sz="1800"/>
          </a:p>
          <a:p>
            <a:pPr indent="0" lvl="0" marL="0" rtl="0" algn="l">
              <a:spcBef>
                <a:spcPts val="140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txBox="1"/>
          <p:nvPr>
            <p:ph type="title"/>
          </p:nvPr>
        </p:nvSpPr>
        <p:spPr>
          <a:xfrm>
            <a:off x="729450" y="1318650"/>
            <a:ext cx="7688700" cy="535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Introduction </a:t>
            </a:r>
            <a:endParaRPr/>
          </a:p>
        </p:txBody>
      </p:sp>
      <p:sp>
        <p:nvSpPr>
          <p:cNvPr id="70" name="Google Shape;70;p14"/>
          <p:cNvSpPr txBox="1"/>
          <p:nvPr>
            <p:ph idx="1" type="body"/>
          </p:nvPr>
        </p:nvSpPr>
        <p:spPr>
          <a:xfrm>
            <a:off x="729450" y="2078875"/>
            <a:ext cx="7688700" cy="2261100"/>
          </a:xfrm>
          <a:prstGeom prst="rect">
            <a:avLst/>
          </a:prstGeom>
        </p:spPr>
        <p:txBody>
          <a:bodyPr anchorCtr="0" anchor="t" bIns="0" lIns="0" spcFirstLastPara="1" rIns="0" wrap="square" tIns="0">
            <a:noAutofit/>
          </a:bodyPr>
          <a:lstStyle/>
          <a:p>
            <a:pPr indent="-342900" lvl="0" marL="457200" rtl="0" algn="l">
              <a:spcBef>
                <a:spcPts val="1400"/>
              </a:spcBef>
              <a:spcAft>
                <a:spcPts val="0"/>
              </a:spcAft>
              <a:buSzPts val="1800"/>
              <a:buChar char="●"/>
            </a:pPr>
            <a:r>
              <a:rPr lang="en" sz="1800"/>
              <a:t>The largest free-electron laser in the world </a:t>
            </a:r>
            <a:endParaRPr sz="1800"/>
          </a:p>
          <a:p>
            <a:pPr indent="-342900" lvl="0" marL="457200" rtl="0" algn="l">
              <a:spcBef>
                <a:spcPts val="0"/>
              </a:spcBef>
              <a:spcAft>
                <a:spcPts val="0"/>
              </a:spcAft>
              <a:buSzPts val="1800"/>
              <a:buChar char="●"/>
            </a:pPr>
            <a:r>
              <a:rPr lang="en" sz="1800"/>
              <a:t>Facilitates critical research in physics, chemistry, biology, and material science</a:t>
            </a:r>
            <a:endParaRPr sz="1800"/>
          </a:p>
          <a:p>
            <a:pPr indent="-342900" lvl="0" marL="457200" rtl="0" algn="l">
              <a:spcBef>
                <a:spcPts val="0"/>
              </a:spcBef>
              <a:spcAft>
                <a:spcPts val="0"/>
              </a:spcAft>
              <a:buSzPts val="1800"/>
              <a:buChar char="●"/>
            </a:pPr>
            <a:r>
              <a:rPr lang="en" sz="1800"/>
              <a:t>Open to internal and external research groups </a:t>
            </a:r>
            <a:endParaRPr sz="1800"/>
          </a:p>
          <a:p>
            <a:pPr indent="-342900" lvl="0" marL="457200" rtl="0" algn="l">
              <a:spcBef>
                <a:spcPts val="0"/>
              </a:spcBef>
              <a:spcAft>
                <a:spcPts val="0"/>
              </a:spcAft>
              <a:buSzPts val="1800"/>
              <a:buChar char="●"/>
            </a:pPr>
            <a:r>
              <a:rPr lang="en" sz="1800"/>
              <a:t>Competitive application for beamtime </a:t>
            </a:r>
            <a:endParaRPr sz="1800"/>
          </a:p>
          <a:p>
            <a:pPr indent="0" lvl="0" marL="457200" rtl="0" algn="l">
              <a:spcBef>
                <a:spcPts val="1400"/>
              </a:spcBef>
              <a:spcAft>
                <a:spcPts val="0"/>
              </a:spcAft>
              <a:buNone/>
            </a:pPr>
            <a:r>
              <a:t/>
            </a:r>
            <a:endParaRPr sz="18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32"/>
          <p:cNvSpPr txBox="1"/>
          <p:nvPr>
            <p:ph type="title"/>
          </p:nvPr>
        </p:nvSpPr>
        <p:spPr>
          <a:xfrm>
            <a:off x="729450" y="1318650"/>
            <a:ext cx="7688700" cy="535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Acknowledgements</a:t>
            </a:r>
            <a:endParaRPr/>
          </a:p>
        </p:txBody>
      </p:sp>
      <p:sp>
        <p:nvSpPr>
          <p:cNvPr id="328" name="Google Shape;328;p32"/>
          <p:cNvSpPr txBox="1"/>
          <p:nvPr>
            <p:ph idx="1" type="body"/>
          </p:nvPr>
        </p:nvSpPr>
        <p:spPr>
          <a:xfrm>
            <a:off x="729450" y="2078875"/>
            <a:ext cx="7688700" cy="2261100"/>
          </a:xfrm>
          <a:prstGeom prst="rect">
            <a:avLst/>
          </a:prstGeom>
        </p:spPr>
        <p:txBody>
          <a:bodyPr anchorCtr="0" anchor="t" bIns="0" lIns="0" spcFirstLastPara="1" rIns="0" wrap="square" tIns="0">
            <a:noAutofit/>
          </a:bodyPr>
          <a:lstStyle/>
          <a:p>
            <a:pPr indent="0" lvl="0" marL="0" rtl="0" algn="l">
              <a:lnSpc>
                <a:spcPct val="150000"/>
              </a:lnSpc>
              <a:spcBef>
                <a:spcPts val="1400"/>
              </a:spcBef>
              <a:spcAft>
                <a:spcPts val="0"/>
              </a:spcAft>
              <a:buNone/>
            </a:pPr>
            <a:r>
              <a:rPr lang="en" sz="1800"/>
              <a:t>Special thanks to:</a:t>
            </a:r>
            <a:endParaRPr sz="1800"/>
          </a:p>
          <a:p>
            <a:pPr indent="-342900" lvl="0" marL="457200" rtl="0" algn="l">
              <a:lnSpc>
                <a:spcPct val="150000"/>
              </a:lnSpc>
              <a:spcBef>
                <a:spcPts val="0"/>
              </a:spcBef>
              <a:spcAft>
                <a:spcPts val="0"/>
              </a:spcAft>
              <a:buSzPts val="1800"/>
              <a:buFont typeface="Helvetica Neue"/>
              <a:buChar char="•"/>
            </a:pPr>
            <a:r>
              <a:rPr lang="en" sz="1800">
                <a:latin typeface="Helvetica Neue"/>
                <a:ea typeface="Helvetica Neue"/>
                <a:cs typeface="Helvetica Neue"/>
                <a:sym typeface="Helvetica Neue"/>
              </a:rPr>
              <a:t>Supervisors: Egor Sobolev, Danilo Ferreira de Lima, and Luca Gelisio</a:t>
            </a:r>
            <a:endParaRPr sz="1800">
              <a:latin typeface="Helvetica Neue"/>
              <a:ea typeface="Helvetica Neue"/>
              <a:cs typeface="Helvetica Neue"/>
              <a:sym typeface="Helvetica Neue"/>
            </a:endParaRPr>
          </a:p>
          <a:p>
            <a:pPr indent="-342900" lvl="0" marL="457200" rtl="0" algn="l">
              <a:lnSpc>
                <a:spcPct val="150000"/>
              </a:lnSpc>
              <a:spcBef>
                <a:spcPts val="0"/>
              </a:spcBef>
              <a:spcAft>
                <a:spcPts val="0"/>
              </a:spcAft>
              <a:buSzPts val="1800"/>
              <a:buFont typeface="Helvetica Neue"/>
              <a:buChar char="•"/>
            </a:pPr>
            <a:r>
              <a:rPr lang="en" sz="1800">
                <a:latin typeface="Helvetica Neue"/>
                <a:ea typeface="Helvetica Neue"/>
                <a:cs typeface="Helvetica Neue"/>
                <a:sym typeface="Helvetica Neue"/>
              </a:rPr>
              <a:t>XFEL Data Analysis Group </a:t>
            </a:r>
            <a:endParaRPr sz="1800">
              <a:latin typeface="Helvetica Neue"/>
              <a:ea typeface="Helvetica Neue"/>
              <a:cs typeface="Helvetica Neue"/>
              <a:sym typeface="Helvetica Neue"/>
            </a:endParaRPr>
          </a:p>
          <a:p>
            <a:pPr indent="-342900" lvl="0" marL="457200" rtl="0" algn="l">
              <a:lnSpc>
                <a:spcPct val="150000"/>
              </a:lnSpc>
              <a:spcBef>
                <a:spcPts val="0"/>
              </a:spcBef>
              <a:spcAft>
                <a:spcPts val="0"/>
              </a:spcAft>
              <a:buSzPts val="1800"/>
              <a:buFont typeface="Helvetica Neue"/>
              <a:buChar char="•"/>
            </a:pPr>
            <a:r>
              <a:rPr lang="en" sz="1800">
                <a:latin typeface="Helvetica Neue"/>
                <a:ea typeface="Helvetica Neue"/>
                <a:cs typeface="Helvetica Neue"/>
                <a:sym typeface="Helvetica Neue"/>
              </a:rPr>
              <a:t>DESY Summer Student Program Organizers and Cohort </a:t>
            </a:r>
            <a:endParaRPr sz="1800">
              <a:latin typeface="Helvetica Neue"/>
              <a:ea typeface="Helvetica Neue"/>
              <a:cs typeface="Helvetica Neue"/>
              <a:sym typeface="Helvetica Neue"/>
            </a:endParaRPr>
          </a:p>
          <a:p>
            <a:pPr indent="0" lvl="0" marL="0" rtl="0" algn="l">
              <a:spcBef>
                <a:spcPts val="0"/>
              </a:spcBef>
              <a:spcAft>
                <a:spcPts val="0"/>
              </a:spcAft>
              <a:buNone/>
            </a:pPr>
            <a:r>
              <a:t/>
            </a:r>
            <a:endParaRPr sz="1800">
              <a:latin typeface="Helvetica Neue"/>
              <a:ea typeface="Helvetica Neue"/>
              <a:cs typeface="Helvetica Neue"/>
              <a:sym typeface="Helvetica Neue"/>
            </a:endParaRPr>
          </a:p>
          <a:p>
            <a:pPr indent="0" lvl="0" marL="0" rtl="0" algn="l">
              <a:spcBef>
                <a:spcPts val="1400"/>
              </a:spcBef>
              <a:spcAft>
                <a:spcPts val="0"/>
              </a:spcAft>
              <a:buNone/>
            </a:pPr>
            <a:r>
              <a:t/>
            </a:r>
            <a:endParaRPr sz="1800"/>
          </a:p>
          <a:p>
            <a:pPr indent="0" lvl="0" marL="0" rtl="0" algn="l">
              <a:spcBef>
                <a:spcPts val="1400"/>
              </a:spcBef>
              <a:spcAft>
                <a:spcPts val="0"/>
              </a:spcAft>
              <a:buNone/>
            </a:pPr>
            <a:r>
              <a:t/>
            </a: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33"/>
          <p:cNvSpPr txBox="1"/>
          <p:nvPr>
            <p:ph type="title"/>
          </p:nvPr>
        </p:nvSpPr>
        <p:spPr>
          <a:xfrm>
            <a:off x="729450" y="1318650"/>
            <a:ext cx="7688700" cy="535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Sources</a:t>
            </a:r>
            <a:endParaRPr/>
          </a:p>
        </p:txBody>
      </p:sp>
      <p:sp>
        <p:nvSpPr>
          <p:cNvPr id="334" name="Google Shape;334;p33"/>
          <p:cNvSpPr txBox="1"/>
          <p:nvPr>
            <p:ph idx="1" type="body"/>
          </p:nvPr>
        </p:nvSpPr>
        <p:spPr>
          <a:xfrm>
            <a:off x="729450" y="2078875"/>
            <a:ext cx="7688700" cy="2261100"/>
          </a:xfrm>
          <a:prstGeom prst="rect">
            <a:avLst/>
          </a:prstGeom>
        </p:spPr>
        <p:txBody>
          <a:bodyPr anchorCtr="0" anchor="t" bIns="0" lIns="0" spcFirstLastPara="1" rIns="0" wrap="square" tIns="0">
            <a:noAutofit/>
          </a:bodyPr>
          <a:lstStyle/>
          <a:p>
            <a:pPr indent="-317500" lvl="0" marL="457200" rtl="0" algn="l">
              <a:spcBef>
                <a:spcPts val="1400"/>
              </a:spcBef>
              <a:spcAft>
                <a:spcPts val="0"/>
              </a:spcAft>
              <a:buSzPts val="1400"/>
              <a:buChar char="-"/>
            </a:pPr>
            <a:r>
              <a:rPr lang="en"/>
              <a:t>[1] </a:t>
            </a:r>
            <a:r>
              <a:rPr lang="en"/>
              <a:t>Wiedorn, M.O., Oberthür, D., Bean, R. et al. Megahertz serial crystallography. Nat Commun 9, 4025 (2018). https://doi.org/10.1038/s41467-018-06156-7</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34"/>
          <p:cNvSpPr txBox="1"/>
          <p:nvPr>
            <p:ph type="title"/>
          </p:nvPr>
        </p:nvSpPr>
        <p:spPr>
          <a:xfrm>
            <a:off x="729450" y="1318650"/>
            <a:ext cx="7688700" cy="535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Questions</a:t>
            </a:r>
            <a:r>
              <a:rPr lang="en"/>
              <a:t>?</a:t>
            </a:r>
            <a:endParaRPr/>
          </a:p>
        </p:txBody>
      </p:sp>
      <p:sp>
        <p:nvSpPr>
          <p:cNvPr id="340" name="Google Shape;340;p34"/>
          <p:cNvSpPr txBox="1"/>
          <p:nvPr>
            <p:ph idx="1" type="body"/>
          </p:nvPr>
        </p:nvSpPr>
        <p:spPr>
          <a:xfrm>
            <a:off x="729450" y="2078875"/>
            <a:ext cx="7688700" cy="2261100"/>
          </a:xfrm>
          <a:prstGeom prst="rect">
            <a:avLst/>
          </a:prstGeom>
        </p:spPr>
        <p:txBody>
          <a:bodyPr anchorCtr="0" anchor="t" bIns="0" lIns="0" spcFirstLastPara="1" rIns="0" wrap="square" tIns="0">
            <a:noAutofit/>
          </a:bodyPr>
          <a:lstStyle/>
          <a:p>
            <a:pPr indent="0" lvl="0" marL="0" rtl="0" algn="l">
              <a:spcBef>
                <a:spcPts val="140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pic>
        <p:nvPicPr>
          <p:cNvPr id="75" name="Google Shape;75;p15"/>
          <p:cNvPicPr preferRelativeResize="0"/>
          <p:nvPr>
            <p:ph idx="2" type="pic"/>
          </p:nvPr>
        </p:nvPicPr>
        <p:blipFill>
          <a:blip r:embed="rId3">
            <a:alphaModFix/>
          </a:blip>
          <a:stretch>
            <a:fillRect/>
          </a:stretch>
        </p:blipFill>
        <p:spPr>
          <a:xfrm>
            <a:off x="1230225" y="514438"/>
            <a:ext cx="6683552" cy="4005925"/>
          </a:xfrm>
          <a:prstGeom prst="rect">
            <a:avLst/>
          </a:prstGeom>
        </p:spPr>
      </p:pic>
      <p:sp>
        <p:nvSpPr>
          <p:cNvPr id="76" name="Google Shape;76;p15"/>
          <p:cNvSpPr txBox="1"/>
          <p:nvPr>
            <p:ph idx="1" type="body"/>
          </p:nvPr>
        </p:nvSpPr>
        <p:spPr>
          <a:xfrm>
            <a:off x="407190" y="4520379"/>
            <a:ext cx="8208300" cy="180900"/>
          </a:xfrm>
          <a:prstGeom prst="rect">
            <a:avLst/>
          </a:prstGeom>
        </p:spPr>
        <p:txBody>
          <a:bodyPr anchorCtr="0" anchor="t" bIns="0" lIns="0" spcFirstLastPara="1" rIns="0" wrap="square" tIns="27000">
            <a:noAutofit/>
          </a:bodyPr>
          <a:lstStyle/>
          <a:p>
            <a:pPr indent="0" lvl="0" marL="0" rtl="0" algn="ctr">
              <a:spcBef>
                <a:spcPts val="1400"/>
              </a:spcBef>
              <a:spcAft>
                <a:spcPts val="0"/>
              </a:spcAft>
              <a:buNone/>
            </a:pPr>
            <a:r>
              <a:rPr lang="en"/>
              <a:t>Image source : Wiedorn et al, 2018 [1] </a:t>
            </a:r>
            <a:endParaRPr/>
          </a:p>
        </p:txBody>
      </p:sp>
      <p:sp>
        <p:nvSpPr>
          <p:cNvPr id="77" name="Google Shape;77;p15"/>
          <p:cNvSpPr/>
          <p:nvPr/>
        </p:nvSpPr>
        <p:spPr>
          <a:xfrm>
            <a:off x="238825" y="290025"/>
            <a:ext cx="8437500" cy="93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8" name="Google Shape;78;p15"/>
          <p:cNvSpPr/>
          <p:nvPr/>
        </p:nvSpPr>
        <p:spPr>
          <a:xfrm rot="2935036">
            <a:off x="460610" y="2951315"/>
            <a:ext cx="1347641" cy="273016"/>
          </a:xfrm>
          <a:prstGeom prst="rightArrow">
            <a:avLst>
              <a:gd fmla="val 50000" name="adj1"/>
              <a:gd fmla="val 50000" name="adj2"/>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9" name="Google Shape;79;p15"/>
          <p:cNvSpPr/>
          <p:nvPr/>
        </p:nvSpPr>
        <p:spPr>
          <a:xfrm rot="-10149470">
            <a:off x="4538928" y="2895671"/>
            <a:ext cx="1347657" cy="273062"/>
          </a:xfrm>
          <a:prstGeom prst="rightArrow">
            <a:avLst>
              <a:gd fmla="val 50000" name="adj1"/>
              <a:gd fmla="val 50000" name="adj2"/>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0" name="Google Shape;80;p15"/>
          <p:cNvSpPr/>
          <p:nvPr/>
        </p:nvSpPr>
        <p:spPr>
          <a:xfrm rot="10635402">
            <a:off x="7322778" y="1771954"/>
            <a:ext cx="1347644" cy="273005"/>
          </a:xfrm>
          <a:prstGeom prst="rightArrow">
            <a:avLst>
              <a:gd fmla="val 50000" name="adj1"/>
              <a:gd fmla="val 50000" name="adj2"/>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1" name="Google Shape;81;p15"/>
          <p:cNvSpPr txBox="1"/>
          <p:nvPr/>
        </p:nvSpPr>
        <p:spPr>
          <a:xfrm>
            <a:off x="170600" y="2120925"/>
            <a:ext cx="1825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38761D"/>
                </a:solidFill>
              </a:rPr>
              <a:t>Pulse Intensity</a:t>
            </a:r>
            <a:endParaRPr sz="1200">
              <a:solidFill>
                <a:srgbClr val="38761D"/>
              </a:solidFill>
            </a:endParaRPr>
          </a:p>
        </p:txBody>
      </p:sp>
      <p:sp>
        <p:nvSpPr>
          <p:cNvPr id="82" name="Google Shape;82;p15"/>
          <p:cNvSpPr txBox="1"/>
          <p:nvPr/>
        </p:nvSpPr>
        <p:spPr>
          <a:xfrm>
            <a:off x="4572000" y="3203025"/>
            <a:ext cx="1825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38761D"/>
                </a:solidFill>
                <a:highlight>
                  <a:schemeClr val="lt1"/>
                </a:highlight>
              </a:rPr>
              <a:t>Beam-Jet Intersection</a:t>
            </a:r>
            <a:endParaRPr sz="1100">
              <a:solidFill>
                <a:srgbClr val="38761D"/>
              </a:solidFill>
              <a:highlight>
                <a:schemeClr val="lt1"/>
              </a:highlight>
            </a:endParaRPr>
          </a:p>
        </p:txBody>
      </p:sp>
      <p:sp>
        <p:nvSpPr>
          <p:cNvPr id="83" name="Google Shape;83;p15"/>
          <p:cNvSpPr txBox="1"/>
          <p:nvPr/>
        </p:nvSpPr>
        <p:spPr>
          <a:xfrm>
            <a:off x="5407925" y="3352225"/>
            <a:ext cx="3753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chemeClr val="dk1"/>
              </a:solidFill>
            </a:endParaRPr>
          </a:p>
        </p:txBody>
      </p:sp>
      <p:sp>
        <p:nvSpPr>
          <p:cNvPr id="84" name="Google Shape;84;p15"/>
          <p:cNvSpPr txBox="1"/>
          <p:nvPr/>
        </p:nvSpPr>
        <p:spPr>
          <a:xfrm>
            <a:off x="7760250" y="1343200"/>
            <a:ext cx="10914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rgbClr val="38761D"/>
                </a:solidFill>
                <a:highlight>
                  <a:schemeClr val="lt1"/>
                </a:highlight>
              </a:rPr>
              <a:t>Final Model Prediction</a:t>
            </a:r>
            <a:endParaRPr sz="1100">
              <a:solidFill>
                <a:srgbClr val="38761D"/>
              </a:solidFill>
              <a:highlight>
                <a:schemeClr val="lt1"/>
              </a:highlight>
            </a:endParaRPr>
          </a:p>
        </p:txBody>
      </p:sp>
      <p:sp>
        <p:nvSpPr>
          <p:cNvPr id="85" name="Google Shape;85;p15"/>
          <p:cNvSpPr txBox="1"/>
          <p:nvPr/>
        </p:nvSpPr>
        <p:spPr>
          <a:xfrm>
            <a:off x="407200" y="207750"/>
            <a:ext cx="23724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chemeClr val="dk1"/>
                </a:solidFill>
              </a:rPr>
              <a:t>Simulation Software for Automated Beamline Alignment</a:t>
            </a:r>
            <a:endParaRPr sz="700">
              <a:solidFill>
                <a:schemeClr val="dk1"/>
              </a:solidFill>
            </a:endParaRPr>
          </a:p>
          <a:p>
            <a:pPr indent="0" lvl="0" marL="0" rtl="0" algn="l">
              <a:spcBef>
                <a:spcPts val="0"/>
              </a:spcBef>
              <a:spcAft>
                <a:spcPts val="0"/>
              </a:spcAft>
              <a:buNone/>
            </a:pPr>
            <a:r>
              <a:t/>
            </a:r>
            <a:endParaRPr sz="600">
              <a:solidFill>
                <a:schemeClr val="dk1"/>
              </a:solidFill>
            </a:endParaRPr>
          </a:p>
          <a:p>
            <a:pPr indent="0" lvl="0" marL="0" rtl="0" algn="l">
              <a:spcBef>
                <a:spcPts val="0"/>
              </a:spcBef>
              <a:spcAft>
                <a:spcPts val="0"/>
              </a:spcAft>
              <a:buNone/>
            </a:pPr>
            <a:r>
              <a:t/>
            </a:r>
            <a:endParaRPr sz="600">
              <a:solidFill>
                <a:schemeClr val="dk1"/>
              </a:solidFill>
            </a:endParaRPr>
          </a:p>
        </p:txBody>
      </p:sp>
      <p:sp>
        <p:nvSpPr>
          <p:cNvPr id="86" name="Google Shape;86;p15"/>
          <p:cNvSpPr txBox="1"/>
          <p:nvPr/>
        </p:nvSpPr>
        <p:spPr>
          <a:xfrm>
            <a:off x="4706550" y="207750"/>
            <a:ext cx="36201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chemeClr val="dk1"/>
                </a:solidFill>
              </a:rPr>
              <a:t>Isaac Chan, DESY Summer Student Program, 5.9.2024</a:t>
            </a:r>
            <a:endParaRPr sz="700">
              <a:solidFill>
                <a:schemeClr val="dk1"/>
              </a:solidFill>
            </a:endParaRPr>
          </a:p>
          <a:p>
            <a:pPr indent="0" lvl="0" marL="0" rtl="0" algn="l">
              <a:spcBef>
                <a:spcPts val="0"/>
              </a:spcBef>
              <a:spcAft>
                <a:spcPts val="0"/>
              </a:spcAft>
              <a:buNone/>
            </a:pPr>
            <a:r>
              <a:t/>
            </a:r>
            <a:endParaRPr sz="600">
              <a:solidFill>
                <a:schemeClr val="dk1"/>
              </a:solidFill>
            </a:endParaRPr>
          </a:p>
          <a:p>
            <a:pPr indent="0" lvl="0" marL="0" rtl="0" algn="l">
              <a:spcBef>
                <a:spcPts val="0"/>
              </a:spcBef>
              <a:spcAft>
                <a:spcPts val="0"/>
              </a:spcAft>
              <a:buNone/>
            </a:pPr>
            <a:r>
              <a:t/>
            </a:r>
            <a:endParaRPr sz="600">
              <a:solidFill>
                <a:schemeClr val="dk1"/>
              </a:solidFill>
            </a:endParaRPr>
          </a:p>
        </p:txBody>
      </p:sp>
      <p:sp>
        <p:nvSpPr>
          <p:cNvPr id="87" name="Google Shape;87;p15"/>
          <p:cNvSpPr/>
          <p:nvPr/>
        </p:nvSpPr>
        <p:spPr>
          <a:xfrm>
            <a:off x="6174100" y="3352225"/>
            <a:ext cx="2089800" cy="1629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8" name="Google Shape;88;p15"/>
          <p:cNvSpPr txBox="1"/>
          <p:nvPr/>
        </p:nvSpPr>
        <p:spPr>
          <a:xfrm>
            <a:off x="6174100" y="3752425"/>
            <a:ext cx="2502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dk1"/>
                </a:solidFill>
              </a:rPr>
              <a:t>Pulse</a:t>
            </a:r>
            <a:r>
              <a:rPr lang="en" sz="1000">
                <a:solidFill>
                  <a:schemeClr val="dk1"/>
                </a:solidFill>
              </a:rPr>
              <a:t>: a single flash of the X-ray beam</a:t>
            </a:r>
            <a:endParaRPr sz="1000">
              <a:solidFill>
                <a:schemeClr val="dk1"/>
              </a:solidFill>
            </a:endParaRPr>
          </a:p>
          <a:p>
            <a:pPr indent="0" lvl="0" marL="0" rtl="0" algn="l">
              <a:spcBef>
                <a:spcPts val="0"/>
              </a:spcBef>
              <a:spcAft>
                <a:spcPts val="0"/>
              </a:spcAft>
              <a:buNone/>
            </a:pPr>
            <a:r>
              <a:rPr b="1" lang="en" sz="1000">
                <a:solidFill>
                  <a:schemeClr val="dk1"/>
                </a:solidFill>
              </a:rPr>
              <a:t>Train</a:t>
            </a:r>
            <a:r>
              <a:rPr lang="en" sz="1000">
                <a:solidFill>
                  <a:schemeClr val="dk1"/>
                </a:solidFill>
              </a:rPr>
              <a:t>: a rapid sequence of pulses, delivered 220 ns apart</a:t>
            </a:r>
            <a:endParaRPr sz="10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6"/>
          <p:cNvSpPr txBox="1"/>
          <p:nvPr>
            <p:ph type="title"/>
          </p:nvPr>
        </p:nvSpPr>
        <p:spPr>
          <a:xfrm>
            <a:off x="292042" y="559749"/>
            <a:ext cx="8217600" cy="5853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Overview of Our Model </a:t>
            </a:r>
            <a:endParaRPr/>
          </a:p>
        </p:txBody>
      </p:sp>
      <p:sp>
        <p:nvSpPr>
          <p:cNvPr id="94" name="Google Shape;94;p16"/>
          <p:cNvSpPr/>
          <p:nvPr/>
        </p:nvSpPr>
        <p:spPr>
          <a:xfrm>
            <a:off x="929750" y="1194000"/>
            <a:ext cx="2030100" cy="1761600"/>
          </a:xfrm>
          <a:prstGeom prst="ellipse">
            <a:avLst/>
          </a:prstGeom>
          <a:solidFill>
            <a:srgbClr val="F4CCCC"/>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95" name="Google Shape;95;p16"/>
          <p:cNvCxnSpPr>
            <a:stCxn id="94" idx="6"/>
          </p:cNvCxnSpPr>
          <p:nvPr/>
        </p:nvCxnSpPr>
        <p:spPr>
          <a:xfrm flipH="1" rot="10800000">
            <a:off x="2959850" y="2064300"/>
            <a:ext cx="1023600" cy="10500"/>
          </a:xfrm>
          <a:prstGeom prst="straightConnector1">
            <a:avLst/>
          </a:prstGeom>
          <a:noFill/>
          <a:ln cap="flat" cmpd="sng" w="9525">
            <a:solidFill>
              <a:schemeClr val="dk2"/>
            </a:solidFill>
            <a:prstDash val="solid"/>
            <a:round/>
            <a:headEnd len="med" w="med" type="none"/>
            <a:tailEnd len="med" w="med" type="triangle"/>
          </a:ln>
        </p:spPr>
      </p:cxnSp>
      <p:cxnSp>
        <p:nvCxnSpPr>
          <p:cNvPr id="96" name="Google Shape;96;p16"/>
          <p:cNvCxnSpPr>
            <a:stCxn id="97" idx="2"/>
          </p:cNvCxnSpPr>
          <p:nvPr/>
        </p:nvCxnSpPr>
        <p:spPr>
          <a:xfrm flipH="1">
            <a:off x="4862025" y="2074800"/>
            <a:ext cx="979800" cy="23700"/>
          </a:xfrm>
          <a:prstGeom prst="straightConnector1">
            <a:avLst/>
          </a:prstGeom>
          <a:noFill/>
          <a:ln cap="flat" cmpd="sng" w="9525">
            <a:solidFill>
              <a:schemeClr val="dk2"/>
            </a:solidFill>
            <a:prstDash val="solid"/>
            <a:round/>
            <a:headEnd len="med" w="med" type="none"/>
            <a:tailEnd len="med" w="med" type="triangle"/>
          </a:ln>
        </p:spPr>
      </p:cxnSp>
      <p:sp>
        <p:nvSpPr>
          <p:cNvPr id="97" name="Google Shape;97;p16"/>
          <p:cNvSpPr/>
          <p:nvPr/>
        </p:nvSpPr>
        <p:spPr>
          <a:xfrm>
            <a:off x="5841825" y="1194000"/>
            <a:ext cx="2030100" cy="1761600"/>
          </a:xfrm>
          <a:prstGeom prst="ellipse">
            <a:avLst/>
          </a:prstGeom>
          <a:solidFill>
            <a:srgbClr val="CFE2F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8" name="Google Shape;98;p16"/>
          <p:cNvSpPr txBox="1"/>
          <p:nvPr/>
        </p:nvSpPr>
        <p:spPr>
          <a:xfrm>
            <a:off x="3048888" y="1767000"/>
            <a:ext cx="27039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rPr>
              <a:t> Multiplied</a:t>
            </a:r>
            <a:endParaRPr>
              <a:solidFill>
                <a:schemeClr val="dk1"/>
              </a:solidFill>
            </a:endParaRPr>
          </a:p>
          <a:p>
            <a:pPr indent="0" lvl="0" marL="0" rtl="0" algn="ctr">
              <a:spcBef>
                <a:spcPts val="0"/>
              </a:spcBef>
              <a:spcAft>
                <a:spcPts val="0"/>
              </a:spcAft>
              <a:buNone/>
            </a:pPr>
            <a:r>
              <a:rPr b="1" lang="en">
                <a:solidFill>
                  <a:schemeClr val="dk1"/>
                </a:solidFill>
              </a:rPr>
              <a:t>x</a:t>
            </a:r>
            <a:endParaRPr b="1">
              <a:solidFill>
                <a:schemeClr val="dk1"/>
              </a:solidFill>
            </a:endParaRPr>
          </a:p>
        </p:txBody>
      </p:sp>
      <p:sp>
        <p:nvSpPr>
          <p:cNvPr id="99" name="Google Shape;99;p16"/>
          <p:cNvSpPr txBox="1"/>
          <p:nvPr/>
        </p:nvSpPr>
        <p:spPr>
          <a:xfrm>
            <a:off x="1289150" y="1874700"/>
            <a:ext cx="1373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Pulse Intensity</a:t>
            </a:r>
            <a:endParaRPr>
              <a:solidFill>
                <a:schemeClr val="dk1"/>
              </a:solidFill>
            </a:endParaRPr>
          </a:p>
        </p:txBody>
      </p:sp>
      <p:sp>
        <p:nvSpPr>
          <p:cNvPr id="100" name="Google Shape;100;p16"/>
          <p:cNvSpPr txBox="1"/>
          <p:nvPr/>
        </p:nvSpPr>
        <p:spPr>
          <a:xfrm>
            <a:off x="6040725" y="1659150"/>
            <a:ext cx="16323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rPr>
              <a:t>Beam-Jet Intersection length</a:t>
            </a:r>
            <a:endParaRPr>
              <a:solidFill>
                <a:schemeClr val="dk1"/>
              </a:solidFill>
            </a:endParaRPr>
          </a:p>
        </p:txBody>
      </p:sp>
      <p:grpSp>
        <p:nvGrpSpPr>
          <p:cNvPr id="101" name="Google Shape;101;p16"/>
          <p:cNvGrpSpPr/>
          <p:nvPr/>
        </p:nvGrpSpPr>
        <p:grpSpPr>
          <a:xfrm>
            <a:off x="3407850" y="3258300"/>
            <a:ext cx="1986000" cy="1672200"/>
            <a:chOff x="3579000" y="3258400"/>
            <a:chExt cx="1986000" cy="1672200"/>
          </a:xfrm>
        </p:grpSpPr>
        <p:sp>
          <p:nvSpPr>
            <p:cNvPr id="102" name="Google Shape;102;p16"/>
            <p:cNvSpPr/>
            <p:nvPr/>
          </p:nvSpPr>
          <p:spPr>
            <a:xfrm>
              <a:off x="3579000" y="3258400"/>
              <a:ext cx="1986000" cy="1672200"/>
            </a:xfrm>
            <a:prstGeom prst="ellipse">
              <a:avLst/>
            </a:prstGeom>
            <a:solidFill>
              <a:srgbClr val="D9D2E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3" name="Google Shape;103;p16"/>
            <p:cNvSpPr txBox="1"/>
            <p:nvPr/>
          </p:nvSpPr>
          <p:spPr>
            <a:xfrm>
              <a:off x="3838500" y="3597250"/>
              <a:ext cx="1467000" cy="1262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rPr>
                <a:t>Pixel Intensity on Detector</a:t>
              </a:r>
              <a:endParaRPr>
                <a:solidFill>
                  <a:schemeClr val="dk1"/>
                </a:solidFill>
              </a:endParaRPr>
            </a:p>
            <a:p>
              <a:pPr indent="0" lvl="0" marL="0" rtl="0" algn="ctr">
                <a:spcBef>
                  <a:spcPts val="0"/>
                </a:spcBef>
                <a:spcAft>
                  <a:spcPts val="0"/>
                </a:spcAft>
                <a:buNone/>
              </a:pPr>
              <a:r>
                <a:rPr lang="en">
                  <a:solidFill>
                    <a:schemeClr val="dk1"/>
                  </a:solidFill>
                </a:rPr>
                <a:t>(brightness of image)</a:t>
              </a:r>
              <a:endParaRPr>
                <a:solidFill>
                  <a:schemeClr val="dk1"/>
                </a:solidFill>
              </a:endParaRPr>
            </a:p>
            <a:p>
              <a:pPr indent="0" lvl="0" marL="0" rtl="0" algn="l">
                <a:spcBef>
                  <a:spcPts val="0"/>
                </a:spcBef>
                <a:spcAft>
                  <a:spcPts val="0"/>
                </a:spcAft>
                <a:buNone/>
              </a:pPr>
              <a:r>
                <a:t/>
              </a:r>
              <a:endParaRPr>
                <a:solidFill>
                  <a:schemeClr val="dk1"/>
                </a:solidFill>
              </a:endParaRPr>
            </a:p>
          </p:txBody>
        </p:sp>
      </p:grpSp>
      <p:cxnSp>
        <p:nvCxnSpPr>
          <p:cNvPr id="104" name="Google Shape;104;p16"/>
          <p:cNvCxnSpPr>
            <a:stCxn id="98" idx="2"/>
            <a:endCxn id="102" idx="0"/>
          </p:cNvCxnSpPr>
          <p:nvPr/>
        </p:nvCxnSpPr>
        <p:spPr>
          <a:xfrm>
            <a:off x="4400838" y="2382600"/>
            <a:ext cx="0" cy="875700"/>
          </a:xfrm>
          <a:prstGeom prst="straightConnector1">
            <a:avLst/>
          </a:prstGeom>
          <a:noFill/>
          <a:ln cap="flat" cmpd="sng" w="9525">
            <a:solidFill>
              <a:schemeClr val="dk2"/>
            </a:solidFill>
            <a:prstDash val="solid"/>
            <a:round/>
            <a:headEnd len="med" w="med" type="none"/>
            <a:tailEnd len="med" w="med" type="triangle"/>
          </a:ln>
        </p:spPr>
      </p:cxnSp>
      <p:sp>
        <p:nvSpPr>
          <p:cNvPr id="105" name="Google Shape;105;p16"/>
          <p:cNvSpPr/>
          <p:nvPr/>
        </p:nvSpPr>
        <p:spPr>
          <a:xfrm>
            <a:off x="238825" y="290025"/>
            <a:ext cx="8437500" cy="93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6" name="Google Shape;106;p16"/>
          <p:cNvSpPr/>
          <p:nvPr/>
        </p:nvSpPr>
        <p:spPr>
          <a:xfrm>
            <a:off x="391225" y="442425"/>
            <a:ext cx="8437500" cy="93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7" name="Google Shape;107;p16"/>
          <p:cNvSpPr txBox="1"/>
          <p:nvPr/>
        </p:nvSpPr>
        <p:spPr>
          <a:xfrm>
            <a:off x="407200" y="207750"/>
            <a:ext cx="23724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chemeClr val="dk1"/>
                </a:solidFill>
              </a:rPr>
              <a:t>Simulation Software for Automated Beamline Alignment</a:t>
            </a:r>
            <a:endParaRPr sz="700">
              <a:solidFill>
                <a:schemeClr val="dk1"/>
              </a:solidFill>
            </a:endParaRPr>
          </a:p>
          <a:p>
            <a:pPr indent="0" lvl="0" marL="0" rtl="0" algn="l">
              <a:spcBef>
                <a:spcPts val="0"/>
              </a:spcBef>
              <a:spcAft>
                <a:spcPts val="0"/>
              </a:spcAft>
              <a:buNone/>
            </a:pPr>
            <a:r>
              <a:t/>
            </a:r>
            <a:endParaRPr sz="600">
              <a:solidFill>
                <a:schemeClr val="dk1"/>
              </a:solidFill>
            </a:endParaRPr>
          </a:p>
          <a:p>
            <a:pPr indent="0" lvl="0" marL="0" rtl="0" algn="l">
              <a:spcBef>
                <a:spcPts val="0"/>
              </a:spcBef>
              <a:spcAft>
                <a:spcPts val="0"/>
              </a:spcAft>
              <a:buNone/>
            </a:pPr>
            <a:r>
              <a:t/>
            </a:r>
            <a:endParaRPr sz="600">
              <a:solidFill>
                <a:schemeClr val="dk1"/>
              </a:solidFill>
            </a:endParaRPr>
          </a:p>
        </p:txBody>
      </p:sp>
      <p:sp>
        <p:nvSpPr>
          <p:cNvPr id="108" name="Google Shape;108;p16"/>
          <p:cNvSpPr txBox="1"/>
          <p:nvPr/>
        </p:nvSpPr>
        <p:spPr>
          <a:xfrm>
            <a:off x="4706550" y="207750"/>
            <a:ext cx="36201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chemeClr val="dk1"/>
                </a:solidFill>
              </a:rPr>
              <a:t>Isaac Chan, DESY Summer Student Program, </a:t>
            </a:r>
            <a:r>
              <a:rPr lang="en" sz="700">
                <a:solidFill>
                  <a:schemeClr val="dk1"/>
                </a:solidFill>
              </a:rPr>
              <a:t>5.9.2024</a:t>
            </a:r>
            <a:endParaRPr sz="600">
              <a:solidFill>
                <a:schemeClr val="dk1"/>
              </a:solidFill>
            </a:endParaRPr>
          </a:p>
          <a:p>
            <a:pPr indent="0" lvl="0" marL="0" rtl="0" algn="l">
              <a:spcBef>
                <a:spcPts val="0"/>
              </a:spcBef>
              <a:spcAft>
                <a:spcPts val="0"/>
              </a:spcAft>
              <a:buNone/>
            </a:pPr>
            <a:r>
              <a:t/>
            </a:r>
            <a:endParaRPr sz="6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7"/>
          <p:cNvSpPr/>
          <p:nvPr/>
        </p:nvSpPr>
        <p:spPr>
          <a:xfrm>
            <a:off x="238825" y="290025"/>
            <a:ext cx="8437500" cy="93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4" name="Google Shape;114;p17"/>
          <p:cNvSpPr txBox="1"/>
          <p:nvPr/>
        </p:nvSpPr>
        <p:spPr>
          <a:xfrm>
            <a:off x="407200" y="207750"/>
            <a:ext cx="23724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chemeClr val="dk1"/>
                </a:solidFill>
              </a:rPr>
              <a:t>Simulation Software for Automated Beamline Alignment</a:t>
            </a:r>
            <a:endParaRPr sz="700">
              <a:solidFill>
                <a:schemeClr val="dk1"/>
              </a:solidFill>
            </a:endParaRPr>
          </a:p>
          <a:p>
            <a:pPr indent="0" lvl="0" marL="0" rtl="0" algn="l">
              <a:spcBef>
                <a:spcPts val="0"/>
              </a:spcBef>
              <a:spcAft>
                <a:spcPts val="0"/>
              </a:spcAft>
              <a:buNone/>
            </a:pPr>
            <a:r>
              <a:t/>
            </a:r>
            <a:endParaRPr sz="600">
              <a:solidFill>
                <a:schemeClr val="dk1"/>
              </a:solidFill>
            </a:endParaRPr>
          </a:p>
          <a:p>
            <a:pPr indent="0" lvl="0" marL="0" rtl="0" algn="l">
              <a:spcBef>
                <a:spcPts val="0"/>
              </a:spcBef>
              <a:spcAft>
                <a:spcPts val="0"/>
              </a:spcAft>
              <a:buNone/>
            </a:pPr>
            <a:r>
              <a:t/>
            </a:r>
            <a:endParaRPr sz="600">
              <a:solidFill>
                <a:schemeClr val="dk1"/>
              </a:solidFill>
            </a:endParaRPr>
          </a:p>
        </p:txBody>
      </p:sp>
      <p:sp>
        <p:nvSpPr>
          <p:cNvPr id="115" name="Google Shape;115;p17"/>
          <p:cNvSpPr txBox="1"/>
          <p:nvPr/>
        </p:nvSpPr>
        <p:spPr>
          <a:xfrm>
            <a:off x="4706550" y="207750"/>
            <a:ext cx="36201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chemeClr val="dk1"/>
                </a:solidFill>
              </a:rPr>
              <a:t>Isaac Chan, DESY Summer Student Program, </a:t>
            </a:r>
            <a:r>
              <a:rPr lang="en" sz="700">
                <a:solidFill>
                  <a:schemeClr val="dk1"/>
                </a:solidFill>
              </a:rPr>
              <a:t>5.9.2024</a:t>
            </a:r>
            <a:endParaRPr sz="600">
              <a:solidFill>
                <a:schemeClr val="dk1"/>
              </a:solidFill>
            </a:endParaRPr>
          </a:p>
          <a:p>
            <a:pPr indent="0" lvl="0" marL="0" rtl="0" algn="l">
              <a:spcBef>
                <a:spcPts val="0"/>
              </a:spcBef>
              <a:spcAft>
                <a:spcPts val="0"/>
              </a:spcAft>
              <a:buNone/>
            </a:pPr>
            <a:r>
              <a:t/>
            </a:r>
            <a:endParaRPr sz="600">
              <a:solidFill>
                <a:schemeClr val="dk1"/>
              </a:solidFill>
            </a:endParaRPr>
          </a:p>
        </p:txBody>
      </p:sp>
      <p:pic>
        <p:nvPicPr>
          <p:cNvPr id="116" name="Google Shape;116;p17"/>
          <p:cNvPicPr preferRelativeResize="0"/>
          <p:nvPr/>
        </p:nvPicPr>
        <p:blipFill>
          <a:blip r:embed="rId3">
            <a:alphaModFix/>
          </a:blip>
          <a:stretch>
            <a:fillRect/>
          </a:stretch>
        </p:blipFill>
        <p:spPr>
          <a:xfrm>
            <a:off x="679800" y="1074650"/>
            <a:ext cx="3367549" cy="3276851"/>
          </a:xfrm>
          <a:prstGeom prst="rect">
            <a:avLst/>
          </a:prstGeom>
          <a:noFill/>
          <a:ln>
            <a:noFill/>
          </a:ln>
        </p:spPr>
      </p:pic>
      <p:pic>
        <p:nvPicPr>
          <p:cNvPr id="117" name="Google Shape;117;p17"/>
          <p:cNvPicPr preferRelativeResize="0"/>
          <p:nvPr/>
        </p:nvPicPr>
        <p:blipFill>
          <a:blip r:embed="rId4">
            <a:alphaModFix/>
          </a:blip>
          <a:stretch>
            <a:fillRect/>
          </a:stretch>
        </p:blipFill>
        <p:spPr>
          <a:xfrm>
            <a:off x="4842350" y="1074650"/>
            <a:ext cx="3621693" cy="3276850"/>
          </a:xfrm>
          <a:prstGeom prst="rect">
            <a:avLst/>
          </a:prstGeom>
          <a:noFill/>
          <a:ln>
            <a:noFill/>
          </a:ln>
        </p:spPr>
      </p:pic>
      <p:sp>
        <p:nvSpPr>
          <p:cNvPr id="118" name="Google Shape;118;p17"/>
          <p:cNvSpPr txBox="1"/>
          <p:nvPr>
            <p:ph idx="4294967295" type="title"/>
          </p:nvPr>
        </p:nvSpPr>
        <p:spPr>
          <a:xfrm>
            <a:off x="328675" y="616337"/>
            <a:ext cx="8217600" cy="2259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Good Detector Images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8"/>
          <p:cNvSpPr txBox="1"/>
          <p:nvPr>
            <p:ph type="title"/>
          </p:nvPr>
        </p:nvSpPr>
        <p:spPr>
          <a:xfrm>
            <a:off x="458392" y="534174"/>
            <a:ext cx="8217600" cy="585300"/>
          </a:xfrm>
          <a:prstGeom prst="rect">
            <a:avLst/>
          </a:prstGeom>
        </p:spPr>
        <p:txBody>
          <a:bodyPr anchorCtr="0" anchor="b" bIns="0" lIns="0" spcFirstLastPara="1" rIns="0" wrap="square" tIns="0">
            <a:noAutofit/>
          </a:bodyPr>
          <a:lstStyle/>
          <a:p>
            <a:pPr indent="0" lvl="0" marL="0" rtl="0" algn="l">
              <a:spcBef>
                <a:spcPts val="0"/>
              </a:spcBef>
              <a:spcAft>
                <a:spcPts val="0"/>
              </a:spcAft>
              <a:buClr>
                <a:schemeClr val="dk1"/>
              </a:buClr>
              <a:buSzPts val="1100"/>
              <a:buFont typeface="Arial"/>
              <a:buNone/>
            </a:pPr>
            <a:r>
              <a:rPr lang="en"/>
              <a:t>Developing Pulse Intensity Model - First Steps</a:t>
            </a:r>
            <a:endParaRPr/>
          </a:p>
        </p:txBody>
      </p:sp>
      <p:sp>
        <p:nvSpPr>
          <p:cNvPr id="124" name="Google Shape;124;p18"/>
          <p:cNvSpPr txBox="1"/>
          <p:nvPr>
            <p:ph idx="1" type="body"/>
          </p:nvPr>
        </p:nvSpPr>
        <p:spPr>
          <a:xfrm>
            <a:off x="467916" y="3964113"/>
            <a:ext cx="3969600" cy="180900"/>
          </a:xfrm>
          <a:prstGeom prst="rect">
            <a:avLst/>
          </a:prstGeom>
        </p:spPr>
        <p:txBody>
          <a:bodyPr anchorCtr="0" anchor="t" bIns="0" lIns="0" spcFirstLastPara="1" rIns="0" wrap="square" tIns="27000">
            <a:noAutofit/>
          </a:bodyPr>
          <a:lstStyle/>
          <a:p>
            <a:pPr indent="0" lvl="0" marL="0" rtl="0" algn="ctr">
              <a:spcBef>
                <a:spcPts val="1400"/>
              </a:spcBef>
              <a:spcAft>
                <a:spcPts val="0"/>
              </a:spcAft>
              <a:buNone/>
            </a:pPr>
            <a:r>
              <a:rPr lang="en" sz="1400"/>
              <a:t>Single train example</a:t>
            </a:r>
            <a:endParaRPr sz="1400"/>
          </a:p>
        </p:txBody>
      </p:sp>
      <p:sp>
        <p:nvSpPr>
          <p:cNvPr id="125" name="Google Shape;125;p18"/>
          <p:cNvSpPr txBox="1"/>
          <p:nvPr>
            <p:ph idx="4" type="body"/>
          </p:nvPr>
        </p:nvSpPr>
        <p:spPr>
          <a:xfrm>
            <a:off x="4639864" y="3964113"/>
            <a:ext cx="3969600" cy="180900"/>
          </a:xfrm>
          <a:prstGeom prst="rect">
            <a:avLst/>
          </a:prstGeom>
        </p:spPr>
        <p:txBody>
          <a:bodyPr anchorCtr="0" anchor="t" bIns="0" lIns="0" spcFirstLastPara="1" rIns="0" wrap="square" tIns="27000">
            <a:noAutofit/>
          </a:bodyPr>
          <a:lstStyle/>
          <a:p>
            <a:pPr indent="0" lvl="0" marL="0" rtl="0" algn="ctr">
              <a:spcBef>
                <a:spcPts val="1400"/>
              </a:spcBef>
              <a:spcAft>
                <a:spcPts val="0"/>
              </a:spcAft>
              <a:buNone/>
            </a:pPr>
            <a:r>
              <a:rPr lang="en" sz="1400"/>
              <a:t>Average across all trains (~2700) in a run  </a:t>
            </a:r>
            <a:endParaRPr sz="1400"/>
          </a:p>
        </p:txBody>
      </p:sp>
      <p:sp>
        <p:nvSpPr>
          <p:cNvPr id="126" name="Google Shape;126;p18"/>
          <p:cNvSpPr/>
          <p:nvPr/>
        </p:nvSpPr>
        <p:spPr>
          <a:xfrm>
            <a:off x="283875" y="266000"/>
            <a:ext cx="8437200" cy="244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7" name="Google Shape;127;p18"/>
          <p:cNvSpPr txBox="1"/>
          <p:nvPr/>
        </p:nvSpPr>
        <p:spPr>
          <a:xfrm>
            <a:off x="4706550" y="207750"/>
            <a:ext cx="36201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chemeClr val="dk1"/>
                </a:solidFill>
              </a:rPr>
              <a:t>Isaac Chan, DESY Summer Student Program, </a:t>
            </a:r>
            <a:r>
              <a:rPr lang="en" sz="700">
                <a:solidFill>
                  <a:schemeClr val="dk1"/>
                </a:solidFill>
              </a:rPr>
              <a:t>5.9.2024</a:t>
            </a:r>
            <a:endParaRPr sz="700">
              <a:solidFill>
                <a:schemeClr val="dk1"/>
              </a:solidFill>
            </a:endParaRPr>
          </a:p>
          <a:p>
            <a:pPr indent="0" lvl="0" marL="0" rtl="0" algn="l">
              <a:spcBef>
                <a:spcPts val="0"/>
              </a:spcBef>
              <a:spcAft>
                <a:spcPts val="0"/>
              </a:spcAft>
              <a:buNone/>
            </a:pPr>
            <a:r>
              <a:t/>
            </a:r>
            <a:endParaRPr sz="600">
              <a:solidFill>
                <a:schemeClr val="dk1"/>
              </a:solidFill>
            </a:endParaRPr>
          </a:p>
          <a:p>
            <a:pPr indent="0" lvl="0" marL="0" rtl="0" algn="l">
              <a:spcBef>
                <a:spcPts val="0"/>
              </a:spcBef>
              <a:spcAft>
                <a:spcPts val="0"/>
              </a:spcAft>
              <a:buNone/>
            </a:pPr>
            <a:r>
              <a:t/>
            </a:r>
            <a:endParaRPr sz="600">
              <a:solidFill>
                <a:schemeClr val="dk1"/>
              </a:solidFill>
            </a:endParaRPr>
          </a:p>
        </p:txBody>
      </p:sp>
      <p:sp>
        <p:nvSpPr>
          <p:cNvPr id="128" name="Google Shape;128;p18"/>
          <p:cNvSpPr/>
          <p:nvPr/>
        </p:nvSpPr>
        <p:spPr>
          <a:xfrm>
            <a:off x="281475" y="510200"/>
            <a:ext cx="8442000" cy="93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29" name="Google Shape;129;p18"/>
          <p:cNvPicPr preferRelativeResize="0"/>
          <p:nvPr/>
        </p:nvPicPr>
        <p:blipFill>
          <a:blip r:embed="rId3">
            <a:alphaModFix/>
          </a:blip>
          <a:stretch>
            <a:fillRect/>
          </a:stretch>
        </p:blipFill>
        <p:spPr>
          <a:xfrm>
            <a:off x="749900" y="1557600"/>
            <a:ext cx="3208604" cy="2028300"/>
          </a:xfrm>
          <a:prstGeom prst="rect">
            <a:avLst/>
          </a:prstGeom>
          <a:noFill/>
          <a:ln>
            <a:noFill/>
          </a:ln>
        </p:spPr>
      </p:pic>
      <p:pic>
        <p:nvPicPr>
          <p:cNvPr id="130" name="Google Shape;130;p18"/>
          <p:cNvPicPr preferRelativeResize="0"/>
          <p:nvPr/>
        </p:nvPicPr>
        <p:blipFill>
          <a:blip r:embed="rId4">
            <a:alphaModFix/>
          </a:blip>
          <a:stretch>
            <a:fillRect/>
          </a:stretch>
        </p:blipFill>
        <p:spPr>
          <a:xfrm>
            <a:off x="4912301" y="1557594"/>
            <a:ext cx="3208599" cy="2081454"/>
          </a:xfrm>
          <a:prstGeom prst="rect">
            <a:avLst/>
          </a:prstGeom>
          <a:noFill/>
          <a:ln>
            <a:noFill/>
          </a:ln>
        </p:spPr>
      </p:pic>
      <p:sp>
        <p:nvSpPr>
          <p:cNvPr id="131" name="Google Shape;131;p18"/>
          <p:cNvSpPr txBox="1"/>
          <p:nvPr/>
        </p:nvSpPr>
        <p:spPr>
          <a:xfrm>
            <a:off x="407200" y="207750"/>
            <a:ext cx="23724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chemeClr val="dk1"/>
                </a:solidFill>
              </a:rPr>
              <a:t>Simulation Software for Automated Beamline Alignment</a:t>
            </a:r>
            <a:endParaRPr sz="700">
              <a:solidFill>
                <a:schemeClr val="dk1"/>
              </a:solidFill>
            </a:endParaRPr>
          </a:p>
          <a:p>
            <a:pPr indent="0" lvl="0" marL="0" rtl="0" algn="l">
              <a:spcBef>
                <a:spcPts val="0"/>
              </a:spcBef>
              <a:spcAft>
                <a:spcPts val="0"/>
              </a:spcAft>
              <a:buNone/>
            </a:pPr>
            <a:r>
              <a:t/>
            </a:r>
            <a:endParaRPr sz="600">
              <a:solidFill>
                <a:schemeClr val="dk1"/>
              </a:solidFill>
            </a:endParaRPr>
          </a:p>
          <a:p>
            <a:pPr indent="0" lvl="0" marL="0" rtl="0" algn="l">
              <a:spcBef>
                <a:spcPts val="0"/>
              </a:spcBef>
              <a:spcAft>
                <a:spcPts val="0"/>
              </a:spcAft>
              <a:buNone/>
            </a:pPr>
            <a:r>
              <a:t/>
            </a:r>
            <a:endParaRPr sz="600">
              <a:solidFill>
                <a:schemeClr val="dk1"/>
              </a:solidFill>
            </a:endParaRPr>
          </a:p>
        </p:txBody>
      </p:sp>
      <p:sp>
        <p:nvSpPr>
          <p:cNvPr id="132" name="Google Shape;132;p18"/>
          <p:cNvSpPr txBox="1"/>
          <p:nvPr/>
        </p:nvSpPr>
        <p:spPr>
          <a:xfrm>
            <a:off x="1956400" y="3522275"/>
            <a:ext cx="17748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chemeClr val="dk1"/>
                </a:solidFill>
                <a:latin typeface="Helvetica Neue"/>
                <a:ea typeface="Helvetica Neue"/>
                <a:cs typeface="Helvetica Neue"/>
                <a:sym typeface="Helvetica Neue"/>
              </a:rPr>
              <a:t>Pulse Number</a:t>
            </a:r>
            <a:endParaRPr sz="700">
              <a:solidFill>
                <a:schemeClr val="dk1"/>
              </a:solidFill>
              <a:latin typeface="Helvetica Neue"/>
              <a:ea typeface="Helvetica Neue"/>
              <a:cs typeface="Helvetica Neue"/>
              <a:sym typeface="Helvetica Neue"/>
            </a:endParaRPr>
          </a:p>
        </p:txBody>
      </p:sp>
      <p:sp>
        <p:nvSpPr>
          <p:cNvPr id="133" name="Google Shape;133;p18"/>
          <p:cNvSpPr txBox="1"/>
          <p:nvPr/>
        </p:nvSpPr>
        <p:spPr>
          <a:xfrm>
            <a:off x="6278850" y="3585900"/>
            <a:ext cx="8250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chemeClr val="dk1"/>
                </a:solidFill>
                <a:latin typeface="Helvetica Neue"/>
                <a:ea typeface="Helvetica Neue"/>
                <a:cs typeface="Helvetica Neue"/>
                <a:sym typeface="Helvetica Neue"/>
              </a:rPr>
              <a:t>Pulse Number</a:t>
            </a:r>
            <a:endParaRPr sz="700">
              <a:solidFill>
                <a:schemeClr val="dk1"/>
              </a:solidFill>
              <a:latin typeface="Helvetica Neue"/>
              <a:ea typeface="Helvetica Neue"/>
              <a:cs typeface="Helvetica Neue"/>
              <a:sym typeface="Helvetica Neue"/>
            </a:endParaRPr>
          </a:p>
        </p:txBody>
      </p:sp>
      <p:sp>
        <p:nvSpPr>
          <p:cNvPr id="134" name="Google Shape;134;p18"/>
          <p:cNvSpPr txBox="1"/>
          <p:nvPr/>
        </p:nvSpPr>
        <p:spPr>
          <a:xfrm rot="-5400000">
            <a:off x="205875" y="2282339"/>
            <a:ext cx="8166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chemeClr val="dk1"/>
                </a:solidFill>
              </a:rPr>
              <a:t>Pulse Intensity</a:t>
            </a:r>
            <a:endParaRPr sz="700">
              <a:solidFill>
                <a:schemeClr val="dk1"/>
              </a:solidFill>
            </a:endParaRPr>
          </a:p>
        </p:txBody>
      </p:sp>
      <p:sp>
        <p:nvSpPr>
          <p:cNvPr id="135" name="Google Shape;135;p18"/>
          <p:cNvSpPr txBox="1"/>
          <p:nvPr/>
        </p:nvSpPr>
        <p:spPr>
          <a:xfrm rot="-5400000">
            <a:off x="4444500" y="2282339"/>
            <a:ext cx="8166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chemeClr val="dk1"/>
                </a:solidFill>
              </a:rPr>
              <a:t>Pulse Intensity</a:t>
            </a:r>
            <a:endParaRPr sz="7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9"/>
          <p:cNvSpPr txBox="1"/>
          <p:nvPr>
            <p:ph type="title"/>
          </p:nvPr>
        </p:nvSpPr>
        <p:spPr>
          <a:xfrm>
            <a:off x="458392" y="534174"/>
            <a:ext cx="8217600" cy="585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Developing Pulse Intensity Model - Analyzing Behavior</a:t>
            </a:r>
            <a:endParaRPr/>
          </a:p>
        </p:txBody>
      </p:sp>
      <p:sp>
        <p:nvSpPr>
          <p:cNvPr id="141" name="Google Shape;141;p19"/>
          <p:cNvSpPr txBox="1"/>
          <p:nvPr>
            <p:ph idx="1" type="body"/>
          </p:nvPr>
        </p:nvSpPr>
        <p:spPr>
          <a:xfrm>
            <a:off x="645450" y="3812465"/>
            <a:ext cx="4061100" cy="791400"/>
          </a:xfrm>
          <a:prstGeom prst="rect">
            <a:avLst/>
          </a:prstGeom>
        </p:spPr>
        <p:txBody>
          <a:bodyPr anchorCtr="0" anchor="t" bIns="0" lIns="0" spcFirstLastPara="1" rIns="0" wrap="square" tIns="27000">
            <a:noAutofit/>
          </a:bodyPr>
          <a:lstStyle/>
          <a:p>
            <a:pPr indent="0" lvl="0" marL="0" rtl="0" algn="ctr">
              <a:spcBef>
                <a:spcPts val="1400"/>
              </a:spcBef>
              <a:spcAft>
                <a:spcPts val="0"/>
              </a:spcAft>
              <a:buNone/>
            </a:pPr>
            <a:r>
              <a:rPr lang="en" sz="1400"/>
              <a:t>Fitted to equation: </a:t>
            </a:r>
            <a:endParaRPr sz="1400"/>
          </a:p>
          <a:p>
            <a:pPr indent="0" lvl="0" marL="0" rtl="0" algn="ctr">
              <a:spcBef>
                <a:spcPts val="1400"/>
              </a:spcBef>
              <a:spcAft>
                <a:spcPts val="0"/>
              </a:spcAft>
              <a:buNone/>
            </a:pPr>
            <a:r>
              <a:rPr lang="en" sz="1400"/>
              <a:t>y = −ax − ce</a:t>
            </a:r>
            <a:r>
              <a:rPr baseline="30000" lang="en" sz="1400"/>
              <a:t>−bx </a:t>
            </a:r>
            <a:r>
              <a:rPr lang="en" sz="1400"/>
              <a:t>+ d</a:t>
            </a:r>
            <a:endParaRPr baseline="30000" sz="1400"/>
          </a:p>
          <a:p>
            <a:pPr indent="0" lvl="0" marL="0" rtl="0" algn="ctr">
              <a:spcBef>
                <a:spcPts val="1400"/>
              </a:spcBef>
              <a:spcAft>
                <a:spcPts val="0"/>
              </a:spcAft>
              <a:buNone/>
            </a:pPr>
            <a:r>
              <a:t/>
            </a:r>
            <a:endParaRPr sz="1400"/>
          </a:p>
        </p:txBody>
      </p:sp>
      <p:sp>
        <p:nvSpPr>
          <p:cNvPr id="142" name="Google Shape;142;p19"/>
          <p:cNvSpPr txBox="1"/>
          <p:nvPr>
            <p:ph idx="4" type="body"/>
          </p:nvPr>
        </p:nvSpPr>
        <p:spPr>
          <a:xfrm>
            <a:off x="4847689" y="4117713"/>
            <a:ext cx="3969600" cy="180900"/>
          </a:xfrm>
          <a:prstGeom prst="rect">
            <a:avLst/>
          </a:prstGeom>
        </p:spPr>
        <p:txBody>
          <a:bodyPr anchorCtr="0" anchor="t" bIns="0" lIns="0" spcFirstLastPara="1" rIns="0" wrap="square" tIns="27000">
            <a:noAutofit/>
          </a:bodyPr>
          <a:lstStyle/>
          <a:p>
            <a:pPr indent="0" lvl="0" marL="0" rtl="0" algn="ctr">
              <a:spcBef>
                <a:spcPts val="1400"/>
              </a:spcBef>
              <a:spcAft>
                <a:spcPts val="0"/>
              </a:spcAft>
              <a:buNone/>
            </a:pPr>
            <a:r>
              <a:rPr lang="en" sz="1400"/>
              <a:t>Random numbers to represent fluctuations</a:t>
            </a:r>
            <a:endParaRPr sz="1400"/>
          </a:p>
        </p:txBody>
      </p:sp>
      <p:sp>
        <p:nvSpPr>
          <p:cNvPr id="143" name="Google Shape;143;p19"/>
          <p:cNvSpPr/>
          <p:nvPr/>
        </p:nvSpPr>
        <p:spPr>
          <a:xfrm>
            <a:off x="283875" y="266000"/>
            <a:ext cx="8437200" cy="244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4" name="Google Shape;144;p19"/>
          <p:cNvSpPr txBox="1"/>
          <p:nvPr/>
        </p:nvSpPr>
        <p:spPr>
          <a:xfrm>
            <a:off x="4706550" y="207750"/>
            <a:ext cx="36201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chemeClr val="dk1"/>
                </a:solidFill>
              </a:rPr>
              <a:t>Isaac Chan, DESY Summer Student Program, </a:t>
            </a:r>
            <a:r>
              <a:rPr lang="en" sz="700">
                <a:solidFill>
                  <a:schemeClr val="dk1"/>
                </a:solidFill>
              </a:rPr>
              <a:t>5.9.2024</a:t>
            </a:r>
            <a:endParaRPr sz="700">
              <a:solidFill>
                <a:schemeClr val="dk1"/>
              </a:solidFill>
            </a:endParaRPr>
          </a:p>
          <a:p>
            <a:pPr indent="0" lvl="0" marL="0" rtl="0" algn="l">
              <a:spcBef>
                <a:spcPts val="0"/>
              </a:spcBef>
              <a:spcAft>
                <a:spcPts val="0"/>
              </a:spcAft>
              <a:buNone/>
            </a:pPr>
            <a:r>
              <a:t/>
            </a:r>
            <a:endParaRPr sz="600">
              <a:solidFill>
                <a:schemeClr val="dk1"/>
              </a:solidFill>
            </a:endParaRPr>
          </a:p>
          <a:p>
            <a:pPr indent="0" lvl="0" marL="0" rtl="0" algn="l">
              <a:spcBef>
                <a:spcPts val="0"/>
              </a:spcBef>
              <a:spcAft>
                <a:spcPts val="0"/>
              </a:spcAft>
              <a:buNone/>
            </a:pPr>
            <a:r>
              <a:t/>
            </a:r>
            <a:endParaRPr sz="600">
              <a:solidFill>
                <a:schemeClr val="dk1"/>
              </a:solidFill>
            </a:endParaRPr>
          </a:p>
        </p:txBody>
      </p:sp>
      <p:sp>
        <p:nvSpPr>
          <p:cNvPr id="145" name="Google Shape;145;p19"/>
          <p:cNvSpPr/>
          <p:nvPr/>
        </p:nvSpPr>
        <p:spPr>
          <a:xfrm>
            <a:off x="281475" y="510200"/>
            <a:ext cx="8442000" cy="93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46" name="Google Shape;146;p19"/>
          <p:cNvPicPr preferRelativeResize="0"/>
          <p:nvPr/>
        </p:nvPicPr>
        <p:blipFill>
          <a:blip r:embed="rId3">
            <a:alphaModFix/>
          </a:blip>
          <a:stretch>
            <a:fillRect/>
          </a:stretch>
        </p:blipFill>
        <p:spPr>
          <a:xfrm>
            <a:off x="991000" y="1520059"/>
            <a:ext cx="3126681" cy="2028300"/>
          </a:xfrm>
          <a:prstGeom prst="rect">
            <a:avLst/>
          </a:prstGeom>
          <a:noFill/>
          <a:ln>
            <a:noFill/>
          </a:ln>
        </p:spPr>
      </p:pic>
      <p:sp>
        <p:nvSpPr>
          <p:cNvPr id="147" name="Google Shape;147;p19"/>
          <p:cNvSpPr txBox="1"/>
          <p:nvPr/>
        </p:nvSpPr>
        <p:spPr>
          <a:xfrm>
            <a:off x="407200" y="207750"/>
            <a:ext cx="23724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chemeClr val="dk1"/>
                </a:solidFill>
              </a:rPr>
              <a:t>Simulation Software for Automated Beamline Alignment</a:t>
            </a:r>
            <a:endParaRPr sz="700">
              <a:solidFill>
                <a:schemeClr val="dk1"/>
              </a:solidFill>
            </a:endParaRPr>
          </a:p>
          <a:p>
            <a:pPr indent="0" lvl="0" marL="0" rtl="0" algn="l">
              <a:spcBef>
                <a:spcPts val="0"/>
              </a:spcBef>
              <a:spcAft>
                <a:spcPts val="0"/>
              </a:spcAft>
              <a:buNone/>
            </a:pPr>
            <a:r>
              <a:t/>
            </a:r>
            <a:endParaRPr sz="600">
              <a:solidFill>
                <a:schemeClr val="dk1"/>
              </a:solidFill>
            </a:endParaRPr>
          </a:p>
          <a:p>
            <a:pPr indent="0" lvl="0" marL="0" rtl="0" algn="l">
              <a:spcBef>
                <a:spcPts val="0"/>
              </a:spcBef>
              <a:spcAft>
                <a:spcPts val="0"/>
              </a:spcAft>
              <a:buNone/>
            </a:pPr>
            <a:r>
              <a:t/>
            </a:r>
            <a:endParaRPr sz="600">
              <a:solidFill>
                <a:schemeClr val="dk1"/>
              </a:solidFill>
            </a:endParaRPr>
          </a:p>
        </p:txBody>
      </p:sp>
      <p:sp>
        <p:nvSpPr>
          <p:cNvPr id="148" name="Google Shape;148;p19"/>
          <p:cNvSpPr txBox="1"/>
          <p:nvPr/>
        </p:nvSpPr>
        <p:spPr>
          <a:xfrm>
            <a:off x="2141825" y="3462825"/>
            <a:ext cx="8250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chemeClr val="dk1"/>
                </a:solidFill>
                <a:latin typeface="Helvetica Neue"/>
                <a:ea typeface="Helvetica Neue"/>
                <a:cs typeface="Helvetica Neue"/>
                <a:sym typeface="Helvetica Neue"/>
              </a:rPr>
              <a:t>Pulse Number</a:t>
            </a:r>
            <a:endParaRPr sz="700">
              <a:solidFill>
                <a:schemeClr val="dk1"/>
              </a:solidFill>
              <a:latin typeface="Helvetica Neue"/>
              <a:ea typeface="Helvetica Neue"/>
              <a:cs typeface="Helvetica Neue"/>
              <a:sym typeface="Helvetica Neue"/>
            </a:endParaRPr>
          </a:p>
        </p:txBody>
      </p:sp>
      <p:sp>
        <p:nvSpPr>
          <p:cNvPr id="149" name="Google Shape;149;p19"/>
          <p:cNvSpPr txBox="1"/>
          <p:nvPr/>
        </p:nvSpPr>
        <p:spPr>
          <a:xfrm rot="-5400000">
            <a:off x="436450" y="2262564"/>
            <a:ext cx="8166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chemeClr val="dk1"/>
                </a:solidFill>
              </a:rPr>
              <a:t>Pulse Intensity</a:t>
            </a:r>
            <a:endParaRPr sz="700">
              <a:solidFill>
                <a:schemeClr val="dk1"/>
              </a:solidFill>
            </a:endParaRPr>
          </a:p>
        </p:txBody>
      </p:sp>
      <p:pic>
        <p:nvPicPr>
          <p:cNvPr id="150" name="Google Shape;150;p19"/>
          <p:cNvPicPr preferRelativeResize="0"/>
          <p:nvPr/>
        </p:nvPicPr>
        <p:blipFill>
          <a:blip r:embed="rId4">
            <a:alphaModFix/>
          </a:blip>
          <a:stretch>
            <a:fillRect/>
          </a:stretch>
        </p:blipFill>
        <p:spPr>
          <a:xfrm>
            <a:off x="5164675" y="1500975"/>
            <a:ext cx="3291776" cy="2205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0"/>
          <p:cNvSpPr txBox="1"/>
          <p:nvPr>
            <p:ph type="title"/>
          </p:nvPr>
        </p:nvSpPr>
        <p:spPr>
          <a:xfrm>
            <a:off x="458392" y="534174"/>
            <a:ext cx="8217600" cy="585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Developing Pulse Intensity Model - Results</a:t>
            </a:r>
            <a:endParaRPr/>
          </a:p>
        </p:txBody>
      </p:sp>
      <p:sp>
        <p:nvSpPr>
          <p:cNvPr id="156" name="Google Shape;156;p20"/>
          <p:cNvSpPr txBox="1"/>
          <p:nvPr>
            <p:ph idx="1" type="body"/>
          </p:nvPr>
        </p:nvSpPr>
        <p:spPr>
          <a:xfrm>
            <a:off x="467904" y="3995663"/>
            <a:ext cx="3969600" cy="180900"/>
          </a:xfrm>
          <a:prstGeom prst="rect">
            <a:avLst/>
          </a:prstGeom>
        </p:spPr>
        <p:txBody>
          <a:bodyPr anchorCtr="0" anchor="t" bIns="0" lIns="0" spcFirstLastPara="1" rIns="0" wrap="square" tIns="27000">
            <a:noAutofit/>
          </a:bodyPr>
          <a:lstStyle/>
          <a:p>
            <a:pPr indent="0" lvl="0" marL="0" rtl="0" algn="ctr">
              <a:lnSpc>
                <a:spcPct val="115000"/>
              </a:lnSpc>
              <a:spcBef>
                <a:spcPts val="0"/>
              </a:spcBef>
              <a:spcAft>
                <a:spcPts val="0"/>
              </a:spcAft>
              <a:buNone/>
            </a:pPr>
            <a:r>
              <a:rPr lang="en" sz="1400"/>
              <a:t>Simulated train (blue) vs. observed train (orange)</a:t>
            </a:r>
            <a:endParaRPr sz="1400"/>
          </a:p>
        </p:txBody>
      </p:sp>
      <p:sp>
        <p:nvSpPr>
          <p:cNvPr id="157" name="Google Shape;157;p20"/>
          <p:cNvSpPr txBox="1"/>
          <p:nvPr>
            <p:ph idx="4" type="body"/>
          </p:nvPr>
        </p:nvSpPr>
        <p:spPr>
          <a:xfrm>
            <a:off x="4706539" y="3995663"/>
            <a:ext cx="3969600" cy="180900"/>
          </a:xfrm>
          <a:prstGeom prst="rect">
            <a:avLst/>
          </a:prstGeom>
        </p:spPr>
        <p:txBody>
          <a:bodyPr anchorCtr="0" anchor="t" bIns="0" lIns="0" spcFirstLastPara="1" rIns="0" wrap="square" tIns="27000">
            <a:noAutofit/>
          </a:bodyPr>
          <a:lstStyle/>
          <a:p>
            <a:pPr indent="0" lvl="0" marL="0" rtl="0" algn="ctr">
              <a:spcBef>
                <a:spcPts val="1400"/>
              </a:spcBef>
              <a:spcAft>
                <a:spcPts val="0"/>
              </a:spcAft>
              <a:buNone/>
            </a:pPr>
            <a:r>
              <a:rPr lang="en" sz="1400"/>
              <a:t>Fit line vs. Data</a:t>
            </a:r>
            <a:r>
              <a:rPr lang="en" sz="1400"/>
              <a:t> </a:t>
            </a:r>
            <a:endParaRPr sz="1400"/>
          </a:p>
        </p:txBody>
      </p:sp>
      <p:sp>
        <p:nvSpPr>
          <p:cNvPr id="158" name="Google Shape;158;p20"/>
          <p:cNvSpPr/>
          <p:nvPr/>
        </p:nvSpPr>
        <p:spPr>
          <a:xfrm>
            <a:off x="283875" y="266000"/>
            <a:ext cx="8437200" cy="244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9" name="Google Shape;159;p20"/>
          <p:cNvSpPr txBox="1"/>
          <p:nvPr/>
        </p:nvSpPr>
        <p:spPr>
          <a:xfrm>
            <a:off x="4706550" y="207750"/>
            <a:ext cx="36201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chemeClr val="dk1"/>
                </a:solidFill>
              </a:rPr>
              <a:t>Isaac Chan, DESY Summer Student Program, </a:t>
            </a:r>
            <a:r>
              <a:rPr lang="en" sz="700">
                <a:solidFill>
                  <a:schemeClr val="dk1"/>
                </a:solidFill>
              </a:rPr>
              <a:t>5.9.2024</a:t>
            </a:r>
            <a:endParaRPr sz="600">
              <a:solidFill>
                <a:schemeClr val="dk1"/>
              </a:solidFill>
            </a:endParaRPr>
          </a:p>
          <a:p>
            <a:pPr indent="0" lvl="0" marL="0" rtl="0" algn="l">
              <a:spcBef>
                <a:spcPts val="0"/>
              </a:spcBef>
              <a:spcAft>
                <a:spcPts val="0"/>
              </a:spcAft>
              <a:buNone/>
            </a:pPr>
            <a:r>
              <a:t/>
            </a:r>
            <a:endParaRPr sz="600">
              <a:solidFill>
                <a:schemeClr val="dk1"/>
              </a:solidFill>
            </a:endParaRPr>
          </a:p>
        </p:txBody>
      </p:sp>
      <p:sp>
        <p:nvSpPr>
          <p:cNvPr id="160" name="Google Shape;160;p20"/>
          <p:cNvSpPr/>
          <p:nvPr/>
        </p:nvSpPr>
        <p:spPr>
          <a:xfrm>
            <a:off x="281475" y="510200"/>
            <a:ext cx="8442000" cy="93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61" name="Google Shape;161;p20"/>
          <p:cNvPicPr preferRelativeResize="0"/>
          <p:nvPr/>
        </p:nvPicPr>
        <p:blipFill>
          <a:blip r:embed="rId3">
            <a:alphaModFix/>
          </a:blip>
          <a:stretch>
            <a:fillRect/>
          </a:stretch>
        </p:blipFill>
        <p:spPr>
          <a:xfrm>
            <a:off x="5062972" y="1441222"/>
            <a:ext cx="3256750" cy="2261075"/>
          </a:xfrm>
          <a:prstGeom prst="rect">
            <a:avLst/>
          </a:prstGeom>
          <a:noFill/>
          <a:ln>
            <a:noFill/>
          </a:ln>
        </p:spPr>
      </p:pic>
      <p:pic>
        <p:nvPicPr>
          <p:cNvPr id="162" name="Google Shape;162;p20"/>
          <p:cNvPicPr preferRelativeResize="0"/>
          <p:nvPr/>
        </p:nvPicPr>
        <p:blipFill>
          <a:blip r:embed="rId4">
            <a:alphaModFix/>
          </a:blip>
          <a:stretch>
            <a:fillRect/>
          </a:stretch>
        </p:blipFill>
        <p:spPr>
          <a:xfrm>
            <a:off x="742137" y="1518038"/>
            <a:ext cx="3421167" cy="2261075"/>
          </a:xfrm>
          <a:prstGeom prst="rect">
            <a:avLst/>
          </a:prstGeom>
          <a:noFill/>
          <a:ln>
            <a:noFill/>
          </a:ln>
        </p:spPr>
      </p:pic>
      <p:sp>
        <p:nvSpPr>
          <p:cNvPr id="163" name="Google Shape;163;p20"/>
          <p:cNvSpPr txBox="1"/>
          <p:nvPr/>
        </p:nvSpPr>
        <p:spPr>
          <a:xfrm>
            <a:off x="407200" y="207750"/>
            <a:ext cx="23724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chemeClr val="dk1"/>
                </a:solidFill>
              </a:rPr>
              <a:t>Simulation Software for Automated Beamline Alignment</a:t>
            </a:r>
            <a:endParaRPr sz="700">
              <a:solidFill>
                <a:schemeClr val="dk1"/>
              </a:solidFill>
            </a:endParaRPr>
          </a:p>
          <a:p>
            <a:pPr indent="0" lvl="0" marL="0" rtl="0" algn="l">
              <a:spcBef>
                <a:spcPts val="0"/>
              </a:spcBef>
              <a:spcAft>
                <a:spcPts val="0"/>
              </a:spcAft>
              <a:buNone/>
            </a:pPr>
            <a:r>
              <a:t/>
            </a:r>
            <a:endParaRPr sz="600">
              <a:solidFill>
                <a:schemeClr val="dk1"/>
              </a:solidFill>
            </a:endParaRPr>
          </a:p>
          <a:p>
            <a:pPr indent="0" lvl="0" marL="0" rtl="0" algn="l">
              <a:spcBef>
                <a:spcPts val="0"/>
              </a:spcBef>
              <a:spcAft>
                <a:spcPts val="0"/>
              </a:spcAft>
              <a:buNone/>
            </a:pPr>
            <a:r>
              <a:t/>
            </a:r>
            <a:endParaRPr sz="600">
              <a:solidFill>
                <a:schemeClr val="dk1"/>
              </a:solidFill>
            </a:endParaRPr>
          </a:p>
        </p:txBody>
      </p:sp>
      <p:sp>
        <p:nvSpPr>
          <p:cNvPr id="164" name="Google Shape;164;p20"/>
          <p:cNvSpPr txBox="1"/>
          <p:nvPr/>
        </p:nvSpPr>
        <p:spPr>
          <a:xfrm>
            <a:off x="2122775" y="3624750"/>
            <a:ext cx="8250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chemeClr val="dk1"/>
                </a:solidFill>
                <a:latin typeface="Helvetica Neue"/>
                <a:ea typeface="Helvetica Neue"/>
                <a:cs typeface="Helvetica Neue"/>
                <a:sym typeface="Helvetica Neue"/>
              </a:rPr>
              <a:t>Pulse Number</a:t>
            </a:r>
            <a:endParaRPr sz="700">
              <a:solidFill>
                <a:schemeClr val="dk1"/>
              </a:solidFill>
              <a:latin typeface="Helvetica Neue"/>
              <a:ea typeface="Helvetica Neue"/>
              <a:cs typeface="Helvetica Neue"/>
              <a:sym typeface="Helvetica Neue"/>
            </a:endParaRPr>
          </a:p>
        </p:txBody>
      </p:sp>
      <p:sp>
        <p:nvSpPr>
          <p:cNvPr id="165" name="Google Shape;165;p20"/>
          <p:cNvSpPr txBox="1"/>
          <p:nvPr/>
        </p:nvSpPr>
        <p:spPr>
          <a:xfrm>
            <a:off x="6342350" y="3567600"/>
            <a:ext cx="8250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chemeClr val="dk1"/>
                </a:solidFill>
                <a:latin typeface="Helvetica Neue"/>
                <a:ea typeface="Helvetica Neue"/>
                <a:cs typeface="Helvetica Neue"/>
                <a:sym typeface="Helvetica Neue"/>
              </a:rPr>
              <a:t>Pulse Number</a:t>
            </a:r>
            <a:endParaRPr sz="700">
              <a:solidFill>
                <a:schemeClr val="dk1"/>
              </a:solidFill>
              <a:latin typeface="Helvetica Neue"/>
              <a:ea typeface="Helvetica Neue"/>
              <a:cs typeface="Helvetica Neue"/>
              <a:sym typeface="Helvetica Neue"/>
            </a:endParaRPr>
          </a:p>
        </p:txBody>
      </p:sp>
      <p:sp>
        <p:nvSpPr>
          <p:cNvPr id="166" name="Google Shape;166;p20"/>
          <p:cNvSpPr txBox="1"/>
          <p:nvPr/>
        </p:nvSpPr>
        <p:spPr>
          <a:xfrm rot="-5400000">
            <a:off x="196350" y="2243514"/>
            <a:ext cx="8166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chemeClr val="dk1"/>
                </a:solidFill>
              </a:rPr>
              <a:t>Pulse Intensity</a:t>
            </a:r>
            <a:endParaRPr sz="700">
              <a:solidFill>
                <a:schemeClr val="dk1"/>
              </a:solidFill>
            </a:endParaRPr>
          </a:p>
        </p:txBody>
      </p:sp>
      <p:sp>
        <p:nvSpPr>
          <p:cNvPr id="167" name="Google Shape;167;p20"/>
          <p:cNvSpPr txBox="1"/>
          <p:nvPr/>
        </p:nvSpPr>
        <p:spPr>
          <a:xfrm rot="-5400000">
            <a:off x="4615950" y="2243514"/>
            <a:ext cx="8166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chemeClr val="dk1"/>
                </a:solidFill>
              </a:rPr>
              <a:t>Pulse Intensity</a:t>
            </a:r>
            <a:endParaRPr sz="7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1"/>
          <p:cNvSpPr txBox="1"/>
          <p:nvPr>
            <p:ph type="title"/>
          </p:nvPr>
        </p:nvSpPr>
        <p:spPr>
          <a:xfrm>
            <a:off x="458392" y="534174"/>
            <a:ext cx="8217600" cy="585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Pulse Intensity Class Features</a:t>
            </a:r>
            <a:endParaRPr/>
          </a:p>
        </p:txBody>
      </p:sp>
      <p:sp>
        <p:nvSpPr>
          <p:cNvPr id="173" name="Google Shape;173;p21"/>
          <p:cNvSpPr txBox="1"/>
          <p:nvPr>
            <p:ph idx="1" type="body"/>
          </p:nvPr>
        </p:nvSpPr>
        <p:spPr>
          <a:xfrm>
            <a:off x="407196" y="1518050"/>
            <a:ext cx="4317300" cy="2916900"/>
          </a:xfrm>
          <a:prstGeom prst="rect">
            <a:avLst/>
          </a:prstGeom>
        </p:spPr>
        <p:txBody>
          <a:bodyPr anchorCtr="0" anchor="t" bIns="0" lIns="0" spcFirstLastPara="1" rIns="0" wrap="square" tIns="0">
            <a:noAutofit/>
          </a:bodyPr>
          <a:lstStyle/>
          <a:p>
            <a:pPr indent="-317500" lvl="0" marL="457200" rtl="0" algn="l">
              <a:lnSpc>
                <a:spcPct val="200000"/>
              </a:lnSpc>
              <a:spcBef>
                <a:spcPts val="1400"/>
              </a:spcBef>
              <a:spcAft>
                <a:spcPts val="0"/>
              </a:spcAft>
              <a:buSzPts val="1400"/>
              <a:buChar char="●"/>
            </a:pPr>
            <a:r>
              <a:rPr b="1" lang="en"/>
              <a:t>Initialize</a:t>
            </a:r>
            <a:r>
              <a:rPr lang="en"/>
              <a:t> with variable values fit of function</a:t>
            </a:r>
            <a:endParaRPr/>
          </a:p>
          <a:p>
            <a:pPr indent="-317500" lvl="1" marL="914400" rtl="0" algn="l">
              <a:lnSpc>
                <a:spcPct val="200000"/>
              </a:lnSpc>
              <a:spcBef>
                <a:spcPts val="0"/>
              </a:spcBef>
              <a:spcAft>
                <a:spcPts val="0"/>
              </a:spcAft>
              <a:buSzPts val="1400"/>
              <a:buChar char="○"/>
            </a:pPr>
            <a:r>
              <a:rPr lang="en"/>
              <a:t>Default values available for all parameters </a:t>
            </a:r>
            <a:endParaRPr/>
          </a:p>
          <a:p>
            <a:pPr indent="-317500" lvl="0" marL="457200" rtl="0" algn="l">
              <a:lnSpc>
                <a:spcPct val="200000"/>
              </a:lnSpc>
              <a:spcBef>
                <a:spcPts val="0"/>
              </a:spcBef>
              <a:spcAft>
                <a:spcPts val="0"/>
              </a:spcAft>
              <a:buSzPts val="1400"/>
              <a:buChar char="●"/>
            </a:pPr>
            <a:r>
              <a:rPr b="1" lang="en"/>
              <a:t>simulate</a:t>
            </a:r>
            <a:r>
              <a:rPr lang="en"/>
              <a:t>() - Run simulation</a:t>
            </a:r>
            <a:endParaRPr/>
          </a:p>
          <a:p>
            <a:pPr indent="-317500" lvl="0" marL="457200" rtl="0" algn="l">
              <a:lnSpc>
                <a:spcPct val="200000"/>
              </a:lnSpc>
              <a:spcBef>
                <a:spcPts val="0"/>
              </a:spcBef>
              <a:spcAft>
                <a:spcPts val="0"/>
              </a:spcAft>
              <a:buSzPts val="1400"/>
              <a:buChar char="●"/>
            </a:pPr>
            <a:r>
              <a:rPr b="1" lang="en"/>
              <a:t>plot_results</a:t>
            </a:r>
            <a:r>
              <a:rPr lang="en"/>
              <a:t>() - Plot simulation results in a graph</a:t>
            </a:r>
            <a:endParaRPr/>
          </a:p>
          <a:p>
            <a:pPr indent="-317500" lvl="0" marL="457200" rtl="0" algn="l">
              <a:lnSpc>
                <a:spcPct val="200000"/>
              </a:lnSpc>
              <a:spcBef>
                <a:spcPts val="0"/>
              </a:spcBef>
              <a:spcAft>
                <a:spcPts val="0"/>
              </a:spcAft>
              <a:buSzPts val="1400"/>
              <a:buChar char="●"/>
            </a:pPr>
            <a:r>
              <a:rPr b="1" lang="en"/>
              <a:t>plot_fit_line</a:t>
            </a:r>
            <a:r>
              <a:rPr lang="en"/>
              <a:t>() - Plot the fit line in the graph</a:t>
            </a:r>
            <a:endParaRPr/>
          </a:p>
          <a:p>
            <a:pPr indent="-317500" lvl="0" marL="457200" rtl="0" algn="l">
              <a:lnSpc>
                <a:spcPct val="200000"/>
              </a:lnSpc>
              <a:spcBef>
                <a:spcPts val="0"/>
              </a:spcBef>
              <a:spcAft>
                <a:spcPts val="0"/>
              </a:spcAft>
              <a:buSzPts val="1400"/>
              <a:buChar char="●"/>
            </a:pPr>
            <a:r>
              <a:rPr b="1" lang="en"/>
              <a:t>fit</a:t>
            </a:r>
            <a:r>
              <a:rPr lang="en"/>
              <a:t>() - User creates own simulation model </a:t>
            </a:r>
            <a:endParaRPr/>
          </a:p>
        </p:txBody>
      </p:sp>
      <p:sp>
        <p:nvSpPr>
          <p:cNvPr id="174" name="Google Shape;174;p21"/>
          <p:cNvSpPr/>
          <p:nvPr/>
        </p:nvSpPr>
        <p:spPr>
          <a:xfrm>
            <a:off x="238825" y="290025"/>
            <a:ext cx="8442000" cy="93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5" name="Google Shape;175;p21"/>
          <p:cNvSpPr txBox="1"/>
          <p:nvPr/>
        </p:nvSpPr>
        <p:spPr>
          <a:xfrm>
            <a:off x="407200" y="207750"/>
            <a:ext cx="23724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chemeClr val="dk1"/>
                </a:solidFill>
              </a:rPr>
              <a:t>Simulation Software for Automated Beamline Alignment</a:t>
            </a:r>
            <a:endParaRPr sz="700">
              <a:solidFill>
                <a:schemeClr val="dk1"/>
              </a:solidFill>
            </a:endParaRPr>
          </a:p>
          <a:p>
            <a:pPr indent="0" lvl="0" marL="0" rtl="0" algn="l">
              <a:spcBef>
                <a:spcPts val="0"/>
              </a:spcBef>
              <a:spcAft>
                <a:spcPts val="0"/>
              </a:spcAft>
              <a:buNone/>
            </a:pPr>
            <a:r>
              <a:t/>
            </a:r>
            <a:endParaRPr sz="600">
              <a:solidFill>
                <a:schemeClr val="dk1"/>
              </a:solidFill>
            </a:endParaRPr>
          </a:p>
          <a:p>
            <a:pPr indent="0" lvl="0" marL="0" rtl="0" algn="l">
              <a:spcBef>
                <a:spcPts val="0"/>
              </a:spcBef>
              <a:spcAft>
                <a:spcPts val="0"/>
              </a:spcAft>
              <a:buNone/>
            </a:pPr>
            <a:r>
              <a:t/>
            </a:r>
            <a:endParaRPr sz="600">
              <a:solidFill>
                <a:schemeClr val="dk1"/>
              </a:solidFill>
            </a:endParaRPr>
          </a:p>
        </p:txBody>
      </p:sp>
      <p:sp>
        <p:nvSpPr>
          <p:cNvPr id="176" name="Google Shape;176;p21"/>
          <p:cNvSpPr txBox="1"/>
          <p:nvPr/>
        </p:nvSpPr>
        <p:spPr>
          <a:xfrm>
            <a:off x="4706550" y="207750"/>
            <a:ext cx="36201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chemeClr val="dk1"/>
                </a:solidFill>
              </a:rPr>
              <a:t>Isaac Chan, DESY Summer Student Program, </a:t>
            </a:r>
            <a:r>
              <a:rPr lang="en" sz="700">
                <a:solidFill>
                  <a:schemeClr val="dk1"/>
                </a:solidFill>
              </a:rPr>
              <a:t>5.9.2024</a:t>
            </a:r>
            <a:endParaRPr sz="600">
              <a:solidFill>
                <a:schemeClr val="dk1"/>
              </a:solidFill>
            </a:endParaRPr>
          </a:p>
          <a:p>
            <a:pPr indent="0" lvl="0" marL="0" rtl="0" algn="l">
              <a:spcBef>
                <a:spcPts val="0"/>
              </a:spcBef>
              <a:spcAft>
                <a:spcPts val="0"/>
              </a:spcAft>
              <a:buNone/>
            </a:pPr>
            <a:r>
              <a:t/>
            </a:r>
            <a:endParaRPr sz="600">
              <a:solidFill>
                <a:schemeClr val="dk1"/>
              </a:solidFill>
            </a:endParaRPr>
          </a:p>
        </p:txBody>
      </p:sp>
      <p:pic>
        <p:nvPicPr>
          <p:cNvPr id="177" name="Google Shape;177;p21"/>
          <p:cNvPicPr preferRelativeResize="0"/>
          <p:nvPr/>
        </p:nvPicPr>
        <p:blipFill>
          <a:blip r:embed="rId3">
            <a:alphaModFix/>
          </a:blip>
          <a:stretch>
            <a:fillRect/>
          </a:stretch>
        </p:blipFill>
        <p:spPr>
          <a:xfrm>
            <a:off x="5011425" y="1439675"/>
            <a:ext cx="4132575" cy="2695500"/>
          </a:xfrm>
          <a:prstGeom prst="rect">
            <a:avLst/>
          </a:prstGeom>
          <a:noFill/>
          <a:ln>
            <a:noFill/>
          </a:ln>
        </p:spPr>
      </p:pic>
      <p:sp>
        <p:nvSpPr>
          <p:cNvPr id="178" name="Google Shape;178;p21"/>
          <p:cNvSpPr txBox="1"/>
          <p:nvPr/>
        </p:nvSpPr>
        <p:spPr>
          <a:xfrm>
            <a:off x="6856700" y="4078025"/>
            <a:ext cx="825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dk1"/>
                </a:solidFill>
                <a:latin typeface="Helvetica Neue"/>
                <a:ea typeface="Helvetica Neue"/>
                <a:cs typeface="Helvetica Neue"/>
                <a:sym typeface="Helvetica Neue"/>
              </a:rPr>
              <a:t>Pulse Number</a:t>
            </a:r>
            <a:endParaRPr sz="800">
              <a:solidFill>
                <a:schemeClr val="dk1"/>
              </a:solidFill>
              <a:latin typeface="Helvetica Neue"/>
              <a:ea typeface="Helvetica Neue"/>
              <a:cs typeface="Helvetica Neue"/>
              <a:sym typeface="Helvetica Neue"/>
            </a:endParaRPr>
          </a:p>
        </p:txBody>
      </p:sp>
      <p:sp>
        <p:nvSpPr>
          <p:cNvPr id="179" name="Google Shape;179;p21"/>
          <p:cNvSpPr txBox="1"/>
          <p:nvPr/>
        </p:nvSpPr>
        <p:spPr>
          <a:xfrm rot="-5400000">
            <a:off x="4545700" y="2531551"/>
            <a:ext cx="9321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dk1"/>
                </a:solidFill>
              </a:rPr>
              <a:t>Pulse Intensity</a:t>
            </a:r>
            <a:endParaRPr sz="8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Benutzerdefiniert 59">
      <a:dk1>
        <a:srgbClr val="000000"/>
      </a:dk1>
      <a:lt1>
        <a:srgbClr val="FFFFFF"/>
      </a:lt1>
      <a:dk2>
        <a:srgbClr val="B2B2B2"/>
      </a:dk2>
      <a:lt2>
        <a:srgbClr val="F39200"/>
      </a:lt2>
      <a:accent1>
        <a:srgbClr val="0D1546"/>
      </a:accent1>
      <a:accent2>
        <a:srgbClr val="559DBB"/>
      </a:accent2>
      <a:accent3>
        <a:srgbClr val="81B0C8"/>
      </a:accent3>
      <a:accent4>
        <a:srgbClr val="A4C3D6"/>
      </a:accent4>
      <a:accent5>
        <a:srgbClr val="C5D6E4"/>
      </a:accent5>
      <a:accent6>
        <a:srgbClr val="E3EBF2"/>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