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67" r:id="rId2"/>
    <p:sldId id="277" r:id="rId3"/>
    <p:sldId id="280" r:id="rId4"/>
    <p:sldId id="281" r:id="rId5"/>
    <p:sldId id="282" r:id="rId6"/>
    <p:sldId id="283" r:id="rId7"/>
    <p:sldId id="285" r:id="rId8"/>
    <p:sldId id="284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76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480" autoAdjust="0"/>
    <p:restoredTop sz="96405" autoAdjust="0"/>
  </p:normalViewPr>
  <p:slideViewPr>
    <p:cSldViewPr showGuides="1">
      <p:cViewPr varScale="1">
        <p:scale>
          <a:sx n="75" d="100"/>
          <a:sy n="75" d="100"/>
        </p:scale>
        <p:origin x="82" y="240"/>
      </p:cViewPr>
      <p:guideLst>
        <p:guide orient="horz" pos="913"/>
        <p:guide pos="2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5388" y="6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handoutMaster" Target="handoutMasters/handoutMaster1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notesMaster" Target="notesMasters/notesMaster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presProps" Target="presProps.xml" /><Relationship Id="rId30" Type="http://schemas.openxmlformats.org/officeDocument/2006/relationships/tableStyles" Target="tableStyles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05.09.2024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05.09.2024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 /><Relationship Id="rId2" Type="http://schemas.openxmlformats.org/officeDocument/2006/relationships/image" Target="../media/image1.emf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 /><Relationship Id="rId2" Type="http://schemas.openxmlformats.org/officeDocument/2006/relationships/image" Target="../media/image2.emf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1"/>
            <a:ext cx="113760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es-ES" noProof="0"/>
              <a:t>Haga clic para modificar el estilo de título del patrón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noProof="0"/>
              <a:t>Haga clic para modificar el estilo de subtítulo del patrón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s-ES" noProof="0"/>
              <a:t>Haga clic para modificar los estilos de texto del patrón</a:t>
            </a:r>
          </a:p>
        </p:txBody>
      </p:sp>
      <p:pic>
        <p:nvPicPr>
          <p:cNvPr id="8" name="Grafik 7" descr="Logo Helmholtz">
            <a:extLst>
              <a:ext uri="{FF2B5EF4-FFF2-40B4-BE49-F238E27FC236}">
                <a16:creationId xmlns:a16="http://schemas.microsoft.com/office/drawing/2014/main" id="{68086B43-9215-4588-8439-4D7C07453A0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6258632"/>
            <a:ext cx="1188244" cy="161813"/>
          </a:xfrm>
          <a:prstGeom prst="rect">
            <a:avLst/>
          </a:prstGeom>
        </p:spPr>
      </p:pic>
      <p:pic>
        <p:nvPicPr>
          <p:cNvPr id="9" name="Grafik 8" descr="Logo DESY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310" y="5585299"/>
            <a:ext cx="899498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/>
              <a:t>Haga clic para modificar el estilo de título del patrón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s-ES" noProof="0"/>
              <a:t>Haga clic en el icono para agregar una imagen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s-ES" noProof="0"/>
              <a:t>Haga clic en el icono para agregar una imagen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Induced gravitational waves after ultra slow-roll inflation |Juan Álvarez, 05/09/2024 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47463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/>
              <a:t>Haga clic para modificar el estilo de título del patrón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9C675125-65B7-4F5B-AEF0-C38D81E746C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075612" y="1449388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23FA31D8-E476-4ADE-8ED0-89F2667028D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075612" y="4005263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Induced gravitational waves after ultra slow-roll inflation |Juan Álvarez, 05/09/2024 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16810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/>
              <a:t>Haga clic para modificar el estilo de título del patrón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3708400" cy="2454374"/>
          </a:xfrm>
        </p:spPr>
        <p:txBody>
          <a:bodyPr/>
          <a:lstStyle/>
          <a:p>
            <a:pPr lv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3708400" cy="2454374"/>
          </a:xfrm>
        </p:spPr>
        <p:txBody>
          <a:bodyPr/>
          <a:lstStyle/>
          <a:p>
            <a:pPr lv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259262" y="1449389"/>
            <a:ext cx="3673475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s-ES" noProof="0"/>
              <a:t>Haga clic en el icono para agregar una imagen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259263" y="4005263"/>
            <a:ext cx="3673475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s-ES" noProof="0"/>
              <a:t>Haga clic en el icono para agregar una imagen</a:t>
            </a:r>
            <a:endParaRPr lang="en-US" noProof="0"/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id="{68AD19F6-8B2A-4294-9E9A-47F8C86A5D6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B0BE3BFA-E3C5-48E6-ADE2-3072C916F3F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s-ES" noProof="0"/>
              <a:t>Haga clic en el icono para agregar una imagen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Induced gravitational waves after ultra slow-roll inflation |Juan Álvarez, 05/09/2024 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53029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/>
              <a:t>Haga clic para modificar el estilo de título del patrón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s-ES" noProof="0"/>
              <a:t>Haga clic en el icono para agregar una imagen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Induced gravitational waves after ultra slow-roll inflation |Juan Álvarez, 05/09/2024 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/>
              <a:t>Haga clic para modificar el estilo de título del patrón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561657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s-ES" noProof="0"/>
              <a:t>Haga clic en el icono para agregar una imagen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67437" y="1449389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s-ES" noProof="0"/>
              <a:t>Haga clic en el icono para agregar una imagen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Induced gravitational waves after ultra slow-roll inflation |Juan Álvarez, 05/09/2024 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75352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/>
              <a:t>Haga clic para modificar el estilo de título del patrón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370839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s-ES" noProof="0"/>
              <a:t>Haga clic en el icono para agregar una imagen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259263" y="1449389"/>
            <a:ext cx="752474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s-ES" noProof="0"/>
              <a:t>Haga clic en el icono para agregar una imagen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Induced gravitational waves after ultra slow-roll inflation |Juan Álvarez, 05/09/2024 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41425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/>
              <a:t>Haga clic para modificar el estilo de título del patrón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Induced gravitational waves after ultra slow-roll inflation |Juan Álvarez, 05/09/2024 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Induced gravitational waves after ultra slow-roll inflation |Juan Álvarez, 05/09/2024 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2955C6E6-DAFB-471E-9050-E05D2B8F3D0D}"/>
              </a:ext>
            </a:extLst>
          </p:cNvPr>
          <p:cNvSpPr/>
          <p:nvPr userDrawn="1"/>
        </p:nvSpPr>
        <p:spPr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 dirty="0"/>
              <a:t>Contact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F6E932F-91BF-4BB6-A060-480141891B9A}"/>
              </a:ext>
            </a:extLst>
          </p:cNvPr>
          <p:cNvSpPr/>
          <p:nvPr userDrawn="1"/>
        </p:nvSpPr>
        <p:spPr>
          <a:xfrm>
            <a:off x="395288" y="4516739"/>
            <a:ext cx="2700548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/>
            </a:pPr>
            <a:r>
              <a:rPr lang="de-DE" dirty="0"/>
              <a:t>Deutsches Elektronen-</a:t>
            </a:r>
          </a:p>
          <a:p>
            <a:pPr>
              <a:lnSpc>
                <a:spcPct val="120000"/>
              </a:lnSpc>
              <a:tabLst/>
            </a:pPr>
            <a:r>
              <a:rPr lang="de-DE" dirty="0"/>
              <a:t>Synchrotron DESY</a:t>
            </a:r>
          </a:p>
          <a:p>
            <a:pPr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www.desy.de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79C784CF-EB19-427C-881F-56D046C30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891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25307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" y="1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s-ES" noProof="0"/>
              <a:t>Haga clic en el icono para agregar una imagen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" noProof="0"/>
              <a:t>Haga clic para modificar el estilo de título del patrón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noProof="0"/>
              <a:t>Haga clic para modificar el estilo de subtítulo del patrón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s-ES" noProof="0"/>
              <a:t>Haga clic para modificar los estilos de texto del patrón</a:t>
            </a:r>
          </a:p>
        </p:txBody>
      </p:sp>
      <p:pic>
        <p:nvPicPr>
          <p:cNvPr id="10" name="Grafik 9" descr="Logo DESY">
            <a:extLst>
              <a:ext uri="{FF2B5EF4-FFF2-40B4-BE49-F238E27FC236}">
                <a16:creationId xmlns:a16="http://schemas.microsoft.com/office/drawing/2014/main" id="{338F9ECC-B605-4D88-9A7C-3D46425084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310" y="5585299"/>
            <a:ext cx="899498" cy="900000"/>
          </a:xfrm>
          <a:prstGeom prst="rect">
            <a:avLst/>
          </a:prstGeom>
        </p:spPr>
      </p:pic>
      <p:pic>
        <p:nvPicPr>
          <p:cNvPr id="11" name="Grafik 10" descr="Logo Helmholtz">
            <a:extLst>
              <a:ext uri="{FF2B5EF4-FFF2-40B4-BE49-F238E27FC236}">
                <a16:creationId xmlns:a16="http://schemas.microsoft.com/office/drawing/2014/main" id="{E1F0CB03-64D6-4EAD-B501-8CD3255D9F9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6258632"/>
            <a:ext cx="1188244" cy="16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" noProof="0"/>
              <a:t>Haga clic para modificar el estilo de título del patrón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s-ES" noProof="0"/>
              <a:t>Haga clic para modificar el estilo de título del patrón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023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/>
              <a:t>Haga clic para modificar el estilo de título del patrón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8" y="817500"/>
            <a:ext cx="11376024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Induced gravitational waves after ultra slow-roll inflation |Juan Álvarez, 05/09/2024 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/>
              <a:t>Haga clic para modificar el estilo de título del patrón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406427"/>
            <a:ext cx="5616575" cy="5010249"/>
          </a:xfrm>
        </p:spPr>
        <p:txBody>
          <a:bodyPr/>
          <a:lstStyle/>
          <a:p>
            <a:pPr lv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67439" y="1406427"/>
            <a:ext cx="5616574" cy="5010249"/>
          </a:xfrm>
        </p:spPr>
        <p:txBody>
          <a:bodyPr/>
          <a:lstStyle/>
          <a:p>
            <a:pPr lv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Induced gravitational waves after ultra slow-roll inflation |Juan Álvarez, 05/09/2024 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/>
              <a:t>Haga clic para modificar el estilo de título del patrón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406427"/>
            <a:ext cx="3708400" cy="5010249"/>
          </a:xfrm>
        </p:spPr>
        <p:txBody>
          <a:bodyPr/>
          <a:lstStyle/>
          <a:p>
            <a:pPr lv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59263" y="1406427"/>
            <a:ext cx="3673475" cy="5010249"/>
          </a:xfrm>
        </p:spPr>
        <p:txBody>
          <a:bodyPr/>
          <a:lstStyle/>
          <a:p>
            <a:pPr lv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8075612" y="1406427"/>
            <a:ext cx="3708399" cy="5010249"/>
          </a:xfrm>
        </p:spPr>
        <p:txBody>
          <a:bodyPr/>
          <a:lstStyle/>
          <a:p>
            <a:pPr lv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Induced gravitational waves after ultra slow-roll inflation |Juan Álvarez, 05/09/2024 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3480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/>
              <a:t>Haga clic para modificar el estilo de título del patrón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167437" y="1449389"/>
            <a:ext cx="561657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s-ES" noProof="0"/>
              <a:t>Haga clic en el icono para agregar una imagen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167438" y="4005263"/>
            <a:ext cx="561657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s-ES" noProof="0"/>
              <a:t>Haga clic en el icono para agregar una imagen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Induced gravitational waves after ultra slow-roll inflation |Juan Álvarez, 05/09/2024 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/>
              <a:t>Haga clic para modificar el estilo de título del patrón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2E8BFC49-6C4E-4A78-A7A9-0AB60943F6F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438" y="1449388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6B2B23C8-8ABC-4DC4-A6B8-3AA482F341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67438" y="4005263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Induced gravitational waves after ultra slow-roll inflation |Juan Álvarez, 05/09/2024 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587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slideLayout" Target="../slideLayouts/slideLayout1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theme" Target="../theme/theme1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2648930-2178-4877-B88B-682D2D03C299}"/>
              </a:ext>
            </a:extLst>
          </p:cNvPr>
          <p:cNvSpPr txBox="1"/>
          <p:nvPr userDrawn="1"/>
        </p:nvSpPr>
        <p:spPr>
          <a:xfrm>
            <a:off x="403112" y="6580800"/>
            <a:ext cx="436304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/>
            <a:r>
              <a:rPr lang="de-DE" b="1" dirty="0">
                <a:solidFill>
                  <a:schemeClr val="accent1"/>
                </a:solidFill>
              </a:rPr>
              <a:t>DESY</a:t>
            </a:r>
            <a:r>
              <a:rPr lang="de-DE" b="1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9416" y="6580800"/>
            <a:ext cx="9901099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| Induced gravitational waves after ultra slow-roll inflation |Juan Álvarez, 05/09/2024 </a:t>
            </a:r>
            <a:endParaRPr lang="en-US" dirty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/>
              <a:t>Page </a:t>
            </a:r>
            <a:fld id="{0427E4B2-AC28-443E-BE04-5CD55098A90B}" type="slidenum">
              <a:rPr lang="en-US" sz="1000" b="1" noProof="0" smtClean="0"/>
              <a:pPr algn="r"/>
              <a:t>‹Nº›</a:t>
            </a:fld>
            <a:endParaRPr lang="en-US" sz="1000" b="1" noProof="0" dirty="0"/>
          </a:p>
        </p:txBody>
      </p:sp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80" r:id="rId4"/>
    <p:sldLayoutId id="2147483662" r:id="rId5"/>
    <p:sldLayoutId id="2147483668" r:id="rId6"/>
    <p:sldLayoutId id="2147483673" r:id="rId7"/>
    <p:sldLayoutId id="2147483670" r:id="rId8"/>
    <p:sldLayoutId id="2147483678" r:id="rId9"/>
    <p:sldLayoutId id="2147483674" r:id="rId10"/>
    <p:sldLayoutId id="2147483679" r:id="rId11"/>
    <p:sldLayoutId id="2147483675" r:id="rId12"/>
    <p:sldLayoutId id="2147483669" r:id="rId13"/>
    <p:sldLayoutId id="2147483676" r:id="rId14"/>
    <p:sldLayoutId id="2147483677" r:id="rId15"/>
    <p:sldLayoutId id="2147483666" r:id="rId16"/>
    <p:sldLayoutId id="2147483667" r:id="rId17"/>
    <p:sldLayoutId id="2147483681" r:id="rId1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 /><Relationship Id="rId2" Type="http://schemas.openxmlformats.org/officeDocument/2006/relationships/image" Target="../media/image40.png" /><Relationship Id="rId1" Type="http://schemas.openxmlformats.org/officeDocument/2006/relationships/slideLayout" Target="../slideLayouts/slideLayout17.xml" /><Relationship Id="rId4" Type="http://schemas.openxmlformats.org/officeDocument/2006/relationships/image" Target="../media/image42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 /><Relationship Id="rId2" Type="http://schemas.openxmlformats.org/officeDocument/2006/relationships/image" Target="../media/image43.png" /><Relationship Id="rId1" Type="http://schemas.openxmlformats.org/officeDocument/2006/relationships/slideLayout" Target="../slideLayouts/slideLayout17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 /><Relationship Id="rId2" Type="http://schemas.openxmlformats.org/officeDocument/2006/relationships/image" Target="../media/image45.png" /><Relationship Id="rId1" Type="http://schemas.openxmlformats.org/officeDocument/2006/relationships/slideLayout" Target="../slideLayouts/slideLayout17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 /><Relationship Id="rId2" Type="http://schemas.openxmlformats.org/officeDocument/2006/relationships/image" Target="../media/image47.png" /><Relationship Id="rId1" Type="http://schemas.openxmlformats.org/officeDocument/2006/relationships/slideLayout" Target="../slideLayouts/slideLayout17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 /><Relationship Id="rId2" Type="http://schemas.openxmlformats.org/officeDocument/2006/relationships/image" Target="../media/image49.png" /><Relationship Id="rId1" Type="http://schemas.openxmlformats.org/officeDocument/2006/relationships/slideLayout" Target="../slideLayouts/slideLayout1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 /><Relationship Id="rId1" Type="http://schemas.openxmlformats.org/officeDocument/2006/relationships/slideLayout" Target="../slideLayouts/slideLayout17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 /><Relationship Id="rId2" Type="http://schemas.openxmlformats.org/officeDocument/2006/relationships/image" Target="../media/image52.png" /><Relationship Id="rId1" Type="http://schemas.openxmlformats.org/officeDocument/2006/relationships/slideLayout" Target="../slideLayouts/slideLayout17.xml" /><Relationship Id="rId4" Type="http://schemas.openxmlformats.org/officeDocument/2006/relationships/image" Target="../media/image54.pn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 /><Relationship Id="rId2" Type="http://schemas.openxmlformats.org/officeDocument/2006/relationships/image" Target="../media/image55.png" /><Relationship Id="rId1" Type="http://schemas.openxmlformats.org/officeDocument/2006/relationships/slideLayout" Target="../slideLayouts/slideLayout17.xml" /><Relationship Id="rId5" Type="http://schemas.openxmlformats.org/officeDocument/2006/relationships/image" Target="../media/image58.png" /><Relationship Id="rId4" Type="http://schemas.openxmlformats.org/officeDocument/2006/relationships/image" Target="../media/image57.png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 /><Relationship Id="rId2" Type="http://schemas.openxmlformats.org/officeDocument/2006/relationships/image" Target="../media/image59.png" /><Relationship Id="rId1" Type="http://schemas.openxmlformats.org/officeDocument/2006/relationships/slideLayout" Target="../slideLayouts/slideLayout1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 /><Relationship Id="rId1" Type="http://schemas.openxmlformats.org/officeDocument/2006/relationships/slideLayout" Target="../slideLayouts/slideLayout17.xml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 /><Relationship Id="rId13" Type="http://schemas.openxmlformats.org/officeDocument/2006/relationships/image" Target="../media/image14.png" /><Relationship Id="rId3" Type="http://schemas.openxmlformats.org/officeDocument/2006/relationships/image" Target="../media/image4.png" /><Relationship Id="rId7" Type="http://schemas.openxmlformats.org/officeDocument/2006/relationships/image" Target="../media/image8.png" /><Relationship Id="rId12" Type="http://schemas.openxmlformats.org/officeDocument/2006/relationships/image" Target="../media/image13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7.xml" /><Relationship Id="rId6" Type="http://schemas.openxmlformats.org/officeDocument/2006/relationships/image" Target="../media/image7.png" /><Relationship Id="rId11" Type="http://schemas.openxmlformats.org/officeDocument/2006/relationships/image" Target="../media/image12.png" /><Relationship Id="rId5" Type="http://schemas.openxmlformats.org/officeDocument/2006/relationships/image" Target="../media/image6.png" /><Relationship Id="rId10" Type="http://schemas.openxmlformats.org/officeDocument/2006/relationships/image" Target="../media/image11.png" /><Relationship Id="rId4" Type="http://schemas.openxmlformats.org/officeDocument/2006/relationships/image" Target="../media/image5.png" /><Relationship Id="rId9" Type="http://schemas.openxmlformats.org/officeDocument/2006/relationships/image" Target="../media/image10.png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 /><Relationship Id="rId1" Type="http://schemas.openxmlformats.org/officeDocument/2006/relationships/slideLayout" Target="../slideLayouts/slideLayout4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 /><Relationship Id="rId1" Type="http://schemas.openxmlformats.org/officeDocument/2006/relationships/slideLayout" Target="../slideLayouts/slideLayout4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 /><Relationship Id="rId3" Type="http://schemas.openxmlformats.org/officeDocument/2006/relationships/image" Target="../media/image9.png" /><Relationship Id="rId7" Type="http://schemas.openxmlformats.org/officeDocument/2006/relationships/image" Target="../media/image18.png" /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17.xml" /><Relationship Id="rId6" Type="http://schemas.openxmlformats.org/officeDocument/2006/relationships/image" Target="../media/image17.png" /><Relationship Id="rId5" Type="http://schemas.openxmlformats.org/officeDocument/2006/relationships/image" Target="../media/image16.png" /><Relationship Id="rId10" Type="http://schemas.openxmlformats.org/officeDocument/2006/relationships/image" Target="../media/image21.png" /><Relationship Id="rId4" Type="http://schemas.openxmlformats.org/officeDocument/2006/relationships/image" Target="../media/image10.png" /><Relationship Id="rId9" Type="http://schemas.openxmlformats.org/officeDocument/2006/relationships/image" Target="../media/image20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 /><Relationship Id="rId7" Type="http://schemas.openxmlformats.org/officeDocument/2006/relationships/image" Target="../media/image22.png" /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17.xml" /><Relationship Id="rId6" Type="http://schemas.openxmlformats.org/officeDocument/2006/relationships/image" Target="../media/image21.png" /><Relationship Id="rId5" Type="http://schemas.openxmlformats.org/officeDocument/2006/relationships/image" Target="../media/image20.png" /><Relationship Id="rId4" Type="http://schemas.openxmlformats.org/officeDocument/2006/relationships/image" Target="../media/image19.png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 /><Relationship Id="rId1" Type="http://schemas.openxmlformats.org/officeDocument/2006/relationships/slideLayout" Target="../slideLayouts/slideLayout1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 /><Relationship Id="rId7" Type="http://schemas.openxmlformats.org/officeDocument/2006/relationships/image" Target="../media/image29.png" /><Relationship Id="rId2" Type="http://schemas.openxmlformats.org/officeDocument/2006/relationships/image" Target="../media/image24.png" /><Relationship Id="rId1" Type="http://schemas.openxmlformats.org/officeDocument/2006/relationships/slideLayout" Target="../slideLayouts/slideLayout17.xml" /><Relationship Id="rId6" Type="http://schemas.openxmlformats.org/officeDocument/2006/relationships/image" Target="../media/image28.png" /><Relationship Id="rId5" Type="http://schemas.openxmlformats.org/officeDocument/2006/relationships/image" Target="../media/image27.png" /><Relationship Id="rId4" Type="http://schemas.openxmlformats.org/officeDocument/2006/relationships/image" Target="../media/image26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 /><Relationship Id="rId7" Type="http://schemas.openxmlformats.org/officeDocument/2006/relationships/image" Target="../media/image35.png" /><Relationship Id="rId2" Type="http://schemas.openxmlformats.org/officeDocument/2006/relationships/image" Target="../media/image30.png" /><Relationship Id="rId1" Type="http://schemas.openxmlformats.org/officeDocument/2006/relationships/slideLayout" Target="../slideLayouts/slideLayout17.xml" /><Relationship Id="rId6" Type="http://schemas.openxmlformats.org/officeDocument/2006/relationships/image" Target="../media/image34.png" /><Relationship Id="rId5" Type="http://schemas.openxmlformats.org/officeDocument/2006/relationships/image" Target="../media/image33.png" /><Relationship Id="rId4" Type="http://schemas.openxmlformats.org/officeDocument/2006/relationships/image" Target="../media/image32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 /><Relationship Id="rId2" Type="http://schemas.openxmlformats.org/officeDocument/2006/relationships/image" Target="../media/image36.png" /><Relationship Id="rId1" Type="http://schemas.openxmlformats.org/officeDocument/2006/relationships/slideLayout" Target="../slideLayouts/slideLayout1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 /><Relationship Id="rId2" Type="http://schemas.openxmlformats.org/officeDocument/2006/relationships/image" Target="../media/image38.png" /><Relationship Id="rId1" Type="http://schemas.openxmlformats.org/officeDocument/2006/relationships/slideLayout" Target="../slideLayouts/slideLayout1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07920" y="548680"/>
            <a:ext cx="11376025" cy="2808312"/>
          </a:xfrm>
        </p:spPr>
        <p:txBody>
          <a:bodyPr/>
          <a:lstStyle/>
          <a:p>
            <a:pPr algn="ctr"/>
            <a:r>
              <a:rPr lang="en-US" sz="7200" dirty="0"/>
              <a:t>Induced Gravitational Waves After Ultra Slow-Roll Inflation</a:t>
            </a:r>
            <a:r>
              <a:rPr lang="en-US" sz="7200" b="0" dirty="0">
                <a:solidFill>
                  <a:schemeClr val="accent2"/>
                </a:solidFill>
              </a:rPr>
              <a:t>.</a:t>
            </a:r>
            <a:endParaRPr lang="en-US" sz="7200" dirty="0">
              <a:solidFill>
                <a:schemeClr val="accent2"/>
              </a:solidFill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9" cy="1132420"/>
          </a:xfrm>
        </p:spPr>
        <p:txBody>
          <a:bodyPr/>
          <a:lstStyle/>
          <a:p>
            <a:r>
              <a:rPr lang="en-US" dirty="0"/>
              <a:t>Juan Álvarez</a:t>
            </a:r>
          </a:p>
          <a:p>
            <a:r>
              <a:rPr lang="en-US" b="1" dirty="0"/>
              <a:t>Supervisor:</a:t>
            </a:r>
            <a:r>
              <a:rPr lang="en-US" dirty="0"/>
              <a:t> Julián Rey</a:t>
            </a:r>
            <a:endParaRPr lang="en-US" b="1" dirty="0"/>
          </a:p>
          <a:p>
            <a:r>
              <a:rPr lang="en-US" dirty="0"/>
              <a:t>Theory group</a:t>
            </a:r>
          </a:p>
          <a:p>
            <a:r>
              <a:rPr lang="en-US" dirty="0"/>
              <a:t>Hamburg, 05/09/2024</a:t>
            </a:r>
          </a:p>
        </p:txBody>
      </p:sp>
    </p:spTree>
    <p:extLst>
      <p:ext uri="{BB962C8B-B14F-4D97-AF65-F5344CB8AC3E}">
        <p14:creationId xmlns:p14="http://schemas.microsoft.com/office/powerpoint/2010/main" val="3861234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833979" y="332656"/>
            <a:ext cx="9901098" cy="1198563"/>
          </a:xfrm>
        </p:spPr>
        <p:txBody>
          <a:bodyPr/>
          <a:lstStyle/>
          <a:p>
            <a:pPr algn="ctr"/>
            <a:r>
              <a:rPr lang="en-US" sz="5400" dirty="0"/>
              <a:t>Cosmological Feynman         Diagrams</a:t>
            </a:r>
            <a:r>
              <a:rPr lang="en-US" sz="5400" dirty="0">
                <a:solidFill>
                  <a:schemeClr val="accent2"/>
                </a:solidFill>
              </a:rPr>
              <a:t>.</a:t>
            </a:r>
            <a:endParaRPr lang="de-DE" sz="5400" dirty="0">
              <a:solidFill>
                <a:schemeClr val="accent2"/>
              </a:solidFill>
            </a:endParaRPr>
          </a:p>
        </p:txBody>
      </p:sp>
      <p:sp>
        <p:nvSpPr>
          <p:cNvPr id="41" name="Marcador de pie de página 40">
            <a:extLst>
              <a:ext uri="{FF2B5EF4-FFF2-40B4-BE49-F238E27FC236}">
                <a16:creationId xmlns:a16="http://schemas.microsoft.com/office/drawing/2014/main" id="{905B9E3D-8977-5874-6631-677AE79A5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| Induced gravitational waves after ultra slow-roll inflation |Juan Álvarez, 05/09/2024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uadroTexto 44">
                <a:extLst>
                  <a:ext uri="{FF2B5EF4-FFF2-40B4-BE49-F238E27FC236}">
                    <a16:creationId xmlns:a16="http://schemas.microsoft.com/office/drawing/2014/main" id="{E33F2E53-64C4-203A-4266-036637AA05D4}"/>
                  </a:ext>
                </a:extLst>
              </p:cNvPr>
              <p:cNvSpPr txBox="1"/>
              <p:nvPr/>
            </p:nvSpPr>
            <p:spPr>
              <a:xfrm>
                <a:off x="1340298" y="2132856"/>
                <a:ext cx="903753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2000" dirty="0" err="1">
                    <a:solidFill>
                      <a:schemeClr val="accent1"/>
                    </a:solidFill>
                  </a:rPr>
                  <a:t>If</a:t>
                </a:r>
                <a:r>
                  <a:rPr lang="es-ES" sz="2000" dirty="0">
                    <a:solidFill>
                      <a:schemeClr val="accent1"/>
                    </a:solidFill>
                  </a:rPr>
                  <a:t> </a:t>
                </a:r>
                <a:r>
                  <a:rPr lang="es-ES" sz="2000" dirty="0" err="1">
                    <a:solidFill>
                      <a:schemeClr val="accent1"/>
                    </a:solidFill>
                  </a:rPr>
                  <a:t>we</a:t>
                </a:r>
                <a:r>
                  <a:rPr lang="es-ES" sz="2000" dirty="0">
                    <a:solidFill>
                      <a:schemeClr val="accent1"/>
                    </a:solidFill>
                  </a:rPr>
                  <a:t> </a:t>
                </a:r>
                <a:r>
                  <a:rPr lang="es-ES" sz="2000" dirty="0" err="1">
                    <a:solidFill>
                      <a:schemeClr val="accent1"/>
                    </a:solidFill>
                  </a:rPr>
                  <a:t>allow</a:t>
                </a:r>
                <a:r>
                  <a:rPr lang="es-ES" sz="2000" dirty="0">
                    <a:solidFill>
                      <a:schemeClr val="accent1"/>
                    </a:solidFill>
                  </a:rPr>
                  <a:t> a non linear </a:t>
                </a:r>
                <a:r>
                  <a:rPr lang="es-ES" sz="2000" dirty="0" err="1">
                    <a:solidFill>
                      <a:schemeClr val="accent1"/>
                    </a:solidFill>
                  </a:rPr>
                  <a:t>relation</a:t>
                </a:r>
                <a:r>
                  <a:rPr lang="es-ES" sz="2000" dirty="0">
                    <a:solidFill>
                      <a:schemeClr val="accent1"/>
                    </a:solidFill>
                  </a:rPr>
                  <a:t> </a:t>
                </a:r>
                <a:r>
                  <a:rPr lang="es-ES" sz="2000" dirty="0" err="1">
                    <a:solidFill>
                      <a:schemeClr val="accent1"/>
                    </a:solidFill>
                  </a:rPr>
                  <a:t>between</a:t>
                </a:r>
                <a:r>
                  <a:rPr lang="es-ES" sz="200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s-ES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s-ES" sz="2000" dirty="0">
                    <a:solidFill>
                      <a:schemeClr val="accent1"/>
                    </a:solidFill>
                  </a:rPr>
                  <a:t>  and </a:t>
                </a:r>
                <a:r>
                  <a:rPr lang="el-GR" sz="2000" i="0" dirty="0">
                    <a:solidFill>
                      <a:schemeClr val="accent1"/>
                    </a:solidFill>
                    <a:effectLst/>
                    <a:latin typeface="Arial" panose="020B0604020202020204" pitchFamily="34" charset="0"/>
                  </a:rPr>
                  <a:t>φ</a:t>
                </a:r>
                <a:r>
                  <a:rPr lang="es-ES" sz="2000" dirty="0">
                    <a:solidFill>
                      <a:schemeClr val="accent1"/>
                    </a:solidFill>
                  </a:rPr>
                  <a:t> </a:t>
                </a:r>
                <a:r>
                  <a:rPr lang="es-ES" sz="2000" dirty="0" err="1">
                    <a:solidFill>
                      <a:schemeClr val="accent1"/>
                    </a:solidFill>
                  </a:rPr>
                  <a:t>we</a:t>
                </a:r>
                <a:r>
                  <a:rPr lang="es-ES" sz="2000" dirty="0">
                    <a:solidFill>
                      <a:schemeClr val="accent1"/>
                    </a:solidFill>
                  </a:rPr>
                  <a:t> </a:t>
                </a:r>
                <a:r>
                  <a:rPr lang="es-ES" sz="2000" dirty="0" err="1">
                    <a:solidFill>
                      <a:schemeClr val="accent1"/>
                    </a:solidFill>
                  </a:rPr>
                  <a:t>have</a:t>
                </a:r>
                <a:r>
                  <a:rPr lang="es-ES" sz="2000" dirty="0">
                    <a:solidFill>
                      <a:schemeClr val="accent1"/>
                    </a:solidFill>
                  </a:rPr>
                  <a:t> non </a:t>
                </a:r>
                <a:r>
                  <a:rPr lang="es-ES" sz="2000" dirty="0" err="1">
                    <a:solidFill>
                      <a:schemeClr val="accent1"/>
                    </a:solidFill>
                  </a:rPr>
                  <a:t>gaussianities</a:t>
                </a:r>
                <a:r>
                  <a:rPr lang="es-ES" sz="2000" dirty="0">
                    <a:solidFill>
                      <a:schemeClr val="accent2"/>
                    </a:solidFill>
                  </a:rPr>
                  <a:t>.</a:t>
                </a:r>
                <a:endParaRPr lang="en-US" sz="2000" dirty="0" err="1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5" name="CuadroTexto 44">
                <a:extLst>
                  <a:ext uri="{FF2B5EF4-FFF2-40B4-BE49-F238E27FC236}">
                    <a16:creationId xmlns:a16="http://schemas.microsoft.com/office/drawing/2014/main" id="{E33F2E53-64C4-203A-4266-036637AA05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0298" y="2132856"/>
                <a:ext cx="9037539" cy="400110"/>
              </a:xfrm>
              <a:prstGeom prst="rect">
                <a:avLst/>
              </a:prstGeom>
              <a:blipFill>
                <a:blip r:embed="rId2"/>
                <a:stretch>
                  <a:fillRect l="-742" t="-7576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>
            <a:extLst>
              <a:ext uri="{FF2B5EF4-FFF2-40B4-BE49-F238E27FC236}">
                <a16:creationId xmlns:a16="http://schemas.microsoft.com/office/drawing/2014/main" id="{A948DF07-35F7-25C5-5E11-95B34795F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528" y="3429000"/>
            <a:ext cx="8068801" cy="175284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0569BCD-E49B-F561-5A98-3FCC996A88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0708" y="2774403"/>
            <a:ext cx="3667637" cy="80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808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833979" y="332656"/>
            <a:ext cx="9901098" cy="1198563"/>
          </a:xfrm>
        </p:spPr>
        <p:txBody>
          <a:bodyPr/>
          <a:lstStyle/>
          <a:p>
            <a:pPr algn="ctr"/>
            <a:r>
              <a:rPr lang="en-US" sz="5400" dirty="0"/>
              <a:t>Cosmological Feynman         Diagrams</a:t>
            </a:r>
            <a:r>
              <a:rPr lang="en-US" sz="5400" dirty="0">
                <a:solidFill>
                  <a:schemeClr val="accent2"/>
                </a:solidFill>
              </a:rPr>
              <a:t>.</a:t>
            </a:r>
            <a:endParaRPr lang="de-DE" sz="5400" dirty="0">
              <a:solidFill>
                <a:schemeClr val="accent2"/>
              </a:solidFill>
            </a:endParaRPr>
          </a:p>
        </p:txBody>
      </p:sp>
      <p:sp>
        <p:nvSpPr>
          <p:cNvPr id="41" name="Marcador de pie de página 40">
            <a:extLst>
              <a:ext uri="{FF2B5EF4-FFF2-40B4-BE49-F238E27FC236}">
                <a16:creationId xmlns:a16="http://schemas.microsoft.com/office/drawing/2014/main" id="{905B9E3D-8977-5874-6631-677AE79A5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| Induced gravitational waves after ultra slow-roll inflation |Juan Álvarez, 05/09/2024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uadroTexto 44">
                <a:extLst>
                  <a:ext uri="{FF2B5EF4-FFF2-40B4-BE49-F238E27FC236}">
                    <a16:creationId xmlns:a16="http://schemas.microsoft.com/office/drawing/2014/main" id="{E33F2E53-64C4-203A-4266-036637AA05D4}"/>
                  </a:ext>
                </a:extLst>
              </p:cNvPr>
              <p:cNvSpPr txBox="1"/>
              <p:nvPr/>
            </p:nvSpPr>
            <p:spPr>
              <a:xfrm>
                <a:off x="2353941" y="2564904"/>
                <a:ext cx="73864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2000" dirty="0" err="1">
                    <a:solidFill>
                      <a:schemeClr val="accent1"/>
                    </a:solidFill>
                  </a:rPr>
                  <a:t>The</a:t>
                </a:r>
                <a:r>
                  <a:rPr lang="es-ES" sz="2000" dirty="0">
                    <a:solidFill>
                      <a:schemeClr val="accent1"/>
                    </a:solidFill>
                  </a:rPr>
                  <a:t> </a:t>
                </a:r>
                <a:r>
                  <a:rPr lang="el-GR" sz="2000" i="0" dirty="0">
                    <a:solidFill>
                      <a:schemeClr val="accent1"/>
                    </a:solidFill>
                    <a:effectLst/>
                    <a:latin typeface="Arial" panose="020B0604020202020204" pitchFamily="34" charset="0"/>
                  </a:rPr>
                  <a:t>φ</a:t>
                </a:r>
                <a:r>
                  <a:rPr lang="es-ES" sz="2000" dirty="0">
                    <a:solidFill>
                      <a:schemeClr val="accent1"/>
                    </a:solidFill>
                  </a:rPr>
                  <a:t> </a:t>
                </a:r>
                <a:r>
                  <a:rPr lang="es-ES" sz="2000" dirty="0" err="1">
                    <a:solidFill>
                      <a:schemeClr val="accent1"/>
                    </a:solidFill>
                  </a:rPr>
                  <a:t>propagator</a:t>
                </a:r>
                <a:r>
                  <a:rPr lang="es-ES" sz="2000" dirty="0">
                    <a:solidFill>
                      <a:schemeClr val="accent1"/>
                    </a:solidFill>
                  </a:rPr>
                  <a:t> </a:t>
                </a:r>
                <a:r>
                  <a:rPr lang="es-ES" sz="2000" dirty="0" err="1">
                    <a:solidFill>
                      <a:schemeClr val="accent1"/>
                    </a:solidFill>
                  </a:rPr>
                  <a:t>gives</a:t>
                </a:r>
                <a:r>
                  <a:rPr lang="es-ES" sz="2000" dirty="0">
                    <a:solidFill>
                      <a:schemeClr val="accent1"/>
                    </a:solidFill>
                  </a:rPr>
                  <a:t> de </a:t>
                </a:r>
                <a:r>
                  <a:rPr lang="es-ES" sz="2000" dirty="0" err="1">
                    <a:solidFill>
                      <a:schemeClr val="accent1"/>
                    </a:solidFill>
                  </a:rPr>
                  <a:t>dimensionless</a:t>
                </a:r>
                <a:r>
                  <a:rPr lang="es-ES" sz="2000" dirty="0">
                    <a:solidFill>
                      <a:schemeClr val="accent1"/>
                    </a:solidFill>
                  </a:rPr>
                  <a:t> </a:t>
                </a:r>
                <a:r>
                  <a:rPr lang="es-ES" sz="2000" dirty="0" err="1">
                    <a:solidFill>
                      <a:schemeClr val="accent1"/>
                    </a:solidFill>
                  </a:rPr>
                  <a:t>power</a:t>
                </a:r>
                <a:r>
                  <a:rPr lang="es-ES" sz="2000" dirty="0">
                    <a:solidFill>
                      <a:schemeClr val="accent1"/>
                    </a:solidFill>
                  </a:rPr>
                  <a:t> </a:t>
                </a:r>
                <a:r>
                  <a:rPr lang="es-ES" sz="2000" dirty="0" err="1">
                    <a:solidFill>
                      <a:schemeClr val="accent1"/>
                    </a:solidFill>
                  </a:rPr>
                  <a:t>spectrum</a:t>
                </a:r>
                <a:r>
                  <a:rPr lang="es-ES" sz="2000" dirty="0">
                    <a:solidFill>
                      <a:schemeClr val="accent1"/>
                    </a:solidFill>
                  </a:rPr>
                  <a:t> </a:t>
                </a:r>
                <a:r>
                  <a:rPr lang="es-ES" sz="2000" dirty="0" err="1">
                    <a:solidFill>
                      <a:schemeClr val="accent1"/>
                    </a:solidFill>
                  </a:rPr>
                  <a:t>of</a:t>
                </a:r>
                <a:r>
                  <a:rPr lang="es-ES" sz="200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s-ES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s-ES" sz="2000" dirty="0">
                    <a:solidFill>
                      <a:schemeClr val="accent2"/>
                    </a:solidFill>
                  </a:rPr>
                  <a:t>.</a:t>
                </a:r>
                <a:endParaRPr lang="en-US" sz="2000" dirty="0" err="1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5" name="CuadroTexto 44">
                <a:extLst>
                  <a:ext uri="{FF2B5EF4-FFF2-40B4-BE49-F238E27FC236}">
                    <a16:creationId xmlns:a16="http://schemas.microsoft.com/office/drawing/2014/main" id="{E33F2E53-64C4-203A-4266-036637AA05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3941" y="2564904"/>
                <a:ext cx="7386446" cy="400110"/>
              </a:xfrm>
              <a:prstGeom prst="rect">
                <a:avLst/>
              </a:prstGeom>
              <a:blipFill>
                <a:blip r:embed="rId2"/>
                <a:stretch>
                  <a:fillRect l="-825" t="-769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n 4">
            <a:extLst>
              <a:ext uri="{FF2B5EF4-FFF2-40B4-BE49-F238E27FC236}">
                <a16:creationId xmlns:a16="http://schemas.microsoft.com/office/drawing/2014/main" id="{30060020-5A5D-89D7-2F9F-0C830435F0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1628" y="3429000"/>
            <a:ext cx="7525800" cy="149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541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833979" y="332656"/>
            <a:ext cx="9901098" cy="1198563"/>
          </a:xfrm>
        </p:spPr>
        <p:txBody>
          <a:bodyPr/>
          <a:lstStyle/>
          <a:p>
            <a:pPr algn="ctr"/>
            <a:r>
              <a:rPr lang="en-US" sz="5400" dirty="0"/>
              <a:t>Cosmological Feynman         Diagrams</a:t>
            </a:r>
            <a:r>
              <a:rPr lang="en-US" sz="5400" dirty="0">
                <a:solidFill>
                  <a:schemeClr val="accent2"/>
                </a:solidFill>
              </a:rPr>
              <a:t>.</a:t>
            </a:r>
            <a:endParaRPr lang="de-DE" sz="5400" dirty="0">
              <a:solidFill>
                <a:schemeClr val="accent2"/>
              </a:solidFill>
            </a:endParaRPr>
          </a:p>
        </p:txBody>
      </p:sp>
      <p:sp>
        <p:nvSpPr>
          <p:cNvPr id="41" name="Marcador de pie de página 40">
            <a:extLst>
              <a:ext uri="{FF2B5EF4-FFF2-40B4-BE49-F238E27FC236}">
                <a16:creationId xmlns:a16="http://schemas.microsoft.com/office/drawing/2014/main" id="{905B9E3D-8977-5874-6631-677AE79A5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| Induced gravitational waves after ultra slow-roll inflation |Juan Álvarez, 05/09/2024 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E33F2E53-64C4-203A-4266-036637AA05D4}"/>
              </a:ext>
            </a:extLst>
          </p:cNvPr>
          <p:cNvSpPr txBox="1"/>
          <p:nvPr/>
        </p:nvSpPr>
        <p:spPr>
          <a:xfrm>
            <a:off x="1991544" y="1796383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err="1">
                <a:solidFill>
                  <a:schemeClr val="accent1"/>
                </a:solidFill>
              </a:rPr>
              <a:t>If</a:t>
            </a:r>
            <a:r>
              <a:rPr lang="es-ES" sz="2000" dirty="0">
                <a:solidFill>
                  <a:schemeClr val="accent1"/>
                </a:solidFill>
              </a:rPr>
              <a:t> </a:t>
            </a:r>
            <a:r>
              <a:rPr lang="es-ES" sz="2000" dirty="0" err="1">
                <a:solidFill>
                  <a:schemeClr val="accent1"/>
                </a:solidFill>
              </a:rPr>
              <a:t>we</a:t>
            </a:r>
            <a:r>
              <a:rPr lang="es-ES" sz="2000" dirty="0">
                <a:solidFill>
                  <a:schemeClr val="accent1"/>
                </a:solidFill>
              </a:rPr>
              <a:t> </a:t>
            </a:r>
            <a:r>
              <a:rPr lang="es-ES" sz="2000" dirty="0" err="1">
                <a:solidFill>
                  <a:schemeClr val="accent1"/>
                </a:solidFill>
              </a:rPr>
              <a:t>don’t</a:t>
            </a:r>
            <a:r>
              <a:rPr lang="es-ES" sz="2000" dirty="0">
                <a:solidFill>
                  <a:schemeClr val="accent1"/>
                </a:solidFill>
              </a:rPr>
              <a:t> </a:t>
            </a:r>
            <a:r>
              <a:rPr lang="es-ES" sz="2000" dirty="0" err="1">
                <a:solidFill>
                  <a:schemeClr val="accent1"/>
                </a:solidFill>
              </a:rPr>
              <a:t>assume</a:t>
            </a:r>
            <a:r>
              <a:rPr lang="es-ES" sz="2000" dirty="0">
                <a:solidFill>
                  <a:schemeClr val="accent1"/>
                </a:solidFill>
              </a:rPr>
              <a:t> </a:t>
            </a:r>
            <a:r>
              <a:rPr lang="el-GR" sz="2000" i="0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φ</a:t>
            </a:r>
            <a:r>
              <a:rPr lang="es-ES" sz="2000" dirty="0">
                <a:solidFill>
                  <a:schemeClr val="accent1"/>
                </a:solidFill>
              </a:rPr>
              <a:t> </a:t>
            </a:r>
            <a:r>
              <a:rPr lang="es-ES" sz="2000" dirty="0" err="1">
                <a:solidFill>
                  <a:schemeClr val="accent1"/>
                </a:solidFill>
              </a:rPr>
              <a:t>is</a:t>
            </a:r>
            <a:r>
              <a:rPr lang="es-ES" sz="2000" dirty="0">
                <a:solidFill>
                  <a:schemeClr val="accent1"/>
                </a:solidFill>
              </a:rPr>
              <a:t> a Gaussian variable and </a:t>
            </a:r>
            <a:r>
              <a:rPr lang="es-ES" sz="2000" dirty="0" err="1">
                <a:solidFill>
                  <a:schemeClr val="accent1"/>
                </a:solidFill>
              </a:rPr>
              <a:t>admit</a:t>
            </a:r>
            <a:r>
              <a:rPr lang="es-ES" sz="2000" dirty="0">
                <a:solidFill>
                  <a:schemeClr val="accent1"/>
                </a:solidFill>
              </a:rPr>
              <a:t> </a:t>
            </a:r>
            <a:r>
              <a:rPr lang="es-ES" sz="2000" dirty="0" err="1">
                <a:solidFill>
                  <a:schemeClr val="accent1"/>
                </a:solidFill>
              </a:rPr>
              <a:t>self</a:t>
            </a:r>
            <a:r>
              <a:rPr lang="es-ES" sz="2000" dirty="0">
                <a:solidFill>
                  <a:schemeClr val="accent1"/>
                </a:solidFill>
              </a:rPr>
              <a:t> </a:t>
            </a:r>
            <a:r>
              <a:rPr lang="es-ES" sz="2000" dirty="0" err="1">
                <a:solidFill>
                  <a:schemeClr val="accent1"/>
                </a:solidFill>
              </a:rPr>
              <a:t>interactions</a:t>
            </a:r>
            <a:r>
              <a:rPr lang="es-ES" sz="2000" dirty="0">
                <a:solidFill>
                  <a:schemeClr val="accent1"/>
                </a:solidFill>
              </a:rPr>
              <a:t> </a:t>
            </a:r>
            <a:r>
              <a:rPr lang="es-ES" sz="2000" dirty="0" err="1">
                <a:solidFill>
                  <a:schemeClr val="accent1"/>
                </a:solidFill>
              </a:rPr>
              <a:t>we</a:t>
            </a:r>
            <a:r>
              <a:rPr lang="es-ES" sz="2000" dirty="0">
                <a:solidFill>
                  <a:schemeClr val="accent1"/>
                </a:solidFill>
              </a:rPr>
              <a:t> </a:t>
            </a:r>
            <a:r>
              <a:rPr lang="es-ES" sz="2000" dirty="0" err="1">
                <a:solidFill>
                  <a:schemeClr val="accent1"/>
                </a:solidFill>
              </a:rPr>
              <a:t>will</a:t>
            </a:r>
            <a:r>
              <a:rPr lang="es-ES" sz="2000" dirty="0">
                <a:solidFill>
                  <a:schemeClr val="accent1"/>
                </a:solidFill>
              </a:rPr>
              <a:t> </a:t>
            </a:r>
            <a:r>
              <a:rPr lang="es-ES" sz="2000" dirty="0" err="1">
                <a:solidFill>
                  <a:schemeClr val="accent1"/>
                </a:solidFill>
              </a:rPr>
              <a:t>have</a:t>
            </a:r>
            <a:r>
              <a:rPr lang="es-ES" sz="2000" dirty="0">
                <a:solidFill>
                  <a:schemeClr val="accent1"/>
                </a:solidFill>
              </a:rPr>
              <a:t> </a:t>
            </a:r>
            <a:r>
              <a:rPr lang="es-ES" sz="2000" dirty="0" err="1">
                <a:solidFill>
                  <a:schemeClr val="accent1"/>
                </a:solidFill>
              </a:rPr>
              <a:t>intrinsic</a:t>
            </a:r>
            <a:r>
              <a:rPr lang="es-ES" sz="2000" dirty="0">
                <a:solidFill>
                  <a:schemeClr val="accent1"/>
                </a:solidFill>
              </a:rPr>
              <a:t> non </a:t>
            </a:r>
            <a:r>
              <a:rPr lang="es-ES" sz="2000" dirty="0" err="1">
                <a:solidFill>
                  <a:schemeClr val="accent1"/>
                </a:solidFill>
              </a:rPr>
              <a:t>gaussianities</a:t>
            </a:r>
            <a:r>
              <a:rPr lang="es-ES" sz="2000" dirty="0">
                <a:solidFill>
                  <a:schemeClr val="accent2"/>
                </a:solidFill>
              </a:rPr>
              <a:t>.</a:t>
            </a:r>
            <a:endParaRPr lang="en-US" sz="2000" dirty="0" err="1">
              <a:solidFill>
                <a:schemeClr val="accent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0B534BE-D493-E5E8-5799-C9A18CDBF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992" y="2504269"/>
            <a:ext cx="6299991" cy="200655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9D006AD-DD88-3EEF-0AEA-592F83EEC56B}"/>
              </a:ext>
            </a:extLst>
          </p:cNvPr>
          <p:cNvSpPr txBox="1"/>
          <p:nvPr/>
        </p:nvSpPr>
        <p:spPr>
          <a:xfrm>
            <a:off x="9696400" y="2780928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accent1"/>
                </a:solidFill>
              </a:rPr>
              <a:t>In-In </a:t>
            </a:r>
            <a:r>
              <a:rPr lang="es-ES" sz="1600" dirty="0" err="1">
                <a:solidFill>
                  <a:schemeClr val="accent1"/>
                </a:solidFill>
              </a:rPr>
              <a:t>Formalism</a:t>
            </a:r>
            <a:endParaRPr lang="en-US" sz="1600" dirty="0" err="1">
              <a:solidFill>
                <a:schemeClr val="accent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19319F1-09C3-3300-75E2-48C2F8D53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154" y="4545077"/>
            <a:ext cx="7506748" cy="182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279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0" y="444734"/>
            <a:ext cx="12191999" cy="1656184"/>
          </a:xfrm>
        </p:spPr>
        <p:txBody>
          <a:bodyPr/>
          <a:lstStyle/>
          <a:p>
            <a:pPr algn="ctr"/>
            <a:r>
              <a:rPr lang="en-US" sz="5400" dirty="0"/>
              <a:t>Two point function up to 2 loops</a:t>
            </a:r>
            <a:r>
              <a:rPr lang="en-US" sz="5400" dirty="0">
                <a:solidFill>
                  <a:schemeClr val="accent2"/>
                </a:solidFill>
              </a:rPr>
              <a:t>.</a:t>
            </a:r>
            <a:endParaRPr lang="de-DE" sz="5400" dirty="0">
              <a:solidFill>
                <a:schemeClr val="accent2"/>
              </a:solidFill>
            </a:endParaRPr>
          </a:p>
        </p:txBody>
      </p:sp>
      <p:sp>
        <p:nvSpPr>
          <p:cNvPr id="41" name="Marcador de pie de página 40">
            <a:extLst>
              <a:ext uri="{FF2B5EF4-FFF2-40B4-BE49-F238E27FC236}">
                <a16:creationId xmlns:a16="http://schemas.microsoft.com/office/drawing/2014/main" id="{905B9E3D-8977-5874-6631-677AE79A5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| Induced gravitational waves after ultra slow-roll inflation |Juan Álvarez, 05/09/2024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D9A029C-5BDF-66AC-7ADA-CDD1DF0FC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2284" y="1956902"/>
            <a:ext cx="6487430" cy="1419423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5658CBD-380B-03A6-53CC-587E506BDCE0}"/>
              </a:ext>
            </a:extLst>
          </p:cNvPr>
          <p:cNvSpPr txBox="1"/>
          <p:nvPr/>
        </p:nvSpPr>
        <p:spPr>
          <a:xfrm>
            <a:off x="1754483" y="1556792"/>
            <a:ext cx="80844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dirty="0" err="1">
                <a:solidFill>
                  <a:schemeClr val="accent1"/>
                </a:solidFill>
              </a:rPr>
              <a:t>We</a:t>
            </a:r>
            <a:r>
              <a:rPr lang="es-ES" sz="2000" dirty="0">
                <a:solidFill>
                  <a:schemeClr val="accent1"/>
                </a:solidFill>
              </a:rPr>
              <a:t> </a:t>
            </a:r>
            <a:r>
              <a:rPr lang="es-ES" sz="2000" dirty="0" err="1">
                <a:solidFill>
                  <a:schemeClr val="accent1"/>
                </a:solidFill>
              </a:rPr>
              <a:t>have</a:t>
            </a:r>
            <a:r>
              <a:rPr lang="es-ES" sz="2000" dirty="0">
                <a:solidFill>
                  <a:schemeClr val="accent1"/>
                </a:solidFill>
              </a:rPr>
              <a:t> </a:t>
            </a:r>
            <a:r>
              <a:rPr lang="es-ES" sz="2000" dirty="0" err="1">
                <a:solidFill>
                  <a:schemeClr val="accent1"/>
                </a:solidFill>
              </a:rPr>
              <a:t>to</a:t>
            </a:r>
            <a:r>
              <a:rPr lang="es-ES" sz="2000" dirty="0">
                <a:solidFill>
                  <a:schemeClr val="accent1"/>
                </a:solidFill>
              </a:rPr>
              <a:t> </a:t>
            </a:r>
            <a:r>
              <a:rPr lang="es-ES" sz="2000" dirty="0" err="1">
                <a:solidFill>
                  <a:schemeClr val="accent1"/>
                </a:solidFill>
              </a:rPr>
              <a:t>consider</a:t>
            </a:r>
            <a:r>
              <a:rPr lang="es-ES" sz="2000" dirty="0">
                <a:solidFill>
                  <a:schemeClr val="accent1"/>
                </a:solidFill>
              </a:rPr>
              <a:t> </a:t>
            </a:r>
            <a:r>
              <a:rPr lang="es-ES" sz="2000" dirty="0" err="1">
                <a:solidFill>
                  <a:schemeClr val="accent1"/>
                </a:solidFill>
              </a:rPr>
              <a:t>all</a:t>
            </a:r>
            <a:r>
              <a:rPr lang="es-ES" sz="2000" dirty="0">
                <a:solidFill>
                  <a:schemeClr val="accent1"/>
                </a:solidFill>
              </a:rPr>
              <a:t> posible </a:t>
            </a:r>
            <a:r>
              <a:rPr lang="es-ES" sz="2000" dirty="0" err="1">
                <a:solidFill>
                  <a:schemeClr val="accent1"/>
                </a:solidFill>
              </a:rPr>
              <a:t>diagrams</a:t>
            </a:r>
            <a:r>
              <a:rPr lang="es-ES" sz="2000" dirty="0">
                <a:solidFill>
                  <a:schemeClr val="accent1"/>
                </a:solidFill>
              </a:rPr>
              <a:t> </a:t>
            </a:r>
            <a:r>
              <a:rPr lang="es-ES" sz="2000" dirty="0" err="1">
                <a:solidFill>
                  <a:schemeClr val="accent1"/>
                </a:solidFill>
              </a:rPr>
              <a:t>that</a:t>
            </a:r>
            <a:r>
              <a:rPr lang="es-ES" sz="2000" dirty="0">
                <a:solidFill>
                  <a:schemeClr val="accent1"/>
                </a:solidFill>
              </a:rPr>
              <a:t> </a:t>
            </a:r>
            <a:r>
              <a:rPr lang="es-ES" sz="2000" dirty="0" err="1">
                <a:solidFill>
                  <a:schemeClr val="accent1"/>
                </a:solidFill>
              </a:rPr>
              <a:t>fit</a:t>
            </a:r>
            <a:r>
              <a:rPr lang="es-ES" sz="2000" dirty="0">
                <a:solidFill>
                  <a:schemeClr val="accent1"/>
                </a:solidFill>
              </a:rPr>
              <a:t> </a:t>
            </a:r>
            <a:r>
              <a:rPr lang="es-ES" sz="2000" dirty="0" err="1">
                <a:solidFill>
                  <a:schemeClr val="accent1"/>
                </a:solidFill>
              </a:rPr>
              <a:t>inside</a:t>
            </a:r>
            <a:r>
              <a:rPr lang="es-ES" sz="2000" dirty="0">
                <a:solidFill>
                  <a:schemeClr val="accent1"/>
                </a:solidFill>
              </a:rPr>
              <a:t> </a:t>
            </a:r>
            <a:r>
              <a:rPr lang="es-ES" sz="2000" dirty="0" err="1">
                <a:solidFill>
                  <a:schemeClr val="accent1"/>
                </a:solidFill>
              </a:rPr>
              <a:t>the</a:t>
            </a:r>
            <a:r>
              <a:rPr lang="es-ES" sz="2000" dirty="0">
                <a:solidFill>
                  <a:schemeClr val="accent1"/>
                </a:solidFill>
              </a:rPr>
              <a:t> </a:t>
            </a:r>
            <a:r>
              <a:rPr lang="es-ES" sz="2000" dirty="0" err="1">
                <a:solidFill>
                  <a:schemeClr val="accent1"/>
                </a:solidFill>
              </a:rPr>
              <a:t>black</a:t>
            </a:r>
            <a:r>
              <a:rPr lang="es-ES" sz="2000" dirty="0">
                <a:solidFill>
                  <a:schemeClr val="accent1"/>
                </a:solidFill>
              </a:rPr>
              <a:t> box</a:t>
            </a:r>
            <a:r>
              <a:rPr lang="en-US" sz="2000" dirty="0">
                <a:solidFill>
                  <a:schemeClr val="accent2"/>
                </a:solidFill>
              </a:rPr>
              <a:t>.</a:t>
            </a:r>
            <a:endParaRPr lang="en-US" sz="2000" dirty="0">
              <a:solidFill>
                <a:schemeClr val="accent1"/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990E8CF-D92C-11C1-6390-667202977B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4469" y="4604086"/>
            <a:ext cx="4363059" cy="1114581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A2DC7A08-9363-7399-0DFC-C583068F6776}"/>
              </a:ext>
            </a:extLst>
          </p:cNvPr>
          <p:cNvSpPr txBox="1"/>
          <p:nvPr/>
        </p:nvSpPr>
        <p:spPr>
          <a:xfrm>
            <a:off x="3062164" y="3771462"/>
            <a:ext cx="6067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dirty="0">
                <a:solidFill>
                  <a:schemeClr val="accent1"/>
                </a:solidFill>
              </a:rPr>
              <a:t>At </a:t>
            </a:r>
            <a:r>
              <a:rPr lang="es-ES" sz="2000" dirty="0" err="1">
                <a:solidFill>
                  <a:schemeClr val="accent1"/>
                </a:solidFill>
              </a:rPr>
              <a:t>leading</a:t>
            </a:r>
            <a:r>
              <a:rPr lang="es-ES" sz="2000" dirty="0">
                <a:solidFill>
                  <a:schemeClr val="accent1"/>
                </a:solidFill>
              </a:rPr>
              <a:t> </a:t>
            </a:r>
            <a:r>
              <a:rPr lang="es-ES" sz="2000" dirty="0" err="1">
                <a:solidFill>
                  <a:schemeClr val="accent1"/>
                </a:solidFill>
              </a:rPr>
              <a:t>order</a:t>
            </a:r>
            <a:r>
              <a:rPr lang="es-ES" sz="2000" dirty="0">
                <a:solidFill>
                  <a:schemeClr val="accent1"/>
                </a:solidFill>
              </a:rPr>
              <a:t> </a:t>
            </a:r>
            <a:r>
              <a:rPr lang="es-ES" sz="2000" dirty="0" err="1">
                <a:solidFill>
                  <a:schemeClr val="accent1"/>
                </a:solidFill>
              </a:rPr>
              <a:t>we</a:t>
            </a:r>
            <a:r>
              <a:rPr lang="es-ES" sz="2000" dirty="0">
                <a:solidFill>
                  <a:schemeClr val="accent1"/>
                </a:solidFill>
              </a:rPr>
              <a:t> </a:t>
            </a:r>
            <a:r>
              <a:rPr lang="es-ES" sz="2000" dirty="0" err="1">
                <a:solidFill>
                  <a:schemeClr val="accent1"/>
                </a:solidFill>
              </a:rPr>
              <a:t>have</a:t>
            </a:r>
            <a:r>
              <a:rPr lang="es-ES" sz="2000" dirty="0">
                <a:solidFill>
                  <a:schemeClr val="accent1"/>
                </a:solidFill>
              </a:rPr>
              <a:t> </a:t>
            </a:r>
            <a:r>
              <a:rPr lang="es-ES" sz="2000" dirty="0" err="1">
                <a:solidFill>
                  <a:schemeClr val="accent1"/>
                </a:solidFill>
              </a:rPr>
              <a:t>the</a:t>
            </a:r>
            <a:r>
              <a:rPr lang="es-ES" sz="2000" dirty="0">
                <a:solidFill>
                  <a:schemeClr val="accent1"/>
                </a:solidFill>
              </a:rPr>
              <a:t> Gaussian </a:t>
            </a:r>
            <a:r>
              <a:rPr lang="es-ES" sz="2000" dirty="0" err="1">
                <a:solidFill>
                  <a:schemeClr val="accent1"/>
                </a:solidFill>
              </a:rPr>
              <a:t>contribution</a:t>
            </a:r>
            <a:r>
              <a:rPr lang="en-US" sz="2000" dirty="0">
                <a:solidFill>
                  <a:schemeClr val="accent2"/>
                </a:solidFill>
              </a:rPr>
              <a:t>.</a:t>
            </a:r>
            <a:endParaRPr lang="en-US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914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0" y="444734"/>
            <a:ext cx="12191999" cy="1656184"/>
          </a:xfrm>
        </p:spPr>
        <p:txBody>
          <a:bodyPr/>
          <a:lstStyle/>
          <a:p>
            <a:pPr algn="ctr"/>
            <a:r>
              <a:rPr lang="en-US" sz="5400" dirty="0"/>
              <a:t>Two point function up to 2 loops</a:t>
            </a:r>
            <a:r>
              <a:rPr lang="en-US" sz="5400" dirty="0">
                <a:solidFill>
                  <a:schemeClr val="accent2"/>
                </a:solidFill>
              </a:rPr>
              <a:t>.</a:t>
            </a:r>
            <a:endParaRPr lang="de-DE" sz="5400" dirty="0">
              <a:solidFill>
                <a:schemeClr val="accent2"/>
              </a:solidFill>
            </a:endParaRPr>
          </a:p>
        </p:txBody>
      </p:sp>
      <p:sp>
        <p:nvSpPr>
          <p:cNvPr id="41" name="Marcador de pie de página 40">
            <a:extLst>
              <a:ext uri="{FF2B5EF4-FFF2-40B4-BE49-F238E27FC236}">
                <a16:creationId xmlns:a16="http://schemas.microsoft.com/office/drawing/2014/main" id="{905B9E3D-8977-5874-6631-677AE79A5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| Induced gravitational waves after ultra slow-roll inflation |Juan Álvarez, 05/09/2024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5658CBD-380B-03A6-53CC-587E506BDCE0}"/>
              </a:ext>
            </a:extLst>
          </p:cNvPr>
          <p:cNvSpPr txBox="1"/>
          <p:nvPr/>
        </p:nvSpPr>
        <p:spPr>
          <a:xfrm>
            <a:off x="2886528" y="1540446"/>
            <a:ext cx="6418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dirty="0" err="1">
                <a:solidFill>
                  <a:schemeClr val="accent1"/>
                </a:solidFill>
              </a:rPr>
              <a:t>We</a:t>
            </a:r>
            <a:r>
              <a:rPr lang="es-ES" sz="2000" dirty="0">
                <a:solidFill>
                  <a:schemeClr val="accent1"/>
                </a:solidFill>
              </a:rPr>
              <a:t> </a:t>
            </a:r>
            <a:r>
              <a:rPr lang="es-ES" sz="2000" dirty="0" err="1">
                <a:solidFill>
                  <a:schemeClr val="accent1"/>
                </a:solidFill>
              </a:rPr>
              <a:t>have</a:t>
            </a:r>
            <a:r>
              <a:rPr lang="es-ES" sz="2000" dirty="0">
                <a:solidFill>
                  <a:schemeClr val="accent1"/>
                </a:solidFill>
              </a:rPr>
              <a:t> 5 </a:t>
            </a:r>
            <a:r>
              <a:rPr lang="es-ES" sz="2000" dirty="0" err="1">
                <a:solidFill>
                  <a:schemeClr val="accent1"/>
                </a:solidFill>
              </a:rPr>
              <a:t>diagrams</a:t>
            </a:r>
            <a:r>
              <a:rPr lang="es-ES" sz="2000" dirty="0">
                <a:solidFill>
                  <a:schemeClr val="accent1"/>
                </a:solidFill>
              </a:rPr>
              <a:t> </a:t>
            </a:r>
            <a:r>
              <a:rPr lang="es-ES" sz="2000" dirty="0" err="1">
                <a:solidFill>
                  <a:schemeClr val="accent1"/>
                </a:solidFill>
              </a:rPr>
              <a:t>that</a:t>
            </a:r>
            <a:r>
              <a:rPr lang="es-ES" sz="2000" dirty="0">
                <a:solidFill>
                  <a:schemeClr val="accent1"/>
                </a:solidFill>
              </a:rPr>
              <a:t> </a:t>
            </a:r>
            <a:r>
              <a:rPr lang="es-ES" sz="2000" dirty="0" err="1">
                <a:solidFill>
                  <a:schemeClr val="accent1"/>
                </a:solidFill>
              </a:rPr>
              <a:t>violate</a:t>
            </a:r>
            <a:r>
              <a:rPr lang="es-ES" sz="2000" dirty="0">
                <a:solidFill>
                  <a:schemeClr val="accent1"/>
                </a:solidFill>
              </a:rPr>
              <a:t> </a:t>
            </a:r>
            <a:r>
              <a:rPr lang="es-ES" sz="2000" dirty="0" err="1">
                <a:solidFill>
                  <a:schemeClr val="accent1"/>
                </a:solidFill>
              </a:rPr>
              <a:t>helicity</a:t>
            </a:r>
            <a:r>
              <a:rPr lang="es-ES" sz="2000" dirty="0">
                <a:solidFill>
                  <a:schemeClr val="accent1"/>
                </a:solidFill>
              </a:rPr>
              <a:t> </a:t>
            </a:r>
            <a:r>
              <a:rPr lang="es-ES" sz="2000" dirty="0" err="1">
                <a:solidFill>
                  <a:schemeClr val="accent1"/>
                </a:solidFill>
              </a:rPr>
              <a:t>conservation</a:t>
            </a:r>
            <a:r>
              <a:rPr lang="en-US" sz="2000" dirty="0">
                <a:solidFill>
                  <a:schemeClr val="accent2"/>
                </a:solidFill>
              </a:rPr>
              <a:t>.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2DC7A08-9363-7399-0DFC-C583068F6776}"/>
              </a:ext>
            </a:extLst>
          </p:cNvPr>
          <p:cNvSpPr txBox="1"/>
          <p:nvPr/>
        </p:nvSpPr>
        <p:spPr>
          <a:xfrm>
            <a:off x="2888028" y="3771462"/>
            <a:ext cx="6415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dirty="0" err="1">
                <a:solidFill>
                  <a:schemeClr val="accent1"/>
                </a:solidFill>
              </a:rPr>
              <a:t>We</a:t>
            </a:r>
            <a:r>
              <a:rPr lang="es-ES" sz="2000" dirty="0">
                <a:solidFill>
                  <a:schemeClr val="accent1"/>
                </a:solidFill>
              </a:rPr>
              <a:t> </a:t>
            </a:r>
            <a:r>
              <a:rPr lang="es-ES" sz="2000" dirty="0" err="1">
                <a:solidFill>
                  <a:schemeClr val="accent1"/>
                </a:solidFill>
              </a:rPr>
              <a:t>also</a:t>
            </a:r>
            <a:r>
              <a:rPr lang="es-ES" sz="2000" dirty="0">
                <a:solidFill>
                  <a:schemeClr val="accent1"/>
                </a:solidFill>
              </a:rPr>
              <a:t> </a:t>
            </a:r>
            <a:r>
              <a:rPr lang="es-ES" sz="2000" dirty="0" err="1">
                <a:solidFill>
                  <a:schemeClr val="accent1"/>
                </a:solidFill>
              </a:rPr>
              <a:t>have</a:t>
            </a:r>
            <a:r>
              <a:rPr lang="es-ES" sz="2000" dirty="0">
                <a:solidFill>
                  <a:schemeClr val="accent1"/>
                </a:solidFill>
              </a:rPr>
              <a:t> 5 </a:t>
            </a:r>
            <a:r>
              <a:rPr lang="es-ES" sz="2000" dirty="0" err="1">
                <a:solidFill>
                  <a:schemeClr val="accent1"/>
                </a:solidFill>
              </a:rPr>
              <a:t>one-loop</a:t>
            </a:r>
            <a:r>
              <a:rPr lang="es-ES" sz="2000" dirty="0">
                <a:solidFill>
                  <a:schemeClr val="accent1"/>
                </a:solidFill>
              </a:rPr>
              <a:t> </a:t>
            </a:r>
            <a:r>
              <a:rPr lang="es-ES" sz="2000" dirty="0" err="1">
                <a:solidFill>
                  <a:schemeClr val="accent1"/>
                </a:solidFill>
              </a:rPr>
              <a:t>corrections</a:t>
            </a:r>
            <a:r>
              <a:rPr lang="es-ES" sz="2000" dirty="0">
                <a:solidFill>
                  <a:schemeClr val="accent1"/>
                </a:solidFill>
              </a:rPr>
              <a:t> </a:t>
            </a:r>
            <a:r>
              <a:rPr lang="es-ES" sz="2000" dirty="0" err="1">
                <a:solidFill>
                  <a:schemeClr val="accent1"/>
                </a:solidFill>
              </a:rPr>
              <a:t>to</a:t>
            </a:r>
            <a:r>
              <a:rPr lang="es-ES" sz="2000" dirty="0">
                <a:solidFill>
                  <a:schemeClr val="accent1"/>
                </a:solidFill>
              </a:rPr>
              <a:t> </a:t>
            </a:r>
            <a:r>
              <a:rPr lang="es-ES" sz="2000" dirty="0" err="1">
                <a:solidFill>
                  <a:schemeClr val="accent1"/>
                </a:solidFill>
              </a:rPr>
              <a:t>the</a:t>
            </a:r>
            <a:r>
              <a:rPr lang="es-ES" sz="2000" dirty="0">
                <a:solidFill>
                  <a:schemeClr val="accent1"/>
                </a:solidFill>
              </a:rPr>
              <a:t> </a:t>
            </a:r>
            <a:r>
              <a:rPr lang="es-ES" sz="2000" dirty="0" err="1">
                <a:solidFill>
                  <a:schemeClr val="accent1"/>
                </a:solidFill>
              </a:rPr>
              <a:t>propagator</a:t>
            </a:r>
            <a:r>
              <a:rPr lang="en-US" sz="2000" dirty="0">
                <a:solidFill>
                  <a:schemeClr val="accent2"/>
                </a:solidFill>
              </a:rPr>
              <a:t>.</a:t>
            </a:r>
            <a:endParaRPr lang="en-US" sz="2000" dirty="0">
              <a:solidFill>
                <a:schemeClr val="accent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4971163-B3E5-0E98-8705-5FD474322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203" y="2180304"/>
            <a:ext cx="6725589" cy="981212"/>
          </a:xfrm>
          <a:prstGeom prst="rect">
            <a:avLst/>
          </a:prstGeom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0D1FCA9F-C674-E355-83B6-7684937C640B}"/>
              </a:ext>
            </a:extLst>
          </p:cNvPr>
          <p:cNvSpPr/>
          <p:nvPr/>
        </p:nvSpPr>
        <p:spPr>
          <a:xfrm>
            <a:off x="9840416" y="2276872"/>
            <a:ext cx="1944216" cy="149459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A161364-8765-D513-600C-0195FFD87CED}"/>
              </a:ext>
            </a:extLst>
          </p:cNvPr>
          <p:cNvSpPr txBox="1"/>
          <p:nvPr/>
        </p:nvSpPr>
        <p:spPr>
          <a:xfrm>
            <a:off x="10057711" y="2348880"/>
            <a:ext cx="15121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err="1">
                <a:solidFill>
                  <a:schemeClr val="accent1"/>
                </a:solidFill>
              </a:rPr>
              <a:t>Not</a:t>
            </a:r>
            <a:r>
              <a:rPr lang="es-ES" sz="1600" dirty="0">
                <a:solidFill>
                  <a:schemeClr val="accent1"/>
                </a:solidFill>
              </a:rPr>
              <a:t> </a:t>
            </a:r>
            <a:r>
              <a:rPr lang="es-ES" sz="1600" dirty="0" err="1">
                <a:solidFill>
                  <a:schemeClr val="accent1"/>
                </a:solidFill>
              </a:rPr>
              <a:t>connected</a:t>
            </a:r>
            <a:r>
              <a:rPr lang="es-ES" sz="1600" dirty="0">
                <a:solidFill>
                  <a:schemeClr val="accent1"/>
                </a:solidFill>
              </a:rPr>
              <a:t> </a:t>
            </a:r>
            <a:r>
              <a:rPr lang="es-ES" sz="1600" dirty="0" err="1">
                <a:solidFill>
                  <a:schemeClr val="accent1"/>
                </a:solidFill>
              </a:rPr>
              <a:t>or</a:t>
            </a:r>
            <a:r>
              <a:rPr lang="es-ES" sz="1600" dirty="0">
                <a:solidFill>
                  <a:schemeClr val="accent1"/>
                </a:solidFill>
              </a:rPr>
              <a:t> </a:t>
            </a:r>
            <a:r>
              <a:rPr lang="es-ES" sz="1600" dirty="0" err="1">
                <a:solidFill>
                  <a:schemeClr val="accent1"/>
                </a:solidFill>
              </a:rPr>
              <a:t>Tadpole</a:t>
            </a:r>
            <a:r>
              <a:rPr lang="es-ES" sz="1600" dirty="0">
                <a:solidFill>
                  <a:schemeClr val="accent1"/>
                </a:solidFill>
              </a:rPr>
              <a:t> </a:t>
            </a:r>
            <a:r>
              <a:rPr lang="es-ES" sz="1600" dirty="0" err="1">
                <a:solidFill>
                  <a:schemeClr val="accent1"/>
                </a:solidFill>
              </a:rPr>
              <a:t>diagrams</a:t>
            </a:r>
            <a:r>
              <a:rPr lang="es-ES" sz="1600" dirty="0">
                <a:solidFill>
                  <a:schemeClr val="accent1"/>
                </a:solidFill>
              </a:rPr>
              <a:t> </a:t>
            </a:r>
            <a:r>
              <a:rPr lang="es-ES" sz="1600" dirty="0" err="1">
                <a:solidFill>
                  <a:schemeClr val="accent1"/>
                </a:solidFill>
              </a:rPr>
              <a:t>don’t</a:t>
            </a:r>
            <a:r>
              <a:rPr lang="es-ES" sz="1600" dirty="0">
                <a:solidFill>
                  <a:schemeClr val="accent1"/>
                </a:solidFill>
              </a:rPr>
              <a:t> </a:t>
            </a:r>
            <a:r>
              <a:rPr lang="es-ES" sz="1600" dirty="0" err="1">
                <a:solidFill>
                  <a:schemeClr val="accent1"/>
                </a:solidFill>
              </a:rPr>
              <a:t>contribute</a:t>
            </a:r>
            <a:endParaRPr lang="en-US" sz="1600" dirty="0" err="1">
              <a:solidFill>
                <a:schemeClr val="accent1"/>
              </a:solidFill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32DD9492-1D4F-50FF-651B-DFAAE55C7E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5849" y="4399005"/>
            <a:ext cx="6830378" cy="1171739"/>
          </a:xfrm>
          <a:prstGeom prst="rect">
            <a:avLst/>
          </a:prstGeom>
        </p:spPr>
      </p:pic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9D4C3A19-AC61-587E-E1A3-3FAF3493405F}"/>
              </a:ext>
            </a:extLst>
          </p:cNvPr>
          <p:cNvSpPr/>
          <p:nvPr/>
        </p:nvSpPr>
        <p:spPr>
          <a:xfrm>
            <a:off x="9840416" y="4177428"/>
            <a:ext cx="1944216" cy="149459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22DBFAA-7328-6072-4E4B-805C773D59C8}"/>
              </a:ext>
            </a:extLst>
          </p:cNvPr>
          <p:cNvSpPr txBox="1"/>
          <p:nvPr/>
        </p:nvSpPr>
        <p:spPr>
          <a:xfrm>
            <a:off x="10057711" y="4249436"/>
            <a:ext cx="15121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err="1">
                <a:solidFill>
                  <a:schemeClr val="accent1"/>
                </a:solidFill>
              </a:rPr>
              <a:t>Their</a:t>
            </a:r>
            <a:r>
              <a:rPr lang="es-ES" sz="1600" dirty="0">
                <a:solidFill>
                  <a:schemeClr val="accent1"/>
                </a:solidFill>
              </a:rPr>
              <a:t> </a:t>
            </a:r>
            <a:r>
              <a:rPr lang="es-ES" sz="1600" dirty="0" err="1">
                <a:solidFill>
                  <a:schemeClr val="accent1"/>
                </a:solidFill>
              </a:rPr>
              <a:t>contributions</a:t>
            </a:r>
            <a:r>
              <a:rPr lang="es-ES" sz="1600" dirty="0">
                <a:solidFill>
                  <a:schemeClr val="accent1"/>
                </a:solidFill>
              </a:rPr>
              <a:t> </a:t>
            </a:r>
            <a:r>
              <a:rPr lang="es-ES" sz="1600" dirty="0" err="1">
                <a:solidFill>
                  <a:schemeClr val="accent1"/>
                </a:solidFill>
              </a:rPr>
              <a:t>have</a:t>
            </a:r>
            <a:r>
              <a:rPr lang="es-ES" sz="1600" dirty="0">
                <a:solidFill>
                  <a:schemeClr val="accent1"/>
                </a:solidFill>
              </a:rPr>
              <a:t> </a:t>
            </a:r>
            <a:r>
              <a:rPr lang="es-ES" sz="1600" dirty="0" err="1">
                <a:solidFill>
                  <a:schemeClr val="accent1"/>
                </a:solidFill>
              </a:rPr>
              <a:t>to</a:t>
            </a:r>
            <a:r>
              <a:rPr lang="es-ES" sz="1600" dirty="0">
                <a:solidFill>
                  <a:schemeClr val="accent1"/>
                </a:solidFill>
              </a:rPr>
              <a:t> be </a:t>
            </a:r>
            <a:r>
              <a:rPr lang="es-ES" sz="1600" dirty="0" err="1">
                <a:solidFill>
                  <a:schemeClr val="accent1"/>
                </a:solidFill>
              </a:rPr>
              <a:t>renormalized</a:t>
            </a:r>
            <a:r>
              <a:rPr lang="es-ES" sz="1600" dirty="0">
                <a:solidFill>
                  <a:schemeClr val="accent1"/>
                </a:solidFill>
              </a:rPr>
              <a:t> in </a:t>
            </a:r>
            <a:r>
              <a:rPr lang="es-ES" sz="1600" dirty="0" err="1">
                <a:solidFill>
                  <a:schemeClr val="accent1"/>
                </a:solidFill>
              </a:rPr>
              <a:t>some</a:t>
            </a:r>
            <a:r>
              <a:rPr lang="es-ES" sz="1600" dirty="0">
                <a:solidFill>
                  <a:schemeClr val="accent1"/>
                </a:solidFill>
              </a:rPr>
              <a:t> cases</a:t>
            </a:r>
            <a:endParaRPr lang="en-US" sz="1600" dirty="0" err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773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0" y="444734"/>
            <a:ext cx="12191999" cy="1656184"/>
          </a:xfrm>
        </p:spPr>
        <p:txBody>
          <a:bodyPr/>
          <a:lstStyle/>
          <a:p>
            <a:pPr algn="ctr"/>
            <a:r>
              <a:rPr lang="en-US" sz="5400" dirty="0"/>
              <a:t>Two point function up to 2 loops</a:t>
            </a:r>
            <a:r>
              <a:rPr lang="en-US" sz="5400" dirty="0">
                <a:solidFill>
                  <a:schemeClr val="accent2"/>
                </a:solidFill>
              </a:rPr>
              <a:t>.</a:t>
            </a:r>
            <a:endParaRPr lang="de-DE" sz="5400" dirty="0">
              <a:solidFill>
                <a:schemeClr val="accent2"/>
              </a:solidFill>
            </a:endParaRPr>
          </a:p>
        </p:txBody>
      </p:sp>
      <p:sp>
        <p:nvSpPr>
          <p:cNvPr id="41" name="Marcador de pie de página 40">
            <a:extLst>
              <a:ext uri="{FF2B5EF4-FFF2-40B4-BE49-F238E27FC236}">
                <a16:creationId xmlns:a16="http://schemas.microsoft.com/office/drawing/2014/main" id="{905B9E3D-8977-5874-6631-677AE79A5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| Induced gravitational waves after ultra slow-roll inflation |Juan Álvarez, 05/09/2024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5658CBD-380B-03A6-53CC-587E506BDCE0}"/>
              </a:ext>
            </a:extLst>
          </p:cNvPr>
          <p:cNvSpPr txBox="1"/>
          <p:nvPr/>
        </p:nvSpPr>
        <p:spPr>
          <a:xfrm>
            <a:off x="3359414" y="1540446"/>
            <a:ext cx="5473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dirty="0" err="1">
                <a:solidFill>
                  <a:schemeClr val="accent1"/>
                </a:solidFill>
              </a:rPr>
              <a:t>We</a:t>
            </a:r>
            <a:r>
              <a:rPr lang="es-ES" sz="2000" dirty="0">
                <a:solidFill>
                  <a:schemeClr val="accent1"/>
                </a:solidFill>
              </a:rPr>
              <a:t> </a:t>
            </a:r>
            <a:r>
              <a:rPr lang="es-ES" sz="2000" dirty="0" err="1">
                <a:solidFill>
                  <a:schemeClr val="accent1"/>
                </a:solidFill>
              </a:rPr>
              <a:t>have</a:t>
            </a:r>
            <a:r>
              <a:rPr lang="es-ES" sz="2000" dirty="0">
                <a:solidFill>
                  <a:schemeClr val="accent1"/>
                </a:solidFill>
              </a:rPr>
              <a:t> 4 </a:t>
            </a:r>
            <a:r>
              <a:rPr lang="es-ES" sz="2000" dirty="0" err="1">
                <a:solidFill>
                  <a:schemeClr val="accent1"/>
                </a:solidFill>
              </a:rPr>
              <a:t>diagrams</a:t>
            </a:r>
            <a:r>
              <a:rPr lang="es-ES" sz="2000" dirty="0">
                <a:solidFill>
                  <a:schemeClr val="accent1"/>
                </a:solidFill>
              </a:rPr>
              <a:t> </a:t>
            </a:r>
            <a:r>
              <a:rPr lang="es-ES" sz="2000" dirty="0" err="1">
                <a:solidFill>
                  <a:schemeClr val="accent1"/>
                </a:solidFill>
              </a:rPr>
              <a:t>that</a:t>
            </a:r>
            <a:r>
              <a:rPr lang="es-ES" sz="2000" dirty="0">
                <a:solidFill>
                  <a:schemeClr val="accent1"/>
                </a:solidFill>
              </a:rPr>
              <a:t> </a:t>
            </a:r>
            <a:r>
              <a:rPr lang="es-ES" sz="2000" dirty="0" err="1">
                <a:solidFill>
                  <a:schemeClr val="accent1"/>
                </a:solidFill>
              </a:rPr>
              <a:t>contribute</a:t>
            </a:r>
            <a:r>
              <a:rPr lang="es-ES" sz="2000" dirty="0">
                <a:solidFill>
                  <a:schemeClr val="accent1"/>
                </a:solidFill>
              </a:rPr>
              <a:t> (C,Z,X,M)</a:t>
            </a:r>
            <a:r>
              <a:rPr lang="en-US" sz="2000" dirty="0">
                <a:solidFill>
                  <a:schemeClr val="accent2"/>
                </a:solidFill>
              </a:rPr>
              <a:t>.</a:t>
            </a:r>
            <a:endParaRPr lang="en-US" sz="2000" dirty="0">
              <a:solidFill>
                <a:schemeClr val="accent1"/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21AF194-6782-9CD3-BF47-017E2FDF9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836" y="2676420"/>
            <a:ext cx="8440328" cy="150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687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0" y="444734"/>
            <a:ext cx="12191999" cy="1656184"/>
          </a:xfrm>
        </p:spPr>
        <p:txBody>
          <a:bodyPr/>
          <a:lstStyle/>
          <a:p>
            <a:pPr algn="ctr"/>
            <a:r>
              <a:rPr lang="en-US" sz="5400" dirty="0"/>
              <a:t>Slow-Roll parameter Model</a:t>
            </a:r>
            <a:r>
              <a:rPr lang="en-US" sz="5400" dirty="0">
                <a:solidFill>
                  <a:schemeClr val="accent2"/>
                </a:solidFill>
              </a:rPr>
              <a:t>.</a:t>
            </a:r>
            <a:endParaRPr lang="de-DE" sz="5400" dirty="0">
              <a:solidFill>
                <a:schemeClr val="accent2"/>
              </a:solidFill>
            </a:endParaRPr>
          </a:p>
        </p:txBody>
      </p:sp>
      <p:sp>
        <p:nvSpPr>
          <p:cNvPr id="41" name="Marcador de pie de página 40">
            <a:extLst>
              <a:ext uri="{FF2B5EF4-FFF2-40B4-BE49-F238E27FC236}">
                <a16:creationId xmlns:a16="http://schemas.microsoft.com/office/drawing/2014/main" id="{905B9E3D-8977-5874-6631-677AE79A5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| Induced gravitational waves after ultra slow-roll inflation |Juan Álvarez, 05/09/2024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6FC7FC9-E439-2819-804B-DAEF5B28F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827" y="1642431"/>
            <a:ext cx="5344271" cy="100026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83B76C8-CA5D-4A2F-14FE-8F0D38CC37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0649" y="3028531"/>
            <a:ext cx="8030696" cy="71447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3DEECCC-7C14-0F32-46B7-E7139C35EB34}"/>
              </a:ext>
            </a:extLst>
          </p:cNvPr>
          <p:cNvSpPr txBox="1"/>
          <p:nvPr/>
        </p:nvSpPr>
        <p:spPr>
          <a:xfrm>
            <a:off x="3518208" y="1295939"/>
            <a:ext cx="51555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err="1">
                <a:solidFill>
                  <a:schemeClr val="accent1"/>
                </a:solidFill>
              </a:rPr>
              <a:t>Smooth</a:t>
            </a:r>
            <a:r>
              <a:rPr lang="es-ES" sz="2000" dirty="0">
                <a:solidFill>
                  <a:schemeClr val="accent1"/>
                </a:solidFill>
              </a:rPr>
              <a:t> </a:t>
            </a:r>
            <a:r>
              <a:rPr lang="es-ES" sz="2000" dirty="0" err="1">
                <a:solidFill>
                  <a:schemeClr val="accent1"/>
                </a:solidFill>
              </a:rPr>
              <a:t>transition</a:t>
            </a:r>
            <a:r>
              <a:rPr lang="es-ES" sz="2000" dirty="0">
                <a:solidFill>
                  <a:schemeClr val="accent1"/>
                </a:solidFill>
              </a:rPr>
              <a:t> </a:t>
            </a:r>
            <a:r>
              <a:rPr lang="es-ES" sz="2000" dirty="0" err="1">
                <a:solidFill>
                  <a:schemeClr val="accent1"/>
                </a:solidFill>
              </a:rPr>
              <a:t>function</a:t>
            </a:r>
            <a:r>
              <a:rPr lang="es-ES" sz="2000" dirty="0">
                <a:solidFill>
                  <a:schemeClr val="accent1"/>
                </a:solidFill>
              </a:rPr>
              <a:t> </a:t>
            </a:r>
            <a:r>
              <a:rPr lang="es-ES" sz="2000" dirty="0" err="1">
                <a:solidFill>
                  <a:schemeClr val="accent1"/>
                </a:solidFill>
              </a:rPr>
              <a:t>between</a:t>
            </a:r>
            <a:r>
              <a:rPr lang="es-ES" sz="2000" dirty="0">
                <a:solidFill>
                  <a:schemeClr val="accent1"/>
                </a:solidFill>
              </a:rPr>
              <a:t> </a:t>
            </a:r>
            <a:r>
              <a:rPr lang="es-ES" sz="2000" dirty="0" err="1">
                <a:solidFill>
                  <a:schemeClr val="accent1"/>
                </a:solidFill>
              </a:rPr>
              <a:t>phases</a:t>
            </a:r>
            <a:r>
              <a:rPr lang="es-ES" sz="2000" dirty="0">
                <a:solidFill>
                  <a:schemeClr val="accent2"/>
                </a:solidFill>
              </a:rPr>
              <a:t>.</a:t>
            </a:r>
            <a:endParaRPr lang="en-US" sz="2000" dirty="0" err="1">
              <a:solidFill>
                <a:schemeClr val="accent1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38B5104-00E8-59FE-1EF2-63ADD035BF09}"/>
              </a:ext>
            </a:extLst>
          </p:cNvPr>
          <p:cNvSpPr txBox="1"/>
          <p:nvPr/>
        </p:nvSpPr>
        <p:spPr>
          <a:xfrm>
            <a:off x="4165959" y="2714885"/>
            <a:ext cx="3248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err="1">
                <a:solidFill>
                  <a:schemeClr val="accent1"/>
                </a:solidFill>
              </a:rPr>
              <a:t>Inflation</a:t>
            </a:r>
            <a:r>
              <a:rPr lang="es-ES" sz="2000" dirty="0">
                <a:solidFill>
                  <a:schemeClr val="accent1"/>
                </a:solidFill>
              </a:rPr>
              <a:t> </a:t>
            </a:r>
            <a:r>
              <a:rPr lang="es-ES" sz="2000" dirty="0" err="1">
                <a:solidFill>
                  <a:schemeClr val="accent1"/>
                </a:solidFill>
              </a:rPr>
              <a:t>model</a:t>
            </a:r>
            <a:r>
              <a:rPr lang="es-ES" sz="2000" dirty="0">
                <a:solidFill>
                  <a:schemeClr val="accent1"/>
                </a:solidFill>
              </a:rPr>
              <a:t> </a:t>
            </a:r>
            <a:r>
              <a:rPr lang="es-ES" sz="2000" dirty="0" err="1">
                <a:solidFill>
                  <a:schemeClr val="accent1"/>
                </a:solidFill>
              </a:rPr>
              <a:t>considered</a:t>
            </a:r>
            <a:r>
              <a:rPr lang="es-ES" sz="2000" dirty="0">
                <a:solidFill>
                  <a:schemeClr val="accent2"/>
                </a:solidFill>
              </a:rPr>
              <a:t>.</a:t>
            </a:r>
            <a:endParaRPr lang="en-US" sz="2000" dirty="0" err="1">
              <a:solidFill>
                <a:schemeClr val="accent1"/>
              </a:solidFill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E2273B1-7998-485A-3C31-8AA1729B89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6824" y="3840393"/>
            <a:ext cx="6238346" cy="249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050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0" y="444734"/>
            <a:ext cx="12191999" cy="1656184"/>
          </a:xfrm>
        </p:spPr>
        <p:txBody>
          <a:bodyPr/>
          <a:lstStyle/>
          <a:p>
            <a:pPr algn="ctr"/>
            <a:r>
              <a:rPr lang="en-US" sz="5400" dirty="0"/>
              <a:t>Slow-Roll parameter Model</a:t>
            </a:r>
            <a:r>
              <a:rPr lang="en-US" sz="5400" dirty="0">
                <a:solidFill>
                  <a:schemeClr val="accent2"/>
                </a:solidFill>
              </a:rPr>
              <a:t>.</a:t>
            </a:r>
            <a:endParaRPr lang="de-DE" sz="5400" dirty="0">
              <a:solidFill>
                <a:schemeClr val="accent2"/>
              </a:solidFill>
            </a:endParaRPr>
          </a:p>
        </p:txBody>
      </p:sp>
      <p:sp>
        <p:nvSpPr>
          <p:cNvPr id="41" name="Marcador de pie de página 40">
            <a:extLst>
              <a:ext uri="{FF2B5EF4-FFF2-40B4-BE49-F238E27FC236}">
                <a16:creationId xmlns:a16="http://schemas.microsoft.com/office/drawing/2014/main" id="{905B9E3D-8977-5874-6631-677AE79A5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| Induced gravitational waves after ultra slow-roll inflation |Juan Álvarez, 05/09/2024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3DEECCC-7C14-0F32-46B7-E7139C35EB34}"/>
              </a:ext>
            </a:extLst>
          </p:cNvPr>
          <p:cNvSpPr txBox="1"/>
          <p:nvPr/>
        </p:nvSpPr>
        <p:spPr>
          <a:xfrm>
            <a:off x="2590871" y="1196287"/>
            <a:ext cx="7010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err="1">
                <a:solidFill>
                  <a:schemeClr val="accent1"/>
                </a:solidFill>
              </a:rPr>
              <a:t>Evolution</a:t>
            </a:r>
            <a:r>
              <a:rPr lang="es-ES" sz="2000" dirty="0">
                <a:solidFill>
                  <a:schemeClr val="accent1"/>
                </a:solidFill>
              </a:rPr>
              <a:t> </a:t>
            </a:r>
            <a:r>
              <a:rPr lang="es-ES" sz="2000" dirty="0" err="1">
                <a:solidFill>
                  <a:schemeClr val="accent1"/>
                </a:solidFill>
              </a:rPr>
              <a:t>of</a:t>
            </a:r>
            <a:r>
              <a:rPr lang="es-ES" sz="2000" dirty="0">
                <a:solidFill>
                  <a:schemeClr val="accent1"/>
                </a:solidFill>
              </a:rPr>
              <a:t> </a:t>
            </a:r>
            <a:r>
              <a:rPr lang="es-ES" sz="2000" dirty="0" err="1">
                <a:solidFill>
                  <a:schemeClr val="accent1"/>
                </a:solidFill>
              </a:rPr>
              <a:t>the</a:t>
            </a:r>
            <a:r>
              <a:rPr lang="es-ES" sz="2000" dirty="0">
                <a:solidFill>
                  <a:schemeClr val="accent1"/>
                </a:solidFill>
              </a:rPr>
              <a:t> </a:t>
            </a:r>
            <a:r>
              <a:rPr lang="es-ES" sz="2000" dirty="0" err="1">
                <a:solidFill>
                  <a:schemeClr val="accent1"/>
                </a:solidFill>
              </a:rPr>
              <a:t>field</a:t>
            </a:r>
            <a:r>
              <a:rPr lang="es-ES" sz="2000" dirty="0">
                <a:solidFill>
                  <a:schemeClr val="accent1"/>
                </a:solidFill>
              </a:rPr>
              <a:t> </a:t>
            </a:r>
            <a:r>
              <a:rPr lang="es-ES" sz="2000" dirty="0" err="1">
                <a:solidFill>
                  <a:schemeClr val="accent1"/>
                </a:solidFill>
              </a:rPr>
              <a:t>is</a:t>
            </a:r>
            <a:r>
              <a:rPr lang="es-ES" sz="2000" dirty="0">
                <a:solidFill>
                  <a:schemeClr val="accent1"/>
                </a:solidFill>
              </a:rPr>
              <a:t> </a:t>
            </a:r>
            <a:r>
              <a:rPr lang="es-ES" sz="2000" dirty="0" err="1">
                <a:solidFill>
                  <a:schemeClr val="accent1"/>
                </a:solidFill>
              </a:rPr>
              <a:t>given</a:t>
            </a:r>
            <a:r>
              <a:rPr lang="es-ES" sz="2000" dirty="0">
                <a:solidFill>
                  <a:schemeClr val="accent1"/>
                </a:solidFill>
              </a:rPr>
              <a:t> </a:t>
            </a:r>
            <a:r>
              <a:rPr lang="es-ES" sz="2000" dirty="0" err="1">
                <a:solidFill>
                  <a:schemeClr val="accent1"/>
                </a:solidFill>
              </a:rPr>
              <a:t>by</a:t>
            </a:r>
            <a:r>
              <a:rPr lang="es-ES" sz="2000" dirty="0">
                <a:solidFill>
                  <a:schemeClr val="accent1"/>
                </a:solidFill>
              </a:rPr>
              <a:t> </a:t>
            </a:r>
            <a:r>
              <a:rPr lang="es-ES" sz="2000" dirty="0" err="1">
                <a:solidFill>
                  <a:schemeClr val="accent1"/>
                </a:solidFill>
              </a:rPr>
              <a:t>Mukhanov-Sasaki</a:t>
            </a:r>
            <a:r>
              <a:rPr lang="es-ES" sz="2000" dirty="0">
                <a:solidFill>
                  <a:schemeClr val="accent1"/>
                </a:solidFill>
              </a:rPr>
              <a:t> </a:t>
            </a:r>
            <a:r>
              <a:rPr lang="es-ES" sz="2000" dirty="0" err="1">
                <a:solidFill>
                  <a:schemeClr val="accent1"/>
                </a:solidFill>
              </a:rPr>
              <a:t>equation</a:t>
            </a:r>
            <a:r>
              <a:rPr lang="es-ES" sz="2000" dirty="0">
                <a:solidFill>
                  <a:schemeClr val="accent2"/>
                </a:solidFill>
              </a:rPr>
              <a:t>.</a:t>
            </a:r>
            <a:endParaRPr lang="en-US" sz="2000" dirty="0" err="1">
              <a:solidFill>
                <a:schemeClr val="accent1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38B5104-00E8-59FE-1EF2-63ADD035BF09}"/>
              </a:ext>
            </a:extLst>
          </p:cNvPr>
          <p:cNvSpPr txBox="1"/>
          <p:nvPr/>
        </p:nvSpPr>
        <p:spPr>
          <a:xfrm>
            <a:off x="2614157" y="3630434"/>
            <a:ext cx="6351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err="1">
                <a:solidFill>
                  <a:schemeClr val="accent1"/>
                </a:solidFill>
              </a:rPr>
              <a:t>With</a:t>
            </a:r>
            <a:r>
              <a:rPr lang="es-ES" sz="2000" dirty="0">
                <a:solidFill>
                  <a:schemeClr val="accent1"/>
                </a:solidFill>
              </a:rPr>
              <a:t> </a:t>
            </a:r>
            <a:r>
              <a:rPr lang="es-ES" sz="2000" dirty="0" err="1">
                <a:solidFill>
                  <a:schemeClr val="accent1"/>
                </a:solidFill>
              </a:rPr>
              <a:t>Bunch</a:t>
            </a:r>
            <a:r>
              <a:rPr lang="es-ES" sz="2000" dirty="0">
                <a:solidFill>
                  <a:schemeClr val="accent1"/>
                </a:solidFill>
              </a:rPr>
              <a:t>-Davis </a:t>
            </a:r>
            <a:r>
              <a:rPr lang="es-ES" sz="2000" dirty="0" err="1">
                <a:solidFill>
                  <a:schemeClr val="accent1"/>
                </a:solidFill>
              </a:rPr>
              <a:t>Vacuum</a:t>
            </a:r>
            <a:r>
              <a:rPr lang="es-ES" sz="2000" dirty="0">
                <a:solidFill>
                  <a:schemeClr val="accent1"/>
                </a:solidFill>
              </a:rPr>
              <a:t> </a:t>
            </a:r>
            <a:r>
              <a:rPr lang="es-ES" sz="2000" dirty="0" err="1">
                <a:solidFill>
                  <a:schemeClr val="accent1"/>
                </a:solidFill>
              </a:rPr>
              <a:t>solution</a:t>
            </a:r>
            <a:r>
              <a:rPr lang="es-ES" sz="2000" dirty="0">
                <a:solidFill>
                  <a:schemeClr val="accent1"/>
                </a:solidFill>
              </a:rPr>
              <a:t> as </a:t>
            </a:r>
            <a:r>
              <a:rPr lang="es-ES" sz="2000" dirty="0" err="1">
                <a:solidFill>
                  <a:schemeClr val="accent1"/>
                </a:solidFill>
              </a:rPr>
              <a:t>Initial</a:t>
            </a:r>
            <a:r>
              <a:rPr lang="es-ES" sz="2000" dirty="0">
                <a:solidFill>
                  <a:schemeClr val="accent1"/>
                </a:solidFill>
              </a:rPr>
              <a:t> </a:t>
            </a:r>
            <a:r>
              <a:rPr lang="es-ES" sz="2000" dirty="0" err="1">
                <a:solidFill>
                  <a:schemeClr val="accent1"/>
                </a:solidFill>
              </a:rPr>
              <a:t>condition</a:t>
            </a:r>
            <a:r>
              <a:rPr lang="es-ES" sz="2000" dirty="0">
                <a:solidFill>
                  <a:schemeClr val="accent2"/>
                </a:solidFill>
              </a:rPr>
              <a:t>.</a:t>
            </a:r>
            <a:endParaRPr lang="en-US" sz="2000" dirty="0" err="1">
              <a:solidFill>
                <a:schemeClr val="accent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15E508F-E79E-CDA0-1E91-A27051F31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438" y="1683178"/>
            <a:ext cx="8183117" cy="103837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94C7650-E201-95F3-AD21-ADCF5599D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8802" y="4306459"/>
            <a:ext cx="5182323" cy="129558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170CF7AC-CD7B-E3DC-A08B-0D33EAE0FA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4834" y="5649538"/>
            <a:ext cx="5182323" cy="333422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5CDCC957-6204-0ABF-6D9E-76918FE141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9019" y="2944191"/>
            <a:ext cx="2333951" cy="53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3462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0" y="444734"/>
            <a:ext cx="12191999" cy="1656184"/>
          </a:xfrm>
        </p:spPr>
        <p:txBody>
          <a:bodyPr/>
          <a:lstStyle/>
          <a:p>
            <a:pPr algn="ctr"/>
            <a:r>
              <a:rPr lang="en-US" sz="5400" dirty="0"/>
              <a:t>Slow-Roll parameter Model</a:t>
            </a:r>
            <a:r>
              <a:rPr lang="en-US" sz="5400" dirty="0">
                <a:solidFill>
                  <a:schemeClr val="accent2"/>
                </a:solidFill>
              </a:rPr>
              <a:t>.</a:t>
            </a:r>
            <a:endParaRPr lang="de-DE" sz="5400" dirty="0">
              <a:solidFill>
                <a:schemeClr val="accent2"/>
              </a:solidFill>
            </a:endParaRPr>
          </a:p>
        </p:txBody>
      </p:sp>
      <p:sp>
        <p:nvSpPr>
          <p:cNvPr id="41" name="Marcador de pie de página 40">
            <a:extLst>
              <a:ext uri="{FF2B5EF4-FFF2-40B4-BE49-F238E27FC236}">
                <a16:creationId xmlns:a16="http://schemas.microsoft.com/office/drawing/2014/main" id="{905B9E3D-8977-5874-6631-677AE79A5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| Induced gravitational waves after ultra slow-roll inflation |Juan Álvarez, 05/09/2024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93DEECCC-7C14-0F32-46B7-E7139C35EB34}"/>
                  </a:ext>
                </a:extLst>
              </p:cNvPr>
              <p:cNvSpPr txBox="1"/>
              <p:nvPr/>
            </p:nvSpPr>
            <p:spPr>
              <a:xfrm>
                <a:off x="2775261" y="1226410"/>
                <a:ext cx="602940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2000" dirty="0" err="1">
                    <a:solidFill>
                      <a:schemeClr val="accent1"/>
                    </a:solidFill>
                  </a:rPr>
                  <a:t>We</a:t>
                </a:r>
                <a:r>
                  <a:rPr lang="es-ES" sz="2000" dirty="0">
                    <a:solidFill>
                      <a:schemeClr val="accent1"/>
                    </a:solidFill>
                  </a:rPr>
                  <a:t> </a:t>
                </a:r>
                <a:r>
                  <a:rPr lang="es-ES" sz="2000" dirty="0" err="1">
                    <a:solidFill>
                      <a:schemeClr val="accent1"/>
                    </a:solidFill>
                  </a:rPr>
                  <a:t>calculate</a:t>
                </a:r>
                <a:r>
                  <a:rPr lang="es-ES" sz="2000" dirty="0">
                    <a:solidFill>
                      <a:schemeClr val="accent1"/>
                    </a:solidFill>
                  </a:rPr>
                  <a:t> </a:t>
                </a:r>
                <a:r>
                  <a:rPr lang="es-ES" sz="2000" dirty="0" err="1">
                    <a:solidFill>
                      <a:schemeClr val="accent1"/>
                    </a:solidFill>
                  </a:rPr>
                  <a:t>the</a:t>
                </a:r>
                <a:r>
                  <a:rPr lang="es-ES" sz="2000" dirty="0">
                    <a:solidFill>
                      <a:schemeClr val="accent1"/>
                    </a:solidFill>
                  </a:rPr>
                  <a:t> </a:t>
                </a:r>
                <a:r>
                  <a:rPr lang="es-ES" sz="2000" dirty="0" err="1">
                    <a:solidFill>
                      <a:schemeClr val="accent1"/>
                    </a:solidFill>
                  </a:rPr>
                  <a:t>power</a:t>
                </a:r>
                <a:r>
                  <a:rPr lang="es-ES" sz="2000" dirty="0">
                    <a:solidFill>
                      <a:schemeClr val="accent1"/>
                    </a:solidFill>
                  </a:rPr>
                  <a:t> </a:t>
                </a:r>
                <a:r>
                  <a:rPr lang="es-ES" sz="2000" dirty="0" err="1">
                    <a:solidFill>
                      <a:schemeClr val="accent1"/>
                    </a:solidFill>
                  </a:rPr>
                  <a:t>spectrum</a:t>
                </a:r>
                <a:r>
                  <a:rPr lang="es-ES" sz="2000" dirty="0">
                    <a:solidFill>
                      <a:schemeClr val="accent1"/>
                    </a:solidFill>
                  </a:rPr>
                  <a:t> </a:t>
                </a:r>
                <a:r>
                  <a:rPr lang="es-ES" sz="2000" dirty="0" err="1">
                    <a:solidFill>
                      <a:schemeClr val="accent1"/>
                    </a:solidFill>
                  </a:rPr>
                  <a:t>of</a:t>
                </a:r>
                <a:r>
                  <a:rPr lang="es-ES" sz="200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s-ES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s-ES" sz="2000" dirty="0">
                    <a:solidFill>
                      <a:schemeClr val="accent1"/>
                    </a:solidFill>
                  </a:rPr>
                  <a:t> at late times</a:t>
                </a:r>
                <a:r>
                  <a:rPr lang="es-ES" sz="2000" dirty="0">
                    <a:solidFill>
                      <a:schemeClr val="accent2"/>
                    </a:solidFill>
                  </a:rPr>
                  <a:t>.</a:t>
                </a:r>
                <a:endParaRPr lang="en-US" sz="2000" dirty="0" err="1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93DEECCC-7C14-0F32-46B7-E7139C35EB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5261" y="1226410"/>
                <a:ext cx="6029407" cy="400110"/>
              </a:xfrm>
              <a:prstGeom prst="rect">
                <a:avLst/>
              </a:prstGeom>
              <a:blipFill>
                <a:blip r:embed="rId2"/>
                <a:stretch>
                  <a:fillRect l="-506" t="-6061" r="-607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Imagen 18">
            <a:extLst>
              <a:ext uri="{FF2B5EF4-FFF2-40B4-BE49-F238E27FC236}">
                <a16:creationId xmlns:a16="http://schemas.microsoft.com/office/drawing/2014/main" id="{F11DFB70-D0D4-3265-305C-8166467C2A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5282" y="1626520"/>
            <a:ext cx="6241433" cy="470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0237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Marcador de pie de página 40">
            <a:extLst>
              <a:ext uri="{FF2B5EF4-FFF2-40B4-BE49-F238E27FC236}">
                <a16:creationId xmlns:a16="http://schemas.microsoft.com/office/drawing/2014/main" id="{905B9E3D-8977-5874-6631-677AE79A5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| Induced gravitational waves after ultra slow-roll inflation |Juan Álvarez, 05/09/2024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DB085CA-2790-6087-375B-46E6ADA16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600" y="1124744"/>
            <a:ext cx="6819176" cy="5091368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D3601B6-BD32-7982-3517-CAC8811C9F9F}"/>
              </a:ext>
            </a:extLst>
          </p:cNvPr>
          <p:cNvSpPr txBox="1"/>
          <p:nvPr/>
        </p:nvSpPr>
        <p:spPr>
          <a:xfrm>
            <a:off x="2167705" y="441833"/>
            <a:ext cx="7244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dirty="0" err="1">
                <a:solidFill>
                  <a:schemeClr val="accent1"/>
                </a:solidFill>
              </a:rPr>
              <a:t>Contributions</a:t>
            </a:r>
            <a:r>
              <a:rPr lang="es-ES" sz="2000" dirty="0">
                <a:solidFill>
                  <a:schemeClr val="accent1"/>
                </a:solidFill>
              </a:rPr>
              <a:t> </a:t>
            </a:r>
            <a:r>
              <a:rPr lang="es-ES" sz="2000" dirty="0" err="1">
                <a:solidFill>
                  <a:schemeClr val="accent1"/>
                </a:solidFill>
              </a:rPr>
              <a:t>of</a:t>
            </a:r>
            <a:r>
              <a:rPr lang="es-ES" sz="2000" dirty="0">
                <a:solidFill>
                  <a:schemeClr val="accent1"/>
                </a:solidFill>
              </a:rPr>
              <a:t> G,C and Z </a:t>
            </a:r>
            <a:r>
              <a:rPr lang="es-ES" sz="2000" dirty="0" err="1">
                <a:solidFill>
                  <a:schemeClr val="accent1"/>
                </a:solidFill>
              </a:rPr>
              <a:t>diagrams</a:t>
            </a:r>
            <a:r>
              <a:rPr lang="es-ES" sz="2000" dirty="0">
                <a:solidFill>
                  <a:schemeClr val="accent1"/>
                </a:solidFill>
              </a:rPr>
              <a:t> </a:t>
            </a:r>
            <a:r>
              <a:rPr lang="es-ES" sz="2000" dirty="0" err="1">
                <a:solidFill>
                  <a:schemeClr val="accent1"/>
                </a:solidFill>
              </a:rPr>
              <a:t>to</a:t>
            </a:r>
            <a:r>
              <a:rPr lang="es-ES" sz="2000" dirty="0">
                <a:solidFill>
                  <a:schemeClr val="accent1"/>
                </a:solidFill>
              </a:rPr>
              <a:t> </a:t>
            </a:r>
            <a:r>
              <a:rPr lang="es-ES" sz="2000" dirty="0" err="1">
                <a:solidFill>
                  <a:schemeClr val="accent1"/>
                </a:solidFill>
              </a:rPr>
              <a:t>the</a:t>
            </a:r>
            <a:r>
              <a:rPr lang="es-ES" sz="2000" dirty="0">
                <a:solidFill>
                  <a:schemeClr val="accent1"/>
                </a:solidFill>
              </a:rPr>
              <a:t> </a:t>
            </a:r>
            <a:r>
              <a:rPr lang="es-ES" sz="2000" dirty="0" err="1">
                <a:solidFill>
                  <a:schemeClr val="accent1"/>
                </a:solidFill>
              </a:rPr>
              <a:t>density</a:t>
            </a:r>
            <a:r>
              <a:rPr lang="es-ES" sz="2000" dirty="0">
                <a:solidFill>
                  <a:schemeClr val="accent1"/>
                </a:solidFill>
              </a:rPr>
              <a:t> </a:t>
            </a:r>
            <a:r>
              <a:rPr lang="es-ES" sz="2000" dirty="0" err="1">
                <a:solidFill>
                  <a:schemeClr val="accent1"/>
                </a:solidFill>
              </a:rPr>
              <a:t>parameter</a:t>
            </a:r>
            <a:r>
              <a:rPr lang="es-ES" sz="2000" dirty="0">
                <a:solidFill>
                  <a:schemeClr val="accent2"/>
                </a:solidFill>
              </a:rPr>
              <a:t>.</a:t>
            </a:r>
            <a:endParaRPr lang="en-US" sz="2000" dirty="0" err="1">
              <a:solidFill>
                <a:schemeClr val="accent1"/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58563B03-5ED3-8150-9D2C-5F34EEE36EFE}"/>
              </a:ext>
            </a:extLst>
          </p:cNvPr>
          <p:cNvSpPr/>
          <p:nvPr/>
        </p:nvSpPr>
        <p:spPr>
          <a:xfrm>
            <a:off x="9192344" y="980728"/>
            <a:ext cx="597648" cy="543543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78F459F-35F5-3E7D-7940-482DFA5C0304}"/>
              </a:ext>
            </a:extLst>
          </p:cNvPr>
          <p:cNvSpPr/>
          <p:nvPr/>
        </p:nvSpPr>
        <p:spPr>
          <a:xfrm rot="16200000">
            <a:off x="5676074" y="2709219"/>
            <a:ext cx="195979" cy="714707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717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0" y="500870"/>
            <a:ext cx="12191999" cy="1198563"/>
          </a:xfrm>
        </p:spPr>
        <p:txBody>
          <a:bodyPr/>
          <a:lstStyle/>
          <a:p>
            <a:pPr algn="ctr"/>
            <a:r>
              <a:rPr lang="en-US" sz="5400" dirty="0"/>
              <a:t>Why Inflation</a:t>
            </a:r>
            <a:r>
              <a:rPr lang="en-US" sz="5400" dirty="0">
                <a:solidFill>
                  <a:schemeClr val="accent2"/>
                </a:solidFill>
              </a:rPr>
              <a:t>?</a:t>
            </a:r>
            <a:endParaRPr lang="de-DE" sz="5400" dirty="0">
              <a:solidFill>
                <a:schemeClr val="accent2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12D9357-B178-373B-3DDD-9F28ED343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234" y="1413052"/>
            <a:ext cx="3172268" cy="65731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BDE4BDF-BBE6-24E1-9AB2-2D087CD13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8128" y="1498399"/>
            <a:ext cx="2810267" cy="457264"/>
          </a:xfrm>
          <a:prstGeom prst="rect">
            <a:avLst/>
          </a:prstGeom>
        </p:spPr>
      </p:pic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6816B15F-1531-E1F8-2BF2-9A9F7C7EDA76}"/>
              </a:ext>
            </a:extLst>
          </p:cNvPr>
          <p:cNvSpPr/>
          <p:nvPr/>
        </p:nvSpPr>
        <p:spPr>
          <a:xfrm>
            <a:off x="4742590" y="1421596"/>
            <a:ext cx="1642405" cy="756976"/>
          </a:xfrm>
          <a:prstGeom prst="rightArrow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 dirty="0">
              <a:solidFill>
                <a:schemeClr val="tx1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5F33394-E737-FC2A-B2AE-742CF160A9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4347" y="1641294"/>
            <a:ext cx="1009791" cy="31436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BC7F3CB-A9FD-E2B3-7BDE-806908BDD4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0322" y="2373584"/>
            <a:ext cx="6077798" cy="317226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8590B85-F8EB-2E67-D136-BB7D23B9D8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920" y="2467072"/>
            <a:ext cx="3104419" cy="882067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EFCFA53D-7533-1C7F-5BAE-53C83205A2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9549" y="5179988"/>
            <a:ext cx="619154" cy="365864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8E76ACC7-8AA8-FFDB-C8BC-4DE6E681EB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61432" y="2819945"/>
            <a:ext cx="347811" cy="299279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E387F913-8428-79A0-6441-49280BAE64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51132" y="4896230"/>
            <a:ext cx="458111" cy="320678"/>
          </a:xfrm>
          <a:prstGeom prst="rect">
            <a:avLst/>
          </a:prstGeom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id="{8FC4A444-E535-DB7A-FB39-52BAAC116BBE}"/>
              </a:ext>
            </a:extLst>
          </p:cNvPr>
          <p:cNvSpPr txBox="1"/>
          <p:nvPr/>
        </p:nvSpPr>
        <p:spPr>
          <a:xfrm>
            <a:off x="6010964" y="5617699"/>
            <a:ext cx="6077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Daniel Baumann. </a:t>
            </a:r>
            <a:r>
              <a:rPr lang="fr-FR" sz="1200" dirty="0" err="1"/>
              <a:t>Tasi</a:t>
            </a:r>
            <a:r>
              <a:rPr lang="fr-FR" sz="1200" dirty="0"/>
              <a:t> lectures on inflation, 2012.</a:t>
            </a:r>
            <a:endParaRPr lang="es-ES" sz="1200" dirty="0" err="1"/>
          </a:p>
        </p:txBody>
      </p:sp>
      <p:pic>
        <p:nvPicPr>
          <p:cNvPr id="34" name="Imagen 33">
            <a:extLst>
              <a:ext uri="{FF2B5EF4-FFF2-40B4-BE49-F238E27FC236}">
                <a16:creationId xmlns:a16="http://schemas.microsoft.com/office/drawing/2014/main" id="{D2EFA2FA-1ADD-744D-A57E-A27CE425AEA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8194" y="3509970"/>
            <a:ext cx="1730808" cy="1033592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E196AA17-5A0E-774D-FF17-B84695AFE4C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25550" y="3625911"/>
            <a:ext cx="2299963" cy="979614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852913E7-DA4A-4D8E-13A6-20812D55D52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4175" y="5442999"/>
            <a:ext cx="3148134" cy="773086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9024D227-3E81-3A89-D47E-26A5885B622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10926" y="4741614"/>
            <a:ext cx="1314633" cy="733527"/>
          </a:xfrm>
          <a:prstGeom prst="rect">
            <a:avLst/>
          </a:prstGeom>
        </p:spPr>
      </p:pic>
      <p:sp>
        <p:nvSpPr>
          <p:cNvPr id="41" name="Marcador de pie de página 40">
            <a:extLst>
              <a:ext uri="{FF2B5EF4-FFF2-40B4-BE49-F238E27FC236}">
                <a16:creationId xmlns:a16="http://schemas.microsoft.com/office/drawing/2014/main" id="{905B9E3D-8977-5874-6631-677AE79A5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Induced gravitational waves after ultra slow-roll inflation |Juan Álvarez, 05/09/2024 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7477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e-DE" dirty="0"/>
              <a:t>Conclusions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4BE511A-4B89-FDF4-11BF-23FB54007676}"/>
              </a:ext>
            </a:extLst>
          </p:cNvPr>
          <p:cNvSpPr txBox="1"/>
          <p:nvPr/>
        </p:nvSpPr>
        <p:spPr>
          <a:xfrm>
            <a:off x="695400" y="1484784"/>
            <a:ext cx="10801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accent2"/>
                </a:solidFill>
              </a:rPr>
              <a:t> </a:t>
            </a:r>
            <a:r>
              <a:rPr lang="es-ES" sz="2800" dirty="0" err="1">
                <a:solidFill>
                  <a:schemeClr val="accent1"/>
                </a:solidFill>
              </a:rPr>
              <a:t>Systematic</a:t>
            </a:r>
            <a:r>
              <a:rPr lang="es-ES" sz="2800" dirty="0">
                <a:solidFill>
                  <a:schemeClr val="accent1"/>
                </a:solidFill>
              </a:rPr>
              <a:t> </a:t>
            </a:r>
            <a:r>
              <a:rPr lang="es-ES" sz="2800" dirty="0" err="1">
                <a:solidFill>
                  <a:schemeClr val="accent1"/>
                </a:solidFill>
              </a:rPr>
              <a:t>method</a:t>
            </a:r>
            <a:r>
              <a:rPr lang="es-ES" sz="2800" dirty="0">
                <a:solidFill>
                  <a:schemeClr val="accent1"/>
                </a:solidFill>
              </a:rPr>
              <a:t> </a:t>
            </a:r>
            <a:r>
              <a:rPr lang="es-ES" sz="2800" dirty="0" err="1">
                <a:solidFill>
                  <a:schemeClr val="accent1"/>
                </a:solidFill>
              </a:rPr>
              <a:t>for</a:t>
            </a:r>
            <a:r>
              <a:rPr lang="es-ES" sz="2800" dirty="0">
                <a:solidFill>
                  <a:schemeClr val="accent1"/>
                </a:solidFill>
              </a:rPr>
              <a:t> </a:t>
            </a:r>
            <a:r>
              <a:rPr lang="es-ES" sz="2800" dirty="0" err="1">
                <a:solidFill>
                  <a:schemeClr val="accent1"/>
                </a:solidFill>
              </a:rPr>
              <a:t>two</a:t>
            </a:r>
            <a:r>
              <a:rPr lang="es-ES" sz="2800" dirty="0">
                <a:solidFill>
                  <a:schemeClr val="accent1"/>
                </a:solidFill>
              </a:rPr>
              <a:t> </a:t>
            </a:r>
            <a:r>
              <a:rPr lang="es-ES" sz="2800" dirty="0" err="1">
                <a:solidFill>
                  <a:schemeClr val="accent1"/>
                </a:solidFill>
              </a:rPr>
              <a:t>point</a:t>
            </a:r>
            <a:r>
              <a:rPr lang="es-ES" sz="2800" dirty="0">
                <a:solidFill>
                  <a:schemeClr val="accent1"/>
                </a:solidFill>
              </a:rPr>
              <a:t> </a:t>
            </a:r>
            <a:r>
              <a:rPr lang="es-ES" sz="2800" dirty="0" err="1">
                <a:solidFill>
                  <a:schemeClr val="accent1"/>
                </a:solidFill>
              </a:rPr>
              <a:t>functions</a:t>
            </a:r>
            <a:r>
              <a:rPr lang="es-ES" sz="2800" dirty="0">
                <a:solidFill>
                  <a:schemeClr val="accent1"/>
                </a:solidFill>
              </a:rPr>
              <a:t> </a:t>
            </a:r>
            <a:r>
              <a:rPr lang="es-ES" sz="2800" dirty="0" err="1">
                <a:solidFill>
                  <a:schemeClr val="accent1"/>
                </a:solidFill>
              </a:rPr>
              <a:t>with</a:t>
            </a:r>
            <a:r>
              <a:rPr lang="es-ES" sz="2800" dirty="0">
                <a:solidFill>
                  <a:schemeClr val="accent1"/>
                </a:solidFill>
              </a:rPr>
              <a:t> </a:t>
            </a:r>
            <a:r>
              <a:rPr lang="es-ES" sz="2800" dirty="0" err="1">
                <a:solidFill>
                  <a:schemeClr val="accent1"/>
                </a:solidFill>
              </a:rPr>
              <a:t>posiblity</a:t>
            </a:r>
            <a:r>
              <a:rPr lang="es-ES" sz="2800" dirty="0">
                <a:solidFill>
                  <a:schemeClr val="accent1"/>
                </a:solidFill>
              </a:rPr>
              <a:t> </a:t>
            </a:r>
            <a:r>
              <a:rPr lang="es-ES" sz="2800" dirty="0" err="1">
                <a:solidFill>
                  <a:schemeClr val="accent1"/>
                </a:solidFill>
              </a:rPr>
              <a:t>to</a:t>
            </a:r>
            <a:r>
              <a:rPr lang="es-ES" sz="2800" dirty="0">
                <a:solidFill>
                  <a:schemeClr val="accent1"/>
                </a:solidFill>
              </a:rPr>
              <a:t> </a:t>
            </a:r>
            <a:r>
              <a:rPr lang="es-ES" sz="2800" dirty="0" err="1">
                <a:solidFill>
                  <a:schemeClr val="accent1"/>
                </a:solidFill>
              </a:rPr>
              <a:t>calculate</a:t>
            </a:r>
            <a:r>
              <a:rPr lang="es-ES" sz="2800" dirty="0">
                <a:solidFill>
                  <a:schemeClr val="accent1"/>
                </a:solidFill>
              </a:rPr>
              <a:t> n-</a:t>
            </a:r>
            <a:r>
              <a:rPr lang="es-ES" sz="2800" dirty="0" err="1">
                <a:solidFill>
                  <a:schemeClr val="accent1"/>
                </a:solidFill>
              </a:rPr>
              <a:t>point</a:t>
            </a:r>
            <a:r>
              <a:rPr lang="es-ES" sz="2800" dirty="0">
                <a:solidFill>
                  <a:schemeClr val="accent1"/>
                </a:solidFill>
              </a:rPr>
              <a:t> </a:t>
            </a:r>
            <a:r>
              <a:rPr lang="es-ES" sz="2800" dirty="0" err="1">
                <a:solidFill>
                  <a:schemeClr val="accent1"/>
                </a:solidFill>
              </a:rPr>
              <a:t>functions</a:t>
            </a:r>
            <a:r>
              <a:rPr lang="es-ES" sz="2800" dirty="0">
                <a:solidFill>
                  <a:schemeClr val="accent1"/>
                </a:solidFill>
              </a:rPr>
              <a:t> </a:t>
            </a:r>
            <a:r>
              <a:rPr lang="es-ES" sz="2800" dirty="0" err="1">
                <a:solidFill>
                  <a:schemeClr val="accent1"/>
                </a:solidFill>
              </a:rPr>
              <a:t>if</a:t>
            </a:r>
            <a:r>
              <a:rPr lang="es-ES" sz="2800" dirty="0">
                <a:solidFill>
                  <a:schemeClr val="accent1"/>
                </a:solidFill>
              </a:rPr>
              <a:t> </a:t>
            </a:r>
            <a:r>
              <a:rPr lang="es-ES" sz="2800" dirty="0" err="1">
                <a:solidFill>
                  <a:schemeClr val="accent1"/>
                </a:solidFill>
              </a:rPr>
              <a:t>you</a:t>
            </a:r>
            <a:r>
              <a:rPr lang="es-ES" sz="2800" dirty="0">
                <a:solidFill>
                  <a:schemeClr val="accent1"/>
                </a:solidFill>
              </a:rPr>
              <a:t> are </a:t>
            </a:r>
            <a:r>
              <a:rPr lang="es-ES" sz="2800" dirty="0" err="1">
                <a:solidFill>
                  <a:schemeClr val="accent1"/>
                </a:solidFill>
              </a:rPr>
              <a:t>patient</a:t>
            </a:r>
            <a:r>
              <a:rPr lang="es-ES" sz="2800" dirty="0">
                <a:solidFill>
                  <a:schemeClr val="accent1"/>
                </a:solidFill>
              </a:rPr>
              <a:t> </a:t>
            </a:r>
            <a:r>
              <a:rPr lang="es-ES" sz="2800" dirty="0" err="1">
                <a:solidFill>
                  <a:schemeClr val="accent1"/>
                </a:solidFill>
              </a:rPr>
              <a:t>enough</a:t>
            </a:r>
            <a:r>
              <a:rPr lang="en-US" sz="2800" dirty="0">
                <a:solidFill>
                  <a:schemeClr val="accent2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accent2"/>
                </a:solidFill>
              </a:rPr>
              <a:t> </a:t>
            </a:r>
            <a:r>
              <a:rPr lang="es-ES" sz="2800" dirty="0" err="1">
                <a:solidFill>
                  <a:schemeClr val="accent1"/>
                </a:solidFill>
              </a:rPr>
              <a:t>Tested</a:t>
            </a:r>
            <a:r>
              <a:rPr lang="es-ES" sz="2800" dirty="0">
                <a:solidFill>
                  <a:schemeClr val="accent1"/>
                </a:solidFill>
              </a:rPr>
              <a:t> </a:t>
            </a:r>
            <a:r>
              <a:rPr lang="es-ES" sz="2800" dirty="0" err="1">
                <a:solidFill>
                  <a:schemeClr val="accent1"/>
                </a:solidFill>
              </a:rPr>
              <a:t>with</a:t>
            </a:r>
            <a:r>
              <a:rPr lang="es-ES" sz="2800" dirty="0">
                <a:solidFill>
                  <a:schemeClr val="accent1"/>
                </a:solidFill>
              </a:rPr>
              <a:t> </a:t>
            </a:r>
            <a:r>
              <a:rPr lang="es-ES" sz="2800" dirty="0" err="1">
                <a:solidFill>
                  <a:schemeClr val="accent1"/>
                </a:solidFill>
              </a:rPr>
              <a:t>some</a:t>
            </a:r>
            <a:r>
              <a:rPr lang="es-ES" sz="2800" dirty="0">
                <a:solidFill>
                  <a:schemeClr val="accent1"/>
                </a:solidFill>
              </a:rPr>
              <a:t> non Gaussian </a:t>
            </a:r>
            <a:r>
              <a:rPr lang="es-ES" sz="2800" dirty="0" err="1">
                <a:solidFill>
                  <a:schemeClr val="accent1"/>
                </a:solidFill>
              </a:rPr>
              <a:t>corrections</a:t>
            </a:r>
            <a:r>
              <a:rPr lang="es-ES" sz="2800" dirty="0">
                <a:solidFill>
                  <a:schemeClr val="accent1"/>
                </a:solidFill>
              </a:rPr>
              <a:t> </a:t>
            </a:r>
            <a:r>
              <a:rPr lang="es-ES" sz="2800" dirty="0" err="1">
                <a:solidFill>
                  <a:schemeClr val="accent1"/>
                </a:solidFill>
              </a:rPr>
              <a:t>to</a:t>
            </a:r>
            <a:r>
              <a:rPr lang="es-ES" sz="2800" dirty="0">
                <a:solidFill>
                  <a:schemeClr val="accent1"/>
                </a:solidFill>
              </a:rPr>
              <a:t> a </a:t>
            </a:r>
            <a:r>
              <a:rPr lang="es-ES" sz="2800" dirty="0" err="1">
                <a:solidFill>
                  <a:schemeClr val="accent1"/>
                </a:solidFill>
              </a:rPr>
              <a:t>specific</a:t>
            </a:r>
            <a:r>
              <a:rPr lang="es-ES" sz="2800" dirty="0">
                <a:solidFill>
                  <a:schemeClr val="accent1"/>
                </a:solidFill>
              </a:rPr>
              <a:t> </a:t>
            </a:r>
            <a:r>
              <a:rPr lang="es-ES" sz="2800" dirty="0" err="1">
                <a:solidFill>
                  <a:schemeClr val="accent1"/>
                </a:solidFill>
              </a:rPr>
              <a:t>slow</a:t>
            </a:r>
            <a:r>
              <a:rPr lang="es-ES" sz="2800" dirty="0">
                <a:solidFill>
                  <a:schemeClr val="accent1"/>
                </a:solidFill>
              </a:rPr>
              <a:t>-roll </a:t>
            </a:r>
            <a:r>
              <a:rPr lang="es-ES" sz="2800" dirty="0" err="1">
                <a:solidFill>
                  <a:schemeClr val="accent1"/>
                </a:solidFill>
              </a:rPr>
              <a:t>parameter</a:t>
            </a:r>
            <a:r>
              <a:rPr lang="es-ES" sz="2800" dirty="0">
                <a:solidFill>
                  <a:schemeClr val="accent1"/>
                </a:solidFill>
              </a:rPr>
              <a:t> </a:t>
            </a:r>
            <a:r>
              <a:rPr lang="es-ES" sz="2800" dirty="0" err="1">
                <a:solidFill>
                  <a:schemeClr val="accent1"/>
                </a:solidFill>
              </a:rPr>
              <a:t>model</a:t>
            </a:r>
            <a:r>
              <a:rPr lang="en-US" sz="2800" dirty="0">
                <a:solidFill>
                  <a:schemeClr val="accent2"/>
                </a:solidFill>
              </a:rPr>
              <a:t>.</a:t>
            </a:r>
            <a:endParaRPr lang="es-ES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2643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e-DE" dirty="0"/>
              <a:t>References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A62D408-44F4-E7D1-9BEF-1ED46013B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205" y="1847629"/>
            <a:ext cx="6725589" cy="316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4766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e-DE" dirty="0"/>
              <a:t>Thank you for your atention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5A7A43C-F211-A28E-AF4B-2F8985B8C0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6444" y="1707120"/>
            <a:ext cx="3839111" cy="480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8001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0AD6CCA-2661-4C25-9614-623803F925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Juan Álvarez</a:t>
            </a:r>
          </a:p>
          <a:p>
            <a:r>
              <a:rPr lang="de-DE" dirty="0"/>
              <a:t>Theory Group</a:t>
            </a:r>
          </a:p>
          <a:p>
            <a:r>
              <a:rPr lang="de-DE" dirty="0"/>
              <a:t>Juan.alvarez.ruiz03@gmail.com</a:t>
            </a:r>
          </a:p>
        </p:txBody>
      </p:sp>
    </p:spTree>
    <p:extLst>
      <p:ext uri="{BB962C8B-B14F-4D97-AF65-F5344CB8AC3E}">
        <p14:creationId xmlns:p14="http://schemas.microsoft.com/office/powerpoint/2010/main" val="1550633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1" y="339180"/>
            <a:ext cx="12192000" cy="1198563"/>
          </a:xfrm>
        </p:spPr>
        <p:txBody>
          <a:bodyPr/>
          <a:lstStyle/>
          <a:p>
            <a:pPr algn="ctr"/>
            <a:r>
              <a:rPr lang="en-US" sz="5400" dirty="0"/>
              <a:t>How can we have Inflation</a:t>
            </a:r>
            <a:r>
              <a:rPr lang="en-US" sz="5400" dirty="0">
                <a:solidFill>
                  <a:schemeClr val="accent2"/>
                </a:solidFill>
              </a:rPr>
              <a:t>?</a:t>
            </a:r>
            <a:endParaRPr lang="de-DE" sz="5400" dirty="0">
              <a:solidFill>
                <a:schemeClr val="accent2"/>
              </a:solidFill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8FC4A444-E535-DB7A-FB39-52BAAC116BBE}"/>
              </a:ext>
            </a:extLst>
          </p:cNvPr>
          <p:cNvSpPr txBox="1"/>
          <p:nvPr/>
        </p:nvSpPr>
        <p:spPr>
          <a:xfrm>
            <a:off x="1042412" y="5265046"/>
            <a:ext cx="6077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Daniel Baumann. </a:t>
            </a:r>
            <a:r>
              <a:rPr lang="fr-FR" sz="1200" dirty="0" err="1"/>
              <a:t>Tasi</a:t>
            </a:r>
            <a:r>
              <a:rPr lang="fr-FR" sz="1200" dirty="0"/>
              <a:t> lectures on inflation, 2012.</a:t>
            </a:r>
            <a:endParaRPr lang="es-ES" sz="1200" dirty="0" err="1"/>
          </a:p>
        </p:txBody>
      </p:sp>
      <p:sp>
        <p:nvSpPr>
          <p:cNvPr id="41" name="Marcador de pie de página 40">
            <a:extLst>
              <a:ext uri="{FF2B5EF4-FFF2-40B4-BE49-F238E27FC236}">
                <a16:creationId xmlns:a16="http://schemas.microsoft.com/office/drawing/2014/main" id="{905B9E3D-8977-5874-6631-677AE79A5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Induced gravitational waves after ultra slow-roll inflation |Juan Álvarez, 05/09/2024 </a:t>
            </a:r>
            <a:endParaRPr lang="en-US" noProof="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E738784-5C58-AC92-83CD-80816E983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1032861"/>
            <a:ext cx="4412490" cy="420492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AE7DD09-3DD7-9DC3-2F13-C904EB9D4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506" y="1571913"/>
            <a:ext cx="347811" cy="29927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AD1FFF9-6F45-1CA7-157C-82916FC383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206" y="3073471"/>
            <a:ext cx="458111" cy="320678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6B01709D-B599-0813-A3ED-FB636F73A6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888" y="4924283"/>
            <a:ext cx="822635" cy="285328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606B6DC4-99C9-6C54-70EF-F07CADD199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2097" y="2402752"/>
            <a:ext cx="1991003" cy="590632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DD25391A-1076-B626-4FE6-B701CFA998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3333" y="3534913"/>
            <a:ext cx="4143953" cy="800212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96444B6E-ED64-1EDA-1481-6019557C22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78512" y="4549682"/>
            <a:ext cx="2000529" cy="924054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EEF395B2-5947-B872-9FBE-92FF06EEB67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63573" y="4573614"/>
            <a:ext cx="2219635" cy="990738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13D0D558-4F12-1D26-8A1E-2C5CCC3A815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68028" y="1629424"/>
            <a:ext cx="4410691" cy="676369"/>
          </a:xfrm>
          <a:prstGeom prst="rect">
            <a:avLst/>
          </a:prstGeom>
        </p:spPr>
      </p:pic>
      <p:sp>
        <p:nvSpPr>
          <p:cNvPr id="35" name="CuadroTexto 34">
            <a:extLst>
              <a:ext uri="{FF2B5EF4-FFF2-40B4-BE49-F238E27FC236}">
                <a16:creationId xmlns:a16="http://schemas.microsoft.com/office/drawing/2014/main" id="{07F0A7F0-E3E7-DA62-EF76-054D1E88DE35}"/>
              </a:ext>
            </a:extLst>
          </p:cNvPr>
          <p:cNvSpPr txBox="1"/>
          <p:nvPr/>
        </p:nvSpPr>
        <p:spPr>
          <a:xfrm>
            <a:off x="6888088" y="1181990"/>
            <a:ext cx="4175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err="1">
                <a:solidFill>
                  <a:schemeClr val="accent1"/>
                </a:solidFill>
              </a:rPr>
              <a:t>Slow</a:t>
            </a:r>
            <a:r>
              <a:rPr lang="es-ES" sz="2000" dirty="0">
                <a:solidFill>
                  <a:schemeClr val="accent1"/>
                </a:solidFill>
              </a:rPr>
              <a:t>-roll </a:t>
            </a:r>
            <a:r>
              <a:rPr lang="es-ES" sz="2000" dirty="0" err="1">
                <a:solidFill>
                  <a:schemeClr val="accent1"/>
                </a:solidFill>
              </a:rPr>
              <a:t>conditions</a:t>
            </a:r>
            <a:r>
              <a:rPr lang="es-ES" sz="2000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5C10B4AB-33AD-77A1-FC58-4BE4D508B63E}"/>
              </a:ext>
            </a:extLst>
          </p:cNvPr>
          <p:cNvSpPr txBox="1"/>
          <p:nvPr/>
        </p:nvSpPr>
        <p:spPr>
          <a:xfrm>
            <a:off x="5978512" y="3090446"/>
            <a:ext cx="5662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accent1"/>
                </a:solidFill>
              </a:rPr>
              <a:t>Single-</a:t>
            </a:r>
            <a:r>
              <a:rPr lang="es-ES" sz="2000" dirty="0" err="1">
                <a:solidFill>
                  <a:schemeClr val="accent1"/>
                </a:solidFill>
              </a:rPr>
              <a:t>field</a:t>
            </a:r>
            <a:r>
              <a:rPr lang="es-ES" sz="2000" dirty="0">
                <a:solidFill>
                  <a:schemeClr val="accent1"/>
                </a:solidFill>
              </a:rPr>
              <a:t> </a:t>
            </a:r>
            <a:r>
              <a:rPr lang="es-ES" sz="2000" dirty="0" err="1">
                <a:solidFill>
                  <a:schemeClr val="accent1"/>
                </a:solidFill>
              </a:rPr>
              <a:t>inflaton</a:t>
            </a:r>
            <a:r>
              <a:rPr lang="es-ES" sz="2000" dirty="0">
                <a:solidFill>
                  <a:schemeClr val="accent1"/>
                </a:solidFill>
              </a:rPr>
              <a:t> </a:t>
            </a:r>
            <a:r>
              <a:rPr lang="es-ES" sz="2000" dirty="0" err="1">
                <a:solidFill>
                  <a:schemeClr val="accent1"/>
                </a:solidFill>
              </a:rPr>
              <a:t>weakly</a:t>
            </a:r>
            <a:r>
              <a:rPr lang="es-ES" sz="2000" dirty="0">
                <a:solidFill>
                  <a:schemeClr val="accent1"/>
                </a:solidFill>
              </a:rPr>
              <a:t> </a:t>
            </a:r>
            <a:r>
              <a:rPr lang="es-ES" sz="2000" dirty="0" err="1">
                <a:solidFill>
                  <a:schemeClr val="accent1"/>
                </a:solidFill>
              </a:rPr>
              <a:t>coupled</a:t>
            </a:r>
            <a:r>
              <a:rPr lang="es-ES" sz="2000" dirty="0">
                <a:solidFill>
                  <a:schemeClr val="accent1"/>
                </a:solidFill>
              </a:rPr>
              <a:t> </a:t>
            </a:r>
            <a:r>
              <a:rPr lang="es-ES" sz="2000" dirty="0" err="1">
                <a:solidFill>
                  <a:schemeClr val="accent1"/>
                </a:solidFill>
              </a:rPr>
              <a:t>to</a:t>
            </a:r>
            <a:r>
              <a:rPr lang="es-ES" sz="2000" dirty="0">
                <a:solidFill>
                  <a:schemeClr val="accent1"/>
                </a:solidFill>
              </a:rPr>
              <a:t> </a:t>
            </a:r>
            <a:r>
              <a:rPr lang="es-ES" sz="2000" dirty="0" err="1">
                <a:solidFill>
                  <a:schemeClr val="accent1"/>
                </a:solidFill>
              </a:rPr>
              <a:t>gravity</a:t>
            </a:r>
            <a:r>
              <a:rPr lang="es-ES" sz="2000" dirty="0">
                <a:solidFill>
                  <a:schemeClr val="accent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646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715321" y="335148"/>
            <a:ext cx="10925296" cy="1198563"/>
          </a:xfrm>
        </p:spPr>
        <p:txBody>
          <a:bodyPr/>
          <a:lstStyle/>
          <a:p>
            <a:pPr algn="ctr"/>
            <a:r>
              <a:rPr lang="en-US" sz="5400" dirty="0"/>
              <a:t>How can we have Inflation</a:t>
            </a:r>
            <a:r>
              <a:rPr lang="en-US" sz="5400" dirty="0">
                <a:solidFill>
                  <a:schemeClr val="accent2"/>
                </a:solidFill>
              </a:rPr>
              <a:t>?</a:t>
            </a:r>
            <a:endParaRPr lang="de-DE" sz="5400" dirty="0">
              <a:solidFill>
                <a:schemeClr val="accent2"/>
              </a:solidFill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8FC4A444-E535-DB7A-FB39-52BAAC116BBE}"/>
              </a:ext>
            </a:extLst>
          </p:cNvPr>
          <p:cNvSpPr txBox="1"/>
          <p:nvPr/>
        </p:nvSpPr>
        <p:spPr>
          <a:xfrm>
            <a:off x="1042412" y="5265046"/>
            <a:ext cx="6077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Daniel Baumann. </a:t>
            </a:r>
            <a:r>
              <a:rPr lang="fr-FR" sz="1200" dirty="0" err="1"/>
              <a:t>Tasi</a:t>
            </a:r>
            <a:r>
              <a:rPr lang="fr-FR" sz="1200" dirty="0"/>
              <a:t> lectures on inflation, 2012.</a:t>
            </a:r>
            <a:endParaRPr lang="es-ES" sz="1200" dirty="0" err="1"/>
          </a:p>
        </p:txBody>
      </p:sp>
      <p:sp>
        <p:nvSpPr>
          <p:cNvPr id="41" name="Marcador de pie de página 40">
            <a:extLst>
              <a:ext uri="{FF2B5EF4-FFF2-40B4-BE49-F238E27FC236}">
                <a16:creationId xmlns:a16="http://schemas.microsoft.com/office/drawing/2014/main" id="{905B9E3D-8977-5874-6631-677AE79A5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Induced gravitational waves after ultra slow-roll inflation |Juan Álvarez, 05/09/2024 </a:t>
            </a:r>
            <a:endParaRPr lang="en-US" noProof="0" dirty="0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606B6DC4-99C9-6C54-70EF-F07CADD19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2097" y="2402752"/>
            <a:ext cx="1991003" cy="590632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DD25391A-1076-B626-4FE6-B701CFA998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3333" y="3534913"/>
            <a:ext cx="4143953" cy="800212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96444B6E-ED64-1EDA-1481-6019557C22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8512" y="4549682"/>
            <a:ext cx="2000529" cy="924054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EEF395B2-5947-B872-9FBE-92FF06EEB6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3573" y="4573614"/>
            <a:ext cx="2219635" cy="990738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13D0D558-4F12-1D26-8A1E-2C5CCC3A81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8028" y="1629424"/>
            <a:ext cx="4410691" cy="676369"/>
          </a:xfrm>
          <a:prstGeom prst="rect">
            <a:avLst/>
          </a:prstGeom>
        </p:spPr>
      </p:pic>
      <p:sp>
        <p:nvSpPr>
          <p:cNvPr id="35" name="CuadroTexto 34">
            <a:extLst>
              <a:ext uri="{FF2B5EF4-FFF2-40B4-BE49-F238E27FC236}">
                <a16:creationId xmlns:a16="http://schemas.microsoft.com/office/drawing/2014/main" id="{07F0A7F0-E3E7-DA62-EF76-054D1E88DE35}"/>
              </a:ext>
            </a:extLst>
          </p:cNvPr>
          <p:cNvSpPr txBox="1"/>
          <p:nvPr/>
        </p:nvSpPr>
        <p:spPr>
          <a:xfrm>
            <a:off x="6888088" y="1181990"/>
            <a:ext cx="4175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err="1">
                <a:solidFill>
                  <a:schemeClr val="accent1"/>
                </a:solidFill>
              </a:rPr>
              <a:t>Slow</a:t>
            </a:r>
            <a:r>
              <a:rPr lang="es-ES" sz="2000" dirty="0">
                <a:solidFill>
                  <a:schemeClr val="accent1"/>
                </a:solidFill>
              </a:rPr>
              <a:t>-roll </a:t>
            </a:r>
            <a:r>
              <a:rPr lang="es-ES" sz="2000" dirty="0" err="1">
                <a:solidFill>
                  <a:schemeClr val="accent1"/>
                </a:solidFill>
              </a:rPr>
              <a:t>conditions</a:t>
            </a:r>
            <a:r>
              <a:rPr lang="es-ES" sz="2000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5C10B4AB-33AD-77A1-FC58-4BE4D508B63E}"/>
              </a:ext>
            </a:extLst>
          </p:cNvPr>
          <p:cNvSpPr txBox="1"/>
          <p:nvPr/>
        </p:nvSpPr>
        <p:spPr>
          <a:xfrm>
            <a:off x="5978512" y="3090446"/>
            <a:ext cx="5662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accent1"/>
                </a:solidFill>
              </a:rPr>
              <a:t>Single-</a:t>
            </a:r>
            <a:r>
              <a:rPr lang="es-ES" sz="2000" dirty="0" err="1">
                <a:solidFill>
                  <a:schemeClr val="accent1"/>
                </a:solidFill>
              </a:rPr>
              <a:t>field</a:t>
            </a:r>
            <a:r>
              <a:rPr lang="es-ES" sz="2000" dirty="0">
                <a:solidFill>
                  <a:schemeClr val="accent1"/>
                </a:solidFill>
              </a:rPr>
              <a:t> </a:t>
            </a:r>
            <a:r>
              <a:rPr lang="es-ES" sz="2000" dirty="0" err="1">
                <a:solidFill>
                  <a:schemeClr val="accent1"/>
                </a:solidFill>
              </a:rPr>
              <a:t>inflaton</a:t>
            </a:r>
            <a:r>
              <a:rPr lang="es-ES" sz="2000" dirty="0">
                <a:solidFill>
                  <a:schemeClr val="accent1"/>
                </a:solidFill>
              </a:rPr>
              <a:t> </a:t>
            </a:r>
            <a:r>
              <a:rPr lang="es-ES" sz="2000" dirty="0" err="1">
                <a:solidFill>
                  <a:schemeClr val="accent1"/>
                </a:solidFill>
              </a:rPr>
              <a:t>weakly</a:t>
            </a:r>
            <a:r>
              <a:rPr lang="es-ES" sz="2000" dirty="0">
                <a:solidFill>
                  <a:schemeClr val="accent1"/>
                </a:solidFill>
              </a:rPr>
              <a:t> </a:t>
            </a:r>
            <a:r>
              <a:rPr lang="es-ES" sz="2000" dirty="0" err="1">
                <a:solidFill>
                  <a:schemeClr val="accent1"/>
                </a:solidFill>
              </a:rPr>
              <a:t>coupled</a:t>
            </a:r>
            <a:r>
              <a:rPr lang="es-ES" sz="2000" dirty="0">
                <a:solidFill>
                  <a:schemeClr val="accent1"/>
                </a:solidFill>
              </a:rPr>
              <a:t> </a:t>
            </a:r>
            <a:r>
              <a:rPr lang="es-ES" sz="2000" dirty="0" err="1">
                <a:solidFill>
                  <a:schemeClr val="accent1"/>
                </a:solidFill>
              </a:rPr>
              <a:t>to</a:t>
            </a:r>
            <a:r>
              <a:rPr lang="es-ES" sz="2000" dirty="0">
                <a:solidFill>
                  <a:schemeClr val="accent1"/>
                </a:solidFill>
              </a:rPr>
              <a:t> </a:t>
            </a:r>
            <a:r>
              <a:rPr lang="es-ES" sz="2000" dirty="0" err="1">
                <a:solidFill>
                  <a:schemeClr val="accent1"/>
                </a:solidFill>
              </a:rPr>
              <a:t>gravity</a:t>
            </a:r>
            <a:r>
              <a:rPr lang="es-ES" sz="2000" dirty="0">
                <a:solidFill>
                  <a:schemeClr val="accent2"/>
                </a:solidFill>
              </a:rPr>
              <a:t>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A74984E-63E9-E934-1939-4497629841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9302" y="1629424"/>
            <a:ext cx="5252350" cy="321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15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0" y="500870"/>
            <a:ext cx="12192000" cy="1198563"/>
          </a:xfrm>
        </p:spPr>
        <p:txBody>
          <a:bodyPr/>
          <a:lstStyle/>
          <a:p>
            <a:pPr algn="ctr"/>
            <a:r>
              <a:rPr lang="en-US" sz="5400" dirty="0"/>
              <a:t>Why Ultra Slow-Roll Inflation</a:t>
            </a:r>
            <a:r>
              <a:rPr lang="en-US" sz="5400" dirty="0">
                <a:solidFill>
                  <a:schemeClr val="accent2"/>
                </a:solidFill>
              </a:rPr>
              <a:t>?</a:t>
            </a:r>
            <a:endParaRPr lang="de-DE" sz="5400" dirty="0">
              <a:solidFill>
                <a:schemeClr val="accent2"/>
              </a:solidFill>
            </a:endParaRPr>
          </a:p>
        </p:txBody>
      </p:sp>
      <p:sp>
        <p:nvSpPr>
          <p:cNvPr id="41" name="Marcador de pie de página 40">
            <a:extLst>
              <a:ext uri="{FF2B5EF4-FFF2-40B4-BE49-F238E27FC236}">
                <a16:creationId xmlns:a16="http://schemas.microsoft.com/office/drawing/2014/main" id="{905B9E3D-8977-5874-6631-677AE79A5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| Induced gravitational waves after ultra slow-roll inflation |Juan Álvarez, 05/09/2024 </a:t>
            </a:r>
          </a:p>
        </p:txBody>
      </p:sp>
      <p:pic>
        <p:nvPicPr>
          <p:cNvPr id="5" name="Imagen 4" descr="Diagrama&#10;&#10;Descripción generada automáticamente">
            <a:extLst>
              <a:ext uri="{FF2B5EF4-FFF2-40B4-BE49-F238E27FC236}">
                <a16:creationId xmlns:a16="http://schemas.microsoft.com/office/drawing/2014/main" id="{92E662C1-6209-D4DD-A694-F123469260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253847"/>
            <a:ext cx="6153257" cy="435030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A1BE23AF-2736-A668-DA09-D798D3E1D698}"/>
              </a:ext>
            </a:extLst>
          </p:cNvPr>
          <p:cNvSpPr txBox="1"/>
          <p:nvPr/>
        </p:nvSpPr>
        <p:spPr>
          <a:xfrm>
            <a:off x="863490" y="5465652"/>
            <a:ext cx="6153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https://domenechcosmo.netlify.app/post/induced-gws/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B0EB57A-E0AD-D1BD-5896-8CC8B8FBD0F1}"/>
              </a:ext>
            </a:extLst>
          </p:cNvPr>
          <p:cNvSpPr txBox="1"/>
          <p:nvPr/>
        </p:nvSpPr>
        <p:spPr>
          <a:xfrm>
            <a:off x="7608168" y="1556792"/>
            <a:ext cx="3672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1"/>
                </a:solidFill>
              </a:rPr>
              <a:t>Enhancement</a:t>
            </a:r>
            <a:r>
              <a:rPr lang="es-ES" sz="1600" dirty="0">
                <a:solidFill>
                  <a:schemeClr val="accent1"/>
                </a:solidFill>
              </a:rPr>
              <a:t> </a:t>
            </a:r>
            <a:r>
              <a:rPr lang="es-ES" sz="1600" dirty="0" err="1">
                <a:solidFill>
                  <a:schemeClr val="accent1"/>
                </a:solidFill>
              </a:rPr>
              <a:t>of</a:t>
            </a:r>
            <a:r>
              <a:rPr lang="es-ES" sz="1600" dirty="0">
                <a:solidFill>
                  <a:schemeClr val="accent1"/>
                </a:solidFill>
              </a:rPr>
              <a:t> </a:t>
            </a:r>
            <a:r>
              <a:rPr lang="es-ES" sz="1600" dirty="0" err="1">
                <a:solidFill>
                  <a:schemeClr val="accent1"/>
                </a:solidFill>
              </a:rPr>
              <a:t>the</a:t>
            </a:r>
            <a:r>
              <a:rPr lang="es-ES" sz="1600" dirty="0">
                <a:solidFill>
                  <a:schemeClr val="accent1"/>
                </a:solidFill>
              </a:rPr>
              <a:t> </a:t>
            </a:r>
            <a:r>
              <a:rPr lang="es-ES" sz="1600" dirty="0" err="1">
                <a:solidFill>
                  <a:schemeClr val="accent1"/>
                </a:solidFill>
              </a:rPr>
              <a:t>power</a:t>
            </a:r>
            <a:r>
              <a:rPr lang="es-ES" sz="1600" dirty="0">
                <a:solidFill>
                  <a:schemeClr val="accent1"/>
                </a:solidFill>
              </a:rPr>
              <a:t> </a:t>
            </a:r>
            <a:r>
              <a:rPr lang="es-ES" sz="1600" dirty="0" err="1">
                <a:solidFill>
                  <a:schemeClr val="accent1"/>
                </a:solidFill>
              </a:rPr>
              <a:t>spectrum</a:t>
            </a:r>
            <a:r>
              <a:rPr lang="es-ES" sz="1600" dirty="0">
                <a:solidFill>
                  <a:schemeClr val="accent1"/>
                </a:solidFill>
              </a:rPr>
              <a:t> after </a:t>
            </a:r>
            <a:r>
              <a:rPr lang="en-US" sz="1600" dirty="0">
                <a:solidFill>
                  <a:schemeClr val="accent1"/>
                </a:solidFill>
              </a:rPr>
              <a:t>inflation</a:t>
            </a:r>
            <a:r>
              <a:rPr lang="es-ES" sz="1600" dirty="0">
                <a:solidFill>
                  <a:schemeClr val="accent1"/>
                </a:solidFill>
              </a:rPr>
              <a:t> </a:t>
            </a:r>
            <a:r>
              <a:rPr lang="es-ES" sz="1600" dirty="0" err="1">
                <a:solidFill>
                  <a:schemeClr val="accent1"/>
                </a:solidFill>
              </a:rPr>
              <a:t>on</a:t>
            </a:r>
            <a:r>
              <a:rPr lang="es-ES" sz="1600" dirty="0">
                <a:solidFill>
                  <a:schemeClr val="accent1"/>
                </a:solidFill>
              </a:rPr>
              <a:t> a </a:t>
            </a:r>
            <a:r>
              <a:rPr lang="es-ES" sz="1600" dirty="0" err="1">
                <a:solidFill>
                  <a:schemeClr val="accent1"/>
                </a:solidFill>
              </a:rPr>
              <a:t>certain</a:t>
            </a:r>
            <a:r>
              <a:rPr lang="es-ES" sz="1600" dirty="0">
                <a:solidFill>
                  <a:schemeClr val="accent1"/>
                </a:solidFill>
              </a:rPr>
              <a:t> </a:t>
            </a:r>
            <a:r>
              <a:rPr lang="es-ES" sz="1600" dirty="0" err="1">
                <a:solidFill>
                  <a:schemeClr val="accent1"/>
                </a:solidFill>
              </a:rPr>
              <a:t>length</a:t>
            </a:r>
            <a:r>
              <a:rPr lang="es-ES" sz="1600" dirty="0">
                <a:solidFill>
                  <a:schemeClr val="accent1"/>
                </a:solidFill>
              </a:rPr>
              <a:t> </a:t>
            </a:r>
            <a:r>
              <a:rPr lang="es-ES" sz="1600" dirty="0" err="1">
                <a:solidFill>
                  <a:schemeClr val="accent1"/>
                </a:solidFill>
              </a:rPr>
              <a:t>scale</a:t>
            </a:r>
            <a:r>
              <a:rPr lang="es-ES" sz="1600" dirty="0">
                <a:solidFill>
                  <a:schemeClr val="accent2"/>
                </a:solidFill>
              </a:rPr>
              <a:t>.</a:t>
            </a:r>
            <a:endParaRPr lang="es-ES" sz="1600" dirty="0">
              <a:solidFill>
                <a:schemeClr val="accent1"/>
              </a:solidFill>
            </a:endParaRPr>
          </a:p>
        </p:txBody>
      </p:sp>
      <p:sp>
        <p:nvSpPr>
          <p:cNvPr id="12" name="Flecha: hacia abajo 11">
            <a:extLst>
              <a:ext uri="{FF2B5EF4-FFF2-40B4-BE49-F238E27FC236}">
                <a16:creationId xmlns:a16="http://schemas.microsoft.com/office/drawing/2014/main" id="{14C2839C-3132-64C8-3A19-EB3453CD1354}"/>
              </a:ext>
            </a:extLst>
          </p:cNvPr>
          <p:cNvSpPr/>
          <p:nvPr/>
        </p:nvSpPr>
        <p:spPr>
          <a:xfrm>
            <a:off x="8904311" y="2276871"/>
            <a:ext cx="1080120" cy="2304256"/>
          </a:xfrm>
          <a:prstGeom prst="downArrow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 dirty="0" err="1">
              <a:solidFill>
                <a:schemeClr val="tx1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9C410A8-1D7B-9012-EC41-36A8496D9D4C}"/>
              </a:ext>
            </a:extLst>
          </p:cNvPr>
          <p:cNvSpPr txBox="1"/>
          <p:nvPr/>
        </p:nvSpPr>
        <p:spPr>
          <a:xfrm>
            <a:off x="7615174" y="4836974"/>
            <a:ext cx="3881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1"/>
                </a:solidFill>
              </a:rPr>
              <a:t>Production of Primordial Black Holes as a consequence of density perturbations</a:t>
            </a:r>
          </a:p>
        </p:txBody>
      </p:sp>
    </p:spTree>
    <p:extLst>
      <p:ext uri="{BB962C8B-B14F-4D97-AF65-F5344CB8AC3E}">
        <p14:creationId xmlns:p14="http://schemas.microsoft.com/office/powerpoint/2010/main" val="3449044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0" y="500870"/>
            <a:ext cx="12192000" cy="1198563"/>
          </a:xfrm>
        </p:spPr>
        <p:txBody>
          <a:bodyPr/>
          <a:lstStyle/>
          <a:p>
            <a:pPr algn="ctr"/>
            <a:r>
              <a:rPr lang="en-US" sz="5400" dirty="0"/>
              <a:t>Gravitational wave two-point function</a:t>
            </a:r>
            <a:r>
              <a:rPr lang="en-US" sz="5400" dirty="0">
                <a:solidFill>
                  <a:schemeClr val="accent2"/>
                </a:solidFill>
              </a:rPr>
              <a:t>.</a:t>
            </a:r>
            <a:endParaRPr lang="de-DE" sz="5400" dirty="0">
              <a:solidFill>
                <a:schemeClr val="accent2"/>
              </a:solidFill>
            </a:endParaRPr>
          </a:p>
        </p:txBody>
      </p:sp>
      <p:sp>
        <p:nvSpPr>
          <p:cNvPr id="41" name="Marcador de pie de página 40">
            <a:extLst>
              <a:ext uri="{FF2B5EF4-FFF2-40B4-BE49-F238E27FC236}">
                <a16:creationId xmlns:a16="http://schemas.microsoft.com/office/drawing/2014/main" id="{905B9E3D-8977-5874-6631-677AE79A5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| Induced gravitational waves after ultra slow-roll inflation |Juan Álvarez, 05/09/2024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7D18C53-DCF0-8A4C-EB38-FD89DDD14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" y="2420888"/>
            <a:ext cx="4658375" cy="53347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0708C5A-55FD-63F2-1159-EEB6C5AFDBEE}"/>
              </a:ext>
            </a:extLst>
          </p:cNvPr>
          <p:cNvSpPr txBox="1"/>
          <p:nvPr/>
        </p:nvSpPr>
        <p:spPr>
          <a:xfrm>
            <a:off x="1559496" y="2060848"/>
            <a:ext cx="21483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err="1">
                <a:solidFill>
                  <a:schemeClr val="accent1"/>
                </a:solidFill>
              </a:rPr>
              <a:t>Perturbed</a:t>
            </a:r>
            <a:r>
              <a:rPr lang="es-ES" sz="2000" dirty="0">
                <a:solidFill>
                  <a:schemeClr val="accent1"/>
                </a:solidFill>
              </a:rPr>
              <a:t> </a:t>
            </a:r>
            <a:r>
              <a:rPr lang="es-ES" sz="2000" dirty="0" err="1">
                <a:solidFill>
                  <a:schemeClr val="accent1"/>
                </a:solidFill>
              </a:rPr>
              <a:t>metric</a:t>
            </a:r>
            <a:r>
              <a:rPr lang="es-ES" sz="2000" dirty="0">
                <a:solidFill>
                  <a:schemeClr val="accent2"/>
                </a:solidFill>
              </a:rPr>
              <a:t>.</a:t>
            </a:r>
            <a:endParaRPr lang="en-US" sz="2000" dirty="0" err="1">
              <a:solidFill>
                <a:schemeClr val="accent1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B2C7A4F-FD9F-96CA-C4B8-0AC664F3FCDF}"/>
              </a:ext>
            </a:extLst>
          </p:cNvPr>
          <p:cNvSpPr txBox="1"/>
          <p:nvPr/>
        </p:nvSpPr>
        <p:spPr>
          <a:xfrm>
            <a:off x="551384" y="3158690"/>
            <a:ext cx="432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err="1">
                <a:solidFill>
                  <a:schemeClr val="accent1"/>
                </a:solidFill>
              </a:rPr>
              <a:t>Second</a:t>
            </a:r>
            <a:r>
              <a:rPr lang="es-ES" sz="2000" dirty="0">
                <a:solidFill>
                  <a:schemeClr val="accent1"/>
                </a:solidFill>
              </a:rPr>
              <a:t> </a:t>
            </a:r>
            <a:r>
              <a:rPr lang="es-ES" sz="2000" dirty="0" err="1">
                <a:solidFill>
                  <a:schemeClr val="accent1"/>
                </a:solidFill>
              </a:rPr>
              <a:t>order</a:t>
            </a:r>
            <a:r>
              <a:rPr lang="es-ES" sz="2000" dirty="0">
                <a:solidFill>
                  <a:schemeClr val="accent1"/>
                </a:solidFill>
              </a:rPr>
              <a:t> </a:t>
            </a:r>
            <a:r>
              <a:rPr lang="es-ES" sz="2000" dirty="0" err="1">
                <a:solidFill>
                  <a:schemeClr val="accent1"/>
                </a:solidFill>
              </a:rPr>
              <a:t>expansion</a:t>
            </a:r>
            <a:r>
              <a:rPr lang="es-ES" sz="2000" dirty="0">
                <a:solidFill>
                  <a:schemeClr val="accent1"/>
                </a:solidFill>
              </a:rPr>
              <a:t> </a:t>
            </a:r>
            <a:r>
              <a:rPr lang="es-ES" sz="2000" dirty="0" err="1">
                <a:solidFill>
                  <a:schemeClr val="accent1"/>
                </a:solidFill>
              </a:rPr>
              <a:t>of</a:t>
            </a:r>
            <a:r>
              <a:rPr lang="es-ES" sz="2000" dirty="0">
                <a:solidFill>
                  <a:schemeClr val="accent1"/>
                </a:solidFill>
              </a:rPr>
              <a:t> Einstein </a:t>
            </a:r>
            <a:r>
              <a:rPr lang="es-ES" sz="2000" dirty="0" err="1">
                <a:solidFill>
                  <a:schemeClr val="accent1"/>
                </a:solidFill>
              </a:rPr>
              <a:t>Eqs</a:t>
            </a:r>
            <a:r>
              <a:rPr lang="es-ES" sz="2000" dirty="0">
                <a:solidFill>
                  <a:schemeClr val="accent2"/>
                </a:solidFill>
              </a:rPr>
              <a:t>. </a:t>
            </a:r>
            <a:r>
              <a:rPr lang="es-ES" sz="2000" dirty="0">
                <a:solidFill>
                  <a:schemeClr val="accent1"/>
                </a:solidFill>
              </a:rPr>
              <a:t>in Fourier </a:t>
            </a:r>
            <a:r>
              <a:rPr lang="es-ES" sz="2000" dirty="0" err="1">
                <a:solidFill>
                  <a:schemeClr val="accent1"/>
                </a:solidFill>
              </a:rPr>
              <a:t>space</a:t>
            </a:r>
            <a:r>
              <a:rPr lang="es-ES" sz="2000" dirty="0">
                <a:solidFill>
                  <a:schemeClr val="accent2"/>
                </a:solidFill>
              </a:rPr>
              <a:t>. </a:t>
            </a:r>
            <a:endParaRPr lang="en-US" sz="2000" dirty="0" err="1">
              <a:solidFill>
                <a:schemeClr val="accent1"/>
              </a:solidFill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E6ADD82F-29FA-9E10-E6F7-9C27848A5C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910" y="3866576"/>
            <a:ext cx="3953427" cy="847843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3C88D837-5E5E-E208-1126-E09148A68463}"/>
              </a:ext>
            </a:extLst>
          </p:cNvPr>
          <p:cNvSpPr txBox="1"/>
          <p:nvPr/>
        </p:nvSpPr>
        <p:spPr>
          <a:xfrm>
            <a:off x="688480" y="4714419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s=(+,</a:t>
            </a:r>
            <a:r>
              <a:rPr lang="en-US" sz="1400" b="0" i="0" dirty="0">
                <a:solidFill>
                  <a:srgbClr val="E8E8E8"/>
                </a:solidFill>
                <a:effectLst/>
                <a:latin typeface="Google Sans"/>
              </a:rPr>
              <a:t> </a:t>
            </a:r>
            <a:r>
              <a:rPr lang="en-US" sz="1400" b="0" i="0" dirty="0">
                <a:effectLst/>
                <a:latin typeface="Google Sans"/>
              </a:rPr>
              <a:t>×</a:t>
            </a:r>
            <a:r>
              <a:rPr lang="es-ES" sz="1400" dirty="0"/>
              <a:t>)</a:t>
            </a:r>
            <a:endParaRPr lang="en-US" sz="1400" dirty="0" err="1"/>
          </a:p>
        </p:txBody>
      </p: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056CCCBE-E9C1-5131-F68E-B6EF9A2E5121}"/>
              </a:ext>
            </a:extLst>
          </p:cNvPr>
          <p:cNvCxnSpPr>
            <a:cxnSpLocks/>
          </p:cNvCxnSpPr>
          <p:nvPr/>
        </p:nvCxnSpPr>
        <p:spPr>
          <a:xfrm flipV="1">
            <a:off x="3791744" y="4581128"/>
            <a:ext cx="288032" cy="412303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adroTexto 20">
            <a:extLst>
              <a:ext uri="{FF2B5EF4-FFF2-40B4-BE49-F238E27FC236}">
                <a16:creationId xmlns:a16="http://schemas.microsoft.com/office/drawing/2014/main" id="{87EF9E28-E0D2-A353-1B2E-4EBE9349FC04}"/>
              </a:ext>
            </a:extLst>
          </p:cNvPr>
          <p:cNvSpPr txBox="1"/>
          <p:nvPr/>
        </p:nvSpPr>
        <p:spPr>
          <a:xfrm>
            <a:off x="2880571" y="5028237"/>
            <a:ext cx="1734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err="1">
                <a:solidFill>
                  <a:schemeClr val="accent1"/>
                </a:solidFill>
              </a:rPr>
              <a:t>Source</a:t>
            </a:r>
            <a:r>
              <a:rPr lang="es-ES" sz="1600" dirty="0">
                <a:solidFill>
                  <a:schemeClr val="accent1"/>
                </a:solidFill>
              </a:rPr>
              <a:t> </a:t>
            </a:r>
            <a:r>
              <a:rPr lang="es-ES" sz="1600" dirty="0" err="1">
                <a:solidFill>
                  <a:schemeClr val="accent1"/>
                </a:solidFill>
              </a:rPr>
              <a:t>term</a:t>
            </a:r>
            <a:endParaRPr lang="en-US" sz="1600" dirty="0" err="1">
              <a:solidFill>
                <a:schemeClr val="accent1"/>
              </a:solidFill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97845487-F5D2-B967-E925-D5B5697E2F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0136" y="2266249"/>
            <a:ext cx="2705478" cy="562053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F78F2E67-0AFA-D5C9-96F1-436590D8A713}"/>
              </a:ext>
            </a:extLst>
          </p:cNvPr>
          <p:cNvSpPr txBox="1"/>
          <p:nvPr/>
        </p:nvSpPr>
        <p:spPr>
          <a:xfrm>
            <a:off x="7464152" y="1806091"/>
            <a:ext cx="30414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err="1">
                <a:solidFill>
                  <a:schemeClr val="accent1"/>
                </a:solidFill>
              </a:rPr>
              <a:t>Green’s</a:t>
            </a:r>
            <a:r>
              <a:rPr lang="es-ES" sz="2000" dirty="0">
                <a:solidFill>
                  <a:schemeClr val="accent1"/>
                </a:solidFill>
              </a:rPr>
              <a:t> </a:t>
            </a:r>
            <a:r>
              <a:rPr lang="es-ES" sz="2000" dirty="0" err="1">
                <a:solidFill>
                  <a:schemeClr val="accent1"/>
                </a:solidFill>
              </a:rPr>
              <a:t>function</a:t>
            </a:r>
            <a:r>
              <a:rPr lang="es-ES" sz="2000" dirty="0">
                <a:solidFill>
                  <a:schemeClr val="accent1"/>
                </a:solidFill>
              </a:rPr>
              <a:t> </a:t>
            </a:r>
            <a:r>
              <a:rPr lang="es-ES" sz="2000" dirty="0" err="1">
                <a:solidFill>
                  <a:schemeClr val="accent1"/>
                </a:solidFill>
              </a:rPr>
              <a:t>method</a:t>
            </a:r>
            <a:r>
              <a:rPr lang="es-ES" sz="2000" dirty="0">
                <a:solidFill>
                  <a:schemeClr val="accent2"/>
                </a:solidFill>
              </a:rPr>
              <a:t>.</a:t>
            </a:r>
            <a:endParaRPr lang="en-US" sz="2000" dirty="0" err="1">
              <a:solidFill>
                <a:schemeClr val="accent1"/>
              </a:solidFill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881CBE9F-476C-B3E2-D175-B90FE469E90D}"/>
              </a:ext>
            </a:extLst>
          </p:cNvPr>
          <p:cNvSpPr txBox="1"/>
          <p:nvPr/>
        </p:nvSpPr>
        <p:spPr>
          <a:xfrm>
            <a:off x="6782293" y="2985738"/>
            <a:ext cx="4138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err="1">
                <a:solidFill>
                  <a:schemeClr val="accent1"/>
                </a:solidFill>
              </a:rPr>
              <a:t>Comoving</a:t>
            </a:r>
            <a:r>
              <a:rPr lang="es-ES" sz="2000" dirty="0">
                <a:solidFill>
                  <a:schemeClr val="accent1"/>
                </a:solidFill>
              </a:rPr>
              <a:t> </a:t>
            </a:r>
            <a:r>
              <a:rPr lang="es-ES" sz="2000" dirty="0" err="1">
                <a:solidFill>
                  <a:schemeClr val="accent1"/>
                </a:solidFill>
              </a:rPr>
              <a:t>curvature</a:t>
            </a:r>
            <a:r>
              <a:rPr lang="es-ES" sz="2000" dirty="0">
                <a:solidFill>
                  <a:schemeClr val="accent1"/>
                </a:solidFill>
              </a:rPr>
              <a:t> </a:t>
            </a:r>
            <a:r>
              <a:rPr lang="es-ES" sz="2000" dirty="0" err="1">
                <a:solidFill>
                  <a:schemeClr val="accent1"/>
                </a:solidFill>
              </a:rPr>
              <a:t>perturbation</a:t>
            </a:r>
            <a:r>
              <a:rPr lang="es-ES" sz="2000" dirty="0">
                <a:solidFill>
                  <a:schemeClr val="accent1"/>
                </a:solidFill>
              </a:rPr>
              <a:t> and Transfer </a:t>
            </a:r>
            <a:r>
              <a:rPr lang="es-ES" sz="2000" dirty="0" err="1">
                <a:solidFill>
                  <a:schemeClr val="accent1"/>
                </a:solidFill>
              </a:rPr>
              <a:t>function</a:t>
            </a:r>
            <a:r>
              <a:rPr lang="es-ES" sz="2000" dirty="0">
                <a:solidFill>
                  <a:schemeClr val="accent2"/>
                </a:solidFill>
              </a:rPr>
              <a:t>.</a:t>
            </a:r>
            <a:endParaRPr lang="en-US" sz="2000" dirty="0" err="1">
              <a:solidFill>
                <a:schemeClr val="accent1"/>
              </a:solidFill>
            </a:endParaRP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26C399C4-95AC-9CBE-AC07-E6A92EAFB9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3128" y="3768051"/>
            <a:ext cx="4607784" cy="659313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050E4A06-EB42-1F2D-DC42-762D159059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2366" y="4675086"/>
            <a:ext cx="4124901" cy="609685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D402801E-2581-D777-0D05-D7F950AEA7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0413" y="5440900"/>
            <a:ext cx="6207348" cy="569548"/>
          </a:xfrm>
          <a:prstGeom prst="rect">
            <a:avLst/>
          </a:prstGeom>
        </p:spPr>
      </p:pic>
      <p:cxnSp>
        <p:nvCxnSpPr>
          <p:cNvPr id="36" name="Conector recto de flecha 35">
            <a:extLst>
              <a:ext uri="{FF2B5EF4-FFF2-40B4-BE49-F238E27FC236}">
                <a16:creationId xmlns:a16="http://schemas.microsoft.com/office/drawing/2014/main" id="{F6F1F53A-769A-5120-D5EA-B043FCD841E3}"/>
              </a:ext>
            </a:extLst>
          </p:cNvPr>
          <p:cNvCxnSpPr>
            <a:cxnSpLocks/>
          </p:cNvCxnSpPr>
          <p:nvPr/>
        </p:nvCxnSpPr>
        <p:spPr>
          <a:xfrm>
            <a:off x="2063552" y="5284771"/>
            <a:ext cx="0" cy="304469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uadroTexto 36">
            <a:extLst>
              <a:ext uri="{FF2B5EF4-FFF2-40B4-BE49-F238E27FC236}">
                <a16:creationId xmlns:a16="http://schemas.microsoft.com/office/drawing/2014/main" id="{3AA86E5B-DD7B-6D8F-3587-57437860EFAE}"/>
              </a:ext>
            </a:extLst>
          </p:cNvPr>
          <p:cNvSpPr txBox="1"/>
          <p:nvPr/>
        </p:nvSpPr>
        <p:spPr>
          <a:xfrm>
            <a:off x="1703512" y="4947496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err="1">
                <a:solidFill>
                  <a:schemeClr val="accent1"/>
                </a:solidFill>
              </a:rPr>
              <a:t>Projector</a:t>
            </a:r>
            <a:endParaRPr lang="en-US" sz="1600" dirty="0" err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40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0" y="500870"/>
            <a:ext cx="12192000" cy="1198563"/>
          </a:xfrm>
        </p:spPr>
        <p:txBody>
          <a:bodyPr/>
          <a:lstStyle/>
          <a:p>
            <a:pPr algn="ctr"/>
            <a:r>
              <a:rPr lang="en-US" sz="5400" dirty="0"/>
              <a:t>Gravitational wave two-point function</a:t>
            </a:r>
            <a:r>
              <a:rPr lang="en-US" sz="5400" dirty="0">
                <a:solidFill>
                  <a:schemeClr val="accent2"/>
                </a:solidFill>
              </a:rPr>
              <a:t>.</a:t>
            </a:r>
            <a:endParaRPr lang="de-DE" sz="5400" dirty="0">
              <a:solidFill>
                <a:schemeClr val="accent2"/>
              </a:solidFill>
            </a:endParaRPr>
          </a:p>
        </p:txBody>
      </p:sp>
      <p:sp>
        <p:nvSpPr>
          <p:cNvPr id="41" name="Marcador de pie de página 40">
            <a:extLst>
              <a:ext uri="{FF2B5EF4-FFF2-40B4-BE49-F238E27FC236}">
                <a16:creationId xmlns:a16="http://schemas.microsoft.com/office/drawing/2014/main" id="{905B9E3D-8977-5874-6631-677AE79A5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| Induced gravitational waves after ultra slow-roll inflation |Juan Álvarez, 05/09/2024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708C5A-55FD-63F2-1159-EEB6C5AFDBEE}"/>
              </a:ext>
            </a:extLst>
          </p:cNvPr>
          <p:cNvSpPr txBox="1"/>
          <p:nvPr/>
        </p:nvSpPr>
        <p:spPr>
          <a:xfrm>
            <a:off x="1648657" y="3713793"/>
            <a:ext cx="1694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err="1">
                <a:solidFill>
                  <a:schemeClr val="accent1"/>
                </a:solidFill>
              </a:rPr>
              <a:t>Quantization</a:t>
            </a:r>
            <a:r>
              <a:rPr lang="es-ES" sz="2000" dirty="0">
                <a:solidFill>
                  <a:schemeClr val="accent2"/>
                </a:solidFill>
              </a:rPr>
              <a:t>.</a:t>
            </a:r>
            <a:endParaRPr lang="en-US" sz="2000" dirty="0" err="1">
              <a:solidFill>
                <a:schemeClr val="accent1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B2C7A4F-FD9F-96CA-C4B8-0AC664F3FCDF}"/>
              </a:ext>
            </a:extLst>
          </p:cNvPr>
          <p:cNvSpPr txBox="1"/>
          <p:nvPr/>
        </p:nvSpPr>
        <p:spPr>
          <a:xfrm>
            <a:off x="1093951" y="4920073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err="1">
                <a:solidFill>
                  <a:schemeClr val="accent1"/>
                </a:solidFill>
              </a:rPr>
              <a:t>Power</a:t>
            </a:r>
            <a:r>
              <a:rPr lang="es-ES" sz="2000" dirty="0">
                <a:solidFill>
                  <a:schemeClr val="accent1"/>
                </a:solidFill>
              </a:rPr>
              <a:t> </a:t>
            </a:r>
            <a:r>
              <a:rPr lang="es-ES" sz="2000" dirty="0" err="1">
                <a:solidFill>
                  <a:schemeClr val="accent1"/>
                </a:solidFill>
              </a:rPr>
              <a:t>spectrum</a:t>
            </a:r>
            <a:r>
              <a:rPr lang="es-ES" sz="2000" dirty="0">
                <a:solidFill>
                  <a:schemeClr val="accent1"/>
                </a:solidFill>
              </a:rPr>
              <a:t> </a:t>
            </a:r>
            <a:r>
              <a:rPr lang="es-ES" sz="2000" dirty="0" err="1">
                <a:solidFill>
                  <a:schemeClr val="accent1"/>
                </a:solidFill>
              </a:rPr>
              <a:t>definition</a:t>
            </a:r>
            <a:r>
              <a:rPr lang="es-ES" sz="2000" dirty="0">
                <a:solidFill>
                  <a:schemeClr val="accent2"/>
                </a:solidFill>
              </a:rPr>
              <a:t>. </a:t>
            </a:r>
            <a:endParaRPr lang="en-US" sz="2000" dirty="0" err="1">
              <a:solidFill>
                <a:schemeClr val="accent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DC61AAE-B1EA-68F4-B64B-F894E59B2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528" y="4050613"/>
            <a:ext cx="1296954" cy="73269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CE243AA-ED8C-CEEC-5D8E-2C1BA7A2BD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92" y="5379238"/>
            <a:ext cx="4364183" cy="74239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4E2F638-A989-DF70-4029-D79A98135D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5213" y="2885002"/>
            <a:ext cx="3975722" cy="74113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F4BDB90-B4E2-6294-4435-7DAC869FCB77}"/>
              </a:ext>
            </a:extLst>
          </p:cNvPr>
          <p:cNvSpPr txBox="1"/>
          <p:nvPr/>
        </p:nvSpPr>
        <p:spPr>
          <a:xfrm>
            <a:off x="8688288" y="2395059"/>
            <a:ext cx="16639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accent1"/>
                </a:solidFill>
              </a:rPr>
              <a:t>GW </a:t>
            </a:r>
            <a:r>
              <a:rPr lang="es-ES" sz="2000" dirty="0" err="1">
                <a:solidFill>
                  <a:schemeClr val="accent1"/>
                </a:solidFill>
              </a:rPr>
              <a:t>density</a:t>
            </a:r>
            <a:r>
              <a:rPr lang="es-ES" sz="2000" dirty="0">
                <a:solidFill>
                  <a:schemeClr val="accent2"/>
                </a:solidFill>
              </a:rPr>
              <a:t>. </a:t>
            </a:r>
            <a:endParaRPr lang="en-US" sz="2000" dirty="0" err="1">
              <a:solidFill>
                <a:schemeClr val="accent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5ECC6B15-4024-B18A-CE8E-2F928805FF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611" y="2885002"/>
            <a:ext cx="5963482" cy="828791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1A5D9319-B815-1DFC-B5FF-BEAD88365863}"/>
              </a:ext>
            </a:extLst>
          </p:cNvPr>
          <p:cNvSpPr txBox="1"/>
          <p:nvPr/>
        </p:nvSpPr>
        <p:spPr>
          <a:xfrm>
            <a:off x="1648657" y="2459901"/>
            <a:ext cx="26901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>
                <a:solidFill>
                  <a:schemeClr val="accent1"/>
                </a:solidFill>
              </a:rPr>
              <a:t>GW compact </a:t>
            </a:r>
            <a:r>
              <a:rPr lang="es-ES" sz="2000" dirty="0" err="1">
                <a:solidFill>
                  <a:schemeClr val="accent1"/>
                </a:solidFill>
              </a:rPr>
              <a:t>solution</a:t>
            </a:r>
            <a:r>
              <a:rPr lang="es-ES" sz="2000" dirty="0">
                <a:solidFill>
                  <a:schemeClr val="accent2"/>
                </a:solidFill>
              </a:rPr>
              <a:t>.</a:t>
            </a:r>
            <a:endParaRPr lang="en-US" sz="2000" dirty="0" err="1">
              <a:solidFill>
                <a:schemeClr val="accent1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55806B4-F071-DFCA-2131-A91C76F6E15E}"/>
              </a:ext>
            </a:extLst>
          </p:cNvPr>
          <p:cNvSpPr txBox="1"/>
          <p:nvPr/>
        </p:nvSpPr>
        <p:spPr>
          <a:xfrm>
            <a:off x="4731607" y="2425837"/>
            <a:ext cx="2244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>
                <a:solidFill>
                  <a:schemeClr val="accent1"/>
                </a:solidFill>
              </a:rPr>
              <a:t>Transfer </a:t>
            </a:r>
            <a:r>
              <a:rPr lang="es-ES" sz="1600" dirty="0" err="1">
                <a:solidFill>
                  <a:schemeClr val="accent1"/>
                </a:solidFill>
              </a:rPr>
              <a:t>function</a:t>
            </a:r>
            <a:r>
              <a:rPr lang="es-ES" sz="1600" dirty="0">
                <a:solidFill>
                  <a:schemeClr val="accent1"/>
                </a:solidFill>
              </a:rPr>
              <a:t> </a:t>
            </a:r>
            <a:r>
              <a:rPr lang="es-ES" sz="1600" dirty="0" err="1">
                <a:solidFill>
                  <a:schemeClr val="accent1"/>
                </a:solidFill>
              </a:rPr>
              <a:t>term</a:t>
            </a:r>
            <a:r>
              <a:rPr lang="es-ES" sz="1600" dirty="0">
                <a:solidFill>
                  <a:schemeClr val="accent2"/>
                </a:solidFill>
              </a:rPr>
              <a:t>.</a:t>
            </a:r>
            <a:endParaRPr lang="en-US" sz="1600" dirty="0" err="1">
              <a:solidFill>
                <a:schemeClr val="accent1"/>
              </a:solidFill>
            </a:endParaRP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EB6A4D69-6F35-1C7C-2282-FC437B1601E5}"/>
              </a:ext>
            </a:extLst>
          </p:cNvPr>
          <p:cNvSpPr/>
          <p:nvPr/>
        </p:nvSpPr>
        <p:spPr>
          <a:xfrm>
            <a:off x="4655840" y="2852991"/>
            <a:ext cx="1800200" cy="936049"/>
          </a:xfrm>
          <a:prstGeom prst="ellipse">
            <a:avLst/>
          </a:pr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FE8DCECB-64E4-E08A-2F5D-CA4E1CA54B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6022" y="4297597"/>
            <a:ext cx="5685253" cy="654919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17FED450-1443-D5BB-7A5A-F3C996944A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54062" y="4993223"/>
            <a:ext cx="5685253" cy="914585"/>
          </a:xfrm>
          <a:prstGeom prst="rect">
            <a:avLst/>
          </a:prstGeom>
        </p:spPr>
      </p:pic>
      <p:sp>
        <p:nvSpPr>
          <p:cNvPr id="38" name="CuadroTexto 37">
            <a:extLst>
              <a:ext uri="{FF2B5EF4-FFF2-40B4-BE49-F238E27FC236}">
                <a16:creationId xmlns:a16="http://schemas.microsoft.com/office/drawing/2014/main" id="{6EF921FA-2C00-EC73-EF9D-532594400F5C}"/>
              </a:ext>
            </a:extLst>
          </p:cNvPr>
          <p:cNvSpPr txBox="1"/>
          <p:nvPr/>
        </p:nvSpPr>
        <p:spPr>
          <a:xfrm>
            <a:off x="7179121" y="3856780"/>
            <a:ext cx="3339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accent1"/>
                </a:solidFill>
              </a:rPr>
              <a:t>GW </a:t>
            </a:r>
            <a:r>
              <a:rPr lang="es-ES" sz="2000" dirty="0" err="1">
                <a:solidFill>
                  <a:schemeClr val="accent1"/>
                </a:solidFill>
              </a:rPr>
              <a:t>density</a:t>
            </a:r>
            <a:r>
              <a:rPr lang="es-ES" sz="2000" dirty="0">
                <a:solidFill>
                  <a:schemeClr val="accent1"/>
                </a:solidFill>
              </a:rPr>
              <a:t> </a:t>
            </a:r>
            <a:r>
              <a:rPr lang="es-ES" sz="2000" dirty="0" err="1">
                <a:solidFill>
                  <a:schemeClr val="accent1"/>
                </a:solidFill>
              </a:rPr>
              <a:t>parameter</a:t>
            </a:r>
            <a:r>
              <a:rPr lang="es-ES" sz="2000" dirty="0">
                <a:solidFill>
                  <a:schemeClr val="accent2"/>
                </a:solidFill>
              </a:rPr>
              <a:t>. </a:t>
            </a:r>
            <a:endParaRPr lang="en-US" sz="2000" dirty="0" err="1">
              <a:solidFill>
                <a:schemeClr val="accent1"/>
              </a:solidFill>
            </a:endParaRPr>
          </a:p>
        </p:txBody>
      </p:sp>
      <p:sp>
        <p:nvSpPr>
          <p:cNvPr id="40" name="Rectángulo: esquinas redondeadas 39">
            <a:extLst>
              <a:ext uri="{FF2B5EF4-FFF2-40B4-BE49-F238E27FC236}">
                <a16:creationId xmlns:a16="http://schemas.microsoft.com/office/drawing/2014/main" id="{CF856A03-4A0A-5549-CA2C-88E79FD681A7}"/>
              </a:ext>
            </a:extLst>
          </p:cNvPr>
          <p:cNvSpPr/>
          <p:nvPr/>
        </p:nvSpPr>
        <p:spPr>
          <a:xfrm>
            <a:off x="7405213" y="4993223"/>
            <a:ext cx="3155283" cy="1128412"/>
          </a:xfrm>
          <a:prstGeom prst="roundRect">
            <a:avLst/>
          </a:pr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6C211089-59D2-2A19-BAD5-81A6CCD2BD57}"/>
              </a:ext>
            </a:extLst>
          </p:cNvPr>
          <p:cNvSpPr txBox="1"/>
          <p:nvPr/>
        </p:nvSpPr>
        <p:spPr>
          <a:xfrm>
            <a:off x="8040216" y="6081156"/>
            <a:ext cx="21691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err="1">
                <a:solidFill>
                  <a:schemeClr val="accent1"/>
                </a:solidFill>
              </a:rPr>
              <a:t>Entropy</a:t>
            </a:r>
            <a:r>
              <a:rPr lang="es-ES" sz="1600" dirty="0">
                <a:solidFill>
                  <a:schemeClr val="accent1"/>
                </a:solidFill>
              </a:rPr>
              <a:t> </a:t>
            </a:r>
            <a:r>
              <a:rPr lang="es-ES" sz="1600" dirty="0" err="1">
                <a:solidFill>
                  <a:schemeClr val="accent1"/>
                </a:solidFill>
              </a:rPr>
              <a:t>conservation</a:t>
            </a:r>
            <a:r>
              <a:rPr lang="es-ES" sz="1600" dirty="0">
                <a:solidFill>
                  <a:schemeClr val="accent2"/>
                </a:solidFill>
              </a:rPr>
              <a:t>.</a:t>
            </a:r>
            <a:endParaRPr lang="en-US" sz="1600" dirty="0" err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949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833979" y="332656"/>
            <a:ext cx="9901098" cy="1198563"/>
          </a:xfrm>
        </p:spPr>
        <p:txBody>
          <a:bodyPr/>
          <a:lstStyle/>
          <a:p>
            <a:pPr algn="ctr"/>
            <a:r>
              <a:rPr lang="en-US" sz="5400" dirty="0"/>
              <a:t>Cosmological Feynman         Diagrams</a:t>
            </a:r>
            <a:r>
              <a:rPr lang="en-US" sz="5400" dirty="0">
                <a:solidFill>
                  <a:schemeClr val="accent2"/>
                </a:solidFill>
              </a:rPr>
              <a:t>.</a:t>
            </a:r>
            <a:endParaRPr lang="de-DE" sz="5400" dirty="0">
              <a:solidFill>
                <a:schemeClr val="accent2"/>
              </a:solidFill>
            </a:endParaRPr>
          </a:p>
        </p:txBody>
      </p:sp>
      <p:sp>
        <p:nvSpPr>
          <p:cNvPr id="41" name="Marcador de pie de página 40">
            <a:extLst>
              <a:ext uri="{FF2B5EF4-FFF2-40B4-BE49-F238E27FC236}">
                <a16:creationId xmlns:a16="http://schemas.microsoft.com/office/drawing/2014/main" id="{905B9E3D-8977-5874-6631-677AE79A5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| Induced gravitational waves after ultra slow-roll inflation |Juan Álvarez, 05/09/2024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uadroTexto 25">
                <a:extLst>
                  <a:ext uri="{FF2B5EF4-FFF2-40B4-BE49-F238E27FC236}">
                    <a16:creationId xmlns:a16="http://schemas.microsoft.com/office/drawing/2014/main" id="{867F528B-CFC1-C14D-2F83-CCE93AD99638}"/>
                  </a:ext>
                </a:extLst>
              </p:cNvPr>
              <p:cNvSpPr txBox="1"/>
              <p:nvPr/>
            </p:nvSpPr>
            <p:spPr>
              <a:xfrm>
                <a:off x="1572060" y="1966085"/>
                <a:ext cx="842493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dirty="0">
                    <a:solidFill>
                      <a:schemeClr val="accent1"/>
                    </a:solidFill>
                  </a:rPr>
                  <a:t>To </a:t>
                </a:r>
                <a:r>
                  <a:rPr lang="es-ES" sz="2000" dirty="0" err="1">
                    <a:solidFill>
                      <a:schemeClr val="accent1"/>
                    </a:solidFill>
                  </a:rPr>
                  <a:t>calculate</a:t>
                </a:r>
                <a:r>
                  <a:rPr lang="es-ES" sz="2000" dirty="0">
                    <a:solidFill>
                      <a:schemeClr val="accent1"/>
                    </a:solidFill>
                  </a:rPr>
                  <a:t> </a:t>
                </a:r>
                <a:r>
                  <a:rPr lang="es-ES" sz="2000" dirty="0" err="1">
                    <a:solidFill>
                      <a:schemeClr val="accent1"/>
                    </a:solidFill>
                  </a:rPr>
                  <a:t>the</a:t>
                </a:r>
                <a:r>
                  <a:rPr lang="es-ES" sz="2000" dirty="0">
                    <a:solidFill>
                      <a:schemeClr val="accent1"/>
                    </a:solidFill>
                  </a:rPr>
                  <a:t> 2 </a:t>
                </a:r>
                <a:r>
                  <a:rPr lang="es-ES" sz="2000" dirty="0" err="1">
                    <a:solidFill>
                      <a:schemeClr val="accent1"/>
                    </a:solidFill>
                  </a:rPr>
                  <a:t>point</a:t>
                </a:r>
                <a:r>
                  <a:rPr lang="es-ES" sz="2000" dirty="0">
                    <a:solidFill>
                      <a:schemeClr val="accent1"/>
                    </a:solidFill>
                  </a:rPr>
                  <a:t> </a:t>
                </a:r>
                <a:r>
                  <a:rPr lang="es-ES" sz="2000" dirty="0" err="1">
                    <a:solidFill>
                      <a:schemeClr val="accent1"/>
                    </a:solidFill>
                  </a:rPr>
                  <a:t>function</a:t>
                </a:r>
                <a:r>
                  <a:rPr lang="es-ES" sz="2000" dirty="0">
                    <a:solidFill>
                      <a:schemeClr val="accent1"/>
                    </a:solidFill>
                  </a:rPr>
                  <a:t> </a:t>
                </a:r>
                <a:r>
                  <a:rPr lang="es-ES" sz="2000" dirty="0" err="1">
                    <a:solidFill>
                      <a:schemeClr val="accent1"/>
                    </a:solidFill>
                  </a:rPr>
                  <a:t>of</a:t>
                </a:r>
                <a:r>
                  <a:rPr lang="es-ES" sz="2000" dirty="0">
                    <a:solidFill>
                      <a:schemeClr val="accent1"/>
                    </a:solidFill>
                  </a:rPr>
                  <a:t> GW </a:t>
                </a:r>
                <a:r>
                  <a:rPr lang="es-ES" sz="2000" dirty="0" err="1">
                    <a:solidFill>
                      <a:schemeClr val="accent1"/>
                    </a:solidFill>
                  </a:rPr>
                  <a:t>we</a:t>
                </a:r>
                <a:r>
                  <a:rPr lang="es-ES" sz="2000" dirty="0">
                    <a:solidFill>
                      <a:schemeClr val="accent1"/>
                    </a:solidFill>
                  </a:rPr>
                  <a:t> </a:t>
                </a:r>
                <a:r>
                  <a:rPr lang="es-ES" sz="2000" dirty="0" err="1">
                    <a:solidFill>
                      <a:schemeClr val="accent1"/>
                    </a:solidFill>
                  </a:rPr>
                  <a:t>need</a:t>
                </a:r>
                <a:r>
                  <a:rPr lang="es-ES" sz="2000" dirty="0">
                    <a:solidFill>
                      <a:schemeClr val="accent1"/>
                    </a:solidFill>
                  </a:rPr>
                  <a:t> </a:t>
                </a:r>
                <a:r>
                  <a:rPr lang="es-ES" sz="2000" dirty="0" err="1">
                    <a:solidFill>
                      <a:schemeClr val="accent1"/>
                    </a:solidFill>
                  </a:rPr>
                  <a:t>the</a:t>
                </a:r>
                <a:r>
                  <a:rPr lang="es-ES" sz="2000" dirty="0">
                    <a:solidFill>
                      <a:schemeClr val="accent1"/>
                    </a:solidFill>
                  </a:rPr>
                  <a:t> 4 </a:t>
                </a:r>
                <a:r>
                  <a:rPr lang="es-ES" sz="2000" dirty="0" err="1">
                    <a:solidFill>
                      <a:schemeClr val="accent1"/>
                    </a:solidFill>
                  </a:rPr>
                  <a:t>point</a:t>
                </a:r>
                <a:r>
                  <a:rPr lang="es-ES" sz="2000" dirty="0">
                    <a:solidFill>
                      <a:schemeClr val="accent1"/>
                    </a:solidFill>
                  </a:rPr>
                  <a:t> </a:t>
                </a:r>
                <a:r>
                  <a:rPr lang="es-ES" sz="2000" dirty="0" err="1">
                    <a:solidFill>
                      <a:schemeClr val="accent1"/>
                    </a:solidFill>
                  </a:rPr>
                  <a:t>function</a:t>
                </a:r>
                <a:r>
                  <a:rPr lang="es-ES" sz="2000" dirty="0">
                    <a:solidFill>
                      <a:schemeClr val="accent1"/>
                    </a:solidFill>
                  </a:rPr>
                  <a:t> </a:t>
                </a:r>
                <a:r>
                  <a:rPr lang="es-ES" sz="2000" dirty="0" err="1">
                    <a:solidFill>
                      <a:schemeClr val="accent1"/>
                    </a:solidFill>
                  </a:rPr>
                  <a:t>of</a:t>
                </a:r>
                <a:r>
                  <a:rPr lang="es-ES" sz="200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s-ES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s-ES" sz="2000" dirty="0">
                    <a:solidFill>
                      <a:schemeClr val="accent2"/>
                    </a:solidFill>
                  </a:rPr>
                  <a:t>.</a:t>
                </a:r>
                <a:endParaRPr lang="en-US" sz="2000" dirty="0" err="1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6" name="CuadroTexto 25">
                <a:extLst>
                  <a:ext uri="{FF2B5EF4-FFF2-40B4-BE49-F238E27FC236}">
                    <a16:creationId xmlns:a16="http://schemas.microsoft.com/office/drawing/2014/main" id="{867F528B-CFC1-C14D-2F83-CCE93AD996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2060" y="1966085"/>
                <a:ext cx="8424935" cy="400110"/>
              </a:xfrm>
              <a:prstGeom prst="rect">
                <a:avLst/>
              </a:prstGeom>
              <a:blipFill>
                <a:blip r:embed="rId2"/>
                <a:stretch>
                  <a:fillRect l="-796" t="-769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" name="Imagen 41">
            <a:extLst>
              <a:ext uri="{FF2B5EF4-FFF2-40B4-BE49-F238E27FC236}">
                <a16:creationId xmlns:a16="http://schemas.microsoft.com/office/drawing/2014/main" id="{455D5552-24D1-AD7F-3565-13E8A71AB8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520" y="3031894"/>
            <a:ext cx="7954485" cy="2152950"/>
          </a:xfrm>
          <a:prstGeom prst="rect">
            <a:avLst/>
          </a:prstGeom>
        </p:spPr>
      </p:pic>
      <p:sp>
        <p:nvSpPr>
          <p:cNvPr id="47" name="CuadroTexto 46">
            <a:extLst>
              <a:ext uri="{FF2B5EF4-FFF2-40B4-BE49-F238E27FC236}">
                <a16:creationId xmlns:a16="http://schemas.microsoft.com/office/drawing/2014/main" id="{B252E2AF-4C52-1FCD-3126-2455B8048BAE}"/>
              </a:ext>
            </a:extLst>
          </p:cNvPr>
          <p:cNvSpPr txBox="1"/>
          <p:nvPr/>
        </p:nvSpPr>
        <p:spPr>
          <a:xfrm>
            <a:off x="1592059" y="2652881"/>
            <a:ext cx="8424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err="1">
                <a:solidFill>
                  <a:schemeClr val="accent1"/>
                </a:solidFill>
              </a:rPr>
              <a:t>We</a:t>
            </a:r>
            <a:r>
              <a:rPr lang="es-ES" sz="2000" dirty="0">
                <a:solidFill>
                  <a:schemeClr val="accent1"/>
                </a:solidFill>
              </a:rPr>
              <a:t> can </a:t>
            </a:r>
            <a:r>
              <a:rPr lang="es-ES" sz="2000" dirty="0" err="1">
                <a:solidFill>
                  <a:schemeClr val="accent1"/>
                </a:solidFill>
              </a:rPr>
              <a:t>represent</a:t>
            </a:r>
            <a:r>
              <a:rPr lang="es-ES" sz="2000" dirty="0">
                <a:solidFill>
                  <a:schemeClr val="accent1"/>
                </a:solidFill>
              </a:rPr>
              <a:t> </a:t>
            </a:r>
            <a:r>
              <a:rPr lang="es-ES" sz="2000" dirty="0" err="1">
                <a:solidFill>
                  <a:schemeClr val="accent1"/>
                </a:solidFill>
              </a:rPr>
              <a:t>our</a:t>
            </a:r>
            <a:r>
              <a:rPr lang="es-ES" sz="2000" dirty="0">
                <a:solidFill>
                  <a:schemeClr val="accent1"/>
                </a:solidFill>
              </a:rPr>
              <a:t> </a:t>
            </a:r>
            <a:r>
              <a:rPr lang="es-ES" sz="2000" dirty="0" err="1">
                <a:solidFill>
                  <a:schemeClr val="accent1"/>
                </a:solidFill>
              </a:rPr>
              <a:t>fields</a:t>
            </a:r>
            <a:r>
              <a:rPr lang="es-ES" sz="2000" dirty="0">
                <a:solidFill>
                  <a:schemeClr val="accent1"/>
                </a:solidFill>
              </a:rPr>
              <a:t> </a:t>
            </a:r>
            <a:r>
              <a:rPr lang="es-ES" sz="2000" dirty="0" err="1">
                <a:solidFill>
                  <a:schemeClr val="accent1"/>
                </a:solidFill>
              </a:rPr>
              <a:t>with</a:t>
            </a:r>
            <a:r>
              <a:rPr lang="es-ES" sz="2000" dirty="0">
                <a:solidFill>
                  <a:schemeClr val="accent1"/>
                </a:solidFill>
              </a:rPr>
              <a:t> </a:t>
            </a:r>
            <a:r>
              <a:rPr lang="es-ES" sz="2000" dirty="0" err="1">
                <a:solidFill>
                  <a:schemeClr val="accent1"/>
                </a:solidFill>
              </a:rPr>
              <a:t>the</a:t>
            </a:r>
            <a:r>
              <a:rPr lang="es-ES" sz="2000" dirty="0">
                <a:solidFill>
                  <a:schemeClr val="accent1"/>
                </a:solidFill>
              </a:rPr>
              <a:t> </a:t>
            </a:r>
            <a:r>
              <a:rPr lang="es-ES" sz="2000" dirty="0" err="1">
                <a:solidFill>
                  <a:schemeClr val="accent1"/>
                </a:solidFill>
              </a:rPr>
              <a:t>following</a:t>
            </a:r>
            <a:r>
              <a:rPr lang="es-ES" sz="2000" dirty="0">
                <a:solidFill>
                  <a:schemeClr val="accent1"/>
                </a:solidFill>
              </a:rPr>
              <a:t> </a:t>
            </a:r>
            <a:r>
              <a:rPr lang="es-ES" sz="2000" dirty="0" err="1">
                <a:solidFill>
                  <a:schemeClr val="accent1"/>
                </a:solidFill>
              </a:rPr>
              <a:t>lines</a:t>
            </a:r>
            <a:r>
              <a:rPr lang="es-ES" sz="2000" dirty="0">
                <a:solidFill>
                  <a:schemeClr val="accent2"/>
                </a:solidFill>
              </a:rPr>
              <a:t>.</a:t>
            </a:r>
            <a:endParaRPr lang="en-US" sz="2000" dirty="0" err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112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833979" y="332656"/>
            <a:ext cx="9901098" cy="1198563"/>
          </a:xfrm>
        </p:spPr>
        <p:txBody>
          <a:bodyPr/>
          <a:lstStyle/>
          <a:p>
            <a:pPr algn="ctr"/>
            <a:r>
              <a:rPr lang="en-US" sz="5400" dirty="0"/>
              <a:t>Cosmological Feynman         Diagrams</a:t>
            </a:r>
            <a:r>
              <a:rPr lang="en-US" sz="5400" dirty="0">
                <a:solidFill>
                  <a:schemeClr val="accent2"/>
                </a:solidFill>
              </a:rPr>
              <a:t>.</a:t>
            </a:r>
            <a:endParaRPr lang="de-DE" sz="5400" dirty="0">
              <a:solidFill>
                <a:schemeClr val="accent2"/>
              </a:solidFill>
            </a:endParaRPr>
          </a:p>
        </p:txBody>
      </p:sp>
      <p:sp>
        <p:nvSpPr>
          <p:cNvPr id="41" name="Marcador de pie de página 40">
            <a:extLst>
              <a:ext uri="{FF2B5EF4-FFF2-40B4-BE49-F238E27FC236}">
                <a16:creationId xmlns:a16="http://schemas.microsoft.com/office/drawing/2014/main" id="{905B9E3D-8977-5874-6631-677AE79A5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| Induced gravitational waves after ultra slow-roll inflation |Juan Álvarez, 05/09/2024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uadroTexto 44">
                <a:extLst>
                  <a:ext uri="{FF2B5EF4-FFF2-40B4-BE49-F238E27FC236}">
                    <a16:creationId xmlns:a16="http://schemas.microsoft.com/office/drawing/2014/main" id="{E33F2E53-64C4-203A-4266-036637AA05D4}"/>
                  </a:ext>
                </a:extLst>
              </p:cNvPr>
              <p:cNvSpPr txBox="1"/>
              <p:nvPr/>
            </p:nvSpPr>
            <p:spPr>
              <a:xfrm>
                <a:off x="1340298" y="2132856"/>
                <a:ext cx="986840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accent1"/>
                    </a:solidFill>
                  </a:rPr>
                  <a:t>Conversion between tensor perturbations h and comoving curvature perturbations </a:t>
                </a:r>
                <a14:m>
                  <m:oMath xmlns:m="http://schemas.openxmlformats.org/officeDocument/2006/math">
                    <m:r>
                      <a:rPr lang="es-ES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s-ES" sz="2000" dirty="0">
                    <a:solidFill>
                      <a:schemeClr val="accent2"/>
                    </a:solidFill>
                  </a:rPr>
                  <a:t>.</a:t>
                </a:r>
                <a:endParaRPr lang="en-US" sz="2000" dirty="0" err="1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5" name="CuadroTexto 44">
                <a:extLst>
                  <a:ext uri="{FF2B5EF4-FFF2-40B4-BE49-F238E27FC236}">
                    <a16:creationId xmlns:a16="http://schemas.microsoft.com/office/drawing/2014/main" id="{E33F2E53-64C4-203A-4266-036637AA05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0298" y="2132856"/>
                <a:ext cx="9868407" cy="400110"/>
              </a:xfrm>
              <a:prstGeom prst="rect">
                <a:avLst/>
              </a:prstGeom>
              <a:blipFill>
                <a:blip r:embed="rId2"/>
                <a:stretch>
                  <a:fillRect l="-679" t="-7576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n 7">
            <a:extLst>
              <a:ext uri="{FF2B5EF4-FFF2-40B4-BE49-F238E27FC236}">
                <a16:creationId xmlns:a16="http://schemas.microsoft.com/office/drawing/2014/main" id="{4AED32D1-3D53-0A66-806F-7124427126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257" y="2889034"/>
            <a:ext cx="7773485" cy="233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621188"/>
      </p:ext>
    </p:extLst>
  </p:cSld>
  <p:clrMapOvr>
    <a:masterClrMapping/>
  </p:clrMapOvr>
</p:sld>
</file>

<file path=ppt/theme/theme1.xml><?xml version="1.0" encoding="utf-8"?>
<a:theme xmlns:a="http://schemas.openxmlformats.org/drawingml/2006/main" name="DESY">
  <a:themeElements>
    <a:clrScheme name="Benutzerdefiniert 30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7BC8"/>
      </a:accent1>
      <a:accent2>
        <a:srgbClr val="EB6E0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name="DESY_PowerPoint_16x9_en_2022" id="{17417353-F29F-0A4B-83F7-29687F17E628}" vid="{93F30902-AA21-1949-BB7A-58A21D924294}"/>
    </a:ext>
  </a:extLst>
</a:theme>
</file>

<file path=ppt/theme/theme2.xml><?xml version="1.0" encoding="utf-8"?>
<a:theme xmlns:a="http://schemas.openxmlformats.org/drawingml/2006/main" name="Office">
  <a:themeElements>
    <a:clrScheme name="Benutzerdefiniert 30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7BC8"/>
      </a:accent1>
      <a:accent2>
        <a:srgbClr val="EB6E0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30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7BC8"/>
      </a:accent1>
      <a:accent2>
        <a:srgbClr val="EB6E0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DESY_PowerPoint_16x9_en_2022</Template>
  <TotalTime>234</TotalTime>
  <Words>747</Words>
  <Application>Microsoft Office PowerPoint</Application>
  <PresentationFormat>Panorámica</PresentationFormat>
  <Paragraphs>92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DESY</vt:lpstr>
      <vt:lpstr>Induced Gravitational Waves After Ultra Slow-Roll Inflation.</vt:lpstr>
      <vt:lpstr>Why Inflation?</vt:lpstr>
      <vt:lpstr>How can we have Inflation?</vt:lpstr>
      <vt:lpstr>How can we have Inflation?</vt:lpstr>
      <vt:lpstr>Why Ultra Slow-Roll Inflation?</vt:lpstr>
      <vt:lpstr>Gravitational wave two-point function.</vt:lpstr>
      <vt:lpstr>Gravitational wave two-point function.</vt:lpstr>
      <vt:lpstr>Cosmological Feynman         Diagrams.</vt:lpstr>
      <vt:lpstr>Cosmological Feynman         Diagrams.</vt:lpstr>
      <vt:lpstr>Cosmological Feynman         Diagrams.</vt:lpstr>
      <vt:lpstr>Cosmological Feynman         Diagrams.</vt:lpstr>
      <vt:lpstr>Cosmological Feynman         Diagrams.</vt:lpstr>
      <vt:lpstr>Two point function up to 2 loops.</vt:lpstr>
      <vt:lpstr>Two point function up to 2 loops.</vt:lpstr>
      <vt:lpstr>Two point function up to 2 loops.</vt:lpstr>
      <vt:lpstr>Slow-Roll parameter Model.</vt:lpstr>
      <vt:lpstr>Slow-Roll parameter Model.</vt:lpstr>
      <vt:lpstr>Slow-Roll parameter Model.</vt:lpstr>
      <vt:lpstr>Presentación de PowerPoint</vt:lpstr>
      <vt:lpstr>Conclusions</vt:lpstr>
      <vt:lpstr>References</vt:lpstr>
      <vt:lpstr>Thank you for your atention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Induced Gravitational Waves After Ultra Slow-Roll Inflation.</dc:title>
  <dc:creator>Álvarez Ruiz Juan</dc:creator>
  <cp:lastModifiedBy>Álvarez Ruiz Juan</cp:lastModifiedBy>
  <cp:revision>20</cp:revision>
  <dcterms:created xsi:type="dcterms:W3CDTF">2024-09-04T21:20:40Z</dcterms:created>
  <dcterms:modified xsi:type="dcterms:W3CDTF">2024-09-05T06:35:32Z</dcterms:modified>
</cp:coreProperties>
</file>