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68" r:id="rId2"/>
    <p:sldId id="270" r:id="rId3"/>
    <p:sldId id="291" r:id="rId4"/>
    <p:sldId id="282" r:id="rId5"/>
    <p:sldId id="284" r:id="rId6"/>
    <p:sldId id="289" r:id="rId7"/>
    <p:sldId id="286" r:id="rId8"/>
    <p:sldId id="293" r:id="rId9"/>
    <p:sldId id="285" r:id="rId10"/>
    <p:sldId id="288" r:id="rId11"/>
    <p:sldId id="272" r:id="rId12"/>
    <p:sldId id="292" r:id="rId13"/>
    <p:sldId id="279" r:id="rId14"/>
    <p:sldId id="294"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84" autoAdjust="0"/>
    <p:restoredTop sz="94672" autoAdjust="0"/>
  </p:normalViewPr>
  <p:slideViewPr>
    <p:cSldViewPr showGuides="1">
      <p:cViewPr>
        <p:scale>
          <a:sx n="74" d="100"/>
          <a:sy n="74" d="100"/>
        </p:scale>
        <p:origin x="-568" y="36"/>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fjanusch\Downloads\EvaluationAuswertungshilf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fjanusch\Nextcloud\Sommerstudenten\Summies2024Evaluat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Sheet1!$G$1</c:f>
              <c:strCache>
                <c:ptCount val="1"/>
                <c:pt idx="0">
                  <c:v>Please rate how you liked your project work overall</c:v>
                </c:pt>
              </c:strCache>
            </c:strRef>
          </c:tx>
          <c:spPr>
            <a:solidFill>
              <a:schemeClr val="accent1"/>
            </a:solidFill>
            <a:ln>
              <a:noFill/>
            </a:ln>
            <a:effectLst/>
          </c:spPr>
          <c:invertIfNegative val="0"/>
          <c:val>
            <c:numRef>
              <c:f>Sheet1!$G$45:$G$49</c:f>
              <c:numCache>
                <c:formatCode>General</c:formatCode>
                <c:ptCount val="5"/>
                <c:pt idx="0">
                  <c:v>0</c:v>
                </c:pt>
                <c:pt idx="1">
                  <c:v>0</c:v>
                </c:pt>
                <c:pt idx="2">
                  <c:v>6</c:v>
                </c:pt>
                <c:pt idx="3">
                  <c:v>14</c:v>
                </c:pt>
                <c:pt idx="4">
                  <c:v>22</c:v>
                </c:pt>
              </c:numCache>
            </c:numRef>
          </c:val>
          <c:extLst>
            <c:ext xmlns:c16="http://schemas.microsoft.com/office/drawing/2014/chart" uri="{C3380CC4-5D6E-409C-BE32-E72D297353CC}">
              <c16:uniqueId val="{00000000-A978-4196-8850-28E95F577B8E}"/>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Sheet1!$K$1</c:f>
              <c:strCache>
                <c:ptCount val="1"/>
                <c:pt idx="0">
                  <c:v>Please rate how well your project was defined and easy to start with</c:v>
                </c:pt>
              </c:strCache>
            </c:strRef>
          </c:tx>
          <c:spPr>
            <a:solidFill>
              <a:schemeClr val="accent1"/>
            </a:solidFill>
            <a:ln>
              <a:noFill/>
            </a:ln>
            <a:effectLst/>
          </c:spPr>
          <c:invertIfNegative val="0"/>
          <c:val>
            <c:numRef>
              <c:f>Sheet1!$K$45:$K$49</c:f>
              <c:numCache>
                <c:formatCode>General</c:formatCode>
                <c:ptCount val="5"/>
                <c:pt idx="0">
                  <c:v>0</c:v>
                </c:pt>
                <c:pt idx="1">
                  <c:v>3</c:v>
                </c:pt>
                <c:pt idx="2">
                  <c:v>8</c:v>
                </c:pt>
                <c:pt idx="3">
                  <c:v>19</c:v>
                </c:pt>
                <c:pt idx="4">
                  <c:v>12</c:v>
                </c:pt>
              </c:numCache>
            </c:numRef>
          </c:val>
          <c:extLst>
            <c:ext xmlns:c16="http://schemas.microsoft.com/office/drawing/2014/chart" uri="{C3380CC4-5D6E-409C-BE32-E72D297353CC}">
              <c16:uniqueId val="{00000000-6E8C-41A5-AB5B-8041B4872226}"/>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Sheet1!$J$1</c:f>
              <c:strCache>
                <c:ptCount val="1"/>
                <c:pt idx="0">
                  <c:v>Please rate the quality of the supervision of the work project</c:v>
                </c:pt>
              </c:strCache>
            </c:strRef>
          </c:tx>
          <c:spPr>
            <a:solidFill>
              <a:schemeClr val="accent1"/>
            </a:solidFill>
            <a:ln>
              <a:noFill/>
            </a:ln>
            <a:effectLst/>
          </c:spPr>
          <c:invertIfNegative val="0"/>
          <c:val>
            <c:numRef>
              <c:f>Sheet1!$J$45:$J$49</c:f>
              <c:numCache>
                <c:formatCode>General</c:formatCode>
                <c:ptCount val="5"/>
                <c:pt idx="0">
                  <c:v>0</c:v>
                </c:pt>
                <c:pt idx="1">
                  <c:v>0</c:v>
                </c:pt>
                <c:pt idx="2">
                  <c:v>5</c:v>
                </c:pt>
                <c:pt idx="3">
                  <c:v>11</c:v>
                </c:pt>
                <c:pt idx="4">
                  <c:v>26</c:v>
                </c:pt>
              </c:numCache>
            </c:numRef>
          </c:val>
          <c:extLst>
            <c:ext xmlns:c16="http://schemas.microsoft.com/office/drawing/2014/chart" uri="{C3380CC4-5D6E-409C-BE32-E72D297353CC}">
              <c16:uniqueId val="{00000000-CB62-437D-9114-AB5880DB141E}"/>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'Tabelle1 (3)'!$B$5:$B$9</c:f>
              <c:numCache>
                <c:formatCode>0%</c:formatCode>
                <c:ptCount val="5"/>
                <c:pt idx="0">
                  <c:v>2.564102564102564E-2</c:v>
                </c:pt>
                <c:pt idx="1">
                  <c:v>2.564102564102564E-2</c:v>
                </c:pt>
                <c:pt idx="2">
                  <c:v>0.17948717948717949</c:v>
                </c:pt>
                <c:pt idx="3">
                  <c:v>0.25641025641025639</c:v>
                </c:pt>
                <c:pt idx="4">
                  <c:v>0.51282051282051277</c:v>
                </c:pt>
              </c:numCache>
            </c:numRef>
          </c:val>
          <c:extLst>
            <c:ext xmlns:c16="http://schemas.microsoft.com/office/drawing/2014/chart" uri="{C3380CC4-5D6E-409C-BE32-E72D297353CC}">
              <c16:uniqueId val="{00000000-19E1-4642-AFCE-4E94527CB131}"/>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Sheet1!$R$1</c:f>
              <c:strCache>
                <c:ptCount val="1"/>
                <c:pt idx="0">
                  <c:v>How did you like the DESY Guided Tour</c:v>
                </c:pt>
              </c:strCache>
            </c:strRef>
          </c:tx>
          <c:spPr>
            <a:solidFill>
              <a:schemeClr val="accent1"/>
            </a:solidFill>
            <a:ln>
              <a:noFill/>
            </a:ln>
            <a:effectLst/>
          </c:spPr>
          <c:invertIfNegative val="0"/>
          <c:val>
            <c:numRef>
              <c:f>Sheet1!$R$45:$R$49</c:f>
              <c:numCache>
                <c:formatCode>General</c:formatCode>
                <c:ptCount val="5"/>
                <c:pt idx="0">
                  <c:v>1</c:v>
                </c:pt>
                <c:pt idx="1">
                  <c:v>1</c:v>
                </c:pt>
                <c:pt idx="2">
                  <c:v>7</c:v>
                </c:pt>
                <c:pt idx="3">
                  <c:v>10</c:v>
                </c:pt>
                <c:pt idx="4">
                  <c:v>20</c:v>
                </c:pt>
              </c:numCache>
            </c:numRef>
          </c:val>
          <c:extLst>
            <c:ext xmlns:c16="http://schemas.microsoft.com/office/drawing/2014/chart" uri="{C3380CC4-5D6E-409C-BE32-E72D297353CC}">
              <c16:uniqueId val="{00000000-3D1C-4CAE-99DB-03670DCD9EAF}"/>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Sheet1!$S$1</c:f>
              <c:strCache>
                <c:ptCount val="1"/>
                <c:pt idx="0">
                  <c:v>How did you like the XFEL Guided Tour</c:v>
                </c:pt>
              </c:strCache>
            </c:strRef>
          </c:tx>
          <c:spPr>
            <a:solidFill>
              <a:schemeClr val="accent2"/>
            </a:solidFill>
            <a:ln>
              <a:noFill/>
            </a:ln>
            <a:effectLst/>
          </c:spPr>
          <c:invertIfNegative val="0"/>
          <c:val>
            <c:numRef>
              <c:f>Sheet1!$S$45:$S$49</c:f>
              <c:numCache>
                <c:formatCode>General</c:formatCode>
                <c:ptCount val="5"/>
                <c:pt idx="0">
                  <c:v>0</c:v>
                </c:pt>
                <c:pt idx="1">
                  <c:v>6</c:v>
                </c:pt>
                <c:pt idx="2">
                  <c:v>12</c:v>
                </c:pt>
                <c:pt idx="3">
                  <c:v>15</c:v>
                </c:pt>
                <c:pt idx="4">
                  <c:v>8</c:v>
                </c:pt>
              </c:numCache>
            </c:numRef>
          </c:val>
          <c:extLst>
            <c:ext xmlns:c16="http://schemas.microsoft.com/office/drawing/2014/chart" uri="{C3380CC4-5D6E-409C-BE32-E72D297353CC}">
              <c16:uniqueId val="{00000000-E489-4593-9319-DDD18020F009}"/>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Sheet1!$U$1</c:f>
              <c:strCache>
                <c:ptCount val="1"/>
                <c:pt idx="0">
                  <c:v>How did you like the Smaller Guided Tours (aka "Campus Tours")</c:v>
                </c:pt>
              </c:strCache>
            </c:strRef>
          </c:tx>
          <c:spPr>
            <a:solidFill>
              <a:schemeClr val="accent1"/>
            </a:solidFill>
            <a:ln>
              <a:noFill/>
            </a:ln>
            <a:effectLst/>
          </c:spPr>
          <c:invertIfNegative val="0"/>
          <c:val>
            <c:numRef>
              <c:f>Sheet1!$U$45:$U$49</c:f>
              <c:numCache>
                <c:formatCode>General</c:formatCode>
                <c:ptCount val="5"/>
                <c:pt idx="0">
                  <c:v>1</c:v>
                </c:pt>
                <c:pt idx="1">
                  <c:v>0</c:v>
                </c:pt>
                <c:pt idx="2">
                  <c:v>4</c:v>
                </c:pt>
                <c:pt idx="3">
                  <c:v>10</c:v>
                </c:pt>
                <c:pt idx="4">
                  <c:v>24</c:v>
                </c:pt>
              </c:numCache>
            </c:numRef>
          </c:val>
          <c:extLst>
            <c:ext xmlns:c16="http://schemas.microsoft.com/office/drawing/2014/chart" uri="{C3380CC4-5D6E-409C-BE32-E72D297353CC}">
              <c16:uniqueId val="{00000000-46A3-411D-8571-2ED26018B35D}"/>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Sheet1!$P$1</c:f>
              <c:strCache>
                <c:ptCount val="1"/>
                <c:pt idx="0">
                  <c:v>Please rate the quality of the hostel accomodation</c:v>
                </c:pt>
              </c:strCache>
            </c:strRef>
          </c:tx>
          <c:spPr>
            <a:solidFill>
              <a:schemeClr val="accent1"/>
            </a:solidFill>
            <a:ln>
              <a:noFill/>
            </a:ln>
            <a:effectLst/>
          </c:spPr>
          <c:invertIfNegative val="0"/>
          <c:val>
            <c:numRef>
              <c:f>Sheet1!$P$45:$P$49</c:f>
              <c:numCache>
                <c:formatCode>General</c:formatCode>
                <c:ptCount val="5"/>
                <c:pt idx="0">
                  <c:v>1</c:v>
                </c:pt>
                <c:pt idx="1">
                  <c:v>1</c:v>
                </c:pt>
                <c:pt idx="2">
                  <c:v>6</c:v>
                </c:pt>
                <c:pt idx="3">
                  <c:v>15</c:v>
                </c:pt>
                <c:pt idx="4">
                  <c:v>16</c:v>
                </c:pt>
              </c:numCache>
            </c:numRef>
          </c:val>
          <c:extLst>
            <c:ext xmlns:c16="http://schemas.microsoft.com/office/drawing/2014/chart" uri="{C3380CC4-5D6E-409C-BE32-E72D297353CC}">
              <c16:uniqueId val="{00000000-0C7C-4D4A-9EB1-85FDD769B029}"/>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Sheet1!$M$1</c:f>
              <c:strCache>
                <c:ptCount val="1"/>
                <c:pt idx="0">
                  <c:v>Please rate the overall quality of the information provided on the DESY summer student programme (webpages, online application, infos and communication via emails and in person before and during the programme)</c:v>
                </c:pt>
              </c:strCache>
            </c:strRef>
          </c:tx>
          <c:spPr>
            <a:solidFill>
              <a:schemeClr val="accent1"/>
            </a:solidFill>
            <a:ln>
              <a:noFill/>
            </a:ln>
            <a:effectLst/>
          </c:spPr>
          <c:invertIfNegative val="0"/>
          <c:val>
            <c:numRef>
              <c:f>Sheet1!$M$45:$M$49</c:f>
              <c:numCache>
                <c:formatCode>General</c:formatCode>
                <c:ptCount val="5"/>
                <c:pt idx="0">
                  <c:v>0</c:v>
                </c:pt>
                <c:pt idx="1">
                  <c:v>0</c:v>
                </c:pt>
                <c:pt idx="2">
                  <c:v>4</c:v>
                </c:pt>
                <c:pt idx="3">
                  <c:v>12</c:v>
                </c:pt>
                <c:pt idx="4">
                  <c:v>25</c:v>
                </c:pt>
              </c:numCache>
            </c:numRef>
          </c:val>
          <c:extLst>
            <c:ext xmlns:c16="http://schemas.microsoft.com/office/drawing/2014/chart" uri="{C3380CC4-5D6E-409C-BE32-E72D297353CC}">
              <c16:uniqueId val="{00000000-DAFB-47AC-87D4-0CF08EB48298}"/>
            </c:ext>
          </c:extLst>
        </c:ser>
        <c:dLbls>
          <c:showLegendKey val="0"/>
          <c:showVal val="0"/>
          <c:showCatName val="0"/>
          <c:showSerName val="0"/>
          <c:showPercent val="0"/>
          <c:showBubbleSize val="0"/>
        </c:dLbls>
        <c:gapWidth val="219"/>
        <c:overlap val="-27"/>
        <c:axId val="1326641951"/>
        <c:axId val="1030473295"/>
      </c:barChart>
      <c:catAx>
        <c:axId val="13266419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473295"/>
        <c:crosses val="autoZero"/>
        <c:auto val="1"/>
        <c:lblAlgn val="ctr"/>
        <c:lblOffset val="100"/>
        <c:noMultiLvlLbl val="0"/>
      </c:catAx>
      <c:valAx>
        <c:axId val="1030473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664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04.09.2024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04.09.2024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Mastertextformat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4" name="Footer Placeholder 3"/>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a:t>Mastertextformat bearbeiten</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a:t>Mastertextformat bearbeiten</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Mastertextformat bearbeiten</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a:t>Mastertextformat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a:t>Mastertextformat bearbeiten</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lvl1pPr>
              <a:defRPr/>
            </a:lvl1pPr>
          </a:lstStyle>
          <a:p>
            <a:r>
              <a:rPr lang="en-US" dirty="0"/>
              <a:t>| </a:t>
            </a:r>
            <a:r>
              <a:rPr lang="en-US" dirty="0" err="1"/>
              <a:t>Summie</a:t>
            </a:r>
            <a:r>
              <a:rPr lang="en-US" dirty="0"/>
              <a:t> Farewell 2024 | Friederike Januschek, 4.9.24</a:t>
            </a:r>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dirty="0"/>
              <a:t>| </a:t>
            </a:r>
            <a:r>
              <a:rPr lang="en-US" dirty="0" err="1"/>
              <a:t>Summie</a:t>
            </a:r>
            <a:r>
              <a:rPr lang="en-US" dirty="0"/>
              <a:t> Farewell 2024 | Friederike Januschek, 4.9.24</a:t>
            </a:r>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21.jpg"/><Relationship Id="rId5" Type="http://schemas.openxmlformats.org/officeDocument/2006/relationships/image" Target="../media/image2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hyperlink" Target="https://connect.desy.de/index_eng.html" TargetMode="External"/><Relationship Id="rId5" Type="http://schemas.openxmlformats.org/officeDocument/2006/relationships/hyperlink" Target="https://www.desy.de/career/career_programs/index_eng.html" TargetMode="External"/><Relationship Id="rId4" Type="http://schemas.openxmlformats.org/officeDocument/2006/relationships/hyperlink" Target="https://indico.desy.de/event/454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500" b="12500"/>
          <a:stretch>
            <a:fillRect/>
          </a:stretch>
        </p:blipFill>
        <p:spPr/>
      </p:pic>
      <p:sp>
        <p:nvSpPr>
          <p:cNvPr id="2" name="Titel 1"/>
          <p:cNvSpPr>
            <a:spLocks noGrp="1"/>
          </p:cNvSpPr>
          <p:nvPr>
            <p:ph type="ctrTitle"/>
          </p:nvPr>
        </p:nvSpPr>
        <p:spPr/>
        <p:txBody>
          <a:bodyPr/>
          <a:lstStyle/>
          <a:p>
            <a:pPr algn="ctr"/>
            <a:r>
              <a:rPr lang="en-US" dirty="0"/>
              <a:t>DESY Summer Student </a:t>
            </a:r>
            <a:r>
              <a:rPr lang="en-US" dirty="0" err="1"/>
              <a:t>Programme</a:t>
            </a:r>
            <a:r>
              <a:rPr lang="en-US" dirty="0"/>
              <a:t> 2024</a:t>
            </a:r>
          </a:p>
        </p:txBody>
      </p:sp>
      <p:sp>
        <p:nvSpPr>
          <p:cNvPr id="3" name="Untertitel 2"/>
          <p:cNvSpPr>
            <a:spLocks noGrp="1"/>
          </p:cNvSpPr>
          <p:nvPr>
            <p:ph type="subTitle" idx="1"/>
          </p:nvPr>
        </p:nvSpPr>
        <p:spPr/>
        <p:txBody>
          <a:bodyPr/>
          <a:lstStyle/>
          <a:p>
            <a:pPr algn="ctr"/>
            <a:r>
              <a:rPr lang="en-US" sz="3200" dirty="0"/>
              <a:t>Summary of the Evaluation and Farewell </a:t>
            </a:r>
          </a:p>
        </p:txBody>
      </p:sp>
      <p:sp>
        <p:nvSpPr>
          <p:cNvPr id="4" name="Textplatzhalter 3"/>
          <p:cNvSpPr>
            <a:spLocks noGrp="1"/>
          </p:cNvSpPr>
          <p:nvPr>
            <p:ph type="body" sz="quarter" idx="10"/>
          </p:nvPr>
        </p:nvSpPr>
        <p:spPr/>
        <p:txBody>
          <a:bodyPr/>
          <a:lstStyle/>
          <a:p>
            <a:r>
              <a:rPr lang="en-US" b="1" dirty="0"/>
              <a:t>Friederike Januschek for the </a:t>
            </a:r>
            <a:r>
              <a:rPr lang="en-US" b="1" dirty="0" err="1"/>
              <a:t>organisers</a:t>
            </a:r>
            <a:endParaRPr lang="en-US" b="1" dirty="0"/>
          </a:p>
          <a:p>
            <a:r>
              <a:rPr lang="en-US" b="1" dirty="0"/>
              <a:t>Hamburg, September 5</a:t>
            </a:r>
            <a:r>
              <a:rPr lang="en-US" b="1" baseline="30000" dirty="0"/>
              <a:t>th</a:t>
            </a:r>
            <a:r>
              <a:rPr lang="en-US" b="1" dirty="0"/>
              <a:t> 2024</a:t>
            </a:r>
          </a:p>
        </p:txBody>
      </p:sp>
      <p:pic>
        <p:nvPicPr>
          <p:cNvPr id="6" name="Grafik 5">
            <a:extLst>
              <a:ext uri="{FF2B5EF4-FFF2-40B4-BE49-F238E27FC236}">
                <a16:creationId xmlns:a16="http://schemas.microsoft.com/office/drawing/2014/main" id="{F076AFFC-F4AC-4CEB-9BC7-608F0504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2" y="3534500"/>
            <a:ext cx="5879407" cy="3307475"/>
          </a:xfrm>
          <a:prstGeom prst="rect">
            <a:avLst/>
          </a:prstGeom>
        </p:spPr>
      </p:pic>
      <p:pic>
        <p:nvPicPr>
          <p:cNvPr id="10" name="Grafik 9">
            <a:extLst>
              <a:ext uri="{FF2B5EF4-FFF2-40B4-BE49-F238E27FC236}">
                <a16:creationId xmlns:a16="http://schemas.microsoft.com/office/drawing/2014/main" id="{BE69FF23-A3FE-4C69-992F-A40FAF5A6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640" y="4928308"/>
            <a:ext cx="1833574" cy="942981"/>
          </a:xfrm>
          <a:prstGeom prst="rect">
            <a:avLst/>
          </a:prstGeom>
        </p:spPr>
      </p:pic>
      <p:pic>
        <p:nvPicPr>
          <p:cNvPr id="11" name="Grafik 10">
            <a:extLst>
              <a:ext uri="{FF2B5EF4-FFF2-40B4-BE49-F238E27FC236}">
                <a16:creationId xmlns:a16="http://schemas.microsoft.com/office/drawing/2014/main" id="{41362AD2-8A88-4697-AD1D-EB5E65E7EA5F}"/>
              </a:ext>
            </a:extLst>
          </p:cNvPr>
          <p:cNvPicPr>
            <a:picLocks noChangeAspect="1"/>
          </p:cNvPicPr>
          <p:nvPr/>
        </p:nvPicPr>
        <p:blipFill>
          <a:blip r:embed="rId5"/>
          <a:stretch>
            <a:fillRect/>
          </a:stretch>
        </p:blipFill>
        <p:spPr>
          <a:xfrm>
            <a:off x="137882" y="5636464"/>
            <a:ext cx="2596025" cy="255101"/>
          </a:xfrm>
          <a:prstGeom prst="rect">
            <a:avLst/>
          </a:prstGeom>
        </p:spPr>
      </p:pic>
      <p:sp>
        <p:nvSpPr>
          <p:cNvPr id="12" name="Textfeld 11">
            <a:extLst>
              <a:ext uri="{FF2B5EF4-FFF2-40B4-BE49-F238E27FC236}">
                <a16:creationId xmlns:a16="http://schemas.microsoft.com/office/drawing/2014/main" id="{2145FF02-E6BC-4999-B71C-4E9C8B16BA06}"/>
              </a:ext>
            </a:extLst>
          </p:cNvPr>
          <p:cNvSpPr txBox="1"/>
          <p:nvPr/>
        </p:nvSpPr>
        <p:spPr>
          <a:xfrm>
            <a:off x="259615" y="4928308"/>
            <a:ext cx="2468696" cy="584775"/>
          </a:xfrm>
          <a:prstGeom prst="rect">
            <a:avLst/>
          </a:prstGeom>
          <a:noFill/>
        </p:spPr>
        <p:txBody>
          <a:bodyPr wrap="square" rtlCol="0">
            <a:spAutoFit/>
          </a:bodyPr>
          <a:lstStyle/>
          <a:p>
            <a:r>
              <a:rPr lang="de-DE" sz="1600" dirty="0"/>
              <a:t>DESY Summer School 2024 </a:t>
            </a:r>
            <a:r>
              <a:rPr lang="de-DE" sz="1600" dirty="0" err="1"/>
              <a:t>combined</a:t>
            </a:r>
            <a:r>
              <a:rPr lang="de-DE" sz="1600" dirty="0"/>
              <a:t> </a:t>
            </a:r>
            <a:r>
              <a:rPr lang="de-DE" sz="1600" dirty="0" err="1"/>
              <a:t>with</a:t>
            </a:r>
            <a:r>
              <a:rPr lang="de-DE" sz="1600" dirty="0"/>
              <a:t> </a:t>
            </a:r>
          </a:p>
        </p:txBody>
      </p:sp>
    </p:spTree>
    <p:extLst>
      <p:ext uri="{BB962C8B-B14F-4D97-AF65-F5344CB8AC3E}">
        <p14:creationId xmlns:p14="http://schemas.microsoft.com/office/powerpoint/2010/main" val="86296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General Feedback</a:t>
            </a:r>
          </a:p>
        </p:txBody>
      </p:sp>
      <p:sp>
        <p:nvSpPr>
          <p:cNvPr id="3" name="Inhaltsplatzhalter 2">
            <a:extLst>
              <a:ext uri="{FF2B5EF4-FFF2-40B4-BE49-F238E27FC236}">
                <a16:creationId xmlns:a16="http://schemas.microsoft.com/office/drawing/2014/main" id="{BD64CC5E-1F52-4D77-8A61-B26C70941D84}"/>
              </a:ext>
            </a:extLst>
          </p:cNvPr>
          <p:cNvSpPr>
            <a:spLocks noGrp="1"/>
          </p:cNvSpPr>
          <p:nvPr>
            <p:ph idx="1"/>
          </p:nvPr>
        </p:nvSpPr>
        <p:spPr>
          <a:xfrm>
            <a:off x="161339" y="1427931"/>
            <a:ext cx="6366709" cy="5010249"/>
          </a:xfrm>
        </p:spPr>
        <p:txBody>
          <a:bodyPr/>
          <a:lstStyle/>
          <a:p>
            <a:r>
              <a:rPr lang="de-DE" i="1" dirty="0">
                <a:solidFill>
                  <a:srgbClr val="00B050"/>
                </a:solidFill>
              </a:rPr>
              <a:t>„</a:t>
            </a:r>
            <a:r>
              <a:rPr lang="en-US" sz="2000" i="1" dirty="0">
                <a:solidFill>
                  <a:srgbClr val="00B050"/>
                </a:solidFill>
              </a:rPr>
              <a:t>Literally everything. Exposure to research world, great atmosphere to work, amazing </a:t>
            </a:r>
            <a:r>
              <a:rPr lang="en-US" sz="2000" i="1" dirty="0" err="1">
                <a:solidFill>
                  <a:srgbClr val="00B050"/>
                </a:solidFill>
              </a:rPr>
              <a:t>summies</a:t>
            </a:r>
            <a:r>
              <a:rPr lang="en-US" sz="2000" i="1" dirty="0">
                <a:solidFill>
                  <a:srgbClr val="00B050"/>
                </a:solidFill>
              </a:rPr>
              <a:t>, adventure, and most importantly, HAMBURG!”</a:t>
            </a:r>
          </a:p>
          <a:p>
            <a:r>
              <a:rPr lang="de-DE" sz="2000" i="1" dirty="0">
                <a:solidFill>
                  <a:srgbClr val="FF0000"/>
                </a:solidFill>
              </a:rPr>
              <a:t>„The </a:t>
            </a:r>
            <a:r>
              <a:rPr lang="de-DE" sz="2000" i="1" dirty="0" err="1">
                <a:solidFill>
                  <a:srgbClr val="FF0000"/>
                </a:solidFill>
              </a:rPr>
              <a:t>canteen</a:t>
            </a:r>
            <a:r>
              <a:rPr lang="de-DE" sz="2000" i="1" dirty="0">
                <a:solidFill>
                  <a:srgbClr val="FF0000"/>
                </a:solidFill>
              </a:rPr>
              <a:t> </a:t>
            </a:r>
            <a:r>
              <a:rPr lang="de-DE" sz="2000" i="1" dirty="0" err="1">
                <a:solidFill>
                  <a:srgbClr val="FF0000"/>
                </a:solidFill>
              </a:rPr>
              <a:t>food</a:t>
            </a:r>
            <a:r>
              <a:rPr lang="de-DE" sz="2000" i="1" dirty="0">
                <a:solidFill>
                  <a:srgbClr val="FF0000"/>
                </a:solidFill>
              </a:rPr>
              <a:t>“</a:t>
            </a:r>
          </a:p>
          <a:p>
            <a:r>
              <a:rPr lang="de-DE" sz="2000" i="1" dirty="0">
                <a:solidFill>
                  <a:srgbClr val="00B050"/>
                </a:solidFill>
              </a:rPr>
              <a:t>„I </a:t>
            </a:r>
            <a:r>
              <a:rPr lang="de-DE" sz="2000" i="1" dirty="0" err="1">
                <a:solidFill>
                  <a:srgbClr val="00B050"/>
                </a:solidFill>
              </a:rPr>
              <a:t>loved</a:t>
            </a:r>
            <a:r>
              <a:rPr lang="de-DE" sz="2000" i="1" dirty="0">
                <a:solidFill>
                  <a:srgbClr val="00B050"/>
                </a:solidFill>
              </a:rPr>
              <a:t> </a:t>
            </a:r>
            <a:r>
              <a:rPr lang="de-DE" sz="2000" i="1" dirty="0" err="1">
                <a:solidFill>
                  <a:srgbClr val="00B050"/>
                </a:solidFill>
              </a:rPr>
              <a:t>my</a:t>
            </a:r>
            <a:r>
              <a:rPr lang="de-DE" sz="2000" i="1" dirty="0">
                <a:solidFill>
                  <a:srgbClr val="00B050"/>
                </a:solidFill>
              </a:rPr>
              <a:t> </a:t>
            </a:r>
            <a:r>
              <a:rPr lang="de-DE" sz="2000" i="1" dirty="0" err="1">
                <a:solidFill>
                  <a:srgbClr val="00B050"/>
                </a:solidFill>
              </a:rPr>
              <a:t>project</a:t>
            </a:r>
            <a:r>
              <a:rPr lang="de-DE" sz="2000" i="1" dirty="0">
                <a:solidFill>
                  <a:srgbClr val="00B050"/>
                </a:solidFill>
              </a:rPr>
              <a:t>“</a:t>
            </a:r>
          </a:p>
          <a:p>
            <a:r>
              <a:rPr lang="en-US" sz="2000" i="1" dirty="0">
                <a:solidFill>
                  <a:srgbClr val="FF0000"/>
                </a:solidFill>
              </a:rPr>
              <a:t>“working until 7.30 p.m.”</a:t>
            </a:r>
          </a:p>
          <a:p>
            <a:r>
              <a:rPr lang="en-US" sz="2000" i="1" dirty="0">
                <a:solidFill>
                  <a:srgbClr val="00B050"/>
                </a:solidFill>
              </a:rPr>
              <a:t>“Meeting new people from around the world and being able to work in a real laboratory”</a:t>
            </a:r>
          </a:p>
          <a:p>
            <a:r>
              <a:rPr lang="de-DE" sz="2000" i="1" dirty="0">
                <a:solidFill>
                  <a:srgbClr val="FF0000"/>
                </a:solidFill>
              </a:rPr>
              <a:t>„</a:t>
            </a:r>
            <a:r>
              <a:rPr lang="de-DE" sz="2000" i="1" dirty="0" err="1">
                <a:solidFill>
                  <a:srgbClr val="FF0000"/>
                </a:solidFill>
              </a:rPr>
              <a:t>Going</a:t>
            </a:r>
            <a:r>
              <a:rPr lang="de-DE" sz="2000" i="1" dirty="0">
                <a:solidFill>
                  <a:srgbClr val="FF0000"/>
                </a:solidFill>
              </a:rPr>
              <a:t> back </a:t>
            </a:r>
            <a:r>
              <a:rPr lang="de-DE" sz="2000" i="1" dirty="0" err="1">
                <a:solidFill>
                  <a:srgbClr val="FF0000"/>
                </a:solidFill>
              </a:rPr>
              <a:t>home</a:t>
            </a:r>
            <a:r>
              <a:rPr lang="de-DE" sz="2000" i="1" dirty="0">
                <a:solidFill>
                  <a:srgbClr val="FF0000"/>
                </a:solidFill>
              </a:rPr>
              <a:t> :)“</a:t>
            </a:r>
          </a:p>
          <a:p>
            <a:endParaRPr lang="en-US" sz="2000" i="1" dirty="0">
              <a:solidFill>
                <a:schemeClr val="accent2"/>
              </a:solidFill>
            </a:endParaRPr>
          </a:p>
          <a:p>
            <a:endParaRPr lang="en-US" sz="2000" i="1" dirty="0">
              <a:solidFill>
                <a:schemeClr val="accent2"/>
              </a:solidFill>
            </a:endParaRPr>
          </a:p>
          <a:p>
            <a:endParaRPr lang="de-DE" dirty="0"/>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sp>
        <p:nvSpPr>
          <p:cNvPr id="6" name="Inhaltsplatzhalter 5">
            <a:extLst>
              <a:ext uri="{FF2B5EF4-FFF2-40B4-BE49-F238E27FC236}">
                <a16:creationId xmlns:a16="http://schemas.microsoft.com/office/drawing/2014/main" id="{6E851843-EA69-41C1-96FA-F04AC6A5EF26}"/>
              </a:ext>
            </a:extLst>
          </p:cNvPr>
          <p:cNvSpPr>
            <a:spLocks noGrp="1"/>
          </p:cNvSpPr>
          <p:nvPr>
            <p:ph idx="14"/>
          </p:nvPr>
        </p:nvSpPr>
        <p:spPr>
          <a:xfrm>
            <a:off x="6528048" y="1661697"/>
            <a:ext cx="5616574" cy="1465011"/>
          </a:xfrm>
        </p:spPr>
        <p:txBody>
          <a:bodyPr/>
          <a:lstStyle/>
          <a:p>
            <a:pPr marL="0" indent="0" algn="ctr">
              <a:buNone/>
            </a:pPr>
            <a:r>
              <a:rPr lang="en-US" sz="2400" b="1" dirty="0">
                <a:ln w="0"/>
                <a:solidFill>
                  <a:schemeClr val="accent1"/>
                </a:solidFill>
                <a:effectLst>
                  <a:outerShdw blurRad="38100" dist="25400" dir="5400000" algn="ctr" rotWithShape="0">
                    <a:srgbClr val="6E747A">
                      <a:alpha val="43000"/>
                    </a:srgbClr>
                  </a:outerShdw>
                </a:effectLst>
              </a:rPr>
              <a:t>Would you recommend the DESY summer student </a:t>
            </a:r>
            <a:r>
              <a:rPr lang="en-US" sz="2400" b="1" dirty="0" err="1">
                <a:ln w="0"/>
                <a:solidFill>
                  <a:schemeClr val="accent1"/>
                </a:solidFill>
                <a:effectLst>
                  <a:outerShdw blurRad="38100" dist="25400" dir="5400000" algn="ctr" rotWithShape="0">
                    <a:srgbClr val="6E747A">
                      <a:alpha val="43000"/>
                    </a:srgbClr>
                  </a:outerShdw>
                </a:effectLst>
              </a:rPr>
              <a:t>programme</a:t>
            </a:r>
            <a:r>
              <a:rPr lang="en-US" sz="2400" b="1" dirty="0">
                <a:ln w="0"/>
                <a:solidFill>
                  <a:schemeClr val="accent1"/>
                </a:solidFill>
                <a:effectLst>
                  <a:outerShdw blurRad="38100" dist="25400" dir="5400000" algn="ctr" rotWithShape="0">
                    <a:srgbClr val="6E747A">
                      <a:alpha val="43000"/>
                    </a:srgbClr>
                  </a:outerShdw>
                </a:effectLst>
              </a:rPr>
              <a:t> to a friend?</a:t>
            </a:r>
            <a:endParaRPr lang="de-DE" sz="2400" b="1" dirty="0">
              <a:ln w="0"/>
              <a:solidFill>
                <a:schemeClr val="accent1"/>
              </a:solidFill>
              <a:effectLst>
                <a:outerShdw blurRad="38100" dist="25400" dir="5400000" algn="ctr" rotWithShape="0">
                  <a:srgbClr val="6E747A">
                    <a:alpha val="43000"/>
                  </a:srgbClr>
                </a:outerShdw>
              </a:effectLst>
            </a:endParaRPr>
          </a:p>
        </p:txBody>
      </p:sp>
      <p:grpSp>
        <p:nvGrpSpPr>
          <p:cNvPr id="12" name="Gruppieren 11">
            <a:extLst>
              <a:ext uri="{FF2B5EF4-FFF2-40B4-BE49-F238E27FC236}">
                <a16:creationId xmlns:a16="http://schemas.microsoft.com/office/drawing/2014/main" id="{F57BCAC0-2883-491F-8DE6-E3C2BF2B6C0B}"/>
              </a:ext>
            </a:extLst>
          </p:cNvPr>
          <p:cNvGrpSpPr/>
          <p:nvPr/>
        </p:nvGrpSpPr>
        <p:grpSpPr>
          <a:xfrm>
            <a:off x="11352584" y="3933056"/>
            <a:ext cx="857656" cy="1551683"/>
            <a:chOff x="11352584" y="3933056"/>
            <a:chExt cx="857656" cy="1551683"/>
          </a:xfrm>
        </p:grpSpPr>
        <p:sp>
          <p:nvSpPr>
            <p:cNvPr id="9" name="Textfeld 8">
              <a:extLst>
                <a:ext uri="{FF2B5EF4-FFF2-40B4-BE49-F238E27FC236}">
                  <a16:creationId xmlns:a16="http://schemas.microsoft.com/office/drawing/2014/main" id="{7F290C6B-7FB1-4EEF-9CE6-4F06B33D4D3B}"/>
                </a:ext>
              </a:extLst>
            </p:cNvPr>
            <p:cNvSpPr txBox="1"/>
            <p:nvPr/>
          </p:nvSpPr>
          <p:spPr>
            <a:xfrm>
              <a:off x="11352584" y="3933056"/>
              <a:ext cx="822093" cy="338554"/>
            </a:xfrm>
            <a:prstGeom prst="rect">
              <a:avLst/>
            </a:prstGeom>
            <a:noFill/>
          </p:spPr>
          <p:txBody>
            <a:bodyPr wrap="square" rtlCol="0">
              <a:spAutoFit/>
            </a:bodyPr>
            <a:lstStyle/>
            <a:p>
              <a:r>
                <a:rPr lang="de-DE" sz="1600" dirty="0" err="1"/>
                <a:t>yes</a:t>
              </a:r>
              <a:endParaRPr lang="de-DE" sz="1600" dirty="0"/>
            </a:p>
          </p:txBody>
        </p:sp>
        <p:sp>
          <p:nvSpPr>
            <p:cNvPr id="10" name="Textfeld 9">
              <a:extLst>
                <a:ext uri="{FF2B5EF4-FFF2-40B4-BE49-F238E27FC236}">
                  <a16:creationId xmlns:a16="http://schemas.microsoft.com/office/drawing/2014/main" id="{D57D6B8E-BA13-4D71-87B0-5EBC103C029F}"/>
                </a:ext>
              </a:extLst>
            </p:cNvPr>
            <p:cNvSpPr txBox="1"/>
            <p:nvPr/>
          </p:nvSpPr>
          <p:spPr>
            <a:xfrm>
              <a:off x="11388147" y="4455911"/>
              <a:ext cx="822093" cy="338554"/>
            </a:xfrm>
            <a:prstGeom prst="rect">
              <a:avLst/>
            </a:prstGeom>
            <a:noFill/>
          </p:spPr>
          <p:txBody>
            <a:bodyPr wrap="square" rtlCol="0">
              <a:spAutoFit/>
            </a:bodyPr>
            <a:lstStyle/>
            <a:p>
              <a:r>
                <a:rPr lang="de-DE" sz="1600" dirty="0" err="1"/>
                <a:t>no</a:t>
              </a:r>
              <a:endParaRPr lang="de-DE" sz="1600" dirty="0"/>
            </a:p>
          </p:txBody>
        </p:sp>
        <p:sp>
          <p:nvSpPr>
            <p:cNvPr id="11" name="Textfeld 10">
              <a:extLst>
                <a:ext uri="{FF2B5EF4-FFF2-40B4-BE49-F238E27FC236}">
                  <a16:creationId xmlns:a16="http://schemas.microsoft.com/office/drawing/2014/main" id="{55BF91E0-796C-4B93-8FB8-C5E2F1B571BB}"/>
                </a:ext>
              </a:extLst>
            </p:cNvPr>
            <p:cNvSpPr txBox="1"/>
            <p:nvPr/>
          </p:nvSpPr>
          <p:spPr>
            <a:xfrm>
              <a:off x="11388147" y="4899964"/>
              <a:ext cx="822093" cy="584775"/>
            </a:xfrm>
            <a:prstGeom prst="rect">
              <a:avLst/>
            </a:prstGeom>
            <a:noFill/>
          </p:spPr>
          <p:txBody>
            <a:bodyPr wrap="square" rtlCol="0">
              <a:spAutoFit/>
            </a:bodyPr>
            <a:lstStyle/>
            <a:p>
              <a:r>
                <a:rPr lang="de-DE" sz="1600" dirty="0"/>
                <a:t>not </a:t>
              </a:r>
              <a:r>
                <a:rPr lang="de-DE" sz="1600" dirty="0" err="1"/>
                <a:t>sure</a:t>
              </a:r>
              <a:endParaRPr lang="de-DE" sz="1600" dirty="0"/>
            </a:p>
          </p:txBody>
        </p:sp>
      </p:grpSp>
      <p:pic>
        <p:nvPicPr>
          <p:cNvPr id="8" name="Grafik 7">
            <a:extLst>
              <a:ext uri="{FF2B5EF4-FFF2-40B4-BE49-F238E27FC236}">
                <a16:creationId xmlns:a16="http://schemas.microsoft.com/office/drawing/2014/main" id="{CCCB65B6-C281-4218-A5A1-B4029BF6C349}"/>
              </a:ext>
            </a:extLst>
          </p:cNvPr>
          <p:cNvPicPr>
            <a:picLocks noChangeAspect="1"/>
          </p:cNvPicPr>
          <p:nvPr/>
        </p:nvPicPr>
        <p:blipFill>
          <a:blip r:embed="rId2"/>
          <a:stretch>
            <a:fillRect/>
          </a:stretch>
        </p:blipFill>
        <p:spPr>
          <a:xfrm>
            <a:off x="6773034" y="3790927"/>
            <a:ext cx="4650743" cy="1970107"/>
          </a:xfrm>
          <a:prstGeom prst="rect">
            <a:avLst/>
          </a:prstGeom>
        </p:spPr>
      </p:pic>
    </p:spTree>
    <p:extLst>
      <p:ext uri="{BB962C8B-B14F-4D97-AF65-F5344CB8AC3E}">
        <p14:creationId xmlns:p14="http://schemas.microsoft.com/office/powerpoint/2010/main" val="215975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EF4FB-D15E-4909-92D2-A1E2D7C77A7E}"/>
              </a:ext>
            </a:extLst>
          </p:cNvPr>
          <p:cNvSpPr>
            <a:spLocks noGrp="1"/>
          </p:cNvSpPr>
          <p:nvPr>
            <p:ph type="title"/>
          </p:nvPr>
        </p:nvSpPr>
        <p:spPr/>
        <p:txBody>
          <a:bodyPr/>
          <a:lstStyle/>
          <a:p>
            <a:r>
              <a:rPr lang="de-DE" dirty="0" err="1"/>
              <a:t>Thank</a:t>
            </a:r>
            <a:r>
              <a:rPr lang="de-DE" dirty="0"/>
              <a:t> </a:t>
            </a:r>
            <a:r>
              <a:rPr lang="de-DE" dirty="0" err="1"/>
              <a:t>you</a:t>
            </a:r>
            <a:r>
              <a:rPr lang="de-DE" dirty="0"/>
              <a:t>!</a:t>
            </a:r>
          </a:p>
        </p:txBody>
      </p:sp>
      <p:sp>
        <p:nvSpPr>
          <p:cNvPr id="7" name="Inhaltsplatzhalter 6">
            <a:extLst>
              <a:ext uri="{FF2B5EF4-FFF2-40B4-BE49-F238E27FC236}">
                <a16:creationId xmlns:a16="http://schemas.microsoft.com/office/drawing/2014/main" id="{6743C6E9-DCEF-49F0-A7E1-CCC048C30BF8}"/>
              </a:ext>
            </a:extLst>
          </p:cNvPr>
          <p:cNvSpPr>
            <a:spLocks noGrp="1"/>
          </p:cNvSpPr>
          <p:nvPr>
            <p:ph idx="1"/>
          </p:nvPr>
        </p:nvSpPr>
        <p:spPr>
          <a:xfrm>
            <a:off x="407987" y="1161650"/>
            <a:ext cx="11376025" cy="1446509"/>
          </a:xfrm>
        </p:spPr>
        <p:txBody>
          <a:bodyPr/>
          <a:lstStyle/>
          <a:p>
            <a:pPr>
              <a:buFont typeface="+mj-lt"/>
              <a:buAutoNum type="arabicPeriod"/>
            </a:pPr>
            <a:r>
              <a:rPr lang="de-DE" sz="2800" dirty="0"/>
              <a:t>A </a:t>
            </a:r>
            <a:r>
              <a:rPr lang="de-DE" sz="2800" dirty="0" err="1"/>
              <a:t>big</a:t>
            </a:r>
            <a:r>
              <a:rPr lang="de-DE" sz="2800" dirty="0"/>
              <a:t> </a:t>
            </a:r>
            <a:r>
              <a:rPr lang="de-DE" sz="2800" b="1" dirty="0" err="1">
                <a:solidFill>
                  <a:schemeClr val="accent2"/>
                </a:solidFill>
              </a:rPr>
              <a:t>Thank</a:t>
            </a:r>
            <a:r>
              <a:rPr lang="de-DE" sz="2800" b="1" dirty="0">
                <a:solidFill>
                  <a:schemeClr val="accent2"/>
                </a:solidFill>
              </a:rPr>
              <a:t> </a:t>
            </a:r>
            <a:r>
              <a:rPr lang="de-DE" sz="2800" b="1" dirty="0" err="1">
                <a:solidFill>
                  <a:schemeClr val="accent2"/>
                </a:solidFill>
              </a:rPr>
              <a:t>you</a:t>
            </a:r>
            <a:r>
              <a:rPr lang="de-DE" sz="2800" b="1" dirty="0">
                <a:solidFill>
                  <a:schemeClr val="accent2"/>
                </a:solidFill>
              </a:rPr>
              <a:t> </a:t>
            </a:r>
            <a:r>
              <a:rPr lang="de-DE" sz="2800" dirty="0" err="1"/>
              <a:t>to</a:t>
            </a:r>
            <a:r>
              <a:rPr lang="de-DE" sz="2800" dirty="0"/>
              <a:t> </a:t>
            </a:r>
            <a:r>
              <a:rPr lang="de-DE" sz="2800" dirty="0" err="1"/>
              <a:t>the</a:t>
            </a:r>
            <a:r>
              <a:rPr lang="de-DE" sz="2800" dirty="0"/>
              <a:t> </a:t>
            </a:r>
            <a:r>
              <a:rPr lang="de-DE" sz="2800" dirty="0" err="1"/>
              <a:t>supervisors</a:t>
            </a:r>
            <a:r>
              <a:rPr lang="de-DE" sz="2800" dirty="0"/>
              <a:t>, </a:t>
            </a:r>
            <a:r>
              <a:rPr lang="de-DE" sz="2800" dirty="0" err="1"/>
              <a:t>who</a:t>
            </a:r>
            <a:r>
              <a:rPr lang="de-DE" sz="2800" dirty="0"/>
              <a:t> </a:t>
            </a:r>
            <a:r>
              <a:rPr lang="de-DE" sz="2800" dirty="0" err="1"/>
              <a:t>made</a:t>
            </a:r>
            <a:r>
              <a:rPr lang="de-DE" sz="2800" dirty="0"/>
              <a:t> </a:t>
            </a:r>
            <a:r>
              <a:rPr lang="de-DE" sz="2800" dirty="0" err="1"/>
              <a:t>this</a:t>
            </a:r>
            <a:r>
              <a:rPr lang="de-DE" sz="2800" dirty="0"/>
              <a:t> possible! </a:t>
            </a:r>
          </a:p>
          <a:p>
            <a:pPr>
              <a:buFont typeface="+mj-lt"/>
              <a:buAutoNum type="arabicPeriod"/>
            </a:pPr>
            <a:r>
              <a:rPr lang="de-DE" sz="2800" dirty="0" err="1"/>
              <a:t>Another</a:t>
            </a:r>
            <a:r>
              <a:rPr lang="de-DE" sz="2800" dirty="0"/>
              <a:t> </a:t>
            </a:r>
            <a:r>
              <a:rPr lang="de-DE" sz="2800" dirty="0" err="1"/>
              <a:t>big</a:t>
            </a:r>
            <a:r>
              <a:rPr lang="de-DE" sz="2800" dirty="0"/>
              <a:t> </a:t>
            </a:r>
            <a:r>
              <a:rPr lang="de-DE" sz="2800" b="1" dirty="0" err="1">
                <a:solidFill>
                  <a:schemeClr val="accent2"/>
                </a:solidFill>
              </a:rPr>
              <a:t>Thank</a:t>
            </a:r>
            <a:r>
              <a:rPr lang="de-DE" sz="2800" b="1" dirty="0">
                <a:solidFill>
                  <a:schemeClr val="accent2"/>
                </a:solidFill>
              </a:rPr>
              <a:t> </a:t>
            </a:r>
            <a:r>
              <a:rPr lang="de-DE" sz="2800" b="1" dirty="0" err="1">
                <a:solidFill>
                  <a:schemeClr val="accent2"/>
                </a:solidFill>
              </a:rPr>
              <a:t>you</a:t>
            </a:r>
            <a:r>
              <a:rPr lang="de-DE" sz="2800" b="1" dirty="0">
                <a:solidFill>
                  <a:schemeClr val="accent2"/>
                </a:solidFill>
              </a:rPr>
              <a:t> </a:t>
            </a:r>
            <a:r>
              <a:rPr lang="de-DE" sz="2800" dirty="0" err="1"/>
              <a:t>to</a:t>
            </a:r>
            <a:r>
              <a:rPr lang="de-DE" sz="2800" dirty="0"/>
              <a:t> </a:t>
            </a:r>
            <a:r>
              <a:rPr lang="de-DE" sz="2800" dirty="0" err="1"/>
              <a:t>the</a:t>
            </a:r>
            <a:r>
              <a:rPr lang="de-DE" sz="2800" dirty="0"/>
              <a:t> </a:t>
            </a:r>
            <a:r>
              <a:rPr lang="de-DE" sz="2800" dirty="0" err="1"/>
              <a:t>lecturers</a:t>
            </a:r>
            <a:r>
              <a:rPr lang="de-DE" sz="2800" dirty="0"/>
              <a:t> </a:t>
            </a:r>
            <a:r>
              <a:rPr lang="de-DE" sz="2800" dirty="0" err="1"/>
              <a:t>who</a:t>
            </a:r>
            <a:r>
              <a:rPr lang="de-DE" sz="2800" dirty="0"/>
              <a:t> </a:t>
            </a:r>
            <a:r>
              <a:rPr lang="de-DE" sz="2800" dirty="0" err="1"/>
              <a:t>really</a:t>
            </a:r>
            <a:r>
              <a:rPr lang="de-DE" sz="2800" dirty="0"/>
              <a:t> </a:t>
            </a:r>
            <a:r>
              <a:rPr lang="de-DE" sz="2800" dirty="0" err="1"/>
              <a:t>went</a:t>
            </a:r>
            <a:r>
              <a:rPr lang="de-DE" sz="2800" dirty="0"/>
              <a:t> </a:t>
            </a:r>
            <a:r>
              <a:rPr lang="de-DE" sz="2800" dirty="0" err="1"/>
              <a:t>through</a:t>
            </a:r>
            <a:r>
              <a:rPr lang="de-DE" sz="2800" dirty="0"/>
              <a:t> a </a:t>
            </a:r>
            <a:r>
              <a:rPr lang="de-DE" sz="2800" dirty="0" err="1"/>
              <a:t>lot</a:t>
            </a:r>
            <a:r>
              <a:rPr lang="de-DE" sz="2800" dirty="0"/>
              <a:t> </a:t>
            </a:r>
            <a:r>
              <a:rPr lang="de-DE" sz="2800" dirty="0" err="1"/>
              <a:t>of</a:t>
            </a:r>
            <a:r>
              <a:rPr lang="de-DE" sz="2800" dirty="0"/>
              <a:t> </a:t>
            </a:r>
            <a:r>
              <a:rPr lang="de-DE" sz="2800" dirty="0" err="1"/>
              <a:t>effort</a:t>
            </a:r>
            <a:r>
              <a:rPr lang="de-DE" sz="2800" dirty="0"/>
              <a:t> </a:t>
            </a:r>
            <a:r>
              <a:rPr lang="de-DE" sz="2800" dirty="0" err="1"/>
              <a:t>to</a:t>
            </a:r>
            <a:r>
              <a:rPr lang="de-DE" sz="2800" dirty="0"/>
              <a:t> </a:t>
            </a:r>
            <a:r>
              <a:rPr lang="de-DE" sz="2800" dirty="0" err="1"/>
              <a:t>give</a:t>
            </a:r>
            <a:r>
              <a:rPr lang="de-DE" sz="2800" dirty="0"/>
              <a:t> </a:t>
            </a:r>
            <a:r>
              <a:rPr lang="de-DE" sz="2800" dirty="0" err="1"/>
              <a:t>these</a:t>
            </a:r>
            <a:r>
              <a:rPr lang="de-DE" sz="2800" dirty="0"/>
              <a:t> </a:t>
            </a:r>
            <a:r>
              <a:rPr lang="de-DE" sz="2800" dirty="0" err="1"/>
              <a:t>overview</a:t>
            </a:r>
            <a:r>
              <a:rPr lang="de-DE" sz="2800" dirty="0"/>
              <a:t> </a:t>
            </a:r>
            <a:r>
              <a:rPr lang="de-DE" sz="2800" dirty="0" err="1"/>
              <a:t>lectures</a:t>
            </a:r>
            <a:r>
              <a:rPr lang="de-DE" sz="2800" dirty="0"/>
              <a:t>.</a:t>
            </a:r>
          </a:p>
          <a:p>
            <a:pPr>
              <a:buFont typeface="+mj-lt"/>
              <a:buAutoNum type="arabicPeriod"/>
            </a:pPr>
            <a:r>
              <a:rPr lang="de-DE" sz="2800" b="1" dirty="0" err="1">
                <a:solidFill>
                  <a:schemeClr val="accent2"/>
                </a:solidFill>
              </a:rPr>
              <a:t>Thank</a:t>
            </a:r>
            <a:r>
              <a:rPr lang="de-DE" sz="2800" b="1" dirty="0">
                <a:solidFill>
                  <a:schemeClr val="accent2"/>
                </a:solidFill>
              </a:rPr>
              <a:t> </a:t>
            </a:r>
            <a:r>
              <a:rPr lang="de-DE" sz="2800" b="1" dirty="0" err="1">
                <a:solidFill>
                  <a:schemeClr val="accent2"/>
                </a:solidFill>
              </a:rPr>
              <a:t>you</a:t>
            </a:r>
            <a:r>
              <a:rPr lang="de-DE" sz="2800" b="1" dirty="0">
                <a:solidFill>
                  <a:schemeClr val="accent2"/>
                </a:solidFill>
              </a:rPr>
              <a:t> </a:t>
            </a:r>
            <a:r>
              <a:rPr lang="de-DE" sz="2800" dirty="0" err="1"/>
              <a:t>to</a:t>
            </a:r>
            <a:r>
              <a:rPr lang="de-DE" sz="2800" dirty="0"/>
              <a:t> </a:t>
            </a:r>
            <a:r>
              <a:rPr lang="de-DE" sz="2800" dirty="0" err="1"/>
              <a:t>many</a:t>
            </a:r>
            <a:r>
              <a:rPr lang="de-DE" sz="2800" dirty="0"/>
              <a:t> </a:t>
            </a:r>
            <a:r>
              <a:rPr lang="de-DE" sz="2800" dirty="0" err="1"/>
              <a:t>others</a:t>
            </a:r>
            <a:r>
              <a:rPr lang="de-DE" sz="2800" dirty="0"/>
              <a:t> </a:t>
            </a:r>
            <a:r>
              <a:rPr lang="de-DE" sz="2800" dirty="0" err="1"/>
              <a:t>for</a:t>
            </a:r>
            <a:r>
              <a:rPr lang="de-DE" sz="2800" dirty="0"/>
              <a:t> administrative and </a:t>
            </a:r>
            <a:r>
              <a:rPr lang="de-DE" sz="2800" dirty="0" err="1"/>
              <a:t>technical</a:t>
            </a:r>
            <a:r>
              <a:rPr lang="de-DE" sz="2800" dirty="0"/>
              <a:t> </a:t>
            </a:r>
            <a:r>
              <a:rPr lang="de-DE" sz="2800" dirty="0" err="1"/>
              <a:t>help</a:t>
            </a:r>
            <a:r>
              <a:rPr lang="de-DE" sz="2800" dirty="0"/>
              <a:t>.</a:t>
            </a:r>
          </a:p>
        </p:txBody>
      </p:sp>
      <p:sp>
        <p:nvSpPr>
          <p:cNvPr id="4" name="Fußzeilenplatzhalter 3">
            <a:extLst>
              <a:ext uri="{FF2B5EF4-FFF2-40B4-BE49-F238E27FC236}">
                <a16:creationId xmlns:a16="http://schemas.microsoft.com/office/drawing/2014/main" id="{9FE0B864-87FD-44E8-B5EF-C47DE7C418FD}"/>
              </a:ext>
            </a:extLst>
          </p:cNvPr>
          <p:cNvSpPr>
            <a:spLocks noGrp="1"/>
          </p:cNvSpPr>
          <p:nvPr>
            <p:ph type="ftr" sz="quarter" idx="11"/>
          </p:nvPr>
        </p:nvSpPr>
        <p:spPr/>
        <p:txBody>
          <a:bodyPr/>
          <a:lstStyle/>
          <a:p>
            <a:r>
              <a:rPr lang="de-DE"/>
              <a:t>| Summie Farewell 2024 | Friederike Januschek, 4.9.24</a:t>
            </a:r>
          </a:p>
        </p:txBody>
      </p:sp>
      <p:pic>
        <p:nvPicPr>
          <p:cNvPr id="6" name="Inhaltsplatzhalter 9">
            <a:extLst>
              <a:ext uri="{FF2B5EF4-FFF2-40B4-BE49-F238E27FC236}">
                <a16:creationId xmlns:a16="http://schemas.microsoft.com/office/drawing/2014/main" id="{17238293-FD9C-4608-82A5-71520FD2F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176" y="3717032"/>
            <a:ext cx="2935178" cy="2347569"/>
          </a:xfrm>
          <a:prstGeom prst="rect">
            <a:avLst/>
          </a:prstGeom>
        </p:spPr>
      </p:pic>
      <p:sp>
        <p:nvSpPr>
          <p:cNvPr id="3" name="Rechteck 2">
            <a:extLst>
              <a:ext uri="{FF2B5EF4-FFF2-40B4-BE49-F238E27FC236}">
                <a16:creationId xmlns:a16="http://schemas.microsoft.com/office/drawing/2014/main" id="{78E1CEA0-9CF6-4D0F-B0DF-83B9EC8B200B}"/>
              </a:ext>
            </a:extLst>
          </p:cNvPr>
          <p:cNvSpPr/>
          <p:nvPr/>
        </p:nvSpPr>
        <p:spPr>
          <a:xfrm>
            <a:off x="407987" y="3848285"/>
            <a:ext cx="6853742" cy="2246769"/>
          </a:xfrm>
          <a:prstGeom prst="rect">
            <a:avLst/>
          </a:prstGeom>
        </p:spPr>
        <p:txBody>
          <a:bodyPr wrap="square">
            <a:spAutoFit/>
          </a:bodyPr>
          <a:lstStyle/>
          <a:p>
            <a:r>
              <a:rPr lang="de-DE" sz="2800" b="1" dirty="0" err="1">
                <a:solidFill>
                  <a:schemeClr val="accent2"/>
                </a:solidFill>
              </a:rPr>
              <a:t>Thank</a:t>
            </a:r>
            <a:r>
              <a:rPr lang="de-DE" sz="2800" b="1" dirty="0">
                <a:solidFill>
                  <a:schemeClr val="accent2"/>
                </a:solidFill>
              </a:rPr>
              <a:t> </a:t>
            </a:r>
            <a:r>
              <a:rPr lang="de-DE" sz="2800" b="1" dirty="0" err="1">
                <a:solidFill>
                  <a:schemeClr val="accent2"/>
                </a:solidFill>
              </a:rPr>
              <a:t>you</a:t>
            </a:r>
            <a:r>
              <a:rPr lang="de-DE" sz="2800" b="1" dirty="0">
                <a:solidFill>
                  <a:schemeClr val="accent2"/>
                </a:solidFill>
              </a:rPr>
              <a:t> </a:t>
            </a:r>
            <a:r>
              <a:rPr lang="de-DE" sz="2800" dirty="0" err="1"/>
              <a:t>to</a:t>
            </a:r>
            <a:r>
              <a:rPr lang="de-DE" sz="2800" dirty="0"/>
              <a:t> </a:t>
            </a:r>
            <a:r>
              <a:rPr lang="de-DE" sz="2800" dirty="0" err="1"/>
              <a:t>my</a:t>
            </a:r>
            <a:r>
              <a:rPr lang="de-DE" sz="2800" dirty="0"/>
              <a:t> </a:t>
            </a:r>
            <a:r>
              <a:rPr lang="de-DE" sz="2800" dirty="0" err="1"/>
              <a:t>fellow</a:t>
            </a:r>
            <a:r>
              <a:rPr lang="de-DE" sz="2800" dirty="0"/>
              <a:t> </a:t>
            </a:r>
            <a:r>
              <a:rPr lang="de-DE" sz="2800" dirty="0" err="1"/>
              <a:t>organisers</a:t>
            </a:r>
            <a:r>
              <a:rPr lang="de-DE" sz="2800" dirty="0"/>
              <a:t> </a:t>
            </a:r>
          </a:p>
          <a:p>
            <a:r>
              <a:rPr lang="de-DE" sz="2800" dirty="0"/>
              <a:t>Olaf Behnke, Gernot Maier, Andreas Przystawik, Nicholas Styles and in </a:t>
            </a:r>
            <a:r>
              <a:rPr lang="de-DE" sz="2800" dirty="0" err="1"/>
              <a:t>particular</a:t>
            </a:r>
            <a:r>
              <a:rPr lang="de-DE" sz="2800" dirty="0"/>
              <a:t> </a:t>
            </a:r>
          </a:p>
          <a:p>
            <a:r>
              <a:rPr lang="de-DE" sz="2800" b="1" dirty="0"/>
              <a:t>Carolin Grötzinger and Britta Niemann</a:t>
            </a:r>
          </a:p>
        </p:txBody>
      </p:sp>
    </p:spTree>
    <p:extLst>
      <p:ext uri="{BB962C8B-B14F-4D97-AF65-F5344CB8AC3E}">
        <p14:creationId xmlns:p14="http://schemas.microsoft.com/office/powerpoint/2010/main" val="2365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CEF4FB-D15E-4909-92D2-A1E2D7C77A7E}"/>
              </a:ext>
            </a:extLst>
          </p:cNvPr>
          <p:cNvSpPr>
            <a:spLocks noGrp="1"/>
          </p:cNvSpPr>
          <p:nvPr>
            <p:ph type="title"/>
          </p:nvPr>
        </p:nvSpPr>
        <p:spPr/>
        <p:txBody>
          <a:bodyPr/>
          <a:lstStyle/>
          <a:p>
            <a:r>
              <a:rPr lang="de-DE" dirty="0" err="1"/>
              <a:t>Thank</a:t>
            </a:r>
            <a:r>
              <a:rPr lang="de-DE" dirty="0"/>
              <a:t> </a:t>
            </a:r>
            <a:r>
              <a:rPr lang="de-DE" dirty="0" err="1"/>
              <a:t>you</a:t>
            </a:r>
            <a:r>
              <a:rPr lang="de-DE" dirty="0"/>
              <a:t>!</a:t>
            </a:r>
          </a:p>
        </p:txBody>
      </p:sp>
      <p:sp>
        <p:nvSpPr>
          <p:cNvPr id="4" name="Fußzeilenplatzhalter 3">
            <a:extLst>
              <a:ext uri="{FF2B5EF4-FFF2-40B4-BE49-F238E27FC236}">
                <a16:creationId xmlns:a16="http://schemas.microsoft.com/office/drawing/2014/main" id="{9FE0B864-87FD-44E8-B5EF-C47DE7C418FD}"/>
              </a:ext>
            </a:extLst>
          </p:cNvPr>
          <p:cNvSpPr>
            <a:spLocks noGrp="1"/>
          </p:cNvSpPr>
          <p:nvPr>
            <p:ph type="ftr" sz="quarter" idx="11"/>
          </p:nvPr>
        </p:nvSpPr>
        <p:spPr/>
        <p:txBody>
          <a:bodyPr/>
          <a:lstStyle/>
          <a:p>
            <a:r>
              <a:rPr lang="de-DE"/>
              <a:t>| Summie Farewell 2024 | Friederike Januschek, 4.9.24</a:t>
            </a:r>
          </a:p>
        </p:txBody>
      </p:sp>
      <p:sp>
        <p:nvSpPr>
          <p:cNvPr id="9" name="Textfeld 8">
            <a:extLst>
              <a:ext uri="{FF2B5EF4-FFF2-40B4-BE49-F238E27FC236}">
                <a16:creationId xmlns:a16="http://schemas.microsoft.com/office/drawing/2014/main" id="{EAAC61D5-94E3-44B7-9056-6C5430B6FCD7}"/>
              </a:ext>
            </a:extLst>
          </p:cNvPr>
          <p:cNvSpPr txBox="1"/>
          <p:nvPr/>
        </p:nvSpPr>
        <p:spPr>
          <a:xfrm>
            <a:off x="1404265" y="2047689"/>
            <a:ext cx="8857603" cy="2308324"/>
          </a:xfrm>
          <a:prstGeom prst="rect">
            <a:avLst/>
          </a:prstGeom>
          <a:noFill/>
        </p:spPr>
        <p:txBody>
          <a:bodyPr wrap="square" rtlCol="0">
            <a:spAutoFit/>
          </a:bodyPr>
          <a:lstStyle/>
          <a:p>
            <a:pPr algn="ctr"/>
            <a:r>
              <a:rPr lang="de-DE" sz="3600" b="1" dirty="0" err="1">
                <a:solidFill>
                  <a:schemeClr val="accent2"/>
                </a:solidFill>
              </a:rPr>
              <a:t>Thank</a:t>
            </a:r>
            <a:r>
              <a:rPr lang="de-DE" sz="3600" b="1" dirty="0">
                <a:solidFill>
                  <a:schemeClr val="accent2"/>
                </a:solidFill>
              </a:rPr>
              <a:t> </a:t>
            </a:r>
            <a:r>
              <a:rPr lang="de-DE" sz="3600" b="1" dirty="0" err="1">
                <a:solidFill>
                  <a:schemeClr val="accent2"/>
                </a:solidFill>
              </a:rPr>
              <a:t>you</a:t>
            </a:r>
            <a:r>
              <a:rPr lang="de-DE" sz="3600" b="1" dirty="0">
                <a:solidFill>
                  <a:schemeClr val="accent2"/>
                </a:solidFill>
              </a:rPr>
              <a:t>, DESY </a:t>
            </a:r>
            <a:r>
              <a:rPr lang="de-DE" sz="3600" b="1" dirty="0" err="1">
                <a:solidFill>
                  <a:schemeClr val="accent2"/>
                </a:solidFill>
              </a:rPr>
              <a:t>Summies</a:t>
            </a:r>
            <a:r>
              <a:rPr lang="de-DE" sz="3600" b="1" dirty="0">
                <a:solidFill>
                  <a:schemeClr val="accent2"/>
                </a:solidFill>
              </a:rPr>
              <a:t> 2024, </a:t>
            </a:r>
            <a:r>
              <a:rPr lang="de-DE" sz="3600" b="1" dirty="0" err="1">
                <a:solidFill>
                  <a:schemeClr val="accent2"/>
                </a:solidFill>
              </a:rPr>
              <a:t>for</a:t>
            </a:r>
            <a:r>
              <a:rPr lang="de-DE" sz="3600" b="1" dirty="0">
                <a:solidFill>
                  <a:schemeClr val="accent2"/>
                </a:solidFill>
              </a:rPr>
              <a:t> </a:t>
            </a:r>
            <a:r>
              <a:rPr lang="de-DE" sz="3600" b="1" dirty="0" err="1">
                <a:solidFill>
                  <a:schemeClr val="accent2"/>
                </a:solidFill>
              </a:rPr>
              <a:t>your</a:t>
            </a:r>
            <a:r>
              <a:rPr lang="de-DE" sz="3600" b="1" dirty="0">
                <a:solidFill>
                  <a:schemeClr val="accent2"/>
                </a:solidFill>
              </a:rPr>
              <a:t> </a:t>
            </a:r>
            <a:r>
              <a:rPr lang="de-DE" sz="3600" b="1" dirty="0" err="1">
                <a:solidFill>
                  <a:schemeClr val="accent2"/>
                </a:solidFill>
              </a:rPr>
              <a:t>enthusiasm</a:t>
            </a:r>
            <a:r>
              <a:rPr lang="de-DE" sz="3600" b="1" dirty="0">
                <a:solidFill>
                  <a:schemeClr val="accent2"/>
                </a:solidFill>
              </a:rPr>
              <a:t>, </a:t>
            </a:r>
            <a:r>
              <a:rPr lang="de-DE" sz="3600" b="1" dirty="0" err="1">
                <a:solidFill>
                  <a:schemeClr val="accent2"/>
                </a:solidFill>
              </a:rPr>
              <a:t>curiosity</a:t>
            </a:r>
            <a:r>
              <a:rPr lang="de-DE" sz="3600" b="1" dirty="0">
                <a:solidFill>
                  <a:schemeClr val="accent2"/>
                </a:solidFill>
              </a:rPr>
              <a:t> and </a:t>
            </a:r>
            <a:r>
              <a:rPr lang="de-DE" sz="3600" b="1" dirty="0" err="1">
                <a:solidFill>
                  <a:schemeClr val="accent2"/>
                </a:solidFill>
              </a:rPr>
              <a:t>great</a:t>
            </a:r>
            <a:r>
              <a:rPr lang="de-DE" sz="3600" b="1" dirty="0">
                <a:solidFill>
                  <a:schemeClr val="accent2"/>
                </a:solidFill>
              </a:rPr>
              <a:t> </a:t>
            </a:r>
            <a:r>
              <a:rPr lang="de-DE" sz="3600" b="1" dirty="0" err="1">
                <a:solidFill>
                  <a:schemeClr val="accent2"/>
                </a:solidFill>
              </a:rPr>
              <a:t>work</a:t>
            </a:r>
            <a:r>
              <a:rPr lang="de-DE" sz="3600" b="1" dirty="0">
                <a:solidFill>
                  <a:schemeClr val="accent2"/>
                </a:solidFill>
              </a:rPr>
              <a:t>! This </a:t>
            </a:r>
            <a:r>
              <a:rPr lang="de-DE" sz="3600" b="1" dirty="0" err="1">
                <a:solidFill>
                  <a:schemeClr val="accent2"/>
                </a:solidFill>
              </a:rPr>
              <a:t>is</a:t>
            </a:r>
            <a:r>
              <a:rPr lang="de-DE" sz="3600" b="1" dirty="0">
                <a:solidFill>
                  <a:schemeClr val="accent2"/>
                </a:solidFill>
              </a:rPr>
              <a:t> </a:t>
            </a:r>
            <a:r>
              <a:rPr lang="de-DE" sz="3600" b="1" dirty="0" err="1">
                <a:solidFill>
                  <a:schemeClr val="accent2"/>
                </a:solidFill>
              </a:rPr>
              <a:t>what</a:t>
            </a:r>
            <a:r>
              <a:rPr lang="de-DE" sz="3600" b="1" dirty="0">
                <a:solidFill>
                  <a:schemeClr val="accent2"/>
                </a:solidFill>
              </a:rPr>
              <a:t> </a:t>
            </a:r>
            <a:r>
              <a:rPr lang="de-DE" sz="3600" b="1" dirty="0" err="1">
                <a:solidFill>
                  <a:schemeClr val="accent2"/>
                </a:solidFill>
              </a:rPr>
              <a:t>creates</a:t>
            </a:r>
            <a:r>
              <a:rPr lang="de-DE" sz="3600" b="1" dirty="0">
                <a:solidFill>
                  <a:schemeClr val="accent2"/>
                </a:solidFill>
              </a:rPr>
              <a:t> </a:t>
            </a:r>
            <a:r>
              <a:rPr lang="de-DE" sz="3600" b="1" dirty="0" err="1">
                <a:solidFill>
                  <a:schemeClr val="accent2"/>
                </a:solidFill>
              </a:rPr>
              <a:t>the</a:t>
            </a:r>
            <a:r>
              <a:rPr lang="de-DE" sz="3600" b="1" dirty="0">
                <a:solidFill>
                  <a:schemeClr val="accent2"/>
                </a:solidFill>
              </a:rPr>
              <a:t> </a:t>
            </a:r>
            <a:r>
              <a:rPr lang="de-DE" sz="3600" b="1" dirty="0" err="1">
                <a:solidFill>
                  <a:schemeClr val="accent2"/>
                </a:solidFill>
              </a:rPr>
              <a:t>spirit</a:t>
            </a:r>
            <a:r>
              <a:rPr lang="de-DE" sz="3600" b="1" dirty="0">
                <a:solidFill>
                  <a:schemeClr val="accent2"/>
                </a:solidFill>
              </a:rPr>
              <a:t> and </a:t>
            </a:r>
            <a:r>
              <a:rPr lang="de-DE" sz="3600" b="1" dirty="0" err="1">
                <a:solidFill>
                  <a:schemeClr val="accent2"/>
                </a:solidFill>
              </a:rPr>
              <a:t>value</a:t>
            </a:r>
            <a:r>
              <a:rPr lang="de-DE" sz="3600" b="1" dirty="0">
                <a:solidFill>
                  <a:schemeClr val="accent2"/>
                </a:solidFill>
              </a:rPr>
              <a:t> </a:t>
            </a:r>
            <a:r>
              <a:rPr lang="de-DE" sz="3600" b="1" dirty="0" err="1">
                <a:solidFill>
                  <a:schemeClr val="accent2"/>
                </a:solidFill>
              </a:rPr>
              <a:t>of</a:t>
            </a:r>
            <a:r>
              <a:rPr lang="de-DE" sz="3600" b="1" dirty="0">
                <a:solidFill>
                  <a:schemeClr val="accent2"/>
                </a:solidFill>
              </a:rPr>
              <a:t> </a:t>
            </a:r>
            <a:r>
              <a:rPr lang="de-DE" sz="3600" b="1" dirty="0" err="1">
                <a:solidFill>
                  <a:schemeClr val="accent2"/>
                </a:solidFill>
              </a:rPr>
              <a:t>the</a:t>
            </a:r>
            <a:r>
              <a:rPr lang="de-DE" sz="3600" b="1" dirty="0">
                <a:solidFill>
                  <a:schemeClr val="accent2"/>
                </a:solidFill>
              </a:rPr>
              <a:t> </a:t>
            </a:r>
            <a:r>
              <a:rPr lang="de-DE" sz="3600" b="1" dirty="0" err="1">
                <a:solidFill>
                  <a:schemeClr val="accent2"/>
                </a:solidFill>
              </a:rPr>
              <a:t>program</a:t>
            </a:r>
            <a:r>
              <a:rPr lang="de-DE" sz="3600" b="1" dirty="0">
                <a:solidFill>
                  <a:schemeClr val="accent2"/>
                </a:solidFill>
              </a:rPr>
              <a:t>. </a:t>
            </a:r>
          </a:p>
        </p:txBody>
      </p:sp>
    </p:spTree>
    <p:extLst>
      <p:ext uri="{BB962C8B-B14F-4D97-AF65-F5344CB8AC3E}">
        <p14:creationId xmlns:p14="http://schemas.microsoft.com/office/powerpoint/2010/main" val="19041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D48333-99D9-4683-BEC9-81EB4AC660A3}"/>
              </a:ext>
            </a:extLst>
          </p:cNvPr>
          <p:cNvSpPr>
            <a:spLocks noGrp="1"/>
          </p:cNvSpPr>
          <p:nvPr>
            <p:ph type="title"/>
          </p:nvPr>
        </p:nvSpPr>
        <p:spPr/>
        <p:txBody>
          <a:bodyPr/>
          <a:lstStyle/>
          <a:p>
            <a:r>
              <a:rPr lang="de-DE" dirty="0" err="1"/>
              <a:t>Thank</a:t>
            </a:r>
            <a:r>
              <a:rPr lang="de-DE" dirty="0"/>
              <a:t> </a:t>
            </a:r>
            <a:r>
              <a:rPr lang="de-DE" dirty="0" err="1"/>
              <a:t>you</a:t>
            </a:r>
            <a:r>
              <a:rPr lang="de-DE" dirty="0"/>
              <a:t> All!</a:t>
            </a:r>
          </a:p>
        </p:txBody>
      </p:sp>
      <p:sp>
        <p:nvSpPr>
          <p:cNvPr id="7" name="Textplatzhalter 6">
            <a:extLst>
              <a:ext uri="{FF2B5EF4-FFF2-40B4-BE49-F238E27FC236}">
                <a16:creationId xmlns:a16="http://schemas.microsoft.com/office/drawing/2014/main" id="{49781E47-9F75-4651-8350-81C33CE5AE2E}"/>
              </a:ext>
            </a:extLst>
          </p:cNvPr>
          <p:cNvSpPr>
            <a:spLocks noGrp="1"/>
          </p:cNvSpPr>
          <p:nvPr>
            <p:ph type="body" sz="quarter" idx="13"/>
          </p:nvPr>
        </p:nvSpPr>
        <p:spPr/>
        <p:txBody>
          <a:bodyPr/>
          <a:lstStyle/>
          <a:p>
            <a:r>
              <a:rPr lang="de-DE" dirty="0" err="1"/>
              <a:t>It</a:t>
            </a:r>
            <a:r>
              <a:rPr lang="de-DE" dirty="0"/>
              <a:t> was </a:t>
            </a:r>
            <a:r>
              <a:rPr lang="de-DE" dirty="0" err="1"/>
              <a:t>great</a:t>
            </a:r>
            <a:r>
              <a:rPr lang="de-DE" dirty="0"/>
              <a:t> </a:t>
            </a:r>
            <a:r>
              <a:rPr lang="de-DE" dirty="0" err="1"/>
              <a:t>having</a:t>
            </a:r>
            <a:r>
              <a:rPr lang="de-DE" dirty="0"/>
              <a:t> </a:t>
            </a:r>
            <a:r>
              <a:rPr lang="de-DE" dirty="0" err="1"/>
              <a:t>you</a:t>
            </a:r>
            <a:r>
              <a:rPr lang="de-DE" dirty="0"/>
              <a:t> </a:t>
            </a:r>
            <a:r>
              <a:rPr lang="de-DE" dirty="0" err="1"/>
              <a:t>here</a:t>
            </a:r>
            <a:r>
              <a:rPr lang="de-DE" dirty="0"/>
              <a:t>!</a:t>
            </a:r>
          </a:p>
        </p:txBody>
      </p:sp>
      <p:sp>
        <p:nvSpPr>
          <p:cNvPr id="20" name="Fußzeilenplatzhalter 19">
            <a:extLst>
              <a:ext uri="{FF2B5EF4-FFF2-40B4-BE49-F238E27FC236}">
                <a16:creationId xmlns:a16="http://schemas.microsoft.com/office/drawing/2014/main" id="{26D12E44-6CB0-43FD-8C9B-738AB4C0F227}"/>
              </a:ext>
            </a:extLst>
          </p:cNvPr>
          <p:cNvSpPr>
            <a:spLocks noGrp="1"/>
          </p:cNvSpPr>
          <p:nvPr>
            <p:ph type="ftr" sz="quarter" idx="11"/>
          </p:nvPr>
        </p:nvSpPr>
        <p:spPr/>
        <p:txBody>
          <a:bodyPr/>
          <a:lstStyle/>
          <a:p>
            <a:r>
              <a:rPr lang="en-US" noProof="0"/>
              <a:t>| Summie Farewell 2024 | Friederike Januschek, 4.9.24</a:t>
            </a:r>
            <a:endParaRPr lang="en-US" noProof="0" dirty="0"/>
          </a:p>
        </p:txBody>
      </p:sp>
      <p:pic>
        <p:nvPicPr>
          <p:cNvPr id="12" name="Grafik 11">
            <a:extLst>
              <a:ext uri="{FF2B5EF4-FFF2-40B4-BE49-F238E27FC236}">
                <a16:creationId xmlns:a16="http://schemas.microsoft.com/office/drawing/2014/main" id="{DD44B11B-B6AE-44DF-8A13-8282D40AF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611904"/>
            <a:ext cx="5879407" cy="3307475"/>
          </a:xfrm>
          <a:prstGeom prst="rect">
            <a:avLst/>
          </a:prstGeom>
        </p:spPr>
      </p:pic>
      <p:pic>
        <p:nvPicPr>
          <p:cNvPr id="13" name="Grafik 12">
            <a:extLst>
              <a:ext uri="{FF2B5EF4-FFF2-40B4-BE49-F238E27FC236}">
                <a16:creationId xmlns:a16="http://schemas.microsoft.com/office/drawing/2014/main" id="{EF8E2B9B-03F0-44FE-A586-54FC1B58E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611904"/>
            <a:ext cx="4046010" cy="2276872"/>
          </a:xfrm>
          <a:prstGeom prst="rect">
            <a:avLst/>
          </a:prstGeom>
        </p:spPr>
      </p:pic>
      <p:pic>
        <p:nvPicPr>
          <p:cNvPr id="9" name="Grafik 8">
            <a:extLst>
              <a:ext uri="{FF2B5EF4-FFF2-40B4-BE49-F238E27FC236}">
                <a16:creationId xmlns:a16="http://schemas.microsoft.com/office/drawing/2014/main" id="{28212CC6-A6A0-479F-82CC-0DB2CA9D3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840" y="4327986"/>
            <a:ext cx="5227760" cy="2346234"/>
          </a:xfrm>
          <a:prstGeom prst="rect">
            <a:avLst/>
          </a:prstGeom>
        </p:spPr>
      </p:pic>
      <p:pic>
        <p:nvPicPr>
          <p:cNvPr id="14" name="Grafik 13">
            <a:extLst>
              <a:ext uri="{FF2B5EF4-FFF2-40B4-BE49-F238E27FC236}">
                <a16:creationId xmlns:a16="http://schemas.microsoft.com/office/drawing/2014/main" id="{6714130C-654C-492D-AC70-F8B3596E9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154" y="4631914"/>
            <a:ext cx="2496144" cy="1644959"/>
          </a:xfrm>
          <a:prstGeom prst="rect">
            <a:avLst/>
          </a:prstGeom>
        </p:spPr>
      </p:pic>
    </p:spTree>
    <p:extLst>
      <p:ext uri="{BB962C8B-B14F-4D97-AF65-F5344CB8AC3E}">
        <p14:creationId xmlns:p14="http://schemas.microsoft.com/office/powerpoint/2010/main" val="344642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CD48333-99D9-4683-BEC9-81EB4AC660A3}"/>
              </a:ext>
            </a:extLst>
          </p:cNvPr>
          <p:cNvSpPr>
            <a:spLocks noGrp="1"/>
          </p:cNvSpPr>
          <p:nvPr>
            <p:ph type="title"/>
          </p:nvPr>
        </p:nvSpPr>
        <p:spPr/>
        <p:txBody>
          <a:bodyPr/>
          <a:lstStyle/>
          <a:p>
            <a:r>
              <a:rPr lang="de-DE" dirty="0" err="1"/>
              <a:t>Thank</a:t>
            </a:r>
            <a:r>
              <a:rPr lang="de-DE" dirty="0"/>
              <a:t> </a:t>
            </a:r>
            <a:r>
              <a:rPr lang="de-DE" dirty="0" err="1"/>
              <a:t>you</a:t>
            </a:r>
            <a:r>
              <a:rPr lang="de-DE" dirty="0"/>
              <a:t> All!</a:t>
            </a:r>
          </a:p>
        </p:txBody>
      </p:sp>
      <p:sp>
        <p:nvSpPr>
          <p:cNvPr id="7" name="Textplatzhalter 6">
            <a:extLst>
              <a:ext uri="{FF2B5EF4-FFF2-40B4-BE49-F238E27FC236}">
                <a16:creationId xmlns:a16="http://schemas.microsoft.com/office/drawing/2014/main" id="{49781E47-9F75-4651-8350-81C33CE5AE2E}"/>
              </a:ext>
            </a:extLst>
          </p:cNvPr>
          <p:cNvSpPr>
            <a:spLocks noGrp="1"/>
          </p:cNvSpPr>
          <p:nvPr>
            <p:ph type="body" sz="quarter" idx="13"/>
          </p:nvPr>
        </p:nvSpPr>
        <p:spPr/>
        <p:txBody>
          <a:bodyPr/>
          <a:lstStyle/>
          <a:p>
            <a:r>
              <a:rPr lang="de-DE" dirty="0" err="1"/>
              <a:t>We</a:t>
            </a:r>
            <a:r>
              <a:rPr lang="de-DE" dirty="0"/>
              <a:t> </a:t>
            </a:r>
            <a:r>
              <a:rPr lang="de-DE" dirty="0" err="1"/>
              <a:t>hope</a:t>
            </a:r>
            <a:r>
              <a:rPr lang="de-DE" dirty="0"/>
              <a:t> </a:t>
            </a:r>
            <a:r>
              <a:rPr lang="de-DE" dirty="0" err="1"/>
              <a:t>to</a:t>
            </a:r>
            <a:r>
              <a:rPr lang="de-DE" dirty="0"/>
              <a:t> </a:t>
            </a:r>
            <a:r>
              <a:rPr lang="de-DE" dirty="0" err="1"/>
              <a:t>welcome</a:t>
            </a:r>
            <a:r>
              <a:rPr lang="de-DE" dirty="0"/>
              <a:t> </a:t>
            </a:r>
            <a:r>
              <a:rPr lang="de-DE" dirty="0" err="1"/>
              <a:t>you</a:t>
            </a:r>
            <a:r>
              <a:rPr lang="de-DE" dirty="0"/>
              <a:t> back! </a:t>
            </a:r>
          </a:p>
        </p:txBody>
      </p:sp>
      <p:sp>
        <p:nvSpPr>
          <p:cNvPr id="20" name="Fußzeilenplatzhalter 19">
            <a:extLst>
              <a:ext uri="{FF2B5EF4-FFF2-40B4-BE49-F238E27FC236}">
                <a16:creationId xmlns:a16="http://schemas.microsoft.com/office/drawing/2014/main" id="{26D12E44-6CB0-43FD-8C9B-738AB4C0F227}"/>
              </a:ext>
            </a:extLst>
          </p:cNvPr>
          <p:cNvSpPr>
            <a:spLocks noGrp="1"/>
          </p:cNvSpPr>
          <p:nvPr>
            <p:ph type="ftr" sz="quarter" idx="11"/>
          </p:nvPr>
        </p:nvSpPr>
        <p:spPr/>
        <p:txBody>
          <a:bodyPr/>
          <a:lstStyle/>
          <a:p>
            <a:r>
              <a:rPr lang="en-US" noProof="0"/>
              <a:t>| Summie Farewell 2024 | Friederike Januschek, 4.9.24</a:t>
            </a:r>
            <a:endParaRPr lang="en-US" noProof="0" dirty="0"/>
          </a:p>
        </p:txBody>
      </p:sp>
      <p:pic>
        <p:nvPicPr>
          <p:cNvPr id="12" name="Grafik 11">
            <a:extLst>
              <a:ext uri="{FF2B5EF4-FFF2-40B4-BE49-F238E27FC236}">
                <a16:creationId xmlns:a16="http://schemas.microsoft.com/office/drawing/2014/main" id="{DD44B11B-B6AE-44DF-8A13-8282D40AF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611904"/>
            <a:ext cx="5879407" cy="3307475"/>
          </a:xfrm>
          <a:prstGeom prst="rect">
            <a:avLst/>
          </a:prstGeom>
        </p:spPr>
      </p:pic>
      <p:pic>
        <p:nvPicPr>
          <p:cNvPr id="13" name="Grafik 12">
            <a:extLst>
              <a:ext uri="{FF2B5EF4-FFF2-40B4-BE49-F238E27FC236}">
                <a16:creationId xmlns:a16="http://schemas.microsoft.com/office/drawing/2014/main" id="{EF8E2B9B-03F0-44FE-A586-54FC1B58E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611904"/>
            <a:ext cx="4046010" cy="2276872"/>
          </a:xfrm>
          <a:prstGeom prst="rect">
            <a:avLst/>
          </a:prstGeom>
        </p:spPr>
      </p:pic>
      <p:pic>
        <p:nvPicPr>
          <p:cNvPr id="9" name="Grafik 8">
            <a:extLst>
              <a:ext uri="{FF2B5EF4-FFF2-40B4-BE49-F238E27FC236}">
                <a16:creationId xmlns:a16="http://schemas.microsoft.com/office/drawing/2014/main" id="{28212CC6-A6A0-479F-82CC-0DB2CA9D3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840" y="4327986"/>
            <a:ext cx="5227760" cy="2346234"/>
          </a:xfrm>
          <a:prstGeom prst="rect">
            <a:avLst/>
          </a:prstGeom>
        </p:spPr>
      </p:pic>
      <p:pic>
        <p:nvPicPr>
          <p:cNvPr id="8" name="Grafik 7">
            <a:extLst>
              <a:ext uri="{FF2B5EF4-FFF2-40B4-BE49-F238E27FC236}">
                <a16:creationId xmlns:a16="http://schemas.microsoft.com/office/drawing/2014/main" id="{15AFB680-31F0-4B40-AD61-87DA7ECFEB3A}"/>
              </a:ext>
            </a:extLst>
          </p:cNvPr>
          <p:cNvPicPr>
            <a:picLocks noChangeAspect="1"/>
          </p:cNvPicPr>
          <p:nvPr/>
        </p:nvPicPr>
        <p:blipFill>
          <a:blip r:embed="rId5"/>
          <a:stretch>
            <a:fillRect/>
          </a:stretch>
        </p:blipFill>
        <p:spPr>
          <a:xfrm>
            <a:off x="2927648" y="2000025"/>
            <a:ext cx="5019088" cy="2139716"/>
          </a:xfrm>
          <a:prstGeom prst="rect">
            <a:avLst/>
          </a:prstGeom>
        </p:spPr>
      </p:pic>
      <p:sp>
        <p:nvSpPr>
          <p:cNvPr id="10" name="Textfeld 9">
            <a:extLst>
              <a:ext uri="{FF2B5EF4-FFF2-40B4-BE49-F238E27FC236}">
                <a16:creationId xmlns:a16="http://schemas.microsoft.com/office/drawing/2014/main" id="{D3EE1196-11C2-4801-9758-5E651C588295}"/>
              </a:ext>
            </a:extLst>
          </p:cNvPr>
          <p:cNvSpPr txBox="1"/>
          <p:nvPr/>
        </p:nvSpPr>
        <p:spPr>
          <a:xfrm>
            <a:off x="7032104" y="2171184"/>
            <a:ext cx="1368152" cy="338554"/>
          </a:xfrm>
          <a:prstGeom prst="rect">
            <a:avLst/>
          </a:prstGeom>
          <a:noFill/>
        </p:spPr>
        <p:txBody>
          <a:bodyPr wrap="square" rtlCol="0">
            <a:spAutoFit/>
          </a:bodyPr>
          <a:lstStyle/>
          <a:p>
            <a:r>
              <a:rPr lang="de-DE" sz="1600" dirty="0" err="1"/>
              <a:t>yes</a:t>
            </a:r>
            <a:endParaRPr lang="de-DE" sz="1600" dirty="0"/>
          </a:p>
        </p:txBody>
      </p:sp>
      <p:sp>
        <p:nvSpPr>
          <p:cNvPr id="11" name="Textfeld 10">
            <a:extLst>
              <a:ext uri="{FF2B5EF4-FFF2-40B4-BE49-F238E27FC236}">
                <a16:creationId xmlns:a16="http://schemas.microsoft.com/office/drawing/2014/main" id="{3A314C51-0FD0-4ED9-841B-328C27B2DC12}"/>
              </a:ext>
            </a:extLst>
          </p:cNvPr>
          <p:cNvSpPr txBox="1"/>
          <p:nvPr/>
        </p:nvSpPr>
        <p:spPr>
          <a:xfrm>
            <a:off x="7019016" y="3299257"/>
            <a:ext cx="1368152" cy="338554"/>
          </a:xfrm>
          <a:prstGeom prst="rect">
            <a:avLst/>
          </a:prstGeom>
          <a:noFill/>
        </p:spPr>
        <p:txBody>
          <a:bodyPr wrap="square" rtlCol="0">
            <a:spAutoFit/>
          </a:bodyPr>
          <a:lstStyle/>
          <a:p>
            <a:r>
              <a:rPr lang="de-DE" sz="1600" dirty="0" err="1"/>
              <a:t>maybe</a:t>
            </a:r>
            <a:endParaRPr lang="de-DE" sz="1600" dirty="0"/>
          </a:p>
        </p:txBody>
      </p:sp>
      <p:sp>
        <p:nvSpPr>
          <p:cNvPr id="14" name="Textfeld 13">
            <a:extLst>
              <a:ext uri="{FF2B5EF4-FFF2-40B4-BE49-F238E27FC236}">
                <a16:creationId xmlns:a16="http://schemas.microsoft.com/office/drawing/2014/main" id="{26D3C099-6832-4B54-859B-DEB8E900794E}"/>
              </a:ext>
            </a:extLst>
          </p:cNvPr>
          <p:cNvSpPr txBox="1"/>
          <p:nvPr/>
        </p:nvSpPr>
        <p:spPr>
          <a:xfrm>
            <a:off x="7034043" y="2770765"/>
            <a:ext cx="1368152" cy="338554"/>
          </a:xfrm>
          <a:prstGeom prst="rect">
            <a:avLst/>
          </a:prstGeom>
          <a:noFill/>
        </p:spPr>
        <p:txBody>
          <a:bodyPr wrap="square" rtlCol="0">
            <a:spAutoFit/>
          </a:bodyPr>
          <a:lstStyle/>
          <a:p>
            <a:r>
              <a:rPr lang="de-DE" sz="1600" dirty="0" err="1"/>
              <a:t>no</a:t>
            </a:r>
            <a:endParaRPr lang="de-DE" sz="1600" dirty="0"/>
          </a:p>
        </p:txBody>
      </p:sp>
      <p:pic>
        <p:nvPicPr>
          <p:cNvPr id="15" name="Grafik 14">
            <a:extLst>
              <a:ext uri="{FF2B5EF4-FFF2-40B4-BE49-F238E27FC236}">
                <a16:creationId xmlns:a16="http://schemas.microsoft.com/office/drawing/2014/main" id="{B30A2432-3AD9-4145-BF60-2A694BEB4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154" y="4631914"/>
            <a:ext cx="2496144" cy="1644959"/>
          </a:xfrm>
          <a:prstGeom prst="rect">
            <a:avLst/>
          </a:prstGeom>
        </p:spPr>
      </p:pic>
    </p:spTree>
    <p:extLst>
      <p:ext uri="{BB962C8B-B14F-4D97-AF65-F5344CB8AC3E}">
        <p14:creationId xmlns:p14="http://schemas.microsoft.com/office/powerpoint/2010/main" val="374325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2508C-3826-4F02-9E14-056A3402936A}"/>
              </a:ext>
            </a:extLst>
          </p:cNvPr>
          <p:cNvSpPr>
            <a:spLocks noGrp="1"/>
          </p:cNvSpPr>
          <p:nvPr>
            <p:ph type="title"/>
          </p:nvPr>
        </p:nvSpPr>
        <p:spPr/>
        <p:txBody>
          <a:bodyPr/>
          <a:lstStyle/>
          <a:p>
            <a:r>
              <a:rPr lang="de-DE" dirty="0"/>
              <a:t>The Future</a:t>
            </a:r>
          </a:p>
        </p:txBody>
      </p:sp>
      <p:sp>
        <p:nvSpPr>
          <p:cNvPr id="4" name="Fußzeilenplatzhalter 3">
            <a:extLst>
              <a:ext uri="{FF2B5EF4-FFF2-40B4-BE49-F238E27FC236}">
                <a16:creationId xmlns:a16="http://schemas.microsoft.com/office/drawing/2014/main" id="{56FDC1A4-AB29-474D-A7E9-AFD45DF32B93}"/>
              </a:ext>
            </a:extLst>
          </p:cNvPr>
          <p:cNvSpPr>
            <a:spLocks noGrp="1"/>
          </p:cNvSpPr>
          <p:nvPr>
            <p:ph type="ftr" sz="quarter" idx="11"/>
          </p:nvPr>
        </p:nvSpPr>
        <p:spPr/>
        <p:txBody>
          <a:bodyPr/>
          <a:lstStyle/>
          <a:p>
            <a:r>
              <a:rPr lang="de-DE"/>
              <a:t>| Summie Farewell 2024 | Friederike Januschek, 4.9.24</a:t>
            </a:r>
            <a:endParaRPr lang="de-DE" dirty="0"/>
          </a:p>
        </p:txBody>
      </p:sp>
      <p:sp>
        <p:nvSpPr>
          <p:cNvPr id="5" name="Textplatzhalter 4">
            <a:extLst>
              <a:ext uri="{FF2B5EF4-FFF2-40B4-BE49-F238E27FC236}">
                <a16:creationId xmlns:a16="http://schemas.microsoft.com/office/drawing/2014/main" id="{14B7D406-92AA-4034-8542-2DD3A8982A12}"/>
              </a:ext>
            </a:extLst>
          </p:cNvPr>
          <p:cNvSpPr>
            <a:spLocks noGrp="1"/>
          </p:cNvSpPr>
          <p:nvPr>
            <p:ph type="body" sz="quarter" idx="13"/>
          </p:nvPr>
        </p:nvSpPr>
        <p:spPr/>
        <p:txBody>
          <a:bodyPr/>
          <a:lstStyle/>
          <a:p>
            <a:r>
              <a:rPr lang="de-DE" dirty="0" err="1"/>
              <a:t>If</a:t>
            </a:r>
            <a:r>
              <a:rPr lang="de-DE" dirty="0"/>
              <a:t> </a:t>
            </a:r>
            <a:r>
              <a:rPr lang="de-DE" dirty="0" err="1"/>
              <a:t>you</a:t>
            </a:r>
            <a:r>
              <a:rPr lang="de-DE" dirty="0"/>
              <a:t> </a:t>
            </a:r>
            <a:r>
              <a:rPr lang="de-DE" dirty="0" err="1"/>
              <a:t>would</a:t>
            </a:r>
            <a:r>
              <a:rPr lang="de-DE" dirty="0"/>
              <a:t> like </a:t>
            </a:r>
            <a:r>
              <a:rPr lang="de-DE" dirty="0" err="1"/>
              <a:t>to</a:t>
            </a:r>
            <a:r>
              <a:rPr lang="de-DE" dirty="0"/>
              <a:t> </a:t>
            </a:r>
            <a:r>
              <a:rPr lang="de-DE" dirty="0" err="1"/>
              <a:t>come</a:t>
            </a:r>
            <a:r>
              <a:rPr lang="de-DE" dirty="0"/>
              <a:t> back</a:t>
            </a:r>
          </a:p>
        </p:txBody>
      </p:sp>
      <p:pic>
        <p:nvPicPr>
          <p:cNvPr id="11" name="Grafik 10">
            <a:extLst>
              <a:ext uri="{FF2B5EF4-FFF2-40B4-BE49-F238E27FC236}">
                <a16:creationId xmlns:a16="http://schemas.microsoft.com/office/drawing/2014/main" id="{3E74C22D-BEC2-42E7-BE61-F35D49A03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86" y="5735149"/>
            <a:ext cx="5948195" cy="654300"/>
          </a:xfrm>
          <a:prstGeom prst="rect">
            <a:avLst/>
          </a:prstGeom>
        </p:spPr>
      </p:pic>
      <p:pic>
        <p:nvPicPr>
          <p:cNvPr id="14" name="Grafik 13">
            <a:extLst>
              <a:ext uri="{FF2B5EF4-FFF2-40B4-BE49-F238E27FC236}">
                <a16:creationId xmlns:a16="http://schemas.microsoft.com/office/drawing/2014/main" id="{A78E6D4C-4DC8-465D-A4F3-9DA0D6C9598A}"/>
              </a:ext>
            </a:extLst>
          </p:cNvPr>
          <p:cNvPicPr>
            <a:picLocks noChangeAspect="1"/>
          </p:cNvPicPr>
          <p:nvPr/>
        </p:nvPicPr>
        <p:blipFill>
          <a:blip r:embed="rId3"/>
          <a:stretch>
            <a:fillRect/>
          </a:stretch>
        </p:blipFill>
        <p:spPr>
          <a:xfrm>
            <a:off x="7077499" y="4807848"/>
            <a:ext cx="5114501" cy="1710342"/>
          </a:xfrm>
          <a:prstGeom prst="rect">
            <a:avLst/>
          </a:prstGeom>
        </p:spPr>
      </p:pic>
      <p:sp>
        <p:nvSpPr>
          <p:cNvPr id="3" name="Inhaltsplatzhalter 2">
            <a:extLst>
              <a:ext uri="{FF2B5EF4-FFF2-40B4-BE49-F238E27FC236}">
                <a16:creationId xmlns:a16="http://schemas.microsoft.com/office/drawing/2014/main" id="{147912A6-F66B-46F9-A172-FB82C2031938}"/>
              </a:ext>
            </a:extLst>
          </p:cNvPr>
          <p:cNvSpPr>
            <a:spLocks noGrp="1"/>
          </p:cNvSpPr>
          <p:nvPr>
            <p:ph idx="1"/>
          </p:nvPr>
        </p:nvSpPr>
        <p:spPr>
          <a:xfrm>
            <a:off x="407987" y="1406428"/>
            <a:ext cx="8712349" cy="3650872"/>
          </a:xfrm>
        </p:spPr>
        <p:txBody>
          <a:bodyPr/>
          <a:lstStyle/>
          <a:p>
            <a:r>
              <a:rPr lang="de-DE" dirty="0"/>
              <a:t>About 40% </a:t>
            </a:r>
            <a:r>
              <a:rPr lang="de-DE" dirty="0" err="1"/>
              <a:t>of</a:t>
            </a:r>
            <a:r>
              <a:rPr lang="de-DE" dirty="0"/>
              <a:t> </a:t>
            </a:r>
            <a:r>
              <a:rPr lang="de-DE" dirty="0" err="1"/>
              <a:t>the</a:t>
            </a:r>
            <a:r>
              <a:rPr lang="de-DE" dirty="0"/>
              <a:t> DESY </a:t>
            </a:r>
            <a:r>
              <a:rPr lang="de-DE" dirty="0" err="1"/>
              <a:t>Summies</a:t>
            </a:r>
            <a:r>
              <a:rPr lang="de-DE" dirty="0"/>
              <a:t> </a:t>
            </a:r>
            <a:r>
              <a:rPr lang="de-DE" dirty="0" err="1"/>
              <a:t>return</a:t>
            </a:r>
            <a:r>
              <a:rPr lang="de-DE" dirty="0"/>
              <a:t> </a:t>
            </a:r>
            <a:r>
              <a:rPr lang="de-DE" dirty="0" err="1"/>
              <a:t>to</a:t>
            </a:r>
            <a:r>
              <a:rPr lang="de-DE" dirty="0"/>
              <a:t> DESY e.g. </a:t>
            </a:r>
            <a:r>
              <a:rPr lang="de-DE" dirty="0" err="1"/>
              <a:t>for</a:t>
            </a:r>
            <a:r>
              <a:rPr lang="de-DE" dirty="0"/>
              <a:t> </a:t>
            </a:r>
            <a:r>
              <a:rPr lang="de-DE" dirty="0" err="1"/>
              <a:t>doing</a:t>
            </a:r>
            <a:r>
              <a:rPr lang="de-DE" dirty="0"/>
              <a:t> </a:t>
            </a:r>
            <a:r>
              <a:rPr lang="de-DE" dirty="0" err="1"/>
              <a:t>their</a:t>
            </a:r>
            <a:r>
              <a:rPr lang="de-DE" dirty="0"/>
              <a:t> PhD.</a:t>
            </a:r>
          </a:p>
          <a:p>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be</a:t>
            </a:r>
            <a:r>
              <a:rPr lang="de-DE" dirty="0"/>
              <a:t> </a:t>
            </a:r>
            <a:r>
              <a:rPr lang="de-DE" dirty="0" err="1"/>
              <a:t>one</a:t>
            </a:r>
            <a:r>
              <a:rPr lang="de-DE" dirty="0"/>
              <a:t> </a:t>
            </a:r>
            <a:r>
              <a:rPr lang="de-DE" dirty="0" err="1"/>
              <a:t>of</a:t>
            </a:r>
            <a:r>
              <a:rPr lang="de-DE" dirty="0"/>
              <a:t> </a:t>
            </a:r>
            <a:r>
              <a:rPr lang="de-DE" dirty="0" err="1"/>
              <a:t>them</a:t>
            </a:r>
            <a:r>
              <a:rPr lang="de-DE" dirty="0"/>
              <a:t>: </a:t>
            </a:r>
            <a:r>
              <a:rPr lang="de-DE" b="1" dirty="0" err="1"/>
              <a:t>Stay</a:t>
            </a:r>
            <a:r>
              <a:rPr lang="de-DE" b="1" dirty="0"/>
              <a:t> in </a:t>
            </a:r>
            <a:r>
              <a:rPr lang="de-DE" b="1" dirty="0" err="1"/>
              <a:t>touch</a:t>
            </a:r>
            <a:r>
              <a:rPr lang="de-DE" b="1" dirty="0"/>
              <a:t> </a:t>
            </a:r>
            <a:r>
              <a:rPr lang="de-DE" b="1" dirty="0" err="1"/>
              <a:t>or</a:t>
            </a:r>
            <a:r>
              <a:rPr lang="de-DE" b="1" dirty="0"/>
              <a:t> </a:t>
            </a:r>
            <a:r>
              <a:rPr lang="de-DE" b="1" dirty="0" err="1"/>
              <a:t>get</a:t>
            </a:r>
            <a:r>
              <a:rPr lang="de-DE" b="1" dirty="0"/>
              <a:t> back in </a:t>
            </a:r>
            <a:r>
              <a:rPr lang="de-DE" b="1" dirty="0" err="1"/>
              <a:t>touch</a:t>
            </a:r>
            <a:r>
              <a:rPr lang="de-DE" b="1" dirty="0"/>
              <a:t> </a:t>
            </a:r>
            <a:r>
              <a:rPr lang="de-DE" b="1" dirty="0" err="1"/>
              <a:t>with</a:t>
            </a:r>
            <a:r>
              <a:rPr lang="de-DE" b="1" dirty="0"/>
              <a:t> </a:t>
            </a:r>
            <a:r>
              <a:rPr lang="de-DE" b="1" dirty="0" err="1"/>
              <a:t>your</a:t>
            </a:r>
            <a:r>
              <a:rPr lang="de-DE" b="1" dirty="0"/>
              <a:t> </a:t>
            </a:r>
            <a:r>
              <a:rPr lang="de-DE" b="1" dirty="0" err="1"/>
              <a:t>supervisors</a:t>
            </a:r>
            <a:r>
              <a:rPr lang="de-DE" b="1" dirty="0"/>
              <a:t> and </a:t>
            </a:r>
            <a:r>
              <a:rPr lang="de-DE" b="1" dirty="0" err="1"/>
              <a:t>other</a:t>
            </a:r>
            <a:r>
              <a:rPr lang="de-DE" b="1" dirty="0"/>
              <a:t> </a:t>
            </a:r>
            <a:r>
              <a:rPr lang="de-DE" b="1" dirty="0" err="1"/>
              <a:t>people</a:t>
            </a:r>
            <a:r>
              <a:rPr lang="de-DE" b="1" dirty="0"/>
              <a:t> at DESY. </a:t>
            </a:r>
          </a:p>
          <a:p>
            <a:r>
              <a:rPr lang="de-DE" dirty="0" err="1"/>
              <a:t>There</a:t>
            </a:r>
            <a:r>
              <a:rPr lang="de-DE" dirty="0"/>
              <a:t> </a:t>
            </a:r>
            <a:r>
              <a:rPr lang="de-DE" dirty="0" err="1"/>
              <a:t>are</a:t>
            </a:r>
            <a:r>
              <a:rPr lang="de-DE" dirty="0"/>
              <a:t> different </a:t>
            </a:r>
            <a:r>
              <a:rPr lang="de-DE" dirty="0" err="1"/>
              <a:t>graduate</a:t>
            </a:r>
            <a:r>
              <a:rPr lang="de-DE" dirty="0"/>
              <a:t> </a:t>
            </a:r>
            <a:r>
              <a:rPr lang="de-DE" dirty="0" err="1"/>
              <a:t>schools</a:t>
            </a:r>
            <a:r>
              <a:rPr lang="de-DE" dirty="0"/>
              <a:t> and </a:t>
            </a:r>
            <a:r>
              <a:rPr lang="de-DE" dirty="0" err="1"/>
              <a:t>other</a:t>
            </a:r>
            <a:r>
              <a:rPr lang="de-DE" dirty="0"/>
              <a:t> initiatives at DESY, e.g. DASHH, Helmholtz Weizmann Multimessenger </a:t>
            </a:r>
            <a:r>
              <a:rPr lang="de-DE" dirty="0" err="1"/>
              <a:t>Astronomy</a:t>
            </a:r>
            <a:r>
              <a:rPr lang="de-DE" dirty="0"/>
              <a:t> Research School, PIER; </a:t>
            </a:r>
            <a:r>
              <a:rPr lang="de-DE" dirty="0" err="1"/>
              <a:t>to</a:t>
            </a:r>
            <a:r>
              <a:rPr lang="de-DE" dirty="0"/>
              <a:t> </a:t>
            </a:r>
            <a:r>
              <a:rPr lang="de-DE" dirty="0" err="1"/>
              <a:t>some</a:t>
            </a:r>
            <a:r>
              <a:rPr lang="de-DE" dirty="0"/>
              <a:t> </a:t>
            </a:r>
            <a:r>
              <a:rPr lang="de-DE" dirty="0" err="1"/>
              <a:t>of</a:t>
            </a:r>
            <a:r>
              <a:rPr lang="de-DE" dirty="0"/>
              <a:t> </a:t>
            </a:r>
            <a:r>
              <a:rPr lang="de-DE" dirty="0" err="1"/>
              <a:t>them</a:t>
            </a:r>
            <a:r>
              <a:rPr lang="de-DE" dirty="0"/>
              <a:t> </a:t>
            </a:r>
            <a:r>
              <a:rPr lang="de-DE" dirty="0" err="1"/>
              <a:t>you</a:t>
            </a:r>
            <a:r>
              <a:rPr lang="de-DE" dirty="0"/>
              <a:t> </a:t>
            </a:r>
            <a:r>
              <a:rPr lang="de-DE" dirty="0" err="1"/>
              <a:t>can</a:t>
            </a:r>
            <a:r>
              <a:rPr lang="de-DE" dirty="0"/>
              <a:t> </a:t>
            </a:r>
            <a:r>
              <a:rPr lang="de-DE" dirty="0" err="1"/>
              <a:t>apply</a:t>
            </a:r>
            <a:r>
              <a:rPr lang="de-DE" dirty="0"/>
              <a:t> </a:t>
            </a:r>
            <a:r>
              <a:rPr lang="de-DE" dirty="0" err="1"/>
              <a:t>directly</a:t>
            </a:r>
            <a:endParaRPr lang="de-DE" dirty="0"/>
          </a:p>
          <a:p>
            <a:r>
              <a:rPr lang="de-DE" dirty="0"/>
              <a:t>Also: check </a:t>
            </a:r>
            <a:r>
              <a:rPr lang="de-DE" dirty="0" err="1"/>
              <a:t>again</a:t>
            </a:r>
            <a:r>
              <a:rPr lang="de-DE" dirty="0"/>
              <a:t> </a:t>
            </a:r>
            <a:r>
              <a:rPr lang="de-DE" dirty="0" err="1"/>
              <a:t>the</a:t>
            </a:r>
            <a:r>
              <a:rPr lang="de-DE" dirty="0"/>
              <a:t> </a:t>
            </a:r>
            <a:r>
              <a:rPr lang="de-DE" b="1" dirty="0" err="1"/>
              <a:t>talks</a:t>
            </a:r>
            <a:r>
              <a:rPr lang="de-DE" b="1" dirty="0"/>
              <a:t> </a:t>
            </a:r>
            <a:r>
              <a:rPr lang="de-DE" b="1" dirty="0" err="1"/>
              <a:t>about</a:t>
            </a:r>
            <a:r>
              <a:rPr lang="de-DE" b="1" dirty="0"/>
              <a:t> </a:t>
            </a:r>
            <a:r>
              <a:rPr lang="de-DE" b="1" dirty="0" err="1"/>
              <a:t>our</a:t>
            </a:r>
            <a:r>
              <a:rPr lang="de-DE" b="1" dirty="0"/>
              <a:t> </a:t>
            </a:r>
            <a:r>
              <a:rPr lang="de-DE" b="1" dirty="0" err="1"/>
              <a:t>graduate</a:t>
            </a:r>
            <a:r>
              <a:rPr lang="de-DE" b="1" dirty="0"/>
              <a:t> </a:t>
            </a:r>
            <a:r>
              <a:rPr lang="de-DE" b="1" dirty="0" err="1"/>
              <a:t>schools</a:t>
            </a:r>
            <a:r>
              <a:rPr lang="de-DE" b="1" dirty="0"/>
              <a:t> </a:t>
            </a:r>
            <a:r>
              <a:rPr lang="de-DE" dirty="0">
                <a:hlinkClick r:id="rId4"/>
              </a:rPr>
              <a:t>https://indico.desy.de/event/45440/</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the</a:t>
            </a:r>
            <a:r>
              <a:rPr lang="de-DE" dirty="0"/>
              <a:t> </a:t>
            </a:r>
            <a:r>
              <a:rPr lang="de-DE" dirty="0" err="1"/>
              <a:t>webpages</a:t>
            </a:r>
            <a:r>
              <a:rPr lang="de-DE" dirty="0"/>
              <a:t>: </a:t>
            </a:r>
            <a:r>
              <a:rPr lang="de-DE" dirty="0">
                <a:hlinkClick r:id="rId5"/>
              </a:rPr>
              <a:t>https://www.desy.de/career/career_programs/index_eng.html</a:t>
            </a:r>
            <a:r>
              <a:rPr lang="de-DE" dirty="0"/>
              <a:t> </a:t>
            </a:r>
          </a:p>
          <a:p>
            <a:r>
              <a:rPr lang="de-DE" dirty="0"/>
              <a:t>Alumni network </a:t>
            </a:r>
            <a:r>
              <a:rPr lang="de-DE" dirty="0">
                <a:hlinkClick r:id="rId6"/>
              </a:rPr>
              <a:t>https://connect.desy.de/index_eng.html</a:t>
            </a:r>
            <a:r>
              <a:rPr lang="de-DE" dirty="0"/>
              <a:t> </a:t>
            </a:r>
          </a:p>
          <a:p>
            <a:pPr marL="0" indent="0">
              <a:buNone/>
            </a:pPr>
            <a:r>
              <a:rPr lang="de-DE" sz="2000" b="1" dirty="0" err="1">
                <a:solidFill>
                  <a:schemeClr val="accent2"/>
                </a:solidFill>
              </a:rPr>
              <a:t>Please</a:t>
            </a:r>
            <a:r>
              <a:rPr lang="de-DE" sz="2000" b="1" dirty="0">
                <a:solidFill>
                  <a:schemeClr val="accent2"/>
                </a:solidFill>
              </a:rPr>
              <a:t> </a:t>
            </a:r>
            <a:r>
              <a:rPr lang="de-DE" sz="2000" b="1" dirty="0" err="1">
                <a:solidFill>
                  <a:schemeClr val="accent2"/>
                </a:solidFill>
              </a:rPr>
              <a:t>stay</a:t>
            </a:r>
            <a:r>
              <a:rPr lang="de-DE" sz="2000" b="1" dirty="0">
                <a:solidFill>
                  <a:schemeClr val="accent2"/>
                </a:solidFill>
              </a:rPr>
              <a:t> in </a:t>
            </a:r>
            <a:r>
              <a:rPr lang="de-DE" sz="2000" b="1" dirty="0" err="1">
                <a:solidFill>
                  <a:schemeClr val="accent2"/>
                </a:solidFill>
              </a:rPr>
              <a:t>touch</a:t>
            </a:r>
            <a:r>
              <a:rPr lang="de-DE" sz="2000" b="1" dirty="0">
                <a:solidFill>
                  <a:schemeClr val="accent2"/>
                </a:solidFill>
              </a:rPr>
              <a:t>, </a:t>
            </a:r>
            <a:r>
              <a:rPr lang="de-DE" sz="2000" b="1" dirty="0" err="1">
                <a:solidFill>
                  <a:schemeClr val="accent2"/>
                </a:solidFill>
              </a:rPr>
              <a:t>we‘ll</a:t>
            </a:r>
            <a:r>
              <a:rPr lang="de-DE" sz="2000" b="1" dirty="0">
                <a:solidFill>
                  <a:schemeClr val="accent2"/>
                </a:solidFill>
              </a:rPr>
              <a:t> </a:t>
            </a:r>
            <a:r>
              <a:rPr lang="de-DE" sz="2000" b="1" dirty="0" err="1">
                <a:solidFill>
                  <a:schemeClr val="accent2"/>
                </a:solidFill>
              </a:rPr>
              <a:t>be</a:t>
            </a:r>
            <a:r>
              <a:rPr lang="de-DE" sz="2000" b="1" dirty="0">
                <a:solidFill>
                  <a:schemeClr val="accent2"/>
                </a:solidFill>
              </a:rPr>
              <a:t> happy </a:t>
            </a:r>
            <a:r>
              <a:rPr lang="de-DE" sz="2000" b="1" dirty="0" err="1">
                <a:solidFill>
                  <a:schemeClr val="accent2"/>
                </a:solidFill>
              </a:rPr>
              <a:t>to</a:t>
            </a:r>
            <a:r>
              <a:rPr lang="de-DE" sz="2000" b="1" dirty="0">
                <a:solidFill>
                  <a:schemeClr val="accent2"/>
                </a:solidFill>
              </a:rPr>
              <a:t> </a:t>
            </a:r>
            <a:r>
              <a:rPr lang="de-DE" sz="2000" b="1" dirty="0" err="1">
                <a:solidFill>
                  <a:schemeClr val="accent2"/>
                </a:solidFill>
              </a:rPr>
              <a:t>hear</a:t>
            </a:r>
            <a:r>
              <a:rPr lang="de-DE" sz="2000" b="1" dirty="0">
                <a:solidFill>
                  <a:schemeClr val="accent2"/>
                </a:solidFill>
              </a:rPr>
              <a:t> </a:t>
            </a:r>
            <a:r>
              <a:rPr lang="de-DE" sz="2000" b="1" dirty="0" err="1">
                <a:solidFill>
                  <a:schemeClr val="accent2"/>
                </a:solidFill>
              </a:rPr>
              <a:t>from</a:t>
            </a:r>
            <a:r>
              <a:rPr lang="de-DE" sz="2000" b="1" dirty="0">
                <a:solidFill>
                  <a:schemeClr val="accent2"/>
                </a:solidFill>
              </a:rPr>
              <a:t> </a:t>
            </a:r>
            <a:r>
              <a:rPr lang="de-DE" sz="2000" b="1" dirty="0" err="1">
                <a:solidFill>
                  <a:schemeClr val="accent2"/>
                </a:solidFill>
              </a:rPr>
              <a:t>you</a:t>
            </a:r>
            <a:r>
              <a:rPr lang="de-DE" sz="2000" b="1" dirty="0">
                <a:solidFill>
                  <a:schemeClr val="accent2"/>
                </a:solidFill>
              </a:rPr>
              <a:t>!</a:t>
            </a:r>
          </a:p>
          <a:p>
            <a:pPr marL="0" indent="0">
              <a:buNone/>
            </a:pPr>
            <a:endParaRPr lang="de-DE" dirty="0"/>
          </a:p>
          <a:p>
            <a:endParaRPr lang="de-DE" dirty="0"/>
          </a:p>
        </p:txBody>
      </p:sp>
      <p:pic>
        <p:nvPicPr>
          <p:cNvPr id="7" name="Grafik 6">
            <a:extLst>
              <a:ext uri="{FF2B5EF4-FFF2-40B4-BE49-F238E27FC236}">
                <a16:creationId xmlns:a16="http://schemas.microsoft.com/office/drawing/2014/main" id="{FCD616B9-5069-4DAA-9C49-87745B81DDFD}"/>
              </a:ext>
            </a:extLst>
          </p:cNvPr>
          <p:cNvPicPr>
            <a:picLocks noChangeAspect="1"/>
          </p:cNvPicPr>
          <p:nvPr/>
        </p:nvPicPr>
        <p:blipFill>
          <a:blip r:embed="rId7"/>
          <a:stretch>
            <a:fillRect/>
          </a:stretch>
        </p:blipFill>
        <p:spPr>
          <a:xfrm>
            <a:off x="8018199" y="3498076"/>
            <a:ext cx="3752957" cy="989517"/>
          </a:xfrm>
          <a:prstGeom prst="rect">
            <a:avLst/>
          </a:prstGeom>
        </p:spPr>
      </p:pic>
      <p:pic>
        <p:nvPicPr>
          <p:cNvPr id="8" name="Grafik 7">
            <a:extLst>
              <a:ext uri="{FF2B5EF4-FFF2-40B4-BE49-F238E27FC236}">
                <a16:creationId xmlns:a16="http://schemas.microsoft.com/office/drawing/2014/main" id="{0E1AF518-094F-4052-A0DD-08C04DF7BA4E}"/>
              </a:ext>
            </a:extLst>
          </p:cNvPr>
          <p:cNvPicPr>
            <a:picLocks noChangeAspect="1"/>
          </p:cNvPicPr>
          <p:nvPr/>
        </p:nvPicPr>
        <p:blipFill>
          <a:blip r:embed="rId8"/>
          <a:stretch>
            <a:fillRect/>
          </a:stretch>
        </p:blipFill>
        <p:spPr>
          <a:xfrm>
            <a:off x="8916714" y="992060"/>
            <a:ext cx="2931331" cy="1524089"/>
          </a:xfrm>
          <a:prstGeom prst="rect">
            <a:avLst/>
          </a:prstGeom>
        </p:spPr>
      </p:pic>
    </p:spTree>
    <p:extLst>
      <p:ext uri="{BB962C8B-B14F-4D97-AF65-F5344CB8AC3E}">
        <p14:creationId xmlns:p14="http://schemas.microsoft.com/office/powerpoint/2010/main" val="231721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AAB6E-45C1-4CDD-BC8B-27228BDE4176}"/>
              </a:ext>
            </a:extLst>
          </p:cNvPr>
          <p:cNvSpPr>
            <a:spLocks noGrp="1"/>
          </p:cNvSpPr>
          <p:nvPr>
            <p:ph type="title"/>
          </p:nvPr>
        </p:nvSpPr>
        <p:spPr>
          <a:xfrm>
            <a:off x="551384" y="193920"/>
            <a:ext cx="2523388" cy="393538"/>
          </a:xfrm>
        </p:spPr>
        <p:txBody>
          <a:bodyPr/>
          <a:lstStyle/>
          <a:p>
            <a:r>
              <a:rPr lang="de-DE" dirty="0" err="1"/>
              <a:t>Results</a:t>
            </a:r>
            <a:endParaRPr lang="de-DE" dirty="0"/>
          </a:p>
        </p:txBody>
      </p:sp>
      <p:sp>
        <p:nvSpPr>
          <p:cNvPr id="4" name="Fußzeilenplatzhalter 3">
            <a:extLst>
              <a:ext uri="{FF2B5EF4-FFF2-40B4-BE49-F238E27FC236}">
                <a16:creationId xmlns:a16="http://schemas.microsoft.com/office/drawing/2014/main" id="{9B8E934C-8F96-476A-AEE5-10FCB94EE4E7}"/>
              </a:ext>
            </a:extLst>
          </p:cNvPr>
          <p:cNvSpPr>
            <a:spLocks noGrp="1"/>
          </p:cNvSpPr>
          <p:nvPr>
            <p:ph type="ftr" sz="quarter" idx="11"/>
          </p:nvPr>
        </p:nvSpPr>
        <p:spPr/>
        <p:txBody>
          <a:bodyPr/>
          <a:lstStyle/>
          <a:p>
            <a:r>
              <a:rPr lang="de-DE"/>
              <a:t>| Summie Farewell 2024 | Friederike Januschek, 4.9.24</a:t>
            </a:r>
            <a:endParaRPr lang="de-DE" dirty="0"/>
          </a:p>
        </p:txBody>
      </p:sp>
      <p:sp>
        <p:nvSpPr>
          <p:cNvPr id="9" name="Inhaltsplatzhalter 8">
            <a:extLst>
              <a:ext uri="{FF2B5EF4-FFF2-40B4-BE49-F238E27FC236}">
                <a16:creationId xmlns:a16="http://schemas.microsoft.com/office/drawing/2014/main" id="{0E625A5C-D482-4959-AD48-ACF6E6639D3A}"/>
              </a:ext>
            </a:extLst>
          </p:cNvPr>
          <p:cNvSpPr>
            <a:spLocks noGrp="1"/>
          </p:cNvSpPr>
          <p:nvPr>
            <p:ph idx="14"/>
          </p:nvPr>
        </p:nvSpPr>
        <p:spPr>
          <a:xfrm>
            <a:off x="7922145" y="244316"/>
            <a:ext cx="4267200" cy="3962290"/>
          </a:xfrm>
        </p:spPr>
        <p:txBody>
          <a:bodyPr/>
          <a:lstStyle/>
          <a:p>
            <a:r>
              <a:rPr lang="de-DE" dirty="0"/>
              <a:t>First </a:t>
            </a:r>
            <a:r>
              <a:rPr lang="de-DE" dirty="0" err="1"/>
              <a:t>of</a:t>
            </a:r>
            <a:r>
              <a:rPr lang="de-DE" dirty="0"/>
              <a:t> all: nice </a:t>
            </a:r>
            <a:r>
              <a:rPr lang="de-DE" dirty="0" err="1"/>
              <a:t>scientific</a:t>
            </a:r>
            <a:r>
              <a:rPr lang="de-DE" dirty="0"/>
              <a:t> </a:t>
            </a:r>
            <a:r>
              <a:rPr lang="de-DE" dirty="0" err="1"/>
              <a:t>results</a:t>
            </a:r>
            <a:r>
              <a:rPr lang="de-DE" dirty="0"/>
              <a:t> </a:t>
            </a:r>
            <a:r>
              <a:rPr lang="de-DE" dirty="0" err="1"/>
              <a:t>examples</a:t>
            </a:r>
            <a:r>
              <a:rPr lang="de-DE" dirty="0"/>
              <a:t> </a:t>
            </a:r>
            <a:r>
              <a:rPr lang="de-DE" dirty="0" err="1"/>
              <a:t>of</a:t>
            </a:r>
            <a:r>
              <a:rPr lang="de-DE" dirty="0"/>
              <a:t> </a:t>
            </a:r>
            <a:r>
              <a:rPr lang="de-DE" dirty="0" err="1"/>
              <a:t>which</a:t>
            </a:r>
            <a:r>
              <a:rPr lang="de-DE" dirty="0"/>
              <a:t> </a:t>
            </a:r>
            <a:r>
              <a:rPr lang="de-DE" dirty="0" err="1"/>
              <a:t>you</a:t>
            </a:r>
            <a:r>
              <a:rPr lang="de-DE" dirty="0"/>
              <a:t> </a:t>
            </a:r>
            <a:r>
              <a:rPr lang="de-DE" dirty="0" err="1"/>
              <a:t>have</a:t>
            </a:r>
            <a:r>
              <a:rPr lang="de-DE" dirty="0"/>
              <a:t> just </a:t>
            </a:r>
            <a:r>
              <a:rPr lang="de-DE" dirty="0" err="1"/>
              <a:t>presented</a:t>
            </a:r>
            <a:r>
              <a:rPr lang="de-DE" dirty="0"/>
              <a:t> in </a:t>
            </a:r>
            <a:r>
              <a:rPr lang="de-DE" dirty="0" err="1"/>
              <a:t>the</a:t>
            </a:r>
            <a:r>
              <a:rPr lang="de-DE" dirty="0"/>
              <a:t> last </a:t>
            </a:r>
            <a:r>
              <a:rPr lang="de-DE" dirty="0" err="1"/>
              <a:t>two</a:t>
            </a:r>
            <a:r>
              <a:rPr lang="de-DE" dirty="0"/>
              <a:t> </a:t>
            </a:r>
            <a:r>
              <a:rPr lang="de-DE" dirty="0" err="1"/>
              <a:t>mornings</a:t>
            </a:r>
            <a:r>
              <a:rPr lang="de-DE" dirty="0"/>
              <a:t> </a:t>
            </a:r>
            <a:r>
              <a:rPr lang="de-DE" dirty="0">
                <a:sym typeface="Wingdings" panose="05000000000000000000" pitchFamily="2" charset="2"/>
              </a:rPr>
              <a:t></a:t>
            </a:r>
            <a:r>
              <a:rPr lang="de-DE" dirty="0" err="1">
                <a:sym typeface="Wingdings" panose="05000000000000000000" pitchFamily="2" charset="2"/>
              </a:rPr>
              <a:t>looking</a:t>
            </a:r>
            <a:r>
              <a:rPr lang="de-DE" dirty="0">
                <a:sym typeface="Wingdings" panose="05000000000000000000" pitchFamily="2" charset="2"/>
              </a:rPr>
              <a:t> </a:t>
            </a:r>
            <a:r>
              <a:rPr lang="de-DE" dirty="0" err="1">
                <a:sym typeface="Wingdings" panose="05000000000000000000" pitchFamily="2" charset="2"/>
              </a:rPr>
              <a:t>forward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your</a:t>
            </a:r>
            <a:r>
              <a:rPr lang="de-DE" dirty="0">
                <a:sym typeface="Wingdings" panose="05000000000000000000" pitchFamily="2" charset="2"/>
              </a:rPr>
              <a:t> </a:t>
            </a:r>
            <a:r>
              <a:rPr lang="de-DE" dirty="0" err="1">
                <a:highlight>
                  <a:srgbClr val="FFFF00"/>
                </a:highlight>
                <a:sym typeface="Wingdings" panose="05000000000000000000" pitchFamily="2" charset="2"/>
              </a:rPr>
              <a:t>reports</a:t>
            </a:r>
            <a:r>
              <a:rPr lang="de-DE" dirty="0"/>
              <a:t>.</a:t>
            </a:r>
          </a:p>
          <a:p>
            <a:r>
              <a:rPr lang="de-DE" dirty="0" err="1"/>
              <a:t>Hopefully</a:t>
            </a:r>
            <a:r>
              <a:rPr lang="de-DE" dirty="0"/>
              <a:t>: A </a:t>
            </a:r>
            <a:r>
              <a:rPr lang="de-DE" dirty="0" err="1"/>
              <a:t>glimpse</a:t>
            </a:r>
            <a:r>
              <a:rPr lang="de-DE" dirty="0"/>
              <a:t> </a:t>
            </a:r>
            <a:r>
              <a:rPr lang="de-DE" dirty="0" err="1"/>
              <a:t>into</a:t>
            </a:r>
            <a:r>
              <a:rPr lang="de-DE" dirty="0"/>
              <a:t> </a:t>
            </a:r>
            <a:r>
              <a:rPr lang="de-DE" dirty="0" err="1"/>
              <a:t>how</a:t>
            </a:r>
            <a:r>
              <a:rPr lang="de-DE" dirty="0"/>
              <a:t> </a:t>
            </a:r>
            <a:r>
              <a:rPr lang="de-DE" dirty="0" err="1"/>
              <a:t>we</a:t>
            </a:r>
            <a:r>
              <a:rPr lang="de-DE" dirty="0"/>
              <a:t> do </a:t>
            </a:r>
            <a:r>
              <a:rPr lang="de-DE" dirty="0" err="1"/>
              <a:t>science</a:t>
            </a:r>
            <a:r>
              <a:rPr lang="de-DE" dirty="0"/>
              <a:t> at DESY</a:t>
            </a:r>
          </a:p>
          <a:p>
            <a:r>
              <a:rPr lang="de-DE" dirty="0"/>
              <a:t>Lectures </a:t>
            </a:r>
            <a:r>
              <a:rPr lang="de-DE" dirty="0" err="1"/>
              <a:t>about</a:t>
            </a:r>
            <a:r>
              <a:rPr lang="de-DE" dirty="0"/>
              <a:t> a </a:t>
            </a:r>
            <a:r>
              <a:rPr lang="de-DE" dirty="0" err="1"/>
              <a:t>broad</a:t>
            </a:r>
            <a:r>
              <a:rPr lang="de-DE" dirty="0"/>
              <a:t> </a:t>
            </a:r>
            <a:r>
              <a:rPr lang="de-DE" dirty="0" err="1"/>
              <a:t>range</a:t>
            </a:r>
            <a:r>
              <a:rPr lang="de-DE" dirty="0"/>
              <a:t> </a:t>
            </a:r>
            <a:r>
              <a:rPr lang="de-DE" dirty="0" err="1"/>
              <a:t>of</a:t>
            </a:r>
            <a:r>
              <a:rPr lang="de-DE" dirty="0"/>
              <a:t> </a:t>
            </a:r>
            <a:r>
              <a:rPr lang="de-DE" dirty="0" err="1"/>
              <a:t>topics</a:t>
            </a:r>
            <a:endParaRPr lang="de-DE" dirty="0"/>
          </a:p>
          <a:p>
            <a:r>
              <a:rPr lang="de-DE" dirty="0"/>
              <a:t>But also: </a:t>
            </a:r>
            <a:r>
              <a:rPr lang="de-DE" dirty="0" err="1"/>
              <a:t>Contacts</a:t>
            </a:r>
            <a:r>
              <a:rPr lang="de-DE" dirty="0"/>
              <a:t> </a:t>
            </a:r>
            <a:r>
              <a:rPr lang="de-DE" dirty="0" err="1"/>
              <a:t>to</a:t>
            </a:r>
            <a:r>
              <a:rPr lang="de-DE" dirty="0"/>
              <a:t> </a:t>
            </a:r>
            <a:r>
              <a:rPr lang="de-DE" dirty="0" err="1"/>
              <a:t>scientists</a:t>
            </a:r>
            <a:r>
              <a:rPr lang="de-DE" dirty="0"/>
              <a:t> at DESY and </a:t>
            </a:r>
            <a:r>
              <a:rPr lang="de-DE" dirty="0" err="1"/>
              <a:t>other</a:t>
            </a:r>
            <a:r>
              <a:rPr lang="de-DE" dirty="0"/>
              <a:t> </a:t>
            </a:r>
            <a:r>
              <a:rPr lang="de-DE" dirty="0" err="1"/>
              <a:t>students</a:t>
            </a:r>
            <a:r>
              <a:rPr lang="de-DE" dirty="0"/>
              <a:t> </a:t>
            </a:r>
            <a:r>
              <a:rPr lang="de-DE" dirty="0" err="1"/>
              <a:t>from</a:t>
            </a:r>
            <a:r>
              <a:rPr lang="de-DE" dirty="0"/>
              <a:t> all </a:t>
            </a:r>
            <a:r>
              <a:rPr lang="de-DE" dirty="0" err="1"/>
              <a:t>over</a:t>
            </a:r>
            <a:r>
              <a:rPr lang="de-DE" dirty="0"/>
              <a:t> </a:t>
            </a:r>
            <a:r>
              <a:rPr lang="de-DE" dirty="0" err="1"/>
              <a:t>the</a:t>
            </a:r>
            <a:r>
              <a:rPr lang="de-DE" dirty="0"/>
              <a:t> </a:t>
            </a:r>
            <a:r>
              <a:rPr lang="de-DE" dirty="0" err="1"/>
              <a:t>world</a:t>
            </a:r>
            <a:r>
              <a:rPr lang="de-DE" dirty="0"/>
              <a:t> </a:t>
            </a:r>
          </a:p>
          <a:p>
            <a:r>
              <a:rPr lang="de-DE" dirty="0"/>
              <a:t>Fun and Friends</a:t>
            </a:r>
          </a:p>
          <a:p>
            <a:r>
              <a:rPr lang="de-DE" b="1" dirty="0">
                <a:solidFill>
                  <a:schemeClr val="bg1"/>
                </a:solidFill>
              </a:rPr>
              <a:t>Fun and Friends </a:t>
            </a:r>
            <a:r>
              <a:rPr lang="de-DE" b="1" dirty="0">
                <a:solidFill>
                  <a:schemeClr val="bg1"/>
                </a:solidFill>
                <a:sym typeface="Wingdings" panose="05000000000000000000" pitchFamily="2" charset="2"/>
              </a:rPr>
              <a:t></a:t>
            </a:r>
            <a:endParaRPr lang="de-DE" b="1" dirty="0">
              <a:solidFill>
                <a:schemeClr val="bg1"/>
              </a:solidFill>
            </a:endParaRPr>
          </a:p>
        </p:txBody>
      </p:sp>
      <p:pic>
        <p:nvPicPr>
          <p:cNvPr id="20" name="Inhaltsplatzhalter 19">
            <a:extLst>
              <a:ext uri="{FF2B5EF4-FFF2-40B4-BE49-F238E27FC236}">
                <a16:creationId xmlns:a16="http://schemas.microsoft.com/office/drawing/2014/main" id="{20868EDE-33AC-420C-AFFD-9740E01495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88" y="2331250"/>
            <a:ext cx="5616575" cy="3160700"/>
          </a:xfrm>
        </p:spPr>
      </p:pic>
      <p:pic>
        <p:nvPicPr>
          <p:cNvPr id="6" name="Grafik 5">
            <a:extLst>
              <a:ext uri="{FF2B5EF4-FFF2-40B4-BE49-F238E27FC236}">
                <a16:creationId xmlns:a16="http://schemas.microsoft.com/office/drawing/2014/main" id="{2F65B976-1A35-4A5D-ADFE-91E80A3B938B}"/>
              </a:ext>
            </a:extLst>
          </p:cNvPr>
          <p:cNvPicPr>
            <a:picLocks noChangeAspect="1"/>
          </p:cNvPicPr>
          <p:nvPr/>
        </p:nvPicPr>
        <p:blipFill>
          <a:blip r:embed="rId3"/>
          <a:stretch>
            <a:fillRect/>
          </a:stretch>
        </p:blipFill>
        <p:spPr>
          <a:xfrm>
            <a:off x="-1032792" y="818562"/>
            <a:ext cx="8731699" cy="5531134"/>
          </a:xfrm>
          <a:prstGeom prst="rect">
            <a:avLst/>
          </a:prstGeom>
        </p:spPr>
      </p:pic>
      <p:pic>
        <p:nvPicPr>
          <p:cNvPr id="13" name="Grafik 12">
            <a:extLst>
              <a:ext uri="{FF2B5EF4-FFF2-40B4-BE49-F238E27FC236}">
                <a16:creationId xmlns:a16="http://schemas.microsoft.com/office/drawing/2014/main" id="{4C8D3E2E-CC16-4CBB-928B-ED49D6D8CDCE}"/>
              </a:ext>
            </a:extLst>
          </p:cNvPr>
          <p:cNvPicPr>
            <a:picLocks noChangeAspect="1"/>
          </p:cNvPicPr>
          <p:nvPr/>
        </p:nvPicPr>
        <p:blipFill>
          <a:blip r:embed="rId4"/>
          <a:stretch>
            <a:fillRect/>
          </a:stretch>
        </p:blipFill>
        <p:spPr>
          <a:xfrm>
            <a:off x="4079776" y="508304"/>
            <a:ext cx="2881511" cy="2393636"/>
          </a:xfrm>
          <a:prstGeom prst="rect">
            <a:avLst/>
          </a:prstGeom>
        </p:spPr>
      </p:pic>
      <p:pic>
        <p:nvPicPr>
          <p:cNvPr id="15" name="Grafik 14">
            <a:extLst>
              <a:ext uri="{FF2B5EF4-FFF2-40B4-BE49-F238E27FC236}">
                <a16:creationId xmlns:a16="http://schemas.microsoft.com/office/drawing/2014/main" id="{3883AE06-36C6-455D-8806-0EBFB44C1A80}"/>
              </a:ext>
            </a:extLst>
          </p:cNvPr>
          <p:cNvPicPr>
            <a:picLocks noChangeAspect="1"/>
          </p:cNvPicPr>
          <p:nvPr/>
        </p:nvPicPr>
        <p:blipFill>
          <a:blip r:embed="rId5"/>
          <a:stretch>
            <a:fillRect/>
          </a:stretch>
        </p:blipFill>
        <p:spPr>
          <a:xfrm>
            <a:off x="1447545" y="739485"/>
            <a:ext cx="1397072" cy="1485976"/>
          </a:xfrm>
          <a:prstGeom prst="rect">
            <a:avLst/>
          </a:prstGeom>
        </p:spPr>
      </p:pic>
      <p:pic>
        <p:nvPicPr>
          <p:cNvPr id="16" name="Grafik 15">
            <a:extLst>
              <a:ext uri="{FF2B5EF4-FFF2-40B4-BE49-F238E27FC236}">
                <a16:creationId xmlns:a16="http://schemas.microsoft.com/office/drawing/2014/main" id="{4DBBDFAD-0546-4279-9162-77780786B740}"/>
              </a:ext>
            </a:extLst>
          </p:cNvPr>
          <p:cNvPicPr>
            <a:picLocks noChangeAspect="1"/>
          </p:cNvPicPr>
          <p:nvPr/>
        </p:nvPicPr>
        <p:blipFill>
          <a:blip r:embed="rId6"/>
          <a:stretch>
            <a:fillRect/>
          </a:stretch>
        </p:blipFill>
        <p:spPr>
          <a:xfrm>
            <a:off x="4684431" y="4437112"/>
            <a:ext cx="2908864" cy="1350903"/>
          </a:xfrm>
          <a:prstGeom prst="rect">
            <a:avLst/>
          </a:prstGeom>
        </p:spPr>
      </p:pic>
      <p:pic>
        <p:nvPicPr>
          <p:cNvPr id="18" name="Grafik 17">
            <a:extLst>
              <a:ext uri="{FF2B5EF4-FFF2-40B4-BE49-F238E27FC236}">
                <a16:creationId xmlns:a16="http://schemas.microsoft.com/office/drawing/2014/main" id="{00CD4CAE-850D-45F7-BAB9-EB3EA165C216}"/>
              </a:ext>
            </a:extLst>
          </p:cNvPr>
          <p:cNvPicPr>
            <a:picLocks noChangeAspect="1"/>
          </p:cNvPicPr>
          <p:nvPr/>
        </p:nvPicPr>
        <p:blipFill>
          <a:blip r:embed="rId7"/>
          <a:stretch>
            <a:fillRect/>
          </a:stretch>
        </p:blipFill>
        <p:spPr>
          <a:xfrm>
            <a:off x="-242116" y="2813326"/>
            <a:ext cx="4349974" cy="4191215"/>
          </a:xfrm>
          <a:prstGeom prst="rect">
            <a:avLst/>
          </a:prstGeom>
        </p:spPr>
      </p:pic>
      <p:pic>
        <p:nvPicPr>
          <p:cNvPr id="22" name="Grafik 21">
            <a:extLst>
              <a:ext uri="{FF2B5EF4-FFF2-40B4-BE49-F238E27FC236}">
                <a16:creationId xmlns:a16="http://schemas.microsoft.com/office/drawing/2014/main" id="{2F15FA8B-E442-44EF-8839-F40EE0708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335" y="4581128"/>
            <a:ext cx="4046010" cy="2276872"/>
          </a:xfrm>
          <a:prstGeom prst="rect">
            <a:avLst/>
          </a:prstGeom>
        </p:spPr>
      </p:pic>
    </p:spTree>
    <p:extLst>
      <p:ext uri="{BB962C8B-B14F-4D97-AF65-F5344CB8AC3E}">
        <p14:creationId xmlns:p14="http://schemas.microsoft.com/office/powerpoint/2010/main" val="27337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Project Work</a:t>
            </a:r>
          </a:p>
        </p:txBody>
      </p:sp>
      <p:sp>
        <p:nvSpPr>
          <p:cNvPr id="3" name="Inhaltsplatzhalter 2">
            <a:extLst>
              <a:ext uri="{FF2B5EF4-FFF2-40B4-BE49-F238E27FC236}">
                <a16:creationId xmlns:a16="http://schemas.microsoft.com/office/drawing/2014/main" id="{BD64CC5E-1F52-4D77-8A61-B26C70941D84}"/>
              </a:ext>
            </a:extLst>
          </p:cNvPr>
          <p:cNvSpPr>
            <a:spLocks noGrp="1"/>
          </p:cNvSpPr>
          <p:nvPr>
            <p:ph idx="1"/>
          </p:nvPr>
        </p:nvSpPr>
        <p:spPr/>
        <p:txBody>
          <a:bodyPr/>
          <a:lstStyle/>
          <a:p>
            <a:pPr marL="0" indent="0">
              <a:buNone/>
            </a:pPr>
            <a:r>
              <a:rPr lang="en-US" sz="2400" b="1" dirty="0">
                <a:ln w="0"/>
                <a:solidFill>
                  <a:schemeClr val="accent1"/>
                </a:solidFill>
                <a:effectLst>
                  <a:outerShdw blurRad="38100" dist="25400" dir="5400000" algn="ctr" rotWithShape="0">
                    <a:srgbClr val="6E747A">
                      <a:alpha val="43000"/>
                    </a:srgbClr>
                  </a:outerShdw>
                </a:effectLst>
              </a:rPr>
              <a:t>Please rate how you overall liked your project work</a:t>
            </a:r>
            <a:endParaRPr lang="de-DE" sz="2400" b="1" dirty="0">
              <a:ln w="0"/>
              <a:solidFill>
                <a:schemeClr val="accent1"/>
              </a:solidFill>
              <a:effectLst>
                <a:outerShdw blurRad="38100" dist="25400" dir="5400000" algn="ctr" rotWithShape="0">
                  <a:srgbClr val="6E747A">
                    <a:alpha val="43000"/>
                  </a:srgbClr>
                </a:outerShdw>
              </a:effectLst>
            </a:endParaRP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sp>
        <p:nvSpPr>
          <p:cNvPr id="6" name="Inhaltsplatzhalter 5">
            <a:extLst>
              <a:ext uri="{FF2B5EF4-FFF2-40B4-BE49-F238E27FC236}">
                <a16:creationId xmlns:a16="http://schemas.microsoft.com/office/drawing/2014/main" id="{6E851843-EA69-41C1-96FA-F04AC6A5EF26}"/>
              </a:ext>
            </a:extLst>
          </p:cNvPr>
          <p:cNvSpPr>
            <a:spLocks noGrp="1"/>
          </p:cNvSpPr>
          <p:nvPr>
            <p:ph idx="14"/>
          </p:nvPr>
        </p:nvSpPr>
        <p:spPr>
          <a:xfrm>
            <a:off x="6168542" y="1406427"/>
            <a:ext cx="5616574" cy="4964698"/>
          </a:xfrm>
        </p:spPr>
        <p:txBody>
          <a:bodyPr/>
          <a:lstStyle/>
          <a:p>
            <a:pPr marL="0" indent="0">
              <a:buNone/>
            </a:pPr>
            <a:r>
              <a:rPr lang="en-US" sz="2400" b="1" dirty="0">
                <a:ln w="0"/>
                <a:solidFill>
                  <a:schemeClr val="accent1"/>
                </a:solidFill>
                <a:effectLst>
                  <a:outerShdw blurRad="38100" dist="25400" dir="5400000" algn="ctr" rotWithShape="0">
                    <a:srgbClr val="6E747A">
                      <a:alpha val="43000"/>
                    </a:srgbClr>
                  </a:outerShdw>
                </a:effectLst>
              </a:rPr>
              <a:t>Please rate how well your project was defined and easy to start with</a:t>
            </a:r>
            <a:endParaRPr lang="de-DE" sz="2400" b="1" dirty="0">
              <a:ln w="0"/>
              <a:solidFill>
                <a:schemeClr val="accent1"/>
              </a:solidFill>
              <a:effectLst>
                <a:outerShdw blurRad="38100" dist="25400" dir="5400000" algn="ctr" rotWithShape="0">
                  <a:srgbClr val="6E747A">
                    <a:alpha val="43000"/>
                  </a:srgbClr>
                </a:outerShdw>
              </a:effectLst>
            </a:endParaRPr>
          </a:p>
        </p:txBody>
      </p:sp>
      <p:graphicFrame>
        <p:nvGraphicFramePr>
          <p:cNvPr id="11" name="Diagramm 10">
            <a:extLst>
              <a:ext uri="{FF2B5EF4-FFF2-40B4-BE49-F238E27FC236}">
                <a16:creationId xmlns:a16="http://schemas.microsoft.com/office/drawing/2014/main" id="{391D1E9C-16E7-45F6-8002-16938FB3FA55}"/>
              </a:ext>
            </a:extLst>
          </p:cNvPr>
          <p:cNvGraphicFramePr>
            <a:graphicFrameLocks/>
          </p:cNvGraphicFramePr>
          <p:nvPr>
            <p:extLst>
              <p:ext uri="{D42A27DB-BD31-4B8C-83A1-F6EECF244321}">
                <p14:modId xmlns:p14="http://schemas.microsoft.com/office/powerpoint/2010/main" val="189089612"/>
              </p:ext>
            </p:extLst>
          </p:nvPr>
        </p:nvGraphicFramePr>
        <p:xfrm>
          <a:off x="442426" y="2708920"/>
          <a:ext cx="4859413" cy="30842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a:extLst>
              <a:ext uri="{FF2B5EF4-FFF2-40B4-BE49-F238E27FC236}">
                <a16:creationId xmlns:a16="http://schemas.microsoft.com/office/drawing/2014/main" id="{20098BA7-5C72-42A1-AEB2-C6D453479728}"/>
              </a:ext>
            </a:extLst>
          </p:cNvPr>
          <p:cNvGraphicFramePr>
            <a:graphicFrameLocks/>
          </p:cNvGraphicFramePr>
          <p:nvPr>
            <p:extLst>
              <p:ext uri="{D42A27DB-BD31-4B8C-83A1-F6EECF244321}">
                <p14:modId xmlns:p14="http://schemas.microsoft.com/office/powerpoint/2010/main" val="591654370"/>
              </p:ext>
            </p:extLst>
          </p:nvPr>
        </p:nvGraphicFramePr>
        <p:xfrm>
          <a:off x="6168563" y="2708920"/>
          <a:ext cx="5220641" cy="3131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516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Project Work</a:t>
            </a:r>
          </a:p>
        </p:txBody>
      </p:sp>
      <p:sp>
        <p:nvSpPr>
          <p:cNvPr id="3" name="Inhaltsplatzhalter 2">
            <a:extLst>
              <a:ext uri="{FF2B5EF4-FFF2-40B4-BE49-F238E27FC236}">
                <a16:creationId xmlns:a16="http://schemas.microsoft.com/office/drawing/2014/main" id="{BD64CC5E-1F52-4D77-8A61-B26C70941D84}"/>
              </a:ext>
            </a:extLst>
          </p:cNvPr>
          <p:cNvSpPr>
            <a:spLocks noGrp="1"/>
          </p:cNvSpPr>
          <p:nvPr>
            <p:ph idx="1"/>
          </p:nvPr>
        </p:nvSpPr>
        <p:spPr>
          <a:xfrm>
            <a:off x="407987" y="1406427"/>
            <a:ext cx="5616575" cy="2814662"/>
          </a:xfrm>
        </p:spPr>
        <p:txBody>
          <a:bodyPr/>
          <a:lstStyle/>
          <a:p>
            <a:pPr marL="0" indent="0">
              <a:buNone/>
            </a:pPr>
            <a:r>
              <a:rPr lang="en-US" sz="2400" b="1" dirty="0">
                <a:ln w="0"/>
                <a:solidFill>
                  <a:schemeClr val="accent1"/>
                </a:solidFill>
                <a:effectLst>
                  <a:outerShdw blurRad="38100" dist="25400" dir="5400000" algn="ctr" rotWithShape="0">
                    <a:srgbClr val="6E747A">
                      <a:alpha val="43000"/>
                    </a:srgbClr>
                  </a:outerShdw>
                </a:effectLst>
              </a:rPr>
              <a:t>Comments on project work</a:t>
            </a:r>
            <a:endParaRPr lang="de-DE" sz="2400" b="1" dirty="0">
              <a:ln w="0"/>
              <a:solidFill>
                <a:schemeClr val="accent1"/>
              </a:solidFill>
              <a:effectLst>
                <a:outerShdw blurRad="38100" dist="25400" dir="5400000" algn="ctr" rotWithShape="0">
                  <a:srgbClr val="6E747A">
                    <a:alpha val="43000"/>
                  </a:srgbClr>
                </a:outerShdw>
              </a:effectLst>
            </a:endParaRP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sp>
        <p:nvSpPr>
          <p:cNvPr id="6" name="Inhaltsplatzhalter 5">
            <a:extLst>
              <a:ext uri="{FF2B5EF4-FFF2-40B4-BE49-F238E27FC236}">
                <a16:creationId xmlns:a16="http://schemas.microsoft.com/office/drawing/2014/main" id="{6E851843-EA69-41C1-96FA-F04AC6A5EF26}"/>
              </a:ext>
            </a:extLst>
          </p:cNvPr>
          <p:cNvSpPr>
            <a:spLocks noGrp="1"/>
          </p:cNvSpPr>
          <p:nvPr>
            <p:ph idx="14"/>
          </p:nvPr>
        </p:nvSpPr>
        <p:spPr/>
        <p:txBody>
          <a:bodyPr/>
          <a:lstStyle/>
          <a:p>
            <a:pPr marL="0" indent="0">
              <a:buNone/>
            </a:pPr>
            <a:r>
              <a:rPr lang="en-US" sz="2400" b="1" dirty="0">
                <a:ln w="0"/>
                <a:solidFill>
                  <a:schemeClr val="accent1"/>
                </a:solidFill>
                <a:effectLst>
                  <a:outerShdw blurRad="38100" dist="25400" dir="5400000" algn="ctr" rotWithShape="0">
                    <a:srgbClr val="6E747A">
                      <a:alpha val="43000"/>
                    </a:srgbClr>
                  </a:outerShdw>
                </a:effectLst>
              </a:rPr>
              <a:t>Please rate the quality of the supervision of the work project </a:t>
            </a:r>
          </a:p>
          <a:p>
            <a:endParaRPr lang="de-DE" dirty="0"/>
          </a:p>
        </p:txBody>
      </p:sp>
      <p:sp>
        <p:nvSpPr>
          <p:cNvPr id="13" name="Rechteck 12">
            <a:extLst>
              <a:ext uri="{FF2B5EF4-FFF2-40B4-BE49-F238E27FC236}">
                <a16:creationId xmlns:a16="http://schemas.microsoft.com/office/drawing/2014/main" id="{B8342DED-8E83-4D09-9A0E-4BADA841008D}"/>
              </a:ext>
            </a:extLst>
          </p:cNvPr>
          <p:cNvSpPr/>
          <p:nvPr/>
        </p:nvSpPr>
        <p:spPr>
          <a:xfrm>
            <a:off x="335360" y="1917370"/>
            <a:ext cx="6096000" cy="4708981"/>
          </a:xfrm>
          <a:prstGeom prst="rect">
            <a:avLst/>
          </a:prstGeom>
        </p:spPr>
        <p:txBody>
          <a:bodyPr>
            <a:spAutoFit/>
          </a:bodyPr>
          <a:lstStyle/>
          <a:p>
            <a:r>
              <a:rPr lang="en-US" sz="2000" i="1" dirty="0">
                <a:solidFill>
                  <a:schemeClr val="accent2"/>
                </a:solidFill>
              </a:rPr>
              <a:t>“I loved the experience and I learned a lot in my project.”</a:t>
            </a:r>
          </a:p>
          <a:p>
            <a:endParaRPr lang="en-US" sz="2000" i="1" dirty="0">
              <a:solidFill>
                <a:schemeClr val="accent2"/>
              </a:solidFill>
            </a:endParaRPr>
          </a:p>
          <a:p>
            <a:r>
              <a:rPr lang="en-US" sz="2000" i="1" dirty="0">
                <a:solidFill>
                  <a:schemeClr val="accent2"/>
                </a:solidFill>
              </a:rPr>
              <a:t>“The project itself could have been a bit better structured and better defined from the beginning. Maybe a Zoom Call with the supervisors before coming to DESY might be a good idea.”</a:t>
            </a:r>
          </a:p>
          <a:p>
            <a:endParaRPr lang="en-US" sz="2000" i="1" dirty="0">
              <a:solidFill>
                <a:schemeClr val="accent2"/>
              </a:solidFill>
            </a:endParaRPr>
          </a:p>
          <a:p>
            <a:r>
              <a:rPr lang="en-US" sz="2000" i="1" dirty="0">
                <a:solidFill>
                  <a:schemeClr val="accent2"/>
                </a:solidFill>
              </a:rPr>
              <a:t>“The project was very interesting, sufficiently demanding to be a challenge, but not so much, that it would be impossible to finish it in time”</a:t>
            </a:r>
          </a:p>
          <a:p>
            <a:endParaRPr lang="en-US" sz="2000" i="1" dirty="0">
              <a:solidFill>
                <a:schemeClr val="accent2"/>
              </a:solidFill>
            </a:endParaRPr>
          </a:p>
          <a:p>
            <a:r>
              <a:rPr lang="en-US" sz="2000" i="1" dirty="0">
                <a:solidFill>
                  <a:schemeClr val="accent2"/>
                </a:solidFill>
              </a:rPr>
              <a:t>“My summer project was not what I expected, but it was fun nonetheless.”</a:t>
            </a:r>
          </a:p>
          <a:p>
            <a:endParaRPr lang="en-US" sz="2000" i="1" dirty="0">
              <a:solidFill>
                <a:schemeClr val="accent2"/>
              </a:solidFill>
            </a:endParaRPr>
          </a:p>
        </p:txBody>
      </p:sp>
      <p:graphicFrame>
        <p:nvGraphicFramePr>
          <p:cNvPr id="10" name="Diagramm 9">
            <a:extLst>
              <a:ext uri="{FF2B5EF4-FFF2-40B4-BE49-F238E27FC236}">
                <a16:creationId xmlns:a16="http://schemas.microsoft.com/office/drawing/2014/main" id="{09254563-90FE-4B5D-A96C-21AF875BA993}"/>
              </a:ext>
            </a:extLst>
          </p:cNvPr>
          <p:cNvGraphicFramePr>
            <a:graphicFrameLocks/>
          </p:cNvGraphicFramePr>
          <p:nvPr>
            <p:extLst>
              <p:ext uri="{D42A27DB-BD31-4B8C-83A1-F6EECF244321}">
                <p14:modId xmlns:p14="http://schemas.microsoft.com/office/powerpoint/2010/main" val="2883917800"/>
              </p:ext>
            </p:extLst>
          </p:nvPr>
        </p:nvGraphicFramePr>
        <p:xfrm>
          <a:off x="6312024" y="2590504"/>
          <a:ext cx="5140388" cy="30990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9587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Lectures</a:t>
            </a: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sp>
        <p:nvSpPr>
          <p:cNvPr id="6" name="Inhaltsplatzhalter 5">
            <a:extLst>
              <a:ext uri="{FF2B5EF4-FFF2-40B4-BE49-F238E27FC236}">
                <a16:creationId xmlns:a16="http://schemas.microsoft.com/office/drawing/2014/main" id="{6E851843-EA69-41C1-96FA-F04AC6A5EF26}"/>
              </a:ext>
            </a:extLst>
          </p:cNvPr>
          <p:cNvSpPr>
            <a:spLocks noGrp="1"/>
          </p:cNvSpPr>
          <p:nvPr>
            <p:ph idx="14"/>
          </p:nvPr>
        </p:nvSpPr>
        <p:spPr>
          <a:xfrm>
            <a:off x="5879976" y="800709"/>
            <a:ext cx="5616574" cy="5010249"/>
          </a:xfrm>
        </p:spPr>
        <p:txBody>
          <a:bodyPr/>
          <a:lstStyle/>
          <a:p>
            <a:pPr marL="0" indent="0">
              <a:buNone/>
            </a:pPr>
            <a:r>
              <a:rPr lang="en-US" sz="2000" i="1" dirty="0">
                <a:solidFill>
                  <a:schemeClr val="accent2"/>
                </a:solidFill>
              </a:rPr>
              <a:t>“the idea of lecture is good but the fact that everyone has different background makes difficult to do lectures that are interesting for everyone.”</a:t>
            </a:r>
            <a:endParaRPr lang="en-US" sz="2000" b="1" dirty="0"/>
          </a:p>
          <a:p>
            <a:pPr marL="0" indent="0">
              <a:buNone/>
            </a:pPr>
            <a:r>
              <a:rPr lang="en-US" sz="2000" b="1" dirty="0"/>
              <a:t>Feedback on the lectures varies:</a:t>
            </a:r>
          </a:p>
          <a:p>
            <a:pPr>
              <a:lnSpc>
                <a:spcPct val="100000"/>
              </a:lnSpc>
            </a:pPr>
            <a:r>
              <a:rPr lang="en-US" sz="2000" dirty="0"/>
              <a:t>Topics</a:t>
            </a:r>
          </a:p>
          <a:p>
            <a:pPr>
              <a:lnSpc>
                <a:spcPct val="100000"/>
              </a:lnSpc>
            </a:pPr>
            <a:r>
              <a:rPr lang="en-US" sz="2000" dirty="0"/>
              <a:t>Difficulty level</a:t>
            </a:r>
          </a:p>
          <a:p>
            <a:pPr>
              <a:lnSpc>
                <a:spcPct val="100000"/>
              </a:lnSpc>
            </a:pPr>
            <a:r>
              <a:rPr lang="en-US" sz="2000" dirty="0"/>
              <a:t>Length/breaks</a:t>
            </a:r>
          </a:p>
          <a:p>
            <a:pPr>
              <a:lnSpc>
                <a:spcPct val="100000"/>
              </a:lnSpc>
            </a:pPr>
            <a:r>
              <a:rPr lang="en-US" sz="2000" dirty="0"/>
              <a:t>Amount</a:t>
            </a:r>
          </a:p>
          <a:p>
            <a:pPr marL="0" indent="0">
              <a:lnSpc>
                <a:spcPct val="100000"/>
              </a:lnSpc>
              <a:buNone/>
            </a:pPr>
            <a:r>
              <a:rPr lang="en-US" sz="2000" i="1" dirty="0">
                <a:solidFill>
                  <a:schemeClr val="accent2"/>
                </a:solidFill>
              </a:rPr>
              <a:t>“I would like that the lectures communicate with each other so that parts are not redundant and are referenced”</a:t>
            </a:r>
          </a:p>
          <a:p>
            <a:pPr marL="0" indent="0">
              <a:lnSpc>
                <a:spcPct val="100000"/>
              </a:lnSpc>
              <a:buNone/>
            </a:pPr>
            <a:r>
              <a:rPr lang="en-US" sz="2000" i="1" dirty="0">
                <a:solidFill>
                  <a:schemeClr val="accent2"/>
                </a:solidFill>
              </a:rPr>
              <a:t>“I feel like there was a huge variance on the difficulty level of the lectures, some of them being too introductive and some other being to specific.”</a:t>
            </a:r>
          </a:p>
        </p:txBody>
      </p:sp>
      <p:graphicFrame>
        <p:nvGraphicFramePr>
          <p:cNvPr id="7" name="Diagramm 6">
            <a:extLst>
              <a:ext uri="{FF2B5EF4-FFF2-40B4-BE49-F238E27FC236}">
                <a16:creationId xmlns:a16="http://schemas.microsoft.com/office/drawing/2014/main" id="{AC49025B-A7B3-463E-8533-B58091353733}"/>
              </a:ext>
            </a:extLst>
          </p:cNvPr>
          <p:cNvGraphicFramePr>
            <a:graphicFrameLocks/>
          </p:cNvGraphicFramePr>
          <p:nvPr>
            <p:extLst>
              <p:ext uri="{D42A27DB-BD31-4B8C-83A1-F6EECF244321}">
                <p14:modId xmlns:p14="http://schemas.microsoft.com/office/powerpoint/2010/main" val="2158230106"/>
              </p:ext>
            </p:extLst>
          </p:nvPr>
        </p:nvGraphicFramePr>
        <p:xfrm>
          <a:off x="263352" y="2584116"/>
          <a:ext cx="5400599" cy="34563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F4884D34-7278-4E64-A8DE-1E6586B807FE}"/>
              </a:ext>
            </a:extLst>
          </p:cNvPr>
          <p:cNvSpPr/>
          <p:nvPr/>
        </p:nvSpPr>
        <p:spPr>
          <a:xfrm>
            <a:off x="377865" y="1567268"/>
            <a:ext cx="5156757" cy="646331"/>
          </a:xfrm>
          <a:prstGeom prst="rect">
            <a:avLst/>
          </a:prstGeom>
        </p:spPr>
        <p:txBody>
          <a:bodyPr wrap="square">
            <a:spAutoFit/>
          </a:bodyPr>
          <a:lstStyle/>
          <a:p>
            <a:r>
              <a:rPr lang="en-US" b="1" dirty="0">
                <a:ln w="0"/>
                <a:solidFill>
                  <a:schemeClr val="accent1"/>
                </a:solidFill>
                <a:effectLst>
                  <a:outerShdw blurRad="38100" dist="25400" dir="5400000" algn="ctr" rotWithShape="0">
                    <a:srgbClr val="6E747A">
                      <a:alpha val="43000"/>
                    </a:srgbClr>
                  </a:outerShdw>
                </a:effectLst>
              </a:rPr>
              <a:t>Please rate the overall quality of the lecture </a:t>
            </a:r>
            <a:r>
              <a:rPr lang="en-US" b="1" dirty="0" err="1">
                <a:ln w="0"/>
                <a:solidFill>
                  <a:schemeClr val="accent1"/>
                </a:solidFill>
                <a:effectLst>
                  <a:outerShdw blurRad="38100" dist="25400" dir="5400000" algn="ctr" rotWithShape="0">
                    <a:srgbClr val="6E747A">
                      <a:alpha val="43000"/>
                    </a:srgbClr>
                  </a:outerShdw>
                </a:effectLst>
              </a:rPr>
              <a:t>programme</a:t>
            </a:r>
            <a:endParaRPr lang="en-US" b="1"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3224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1FAC42-96BB-46D1-96BC-D9EC6AEE914D}"/>
              </a:ext>
            </a:extLst>
          </p:cNvPr>
          <p:cNvPicPr>
            <a:picLocks noChangeAspect="1"/>
          </p:cNvPicPr>
          <p:nvPr/>
        </p:nvPicPr>
        <p:blipFill>
          <a:blip r:embed="rId3"/>
          <a:stretch>
            <a:fillRect/>
          </a:stretch>
        </p:blipFill>
        <p:spPr>
          <a:xfrm>
            <a:off x="6384032" y="1656558"/>
            <a:ext cx="4513875" cy="3924435"/>
          </a:xfrm>
          <a:prstGeom prst="rect">
            <a:avLst/>
          </a:prstGeom>
        </p:spPr>
      </p:pic>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Lectures</a:t>
            </a:r>
          </a:p>
        </p:txBody>
      </p:sp>
      <p:sp>
        <p:nvSpPr>
          <p:cNvPr id="6" name="Inhaltsplatzhalter 5">
            <a:extLst>
              <a:ext uri="{FF2B5EF4-FFF2-40B4-BE49-F238E27FC236}">
                <a16:creationId xmlns:a16="http://schemas.microsoft.com/office/drawing/2014/main" id="{6E851843-EA69-41C1-96FA-F04AC6A5EF26}"/>
              </a:ext>
            </a:extLst>
          </p:cNvPr>
          <p:cNvSpPr>
            <a:spLocks noGrp="1"/>
          </p:cNvSpPr>
          <p:nvPr>
            <p:ph idx="1"/>
          </p:nvPr>
        </p:nvSpPr>
        <p:spPr>
          <a:xfrm>
            <a:off x="6312024" y="796396"/>
            <a:ext cx="5183957" cy="1691532"/>
          </a:xfrm>
        </p:spPr>
        <p:txBody>
          <a:bodyPr/>
          <a:lstStyle/>
          <a:p>
            <a:r>
              <a:rPr lang="de-DE" sz="2400" dirty="0"/>
              <a:t>The </a:t>
            </a:r>
            <a:r>
              <a:rPr lang="de-DE" sz="2400" dirty="0" err="1"/>
              <a:t>slight</a:t>
            </a:r>
            <a:r>
              <a:rPr lang="de-DE" sz="2400" dirty="0"/>
              <a:t> </a:t>
            </a:r>
            <a:r>
              <a:rPr lang="de-DE" sz="2400" dirty="0" err="1"/>
              <a:t>reduction</a:t>
            </a:r>
            <a:r>
              <a:rPr lang="de-DE" sz="2400" dirty="0"/>
              <a:t> </a:t>
            </a:r>
            <a:r>
              <a:rPr lang="de-DE" sz="2400" dirty="0" err="1"/>
              <a:t>of</a:t>
            </a:r>
            <a:r>
              <a:rPr lang="de-DE" sz="2400" dirty="0"/>
              <a:t> </a:t>
            </a:r>
            <a:r>
              <a:rPr lang="de-DE" sz="2400" dirty="0" err="1"/>
              <a:t>lecture</a:t>
            </a:r>
            <a:r>
              <a:rPr lang="de-DE" sz="2400" dirty="0"/>
              <a:t> time </a:t>
            </a:r>
            <a:r>
              <a:rPr lang="de-DE" sz="2400" dirty="0" err="1"/>
              <a:t>is</a:t>
            </a:r>
            <a:r>
              <a:rPr lang="de-DE" sz="2400" dirty="0"/>
              <a:t> </a:t>
            </a:r>
            <a:r>
              <a:rPr lang="de-DE" sz="2400" dirty="0" err="1"/>
              <a:t>well</a:t>
            </a:r>
            <a:r>
              <a:rPr lang="de-DE" sz="2400" dirty="0"/>
              <a:t> </a:t>
            </a:r>
            <a:r>
              <a:rPr lang="de-DE" sz="2400" dirty="0" err="1"/>
              <a:t>liked</a:t>
            </a:r>
            <a:r>
              <a:rPr lang="de-DE" sz="2400" dirty="0"/>
              <a:t>, </a:t>
            </a:r>
            <a:r>
              <a:rPr lang="de-DE" sz="2400" dirty="0" err="1"/>
              <a:t>possibly</a:t>
            </a:r>
            <a:r>
              <a:rPr lang="de-DE" sz="2400" dirty="0"/>
              <a:t> </a:t>
            </a:r>
            <a:r>
              <a:rPr lang="de-DE" sz="2400" dirty="0" err="1"/>
              <a:t>even</a:t>
            </a:r>
            <a:r>
              <a:rPr lang="de-DE" sz="2400" dirty="0"/>
              <a:t> a </a:t>
            </a:r>
            <a:r>
              <a:rPr lang="de-DE" sz="2400" dirty="0" err="1"/>
              <a:t>bit</a:t>
            </a:r>
            <a:r>
              <a:rPr lang="de-DE" sz="2400" dirty="0"/>
              <a:t> </a:t>
            </a:r>
            <a:r>
              <a:rPr lang="de-DE" sz="2400" dirty="0" err="1"/>
              <a:t>less</a:t>
            </a:r>
            <a:r>
              <a:rPr lang="de-DE" sz="2400" dirty="0"/>
              <a:t> </a:t>
            </a:r>
            <a:r>
              <a:rPr lang="de-DE" sz="2400" dirty="0" err="1"/>
              <a:t>lectures</a:t>
            </a:r>
            <a:r>
              <a:rPr lang="de-DE" sz="2400" dirty="0"/>
              <a:t> in </a:t>
            </a:r>
            <a:r>
              <a:rPr lang="de-DE" sz="2400" dirty="0" err="1"/>
              <a:t>the</a:t>
            </a:r>
            <a:r>
              <a:rPr lang="de-DE" sz="2400" dirty="0"/>
              <a:t> </a:t>
            </a:r>
            <a:r>
              <a:rPr lang="de-DE" sz="2400" dirty="0" err="1"/>
              <a:t>next</a:t>
            </a:r>
            <a:r>
              <a:rPr lang="de-DE" sz="2400" dirty="0"/>
              <a:t> </a:t>
            </a:r>
            <a:r>
              <a:rPr lang="de-DE" sz="2400" dirty="0" err="1"/>
              <a:t>years</a:t>
            </a:r>
            <a:r>
              <a:rPr lang="de-DE" sz="2400" dirty="0"/>
              <a:t>? </a:t>
            </a: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pic>
        <p:nvPicPr>
          <p:cNvPr id="7" name="Grafik 6">
            <a:extLst>
              <a:ext uri="{FF2B5EF4-FFF2-40B4-BE49-F238E27FC236}">
                <a16:creationId xmlns:a16="http://schemas.microsoft.com/office/drawing/2014/main" id="{AF1AF9A3-361B-4A2D-A4EB-7467CFFBAC29}"/>
              </a:ext>
            </a:extLst>
          </p:cNvPr>
          <p:cNvPicPr>
            <a:picLocks noChangeAspect="1"/>
          </p:cNvPicPr>
          <p:nvPr/>
        </p:nvPicPr>
        <p:blipFill>
          <a:blip r:embed="rId4"/>
          <a:stretch>
            <a:fillRect/>
          </a:stretch>
        </p:blipFill>
        <p:spPr>
          <a:xfrm>
            <a:off x="407987" y="1305920"/>
            <a:ext cx="5040560" cy="4884934"/>
          </a:xfrm>
          <a:prstGeom prst="rect">
            <a:avLst/>
          </a:prstGeom>
        </p:spPr>
      </p:pic>
      <p:sp>
        <p:nvSpPr>
          <p:cNvPr id="8" name="Rechteck 7">
            <a:extLst>
              <a:ext uri="{FF2B5EF4-FFF2-40B4-BE49-F238E27FC236}">
                <a16:creationId xmlns:a16="http://schemas.microsoft.com/office/drawing/2014/main" id="{58A22B4B-E15B-45A6-9AD6-775CA1569974}"/>
              </a:ext>
            </a:extLst>
          </p:cNvPr>
          <p:cNvSpPr/>
          <p:nvPr/>
        </p:nvSpPr>
        <p:spPr>
          <a:xfrm>
            <a:off x="5728445" y="5184950"/>
            <a:ext cx="6096000" cy="1323439"/>
          </a:xfrm>
          <a:prstGeom prst="rect">
            <a:avLst/>
          </a:prstGeom>
        </p:spPr>
        <p:txBody>
          <a:bodyPr>
            <a:spAutoFit/>
          </a:bodyPr>
          <a:lstStyle/>
          <a:p>
            <a:r>
              <a:rPr lang="en-US" sz="2000" i="1" dirty="0">
                <a:solidFill>
                  <a:schemeClr val="accent2"/>
                </a:solidFill>
              </a:rPr>
              <a:t>“but it would be great to have more time to work on the project, and maybe cut a few lectures or other events to accomplish that, or extend the </a:t>
            </a:r>
            <a:r>
              <a:rPr lang="en-US" sz="2000" i="1" dirty="0" err="1">
                <a:solidFill>
                  <a:schemeClr val="accent2"/>
                </a:solidFill>
              </a:rPr>
              <a:t>programme</a:t>
            </a:r>
            <a:r>
              <a:rPr lang="en-US" sz="2000" i="1" dirty="0">
                <a:solidFill>
                  <a:schemeClr val="accent2"/>
                </a:solidFill>
              </a:rPr>
              <a:t> for a week or so.”</a:t>
            </a:r>
            <a:endParaRPr lang="de-DE" sz="2000" i="1" dirty="0">
              <a:solidFill>
                <a:schemeClr val="accent2"/>
              </a:solidFill>
            </a:endParaRPr>
          </a:p>
        </p:txBody>
      </p:sp>
    </p:spTree>
    <p:extLst>
      <p:ext uri="{BB962C8B-B14F-4D97-AF65-F5344CB8AC3E}">
        <p14:creationId xmlns:p14="http://schemas.microsoft.com/office/powerpoint/2010/main" val="339320771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a:t>
            </a:r>
            <a:r>
              <a:rPr lang="de-DE" dirty="0" err="1"/>
              <a:t>Guided</a:t>
            </a:r>
            <a:r>
              <a:rPr lang="de-DE" dirty="0"/>
              <a:t> Tours</a:t>
            </a: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pic>
        <p:nvPicPr>
          <p:cNvPr id="11" name="Grafik 10">
            <a:extLst>
              <a:ext uri="{FF2B5EF4-FFF2-40B4-BE49-F238E27FC236}">
                <a16:creationId xmlns:a16="http://schemas.microsoft.com/office/drawing/2014/main" id="{B130EAEA-5E86-4271-B4F4-51D1A468F47D}"/>
              </a:ext>
            </a:extLst>
          </p:cNvPr>
          <p:cNvPicPr>
            <a:picLocks noChangeAspect="1"/>
          </p:cNvPicPr>
          <p:nvPr/>
        </p:nvPicPr>
        <p:blipFill>
          <a:blip r:embed="rId2"/>
          <a:stretch>
            <a:fillRect/>
          </a:stretch>
        </p:blipFill>
        <p:spPr>
          <a:xfrm>
            <a:off x="8400256" y="1420644"/>
            <a:ext cx="1466850" cy="1314450"/>
          </a:xfrm>
          <a:prstGeom prst="rect">
            <a:avLst/>
          </a:prstGeom>
        </p:spPr>
      </p:pic>
      <p:pic>
        <p:nvPicPr>
          <p:cNvPr id="12" name="Grafik 11">
            <a:extLst>
              <a:ext uri="{FF2B5EF4-FFF2-40B4-BE49-F238E27FC236}">
                <a16:creationId xmlns:a16="http://schemas.microsoft.com/office/drawing/2014/main" id="{9CA02AC5-B0A0-43C7-BD48-A2679A033E04}"/>
              </a:ext>
            </a:extLst>
          </p:cNvPr>
          <p:cNvPicPr>
            <a:picLocks noChangeAspect="1"/>
          </p:cNvPicPr>
          <p:nvPr/>
        </p:nvPicPr>
        <p:blipFill>
          <a:blip r:embed="rId3"/>
          <a:stretch>
            <a:fillRect/>
          </a:stretch>
        </p:blipFill>
        <p:spPr>
          <a:xfrm>
            <a:off x="1631504" y="1282911"/>
            <a:ext cx="1716697" cy="1580451"/>
          </a:xfrm>
          <a:prstGeom prst="rect">
            <a:avLst/>
          </a:prstGeom>
        </p:spPr>
      </p:pic>
      <p:graphicFrame>
        <p:nvGraphicFramePr>
          <p:cNvPr id="14" name="Diagramm 13">
            <a:extLst>
              <a:ext uri="{FF2B5EF4-FFF2-40B4-BE49-F238E27FC236}">
                <a16:creationId xmlns:a16="http://schemas.microsoft.com/office/drawing/2014/main" id="{43AAE656-7984-4B8D-A83F-5DCB4A4FF4DE}"/>
              </a:ext>
            </a:extLst>
          </p:cNvPr>
          <p:cNvGraphicFramePr>
            <a:graphicFrameLocks/>
          </p:cNvGraphicFramePr>
          <p:nvPr>
            <p:extLst>
              <p:ext uri="{D42A27DB-BD31-4B8C-83A1-F6EECF244321}">
                <p14:modId xmlns:p14="http://schemas.microsoft.com/office/powerpoint/2010/main" val="3422090553"/>
              </p:ext>
            </p:extLst>
          </p:nvPr>
        </p:nvGraphicFramePr>
        <p:xfrm>
          <a:off x="407987" y="2995267"/>
          <a:ext cx="5004048" cy="30703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m 14">
            <a:extLst>
              <a:ext uri="{FF2B5EF4-FFF2-40B4-BE49-F238E27FC236}">
                <a16:creationId xmlns:a16="http://schemas.microsoft.com/office/drawing/2014/main" id="{2B178423-8650-486B-B894-B0912E24B0DC}"/>
              </a:ext>
            </a:extLst>
          </p:cNvPr>
          <p:cNvGraphicFramePr>
            <a:graphicFrameLocks/>
          </p:cNvGraphicFramePr>
          <p:nvPr>
            <p:extLst>
              <p:ext uri="{D42A27DB-BD31-4B8C-83A1-F6EECF244321}">
                <p14:modId xmlns:p14="http://schemas.microsoft.com/office/powerpoint/2010/main" val="3609197146"/>
              </p:ext>
            </p:extLst>
          </p:nvPr>
        </p:nvGraphicFramePr>
        <p:xfrm>
          <a:off x="6168008" y="2958985"/>
          <a:ext cx="5400600" cy="32257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670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a:t>
            </a:r>
            <a:r>
              <a:rPr lang="de-DE" dirty="0" err="1"/>
              <a:t>Smaller</a:t>
            </a:r>
            <a:r>
              <a:rPr lang="de-DE" dirty="0"/>
              <a:t> </a:t>
            </a:r>
            <a:r>
              <a:rPr lang="de-DE" dirty="0" err="1"/>
              <a:t>Guided</a:t>
            </a:r>
            <a:r>
              <a:rPr lang="de-DE" dirty="0"/>
              <a:t> Tours „Campus Tours“</a:t>
            </a: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graphicFrame>
        <p:nvGraphicFramePr>
          <p:cNvPr id="9" name="Diagramm 8">
            <a:extLst>
              <a:ext uri="{FF2B5EF4-FFF2-40B4-BE49-F238E27FC236}">
                <a16:creationId xmlns:a16="http://schemas.microsoft.com/office/drawing/2014/main" id="{38C63599-9CE5-4FAE-B316-09878280CF03}"/>
              </a:ext>
            </a:extLst>
          </p:cNvPr>
          <p:cNvGraphicFramePr>
            <a:graphicFrameLocks/>
          </p:cNvGraphicFramePr>
          <p:nvPr>
            <p:extLst>
              <p:ext uri="{D42A27DB-BD31-4B8C-83A1-F6EECF244321}">
                <p14:modId xmlns:p14="http://schemas.microsoft.com/office/powerpoint/2010/main" val="622698004"/>
              </p:ext>
            </p:extLst>
          </p:nvPr>
        </p:nvGraphicFramePr>
        <p:xfrm>
          <a:off x="551384" y="1740385"/>
          <a:ext cx="5400600"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hteck 14">
            <a:extLst>
              <a:ext uri="{FF2B5EF4-FFF2-40B4-BE49-F238E27FC236}">
                <a16:creationId xmlns:a16="http://schemas.microsoft.com/office/drawing/2014/main" id="{DC9F2B17-BF45-40FF-B609-812E9B8B23AE}"/>
              </a:ext>
            </a:extLst>
          </p:cNvPr>
          <p:cNvSpPr/>
          <p:nvPr/>
        </p:nvSpPr>
        <p:spPr>
          <a:xfrm>
            <a:off x="5951984" y="1228631"/>
            <a:ext cx="6096000" cy="5940088"/>
          </a:xfrm>
          <a:prstGeom prst="rect">
            <a:avLst/>
          </a:prstGeom>
        </p:spPr>
        <p:txBody>
          <a:bodyPr>
            <a:spAutoFit/>
          </a:bodyPr>
          <a:lstStyle/>
          <a:p>
            <a:r>
              <a:rPr lang="en-US" sz="2000" i="1" dirty="0">
                <a:solidFill>
                  <a:schemeClr val="accent2"/>
                </a:solidFill>
              </a:rPr>
              <a:t>“I participated in several smaller tours and all were really interesting, </a:t>
            </a:r>
            <a:r>
              <a:rPr lang="en-US" sz="2000" i="1" dirty="0" err="1">
                <a:solidFill>
                  <a:schemeClr val="accent2"/>
                </a:solidFill>
              </a:rPr>
              <a:t>аnd</a:t>
            </a:r>
            <a:r>
              <a:rPr lang="en-US" sz="2000" i="1" dirty="0">
                <a:solidFill>
                  <a:schemeClr val="accent2"/>
                </a:solidFill>
              </a:rPr>
              <a:t> they should definitely become a regular part of the program.” </a:t>
            </a:r>
          </a:p>
          <a:p>
            <a:endParaRPr lang="en-US" sz="2000" i="1" dirty="0">
              <a:solidFill>
                <a:schemeClr val="accent2"/>
              </a:solidFill>
            </a:endParaRPr>
          </a:p>
          <a:p>
            <a:r>
              <a:rPr lang="en-US" sz="2000" i="1" dirty="0">
                <a:solidFill>
                  <a:schemeClr val="accent2"/>
                </a:solidFill>
              </a:rPr>
              <a:t>“I liked the tours very much, the only problem I found with them was that they were happening in the work time.”</a:t>
            </a:r>
          </a:p>
          <a:p>
            <a:endParaRPr lang="en-US" sz="2000" i="1" dirty="0">
              <a:solidFill>
                <a:schemeClr val="accent2"/>
              </a:solidFill>
            </a:endParaRPr>
          </a:p>
          <a:p>
            <a:r>
              <a:rPr lang="en-US" sz="2000" i="1" dirty="0">
                <a:solidFill>
                  <a:schemeClr val="accent2"/>
                </a:solidFill>
              </a:rPr>
              <a:t>“The idea of the tours is very good, the organization was very well, but in some tours the people that guided it didn’t know much about some staff of the experiments.”</a:t>
            </a:r>
          </a:p>
          <a:p>
            <a:endParaRPr lang="en-US" sz="2000" i="1" dirty="0">
              <a:solidFill>
                <a:schemeClr val="accent2"/>
              </a:solidFill>
            </a:endParaRPr>
          </a:p>
          <a:p>
            <a:r>
              <a:rPr lang="en-US" sz="2000" i="1" dirty="0">
                <a:solidFill>
                  <a:schemeClr val="accent2"/>
                </a:solidFill>
              </a:rPr>
              <a:t>“I loved how excited the people were about their projects in the smaller tours, I believe that it was the most interesting part of the DESY tours. I only wish I could have joined all of them.” </a:t>
            </a:r>
          </a:p>
          <a:p>
            <a:endParaRPr lang="en-US" sz="2000" i="1" dirty="0">
              <a:solidFill>
                <a:schemeClr val="accent2"/>
              </a:solidFill>
            </a:endParaRPr>
          </a:p>
          <a:p>
            <a:endParaRPr lang="en-US" sz="2000" i="1" dirty="0">
              <a:solidFill>
                <a:schemeClr val="accent2"/>
              </a:solidFill>
            </a:endParaRPr>
          </a:p>
        </p:txBody>
      </p:sp>
    </p:spTree>
    <p:extLst>
      <p:ext uri="{BB962C8B-B14F-4D97-AF65-F5344CB8AC3E}">
        <p14:creationId xmlns:p14="http://schemas.microsoft.com/office/powerpoint/2010/main" val="66054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EC38F-09AF-4289-808B-AE6EA7E56771}"/>
              </a:ext>
            </a:extLst>
          </p:cNvPr>
          <p:cNvSpPr>
            <a:spLocks noGrp="1"/>
          </p:cNvSpPr>
          <p:nvPr>
            <p:ph type="title"/>
          </p:nvPr>
        </p:nvSpPr>
        <p:spPr/>
        <p:txBody>
          <a:bodyPr/>
          <a:lstStyle/>
          <a:p>
            <a:r>
              <a:rPr lang="de-DE" dirty="0"/>
              <a:t>Survey: </a:t>
            </a:r>
            <a:r>
              <a:rPr lang="de-DE" dirty="0" err="1"/>
              <a:t>Accommodation</a:t>
            </a:r>
            <a:r>
              <a:rPr lang="de-DE" dirty="0"/>
              <a:t> &amp; Organisation</a:t>
            </a:r>
          </a:p>
        </p:txBody>
      </p:sp>
      <p:sp>
        <p:nvSpPr>
          <p:cNvPr id="4" name="Fußzeilenplatzhalter 3">
            <a:extLst>
              <a:ext uri="{FF2B5EF4-FFF2-40B4-BE49-F238E27FC236}">
                <a16:creationId xmlns:a16="http://schemas.microsoft.com/office/drawing/2014/main" id="{905680F6-CC4A-44EF-862A-DB601A5BE313}"/>
              </a:ext>
            </a:extLst>
          </p:cNvPr>
          <p:cNvSpPr>
            <a:spLocks noGrp="1"/>
          </p:cNvSpPr>
          <p:nvPr>
            <p:ph type="ftr" sz="quarter" idx="11"/>
          </p:nvPr>
        </p:nvSpPr>
        <p:spPr/>
        <p:txBody>
          <a:bodyPr/>
          <a:lstStyle/>
          <a:p>
            <a:r>
              <a:rPr lang="en-US" noProof="0"/>
              <a:t>| Summie Farewell 2024 | Friederike Januschek, 4.9.24</a:t>
            </a:r>
            <a:endParaRPr lang="en-US" noProof="0" dirty="0"/>
          </a:p>
        </p:txBody>
      </p:sp>
      <p:sp>
        <p:nvSpPr>
          <p:cNvPr id="5" name="Textplatzhalter 4">
            <a:extLst>
              <a:ext uri="{FF2B5EF4-FFF2-40B4-BE49-F238E27FC236}">
                <a16:creationId xmlns:a16="http://schemas.microsoft.com/office/drawing/2014/main" id="{857B0A1F-133B-4046-9C7C-3FA13243D3B0}"/>
              </a:ext>
            </a:extLst>
          </p:cNvPr>
          <p:cNvSpPr>
            <a:spLocks noGrp="1"/>
          </p:cNvSpPr>
          <p:nvPr>
            <p:ph type="body" sz="quarter" idx="13"/>
          </p:nvPr>
        </p:nvSpPr>
        <p:spPr/>
        <p:txBody>
          <a:bodyPr/>
          <a:lstStyle/>
          <a:p>
            <a:endParaRPr lang="de-DE" dirty="0"/>
          </a:p>
        </p:txBody>
      </p:sp>
      <p:sp>
        <p:nvSpPr>
          <p:cNvPr id="8" name="Inhaltsplatzhalter 2">
            <a:extLst>
              <a:ext uri="{FF2B5EF4-FFF2-40B4-BE49-F238E27FC236}">
                <a16:creationId xmlns:a16="http://schemas.microsoft.com/office/drawing/2014/main" id="{9DED4FA3-4D16-4A67-815A-1E18F6C027A9}"/>
              </a:ext>
            </a:extLst>
          </p:cNvPr>
          <p:cNvSpPr>
            <a:spLocks noGrp="1"/>
          </p:cNvSpPr>
          <p:nvPr>
            <p:ph idx="1"/>
          </p:nvPr>
        </p:nvSpPr>
        <p:spPr>
          <a:xfrm>
            <a:off x="6096000" y="1242303"/>
            <a:ext cx="5184527" cy="5010249"/>
          </a:xfrm>
        </p:spPr>
        <p:txBody>
          <a:bodyPr/>
          <a:lstStyle/>
          <a:p>
            <a:pPr marL="0" indent="0">
              <a:buNone/>
            </a:pPr>
            <a:r>
              <a:rPr lang="en-US" sz="2400" b="1" dirty="0">
                <a:ln w="0"/>
                <a:solidFill>
                  <a:schemeClr val="accent1"/>
                </a:solidFill>
                <a:effectLst>
                  <a:outerShdw blurRad="38100" dist="25400" dir="5400000" algn="ctr" rotWithShape="0">
                    <a:srgbClr val="6E747A">
                      <a:alpha val="43000"/>
                    </a:srgbClr>
                  </a:outerShdw>
                </a:effectLst>
              </a:rPr>
              <a:t>Please rate the overall quality of the information provided on the DESY summer student </a:t>
            </a:r>
            <a:r>
              <a:rPr lang="en-US" sz="2400" b="1" dirty="0" err="1">
                <a:ln w="0"/>
                <a:solidFill>
                  <a:schemeClr val="accent1"/>
                </a:solidFill>
                <a:effectLst>
                  <a:outerShdw blurRad="38100" dist="25400" dir="5400000" algn="ctr" rotWithShape="0">
                    <a:srgbClr val="6E747A">
                      <a:alpha val="43000"/>
                    </a:srgbClr>
                  </a:outerShdw>
                </a:effectLst>
              </a:rPr>
              <a:t>programme</a:t>
            </a:r>
            <a:endParaRPr lang="de-DE" sz="2400" b="1" dirty="0">
              <a:ln w="0"/>
              <a:solidFill>
                <a:schemeClr val="accent1"/>
              </a:solidFill>
              <a:effectLst>
                <a:outerShdw blurRad="38100" dist="25400" dir="5400000" algn="ctr" rotWithShape="0">
                  <a:srgbClr val="6E747A">
                    <a:alpha val="43000"/>
                  </a:srgbClr>
                </a:outerShdw>
              </a:effectLst>
            </a:endParaRPr>
          </a:p>
        </p:txBody>
      </p:sp>
      <p:sp>
        <p:nvSpPr>
          <p:cNvPr id="11" name="Textfeld 10">
            <a:extLst>
              <a:ext uri="{FF2B5EF4-FFF2-40B4-BE49-F238E27FC236}">
                <a16:creationId xmlns:a16="http://schemas.microsoft.com/office/drawing/2014/main" id="{B404DDA7-3732-40C5-A24E-A7887AFEB9A2}"/>
              </a:ext>
            </a:extLst>
          </p:cNvPr>
          <p:cNvSpPr txBox="1"/>
          <p:nvPr/>
        </p:nvSpPr>
        <p:spPr>
          <a:xfrm>
            <a:off x="695400" y="4223140"/>
            <a:ext cx="4728358" cy="1569660"/>
          </a:xfrm>
          <a:prstGeom prst="rect">
            <a:avLst/>
          </a:prstGeom>
          <a:noFill/>
        </p:spPr>
        <p:txBody>
          <a:bodyPr wrap="square" rtlCol="0">
            <a:spAutoFit/>
          </a:bodyPr>
          <a:lstStyle/>
          <a:p>
            <a:r>
              <a:rPr lang="de-DE" sz="2400" dirty="0"/>
              <a:t>Hostel in </a:t>
            </a:r>
            <a:r>
              <a:rPr lang="de-DE" sz="2400" dirty="0" err="1"/>
              <a:t>general</a:t>
            </a:r>
            <a:r>
              <a:rPr lang="de-DE" sz="2400" dirty="0"/>
              <a:t> </a:t>
            </a:r>
            <a:r>
              <a:rPr lang="de-DE" sz="2400" dirty="0" err="1"/>
              <a:t>well</a:t>
            </a:r>
            <a:r>
              <a:rPr lang="de-DE" sz="2400" dirty="0"/>
              <a:t> </a:t>
            </a:r>
            <a:r>
              <a:rPr lang="de-DE" sz="2400" dirty="0" err="1"/>
              <a:t>liked</a:t>
            </a:r>
            <a:r>
              <a:rPr lang="de-DE" sz="2400" dirty="0"/>
              <a:t>. </a:t>
            </a:r>
            <a:r>
              <a:rPr lang="de-DE" sz="2400" dirty="0">
                <a:sym typeface="Wingdings" panose="05000000000000000000" pitchFamily="2" charset="2"/>
              </a:rPr>
              <a:t></a:t>
            </a:r>
            <a:r>
              <a:rPr lang="de-DE" sz="2400" dirty="0" err="1"/>
              <a:t>We</a:t>
            </a:r>
            <a:r>
              <a:rPr lang="de-DE" sz="2400" dirty="0"/>
              <a:t> will </a:t>
            </a:r>
            <a:r>
              <a:rPr lang="de-DE" sz="2400" dirty="0" err="1"/>
              <a:t>relay</a:t>
            </a:r>
            <a:r>
              <a:rPr lang="de-DE" sz="2400" dirty="0"/>
              <a:t> </a:t>
            </a:r>
            <a:r>
              <a:rPr lang="de-DE" sz="2400" dirty="0" err="1"/>
              <a:t>this</a:t>
            </a:r>
            <a:r>
              <a:rPr lang="de-DE" sz="2400" dirty="0"/>
              <a:t> and </a:t>
            </a:r>
            <a:r>
              <a:rPr lang="de-DE" sz="2400" dirty="0" err="1"/>
              <a:t>your</a:t>
            </a:r>
            <a:r>
              <a:rPr lang="de-DE" sz="2400" dirty="0"/>
              <a:t> </a:t>
            </a:r>
            <a:r>
              <a:rPr lang="de-DE" sz="2400" dirty="0" err="1"/>
              <a:t>detailed</a:t>
            </a:r>
            <a:r>
              <a:rPr lang="de-DE" sz="2400" dirty="0"/>
              <a:t> </a:t>
            </a:r>
            <a:r>
              <a:rPr lang="de-DE" sz="2400" dirty="0" err="1"/>
              <a:t>feedback</a:t>
            </a:r>
            <a:r>
              <a:rPr lang="de-DE" sz="2400" dirty="0"/>
              <a:t> </a:t>
            </a:r>
            <a:r>
              <a:rPr lang="de-DE" sz="2400" dirty="0" err="1"/>
              <a:t>to</a:t>
            </a:r>
            <a:r>
              <a:rPr lang="de-DE" sz="2400" dirty="0"/>
              <a:t> </a:t>
            </a:r>
            <a:r>
              <a:rPr lang="de-DE" sz="2400" dirty="0" err="1"/>
              <a:t>the</a:t>
            </a:r>
            <a:r>
              <a:rPr lang="de-DE" sz="2400" dirty="0"/>
              <a:t> DESY hostel.</a:t>
            </a:r>
          </a:p>
        </p:txBody>
      </p:sp>
      <p:graphicFrame>
        <p:nvGraphicFramePr>
          <p:cNvPr id="12" name="Diagramm 11">
            <a:extLst>
              <a:ext uri="{FF2B5EF4-FFF2-40B4-BE49-F238E27FC236}">
                <a16:creationId xmlns:a16="http://schemas.microsoft.com/office/drawing/2014/main" id="{8A94BE2D-FE2F-4D4E-80F1-092C26C9488D}"/>
              </a:ext>
            </a:extLst>
          </p:cNvPr>
          <p:cNvGraphicFramePr>
            <a:graphicFrameLocks/>
          </p:cNvGraphicFramePr>
          <p:nvPr>
            <p:extLst>
              <p:ext uri="{D42A27DB-BD31-4B8C-83A1-F6EECF244321}">
                <p14:modId xmlns:p14="http://schemas.microsoft.com/office/powerpoint/2010/main" val="2565434844"/>
              </p:ext>
            </p:extLst>
          </p:nvPr>
        </p:nvGraphicFramePr>
        <p:xfrm>
          <a:off x="695400" y="1472955"/>
          <a:ext cx="4572000" cy="275018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83E40BFE-8DD2-4DF3-A0F2-32F10DD43CA5}"/>
              </a:ext>
            </a:extLst>
          </p:cNvPr>
          <p:cNvSpPr/>
          <p:nvPr/>
        </p:nvSpPr>
        <p:spPr>
          <a:xfrm>
            <a:off x="194381" y="6067211"/>
            <a:ext cx="6118983" cy="400110"/>
          </a:xfrm>
          <a:prstGeom prst="rect">
            <a:avLst/>
          </a:prstGeom>
        </p:spPr>
        <p:txBody>
          <a:bodyPr wrap="none">
            <a:spAutoFit/>
          </a:bodyPr>
          <a:lstStyle/>
          <a:p>
            <a:r>
              <a:rPr lang="en-US" sz="2000" i="1" dirty="0">
                <a:solidFill>
                  <a:schemeClr val="accent2"/>
                </a:solidFill>
              </a:rPr>
              <a:t>“Get rid of the hornet nest near the building, please!”</a:t>
            </a:r>
          </a:p>
        </p:txBody>
      </p:sp>
      <p:sp>
        <p:nvSpPr>
          <p:cNvPr id="6" name="Rechteck 5">
            <a:extLst>
              <a:ext uri="{FF2B5EF4-FFF2-40B4-BE49-F238E27FC236}">
                <a16:creationId xmlns:a16="http://schemas.microsoft.com/office/drawing/2014/main" id="{B351A412-9B68-4CF2-A688-0304C681EA85}"/>
              </a:ext>
            </a:extLst>
          </p:cNvPr>
          <p:cNvSpPr/>
          <p:nvPr/>
        </p:nvSpPr>
        <p:spPr>
          <a:xfrm>
            <a:off x="224866" y="5671168"/>
            <a:ext cx="4955203" cy="400110"/>
          </a:xfrm>
          <a:prstGeom prst="rect">
            <a:avLst/>
          </a:prstGeom>
        </p:spPr>
        <p:txBody>
          <a:bodyPr wrap="none">
            <a:spAutoFit/>
          </a:bodyPr>
          <a:lstStyle/>
          <a:p>
            <a:r>
              <a:rPr lang="en-US" sz="2000" i="1" dirty="0">
                <a:solidFill>
                  <a:schemeClr val="accent2"/>
                </a:solidFill>
              </a:rPr>
              <a:t>“More kitchen equipment could be useful.”</a:t>
            </a:r>
          </a:p>
        </p:txBody>
      </p:sp>
      <p:graphicFrame>
        <p:nvGraphicFramePr>
          <p:cNvPr id="13" name="Diagramm 12">
            <a:extLst>
              <a:ext uri="{FF2B5EF4-FFF2-40B4-BE49-F238E27FC236}">
                <a16:creationId xmlns:a16="http://schemas.microsoft.com/office/drawing/2014/main" id="{A1D33DE7-334E-48EB-8EA2-D7240DDFDD2D}"/>
              </a:ext>
            </a:extLst>
          </p:cNvPr>
          <p:cNvGraphicFramePr>
            <a:graphicFrameLocks/>
          </p:cNvGraphicFramePr>
          <p:nvPr>
            <p:extLst>
              <p:ext uri="{D42A27DB-BD31-4B8C-83A1-F6EECF244321}">
                <p14:modId xmlns:p14="http://schemas.microsoft.com/office/powerpoint/2010/main" val="2727625691"/>
              </p:ext>
            </p:extLst>
          </p:nvPr>
        </p:nvGraphicFramePr>
        <p:xfrm>
          <a:off x="6339689" y="2708920"/>
          <a:ext cx="4572000" cy="27470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748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Graphic spid="13" grpId="0">
        <p:bldAsOne/>
      </p:bldGraphic>
    </p:bldLst>
  </p:timing>
</p:sld>
</file>

<file path=ppt/theme/theme1.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0</TotalTime>
  <Words>1145</Words>
  <Application>Microsoft Office PowerPoint</Application>
  <PresentationFormat>Breitbild</PresentationFormat>
  <Paragraphs>106</Paragraphs>
  <Slides>15</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15</vt:i4>
      </vt:variant>
    </vt:vector>
  </HeadingPairs>
  <TitlesOfParts>
    <vt:vector size="18" baseType="lpstr">
      <vt:lpstr>Arial</vt:lpstr>
      <vt:lpstr>Wingdings</vt:lpstr>
      <vt:lpstr>DESY</vt:lpstr>
      <vt:lpstr>DESY Summer Student Programme 2024</vt:lpstr>
      <vt:lpstr>Results</vt:lpstr>
      <vt:lpstr>Survey: Project Work</vt:lpstr>
      <vt:lpstr>Survey: Project Work</vt:lpstr>
      <vt:lpstr>Survey: Lectures</vt:lpstr>
      <vt:lpstr>Survey: Lectures</vt:lpstr>
      <vt:lpstr>Survey: Guided Tours</vt:lpstr>
      <vt:lpstr>Survey: Smaller Guided Tours „Campus Tours“</vt:lpstr>
      <vt:lpstr>Survey: Accommodation &amp; Organisation</vt:lpstr>
      <vt:lpstr>Survey: General Feedback</vt:lpstr>
      <vt:lpstr>Thank you!</vt:lpstr>
      <vt:lpstr>Thank you!</vt:lpstr>
      <vt:lpstr>Thank you All!</vt:lpstr>
      <vt:lpstr>Thank you All!</vt:lpstr>
      <vt:lpstr>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Januschek, Friederike</dc:creator>
  <cp:lastModifiedBy>Januschek, Friederike</cp:lastModifiedBy>
  <cp:revision>86</cp:revision>
  <dcterms:created xsi:type="dcterms:W3CDTF">2022-09-05T10:16:09Z</dcterms:created>
  <dcterms:modified xsi:type="dcterms:W3CDTF">2024-09-04T20:49:55Z</dcterms:modified>
</cp:coreProperties>
</file>