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1" r:id="rId4"/>
    <p:sldId id="262" r:id="rId5"/>
    <p:sldId id="263" r:id="rId6"/>
    <p:sldId id="265" r:id="rId7"/>
    <p:sldId id="275" r:id="rId8"/>
    <p:sldId id="266" r:id="rId9"/>
    <p:sldId id="260" r:id="rId10"/>
    <p:sldId id="267" r:id="rId11"/>
    <p:sldId id="273" r:id="rId12"/>
    <p:sldId id="274" r:id="rId13"/>
    <p:sldId id="276" r:id="rId14"/>
    <p:sldId id="277" r:id="rId15"/>
    <p:sldId id="259" r:id="rId16"/>
    <p:sldId id="268" r:id="rId17"/>
    <p:sldId id="269" r:id="rId18"/>
    <p:sldId id="270" r:id="rId19"/>
    <p:sldId id="278" r:id="rId20"/>
    <p:sldId id="279" r:id="rId21"/>
    <p:sldId id="271" r:id="rId22"/>
    <p:sldId id="282" r:id="rId23"/>
    <p:sldId id="283" r:id="rId24"/>
    <p:sldId id="284" r:id="rId25"/>
    <p:sldId id="281" r:id="rId26"/>
    <p:sldId id="280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9"/>
    <p:restoredTop sz="94677"/>
  </p:normalViewPr>
  <p:slideViewPr>
    <p:cSldViewPr snapToGrid="0">
      <p:cViewPr>
        <p:scale>
          <a:sx n="140" d="100"/>
          <a:sy n="140" d="100"/>
        </p:scale>
        <p:origin x="9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A316F-0A40-6A45-BAD6-D66362148606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148C0-F6D5-EE48-B16F-1D2F9156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8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c quark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148C0-F6D5-EE48-B16F-1D2F915606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1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51861-0219-8F6A-C041-71810F993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2131E-0E5E-5BC6-987E-45CC956EB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CDFEF-135B-BB66-C044-21FAFAF6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7121-0463-CE4C-A416-5D597B24801D}" type="datetime1">
              <a:rPr lang="en-GB" smtClean="0"/>
              <a:t>13/08/2025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4576E-B629-DE8D-5FEE-7B7BDCB68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88C47-1E4E-BDEB-5B1D-579D4773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9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BD966-4834-D060-2B94-971C79B3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54E01-6483-D9B5-C5B0-E1F59F630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86A66-A45D-A275-53F5-FA8918DE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13C0-CA59-2748-A52E-CEF4BB3E7009}" type="datetime1">
              <a:rPr lang="en-GB" smtClean="0"/>
              <a:t>13/08/2025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81CFE-EA3A-8224-F718-8CE15601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1EA39-90F9-5CEA-A6C2-49A9C906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614908-AE54-3AD2-7F1D-A06EBD089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D996B-538A-4BCB-F4C5-1169559A3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6F3EC-CB30-C8A6-2AC6-3E133805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B0DC-F460-814F-ADB1-21756DA5B5B1}" type="datetime1">
              <a:rPr lang="en-GB" smtClean="0"/>
              <a:t>13/08/2025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6A8E3-45C4-EEC0-AFF0-9156443B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233CE-83A7-EAE8-DAB6-C462BDDA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5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940F-8865-C5EE-2597-D5B3430E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CCD56-9640-90D7-1914-CF67940B6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F714D-E88F-BAD3-546B-86B20D0D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E02B-D748-7740-9E45-BDC4EDF91B66}" type="datetime1">
              <a:rPr lang="en-GB" smtClean="0"/>
              <a:t>13/08/2025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0ADC6-390C-D770-3E94-4BA0CE99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47E77-CB1A-DC3B-81DD-5826F28D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6F41-B1C4-1A8E-BD34-5BE19154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3C02B-DF79-65CF-3AE5-66781D2F4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27ABE-CD06-875D-2055-C85D77490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78FA-1F53-D547-A6F9-15F068E72A2E}" type="datetime1">
              <a:rPr lang="en-GB" smtClean="0"/>
              <a:t>13/08/2025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119CA-4132-1545-0374-B83F88F0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3A796-F004-2B97-D11B-29B2A51A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8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7B49-F85A-8244-51F2-1640B038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66FA2-75C0-CDA6-DC44-16FE6B453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07D2D-2955-9A5F-BE64-C1B3E6780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98E85-D1EF-009E-CC4F-5F5A3F34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97CB-0647-EA42-8510-15CA729C411A}" type="datetime1">
              <a:rPr lang="en-GB" smtClean="0"/>
              <a:t>13/08/2025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0491F-F2A8-FDE9-5652-801A7118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21FBC-CBF3-1C47-6789-058D9130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3647-7EDE-1463-0CC4-9F7FBD8A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AF5E8-6D9F-FE4A-B628-2AC3FDB2C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8B89E-38A8-D53B-5CE0-32047FFC1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777449-3099-5B0C-484F-D939E9991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88A390-E355-0075-DDC2-05F13555E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F6879-B3B9-AB61-5224-2D47DE58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36BA-A7BC-1E4A-B0B2-9A7B8DD4122F}" type="datetime1">
              <a:rPr lang="en-GB" smtClean="0"/>
              <a:t>13/08/2025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5AA5BD-C982-3682-1206-1F415283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E52642-2951-A2FC-C643-050EC1EC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3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2095-9DB2-3A88-CDC7-C6FD9863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C098E-4161-A1DB-4248-62FB8DB0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D4F9-8391-6F4A-B822-7CA73D20245D}" type="datetime1">
              <a:rPr lang="en-GB" smtClean="0"/>
              <a:t>13/08/2025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4898D-B1B9-042F-A645-46D4833A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C3A1E-0BD6-5011-AF8E-3900B88F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6167FE-CCE5-0EB0-FB50-B75400D9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702-CC98-3B4A-8B5D-03526A2A4B0E}" type="datetime1">
              <a:rPr lang="en-GB" smtClean="0"/>
              <a:t>13/08/2025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DB80E-761C-206E-0D88-697598AB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6450E-9FC5-1F1A-8972-A9685185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204A-D8B3-12CD-DD6B-01976D6D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F6ADA-4669-4E21-CF16-00EB40CF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9774C-760D-BB8D-72FD-20D1B42FD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1722A-3E98-923E-8AB7-196F30E7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F66D-D8CB-3943-A754-31203BCE6B2E}" type="datetime1">
              <a:rPr lang="en-GB" smtClean="0"/>
              <a:t>13/08/2025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742B1-EB49-104D-D74F-E74539CE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A9E1-018E-2002-3BB3-63CC7016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2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67FDB-34EB-E355-FFF0-21745A965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D1592-4B58-C022-C025-EB050F7B2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20C51-77CA-F740-0C7D-0DCF81A18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111F6-5125-A2B4-24B5-2AC508F5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DA30-9D59-AB41-8AF5-E87C20CB7D63}" type="datetime1">
              <a:rPr lang="en-GB" smtClean="0"/>
              <a:t>13/08/2025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35839-235E-9009-8020-F1736E2E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13058-9A2F-58D5-9D80-40FDDEC6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4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BA1122-8DDA-DB44-AE30-40CF9EDE4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95092-2B2C-E4AB-8AC6-CEE60DCEF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A3DBB-2D3F-5E54-8B81-E859476BF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BAEB2D-E8B2-1B4A-96CC-0C52EF4D3F76}" type="datetime1">
              <a:rPr lang="en-GB" smtClean="0"/>
              <a:t>13/08/2025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BBD2E-3FF7-7AD2-22F2-584497E4D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09FE2-37BA-C516-6A74-A2C4102EB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0C829B-E987-0344-A91B-CE6C5946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9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1964-8001-30E6-0A56-61F25D664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74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Measuring Proton Structure Functions with xFitter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39C69-3400-EE35-5B06-F25355AB4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76600"/>
            <a:ext cx="9144000" cy="1655762"/>
          </a:xfrm>
        </p:spPr>
        <p:txBody>
          <a:bodyPr/>
          <a:lstStyle/>
          <a:p>
            <a:r>
              <a:rPr lang="en-US" dirty="0"/>
              <a:t>Philip Antonopoulos</a:t>
            </a:r>
          </a:p>
          <a:p>
            <a:r>
              <a:rPr lang="en-US" dirty="0"/>
              <a:t>DESY Summer Student</a:t>
            </a:r>
          </a:p>
        </p:txBody>
      </p:sp>
      <p:pic>
        <p:nvPicPr>
          <p:cNvPr id="1026" name="Picture 2" descr="Corporate Design">
            <a:extLst>
              <a:ext uri="{FF2B5EF4-FFF2-40B4-BE49-F238E27FC236}">
                <a16:creationId xmlns:a16="http://schemas.microsoft.com/office/drawing/2014/main" id="{89A648C5-2415-6087-F101-4687C842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9" y="2911212"/>
            <a:ext cx="1937247" cy="193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urham University logo">
            <a:extLst>
              <a:ext uri="{FF2B5EF4-FFF2-40B4-BE49-F238E27FC236}">
                <a16:creationId xmlns:a16="http://schemas.microsoft.com/office/drawing/2014/main" id="{B0FFE37C-714F-891D-8A35-9230A32B94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Durham University Retail Store">
            <a:extLst>
              <a:ext uri="{FF2B5EF4-FFF2-40B4-BE49-F238E27FC236}">
                <a16:creationId xmlns:a16="http://schemas.microsoft.com/office/drawing/2014/main" id="{A85F28A0-2857-6E86-311C-383F29C67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958" y="3074358"/>
            <a:ext cx="3078415" cy="16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5CB58F-BB73-8CAB-2715-FEE6A6584712}"/>
              </a:ext>
            </a:extLst>
          </p:cNvPr>
          <p:cNvSpPr txBox="1"/>
          <p:nvPr/>
        </p:nvSpPr>
        <p:spPr>
          <a:xfrm>
            <a:off x="3595116" y="4488273"/>
            <a:ext cx="500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Supervisors</a:t>
            </a:r>
          </a:p>
          <a:p>
            <a:pPr algn="ctr"/>
            <a:r>
              <a:rPr lang="en-US" dirty="0"/>
              <a:t>Sasha Glazov &amp; Sasha Zenaiev</a:t>
            </a:r>
          </a:p>
        </p:txBody>
      </p:sp>
    </p:spTree>
    <p:extLst>
      <p:ext uri="{BB962C8B-B14F-4D97-AF65-F5344CB8AC3E}">
        <p14:creationId xmlns:p14="http://schemas.microsoft.com/office/powerpoint/2010/main" val="102773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09D352-C34D-4007-0B34-399DBFC1D870}"/>
              </a:ext>
            </a:extLst>
          </p:cNvPr>
          <p:cNvSpPr txBox="1"/>
          <p:nvPr/>
        </p:nvSpPr>
        <p:spPr>
          <a:xfrm>
            <a:off x="659423" y="474785"/>
            <a:ext cx="370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HERA &amp; Fixed Target Data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AA2A2-3E44-7E02-3540-1F77B56FB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7" y="862582"/>
            <a:ext cx="6026347" cy="59338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F9B913-4A2F-EA5D-7642-43FA0BC47A61}"/>
                  </a:ext>
                </a:extLst>
              </p:cNvPr>
              <p:cNvSpPr txBox="1"/>
              <p:nvPr/>
            </p:nvSpPr>
            <p:spPr>
              <a:xfrm>
                <a:off x="7200899" y="1072662"/>
                <a:ext cx="488852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Blue data: HERA &amp; Fixed Target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Red data: HERA only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New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2412 / 1815 : 1.33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F9B913-4A2F-EA5D-7642-43FA0BC47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99" y="1072662"/>
                <a:ext cx="4888523" cy="1477328"/>
              </a:xfrm>
              <a:prstGeom prst="rect">
                <a:avLst/>
              </a:prstGeom>
              <a:blipFill>
                <a:blip r:embed="rId3"/>
                <a:stretch>
                  <a:fillRect l="-518" t="-1709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54615A-06BD-2BA0-D7D5-32DF02510CE2}"/>
                  </a:ext>
                </a:extLst>
              </p:cNvPr>
              <p:cNvSpPr txBox="1"/>
              <p:nvPr/>
            </p:nvSpPr>
            <p:spPr>
              <a:xfrm>
                <a:off x="7200900" y="2681653"/>
                <a:ext cx="463354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This fit has a higher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a lot of the PDF plots deviate from HERA by more than 2</a:t>
                </a:r>
                <a:r>
                  <a:rPr lang="el-GR" dirty="0"/>
                  <a:t>σ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values from the new datasets fits hint at tension between the datasets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54615A-06BD-2BA0-D7D5-32DF02510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0" y="2681653"/>
                <a:ext cx="4633546" cy="1477328"/>
              </a:xfrm>
              <a:prstGeom prst="rect">
                <a:avLst/>
              </a:prstGeom>
              <a:blipFill>
                <a:blip r:embed="rId4"/>
                <a:stretch>
                  <a:fillRect l="-546" t="-2564" r="-1366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9FC0A9-13E7-50FD-6CCC-0CA5256F64E6}"/>
                  </a:ext>
                </a:extLst>
              </p:cNvPr>
              <p:cNvSpPr txBox="1"/>
              <p:nvPr/>
            </p:nvSpPr>
            <p:spPr>
              <a:xfrm>
                <a:off x="6646983" y="4730645"/>
                <a:ext cx="53603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By adding the total </a:t>
                </a:r>
                <a:r>
                  <a:rPr lang="en-US" dirty="0" err="1"/>
                  <a:t>normalisation</a:t>
                </a:r>
                <a:r>
                  <a:rPr lang="en-US" dirty="0"/>
                  <a:t> of the new datasets as a fit parameter,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shows a slight improvement, so it will be kept for future studies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2386 / 1815 : 1.31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9FC0A9-13E7-50FD-6CCC-0CA5256F6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983" y="4730645"/>
                <a:ext cx="5360379" cy="1200329"/>
              </a:xfrm>
              <a:prstGeom prst="rect">
                <a:avLst/>
              </a:prstGeom>
              <a:blipFill>
                <a:blip r:embed="rId5"/>
                <a:stretch>
                  <a:fillRect l="-946" t="-208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776D9-7981-4118-2879-8CECD92B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4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B13E5-19ED-FD84-A2BF-7F7312EA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EF5087-71EB-4283-4578-CDFC018D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69" y="1210978"/>
            <a:ext cx="7772400" cy="4770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2A987A-0C68-47C9-D699-E7F9FF0BC539}"/>
              </a:ext>
            </a:extLst>
          </p:cNvPr>
          <p:cNvSpPr txBox="1"/>
          <p:nvPr/>
        </p:nvSpPr>
        <p:spPr>
          <a:xfrm>
            <a:off x="167054" y="193431"/>
            <a:ext cx="518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Steering.txt</a:t>
            </a:r>
            <a:r>
              <a:rPr lang="en-US" sz="2800" dirty="0"/>
              <a:t> changes</a:t>
            </a:r>
          </a:p>
        </p:txBody>
      </p:sp>
    </p:spTree>
    <p:extLst>
      <p:ext uri="{BB962C8B-B14F-4D97-AF65-F5344CB8AC3E}">
        <p14:creationId xmlns:p14="http://schemas.microsoft.com/office/powerpoint/2010/main" val="380763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84FE7-23AB-1EEE-26FE-123E65C60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2CAD9-6FD1-7828-EADB-4C2D697F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F6BE4-DB61-ACD5-57FD-27E657DB9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69" y="1210978"/>
            <a:ext cx="7772400" cy="47701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DD4693-446E-04CA-A87F-F2E819F0D968}"/>
              </a:ext>
            </a:extLst>
          </p:cNvPr>
          <p:cNvSpPr/>
          <p:nvPr/>
        </p:nvSpPr>
        <p:spPr>
          <a:xfrm>
            <a:off x="975945" y="4000500"/>
            <a:ext cx="6137031" cy="1907931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6CF30-30DE-4381-EC13-2ED0D4E6A1F1}"/>
              </a:ext>
            </a:extLst>
          </p:cNvPr>
          <p:cNvSpPr txBox="1"/>
          <p:nvPr/>
        </p:nvSpPr>
        <p:spPr>
          <a:xfrm>
            <a:off x="167054" y="193431"/>
            <a:ext cx="518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Steering.txt</a:t>
            </a:r>
            <a:r>
              <a:rPr lang="en-US" sz="2800" dirty="0"/>
              <a:t> changes</a:t>
            </a:r>
          </a:p>
        </p:txBody>
      </p:sp>
    </p:spTree>
    <p:extLst>
      <p:ext uri="{BB962C8B-B14F-4D97-AF65-F5344CB8AC3E}">
        <p14:creationId xmlns:p14="http://schemas.microsoft.com/office/powerpoint/2010/main" val="435422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4B7AD-1E45-C4A9-5C44-FE856683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4B56E-C3B9-EBF2-9D5C-B0B8106A71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5229"/>
          <a:stretch>
            <a:fillRect/>
          </a:stretch>
        </p:blipFill>
        <p:spPr>
          <a:xfrm>
            <a:off x="1414014" y="1734940"/>
            <a:ext cx="4561994" cy="1995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63B2DF-BC4F-4822-AE99-EC67D23579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25"/>
          <a:stretch>
            <a:fillRect/>
          </a:stretch>
        </p:blipFill>
        <p:spPr>
          <a:xfrm>
            <a:off x="7751145" y="1006311"/>
            <a:ext cx="3870879" cy="50914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BE320-F92C-9C93-435A-158203232AC6}"/>
              </a:ext>
            </a:extLst>
          </p:cNvPr>
          <p:cNvSpPr txBox="1"/>
          <p:nvPr/>
        </p:nvSpPr>
        <p:spPr>
          <a:xfrm>
            <a:off x="1234440" y="265176"/>
            <a:ext cx="398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Parameters.yaml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551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20AE6-D4FE-4844-1265-FD8E8005B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89287-36DD-EA65-23D3-C9696A42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48F3EA-8B99-CBE3-DBDD-237E94C4B0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5229"/>
          <a:stretch>
            <a:fillRect/>
          </a:stretch>
        </p:blipFill>
        <p:spPr>
          <a:xfrm>
            <a:off x="1414014" y="1734940"/>
            <a:ext cx="4561994" cy="1995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5D8C11-C7D5-9641-4DB7-AE1552B933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25"/>
          <a:stretch>
            <a:fillRect/>
          </a:stretch>
        </p:blipFill>
        <p:spPr>
          <a:xfrm>
            <a:off x="7751145" y="1006311"/>
            <a:ext cx="3870879" cy="50914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EA3A4A-ED07-5AA0-1419-FD662CC134C2}"/>
              </a:ext>
            </a:extLst>
          </p:cNvPr>
          <p:cNvSpPr txBox="1"/>
          <p:nvPr/>
        </p:nvSpPr>
        <p:spPr>
          <a:xfrm>
            <a:off x="1234440" y="265176"/>
            <a:ext cx="398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Parameters.yaml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87242F-7F6D-6E86-C8D1-C72E31A44156}"/>
              </a:ext>
            </a:extLst>
          </p:cNvPr>
          <p:cNvSpPr/>
          <p:nvPr/>
        </p:nvSpPr>
        <p:spPr>
          <a:xfrm>
            <a:off x="7751145" y="3813049"/>
            <a:ext cx="4032504" cy="135331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4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BC8888-765A-3A73-9B0C-3156CFDC5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16" y="1152769"/>
            <a:ext cx="7188200" cy="50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909E94-5ACD-AB0B-675F-CB7E10284908}"/>
              </a:ext>
            </a:extLst>
          </p:cNvPr>
          <p:cNvSpPr txBox="1"/>
          <p:nvPr/>
        </p:nvSpPr>
        <p:spPr>
          <a:xfrm>
            <a:off x="237392" y="202223"/>
            <a:ext cx="585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Probable Cause : Target Mass Correction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98637-BD24-E6A7-BF91-4BD4DF31FB7C}"/>
              </a:ext>
            </a:extLst>
          </p:cNvPr>
          <p:cNvSpPr txBox="1"/>
          <p:nvPr/>
        </p:nvSpPr>
        <p:spPr>
          <a:xfrm>
            <a:off x="7965832" y="1723293"/>
            <a:ext cx="3596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large </a:t>
            </a:r>
            <a:r>
              <a:rPr lang="en-US" dirty="0" err="1"/>
              <a:t>Bjorken</a:t>
            </a:r>
            <a:r>
              <a:rPr lang="en-US" dirty="0"/>
              <a:t> x the fact that the proton cannot be treated as a point-like particle produces systematic errors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SLAC data exhibit a high mass correction at large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TMC also present to a lesser extent in BCDMS and NMC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DC3BD-CA33-B87D-6609-462BB1F4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5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8FAA2-0D85-359E-DBA8-07A4FC51F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14BE82-1A66-C0D1-7116-1FC0D88A0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16" y="1152769"/>
            <a:ext cx="7188200" cy="50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D6164E-D423-3419-3667-4DB835ADF023}"/>
              </a:ext>
            </a:extLst>
          </p:cNvPr>
          <p:cNvSpPr txBox="1"/>
          <p:nvPr/>
        </p:nvSpPr>
        <p:spPr>
          <a:xfrm>
            <a:off x="237391" y="281354"/>
            <a:ext cx="694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Proposed Modifications : Target Mass Correction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85321-2060-A620-00BB-BBD2906F863C}"/>
              </a:ext>
            </a:extLst>
          </p:cNvPr>
          <p:cNvSpPr txBox="1"/>
          <p:nvPr/>
        </p:nvSpPr>
        <p:spPr>
          <a:xfrm>
            <a:off x="7816362" y="1046285"/>
            <a:ext cx="38510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main solutions: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additional polynomial terms to the fit, retaining all data points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Introduce new cuts to the data to eliminate data points that are in the non-ideal regime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FF3D4-4588-A9A0-25C7-43A3925D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72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6F92F2-25E6-645D-1FA2-A72602C455A9}"/>
              </a:ext>
            </a:extLst>
          </p:cNvPr>
          <p:cNvSpPr txBox="1"/>
          <p:nvPr/>
        </p:nvSpPr>
        <p:spPr>
          <a:xfrm>
            <a:off x="659422" y="378069"/>
            <a:ext cx="60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Adding additional polynomial terms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D08DE-ADE5-776A-7606-2F813ADB8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62" y="806317"/>
            <a:ext cx="6242538" cy="6051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A7FF6A-AF47-A70B-FA3F-25BA8DC3FEE9}"/>
              </a:ext>
            </a:extLst>
          </p:cNvPr>
          <p:cNvSpPr txBox="1"/>
          <p:nvPr/>
        </p:nvSpPr>
        <p:spPr>
          <a:xfrm>
            <a:off x="6937131" y="806317"/>
            <a:ext cx="4967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Produces inexplainable shifts and reductions in the peaks of the u and d valence PDFs compared to the all data fit(in red)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parameter unphysically high, indicating possible convergence at local minimum.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4C6029-123E-52D7-215E-C2E602323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150" y="3429000"/>
            <a:ext cx="4781615" cy="10231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EE792-B000-C38B-E474-FBEC487EBB17}"/>
              </a:ext>
            </a:extLst>
          </p:cNvPr>
          <p:cNvSpPr txBox="1"/>
          <p:nvPr/>
        </p:nvSpPr>
        <p:spPr>
          <a:xfrm>
            <a:off x="6937131" y="5046785"/>
            <a:ext cx="4448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Tests could be conducted with higher order terms, but would be very time-intensive as fitting code converges in ~7h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6545AE-3A5C-F16B-F3EE-89742DB9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16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18BC38-2AA8-CE4B-C828-70B474DF7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484" y="2626283"/>
            <a:ext cx="5664200" cy="6096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960830-04FF-7629-639B-13A2E58149E7}"/>
              </a:ext>
            </a:extLst>
          </p:cNvPr>
          <p:cNvCxnSpPr/>
          <p:nvPr/>
        </p:nvCxnSpPr>
        <p:spPr>
          <a:xfrm flipH="1">
            <a:off x="10698480" y="2322576"/>
            <a:ext cx="950976" cy="4389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434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1197CD-A6A6-F337-D467-F2CEB5D30EF1}"/>
              </a:ext>
            </a:extLst>
          </p:cNvPr>
          <p:cNvSpPr txBox="1"/>
          <p:nvPr/>
        </p:nvSpPr>
        <p:spPr>
          <a:xfrm>
            <a:off x="413238" y="307731"/>
            <a:ext cx="934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Introducing new cuts to remove TMC signature : </a:t>
            </a:r>
            <a:r>
              <a:rPr lang="en-US" sz="2800" dirty="0" err="1"/>
              <a:t>Bjorken</a:t>
            </a:r>
            <a:r>
              <a:rPr lang="en-US" sz="2800" dirty="0"/>
              <a:t> x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70305-8D90-B684-2D19-A46BCAE2B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43" y="830951"/>
            <a:ext cx="6112705" cy="60270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F8B73F-8AAE-10A6-4B98-F26C3D0D853E}"/>
                  </a:ext>
                </a:extLst>
              </p:cNvPr>
              <p:cNvSpPr txBox="1"/>
              <p:nvPr/>
            </p:nvSpPr>
            <p:spPr>
              <a:xfrm>
                <a:off x="7007468" y="1037492"/>
                <a:ext cx="493459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plots of HERA(red) overlayed by the new fit with a cut at 0.2 for x(blue) show better convergence with HERA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Still some data points show more than 2 sigma deviations from HERA but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gets better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2368 / 1782 : 1.33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F8B73F-8AAE-10A6-4B98-F26C3D0D8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468" y="1037492"/>
                <a:ext cx="4934596" cy="2031325"/>
              </a:xfrm>
              <a:prstGeom prst="rect">
                <a:avLst/>
              </a:prstGeom>
              <a:blipFill>
                <a:blip r:embed="rId3"/>
                <a:stretch>
                  <a:fillRect l="-1028" t="-1242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8DE1726-4839-2746-37E6-36ADDF31B8C9}"/>
              </a:ext>
            </a:extLst>
          </p:cNvPr>
          <p:cNvSpPr txBox="1"/>
          <p:nvPr/>
        </p:nvSpPr>
        <p:spPr>
          <a:xfrm>
            <a:off x="7244862" y="3244362"/>
            <a:ext cx="420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cut doesn’t produce the necessary improvement.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076EAD-7973-4D10-7C84-BD61EAE8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18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9A1AB-BB6F-CCC6-4A30-1D6636D4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4174C-E3BC-8568-45BF-8DE6D12FB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05" y="749808"/>
            <a:ext cx="4164786" cy="5532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FBF589-A92F-1101-E6CB-FDA631ACD82A}"/>
              </a:ext>
            </a:extLst>
          </p:cNvPr>
          <p:cNvSpPr txBox="1"/>
          <p:nvPr/>
        </p:nvSpPr>
        <p:spPr>
          <a:xfrm>
            <a:off x="167054" y="193431"/>
            <a:ext cx="518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Steering.txt</a:t>
            </a:r>
            <a:r>
              <a:rPr lang="en-US" sz="2800" dirty="0"/>
              <a:t> changes</a:t>
            </a:r>
          </a:p>
        </p:txBody>
      </p:sp>
    </p:spTree>
    <p:extLst>
      <p:ext uri="{BB962C8B-B14F-4D97-AF65-F5344CB8AC3E}">
        <p14:creationId xmlns:p14="http://schemas.microsoft.com/office/powerpoint/2010/main" val="209209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internal structure of the proton from the viewpoints of (a) traditional quark model and (b) quantum chromodynamics (QCD).">
            <a:extLst>
              <a:ext uri="{FF2B5EF4-FFF2-40B4-BE49-F238E27FC236}">
                <a16:creationId xmlns:a16="http://schemas.microsoft.com/office/drawing/2014/main" id="{D5B7DD9B-A8FA-D249-3A8F-CEDD0C03F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768350"/>
            <a:ext cx="6791798" cy="334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8A5106-D44A-5EF0-4C88-6E8577366EED}"/>
              </a:ext>
            </a:extLst>
          </p:cNvPr>
          <p:cNvSpPr txBox="1"/>
          <p:nvPr/>
        </p:nvSpPr>
        <p:spPr>
          <a:xfrm>
            <a:off x="698500" y="5077838"/>
            <a:ext cx="9369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Chen, Hua-Xing &amp; Chen, Wei &amp; Liu, Xiang &amp; Liu, Yan-Rui &amp; Zhu, Shi-Lin. (2022). An updated review of the new hadron states. Reports on Progress in Physics. 86. 10.1088/1361-6633/aca3b6.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0A937-5347-8A60-9EDA-BEDB46EBB297}"/>
              </a:ext>
            </a:extLst>
          </p:cNvPr>
          <p:cNvSpPr txBox="1"/>
          <p:nvPr/>
        </p:nvSpPr>
        <p:spPr>
          <a:xfrm>
            <a:off x="8028432" y="768350"/>
            <a:ext cx="3867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Proton is made up of two up and one down valence quarks.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proton, when probed, exhibits non-trivial internal structure: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Valence quarks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Sea of quarks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Gluons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7898C-FA87-9D52-2A79-3612EFD1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77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E3747-8CA1-E337-D4B4-340AB9D01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23128-F75F-1433-9983-47381FA0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CDA9F8-28B1-0C23-4DBE-F6D77504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05" y="749808"/>
            <a:ext cx="4164786" cy="5532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F20EFC-B324-DBF6-B326-94BBFA3F9232}"/>
              </a:ext>
            </a:extLst>
          </p:cNvPr>
          <p:cNvSpPr txBox="1"/>
          <p:nvPr/>
        </p:nvSpPr>
        <p:spPr>
          <a:xfrm>
            <a:off x="167054" y="193431"/>
            <a:ext cx="518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Steering.txt</a:t>
            </a:r>
            <a:r>
              <a:rPr lang="en-US" sz="2800" dirty="0"/>
              <a:t> changes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F8C6C5-5A5A-119C-8964-EF40B12C9EB6}"/>
              </a:ext>
            </a:extLst>
          </p:cNvPr>
          <p:cNvSpPr/>
          <p:nvPr/>
        </p:nvSpPr>
        <p:spPr>
          <a:xfrm>
            <a:off x="1595757" y="5111497"/>
            <a:ext cx="2546475" cy="61264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6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A0C1AF-2673-E8C6-E1D2-C3E0F2C7FC9E}"/>
              </a:ext>
            </a:extLst>
          </p:cNvPr>
          <p:cNvSpPr txBox="1"/>
          <p:nvPr/>
        </p:nvSpPr>
        <p:spPr>
          <a:xfrm>
            <a:off x="413238" y="307731"/>
            <a:ext cx="934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Introducing new cuts to remove TMC signature : W2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59A509-BF41-FE48-83AA-AF0DA70DA67D}"/>
                  </a:ext>
                </a:extLst>
              </p:cNvPr>
              <p:cNvSpPr txBox="1"/>
              <p:nvPr/>
            </p:nvSpPr>
            <p:spPr>
              <a:xfrm>
                <a:off x="6321669" y="931985"/>
                <a:ext cx="56007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is the </a:t>
                </a:r>
                <a:r>
                  <a:rPr lang="en-GB" dirty="0"/>
                  <a:t>invariant mass squared of the final-state hadronic system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At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the interaction is in the resonance region where the scattering in not well-described by perturbative QCD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By cutting points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&gt; 12.5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TMC systematic errors and higher twist effects should be minimised</a:t>
                </a:r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59A509-BF41-FE48-83AA-AF0DA70DA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669" y="931985"/>
                <a:ext cx="5600700" cy="2862322"/>
              </a:xfrm>
              <a:prstGeom prst="rect">
                <a:avLst/>
              </a:prstGeom>
              <a:blipFill>
                <a:blip r:embed="rId2"/>
                <a:stretch>
                  <a:fillRect l="-679" t="-885" r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644C8BE-A3B8-DAC0-72A7-B17DD7B4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20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A8E9A8-EC4B-7D98-EC6C-7BC95691AC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647"/>
          <a:stretch>
            <a:fillRect/>
          </a:stretch>
        </p:blipFill>
        <p:spPr>
          <a:xfrm>
            <a:off x="269631" y="830950"/>
            <a:ext cx="5308209" cy="520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0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F68E2-7FC6-C2BB-D0D2-003AEAC24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915AF4-8787-0EEF-E438-05F7C011CF3F}"/>
              </a:ext>
            </a:extLst>
          </p:cNvPr>
          <p:cNvSpPr txBox="1"/>
          <p:nvPr/>
        </p:nvSpPr>
        <p:spPr>
          <a:xfrm>
            <a:off x="413238" y="307731"/>
            <a:ext cx="934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Introducing new cuts to remove TMC signature : W2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62A21-BDB4-86A7-A646-9F9778088416}"/>
                  </a:ext>
                </a:extLst>
              </p:cNvPr>
              <p:cNvSpPr txBox="1"/>
              <p:nvPr/>
            </p:nvSpPr>
            <p:spPr>
              <a:xfrm>
                <a:off x="6321669" y="931985"/>
                <a:ext cx="56007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</a:t>
                </a:r>
                <a:r>
                  <a:rPr lang="en-GB" dirty="0"/>
                  <a:t>invariant mass squared of the final-state hadronic system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At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the interaction is in the resonance region where the scattering in not well-described by perturbative QCD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By cutting points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&gt; 12.5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TMC systematic errors and higher twist effects should be minimised</a:t>
                </a:r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62A21-BDB4-86A7-A646-9F9778088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669" y="931985"/>
                <a:ext cx="5600700" cy="2862322"/>
              </a:xfrm>
              <a:prstGeom prst="rect">
                <a:avLst/>
              </a:prstGeom>
              <a:blipFill>
                <a:blip r:embed="rId2"/>
                <a:stretch>
                  <a:fillRect l="-679" t="-885" r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25CF515-23CD-9969-0F88-B476CAC2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8ACE9C-CD4D-78AF-8FC6-B6698241DE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307"/>
          <a:stretch>
            <a:fillRect/>
          </a:stretch>
        </p:blipFill>
        <p:spPr>
          <a:xfrm>
            <a:off x="77607" y="931984"/>
            <a:ext cx="5189337" cy="53907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E680DF-3C26-658B-4E17-7B0B4DA23E8C}"/>
              </a:ext>
            </a:extLst>
          </p:cNvPr>
          <p:cNvSpPr/>
          <p:nvPr/>
        </p:nvSpPr>
        <p:spPr>
          <a:xfrm>
            <a:off x="2157868" y="2432303"/>
            <a:ext cx="1242644" cy="392404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88256-743F-53C8-47BA-56EA0B38B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628" y="3627370"/>
            <a:ext cx="30226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40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9918C-26D8-F24F-E6AA-E8F018431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092E40-2446-10CF-4F49-161ACE528F5A}"/>
              </a:ext>
            </a:extLst>
          </p:cNvPr>
          <p:cNvSpPr txBox="1"/>
          <p:nvPr/>
        </p:nvSpPr>
        <p:spPr>
          <a:xfrm>
            <a:off x="413238" y="307731"/>
            <a:ext cx="934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Introducing new cuts to remove TMC signature : W2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9E4156-765C-DFB9-2C1A-FB0E68AE0F71}"/>
                  </a:ext>
                </a:extLst>
              </p:cNvPr>
              <p:cNvSpPr txBox="1"/>
              <p:nvPr/>
            </p:nvSpPr>
            <p:spPr>
              <a:xfrm>
                <a:off x="6321669" y="931985"/>
                <a:ext cx="56007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</a:t>
                </a:r>
                <a:r>
                  <a:rPr lang="en-GB" dirty="0"/>
                  <a:t>invariant mass squared of the final-state hadronic system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At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the interaction is in the resonance region where the scattering in not well-described by perturbative QCD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By cutting points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&gt; 12.5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TMC systematic errors and higher twist effects should be minimised</a:t>
                </a:r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9E4156-765C-DFB9-2C1A-FB0E68AE0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669" y="931985"/>
                <a:ext cx="5600700" cy="2862322"/>
              </a:xfrm>
              <a:prstGeom prst="rect">
                <a:avLst/>
              </a:prstGeom>
              <a:blipFill>
                <a:blip r:embed="rId2"/>
                <a:stretch>
                  <a:fillRect l="-679" t="-885" r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4DB6E99-D24D-271D-69C7-CBEF2A72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7F1EC-3080-8A32-F405-C14EA80C1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628" y="3627370"/>
            <a:ext cx="3022600" cy="1003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727402-F3BF-8734-041D-7446C7009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074" y="945123"/>
            <a:ext cx="3343926" cy="563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51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7DA9E-8020-D6D8-37F9-C4EAEDCDD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426AB2-5A06-0633-E4E0-C3EB06D04CA6}"/>
              </a:ext>
            </a:extLst>
          </p:cNvPr>
          <p:cNvSpPr txBox="1"/>
          <p:nvPr/>
        </p:nvSpPr>
        <p:spPr>
          <a:xfrm>
            <a:off x="413238" y="307731"/>
            <a:ext cx="934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Introducing new cuts to remove TMC signature : W2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DCF0F2-4DF3-07B6-D4E2-0765701CAFB9}"/>
                  </a:ext>
                </a:extLst>
              </p:cNvPr>
              <p:cNvSpPr txBox="1"/>
              <p:nvPr/>
            </p:nvSpPr>
            <p:spPr>
              <a:xfrm>
                <a:off x="6321669" y="931985"/>
                <a:ext cx="56007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</a:t>
                </a:r>
                <a:r>
                  <a:rPr lang="en-GB" dirty="0"/>
                  <a:t>invariant mass squared of the final-state hadronic system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At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the interaction is in the resonance region where the scattering in not well-described by perturbative QCD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By cutting points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&gt; 12.5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TMC systematic errors and higher twist effects should be minimised</a:t>
                </a:r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DCF0F2-4DF3-07B6-D4E2-0765701CA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669" y="931985"/>
                <a:ext cx="5600700" cy="2862322"/>
              </a:xfrm>
              <a:prstGeom prst="rect">
                <a:avLst/>
              </a:prstGeom>
              <a:blipFill>
                <a:blip r:embed="rId2"/>
                <a:stretch>
                  <a:fillRect l="-679" t="-885" r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61603BF-0793-08BC-494C-291F9E96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121A8-AB8B-EFD2-A077-52FF8ABE5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628" y="3627370"/>
            <a:ext cx="3022600" cy="1003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7C22F-A396-0C20-99EA-10EAF7C90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074" y="945123"/>
            <a:ext cx="3343926" cy="563538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F62AD7-F239-B6E1-69E2-FD9493778606}"/>
              </a:ext>
            </a:extLst>
          </p:cNvPr>
          <p:cNvCxnSpPr/>
          <p:nvPr/>
        </p:nvCxnSpPr>
        <p:spPr>
          <a:xfrm>
            <a:off x="1336782" y="4791456"/>
            <a:ext cx="1013226" cy="338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49ABF1-A650-F930-F6BB-01A7AE3668B2}"/>
              </a:ext>
            </a:extLst>
          </p:cNvPr>
          <p:cNvCxnSpPr/>
          <p:nvPr/>
        </p:nvCxnSpPr>
        <p:spPr>
          <a:xfrm>
            <a:off x="1453896" y="5532120"/>
            <a:ext cx="987552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10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8AE47-2708-8147-1B6A-339763A8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2E846E-2BAD-585D-4222-9FA4B6EF7B31}"/>
              </a:ext>
            </a:extLst>
          </p:cNvPr>
          <p:cNvSpPr txBox="1"/>
          <p:nvPr/>
        </p:nvSpPr>
        <p:spPr>
          <a:xfrm>
            <a:off x="413238" y="307731"/>
            <a:ext cx="934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Introducing new cuts to remove TMC signature : W2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513601-B6DE-85F0-8D26-5D9E831BBE58}"/>
                  </a:ext>
                </a:extLst>
              </p:cNvPr>
              <p:cNvSpPr txBox="1"/>
              <p:nvPr/>
            </p:nvSpPr>
            <p:spPr>
              <a:xfrm>
                <a:off x="6321669" y="931985"/>
                <a:ext cx="56007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</a:t>
                </a:r>
                <a:r>
                  <a:rPr lang="en-GB" dirty="0"/>
                  <a:t>invariant mass squared of the final-state hadronic system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At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the interaction is in the resonance region where the scattering in not well-described by perturbative QCD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By cutting points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&gt; 12.5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TMC systematic errors and higher twist effects should be minimised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 Add formula</a:t>
                </a:r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513601-B6DE-85F0-8D26-5D9E831BB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669" y="931985"/>
                <a:ext cx="5600700" cy="3139321"/>
              </a:xfrm>
              <a:prstGeom prst="rect">
                <a:avLst/>
              </a:prstGeom>
              <a:blipFill>
                <a:blip r:embed="rId2"/>
                <a:stretch>
                  <a:fillRect l="-679" t="-806" r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166A33-EB88-2AAC-DACC-513F3F8FA665}"/>
                  </a:ext>
                </a:extLst>
              </p:cNvPr>
              <p:cNvSpPr txBox="1"/>
              <p:nvPr/>
            </p:nvSpPr>
            <p:spPr>
              <a:xfrm>
                <a:off x="6655777" y="3965331"/>
                <a:ext cx="503799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This fit has an improved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2321 / 1781 : 1.30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Some PDFs seem converge with HERA and other collaborations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Still retain yet unexplained discrepancy in the u and d valence PDFs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166A33-EB88-2AAC-DACC-513F3F8FA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777" y="3965331"/>
                <a:ext cx="5037992" cy="2031325"/>
              </a:xfrm>
              <a:prstGeom prst="rect">
                <a:avLst/>
              </a:prstGeom>
              <a:blipFill>
                <a:blip r:embed="rId3"/>
                <a:stretch>
                  <a:fillRect l="-1008" t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4FDAA45-A051-6C2D-2807-87883E94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24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4F7B89-1693-F7E3-5160-92B6C5924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31" y="931985"/>
            <a:ext cx="5808388" cy="569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82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8C1D0-16D5-093E-AF7B-76882D48D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1B1A57-4FE7-6956-0F56-4DBEE1324AC8}"/>
              </a:ext>
            </a:extLst>
          </p:cNvPr>
          <p:cNvSpPr txBox="1"/>
          <p:nvPr/>
        </p:nvSpPr>
        <p:spPr>
          <a:xfrm>
            <a:off x="413238" y="307731"/>
            <a:ext cx="934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Introducing new cuts to remove TMC signature : W2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2C2450-0466-E74A-0573-E41D75D4AD6B}"/>
                  </a:ext>
                </a:extLst>
              </p:cNvPr>
              <p:cNvSpPr txBox="1"/>
              <p:nvPr/>
            </p:nvSpPr>
            <p:spPr>
              <a:xfrm>
                <a:off x="6321669" y="931985"/>
                <a:ext cx="56007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</a:t>
                </a:r>
                <a:r>
                  <a:rPr lang="en-GB" dirty="0"/>
                  <a:t>invariant mass squared of the final-state hadronic system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At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the interaction is in the resonance region where the scattering in not well-described by perturbative QCD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By cutting points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&gt; 12.5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TMC systematic errors and higher twist effects should be minimised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 Add formula</a:t>
                </a:r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2C2450-0466-E74A-0573-E41D75D4A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669" y="931985"/>
                <a:ext cx="5600700" cy="3139321"/>
              </a:xfrm>
              <a:prstGeom prst="rect">
                <a:avLst/>
              </a:prstGeom>
              <a:blipFill>
                <a:blip r:embed="rId2"/>
                <a:stretch>
                  <a:fillRect l="-679" t="-806" r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7E91A3-002F-03FB-C595-614F1FD68B9E}"/>
                  </a:ext>
                </a:extLst>
              </p:cNvPr>
              <p:cNvSpPr txBox="1"/>
              <p:nvPr/>
            </p:nvSpPr>
            <p:spPr>
              <a:xfrm>
                <a:off x="6655777" y="3965331"/>
                <a:ext cx="503799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This fit has an improved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2321 / 1781 : 1.30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Some PDFs seem converge with HERA and other collaborations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Still retain yet unexplained discrepancy in the u and d valence PDFs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7E91A3-002F-03FB-C595-614F1FD68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777" y="3965331"/>
                <a:ext cx="5037992" cy="2031325"/>
              </a:xfrm>
              <a:prstGeom prst="rect">
                <a:avLst/>
              </a:prstGeom>
              <a:blipFill>
                <a:blip r:embed="rId3"/>
                <a:stretch>
                  <a:fillRect l="-1008" t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181F3F7-EF0D-5411-DD26-31058A5B77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1840"/>
          <a:stretch>
            <a:fillRect/>
          </a:stretch>
        </p:blipFill>
        <p:spPr>
          <a:xfrm>
            <a:off x="184639" y="800694"/>
            <a:ext cx="5734870" cy="2768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AC71C6-9234-C8A5-E880-14BBBC32BC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097"/>
          <a:stretch>
            <a:fillRect/>
          </a:stretch>
        </p:blipFill>
        <p:spPr>
          <a:xfrm>
            <a:off x="133362" y="3569678"/>
            <a:ext cx="5786148" cy="283683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4638217-6C27-B861-131C-6E62A5B9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44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66A5D8-F65E-4FBA-D9C7-590081A277C9}"/>
              </a:ext>
            </a:extLst>
          </p:cNvPr>
          <p:cNvSpPr txBox="1"/>
          <p:nvPr/>
        </p:nvSpPr>
        <p:spPr>
          <a:xfrm>
            <a:off x="545123" y="342900"/>
            <a:ext cx="524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Next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0284C-9062-DF11-762D-538C181C03F8}"/>
              </a:ext>
            </a:extLst>
          </p:cNvPr>
          <p:cNvSpPr txBox="1"/>
          <p:nvPr/>
        </p:nvSpPr>
        <p:spPr>
          <a:xfrm>
            <a:off x="668215" y="975946"/>
            <a:ext cx="7869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Vary the Q2 cut to determine whether this deviation is dependent on the quality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Plot pull as a function of </a:t>
            </a:r>
            <a:r>
              <a:rPr lang="en-US" dirty="0" err="1"/>
              <a:t>Bjorken</a:t>
            </a:r>
            <a:r>
              <a:rPr lang="en-US" dirty="0"/>
              <a:t> x to study the impact of individual datasets and whether there are specific problematic data points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Conduct more tests to figure out whether the deviation in the valence quark PDFs is a new result or an artefact of the fit.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545DD-D5B5-FBE0-B1D6-727B20F1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7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156E73F-8EC8-E75D-53BD-BB44C8DAF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583693" y="428017"/>
            <a:ext cx="59467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F206A9-A327-ED70-DFB3-2AB39DF89F8A}"/>
              </a:ext>
            </a:extLst>
          </p:cNvPr>
          <p:cNvSpPr txBox="1"/>
          <p:nvPr/>
        </p:nvSpPr>
        <p:spPr>
          <a:xfrm>
            <a:off x="428018" y="5121613"/>
            <a:ext cx="581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CERN Courier, The most precise picture of a proton, 25 Sep 2015, Electron-proton scattering neutral current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9E7625-5F66-919C-3729-5AE9A53E9D02}"/>
                  </a:ext>
                </a:extLst>
              </p:cNvPr>
              <p:cNvSpPr txBox="1"/>
              <p:nvPr/>
            </p:nvSpPr>
            <p:spPr>
              <a:xfrm>
                <a:off x="6530468" y="330740"/>
                <a:ext cx="534700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Virtual photon interaction between the valence quark and electron: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the four-momentum transfer from the photon to the proton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resolution scale ; </a:t>
                </a:r>
                <a:r>
                  <a:rPr lang="en-US" dirty="0" err="1"/>
                  <a:t>Hig</a:t>
                </a:r>
                <a:r>
                  <a:rPr lang="en-US" dirty="0"/>
                  <a:t>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shorter the wavelength of the virtual photon; probing at the finer constituents of the proton.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9E7625-5F66-919C-3729-5AE9A53E9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468" y="330740"/>
                <a:ext cx="5347003" cy="2585323"/>
              </a:xfrm>
              <a:prstGeom prst="rect">
                <a:avLst/>
              </a:prstGeom>
              <a:blipFill>
                <a:blip r:embed="rId3"/>
                <a:stretch>
                  <a:fillRect l="-711" t="-488" r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D6A687-A280-EA6F-1360-507E0E78C05D}"/>
                  </a:ext>
                </a:extLst>
              </p:cNvPr>
              <p:cNvSpPr txBox="1"/>
              <p:nvPr/>
            </p:nvSpPr>
            <p:spPr>
              <a:xfrm>
                <a:off x="7068797" y="3954294"/>
                <a:ext cx="476652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  <a:p>
                <a:r>
                  <a:rPr lang="en-GB" dirty="0"/>
                  <a:t>The fraction of the proton’s momentum carried by the valence quark</a:t>
                </a:r>
              </a:p>
              <a:p>
                <a:endParaRPr lang="en-GB" dirty="0"/>
              </a:p>
              <a:p>
                <a:r>
                  <a:rPr lang="en-GB" dirty="0"/>
                  <a:t>High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= valence quarks dominate; Low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= sea of quarks and gluons dominate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D6A687-A280-EA6F-1360-507E0E78C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797" y="3954294"/>
                <a:ext cx="4766520" cy="1754326"/>
              </a:xfrm>
              <a:prstGeom prst="rect">
                <a:avLst/>
              </a:prstGeom>
              <a:blipFill>
                <a:blip r:embed="rId4"/>
                <a:stretch>
                  <a:fillRect l="-1064" r="-2128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3F11D-E7F0-BEDF-1B63-CB8CDA0F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637B03-8F54-E742-D502-A3FDA1844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3060700"/>
            <a:ext cx="1524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1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79786E-F96B-992A-547A-56557F2F2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888" y="333860"/>
            <a:ext cx="3331551" cy="3259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1B1E8C-ABAC-2AF7-48B4-B4C02415D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80" y="300335"/>
            <a:ext cx="3443631" cy="3259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F01C38-3544-17C2-D3DF-E40FB39D1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734" y="300335"/>
            <a:ext cx="3331551" cy="32011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DB5E37-EECD-FC57-ED19-A587E56B3F37}"/>
              </a:ext>
            </a:extLst>
          </p:cNvPr>
          <p:cNvSpPr txBox="1"/>
          <p:nvPr/>
        </p:nvSpPr>
        <p:spPr>
          <a:xfrm>
            <a:off x="791308" y="4229100"/>
            <a:ext cx="341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HERA electron-proton collision fits with xFitter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A44BE3-C084-57E4-CDC7-07D4B19D4853}"/>
              </a:ext>
            </a:extLst>
          </p:cNvPr>
          <p:cNvSpPr txBox="1"/>
          <p:nvPr/>
        </p:nvSpPr>
        <p:spPr>
          <a:xfrm>
            <a:off x="524256" y="5205046"/>
            <a:ext cx="424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Showcase u-valence d-valence and gluon distributions at set energy as a function of the momentum transfer.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101CCD-68FF-F987-261C-5400B7FA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CED8F7-4791-4092-2C15-33A303141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0091" y="3598731"/>
            <a:ext cx="3272387" cy="32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5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06148B-B8E3-10ED-38F0-404F1EDEB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234"/>
            <a:ext cx="8592421" cy="5773531"/>
          </a:xfrm>
          <a:prstGeom prst="rect">
            <a:avLst/>
          </a:prstGeom>
        </p:spPr>
      </p:pic>
      <p:pic>
        <p:nvPicPr>
          <p:cNvPr id="4100" name="Picture 4" descr="Files · master · fitters / xfitter · GitLab">
            <a:extLst>
              <a:ext uri="{FF2B5EF4-FFF2-40B4-BE49-F238E27FC236}">
                <a16:creationId xmlns:a16="http://schemas.microsoft.com/office/drawing/2014/main" id="{FF46D9E4-C290-D1D0-7844-3F1AAC356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6317" cy="11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D50B9-118B-9BC2-52A7-E529444B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1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63E5C-53F2-AB1F-9690-D617367B3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E19D7E-B43B-7AF3-0C91-008F774A4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234"/>
            <a:ext cx="8592421" cy="57735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7EABFC-0001-2F6E-4239-CA1B575046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226" b="18965"/>
          <a:stretch>
            <a:fillRect/>
          </a:stretch>
        </p:blipFill>
        <p:spPr>
          <a:xfrm>
            <a:off x="8166590" y="1714501"/>
            <a:ext cx="3878872" cy="66821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392E6A-AE98-8D1A-AC77-E52E8C7E91DC}"/>
              </a:ext>
            </a:extLst>
          </p:cNvPr>
          <p:cNvCxnSpPr/>
          <p:nvPr/>
        </p:nvCxnSpPr>
        <p:spPr>
          <a:xfrm flipH="1">
            <a:off x="7025054" y="2048608"/>
            <a:ext cx="1141536" cy="0"/>
          </a:xfrm>
          <a:prstGeom prst="straightConnector1">
            <a:avLst/>
          </a:prstGeom>
          <a:ln w="31750">
            <a:solidFill>
              <a:srgbClr val="294D8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02738D-3145-9391-E47A-BCA504CDA273}"/>
                  </a:ext>
                </a:extLst>
              </p:cNvPr>
              <p:cNvSpPr txBox="1"/>
              <p:nvPr/>
            </p:nvSpPr>
            <p:spPr>
              <a:xfrm>
                <a:off x="8592421" y="2943238"/>
                <a:ext cx="3092556" cy="2929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Kinematic cuts constrain the fitting algorithm to data that are in the regime where known theory applies, i.e., asymptotic freedom and non-resonant scattering.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All fits presented include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cut at 3.5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All fits are N3LO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02738D-3145-9391-E47A-BCA504CDA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421" y="2943238"/>
                <a:ext cx="3092556" cy="2929135"/>
              </a:xfrm>
              <a:prstGeom prst="rect">
                <a:avLst/>
              </a:prstGeom>
              <a:blipFill>
                <a:blip r:embed="rId4"/>
                <a:stretch>
                  <a:fillRect l="-1224" t="-862" r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Files · master · fitters / xfitter · GitLab">
            <a:extLst>
              <a:ext uri="{FF2B5EF4-FFF2-40B4-BE49-F238E27FC236}">
                <a16:creationId xmlns:a16="http://schemas.microsoft.com/office/drawing/2014/main" id="{30439C32-FAE9-5CBC-EED3-68E8E3AAD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6317" cy="11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EF724-0EB3-2184-6BA3-0898807B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3C692-E2D7-98AC-6031-6A43821CD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AAFE16-5AF6-62CA-01F6-2EA3110E6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234"/>
            <a:ext cx="8592421" cy="5773531"/>
          </a:xfrm>
          <a:prstGeom prst="rect">
            <a:avLst/>
          </a:prstGeom>
        </p:spPr>
      </p:pic>
      <p:pic>
        <p:nvPicPr>
          <p:cNvPr id="4100" name="Picture 4" descr="Files · master · fitters / xfitter · GitLab">
            <a:extLst>
              <a:ext uri="{FF2B5EF4-FFF2-40B4-BE49-F238E27FC236}">
                <a16:creationId xmlns:a16="http://schemas.microsoft.com/office/drawing/2014/main" id="{67E0A351-B075-6962-26E4-0B3671D49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6317" cy="11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C4DC2-952C-996B-FCCA-2409F6F1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6</a:t>
            </a:fld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44A03A8-347D-7F7F-6E02-1A54ECCC9032}"/>
              </a:ext>
            </a:extLst>
          </p:cNvPr>
          <p:cNvCxnSpPr>
            <a:cxnSpLocks/>
          </p:cNvCxnSpPr>
          <p:nvPr/>
        </p:nvCxnSpPr>
        <p:spPr>
          <a:xfrm flipH="1">
            <a:off x="3525715" y="1732085"/>
            <a:ext cx="5539154" cy="9231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18981C1-9FFA-691A-CE9A-1D9499270A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56" t="15792" r="5020" b="28115"/>
          <a:stretch>
            <a:fillRect/>
          </a:stretch>
        </p:blipFill>
        <p:spPr>
          <a:xfrm>
            <a:off x="7150608" y="1191202"/>
            <a:ext cx="4901184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6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16384-6401-EC5C-7000-E44C7C4BC210}"/>
              </a:ext>
            </a:extLst>
          </p:cNvPr>
          <p:cNvSpPr txBox="1"/>
          <p:nvPr/>
        </p:nvSpPr>
        <p:spPr>
          <a:xfrm>
            <a:off x="852854" y="404446"/>
            <a:ext cx="429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Revisiting HERA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4736FF-8A42-9C75-A9E1-6E5C91BC2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6" y="866111"/>
            <a:ext cx="5949478" cy="5810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07EB6B-3AC3-F9BD-3005-9F3FE7681F43}"/>
                  </a:ext>
                </a:extLst>
              </p:cNvPr>
              <p:cNvSpPr txBox="1"/>
              <p:nvPr/>
            </p:nvSpPr>
            <p:spPr>
              <a:xfrm>
                <a:off x="7306408" y="975946"/>
                <a:ext cx="414117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HERA data have been studied before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Using these to establish a control dataset to compare new data with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HERA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1826 / 1205 : 1.27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07EB6B-3AC3-F9BD-3005-9F3FE7681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408" y="975946"/>
                <a:ext cx="4141177" cy="1477328"/>
              </a:xfrm>
              <a:prstGeom prst="rect">
                <a:avLst/>
              </a:prstGeom>
              <a:blipFill>
                <a:blip r:embed="rId3"/>
                <a:stretch>
                  <a:fillRect l="-917" t="-1709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71E069-905E-0DC5-922A-2F342ED2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7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ED67AE-758B-0D05-50E0-F4C5283E48D3}"/>
              </a:ext>
            </a:extLst>
          </p:cNvPr>
          <p:cNvSpPr txBox="1"/>
          <p:nvPr/>
        </p:nvSpPr>
        <p:spPr>
          <a:xfrm>
            <a:off x="518746" y="395654"/>
            <a:ext cx="403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for more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42D7F-46C9-98BA-A1BE-6508D8D77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658"/>
            <a:ext cx="7772400" cy="54686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500ECD-134E-88C5-C8AA-EB596A46D9F0}"/>
                  </a:ext>
                </a:extLst>
              </p:cNvPr>
              <p:cNvSpPr txBox="1"/>
              <p:nvPr/>
            </p:nvSpPr>
            <p:spPr>
              <a:xfrm>
                <a:off x="8423031" y="694592"/>
                <a:ext cx="327953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HERA has already been studied but focuses on lower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lower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Introducing new fixed target data allows testing the predictions for higher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higher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500ECD-134E-88C5-C8AA-EB596A46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031" y="694592"/>
                <a:ext cx="3279531" cy="2585323"/>
              </a:xfrm>
              <a:prstGeom prst="rect">
                <a:avLst/>
              </a:prstGeom>
              <a:blipFill>
                <a:blip r:embed="rId3"/>
                <a:stretch>
                  <a:fillRect l="-1158" t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2B55D-3BD3-03F3-9B9E-4FCF457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829B-E987-0344-A91B-CE6C5946AC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6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1149</Words>
  <Application>Microsoft Macintosh PowerPoint</Application>
  <PresentationFormat>Widescreen</PresentationFormat>
  <Paragraphs>136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Aptos</vt:lpstr>
      <vt:lpstr>Aptos Display</vt:lpstr>
      <vt:lpstr>Arial</vt:lpstr>
      <vt:lpstr>Cambria Math</vt:lpstr>
      <vt:lpstr>Office Theme</vt:lpstr>
      <vt:lpstr>Measuring Proton Structure Functions with xFitter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ANTONOPOULOS, PHILIP (Student)</dc:creator>
  <cp:lastModifiedBy>ANTONOPOULOS, PHILIP (Student)</cp:lastModifiedBy>
  <cp:revision>2</cp:revision>
  <dcterms:created xsi:type="dcterms:W3CDTF">2025-08-12T11:29:50Z</dcterms:created>
  <dcterms:modified xsi:type="dcterms:W3CDTF">2025-08-13T13:01:00Z</dcterms:modified>
</cp:coreProperties>
</file>