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7" r:id="rId2"/>
    <p:sldId id="317" r:id="rId3"/>
    <p:sldId id="318" r:id="rId4"/>
    <p:sldId id="334" r:id="rId5"/>
    <p:sldId id="338" r:id="rId6"/>
    <p:sldId id="325" r:id="rId7"/>
    <p:sldId id="328" r:id="rId8"/>
    <p:sldId id="335" r:id="rId9"/>
    <p:sldId id="336" r:id="rId10"/>
    <p:sldId id="337" r:id="rId11"/>
    <p:sldId id="339" r:id="rId12"/>
    <p:sldId id="34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06" autoAdjust="0"/>
    <p:restoredTop sz="96405" autoAdjust="0"/>
  </p:normalViewPr>
  <p:slideViewPr>
    <p:cSldViewPr showGuides="1">
      <p:cViewPr varScale="1">
        <p:scale>
          <a:sx n="84" d="100"/>
          <a:sy n="84" d="100"/>
        </p:scale>
        <p:origin x="208" y="1048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3888" y="-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22.07.24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22.07.24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19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25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965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30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215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680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465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Grafik 7" descr="Logo Helmholtz">
            <a:extLst>
              <a:ext uri="{FF2B5EF4-FFF2-40B4-BE49-F238E27FC236}">
                <a16:creationId xmlns:a16="http://schemas.microsoft.com/office/drawing/2014/main" id="{68086B43-9215-4588-8439-4D7C07453A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9" name="Grafik 8" descr="Logo DESY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/>
            </a:pPr>
            <a:r>
              <a:rPr lang="de-DE" dirty="0"/>
              <a:t>Deutsches Elektronen-</a:t>
            </a:r>
          </a:p>
          <a:p>
            <a:pPr>
              <a:lnSpc>
                <a:spcPct val="120000"/>
              </a:lnSpc>
              <a:tabLst/>
            </a:pPr>
            <a:r>
              <a:rPr lang="de-DE" dirty="0"/>
              <a:t>Synchrotron DESY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10" name="Grafik 9" descr="Logo DESY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  <p:pic>
        <p:nvPicPr>
          <p:cNvPr id="11" name="Grafik 10" descr="Logo Helmholtz">
            <a:extLst>
              <a:ext uri="{FF2B5EF4-FFF2-40B4-BE49-F238E27FC236}">
                <a16:creationId xmlns:a16="http://schemas.microsoft.com/office/drawing/2014/main" id="{E1F0CB03-64D6-4EAD-B501-8CD3255D9F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648930-2178-4877-B88B-682D2D03C299}"/>
              </a:ext>
            </a:extLst>
          </p:cNvPr>
          <p:cNvSpPr txBox="1"/>
          <p:nvPr userDrawn="1"/>
        </p:nvSpPr>
        <p:spPr>
          <a:xfrm>
            <a:off x="403112" y="6580800"/>
            <a:ext cx="436304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de-DE" b="1" dirty="0">
                <a:solidFill>
                  <a:schemeClr val="accent1"/>
                </a:solidFill>
              </a:rPr>
              <a:t>DESY</a:t>
            </a:r>
            <a:r>
              <a:rPr lang="de-DE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16" y="6580800"/>
            <a:ext cx="9901099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Follow up on SciCatCON 2024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indico.psi.ch/event/15861/contributions/49661/attachments/28259/53750/240702%20SciCatCon%20Jobs%20Release.pdf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ndico.psi.ch/event/15861/sessions/8596/#20240702" TargetMode="Externa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psi.ch/event/15861/sessions/8596/#20240702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liblab.com/how-to-build-an-sd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5817" y="1124744"/>
            <a:ext cx="10728572" cy="1855254"/>
          </a:xfrm>
        </p:spPr>
        <p:txBody>
          <a:bodyPr/>
          <a:lstStyle/>
          <a:p>
            <a:r>
              <a:rPr lang="en-US" dirty="0"/>
              <a:t>Follow up on SciCatCON24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5817" y="2316523"/>
            <a:ext cx="11376025" cy="575817"/>
          </a:xfrm>
        </p:spPr>
        <p:txBody>
          <a:bodyPr/>
          <a:lstStyle/>
          <a:p>
            <a:r>
              <a:rPr lang="en-US" sz="2200" dirty="0"/>
              <a:t>Highlighting discussions where DESY was involved.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87091" y="4096780"/>
            <a:ext cx="11369549" cy="700373"/>
          </a:xfrm>
        </p:spPr>
        <p:txBody>
          <a:bodyPr/>
          <a:lstStyle/>
          <a:p>
            <a:r>
              <a:rPr lang="en-US" dirty="0"/>
              <a:t>Regina </a:t>
            </a:r>
            <a:r>
              <a:rPr lang="en-US" dirty="0" err="1"/>
              <a:t>Hinzmann</a:t>
            </a:r>
            <a:endParaRPr lang="en-US" dirty="0"/>
          </a:p>
          <a:p>
            <a:r>
              <a:rPr lang="en-US" dirty="0"/>
              <a:t>2024-07-22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CAEB1-FAEC-EEEF-5A89-34592214C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5272574"/>
            <a:ext cx="2565443" cy="128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Follow up on SciCatCON 2024</a:t>
            </a:r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93E058F-CD9B-7621-7544-565F38E8C1B1}"/>
              </a:ext>
            </a:extLst>
          </p:cNvPr>
          <p:cNvSpPr txBox="1">
            <a:spLocks/>
          </p:cNvSpPr>
          <p:nvPr/>
        </p:nvSpPr>
        <p:spPr>
          <a:xfrm>
            <a:off x="407369" y="260648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Groups: meta data validation and </a:t>
            </a:r>
            <a:r>
              <a:rPr lang="en-US" dirty="0" err="1"/>
              <a:t>visualisation</a:t>
            </a:r>
            <a:endParaRPr lang="en-US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68C7A15-C935-E22D-0BC2-1657D3FEAA9F}"/>
              </a:ext>
            </a:extLst>
          </p:cNvPr>
          <p:cNvSpPr txBox="1">
            <a:spLocks/>
          </p:cNvSpPr>
          <p:nvPr/>
        </p:nvSpPr>
        <p:spPr>
          <a:xfrm>
            <a:off x="407368" y="675741"/>
            <a:ext cx="11376025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What is an SDK and why is this so important?</a:t>
            </a:r>
            <a:endParaRPr lang="en-US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258E920-ABDE-C81B-9C34-3B7FABA8917F}"/>
              </a:ext>
            </a:extLst>
          </p:cNvPr>
          <p:cNvSpPr txBox="1">
            <a:spLocks/>
          </p:cNvSpPr>
          <p:nvPr/>
        </p:nvSpPr>
        <p:spPr>
          <a:xfrm>
            <a:off x="407986" y="1052737"/>
            <a:ext cx="11016606" cy="11753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0"/>
              </a:spcAft>
            </a:pPr>
            <a:endParaRPr lang="en-US" dirty="0"/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BE2DFB31-FF56-E12F-4B3B-C00287D92B1C}"/>
              </a:ext>
            </a:extLst>
          </p:cNvPr>
          <p:cNvSpPr txBox="1">
            <a:spLocks/>
          </p:cNvSpPr>
          <p:nvPr/>
        </p:nvSpPr>
        <p:spPr>
          <a:xfrm>
            <a:off x="118210" y="1395984"/>
            <a:ext cx="6236486" cy="5017470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3100D-D3E0-2A0E-33D8-0F0899058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5" y="1069288"/>
            <a:ext cx="6768135" cy="502400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Spencer and Linus and others had a good conversation, we potentially hear about it later. Linus, thus DESY, committed to contributions by the work of Anjali A and potentially Julia K (CAU).</a:t>
            </a:r>
          </a:p>
        </p:txBody>
      </p:sp>
    </p:spTree>
    <p:extLst>
      <p:ext uri="{BB962C8B-B14F-4D97-AF65-F5344CB8AC3E}">
        <p14:creationId xmlns:p14="http://schemas.microsoft.com/office/powerpoint/2010/main" val="1810381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D2E24-78FA-435E-E811-EE2F40FE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Groups: meta data validation and </a:t>
            </a:r>
            <a:r>
              <a:rPr lang="en-US" dirty="0" err="1"/>
              <a:t>visualisation</a:t>
            </a:r>
            <a:br>
              <a:rPr lang="en-US" dirty="0"/>
            </a:b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0CC4B-9886-B6BA-545E-3B13387E8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dirty="0"/>
              <a:t>Commitment to contributions by Linus (FS-EC) and Igor (FS-SC)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6FF4D-9238-2BC7-B169-AF3E30FCC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meta data validation</a:t>
            </a:r>
            <a:endParaRPr lang="en-DE" dirty="0"/>
          </a:p>
          <a:p>
            <a:r>
              <a:rPr lang="en-DE" dirty="0"/>
              <a:t>led by Spencer B</a:t>
            </a:r>
          </a:p>
          <a:p>
            <a:endParaRPr lang="en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CED1AA-34EB-5119-5BD3-899D31D46C5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visualization</a:t>
            </a:r>
          </a:p>
          <a:p>
            <a:r>
              <a:rPr lang="en-DE" dirty="0"/>
              <a:t>led by ? (Ian B or Laura S)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55841-BD8C-91C0-9E6C-66C14E50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9286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69B84-050C-E492-7DE5-E1AE4DB2C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General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CD1B3-6E0A-EE0E-5370-F86CDC8A1E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BC646-BE8E-43AD-A9E1-E1FA1ED67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Since 2024-07-17 we run at P08 with the new way providing IDs:</a:t>
            </a:r>
          </a:p>
          <a:p>
            <a:pPr marL="0" indent="0">
              <a:buNone/>
            </a:pPr>
            <a:r>
              <a:rPr lang="en-DE" dirty="0"/>
              <a:t>	</a:t>
            </a:r>
            <a:r>
              <a:rPr lang="en-DE" b="1" dirty="0"/>
              <a:t>old</a:t>
            </a:r>
            <a:r>
              <a:rPr lang="en-DE" dirty="0"/>
              <a:t>: beamtimeID </a:t>
            </a:r>
          </a:p>
          <a:p>
            <a:pPr marL="0" indent="0">
              <a:buNone/>
            </a:pPr>
            <a:r>
              <a:rPr lang="en-DE" dirty="0"/>
              <a:t>	</a:t>
            </a:r>
            <a:r>
              <a:rPr lang="en-DE" b="1" dirty="0"/>
              <a:t>new</a:t>
            </a:r>
            <a:r>
              <a:rPr lang="en-DE" dirty="0"/>
              <a:t>: DOOR_proposalID.beamtimeID</a:t>
            </a:r>
          </a:p>
          <a:p>
            <a:pPr marL="0" indent="0">
              <a:buNone/>
            </a:pPr>
            <a:endParaRPr lang="en-DE" dirty="0"/>
          </a:p>
          <a:p>
            <a:pPr marL="0" indent="0">
              <a:buNone/>
            </a:pPr>
            <a:r>
              <a:rPr lang="en-DE" dirty="0"/>
              <a:t>	I’d like to extend it as default at other 	beamlines, especially FLASH, as well </a:t>
            </a:r>
          </a:p>
          <a:p>
            <a:pPr marL="0" indent="0">
              <a:buNone/>
            </a:pPr>
            <a:r>
              <a:rPr lang="en-DE" dirty="0"/>
              <a:t>	– yes?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671BAC-DE28-B115-65C8-4DF80FF4D8D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DE" dirty="0"/>
              <a:t>SciScat survey</a:t>
            </a:r>
          </a:p>
          <a:p>
            <a:r>
              <a:rPr lang="en-DE" dirty="0"/>
              <a:t>users wanted who have an opinion on SciCat usage. Please come forward! Deadline: Mid September 2024.</a:t>
            </a:r>
          </a:p>
          <a:p>
            <a:endParaRPr lang="en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BBD23-084A-28D5-D018-2BBEB6A26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updates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BA21CA-F67D-C6CF-B8D9-DB952E603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99" y="3062611"/>
            <a:ext cx="5438252" cy="27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63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79996" y="764704"/>
            <a:ext cx="11304016" cy="379252"/>
          </a:xfrm>
        </p:spPr>
        <p:txBody>
          <a:bodyPr/>
          <a:lstStyle/>
          <a:p>
            <a:r>
              <a:rPr lang="en-US" dirty="0"/>
              <a:t>Reports.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79996" y="1124744"/>
            <a:ext cx="10152508" cy="501024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DE" dirty="0"/>
              <a:t>SciCatCON spilt in 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/>
              <a:t>T</a:t>
            </a:r>
            <a:r>
              <a:rPr lang="en-DE" b="1" dirty="0"/>
              <a:t>alks</a:t>
            </a:r>
            <a:r>
              <a:rPr lang="en-DE" dirty="0"/>
              <a:t>: release updates + facillity updates + PSI use cases + grants</a:t>
            </a:r>
          </a:p>
          <a:p>
            <a:pPr marL="342900" indent="-342900">
              <a:buFont typeface="+mj-lt"/>
              <a:buAutoNum type="arabicPeriod"/>
            </a:pPr>
            <a:r>
              <a:rPr lang="en-DE" b="1" dirty="0"/>
              <a:t>Discussions</a:t>
            </a:r>
            <a:r>
              <a:rPr lang="en-DE" dirty="0"/>
              <a:t>: hands-on brainstorming sessions according to voted topics.</a:t>
            </a:r>
          </a:p>
          <a:p>
            <a:pPr>
              <a:buFont typeface="Wingdings" pitchFamily="2" charset="2"/>
              <a:buChar char="Ø"/>
            </a:pPr>
            <a:r>
              <a:rPr lang="en-DE" dirty="0"/>
              <a:t>Conclusion for DESY topics.</a:t>
            </a:r>
            <a:endParaRPr lang="en-US" b="1" dirty="0"/>
          </a:p>
          <a:p>
            <a:pPr>
              <a:buFont typeface="Wingdings" pitchFamily="2" charset="2"/>
              <a:buChar char="Ø"/>
            </a:pPr>
            <a:r>
              <a:rPr lang="en-DE" dirty="0"/>
              <a:t>Next SciCatCON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Follow up on SciCatCON 2024</a:t>
            </a:r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7B89FC23-6ABB-C575-44F8-C03091944D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E0340B-820F-2618-64EC-9AF130E269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7" t="19754" r="13197" b="28588"/>
          <a:stretch/>
        </p:blipFill>
        <p:spPr>
          <a:xfrm>
            <a:off x="3719736" y="2969727"/>
            <a:ext cx="7561150" cy="3131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912C31-CBAB-0506-AB32-EE1517F6F385}"/>
              </a:ext>
            </a:extLst>
          </p:cNvPr>
          <p:cNvSpPr txBox="1"/>
          <p:nvPr/>
        </p:nvSpPr>
        <p:spPr>
          <a:xfrm>
            <a:off x="6497540" y="3012510"/>
            <a:ext cx="459613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chemeClr val="bg1"/>
                </a:solidFill>
              </a:rPr>
              <a:t>SciCatCON24 2.- 4. July at PSI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AA87A9-1E7E-6110-9FBD-97E7D85A89C4}"/>
              </a:ext>
            </a:extLst>
          </p:cNvPr>
          <p:cNvSpPr txBox="1"/>
          <p:nvPr/>
        </p:nvSpPr>
        <p:spPr>
          <a:xfrm>
            <a:off x="5240547" y="61103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nnai MN" pitchFamily="2" charset="77"/>
                <a:ea typeface="Annai MN" pitchFamily="2" charset="77"/>
                <a:cs typeface="Annai MN" pitchFamily="2" charset="77"/>
              </a:rPr>
              <a:t>https://</a:t>
            </a:r>
            <a:r>
              <a:rPr lang="en-GB" sz="1800" b="1" dirty="0" err="1">
                <a:latin typeface="Annai MN" pitchFamily="2" charset="77"/>
                <a:ea typeface="Annai MN" pitchFamily="2" charset="77"/>
                <a:cs typeface="Annai MN" pitchFamily="2" charset="77"/>
              </a:rPr>
              <a:t>indico.psi.ch</a:t>
            </a:r>
            <a:r>
              <a:rPr lang="en-GB" sz="1800" b="1" dirty="0">
                <a:latin typeface="Annai MN" pitchFamily="2" charset="77"/>
                <a:ea typeface="Annai MN" pitchFamily="2" charset="77"/>
                <a:cs typeface="Annai MN" pitchFamily="2" charset="77"/>
              </a:rPr>
              <a:t>/event/15861/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642214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Follow up on SciCatCON 2024</a:t>
            </a:r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93E058F-CD9B-7621-7544-565F38E8C1B1}"/>
              </a:ext>
            </a:extLst>
          </p:cNvPr>
          <p:cNvSpPr txBox="1">
            <a:spLocks/>
          </p:cNvSpPr>
          <p:nvPr/>
        </p:nvSpPr>
        <p:spPr>
          <a:xfrm>
            <a:off x="407369" y="260648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Talks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68C7A15-C935-E22D-0BC2-1657D3FEAA9F}"/>
              </a:ext>
            </a:extLst>
          </p:cNvPr>
          <p:cNvSpPr txBox="1">
            <a:spLocks/>
          </p:cNvSpPr>
          <p:nvPr/>
        </p:nvSpPr>
        <p:spPr>
          <a:xfrm>
            <a:off x="407368" y="675741"/>
            <a:ext cx="11376025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Release status. Facility updates. PSI use cases.</a:t>
            </a:r>
            <a:endParaRPr lang="en-US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258E920-ABDE-C81B-9C34-3B7FABA8917F}"/>
              </a:ext>
            </a:extLst>
          </p:cNvPr>
          <p:cNvSpPr txBox="1">
            <a:spLocks/>
          </p:cNvSpPr>
          <p:nvPr/>
        </p:nvSpPr>
        <p:spPr>
          <a:xfrm>
            <a:off x="407986" y="1052737"/>
            <a:ext cx="11016606" cy="11753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0"/>
              </a:spcAft>
            </a:pPr>
            <a:endParaRPr lang="en-US" dirty="0"/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BE2DFB31-FF56-E12F-4B3B-C00287D92B1C}"/>
              </a:ext>
            </a:extLst>
          </p:cNvPr>
          <p:cNvSpPr txBox="1">
            <a:spLocks/>
          </p:cNvSpPr>
          <p:nvPr/>
        </p:nvSpPr>
        <p:spPr>
          <a:xfrm>
            <a:off x="118210" y="1395984"/>
            <a:ext cx="6236486" cy="5017470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91079-BE40-E293-2601-4553A8CF87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24822" r="10496" b="23159"/>
          <a:stretch/>
        </p:blipFill>
        <p:spPr>
          <a:xfrm>
            <a:off x="407368" y="1360660"/>
            <a:ext cx="7222723" cy="3041128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E332C0-90D0-5050-6101-E322E83425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t="21817" r="56557" b="12835"/>
          <a:stretch/>
        </p:blipFill>
        <p:spPr>
          <a:xfrm>
            <a:off x="7810109" y="1052737"/>
            <a:ext cx="3973284" cy="5088328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A308D6-8124-0832-7609-F2D415EFE1DA}"/>
              </a:ext>
            </a:extLst>
          </p:cNvPr>
          <p:cNvSpPr txBox="1"/>
          <p:nvPr/>
        </p:nvSpPr>
        <p:spPr>
          <a:xfrm>
            <a:off x="439666" y="5086026"/>
            <a:ext cx="6880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u="sng" dirty="0">
                <a:hlinkClick r:id="rId5"/>
              </a:rPr>
              <a:t>Spencers slides </a:t>
            </a:r>
            <a:r>
              <a:rPr lang="en-GB" dirty="0"/>
              <a:t>see Day 1 </a:t>
            </a:r>
            <a:r>
              <a:rPr lang="en-GB" sz="1400" b="1" dirty="0">
                <a:latin typeface="Annai MN" pitchFamily="2" charset="77"/>
                <a:ea typeface="Annai MN" pitchFamily="2" charset="77"/>
                <a:cs typeface="Annai MN" pitchFamily="2" charset="77"/>
              </a:rPr>
              <a:t>https://</a:t>
            </a:r>
            <a:r>
              <a:rPr lang="en-GB" sz="1400" b="1" dirty="0" err="1">
                <a:latin typeface="Annai MN" pitchFamily="2" charset="77"/>
                <a:ea typeface="Annai MN" pitchFamily="2" charset="77"/>
                <a:cs typeface="Annai MN" pitchFamily="2" charset="77"/>
              </a:rPr>
              <a:t>indico.psi.ch</a:t>
            </a:r>
            <a:r>
              <a:rPr lang="en-GB" sz="1400" b="1" dirty="0">
                <a:latin typeface="Annai MN" pitchFamily="2" charset="77"/>
                <a:ea typeface="Annai MN" pitchFamily="2" charset="77"/>
                <a:cs typeface="Annai MN" pitchFamily="2" charset="77"/>
              </a:rPr>
              <a:t>/event/15861/</a:t>
            </a:r>
            <a:endParaRPr lang="en-DE" b="1" dirty="0">
              <a:latin typeface="Annai MN" pitchFamily="2" charset="77"/>
              <a:ea typeface="Annai MN" pitchFamily="2" charset="77"/>
              <a:cs typeface="Annai M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14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Follow up on SciCatCON 2024</a:t>
            </a:r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93E058F-CD9B-7621-7544-565F38E8C1B1}"/>
              </a:ext>
            </a:extLst>
          </p:cNvPr>
          <p:cNvSpPr txBox="1">
            <a:spLocks/>
          </p:cNvSpPr>
          <p:nvPr/>
        </p:nvSpPr>
        <p:spPr>
          <a:xfrm>
            <a:off x="407369" y="260648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Talks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68C7A15-C935-E22D-0BC2-1657D3FEAA9F}"/>
              </a:ext>
            </a:extLst>
          </p:cNvPr>
          <p:cNvSpPr txBox="1">
            <a:spLocks/>
          </p:cNvSpPr>
          <p:nvPr/>
        </p:nvSpPr>
        <p:spPr>
          <a:xfrm>
            <a:off x="407368" y="675741"/>
            <a:ext cx="11376025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Release status. Facility updates. PSI use cases.</a:t>
            </a:r>
            <a:endParaRPr lang="en-US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258E920-ABDE-C81B-9C34-3B7FABA8917F}"/>
              </a:ext>
            </a:extLst>
          </p:cNvPr>
          <p:cNvSpPr txBox="1">
            <a:spLocks/>
          </p:cNvSpPr>
          <p:nvPr/>
        </p:nvSpPr>
        <p:spPr>
          <a:xfrm>
            <a:off x="407986" y="1052737"/>
            <a:ext cx="11016606" cy="11753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0"/>
              </a:spcAft>
            </a:pPr>
            <a:endParaRPr lang="en-US" dirty="0"/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BE2DFB31-FF56-E12F-4B3B-C00287D92B1C}"/>
              </a:ext>
            </a:extLst>
          </p:cNvPr>
          <p:cNvSpPr txBox="1">
            <a:spLocks/>
          </p:cNvSpPr>
          <p:nvPr/>
        </p:nvSpPr>
        <p:spPr>
          <a:xfrm>
            <a:off x="118210" y="1395984"/>
            <a:ext cx="6236486" cy="5017470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3100D-D3E0-2A0E-33D8-0F0899058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5" y="1213304"/>
            <a:ext cx="11375407" cy="502400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From several facility update’s/conversations I got the impression that indeed </a:t>
            </a:r>
            <a:r>
              <a:rPr lang="en-GB" b="1" dirty="0"/>
              <a:t>many issues </a:t>
            </a:r>
            <a:r>
              <a:rPr lang="en-GB" dirty="0"/>
              <a:t>or what they’re </a:t>
            </a:r>
            <a:r>
              <a:rPr lang="en-GB" dirty="0" err="1"/>
              <a:t>struggeling</a:t>
            </a:r>
            <a:r>
              <a:rPr lang="en-GB" dirty="0"/>
              <a:t> </a:t>
            </a:r>
            <a:r>
              <a:rPr lang="en-GB" b="1" dirty="0"/>
              <a:t>overlap with ours</a:t>
            </a:r>
            <a:r>
              <a:rPr lang="en-GB" dirty="0"/>
              <a:t>. Some examples:</a:t>
            </a:r>
          </a:p>
          <a:p>
            <a:r>
              <a:rPr lang="en-GB" dirty="0"/>
              <a:t>Integrate </a:t>
            </a:r>
            <a:r>
              <a:rPr lang="en-GB" dirty="0" err="1"/>
              <a:t>scicat</a:t>
            </a:r>
            <a:r>
              <a:rPr lang="en-GB" dirty="0"/>
              <a:t> within their system in an efficient way to beamlines (e.g. </a:t>
            </a:r>
            <a:r>
              <a:rPr lang="en-GB" dirty="0" err="1"/>
              <a:t>MaxIV</a:t>
            </a:r>
            <a:r>
              <a:rPr lang="en-GB" dirty="0"/>
              <a:t>, SOLEIL)</a:t>
            </a:r>
          </a:p>
          <a:p>
            <a:r>
              <a:rPr lang="en-GB" dirty="0"/>
              <a:t>Ingestion and authentication (ESS): registered with </a:t>
            </a:r>
            <a:r>
              <a:rPr lang="en-GB" dirty="0" err="1"/>
              <a:t>ingestor</a:t>
            </a:r>
            <a:r>
              <a:rPr lang="en-GB" dirty="0"/>
              <a:t> account but want to add proposal.</a:t>
            </a:r>
          </a:p>
          <a:p>
            <a:r>
              <a:rPr lang="en-GB" dirty="0"/>
              <a:t>Many presentations (all?) use Kubernetes deployment.</a:t>
            </a:r>
          </a:p>
          <a:p>
            <a:r>
              <a:rPr lang="en-GB" dirty="0" err="1"/>
              <a:t>Spencers</a:t>
            </a:r>
            <a:r>
              <a:rPr lang="en-GB" dirty="0"/>
              <a:t> </a:t>
            </a:r>
            <a:r>
              <a:rPr lang="en-GB" dirty="0" err="1"/>
              <a:t>OpenEM</a:t>
            </a:r>
            <a:r>
              <a:rPr lang="en-GB" dirty="0"/>
              <a:t> project (goal: one </a:t>
            </a:r>
            <a:r>
              <a:rPr lang="en-GB" dirty="0" err="1"/>
              <a:t>scicat</a:t>
            </a:r>
            <a:r>
              <a:rPr lang="en-GB" dirty="0"/>
              <a:t> for all Swiss EM use cases) interests as at DESY: meta data validation; web-</a:t>
            </a:r>
            <a:r>
              <a:rPr lang="en-GB" dirty="0" err="1"/>
              <a:t>ingestor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From PSI use cases I learned</a:t>
            </a:r>
          </a:p>
          <a:p>
            <a:r>
              <a:rPr lang="en-GB" dirty="0"/>
              <a:t>Within the same user community of x-ray tomography scattering they’re </a:t>
            </a:r>
            <a:r>
              <a:rPr lang="en-GB" b="1" dirty="0"/>
              <a:t>interested in </a:t>
            </a:r>
            <a:r>
              <a:rPr lang="en-GB" dirty="0"/>
              <a:t>both, </a:t>
            </a:r>
            <a:r>
              <a:rPr lang="en-GB" b="1" dirty="0"/>
              <a:t>raw and processed data</a:t>
            </a:r>
            <a:r>
              <a:rPr lang="en-GB" dirty="0"/>
              <a:t>. </a:t>
            </a:r>
          </a:p>
          <a:p>
            <a:r>
              <a:rPr lang="en-GB" dirty="0"/>
              <a:t>Point raised: </a:t>
            </a:r>
            <a:r>
              <a:rPr lang="en-GB" b="1" dirty="0"/>
              <a:t>scope of </a:t>
            </a:r>
            <a:r>
              <a:rPr lang="en-GB" b="1" dirty="0" err="1"/>
              <a:t>SciCat</a:t>
            </a:r>
            <a:r>
              <a:rPr lang="en-GB" b="1" dirty="0"/>
              <a:t> also reproducibility</a:t>
            </a:r>
            <a:r>
              <a:rPr lang="en-GB" dirty="0"/>
              <a:t>? Becomes cheaper to redo an experiment than to save the actual data, their data estimate is ~26 PB/</a:t>
            </a:r>
            <a:r>
              <a:rPr lang="en-GB" dirty="0" err="1"/>
              <a:t>yr</a:t>
            </a:r>
            <a:r>
              <a:rPr lang="en-GB" dirty="0"/>
              <a:t> of SLS operation..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78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Follow up on SciCatCON 2024</a:t>
            </a:r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93E058F-CD9B-7621-7544-565F38E8C1B1}"/>
              </a:ext>
            </a:extLst>
          </p:cNvPr>
          <p:cNvSpPr txBox="1">
            <a:spLocks/>
          </p:cNvSpPr>
          <p:nvPr/>
        </p:nvSpPr>
        <p:spPr>
          <a:xfrm>
            <a:off x="407369" y="260648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much photon data is produced at DESY?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68C7A15-C935-E22D-0BC2-1657D3FEAA9F}"/>
              </a:ext>
            </a:extLst>
          </p:cNvPr>
          <p:cNvSpPr txBox="1">
            <a:spLocks/>
          </p:cNvSpPr>
          <p:nvPr/>
        </p:nvSpPr>
        <p:spPr>
          <a:xfrm>
            <a:off x="407368" y="675741"/>
            <a:ext cx="11376025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PetraIII</a:t>
            </a:r>
            <a:r>
              <a:rPr lang="en-US" dirty="0"/>
              <a:t> and Flash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258E920-ABDE-C81B-9C34-3B7FABA8917F}"/>
              </a:ext>
            </a:extLst>
          </p:cNvPr>
          <p:cNvSpPr txBox="1">
            <a:spLocks/>
          </p:cNvSpPr>
          <p:nvPr/>
        </p:nvSpPr>
        <p:spPr>
          <a:xfrm>
            <a:off x="407986" y="1052737"/>
            <a:ext cx="11016606" cy="11753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0"/>
              </a:spcAft>
            </a:pPr>
            <a:endParaRPr lang="en-US" dirty="0"/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BE2DFB31-FF56-E12F-4B3B-C00287D92B1C}"/>
              </a:ext>
            </a:extLst>
          </p:cNvPr>
          <p:cNvSpPr txBox="1">
            <a:spLocks/>
          </p:cNvSpPr>
          <p:nvPr/>
        </p:nvSpPr>
        <p:spPr>
          <a:xfrm>
            <a:off x="118210" y="1395984"/>
            <a:ext cx="6236486" cy="5017470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C762E1-3286-4857-DFC1-69950F923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418" y="1052737"/>
            <a:ext cx="4105582" cy="3079187"/>
          </a:xfr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4AE3BC4-8B0B-ABA0-C14C-09CC222E3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41" y="1434345"/>
            <a:ext cx="3559944" cy="266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41C8150-30D0-5954-D72A-B5DF2046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5" y="1278685"/>
            <a:ext cx="4348821" cy="326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3C4A046-7862-16A9-7A6E-1D28CF961ABC}"/>
              </a:ext>
            </a:extLst>
          </p:cNvPr>
          <p:cNvSpPr txBox="1">
            <a:spLocks/>
          </p:cNvSpPr>
          <p:nvPr/>
        </p:nvSpPr>
        <p:spPr>
          <a:xfrm>
            <a:off x="859148" y="4871090"/>
            <a:ext cx="4896543" cy="14164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GB" b="1" dirty="0"/>
              <a:t>ASAP3 (GPFS) storage </a:t>
            </a:r>
            <a:r>
              <a:rPr lang="en-GB" dirty="0"/>
              <a:t>on limit is 15 PiB.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GB" b="1" dirty="0"/>
              <a:t>Data on tape</a:t>
            </a:r>
            <a:r>
              <a:rPr lang="en-GB" dirty="0"/>
              <a:t>: passed 20 PiB.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7E2EE-0F9B-D598-B133-A10E32704C5E}"/>
              </a:ext>
            </a:extLst>
          </p:cNvPr>
          <p:cNvSpPr txBox="1"/>
          <p:nvPr/>
        </p:nvSpPr>
        <p:spPr>
          <a:xfrm>
            <a:off x="1271464" y="2060848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file sizes at </a:t>
            </a:r>
          </a:p>
          <a:p>
            <a:r>
              <a:rPr lang="en-DE" sz="1600" b="1" dirty="0"/>
              <a:t>PETRAIII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9DC596-4E4E-F7C2-C970-87D125CE4989}"/>
              </a:ext>
            </a:extLst>
          </p:cNvPr>
          <p:cNvSpPr txBox="1"/>
          <p:nvPr/>
        </p:nvSpPr>
        <p:spPr>
          <a:xfrm>
            <a:off x="5159896" y="978492"/>
            <a:ext cx="2658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/>
              <a:t>file sizes at </a:t>
            </a:r>
            <a:r>
              <a:rPr lang="en-DE" sz="1600" b="1" dirty="0"/>
              <a:t>FLASH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AAB2B7-DE0E-94FD-D3FA-EC7444E92625}"/>
              </a:ext>
            </a:extLst>
          </p:cNvPr>
          <p:cNvSpPr txBox="1"/>
          <p:nvPr/>
        </p:nvSpPr>
        <p:spPr>
          <a:xfrm>
            <a:off x="8549720" y="1695437"/>
            <a:ext cx="2593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dirty="0"/>
              <a:t>data on tape</a:t>
            </a:r>
            <a:r>
              <a:rPr lang="en-DE" sz="1600" dirty="0"/>
              <a:t> after interim </a:t>
            </a:r>
          </a:p>
          <a:p>
            <a:r>
              <a:rPr lang="en-DE" sz="1600" dirty="0"/>
              <a:t>storage on dCache</a:t>
            </a:r>
          </a:p>
        </p:txBody>
      </p:sp>
    </p:spTree>
    <p:extLst>
      <p:ext uri="{BB962C8B-B14F-4D97-AF65-F5344CB8AC3E}">
        <p14:creationId xmlns:p14="http://schemas.microsoft.com/office/powerpoint/2010/main" val="179809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421C-25E0-B041-0C01-2319EE1D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DESY FS and IT Plans for </a:t>
            </a:r>
            <a:r>
              <a:rPr lang="en-GB" dirty="0" err="1">
                <a:effectLst/>
              </a:rPr>
              <a:t>SciCat</a:t>
            </a:r>
            <a:r>
              <a:rPr lang="en-GB" dirty="0">
                <a:effectLst/>
              </a:rPr>
              <a:t> in </a:t>
            </a:r>
            <a:r>
              <a:rPr lang="en-GB" dirty="0"/>
              <a:t>upcoming year</a:t>
            </a:r>
            <a:r>
              <a:rPr lang="en-GB" dirty="0">
                <a:solidFill>
                  <a:schemeClr val="accent2"/>
                </a:solidFill>
                <a:effectLst/>
              </a:rPr>
              <a:t>.</a:t>
            </a:r>
            <a:endParaRPr lang="en-DE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573D1-EEDD-F344-0C7F-6622D31E2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6" y="1213304"/>
            <a:ext cx="11232630" cy="502400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All work targets concretely this goal: </a:t>
            </a:r>
            <a:r>
              <a:rPr lang="en-GB" b="1" dirty="0"/>
              <a:t>Have </a:t>
            </a:r>
            <a:r>
              <a:rPr lang="en-GB" b="1" dirty="0" err="1"/>
              <a:t>SciCat</a:t>
            </a:r>
            <a:r>
              <a:rPr lang="en-GB" b="1" dirty="0"/>
              <a:t> run and operated in production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dirty="0"/>
              <a:t>We’d like to have an idea how to setup </a:t>
            </a:r>
            <a:r>
              <a:rPr lang="en-GB" b="1" dirty="0" err="1"/>
              <a:t>SciCat</a:t>
            </a:r>
            <a:r>
              <a:rPr lang="en-GB" b="1" dirty="0"/>
              <a:t> such that it becomes available at all DESY beamlines</a:t>
            </a:r>
            <a:r>
              <a:rPr lang="en-GB" dirty="0"/>
              <a:t>. Readiness for PETRA IV (DESYs next generation synchrotron). 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This year’s main goals</a:t>
            </a:r>
            <a:endParaRPr lang="en-GB" dirty="0"/>
          </a:p>
          <a:p>
            <a:pPr lvl="1"/>
            <a:r>
              <a:rPr lang="en-GB" dirty="0"/>
              <a:t>An example: Make it easier to find datasets (currently use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of part of filename strings </a:t>
            </a:r>
            <a:r>
              <a:rPr lang="en-GB" dirty="0"/>
              <a:t>in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  <a:r>
              <a:rPr lang="en-GB" dirty="0"/>
              <a:t> directory). Thanks to elastic search this feature makes our users happy.</a:t>
            </a:r>
          </a:p>
          <a:p>
            <a:pPr lvl="1"/>
            <a:r>
              <a:rPr lang="en-GB" dirty="0"/>
              <a:t>Setup of a DOI minting service for datasets just like PSI has done.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dirty="0"/>
              <a:t>	Very helpful collaboration with PSI -- </a:t>
            </a:r>
            <a:r>
              <a:rPr lang="en-GB" b="1" dirty="0">
                <a:solidFill>
                  <a:srgbClr val="7030A0"/>
                </a:solidFill>
              </a:rPr>
              <a:t>Thank you, Carlo</a:t>
            </a:r>
            <a:r>
              <a:rPr lang="en-GB" dirty="0"/>
              <a:t>!</a:t>
            </a:r>
          </a:p>
          <a:p>
            <a:pPr marL="361950" lvl="1" indent="0">
              <a:buNone/>
            </a:pPr>
            <a:endParaRPr lang="en-GB" dirty="0"/>
          </a:p>
          <a:p>
            <a:r>
              <a:rPr lang="en-GB" b="1" dirty="0">
                <a:solidFill>
                  <a:schemeClr val="accent2"/>
                </a:solidFill>
              </a:rPr>
              <a:t>Next years goal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Now (2024) </a:t>
            </a:r>
            <a:r>
              <a:rPr lang="en-GB" dirty="0">
                <a:solidFill>
                  <a:srgbClr val="FF0000"/>
                </a:solidFill>
              </a:rPr>
              <a:t>they are not yet connected amongst each other. </a:t>
            </a:r>
            <a:endParaRPr lang="en-GB" dirty="0"/>
          </a:p>
          <a:p>
            <a:pPr lvl="1"/>
            <a:r>
              <a:rPr lang="en-GB" dirty="0"/>
              <a:t>Set up of a performant, reliable system requires installation of monitoring tools </a:t>
            </a:r>
            <a:r>
              <a:rPr lang="en-GB" i="1" dirty="0"/>
              <a:t>NOW</a:t>
            </a:r>
            <a:r>
              <a:rPr lang="en-GB" dirty="0"/>
              <a:t>. Users do complain about </a:t>
            </a:r>
            <a:r>
              <a:rPr lang="en-GB" i="1" dirty="0"/>
              <a:t>“slow down due to the currently massif </a:t>
            </a:r>
            <a:r>
              <a:rPr lang="en-GB" i="1" dirty="0" err="1"/>
              <a:t>metadatasets</a:t>
            </a:r>
            <a:r>
              <a:rPr lang="en-GB" i="1" dirty="0"/>
              <a:t>”. </a:t>
            </a:r>
            <a:r>
              <a:rPr lang="en-GB" dirty="0"/>
              <a:t>Need of quantified figures. Install monitoring tools.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dirty="0"/>
              <a:t>	Infrastructure of performant and reliable systems (helm, Kubernetes, OpenStack + monitoring tools).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D923D-4105-3B91-C60B-9CE5A42A0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32161C-37EF-660C-7706-EE8170A726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Charm" pitchFamily="2" charset="-34"/>
                <a:cs typeface="Charm" pitchFamily="2" charset="-34"/>
              </a:rPr>
              <a:t>M</a:t>
            </a:r>
            <a:r>
              <a:rPr lang="en-US" sz="1800" b="1" dirty="0">
                <a:latin typeface="Charm" pitchFamily="2" charset="-34"/>
                <a:cs typeface="Charm" pitchFamily="2" charset="-34"/>
              </a:rPr>
              <a:t>ake </a:t>
            </a:r>
            <a:r>
              <a:rPr lang="en-US" sz="1800" b="1" dirty="0" err="1">
                <a:latin typeface="Charm" pitchFamily="2" charset="-34"/>
                <a:cs typeface="Charm" pitchFamily="2" charset="-34"/>
              </a:rPr>
              <a:t>SciCat</a:t>
            </a:r>
            <a:r>
              <a:rPr lang="en-US" sz="1800" b="1" dirty="0">
                <a:latin typeface="Charm" pitchFamily="2" charset="-34"/>
                <a:cs typeface="Charm" pitchFamily="2" charset="-34"/>
              </a:rPr>
              <a:t> useful to the user</a:t>
            </a:r>
            <a:endParaRPr lang="en-DE" dirty="0"/>
          </a:p>
        </p:txBody>
      </p:sp>
      <p:pic>
        <p:nvPicPr>
          <p:cNvPr id="8" name="Graphic 7" descr="Tick with solid fill">
            <a:extLst>
              <a:ext uri="{FF2B5EF4-FFF2-40B4-BE49-F238E27FC236}">
                <a16:creationId xmlns:a16="http://schemas.microsoft.com/office/drawing/2014/main" id="{9C487C8A-DCED-5444-440E-D2AC4C81A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1" y="3068960"/>
            <a:ext cx="385191" cy="385191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2D1572C3-8ACB-2CBA-9A6A-53591A1A7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8048" y="3717032"/>
            <a:ext cx="487106" cy="487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690A0F-8AA4-3548-A828-45B5600B8555}"/>
              </a:ext>
            </a:extLst>
          </p:cNvPr>
          <p:cNvSpPr txBox="1"/>
          <p:nvPr/>
        </p:nvSpPr>
        <p:spPr>
          <a:xfrm rot="1450739">
            <a:off x="10232940" y="647984"/>
            <a:ext cx="1399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nai MN" pitchFamily="2" charset="77"/>
                <a:ea typeface="Annai MN" pitchFamily="2" charset="77"/>
                <a:cs typeface="Annai MN" pitchFamily="2" charset="77"/>
                <a:hlinkClick r:id="rId6"/>
              </a:rPr>
              <a:t>shown</a:t>
            </a:r>
            <a:r>
              <a:rPr lang="en-DE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nai MN" pitchFamily="2" charset="77"/>
                <a:ea typeface="Annai MN" pitchFamily="2" charset="77"/>
                <a:cs typeface="Annai MN" pitchFamily="2" charset="77"/>
                <a:hlinkClick r:id="rId6"/>
              </a:rPr>
              <a:t> slide</a:t>
            </a:r>
            <a:endParaRPr lang="en-DE" sz="1600" b="1" dirty="0">
              <a:solidFill>
                <a:schemeClr val="tx1">
                  <a:lumMod val="85000"/>
                  <a:lumOff val="15000"/>
                </a:schemeClr>
              </a:solidFill>
              <a:latin typeface="Annai MN" pitchFamily="2" charset="77"/>
              <a:ea typeface="Annai MN" pitchFamily="2" charset="77"/>
              <a:cs typeface="Annai M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6801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421C-25E0-B041-0C01-2319EE1D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Summary of discussion points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F8C6C-51B8-17C0-910B-5CC3FFD9D4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How do other labs…</a:t>
            </a:r>
            <a:endParaRPr lang="en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573D1-EEDD-F344-0C7F-6622D31E2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63" y="1455308"/>
            <a:ext cx="5904037" cy="4771981"/>
          </a:xfrm>
        </p:spPr>
        <p:txBody>
          <a:bodyPr/>
          <a:lstStyle/>
          <a:p>
            <a:r>
              <a:rPr lang="en-GB" dirty="0"/>
              <a:t>…view some of our issues mentioned, how useful would they be for you? </a:t>
            </a:r>
            <a:r>
              <a:rPr lang="en-GB" dirty="0" err="1"/>
              <a:t>Eg.</a:t>
            </a:r>
            <a:endParaRPr lang="en-GB" dirty="0"/>
          </a:p>
          <a:p>
            <a:pPr lvl="1"/>
            <a:r>
              <a:rPr lang="en-GB" dirty="0"/>
              <a:t>update of proposal class,</a:t>
            </a:r>
          </a:p>
          <a:p>
            <a:pPr lvl="1"/>
            <a:r>
              <a:rPr lang="en-GB" dirty="0"/>
              <a:t>introduction of </a:t>
            </a:r>
            <a:r>
              <a:rPr lang="en-GB" dirty="0" err="1"/>
              <a:t>DatasetCollection</a:t>
            </a:r>
            <a:r>
              <a:rPr lang="en-GB" dirty="0"/>
              <a:t>,</a:t>
            </a:r>
          </a:p>
          <a:p>
            <a:pPr lvl="1"/>
            <a:r>
              <a:rPr lang="en-GB" dirty="0"/>
              <a:t>extend DOI fields according to </a:t>
            </a:r>
            <a:r>
              <a:rPr lang="en-GB" dirty="0" err="1"/>
              <a:t>DataCite</a:t>
            </a:r>
            <a:endParaRPr lang="en-GB" dirty="0"/>
          </a:p>
          <a:p>
            <a:r>
              <a:rPr lang="en-GB" dirty="0"/>
              <a:t>Do we want a </a:t>
            </a:r>
            <a:r>
              <a:rPr lang="en-GB" b="1" dirty="0"/>
              <a:t>PID/DOI also for proposals</a:t>
            </a:r>
            <a:r>
              <a:rPr lang="en-GB" dirty="0"/>
              <a:t>? </a:t>
            </a:r>
          </a:p>
          <a:p>
            <a:pPr lvl="1"/>
            <a:r>
              <a:rPr lang="en-GB" dirty="0"/>
              <a:t>Would it have an impact on dataset DOIs? </a:t>
            </a:r>
          </a:p>
          <a:p>
            <a:pPr lvl="1"/>
            <a:r>
              <a:rPr lang="en-GB" dirty="0"/>
              <a:t>What is scientifically significant for having PIDs for proposals?</a:t>
            </a:r>
          </a:p>
          <a:p>
            <a:r>
              <a:rPr lang="en-GB" dirty="0"/>
              <a:t>Where do other labs see the role of a </a:t>
            </a:r>
            <a:r>
              <a:rPr lang="en-GB" b="1" i="1" dirty="0"/>
              <a:t>data curator</a:t>
            </a:r>
            <a:r>
              <a:rPr lang="en-GB" dirty="0"/>
              <a:t>?</a:t>
            </a:r>
          </a:p>
          <a:p>
            <a:r>
              <a:rPr lang="en-GB" dirty="0"/>
              <a:t>We have a lot in the pipeline with very little expertise (and man power) yet.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D923D-4105-3B91-C60B-9CE5A42A0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Follow up on SciCatCON 2024</a:t>
            </a:r>
            <a:endParaRPr lang="en-US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1D28C13-6381-8060-270F-126BE5A6D6C2}"/>
              </a:ext>
            </a:extLst>
          </p:cNvPr>
          <p:cNvSpPr txBox="1">
            <a:spLocks/>
          </p:cNvSpPr>
          <p:nvPr/>
        </p:nvSpPr>
        <p:spPr>
          <a:xfrm>
            <a:off x="407988" y="1550263"/>
            <a:ext cx="5904037" cy="29689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Priorties</a:t>
            </a:r>
            <a:r>
              <a:rPr lang="en-GB" dirty="0"/>
              <a:t> for this and next year</a:t>
            </a:r>
          </a:p>
          <a:p>
            <a:pPr>
              <a:buFont typeface="+mj-lt"/>
              <a:buAutoNum type="arabicPeriod"/>
            </a:pPr>
            <a:r>
              <a:rPr lang="en-GB" dirty="0"/>
              <a:t>Landing page prototyping</a:t>
            </a:r>
          </a:p>
          <a:p>
            <a:pPr>
              <a:buFont typeface="+mj-lt"/>
              <a:buAutoNum type="arabicPeriod"/>
            </a:pPr>
            <a:r>
              <a:rPr lang="en-GB" dirty="0" err="1"/>
              <a:t>Github</a:t>
            </a:r>
            <a:r>
              <a:rPr lang="en-GB" dirty="0"/>
              <a:t> issues (most relevant maybe atomic patches)</a:t>
            </a:r>
          </a:p>
          <a:p>
            <a:pPr>
              <a:buFont typeface="+mj-lt"/>
              <a:buAutoNum type="arabicPeriod"/>
            </a:pPr>
            <a:r>
              <a:rPr lang="en-GB" dirty="0"/>
              <a:t>Performance monitoring large scale setup.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ECF44-4A8A-B688-034B-DA13BB2F9E11}"/>
              </a:ext>
            </a:extLst>
          </p:cNvPr>
          <p:cNvSpPr txBox="1"/>
          <p:nvPr/>
        </p:nvSpPr>
        <p:spPr>
          <a:xfrm rot="1450739">
            <a:off x="10175232" y="647984"/>
            <a:ext cx="1515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nai MN" pitchFamily="2" charset="77"/>
                <a:ea typeface="Annai MN" pitchFamily="2" charset="77"/>
                <a:cs typeface="Annai MN" pitchFamily="2" charset="77"/>
                <a:hlinkClick r:id="rId2"/>
              </a:rPr>
              <a:t>~shown</a:t>
            </a:r>
            <a:r>
              <a:rPr lang="en-DE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nai MN" pitchFamily="2" charset="77"/>
                <a:ea typeface="Annai MN" pitchFamily="2" charset="77"/>
                <a:cs typeface="Annai MN" pitchFamily="2" charset="77"/>
                <a:hlinkClick r:id="rId2"/>
              </a:rPr>
              <a:t> slide</a:t>
            </a:r>
            <a:endParaRPr lang="en-DE" sz="1600" b="1" dirty="0">
              <a:solidFill>
                <a:schemeClr val="tx1">
                  <a:lumMod val="85000"/>
                  <a:lumOff val="15000"/>
                </a:schemeClr>
              </a:solidFill>
              <a:latin typeface="Annai MN" pitchFamily="2" charset="77"/>
              <a:ea typeface="Annai MN" pitchFamily="2" charset="77"/>
              <a:cs typeface="Annai MN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E57289-F9CB-6E09-E87B-6269BADE6EBD}"/>
              </a:ext>
            </a:extLst>
          </p:cNvPr>
          <p:cNvSpPr txBox="1"/>
          <p:nvPr/>
        </p:nvSpPr>
        <p:spPr>
          <a:xfrm rot="21220039">
            <a:off x="682833" y="4287490"/>
            <a:ext cx="451679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nai MN" pitchFamily="2" charset="77"/>
                <a:ea typeface="Annai MN" pitchFamily="2" charset="77"/>
                <a:cs typeface="Annai MN" pitchFamily="2" charset="77"/>
              </a:rPr>
              <a:t>Max answer regarding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nnai MN" pitchFamily="2" charset="77"/>
                <a:ea typeface="Annai MN" pitchFamily="2" charset="77"/>
                <a:cs typeface="Annai MN" pitchFamily="2" charset="77"/>
              </a:rPr>
              <a:t>DataCollection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nai MN" pitchFamily="2" charset="77"/>
                <a:ea typeface="Annai MN" pitchFamily="2" charset="77"/>
                <a:cs typeface="Annai MN" pitchFamily="2" charset="77"/>
              </a:rPr>
              <a:t>:</a:t>
            </a:r>
          </a:p>
          <a:p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nai MN" pitchFamily="2" charset="77"/>
                <a:ea typeface="Annai MN" pitchFamily="2" charset="77"/>
                <a:cs typeface="Annai MN" pitchFamily="2" charset="77"/>
              </a:rPr>
              <a:t>If the institute thinks and implements its use case, there there will be progress.</a:t>
            </a:r>
            <a:endParaRPr lang="en-DE" sz="1600" b="1" dirty="0">
              <a:solidFill>
                <a:schemeClr val="tx1">
                  <a:lumMod val="85000"/>
                  <a:lumOff val="15000"/>
                </a:schemeClr>
              </a:solidFill>
              <a:latin typeface="Annai MN" pitchFamily="2" charset="77"/>
              <a:ea typeface="Annai MN" pitchFamily="2" charset="77"/>
              <a:cs typeface="Annai MN" pitchFamily="2" charset="77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4DD3CD-4CE6-8B8B-F8ED-76E228D610E6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5185843" y="2723232"/>
            <a:ext cx="1414213" cy="1730653"/>
          </a:xfrm>
          <a:prstGeom prst="straightConnector1">
            <a:avLst/>
          </a:prstGeom>
          <a:ln w="476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97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Follow up on SciCatCON 2024</a:t>
            </a:r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93E058F-CD9B-7621-7544-565F38E8C1B1}"/>
              </a:ext>
            </a:extLst>
          </p:cNvPr>
          <p:cNvSpPr txBox="1">
            <a:spLocks/>
          </p:cNvSpPr>
          <p:nvPr/>
        </p:nvSpPr>
        <p:spPr>
          <a:xfrm>
            <a:off x="407369" y="260648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Hands-on brainstorming sessions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68C7A15-C935-E22D-0BC2-1657D3FEAA9F}"/>
              </a:ext>
            </a:extLst>
          </p:cNvPr>
          <p:cNvSpPr txBox="1">
            <a:spLocks/>
          </p:cNvSpPr>
          <p:nvPr/>
        </p:nvSpPr>
        <p:spPr>
          <a:xfrm>
            <a:off x="407368" y="675741"/>
            <a:ext cx="11376025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 rounds. 6 most wanted topics.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258E920-ABDE-C81B-9C34-3B7FABA8917F}"/>
              </a:ext>
            </a:extLst>
          </p:cNvPr>
          <p:cNvSpPr txBox="1">
            <a:spLocks/>
          </p:cNvSpPr>
          <p:nvPr/>
        </p:nvSpPr>
        <p:spPr>
          <a:xfrm>
            <a:off x="407986" y="1052737"/>
            <a:ext cx="11016606" cy="11753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0"/>
              </a:spcAft>
            </a:pPr>
            <a:endParaRPr lang="en-US" dirty="0"/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BE2DFB31-FF56-E12F-4B3B-C00287D92B1C}"/>
              </a:ext>
            </a:extLst>
          </p:cNvPr>
          <p:cNvSpPr txBox="1">
            <a:spLocks/>
          </p:cNvSpPr>
          <p:nvPr/>
        </p:nvSpPr>
        <p:spPr>
          <a:xfrm>
            <a:off x="118210" y="1395984"/>
            <a:ext cx="6236486" cy="5017470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3100D-D3E0-2A0E-33D8-0F0899058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5" y="1213304"/>
            <a:ext cx="11375407" cy="5024008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GB" dirty="0"/>
              <a:t>visualisation plugins, web-</a:t>
            </a:r>
            <a:r>
              <a:rPr lang="en-GB" dirty="0" err="1"/>
              <a:t>ingestor</a:t>
            </a:r>
            <a:r>
              <a:rPr lang="en-GB" dirty="0"/>
              <a:t>/validation, </a:t>
            </a:r>
            <a:r>
              <a:rPr lang="en-GB" dirty="0" err="1"/>
              <a:t>pyScicat</a:t>
            </a:r>
            <a:r>
              <a:rPr lang="en-GB" dirty="0"/>
              <a:t> or SDK and </a:t>
            </a:r>
            <a:r>
              <a:rPr lang="en-GB" dirty="0" err="1"/>
              <a:t>openAPI</a:t>
            </a:r>
            <a:r>
              <a:rPr lang="en-GB" dirty="0"/>
              <a:t> development</a:t>
            </a:r>
          </a:p>
          <a:p>
            <a:pPr marL="342900" indent="-342900">
              <a:buAutoNum type="arabicPeriod"/>
            </a:pPr>
            <a:r>
              <a:rPr lang="en-GB" dirty="0"/>
              <a:t>documentation, group/user </a:t>
            </a:r>
            <a:r>
              <a:rPr lang="en-GB" dirty="0" err="1"/>
              <a:t>mgt</a:t>
            </a:r>
            <a:r>
              <a:rPr lang="en-GB" dirty="0"/>
              <a:t> system, FE UX review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other discussed topics</a:t>
            </a:r>
          </a:p>
          <a:p>
            <a:pPr>
              <a:buFont typeface="System Font Regular"/>
              <a:buChar char="-"/>
            </a:pPr>
            <a:r>
              <a:rPr lang="en-GB" dirty="0"/>
              <a:t>mono repository: no obvious disadvantage compared to many (immediate and obvious) benefits</a:t>
            </a:r>
          </a:p>
          <a:p>
            <a:pPr>
              <a:buFont typeface="System Font Regular"/>
              <a:buChar char="-"/>
            </a:pPr>
            <a:r>
              <a:rPr lang="en-GB" dirty="0"/>
              <a:t>..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Procedure:</a:t>
            </a:r>
          </a:p>
          <a:p>
            <a:pPr marL="0" indent="0">
              <a:buNone/>
            </a:pPr>
            <a:r>
              <a:rPr lang="en-GB" dirty="0"/>
              <a:t>After identifying 6 topics, the groups brainstormed/identified the </a:t>
            </a:r>
            <a:r>
              <a:rPr lang="en-GB" dirty="0" err="1"/>
              <a:t>toDo’s</a:t>
            </a:r>
            <a:r>
              <a:rPr lang="en-GB" dirty="0"/>
              <a:t> necessary to solve it. This took two sessions…</a:t>
            </a:r>
          </a:p>
        </p:txBody>
      </p:sp>
    </p:spTree>
    <p:extLst>
      <p:ext uri="{BB962C8B-B14F-4D97-AF65-F5344CB8AC3E}">
        <p14:creationId xmlns:p14="http://schemas.microsoft.com/office/powerpoint/2010/main" val="2674619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Follow up on SciCatCON 2024</a:t>
            </a:r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93E058F-CD9B-7621-7544-565F38E8C1B1}"/>
              </a:ext>
            </a:extLst>
          </p:cNvPr>
          <p:cNvSpPr txBox="1">
            <a:spLocks/>
          </p:cNvSpPr>
          <p:nvPr/>
        </p:nvSpPr>
        <p:spPr>
          <a:xfrm>
            <a:off x="407369" y="260648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Group: </a:t>
            </a:r>
            <a:r>
              <a:rPr lang="en-US" dirty="0" err="1"/>
              <a:t>pySciCat</a:t>
            </a:r>
            <a:r>
              <a:rPr lang="en-US" dirty="0"/>
              <a:t> turned into SDK development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68C7A15-C935-E22D-0BC2-1657D3FEAA9F}"/>
              </a:ext>
            </a:extLst>
          </p:cNvPr>
          <p:cNvSpPr txBox="1">
            <a:spLocks/>
          </p:cNvSpPr>
          <p:nvPr/>
        </p:nvSpPr>
        <p:spPr>
          <a:xfrm>
            <a:off x="407368" y="675741"/>
            <a:ext cx="11376025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What is an SDK and why is this so important?</a:t>
            </a:r>
            <a:endParaRPr lang="en-US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258E920-ABDE-C81B-9C34-3B7FABA8917F}"/>
              </a:ext>
            </a:extLst>
          </p:cNvPr>
          <p:cNvSpPr txBox="1">
            <a:spLocks/>
          </p:cNvSpPr>
          <p:nvPr/>
        </p:nvSpPr>
        <p:spPr>
          <a:xfrm>
            <a:off x="407986" y="1052737"/>
            <a:ext cx="11016606" cy="11753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0"/>
              </a:spcAft>
            </a:pPr>
            <a:endParaRPr lang="en-US" dirty="0"/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BE2DFB31-FF56-E12F-4B3B-C00287D92B1C}"/>
              </a:ext>
            </a:extLst>
          </p:cNvPr>
          <p:cNvSpPr txBox="1">
            <a:spLocks/>
          </p:cNvSpPr>
          <p:nvPr/>
        </p:nvSpPr>
        <p:spPr>
          <a:xfrm>
            <a:off x="118210" y="1395984"/>
            <a:ext cx="6236486" cy="5017470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3100D-D3E0-2A0E-33D8-0F0899058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5" y="1213304"/>
            <a:ext cx="11375407" cy="502400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Goal: autogenerate </a:t>
            </a:r>
            <a:r>
              <a:rPr lang="en-GB" i="1" dirty="0"/>
              <a:t>software development kits </a:t>
            </a:r>
            <a:r>
              <a:rPr lang="en-GB" dirty="0"/>
              <a:t>(SDKs) for different languages using </a:t>
            </a:r>
            <a:r>
              <a:rPr lang="en-GB" dirty="0" err="1"/>
              <a:t>openAPI</a:t>
            </a:r>
            <a:r>
              <a:rPr lang="en-GB" dirty="0"/>
              <a:t> generators (language priorities 1. </a:t>
            </a:r>
            <a:r>
              <a:rPr lang="en-GB" dirty="0" err="1"/>
              <a:t>ts</a:t>
            </a:r>
            <a:r>
              <a:rPr lang="en-GB" dirty="0"/>
              <a:t>, 2. </a:t>
            </a:r>
            <a:r>
              <a:rPr lang="en-GB" dirty="0" err="1"/>
              <a:t>py</a:t>
            </a:r>
            <a:r>
              <a:rPr lang="en-GB" dirty="0"/>
              <a:t>, 3. other: go, java)</a:t>
            </a:r>
          </a:p>
          <a:p>
            <a:pPr marL="0" indent="0">
              <a:buNone/>
            </a:pPr>
            <a:r>
              <a:rPr lang="en-GB" dirty="0"/>
              <a:t>What is an SDK and why do we want it? source is </a:t>
            </a:r>
            <a:r>
              <a:rPr lang="en-GB" dirty="0">
                <a:hlinkClick r:id="rId3"/>
              </a:rPr>
              <a:t>this</a:t>
            </a:r>
            <a:r>
              <a:rPr lang="en-GB" dirty="0"/>
              <a:t>.</a:t>
            </a:r>
          </a:p>
          <a:p>
            <a:r>
              <a:rPr lang="en-GB" i="1" dirty="0"/>
              <a:t>Is a set of tools written in one or more programming languages that make it easier to use a service or API.</a:t>
            </a:r>
          </a:p>
          <a:p>
            <a:r>
              <a:rPr lang="en-GB" i="1" dirty="0"/>
              <a:t>An SDK is a great abstraction layer. </a:t>
            </a:r>
            <a:r>
              <a:rPr lang="en-GB" dirty="0"/>
              <a:t>It is written in the language the developer uses, and provides language idiomatic ways to call the API, managing things like HTTP calls, the mapping of JSON to objects, authentication, retries, etc.</a:t>
            </a:r>
            <a:endParaRPr lang="en-GB" i="1" dirty="0"/>
          </a:p>
          <a:p>
            <a:r>
              <a:rPr lang="en-GB" i="1" dirty="0"/>
              <a:t>A good SDK drastically reduces the code you have to write.</a:t>
            </a:r>
          </a:p>
          <a:p>
            <a:pPr marL="0" indent="0">
              <a:buNone/>
            </a:pPr>
            <a:r>
              <a:rPr lang="en-GB" dirty="0"/>
              <a:t>Procedure for SDK dev in </a:t>
            </a:r>
            <a:r>
              <a:rPr lang="en-GB" dirty="0" err="1"/>
              <a:t>SciCat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see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github.com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/orgs/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SciCatProject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/projects/16</a:t>
            </a:r>
          </a:p>
        </p:txBody>
      </p:sp>
    </p:spTree>
    <p:extLst>
      <p:ext uri="{BB962C8B-B14F-4D97-AF65-F5344CB8AC3E}">
        <p14:creationId xmlns:p14="http://schemas.microsoft.com/office/powerpoint/2010/main" val="3454554402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_2022" id="{17417353-F29F-0A4B-83F7-29687F17E628}" vid="{93F30902-AA21-1949-BB7A-58A21D924294}"/>
    </a:ext>
  </a:extLst>
</a:theme>
</file>

<file path=ppt/theme/theme2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{427753DD-9BF2-2B45-8A0B-703385B570D9}tf10001120</Template>
  <TotalTime>55827</TotalTime>
  <Words>1133</Words>
  <Application>Microsoft Macintosh PowerPoint</Application>
  <PresentationFormat>Widescreen</PresentationFormat>
  <Paragraphs>123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Annai MN</vt:lpstr>
      <vt:lpstr>Arial</vt:lpstr>
      <vt:lpstr>Charm</vt:lpstr>
      <vt:lpstr>Courier New</vt:lpstr>
      <vt:lpstr>System Font Regular</vt:lpstr>
      <vt:lpstr>Wingdings</vt:lpstr>
      <vt:lpstr>DESY</vt:lpstr>
      <vt:lpstr>Follow up on SciCatCON24</vt:lpstr>
      <vt:lpstr>Overview</vt:lpstr>
      <vt:lpstr>PowerPoint Presentation</vt:lpstr>
      <vt:lpstr>PowerPoint Presentation</vt:lpstr>
      <vt:lpstr>PowerPoint Presentation</vt:lpstr>
      <vt:lpstr>DESY FS and IT Plans for SciCat in upcoming year.</vt:lpstr>
      <vt:lpstr>Summary of discussion points</vt:lpstr>
      <vt:lpstr>PowerPoint Presentation</vt:lpstr>
      <vt:lpstr>PowerPoint Presentation</vt:lpstr>
      <vt:lpstr>PowerPoint Presentation</vt:lpstr>
      <vt:lpstr>Groups: meta data validation and visualisation </vt:lpstr>
      <vt:lpstr>General Updates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Regina</dc:creator>
  <cp:lastModifiedBy>Regina</cp:lastModifiedBy>
  <cp:revision>329</cp:revision>
  <cp:lastPrinted>2024-07-09T08:15:25Z</cp:lastPrinted>
  <dcterms:created xsi:type="dcterms:W3CDTF">2024-01-08T07:39:31Z</dcterms:created>
  <dcterms:modified xsi:type="dcterms:W3CDTF">2024-07-22T07:52:34Z</dcterms:modified>
</cp:coreProperties>
</file>