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25" r:id="rId1"/>
  </p:sldMasterIdLst>
  <p:notesMasterIdLst>
    <p:notesMasterId r:id="rId80"/>
  </p:notesMasterIdLst>
  <p:handoutMasterIdLst>
    <p:handoutMasterId r:id="rId81"/>
  </p:handoutMasterIdLst>
  <p:sldIdLst>
    <p:sldId id="470" r:id="rId2"/>
    <p:sldId id="474" r:id="rId3"/>
    <p:sldId id="478" r:id="rId4"/>
    <p:sldId id="496" r:id="rId5"/>
    <p:sldId id="480" r:id="rId6"/>
    <p:sldId id="394" r:id="rId7"/>
    <p:sldId id="396" r:id="rId8"/>
    <p:sldId id="397" r:id="rId9"/>
    <p:sldId id="398" r:id="rId10"/>
    <p:sldId id="400" r:id="rId11"/>
    <p:sldId id="401" r:id="rId12"/>
    <p:sldId id="402" r:id="rId13"/>
    <p:sldId id="404" r:id="rId14"/>
    <p:sldId id="485" r:id="rId15"/>
    <p:sldId id="406" r:id="rId16"/>
    <p:sldId id="407" r:id="rId17"/>
    <p:sldId id="408" r:id="rId18"/>
    <p:sldId id="410" r:id="rId19"/>
    <p:sldId id="411" r:id="rId20"/>
    <p:sldId id="412" r:id="rId21"/>
    <p:sldId id="413" r:id="rId22"/>
    <p:sldId id="414" r:id="rId23"/>
    <p:sldId id="415" r:id="rId24"/>
    <p:sldId id="481" r:id="rId25"/>
    <p:sldId id="489" r:id="rId26"/>
    <p:sldId id="490" r:id="rId27"/>
    <p:sldId id="488" r:id="rId28"/>
    <p:sldId id="491" r:id="rId29"/>
    <p:sldId id="501" r:id="rId30"/>
    <p:sldId id="500" r:id="rId31"/>
    <p:sldId id="502" r:id="rId32"/>
    <p:sldId id="416" r:id="rId33"/>
    <p:sldId id="264" r:id="rId34"/>
    <p:sldId id="269" r:id="rId35"/>
    <p:sldId id="290" r:id="rId36"/>
    <p:sldId id="291" r:id="rId37"/>
    <p:sldId id="292" r:id="rId38"/>
    <p:sldId id="296" r:id="rId39"/>
    <p:sldId id="522" r:id="rId40"/>
    <p:sldId id="523" r:id="rId41"/>
    <p:sldId id="305" r:id="rId42"/>
    <p:sldId id="293" r:id="rId43"/>
    <p:sldId id="518" r:id="rId44"/>
    <p:sldId id="387" r:id="rId45"/>
    <p:sldId id="380" r:id="rId46"/>
    <p:sldId id="321" r:id="rId47"/>
    <p:sldId id="520" r:id="rId48"/>
    <p:sldId id="279" r:id="rId49"/>
    <p:sldId id="280" r:id="rId50"/>
    <p:sldId id="524" r:id="rId51"/>
    <p:sldId id="284" r:id="rId52"/>
    <p:sldId id="325" r:id="rId53"/>
    <p:sldId id="519" r:id="rId54"/>
    <p:sldId id="504" r:id="rId55"/>
    <p:sldId id="505" r:id="rId56"/>
    <p:sldId id="506" r:id="rId57"/>
    <p:sldId id="507" r:id="rId58"/>
    <p:sldId id="508" r:id="rId59"/>
    <p:sldId id="509" r:id="rId60"/>
    <p:sldId id="510" r:id="rId61"/>
    <p:sldId id="511" r:id="rId62"/>
    <p:sldId id="512" r:id="rId63"/>
    <p:sldId id="513" r:id="rId64"/>
    <p:sldId id="447" r:id="rId65"/>
    <p:sldId id="448" r:id="rId66"/>
    <p:sldId id="449" r:id="rId67"/>
    <p:sldId id="453" r:id="rId68"/>
    <p:sldId id="454" r:id="rId69"/>
    <p:sldId id="494" r:id="rId70"/>
    <p:sldId id="495" r:id="rId71"/>
    <p:sldId id="514" r:id="rId72"/>
    <p:sldId id="515" r:id="rId73"/>
    <p:sldId id="516" r:id="rId74"/>
    <p:sldId id="492" r:id="rId75"/>
    <p:sldId id="493" r:id="rId76"/>
    <p:sldId id="517" r:id="rId77"/>
    <p:sldId id="462" r:id="rId78"/>
    <p:sldId id="497"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D160DC9-DA69-48A7-8A9B-DEB9FA3AE2E4}">
          <p14:sldIdLst>
            <p14:sldId id="470"/>
            <p14:sldId id="474"/>
            <p14:sldId id="478"/>
            <p14:sldId id="496"/>
            <p14:sldId id="480"/>
            <p14:sldId id="394"/>
            <p14:sldId id="396"/>
            <p14:sldId id="397"/>
            <p14:sldId id="398"/>
            <p14:sldId id="400"/>
            <p14:sldId id="401"/>
            <p14:sldId id="402"/>
            <p14:sldId id="404"/>
            <p14:sldId id="485"/>
            <p14:sldId id="406"/>
            <p14:sldId id="407"/>
            <p14:sldId id="408"/>
            <p14:sldId id="410"/>
            <p14:sldId id="411"/>
            <p14:sldId id="412"/>
            <p14:sldId id="413"/>
            <p14:sldId id="414"/>
            <p14:sldId id="415"/>
            <p14:sldId id="481"/>
            <p14:sldId id="489"/>
            <p14:sldId id="490"/>
            <p14:sldId id="488"/>
            <p14:sldId id="491"/>
            <p14:sldId id="501"/>
            <p14:sldId id="500"/>
            <p14:sldId id="502"/>
            <p14:sldId id="416"/>
            <p14:sldId id="264"/>
            <p14:sldId id="269"/>
            <p14:sldId id="290"/>
            <p14:sldId id="291"/>
            <p14:sldId id="292"/>
            <p14:sldId id="296"/>
            <p14:sldId id="522"/>
            <p14:sldId id="523"/>
            <p14:sldId id="305"/>
            <p14:sldId id="293"/>
            <p14:sldId id="518"/>
            <p14:sldId id="387"/>
            <p14:sldId id="380"/>
            <p14:sldId id="321"/>
            <p14:sldId id="520"/>
            <p14:sldId id="279"/>
            <p14:sldId id="280"/>
            <p14:sldId id="524"/>
            <p14:sldId id="284"/>
            <p14:sldId id="325"/>
            <p14:sldId id="519"/>
            <p14:sldId id="504"/>
            <p14:sldId id="505"/>
            <p14:sldId id="506"/>
            <p14:sldId id="507"/>
            <p14:sldId id="508"/>
            <p14:sldId id="509"/>
            <p14:sldId id="510"/>
            <p14:sldId id="511"/>
            <p14:sldId id="512"/>
            <p14:sldId id="513"/>
            <p14:sldId id="447"/>
            <p14:sldId id="448"/>
            <p14:sldId id="449"/>
            <p14:sldId id="453"/>
            <p14:sldId id="454"/>
            <p14:sldId id="494"/>
            <p14:sldId id="495"/>
            <p14:sldId id="514"/>
            <p14:sldId id="515"/>
            <p14:sldId id="516"/>
            <p14:sldId id="492"/>
            <p14:sldId id="493"/>
            <p14:sldId id="517"/>
            <p14:sldId id="462"/>
            <p14:sldId id="497"/>
          </p14:sldIdLst>
        </p14:section>
        <p14:section name="Spares" id="{EEF79B6D-5B81-46F9-BE1F-A7C98A05D5CC}">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EF3"/>
    <a:srgbClr val="DD6036"/>
    <a:srgbClr val="FF7241"/>
    <a:srgbClr val="CC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15619" autoAdjust="0"/>
    <p:restoredTop sz="99813" autoAdjust="0"/>
  </p:normalViewPr>
  <p:slideViewPr>
    <p:cSldViewPr>
      <p:cViewPr>
        <p:scale>
          <a:sx n="100" d="100"/>
          <a:sy n="100" d="100"/>
        </p:scale>
        <p:origin x="-126" y="-72"/>
      </p:cViewPr>
      <p:guideLst>
        <p:guide orient="horz" pos="3936"/>
        <p:guide pos="369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58" d="100"/>
          <a:sy n="58" d="100"/>
        </p:scale>
        <p:origin x="-305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8B7A6B-5989-5E40-94E4-9830CAD3228D}" type="datetimeFigureOut">
              <a:rPr lang="en-US" smtClean="0"/>
              <a:t>8/14/2012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4793DF-09BC-C142-91AE-369829C5535B}" type="slidenum">
              <a:rPr lang="en-US" smtClean="0"/>
              <a:t>‹Nr.›</a:t>
            </a:fld>
            <a:endParaRPr lang="en-US"/>
          </a:p>
        </p:txBody>
      </p:sp>
    </p:spTree>
    <p:extLst>
      <p:ext uri="{BB962C8B-B14F-4D97-AF65-F5344CB8AC3E}">
        <p14:creationId xmlns:p14="http://schemas.microsoft.com/office/powerpoint/2010/main" val="937961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4C7B3A-B2B2-469E-8B70-E8E43078B120}" type="datetimeFigureOut">
              <a:rPr lang="en-US" smtClean="0"/>
              <a:t>8/14/2012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BEDE9E-6C57-48BC-83A0-E9F7EBE9E01E}" type="slidenum">
              <a:rPr lang="en-US" smtClean="0"/>
              <a:t>‹Nr.›</a:t>
            </a:fld>
            <a:endParaRPr lang="en-US"/>
          </a:p>
        </p:txBody>
      </p:sp>
    </p:spTree>
    <p:extLst>
      <p:ext uri="{BB962C8B-B14F-4D97-AF65-F5344CB8AC3E}">
        <p14:creationId xmlns:p14="http://schemas.microsoft.com/office/powerpoint/2010/main" val="1300894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3F3B99-38D1-8C40-8CA7-43E1DDA8300D}" type="slidenum">
              <a:rPr lang="it-IT"/>
              <a:pPr/>
              <a:t>3</a:t>
            </a:fld>
            <a:endParaRPr lang="it-IT"/>
          </a:p>
        </p:txBody>
      </p:sp>
      <p:sp>
        <p:nvSpPr>
          <p:cNvPr id="4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1987" name="Rectangle 3"/>
          <p:cNvSpPr>
            <a:spLocks noGrp="1" noChangeArrowheads="1"/>
          </p:cNvSpPr>
          <p:nvPr>
            <p:ph type="body" idx="1"/>
          </p:nvPr>
        </p:nvSpPr>
        <p:spPr/>
        <p:txBody>
          <a:bodyPr/>
          <a:lstStyle/>
          <a:p>
            <a:r>
              <a:rPr lang="it-IT" dirty="0"/>
              <a:t>Descrizione dello spettro</a:t>
            </a:r>
          </a:p>
          <a:p>
            <a:pPr>
              <a:buFontTx/>
              <a:buChar char="•"/>
            </a:pPr>
            <a:r>
              <a:rPr lang="it-IT" dirty="0"/>
              <a:t>Lo avete visto innumerevoli volte</a:t>
            </a:r>
          </a:p>
          <a:p>
            <a:pPr>
              <a:buFontTx/>
              <a:buChar char="•"/>
            </a:pPr>
            <a:r>
              <a:rPr lang="it-IT" dirty="0"/>
              <a:t>Si distinguono tre regioni...</a:t>
            </a:r>
          </a:p>
          <a:p>
            <a:pPr>
              <a:buFontTx/>
              <a:buChar char="•"/>
            </a:pPr>
            <a:r>
              <a:rPr lang="it-IT" dirty="0"/>
              <a:t>Ci concentreremo sulla terza, altissime energie, sopra i 10</a:t>
            </a:r>
            <a:r>
              <a:rPr lang="it-IT" baseline="30000" dirty="0"/>
              <a:t>19</a:t>
            </a:r>
            <a:r>
              <a:rPr lang="it-IT" dirty="0"/>
              <a:t> </a:t>
            </a:r>
            <a:r>
              <a:rPr lang="it-IT" dirty="0" err="1"/>
              <a:t>eV</a:t>
            </a:r>
            <a:r>
              <a:rPr lang="it-IT" dirty="0"/>
              <a:t>, dove non è chiaro:</a:t>
            </a:r>
          </a:p>
          <a:p>
            <a:pPr lvl="1">
              <a:buFontTx/>
              <a:buChar char="•"/>
            </a:pPr>
            <a:r>
              <a:rPr lang="it-IT" dirty="0"/>
              <a:t>COME siano accelerati</a:t>
            </a:r>
          </a:p>
          <a:p>
            <a:pPr lvl="1">
              <a:buFontTx/>
              <a:buChar char="•"/>
            </a:pPr>
            <a:r>
              <a:rPr lang="it-IT" dirty="0"/>
              <a:t>DOVE siano le sorgenti</a:t>
            </a:r>
          </a:p>
          <a:p>
            <a:pPr lvl="1">
              <a:buFontTx/>
              <a:buChar char="•"/>
            </a:pPr>
            <a:r>
              <a:rPr lang="it-IT" dirty="0"/>
              <a:t>Addirittura </a:t>
            </a:r>
            <a:r>
              <a:rPr lang="it-IT" dirty="0" err="1"/>
              <a:t>PERCHè</a:t>
            </a:r>
            <a:r>
              <a:rPr lang="it-IT" dirty="0"/>
              <a:t> riusciamo a vederli</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A9184F-255E-4244-88D0-B64FD80130CA}" type="slidenum">
              <a:rPr lang="it-IT"/>
              <a:pPr/>
              <a:t>65</a:t>
            </a:fld>
            <a:endParaRPr lang="it-IT"/>
          </a:p>
        </p:txBody>
      </p:sp>
      <p:sp>
        <p:nvSpPr>
          <p:cNvPr id="148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AA60F3-784F-044A-BF74-FF2C6173B719}" type="slidenum">
              <a:rPr lang="it-IT"/>
              <a:pPr/>
              <a:t>66</a:t>
            </a:fld>
            <a:endParaRPr lang="it-IT"/>
          </a:p>
        </p:txBody>
      </p:sp>
      <p:sp>
        <p:nvSpPr>
          <p:cNvPr id="235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35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ED66B3-1EF9-7744-870F-BB3E87BED5CE}" type="slidenum">
              <a:rPr lang="it-IT"/>
              <a:pPr/>
              <a:t>67</a:t>
            </a:fld>
            <a:endParaRPr lang="it-IT"/>
          </a:p>
        </p:txBody>
      </p:sp>
      <p:sp>
        <p:nvSpPr>
          <p:cNvPr id="176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6131" name="Rectangle 3"/>
          <p:cNvSpPr>
            <a:spLocks noGrp="1" noChangeArrowheads="1"/>
          </p:cNvSpPr>
          <p:nvPr>
            <p:ph type="body" idx="1"/>
          </p:nvPr>
        </p:nvSpPr>
        <p:spPr>
          <a:xfrm>
            <a:off x="914400" y="4343400"/>
            <a:ext cx="5029200" cy="4114800"/>
          </a:xfrm>
        </p:spPr>
        <p:txBody>
          <a:bodyPr/>
          <a:lstStyle/>
          <a:p>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25A45-F332-2F40-85B3-5AA156CF8885}" type="slidenum">
              <a:rPr lang="it-IT"/>
              <a:pPr/>
              <a:t>68</a:t>
            </a:fld>
            <a:endParaRPr lang="it-IT"/>
          </a:p>
        </p:txBody>
      </p:sp>
      <p:sp>
        <p:nvSpPr>
          <p:cNvPr id="425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25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25A45-F332-2F40-85B3-5AA156CF8885}" type="slidenum">
              <a:rPr lang="it-IT"/>
              <a:pPr/>
              <a:t>69</a:t>
            </a:fld>
            <a:endParaRPr lang="it-IT"/>
          </a:p>
        </p:txBody>
      </p:sp>
      <p:sp>
        <p:nvSpPr>
          <p:cNvPr id="425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25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7BCAFF-F0F5-C647-9EE4-3D60CAA5A76D}" type="slidenum">
              <a:rPr lang="it-IT"/>
              <a:pPr/>
              <a:t>11</a:t>
            </a:fld>
            <a:endParaRPr lang="it-IT"/>
          </a:p>
        </p:txBody>
      </p:sp>
      <p:sp>
        <p:nvSpPr>
          <p:cNvPr id="2416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41667" name="Rectangle 3"/>
          <p:cNvSpPr>
            <a:spLocks noGrp="1" noChangeArrowheads="1"/>
          </p:cNvSpPr>
          <p:nvPr>
            <p:ph type="body" idx="1"/>
          </p:nvPr>
        </p:nvSpPr>
        <p:spPr>
          <a:xfrm>
            <a:off x="914400" y="4343400"/>
            <a:ext cx="5029200" cy="4114800"/>
          </a:xfrm>
        </p:spPr>
        <p:txBody>
          <a:bodyPr lIns="87745" tIns="43872" rIns="87745" bIns="43872"/>
          <a:lstStyle/>
          <a:p>
            <a:endParaRPr lang="ja-JP" altLang="en-US">
              <a:ea typeface="Osaka" charset="0"/>
              <a:cs typeface="Osaka"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3F26A0-072C-AA40-A80A-249633733118}" type="slidenum">
              <a:rPr lang="it-IT"/>
              <a:pPr/>
              <a:t>12</a:t>
            </a:fld>
            <a:endParaRPr lang="it-IT"/>
          </a:p>
        </p:txBody>
      </p:sp>
      <p:sp>
        <p:nvSpPr>
          <p:cNvPr id="243714" name="Text Box 2"/>
          <p:cNvSpPr txBox="1">
            <a:spLocks noGrp="1" noRot="1" noChangeAspect="1" noChangeArrowheads="1" noTextEdit="1"/>
          </p:cNvSpPr>
          <p:nvPr>
            <p:ph type="sldImg"/>
          </p:nvPr>
        </p:nvSpPr>
        <p:spPr>
          <a:xfrm>
            <a:off x="1143000" y="695325"/>
            <a:ext cx="4570413" cy="3427413"/>
          </a:xfrm>
          <a:ln/>
          <a:extLst>
            <a:ext uri="{FAA26D3D-D897-4be2-8F04-BA451C77F1D7}">
              <ma14:placeholderFlag xmlns:ma14="http://schemas.microsoft.com/office/mac/drawingml/2011/main" xmlns="" val="1"/>
            </a:ext>
          </a:extLst>
        </p:spPr>
      </p:sp>
      <p:sp>
        <p:nvSpPr>
          <p:cNvPr id="243715" name="Text Box 3"/>
          <p:cNvSpPr txBox="1">
            <a:spLocks noGrp="1" noChangeArrowheads="1"/>
          </p:cNvSpPr>
          <p:nvPr>
            <p:ph type="body" idx="1"/>
          </p:nvPr>
        </p:nvSpPr>
        <p:spPr>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ja-JP" altLang="en-US">
              <a:ea typeface="Osaka" charset="0"/>
              <a:cs typeface="Osaka"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984D29-FD7A-FD49-8A16-F1C25CAC1279}" type="slidenum">
              <a:rPr lang="it-IT"/>
              <a:pPr/>
              <a:t>13</a:t>
            </a:fld>
            <a:endParaRPr lang="it-IT"/>
          </a:p>
        </p:txBody>
      </p:sp>
      <p:sp>
        <p:nvSpPr>
          <p:cNvPr id="245762" name="Text Box 2"/>
          <p:cNvSpPr txBox="1">
            <a:spLocks noGrp="1" noRot="1" noChangeAspect="1" noChangeArrowheads="1" noTextEdit="1"/>
          </p:cNvSpPr>
          <p:nvPr>
            <p:ph type="sldImg"/>
          </p:nvPr>
        </p:nvSpPr>
        <p:spPr>
          <a:xfrm>
            <a:off x="1143000" y="695325"/>
            <a:ext cx="4570413" cy="3427413"/>
          </a:xfrm>
          <a:ln/>
          <a:extLst>
            <a:ext uri="{FAA26D3D-D897-4be2-8F04-BA451C77F1D7}">
              <ma14:placeholderFlag xmlns:ma14="http://schemas.microsoft.com/office/mac/drawingml/2011/main" xmlns="" val="1"/>
            </a:ext>
          </a:extLst>
        </p:spPr>
      </p:sp>
      <p:sp>
        <p:nvSpPr>
          <p:cNvPr id="245763" name="Text Box 3"/>
          <p:cNvSpPr txBox="1">
            <a:spLocks noGrp="1" noChangeArrowheads="1"/>
          </p:cNvSpPr>
          <p:nvPr>
            <p:ph type="body" idx="1"/>
          </p:nvPr>
        </p:nvSpPr>
        <p:spPr>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ja-JP" altLang="en-US">
              <a:ea typeface="Osaka" charset="0"/>
              <a:cs typeface="Osaka"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kumimoji="1" lang="ja-JP" altLang="en-US" smtClean="0">
              <a:latin typeface="Times New Roman" pitchFamily="18" charset="0"/>
            </a:endParaRPr>
          </a:p>
        </p:txBody>
      </p:sp>
      <p:sp>
        <p:nvSpPr>
          <p:cNvPr id="12595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buClr>
                <a:srgbClr val="000000"/>
              </a:buClr>
              <a:buSzPct val="100000"/>
              <a:buFont typeface="Times New Roman" pitchFamily="18" charset="0"/>
              <a:tabLst>
                <a:tab pos="634019" algn="l"/>
                <a:tab pos="1268038" algn="l"/>
                <a:tab pos="1903575" algn="l"/>
                <a:tab pos="2537593" algn="l"/>
              </a:tabLst>
              <a:defRPr>
                <a:solidFill>
                  <a:schemeClr val="tx1"/>
                </a:solidFill>
                <a:latin typeface="さざなみゴシック"/>
                <a:ea typeface="さざなみゴシック"/>
                <a:cs typeface="さざなみゴシック"/>
              </a:defRPr>
            </a:lvl1pPr>
            <a:lvl2pPr eaLnBrk="0" hangingPunct="0">
              <a:buClr>
                <a:srgbClr val="000000"/>
              </a:buClr>
              <a:buSzPct val="100000"/>
              <a:buFont typeface="Times New Roman" pitchFamily="18" charset="0"/>
              <a:tabLst>
                <a:tab pos="634019" algn="l"/>
                <a:tab pos="1268038" algn="l"/>
                <a:tab pos="1903575" algn="l"/>
                <a:tab pos="2537593" algn="l"/>
              </a:tabLst>
              <a:defRPr>
                <a:solidFill>
                  <a:schemeClr val="tx1"/>
                </a:solidFill>
                <a:latin typeface="さざなみゴシック"/>
                <a:ea typeface="さざなみゴシック"/>
                <a:cs typeface="さざなみゴシック"/>
              </a:defRPr>
            </a:lvl2pPr>
            <a:lvl3pPr eaLnBrk="0" hangingPunct="0">
              <a:buClr>
                <a:srgbClr val="000000"/>
              </a:buClr>
              <a:buSzPct val="100000"/>
              <a:buFont typeface="Times New Roman" pitchFamily="18" charset="0"/>
              <a:tabLst>
                <a:tab pos="634019" algn="l"/>
                <a:tab pos="1268038" algn="l"/>
                <a:tab pos="1903575" algn="l"/>
                <a:tab pos="2537593" algn="l"/>
              </a:tabLst>
              <a:defRPr>
                <a:solidFill>
                  <a:schemeClr val="tx1"/>
                </a:solidFill>
                <a:latin typeface="さざなみゴシック"/>
                <a:ea typeface="さざなみゴシック"/>
                <a:cs typeface="さざなみゴシック"/>
              </a:defRPr>
            </a:lvl3pPr>
            <a:lvl4pPr eaLnBrk="0" hangingPunct="0">
              <a:buClr>
                <a:srgbClr val="000000"/>
              </a:buClr>
              <a:buSzPct val="100000"/>
              <a:buFont typeface="Times New Roman" pitchFamily="18" charset="0"/>
              <a:tabLst>
                <a:tab pos="634019" algn="l"/>
                <a:tab pos="1268038" algn="l"/>
                <a:tab pos="1903575" algn="l"/>
                <a:tab pos="2537593" algn="l"/>
              </a:tabLst>
              <a:defRPr>
                <a:solidFill>
                  <a:schemeClr val="tx1"/>
                </a:solidFill>
                <a:latin typeface="さざなみゴシック"/>
                <a:ea typeface="さざなみゴシック"/>
                <a:cs typeface="さざなみゴシック"/>
              </a:defRPr>
            </a:lvl4pPr>
            <a:lvl5pPr eaLnBrk="0" hangingPunct="0">
              <a:buClr>
                <a:srgbClr val="000000"/>
              </a:buClr>
              <a:buSzPct val="100000"/>
              <a:buFont typeface="Times New Roman" pitchFamily="18" charset="0"/>
              <a:tabLst>
                <a:tab pos="634019" algn="l"/>
                <a:tab pos="1268038" algn="l"/>
                <a:tab pos="1903575" algn="l"/>
                <a:tab pos="2537593" algn="l"/>
              </a:tabLst>
              <a:defRPr>
                <a:solidFill>
                  <a:schemeClr val="tx1"/>
                </a:solidFill>
                <a:latin typeface="さざなみゴシック"/>
                <a:ea typeface="さざなみゴシック"/>
                <a:cs typeface="さざなみゴシック"/>
              </a:defRPr>
            </a:lvl5pPr>
            <a:lvl6pPr marL="2402598" indent="-218418" defTabSz="429253" eaLnBrk="0" fontAlgn="base" hangingPunct="0">
              <a:spcBef>
                <a:spcPct val="0"/>
              </a:spcBef>
              <a:spcAft>
                <a:spcPct val="0"/>
              </a:spcAft>
              <a:buClr>
                <a:srgbClr val="000000"/>
              </a:buClr>
              <a:buSzPct val="100000"/>
              <a:buFont typeface="Times New Roman" pitchFamily="18" charset="0"/>
              <a:tabLst>
                <a:tab pos="634019" algn="l"/>
                <a:tab pos="1268038" algn="l"/>
                <a:tab pos="1903575" algn="l"/>
                <a:tab pos="2537593" algn="l"/>
              </a:tabLst>
              <a:defRPr>
                <a:solidFill>
                  <a:schemeClr val="tx1"/>
                </a:solidFill>
                <a:latin typeface="さざなみゴシック"/>
                <a:ea typeface="さざなみゴシック"/>
                <a:cs typeface="さざなみゴシック"/>
              </a:defRPr>
            </a:lvl6pPr>
            <a:lvl7pPr marL="2839435" indent="-218418" defTabSz="429253" eaLnBrk="0" fontAlgn="base" hangingPunct="0">
              <a:spcBef>
                <a:spcPct val="0"/>
              </a:spcBef>
              <a:spcAft>
                <a:spcPct val="0"/>
              </a:spcAft>
              <a:buClr>
                <a:srgbClr val="000000"/>
              </a:buClr>
              <a:buSzPct val="100000"/>
              <a:buFont typeface="Times New Roman" pitchFamily="18" charset="0"/>
              <a:tabLst>
                <a:tab pos="634019" algn="l"/>
                <a:tab pos="1268038" algn="l"/>
                <a:tab pos="1903575" algn="l"/>
                <a:tab pos="2537593" algn="l"/>
              </a:tabLst>
              <a:defRPr>
                <a:solidFill>
                  <a:schemeClr val="tx1"/>
                </a:solidFill>
                <a:latin typeface="さざなみゴシック"/>
                <a:ea typeface="さざなみゴシック"/>
                <a:cs typeface="さざなみゴシック"/>
              </a:defRPr>
            </a:lvl7pPr>
            <a:lvl8pPr marL="3276271" indent="-218418" defTabSz="429253" eaLnBrk="0" fontAlgn="base" hangingPunct="0">
              <a:spcBef>
                <a:spcPct val="0"/>
              </a:spcBef>
              <a:spcAft>
                <a:spcPct val="0"/>
              </a:spcAft>
              <a:buClr>
                <a:srgbClr val="000000"/>
              </a:buClr>
              <a:buSzPct val="100000"/>
              <a:buFont typeface="Times New Roman" pitchFamily="18" charset="0"/>
              <a:tabLst>
                <a:tab pos="634019" algn="l"/>
                <a:tab pos="1268038" algn="l"/>
                <a:tab pos="1903575" algn="l"/>
                <a:tab pos="2537593" algn="l"/>
              </a:tabLst>
              <a:defRPr>
                <a:solidFill>
                  <a:schemeClr val="tx1"/>
                </a:solidFill>
                <a:latin typeface="さざなみゴシック"/>
                <a:ea typeface="さざなみゴシック"/>
                <a:cs typeface="さざなみゴシック"/>
              </a:defRPr>
            </a:lvl8pPr>
            <a:lvl9pPr marL="3713107" indent="-218418" defTabSz="429253" eaLnBrk="0" fontAlgn="base" hangingPunct="0">
              <a:spcBef>
                <a:spcPct val="0"/>
              </a:spcBef>
              <a:spcAft>
                <a:spcPct val="0"/>
              </a:spcAft>
              <a:buClr>
                <a:srgbClr val="000000"/>
              </a:buClr>
              <a:buSzPct val="100000"/>
              <a:buFont typeface="Times New Roman" pitchFamily="18" charset="0"/>
              <a:tabLst>
                <a:tab pos="634019" algn="l"/>
                <a:tab pos="1268038" algn="l"/>
                <a:tab pos="1903575" algn="l"/>
                <a:tab pos="2537593" algn="l"/>
              </a:tabLst>
              <a:defRPr>
                <a:solidFill>
                  <a:schemeClr val="tx1"/>
                </a:solidFill>
                <a:latin typeface="さざなみゴシック"/>
                <a:ea typeface="さざなみゴシック"/>
                <a:cs typeface="さざなみゴシック"/>
              </a:defRPr>
            </a:lvl9pPr>
          </a:lstStyle>
          <a:p>
            <a:pPr eaLnBrk="1"/>
            <a:fld id="{1CAAB10E-7A80-467E-8E82-D8E84BD3D74D}" type="slidenum">
              <a:rPr lang="en-US" altLang="ja-JP" smtClean="0">
                <a:solidFill>
                  <a:srgbClr val="000000"/>
                </a:solidFill>
                <a:latin typeface="さざなみ明朝"/>
                <a:ea typeface="ＭＳ Ｐゴシック" pitchFamily="50" charset="-128"/>
              </a:rPr>
              <a:pPr eaLnBrk="1"/>
              <a:t>14</a:t>
            </a:fld>
            <a:endParaRPr lang="en-US" altLang="ja-JP" smtClean="0">
              <a:solidFill>
                <a:srgbClr val="000000"/>
              </a:solidFill>
              <a:latin typeface="さざなみ明朝"/>
              <a:ea typeface="ＭＳ Ｐゴシック" pitchFamily="5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E275F9-DE38-4AD8-88E4-0AAF856E2A1C}" type="slidenum">
              <a:rPr lang="en-US"/>
              <a:pPr/>
              <a:t>34</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xfrm>
            <a:off x="687388" y="4344988"/>
            <a:ext cx="5483225" cy="4113212"/>
          </a:xfrm>
        </p:spPr>
        <p:txBody>
          <a:bodyPr/>
          <a:lstStyle/>
          <a:p>
            <a:r>
              <a:rPr lang="en-US"/>
              <a:t>Overview of the apparatus</a:t>
            </a:r>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EDE9E-6C57-48BC-83A0-E9F7EBE9E01E}" type="slidenum">
              <a:rPr lang="en-US" smtClean="0"/>
              <a:t>37</a:t>
            </a:fld>
            <a:endParaRPr lang="en-US"/>
          </a:p>
        </p:txBody>
      </p:sp>
    </p:spTree>
    <p:extLst>
      <p:ext uri="{BB962C8B-B14F-4D97-AF65-F5344CB8AC3E}">
        <p14:creationId xmlns:p14="http://schemas.microsoft.com/office/powerpoint/2010/main" val="2027640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EDE9E-6C57-48BC-83A0-E9F7EBE9E01E}" type="slidenum">
              <a:rPr lang="en-US" smtClean="0"/>
              <a:t>42</a:t>
            </a:fld>
            <a:endParaRPr lang="en-US"/>
          </a:p>
        </p:txBody>
      </p:sp>
    </p:spTree>
    <p:extLst>
      <p:ext uri="{BB962C8B-B14F-4D97-AF65-F5344CB8AC3E}">
        <p14:creationId xmlns:p14="http://schemas.microsoft.com/office/powerpoint/2010/main" val="262606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Dotted lines: (</a:t>
            </a:r>
            <a:r>
              <a:rPr lang="en-US" dirty="0" err="1" smtClean="0"/>
              <a:t>Donato</a:t>
            </a:r>
            <a:r>
              <a:rPr lang="en-US" dirty="0" smtClean="0"/>
              <a:t> et al 2001) uncertainty</a:t>
            </a:r>
            <a:r>
              <a:rPr lang="en-US" baseline="0" dirty="0" smtClean="0"/>
              <a:t> band of propagation parameters for different diffusion models</a:t>
            </a:r>
          </a:p>
          <a:p>
            <a:r>
              <a:rPr lang="en-US" baseline="0" dirty="0" smtClean="0"/>
              <a:t>Dashed lines: (</a:t>
            </a:r>
            <a:r>
              <a:rPr lang="en-US" baseline="0" dirty="0" err="1" smtClean="0"/>
              <a:t>Donato</a:t>
            </a:r>
            <a:r>
              <a:rPr lang="en-US" baseline="0" dirty="0" smtClean="0"/>
              <a:t> et al 2001) </a:t>
            </a:r>
            <a:r>
              <a:rPr lang="en-US" baseline="0" dirty="0" err="1" smtClean="0"/>
              <a:t>uncertanty</a:t>
            </a:r>
            <a:r>
              <a:rPr lang="en-US" baseline="0" dirty="0" smtClean="0"/>
              <a:t> band of production cross section</a:t>
            </a:r>
            <a:r>
              <a:rPr lang="en-US" dirty="0" smtClean="0"/>
              <a:t> </a:t>
            </a:r>
          </a:p>
          <a:p>
            <a:r>
              <a:rPr lang="en-US" dirty="0" smtClean="0"/>
              <a:t>Solid</a:t>
            </a:r>
            <a:r>
              <a:rPr lang="en-US" baseline="0" dirty="0" smtClean="0"/>
              <a:t> line: (</a:t>
            </a:r>
            <a:r>
              <a:rPr lang="en-US" baseline="0" dirty="0" err="1" smtClean="0"/>
              <a:t>Ptuskin</a:t>
            </a:r>
            <a:r>
              <a:rPr lang="en-US" baseline="0" dirty="0" smtClean="0"/>
              <a:t> et al 2006) plain diffusion model</a:t>
            </a:r>
            <a:endParaRPr lang="en-US" dirty="0"/>
          </a:p>
        </p:txBody>
      </p:sp>
      <p:sp>
        <p:nvSpPr>
          <p:cNvPr id="4" name="Slide Number Placeholder 3"/>
          <p:cNvSpPr>
            <a:spLocks noGrp="1"/>
          </p:cNvSpPr>
          <p:nvPr>
            <p:ph type="sldNum" sz="quarter" idx="10"/>
          </p:nvPr>
        </p:nvSpPr>
        <p:spPr/>
        <p:txBody>
          <a:bodyPr/>
          <a:lstStyle/>
          <a:p>
            <a:fld id="{01BEDE9E-6C57-48BC-83A0-E9F7EBE9E01E}" type="slidenum">
              <a:rPr lang="en-US" smtClean="0"/>
              <a:t>48</a:t>
            </a:fld>
            <a:endParaRPr lang="en-US"/>
          </a:p>
        </p:txBody>
      </p:sp>
    </p:spTree>
    <p:extLst>
      <p:ext uri="{BB962C8B-B14F-4D97-AF65-F5344CB8AC3E}">
        <p14:creationId xmlns:p14="http://schemas.microsoft.com/office/powerpoint/2010/main" val="4293164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a:prstGeom prst="rect">
            <a:avLst/>
          </a:prstGeo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Click to edit Master subtitle style</a:t>
            </a:r>
            <a:endParaRPr kumimoji="0" lang="en-US"/>
          </a:p>
        </p:txBody>
      </p:sp>
      <p:sp>
        <p:nvSpPr>
          <p:cNvPr id="28" name="Date Placeholder 27"/>
          <p:cNvSpPr>
            <a:spLocks noGrp="1"/>
          </p:cNvSpPr>
          <p:nvPr>
            <p:ph type="dt" sz="half" idx="10"/>
          </p:nvPr>
        </p:nvSpPr>
        <p:spPr>
          <a:xfrm>
            <a:off x="5791200" y="6404984"/>
            <a:ext cx="3044952" cy="365760"/>
          </a:xfrm>
          <a:prstGeom prst="rect">
            <a:avLst/>
          </a:prstGeom>
        </p:spPr>
        <p:txBody>
          <a:bodyPr/>
          <a:lstStyle/>
          <a:p>
            <a:fld id="{04AF466F-BDA4-4F18-9C7B-FF0A9A1B0E80}" type="datetime1">
              <a:rPr lang="en-US" smtClean="0"/>
              <a:pPr/>
              <a:t>8/14/2012</a:t>
            </a:fld>
            <a:endParaRPr lang="en-US"/>
          </a:p>
        </p:txBody>
      </p:sp>
      <p:sp>
        <p:nvSpPr>
          <p:cNvPr id="17" name="Footer Placeholder 16"/>
          <p:cNvSpPr>
            <a:spLocks noGrp="1"/>
          </p:cNvSpPr>
          <p:nvPr>
            <p:ph type="ftr" sz="quarter" idx="11"/>
          </p:nvPr>
        </p:nvSpPr>
        <p:spPr>
          <a:xfrm>
            <a:off x="304800" y="6410848"/>
            <a:ext cx="3581400" cy="365760"/>
          </a:xfrm>
          <a:prstGeom prst="rect">
            <a:avLst/>
          </a:prstGeom>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a:prstGeom prst="rect">
            <a:avLst/>
          </a:prstGeom>
        </p:spPr>
        <p:txBody>
          <a:bodyPr/>
          <a:lstStyle>
            <a:lvl1pPr>
              <a:defRPr>
                <a:solidFill>
                  <a:schemeClr val="accent3">
                    <a:shade val="75000"/>
                  </a:schemeClr>
                </a:solidFill>
              </a:defRPr>
            </a:lvl1pPr>
          </a:lstStyle>
          <a:p>
            <a:fld id="{0CFEC368-1D7A-4F81-ABF6-AE0E36BAF64C}" type="slidenum">
              <a:rPr lang="en-US" smtClean="0"/>
              <a:pPr/>
              <a:t>‹Nr.›</a:t>
            </a:fld>
            <a:endParaRPr lang="en-US"/>
          </a:p>
        </p:txBody>
      </p:sp>
      <p:sp>
        <p:nvSpPr>
          <p:cNvPr id="8" name="Title 7"/>
          <p:cNvSpPr>
            <a:spLocks noGrp="1"/>
          </p:cNvSpPr>
          <p:nvPr>
            <p:ph type="ctrTitle"/>
          </p:nvPr>
        </p:nvSpPr>
        <p:spPr>
          <a:xfrm>
            <a:off x="685800" y="381000"/>
            <a:ext cx="7772400" cy="1752600"/>
          </a:xfrm>
          <a:prstGeom prst="rect">
            <a:avLst/>
          </a:prstGeom>
        </p:spPr>
        <p:txBody>
          <a:bodyPr anchor="b"/>
          <a:lstStyle>
            <a:lvl1pPr>
              <a:defRPr sz="4400">
                <a:solidFill>
                  <a:schemeClr val="accent1"/>
                </a:solidFill>
              </a:defRPr>
            </a:lvl1pPr>
          </a:lstStyle>
          <a:p>
            <a:r>
              <a:rPr kumimoji="0" lang="it-IT" dirty="0" smtClean="0"/>
              <a:t>Click to </a:t>
            </a:r>
            <a:r>
              <a:rPr kumimoji="0" lang="it-IT" dirty="0" err="1" smtClean="0"/>
              <a:t>edit</a:t>
            </a:r>
            <a:r>
              <a:rPr kumimoji="0" lang="it-IT" dirty="0" smtClean="0"/>
              <a:t> Master </a:t>
            </a:r>
            <a:r>
              <a:rPr kumimoji="0" lang="it-IT" dirty="0" err="1" smtClean="0"/>
              <a:t>title</a:t>
            </a:r>
            <a:r>
              <a:rPr kumimoji="0" lang="it-IT" dirty="0" smtClean="0"/>
              <a:t> style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a:prstGeom prst="rect">
            <a:avLst/>
          </a:prstGeom>
        </p:spPr>
        <p:txBody>
          <a:bodyPr vert="horz"/>
          <a:lstStyle>
            <a:lvl1pPr>
              <a:defRPr sz="3600">
                <a:solidFill>
                  <a:srgbClr val="DD6036"/>
                </a:solidFill>
              </a:defRPr>
            </a:lvl1pPr>
          </a:lstStyle>
          <a:p>
            <a:r>
              <a:rPr lang="it-IT" dirty="0" smtClean="0"/>
              <a:t>Click to </a:t>
            </a:r>
            <a:r>
              <a:rPr lang="it-IT" dirty="0" err="1" smtClean="0"/>
              <a:t>edit</a:t>
            </a:r>
            <a:r>
              <a:rPr lang="it-IT" dirty="0" smtClean="0"/>
              <a:t> Master </a:t>
            </a:r>
            <a:r>
              <a:rPr lang="it-IT" dirty="0" err="1" smtClean="0"/>
              <a:t>title</a:t>
            </a:r>
            <a:r>
              <a:rPr lang="it-IT" dirty="0" smtClean="0"/>
              <a:t> style</a:t>
            </a:r>
            <a:endParaRPr lang="en-US" dirty="0"/>
          </a:p>
        </p:txBody>
      </p:sp>
      <p:sp>
        <p:nvSpPr>
          <p:cNvPr id="3" name="Slide Number Placeholder 2"/>
          <p:cNvSpPr>
            <a:spLocks noGrp="1"/>
          </p:cNvSpPr>
          <p:nvPr>
            <p:ph type="sldNum" sz="quarter" idx="10"/>
          </p:nvPr>
        </p:nvSpPr>
        <p:spPr/>
        <p:txBody>
          <a:bodyPr/>
          <a:lstStyle/>
          <a:p>
            <a:fld id="{0CFEC368-1D7A-4F81-ABF6-AE0E36BAF64C}" type="slidenum">
              <a:rPr lang="en-US" smtClean="0"/>
              <a:pPr/>
              <a:t>‹Nr.›</a:t>
            </a:fld>
            <a:endParaRPr lang="en-US"/>
          </a:p>
        </p:txBody>
      </p:sp>
    </p:spTree>
    <p:extLst>
      <p:ext uri="{BB962C8B-B14F-4D97-AF65-F5344CB8AC3E}">
        <p14:creationId xmlns:p14="http://schemas.microsoft.com/office/powerpoint/2010/main" val="3499838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361688" y="1026372"/>
            <a:ext cx="457200" cy="441325"/>
          </a:xfrm>
          <a:prstGeom prst="rect">
            <a:avLst/>
          </a:prstGeom>
        </p:spPr>
        <p:txBody>
          <a:bodyPr/>
          <a:lstStyle/>
          <a:p>
            <a:fld id="{0CFEC368-1D7A-4F81-ABF6-AE0E36BAF64C}" type="slidenum">
              <a:rPr lang="en-US" smtClean="0"/>
              <a:pPr/>
              <a:t>‹Nr.›</a:t>
            </a:fld>
            <a:endParaRPr lang="en-US"/>
          </a:p>
        </p:txBody>
      </p:sp>
      <p:sp>
        <p:nvSpPr>
          <p:cNvPr id="8" name="Content Placeholder 7"/>
          <p:cNvSpPr>
            <a:spLocks noGrp="1"/>
          </p:cNvSpPr>
          <p:nvPr>
            <p:ph sz="quarter" idx="1"/>
          </p:nvPr>
        </p:nvSpPr>
        <p:spPr>
          <a:xfrm>
            <a:off x="301752" y="1527048"/>
            <a:ext cx="8503920" cy="4572000"/>
          </a:xfrm>
          <a:prstGeom prst="rect">
            <a:avLst/>
          </a:prstGeom>
        </p:spPr>
        <p:txBody>
          <a:bodyPr/>
          <a:lstStyle/>
          <a:p>
            <a:pPr lvl="0" eaLnBrk="1" latinLnBrk="0" hangingPunct="1"/>
            <a:r>
              <a:rPr lang="it-IT" smtClean="0"/>
              <a:t>Click to edit Master text styles</a:t>
            </a:r>
          </a:p>
          <a:p>
            <a:pPr lvl="1" eaLnBrk="1" latinLnBrk="0" hangingPunct="1"/>
            <a:r>
              <a:rPr lang="it-IT" smtClean="0"/>
              <a:t>Second level</a:t>
            </a:r>
          </a:p>
          <a:p>
            <a:pPr lvl="2" eaLnBrk="1" latinLnBrk="0" hangingPunct="1"/>
            <a:r>
              <a:rPr lang="it-IT" smtClean="0"/>
              <a:t>Third level</a:t>
            </a:r>
          </a:p>
          <a:p>
            <a:pPr lvl="3" eaLnBrk="1" latinLnBrk="0" hangingPunct="1"/>
            <a:r>
              <a:rPr lang="it-IT" smtClean="0"/>
              <a:t>Fourth level</a:t>
            </a:r>
          </a:p>
          <a:p>
            <a:pPr lvl="4" eaLnBrk="1" latinLnBrk="0" hangingPunct="1"/>
            <a:r>
              <a:rPr lang="it-IT"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a:prstGeom prst="rect">
            <a:avLst/>
          </a:prstGeo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a:xfrm>
            <a:off x="304800" y="6410848"/>
            <a:ext cx="3581400" cy="365760"/>
          </a:xfrm>
          <a:prstGeom prst="rect">
            <a:avLst/>
          </a:prstGeom>
        </p:spPr>
        <p:txBody>
          <a:bodyPr/>
          <a:lstStyle/>
          <a:p>
            <a:pPr algn="r"/>
            <a:endParaRPr lang="en-US" dirty="0"/>
          </a:p>
        </p:txBody>
      </p:sp>
      <p:sp>
        <p:nvSpPr>
          <p:cNvPr id="4" name="Date Placeholder 3"/>
          <p:cNvSpPr>
            <a:spLocks noGrp="1"/>
          </p:cNvSpPr>
          <p:nvPr>
            <p:ph type="dt" sz="half" idx="10"/>
          </p:nvPr>
        </p:nvSpPr>
        <p:spPr>
          <a:xfrm>
            <a:off x="5791200" y="6404984"/>
            <a:ext cx="3044952" cy="365760"/>
          </a:xfrm>
          <a:prstGeom prst="rect">
            <a:avLst/>
          </a:prstGeom>
        </p:spPr>
        <p:txBody>
          <a:bodyPr/>
          <a:lstStyle/>
          <a:p>
            <a:fld id="{A80CB818-7379-467D-8E76-EF9D9074A26C}" type="datetime2">
              <a:rPr lang="en-US" smtClean="0"/>
              <a:pPr/>
              <a:t>Tuesday, August 14, 2012</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a:prstGeom prst="rect">
            <a:avLst/>
          </a:prstGeom>
        </p:spPr>
        <p:txBody>
          <a:bodyPr/>
          <a:lstStyle>
            <a:lvl1pPr>
              <a:defRPr>
                <a:solidFill>
                  <a:schemeClr val="accent3">
                    <a:shade val="75000"/>
                  </a:schemeClr>
                </a:solidFill>
              </a:defRPr>
            </a:lvl1pPr>
          </a:lstStyle>
          <a:p>
            <a:fld id="{0CFEC368-1D7A-4F81-ABF6-AE0E36BAF64C}" type="slidenum">
              <a:rPr lang="en-US" smtClean="0">
                <a:solidFill>
                  <a:srgbClr val="8CADAE">
                    <a:shade val="75000"/>
                  </a:srgbClr>
                </a:solidFill>
              </a:rPr>
              <a:pPr/>
              <a:t>‹Nr.›</a:t>
            </a:fld>
            <a:endParaRPr lang="en-US" dirty="0">
              <a:solidFill>
                <a:srgbClr val="8CADAE">
                  <a:shade val="75000"/>
                </a:srgbClr>
              </a:solidFill>
            </a:endParaRPr>
          </a:p>
        </p:txBody>
      </p:sp>
      <p:sp>
        <p:nvSpPr>
          <p:cNvPr id="2" name="Title 1"/>
          <p:cNvSpPr>
            <a:spLocks noGrp="1"/>
          </p:cNvSpPr>
          <p:nvPr>
            <p:ph type="title"/>
          </p:nvPr>
        </p:nvSpPr>
        <p:spPr>
          <a:xfrm>
            <a:off x="722313" y="533400"/>
            <a:ext cx="7772400" cy="1524000"/>
          </a:xfrm>
          <a:prstGeom prst="rect">
            <a:avLst/>
          </a:prstGeom>
        </p:spPr>
        <p:txBody>
          <a:bodyPr anchor="b"/>
          <a:lstStyle>
            <a:lvl1pPr algn="ctr">
              <a:buNone/>
              <a:defRPr sz="4200" b="0" cap="none" baseline="0">
                <a:solidFill>
                  <a:srgbClr val="FFFFFF"/>
                </a:solidFill>
              </a:defRPr>
            </a:lvl1pPr>
          </a:lstStyle>
          <a:p>
            <a:r>
              <a:rPr kumimoji="0" lang="it-IT"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4343400" y="1040174"/>
            <a:ext cx="457200" cy="441325"/>
          </a:xfrm>
          <a:prstGeom prst="rect">
            <a:avLst/>
          </a:prstGeom>
        </p:spPr>
        <p:txBody>
          <a:bodyPr/>
          <a:lstStyle/>
          <a:p>
            <a:fld id="{0CFEC368-1D7A-4F81-ABF6-AE0E36BAF64C}" type="slidenum">
              <a:rPr lang="en-US" smtClean="0"/>
              <a:pPr/>
              <a:t>‹Nr.›</a:t>
            </a:fld>
            <a:endParaRPr lang="en-US"/>
          </a:p>
        </p:txBody>
      </p:sp>
      <p:sp>
        <p:nvSpPr>
          <p:cNvPr id="10" name="Content Placeholder 9"/>
          <p:cNvSpPr>
            <a:spLocks noGrp="1"/>
          </p:cNvSpPr>
          <p:nvPr>
            <p:ph sz="half" idx="1"/>
          </p:nvPr>
        </p:nvSpPr>
        <p:spPr>
          <a:xfrm>
            <a:off x="301752" y="1371600"/>
            <a:ext cx="4038600" cy="4681728"/>
          </a:xfrm>
          <a:prstGeom prst="rect">
            <a:avLst/>
          </a:prstGeom>
        </p:spPr>
        <p:txBody>
          <a:bodyPr/>
          <a:lstStyle>
            <a:lvl1pPr>
              <a:defRPr sz="2500"/>
            </a:lvl1pPr>
          </a:lstStyle>
          <a:p>
            <a:pPr lvl="0" eaLnBrk="1" latinLnBrk="0" hangingPunct="1"/>
            <a:r>
              <a:rPr lang="it-IT" smtClean="0"/>
              <a:t>Click to edit Master text styles</a:t>
            </a:r>
          </a:p>
          <a:p>
            <a:pPr lvl="1" eaLnBrk="1" latinLnBrk="0" hangingPunct="1"/>
            <a:r>
              <a:rPr lang="it-IT" smtClean="0"/>
              <a:t>Second level</a:t>
            </a:r>
          </a:p>
          <a:p>
            <a:pPr lvl="2" eaLnBrk="1" latinLnBrk="0" hangingPunct="1"/>
            <a:r>
              <a:rPr lang="it-IT" smtClean="0"/>
              <a:t>Third level</a:t>
            </a:r>
          </a:p>
          <a:p>
            <a:pPr lvl="3" eaLnBrk="1" latinLnBrk="0" hangingPunct="1"/>
            <a:r>
              <a:rPr lang="it-IT" smtClean="0"/>
              <a:t>Fourth level</a:t>
            </a:r>
          </a:p>
          <a:p>
            <a:pPr lvl="4" eaLnBrk="1" latinLnBrk="0" hangingPunct="1"/>
            <a:r>
              <a:rPr lang="it-IT" smtClean="0"/>
              <a:t>Fifth level</a:t>
            </a:r>
            <a:endParaRPr kumimoji="0" lang="en-US"/>
          </a:p>
        </p:txBody>
      </p:sp>
      <p:sp>
        <p:nvSpPr>
          <p:cNvPr id="12" name="Content Placeholder 11"/>
          <p:cNvSpPr>
            <a:spLocks noGrp="1"/>
          </p:cNvSpPr>
          <p:nvPr>
            <p:ph sz="half" idx="2"/>
          </p:nvPr>
        </p:nvSpPr>
        <p:spPr>
          <a:xfrm>
            <a:off x="4800600" y="1371600"/>
            <a:ext cx="4038600" cy="4681728"/>
          </a:xfrm>
          <a:prstGeom prst="rect">
            <a:avLst/>
          </a:prstGeom>
        </p:spPr>
        <p:txBody>
          <a:bodyPr/>
          <a:lstStyle>
            <a:lvl1pPr>
              <a:defRPr sz="2500"/>
            </a:lvl1pPr>
          </a:lstStyle>
          <a:p>
            <a:pPr lvl="0" eaLnBrk="1" latinLnBrk="0" hangingPunct="1"/>
            <a:r>
              <a:rPr lang="it-IT" smtClean="0"/>
              <a:t>Click to edit Master text styles</a:t>
            </a:r>
          </a:p>
          <a:p>
            <a:pPr lvl="1" eaLnBrk="1" latinLnBrk="0" hangingPunct="1"/>
            <a:r>
              <a:rPr lang="it-IT" smtClean="0"/>
              <a:t>Second level</a:t>
            </a:r>
          </a:p>
          <a:p>
            <a:pPr lvl="2" eaLnBrk="1" latinLnBrk="0" hangingPunct="1"/>
            <a:r>
              <a:rPr lang="it-IT" smtClean="0"/>
              <a:t>Third level</a:t>
            </a:r>
          </a:p>
          <a:p>
            <a:pPr lvl="3" eaLnBrk="1" latinLnBrk="0" hangingPunct="1"/>
            <a:r>
              <a:rPr lang="it-IT" smtClean="0"/>
              <a:t>Fourth level</a:t>
            </a:r>
          </a:p>
          <a:p>
            <a:pPr lvl="4" eaLnBrk="1" latinLnBrk="0" hangingPunct="1"/>
            <a:r>
              <a:rPr lang="it-IT"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prstGeom prst="rect">
            <a:avLst/>
          </a:prstGeo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dirty="0" smtClean="0"/>
              <a:t>Click to </a:t>
            </a:r>
            <a:r>
              <a:rPr kumimoji="0" lang="it-IT" dirty="0" err="1" smtClean="0"/>
              <a:t>edit</a:t>
            </a:r>
            <a:r>
              <a:rPr kumimoji="0" lang="it-IT" dirty="0" smtClean="0"/>
              <a:t> Master text </a:t>
            </a:r>
            <a:r>
              <a:rPr kumimoji="0" lang="it-IT" dirty="0" err="1" smtClean="0"/>
              <a:t>styles</a:t>
            </a:r>
            <a:endParaRPr kumimoji="0" lang="it-IT" dirty="0" smtClean="0"/>
          </a:p>
        </p:txBody>
      </p:sp>
      <p:sp>
        <p:nvSpPr>
          <p:cNvPr id="4" name="Text Placeholder 3"/>
          <p:cNvSpPr>
            <a:spLocks noGrp="1"/>
          </p:cNvSpPr>
          <p:nvPr>
            <p:ph type="body" sz="half" idx="3"/>
          </p:nvPr>
        </p:nvSpPr>
        <p:spPr>
          <a:xfrm>
            <a:off x="4791330" y="1524000"/>
            <a:ext cx="4041775" cy="731520"/>
          </a:xfrm>
          <a:prstGeom prst="rect">
            <a:avLst/>
          </a:prstGeo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Click to edit Master text styles</a:t>
            </a:r>
          </a:p>
        </p:txBody>
      </p:sp>
      <p:sp>
        <p:nvSpPr>
          <p:cNvPr id="7" name="Date Placeholder 6"/>
          <p:cNvSpPr>
            <a:spLocks noGrp="1"/>
          </p:cNvSpPr>
          <p:nvPr>
            <p:ph type="dt" sz="half" idx="10"/>
          </p:nvPr>
        </p:nvSpPr>
        <p:spPr>
          <a:xfrm>
            <a:off x="5791200" y="6404984"/>
            <a:ext cx="3044952" cy="365760"/>
          </a:xfrm>
          <a:prstGeom prst="rect">
            <a:avLst/>
          </a:prstGeom>
        </p:spPr>
        <p:txBody>
          <a:bodyPr/>
          <a:lstStyle/>
          <a:p>
            <a:fld id="{150972B2-CA5C-437D-87D0-8081271A9E4B}" type="datetime2">
              <a:rPr lang="en-US" smtClean="0"/>
              <a:t>Tuesday, August 14, 2012</a:t>
            </a:fld>
            <a:endParaRPr lang="en-US"/>
          </a:p>
        </p:txBody>
      </p:sp>
      <p:sp>
        <p:nvSpPr>
          <p:cNvPr id="8" name="Footer Placeholder 7"/>
          <p:cNvSpPr>
            <a:spLocks noGrp="1"/>
          </p:cNvSpPr>
          <p:nvPr>
            <p:ph type="ftr" sz="quarter" idx="11"/>
          </p:nvPr>
        </p:nvSpPr>
        <p:spPr>
          <a:xfrm>
            <a:off x="304800" y="6409944"/>
            <a:ext cx="3581400" cy="365760"/>
          </a:xfrm>
          <a:prstGeom prst="rect">
            <a:avLst/>
          </a:prstGeom>
        </p:spPr>
        <p:txBody>
          <a:bodyPr/>
          <a:lstStyle/>
          <a:p>
            <a:pPr algn="r"/>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a:prstGeom prst="rect">
            <a:avLst/>
          </a:prstGeom>
        </p:spPr>
        <p:txBody>
          <a:bodyPr/>
          <a:lstStyle/>
          <a:p>
            <a:pPr lvl="0" eaLnBrk="1" latinLnBrk="0" hangingPunct="1"/>
            <a:r>
              <a:rPr lang="it-IT" smtClean="0"/>
              <a:t>Click to edit Master text styles</a:t>
            </a:r>
          </a:p>
          <a:p>
            <a:pPr lvl="1" eaLnBrk="1" latinLnBrk="0" hangingPunct="1"/>
            <a:r>
              <a:rPr lang="it-IT" smtClean="0"/>
              <a:t>Second level</a:t>
            </a:r>
          </a:p>
          <a:p>
            <a:pPr lvl="2" eaLnBrk="1" latinLnBrk="0" hangingPunct="1"/>
            <a:r>
              <a:rPr lang="it-IT" smtClean="0"/>
              <a:t>Third level</a:t>
            </a:r>
          </a:p>
          <a:p>
            <a:pPr lvl="3" eaLnBrk="1" latinLnBrk="0" hangingPunct="1"/>
            <a:r>
              <a:rPr lang="it-IT" smtClean="0"/>
              <a:t>Fourth level</a:t>
            </a:r>
          </a:p>
          <a:p>
            <a:pPr lvl="4" eaLnBrk="1" latinLnBrk="0" hangingPunct="1"/>
            <a:r>
              <a:rPr lang="it-IT" smtClean="0"/>
              <a:t>Fifth level</a:t>
            </a:r>
            <a:endParaRPr kumimoji="0" lang="en-US"/>
          </a:p>
        </p:txBody>
      </p:sp>
      <p:sp>
        <p:nvSpPr>
          <p:cNvPr id="26" name="Content Placeholder 25"/>
          <p:cNvSpPr>
            <a:spLocks noGrp="1"/>
          </p:cNvSpPr>
          <p:nvPr>
            <p:ph sz="quarter" idx="4"/>
          </p:nvPr>
        </p:nvSpPr>
        <p:spPr>
          <a:xfrm>
            <a:off x="4800600" y="2471383"/>
            <a:ext cx="4038600" cy="3822192"/>
          </a:xfrm>
          <a:prstGeom prst="rect">
            <a:avLst/>
          </a:prstGeom>
        </p:spPr>
        <p:txBody>
          <a:bodyPr/>
          <a:lstStyle/>
          <a:p>
            <a:pPr lvl="0" eaLnBrk="1" latinLnBrk="0" hangingPunct="1"/>
            <a:r>
              <a:rPr lang="it-IT" smtClean="0"/>
              <a:t>Click to edit Master text styles</a:t>
            </a:r>
          </a:p>
          <a:p>
            <a:pPr lvl="1" eaLnBrk="1" latinLnBrk="0" hangingPunct="1"/>
            <a:r>
              <a:rPr lang="it-IT" smtClean="0"/>
              <a:t>Second level</a:t>
            </a:r>
          </a:p>
          <a:p>
            <a:pPr lvl="2" eaLnBrk="1" latinLnBrk="0" hangingPunct="1"/>
            <a:r>
              <a:rPr lang="it-IT" smtClean="0"/>
              <a:t>Third level</a:t>
            </a:r>
          </a:p>
          <a:p>
            <a:pPr lvl="3" eaLnBrk="1" latinLnBrk="0" hangingPunct="1"/>
            <a:r>
              <a:rPr lang="it-IT" smtClean="0"/>
              <a:t>Fourth level</a:t>
            </a:r>
          </a:p>
          <a:p>
            <a:pPr lvl="4" eaLnBrk="1" latinLnBrk="0" hangingPunct="1"/>
            <a:r>
              <a:rPr lang="it-IT"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a:prstGeom prst="rect">
            <a:avLst/>
          </a:prstGeom>
        </p:spPr>
        <p:txBody>
          <a:bodyPr/>
          <a:lstStyle>
            <a:lvl1pPr algn="ctr">
              <a:defRPr/>
            </a:lvl1pPr>
          </a:lstStyle>
          <a:p>
            <a:fld id="{0CFEC368-1D7A-4F81-ABF6-AE0E36BAF64C}" type="slidenum">
              <a:rPr lang="en-US" smtClean="0"/>
              <a:pPr/>
              <a:t>‹Nr.›</a:t>
            </a:fld>
            <a:endParaRPr lang="en-US"/>
          </a:p>
        </p:txBody>
      </p:sp>
      <p:sp>
        <p:nvSpPr>
          <p:cNvPr id="23" name="Title 22"/>
          <p:cNvSpPr>
            <a:spLocks noGrp="1"/>
          </p:cNvSpPr>
          <p:nvPr>
            <p:ph type="title"/>
          </p:nvPr>
        </p:nvSpPr>
        <p:spPr>
          <a:xfrm>
            <a:off x="301752" y="228600"/>
            <a:ext cx="8534400" cy="758952"/>
          </a:xfrm>
          <a:prstGeom prst="rect">
            <a:avLst/>
          </a:prstGeom>
        </p:spPr>
        <p:txBody>
          <a:bodyPr rtlCol="0" anchor="b" anchorCtr="0"/>
          <a:lstStyle>
            <a:lvl1pPr>
              <a:defRPr sz="4000">
                <a:solidFill>
                  <a:srgbClr val="D16349"/>
                </a:solidFill>
              </a:defRPr>
            </a:lvl1pPr>
          </a:lstStyle>
          <a:p>
            <a:r>
              <a:rPr kumimoji="0" lang="it-IT" dirty="0" smtClean="0"/>
              <a:t>Click to </a:t>
            </a:r>
            <a:r>
              <a:rPr kumimoji="0" lang="it-IT" dirty="0" err="1" smtClean="0"/>
              <a:t>edit</a:t>
            </a:r>
            <a:r>
              <a:rPr kumimoji="0" lang="it-IT" dirty="0" smtClean="0"/>
              <a:t> Master </a:t>
            </a:r>
            <a:r>
              <a:rPr kumimoji="0" lang="it-IT" dirty="0" err="1" smtClean="0"/>
              <a:t>title</a:t>
            </a:r>
            <a:r>
              <a:rPr kumimoji="0" lang="it-IT" dirty="0" smtClean="0"/>
              <a:t> style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04800" y="6410848"/>
            <a:ext cx="3581400" cy="365760"/>
          </a:xfrm>
          <a:prstGeom prst="rect">
            <a:avLst/>
          </a:prstGeom>
        </p:spPr>
        <p:txBody>
          <a:bodyPr/>
          <a:lstStyle/>
          <a:p>
            <a:pPr algn="r"/>
            <a:endParaRPr lang="en-US" dirty="0"/>
          </a:p>
        </p:txBody>
      </p:sp>
      <p:sp>
        <p:nvSpPr>
          <p:cNvPr id="7" name="Rectangle 6"/>
          <p:cNvSpPr>
            <a:spLocks noChangeArrowheads="1"/>
          </p:cNvSpPr>
          <p:nvPr userDrawn="1"/>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userDrawn="1"/>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userDrawn="1"/>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userDrawn="1"/>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userDrawn="1"/>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userDrawn="1"/>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Straight Connector 15"/>
          <p:cNvSpPr>
            <a:spLocks noChangeShapeType="1"/>
          </p:cNvSpPr>
          <p:nvPr userDrawn="1"/>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7" name="Content Placeholder 19"/>
          <p:cNvSpPr>
            <a:spLocks noGrp="1"/>
          </p:cNvSpPr>
          <p:nvPr>
            <p:ph sz="quarter" idx="1"/>
          </p:nvPr>
        </p:nvSpPr>
        <p:spPr>
          <a:xfrm>
            <a:off x="228600" y="1524000"/>
            <a:ext cx="8534400" cy="4572000"/>
          </a:xfrm>
          <a:prstGeom prst="rect">
            <a:avLst/>
          </a:prstGeom>
        </p:spPr>
        <p:txBody>
          <a:bodyPr/>
          <a:lstStyle/>
          <a:p>
            <a:pPr lvl="0" eaLnBrk="1" latinLnBrk="0" hangingPunct="1"/>
            <a:r>
              <a:rPr lang="it-IT" smtClean="0"/>
              <a:t>Click to edit Master text styles</a:t>
            </a:r>
          </a:p>
          <a:p>
            <a:pPr lvl="1" eaLnBrk="1" latinLnBrk="0" hangingPunct="1"/>
            <a:r>
              <a:rPr lang="it-IT" smtClean="0"/>
              <a:t>Second level</a:t>
            </a:r>
          </a:p>
          <a:p>
            <a:pPr lvl="2" eaLnBrk="1" latinLnBrk="0" hangingPunct="1"/>
            <a:r>
              <a:rPr lang="it-IT" smtClean="0"/>
              <a:t>Third level</a:t>
            </a:r>
          </a:p>
          <a:p>
            <a:pPr lvl="3" eaLnBrk="1" latinLnBrk="0" hangingPunct="1"/>
            <a:r>
              <a:rPr lang="it-IT" smtClean="0"/>
              <a:t>Fourth level</a:t>
            </a:r>
          </a:p>
          <a:p>
            <a:pPr lvl="4" eaLnBrk="1" latinLnBrk="0" hangingPunct="1"/>
            <a:r>
              <a:rPr lang="it-IT" smtClean="0"/>
              <a:t>Fifth level</a:t>
            </a:r>
            <a:endParaRPr kumimoji="0" lang="en-US"/>
          </a:p>
        </p:txBody>
      </p:sp>
      <p:sp>
        <p:nvSpPr>
          <p:cNvPr id="18" name="Oval 17"/>
          <p:cNvSpPr/>
          <p:nvPr userDrawn="1"/>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val 18"/>
          <p:cNvSpPr/>
          <p:nvPr userDrawn="1"/>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0" name="Slide Number Placeholder 6"/>
          <p:cNvSpPr>
            <a:spLocks noGrp="1"/>
          </p:cNvSpPr>
          <p:nvPr>
            <p:ph type="sldNum" sz="quarter" idx="12"/>
          </p:nvPr>
        </p:nvSpPr>
        <p:spPr>
          <a:xfrm>
            <a:off x="1371600" y="312738"/>
            <a:ext cx="457200" cy="441325"/>
          </a:xfrm>
          <a:prstGeom prst="rect">
            <a:avLst/>
          </a:prstGeom>
        </p:spPr>
        <p:txBody>
          <a:bodyPr/>
          <a:lstStyle>
            <a:lvl1pPr>
              <a:defRPr>
                <a:solidFill>
                  <a:schemeClr val="accent3">
                    <a:shade val="75000"/>
                  </a:schemeClr>
                </a:solidFill>
              </a:defRPr>
            </a:lvl1pPr>
          </a:lstStyle>
          <a:p>
            <a:fld id="{0CFEC368-1D7A-4F81-ABF6-AE0E36BAF64C}" type="slidenum">
              <a:rPr lang="en-US" smtClean="0"/>
              <a:pPr/>
              <a:t>‹Nr.›</a:t>
            </a:fld>
            <a:endParaRPr lang="en-US"/>
          </a:p>
        </p:txBody>
      </p:sp>
      <p:sp>
        <p:nvSpPr>
          <p:cNvPr id="21" name="Rectangle 20"/>
          <p:cNvSpPr>
            <a:spLocks noChangeArrowheads="1"/>
          </p:cNvSpPr>
          <p:nvPr userDrawn="1"/>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a:spLocks noChangeArrowheads="1"/>
          </p:cNvSpPr>
          <p:nvPr userDrawn="1"/>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userDrawn="1"/>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userDrawn="1"/>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userDrawn="1"/>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userDrawn="1"/>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userDrawn="1"/>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Straight Connector 21"/>
          <p:cNvSpPr>
            <a:spLocks noChangeShapeType="1"/>
          </p:cNvSpPr>
          <p:nvPr userDrawn="1"/>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4" name="Oval 23"/>
          <p:cNvSpPr/>
          <p:nvPr userDrawn="1"/>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Oval 24"/>
          <p:cNvSpPr/>
          <p:nvPr userDrawn="1"/>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Slide Number Placeholder 6"/>
          <p:cNvSpPr>
            <a:spLocks noGrp="1"/>
          </p:cNvSpPr>
          <p:nvPr>
            <p:ph type="sldNum" sz="quarter" idx="12"/>
          </p:nvPr>
        </p:nvSpPr>
        <p:spPr>
          <a:xfrm>
            <a:off x="1371600" y="312738"/>
            <a:ext cx="457200" cy="441325"/>
          </a:xfrm>
          <a:prstGeom prst="rect">
            <a:avLst/>
          </a:prstGeom>
        </p:spPr>
        <p:txBody>
          <a:bodyPr/>
          <a:lstStyle>
            <a:lvl1pPr>
              <a:defRPr>
                <a:solidFill>
                  <a:schemeClr val="accent3">
                    <a:shade val="75000"/>
                  </a:schemeClr>
                </a:solidFill>
              </a:defRPr>
            </a:lvl1pPr>
          </a:lstStyle>
          <a:p>
            <a:fld id="{0CFEC368-1D7A-4F81-ABF6-AE0E36BAF64C}" type="slidenum">
              <a:rPr lang="en-US" smtClean="0"/>
              <a:pPr/>
              <a:t>‹Nr.›</a:t>
            </a:fld>
            <a:endParaRPr lang="en-US"/>
          </a:p>
        </p:txBody>
      </p:sp>
      <p:sp>
        <p:nvSpPr>
          <p:cNvPr id="27" name="Rectangle 26"/>
          <p:cNvSpPr>
            <a:spLocks noChangeArrowheads="1"/>
          </p:cNvSpPr>
          <p:nvPr userDrawn="1"/>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a:prstGeom prst="rect">
            <a:avLst/>
          </a:prstGeom>
        </p:spPr>
        <p:txBody>
          <a:bodyPr anchor="b">
            <a:noAutofit/>
          </a:bodyPr>
          <a:lstStyle>
            <a:lvl1pPr algn="l">
              <a:buNone/>
              <a:defRPr sz="2200" b="1">
                <a:solidFill>
                  <a:srgbClr val="FFFFFF"/>
                </a:solidFill>
              </a:defRPr>
            </a:lvl1pPr>
          </a:lstStyle>
          <a:p>
            <a:r>
              <a:rPr kumimoji="0" lang="it-IT"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a:prstGeom prst="rect">
            <a:avLst/>
          </a:prstGeo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a:prstGeom prst="rect">
            <a:avLst/>
          </a:prstGeom>
        </p:spPr>
        <p:txBody>
          <a:bodyPr/>
          <a:lstStyle/>
          <a:p>
            <a:pPr lvl="0" eaLnBrk="1" latinLnBrk="0" hangingPunct="1"/>
            <a:r>
              <a:rPr lang="it-IT" smtClean="0"/>
              <a:t>Click to edit Master text styles</a:t>
            </a:r>
          </a:p>
          <a:p>
            <a:pPr lvl="1" eaLnBrk="1" latinLnBrk="0" hangingPunct="1"/>
            <a:r>
              <a:rPr lang="it-IT" smtClean="0"/>
              <a:t>Second level</a:t>
            </a:r>
          </a:p>
          <a:p>
            <a:pPr lvl="2" eaLnBrk="1" latinLnBrk="0" hangingPunct="1"/>
            <a:r>
              <a:rPr lang="it-IT" smtClean="0"/>
              <a:t>Third level</a:t>
            </a:r>
          </a:p>
          <a:p>
            <a:pPr lvl="3" eaLnBrk="1" latinLnBrk="0" hangingPunct="1"/>
            <a:r>
              <a:rPr lang="it-IT" smtClean="0"/>
              <a:t>Fourth level</a:t>
            </a:r>
          </a:p>
          <a:p>
            <a:pPr lvl="4" eaLnBrk="1" latinLnBrk="0" hangingPunct="1"/>
            <a:r>
              <a:rPr lang="it-IT"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a:prstGeom prst="rect">
            <a:avLst/>
          </a:prstGeom>
        </p:spPr>
        <p:txBody>
          <a:bodyPr/>
          <a:lstStyle>
            <a:lvl1pPr>
              <a:defRPr>
                <a:solidFill>
                  <a:schemeClr val="accent3">
                    <a:shade val="75000"/>
                  </a:schemeClr>
                </a:solidFill>
              </a:defRPr>
            </a:lvl1pPr>
          </a:lstStyle>
          <a:p>
            <a:fld id="{0CFEC368-1D7A-4F81-ABF6-AE0E36BAF64C}" type="slidenum">
              <a:rPr lang="en-US" smtClean="0"/>
              <a:pPr/>
              <a:t>‹Nr.›</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43000"/>
          </a:xfrm>
          <a:prstGeom prst="rect">
            <a:avLst/>
          </a:prstGeom>
        </p:spPr>
        <p:txBody>
          <a:bodyPr/>
          <a:lstStyle/>
          <a:p>
            <a:r>
              <a:rPr lang="it-IT" smtClean="0"/>
              <a:t>Click to edit Master title style</a:t>
            </a:r>
            <a:endParaRPr lang="en-US"/>
          </a:p>
        </p:txBody>
      </p:sp>
      <p:sp>
        <p:nvSpPr>
          <p:cNvPr id="3" name="Content Placeholder 2"/>
          <p:cNvSpPr>
            <a:spLocks noGrp="1"/>
          </p:cNvSpPr>
          <p:nvPr>
            <p:ph idx="1"/>
          </p:nvPr>
        </p:nvSpPr>
        <p:spPr>
          <a:xfrm>
            <a:off x="533400" y="2133600"/>
            <a:ext cx="7772400" cy="4114800"/>
          </a:xfrm>
          <a:prstGeom prst="rect">
            <a:avLst/>
          </a:prstGeom>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a:xfrm>
            <a:off x="533400" y="6400800"/>
            <a:ext cx="1905000" cy="457200"/>
          </a:xfrm>
          <a:prstGeom prst="rect">
            <a:avLst/>
          </a:prstGeom>
        </p:spPr>
        <p:txBody>
          <a:bodyPr/>
          <a:lstStyle>
            <a:lvl1pPr>
              <a:defRPr/>
            </a:lvl1pPr>
          </a:lstStyle>
          <a:p>
            <a:endParaRPr lang="it-IT"/>
          </a:p>
        </p:txBody>
      </p:sp>
      <p:sp>
        <p:nvSpPr>
          <p:cNvPr id="5" name="Footer Placeholder 4"/>
          <p:cNvSpPr>
            <a:spLocks noGrp="1"/>
          </p:cNvSpPr>
          <p:nvPr>
            <p:ph type="ftr" sz="quarter" idx="11"/>
          </p:nvPr>
        </p:nvSpPr>
        <p:spPr>
          <a:xfrm>
            <a:off x="2971800" y="6400800"/>
            <a:ext cx="2895600" cy="457200"/>
          </a:xfrm>
          <a:prstGeom prst="rect">
            <a:avLst/>
          </a:prstGeom>
        </p:spPr>
        <p:txBody>
          <a:bodyPr/>
          <a:lstStyle>
            <a:lvl1pPr>
              <a:defRPr/>
            </a:lvl1pPr>
          </a:lstStyle>
          <a:p>
            <a:endParaRPr lang="it-IT"/>
          </a:p>
        </p:txBody>
      </p:sp>
      <p:sp>
        <p:nvSpPr>
          <p:cNvPr id="6" name="Slide Number Placeholder 5"/>
          <p:cNvSpPr>
            <a:spLocks noGrp="1"/>
          </p:cNvSpPr>
          <p:nvPr>
            <p:ph type="sldNum" sz="quarter" idx="12"/>
          </p:nvPr>
        </p:nvSpPr>
        <p:spPr/>
        <p:txBody>
          <a:bodyPr/>
          <a:lstStyle>
            <a:lvl1pPr>
              <a:defRPr/>
            </a:lvl1pPr>
          </a:lstStyle>
          <a:p>
            <a:fld id="{46C4856A-86DD-9D44-8EF8-663FB658925F}" type="slidenum">
              <a:rPr lang="it-IT"/>
              <a:pPr/>
              <a:t>‹Nr.›</a:t>
            </a:fld>
            <a:endParaRPr lang="it-IT"/>
          </a:p>
        </p:txBody>
      </p:sp>
    </p:spTree>
    <p:extLst>
      <p:ext uri="{BB962C8B-B14F-4D97-AF65-F5344CB8AC3E}">
        <p14:creationId xmlns:p14="http://schemas.microsoft.com/office/powerpoint/2010/main" val="3726215415"/>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a:spLocks noChangeArrowheads="1"/>
          </p:cNvSpPr>
          <p:nvPr userDrawn="1"/>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userDrawn="1"/>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4" name="Rectangle 23"/>
          <p:cNvSpPr>
            <a:spLocks noChangeArrowheads="1"/>
          </p:cNvSpPr>
          <p:nvPr userDrawn="1"/>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5" name="Rectangle 24"/>
          <p:cNvSpPr>
            <a:spLocks noChangeArrowheads="1"/>
          </p:cNvSpPr>
          <p:nvPr userDrawn="1"/>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6" name="Rectangle 25"/>
          <p:cNvSpPr>
            <a:spLocks noChangeArrowheads="1"/>
          </p:cNvSpPr>
          <p:nvPr userDrawn="1"/>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9" name="Text Placeholder 2"/>
          <p:cNvSpPr txBox="1">
            <a:spLocks/>
          </p:cNvSpPr>
          <p:nvPr userDrawn="1"/>
        </p:nvSpPr>
        <p:spPr>
          <a:xfrm>
            <a:off x="381000" y="1981200"/>
            <a:ext cx="2362200" cy="4144963"/>
          </a:xfrm>
          <a:prstGeom prst="rect">
            <a:avLst/>
          </a:prstGeom>
        </p:spPr>
        <p:txBody>
          <a:bodyPr/>
          <a:lstStyle>
            <a:lvl1pPr marL="0" indent="0" algn="l" rtl="0" eaLnBrk="1" latinLnBrk="0" hangingPunct="1">
              <a:spcBef>
                <a:spcPct val="20000"/>
              </a:spcBef>
              <a:spcAft>
                <a:spcPts val="1000"/>
              </a:spcAft>
              <a:buClr>
                <a:schemeClr val="accent1"/>
              </a:buClr>
              <a:buSzPct val="85000"/>
              <a:buFont typeface="Wingdings 2"/>
              <a:buNone/>
              <a:defRPr kumimoji="0" sz="1600" kern="1200">
                <a:solidFill>
                  <a:srgbClr val="FFFFFF"/>
                </a:solidFill>
                <a:latin typeface="+mn-lt"/>
                <a:ea typeface="+mn-ea"/>
                <a:cs typeface="+mn-cs"/>
              </a:defRPr>
            </a:lvl1pPr>
            <a:lvl2pPr marL="548640" indent="-274320" algn="l" rtl="0" eaLnBrk="1" latinLnBrk="0" hangingPunct="1">
              <a:spcBef>
                <a:spcPct val="20000"/>
              </a:spcBef>
              <a:buClr>
                <a:schemeClr val="accent2"/>
              </a:buClr>
              <a:buSzPct val="70000"/>
              <a:buFont typeface="Wingdings"/>
              <a:buNone/>
              <a:defRPr kumimoji="0" sz="1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None/>
              <a:defRPr kumimoji="0" sz="1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None/>
              <a:defRPr kumimoji="0" sz="9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None/>
              <a:defRPr kumimoji="0" sz="9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it-IT" smtClean="0"/>
              <a:t>Click to edit Master text styles</a:t>
            </a:r>
          </a:p>
        </p:txBody>
      </p:sp>
      <p:sp>
        <p:nvSpPr>
          <p:cNvPr id="30" name="Rectangle 29"/>
          <p:cNvSpPr>
            <a:spLocks noChangeArrowheads="1"/>
          </p:cNvSpPr>
          <p:nvPr userDrawn="1"/>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1" name="Straight Connector 30"/>
          <p:cNvSpPr>
            <a:spLocks noChangeShapeType="1"/>
          </p:cNvSpPr>
          <p:nvPr userDrawn="1"/>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33" name="Oval 32"/>
          <p:cNvSpPr/>
          <p:nvPr userDrawn="1"/>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4" name="Oval 33"/>
          <p:cNvSpPr/>
          <p:nvPr userDrawn="1"/>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Slide Number Placeholder 6"/>
          <p:cNvSpPr>
            <a:spLocks noGrp="1"/>
          </p:cNvSpPr>
          <p:nvPr>
            <p:ph type="sldNum" sz="quarter" idx="4"/>
          </p:nvPr>
        </p:nvSpPr>
        <p:spPr>
          <a:xfrm>
            <a:off x="1371600" y="312738"/>
            <a:ext cx="457200" cy="441325"/>
          </a:xfrm>
          <a:prstGeom prst="rect">
            <a:avLst/>
          </a:prstGeom>
        </p:spPr>
        <p:txBody>
          <a:bodyPr/>
          <a:lstStyle>
            <a:lvl1pPr>
              <a:defRPr>
                <a:solidFill>
                  <a:schemeClr val="accent3">
                    <a:shade val="75000"/>
                  </a:schemeClr>
                </a:solidFill>
              </a:defRPr>
            </a:lvl1pPr>
          </a:lstStyle>
          <a:p>
            <a:fld id="{0CFEC368-1D7A-4F81-ABF6-AE0E36BAF64C}" type="slidenum">
              <a:rPr lang="en-US" smtClean="0"/>
              <a:pPr/>
              <a:t>‹Nr.›</a:t>
            </a:fld>
            <a:endParaRPr lang="en-US"/>
          </a:p>
        </p:txBody>
      </p:sp>
      <p:sp>
        <p:nvSpPr>
          <p:cNvPr id="36" name="Rectangle 35"/>
          <p:cNvSpPr>
            <a:spLocks noChangeArrowheads="1"/>
          </p:cNvSpPr>
          <p:nvPr userDrawn="1"/>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Tree>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 id="2147484329" r:id="rId4"/>
    <p:sldLayoutId id="2147484330" r:id="rId5"/>
    <p:sldLayoutId id="2147484331" r:id="rId6"/>
    <p:sldLayoutId id="2147484332" r:id="rId7"/>
    <p:sldLayoutId id="2147484333" r:id="rId8"/>
    <p:sldLayoutId id="2147484335" r:id="rId9"/>
    <p:sldLayoutId id="2147484336" r:id="rId10"/>
  </p:sldLayoutIdLst>
  <p:timing>
    <p:tnLst>
      <p:par>
        <p:cTn id="1" dur="indefinite" restart="never" nodeType="tmRoot"/>
      </p:par>
    </p:tnLst>
  </p:timing>
  <p:hf sldNum="0"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wff.nasa.gov/~uldb/"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atic.phys.lsu.edu/aticweb/definitions.htm" TargetMode="External"/><Relationship Id="rId2" Type="http://schemas.openxmlformats.org/officeDocument/2006/relationships/hyperlink" Target="http://www.srl.caltech.edu/personnel/dick/cos_encyc.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65.gif"/><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68.gif"/><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71.gif"/><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8.xml"/><Relationship Id="rId4" Type="http://schemas.openxmlformats.org/officeDocument/2006/relationships/image" Target="../media/image74.png"/></Relationships>
</file>

<file path=ppt/slides/_rels/slide53.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8.png"/><Relationship Id="rId4" Type="http://schemas.openxmlformats.org/officeDocument/2006/relationships/hyperlink" Target="http://www.youtube.com/watch?v=RqksBepilVs"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90.png"/></Relationships>
</file>

<file path=ppt/slides/_rels/slide68.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50825" y="2822575"/>
            <a:ext cx="8569325" cy="1470025"/>
          </a:xfrm>
        </p:spPr>
        <p:txBody>
          <a:bodyPr/>
          <a:lstStyle/>
          <a:p>
            <a:r>
              <a:rPr lang="en-US" sz="3600" b="1" dirty="0" smtClean="0">
                <a:solidFill>
                  <a:srgbClr val="D16349"/>
                </a:solidFill>
              </a:rPr>
              <a:t>Direct measurements</a:t>
            </a:r>
            <a:br>
              <a:rPr lang="en-US" sz="3600" b="1" dirty="0" smtClean="0">
                <a:solidFill>
                  <a:srgbClr val="D16349"/>
                </a:solidFill>
              </a:rPr>
            </a:br>
            <a:r>
              <a:rPr lang="en-US" sz="3600" b="1" dirty="0" smtClean="0">
                <a:solidFill>
                  <a:srgbClr val="D16349"/>
                </a:solidFill>
              </a:rPr>
              <a:t>of cosmic rays in space</a:t>
            </a:r>
            <a:endParaRPr lang="it-IT" sz="3600" b="1" dirty="0">
              <a:solidFill>
                <a:srgbClr val="D16349"/>
              </a:solidFill>
            </a:endParaRPr>
          </a:p>
        </p:txBody>
      </p:sp>
      <p:sp>
        <p:nvSpPr>
          <p:cNvPr id="2051" name="Rectangle 3"/>
          <p:cNvSpPr>
            <a:spLocks noGrp="1" noChangeArrowheads="1"/>
          </p:cNvSpPr>
          <p:nvPr>
            <p:ph type="subTitle" idx="1"/>
          </p:nvPr>
        </p:nvSpPr>
        <p:spPr>
          <a:xfrm>
            <a:off x="323850" y="4556125"/>
            <a:ext cx="6400800" cy="1752600"/>
          </a:xfrm>
        </p:spPr>
        <p:txBody>
          <a:bodyPr/>
          <a:lstStyle/>
          <a:p>
            <a:r>
              <a:rPr lang="it-IT" dirty="0"/>
              <a:t>Roberta Sparvoli</a:t>
            </a:r>
          </a:p>
          <a:p>
            <a:r>
              <a:rPr lang="it-IT" dirty="0"/>
              <a:t>Rome </a:t>
            </a:r>
            <a:r>
              <a:rPr lang="ja-JP" altLang="it-IT" dirty="0"/>
              <a:t>“</a:t>
            </a:r>
            <a:r>
              <a:rPr lang="it-IT" dirty="0"/>
              <a:t>Tor Vergata</a:t>
            </a:r>
            <a:r>
              <a:rPr lang="ja-JP" altLang="it-IT" dirty="0"/>
              <a:t>”</a:t>
            </a:r>
            <a:r>
              <a:rPr lang="it-IT" dirty="0"/>
              <a:t> </a:t>
            </a:r>
            <a:r>
              <a:rPr lang="it-IT" dirty="0" err="1"/>
              <a:t>University</a:t>
            </a:r>
            <a:r>
              <a:rPr lang="it-IT" dirty="0"/>
              <a:t> </a:t>
            </a:r>
            <a:endParaRPr lang="it-IT" dirty="0" smtClean="0"/>
          </a:p>
          <a:p>
            <a:r>
              <a:rPr lang="it-IT" dirty="0" smtClean="0"/>
              <a:t>and INFN, ITALY</a:t>
            </a:r>
            <a:endParaRPr lang="it-IT"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7050" y="5229225"/>
            <a:ext cx="1924050" cy="14446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054" name="Picture 6" descr="Рим-Памела"/>
          <p:cNvPicPr>
            <a:picLocks noChangeAspect="1" noChangeArrowheads="1"/>
          </p:cNvPicPr>
          <p:nvPr/>
        </p:nvPicPr>
        <p:blipFill>
          <a:blip r:embed="rId3">
            <a:extLst>
              <a:ext uri="{28A0092B-C50C-407E-A947-70E740481C1C}">
                <a14:useLocalDpi xmlns:a14="http://schemas.microsoft.com/office/drawing/2010/main" val="0"/>
              </a:ext>
            </a:extLst>
          </a:blip>
          <a:srcRect l="1772" r="38387" b="44292"/>
          <a:stretch>
            <a:fillRect/>
          </a:stretch>
        </p:blipFill>
        <p:spPr bwMode="auto">
          <a:xfrm>
            <a:off x="457200" y="304800"/>
            <a:ext cx="2230437"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FF0000"/>
                </a:solidFill>
                <a:miter lim="800000"/>
                <a:headEnd/>
                <a:tailEnd/>
              </a14:hiddenLine>
            </a:ext>
          </a:extLst>
        </p:spPr>
      </p:pic>
      <p:pic>
        <p:nvPicPr>
          <p:cNvPr id="2056" name="Picture 8" descr="shuttle_mir_thum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850" y="304800"/>
            <a:ext cx="1520825" cy="1905000"/>
          </a:xfrm>
          <a:prstGeom prst="rect">
            <a:avLst/>
          </a:prstGeom>
          <a:noFill/>
          <a:extLst>
            <a:ext uri="{909E8E84-426E-40DD-AFC4-6F175D3DCCD1}">
              <a14:hiddenFill xmlns:a14="http://schemas.microsoft.com/office/drawing/2010/main">
                <a:solidFill>
                  <a:srgbClr val="FFFFFF"/>
                </a:solidFill>
              </a14:hiddenFill>
            </a:ext>
          </a:extLst>
        </p:spPr>
      </p:pic>
      <p:sp>
        <p:nvSpPr>
          <p:cNvPr id="2057" name="Text Box 9"/>
          <p:cNvSpPr txBox="1">
            <a:spLocks noChangeArrowheads="1"/>
          </p:cNvSpPr>
          <p:nvPr/>
        </p:nvSpPr>
        <p:spPr bwMode="auto">
          <a:xfrm>
            <a:off x="2667000" y="6375400"/>
            <a:ext cx="39934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dirty="0" smtClean="0"/>
              <a:t>ISVHECRI 2012 – </a:t>
            </a:r>
            <a:r>
              <a:rPr lang="it-IT" dirty="0" err="1" smtClean="0"/>
              <a:t>Berlin</a:t>
            </a:r>
            <a:r>
              <a:rPr lang="it-IT" dirty="0" smtClean="0"/>
              <a:t> - Germany</a:t>
            </a:r>
            <a:endParaRPr lang="it-IT" dirty="0"/>
          </a:p>
        </p:txBody>
      </p:sp>
    </p:spTree>
    <p:extLst>
      <p:ext uri="{BB962C8B-B14F-4D97-AF65-F5344CB8AC3E}">
        <p14:creationId xmlns:p14="http://schemas.microsoft.com/office/powerpoint/2010/main" val="1045925523"/>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idx="4294967295"/>
          </p:nvPr>
        </p:nvSpPr>
        <p:spPr>
          <a:xfrm>
            <a:off x="533400" y="609600"/>
            <a:ext cx="7772400" cy="874713"/>
          </a:xfrm>
          <a:prstGeom prst="rect">
            <a:avLst/>
          </a:prstGeom>
        </p:spPr>
        <p:txBody>
          <a:bodyPr/>
          <a:lstStyle/>
          <a:p>
            <a:r>
              <a:rPr lang="it-IT" sz="4000" dirty="0">
                <a:solidFill>
                  <a:srgbClr val="D16349"/>
                </a:solidFill>
              </a:rPr>
              <a:t>The BESS </a:t>
            </a:r>
            <a:r>
              <a:rPr lang="it-IT" sz="4000" dirty="0" err="1">
                <a:solidFill>
                  <a:srgbClr val="D16349"/>
                </a:solidFill>
              </a:rPr>
              <a:t>program</a:t>
            </a:r>
            <a:endParaRPr lang="it-IT" sz="4000" dirty="0">
              <a:solidFill>
                <a:srgbClr val="D16349"/>
              </a:solidFill>
            </a:endParaRPr>
          </a:p>
        </p:txBody>
      </p:sp>
      <p:sp>
        <p:nvSpPr>
          <p:cNvPr id="417795" name="Rectangle 3"/>
          <p:cNvSpPr>
            <a:spLocks noGrp="1" noChangeArrowheads="1"/>
          </p:cNvSpPr>
          <p:nvPr>
            <p:ph sz="quarter" idx="1"/>
          </p:nvPr>
        </p:nvSpPr>
        <p:spPr>
          <a:xfrm>
            <a:off x="304800" y="1557338"/>
            <a:ext cx="8686800" cy="4967287"/>
          </a:xfrm>
        </p:spPr>
        <p:txBody>
          <a:bodyPr/>
          <a:lstStyle/>
          <a:p>
            <a:pPr marL="0" indent="0">
              <a:lnSpc>
                <a:spcPct val="90000"/>
              </a:lnSpc>
            </a:pPr>
            <a:r>
              <a:rPr lang="it-IT" sz="2400" dirty="0"/>
              <a:t>The BESS </a:t>
            </a:r>
            <a:r>
              <a:rPr lang="it-IT" sz="2400" dirty="0" err="1"/>
              <a:t>program</a:t>
            </a:r>
            <a:r>
              <a:rPr lang="it-IT" sz="2400" dirty="0"/>
              <a:t> </a:t>
            </a:r>
            <a:r>
              <a:rPr lang="it-IT" sz="2400" dirty="0" err="1" smtClean="0"/>
              <a:t>had</a:t>
            </a:r>
            <a:r>
              <a:rPr lang="it-IT" sz="2400" dirty="0" smtClean="0"/>
              <a:t> </a:t>
            </a:r>
            <a:r>
              <a:rPr lang="it-IT" sz="2400" b="1" dirty="0" smtClean="0">
                <a:solidFill>
                  <a:schemeClr val="accent1"/>
                </a:solidFill>
              </a:rPr>
              <a:t>11 </a:t>
            </a:r>
            <a:r>
              <a:rPr lang="it-IT" sz="2400" b="1" dirty="0" err="1">
                <a:solidFill>
                  <a:schemeClr val="accent1"/>
                </a:solidFill>
              </a:rPr>
              <a:t>successful</a:t>
            </a:r>
            <a:r>
              <a:rPr lang="it-IT" sz="2400" b="1" dirty="0">
                <a:solidFill>
                  <a:schemeClr val="accent1"/>
                </a:solidFill>
              </a:rPr>
              <a:t> </a:t>
            </a:r>
            <a:r>
              <a:rPr lang="it-IT" sz="2400" b="1" dirty="0" err="1">
                <a:solidFill>
                  <a:schemeClr val="accent1"/>
                </a:solidFill>
              </a:rPr>
              <a:t>flight</a:t>
            </a:r>
            <a:r>
              <a:rPr lang="it-IT" sz="2400" b="1" dirty="0">
                <a:solidFill>
                  <a:schemeClr val="accent1"/>
                </a:solidFill>
              </a:rPr>
              <a:t> </a:t>
            </a:r>
            <a:r>
              <a:rPr lang="it-IT" sz="2400" b="1" dirty="0" err="1">
                <a:solidFill>
                  <a:schemeClr val="accent1"/>
                </a:solidFill>
              </a:rPr>
              <a:t>campaigns</a:t>
            </a:r>
            <a:r>
              <a:rPr lang="it-IT" sz="2400" b="1" dirty="0">
                <a:solidFill>
                  <a:schemeClr val="accent1"/>
                </a:solidFill>
              </a:rPr>
              <a:t> </a:t>
            </a:r>
            <a:r>
              <a:rPr lang="it-IT" sz="2400" b="1" dirty="0" err="1">
                <a:solidFill>
                  <a:schemeClr val="accent1"/>
                </a:solidFill>
              </a:rPr>
              <a:t>since</a:t>
            </a:r>
            <a:r>
              <a:rPr lang="it-IT" sz="2400" b="1" dirty="0">
                <a:solidFill>
                  <a:schemeClr val="accent1"/>
                </a:solidFill>
              </a:rPr>
              <a:t> </a:t>
            </a:r>
            <a:r>
              <a:rPr lang="it-IT" sz="2400" b="1" dirty="0" smtClean="0">
                <a:solidFill>
                  <a:schemeClr val="accent1"/>
                </a:solidFill>
              </a:rPr>
              <a:t>1993 up to 2008. </a:t>
            </a:r>
          </a:p>
          <a:p>
            <a:pPr marL="0" indent="0">
              <a:lnSpc>
                <a:spcPct val="90000"/>
              </a:lnSpc>
            </a:pPr>
            <a:r>
              <a:rPr lang="it-IT" sz="2400" b="1" dirty="0">
                <a:solidFill>
                  <a:schemeClr val="accent1"/>
                </a:solidFill>
              </a:rPr>
              <a:t> </a:t>
            </a:r>
            <a:r>
              <a:rPr lang="it-IT" sz="2400" dirty="0" err="1" smtClean="0"/>
              <a:t>Aim</a:t>
            </a:r>
            <a:r>
              <a:rPr lang="it-IT" sz="2400" dirty="0" smtClean="0"/>
              <a:t> of the </a:t>
            </a:r>
            <a:r>
              <a:rPr lang="it-IT" sz="2400" dirty="0" err="1" smtClean="0"/>
              <a:t>program</a:t>
            </a:r>
            <a:r>
              <a:rPr lang="it-IT" sz="2400" dirty="0" smtClean="0"/>
              <a:t> </a:t>
            </a:r>
            <a:r>
              <a:rPr lang="it-IT" sz="2400" dirty="0" err="1" smtClean="0"/>
              <a:t>is</a:t>
            </a:r>
            <a:r>
              <a:rPr lang="it-IT" sz="2400" dirty="0" smtClean="0"/>
              <a:t> </a:t>
            </a:r>
            <a:r>
              <a:rPr lang="it-IT" sz="2400" b="1" dirty="0" smtClean="0">
                <a:solidFill>
                  <a:srgbClr val="CC0000"/>
                </a:solidFill>
              </a:rPr>
              <a:t>to </a:t>
            </a:r>
            <a:r>
              <a:rPr lang="it-IT" sz="2400" b="1" dirty="0" err="1" smtClean="0">
                <a:solidFill>
                  <a:srgbClr val="CC0000"/>
                </a:solidFill>
              </a:rPr>
              <a:t>search</a:t>
            </a:r>
            <a:r>
              <a:rPr lang="it-IT" sz="2400" b="1" dirty="0" smtClean="0">
                <a:solidFill>
                  <a:srgbClr val="CC0000"/>
                </a:solidFill>
              </a:rPr>
              <a:t> for </a:t>
            </a:r>
            <a:r>
              <a:rPr lang="it-IT" sz="2400" b="1" dirty="0" err="1" smtClean="0">
                <a:solidFill>
                  <a:srgbClr val="CC0000"/>
                </a:solidFill>
              </a:rPr>
              <a:t>antimatter</a:t>
            </a:r>
            <a:r>
              <a:rPr lang="it-IT" sz="2400" b="1" dirty="0" smtClean="0">
                <a:solidFill>
                  <a:srgbClr val="CC0000"/>
                </a:solidFill>
              </a:rPr>
              <a:t> (</a:t>
            </a:r>
            <a:r>
              <a:rPr lang="it-IT" sz="2400" b="1" dirty="0" err="1" smtClean="0">
                <a:solidFill>
                  <a:srgbClr val="CC0000"/>
                </a:solidFill>
              </a:rPr>
              <a:t>antip</a:t>
            </a:r>
            <a:r>
              <a:rPr lang="it-IT" sz="2400" b="1" dirty="0" smtClean="0">
                <a:solidFill>
                  <a:srgbClr val="CC0000"/>
                </a:solidFill>
              </a:rPr>
              <a:t>, </a:t>
            </a:r>
            <a:r>
              <a:rPr lang="it-IT" sz="2400" b="1" dirty="0" err="1" smtClean="0">
                <a:solidFill>
                  <a:srgbClr val="CC0000"/>
                </a:solidFill>
              </a:rPr>
              <a:t>antiD</a:t>
            </a:r>
            <a:r>
              <a:rPr lang="it-IT" sz="2400" b="1" dirty="0" smtClean="0">
                <a:solidFill>
                  <a:srgbClr val="CC0000"/>
                </a:solidFill>
              </a:rPr>
              <a:t>) and to </a:t>
            </a:r>
            <a:r>
              <a:rPr lang="it-IT" sz="2400" b="1" dirty="0" err="1" smtClean="0">
                <a:solidFill>
                  <a:srgbClr val="CC0000"/>
                </a:solidFill>
              </a:rPr>
              <a:t>provide</a:t>
            </a:r>
            <a:r>
              <a:rPr lang="it-IT" sz="2400" b="1" dirty="0" smtClean="0">
                <a:solidFill>
                  <a:srgbClr val="CC0000"/>
                </a:solidFill>
              </a:rPr>
              <a:t> high </a:t>
            </a:r>
            <a:r>
              <a:rPr lang="it-IT" sz="2400" b="1" dirty="0" err="1" smtClean="0">
                <a:solidFill>
                  <a:srgbClr val="CC0000"/>
                </a:solidFill>
              </a:rPr>
              <a:t>precision</a:t>
            </a:r>
            <a:r>
              <a:rPr lang="it-IT" sz="2400" b="1" dirty="0" smtClean="0">
                <a:solidFill>
                  <a:srgbClr val="CC0000"/>
                </a:solidFill>
              </a:rPr>
              <a:t> </a:t>
            </a:r>
            <a:r>
              <a:rPr lang="it-IT" sz="2400" b="1" dirty="0" err="1" smtClean="0">
                <a:solidFill>
                  <a:srgbClr val="CC0000"/>
                </a:solidFill>
              </a:rPr>
              <a:t>p</a:t>
            </a:r>
            <a:r>
              <a:rPr lang="it-IT" sz="2400" b="1" dirty="0" smtClean="0">
                <a:solidFill>
                  <a:srgbClr val="CC0000"/>
                </a:solidFill>
              </a:rPr>
              <a:t>, He, </a:t>
            </a:r>
            <a:r>
              <a:rPr lang="it-IT" sz="2400" b="1" dirty="0" smtClean="0">
                <a:solidFill>
                  <a:srgbClr val="CC0000"/>
                </a:solidFill>
                <a:latin typeface="Symbol" charset="2"/>
                <a:cs typeface="Symbol" charset="2"/>
              </a:rPr>
              <a:t>m</a:t>
            </a:r>
            <a:r>
              <a:rPr lang="it-IT" sz="2400" b="1" dirty="0" smtClean="0">
                <a:solidFill>
                  <a:srgbClr val="CC0000"/>
                </a:solidFill>
              </a:rPr>
              <a:t> </a:t>
            </a:r>
            <a:r>
              <a:rPr lang="it-IT" sz="2400" b="1" dirty="0" err="1" smtClean="0">
                <a:solidFill>
                  <a:srgbClr val="CC0000"/>
                </a:solidFill>
              </a:rPr>
              <a:t>spectra</a:t>
            </a:r>
            <a:r>
              <a:rPr lang="it-IT" sz="2400" dirty="0" smtClean="0">
                <a:solidFill>
                  <a:srgbClr val="CC0000"/>
                </a:solidFill>
              </a:rPr>
              <a:t>. </a:t>
            </a:r>
            <a:endParaRPr lang="it-IT" sz="2400" dirty="0">
              <a:solidFill>
                <a:srgbClr val="CC0000"/>
              </a:solidFill>
            </a:endParaRPr>
          </a:p>
          <a:p>
            <a:pPr marL="0" indent="0">
              <a:lnSpc>
                <a:spcPct val="90000"/>
              </a:lnSpc>
            </a:pPr>
            <a:endParaRPr lang="it-IT" sz="2400" dirty="0"/>
          </a:p>
          <a:p>
            <a:pPr marL="0" indent="0">
              <a:lnSpc>
                <a:spcPct val="90000"/>
              </a:lnSpc>
            </a:pPr>
            <a:r>
              <a:rPr lang="it-IT" sz="2400" dirty="0"/>
              <a:t>A </a:t>
            </a:r>
            <a:r>
              <a:rPr lang="it-IT" sz="2400" dirty="0" err="1"/>
              <a:t>modification</a:t>
            </a:r>
            <a:r>
              <a:rPr lang="it-IT" sz="2400" dirty="0"/>
              <a:t> of the BESS </a:t>
            </a:r>
            <a:r>
              <a:rPr lang="it-IT" sz="2400" dirty="0" err="1"/>
              <a:t>instrument</a:t>
            </a:r>
            <a:r>
              <a:rPr lang="it-IT" sz="2400" dirty="0"/>
              <a:t>, </a:t>
            </a:r>
            <a:r>
              <a:rPr lang="it-IT" sz="2400" b="1" dirty="0">
                <a:solidFill>
                  <a:schemeClr val="accent1"/>
                </a:solidFill>
              </a:rPr>
              <a:t>BESS-</a:t>
            </a:r>
            <a:r>
              <a:rPr lang="it-IT" sz="2400" b="1" dirty="0" err="1">
                <a:solidFill>
                  <a:schemeClr val="accent1"/>
                </a:solidFill>
              </a:rPr>
              <a:t>Polar</a:t>
            </a:r>
            <a:r>
              <a:rPr lang="it-IT" sz="2400" dirty="0"/>
              <a:t>, </a:t>
            </a:r>
            <a:r>
              <a:rPr lang="it-IT" sz="2400" dirty="0" err="1"/>
              <a:t>is</a:t>
            </a:r>
            <a:r>
              <a:rPr lang="it-IT" sz="2400" dirty="0"/>
              <a:t> </a:t>
            </a:r>
            <a:r>
              <a:rPr lang="it-IT" sz="2400" dirty="0" err="1"/>
              <a:t>similar</a:t>
            </a:r>
            <a:r>
              <a:rPr lang="it-IT" sz="2400" dirty="0"/>
              <a:t> in design to </a:t>
            </a:r>
            <a:r>
              <a:rPr lang="it-IT" sz="2400" dirty="0" err="1"/>
              <a:t>previous</a:t>
            </a:r>
            <a:r>
              <a:rPr lang="it-IT" sz="2400" dirty="0"/>
              <a:t> BESS </a:t>
            </a:r>
            <a:r>
              <a:rPr lang="it-IT" sz="2400" dirty="0" err="1"/>
              <a:t>instruments</a:t>
            </a:r>
            <a:r>
              <a:rPr lang="it-IT" sz="2400" dirty="0"/>
              <a:t>, </a:t>
            </a:r>
            <a:r>
              <a:rPr lang="it-IT" sz="2400" dirty="0" err="1"/>
              <a:t>but</a:t>
            </a:r>
            <a:r>
              <a:rPr lang="it-IT" sz="2400" dirty="0"/>
              <a:t> </a:t>
            </a:r>
            <a:r>
              <a:rPr lang="it-IT" sz="2400" dirty="0" err="1"/>
              <a:t>is</a:t>
            </a:r>
            <a:r>
              <a:rPr lang="it-IT" sz="2400" dirty="0"/>
              <a:t> </a:t>
            </a:r>
            <a:r>
              <a:rPr lang="it-IT" sz="2400" dirty="0" err="1"/>
              <a:t>completely</a:t>
            </a:r>
            <a:r>
              <a:rPr lang="it-IT" sz="2400" dirty="0"/>
              <a:t> new with an ultra-</a:t>
            </a:r>
            <a:r>
              <a:rPr lang="it-IT" sz="2400" dirty="0" err="1"/>
              <a:t>thin</a:t>
            </a:r>
            <a:r>
              <a:rPr lang="it-IT" sz="2400" dirty="0"/>
              <a:t> </a:t>
            </a:r>
            <a:r>
              <a:rPr lang="it-IT" sz="2400" dirty="0" err="1"/>
              <a:t>magnet</a:t>
            </a:r>
            <a:r>
              <a:rPr lang="it-IT" sz="2400" dirty="0"/>
              <a:t> and </a:t>
            </a:r>
            <a:r>
              <a:rPr lang="it-IT" sz="2400" dirty="0" err="1"/>
              <a:t>configured</a:t>
            </a:r>
            <a:r>
              <a:rPr lang="it-IT" sz="2400" dirty="0"/>
              <a:t> to </a:t>
            </a:r>
            <a:r>
              <a:rPr lang="it-IT" sz="2400" dirty="0" err="1"/>
              <a:t>minimize</a:t>
            </a:r>
            <a:r>
              <a:rPr lang="it-IT" sz="2400" dirty="0"/>
              <a:t> the </a:t>
            </a:r>
            <a:r>
              <a:rPr lang="it-IT" sz="2400" dirty="0" err="1"/>
              <a:t>amount</a:t>
            </a:r>
            <a:r>
              <a:rPr lang="it-IT" sz="2400" dirty="0"/>
              <a:t> of </a:t>
            </a:r>
            <a:r>
              <a:rPr lang="it-IT" sz="2400" dirty="0" err="1"/>
              <a:t>material</a:t>
            </a:r>
            <a:r>
              <a:rPr lang="it-IT" sz="2400" dirty="0"/>
              <a:t> in the </a:t>
            </a:r>
            <a:r>
              <a:rPr lang="it-IT" sz="2400" dirty="0" err="1"/>
              <a:t>cosmic</a:t>
            </a:r>
            <a:r>
              <a:rPr lang="it-IT" sz="2400" dirty="0"/>
              <a:t> </a:t>
            </a:r>
            <a:r>
              <a:rPr lang="it-IT" sz="2400" dirty="0" err="1"/>
              <a:t>ray</a:t>
            </a:r>
            <a:r>
              <a:rPr lang="it-IT" sz="2400" dirty="0"/>
              <a:t> </a:t>
            </a:r>
            <a:r>
              <a:rPr lang="it-IT" sz="2400" dirty="0" err="1"/>
              <a:t>beam</a:t>
            </a:r>
            <a:r>
              <a:rPr lang="it-IT" sz="2400" dirty="0"/>
              <a:t>, so </a:t>
            </a:r>
            <a:r>
              <a:rPr lang="it-IT" sz="2400" dirty="0" err="1"/>
              <a:t>as</a:t>
            </a:r>
            <a:r>
              <a:rPr lang="it-IT" sz="2400" dirty="0"/>
              <a:t> to </a:t>
            </a:r>
            <a:r>
              <a:rPr lang="it-IT" sz="2400" dirty="0" err="1"/>
              <a:t>allow</a:t>
            </a:r>
            <a:r>
              <a:rPr lang="it-IT" sz="2400" dirty="0"/>
              <a:t> the </a:t>
            </a:r>
            <a:r>
              <a:rPr lang="it-IT" sz="2400" dirty="0" err="1"/>
              <a:t>lowest</a:t>
            </a:r>
            <a:r>
              <a:rPr lang="it-IT" sz="2400" dirty="0"/>
              <a:t> </a:t>
            </a:r>
            <a:r>
              <a:rPr lang="it-IT" sz="2400" dirty="0" err="1"/>
              <a:t>energy</a:t>
            </a:r>
            <a:r>
              <a:rPr lang="it-IT" sz="2400" dirty="0"/>
              <a:t> </a:t>
            </a:r>
            <a:r>
              <a:rPr lang="it-IT" sz="2400" dirty="0" err="1"/>
              <a:t>measurements</a:t>
            </a:r>
            <a:r>
              <a:rPr lang="it-IT" sz="2400" dirty="0"/>
              <a:t> of </a:t>
            </a:r>
            <a:r>
              <a:rPr lang="it-IT" sz="2400" dirty="0" err="1"/>
              <a:t>antiprotons</a:t>
            </a:r>
            <a:r>
              <a:rPr lang="it-IT" sz="2400" dirty="0"/>
              <a:t>.</a:t>
            </a:r>
          </a:p>
          <a:p>
            <a:pPr marL="0" indent="0">
              <a:lnSpc>
                <a:spcPct val="90000"/>
              </a:lnSpc>
            </a:pPr>
            <a:endParaRPr lang="it-IT" sz="2400" dirty="0"/>
          </a:p>
          <a:p>
            <a:pPr marL="0" indent="0">
              <a:lnSpc>
                <a:spcPct val="90000"/>
              </a:lnSpc>
            </a:pPr>
            <a:r>
              <a:rPr lang="it-IT" sz="2400" dirty="0"/>
              <a:t>BESS-</a:t>
            </a:r>
            <a:r>
              <a:rPr lang="it-IT" sz="2400" dirty="0" err="1"/>
              <a:t>Polar</a:t>
            </a:r>
            <a:r>
              <a:rPr lang="it-IT" sz="2400" dirty="0"/>
              <a:t> </a:t>
            </a:r>
            <a:r>
              <a:rPr lang="it-IT" sz="2400" dirty="0" err="1"/>
              <a:t>has</a:t>
            </a:r>
            <a:r>
              <a:rPr lang="it-IT" sz="2400" dirty="0"/>
              <a:t> the </a:t>
            </a:r>
            <a:r>
              <a:rPr lang="it-IT" sz="2400" dirty="0" err="1"/>
              <a:t>largest</a:t>
            </a:r>
            <a:r>
              <a:rPr lang="it-IT" sz="2400" dirty="0"/>
              <a:t> </a:t>
            </a:r>
            <a:r>
              <a:rPr lang="it-IT" sz="2400" dirty="0" err="1"/>
              <a:t>geometry</a:t>
            </a:r>
            <a:r>
              <a:rPr lang="it-IT" sz="2400" dirty="0"/>
              <a:t> </a:t>
            </a:r>
            <a:r>
              <a:rPr lang="it-IT" sz="2400" dirty="0" err="1"/>
              <a:t>factor</a:t>
            </a:r>
            <a:r>
              <a:rPr lang="it-IT" sz="2400" dirty="0"/>
              <a:t> of </a:t>
            </a:r>
            <a:r>
              <a:rPr lang="it-IT" sz="2400" dirty="0" err="1"/>
              <a:t>any</a:t>
            </a:r>
            <a:r>
              <a:rPr lang="it-IT" sz="2400" dirty="0"/>
              <a:t> balloon-</a:t>
            </a:r>
            <a:r>
              <a:rPr lang="it-IT" sz="2400" dirty="0" err="1"/>
              <a:t>borne</a:t>
            </a:r>
            <a:r>
              <a:rPr lang="it-IT" sz="2400" dirty="0"/>
              <a:t> </a:t>
            </a:r>
            <a:r>
              <a:rPr lang="it-IT" sz="2400" dirty="0" err="1"/>
              <a:t>magnet</a:t>
            </a:r>
            <a:r>
              <a:rPr lang="it-IT" sz="2400" dirty="0"/>
              <a:t> </a:t>
            </a:r>
            <a:r>
              <a:rPr lang="it-IT" sz="2400" dirty="0" err="1"/>
              <a:t>spectrometer</a:t>
            </a:r>
            <a:r>
              <a:rPr lang="it-IT" sz="2400" dirty="0"/>
              <a:t> </a:t>
            </a:r>
            <a:r>
              <a:rPr lang="it-IT" sz="2400" dirty="0" err="1"/>
              <a:t>currently</a:t>
            </a:r>
            <a:r>
              <a:rPr lang="it-IT" sz="2400" dirty="0"/>
              <a:t> </a:t>
            </a:r>
            <a:r>
              <a:rPr lang="it-IT" sz="2400" dirty="0" err="1"/>
              <a:t>flying</a:t>
            </a:r>
            <a:r>
              <a:rPr lang="it-IT" sz="2400" dirty="0"/>
              <a:t> (0.3 m</a:t>
            </a:r>
            <a:r>
              <a:rPr lang="it-IT" sz="2400" baseline="30000" dirty="0"/>
              <a:t>2</a:t>
            </a:r>
            <a:r>
              <a:rPr lang="it-IT" sz="2400" dirty="0"/>
              <a:t>-sr).</a:t>
            </a:r>
          </a:p>
        </p:txBody>
      </p:sp>
    </p:spTree>
    <p:extLst>
      <p:ext uri="{BB962C8B-B14F-4D97-AF65-F5344CB8AC3E}">
        <p14:creationId xmlns:p14="http://schemas.microsoft.com/office/powerpoint/2010/main" val="570219806"/>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Oval 2"/>
          <p:cNvSpPr>
            <a:spLocks noChangeArrowheads="1"/>
          </p:cNvSpPr>
          <p:nvPr/>
        </p:nvSpPr>
        <p:spPr bwMode="auto">
          <a:xfrm>
            <a:off x="1524000" y="1981200"/>
            <a:ext cx="6096000" cy="3505200"/>
          </a:xfrm>
          <a:prstGeom prst="ellipse">
            <a:avLst/>
          </a:prstGeom>
          <a:noFill/>
          <a:ln w="38100">
            <a:solidFill>
              <a:srgbClr val="FFFF00"/>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40643" name="Picture 3" descr="a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429000"/>
            <a:ext cx="1279525" cy="857250"/>
          </a:xfrm>
          <a:prstGeom prst="rect">
            <a:avLst/>
          </a:prstGeom>
          <a:noFill/>
          <a:extLst>
            <a:ext uri="{909E8E84-426E-40DD-AFC4-6F175D3DCCD1}">
              <a14:hiddenFill xmlns:a14="http://schemas.microsoft.com/office/drawing/2010/main">
                <a:solidFill>
                  <a:srgbClr val="FFFFFF"/>
                </a:solidFill>
              </a14:hiddenFill>
            </a:ext>
          </a:extLst>
        </p:spPr>
      </p:pic>
      <p:pic>
        <p:nvPicPr>
          <p:cNvPr id="240644" name="Picture 4" descr="f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7525" y="3429000"/>
            <a:ext cx="1279525" cy="857250"/>
          </a:xfrm>
          <a:prstGeom prst="rect">
            <a:avLst/>
          </a:prstGeom>
          <a:noFill/>
          <a:extLst>
            <a:ext uri="{909E8E84-426E-40DD-AFC4-6F175D3DCCD1}">
              <a14:hiddenFill xmlns:a14="http://schemas.microsoft.com/office/drawing/2010/main">
                <a:solidFill>
                  <a:srgbClr val="FFFFFF"/>
                </a:solidFill>
              </a14:hiddenFill>
            </a:ext>
          </a:extLst>
        </p:spPr>
      </p:pic>
      <p:sp>
        <p:nvSpPr>
          <p:cNvPr id="240645" name="Text Box 5"/>
          <p:cNvSpPr txBox="1">
            <a:spLocks noChangeArrowheads="1"/>
          </p:cNvSpPr>
          <p:nvPr/>
        </p:nvSpPr>
        <p:spPr bwMode="auto">
          <a:xfrm>
            <a:off x="3260725" y="2590800"/>
            <a:ext cx="21463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5" rIns="91430" bIns="45715">
            <a:spAutoFit/>
          </a:bodyPr>
          <a:lstStyle>
            <a:lvl1pPr defTabSz="449263">
              <a:defRPr>
                <a:solidFill>
                  <a:schemeClr val="tx1"/>
                </a:solidFill>
                <a:latin typeface="Arial" charset="0"/>
                <a:ea typeface="ＭＳ Ｐゴシック" charset="0"/>
                <a:cs typeface="Arial" charset="0"/>
              </a:defRPr>
            </a:lvl1pPr>
            <a:lvl2pPr marL="431800" indent="-215900" defTabSz="449263">
              <a:defRPr>
                <a:solidFill>
                  <a:schemeClr val="tx1"/>
                </a:solidFill>
                <a:latin typeface="Arial" charset="0"/>
                <a:ea typeface="Arial" charset="0"/>
                <a:cs typeface="Arial" charset="0"/>
              </a:defRPr>
            </a:lvl2pPr>
            <a:lvl3pPr marL="647700" indent="-215900" defTabSz="449263">
              <a:defRPr>
                <a:solidFill>
                  <a:schemeClr val="tx1"/>
                </a:solidFill>
                <a:latin typeface="Arial" charset="0"/>
                <a:ea typeface="Arial" charset="0"/>
                <a:cs typeface="Arial" charset="0"/>
              </a:defRPr>
            </a:lvl3pPr>
            <a:lvl4pPr marL="863600" indent="-215900" defTabSz="449263">
              <a:defRPr>
                <a:solidFill>
                  <a:schemeClr val="tx1"/>
                </a:solidFill>
                <a:latin typeface="Arial" charset="0"/>
                <a:ea typeface="Arial" charset="0"/>
                <a:cs typeface="Arial" charset="0"/>
              </a:defRPr>
            </a:lvl4pPr>
            <a:lvl5pPr marL="1079500" indent="-215900" defTabSz="449263">
              <a:defRPr>
                <a:solidFill>
                  <a:schemeClr val="tx1"/>
                </a:solidFill>
                <a:latin typeface="Arial" charset="0"/>
                <a:ea typeface="Arial" charset="0"/>
                <a:cs typeface="Arial" charset="0"/>
              </a:defRPr>
            </a:lvl5pPr>
            <a:lvl6pPr marL="1536700" indent="-215900" defTabSz="449263" fontAlgn="base">
              <a:spcBef>
                <a:spcPct val="0"/>
              </a:spcBef>
              <a:spcAft>
                <a:spcPct val="0"/>
              </a:spcAft>
              <a:defRPr>
                <a:solidFill>
                  <a:schemeClr val="tx1"/>
                </a:solidFill>
                <a:latin typeface="Arial" charset="0"/>
                <a:ea typeface="Arial" charset="0"/>
                <a:cs typeface="Arial" charset="0"/>
              </a:defRPr>
            </a:lvl6pPr>
            <a:lvl7pPr marL="1993900" indent="-215900" defTabSz="449263" fontAlgn="base">
              <a:spcBef>
                <a:spcPct val="0"/>
              </a:spcBef>
              <a:spcAft>
                <a:spcPct val="0"/>
              </a:spcAft>
              <a:defRPr>
                <a:solidFill>
                  <a:schemeClr val="tx1"/>
                </a:solidFill>
                <a:latin typeface="Arial" charset="0"/>
                <a:ea typeface="Arial" charset="0"/>
                <a:cs typeface="Arial" charset="0"/>
              </a:defRPr>
            </a:lvl7pPr>
            <a:lvl8pPr marL="2451100" indent="-215900" defTabSz="449263" fontAlgn="base">
              <a:spcBef>
                <a:spcPct val="0"/>
              </a:spcBef>
              <a:spcAft>
                <a:spcPct val="0"/>
              </a:spcAft>
              <a:defRPr>
                <a:solidFill>
                  <a:schemeClr val="tx1"/>
                </a:solidFill>
                <a:latin typeface="Arial" charset="0"/>
                <a:ea typeface="Arial" charset="0"/>
                <a:cs typeface="Arial" charset="0"/>
              </a:defRPr>
            </a:lvl8pPr>
            <a:lvl9pPr marL="2908300" indent="-215900" defTabSz="449263" fontAlgn="base">
              <a:spcBef>
                <a:spcPct val="0"/>
              </a:spcBef>
              <a:spcAft>
                <a:spcPct val="0"/>
              </a:spcAft>
              <a:defRPr>
                <a:solidFill>
                  <a:schemeClr val="tx1"/>
                </a:solidFill>
                <a:latin typeface="Arial" charset="0"/>
                <a:ea typeface="Arial" charset="0"/>
                <a:cs typeface="Arial" charset="0"/>
              </a:defRPr>
            </a:lvl9pPr>
          </a:lstStyle>
          <a:p>
            <a:pPr algn="ctr"/>
            <a:r>
              <a:rPr kumimoji="1" lang="en-US" altLang="ja-JP" sz="2400" b="1">
                <a:cs typeface="ＭＳ Ｐゴシック" charset="0"/>
              </a:rPr>
              <a:t>BESS</a:t>
            </a:r>
          </a:p>
          <a:p>
            <a:pPr algn="ctr"/>
            <a:r>
              <a:rPr kumimoji="1" lang="en-US" altLang="ja-JP" sz="2400" b="1">
                <a:cs typeface="ＭＳ Ｐゴシック" charset="0"/>
              </a:rPr>
              <a:t>Collaboration</a:t>
            </a:r>
          </a:p>
        </p:txBody>
      </p:sp>
      <p:grpSp>
        <p:nvGrpSpPr>
          <p:cNvPr id="240646" name="Group 6"/>
          <p:cNvGrpSpPr>
            <a:grpSpLocks/>
          </p:cNvGrpSpPr>
          <p:nvPr/>
        </p:nvGrpSpPr>
        <p:grpSpPr bwMode="auto">
          <a:xfrm>
            <a:off x="152400" y="2743200"/>
            <a:ext cx="2895600" cy="762000"/>
            <a:chOff x="768" y="960"/>
            <a:chExt cx="1824" cy="480"/>
          </a:xfrm>
        </p:grpSpPr>
        <p:sp>
          <p:nvSpPr>
            <p:cNvPr id="240647" name="AutoShape 7"/>
            <p:cNvSpPr>
              <a:spLocks noChangeArrowheads="1"/>
            </p:cNvSpPr>
            <p:nvPr/>
          </p:nvSpPr>
          <p:spPr bwMode="auto">
            <a:xfrm>
              <a:off x="768" y="960"/>
              <a:ext cx="1824" cy="480"/>
            </a:xfrm>
            <a:prstGeom prst="flowChartAlternateProcess">
              <a:avLst/>
            </a:prstGeom>
            <a:noFill/>
            <a:ln w="28575" cap="sq">
              <a:solidFill>
                <a:srgbClr val="FF0000"/>
              </a:solid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0783" tIns="50392" rIns="100783" bIns="50392" anchor="ctr"/>
            <a:lstStyle/>
            <a:p>
              <a:pPr algn="ctr" defTabSz="449263"/>
              <a:endParaRPr kumimoji="1" lang="ja-JP" altLang="en-US" sz="2400">
                <a:latin typeface="Times New Roman" charset="0"/>
                <a:cs typeface="ＭＳ Ｐゴシック" charset="0"/>
              </a:endParaRPr>
            </a:p>
          </p:txBody>
        </p:sp>
        <p:pic>
          <p:nvPicPr>
            <p:cNvPr id="240648" name="Picture 8" descr="toky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 y="1008"/>
              <a:ext cx="424" cy="376"/>
            </a:xfrm>
            <a:prstGeom prst="rect">
              <a:avLst/>
            </a:prstGeom>
            <a:noFill/>
            <a:extLst>
              <a:ext uri="{909E8E84-426E-40DD-AFC4-6F175D3DCCD1}">
                <a14:hiddenFill xmlns:a14="http://schemas.microsoft.com/office/drawing/2010/main">
                  <a:solidFill>
                    <a:srgbClr val="FFFFFF"/>
                  </a:solidFill>
                </a14:hiddenFill>
              </a:ext>
            </a:extLst>
          </p:spPr>
        </p:pic>
        <p:sp>
          <p:nvSpPr>
            <p:cNvPr id="240649" name="Text Box 9"/>
            <p:cNvSpPr txBox="1">
              <a:spLocks noChangeArrowheads="1"/>
            </p:cNvSpPr>
            <p:nvPr/>
          </p:nvSpPr>
          <p:spPr bwMode="auto">
            <a:xfrm>
              <a:off x="1296" y="1008"/>
              <a:ext cx="103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0783" tIns="50392" rIns="100783" bIns="50392" anchor="ctr"/>
            <a:lstStyle>
              <a:lvl1pPr defTabSz="449263">
                <a:defRPr>
                  <a:solidFill>
                    <a:schemeClr val="tx1"/>
                  </a:solidFill>
                  <a:latin typeface="Arial" charset="0"/>
                  <a:ea typeface="ＭＳ Ｐゴシック" charset="0"/>
                  <a:cs typeface="Arial" charset="0"/>
                </a:defRPr>
              </a:lvl1pPr>
              <a:lvl2pPr marL="431800" indent="-215900" defTabSz="449263">
                <a:defRPr>
                  <a:solidFill>
                    <a:schemeClr val="tx1"/>
                  </a:solidFill>
                  <a:latin typeface="Arial" charset="0"/>
                  <a:ea typeface="Arial" charset="0"/>
                  <a:cs typeface="Arial" charset="0"/>
                </a:defRPr>
              </a:lvl2pPr>
              <a:lvl3pPr marL="647700" indent="-215900" defTabSz="449263">
                <a:defRPr>
                  <a:solidFill>
                    <a:schemeClr val="tx1"/>
                  </a:solidFill>
                  <a:latin typeface="Arial" charset="0"/>
                  <a:ea typeface="Arial" charset="0"/>
                  <a:cs typeface="Arial" charset="0"/>
                </a:defRPr>
              </a:lvl3pPr>
              <a:lvl4pPr marL="863600" indent="-215900" defTabSz="449263">
                <a:defRPr>
                  <a:solidFill>
                    <a:schemeClr val="tx1"/>
                  </a:solidFill>
                  <a:latin typeface="Arial" charset="0"/>
                  <a:ea typeface="Arial" charset="0"/>
                  <a:cs typeface="Arial" charset="0"/>
                </a:defRPr>
              </a:lvl4pPr>
              <a:lvl5pPr marL="1079500" indent="-215900" defTabSz="449263">
                <a:defRPr>
                  <a:solidFill>
                    <a:schemeClr val="tx1"/>
                  </a:solidFill>
                  <a:latin typeface="Arial" charset="0"/>
                  <a:ea typeface="Arial" charset="0"/>
                  <a:cs typeface="Arial" charset="0"/>
                </a:defRPr>
              </a:lvl5pPr>
              <a:lvl6pPr marL="1536700" indent="-215900" defTabSz="449263" fontAlgn="base">
                <a:spcBef>
                  <a:spcPct val="0"/>
                </a:spcBef>
                <a:spcAft>
                  <a:spcPct val="0"/>
                </a:spcAft>
                <a:defRPr>
                  <a:solidFill>
                    <a:schemeClr val="tx1"/>
                  </a:solidFill>
                  <a:latin typeface="Arial" charset="0"/>
                  <a:ea typeface="Arial" charset="0"/>
                  <a:cs typeface="Arial" charset="0"/>
                </a:defRPr>
              </a:lvl6pPr>
              <a:lvl7pPr marL="1993900" indent="-215900" defTabSz="449263" fontAlgn="base">
                <a:spcBef>
                  <a:spcPct val="0"/>
                </a:spcBef>
                <a:spcAft>
                  <a:spcPct val="0"/>
                </a:spcAft>
                <a:defRPr>
                  <a:solidFill>
                    <a:schemeClr val="tx1"/>
                  </a:solidFill>
                  <a:latin typeface="Arial" charset="0"/>
                  <a:ea typeface="Arial" charset="0"/>
                  <a:cs typeface="Arial" charset="0"/>
                </a:defRPr>
              </a:lvl7pPr>
              <a:lvl8pPr marL="2451100" indent="-215900" defTabSz="449263" fontAlgn="base">
                <a:spcBef>
                  <a:spcPct val="0"/>
                </a:spcBef>
                <a:spcAft>
                  <a:spcPct val="0"/>
                </a:spcAft>
                <a:defRPr>
                  <a:solidFill>
                    <a:schemeClr val="tx1"/>
                  </a:solidFill>
                  <a:latin typeface="Arial" charset="0"/>
                  <a:ea typeface="Arial" charset="0"/>
                  <a:cs typeface="Arial" charset="0"/>
                </a:defRPr>
              </a:lvl8pPr>
              <a:lvl9pPr marL="2908300" indent="-215900" defTabSz="449263" fontAlgn="base">
                <a:spcBef>
                  <a:spcPct val="0"/>
                </a:spcBef>
                <a:spcAft>
                  <a:spcPct val="0"/>
                </a:spcAft>
                <a:defRPr>
                  <a:solidFill>
                    <a:schemeClr val="tx1"/>
                  </a:solidFill>
                  <a:latin typeface="Arial" charset="0"/>
                  <a:ea typeface="Arial" charset="0"/>
                  <a:cs typeface="Arial" charset="0"/>
                </a:defRPr>
              </a:lvl9pPr>
            </a:lstStyle>
            <a:p>
              <a:r>
                <a:rPr kumimoji="1" lang="en-US" altLang="ja-JP" b="1">
                  <a:latin typeface="Times New Roman" charset="0"/>
                  <a:cs typeface="ＭＳ Ｐゴシック" charset="0"/>
                </a:rPr>
                <a:t>The University</a:t>
              </a:r>
            </a:p>
            <a:p>
              <a:r>
                <a:rPr kumimoji="1" lang="en-US" altLang="ja-JP" b="1">
                  <a:latin typeface="Times New Roman" charset="0"/>
                  <a:cs typeface="ＭＳ Ｐゴシック" charset="0"/>
                </a:rPr>
                <a:t>of Tokyo</a:t>
              </a:r>
            </a:p>
          </p:txBody>
        </p:sp>
      </p:grpSp>
      <p:grpSp>
        <p:nvGrpSpPr>
          <p:cNvPr id="240650" name="Group 10"/>
          <p:cNvGrpSpPr>
            <a:grpSpLocks/>
          </p:cNvGrpSpPr>
          <p:nvPr/>
        </p:nvGrpSpPr>
        <p:grpSpPr bwMode="auto">
          <a:xfrm>
            <a:off x="381000" y="1600200"/>
            <a:ext cx="4191000" cy="914400"/>
            <a:chOff x="2880" y="960"/>
            <a:chExt cx="2640" cy="480"/>
          </a:xfrm>
        </p:grpSpPr>
        <p:sp>
          <p:nvSpPr>
            <p:cNvPr id="240651" name="AutoShape 11"/>
            <p:cNvSpPr>
              <a:spLocks noChangeArrowheads="1"/>
            </p:cNvSpPr>
            <p:nvPr/>
          </p:nvSpPr>
          <p:spPr bwMode="auto">
            <a:xfrm>
              <a:off x="2880" y="960"/>
              <a:ext cx="2592" cy="480"/>
            </a:xfrm>
            <a:prstGeom prst="flowChartAlternateProcess">
              <a:avLst/>
            </a:prstGeom>
            <a:noFill/>
            <a:ln w="28575" cap="sq">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0783" tIns="50392" rIns="100783" bIns="50392" anchor="ctr"/>
            <a:lstStyle/>
            <a:p>
              <a:pPr algn="ctr" defTabSz="449263"/>
              <a:endParaRPr kumimoji="1" lang="ja-JP" altLang="en-US" b="1">
                <a:latin typeface="Times New Roman" charset="0"/>
                <a:cs typeface="ＭＳ Ｐゴシック" charset="0"/>
              </a:endParaRPr>
            </a:p>
          </p:txBody>
        </p:sp>
        <p:pic>
          <p:nvPicPr>
            <p:cNvPr id="240652" name="Picture 12" descr="KE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8" y="1008"/>
              <a:ext cx="616" cy="360"/>
            </a:xfrm>
            <a:prstGeom prst="rect">
              <a:avLst/>
            </a:prstGeom>
            <a:noFill/>
            <a:extLst>
              <a:ext uri="{909E8E84-426E-40DD-AFC4-6F175D3DCCD1}">
                <a14:hiddenFill xmlns:a14="http://schemas.microsoft.com/office/drawing/2010/main">
                  <a:solidFill>
                    <a:schemeClr val="accent1"/>
                  </a:solidFill>
                </a14:hiddenFill>
              </a:ext>
            </a:extLst>
          </p:spPr>
        </p:pic>
        <p:sp>
          <p:nvSpPr>
            <p:cNvPr id="240653" name="Text Box 13"/>
            <p:cNvSpPr txBox="1">
              <a:spLocks noChangeArrowheads="1"/>
            </p:cNvSpPr>
            <p:nvPr/>
          </p:nvSpPr>
          <p:spPr bwMode="auto">
            <a:xfrm>
              <a:off x="3520" y="988"/>
              <a:ext cx="2000"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0783" tIns="50392" rIns="100783" bIns="50392" anchor="ctr"/>
            <a:lstStyle>
              <a:lvl1pPr defTabSz="449263">
                <a:defRPr>
                  <a:solidFill>
                    <a:schemeClr val="tx1"/>
                  </a:solidFill>
                  <a:latin typeface="Arial" charset="0"/>
                  <a:ea typeface="ＭＳ Ｐゴシック" charset="0"/>
                  <a:cs typeface="Arial" charset="0"/>
                </a:defRPr>
              </a:lvl1pPr>
              <a:lvl2pPr marL="431800" indent="-215900" defTabSz="449263">
                <a:defRPr>
                  <a:solidFill>
                    <a:schemeClr val="tx1"/>
                  </a:solidFill>
                  <a:latin typeface="Arial" charset="0"/>
                  <a:ea typeface="Arial" charset="0"/>
                  <a:cs typeface="Arial" charset="0"/>
                </a:defRPr>
              </a:lvl2pPr>
              <a:lvl3pPr marL="647700" indent="-215900" defTabSz="449263">
                <a:defRPr>
                  <a:solidFill>
                    <a:schemeClr val="tx1"/>
                  </a:solidFill>
                  <a:latin typeface="Arial" charset="0"/>
                  <a:ea typeface="Arial" charset="0"/>
                  <a:cs typeface="Arial" charset="0"/>
                </a:defRPr>
              </a:lvl3pPr>
              <a:lvl4pPr marL="863600" indent="-215900" defTabSz="449263">
                <a:defRPr>
                  <a:solidFill>
                    <a:schemeClr val="tx1"/>
                  </a:solidFill>
                  <a:latin typeface="Arial" charset="0"/>
                  <a:ea typeface="Arial" charset="0"/>
                  <a:cs typeface="Arial" charset="0"/>
                </a:defRPr>
              </a:lvl4pPr>
              <a:lvl5pPr marL="1079500" indent="-215900" defTabSz="449263">
                <a:defRPr>
                  <a:solidFill>
                    <a:schemeClr val="tx1"/>
                  </a:solidFill>
                  <a:latin typeface="Arial" charset="0"/>
                  <a:ea typeface="Arial" charset="0"/>
                  <a:cs typeface="Arial" charset="0"/>
                </a:defRPr>
              </a:lvl5pPr>
              <a:lvl6pPr marL="1536700" indent="-215900" defTabSz="449263" fontAlgn="base">
                <a:spcBef>
                  <a:spcPct val="0"/>
                </a:spcBef>
                <a:spcAft>
                  <a:spcPct val="0"/>
                </a:spcAft>
                <a:defRPr>
                  <a:solidFill>
                    <a:schemeClr val="tx1"/>
                  </a:solidFill>
                  <a:latin typeface="Arial" charset="0"/>
                  <a:ea typeface="Arial" charset="0"/>
                  <a:cs typeface="Arial" charset="0"/>
                </a:defRPr>
              </a:lvl6pPr>
              <a:lvl7pPr marL="1993900" indent="-215900" defTabSz="449263" fontAlgn="base">
                <a:spcBef>
                  <a:spcPct val="0"/>
                </a:spcBef>
                <a:spcAft>
                  <a:spcPct val="0"/>
                </a:spcAft>
                <a:defRPr>
                  <a:solidFill>
                    <a:schemeClr val="tx1"/>
                  </a:solidFill>
                  <a:latin typeface="Arial" charset="0"/>
                  <a:ea typeface="Arial" charset="0"/>
                  <a:cs typeface="Arial" charset="0"/>
                </a:defRPr>
              </a:lvl7pPr>
              <a:lvl8pPr marL="2451100" indent="-215900" defTabSz="449263" fontAlgn="base">
                <a:spcBef>
                  <a:spcPct val="0"/>
                </a:spcBef>
                <a:spcAft>
                  <a:spcPct val="0"/>
                </a:spcAft>
                <a:defRPr>
                  <a:solidFill>
                    <a:schemeClr val="tx1"/>
                  </a:solidFill>
                  <a:latin typeface="Arial" charset="0"/>
                  <a:ea typeface="Arial" charset="0"/>
                  <a:cs typeface="Arial" charset="0"/>
                </a:defRPr>
              </a:lvl8pPr>
              <a:lvl9pPr marL="2908300" indent="-215900" defTabSz="449263" fontAlgn="base">
                <a:spcBef>
                  <a:spcPct val="0"/>
                </a:spcBef>
                <a:spcAft>
                  <a:spcPct val="0"/>
                </a:spcAft>
                <a:defRPr>
                  <a:solidFill>
                    <a:schemeClr val="tx1"/>
                  </a:solidFill>
                  <a:latin typeface="Arial" charset="0"/>
                  <a:ea typeface="Arial" charset="0"/>
                  <a:cs typeface="Arial" charset="0"/>
                </a:defRPr>
              </a:lvl9pPr>
            </a:lstStyle>
            <a:p>
              <a:r>
                <a:rPr kumimoji="1" lang="en-US" altLang="ja-JP" b="1">
                  <a:latin typeface="Times New Roman" charset="0"/>
                  <a:cs typeface="ＭＳ Ｐゴシック" charset="0"/>
                </a:rPr>
                <a:t>High Energy  Accelerator</a:t>
              </a:r>
            </a:p>
            <a:p>
              <a:r>
                <a:rPr kumimoji="1" lang="en-US" altLang="ja-JP" b="1">
                  <a:latin typeface="Times New Roman" charset="0"/>
                  <a:cs typeface="ＭＳ Ｐゴシック" charset="0"/>
                </a:rPr>
                <a:t>Research Organization(KEK)</a:t>
              </a:r>
            </a:p>
          </p:txBody>
        </p:sp>
      </p:grpSp>
      <p:sp>
        <p:nvSpPr>
          <p:cNvPr id="240654" name="AutoShape 14"/>
          <p:cNvSpPr>
            <a:spLocks noChangeArrowheads="1"/>
          </p:cNvSpPr>
          <p:nvPr/>
        </p:nvSpPr>
        <p:spPr bwMode="auto">
          <a:xfrm>
            <a:off x="5791200" y="2819400"/>
            <a:ext cx="3200400" cy="762000"/>
          </a:xfrm>
          <a:prstGeom prst="flowChartAlternateProcess">
            <a:avLst/>
          </a:prstGeom>
          <a:noFill/>
          <a:ln w="28575" cap="sq">
            <a:solidFill>
              <a:schemeClr val="bg1"/>
            </a:solid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0783" tIns="50392" rIns="100783" bIns="50392" anchor="ctr"/>
          <a:lstStyle/>
          <a:p>
            <a:pPr algn="ctr" defTabSz="449263"/>
            <a:endParaRPr kumimoji="1" lang="ja-JP" altLang="en-US" sz="2400">
              <a:solidFill>
                <a:schemeClr val="bg1"/>
              </a:solidFill>
              <a:latin typeface="Times New Roman" charset="0"/>
              <a:cs typeface="ＭＳ Ｐゴシック" charset="0"/>
            </a:endParaRPr>
          </a:p>
        </p:txBody>
      </p:sp>
      <p:pic>
        <p:nvPicPr>
          <p:cNvPr id="240655" name="Picture 15" descr="mar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2895600"/>
            <a:ext cx="596900" cy="5969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40656" name="Text Box 16"/>
          <p:cNvSpPr txBox="1">
            <a:spLocks noChangeArrowheads="1"/>
          </p:cNvSpPr>
          <p:nvPr/>
        </p:nvSpPr>
        <p:spPr bwMode="auto">
          <a:xfrm>
            <a:off x="6477000" y="2971800"/>
            <a:ext cx="2495550" cy="37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bg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0783" tIns="50392" rIns="100783" bIns="50392" anchor="ctr"/>
          <a:lstStyle>
            <a:lvl1pPr defTabSz="449263">
              <a:defRPr>
                <a:solidFill>
                  <a:schemeClr val="tx1"/>
                </a:solidFill>
                <a:latin typeface="Arial" charset="0"/>
                <a:ea typeface="ＭＳ Ｐゴシック" charset="0"/>
                <a:cs typeface="Arial" charset="0"/>
              </a:defRPr>
            </a:lvl1pPr>
            <a:lvl2pPr marL="431800" indent="-215900" defTabSz="449263">
              <a:defRPr>
                <a:solidFill>
                  <a:schemeClr val="tx1"/>
                </a:solidFill>
                <a:latin typeface="Arial" charset="0"/>
                <a:ea typeface="Arial" charset="0"/>
                <a:cs typeface="Arial" charset="0"/>
              </a:defRPr>
            </a:lvl2pPr>
            <a:lvl3pPr marL="647700" indent="-215900" defTabSz="449263">
              <a:defRPr>
                <a:solidFill>
                  <a:schemeClr val="tx1"/>
                </a:solidFill>
                <a:latin typeface="Arial" charset="0"/>
                <a:ea typeface="Arial" charset="0"/>
                <a:cs typeface="Arial" charset="0"/>
              </a:defRPr>
            </a:lvl3pPr>
            <a:lvl4pPr marL="863600" indent="-215900" defTabSz="449263">
              <a:defRPr>
                <a:solidFill>
                  <a:schemeClr val="tx1"/>
                </a:solidFill>
                <a:latin typeface="Arial" charset="0"/>
                <a:ea typeface="Arial" charset="0"/>
                <a:cs typeface="Arial" charset="0"/>
              </a:defRPr>
            </a:lvl4pPr>
            <a:lvl5pPr marL="1079500" indent="-215900" defTabSz="449263">
              <a:defRPr>
                <a:solidFill>
                  <a:schemeClr val="tx1"/>
                </a:solidFill>
                <a:latin typeface="Arial" charset="0"/>
                <a:ea typeface="Arial" charset="0"/>
                <a:cs typeface="Arial" charset="0"/>
              </a:defRPr>
            </a:lvl5pPr>
            <a:lvl6pPr marL="1536700" indent="-215900" defTabSz="449263" fontAlgn="base">
              <a:spcBef>
                <a:spcPct val="0"/>
              </a:spcBef>
              <a:spcAft>
                <a:spcPct val="0"/>
              </a:spcAft>
              <a:defRPr>
                <a:solidFill>
                  <a:schemeClr val="tx1"/>
                </a:solidFill>
                <a:latin typeface="Arial" charset="0"/>
                <a:ea typeface="Arial" charset="0"/>
                <a:cs typeface="Arial" charset="0"/>
              </a:defRPr>
            </a:lvl6pPr>
            <a:lvl7pPr marL="1993900" indent="-215900" defTabSz="449263" fontAlgn="base">
              <a:spcBef>
                <a:spcPct val="0"/>
              </a:spcBef>
              <a:spcAft>
                <a:spcPct val="0"/>
              </a:spcAft>
              <a:defRPr>
                <a:solidFill>
                  <a:schemeClr val="tx1"/>
                </a:solidFill>
                <a:latin typeface="Arial" charset="0"/>
                <a:ea typeface="Arial" charset="0"/>
                <a:cs typeface="Arial" charset="0"/>
              </a:defRPr>
            </a:lvl7pPr>
            <a:lvl8pPr marL="2451100" indent="-215900" defTabSz="449263" fontAlgn="base">
              <a:spcBef>
                <a:spcPct val="0"/>
              </a:spcBef>
              <a:spcAft>
                <a:spcPct val="0"/>
              </a:spcAft>
              <a:defRPr>
                <a:solidFill>
                  <a:schemeClr val="tx1"/>
                </a:solidFill>
                <a:latin typeface="Arial" charset="0"/>
                <a:ea typeface="Arial" charset="0"/>
                <a:cs typeface="Arial" charset="0"/>
              </a:defRPr>
            </a:lvl8pPr>
            <a:lvl9pPr marL="2908300" indent="-215900" defTabSz="449263" fontAlgn="base">
              <a:spcBef>
                <a:spcPct val="0"/>
              </a:spcBef>
              <a:spcAft>
                <a:spcPct val="0"/>
              </a:spcAft>
              <a:defRPr>
                <a:solidFill>
                  <a:schemeClr val="tx1"/>
                </a:solidFill>
                <a:latin typeface="Arial" charset="0"/>
                <a:ea typeface="Arial" charset="0"/>
                <a:cs typeface="Arial" charset="0"/>
              </a:defRPr>
            </a:lvl9pPr>
          </a:lstStyle>
          <a:p>
            <a:r>
              <a:rPr kumimoji="1" lang="en-US" altLang="ja-JP" b="1">
                <a:latin typeface="Times New Roman" charset="0"/>
                <a:cs typeface="ＭＳ Ｐゴシック" charset="0"/>
              </a:rPr>
              <a:t>University of Maryland</a:t>
            </a:r>
          </a:p>
        </p:txBody>
      </p:sp>
      <p:grpSp>
        <p:nvGrpSpPr>
          <p:cNvPr id="240657" name="Group 17"/>
          <p:cNvGrpSpPr>
            <a:grpSpLocks/>
          </p:cNvGrpSpPr>
          <p:nvPr/>
        </p:nvGrpSpPr>
        <p:grpSpPr bwMode="auto">
          <a:xfrm>
            <a:off x="228600" y="3810000"/>
            <a:ext cx="2667000" cy="838200"/>
            <a:chOff x="96" y="2064"/>
            <a:chExt cx="1680" cy="528"/>
          </a:xfrm>
        </p:grpSpPr>
        <p:sp>
          <p:nvSpPr>
            <p:cNvPr id="240658" name="AutoShape 18"/>
            <p:cNvSpPr>
              <a:spLocks noChangeArrowheads="1"/>
            </p:cNvSpPr>
            <p:nvPr/>
          </p:nvSpPr>
          <p:spPr bwMode="auto">
            <a:xfrm>
              <a:off x="96" y="2064"/>
              <a:ext cx="1680" cy="528"/>
            </a:xfrm>
            <a:prstGeom prst="flowChartAlternateProcess">
              <a:avLst/>
            </a:prstGeom>
            <a:noFill/>
            <a:ln w="28575" cap="sq">
              <a:solidFill>
                <a:srgbClr val="FF0000"/>
              </a:solid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0783" tIns="50392" rIns="100783" bIns="50392" anchor="ctr"/>
            <a:lstStyle/>
            <a:p>
              <a:pPr algn="ctr" defTabSz="449263"/>
              <a:endParaRPr kumimoji="1" lang="ja-JP" altLang="en-US" sz="2400">
                <a:latin typeface="Times New Roman" charset="0"/>
                <a:cs typeface="ＭＳ Ｐゴシック" charset="0"/>
              </a:endParaRPr>
            </a:p>
          </p:txBody>
        </p:sp>
        <p:pic>
          <p:nvPicPr>
            <p:cNvPr id="240659" name="Picture 19" descr="kob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 y="2112"/>
              <a:ext cx="448" cy="432"/>
            </a:xfrm>
            <a:prstGeom prst="rect">
              <a:avLst/>
            </a:prstGeom>
            <a:noFill/>
            <a:extLst>
              <a:ext uri="{909E8E84-426E-40DD-AFC4-6F175D3DCCD1}">
                <a14:hiddenFill xmlns:a14="http://schemas.microsoft.com/office/drawing/2010/main">
                  <a:solidFill>
                    <a:srgbClr val="FFFFFF"/>
                  </a:solidFill>
                </a14:hiddenFill>
              </a:ext>
            </a:extLst>
          </p:spPr>
        </p:pic>
        <p:sp>
          <p:nvSpPr>
            <p:cNvPr id="240660" name="Text Box 20"/>
            <p:cNvSpPr txBox="1">
              <a:spLocks noChangeArrowheads="1"/>
            </p:cNvSpPr>
            <p:nvPr/>
          </p:nvSpPr>
          <p:spPr bwMode="auto">
            <a:xfrm>
              <a:off x="614" y="2217"/>
              <a:ext cx="11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0783" tIns="50392" rIns="100783" bIns="50392" anchor="ctr"/>
            <a:lstStyle>
              <a:lvl1pPr defTabSz="449263">
                <a:defRPr>
                  <a:solidFill>
                    <a:schemeClr val="tx1"/>
                  </a:solidFill>
                  <a:latin typeface="Arial" charset="0"/>
                  <a:ea typeface="ＭＳ Ｐゴシック" charset="0"/>
                  <a:cs typeface="Arial" charset="0"/>
                </a:defRPr>
              </a:lvl1pPr>
              <a:lvl2pPr marL="431800" indent="-215900" defTabSz="449263">
                <a:defRPr>
                  <a:solidFill>
                    <a:schemeClr val="tx1"/>
                  </a:solidFill>
                  <a:latin typeface="Arial" charset="0"/>
                  <a:ea typeface="Arial" charset="0"/>
                  <a:cs typeface="Arial" charset="0"/>
                </a:defRPr>
              </a:lvl2pPr>
              <a:lvl3pPr marL="647700" indent="-215900" defTabSz="449263">
                <a:defRPr>
                  <a:solidFill>
                    <a:schemeClr val="tx1"/>
                  </a:solidFill>
                  <a:latin typeface="Arial" charset="0"/>
                  <a:ea typeface="Arial" charset="0"/>
                  <a:cs typeface="Arial" charset="0"/>
                </a:defRPr>
              </a:lvl3pPr>
              <a:lvl4pPr marL="863600" indent="-215900" defTabSz="449263">
                <a:defRPr>
                  <a:solidFill>
                    <a:schemeClr val="tx1"/>
                  </a:solidFill>
                  <a:latin typeface="Arial" charset="0"/>
                  <a:ea typeface="Arial" charset="0"/>
                  <a:cs typeface="Arial" charset="0"/>
                </a:defRPr>
              </a:lvl4pPr>
              <a:lvl5pPr marL="1079500" indent="-215900" defTabSz="449263">
                <a:defRPr>
                  <a:solidFill>
                    <a:schemeClr val="tx1"/>
                  </a:solidFill>
                  <a:latin typeface="Arial" charset="0"/>
                  <a:ea typeface="Arial" charset="0"/>
                  <a:cs typeface="Arial" charset="0"/>
                </a:defRPr>
              </a:lvl5pPr>
              <a:lvl6pPr marL="1536700" indent="-215900" defTabSz="449263" fontAlgn="base">
                <a:spcBef>
                  <a:spcPct val="0"/>
                </a:spcBef>
                <a:spcAft>
                  <a:spcPct val="0"/>
                </a:spcAft>
                <a:defRPr>
                  <a:solidFill>
                    <a:schemeClr val="tx1"/>
                  </a:solidFill>
                  <a:latin typeface="Arial" charset="0"/>
                  <a:ea typeface="Arial" charset="0"/>
                  <a:cs typeface="Arial" charset="0"/>
                </a:defRPr>
              </a:lvl6pPr>
              <a:lvl7pPr marL="1993900" indent="-215900" defTabSz="449263" fontAlgn="base">
                <a:spcBef>
                  <a:spcPct val="0"/>
                </a:spcBef>
                <a:spcAft>
                  <a:spcPct val="0"/>
                </a:spcAft>
                <a:defRPr>
                  <a:solidFill>
                    <a:schemeClr val="tx1"/>
                  </a:solidFill>
                  <a:latin typeface="Arial" charset="0"/>
                  <a:ea typeface="Arial" charset="0"/>
                  <a:cs typeface="Arial" charset="0"/>
                </a:defRPr>
              </a:lvl7pPr>
              <a:lvl8pPr marL="2451100" indent="-215900" defTabSz="449263" fontAlgn="base">
                <a:spcBef>
                  <a:spcPct val="0"/>
                </a:spcBef>
                <a:spcAft>
                  <a:spcPct val="0"/>
                </a:spcAft>
                <a:defRPr>
                  <a:solidFill>
                    <a:schemeClr val="tx1"/>
                  </a:solidFill>
                  <a:latin typeface="Arial" charset="0"/>
                  <a:ea typeface="Arial" charset="0"/>
                  <a:cs typeface="Arial" charset="0"/>
                </a:defRPr>
              </a:lvl8pPr>
              <a:lvl9pPr marL="2908300" indent="-215900" defTabSz="449263" fontAlgn="base">
                <a:spcBef>
                  <a:spcPct val="0"/>
                </a:spcBef>
                <a:spcAft>
                  <a:spcPct val="0"/>
                </a:spcAft>
                <a:defRPr>
                  <a:solidFill>
                    <a:schemeClr val="tx1"/>
                  </a:solidFill>
                  <a:latin typeface="Arial" charset="0"/>
                  <a:ea typeface="Arial" charset="0"/>
                  <a:cs typeface="Arial" charset="0"/>
                </a:defRPr>
              </a:lvl9pPr>
            </a:lstStyle>
            <a:p>
              <a:r>
                <a:rPr kumimoji="1" lang="en-US" altLang="ja-JP" b="1">
                  <a:latin typeface="Times New Roman" charset="0"/>
                  <a:cs typeface="ＭＳ Ｐゴシック" charset="0"/>
                </a:rPr>
                <a:t>Kobe University</a:t>
              </a:r>
            </a:p>
          </p:txBody>
        </p:sp>
      </p:grpSp>
      <p:grpSp>
        <p:nvGrpSpPr>
          <p:cNvPr id="240661" name="Group 21"/>
          <p:cNvGrpSpPr>
            <a:grpSpLocks/>
          </p:cNvGrpSpPr>
          <p:nvPr/>
        </p:nvGrpSpPr>
        <p:grpSpPr bwMode="auto">
          <a:xfrm>
            <a:off x="2667000" y="4876800"/>
            <a:ext cx="3886200" cy="914400"/>
            <a:chOff x="240" y="3120"/>
            <a:chExt cx="2448" cy="576"/>
          </a:xfrm>
        </p:grpSpPr>
        <p:sp>
          <p:nvSpPr>
            <p:cNvPr id="240662" name="AutoShape 22"/>
            <p:cNvSpPr>
              <a:spLocks noChangeArrowheads="1"/>
            </p:cNvSpPr>
            <p:nvPr/>
          </p:nvSpPr>
          <p:spPr bwMode="auto">
            <a:xfrm>
              <a:off x="240" y="3120"/>
              <a:ext cx="2448" cy="576"/>
            </a:xfrm>
            <a:prstGeom prst="flowChartAlternateProcess">
              <a:avLst/>
            </a:prstGeom>
            <a:noFill/>
            <a:ln w="28575" cap="sq">
              <a:solidFill>
                <a:srgbClr val="FF0000"/>
              </a:solid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0783" tIns="50392" rIns="100783" bIns="50392" anchor="ctr"/>
            <a:lstStyle/>
            <a:p>
              <a:pPr algn="ctr" defTabSz="449263"/>
              <a:endParaRPr kumimoji="1" lang="ja-JP" altLang="en-US" b="1">
                <a:latin typeface="Times New Roman" charset="0"/>
                <a:cs typeface="ＭＳ Ｐゴシック" charset="0"/>
              </a:endParaRPr>
            </a:p>
          </p:txBody>
        </p:sp>
        <p:pic>
          <p:nvPicPr>
            <p:cNvPr id="240663" name="Picture 23" descr="jax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8" y="3272"/>
              <a:ext cx="576" cy="328"/>
            </a:xfrm>
            <a:prstGeom prst="rect">
              <a:avLst/>
            </a:prstGeom>
            <a:noFill/>
            <a:extLst>
              <a:ext uri="{909E8E84-426E-40DD-AFC4-6F175D3DCCD1}">
                <a14:hiddenFill xmlns:a14="http://schemas.microsoft.com/office/drawing/2010/main">
                  <a:solidFill>
                    <a:srgbClr val="FFFFFF"/>
                  </a:solidFill>
                </a14:hiddenFill>
              </a:ext>
            </a:extLst>
          </p:spPr>
        </p:pic>
        <p:sp>
          <p:nvSpPr>
            <p:cNvPr id="240664" name="Text Box 24"/>
            <p:cNvSpPr txBox="1">
              <a:spLocks noChangeArrowheads="1"/>
            </p:cNvSpPr>
            <p:nvPr/>
          </p:nvSpPr>
          <p:spPr bwMode="auto">
            <a:xfrm>
              <a:off x="816" y="3216"/>
              <a:ext cx="187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0783" tIns="50392" rIns="100783" bIns="50392" anchor="ctr"/>
            <a:lstStyle>
              <a:lvl1pPr defTabSz="449263">
                <a:defRPr>
                  <a:solidFill>
                    <a:schemeClr val="tx1"/>
                  </a:solidFill>
                  <a:latin typeface="Arial" charset="0"/>
                  <a:ea typeface="ＭＳ Ｐゴシック" charset="0"/>
                  <a:cs typeface="Arial" charset="0"/>
                </a:defRPr>
              </a:lvl1pPr>
              <a:lvl2pPr marL="431800" indent="-215900" defTabSz="449263">
                <a:defRPr>
                  <a:solidFill>
                    <a:schemeClr val="tx1"/>
                  </a:solidFill>
                  <a:latin typeface="Arial" charset="0"/>
                  <a:ea typeface="Arial" charset="0"/>
                  <a:cs typeface="Arial" charset="0"/>
                </a:defRPr>
              </a:lvl2pPr>
              <a:lvl3pPr marL="647700" indent="-215900" defTabSz="449263">
                <a:defRPr>
                  <a:solidFill>
                    <a:schemeClr val="tx1"/>
                  </a:solidFill>
                  <a:latin typeface="Arial" charset="0"/>
                  <a:ea typeface="Arial" charset="0"/>
                  <a:cs typeface="Arial" charset="0"/>
                </a:defRPr>
              </a:lvl3pPr>
              <a:lvl4pPr marL="863600" indent="-215900" defTabSz="449263">
                <a:defRPr>
                  <a:solidFill>
                    <a:schemeClr val="tx1"/>
                  </a:solidFill>
                  <a:latin typeface="Arial" charset="0"/>
                  <a:ea typeface="Arial" charset="0"/>
                  <a:cs typeface="Arial" charset="0"/>
                </a:defRPr>
              </a:lvl4pPr>
              <a:lvl5pPr marL="1079500" indent="-215900" defTabSz="449263">
                <a:defRPr>
                  <a:solidFill>
                    <a:schemeClr val="tx1"/>
                  </a:solidFill>
                  <a:latin typeface="Arial" charset="0"/>
                  <a:ea typeface="Arial" charset="0"/>
                  <a:cs typeface="Arial" charset="0"/>
                </a:defRPr>
              </a:lvl5pPr>
              <a:lvl6pPr marL="1536700" indent="-215900" defTabSz="449263" fontAlgn="base">
                <a:spcBef>
                  <a:spcPct val="0"/>
                </a:spcBef>
                <a:spcAft>
                  <a:spcPct val="0"/>
                </a:spcAft>
                <a:defRPr>
                  <a:solidFill>
                    <a:schemeClr val="tx1"/>
                  </a:solidFill>
                  <a:latin typeface="Arial" charset="0"/>
                  <a:ea typeface="Arial" charset="0"/>
                  <a:cs typeface="Arial" charset="0"/>
                </a:defRPr>
              </a:lvl6pPr>
              <a:lvl7pPr marL="1993900" indent="-215900" defTabSz="449263" fontAlgn="base">
                <a:spcBef>
                  <a:spcPct val="0"/>
                </a:spcBef>
                <a:spcAft>
                  <a:spcPct val="0"/>
                </a:spcAft>
                <a:defRPr>
                  <a:solidFill>
                    <a:schemeClr val="tx1"/>
                  </a:solidFill>
                  <a:latin typeface="Arial" charset="0"/>
                  <a:ea typeface="Arial" charset="0"/>
                  <a:cs typeface="Arial" charset="0"/>
                </a:defRPr>
              </a:lvl7pPr>
              <a:lvl8pPr marL="2451100" indent="-215900" defTabSz="449263" fontAlgn="base">
                <a:spcBef>
                  <a:spcPct val="0"/>
                </a:spcBef>
                <a:spcAft>
                  <a:spcPct val="0"/>
                </a:spcAft>
                <a:defRPr>
                  <a:solidFill>
                    <a:schemeClr val="tx1"/>
                  </a:solidFill>
                  <a:latin typeface="Arial" charset="0"/>
                  <a:ea typeface="Arial" charset="0"/>
                  <a:cs typeface="Arial" charset="0"/>
                </a:defRPr>
              </a:lvl8pPr>
              <a:lvl9pPr marL="2908300" indent="-215900" defTabSz="449263" fontAlgn="base">
                <a:spcBef>
                  <a:spcPct val="0"/>
                </a:spcBef>
                <a:spcAft>
                  <a:spcPct val="0"/>
                </a:spcAft>
                <a:defRPr>
                  <a:solidFill>
                    <a:schemeClr val="tx1"/>
                  </a:solidFill>
                  <a:latin typeface="Arial" charset="0"/>
                  <a:ea typeface="Arial" charset="0"/>
                  <a:cs typeface="Arial" charset="0"/>
                </a:defRPr>
              </a:lvl9pPr>
            </a:lstStyle>
            <a:p>
              <a:r>
                <a:rPr kumimoji="1" lang="en-US" altLang="ja-JP" b="1">
                  <a:latin typeface="Times New Roman" charset="0"/>
                  <a:cs typeface="ＭＳ Ｐゴシック" charset="0"/>
                </a:rPr>
                <a:t>Institute of Space and</a:t>
              </a:r>
            </a:p>
            <a:p>
              <a:r>
                <a:rPr kumimoji="1" lang="en-US" altLang="ja-JP" b="1">
                  <a:latin typeface="Times New Roman" charset="0"/>
                  <a:cs typeface="ＭＳ Ｐゴシック" charset="0"/>
                </a:rPr>
                <a:t>Astronautical Science/JAXA</a:t>
              </a:r>
            </a:p>
          </p:txBody>
        </p:sp>
      </p:grpSp>
      <p:sp>
        <p:nvSpPr>
          <p:cNvPr id="240665" name="AutoShape 25"/>
          <p:cNvSpPr>
            <a:spLocks noChangeArrowheads="1"/>
          </p:cNvSpPr>
          <p:nvPr/>
        </p:nvSpPr>
        <p:spPr bwMode="auto">
          <a:xfrm>
            <a:off x="4648200" y="1600200"/>
            <a:ext cx="4165600" cy="914400"/>
          </a:xfrm>
          <a:prstGeom prst="flowChartAlternateProcess">
            <a:avLst/>
          </a:prstGeom>
          <a:noFill/>
          <a:ln w="28575" cap="sq">
            <a:solidFill>
              <a:srgbClr val="CCECFF"/>
            </a:solid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0783" tIns="50392" rIns="100783" bIns="50392" anchor="ctr"/>
          <a:lstStyle/>
          <a:p>
            <a:pPr algn="ctr" defTabSz="449263"/>
            <a:endParaRPr kumimoji="1" lang="ja-JP" altLang="en-US" sz="2400">
              <a:solidFill>
                <a:schemeClr val="bg1"/>
              </a:solidFill>
              <a:latin typeface="Times New Roman" charset="0"/>
              <a:cs typeface="ＭＳ Ｐゴシック" charset="0"/>
            </a:endParaRPr>
          </a:p>
        </p:txBody>
      </p:sp>
      <p:pic>
        <p:nvPicPr>
          <p:cNvPr id="240666" name="Picture 26" descr="NAS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27588" y="1779588"/>
            <a:ext cx="811212" cy="582612"/>
          </a:xfrm>
          <a:prstGeom prst="rect">
            <a:avLst/>
          </a:prstGeom>
          <a:noFill/>
          <a:ln w="9525">
            <a:solidFill>
              <a:srgbClr val="CCECFF"/>
            </a:solidFill>
            <a:miter lim="800000"/>
            <a:headEnd/>
            <a:tailEnd/>
          </a:ln>
          <a:extLst>
            <a:ext uri="{909E8E84-426E-40DD-AFC4-6F175D3DCCD1}">
              <a14:hiddenFill xmlns:a14="http://schemas.microsoft.com/office/drawing/2010/main">
                <a:solidFill>
                  <a:srgbClr val="FFFFFF"/>
                </a:solidFill>
              </a14:hiddenFill>
            </a:ext>
          </a:extLst>
        </p:spPr>
      </p:pic>
      <p:sp>
        <p:nvSpPr>
          <p:cNvPr id="240667" name="Text Box 27"/>
          <p:cNvSpPr txBox="1">
            <a:spLocks noChangeArrowheads="1"/>
          </p:cNvSpPr>
          <p:nvPr/>
        </p:nvSpPr>
        <p:spPr bwMode="auto">
          <a:xfrm>
            <a:off x="5689600" y="1600200"/>
            <a:ext cx="3087688" cy="92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CCECFF"/>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0783" tIns="50392" rIns="100783" bIns="50392" anchor="ctr"/>
          <a:lstStyle>
            <a:lvl1pPr defTabSz="449263">
              <a:defRPr>
                <a:solidFill>
                  <a:schemeClr val="tx1"/>
                </a:solidFill>
                <a:latin typeface="Arial" charset="0"/>
                <a:ea typeface="ＭＳ Ｐゴシック" charset="0"/>
                <a:cs typeface="Arial" charset="0"/>
              </a:defRPr>
            </a:lvl1pPr>
            <a:lvl2pPr marL="431800" indent="-215900" defTabSz="449263">
              <a:defRPr>
                <a:solidFill>
                  <a:schemeClr val="tx1"/>
                </a:solidFill>
                <a:latin typeface="Arial" charset="0"/>
                <a:ea typeface="Arial" charset="0"/>
                <a:cs typeface="Arial" charset="0"/>
              </a:defRPr>
            </a:lvl2pPr>
            <a:lvl3pPr marL="647700" indent="-215900" defTabSz="449263">
              <a:defRPr>
                <a:solidFill>
                  <a:schemeClr val="tx1"/>
                </a:solidFill>
                <a:latin typeface="Arial" charset="0"/>
                <a:ea typeface="Arial" charset="0"/>
                <a:cs typeface="Arial" charset="0"/>
              </a:defRPr>
            </a:lvl3pPr>
            <a:lvl4pPr marL="863600" indent="-215900" defTabSz="449263">
              <a:defRPr>
                <a:solidFill>
                  <a:schemeClr val="tx1"/>
                </a:solidFill>
                <a:latin typeface="Arial" charset="0"/>
                <a:ea typeface="Arial" charset="0"/>
                <a:cs typeface="Arial" charset="0"/>
              </a:defRPr>
            </a:lvl4pPr>
            <a:lvl5pPr marL="1079500" indent="-215900" defTabSz="449263">
              <a:defRPr>
                <a:solidFill>
                  <a:schemeClr val="tx1"/>
                </a:solidFill>
                <a:latin typeface="Arial" charset="0"/>
                <a:ea typeface="Arial" charset="0"/>
                <a:cs typeface="Arial" charset="0"/>
              </a:defRPr>
            </a:lvl5pPr>
            <a:lvl6pPr marL="1536700" indent="-215900" defTabSz="449263" fontAlgn="base">
              <a:spcBef>
                <a:spcPct val="0"/>
              </a:spcBef>
              <a:spcAft>
                <a:spcPct val="0"/>
              </a:spcAft>
              <a:defRPr>
                <a:solidFill>
                  <a:schemeClr val="tx1"/>
                </a:solidFill>
                <a:latin typeface="Arial" charset="0"/>
                <a:ea typeface="Arial" charset="0"/>
                <a:cs typeface="Arial" charset="0"/>
              </a:defRPr>
            </a:lvl6pPr>
            <a:lvl7pPr marL="1993900" indent="-215900" defTabSz="449263" fontAlgn="base">
              <a:spcBef>
                <a:spcPct val="0"/>
              </a:spcBef>
              <a:spcAft>
                <a:spcPct val="0"/>
              </a:spcAft>
              <a:defRPr>
                <a:solidFill>
                  <a:schemeClr val="tx1"/>
                </a:solidFill>
                <a:latin typeface="Arial" charset="0"/>
                <a:ea typeface="Arial" charset="0"/>
                <a:cs typeface="Arial" charset="0"/>
              </a:defRPr>
            </a:lvl7pPr>
            <a:lvl8pPr marL="2451100" indent="-215900" defTabSz="449263" fontAlgn="base">
              <a:spcBef>
                <a:spcPct val="0"/>
              </a:spcBef>
              <a:spcAft>
                <a:spcPct val="0"/>
              </a:spcAft>
              <a:defRPr>
                <a:solidFill>
                  <a:schemeClr val="tx1"/>
                </a:solidFill>
                <a:latin typeface="Arial" charset="0"/>
                <a:ea typeface="Arial" charset="0"/>
                <a:cs typeface="Arial" charset="0"/>
              </a:defRPr>
            </a:lvl8pPr>
            <a:lvl9pPr marL="2908300" indent="-215900" defTabSz="449263" fontAlgn="base">
              <a:spcBef>
                <a:spcPct val="0"/>
              </a:spcBef>
              <a:spcAft>
                <a:spcPct val="0"/>
              </a:spcAft>
              <a:defRPr>
                <a:solidFill>
                  <a:schemeClr val="tx1"/>
                </a:solidFill>
                <a:latin typeface="Arial" charset="0"/>
                <a:ea typeface="Arial" charset="0"/>
                <a:cs typeface="Arial" charset="0"/>
              </a:defRPr>
            </a:lvl9pPr>
          </a:lstStyle>
          <a:p>
            <a:r>
              <a:rPr kumimoji="1" lang="en-US" altLang="ja-JP" b="1">
                <a:latin typeface="Times New Roman" charset="0"/>
                <a:cs typeface="ＭＳ Ｐゴシック" charset="0"/>
              </a:rPr>
              <a:t>National Aeronautical and</a:t>
            </a:r>
          </a:p>
          <a:p>
            <a:r>
              <a:rPr kumimoji="1" lang="en-US" altLang="ja-JP" b="1">
                <a:latin typeface="Times New Roman" charset="0"/>
                <a:cs typeface="ＭＳ Ｐゴシック" charset="0"/>
              </a:rPr>
              <a:t>Space Administration</a:t>
            </a:r>
          </a:p>
          <a:p>
            <a:r>
              <a:rPr kumimoji="1" lang="en-US" altLang="ja-JP" b="1">
                <a:latin typeface="Times New Roman" charset="0"/>
                <a:cs typeface="ＭＳ Ｐゴシック" charset="0"/>
              </a:rPr>
              <a:t>Goddard Space Flight Center</a:t>
            </a:r>
          </a:p>
        </p:txBody>
      </p:sp>
      <p:sp>
        <p:nvSpPr>
          <p:cNvPr id="240668" name="AutoShape 28"/>
          <p:cNvSpPr>
            <a:spLocks noChangeArrowheads="1"/>
          </p:cNvSpPr>
          <p:nvPr/>
        </p:nvSpPr>
        <p:spPr bwMode="auto">
          <a:xfrm>
            <a:off x="5791200" y="3886200"/>
            <a:ext cx="3200400" cy="762000"/>
          </a:xfrm>
          <a:prstGeom prst="flowChartAlternateProcess">
            <a:avLst/>
          </a:prstGeom>
          <a:noFill/>
          <a:ln w="28575" cap="sq">
            <a:solidFill>
              <a:srgbClr val="CCECFF"/>
            </a:solid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0783" tIns="50392" rIns="100783" bIns="50392" anchor="ctr"/>
          <a:lstStyle/>
          <a:p>
            <a:pPr algn="ctr" defTabSz="449263"/>
            <a:endParaRPr kumimoji="1" lang="ja-JP" altLang="en-US" sz="2400">
              <a:solidFill>
                <a:schemeClr val="bg1"/>
              </a:solidFill>
              <a:latin typeface="Times New Roman" charset="0"/>
              <a:cs typeface="ＭＳ Ｐゴシック" charset="0"/>
            </a:endParaRPr>
          </a:p>
        </p:txBody>
      </p:sp>
      <p:pic>
        <p:nvPicPr>
          <p:cNvPr id="240669" name="Picture 29" descr="den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3600" y="4038600"/>
            <a:ext cx="503238" cy="503238"/>
          </a:xfrm>
          <a:prstGeom prst="rect">
            <a:avLst/>
          </a:prstGeom>
          <a:noFill/>
          <a:ln w="9525">
            <a:solidFill>
              <a:srgbClr val="CCECFF"/>
            </a:solidFill>
            <a:miter lim="800000"/>
            <a:headEnd/>
            <a:tailEnd/>
          </a:ln>
          <a:extLst>
            <a:ext uri="{909E8E84-426E-40DD-AFC4-6F175D3DCCD1}">
              <a14:hiddenFill xmlns:a14="http://schemas.microsoft.com/office/drawing/2010/main">
                <a:solidFill>
                  <a:srgbClr val="FFFFFF"/>
                </a:solidFill>
              </a14:hiddenFill>
            </a:ext>
          </a:extLst>
        </p:spPr>
      </p:pic>
      <p:sp>
        <p:nvSpPr>
          <p:cNvPr id="240670" name="Text Box 30"/>
          <p:cNvSpPr txBox="1">
            <a:spLocks noChangeArrowheads="1"/>
          </p:cNvSpPr>
          <p:nvPr/>
        </p:nvSpPr>
        <p:spPr bwMode="auto">
          <a:xfrm>
            <a:off x="6624638" y="3962400"/>
            <a:ext cx="2227262" cy="6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CCECFF"/>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0783" tIns="50392" rIns="100783" bIns="50392" anchor="ctr"/>
          <a:lstStyle>
            <a:lvl1pPr defTabSz="449263">
              <a:defRPr>
                <a:solidFill>
                  <a:schemeClr val="tx1"/>
                </a:solidFill>
                <a:latin typeface="Arial" charset="0"/>
                <a:ea typeface="ＭＳ Ｐゴシック" charset="0"/>
                <a:cs typeface="Arial" charset="0"/>
              </a:defRPr>
            </a:lvl1pPr>
            <a:lvl2pPr marL="431800" indent="-215900" defTabSz="449263">
              <a:defRPr>
                <a:solidFill>
                  <a:schemeClr val="tx1"/>
                </a:solidFill>
                <a:latin typeface="Arial" charset="0"/>
                <a:ea typeface="Arial" charset="0"/>
                <a:cs typeface="Arial" charset="0"/>
              </a:defRPr>
            </a:lvl2pPr>
            <a:lvl3pPr marL="647700" indent="-215900" defTabSz="449263">
              <a:defRPr>
                <a:solidFill>
                  <a:schemeClr val="tx1"/>
                </a:solidFill>
                <a:latin typeface="Arial" charset="0"/>
                <a:ea typeface="Arial" charset="0"/>
                <a:cs typeface="Arial" charset="0"/>
              </a:defRPr>
            </a:lvl3pPr>
            <a:lvl4pPr marL="863600" indent="-215900" defTabSz="449263">
              <a:defRPr>
                <a:solidFill>
                  <a:schemeClr val="tx1"/>
                </a:solidFill>
                <a:latin typeface="Arial" charset="0"/>
                <a:ea typeface="Arial" charset="0"/>
                <a:cs typeface="Arial" charset="0"/>
              </a:defRPr>
            </a:lvl4pPr>
            <a:lvl5pPr marL="1079500" indent="-215900" defTabSz="449263">
              <a:defRPr>
                <a:solidFill>
                  <a:schemeClr val="tx1"/>
                </a:solidFill>
                <a:latin typeface="Arial" charset="0"/>
                <a:ea typeface="Arial" charset="0"/>
                <a:cs typeface="Arial" charset="0"/>
              </a:defRPr>
            </a:lvl5pPr>
            <a:lvl6pPr marL="1536700" indent="-215900" defTabSz="449263" fontAlgn="base">
              <a:spcBef>
                <a:spcPct val="0"/>
              </a:spcBef>
              <a:spcAft>
                <a:spcPct val="0"/>
              </a:spcAft>
              <a:defRPr>
                <a:solidFill>
                  <a:schemeClr val="tx1"/>
                </a:solidFill>
                <a:latin typeface="Arial" charset="0"/>
                <a:ea typeface="Arial" charset="0"/>
                <a:cs typeface="Arial" charset="0"/>
              </a:defRPr>
            </a:lvl6pPr>
            <a:lvl7pPr marL="1993900" indent="-215900" defTabSz="449263" fontAlgn="base">
              <a:spcBef>
                <a:spcPct val="0"/>
              </a:spcBef>
              <a:spcAft>
                <a:spcPct val="0"/>
              </a:spcAft>
              <a:defRPr>
                <a:solidFill>
                  <a:schemeClr val="tx1"/>
                </a:solidFill>
                <a:latin typeface="Arial" charset="0"/>
                <a:ea typeface="Arial" charset="0"/>
                <a:cs typeface="Arial" charset="0"/>
              </a:defRPr>
            </a:lvl7pPr>
            <a:lvl8pPr marL="2451100" indent="-215900" defTabSz="449263" fontAlgn="base">
              <a:spcBef>
                <a:spcPct val="0"/>
              </a:spcBef>
              <a:spcAft>
                <a:spcPct val="0"/>
              </a:spcAft>
              <a:defRPr>
                <a:solidFill>
                  <a:schemeClr val="tx1"/>
                </a:solidFill>
                <a:latin typeface="Arial" charset="0"/>
                <a:ea typeface="Arial" charset="0"/>
                <a:cs typeface="Arial" charset="0"/>
              </a:defRPr>
            </a:lvl8pPr>
            <a:lvl9pPr marL="2908300" indent="-215900" defTabSz="449263" fontAlgn="base">
              <a:spcBef>
                <a:spcPct val="0"/>
              </a:spcBef>
              <a:spcAft>
                <a:spcPct val="0"/>
              </a:spcAft>
              <a:defRPr>
                <a:solidFill>
                  <a:schemeClr val="tx1"/>
                </a:solidFill>
                <a:latin typeface="Arial" charset="0"/>
                <a:ea typeface="Arial" charset="0"/>
                <a:cs typeface="Arial" charset="0"/>
              </a:defRPr>
            </a:lvl9pPr>
          </a:lstStyle>
          <a:p>
            <a:r>
              <a:rPr kumimoji="1" lang="en-US" altLang="ja-JP" b="1">
                <a:latin typeface="Times New Roman" charset="0"/>
                <a:cs typeface="ＭＳ Ｐゴシック" charset="0"/>
              </a:rPr>
              <a:t>University of Denver</a:t>
            </a:r>
          </a:p>
          <a:p>
            <a:r>
              <a:rPr kumimoji="1" lang="en-US" altLang="ja-JP" b="1">
                <a:latin typeface="Times New Roman" charset="0"/>
                <a:cs typeface="ＭＳ Ｐゴシック" charset="0"/>
              </a:rPr>
              <a:t>(Since June 2005)</a:t>
            </a:r>
          </a:p>
        </p:txBody>
      </p:sp>
      <p:sp>
        <p:nvSpPr>
          <p:cNvPr id="240671" name="Text Box 31"/>
          <p:cNvSpPr txBox="1">
            <a:spLocks noChangeArrowheads="1"/>
          </p:cNvSpPr>
          <p:nvPr/>
        </p:nvSpPr>
        <p:spPr bwMode="auto">
          <a:xfrm>
            <a:off x="1476375" y="511324"/>
            <a:ext cx="6191250" cy="707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0" tIns="45715" rIns="91430" bIns="45715">
            <a:spAutoFit/>
          </a:bodyPr>
          <a:lstStyle>
            <a:lvl1pPr defTabSz="449263">
              <a:defRPr>
                <a:solidFill>
                  <a:schemeClr val="tx1"/>
                </a:solidFill>
                <a:latin typeface="Arial" charset="0"/>
                <a:ea typeface="ＭＳ Ｐゴシック" charset="0"/>
                <a:cs typeface="Arial" charset="0"/>
              </a:defRPr>
            </a:lvl1pPr>
            <a:lvl2pPr marL="431800" indent="-215900" defTabSz="449263">
              <a:defRPr>
                <a:solidFill>
                  <a:schemeClr val="tx1"/>
                </a:solidFill>
                <a:latin typeface="Arial" charset="0"/>
                <a:ea typeface="Arial" charset="0"/>
                <a:cs typeface="Arial" charset="0"/>
              </a:defRPr>
            </a:lvl2pPr>
            <a:lvl3pPr marL="647700" indent="-215900" defTabSz="449263">
              <a:defRPr>
                <a:solidFill>
                  <a:schemeClr val="tx1"/>
                </a:solidFill>
                <a:latin typeface="Arial" charset="0"/>
                <a:ea typeface="Arial" charset="0"/>
                <a:cs typeface="Arial" charset="0"/>
              </a:defRPr>
            </a:lvl3pPr>
            <a:lvl4pPr marL="863600" indent="-215900" defTabSz="449263">
              <a:defRPr>
                <a:solidFill>
                  <a:schemeClr val="tx1"/>
                </a:solidFill>
                <a:latin typeface="Arial" charset="0"/>
                <a:ea typeface="Arial" charset="0"/>
                <a:cs typeface="Arial" charset="0"/>
              </a:defRPr>
            </a:lvl4pPr>
            <a:lvl5pPr marL="1079500" indent="-215900" defTabSz="449263">
              <a:defRPr>
                <a:solidFill>
                  <a:schemeClr val="tx1"/>
                </a:solidFill>
                <a:latin typeface="Arial" charset="0"/>
                <a:ea typeface="Arial" charset="0"/>
                <a:cs typeface="Arial" charset="0"/>
              </a:defRPr>
            </a:lvl5pPr>
            <a:lvl6pPr marL="1536700" indent="-215900" defTabSz="449263" fontAlgn="base">
              <a:spcBef>
                <a:spcPct val="0"/>
              </a:spcBef>
              <a:spcAft>
                <a:spcPct val="0"/>
              </a:spcAft>
              <a:defRPr>
                <a:solidFill>
                  <a:schemeClr val="tx1"/>
                </a:solidFill>
                <a:latin typeface="Arial" charset="0"/>
                <a:ea typeface="Arial" charset="0"/>
                <a:cs typeface="Arial" charset="0"/>
              </a:defRPr>
            </a:lvl6pPr>
            <a:lvl7pPr marL="1993900" indent="-215900" defTabSz="449263" fontAlgn="base">
              <a:spcBef>
                <a:spcPct val="0"/>
              </a:spcBef>
              <a:spcAft>
                <a:spcPct val="0"/>
              </a:spcAft>
              <a:defRPr>
                <a:solidFill>
                  <a:schemeClr val="tx1"/>
                </a:solidFill>
                <a:latin typeface="Arial" charset="0"/>
                <a:ea typeface="Arial" charset="0"/>
                <a:cs typeface="Arial" charset="0"/>
              </a:defRPr>
            </a:lvl7pPr>
            <a:lvl8pPr marL="2451100" indent="-215900" defTabSz="449263" fontAlgn="base">
              <a:spcBef>
                <a:spcPct val="0"/>
              </a:spcBef>
              <a:spcAft>
                <a:spcPct val="0"/>
              </a:spcAft>
              <a:defRPr>
                <a:solidFill>
                  <a:schemeClr val="tx1"/>
                </a:solidFill>
                <a:latin typeface="Arial" charset="0"/>
                <a:ea typeface="Arial" charset="0"/>
                <a:cs typeface="Arial" charset="0"/>
              </a:defRPr>
            </a:lvl8pPr>
            <a:lvl9pPr marL="2908300" indent="-215900" defTabSz="449263" fontAlgn="base">
              <a:spcBef>
                <a:spcPct val="0"/>
              </a:spcBef>
              <a:spcAft>
                <a:spcPct val="0"/>
              </a:spcAft>
              <a:defRPr>
                <a:solidFill>
                  <a:schemeClr val="tx1"/>
                </a:solidFill>
                <a:latin typeface="Arial" charset="0"/>
                <a:ea typeface="Arial" charset="0"/>
                <a:cs typeface="Arial" charset="0"/>
              </a:defRPr>
            </a:lvl9pPr>
          </a:lstStyle>
          <a:p>
            <a:pPr algn="ctr"/>
            <a:r>
              <a:rPr kumimoji="1" lang="en-US" altLang="ja-JP" sz="4000" dirty="0">
                <a:solidFill>
                  <a:srgbClr val="D16349"/>
                </a:solidFill>
                <a:latin typeface="+mj-lt"/>
                <a:cs typeface="ＭＳ Ｐゴシック" charset="0"/>
              </a:rPr>
              <a:t>BESS </a:t>
            </a:r>
            <a:r>
              <a:rPr kumimoji="1" lang="en-US" altLang="ja-JP" sz="4000" dirty="0" smtClean="0">
                <a:solidFill>
                  <a:srgbClr val="D16349"/>
                </a:solidFill>
                <a:latin typeface="+mj-lt"/>
                <a:cs typeface="ＭＳ Ｐゴシック" charset="0"/>
              </a:rPr>
              <a:t>Collaboration</a:t>
            </a:r>
            <a:endParaRPr kumimoji="1" lang="en-US" altLang="ja-JP" sz="4000" dirty="0">
              <a:solidFill>
                <a:srgbClr val="D16349"/>
              </a:solidFill>
              <a:latin typeface="+mj-lt"/>
              <a:cs typeface="ＭＳ Ｐゴシック" charset="0"/>
            </a:endParaRPr>
          </a:p>
        </p:txBody>
      </p:sp>
    </p:spTree>
    <p:extLst>
      <p:ext uri="{BB962C8B-B14F-4D97-AF65-F5344CB8AC3E}">
        <p14:creationId xmlns:p14="http://schemas.microsoft.com/office/powerpoint/2010/main" val="3096491616"/>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9263" y="1244600"/>
            <a:ext cx="3152775" cy="3594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2692" name="Rectangle 4"/>
          <p:cNvSpPr>
            <a:spLocks noGrp="1" noChangeArrowheads="1"/>
          </p:cNvSpPr>
          <p:nvPr>
            <p:ph type="subTitle" idx="1"/>
          </p:nvPr>
        </p:nvSpPr>
        <p:spPr>
          <a:xfrm>
            <a:off x="149225" y="1580693"/>
            <a:ext cx="4422775" cy="4312565"/>
          </a:xfrm>
          <a:ln/>
          <a:extLst>
            <a:ext uri="{91240B29-F687-4F45-9708-019B960494DF}">
              <a14:hiddenLine xmlns:a14="http://schemas.microsoft.com/office/drawing/2010/main" w="9525">
                <a:solidFill>
                  <a:srgbClr val="000000"/>
                </a:solidFill>
                <a:round/>
                <a:headEnd/>
                <a:tailEnd/>
              </a14:hiddenLine>
            </a:ext>
          </a:extLst>
        </p:spPr>
        <p:txBody>
          <a:bodyPr lIns="0" tIns="0" rIns="0" bIns="0" anchor="ctr">
            <a:spAutoFit/>
          </a:bodyPr>
          <a:lstStyle/>
          <a:p>
            <a:pPr marL="0" lvl="1" indent="0" defTabSz="449263">
              <a:lnSpc>
                <a:spcPct val="93000"/>
              </a:lnSpc>
              <a:spcBef>
                <a:spcPct val="0"/>
              </a:spcBef>
              <a:buSzPct val="75000"/>
              <a:buFont typeface="StarSymbol" charset="0"/>
              <a:buNone/>
              <a:tabLst>
                <a:tab pos="723900" algn="l"/>
                <a:tab pos="1447800" algn="l"/>
                <a:tab pos="2171700" algn="l"/>
                <a:tab pos="2895600" algn="l"/>
                <a:tab pos="3619500" algn="l"/>
                <a:tab pos="4343400" algn="l"/>
                <a:tab pos="5065713" algn="l"/>
              </a:tabLst>
            </a:pPr>
            <a:r>
              <a:rPr lang="en-GB" altLang="ja-JP" sz="2400" b="1" dirty="0">
                <a:ea typeface="ＭＳ Ｐゴシック" charset="0"/>
                <a:cs typeface="ＭＳ Ｐゴシック" charset="0"/>
              </a:rPr>
              <a:t>Rigidity measurement</a:t>
            </a:r>
            <a:endParaRPr lang="en-GB" altLang="ja-JP" sz="2400" dirty="0">
              <a:ea typeface="ＭＳ Ｐゴシック" charset="0"/>
              <a:cs typeface="ＭＳ Ｐゴシック" charset="0"/>
            </a:endParaRPr>
          </a:p>
          <a:p>
            <a:pPr marL="0" lvl="1" indent="0" defTabSz="449263">
              <a:lnSpc>
                <a:spcPct val="140000"/>
              </a:lnSpc>
              <a:spcBef>
                <a:spcPct val="0"/>
              </a:spcBef>
              <a:buSzPct val="75000"/>
              <a:buFont typeface="StarSymbol" charset="0"/>
              <a:buNone/>
              <a:tabLst>
                <a:tab pos="723900" algn="l"/>
                <a:tab pos="1447800" algn="l"/>
                <a:tab pos="2171700" algn="l"/>
                <a:tab pos="2895600" algn="l"/>
                <a:tab pos="3619500" algn="l"/>
                <a:tab pos="4343400" algn="l"/>
                <a:tab pos="5065713" algn="l"/>
              </a:tabLst>
            </a:pPr>
            <a:r>
              <a:rPr lang="en-GB" altLang="ja-JP" sz="2400" dirty="0">
                <a:ea typeface="ＭＳ Ｐゴシック" charset="0"/>
                <a:cs typeface="ＭＳ Ｐゴシック" charset="0"/>
              </a:rPr>
              <a:t>  </a:t>
            </a:r>
            <a:r>
              <a:rPr lang="en-GB" altLang="ja-JP" sz="2400" dirty="0">
                <a:solidFill>
                  <a:schemeClr val="accent1"/>
                </a:solidFill>
                <a:ea typeface="ＭＳ Ｐゴシック" charset="0"/>
                <a:cs typeface="ＭＳ Ｐゴシック" charset="0"/>
              </a:rPr>
              <a:t>SC Solenoid</a:t>
            </a:r>
            <a:r>
              <a:rPr lang="en-GB" altLang="ja-JP" sz="2400" dirty="0">
                <a:ea typeface="ＭＳ Ｐゴシック" charset="0"/>
                <a:cs typeface="ＭＳ Ｐゴシック" charset="0"/>
              </a:rPr>
              <a:t> (L=1m, B=1T)</a:t>
            </a:r>
          </a:p>
          <a:p>
            <a:pPr marL="774700" lvl="2" indent="-342900" defTabSz="449263">
              <a:lnSpc>
                <a:spcPct val="125000"/>
              </a:lnSpc>
              <a:spcBef>
                <a:spcPct val="0"/>
              </a:spcBef>
              <a:buClr>
                <a:srgbClr val="000000"/>
              </a:buClr>
              <a:buSzPct val="75000"/>
              <a:buFont typeface="Arial"/>
              <a:buChar char="•"/>
              <a:tabLst>
                <a:tab pos="723900" algn="l"/>
                <a:tab pos="1447800" algn="l"/>
                <a:tab pos="2171700" algn="l"/>
                <a:tab pos="2895600" algn="l"/>
                <a:tab pos="3619500" algn="l"/>
                <a:tab pos="4343400" algn="l"/>
                <a:tab pos="5065713" algn="l"/>
              </a:tabLst>
            </a:pPr>
            <a:r>
              <a:rPr lang="en-GB" altLang="ja-JP" dirty="0">
                <a:ea typeface="ＭＳ Ｐゴシック" charset="0"/>
                <a:cs typeface="ＭＳ Ｐゴシック" charset="0"/>
              </a:rPr>
              <a:t>Min. material (4.7g/cm</a:t>
            </a:r>
            <a:r>
              <a:rPr lang="en-GB" altLang="ja-JP" baseline="33000" dirty="0">
                <a:ea typeface="ＭＳ Ｐゴシック" charset="0"/>
                <a:cs typeface="ＭＳ Ｐゴシック" charset="0"/>
              </a:rPr>
              <a:t>2</a:t>
            </a:r>
            <a:r>
              <a:rPr lang="en-GB" altLang="ja-JP" dirty="0">
                <a:ea typeface="ＭＳ Ｐゴシック" charset="0"/>
                <a:cs typeface="ＭＳ Ｐゴシック" charset="0"/>
              </a:rPr>
              <a:t>)</a:t>
            </a:r>
          </a:p>
          <a:p>
            <a:pPr marL="774700" lvl="2" indent="-342900" defTabSz="449263">
              <a:lnSpc>
                <a:spcPct val="125000"/>
              </a:lnSpc>
              <a:spcBef>
                <a:spcPct val="0"/>
              </a:spcBef>
              <a:buClr>
                <a:srgbClr val="000000"/>
              </a:buClr>
              <a:buSzPct val="75000"/>
              <a:buFont typeface="Arial"/>
              <a:buChar char="•"/>
              <a:tabLst>
                <a:tab pos="723900" algn="l"/>
                <a:tab pos="1447800" algn="l"/>
                <a:tab pos="2171700" algn="l"/>
                <a:tab pos="2895600" algn="l"/>
                <a:tab pos="3619500" algn="l"/>
                <a:tab pos="4343400" algn="l"/>
                <a:tab pos="5065713" algn="l"/>
              </a:tabLst>
            </a:pPr>
            <a:r>
              <a:rPr lang="en-GB" altLang="ja-JP" dirty="0">
                <a:ea typeface="ＭＳ Ｐゴシック" charset="0"/>
                <a:cs typeface="ＭＳ Ｐゴシック" charset="0"/>
              </a:rPr>
              <a:t>Uniform field</a:t>
            </a:r>
          </a:p>
          <a:p>
            <a:pPr marL="774700" lvl="2" indent="-342900" defTabSz="449263">
              <a:lnSpc>
                <a:spcPct val="125000"/>
              </a:lnSpc>
              <a:spcBef>
                <a:spcPct val="0"/>
              </a:spcBef>
              <a:buClr>
                <a:srgbClr val="000000"/>
              </a:buClr>
              <a:buSzPct val="75000"/>
              <a:buFont typeface="Arial"/>
              <a:buChar char="•"/>
              <a:tabLst>
                <a:tab pos="723900" algn="l"/>
                <a:tab pos="1447800" algn="l"/>
                <a:tab pos="2171700" algn="l"/>
                <a:tab pos="2895600" algn="l"/>
                <a:tab pos="3619500" algn="l"/>
                <a:tab pos="4343400" algn="l"/>
                <a:tab pos="5065713" algn="l"/>
              </a:tabLst>
            </a:pPr>
            <a:r>
              <a:rPr lang="en-GB" altLang="ja-JP" dirty="0">
                <a:ea typeface="ＭＳ Ｐゴシック" charset="0"/>
                <a:cs typeface="ＭＳ Ｐゴシック" charset="0"/>
              </a:rPr>
              <a:t>Large acceptance </a:t>
            </a:r>
          </a:p>
          <a:p>
            <a:pPr marL="0" lvl="1" indent="0" defTabSz="449263">
              <a:lnSpc>
                <a:spcPct val="140000"/>
              </a:lnSpc>
              <a:spcBef>
                <a:spcPct val="0"/>
              </a:spcBef>
              <a:buSzPct val="75000"/>
              <a:buFont typeface="StarSymbol" charset="0"/>
              <a:buNone/>
              <a:tabLst>
                <a:tab pos="723900" algn="l"/>
                <a:tab pos="1447800" algn="l"/>
                <a:tab pos="2171700" algn="l"/>
                <a:tab pos="2895600" algn="l"/>
                <a:tab pos="3619500" algn="l"/>
                <a:tab pos="4343400" algn="l"/>
                <a:tab pos="5065713" algn="l"/>
              </a:tabLst>
            </a:pPr>
            <a:r>
              <a:rPr lang="en-GB" altLang="ja-JP" dirty="0">
                <a:solidFill>
                  <a:schemeClr val="accent1"/>
                </a:solidFill>
                <a:ea typeface="ＭＳ Ｐゴシック" charset="0"/>
                <a:cs typeface="ＭＳ Ｐゴシック" charset="0"/>
              </a:rPr>
              <a:t>  </a:t>
            </a:r>
            <a:r>
              <a:rPr lang="en-GB" altLang="ja-JP" sz="2400" dirty="0">
                <a:solidFill>
                  <a:schemeClr val="accent1"/>
                </a:solidFill>
                <a:ea typeface="ＭＳ Ｐゴシック" charset="0"/>
                <a:cs typeface="ＭＳ Ｐゴシック" charset="0"/>
              </a:rPr>
              <a:t>Central tracker</a:t>
            </a:r>
            <a:r>
              <a:rPr lang="en-GB" altLang="ja-JP" sz="2400" dirty="0">
                <a:ea typeface="ＭＳ Ｐゴシック" charset="0"/>
                <a:cs typeface="ＭＳ Ｐゴシック" charset="0"/>
              </a:rPr>
              <a:t> </a:t>
            </a:r>
          </a:p>
          <a:p>
            <a:pPr marL="774700" lvl="2" indent="-342900" defTabSz="449263">
              <a:lnSpc>
                <a:spcPct val="93000"/>
              </a:lnSpc>
              <a:spcBef>
                <a:spcPct val="0"/>
              </a:spcBef>
              <a:buClr>
                <a:srgbClr val="FFCC00"/>
              </a:buClr>
              <a:buSzPct val="80000"/>
              <a:buFont typeface="Arial"/>
              <a:buChar char="•"/>
              <a:tabLst>
                <a:tab pos="723900" algn="l"/>
                <a:tab pos="1447800" algn="l"/>
                <a:tab pos="2171700" algn="l"/>
                <a:tab pos="2895600" algn="l"/>
                <a:tab pos="3619500" algn="l"/>
                <a:tab pos="4343400" algn="l"/>
                <a:tab pos="5065713" algn="l"/>
              </a:tabLst>
            </a:pPr>
            <a:r>
              <a:rPr lang="en-GB" altLang="ja-JP" dirty="0">
                <a:ea typeface="ＭＳ Ｐゴシック" charset="0"/>
                <a:cs typeface="ＭＳ Ｐゴシック" charset="0"/>
              </a:rPr>
              <a:t>Drift chambers (Jet/IDC)</a:t>
            </a:r>
          </a:p>
          <a:p>
            <a:pPr marL="774700" lvl="2" indent="-342900" defTabSz="449263">
              <a:lnSpc>
                <a:spcPct val="93000"/>
              </a:lnSpc>
              <a:spcBef>
                <a:spcPct val="0"/>
              </a:spcBef>
              <a:buClr>
                <a:srgbClr val="FFCC00"/>
              </a:buClr>
              <a:buSzPct val="80000"/>
              <a:buFont typeface="Arial"/>
              <a:buChar char="•"/>
              <a:tabLst>
                <a:tab pos="723900" algn="l"/>
                <a:tab pos="1447800" algn="l"/>
                <a:tab pos="2171700" algn="l"/>
                <a:tab pos="2895600" algn="l"/>
                <a:tab pos="3619500" algn="l"/>
                <a:tab pos="4343400" algn="l"/>
                <a:tab pos="5065713" algn="l"/>
              </a:tabLst>
            </a:pPr>
            <a:r>
              <a:rPr lang="en-GB" altLang="ja-JP" dirty="0">
                <a:latin typeface="Times" charset="0"/>
                <a:ea typeface="ＭＳ Ｐゴシック" charset="0"/>
                <a:cs typeface="ＭＳ Ｐゴシック" charset="0"/>
              </a:rPr>
              <a:t> </a:t>
            </a:r>
            <a:r>
              <a:rPr lang="en-GB" altLang="ja-JP" dirty="0">
                <a:latin typeface="Symbol" charset="0"/>
                <a:ea typeface="ＭＳ Ｐゴシック" charset="0"/>
                <a:cs typeface="ＭＳ Ｐゴシック" charset="0"/>
              </a:rPr>
              <a:t>d </a:t>
            </a:r>
            <a:r>
              <a:rPr lang="en-GB" altLang="ja-JP" dirty="0">
                <a:latin typeface="Times" charset="0"/>
                <a:ea typeface="ＭＳ Ｐゴシック" charset="0"/>
                <a:cs typeface="ＭＳ Ｐゴシック" charset="0"/>
              </a:rPr>
              <a:t>~200 </a:t>
            </a:r>
            <a:r>
              <a:rPr lang="en-GB" altLang="ja-JP" b="1" dirty="0">
                <a:latin typeface="Symbol" charset="0"/>
                <a:ea typeface="ＭＳ Ｐゴシック" charset="0"/>
                <a:cs typeface="ＭＳ Ｐゴシック" charset="0"/>
              </a:rPr>
              <a:t>m</a:t>
            </a:r>
            <a:r>
              <a:rPr lang="en-GB" altLang="ja-JP" b="1" dirty="0">
                <a:latin typeface="Times" charset="0"/>
                <a:ea typeface="ＭＳ Ｐゴシック" charset="0"/>
                <a:cs typeface="ＭＳ Ｐゴシック" charset="0"/>
              </a:rPr>
              <a:t>m</a:t>
            </a:r>
          </a:p>
          <a:p>
            <a:pPr marL="0" lvl="1" indent="0" defTabSz="449263">
              <a:lnSpc>
                <a:spcPct val="140000"/>
              </a:lnSpc>
              <a:spcBef>
                <a:spcPct val="0"/>
              </a:spcBef>
              <a:buSzPct val="75000"/>
              <a:buFont typeface="StarSymbol" charset="0"/>
              <a:buNone/>
              <a:tabLst>
                <a:tab pos="723900" algn="l"/>
                <a:tab pos="1447800" algn="l"/>
                <a:tab pos="2171700" algn="l"/>
                <a:tab pos="2895600" algn="l"/>
                <a:tab pos="3619500" algn="l"/>
                <a:tab pos="4343400" algn="l"/>
                <a:tab pos="5065713" algn="l"/>
              </a:tabLst>
            </a:pPr>
            <a:r>
              <a:rPr lang="en-GB" altLang="ja-JP" b="1" dirty="0">
                <a:latin typeface="Times" charset="0"/>
                <a:ea typeface="ＭＳ Ｐゴシック" charset="0"/>
                <a:cs typeface="ＭＳ Ｐゴシック" charset="0"/>
              </a:rPr>
              <a:t> </a:t>
            </a:r>
            <a:r>
              <a:rPr lang="en-GB" altLang="ja-JP" sz="2400" b="1" i="1" dirty="0">
                <a:solidFill>
                  <a:srgbClr val="646B86"/>
                </a:solidFill>
                <a:ea typeface="ＭＳ Ｐゴシック" charset="0"/>
                <a:cs typeface="ＭＳ Ｐゴシック" charset="0"/>
              </a:rPr>
              <a:t>Z</a:t>
            </a:r>
            <a:r>
              <a:rPr lang="en-GB" altLang="ja-JP" sz="2400" b="1" dirty="0">
                <a:solidFill>
                  <a:srgbClr val="646B86"/>
                </a:solidFill>
                <a:ea typeface="ＭＳ Ｐゴシック" charset="0"/>
                <a:cs typeface="ＭＳ Ｐゴシック" charset="0"/>
              </a:rPr>
              <a:t>, </a:t>
            </a:r>
            <a:r>
              <a:rPr lang="en-GB" altLang="ja-JP" sz="2400" b="1" i="1" dirty="0">
                <a:solidFill>
                  <a:srgbClr val="646B86"/>
                </a:solidFill>
                <a:ea typeface="ＭＳ Ｐゴシック" charset="0"/>
                <a:cs typeface="ＭＳ Ｐゴシック" charset="0"/>
              </a:rPr>
              <a:t>m</a:t>
            </a:r>
            <a:r>
              <a:rPr lang="en-GB" altLang="ja-JP" sz="2400" b="1" dirty="0">
                <a:solidFill>
                  <a:srgbClr val="646B86"/>
                </a:solidFill>
                <a:ea typeface="ＭＳ Ｐゴシック" charset="0"/>
                <a:cs typeface="ＭＳ Ｐゴシック" charset="0"/>
              </a:rPr>
              <a:t> measurement</a:t>
            </a:r>
          </a:p>
          <a:p>
            <a:pPr marL="0" lvl="1" indent="0" defTabSz="449263">
              <a:lnSpc>
                <a:spcPct val="93000"/>
              </a:lnSpc>
              <a:spcBef>
                <a:spcPct val="0"/>
              </a:spcBef>
              <a:buSzPct val="75000"/>
              <a:buFont typeface="StarSymbol" charset="0"/>
              <a:buNone/>
              <a:tabLst>
                <a:tab pos="723900" algn="l"/>
                <a:tab pos="1447800" algn="l"/>
                <a:tab pos="2171700" algn="l"/>
                <a:tab pos="2895600" algn="l"/>
                <a:tab pos="3619500" algn="l"/>
                <a:tab pos="4343400" algn="l"/>
                <a:tab pos="5065713" algn="l"/>
              </a:tabLst>
            </a:pPr>
            <a:r>
              <a:rPr lang="en-GB" altLang="ja-JP" sz="2400" b="1" dirty="0">
                <a:solidFill>
                  <a:srgbClr val="646B86"/>
                </a:solidFill>
                <a:latin typeface="Times" charset="0"/>
                <a:ea typeface="ＭＳ Ｐゴシック" charset="0"/>
                <a:cs typeface="ＭＳ Ｐゴシック" charset="0"/>
              </a:rPr>
              <a:t>	</a:t>
            </a:r>
            <a:r>
              <a:rPr lang="en-GB" altLang="ja-JP" sz="2400" b="1" i="1" dirty="0" err="1">
                <a:solidFill>
                  <a:srgbClr val="646B86"/>
                </a:solidFill>
                <a:latin typeface="Times" charset="0"/>
                <a:ea typeface="ＭＳ Ｐゴシック" charset="0"/>
                <a:cs typeface="ＭＳ Ｐゴシック" charset="0"/>
              </a:rPr>
              <a:t>R,</a:t>
            </a:r>
            <a:r>
              <a:rPr lang="en-GB" altLang="ja-JP" sz="2400" b="1" dirty="0" err="1">
                <a:solidFill>
                  <a:srgbClr val="646B86"/>
                </a:solidFill>
                <a:latin typeface="Symbol" charset="0"/>
                <a:ea typeface="ＭＳ Ｐゴシック" charset="0"/>
                <a:cs typeface="ＭＳ Ｐゴシック" charset="0"/>
              </a:rPr>
              <a:t>b</a:t>
            </a:r>
            <a:r>
              <a:rPr lang="en-GB" altLang="ja-JP" sz="2400" b="1" dirty="0">
                <a:solidFill>
                  <a:srgbClr val="646B86"/>
                </a:solidFill>
                <a:latin typeface="Times" charset="0"/>
                <a:ea typeface="ＭＳ Ｐゴシック" charset="0"/>
                <a:cs typeface="ＭＳ Ｐゴシック" charset="0"/>
              </a:rPr>
              <a:t>	--&gt; </a:t>
            </a:r>
            <a:r>
              <a:rPr lang="en-GB" altLang="ja-JP" sz="2400" b="1" i="1" dirty="0">
                <a:solidFill>
                  <a:srgbClr val="646B86"/>
                </a:solidFill>
                <a:latin typeface="Times" charset="0"/>
                <a:ea typeface="ＭＳ Ｐゴシック" charset="0"/>
                <a:cs typeface="ＭＳ Ｐゴシック" charset="0"/>
              </a:rPr>
              <a:t>m = </a:t>
            </a:r>
            <a:r>
              <a:rPr lang="en-GB" altLang="ja-JP" sz="2400" b="1" i="1" dirty="0" err="1">
                <a:solidFill>
                  <a:srgbClr val="646B86"/>
                </a:solidFill>
                <a:latin typeface="Times" charset="0"/>
                <a:ea typeface="ＭＳ Ｐゴシック" charset="0"/>
                <a:cs typeface="ＭＳ Ｐゴシック" charset="0"/>
              </a:rPr>
              <a:t>ZeR</a:t>
            </a:r>
            <a:r>
              <a:rPr lang="en-GB" altLang="ja-JP" sz="2400" b="1" i="1" dirty="0">
                <a:solidFill>
                  <a:srgbClr val="646B86"/>
                </a:solidFill>
                <a:latin typeface="Times" charset="0"/>
                <a:ea typeface="ＭＳ Ｐゴシック" charset="0"/>
                <a:cs typeface="ＭＳ Ｐゴシック" charset="0"/>
              </a:rPr>
              <a:t>   </a:t>
            </a:r>
            <a:r>
              <a:rPr lang="en-GB" altLang="ja-JP" sz="2400" b="1" i="1" dirty="0">
                <a:solidFill>
                  <a:srgbClr val="646B86"/>
                </a:solidFill>
                <a:latin typeface="Times" charset="0"/>
                <a:ea typeface="ＭＳ Ｐゴシック" charset="0"/>
                <a:cs typeface="Times New Roman" charset="0"/>
              </a:rPr>
              <a:t>1/</a:t>
            </a:r>
            <a:r>
              <a:rPr lang="en-GB" altLang="ja-JP" sz="2400" b="1" i="1" dirty="0">
                <a:solidFill>
                  <a:srgbClr val="646B86"/>
                </a:solidFill>
                <a:latin typeface="Symbol" charset="0"/>
                <a:ea typeface="ＭＳ Ｐゴシック" charset="0"/>
                <a:cs typeface="ＭＳ Ｐゴシック" charset="0"/>
              </a:rPr>
              <a:t>b</a:t>
            </a:r>
            <a:r>
              <a:rPr lang="en-GB" altLang="ja-JP" sz="2400" b="1" i="1" baseline="30000" dirty="0">
                <a:solidFill>
                  <a:srgbClr val="646B86"/>
                </a:solidFill>
                <a:latin typeface="Times" charset="0"/>
                <a:ea typeface="ＭＳ Ｐゴシック" charset="0"/>
                <a:cs typeface="ＭＳ Ｐゴシック" charset="0"/>
              </a:rPr>
              <a:t>2</a:t>
            </a:r>
            <a:r>
              <a:rPr lang="en-GB" altLang="ja-JP" sz="2400" b="1" i="1" dirty="0">
                <a:solidFill>
                  <a:srgbClr val="646B86"/>
                </a:solidFill>
                <a:latin typeface="Times" charset="0"/>
                <a:ea typeface="ＭＳ Ｐゴシック" charset="0"/>
                <a:cs typeface="ＭＳ Ｐゴシック" charset="0"/>
              </a:rPr>
              <a:t>-1</a:t>
            </a:r>
          </a:p>
          <a:p>
            <a:pPr marL="0" lvl="1" indent="0" defTabSz="449263">
              <a:lnSpc>
                <a:spcPct val="93000"/>
              </a:lnSpc>
              <a:spcBef>
                <a:spcPct val="0"/>
              </a:spcBef>
              <a:buSzPct val="75000"/>
              <a:buFont typeface="StarSymbol" charset="0"/>
              <a:buNone/>
              <a:tabLst>
                <a:tab pos="723900" algn="l"/>
                <a:tab pos="1447800" algn="l"/>
                <a:tab pos="2171700" algn="l"/>
                <a:tab pos="2895600" algn="l"/>
                <a:tab pos="3619500" algn="l"/>
                <a:tab pos="4343400" algn="l"/>
                <a:tab pos="5065713" algn="l"/>
              </a:tabLst>
            </a:pPr>
            <a:r>
              <a:rPr lang="en-GB" altLang="ja-JP" sz="2400" b="1" i="1" dirty="0">
                <a:solidFill>
                  <a:srgbClr val="646B86"/>
                </a:solidFill>
                <a:latin typeface="Times" charset="0"/>
                <a:ea typeface="ＭＳ Ｐゴシック" charset="0"/>
                <a:cs typeface="ＭＳ Ｐゴシック" charset="0"/>
              </a:rPr>
              <a:t>	</a:t>
            </a:r>
            <a:r>
              <a:rPr lang="en-GB" altLang="ja-JP" sz="2400" b="1" i="1" dirty="0" err="1">
                <a:solidFill>
                  <a:srgbClr val="646B86"/>
                </a:solidFill>
                <a:latin typeface="Times" charset="0"/>
                <a:ea typeface="ＭＳ Ｐゴシック" charset="0"/>
                <a:cs typeface="ＭＳ Ｐゴシック" charset="0"/>
              </a:rPr>
              <a:t>dE</a:t>
            </a:r>
            <a:r>
              <a:rPr lang="en-GB" altLang="ja-JP" sz="2400" b="1" i="1" dirty="0">
                <a:solidFill>
                  <a:srgbClr val="646B86"/>
                </a:solidFill>
                <a:latin typeface="Times" charset="0"/>
                <a:ea typeface="ＭＳ Ｐゴシック" charset="0"/>
                <a:cs typeface="ＭＳ Ｐゴシック" charset="0"/>
              </a:rPr>
              <a:t>/dx --&gt;  Z</a:t>
            </a:r>
          </a:p>
        </p:txBody>
      </p:sp>
      <p:sp>
        <p:nvSpPr>
          <p:cNvPr id="242691" name="Rectangle 3"/>
          <p:cNvSpPr>
            <a:spLocks noGrp="1" noChangeArrowheads="1"/>
          </p:cNvSpPr>
          <p:nvPr>
            <p:ph type="ctrTitle"/>
          </p:nvPr>
        </p:nvSpPr>
        <p:spPr>
          <a:xfrm>
            <a:off x="425450" y="275818"/>
            <a:ext cx="8229600" cy="637610"/>
          </a:xfrm>
          <a:ln/>
          <a:extLst>
            <a:ext uri="{91240B29-F687-4F45-9708-019B960494DF}">
              <a14:hiddenLine xmlns:a14="http://schemas.microsoft.com/office/drawing/2010/main" w="9525">
                <a:solidFill>
                  <a:srgbClr val="000000"/>
                </a:solidFill>
                <a:round/>
                <a:headEnd/>
                <a:tailEnd/>
              </a14:hiddenLine>
            </a:ext>
          </a:extLst>
        </p:spPr>
        <p:txBody>
          <a:bodyPr lIns="0" tIns="0" rIns="0" bIns="0" anchor="ctr">
            <a:spAutoFit/>
          </a:bodyPr>
          <a:lstStyle/>
          <a:p>
            <a:pPr marL="889000" indent="-179388">
              <a:lnSpc>
                <a:spcPct val="93000"/>
              </a:lnSpc>
              <a:tabLst>
                <a:tab pos="657225" algn="l"/>
                <a:tab pos="1312863" algn="l"/>
                <a:tab pos="1970088" algn="l"/>
                <a:tab pos="2627313" algn="l"/>
                <a:tab pos="3282950" algn="l"/>
                <a:tab pos="3938588" algn="l"/>
                <a:tab pos="4595813" algn="l"/>
                <a:tab pos="5253038" algn="l"/>
                <a:tab pos="5908675" algn="l"/>
                <a:tab pos="6564313" algn="l"/>
                <a:tab pos="7219950" algn="l"/>
                <a:tab pos="7880350" algn="l"/>
              </a:tabLst>
            </a:pPr>
            <a:r>
              <a:rPr lang="en-GB" altLang="ja-JP" dirty="0">
                <a:solidFill>
                  <a:srgbClr val="D16349"/>
                </a:solidFill>
                <a:cs typeface="ＭＳ Ｐゴシック" charset="0"/>
              </a:rPr>
              <a:t>BESS Detector</a:t>
            </a:r>
          </a:p>
        </p:txBody>
      </p:sp>
      <p:sp>
        <p:nvSpPr>
          <p:cNvPr id="242693" name="Text Box 5"/>
          <p:cNvSpPr txBox="1">
            <a:spLocks noChangeArrowheads="1"/>
          </p:cNvSpPr>
          <p:nvPr/>
        </p:nvSpPr>
        <p:spPr bwMode="auto">
          <a:xfrm>
            <a:off x="7540625" y="1312863"/>
            <a:ext cx="1308100" cy="79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1" tIns="42448" rIns="81631" bIns="42448">
            <a:spAutoFit/>
          </a:bodyPr>
          <a:lstStyle>
            <a:lvl1pPr defTabSz="407988">
              <a:tabLst>
                <a:tab pos="657225" algn="l"/>
                <a:tab pos="1312863" algn="l"/>
              </a:tabLst>
              <a:defRPr>
                <a:solidFill>
                  <a:schemeClr val="tx1"/>
                </a:solidFill>
                <a:latin typeface="Arial" charset="0"/>
                <a:ea typeface="ＭＳ Ｐゴシック" charset="0"/>
                <a:cs typeface="Arial" charset="0"/>
              </a:defRPr>
            </a:lvl1pPr>
            <a:lvl2pPr defTabSz="407988">
              <a:tabLst>
                <a:tab pos="657225" algn="l"/>
                <a:tab pos="1312863" algn="l"/>
              </a:tabLst>
              <a:defRPr>
                <a:solidFill>
                  <a:schemeClr val="tx1"/>
                </a:solidFill>
                <a:latin typeface="Arial" charset="0"/>
                <a:ea typeface="Arial" charset="0"/>
                <a:cs typeface="Arial" charset="0"/>
              </a:defRPr>
            </a:lvl2pPr>
            <a:lvl3pPr marL="587375" indent="-195263" defTabSz="407988">
              <a:tabLst>
                <a:tab pos="657225" algn="l"/>
                <a:tab pos="1312863" algn="l"/>
              </a:tabLst>
              <a:defRPr>
                <a:solidFill>
                  <a:schemeClr val="tx1"/>
                </a:solidFill>
                <a:latin typeface="Arial" charset="0"/>
                <a:ea typeface="Arial" charset="0"/>
                <a:cs typeface="Arial" charset="0"/>
              </a:defRPr>
            </a:lvl3pPr>
            <a:lvl4pPr marL="782638" indent="-195263" defTabSz="407988">
              <a:tabLst>
                <a:tab pos="657225" algn="l"/>
                <a:tab pos="1312863" algn="l"/>
              </a:tabLst>
              <a:defRPr>
                <a:solidFill>
                  <a:schemeClr val="tx1"/>
                </a:solidFill>
                <a:latin typeface="Arial" charset="0"/>
                <a:ea typeface="Arial" charset="0"/>
                <a:cs typeface="Arial" charset="0"/>
              </a:defRPr>
            </a:lvl4pPr>
            <a:lvl5pPr marL="979488" indent="-196850" defTabSz="407988">
              <a:tabLst>
                <a:tab pos="657225" algn="l"/>
                <a:tab pos="1312863" algn="l"/>
              </a:tabLst>
              <a:defRPr>
                <a:solidFill>
                  <a:schemeClr val="tx1"/>
                </a:solidFill>
                <a:latin typeface="Arial" charset="0"/>
                <a:ea typeface="Arial" charset="0"/>
                <a:cs typeface="Arial" charset="0"/>
              </a:defRPr>
            </a:lvl5pPr>
            <a:lvl6pPr marL="1436688" indent="-196850" defTabSz="407988" fontAlgn="base">
              <a:spcBef>
                <a:spcPct val="0"/>
              </a:spcBef>
              <a:spcAft>
                <a:spcPct val="0"/>
              </a:spcAft>
              <a:tabLst>
                <a:tab pos="657225" algn="l"/>
                <a:tab pos="1312863" algn="l"/>
              </a:tabLst>
              <a:defRPr>
                <a:solidFill>
                  <a:schemeClr val="tx1"/>
                </a:solidFill>
                <a:latin typeface="Arial" charset="0"/>
                <a:ea typeface="Arial" charset="0"/>
                <a:cs typeface="Arial" charset="0"/>
              </a:defRPr>
            </a:lvl6pPr>
            <a:lvl7pPr marL="1893888" indent="-196850" defTabSz="407988" fontAlgn="base">
              <a:spcBef>
                <a:spcPct val="0"/>
              </a:spcBef>
              <a:spcAft>
                <a:spcPct val="0"/>
              </a:spcAft>
              <a:tabLst>
                <a:tab pos="657225" algn="l"/>
                <a:tab pos="1312863" algn="l"/>
              </a:tabLst>
              <a:defRPr>
                <a:solidFill>
                  <a:schemeClr val="tx1"/>
                </a:solidFill>
                <a:latin typeface="Arial" charset="0"/>
                <a:ea typeface="Arial" charset="0"/>
                <a:cs typeface="Arial" charset="0"/>
              </a:defRPr>
            </a:lvl7pPr>
            <a:lvl8pPr marL="2351088" indent="-196850" defTabSz="407988" fontAlgn="base">
              <a:spcBef>
                <a:spcPct val="0"/>
              </a:spcBef>
              <a:spcAft>
                <a:spcPct val="0"/>
              </a:spcAft>
              <a:tabLst>
                <a:tab pos="657225" algn="l"/>
                <a:tab pos="1312863" algn="l"/>
              </a:tabLst>
              <a:defRPr>
                <a:solidFill>
                  <a:schemeClr val="tx1"/>
                </a:solidFill>
                <a:latin typeface="Arial" charset="0"/>
                <a:ea typeface="Arial" charset="0"/>
                <a:cs typeface="Arial" charset="0"/>
              </a:defRPr>
            </a:lvl8pPr>
            <a:lvl9pPr marL="2808288" indent="-196850" defTabSz="407988" fontAlgn="base">
              <a:spcBef>
                <a:spcPct val="0"/>
              </a:spcBef>
              <a:spcAft>
                <a:spcPct val="0"/>
              </a:spcAft>
              <a:tabLst>
                <a:tab pos="657225" algn="l"/>
                <a:tab pos="1312863" algn="l"/>
              </a:tabLst>
              <a:defRPr>
                <a:solidFill>
                  <a:schemeClr val="tx1"/>
                </a:solidFill>
                <a:latin typeface="Arial" charset="0"/>
                <a:ea typeface="Arial" charset="0"/>
                <a:cs typeface="Arial" charset="0"/>
              </a:defRPr>
            </a:lvl9pPr>
          </a:lstStyle>
          <a:p>
            <a:pPr marL="0" lvl="1" algn="ctr" hangingPunct="0">
              <a:lnSpc>
                <a:spcPct val="93000"/>
              </a:lnSpc>
              <a:buClr>
                <a:srgbClr val="000000"/>
              </a:buClr>
              <a:buSzPct val="75000"/>
              <a:buFont typeface="StarSymbol" charset="0"/>
              <a:buNone/>
            </a:pPr>
            <a:r>
              <a:rPr lang="en-GB" altLang="ja-JP" sz="2500">
                <a:solidFill>
                  <a:srgbClr val="FF0000"/>
                </a:solidFill>
                <a:latin typeface="Times" charset="0"/>
                <a:ea typeface="ＭＳ Ｐゴシック" charset="0"/>
                <a:cs typeface="ＭＳ Ｐゴシック" charset="0"/>
              </a:rPr>
              <a:t>JET/IDC</a:t>
            </a:r>
          </a:p>
          <a:p>
            <a:pPr marL="0" lvl="1" algn="ctr" hangingPunct="0">
              <a:lnSpc>
                <a:spcPct val="93000"/>
              </a:lnSpc>
              <a:buClr>
                <a:srgbClr val="000000"/>
              </a:buClr>
              <a:buSzPct val="75000"/>
              <a:buFont typeface="StarSymbol" charset="0"/>
              <a:buNone/>
            </a:pPr>
            <a:r>
              <a:rPr lang="en-GB" altLang="ja-JP" sz="2500">
                <a:solidFill>
                  <a:srgbClr val="FF0000"/>
                </a:solidFill>
                <a:latin typeface="Times" charset="0"/>
                <a:ea typeface="ＭＳ Ｐゴシック" charset="0"/>
                <a:cs typeface="ＭＳ Ｐゴシック" charset="0"/>
              </a:rPr>
              <a:t>Rigidity</a:t>
            </a:r>
            <a:endParaRPr lang="en-GB" altLang="ja-JP" sz="2900">
              <a:solidFill>
                <a:srgbClr val="FF0000"/>
              </a:solidFill>
              <a:latin typeface="Times" charset="0"/>
              <a:ea typeface="ＭＳ Ｐゴシック" charset="0"/>
              <a:cs typeface="ＭＳ Ｐゴシック" charset="0"/>
            </a:endParaRPr>
          </a:p>
        </p:txBody>
      </p:sp>
      <p:sp>
        <p:nvSpPr>
          <p:cNvPr id="242694" name="Text Box 6"/>
          <p:cNvSpPr txBox="1">
            <a:spLocks noChangeArrowheads="1"/>
          </p:cNvSpPr>
          <p:nvPr/>
        </p:nvSpPr>
        <p:spPr bwMode="auto">
          <a:xfrm>
            <a:off x="4219575" y="3111500"/>
            <a:ext cx="1222375" cy="627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1" tIns="42448" rIns="81631" bIns="42448">
            <a:spAutoFit/>
          </a:bodyPr>
          <a:lstStyle>
            <a:lvl1pPr defTabSz="407988">
              <a:tabLst>
                <a:tab pos="657225" algn="l"/>
                <a:tab pos="1312863" algn="l"/>
              </a:tabLst>
              <a:defRPr>
                <a:solidFill>
                  <a:schemeClr val="tx1"/>
                </a:solidFill>
                <a:latin typeface="Arial" charset="0"/>
                <a:ea typeface="ＭＳ Ｐゴシック" charset="0"/>
                <a:cs typeface="Arial" charset="0"/>
              </a:defRPr>
            </a:lvl1pPr>
            <a:lvl2pPr marL="392113" indent="-196850" defTabSz="407988">
              <a:tabLst>
                <a:tab pos="657225" algn="l"/>
                <a:tab pos="1312863" algn="l"/>
              </a:tabLst>
              <a:defRPr>
                <a:solidFill>
                  <a:schemeClr val="tx1"/>
                </a:solidFill>
                <a:latin typeface="Arial" charset="0"/>
                <a:ea typeface="Arial" charset="0"/>
                <a:cs typeface="Arial" charset="0"/>
              </a:defRPr>
            </a:lvl2pPr>
            <a:lvl3pPr marL="587375" indent="-195263" defTabSz="407988">
              <a:tabLst>
                <a:tab pos="657225" algn="l"/>
                <a:tab pos="1312863" algn="l"/>
              </a:tabLst>
              <a:defRPr>
                <a:solidFill>
                  <a:schemeClr val="tx1"/>
                </a:solidFill>
                <a:latin typeface="Arial" charset="0"/>
                <a:ea typeface="Arial" charset="0"/>
                <a:cs typeface="Arial" charset="0"/>
              </a:defRPr>
            </a:lvl3pPr>
            <a:lvl4pPr marL="782638" indent="-195263" defTabSz="407988">
              <a:tabLst>
                <a:tab pos="657225" algn="l"/>
                <a:tab pos="1312863" algn="l"/>
              </a:tabLst>
              <a:defRPr>
                <a:solidFill>
                  <a:schemeClr val="tx1"/>
                </a:solidFill>
                <a:latin typeface="Arial" charset="0"/>
                <a:ea typeface="Arial" charset="0"/>
                <a:cs typeface="Arial" charset="0"/>
              </a:defRPr>
            </a:lvl4pPr>
            <a:lvl5pPr marL="979488" indent="-196850" defTabSz="407988">
              <a:tabLst>
                <a:tab pos="657225" algn="l"/>
                <a:tab pos="1312863" algn="l"/>
              </a:tabLst>
              <a:defRPr>
                <a:solidFill>
                  <a:schemeClr val="tx1"/>
                </a:solidFill>
                <a:latin typeface="Arial" charset="0"/>
                <a:ea typeface="Arial" charset="0"/>
                <a:cs typeface="Arial" charset="0"/>
              </a:defRPr>
            </a:lvl5pPr>
            <a:lvl6pPr marL="1436688" indent="-196850" defTabSz="407988" fontAlgn="base">
              <a:spcBef>
                <a:spcPct val="0"/>
              </a:spcBef>
              <a:spcAft>
                <a:spcPct val="0"/>
              </a:spcAft>
              <a:tabLst>
                <a:tab pos="657225" algn="l"/>
                <a:tab pos="1312863" algn="l"/>
              </a:tabLst>
              <a:defRPr>
                <a:solidFill>
                  <a:schemeClr val="tx1"/>
                </a:solidFill>
                <a:latin typeface="Arial" charset="0"/>
                <a:ea typeface="Arial" charset="0"/>
                <a:cs typeface="Arial" charset="0"/>
              </a:defRPr>
            </a:lvl6pPr>
            <a:lvl7pPr marL="1893888" indent="-196850" defTabSz="407988" fontAlgn="base">
              <a:spcBef>
                <a:spcPct val="0"/>
              </a:spcBef>
              <a:spcAft>
                <a:spcPct val="0"/>
              </a:spcAft>
              <a:tabLst>
                <a:tab pos="657225" algn="l"/>
                <a:tab pos="1312863" algn="l"/>
              </a:tabLst>
              <a:defRPr>
                <a:solidFill>
                  <a:schemeClr val="tx1"/>
                </a:solidFill>
                <a:latin typeface="Arial" charset="0"/>
                <a:ea typeface="Arial" charset="0"/>
                <a:cs typeface="Arial" charset="0"/>
              </a:defRPr>
            </a:lvl7pPr>
            <a:lvl8pPr marL="2351088" indent="-196850" defTabSz="407988" fontAlgn="base">
              <a:spcBef>
                <a:spcPct val="0"/>
              </a:spcBef>
              <a:spcAft>
                <a:spcPct val="0"/>
              </a:spcAft>
              <a:tabLst>
                <a:tab pos="657225" algn="l"/>
                <a:tab pos="1312863" algn="l"/>
              </a:tabLst>
              <a:defRPr>
                <a:solidFill>
                  <a:schemeClr val="tx1"/>
                </a:solidFill>
                <a:latin typeface="Arial" charset="0"/>
                <a:ea typeface="Arial" charset="0"/>
                <a:cs typeface="Arial" charset="0"/>
              </a:defRPr>
            </a:lvl8pPr>
            <a:lvl9pPr marL="2808288" indent="-196850" defTabSz="407988" fontAlgn="base">
              <a:spcBef>
                <a:spcPct val="0"/>
              </a:spcBef>
              <a:spcAft>
                <a:spcPct val="0"/>
              </a:spcAft>
              <a:tabLst>
                <a:tab pos="657225" algn="l"/>
                <a:tab pos="1312863" algn="l"/>
              </a:tabLst>
              <a:defRPr>
                <a:solidFill>
                  <a:schemeClr val="tx1"/>
                </a:solidFill>
                <a:latin typeface="Arial" charset="0"/>
                <a:ea typeface="Arial" charset="0"/>
                <a:cs typeface="Arial" charset="0"/>
              </a:defRPr>
            </a:lvl9pPr>
          </a:lstStyle>
          <a:p>
            <a:pPr algn="ctr" hangingPunct="0">
              <a:lnSpc>
                <a:spcPct val="75000"/>
              </a:lnSpc>
              <a:buClr>
                <a:srgbClr val="FFFFFF"/>
              </a:buClr>
              <a:buSzPct val="45000"/>
              <a:buFont typeface="StarSymbol" charset="0"/>
              <a:buNone/>
            </a:pPr>
            <a:r>
              <a:rPr lang="en-GB" altLang="ja-JP" sz="2500">
                <a:latin typeface="Times" charset="0"/>
                <a:cs typeface="ＭＳ Ｐゴシック" charset="0"/>
              </a:rPr>
              <a:t>TOF</a:t>
            </a:r>
          </a:p>
          <a:p>
            <a:pPr algn="ctr" hangingPunct="0">
              <a:lnSpc>
                <a:spcPct val="67000"/>
              </a:lnSpc>
              <a:buClr>
                <a:srgbClr val="FFFFFF"/>
              </a:buClr>
              <a:buSzPct val="45000"/>
              <a:buFont typeface="StarSymbol" charset="0"/>
              <a:buNone/>
            </a:pPr>
            <a:r>
              <a:rPr lang="en-GB" altLang="ja-JP" sz="2400">
                <a:latin typeface="Symbol" charset="0"/>
                <a:cs typeface="Times New Roman" charset="0"/>
              </a:rPr>
              <a:t>b</a:t>
            </a:r>
            <a:r>
              <a:rPr lang="en-GB" altLang="ja-JP" sz="2400">
                <a:latin typeface="Times" charset="0"/>
                <a:cs typeface="Times New Roman" charset="0"/>
              </a:rPr>
              <a:t>, </a:t>
            </a:r>
            <a:r>
              <a:rPr lang="en-GB" altLang="ja-JP" sz="2500">
                <a:latin typeface="Times" charset="0"/>
                <a:cs typeface="ＭＳ Ｐゴシック" charset="0"/>
              </a:rPr>
              <a:t>d</a:t>
            </a:r>
            <a:r>
              <a:rPr lang="en-GB" altLang="ja-JP" sz="2500" i="1">
                <a:latin typeface="Times" charset="0"/>
                <a:cs typeface="ＭＳ Ｐゴシック" charset="0"/>
              </a:rPr>
              <a:t>E/</a:t>
            </a:r>
            <a:r>
              <a:rPr lang="en-GB" altLang="ja-JP" sz="2500">
                <a:latin typeface="Times" charset="0"/>
                <a:cs typeface="ＭＳ Ｐゴシック" charset="0"/>
              </a:rPr>
              <a:t>d</a:t>
            </a:r>
            <a:r>
              <a:rPr lang="en-GB" altLang="ja-JP" sz="2500" i="1">
                <a:latin typeface="Times" charset="0"/>
                <a:cs typeface="ＭＳ Ｐゴシック" charset="0"/>
              </a:rPr>
              <a:t>x</a:t>
            </a:r>
            <a:endParaRPr lang="en-GB" altLang="ja-JP" sz="2900" i="1">
              <a:latin typeface="Times" charset="0"/>
              <a:cs typeface="ＭＳ Ｐゴシック" charset="0"/>
            </a:endParaRPr>
          </a:p>
        </p:txBody>
      </p:sp>
      <p:sp>
        <p:nvSpPr>
          <p:cNvPr id="242695" name="Line 7"/>
          <p:cNvSpPr>
            <a:spLocks noChangeShapeType="1"/>
          </p:cNvSpPr>
          <p:nvPr/>
        </p:nvSpPr>
        <p:spPr bwMode="auto">
          <a:xfrm>
            <a:off x="5461000" y="3455988"/>
            <a:ext cx="898525" cy="276225"/>
          </a:xfrm>
          <a:prstGeom prst="line">
            <a:avLst/>
          </a:prstGeom>
          <a:noFill/>
          <a:ln w="19050">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2696" name="Line 8"/>
          <p:cNvSpPr>
            <a:spLocks noChangeShapeType="1"/>
          </p:cNvSpPr>
          <p:nvPr/>
        </p:nvSpPr>
        <p:spPr bwMode="auto">
          <a:xfrm flipV="1">
            <a:off x="5461000" y="2073275"/>
            <a:ext cx="987425" cy="1314450"/>
          </a:xfrm>
          <a:prstGeom prst="line">
            <a:avLst/>
          </a:prstGeom>
          <a:noFill/>
          <a:ln w="19050">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2697" name="Line 9"/>
          <p:cNvSpPr>
            <a:spLocks noChangeShapeType="1"/>
          </p:cNvSpPr>
          <p:nvPr/>
        </p:nvSpPr>
        <p:spPr bwMode="auto">
          <a:xfrm flipH="1">
            <a:off x="7119938" y="2143125"/>
            <a:ext cx="1074737" cy="898525"/>
          </a:xfrm>
          <a:prstGeom prst="line">
            <a:avLst/>
          </a:prstGeom>
          <a:noFill/>
          <a:ln w="19050">
            <a:solidFill>
              <a:srgbClr val="00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2700" name="Line 12"/>
          <p:cNvSpPr>
            <a:spLocks noChangeShapeType="1"/>
          </p:cNvSpPr>
          <p:nvPr/>
        </p:nvSpPr>
        <p:spPr bwMode="auto">
          <a:xfrm flipH="1">
            <a:off x="3581400" y="5830888"/>
            <a:ext cx="1146175" cy="1587"/>
          </a:xfrm>
          <a:prstGeom prst="line">
            <a:avLst/>
          </a:prstGeom>
          <a:noFill/>
          <a:ln w="180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pic>
        <p:nvPicPr>
          <p:cNvPr id="242701"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t="2859"/>
          <a:stretch>
            <a:fillRect/>
          </a:stretch>
        </p:blipFill>
        <p:spPr bwMode="auto">
          <a:xfrm>
            <a:off x="4424363" y="1450975"/>
            <a:ext cx="1603375" cy="1185863"/>
          </a:xfrm>
          <a:prstGeom prst="rect">
            <a:avLst/>
          </a:prstGeom>
          <a:noFill/>
          <a:ln w="9525">
            <a:solidFill>
              <a:schemeClr val="bg1"/>
            </a:solidFill>
            <a:round/>
            <a:headEnd/>
            <a:tailEnd/>
          </a:ln>
          <a:effectLst/>
          <a:extLst>
            <a:ext uri="{909E8E84-426E-40DD-AFC4-6F175D3DCCD1}">
              <a14:hiddenFill xmlns:a14="http://schemas.microsoft.com/office/drawing/2010/main">
                <a:blipFill dpi="0" rotWithShape="0">
                  <a:blip/>
                  <a:srcRect t="2859"/>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2702" name="Picture 14" descr="bess_jiba"/>
          <p:cNvPicPr>
            <a:picLocks noChangeAspect="1" noChangeArrowheads="1"/>
          </p:cNvPicPr>
          <p:nvPr/>
        </p:nvPicPr>
        <p:blipFill>
          <a:blip r:embed="rId5">
            <a:extLst>
              <a:ext uri="{28A0092B-C50C-407E-A947-70E740481C1C}">
                <a14:useLocalDpi xmlns:a14="http://schemas.microsoft.com/office/drawing/2010/main" val="0"/>
              </a:ext>
            </a:extLst>
          </a:blip>
          <a:srcRect l="18861" t="12045" b="32121"/>
          <a:stretch>
            <a:fillRect/>
          </a:stretch>
        </p:blipFill>
        <p:spPr bwMode="auto">
          <a:xfrm>
            <a:off x="6221413" y="4908550"/>
            <a:ext cx="1935162" cy="1793875"/>
          </a:xfrm>
          <a:prstGeom prst="rect">
            <a:avLst/>
          </a:prstGeom>
          <a:noFill/>
          <a:extLst>
            <a:ext uri="{909E8E84-426E-40DD-AFC4-6F175D3DCCD1}">
              <a14:hiddenFill xmlns:a14="http://schemas.microsoft.com/office/drawing/2010/main">
                <a:solidFill>
                  <a:srgbClr val="FFFFFF"/>
                </a:solidFill>
              </a14:hiddenFill>
            </a:ext>
          </a:extLst>
        </p:spPr>
      </p:pic>
      <p:sp>
        <p:nvSpPr>
          <p:cNvPr id="242699" name="Text Box 11"/>
          <p:cNvSpPr txBox="1">
            <a:spLocks noChangeArrowheads="1"/>
          </p:cNvSpPr>
          <p:nvPr/>
        </p:nvSpPr>
        <p:spPr bwMode="auto">
          <a:xfrm>
            <a:off x="2765425" y="5100513"/>
            <a:ext cx="815975" cy="560637"/>
          </a:xfrm>
          <a:prstGeom prst="rect">
            <a:avLst/>
          </a:prstGeom>
          <a:noFill/>
          <a:ln>
            <a:noFill/>
          </a:ln>
          <a:effectLst/>
          <a:extLst/>
        </p:spPr>
        <p:txBody>
          <a:bodyPr lIns="81631" tIns="40816" rIns="81631" bIns="40816" anchor="ctr" anchorCtr="1">
            <a:spAutoFit/>
          </a:bodyPr>
          <a:lstStyle>
            <a:lvl1pPr defTabSz="407988">
              <a:tabLst>
                <a:tab pos="657225" algn="l"/>
              </a:tabLst>
              <a:defRPr>
                <a:solidFill>
                  <a:schemeClr val="tx1"/>
                </a:solidFill>
                <a:latin typeface="Arial" charset="0"/>
                <a:ea typeface="ＭＳ Ｐゴシック" charset="0"/>
                <a:cs typeface="Arial" charset="0"/>
              </a:defRPr>
            </a:lvl1pPr>
            <a:lvl2pPr marL="392113" indent="-196850" defTabSz="407988">
              <a:tabLst>
                <a:tab pos="657225" algn="l"/>
              </a:tabLst>
              <a:defRPr>
                <a:solidFill>
                  <a:schemeClr val="tx1"/>
                </a:solidFill>
                <a:latin typeface="Arial" charset="0"/>
                <a:ea typeface="Arial" charset="0"/>
                <a:cs typeface="Arial" charset="0"/>
              </a:defRPr>
            </a:lvl2pPr>
            <a:lvl3pPr marL="587375" indent="-195263" defTabSz="407988">
              <a:tabLst>
                <a:tab pos="657225" algn="l"/>
              </a:tabLst>
              <a:defRPr>
                <a:solidFill>
                  <a:schemeClr val="tx1"/>
                </a:solidFill>
                <a:latin typeface="Arial" charset="0"/>
                <a:ea typeface="Arial" charset="0"/>
                <a:cs typeface="Arial" charset="0"/>
              </a:defRPr>
            </a:lvl3pPr>
            <a:lvl4pPr marL="782638" indent="-195263" defTabSz="407988">
              <a:tabLst>
                <a:tab pos="657225" algn="l"/>
              </a:tabLst>
              <a:defRPr>
                <a:solidFill>
                  <a:schemeClr val="tx1"/>
                </a:solidFill>
                <a:latin typeface="Arial" charset="0"/>
                <a:ea typeface="Arial" charset="0"/>
                <a:cs typeface="Arial" charset="0"/>
              </a:defRPr>
            </a:lvl4pPr>
            <a:lvl5pPr marL="979488" indent="-196850" defTabSz="407988">
              <a:tabLst>
                <a:tab pos="657225" algn="l"/>
              </a:tabLst>
              <a:defRPr>
                <a:solidFill>
                  <a:schemeClr val="tx1"/>
                </a:solidFill>
                <a:latin typeface="Arial" charset="0"/>
                <a:ea typeface="Arial" charset="0"/>
                <a:cs typeface="Arial" charset="0"/>
              </a:defRPr>
            </a:lvl5pPr>
            <a:lvl6pPr marL="1436688" indent="-196850" defTabSz="407988" fontAlgn="base">
              <a:spcBef>
                <a:spcPct val="0"/>
              </a:spcBef>
              <a:spcAft>
                <a:spcPct val="0"/>
              </a:spcAft>
              <a:tabLst>
                <a:tab pos="657225" algn="l"/>
              </a:tabLst>
              <a:defRPr>
                <a:solidFill>
                  <a:schemeClr val="tx1"/>
                </a:solidFill>
                <a:latin typeface="Arial" charset="0"/>
                <a:ea typeface="Arial" charset="0"/>
                <a:cs typeface="Arial" charset="0"/>
              </a:defRPr>
            </a:lvl6pPr>
            <a:lvl7pPr marL="1893888" indent="-196850" defTabSz="407988" fontAlgn="base">
              <a:spcBef>
                <a:spcPct val="0"/>
              </a:spcBef>
              <a:spcAft>
                <a:spcPct val="0"/>
              </a:spcAft>
              <a:tabLst>
                <a:tab pos="657225" algn="l"/>
              </a:tabLst>
              <a:defRPr>
                <a:solidFill>
                  <a:schemeClr val="tx1"/>
                </a:solidFill>
                <a:latin typeface="Arial" charset="0"/>
                <a:ea typeface="Arial" charset="0"/>
                <a:cs typeface="Arial" charset="0"/>
              </a:defRPr>
            </a:lvl7pPr>
            <a:lvl8pPr marL="2351088" indent="-196850" defTabSz="407988" fontAlgn="base">
              <a:spcBef>
                <a:spcPct val="0"/>
              </a:spcBef>
              <a:spcAft>
                <a:spcPct val="0"/>
              </a:spcAft>
              <a:tabLst>
                <a:tab pos="657225" algn="l"/>
              </a:tabLst>
              <a:defRPr>
                <a:solidFill>
                  <a:schemeClr val="tx1"/>
                </a:solidFill>
                <a:latin typeface="Arial" charset="0"/>
                <a:ea typeface="Arial" charset="0"/>
                <a:cs typeface="Arial" charset="0"/>
              </a:defRPr>
            </a:lvl8pPr>
            <a:lvl9pPr marL="2808288" indent="-196850" defTabSz="407988" fontAlgn="base">
              <a:spcBef>
                <a:spcPct val="0"/>
              </a:spcBef>
              <a:spcAft>
                <a:spcPct val="0"/>
              </a:spcAft>
              <a:tabLst>
                <a:tab pos="657225" algn="l"/>
              </a:tabLst>
              <a:defRPr>
                <a:solidFill>
                  <a:schemeClr val="tx1"/>
                </a:solidFill>
                <a:latin typeface="Arial" charset="0"/>
                <a:ea typeface="Arial" charset="0"/>
                <a:cs typeface="Arial" charset="0"/>
              </a:defRPr>
            </a:lvl9pPr>
          </a:lstStyle>
          <a:p>
            <a:pPr algn="ctr" hangingPunct="0">
              <a:lnSpc>
                <a:spcPct val="93000"/>
              </a:lnSpc>
              <a:buClr>
                <a:srgbClr val="FFFFFF"/>
              </a:buClr>
              <a:buSzPct val="45000"/>
              <a:buFont typeface="StarSymbol" charset="0"/>
              <a:buNone/>
            </a:pPr>
            <a:r>
              <a:rPr lang="en-GB" altLang="ja-JP" sz="3300" dirty="0">
                <a:solidFill>
                  <a:schemeClr val="tx2"/>
                </a:solidFill>
                <a:latin typeface="Times" charset="0"/>
                <a:cs typeface="ＭＳ Ｐゴシック" charset="0"/>
              </a:rPr>
              <a:t>√</a:t>
            </a:r>
          </a:p>
        </p:txBody>
      </p:sp>
    </p:spTree>
    <p:extLst>
      <p:ext uri="{BB962C8B-B14F-4D97-AF65-F5344CB8AC3E}">
        <p14:creationId xmlns:p14="http://schemas.microsoft.com/office/powerpoint/2010/main" val="3973301844"/>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9" name="Rectangle 3"/>
          <p:cNvSpPr>
            <a:spLocks noGrp="1" noChangeArrowheads="1"/>
          </p:cNvSpPr>
          <p:nvPr>
            <p:ph type="subTitle" idx="1"/>
          </p:nvPr>
        </p:nvSpPr>
        <p:spPr>
          <a:xfrm>
            <a:off x="207963" y="914400"/>
            <a:ext cx="8639175" cy="633661"/>
          </a:xfrm>
          <a:solidFill>
            <a:srgbClr val="C5DDFB">
              <a:alpha val="28999"/>
            </a:srgbClr>
          </a:solid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spAutoFit/>
          </a:bodyPr>
          <a:lstStyle/>
          <a:p>
            <a:pPr marL="431800" lvl="1" indent="-215900" algn="ctr" defTabSz="449263">
              <a:lnSpc>
                <a:spcPct val="93000"/>
              </a:lnSpc>
              <a:spcBef>
                <a:spcPct val="0"/>
              </a:spcBef>
              <a:buFont typeface="Wingdings" charset="0"/>
              <a:buNone/>
              <a:tabLst>
                <a:tab pos="723900" algn="l"/>
                <a:tab pos="1447800" algn="l"/>
                <a:tab pos="2171700" algn="l"/>
                <a:tab pos="2895600" algn="l"/>
                <a:tab pos="3619500" algn="l"/>
                <a:tab pos="4343400" algn="l"/>
                <a:tab pos="5065713" algn="l"/>
                <a:tab pos="5791200" algn="l"/>
                <a:tab pos="6515100" algn="l"/>
                <a:tab pos="7237413" algn="l"/>
                <a:tab pos="7961313" algn="l"/>
              </a:tabLst>
            </a:pPr>
            <a:r>
              <a:rPr lang="en-GB" altLang="ja-JP" b="1" dirty="0">
                <a:solidFill>
                  <a:srgbClr val="FFFF00"/>
                </a:solidFill>
                <a:latin typeface="Times" charset="0"/>
                <a:ea typeface="ＭＳ Ｐゴシック" charset="0"/>
                <a:cs typeface="ＭＳ Ｐゴシック" charset="0"/>
              </a:rPr>
              <a:t> </a:t>
            </a:r>
            <a:r>
              <a:rPr lang="en-GB" altLang="ja-JP" dirty="0">
                <a:solidFill>
                  <a:srgbClr val="FFFFFF"/>
                </a:solidFill>
                <a:latin typeface="Times" charset="0"/>
                <a:ea typeface="ＭＳ Ｐゴシック" charset="0"/>
                <a:cs typeface="ＭＳ Ｐゴシック" charset="0"/>
              </a:rPr>
              <a:t> </a:t>
            </a:r>
            <a:r>
              <a:rPr lang="en-GB" altLang="ja-JP" dirty="0">
                <a:ea typeface="ＭＳ Ｐゴシック" charset="0"/>
                <a:cs typeface="ＭＳ Ｐゴシック" charset="0"/>
              </a:rPr>
              <a:t>Long duration </a:t>
            </a:r>
            <a:r>
              <a:rPr lang="en-GB" altLang="ja-JP" dirty="0" smtClean="0">
                <a:ea typeface="ＭＳ Ｐゴシック" charset="0"/>
                <a:cs typeface="ＭＳ Ｐゴシック" charset="0"/>
              </a:rPr>
              <a:t>flights </a:t>
            </a:r>
            <a:r>
              <a:rPr lang="en-GB" altLang="ja-JP" dirty="0">
                <a:ea typeface="ＭＳ Ｐゴシック" charset="0"/>
                <a:cs typeface="ＭＳ Ｐゴシック" charset="0"/>
              </a:rPr>
              <a:t>of </a:t>
            </a:r>
            <a:r>
              <a:rPr lang="en-GB" altLang="ja-JP" dirty="0" smtClean="0">
                <a:ea typeface="ＭＳ Ｐゴシック" charset="0"/>
                <a:cs typeface="ＭＳ Ｐゴシック" charset="0"/>
              </a:rPr>
              <a:t>total </a:t>
            </a:r>
            <a:r>
              <a:rPr lang="en-GB" altLang="ja-JP" b="1" dirty="0" smtClean="0">
                <a:ea typeface="ＭＳ Ｐゴシック" charset="0"/>
                <a:cs typeface="ＭＳ Ｐゴシック" charset="0"/>
              </a:rPr>
              <a:t>38 </a:t>
            </a:r>
            <a:r>
              <a:rPr lang="en-GB" altLang="ja-JP" b="1" dirty="0">
                <a:ea typeface="ＭＳ Ｐゴシック" charset="0"/>
                <a:cs typeface="ＭＳ Ｐゴシック" charset="0"/>
              </a:rPr>
              <a:t>days</a:t>
            </a:r>
            <a:r>
              <a:rPr lang="en-GB" altLang="ja-JP" dirty="0">
                <a:ea typeface="ＭＳ Ｐゴシック" charset="0"/>
                <a:cs typeface="ＭＳ Ｐゴシック" charset="0"/>
              </a:rPr>
              <a:t> with </a:t>
            </a:r>
          </a:p>
          <a:p>
            <a:pPr marL="431800" lvl="1" indent="-215900" algn="ctr" defTabSz="449263">
              <a:lnSpc>
                <a:spcPct val="93000"/>
              </a:lnSpc>
              <a:spcBef>
                <a:spcPct val="0"/>
              </a:spcBef>
              <a:buFont typeface="Wingdings" charset="0"/>
              <a:buNone/>
              <a:tabLst>
                <a:tab pos="723900" algn="l"/>
                <a:tab pos="1447800" algn="l"/>
                <a:tab pos="2171700" algn="l"/>
                <a:tab pos="2895600" algn="l"/>
                <a:tab pos="3619500" algn="l"/>
                <a:tab pos="4343400" algn="l"/>
                <a:tab pos="5065713" algn="l"/>
                <a:tab pos="5791200" algn="l"/>
                <a:tab pos="6515100" algn="l"/>
                <a:tab pos="7237413" algn="l"/>
                <a:tab pos="7961313" algn="l"/>
              </a:tabLst>
            </a:pPr>
            <a:r>
              <a:rPr lang="en-GB" altLang="ja-JP" dirty="0">
                <a:ea typeface="ＭＳ Ｐゴシック" charset="0"/>
                <a:cs typeface="ＭＳ Ｐゴシック" charset="0"/>
              </a:rPr>
              <a:t>two circles around the Pole</a:t>
            </a:r>
          </a:p>
        </p:txBody>
      </p:sp>
      <p:sp>
        <p:nvSpPr>
          <p:cNvPr id="244738" name="Rectangle 2"/>
          <p:cNvSpPr>
            <a:spLocks noGrp="1" noChangeArrowheads="1"/>
          </p:cNvSpPr>
          <p:nvPr>
            <p:ph type="ctrTitle"/>
          </p:nvPr>
        </p:nvSpPr>
        <p:spPr>
          <a:xfrm>
            <a:off x="0" y="199618"/>
            <a:ext cx="9144000" cy="637610"/>
          </a:xfrm>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spAutoFit/>
          </a:bodyPr>
          <a:lstStyle/>
          <a:p>
            <a:pPr marL="889000" indent="-179388">
              <a:lnSpc>
                <a:spcPct val="93000"/>
              </a:lnSpc>
              <a:tabLst>
                <a:tab pos="657225" algn="l"/>
                <a:tab pos="1312863" algn="l"/>
                <a:tab pos="1970088" algn="l"/>
                <a:tab pos="2627313" algn="l"/>
                <a:tab pos="3282950" algn="l"/>
                <a:tab pos="3938588" algn="l"/>
                <a:tab pos="4595813" algn="l"/>
                <a:tab pos="5253038" algn="l"/>
                <a:tab pos="5908675" algn="l"/>
                <a:tab pos="6564313" algn="l"/>
                <a:tab pos="7219950" algn="l"/>
                <a:tab pos="7880350" algn="l"/>
              </a:tabLst>
            </a:pPr>
            <a:r>
              <a:rPr lang="en-GB" altLang="ja-JP" dirty="0">
                <a:solidFill>
                  <a:srgbClr val="D16349"/>
                </a:solidFill>
                <a:cs typeface="ＭＳ Ｐゴシック" charset="0"/>
              </a:rPr>
              <a:t>BESS-Polar </a:t>
            </a:r>
            <a:r>
              <a:rPr lang="en-GB" altLang="ja-JP" dirty="0" smtClean="0">
                <a:solidFill>
                  <a:srgbClr val="D16349"/>
                </a:solidFill>
                <a:cs typeface="ＭＳ Ｐゴシック" charset="0"/>
              </a:rPr>
              <a:t>I and II  </a:t>
            </a:r>
            <a:endParaRPr lang="en-GB" altLang="ja-JP" dirty="0">
              <a:solidFill>
                <a:srgbClr val="D16349"/>
              </a:solidFill>
              <a:cs typeface="ＭＳ Ｐゴシック" charset="0"/>
            </a:endParaRPr>
          </a:p>
        </p:txBody>
      </p:sp>
      <p:sp>
        <p:nvSpPr>
          <p:cNvPr id="244740" name="Text Box 4"/>
          <p:cNvSpPr txBox="1">
            <a:spLocks noChangeArrowheads="1"/>
          </p:cNvSpPr>
          <p:nvPr/>
        </p:nvSpPr>
        <p:spPr bwMode="auto">
          <a:xfrm>
            <a:off x="4899025" y="2273300"/>
            <a:ext cx="176213" cy="588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pic>
        <p:nvPicPr>
          <p:cNvPr id="2" name="Picture 1"/>
          <p:cNvPicPr>
            <a:picLocks noChangeAspect="1"/>
          </p:cNvPicPr>
          <p:nvPr/>
        </p:nvPicPr>
        <p:blipFill>
          <a:blip r:embed="rId3"/>
          <a:stretch>
            <a:fillRect/>
          </a:stretch>
        </p:blipFill>
        <p:spPr>
          <a:xfrm>
            <a:off x="1219200" y="1752600"/>
            <a:ext cx="7023100" cy="5085693"/>
          </a:xfrm>
          <a:prstGeom prst="rect">
            <a:avLst/>
          </a:prstGeom>
          <a:ln>
            <a:solidFill>
              <a:srgbClr val="646B86"/>
            </a:solidFill>
          </a:ln>
        </p:spPr>
      </p:pic>
    </p:spTree>
    <p:extLst>
      <p:ext uri="{BB962C8B-B14F-4D97-AF65-F5344CB8AC3E}">
        <p14:creationId xmlns:p14="http://schemas.microsoft.com/office/powerpoint/2010/main" val="2912810343"/>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551" y="816464"/>
            <a:ext cx="5877921" cy="5716067"/>
          </a:xfrm>
          <a:prstGeom prst="rect">
            <a:avLst/>
          </a:prstGeom>
        </p:spPr>
      </p:pic>
      <p:sp>
        <p:nvSpPr>
          <p:cNvPr id="39943"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E3017EB8-2371-4B72-B8B6-26D80E8D79B9}" type="slidenum">
              <a:rPr lang="en-US" altLang="ja-JP" smtClean="0">
                <a:latin typeface="さざなみ明朝"/>
              </a:rPr>
              <a:pPr/>
              <a:t>14</a:t>
            </a:fld>
            <a:endParaRPr lang="en-US" altLang="ja-JP" smtClean="0">
              <a:latin typeface="さざなみ明朝"/>
            </a:endParaRPr>
          </a:p>
        </p:txBody>
      </p:sp>
      <p:sp>
        <p:nvSpPr>
          <p:cNvPr id="9" name="Rectangle 2"/>
          <p:cNvSpPr>
            <a:spLocks noGrp="1" noChangeArrowheads="1"/>
          </p:cNvSpPr>
          <p:nvPr>
            <p:ph type="title"/>
          </p:nvPr>
        </p:nvSpPr>
        <p:spPr>
          <a:xfrm>
            <a:off x="457200" y="575320"/>
            <a:ext cx="8229600" cy="720080"/>
          </a:xfrm>
        </p:spPr>
        <p:txBody>
          <a:bodyPr/>
          <a:lstStyle/>
          <a:p>
            <a:pPr>
              <a:defRPr/>
            </a:pPr>
            <a:r>
              <a:rPr kumimoji="0" lang="en-US" altLang="ja-JP" sz="4000" dirty="0" smtClean="0">
                <a:solidFill>
                  <a:srgbClr val="DD6036"/>
                </a:solidFill>
                <a:ea typeface="ヒラギノ角ゴ ProN W3" charset="0"/>
                <a:cs typeface="ヒラギノ角ゴ ProN W3" charset="0"/>
              </a:rPr>
              <a:t>BESS-Polar II Antiproton Spectrum </a:t>
            </a:r>
            <a:endParaRPr kumimoji="0" lang="en-US" altLang="ja-JP" sz="4000" dirty="0">
              <a:solidFill>
                <a:srgbClr val="DD6036"/>
              </a:solidFill>
              <a:ea typeface="ヒラギノ角ゴ ProN W3" charset="0"/>
              <a:cs typeface="ヒラギノ角ゴ ProN W3" charset="0"/>
            </a:endParaRPr>
          </a:p>
        </p:txBody>
      </p:sp>
      <p:sp>
        <p:nvSpPr>
          <p:cNvPr id="10" name="Rectangle 3"/>
          <p:cNvSpPr txBox="1">
            <a:spLocks noChangeArrowheads="1"/>
          </p:cNvSpPr>
          <p:nvPr/>
        </p:nvSpPr>
        <p:spPr bwMode="auto">
          <a:xfrm>
            <a:off x="5715000" y="1371600"/>
            <a:ext cx="3216448"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9pPr>
          </a:lstStyle>
          <a:p>
            <a:pPr marL="0" indent="0">
              <a:buNone/>
              <a:defRPr/>
            </a:pPr>
            <a:r>
              <a:rPr lang="en-US" altLang="ja-JP" sz="2000" dirty="0" smtClean="0">
                <a:effectLst/>
                <a:latin typeface="+mj-lt"/>
                <a:ea typeface="ヒラギノ角ゴ ProN W3" charset="0"/>
                <a:cs typeface="Helvetica"/>
              </a:rPr>
              <a:t>Compared with </a:t>
            </a:r>
          </a:p>
          <a:p>
            <a:pPr marL="0" indent="0">
              <a:buNone/>
              <a:defRPr/>
            </a:pPr>
            <a:r>
              <a:rPr lang="en-US" altLang="ja-JP" sz="2000" dirty="0" smtClean="0">
                <a:effectLst/>
                <a:latin typeface="+mj-lt"/>
                <a:ea typeface="ヒラギノ角ゴ ProN W3" charset="0"/>
                <a:cs typeface="Helvetica"/>
              </a:rPr>
              <a:t>BESS’95+’97:</a:t>
            </a:r>
          </a:p>
          <a:p>
            <a:pPr>
              <a:defRPr/>
            </a:pPr>
            <a:r>
              <a:rPr lang="en-US" altLang="ja-JP" sz="2000" dirty="0" smtClean="0">
                <a:solidFill>
                  <a:srgbClr val="FF0000"/>
                </a:solidFill>
                <a:effectLst/>
                <a:latin typeface="+mj-lt"/>
                <a:ea typeface="ヒラギノ角ゴ ProN W3" charset="0"/>
                <a:cs typeface="Helvetica"/>
              </a:rPr>
              <a:t>x 14 statistics</a:t>
            </a:r>
            <a:r>
              <a:rPr lang="en-US" altLang="ja-JP" sz="2000" b="0" dirty="0" smtClean="0">
                <a:solidFill>
                  <a:srgbClr val="FF0000"/>
                </a:solidFill>
                <a:effectLst/>
                <a:latin typeface="+mj-lt"/>
                <a:ea typeface="ヒラギノ角ゴ ProN W3" charset="0"/>
                <a:cs typeface="Helvetica"/>
              </a:rPr>
              <a:t>  </a:t>
            </a:r>
            <a:r>
              <a:rPr lang="en-US" altLang="ja-JP" sz="1800" b="0" dirty="0" smtClean="0">
                <a:solidFill>
                  <a:srgbClr val="FF0000"/>
                </a:solidFill>
                <a:effectLst/>
                <a:latin typeface="+mj-lt"/>
                <a:ea typeface="ヒラギノ角ゴ ProN W3" charset="0"/>
                <a:cs typeface="Helvetica"/>
              </a:rPr>
              <a:t>at </a:t>
            </a:r>
            <a:r>
              <a:rPr lang="en-US" altLang="ja-JP" sz="1800" b="0" dirty="0" smtClean="0">
                <a:effectLst/>
                <a:latin typeface="+mj-lt"/>
                <a:ea typeface="ヒラギノ角ゴ ProN W3" charset="0"/>
                <a:cs typeface="Helvetica"/>
              </a:rPr>
              <a:t>&lt; 1 </a:t>
            </a:r>
            <a:r>
              <a:rPr lang="en-US" altLang="ja-JP" sz="1800" b="0" dirty="0" err="1" smtClean="0">
                <a:effectLst/>
                <a:latin typeface="+mj-lt"/>
                <a:ea typeface="ヒラギノ角ゴ ProN W3" charset="0"/>
                <a:cs typeface="Helvetica"/>
              </a:rPr>
              <a:t>GeV</a:t>
            </a:r>
            <a:endParaRPr lang="en-US" altLang="ja-JP" sz="1800" b="0" dirty="0" smtClean="0">
              <a:effectLst/>
              <a:latin typeface="+mj-lt"/>
              <a:ea typeface="ヒラギノ角ゴ ProN W3" charset="0"/>
              <a:cs typeface="Helvetica"/>
            </a:endParaRPr>
          </a:p>
          <a:p>
            <a:pPr>
              <a:spcBef>
                <a:spcPts val="2063"/>
              </a:spcBef>
              <a:defRPr/>
            </a:pPr>
            <a:r>
              <a:rPr lang="en-US" altLang="ja-JP" sz="2000" b="0" dirty="0" smtClean="0">
                <a:effectLst/>
                <a:latin typeface="+mj-lt"/>
                <a:ea typeface="ヒラギノ角ゴ ProN W3" charset="0"/>
                <a:cs typeface="Helvetica"/>
              </a:rPr>
              <a:t>Flux peak consistent </a:t>
            </a:r>
            <a:r>
              <a:rPr lang="en-US" altLang="ja-JP" sz="1800" b="0" dirty="0" smtClean="0">
                <a:effectLst/>
                <a:latin typeface="+mj-lt"/>
                <a:ea typeface="ヒラギノ角ゴ ProN W3" charset="0"/>
                <a:cs typeface="Helvetica"/>
              </a:rPr>
              <a:t>at 2 </a:t>
            </a:r>
            <a:r>
              <a:rPr lang="en-US" altLang="ja-JP" sz="1800" b="0" dirty="0" err="1" smtClean="0">
                <a:effectLst/>
                <a:latin typeface="+mj-lt"/>
                <a:ea typeface="ヒラギノ角ゴ ProN W3" charset="0"/>
                <a:cs typeface="Helvetica"/>
              </a:rPr>
              <a:t>GeV</a:t>
            </a:r>
            <a:endParaRPr lang="en-US" altLang="ja-JP" sz="2000" b="0" dirty="0" smtClean="0">
              <a:effectLst/>
              <a:latin typeface="+mj-lt"/>
              <a:ea typeface="ヒラギノ角ゴ ProN W3" charset="0"/>
              <a:cs typeface="Helvetica"/>
            </a:endParaRPr>
          </a:p>
          <a:p>
            <a:pPr>
              <a:spcBef>
                <a:spcPts val="2063"/>
              </a:spcBef>
              <a:defRPr/>
            </a:pPr>
            <a:r>
              <a:rPr lang="en-US" altLang="ja-JP" sz="2000" b="0" dirty="0" smtClean="0">
                <a:effectLst/>
                <a:latin typeface="+mj-lt"/>
                <a:ea typeface="ヒラギノ角ゴ ProN W3" charset="0"/>
                <a:cs typeface="Helvetica"/>
              </a:rPr>
              <a:t>Spectral shape different at low energies.</a:t>
            </a:r>
          </a:p>
          <a:p>
            <a:pPr lvl="1">
              <a:spcBef>
                <a:spcPts val="2063"/>
              </a:spcBef>
              <a:defRPr/>
            </a:pPr>
            <a:endParaRPr lang="en-US" altLang="ja-JP" sz="2000" dirty="0">
              <a:latin typeface="Helvetica"/>
              <a:ea typeface="ヒラギノ角ゴ ProN W3" charset="0"/>
              <a:cs typeface="Helvetica"/>
            </a:endParaRPr>
          </a:p>
        </p:txBody>
      </p:sp>
      <p:sp>
        <p:nvSpPr>
          <p:cNvPr id="11" name="テキスト ボックス 10"/>
          <p:cNvSpPr txBox="1"/>
          <p:nvPr/>
        </p:nvSpPr>
        <p:spPr>
          <a:xfrm>
            <a:off x="2438400" y="5373216"/>
            <a:ext cx="2925688" cy="461665"/>
          </a:xfrm>
          <a:prstGeom prst="rect">
            <a:avLst/>
          </a:prstGeom>
          <a:solidFill>
            <a:srgbClr val="CCFFCC"/>
          </a:solidFill>
          <a:ln>
            <a:solidFill>
              <a:srgbClr val="0099CC"/>
            </a:solidFill>
          </a:ln>
        </p:spPr>
        <p:txBody>
          <a:bodyPr wrap="square" rtlCol="0">
            <a:spAutoFit/>
          </a:bodyPr>
          <a:lstStyle/>
          <a:p>
            <a:pPr algn="l"/>
            <a:r>
              <a:rPr lang="en-US" altLang="ja-JP" sz="1200" i="1" dirty="0" smtClean="0">
                <a:ea typeface="Osaka" charset="0"/>
                <a:cs typeface="Osaka" charset="0"/>
              </a:rPr>
              <a:t>Ref. for BESS’95+’97: </a:t>
            </a:r>
          </a:p>
          <a:p>
            <a:pPr algn="l"/>
            <a:r>
              <a:rPr lang="en-US" altLang="ja-JP" sz="1200" i="1" dirty="0" smtClean="0">
                <a:ea typeface="Osaka" charset="0"/>
                <a:cs typeface="Osaka" charset="0"/>
              </a:rPr>
              <a:t>S</a:t>
            </a:r>
            <a:r>
              <a:rPr lang="en-US" altLang="ja-JP" sz="1200" i="1" dirty="0">
                <a:ea typeface="Osaka" charset="0"/>
                <a:cs typeface="Osaka" charset="0"/>
              </a:rPr>
              <a:t>. </a:t>
            </a:r>
            <a:r>
              <a:rPr lang="en-US" altLang="ja-JP" sz="1200" i="1" dirty="0" err="1">
                <a:ea typeface="Osaka" charset="0"/>
                <a:cs typeface="Osaka" charset="0"/>
              </a:rPr>
              <a:t>Orito</a:t>
            </a:r>
            <a:r>
              <a:rPr lang="en-US" altLang="ja-JP" sz="1200" i="1" dirty="0">
                <a:ea typeface="Osaka" charset="0"/>
                <a:cs typeface="Osaka" charset="0"/>
              </a:rPr>
              <a:t> et al. </a:t>
            </a:r>
            <a:r>
              <a:rPr lang="en-US" altLang="ja-JP" sz="1200" i="1" dirty="0" smtClean="0">
                <a:ea typeface="Osaka" charset="0"/>
                <a:cs typeface="Osaka" charset="0"/>
              </a:rPr>
              <a:t>PRL</a:t>
            </a:r>
            <a:r>
              <a:rPr lang="en-US" altLang="ja-JP" sz="1200" i="1" dirty="0">
                <a:ea typeface="Osaka" charset="0"/>
                <a:cs typeface="Osaka" charset="0"/>
              </a:rPr>
              <a:t>, Vol. 84, No, 6</a:t>
            </a:r>
            <a:r>
              <a:rPr lang="en-US" altLang="ja-JP" sz="1200" i="1" dirty="0">
                <a:solidFill>
                  <a:srgbClr val="000000"/>
                </a:solidFill>
                <a:ea typeface="Osaka" charset="0"/>
                <a:cs typeface="Osaka" charset="0"/>
              </a:rPr>
              <a:t>, </a:t>
            </a:r>
            <a:r>
              <a:rPr lang="en-US" altLang="ja-JP" sz="1200" i="1" dirty="0" smtClean="0">
                <a:solidFill>
                  <a:srgbClr val="000000"/>
                </a:solidFill>
                <a:ea typeface="Osaka" charset="0"/>
                <a:cs typeface="Osaka" charset="0"/>
              </a:rPr>
              <a:t>2000</a:t>
            </a:r>
            <a:endParaRPr lang="en-US" altLang="ja-JP" sz="1200" i="1" dirty="0">
              <a:solidFill>
                <a:srgbClr val="000000"/>
              </a:solidFill>
              <a:ea typeface="Osaka" charset="0"/>
              <a:cs typeface="Osaka" charset="0"/>
            </a:endParaRPr>
          </a:p>
        </p:txBody>
      </p:sp>
      <p:sp>
        <p:nvSpPr>
          <p:cNvPr id="4" name="フッター プレースホルダー 3"/>
          <p:cNvSpPr>
            <a:spLocks noGrp="1"/>
          </p:cNvSpPr>
          <p:nvPr>
            <p:ph type="ftr" sz="quarter" idx="11"/>
          </p:nvPr>
        </p:nvSpPr>
        <p:spPr>
          <a:xfrm>
            <a:off x="152400" y="6248400"/>
            <a:ext cx="2895600" cy="457200"/>
          </a:xfrm>
        </p:spPr>
        <p:txBody>
          <a:bodyPr/>
          <a:lstStyle/>
          <a:p>
            <a:r>
              <a:rPr lang="en-US" altLang="ja-JP" dirty="0" smtClean="0"/>
              <a:t>ICRC2011. BESS highlight</a:t>
            </a:r>
            <a:endParaRPr lang="en-US" altLang="ja-JP" dirty="0"/>
          </a:p>
        </p:txBody>
      </p:sp>
      <p:sp>
        <p:nvSpPr>
          <p:cNvPr id="12" name="テキスト ボックス 1"/>
          <p:cNvSpPr txBox="1"/>
          <p:nvPr/>
        </p:nvSpPr>
        <p:spPr>
          <a:xfrm>
            <a:off x="5791200" y="4310896"/>
            <a:ext cx="3200400" cy="2339102"/>
          </a:xfrm>
          <a:prstGeom prst="rect">
            <a:avLst/>
          </a:prstGeom>
          <a:solidFill>
            <a:srgbClr val="3366FF"/>
          </a:solidFill>
          <a:ln>
            <a:solidFill>
              <a:srgbClr val="FFFFFF"/>
            </a:solidFill>
          </a:ln>
        </p:spPr>
        <p:txBody>
          <a:bodyPr wrap="square" rtlCol="0">
            <a:spAutoFit/>
          </a:bodyPr>
          <a:lstStyle/>
          <a:p>
            <a:pPr algn="l"/>
            <a:r>
              <a:rPr lang="en-US" altLang="ja-JP" sz="2000" b="0" u="sng" dirty="0" smtClean="0">
                <a:solidFill>
                  <a:srgbClr val="FFFFFF"/>
                </a:solidFill>
                <a:latin typeface="+mj-lt"/>
                <a:cs typeface="Helvetica"/>
              </a:rPr>
              <a:t>BESS</a:t>
            </a:r>
            <a:r>
              <a:rPr lang="en-US" altLang="ja-JP" sz="2000" b="0" u="sng" dirty="0">
                <a:solidFill>
                  <a:srgbClr val="FFFFFF"/>
                </a:solidFill>
                <a:latin typeface="+mj-lt"/>
                <a:cs typeface="Helvetica"/>
              </a:rPr>
              <a:t>-Polar II </a:t>
            </a:r>
            <a:r>
              <a:rPr lang="en-US" altLang="ja-JP" sz="2000" b="0" u="sng" dirty="0" smtClean="0">
                <a:solidFill>
                  <a:srgbClr val="FFFFFF"/>
                </a:solidFill>
                <a:latin typeface="+mj-lt"/>
                <a:cs typeface="Helvetica"/>
              </a:rPr>
              <a:t>results  </a:t>
            </a:r>
            <a:endParaRPr lang="en-US" altLang="ja-JP" sz="2000" b="0" u="sng" dirty="0">
              <a:solidFill>
                <a:srgbClr val="FFFFFF"/>
              </a:solidFill>
              <a:latin typeface="+mj-lt"/>
              <a:cs typeface="Helvetica"/>
            </a:endParaRPr>
          </a:p>
          <a:p>
            <a:pPr marL="285750" indent="-285750" algn="l">
              <a:buFontTx/>
              <a:buChar char="-"/>
            </a:pPr>
            <a:r>
              <a:rPr lang="en-US" altLang="ja-JP" dirty="0">
                <a:solidFill>
                  <a:srgbClr val="FFFFFF"/>
                </a:solidFill>
                <a:latin typeface="+mj-lt"/>
                <a:cs typeface="Helvetica"/>
              </a:rPr>
              <a:t>g</a:t>
            </a:r>
            <a:r>
              <a:rPr lang="en-US" altLang="ja-JP" sz="1800" b="0" dirty="0" smtClean="0">
                <a:solidFill>
                  <a:srgbClr val="FFFFFF"/>
                </a:solidFill>
                <a:latin typeface="+mj-lt"/>
                <a:cs typeface="Helvetica"/>
              </a:rPr>
              <a:t>enerally </a:t>
            </a:r>
            <a:r>
              <a:rPr lang="en-US" altLang="ja-JP" sz="1800" dirty="0" smtClean="0">
                <a:solidFill>
                  <a:srgbClr val="FFFF00"/>
                </a:solidFill>
                <a:latin typeface="+mj-lt"/>
                <a:cs typeface="Helvetica"/>
              </a:rPr>
              <a:t>consistent </a:t>
            </a:r>
            <a:r>
              <a:rPr lang="en-US" altLang="ja-JP" sz="1800" b="0" dirty="0">
                <a:latin typeface="+mj-lt"/>
                <a:cs typeface="Helvetica"/>
              </a:rPr>
              <a:t>with </a:t>
            </a:r>
          </a:p>
          <a:p>
            <a:pPr algn="l"/>
            <a:r>
              <a:rPr lang="en-US" altLang="ja-JP" sz="1800" b="0" dirty="0" smtClean="0">
                <a:latin typeface="+mj-lt"/>
                <a:cs typeface="Helvetica"/>
              </a:rPr>
              <a:t>  secondary p-bar </a:t>
            </a:r>
          </a:p>
          <a:p>
            <a:pPr marL="285750" indent="-285750" algn="l">
              <a:buFontTx/>
              <a:buChar char="-"/>
            </a:pPr>
            <a:r>
              <a:rPr lang="en-US" altLang="ja-JP" sz="1800" b="0" dirty="0" smtClean="0">
                <a:solidFill>
                  <a:srgbClr val="FFFFFF"/>
                </a:solidFill>
                <a:latin typeface="+mj-lt"/>
                <a:cs typeface="Helvetica"/>
              </a:rPr>
              <a:t>calculations under solar minimum  conditions.</a:t>
            </a:r>
          </a:p>
          <a:p>
            <a:pPr marL="285750" indent="-285750" algn="l">
              <a:buFontTx/>
              <a:buChar char="-"/>
            </a:pPr>
            <a:r>
              <a:rPr kumimoji="0" lang="en-US" altLang="ja-JP" dirty="0" smtClean="0">
                <a:solidFill>
                  <a:srgbClr val="FFFFFF"/>
                </a:solidFill>
                <a:latin typeface="+mj-lt"/>
                <a:ea typeface="ＭＳ ゴシック" pitchFamily="49" charset="-128"/>
                <a:cs typeface="Helvetica"/>
              </a:rPr>
              <a:t>NO low energy </a:t>
            </a:r>
            <a:r>
              <a:rPr kumimoji="0" lang="en-US" altLang="ja-JP" dirty="0" err="1" smtClean="0">
                <a:solidFill>
                  <a:srgbClr val="FFFFFF"/>
                </a:solidFill>
                <a:latin typeface="+mj-lt"/>
                <a:ea typeface="ＭＳ ゴシック" pitchFamily="49" charset="-128"/>
                <a:cs typeface="Helvetica"/>
              </a:rPr>
              <a:t>enhnacement</a:t>
            </a:r>
            <a:r>
              <a:rPr kumimoji="0" lang="en-US" altLang="ja-JP" dirty="0" smtClean="0">
                <a:solidFill>
                  <a:srgbClr val="FFFFFF"/>
                </a:solidFill>
                <a:latin typeface="+mj-lt"/>
                <a:ea typeface="ＭＳ ゴシック" pitchFamily="49" charset="-128"/>
                <a:cs typeface="Helvetica"/>
              </a:rPr>
              <a:t> due to PBH</a:t>
            </a:r>
            <a:endParaRPr kumimoji="0" lang="en-US" altLang="ja-JP" sz="1800" b="0" dirty="0">
              <a:solidFill>
                <a:srgbClr val="FFFFFF"/>
              </a:solidFill>
              <a:latin typeface="+mj-lt"/>
              <a:ea typeface="ＭＳ ゴシック" pitchFamily="49" charset="-128"/>
              <a:cs typeface="Helvetica"/>
            </a:endParaRPr>
          </a:p>
          <a:p>
            <a:endParaRPr kumimoji="1" lang="ja-JP" altLang="en-US" sz="1800" dirty="0">
              <a:latin typeface="+mj-lt"/>
            </a:endParaRPr>
          </a:p>
        </p:txBody>
      </p:sp>
    </p:spTree>
    <p:extLst>
      <p:ext uri="{BB962C8B-B14F-4D97-AF65-F5344CB8AC3E}">
        <p14:creationId xmlns:p14="http://schemas.microsoft.com/office/powerpoint/2010/main" val="37038916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idx="4294967295"/>
          </p:nvPr>
        </p:nvSpPr>
        <p:spPr>
          <a:xfrm>
            <a:off x="152400" y="609600"/>
            <a:ext cx="8820150" cy="731838"/>
          </a:xfrm>
          <a:prstGeom prst="rect">
            <a:avLst/>
          </a:prstGeom>
        </p:spPr>
        <p:txBody>
          <a:bodyPr/>
          <a:lstStyle/>
          <a:p>
            <a:pPr algn="l"/>
            <a:r>
              <a:rPr lang="it-IT" sz="3800" dirty="0">
                <a:solidFill>
                  <a:srgbClr val="D16349"/>
                </a:solidFill>
              </a:rPr>
              <a:t>Limits on </a:t>
            </a:r>
            <a:r>
              <a:rPr lang="it-IT" sz="3800" dirty="0" err="1">
                <a:solidFill>
                  <a:srgbClr val="D16349"/>
                </a:solidFill>
              </a:rPr>
              <a:t>antimatter</a:t>
            </a:r>
            <a:r>
              <a:rPr lang="it-IT" sz="3800" dirty="0">
                <a:solidFill>
                  <a:srgbClr val="D16349"/>
                </a:solidFill>
              </a:rPr>
              <a:t> (</a:t>
            </a:r>
            <a:r>
              <a:rPr lang="it-IT" sz="3800" dirty="0" err="1">
                <a:solidFill>
                  <a:srgbClr val="D16349"/>
                </a:solidFill>
              </a:rPr>
              <a:t>antiHe</a:t>
            </a:r>
            <a:r>
              <a:rPr lang="it-IT" sz="3800" dirty="0">
                <a:solidFill>
                  <a:srgbClr val="D16349"/>
                </a:solidFill>
              </a:rPr>
              <a:t> and </a:t>
            </a:r>
            <a:r>
              <a:rPr lang="it-IT" sz="3800" dirty="0" err="1">
                <a:solidFill>
                  <a:srgbClr val="D16349"/>
                </a:solidFill>
              </a:rPr>
              <a:t>antiD</a:t>
            </a:r>
            <a:r>
              <a:rPr lang="it-IT" sz="3800" dirty="0">
                <a:solidFill>
                  <a:srgbClr val="D16349"/>
                </a:solidFill>
              </a:rPr>
              <a:t>)</a:t>
            </a:r>
          </a:p>
        </p:txBody>
      </p:sp>
      <p:grpSp>
        <p:nvGrpSpPr>
          <p:cNvPr id="9" name="Group 8"/>
          <p:cNvGrpSpPr/>
          <p:nvPr/>
        </p:nvGrpSpPr>
        <p:grpSpPr>
          <a:xfrm>
            <a:off x="76201" y="1447800"/>
            <a:ext cx="4191000" cy="4953000"/>
            <a:chOff x="304801" y="1524000"/>
            <a:chExt cx="4495799" cy="5181600"/>
          </a:xfrm>
        </p:grpSpPr>
        <p:pic>
          <p:nvPicPr>
            <p:cNvPr id="3" name="Picture 2"/>
            <p:cNvPicPr>
              <a:picLocks noChangeAspect="1"/>
            </p:cNvPicPr>
            <p:nvPr/>
          </p:nvPicPr>
          <p:blipFill>
            <a:blip r:embed="rId2"/>
            <a:stretch>
              <a:fillRect/>
            </a:stretch>
          </p:blipFill>
          <p:spPr>
            <a:xfrm>
              <a:off x="831362" y="1524000"/>
              <a:ext cx="3969238" cy="5181600"/>
            </a:xfrm>
            <a:prstGeom prst="rect">
              <a:avLst/>
            </a:prstGeom>
            <a:ln>
              <a:solidFill>
                <a:schemeClr val="tx2"/>
              </a:solidFill>
            </a:ln>
          </p:spPr>
        </p:pic>
        <p:sp>
          <p:nvSpPr>
            <p:cNvPr id="4" name="TextBox 3"/>
            <p:cNvSpPr txBox="1"/>
            <p:nvPr/>
          </p:nvSpPr>
          <p:spPr>
            <a:xfrm rot="16200000">
              <a:off x="-1016377" y="3048000"/>
              <a:ext cx="3011687" cy="369332"/>
            </a:xfrm>
            <a:prstGeom prst="rect">
              <a:avLst/>
            </a:prstGeom>
            <a:noFill/>
          </p:spPr>
          <p:txBody>
            <a:bodyPr wrap="none" rtlCol="0">
              <a:spAutoFit/>
            </a:bodyPr>
            <a:lstStyle/>
            <a:p>
              <a:r>
                <a:rPr lang="en-US" b="1" dirty="0" smtClean="0">
                  <a:solidFill>
                    <a:srgbClr val="D16349"/>
                  </a:solidFill>
                </a:rPr>
                <a:t>100 times improvement</a:t>
              </a:r>
              <a:endParaRPr lang="en-US" b="1" dirty="0">
                <a:solidFill>
                  <a:srgbClr val="D16349"/>
                </a:solidFill>
              </a:endParaRPr>
            </a:p>
          </p:txBody>
        </p:sp>
        <p:cxnSp>
          <p:nvCxnSpPr>
            <p:cNvPr id="6" name="Straight Arrow Connector 5"/>
            <p:cNvCxnSpPr>
              <a:stCxn id="4" idx="2"/>
            </p:cNvCxnSpPr>
            <p:nvPr/>
          </p:nvCxnSpPr>
          <p:spPr>
            <a:xfrm>
              <a:off x="674133" y="3232666"/>
              <a:ext cx="926067" cy="1491734"/>
            </a:xfrm>
            <a:prstGeom prst="straightConnector1">
              <a:avLst/>
            </a:prstGeom>
            <a:ln w="38100" cmpd="sng">
              <a:solidFill>
                <a:schemeClr val="accent1"/>
              </a:solidFill>
              <a:prstDash val="solid"/>
              <a:tailEnd type="arrow"/>
            </a:ln>
          </p:spPr>
          <p:style>
            <a:lnRef idx="2">
              <a:schemeClr val="accent1"/>
            </a:lnRef>
            <a:fillRef idx="0">
              <a:schemeClr val="accent1"/>
            </a:fillRef>
            <a:effectRef idx="1">
              <a:schemeClr val="accent1"/>
            </a:effectRef>
            <a:fontRef idx="minor">
              <a:schemeClr val="tx1"/>
            </a:fontRef>
          </p:style>
        </p:cxnSp>
      </p:grpSp>
      <p:pic>
        <p:nvPicPr>
          <p:cNvPr id="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800600" y="1447800"/>
            <a:ext cx="4055271" cy="4953000"/>
          </a:xfrm>
          <a:prstGeom prst="rect">
            <a:avLst/>
          </a:prstGeom>
          <a:noFill/>
          <a:ln>
            <a:solidFill>
              <a:srgbClr val="646B86"/>
            </a:solidFill>
          </a:ln>
        </p:spPr>
      </p:pic>
    </p:spTree>
    <p:extLst>
      <p:ext uri="{BB962C8B-B14F-4D97-AF65-F5344CB8AC3E}">
        <p14:creationId xmlns:p14="http://schemas.microsoft.com/office/powerpoint/2010/main" val="3016028079"/>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idx="4294967295"/>
          </p:nvPr>
        </p:nvSpPr>
        <p:spPr>
          <a:xfrm>
            <a:off x="762000" y="584200"/>
            <a:ext cx="7772400" cy="863600"/>
          </a:xfrm>
          <a:prstGeom prst="rect">
            <a:avLst/>
          </a:prstGeom>
        </p:spPr>
        <p:txBody>
          <a:bodyPr/>
          <a:lstStyle/>
          <a:p>
            <a:r>
              <a:rPr lang="it-IT" sz="4000" dirty="0">
                <a:solidFill>
                  <a:srgbClr val="D16349"/>
                </a:solidFill>
              </a:rPr>
              <a:t>CREAM – </a:t>
            </a:r>
            <a:r>
              <a:rPr lang="it-IT" sz="4000" dirty="0" err="1">
                <a:solidFill>
                  <a:srgbClr val="D16349"/>
                </a:solidFill>
              </a:rPr>
              <a:t>Overview</a:t>
            </a:r>
            <a:endParaRPr lang="it-IT" sz="4000" dirty="0">
              <a:solidFill>
                <a:srgbClr val="D16349"/>
              </a:solidFill>
            </a:endParaRPr>
          </a:p>
        </p:txBody>
      </p:sp>
      <p:sp>
        <p:nvSpPr>
          <p:cNvPr id="471043" name="Rectangle 3"/>
          <p:cNvSpPr>
            <a:spLocks noGrp="1" noChangeArrowheads="1"/>
          </p:cNvSpPr>
          <p:nvPr>
            <p:ph sz="quarter" idx="1"/>
          </p:nvPr>
        </p:nvSpPr>
        <p:spPr>
          <a:xfrm>
            <a:off x="539750" y="1484313"/>
            <a:ext cx="7920038" cy="1873250"/>
          </a:xfrm>
        </p:spPr>
        <p:txBody>
          <a:bodyPr/>
          <a:lstStyle/>
          <a:p>
            <a:pPr marL="0" indent="0">
              <a:lnSpc>
                <a:spcPct val="80000"/>
              </a:lnSpc>
            </a:pPr>
            <a:r>
              <a:rPr lang="it-IT" sz="2000" dirty="0" smtClean="0"/>
              <a:t> </a:t>
            </a:r>
            <a:r>
              <a:rPr lang="it-IT" sz="2000" dirty="0" err="1" smtClean="0"/>
              <a:t>Aim</a:t>
            </a:r>
            <a:r>
              <a:rPr lang="it-IT" sz="2000" dirty="0" smtClean="0"/>
              <a:t> </a:t>
            </a:r>
            <a:r>
              <a:rPr lang="it-IT" sz="2000" dirty="0" err="1"/>
              <a:t>is</a:t>
            </a:r>
            <a:r>
              <a:rPr lang="it-IT" sz="2000" dirty="0"/>
              <a:t> the </a:t>
            </a:r>
            <a:r>
              <a:rPr lang="it-IT" sz="2000" dirty="0" err="1"/>
              <a:t>study</a:t>
            </a:r>
            <a:r>
              <a:rPr lang="it-IT" sz="2000" dirty="0"/>
              <a:t> of CR from 10</a:t>
            </a:r>
            <a:r>
              <a:rPr lang="it-IT" sz="2000" baseline="30000" dirty="0"/>
              <a:t>12</a:t>
            </a:r>
            <a:r>
              <a:rPr lang="it-IT" sz="2000" dirty="0"/>
              <a:t> to 5x10</a:t>
            </a:r>
            <a:r>
              <a:rPr lang="it-IT" sz="2000" baseline="30000" dirty="0"/>
              <a:t>14</a:t>
            </a:r>
            <a:r>
              <a:rPr lang="it-IT" sz="2000" dirty="0"/>
              <a:t> </a:t>
            </a:r>
            <a:r>
              <a:rPr lang="it-IT" sz="2000" dirty="0" err="1"/>
              <a:t>eV</a:t>
            </a:r>
            <a:r>
              <a:rPr lang="it-IT" sz="2000" dirty="0"/>
              <a:t>, from </a:t>
            </a:r>
            <a:r>
              <a:rPr lang="it-IT" sz="2000" dirty="0" err="1"/>
              <a:t>proton</a:t>
            </a:r>
            <a:r>
              <a:rPr lang="it-IT" sz="2000" dirty="0"/>
              <a:t> to </a:t>
            </a:r>
            <a:r>
              <a:rPr lang="it-IT" sz="2000" dirty="0" err="1"/>
              <a:t>Iron</a:t>
            </a:r>
            <a:r>
              <a:rPr lang="it-IT" sz="2000" dirty="0"/>
              <a:t>, by </a:t>
            </a:r>
            <a:r>
              <a:rPr lang="it-IT" sz="2000" dirty="0" err="1"/>
              <a:t>means</a:t>
            </a:r>
            <a:r>
              <a:rPr lang="it-IT" sz="2000" dirty="0"/>
              <a:t> of a </a:t>
            </a:r>
            <a:r>
              <a:rPr lang="it-IT" sz="2000" dirty="0" err="1"/>
              <a:t>series</a:t>
            </a:r>
            <a:r>
              <a:rPr lang="it-IT" sz="2000" dirty="0"/>
              <a:t> of </a:t>
            </a:r>
            <a:r>
              <a:rPr lang="it-IT" sz="2000" dirty="0">
                <a:hlinkClick r:id="rId2"/>
              </a:rPr>
              <a:t>Ultra Long Duration Balloon (ULDB) </a:t>
            </a:r>
            <a:r>
              <a:rPr lang="it-IT" sz="2000" dirty="0" err="1"/>
              <a:t>flights</a:t>
            </a:r>
            <a:r>
              <a:rPr lang="it-IT" sz="2000" dirty="0"/>
              <a:t> from Antarctica. </a:t>
            </a:r>
          </a:p>
          <a:p>
            <a:pPr marL="0" indent="0">
              <a:lnSpc>
                <a:spcPct val="80000"/>
              </a:lnSpc>
            </a:pPr>
            <a:endParaRPr lang="it-IT" sz="2000" dirty="0"/>
          </a:p>
          <a:p>
            <a:pPr marL="0" indent="0">
              <a:lnSpc>
                <a:spcPct val="80000"/>
              </a:lnSpc>
            </a:pPr>
            <a:r>
              <a:rPr lang="it-IT" sz="2000" dirty="0" smtClean="0"/>
              <a:t> 6 </a:t>
            </a:r>
            <a:r>
              <a:rPr lang="it-IT" sz="2000" dirty="0" err="1"/>
              <a:t>flights</a:t>
            </a:r>
            <a:r>
              <a:rPr lang="it-IT" sz="2000" dirty="0"/>
              <a:t> up to </a:t>
            </a:r>
            <a:r>
              <a:rPr lang="it-IT" sz="2000" dirty="0" err="1"/>
              <a:t>now</a:t>
            </a:r>
            <a:r>
              <a:rPr lang="it-IT" sz="2000" dirty="0"/>
              <a:t>: 2004, 2005, </a:t>
            </a:r>
            <a:r>
              <a:rPr lang="it-IT" sz="2000" dirty="0" smtClean="0"/>
              <a:t>2007, 2008, 2009, 2010.</a:t>
            </a:r>
            <a:endParaRPr lang="it-IT" sz="2000" b="1" u="sng" dirty="0"/>
          </a:p>
        </p:txBody>
      </p:sp>
      <p:sp>
        <p:nvSpPr>
          <p:cNvPr id="471044" name="Text Box 4"/>
          <p:cNvSpPr txBox="1">
            <a:spLocks noChangeArrowheads="1"/>
          </p:cNvSpPr>
          <p:nvPr/>
        </p:nvSpPr>
        <p:spPr bwMode="auto">
          <a:xfrm>
            <a:off x="539750" y="3500438"/>
            <a:ext cx="8208963"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it-IT" sz="2000"/>
              <a:t>The instrument is composed by a sampling </a:t>
            </a:r>
            <a:r>
              <a:rPr lang="it-IT" sz="2000">
                <a:solidFill>
                  <a:schemeClr val="accent1"/>
                </a:solidFill>
              </a:rPr>
              <a:t>tungsten/scintillating fibers</a:t>
            </a:r>
            <a:r>
              <a:rPr lang="it-IT"/>
              <a:t> </a:t>
            </a:r>
            <a:r>
              <a:rPr lang="it-IT" sz="2000">
                <a:solidFill>
                  <a:schemeClr val="accent1"/>
                </a:solidFill>
              </a:rPr>
              <a:t>calorimeter </a:t>
            </a:r>
            <a:r>
              <a:rPr lang="it-IT" sz="2000"/>
              <a:t>(20 r.l.), preceded by a</a:t>
            </a:r>
            <a:r>
              <a:rPr lang="it-IT" sz="2000">
                <a:solidFill>
                  <a:schemeClr val="accent1"/>
                </a:solidFill>
              </a:rPr>
              <a:t> graphite</a:t>
            </a:r>
            <a:r>
              <a:rPr lang="it-IT" sz="2000"/>
              <a:t> </a:t>
            </a:r>
            <a:r>
              <a:rPr lang="it-IT" sz="2000">
                <a:solidFill>
                  <a:schemeClr val="accent1"/>
                </a:solidFill>
              </a:rPr>
              <a:t>target </a:t>
            </a:r>
            <a:r>
              <a:rPr lang="it-IT" sz="2000"/>
              <a:t>with layers of scintillating fibers for trigger and track reconstruction,  a </a:t>
            </a:r>
            <a:r>
              <a:rPr lang="it-IT" sz="2000">
                <a:solidFill>
                  <a:schemeClr val="accent1"/>
                </a:solidFill>
              </a:rPr>
              <a:t>TRD</a:t>
            </a:r>
            <a:r>
              <a:rPr lang="it-IT" sz="2000"/>
              <a:t> for heavy nuclei, and a </a:t>
            </a:r>
            <a:r>
              <a:rPr lang="it-IT" sz="2000">
                <a:solidFill>
                  <a:schemeClr val="accent1"/>
                </a:solidFill>
              </a:rPr>
              <a:t>timing-based segmented</a:t>
            </a:r>
            <a:r>
              <a:rPr lang="it-IT">
                <a:solidFill>
                  <a:schemeClr val="accent1"/>
                </a:solidFill>
              </a:rPr>
              <a:t> </a:t>
            </a:r>
            <a:r>
              <a:rPr lang="it-IT" sz="2000">
                <a:solidFill>
                  <a:schemeClr val="accent1"/>
                </a:solidFill>
              </a:rPr>
              <a:t>charge device</a:t>
            </a:r>
            <a:r>
              <a:rPr lang="it-IT" sz="2000"/>
              <a:t>.</a:t>
            </a:r>
          </a:p>
          <a:p>
            <a:r>
              <a:rPr lang="it-IT" sz="2000"/>
              <a:t> </a:t>
            </a:r>
          </a:p>
          <a:p>
            <a:r>
              <a:rPr lang="it-IT" sz="2000"/>
              <a:t>A fundamental aspect of the instrument is the capability to obtain simultaneous measurements of energy and charge for a sub-sample of nuclei by calorimeter and TRD, thus allowing an inter-calibration in flight of the energy. </a:t>
            </a:r>
          </a:p>
        </p:txBody>
      </p:sp>
    </p:spTree>
    <p:extLst>
      <p:ext uri="{BB962C8B-B14F-4D97-AF65-F5344CB8AC3E}">
        <p14:creationId xmlns:p14="http://schemas.microsoft.com/office/powerpoint/2010/main" val="328109576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43" grpId="0" build="p"/>
      <p:bldP spid="4710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1219200"/>
            <a:ext cx="8229600" cy="5303962"/>
          </a:xfrm>
          <a:prstGeom prst="rect">
            <a:avLst/>
          </a:prstGeom>
        </p:spPr>
      </p:pic>
      <p:sp>
        <p:nvSpPr>
          <p:cNvPr id="472066" name="Rectangle 2"/>
          <p:cNvSpPr>
            <a:spLocks noGrp="1" noChangeArrowheads="1"/>
          </p:cNvSpPr>
          <p:nvPr>
            <p:ph type="title" idx="4294967295"/>
          </p:nvPr>
        </p:nvSpPr>
        <p:spPr>
          <a:xfrm>
            <a:off x="687388" y="476250"/>
            <a:ext cx="7772400" cy="803275"/>
          </a:xfrm>
          <a:prstGeom prst="rect">
            <a:avLst/>
          </a:prstGeom>
        </p:spPr>
        <p:txBody>
          <a:bodyPr/>
          <a:lstStyle/>
          <a:p>
            <a:r>
              <a:rPr lang="it-IT" sz="4000" dirty="0">
                <a:solidFill>
                  <a:srgbClr val="D16349"/>
                </a:solidFill>
              </a:rPr>
              <a:t>The </a:t>
            </a:r>
            <a:r>
              <a:rPr lang="it-IT" sz="4000" dirty="0" smtClean="0">
                <a:solidFill>
                  <a:srgbClr val="D16349"/>
                </a:solidFill>
              </a:rPr>
              <a:t>CREAM </a:t>
            </a:r>
            <a:r>
              <a:rPr lang="it-IT" sz="4000" dirty="0" err="1">
                <a:solidFill>
                  <a:srgbClr val="D16349"/>
                </a:solidFill>
              </a:rPr>
              <a:t>instrument</a:t>
            </a:r>
            <a:r>
              <a:rPr lang="it-IT" sz="4000" dirty="0">
                <a:solidFill>
                  <a:srgbClr val="D16349"/>
                </a:solidFill>
              </a:rPr>
              <a:t> </a:t>
            </a:r>
          </a:p>
        </p:txBody>
      </p:sp>
      <p:sp>
        <p:nvSpPr>
          <p:cNvPr id="472068" name="Text Box 4"/>
          <p:cNvSpPr txBox="1">
            <a:spLocks noChangeArrowheads="1"/>
          </p:cNvSpPr>
          <p:nvPr/>
        </p:nvSpPr>
        <p:spPr bwMode="auto">
          <a:xfrm>
            <a:off x="447675" y="6381750"/>
            <a:ext cx="8097838" cy="3667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a:t>Collecting power: 300 m2-sr-day for proton and helium, 600 m2-sr-day nuclei </a:t>
            </a:r>
          </a:p>
        </p:txBody>
      </p:sp>
    </p:spTree>
    <p:extLst>
      <p:ext uri="{BB962C8B-B14F-4D97-AF65-F5344CB8AC3E}">
        <p14:creationId xmlns:p14="http://schemas.microsoft.com/office/powerpoint/2010/main" val="3322111190"/>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idx="4294967295"/>
          </p:nvPr>
        </p:nvSpPr>
        <p:spPr>
          <a:xfrm>
            <a:off x="762000" y="533400"/>
            <a:ext cx="7772400" cy="865188"/>
          </a:xfrm>
          <a:prstGeom prst="rect">
            <a:avLst/>
          </a:prstGeom>
        </p:spPr>
        <p:txBody>
          <a:bodyPr/>
          <a:lstStyle/>
          <a:p>
            <a:r>
              <a:rPr lang="it-IT" sz="4000" dirty="0" err="1">
                <a:solidFill>
                  <a:srgbClr val="D16349"/>
                </a:solidFill>
              </a:rPr>
              <a:t>Protons</a:t>
            </a:r>
            <a:r>
              <a:rPr lang="it-IT" sz="4000" dirty="0">
                <a:solidFill>
                  <a:srgbClr val="D16349"/>
                </a:solidFill>
              </a:rPr>
              <a:t> and </a:t>
            </a:r>
            <a:r>
              <a:rPr lang="it-IT" sz="4000" dirty="0" err="1">
                <a:solidFill>
                  <a:srgbClr val="D16349"/>
                </a:solidFill>
              </a:rPr>
              <a:t>heliums</a:t>
            </a:r>
            <a:r>
              <a:rPr lang="it-IT" sz="4000" dirty="0">
                <a:solidFill>
                  <a:srgbClr val="D16349"/>
                </a:solidFill>
              </a:rPr>
              <a:t> </a:t>
            </a:r>
          </a:p>
        </p:txBody>
      </p:sp>
      <p:pic>
        <p:nvPicPr>
          <p:cNvPr id="3" name="Picture 2"/>
          <p:cNvPicPr>
            <a:picLocks noChangeAspect="1"/>
          </p:cNvPicPr>
          <p:nvPr/>
        </p:nvPicPr>
        <p:blipFill>
          <a:blip r:embed="rId2"/>
          <a:stretch>
            <a:fillRect/>
          </a:stretch>
        </p:blipFill>
        <p:spPr>
          <a:xfrm>
            <a:off x="304800" y="1362318"/>
            <a:ext cx="8686800" cy="5343282"/>
          </a:xfrm>
          <a:prstGeom prst="rect">
            <a:avLst/>
          </a:prstGeom>
        </p:spPr>
      </p:pic>
    </p:spTree>
    <p:extLst>
      <p:ext uri="{BB962C8B-B14F-4D97-AF65-F5344CB8AC3E}">
        <p14:creationId xmlns:p14="http://schemas.microsoft.com/office/powerpoint/2010/main" val="1338447226"/>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 y="1212129"/>
            <a:ext cx="8839200" cy="5493471"/>
          </a:xfrm>
          <a:prstGeom prst="rect">
            <a:avLst/>
          </a:prstGeom>
        </p:spPr>
      </p:pic>
      <p:sp>
        <p:nvSpPr>
          <p:cNvPr id="9" name="Rectangle 2"/>
          <p:cNvSpPr txBox="1">
            <a:spLocks noChangeArrowheads="1"/>
          </p:cNvSpPr>
          <p:nvPr/>
        </p:nvSpPr>
        <p:spPr>
          <a:xfrm>
            <a:off x="381000" y="228600"/>
            <a:ext cx="8534400" cy="758952"/>
          </a:xfrm>
          <a:prstGeom prst="rect">
            <a:avLst/>
          </a:prstGeom>
        </p:spPr>
        <p:txBody>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it-IT" sz="4000" dirty="0" err="1" smtClean="0">
                <a:solidFill>
                  <a:srgbClr val="D16349"/>
                </a:solidFill>
              </a:rPr>
              <a:t>Heavier</a:t>
            </a:r>
            <a:r>
              <a:rPr lang="it-IT" sz="4000" dirty="0" smtClean="0">
                <a:solidFill>
                  <a:srgbClr val="D16349"/>
                </a:solidFill>
              </a:rPr>
              <a:t> </a:t>
            </a:r>
            <a:r>
              <a:rPr lang="it-IT" sz="4000" dirty="0" err="1" smtClean="0">
                <a:solidFill>
                  <a:srgbClr val="D16349"/>
                </a:solidFill>
              </a:rPr>
              <a:t>elements</a:t>
            </a:r>
            <a:r>
              <a:rPr lang="it-IT" sz="4000" dirty="0" smtClean="0">
                <a:solidFill>
                  <a:srgbClr val="D16349"/>
                </a:solidFill>
              </a:rPr>
              <a:t>: </a:t>
            </a:r>
            <a:r>
              <a:rPr lang="it-IT" sz="4000" dirty="0" err="1" smtClean="0">
                <a:solidFill>
                  <a:srgbClr val="D16349"/>
                </a:solidFill>
              </a:rPr>
              <a:t>hardening</a:t>
            </a:r>
            <a:endParaRPr lang="it-IT" sz="4000" dirty="0">
              <a:solidFill>
                <a:srgbClr val="D16349"/>
              </a:solidFill>
            </a:endParaRPr>
          </a:p>
        </p:txBody>
      </p:sp>
    </p:spTree>
    <p:extLst>
      <p:ext uri="{BB962C8B-B14F-4D97-AF65-F5344CB8AC3E}">
        <p14:creationId xmlns:p14="http://schemas.microsoft.com/office/powerpoint/2010/main" val="957586806"/>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58775" y="609600"/>
            <a:ext cx="8424863" cy="1143000"/>
          </a:xfrm>
        </p:spPr>
        <p:txBody>
          <a:bodyPr/>
          <a:lstStyle/>
          <a:p>
            <a:r>
              <a:rPr lang="it-IT" sz="4000" dirty="0" err="1">
                <a:solidFill>
                  <a:srgbClr val="DD6036"/>
                </a:solidFill>
              </a:rPr>
              <a:t>Primary</a:t>
            </a:r>
            <a:r>
              <a:rPr lang="it-IT" sz="4000" dirty="0">
                <a:solidFill>
                  <a:srgbClr val="DD6036"/>
                </a:solidFill>
              </a:rPr>
              <a:t> and </a:t>
            </a:r>
            <a:r>
              <a:rPr lang="it-IT" sz="4000" dirty="0" err="1">
                <a:solidFill>
                  <a:srgbClr val="DD6036"/>
                </a:solidFill>
              </a:rPr>
              <a:t>secondary</a:t>
            </a:r>
            <a:r>
              <a:rPr lang="it-IT" sz="4000" dirty="0">
                <a:solidFill>
                  <a:srgbClr val="DD6036"/>
                </a:solidFill>
              </a:rPr>
              <a:t> CR</a:t>
            </a:r>
            <a:r>
              <a:rPr lang="ja-JP" altLang="it-IT" sz="4000" dirty="0">
                <a:solidFill>
                  <a:srgbClr val="DD6036"/>
                </a:solidFill>
              </a:rPr>
              <a:t>’</a:t>
            </a:r>
            <a:r>
              <a:rPr lang="it-IT" sz="4000" dirty="0" err="1">
                <a:solidFill>
                  <a:srgbClr val="DD6036"/>
                </a:solidFill>
              </a:rPr>
              <a:t>s</a:t>
            </a:r>
            <a:endParaRPr lang="it-IT" sz="4000" dirty="0">
              <a:solidFill>
                <a:srgbClr val="DD6036"/>
              </a:solidFill>
            </a:endParaRPr>
          </a:p>
        </p:txBody>
      </p:sp>
      <p:sp>
        <p:nvSpPr>
          <p:cNvPr id="33795" name="Rectangle 3"/>
          <p:cNvSpPr>
            <a:spLocks noGrp="1" noChangeArrowheads="1"/>
          </p:cNvSpPr>
          <p:nvPr>
            <p:ph type="body" idx="1"/>
          </p:nvPr>
        </p:nvSpPr>
        <p:spPr>
          <a:xfrm>
            <a:off x="323850" y="1412875"/>
            <a:ext cx="8569325" cy="5256213"/>
          </a:xfrm>
        </p:spPr>
        <p:txBody>
          <a:bodyPr/>
          <a:lstStyle/>
          <a:p>
            <a:pPr marL="0" indent="0">
              <a:lnSpc>
                <a:spcPct val="80000"/>
              </a:lnSpc>
              <a:buFont typeface="Wingdings" charset="0"/>
              <a:buNone/>
            </a:pPr>
            <a:r>
              <a:rPr lang="it-IT" sz="2400" dirty="0" err="1"/>
              <a:t>Astroparticle</a:t>
            </a:r>
            <a:r>
              <a:rPr lang="it-IT" sz="2400" dirty="0"/>
              <a:t> </a:t>
            </a:r>
            <a:r>
              <a:rPr lang="it-IT" sz="2400" dirty="0" err="1"/>
              <a:t>physics</a:t>
            </a:r>
            <a:r>
              <a:rPr lang="it-IT" sz="2400" dirty="0"/>
              <a:t> in </a:t>
            </a:r>
            <a:r>
              <a:rPr lang="it-IT" sz="2400" dirty="0" err="1"/>
              <a:t>space</a:t>
            </a:r>
            <a:r>
              <a:rPr lang="it-IT" sz="2400" dirty="0"/>
              <a:t> </a:t>
            </a:r>
            <a:r>
              <a:rPr lang="it-IT" sz="2400" dirty="0" err="1"/>
              <a:t>is</a:t>
            </a:r>
            <a:r>
              <a:rPr lang="it-IT" sz="2400" dirty="0"/>
              <a:t> </a:t>
            </a:r>
            <a:r>
              <a:rPr lang="it-IT" sz="2400" dirty="0" err="1"/>
              <a:t>performed</a:t>
            </a:r>
            <a:r>
              <a:rPr lang="it-IT" sz="2400" dirty="0"/>
              <a:t> by the </a:t>
            </a:r>
            <a:r>
              <a:rPr lang="it-IT" sz="2400" dirty="0" err="1"/>
              <a:t>detection</a:t>
            </a:r>
            <a:r>
              <a:rPr lang="it-IT" sz="2400" dirty="0"/>
              <a:t> and </a:t>
            </a:r>
            <a:r>
              <a:rPr lang="it-IT" sz="2400" dirty="0" err="1"/>
              <a:t>analysis</a:t>
            </a:r>
            <a:r>
              <a:rPr lang="it-IT" sz="2400" dirty="0"/>
              <a:t> of the </a:t>
            </a:r>
            <a:r>
              <a:rPr lang="it-IT" sz="2400" dirty="0" err="1"/>
              <a:t>properties</a:t>
            </a:r>
            <a:r>
              <a:rPr lang="it-IT" sz="2400" dirty="0"/>
              <a:t> of </a:t>
            </a:r>
            <a:r>
              <a:rPr lang="it-IT" sz="2400" b="1" u="sng" dirty="0" err="1"/>
              <a:t>Cosmic</a:t>
            </a:r>
            <a:r>
              <a:rPr lang="it-IT" sz="2400" b="1" u="sng" dirty="0"/>
              <a:t> </a:t>
            </a:r>
            <a:r>
              <a:rPr lang="it-IT" sz="2400" b="1" u="sng" dirty="0" err="1"/>
              <a:t>Rays</a:t>
            </a:r>
            <a:r>
              <a:rPr lang="it-IT" sz="2400" dirty="0"/>
              <a:t>.</a:t>
            </a:r>
          </a:p>
          <a:p>
            <a:pPr marL="0" indent="0">
              <a:lnSpc>
                <a:spcPct val="80000"/>
              </a:lnSpc>
              <a:buFont typeface="Wingdings" charset="0"/>
              <a:buNone/>
            </a:pPr>
            <a:endParaRPr lang="it-IT" sz="2400" dirty="0"/>
          </a:p>
          <a:p>
            <a:pPr marL="0" indent="0">
              <a:lnSpc>
                <a:spcPct val="80000"/>
              </a:lnSpc>
              <a:buFont typeface="Wingdings" charset="0"/>
              <a:buNone/>
            </a:pPr>
            <a:r>
              <a:rPr lang="it-IT" sz="2400" dirty="0"/>
              <a:t>The </a:t>
            </a:r>
            <a:r>
              <a:rPr lang="it-IT" sz="2400" b="1" dirty="0" err="1"/>
              <a:t>primary</a:t>
            </a:r>
            <a:r>
              <a:rPr lang="it-IT" sz="2400" b="1" dirty="0"/>
              <a:t> </a:t>
            </a:r>
            <a:r>
              <a:rPr lang="it-IT" sz="2400" b="1" dirty="0" err="1"/>
              <a:t>Cosmic</a:t>
            </a:r>
            <a:r>
              <a:rPr lang="it-IT" sz="2400" b="1" dirty="0"/>
              <a:t> </a:t>
            </a:r>
            <a:r>
              <a:rPr lang="it-IT" sz="2400" b="1" dirty="0" err="1"/>
              <a:t>Rays</a:t>
            </a:r>
            <a:r>
              <a:rPr lang="it-IT" sz="2400" b="1" dirty="0"/>
              <a:t> </a:t>
            </a:r>
            <a:r>
              <a:rPr lang="it-IT" sz="2400" dirty="0" err="1"/>
              <a:t>reach</a:t>
            </a:r>
            <a:r>
              <a:rPr lang="it-IT" sz="2400" dirty="0"/>
              <a:t> the top of the </a:t>
            </a:r>
            <a:r>
              <a:rPr lang="it-IT" sz="2400" dirty="0" err="1"/>
              <a:t>atmosphere</a:t>
            </a:r>
            <a:r>
              <a:rPr lang="it-IT" sz="2400" dirty="0"/>
              <a:t>, </a:t>
            </a:r>
            <a:r>
              <a:rPr lang="it-IT" sz="2400" dirty="0" err="1"/>
              <a:t>without</a:t>
            </a:r>
            <a:r>
              <a:rPr lang="it-IT" sz="2400" dirty="0"/>
              <a:t> </a:t>
            </a:r>
            <a:r>
              <a:rPr lang="it-IT" sz="2400" dirty="0" err="1"/>
              <a:t>interacion</a:t>
            </a:r>
            <a:r>
              <a:rPr lang="it-IT" sz="2400" dirty="0"/>
              <a:t>. </a:t>
            </a:r>
            <a:endParaRPr lang="it-IT" sz="2400" dirty="0">
              <a:sym typeface="Wingdings" charset="0"/>
            </a:endParaRPr>
          </a:p>
          <a:p>
            <a:pPr marL="0" indent="0">
              <a:lnSpc>
                <a:spcPct val="80000"/>
              </a:lnSpc>
            </a:pPr>
            <a:r>
              <a:rPr lang="it-IT" sz="2400" dirty="0">
                <a:sym typeface="Wingdings" charset="0"/>
              </a:rPr>
              <a:t>The </a:t>
            </a:r>
            <a:r>
              <a:rPr lang="it-IT" sz="2400" dirty="0" err="1">
                <a:sym typeface="Wingdings" charset="0"/>
              </a:rPr>
              <a:t>atmosphere</a:t>
            </a:r>
            <a:r>
              <a:rPr lang="it-IT" sz="2400" dirty="0">
                <a:sym typeface="Wingdings" charset="0"/>
              </a:rPr>
              <a:t> </a:t>
            </a:r>
            <a:r>
              <a:rPr lang="it-IT" sz="2400" dirty="0" err="1">
                <a:sym typeface="Wingdings" charset="0"/>
              </a:rPr>
              <a:t>acts</a:t>
            </a:r>
            <a:r>
              <a:rPr lang="it-IT" sz="2400" dirty="0">
                <a:sym typeface="Wingdings" charset="0"/>
              </a:rPr>
              <a:t> </a:t>
            </a:r>
            <a:r>
              <a:rPr lang="it-IT" sz="2400" dirty="0" err="1">
                <a:sym typeface="Wingdings" charset="0"/>
              </a:rPr>
              <a:t>as</a:t>
            </a:r>
            <a:r>
              <a:rPr lang="it-IT" sz="2400" dirty="0">
                <a:sym typeface="Wingdings" charset="0"/>
              </a:rPr>
              <a:t> a </a:t>
            </a:r>
            <a:r>
              <a:rPr lang="it-IT" sz="2400" i="1" dirty="0" err="1">
                <a:sym typeface="Wingdings" charset="0"/>
              </a:rPr>
              <a:t>convertor</a:t>
            </a:r>
            <a:r>
              <a:rPr lang="it-IT" sz="2400" i="1" dirty="0">
                <a:sym typeface="Wingdings" charset="0"/>
              </a:rPr>
              <a:t>: </a:t>
            </a:r>
            <a:r>
              <a:rPr lang="it-IT" sz="2400" dirty="0">
                <a:sym typeface="Wingdings" charset="0"/>
              </a:rPr>
              <a:t>the </a:t>
            </a:r>
            <a:r>
              <a:rPr lang="it-IT" sz="2400" dirty="0" err="1"/>
              <a:t>interaction</a:t>
            </a:r>
            <a:r>
              <a:rPr lang="it-IT" sz="2400" dirty="0"/>
              <a:t> of the CR</a:t>
            </a:r>
            <a:r>
              <a:rPr lang="ja-JP" altLang="it-IT" sz="2400" dirty="0"/>
              <a:t>’</a:t>
            </a:r>
            <a:r>
              <a:rPr lang="it-IT" sz="2400" dirty="0" err="1"/>
              <a:t>s</a:t>
            </a:r>
            <a:r>
              <a:rPr lang="it-IT" sz="2400" dirty="0"/>
              <a:t> with the nuclei in </a:t>
            </a:r>
            <a:r>
              <a:rPr lang="it-IT" sz="2400" dirty="0" err="1"/>
              <a:t>atmosphere</a:t>
            </a:r>
            <a:r>
              <a:rPr lang="it-IT" sz="2400" dirty="0"/>
              <a:t> </a:t>
            </a:r>
            <a:r>
              <a:rPr lang="it-IT" sz="2400" dirty="0" err="1">
                <a:sym typeface="Wingdings" charset="0"/>
              </a:rPr>
              <a:t>produces</a:t>
            </a:r>
            <a:r>
              <a:rPr lang="it-IT" sz="2400" dirty="0">
                <a:sym typeface="Wingdings" charset="0"/>
              </a:rPr>
              <a:t> </a:t>
            </a:r>
            <a:r>
              <a:rPr lang="it-IT" sz="2400" dirty="0" err="1">
                <a:sym typeface="Wingdings" charset="0"/>
              </a:rPr>
              <a:t>showers</a:t>
            </a:r>
            <a:r>
              <a:rPr lang="it-IT" sz="2400" dirty="0">
                <a:sym typeface="Wingdings" charset="0"/>
              </a:rPr>
              <a:t> of </a:t>
            </a:r>
            <a:r>
              <a:rPr lang="it-IT" sz="2400" dirty="0" err="1">
                <a:sym typeface="Wingdings" charset="0"/>
              </a:rPr>
              <a:t>secondary</a:t>
            </a:r>
            <a:r>
              <a:rPr lang="it-IT" sz="2400" dirty="0">
                <a:sym typeface="Wingdings" charset="0"/>
              </a:rPr>
              <a:t> </a:t>
            </a:r>
            <a:r>
              <a:rPr lang="it-IT" sz="2400" dirty="0" err="1">
                <a:sym typeface="Wingdings" charset="0"/>
              </a:rPr>
              <a:t>particles</a:t>
            </a:r>
            <a:r>
              <a:rPr lang="it-IT" sz="2400" dirty="0">
                <a:sym typeface="Wingdings" charset="0"/>
              </a:rPr>
              <a:t> (</a:t>
            </a:r>
            <a:r>
              <a:rPr lang="it-IT" sz="2400" b="1" dirty="0" err="1">
                <a:sym typeface="Wingdings" charset="0"/>
              </a:rPr>
              <a:t>secondary</a:t>
            </a:r>
            <a:r>
              <a:rPr lang="it-IT" sz="2400" b="1" dirty="0"/>
              <a:t> </a:t>
            </a:r>
            <a:r>
              <a:rPr lang="it-IT" sz="2400" b="1" dirty="0" err="1"/>
              <a:t>Cosmic</a:t>
            </a:r>
            <a:r>
              <a:rPr lang="it-IT" sz="2400" b="1" dirty="0"/>
              <a:t> </a:t>
            </a:r>
            <a:r>
              <a:rPr lang="it-IT" sz="2400" b="1" dirty="0" err="1"/>
              <a:t>Rays</a:t>
            </a:r>
            <a:r>
              <a:rPr lang="it-IT" sz="2400" dirty="0">
                <a:sym typeface="Wingdings" charset="0"/>
              </a:rPr>
              <a:t>).</a:t>
            </a:r>
          </a:p>
          <a:p>
            <a:pPr marL="0" indent="0">
              <a:lnSpc>
                <a:spcPct val="80000"/>
              </a:lnSpc>
            </a:pPr>
            <a:endParaRPr lang="it-IT" sz="2400" dirty="0">
              <a:sym typeface="Wingdings" charset="0"/>
            </a:endParaRPr>
          </a:p>
          <a:p>
            <a:pPr marL="0" indent="0">
              <a:lnSpc>
                <a:spcPct val="80000"/>
              </a:lnSpc>
            </a:pPr>
            <a:r>
              <a:rPr lang="it-IT" sz="2400" dirty="0">
                <a:sym typeface="Wingdings" charset="0"/>
              </a:rPr>
              <a:t>The </a:t>
            </a:r>
            <a:r>
              <a:rPr lang="it-IT" sz="2400" dirty="0" err="1">
                <a:sym typeface="Wingdings" charset="0"/>
              </a:rPr>
              <a:t>primary</a:t>
            </a:r>
            <a:r>
              <a:rPr lang="it-IT" sz="2400" dirty="0">
                <a:sym typeface="Wingdings" charset="0"/>
              </a:rPr>
              <a:t> </a:t>
            </a:r>
            <a:r>
              <a:rPr lang="it-IT" sz="2400" dirty="0" err="1">
                <a:sym typeface="Wingdings" charset="0"/>
              </a:rPr>
              <a:t>radiation</a:t>
            </a:r>
            <a:r>
              <a:rPr lang="it-IT" sz="2400" dirty="0">
                <a:sym typeface="Wingdings" charset="0"/>
              </a:rPr>
              <a:t> can be </a:t>
            </a:r>
            <a:r>
              <a:rPr lang="it-IT" sz="2400" dirty="0" err="1">
                <a:sym typeface="Wingdings" charset="0"/>
              </a:rPr>
              <a:t>studied</a:t>
            </a:r>
            <a:r>
              <a:rPr lang="it-IT" sz="2400" dirty="0">
                <a:sym typeface="Wingdings" charset="0"/>
              </a:rPr>
              <a:t> </a:t>
            </a:r>
            <a:r>
              <a:rPr lang="it-IT" sz="2400" b="1" u="sng" dirty="0" err="1">
                <a:solidFill>
                  <a:schemeClr val="accent2"/>
                </a:solidFill>
                <a:effectLst>
                  <a:outerShdw blurRad="38100" dist="38100" dir="2700000" algn="tl">
                    <a:srgbClr val="DDDDDD"/>
                  </a:outerShdw>
                </a:effectLst>
                <a:sym typeface="Wingdings" charset="0"/>
              </a:rPr>
              <a:t>directly</a:t>
            </a:r>
            <a:r>
              <a:rPr lang="it-IT" sz="2400" dirty="0">
                <a:sym typeface="Wingdings" charset="0"/>
              </a:rPr>
              <a:t> </a:t>
            </a:r>
            <a:r>
              <a:rPr lang="it-IT" sz="2400" dirty="0" err="1">
                <a:sym typeface="Wingdings" charset="0"/>
              </a:rPr>
              <a:t>only</a:t>
            </a:r>
            <a:r>
              <a:rPr lang="it-IT" sz="2400" dirty="0">
                <a:sym typeface="Wingdings" charset="0"/>
              </a:rPr>
              <a:t> </a:t>
            </a:r>
            <a:r>
              <a:rPr lang="it-IT" sz="2400" dirty="0" err="1">
                <a:sym typeface="Wingdings" charset="0"/>
              </a:rPr>
              <a:t>above</a:t>
            </a:r>
            <a:r>
              <a:rPr lang="it-IT" sz="2400" dirty="0">
                <a:sym typeface="Wingdings" charset="0"/>
              </a:rPr>
              <a:t> the </a:t>
            </a:r>
            <a:r>
              <a:rPr lang="it-IT" sz="2400" dirty="0" err="1">
                <a:sym typeface="Wingdings" charset="0"/>
              </a:rPr>
              <a:t>terrestrial</a:t>
            </a:r>
            <a:r>
              <a:rPr lang="it-IT" sz="2400" dirty="0">
                <a:sym typeface="Wingdings" charset="0"/>
              </a:rPr>
              <a:t> </a:t>
            </a:r>
            <a:r>
              <a:rPr lang="it-IT" sz="2400" dirty="0" err="1">
                <a:sym typeface="Wingdings" charset="0"/>
              </a:rPr>
              <a:t>atmosphere</a:t>
            </a:r>
            <a:r>
              <a:rPr lang="it-IT" sz="2400" dirty="0">
                <a:sym typeface="Wingdings" charset="0"/>
              </a:rPr>
              <a:t>.</a:t>
            </a:r>
          </a:p>
          <a:p>
            <a:pPr marL="0" indent="0">
              <a:lnSpc>
                <a:spcPct val="80000"/>
              </a:lnSpc>
            </a:pPr>
            <a:endParaRPr lang="it-IT" sz="2400" dirty="0">
              <a:sym typeface="Wingdings" charset="0"/>
            </a:endParaRPr>
          </a:p>
          <a:p>
            <a:pPr marL="0" indent="0">
              <a:lnSpc>
                <a:spcPct val="80000"/>
              </a:lnSpc>
            </a:pPr>
            <a:r>
              <a:rPr lang="it-IT" sz="2400" dirty="0">
                <a:sym typeface="Wingdings" charset="0"/>
              </a:rPr>
              <a:t>The </a:t>
            </a:r>
            <a:r>
              <a:rPr lang="it-IT" sz="2400" dirty="0" err="1">
                <a:sym typeface="Wingdings" charset="0"/>
              </a:rPr>
              <a:t>primary</a:t>
            </a:r>
            <a:r>
              <a:rPr lang="it-IT" sz="2400" dirty="0">
                <a:sym typeface="Wingdings" charset="0"/>
              </a:rPr>
              <a:t> </a:t>
            </a:r>
            <a:r>
              <a:rPr lang="it-IT" sz="2400" dirty="0" err="1">
                <a:sym typeface="Wingdings" charset="0"/>
              </a:rPr>
              <a:t>cosmic</a:t>
            </a:r>
            <a:r>
              <a:rPr lang="it-IT" sz="2400" dirty="0">
                <a:sym typeface="Wingdings" charset="0"/>
              </a:rPr>
              <a:t> </a:t>
            </a:r>
            <a:r>
              <a:rPr lang="it-IT" sz="2400" dirty="0" err="1">
                <a:sym typeface="Wingdings" charset="0"/>
              </a:rPr>
              <a:t>radiation</a:t>
            </a:r>
            <a:r>
              <a:rPr lang="it-IT" sz="2400" dirty="0">
                <a:sym typeface="Wingdings" charset="0"/>
              </a:rPr>
              <a:t> </a:t>
            </a:r>
            <a:r>
              <a:rPr lang="it-IT" sz="2400" dirty="0" err="1">
                <a:sym typeface="Wingdings" charset="0"/>
              </a:rPr>
              <a:t>is</a:t>
            </a:r>
            <a:r>
              <a:rPr lang="it-IT" sz="2400" dirty="0">
                <a:sym typeface="Wingdings" charset="0"/>
              </a:rPr>
              <a:t> </a:t>
            </a:r>
            <a:r>
              <a:rPr lang="it-IT" sz="2400" dirty="0" err="1">
                <a:sym typeface="Wingdings" charset="0"/>
              </a:rPr>
              <a:t>affected</a:t>
            </a:r>
            <a:r>
              <a:rPr lang="it-IT" sz="2400" dirty="0">
                <a:sym typeface="Wingdings" charset="0"/>
              </a:rPr>
              <a:t> by the </a:t>
            </a:r>
            <a:r>
              <a:rPr lang="it-IT" sz="2400" dirty="0" err="1">
                <a:sym typeface="Wingdings" charset="0"/>
              </a:rPr>
              <a:t>effect</a:t>
            </a:r>
            <a:r>
              <a:rPr lang="it-IT" sz="2400" dirty="0">
                <a:sym typeface="Wingdings" charset="0"/>
              </a:rPr>
              <a:t> of the </a:t>
            </a:r>
            <a:r>
              <a:rPr lang="it-IT" sz="2400" dirty="0" smtClean="0">
                <a:sym typeface="Wingdings" charset="0"/>
              </a:rPr>
              <a:t>Solar System </a:t>
            </a:r>
            <a:r>
              <a:rPr lang="it-IT" sz="2400" dirty="0" err="1" smtClean="0">
                <a:sym typeface="Wingdings" charset="0"/>
              </a:rPr>
              <a:t>magnetic</a:t>
            </a:r>
            <a:r>
              <a:rPr lang="it-IT" sz="2400" dirty="0" smtClean="0">
                <a:sym typeface="Wingdings" charset="0"/>
              </a:rPr>
              <a:t> </a:t>
            </a:r>
            <a:r>
              <a:rPr lang="it-IT" sz="2400" dirty="0" err="1" smtClean="0">
                <a:sym typeface="Wingdings" charset="0"/>
              </a:rPr>
              <a:t>fields</a:t>
            </a:r>
            <a:r>
              <a:rPr lang="it-IT" sz="2400" dirty="0" smtClean="0">
                <a:sym typeface="Wingdings" charset="0"/>
              </a:rPr>
              <a:t>: the </a:t>
            </a:r>
            <a:r>
              <a:rPr lang="it-IT" sz="2400" b="1" u="sng" dirty="0" smtClean="0">
                <a:solidFill>
                  <a:schemeClr val="accent1"/>
                </a:solidFill>
                <a:sym typeface="Wingdings" charset="0"/>
              </a:rPr>
              <a:t>Earth</a:t>
            </a:r>
            <a:r>
              <a:rPr lang="ja-JP" altLang="it-IT" sz="2400" b="1" u="sng" dirty="0" smtClean="0">
                <a:solidFill>
                  <a:schemeClr val="accent1"/>
                </a:solidFill>
                <a:sym typeface="Wingdings" charset="0"/>
              </a:rPr>
              <a:t>’</a:t>
            </a:r>
            <a:r>
              <a:rPr lang="it-IT" sz="2400" b="1" u="sng" dirty="0" err="1" smtClean="0">
                <a:solidFill>
                  <a:schemeClr val="accent1"/>
                </a:solidFill>
                <a:sym typeface="Wingdings" charset="0"/>
              </a:rPr>
              <a:t>s</a:t>
            </a:r>
            <a:r>
              <a:rPr lang="it-IT" sz="2400" b="1" u="sng" dirty="0" smtClean="0">
                <a:solidFill>
                  <a:schemeClr val="accent1"/>
                </a:solidFill>
                <a:sym typeface="Wingdings" charset="0"/>
              </a:rPr>
              <a:t> </a:t>
            </a:r>
            <a:r>
              <a:rPr lang="it-IT" sz="2400" b="1" u="sng" dirty="0" err="1" smtClean="0">
                <a:solidFill>
                  <a:schemeClr val="accent1"/>
                </a:solidFill>
                <a:sym typeface="Wingdings" charset="0"/>
              </a:rPr>
              <a:t>magnetic</a:t>
            </a:r>
            <a:r>
              <a:rPr lang="it-IT" sz="2400" b="1" u="sng" dirty="0" smtClean="0">
                <a:solidFill>
                  <a:schemeClr val="accent1"/>
                </a:solidFill>
                <a:sym typeface="Wingdings" charset="0"/>
              </a:rPr>
              <a:t> </a:t>
            </a:r>
            <a:r>
              <a:rPr lang="it-IT" sz="2400" b="1" u="sng" dirty="0" err="1" smtClean="0">
                <a:solidFill>
                  <a:schemeClr val="accent1"/>
                </a:solidFill>
                <a:sym typeface="Wingdings" charset="0"/>
              </a:rPr>
              <a:t>field</a:t>
            </a:r>
            <a:r>
              <a:rPr lang="it-IT" sz="2400" dirty="0" smtClean="0">
                <a:sym typeface="Wingdings" charset="0"/>
              </a:rPr>
              <a:t> and the </a:t>
            </a:r>
            <a:r>
              <a:rPr lang="it-IT" sz="2400" b="1" u="sng" dirty="0" smtClean="0">
                <a:solidFill>
                  <a:schemeClr val="accent1"/>
                </a:solidFill>
                <a:sym typeface="Wingdings" charset="0"/>
              </a:rPr>
              <a:t>Solar </a:t>
            </a:r>
            <a:r>
              <a:rPr lang="it-IT" sz="2400" b="1" u="sng" dirty="0" err="1">
                <a:solidFill>
                  <a:schemeClr val="accent1"/>
                </a:solidFill>
                <a:sym typeface="Wingdings" charset="0"/>
              </a:rPr>
              <a:t>magnetic</a:t>
            </a:r>
            <a:r>
              <a:rPr lang="it-IT" sz="2400" b="1" u="sng" dirty="0">
                <a:solidFill>
                  <a:schemeClr val="accent1"/>
                </a:solidFill>
                <a:sym typeface="Wingdings" charset="0"/>
              </a:rPr>
              <a:t> </a:t>
            </a:r>
            <a:r>
              <a:rPr lang="it-IT" sz="2400" b="1" u="sng" dirty="0" err="1">
                <a:solidFill>
                  <a:schemeClr val="accent1"/>
                </a:solidFill>
                <a:sym typeface="Wingdings" charset="0"/>
              </a:rPr>
              <a:t>field</a:t>
            </a:r>
            <a:r>
              <a:rPr lang="it-IT" sz="2400" dirty="0">
                <a:sym typeface="Wingdings" charset="0"/>
              </a:rPr>
              <a:t>.  </a:t>
            </a:r>
          </a:p>
        </p:txBody>
      </p:sp>
    </p:spTree>
    <p:extLst>
      <p:ext uri="{BB962C8B-B14F-4D97-AF65-F5344CB8AC3E}">
        <p14:creationId xmlns:p14="http://schemas.microsoft.com/office/powerpoint/2010/main" val="344165338"/>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idx="4294967295"/>
          </p:nvPr>
        </p:nvSpPr>
        <p:spPr>
          <a:xfrm>
            <a:off x="762000" y="630238"/>
            <a:ext cx="7772400" cy="1122362"/>
          </a:xfrm>
          <a:prstGeom prst="rect">
            <a:avLst/>
          </a:prstGeom>
        </p:spPr>
        <p:txBody>
          <a:bodyPr/>
          <a:lstStyle/>
          <a:p>
            <a:r>
              <a:rPr lang="it-IT" dirty="0">
                <a:solidFill>
                  <a:srgbClr val="D16349"/>
                </a:solidFill>
              </a:rPr>
              <a:t>Advanced </a:t>
            </a:r>
            <a:r>
              <a:rPr lang="it-IT" dirty="0" err="1">
                <a:solidFill>
                  <a:srgbClr val="D16349"/>
                </a:solidFill>
              </a:rPr>
              <a:t>Thin</a:t>
            </a:r>
            <a:r>
              <a:rPr lang="it-IT" dirty="0">
                <a:solidFill>
                  <a:srgbClr val="D16349"/>
                </a:solidFill>
              </a:rPr>
              <a:t> </a:t>
            </a:r>
            <a:r>
              <a:rPr lang="it-IT" dirty="0" err="1">
                <a:solidFill>
                  <a:srgbClr val="D16349"/>
                </a:solidFill>
              </a:rPr>
              <a:t>Ionization</a:t>
            </a:r>
            <a:r>
              <a:rPr lang="it-IT" dirty="0">
                <a:solidFill>
                  <a:srgbClr val="D16349"/>
                </a:solidFill>
              </a:rPr>
              <a:t> </a:t>
            </a:r>
            <a:r>
              <a:rPr lang="it-IT" dirty="0" err="1">
                <a:solidFill>
                  <a:srgbClr val="D16349"/>
                </a:solidFill>
              </a:rPr>
              <a:t>Calorimeter</a:t>
            </a:r>
            <a:r>
              <a:rPr lang="it-IT" dirty="0">
                <a:solidFill>
                  <a:srgbClr val="D16349"/>
                </a:solidFill>
              </a:rPr>
              <a:t> (ATIC)</a:t>
            </a:r>
          </a:p>
        </p:txBody>
      </p:sp>
      <p:sp>
        <p:nvSpPr>
          <p:cNvPr id="429060" name="Rectangle 4"/>
          <p:cNvSpPr>
            <a:spLocks noChangeArrowheads="1"/>
          </p:cNvSpPr>
          <p:nvPr/>
        </p:nvSpPr>
        <p:spPr bwMode="auto">
          <a:xfrm>
            <a:off x="5148263" y="1828800"/>
            <a:ext cx="3635375"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r>
              <a:rPr lang="it-IT" sz="2000" dirty="0"/>
              <a:t>The ATIC balloon </a:t>
            </a:r>
            <a:r>
              <a:rPr lang="it-IT" sz="2000" dirty="0" err="1"/>
              <a:t>flight</a:t>
            </a:r>
            <a:r>
              <a:rPr lang="it-IT" sz="2000" dirty="0"/>
              <a:t> </a:t>
            </a:r>
            <a:r>
              <a:rPr lang="it-IT" sz="2000" dirty="0" err="1"/>
              <a:t>program</a:t>
            </a:r>
            <a:r>
              <a:rPr lang="it-IT" sz="2000" dirty="0"/>
              <a:t> </a:t>
            </a:r>
            <a:r>
              <a:rPr lang="it-IT" sz="2000" dirty="0" err="1"/>
              <a:t>measures</a:t>
            </a:r>
            <a:r>
              <a:rPr lang="it-IT" sz="2000" dirty="0"/>
              <a:t> the </a:t>
            </a:r>
            <a:r>
              <a:rPr lang="it-IT" sz="2000" dirty="0">
                <a:hlinkClick r:id="rId2"/>
              </a:rPr>
              <a:t>cosmic ray </a:t>
            </a:r>
            <a:r>
              <a:rPr lang="it-IT" sz="2000" dirty="0" err="1"/>
              <a:t>spectra</a:t>
            </a:r>
            <a:r>
              <a:rPr lang="it-IT" sz="2000" dirty="0"/>
              <a:t> of nuclei: </a:t>
            </a:r>
          </a:p>
          <a:p>
            <a:r>
              <a:rPr lang="it-IT" sz="2000" dirty="0"/>
              <a:t>1 &lt; </a:t>
            </a:r>
            <a:r>
              <a:rPr lang="it-IT" sz="2000" dirty="0" err="1"/>
              <a:t>Z</a:t>
            </a:r>
            <a:r>
              <a:rPr lang="it-IT" sz="2000" dirty="0"/>
              <a:t> &lt; 26 </a:t>
            </a:r>
          </a:p>
          <a:p>
            <a:r>
              <a:rPr lang="it-IT" sz="2000" dirty="0" err="1"/>
              <a:t>between</a:t>
            </a:r>
            <a:r>
              <a:rPr lang="it-IT" sz="2000" dirty="0"/>
              <a:t> 10</a:t>
            </a:r>
            <a:r>
              <a:rPr lang="it-IT" sz="2000" baseline="30000" dirty="0"/>
              <a:t>11</a:t>
            </a:r>
            <a:r>
              <a:rPr lang="it-IT" sz="2000" dirty="0"/>
              <a:t> </a:t>
            </a:r>
            <a:r>
              <a:rPr lang="it-IT" sz="2000" dirty="0">
                <a:hlinkClick r:id="rId3"/>
              </a:rPr>
              <a:t>eV</a:t>
            </a:r>
            <a:r>
              <a:rPr lang="it-IT" sz="2000" dirty="0"/>
              <a:t> and 10</a:t>
            </a:r>
            <a:r>
              <a:rPr lang="it-IT" sz="2000" baseline="30000" dirty="0"/>
              <a:t>14</a:t>
            </a:r>
            <a:r>
              <a:rPr lang="it-IT" sz="2000" dirty="0"/>
              <a:t> </a:t>
            </a:r>
            <a:r>
              <a:rPr lang="it-IT" sz="2000" dirty="0" err="1"/>
              <a:t>eV</a:t>
            </a:r>
            <a:r>
              <a:rPr lang="it-IT" sz="2000" dirty="0"/>
              <a:t>.</a:t>
            </a:r>
          </a:p>
          <a:p>
            <a:endParaRPr lang="it-IT" sz="2000" dirty="0"/>
          </a:p>
          <a:p>
            <a:endParaRPr lang="it-IT" sz="2000" dirty="0"/>
          </a:p>
          <a:p>
            <a:r>
              <a:rPr lang="it-IT" sz="2000" dirty="0"/>
              <a:t>ATIC </a:t>
            </a:r>
            <a:r>
              <a:rPr lang="it-IT" sz="2000" dirty="0" err="1"/>
              <a:t>has</a:t>
            </a:r>
            <a:r>
              <a:rPr lang="it-IT" sz="2000" dirty="0"/>
              <a:t> </a:t>
            </a:r>
            <a:r>
              <a:rPr lang="it-IT" sz="2000" dirty="0" err="1"/>
              <a:t>had</a:t>
            </a:r>
            <a:r>
              <a:rPr lang="it-IT" sz="2000" dirty="0"/>
              <a:t> </a:t>
            </a:r>
            <a:r>
              <a:rPr lang="it-IT" sz="2000" dirty="0" err="1" smtClean="0"/>
              <a:t>three</a:t>
            </a:r>
            <a:r>
              <a:rPr lang="it-IT" sz="2000" dirty="0" smtClean="0"/>
              <a:t> </a:t>
            </a:r>
            <a:r>
              <a:rPr lang="it-IT" sz="2000" dirty="0" err="1"/>
              <a:t>successful</a:t>
            </a:r>
            <a:r>
              <a:rPr lang="it-IT" sz="2000" dirty="0"/>
              <a:t> long-</a:t>
            </a:r>
            <a:r>
              <a:rPr lang="it-IT" sz="2000" dirty="0" err="1"/>
              <a:t>duration</a:t>
            </a:r>
            <a:r>
              <a:rPr lang="it-IT" sz="2000" dirty="0"/>
              <a:t> balloon (LDB) </a:t>
            </a:r>
            <a:r>
              <a:rPr lang="it-IT" sz="2000" dirty="0" err="1"/>
              <a:t>flights</a:t>
            </a:r>
            <a:r>
              <a:rPr lang="it-IT" sz="2000" dirty="0"/>
              <a:t> </a:t>
            </a:r>
            <a:r>
              <a:rPr lang="it-IT" sz="2000" dirty="0" err="1"/>
              <a:t>launched</a:t>
            </a:r>
            <a:r>
              <a:rPr lang="it-IT" sz="2000" dirty="0"/>
              <a:t> from </a:t>
            </a:r>
            <a:r>
              <a:rPr lang="it-IT" sz="2000" dirty="0" err="1"/>
              <a:t>McMurdo</a:t>
            </a:r>
            <a:r>
              <a:rPr lang="it-IT" sz="2000" dirty="0"/>
              <a:t> Station, Antarctica in </a:t>
            </a:r>
            <a:r>
              <a:rPr lang="it-IT" sz="2000" dirty="0" smtClean="0"/>
              <a:t>2000, 2002 and 2007.</a:t>
            </a:r>
            <a:endParaRPr lang="it-IT" sz="2000" dirty="0"/>
          </a:p>
          <a:p>
            <a:endParaRPr lang="it-IT" sz="2000" dirty="0"/>
          </a:p>
        </p:txBody>
      </p:sp>
      <p:sp>
        <p:nvSpPr>
          <p:cNvPr id="429061" name="Text Box 5"/>
          <p:cNvSpPr txBox="1">
            <a:spLocks noChangeArrowheads="1"/>
          </p:cNvSpPr>
          <p:nvPr/>
        </p:nvSpPr>
        <p:spPr bwMode="auto">
          <a:xfrm>
            <a:off x="179388" y="1752600"/>
            <a:ext cx="4608512"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it-IT" sz="1600" b="1" i="1" dirty="0"/>
              <a:t>ATIC COLLABORATION:</a:t>
            </a:r>
          </a:p>
          <a:p>
            <a:r>
              <a:rPr lang="it-IT" sz="1600" dirty="0" err="1"/>
              <a:t>Institute</a:t>
            </a:r>
            <a:r>
              <a:rPr lang="it-IT" sz="1600" dirty="0"/>
              <a:t> for </a:t>
            </a:r>
            <a:r>
              <a:rPr lang="it-IT" sz="1600" dirty="0" err="1"/>
              <a:t>Physical</a:t>
            </a:r>
            <a:r>
              <a:rPr lang="it-IT" sz="1600" dirty="0"/>
              <a:t> Science and Technology, </a:t>
            </a:r>
            <a:r>
              <a:rPr lang="it-IT" sz="1600" dirty="0" err="1"/>
              <a:t>University</a:t>
            </a:r>
            <a:r>
              <a:rPr lang="it-IT" sz="1600" dirty="0"/>
              <a:t> of Maryland, College Park, MD, USA</a:t>
            </a:r>
          </a:p>
          <a:p>
            <a:r>
              <a:rPr lang="it-IT" sz="1600" dirty="0"/>
              <a:t>Marshall Space Flight Center, Huntsville, AL, USA</a:t>
            </a:r>
          </a:p>
          <a:p>
            <a:r>
              <a:rPr lang="it-IT" sz="1600" dirty="0" err="1"/>
              <a:t>Skobeltsyn</a:t>
            </a:r>
            <a:r>
              <a:rPr lang="it-IT" sz="1600" dirty="0"/>
              <a:t> </a:t>
            </a:r>
            <a:r>
              <a:rPr lang="it-IT" sz="1600" dirty="0" err="1"/>
              <a:t>Institute</a:t>
            </a:r>
            <a:r>
              <a:rPr lang="it-IT" sz="1600" dirty="0"/>
              <a:t> of </a:t>
            </a:r>
            <a:r>
              <a:rPr lang="it-IT" sz="1600" dirty="0" err="1"/>
              <a:t>Nuclear</a:t>
            </a:r>
            <a:r>
              <a:rPr lang="it-IT" sz="1600" dirty="0"/>
              <a:t> </a:t>
            </a:r>
            <a:r>
              <a:rPr lang="it-IT" sz="1600" dirty="0" err="1"/>
              <a:t>Physics</a:t>
            </a:r>
            <a:r>
              <a:rPr lang="it-IT" sz="1600" dirty="0"/>
              <a:t>, </a:t>
            </a:r>
            <a:r>
              <a:rPr lang="it-IT" sz="1600" dirty="0" err="1"/>
              <a:t>Moscow</a:t>
            </a:r>
            <a:r>
              <a:rPr lang="it-IT" sz="1600" dirty="0"/>
              <a:t> State </a:t>
            </a:r>
            <a:r>
              <a:rPr lang="it-IT" sz="1600" dirty="0" err="1"/>
              <a:t>University</a:t>
            </a:r>
            <a:r>
              <a:rPr lang="it-IT" sz="1600" dirty="0"/>
              <a:t>, </a:t>
            </a:r>
            <a:r>
              <a:rPr lang="it-IT" sz="1600" dirty="0" err="1"/>
              <a:t>Moscow</a:t>
            </a:r>
            <a:r>
              <a:rPr lang="it-IT" sz="1600" dirty="0"/>
              <a:t>, Russia</a:t>
            </a:r>
          </a:p>
          <a:p>
            <a:r>
              <a:rPr lang="it-IT" sz="1600" dirty="0" err="1"/>
              <a:t>Purple</a:t>
            </a:r>
            <a:r>
              <a:rPr lang="it-IT" sz="1600" dirty="0"/>
              <a:t> Mountain </a:t>
            </a:r>
            <a:r>
              <a:rPr lang="it-IT" sz="1600" dirty="0" err="1"/>
              <a:t>Observatory</a:t>
            </a:r>
            <a:r>
              <a:rPr lang="it-IT" sz="1600" dirty="0"/>
              <a:t>, </a:t>
            </a:r>
            <a:r>
              <a:rPr lang="it-IT" sz="1600" dirty="0" err="1"/>
              <a:t>Chinese</a:t>
            </a:r>
            <a:r>
              <a:rPr lang="it-IT" sz="1600" dirty="0"/>
              <a:t> Academy of </a:t>
            </a:r>
            <a:r>
              <a:rPr lang="it-IT" sz="1600" dirty="0" err="1"/>
              <a:t>Sciences</a:t>
            </a:r>
            <a:r>
              <a:rPr lang="it-IT" sz="1600" dirty="0"/>
              <a:t>, China</a:t>
            </a:r>
          </a:p>
          <a:p>
            <a:r>
              <a:rPr lang="it-IT" sz="1600" dirty="0" err="1"/>
              <a:t>Max</a:t>
            </a:r>
            <a:r>
              <a:rPr lang="it-IT" sz="1600" dirty="0"/>
              <a:t> </a:t>
            </a:r>
            <a:r>
              <a:rPr lang="it-IT" sz="1600" dirty="0" err="1"/>
              <a:t>Planck</a:t>
            </a:r>
            <a:r>
              <a:rPr lang="it-IT" sz="1600" dirty="0"/>
              <a:t> </a:t>
            </a:r>
            <a:r>
              <a:rPr lang="it-IT" sz="1600" dirty="0" err="1"/>
              <a:t>Institute</a:t>
            </a:r>
            <a:r>
              <a:rPr lang="it-IT" sz="1600" dirty="0"/>
              <a:t> for Solar System </a:t>
            </a:r>
            <a:r>
              <a:rPr lang="it-IT" sz="1600" dirty="0" err="1"/>
              <a:t>Research</a:t>
            </a:r>
            <a:r>
              <a:rPr lang="it-IT" sz="1600" dirty="0"/>
              <a:t>, </a:t>
            </a:r>
            <a:r>
              <a:rPr lang="it-IT" sz="1600" dirty="0" err="1"/>
              <a:t>Katlenburg-Lindau</a:t>
            </a:r>
            <a:r>
              <a:rPr lang="it-IT" sz="1600" dirty="0"/>
              <a:t>, Germany</a:t>
            </a:r>
          </a:p>
          <a:p>
            <a:r>
              <a:rPr lang="it-IT" sz="1600" dirty="0" err="1"/>
              <a:t>Department</a:t>
            </a:r>
            <a:r>
              <a:rPr lang="it-IT" sz="1600" dirty="0"/>
              <a:t> of </a:t>
            </a:r>
            <a:r>
              <a:rPr lang="it-IT" sz="1600" dirty="0" err="1"/>
              <a:t>Physics</a:t>
            </a:r>
            <a:r>
              <a:rPr lang="it-IT" sz="1600" dirty="0"/>
              <a:t>, Southern </a:t>
            </a:r>
            <a:r>
              <a:rPr lang="it-IT" sz="1600" dirty="0" err="1"/>
              <a:t>University</a:t>
            </a:r>
            <a:r>
              <a:rPr lang="it-IT" sz="1600" dirty="0"/>
              <a:t>, Baton Rouge, LA, USA</a:t>
            </a:r>
          </a:p>
          <a:p>
            <a:r>
              <a:rPr lang="it-IT" sz="1600" dirty="0" err="1"/>
              <a:t>Department</a:t>
            </a:r>
            <a:r>
              <a:rPr lang="it-IT" sz="1600" dirty="0"/>
              <a:t> of </a:t>
            </a:r>
            <a:r>
              <a:rPr lang="it-IT" sz="1600" dirty="0" err="1"/>
              <a:t>Physics</a:t>
            </a:r>
            <a:r>
              <a:rPr lang="it-IT" sz="1600" dirty="0"/>
              <a:t> and </a:t>
            </a:r>
            <a:r>
              <a:rPr lang="it-IT" sz="1600" dirty="0" err="1"/>
              <a:t>Astronomy</a:t>
            </a:r>
            <a:r>
              <a:rPr lang="it-IT" sz="1600" dirty="0"/>
              <a:t>, Louisiana State </a:t>
            </a:r>
            <a:r>
              <a:rPr lang="it-IT" sz="1600" dirty="0" err="1"/>
              <a:t>University</a:t>
            </a:r>
            <a:r>
              <a:rPr lang="it-IT" sz="1600" dirty="0"/>
              <a:t>, Baton Rouge, LA, USA</a:t>
            </a:r>
          </a:p>
          <a:p>
            <a:r>
              <a:rPr lang="it-IT" sz="1600" dirty="0" err="1"/>
              <a:t>Department</a:t>
            </a:r>
            <a:r>
              <a:rPr lang="it-IT" sz="1600" dirty="0"/>
              <a:t> of </a:t>
            </a:r>
            <a:r>
              <a:rPr lang="it-IT" sz="1600" dirty="0" err="1"/>
              <a:t>Physics</a:t>
            </a:r>
            <a:r>
              <a:rPr lang="it-IT" sz="1600" dirty="0"/>
              <a:t>, </a:t>
            </a:r>
            <a:r>
              <a:rPr lang="it-IT" sz="1600" dirty="0" err="1"/>
              <a:t>University</a:t>
            </a:r>
            <a:r>
              <a:rPr lang="it-IT" sz="1600" dirty="0"/>
              <a:t> of Maryland, College Park, MD, USA</a:t>
            </a:r>
          </a:p>
          <a:p>
            <a:endParaRPr lang="it-IT" sz="1600" dirty="0"/>
          </a:p>
        </p:txBody>
      </p:sp>
    </p:spTree>
    <p:extLst>
      <p:ext uri="{BB962C8B-B14F-4D97-AF65-F5344CB8AC3E}">
        <p14:creationId xmlns:p14="http://schemas.microsoft.com/office/powerpoint/2010/main" val="2887675751"/>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idx="4294967295"/>
          </p:nvPr>
        </p:nvSpPr>
        <p:spPr>
          <a:xfrm>
            <a:off x="825500" y="457200"/>
            <a:ext cx="7556500" cy="533400"/>
          </a:xfrm>
          <a:prstGeom prst="rect">
            <a:avLst/>
          </a:prstGeom>
        </p:spPr>
        <p:txBody>
          <a:bodyPr>
            <a:noAutofit/>
          </a:bodyPr>
          <a:lstStyle/>
          <a:p>
            <a:r>
              <a:rPr lang="en-US" sz="4000" dirty="0">
                <a:solidFill>
                  <a:srgbClr val="D16349"/>
                </a:solidFill>
                <a:cs typeface="Times New Roman" charset="0"/>
              </a:rPr>
              <a:t>ATIC Instrument Details </a:t>
            </a:r>
          </a:p>
        </p:txBody>
      </p:sp>
      <p:sp>
        <p:nvSpPr>
          <p:cNvPr id="261124" name="Rectangle 4"/>
          <p:cNvSpPr>
            <a:spLocks noChangeArrowheads="1"/>
          </p:cNvSpPr>
          <p:nvPr/>
        </p:nvSpPr>
        <p:spPr bwMode="auto">
          <a:xfrm>
            <a:off x="2514600" y="1319213"/>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261126" name="Rectangle 6"/>
          <p:cNvSpPr>
            <a:spLocks noChangeArrowheads="1"/>
          </p:cNvSpPr>
          <p:nvPr/>
        </p:nvSpPr>
        <p:spPr bwMode="auto">
          <a:xfrm>
            <a:off x="533400" y="4343400"/>
            <a:ext cx="82296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90000"/>
              </a:lnSpc>
              <a:spcBef>
                <a:spcPct val="20000"/>
              </a:spcBef>
            </a:pPr>
            <a:endParaRPr lang="en-US" sz="1600">
              <a:latin typeface="Times New Roman" charset="0"/>
              <a:cs typeface="Times New Roman" charset="0"/>
            </a:endParaRPr>
          </a:p>
        </p:txBody>
      </p:sp>
      <p:sp>
        <p:nvSpPr>
          <p:cNvPr id="261128" name="Line 8"/>
          <p:cNvSpPr>
            <a:spLocks noChangeShapeType="1"/>
          </p:cNvSpPr>
          <p:nvPr/>
        </p:nvSpPr>
        <p:spPr bwMode="auto">
          <a:xfrm flipH="1" flipV="1">
            <a:off x="5076825" y="2133600"/>
            <a:ext cx="1150938" cy="714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1129" name="Line 9"/>
          <p:cNvSpPr>
            <a:spLocks noChangeShapeType="1"/>
          </p:cNvSpPr>
          <p:nvPr/>
        </p:nvSpPr>
        <p:spPr bwMode="auto">
          <a:xfrm flipH="1" flipV="1">
            <a:off x="5148263" y="2420938"/>
            <a:ext cx="1223962" cy="792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1130" name="Line 10"/>
          <p:cNvSpPr>
            <a:spLocks noChangeShapeType="1"/>
          </p:cNvSpPr>
          <p:nvPr/>
        </p:nvSpPr>
        <p:spPr bwMode="auto">
          <a:xfrm flipH="1" flipV="1">
            <a:off x="4572000" y="3068638"/>
            <a:ext cx="1800225"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1131" name="Line 11"/>
          <p:cNvSpPr>
            <a:spLocks noChangeShapeType="1"/>
          </p:cNvSpPr>
          <p:nvPr/>
        </p:nvSpPr>
        <p:spPr bwMode="auto">
          <a:xfrm flipH="1">
            <a:off x="5651500" y="3716338"/>
            <a:ext cx="7921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1132" name="Line 12"/>
          <p:cNvSpPr>
            <a:spLocks noChangeShapeType="1"/>
          </p:cNvSpPr>
          <p:nvPr/>
        </p:nvSpPr>
        <p:spPr bwMode="auto">
          <a:xfrm flipH="1" flipV="1">
            <a:off x="4211638" y="4437063"/>
            <a:ext cx="2232025"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5" name="Picture 4"/>
          <p:cNvPicPr>
            <a:picLocks noChangeAspect="1"/>
          </p:cNvPicPr>
          <p:nvPr/>
        </p:nvPicPr>
        <p:blipFill>
          <a:blip r:embed="rId2"/>
          <a:stretch>
            <a:fillRect/>
          </a:stretch>
        </p:blipFill>
        <p:spPr>
          <a:xfrm>
            <a:off x="391097" y="1219200"/>
            <a:ext cx="8524303" cy="5442482"/>
          </a:xfrm>
          <a:prstGeom prst="rect">
            <a:avLst/>
          </a:prstGeom>
        </p:spPr>
      </p:pic>
    </p:spTree>
    <p:extLst>
      <p:ext uri="{BB962C8B-B14F-4D97-AF65-F5344CB8AC3E}">
        <p14:creationId xmlns:p14="http://schemas.microsoft.com/office/powerpoint/2010/main" val="1522781679"/>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7800" y="1187958"/>
            <a:ext cx="6388100" cy="5593842"/>
          </a:xfrm>
          <a:prstGeom prst="rect">
            <a:avLst/>
          </a:prstGeom>
          <a:ln>
            <a:solidFill>
              <a:schemeClr val="tx2"/>
            </a:solidFill>
          </a:ln>
        </p:spPr>
      </p:pic>
      <p:sp>
        <p:nvSpPr>
          <p:cNvPr id="7" name="Rectangle 2"/>
          <p:cNvSpPr txBox="1">
            <a:spLocks noChangeArrowheads="1"/>
          </p:cNvSpPr>
          <p:nvPr/>
        </p:nvSpPr>
        <p:spPr>
          <a:xfrm>
            <a:off x="762000" y="533400"/>
            <a:ext cx="7772400" cy="865188"/>
          </a:xfrm>
          <a:prstGeom prst="rect">
            <a:avLst/>
          </a:prstGeom>
        </p:spPr>
        <p:txBody>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it-IT" sz="4000" dirty="0" err="1" smtClean="0">
                <a:solidFill>
                  <a:srgbClr val="D16349"/>
                </a:solidFill>
              </a:rPr>
              <a:t>Protons</a:t>
            </a:r>
            <a:r>
              <a:rPr lang="it-IT" sz="4000" dirty="0" smtClean="0">
                <a:solidFill>
                  <a:srgbClr val="D16349"/>
                </a:solidFill>
              </a:rPr>
              <a:t> and </a:t>
            </a:r>
            <a:r>
              <a:rPr lang="it-IT" sz="4000" dirty="0" err="1" smtClean="0">
                <a:solidFill>
                  <a:srgbClr val="D16349"/>
                </a:solidFill>
              </a:rPr>
              <a:t>heliums</a:t>
            </a:r>
            <a:r>
              <a:rPr lang="it-IT" sz="4000" dirty="0" smtClean="0">
                <a:solidFill>
                  <a:srgbClr val="D16349"/>
                </a:solidFill>
              </a:rPr>
              <a:t> </a:t>
            </a:r>
            <a:endParaRPr lang="it-IT" sz="4000" dirty="0">
              <a:solidFill>
                <a:srgbClr val="D16349"/>
              </a:solidFill>
            </a:endParaRPr>
          </a:p>
        </p:txBody>
      </p:sp>
    </p:spTree>
    <p:extLst>
      <p:ext uri="{BB962C8B-B14F-4D97-AF65-F5344CB8AC3E}">
        <p14:creationId xmlns:p14="http://schemas.microsoft.com/office/powerpoint/2010/main" val="93349230"/>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84" name="Rectangle 4"/>
          <p:cNvSpPr>
            <a:spLocks noChangeArrowheads="1"/>
          </p:cNvSpPr>
          <p:nvPr/>
        </p:nvSpPr>
        <p:spPr bwMode="auto">
          <a:xfrm>
            <a:off x="7956550" y="6165850"/>
            <a:ext cx="647700" cy="358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p:cNvPicPr>
            <a:picLocks noChangeAspect="1"/>
          </p:cNvPicPr>
          <p:nvPr/>
        </p:nvPicPr>
        <p:blipFill>
          <a:blip r:embed="rId2"/>
          <a:stretch>
            <a:fillRect/>
          </a:stretch>
        </p:blipFill>
        <p:spPr>
          <a:xfrm>
            <a:off x="152400" y="1278206"/>
            <a:ext cx="8839200" cy="5579794"/>
          </a:xfrm>
          <a:prstGeom prst="rect">
            <a:avLst/>
          </a:prstGeom>
        </p:spPr>
      </p:pic>
      <p:sp>
        <p:nvSpPr>
          <p:cNvPr id="5" name="Rectangle 2"/>
          <p:cNvSpPr txBox="1">
            <a:spLocks noChangeArrowheads="1"/>
          </p:cNvSpPr>
          <p:nvPr/>
        </p:nvSpPr>
        <p:spPr>
          <a:xfrm>
            <a:off x="152400" y="533400"/>
            <a:ext cx="8763000" cy="865188"/>
          </a:xfrm>
          <a:prstGeom prst="rect">
            <a:avLst/>
          </a:prstGeom>
        </p:spPr>
        <p:txBody>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it-IT" sz="3200" dirty="0" smtClean="0">
                <a:solidFill>
                  <a:srgbClr val="D16349"/>
                </a:solidFill>
              </a:rPr>
              <a:t>The ATIC “</a:t>
            </a:r>
            <a:r>
              <a:rPr lang="it-IT" sz="3200" dirty="0" err="1" smtClean="0">
                <a:solidFill>
                  <a:srgbClr val="D16349"/>
                </a:solidFill>
              </a:rPr>
              <a:t>bump</a:t>
            </a:r>
            <a:r>
              <a:rPr lang="it-IT" sz="3200" dirty="0" smtClean="0">
                <a:solidFill>
                  <a:srgbClr val="D16349"/>
                </a:solidFill>
              </a:rPr>
              <a:t>” in the </a:t>
            </a:r>
            <a:r>
              <a:rPr lang="it-IT" sz="3200" dirty="0" err="1" smtClean="0">
                <a:solidFill>
                  <a:srgbClr val="D16349"/>
                </a:solidFill>
              </a:rPr>
              <a:t>all</a:t>
            </a:r>
            <a:r>
              <a:rPr lang="it-IT" sz="3200" dirty="0" smtClean="0">
                <a:solidFill>
                  <a:srgbClr val="D16349"/>
                </a:solidFill>
              </a:rPr>
              <a:t>-electron </a:t>
            </a:r>
            <a:r>
              <a:rPr lang="it-IT" sz="3200" dirty="0" err="1" smtClean="0">
                <a:solidFill>
                  <a:srgbClr val="D16349"/>
                </a:solidFill>
              </a:rPr>
              <a:t>spectru</a:t>
            </a:r>
            <a:r>
              <a:rPr lang="it-IT" sz="3200" dirty="0" err="1">
                <a:solidFill>
                  <a:srgbClr val="D16349"/>
                </a:solidFill>
              </a:rPr>
              <a:t>m</a:t>
            </a:r>
            <a:endParaRPr lang="it-IT" sz="3200" dirty="0" smtClean="0">
              <a:solidFill>
                <a:srgbClr val="D16349"/>
              </a:solidFill>
            </a:endParaRPr>
          </a:p>
        </p:txBody>
      </p:sp>
    </p:spTree>
    <p:extLst>
      <p:ext uri="{BB962C8B-B14F-4D97-AF65-F5344CB8AC3E}">
        <p14:creationId xmlns:p14="http://schemas.microsoft.com/office/powerpoint/2010/main" val="291725020"/>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dirty="0" smtClean="0"/>
              <a:t>TRACER and TIGER</a:t>
            </a:r>
            <a:endParaRPr lang="en-US" dirty="0"/>
          </a:p>
        </p:txBody>
      </p:sp>
      <p:pic>
        <p:nvPicPr>
          <p:cNvPr id="4" name="Picture 3"/>
          <p:cNvPicPr>
            <a:picLocks noChangeAspect="1"/>
          </p:cNvPicPr>
          <p:nvPr/>
        </p:nvPicPr>
        <p:blipFill>
          <a:blip r:embed="rId2"/>
          <a:stretch>
            <a:fillRect/>
          </a:stretch>
        </p:blipFill>
        <p:spPr>
          <a:xfrm>
            <a:off x="0" y="1270000"/>
            <a:ext cx="4965700" cy="3416300"/>
          </a:xfrm>
          <a:prstGeom prst="rect">
            <a:avLst/>
          </a:prstGeom>
        </p:spPr>
      </p:pic>
      <p:sp>
        <p:nvSpPr>
          <p:cNvPr id="5" name="Rectangle 2"/>
          <p:cNvSpPr txBox="1">
            <a:spLocks noChangeArrowheads="1"/>
          </p:cNvSpPr>
          <p:nvPr/>
        </p:nvSpPr>
        <p:spPr>
          <a:xfrm>
            <a:off x="457200" y="533400"/>
            <a:ext cx="8115300" cy="582612"/>
          </a:xfrm>
          <a:prstGeom prst="rect">
            <a:avLst/>
          </a:prstGeom>
        </p:spPr>
        <p:txBody>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defRPr/>
            </a:pPr>
            <a:r>
              <a:rPr lang="it-IT" sz="4000" dirty="0" smtClean="0">
                <a:solidFill>
                  <a:schemeClr val="accent1"/>
                </a:solidFill>
              </a:rPr>
              <a:t>TRACER balloon </a:t>
            </a:r>
            <a:r>
              <a:rPr lang="it-IT" sz="4000" dirty="0" err="1" smtClean="0">
                <a:solidFill>
                  <a:schemeClr val="accent1"/>
                </a:solidFill>
              </a:rPr>
              <a:t>flights</a:t>
            </a:r>
            <a:endParaRPr lang="it-IT" sz="4000" dirty="0">
              <a:solidFill>
                <a:schemeClr val="accent1"/>
              </a:solidFill>
            </a:endParaRPr>
          </a:p>
        </p:txBody>
      </p:sp>
      <p:pic>
        <p:nvPicPr>
          <p:cNvPr id="3" name="Picture 2"/>
          <p:cNvPicPr>
            <a:picLocks noChangeAspect="1"/>
          </p:cNvPicPr>
          <p:nvPr/>
        </p:nvPicPr>
        <p:blipFill>
          <a:blip r:embed="rId3"/>
          <a:stretch>
            <a:fillRect/>
          </a:stretch>
        </p:blipFill>
        <p:spPr>
          <a:xfrm>
            <a:off x="4763346" y="3886200"/>
            <a:ext cx="4380653" cy="2971800"/>
          </a:xfrm>
          <a:prstGeom prst="rect">
            <a:avLst/>
          </a:prstGeom>
        </p:spPr>
      </p:pic>
    </p:spTree>
    <p:extLst>
      <p:ext uri="{BB962C8B-B14F-4D97-AF65-F5344CB8AC3E}">
        <p14:creationId xmlns:p14="http://schemas.microsoft.com/office/powerpoint/2010/main" val="30679096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1"/>
          </p:nvPr>
        </p:nvPicPr>
        <p:blipFill rotWithShape="1">
          <a:blip r:embed="rId2"/>
          <a:srcRect l="-1336" r="-5191"/>
          <a:stretch/>
        </p:blipFill>
        <p:spPr>
          <a:xfrm>
            <a:off x="228600" y="1600200"/>
            <a:ext cx="5044966" cy="4572000"/>
          </a:xfrm>
        </p:spPr>
      </p:pic>
      <p:sp>
        <p:nvSpPr>
          <p:cNvPr id="4" name="TextBox 3"/>
          <p:cNvSpPr txBox="1"/>
          <p:nvPr/>
        </p:nvSpPr>
        <p:spPr>
          <a:xfrm>
            <a:off x="5150915" y="1828800"/>
            <a:ext cx="3764485" cy="1200329"/>
          </a:xfrm>
          <a:prstGeom prst="rect">
            <a:avLst/>
          </a:prstGeom>
          <a:noFill/>
        </p:spPr>
        <p:txBody>
          <a:bodyPr wrap="none" rtlCol="0">
            <a:spAutoFit/>
          </a:bodyPr>
          <a:lstStyle/>
          <a:p>
            <a:r>
              <a:rPr lang="en-US" dirty="0" smtClean="0"/>
              <a:t>TRACER 2 flights data:</a:t>
            </a:r>
            <a:endParaRPr lang="en-US" dirty="0"/>
          </a:p>
          <a:p>
            <a:r>
              <a:rPr lang="en-US" dirty="0" smtClean="0"/>
              <a:t>POWER_LAW fit above 20 </a:t>
            </a:r>
            <a:r>
              <a:rPr lang="en-US" dirty="0" err="1" smtClean="0"/>
              <a:t>GeV</a:t>
            </a:r>
            <a:r>
              <a:rPr lang="en-US" dirty="0" smtClean="0"/>
              <a:t>/n:</a:t>
            </a:r>
          </a:p>
          <a:p>
            <a:endParaRPr lang="en-US" dirty="0"/>
          </a:p>
          <a:p>
            <a:endParaRPr lang="en-US" dirty="0"/>
          </a:p>
        </p:txBody>
      </p:sp>
      <p:pic>
        <p:nvPicPr>
          <p:cNvPr id="5" name="Picture 4"/>
          <p:cNvPicPr>
            <a:picLocks noChangeAspect="1"/>
          </p:cNvPicPr>
          <p:nvPr/>
        </p:nvPicPr>
        <p:blipFill>
          <a:blip r:embed="rId3"/>
          <a:stretch>
            <a:fillRect/>
          </a:stretch>
        </p:blipFill>
        <p:spPr>
          <a:xfrm>
            <a:off x="5334000" y="2514600"/>
            <a:ext cx="3162300" cy="622300"/>
          </a:xfrm>
          <a:prstGeom prst="rect">
            <a:avLst/>
          </a:prstGeom>
        </p:spPr>
      </p:pic>
      <p:sp>
        <p:nvSpPr>
          <p:cNvPr id="6" name="Rectangle 2"/>
          <p:cNvSpPr txBox="1">
            <a:spLocks noChangeArrowheads="1"/>
          </p:cNvSpPr>
          <p:nvPr/>
        </p:nvSpPr>
        <p:spPr>
          <a:xfrm>
            <a:off x="457200" y="533400"/>
            <a:ext cx="8115300" cy="582612"/>
          </a:xfrm>
          <a:prstGeom prst="rect">
            <a:avLst/>
          </a:prstGeom>
        </p:spPr>
        <p:txBody>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defRPr/>
            </a:pPr>
            <a:r>
              <a:rPr lang="it-IT" sz="4000" dirty="0" smtClean="0">
                <a:solidFill>
                  <a:schemeClr val="accent1"/>
                </a:solidFill>
              </a:rPr>
              <a:t>CR </a:t>
            </a:r>
            <a:r>
              <a:rPr lang="it-IT" sz="4000" dirty="0" err="1" smtClean="0">
                <a:solidFill>
                  <a:schemeClr val="accent1"/>
                </a:solidFill>
              </a:rPr>
              <a:t>energy</a:t>
            </a:r>
            <a:r>
              <a:rPr lang="it-IT" sz="4000" dirty="0" smtClean="0">
                <a:solidFill>
                  <a:schemeClr val="accent1"/>
                </a:solidFill>
              </a:rPr>
              <a:t> </a:t>
            </a:r>
            <a:r>
              <a:rPr lang="it-IT" sz="4000" dirty="0" err="1" smtClean="0">
                <a:solidFill>
                  <a:schemeClr val="accent1"/>
                </a:solidFill>
              </a:rPr>
              <a:t>spectra</a:t>
            </a:r>
            <a:endParaRPr lang="it-IT" sz="4000" dirty="0">
              <a:solidFill>
                <a:schemeClr val="accent1"/>
              </a:solidFill>
            </a:endParaRPr>
          </a:p>
        </p:txBody>
      </p:sp>
    </p:spTree>
    <p:extLst>
      <p:ext uri="{BB962C8B-B14F-4D97-AF65-F5344CB8AC3E}">
        <p14:creationId xmlns:p14="http://schemas.microsoft.com/office/powerpoint/2010/main" val="20049481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1"/>
          </p:nvPr>
        </p:nvPicPr>
        <p:blipFill rotWithShape="1">
          <a:blip r:embed="rId2"/>
          <a:srcRect l="-4944" t="539" r="-4313" b="-539"/>
          <a:stretch/>
        </p:blipFill>
        <p:spPr>
          <a:xfrm>
            <a:off x="655655" y="774351"/>
            <a:ext cx="7802545" cy="5702649"/>
          </a:xfrm>
        </p:spPr>
      </p:pic>
    </p:spTree>
    <p:extLst>
      <p:ext uri="{BB962C8B-B14F-4D97-AF65-F5344CB8AC3E}">
        <p14:creationId xmlns:p14="http://schemas.microsoft.com/office/powerpoint/2010/main" val="25434783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1"/>
          </p:nvPr>
        </p:nvPicPr>
        <p:blipFill rotWithShape="1">
          <a:blip r:embed="rId2"/>
          <a:srcRect l="1328" r="434"/>
          <a:stretch/>
        </p:blipFill>
        <p:spPr>
          <a:xfrm>
            <a:off x="381000" y="1524000"/>
            <a:ext cx="4731830" cy="4572000"/>
          </a:xfrm>
        </p:spPr>
      </p:pic>
      <p:sp>
        <p:nvSpPr>
          <p:cNvPr id="4" name="Rectangle 2"/>
          <p:cNvSpPr txBox="1">
            <a:spLocks noChangeArrowheads="1"/>
          </p:cNvSpPr>
          <p:nvPr/>
        </p:nvSpPr>
        <p:spPr>
          <a:xfrm>
            <a:off x="457200" y="533400"/>
            <a:ext cx="8115300" cy="582612"/>
          </a:xfrm>
          <a:prstGeom prst="rect">
            <a:avLst/>
          </a:prstGeom>
        </p:spPr>
        <p:txBody>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defRPr/>
            </a:pPr>
            <a:r>
              <a:rPr lang="it-IT" sz="4000" dirty="0" smtClean="0">
                <a:solidFill>
                  <a:schemeClr val="accent1"/>
                </a:solidFill>
              </a:rPr>
              <a:t>B/C ratio</a:t>
            </a:r>
            <a:endParaRPr lang="it-IT" sz="4000" dirty="0">
              <a:solidFill>
                <a:schemeClr val="accent1"/>
              </a:solidFill>
            </a:endParaRPr>
          </a:p>
        </p:txBody>
      </p:sp>
      <p:grpSp>
        <p:nvGrpSpPr>
          <p:cNvPr id="14" name="Group 13"/>
          <p:cNvGrpSpPr/>
          <p:nvPr/>
        </p:nvGrpSpPr>
        <p:grpSpPr>
          <a:xfrm>
            <a:off x="5486400" y="1343084"/>
            <a:ext cx="3276600" cy="4905316"/>
            <a:chOff x="5486400" y="1495484"/>
            <a:chExt cx="3276600" cy="4905316"/>
          </a:xfrm>
        </p:grpSpPr>
        <p:sp>
          <p:nvSpPr>
            <p:cNvPr id="5" name="TextBox 4"/>
            <p:cNvSpPr txBox="1"/>
            <p:nvPr/>
          </p:nvSpPr>
          <p:spPr>
            <a:xfrm>
              <a:off x="5486400" y="1495484"/>
              <a:ext cx="3276600" cy="4585871"/>
            </a:xfrm>
            <a:prstGeom prst="rect">
              <a:avLst/>
            </a:prstGeom>
            <a:noFill/>
          </p:spPr>
          <p:txBody>
            <a:bodyPr wrap="square" rtlCol="0">
              <a:spAutoFit/>
            </a:bodyPr>
            <a:lstStyle/>
            <a:p>
              <a:r>
                <a:rPr lang="en-US" sz="2000" dirty="0" smtClean="0"/>
                <a:t>GALPROP fit with reacceleration:</a:t>
              </a:r>
            </a:p>
            <a:p>
              <a:endParaRPr lang="en-US" dirty="0" smtClean="0"/>
            </a:p>
            <a:p>
              <a:endParaRPr lang="en-US" dirty="0" smtClean="0"/>
            </a:p>
            <a:p>
              <a:endParaRPr lang="en-US" dirty="0" smtClean="0"/>
            </a:p>
            <a:p>
              <a:endParaRPr lang="en-US" dirty="0"/>
            </a:p>
            <a:p>
              <a:r>
                <a:rPr lang="en-US" dirty="0" smtClean="0"/>
                <a:t>GALPROP fit without reacceleration:</a:t>
              </a:r>
            </a:p>
            <a:p>
              <a:endParaRPr lang="en-US" dirty="0" smtClean="0"/>
            </a:p>
            <a:p>
              <a:endParaRPr lang="en-US" dirty="0"/>
            </a:p>
            <a:p>
              <a:endParaRPr lang="en-US" dirty="0" smtClean="0"/>
            </a:p>
            <a:p>
              <a:endParaRPr lang="en-US" dirty="0"/>
            </a:p>
            <a:p>
              <a:r>
                <a:rPr lang="en-US" dirty="0" smtClean="0"/>
                <a:t>Leaky Box:</a:t>
              </a:r>
            </a:p>
            <a:p>
              <a:endParaRPr lang="en-US" dirty="0"/>
            </a:p>
            <a:p>
              <a:endParaRPr lang="en-US" dirty="0"/>
            </a:p>
            <a:p>
              <a:endParaRPr lang="en-US" dirty="0"/>
            </a:p>
          </p:txBody>
        </p:sp>
        <p:pic>
          <p:nvPicPr>
            <p:cNvPr id="8" name="Picture 7"/>
            <p:cNvPicPr>
              <a:picLocks noChangeAspect="1"/>
            </p:cNvPicPr>
            <p:nvPr/>
          </p:nvPicPr>
          <p:blipFill>
            <a:blip r:embed="rId3"/>
            <a:stretch>
              <a:fillRect/>
            </a:stretch>
          </p:blipFill>
          <p:spPr>
            <a:xfrm>
              <a:off x="5486400" y="5753100"/>
              <a:ext cx="2946400" cy="647700"/>
            </a:xfrm>
            <a:prstGeom prst="rect">
              <a:avLst/>
            </a:prstGeom>
          </p:spPr>
        </p:pic>
        <p:pic>
          <p:nvPicPr>
            <p:cNvPr id="9" name="Picture 8"/>
            <p:cNvPicPr>
              <a:picLocks noChangeAspect="1"/>
            </p:cNvPicPr>
            <p:nvPr/>
          </p:nvPicPr>
          <p:blipFill>
            <a:blip r:embed="rId4"/>
            <a:stretch>
              <a:fillRect/>
            </a:stretch>
          </p:blipFill>
          <p:spPr>
            <a:xfrm>
              <a:off x="5562600" y="2209800"/>
              <a:ext cx="1612900" cy="482600"/>
            </a:xfrm>
            <a:prstGeom prst="rect">
              <a:avLst/>
            </a:prstGeom>
          </p:spPr>
        </p:pic>
        <p:pic>
          <p:nvPicPr>
            <p:cNvPr id="10" name="Picture 9"/>
            <p:cNvPicPr>
              <a:picLocks noChangeAspect="1"/>
            </p:cNvPicPr>
            <p:nvPr/>
          </p:nvPicPr>
          <p:blipFill>
            <a:blip r:embed="rId5"/>
            <a:stretch>
              <a:fillRect/>
            </a:stretch>
          </p:blipFill>
          <p:spPr>
            <a:xfrm>
              <a:off x="5638800" y="2590800"/>
              <a:ext cx="1536700" cy="482600"/>
            </a:xfrm>
            <a:prstGeom prst="rect">
              <a:avLst/>
            </a:prstGeom>
          </p:spPr>
        </p:pic>
        <p:pic>
          <p:nvPicPr>
            <p:cNvPr id="11" name="Picture 10"/>
            <p:cNvPicPr>
              <a:picLocks noChangeAspect="1"/>
            </p:cNvPicPr>
            <p:nvPr/>
          </p:nvPicPr>
          <p:blipFill>
            <a:blip r:embed="rId6"/>
            <a:stretch>
              <a:fillRect/>
            </a:stretch>
          </p:blipFill>
          <p:spPr>
            <a:xfrm>
              <a:off x="5562600" y="3886200"/>
              <a:ext cx="1663700" cy="444500"/>
            </a:xfrm>
            <a:prstGeom prst="rect">
              <a:avLst/>
            </a:prstGeom>
          </p:spPr>
        </p:pic>
        <p:pic>
          <p:nvPicPr>
            <p:cNvPr id="12" name="Picture 11"/>
            <p:cNvPicPr>
              <a:picLocks noChangeAspect="1"/>
            </p:cNvPicPr>
            <p:nvPr/>
          </p:nvPicPr>
          <p:blipFill>
            <a:blip r:embed="rId7"/>
            <a:stretch>
              <a:fillRect/>
            </a:stretch>
          </p:blipFill>
          <p:spPr>
            <a:xfrm>
              <a:off x="5562600" y="4267200"/>
              <a:ext cx="1308100" cy="495300"/>
            </a:xfrm>
            <a:prstGeom prst="rect">
              <a:avLst/>
            </a:prstGeom>
          </p:spPr>
        </p:pic>
        <p:pic>
          <p:nvPicPr>
            <p:cNvPr id="13" name="Picture 12"/>
            <p:cNvPicPr>
              <a:picLocks noChangeAspect="1"/>
            </p:cNvPicPr>
            <p:nvPr/>
          </p:nvPicPr>
          <p:blipFill>
            <a:blip r:embed="rId8"/>
            <a:stretch>
              <a:fillRect/>
            </a:stretch>
          </p:blipFill>
          <p:spPr>
            <a:xfrm>
              <a:off x="5486400" y="5295900"/>
              <a:ext cx="2882900" cy="495300"/>
            </a:xfrm>
            <a:prstGeom prst="rect">
              <a:avLst/>
            </a:prstGeom>
          </p:spPr>
        </p:pic>
      </p:grpSp>
    </p:spTree>
    <p:extLst>
      <p:ext uri="{BB962C8B-B14F-4D97-AF65-F5344CB8AC3E}">
        <p14:creationId xmlns:p14="http://schemas.microsoft.com/office/powerpoint/2010/main" val="1338404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tacks_image_90_1.png"/>
          <p:cNvPicPr>
            <a:picLocks noGrp="1" noChangeAspect="1"/>
          </p:cNvPicPr>
          <p:nvPr>
            <p:ph sz="quarter" idx="1"/>
          </p:nvPr>
        </p:nvPicPr>
        <p:blipFill>
          <a:blip r:embed="rId2">
            <a:extLst>
              <a:ext uri="{28A0092B-C50C-407E-A947-70E740481C1C}">
                <a14:useLocalDpi xmlns:a14="http://schemas.microsoft.com/office/drawing/2010/main" val="0"/>
              </a:ext>
            </a:extLst>
          </a:blip>
          <a:srcRect l="6043" r="6043"/>
          <a:stretch>
            <a:fillRect/>
          </a:stretch>
        </p:blipFill>
        <p:spPr>
          <a:xfrm>
            <a:off x="4038600" y="3962400"/>
            <a:ext cx="4953000" cy="2435352"/>
          </a:xfrm>
        </p:spPr>
      </p:pic>
      <p:sp>
        <p:nvSpPr>
          <p:cNvPr id="3" name="Rectangle 2"/>
          <p:cNvSpPr txBox="1">
            <a:spLocks noChangeArrowheads="1"/>
          </p:cNvSpPr>
          <p:nvPr/>
        </p:nvSpPr>
        <p:spPr>
          <a:xfrm>
            <a:off x="228600" y="685800"/>
            <a:ext cx="8763000" cy="609600"/>
          </a:xfrm>
          <a:prstGeom prst="rect">
            <a:avLst/>
          </a:prstGeom>
        </p:spPr>
        <p:txBody>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defRPr/>
            </a:pPr>
            <a:r>
              <a:rPr lang="it-IT" sz="3600" dirty="0" smtClean="0">
                <a:solidFill>
                  <a:schemeClr val="accent1"/>
                </a:solidFill>
              </a:rPr>
              <a:t>TIGER  and </a:t>
            </a:r>
            <a:r>
              <a:rPr lang="it-IT" sz="3600" dirty="0" err="1" smtClean="0">
                <a:solidFill>
                  <a:schemeClr val="accent1"/>
                </a:solidFill>
              </a:rPr>
              <a:t>SuperTIGER</a:t>
            </a:r>
            <a:r>
              <a:rPr lang="it-IT" sz="3600" dirty="0" smtClean="0">
                <a:solidFill>
                  <a:schemeClr val="accent1"/>
                </a:solidFill>
              </a:rPr>
              <a:t> balloon </a:t>
            </a:r>
            <a:r>
              <a:rPr lang="it-IT" sz="3600" dirty="0" err="1" smtClean="0">
                <a:solidFill>
                  <a:schemeClr val="accent1"/>
                </a:solidFill>
              </a:rPr>
              <a:t>flights</a:t>
            </a:r>
            <a:endParaRPr lang="it-IT" sz="3600" dirty="0">
              <a:solidFill>
                <a:schemeClr val="accent1"/>
              </a:solidFill>
            </a:endParaRPr>
          </a:p>
        </p:txBody>
      </p:sp>
      <p:sp>
        <p:nvSpPr>
          <p:cNvPr id="6" name="Rectangle 5"/>
          <p:cNvSpPr/>
          <p:nvPr/>
        </p:nvSpPr>
        <p:spPr>
          <a:xfrm>
            <a:off x="304800" y="1447800"/>
            <a:ext cx="8686800" cy="2031325"/>
          </a:xfrm>
          <a:prstGeom prst="rect">
            <a:avLst/>
          </a:prstGeom>
        </p:spPr>
        <p:txBody>
          <a:bodyPr wrap="square">
            <a:spAutoFit/>
          </a:bodyPr>
          <a:lstStyle/>
          <a:p>
            <a:r>
              <a:rPr lang="en-US" dirty="0"/>
              <a:t>Super-TIGER builds on </a:t>
            </a:r>
            <a:r>
              <a:rPr lang="en-US" dirty="0" smtClean="0"/>
              <a:t>the </a:t>
            </a:r>
            <a:r>
              <a:rPr lang="en-US" dirty="0"/>
              <a:t>smaller Trans-Iron Galactic Element Recorder (TIGER), </a:t>
            </a:r>
            <a:r>
              <a:rPr lang="en-US" dirty="0" smtClean="0"/>
              <a:t>flown </a:t>
            </a:r>
            <a:r>
              <a:rPr lang="en-US" dirty="0"/>
              <a:t>twice on </a:t>
            </a:r>
            <a:r>
              <a:rPr lang="en-US" dirty="0" smtClean="0"/>
              <a:t>balloons in </a:t>
            </a:r>
            <a:r>
              <a:rPr lang="en-US" dirty="0"/>
              <a:t>Antarctica in </a:t>
            </a:r>
            <a:r>
              <a:rPr lang="en-US" dirty="0" smtClean="0"/>
              <a:t>Dec. </a:t>
            </a:r>
            <a:r>
              <a:rPr lang="en-US" dirty="0"/>
              <a:t>2001 and </a:t>
            </a:r>
            <a:r>
              <a:rPr lang="en-US" dirty="0" smtClean="0"/>
              <a:t>2003.</a:t>
            </a:r>
          </a:p>
          <a:p>
            <a:r>
              <a:rPr lang="en-US" dirty="0" smtClean="0"/>
              <a:t>TIGER yielded </a:t>
            </a:r>
            <a:r>
              <a:rPr lang="en-US" dirty="0"/>
              <a:t>a total of 50 days of data and producing </a:t>
            </a:r>
            <a:r>
              <a:rPr lang="en-US" dirty="0" smtClean="0"/>
              <a:t>measurements </a:t>
            </a:r>
            <a:r>
              <a:rPr lang="en-US" dirty="0"/>
              <a:t>of elemental abundances of the elements </a:t>
            </a:r>
            <a:r>
              <a:rPr lang="en-US" baseline="-25000" dirty="0"/>
              <a:t>31</a:t>
            </a:r>
            <a:r>
              <a:rPr lang="en-US" dirty="0"/>
              <a:t>Ga, </a:t>
            </a:r>
            <a:r>
              <a:rPr lang="en-US" baseline="-25000" dirty="0"/>
              <a:t>32</a:t>
            </a:r>
            <a:r>
              <a:rPr lang="en-US" dirty="0"/>
              <a:t>Ge, and </a:t>
            </a:r>
            <a:r>
              <a:rPr lang="en-US" baseline="-25000" dirty="0"/>
              <a:t>34</a:t>
            </a:r>
            <a:r>
              <a:rPr lang="en-US" dirty="0"/>
              <a:t>Se, and an upper-limit on the abundance of </a:t>
            </a:r>
            <a:r>
              <a:rPr lang="en-US" baseline="-25000" dirty="0" smtClean="0"/>
              <a:t>33</a:t>
            </a:r>
            <a:r>
              <a:rPr lang="en-US" dirty="0" smtClean="0"/>
              <a:t>As. </a:t>
            </a:r>
          </a:p>
          <a:p>
            <a:endParaRPr lang="en-US" dirty="0" smtClean="0"/>
          </a:p>
          <a:p>
            <a:r>
              <a:rPr lang="en-US" dirty="0"/>
              <a:t>E</a:t>
            </a:r>
            <a:r>
              <a:rPr lang="en-US" dirty="0" smtClean="0"/>
              <a:t>xcellent </a:t>
            </a:r>
            <a:r>
              <a:rPr lang="en-US" dirty="0"/>
              <a:t>charge resolution in the 10≤Z≤38 charge range.</a:t>
            </a:r>
          </a:p>
        </p:txBody>
      </p:sp>
      <p:sp>
        <p:nvSpPr>
          <p:cNvPr id="7" name="Rectangle 6"/>
          <p:cNvSpPr/>
          <p:nvPr/>
        </p:nvSpPr>
        <p:spPr>
          <a:xfrm>
            <a:off x="381000" y="4495800"/>
            <a:ext cx="1981200" cy="646331"/>
          </a:xfrm>
          <a:prstGeom prst="rect">
            <a:avLst/>
          </a:prstGeom>
        </p:spPr>
        <p:txBody>
          <a:bodyPr wrap="square">
            <a:spAutoFit/>
          </a:bodyPr>
          <a:lstStyle/>
          <a:p>
            <a:r>
              <a:rPr lang="en-US" dirty="0" smtClean="0"/>
              <a:t>SUPERTIGER: 30</a:t>
            </a:r>
            <a:r>
              <a:rPr lang="en-US" dirty="0"/>
              <a:t>≤Z≤42</a:t>
            </a:r>
          </a:p>
        </p:txBody>
      </p:sp>
    </p:spTree>
    <p:extLst>
      <p:ext uri="{BB962C8B-B14F-4D97-AF65-F5344CB8AC3E}">
        <p14:creationId xmlns:p14="http://schemas.microsoft.com/office/powerpoint/2010/main" val="15538451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1"/>
          </p:nvPr>
        </p:nvPicPr>
        <p:blipFill>
          <a:blip r:embed="rId2"/>
          <a:srcRect l="-17868" r="-17868"/>
          <a:stretch>
            <a:fillRect/>
          </a:stretch>
        </p:blipFill>
        <p:spPr>
          <a:xfrm>
            <a:off x="301752" y="1905000"/>
            <a:ext cx="8503920" cy="4572000"/>
          </a:xfrm>
        </p:spPr>
      </p:pic>
      <p:sp>
        <p:nvSpPr>
          <p:cNvPr id="4" name="TextBox 3"/>
          <p:cNvSpPr txBox="1"/>
          <p:nvPr/>
        </p:nvSpPr>
        <p:spPr>
          <a:xfrm>
            <a:off x="381000" y="685800"/>
            <a:ext cx="7755924" cy="1200329"/>
          </a:xfrm>
          <a:prstGeom prst="rect">
            <a:avLst/>
          </a:prstGeom>
          <a:noFill/>
        </p:spPr>
        <p:txBody>
          <a:bodyPr wrap="none" rtlCol="0">
            <a:spAutoFit/>
          </a:bodyPr>
          <a:lstStyle/>
          <a:p>
            <a:r>
              <a:rPr lang="en-US" dirty="0" smtClean="0"/>
              <a:t>It is known by ACE_CRIS data that the abundance of 22Ne points towards</a:t>
            </a:r>
          </a:p>
          <a:p>
            <a:r>
              <a:rPr lang="en-US" dirty="0" smtClean="0"/>
              <a:t>a contribution from outflow of massive starts (Wolf-</a:t>
            </a:r>
            <a:r>
              <a:rPr lang="en-US" dirty="0" err="1" smtClean="0"/>
              <a:t>Rayet</a:t>
            </a:r>
            <a:r>
              <a:rPr lang="en-US" dirty="0" smtClean="0"/>
              <a:t> stars).</a:t>
            </a:r>
          </a:p>
          <a:p>
            <a:r>
              <a:rPr lang="en-US" dirty="0" smtClean="0"/>
              <a:t>TIGER and </a:t>
            </a:r>
            <a:r>
              <a:rPr lang="en-US" dirty="0" err="1" smtClean="0"/>
              <a:t>SuperTIGER</a:t>
            </a:r>
            <a:r>
              <a:rPr lang="en-US" dirty="0" smtClean="0"/>
              <a:t> search for the </a:t>
            </a:r>
            <a:r>
              <a:rPr lang="en-US" dirty="0"/>
              <a:t>enrichments </a:t>
            </a:r>
            <a:r>
              <a:rPr lang="en-US" dirty="0" smtClean="0"/>
              <a:t>of heavy elements </a:t>
            </a:r>
          </a:p>
          <a:p>
            <a:r>
              <a:rPr lang="en-US" dirty="0" smtClean="0"/>
              <a:t>expected </a:t>
            </a:r>
            <a:r>
              <a:rPr lang="en-US" dirty="0"/>
              <a:t>from </a:t>
            </a:r>
            <a:r>
              <a:rPr lang="en-US" dirty="0" err="1"/>
              <a:t>nucleosynthesis</a:t>
            </a:r>
            <a:r>
              <a:rPr lang="en-US" dirty="0"/>
              <a:t> in massive stars.</a:t>
            </a:r>
          </a:p>
        </p:txBody>
      </p:sp>
    </p:spTree>
    <p:extLst>
      <p:ext uri="{BB962C8B-B14F-4D97-AF65-F5344CB8AC3E}">
        <p14:creationId xmlns:p14="http://schemas.microsoft.com/office/powerpoint/2010/main" val="1336424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7" name="Picture 7" descr="cr_spectrum1"/>
          <p:cNvPicPr preferRelativeResize="0">
            <a:picLocks noChangeArrowheads="1"/>
          </p:cNvPicPr>
          <p:nvPr/>
        </p:nvPicPr>
        <p:blipFill>
          <a:blip r:embed="rId3">
            <a:extLst>
              <a:ext uri="{28A0092B-C50C-407E-A947-70E740481C1C}">
                <a14:useLocalDpi xmlns:a14="http://schemas.microsoft.com/office/drawing/2010/main" val="0"/>
              </a:ext>
            </a:extLst>
          </a:blip>
          <a:srcRect l="-1877" r="-1877"/>
          <a:stretch>
            <a:fillRect/>
          </a:stretch>
        </p:blipFill>
        <p:spPr bwMode="auto">
          <a:xfrm>
            <a:off x="4572000" y="665163"/>
            <a:ext cx="4321175"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Rectangle 2"/>
          <p:cNvSpPr>
            <a:spLocks noGrp="1" noChangeArrowheads="1"/>
          </p:cNvSpPr>
          <p:nvPr>
            <p:ph type="title"/>
          </p:nvPr>
        </p:nvSpPr>
        <p:spPr>
          <a:xfrm>
            <a:off x="179388" y="549275"/>
            <a:ext cx="3898900" cy="1800225"/>
          </a:xfrm>
        </p:spPr>
        <p:txBody>
          <a:bodyPr/>
          <a:lstStyle/>
          <a:p>
            <a:r>
              <a:rPr lang="it-IT" sz="4000" dirty="0">
                <a:solidFill>
                  <a:srgbClr val="DD6036"/>
                </a:solidFill>
              </a:rPr>
              <a:t>How to </a:t>
            </a:r>
            <a:r>
              <a:rPr lang="it-IT" sz="4000" dirty="0" err="1">
                <a:solidFill>
                  <a:srgbClr val="DD6036"/>
                </a:solidFill>
              </a:rPr>
              <a:t>measure</a:t>
            </a:r>
            <a:r>
              <a:rPr lang="it-IT" sz="4000" dirty="0">
                <a:solidFill>
                  <a:srgbClr val="DD6036"/>
                </a:solidFill>
              </a:rPr>
              <a:t> </a:t>
            </a:r>
            <a:br>
              <a:rPr lang="it-IT" sz="4000" dirty="0">
                <a:solidFill>
                  <a:srgbClr val="DD6036"/>
                </a:solidFill>
              </a:rPr>
            </a:br>
            <a:r>
              <a:rPr lang="it-IT" sz="4000" dirty="0" err="1">
                <a:solidFill>
                  <a:srgbClr val="DD6036"/>
                </a:solidFill>
              </a:rPr>
              <a:t>cosmic</a:t>
            </a:r>
            <a:r>
              <a:rPr lang="it-IT" sz="4000" dirty="0">
                <a:solidFill>
                  <a:srgbClr val="DD6036"/>
                </a:solidFill>
              </a:rPr>
              <a:t> </a:t>
            </a:r>
            <a:r>
              <a:rPr lang="it-IT" sz="4000" dirty="0" err="1">
                <a:solidFill>
                  <a:srgbClr val="DD6036"/>
                </a:solidFill>
              </a:rPr>
              <a:t>rays</a:t>
            </a:r>
            <a:r>
              <a:rPr lang="it-IT" sz="4000" dirty="0">
                <a:solidFill>
                  <a:srgbClr val="DD6036"/>
                </a:solidFill>
              </a:rPr>
              <a:t> </a:t>
            </a:r>
            <a:endParaRPr lang="it-IT" sz="2800" dirty="0">
              <a:solidFill>
                <a:srgbClr val="DD6036"/>
              </a:solidFill>
            </a:endParaRPr>
          </a:p>
        </p:txBody>
      </p:sp>
      <p:sp>
        <p:nvSpPr>
          <p:cNvPr id="40965" name="Text Box 5"/>
          <p:cNvSpPr txBox="1">
            <a:spLocks noChangeArrowheads="1"/>
          </p:cNvSpPr>
          <p:nvPr/>
        </p:nvSpPr>
        <p:spPr bwMode="auto">
          <a:xfrm>
            <a:off x="271463" y="2420938"/>
            <a:ext cx="4229100" cy="1949450"/>
          </a:xfrm>
          <a:prstGeom prst="rect">
            <a:avLst/>
          </a:prstGeom>
          <a:solidFill>
            <a:srgbClr val="FFFF00"/>
          </a:solidFill>
          <a:ln>
            <a:noFill/>
          </a:ln>
          <a:effectLst/>
          <a:extLst>
            <a:ext uri="{91240B29-F687-4F45-9708-019B960494DF}">
              <a14:hiddenLine xmlns:a14="http://schemas.microsoft.com/office/drawing/2010/main" w="603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a:spcBef>
                <a:spcPct val="20000"/>
              </a:spcBef>
              <a:buClr>
                <a:schemeClr val="hlink"/>
              </a:buClr>
              <a:buSzPct val="70000"/>
              <a:buFont typeface="Wingdings" charset="0"/>
              <a:buChar char="n"/>
            </a:pPr>
            <a:r>
              <a:rPr lang="it-IT" sz="2600">
                <a:latin typeface="Tahoma" charset="0"/>
              </a:rPr>
              <a:t>Directly, E&lt;10</a:t>
            </a:r>
            <a:r>
              <a:rPr lang="it-IT" sz="2600" baseline="30000">
                <a:latin typeface="Tahoma" charset="0"/>
              </a:rPr>
              <a:t>14</a:t>
            </a:r>
            <a:r>
              <a:rPr lang="it-IT" sz="2600">
                <a:latin typeface="Tahoma" charset="0"/>
              </a:rPr>
              <a:t> eV</a:t>
            </a:r>
          </a:p>
          <a:p>
            <a:pPr lvl="1">
              <a:spcBef>
                <a:spcPct val="20000"/>
              </a:spcBef>
              <a:buClr>
                <a:schemeClr val="tx1"/>
              </a:buClr>
              <a:buSzPct val="70000"/>
              <a:buFontTx/>
              <a:buChar char="•"/>
            </a:pPr>
            <a:r>
              <a:rPr lang="it-IT" sz="2000">
                <a:effectLst>
                  <a:outerShdw blurRad="38100" dist="38100" dir="2700000" algn="tl">
                    <a:srgbClr val="FFFFFF"/>
                  </a:outerShdw>
                </a:effectLst>
                <a:latin typeface="Garamond" charset="0"/>
                <a:ea typeface="ＭＳ Ｐゴシック" charset="0"/>
              </a:rPr>
              <a:t>  </a:t>
            </a:r>
            <a:r>
              <a:rPr lang="it-IT" sz="2000">
                <a:latin typeface="Tahoma" charset="0"/>
                <a:ea typeface="ＭＳ Ｐゴシック" charset="0"/>
              </a:rPr>
              <a:t>High Z particles</a:t>
            </a:r>
          </a:p>
          <a:p>
            <a:pPr lvl="1">
              <a:spcBef>
                <a:spcPct val="20000"/>
              </a:spcBef>
              <a:buClr>
                <a:schemeClr val="tx1"/>
              </a:buClr>
              <a:buSzPct val="70000"/>
              <a:buFontTx/>
              <a:buChar char="•"/>
            </a:pPr>
            <a:r>
              <a:rPr lang="it-IT" sz="2000">
                <a:latin typeface="Tahoma" charset="0"/>
                <a:ea typeface="ＭＳ Ｐゴシック" charset="0"/>
              </a:rPr>
              <a:t> Antiparticles</a:t>
            </a:r>
          </a:p>
          <a:p>
            <a:pPr lvl="1">
              <a:spcBef>
                <a:spcPct val="20000"/>
              </a:spcBef>
              <a:buClr>
                <a:schemeClr val="tx1"/>
              </a:buClr>
              <a:buSzPct val="70000"/>
              <a:buFontTx/>
              <a:buChar char="•"/>
            </a:pPr>
            <a:r>
              <a:rPr lang="it-IT" sz="2000">
                <a:latin typeface="Tahoma" charset="0"/>
                <a:ea typeface="ＭＳ Ｐゴシック" charset="0"/>
              </a:rPr>
              <a:t> Light Nuclei and isotopes</a:t>
            </a:r>
          </a:p>
          <a:p>
            <a:pPr lvl="1">
              <a:spcBef>
                <a:spcPct val="20000"/>
              </a:spcBef>
              <a:buClr>
                <a:schemeClr val="tx1"/>
              </a:buClr>
              <a:buSzPct val="70000"/>
              <a:buFontTx/>
              <a:buChar char="•"/>
            </a:pPr>
            <a:r>
              <a:rPr lang="it-IT" sz="2000">
                <a:latin typeface="Tahoma" charset="0"/>
                <a:ea typeface="ＭＳ Ｐゴシック" charset="0"/>
              </a:rPr>
              <a:t> Composition below the knee</a:t>
            </a:r>
          </a:p>
        </p:txBody>
      </p:sp>
      <p:sp>
        <p:nvSpPr>
          <p:cNvPr id="40966" name="Rectangle 6"/>
          <p:cNvSpPr>
            <a:spLocks noChangeArrowheads="1"/>
          </p:cNvSpPr>
          <p:nvPr/>
        </p:nvSpPr>
        <p:spPr bwMode="auto">
          <a:xfrm>
            <a:off x="6732588" y="3068638"/>
            <a:ext cx="1943100" cy="3455987"/>
          </a:xfrm>
          <a:prstGeom prst="rect">
            <a:avLst/>
          </a:prstGeom>
          <a:solidFill>
            <a:srgbClr val="FFCC99">
              <a:alpha val="27000"/>
            </a:srgbClr>
          </a:solidFill>
          <a:ln w="254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64" name="Rectangle 4"/>
          <p:cNvSpPr>
            <a:spLocks noChangeArrowheads="1"/>
          </p:cNvSpPr>
          <p:nvPr/>
        </p:nvSpPr>
        <p:spPr bwMode="auto">
          <a:xfrm>
            <a:off x="5076825" y="765175"/>
            <a:ext cx="1655763" cy="2311400"/>
          </a:xfrm>
          <a:prstGeom prst="rect">
            <a:avLst/>
          </a:prstGeom>
          <a:solidFill>
            <a:schemeClr val="accent1">
              <a:alpha val="11000"/>
            </a:schemeClr>
          </a:solidFill>
          <a:ln w="254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69" name="Text Box 9"/>
          <p:cNvSpPr txBox="1">
            <a:spLocks noChangeArrowheads="1"/>
          </p:cNvSpPr>
          <p:nvPr/>
        </p:nvSpPr>
        <p:spPr bwMode="auto">
          <a:xfrm>
            <a:off x="250825" y="4652963"/>
            <a:ext cx="4608513" cy="1231106"/>
          </a:xfrm>
          <a:prstGeom prst="rect">
            <a:avLst/>
          </a:prstGeom>
          <a:solidFill>
            <a:srgbClr val="FFFF00"/>
          </a:solidFill>
          <a:ln>
            <a:noFill/>
          </a:ln>
          <a:effectLst/>
          <a:extLst>
            <a:ext uri="{91240B29-F687-4F45-9708-019B960494DF}">
              <a14:hiddenLine xmlns:a14="http://schemas.microsoft.com/office/drawing/2010/main" w="603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a:spcBef>
                <a:spcPct val="20000"/>
              </a:spcBef>
              <a:buClr>
                <a:schemeClr val="hlink"/>
              </a:buClr>
              <a:buSzPct val="70000"/>
              <a:buFont typeface="Wingdings" charset="0"/>
              <a:buChar char="n"/>
            </a:pPr>
            <a:r>
              <a:rPr lang="it-IT" sz="2600" dirty="0" err="1">
                <a:latin typeface="Tahoma" charset="0"/>
              </a:rPr>
              <a:t>Indirectly</a:t>
            </a:r>
            <a:r>
              <a:rPr lang="it-IT" sz="2600" dirty="0">
                <a:latin typeface="Tahoma" charset="0"/>
              </a:rPr>
              <a:t>, E&gt;10</a:t>
            </a:r>
            <a:r>
              <a:rPr lang="it-IT" sz="2600" baseline="30000" dirty="0">
                <a:latin typeface="Tahoma" charset="0"/>
              </a:rPr>
              <a:t>14</a:t>
            </a:r>
            <a:r>
              <a:rPr lang="it-IT" sz="2600" dirty="0">
                <a:latin typeface="Tahoma" charset="0"/>
              </a:rPr>
              <a:t> </a:t>
            </a:r>
            <a:r>
              <a:rPr lang="it-IT" sz="2600" dirty="0" err="1">
                <a:latin typeface="Tahoma" charset="0"/>
              </a:rPr>
              <a:t>eV</a:t>
            </a:r>
            <a:endParaRPr lang="it-IT" sz="2600" dirty="0">
              <a:latin typeface="Tahoma" charset="0"/>
            </a:endParaRPr>
          </a:p>
          <a:p>
            <a:pPr lvl="1">
              <a:spcBef>
                <a:spcPct val="20000"/>
              </a:spcBef>
              <a:buClr>
                <a:schemeClr val="tx1"/>
              </a:buClr>
              <a:buSzPct val="70000"/>
              <a:buFontTx/>
              <a:buChar char="•"/>
            </a:pPr>
            <a:r>
              <a:rPr lang="it-IT" sz="2000" dirty="0">
                <a:latin typeface="Tahoma" charset="0"/>
                <a:ea typeface="ＭＳ Ｐゴシック" charset="0"/>
              </a:rPr>
              <a:t> </a:t>
            </a:r>
            <a:r>
              <a:rPr lang="it-IT" sz="2000" dirty="0" err="1">
                <a:latin typeface="Tahoma" charset="0"/>
                <a:ea typeface="ＭＳ Ｐゴシック" charset="0"/>
              </a:rPr>
              <a:t>Composition</a:t>
            </a:r>
            <a:r>
              <a:rPr lang="it-IT" sz="2000" dirty="0">
                <a:latin typeface="Tahoma" charset="0"/>
                <a:ea typeface="ＭＳ Ｐゴシック" charset="0"/>
              </a:rPr>
              <a:t> </a:t>
            </a:r>
            <a:r>
              <a:rPr lang="it-IT" sz="2000" dirty="0" err="1">
                <a:latin typeface="Tahoma" charset="0"/>
                <a:ea typeface="ＭＳ Ｐゴシック" charset="0"/>
              </a:rPr>
              <a:t>at</a:t>
            </a:r>
            <a:r>
              <a:rPr lang="it-IT" sz="2000" dirty="0">
                <a:latin typeface="Tahoma" charset="0"/>
                <a:ea typeface="ＭＳ Ｐゴシック" charset="0"/>
              </a:rPr>
              <a:t> the </a:t>
            </a:r>
            <a:r>
              <a:rPr lang="it-IT" sz="2000" dirty="0" err="1">
                <a:latin typeface="Tahoma" charset="0"/>
                <a:ea typeface="ＭＳ Ｐゴシック" charset="0"/>
              </a:rPr>
              <a:t>knee</a:t>
            </a:r>
            <a:endParaRPr lang="it-IT" sz="2000" dirty="0">
              <a:latin typeface="Tahoma" charset="0"/>
              <a:ea typeface="ＭＳ Ｐゴシック" charset="0"/>
            </a:endParaRPr>
          </a:p>
          <a:p>
            <a:pPr lvl="1">
              <a:spcBef>
                <a:spcPct val="20000"/>
              </a:spcBef>
              <a:buClr>
                <a:schemeClr val="tx1"/>
              </a:buClr>
              <a:buSzPct val="70000"/>
              <a:buFontTx/>
              <a:buChar char="•"/>
            </a:pPr>
            <a:r>
              <a:rPr lang="it-IT" sz="2000" dirty="0">
                <a:latin typeface="Tahoma" charset="0"/>
                <a:ea typeface="ＭＳ Ｐゴシック" charset="0"/>
              </a:rPr>
              <a:t> UHECR</a:t>
            </a:r>
            <a:r>
              <a:rPr lang="it-IT" sz="2000" dirty="0">
                <a:effectLst>
                  <a:outerShdw blurRad="38100" dist="38100" dir="2700000" algn="tl">
                    <a:srgbClr val="FFFFFF"/>
                  </a:outerShdw>
                </a:effectLst>
                <a:latin typeface="Tahoma" charset="0"/>
                <a:ea typeface="ＭＳ Ｐゴシック" charset="0"/>
              </a:rPr>
              <a:t> </a:t>
            </a:r>
            <a:endParaRPr lang="it-IT" sz="2000" dirty="0" smtClean="0">
              <a:effectLst>
                <a:outerShdw blurRad="38100" dist="38100" dir="2700000" algn="tl">
                  <a:srgbClr val="FFFFFF"/>
                </a:outerShdw>
              </a:effectLst>
              <a:latin typeface="Tahoma" charset="0"/>
              <a:ea typeface="ＭＳ Ｐゴシック" charset="0"/>
            </a:endParaRPr>
          </a:p>
        </p:txBody>
      </p:sp>
    </p:spTree>
    <p:extLst>
      <p:ext uri="{BB962C8B-B14F-4D97-AF65-F5344CB8AC3E}">
        <p14:creationId xmlns:p14="http://schemas.microsoft.com/office/powerpoint/2010/main" val="49000551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40964"/>
                                        </p:tgtEl>
                                        <p:attrNameLst>
                                          <p:attrName>style.visibility</p:attrName>
                                        </p:attrNameLst>
                                      </p:cBhvr>
                                      <p:to>
                                        <p:strVal val="visible"/>
                                      </p:to>
                                    </p:set>
                                    <p:animEffect transition="in" filter="dissolve">
                                      <p:cBhvr>
                                        <p:cTn id="11" dur="500"/>
                                        <p:tgtEl>
                                          <p:spTgt spid="4096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0969"/>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0966"/>
                                        </p:tgtEl>
                                        <p:attrNameLst>
                                          <p:attrName>style.visibility</p:attrName>
                                        </p:attrNameLst>
                                      </p:cBhvr>
                                      <p:to>
                                        <p:strVal val="visible"/>
                                      </p:to>
                                    </p:set>
                                    <p:animEffect transition="in" filter="dissolve">
                                      <p:cBhvr>
                                        <p:cTn id="20" dur="500"/>
                                        <p:tgtEl>
                                          <p:spTgt spid="40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animBg="1"/>
      <p:bldP spid="40966" grpId="0" animBg="1"/>
      <p:bldP spid="40964" grpId="0" animBg="1"/>
      <p:bldP spid="4096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1"/>
          </p:nvPr>
        </p:nvPicPr>
        <p:blipFill>
          <a:blip r:embed="rId2"/>
          <a:srcRect l="-38543" r="-38543"/>
          <a:stretch>
            <a:fillRect/>
          </a:stretch>
        </p:blipFill>
        <p:spPr/>
      </p:pic>
      <p:sp>
        <p:nvSpPr>
          <p:cNvPr id="4" name="Rectangle 2"/>
          <p:cNvSpPr txBox="1">
            <a:spLocks noChangeArrowheads="1"/>
          </p:cNvSpPr>
          <p:nvPr/>
        </p:nvSpPr>
        <p:spPr>
          <a:xfrm>
            <a:off x="228600" y="685800"/>
            <a:ext cx="8763000" cy="914400"/>
          </a:xfrm>
          <a:prstGeom prst="rect">
            <a:avLst/>
          </a:prstGeom>
        </p:spPr>
        <p:txBody>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defRPr/>
            </a:pPr>
            <a:r>
              <a:rPr lang="it-IT" sz="3200" dirty="0" smtClean="0">
                <a:solidFill>
                  <a:schemeClr val="accent1"/>
                </a:solidFill>
              </a:rPr>
              <a:t>TIGER  1 and 2 </a:t>
            </a:r>
            <a:r>
              <a:rPr lang="it-IT" sz="3200" dirty="0" err="1" smtClean="0">
                <a:solidFill>
                  <a:schemeClr val="accent1"/>
                </a:solidFill>
              </a:rPr>
              <a:t>combined</a:t>
            </a:r>
            <a:r>
              <a:rPr lang="it-IT" sz="3200" dirty="0" smtClean="0">
                <a:solidFill>
                  <a:schemeClr val="accent1"/>
                </a:solidFill>
              </a:rPr>
              <a:t> </a:t>
            </a:r>
            <a:r>
              <a:rPr lang="it-IT" sz="3200" dirty="0" err="1" smtClean="0">
                <a:solidFill>
                  <a:schemeClr val="accent1"/>
                </a:solidFill>
              </a:rPr>
              <a:t>results</a:t>
            </a:r>
            <a:endParaRPr lang="it-IT" sz="3200" dirty="0">
              <a:solidFill>
                <a:schemeClr val="accent1"/>
              </a:solidFill>
            </a:endParaRPr>
          </a:p>
        </p:txBody>
      </p:sp>
    </p:spTree>
    <p:extLst>
      <p:ext uri="{BB962C8B-B14F-4D97-AF65-F5344CB8AC3E}">
        <p14:creationId xmlns:p14="http://schemas.microsoft.com/office/powerpoint/2010/main" val="34411100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rotWithShape="1">
          <a:blip r:embed="rId2"/>
          <a:srcRect l="-1831" r="697"/>
          <a:stretch/>
        </p:blipFill>
        <p:spPr>
          <a:xfrm>
            <a:off x="609600" y="609600"/>
            <a:ext cx="8077200" cy="5995446"/>
          </a:xfrm>
        </p:spPr>
      </p:pic>
    </p:spTree>
    <p:extLst>
      <p:ext uri="{BB962C8B-B14F-4D97-AF65-F5344CB8AC3E}">
        <p14:creationId xmlns:p14="http://schemas.microsoft.com/office/powerpoint/2010/main" val="38689497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idx="4294967295"/>
          </p:nvPr>
        </p:nvSpPr>
        <p:spPr>
          <a:xfrm>
            <a:off x="301752" y="228600"/>
            <a:ext cx="8534400" cy="758952"/>
          </a:xfrm>
          <a:prstGeom prst="rect">
            <a:avLst/>
          </a:prstGeom>
        </p:spPr>
        <p:txBody>
          <a:bodyPr/>
          <a:lstStyle/>
          <a:p>
            <a:endParaRPr lang="en-US"/>
          </a:p>
        </p:txBody>
      </p:sp>
      <p:sp>
        <p:nvSpPr>
          <p:cNvPr id="125955" name="Rectangle 3"/>
          <p:cNvSpPr>
            <a:spLocks noGrp="1" noChangeArrowheads="1"/>
          </p:cNvSpPr>
          <p:nvPr>
            <p:ph sz="quarter" idx="1"/>
          </p:nvPr>
        </p:nvSpPr>
        <p:spPr/>
        <p:txBody>
          <a:bodyPr/>
          <a:lstStyle/>
          <a:p>
            <a:endParaRPr lang="en-US"/>
          </a:p>
        </p:txBody>
      </p:sp>
      <p:pic>
        <p:nvPicPr>
          <p:cNvPr id="125956" name="Picture 4" descr="gps_satellite_6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7069138"/>
          </a:xfrm>
          <a:prstGeom prst="rect">
            <a:avLst/>
          </a:prstGeom>
          <a:noFill/>
          <a:extLst>
            <a:ext uri="{909E8E84-426E-40DD-AFC4-6F175D3DCCD1}">
              <a14:hiddenFill xmlns:a14="http://schemas.microsoft.com/office/drawing/2010/main">
                <a:solidFill>
                  <a:srgbClr val="FFFFFF"/>
                </a:solidFill>
              </a14:hiddenFill>
            </a:ext>
          </a:extLst>
        </p:spPr>
      </p:pic>
      <p:sp>
        <p:nvSpPr>
          <p:cNvPr id="125957" name="Text Box 5"/>
          <p:cNvSpPr txBox="1">
            <a:spLocks noChangeArrowheads="1"/>
          </p:cNvSpPr>
          <p:nvPr/>
        </p:nvSpPr>
        <p:spPr bwMode="auto">
          <a:xfrm>
            <a:off x="4356100" y="3357563"/>
            <a:ext cx="47879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it-IT" sz="3600" b="1">
                <a:solidFill>
                  <a:schemeClr val="bg1"/>
                </a:solidFill>
              </a:rPr>
              <a:t>Satellite flights</a:t>
            </a:r>
          </a:p>
        </p:txBody>
      </p:sp>
    </p:spTree>
    <p:extLst>
      <p:ext uri="{BB962C8B-B14F-4D97-AF65-F5344CB8AC3E}">
        <p14:creationId xmlns:p14="http://schemas.microsoft.com/office/powerpoint/2010/main" val="2644160113"/>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9087" y="1396714"/>
            <a:ext cx="2246313" cy="2794286"/>
          </a:xfrm>
          <a:prstGeom prst="rect">
            <a:avLst/>
          </a:prstGeom>
          <a:noFill/>
          <a:ln w="28575">
            <a:solidFill>
              <a:srgbClr val="C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itle 8"/>
          <p:cNvSpPr>
            <a:spLocks noGrp="1"/>
          </p:cNvSpPr>
          <p:nvPr>
            <p:ph type="title"/>
          </p:nvPr>
        </p:nvSpPr>
        <p:spPr>
          <a:xfrm>
            <a:off x="722313" y="228600"/>
            <a:ext cx="7772400" cy="1676400"/>
          </a:xfrm>
        </p:spPr>
        <p:txBody>
          <a:bodyPr>
            <a:noAutofit/>
          </a:bodyPr>
          <a:lstStyle/>
          <a:p>
            <a:r>
              <a:rPr lang="en-US" sz="3600" b="1" dirty="0" smtClean="0"/>
              <a:t>PAMELA</a:t>
            </a:r>
            <a:br>
              <a:rPr lang="en-US" sz="3600" b="1" dirty="0" smtClean="0"/>
            </a:br>
            <a:r>
              <a:rPr lang="en-US" sz="2400" dirty="0" smtClean="0"/>
              <a:t>Payload for Matter/antimatter Exploration and Light-nuclei Astrophysics</a:t>
            </a:r>
            <a:r>
              <a:rPr lang="en-US" sz="3600" dirty="0" smtClean="0"/>
              <a:t> </a:t>
            </a:r>
            <a:endParaRPr lang="en-US" sz="3600" dirty="0"/>
          </a:p>
        </p:txBody>
      </p:sp>
      <p:sp>
        <p:nvSpPr>
          <p:cNvPr id="8" name="Text Box 12"/>
          <p:cNvSpPr txBox="1">
            <a:spLocks noChangeArrowheads="1"/>
          </p:cNvSpPr>
          <p:nvPr/>
        </p:nvSpPr>
        <p:spPr bwMode="auto">
          <a:xfrm>
            <a:off x="152400" y="2743200"/>
            <a:ext cx="6934200" cy="646331"/>
          </a:xfrm>
          <a:prstGeom prst="rect">
            <a:avLst/>
          </a:prstGeom>
          <a:solidFill>
            <a:schemeClr val="bg1"/>
          </a:solidFill>
          <a:ln w="28575">
            <a:solidFill>
              <a:srgbClr val="C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22238" indent="-122238" eaLnBrk="1" hangingPunct="1">
              <a:lnSpc>
                <a:spcPct val="90000"/>
              </a:lnSpc>
              <a:buClr>
                <a:srgbClr val="CC0000"/>
              </a:buClr>
              <a:buFont typeface="Arial" pitchFamily="34" charset="0"/>
              <a:buChar char="•"/>
            </a:pPr>
            <a:r>
              <a:rPr lang="en-GB" sz="2000" b="1" dirty="0" smtClean="0">
                <a:solidFill>
                  <a:srgbClr val="0070C0"/>
                </a:solidFill>
              </a:rPr>
              <a:t>Direct</a:t>
            </a:r>
            <a:r>
              <a:rPr lang="en-GB" sz="2000" dirty="0" smtClean="0">
                <a:solidFill>
                  <a:srgbClr val="0070C0"/>
                </a:solidFill>
              </a:rPr>
              <a:t> detection of CRs in space</a:t>
            </a:r>
          </a:p>
          <a:p>
            <a:pPr marL="122238" indent="-122238" eaLnBrk="1" hangingPunct="1">
              <a:lnSpc>
                <a:spcPct val="90000"/>
              </a:lnSpc>
              <a:buClr>
                <a:srgbClr val="CC0000"/>
              </a:buClr>
              <a:buFont typeface="Arial" pitchFamily="34" charset="0"/>
              <a:buChar char="•"/>
            </a:pPr>
            <a:r>
              <a:rPr lang="en-GB" sz="2000" dirty="0" smtClean="0">
                <a:solidFill>
                  <a:srgbClr val="0070C0"/>
                </a:solidFill>
              </a:rPr>
              <a:t>Main focus on </a:t>
            </a:r>
            <a:r>
              <a:rPr lang="en-GB" sz="2000" b="1" dirty="0" smtClean="0">
                <a:solidFill>
                  <a:schemeClr val="accent1"/>
                </a:solidFill>
              </a:rPr>
              <a:t>antiparticles</a:t>
            </a:r>
            <a:r>
              <a:rPr lang="en-GB" sz="2000" b="1" dirty="0" smtClean="0">
                <a:solidFill>
                  <a:srgbClr val="C00000"/>
                </a:solidFill>
              </a:rPr>
              <a:t> </a:t>
            </a:r>
            <a:r>
              <a:rPr lang="en-GB" sz="2000" dirty="0" smtClean="0">
                <a:solidFill>
                  <a:srgbClr val="0070C0"/>
                </a:solidFill>
              </a:rPr>
              <a:t>(antiprotons and positrons)</a:t>
            </a:r>
            <a:endParaRPr lang="en-GB" sz="2000" dirty="0">
              <a:solidFill>
                <a:srgbClr val="0070C0"/>
              </a:solidFill>
            </a:endParaRPr>
          </a:p>
        </p:txBody>
      </p:sp>
      <p:pic>
        <p:nvPicPr>
          <p:cNvPr id="14" name="Picture 4" descr="lanci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228600" y="3657600"/>
            <a:ext cx="3311525" cy="2484437"/>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Text Box 11"/>
          <p:cNvSpPr txBox="1">
            <a:spLocks noChangeArrowheads="1"/>
          </p:cNvSpPr>
          <p:nvPr/>
        </p:nvSpPr>
        <p:spPr bwMode="auto">
          <a:xfrm>
            <a:off x="161925" y="5791200"/>
            <a:ext cx="20875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1400">
                <a:solidFill>
                  <a:srgbClr val="FFFFCC"/>
                </a:solidFill>
              </a:rPr>
              <a:t>Launch from Baykonur </a:t>
            </a:r>
            <a:endParaRPr lang="en-GB" sz="1400">
              <a:solidFill>
                <a:srgbClr val="FFFFCC"/>
              </a:solidFill>
            </a:endParaRPr>
          </a:p>
        </p:txBody>
      </p:sp>
      <p:sp>
        <p:nvSpPr>
          <p:cNvPr id="11" name="Text Box 6"/>
          <p:cNvSpPr txBox="1">
            <a:spLocks noChangeArrowheads="1"/>
          </p:cNvSpPr>
          <p:nvPr/>
        </p:nvSpPr>
        <p:spPr bwMode="auto">
          <a:xfrm>
            <a:off x="2224088" y="3950494"/>
            <a:ext cx="5472112" cy="1231106"/>
          </a:xfrm>
          <a:prstGeom prst="rect">
            <a:avLst/>
          </a:prstGeom>
          <a:solidFill>
            <a:schemeClr val="bg1"/>
          </a:solidFill>
          <a:ln w="28575">
            <a:solidFill>
              <a:srgbClr val="CC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20000"/>
              </a:spcBef>
              <a:buFontTx/>
              <a:buChar char="•"/>
            </a:pPr>
            <a:r>
              <a:rPr lang="en-US" sz="1600" dirty="0"/>
              <a:t> PAMELA on board of Russian satellite </a:t>
            </a:r>
            <a:r>
              <a:rPr lang="en-US" sz="1600" b="1" dirty="0" err="1">
                <a:solidFill>
                  <a:schemeClr val="accent2"/>
                </a:solidFill>
              </a:rPr>
              <a:t>Resurs</a:t>
            </a:r>
            <a:r>
              <a:rPr lang="en-US" sz="1600" b="1" dirty="0">
                <a:solidFill>
                  <a:schemeClr val="accent2"/>
                </a:solidFill>
              </a:rPr>
              <a:t> DK1</a:t>
            </a:r>
          </a:p>
          <a:p>
            <a:pPr eaLnBrk="1" hangingPunct="1">
              <a:buFontTx/>
              <a:buChar char="•"/>
            </a:pPr>
            <a:r>
              <a:rPr lang="en-US" sz="1600" dirty="0"/>
              <a:t> Orbital parameters:	</a:t>
            </a:r>
          </a:p>
          <a:p>
            <a:pPr lvl="1" eaLnBrk="1" hangingPunct="1">
              <a:buFontTx/>
              <a:buChar char="-"/>
            </a:pPr>
            <a:r>
              <a:rPr lang="en-US" sz="1400" dirty="0">
                <a:solidFill>
                  <a:srgbClr val="6600FF"/>
                </a:solidFill>
              </a:rPr>
              <a:t> inclination ~70</a:t>
            </a:r>
            <a:r>
              <a:rPr lang="en-US" sz="1400" baseline="30000" dirty="0">
                <a:solidFill>
                  <a:srgbClr val="6600FF"/>
                </a:solidFill>
              </a:rPr>
              <a:t>o</a:t>
            </a:r>
            <a:r>
              <a:rPr lang="en-US" sz="1400" dirty="0">
                <a:solidFill>
                  <a:srgbClr val="6600FF"/>
                </a:solidFill>
              </a:rPr>
              <a:t> (</a:t>
            </a:r>
            <a:r>
              <a:rPr lang="it-IT" sz="1400" dirty="0">
                <a:solidFill>
                  <a:srgbClr val="6600FF"/>
                </a:solidFill>
                <a:sym typeface="Symbol" pitchFamily="18" charset="2"/>
              </a:rPr>
              <a:t> low energy</a:t>
            </a:r>
            <a:r>
              <a:rPr lang="en-US" sz="1400" dirty="0">
                <a:solidFill>
                  <a:srgbClr val="6600FF"/>
                </a:solidFill>
              </a:rPr>
              <a:t>)</a:t>
            </a:r>
          </a:p>
          <a:p>
            <a:pPr lvl="1" eaLnBrk="1" hangingPunct="1">
              <a:buFontTx/>
              <a:buChar char="-"/>
            </a:pPr>
            <a:r>
              <a:rPr lang="en-US" sz="1400" dirty="0">
                <a:solidFill>
                  <a:srgbClr val="6600FF"/>
                </a:solidFill>
              </a:rPr>
              <a:t> altitude ~ 360-600 km (elliptical) </a:t>
            </a:r>
          </a:p>
          <a:p>
            <a:pPr lvl="1" eaLnBrk="1" hangingPunct="1">
              <a:buFontTx/>
              <a:buChar char="-"/>
            </a:pPr>
            <a:r>
              <a:rPr lang="en-US" sz="1400" dirty="0">
                <a:solidFill>
                  <a:srgbClr val="6600FF"/>
                </a:solidFill>
              </a:rPr>
              <a:t> active life &gt;3 years (</a:t>
            </a:r>
            <a:r>
              <a:rPr lang="it-IT" sz="1400" dirty="0">
                <a:solidFill>
                  <a:srgbClr val="6600FF"/>
                </a:solidFill>
                <a:sym typeface="Symbol" pitchFamily="18" charset="2"/>
              </a:rPr>
              <a:t> high statistics</a:t>
            </a:r>
            <a:r>
              <a:rPr lang="en-US" sz="1400" dirty="0">
                <a:solidFill>
                  <a:srgbClr val="6600FF"/>
                </a:solidFill>
              </a:rPr>
              <a:t>)</a:t>
            </a:r>
            <a:r>
              <a:rPr lang="en-US" sz="1400" dirty="0">
                <a:solidFill>
                  <a:srgbClr val="6600FF"/>
                </a:solidFill>
                <a:latin typeface="Arial Narrow" pitchFamily="34" charset="0"/>
              </a:rPr>
              <a:t> </a:t>
            </a:r>
          </a:p>
        </p:txBody>
      </p:sp>
      <p:sp>
        <p:nvSpPr>
          <p:cNvPr id="13" name="Text Box 8"/>
          <p:cNvSpPr txBox="1">
            <a:spLocks noChangeArrowheads="1"/>
          </p:cNvSpPr>
          <p:nvPr/>
        </p:nvSpPr>
        <p:spPr bwMode="auto">
          <a:xfrm>
            <a:off x="2819400" y="5709047"/>
            <a:ext cx="6172200" cy="615553"/>
          </a:xfrm>
          <a:prstGeom prst="rect">
            <a:avLst/>
          </a:prstGeom>
          <a:solidFill>
            <a:schemeClr val="bg1"/>
          </a:solidFill>
          <a:ln w="2857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b="1" dirty="0">
                <a:solidFill>
                  <a:schemeClr val="tx2"/>
                </a:solidFill>
                <a:sym typeface="Wingdings" pitchFamily="2" charset="2"/>
              </a:rPr>
              <a:t> </a:t>
            </a:r>
            <a:r>
              <a:rPr lang="en-US" b="1" dirty="0">
                <a:solidFill>
                  <a:schemeClr val="tx2"/>
                </a:solidFill>
              </a:rPr>
              <a:t>Launched on 15th June </a:t>
            </a:r>
            <a:r>
              <a:rPr lang="en-US" b="1" dirty="0" smtClean="0">
                <a:solidFill>
                  <a:schemeClr val="tx2"/>
                </a:solidFill>
              </a:rPr>
              <a:t>2006</a:t>
            </a:r>
            <a:endParaRPr lang="en-US" sz="1600" b="1" dirty="0">
              <a:solidFill>
                <a:schemeClr val="accent2"/>
              </a:solidFill>
            </a:endParaRPr>
          </a:p>
          <a:p>
            <a:pPr eaLnBrk="1" hangingPunct="1"/>
            <a:r>
              <a:rPr lang="en-US" sz="1600" b="1" dirty="0" smtClean="0">
                <a:solidFill>
                  <a:srgbClr val="A50021"/>
                </a:solidFill>
                <a:sym typeface="Wingdings" pitchFamily="2" charset="2"/>
              </a:rPr>
              <a:t> </a:t>
            </a:r>
            <a:r>
              <a:rPr lang="en-US" sz="1600" b="1" dirty="0">
                <a:solidFill>
                  <a:srgbClr val="A50021"/>
                </a:solidFill>
                <a:sym typeface="Wingdings" pitchFamily="2" charset="2"/>
              </a:rPr>
              <a:t>PAMELA in continuous data-taking mode since then!</a:t>
            </a:r>
            <a:endParaRPr lang="en-GB" sz="1600" b="1" dirty="0">
              <a:solidFill>
                <a:srgbClr val="A50021"/>
              </a:solidFill>
              <a:sym typeface="Wingdings" pitchFamily="2" charset="2"/>
            </a:endParaRPr>
          </a:p>
        </p:txBody>
      </p:sp>
      <p:pic>
        <p:nvPicPr>
          <p:cNvPr id="12" name="Picture 2" descr="satell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1012" y="4433887"/>
            <a:ext cx="2160588" cy="1433513"/>
          </a:xfrm>
          <a:prstGeom prst="rect">
            <a:avLst/>
          </a:prstGeom>
          <a:noFill/>
          <a:ln w="28575">
            <a:solidFill>
              <a:srgbClr val="9933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342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p:cNvSpPr>
            <a:spLocks noGrp="1" noChangeArrowheads="1"/>
          </p:cNvSpPr>
          <p:nvPr>
            <p:ph type="title"/>
          </p:nvPr>
        </p:nvSpPr>
        <p:spPr/>
        <p:txBody>
          <a:bodyPr/>
          <a:lstStyle/>
          <a:p>
            <a:r>
              <a:rPr lang="en-US" dirty="0"/>
              <a:t>PAMELA detectors</a:t>
            </a:r>
            <a:endParaRPr lang="en-GB" dirty="0"/>
          </a:p>
        </p:txBody>
      </p:sp>
      <p:sp>
        <p:nvSpPr>
          <p:cNvPr id="2" name="Text Placeholder 1"/>
          <p:cNvSpPr>
            <a:spLocks noGrp="1"/>
          </p:cNvSpPr>
          <p:nvPr>
            <p:ph type="body" idx="2"/>
          </p:nvPr>
        </p:nvSpPr>
        <p:spPr/>
        <p:txBody>
          <a:bodyPr/>
          <a:lstStyle/>
          <a:p>
            <a:r>
              <a:rPr lang="en-GB" dirty="0"/>
              <a:t>Main requirements:</a:t>
            </a:r>
            <a:r>
              <a:rPr lang="en-GB" dirty="0">
                <a:sym typeface="Wingdings" pitchFamily="2" charset="2"/>
              </a:rPr>
              <a:t> </a:t>
            </a:r>
          </a:p>
          <a:p>
            <a:r>
              <a:rPr lang="en-GB" dirty="0" smtClean="0"/>
              <a:t>- high-sensitivity </a:t>
            </a:r>
            <a:r>
              <a:rPr lang="en-GB" dirty="0"/>
              <a:t>antiparticle identification </a:t>
            </a:r>
            <a:endParaRPr lang="en-GB" dirty="0" smtClean="0"/>
          </a:p>
          <a:p>
            <a:r>
              <a:rPr lang="en-GB" dirty="0" smtClean="0"/>
              <a:t>- precise </a:t>
            </a:r>
            <a:r>
              <a:rPr lang="en-GB" dirty="0"/>
              <a:t>momentum </a:t>
            </a:r>
            <a:r>
              <a:rPr lang="en-GB" dirty="0" smtClean="0"/>
              <a:t>measurement</a:t>
            </a:r>
            <a:endParaRPr lang="en-GB" dirty="0"/>
          </a:p>
          <a:p>
            <a:endParaRPr lang="en-US" dirty="0"/>
          </a:p>
        </p:txBody>
      </p:sp>
      <p:pic>
        <p:nvPicPr>
          <p:cNvPr id="12294" name="Picture 6" descr="PAMELA_sect_4_01"/>
          <p:cNvPicPr>
            <a:picLocks noGrp="1" noChangeAspect="1" noChangeArrowheads="1"/>
          </p:cNvPicPr>
          <p:nvPr>
            <p:ph sz="quarter"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2940" y="3746500"/>
            <a:ext cx="2088444" cy="2349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5" name="Picture 7" descr="pamela_drawing_bongi_final"/>
          <p:cNvPicPr>
            <a:picLocks noGrp="1" noChangeAspect="1" noChangeArrowheads="1"/>
          </p:cNvPicPr>
          <p:nvPr>
            <p:ph sz="half" idx="4294967295"/>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5191125" y="854075"/>
            <a:ext cx="3952875" cy="3867150"/>
          </a:xfrm>
          <a:prstGeom prst="rect">
            <a:avLst/>
          </a:prstGeom>
          <a:noFill/>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0" name="Rectangle 2"/>
          <p:cNvSpPr>
            <a:spLocks noChangeArrowheads="1"/>
          </p:cNvSpPr>
          <p:nvPr/>
        </p:nvSpPr>
        <p:spPr bwMode="auto">
          <a:xfrm>
            <a:off x="2563813" y="1141412"/>
            <a:ext cx="2592387" cy="1375212"/>
          </a:xfrm>
          <a:prstGeom prst="rect">
            <a:avLst/>
          </a:prstGeom>
          <a:solidFill>
            <a:schemeClr val="bg1"/>
          </a:solidFill>
          <a:ln w="2857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1" name="Rectangle 3"/>
          <p:cNvSpPr>
            <a:spLocks noChangeArrowheads="1"/>
          </p:cNvSpPr>
          <p:nvPr/>
        </p:nvSpPr>
        <p:spPr bwMode="auto">
          <a:xfrm>
            <a:off x="2563813" y="2661086"/>
            <a:ext cx="2592387" cy="1068388"/>
          </a:xfrm>
          <a:prstGeom prst="rect">
            <a:avLst/>
          </a:prstGeom>
          <a:solidFill>
            <a:schemeClr val="bg1"/>
          </a:soli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2" name="Rectangle 4"/>
          <p:cNvSpPr>
            <a:spLocks noChangeArrowheads="1"/>
          </p:cNvSpPr>
          <p:nvPr/>
        </p:nvSpPr>
        <p:spPr bwMode="auto">
          <a:xfrm>
            <a:off x="2557463" y="3888225"/>
            <a:ext cx="2592387" cy="740926"/>
          </a:xfrm>
          <a:prstGeom prst="rect">
            <a:avLst/>
          </a:prstGeom>
          <a:solidFill>
            <a:schemeClr val="bg1"/>
          </a:solidFill>
          <a:ln w="2857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6" name="Rectangle 8"/>
          <p:cNvSpPr>
            <a:spLocks noChangeArrowheads="1"/>
          </p:cNvSpPr>
          <p:nvPr/>
        </p:nvSpPr>
        <p:spPr bwMode="auto">
          <a:xfrm>
            <a:off x="7010400" y="5029200"/>
            <a:ext cx="2051050" cy="1169551"/>
          </a:xfrm>
          <a:prstGeom prst="rect">
            <a:avLst/>
          </a:prstGeom>
          <a:noFill/>
          <a:ln w="9525">
            <a:solidFill>
              <a:schemeClr val="bg1"/>
            </a:solidFill>
            <a:miter lim="800000"/>
            <a:headEnd/>
            <a:tailEnd/>
          </a:ln>
          <a:effectLst/>
          <a:extLst/>
        </p:spPr>
        <p:txBody>
          <a:bodyPr>
            <a:spAutoFit/>
          </a:bodyPr>
          <a:lstStyle/>
          <a:p>
            <a:pPr eaLnBrk="1" hangingPunct="1"/>
            <a:r>
              <a:rPr lang="it-IT" sz="1400" b="1" dirty="0">
                <a:solidFill>
                  <a:srgbClr val="0000FF"/>
                </a:solidFill>
                <a:latin typeface="+mj-lt"/>
              </a:rPr>
              <a:t>GF: 21.5 cm</a:t>
            </a:r>
            <a:r>
              <a:rPr lang="it-IT" sz="1400" b="1" baseline="30000" dirty="0">
                <a:solidFill>
                  <a:srgbClr val="0000FF"/>
                </a:solidFill>
                <a:latin typeface="+mj-lt"/>
              </a:rPr>
              <a:t>2</a:t>
            </a:r>
            <a:r>
              <a:rPr lang="it-IT" sz="1400" b="1" dirty="0">
                <a:solidFill>
                  <a:srgbClr val="0000FF"/>
                </a:solidFill>
                <a:latin typeface="+mj-lt"/>
              </a:rPr>
              <a:t> sr                Mass: 470 kg</a:t>
            </a:r>
          </a:p>
          <a:p>
            <a:pPr eaLnBrk="1" hangingPunct="1"/>
            <a:r>
              <a:rPr lang="it-IT" sz="1400" b="1" dirty="0">
                <a:solidFill>
                  <a:srgbClr val="0000FF"/>
                </a:solidFill>
                <a:latin typeface="+mj-lt"/>
              </a:rPr>
              <a:t>Size: 130x70x70 cm</a:t>
            </a:r>
            <a:r>
              <a:rPr lang="it-IT" sz="1400" b="1" baseline="30000" dirty="0">
                <a:solidFill>
                  <a:srgbClr val="0000FF"/>
                </a:solidFill>
                <a:latin typeface="+mj-lt"/>
              </a:rPr>
              <a:t>3</a:t>
            </a:r>
          </a:p>
          <a:p>
            <a:pPr eaLnBrk="1" hangingPunct="1"/>
            <a:r>
              <a:rPr lang="it-IT" sz="1400" b="1" dirty="0">
                <a:solidFill>
                  <a:srgbClr val="0000FF"/>
                </a:solidFill>
                <a:latin typeface="+mj-lt"/>
              </a:rPr>
              <a:t>Power Budget: 360W </a:t>
            </a:r>
            <a:endParaRPr lang="en-US" sz="1400" b="1" dirty="0">
              <a:solidFill>
                <a:srgbClr val="0000FF"/>
              </a:solidFill>
              <a:latin typeface="+mj-lt"/>
            </a:endParaRPr>
          </a:p>
        </p:txBody>
      </p:sp>
      <p:sp>
        <p:nvSpPr>
          <p:cNvPr id="12297" name="Text Box 9"/>
          <p:cNvSpPr txBox="1">
            <a:spLocks noChangeArrowheads="1"/>
          </p:cNvSpPr>
          <p:nvPr/>
        </p:nvSpPr>
        <p:spPr bwMode="auto">
          <a:xfrm>
            <a:off x="2563813" y="4781550"/>
            <a:ext cx="4446587" cy="1305999"/>
          </a:xfrm>
          <a:prstGeom prst="rect">
            <a:avLst/>
          </a:prstGeom>
          <a:solidFill>
            <a:schemeClr val="bg1"/>
          </a:solidFill>
          <a:ln w="2857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80000"/>
              </a:lnSpc>
            </a:pPr>
            <a:r>
              <a:rPr lang="it-IT" sz="1300" b="1" u="sng" dirty="0">
                <a:latin typeface="+mj-lt"/>
              </a:rPr>
              <a:t>Spectrometer</a:t>
            </a:r>
            <a:r>
              <a:rPr lang="it-IT" sz="1300" b="1" dirty="0">
                <a:solidFill>
                  <a:srgbClr val="CC0000"/>
                </a:solidFill>
                <a:latin typeface="+mj-lt"/>
              </a:rPr>
              <a:t> </a:t>
            </a:r>
          </a:p>
          <a:p>
            <a:pPr eaLnBrk="1" hangingPunct="1">
              <a:lnSpc>
                <a:spcPct val="80000"/>
              </a:lnSpc>
            </a:pPr>
            <a:r>
              <a:rPr lang="it-IT" sz="1300" b="1" dirty="0">
                <a:solidFill>
                  <a:srgbClr val="CC0000"/>
                </a:solidFill>
                <a:latin typeface="+mj-lt"/>
              </a:rPr>
              <a:t>microstrip silicon tracking system</a:t>
            </a:r>
            <a:r>
              <a:rPr lang="it-IT" sz="1300" dirty="0">
                <a:latin typeface="+mj-lt"/>
              </a:rPr>
              <a:t>   </a:t>
            </a:r>
            <a:r>
              <a:rPr lang="it-IT" sz="1300" b="1" dirty="0">
                <a:solidFill>
                  <a:srgbClr val="333333"/>
                </a:solidFill>
                <a:latin typeface="+mj-lt"/>
              </a:rPr>
              <a:t>+   permanent magnet</a:t>
            </a:r>
            <a:endParaRPr lang="it-IT" sz="1300" dirty="0">
              <a:latin typeface="+mj-lt"/>
            </a:endParaRPr>
          </a:p>
          <a:p>
            <a:pPr eaLnBrk="1" hangingPunct="1">
              <a:lnSpc>
                <a:spcPct val="80000"/>
              </a:lnSpc>
            </a:pPr>
            <a:r>
              <a:rPr lang="it-IT" sz="1300" dirty="0">
                <a:latin typeface="+mj-lt"/>
              </a:rPr>
              <a:t>It provides:  </a:t>
            </a:r>
          </a:p>
          <a:p>
            <a:pPr lvl="1" eaLnBrk="1" hangingPunct="1">
              <a:lnSpc>
                <a:spcPct val="80000"/>
              </a:lnSpc>
            </a:pPr>
            <a:r>
              <a:rPr lang="it-IT" sz="1400" dirty="0"/>
              <a:t>- </a:t>
            </a:r>
            <a:r>
              <a:rPr lang="it-IT" sz="1400" b="1" i="1" dirty="0">
                <a:solidFill>
                  <a:schemeClr val="accent2"/>
                </a:solidFill>
              </a:rPr>
              <a:t>Magnetic rigidity</a:t>
            </a:r>
            <a:r>
              <a:rPr lang="it-IT" sz="1400" dirty="0"/>
              <a:t>  </a:t>
            </a:r>
            <a:r>
              <a:rPr lang="it-IT" sz="1400" dirty="0">
                <a:sym typeface="Wingdings" pitchFamily="2" charset="2"/>
              </a:rPr>
              <a:t>  </a:t>
            </a:r>
            <a:r>
              <a:rPr lang="it-IT" sz="1400" dirty="0"/>
              <a:t>R = pc/Ze</a:t>
            </a:r>
          </a:p>
          <a:p>
            <a:pPr lvl="1" eaLnBrk="1" hangingPunct="1">
              <a:lnSpc>
                <a:spcPct val="80000"/>
              </a:lnSpc>
              <a:buFontTx/>
              <a:buChar char="-"/>
            </a:pPr>
            <a:r>
              <a:rPr lang="it-IT" sz="1400" b="1" i="1" dirty="0">
                <a:solidFill>
                  <a:schemeClr val="accent2"/>
                </a:solidFill>
              </a:rPr>
              <a:t> Charge sign</a:t>
            </a:r>
          </a:p>
          <a:p>
            <a:pPr lvl="1" eaLnBrk="1" hangingPunct="1">
              <a:lnSpc>
                <a:spcPct val="80000"/>
              </a:lnSpc>
              <a:buFontTx/>
              <a:buChar char="-"/>
            </a:pPr>
            <a:r>
              <a:rPr lang="en-US" sz="1400" b="1" i="1" dirty="0">
                <a:solidFill>
                  <a:schemeClr val="accent2"/>
                </a:solidFill>
              </a:rPr>
              <a:t> Charge value from </a:t>
            </a:r>
            <a:r>
              <a:rPr lang="en-US" sz="1400" b="1" i="1" dirty="0" err="1">
                <a:solidFill>
                  <a:schemeClr val="accent2"/>
                </a:solidFill>
              </a:rPr>
              <a:t>dE</a:t>
            </a:r>
            <a:r>
              <a:rPr lang="en-US" sz="1400" b="1" i="1" dirty="0">
                <a:solidFill>
                  <a:schemeClr val="accent2"/>
                </a:solidFill>
              </a:rPr>
              <a:t>/dx</a:t>
            </a:r>
            <a:endParaRPr lang="en-GB" sz="1400" b="1" i="1" dirty="0">
              <a:solidFill>
                <a:schemeClr val="accent2"/>
              </a:solidFill>
            </a:endParaRPr>
          </a:p>
        </p:txBody>
      </p:sp>
      <p:sp>
        <p:nvSpPr>
          <p:cNvPr id="12298" name="Rectangle 10"/>
          <p:cNvSpPr>
            <a:spLocks noChangeArrowheads="1"/>
          </p:cNvSpPr>
          <p:nvPr/>
        </p:nvSpPr>
        <p:spPr bwMode="auto">
          <a:xfrm>
            <a:off x="6645275" y="1790700"/>
            <a:ext cx="990600" cy="1441450"/>
          </a:xfrm>
          <a:prstGeom prst="rect">
            <a:avLst/>
          </a:prstGeom>
          <a:noFill/>
          <a:ln w="2857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9" name="Text Box 11"/>
          <p:cNvSpPr txBox="1">
            <a:spLocks noChangeArrowheads="1"/>
          </p:cNvSpPr>
          <p:nvPr/>
        </p:nvSpPr>
        <p:spPr bwMode="auto">
          <a:xfrm>
            <a:off x="2563813" y="1123950"/>
            <a:ext cx="2736850" cy="3693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sz="1200" b="1" u="sng" dirty="0">
                <a:latin typeface="+mj-lt"/>
              </a:rPr>
              <a:t>Time-Of-Flight</a:t>
            </a:r>
            <a:endParaRPr lang="en-GB" sz="1200" u="sng" dirty="0">
              <a:latin typeface="+mj-lt"/>
            </a:endParaRPr>
          </a:p>
          <a:p>
            <a:pPr eaLnBrk="1" hangingPunct="1"/>
            <a:r>
              <a:rPr lang="en-GB" sz="1200" b="1" dirty="0">
                <a:solidFill>
                  <a:srgbClr val="009900"/>
                </a:solidFill>
                <a:latin typeface="+mj-lt"/>
              </a:rPr>
              <a:t>plastic scintillators + PMT:</a:t>
            </a:r>
          </a:p>
          <a:p>
            <a:pPr eaLnBrk="1" hangingPunct="1">
              <a:buFontTx/>
              <a:buChar char="-"/>
            </a:pPr>
            <a:r>
              <a:rPr lang="en-GB" sz="1200" dirty="0">
                <a:latin typeface="+mj-lt"/>
              </a:rPr>
              <a:t> Trigger</a:t>
            </a:r>
          </a:p>
          <a:p>
            <a:pPr eaLnBrk="1" hangingPunct="1">
              <a:buFontTx/>
              <a:buChar char="-"/>
            </a:pPr>
            <a:r>
              <a:rPr lang="en-GB" sz="1200" dirty="0">
                <a:latin typeface="+mj-lt"/>
              </a:rPr>
              <a:t> Albedo rejection;</a:t>
            </a:r>
          </a:p>
          <a:p>
            <a:pPr eaLnBrk="1" hangingPunct="1">
              <a:buFontTx/>
              <a:buChar char="-"/>
            </a:pPr>
            <a:r>
              <a:rPr lang="en-GB" sz="1200" dirty="0">
                <a:latin typeface="+mj-lt"/>
              </a:rPr>
              <a:t> Mass identification up to 1 </a:t>
            </a:r>
            <a:r>
              <a:rPr lang="en-GB" sz="1200" dirty="0" err="1">
                <a:latin typeface="+mj-lt"/>
              </a:rPr>
              <a:t>GeV</a:t>
            </a:r>
            <a:r>
              <a:rPr lang="en-GB" sz="1200" dirty="0">
                <a:latin typeface="+mj-lt"/>
              </a:rPr>
              <a:t>;</a:t>
            </a:r>
          </a:p>
          <a:p>
            <a:pPr eaLnBrk="1" hangingPunct="1"/>
            <a:r>
              <a:rPr lang="en-GB" sz="1200" dirty="0" smtClean="0">
                <a:latin typeface="+mj-lt"/>
                <a:sym typeface="Symbol" pitchFamily="18" charset="2"/>
              </a:rPr>
              <a:t>- Charge </a:t>
            </a:r>
            <a:r>
              <a:rPr lang="en-GB" sz="1200" dirty="0">
                <a:latin typeface="+mj-lt"/>
                <a:sym typeface="Symbol" pitchFamily="18" charset="2"/>
              </a:rPr>
              <a:t>identification from </a:t>
            </a:r>
            <a:r>
              <a:rPr lang="en-GB" sz="1200" dirty="0" err="1">
                <a:latin typeface="+mj-lt"/>
                <a:sym typeface="Symbol" pitchFamily="18" charset="2"/>
              </a:rPr>
              <a:t>dE</a:t>
            </a:r>
            <a:r>
              <a:rPr lang="en-GB" sz="1200" dirty="0">
                <a:latin typeface="+mj-lt"/>
                <a:sym typeface="Symbol" pitchFamily="18" charset="2"/>
              </a:rPr>
              <a:t>/</a:t>
            </a:r>
            <a:r>
              <a:rPr lang="en-GB" sz="1200" dirty="0" err="1">
                <a:latin typeface="+mj-lt"/>
                <a:sym typeface="Symbol" pitchFamily="18" charset="2"/>
              </a:rPr>
              <a:t>dX</a:t>
            </a:r>
            <a:r>
              <a:rPr lang="en-GB" sz="1200" dirty="0" smtClean="0">
                <a:latin typeface="+mj-lt"/>
                <a:sym typeface="Symbol" pitchFamily="18" charset="2"/>
              </a:rPr>
              <a:t>.</a:t>
            </a:r>
            <a:endParaRPr lang="en-GB" sz="1200" b="1" dirty="0">
              <a:solidFill>
                <a:srgbClr val="0066FF"/>
              </a:solidFill>
              <a:latin typeface="+mj-lt"/>
              <a:sym typeface="Symbol" pitchFamily="18" charset="2"/>
            </a:endParaRPr>
          </a:p>
          <a:p>
            <a:pPr eaLnBrk="1" hangingPunct="1"/>
            <a:endParaRPr lang="en-GB" sz="1400" b="1" dirty="0">
              <a:solidFill>
                <a:srgbClr val="0066FF"/>
              </a:solidFill>
              <a:latin typeface="Arial Narrow" pitchFamily="34" charset="0"/>
            </a:endParaRPr>
          </a:p>
          <a:p>
            <a:pPr eaLnBrk="1" hangingPunct="1"/>
            <a:endParaRPr lang="en-GB" sz="1200" b="1" u="sng" dirty="0" smtClean="0">
              <a:latin typeface="+mj-lt"/>
            </a:endParaRPr>
          </a:p>
          <a:p>
            <a:pPr eaLnBrk="1" hangingPunct="1"/>
            <a:r>
              <a:rPr lang="en-GB" sz="1200" b="1" u="sng" dirty="0" smtClean="0">
                <a:latin typeface="+mj-lt"/>
              </a:rPr>
              <a:t>Electromagnetic </a:t>
            </a:r>
            <a:r>
              <a:rPr lang="en-GB" sz="1200" b="1" u="sng" dirty="0">
                <a:latin typeface="+mj-lt"/>
              </a:rPr>
              <a:t>calorimeter</a:t>
            </a:r>
          </a:p>
          <a:p>
            <a:pPr eaLnBrk="1" hangingPunct="1"/>
            <a:r>
              <a:rPr lang="en-GB" sz="1200" b="1" dirty="0">
                <a:solidFill>
                  <a:schemeClr val="accent2"/>
                </a:solidFill>
                <a:latin typeface="+mj-lt"/>
              </a:rPr>
              <a:t>W/Si sampling (16.3 X0, 0.6 </a:t>
            </a:r>
            <a:r>
              <a:rPr lang="en-GB" sz="1200" b="1" dirty="0" err="1">
                <a:solidFill>
                  <a:schemeClr val="accent2"/>
                </a:solidFill>
                <a:latin typeface="+mj-lt"/>
              </a:rPr>
              <a:t>λI</a:t>
            </a:r>
            <a:r>
              <a:rPr lang="en-GB" sz="1200" b="1" dirty="0">
                <a:solidFill>
                  <a:schemeClr val="accent2"/>
                </a:solidFill>
                <a:latin typeface="+mj-lt"/>
              </a:rPr>
              <a:t>)</a:t>
            </a:r>
            <a:r>
              <a:rPr lang="en-GB" sz="1200" dirty="0">
                <a:latin typeface="+mj-lt"/>
                <a:sym typeface="Symbol" pitchFamily="18" charset="2"/>
              </a:rPr>
              <a:t> </a:t>
            </a:r>
          </a:p>
          <a:p>
            <a:pPr eaLnBrk="1" hangingPunct="1">
              <a:buFontTx/>
              <a:buChar char="-"/>
            </a:pPr>
            <a:r>
              <a:rPr lang="en-GB" sz="1200" dirty="0">
                <a:latin typeface="+mj-lt"/>
              </a:rPr>
              <a:t> Discrimination e+ / p,  anti-p / e</a:t>
            </a:r>
            <a:r>
              <a:rPr lang="en-GB" sz="1200" baseline="30000" dirty="0">
                <a:latin typeface="+mj-lt"/>
              </a:rPr>
              <a:t>-</a:t>
            </a:r>
            <a:r>
              <a:rPr lang="en-GB" sz="1200" dirty="0">
                <a:latin typeface="+mj-lt"/>
              </a:rPr>
              <a:t> </a:t>
            </a:r>
          </a:p>
          <a:p>
            <a:pPr eaLnBrk="1" hangingPunct="1"/>
            <a:r>
              <a:rPr lang="en-GB" sz="1200" dirty="0">
                <a:latin typeface="+mj-lt"/>
              </a:rPr>
              <a:t> (shower topology)</a:t>
            </a:r>
          </a:p>
          <a:p>
            <a:pPr eaLnBrk="1" hangingPunct="1">
              <a:buFontTx/>
              <a:buChar char="-"/>
            </a:pPr>
            <a:r>
              <a:rPr lang="en-GB" sz="1200" dirty="0">
                <a:latin typeface="+mj-lt"/>
              </a:rPr>
              <a:t> Direct E measurement for e</a:t>
            </a:r>
            <a:r>
              <a:rPr lang="en-GB" sz="1200" baseline="30000" dirty="0">
                <a:latin typeface="+mj-lt"/>
              </a:rPr>
              <a:t>-</a:t>
            </a:r>
          </a:p>
          <a:p>
            <a:pPr eaLnBrk="1" hangingPunct="1"/>
            <a:endParaRPr lang="en-GB" sz="1400" dirty="0">
              <a:latin typeface="Arial Narrow" pitchFamily="34" charset="0"/>
            </a:endParaRPr>
          </a:p>
          <a:p>
            <a:pPr eaLnBrk="1" hangingPunct="1"/>
            <a:endParaRPr lang="en-GB" sz="1200" b="1" u="sng" dirty="0" smtClean="0">
              <a:latin typeface="+mj-lt"/>
            </a:endParaRPr>
          </a:p>
          <a:p>
            <a:pPr eaLnBrk="1" hangingPunct="1"/>
            <a:r>
              <a:rPr lang="en-GB" sz="1200" b="1" u="sng" dirty="0" smtClean="0">
                <a:latin typeface="+mj-lt"/>
              </a:rPr>
              <a:t>Neutron </a:t>
            </a:r>
            <a:r>
              <a:rPr lang="en-GB" sz="1200" b="1" u="sng" dirty="0">
                <a:latin typeface="+mj-lt"/>
              </a:rPr>
              <a:t>detector</a:t>
            </a:r>
            <a:endParaRPr lang="en-GB" sz="1200" u="sng" dirty="0">
              <a:latin typeface="+mj-lt"/>
            </a:endParaRPr>
          </a:p>
          <a:p>
            <a:r>
              <a:rPr lang="en-GB" sz="1200" b="1" dirty="0">
                <a:solidFill>
                  <a:srgbClr val="FFCC00"/>
                </a:solidFill>
                <a:latin typeface="+mj-lt"/>
              </a:rPr>
              <a:t>36 He</a:t>
            </a:r>
            <a:r>
              <a:rPr lang="en-GB" sz="1200" b="1" baseline="30000" dirty="0">
                <a:solidFill>
                  <a:srgbClr val="FFCC00"/>
                </a:solidFill>
                <a:latin typeface="+mj-lt"/>
              </a:rPr>
              <a:t>3</a:t>
            </a:r>
            <a:r>
              <a:rPr lang="en-GB" sz="1200" b="1" dirty="0">
                <a:solidFill>
                  <a:srgbClr val="FFCC00"/>
                </a:solidFill>
                <a:latin typeface="+mj-lt"/>
              </a:rPr>
              <a:t> counters </a:t>
            </a:r>
            <a:r>
              <a:rPr lang="en-GB" sz="1200" b="1" dirty="0" smtClean="0">
                <a:solidFill>
                  <a:srgbClr val="FFCC00"/>
                </a:solidFill>
                <a:latin typeface="+mj-lt"/>
              </a:rPr>
              <a:t>:</a:t>
            </a:r>
            <a:endParaRPr lang="en-GB" sz="1200" b="1" dirty="0">
              <a:solidFill>
                <a:srgbClr val="FFCC00"/>
              </a:solidFill>
              <a:latin typeface="+mj-lt"/>
            </a:endParaRPr>
          </a:p>
          <a:p>
            <a:pPr eaLnBrk="1" hangingPunct="1">
              <a:buFontTx/>
              <a:buChar char="-"/>
            </a:pPr>
            <a:r>
              <a:rPr lang="en-GB" sz="1200" dirty="0">
                <a:latin typeface="+mj-lt"/>
              </a:rPr>
              <a:t> High-energy e/h discrimination</a:t>
            </a:r>
          </a:p>
          <a:p>
            <a:pPr eaLnBrk="1" hangingPunct="1"/>
            <a:endParaRPr lang="en-GB" sz="1400" dirty="0">
              <a:latin typeface="Arial Narrow" pitchFamily="34" charset="0"/>
            </a:endParaRPr>
          </a:p>
        </p:txBody>
      </p:sp>
      <p:sp>
        <p:nvSpPr>
          <p:cNvPr id="12300" name="Rectangle 12"/>
          <p:cNvSpPr>
            <a:spLocks noChangeArrowheads="1"/>
          </p:cNvSpPr>
          <p:nvPr/>
        </p:nvSpPr>
        <p:spPr bwMode="auto">
          <a:xfrm>
            <a:off x="6740525" y="3359150"/>
            <a:ext cx="792163" cy="720725"/>
          </a:xfrm>
          <a:prstGeom prst="rect">
            <a:avLst/>
          </a:prstGeom>
          <a:noFill/>
          <a:ln w="28575" algn="ctr">
            <a:solidFill>
              <a:srgbClr val="99CC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1" name="Line 13"/>
          <p:cNvSpPr>
            <a:spLocks noChangeShapeType="1"/>
          </p:cNvSpPr>
          <p:nvPr/>
        </p:nvSpPr>
        <p:spPr bwMode="auto">
          <a:xfrm flipH="1" flipV="1">
            <a:off x="5181600" y="3346450"/>
            <a:ext cx="1558925" cy="357188"/>
          </a:xfrm>
          <a:prstGeom prst="line">
            <a:avLst/>
          </a:prstGeom>
          <a:noFill/>
          <a:ln w="28575">
            <a:solidFill>
              <a:srgbClr val="99CC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2" name="Line 14"/>
          <p:cNvSpPr>
            <a:spLocks noChangeShapeType="1"/>
          </p:cNvSpPr>
          <p:nvPr/>
        </p:nvSpPr>
        <p:spPr bwMode="auto">
          <a:xfrm flipH="1" flipV="1">
            <a:off x="5156200" y="2063750"/>
            <a:ext cx="1296988" cy="1152525"/>
          </a:xfrm>
          <a:prstGeom prst="line">
            <a:avLst/>
          </a:prstGeom>
          <a:noFill/>
          <a:ln w="28575">
            <a:solidFill>
              <a:srgbClr val="99CC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3" name="Line 15"/>
          <p:cNvSpPr>
            <a:spLocks noChangeShapeType="1"/>
          </p:cNvSpPr>
          <p:nvPr/>
        </p:nvSpPr>
        <p:spPr bwMode="auto">
          <a:xfrm flipH="1">
            <a:off x="5156200" y="911225"/>
            <a:ext cx="936625" cy="144463"/>
          </a:xfrm>
          <a:prstGeom prst="line">
            <a:avLst/>
          </a:prstGeom>
          <a:noFill/>
          <a:ln w="28575">
            <a:solidFill>
              <a:srgbClr val="99CC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4" name="Line 16"/>
          <p:cNvSpPr>
            <a:spLocks noChangeShapeType="1"/>
          </p:cNvSpPr>
          <p:nvPr/>
        </p:nvSpPr>
        <p:spPr bwMode="auto">
          <a:xfrm flipH="1" flipV="1">
            <a:off x="5156200" y="1558925"/>
            <a:ext cx="1584325" cy="215900"/>
          </a:xfrm>
          <a:prstGeom prst="line">
            <a:avLst/>
          </a:prstGeom>
          <a:noFill/>
          <a:ln w="28575">
            <a:solidFill>
              <a:srgbClr val="99CC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5" name="Freeform 17"/>
          <p:cNvSpPr>
            <a:spLocks/>
          </p:cNvSpPr>
          <p:nvPr/>
        </p:nvSpPr>
        <p:spPr bwMode="auto">
          <a:xfrm>
            <a:off x="7038807" y="2310840"/>
            <a:ext cx="1023186" cy="2718360"/>
          </a:xfrm>
          <a:custGeom>
            <a:avLst/>
            <a:gdLst>
              <a:gd name="T0" fmla="*/ 0 w 1043"/>
              <a:gd name="T1" fmla="*/ 0 h 1633"/>
              <a:gd name="T2" fmla="*/ 1043 w 1043"/>
              <a:gd name="T3" fmla="*/ 0 h 1633"/>
              <a:gd name="T4" fmla="*/ 1043 w 1043"/>
              <a:gd name="T5" fmla="*/ 1633 h 1633"/>
              <a:gd name="T6" fmla="*/ 272 w 1043"/>
              <a:gd name="T7" fmla="*/ 1633 h 1633"/>
              <a:gd name="connsiteX0" fmla="*/ 5392 w 15392"/>
              <a:gd name="connsiteY0" fmla="*/ 0 h 10000"/>
              <a:gd name="connsiteX1" fmla="*/ 15392 w 15392"/>
              <a:gd name="connsiteY1" fmla="*/ 0 h 10000"/>
              <a:gd name="connsiteX2" fmla="*/ 15392 w 15392"/>
              <a:gd name="connsiteY2" fmla="*/ 10000 h 10000"/>
              <a:gd name="connsiteX3" fmla="*/ 0 w 15392"/>
              <a:gd name="connsiteY3" fmla="*/ 9950 h 10000"/>
              <a:gd name="connsiteX0" fmla="*/ 4642 w 15392"/>
              <a:gd name="connsiteY0" fmla="*/ 0 h 10850"/>
              <a:gd name="connsiteX1" fmla="*/ 15392 w 15392"/>
              <a:gd name="connsiteY1" fmla="*/ 850 h 10850"/>
              <a:gd name="connsiteX2" fmla="*/ 15392 w 15392"/>
              <a:gd name="connsiteY2" fmla="*/ 10850 h 10850"/>
              <a:gd name="connsiteX3" fmla="*/ 0 w 15392"/>
              <a:gd name="connsiteY3" fmla="*/ 10800 h 10850"/>
              <a:gd name="connsiteX0" fmla="*/ 4642 w 15392"/>
              <a:gd name="connsiteY0" fmla="*/ 100 h 10950"/>
              <a:gd name="connsiteX1" fmla="*/ 8267 w 15392"/>
              <a:gd name="connsiteY1" fmla="*/ 0 h 10950"/>
              <a:gd name="connsiteX2" fmla="*/ 15392 w 15392"/>
              <a:gd name="connsiteY2" fmla="*/ 10950 h 10950"/>
              <a:gd name="connsiteX3" fmla="*/ 0 w 15392"/>
              <a:gd name="connsiteY3" fmla="*/ 10900 h 10950"/>
              <a:gd name="connsiteX0" fmla="*/ 4642 w 8892"/>
              <a:gd name="connsiteY0" fmla="*/ 100 h 10950"/>
              <a:gd name="connsiteX1" fmla="*/ 8267 w 8892"/>
              <a:gd name="connsiteY1" fmla="*/ 0 h 10950"/>
              <a:gd name="connsiteX2" fmla="*/ 8892 w 8892"/>
              <a:gd name="connsiteY2" fmla="*/ 10950 h 10950"/>
              <a:gd name="connsiteX3" fmla="*/ 0 w 8892"/>
              <a:gd name="connsiteY3" fmla="*/ 10900 h 10950"/>
              <a:gd name="connsiteX0" fmla="*/ 5220 w 9438"/>
              <a:gd name="connsiteY0" fmla="*/ 91 h 10000"/>
              <a:gd name="connsiteX1" fmla="*/ 9297 w 9438"/>
              <a:gd name="connsiteY1" fmla="*/ 0 h 10000"/>
              <a:gd name="connsiteX2" fmla="*/ 9438 w 9438"/>
              <a:gd name="connsiteY2" fmla="*/ 10000 h 10000"/>
              <a:gd name="connsiteX3" fmla="*/ 0 w 9438"/>
              <a:gd name="connsiteY3" fmla="*/ 9954 h 10000"/>
              <a:gd name="connsiteX0" fmla="*/ 5531 w 10000"/>
              <a:gd name="connsiteY0" fmla="*/ 0 h 9909"/>
              <a:gd name="connsiteX1" fmla="*/ 9851 w 10000"/>
              <a:gd name="connsiteY1" fmla="*/ 137 h 9909"/>
              <a:gd name="connsiteX2" fmla="*/ 10000 w 10000"/>
              <a:gd name="connsiteY2" fmla="*/ 9909 h 9909"/>
              <a:gd name="connsiteX3" fmla="*/ 0 w 10000"/>
              <a:gd name="connsiteY3" fmla="*/ 9863 h 9909"/>
            </a:gdLst>
            <a:ahLst/>
            <a:cxnLst>
              <a:cxn ang="0">
                <a:pos x="connsiteX0" y="connsiteY0"/>
              </a:cxn>
              <a:cxn ang="0">
                <a:pos x="connsiteX1" y="connsiteY1"/>
              </a:cxn>
              <a:cxn ang="0">
                <a:pos x="connsiteX2" y="connsiteY2"/>
              </a:cxn>
              <a:cxn ang="0">
                <a:pos x="connsiteX3" y="connsiteY3"/>
              </a:cxn>
            </a:cxnLst>
            <a:rect l="l" t="t" r="r" b="b"/>
            <a:pathLst>
              <a:path w="10000" h="9909">
                <a:moveTo>
                  <a:pt x="5531" y="0"/>
                </a:moveTo>
                <a:lnTo>
                  <a:pt x="9851" y="137"/>
                </a:lnTo>
                <a:cubicBezTo>
                  <a:pt x="10099" y="3470"/>
                  <a:pt x="9752" y="6576"/>
                  <a:pt x="10000" y="9909"/>
                </a:cubicBezTo>
                <a:lnTo>
                  <a:pt x="0" y="9863"/>
                </a:lnTo>
              </a:path>
            </a:pathLst>
          </a:custGeom>
          <a:noFill/>
          <a:ln w="28575" cap="flat">
            <a:solidFill>
              <a:srgbClr val="FF0000"/>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7" name="Line 19"/>
          <p:cNvSpPr>
            <a:spLocks noChangeShapeType="1"/>
          </p:cNvSpPr>
          <p:nvPr/>
        </p:nvSpPr>
        <p:spPr bwMode="auto">
          <a:xfrm flipH="1" flipV="1">
            <a:off x="5105400" y="4260850"/>
            <a:ext cx="1295400" cy="228600"/>
          </a:xfrm>
          <a:prstGeom prst="line">
            <a:avLst/>
          </a:prstGeom>
          <a:noFill/>
          <a:ln w="28575">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8" name="Rectangle 20"/>
          <p:cNvSpPr>
            <a:spLocks noChangeArrowheads="1"/>
          </p:cNvSpPr>
          <p:nvPr/>
        </p:nvSpPr>
        <p:spPr bwMode="auto">
          <a:xfrm>
            <a:off x="6446838" y="4260850"/>
            <a:ext cx="1325562" cy="457200"/>
          </a:xfrm>
          <a:prstGeom prst="rect">
            <a:avLst/>
          </a:prstGeom>
          <a:noFill/>
          <a:ln w="28575" algn="ctr">
            <a:solidFill>
              <a:srgbClr val="FFFF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9" name="Arc 21"/>
          <p:cNvSpPr>
            <a:spLocks/>
          </p:cNvSpPr>
          <p:nvPr/>
        </p:nvSpPr>
        <p:spPr bwMode="auto">
          <a:xfrm>
            <a:off x="6477000" y="604838"/>
            <a:ext cx="533400" cy="2984500"/>
          </a:xfrm>
          <a:custGeom>
            <a:avLst/>
            <a:gdLst>
              <a:gd name="G0" fmla="+- 0 0 0"/>
              <a:gd name="G1" fmla="+- 16300 0 0"/>
              <a:gd name="G2" fmla="+- 21600 0 0"/>
              <a:gd name="T0" fmla="*/ 14173 w 21600"/>
              <a:gd name="T1" fmla="*/ 0 h 23985"/>
              <a:gd name="T2" fmla="*/ 20187 w 21600"/>
              <a:gd name="T3" fmla="*/ 23985 h 23985"/>
              <a:gd name="T4" fmla="*/ 0 w 21600"/>
              <a:gd name="T5" fmla="*/ 16300 h 23985"/>
            </a:gdLst>
            <a:ahLst/>
            <a:cxnLst>
              <a:cxn ang="0">
                <a:pos x="T0" y="T1"/>
              </a:cxn>
              <a:cxn ang="0">
                <a:pos x="T2" y="T3"/>
              </a:cxn>
              <a:cxn ang="0">
                <a:pos x="T4" y="T5"/>
              </a:cxn>
            </a:cxnLst>
            <a:rect l="0" t="0" r="r" b="b"/>
            <a:pathLst>
              <a:path w="21600" h="23985" fill="none" extrusionOk="0">
                <a:moveTo>
                  <a:pt x="14172" y="0"/>
                </a:moveTo>
                <a:cubicBezTo>
                  <a:pt x="18890" y="4102"/>
                  <a:pt x="21600" y="10047"/>
                  <a:pt x="21600" y="16300"/>
                </a:cubicBezTo>
                <a:cubicBezTo>
                  <a:pt x="21600" y="18926"/>
                  <a:pt x="21121" y="21530"/>
                  <a:pt x="20186" y="23984"/>
                </a:cubicBezTo>
              </a:path>
              <a:path w="21600" h="23985" stroke="0" extrusionOk="0">
                <a:moveTo>
                  <a:pt x="14172" y="0"/>
                </a:moveTo>
                <a:cubicBezTo>
                  <a:pt x="18890" y="4102"/>
                  <a:pt x="21600" y="10047"/>
                  <a:pt x="21600" y="16300"/>
                </a:cubicBezTo>
                <a:cubicBezTo>
                  <a:pt x="21600" y="18926"/>
                  <a:pt x="21121" y="21530"/>
                  <a:pt x="20186" y="23984"/>
                </a:cubicBezTo>
                <a:lnTo>
                  <a:pt x="0" y="16300"/>
                </a:lnTo>
                <a:close/>
              </a:path>
            </a:pathLst>
          </a:custGeom>
          <a:noFill/>
          <a:ln w="28575">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0" name="Arc 22"/>
          <p:cNvSpPr>
            <a:spLocks/>
          </p:cNvSpPr>
          <p:nvPr/>
        </p:nvSpPr>
        <p:spPr bwMode="auto">
          <a:xfrm flipH="1">
            <a:off x="7239000" y="603250"/>
            <a:ext cx="533400" cy="2984500"/>
          </a:xfrm>
          <a:custGeom>
            <a:avLst/>
            <a:gdLst>
              <a:gd name="G0" fmla="+- 0 0 0"/>
              <a:gd name="G1" fmla="+- 16300 0 0"/>
              <a:gd name="G2" fmla="+- 21600 0 0"/>
              <a:gd name="T0" fmla="*/ 14173 w 21600"/>
              <a:gd name="T1" fmla="*/ 0 h 23985"/>
              <a:gd name="T2" fmla="*/ 20187 w 21600"/>
              <a:gd name="T3" fmla="*/ 23985 h 23985"/>
              <a:gd name="T4" fmla="*/ 0 w 21600"/>
              <a:gd name="T5" fmla="*/ 16300 h 23985"/>
            </a:gdLst>
            <a:ahLst/>
            <a:cxnLst>
              <a:cxn ang="0">
                <a:pos x="T0" y="T1"/>
              </a:cxn>
              <a:cxn ang="0">
                <a:pos x="T2" y="T3"/>
              </a:cxn>
              <a:cxn ang="0">
                <a:pos x="T4" y="T5"/>
              </a:cxn>
            </a:cxnLst>
            <a:rect l="0" t="0" r="r" b="b"/>
            <a:pathLst>
              <a:path w="21600" h="23985" fill="none" extrusionOk="0">
                <a:moveTo>
                  <a:pt x="14172" y="0"/>
                </a:moveTo>
                <a:cubicBezTo>
                  <a:pt x="18890" y="4102"/>
                  <a:pt x="21600" y="10047"/>
                  <a:pt x="21600" y="16300"/>
                </a:cubicBezTo>
                <a:cubicBezTo>
                  <a:pt x="21600" y="18926"/>
                  <a:pt x="21121" y="21530"/>
                  <a:pt x="20186" y="23984"/>
                </a:cubicBezTo>
              </a:path>
              <a:path w="21600" h="23985" stroke="0" extrusionOk="0">
                <a:moveTo>
                  <a:pt x="14172" y="0"/>
                </a:moveTo>
                <a:cubicBezTo>
                  <a:pt x="18890" y="4102"/>
                  <a:pt x="21600" y="10047"/>
                  <a:pt x="21600" y="16300"/>
                </a:cubicBezTo>
                <a:cubicBezTo>
                  <a:pt x="21600" y="18926"/>
                  <a:pt x="21121" y="21530"/>
                  <a:pt x="20186" y="23984"/>
                </a:cubicBezTo>
                <a:lnTo>
                  <a:pt x="0" y="16300"/>
                </a:lnTo>
                <a:close/>
              </a:path>
            </a:pathLst>
          </a:custGeom>
          <a:noFill/>
          <a:ln w="28575">
            <a:solidFill>
              <a:srgbClr val="00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1" name="Text Box 23"/>
          <p:cNvSpPr txBox="1">
            <a:spLocks noChangeArrowheads="1"/>
          </p:cNvSpPr>
          <p:nvPr/>
        </p:nvSpPr>
        <p:spPr bwMode="auto">
          <a:xfrm>
            <a:off x="6400800" y="457200"/>
            <a:ext cx="109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3399"/>
                </a:solidFill>
                <a:sym typeface="Symbol" pitchFamily="18" charset="2"/>
              </a:rPr>
              <a:t>+  </a:t>
            </a:r>
            <a:r>
              <a:rPr lang="en-US" b="1">
                <a:sym typeface="Symbol" pitchFamily="18" charset="2"/>
              </a:rPr>
              <a:t>         </a:t>
            </a:r>
            <a:r>
              <a:rPr lang="en-US" b="1">
                <a:solidFill>
                  <a:srgbClr val="33CCFF"/>
                </a:solidFill>
                <a:sym typeface="Symbol" pitchFamily="18" charset="2"/>
              </a:rPr>
              <a:t>-</a:t>
            </a:r>
          </a:p>
        </p:txBody>
      </p:sp>
    </p:spTree>
    <p:extLst>
      <p:ext uri="{BB962C8B-B14F-4D97-AF65-F5344CB8AC3E}">
        <p14:creationId xmlns:p14="http://schemas.microsoft.com/office/powerpoint/2010/main" val="29953889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r>
              <a:rPr lang="en-US" dirty="0">
                <a:solidFill>
                  <a:srgbClr val="000000"/>
                </a:solidFill>
              </a:rPr>
              <a:t>H</a:t>
            </a:r>
            <a:r>
              <a:rPr lang="en-US" dirty="0" smtClean="0">
                <a:solidFill>
                  <a:srgbClr val="000000"/>
                </a:solidFill>
              </a:rPr>
              <a:t> &amp; He absolute fluxes</a:t>
            </a:r>
            <a:endParaRPr lang="en-US" dirty="0">
              <a:solidFill>
                <a:srgbClr val="000000"/>
              </a:solidFill>
            </a:endParaRPr>
          </a:p>
        </p:txBody>
      </p:sp>
      <p:sp>
        <p:nvSpPr>
          <p:cNvPr id="3" name="Text Placeholder 2"/>
          <p:cNvSpPr>
            <a:spLocks noGrp="1"/>
          </p:cNvSpPr>
          <p:nvPr>
            <p:ph type="body" idx="2"/>
          </p:nvPr>
        </p:nvSpPr>
        <p:spPr>
          <a:xfrm>
            <a:off x="152400" y="2133600"/>
            <a:ext cx="2743200" cy="4267199"/>
          </a:xfrm>
        </p:spPr>
        <p:txBody>
          <a:bodyPr/>
          <a:lstStyle/>
          <a:p>
            <a:pPr marL="109538" indent="-109538">
              <a:buClr>
                <a:schemeClr val="bg1"/>
              </a:buClr>
              <a:buFont typeface="Arial" pitchFamily="34" charset="0"/>
              <a:buChar char="•"/>
            </a:pPr>
            <a:r>
              <a:rPr lang="en-US" dirty="0" smtClean="0"/>
              <a:t>First high-statistics and high-precision measurement over three decades in  energy</a:t>
            </a:r>
          </a:p>
          <a:p>
            <a:pPr marL="109538" indent="-109538">
              <a:buClr>
                <a:schemeClr val="bg1"/>
              </a:buClr>
              <a:buFont typeface="Arial" pitchFamily="34" charset="0"/>
              <a:buChar char="•"/>
            </a:pPr>
            <a:r>
              <a:rPr lang="en-US" dirty="0"/>
              <a:t> </a:t>
            </a:r>
            <a:r>
              <a:rPr lang="en-US" dirty="0" smtClean="0"/>
              <a:t>Dominated by systematics                (~4% below 300 GV)</a:t>
            </a:r>
          </a:p>
          <a:p>
            <a:pPr marL="109538" indent="-109538">
              <a:buClr>
                <a:schemeClr val="bg1"/>
              </a:buClr>
              <a:buFont typeface="Arial" pitchFamily="34" charset="0"/>
              <a:buChar char="•"/>
            </a:pPr>
            <a:endParaRPr lang="en-US" dirty="0" smtClean="0"/>
          </a:p>
          <a:p>
            <a:pPr marL="109538" indent="-109538">
              <a:buClr>
                <a:schemeClr val="bg1"/>
              </a:buClr>
              <a:buFont typeface="Arial" pitchFamily="34" charset="0"/>
              <a:buChar char="•"/>
            </a:pPr>
            <a:r>
              <a:rPr lang="en-US" b="1" dirty="0" smtClean="0"/>
              <a:t>Low energy                          </a:t>
            </a:r>
            <a:r>
              <a:rPr lang="en-US" dirty="0" smtClean="0">
                <a:sym typeface="Wingdings" pitchFamily="2" charset="2"/>
              </a:rPr>
              <a:t></a:t>
            </a:r>
            <a:r>
              <a:rPr lang="en-US" dirty="0" smtClean="0"/>
              <a:t> minimum solar  activity                         (</a:t>
            </a:r>
            <a:r>
              <a:rPr lang="en-US" dirty="0" smtClean="0">
                <a:latin typeface="Symbol" pitchFamily="18" charset="2"/>
              </a:rPr>
              <a:t>f = </a:t>
            </a:r>
            <a:r>
              <a:rPr lang="en-US" dirty="0" smtClean="0"/>
              <a:t>450÷550 GV)</a:t>
            </a:r>
          </a:p>
          <a:p>
            <a:pPr marL="109538" indent="-109538">
              <a:buClr>
                <a:schemeClr val="bg1"/>
              </a:buClr>
              <a:buFont typeface="Arial" pitchFamily="34" charset="0"/>
              <a:buChar char="•"/>
            </a:pPr>
            <a:r>
              <a:rPr lang="en-US" b="1" dirty="0" smtClean="0"/>
              <a:t>High-energy                       </a:t>
            </a:r>
            <a:r>
              <a:rPr lang="en-US" dirty="0" smtClean="0">
                <a:sym typeface="Wingdings" pitchFamily="2" charset="2"/>
              </a:rPr>
              <a:t></a:t>
            </a:r>
            <a:r>
              <a:rPr lang="en-US" dirty="0" smtClean="0"/>
              <a:t> a complex structure of the spectra emerges…</a:t>
            </a:r>
          </a:p>
        </p:txBody>
      </p:sp>
      <p:pic>
        <p:nvPicPr>
          <p:cNvPr id="5"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t="8007" b="8007"/>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114800" y="457200"/>
            <a:ext cx="3789770" cy="307777"/>
          </a:xfrm>
          <a:prstGeom prst="rect">
            <a:avLst/>
          </a:prstGeom>
          <a:solidFill>
            <a:srgbClr val="FFFF00"/>
          </a:solidFill>
          <a:ln>
            <a:solidFill>
              <a:srgbClr val="000000"/>
            </a:solidFill>
          </a:ln>
        </p:spPr>
        <p:txBody>
          <a:bodyPr wrap="none" rtlCol="0">
            <a:spAutoFit/>
          </a:bodyPr>
          <a:lstStyle/>
          <a:p>
            <a:r>
              <a:rPr lang="en-US" sz="1400" b="1" dirty="0" err="1" smtClean="0"/>
              <a:t>Adriani</a:t>
            </a:r>
            <a:r>
              <a:rPr lang="en-US" sz="1400" b="1" dirty="0" smtClean="0"/>
              <a:t> et al. , Science  </a:t>
            </a:r>
            <a:r>
              <a:rPr lang="en-US" sz="1400" b="1" dirty="0"/>
              <a:t>332 </a:t>
            </a:r>
            <a:r>
              <a:rPr lang="en-US" sz="1400" b="1" dirty="0" smtClean="0"/>
              <a:t>(2011) </a:t>
            </a:r>
            <a:r>
              <a:rPr lang="en-US" sz="1400" b="1" dirty="0"/>
              <a:t>6025 </a:t>
            </a:r>
          </a:p>
        </p:txBody>
      </p:sp>
    </p:spTree>
    <p:extLst>
      <p:ext uri="{BB962C8B-B14F-4D97-AF65-F5344CB8AC3E}">
        <p14:creationId xmlns:p14="http://schemas.microsoft.com/office/powerpoint/2010/main" val="15919146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246529" y="3429000"/>
            <a:ext cx="2590800" cy="762000"/>
          </a:xfrm>
          <a:prstGeom prst="rect">
            <a:avLst/>
          </a:prstGeom>
          <a:solidFill>
            <a:schemeClr val="accent1">
              <a:lumMod val="75000"/>
            </a:schemeClr>
          </a:solidFill>
          <a:ln w="28575">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smtClean="0"/>
          </a:p>
        </p:txBody>
      </p:sp>
      <p:sp>
        <p:nvSpPr>
          <p:cNvPr id="3" name="Title 2"/>
          <p:cNvSpPr>
            <a:spLocks noGrp="1"/>
          </p:cNvSpPr>
          <p:nvPr>
            <p:ph type="title"/>
          </p:nvPr>
        </p:nvSpPr>
        <p:spPr>
          <a:solidFill>
            <a:srgbClr val="FFF8C2"/>
          </a:solidFill>
        </p:spPr>
        <p:txBody>
          <a:bodyPr/>
          <a:lstStyle/>
          <a:p>
            <a:r>
              <a:rPr lang="en-US" dirty="0">
                <a:solidFill>
                  <a:srgbClr val="000000"/>
                </a:solidFill>
              </a:rPr>
              <a:t>P &amp; He absolute </a:t>
            </a:r>
            <a:r>
              <a:rPr lang="en-US" dirty="0" smtClean="0">
                <a:solidFill>
                  <a:srgbClr val="000000"/>
                </a:solidFill>
              </a:rPr>
              <a:t>fluxes</a:t>
            </a:r>
            <a:br>
              <a:rPr lang="en-US" dirty="0" smtClean="0">
                <a:solidFill>
                  <a:srgbClr val="000000"/>
                </a:solidFill>
              </a:rPr>
            </a:br>
            <a:r>
              <a:rPr lang="en-US" dirty="0" smtClean="0">
                <a:solidFill>
                  <a:srgbClr val="000000"/>
                </a:solidFill>
              </a:rPr>
              <a:t>@ high energy</a:t>
            </a:r>
            <a:endParaRPr lang="en-US" dirty="0">
              <a:solidFill>
                <a:srgbClr val="000000"/>
              </a:solidFill>
            </a:endParaRPr>
          </a:p>
        </p:txBody>
      </p:sp>
      <p:sp>
        <p:nvSpPr>
          <p:cNvPr id="4" name="Text Placeholder 3"/>
          <p:cNvSpPr>
            <a:spLocks noGrp="1"/>
          </p:cNvSpPr>
          <p:nvPr>
            <p:ph type="body" idx="2"/>
          </p:nvPr>
        </p:nvSpPr>
        <p:spPr>
          <a:xfrm>
            <a:off x="152400" y="1981200"/>
            <a:ext cx="2743200" cy="4419600"/>
          </a:xfrm>
        </p:spPr>
        <p:txBody>
          <a:bodyPr>
            <a:normAutofit/>
          </a:bodyPr>
          <a:lstStyle/>
          <a:p>
            <a:pPr>
              <a:buClr>
                <a:schemeClr val="bg1"/>
              </a:buClr>
            </a:pPr>
            <a:r>
              <a:rPr lang="en-US" sz="1800" b="1" dirty="0" smtClean="0"/>
              <a:t>Deviations</a:t>
            </a:r>
            <a:r>
              <a:rPr lang="en-US" sz="1800" dirty="0" smtClean="0"/>
              <a:t> from  single power law (SPL):                 </a:t>
            </a:r>
          </a:p>
          <a:p>
            <a:pPr marL="109538" indent="-109538">
              <a:buClr>
                <a:schemeClr val="bg1"/>
              </a:buClr>
              <a:buFont typeface="Wingdings" pitchFamily="2" charset="2"/>
              <a:buChar char="§"/>
            </a:pPr>
            <a:r>
              <a:rPr lang="en-US" sz="1800" dirty="0" smtClean="0"/>
              <a:t>Spectra gradually soften in the range 30÷230GV</a:t>
            </a:r>
          </a:p>
          <a:p>
            <a:pPr marL="109538" indent="-109538">
              <a:buClr>
                <a:schemeClr val="bg1"/>
              </a:buClr>
              <a:buFont typeface="Wingdings" pitchFamily="2" charset="2"/>
              <a:buChar char="§"/>
            </a:pPr>
            <a:r>
              <a:rPr lang="en-US" b="1" dirty="0" smtClean="0"/>
              <a:t>Abrupt  spectral hardening   @ ~235GV </a:t>
            </a:r>
          </a:p>
          <a:p>
            <a:pPr>
              <a:buClr>
                <a:schemeClr val="bg1"/>
              </a:buClr>
            </a:pPr>
            <a:endParaRPr lang="en-US" sz="1800" dirty="0" smtClean="0"/>
          </a:p>
          <a:p>
            <a:pPr>
              <a:buClr>
                <a:schemeClr val="bg1"/>
              </a:buClr>
            </a:pPr>
            <a:r>
              <a:rPr lang="en-US" dirty="0" err="1" smtClean="0"/>
              <a:t>Eg</a:t>
            </a:r>
            <a:r>
              <a:rPr lang="en-US" dirty="0" smtClean="0"/>
              <a:t>: statistical analysis for protons</a:t>
            </a:r>
          </a:p>
          <a:p>
            <a:pPr marL="233363" lvl="1" indent="-109538">
              <a:buClr>
                <a:schemeClr val="bg1"/>
              </a:buClr>
              <a:buFont typeface="Wingdings" pitchFamily="2" charset="2"/>
              <a:buChar char="§"/>
            </a:pPr>
            <a:r>
              <a:rPr lang="en-US" sz="1400" dirty="0" smtClean="0">
                <a:solidFill>
                  <a:schemeClr val="bg1"/>
                </a:solidFill>
              </a:rPr>
              <a:t>SPL </a:t>
            </a:r>
            <a:r>
              <a:rPr lang="en-US" sz="1400" dirty="0" err="1" smtClean="0">
                <a:solidFill>
                  <a:schemeClr val="bg1"/>
                </a:solidFill>
              </a:rPr>
              <a:t>hp</a:t>
            </a:r>
            <a:r>
              <a:rPr lang="en-US" sz="1400" dirty="0" smtClean="0">
                <a:solidFill>
                  <a:schemeClr val="bg1"/>
                </a:solidFill>
              </a:rPr>
              <a:t> in the range 30÷230 GV rejected @ &gt;95% CL</a:t>
            </a:r>
          </a:p>
          <a:p>
            <a:pPr marL="233363" lvl="1" indent="-109538">
              <a:buClr>
                <a:schemeClr val="bg1"/>
              </a:buClr>
              <a:buFont typeface="Wingdings" pitchFamily="2" charset="2"/>
              <a:buChar char="§"/>
            </a:pPr>
            <a:r>
              <a:rPr lang="en-US" sz="1400" dirty="0" smtClean="0">
                <a:solidFill>
                  <a:schemeClr val="bg1"/>
                </a:solidFill>
              </a:rPr>
              <a:t>SPL  </a:t>
            </a:r>
            <a:r>
              <a:rPr lang="en-US" sz="1400" dirty="0" err="1" smtClean="0">
                <a:solidFill>
                  <a:schemeClr val="bg1"/>
                </a:solidFill>
              </a:rPr>
              <a:t>hp</a:t>
            </a:r>
            <a:r>
              <a:rPr lang="en-US" sz="1400" dirty="0" smtClean="0">
                <a:solidFill>
                  <a:schemeClr val="bg1"/>
                </a:solidFill>
              </a:rPr>
              <a:t> </a:t>
            </a:r>
            <a:r>
              <a:rPr lang="en-US" sz="1400" dirty="0">
                <a:solidFill>
                  <a:schemeClr val="bg1"/>
                </a:solidFill>
              </a:rPr>
              <a:t>above 80 GV </a:t>
            </a:r>
            <a:r>
              <a:rPr lang="en-US" sz="1400" dirty="0" smtClean="0">
                <a:solidFill>
                  <a:schemeClr val="bg1"/>
                </a:solidFill>
              </a:rPr>
              <a:t>rejected @ &gt;95</a:t>
            </a:r>
            <a:r>
              <a:rPr lang="en-US" sz="1400" dirty="0">
                <a:solidFill>
                  <a:schemeClr val="bg1"/>
                </a:solidFill>
              </a:rPr>
              <a:t>% </a:t>
            </a:r>
            <a:r>
              <a:rPr lang="en-US" sz="1400" dirty="0" smtClean="0">
                <a:solidFill>
                  <a:schemeClr val="bg1"/>
                </a:solidFill>
              </a:rPr>
              <a:t>CL</a:t>
            </a:r>
          </a:p>
          <a:p>
            <a:pPr marL="658178" lvl="1" indent="-109538">
              <a:buClr>
                <a:schemeClr val="bg1"/>
              </a:buClr>
              <a:buFont typeface="Wingdings" pitchFamily="2" charset="2"/>
              <a:buChar char="§"/>
            </a:pPr>
            <a:endParaRPr lang="en-US" dirty="0">
              <a:solidFill>
                <a:schemeClr val="bg1"/>
              </a:solidFill>
            </a:endParaRPr>
          </a:p>
          <a:p>
            <a:pPr marL="109538" indent="-109538">
              <a:buClr>
                <a:schemeClr val="bg1"/>
              </a:buClr>
              <a:buFont typeface="Courier New" pitchFamily="49" charset="0"/>
              <a:buChar char="o"/>
            </a:pPr>
            <a:endParaRPr lang="en-US" dirty="0"/>
          </a:p>
        </p:txBody>
      </p:sp>
      <p:pic>
        <p:nvPicPr>
          <p:cNvPr id="37"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971800" y="1752600"/>
            <a:ext cx="5846763" cy="4572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8" name="Group 9"/>
          <p:cNvGrpSpPr>
            <a:grpSpLocks/>
          </p:cNvGrpSpPr>
          <p:nvPr/>
        </p:nvGrpSpPr>
        <p:grpSpPr bwMode="auto">
          <a:xfrm>
            <a:off x="3352800" y="2209800"/>
            <a:ext cx="533400" cy="3516313"/>
            <a:chOff x="3352800" y="1828800"/>
            <a:chExt cx="533400" cy="3516224"/>
          </a:xfrm>
        </p:grpSpPr>
        <p:cxnSp>
          <p:nvCxnSpPr>
            <p:cNvPr id="44" name="Straight Connector 43"/>
            <p:cNvCxnSpPr/>
            <p:nvPr/>
          </p:nvCxnSpPr>
          <p:spPr>
            <a:xfrm>
              <a:off x="3810000" y="1828800"/>
              <a:ext cx="0" cy="350511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3352800" y="2438385"/>
              <a:ext cx="457200" cy="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46" name="TextBox 8"/>
            <p:cNvSpPr txBox="1">
              <a:spLocks noChangeArrowheads="1"/>
            </p:cNvSpPr>
            <p:nvPr/>
          </p:nvSpPr>
          <p:spPr bwMode="auto">
            <a:xfrm rot="-5400000">
              <a:off x="2835111" y="4293935"/>
              <a:ext cx="17636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eorgia" charset="0"/>
                  <a:ea typeface="ＭＳ Ｐゴシック" charset="0"/>
                  <a:cs typeface="ＭＳ Ｐゴシック" charset="0"/>
                </a:defRPr>
              </a:lvl1pPr>
              <a:lvl2pPr marL="742950" indent="-285750">
                <a:defRPr>
                  <a:solidFill>
                    <a:schemeClr val="tx1"/>
                  </a:solidFill>
                  <a:latin typeface="Georgia" charset="0"/>
                  <a:ea typeface="ＭＳ Ｐゴシック" charset="0"/>
                </a:defRPr>
              </a:lvl2pPr>
              <a:lvl3pPr marL="1143000" indent="-228600">
                <a:defRPr>
                  <a:solidFill>
                    <a:schemeClr val="tx1"/>
                  </a:solidFill>
                  <a:latin typeface="Georgia" charset="0"/>
                  <a:ea typeface="ＭＳ Ｐゴシック" charset="0"/>
                </a:defRPr>
              </a:lvl3pPr>
              <a:lvl4pPr marL="1600200" indent="-228600">
                <a:defRPr>
                  <a:solidFill>
                    <a:schemeClr val="tx1"/>
                  </a:solidFill>
                  <a:latin typeface="Georgia" charset="0"/>
                  <a:ea typeface="ＭＳ Ｐゴシック" charset="0"/>
                </a:defRPr>
              </a:lvl4pPr>
              <a:lvl5pPr marL="2057400" indent="-228600">
                <a:defRPr>
                  <a:solidFill>
                    <a:schemeClr val="tx1"/>
                  </a:solidFill>
                  <a:latin typeface="Georgia" charset="0"/>
                  <a:ea typeface="ＭＳ Ｐゴシック" charset="0"/>
                </a:defRPr>
              </a:lvl5pPr>
              <a:lvl6pPr marL="2514600" indent="-228600" fontAlgn="base">
                <a:spcBef>
                  <a:spcPct val="0"/>
                </a:spcBef>
                <a:spcAft>
                  <a:spcPct val="0"/>
                </a:spcAft>
                <a:defRPr>
                  <a:solidFill>
                    <a:schemeClr val="tx1"/>
                  </a:solidFill>
                  <a:latin typeface="Georgia" charset="0"/>
                  <a:ea typeface="ＭＳ Ｐゴシック" charset="0"/>
                </a:defRPr>
              </a:lvl6pPr>
              <a:lvl7pPr marL="2971800" indent="-228600" fontAlgn="base">
                <a:spcBef>
                  <a:spcPct val="0"/>
                </a:spcBef>
                <a:spcAft>
                  <a:spcPct val="0"/>
                </a:spcAft>
                <a:defRPr>
                  <a:solidFill>
                    <a:schemeClr val="tx1"/>
                  </a:solidFill>
                  <a:latin typeface="Georgia" charset="0"/>
                  <a:ea typeface="ＭＳ Ｐゴシック" charset="0"/>
                </a:defRPr>
              </a:lvl7pPr>
              <a:lvl8pPr marL="3429000" indent="-228600" fontAlgn="base">
                <a:spcBef>
                  <a:spcPct val="0"/>
                </a:spcBef>
                <a:spcAft>
                  <a:spcPct val="0"/>
                </a:spcAft>
                <a:defRPr>
                  <a:solidFill>
                    <a:schemeClr val="tx1"/>
                  </a:solidFill>
                  <a:latin typeface="Georgia" charset="0"/>
                  <a:ea typeface="ＭＳ Ｐゴシック" charset="0"/>
                </a:defRPr>
              </a:lvl8pPr>
              <a:lvl9pPr marL="3886200" indent="-228600" fontAlgn="base">
                <a:spcBef>
                  <a:spcPct val="0"/>
                </a:spcBef>
                <a:spcAft>
                  <a:spcPct val="0"/>
                </a:spcAft>
                <a:defRPr>
                  <a:solidFill>
                    <a:schemeClr val="tx1"/>
                  </a:solidFill>
                  <a:latin typeface="Georgia" charset="0"/>
                  <a:ea typeface="ＭＳ Ｐゴシック" charset="0"/>
                </a:defRPr>
              </a:lvl9pPr>
            </a:lstStyle>
            <a:p>
              <a:pPr algn="ctr"/>
              <a:r>
                <a:rPr lang="en-US" sz="1600">
                  <a:solidFill>
                    <a:srgbClr val="00B0F0"/>
                  </a:solidFill>
                </a:rPr>
                <a:t>Solar modulation</a:t>
              </a:r>
            </a:p>
          </p:txBody>
        </p:sp>
      </p:grpSp>
      <p:grpSp>
        <p:nvGrpSpPr>
          <p:cNvPr id="47" name="Group 10"/>
          <p:cNvGrpSpPr>
            <a:grpSpLocks/>
          </p:cNvGrpSpPr>
          <p:nvPr/>
        </p:nvGrpSpPr>
        <p:grpSpPr bwMode="auto">
          <a:xfrm>
            <a:off x="6378575" y="2198688"/>
            <a:ext cx="533400" cy="3516312"/>
            <a:chOff x="3352800" y="1828800"/>
            <a:chExt cx="533400" cy="3516225"/>
          </a:xfrm>
        </p:grpSpPr>
        <p:cxnSp>
          <p:nvCxnSpPr>
            <p:cNvPr id="48" name="Straight Connector 47"/>
            <p:cNvCxnSpPr/>
            <p:nvPr/>
          </p:nvCxnSpPr>
          <p:spPr>
            <a:xfrm>
              <a:off x="3810000" y="1828800"/>
              <a:ext cx="0" cy="3505113"/>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3352800" y="2438385"/>
              <a:ext cx="457200" cy="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50" name="TextBox 13"/>
            <p:cNvSpPr txBox="1">
              <a:spLocks noChangeArrowheads="1"/>
            </p:cNvSpPr>
            <p:nvPr/>
          </p:nvSpPr>
          <p:spPr bwMode="auto">
            <a:xfrm rot="-5400000">
              <a:off x="2835111" y="4293936"/>
              <a:ext cx="17636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eorgia" charset="0"/>
                  <a:ea typeface="ＭＳ Ｐゴシック" charset="0"/>
                  <a:cs typeface="ＭＳ Ｐゴシック" charset="0"/>
                </a:defRPr>
              </a:lvl1pPr>
              <a:lvl2pPr marL="742950" indent="-285750">
                <a:defRPr>
                  <a:solidFill>
                    <a:schemeClr val="tx1"/>
                  </a:solidFill>
                  <a:latin typeface="Georgia" charset="0"/>
                  <a:ea typeface="ＭＳ Ｐゴシック" charset="0"/>
                </a:defRPr>
              </a:lvl2pPr>
              <a:lvl3pPr marL="1143000" indent="-228600">
                <a:defRPr>
                  <a:solidFill>
                    <a:schemeClr val="tx1"/>
                  </a:solidFill>
                  <a:latin typeface="Georgia" charset="0"/>
                  <a:ea typeface="ＭＳ Ｐゴシック" charset="0"/>
                </a:defRPr>
              </a:lvl3pPr>
              <a:lvl4pPr marL="1600200" indent="-228600">
                <a:defRPr>
                  <a:solidFill>
                    <a:schemeClr val="tx1"/>
                  </a:solidFill>
                  <a:latin typeface="Georgia" charset="0"/>
                  <a:ea typeface="ＭＳ Ｐゴシック" charset="0"/>
                </a:defRPr>
              </a:lvl4pPr>
              <a:lvl5pPr marL="2057400" indent="-228600">
                <a:defRPr>
                  <a:solidFill>
                    <a:schemeClr val="tx1"/>
                  </a:solidFill>
                  <a:latin typeface="Georgia" charset="0"/>
                  <a:ea typeface="ＭＳ Ｐゴシック" charset="0"/>
                </a:defRPr>
              </a:lvl5pPr>
              <a:lvl6pPr marL="2514600" indent="-228600" fontAlgn="base">
                <a:spcBef>
                  <a:spcPct val="0"/>
                </a:spcBef>
                <a:spcAft>
                  <a:spcPct val="0"/>
                </a:spcAft>
                <a:defRPr>
                  <a:solidFill>
                    <a:schemeClr val="tx1"/>
                  </a:solidFill>
                  <a:latin typeface="Georgia" charset="0"/>
                  <a:ea typeface="ＭＳ Ｐゴシック" charset="0"/>
                </a:defRPr>
              </a:lvl6pPr>
              <a:lvl7pPr marL="2971800" indent="-228600" fontAlgn="base">
                <a:spcBef>
                  <a:spcPct val="0"/>
                </a:spcBef>
                <a:spcAft>
                  <a:spcPct val="0"/>
                </a:spcAft>
                <a:defRPr>
                  <a:solidFill>
                    <a:schemeClr val="tx1"/>
                  </a:solidFill>
                  <a:latin typeface="Georgia" charset="0"/>
                  <a:ea typeface="ＭＳ Ｐゴシック" charset="0"/>
                </a:defRPr>
              </a:lvl7pPr>
              <a:lvl8pPr marL="3429000" indent="-228600" fontAlgn="base">
                <a:spcBef>
                  <a:spcPct val="0"/>
                </a:spcBef>
                <a:spcAft>
                  <a:spcPct val="0"/>
                </a:spcAft>
                <a:defRPr>
                  <a:solidFill>
                    <a:schemeClr val="tx1"/>
                  </a:solidFill>
                  <a:latin typeface="Georgia" charset="0"/>
                  <a:ea typeface="ＭＳ Ｐゴシック" charset="0"/>
                </a:defRPr>
              </a:lvl8pPr>
              <a:lvl9pPr marL="3886200" indent="-228600" fontAlgn="base">
                <a:spcBef>
                  <a:spcPct val="0"/>
                </a:spcBef>
                <a:spcAft>
                  <a:spcPct val="0"/>
                </a:spcAft>
                <a:defRPr>
                  <a:solidFill>
                    <a:schemeClr val="tx1"/>
                  </a:solidFill>
                  <a:latin typeface="Georgia" charset="0"/>
                  <a:ea typeface="ＭＳ Ｐゴシック" charset="0"/>
                </a:defRPr>
              </a:lvl9pPr>
            </a:lstStyle>
            <a:p>
              <a:pPr algn="ctr"/>
              <a:r>
                <a:rPr lang="en-US" sz="1600">
                  <a:solidFill>
                    <a:srgbClr val="00B0F0"/>
                  </a:solidFill>
                </a:rPr>
                <a:t>Solar modulation</a:t>
              </a:r>
            </a:p>
          </p:txBody>
        </p:sp>
      </p:grpSp>
      <p:grpSp>
        <p:nvGrpSpPr>
          <p:cNvPr id="51" name="Group 29"/>
          <p:cNvGrpSpPr>
            <a:grpSpLocks/>
          </p:cNvGrpSpPr>
          <p:nvPr/>
        </p:nvGrpSpPr>
        <p:grpSpPr bwMode="auto">
          <a:xfrm>
            <a:off x="4230688" y="636588"/>
            <a:ext cx="1482725" cy="1649412"/>
            <a:chOff x="4230805" y="1600200"/>
            <a:chExt cx="1482635" cy="1649104"/>
          </a:xfrm>
        </p:grpSpPr>
        <p:grpSp>
          <p:nvGrpSpPr>
            <p:cNvPr id="52" name="Group 23"/>
            <p:cNvGrpSpPr>
              <a:grpSpLocks/>
            </p:cNvGrpSpPr>
            <p:nvPr/>
          </p:nvGrpSpPr>
          <p:grpSpPr bwMode="auto">
            <a:xfrm>
              <a:off x="4230805" y="2030104"/>
              <a:ext cx="1091821" cy="816592"/>
              <a:chOff x="4230805" y="2743200"/>
              <a:chExt cx="1091821" cy="816592"/>
            </a:xfrm>
          </p:grpSpPr>
          <p:sp>
            <p:nvSpPr>
              <p:cNvPr id="58" name="Freeform 57"/>
              <p:cNvSpPr/>
              <p:nvPr/>
            </p:nvSpPr>
            <p:spPr>
              <a:xfrm>
                <a:off x="4230805" y="2876753"/>
                <a:ext cx="1092134" cy="682497"/>
              </a:xfrm>
              <a:custGeom>
                <a:avLst/>
                <a:gdLst>
                  <a:gd name="connsiteX0" fmla="*/ 0 w 1119116"/>
                  <a:gd name="connsiteY0" fmla="*/ 0 h 627797"/>
                  <a:gd name="connsiteX1" fmla="*/ 423081 w 1119116"/>
                  <a:gd name="connsiteY1" fmla="*/ 627797 h 627797"/>
                  <a:gd name="connsiteX2" fmla="*/ 1119116 w 1119116"/>
                  <a:gd name="connsiteY2" fmla="*/ 232012 h 627797"/>
                  <a:gd name="connsiteX0" fmla="*/ 0 w 1119116"/>
                  <a:gd name="connsiteY0" fmla="*/ 0 h 682388"/>
                  <a:gd name="connsiteX1" fmla="*/ 491320 w 1119116"/>
                  <a:gd name="connsiteY1" fmla="*/ 682388 h 682388"/>
                  <a:gd name="connsiteX2" fmla="*/ 1119116 w 1119116"/>
                  <a:gd name="connsiteY2" fmla="*/ 232012 h 682388"/>
                  <a:gd name="connsiteX0" fmla="*/ 0 w 1091821"/>
                  <a:gd name="connsiteY0" fmla="*/ 0 h 682388"/>
                  <a:gd name="connsiteX1" fmla="*/ 491320 w 1091821"/>
                  <a:gd name="connsiteY1" fmla="*/ 682388 h 682388"/>
                  <a:gd name="connsiteX2" fmla="*/ 1091821 w 1091821"/>
                  <a:gd name="connsiteY2" fmla="*/ 464024 h 682388"/>
                </a:gdLst>
                <a:ahLst/>
                <a:cxnLst>
                  <a:cxn ang="0">
                    <a:pos x="connsiteX0" y="connsiteY0"/>
                  </a:cxn>
                  <a:cxn ang="0">
                    <a:pos x="connsiteX1" y="connsiteY1"/>
                  </a:cxn>
                  <a:cxn ang="0">
                    <a:pos x="connsiteX2" y="connsiteY2"/>
                  </a:cxn>
                </a:cxnLst>
                <a:rect l="l" t="t" r="r" b="b"/>
                <a:pathLst>
                  <a:path w="1091821" h="682388">
                    <a:moveTo>
                      <a:pt x="0" y="0"/>
                    </a:moveTo>
                    <a:lnTo>
                      <a:pt x="491320" y="682388"/>
                    </a:lnTo>
                    <a:lnTo>
                      <a:pt x="1091821" y="464024"/>
                    </a:lnTo>
                  </a:path>
                </a:pathLst>
              </a:custGeom>
              <a:ln w="34925">
                <a:solidFill>
                  <a:srgbClr val="0070C0"/>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59" name="Straight Connector 58"/>
              <p:cNvCxnSpPr/>
              <p:nvPr/>
            </p:nvCxnSpPr>
            <p:spPr>
              <a:xfrm>
                <a:off x="4230805" y="2743428"/>
                <a:ext cx="0" cy="341249"/>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53" name="TextBox 24"/>
            <p:cNvSpPr txBox="1">
              <a:spLocks noChangeArrowheads="1"/>
            </p:cNvSpPr>
            <p:nvPr/>
          </p:nvSpPr>
          <p:spPr bwMode="auto">
            <a:xfrm>
              <a:off x="4317890" y="2041772"/>
              <a:ext cx="6351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eorgia" charset="0"/>
                  <a:ea typeface="ＭＳ Ｐゴシック" charset="0"/>
                  <a:cs typeface="ＭＳ Ｐゴシック" charset="0"/>
                </a:defRPr>
              </a:lvl1pPr>
              <a:lvl2pPr marL="742950" indent="-285750">
                <a:defRPr>
                  <a:solidFill>
                    <a:schemeClr val="tx1"/>
                  </a:solidFill>
                  <a:latin typeface="Georgia" charset="0"/>
                  <a:ea typeface="ＭＳ Ｐゴシック" charset="0"/>
                </a:defRPr>
              </a:lvl2pPr>
              <a:lvl3pPr marL="1143000" indent="-228600">
                <a:defRPr>
                  <a:solidFill>
                    <a:schemeClr val="tx1"/>
                  </a:solidFill>
                  <a:latin typeface="Georgia" charset="0"/>
                  <a:ea typeface="ＭＳ Ｐゴシック" charset="0"/>
                </a:defRPr>
              </a:lvl3pPr>
              <a:lvl4pPr marL="1600200" indent="-228600">
                <a:defRPr>
                  <a:solidFill>
                    <a:schemeClr val="tx1"/>
                  </a:solidFill>
                  <a:latin typeface="Georgia" charset="0"/>
                  <a:ea typeface="ＭＳ Ｐゴシック" charset="0"/>
                </a:defRPr>
              </a:lvl4pPr>
              <a:lvl5pPr marL="2057400" indent="-228600">
                <a:defRPr>
                  <a:solidFill>
                    <a:schemeClr val="tx1"/>
                  </a:solidFill>
                  <a:latin typeface="Georgia" charset="0"/>
                  <a:ea typeface="ＭＳ Ｐゴシック" charset="0"/>
                </a:defRPr>
              </a:lvl5pPr>
              <a:lvl6pPr marL="2514600" indent="-228600" fontAlgn="base">
                <a:spcBef>
                  <a:spcPct val="0"/>
                </a:spcBef>
                <a:spcAft>
                  <a:spcPct val="0"/>
                </a:spcAft>
                <a:defRPr>
                  <a:solidFill>
                    <a:schemeClr val="tx1"/>
                  </a:solidFill>
                  <a:latin typeface="Georgia" charset="0"/>
                  <a:ea typeface="ＭＳ Ｐゴシック" charset="0"/>
                </a:defRPr>
              </a:lvl6pPr>
              <a:lvl7pPr marL="2971800" indent="-228600" fontAlgn="base">
                <a:spcBef>
                  <a:spcPct val="0"/>
                </a:spcBef>
                <a:spcAft>
                  <a:spcPct val="0"/>
                </a:spcAft>
                <a:defRPr>
                  <a:solidFill>
                    <a:schemeClr val="tx1"/>
                  </a:solidFill>
                  <a:latin typeface="Georgia" charset="0"/>
                  <a:ea typeface="ＭＳ Ｐゴシック" charset="0"/>
                </a:defRPr>
              </a:lvl7pPr>
              <a:lvl8pPr marL="3429000" indent="-228600" fontAlgn="base">
                <a:spcBef>
                  <a:spcPct val="0"/>
                </a:spcBef>
                <a:spcAft>
                  <a:spcPct val="0"/>
                </a:spcAft>
                <a:defRPr>
                  <a:solidFill>
                    <a:schemeClr val="tx1"/>
                  </a:solidFill>
                  <a:latin typeface="Georgia" charset="0"/>
                  <a:ea typeface="ＭＳ Ｐゴシック" charset="0"/>
                </a:defRPr>
              </a:lvl8pPr>
              <a:lvl9pPr marL="3886200" indent="-228600" fontAlgn="base">
                <a:spcBef>
                  <a:spcPct val="0"/>
                </a:spcBef>
                <a:spcAft>
                  <a:spcPct val="0"/>
                </a:spcAft>
                <a:defRPr>
                  <a:solidFill>
                    <a:schemeClr val="tx1"/>
                  </a:solidFill>
                  <a:latin typeface="Georgia" charset="0"/>
                  <a:ea typeface="ＭＳ Ｐゴシック" charset="0"/>
                </a:defRPr>
              </a:lvl9pPr>
            </a:lstStyle>
            <a:p>
              <a:r>
                <a:rPr lang="en-US">
                  <a:solidFill>
                    <a:srgbClr val="0070C0"/>
                  </a:solidFill>
                </a:rPr>
                <a:t>2.85</a:t>
              </a:r>
            </a:p>
          </p:txBody>
        </p:sp>
        <p:sp>
          <p:nvSpPr>
            <p:cNvPr id="54" name="TextBox 25"/>
            <p:cNvSpPr txBox="1">
              <a:spLocks noChangeArrowheads="1"/>
            </p:cNvSpPr>
            <p:nvPr/>
          </p:nvSpPr>
          <p:spPr bwMode="auto">
            <a:xfrm>
              <a:off x="4851290" y="2270372"/>
              <a:ext cx="6206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eorgia" charset="0"/>
                  <a:ea typeface="ＭＳ Ｐゴシック" charset="0"/>
                  <a:cs typeface="ＭＳ Ｐゴシック" charset="0"/>
                </a:defRPr>
              </a:lvl1pPr>
              <a:lvl2pPr marL="742950" indent="-285750">
                <a:defRPr>
                  <a:solidFill>
                    <a:schemeClr val="tx1"/>
                  </a:solidFill>
                  <a:latin typeface="Georgia" charset="0"/>
                  <a:ea typeface="ＭＳ Ｐゴシック" charset="0"/>
                </a:defRPr>
              </a:lvl2pPr>
              <a:lvl3pPr marL="1143000" indent="-228600">
                <a:defRPr>
                  <a:solidFill>
                    <a:schemeClr val="tx1"/>
                  </a:solidFill>
                  <a:latin typeface="Georgia" charset="0"/>
                  <a:ea typeface="ＭＳ Ｐゴシック" charset="0"/>
                </a:defRPr>
              </a:lvl3pPr>
              <a:lvl4pPr marL="1600200" indent="-228600">
                <a:defRPr>
                  <a:solidFill>
                    <a:schemeClr val="tx1"/>
                  </a:solidFill>
                  <a:latin typeface="Georgia" charset="0"/>
                  <a:ea typeface="ＭＳ Ｐゴシック" charset="0"/>
                </a:defRPr>
              </a:lvl4pPr>
              <a:lvl5pPr marL="2057400" indent="-228600">
                <a:defRPr>
                  <a:solidFill>
                    <a:schemeClr val="tx1"/>
                  </a:solidFill>
                  <a:latin typeface="Georgia" charset="0"/>
                  <a:ea typeface="ＭＳ Ｐゴシック" charset="0"/>
                </a:defRPr>
              </a:lvl5pPr>
              <a:lvl6pPr marL="2514600" indent="-228600" fontAlgn="base">
                <a:spcBef>
                  <a:spcPct val="0"/>
                </a:spcBef>
                <a:spcAft>
                  <a:spcPct val="0"/>
                </a:spcAft>
                <a:defRPr>
                  <a:solidFill>
                    <a:schemeClr val="tx1"/>
                  </a:solidFill>
                  <a:latin typeface="Georgia" charset="0"/>
                  <a:ea typeface="ＭＳ Ｐゴシック" charset="0"/>
                </a:defRPr>
              </a:lvl6pPr>
              <a:lvl7pPr marL="2971800" indent="-228600" fontAlgn="base">
                <a:spcBef>
                  <a:spcPct val="0"/>
                </a:spcBef>
                <a:spcAft>
                  <a:spcPct val="0"/>
                </a:spcAft>
                <a:defRPr>
                  <a:solidFill>
                    <a:schemeClr val="tx1"/>
                  </a:solidFill>
                  <a:latin typeface="Georgia" charset="0"/>
                  <a:ea typeface="ＭＳ Ｐゴシック" charset="0"/>
                </a:defRPr>
              </a:lvl7pPr>
              <a:lvl8pPr marL="3429000" indent="-228600" fontAlgn="base">
                <a:spcBef>
                  <a:spcPct val="0"/>
                </a:spcBef>
                <a:spcAft>
                  <a:spcPct val="0"/>
                </a:spcAft>
                <a:defRPr>
                  <a:solidFill>
                    <a:schemeClr val="tx1"/>
                  </a:solidFill>
                  <a:latin typeface="Georgia" charset="0"/>
                  <a:ea typeface="ＭＳ Ｐゴシック" charset="0"/>
                </a:defRPr>
              </a:lvl8pPr>
              <a:lvl9pPr marL="3886200" indent="-228600" fontAlgn="base">
                <a:spcBef>
                  <a:spcPct val="0"/>
                </a:spcBef>
                <a:spcAft>
                  <a:spcPct val="0"/>
                </a:spcAft>
                <a:defRPr>
                  <a:solidFill>
                    <a:schemeClr val="tx1"/>
                  </a:solidFill>
                  <a:latin typeface="Georgia" charset="0"/>
                  <a:ea typeface="ＭＳ Ｐゴシック" charset="0"/>
                </a:defRPr>
              </a:lvl9pPr>
            </a:lstStyle>
            <a:p>
              <a:r>
                <a:rPr lang="en-US">
                  <a:solidFill>
                    <a:srgbClr val="0070C0"/>
                  </a:solidFill>
                </a:rPr>
                <a:t>2.67</a:t>
              </a:r>
            </a:p>
          </p:txBody>
        </p:sp>
        <p:sp>
          <p:nvSpPr>
            <p:cNvPr id="55" name="TextBox 26"/>
            <p:cNvSpPr txBox="1">
              <a:spLocks noChangeArrowheads="1"/>
            </p:cNvSpPr>
            <p:nvPr/>
          </p:nvSpPr>
          <p:spPr bwMode="auto">
            <a:xfrm>
              <a:off x="4313311" y="2879972"/>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eorgia" charset="0"/>
                  <a:ea typeface="ＭＳ Ｐゴシック" charset="0"/>
                  <a:cs typeface="ＭＳ Ｐゴシック" charset="0"/>
                </a:defRPr>
              </a:lvl1pPr>
              <a:lvl2pPr marL="742950" indent="-285750">
                <a:defRPr>
                  <a:solidFill>
                    <a:schemeClr val="tx1"/>
                  </a:solidFill>
                  <a:latin typeface="Georgia" charset="0"/>
                  <a:ea typeface="ＭＳ Ｐゴシック" charset="0"/>
                </a:defRPr>
              </a:lvl2pPr>
              <a:lvl3pPr marL="1143000" indent="-228600">
                <a:defRPr>
                  <a:solidFill>
                    <a:schemeClr val="tx1"/>
                  </a:solidFill>
                  <a:latin typeface="Georgia" charset="0"/>
                  <a:ea typeface="ＭＳ Ｐゴシック" charset="0"/>
                </a:defRPr>
              </a:lvl3pPr>
              <a:lvl4pPr marL="1600200" indent="-228600">
                <a:defRPr>
                  <a:solidFill>
                    <a:schemeClr val="tx1"/>
                  </a:solidFill>
                  <a:latin typeface="Georgia" charset="0"/>
                  <a:ea typeface="ＭＳ Ｐゴシック" charset="0"/>
                </a:defRPr>
              </a:lvl4pPr>
              <a:lvl5pPr marL="2057400" indent="-228600">
                <a:defRPr>
                  <a:solidFill>
                    <a:schemeClr val="tx1"/>
                  </a:solidFill>
                  <a:latin typeface="Georgia" charset="0"/>
                  <a:ea typeface="ＭＳ Ｐゴシック" charset="0"/>
                </a:defRPr>
              </a:lvl5pPr>
              <a:lvl6pPr marL="2514600" indent="-228600" fontAlgn="base">
                <a:spcBef>
                  <a:spcPct val="0"/>
                </a:spcBef>
                <a:spcAft>
                  <a:spcPct val="0"/>
                </a:spcAft>
                <a:defRPr>
                  <a:solidFill>
                    <a:schemeClr val="tx1"/>
                  </a:solidFill>
                  <a:latin typeface="Georgia" charset="0"/>
                  <a:ea typeface="ＭＳ Ｐゴシック" charset="0"/>
                </a:defRPr>
              </a:lvl6pPr>
              <a:lvl7pPr marL="2971800" indent="-228600" fontAlgn="base">
                <a:spcBef>
                  <a:spcPct val="0"/>
                </a:spcBef>
                <a:spcAft>
                  <a:spcPct val="0"/>
                </a:spcAft>
                <a:defRPr>
                  <a:solidFill>
                    <a:schemeClr val="tx1"/>
                  </a:solidFill>
                  <a:latin typeface="Georgia" charset="0"/>
                  <a:ea typeface="ＭＳ Ｐゴシック" charset="0"/>
                </a:defRPr>
              </a:lvl7pPr>
              <a:lvl8pPr marL="3429000" indent="-228600" fontAlgn="base">
                <a:spcBef>
                  <a:spcPct val="0"/>
                </a:spcBef>
                <a:spcAft>
                  <a:spcPct val="0"/>
                </a:spcAft>
                <a:defRPr>
                  <a:solidFill>
                    <a:schemeClr val="tx1"/>
                  </a:solidFill>
                  <a:latin typeface="Georgia" charset="0"/>
                  <a:ea typeface="ＭＳ Ｐゴシック" charset="0"/>
                </a:defRPr>
              </a:lvl8pPr>
              <a:lvl9pPr marL="3886200" indent="-228600" fontAlgn="base">
                <a:spcBef>
                  <a:spcPct val="0"/>
                </a:spcBef>
                <a:spcAft>
                  <a:spcPct val="0"/>
                </a:spcAft>
                <a:defRPr>
                  <a:solidFill>
                    <a:schemeClr val="tx1"/>
                  </a:solidFill>
                  <a:latin typeface="Georgia" charset="0"/>
                  <a:ea typeface="ＭＳ Ｐゴシック" charset="0"/>
                </a:defRPr>
              </a:lvl9pPr>
            </a:lstStyle>
            <a:p>
              <a:r>
                <a:rPr lang="en-US">
                  <a:solidFill>
                    <a:srgbClr val="0070C0"/>
                  </a:solidFill>
                </a:rPr>
                <a:t>232 GV</a:t>
              </a:r>
            </a:p>
          </p:txBody>
        </p:sp>
        <p:sp>
          <p:nvSpPr>
            <p:cNvPr id="56" name="Oval 55"/>
            <p:cNvSpPr/>
            <p:nvPr/>
          </p:nvSpPr>
          <p:spPr>
            <a:xfrm>
              <a:off x="4635592" y="2716004"/>
              <a:ext cx="215887" cy="217447"/>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57" name="TextBox 28"/>
            <p:cNvSpPr txBox="1">
              <a:spLocks noChangeArrowheads="1"/>
            </p:cNvSpPr>
            <p:nvPr/>
          </p:nvSpPr>
          <p:spPr bwMode="auto">
            <a:xfrm>
              <a:off x="4231944" y="1600200"/>
              <a:ext cx="1481496" cy="338554"/>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Georgia" charset="0"/>
                  <a:ea typeface="ＭＳ Ｐゴシック" charset="0"/>
                  <a:cs typeface="ＭＳ Ｐゴシック" charset="0"/>
                </a:defRPr>
              </a:lvl1pPr>
              <a:lvl2pPr marL="742950" indent="-285750">
                <a:defRPr>
                  <a:solidFill>
                    <a:schemeClr val="tx1"/>
                  </a:solidFill>
                  <a:latin typeface="Georgia" charset="0"/>
                  <a:ea typeface="ＭＳ Ｐゴシック" charset="0"/>
                </a:defRPr>
              </a:lvl2pPr>
              <a:lvl3pPr marL="1143000" indent="-228600">
                <a:defRPr>
                  <a:solidFill>
                    <a:schemeClr val="tx1"/>
                  </a:solidFill>
                  <a:latin typeface="Georgia" charset="0"/>
                  <a:ea typeface="ＭＳ Ｐゴシック" charset="0"/>
                </a:defRPr>
              </a:lvl3pPr>
              <a:lvl4pPr marL="1600200" indent="-228600">
                <a:defRPr>
                  <a:solidFill>
                    <a:schemeClr val="tx1"/>
                  </a:solidFill>
                  <a:latin typeface="Georgia" charset="0"/>
                  <a:ea typeface="ＭＳ Ｐゴシック" charset="0"/>
                </a:defRPr>
              </a:lvl4pPr>
              <a:lvl5pPr marL="2057400" indent="-228600">
                <a:defRPr>
                  <a:solidFill>
                    <a:schemeClr val="tx1"/>
                  </a:solidFill>
                  <a:latin typeface="Georgia" charset="0"/>
                  <a:ea typeface="ＭＳ Ｐゴシック" charset="0"/>
                </a:defRPr>
              </a:lvl5pPr>
              <a:lvl6pPr marL="2514600" indent="-228600" fontAlgn="base">
                <a:spcBef>
                  <a:spcPct val="0"/>
                </a:spcBef>
                <a:spcAft>
                  <a:spcPct val="0"/>
                </a:spcAft>
                <a:defRPr>
                  <a:solidFill>
                    <a:schemeClr val="tx1"/>
                  </a:solidFill>
                  <a:latin typeface="Georgia" charset="0"/>
                  <a:ea typeface="ＭＳ Ｐゴシック" charset="0"/>
                </a:defRPr>
              </a:lvl6pPr>
              <a:lvl7pPr marL="2971800" indent="-228600" fontAlgn="base">
                <a:spcBef>
                  <a:spcPct val="0"/>
                </a:spcBef>
                <a:spcAft>
                  <a:spcPct val="0"/>
                </a:spcAft>
                <a:defRPr>
                  <a:solidFill>
                    <a:schemeClr val="tx1"/>
                  </a:solidFill>
                  <a:latin typeface="Georgia" charset="0"/>
                  <a:ea typeface="ＭＳ Ｐゴシック" charset="0"/>
                </a:defRPr>
              </a:lvl7pPr>
              <a:lvl8pPr marL="3429000" indent="-228600" fontAlgn="base">
                <a:spcBef>
                  <a:spcPct val="0"/>
                </a:spcBef>
                <a:spcAft>
                  <a:spcPct val="0"/>
                </a:spcAft>
                <a:defRPr>
                  <a:solidFill>
                    <a:schemeClr val="tx1"/>
                  </a:solidFill>
                  <a:latin typeface="Georgia" charset="0"/>
                  <a:ea typeface="ＭＳ Ｐゴシック" charset="0"/>
                </a:defRPr>
              </a:lvl8pPr>
              <a:lvl9pPr marL="3886200" indent="-228600" fontAlgn="base">
                <a:spcBef>
                  <a:spcPct val="0"/>
                </a:spcBef>
                <a:spcAft>
                  <a:spcPct val="0"/>
                </a:spcAft>
                <a:defRPr>
                  <a:solidFill>
                    <a:schemeClr val="tx1"/>
                  </a:solidFill>
                  <a:latin typeface="Georgia" charset="0"/>
                  <a:ea typeface="ＭＳ Ｐゴシック" charset="0"/>
                </a:defRPr>
              </a:lvl9pPr>
            </a:lstStyle>
            <a:p>
              <a:r>
                <a:rPr lang="en-US" sz="1600">
                  <a:solidFill>
                    <a:srgbClr val="0070C0"/>
                  </a:solidFill>
                </a:rPr>
                <a:t>Spectral index</a:t>
              </a:r>
            </a:p>
          </p:txBody>
        </p:sp>
      </p:grpSp>
      <p:grpSp>
        <p:nvGrpSpPr>
          <p:cNvPr id="60" name="Group 30"/>
          <p:cNvGrpSpPr>
            <a:grpSpLocks/>
          </p:cNvGrpSpPr>
          <p:nvPr/>
        </p:nvGrpSpPr>
        <p:grpSpPr bwMode="auto">
          <a:xfrm>
            <a:off x="7239000" y="954088"/>
            <a:ext cx="1349375" cy="1331912"/>
            <a:chOff x="4230805" y="1917510"/>
            <a:chExt cx="1350161" cy="1331794"/>
          </a:xfrm>
        </p:grpSpPr>
        <p:cxnSp>
          <p:nvCxnSpPr>
            <p:cNvPr id="61" name="Straight Connector 60"/>
            <p:cNvCxnSpPr/>
            <p:nvPr/>
          </p:nvCxnSpPr>
          <p:spPr>
            <a:xfrm>
              <a:off x="4230805" y="1917510"/>
              <a:ext cx="0" cy="341282"/>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
          <p:nvSpPr>
            <p:cNvPr id="62" name="TextBox 32"/>
            <p:cNvSpPr txBox="1">
              <a:spLocks noChangeArrowheads="1"/>
            </p:cNvSpPr>
            <p:nvPr/>
          </p:nvSpPr>
          <p:spPr bwMode="auto">
            <a:xfrm>
              <a:off x="4317890" y="2041772"/>
              <a:ext cx="6062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eorgia" charset="0"/>
                  <a:ea typeface="ＭＳ Ｐゴシック" charset="0"/>
                  <a:cs typeface="ＭＳ Ｐゴシック" charset="0"/>
                </a:defRPr>
              </a:lvl1pPr>
              <a:lvl2pPr marL="742950" indent="-285750">
                <a:defRPr>
                  <a:solidFill>
                    <a:schemeClr val="tx1"/>
                  </a:solidFill>
                  <a:latin typeface="Georgia" charset="0"/>
                  <a:ea typeface="ＭＳ Ｐゴシック" charset="0"/>
                </a:defRPr>
              </a:lvl2pPr>
              <a:lvl3pPr marL="1143000" indent="-228600">
                <a:defRPr>
                  <a:solidFill>
                    <a:schemeClr val="tx1"/>
                  </a:solidFill>
                  <a:latin typeface="Georgia" charset="0"/>
                  <a:ea typeface="ＭＳ Ｐゴシック" charset="0"/>
                </a:defRPr>
              </a:lvl3pPr>
              <a:lvl4pPr marL="1600200" indent="-228600">
                <a:defRPr>
                  <a:solidFill>
                    <a:schemeClr val="tx1"/>
                  </a:solidFill>
                  <a:latin typeface="Georgia" charset="0"/>
                  <a:ea typeface="ＭＳ Ｐゴシック" charset="0"/>
                </a:defRPr>
              </a:lvl4pPr>
              <a:lvl5pPr marL="2057400" indent="-228600">
                <a:defRPr>
                  <a:solidFill>
                    <a:schemeClr val="tx1"/>
                  </a:solidFill>
                  <a:latin typeface="Georgia" charset="0"/>
                  <a:ea typeface="ＭＳ Ｐゴシック" charset="0"/>
                </a:defRPr>
              </a:lvl5pPr>
              <a:lvl6pPr marL="2514600" indent="-228600" fontAlgn="base">
                <a:spcBef>
                  <a:spcPct val="0"/>
                </a:spcBef>
                <a:spcAft>
                  <a:spcPct val="0"/>
                </a:spcAft>
                <a:defRPr>
                  <a:solidFill>
                    <a:schemeClr val="tx1"/>
                  </a:solidFill>
                  <a:latin typeface="Georgia" charset="0"/>
                  <a:ea typeface="ＭＳ Ｐゴシック" charset="0"/>
                </a:defRPr>
              </a:lvl6pPr>
              <a:lvl7pPr marL="2971800" indent="-228600" fontAlgn="base">
                <a:spcBef>
                  <a:spcPct val="0"/>
                </a:spcBef>
                <a:spcAft>
                  <a:spcPct val="0"/>
                </a:spcAft>
                <a:defRPr>
                  <a:solidFill>
                    <a:schemeClr val="tx1"/>
                  </a:solidFill>
                  <a:latin typeface="Georgia" charset="0"/>
                  <a:ea typeface="ＭＳ Ｐゴシック" charset="0"/>
                </a:defRPr>
              </a:lvl7pPr>
              <a:lvl8pPr marL="3429000" indent="-228600" fontAlgn="base">
                <a:spcBef>
                  <a:spcPct val="0"/>
                </a:spcBef>
                <a:spcAft>
                  <a:spcPct val="0"/>
                </a:spcAft>
                <a:defRPr>
                  <a:solidFill>
                    <a:schemeClr val="tx1"/>
                  </a:solidFill>
                  <a:latin typeface="Georgia" charset="0"/>
                  <a:ea typeface="ＭＳ Ｐゴシック" charset="0"/>
                </a:defRPr>
              </a:lvl8pPr>
              <a:lvl9pPr marL="3886200" indent="-228600" fontAlgn="base">
                <a:spcBef>
                  <a:spcPct val="0"/>
                </a:spcBef>
                <a:spcAft>
                  <a:spcPct val="0"/>
                </a:spcAft>
                <a:defRPr>
                  <a:solidFill>
                    <a:schemeClr val="tx1"/>
                  </a:solidFill>
                  <a:latin typeface="Georgia" charset="0"/>
                  <a:ea typeface="ＭＳ Ｐゴシック" charset="0"/>
                </a:defRPr>
              </a:lvl9pPr>
            </a:lstStyle>
            <a:p>
              <a:r>
                <a:rPr lang="en-US">
                  <a:solidFill>
                    <a:srgbClr val="0070C0"/>
                  </a:solidFill>
                </a:rPr>
                <a:t>2.77</a:t>
              </a:r>
            </a:p>
          </p:txBody>
        </p:sp>
        <p:sp>
          <p:nvSpPr>
            <p:cNvPr id="63" name="TextBox 33"/>
            <p:cNvSpPr txBox="1">
              <a:spLocks noChangeArrowheads="1"/>
            </p:cNvSpPr>
            <p:nvPr/>
          </p:nvSpPr>
          <p:spPr bwMode="auto">
            <a:xfrm>
              <a:off x="4937841" y="2136170"/>
              <a:ext cx="6431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eorgia" charset="0"/>
                  <a:ea typeface="ＭＳ Ｐゴシック" charset="0"/>
                  <a:cs typeface="ＭＳ Ｐゴシック" charset="0"/>
                </a:defRPr>
              </a:lvl1pPr>
              <a:lvl2pPr marL="742950" indent="-285750">
                <a:defRPr>
                  <a:solidFill>
                    <a:schemeClr val="tx1"/>
                  </a:solidFill>
                  <a:latin typeface="Georgia" charset="0"/>
                  <a:ea typeface="ＭＳ Ｐゴシック" charset="0"/>
                </a:defRPr>
              </a:lvl2pPr>
              <a:lvl3pPr marL="1143000" indent="-228600">
                <a:defRPr>
                  <a:solidFill>
                    <a:schemeClr val="tx1"/>
                  </a:solidFill>
                  <a:latin typeface="Georgia" charset="0"/>
                  <a:ea typeface="ＭＳ Ｐゴシック" charset="0"/>
                </a:defRPr>
              </a:lvl3pPr>
              <a:lvl4pPr marL="1600200" indent="-228600">
                <a:defRPr>
                  <a:solidFill>
                    <a:schemeClr val="tx1"/>
                  </a:solidFill>
                  <a:latin typeface="Georgia" charset="0"/>
                  <a:ea typeface="ＭＳ Ｐゴシック" charset="0"/>
                </a:defRPr>
              </a:lvl4pPr>
              <a:lvl5pPr marL="2057400" indent="-228600">
                <a:defRPr>
                  <a:solidFill>
                    <a:schemeClr val="tx1"/>
                  </a:solidFill>
                  <a:latin typeface="Georgia" charset="0"/>
                  <a:ea typeface="ＭＳ Ｐゴシック" charset="0"/>
                </a:defRPr>
              </a:lvl5pPr>
              <a:lvl6pPr marL="2514600" indent="-228600" fontAlgn="base">
                <a:spcBef>
                  <a:spcPct val="0"/>
                </a:spcBef>
                <a:spcAft>
                  <a:spcPct val="0"/>
                </a:spcAft>
                <a:defRPr>
                  <a:solidFill>
                    <a:schemeClr val="tx1"/>
                  </a:solidFill>
                  <a:latin typeface="Georgia" charset="0"/>
                  <a:ea typeface="ＭＳ Ｐゴシック" charset="0"/>
                </a:defRPr>
              </a:lvl6pPr>
              <a:lvl7pPr marL="2971800" indent="-228600" fontAlgn="base">
                <a:spcBef>
                  <a:spcPct val="0"/>
                </a:spcBef>
                <a:spcAft>
                  <a:spcPct val="0"/>
                </a:spcAft>
                <a:defRPr>
                  <a:solidFill>
                    <a:schemeClr val="tx1"/>
                  </a:solidFill>
                  <a:latin typeface="Georgia" charset="0"/>
                  <a:ea typeface="ＭＳ Ｐゴシック" charset="0"/>
                </a:defRPr>
              </a:lvl7pPr>
              <a:lvl8pPr marL="3429000" indent="-228600" fontAlgn="base">
                <a:spcBef>
                  <a:spcPct val="0"/>
                </a:spcBef>
                <a:spcAft>
                  <a:spcPct val="0"/>
                </a:spcAft>
                <a:defRPr>
                  <a:solidFill>
                    <a:schemeClr val="tx1"/>
                  </a:solidFill>
                  <a:latin typeface="Georgia" charset="0"/>
                  <a:ea typeface="ＭＳ Ｐゴシック" charset="0"/>
                </a:defRPr>
              </a:lvl8pPr>
              <a:lvl9pPr marL="3886200" indent="-228600" fontAlgn="base">
                <a:spcBef>
                  <a:spcPct val="0"/>
                </a:spcBef>
                <a:spcAft>
                  <a:spcPct val="0"/>
                </a:spcAft>
                <a:defRPr>
                  <a:solidFill>
                    <a:schemeClr val="tx1"/>
                  </a:solidFill>
                  <a:latin typeface="Georgia" charset="0"/>
                  <a:ea typeface="ＭＳ Ｐゴシック" charset="0"/>
                </a:defRPr>
              </a:lvl9pPr>
            </a:lstStyle>
            <a:p>
              <a:r>
                <a:rPr lang="en-US">
                  <a:solidFill>
                    <a:srgbClr val="0070C0"/>
                  </a:solidFill>
                </a:rPr>
                <a:t>2.48</a:t>
              </a:r>
            </a:p>
          </p:txBody>
        </p:sp>
        <p:sp>
          <p:nvSpPr>
            <p:cNvPr id="64" name="TextBox 34"/>
            <p:cNvSpPr txBox="1">
              <a:spLocks noChangeArrowheads="1"/>
            </p:cNvSpPr>
            <p:nvPr/>
          </p:nvSpPr>
          <p:spPr bwMode="auto">
            <a:xfrm>
              <a:off x="4313311" y="2879972"/>
              <a:ext cx="9460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eorgia" charset="0"/>
                  <a:ea typeface="ＭＳ Ｐゴシック" charset="0"/>
                  <a:cs typeface="ＭＳ Ｐゴシック" charset="0"/>
                </a:defRPr>
              </a:lvl1pPr>
              <a:lvl2pPr marL="742950" indent="-285750">
                <a:defRPr>
                  <a:solidFill>
                    <a:schemeClr val="tx1"/>
                  </a:solidFill>
                  <a:latin typeface="Georgia" charset="0"/>
                  <a:ea typeface="ＭＳ Ｐゴシック" charset="0"/>
                </a:defRPr>
              </a:lvl2pPr>
              <a:lvl3pPr marL="1143000" indent="-228600">
                <a:defRPr>
                  <a:solidFill>
                    <a:schemeClr val="tx1"/>
                  </a:solidFill>
                  <a:latin typeface="Georgia" charset="0"/>
                  <a:ea typeface="ＭＳ Ｐゴシック" charset="0"/>
                </a:defRPr>
              </a:lvl3pPr>
              <a:lvl4pPr marL="1600200" indent="-228600">
                <a:defRPr>
                  <a:solidFill>
                    <a:schemeClr val="tx1"/>
                  </a:solidFill>
                  <a:latin typeface="Georgia" charset="0"/>
                  <a:ea typeface="ＭＳ Ｐゴシック" charset="0"/>
                </a:defRPr>
              </a:lvl4pPr>
              <a:lvl5pPr marL="2057400" indent="-228600">
                <a:defRPr>
                  <a:solidFill>
                    <a:schemeClr val="tx1"/>
                  </a:solidFill>
                  <a:latin typeface="Georgia" charset="0"/>
                  <a:ea typeface="ＭＳ Ｐゴシック" charset="0"/>
                </a:defRPr>
              </a:lvl5pPr>
              <a:lvl6pPr marL="2514600" indent="-228600" fontAlgn="base">
                <a:spcBef>
                  <a:spcPct val="0"/>
                </a:spcBef>
                <a:spcAft>
                  <a:spcPct val="0"/>
                </a:spcAft>
                <a:defRPr>
                  <a:solidFill>
                    <a:schemeClr val="tx1"/>
                  </a:solidFill>
                  <a:latin typeface="Georgia" charset="0"/>
                  <a:ea typeface="ＭＳ Ｐゴシック" charset="0"/>
                </a:defRPr>
              </a:lvl6pPr>
              <a:lvl7pPr marL="2971800" indent="-228600" fontAlgn="base">
                <a:spcBef>
                  <a:spcPct val="0"/>
                </a:spcBef>
                <a:spcAft>
                  <a:spcPct val="0"/>
                </a:spcAft>
                <a:defRPr>
                  <a:solidFill>
                    <a:schemeClr val="tx1"/>
                  </a:solidFill>
                  <a:latin typeface="Georgia" charset="0"/>
                  <a:ea typeface="ＭＳ Ｐゴシック" charset="0"/>
                </a:defRPr>
              </a:lvl7pPr>
              <a:lvl8pPr marL="3429000" indent="-228600" fontAlgn="base">
                <a:spcBef>
                  <a:spcPct val="0"/>
                </a:spcBef>
                <a:spcAft>
                  <a:spcPct val="0"/>
                </a:spcAft>
                <a:defRPr>
                  <a:solidFill>
                    <a:schemeClr val="tx1"/>
                  </a:solidFill>
                  <a:latin typeface="Georgia" charset="0"/>
                  <a:ea typeface="ＭＳ Ｐゴシック" charset="0"/>
                </a:defRPr>
              </a:lvl8pPr>
              <a:lvl9pPr marL="3886200" indent="-228600" fontAlgn="base">
                <a:spcBef>
                  <a:spcPct val="0"/>
                </a:spcBef>
                <a:spcAft>
                  <a:spcPct val="0"/>
                </a:spcAft>
                <a:defRPr>
                  <a:solidFill>
                    <a:schemeClr val="tx1"/>
                  </a:solidFill>
                  <a:latin typeface="Georgia" charset="0"/>
                  <a:ea typeface="ＭＳ Ｐゴシック" charset="0"/>
                </a:defRPr>
              </a:lvl9pPr>
            </a:lstStyle>
            <a:p>
              <a:r>
                <a:rPr lang="en-US">
                  <a:solidFill>
                    <a:srgbClr val="0070C0"/>
                  </a:solidFill>
                </a:rPr>
                <a:t>243 GV</a:t>
              </a:r>
            </a:p>
          </p:txBody>
        </p:sp>
        <p:sp>
          <p:nvSpPr>
            <p:cNvPr id="65" name="Oval 64"/>
            <p:cNvSpPr/>
            <p:nvPr/>
          </p:nvSpPr>
          <p:spPr>
            <a:xfrm>
              <a:off x="4612027" y="2563565"/>
              <a:ext cx="216026" cy="217469"/>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grpSp>
      <p:sp>
        <p:nvSpPr>
          <p:cNvPr id="66" name="Freeform 65"/>
          <p:cNvSpPr/>
          <p:nvPr/>
        </p:nvSpPr>
        <p:spPr>
          <a:xfrm>
            <a:off x="7239000" y="1066800"/>
            <a:ext cx="1092200" cy="682625"/>
          </a:xfrm>
          <a:custGeom>
            <a:avLst/>
            <a:gdLst>
              <a:gd name="connsiteX0" fmla="*/ 0 w 1119116"/>
              <a:gd name="connsiteY0" fmla="*/ 0 h 627797"/>
              <a:gd name="connsiteX1" fmla="*/ 423081 w 1119116"/>
              <a:gd name="connsiteY1" fmla="*/ 627797 h 627797"/>
              <a:gd name="connsiteX2" fmla="*/ 1119116 w 1119116"/>
              <a:gd name="connsiteY2" fmla="*/ 232012 h 627797"/>
              <a:gd name="connsiteX0" fmla="*/ 0 w 1119116"/>
              <a:gd name="connsiteY0" fmla="*/ 0 h 682388"/>
              <a:gd name="connsiteX1" fmla="*/ 491320 w 1119116"/>
              <a:gd name="connsiteY1" fmla="*/ 682388 h 682388"/>
              <a:gd name="connsiteX2" fmla="*/ 1119116 w 1119116"/>
              <a:gd name="connsiteY2" fmla="*/ 232012 h 682388"/>
              <a:gd name="connsiteX0" fmla="*/ 0 w 1091821"/>
              <a:gd name="connsiteY0" fmla="*/ 0 h 682388"/>
              <a:gd name="connsiteX1" fmla="*/ 491320 w 1091821"/>
              <a:gd name="connsiteY1" fmla="*/ 682388 h 682388"/>
              <a:gd name="connsiteX2" fmla="*/ 1091821 w 1091821"/>
              <a:gd name="connsiteY2" fmla="*/ 464024 h 682388"/>
            </a:gdLst>
            <a:ahLst/>
            <a:cxnLst>
              <a:cxn ang="0">
                <a:pos x="connsiteX0" y="connsiteY0"/>
              </a:cxn>
              <a:cxn ang="0">
                <a:pos x="connsiteX1" y="connsiteY1"/>
              </a:cxn>
              <a:cxn ang="0">
                <a:pos x="connsiteX2" y="connsiteY2"/>
              </a:cxn>
            </a:cxnLst>
            <a:rect l="l" t="t" r="r" b="b"/>
            <a:pathLst>
              <a:path w="1091821" h="682388">
                <a:moveTo>
                  <a:pt x="0" y="0"/>
                </a:moveTo>
                <a:lnTo>
                  <a:pt x="491320" y="682388"/>
                </a:lnTo>
                <a:lnTo>
                  <a:pt x="1091821" y="464024"/>
                </a:lnTo>
              </a:path>
            </a:pathLst>
          </a:custGeom>
          <a:ln w="34925">
            <a:solidFill>
              <a:srgbClr val="0070C0"/>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68" name="WordArt 25"/>
          <p:cNvSpPr>
            <a:spLocks noChangeArrowheads="1" noChangeShapeType="1" noTextEdit="1"/>
          </p:cNvSpPr>
          <p:nvPr/>
        </p:nvSpPr>
        <p:spPr bwMode="auto">
          <a:xfrm>
            <a:off x="4572000" y="3771900"/>
            <a:ext cx="457200" cy="571500"/>
          </a:xfrm>
          <a:prstGeom prst="rect">
            <a:avLst/>
          </a:prstGeom>
        </p:spPr>
        <p:txBody>
          <a:bodyPr wrap="none" fromWordArt="1">
            <a:prstTxWarp prst="textPlain">
              <a:avLst>
                <a:gd name="adj" fmla="val 50000"/>
              </a:avLst>
            </a:prstTxWarp>
          </a:bodyPr>
          <a:lstStyle/>
          <a:p>
            <a:pPr algn="ctr"/>
            <a:endParaRPr lang="en-US" sz="3600" kern="10" dirty="0">
              <a:ln w="9525">
                <a:solidFill>
                  <a:srgbClr val="FF9900"/>
                </a:solidFill>
                <a:round/>
                <a:headEnd/>
                <a:tailEnd/>
              </a:ln>
              <a:gradFill rotWithShape="1">
                <a:gsLst>
                  <a:gs pos="0">
                    <a:srgbClr val="000000"/>
                  </a:gs>
                  <a:gs pos="20000">
                    <a:srgbClr val="000040"/>
                  </a:gs>
                  <a:gs pos="50000">
                    <a:srgbClr val="400040"/>
                  </a:gs>
                  <a:gs pos="75000">
                    <a:srgbClr val="8F0040"/>
                  </a:gs>
                  <a:gs pos="89999">
                    <a:srgbClr val="F27300"/>
                  </a:gs>
                  <a:gs pos="100000">
                    <a:srgbClr val="FFBF00"/>
                  </a:gs>
                </a:gsLst>
                <a:path path="rect">
                  <a:fillToRect l="50000" t="50000" r="50000" b="50000"/>
                </a:path>
              </a:gradFill>
              <a:latin typeface="Georgia"/>
              <a:ea typeface="Georgia"/>
              <a:cs typeface="Georgia"/>
            </a:endParaRPr>
          </a:p>
        </p:txBody>
      </p:sp>
    </p:spTree>
    <p:extLst>
      <p:ext uri="{BB962C8B-B14F-4D97-AF65-F5344CB8AC3E}">
        <p14:creationId xmlns:p14="http://schemas.microsoft.com/office/powerpoint/2010/main" val="169051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914400"/>
            <a:ext cx="2438400" cy="685800"/>
          </a:xfrm>
          <a:solidFill>
            <a:srgbClr val="FFF8C2"/>
          </a:solidFill>
        </p:spPr>
        <p:txBody>
          <a:bodyPr/>
          <a:lstStyle/>
          <a:p>
            <a:r>
              <a:rPr lang="en-US" dirty="0" smtClean="0">
                <a:solidFill>
                  <a:srgbClr val="000000"/>
                </a:solidFill>
              </a:rPr>
              <a:t>H/He </a:t>
            </a:r>
            <a:r>
              <a:rPr lang="en-US" dirty="0">
                <a:solidFill>
                  <a:srgbClr val="000000"/>
                </a:solidFill>
              </a:rPr>
              <a:t>ratio </a:t>
            </a:r>
            <a:r>
              <a:rPr lang="en-US" dirty="0" err="1">
                <a:solidFill>
                  <a:srgbClr val="000000"/>
                </a:solidFill>
              </a:rPr>
              <a:t>vs</a:t>
            </a:r>
            <a:r>
              <a:rPr lang="en-US" dirty="0">
                <a:solidFill>
                  <a:srgbClr val="000000"/>
                </a:solidFill>
              </a:rPr>
              <a:t> R</a:t>
            </a:r>
          </a:p>
        </p:txBody>
      </p:sp>
      <p:sp>
        <p:nvSpPr>
          <p:cNvPr id="5" name="Text Placeholder 4"/>
          <p:cNvSpPr>
            <a:spLocks noGrp="1"/>
          </p:cNvSpPr>
          <p:nvPr>
            <p:ph type="body" idx="2"/>
          </p:nvPr>
        </p:nvSpPr>
        <p:spPr>
          <a:xfrm>
            <a:off x="152400" y="1828800"/>
            <a:ext cx="2743200" cy="4572000"/>
          </a:xfrm>
        </p:spPr>
        <p:txBody>
          <a:bodyPr>
            <a:normAutofit fontScale="92500" lnSpcReduction="10000"/>
          </a:bodyPr>
          <a:lstStyle/>
          <a:p>
            <a:pPr>
              <a:buClr>
                <a:schemeClr val="bg1"/>
              </a:buClr>
            </a:pPr>
            <a:r>
              <a:rPr lang="en-US" b="1" dirty="0" smtClean="0"/>
              <a:t>Instrumental </a:t>
            </a:r>
            <a:r>
              <a:rPr lang="en-US" b="1" dirty="0" err="1" smtClean="0"/>
              <a:t>p.o.v</a:t>
            </a:r>
            <a:r>
              <a:rPr lang="en-US" b="1" dirty="0" smtClean="0"/>
              <a:t>.</a:t>
            </a:r>
          </a:p>
          <a:p>
            <a:pPr marL="109538" indent="-109538">
              <a:buClr>
                <a:schemeClr val="bg1"/>
              </a:buClr>
              <a:buFont typeface="Wingdings" pitchFamily="2" charset="2"/>
              <a:buChar char="§"/>
            </a:pPr>
            <a:r>
              <a:rPr lang="en-US" dirty="0" smtClean="0"/>
              <a:t>Systematic  uncertainties </a:t>
            </a:r>
            <a:r>
              <a:rPr lang="en-US" b="1" u="sng" dirty="0" smtClean="0"/>
              <a:t>partly cancel out  </a:t>
            </a:r>
            <a:r>
              <a:rPr lang="en-US" dirty="0" smtClean="0"/>
              <a:t>(</a:t>
            </a:r>
            <a:r>
              <a:rPr lang="en-US" dirty="0" err="1" smtClean="0"/>
              <a:t>livetime</a:t>
            </a:r>
            <a:r>
              <a:rPr lang="en-US" dirty="0" smtClean="0"/>
              <a:t>, spectrometer reconstruction, …)</a:t>
            </a:r>
          </a:p>
          <a:p>
            <a:pPr>
              <a:buClr>
                <a:schemeClr val="bg1"/>
              </a:buClr>
            </a:pPr>
            <a:r>
              <a:rPr lang="en-US" b="1" dirty="0" smtClean="0"/>
              <a:t>Theoretical </a:t>
            </a:r>
            <a:r>
              <a:rPr lang="en-US" b="1" dirty="0" err="1" smtClean="0"/>
              <a:t>p.o.v</a:t>
            </a:r>
            <a:r>
              <a:rPr lang="en-US" b="1" dirty="0" smtClean="0"/>
              <a:t>.</a:t>
            </a:r>
          </a:p>
          <a:p>
            <a:pPr marL="109538" indent="-109538">
              <a:buClr>
                <a:schemeClr val="bg1"/>
              </a:buClr>
              <a:buFont typeface="Wingdings" pitchFamily="2" charset="2"/>
              <a:buChar char="§"/>
            </a:pPr>
            <a:r>
              <a:rPr lang="en-US" dirty="0" smtClean="0"/>
              <a:t>Solar modulation negligible                            </a:t>
            </a:r>
            <a:r>
              <a:rPr lang="en-US" dirty="0" smtClean="0">
                <a:sym typeface="Wingdings" pitchFamily="2" charset="2"/>
              </a:rPr>
              <a:t> information about IS spectra down to GV region</a:t>
            </a:r>
          </a:p>
          <a:p>
            <a:pPr marL="109538" indent="-109538">
              <a:buClr>
                <a:schemeClr val="bg1"/>
              </a:buClr>
              <a:buFont typeface="Wingdings" pitchFamily="2" charset="2"/>
              <a:buChar char="§"/>
            </a:pPr>
            <a:r>
              <a:rPr lang="en-US" dirty="0" smtClean="0">
                <a:sym typeface="Wingdings" pitchFamily="2" charset="2"/>
              </a:rPr>
              <a:t>Propagation effects (diffusion and fragmentation) negligible above ~100GV                            information about source spectra</a:t>
            </a:r>
          </a:p>
          <a:p>
            <a:pPr>
              <a:buClr>
                <a:schemeClr val="bg1"/>
              </a:buClr>
            </a:pPr>
            <a:r>
              <a:rPr lang="en-US" dirty="0" smtClean="0">
                <a:sym typeface="Wingdings" pitchFamily="2" charset="2"/>
              </a:rPr>
              <a:t>(</a:t>
            </a:r>
            <a:r>
              <a:rPr lang="en-US" dirty="0" err="1" smtClean="0">
                <a:sym typeface="Wingdings" pitchFamily="2" charset="2"/>
              </a:rPr>
              <a:t>Putze</a:t>
            </a:r>
            <a:r>
              <a:rPr lang="en-US" dirty="0" smtClean="0">
                <a:sym typeface="Wingdings" pitchFamily="2" charset="2"/>
              </a:rPr>
              <a:t> et al. 2010)</a:t>
            </a:r>
          </a:p>
        </p:txBody>
      </p:sp>
      <p:pic>
        <p:nvPicPr>
          <p:cNvPr id="8" name="Content Placeholder 5"/>
          <p:cNvPicPr>
            <a:picLocks noGrp="1" noChangeAspect="1"/>
          </p:cNvPicPr>
          <p:nvPr>
            <p:ph sz="quarter" idx="1"/>
          </p:nvPr>
        </p:nvPicPr>
        <p:blipFill>
          <a:blip r:embed="rId3">
            <a:extLst>
              <a:ext uri="{28A0092B-C50C-407E-A947-70E740481C1C}">
                <a14:useLocalDpi xmlns:a14="http://schemas.microsoft.com/office/drawing/2010/main" val="0"/>
              </a:ext>
            </a:extLst>
          </a:blip>
          <a:srcRect l="2077" r="6889"/>
          <a:stretch>
            <a:fillRect/>
          </a:stretch>
        </p:blipFill>
        <p:spPr>
          <a:xfrm>
            <a:off x="2941638" y="1428750"/>
            <a:ext cx="6019800" cy="3524250"/>
          </a:xfrm>
        </p:spPr>
      </p:pic>
    </p:spTree>
    <p:extLst>
      <p:ext uri="{BB962C8B-B14F-4D97-AF65-F5344CB8AC3E}">
        <p14:creationId xmlns:p14="http://schemas.microsoft.com/office/powerpoint/2010/main" val="27219822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2438400" cy="685800"/>
          </a:xfrm>
          <a:solidFill>
            <a:srgbClr val="FFF8C2"/>
          </a:solidFill>
        </p:spPr>
        <p:txBody>
          <a:bodyPr/>
          <a:lstStyle/>
          <a:p>
            <a:r>
              <a:rPr lang="en-US" dirty="0">
                <a:solidFill>
                  <a:srgbClr val="000000"/>
                </a:solidFill>
              </a:rPr>
              <a:t>P/He ratio </a:t>
            </a:r>
            <a:r>
              <a:rPr lang="en-US" dirty="0" err="1">
                <a:solidFill>
                  <a:srgbClr val="000000"/>
                </a:solidFill>
              </a:rPr>
              <a:t>vs</a:t>
            </a:r>
            <a:r>
              <a:rPr lang="en-US" dirty="0">
                <a:solidFill>
                  <a:srgbClr val="000000"/>
                </a:solidFill>
              </a:rPr>
              <a:t> R</a:t>
            </a:r>
          </a:p>
        </p:txBody>
      </p:sp>
      <p:sp>
        <p:nvSpPr>
          <p:cNvPr id="3" name="Text Placeholder 2"/>
          <p:cNvSpPr>
            <a:spLocks noGrp="1"/>
          </p:cNvSpPr>
          <p:nvPr>
            <p:ph type="body" idx="2"/>
          </p:nvPr>
        </p:nvSpPr>
        <p:spPr>
          <a:xfrm>
            <a:off x="152400" y="1981200"/>
            <a:ext cx="2819400" cy="4144963"/>
          </a:xfrm>
        </p:spPr>
        <p:txBody>
          <a:bodyPr>
            <a:normAutofit/>
          </a:bodyPr>
          <a:lstStyle/>
          <a:p>
            <a:pPr marL="109538" indent="-109538">
              <a:buClr>
                <a:schemeClr val="bg1"/>
              </a:buClr>
              <a:buFont typeface="Wingdings" pitchFamily="2" charset="2"/>
              <a:buChar char="§"/>
            </a:pPr>
            <a:r>
              <a:rPr lang="en-US" dirty="0">
                <a:sym typeface="Wingdings" pitchFamily="2" charset="2"/>
              </a:rPr>
              <a:t>F</a:t>
            </a:r>
            <a:r>
              <a:rPr lang="en-US" dirty="0"/>
              <a:t>irst clear evidence of  </a:t>
            </a:r>
            <a:r>
              <a:rPr lang="en-US" b="1" dirty="0"/>
              <a:t>different  H and He </a:t>
            </a:r>
            <a:r>
              <a:rPr lang="en-US" b="1" dirty="0" smtClean="0"/>
              <a:t>slopes above ~10GV</a:t>
            </a:r>
            <a:endParaRPr lang="en-US" b="1" dirty="0"/>
          </a:p>
          <a:p>
            <a:pPr marL="109538" indent="-109538">
              <a:buClr>
                <a:schemeClr val="bg1"/>
              </a:buClr>
              <a:buFont typeface="Wingdings" pitchFamily="2" charset="2"/>
              <a:buChar char="§"/>
            </a:pPr>
            <a:r>
              <a:rPr lang="en-US" dirty="0">
                <a:sym typeface="Wingdings" pitchFamily="2" charset="2"/>
              </a:rPr>
              <a:t>Ratio described by a </a:t>
            </a:r>
            <a:r>
              <a:rPr lang="en-US" b="1" dirty="0">
                <a:sym typeface="Wingdings" pitchFamily="2" charset="2"/>
              </a:rPr>
              <a:t>single power law  </a:t>
            </a:r>
            <a:r>
              <a:rPr lang="en-US" dirty="0">
                <a:sym typeface="Wingdings" pitchFamily="2" charset="2"/>
              </a:rPr>
              <a:t>(in spite of the evident  structures  in the individual spectra)</a:t>
            </a:r>
          </a:p>
          <a:p>
            <a:endParaRPr lang="en-US"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rcRect l="7563" r="7563"/>
          <a:stretch>
            <a:fillRect/>
          </a:stretch>
        </p:blipFill>
        <p:spPr/>
      </p:pic>
      <p:sp>
        <p:nvSpPr>
          <p:cNvPr id="11" name="Rectangular Callout 10"/>
          <p:cNvSpPr/>
          <p:nvPr/>
        </p:nvSpPr>
        <p:spPr>
          <a:xfrm>
            <a:off x="5943600" y="2362200"/>
            <a:ext cx="2819400" cy="838200"/>
          </a:xfrm>
          <a:prstGeom prst="wedgeRectCallout">
            <a:avLst>
              <a:gd name="adj1" fmla="val -40985"/>
              <a:gd name="adj2" fmla="val 110218"/>
            </a:avLst>
          </a:prstGeom>
          <a:solidFill>
            <a:schemeClr val="bg1"/>
          </a:solidFill>
          <a:ln w="28575">
            <a:gradFill>
              <a:gsLst>
                <a:gs pos="6500">
                  <a:srgbClr val="FAA88A"/>
                </a:gs>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sz="2000" dirty="0" err="1" smtClean="0">
                <a:solidFill>
                  <a:srgbClr val="FF0000"/>
                </a:solidFill>
                <a:latin typeface="Symbol" pitchFamily="18" charset="2"/>
              </a:rPr>
              <a:t>a</a:t>
            </a:r>
            <a:r>
              <a:rPr lang="en-US" sz="2000" baseline="-25000" dirty="0" err="1">
                <a:solidFill>
                  <a:srgbClr val="FF0000"/>
                </a:solidFill>
              </a:rPr>
              <a:t>P</a:t>
            </a:r>
            <a:r>
              <a:rPr lang="en-US" sz="2000" dirty="0" err="1" smtClean="0">
                <a:solidFill>
                  <a:srgbClr val="FF0000"/>
                </a:solidFill>
              </a:rPr>
              <a:t>-</a:t>
            </a:r>
            <a:r>
              <a:rPr lang="en-US" sz="2000" dirty="0" err="1" smtClean="0">
                <a:solidFill>
                  <a:srgbClr val="FF0000"/>
                </a:solidFill>
                <a:latin typeface="Symbol" pitchFamily="18" charset="2"/>
              </a:rPr>
              <a:t>a</a:t>
            </a:r>
            <a:r>
              <a:rPr lang="en-US" sz="2000" baseline="-25000" dirty="0" err="1" smtClean="0">
                <a:solidFill>
                  <a:srgbClr val="FF0000"/>
                </a:solidFill>
              </a:rPr>
              <a:t>He</a:t>
            </a:r>
            <a:r>
              <a:rPr lang="en-US" sz="2000" smtClean="0">
                <a:solidFill>
                  <a:srgbClr val="FF0000"/>
                </a:solidFill>
              </a:rPr>
              <a:t> </a:t>
            </a:r>
            <a:r>
              <a:rPr lang="en-US" sz="2000">
                <a:solidFill>
                  <a:srgbClr val="FF0000"/>
                </a:solidFill>
              </a:rPr>
              <a:t>= </a:t>
            </a:r>
            <a:r>
              <a:rPr lang="en-US" sz="2000" smtClean="0">
                <a:solidFill>
                  <a:srgbClr val="FF0000"/>
                </a:solidFill>
              </a:rPr>
              <a:t>0.101 </a:t>
            </a:r>
            <a:r>
              <a:rPr lang="en-US" sz="2000">
                <a:solidFill>
                  <a:srgbClr val="FF0000"/>
                </a:solidFill>
              </a:rPr>
              <a:t>±</a:t>
            </a:r>
            <a:r>
              <a:rPr lang="en-US" sz="2000" smtClean="0">
                <a:solidFill>
                  <a:srgbClr val="FF0000"/>
                </a:solidFill>
              </a:rPr>
              <a:t>0.0014</a:t>
            </a:r>
            <a:endParaRPr lang="en-US" sz="2000" dirty="0">
              <a:solidFill>
                <a:srgbClr val="FF0000"/>
              </a:solidFill>
            </a:endParaRPr>
          </a:p>
          <a:p>
            <a:pPr lvl="0"/>
            <a:r>
              <a:rPr lang="en-US" sz="2000" dirty="0">
                <a:solidFill>
                  <a:srgbClr val="FF0000"/>
                </a:solidFill>
                <a:latin typeface="Symbol" pitchFamily="18" charset="2"/>
              </a:rPr>
              <a:t>c</a:t>
            </a:r>
            <a:r>
              <a:rPr lang="en-US" sz="2000" baseline="30000" dirty="0">
                <a:solidFill>
                  <a:srgbClr val="FF0000"/>
                </a:solidFill>
              </a:rPr>
              <a:t>2</a:t>
            </a:r>
            <a:r>
              <a:rPr lang="en-US" sz="2000" dirty="0">
                <a:solidFill>
                  <a:srgbClr val="FF0000"/>
                </a:solidFill>
              </a:rPr>
              <a:t>~1.3</a:t>
            </a:r>
          </a:p>
        </p:txBody>
      </p:sp>
    </p:spTree>
    <p:extLst>
      <p:ext uri="{BB962C8B-B14F-4D97-AF65-F5344CB8AC3E}">
        <p14:creationId xmlns:p14="http://schemas.microsoft.com/office/powerpoint/2010/main" val="1107616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Titolo 1"/>
          <p:cNvSpPr>
            <a:spLocks noGrp="1"/>
          </p:cNvSpPr>
          <p:nvPr>
            <p:ph type="title"/>
          </p:nvPr>
        </p:nvSpPr>
        <p:spPr>
          <a:xfrm>
            <a:off x="76200" y="838200"/>
            <a:ext cx="8229600" cy="1143000"/>
          </a:xfrm>
        </p:spPr>
        <p:txBody>
          <a:bodyPr/>
          <a:lstStyle/>
          <a:p>
            <a:r>
              <a:rPr lang="it-IT" baseline="30000" dirty="0">
                <a:latin typeface="Book Antiqua" charset="0"/>
              </a:rPr>
              <a:t>2</a:t>
            </a:r>
            <a:r>
              <a:rPr lang="it-IT" dirty="0">
                <a:latin typeface="Book Antiqua" charset="0"/>
              </a:rPr>
              <a:t>H </a:t>
            </a:r>
            <a:r>
              <a:rPr lang="it-IT" dirty="0" smtClean="0">
                <a:latin typeface="Book Antiqua" charset="0"/>
              </a:rPr>
              <a:t>and  </a:t>
            </a:r>
            <a:r>
              <a:rPr lang="it-IT" baseline="30000" dirty="0" smtClean="0">
                <a:latin typeface="Book Antiqua" charset="0"/>
              </a:rPr>
              <a:t>1</a:t>
            </a:r>
            <a:r>
              <a:rPr lang="it-IT" dirty="0" smtClean="0">
                <a:latin typeface="Book Antiqua" charset="0"/>
              </a:rPr>
              <a:t>H </a:t>
            </a:r>
            <a:r>
              <a:rPr lang="it-IT" dirty="0" err="1" smtClean="0">
                <a:latin typeface="Book Antiqua" charset="0"/>
              </a:rPr>
              <a:t>flux</a:t>
            </a:r>
            <a:r>
              <a:rPr lang="it-IT" dirty="0" smtClean="0">
                <a:latin typeface="Book Antiqua" charset="0"/>
              </a:rPr>
              <a:t>                    </a:t>
            </a:r>
            <a:r>
              <a:rPr lang="it-IT" baseline="30000" dirty="0" smtClean="0">
                <a:latin typeface="Book Antiqua" charset="0"/>
              </a:rPr>
              <a:t>2</a:t>
            </a:r>
            <a:r>
              <a:rPr lang="it-IT" dirty="0" smtClean="0">
                <a:latin typeface="Book Antiqua" charset="0"/>
              </a:rPr>
              <a:t>H/</a:t>
            </a:r>
            <a:r>
              <a:rPr lang="it-IT" baseline="30000" dirty="0" smtClean="0">
                <a:latin typeface="Book Antiqua" charset="0"/>
              </a:rPr>
              <a:t>1</a:t>
            </a:r>
            <a:r>
              <a:rPr lang="it-IT" dirty="0" smtClean="0">
                <a:latin typeface="Book Antiqua" charset="0"/>
              </a:rPr>
              <a:t>H</a:t>
            </a:r>
            <a:endParaRPr lang="it-IT" dirty="0">
              <a:latin typeface="Book Antiqua" charset="0"/>
            </a:endParaRPr>
          </a:p>
        </p:txBody>
      </p:sp>
      <p:pic>
        <p:nvPicPr>
          <p:cNvPr id="2" name="Picture 1" descr="fig_hyd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00200"/>
            <a:ext cx="9144000" cy="3709503"/>
          </a:xfrm>
          <a:prstGeom prst="rect">
            <a:avLst/>
          </a:prstGeom>
        </p:spPr>
      </p:pic>
      <p:sp>
        <p:nvSpPr>
          <p:cNvPr id="4" name="Text Box 4"/>
          <p:cNvSpPr txBox="1">
            <a:spLocks noChangeArrowheads="1"/>
          </p:cNvSpPr>
          <p:nvPr/>
        </p:nvSpPr>
        <p:spPr bwMode="auto">
          <a:xfrm rot="2278753">
            <a:off x="7109591" y="1923845"/>
            <a:ext cx="1706563" cy="414337"/>
          </a:xfrm>
          <a:prstGeom prst="rect">
            <a:avLst/>
          </a:prstGeom>
          <a:noFill/>
          <a:ln w="9525">
            <a:noFill/>
            <a:miter lim="800000"/>
            <a:headEnd/>
            <a:tailEnd/>
          </a:ln>
        </p:spPr>
        <p:txBody>
          <a:bodyPr wrap="none">
            <a:spAutoFit/>
          </a:bodyPr>
          <a:lstStyle/>
          <a:p>
            <a:pPr eaLnBrk="1" hangingPunct="1"/>
            <a:r>
              <a:rPr lang="en-US" sz="2400" dirty="0">
                <a:solidFill>
                  <a:srgbClr val="FF0000"/>
                </a:solidFill>
                <a:latin typeface="Franklin Gothic Medium" pitchFamily="34" charset="0"/>
              </a:rPr>
              <a:t>Preliminary</a:t>
            </a:r>
            <a:endParaRPr lang="en-GB" sz="2400" dirty="0">
              <a:solidFill>
                <a:srgbClr val="FF0000"/>
              </a:solidFill>
              <a:latin typeface="Franklin Gothic Medium" pitchFamily="34" charset="0"/>
            </a:endParaRPr>
          </a:p>
        </p:txBody>
      </p:sp>
    </p:spTree>
    <p:extLst>
      <p:ext uri="{BB962C8B-B14F-4D97-AF65-F5344CB8AC3E}">
        <p14:creationId xmlns:p14="http://schemas.microsoft.com/office/powerpoint/2010/main" val="2117295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1498" t="463" r="3762" b="-463"/>
          <a:stretch/>
        </p:blipFill>
        <p:spPr>
          <a:xfrm>
            <a:off x="-838200" y="838200"/>
            <a:ext cx="9457267" cy="5486400"/>
          </a:xfrm>
        </p:spPr>
      </p:pic>
    </p:spTree>
    <p:extLst>
      <p:ext uri="{BB962C8B-B14F-4D97-AF65-F5344CB8AC3E}">
        <p14:creationId xmlns:p14="http://schemas.microsoft.com/office/powerpoint/2010/main" val="498591768"/>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Titolo 1"/>
          <p:cNvSpPr>
            <a:spLocks noGrp="1"/>
          </p:cNvSpPr>
          <p:nvPr>
            <p:ph type="title"/>
          </p:nvPr>
        </p:nvSpPr>
        <p:spPr>
          <a:xfrm>
            <a:off x="0" y="838200"/>
            <a:ext cx="8229600" cy="1143000"/>
          </a:xfrm>
        </p:spPr>
        <p:txBody>
          <a:bodyPr/>
          <a:lstStyle/>
          <a:p>
            <a:r>
              <a:rPr lang="it-IT" baseline="30000" dirty="0" smtClean="0">
                <a:latin typeface="Book Antiqua" charset="0"/>
              </a:rPr>
              <a:t>3</a:t>
            </a:r>
            <a:r>
              <a:rPr lang="it-IT" dirty="0" smtClean="0">
                <a:latin typeface="Book Antiqua" charset="0"/>
              </a:rPr>
              <a:t>He and </a:t>
            </a:r>
            <a:r>
              <a:rPr lang="it-IT" baseline="30000" dirty="0">
                <a:latin typeface="Book Antiqua" charset="0"/>
              </a:rPr>
              <a:t>4</a:t>
            </a:r>
            <a:r>
              <a:rPr lang="it-IT" dirty="0" smtClean="0">
                <a:latin typeface="Book Antiqua" charset="0"/>
              </a:rPr>
              <a:t>He </a:t>
            </a:r>
            <a:r>
              <a:rPr lang="it-IT" dirty="0" err="1" smtClean="0">
                <a:latin typeface="Book Antiqua" charset="0"/>
              </a:rPr>
              <a:t>flux</a:t>
            </a:r>
            <a:r>
              <a:rPr lang="it-IT" dirty="0" smtClean="0">
                <a:latin typeface="Book Antiqua" charset="0"/>
              </a:rPr>
              <a:t>               </a:t>
            </a:r>
            <a:r>
              <a:rPr lang="it-IT" baseline="30000" dirty="0" smtClean="0">
                <a:latin typeface="Book Antiqua" charset="0"/>
              </a:rPr>
              <a:t>3</a:t>
            </a:r>
            <a:r>
              <a:rPr lang="it-IT" dirty="0" smtClean="0">
                <a:latin typeface="Book Antiqua" charset="0"/>
              </a:rPr>
              <a:t>He</a:t>
            </a:r>
            <a:r>
              <a:rPr lang="it-IT" dirty="0">
                <a:latin typeface="Book Antiqua" charset="0"/>
              </a:rPr>
              <a:t>/</a:t>
            </a:r>
            <a:r>
              <a:rPr lang="it-IT" baseline="30000" dirty="0" smtClean="0">
                <a:latin typeface="Book Antiqua" charset="0"/>
              </a:rPr>
              <a:t>4</a:t>
            </a:r>
            <a:r>
              <a:rPr lang="it-IT" dirty="0" smtClean="0">
                <a:latin typeface="Book Antiqua" charset="0"/>
              </a:rPr>
              <a:t>He</a:t>
            </a:r>
            <a:endParaRPr lang="it-IT" dirty="0">
              <a:latin typeface="Book Antiqua" charset="0"/>
            </a:endParaRPr>
          </a:p>
        </p:txBody>
      </p:sp>
      <p:pic>
        <p:nvPicPr>
          <p:cNvPr id="5" name="Picture 4" descr="fig_he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76400"/>
            <a:ext cx="9144000" cy="3709503"/>
          </a:xfrm>
          <a:prstGeom prst="rect">
            <a:avLst/>
          </a:prstGeom>
        </p:spPr>
      </p:pic>
      <p:sp>
        <p:nvSpPr>
          <p:cNvPr id="4" name="Text Box 4"/>
          <p:cNvSpPr txBox="1">
            <a:spLocks noChangeArrowheads="1"/>
          </p:cNvSpPr>
          <p:nvPr/>
        </p:nvSpPr>
        <p:spPr bwMode="auto">
          <a:xfrm rot="2278753">
            <a:off x="7347802" y="1771445"/>
            <a:ext cx="1706563" cy="414337"/>
          </a:xfrm>
          <a:prstGeom prst="rect">
            <a:avLst/>
          </a:prstGeom>
          <a:noFill/>
          <a:ln w="9525">
            <a:noFill/>
            <a:miter lim="800000"/>
            <a:headEnd/>
            <a:tailEnd/>
          </a:ln>
        </p:spPr>
        <p:txBody>
          <a:bodyPr wrap="none">
            <a:spAutoFit/>
          </a:bodyPr>
          <a:lstStyle/>
          <a:p>
            <a:pPr eaLnBrk="1" hangingPunct="1"/>
            <a:r>
              <a:rPr lang="en-US" sz="2400" dirty="0">
                <a:solidFill>
                  <a:srgbClr val="FF0000"/>
                </a:solidFill>
                <a:latin typeface="Franklin Gothic Medium" pitchFamily="34" charset="0"/>
              </a:rPr>
              <a:t>Preliminary</a:t>
            </a:r>
            <a:endParaRPr lang="en-GB" sz="2400" dirty="0">
              <a:solidFill>
                <a:srgbClr val="FF0000"/>
              </a:solidFill>
              <a:latin typeface="Franklin Gothic Medium" pitchFamily="34" charset="0"/>
            </a:endParaRPr>
          </a:p>
        </p:txBody>
      </p:sp>
    </p:spTree>
    <p:extLst>
      <p:ext uri="{BB962C8B-B14F-4D97-AF65-F5344CB8AC3E}">
        <p14:creationId xmlns:p14="http://schemas.microsoft.com/office/powerpoint/2010/main" val="1632031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8600" y="4191000"/>
            <a:ext cx="2590800" cy="381000"/>
          </a:xfrm>
          <a:prstGeom prst="rect">
            <a:avLst/>
          </a:prstGeom>
          <a:solidFill>
            <a:schemeClr val="accent1">
              <a:lumMod val="75000"/>
            </a:schemeClr>
          </a:solidFill>
          <a:ln w="28575">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smtClean="0"/>
          </a:p>
        </p:txBody>
      </p:sp>
      <p:sp>
        <p:nvSpPr>
          <p:cNvPr id="26" name="Rectangle 25"/>
          <p:cNvSpPr/>
          <p:nvPr/>
        </p:nvSpPr>
        <p:spPr>
          <a:xfrm>
            <a:off x="246529" y="2514600"/>
            <a:ext cx="2590800" cy="381000"/>
          </a:xfrm>
          <a:prstGeom prst="rect">
            <a:avLst/>
          </a:prstGeom>
          <a:solidFill>
            <a:schemeClr val="accent1">
              <a:lumMod val="75000"/>
            </a:schemeClr>
          </a:solidFill>
          <a:ln w="28575">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smtClean="0"/>
          </a:p>
        </p:txBody>
      </p:sp>
      <p:sp>
        <p:nvSpPr>
          <p:cNvPr id="15" name="Title 14"/>
          <p:cNvSpPr>
            <a:spLocks noGrp="1"/>
          </p:cNvSpPr>
          <p:nvPr>
            <p:ph type="title"/>
          </p:nvPr>
        </p:nvSpPr>
        <p:spPr>
          <a:xfrm>
            <a:off x="304800" y="762000"/>
            <a:ext cx="2362200" cy="990600"/>
          </a:xfrm>
          <a:solidFill>
            <a:srgbClr val="FFF8C2"/>
          </a:solidFill>
        </p:spPr>
        <p:txBody>
          <a:bodyPr/>
          <a:lstStyle/>
          <a:p>
            <a:r>
              <a:rPr lang="en-US" dirty="0" smtClean="0">
                <a:solidFill>
                  <a:srgbClr val="000000"/>
                </a:solidFill>
              </a:rPr>
              <a:t>Electron energy measurements</a:t>
            </a:r>
            <a:endParaRPr lang="en-US" dirty="0">
              <a:solidFill>
                <a:srgbClr val="000000"/>
              </a:solidFill>
            </a:endParaRPr>
          </a:p>
        </p:txBody>
      </p:sp>
      <p:sp>
        <p:nvSpPr>
          <p:cNvPr id="10" name="Text Placeholder 9"/>
          <p:cNvSpPr>
            <a:spLocks noGrp="1"/>
          </p:cNvSpPr>
          <p:nvPr>
            <p:ph type="body" idx="2"/>
          </p:nvPr>
        </p:nvSpPr>
        <p:spPr>
          <a:xfrm>
            <a:off x="152400" y="1828800"/>
            <a:ext cx="2743200" cy="4144963"/>
          </a:xfrm>
        </p:spPr>
        <p:txBody>
          <a:bodyPr>
            <a:noAutofit/>
          </a:bodyPr>
          <a:lstStyle/>
          <a:p>
            <a:r>
              <a:rPr lang="en-US" dirty="0" smtClean="0"/>
              <a:t>Two  independent  ways to determine electron energy:</a:t>
            </a:r>
          </a:p>
          <a:p>
            <a:pPr marL="233363" indent="-233363">
              <a:buClr>
                <a:schemeClr val="bg1"/>
              </a:buClr>
              <a:buFont typeface="+mj-lt"/>
              <a:buAutoNum type="arabicPeriod"/>
            </a:pPr>
            <a:r>
              <a:rPr lang="en-US" sz="1800" b="1" dirty="0" smtClean="0"/>
              <a:t>Spectrometer </a:t>
            </a:r>
          </a:p>
          <a:p>
            <a:pPr marL="233363" lvl="1" indent="-107950">
              <a:buClr>
                <a:schemeClr val="bg1"/>
              </a:buClr>
              <a:buFont typeface="Arial" pitchFamily="34" charset="0"/>
              <a:buChar char="•"/>
            </a:pPr>
            <a:r>
              <a:rPr lang="en-US" sz="1500" dirty="0" smtClean="0">
                <a:solidFill>
                  <a:schemeClr val="bg1"/>
                </a:solidFill>
              </a:rPr>
              <a:t>Most precise</a:t>
            </a:r>
          </a:p>
          <a:p>
            <a:pPr marL="233363" lvl="1" indent="-107950">
              <a:buClr>
                <a:schemeClr val="bg1"/>
              </a:buClr>
              <a:buFont typeface="Arial" pitchFamily="34" charset="0"/>
              <a:buChar char="•"/>
            </a:pPr>
            <a:r>
              <a:rPr lang="en-US" sz="1500" dirty="0" smtClean="0">
                <a:solidFill>
                  <a:schemeClr val="bg1"/>
                </a:solidFill>
              </a:rPr>
              <a:t>Non-negligible energy losses (bremsstrahlung) above  the spectrometer     </a:t>
            </a:r>
            <a:r>
              <a:rPr lang="en-US" sz="1500" dirty="0" smtClean="0">
                <a:solidFill>
                  <a:schemeClr val="bg1"/>
                </a:solidFill>
                <a:sym typeface="Wingdings" pitchFamily="2" charset="2"/>
              </a:rPr>
              <a:t> unfolding</a:t>
            </a:r>
            <a:endParaRPr lang="en-US" sz="1500" dirty="0" smtClean="0"/>
          </a:p>
          <a:p>
            <a:pPr marL="233363" indent="-233363">
              <a:buClr>
                <a:schemeClr val="bg1"/>
              </a:buClr>
              <a:buFont typeface="+mj-lt"/>
              <a:buAutoNum type="arabicPeriod"/>
            </a:pPr>
            <a:r>
              <a:rPr lang="en-US" sz="1800" b="1" dirty="0" smtClean="0"/>
              <a:t>Calorimeter</a:t>
            </a:r>
          </a:p>
          <a:p>
            <a:pPr marL="233363" lvl="1" indent="-107950">
              <a:buClr>
                <a:schemeClr val="bg1"/>
              </a:buClr>
              <a:buFont typeface="Arial" pitchFamily="34" charset="0"/>
              <a:buChar char="•"/>
            </a:pPr>
            <a:r>
              <a:rPr lang="en-US" sz="1500" dirty="0" smtClean="0">
                <a:solidFill>
                  <a:schemeClr val="bg1"/>
                </a:solidFill>
              </a:rPr>
              <a:t>Gaussian resolution</a:t>
            </a:r>
          </a:p>
          <a:p>
            <a:pPr marL="233363" lvl="1" indent="-107950">
              <a:buClr>
                <a:schemeClr val="bg1"/>
              </a:buClr>
              <a:buFont typeface="Arial" pitchFamily="34" charset="0"/>
              <a:buChar char="•"/>
            </a:pPr>
            <a:r>
              <a:rPr lang="en-US" sz="1500" dirty="0" smtClean="0">
                <a:solidFill>
                  <a:schemeClr val="bg1"/>
                </a:solidFill>
              </a:rPr>
              <a:t>No  energy-loss correction required</a:t>
            </a:r>
          </a:p>
          <a:p>
            <a:pPr marL="233363" lvl="1" indent="-107950">
              <a:buClr>
                <a:schemeClr val="bg1"/>
              </a:buClr>
              <a:buFont typeface="Arial" pitchFamily="34" charset="0"/>
              <a:buChar char="•"/>
            </a:pPr>
            <a:r>
              <a:rPr lang="en-US" sz="1500" dirty="0" smtClean="0">
                <a:solidFill>
                  <a:schemeClr val="bg1"/>
                </a:solidFill>
              </a:rPr>
              <a:t>Strong containment requirements                                 </a:t>
            </a:r>
            <a:r>
              <a:rPr lang="en-US" sz="1500" dirty="0" smtClean="0">
                <a:solidFill>
                  <a:schemeClr val="bg1"/>
                </a:solidFill>
                <a:sym typeface="Wingdings" pitchFamily="2" charset="2"/>
              </a:rPr>
              <a:t> smaller statistical sample</a:t>
            </a:r>
            <a:endParaRPr lang="en-US" sz="1500" dirty="0" smtClean="0">
              <a:solidFill>
                <a:schemeClr val="bg1"/>
              </a:solidFill>
            </a:endParaRPr>
          </a:p>
        </p:txBody>
      </p:sp>
      <p:pic>
        <p:nvPicPr>
          <p:cNvPr id="14" name="Picture 5"/>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124200" y="838200"/>
            <a:ext cx="5638800" cy="4191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ular Callout 16"/>
          <p:cNvSpPr/>
          <p:nvPr/>
        </p:nvSpPr>
        <p:spPr>
          <a:xfrm>
            <a:off x="6132513" y="1143000"/>
            <a:ext cx="1550987" cy="458788"/>
          </a:xfrm>
          <a:prstGeom prst="wedgeRectCallout">
            <a:avLst>
              <a:gd name="adj1" fmla="val -67778"/>
              <a:gd name="adj2" fmla="val 220728"/>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dirty="0"/>
              <a:t>spectrometer</a:t>
            </a:r>
          </a:p>
        </p:txBody>
      </p:sp>
      <p:sp>
        <p:nvSpPr>
          <p:cNvPr id="18" name="Rectangular Callout 17"/>
          <p:cNvSpPr/>
          <p:nvPr/>
        </p:nvSpPr>
        <p:spPr>
          <a:xfrm>
            <a:off x="4581525" y="3276600"/>
            <a:ext cx="1550988" cy="458788"/>
          </a:xfrm>
          <a:prstGeom prst="wedgeRectCallout">
            <a:avLst>
              <a:gd name="adj1" fmla="val 20083"/>
              <a:gd name="adj2" fmla="val -193578"/>
            </a:avLst>
          </a:prstGeom>
          <a:ln>
            <a:solidFill>
              <a:schemeClr val="tx1"/>
            </a:solid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dirty="0"/>
              <a:t>calorimeter</a:t>
            </a:r>
          </a:p>
        </p:txBody>
      </p:sp>
      <p:sp>
        <p:nvSpPr>
          <p:cNvPr id="20" name="TextBox 21"/>
          <p:cNvSpPr txBox="1">
            <a:spLocks noChangeArrowheads="1"/>
          </p:cNvSpPr>
          <p:nvPr/>
        </p:nvSpPr>
        <p:spPr bwMode="auto">
          <a:xfrm>
            <a:off x="4343400" y="685800"/>
            <a:ext cx="3654425" cy="307975"/>
          </a:xfrm>
          <a:prstGeom prst="rect">
            <a:avLst/>
          </a:prstGeom>
          <a:solidFill>
            <a:srgbClr val="FFFF00"/>
          </a:solidFill>
          <a:ln w="9525">
            <a:solidFill>
              <a:srgbClr val="000000"/>
            </a:solidFill>
            <a:miter lim="800000"/>
            <a:headEnd/>
            <a:tailEnd/>
          </a:ln>
        </p:spPr>
        <p:txBody>
          <a:bodyPr wrap="none">
            <a:spAutoFit/>
          </a:bodyPr>
          <a:lstStyle>
            <a:lvl1pPr>
              <a:defRPr>
                <a:solidFill>
                  <a:schemeClr val="tx1"/>
                </a:solidFill>
                <a:latin typeface="Georgia" charset="0"/>
                <a:ea typeface="ＭＳ Ｐゴシック" charset="0"/>
                <a:cs typeface="ＭＳ Ｐゴシック" charset="0"/>
              </a:defRPr>
            </a:lvl1pPr>
            <a:lvl2pPr marL="742950" indent="-285750">
              <a:defRPr>
                <a:solidFill>
                  <a:schemeClr val="tx1"/>
                </a:solidFill>
                <a:latin typeface="Georgia" charset="0"/>
                <a:ea typeface="ＭＳ Ｐゴシック" charset="0"/>
              </a:defRPr>
            </a:lvl2pPr>
            <a:lvl3pPr marL="1143000" indent="-228600">
              <a:defRPr>
                <a:solidFill>
                  <a:schemeClr val="tx1"/>
                </a:solidFill>
                <a:latin typeface="Georgia" charset="0"/>
                <a:ea typeface="ＭＳ Ｐゴシック" charset="0"/>
              </a:defRPr>
            </a:lvl3pPr>
            <a:lvl4pPr marL="1600200" indent="-228600">
              <a:defRPr>
                <a:solidFill>
                  <a:schemeClr val="tx1"/>
                </a:solidFill>
                <a:latin typeface="Georgia" charset="0"/>
                <a:ea typeface="ＭＳ Ｐゴシック" charset="0"/>
              </a:defRPr>
            </a:lvl4pPr>
            <a:lvl5pPr marL="2057400" indent="-228600">
              <a:defRPr>
                <a:solidFill>
                  <a:schemeClr val="tx1"/>
                </a:solidFill>
                <a:latin typeface="Georgia" charset="0"/>
                <a:ea typeface="ＭＳ Ｐゴシック" charset="0"/>
              </a:defRPr>
            </a:lvl5pPr>
            <a:lvl6pPr marL="2514600" indent="-228600" fontAlgn="base">
              <a:spcBef>
                <a:spcPct val="0"/>
              </a:spcBef>
              <a:spcAft>
                <a:spcPct val="0"/>
              </a:spcAft>
              <a:defRPr>
                <a:solidFill>
                  <a:schemeClr val="tx1"/>
                </a:solidFill>
                <a:latin typeface="Georgia" charset="0"/>
                <a:ea typeface="ＭＳ Ｐゴシック" charset="0"/>
              </a:defRPr>
            </a:lvl6pPr>
            <a:lvl7pPr marL="2971800" indent="-228600" fontAlgn="base">
              <a:spcBef>
                <a:spcPct val="0"/>
              </a:spcBef>
              <a:spcAft>
                <a:spcPct val="0"/>
              </a:spcAft>
              <a:defRPr>
                <a:solidFill>
                  <a:schemeClr val="tx1"/>
                </a:solidFill>
                <a:latin typeface="Georgia" charset="0"/>
                <a:ea typeface="ＭＳ Ｐゴシック" charset="0"/>
              </a:defRPr>
            </a:lvl7pPr>
            <a:lvl8pPr marL="3429000" indent="-228600" fontAlgn="base">
              <a:spcBef>
                <a:spcPct val="0"/>
              </a:spcBef>
              <a:spcAft>
                <a:spcPct val="0"/>
              </a:spcAft>
              <a:defRPr>
                <a:solidFill>
                  <a:schemeClr val="tx1"/>
                </a:solidFill>
                <a:latin typeface="Georgia" charset="0"/>
                <a:ea typeface="ＭＳ Ｐゴシック" charset="0"/>
              </a:defRPr>
            </a:lvl8pPr>
            <a:lvl9pPr marL="3886200" indent="-228600" fontAlgn="base">
              <a:spcBef>
                <a:spcPct val="0"/>
              </a:spcBef>
              <a:spcAft>
                <a:spcPct val="0"/>
              </a:spcAft>
              <a:defRPr>
                <a:solidFill>
                  <a:schemeClr val="tx1"/>
                </a:solidFill>
                <a:latin typeface="Georgia" charset="0"/>
                <a:ea typeface="ＭＳ Ｐゴシック" charset="0"/>
              </a:defRPr>
            </a:lvl9pPr>
          </a:lstStyle>
          <a:p>
            <a:r>
              <a:rPr lang="en-US" sz="1400" b="1"/>
              <a:t>Adriani et al. , PRL 106, 201101 (2011) </a:t>
            </a:r>
            <a:endParaRPr lang="en-US" b="1"/>
          </a:p>
        </p:txBody>
      </p:sp>
      <p:sp>
        <p:nvSpPr>
          <p:cNvPr id="21" name="TextBox 20"/>
          <p:cNvSpPr txBox="1"/>
          <p:nvPr/>
        </p:nvSpPr>
        <p:spPr>
          <a:xfrm>
            <a:off x="3581400" y="5105400"/>
            <a:ext cx="5410200" cy="923925"/>
          </a:xfrm>
          <a:prstGeom prst="rect">
            <a:avLst/>
          </a:prstGeom>
          <a:noFill/>
        </p:spPr>
        <p:txBody>
          <a:bodyPr>
            <a:spAutoFit/>
          </a:bodyPr>
          <a:lstStyle/>
          <a:p>
            <a:pPr fontAlgn="auto">
              <a:spcBef>
                <a:spcPts val="0"/>
              </a:spcBef>
              <a:spcAft>
                <a:spcPts val="0"/>
              </a:spcAft>
              <a:defRPr/>
            </a:pPr>
            <a:r>
              <a:rPr lang="en-US" dirty="0">
                <a:solidFill>
                  <a:schemeClr val="accent3">
                    <a:lumMod val="75000"/>
                  </a:schemeClr>
                </a:solidFill>
                <a:latin typeface="+mn-lt"/>
                <a:ea typeface="+mn-ea"/>
                <a:cs typeface="+mn-cs"/>
              </a:rPr>
              <a:t>Electron identification:</a:t>
            </a:r>
          </a:p>
          <a:p>
            <a:pPr marL="285750" indent="-285750" fontAlgn="auto">
              <a:spcBef>
                <a:spcPts val="0"/>
              </a:spcBef>
              <a:spcAft>
                <a:spcPts val="0"/>
              </a:spcAft>
              <a:buFont typeface="Arial" pitchFamily="34" charset="0"/>
              <a:buChar char="•"/>
              <a:defRPr/>
            </a:pPr>
            <a:r>
              <a:rPr lang="en-US" dirty="0">
                <a:solidFill>
                  <a:schemeClr val="accent3">
                    <a:lumMod val="75000"/>
                  </a:schemeClr>
                </a:solidFill>
                <a:latin typeface="+mn-lt"/>
                <a:ea typeface="+mn-ea"/>
                <a:cs typeface="+mn-cs"/>
              </a:rPr>
              <a:t>Negative curvature in the spectrometer</a:t>
            </a:r>
          </a:p>
          <a:p>
            <a:pPr marL="285750" indent="-285750" fontAlgn="auto">
              <a:spcBef>
                <a:spcPts val="0"/>
              </a:spcBef>
              <a:spcAft>
                <a:spcPts val="0"/>
              </a:spcAft>
              <a:buFont typeface="Arial" pitchFamily="34" charset="0"/>
              <a:buChar char="•"/>
              <a:defRPr/>
            </a:pPr>
            <a:r>
              <a:rPr lang="en-US" dirty="0">
                <a:solidFill>
                  <a:schemeClr val="accent3">
                    <a:lumMod val="75000"/>
                  </a:schemeClr>
                </a:solidFill>
                <a:latin typeface="+mn-lt"/>
                <a:ea typeface="+mn-ea"/>
                <a:cs typeface="+mn-cs"/>
              </a:rPr>
              <a:t>EM-like interaction pattern in the calorimeter</a:t>
            </a:r>
          </a:p>
        </p:txBody>
      </p:sp>
    </p:spTree>
    <p:extLst>
      <p:ext uri="{BB962C8B-B14F-4D97-AF65-F5344CB8AC3E}">
        <p14:creationId xmlns:p14="http://schemas.microsoft.com/office/powerpoint/2010/main" val="31594116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2362200" cy="838200"/>
          </a:xfrm>
          <a:solidFill>
            <a:srgbClr val="FFF8C2"/>
          </a:solidFill>
        </p:spPr>
        <p:txBody>
          <a:bodyPr/>
          <a:lstStyle/>
          <a:p>
            <a:r>
              <a:rPr lang="en-US" dirty="0" smtClean="0">
                <a:solidFill>
                  <a:srgbClr val="000000"/>
                </a:solidFill>
              </a:rPr>
              <a:t>Electron absolute flux</a:t>
            </a:r>
            <a:endParaRPr lang="en-US" dirty="0">
              <a:solidFill>
                <a:srgbClr val="000000"/>
              </a:solidFill>
            </a:endParaRPr>
          </a:p>
        </p:txBody>
      </p:sp>
      <p:sp>
        <p:nvSpPr>
          <p:cNvPr id="3" name="Text Placeholder 2"/>
          <p:cNvSpPr>
            <a:spLocks noGrp="1"/>
          </p:cNvSpPr>
          <p:nvPr>
            <p:ph type="body" idx="2"/>
          </p:nvPr>
        </p:nvSpPr>
        <p:spPr>
          <a:xfrm>
            <a:off x="152400" y="1752600"/>
            <a:ext cx="2743200" cy="4876800"/>
          </a:xfrm>
        </p:spPr>
        <p:txBody>
          <a:bodyPr>
            <a:normAutofit lnSpcReduction="10000"/>
          </a:bodyPr>
          <a:lstStyle/>
          <a:p>
            <a:pPr marL="107950" indent="-107950">
              <a:buClr>
                <a:schemeClr val="bg1"/>
              </a:buClr>
              <a:buFont typeface="Wingdings" pitchFamily="2" charset="2"/>
              <a:buChar char="§"/>
            </a:pPr>
            <a:r>
              <a:rPr lang="en-US" sz="1800" dirty="0" smtClean="0"/>
              <a:t>Largest energy range covered  in any  experiment hitherto with no atmospheric overburden</a:t>
            </a:r>
          </a:p>
          <a:p>
            <a:pPr marL="107950" indent="-107950">
              <a:buClr>
                <a:schemeClr val="bg1"/>
              </a:buClr>
              <a:buFont typeface="Wingdings" pitchFamily="2" charset="2"/>
              <a:buChar char="§"/>
            </a:pPr>
            <a:r>
              <a:rPr lang="en-US" sz="1800" b="1" dirty="0" smtClean="0"/>
              <a:t>Low energy</a:t>
            </a:r>
          </a:p>
          <a:p>
            <a:pPr marL="233363" indent="-125413">
              <a:buClr>
                <a:schemeClr val="bg1"/>
              </a:buClr>
              <a:buFont typeface="Arial" pitchFamily="34" charset="0"/>
              <a:buChar char="•"/>
            </a:pPr>
            <a:r>
              <a:rPr lang="en-US" dirty="0" smtClean="0"/>
              <a:t> minimum solar activity      (</a:t>
            </a:r>
            <a:r>
              <a:rPr lang="en-US" dirty="0" smtClean="0">
                <a:latin typeface="Symbol" pitchFamily="18" charset="2"/>
              </a:rPr>
              <a:t>f </a:t>
            </a:r>
            <a:r>
              <a:rPr lang="en-US" dirty="0">
                <a:latin typeface="Symbol" pitchFamily="18" charset="2"/>
              </a:rPr>
              <a:t>= </a:t>
            </a:r>
            <a:r>
              <a:rPr lang="en-US" dirty="0"/>
              <a:t>450÷550 GV</a:t>
            </a:r>
            <a:r>
              <a:rPr lang="en-US" dirty="0" smtClean="0"/>
              <a:t>)</a:t>
            </a:r>
            <a:endParaRPr lang="en-US" sz="1400" dirty="0" smtClean="0">
              <a:solidFill>
                <a:schemeClr val="bg1"/>
              </a:solidFill>
            </a:endParaRPr>
          </a:p>
          <a:p>
            <a:pPr marL="107950" indent="-107950">
              <a:buClr>
                <a:schemeClr val="bg1"/>
              </a:buClr>
              <a:buFont typeface="Wingdings" pitchFamily="2" charset="2"/>
              <a:buChar char="§"/>
            </a:pPr>
            <a:r>
              <a:rPr lang="en-US" sz="1800" b="1" dirty="0" smtClean="0"/>
              <a:t>High  energy</a:t>
            </a:r>
          </a:p>
          <a:p>
            <a:pPr marL="225425" lvl="1" indent="-107950">
              <a:buClr>
                <a:schemeClr val="bg1"/>
              </a:buClr>
              <a:buFont typeface="Wingdings" pitchFamily="2" charset="2"/>
              <a:buChar char="§"/>
            </a:pPr>
            <a:r>
              <a:rPr lang="en-US" sz="1600" dirty="0" smtClean="0">
                <a:solidFill>
                  <a:schemeClr val="bg1"/>
                </a:solidFill>
              </a:rPr>
              <a:t>No significant disagreement  with recent ATIC and Fermi data</a:t>
            </a:r>
            <a:endParaRPr lang="en-US" sz="1600" dirty="0" smtClean="0"/>
          </a:p>
          <a:p>
            <a:pPr marL="225425" lvl="1" indent="-107950">
              <a:buClr>
                <a:schemeClr val="bg1"/>
              </a:buClr>
              <a:buFont typeface="Wingdings" pitchFamily="2" charset="2"/>
              <a:buChar char="§"/>
            </a:pPr>
            <a:r>
              <a:rPr lang="en-US" sz="1600" dirty="0" smtClean="0">
                <a:solidFill>
                  <a:schemeClr val="bg1"/>
                </a:solidFill>
              </a:rPr>
              <a:t>Softer spectrum consistent with both systematics and growing positron component</a:t>
            </a:r>
          </a:p>
          <a:p>
            <a:pPr marL="107950" indent="-107950">
              <a:buClr>
                <a:schemeClr val="bg1"/>
              </a:buClr>
              <a:buFont typeface="Wingdings" pitchFamily="2" charset="2"/>
              <a:buChar char="§"/>
            </a:pPr>
            <a:endParaRPr lang="en-US" dirty="0" smtClean="0"/>
          </a:p>
        </p:txBody>
      </p:sp>
      <p:pic>
        <p:nvPicPr>
          <p:cNvPr id="16"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913063" y="1522413"/>
            <a:ext cx="6057900" cy="42084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ular Callout 16"/>
          <p:cNvSpPr/>
          <p:nvPr/>
        </p:nvSpPr>
        <p:spPr>
          <a:xfrm>
            <a:off x="6400800" y="3656013"/>
            <a:ext cx="1752600" cy="458787"/>
          </a:xfrm>
          <a:prstGeom prst="wedgeRectCallout">
            <a:avLst>
              <a:gd name="adj1" fmla="val 35324"/>
              <a:gd name="adj2" fmla="val 5759"/>
            </a:avLst>
          </a:prstGeom>
          <a:ln>
            <a:prstDash val="solid"/>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1600" dirty="0"/>
              <a:t>Spectrometric measurement</a:t>
            </a:r>
            <a:endParaRPr lang="en-US" sz="1600" baseline="30000" dirty="0"/>
          </a:p>
        </p:txBody>
      </p:sp>
      <p:sp>
        <p:nvSpPr>
          <p:cNvPr id="18" name="TextBox 12"/>
          <p:cNvSpPr txBox="1">
            <a:spLocks noChangeArrowheads="1"/>
          </p:cNvSpPr>
          <p:nvPr/>
        </p:nvSpPr>
        <p:spPr bwMode="auto">
          <a:xfrm>
            <a:off x="4343400" y="1295400"/>
            <a:ext cx="3654425" cy="307975"/>
          </a:xfrm>
          <a:prstGeom prst="rect">
            <a:avLst/>
          </a:prstGeom>
          <a:solidFill>
            <a:srgbClr val="FFFF00"/>
          </a:solidFill>
          <a:ln w="9525">
            <a:solidFill>
              <a:srgbClr val="000000"/>
            </a:solidFill>
            <a:miter lim="800000"/>
            <a:headEnd/>
            <a:tailEnd/>
          </a:ln>
        </p:spPr>
        <p:txBody>
          <a:bodyPr wrap="none">
            <a:spAutoFit/>
          </a:bodyPr>
          <a:lstStyle>
            <a:lvl1pPr>
              <a:defRPr>
                <a:solidFill>
                  <a:schemeClr val="tx1"/>
                </a:solidFill>
                <a:latin typeface="Georgia" charset="0"/>
                <a:ea typeface="ＭＳ Ｐゴシック" charset="0"/>
                <a:cs typeface="ＭＳ Ｐゴシック" charset="0"/>
              </a:defRPr>
            </a:lvl1pPr>
            <a:lvl2pPr marL="742950" indent="-285750">
              <a:defRPr>
                <a:solidFill>
                  <a:schemeClr val="tx1"/>
                </a:solidFill>
                <a:latin typeface="Georgia" charset="0"/>
                <a:ea typeface="ＭＳ Ｐゴシック" charset="0"/>
              </a:defRPr>
            </a:lvl2pPr>
            <a:lvl3pPr marL="1143000" indent="-228600">
              <a:defRPr>
                <a:solidFill>
                  <a:schemeClr val="tx1"/>
                </a:solidFill>
                <a:latin typeface="Georgia" charset="0"/>
                <a:ea typeface="ＭＳ Ｐゴシック" charset="0"/>
              </a:defRPr>
            </a:lvl3pPr>
            <a:lvl4pPr marL="1600200" indent="-228600">
              <a:defRPr>
                <a:solidFill>
                  <a:schemeClr val="tx1"/>
                </a:solidFill>
                <a:latin typeface="Georgia" charset="0"/>
                <a:ea typeface="ＭＳ Ｐゴシック" charset="0"/>
              </a:defRPr>
            </a:lvl4pPr>
            <a:lvl5pPr marL="2057400" indent="-228600">
              <a:defRPr>
                <a:solidFill>
                  <a:schemeClr val="tx1"/>
                </a:solidFill>
                <a:latin typeface="Georgia" charset="0"/>
                <a:ea typeface="ＭＳ Ｐゴシック" charset="0"/>
              </a:defRPr>
            </a:lvl5pPr>
            <a:lvl6pPr marL="2514600" indent="-228600" fontAlgn="base">
              <a:spcBef>
                <a:spcPct val="0"/>
              </a:spcBef>
              <a:spcAft>
                <a:spcPct val="0"/>
              </a:spcAft>
              <a:defRPr>
                <a:solidFill>
                  <a:schemeClr val="tx1"/>
                </a:solidFill>
                <a:latin typeface="Georgia" charset="0"/>
                <a:ea typeface="ＭＳ Ｐゴシック" charset="0"/>
              </a:defRPr>
            </a:lvl6pPr>
            <a:lvl7pPr marL="2971800" indent="-228600" fontAlgn="base">
              <a:spcBef>
                <a:spcPct val="0"/>
              </a:spcBef>
              <a:spcAft>
                <a:spcPct val="0"/>
              </a:spcAft>
              <a:defRPr>
                <a:solidFill>
                  <a:schemeClr val="tx1"/>
                </a:solidFill>
                <a:latin typeface="Georgia" charset="0"/>
                <a:ea typeface="ＭＳ Ｐゴシック" charset="0"/>
              </a:defRPr>
            </a:lvl7pPr>
            <a:lvl8pPr marL="3429000" indent="-228600" fontAlgn="base">
              <a:spcBef>
                <a:spcPct val="0"/>
              </a:spcBef>
              <a:spcAft>
                <a:spcPct val="0"/>
              </a:spcAft>
              <a:defRPr>
                <a:solidFill>
                  <a:schemeClr val="tx1"/>
                </a:solidFill>
                <a:latin typeface="Georgia" charset="0"/>
                <a:ea typeface="ＭＳ Ｐゴシック" charset="0"/>
              </a:defRPr>
            </a:lvl8pPr>
            <a:lvl9pPr marL="3886200" indent="-228600" fontAlgn="base">
              <a:spcBef>
                <a:spcPct val="0"/>
              </a:spcBef>
              <a:spcAft>
                <a:spcPct val="0"/>
              </a:spcAft>
              <a:defRPr>
                <a:solidFill>
                  <a:schemeClr val="tx1"/>
                </a:solidFill>
                <a:latin typeface="Georgia" charset="0"/>
                <a:ea typeface="ＭＳ Ｐゴシック" charset="0"/>
              </a:defRPr>
            </a:lvl9pPr>
          </a:lstStyle>
          <a:p>
            <a:r>
              <a:rPr lang="en-US" sz="1400" b="1"/>
              <a:t>Adriani et al. , PRL 106, 201101 (2011) </a:t>
            </a:r>
            <a:endParaRPr lang="en-US" b="1"/>
          </a:p>
        </p:txBody>
      </p:sp>
      <p:sp>
        <p:nvSpPr>
          <p:cNvPr id="19" name="Rectangular Callout 18"/>
          <p:cNvSpPr/>
          <p:nvPr/>
        </p:nvSpPr>
        <p:spPr>
          <a:xfrm>
            <a:off x="7848600" y="995363"/>
            <a:ext cx="914400" cy="458787"/>
          </a:xfrm>
          <a:prstGeom prst="wedgeRectCallout">
            <a:avLst>
              <a:gd name="adj1" fmla="val -71212"/>
              <a:gd name="adj2" fmla="val 185552"/>
            </a:avLst>
          </a:prstGeom>
          <a:solidFill>
            <a:srgbClr val="0000FF"/>
          </a:solidFill>
          <a:ln>
            <a:solidFill>
              <a:schemeClr val="bg1"/>
            </a:solidFill>
            <a:prstDash val="solid"/>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b="1" dirty="0"/>
              <a:t>e</a:t>
            </a:r>
            <a:r>
              <a:rPr lang="en-US" b="1" baseline="30000" dirty="0"/>
              <a:t>+</a:t>
            </a:r>
            <a:r>
              <a:rPr lang="en-US" b="1" dirty="0"/>
              <a:t>  +e</a:t>
            </a:r>
            <a:r>
              <a:rPr lang="en-US" b="1" baseline="30000" dirty="0"/>
              <a:t>-</a:t>
            </a:r>
          </a:p>
        </p:txBody>
      </p:sp>
      <p:sp>
        <p:nvSpPr>
          <p:cNvPr id="20" name="Rectangular Callout 19"/>
          <p:cNvSpPr/>
          <p:nvPr/>
        </p:nvSpPr>
        <p:spPr>
          <a:xfrm>
            <a:off x="6400800" y="4495800"/>
            <a:ext cx="1752600" cy="458788"/>
          </a:xfrm>
          <a:prstGeom prst="wedgeRectCallout">
            <a:avLst>
              <a:gd name="adj1" fmla="val 35324"/>
              <a:gd name="adj2" fmla="val 5759"/>
            </a:avLst>
          </a:prstGeom>
          <a:solidFill>
            <a:srgbClr val="0000FF"/>
          </a:solidFill>
          <a:ln>
            <a:noFill/>
            <a:prstDash val="solid"/>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1600" dirty="0"/>
              <a:t>Calorimetric measurements</a:t>
            </a:r>
            <a:endParaRPr lang="en-US" sz="1600" baseline="30000" dirty="0"/>
          </a:p>
        </p:txBody>
      </p:sp>
      <p:sp>
        <p:nvSpPr>
          <p:cNvPr id="21" name="Right Brace 20"/>
          <p:cNvSpPr/>
          <p:nvPr/>
        </p:nvSpPr>
        <p:spPr>
          <a:xfrm>
            <a:off x="6019800" y="3352800"/>
            <a:ext cx="274638" cy="90805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2" name="Right Brace 21"/>
          <p:cNvSpPr/>
          <p:nvPr/>
        </p:nvSpPr>
        <p:spPr>
          <a:xfrm>
            <a:off x="6019800" y="4314825"/>
            <a:ext cx="274638" cy="906463"/>
          </a:xfrm>
          <a:prstGeom prst="rightBrace">
            <a:avLst/>
          </a:prstGeom>
          <a:ln w="3810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3" name="Rectangular Callout 22"/>
          <p:cNvSpPr/>
          <p:nvPr/>
        </p:nvSpPr>
        <p:spPr>
          <a:xfrm>
            <a:off x="3581400" y="1066800"/>
            <a:ext cx="685800" cy="458788"/>
          </a:xfrm>
          <a:prstGeom prst="wedgeRectCallout">
            <a:avLst>
              <a:gd name="adj1" fmla="val 64736"/>
              <a:gd name="adj2" fmla="val 275449"/>
            </a:avLst>
          </a:prstGeom>
          <a:solidFill>
            <a:schemeClr val="tx1"/>
          </a:solidFill>
          <a:ln>
            <a:solidFill>
              <a:schemeClr val="bg1"/>
            </a:solidFill>
            <a:prstDash val="solid"/>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b="1" dirty="0"/>
              <a:t>e</a:t>
            </a:r>
            <a:r>
              <a:rPr lang="en-US" b="1" baseline="30000" dirty="0"/>
              <a:t>-</a:t>
            </a:r>
          </a:p>
        </p:txBody>
      </p:sp>
    </p:spTree>
    <p:extLst>
      <p:ext uri="{BB962C8B-B14F-4D97-AF65-F5344CB8AC3E}">
        <p14:creationId xmlns:p14="http://schemas.microsoft.com/office/powerpoint/2010/main" val="14780405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le_posi_flux_fit.gif"/>
          <p:cNvPicPr>
            <a:picLocks/>
          </p:cNvPicPr>
          <p:nvPr/>
        </p:nvPicPr>
        <p:blipFill>
          <a:blip r:embed="rId2" cstate="print"/>
          <a:stretch>
            <a:fillRect/>
          </a:stretch>
        </p:blipFill>
        <p:spPr>
          <a:xfrm>
            <a:off x="576072" y="1295400"/>
            <a:ext cx="7955280" cy="5394960"/>
          </a:xfrm>
          <a:prstGeom prst="rect">
            <a:avLst/>
          </a:prstGeom>
        </p:spPr>
      </p:pic>
      <p:sp>
        <p:nvSpPr>
          <p:cNvPr id="77826" name="AutoShape 2" descr="?attid=0"/>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eaLnBrk="0" hangingPunct="0">
              <a:lnSpc>
                <a:spcPct val="87000"/>
              </a:lnSpc>
              <a:buClr>
                <a:srgbClr val="000000"/>
              </a:buClr>
              <a:buSzPct val="100000"/>
              <a:buFont typeface="Arial" pitchFamily="34" charset="0"/>
              <a:buNone/>
            </a:pPr>
            <a:endParaRPr lang="en-US"/>
          </a:p>
        </p:txBody>
      </p:sp>
      <p:sp>
        <p:nvSpPr>
          <p:cNvPr id="10" name="Title 9"/>
          <p:cNvSpPr>
            <a:spLocks noGrp="1"/>
          </p:cNvSpPr>
          <p:nvPr>
            <p:ph type="title"/>
          </p:nvPr>
        </p:nvSpPr>
        <p:spPr/>
        <p:txBody>
          <a:bodyPr>
            <a:normAutofit fontScale="90000"/>
          </a:bodyPr>
          <a:lstStyle/>
          <a:p>
            <a:r>
              <a:rPr lang="it-IT" sz="3600" dirty="0" smtClean="0">
                <a:effectLst>
                  <a:outerShdw blurRad="38100" dist="38100" dir="2700000" algn="tl">
                    <a:srgbClr val="000000">
                      <a:alpha val="43137"/>
                    </a:srgbClr>
                  </a:outerShdw>
                </a:effectLst>
              </a:rPr>
              <a:t>New data: PAMELA Electron &amp; </a:t>
            </a:r>
            <a:br>
              <a:rPr lang="it-IT" sz="3600" dirty="0" smtClean="0">
                <a:effectLst>
                  <a:outerShdw blurRad="38100" dist="38100" dir="2700000" algn="tl">
                    <a:srgbClr val="000000">
                      <a:alpha val="43137"/>
                    </a:srgbClr>
                  </a:outerShdw>
                </a:effectLst>
              </a:rPr>
            </a:br>
            <a:r>
              <a:rPr lang="it-IT" sz="3600" dirty="0" err="1" smtClean="0">
                <a:effectLst>
                  <a:outerShdw blurRad="38100" dist="38100" dir="2700000" algn="tl">
                    <a:srgbClr val="000000">
                      <a:alpha val="43137"/>
                    </a:srgbClr>
                  </a:outerShdw>
                </a:effectLst>
              </a:rPr>
              <a:t>Positron</a:t>
            </a:r>
            <a:r>
              <a:rPr lang="it-IT" sz="3600" dirty="0" smtClean="0">
                <a:effectLst>
                  <a:outerShdw blurRad="38100" dist="38100" dir="2700000" algn="tl">
                    <a:srgbClr val="000000">
                      <a:alpha val="43137"/>
                    </a:srgbClr>
                  </a:outerShdw>
                </a:effectLst>
              </a:rPr>
              <a:t> Spectra</a:t>
            </a:r>
            <a:endParaRPr lang="en-US" sz="3600" dirty="0">
              <a:effectLst>
                <a:outerShdw blurRad="38100" dist="38100" dir="2700000" algn="tl">
                  <a:srgbClr val="000000">
                    <a:alpha val="43137"/>
                  </a:srgbClr>
                </a:outerShdw>
              </a:effectLst>
            </a:endParaRPr>
          </a:p>
        </p:txBody>
      </p:sp>
      <p:sp>
        <p:nvSpPr>
          <p:cNvPr id="9" name="TextBox 8"/>
          <p:cNvSpPr txBox="1"/>
          <p:nvPr/>
        </p:nvSpPr>
        <p:spPr>
          <a:xfrm>
            <a:off x="4283968" y="2566708"/>
            <a:ext cx="2088232" cy="830997"/>
          </a:xfrm>
          <a:prstGeom prst="rect">
            <a:avLst/>
          </a:prstGeom>
          <a:noFill/>
        </p:spPr>
        <p:txBody>
          <a:bodyPr wrap="square" rtlCol="0">
            <a:spAutoFit/>
          </a:bodyPr>
          <a:lstStyle/>
          <a:p>
            <a:r>
              <a:rPr lang="en-US" sz="2400" dirty="0" smtClean="0">
                <a:solidFill>
                  <a:schemeClr val="tx1"/>
                </a:solidFill>
                <a:latin typeface="Times New Roman" pitchFamily="18" charset="0"/>
                <a:cs typeface="Times New Roman" pitchFamily="18" charset="0"/>
              </a:rPr>
              <a:t>Flux=A • E</a:t>
            </a:r>
            <a:r>
              <a:rPr lang="en-US" sz="2400" baseline="30000" dirty="0" smtClean="0">
                <a:solidFill>
                  <a:schemeClr val="tx1"/>
                </a:solidFill>
                <a:latin typeface="Times New Roman" pitchFamily="18" charset="0"/>
                <a:cs typeface="Times New Roman" pitchFamily="18" charset="0"/>
              </a:rPr>
              <a:t>-</a:t>
            </a:r>
            <a:r>
              <a:rPr lang="en-US" sz="2400" baseline="30000" dirty="0" smtClean="0">
                <a:solidFill>
                  <a:schemeClr val="tx1"/>
                </a:solidFill>
                <a:latin typeface="Times New Roman" pitchFamily="18" charset="0"/>
                <a:cs typeface="Times New Roman" pitchFamily="18" charset="0"/>
                <a:sym typeface="Symbol"/>
              </a:rPr>
              <a:t></a:t>
            </a:r>
            <a:endParaRPr lang="en-US" sz="2400" baseline="30000" dirty="0" smtClean="0">
              <a:solidFill>
                <a:schemeClr val="tx1"/>
              </a:solidFill>
              <a:latin typeface="Times New Roman" pitchFamily="18" charset="0"/>
              <a:cs typeface="Times New Roman" pitchFamily="18" charset="0"/>
            </a:endParaRPr>
          </a:p>
          <a:p>
            <a:r>
              <a:rPr lang="en-US" sz="2400" dirty="0" smtClean="0">
                <a:solidFill>
                  <a:schemeClr val="tx1"/>
                </a:solidFill>
                <a:latin typeface="Times New Roman" pitchFamily="18" charset="0"/>
                <a:cs typeface="Times New Roman" pitchFamily="18" charset="0"/>
                <a:sym typeface="Symbol"/>
              </a:rPr>
              <a:t> </a:t>
            </a:r>
            <a:r>
              <a:rPr lang="en-US" sz="2400" dirty="0" smtClean="0">
                <a:solidFill>
                  <a:schemeClr val="tx1"/>
                </a:solidFill>
                <a:latin typeface="Times New Roman" pitchFamily="18" charset="0"/>
                <a:cs typeface="Times New Roman" pitchFamily="18" charset="0"/>
              </a:rPr>
              <a:t>= 3.18 ±0.04</a:t>
            </a:r>
            <a:endParaRPr lang="en-US" sz="2400" dirty="0">
              <a:solidFill>
                <a:schemeClr val="tx1"/>
              </a:solidFill>
              <a:latin typeface="Times New Roman" pitchFamily="18" charset="0"/>
              <a:cs typeface="Times New Roman" pitchFamily="18" charset="0"/>
            </a:endParaRPr>
          </a:p>
        </p:txBody>
      </p:sp>
      <p:cxnSp>
        <p:nvCxnSpPr>
          <p:cNvPr id="11" name="Straight Arrow Connector 10"/>
          <p:cNvCxnSpPr/>
          <p:nvPr/>
        </p:nvCxnSpPr>
        <p:spPr>
          <a:xfrm flipH="1" flipV="1">
            <a:off x="5292080" y="2463552"/>
            <a:ext cx="36004" cy="43204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39952" y="4870964"/>
            <a:ext cx="2088232" cy="830997"/>
          </a:xfrm>
          <a:prstGeom prst="rect">
            <a:avLst/>
          </a:prstGeom>
          <a:noFill/>
        </p:spPr>
        <p:txBody>
          <a:bodyPr wrap="square" rtlCol="0">
            <a:spAutoFit/>
          </a:bodyPr>
          <a:lstStyle/>
          <a:p>
            <a:r>
              <a:rPr lang="en-US" sz="2400" dirty="0" smtClean="0">
                <a:solidFill>
                  <a:srgbClr val="FF33CC"/>
                </a:solidFill>
                <a:latin typeface="Times New Roman" pitchFamily="18" charset="0"/>
                <a:cs typeface="Times New Roman" pitchFamily="18" charset="0"/>
              </a:rPr>
              <a:t>Flux=A • E</a:t>
            </a:r>
            <a:r>
              <a:rPr lang="en-US" sz="2400" baseline="30000" dirty="0" smtClean="0">
                <a:solidFill>
                  <a:srgbClr val="FF33CC"/>
                </a:solidFill>
                <a:latin typeface="Times New Roman" pitchFamily="18" charset="0"/>
                <a:cs typeface="Times New Roman" pitchFamily="18" charset="0"/>
              </a:rPr>
              <a:t>-</a:t>
            </a:r>
            <a:r>
              <a:rPr lang="en-US" sz="2400" baseline="30000" dirty="0" smtClean="0">
                <a:solidFill>
                  <a:srgbClr val="FF33CC"/>
                </a:solidFill>
                <a:latin typeface="Times New Roman" pitchFamily="18" charset="0"/>
                <a:cs typeface="Times New Roman" pitchFamily="18" charset="0"/>
                <a:sym typeface="Symbol"/>
              </a:rPr>
              <a:t></a:t>
            </a:r>
            <a:endParaRPr lang="en-US" sz="2400" baseline="30000" dirty="0" smtClean="0">
              <a:solidFill>
                <a:srgbClr val="FF33CC"/>
              </a:solidFill>
              <a:latin typeface="Times New Roman" pitchFamily="18" charset="0"/>
              <a:cs typeface="Times New Roman" pitchFamily="18" charset="0"/>
            </a:endParaRPr>
          </a:p>
          <a:p>
            <a:r>
              <a:rPr lang="en-US" sz="2400" dirty="0" smtClean="0">
                <a:solidFill>
                  <a:srgbClr val="FF33CC"/>
                </a:solidFill>
                <a:latin typeface="Times New Roman" pitchFamily="18" charset="0"/>
                <a:cs typeface="Times New Roman" pitchFamily="18" charset="0"/>
                <a:sym typeface="Symbol"/>
              </a:rPr>
              <a:t> </a:t>
            </a:r>
            <a:r>
              <a:rPr lang="en-US" sz="2400" dirty="0" smtClean="0">
                <a:solidFill>
                  <a:srgbClr val="FF33CC"/>
                </a:solidFill>
                <a:latin typeface="Times New Roman" pitchFamily="18" charset="0"/>
                <a:cs typeface="Times New Roman" pitchFamily="18" charset="0"/>
              </a:rPr>
              <a:t>= 2.70 ±0.15</a:t>
            </a:r>
            <a:endParaRPr lang="en-US" sz="2400" dirty="0">
              <a:solidFill>
                <a:srgbClr val="FF33CC"/>
              </a:solidFill>
              <a:latin typeface="Times New Roman" pitchFamily="18" charset="0"/>
              <a:cs typeface="Times New Roman" pitchFamily="18" charset="0"/>
            </a:endParaRPr>
          </a:p>
        </p:txBody>
      </p:sp>
      <p:cxnSp>
        <p:nvCxnSpPr>
          <p:cNvPr id="13" name="Straight Arrow Connector 12"/>
          <p:cNvCxnSpPr/>
          <p:nvPr/>
        </p:nvCxnSpPr>
        <p:spPr>
          <a:xfrm flipH="1" flipV="1">
            <a:off x="5148064" y="4749552"/>
            <a:ext cx="36004" cy="432048"/>
          </a:xfrm>
          <a:prstGeom prst="straightConnector1">
            <a:avLst/>
          </a:prstGeom>
          <a:ln w="22225">
            <a:solidFill>
              <a:srgbClr val="FF33CC"/>
            </a:solidFill>
            <a:tailEnd type="arrow"/>
          </a:ln>
        </p:spPr>
        <p:style>
          <a:lnRef idx="1">
            <a:schemeClr val="accent1"/>
          </a:lnRef>
          <a:fillRef idx="0">
            <a:schemeClr val="accent1"/>
          </a:fillRef>
          <a:effectRef idx="0">
            <a:schemeClr val="accent1"/>
          </a:effectRef>
          <a:fontRef idx="minor">
            <a:schemeClr val="tx1"/>
          </a:fontRef>
        </p:style>
      </p:cxnSp>
      <p:sp>
        <p:nvSpPr>
          <p:cNvPr id="14" name="Text Box 4"/>
          <p:cNvSpPr txBox="1">
            <a:spLocks noChangeArrowheads="1"/>
          </p:cNvSpPr>
          <p:nvPr/>
        </p:nvSpPr>
        <p:spPr bwMode="auto">
          <a:xfrm rot="2278753">
            <a:off x="7347802" y="1409888"/>
            <a:ext cx="1706563" cy="414337"/>
          </a:xfrm>
          <a:prstGeom prst="rect">
            <a:avLst/>
          </a:prstGeom>
          <a:noFill/>
          <a:ln w="9525">
            <a:noFill/>
            <a:miter lim="800000"/>
            <a:headEnd/>
            <a:tailEnd/>
          </a:ln>
        </p:spPr>
        <p:txBody>
          <a:bodyPr wrap="none">
            <a:spAutoFit/>
          </a:bodyPr>
          <a:lstStyle/>
          <a:p>
            <a:pPr eaLnBrk="1" hangingPunct="1"/>
            <a:r>
              <a:rPr lang="en-US" sz="2400" dirty="0">
                <a:solidFill>
                  <a:srgbClr val="FF0000"/>
                </a:solidFill>
                <a:latin typeface="Franklin Gothic Medium" pitchFamily="34" charset="0"/>
              </a:rPr>
              <a:t>Preliminary</a:t>
            </a:r>
            <a:endParaRPr lang="en-GB" sz="2400" dirty="0">
              <a:solidFill>
                <a:srgbClr val="FF0000"/>
              </a:solidFill>
              <a:latin typeface="Franklin Gothic Medium" pitchFamily="34" charset="0"/>
            </a:endParaRPr>
          </a:p>
        </p:txBody>
      </p:sp>
    </p:spTree>
    <p:extLst>
      <p:ext uri="{BB962C8B-B14F-4D97-AF65-F5344CB8AC3E}">
        <p14:creationId xmlns:p14="http://schemas.microsoft.com/office/powerpoint/2010/main" val="33235731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838200"/>
            <a:ext cx="2362200" cy="838200"/>
          </a:xfrm>
          <a:solidFill>
            <a:srgbClr val="FFF8C2"/>
          </a:solidFill>
        </p:spPr>
        <p:txBody>
          <a:bodyPr/>
          <a:lstStyle/>
          <a:p>
            <a:r>
              <a:rPr lang="en-US" dirty="0" smtClean="0">
                <a:solidFill>
                  <a:srgbClr val="000000"/>
                </a:solidFill>
              </a:rPr>
              <a:t>(e</a:t>
            </a:r>
            <a:r>
              <a:rPr lang="en-US" baseline="30000" dirty="0" smtClean="0">
                <a:solidFill>
                  <a:srgbClr val="000000"/>
                </a:solidFill>
              </a:rPr>
              <a:t>+</a:t>
            </a:r>
            <a:r>
              <a:rPr lang="en-US" dirty="0" smtClean="0">
                <a:solidFill>
                  <a:srgbClr val="000000"/>
                </a:solidFill>
              </a:rPr>
              <a:t> + e</a:t>
            </a:r>
            <a:r>
              <a:rPr lang="en-US" baseline="30000" dirty="0" smtClean="0">
                <a:solidFill>
                  <a:srgbClr val="000000"/>
                </a:solidFill>
              </a:rPr>
              <a:t>- </a:t>
            </a:r>
            <a:r>
              <a:rPr lang="en-US" dirty="0" smtClean="0">
                <a:solidFill>
                  <a:srgbClr val="000000"/>
                </a:solidFill>
              </a:rPr>
              <a:t>)</a:t>
            </a:r>
            <a:r>
              <a:rPr lang="en-US" baseline="30000" dirty="0" smtClean="0">
                <a:solidFill>
                  <a:srgbClr val="000000"/>
                </a:solidFill>
              </a:rPr>
              <a:t/>
            </a:r>
            <a:br>
              <a:rPr lang="en-US" baseline="30000" dirty="0" smtClean="0">
                <a:solidFill>
                  <a:srgbClr val="000000"/>
                </a:solidFill>
              </a:rPr>
            </a:br>
            <a:r>
              <a:rPr lang="en-US" dirty="0" smtClean="0">
                <a:solidFill>
                  <a:srgbClr val="000000"/>
                </a:solidFill>
              </a:rPr>
              <a:t>absolute flux</a:t>
            </a:r>
            <a:endParaRPr lang="en-US" dirty="0">
              <a:solidFill>
                <a:srgbClr val="000000"/>
              </a:solidFill>
            </a:endParaRPr>
          </a:p>
        </p:txBody>
      </p:sp>
      <p:sp>
        <p:nvSpPr>
          <p:cNvPr id="8" name="Text Placeholder 2"/>
          <p:cNvSpPr>
            <a:spLocks noGrp="1"/>
          </p:cNvSpPr>
          <p:nvPr>
            <p:ph type="body" idx="2"/>
          </p:nvPr>
        </p:nvSpPr>
        <p:spPr>
          <a:xfrm>
            <a:off x="152400" y="2209800"/>
            <a:ext cx="2743200" cy="3581400"/>
          </a:xfrm>
        </p:spPr>
        <p:txBody>
          <a:bodyPr>
            <a:normAutofit/>
          </a:bodyPr>
          <a:lstStyle/>
          <a:p>
            <a:pPr marL="107950" indent="-107950">
              <a:buClr>
                <a:schemeClr val="bg1"/>
              </a:buClr>
              <a:buFont typeface="Wingdings" pitchFamily="2" charset="2"/>
              <a:buChar char="§"/>
            </a:pPr>
            <a:r>
              <a:rPr lang="en-US" sz="1800" dirty="0" smtClean="0"/>
              <a:t> Compatibility with FERMI (and ATIC) data</a:t>
            </a:r>
          </a:p>
          <a:p>
            <a:pPr marL="107950" indent="-107950">
              <a:buClr>
                <a:schemeClr val="bg1"/>
              </a:buClr>
              <a:buFont typeface="Wingdings" pitchFamily="2" charset="2"/>
              <a:buChar char="§"/>
            </a:pPr>
            <a:r>
              <a:rPr lang="en-US" sz="1800" dirty="0"/>
              <a:t> </a:t>
            </a:r>
            <a:r>
              <a:rPr lang="en-US" sz="1800" dirty="0" smtClean="0"/>
              <a:t>Beware: positron flux not measured but </a:t>
            </a:r>
            <a:r>
              <a:rPr lang="en-US" sz="1800" b="1" dirty="0" smtClean="0">
                <a:solidFill>
                  <a:srgbClr val="0000FF"/>
                </a:solidFill>
              </a:rPr>
              <a:t>extrapolated</a:t>
            </a:r>
            <a:r>
              <a:rPr lang="en-US" sz="1800" dirty="0" smtClean="0"/>
              <a:t> from PAMELA positron flux!</a:t>
            </a:r>
          </a:p>
          <a:p>
            <a:pPr marL="107950" indent="-107950">
              <a:buClr>
                <a:schemeClr val="bg1"/>
              </a:buClr>
              <a:buFont typeface="Wingdings" pitchFamily="2" charset="2"/>
              <a:buChar char="§"/>
            </a:pPr>
            <a:r>
              <a:rPr lang="en-US" sz="1800" dirty="0" smtClean="0"/>
              <a:t>Low energy discrepancies due to solar modulation</a:t>
            </a:r>
            <a:endParaRPr lang="en-US" sz="1600" dirty="0" smtClean="0">
              <a:solidFill>
                <a:schemeClr val="bg1"/>
              </a:solidFill>
            </a:endParaRPr>
          </a:p>
          <a:p>
            <a:pPr marL="107950" indent="-107950">
              <a:buClr>
                <a:schemeClr val="bg1"/>
              </a:buClr>
              <a:buFont typeface="Wingdings" pitchFamily="2" charset="2"/>
              <a:buChar char="§"/>
            </a:pPr>
            <a:endParaRPr lang="en-US" dirty="0" smtClean="0"/>
          </a:p>
        </p:txBody>
      </p:sp>
      <p:pic>
        <p:nvPicPr>
          <p:cNvPr id="6" name="Picture 5"/>
          <p:cNvPicPr>
            <a:picLocks noChangeAspect="1"/>
          </p:cNvPicPr>
          <p:nvPr/>
        </p:nvPicPr>
        <p:blipFill rotWithShape="1">
          <a:blip r:embed="rId2"/>
          <a:srcRect t="9603"/>
          <a:stretch/>
        </p:blipFill>
        <p:spPr>
          <a:xfrm>
            <a:off x="2895600" y="1580102"/>
            <a:ext cx="6096000" cy="4488173"/>
          </a:xfrm>
          <a:prstGeom prst="rect">
            <a:avLst/>
          </a:prstGeom>
        </p:spPr>
      </p:pic>
      <p:sp>
        <p:nvSpPr>
          <p:cNvPr id="9" name="TextBox 8"/>
          <p:cNvSpPr txBox="1"/>
          <p:nvPr/>
        </p:nvSpPr>
        <p:spPr>
          <a:xfrm>
            <a:off x="4510691" y="914400"/>
            <a:ext cx="2956909" cy="369332"/>
          </a:xfrm>
          <a:prstGeom prst="rect">
            <a:avLst/>
          </a:prstGeom>
          <a:noFill/>
        </p:spPr>
        <p:txBody>
          <a:bodyPr wrap="none" rtlCol="0">
            <a:spAutoFit/>
          </a:bodyPr>
          <a:lstStyle/>
          <a:p>
            <a:r>
              <a:rPr lang="en-US" dirty="0" smtClean="0"/>
              <a:t>ONLY AN EXERCISE ……..</a:t>
            </a:r>
            <a:endParaRPr lang="en-US" dirty="0"/>
          </a:p>
        </p:txBody>
      </p:sp>
    </p:spTree>
    <p:extLst>
      <p:ext uri="{BB962C8B-B14F-4D97-AF65-F5344CB8AC3E}">
        <p14:creationId xmlns:p14="http://schemas.microsoft.com/office/powerpoint/2010/main" val="14531026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838200"/>
            <a:ext cx="2362200" cy="838200"/>
          </a:xfrm>
          <a:solidFill>
            <a:srgbClr val="FFF8C2"/>
          </a:solidFill>
        </p:spPr>
        <p:txBody>
          <a:bodyPr/>
          <a:lstStyle/>
          <a:p>
            <a:r>
              <a:rPr lang="en-US" dirty="0" smtClean="0">
                <a:solidFill>
                  <a:srgbClr val="000000"/>
                </a:solidFill>
              </a:rPr>
              <a:t>(e</a:t>
            </a:r>
            <a:r>
              <a:rPr lang="en-US" baseline="30000" dirty="0" smtClean="0">
                <a:solidFill>
                  <a:srgbClr val="000000"/>
                </a:solidFill>
              </a:rPr>
              <a:t>+</a:t>
            </a:r>
            <a:r>
              <a:rPr lang="en-US" dirty="0" smtClean="0">
                <a:solidFill>
                  <a:srgbClr val="000000"/>
                </a:solidFill>
              </a:rPr>
              <a:t> + e</a:t>
            </a:r>
            <a:r>
              <a:rPr lang="en-US" baseline="30000" dirty="0" smtClean="0">
                <a:solidFill>
                  <a:srgbClr val="000000"/>
                </a:solidFill>
              </a:rPr>
              <a:t>- </a:t>
            </a:r>
            <a:r>
              <a:rPr lang="en-US" dirty="0" smtClean="0">
                <a:solidFill>
                  <a:srgbClr val="000000"/>
                </a:solidFill>
              </a:rPr>
              <a:t>)</a:t>
            </a:r>
            <a:r>
              <a:rPr lang="en-US" baseline="30000" dirty="0" smtClean="0">
                <a:solidFill>
                  <a:srgbClr val="000000"/>
                </a:solidFill>
              </a:rPr>
              <a:t/>
            </a:r>
            <a:br>
              <a:rPr lang="en-US" baseline="30000" dirty="0" smtClean="0">
                <a:solidFill>
                  <a:srgbClr val="000000"/>
                </a:solidFill>
              </a:rPr>
            </a:br>
            <a:r>
              <a:rPr lang="en-US" dirty="0" smtClean="0">
                <a:solidFill>
                  <a:srgbClr val="000000"/>
                </a:solidFill>
              </a:rPr>
              <a:t>absolute flux</a:t>
            </a:r>
            <a:endParaRPr lang="en-US" dirty="0">
              <a:solidFill>
                <a:srgbClr val="000000"/>
              </a:solidFill>
            </a:endParaRPr>
          </a:p>
        </p:txBody>
      </p:sp>
      <p:sp>
        <p:nvSpPr>
          <p:cNvPr id="8" name="Text Placeholder 2"/>
          <p:cNvSpPr>
            <a:spLocks noGrp="1"/>
          </p:cNvSpPr>
          <p:nvPr>
            <p:ph type="body" idx="2"/>
          </p:nvPr>
        </p:nvSpPr>
        <p:spPr>
          <a:xfrm>
            <a:off x="152400" y="2209800"/>
            <a:ext cx="2743200" cy="3581400"/>
          </a:xfrm>
        </p:spPr>
        <p:txBody>
          <a:bodyPr>
            <a:normAutofit/>
          </a:bodyPr>
          <a:lstStyle/>
          <a:p>
            <a:pPr marL="107950" indent="-107950">
              <a:buClr>
                <a:schemeClr val="bg1"/>
              </a:buClr>
              <a:buFont typeface="Wingdings" pitchFamily="2" charset="2"/>
              <a:buChar char="§"/>
            </a:pPr>
            <a:r>
              <a:rPr lang="en-US" sz="1800" dirty="0" smtClean="0"/>
              <a:t> Compatibility with FERMI (and ATIC) data</a:t>
            </a:r>
          </a:p>
          <a:p>
            <a:pPr marL="107950" indent="-107950">
              <a:buClr>
                <a:schemeClr val="bg1"/>
              </a:buClr>
              <a:buFont typeface="Wingdings" pitchFamily="2" charset="2"/>
              <a:buChar char="§"/>
            </a:pPr>
            <a:r>
              <a:rPr lang="en-US" sz="1800" dirty="0"/>
              <a:t> </a:t>
            </a:r>
            <a:r>
              <a:rPr lang="en-US" sz="1800" dirty="0" smtClean="0"/>
              <a:t>Beware: positron flux not measured but </a:t>
            </a:r>
            <a:r>
              <a:rPr lang="en-US" sz="1800" b="1" dirty="0" smtClean="0">
                <a:solidFill>
                  <a:srgbClr val="0000FF"/>
                </a:solidFill>
              </a:rPr>
              <a:t>extrapolated</a:t>
            </a:r>
            <a:r>
              <a:rPr lang="en-US" sz="1800" dirty="0" smtClean="0"/>
              <a:t> from PAMELA positron flux!</a:t>
            </a:r>
          </a:p>
          <a:p>
            <a:pPr marL="107950" indent="-107950">
              <a:buClr>
                <a:schemeClr val="bg1"/>
              </a:buClr>
              <a:buFont typeface="Wingdings" pitchFamily="2" charset="2"/>
              <a:buChar char="§"/>
            </a:pPr>
            <a:r>
              <a:rPr lang="en-US" sz="1800" dirty="0" smtClean="0"/>
              <a:t>Low energy discrepancies due to solar modulation</a:t>
            </a:r>
            <a:endParaRPr lang="en-US" sz="1600" dirty="0" smtClean="0">
              <a:solidFill>
                <a:schemeClr val="bg1"/>
              </a:solidFill>
            </a:endParaRPr>
          </a:p>
          <a:p>
            <a:pPr marL="107950" indent="-107950">
              <a:buClr>
                <a:schemeClr val="bg1"/>
              </a:buClr>
              <a:buFont typeface="Wingdings" pitchFamily="2" charset="2"/>
              <a:buChar char="§"/>
            </a:pPr>
            <a:endParaRPr lang="en-US" dirty="0" smtClean="0"/>
          </a:p>
        </p:txBody>
      </p:sp>
      <p:pic>
        <p:nvPicPr>
          <p:cNvPr id="6" name="Picture 5"/>
          <p:cNvPicPr>
            <a:picLocks noChangeAspect="1"/>
          </p:cNvPicPr>
          <p:nvPr/>
        </p:nvPicPr>
        <p:blipFill rotWithShape="1">
          <a:blip r:embed="rId2"/>
          <a:srcRect t="9603"/>
          <a:stretch/>
        </p:blipFill>
        <p:spPr>
          <a:xfrm>
            <a:off x="2895600" y="1580102"/>
            <a:ext cx="6096000" cy="4488173"/>
          </a:xfrm>
          <a:prstGeom prst="rect">
            <a:avLst/>
          </a:prstGeom>
          <a:ln>
            <a:noFill/>
          </a:ln>
        </p:spPr>
      </p:pic>
      <p:sp>
        <p:nvSpPr>
          <p:cNvPr id="9" name="TextBox 8"/>
          <p:cNvSpPr txBox="1"/>
          <p:nvPr/>
        </p:nvSpPr>
        <p:spPr>
          <a:xfrm>
            <a:off x="4510691" y="914400"/>
            <a:ext cx="2956909" cy="369332"/>
          </a:xfrm>
          <a:prstGeom prst="rect">
            <a:avLst/>
          </a:prstGeom>
          <a:noFill/>
        </p:spPr>
        <p:txBody>
          <a:bodyPr wrap="none" rtlCol="0">
            <a:spAutoFit/>
          </a:bodyPr>
          <a:lstStyle/>
          <a:p>
            <a:r>
              <a:rPr lang="en-US" dirty="0" smtClean="0"/>
              <a:t>ONLY AN EXERCISE ……..</a:t>
            </a:r>
            <a:endParaRPr lang="en-US" dirty="0"/>
          </a:p>
        </p:txBody>
      </p:sp>
      <p:sp>
        <p:nvSpPr>
          <p:cNvPr id="10" name="Rectangle 9"/>
          <p:cNvSpPr/>
          <p:nvPr/>
        </p:nvSpPr>
        <p:spPr>
          <a:xfrm>
            <a:off x="6172200" y="1600200"/>
            <a:ext cx="2209800" cy="3962400"/>
          </a:xfrm>
          <a:prstGeom prst="rect">
            <a:avLst/>
          </a:prstGeom>
          <a:solidFill>
            <a:schemeClr val="bg2">
              <a:alpha val="77000"/>
            </a:schemeClr>
          </a:solidFill>
          <a:ln w="28575">
            <a:solidFill>
              <a:schemeClr val="bg2"/>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600" dirty="0" smtClean="0">
              <a:ln>
                <a:solidFill>
                  <a:srgbClr val="000000"/>
                </a:solidFill>
              </a:ln>
            </a:endParaRPr>
          </a:p>
        </p:txBody>
      </p:sp>
    </p:spTree>
    <p:extLst>
      <p:ext uri="{BB962C8B-B14F-4D97-AF65-F5344CB8AC3E}">
        <p14:creationId xmlns:p14="http://schemas.microsoft.com/office/powerpoint/2010/main" val="13685072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8C2"/>
          </a:solidFill>
        </p:spPr>
        <p:txBody>
          <a:bodyPr/>
          <a:lstStyle/>
          <a:p>
            <a:r>
              <a:rPr lang="en-US" dirty="0" smtClean="0">
                <a:solidFill>
                  <a:srgbClr val="000000"/>
                </a:solidFill>
              </a:rPr>
              <a:t>Positron fraction</a:t>
            </a:r>
            <a:endParaRPr lang="en-US" dirty="0">
              <a:solidFill>
                <a:srgbClr val="000000"/>
              </a:solidFill>
            </a:endParaRPr>
          </a:p>
        </p:txBody>
      </p:sp>
      <p:sp>
        <p:nvSpPr>
          <p:cNvPr id="3" name="Text Placeholder 2"/>
          <p:cNvSpPr>
            <a:spLocks noGrp="1"/>
          </p:cNvSpPr>
          <p:nvPr>
            <p:ph type="body" idx="2"/>
          </p:nvPr>
        </p:nvSpPr>
        <p:spPr>
          <a:xfrm>
            <a:off x="152400" y="2103437"/>
            <a:ext cx="2743200" cy="4144963"/>
          </a:xfrm>
        </p:spPr>
        <p:txBody>
          <a:bodyPr/>
          <a:lstStyle/>
          <a:p>
            <a:pPr marL="112713" indent="-112713">
              <a:buClr>
                <a:schemeClr val="bg1"/>
              </a:buClr>
              <a:buFont typeface="Wingdings" pitchFamily="2" charset="2"/>
              <a:buChar char="§"/>
            </a:pPr>
            <a:r>
              <a:rPr lang="en-US" sz="2000" b="1" dirty="0" smtClean="0"/>
              <a:t>Low energy                          </a:t>
            </a:r>
            <a:r>
              <a:rPr lang="en-US" sz="2000" dirty="0" smtClean="0">
                <a:sym typeface="Wingdings" pitchFamily="2" charset="2"/>
              </a:rPr>
              <a:t> charge-dependent solar modulation (see later)</a:t>
            </a:r>
            <a:endParaRPr lang="en-US" sz="2000" dirty="0" smtClean="0"/>
          </a:p>
          <a:p>
            <a:pPr marL="112713" indent="-112713">
              <a:buClr>
                <a:schemeClr val="bg1"/>
              </a:buClr>
              <a:buFont typeface="Wingdings" pitchFamily="2" charset="2"/>
              <a:buChar char="§"/>
            </a:pPr>
            <a:r>
              <a:rPr lang="en-US" sz="2000" b="1" dirty="0" smtClean="0"/>
              <a:t>High energy                        </a:t>
            </a:r>
            <a:r>
              <a:rPr lang="en-US" sz="2000" dirty="0" smtClean="0">
                <a:sym typeface="Wingdings" pitchFamily="2" charset="2"/>
              </a:rPr>
              <a:t> (quite robust) evidence of positron excess above 10GeV</a:t>
            </a:r>
          </a:p>
          <a:p>
            <a:pPr>
              <a:buClr>
                <a:schemeClr val="bg1"/>
              </a:buClr>
            </a:pPr>
            <a:r>
              <a:rPr lang="en-US" sz="2000" dirty="0" smtClean="0">
                <a:sym typeface="Wingdings" pitchFamily="2" charset="2"/>
              </a:rPr>
              <a:t> </a:t>
            </a:r>
            <a:endParaRPr lang="en-US" dirty="0" smtClean="0"/>
          </a:p>
        </p:txBody>
      </p:sp>
      <p:pic>
        <p:nvPicPr>
          <p:cNvPr id="5" name="Picture 7" descr="pamela_astropart.gif"/>
          <p:cNvPicPr>
            <a:picLocks noGrp="1"/>
          </p:cNvPicPr>
          <p:nvPr>
            <p:ph sz="quarter" idx="1"/>
          </p:nvPr>
        </p:nvPicPr>
        <p:blipFill rotWithShape="1">
          <a:blip r:embed="rId2">
            <a:extLst>
              <a:ext uri="{28A0092B-C50C-407E-A947-70E740481C1C}">
                <a14:useLocalDpi xmlns:a14="http://schemas.microsoft.com/office/drawing/2010/main" val="0"/>
              </a:ext>
            </a:extLst>
          </a:blip>
          <a:srcRect t="536" b="536"/>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810000" y="685800"/>
            <a:ext cx="4129819" cy="523220"/>
          </a:xfrm>
          <a:prstGeom prst="rect">
            <a:avLst/>
          </a:prstGeom>
          <a:solidFill>
            <a:srgbClr val="FFFF00"/>
          </a:solidFill>
          <a:ln>
            <a:solidFill>
              <a:srgbClr val="000000"/>
            </a:solidFill>
          </a:ln>
        </p:spPr>
        <p:txBody>
          <a:bodyPr wrap="none" rtlCol="0">
            <a:spAutoFit/>
          </a:bodyPr>
          <a:lstStyle/>
          <a:p>
            <a:r>
              <a:rPr lang="en-US" sz="1400" b="1" dirty="0" err="1" smtClean="0"/>
              <a:t>Adriani</a:t>
            </a:r>
            <a:r>
              <a:rPr lang="en-US" sz="1400" b="1" dirty="0" smtClean="0"/>
              <a:t> et al</a:t>
            </a:r>
            <a:r>
              <a:rPr lang="en-US" sz="1400" b="1" dirty="0"/>
              <a:t>. </a:t>
            </a:r>
            <a:r>
              <a:rPr lang="en-US" sz="1400" b="1" dirty="0" smtClean="0"/>
              <a:t>, Nature  458 (2009) 607 </a:t>
            </a:r>
          </a:p>
          <a:p>
            <a:r>
              <a:rPr lang="en-US" sz="1400" b="1" dirty="0" err="1" smtClean="0"/>
              <a:t>Adriani</a:t>
            </a:r>
            <a:r>
              <a:rPr lang="en-US" sz="1400" b="1" dirty="0" smtClean="0"/>
              <a:t> et al., AP 34 (2010) 1  </a:t>
            </a:r>
            <a:r>
              <a:rPr lang="en-US" sz="1400" b="1" dirty="0" smtClean="0">
                <a:solidFill>
                  <a:schemeClr val="accent3">
                    <a:lumMod val="75000"/>
                  </a:schemeClr>
                </a:solidFill>
              </a:rPr>
              <a:t>(new results)</a:t>
            </a:r>
            <a:endParaRPr lang="en-US" b="1" dirty="0">
              <a:solidFill>
                <a:schemeClr val="accent3">
                  <a:lumMod val="75000"/>
                </a:schemeClr>
              </a:solidFill>
            </a:endParaRPr>
          </a:p>
        </p:txBody>
      </p:sp>
      <p:sp>
        <p:nvSpPr>
          <p:cNvPr id="7" name="AutoShape 20"/>
          <p:cNvSpPr>
            <a:spLocks noChangeArrowheads="1"/>
          </p:cNvSpPr>
          <p:nvPr/>
        </p:nvSpPr>
        <p:spPr bwMode="auto">
          <a:xfrm>
            <a:off x="4495800" y="5257800"/>
            <a:ext cx="2590800" cy="990600"/>
          </a:xfrm>
          <a:prstGeom prst="wedgeRectCallout">
            <a:avLst>
              <a:gd name="adj1" fmla="val 65817"/>
              <a:gd name="adj2" fmla="val -115040"/>
            </a:avLst>
          </a:prstGeom>
          <a:solidFill>
            <a:schemeClr val="bg1"/>
          </a:solidFill>
          <a:ln w="28575">
            <a:gradFill>
              <a:gsLst>
                <a:gs pos="6500">
                  <a:srgbClr val="FAA88A"/>
                </a:gs>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dirty="0">
                <a:solidFill>
                  <a:schemeClr val="tx1"/>
                </a:solidFill>
              </a:rPr>
              <a:t>(</a:t>
            </a:r>
            <a:r>
              <a:rPr lang="en-US" sz="1400" dirty="0" err="1">
                <a:solidFill>
                  <a:schemeClr val="tx1"/>
                </a:solidFill>
              </a:rPr>
              <a:t>Moskalenko</a:t>
            </a:r>
            <a:r>
              <a:rPr lang="en-US" sz="1400" dirty="0">
                <a:solidFill>
                  <a:schemeClr val="tx1"/>
                </a:solidFill>
              </a:rPr>
              <a:t> &amp; Strong 1998) </a:t>
            </a:r>
          </a:p>
          <a:p>
            <a:r>
              <a:rPr lang="en-US" sz="1400" dirty="0">
                <a:solidFill>
                  <a:schemeClr val="tx1"/>
                </a:solidFill>
              </a:rPr>
              <a:t>GALPROP code </a:t>
            </a:r>
          </a:p>
          <a:p>
            <a:pPr marL="112713" indent="-112713">
              <a:buFont typeface="Arial" pitchFamily="34" charset="0"/>
              <a:buChar char="•"/>
            </a:pPr>
            <a:r>
              <a:rPr lang="en-US" sz="1400" dirty="0">
                <a:solidFill>
                  <a:schemeClr val="tx1"/>
                </a:solidFill>
              </a:rPr>
              <a:t> </a:t>
            </a:r>
            <a:r>
              <a:rPr lang="en-US" sz="1400" b="1" dirty="0">
                <a:solidFill>
                  <a:schemeClr val="tx1"/>
                </a:solidFill>
              </a:rPr>
              <a:t>Plain diffusion model </a:t>
            </a:r>
          </a:p>
          <a:p>
            <a:pPr marL="112713" indent="-112713">
              <a:buFont typeface="Arial" pitchFamily="34" charset="0"/>
              <a:buChar char="•"/>
            </a:pPr>
            <a:r>
              <a:rPr lang="en-US" sz="1400" dirty="0">
                <a:solidFill>
                  <a:schemeClr val="tx1"/>
                </a:solidFill>
              </a:rPr>
              <a:t> Interstellar spectra</a:t>
            </a:r>
          </a:p>
        </p:txBody>
      </p:sp>
    </p:spTree>
    <p:extLst>
      <p:ext uri="{BB962C8B-B14F-4D97-AF65-F5344CB8AC3E}">
        <p14:creationId xmlns:p14="http://schemas.microsoft.com/office/powerpoint/2010/main" val="2997013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457200"/>
            <a:ext cx="2438400" cy="2133600"/>
          </a:xfrm>
        </p:spPr>
        <p:txBody>
          <a:bodyPr/>
          <a:lstStyle/>
          <a:p>
            <a:r>
              <a:rPr lang="en-US" sz="2800" dirty="0" smtClean="0"/>
              <a:t>New positron fraction data</a:t>
            </a:r>
            <a:endParaRPr lang="en-US" sz="2800" dirty="0"/>
          </a:p>
        </p:txBody>
      </p:sp>
      <p:pic>
        <p:nvPicPr>
          <p:cNvPr id="12" name="Content Placeholder 11" descr="epratio_mlp_exp_the3.gif"/>
          <p:cNvPicPr>
            <a:picLocks noGrp="1"/>
          </p:cNvPicPr>
          <p:nvPr>
            <p:ph sz="quarter" idx="1"/>
          </p:nvPr>
        </p:nvPicPr>
        <p:blipFill>
          <a:blip r:embed="rId2" cstate="print"/>
          <a:srcRect t="536" b="536"/>
          <a:stretch>
            <a:fillRect/>
          </a:stretch>
        </p:blipFill>
        <p:spPr>
          <a:prstGeom prst="rect">
            <a:avLst/>
          </a:prstGeom>
        </p:spPr>
      </p:pic>
      <p:pic>
        <p:nvPicPr>
          <p:cNvPr id="13" name="Picture 12" descr="epratio_mlp_exp_the3.gif"/>
          <p:cNvPicPr>
            <a:picLocks/>
          </p:cNvPicPr>
          <p:nvPr/>
        </p:nvPicPr>
        <p:blipFill>
          <a:blip r:embed="rId2" cstate="print"/>
          <a:stretch>
            <a:fillRect/>
          </a:stretch>
        </p:blipFill>
        <p:spPr>
          <a:xfrm>
            <a:off x="2971800" y="914400"/>
            <a:ext cx="6019800" cy="5224272"/>
          </a:xfrm>
          <a:prstGeom prst="rect">
            <a:avLst/>
          </a:prstGeom>
        </p:spPr>
      </p:pic>
      <p:sp>
        <p:nvSpPr>
          <p:cNvPr id="14" name="Rectangle 13"/>
          <p:cNvSpPr>
            <a:spLocks/>
          </p:cNvSpPr>
          <p:nvPr/>
        </p:nvSpPr>
        <p:spPr bwMode="auto">
          <a:xfrm>
            <a:off x="304800" y="3252787"/>
            <a:ext cx="2266936" cy="2462213"/>
          </a:xfrm>
          <a:prstGeom prst="rect">
            <a:avLst/>
          </a:prstGeom>
          <a:solidFill>
            <a:srgbClr val="FFFF66"/>
          </a:solidFill>
          <a:ln w="12700">
            <a:noFill/>
            <a:miter lim="800000"/>
            <a:headEnd type="none" w="med" len="med"/>
            <a:tailEnd type="none" w="med" len="med"/>
          </a:ln>
        </p:spPr>
        <p:txBody>
          <a:bodyPr wrap="square" lIns="0" tIns="0" rIns="57799" bIns="0">
            <a:spAutoFit/>
          </a:bodyPr>
          <a:lstStyle/>
          <a:p>
            <a:pPr marL="57150"/>
            <a:r>
              <a:rPr lang="it-IT" sz="2000" dirty="0" smtClean="0">
                <a:solidFill>
                  <a:schemeClr val="tx1"/>
                </a:solidFill>
                <a:latin typeface="Times New Roman" pitchFamily="18" charset="0"/>
                <a:cs typeface="Times New Roman" pitchFamily="18" charset="0"/>
                <a:sym typeface="Arial" charset="0"/>
              </a:rPr>
              <a:t>Using all data till 2010 and </a:t>
            </a:r>
            <a:r>
              <a:rPr lang="en-US" sz="2000" dirty="0" smtClean="0">
                <a:solidFill>
                  <a:srgbClr val="000000"/>
                </a:solidFill>
                <a:latin typeface="Times New Roman" pitchFamily="18" charset="0"/>
                <a:cs typeface="Times New Roman" pitchFamily="18" charset="0"/>
              </a:rPr>
              <a:t>multivariate classification algorithms </a:t>
            </a:r>
            <a:r>
              <a:rPr lang="it-IT" sz="2000" dirty="0" smtClean="0">
                <a:solidFill>
                  <a:schemeClr val="tx1"/>
                </a:solidFill>
                <a:latin typeface="Times New Roman" pitchFamily="18" charset="0"/>
                <a:cs typeface="Times New Roman" pitchFamily="18" charset="0"/>
                <a:sym typeface="Arial" charset="0"/>
              </a:rPr>
              <a:t>about </a:t>
            </a:r>
            <a:r>
              <a:rPr lang="it-IT" sz="2000" dirty="0" smtClean="0">
                <a:solidFill>
                  <a:srgbClr val="FF0000"/>
                </a:solidFill>
                <a:latin typeface="Times New Roman" pitchFamily="18" charset="0"/>
                <a:cs typeface="Times New Roman" pitchFamily="18" charset="0"/>
                <a:sym typeface="Arial" charset="0"/>
              </a:rPr>
              <a:t>factor 2-3 increase in respect to published analysis</a:t>
            </a:r>
            <a:endParaRPr lang="en-US" sz="2000" dirty="0">
              <a:solidFill>
                <a:srgbClr val="FF0000"/>
              </a:solidFill>
              <a:latin typeface="Times New Roman" pitchFamily="18" charset="0"/>
              <a:cs typeface="Times New Roman" pitchFamily="18" charset="0"/>
              <a:sym typeface="Arial" charset="0"/>
            </a:endParaRPr>
          </a:p>
        </p:txBody>
      </p:sp>
      <p:sp>
        <p:nvSpPr>
          <p:cNvPr id="15" name="Text Box 4"/>
          <p:cNvSpPr txBox="1">
            <a:spLocks noChangeArrowheads="1"/>
          </p:cNvSpPr>
          <p:nvPr/>
        </p:nvSpPr>
        <p:spPr bwMode="auto">
          <a:xfrm rot="1625117">
            <a:off x="6865812" y="1051593"/>
            <a:ext cx="1706563" cy="414337"/>
          </a:xfrm>
          <a:prstGeom prst="rect">
            <a:avLst/>
          </a:prstGeom>
          <a:noFill/>
          <a:ln w="9525">
            <a:noFill/>
            <a:miter lim="800000"/>
            <a:headEnd/>
            <a:tailEnd/>
          </a:ln>
        </p:spPr>
        <p:txBody>
          <a:bodyPr wrap="none">
            <a:spAutoFit/>
          </a:bodyPr>
          <a:lstStyle/>
          <a:p>
            <a:pPr eaLnBrk="1" hangingPunct="1"/>
            <a:r>
              <a:rPr lang="en-US" sz="2400" dirty="0">
                <a:solidFill>
                  <a:srgbClr val="FF0000"/>
                </a:solidFill>
                <a:latin typeface="Franklin Gothic Medium" pitchFamily="34" charset="0"/>
              </a:rPr>
              <a:t>Preliminary</a:t>
            </a:r>
            <a:endParaRPr lang="en-GB" sz="2400" dirty="0">
              <a:solidFill>
                <a:srgbClr val="FF0000"/>
              </a:solidFill>
              <a:latin typeface="Franklin Gothic Medium" pitchFamily="34" charset="0"/>
            </a:endParaRPr>
          </a:p>
        </p:txBody>
      </p:sp>
    </p:spTree>
    <p:extLst>
      <p:ext uri="{BB962C8B-B14F-4D97-AF65-F5344CB8AC3E}">
        <p14:creationId xmlns:p14="http://schemas.microsoft.com/office/powerpoint/2010/main" val="20704477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81000" y="990600"/>
            <a:ext cx="2362200" cy="838200"/>
          </a:xfrm>
          <a:solidFill>
            <a:srgbClr val="FFF8C2"/>
          </a:solidFill>
        </p:spPr>
        <p:txBody>
          <a:bodyPr/>
          <a:lstStyle/>
          <a:p>
            <a:r>
              <a:rPr lang="en-US" dirty="0" smtClean="0">
                <a:solidFill>
                  <a:srgbClr val="000000"/>
                </a:solidFill>
              </a:rPr>
              <a:t>Antiproton  flux</a:t>
            </a:r>
            <a:endParaRPr lang="en-US" dirty="0">
              <a:solidFill>
                <a:srgbClr val="000000"/>
              </a:solidFill>
            </a:endParaRPr>
          </a:p>
        </p:txBody>
      </p:sp>
      <p:sp>
        <p:nvSpPr>
          <p:cNvPr id="15" name="Text Placeholder 14"/>
          <p:cNvSpPr>
            <a:spLocks noGrp="1"/>
          </p:cNvSpPr>
          <p:nvPr>
            <p:ph type="body" idx="2"/>
          </p:nvPr>
        </p:nvSpPr>
        <p:spPr>
          <a:xfrm>
            <a:off x="224116" y="1981200"/>
            <a:ext cx="2667000" cy="4144963"/>
          </a:xfrm>
        </p:spPr>
        <p:txBody>
          <a:bodyPr/>
          <a:lstStyle/>
          <a:p>
            <a:pPr marL="107950" indent="-107950">
              <a:buClr>
                <a:schemeClr val="bg1"/>
              </a:buClr>
              <a:buFont typeface="Arial" pitchFamily="34" charset="0"/>
              <a:buChar char="•"/>
            </a:pPr>
            <a:r>
              <a:rPr lang="en-US" dirty="0" smtClean="0"/>
              <a:t>Largest energy range covered </a:t>
            </a:r>
            <a:r>
              <a:rPr lang="en-US" dirty="0" err="1" smtClean="0"/>
              <a:t>hiterto</a:t>
            </a:r>
            <a:endParaRPr lang="en-US" dirty="0" smtClean="0"/>
          </a:p>
          <a:p>
            <a:pPr marL="107950" indent="-107950">
              <a:buClr>
                <a:schemeClr val="bg1"/>
              </a:buClr>
              <a:buFont typeface="Arial" pitchFamily="34" charset="0"/>
              <a:buChar char="•"/>
            </a:pPr>
            <a:r>
              <a:rPr lang="en-US" dirty="0" smtClean="0"/>
              <a:t>Overall agreement with  pure secondary calculation</a:t>
            </a:r>
          </a:p>
          <a:p>
            <a:pPr marL="107950" indent="-107950">
              <a:buClr>
                <a:schemeClr val="bg1"/>
              </a:buClr>
              <a:buFont typeface="Arial" pitchFamily="34" charset="0"/>
              <a:buChar char="•"/>
            </a:pPr>
            <a:r>
              <a:rPr lang="en-US" dirty="0" smtClean="0"/>
              <a:t>Experimental uncertainty (</a:t>
            </a:r>
            <a:r>
              <a:rPr lang="en-US" dirty="0" err="1" smtClean="0"/>
              <a:t>stat</a:t>
            </a:r>
            <a:r>
              <a:rPr lang="en-US" dirty="0" err="1" smtClean="0">
                <a:sym typeface="Symbol"/>
              </a:rPr>
              <a:t></a:t>
            </a:r>
            <a:r>
              <a:rPr lang="en-US" dirty="0" err="1" smtClean="0"/>
              <a:t>sys</a:t>
            </a:r>
            <a:r>
              <a:rPr lang="en-US" dirty="0" smtClean="0"/>
              <a:t>) smaller than spread in theoretical curves                                  </a:t>
            </a:r>
            <a:r>
              <a:rPr lang="en-US" dirty="0" smtClean="0">
                <a:sym typeface="Wingdings" pitchFamily="2" charset="2"/>
              </a:rPr>
              <a:t> constraints on propagation parameters</a:t>
            </a:r>
            <a:endParaRPr lang="en-US" dirty="0"/>
          </a:p>
        </p:txBody>
      </p:sp>
      <p:pic>
        <p:nvPicPr>
          <p:cNvPr id="9" name="Picture 4"/>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771900" y="1295400"/>
            <a:ext cx="5219700" cy="4648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12"/>
          <p:cNvSpPr>
            <a:spLocks noChangeArrowheads="1"/>
          </p:cNvSpPr>
          <p:nvPr/>
        </p:nvSpPr>
        <p:spPr bwMode="auto">
          <a:xfrm>
            <a:off x="2514600" y="5486400"/>
            <a:ext cx="4267200" cy="738664"/>
          </a:xfrm>
          <a:prstGeom prst="wedgeRectCallout">
            <a:avLst>
              <a:gd name="adj1" fmla="val 89293"/>
              <a:gd name="adj2" fmla="val -89816"/>
            </a:avLst>
          </a:prstGeom>
          <a:solidFill>
            <a:schemeClr val="bg1"/>
          </a:solidFill>
          <a:ln w="28575">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2700000" scaled="1"/>
              <a:tileRect/>
            </a:gradFill>
          </a:ln>
        </p:spPr>
        <p:txBody>
          <a:bodyPr>
            <a:spAutoFit/>
          </a:bodyPr>
          <a:lstStyle/>
          <a:p>
            <a:pPr fontAlgn="auto">
              <a:spcBef>
                <a:spcPts val="0"/>
              </a:spcBef>
              <a:spcAft>
                <a:spcPts val="0"/>
              </a:spcAft>
              <a:defRPr/>
            </a:pPr>
            <a:r>
              <a:rPr lang="en-US" sz="1400" dirty="0">
                <a:latin typeface="+mn-lt"/>
                <a:ea typeface="+mn-ea"/>
                <a:cs typeface="+mn-cs"/>
              </a:rPr>
              <a:t>(</a:t>
            </a:r>
            <a:r>
              <a:rPr lang="en-US" sz="1400" dirty="0" err="1">
                <a:latin typeface="+mn-lt"/>
                <a:ea typeface="+mn-ea"/>
                <a:cs typeface="+mn-cs"/>
              </a:rPr>
              <a:t>Ptuskin</a:t>
            </a:r>
            <a:r>
              <a:rPr lang="en-US" sz="1400" dirty="0">
                <a:latin typeface="+mn-lt"/>
                <a:ea typeface="+mn-ea"/>
                <a:cs typeface="+mn-cs"/>
              </a:rPr>
              <a:t> et al. 2006) GALPROP code </a:t>
            </a:r>
          </a:p>
          <a:p>
            <a:pPr marL="107950" indent="-107950" fontAlgn="auto">
              <a:spcBef>
                <a:spcPts val="0"/>
              </a:spcBef>
              <a:spcAft>
                <a:spcPts val="0"/>
              </a:spcAft>
              <a:buFont typeface="Arial" pitchFamily="34" charset="0"/>
              <a:buChar char="•"/>
              <a:defRPr/>
            </a:pPr>
            <a:r>
              <a:rPr lang="en-US" sz="1400" dirty="0">
                <a:latin typeface="+mn-lt"/>
                <a:ea typeface="+mn-ea"/>
                <a:cs typeface="+mn-cs"/>
              </a:rPr>
              <a:t> </a:t>
            </a:r>
            <a:r>
              <a:rPr lang="en-US" sz="1400" b="1" dirty="0">
                <a:latin typeface="+mn-lt"/>
                <a:ea typeface="+mn-ea"/>
                <a:cs typeface="+mn-cs"/>
              </a:rPr>
              <a:t>Plain diffusion model </a:t>
            </a:r>
          </a:p>
          <a:p>
            <a:pPr marL="107950" indent="-107950" fontAlgn="auto">
              <a:spcBef>
                <a:spcPts val="0"/>
              </a:spcBef>
              <a:spcAft>
                <a:spcPts val="0"/>
              </a:spcAft>
              <a:buFont typeface="Arial" pitchFamily="34" charset="0"/>
              <a:buChar char="•"/>
              <a:defRPr/>
            </a:pPr>
            <a:r>
              <a:rPr lang="en-US" sz="1400" dirty="0">
                <a:latin typeface="+mn-lt"/>
                <a:ea typeface="+mn-ea"/>
                <a:cs typeface="+mn-cs"/>
              </a:rPr>
              <a:t> Solar modulation: spherical model ( </a:t>
            </a:r>
            <a:r>
              <a:rPr lang="en-US" sz="1400" dirty="0">
                <a:latin typeface="Symbol" pitchFamily="18" charset="2"/>
                <a:ea typeface="+mn-ea"/>
                <a:cs typeface="+mn-cs"/>
              </a:rPr>
              <a:t>f</a:t>
            </a:r>
            <a:r>
              <a:rPr lang="en-US" sz="1400" dirty="0">
                <a:latin typeface="+mn-lt"/>
                <a:ea typeface="+mn-ea"/>
                <a:cs typeface="+mn-cs"/>
              </a:rPr>
              <a:t>=550MV )</a:t>
            </a:r>
          </a:p>
        </p:txBody>
      </p:sp>
      <p:sp>
        <p:nvSpPr>
          <p:cNvPr id="12" name="AutoShape 11"/>
          <p:cNvSpPr>
            <a:spLocks noChangeArrowheads="1"/>
          </p:cNvSpPr>
          <p:nvPr/>
        </p:nvSpPr>
        <p:spPr bwMode="auto">
          <a:xfrm>
            <a:off x="3124200" y="609600"/>
            <a:ext cx="4419600" cy="1169551"/>
          </a:xfrm>
          <a:prstGeom prst="wedgeRectCallout">
            <a:avLst>
              <a:gd name="adj1" fmla="val -6799"/>
              <a:gd name="adj2" fmla="val 95619"/>
            </a:avLst>
          </a:prstGeom>
          <a:solidFill>
            <a:schemeClr val="bg1"/>
          </a:solidFill>
          <a:ln w="28575">
            <a:gradFill flip="none" rotWithShape="1">
              <a:gsLst>
                <a:gs pos="0">
                  <a:srgbClr val="03D4A8"/>
                </a:gs>
                <a:gs pos="25000">
                  <a:srgbClr val="21D6E0"/>
                </a:gs>
                <a:gs pos="75000">
                  <a:srgbClr val="0087E6"/>
                </a:gs>
                <a:gs pos="100000">
                  <a:srgbClr val="005CBF"/>
                </a:gs>
              </a:gsLst>
              <a:lin ang="13500000" scaled="0"/>
              <a:tileRect/>
            </a:gradFill>
          </a:ln>
        </p:spPr>
        <p:txBody>
          <a:bodyPr>
            <a:spAutoFit/>
          </a:bodyPr>
          <a:lstStyle/>
          <a:p>
            <a:pPr fontAlgn="auto">
              <a:spcBef>
                <a:spcPts val="0"/>
              </a:spcBef>
              <a:spcAft>
                <a:spcPts val="0"/>
              </a:spcAft>
              <a:defRPr/>
            </a:pPr>
            <a:r>
              <a:rPr lang="en-US" sz="1400" dirty="0">
                <a:latin typeface="+mn-lt"/>
                <a:ea typeface="+mn-ea"/>
                <a:cs typeface="+mn-cs"/>
              </a:rPr>
              <a:t>(</a:t>
            </a:r>
            <a:r>
              <a:rPr lang="en-US" sz="1400" dirty="0" err="1">
                <a:latin typeface="+mn-lt"/>
                <a:ea typeface="+mn-ea"/>
                <a:cs typeface="+mn-cs"/>
              </a:rPr>
              <a:t>Donato</a:t>
            </a:r>
            <a:r>
              <a:rPr lang="en-US" sz="1400" dirty="0">
                <a:latin typeface="+mn-lt"/>
                <a:ea typeface="+mn-ea"/>
                <a:cs typeface="+mn-cs"/>
              </a:rPr>
              <a:t> et al. 2001)</a:t>
            </a:r>
          </a:p>
          <a:p>
            <a:pPr marL="107950" indent="-107950" fontAlgn="auto">
              <a:spcBef>
                <a:spcPts val="0"/>
              </a:spcBef>
              <a:spcAft>
                <a:spcPts val="0"/>
              </a:spcAft>
              <a:buFont typeface="Arial" pitchFamily="34" charset="0"/>
              <a:buChar char="•"/>
              <a:defRPr/>
            </a:pPr>
            <a:r>
              <a:rPr lang="en-US" sz="1400" b="1" dirty="0">
                <a:latin typeface="+mn-lt"/>
                <a:ea typeface="+mn-ea"/>
                <a:cs typeface="+mn-cs"/>
              </a:rPr>
              <a:t>Diffusion model with convection and reacceleration</a:t>
            </a:r>
          </a:p>
          <a:p>
            <a:pPr marL="107950" indent="-107950" fontAlgn="auto">
              <a:spcBef>
                <a:spcPts val="0"/>
              </a:spcBef>
              <a:spcAft>
                <a:spcPts val="0"/>
              </a:spcAft>
              <a:buFont typeface="Arial" pitchFamily="34" charset="0"/>
              <a:buChar char="•"/>
              <a:defRPr/>
            </a:pPr>
            <a:r>
              <a:rPr lang="en-US" sz="1400" dirty="0">
                <a:latin typeface="+mn-lt"/>
                <a:ea typeface="+mn-ea"/>
                <a:cs typeface="+mn-cs"/>
              </a:rPr>
              <a:t>Uncertainties on propagation  </a:t>
            </a:r>
            <a:r>
              <a:rPr lang="en-US" sz="1400" dirty="0" err="1">
                <a:latin typeface="+mn-lt"/>
                <a:ea typeface="+mn-ea"/>
                <a:cs typeface="+mn-cs"/>
              </a:rPr>
              <a:t>param</a:t>
            </a:r>
            <a:r>
              <a:rPr lang="en-US" sz="1400" dirty="0">
                <a:latin typeface="+mn-lt"/>
                <a:ea typeface="+mn-ea"/>
                <a:cs typeface="+mn-cs"/>
              </a:rPr>
              <a:t> . and </a:t>
            </a:r>
            <a:r>
              <a:rPr lang="en-US" sz="1400" dirty="0" err="1">
                <a:latin typeface="+mn-lt"/>
                <a:ea typeface="+mn-ea"/>
                <a:cs typeface="+mn-cs"/>
              </a:rPr>
              <a:t>c.s</a:t>
            </a:r>
            <a:r>
              <a:rPr lang="en-US" sz="1400" dirty="0">
                <a:latin typeface="+mn-lt"/>
                <a:ea typeface="+mn-ea"/>
                <a:cs typeface="+mn-cs"/>
              </a:rPr>
              <a:t>.</a:t>
            </a:r>
          </a:p>
          <a:p>
            <a:pPr marL="107950" indent="-107950" fontAlgn="auto">
              <a:spcBef>
                <a:spcPts val="0"/>
              </a:spcBef>
              <a:spcAft>
                <a:spcPts val="0"/>
              </a:spcAft>
              <a:buFont typeface="Arial" pitchFamily="34" charset="0"/>
              <a:buChar char="•"/>
              <a:defRPr/>
            </a:pPr>
            <a:r>
              <a:rPr lang="en-US" sz="1400" dirty="0">
                <a:latin typeface="+mn-lt"/>
                <a:ea typeface="+mn-ea"/>
                <a:cs typeface="+mn-cs"/>
              </a:rPr>
              <a:t>Solar modulation: spherical model ( </a:t>
            </a:r>
            <a:r>
              <a:rPr lang="en-US" sz="1400" dirty="0">
                <a:latin typeface="Symbol" pitchFamily="18" charset="2"/>
                <a:ea typeface="+mn-ea"/>
                <a:cs typeface="+mn-cs"/>
              </a:rPr>
              <a:t>f</a:t>
            </a:r>
            <a:r>
              <a:rPr lang="en-US" sz="1400" dirty="0">
                <a:latin typeface="+mn-lt"/>
                <a:ea typeface="+mn-ea"/>
                <a:cs typeface="+mn-cs"/>
              </a:rPr>
              <a:t>=500MV )</a:t>
            </a:r>
          </a:p>
        </p:txBody>
      </p:sp>
      <p:sp>
        <p:nvSpPr>
          <p:cNvPr id="13" name="TextBox 7"/>
          <p:cNvSpPr txBox="1">
            <a:spLocks noChangeArrowheads="1"/>
          </p:cNvSpPr>
          <p:nvPr/>
        </p:nvSpPr>
        <p:spPr bwMode="auto">
          <a:xfrm rot="5400000">
            <a:off x="7115969" y="3229769"/>
            <a:ext cx="3595687" cy="307975"/>
          </a:xfrm>
          <a:prstGeom prst="rect">
            <a:avLst/>
          </a:prstGeom>
          <a:solidFill>
            <a:srgbClr val="FFFF00"/>
          </a:solidFill>
          <a:ln w="9525">
            <a:solidFill>
              <a:srgbClr val="000000"/>
            </a:solidFill>
            <a:miter lim="800000"/>
            <a:headEnd/>
            <a:tailEnd/>
          </a:ln>
        </p:spPr>
        <p:txBody>
          <a:bodyPr wrap="none">
            <a:spAutoFit/>
          </a:bodyPr>
          <a:lstStyle>
            <a:lvl1pPr>
              <a:defRPr>
                <a:solidFill>
                  <a:schemeClr val="tx1"/>
                </a:solidFill>
                <a:latin typeface="Georgia" charset="0"/>
                <a:ea typeface="ＭＳ Ｐゴシック" charset="0"/>
                <a:cs typeface="ＭＳ Ｐゴシック" charset="0"/>
              </a:defRPr>
            </a:lvl1pPr>
            <a:lvl2pPr marL="742950" indent="-285750">
              <a:defRPr>
                <a:solidFill>
                  <a:schemeClr val="tx1"/>
                </a:solidFill>
                <a:latin typeface="Georgia" charset="0"/>
                <a:ea typeface="ＭＳ Ｐゴシック" charset="0"/>
              </a:defRPr>
            </a:lvl2pPr>
            <a:lvl3pPr marL="1143000" indent="-228600">
              <a:defRPr>
                <a:solidFill>
                  <a:schemeClr val="tx1"/>
                </a:solidFill>
                <a:latin typeface="Georgia" charset="0"/>
                <a:ea typeface="ＭＳ Ｐゴシック" charset="0"/>
              </a:defRPr>
            </a:lvl3pPr>
            <a:lvl4pPr marL="1600200" indent="-228600">
              <a:defRPr>
                <a:solidFill>
                  <a:schemeClr val="tx1"/>
                </a:solidFill>
                <a:latin typeface="Georgia" charset="0"/>
                <a:ea typeface="ＭＳ Ｐゴシック" charset="0"/>
              </a:defRPr>
            </a:lvl4pPr>
            <a:lvl5pPr marL="2057400" indent="-228600">
              <a:defRPr>
                <a:solidFill>
                  <a:schemeClr val="tx1"/>
                </a:solidFill>
                <a:latin typeface="Georgia" charset="0"/>
                <a:ea typeface="ＭＳ Ｐゴシック" charset="0"/>
              </a:defRPr>
            </a:lvl5pPr>
            <a:lvl6pPr marL="2514600" indent="-228600" fontAlgn="base">
              <a:spcBef>
                <a:spcPct val="0"/>
              </a:spcBef>
              <a:spcAft>
                <a:spcPct val="0"/>
              </a:spcAft>
              <a:defRPr>
                <a:solidFill>
                  <a:schemeClr val="tx1"/>
                </a:solidFill>
                <a:latin typeface="Georgia" charset="0"/>
                <a:ea typeface="ＭＳ Ｐゴシック" charset="0"/>
              </a:defRPr>
            </a:lvl6pPr>
            <a:lvl7pPr marL="2971800" indent="-228600" fontAlgn="base">
              <a:spcBef>
                <a:spcPct val="0"/>
              </a:spcBef>
              <a:spcAft>
                <a:spcPct val="0"/>
              </a:spcAft>
              <a:defRPr>
                <a:solidFill>
                  <a:schemeClr val="tx1"/>
                </a:solidFill>
                <a:latin typeface="Georgia" charset="0"/>
                <a:ea typeface="ＭＳ Ｐゴシック" charset="0"/>
              </a:defRPr>
            </a:lvl7pPr>
            <a:lvl8pPr marL="3429000" indent="-228600" fontAlgn="base">
              <a:spcBef>
                <a:spcPct val="0"/>
              </a:spcBef>
              <a:spcAft>
                <a:spcPct val="0"/>
              </a:spcAft>
              <a:defRPr>
                <a:solidFill>
                  <a:schemeClr val="tx1"/>
                </a:solidFill>
                <a:latin typeface="Georgia" charset="0"/>
                <a:ea typeface="ＭＳ Ｐゴシック" charset="0"/>
              </a:defRPr>
            </a:lvl8pPr>
            <a:lvl9pPr marL="3886200" indent="-228600" fontAlgn="base">
              <a:spcBef>
                <a:spcPct val="0"/>
              </a:spcBef>
              <a:spcAft>
                <a:spcPct val="0"/>
              </a:spcAft>
              <a:defRPr>
                <a:solidFill>
                  <a:schemeClr val="tx1"/>
                </a:solidFill>
                <a:latin typeface="Georgia" charset="0"/>
                <a:ea typeface="ＭＳ Ｐゴシック" charset="0"/>
              </a:defRPr>
            </a:lvl9pPr>
          </a:lstStyle>
          <a:p>
            <a:r>
              <a:rPr lang="en-US" sz="1400" b="1"/>
              <a:t>Adriani et al. - PRL 105 (2010) 121101</a:t>
            </a:r>
            <a:endParaRPr lang="en-US" b="1"/>
          </a:p>
        </p:txBody>
      </p:sp>
    </p:spTree>
    <p:extLst>
      <p:ext uri="{BB962C8B-B14F-4D97-AF65-F5344CB8AC3E}">
        <p14:creationId xmlns:p14="http://schemas.microsoft.com/office/powerpoint/2010/main" val="1197322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914400"/>
            <a:ext cx="2362200" cy="838200"/>
          </a:xfrm>
          <a:solidFill>
            <a:srgbClr val="FFF8C2"/>
          </a:solidFill>
        </p:spPr>
        <p:txBody>
          <a:bodyPr/>
          <a:lstStyle/>
          <a:p>
            <a:r>
              <a:rPr lang="en-US" dirty="0" smtClean="0">
                <a:solidFill>
                  <a:srgbClr val="000000"/>
                </a:solidFill>
              </a:rPr>
              <a:t>Antiproton-to-proton ratio</a:t>
            </a:r>
            <a:endParaRPr lang="en-US" dirty="0">
              <a:solidFill>
                <a:srgbClr val="000000"/>
              </a:solidFill>
            </a:endParaRPr>
          </a:p>
        </p:txBody>
      </p:sp>
      <p:sp>
        <p:nvSpPr>
          <p:cNvPr id="2" name="Rectangle 1"/>
          <p:cNvSpPr/>
          <p:nvPr/>
        </p:nvSpPr>
        <p:spPr>
          <a:xfrm>
            <a:off x="381000" y="2209800"/>
            <a:ext cx="1905000" cy="1200329"/>
          </a:xfrm>
          <a:prstGeom prst="rect">
            <a:avLst/>
          </a:prstGeom>
        </p:spPr>
        <p:txBody>
          <a:bodyPr wrap="square">
            <a:spAutoFit/>
          </a:bodyPr>
          <a:lstStyle/>
          <a:p>
            <a:pPr marL="107950" indent="-107950">
              <a:buClr>
                <a:schemeClr val="bg1"/>
              </a:buClr>
              <a:buFont typeface="Arial" pitchFamily="34" charset="0"/>
              <a:buChar char="•"/>
            </a:pPr>
            <a:r>
              <a:rPr lang="en-US" dirty="0" smtClean="0">
                <a:solidFill>
                  <a:schemeClr val="bg1"/>
                </a:solidFill>
              </a:rPr>
              <a:t> Overall </a:t>
            </a:r>
            <a:r>
              <a:rPr lang="en-US" dirty="0">
                <a:solidFill>
                  <a:schemeClr val="bg1"/>
                </a:solidFill>
              </a:rPr>
              <a:t>agreement with  pure secondary calculation</a:t>
            </a:r>
          </a:p>
        </p:txBody>
      </p:sp>
      <p:pic>
        <p:nvPicPr>
          <p:cNvPr id="7"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987675" y="1138238"/>
            <a:ext cx="5851525" cy="52625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9"/>
          <p:cNvSpPr txBox="1">
            <a:spLocks noChangeArrowheads="1"/>
          </p:cNvSpPr>
          <p:nvPr/>
        </p:nvSpPr>
        <p:spPr bwMode="auto">
          <a:xfrm>
            <a:off x="4448175" y="971550"/>
            <a:ext cx="3597275" cy="307975"/>
          </a:xfrm>
          <a:prstGeom prst="rect">
            <a:avLst/>
          </a:prstGeom>
          <a:solidFill>
            <a:srgbClr val="FFFF00"/>
          </a:solidFill>
          <a:ln w="9525">
            <a:solidFill>
              <a:srgbClr val="000000"/>
            </a:solidFill>
            <a:miter lim="800000"/>
            <a:headEnd/>
            <a:tailEnd/>
          </a:ln>
        </p:spPr>
        <p:txBody>
          <a:bodyPr wrap="none">
            <a:spAutoFit/>
          </a:bodyPr>
          <a:lstStyle>
            <a:lvl1pPr>
              <a:defRPr>
                <a:solidFill>
                  <a:schemeClr val="tx1"/>
                </a:solidFill>
                <a:latin typeface="Georgia" charset="0"/>
                <a:ea typeface="ＭＳ Ｐゴシック" charset="0"/>
                <a:cs typeface="ＭＳ Ｐゴシック" charset="0"/>
              </a:defRPr>
            </a:lvl1pPr>
            <a:lvl2pPr marL="742950" indent="-285750">
              <a:defRPr>
                <a:solidFill>
                  <a:schemeClr val="tx1"/>
                </a:solidFill>
                <a:latin typeface="Georgia" charset="0"/>
                <a:ea typeface="ＭＳ Ｐゴシック" charset="0"/>
              </a:defRPr>
            </a:lvl2pPr>
            <a:lvl3pPr marL="1143000" indent="-228600">
              <a:defRPr>
                <a:solidFill>
                  <a:schemeClr val="tx1"/>
                </a:solidFill>
                <a:latin typeface="Georgia" charset="0"/>
                <a:ea typeface="ＭＳ Ｐゴシック" charset="0"/>
              </a:defRPr>
            </a:lvl3pPr>
            <a:lvl4pPr marL="1600200" indent="-228600">
              <a:defRPr>
                <a:solidFill>
                  <a:schemeClr val="tx1"/>
                </a:solidFill>
                <a:latin typeface="Georgia" charset="0"/>
                <a:ea typeface="ＭＳ Ｐゴシック" charset="0"/>
              </a:defRPr>
            </a:lvl4pPr>
            <a:lvl5pPr marL="2057400" indent="-228600">
              <a:defRPr>
                <a:solidFill>
                  <a:schemeClr val="tx1"/>
                </a:solidFill>
                <a:latin typeface="Georgia" charset="0"/>
                <a:ea typeface="ＭＳ Ｐゴシック" charset="0"/>
              </a:defRPr>
            </a:lvl5pPr>
            <a:lvl6pPr marL="2514600" indent="-228600" fontAlgn="base">
              <a:spcBef>
                <a:spcPct val="0"/>
              </a:spcBef>
              <a:spcAft>
                <a:spcPct val="0"/>
              </a:spcAft>
              <a:defRPr>
                <a:solidFill>
                  <a:schemeClr val="tx1"/>
                </a:solidFill>
                <a:latin typeface="Georgia" charset="0"/>
                <a:ea typeface="ＭＳ Ｐゴシック" charset="0"/>
              </a:defRPr>
            </a:lvl6pPr>
            <a:lvl7pPr marL="2971800" indent="-228600" fontAlgn="base">
              <a:spcBef>
                <a:spcPct val="0"/>
              </a:spcBef>
              <a:spcAft>
                <a:spcPct val="0"/>
              </a:spcAft>
              <a:defRPr>
                <a:solidFill>
                  <a:schemeClr val="tx1"/>
                </a:solidFill>
                <a:latin typeface="Georgia" charset="0"/>
                <a:ea typeface="ＭＳ Ｐゴシック" charset="0"/>
              </a:defRPr>
            </a:lvl7pPr>
            <a:lvl8pPr marL="3429000" indent="-228600" fontAlgn="base">
              <a:spcBef>
                <a:spcPct val="0"/>
              </a:spcBef>
              <a:spcAft>
                <a:spcPct val="0"/>
              </a:spcAft>
              <a:defRPr>
                <a:solidFill>
                  <a:schemeClr val="tx1"/>
                </a:solidFill>
                <a:latin typeface="Georgia" charset="0"/>
                <a:ea typeface="ＭＳ Ｐゴシック" charset="0"/>
              </a:defRPr>
            </a:lvl8pPr>
            <a:lvl9pPr marL="3886200" indent="-228600" fontAlgn="base">
              <a:spcBef>
                <a:spcPct val="0"/>
              </a:spcBef>
              <a:spcAft>
                <a:spcPct val="0"/>
              </a:spcAft>
              <a:defRPr>
                <a:solidFill>
                  <a:schemeClr val="tx1"/>
                </a:solidFill>
                <a:latin typeface="Georgia" charset="0"/>
                <a:ea typeface="ＭＳ Ｐゴシック" charset="0"/>
              </a:defRPr>
            </a:lvl9pPr>
          </a:lstStyle>
          <a:p>
            <a:r>
              <a:rPr lang="en-US" sz="1400" b="1"/>
              <a:t>Adriani et al. - PRL 105 (2010) 121101</a:t>
            </a:r>
            <a:endParaRPr lang="en-US" b="1"/>
          </a:p>
        </p:txBody>
      </p:sp>
    </p:spTree>
    <p:extLst>
      <p:ext uri="{BB962C8B-B14F-4D97-AF65-F5344CB8AC3E}">
        <p14:creationId xmlns:p14="http://schemas.microsoft.com/office/powerpoint/2010/main" val="1305683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684213" y="663575"/>
            <a:ext cx="7772400" cy="936625"/>
          </a:xfrm>
        </p:spPr>
        <p:txBody>
          <a:bodyPr/>
          <a:lstStyle/>
          <a:p>
            <a:r>
              <a:rPr lang="it-IT" sz="4000" dirty="0" err="1" smtClean="0">
                <a:solidFill>
                  <a:srgbClr val="DD6036"/>
                </a:solidFill>
              </a:rPr>
              <a:t>Main</a:t>
            </a:r>
            <a:r>
              <a:rPr lang="it-IT" sz="4000" dirty="0" smtClean="0">
                <a:solidFill>
                  <a:srgbClr val="DD6036"/>
                </a:solidFill>
              </a:rPr>
              <a:t> </a:t>
            </a:r>
            <a:r>
              <a:rPr lang="it-IT" sz="4000" dirty="0" err="1" smtClean="0">
                <a:solidFill>
                  <a:srgbClr val="DD6036"/>
                </a:solidFill>
              </a:rPr>
              <a:t>physics</a:t>
            </a:r>
            <a:r>
              <a:rPr lang="it-IT" sz="4000" dirty="0" smtClean="0">
                <a:solidFill>
                  <a:srgbClr val="DD6036"/>
                </a:solidFill>
              </a:rPr>
              <a:t> </a:t>
            </a:r>
            <a:r>
              <a:rPr lang="it-IT" sz="4000" dirty="0" err="1" smtClean="0">
                <a:solidFill>
                  <a:srgbClr val="DD6036"/>
                </a:solidFill>
              </a:rPr>
              <a:t>research</a:t>
            </a:r>
            <a:r>
              <a:rPr lang="it-IT" sz="4000" dirty="0" smtClean="0">
                <a:solidFill>
                  <a:srgbClr val="DD6036"/>
                </a:solidFill>
              </a:rPr>
              <a:t> </a:t>
            </a:r>
            <a:r>
              <a:rPr lang="it-IT" sz="4000" dirty="0" err="1" smtClean="0">
                <a:solidFill>
                  <a:srgbClr val="DD6036"/>
                </a:solidFill>
              </a:rPr>
              <a:t>lines</a:t>
            </a:r>
            <a:endParaRPr lang="it-IT" sz="4000" dirty="0">
              <a:solidFill>
                <a:srgbClr val="DD6036"/>
              </a:solidFill>
            </a:endParaRPr>
          </a:p>
        </p:txBody>
      </p:sp>
      <p:pic>
        <p:nvPicPr>
          <p:cNvPr id="2" name="Picture 1"/>
          <p:cNvPicPr>
            <a:picLocks noChangeAspect="1"/>
          </p:cNvPicPr>
          <p:nvPr/>
        </p:nvPicPr>
        <p:blipFill>
          <a:blip r:embed="rId2"/>
          <a:stretch>
            <a:fillRect/>
          </a:stretch>
        </p:blipFill>
        <p:spPr>
          <a:xfrm>
            <a:off x="261997" y="1524000"/>
            <a:ext cx="8577203" cy="2667000"/>
          </a:xfrm>
          <a:prstGeom prst="rect">
            <a:avLst/>
          </a:prstGeom>
        </p:spPr>
      </p:pic>
      <p:sp>
        <p:nvSpPr>
          <p:cNvPr id="3" name="TextBox 2"/>
          <p:cNvSpPr txBox="1"/>
          <p:nvPr/>
        </p:nvSpPr>
        <p:spPr>
          <a:xfrm>
            <a:off x="457200" y="4495800"/>
            <a:ext cx="8382000" cy="954107"/>
          </a:xfrm>
          <a:prstGeom prst="rect">
            <a:avLst/>
          </a:prstGeom>
          <a:solidFill>
            <a:srgbClr val="CCB400"/>
          </a:solidFill>
        </p:spPr>
        <p:txBody>
          <a:bodyPr wrap="square" rtlCol="0">
            <a:spAutoFit/>
          </a:bodyPr>
          <a:lstStyle/>
          <a:p>
            <a:pPr algn="ctr"/>
            <a:r>
              <a:rPr lang="en-US" sz="2800" dirty="0" smtClean="0">
                <a:ln>
                  <a:solidFill>
                    <a:srgbClr val="000000"/>
                  </a:solidFill>
                </a:ln>
              </a:rPr>
              <a:t>According to the physics line, different platforms and detections techniques have been adopted.</a:t>
            </a:r>
            <a:endParaRPr lang="en-US" sz="2800" dirty="0">
              <a:ln>
                <a:solidFill>
                  <a:srgbClr val="000000"/>
                </a:solidFill>
              </a:ln>
            </a:endParaRPr>
          </a:p>
        </p:txBody>
      </p:sp>
    </p:spTree>
    <p:extLst>
      <p:ext uri="{BB962C8B-B14F-4D97-AF65-F5344CB8AC3E}">
        <p14:creationId xmlns:p14="http://schemas.microsoft.com/office/powerpoint/2010/main" val="1865341732"/>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antiproton/proton ratio</a:t>
            </a:r>
            <a:endParaRPr lang="en-US" dirty="0"/>
          </a:p>
        </p:txBody>
      </p:sp>
      <p:sp>
        <p:nvSpPr>
          <p:cNvPr id="4" name="Content Placeholder 3"/>
          <p:cNvSpPr>
            <a:spLocks noGrp="1"/>
          </p:cNvSpPr>
          <p:nvPr>
            <p:ph sz="quarter" idx="1"/>
          </p:nvPr>
        </p:nvSpPr>
        <p:spPr/>
        <p:txBody>
          <a:bodyPr/>
          <a:lstStyle/>
          <a:p>
            <a:endParaRPr lang="en-US"/>
          </a:p>
        </p:txBody>
      </p:sp>
      <p:pic>
        <p:nvPicPr>
          <p:cNvPr id="5" name="Picture 4" descr="npbar2012-mayorov.gif"/>
          <p:cNvPicPr>
            <a:picLocks/>
          </p:cNvPicPr>
          <p:nvPr/>
        </p:nvPicPr>
        <p:blipFill>
          <a:blip r:embed="rId2" cstate="print"/>
          <a:stretch>
            <a:fillRect/>
          </a:stretch>
        </p:blipFill>
        <p:spPr>
          <a:xfrm>
            <a:off x="3048000" y="795528"/>
            <a:ext cx="5791200" cy="5071872"/>
          </a:xfrm>
          <a:prstGeom prst="rect">
            <a:avLst/>
          </a:prstGeom>
        </p:spPr>
      </p:pic>
      <p:sp>
        <p:nvSpPr>
          <p:cNvPr id="6" name="Rectangle 5"/>
          <p:cNvSpPr>
            <a:spLocks/>
          </p:cNvSpPr>
          <p:nvPr/>
        </p:nvSpPr>
        <p:spPr bwMode="auto">
          <a:xfrm>
            <a:off x="457200" y="2285992"/>
            <a:ext cx="2114536" cy="2462213"/>
          </a:xfrm>
          <a:prstGeom prst="rect">
            <a:avLst/>
          </a:prstGeom>
          <a:solidFill>
            <a:srgbClr val="FFFF66"/>
          </a:solidFill>
          <a:ln w="12700">
            <a:noFill/>
            <a:miter lim="800000"/>
            <a:headEnd type="none" w="med" len="med"/>
            <a:tailEnd type="none" w="med" len="med"/>
          </a:ln>
        </p:spPr>
        <p:txBody>
          <a:bodyPr wrap="square" lIns="0" tIns="0" rIns="57799" bIns="0">
            <a:spAutoFit/>
          </a:bodyPr>
          <a:lstStyle/>
          <a:p>
            <a:pPr marL="57150"/>
            <a:r>
              <a:rPr lang="it-IT" sz="2000" dirty="0" smtClean="0">
                <a:solidFill>
                  <a:schemeClr val="tx1"/>
                </a:solidFill>
                <a:latin typeface="Times New Roman" pitchFamily="18" charset="0"/>
                <a:cs typeface="Times New Roman" pitchFamily="18" charset="0"/>
                <a:sym typeface="Arial" charset="0"/>
              </a:rPr>
              <a:t>Using all data till 2010 and </a:t>
            </a:r>
            <a:r>
              <a:rPr lang="en-US" sz="2000" dirty="0" smtClean="0">
                <a:solidFill>
                  <a:srgbClr val="000000"/>
                </a:solidFill>
                <a:latin typeface="Times New Roman" pitchFamily="18" charset="0"/>
                <a:cs typeface="Times New Roman" pitchFamily="18" charset="0"/>
              </a:rPr>
              <a:t>multivariate classification algorithms </a:t>
            </a:r>
            <a:r>
              <a:rPr lang="it-IT" sz="2000" dirty="0" smtClean="0">
                <a:solidFill>
                  <a:srgbClr val="FF0000"/>
                </a:solidFill>
                <a:latin typeface="Times New Roman" pitchFamily="18" charset="0"/>
                <a:cs typeface="Times New Roman" pitchFamily="18" charset="0"/>
                <a:sym typeface="Arial" charset="0"/>
              </a:rPr>
              <a:t>20-50% increase in respect to published analysis</a:t>
            </a:r>
            <a:endParaRPr lang="en-US" sz="2000" dirty="0">
              <a:solidFill>
                <a:srgbClr val="FF0000"/>
              </a:solidFill>
              <a:latin typeface="Times New Roman" pitchFamily="18" charset="0"/>
              <a:cs typeface="Times New Roman" pitchFamily="18" charset="0"/>
              <a:sym typeface="Arial" charset="0"/>
            </a:endParaRPr>
          </a:p>
        </p:txBody>
      </p:sp>
      <p:sp>
        <p:nvSpPr>
          <p:cNvPr id="7" name="Text Box 4"/>
          <p:cNvSpPr txBox="1">
            <a:spLocks noChangeArrowheads="1"/>
          </p:cNvSpPr>
          <p:nvPr/>
        </p:nvSpPr>
        <p:spPr bwMode="auto">
          <a:xfrm rot="1625117">
            <a:off x="6865812" y="1572727"/>
            <a:ext cx="1706563" cy="414337"/>
          </a:xfrm>
          <a:prstGeom prst="rect">
            <a:avLst/>
          </a:prstGeom>
          <a:noFill/>
          <a:ln w="9525">
            <a:noFill/>
            <a:miter lim="800000"/>
            <a:headEnd/>
            <a:tailEnd/>
          </a:ln>
        </p:spPr>
        <p:txBody>
          <a:bodyPr wrap="none">
            <a:spAutoFit/>
          </a:bodyPr>
          <a:lstStyle/>
          <a:p>
            <a:pPr eaLnBrk="1" hangingPunct="1"/>
            <a:r>
              <a:rPr lang="en-US" sz="2400" dirty="0">
                <a:solidFill>
                  <a:srgbClr val="FF0000"/>
                </a:solidFill>
                <a:latin typeface="Franklin Gothic Medium" pitchFamily="34" charset="0"/>
              </a:rPr>
              <a:t>Preliminary</a:t>
            </a:r>
            <a:endParaRPr lang="en-GB" sz="2400" dirty="0">
              <a:solidFill>
                <a:srgbClr val="FF0000"/>
              </a:solidFill>
              <a:latin typeface="Franklin Gothic Medium" pitchFamily="34" charset="0"/>
            </a:endParaRPr>
          </a:p>
        </p:txBody>
      </p:sp>
    </p:spTree>
    <p:extLst>
      <p:ext uri="{BB962C8B-B14F-4D97-AF65-F5344CB8AC3E}">
        <p14:creationId xmlns:p14="http://schemas.microsoft.com/office/powerpoint/2010/main" val="40604746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257800" y="2648902"/>
            <a:ext cx="3124200" cy="3078480"/>
          </a:xfrm>
          <a:prstGeom prst="rect">
            <a:avLst/>
          </a:prstGeom>
          <a:solidFill>
            <a:schemeClr val="bg1"/>
          </a:solidFill>
          <a:ln w="28575">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smtClean="0"/>
          </a:p>
        </p:txBody>
      </p:sp>
      <p:sp>
        <p:nvSpPr>
          <p:cNvPr id="3" name="Rectangle 2"/>
          <p:cNvSpPr/>
          <p:nvPr/>
        </p:nvSpPr>
        <p:spPr>
          <a:xfrm>
            <a:off x="822960" y="2743200"/>
            <a:ext cx="3352800" cy="2971800"/>
          </a:xfrm>
          <a:prstGeom prst="rect">
            <a:avLst/>
          </a:prstGeom>
          <a:solidFill>
            <a:schemeClr val="bg1"/>
          </a:solidFill>
          <a:ln w="28575">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smtClean="0"/>
          </a:p>
        </p:txBody>
      </p:sp>
      <p:sp>
        <p:nvSpPr>
          <p:cNvPr id="6" name="Text Placeholder 5"/>
          <p:cNvSpPr>
            <a:spLocks noGrp="1"/>
          </p:cNvSpPr>
          <p:nvPr>
            <p:ph type="body" idx="1"/>
          </p:nvPr>
        </p:nvSpPr>
        <p:spPr>
          <a:xfrm>
            <a:off x="301752" y="1447800"/>
            <a:ext cx="4040188" cy="732974"/>
          </a:xfrm>
        </p:spPr>
        <p:txBody>
          <a:bodyPr>
            <a:normAutofit fontScale="85000" lnSpcReduction="20000"/>
          </a:bodyPr>
          <a:lstStyle/>
          <a:p>
            <a:r>
              <a:rPr lang="en-US" dirty="0" smtClean="0">
                <a:solidFill>
                  <a:srgbClr val="3366FF"/>
                </a:solidFill>
              </a:rPr>
              <a:t>Antiprotons</a:t>
            </a:r>
            <a:endParaRPr lang="en-US" sz="1600" dirty="0" smtClean="0">
              <a:solidFill>
                <a:srgbClr val="3366FF"/>
              </a:solidFill>
            </a:endParaRPr>
          </a:p>
          <a:p>
            <a:r>
              <a:rPr lang="en-US" sz="1600" dirty="0" smtClean="0">
                <a:sym typeface="Wingdings" pitchFamily="2" charset="2"/>
              </a:rPr>
              <a:t> Consistent  with pure  secondary production</a:t>
            </a:r>
            <a:endParaRPr lang="en-US" dirty="0"/>
          </a:p>
        </p:txBody>
      </p:sp>
      <p:sp>
        <p:nvSpPr>
          <p:cNvPr id="8" name="Text Placeholder 7"/>
          <p:cNvSpPr>
            <a:spLocks noGrp="1"/>
          </p:cNvSpPr>
          <p:nvPr>
            <p:ph type="body" sz="half" idx="3"/>
          </p:nvPr>
        </p:nvSpPr>
        <p:spPr>
          <a:xfrm>
            <a:off x="4791330" y="1371600"/>
            <a:ext cx="4041775" cy="731520"/>
          </a:xfrm>
        </p:spPr>
        <p:txBody>
          <a:bodyPr>
            <a:normAutofit/>
          </a:bodyPr>
          <a:lstStyle/>
          <a:p>
            <a:r>
              <a:rPr lang="en-US" dirty="0" smtClean="0">
                <a:solidFill>
                  <a:srgbClr val="3366FF"/>
                </a:solidFill>
              </a:rPr>
              <a:t>Positrons</a:t>
            </a:r>
          </a:p>
          <a:p>
            <a:r>
              <a:rPr lang="en-US" sz="1600" dirty="0" smtClean="0">
                <a:sym typeface="Wingdings" pitchFamily="2" charset="2"/>
              </a:rPr>
              <a:t> Evidence for an excess</a:t>
            </a:r>
            <a:endParaRPr lang="en-US" sz="1600" dirty="0"/>
          </a:p>
        </p:txBody>
      </p:sp>
      <p:sp>
        <p:nvSpPr>
          <p:cNvPr id="5" name="Title 4"/>
          <p:cNvSpPr>
            <a:spLocks noGrp="1"/>
          </p:cNvSpPr>
          <p:nvPr>
            <p:ph type="title"/>
          </p:nvPr>
        </p:nvSpPr>
        <p:spPr/>
        <p:txBody>
          <a:bodyPr>
            <a:normAutofit fontScale="90000"/>
          </a:bodyPr>
          <a:lstStyle/>
          <a:p>
            <a:r>
              <a:rPr lang="en-US" dirty="0" smtClean="0"/>
              <a:t>A challenging puzzle for CR physicists</a:t>
            </a:r>
            <a:endParaRPr lang="en-US" dirty="0"/>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731" y="2667000"/>
            <a:ext cx="3474269" cy="3124200"/>
          </a:xfrm>
          <a:prstGeom prst="rect">
            <a:avLst/>
          </a:prstGeom>
          <a:noFill/>
          <a:ln w="15875"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descr="pamela_astropart.gif"/>
          <p:cNvPicPr>
            <a:picLocks noGrp="1"/>
          </p:cNvPicPr>
          <p:nvPr>
            <p:ph sz="quarter" idx="4"/>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4849813" y="2286000"/>
            <a:ext cx="3940175" cy="3821113"/>
          </a:xfrm>
          <a:noFill/>
        </p:spPr>
      </p:pic>
    </p:spTree>
    <p:extLst>
      <p:ext uri="{BB962C8B-B14F-4D97-AF65-F5344CB8AC3E}">
        <p14:creationId xmlns:p14="http://schemas.microsoft.com/office/powerpoint/2010/main" val="12738942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 y="914400"/>
            <a:ext cx="2743200" cy="990600"/>
          </a:xfrm>
          <a:solidFill>
            <a:srgbClr val="FFF8C2"/>
          </a:solidFill>
        </p:spPr>
        <p:txBody>
          <a:bodyPr/>
          <a:lstStyle/>
          <a:p>
            <a:r>
              <a:rPr lang="en-US" dirty="0" smtClean="0">
                <a:solidFill>
                  <a:schemeClr val="tx1"/>
                </a:solidFill>
              </a:rPr>
              <a:t>Positron-excess interpretations</a:t>
            </a:r>
            <a:endParaRPr lang="en-US" dirty="0">
              <a:solidFill>
                <a:schemeClr val="tx1"/>
              </a:solidFill>
            </a:endParaRPr>
          </a:p>
        </p:txBody>
      </p:sp>
      <p:sp>
        <p:nvSpPr>
          <p:cNvPr id="9" name="Text Placeholder 8"/>
          <p:cNvSpPr>
            <a:spLocks noGrp="1"/>
          </p:cNvSpPr>
          <p:nvPr>
            <p:ph type="body" idx="2"/>
          </p:nvPr>
        </p:nvSpPr>
        <p:spPr>
          <a:xfrm>
            <a:off x="152400" y="1981200"/>
            <a:ext cx="2743200" cy="4144963"/>
          </a:xfrm>
        </p:spPr>
        <p:txBody>
          <a:bodyPr>
            <a:normAutofit/>
          </a:bodyPr>
          <a:lstStyle/>
          <a:p>
            <a:endParaRPr lang="en-US" dirty="0" smtClean="0"/>
          </a:p>
          <a:p>
            <a:r>
              <a:rPr lang="en-US" b="1" u="sng" dirty="0" smtClean="0"/>
              <a:t>Dark matter</a:t>
            </a:r>
          </a:p>
          <a:p>
            <a:pPr marL="107950" indent="-107950">
              <a:buClr>
                <a:schemeClr val="bg1"/>
              </a:buClr>
              <a:buFont typeface="Wingdings" pitchFamily="2" charset="2"/>
              <a:buChar char="§"/>
            </a:pPr>
            <a:r>
              <a:rPr lang="en-US" dirty="0" smtClean="0"/>
              <a:t>boost factor required</a:t>
            </a:r>
          </a:p>
          <a:p>
            <a:pPr marL="107950" indent="-107950">
              <a:buClr>
                <a:schemeClr val="bg1"/>
              </a:buClr>
              <a:buFont typeface="Wingdings" pitchFamily="2" charset="2"/>
              <a:buChar char="§"/>
            </a:pPr>
            <a:r>
              <a:rPr lang="en-US" dirty="0" smtClean="0"/>
              <a:t>lepton </a:t>
            </a:r>
            <a:r>
              <a:rPr lang="en-US" dirty="0" err="1" smtClean="0"/>
              <a:t>vs</a:t>
            </a:r>
            <a:r>
              <a:rPr lang="en-US" dirty="0" smtClean="0"/>
              <a:t> hadron yield must be consistent with p-bar observation</a:t>
            </a:r>
          </a:p>
          <a:p>
            <a:endParaRPr lang="en-US" dirty="0" smtClean="0"/>
          </a:p>
          <a:p>
            <a:r>
              <a:rPr lang="en-US" b="1" u="sng" dirty="0" smtClean="0"/>
              <a:t>Astrophysical processes</a:t>
            </a:r>
          </a:p>
          <a:p>
            <a:pPr marL="107950" indent="-107950">
              <a:buClr>
                <a:schemeClr val="bg1"/>
              </a:buClr>
              <a:buFont typeface="Arial" pitchFamily="34" charset="0"/>
              <a:buChar char="•"/>
            </a:pPr>
            <a:r>
              <a:rPr lang="en-US" dirty="0" smtClean="0"/>
              <a:t>known processes </a:t>
            </a:r>
          </a:p>
          <a:p>
            <a:pPr marL="107950" indent="-107950">
              <a:buClr>
                <a:schemeClr val="bg1"/>
              </a:buClr>
              <a:buFont typeface="Arial" pitchFamily="34" charset="0"/>
              <a:buChar char="•"/>
            </a:pPr>
            <a:r>
              <a:rPr lang="en-US" dirty="0" smtClean="0"/>
              <a:t>large uncertainties on environmental parameters</a:t>
            </a:r>
          </a:p>
          <a:p>
            <a:pPr marL="285750" indent="-285750">
              <a:buClr>
                <a:schemeClr val="bg1"/>
              </a:buClr>
              <a:buFont typeface="Arial" pitchFamily="34" charset="0"/>
              <a:buChar char="•"/>
            </a:pPr>
            <a:endParaRPr lang="en-US" dirty="0" smtClean="0"/>
          </a:p>
        </p:txBody>
      </p:sp>
      <p:pic>
        <p:nvPicPr>
          <p:cNvPr id="10" name="Picture 4"/>
          <p:cNvPicPr>
            <a:picLocks noGrp="1" noChangeAspect="1"/>
          </p:cNvPicPr>
          <p:nvPr>
            <p:ph sz="quarter" idx="1"/>
          </p:nvPr>
        </p:nvPicPr>
        <p:blipFill>
          <a:blip r:embed="rId2" cstate="print">
            <a:clrChange>
              <a:clrFrom>
                <a:srgbClr val="FFFFFF"/>
              </a:clrFrom>
              <a:clrTo>
                <a:srgbClr val="FFFFFF">
                  <a:alpha val="0"/>
                </a:srgbClr>
              </a:clrTo>
            </a:clrChange>
          </a:blip>
          <a:srcRect/>
          <a:stretch>
            <a:fillRect/>
          </a:stretch>
        </p:blipFill>
        <p:spPr bwMode="auto">
          <a:xfrm>
            <a:off x="6172200" y="1676400"/>
            <a:ext cx="2895600" cy="2258291"/>
          </a:xfrm>
          <a:prstGeom prst="rect">
            <a:avLst/>
          </a:prstGeom>
          <a:noFill/>
          <a:ln w="9525">
            <a:noFill/>
            <a:miter lim="800000"/>
            <a:headEnd/>
            <a:tailEnd/>
          </a:ln>
        </p:spPr>
      </p:pic>
      <p:sp>
        <p:nvSpPr>
          <p:cNvPr id="15" name="Rectangular Callout 14"/>
          <p:cNvSpPr/>
          <p:nvPr/>
        </p:nvSpPr>
        <p:spPr>
          <a:xfrm>
            <a:off x="6400800" y="3962400"/>
            <a:ext cx="2514600" cy="954107"/>
          </a:xfrm>
          <a:prstGeom prst="wedgeRectCallout">
            <a:avLst>
              <a:gd name="adj1" fmla="val 34328"/>
              <a:gd name="adj2" fmla="val -192041"/>
            </a:avLst>
          </a:prstGeom>
          <a:solidFill>
            <a:schemeClr val="bg1"/>
          </a:solidFill>
          <a:ln w="50800">
            <a:gradFill flip="none" rotWithShape="1">
              <a:gsLst>
                <a:gs pos="0">
                  <a:srgbClr val="03D4A8"/>
                </a:gs>
                <a:gs pos="25000">
                  <a:srgbClr val="21D6E0"/>
                </a:gs>
                <a:gs pos="75000">
                  <a:srgbClr val="0087E6"/>
                </a:gs>
                <a:gs pos="100000">
                  <a:srgbClr val="005CBF"/>
                </a:gs>
              </a:gsLst>
              <a:lin ang="13500000" scaled="0"/>
              <a:tileRect/>
            </a:gradFill>
          </a:ln>
        </p:spPr>
        <p:txBody>
          <a:bodyPr wrap="square" rtlCol="0">
            <a:spAutoFit/>
          </a:bodyPr>
          <a:lstStyle/>
          <a:p>
            <a:r>
              <a:rPr lang="en-US" sz="1400" dirty="0">
                <a:sym typeface="Gill Sans" charset="0"/>
              </a:rPr>
              <a:t>(</a:t>
            </a:r>
            <a:r>
              <a:rPr lang="en-US" sz="1400" dirty="0" err="1">
                <a:sym typeface="Gill Sans" charset="0"/>
              </a:rPr>
              <a:t>Blasi</a:t>
            </a:r>
            <a:r>
              <a:rPr lang="en-US" sz="1400" dirty="0">
                <a:sym typeface="Gill Sans" charset="0"/>
              </a:rPr>
              <a:t> 2009) </a:t>
            </a:r>
          </a:p>
          <a:p>
            <a:r>
              <a:rPr lang="it-IT" sz="1400" dirty="0"/>
              <a:t>e+ (and e-) produced as </a:t>
            </a:r>
            <a:r>
              <a:rPr lang="it-IT" sz="1400" b="1" dirty="0"/>
              <a:t>secondaries</a:t>
            </a:r>
            <a:r>
              <a:rPr lang="it-IT" sz="1400" dirty="0"/>
              <a:t> in the CR </a:t>
            </a:r>
            <a:r>
              <a:rPr lang="it-IT" sz="1400" dirty="0" smtClean="0"/>
              <a:t>acceleration </a:t>
            </a:r>
            <a:r>
              <a:rPr lang="it-IT" sz="1400" dirty="0"/>
              <a:t>sites  (e.g. SNR) </a:t>
            </a:r>
          </a:p>
        </p:txBody>
      </p:sp>
      <p:grpSp>
        <p:nvGrpSpPr>
          <p:cNvPr id="18" name="Group 17"/>
          <p:cNvGrpSpPr/>
          <p:nvPr/>
        </p:nvGrpSpPr>
        <p:grpSpPr>
          <a:xfrm>
            <a:off x="2895600" y="3889295"/>
            <a:ext cx="6019800" cy="2511505"/>
            <a:chOff x="2895600" y="3889295"/>
            <a:chExt cx="6019800" cy="2511505"/>
          </a:xfrm>
        </p:grpSpPr>
        <p:pic>
          <p:nvPicPr>
            <p:cNvPr id="1024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95600" y="3889295"/>
              <a:ext cx="3276600" cy="2511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ular Callout 15"/>
            <p:cNvSpPr/>
            <p:nvPr/>
          </p:nvSpPr>
          <p:spPr>
            <a:xfrm>
              <a:off x="6172200" y="5078849"/>
              <a:ext cx="2743200" cy="1169551"/>
            </a:xfrm>
            <a:prstGeom prst="wedgeRectCallout">
              <a:avLst>
                <a:gd name="adj1" fmla="val -94279"/>
                <a:gd name="adj2" fmla="val -73948"/>
              </a:avLst>
            </a:prstGeom>
            <a:solidFill>
              <a:schemeClr val="bg1"/>
            </a:solidFill>
            <a:ln w="50800">
              <a:gradFill flip="none" rotWithShape="1">
                <a:gsLst>
                  <a:gs pos="0">
                    <a:srgbClr val="000082"/>
                  </a:gs>
                  <a:gs pos="30000">
                    <a:srgbClr val="66008F"/>
                  </a:gs>
                  <a:gs pos="64999">
                    <a:srgbClr val="BA0066"/>
                  </a:gs>
                  <a:gs pos="89999">
                    <a:srgbClr val="FF0000"/>
                  </a:gs>
                  <a:gs pos="100000">
                    <a:srgbClr val="FF8200"/>
                  </a:gs>
                </a:gsLst>
                <a:lin ang="13500000" scaled="1"/>
                <a:tileRect/>
              </a:gradFill>
            </a:ln>
          </p:spPr>
          <p:txBody>
            <a:bodyPr wrap="square" rtlCol="0">
              <a:spAutoFit/>
            </a:bodyPr>
            <a:lstStyle/>
            <a:p>
              <a:r>
                <a:rPr lang="en-US" sz="1400" dirty="0" smtClean="0">
                  <a:solidFill>
                    <a:schemeClr val="tx1"/>
                  </a:solidFill>
                  <a:sym typeface="Gill Sans"/>
                </a:rPr>
                <a:t>(</a:t>
              </a:r>
              <a:r>
                <a:rPr lang="en-US" sz="1400" dirty="0">
                  <a:solidFill>
                    <a:schemeClr val="tx1"/>
                  </a:solidFill>
                  <a:sym typeface="Gill Sans"/>
                </a:rPr>
                <a:t>Hooper, </a:t>
              </a:r>
              <a:r>
                <a:rPr lang="en-US" sz="1400" dirty="0" err="1">
                  <a:solidFill>
                    <a:schemeClr val="tx1"/>
                  </a:solidFill>
                  <a:sym typeface="Gill Sans"/>
                </a:rPr>
                <a:t>Blasi</a:t>
              </a:r>
              <a:r>
                <a:rPr lang="en-US" sz="1400" dirty="0">
                  <a:solidFill>
                    <a:schemeClr val="tx1"/>
                  </a:solidFill>
                  <a:sym typeface="Gill Sans"/>
                </a:rPr>
                <a:t> and </a:t>
              </a:r>
              <a:r>
                <a:rPr lang="en-US" sz="1400" dirty="0" err="1">
                  <a:solidFill>
                    <a:schemeClr val="tx1"/>
                  </a:solidFill>
                  <a:sym typeface="Gill Sans"/>
                </a:rPr>
                <a:t>Serpico</a:t>
              </a:r>
              <a:r>
                <a:rPr lang="en-US" sz="1400" dirty="0">
                  <a:solidFill>
                    <a:schemeClr val="tx1"/>
                  </a:solidFill>
                  <a:sym typeface="Gill Sans"/>
                </a:rPr>
                <a:t>, </a:t>
              </a:r>
              <a:r>
                <a:rPr lang="en-US" sz="1400" dirty="0">
                  <a:solidFill>
                    <a:schemeClr val="tx1"/>
                  </a:solidFill>
                </a:rPr>
                <a:t>2009)</a:t>
              </a:r>
              <a:r>
                <a:rPr lang="en-US" sz="1400" dirty="0">
                  <a:solidFill>
                    <a:schemeClr val="tx1"/>
                  </a:solidFill>
                  <a:sym typeface="Gill Sans"/>
                </a:rPr>
                <a:t> </a:t>
              </a:r>
            </a:p>
            <a:p>
              <a:r>
                <a:rPr lang="en-US" sz="1400" dirty="0">
                  <a:solidFill>
                    <a:schemeClr val="tx1"/>
                  </a:solidFill>
                  <a:sym typeface="Gill Sans"/>
                </a:rPr>
                <a:t>contribution from diffuse mature &amp; nearby young  </a:t>
              </a:r>
              <a:r>
                <a:rPr lang="en-US" sz="1400" b="1" dirty="0">
                  <a:solidFill>
                    <a:schemeClr val="tx1"/>
                  </a:solidFill>
                  <a:sym typeface="Gill Sans"/>
                </a:rPr>
                <a:t>pulsars</a:t>
              </a:r>
              <a:r>
                <a:rPr lang="en-US" sz="1400" dirty="0">
                  <a:solidFill>
                    <a:schemeClr val="tx1"/>
                  </a:solidFill>
                  <a:sym typeface="Gill Sans"/>
                </a:rPr>
                <a:t>.</a:t>
              </a:r>
            </a:p>
          </p:txBody>
        </p:sp>
      </p:grpSp>
      <p:grpSp>
        <p:nvGrpSpPr>
          <p:cNvPr id="17" name="Group 16"/>
          <p:cNvGrpSpPr/>
          <p:nvPr/>
        </p:nvGrpSpPr>
        <p:grpSpPr>
          <a:xfrm>
            <a:off x="2938220" y="685800"/>
            <a:ext cx="5977180" cy="3124200"/>
            <a:chOff x="2938220" y="685800"/>
            <a:chExt cx="5977180" cy="3124200"/>
          </a:xfrm>
        </p:grpSpPr>
        <p:pic>
          <p:nvPicPr>
            <p:cNvPr id="10243"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38220" y="833486"/>
              <a:ext cx="3310180" cy="2976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ular Callout 18"/>
            <p:cNvSpPr/>
            <p:nvPr/>
          </p:nvSpPr>
          <p:spPr>
            <a:xfrm>
              <a:off x="6400800" y="685800"/>
              <a:ext cx="2514600" cy="738664"/>
            </a:xfrm>
            <a:prstGeom prst="wedgeRectCallout">
              <a:avLst>
                <a:gd name="adj1" fmla="val -86267"/>
                <a:gd name="adj2" fmla="val 156849"/>
              </a:avLst>
            </a:prstGeom>
            <a:solidFill>
              <a:schemeClr val="bg1"/>
            </a:solidFill>
            <a:ln w="50800">
              <a:gradFill flip="none" rotWithShape="1">
                <a:gsLst>
                  <a:gs pos="0">
                    <a:srgbClr val="FF3399"/>
                  </a:gs>
                  <a:gs pos="25000">
                    <a:srgbClr val="FF6633"/>
                  </a:gs>
                  <a:gs pos="50000">
                    <a:srgbClr val="FFFF00"/>
                  </a:gs>
                  <a:gs pos="75000">
                    <a:srgbClr val="01A78F"/>
                  </a:gs>
                  <a:gs pos="100000">
                    <a:srgbClr val="3366FF"/>
                  </a:gs>
                </a:gsLst>
                <a:lin ang="2700000" scaled="0"/>
                <a:tileRect/>
              </a:gradFill>
            </a:ln>
          </p:spPr>
          <p:txBody>
            <a:bodyPr wrap="square" rtlCol="0">
              <a:spAutoFit/>
            </a:bodyPr>
            <a:lstStyle/>
            <a:p>
              <a:r>
                <a:rPr lang="en-US" sz="1400" dirty="0">
                  <a:ea typeface="Gill Sans" charset="0"/>
                  <a:cs typeface="Times New Roman" pitchFamily="18" charset="0"/>
                  <a:sym typeface="Gill Sans" charset="0"/>
                </a:rPr>
                <a:t>(</a:t>
              </a:r>
              <a:r>
                <a:rPr lang="en-US" sz="1400" dirty="0" err="1">
                  <a:ea typeface="Gill Sans" charset="0"/>
                  <a:cs typeface="Times New Roman" pitchFamily="18" charset="0"/>
                  <a:sym typeface="Gill Sans" charset="0"/>
                </a:rPr>
                <a:t>Cholis</a:t>
              </a:r>
              <a:r>
                <a:rPr lang="en-US" sz="1400" dirty="0">
                  <a:ea typeface="Gill Sans" charset="0"/>
                  <a:cs typeface="Times New Roman" pitchFamily="18" charset="0"/>
                  <a:sym typeface="Gill Sans" charset="0"/>
                </a:rPr>
                <a:t> et al. </a:t>
              </a:r>
              <a:r>
                <a:rPr lang="en-US" sz="1400" dirty="0">
                  <a:ea typeface="Gill Sans" charset="0"/>
                  <a:cs typeface="Times New Roman" pitchFamily="18" charset="0"/>
                </a:rPr>
                <a:t>2009) </a:t>
              </a:r>
              <a:r>
                <a:rPr lang="en-US" sz="1400" dirty="0">
                  <a:ea typeface="Gill Sans" charset="0"/>
                  <a:cs typeface="Times New Roman" pitchFamily="18" charset="0"/>
                  <a:sym typeface="Gill Sans" charset="0"/>
                </a:rPr>
                <a:t> </a:t>
              </a:r>
            </a:p>
            <a:p>
              <a:r>
                <a:rPr lang="en-US" sz="1400" dirty="0">
                  <a:ea typeface="Gill Sans" charset="0"/>
                  <a:cs typeface="Times New Roman" pitchFamily="18" charset="0"/>
                  <a:sym typeface="Gill Sans" charset="0"/>
                </a:rPr>
                <a:t>Contribution from </a:t>
              </a:r>
              <a:r>
                <a:rPr lang="en-US" sz="1400" b="1" dirty="0">
                  <a:ea typeface="Gill Sans" charset="0"/>
                  <a:cs typeface="Times New Roman" pitchFamily="18" charset="0"/>
                  <a:sym typeface="Gill Sans" charset="0"/>
                </a:rPr>
                <a:t>DM annihilation</a:t>
              </a:r>
              <a:r>
                <a:rPr lang="en-US" sz="1400" dirty="0">
                  <a:ea typeface="Gill Sans" charset="0"/>
                  <a:cs typeface="Times New Roman" pitchFamily="18" charset="0"/>
                  <a:sym typeface="Gill Sans" charset="0"/>
                </a:rPr>
                <a:t>.</a:t>
              </a:r>
            </a:p>
          </p:txBody>
        </p:sp>
      </p:grpSp>
    </p:spTree>
    <p:extLst>
      <p:ext uri="{BB962C8B-B14F-4D97-AF65-F5344CB8AC3E}">
        <p14:creationId xmlns:p14="http://schemas.microsoft.com/office/powerpoint/2010/main" val="338992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mela_all_flux.eps"/>
          <p:cNvPicPr>
            <a:picLocks noChangeAspect="1"/>
          </p:cNvPicPr>
          <p:nvPr/>
        </p:nvPicPr>
        <p:blipFill rotWithShape="1">
          <a:blip r:embed="rId2">
            <a:extLst>
              <a:ext uri="{28A0092B-C50C-407E-A947-70E740481C1C}">
                <a14:useLocalDpi xmlns:a14="http://schemas.microsoft.com/office/drawing/2010/main" val="0"/>
              </a:ext>
            </a:extLst>
          </a:blip>
          <a:srcRect t="8230" b="3497"/>
          <a:stretch/>
        </p:blipFill>
        <p:spPr>
          <a:xfrm>
            <a:off x="3733800" y="0"/>
            <a:ext cx="4495800" cy="6770919"/>
          </a:xfrm>
          <a:prstGeom prst="rect">
            <a:avLst/>
          </a:prstGeom>
          <a:ln>
            <a:solidFill>
              <a:schemeClr val="tx2"/>
            </a:solidFill>
          </a:ln>
        </p:spPr>
      </p:pic>
      <p:sp>
        <p:nvSpPr>
          <p:cNvPr id="7" name="Title 1"/>
          <p:cNvSpPr txBox="1">
            <a:spLocks/>
          </p:cNvSpPr>
          <p:nvPr/>
        </p:nvSpPr>
        <p:spPr bwMode="auto">
          <a:xfrm>
            <a:off x="304800" y="457200"/>
            <a:ext cx="2286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noAutofit/>
          </a:bodyPr>
          <a:lstStyle>
            <a:lvl1pPr algn="l" rtl="0" fontAlgn="base">
              <a:spcBef>
                <a:spcPct val="0"/>
              </a:spcBef>
              <a:spcAft>
                <a:spcPct val="0"/>
              </a:spcAft>
              <a:buNone/>
              <a:defRPr sz="2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300">
                <a:solidFill>
                  <a:srgbClr val="7B9899"/>
                </a:solidFill>
                <a:latin typeface="Georgia" charset="0"/>
                <a:ea typeface="ＭＳ Ｐゴシック" charset="0"/>
                <a:cs typeface="ＭＳ Ｐゴシック" charset="0"/>
              </a:defRPr>
            </a:lvl2pPr>
            <a:lvl3pPr algn="ctr" rtl="0" fontAlgn="base">
              <a:spcBef>
                <a:spcPct val="0"/>
              </a:spcBef>
              <a:spcAft>
                <a:spcPct val="0"/>
              </a:spcAft>
              <a:defRPr sz="3300">
                <a:solidFill>
                  <a:srgbClr val="7B9899"/>
                </a:solidFill>
                <a:latin typeface="Georgia" charset="0"/>
                <a:ea typeface="ＭＳ Ｐゴシック" charset="0"/>
                <a:cs typeface="ＭＳ Ｐゴシック" charset="0"/>
              </a:defRPr>
            </a:lvl3pPr>
            <a:lvl4pPr algn="ctr" rtl="0" fontAlgn="base">
              <a:spcBef>
                <a:spcPct val="0"/>
              </a:spcBef>
              <a:spcAft>
                <a:spcPct val="0"/>
              </a:spcAft>
              <a:defRPr sz="3300">
                <a:solidFill>
                  <a:srgbClr val="7B9899"/>
                </a:solidFill>
                <a:latin typeface="Georgia" charset="0"/>
                <a:ea typeface="ＭＳ Ｐゴシック" charset="0"/>
                <a:cs typeface="ＭＳ Ｐゴシック" charset="0"/>
              </a:defRPr>
            </a:lvl4pPr>
            <a:lvl5pPr algn="ctr" rtl="0" fontAlgn="base">
              <a:spcBef>
                <a:spcPct val="0"/>
              </a:spcBef>
              <a:spcAft>
                <a:spcPct val="0"/>
              </a:spcAft>
              <a:defRPr sz="3300">
                <a:solidFill>
                  <a:srgbClr val="7B9899"/>
                </a:solidFill>
                <a:latin typeface="Georgia" charset="0"/>
                <a:ea typeface="ＭＳ Ｐゴシック" charset="0"/>
                <a:cs typeface="ＭＳ Ｐゴシック" charset="0"/>
              </a:defRPr>
            </a:lvl5pPr>
            <a:lvl6pPr marL="457200" algn="ctr" rtl="0" fontAlgn="base">
              <a:spcBef>
                <a:spcPct val="0"/>
              </a:spcBef>
              <a:spcAft>
                <a:spcPct val="0"/>
              </a:spcAft>
              <a:defRPr sz="3300">
                <a:solidFill>
                  <a:srgbClr val="7B9899"/>
                </a:solidFill>
                <a:latin typeface="Georgia" charset="0"/>
                <a:ea typeface="ＭＳ Ｐゴシック" charset="0"/>
                <a:cs typeface="ＭＳ Ｐゴシック" charset="0"/>
              </a:defRPr>
            </a:lvl6pPr>
            <a:lvl7pPr marL="914400" algn="ctr" rtl="0" fontAlgn="base">
              <a:spcBef>
                <a:spcPct val="0"/>
              </a:spcBef>
              <a:spcAft>
                <a:spcPct val="0"/>
              </a:spcAft>
              <a:defRPr sz="3300">
                <a:solidFill>
                  <a:srgbClr val="7B9899"/>
                </a:solidFill>
                <a:latin typeface="Georgia" charset="0"/>
                <a:ea typeface="ＭＳ Ｐゴシック" charset="0"/>
                <a:cs typeface="ＭＳ Ｐゴシック" charset="0"/>
              </a:defRPr>
            </a:lvl7pPr>
            <a:lvl8pPr marL="1371600" algn="ctr" rtl="0" fontAlgn="base">
              <a:spcBef>
                <a:spcPct val="0"/>
              </a:spcBef>
              <a:spcAft>
                <a:spcPct val="0"/>
              </a:spcAft>
              <a:defRPr sz="3300">
                <a:solidFill>
                  <a:srgbClr val="7B9899"/>
                </a:solidFill>
                <a:latin typeface="Georgia" charset="0"/>
                <a:ea typeface="ＭＳ Ｐゴシック" charset="0"/>
                <a:cs typeface="ＭＳ Ｐゴシック" charset="0"/>
              </a:defRPr>
            </a:lvl8pPr>
            <a:lvl9pPr marL="1828800" algn="ctr" rtl="0" fontAlgn="base">
              <a:spcBef>
                <a:spcPct val="0"/>
              </a:spcBef>
              <a:spcAft>
                <a:spcPct val="0"/>
              </a:spcAft>
              <a:defRPr sz="3300">
                <a:solidFill>
                  <a:srgbClr val="7B9899"/>
                </a:solidFill>
                <a:latin typeface="Georgia" charset="0"/>
                <a:ea typeface="ＭＳ Ｐゴシック" charset="0"/>
                <a:cs typeface="ＭＳ Ｐゴシック" charset="0"/>
              </a:defRPr>
            </a:lvl9pPr>
          </a:lstStyle>
          <a:p>
            <a:r>
              <a:rPr lang="en-US" sz="3200" dirty="0" smtClean="0"/>
              <a:t>All particles</a:t>
            </a:r>
            <a:br>
              <a:rPr lang="en-US" sz="3200" dirty="0" smtClean="0"/>
            </a:br>
            <a:r>
              <a:rPr lang="en-US" sz="3200" dirty="0" smtClean="0"/>
              <a:t>PAMELA results</a:t>
            </a:r>
            <a:endParaRPr lang="en-US" sz="3200" dirty="0"/>
          </a:p>
        </p:txBody>
      </p:sp>
      <p:sp>
        <p:nvSpPr>
          <p:cNvPr id="8" name="Title 1"/>
          <p:cNvSpPr txBox="1">
            <a:spLocks/>
          </p:cNvSpPr>
          <p:nvPr/>
        </p:nvSpPr>
        <p:spPr bwMode="auto">
          <a:xfrm>
            <a:off x="304800" y="3124200"/>
            <a:ext cx="2286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noAutofit/>
          </a:bodyPr>
          <a:lstStyle>
            <a:lvl1pPr algn="l" rtl="0" fontAlgn="base">
              <a:spcBef>
                <a:spcPct val="0"/>
              </a:spcBef>
              <a:spcAft>
                <a:spcPct val="0"/>
              </a:spcAft>
              <a:buNone/>
              <a:defRPr sz="2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300">
                <a:solidFill>
                  <a:srgbClr val="7B9899"/>
                </a:solidFill>
                <a:latin typeface="Georgia" charset="0"/>
                <a:ea typeface="ＭＳ Ｐゴシック" charset="0"/>
                <a:cs typeface="ＭＳ Ｐゴシック" charset="0"/>
              </a:defRPr>
            </a:lvl2pPr>
            <a:lvl3pPr algn="ctr" rtl="0" fontAlgn="base">
              <a:spcBef>
                <a:spcPct val="0"/>
              </a:spcBef>
              <a:spcAft>
                <a:spcPct val="0"/>
              </a:spcAft>
              <a:defRPr sz="3300">
                <a:solidFill>
                  <a:srgbClr val="7B9899"/>
                </a:solidFill>
                <a:latin typeface="Georgia" charset="0"/>
                <a:ea typeface="ＭＳ Ｐゴシック" charset="0"/>
                <a:cs typeface="ＭＳ Ｐゴシック" charset="0"/>
              </a:defRPr>
            </a:lvl3pPr>
            <a:lvl4pPr algn="ctr" rtl="0" fontAlgn="base">
              <a:spcBef>
                <a:spcPct val="0"/>
              </a:spcBef>
              <a:spcAft>
                <a:spcPct val="0"/>
              </a:spcAft>
              <a:defRPr sz="3300">
                <a:solidFill>
                  <a:srgbClr val="7B9899"/>
                </a:solidFill>
                <a:latin typeface="Georgia" charset="0"/>
                <a:ea typeface="ＭＳ Ｐゴシック" charset="0"/>
                <a:cs typeface="ＭＳ Ｐゴシック" charset="0"/>
              </a:defRPr>
            </a:lvl4pPr>
            <a:lvl5pPr algn="ctr" rtl="0" fontAlgn="base">
              <a:spcBef>
                <a:spcPct val="0"/>
              </a:spcBef>
              <a:spcAft>
                <a:spcPct val="0"/>
              </a:spcAft>
              <a:defRPr sz="3300">
                <a:solidFill>
                  <a:srgbClr val="7B9899"/>
                </a:solidFill>
                <a:latin typeface="Georgia" charset="0"/>
                <a:ea typeface="ＭＳ Ｐゴシック" charset="0"/>
                <a:cs typeface="ＭＳ Ｐゴシック" charset="0"/>
              </a:defRPr>
            </a:lvl5pPr>
            <a:lvl6pPr marL="457200" algn="ctr" rtl="0" fontAlgn="base">
              <a:spcBef>
                <a:spcPct val="0"/>
              </a:spcBef>
              <a:spcAft>
                <a:spcPct val="0"/>
              </a:spcAft>
              <a:defRPr sz="3300">
                <a:solidFill>
                  <a:srgbClr val="7B9899"/>
                </a:solidFill>
                <a:latin typeface="Georgia" charset="0"/>
                <a:ea typeface="ＭＳ Ｐゴシック" charset="0"/>
                <a:cs typeface="ＭＳ Ｐゴシック" charset="0"/>
              </a:defRPr>
            </a:lvl6pPr>
            <a:lvl7pPr marL="914400" algn="ctr" rtl="0" fontAlgn="base">
              <a:spcBef>
                <a:spcPct val="0"/>
              </a:spcBef>
              <a:spcAft>
                <a:spcPct val="0"/>
              </a:spcAft>
              <a:defRPr sz="3300">
                <a:solidFill>
                  <a:srgbClr val="7B9899"/>
                </a:solidFill>
                <a:latin typeface="Georgia" charset="0"/>
                <a:ea typeface="ＭＳ Ｐゴシック" charset="0"/>
                <a:cs typeface="ＭＳ Ｐゴシック" charset="0"/>
              </a:defRPr>
            </a:lvl7pPr>
            <a:lvl8pPr marL="1371600" algn="ctr" rtl="0" fontAlgn="base">
              <a:spcBef>
                <a:spcPct val="0"/>
              </a:spcBef>
              <a:spcAft>
                <a:spcPct val="0"/>
              </a:spcAft>
              <a:defRPr sz="3300">
                <a:solidFill>
                  <a:srgbClr val="7B9899"/>
                </a:solidFill>
                <a:latin typeface="Georgia" charset="0"/>
                <a:ea typeface="ＭＳ Ｐゴシック" charset="0"/>
                <a:cs typeface="ＭＳ Ｐゴシック" charset="0"/>
              </a:defRPr>
            </a:lvl8pPr>
            <a:lvl9pPr marL="1828800" algn="ctr" rtl="0" fontAlgn="base">
              <a:spcBef>
                <a:spcPct val="0"/>
              </a:spcBef>
              <a:spcAft>
                <a:spcPct val="0"/>
              </a:spcAft>
              <a:defRPr sz="3300">
                <a:solidFill>
                  <a:srgbClr val="7B9899"/>
                </a:solidFill>
                <a:latin typeface="Georgia" charset="0"/>
                <a:ea typeface="ＭＳ Ｐゴシック" charset="0"/>
                <a:cs typeface="ＭＳ Ｐゴシック" charset="0"/>
              </a:defRPr>
            </a:lvl9pPr>
          </a:lstStyle>
          <a:p>
            <a:r>
              <a:rPr lang="en-US" sz="3200" dirty="0" smtClean="0">
                <a:solidFill>
                  <a:srgbClr val="CCFFCC"/>
                </a:solidFill>
              </a:rPr>
              <a:t>Results span 4 decades in energy and 13 in fluxes</a:t>
            </a:r>
            <a:endParaRPr lang="en-US" sz="3200" dirty="0">
              <a:solidFill>
                <a:srgbClr val="CCFFCC"/>
              </a:solidFill>
            </a:endParaRPr>
          </a:p>
        </p:txBody>
      </p:sp>
    </p:spTree>
    <p:extLst>
      <p:ext uri="{BB962C8B-B14F-4D97-AF65-F5344CB8AC3E}">
        <p14:creationId xmlns:p14="http://schemas.microsoft.com/office/powerpoint/2010/main" val="27097188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p:txBody>
          <a:bodyPr/>
          <a:lstStyle/>
          <a:p>
            <a:pPr eaLnBrk="1" hangingPunct="1">
              <a:defRPr/>
            </a:pPr>
            <a:endParaRPr lang="en-US" smtClean="0"/>
          </a:p>
        </p:txBody>
      </p:sp>
      <p:sp>
        <p:nvSpPr>
          <p:cNvPr id="482307" name="Rectangle 3"/>
          <p:cNvSpPr>
            <a:spLocks noGrp="1" noChangeArrowheads="1"/>
          </p:cNvSpPr>
          <p:nvPr>
            <p:ph type="body" idx="1"/>
          </p:nvPr>
        </p:nvSpPr>
        <p:spPr/>
        <p:txBody>
          <a:bodyPr/>
          <a:lstStyle/>
          <a:p>
            <a:pPr eaLnBrk="1" hangingPunct="1">
              <a:defRPr/>
            </a:pPr>
            <a:endParaRPr lang="en-US" smtClean="0"/>
          </a:p>
        </p:txBody>
      </p:sp>
      <p:pic>
        <p:nvPicPr>
          <p:cNvPr id="4823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508000"/>
            <a:ext cx="8280400" cy="617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p:cNvSpPr txBox="1"/>
          <p:nvPr/>
        </p:nvSpPr>
        <p:spPr>
          <a:xfrm>
            <a:off x="2286000" y="533400"/>
            <a:ext cx="4647426" cy="584776"/>
          </a:xfrm>
          <a:prstGeom prst="rect">
            <a:avLst/>
          </a:prstGeom>
          <a:solidFill>
            <a:schemeClr val="bg1"/>
          </a:solidFill>
        </p:spPr>
        <p:txBody>
          <a:bodyPr wrap="none" rtlCol="0">
            <a:spAutoFit/>
          </a:bodyPr>
          <a:lstStyle/>
          <a:p>
            <a:r>
              <a:rPr lang="en-US" sz="3200" b="1" dirty="0" smtClean="0">
                <a:latin typeface="Arial"/>
                <a:cs typeface="Arial"/>
              </a:rPr>
              <a:t>FERMI OBSERVATORY</a:t>
            </a:r>
            <a:endParaRPr lang="en-US" sz="3200" b="1" dirty="0">
              <a:latin typeface="Arial"/>
              <a:cs typeface="Arial"/>
            </a:endParaRPr>
          </a:p>
        </p:txBody>
      </p:sp>
    </p:spTree>
    <p:extLst>
      <p:ext uri="{BB962C8B-B14F-4D97-AF65-F5344CB8AC3E}">
        <p14:creationId xmlns:p14="http://schemas.microsoft.com/office/powerpoint/2010/main" val="623235766"/>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88900"/>
            <a:ext cx="9144000" cy="6674911"/>
          </a:xfrm>
          <a:prstGeom prst="rect">
            <a:avLst/>
          </a:prstGeom>
        </p:spPr>
      </p:pic>
    </p:spTree>
    <p:extLst>
      <p:ext uri="{BB962C8B-B14F-4D97-AF65-F5344CB8AC3E}">
        <p14:creationId xmlns:p14="http://schemas.microsoft.com/office/powerpoint/2010/main" val="945394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8900"/>
            <a:ext cx="9144000" cy="6656832"/>
          </a:xfrm>
          <a:prstGeom prst="rect">
            <a:avLst/>
          </a:prstGeom>
        </p:spPr>
      </p:pic>
    </p:spTree>
    <p:extLst>
      <p:ext uri="{BB962C8B-B14F-4D97-AF65-F5344CB8AC3E}">
        <p14:creationId xmlns:p14="http://schemas.microsoft.com/office/powerpoint/2010/main" val="32898574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6200"/>
            <a:ext cx="9144000" cy="6681749"/>
          </a:xfrm>
          <a:prstGeom prst="rect">
            <a:avLst/>
          </a:prstGeom>
        </p:spPr>
      </p:pic>
    </p:spTree>
    <p:extLst>
      <p:ext uri="{BB962C8B-B14F-4D97-AF65-F5344CB8AC3E}">
        <p14:creationId xmlns:p14="http://schemas.microsoft.com/office/powerpoint/2010/main" val="31394832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0800"/>
            <a:ext cx="9144000" cy="6744884"/>
          </a:xfrm>
          <a:prstGeom prst="rect">
            <a:avLst/>
          </a:prstGeom>
        </p:spPr>
      </p:pic>
    </p:spTree>
    <p:extLst>
      <p:ext uri="{BB962C8B-B14F-4D97-AF65-F5344CB8AC3E}">
        <p14:creationId xmlns:p14="http://schemas.microsoft.com/office/powerpoint/2010/main" val="20333028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6200"/>
            <a:ext cx="9144000" cy="6684579"/>
          </a:xfrm>
          <a:prstGeom prst="rect">
            <a:avLst/>
          </a:prstGeom>
        </p:spPr>
      </p:pic>
    </p:spTree>
    <p:extLst>
      <p:ext uri="{BB962C8B-B14F-4D97-AF65-F5344CB8AC3E}">
        <p14:creationId xmlns:p14="http://schemas.microsoft.com/office/powerpoint/2010/main" val="2758338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bess_fligh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16725"/>
          </a:xfrm>
          <a:prstGeom prst="rect">
            <a:avLst/>
          </a:prstGeom>
          <a:noFill/>
          <a:extLst>
            <a:ext uri="{909E8E84-426E-40DD-AFC4-6F175D3DCCD1}">
              <a14:hiddenFill xmlns:a14="http://schemas.microsoft.com/office/drawing/2010/main">
                <a:solidFill>
                  <a:srgbClr val="FFFFFF"/>
                </a:solidFill>
              </a14:hiddenFill>
            </a:ext>
          </a:extLst>
        </p:spPr>
      </p:pic>
      <p:sp>
        <p:nvSpPr>
          <p:cNvPr id="43015" name="Text Box 7"/>
          <p:cNvSpPr txBox="1">
            <a:spLocks noChangeArrowheads="1"/>
          </p:cNvSpPr>
          <p:nvPr/>
        </p:nvSpPr>
        <p:spPr bwMode="auto">
          <a:xfrm>
            <a:off x="735013" y="563563"/>
            <a:ext cx="77247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it-IT" sz="3600" b="1">
                <a:solidFill>
                  <a:schemeClr val="bg1"/>
                </a:solidFill>
              </a:rPr>
              <a:t>Stratospheric balloons</a:t>
            </a:r>
          </a:p>
        </p:txBody>
      </p:sp>
    </p:spTree>
    <p:extLst>
      <p:ext uri="{BB962C8B-B14F-4D97-AF65-F5344CB8AC3E}">
        <p14:creationId xmlns:p14="http://schemas.microsoft.com/office/powerpoint/2010/main" val="1853549981"/>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1600"/>
            <a:ext cx="9144000" cy="6635931"/>
          </a:xfrm>
          <a:prstGeom prst="rect">
            <a:avLst/>
          </a:prstGeom>
        </p:spPr>
      </p:pic>
    </p:spTree>
    <p:extLst>
      <p:ext uri="{BB962C8B-B14F-4D97-AF65-F5344CB8AC3E}">
        <p14:creationId xmlns:p14="http://schemas.microsoft.com/office/powerpoint/2010/main" val="40877809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6200"/>
            <a:ext cx="9144000" cy="6703505"/>
          </a:xfrm>
          <a:prstGeom prst="rect">
            <a:avLst/>
          </a:prstGeom>
        </p:spPr>
      </p:pic>
    </p:spTree>
    <p:extLst>
      <p:ext uri="{BB962C8B-B14F-4D97-AF65-F5344CB8AC3E}">
        <p14:creationId xmlns:p14="http://schemas.microsoft.com/office/powerpoint/2010/main" val="405511149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1600"/>
            <a:ext cx="9144000" cy="6653986"/>
          </a:xfrm>
          <a:prstGeom prst="rect">
            <a:avLst/>
          </a:prstGeom>
        </p:spPr>
      </p:pic>
    </p:spTree>
    <p:extLst>
      <p:ext uri="{BB962C8B-B14F-4D97-AF65-F5344CB8AC3E}">
        <p14:creationId xmlns:p14="http://schemas.microsoft.com/office/powerpoint/2010/main" val="25089471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6200"/>
            <a:ext cx="9144000" cy="6685373"/>
          </a:xfrm>
          <a:prstGeom prst="rect">
            <a:avLst/>
          </a:prstGeom>
        </p:spPr>
      </p:pic>
    </p:spTree>
    <p:extLst>
      <p:ext uri="{BB962C8B-B14F-4D97-AF65-F5344CB8AC3E}">
        <p14:creationId xmlns:p14="http://schemas.microsoft.com/office/powerpoint/2010/main" val="197177290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49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6197" name="Text Box 5"/>
          <p:cNvSpPr txBox="1">
            <a:spLocks noChangeArrowheads="1"/>
          </p:cNvSpPr>
          <p:nvPr/>
        </p:nvSpPr>
        <p:spPr bwMode="auto">
          <a:xfrm>
            <a:off x="900113" y="476250"/>
            <a:ext cx="72723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it-IT" sz="3600" b="1">
                <a:solidFill>
                  <a:schemeClr val="bg1"/>
                </a:solidFill>
              </a:rPr>
              <a:t>Orbiting Space Station</a:t>
            </a:r>
          </a:p>
        </p:txBody>
      </p:sp>
    </p:spTree>
    <p:extLst>
      <p:ext uri="{BB962C8B-B14F-4D97-AF65-F5344CB8AC3E}">
        <p14:creationId xmlns:p14="http://schemas.microsoft.com/office/powerpoint/2010/main" val="3653911013"/>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AMS-2 Logo"/>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8015288" y="0"/>
            <a:ext cx="1128712" cy="1450975"/>
          </a:xfrm>
          <a:prstGeom prst="rect">
            <a:avLst/>
          </a:prstGeom>
          <a:noFill/>
          <a:extLst>
            <a:ext uri="{909E8E84-426E-40DD-AFC4-6F175D3DCCD1}">
              <a14:hiddenFill xmlns:a14="http://schemas.microsoft.com/office/drawing/2010/main">
                <a:solidFill>
                  <a:srgbClr val="FFFFFF"/>
                </a:solidFill>
              </a14:hiddenFill>
            </a:ext>
          </a:extLst>
        </p:spPr>
      </p:pic>
      <p:sp>
        <p:nvSpPr>
          <p:cNvPr id="147459" name="Text Box 3"/>
          <p:cNvSpPr txBox="1">
            <a:spLocks noChangeArrowheads="1"/>
          </p:cNvSpPr>
          <p:nvPr/>
        </p:nvSpPr>
        <p:spPr bwMode="auto">
          <a:xfrm>
            <a:off x="838200" y="782637"/>
            <a:ext cx="7314823" cy="584776"/>
          </a:xfrm>
          <a:prstGeom prst="rect">
            <a:avLst/>
          </a:prstGeom>
          <a:solidFill>
            <a:schemeClr val="bg1"/>
          </a:solidFill>
          <a:ln w="9525">
            <a:solidFill>
              <a:srgbClr val="CC3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sz="3200" dirty="0">
                <a:solidFill>
                  <a:schemeClr val="accent1"/>
                </a:solidFill>
                <a:effectLst>
                  <a:outerShdw blurRad="38100" dist="38100" dir="2700000" algn="tl">
                    <a:srgbClr val="DDDDDD"/>
                  </a:outerShdw>
                </a:effectLst>
                <a:latin typeface="+mj-lt"/>
              </a:rPr>
              <a:t>A</a:t>
            </a:r>
            <a:r>
              <a:rPr lang="it-IT" sz="3200" dirty="0">
                <a:solidFill>
                  <a:schemeClr val="accent1"/>
                </a:solidFill>
                <a:latin typeface="+mj-lt"/>
              </a:rPr>
              <a:t>LPHA </a:t>
            </a:r>
            <a:r>
              <a:rPr lang="it-IT" sz="3200" dirty="0">
                <a:solidFill>
                  <a:schemeClr val="accent1"/>
                </a:solidFill>
                <a:effectLst>
                  <a:outerShdw blurRad="38100" dist="38100" dir="2700000" algn="tl">
                    <a:srgbClr val="DDDDDD"/>
                  </a:outerShdw>
                </a:effectLst>
                <a:latin typeface="+mj-lt"/>
              </a:rPr>
              <a:t>M</a:t>
            </a:r>
            <a:r>
              <a:rPr lang="it-IT" sz="3200" dirty="0">
                <a:solidFill>
                  <a:schemeClr val="accent1"/>
                </a:solidFill>
                <a:latin typeface="+mj-lt"/>
              </a:rPr>
              <a:t>AGNETIC </a:t>
            </a:r>
            <a:r>
              <a:rPr lang="it-IT" sz="3200" dirty="0">
                <a:solidFill>
                  <a:schemeClr val="accent1"/>
                </a:solidFill>
                <a:effectLst>
                  <a:outerShdw blurRad="38100" dist="38100" dir="2700000" algn="tl">
                    <a:srgbClr val="DDDDDD"/>
                  </a:outerShdw>
                </a:effectLst>
                <a:latin typeface="+mj-lt"/>
              </a:rPr>
              <a:t>S</a:t>
            </a:r>
            <a:r>
              <a:rPr lang="it-IT" sz="3200" dirty="0">
                <a:solidFill>
                  <a:schemeClr val="accent1"/>
                </a:solidFill>
                <a:latin typeface="+mj-lt"/>
              </a:rPr>
              <a:t>PECTROMETER </a:t>
            </a:r>
          </a:p>
        </p:txBody>
      </p:sp>
      <p:sp>
        <p:nvSpPr>
          <p:cNvPr id="147460" name="Text Box 4"/>
          <p:cNvSpPr txBox="1">
            <a:spLocks noChangeArrowheads="1"/>
          </p:cNvSpPr>
          <p:nvPr/>
        </p:nvSpPr>
        <p:spPr bwMode="auto">
          <a:xfrm>
            <a:off x="161925" y="1425575"/>
            <a:ext cx="7889875" cy="17748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15000"/>
              </a:lnSpc>
              <a:buFont typeface="Wingdings" charset="0"/>
              <a:buNone/>
            </a:pPr>
            <a:r>
              <a:rPr lang="it-IT" sz="2400" dirty="0">
                <a:latin typeface="Arial" charset="0"/>
                <a:sym typeface="Wingdings" charset="0"/>
              </a:rPr>
              <a:t></a:t>
            </a:r>
            <a:r>
              <a:rPr lang="it-IT" sz="2400" dirty="0" err="1">
                <a:sym typeface="Wingdings" charset="0"/>
              </a:rPr>
              <a:t>Search</a:t>
            </a:r>
            <a:r>
              <a:rPr lang="it-IT" sz="2400" dirty="0">
                <a:sym typeface="Wingdings" charset="0"/>
              </a:rPr>
              <a:t> for </a:t>
            </a:r>
            <a:r>
              <a:rPr lang="it-IT" sz="2400" dirty="0" err="1">
                <a:sym typeface="Wingdings" charset="0"/>
              </a:rPr>
              <a:t>primordial</a:t>
            </a:r>
            <a:r>
              <a:rPr lang="it-IT" sz="2400" dirty="0">
                <a:sym typeface="Wingdings" charset="0"/>
              </a:rPr>
              <a:t> anti-</a:t>
            </a:r>
            <a:r>
              <a:rPr lang="it-IT" sz="2400" dirty="0" err="1">
                <a:sym typeface="Wingdings" charset="0"/>
              </a:rPr>
              <a:t>matter</a:t>
            </a:r>
            <a:r>
              <a:rPr lang="it-IT" sz="2400" dirty="0">
                <a:sym typeface="Wingdings" charset="0"/>
              </a:rPr>
              <a:t> </a:t>
            </a:r>
          </a:p>
          <a:p>
            <a:pPr>
              <a:lnSpc>
                <a:spcPct val="115000"/>
              </a:lnSpc>
              <a:buFont typeface="Wingdings" charset="0"/>
              <a:buChar char="à"/>
            </a:pPr>
            <a:r>
              <a:rPr lang="it-IT" sz="2400" dirty="0" err="1"/>
              <a:t>Indirect</a:t>
            </a:r>
            <a:r>
              <a:rPr lang="it-IT" sz="2400" dirty="0"/>
              <a:t> </a:t>
            </a:r>
            <a:r>
              <a:rPr lang="it-IT" sz="2400" dirty="0" err="1"/>
              <a:t>search</a:t>
            </a:r>
            <a:r>
              <a:rPr lang="it-IT" sz="2400" dirty="0"/>
              <a:t> of dark </a:t>
            </a:r>
            <a:r>
              <a:rPr lang="it-IT" sz="2400" dirty="0" err="1"/>
              <a:t>matter</a:t>
            </a:r>
            <a:r>
              <a:rPr lang="it-IT" sz="2400" dirty="0"/>
              <a:t> </a:t>
            </a:r>
          </a:p>
          <a:p>
            <a:pPr>
              <a:lnSpc>
                <a:spcPct val="115000"/>
              </a:lnSpc>
              <a:buFont typeface="Wingdings" charset="0"/>
              <a:buChar char="à"/>
            </a:pPr>
            <a:r>
              <a:rPr lang="it-IT" sz="2400" dirty="0"/>
              <a:t>High </a:t>
            </a:r>
            <a:r>
              <a:rPr lang="it-IT" sz="2400" dirty="0" err="1"/>
              <a:t>precision</a:t>
            </a:r>
            <a:r>
              <a:rPr lang="it-IT" sz="2400" dirty="0"/>
              <a:t> </a:t>
            </a:r>
            <a:r>
              <a:rPr lang="it-IT" sz="2400" dirty="0" err="1"/>
              <a:t>measurement</a:t>
            </a:r>
            <a:r>
              <a:rPr lang="it-IT" sz="2400" dirty="0"/>
              <a:t> of the </a:t>
            </a:r>
            <a:r>
              <a:rPr lang="it-IT" sz="2400" dirty="0" err="1"/>
              <a:t>energetic</a:t>
            </a:r>
            <a:r>
              <a:rPr lang="it-IT" sz="2400" dirty="0"/>
              <a:t> </a:t>
            </a:r>
            <a:r>
              <a:rPr lang="it-IT" sz="2400" dirty="0" err="1"/>
              <a:t>spectra</a:t>
            </a:r>
            <a:r>
              <a:rPr lang="it-IT" sz="2400" dirty="0"/>
              <a:t> and </a:t>
            </a:r>
            <a:r>
              <a:rPr lang="it-IT" sz="2400" dirty="0" err="1"/>
              <a:t>composition</a:t>
            </a:r>
            <a:r>
              <a:rPr lang="it-IT" sz="2400" dirty="0"/>
              <a:t> of CR from </a:t>
            </a:r>
            <a:r>
              <a:rPr lang="it-IT" sz="2400" dirty="0" err="1"/>
              <a:t>GeV</a:t>
            </a:r>
            <a:r>
              <a:rPr lang="it-IT" sz="2400" dirty="0"/>
              <a:t> to </a:t>
            </a:r>
            <a:r>
              <a:rPr lang="it-IT" sz="2400" dirty="0" err="1"/>
              <a:t>TeV</a:t>
            </a:r>
            <a:endParaRPr lang="it-IT" sz="2400" dirty="0"/>
          </a:p>
        </p:txBody>
      </p:sp>
      <p:sp>
        <p:nvSpPr>
          <p:cNvPr id="147461" name="AutoShape 5"/>
          <p:cNvSpPr>
            <a:spLocks noChangeArrowheads="1"/>
          </p:cNvSpPr>
          <p:nvPr/>
        </p:nvSpPr>
        <p:spPr bwMode="auto">
          <a:xfrm>
            <a:off x="3898900" y="3263900"/>
            <a:ext cx="762000" cy="7239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7462" name="Text Box 6"/>
          <p:cNvSpPr txBox="1">
            <a:spLocks noChangeArrowheads="1"/>
          </p:cNvSpPr>
          <p:nvPr/>
        </p:nvSpPr>
        <p:spPr bwMode="auto">
          <a:xfrm>
            <a:off x="152400" y="4114800"/>
            <a:ext cx="8763000"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it-IT" sz="2000" dirty="0"/>
              <a:t>AMS</a:t>
            </a:r>
            <a:r>
              <a:rPr lang="it-IT" sz="2000" dirty="0" smtClean="0"/>
              <a:t>-01</a:t>
            </a:r>
            <a:r>
              <a:rPr lang="it-IT" sz="2000" dirty="0"/>
              <a:t>:  1998 (10 </a:t>
            </a:r>
            <a:r>
              <a:rPr lang="it-IT" sz="2000" dirty="0" err="1"/>
              <a:t>days</a:t>
            </a:r>
            <a:r>
              <a:rPr lang="it-IT" sz="2000" dirty="0" smtClean="0"/>
              <a:t>) - PRECURSOR </a:t>
            </a:r>
            <a:r>
              <a:rPr lang="it-IT" sz="2000" dirty="0"/>
              <a:t>FLIGHT ON THE SHUTTLE</a:t>
            </a:r>
          </a:p>
        </p:txBody>
      </p:sp>
      <p:sp>
        <p:nvSpPr>
          <p:cNvPr id="147463" name="Text Box 7"/>
          <p:cNvSpPr txBox="1">
            <a:spLocks noChangeArrowheads="1"/>
          </p:cNvSpPr>
          <p:nvPr/>
        </p:nvSpPr>
        <p:spPr bwMode="auto">
          <a:xfrm>
            <a:off x="152400" y="4572000"/>
            <a:ext cx="8839200" cy="163121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it-IT" sz="2000" dirty="0"/>
              <a:t>AMS-02:  </a:t>
            </a:r>
            <a:r>
              <a:rPr lang="en-US" sz="2000" b="1" dirty="0" smtClean="0"/>
              <a:t>Since May 19</a:t>
            </a:r>
            <a:r>
              <a:rPr lang="en-US" sz="2000" b="1" baseline="30000" dirty="0" smtClean="0"/>
              <a:t>th</a:t>
            </a:r>
            <a:r>
              <a:rPr lang="en-US" sz="2000" b="1" dirty="0" smtClean="0"/>
              <a:t>, 2011, safely </a:t>
            </a:r>
            <a:r>
              <a:rPr lang="en-US" sz="2000" b="1" dirty="0"/>
              <a:t>on the ISS.</a:t>
            </a:r>
            <a:r>
              <a:rPr lang="en-US" sz="2000" dirty="0"/>
              <a:t> Four days after the Endeavour launch, that took place on Monday May </a:t>
            </a:r>
            <a:r>
              <a:rPr lang="en-US" sz="2000" dirty="0" smtClean="0"/>
              <a:t>16th, </a:t>
            </a:r>
            <a:r>
              <a:rPr lang="en-US" sz="2000" dirty="0"/>
              <a:t>the experiment has been installed on the ISS </a:t>
            </a:r>
            <a:r>
              <a:rPr lang="en-US" sz="2000" dirty="0" smtClean="0">
                <a:hlinkClick r:id="rId4"/>
              </a:rPr>
              <a:t>and </a:t>
            </a:r>
            <a:r>
              <a:rPr lang="en-US" sz="2000" dirty="0">
                <a:hlinkClick r:id="rId4"/>
              </a:rPr>
              <a:t>then activated.</a:t>
            </a:r>
            <a:r>
              <a:rPr lang="en-US" sz="2000" dirty="0" smtClean="0">
                <a:hlinkClick r:id="rId4"/>
              </a:rPr>
              <a:t> </a:t>
            </a:r>
            <a:endParaRPr lang="en-US" sz="2000" dirty="0" smtClean="0"/>
          </a:p>
          <a:p>
            <a:r>
              <a:rPr lang="it-IT" sz="2000" dirty="0" smtClean="0"/>
              <a:t>COMPLETE </a:t>
            </a:r>
            <a:r>
              <a:rPr lang="it-IT" sz="2000" dirty="0"/>
              <a:t>CONFIGURATION FOR </a:t>
            </a:r>
            <a:r>
              <a:rPr lang="it-IT" sz="2000" dirty="0" smtClean="0"/>
              <a:t>&gt;10 </a:t>
            </a:r>
            <a:r>
              <a:rPr lang="it-IT" sz="2000" dirty="0"/>
              <a:t>YEARS LIFETIME ON THE ISS </a:t>
            </a:r>
          </a:p>
        </p:txBody>
      </p:sp>
      <p:pic>
        <p:nvPicPr>
          <p:cNvPr id="147464" name="Picture 8" descr="AMS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144588" cy="110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343997"/>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ext Box 2"/>
          <p:cNvSpPr txBox="1">
            <a:spLocks noChangeArrowheads="1"/>
          </p:cNvSpPr>
          <p:nvPr/>
        </p:nvSpPr>
        <p:spPr bwMode="auto">
          <a:xfrm>
            <a:off x="314325" y="231775"/>
            <a:ext cx="5186363" cy="588963"/>
          </a:xfrm>
          <a:prstGeom prst="rect">
            <a:avLst/>
          </a:prstGeom>
          <a:solidFill>
            <a:schemeClr val="bg1"/>
          </a:solidFill>
          <a:ln w="9525">
            <a:solidFill>
              <a:srgbClr val="CC3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sz="3200">
                <a:solidFill>
                  <a:srgbClr val="993300"/>
                </a:solidFill>
                <a:effectLst>
                  <a:outerShdw blurRad="38100" dist="38100" dir="2700000" algn="tl">
                    <a:srgbClr val="DDDDDD"/>
                  </a:outerShdw>
                </a:effectLst>
                <a:latin typeface="Arial" charset="0"/>
              </a:rPr>
              <a:t>AMS-02 : the collaboration </a:t>
            </a:r>
            <a:r>
              <a:rPr lang="it-IT" sz="2800">
                <a:solidFill>
                  <a:srgbClr val="993300"/>
                </a:solidFill>
                <a:effectLst>
                  <a:outerShdw blurRad="38100" dist="38100" dir="2700000" algn="tl">
                    <a:srgbClr val="DDDDDD"/>
                  </a:outerShdw>
                </a:effectLst>
                <a:latin typeface="Arial" charset="0"/>
              </a:rPr>
              <a:t> </a:t>
            </a:r>
          </a:p>
        </p:txBody>
      </p:sp>
      <p:pic>
        <p:nvPicPr>
          <p:cNvPr id="2344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79488"/>
            <a:ext cx="9144000" cy="5629275"/>
          </a:xfrm>
          <a:prstGeom prst="rect">
            <a:avLst/>
          </a:prstGeom>
          <a:noFill/>
          <a:extLst>
            <a:ext uri="{909E8E84-426E-40DD-AFC4-6F175D3DCCD1}">
              <a14:hiddenFill xmlns:a14="http://schemas.microsoft.com/office/drawing/2010/main">
                <a:solidFill>
                  <a:srgbClr val="FFFFFF"/>
                </a:solidFill>
              </a14:hiddenFill>
            </a:ext>
          </a:extLst>
        </p:spPr>
      </p:pic>
      <p:sp>
        <p:nvSpPr>
          <p:cNvPr id="234500" name="Text Box 4"/>
          <p:cNvSpPr txBox="1">
            <a:spLocks noChangeArrowheads="1"/>
          </p:cNvSpPr>
          <p:nvPr/>
        </p:nvSpPr>
        <p:spPr bwMode="auto">
          <a:xfrm>
            <a:off x="428625" y="2805113"/>
            <a:ext cx="4524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7" tIns="45709" rIns="91417" bIns="45709">
            <a:spAutoFit/>
          </a:bodyPr>
          <a:lstStyle/>
          <a:p>
            <a:pPr eaLnBrk="0" hangingPunct="0"/>
            <a:r>
              <a:rPr lang="en-US" sz="1000" b="1" u="sng">
                <a:solidFill>
                  <a:srgbClr val="0000F7"/>
                </a:solidFill>
                <a:latin typeface="Arial" charset="0"/>
                <a:cs typeface="ＭＳ Ｐゴシック" charset="0"/>
              </a:rPr>
              <a:t>USA</a:t>
            </a:r>
          </a:p>
        </p:txBody>
      </p:sp>
      <p:sp>
        <p:nvSpPr>
          <p:cNvPr id="234501" name="Text Box 5"/>
          <p:cNvSpPr txBox="1">
            <a:spLocks noChangeArrowheads="1"/>
          </p:cNvSpPr>
          <p:nvPr/>
        </p:nvSpPr>
        <p:spPr bwMode="auto">
          <a:xfrm>
            <a:off x="385763" y="2971800"/>
            <a:ext cx="2092325" cy="11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7" tIns="45709" rIns="91417" bIns="45709">
            <a:spAutoFit/>
          </a:bodyPr>
          <a:lstStyle/>
          <a:p>
            <a:pPr eaLnBrk="0" hangingPunct="0"/>
            <a:r>
              <a:rPr lang="en-US" sz="900" b="1">
                <a:latin typeface="Arial Narrow" charset="0"/>
                <a:cs typeface="ＭＳ Ｐゴシック" charset="0"/>
              </a:rPr>
              <a:t>A&amp;M FLORIDA UNIV.</a:t>
            </a:r>
          </a:p>
          <a:p>
            <a:pPr eaLnBrk="0" hangingPunct="0"/>
            <a:r>
              <a:rPr lang="en-US" sz="900" b="1">
                <a:latin typeface="Arial Narrow" charset="0"/>
                <a:cs typeface="ＭＳ Ｐゴシック" charset="0"/>
              </a:rPr>
              <a:t>JOHNS HOPKINS UNIV.</a:t>
            </a:r>
          </a:p>
          <a:p>
            <a:pPr eaLnBrk="0" hangingPunct="0"/>
            <a:r>
              <a:rPr lang="en-US" sz="900" b="1">
                <a:latin typeface="Arial Narrow" charset="0"/>
                <a:cs typeface="ＭＳ Ｐゴシック" charset="0"/>
              </a:rPr>
              <a:t>MIT - CAMBRIDGE</a:t>
            </a:r>
          </a:p>
          <a:p>
            <a:pPr eaLnBrk="0" hangingPunct="0"/>
            <a:r>
              <a:rPr lang="en-US" sz="900" b="1">
                <a:latin typeface="Arial Narrow" charset="0"/>
                <a:cs typeface="ＭＳ Ｐゴシック" charset="0"/>
              </a:rPr>
              <a:t>NASA GODDARD SPACE FLIGHT CENTER</a:t>
            </a:r>
          </a:p>
          <a:p>
            <a:pPr eaLnBrk="0" hangingPunct="0"/>
            <a:r>
              <a:rPr lang="en-US" sz="900" b="1">
                <a:latin typeface="Arial Narrow" charset="0"/>
                <a:cs typeface="ＭＳ Ｐゴシック" charset="0"/>
              </a:rPr>
              <a:t>NASA JOHNSON SPACE CENTER</a:t>
            </a:r>
          </a:p>
          <a:p>
            <a:pPr eaLnBrk="0" hangingPunct="0"/>
            <a:r>
              <a:rPr lang="en-US" sz="900" b="1">
                <a:latin typeface="Arial Narrow" charset="0"/>
                <a:cs typeface="ＭＳ Ｐゴシック" charset="0"/>
              </a:rPr>
              <a:t>UNIV. OF MARYLAND-DEPRT OF PHYSICS</a:t>
            </a:r>
          </a:p>
          <a:p>
            <a:pPr eaLnBrk="0" hangingPunct="0"/>
            <a:r>
              <a:rPr lang="en-US" sz="900" b="1">
                <a:latin typeface="Arial Narrow" charset="0"/>
                <a:cs typeface="ＭＳ Ｐゴシック" charset="0"/>
              </a:rPr>
              <a:t>UNIV. OF MARYLAND-E.W.S. S.CENTER</a:t>
            </a:r>
          </a:p>
          <a:p>
            <a:pPr eaLnBrk="0" hangingPunct="0"/>
            <a:r>
              <a:rPr lang="en-US" sz="900" b="1">
                <a:latin typeface="Arial Narrow" charset="0"/>
                <a:cs typeface="ＭＳ Ｐゴシック" charset="0"/>
              </a:rPr>
              <a:t>YALE UNIV. - NEW HAVEN</a:t>
            </a:r>
          </a:p>
        </p:txBody>
      </p:sp>
      <p:sp>
        <p:nvSpPr>
          <p:cNvPr id="234502" name="Text Box 6"/>
          <p:cNvSpPr txBox="1">
            <a:spLocks noChangeArrowheads="1"/>
          </p:cNvSpPr>
          <p:nvPr/>
        </p:nvSpPr>
        <p:spPr bwMode="auto">
          <a:xfrm>
            <a:off x="249238" y="4706938"/>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7" tIns="45709" rIns="91417" bIns="45709">
            <a:spAutoFit/>
          </a:bodyPr>
          <a:lstStyle/>
          <a:p>
            <a:pPr eaLnBrk="0" hangingPunct="0"/>
            <a:r>
              <a:rPr lang="en-US" sz="1000" b="1" u="sng">
                <a:solidFill>
                  <a:srgbClr val="0000F7"/>
                </a:solidFill>
                <a:latin typeface="Arial" charset="0"/>
                <a:cs typeface="ＭＳ Ｐゴシック" charset="0"/>
              </a:rPr>
              <a:t>MEXICO</a:t>
            </a:r>
          </a:p>
        </p:txBody>
      </p:sp>
      <p:sp>
        <p:nvSpPr>
          <p:cNvPr id="234503" name="Text Box 7"/>
          <p:cNvSpPr txBox="1">
            <a:spLocks noChangeArrowheads="1"/>
          </p:cNvSpPr>
          <p:nvPr/>
        </p:nvSpPr>
        <p:spPr bwMode="auto">
          <a:xfrm>
            <a:off x="249238" y="4924425"/>
            <a:ext cx="5270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7" tIns="45709" rIns="91417" bIns="45709">
            <a:spAutoFit/>
          </a:bodyPr>
          <a:lstStyle/>
          <a:p>
            <a:pPr eaLnBrk="0" hangingPunct="0"/>
            <a:r>
              <a:rPr lang="en-US" sz="900" b="1">
                <a:latin typeface="Arial" charset="0"/>
                <a:cs typeface="ＭＳ Ｐゴシック" charset="0"/>
              </a:rPr>
              <a:t>UNAM</a:t>
            </a:r>
          </a:p>
        </p:txBody>
      </p:sp>
      <p:sp>
        <p:nvSpPr>
          <p:cNvPr id="234504" name="Text Box 8"/>
          <p:cNvSpPr txBox="1">
            <a:spLocks noChangeArrowheads="1"/>
          </p:cNvSpPr>
          <p:nvPr/>
        </p:nvSpPr>
        <p:spPr bwMode="auto">
          <a:xfrm>
            <a:off x="3370263" y="2105025"/>
            <a:ext cx="8334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7" tIns="45709" rIns="91417" bIns="45709">
            <a:spAutoFit/>
          </a:bodyPr>
          <a:lstStyle/>
          <a:p>
            <a:pPr eaLnBrk="0" hangingPunct="0"/>
            <a:r>
              <a:rPr lang="en-US" sz="1000" b="1" u="sng">
                <a:solidFill>
                  <a:srgbClr val="0000F7"/>
                </a:solidFill>
                <a:latin typeface="Arial" charset="0"/>
                <a:cs typeface="ＭＳ Ｐゴシック" charset="0"/>
              </a:rPr>
              <a:t>DENMARK</a:t>
            </a:r>
          </a:p>
        </p:txBody>
      </p:sp>
      <p:sp>
        <p:nvSpPr>
          <p:cNvPr id="234505" name="Text Box 9"/>
          <p:cNvSpPr txBox="1">
            <a:spLocks noChangeArrowheads="1"/>
          </p:cNvSpPr>
          <p:nvPr/>
        </p:nvSpPr>
        <p:spPr bwMode="auto">
          <a:xfrm>
            <a:off x="3370263" y="2271713"/>
            <a:ext cx="1017587"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7" tIns="45709" rIns="91417" bIns="45709">
            <a:spAutoFit/>
          </a:bodyPr>
          <a:lstStyle/>
          <a:p>
            <a:pPr eaLnBrk="0" hangingPunct="0"/>
            <a:r>
              <a:rPr lang="en-US" sz="900" b="1">
                <a:latin typeface="Arial Narrow" charset="0"/>
                <a:cs typeface="ＭＳ Ｐゴシック" charset="0"/>
              </a:rPr>
              <a:t>UNIV. OF AARHUS</a:t>
            </a:r>
          </a:p>
        </p:txBody>
      </p:sp>
      <p:sp>
        <p:nvSpPr>
          <p:cNvPr id="234506" name="Text Box 10"/>
          <p:cNvSpPr txBox="1">
            <a:spLocks noChangeArrowheads="1"/>
          </p:cNvSpPr>
          <p:nvPr/>
        </p:nvSpPr>
        <p:spPr bwMode="auto">
          <a:xfrm>
            <a:off x="4394200" y="1600200"/>
            <a:ext cx="7413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7" tIns="45709" rIns="91417" bIns="45709">
            <a:spAutoFit/>
          </a:bodyPr>
          <a:lstStyle/>
          <a:p>
            <a:pPr eaLnBrk="0" hangingPunct="0"/>
            <a:r>
              <a:rPr lang="en-US" sz="1000" b="1" u="sng">
                <a:solidFill>
                  <a:srgbClr val="0000F7"/>
                </a:solidFill>
                <a:latin typeface="Arial" charset="0"/>
                <a:cs typeface="ＭＳ Ｐゴシック" charset="0"/>
              </a:rPr>
              <a:t>FINLAND</a:t>
            </a:r>
          </a:p>
        </p:txBody>
      </p:sp>
      <p:sp>
        <p:nvSpPr>
          <p:cNvPr id="234507" name="Text Box 11"/>
          <p:cNvSpPr txBox="1">
            <a:spLocks noChangeArrowheads="1"/>
          </p:cNvSpPr>
          <p:nvPr/>
        </p:nvSpPr>
        <p:spPr bwMode="auto">
          <a:xfrm>
            <a:off x="4364038" y="1792288"/>
            <a:ext cx="944562"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7" tIns="45709" rIns="91417" bIns="45709">
            <a:spAutoFit/>
          </a:bodyPr>
          <a:lstStyle/>
          <a:p>
            <a:pPr eaLnBrk="0" hangingPunct="0"/>
            <a:r>
              <a:rPr lang="en-US" sz="900" b="1">
                <a:latin typeface="Arial Narrow" charset="0"/>
                <a:cs typeface="ＭＳ Ｐゴシック" charset="0"/>
              </a:rPr>
              <a:t>HELSINKI UNIV.</a:t>
            </a:r>
          </a:p>
          <a:p>
            <a:pPr eaLnBrk="0" hangingPunct="0"/>
            <a:r>
              <a:rPr lang="en-US" sz="900" b="1">
                <a:latin typeface="Arial Narrow" charset="0"/>
                <a:cs typeface="ＭＳ Ｐゴシック" charset="0"/>
              </a:rPr>
              <a:t>UNIV. OF TURKU</a:t>
            </a:r>
          </a:p>
        </p:txBody>
      </p:sp>
      <p:sp>
        <p:nvSpPr>
          <p:cNvPr id="234508" name="Text Box 12"/>
          <p:cNvSpPr txBox="1">
            <a:spLocks noChangeArrowheads="1"/>
          </p:cNvSpPr>
          <p:nvPr/>
        </p:nvSpPr>
        <p:spPr bwMode="auto">
          <a:xfrm>
            <a:off x="2482850" y="3313113"/>
            <a:ext cx="7127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7" tIns="45709" rIns="91417" bIns="45709">
            <a:spAutoFit/>
          </a:bodyPr>
          <a:lstStyle/>
          <a:p>
            <a:pPr eaLnBrk="0" hangingPunct="0"/>
            <a:r>
              <a:rPr lang="en-US" sz="1000" b="1" u="sng">
                <a:solidFill>
                  <a:srgbClr val="0000F7"/>
                </a:solidFill>
                <a:latin typeface="Arial" charset="0"/>
                <a:cs typeface="ＭＳ Ｐゴシック" charset="0"/>
              </a:rPr>
              <a:t>FRANCE</a:t>
            </a:r>
          </a:p>
        </p:txBody>
      </p:sp>
      <p:sp>
        <p:nvSpPr>
          <p:cNvPr id="234509" name="Text Box 13"/>
          <p:cNvSpPr txBox="1">
            <a:spLocks noChangeArrowheads="1"/>
          </p:cNvSpPr>
          <p:nvPr/>
        </p:nvSpPr>
        <p:spPr bwMode="auto">
          <a:xfrm>
            <a:off x="2462213" y="3465513"/>
            <a:ext cx="1100137"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7" tIns="45709" rIns="91417" bIns="45709">
            <a:spAutoFit/>
          </a:bodyPr>
          <a:lstStyle/>
          <a:p>
            <a:pPr eaLnBrk="0" hangingPunct="0"/>
            <a:r>
              <a:rPr lang="en-US" sz="900" b="1">
                <a:latin typeface="Arial Narrow" charset="0"/>
                <a:cs typeface="ＭＳ Ｐゴシック" charset="0"/>
              </a:rPr>
              <a:t>GAM MONTPELLIER</a:t>
            </a:r>
          </a:p>
          <a:p>
            <a:pPr eaLnBrk="0" hangingPunct="0"/>
            <a:r>
              <a:rPr lang="en-US" sz="900" b="1">
                <a:latin typeface="Arial Narrow" charset="0"/>
                <a:cs typeface="ＭＳ Ｐゴシック" charset="0"/>
              </a:rPr>
              <a:t>LAPP ANNECY</a:t>
            </a:r>
          </a:p>
          <a:p>
            <a:pPr eaLnBrk="0" hangingPunct="0"/>
            <a:r>
              <a:rPr lang="en-US" sz="900" b="1">
                <a:latin typeface="Arial Narrow" charset="0"/>
                <a:cs typeface="ＭＳ Ｐゴシック" charset="0"/>
              </a:rPr>
              <a:t>LPSC GRENOBLE</a:t>
            </a:r>
          </a:p>
        </p:txBody>
      </p:sp>
      <p:sp>
        <p:nvSpPr>
          <p:cNvPr id="234510" name="Text Box 14"/>
          <p:cNvSpPr txBox="1">
            <a:spLocks noChangeArrowheads="1"/>
          </p:cNvSpPr>
          <p:nvPr/>
        </p:nvSpPr>
        <p:spPr bwMode="auto">
          <a:xfrm>
            <a:off x="5194300" y="2482850"/>
            <a:ext cx="8334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7" tIns="45709" rIns="91417" bIns="45709">
            <a:spAutoFit/>
          </a:bodyPr>
          <a:lstStyle/>
          <a:p>
            <a:pPr eaLnBrk="0" hangingPunct="0"/>
            <a:r>
              <a:rPr lang="en-US" sz="1000" b="1" u="sng">
                <a:solidFill>
                  <a:srgbClr val="0000F7"/>
                </a:solidFill>
                <a:latin typeface="Arial" charset="0"/>
                <a:cs typeface="ＭＳ Ｐゴシック" charset="0"/>
              </a:rPr>
              <a:t>GERMANY</a:t>
            </a:r>
          </a:p>
        </p:txBody>
      </p:sp>
      <p:sp>
        <p:nvSpPr>
          <p:cNvPr id="234511" name="Text Box 15"/>
          <p:cNvSpPr txBox="1">
            <a:spLocks noChangeArrowheads="1"/>
          </p:cNvSpPr>
          <p:nvPr/>
        </p:nvSpPr>
        <p:spPr bwMode="auto">
          <a:xfrm>
            <a:off x="5229225" y="2649538"/>
            <a:ext cx="1204913"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7" tIns="45709" rIns="91417" bIns="45709">
            <a:spAutoFit/>
          </a:bodyPr>
          <a:lstStyle/>
          <a:p>
            <a:pPr eaLnBrk="0" hangingPunct="0"/>
            <a:r>
              <a:rPr lang="en-US" sz="900" b="1">
                <a:latin typeface="Arial Narrow" charset="0"/>
                <a:cs typeface="ＭＳ Ｐゴシック" charset="0"/>
              </a:rPr>
              <a:t>RWTH-I</a:t>
            </a:r>
          </a:p>
          <a:p>
            <a:pPr eaLnBrk="0" hangingPunct="0"/>
            <a:r>
              <a:rPr lang="en-US" sz="900" b="1">
                <a:latin typeface="Arial Narrow" charset="0"/>
                <a:cs typeface="ＭＳ Ｐゴシック" charset="0"/>
              </a:rPr>
              <a:t>RWTH-III</a:t>
            </a:r>
          </a:p>
          <a:p>
            <a:pPr eaLnBrk="0" hangingPunct="0"/>
            <a:r>
              <a:rPr lang="en-US" sz="900" b="1">
                <a:latin typeface="Arial Narrow" charset="0"/>
                <a:cs typeface="ＭＳ Ｐゴシック" charset="0"/>
              </a:rPr>
              <a:t>MAX-PLANK INST.</a:t>
            </a:r>
          </a:p>
          <a:p>
            <a:pPr eaLnBrk="0" hangingPunct="0"/>
            <a:r>
              <a:rPr lang="en-US" sz="900" b="1">
                <a:latin typeface="Arial Narrow" charset="0"/>
                <a:cs typeface="ＭＳ Ｐゴシック" charset="0"/>
              </a:rPr>
              <a:t>UNIV. OF KARLSRUHE</a:t>
            </a:r>
          </a:p>
        </p:txBody>
      </p:sp>
      <p:sp>
        <p:nvSpPr>
          <p:cNvPr id="234512" name="Text Box 16"/>
          <p:cNvSpPr txBox="1">
            <a:spLocks noChangeArrowheads="1"/>
          </p:cNvSpPr>
          <p:nvPr/>
        </p:nvSpPr>
        <p:spPr bwMode="auto">
          <a:xfrm>
            <a:off x="4371975" y="4381500"/>
            <a:ext cx="5508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7" tIns="45709" rIns="91417" bIns="45709">
            <a:spAutoFit/>
          </a:bodyPr>
          <a:lstStyle/>
          <a:p>
            <a:pPr eaLnBrk="0" hangingPunct="0"/>
            <a:r>
              <a:rPr lang="en-US" sz="1000" b="1" u="sng">
                <a:solidFill>
                  <a:srgbClr val="0000F7"/>
                </a:solidFill>
                <a:latin typeface="Arial" charset="0"/>
                <a:cs typeface="ＭＳ Ｐゴシック" charset="0"/>
              </a:rPr>
              <a:t>ITALY</a:t>
            </a:r>
          </a:p>
        </p:txBody>
      </p:sp>
      <p:sp>
        <p:nvSpPr>
          <p:cNvPr id="234513" name="Text Box 17"/>
          <p:cNvSpPr txBox="1">
            <a:spLocks noChangeArrowheads="1"/>
          </p:cNvSpPr>
          <p:nvPr/>
        </p:nvSpPr>
        <p:spPr bwMode="auto">
          <a:xfrm>
            <a:off x="4371975" y="4548188"/>
            <a:ext cx="1433513"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7" tIns="45709" rIns="91417" bIns="45709">
            <a:spAutoFit/>
          </a:bodyPr>
          <a:lstStyle/>
          <a:p>
            <a:pPr eaLnBrk="0" hangingPunct="0"/>
            <a:r>
              <a:rPr lang="en-US" sz="900" b="1">
                <a:latin typeface="Arial Narrow" charset="0"/>
                <a:cs typeface="ＭＳ Ｐゴシック" charset="0"/>
              </a:rPr>
              <a:t>ASI</a:t>
            </a:r>
          </a:p>
          <a:p>
            <a:pPr eaLnBrk="0" hangingPunct="0"/>
            <a:r>
              <a:rPr lang="en-US" sz="900" b="1">
                <a:latin typeface="Arial Narrow" charset="0"/>
                <a:cs typeface="ＭＳ Ｐゴシック" charset="0"/>
              </a:rPr>
              <a:t>CARSO TRIESTE</a:t>
            </a:r>
          </a:p>
          <a:p>
            <a:pPr eaLnBrk="0" hangingPunct="0"/>
            <a:r>
              <a:rPr lang="en-US" sz="900" b="1">
                <a:latin typeface="Arial Narrow" charset="0"/>
                <a:cs typeface="ＭＳ Ｐゴシック" charset="0"/>
              </a:rPr>
              <a:t>IROE FLORENCE</a:t>
            </a:r>
          </a:p>
          <a:p>
            <a:pPr eaLnBrk="0" hangingPunct="0"/>
            <a:r>
              <a:rPr lang="en-US" sz="900" b="1">
                <a:latin typeface="Arial Narrow" charset="0"/>
                <a:cs typeface="ＭＳ Ｐゴシック" charset="0"/>
              </a:rPr>
              <a:t>INFN &amp; UNIV. OF BOLOGNA</a:t>
            </a:r>
          </a:p>
          <a:p>
            <a:pPr eaLnBrk="0" hangingPunct="0"/>
            <a:r>
              <a:rPr lang="en-US" sz="900" b="1">
                <a:latin typeface="Arial Narrow" charset="0"/>
                <a:cs typeface="ＭＳ Ｐゴシック" charset="0"/>
              </a:rPr>
              <a:t>INFN &amp; UNIV. OF MILANO</a:t>
            </a:r>
          </a:p>
          <a:p>
            <a:pPr eaLnBrk="0" hangingPunct="0"/>
            <a:r>
              <a:rPr lang="en-US" sz="900" b="1">
                <a:latin typeface="Arial Narrow" charset="0"/>
                <a:cs typeface="ＭＳ Ｐゴシック" charset="0"/>
              </a:rPr>
              <a:t>INFN &amp; UNIV. OF PERUGIA</a:t>
            </a:r>
          </a:p>
          <a:p>
            <a:pPr eaLnBrk="0" hangingPunct="0"/>
            <a:r>
              <a:rPr lang="en-US" sz="900" b="1">
                <a:latin typeface="Arial Narrow" charset="0"/>
                <a:cs typeface="ＭＳ Ｐゴシック" charset="0"/>
              </a:rPr>
              <a:t>INFN &amp; UNIV. OF PISA</a:t>
            </a:r>
          </a:p>
          <a:p>
            <a:pPr eaLnBrk="0" hangingPunct="0"/>
            <a:r>
              <a:rPr lang="en-US" sz="900" b="1">
                <a:latin typeface="Arial Narrow" charset="0"/>
                <a:cs typeface="ＭＳ Ｐゴシック" charset="0"/>
              </a:rPr>
              <a:t>INFN &amp; UNIV. OF ROMA</a:t>
            </a:r>
          </a:p>
          <a:p>
            <a:pPr eaLnBrk="0" hangingPunct="0"/>
            <a:r>
              <a:rPr lang="en-US" sz="900" b="1">
                <a:latin typeface="Arial Narrow" charset="0"/>
                <a:cs typeface="ＭＳ Ｐゴシック" charset="0"/>
              </a:rPr>
              <a:t>INFN &amp; UNIV. OF SIENA</a:t>
            </a:r>
          </a:p>
        </p:txBody>
      </p:sp>
      <p:sp>
        <p:nvSpPr>
          <p:cNvPr id="234514" name="Text Box 18"/>
          <p:cNvSpPr txBox="1">
            <a:spLocks noChangeArrowheads="1"/>
          </p:cNvSpPr>
          <p:nvPr/>
        </p:nvSpPr>
        <p:spPr bwMode="auto">
          <a:xfrm>
            <a:off x="2366963" y="2324100"/>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7" tIns="45709" rIns="91417" bIns="45709">
            <a:spAutoFit/>
          </a:bodyPr>
          <a:lstStyle/>
          <a:p>
            <a:pPr eaLnBrk="0" hangingPunct="0"/>
            <a:r>
              <a:rPr lang="en-US" sz="1000" b="1" u="sng">
                <a:solidFill>
                  <a:srgbClr val="0000F7"/>
                </a:solidFill>
                <a:latin typeface="Arial" charset="0"/>
                <a:cs typeface="ＭＳ Ｐゴシック" charset="0"/>
              </a:rPr>
              <a:t>NETHERLANDS</a:t>
            </a:r>
          </a:p>
        </p:txBody>
      </p:sp>
      <p:sp>
        <p:nvSpPr>
          <p:cNvPr id="234515" name="Text Box 19"/>
          <p:cNvSpPr txBox="1">
            <a:spLocks noChangeArrowheads="1"/>
          </p:cNvSpPr>
          <p:nvPr/>
        </p:nvSpPr>
        <p:spPr bwMode="auto">
          <a:xfrm>
            <a:off x="2366963" y="2503488"/>
            <a:ext cx="72072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7" tIns="45709" rIns="91417" bIns="45709">
            <a:spAutoFit/>
          </a:bodyPr>
          <a:lstStyle/>
          <a:p>
            <a:pPr eaLnBrk="0" hangingPunct="0"/>
            <a:r>
              <a:rPr lang="en-US" sz="900" b="1">
                <a:latin typeface="Arial Narrow" charset="0"/>
                <a:cs typeface="ＭＳ Ｐゴシック" charset="0"/>
              </a:rPr>
              <a:t>ESA-ESTEC</a:t>
            </a:r>
          </a:p>
          <a:p>
            <a:pPr eaLnBrk="0" hangingPunct="0"/>
            <a:r>
              <a:rPr lang="en-US" sz="900" b="1">
                <a:latin typeface="Arial Narrow" charset="0"/>
                <a:cs typeface="ＭＳ Ｐゴシック" charset="0"/>
              </a:rPr>
              <a:t>NIKHEF</a:t>
            </a:r>
          </a:p>
          <a:p>
            <a:pPr eaLnBrk="0" hangingPunct="0"/>
            <a:r>
              <a:rPr lang="en-US" sz="900" b="1">
                <a:latin typeface="Arial Narrow" charset="0"/>
                <a:cs typeface="ＭＳ Ｐゴシック" charset="0"/>
              </a:rPr>
              <a:t>NLR</a:t>
            </a:r>
          </a:p>
          <a:p>
            <a:pPr eaLnBrk="0" hangingPunct="0"/>
            <a:endParaRPr lang="en-US" sz="900" b="1">
              <a:latin typeface="Arial Narrow" charset="0"/>
              <a:cs typeface="ＭＳ Ｐゴシック" charset="0"/>
            </a:endParaRPr>
          </a:p>
        </p:txBody>
      </p:sp>
      <p:sp>
        <p:nvSpPr>
          <p:cNvPr id="234516" name="Text Box 20"/>
          <p:cNvSpPr txBox="1">
            <a:spLocks noChangeArrowheads="1"/>
          </p:cNvSpPr>
          <p:nvPr/>
        </p:nvSpPr>
        <p:spPr bwMode="auto">
          <a:xfrm>
            <a:off x="5208588" y="3317875"/>
            <a:ext cx="7905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7" tIns="45709" rIns="91417" bIns="45709">
            <a:spAutoFit/>
          </a:bodyPr>
          <a:lstStyle/>
          <a:p>
            <a:pPr eaLnBrk="0" hangingPunct="0"/>
            <a:r>
              <a:rPr lang="en-US" sz="1000" b="1" u="sng">
                <a:solidFill>
                  <a:srgbClr val="0000F7"/>
                </a:solidFill>
                <a:latin typeface="Arial" charset="0"/>
                <a:cs typeface="ＭＳ Ｐゴシック" charset="0"/>
              </a:rPr>
              <a:t>ROMANIA</a:t>
            </a:r>
          </a:p>
        </p:txBody>
      </p:sp>
      <p:sp>
        <p:nvSpPr>
          <p:cNvPr id="234517" name="Text Box 21"/>
          <p:cNvSpPr txBox="1">
            <a:spLocks noChangeArrowheads="1"/>
          </p:cNvSpPr>
          <p:nvPr/>
        </p:nvSpPr>
        <p:spPr bwMode="auto">
          <a:xfrm>
            <a:off x="5208588" y="3484563"/>
            <a:ext cx="1204912"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7" tIns="45709" rIns="91417" bIns="45709">
            <a:spAutoFit/>
          </a:bodyPr>
          <a:lstStyle/>
          <a:p>
            <a:pPr eaLnBrk="0" hangingPunct="0"/>
            <a:r>
              <a:rPr lang="en-US" sz="900" b="1">
                <a:latin typeface="Arial Narrow" charset="0"/>
                <a:cs typeface="ＭＳ Ｐゴシック" charset="0"/>
              </a:rPr>
              <a:t>ISS</a:t>
            </a:r>
          </a:p>
          <a:p>
            <a:pPr eaLnBrk="0" hangingPunct="0"/>
            <a:r>
              <a:rPr lang="en-US" sz="900" b="1">
                <a:latin typeface="Arial Narrow" charset="0"/>
                <a:cs typeface="ＭＳ Ｐゴシック" charset="0"/>
              </a:rPr>
              <a:t>UNIV. OF BUCHAREST</a:t>
            </a:r>
          </a:p>
        </p:txBody>
      </p:sp>
      <p:sp>
        <p:nvSpPr>
          <p:cNvPr id="234518" name="Text Box 22"/>
          <p:cNvSpPr txBox="1">
            <a:spLocks noChangeArrowheads="1"/>
          </p:cNvSpPr>
          <p:nvPr/>
        </p:nvSpPr>
        <p:spPr bwMode="auto">
          <a:xfrm>
            <a:off x="6478588" y="1689100"/>
            <a:ext cx="6635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7" tIns="45709" rIns="91417" bIns="45709">
            <a:spAutoFit/>
          </a:bodyPr>
          <a:lstStyle/>
          <a:p>
            <a:pPr eaLnBrk="0" hangingPunct="0"/>
            <a:r>
              <a:rPr lang="en-US" sz="1000" b="1" u="sng">
                <a:solidFill>
                  <a:srgbClr val="0000F7"/>
                </a:solidFill>
                <a:latin typeface="Arial" charset="0"/>
                <a:cs typeface="ＭＳ Ｐゴシック" charset="0"/>
              </a:rPr>
              <a:t>RUSSIA</a:t>
            </a:r>
          </a:p>
        </p:txBody>
      </p:sp>
      <p:sp>
        <p:nvSpPr>
          <p:cNvPr id="234519" name="Text Box 23"/>
          <p:cNvSpPr txBox="1">
            <a:spLocks noChangeArrowheads="1"/>
          </p:cNvSpPr>
          <p:nvPr/>
        </p:nvSpPr>
        <p:spPr bwMode="auto">
          <a:xfrm>
            <a:off x="6478588" y="1855788"/>
            <a:ext cx="1233487"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7" tIns="45709" rIns="91417" bIns="45709">
            <a:spAutoFit/>
          </a:bodyPr>
          <a:lstStyle/>
          <a:p>
            <a:pPr eaLnBrk="0" hangingPunct="0"/>
            <a:r>
              <a:rPr lang="en-US" sz="900" b="1">
                <a:latin typeface="Arial Narrow" charset="0"/>
                <a:cs typeface="ＭＳ Ｐゴシック" charset="0"/>
              </a:rPr>
              <a:t>I.K.I.</a:t>
            </a:r>
          </a:p>
          <a:p>
            <a:pPr eaLnBrk="0" hangingPunct="0"/>
            <a:r>
              <a:rPr lang="en-US" sz="900" b="1">
                <a:latin typeface="Arial Narrow" charset="0"/>
                <a:cs typeface="ＭＳ Ｐゴシック" charset="0"/>
              </a:rPr>
              <a:t>ITEP</a:t>
            </a:r>
          </a:p>
          <a:p>
            <a:pPr eaLnBrk="0" hangingPunct="0"/>
            <a:r>
              <a:rPr lang="en-US" sz="900" b="1">
                <a:latin typeface="Arial Narrow" charset="0"/>
                <a:cs typeface="ＭＳ Ｐゴシック" charset="0"/>
              </a:rPr>
              <a:t>KURCHATOV INST.</a:t>
            </a:r>
          </a:p>
          <a:p>
            <a:pPr eaLnBrk="0" hangingPunct="0"/>
            <a:r>
              <a:rPr lang="en-US" sz="900" b="1">
                <a:latin typeface="Arial Narrow" charset="0"/>
                <a:cs typeface="ＭＳ Ｐゴシック" charset="0"/>
              </a:rPr>
              <a:t>MOSCOW STATE UNIV.</a:t>
            </a:r>
          </a:p>
        </p:txBody>
      </p:sp>
      <p:sp>
        <p:nvSpPr>
          <p:cNvPr id="234520" name="Text Box 24"/>
          <p:cNvSpPr txBox="1">
            <a:spLocks noChangeArrowheads="1"/>
          </p:cNvSpPr>
          <p:nvPr/>
        </p:nvSpPr>
        <p:spPr bwMode="auto">
          <a:xfrm>
            <a:off x="2517775" y="4132263"/>
            <a:ext cx="5715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7" tIns="45709" rIns="91417" bIns="45709">
            <a:spAutoFit/>
          </a:bodyPr>
          <a:lstStyle/>
          <a:p>
            <a:pPr eaLnBrk="0" hangingPunct="0"/>
            <a:r>
              <a:rPr lang="en-US" sz="1000" b="1" u="sng">
                <a:solidFill>
                  <a:srgbClr val="0000F7"/>
                </a:solidFill>
                <a:latin typeface="Arial" charset="0"/>
                <a:cs typeface="ＭＳ Ｐゴシック" charset="0"/>
              </a:rPr>
              <a:t>SPAIN</a:t>
            </a:r>
          </a:p>
        </p:txBody>
      </p:sp>
      <p:sp>
        <p:nvSpPr>
          <p:cNvPr id="234521" name="Text Box 25"/>
          <p:cNvSpPr txBox="1">
            <a:spLocks noChangeArrowheads="1"/>
          </p:cNvSpPr>
          <p:nvPr/>
        </p:nvSpPr>
        <p:spPr bwMode="auto">
          <a:xfrm>
            <a:off x="2517775" y="4298950"/>
            <a:ext cx="100171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7" tIns="45709" rIns="91417" bIns="45709">
            <a:spAutoFit/>
          </a:bodyPr>
          <a:lstStyle/>
          <a:p>
            <a:pPr eaLnBrk="0" hangingPunct="0"/>
            <a:r>
              <a:rPr lang="en-US" sz="900" b="1">
                <a:latin typeface="Arial Narrow" charset="0"/>
                <a:cs typeface="ＭＳ Ｐゴシック" charset="0"/>
              </a:rPr>
              <a:t>CIEMAT - MADRID</a:t>
            </a:r>
          </a:p>
          <a:p>
            <a:pPr eaLnBrk="0" hangingPunct="0"/>
            <a:r>
              <a:rPr lang="en-US" sz="900" b="1">
                <a:latin typeface="Arial Narrow" charset="0"/>
                <a:cs typeface="ＭＳ Ｐゴシック" charset="0"/>
              </a:rPr>
              <a:t>I.A.C. CANARIAS.</a:t>
            </a:r>
          </a:p>
        </p:txBody>
      </p:sp>
      <p:sp>
        <p:nvSpPr>
          <p:cNvPr id="234522" name="Text Box 26"/>
          <p:cNvSpPr txBox="1">
            <a:spLocks noChangeArrowheads="1"/>
          </p:cNvSpPr>
          <p:nvPr/>
        </p:nvSpPr>
        <p:spPr bwMode="auto">
          <a:xfrm>
            <a:off x="4619625" y="3789363"/>
            <a:ext cx="1108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7" tIns="45709" rIns="91417" bIns="45709">
            <a:spAutoFit/>
          </a:bodyPr>
          <a:lstStyle/>
          <a:p>
            <a:pPr eaLnBrk="0" hangingPunct="0"/>
            <a:r>
              <a:rPr lang="en-US" sz="1000" b="1" u="sng">
                <a:solidFill>
                  <a:srgbClr val="0000F7"/>
                </a:solidFill>
                <a:latin typeface="Arial" charset="0"/>
                <a:cs typeface="ＭＳ Ｐゴシック" charset="0"/>
              </a:rPr>
              <a:t>SWITZERLAND</a:t>
            </a:r>
          </a:p>
        </p:txBody>
      </p:sp>
      <p:sp>
        <p:nvSpPr>
          <p:cNvPr id="234523" name="Text Box 27"/>
          <p:cNvSpPr txBox="1">
            <a:spLocks noChangeArrowheads="1"/>
          </p:cNvSpPr>
          <p:nvPr/>
        </p:nvSpPr>
        <p:spPr bwMode="auto">
          <a:xfrm>
            <a:off x="4619625" y="3956050"/>
            <a:ext cx="10096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7" tIns="45709" rIns="91417" bIns="45709">
            <a:spAutoFit/>
          </a:bodyPr>
          <a:lstStyle/>
          <a:p>
            <a:pPr eaLnBrk="0" hangingPunct="0"/>
            <a:r>
              <a:rPr lang="en-US" sz="900" b="1">
                <a:latin typeface="Arial Narrow" charset="0"/>
                <a:cs typeface="ＭＳ Ｐゴシック" charset="0"/>
              </a:rPr>
              <a:t>ETH-ZURICH</a:t>
            </a:r>
          </a:p>
          <a:p>
            <a:pPr eaLnBrk="0" hangingPunct="0"/>
            <a:r>
              <a:rPr lang="en-US" sz="900" b="1">
                <a:latin typeface="Arial Narrow" charset="0"/>
                <a:cs typeface="ＭＳ Ｐゴシック" charset="0"/>
              </a:rPr>
              <a:t>UNIV. OF GENEVA</a:t>
            </a:r>
          </a:p>
        </p:txBody>
      </p:sp>
      <p:sp>
        <p:nvSpPr>
          <p:cNvPr id="234524" name="Text Box 28"/>
          <p:cNvSpPr txBox="1">
            <a:spLocks noChangeArrowheads="1"/>
          </p:cNvSpPr>
          <p:nvPr/>
        </p:nvSpPr>
        <p:spPr bwMode="auto">
          <a:xfrm>
            <a:off x="6783388" y="3370263"/>
            <a:ext cx="5857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7" tIns="45709" rIns="91417" bIns="45709">
            <a:spAutoFit/>
          </a:bodyPr>
          <a:lstStyle/>
          <a:p>
            <a:pPr eaLnBrk="0" hangingPunct="0"/>
            <a:r>
              <a:rPr lang="en-US" sz="1000" b="1" u="sng">
                <a:solidFill>
                  <a:srgbClr val="0000F7"/>
                </a:solidFill>
                <a:latin typeface="Arial" charset="0"/>
                <a:cs typeface="ＭＳ Ｐゴシック" charset="0"/>
              </a:rPr>
              <a:t>CHINA</a:t>
            </a:r>
          </a:p>
        </p:txBody>
      </p:sp>
      <p:sp>
        <p:nvSpPr>
          <p:cNvPr id="234525" name="Text Box 29"/>
          <p:cNvSpPr txBox="1">
            <a:spLocks noChangeArrowheads="1"/>
          </p:cNvSpPr>
          <p:nvPr/>
        </p:nvSpPr>
        <p:spPr bwMode="auto">
          <a:xfrm>
            <a:off x="7240588" y="3397250"/>
            <a:ext cx="1042987"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7" tIns="45709" rIns="91417" bIns="45709">
            <a:spAutoFit/>
          </a:bodyPr>
          <a:lstStyle/>
          <a:p>
            <a:pPr eaLnBrk="0" hangingPunct="0"/>
            <a:r>
              <a:rPr lang="en-US" sz="900" b="1">
                <a:latin typeface="Arial Narrow" charset="0"/>
                <a:cs typeface="ＭＳ Ｐゴシック" charset="0"/>
              </a:rPr>
              <a:t>BISEE (Beijing)</a:t>
            </a:r>
          </a:p>
          <a:p>
            <a:pPr eaLnBrk="0" hangingPunct="0"/>
            <a:r>
              <a:rPr lang="en-US" sz="900" b="1">
                <a:latin typeface="Arial Narrow" charset="0"/>
                <a:cs typeface="ＭＳ Ｐゴシック" charset="0"/>
              </a:rPr>
              <a:t>IEE (Beijing)</a:t>
            </a:r>
          </a:p>
          <a:p>
            <a:pPr eaLnBrk="0" hangingPunct="0"/>
            <a:r>
              <a:rPr lang="en-US" sz="900" b="1">
                <a:latin typeface="Arial Narrow" charset="0"/>
                <a:cs typeface="ＭＳ Ｐゴシック" charset="0"/>
              </a:rPr>
              <a:t>IHEP (Beijing)</a:t>
            </a:r>
          </a:p>
          <a:p>
            <a:pPr eaLnBrk="0" hangingPunct="0"/>
            <a:r>
              <a:rPr lang="en-US" sz="900" b="1">
                <a:latin typeface="Arial Narrow" charset="0"/>
                <a:cs typeface="ＭＳ Ｐゴシック" charset="0"/>
              </a:rPr>
              <a:t>SJTU (Shanghai)</a:t>
            </a:r>
          </a:p>
          <a:p>
            <a:pPr eaLnBrk="0" hangingPunct="0"/>
            <a:r>
              <a:rPr lang="en-US" sz="900" b="1">
                <a:latin typeface="Arial Narrow" charset="0"/>
                <a:cs typeface="ＭＳ Ｐゴシック" charset="0"/>
              </a:rPr>
              <a:t>SEU (Nanjing)</a:t>
            </a:r>
          </a:p>
          <a:p>
            <a:pPr eaLnBrk="0" hangingPunct="0"/>
            <a:r>
              <a:rPr lang="en-US" sz="900" b="1">
                <a:latin typeface="Arial Narrow" charset="0"/>
                <a:cs typeface="ＭＳ Ｐゴシック" charset="0"/>
              </a:rPr>
              <a:t>SYSU (Guangzhou)</a:t>
            </a:r>
          </a:p>
          <a:p>
            <a:pPr eaLnBrk="0" hangingPunct="0"/>
            <a:r>
              <a:rPr lang="en-US" sz="900" b="1">
                <a:latin typeface="Arial Narrow" charset="0"/>
                <a:cs typeface="ＭＳ Ｐゴシック" charset="0"/>
              </a:rPr>
              <a:t>SDU (Jinan)</a:t>
            </a:r>
          </a:p>
        </p:txBody>
      </p:sp>
      <p:sp>
        <p:nvSpPr>
          <p:cNvPr id="234526" name="Text Box 30"/>
          <p:cNvSpPr txBox="1">
            <a:spLocks noChangeArrowheads="1"/>
          </p:cNvSpPr>
          <p:nvPr/>
        </p:nvSpPr>
        <p:spPr bwMode="auto">
          <a:xfrm>
            <a:off x="8240713" y="2705100"/>
            <a:ext cx="6429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7" tIns="45709" rIns="91417" bIns="45709">
            <a:spAutoFit/>
          </a:bodyPr>
          <a:lstStyle/>
          <a:p>
            <a:pPr eaLnBrk="0" hangingPunct="0"/>
            <a:r>
              <a:rPr lang="en-US" sz="1000" b="1" u="sng">
                <a:solidFill>
                  <a:srgbClr val="0000F7"/>
                </a:solidFill>
                <a:latin typeface="Arial" charset="0"/>
                <a:cs typeface="ＭＳ Ｐゴシック" charset="0"/>
              </a:rPr>
              <a:t>KOREA</a:t>
            </a:r>
          </a:p>
        </p:txBody>
      </p:sp>
      <p:sp>
        <p:nvSpPr>
          <p:cNvPr id="234527" name="Text Box 31"/>
          <p:cNvSpPr txBox="1">
            <a:spLocks noChangeArrowheads="1"/>
          </p:cNvSpPr>
          <p:nvPr/>
        </p:nvSpPr>
        <p:spPr bwMode="auto">
          <a:xfrm>
            <a:off x="7605713" y="2938463"/>
            <a:ext cx="1293812"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7" tIns="45709" rIns="91417" bIns="45709">
            <a:spAutoFit/>
          </a:bodyPr>
          <a:lstStyle/>
          <a:p>
            <a:pPr algn="r" eaLnBrk="0" hangingPunct="0"/>
            <a:r>
              <a:rPr lang="en-US" sz="900" b="1">
                <a:latin typeface="Arial Narrow" charset="0"/>
                <a:cs typeface="ＭＳ Ｐゴシック" charset="0"/>
              </a:rPr>
              <a:t>EWHA</a:t>
            </a:r>
          </a:p>
          <a:p>
            <a:pPr algn="r" eaLnBrk="0" hangingPunct="0"/>
            <a:r>
              <a:rPr lang="en-US" sz="900" b="1">
                <a:latin typeface="Arial Narrow" charset="0"/>
                <a:cs typeface="ＭＳ Ｐゴシック" charset="0"/>
              </a:rPr>
              <a:t>KYUNGPOOK NAT.UNIV.</a:t>
            </a:r>
          </a:p>
        </p:txBody>
      </p:sp>
      <p:sp>
        <p:nvSpPr>
          <p:cNvPr id="234528" name="Freeform 32"/>
          <p:cNvSpPr>
            <a:spLocks/>
          </p:cNvSpPr>
          <p:nvPr/>
        </p:nvSpPr>
        <p:spPr bwMode="auto">
          <a:xfrm>
            <a:off x="8277225" y="4294188"/>
            <a:ext cx="57150" cy="122237"/>
          </a:xfrm>
          <a:custGeom>
            <a:avLst/>
            <a:gdLst>
              <a:gd name="T0" fmla="*/ 35 w 40"/>
              <a:gd name="T1" fmla="*/ 3 h 77"/>
              <a:gd name="T2" fmla="*/ 7 w 40"/>
              <a:gd name="T3" fmla="*/ 23 h 77"/>
              <a:gd name="T4" fmla="*/ 3 w 40"/>
              <a:gd name="T5" fmla="*/ 55 h 77"/>
              <a:gd name="T6" fmla="*/ 23 w 40"/>
              <a:gd name="T7" fmla="*/ 75 h 77"/>
              <a:gd name="T8" fmla="*/ 35 w 40"/>
              <a:gd name="T9" fmla="*/ 43 h 77"/>
              <a:gd name="T10" fmla="*/ 35 w 40"/>
              <a:gd name="T11" fmla="*/ 3 h 77"/>
            </a:gdLst>
            <a:ahLst/>
            <a:cxnLst>
              <a:cxn ang="0">
                <a:pos x="T0" y="T1"/>
              </a:cxn>
              <a:cxn ang="0">
                <a:pos x="T2" y="T3"/>
              </a:cxn>
              <a:cxn ang="0">
                <a:pos x="T4" y="T5"/>
              </a:cxn>
              <a:cxn ang="0">
                <a:pos x="T6" y="T7"/>
              </a:cxn>
              <a:cxn ang="0">
                <a:pos x="T8" y="T9"/>
              </a:cxn>
              <a:cxn ang="0">
                <a:pos x="T10" y="T11"/>
              </a:cxn>
            </a:cxnLst>
            <a:rect l="0" t="0" r="r" b="b"/>
            <a:pathLst>
              <a:path w="40" h="77">
                <a:moveTo>
                  <a:pt x="35" y="3"/>
                </a:moveTo>
                <a:cubicBezTo>
                  <a:pt x="30" y="0"/>
                  <a:pt x="12" y="14"/>
                  <a:pt x="7" y="23"/>
                </a:cubicBezTo>
                <a:cubicBezTo>
                  <a:pt x="2" y="32"/>
                  <a:pt x="0" y="46"/>
                  <a:pt x="3" y="55"/>
                </a:cubicBezTo>
                <a:cubicBezTo>
                  <a:pt x="6" y="64"/>
                  <a:pt x="18" y="77"/>
                  <a:pt x="23" y="75"/>
                </a:cubicBezTo>
                <a:cubicBezTo>
                  <a:pt x="28" y="73"/>
                  <a:pt x="34" y="53"/>
                  <a:pt x="35" y="43"/>
                </a:cubicBezTo>
                <a:cubicBezTo>
                  <a:pt x="36" y="33"/>
                  <a:pt x="40" y="6"/>
                  <a:pt x="35" y="3"/>
                </a:cubicBezTo>
                <a:close/>
              </a:path>
            </a:pathLst>
          </a:custGeom>
          <a:solidFill>
            <a:srgbClr val="3FF4FE"/>
          </a:solidFill>
          <a:ln w="3175" cmpd="sng">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29" name="Text Box 33"/>
          <p:cNvSpPr txBox="1">
            <a:spLocks noChangeArrowheads="1"/>
          </p:cNvSpPr>
          <p:nvPr/>
        </p:nvSpPr>
        <p:spPr bwMode="auto">
          <a:xfrm>
            <a:off x="20638" y="6897688"/>
            <a:ext cx="1376362" cy="214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r>
              <a:rPr lang="en-US" sz="800">
                <a:latin typeface="Arial" charset="0"/>
                <a:cs typeface="ＭＳ Ｐゴシック" charset="0"/>
              </a:rPr>
              <a:t>Y96673-05_1Commitment</a:t>
            </a:r>
          </a:p>
        </p:txBody>
      </p:sp>
      <p:sp>
        <p:nvSpPr>
          <p:cNvPr id="234530" name="Line 34"/>
          <p:cNvSpPr>
            <a:spLocks noChangeShapeType="1"/>
          </p:cNvSpPr>
          <p:nvPr/>
        </p:nvSpPr>
        <p:spPr bwMode="auto">
          <a:xfrm flipH="1">
            <a:off x="3802063" y="2974975"/>
            <a:ext cx="465137" cy="0"/>
          </a:xfrm>
          <a:prstGeom prst="line">
            <a:avLst/>
          </a:prstGeom>
          <a:noFill/>
          <a:ln w="9525">
            <a:solidFill>
              <a:srgbClr val="B1190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4531" name="Line 35"/>
          <p:cNvSpPr>
            <a:spLocks noChangeShapeType="1"/>
          </p:cNvSpPr>
          <p:nvPr/>
        </p:nvSpPr>
        <p:spPr bwMode="auto">
          <a:xfrm flipV="1">
            <a:off x="3802063" y="2414588"/>
            <a:ext cx="0" cy="560387"/>
          </a:xfrm>
          <a:prstGeom prst="line">
            <a:avLst/>
          </a:prstGeom>
          <a:noFill/>
          <a:ln w="9525">
            <a:solidFill>
              <a:srgbClr val="B1190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4532" name="Line 36"/>
          <p:cNvSpPr>
            <a:spLocks noChangeShapeType="1"/>
          </p:cNvSpPr>
          <p:nvPr/>
        </p:nvSpPr>
        <p:spPr bwMode="auto">
          <a:xfrm flipH="1">
            <a:off x="4700588" y="2573338"/>
            <a:ext cx="465137" cy="0"/>
          </a:xfrm>
          <a:prstGeom prst="line">
            <a:avLst/>
          </a:prstGeom>
          <a:noFill/>
          <a:ln w="9525">
            <a:solidFill>
              <a:srgbClr val="B1190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4533" name="Line 37"/>
          <p:cNvSpPr>
            <a:spLocks noChangeShapeType="1"/>
          </p:cNvSpPr>
          <p:nvPr/>
        </p:nvSpPr>
        <p:spPr bwMode="auto">
          <a:xfrm flipV="1">
            <a:off x="5153025" y="2025650"/>
            <a:ext cx="0" cy="560388"/>
          </a:xfrm>
          <a:prstGeom prst="line">
            <a:avLst/>
          </a:prstGeom>
          <a:noFill/>
          <a:ln w="9525">
            <a:solidFill>
              <a:srgbClr val="B1190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4534" name="Line 38"/>
          <p:cNvSpPr>
            <a:spLocks noChangeShapeType="1"/>
          </p:cNvSpPr>
          <p:nvPr/>
        </p:nvSpPr>
        <p:spPr bwMode="auto">
          <a:xfrm flipH="1">
            <a:off x="434975" y="5132388"/>
            <a:ext cx="465138" cy="0"/>
          </a:xfrm>
          <a:prstGeom prst="line">
            <a:avLst/>
          </a:prstGeom>
          <a:noFill/>
          <a:ln w="9525">
            <a:solidFill>
              <a:srgbClr val="B1190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4535" name="Line 39"/>
          <p:cNvSpPr>
            <a:spLocks noChangeShapeType="1"/>
          </p:cNvSpPr>
          <p:nvPr/>
        </p:nvSpPr>
        <p:spPr bwMode="auto">
          <a:xfrm flipV="1">
            <a:off x="887413" y="4584700"/>
            <a:ext cx="0" cy="560388"/>
          </a:xfrm>
          <a:prstGeom prst="line">
            <a:avLst/>
          </a:prstGeom>
          <a:noFill/>
          <a:ln w="9525">
            <a:solidFill>
              <a:srgbClr val="B1190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4536" name="Line 40"/>
          <p:cNvSpPr>
            <a:spLocks noChangeShapeType="1"/>
          </p:cNvSpPr>
          <p:nvPr/>
        </p:nvSpPr>
        <p:spPr bwMode="auto">
          <a:xfrm flipH="1">
            <a:off x="3232150" y="3146425"/>
            <a:ext cx="930275" cy="0"/>
          </a:xfrm>
          <a:prstGeom prst="line">
            <a:avLst/>
          </a:prstGeom>
          <a:noFill/>
          <a:ln w="9525">
            <a:solidFill>
              <a:srgbClr val="B1190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4537" name="Line 41"/>
          <p:cNvSpPr>
            <a:spLocks noChangeShapeType="1"/>
          </p:cNvSpPr>
          <p:nvPr/>
        </p:nvSpPr>
        <p:spPr bwMode="auto">
          <a:xfrm flipV="1">
            <a:off x="3232150" y="2587625"/>
            <a:ext cx="0" cy="560388"/>
          </a:xfrm>
          <a:prstGeom prst="line">
            <a:avLst/>
          </a:prstGeom>
          <a:noFill/>
          <a:ln w="9525">
            <a:solidFill>
              <a:srgbClr val="B1190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4538" name="Line 42"/>
          <p:cNvSpPr>
            <a:spLocks noChangeShapeType="1"/>
          </p:cNvSpPr>
          <p:nvPr/>
        </p:nvSpPr>
        <p:spPr bwMode="auto">
          <a:xfrm flipH="1">
            <a:off x="4589463" y="4279900"/>
            <a:ext cx="896937" cy="0"/>
          </a:xfrm>
          <a:prstGeom prst="line">
            <a:avLst/>
          </a:prstGeom>
          <a:noFill/>
          <a:ln w="9525">
            <a:solidFill>
              <a:srgbClr val="B1190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4539" name="Line 43"/>
          <p:cNvSpPr>
            <a:spLocks noChangeShapeType="1"/>
          </p:cNvSpPr>
          <p:nvPr/>
        </p:nvSpPr>
        <p:spPr bwMode="auto">
          <a:xfrm flipH="1">
            <a:off x="4357688" y="3236913"/>
            <a:ext cx="1963737" cy="0"/>
          </a:xfrm>
          <a:prstGeom prst="line">
            <a:avLst/>
          </a:prstGeom>
          <a:noFill/>
          <a:ln w="9525">
            <a:solidFill>
              <a:srgbClr val="B1190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4540" name="Line 44"/>
          <p:cNvSpPr>
            <a:spLocks noChangeShapeType="1"/>
          </p:cNvSpPr>
          <p:nvPr/>
        </p:nvSpPr>
        <p:spPr bwMode="auto">
          <a:xfrm flipV="1">
            <a:off x="4319588" y="3503613"/>
            <a:ext cx="0" cy="2322512"/>
          </a:xfrm>
          <a:prstGeom prst="line">
            <a:avLst/>
          </a:prstGeom>
          <a:noFill/>
          <a:ln w="9525">
            <a:solidFill>
              <a:srgbClr val="B1190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4541" name="Line 45"/>
          <p:cNvSpPr>
            <a:spLocks noChangeShapeType="1"/>
          </p:cNvSpPr>
          <p:nvPr/>
        </p:nvSpPr>
        <p:spPr bwMode="auto">
          <a:xfrm flipH="1">
            <a:off x="2524125" y="3348038"/>
            <a:ext cx="1543050" cy="0"/>
          </a:xfrm>
          <a:prstGeom prst="line">
            <a:avLst/>
          </a:prstGeom>
          <a:noFill/>
          <a:ln w="9525">
            <a:solidFill>
              <a:srgbClr val="B1190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4542" name="Line 46"/>
          <p:cNvSpPr>
            <a:spLocks noChangeShapeType="1"/>
          </p:cNvSpPr>
          <p:nvPr/>
        </p:nvSpPr>
        <p:spPr bwMode="auto">
          <a:xfrm flipH="1">
            <a:off x="3413125" y="3671888"/>
            <a:ext cx="463550" cy="0"/>
          </a:xfrm>
          <a:prstGeom prst="line">
            <a:avLst/>
          </a:prstGeom>
          <a:noFill/>
          <a:ln w="9525">
            <a:solidFill>
              <a:srgbClr val="B1190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4543" name="Line 47"/>
          <p:cNvSpPr>
            <a:spLocks noChangeShapeType="1"/>
          </p:cNvSpPr>
          <p:nvPr/>
        </p:nvSpPr>
        <p:spPr bwMode="auto">
          <a:xfrm flipV="1">
            <a:off x="3411538" y="3687763"/>
            <a:ext cx="0" cy="536575"/>
          </a:xfrm>
          <a:prstGeom prst="line">
            <a:avLst/>
          </a:prstGeom>
          <a:noFill/>
          <a:ln w="9525">
            <a:solidFill>
              <a:srgbClr val="B1190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4544" name="Line 48"/>
          <p:cNvSpPr>
            <a:spLocks noChangeShapeType="1"/>
          </p:cNvSpPr>
          <p:nvPr/>
        </p:nvSpPr>
        <p:spPr bwMode="auto">
          <a:xfrm flipH="1">
            <a:off x="3149600" y="4233863"/>
            <a:ext cx="263525" cy="0"/>
          </a:xfrm>
          <a:prstGeom prst="line">
            <a:avLst/>
          </a:prstGeom>
          <a:noFill/>
          <a:ln w="9525">
            <a:solidFill>
              <a:srgbClr val="B1190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4545" name="Line 49"/>
          <p:cNvSpPr>
            <a:spLocks noChangeShapeType="1"/>
          </p:cNvSpPr>
          <p:nvPr/>
        </p:nvSpPr>
        <p:spPr bwMode="auto">
          <a:xfrm flipV="1">
            <a:off x="3697288" y="3813175"/>
            <a:ext cx="0" cy="1520825"/>
          </a:xfrm>
          <a:prstGeom prst="line">
            <a:avLst/>
          </a:prstGeom>
          <a:noFill/>
          <a:ln w="9525">
            <a:solidFill>
              <a:srgbClr val="B1190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4546" name="Line 50"/>
          <p:cNvSpPr>
            <a:spLocks noChangeShapeType="1"/>
          </p:cNvSpPr>
          <p:nvPr/>
        </p:nvSpPr>
        <p:spPr bwMode="auto">
          <a:xfrm flipH="1">
            <a:off x="3224213" y="5330825"/>
            <a:ext cx="463550" cy="0"/>
          </a:xfrm>
          <a:prstGeom prst="line">
            <a:avLst/>
          </a:prstGeom>
          <a:noFill/>
          <a:ln w="9525">
            <a:solidFill>
              <a:srgbClr val="B1190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4547" name="Text Box 51"/>
          <p:cNvSpPr txBox="1">
            <a:spLocks noChangeArrowheads="1"/>
          </p:cNvSpPr>
          <p:nvPr/>
        </p:nvSpPr>
        <p:spPr bwMode="auto">
          <a:xfrm>
            <a:off x="2895600" y="5084763"/>
            <a:ext cx="8969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7" tIns="45709" rIns="91417" bIns="45709">
            <a:spAutoFit/>
          </a:bodyPr>
          <a:lstStyle/>
          <a:p>
            <a:pPr eaLnBrk="0" hangingPunct="0"/>
            <a:r>
              <a:rPr lang="en-US" sz="1000" b="1" u="sng">
                <a:solidFill>
                  <a:srgbClr val="0000F7"/>
                </a:solidFill>
                <a:latin typeface="Arial" charset="0"/>
                <a:cs typeface="ＭＳ Ｐゴシック" charset="0"/>
              </a:rPr>
              <a:t>PORTUGAL</a:t>
            </a:r>
          </a:p>
        </p:txBody>
      </p:sp>
      <p:sp>
        <p:nvSpPr>
          <p:cNvPr id="234548" name="Text Box 52"/>
          <p:cNvSpPr txBox="1">
            <a:spLocks noChangeArrowheads="1"/>
          </p:cNvSpPr>
          <p:nvPr/>
        </p:nvSpPr>
        <p:spPr bwMode="auto">
          <a:xfrm>
            <a:off x="2422525" y="5341938"/>
            <a:ext cx="14176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7" tIns="45709" rIns="91417" bIns="45709">
            <a:spAutoFit/>
          </a:bodyPr>
          <a:lstStyle/>
          <a:p>
            <a:pPr eaLnBrk="0" hangingPunct="0"/>
            <a:r>
              <a:rPr lang="en-US" sz="900" b="1">
                <a:latin typeface="Arial Narrow" charset="0"/>
                <a:cs typeface="ＭＳ Ｐゴシック" charset="0"/>
              </a:rPr>
              <a:t>LAB. OF INSTRUM. LISBON</a:t>
            </a:r>
          </a:p>
          <a:p>
            <a:pPr eaLnBrk="0" hangingPunct="0"/>
            <a:endParaRPr lang="en-US" sz="900" b="1">
              <a:latin typeface="Arial Narrow" charset="0"/>
              <a:cs typeface="ＭＳ Ｐゴシック" charset="0"/>
            </a:endParaRPr>
          </a:p>
        </p:txBody>
      </p:sp>
      <p:sp>
        <p:nvSpPr>
          <p:cNvPr id="234549" name="Line 53"/>
          <p:cNvSpPr>
            <a:spLocks noChangeShapeType="1"/>
          </p:cNvSpPr>
          <p:nvPr/>
        </p:nvSpPr>
        <p:spPr bwMode="auto">
          <a:xfrm flipH="1">
            <a:off x="4205288" y="3408363"/>
            <a:ext cx="392112" cy="0"/>
          </a:xfrm>
          <a:prstGeom prst="line">
            <a:avLst/>
          </a:prstGeom>
          <a:noFill/>
          <a:ln w="9525">
            <a:solidFill>
              <a:srgbClr val="B1190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4550" name="Line 54"/>
          <p:cNvSpPr>
            <a:spLocks noChangeShapeType="1"/>
          </p:cNvSpPr>
          <p:nvPr/>
        </p:nvSpPr>
        <p:spPr bwMode="auto">
          <a:xfrm flipV="1">
            <a:off x="6346825" y="2665413"/>
            <a:ext cx="0" cy="560387"/>
          </a:xfrm>
          <a:prstGeom prst="line">
            <a:avLst/>
          </a:prstGeom>
          <a:noFill/>
          <a:ln w="9525">
            <a:solidFill>
              <a:srgbClr val="B1190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4551" name="Line 55"/>
          <p:cNvSpPr>
            <a:spLocks noChangeShapeType="1"/>
          </p:cNvSpPr>
          <p:nvPr/>
        </p:nvSpPr>
        <p:spPr bwMode="auto">
          <a:xfrm flipV="1">
            <a:off x="4583113" y="3409950"/>
            <a:ext cx="0" cy="879475"/>
          </a:xfrm>
          <a:prstGeom prst="line">
            <a:avLst/>
          </a:prstGeom>
          <a:noFill/>
          <a:ln w="9525">
            <a:solidFill>
              <a:srgbClr val="B1190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4552" name="Line 56"/>
          <p:cNvSpPr>
            <a:spLocks noChangeShapeType="1"/>
          </p:cNvSpPr>
          <p:nvPr/>
        </p:nvSpPr>
        <p:spPr bwMode="auto">
          <a:xfrm flipH="1">
            <a:off x="4319588" y="5822950"/>
            <a:ext cx="1225550" cy="0"/>
          </a:xfrm>
          <a:prstGeom prst="line">
            <a:avLst/>
          </a:prstGeom>
          <a:noFill/>
          <a:ln w="9525">
            <a:solidFill>
              <a:srgbClr val="B1190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4553" name="Text Box 57"/>
          <p:cNvSpPr txBox="1">
            <a:spLocks noChangeArrowheads="1"/>
          </p:cNvSpPr>
          <p:nvPr/>
        </p:nvSpPr>
        <p:spPr bwMode="auto">
          <a:xfrm>
            <a:off x="7667625" y="4387850"/>
            <a:ext cx="1231900" cy="91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r" eaLnBrk="0" hangingPunct="0"/>
            <a:r>
              <a:rPr lang="en-US" sz="900" b="1" dirty="0">
                <a:latin typeface="Arial Narrow" charset="0"/>
                <a:cs typeface="ＭＳ Ｐゴシック" charset="0"/>
              </a:rPr>
              <a:t>ACAD. SINICA (Taiwan)</a:t>
            </a:r>
          </a:p>
          <a:p>
            <a:pPr algn="r" eaLnBrk="0" hangingPunct="0"/>
            <a:r>
              <a:rPr lang="en-US" sz="900" b="1" dirty="0">
                <a:latin typeface="Arial Narrow" charset="0"/>
                <a:cs typeface="ＭＳ Ｐゴシック" charset="0"/>
              </a:rPr>
              <a:t>CSIST (Taiwan)</a:t>
            </a:r>
          </a:p>
          <a:p>
            <a:pPr algn="r" eaLnBrk="0" hangingPunct="0"/>
            <a:r>
              <a:rPr lang="en-US" sz="900" b="1" dirty="0">
                <a:latin typeface="Arial Narrow" charset="0"/>
                <a:cs typeface="ＭＳ Ｐゴシック" charset="0"/>
              </a:rPr>
              <a:t>NCU (Chung Li)</a:t>
            </a:r>
          </a:p>
          <a:p>
            <a:pPr algn="r" eaLnBrk="0" hangingPunct="0"/>
            <a:r>
              <a:rPr lang="en-US" sz="900" b="1" dirty="0">
                <a:latin typeface="Arial Narrow" charset="0"/>
                <a:cs typeface="ＭＳ Ｐゴシック" charset="0"/>
              </a:rPr>
              <a:t>NCKU (Tainan)</a:t>
            </a:r>
          </a:p>
          <a:p>
            <a:pPr algn="r" eaLnBrk="0" hangingPunct="0"/>
            <a:r>
              <a:rPr lang="en-US" sz="900" b="1" dirty="0">
                <a:latin typeface="Arial Narrow" charset="0"/>
                <a:cs typeface="ＭＳ Ｐゴシック" charset="0"/>
              </a:rPr>
              <a:t>NCTU (</a:t>
            </a:r>
            <a:r>
              <a:rPr lang="en-US" sz="900" b="1" dirty="0" err="1">
                <a:latin typeface="Arial Narrow" charset="0"/>
                <a:cs typeface="ＭＳ Ｐゴシック" charset="0"/>
              </a:rPr>
              <a:t>Hsinchu</a:t>
            </a:r>
            <a:r>
              <a:rPr lang="en-US" sz="900" b="1" dirty="0">
                <a:latin typeface="Arial Narrow" charset="0"/>
                <a:cs typeface="ＭＳ Ｐゴシック" charset="0"/>
              </a:rPr>
              <a:t>)</a:t>
            </a:r>
          </a:p>
          <a:p>
            <a:pPr algn="r" eaLnBrk="0" hangingPunct="0"/>
            <a:r>
              <a:rPr lang="en-US" sz="900" b="1" dirty="0">
                <a:latin typeface="Arial Narrow" charset="0"/>
                <a:cs typeface="ＭＳ Ｐゴシック" charset="0"/>
              </a:rPr>
              <a:t>NSPO (</a:t>
            </a:r>
            <a:r>
              <a:rPr lang="en-US" sz="900" b="1" dirty="0" err="1">
                <a:latin typeface="Arial Narrow" charset="0"/>
                <a:cs typeface="ＭＳ Ｐゴシック" charset="0"/>
              </a:rPr>
              <a:t>Hsinchu</a:t>
            </a:r>
            <a:r>
              <a:rPr lang="en-US" sz="900" b="1" dirty="0">
                <a:latin typeface="Arial Narrow" charset="0"/>
                <a:cs typeface="ＭＳ Ｐゴシック" charset="0"/>
              </a:rPr>
              <a:t>)</a:t>
            </a:r>
            <a:endParaRPr lang="en-US" sz="2400" b="1" dirty="0">
              <a:latin typeface="Arial" charset="0"/>
              <a:cs typeface="ＭＳ Ｐゴシック" charset="0"/>
            </a:endParaRPr>
          </a:p>
        </p:txBody>
      </p:sp>
      <p:sp>
        <p:nvSpPr>
          <p:cNvPr id="234554" name="Text Box 58"/>
          <p:cNvSpPr txBox="1">
            <a:spLocks noChangeArrowheads="1"/>
          </p:cNvSpPr>
          <p:nvPr/>
        </p:nvSpPr>
        <p:spPr bwMode="auto">
          <a:xfrm>
            <a:off x="8208963" y="4054475"/>
            <a:ext cx="692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7" tIns="45709" rIns="91417" bIns="45709">
            <a:spAutoFit/>
          </a:bodyPr>
          <a:lstStyle/>
          <a:p>
            <a:pPr eaLnBrk="0" hangingPunct="0"/>
            <a:r>
              <a:rPr lang="en-US" sz="1000" b="1" u="sng">
                <a:solidFill>
                  <a:srgbClr val="0000F7"/>
                </a:solidFill>
                <a:latin typeface="Arial" charset="0"/>
                <a:cs typeface="ＭＳ Ｐゴシック" charset="0"/>
              </a:rPr>
              <a:t>TAIWAN</a:t>
            </a:r>
          </a:p>
        </p:txBody>
      </p:sp>
      <p:sp>
        <p:nvSpPr>
          <p:cNvPr id="234555" name="Line 59"/>
          <p:cNvSpPr>
            <a:spLocks noChangeShapeType="1"/>
          </p:cNvSpPr>
          <p:nvPr/>
        </p:nvSpPr>
        <p:spPr bwMode="auto">
          <a:xfrm flipH="1">
            <a:off x="8324850" y="4346575"/>
            <a:ext cx="560388" cy="0"/>
          </a:xfrm>
          <a:prstGeom prst="line">
            <a:avLst/>
          </a:prstGeom>
          <a:noFill/>
          <a:ln w="9525">
            <a:solidFill>
              <a:srgbClr val="B1190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4556" name="Line 60"/>
          <p:cNvSpPr>
            <a:spLocks noChangeShapeType="1"/>
          </p:cNvSpPr>
          <p:nvPr/>
        </p:nvSpPr>
        <p:spPr bwMode="auto">
          <a:xfrm flipH="1">
            <a:off x="8270875" y="3614738"/>
            <a:ext cx="517525" cy="0"/>
          </a:xfrm>
          <a:prstGeom prst="line">
            <a:avLst/>
          </a:prstGeom>
          <a:noFill/>
          <a:ln w="9525">
            <a:solidFill>
              <a:srgbClr val="B1190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4557" name="Line 61"/>
          <p:cNvSpPr>
            <a:spLocks noChangeShapeType="1"/>
          </p:cNvSpPr>
          <p:nvPr/>
        </p:nvSpPr>
        <p:spPr bwMode="auto">
          <a:xfrm flipV="1">
            <a:off x="8797925" y="2954338"/>
            <a:ext cx="0" cy="663575"/>
          </a:xfrm>
          <a:prstGeom prst="line">
            <a:avLst/>
          </a:prstGeom>
          <a:noFill/>
          <a:ln w="9525">
            <a:solidFill>
              <a:srgbClr val="B1190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4558" name="Line 62"/>
          <p:cNvSpPr>
            <a:spLocks noChangeShapeType="1"/>
          </p:cNvSpPr>
          <p:nvPr/>
        </p:nvSpPr>
        <p:spPr bwMode="auto">
          <a:xfrm flipV="1">
            <a:off x="8882063" y="4349750"/>
            <a:ext cx="0" cy="663575"/>
          </a:xfrm>
          <a:prstGeom prst="line">
            <a:avLst/>
          </a:prstGeom>
          <a:noFill/>
          <a:ln w="9525">
            <a:solidFill>
              <a:srgbClr val="B1190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4559" name="Line 63"/>
          <p:cNvSpPr>
            <a:spLocks noChangeShapeType="1"/>
          </p:cNvSpPr>
          <p:nvPr/>
        </p:nvSpPr>
        <p:spPr bwMode="auto">
          <a:xfrm flipH="1">
            <a:off x="4752975" y="3443288"/>
            <a:ext cx="465138" cy="0"/>
          </a:xfrm>
          <a:prstGeom prst="line">
            <a:avLst/>
          </a:prstGeom>
          <a:noFill/>
          <a:ln w="9525">
            <a:solidFill>
              <a:srgbClr val="B1190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4560" name="Line 64"/>
          <p:cNvSpPr>
            <a:spLocks noChangeShapeType="1"/>
          </p:cNvSpPr>
          <p:nvPr/>
        </p:nvSpPr>
        <p:spPr bwMode="auto">
          <a:xfrm flipV="1">
            <a:off x="2535238" y="3341688"/>
            <a:ext cx="0" cy="560387"/>
          </a:xfrm>
          <a:prstGeom prst="line">
            <a:avLst/>
          </a:prstGeom>
          <a:noFill/>
          <a:ln w="9525">
            <a:solidFill>
              <a:srgbClr val="B1190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 name="Text Box 9"/>
          <p:cNvSpPr txBox="1">
            <a:spLocks noChangeArrowheads="1"/>
          </p:cNvSpPr>
          <p:nvPr/>
        </p:nvSpPr>
        <p:spPr bwMode="auto">
          <a:xfrm>
            <a:off x="414337" y="6034087"/>
            <a:ext cx="8424863" cy="519113"/>
          </a:xfrm>
          <a:prstGeom prst="rect">
            <a:avLst/>
          </a:prstGeom>
          <a:solidFill>
            <a:srgbClr val="FFFF00"/>
          </a:solidFill>
          <a:ln>
            <a:noFill/>
          </a:ln>
          <a:effectLst/>
          <a:extLst/>
        </p:spPr>
        <p:txBody>
          <a:bodyPr lIns="91417" tIns="45709" rIns="91417" bIns="45709">
            <a:spAutoFit/>
          </a:bodyPr>
          <a:lstStyle/>
          <a:p>
            <a:pPr algn="ctr" eaLnBrk="0" hangingPunct="0"/>
            <a:r>
              <a:rPr lang="en-US" sz="2800" b="1" dirty="0">
                <a:ln>
                  <a:solidFill>
                    <a:srgbClr val="000000"/>
                  </a:solidFill>
                </a:ln>
                <a:effectLst>
                  <a:outerShdw blurRad="38100" dist="38100" dir="2700000" algn="tl">
                    <a:srgbClr val="DDDDDD"/>
                  </a:outerShdw>
                </a:effectLst>
                <a:cs typeface="ＭＳ Ｐゴシック" charset="0"/>
              </a:rPr>
              <a:t>» 500 physicists, 16 countries, 56 Institutes</a:t>
            </a:r>
          </a:p>
        </p:txBody>
      </p:sp>
    </p:spTree>
    <p:extLst>
      <p:ext uri="{BB962C8B-B14F-4D97-AF65-F5344CB8AC3E}">
        <p14:creationId xmlns:p14="http://schemas.microsoft.com/office/powerpoint/2010/main" val="3017839450"/>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idx="4294967295"/>
          </p:nvPr>
        </p:nvSpPr>
        <p:spPr>
          <a:xfrm>
            <a:off x="685800" y="519112"/>
            <a:ext cx="7772400" cy="1004888"/>
          </a:xfrm>
          <a:prstGeom prst="rect">
            <a:avLst/>
          </a:prstGeom>
        </p:spPr>
        <p:txBody>
          <a:bodyPr/>
          <a:lstStyle/>
          <a:p>
            <a:r>
              <a:rPr lang="es-ES_tradnl" sz="3600" dirty="0" err="1">
                <a:solidFill>
                  <a:schemeClr val="accent1"/>
                </a:solidFill>
              </a:rPr>
              <a:t>The</a:t>
            </a:r>
            <a:r>
              <a:rPr lang="es-ES_tradnl" sz="3600" dirty="0">
                <a:solidFill>
                  <a:schemeClr val="accent1"/>
                </a:solidFill>
              </a:rPr>
              <a:t> AMS-02 detector</a:t>
            </a:r>
          </a:p>
        </p:txBody>
      </p:sp>
      <p:pic>
        <p:nvPicPr>
          <p:cNvPr id="4" name="Picture 3"/>
          <p:cNvPicPr>
            <a:picLocks noChangeAspect="1"/>
          </p:cNvPicPr>
          <p:nvPr/>
        </p:nvPicPr>
        <p:blipFill rotWithShape="1">
          <a:blip r:embed="rId4"/>
          <a:srcRect b="3292"/>
          <a:stretch/>
        </p:blipFill>
        <p:spPr>
          <a:xfrm>
            <a:off x="152400" y="1282918"/>
            <a:ext cx="8839200" cy="5422682"/>
          </a:xfrm>
          <a:prstGeom prst="rect">
            <a:avLst/>
          </a:prstGeom>
        </p:spPr>
      </p:pic>
    </p:spTree>
    <p:custDataLst>
      <p:tags r:id="rId1"/>
    </p:custDataLst>
    <p:extLst>
      <p:ext uri="{BB962C8B-B14F-4D97-AF65-F5344CB8AC3E}">
        <p14:creationId xmlns:p14="http://schemas.microsoft.com/office/powerpoint/2010/main" val="1438384764"/>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idx="4294967295"/>
          </p:nvPr>
        </p:nvSpPr>
        <p:spPr>
          <a:xfrm>
            <a:off x="301752" y="381000"/>
            <a:ext cx="8534400" cy="758952"/>
          </a:xfrm>
          <a:prstGeom prst="rect">
            <a:avLst/>
          </a:prstGeom>
        </p:spPr>
        <p:txBody>
          <a:bodyPr/>
          <a:lstStyle/>
          <a:p>
            <a:r>
              <a:rPr lang="it-IT" sz="4000" dirty="0">
                <a:solidFill>
                  <a:schemeClr val="accent1"/>
                </a:solidFill>
              </a:rPr>
              <a:t>AMS </a:t>
            </a:r>
            <a:r>
              <a:rPr lang="it-IT" sz="4000" dirty="0" smtClean="0">
                <a:solidFill>
                  <a:schemeClr val="accent1"/>
                </a:solidFill>
              </a:rPr>
              <a:t>first </a:t>
            </a:r>
            <a:r>
              <a:rPr lang="it-IT" sz="4000" dirty="0" err="1" smtClean="0">
                <a:solidFill>
                  <a:schemeClr val="accent1"/>
                </a:solidFill>
              </a:rPr>
              <a:t>events</a:t>
            </a:r>
            <a:endParaRPr lang="it-IT" sz="4000" dirty="0">
              <a:solidFill>
                <a:schemeClr val="accent1"/>
              </a:solidFill>
            </a:endParaRPr>
          </a:p>
        </p:txBody>
      </p:sp>
      <p:pic>
        <p:nvPicPr>
          <p:cNvPr id="3" name="Picture 2" descr="ams_event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149179"/>
            <a:ext cx="7620000" cy="5251622"/>
          </a:xfrm>
          <a:prstGeom prst="rect">
            <a:avLst/>
          </a:prstGeom>
        </p:spPr>
      </p:pic>
      <p:sp>
        <p:nvSpPr>
          <p:cNvPr id="4" name="TextBox 3"/>
          <p:cNvSpPr txBox="1"/>
          <p:nvPr/>
        </p:nvSpPr>
        <p:spPr>
          <a:xfrm>
            <a:off x="6096000" y="6412468"/>
            <a:ext cx="2577185" cy="369332"/>
          </a:xfrm>
          <a:prstGeom prst="rect">
            <a:avLst/>
          </a:prstGeom>
          <a:noFill/>
        </p:spPr>
        <p:txBody>
          <a:bodyPr wrap="none" rtlCol="0">
            <a:spAutoFit/>
          </a:bodyPr>
          <a:lstStyle/>
          <a:p>
            <a:r>
              <a:rPr lang="en-US" dirty="0"/>
              <a:t>42 </a:t>
            </a:r>
            <a:r>
              <a:rPr lang="en-US" dirty="0" err="1"/>
              <a:t>GeV</a:t>
            </a:r>
            <a:r>
              <a:rPr lang="en-US" dirty="0"/>
              <a:t> Carbon nucleus</a:t>
            </a:r>
          </a:p>
        </p:txBody>
      </p:sp>
    </p:spTree>
    <p:extLst>
      <p:ext uri="{BB962C8B-B14F-4D97-AF65-F5344CB8AC3E}">
        <p14:creationId xmlns:p14="http://schemas.microsoft.com/office/powerpoint/2010/main" val="1026525851"/>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idx="4294967295"/>
          </p:nvPr>
        </p:nvSpPr>
        <p:spPr>
          <a:xfrm>
            <a:off x="301752" y="381000"/>
            <a:ext cx="8534400" cy="758952"/>
          </a:xfrm>
          <a:prstGeom prst="rect">
            <a:avLst/>
          </a:prstGeom>
        </p:spPr>
        <p:txBody>
          <a:bodyPr/>
          <a:lstStyle/>
          <a:p>
            <a:r>
              <a:rPr lang="it-IT" sz="4000" dirty="0">
                <a:solidFill>
                  <a:schemeClr val="accent1"/>
                </a:solidFill>
              </a:rPr>
              <a:t>AMS </a:t>
            </a:r>
            <a:r>
              <a:rPr lang="it-IT" sz="4000" dirty="0" smtClean="0">
                <a:solidFill>
                  <a:schemeClr val="accent1"/>
                </a:solidFill>
              </a:rPr>
              <a:t>first </a:t>
            </a:r>
            <a:r>
              <a:rPr lang="it-IT" sz="4000" dirty="0" err="1" smtClean="0">
                <a:solidFill>
                  <a:schemeClr val="accent1"/>
                </a:solidFill>
              </a:rPr>
              <a:t>events</a:t>
            </a:r>
            <a:endParaRPr lang="it-IT" sz="4000" dirty="0">
              <a:solidFill>
                <a:schemeClr val="accent1"/>
              </a:solidFill>
            </a:endParaRPr>
          </a:p>
        </p:txBody>
      </p:sp>
      <p:pic>
        <p:nvPicPr>
          <p:cNvPr id="3" name="Picture 2" descr="ams_event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149179"/>
            <a:ext cx="7620000" cy="5251622"/>
          </a:xfrm>
          <a:prstGeom prst="rect">
            <a:avLst/>
          </a:prstGeom>
        </p:spPr>
      </p:pic>
      <p:sp>
        <p:nvSpPr>
          <p:cNvPr id="4" name="TextBox 3"/>
          <p:cNvSpPr txBox="1"/>
          <p:nvPr/>
        </p:nvSpPr>
        <p:spPr>
          <a:xfrm>
            <a:off x="6096000" y="6412468"/>
            <a:ext cx="2577185" cy="369332"/>
          </a:xfrm>
          <a:prstGeom prst="rect">
            <a:avLst/>
          </a:prstGeom>
          <a:noFill/>
        </p:spPr>
        <p:txBody>
          <a:bodyPr wrap="none" rtlCol="0">
            <a:spAutoFit/>
          </a:bodyPr>
          <a:lstStyle/>
          <a:p>
            <a:r>
              <a:rPr lang="en-US" dirty="0"/>
              <a:t>42 </a:t>
            </a:r>
            <a:r>
              <a:rPr lang="en-US" dirty="0" err="1"/>
              <a:t>GeV</a:t>
            </a:r>
            <a:r>
              <a:rPr lang="en-US" dirty="0"/>
              <a:t> Carbon nucleus</a:t>
            </a:r>
          </a:p>
        </p:txBody>
      </p:sp>
    </p:spTree>
    <p:extLst>
      <p:ext uri="{BB962C8B-B14F-4D97-AF65-F5344CB8AC3E}">
        <p14:creationId xmlns:p14="http://schemas.microsoft.com/office/powerpoint/2010/main" val="243990099"/>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152400" y="549275"/>
            <a:ext cx="8839200" cy="719138"/>
          </a:xfrm>
          <a:prstGeom prst="rect">
            <a:avLst/>
          </a:prstGeom>
        </p:spPr>
        <p:txBody>
          <a:bodyPr/>
          <a:lstStyle/>
          <a:p>
            <a:r>
              <a:rPr lang="it-IT" sz="3600" dirty="0" smtClean="0">
                <a:solidFill>
                  <a:srgbClr val="D16349"/>
                </a:solidFill>
              </a:rPr>
              <a:t>The </a:t>
            </a:r>
            <a:r>
              <a:rPr lang="it-IT" sz="3600" dirty="0" err="1" smtClean="0">
                <a:solidFill>
                  <a:srgbClr val="D16349"/>
                </a:solidFill>
              </a:rPr>
              <a:t>antimatter</a:t>
            </a:r>
            <a:r>
              <a:rPr lang="it-IT" sz="3600" dirty="0" smtClean="0">
                <a:solidFill>
                  <a:srgbClr val="D16349"/>
                </a:solidFill>
              </a:rPr>
              <a:t> balloon </a:t>
            </a:r>
            <a:r>
              <a:rPr lang="it-IT" sz="3600" dirty="0" err="1" smtClean="0">
                <a:solidFill>
                  <a:srgbClr val="D16349"/>
                </a:solidFill>
              </a:rPr>
              <a:t>flights</a:t>
            </a:r>
            <a:r>
              <a:rPr lang="it-IT" sz="3600" dirty="0" smtClean="0">
                <a:solidFill>
                  <a:srgbClr val="D16349"/>
                </a:solidFill>
              </a:rPr>
              <a:t>: </a:t>
            </a:r>
            <a:r>
              <a:rPr lang="it-IT" sz="3600" dirty="0" err="1">
                <a:solidFill>
                  <a:srgbClr val="D16349"/>
                </a:solidFill>
              </a:rPr>
              <a:t>o</a:t>
            </a:r>
            <a:r>
              <a:rPr lang="it-IT" sz="3600" dirty="0" err="1" smtClean="0">
                <a:solidFill>
                  <a:srgbClr val="D16349"/>
                </a:solidFill>
              </a:rPr>
              <a:t>verview</a:t>
            </a:r>
            <a:endParaRPr lang="it-IT" sz="3600" dirty="0">
              <a:solidFill>
                <a:srgbClr val="D16349"/>
              </a:solidFill>
            </a:endParaRPr>
          </a:p>
        </p:txBody>
      </p:sp>
      <p:sp>
        <p:nvSpPr>
          <p:cNvPr id="142340" name="Rectangle 4"/>
          <p:cNvSpPr>
            <a:spLocks noChangeArrowheads="1"/>
          </p:cNvSpPr>
          <p:nvPr/>
        </p:nvSpPr>
        <p:spPr bwMode="auto">
          <a:xfrm>
            <a:off x="152400" y="1431925"/>
            <a:ext cx="88392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it-IT" sz="2000" dirty="0" err="1"/>
              <a:t>Aim</a:t>
            </a:r>
            <a:r>
              <a:rPr lang="it-IT" sz="2000" dirty="0"/>
              <a:t> of the </a:t>
            </a:r>
            <a:r>
              <a:rPr lang="it-IT" sz="2000" dirty="0" err="1"/>
              <a:t>activity</a:t>
            </a:r>
            <a:r>
              <a:rPr lang="it-IT" sz="2000" dirty="0"/>
              <a:t> </a:t>
            </a:r>
            <a:r>
              <a:rPr lang="it-IT" sz="2000" dirty="0" err="1"/>
              <a:t>is</a:t>
            </a:r>
            <a:r>
              <a:rPr lang="it-IT" sz="2000" dirty="0"/>
              <a:t> the </a:t>
            </a:r>
            <a:r>
              <a:rPr lang="it-IT" sz="2000" dirty="0" err="1"/>
              <a:t>detection</a:t>
            </a:r>
            <a:r>
              <a:rPr lang="it-IT" sz="2000" dirty="0"/>
              <a:t> of </a:t>
            </a:r>
            <a:r>
              <a:rPr lang="it-IT" sz="2000" dirty="0" err="1"/>
              <a:t>antimatter</a:t>
            </a:r>
            <a:r>
              <a:rPr lang="it-IT" sz="2000" dirty="0"/>
              <a:t> and dark </a:t>
            </a:r>
            <a:r>
              <a:rPr lang="it-IT" sz="2000" dirty="0" err="1"/>
              <a:t>matter</a:t>
            </a:r>
            <a:r>
              <a:rPr lang="it-IT" sz="2000" dirty="0"/>
              <a:t> </a:t>
            </a:r>
            <a:r>
              <a:rPr lang="it-IT" sz="2000" dirty="0" err="1"/>
              <a:t>signals</a:t>
            </a:r>
            <a:r>
              <a:rPr lang="it-IT" sz="2000" dirty="0"/>
              <a:t> in </a:t>
            </a:r>
            <a:r>
              <a:rPr lang="it-IT" sz="2000" dirty="0" smtClean="0"/>
              <a:t>CR </a:t>
            </a:r>
            <a:r>
              <a:rPr lang="it-IT" sz="2000" dirty="0"/>
              <a:t>(</a:t>
            </a:r>
            <a:r>
              <a:rPr lang="it-IT" sz="2000" dirty="0" err="1"/>
              <a:t>antiprotons</a:t>
            </a:r>
            <a:r>
              <a:rPr lang="it-IT" sz="2000" dirty="0"/>
              <a:t>, </a:t>
            </a:r>
            <a:r>
              <a:rPr lang="it-IT" sz="2000" dirty="0" err="1"/>
              <a:t>positrons</a:t>
            </a:r>
            <a:r>
              <a:rPr lang="it-IT" sz="2000" dirty="0"/>
              <a:t>, antinuclei) for </a:t>
            </a:r>
            <a:r>
              <a:rPr lang="it-IT" sz="2000" dirty="0" err="1"/>
              <a:t>energies</a:t>
            </a:r>
            <a:r>
              <a:rPr lang="it-IT" sz="2000" dirty="0"/>
              <a:t> from </a:t>
            </a:r>
            <a:r>
              <a:rPr lang="it-IT" sz="2000" dirty="0" err="1"/>
              <a:t>hundreds</a:t>
            </a:r>
            <a:r>
              <a:rPr lang="it-IT" sz="2000" dirty="0"/>
              <a:t> of </a:t>
            </a:r>
            <a:r>
              <a:rPr lang="it-IT" sz="2000" dirty="0" err="1"/>
              <a:t>MeV</a:t>
            </a:r>
            <a:r>
              <a:rPr lang="it-IT" sz="2000" dirty="0"/>
              <a:t> to </a:t>
            </a:r>
            <a:r>
              <a:rPr lang="it-IT" sz="2000" dirty="0" err="1"/>
              <a:t>about</a:t>
            </a:r>
            <a:r>
              <a:rPr lang="it-IT" sz="2000" dirty="0"/>
              <a:t> 30 </a:t>
            </a:r>
            <a:r>
              <a:rPr lang="it-IT" sz="2000" dirty="0" err="1"/>
              <a:t>GeV</a:t>
            </a:r>
            <a:r>
              <a:rPr lang="it-IT" sz="2000" dirty="0"/>
              <a:t>, and </a:t>
            </a:r>
            <a:r>
              <a:rPr lang="it-IT" sz="2000" dirty="0" err="1"/>
              <a:t>measurements</a:t>
            </a:r>
            <a:r>
              <a:rPr lang="it-IT" sz="2000" dirty="0"/>
              <a:t> of </a:t>
            </a:r>
            <a:r>
              <a:rPr lang="it-IT" sz="2000" dirty="0" err="1"/>
              <a:t>primary</a:t>
            </a:r>
            <a:r>
              <a:rPr lang="it-IT" sz="2000" dirty="0"/>
              <a:t> CR from </a:t>
            </a:r>
            <a:r>
              <a:rPr lang="it-IT" sz="2000" dirty="0" err="1"/>
              <a:t>hundreds</a:t>
            </a:r>
            <a:r>
              <a:rPr lang="it-IT" sz="2000" dirty="0"/>
              <a:t> of </a:t>
            </a:r>
            <a:r>
              <a:rPr lang="it-IT" sz="2000" dirty="0" err="1"/>
              <a:t>MeV</a:t>
            </a:r>
            <a:r>
              <a:rPr lang="it-IT" sz="2000" dirty="0"/>
              <a:t> to </a:t>
            </a:r>
            <a:r>
              <a:rPr lang="it-IT" sz="2000" dirty="0" err="1"/>
              <a:t>about</a:t>
            </a:r>
            <a:r>
              <a:rPr lang="it-IT" sz="2000" dirty="0"/>
              <a:t> 300 </a:t>
            </a:r>
            <a:r>
              <a:rPr lang="it-IT" sz="2000" dirty="0" err="1"/>
              <a:t>GeV</a:t>
            </a:r>
            <a:r>
              <a:rPr lang="it-IT" sz="2000" dirty="0"/>
              <a:t>.</a:t>
            </a:r>
          </a:p>
          <a:p>
            <a:endParaRPr lang="it-IT" sz="2000" dirty="0"/>
          </a:p>
          <a:p>
            <a:endParaRPr lang="it-IT" sz="2000" dirty="0" smtClean="0"/>
          </a:p>
          <a:p>
            <a:r>
              <a:rPr lang="it-IT" sz="2000" dirty="0" smtClean="0"/>
              <a:t>6 </a:t>
            </a:r>
            <a:r>
              <a:rPr lang="it-IT" sz="2000" dirty="0" err="1" smtClean="0"/>
              <a:t>flights</a:t>
            </a:r>
            <a:r>
              <a:rPr lang="it-IT" sz="2000" dirty="0" smtClean="0"/>
              <a:t> from the WIZARD </a:t>
            </a:r>
            <a:r>
              <a:rPr lang="it-IT" sz="2000" dirty="0" err="1" smtClean="0"/>
              <a:t>collaboration</a:t>
            </a:r>
            <a:r>
              <a:rPr lang="it-IT" sz="2000" dirty="0" smtClean="0"/>
              <a:t>: </a:t>
            </a:r>
            <a:r>
              <a:rPr lang="it-IT" sz="2000" b="1" dirty="0">
                <a:solidFill>
                  <a:schemeClr val="accent2"/>
                </a:solidFill>
              </a:rPr>
              <a:t>MASS89, MASS91, TRAMP-SI, CAPRICE 94, 97, 08</a:t>
            </a:r>
            <a:r>
              <a:rPr lang="it-IT" sz="2000" dirty="0"/>
              <a:t>. The </a:t>
            </a:r>
            <a:r>
              <a:rPr lang="it-IT" sz="2000" dirty="0" err="1"/>
              <a:t>flights</a:t>
            </a:r>
            <a:r>
              <a:rPr lang="it-IT" sz="2000" dirty="0"/>
              <a:t> </a:t>
            </a:r>
            <a:r>
              <a:rPr lang="it-IT" sz="2000" dirty="0" err="1"/>
              <a:t>started</a:t>
            </a:r>
            <a:r>
              <a:rPr lang="it-IT" sz="2000" dirty="0"/>
              <a:t> from New Mexico or Canada, with </a:t>
            </a:r>
            <a:r>
              <a:rPr lang="it-IT" sz="2000" dirty="0" err="1"/>
              <a:t>different</a:t>
            </a:r>
            <a:r>
              <a:rPr lang="it-IT" sz="2000" dirty="0"/>
              <a:t> </a:t>
            </a:r>
            <a:r>
              <a:rPr lang="it-IT" sz="2000" dirty="0" err="1"/>
              <a:t>geomagnetic</a:t>
            </a:r>
            <a:r>
              <a:rPr lang="it-IT" sz="2000" dirty="0"/>
              <a:t> </a:t>
            </a:r>
            <a:r>
              <a:rPr lang="it-IT" sz="2000" dirty="0" err="1"/>
              <a:t>cut-offs</a:t>
            </a:r>
            <a:r>
              <a:rPr lang="it-IT" sz="2000" dirty="0"/>
              <a:t> to </a:t>
            </a:r>
            <a:r>
              <a:rPr lang="it-IT" sz="2000" dirty="0" err="1"/>
              <a:t>optimize</a:t>
            </a:r>
            <a:r>
              <a:rPr lang="it-IT" sz="2000" dirty="0"/>
              <a:t> the </a:t>
            </a:r>
            <a:r>
              <a:rPr lang="it-IT" sz="2000" dirty="0" err="1"/>
              <a:t>investigation</a:t>
            </a:r>
            <a:r>
              <a:rPr lang="it-IT" sz="2000" dirty="0"/>
              <a:t> of </a:t>
            </a:r>
            <a:r>
              <a:rPr lang="it-IT" sz="2000" dirty="0" err="1"/>
              <a:t>different</a:t>
            </a:r>
            <a:r>
              <a:rPr lang="it-IT" sz="2000" dirty="0"/>
              <a:t> </a:t>
            </a:r>
            <a:r>
              <a:rPr lang="it-IT" sz="2000" dirty="0" err="1"/>
              <a:t>energy</a:t>
            </a:r>
            <a:r>
              <a:rPr lang="it-IT" sz="2000" dirty="0"/>
              <a:t> </a:t>
            </a:r>
            <a:r>
              <a:rPr lang="it-IT" sz="2000" dirty="0" err="1"/>
              <a:t>regions</a:t>
            </a:r>
            <a:r>
              <a:rPr lang="it-IT" sz="2000" dirty="0"/>
              <a:t>. The </a:t>
            </a:r>
            <a:r>
              <a:rPr lang="it-IT" sz="2000" dirty="0" err="1"/>
              <a:t>flights</a:t>
            </a:r>
            <a:r>
              <a:rPr lang="it-IT" sz="2000" dirty="0"/>
              <a:t> </a:t>
            </a:r>
            <a:r>
              <a:rPr lang="it-IT" sz="2000" dirty="0" err="1"/>
              <a:t>lasted</a:t>
            </a:r>
            <a:r>
              <a:rPr lang="it-IT" sz="2000" dirty="0"/>
              <a:t> </a:t>
            </a:r>
            <a:r>
              <a:rPr lang="it-IT" sz="2000" dirty="0" err="1"/>
              <a:t>about</a:t>
            </a:r>
            <a:r>
              <a:rPr lang="it-IT" sz="2000" dirty="0"/>
              <a:t> 20 hours. </a:t>
            </a:r>
          </a:p>
        </p:txBody>
      </p:sp>
      <p:sp>
        <p:nvSpPr>
          <p:cNvPr id="5" name="Rectangle 4"/>
          <p:cNvSpPr>
            <a:spLocks noChangeArrowheads="1"/>
          </p:cNvSpPr>
          <p:nvPr/>
        </p:nvSpPr>
        <p:spPr bwMode="auto">
          <a:xfrm>
            <a:off x="112816" y="4930914"/>
            <a:ext cx="8839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it-IT" sz="2000" dirty="0" smtClean="0"/>
              <a:t>4 </a:t>
            </a:r>
            <a:r>
              <a:rPr lang="it-IT" sz="2000" dirty="0" err="1" smtClean="0"/>
              <a:t>flights</a:t>
            </a:r>
            <a:r>
              <a:rPr lang="it-IT" sz="2000" dirty="0" smtClean="0"/>
              <a:t> from the HEAT </a:t>
            </a:r>
            <a:r>
              <a:rPr lang="it-IT" sz="2000" dirty="0" err="1" smtClean="0"/>
              <a:t>collaboration</a:t>
            </a:r>
            <a:r>
              <a:rPr lang="it-IT" sz="2000" dirty="0" smtClean="0"/>
              <a:t>: </a:t>
            </a:r>
            <a:r>
              <a:rPr lang="en-US" sz="2000" dirty="0" smtClean="0"/>
              <a:t>2 </a:t>
            </a:r>
            <a:r>
              <a:rPr lang="en-US" sz="2000" b="1" dirty="0">
                <a:solidFill>
                  <a:srgbClr val="D16349"/>
                </a:solidFill>
              </a:rPr>
              <a:t>HEAT-e+</a:t>
            </a:r>
            <a:r>
              <a:rPr lang="en-US" sz="2000" dirty="0"/>
              <a:t>, in 1994 and 1995, and </a:t>
            </a:r>
            <a:r>
              <a:rPr lang="en-US" sz="2000" dirty="0" smtClean="0"/>
              <a:t>2 </a:t>
            </a:r>
            <a:r>
              <a:rPr lang="en-US" sz="2000" b="1" dirty="0" smtClean="0">
                <a:solidFill>
                  <a:srgbClr val="D16349"/>
                </a:solidFill>
              </a:rPr>
              <a:t>HEAT-</a:t>
            </a:r>
            <a:r>
              <a:rPr lang="en-US" sz="2000" b="1" dirty="0" err="1" smtClean="0">
                <a:solidFill>
                  <a:srgbClr val="D16349"/>
                </a:solidFill>
              </a:rPr>
              <a:t>pbar</a:t>
            </a:r>
            <a:r>
              <a:rPr lang="en-US" sz="2000" b="1" dirty="0">
                <a:solidFill>
                  <a:srgbClr val="D16349"/>
                </a:solidFill>
              </a:rPr>
              <a:t> </a:t>
            </a:r>
            <a:r>
              <a:rPr lang="en-US" sz="2000" dirty="0" smtClean="0"/>
              <a:t>flights</a:t>
            </a:r>
            <a:r>
              <a:rPr lang="en-US" sz="2000" dirty="0"/>
              <a:t>, in 2000 and </a:t>
            </a:r>
            <a:r>
              <a:rPr lang="en-US" sz="2000" dirty="0" smtClean="0"/>
              <a:t>2002</a:t>
            </a:r>
            <a:endParaRPr lang="it-IT" sz="2000" dirty="0"/>
          </a:p>
        </p:txBody>
      </p:sp>
    </p:spTree>
    <p:extLst>
      <p:ext uri="{BB962C8B-B14F-4D97-AF65-F5344CB8AC3E}">
        <p14:creationId xmlns:p14="http://schemas.microsoft.com/office/powerpoint/2010/main" val="332893807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3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0" grpId="0"/>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idx="4294967295"/>
          </p:nvPr>
        </p:nvSpPr>
        <p:spPr>
          <a:xfrm>
            <a:off x="301752" y="228600"/>
            <a:ext cx="8534400" cy="758952"/>
          </a:xfrm>
          <a:prstGeom prst="rect">
            <a:avLst/>
          </a:prstGeom>
        </p:spPr>
        <p:txBody>
          <a:bodyPr/>
          <a:lstStyle/>
          <a:p>
            <a:endParaRPr lang="en-US"/>
          </a:p>
        </p:txBody>
      </p:sp>
      <p:sp>
        <p:nvSpPr>
          <p:cNvPr id="125955" name="Rectangle 3"/>
          <p:cNvSpPr>
            <a:spLocks noGrp="1" noChangeArrowheads="1"/>
          </p:cNvSpPr>
          <p:nvPr>
            <p:ph sz="quarter" idx="1"/>
          </p:nvPr>
        </p:nvSpPr>
        <p:spPr/>
        <p:txBody>
          <a:bodyPr/>
          <a:lstStyle/>
          <a:p>
            <a:endParaRPr lang="en-US"/>
          </a:p>
        </p:txBody>
      </p:sp>
      <p:pic>
        <p:nvPicPr>
          <p:cNvPr id="125956" name="Picture 4" descr="gps_satellite_6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7069138"/>
          </a:xfrm>
          <a:prstGeom prst="rect">
            <a:avLst/>
          </a:prstGeom>
          <a:noFill/>
          <a:extLst>
            <a:ext uri="{909E8E84-426E-40DD-AFC4-6F175D3DCCD1}">
              <a14:hiddenFill xmlns:a14="http://schemas.microsoft.com/office/drawing/2010/main">
                <a:solidFill>
                  <a:srgbClr val="FFFFFF"/>
                </a:solidFill>
              </a14:hiddenFill>
            </a:ext>
          </a:extLst>
        </p:spPr>
      </p:pic>
      <p:sp>
        <p:nvSpPr>
          <p:cNvPr id="125957" name="Text Box 5"/>
          <p:cNvSpPr txBox="1">
            <a:spLocks noChangeArrowheads="1"/>
          </p:cNvSpPr>
          <p:nvPr/>
        </p:nvSpPr>
        <p:spPr bwMode="auto">
          <a:xfrm>
            <a:off x="4419600" y="3048000"/>
            <a:ext cx="47879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it-IT" sz="3600" b="1" dirty="0" smtClean="0">
                <a:solidFill>
                  <a:schemeClr val="bg1"/>
                </a:solidFill>
              </a:rPr>
              <a:t>Future </a:t>
            </a:r>
            <a:r>
              <a:rPr lang="it-IT" sz="3600" b="1" dirty="0" err="1" smtClean="0">
                <a:solidFill>
                  <a:schemeClr val="bg1"/>
                </a:solidFill>
              </a:rPr>
              <a:t>experiments</a:t>
            </a:r>
            <a:endParaRPr lang="it-IT" sz="3600" b="1" dirty="0">
              <a:solidFill>
                <a:schemeClr val="bg1"/>
              </a:solidFill>
            </a:endParaRPr>
          </a:p>
        </p:txBody>
      </p:sp>
    </p:spTree>
    <p:extLst>
      <p:ext uri="{BB962C8B-B14F-4D97-AF65-F5344CB8AC3E}">
        <p14:creationId xmlns:p14="http://schemas.microsoft.com/office/powerpoint/2010/main" val="35626492"/>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prstGeom prst="rect">
            <a:avLst/>
          </a:prstGeom>
        </p:spPr>
        <p:txBody>
          <a:bodyPr/>
          <a:lstStyle/>
          <a:p>
            <a:fld id="{2CA78F12-A1E9-1B4B-B666-51D52182A83A}" type="slidenum">
              <a:rPr kumimoji="1" lang="ja-JP" altLang="en-US" smtClean="0"/>
              <a:pPr/>
              <a:t>71</a:t>
            </a:fld>
            <a:endParaRPr kumimoji="1" lang="ja-JP" altLang="en-US" dirty="0"/>
          </a:p>
        </p:txBody>
      </p:sp>
      <p:sp>
        <p:nvSpPr>
          <p:cNvPr id="3" name="タイトル 2"/>
          <p:cNvSpPr>
            <a:spLocks noGrp="1"/>
          </p:cNvSpPr>
          <p:nvPr>
            <p:ph type="title" idx="4294967295"/>
          </p:nvPr>
        </p:nvSpPr>
        <p:spPr>
          <a:xfrm>
            <a:off x="152400" y="33866"/>
            <a:ext cx="8839200" cy="728134"/>
          </a:xfrm>
          <a:prstGeom prst="rect">
            <a:avLst/>
          </a:prstGeom>
          <a:solidFill>
            <a:srgbClr val="FFFFFF"/>
          </a:solidFill>
        </p:spPr>
        <p:txBody>
          <a:bodyPr/>
          <a:lstStyle/>
          <a:p>
            <a:r>
              <a:rPr kumimoji="1" lang="en-US" altLang="ja-JP" sz="3200" b="1" dirty="0" smtClean="0">
                <a:solidFill>
                  <a:srgbClr val="DD6036"/>
                </a:solidFill>
              </a:rPr>
              <a:t>CALET: Calorimetric Electron Telescope</a:t>
            </a:r>
            <a:endParaRPr kumimoji="1" lang="ja-JP" altLang="en-US" sz="3200" b="1" dirty="0">
              <a:solidFill>
                <a:srgbClr val="DD6036"/>
              </a:solidFill>
            </a:endParaRPr>
          </a:p>
        </p:txBody>
      </p:sp>
      <p:sp>
        <p:nvSpPr>
          <p:cNvPr id="7" name="テキスト ボックス 6"/>
          <p:cNvSpPr txBox="1"/>
          <p:nvPr/>
        </p:nvSpPr>
        <p:spPr>
          <a:xfrm>
            <a:off x="201448" y="825881"/>
            <a:ext cx="5298496" cy="3170099"/>
          </a:xfrm>
          <a:prstGeom prst="rect">
            <a:avLst/>
          </a:prstGeom>
          <a:noFill/>
        </p:spPr>
        <p:txBody>
          <a:bodyPr wrap="square" rtlCol="0">
            <a:spAutoFit/>
          </a:bodyPr>
          <a:lstStyle/>
          <a:p>
            <a:r>
              <a:rPr kumimoji="1" lang="en-US" altLang="ja-JP" sz="2000" b="1" dirty="0" smtClean="0">
                <a:solidFill>
                  <a:srgbClr val="FF0000"/>
                </a:solidFill>
                <a:latin typeface="Arial"/>
                <a:ea typeface="ＭＳ Ｐゴシック"/>
                <a:cs typeface="Arial"/>
              </a:rPr>
              <a:t>Main Telescope: Calorimeter (CAL)</a:t>
            </a:r>
          </a:p>
          <a:p>
            <a:pPr>
              <a:buFont typeface="Arial" pitchFamily="34" charset="0"/>
              <a:buChar char="•"/>
            </a:pPr>
            <a:r>
              <a:rPr kumimoji="1" lang="en-US" altLang="ja-JP" sz="2000" dirty="0" smtClean="0">
                <a:solidFill>
                  <a:schemeClr val="tx2">
                    <a:lumMod val="75000"/>
                    <a:lumOff val="25000"/>
                  </a:schemeClr>
                </a:solidFill>
                <a:latin typeface="Arial"/>
                <a:ea typeface="ＭＳ Ｐゴシック"/>
                <a:cs typeface="Arial"/>
              </a:rPr>
              <a:t>  Electrons: 1 </a:t>
            </a:r>
            <a:r>
              <a:rPr kumimoji="1" lang="en-US" altLang="ja-JP" sz="2000" dirty="0" err="1" smtClean="0">
                <a:solidFill>
                  <a:schemeClr val="tx2">
                    <a:lumMod val="75000"/>
                    <a:lumOff val="25000"/>
                  </a:schemeClr>
                </a:solidFill>
                <a:latin typeface="Arial"/>
                <a:ea typeface="ＭＳ Ｐゴシック"/>
                <a:cs typeface="Arial"/>
              </a:rPr>
              <a:t>GeV</a:t>
            </a:r>
            <a:r>
              <a:rPr kumimoji="1" lang="en-US" altLang="ja-JP" sz="2000" dirty="0" smtClean="0">
                <a:solidFill>
                  <a:schemeClr val="tx2">
                    <a:lumMod val="75000"/>
                    <a:lumOff val="25000"/>
                  </a:schemeClr>
                </a:solidFill>
                <a:latin typeface="Arial"/>
                <a:ea typeface="ＭＳ Ｐゴシック"/>
                <a:cs typeface="Arial"/>
              </a:rPr>
              <a:t> – 20 </a:t>
            </a:r>
            <a:r>
              <a:rPr kumimoji="1" lang="en-US" altLang="ja-JP" sz="2000" dirty="0" err="1" smtClean="0">
                <a:solidFill>
                  <a:schemeClr val="tx2">
                    <a:lumMod val="75000"/>
                    <a:lumOff val="25000"/>
                  </a:schemeClr>
                </a:solidFill>
                <a:latin typeface="Arial"/>
                <a:ea typeface="ＭＳ Ｐゴシック"/>
                <a:cs typeface="Arial"/>
              </a:rPr>
              <a:t>TeV</a:t>
            </a:r>
            <a:endParaRPr kumimoji="1" lang="en-US" altLang="ja-JP" sz="2000" dirty="0" smtClean="0">
              <a:solidFill>
                <a:schemeClr val="tx2">
                  <a:lumMod val="75000"/>
                  <a:lumOff val="25000"/>
                </a:schemeClr>
              </a:solidFill>
              <a:latin typeface="Arial"/>
              <a:ea typeface="ＭＳ Ｐゴシック"/>
              <a:cs typeface="Arial"/>
            </a:endParaRPr>
          </a:p>
          <a:p>
            <a:pPr>
              <a:buFont typeface="Arial" pitchFamily="34" charset="0"/>
              <a:buChar char="•"/>
            </a:pPr>
            <a:r>
              <a:rPr kumimoji="1" lang="en-US" altLang="ja-JP" sz="2000" dirty="0" smtClean="0">
                <a:solidFill>
                  <a:schemeClr val="tx2">
                    <a:lumMod val="75000"/>
                    <a:lumOff val="25000"/>
                  </a:schemeClr>
                </a:solidFill>
                <a:latin typeface="Arial"/>
                <a:ea typeface="ＭＳ Ｐゴシック"/>
                <a:cs typeface="Arial"/>
              </a:rPr>
              <a:t>  Gamma-rays:  10 </a:t>
            </a:r>
            <a:r>
              <a:rPr kumimoji="1" lang="en-US" altLang="ja-JP" sz="2000" dirty="0" err="1" smtClean="0">
                <a:solidFill>
                  <a:schemeClr val="tx2">
                    <a:lumMod val="75000"/>
                    <a:lumOff val="25000"/>
                  </a:schemeClr>
                </a:solidFill>
                <a:latin typeface="Arial"/>
                <a:ea typeface="ＭＳ Ｐゴシック"/>
                <a:cs typeface="Arial"/>
              </a:rPr>
              <a:t>GeV</a:t>
            </a:r>
            <a:r>
              <a:rPr kumimoji="1" lang="en-US" altLang="ja-JP" sz="2000" dirty="0" smtClean="0">
                <a:solidFill>
                  <a:schemeClr val="tx2">
                    <a:lumMod val="75000"/>
                    <a:lumOff val="25000"/>
                  </a:schemeClr>
                </a:solidFill>
                <a:latin typeface="Arial"/>
                <a:ea typeface="ＭＳ Ｐゴシック"/>
                <a:cs typeface="Arial"/>
              </a:rPr>
              <a:t> – 10* </a:t>
            </a:r>
            <a:r>
              <a:rPr kumimoji="1" lang="en-US" altLang="ja-JP" sz="2000" dirty="0" err="1" smtClean="0">
                <a:solidFill>
                  <a:schemeClr val="tx2">
                    <a:lumMod val="75000"/>
                    <a:lumOff val="25000"/>
                  </a:schemeClr>
                </a:solidFill>
                <a:latin typeface="Arial"/>
                <a:ea typeface="ＭＳ Ｐゴシック"/>
                <a:cs typeface="Arial"/>
              </a:rPr>
              <a:t>TeV</a:t>
            </a:r>
            <a:endParaRPr kumimoji="1" lang="en-US" altLang="ja-JP" sz="2000" dirty="0" smtClean="0">
              <a:solidFill>
                <a:schemeClr val="tx2">
                  <a:lumMod val="75000"/>
                  <a:lumOff val="25000"/>
                </a:schemeClr>
              </a:solidFill>
              <a:latin typeface="Arial"/>
              <a:ea typeface="ＭＳ Ｐゴシック"/>
              <a:cs typeface="Arial"/>
            </a:endParaRPr>
          </a:p>
          <a:p>
            <a:r>
              <a:rPr kumimoji="1" lang="en-US" altLang="ja-JP" sz="2000" dirty="0" smtClean="0">
                <a:solidFill>
                  <a:schemeClr val="tx2">
                    <a:lumMod val="75000"/>
                    <a:lumOff val="25000"/>
                  </a:schemeClr>
                </a:solidFill>
                <a:latin typeface="Arial"/>
                <a:ea typeface="ＭＳ Ｐゴシック"/>
                <a:cs typeface="Arial"/>
              </a:rPr>
              <a:t>    (Gamma-ray Bursts:  &gt; 1 </a:t>
            </a:r>
            <a:r>
              <a:rPr kumimoji="1" lang="en-US" altLang="ja-JP" sz="2000" dirty="0" err="1" smtClean="0">
                <a:solidFill>
                  <a:schemeClr val="tx2">
                    <a:lumMod val="75000"/>
                    <a:lumOff val="25000"/>
                  </a:schemeClr>
                </a:solidFill>
                <a:latin typeface="Arial"/>
                <a:ea typeface="ＭＳ Ｐゴシック"/>
                <a:cs typeface="Arial"/>
              </a:rPr>
              <a:t>GeV</a:t>
            </a:r>
            <a:r>
              <a:rPr kumimoji="1" lang="en-US" altLang="ja-JP" sz="2000" dirty="0" smtClean="0">
                <a:solidFill>
                  <a:schemeClr val="tx2">
                    <a:lumMod val="75000"/>
                    <a:lumOff val="25000"/>
                  </a:schemeClr>
                </a:solidFill>
                <a:latin typeface="Arial"/>
                <a:ea typeface="ＭＳ Ｐゴシック"/>
                <a:cs typeface="Arial"/>
              </a:rPr>
              <a:t>)</a:t>
            </a:r>
          </a:p>
          <a:p>
            <a:pPr>
              <a:buFont typeface="Arial" pitchFamily="34" charset="0"/>
              <a:buChar char="•"/>
            </a:pPr>
            <a:r>
              <a:rPr kumimoji="1" lang="en-US" altLang="ja-JP" sz="2000" dirty="0" smtClean="0">
                <a:solidFill>
                  <a:schemeClr val="tx2">
                    <a:lumMod val="75000"/>
                    <a:lumOff val="25000"/>
                  </a:schemeClr>
                </a:solidFill>
                <a:latin typeface="Arial"/>
                <a:ea typeface="ＭＳ Ｐゴシック"/>
                <a:cs typeface="Arial"/>
              </a:rPr>
              <a:t>   Protons and Heavy Ions:</a:t>
            </a:r>
          </a:p>
          <a:p>
            <a:r>
              <a:rPr kumimoji="1" lang="en-US" altLang="ja-JP" sz="2000" dirty="0" smtClean="0">
                <a:solidFill>
                  <a:schemeClr val="tx2">
                    <a:lumMod val="75000"/>
                    <a:lumOff val="25000"/>
                  </a:schemeClr>
                </a:solidFill>
                <a:latin typeface="Arial"/>
                <a:ea typeface="ＭＳ Ｐゴシック"/>
                <a:cs typeface="Arial"/>
              </a:rPr>
              <a:t>  </a:t>
            </a:r>
            <a:r>
              <a:rPr kumimoji="1" lang="ja-JP" altLang="en-US" sz="2000" dirty="0" smtClean="0">
                <a:solidFill>
                  <a:schemeClr val="tx2">
                    <a:lumMod val="75000"/>
                    <a:lumOff val="25000"/>
                  </a:schemeClr>
                </a:solidFill>
                <a:latin typeface="Arial"/>
                <a:ea typeface="ＭＳ Ｐゴシック"/>
                <a:cs typeface="Arial"/>
              </a:rPr>
              <a:t>　　</a:t>
            </a:r>
            <a:r>
              <a:rPr kumimoji="1" lang="en-US" altLang="ja-JP" sz="2000" dirty="0" smtClean="0">
                <a:solidFill>
                  <a:schemeClr val="tx2">
                    <a:lumMod val="75000"/>
                    <a:lumOff val="25000"/>
                  </a:schemeClr>
                </a:solidFill>
                <a:latin typeface="Arial"/>
                <a:ea typeface="ＭＳ Ｐゴシック"/>
                <a:cs typeface="Arial"/>
              </a:rPr>
              <a:t> several tens of  </a:t>
            </a:r>
            <a:r>
              <a:rPr kumimoji="1" lang="en-US" altLang="ja-JP" sz="2000" dirty="0" err="1" smtClean="0">
                <a:solidFill>
                  <a:schemeClr val="tx2">
                    <a:lumMod val="75000"/>
                    <a:lumOff val="25000"/>
                  </a:schemeClr>
                </a:solidFill>
                <a:latin typeface="Arial"/>
                <a:ea typeface="ＭＳ Ｐゴシック"/>
                <a:cs typeface="Arial"/>
              </a:rPr>
              <a:t>GeV</a:t>
            </a:r>
            <a:r>
              <a:rPr kumimoji="1" lang="en-US" altLang="ja-JP" sz="2000" dirty="0" smtClean="0">
                <a:solidFill>
                  <a:schemeClr val="tx2">
                    <a:lumMod val="75000"/>
                    <a:lumOff val="25000"/>
                  </a:schemeClr>
                </a:solidFill>
                <a:latin typeface="Arial"/>
                <a:ea typeface="ＭＳ Ｐゴシック"/>
                <a:cs typeface="Arial"/>
              </a:rPr>
              <a:t> – 1,000* </a:t>
            </a:r>
            <a:r>
              <a:rPr kumimoji="1" lang="en-US" altLang="ja-JP" sz="2000" dirty="0" err="1" smtClean="0">
                <a:solidFill>
                  <a:schemeClr val="tx2">
                    <a:lumMod val="75000"/>
                    <a:lumOff val="25000"/>
                  </a:schemeClr>
                </a:solidFill>
                <a:latin typeface="Arial"/>
                <a:ea typeface="ＭＳ Ｐゴシック"/>
                <a:cs typeface="Arial"/>
              </a:rPr>
              <a:t>TeV</a:t>
            </a:r>
            <a:endParaRPr kumimoji="1" lang="en-US" altLang="ja-JP" sz="2000" dirty="0" smtClean="0">
              <a:solidFill>
                <a:schemeClr val="tx2">
                  <a:lumMod val="75000"/>
                  <a:lumOff val="25000"/>
                </a:schemeClr>
              </a:solidFill>
              <a:latin typeface="Arial"/>
              <a:ea typeface="ＭＳ Ｐゴシック"/>
              <a:cs typeface="Arial"/>
            </a:endParaRPr>
          </a:p>
          <a:p>
            <a:pPr>
              <a:buFont typeface="Arial" pitchFamily="34" charset="0"/>
              <a:buChar char="•"/>
            </a:pPr>
            <a:r>
              <a:rPr kumimoji="1" lang="en-US" altLang="ja-JP" sz="2000" dirty="0" smtClean="0">
                <a:solidFill>
                  <a:schemeClr val="tx2">
                    <a:lumMod val="75000"/>
                    <a:lumOff val="25000"/>
                  </a:schemeClr>
                </a:solidFill>
                <a:latin typeface="Arial"/>
                <a:ea typeface="ＭＳ Ｐゴシック"/>
                <a:cs typeface="Arial"/>
              </a:rPr>
              <a:t>  Ultra Heavy Ions</a:t>
            </a:r>
            <a:r>
              <a:rPr kumimoji="1" lang="ja-JP" altLang="en-US" sz="2000" dirty="0" smtClean="0">
                <a:solidFill>
                  <a:schemeClr val="tx2">
                    <a:lumMod val="75000"/>
                    <a:lumOff val="25000"/>
                  </a:schemeClr>
                </a:solidFill>
                <a:latin typeface="Arial"/>
                <a:ea typeface="ＭＳ Ｐゴシック"/>
                <a:cs typeface="Arial"/>
              </a:rPr>
              <a:t>：</a:t>
            </a:r>
            <a:r>
              <a:rPr kumimoji="1" lang="en-US" altLang="ja-JP" sz="2000" dirty="0">
                <a:solidFill>
                  <a:schemeClr val="tx2">
                    <a:lumMod val="75000"/>
                    <a:lumOff val="25000"/>
                  </a:schemeClr>
                </a:solidFill>
                <a:latin typeface="Arial"/>
                <a:ea typeface="ＭＳ Ｐゴシック"/>
                <a:cs typeface="Arial"/>
              </a:rPr>
              <a:t> </a:t>
            </a:r>
            <a:r>
              <a:rPr kumimoji="1" lang="en-US" altLang="ja-JP" sz="2000" dirty="0" smtClean="0">
                <a:solidFill>
                  <a:schemeClr val="tx2">
                    <a:lumMod val="75000"/>
                    <a:lumOff val="25000"/>
                  </a:schemeClr>
                </a:solidFill>
                <a:latin typeface="Arial"/>
                <a:ea typeface="ＭＳ Ｐゴシック"/>
                <a:cs typeface="Arial"/>
              </a:rPr>
              <a:t>over the rigidity cut-off </a:t>
            </a:r>
          </a:p>
          <a:p>
            <a:r>
              <a:rPr kumimoji="1" lang="en-US" altLang="ja-JP" sz="2000" b="1" dirty="0" smtClean="0">
                <a:solidFill>
                  <a:srgbClr val="0000FF"/>
                </a:solidFill>
                <a:latin typeface="Arial"/>
                <a:ea typeface="ＭＳ Ｐゴシック"/>
                <a:cs typeface="Arial"/>
              </a:rPr>
              <a:t>Gamma-ray Burst Monitor (CGBM)</a:t>
            </a:r>
          </a:p>
          <a:p>
            <a:pPr>
              <a:buFont typeface="Arial" pitchFamily="34" charset="0"/>
              <a:buChar char="•"/>
            </a:pPr>
            <a:r>
              <a:rPr kumimoji="1" lang="en-US" altLang="ja-JP" sz="2000" dirty="0" smtClean="0">
                <a:solidFill>
                  <a:schemeClr val="tx2">
                    <a:lumMod val="75000"/>
                    <a:lumOff val="25000"/>
                  </a:schemeClr>
                </a:solidFill>
                <a:latin typeface="Arial"/>
                <a:ea typeface="ＭＳ Ｐゴシック"/>
                <a:cs typeface="Arial"/>
              </a:rPr>
              <a:t>   X-rays/Soft Gamma-rays: 7keV – 20MeV</a:t>
            </a:r>
          </a:p>
          <a:p>
            <a:r>
              <a:rPr kumimoji="1" lang="en-US" altLang="ja-JP" sz="2000" dirty="0">
                <a:solidFill>
                  <a:schemeClr val="tx2">
                    <a:lumMod val="75000"/>
                    <a:lumOff val="25000"/>
                  </a:schemeClr>
                </a:solidFill>
                <a:latin typeface="Arial"/>
                <a:ea typeface="ＭＳ Ｐゴシック"/>
                <a:cs typeface="Arial"/>
              </a:rPr>
              <a:t>	</a:t>
            </a:r>
            <a:r>
              <a:rPr kumimoji="1" lang="en-US" altLang="ja-JP" sz="2000" dirty="0" smtClean="0">
                <a:solidFill>
                  <a:schemeClr val="tx2">
                    <a:lumMod val="75000"/>
                    <a:lumOff val="25000"/>
                  </a:schemeClr>
                </a:solidFill>
                <a:latin typeface="Arial"/>
                <a:ea typeface="ＭＳ Ｐゴシック"/>
                <a:cs typeface="Arial"/>
              </a:rPr>
              <a:t>		</a:t>
            </a:r>
            <a:r>
              <a:rPr kumimoji="1" lang="en-US" altLang="ja-JP" sz="1400" dirty="0" smtClean="0">
                <a:solidFill>
                  <a:schemeClr val="tx2">
                    <a:lumMod val="75000"/>
                    <a:lumOff val="25000"/>
                  </a:schemeClr>
                </a:solidFill>
                <a:latin typeface="Arial"/>
                <a:ea typeface="ＭＳ Ｐゴシック"/>
                <a:cs typeface="Arial"/>
              </a:rPr>
              <a:t>(* </a:t>
            </a:r>
            <a:r>
              <a:rPr kumimoji="1" lang="en-US" altLang="ja-JP" sz="1400" dirty="0">
                <a:solidFill>
                  <a:schemeClr val="tx2">
                    <a:lumMod val="75000"/>
                    <a:lumOff val="25000"/>
                  </a:schemeClr>
                </a:solidFill>
                <a:latin typeface="Arial"/>
                <a:ea typeface="ＭＳ Ｐゴシック"/>
                <a:cs typeface="Arial"/>
              </a:rPr>
              <a:t>as statistics permits</a:t>
            </a:r>
            <a:r>
              <a:rPr kumimoji="1" lang="en-US" altLang="ja-JP" sz="1400" dirty="0" smtClean="0">
                <a:solidFill>
                  <a:schemeClr val="tx2">
                    <a:lumMod val="75000"/>
                    <a:lumOff val="25000"/>
                  </a:schemeClr>
                </a:solidFill>
                <a:latin typeface="Arial"/>
                <a:ea typeface="ＭＳ Ｐゴシック"/>
                <a:cs typeface="Arial"/>
              </a:rPr>
              <a:t>)</a:t>
            </a:r>
            <a:endParaRPr kumimoji="1" lang="en-US" altLang="ja-JP" sz="1400" dirty="0">
              <a:solidFill>
                <a:schemeClr val="tx2">
                  <a:lumMod val="75000"/>
                  <a:lumOff val="25000"/>
                </a:schemeClr>
              </a:solidFill>
              <a:latin typeface="Arial"/>
              <a:ea typeface="ＭＳ Ｐゴシック"/>
              <a:cs typeface="Arial"/>
            </a:endParaRPr>
          </a:p>
        </p:txBody>
      </p:sp>
      <p:pic>
        <p:nvPicPr>
          <p:cNvPr id="11" name="Picture 27"/>
          <p:cNvPicPr>
            <a:picLocks noChangeAspect="1" noChangeArrowheads="1"/>
          </p:cNvPicPr>
          <p:nvPr/>
        </p:nvPicPr>
        <p:blipFill>
          <a:blip r:embed="rId2" cstate="print"/>
          <a:srcRect/>
          <a:stretch>
            <a:fillRect/>
          </a:stretch>
        </p:blipFill>
        <p:spPr bwMode="auto">
          <a:xfrm>
            <a:off x="5499943" y="962173"/>
            <a:ext cx="3441923" cy="3029612"/>
          </a:xfrm>
          <a:prstGeom prst="rect">
            <a:avLst/>
          </a:prstGeom>
          <a:noFill/>
          <a:ln w="9525">
            <a:noFill/>
            <a:miter lim="800000"/>
            <a:headEnd/>
            <a:tailEnd/>
          </a:ln>
        </p:spPr>
      </p:pic>
      <p:cxnSp>
        <p:nvCxnSpPr>
          <p:cNvPr id="12" name="直線矢印コネクタ 11"/>
          <p:cNvCxnSpPr>
            <a:stCxn id="13" idx="2"/>
          </p:cNvCxnSpPr>
          <p:nvPr/>
        </p:nvCxnSpPr>
        <p:spPr>
          <a:xfrm flipH="1">
            <a:off x="7920887" y="1587237"/>
            <a:ext cx="565282" cy="84320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8030472" y="1187127"/>
            <a:ext cx="911394" cy="400110"/>
          </a:xfrm>
          <a:prstGeom prst="rect">
            <a:avLst/>
          </a:prstGeom>
          <a:noFill/>
        </p:spPr>
        <p:txBody>
          <a:bodyPr wrap="square" rtlCol="0">
            <a:spAutoFit/>
          </a:bodyPr>
          <a:lstStyle/>
          <a:p>
            <a:pPr algn="ctr"/>
            <a:r>
              <a:rPr kumimoji="1" lang="en-US" altLang="ja-JP" sz="2000" b="1" dirty="0" smtClean="0">
                <a:solidFill>
                  <a:srgbClr val="FF0000"/>
                </a:solidFill>
                <a:latin typeface="Arial"/>
                <a:cs typeface="Arial"/>
              </a:rPr>
              <a:t>CAL</a:t>
            </a:r>
            <a:endParaRPr kumimoji="1" lang="ja-JP" altLang="en-US" sz="2000" b="1" dirty="0">
              <a:solidFill>
                <a:srgbClr val="FF0000"/>
              </a:solidFill>
              <a:latin typeface="Arial"/>
              <a:cs typeface="Arial"/>
            </a:endParaRPr>
          </a:p>
        </p:txBody>
      </p:sp>
      <p:sp>
        <p:nvSpPr>
          <p:cNvPr id="31" name="テキスト ボックス 30"/>
          <p:cNvSpPr txBox="1"/>
          <p:nvPr/>
        </p:nvSpPr>
        <p:spPr>
          <a:xfrm>
            <a:off x="5016333" y="787017"/>
            <a:ext cx="1004564" cy="400110"/>
          </a:xfrm>
          <a:prstGeom prst="rect">
            <a:avLst/>
          </a:prstGeom>
          <a:noFill/>
        </p:spPr>
        <p:txBody>
          <a:bodyPr wrap="square" rtlCol="0">
            <a:spAutoFit/>
          </a:bodyPr>
          <a:lstStyle/>
          <a:p>
            <a:r>
              <a:rPr kumimoji="1" lang="en-US" altLang="ja-JP" sz="2000" b="1" dirty="0" smtClean="0">
                <a:solidFill>
                  <a:srgbClr val="0000FF"/>
                </a:solidFill>
                <a:latin typeface="Arial"/>
                <a:cs typeface="Arial"/>
              </a:rPr>
              <a:t>CGBM</a:t>
            </a:r>
            <a:endParaRPr kumimoji="1" lang="ja-JP" altLang="en-US" sz="2000" b="1" dirty="0">
              <a:solidFill>
                <a:srgbClr val="0000FF"/>
              </a:solidFill>
              <a:latin typeface="Arial"/>
              <a:cs typeface="Arial"/>
            </a:endParaRPr>
          </a:p>
        </p:txBody>
      </p:sp>
      <p:cxnSp>
        <p:nvCxnSpPr>
          <p:cNvPr id="32" name="直線矢印コネクタ 31"/>
          <p:cNvCxnSpPr>
            <a:stCxn id="31" idx="3"/>
          </p:cNvCxnSpPr>
          <p:nvPr/>
        </p:nvCxnSpPr>
        <p:spPr>
          <a:xfrm flipH="1">
            <a:off x="6019801" y="987072"/>
            <a:ext cx="1096" cy="475032"/>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stCxn id="31" idx="3"/>
          </p:cNvCxnSpPr>
          <p:nvPr/>
        </p:nvCxnSpPr>
        <p:spPr>
          <a:xfrm>
            <a:off x="6020897" y="987072"/>
            <a:ext cx="692951" cy="200055"/>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77518" y="4426568"/>
            <a:ext cx="8837171" cy="2031325"/>
          </a:xfrm>
          <a:prstGeom prst="rect">
            <a:avLst/>
          </a:prstGeom>
          <a:noFill/>
        </p:spPr>
        <p:txBody>
          <a:bodyPr wrap="square" rtlCol="0">
            <a:spAutoFit/>
          </a:bodyPr>
          <a:lstStyle/>
          <a:p>
            <a:pPr marL="342900" indent="-342900">
              <a:buFont typeface="Wingdings" charset="2"/>
              <a:buChar char="p"/>
            </a:pPr>
            <a:r>
              <a:rPr kumimoji="1" lang="en-US" altLang="ja-JP" dirty="0">
                <a:solidFill>
                  <a:schemeClr val="tx2">
                    <a:lumMod val="75000"/>
                    <a:lumOff val="25000"/>
                  </a:schemeClr>
                </a:solidFill>
                <a:latin typeface="Arial"/>
                <a:cs typeface="Arial"/>
              </a:rPr>
              <a:t>N</a:t>
            </a:r>
            <a:r>
              <a:rPr kumimoji="1" lang="en-US" altLang="ja-JP" dirty="0" smtClean="0">
                <a:solidFill>
                  <a:schemeClr val="tx2">
                    <a:lumMod val="75000"/>
                    <a:lumOff val="25000"/>
                  </a:schemeClr>
                </a:solidFill>
                <a:latin typeface="Arial"/>
                <a:cs typeface="Arial"/>
              </a:rPr>
              <a:t>earby </a:t>
            </a:r>
            <a:r>
              <a:rPr kumimoji="1" lang="en-US" altLang="ja-JP" dirty="0">
                <a:solidFill>
                  <a:schemeClr val="tx2">
                    <a:lumMod val="75000"/>
                    <a:lumOff val="25000"/>
                  </a:schemeClr>
                </a:solidFill>
                <a:latin typeface="Arial"/>
                <a:cs typeface="Arial"/>
              </a:rPr>
              <a:t>c</a:t>
            </a:r>
            <a:r>
              <a:rPr kumimoji="1" lang="en-US" altLang="ja-JP" dirty="0" smtClean="0">
                <a:solidFill>
                  <a:schemeClr val="tx2">
                    <a:lumMod val="75000"/>
                    <a:lumOff val="25000"/>
                  </a:schemeClr>
                </a:solidFill>
                <a:latin typeface="Arial"/>
                <a:cs typeface="Arial"/>
              </a:rPr>
              <a:t>osmic-ray sources through electron spectrum in the trans-</a:t>
            </a:r>
            <a:r>
              <a:rPr kumimoji="1" lang="en-US" altLang="ja-JP" dirty="0" err="1" smtClean="0">
                <a:solidFill>
                  <a:schemeClr val="tx2">
                    <a:lumMod val="75000"/>
                    <a:lumOff val="25000"/>
                  </a:schemeClr>
                </a:solidFill>
                <a:latin typeface="Arial"/>
                <a:cs typeface="Arial"/>
              </a:rPr>
              <a:t>TeV</a:t>
            </a:r>
            <a:r>
              <a:rPr kumimoji="1" lang="en-US" altLang="ja-JP" dirty="0" smtClean="0">
                <a:solidFill>
                  <a:schemeClr val="tx2">
                    <a:lumMod val="75000"/>
                    <a:lumOff val="25000"/>
                  </a:schemeClr>
                </a:solidFill>
                <a:latin typeface="Arial"/>
                <a:cs typeface="Arial"/>
              </a:rPr>
              <a:t> region</a:t>
            </a:r>
          </a:p>
          <a:p>
            <a:pPr marL="342900" indent="-342900">
              <a:buFont typeface="Wingdings" charset="2"/>
              <a:buChar char="p"/>
            </a:pPr>
            <a:r>
              <a:rPr kumimoji="1" lang="en-US" altLang="ja-JP" dirty="0" smtClean="0">
                <a:solidFill>
                  <a:schemeClr val="tx2">
                    <a:lumMod val="75000"/>
                    <a:lumOff val="25000"/>
                  </a:schemeClr>
                </a:solidFill>
                <a:latin typeface="Arial"/>
                <a:cs typeface="Arial"/>
              </a:rPr>
              <a:t>Signatures of dark matter in electron and gamma-ray energy spectra in the 10 </a:t>
            </a:r>
            <a:r>
              <a:rPr kumimoji="1" lang="en-US" altLang="ja-JP" dirty="0" err="1" smtClean="0">
                <a:solidFill>
                  <a:schemeClr val="tx2">
                    <a:lumMod val="75000"/>
                    <a:lumOff val="25000"/>
                  </a:schemeClr>
                </a:solidFill>
                <a:latin typeface="Arial"/>
                <a:cs typeface="Arial"/>
              </a:rPr>
              <a:t>GeV</a:t>
            </a:r>
            <a:r>
              <a:rPr kumimoji="1" lang="en-US" altLang="ja-JP" dirty="0" smtClean="0">
                <a:solidFill>
                  <a:schemeClr val="tx2">
                    <a:lumMod val="75000"/>
                    <a:lumOff val="25000"/>
                  </a:schemeClr>
                </a:solidFill>
                <a:latin typeface="Arial"/>
                <a:cs typeface="Arial"/>
              </a:rPr>
              <a:t> – 10 </a:t>
            </a:r>
            <a:r>
              <a:rPr kumimoji="1" lang="en-US" altLang="ja-JP" dirty="0" err="1" smtClean="0">
                <a:solidFill>
                  <a:schemeClr val="tx2">
                    <a:lumMod val="75000"/>
                    <a:lumOff val="25000"/>
                  </a:schemeClr>
                </a:solidFill>
                <a:latin typeface="Arial"/>
                <a:cs typeface="Arial"/>
              </a:rPr>
              <a:t>TeV</a:t>
            </a:r>
            <a:r>
              <a:rPr kumimoji="1" lang="en-US" altLang="ja-JP" dirty="0" smtClean="0">
                <a:solidFill>
                  <a:schemeClr val="tx2">
                    <a:lumMod val="75000"/>
                    <a:lumOff val="25000"/>
                  </a:schemeClr>
                </a:solidFill>
                <a:latin typeface="Arial"/>
                <a:cs typeface="Arial"/>
              </a:rPr>
              <a:t> region</a:t>
            </a:r>
          </a:p>
          <a:p>
            <a:pPr marL="342900" indent="-342900">
              <a:buFont typeface="Wingdings" charset="2"/>
              <a:buChar char="p"/>
            </a:pPr>
            <a:r>
              <a:rPr kumimoji="1" lang="en-US" altLang="ja-JP" dirty="0">
                <a:solidFill>
                  <a:schemeClr val="tx2">
                    <a:lumMod val="75000"/>
                    <a:lumOff val="25000"/>
                  </a:schemeClr>
                </a:solidFill>
                <a:latin typeface="Arial"/>
                <a:cs typeface="Arial"/>
              </a:rPr>
              <a:t>C</a:t>
            </a:r>
            <a:r>
              <a:rPr kumimoji="1" lang="en-US" altLang="ja-JP" dirty="0" smtClean="0">
                <a:solidFill>
                  <a:schemeClr val="tx2">
                    <a:lumMod val="75000"/>
                    <a:lumOff val="25000"/>
                  </a:schemeClr>
                </a:solidFill>
                <a:latin typeface="Arial"/>
                <a:cs typeface="Arial"/>
              </a:rPr>
              <a:t>osmic ray propagation in the Galaxy through p – Fe energy spectra, B/C ratio, and UH ions measurements</a:t>
            </a:r>
          </a:p>
          <a:p>
            <a:pPr marL="342900" indent="-342900">
              <a:buFont typeface="Wingdings" charset="2"/>
              <a:buChar char="p"/>
            </a:pPr>
            <a:r>
              <a:rPr kumimoji="1" lang="en-US" altLang="ja-JP" dirty="0" smtClean="0">
                <a:solidFill>
                  <a:schemeClr val="tx2">
                    <a:lumMod val="75000"/>
                    <a:lumOff val="25000"/>
                  </a:schemeClr>
                </a:solidFill>
                <a:latin typeface="Arial"/>
                <a:cs typeface="Arial"/>
              </a:rPr>
              <a:t>Solar physics through electron flux below 10 </a:t>
            </a:r>
            <a:r>
              <a:rPr kumimoji="1" lang="en-US" altLang="ja-JP" dirty="0" err="1" smtClean="0">
                <a:solidFill>
                  <a:schemeClr val="tx2">
                    <a:lumMod val="75000"/>
                    <a:lumOff val="25000"/>
                  </a:schemeClr>
                </a:solidFill>
                <a:latin typeface="Arial"/>
                <a:cs typeface="Arial"/>
              </a:rPr>
              <a:t>GeV</a:t>
            </a:r>
            <a:endParaRPr kumimoji="1" lang="en-US" altLang="ja-JP" dirty="0" smtClean="0">
              <a:solidFill>
                <a:schemeClr val="tx2">
                  <a:lumMod val="75000"/>
                  <a:lumOff val="25000"/>
                </a:schemeClr>
              </a:solidFill>
              <a:latin typeface="Arial"/>
              <a:cs typeface="Arial"/>
            </a:endParaRPr>
          </a:p>
          <a:p>
            <a:pPr marL="342900" indent="-342900">
              <a:buFont typeface="Wingdings" charset="2"/>
              <a:buChar char="p"/>
            </a:pPr>
            <a:r>
              <a:rPr kumimoji="1" lang="en-US" altLang="ja-JP" dirty="0" smtClean="0">
                <a:solidFill>
                  <a:schemeClr val="tx2">
                    <a:lumMod val="75000"/>
                    <a:lumOff val="25000"/>
                  </a:schemeClr>
                </a:solidFill>
                <a:latin typeface="Arial"/>
                <a:cs typeface="Arial"/>
              </a:rPr>
              <a:t>Gamma-ray transient observations</a:t>
            </a:r>
            <a:endParaRPr kumimoji="1" lang="ja-JP" altLang="en-US" dirty="0">
              <a:solidFill>
                <a:schemeClr val="tx2">
                  <a:lumMod val="75000"/>
                  <a:lumOff val="25000"/>
                </a:schemeClr>
              </a:solidFill>
              <a:latin typeface="Arial"/>
              <a:cs typeface="Arial"/>
            </a:endParaRPr>
          </a:p>
        </p:txBody>
      </p:sp>
      <p:sp>
        <p:nvSpPr>
          <p:cNvPr id="8" name="テキスト ボックス 7"/>
          <p:cNvSpPr txBox="1"/>
          <p:nvPr/>
        </p:nvSpPr>
        <p:spPr>
          <a:xfrm>
            <a:off x="174138" y="4057236"/>
            <a:ext cx="2380154" cy="400110"/>
          </a:xfrm>
          <a:prstGeom prst="rect">
            <a:avLst/>
          </a:prstGeom>
          <a:noFill/>
        </p:spPr>
        <p:txBody>
          <a:bodyPr wrap="none" rtlCol="0">
            <a:spAutoFit/>
          </a:bodyPr>
          <a:lstStyle/>
          <a:p>
            <a:r>
              <a:rPr kumimoji="1" lang="en-US" altLang="ja-JP" sz="2000" dirty="0" smtClean="0">
                <a:solidFill>
                  <a:srgbClr val="404040"/>
                </a:solidFill>
                <a:latin typeface="Arial"/>
                <a:cs typeface="Arial"/>
              </a:rPr>
              <a:t>Science objectives: </a:t>
            </a:r>
            <a:endParaRPr kumimoji="1" lang="ja-JP" altLang="en-US" sz="2000" dirty="0">
              <a:solidFill>
                <a:srgbClr val="404040"/>
              </a:solidFill>
              <a:latin typeface="Arial"/>
              <a:cs typeface="Arial"/>
            </a:endParaRPr>
          </a:p>
        </p:txBody>
      </p:sp>
    </p:spTree>
    <p:extLst>
      <p:ext uri="{BB962C8B-B14F-4D97-AF65-F5344CB8AC3E}">
        <p14:creationId xmlns:p14="http://schemas.microsoft.com/office/powerpoint/2010/main" val="1695934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4210" y="429091"/>
            <a:ext cx="7972590" cy="942509"/>
          </a:xfrm>
        </p:spPr>
        <p:txBody>
          <a:bodyPr/>
          <a:lstStyle/>
          <a:p>
            <a:r>
              <a:rPr kumimoji="1" lang="en-US" altLang="ja-JP" sz="4000" dirty="0" smtClean="0">
                <a:solidFill>
                  <a:srgbClr val="DD6036"/>
                </a:solidFill>
              </a:rPr>
              <a:t>CALET Payload Overview </a:t>
            </a:r>
            <a:endParaRPr kumimoji="1" lang="ja-JP" altLang="en-US" sz="4000" dirty="0">
              <a:solidFill>
                <a:srgbClr val="DD6036"/>
              </a:solidFill>
            </a:endParaRPr>
          </a:p>
        </p:txBody>
      </p:sp>
      <p:pic>
        <p:nvPicPr>
          <p:cNvPr id="7"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b="1543"/>
          <a:stretch>
            <a:fillRect/>
          </a:stretch>
        </p:blipFill>
        <p:spPr bwMode="auto">
          <a:xfrm>
            <a:off x="75008" y="1164531"/>
            <a:ext cx="4249356" cy="2800615"/>
          </a:xfrm>
          <a:prstGeom prst="rect">
            <a:avLst/>
          </a:prstGeom>
          <a:noFill/>
          <a:ln w="9525">
            <a:noFill/>
            <a:miter lim="800000"/>
            <a:headEnd/>
            <a:tailEnd/>
          </a:ln>
        </p:spPr>
      </p:pic>
      <p:pic>
        <p:nvPicPr>
          <p:cNvPr id="8" name="Picture 5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32363" y="2132013"/>
            <a:ext cx="3816350" cy="3167062"/>
          </a:xfrm>
          <a:prstGeom prst="rect">
            <a:avLst/>
          </a:prstGeom>
          <a:noFill/>
          <a:ln w="9525">
            <a:noFill/>
            <a:miter lim="800000"/>
            <a:headEnd/>
            <a:tailEnd/>
          </a:ln>
        </p:spPr>
      </p:pic>
      <p:sp>
        <p:nvSpPr>
          <p:cNvPr id="9" name="テキスト ボックス 8"/>
          <p:cNvSpPr txBox="1">
            <a:spLocks noChangeArrowheads="1"/>
          </p:cNvSpPr>
          <p:nvPr/>
        </p:nvSpPr>
        <p:spPr bwMode="auto">
          <a:xfrm>
            <a:off x="7453313" y="2058988"/>
            <a:ext cx="1368425" cy="431800"/>
          </a:xfrm>
          <a:prstGeom prst="rect">
            <a:avLst/>
          </a:prstGeom>
          <a:noFill/>
          <a:ln w="9525">
            <a:solidFill>
              <a:schemeClr val="tx1"/>
            </a:solidFill>
            <a:miter lim="800000"/>
            <a:headEnd/>
            <a:tailEnd/>
          </a:ln>
        </p:spPr>
        <p:txBody>
          <a:bodyPr>
            <a:spAutoFit/>
          </a:bodyPr>
          <a:lstStyle/>
          <a:p>
            <a:pPr algn="l"/>
            <a:r>
              <a:rPr lang="en-US" altLang="ja-JP" sz="1100">
                <a:solidFill>
                  <a:srgbClr val="000000"/>
                </a:solidFill>
                <a:latin typeface="Arial" pitchFamily="34" charset="0"/>
                <a:cs typeface="Arial" pitchFamily="34" charset="0"/>
              </a:rPr>
              <a:t>ASC</a:t>
            </a:r>
            <a:r>
              <a:rPr lang="ja-JP" altLang="en-US" sz="1100">
                <a:solidFill>
                  <a:srgbClr val="000000"/>
                </a:solidFill>
                <a:latin typeface="Arial" pitchFamily="34" charset="0"/>
                <a:cs typeface="Arial" pitchFamily="34" charset="0"/>
              </a:rPr>
              <a:t>　</a:t>
            </a:r>
            <a:r>
              <a:rPr lang="en-US" altLang="ja-JP" sz="1100">
                <a:solidFill>
                  <a:srgbClr val="000000"/>
                </a:solidFill>
                <a:latin typeface="Arial" pitchFamily="34" charset="0"/>
                <a:cs typeface="Arial" pitchFamily="34" charset="0"/>
              </a:rPr>
              <a:t>(Advanced Stellar Compass)</a:t>
            </a:r>
            <a:endParaRPr lang="ja-JP" altLang="en-US" sz="1100">
              <a:solidFill>
                <a:srgbClr val="000000"/>
              </a:solidFill>
              <a:latin typeface="Arial" pitchFamily="34" charset="0"/>
              <a:cs typeface="Arial" pitchFamily="34" charset="0"/>
            </a:endParaRPr>
          </a:p>
        </p:txBody>
      </p:sp>
      <p:sp>
        <p:nvSpPr>
          <p:cNvPr id="10" name="テキスト ボックス 9"/>
          <p:cNvSpPr txBox="1">
            <a:spLocks noChangeArrowheads="1"/>
          </p:cNvSpPr>
          <p:nvPr/>
        </p:nvSpPr>
        <p:spPr bwMode="auto">
          <a:xfrm>
            <a:off x="4337228" y="3140075"/>
            <a:ext cx="865496" cy="600164"/>
          </a:xfrm>
          <a:prstGeom prst="rect">
            <a:avLst/>
          </a:prstGeom>
          <a:noFill/>
          <a:ln w="9525">
            <a:solidFill>
              <a:schemeClr val="tx1"/>
            </a:solidFill>
            <a:miter lim="800000"/>
            <a:headEnd/>
            <a:tailEnd/>
          </a:ln>
        </p:spPr>
        <p:txBody>
          <a:bodyPr wrap="square">
            <a:spAutoFit/>
          </a:bodyPr>
          <a:lstStyle/>
          <a:p>
            <a:pPr algn="l"/>
            <a:r>
              <a:rPr lang="en-US" altLang="ja-JP" sz="1100">
                <a:solidFill>
                  <a:srgbClr val="000000"/>
                </a:solidFill>
                <a:latin typeface="Arial" pitchFamily="34" charset="0"/>
                <a:cs typeface="Arial" pitchFamily="34" charset="0"/>
              </a:rPr>
              <a:t>GPSR</a:t>
            </a:r>
            <a:r>
              <a:rPr lang="ja-JP" altLang="en-US" sz="1100">
                <a:solidFill>
                  <a:srgbClr val="000000"/>
                </a:solidFill>
                <a:latin typeface="Arial" pitchFamily="34" charset="0"/>
                <a:cs typeface="Arial" pitchFamily="34" charset="0"/>
              </a:rPr>
              <a:t>　</a:t>
            </a:r>
            <a:r>
              <a:rPr lang="en-US" altLang="ja-JP" sz="1100">
                <a:solidFill>
                  <a:srgbClr val="000000"/>
                </a:solidFill>
                <a:latin typeface="Arial" pitchFamily="34" charset="0"/>
                <a:cs typeface="Arial" pitchFamily="34" charset="0"/>
              </a:rPr>
              <a:t>(GPS</a:t>
            </a:r>
            <a:r>
              <a:rPr lang="ja-JP" altLang="en-US" sz="1100">
                <a:solidFill>
                  <a:srgbClr val="000000"/>
                </a:solidFill>
                <a:latin typeface="Arial" pitchFamily="34" charset="0"/>
                <a:cs typeface="Arial" pitchFamily="34" charset="0"/>
              </a:rPr>
              <a:t>　</a:t>
            </a:r>
            <a:r>
              <a:rPr lang="en-US" altLang="ja-JP" sz="1100">
                <a:solidFill>
                  <a:srgbClr val="000000"/>
                </a:solidFill>
                <a:latin typeface="Arial" pitchFamily="34" charset="0"/>
                <a:cs typeface="Arial" pitchFamily="34" charset="0"/>
              </a:rPr>
              <a:t>Receiver)</a:t>
            </a:r>
            <a:endParaRPr lang="ja-JP" altLang="en-US" sz="1100">
              <a:solidFill>
                <a:srgbClr val="000000"/>
              </a:solidFill>
              <a:latin typeface="Arial" pitchFamily="34" charset="0"/>
              <a:cs typeface="Arial" pitchFamily="34" charset="0"/>
            </a:endParaRPr>
          </a:p>
        </p:txBody>
      </p:sp>
      <p:sp>
        <p:nvSpPr>
          <p:cNvPr id="11" name="テキスト ボックス 10"/>
          <p:cNvSpPr txBox="1">
            <a:spLocks noChangeArrowheads="1"/>
          </p:cNvSpPr>
          <p:nvPr/>
        </p:nvSpPr>
        <p:spPr bwMode="auto">
          <a:xfrm>
            <a:off x="7811235" y="2708275"/>
            <a:ext cx="794603" cy="261610"/>
          </a:xfrm>
          <a:prstGeom prst="rect">
            <a:avLst/>
          </a:prstGeom>
          <a:noFill/>
          <a:ln w="9525">
            <a:solidFill>
              <a:schemeClr val="tx1"/>
            </a:solidFill>
            <a:miter lim="800000"/>
            <a:headEnd/>
            <a:tailEnd/>
          </a:ln>
        </p:spPr>
        <p:txBody>
          <a:bodyPr wrap="square">
            <a:spAutoFit/>
          </a:bodyPr>
          <a:lstStyle/>
          <a:p>
            <a:pPr algn="l"/>
            <a:r>
              <a:rPr lang="en-US" altLang="ja-JP" sz="1100" dirty="0" smtClean="0">
                <a:solidFill>
                  <a:srgbClr val="000000"/>
                </a:solidFill>
                <a:latin typeface="Arial" pitchFamily="34" charset="0"/>
                <a:cs typeface="Arial" pitchFamily="34" charset="0"/>
              </a:rPr>
              <a:t>CAL/CHD</a:t>
            </a:r>
            <a:endParaRPr lang="ja-JP" altLang="en-US" sz="1100" dirty="0">
              <a:solidFill>
                <a:srgbClr val="000000"/>
              </a:solidFill>
              <a:latin typeface="Arial" pitchFamily="34" charset="0"/>
              <a:cs typeface="Arial" pitchFamily="34" charset="0"/>
            </a:endParaRPr>
          </a:p>
        </p:txBody>
      </p:sp>
      <p:sp>
        <p:nvSpPr>
          <p:cNvPr id="12" name="テキスト ボックス 13"/>
          <p:cNvSpPr txBox="1">
            <a:spLocks noChangeArrowheads="1"/>
          </p:cNvSpPr>
          <p:nvPr/>
        </p:nvSpPr>
        <p:spPr bwMode="auto">
          <a:xfrm>
            <a:off x="6172258" y="5011738"/>
            <a:ext cx="776230" cy="261610"/>
          </a:xfrm>
          <a:prstGeom prst="rect">
            <a:avLst/>
          </a:prstGeom>
          <a:noFill/>
          <a:ln w="9525">
            <a:solidFill>
              <a:schemeClr val="tx1"/>
            </a:solidFill>
            <a:miter lim="800000"/>
            <a:headEnd/>
            <a:tailEnd/>
          </a:ln>
        </p:spPr>
        <p:txBody>
          <a:bodyPr wrap="square">
            <a:spAutoFit/>
          </a:bodyPr>
          <a:lstStyle/>
          <a:p>
            <a:pPr algn="l"/>
            <a:r>
              <a:rPr lang="en-US" altLang="ja-JP" sz="1100" dirty="0" smtClean="0">
                <a:solidFill>
                  <a:srgbClr val="000000"/>
                </a:solidFill>
                <a:latin typeface="Arial" pitchFamily="34" charset="0"/>
                <a:cs typeface="Arial" pitchFamily="34" charset="0"/>
              </a:rPr>
              <a:t>CAL/IMC</a:t>
            </a:r>
            <a:endParaRPr lang="ja-JP" altLang="en-US" sz="1100" dirty="0">
              <a:solidFill>
                <a:srgbClr val="000000"/>
              </a:solidFill>
              <a:latin typeface="Arial" pitchFamily="34" charset="0"/>
              <a:cs typeface="Arial" pitchFamily="34" charset="0"/>
            </a:endParaRPr>
          </a:p>
        </p:txBody>
      </p:sp>
      <p:sp>
        <p:nvSpPr>
          <p:cNvPr id="13" name="テキスト ボックス 14"/>
          <p:cNvSpPr txBox="1">
            <a:spLocks noChangeArrowheads="1"/>
          </p:cNvSpPr>
          <p:nvPr/>
        </p:nvSpPr>
        <p:spPr bwMode="auto">
          <a:xfrm>
            <a:off x="7956551" y="5156200"/>
            <a:ext cx="865188" cy="261610"/>
          </a:xfrm>
          <a:prstGeom prst="rect">
            <a:avLst/>
          </a:prstGeom>
          <a:noFill/>
          <a:ln w="9525">
            <a:solidFill>
              <a:schemeClr val="tx1"/>
            </a:solidFill>
            <a:miter lim="800000"/>
            <a:headEnd/>
            <a:tailEnd/>
          </a:ln>
        </p:spPr>
        <p:txBody>
          <a:bodyPr wrap="square">
            <a:spAutoFit/>
          </a:bodyPr>
          <a:lstStyle/>
          <a:p>
            <a:pPr algn="l"/>
            <a:r>
              <a:rPr lang="en-US" altLang="ja-JP" sz="1100" dirty="0" smtClean="0">
                <a:solidFill>
                  <a:srgbClr val="000000"/>
                </a:solidFill>
                <a:latin typeface="Arial" pitchFamily="34" charset="0"/>
                <a:cs typeface="Arial" pitchFamily="34" charset="0"/>
              </a:rPr>
              <a:t>CAL/TASC</a:t>
            </a:r>
            <a:endParaRPr lang="ja-JP" altLang="en-US" sz="1100" dirty="0">
              <a:solidFill>
                <a:srgbClr val="000000"/>
              </a:solidFill>
              <a:latin typeface="Arial" pitchFamily="34" charset="0"/>
              <a:cs typeface="Arial" pitchFamily="34" charset="0"/>
            </a:endParaRPr>
          </a:p>
        </p:txBody>
      </p:sp>
      <p:sp>
        <p:nvSpPr>
          <p:cNvPr id="14" name="テキスト ボックス 15"/>
          <p:cNvSpPr txBox="1">
            <a:spLocks noChangeArrowheads="1"/>
          </p:cNvSpPr>
          <p:nvPr/>
        </p:nvSpPr>
        <p:spPr bwMode="auto">
          <a:xfrm>
            <a:off x="5076826" y="1329994"/>
            <a:ext cx="647699" cy="430887"/>
          </a:xfrm>
          <a:prstGeom prst="rect">
            <a:avLst/>
          </a:prstGeom>
          <a:noFill/>
          <a:ln w="9525">
            <a:solidFill>
              <a:schemeClr val="tx1"/>
            </a:solidFill>
            <a:miter lim="800000"/>
            <a:headEnd/>
            <a:tailEnd/>
          </a:ln>
        </p:spPr>
        <p:txBody>
          <a:bodyPr wrap="square">
            <a:spAutoFit/>
          </a:bodyPr>
          <a:lstStyle/>
          <a:p>
            <a:pPr algn="l"/>
            <a:r>
              <a:rPr lang="en-US" altLang="ja-JP" sz="1100" dirty="0" smtClean="0">
                <a:solidFill>
                  <a:srgbClr val="000000"/>
                </a:solidFill>
                <a:latin typeface="Arial" pitchFamily="34" charset="0"/>
                <a:cs typeface="Arial" pitchFamily="34" charset="0"/>
              </a:rPr>
              <a:t>CGBM/SGM</a:t>
            </a:r>
            <a:endParaRPr lang="en-US" altLang="ja-JP" sz="1100" dirty="0">
              <a:solidFill>
                <a:srgbClr val="000000"/>
              </a:solidFill>
              <a:latin typeface="Arial" pitchFamily="34" charset="0"/>
              <a:cs typeface="Arial" pitchFamily="34" charset="0"/>
            </a:endParaRPr>
          </a:p>
        </p:txBody>
      </p:sp>
      <p:sp>
        <p:nvSpPr>
          <p:cNvPr id="15" name="テキスト ボックス 16"/>
          <p:cNvSpPr txBox="1">
            <a:spLocks noChangeArrowheads="1"/>
          </p:cNvSpPr>
          <p:nvPr/>
        </p:nvSpPr>
        <p:spPr bwMode="auto">
          <a:xfrm>
            <a:off x="4626698" y="4435475"/>
            <a:ext cx="1223963" cy="431800"/>
          </a:xfrm>
          <a:prstGeom prst="rect">
            <a:avLst/>
          </a:prstGeom>
          <a:noFill/>
          <a:ln w="9525">
            <a:solidFill>
              <a:schemeClr val="tx1"/>
            </a:solidFill>
            <a:miter lim="800000"/>
            <a:headEnd/>
            <a:tailEnd/>
          </a:ln>
        </p:spPr>
        <p:txBody>
          <a:bodyPr>
            <a:spAutoFit/>
          </a:bodyPr>
          <a:lstStyle/>
          <a:p>
            <a:pPr algn="l"/>
            <a:r>
              <a:rPr lang="en-US" altLang="ja-JP" sz="1100">
                <a:solidFill>
                  <a:srgbClr val="000000"/>
                </a:solidFill>
                <a:latin typeface="Arial" pitchFamily="34" charset="0"/>
                <a:cs typeface="Arial" pitchFamily="34" charset="0"/>
              </a:rPr>
              <a:t>MDC</a:t>
            </a:r>
            <a:r>
              <a:rPr lang="ja-JP" altLang="en-US" sz="1100">
                <a:solidFill>
                  <a:srgbClr val="000000"/>
                </a:solidFill>
                <a:latin typeface="Arial" pitchFamily="34" charset="0"/>
                <a:cs typeface="Arial" pitchFamily="34" charset="0"/>
              </a:rPr>
              <a:t>　</a:t>
            </a:r>
            <a:r>
              <a:rPr lang="en-US" altLang="ja-JP" sz="1100">
                <a:solidFill>
                  <a:srgbClr val="000000"/>
                </a:solidFill>
                <a:latin typeface="Arial" pitchFamily="34" charset="0"/>
                <a:cs typeface="Arial" pitchFamily="34" charset="0"/>
              </a:rPr>
              <a:t>(Mission Data Controller)</a:t>
            </a:r>
            <a:endParaRPr lang="ja-JP" altLang="en-US" sz="1100">
              <a:solidFill>
                <a:srgbClr val="000000"/>
              </a:solidFill>
              <a:latin typeface="Arial" pitchFamily="34" charset="0"/>
              <a:cs typeface="Arial" pitchFamily="34" charset="0"/>
            </a:endParaRPr>
          </a:p>
        </p:txBody>
      </p:sp>
      <p:sp>
        <p:nvSpPr>
          <p:cNvPr id="16" name="テキスト ボックス 17"/>
          <p:cNvSpPr txBox="1">
            <a:spLocks noChangeArrowheads="1"/>
          </p:cNvSpPr>
          <p:nvPr/>
        </p:nvSpPr>
        <p:spPr bwMode="auto">
          <a:xfrm>
            <a:off x="6373813" y="1339850"/>
            <a:ext cx="1223962" cy="600075"/>
          </a:xfrm>
          <a:prstGeom prst="rect">
            <a:avLst/>
          </a:prstGeom>
          <a:noFill/>
          <a:ln w="9525">
            <a:solidFill>
              <a:schemeClr val="tx1"/>
            </a:solidFill>
            <a:miter lim="800000"/>
            <a:headEnd/>
            <a:tailEnd/>
          </a:ln>
        </p:spPr>
        <p:txBody>
          <a:bodyPr>
            <a:spAutoFit/>
          </a:bodyPr>
          <a:lstStyle/>
          <a:p>
            <a:pPr algn="l"/>
            <a:r>
              <a:rPr lang="en-US" altLang="ja-JP" sz="1100">
                <a:solidFill>
                  <a:srgbClr val="000000"/>
                </a:solidFill>
                <a:latin typeface="Arial" pitchFamily="34" charset="0"/>
                <a:cs typeface="Arial" pitchFamily="34" charset="0"/>
              </a:rPr>
              <a:t>FRGF( Flight Releasable Grapple Fixture)</a:t>
            </a:r>
            <a:endParaRPr lang="ja-JP" altLang="en-US" sz="1100">
              <a:solidFill>
                <a:srgbClr val="000000"/>
              </a:solidFill>
              <a:latin typeface="Arial" pitchFamily="34" charset="0"/>
              <a:cs typeface="Arial" pitchFamily="34" charset="0"/>
            </a:endParaRPr>
          </a:p>
        </p:txBody>
      </p:sp>
      <p:cxnSp>
        <p:nvCxnSpPr>
          <p:cNvPr id="17" name="直線矢印コネクタ 16"/>
          <p:cNvCxnSpPr/>
          <p:nvPr/>
        </p:nvCxnSpPr>
        <p:spPr>
          <a:xfrm flipH="1">
            <a:off x="7885113" y="3140075"/>
            <a:ext cx="288925" cy="50323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a:off x="6516688" y="1916113"/>
            <a:ext cx="288925" cy="50323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a:stCxn id="52" idx="3"/>
          </p:cNvCxnSpPr>
          <p:nvPr/>
        </p:nvCxnSpPr>
        <p:spPr>
          <a:xfrm>
            <a:off x="5526573" y="2058988"/>
            <a:ext cx="197952" cy="57626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a:stCxn id="14" idx="3"/>
          </p:cNvCxnSpPr>
          <p:nvPr/>
        </p:nvCxnSpPr>
        <p:spPr>
          <a:xfrm>
            <a:off x="5724525" y="1545438"/>
            <a:ext cx="619920" cy="73227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stCxn id="9" idx="1"/>
          </p:cNvCxnSpPr>
          <p:nvPr/>
        </p:nvCxnSpPr>
        <p:spPr>
          <a:xfrm flipH="1">
            <a:off x="6661150" y="2274888"/>
            <a:ext cx="792163" cy="21748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H="1" flipV="1">
            <a:off x="8316913" y="4508500"/>
            <a:ext cx="288925" cy="6477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V="1">
            <a:off x="6948488" y="4075113"/>
            <a:ext cx="936625" cy="100806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15" idx="3"/>
          </p:cNvCxnSpPr>
          <p:nvPr/>
        </p:nvCxnSpPr>
        <p:spPr>
          <a:xfrm flipV="1">
            <a:off x="5850661" y="3859213"/>
            <a:ext cx="881927" cy="79216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stCxn id="10" idx="3"/>
          </p:cNvCxnSpPr>
          <p:nvPr/>
        </p:nvCxnSpPr>
        <p:spPr>
          <a:xfrm flipV="1">
            <a:off x="5202724" y="3282952"/>
            <a:ext cx="1296987" cy="15720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bwMode="auto">
          <a:xfrm flipV="1">
            <a:off x="3725766" y="2558764"/>
            <a:ext cx="1206597" cy="233463"/>
          </a:xfrm>
          <a:prstGeom prst="line">
            <a:avLst/>
          </a:prstGeom>
          <a:solidFill>
            <a:srgbClr val="0082E5">
              <a:alpha val="61960"/>
            </a:srgbClr>
          </a:solidFill>
          <a:ln w="25400" cap="flat" cmpd="sng" algn="ctr">
            <a:solidFill>
              <a:srgbClr val="63A0C9"/>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 name="直線コネクタ 28"/>
          <p:cNvCxnSpPr/>
          <p:nvPr/>
        </p:nvCxnSpPr>
        <p:spPr bwMode="auto">
          <a:xfrm>
            <a:off x="3585699" y="3643313"/>
            <a:ext cx="1346664" cy="1655762"/>
          </a:xfrm>
          <a:prstGeom prst="line">
            <a:avLst/>
          </a:prstGeom>
          <a:solidFill>
            <a:srgbClr val="0082E5">
              <a:alpha val="61960"/>
            </a:srgbClr>
          </a:solidFill>
          <a:ln w="25400" cap="flat" cmpd="sng" algn="ctr">
            <a:solidFill>
              <a:srgbClr val="63A0C9"/>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7" name="テキスト ボックス 36"/>
          <p:cNvSpPr txBox="1"/>
          <p:nvPr/>
        </p:nvSpPr>
        <p:spPr>
          <a:xfrm>
            <a:off x="5349756" y="5427804"/>
            <a:ext cx="2813591" cy="923330"/>
          </a:xfrm>
          <a:prstGeom prst="rect">
            <a:avLst/>
          </a:prstGeom>
          <a:noFill/>
        </p:spPr>
        <p:txBody>
          <a:bodyPr wrap="none" rtlCol="0">
            <a:spAutoFit/>
          </a:bodyPr>
          <a:lstStyle/>
          <a:p>
            <a:pPr marL="285750" indent="-285750">
              <a:buFont typeface="Wingdings" charset="2"/>
              <a:buChar char="p"/>
            </a:pPr>
            <a:r>
              <a:rPr kumimoji="1" lang="en-US" altLang="ja-JP" dirty="0" smtClean="0">
                <a:solidFill>
                  <a:srgbClr val="404040"/>
                </a:solidFill>
                <a:latin typeface="Arial"/>
                <a:cs typeface="Arial"/>
              </a:rPr>
              <a:t>Mass: 650kg (Max)</a:t>
            </a:r>
          </a:p>
          <a:p>
            <a:pPr marL="285750" indent="-285750">
              <a:buFont typeface="Wingdings" charset="2"/>
              <a:buChar char="p"/>
            </a:pPr>
            <a:r>
              <a:rPr kumimoji="1" lang="en-US" altLang="ja-JP" dirty="0" smtClean="0">
                <a:solidFill>
                  <a:srgbClr val="404040"/>
                </a:solidFill>
                <a:latin typeface="Arial"/>
                <a:cs typeface="Arial"/>
              </a:rPr>
              <a:t>Standard Payload Size</a:t>
            </a:r>
          </a:p>
          <a:p>
            <a:pPr marL="285750" indent="-285750">
              <a:buFont typeface="Wingdings" charset="2"/>
              <a:buChar char="p"/>
            </a:pPr>
            <a:r>
              <a:rPr kumimoji="1" lang="en-US" altLang="ja-JP" dirty="0" smtClean="0">
                <a:solidFill>
                  <a:srgbClr val="404040"/>
                </a:solidFill>
                <a:latin typeface="Arial"/>
                <a:cs typeface="Arial"/>
              </a:rPr>
              <a:t>Power: 500W (Max)</a:t>
            </a:r>
            <a:endParaRPr kumimoji="1" lang="ja-JP" altLang="en-US" dirty="0">
              <a:solidFill>
                <a:srgbClr val="404040"/>
              </a:solidFill>
              <a:latin typeface="Arial"/>
              <a:cs typeface="Arial"/>
            </a:endParaRPr>
          </a:p>
        </p:txBody>
      </p:sp>
      <p:sp>
        <p:nvSpPr>
          <p:cNvPr id="38" name="テキスト ボックス 37"/>
          <p:cNvSpPr txBox="1"/>
          <p:nvPr/>
        </p:nvSpPr>
        <p:spPr>
          <a:xfrm>
            <a:off x="234924" y="4257163"/>
            <a:ext cx="3942105" cy="1200329"/>
          </a:xfrm>
          <a:prstGeom prst="rect">
            <a:avLst/>
          </a:prstGeom>
          <a:noFill/>
        </p:spPr>
        <p:txBody>
          <a:bodyPr wrap="none" rtlCol="0">
            <a:spAutoFit/>
          </a:bodyPr>
          <a:lstStyle/>
          <a:p>
            <a:pPr marL="285750" indent="-285750">
              <a:buFont typeface="Wingdings" charset="2"/>
              <a:buChar char="p"/>
            </a:pPr>
            <a:r>
              <a:rPr kumimoji="1" lang="en-US" altLang="ja-JP" dirty="0" smtClean="0">
                <a:solidFill>
                  <a:srgbClr val="404040"/>
                </a:solidFill>
                <a:latin typeface="Arial"/>
                <a:cs typeface="Arial"/>
              </a:rPr>
              <a:t>Launch carrier: HTV-5</a:t>
            </a:r>
          </a:p>
          <a:p>
            <a:pPr marL="285750" indent="-285750">
              <a:buFont typeface="Wingdings" charset="2"/>
              <a:buChar char="p"/>
            </a:pPr>
            <a:r>
              <a:rPr kumimoji="1" lang="en-US" altLang="ja-JP" b="1" dirty="0" smtClean="0">
                <a:solidFill>
                  <a:srgbClr val="404040"/>
                </a:solidFill>
                <a:latin typeface="Arial"/>
                <a:cs typeface="Arial"/>
              </a:rPr>
              <a:t>Launch target date: CY 2014</a:t>
            </a:r>
          </a:p>
          <a:p>
            <a:pPr marL="285750" indent="-285750">
              <a:buFont typeface="Wingdings" charset="2"/>
              <a:buChar char="p"/>
            </a:pPr>
            <a:r>
              <a:rPr kumimoji="1" lang="en-US" altLang="ja-JP" dirty="0" smtClean="0">
                <a:solidFill>
                  <a:srgbClr val="404040"/>
                </a:solidFill>
                <a:latin typeface="Arial"/>
                <a:cs typeface="Arial"/>
              </a:rPr>
              <a:t>Mission period: More than 2 years</a:t>
            </a:r>
          </a:p>
          <a:p>
            <a:pPr lvl="1"/>
            <a:r>
              <a:rPr kumimoji="1" lang="en-US" altLang="ja-JP" dirty="0">
                <a:solidFill>
                  <a:srgbClr val="404040"/>
                </a:solidFill>
                <a:latin typeface="Arial"/>
                <a:cs typeface="Arial"/>
              </a:rPr>
              <a:t>	</a:t>
            </a:r>
            <a:r>
              <a:rPr kumimoji="1" lang="en-US" altLang="ja-JP" dirty="0" smtClean="0">
                <a:solidFill>
                  <a:srgbClr val="404040"/>
                </a:solidFill>
                <a:latin typeface="Arial"/>
                <a:cs typeface="Arial"/>
              </a:rPr>
              <a:t>	 (5 years target)</a:t>
            </a:r>
            <a:endParaRPr kumimoji="1" lang="ja-JP" altLang="en-US" dirty="0">
              <a:solidFill>
                <a:srgbClr val="404040"/>
              </a:solidFill>
              <a:latin typeface="Arial"/>
              <a:cs typeface="Arial"/>
            </a:endParaRPr>
          </a:p>
        </p:txBody>
      </p:sp>
      <p:sp>
        <p:nvSpPr>
          <p:cNvPr id="39" name="テキスト ボックス 38"/>
          <p:cNvSpPr txBox="1"/>
          <p:nvPr/>
        </p:nvSpPr>
        <p:spPr>
          <a:xfrm>
            <a:off x="234924" y="5497413"/>
            <a:ext cx="3788217" cy="923330"/>
          </a:xfrm>
          <a:prstGeom prst="rect">
            <a:avLst/>
          </a:prstGeom>
          <a:noFill/>
        </p:spPr>
        <p:txBody>
          <a:bodyPr wrap="none" rtlCol="0">
            <a:spAutoFit/>
          </a:bodyPr>
          <a:lstStyle/>
          <a:p>
            <a:pPr marL="285750" indent="-285750">
              <a:buFont typeface="Wingdings" charset="2"/>
              <a:buChar char="p"/>
            </a:pPr>
            <a:r>
              <a:rPr kumimoji="1" lang="en-US" altLang="ja-JP" dirty="0" smtClean="0">
                <a:solidFill>
                  <a:srgbClr val="404040"/>
                </a:solidFill>
                <a:latin typeface="Arial"/>
                <a:cs typeface="Arial"/>
              </a:rPr>
              <a:t>Data rate: </a:t>
            </a:r>
          </a:p>
          <a:p>
            <a:pPr marL="742950" lvl="1" indent="-285750">
              <a:buFont typeface="Wingdings" charset="2"/>
              <a:buChar char="Ø"/>
            </a:pPr>
            <a:r>
              <a:rPr kumimoji="1" lang="en-US" altLang="ja-JP" dirty="0" smtClean="0">
                <a:solidFill>
                  <a:srgbClr val="404040"/>
                </a:solidFill>
                <a:latin typeface="Arial"/>
                <a:cs typeface="Arial"/>
              </a:rPr>
              <a:t>Medium data rate: 300 kbps</a:t>
            </a:r>
          </a:p>
          <a:p>
            <a:pPr marL="742950" lvl="1" indent="-285750">
              <a:buFont typeface="Wingdings" charset="2"/>
              <a:buChar char="Ø"/>
            </a:pPr>
            <a:r>
              <a:rPr kumimoji="1" lang="en-US" altLang="ja-JP" dirty="0" smtClean="0">
                <a:solidFill>
                  <a:srgbClr val="404040"/>
                </a:solidFill>
                <a:latin typeface="Arial"/>
                <a:cs typeface="Arial"/>
              </a:rPr>
              <a:t>Low data rate: 20 kbps</a:t>
            </a:r>
            <a:endParaRPr kumimoji="1" lang="ja-JP" altLang="en-US" dirty="0">
              <a:solidFill>
                <a:srgbClr val="404040"/>
              </a:solidFill>
              <a:latin typeface="Arial"/>
              <a:cs typeface="Arial"/>
            </a:endParaRPr>
          </a:p>
        </p:txBody>
      </p:sp>
      <p:sp>
        <p:nvSpPr>
          <p:cNvPr id="52" name="テキスト ボックス 15"/>
          <p:cNvSpPr txBox="1">
            <a:spLocks noChangeArrowheads="1"/>
          </p:cNvSpPr>
          <p:nvPr/>
        </p:nvSpPr>
        <p:spPr bwMode="auto">
          <a:xfrm>
            <a:off x="4878874" y="1843544"/>
            <a:ext cx="647699" cy="430887"/>
          </a:xfrm>
          <a:prstGeom prst="rect">
            <a:avLst/>
          </a:prstGeom>
          <a:noFill/>
          <a:ln w="9525">
            <a:solidFill>
              <a:schemeClr val="tx1"/>
            </a:solidFill>
            <a:miter lim="800000"/>
            <a:headEnd/>
            <a:tailEnd/>
          </a:ln>
        </p:spPr>
        <p:txBody>
          <a:bodyPr wrap="square">
            <a:spAutoFit/>
          </a:bodyPr>
          <a:lstStyle/>
          <a:p>
            <a:pPr algn="l"/>
            <a:r>
              <a:rPr lang="en-US" altLang="ja-JP" sz="1100" dirty="0" smtClean="0">
                <a:solidFill>
                  <a:srgbClr val="000000"/>
                </a:solidFill>
                <a:latin typeface="Arial" pitchFamily="34" charset="0"/>
                <a:cs typeface="Arial" pitchFamily="34" charset="0"/>
              </a:rPr>
              <a:t>CGBM/HXM</a:t>
            </a:r>
            <a:endParaRPr lang="en-US" altLang="ja-JP" sz="11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363792286"/>
      </p:ext>
    </p:ext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calet_calimg.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3204" y="882049"/>
            <a:ext cx="5634782" cy="3600000"/>
          </a:xfrm>
          <a:prstGeom prst="rect">
            <a:avLst/>
          </a:prstGeom>
        </p:spPr>
      </p:pic>
      <p:sp>
        <p:nvSpPr>
          <p:cNvPr id="2" name="タイトル 1"/>
          <p:cNvSpPr>
            <a:spLocks noGrp="1"/>
          </p:cNvSpPr>
          <p:nvPr>
            <p:ph type="title"/>
          </p:nvPr>
        </p:nvSpPr>
        <p:spPr>
          <a:xfrm>
            <a:off x="152400" y="152400"/>
            <a:ext cx="8839200" cy="586110"/>
          </a:xfrm>
          <a:solidFill>
            <a:srgbClr val="FFFFFF"/>
          </a:solidFill>
        </p:spPr>
        <p:txBody>
          <a:bodyPr/>
          <a:lstStyle/>
          <a:p>
            <a:r>
              <a:rPr kumimoji="1" lang="en-US" altLang="ja-JP" sz="3600" dirty="0" smtClean="0">
                <a:solidFill>
                  <a:srgbClr val="DD6036"/>
                </a:solidFill>
              </a:rPr>
              <a:t>Main Telescope: CAL (Calorimeter) </a:t>
            </a:r>
            <a:endParaRPr kumimoji="1" lang="ja-JP" altLang="en-US" sz="3600" dirty="0">
              <a:solidFill>
                <a:srgbClr val="DD6036"/>
              </a:solidFill>
            </a:endParaRPr>
          </a:p>
        </p:txBody>
      </p:sp>
      <p:grpSp>
        <p:nvGrpSpPr>
          <p:cNvPr id="7" name="グループ化 14"/>
          <p:cNvGrpSpPr/>
          <p:nvPr/>
        </p:nvGrpSpPr>
        <p:grpSpPr>
          <a:xfrm>
            <a:off x="2021010" y="956765"/>
            <a:ext cx="3531682" cy="3446184"/>
            <a:chOff x="2267744" y="787946"/>
            <a:chExt cx="3531682" cy="3871018"/>
          </a:xfrm>
        </p:grpSpPr>
        <p:cxnSp>
          <p:nvCxnSpPr>
            <p:cNvPr id="9" name="直線矢印コネクタ 8"/>
            <p:cNvCxnSpPr/>
            <p:nvPr/>
          </p:nvCxnSpPr>
          <p:spPr>
            <a:xfrm>
              <a:off x="2267744" y="1018828"/>
              <a:ext cx="2304256"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3069357" y="787946"/>
              <a:ext cx="740557" cy="311147"/>
            </a:xfrm>
            <a:prstGeom prst="rect">
              <a:avLst/>
            </a:prstGeom>
            <a:noFill/>
          </p:spPr>
          <p:txBody>
            <a:bodyPr wrap="none" rtlCol="0">
              <a:spAutoFit/>
            </a:bodyPr>
            <a:lstStyle/>
            <a:p>
              <a:r>
                <a:rPr kumimoji="1" lang="en-US" altLang="ja-JP" sz="1200" dirty="0" smtClean="0">
                  <a:solidFill>
                    <a:srgbClr val="404040"/>
                  </a:solidFill>
                  <a:latin typeface="Arial"/>
                  <a:cs typeface="Arial"/>
                </a:rPr>
                <a:t>450 mm</a:t>
              </a:r>
              <a:endParaRPr kumimoji="1" lang="ja-JP" altLang="en-US" sz="1200" dirty="0">
                <a:solidFill>
                  <a:srgbClr val="404040"/>
                </a:solidFill>
                <a:latin typeface="Arial"/>
                <a:cs typeface="Arial"/>
              </a:endParaRPr>
            </a:p>
          </p:txBody>
        </p:sp>
        <p:sp>
          <p:nvSpPr>
            <p:cNvPr id="11" name="テキスト ボックス 10"/>
            <p:cNvSpPr txBox="1"/>
            <p:nvPr/>
          </p:nvSpPr>
          <p:spPr>
            <a:xfrm>
              <a:off x="4572000" y="4365104"/>
              <a:ext cx="1227426" cy="293860"/>
            </a:xfrm>
            <a:prstGeom prst="rect">
              <a:avLst/>
            </a:prstGeom>
            <a:solidFill>
              <a:schemeClr val="bg1"/>
            </a:solidFill>
          </p:spPr>
          <p:txBody>
            <a:bodyPr wrap="none" rtlCol="0">
              <a:spAutoFit/>
            </a:bodyPr>
            <a:lstStyle/>
            <a:p>
              <a:r>
                <a:rPr kumimoji="1" lang="en-US" altLang="ja-JP" sz="1100" dirty="0" smtClean="0">
                  <a:solidFill>
                    <a:schemeClr val="tx2">
                      <a:lumMod val="75000"/>
                      <a:lumOff val="25000"/>
                    </a:schemeClr>
                  </a:solidFill>
                  <a:latin typeface="Arial"/>
                  <a:cs typeface="Arial"/>
                </a:rPr>
                <a:t>Shower particles</a:t>
              </a:r>
              <a:endParaRPr kumimoji="1" lang="ja-JP" altLang="en-US" sz="1100" dirty="0">
                <a:solidFill>
                  <a:schemeClr val="tx2">
                    <a:lumMod val="75000"/>
                    <a:lumOff val="25000"/>
                  </a:schemeClr>
                </a:solidFill>
                <a:latin typeface="Arial"/>
                <a:cs typeface="Arial"/>
              </a:endParaRPr>
            </a:p>
          </p:txBody>
        </p:sp>
      </p:grpSp>
      <p:cxnSp>
        <p:nvCxnSpPr>
          <p:cNvPr id="15" name="直線矢印コネクタ 14"/>
          <p:cNvCxnSpPr>
            <a:stCxn id="11" idx="1"/>
          </p:cNvCxnSpPr>
          <p:nvPr/>
        </p:nvCxnSpPr>
        <p:spPr bwMode="auto">
          <a:xfrm flipH="1" flipV="1">
            <a:off x="3398944" y="3198019"/>
            <a:ext cx="926322" cy="1074125"/>
          </a:xfrm>
          <a:prstGeom prst="straightConnector1">
            <a:avLst/>
          </a:prstGeom>
          <a:solidFill>
            <a:srgbClr val="0082E5">
              <a:alpha val="61960"/>
            </a:srgbClr>
          </a:solidFill>
          <a:ln w="25400" cap="flat" cmpd="sng" algn="ctr">
            <a:solidFill>
              <a:schemeClr val="tx2">
                <a:lumMod val="75000"/>
                <a:lumOff val="25000"/>
              </a:scheme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テキスト ボックス 7"/>
          <p:cNvSpPr txBox="1"/>
          <p:nvPr/>
        </p:nvSpPr>
        <p:spPr>
          <a:xfrm>
            <a:off x="5857986" y="1218939"/>
            <a:ext cx="3201664" cy="2031325"/>
          </a:xfrm>
          <a:prstGeom prst="rect">
            <a:avLst/>
          </a:prstGeom>
          <a:noFill/>
          <a:ln>
            <a:solidFill>
              <a:schemeClr val="tx2"/>
            </a:solidFill>
          </a:ln>
        </p:spPr>
        <p:txBody>
          <a:bodyPr wrap="square" rtlCol="0">
            <a:spAutoFit/>
          </a:bodyPr>
          <a:lstStyle/>
          <a:p>
            <a:pPr marL="342900" indent="-342900">
              <a:buFont typeface="Wingdings" charset="2"/>
              <a:buChar char="p"/>
            </a:pPr>
            <a:r>
              <a:rPr kumimoji="1" lang="en-US" altLang="ja-JP" dirty="0" smtClean="0">
                <a:solidFill>
                  <a:srgbClr val="0000FF"/>
                </a:solidFill>
                <a:latin typeface="Arial"/>
                <a:cs typeface="Arial"/>
              </a:rPr>
              <a:t>CHD (Charge Detector):</a:t>
            </a:r>
          </a:p>
          <a:p>
            <a:pPr marL="342900" indent="-342900">
              <a:buFont typeface="Wingdings" charset="2"/>
              <a:buChar char="Ø"/>
            </a:pPr>
            <a:r>
              <a:rPr kumimoji="1" lang="en-US" altLang="ja-JP" dirty="0" smtClean="0">
                <a:solidFill>
                  <a:srgbClr val="404040"/>
                </a:solidFill>
                <a:latin typeface="Arial"/>
                <a:cs typeface="Arial"/>
              </a:rPr>
              <a:t>Double layer segmented plastic scintillator array (14 x 2 layer with a unit of 32mm x 10mm x 450mm)</a:t>
            </a:r>
          </a:p>
          <a:p>
            <a:pPr marL="342900" indent="-342900">
              <a:buFont typeface="Wingdings" charset="2"/>
              <a:buChar char="Ø"/>
            </a:pPr>
            <a:r>
              <a:rPr kumimoji="1" lang="en-US" altLang="ja-JP" dirty="0" smtClean="0">
                <a:solidFill>
                  <a:srgbClr val="404040"/>
                </a:solidFill>
                <a:latin typeface="Arial"/>
                <a:cs typeface="Arial"/>
              </a:rPr>
              <a:t>Charge measurement (Z=1 – 40) </a:t>
            </a:r>
          </a:p>
        </p:txBody>
      </p:sp>
      <p:sp>
        <p:nvSpPr>
          <p:cNvPr id="16" name="テキスト ボックス 15"/>
          <p:cNvSpPr txBox="1"/>
          <p:nvPr/>
        </p:nvSpPr>
        <p:spPr>
          <a:xfrm>
            <a:off x="92387" y="4495388"/>
            <a:ext cx="4232879" cy="1754327"/>
          </a:xfrm>
          <a:prstGeom prst="rect">
            <a:avLst/>
          </a:prstGeom>
          <a:noFill/>
          <a:ln>
            <a:solidFill>
              <a:srgbClr val="000000"/>
            </a:solidFill>
          </a:ln>
        </p:spPr>
        <p:txBody>
          <a:bodyPr wrap="square" rtlCol="0">
            <a:spAutoFit/>
          </a:bodyPr>
          <a:lstStyle/>
          <a:p>
            <a:pPr marL="342900" indent="-342900">
              <a:buFont typeface="Wingdings" charset="2"/>
              <a:buChar char="p"/>
            </a:pPr>
            <a:r>
              <a:rPr kumimoji="1" lang="en-US" altLang="ja-JP" dirty="0" smtClean="0">
                <a:solidFill>
                  <a:srgbClr val="0000FF"/>
                </a:solidFill>
                <a:latin typeface="Arial"/>
                <a:cs typeface="Arial"/>
              </a:rPr>
              <a:t>IMC (Imaging Calorimeter):</a:t>
            </a:r>
          </a:p>
          <a:p>
            <a:pPr marL="342900" indent="-342900">
              <a:buFont typeface="Wingdings" charset="2"/>
              <a:buChar char="Ø"/>
            </a:pPr>
            <a:r>
              <a:rPr kumimoji="1" lang="en-US" altLang="ja-JP" dirty="0" smtClean="0">
                <a:solidFill>
                  <a:srgbClr val="404040"/>
                </a:solidFill>
                <a:latin typeface="Arial"/>
                <a:cs typeface="Arial"/>
              </a:rPr>
              <a:t>7 layers of tungsten plates with 3 </a:t>
            </a:r>
            <a:r>
              <a:rPr kumimoji="1" lang="en-US" altLang="ja-JP" dirty="0" err="1" smtClean="0">
                <a:solidFill>
                  <a:srgbClr val="404040"/>
                </a:solidFill>
                <a:latin typeface="Arial"/>
                <a:cs typeface="Arial"/>
              </a:rPr>
              <a:t>r.l</a:t>
            </a:r>
            <a:r>
              <a:rPr kumimoji="1" lang="en-US" altLang="ja-JP" dirty="0" smtClean="0">
                <a:solidFill>
                  <a:srgbClr val="404040"/>
                </a:solidFill>
                <a:latin typeface="Arial"/>
                <a:cs typeface="Arial"/>
              </a:rPr>
              <a:t>.  separated by 2 layers of scintillating fiber belts which are readout by MA-PMT. </a:t>
            </a:r>
          </a:p>
          <a:p>
            <a:pPr marL="342900" indent="-342900">
              <a:buFont typeface="Wingdings" charset="2"/>
              <a:buChar char="Ø"/>
            </a:pPr>
            <a:r>
              <a:rPr kumimoji="1" lang="en-US" altLang="ja-JP" dirty="0" smtClean="0">
                <a:solidFill>
                  <a:srgbClr val="404040"/>
                </a:solidFill>
                <a:latin typeface="Arial"/>
                <a:cs typeface="Arial"/>
              </a:rPr>
              <a:t>Arrival directions, Particle ID</a:t>
            </a:r>
          </a:p>
        </p:txBody>
      </p:sp>
      <p:sp>
        <p:nvSpPr>
          <p:cNvPr id="17" name="テキスト ボックス 16"/>
          <p:cNvSpPr txBox="1"/>
          <p:nvPr/>
        </p:nvSpPr>
        <p:spPr>
          <a:xfrm>
            <a:off x="4711114" y="4485088"/>
            <a:ext cx="4358016" cy="2031325"/>
          </a:xfrm>
          <a:prstGeom prst="rect">
            <a:avLst/>
          </a:prstGeom>
          <a:noFill/>
          <a:ln>
            <a:solidFill>
              <a:srgbClr val="000000"/>
            </a:solidFill>
          </a:ln>
        </p:spPr>
        <p:txBody>
          <a:bodyPr wrap="square" rtlCol="0">
            <a:spAutoFit/>
          </a:bodyPr>
          <a:lstStyle/>
          <a:p>
            <a:pPr marL="342900" indent="-342900">
              <a:buFont typeface="Wingdings" charset="2"/>
              <a:buChar char="p"/>
            </a:pPr>
            <a:r>
              <a:rPr kumimoji="1" lang="en-US" altLang="ja-JP" dirty="0" smtClean="0">
                <a:solidFill>
                  <a:srgbClr val="0000FF"/>
                </a:solidFill>
                <a:latin typeface="Arial"/>
                <a:cs typeface="Arial"/>
              </a:rPr>
              <a:t>TASC (Total Absorption Calorimeter):</a:t>
            </a:r>
          </a:p>
          <a:p>
            <a:pPr marL="342900" indent="-342900">
              <a:buFont typeface="Wingdings" charset="2"/>
              <a:buChar char="Ø"/>
            </a:pPr>
            <a:r>
              <a:rPr kumimoji="1" lang="en-US" altLang="ja-JP" dirty="0" smtClean="0">
                <a:solidFill>
                  <a:srgbClr val="404040"/>
                </a:solidFill>
                <a:latin typeface="Arial"/>
                <a:cs typeface="Arial"/>
              </a:rPr>
              <a:t>12 layers of PWO logs (19mm x 20mm x 326mm) with total thickness of 27 </a:t>
            </a:r>
            <a:r>
              <a:rPr kumimoji="1" lang="en-US" altLang="ja-JP" dirty="0" err="1" smtClean="0">
                <a:solidFill>
                  <a:srgbClr val="404040"/>
                </a:solidFill>
                <a:latin typeface="Arial"/>
                <a:cs typeface="Arial"/>
              </a:rPr>
              <a:t>r.l</a:t>
            </a:r>
            <a:r>
              <a:rPr kumimoji="1" lang="en-US" altLang="ja-JP" dirty="0" smtClean="0">
                <a:solidFill>
                  <a:srgbClr val="404040"/>
                </a:solidFill>
                <a:latin typeface="Arial"/>
                <a:cs typeface="Arial"/>
              </a:rPr>
              <a:t>. The top layer is used for triggering and readout by PMT. Other layers are readout by PD/APD. </a:t>
            </a:r>
          </a:p>
          <a:p>
            <a:pPr marL="342900" indent="-342900">
              <a:buFont typeface="Wingdings" charset="2"/>
              <a:buChar char="Ø"/>
            </a:pPr>
            <a:r>
              <a:rPr kumimoji="1" lang="en-US" altLang="ja-JP" dirty="0" smtClean="0">
                <a:solidFill>
                  <a:srgbClr val="404040"/>
                </a:solidFill>
                <a:latin typeface="Arial"/>
                <a:cs typeface="Arial"/>
              </a:rPr>
              <a:t>Energy measurement, Particle ID</a:t>
            </a:r>
          </a:p>
        </p:txBody>
      </p:sp>
    </p:spTree>
    <p:extLst>
      <p:ext uri="{BB962C8B-B14F-4D97-AF65-F5344CB8AC3E}">
        <p14:creationId xmlns:p14="http://schemas.microsoft.com/office/powerpoint/2010/main" val="3169743476"/>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egnaposto contenuto 2"/>
          <p:cNvSpPr>
            <a:spLocks noGrp="1"/>
          </p:cNvSpPr>
          <p:nvPr>
            <p:ph idx="1"/>
          </p:nvPr>
        </p:nvSpPr>
        <p:spPr>
          <a:xfrm>
            <a:off x="457200" y="1295400"/>
            <a:ext cx="8429625" cy="5572125"/>
          </a:xfrm>
        </p:spPr>
        <p:txBody>
          <a:bodyPr/>
          <a:lstStyle/>
          <a:p>
            <a:pPr eaLnBrk="1" hangingPunct="1">
              <a:buFont typeface="Arial" charset="0"/>
              <a:buNone/>
            </a:pPr>
            <a:r>
              <a:rPr lang="it-IT" sz="2000" b="1" dirty="0" err="1">
                <a:latin typeface="Calibri" charset="0"/>
              </a:rPr>
              <a:t>It</a:t>
            </a:r>
            <a:r>
              <a:rPr lang="it-IT" sz="2000" b="1" dirty="0">
                <a:latin typeface="Calibri" charset="0"/>
              </a:rPr>
              <a:t> </a:t>
            </a:r>
            <a:r>
              <a:rPr lang="it-IT" sz="2000" b="1" dirty="0" err="1">
                <a:latin typeface="Calibri" charset="0"/>
              </a:rPr>
              <a:t>will</a:t>
            </a:r>
            <a:r>
              <a:rPr lang="it-IT" sz="2000" b="1" dirty="0">
                <a:latin typeface="Calibri" charset="0"/>
              </a:rPr>
              <a:t> combine for the first time </a:t>
            </a:r>
            <a:r>
              <a:rPr lang="it-IT" sz="2000" b="1" dirty="0" err="1">
                <a:latin typeface="Calibri" charset="0"/>
              </a:rPr>
              <a:t>photon</a:t>
            </a:r>
            <a:r>
              <a:rPr lang="it-IT" sz="2000" b="1" dirty="0">
                <a:latin typeface="Calibri" charset="0"/>
              </a:rPr>
              <a:t> and </a:t>
            </a:r>
            <a:r>
              <a:rPr lang="it-IT" sz="2000" b="1" dirty="0" err="1">
                <a:latin typeface="Calibri" charset="0"/>
              </a:rPr>
              <a:t>particle</a:t>
            </a:r>
            <a:r>
              <a:rPr lang="it-IT" sz="2000" b="1" dirty="0">
                <a:latin typeface="Calibri" charset="0"/>
              </a:rPr>
              <a:t> (</a:t>
            </a:r>
            <a:r>
              <a:rPr lang="it-IT" sz="2000" b="1" dirty="0" err="1">
                <a:latin typeface="Calibri" charset="0"/>
              </a:rPr>
              <a:t>electrons</a:t>
            </a:r>
            <a:r>
              <a:rPr lang="it-IT" sz="2000" b="1" dirty="0">
                <a:latin typeface="Calibri" charset="0"/>
              </a:rPr>
              <a:t> and nuclei)</a:t>
            </a:r>
          </a:p>
          <a:p>
            <a:pPr eaLnBrk="1" hangingPunct="1">
              <a:buFont typeface="Arial" charset="0"/>
              <a:buNone/>
            </a:pPr>
            <a:r>
              <a:rPr lang="it-IT" sz="2000" b="1" dirty="0" err="1">
                <a:latin typeface="Calibri" charset="0"/>
              </a:rPr>
              <a:t>detection</a:t>
            </a:r>
            <a:r>
              <a:rPr lang="it-IT" sz="2000" b="1" dirty="0">
                <a:latin typeface="Calibri" charset="0"/>
              </a:rPr>
              <a:t> in a </a:t>
            </a:r>
            <a:r>
              <a:rPr lang="it-IT" sz="2000" b="1" dirty="0" err="1">
                <a:latin typeface="Calibri" charset="0"/>
              </a:rPr>
              <a:t>unique</a:t>
            </a:r>
            <a:r>
              <a:rPr lang="it-IT" sz="2000" b="1" dirty="0">
                <a:latin typeface="Calibri" charset="0"/>
              </a:rPr>
              <a:t> </a:t>
            </a:r>
            <a:r>
              <a:rPr lang="it-IT" sz="2000" b="1" dirty="0" smtClean="0">
                <a:latin typeface="Calibri" charset="0"/>
              </a:rPr>
              <a:t>way</a:t>
            </a:r>
            <a:endParaRPr lang="it-IT" sz="2800" b="1" dirty="0">
              <a:solidFill>
                <a:srgbClr val="0000FF"/>
              </a:solidFill>
              <a:latin typeface="Calibri" charset="0"/>
            </a:endParaRPr>
          </a:p>
          <a:p>
            <a:pPr eaLnBrk="1" hangingPunct="1"/>
            <a:r>
              <a:rPr lang="it-IT" sz="2800" b="1" dirty="0" err="1">
                <a:solidFill>
                  <a:srgbClr val="0000FF"/>
                </a:solidFill>
                <a:latin typeface="Calibri" charset="0"/>
              </a:rPr>
              <a:t>Excellent</a:t>
            </a:r>
            <a:r>
              <a:rPr lang="it-IT" sz="2800" b="1" dirty="0">
                <a:solidFill>
                  <a:srgbClr val="0000FF"/>
                </a:solidFill>
                <a:latin typeface="Calibri" charset="0"/>
              </a:rPr>
              <a:t> </a:t>
            </a:r>
            <a:r>
              <a:rPr lang="it-IT" sz="2800" b="1" dirty="0" err="1">
                <a:solidFill>
                  <a:srgbClr val="0000FF"/>
                </a:solidFill>
                <a:latin typeface="Calibri" charset="0"/>
              </a:rPr>
              <a:t>Silicon</a:t>
            </a:r>
            <a:r>
              <a:rPr lang="it-IT" sz="2800" b="1" dirty="0">
                <a:solidFill>
                  <a:srgbClr val="0000FF"/>
                </a:solidFill>
                <a:latin typeface="Calibri" charset="0"/>
              </a:rPr>
              <a:t> </a:t>
            </a:r>
            <a:r>
              <a:rPr lang="it-IT" sz="2800" b="1" dirty="0" err="1">
                <a:solidFill>
                  <a:srgbClr val="0000FF"/>
                </a:solidFill>
                <a:latin typeface="Calibri" charset="0"/>
              </a:rPr>
              <a:t>Tracker</a:t>
            </a:r>
            <a:r>
              <a:rPr lang="it-IT" sz="2800" b="1" dirty="0">
                <a:solidFill>
                  <a:srgbClr val="0000FF"/>
                </a:solidFill>
                <a:latin typeface="Calibri" charset="0"/>
              </a:rPr>
              <a:t> (30 </a:t>
            </a:r>
            <a:r>
              <a:rPr lang="it-IT" sz="2800" b="1" dirty="0" err="1">
                <a:solidFill>
                  <a:srgbClr val="0000FF"/>
                </a:solidFill>
                <a:latin typeface="Calibri" charset="0"/>
              </a:rPr>
              <a:t>MeV</a:t>
            </a:r>
            <a:r>
              <a:rPr lang="it-IT" sz="2800" b="1" dirty="0">
                <a:solidFill>
                  <a:srgbClr val="0000FF"/>
                </a:solidFill>
                <a:latin typeface="Calibri" charset="0"/>
              </a:rPr>
              <a:t> – 300 </a:t>
            </a:r>
            <a:r>
              <a:rPr lang="it-IT" sz="2800" b="1" dirty="0" err="1">
                <a:solidFill>
                  <a:srgbClr val="0000FF"/>
                </a:solidFill>
                <a:latin typeface="Calibri" charset="0"/>
              </a:rPr>
              <a:t>GeV</a:t>
            </a:r>
            <a:r>
              <a:rPr lang="it-IT" sz="2800" b="1" dirty="0">
                <a:solidFill>
                  <a:srgbClr val="0000FF"/>
                </a:solidFill>
                <a:latin typeface="Calibri" charset="0"/>
              </a:rPr>
              <a:t>),</a:t>
            </a:r>
          </a:p>
          <a:p>
            <a:pPr lvl="1" eaLnBrk="1" hangingPunct="1"/>
            <a:r>
              <a:rPr lang="it-IT" sz="2400" b="1" dirty="0" err="1">
                <a:solidFill>
                  <a:srgbClr val="0000FF"/>
                </a:solidFill>
                <a:latin typeface="Calibri" charset="0"/>
              </a:rPr>
              <a:t>breakthrough</a:t>
            </a:r>
            <a:r>
              <a:rPr lang="it-IT" sz="2400" b="1" dirty="0">
                <a:solidFill>
                  <a:srgbClr val="0000FF"/>
                </a:solidFill>
                <a:latin typeface="Calibri" charset="0"/>
              </a:rPr>
              <a:t> </a:t>
            </a:r>
            <a:r>
              <a:rPr lang="it-IT" sz="2400" b="1" dirty="0" err="1">
                <a:solidFill>
                  <a:srgbClr val="0000FF"/>
                </a:solidFill>
                <a:latin typeface="Calibri" charset="0"/>
              </a:rPr>
              <a:t>angular</a:t>
            </a:r>
            <a:r>
              <a:rPr lang="it-IT" sz="2400" b="1" dirty="0">
                <a:solidFill>
                  <a:srgbClr val="0000FF"/>
                </a:solidFill>
                <a:latin typeface="Calibri" charset="0"/>
              </a:rPr>
              <a:t> </a:t>
            </a:r>
            <a:r>
              <a:rPr lang="it-IT" sz="2400" b="1" dirty="0" err="1">
                <a:solidFill>
                  <a:srgbClr val="0000FF"/>
                </a:solidFill>
                <a:latin typeface="Calibri" charset="0"/>
              </a:rPr>
              <a:t>resolution</a:t>
            </a:r>
            <a:r>
              <a:rPr lang="it-IT" sz="2400" b="1" dirty="0">
                <a:solidFill>
                  <a:srgbClr val="0000FF"/>
                </a:solidFill>
                <a:latin typeface="Calibri" charset="0"/>
              </a:rPr>
              <a:t> 4-5 </a:t>
            </a:r>
            <a:r>
              <a:rPr lang="it-IT" sz="2400" b="1" dirty="0" err="1">
                <a:solidFill>
                  <a:srgbClr val="0000FF"/>
                </a:solidFill>
                <a:latin typeface="Calibri" charset="0"/>
              </a:rPr>
              <a:t>times</a:t>
            </a:r>
            <a:r>
              <a:rPr lang="it-IT" sz="2400" b="1" dirty="0">
                <a:solidFill>
                  <a:srgbClr val="0000FF"/>
                </a:solidFill>
                <a:latin typeface="Calibri" charset="0"/>
              </a:rPr>
              <a:t> </a:t>
            </a:r>
            <a:r>
              <a:rPr lang="it-IT" sz="2400" b="1" dirty="0" err="1">
                <a:solidFill>
                  <a:srgbClr val="0000FF"/>
                </a:solidFill>
                <a:latin typeface="Calibri" charset="0"/>
              </a:rPr>
              <a:t>better</a:t>
            </a:r>
            <a:r>
              <a:rPr lang="it-IT" sz="2400" b="1" dirty="0">
                <a:solidFill>
                  <a:srgbClr val="0000FF"/>
                </a:solidFill>
                <a:latin typeface="Calibri" charset="0"/>
              </a:rPr>
              <a:t> </a:t>
            </a:r>
            <a:r>
              <a:rPr lang="it-IT" sz="2400" b="1" dirty="0" err="1">
                <a:solidFill>
                  <a:srgbClr val="0000FF"/>
                </a:solidFill>
                <a:latin typeface="Calibri" charset="0"/>
              </a:rPr>
              <a:t>than</a:t>
            </a:r>
            <a:r>
              <a:rPr lang="it-IT" sz="2400" b="1" dirty="0">
                <a:solidFill>
                  <a:srgbClr val="0000FF"/>
                </a:solidFill>
                <a:latin typeface="Calibri" charset="0"/>
              </a:rPr>
              <a:t> Fermi-LAT </a:t>
            </a:r>
            <a:r>
              <a:rPr lang="it-IT" sz="2400" b="1" dirty="0" err="1">
                <a:solidFill>
                  <a:srgbClr val="0000FF"/>
                </a:solidFill>
                <a:latin typeface="Calibri" charset="0"/>
              </a:rPr>
              <a:t>at</a:t>
            </a:r>
            <a:r>
              <a:rPr lang="it-IT" sz="2400" b="1" dirty="0">
                <a:solidFill>
                  <a:srgbClr val="0000FF"/>
                </a:solidFill>
                <a:latin typeface="Calibri" charset="0"/>
              </a:rPr>
              <a:t> 1 </a:t>
            </a:r>
            <a:r>
              <a:rPr lang="it-IT" sz="2400" b="1" dirty="0" err="1">
                <a:solidFill>
                  <a:srgbClr val="0000FF"/>
                </a:solidFill>
                <a:latin typeface="Calibri" charset="0"/>
              </a:rPr>
              <a:t>GeV</a:t>
            </a:r>
            <a:endParaRPr lang="it-IT" sz="2400" b="1" dirty="0">
              <a:solidFill>
                <a:srgbClr val="0000FF"/>
              </a:solidFill>
              <a:latin typeface="Calibri" charset="0"/>
            </a:endParaRPr>
          </a:p>
          <a:p>
            <a:pPr lvl="1" eaLnBrk="1" hangingPunct="1"/>
            <a:r>
              <a:rPr lang="it-IT" sz="2400" b="1" dirty="0" err="1">
                <a:solidFill>
                  <a:srgbClr val="0000FF"/>
                </a:solidFill>
                <a:latin typeface="Calibri" charset="0"/>
              </a:rPr>
              <a:t>improved</a:t>
            </a:r>
            <a:r>
              <a:rPr lang="it-IT" sz="2400" b="1" dirty="0">
                <a:solidFill>
                  <a:srgbClr val="0000FF"/>
                </a:solidFill>
                <a:latin typeface="Calibri" charset="0"/>
              </a:rPr>
              <a:t> </a:t>
            </a:r>
            <a:r>
              <a:rPr lang="it-IT" sz="2400" b="1" dirty="0" err="1">
                <a:solidFill>
                  <a:srgbClr val="0000FF"/>
                </a:solidFill>
                <a:latin typeface="Calibri" charset="0"/>
              </a:rPr>
              <a:t>sensitivity</a:t>
            </a:r>
            <a:r>
              <a:rPr lang="it-IT" sz="2400" b="1" dirty="0">
                <a:solidFill>
                  <a:srgbClr val="0000FF"/>
                </a:solidFill>
                <a:latin typeface="Calibri" charset="0"/>
              </a:rPr>
              <a:t> </a:t>
            </a:r>
            <a:r>
              <a:rPr lang="it-IT" sz="2400" b="1" dirty="0" err="1">
                <a:solidFill>
                  <a:srgbClr val="0000FF"/>
                </a:solidFill>
                <a:latin typeface="Calibri" charset="0"/>
              </a:rPr>
              <a:t>compared</a:t>
            </a:r>
            <a:r>
              <a:rPr lang="it-IT" sz="2400" b="1" dirty="0">
                <a:solidFill>
                  <a:srgbClr val="0000FF"/>
                </a:solidFill>
                <a:latin typeface="Calibri" charset="0"/>
              </a:rPr>
              <a:t> with Fermi-LAT by a </a:t>
            </a:r>
            <a:r>
              <a:rPr lang="it-IT" sz="2400" b="1" dirty="0" err="1">
                <a:solidFill>
                  <a:srgbClr val="0000FF"/>
                </a:solidFill>
                <a:latin typeface="Calibri" charset="0"/>
              </a:rPr>
              <a:t>factor</a:t>
            </a:r>
            <a:r>
              <a:rPr lang="it-IT" sz="2400" b="1" dirty="0">
                <a:solidFill>
                  <a:srgbClr val="0000FF"/>
                </a:solidFill>
                <a:latin typeface="Calibri" charset="0"/>
              </a:rPr>
              <a:t> of 5-10 in the </a:t>
            </a:r>
            <a:r>
              <a:rPr lang="it-IT" sz="2400" b="1" dirty="0" err="1">
                <a:solidFill>
                  <a:srgbClr val="0000FF"/>
                </a:solidFill>
                <a:latin typeface="Calibri" charset="0"/>
              </a:rPr>
              <a:t>energy</a:t>
            </a:r>
            <a:r>
              <a:rPr lang="it-IT" sz="2400" b="1" dirty="0">
                <a:solidFill>
                  <a:srgbClr val="0000FF"/>
                </a:solidFill>
                <a:latin typeface="Calibri" charset="0"/>
              </a:rPr>
              <a:t> </a:t>
            </a:r>
            <a:r>
              <a:rPr lang="it-IT" sz="2400" b="1" dirty="0" err="1">
                <a:solidFill>
                  <a:srgbClr val="0000FF"/>
                </a:solidFill>
                <a:latin typeface="Calibri" charset="0"/>
              </a:rPr>
              <a:t>range</a:t>
            </a:r>
            <a:r>
              <a:rPr lang="it-IT" sz="2400" b="1" dirty="0">
                <a:solidFill>
                  <a:srgbClr val="0000FF"/>
                </a:solidFill>
                <a:latin typeface="Calibri" charset="0"/>
              </a:rPr>
              <a:t> 30 </a:t>
            </a:r>
            <a:r>
              <a:rPr lang="it-IT" sz="2400" b="1" dirty="0" err="1">
                <a:solidFill>
                  <a:srgbClr val="0000FF"/>
                </a:solidFill>
                <a:latin typeface="Calibri" charset="0"/>
              </a:rPr>
              <a:t>MeV</a:t>
            </a:r>
            <a:r>
              <a:rPr lang="it-IT" sz="2400" b="1" dirty="0">
                <a:solidFill>
                  <a:srgbClr val="0000FF"/>
                </a:solidFill>
                <a:latin typeface="Calibri" charset="0"/>
              </a:rPr>
              <a:t> – 10 </a:t>
            </a:r>
            <a:r>
              <a:rPr lang="it-IT" sz="2400" b="1" dirty="0" err="1">
                <a:solidFill>
                  <a:srgbClr val="0000FF"/>
                </a:solidFill>
                <a:latin typeface="Calibri" charset="0"/>
              </a:rPr>
              <a:t>GeV</a:t>
            </a:r>
            <a:endParaRPr lang="it-IT" sz="2400" b="1" dirty="0">
              <a:solidFill>
                <a:srgbClr val="0000FF"/>
              </a:solidFill>
              <a:latin typeface="Calibri" charset="0"/>
            </a:endParaRPr>
          </a:p>
          <a:p>
            <a:pPr lvl="1" eaLnBrk="1" hangingPunct="1">
              <a:buFont typeface="Arial" charset="0"/>
              <a:buNone/>
            </a:pPr>
            <a:endParaRPr lang="it-IT" b="1" dirty="0">
              <a:solidFill>
                <a:srgbClr val="0000FF"/>
              </a:solidFill>
              <a:latin typeface="Calibri" charset="0"/>
            </a:endParaRPr>
          </a:p>
          <a:p>
            <a:pPr eaLnBrk="1" hangingPunct="1"/>
            <a:r>
              <a:rPr lang="it-IT" sz="2800" b="1" dirty="0" err="1">
                <a:solidFill>
                  <a:srgbClr val="800000"/>
                </a:solidFill>
                <a:latin typeface="Calibri" charset="0"/>
              </a:rPr>
              <a:t>Heavy</a:t>
            </a:r>
            <a:r>
              <a:rPr lang="it-IT" sz="2800" b="1" dirty="0">
                <a:solidFill>
                  <a:srgbClr val="800000"/>
                </a:solidFill>
                <a:latin typeface="Calibri" charset="0"/>
              </a:rPr>
              <a:t> </a:t>
            </a:r>
            <a:r>
              <a:rPr lang="it-IT" sz="2800" b="1" dirty="0" err="1">
                <a:solidFill>
                  <a:srgbClr val="800000"/>
                </a:solidFill>
                <a:latin typeface="Calibri" charset="0"/>
              </a:rPr>
              <a:t>Calorimeter</a:t>
            </a:r>
            <a:r>
              <a:rPr lang="it-IT" sz="2800" b="1" dirty="0">
                <a:solidFill>
                  <a:srgbClr val="800000"/>
                </a:solidFill>
                <a:latin typeface="Calibri" charset="0"/>
              </a:rPr>
              <a:t> (25 X</a:t>
            </a:r>
            <a:r>
              <a:rPr lang="it-IT" sz="2800" b="1" baseline="-25000" dirty="0">
                <a:solidFill>
                  <a:srgbClr val="800000"/>
                </a:solidFill>
                <a:latin typeface="Calibri" charset="0"/>
              </a:rPr>
              <a:t>0</a:t>
            </a:r>
            <a:r>
              <a:rPr lang="it-IT" sz="2800" b="1" dirty="0">
                <a:solidFill>
                  <a:srgbClr val="800000"/>
                </a:solidFill>
                <a:latin typeface="Calibri" charset="0"/>
              </a:rPr>
              <a:t>) with </a:t>
            </a:r>
            <a:r>
              <a:rPr lang="it-IT" sz="2800" b="1" dirty="0" err="1">
                <a:solidFill>
                  <a:srgbClr val="800000"/>
                </a:solidFill>
                <a:latin typeface="Calibri" charset="0"/>
              </a:rPr>
              <a:t>optimal</a:t>
            </a:r>
            <a:r>
              <a:rPr lang="it-IT" sz="2800" b="1" dirty="0">
                <a:solidFill>
                  <a:srgbClr val="800000"/>
                </a:solidFill>
                <a:latin typeface="Calibri" charset="0"/>
              </a:rPr>
              <a:t> </a:t>
            </a:r>
            <a:r>
              <a:rPr lang="it-IT" sz="2800" b="1" dirty="0" err="1">
                <a:solidFill>
                  <a:srgbClr val="800000"/>
                </a:solidFill>
                <a:latin typeface="Calibri" charset="0"/>
              </a:rPr>
              <a:t>energy</a:t>
            </a:r>
            <a:r>
              <a:rPr lang="it-IT" sz="2800" b="1" dirty="0">
                <a:solidFill>
                  <a:srgbClr val="800000"/>
                </a:solidFill>
                <a:latin typeface="Calibri" charset="0"/>
              </a:rPr>
              <a:t> </a:t>
            </a:r>
            <a:r>
              <a:rPr lang="it-IT" sz="2800" b="1" dirty="0" err="1">
                <a:solidFill>
                  <a:srgbClr val="800000"/>
                </a:solidFill>
                <a:latin typeface="Calibri" charset="0"/>
              </a:rPr>
              <a:t>resolution</a:t>
            </a:r>
            <a:r>
              <a:rPr lang="it-IT" sz="2800" b="1" dirty="0">
                <a:solidFill>
                  <a:srgbClr val="800000"/>
                </a:solidFill>
                <a:latin typeface="Calibri" charset="0"/>
              </a:rPr>
              <a:t> and </a:t>
            </a:r>
            <a:r>
              <a:rPr lang="it-IT" sz="2800" b="1" dirty="0" err="1">
                <a:solidFill>
                  <a:srgbClr val="800000"/>
                </a:solidFill>
                <a:latin typeface="Calibri" charset="0"/>
              </a:rPr>
              <a:t>particle</a:t>
            </a:r>
            <a:r>
              <a:rPr lang="it-IT" sz="2800" b="1" dirty="0">
                <a:solidFill>
                  <a:srgbClr val="800000"/>
                </a:solidFill>
                <a:latin typeface="Calibri" charset="0"/>
              </a:rPr>
              <a:t> </a:t>
            </a:r>
            <a:r>
              <a:rPr lang="it-IT" sz="2800" b="1" dirty="0" err="1">
                <a:solidFill>
                  <a:srgbClr val="800000"/>
                </a:solidFill>
                <a:latin typeface="Calibri" charset="0"/>
              </a:rPr>
              <a:t>discrimination</a:t>
            </a:r>
            <a:endParaRPr lang="it-IT" sz="2800" b="1" dirty="0">
              <a:solidFill>
                <a:srgbClr val="800000"/>
              </a:solidFill>
              <a:latin typeface="Calibri" charset="0"/>
            </a:endParaRPr>
          </a:p>
          <a:p>
            <a:pPr lvl="1" eaLnBrk="1" hangingPunct="1"/>
            <a:r>
              <a:rPr lang="it-IT" sz="2400" b="1" dirty="0">
                <a:solidFill>
                  <a:srgbClr val="800000"/>
                </a:solidFill>
                <a:latin typeface="Calibri" charset="0"/>
              </a:rPr>
              <a:t>Electron/</a:t>
            </a:r>
            <a:r>
              <a:rPr lang="it-IT" sz="2400" b="1" dirty="0" err="1">
                <a:solidFill>
                  <a:srgbClr val="800000"/>
                </a:solidFill>
                <a:latin typeface="Calibri" charset="0"/>
              </a:rPr>
              <a:t>positron</a:t>
            </a:r>
            <a:r>
              <a:rPr lang="it-IT" sz="2400" b="1" dirty="0">
                <a:solidFill>
                  <a:srgbClr val="800000"/>
                </a:solidFill>
                <a:latin typeface="Calibri" charset="0"/>
              </a:rPr>
              <a:t> </a:t>
            </a:r>
            <a:r>
              <a:rPr lang="it-IT" sz="2400" b="1" dirty="0" err="1">
                <a:solidFill>
                  <a:srgbClr val="800000"/>
                </a:solidFill>
                <a:latin typeface="Calibri" charset="0"/>
              </a:rPr>
              <a:t>detection</a:t>
            </a:r>
            <a:r>
              <a:rPr lang="it-IT" sz="2400" b="1" dirty="0">
                <a:solidFill>
                  <a:srgbClr val="800000"/>
                </a:solidFill>
                <a:latin typeface="Calibri" charset="0"/>
              </a:rPr>
              <a:t> up to </a:t>
            </a:r>
            <a:r>
              <a:rPr lang="it-IT" sz="2400" b="1" dirty="0" err="1">
                <a:solidFill>
                  <a:srgbClr val="800000"/>
                </a:solidFill>
                <a:latin typeface="Calibri" charset="0"/>
              </a:rPr>
              <a:t>TeV</a:t>
            </a:r>
            <a:r>
              <a:rPr lang="it-IT" sz="2400" b="1" dirty="0">
                <a:solidFill>
                  <a:srgbClr val="800000"/>
                </a:solidFill>
                <a:latin typeface="Calibri" charset="0"/>
              </a:rPr>
              <a:t> </a:t>
            </a:r>
            <a:r>
              <a:rPr lang="it-IT" sz="2400" b="1" dirty="0" err="1">
                <a:solidFill>
                  <a:srgbClr val="800000"/>
                </a:solidFill>
                <a:latin typeface="Calibri" charset="0"/>
              </a:rPr>
              <a:t>energies</a:t>
            </a:r>
            <a:endParaRPr lang="it-IT" sz="2400" b="1" dirty="0">
              <a:solidFill>
                <a:srgbClr val="800000"/>
              </a:solidFill>
              <a:latin typeface="Calibri" charset="0"/>
            </a:endParaRPr>
          </a:p>
          <a:p>
            <a:pPr lvl="1" eaLnBrk="1" hangingPunct="1"/>
            <a:r>
              <a:rPr lang="it-IT" sz="2400" b="1" dirty="0">
                <a:solidFill>
                  <a:srgbClr val="800000"/>
                </a:solidFill>
                <a:latin typeface="Calibri" charset="0"/>
              </a:rPr>
              <a:t>Nuclei </a:t>
            </a:r>
            <a:r>
              <a:rPr lang="it-IT" sz="2400" b="1" dirty="0" err="1">
                <a:solidFill>
                  <a:srgbClr val="800000"/>
                </a:solidFill>
                <a:latin typeface="Calibri" charset="0"/>
              </a:rPr>
              <a:t>detection</a:t>
            </a:r>
            <a:r>
              <a:rPr lang="it-IT" sz="2400" b="1" dirty="0">
                <a:solidFill>
                  <a:srgbClr val="800000"/>
                </a:solidFill>
                <a:latin typeface="Calibri" charset="0"/>
              </a:rPr>
              <a:t> up to 10</a:t>
            </a:r>
            <a:r>
              <a:rPr lang="it-IT" sz="2400" b="1" baseline="30000" dirty="0">
                <a:solidFill>
                  <a:srgbClr val="800000"/>
                </a:solidFill>
                <a:latin typeface="Calibri" charset="0"/>
              </a:rPr>
              <a:t>15</a:t>
            </a:r>
            <a:r>
              <a:rPr lang="it-IT" sz="2400" b="1" dirty="0">
                <a:solidFill>
                  <a:srgbClr val="800000"/>
                </a:solidFill>
                <a:latin typeface="Calibri" charset="0"/>
              </a:rPr>
              <a:t> </a:t>
            </a:r>
            <a:r>
              <a:rPr lang="it-IT" sz="2400" b="1" dirty="0" err="1">
                <a:solidFill>
                  <a:srgbClr val="800000"/>
                </a:solidFill>
                <a:latin typeface="Calibri" charset="0"/>
              </a:rPr>
              <a:t>eV</a:t>
            </a:r>
            <a:r>
              <a:rPr lang="it-IT" sz="2400" b="1" dirty="0">
                <a:solidFill>
                  <a:srgbClr val="800000"/>
                </a:solidFill>
                <a:latin typeface="Calibri" charset="0"/>
              </a:rPr>
              <a:t> </a:t>
            </a:r>
            <a:r>
              <a:rPr lang="it-IT" sz="2400" b="1" dirty="0" err="1">
                <a:solidFill>
                  <a:srgbClr val="800000"/>
                </a:solidFill>
                <a:latin typeface="Calibri" charset="0"/>
              </a:rPr>
              <a:t>energies</a:t>
            </a:r>
            <a:endParaRPr lang="it-IT" b="1" dirty="0">
              <a:solidFill>
                <a:srgbClr val="800000"/>
              </a:solidFill>
              <a:latin typeface="Calibri" charset="0"/>
            </a:endParaRPr>
          </a:p>
          <a:p>
            <a:pPr lvl="1" eaLnBrk="1" hangingPunct="1">
              <a:buFont typeface="Arial" charset="0"/>
              <a:buNone/>
            </a:pPr>
            <a:endParaRPr lang="it-IT" sz="2400" b="1" dirty="0">
              <a:solidFill>
                <a:srgbClr val="0000FF"/>
              </a:solidFill>
              <a:latin typeface="Calibri" charset="0"/>
            </a:endParaRPr>
          </a:p>
          <a:p>
            <a:pPr eaLnBrk="1" hangingPunct="1">
              <a:buFontTx/>
              <a:buNone/>
            </a:pPr>
            <a:endParaRPr lang="it-IT" sz="2800" b="1" dirty="0">
              <a:solidFill>
                <a:srgbClr val="0000FF"/>
              </a:solidFill>
              <a:latin typeface="Calibri" charset="0"/>
            </a:endParaRPr>
          </a:p>
          <a:p>
            <a:pPr eaLnBrk="1" hangingPunct="1">
              <a:buFontTx/>
              <a:buNone/>
            </a:pPr>
            <a:endParaRPr lang="it-IT" sz="2800" b="1" dirty="0">
              <a:solidFill>
                <a:srgbClr val="C00000"/>
              </a:solidFill>
              <a:latin typeface="Calibri" charset="0"/>
            </a:endParaRPr>
          </a:p>
        </p:txBody>
      </p:sp>
      <p:sp>
        <p:nvSpPr>
          <p:cNvPr id="4" name="Titolo 1"/>
          <p:cNvSpPr txBox="1">
            <a:spLocks/>
          </p:cNvSpPr>
          <p:nvPr/>
        </p:nvSpPr>
        <p:spPr bwMode="auto">
          <a:xfrm>
            <a:off x="609600" y="457200"/>
            <a:ext cx="7772400" cy="642937"/>
          </a:xfrm>
          <a:prstGeom prst="rect">
            <a:avLst/>
          </a:prstGeom>
          <a:noFill/>
          <a:ln w="9525">
            <a:noFill/>
            <a:miter lim="800000"/>
            <a:headEnd/>
            <a:tailEnd/>
          </a:ln>
        </p:spPr>
        <p:txBody>
          <a:bodyPr anchor="ctr"/>
          <a:lstStyle/>
          <a:p>
            <a:pPr algn="ctr" eaLnBrk="0" fontAlgn="auto" hangingPunct="0">
              <a:spcBef>
                <a:spcPts val="0"/>
              </a:spcBef>
              <a:spcAft>
                <a:spcPts val="0"/>
              </a:spcAft>
              <a:defRPr/>
            </a:pPr>
            <a:r>
              <a:rPr lang="it-IT" sz="3200" b="1" kern="0" dirty="0" smtClean="0">
                <a:solidFill>
                  <a:srgbClr val="C00000"/>
                </a:solidFill>
                <a:latin typeface="+mj-lt"/>
                <a:ea typeface="+mj-ea"/>
                <a:cs typeface="+mj-cs"/>
              </a:rPr>
              <a:t>Gamma-</a:t>
            </a:r>
            <a:r>
              <a:rPr lang="it-IT" sz="3200" b="1" kern="0" dirty="0">
                <a:solidFill>
                  <a:srgbClr val="C00000"/>
                </a:solidFill>
                <a:latin typeface="+mj-lt"/>
                <a:ea typeface="+mj-ea"/>
                <a:cs typeface="+mj-cs"/>
              </a:rPr>
              <a:t>400 </a:t>
            </a:r>
            <a:r>
              <a:rPr lang="it-IT" sz="3200" b="1" kern="0" dirty="0" smtClean="0">
                <a:solidFill>
                  <a:srgbClr val="C00000"/>
                </a:solidFill>
                <a:latin typeface="+mj-lt"/>
                <a:ea typeface="+mj-ea"/>
                <a:cs typeface="+mj-cs"/>
              </a:rPr>
              <a:t>on Russian satellite</a:t>
            </a:r>
            <a:endParaRPr lang="it-IT" sz="3200" b="1" kern="0" dirty="0">
              <a:solidFill>
                <a:srgbClr val="C00000"/>
              </a:solidFill>
              <a:latin typeface="+mj-lt"/>
              <a:ea typeface="+mj-ea"/>
              <a:cs typeface="+mj-cs"/>
            </a:endParaRPr>
          </a:p>
        </p:txBody>
      </p:sp>
    </p:spTree>
    <p:extLst>
      <p:ext uri="{BB962C8B-B14F-4D97-AF65-F5344CB8AC3E}">
        <p14:creationId xmlns:p14="http://schemas.microsoft.com/office/powerpoint/2010/main" val="16111889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
          <p:cNvSpPr>
            <a:spLocks noGrp="1"/>
          </p:cNvSpPr>
          <p:nvPr>
            <p:ph type="title"/>
          </p:nvPr>
        </p:nvSpPr>
        <p:spPr/>
        <p:txBody>
          <a:bodyPr/>
          <a:lstStyle/>
          <a:p>
            <a:pPr eaLnBrk="1" hangingPunct="1"/>
            <a:endParaRPr lang="en-US">
              <a:latin typeface="Calibri" charset="0"/>
            </a:endParaRPr>
          </a:p>
        </p:txBody>
      </p:sp>
      <p:pic>
        <p:nvPicPr>
          <p:cNvPr id="6147" name="Segnaposto contenuto 3" descr="g400-03.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57250" y="579438"/>
            <a:ext cx="7383463" cy="5492750"/>
          </a:xfrm>
        </p:spPr>
      </p:pic>
    </p:spTree>
    <p:extLst>
      <p:ext uri="{BB962C8B-B14F-4D97-AF65-F5344CB8AC3E}">
        <p14:creationId xmlns:p14="http://schemas.microsoft.com/office/powerpoint/2010/main" val="171176427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DD6036"/>
                </a:solidFill>
              </a:rPr>
              <a:t>ISS-CREAM</a:t>
            </a:r>
            <a:endParaRPr lang="en-US" sz="3600" dirty="0">
              <a:solidFill>
                <a:srgbClr val="DD6036"/>
              </a:solidFill>
            </a:endParaRPr>
          </a:p>
        </p:txBody>
      </p:sp>
      <p:sp>
        <p:nvSpPr>
          <p:cNvPr id="3" name="Content Placeholder 2"/>
          <p:cNvSpPr>
            <a:spLocks noGrp="1"/>
          </p:cNvSpPr>
          <p:nvPr>
            <p:ph idx="1"/>
          </p:nvPr>
        </p:nvSpPr>
        <p:spPr>
          <a:xfrm>
            <a:off x="533400" y="1447800"/>
            <a:ext cx="8305800" cy="4953000"/>
          </a:xfrm>
        </p:spPr>
        <p:txBody>
          <a:bodyPr/>
          <a:lstStyle/>
          <a:p>
            <a:r>
              <a:rPr lang="en-US" dirty="0" smtClean="0"/>
              <a:t>The idea is to put the CREAM detector, developed as a Long Duration balloon experiment, onboard the ISS, </a:t>
            </a:r>
            <a:r>
              <a:rPr lang="en-US" dirty="0"/>
              <a:t>at the Japanese Experiment Modules Exposed Facility (JEM-EF) </a:t>
            </a:r>
            <a:r>
              <a:rPr lang="en-US" dirty="0" smtClean="0"/>
              <a:t>KIBO.</a:t>
            </a:r>
          </a:p>
          <a:p>
            <a:r>
              <a:rPr lang="en-US" dirty="0"/>
              <a:t>T</a:t>
            </a:r>
            <a:r>
              <a:rPr lang="en-US" dirty="0" smtClean="0"/>
              <a:t>he </a:t>
            </a:r>
            <a:r>
              <a:rPr lang="en-US" dirty="0"/>
              <a:t>1,200 kg estimated mass of the payload is over twice the mass of any previously launched payload using the JAXA’s HTV. The development team will modify the existing instruments to meet the new requirements of the launch vehicle and ISS</a:t>
            </a:r>
            <a:r>
              <a:rPr lang="en-US" dirty="0" smtClean="0"/>
              <a:t>.</a:t>
            </a:r>
          </a:p>
          <a:p>
            <a:r>
              <a:rPr lang="en-US" dirty="0" smtClean="0"/>
              <a:t>Very good chance to reach 10</a:t>
            </a:r>
            <a:r>
              <a:rPr lang="en-US" baseline="30000" dirty="0" smtClean="0"/>
              <a:t>15</a:t>
            </a:r>
            <a:r>
              <a:rPr lang="en-US" dirty="0" smtClean="0"/>
              <a:t> </a:t>
            </a:r>
            <a:r>
              <a:rPr lang="en-US" dirty="0" err="1" smtClean="0"/>
              <a:t>eV</a:t>
            </a:r>
            <a:r>
              <a:rPr lang="en-US" dirty="0" smtClean="0"/>
              <a:t>.</a:t>
            </a:r>
            <a:endParaRPr lang="en-US" dirty="0"/>
          </a:p>
        </p:txBody>
      </p:sp>
    </p:spTree>
    <p:extLst>
      <p:ext uri="{BB962C8B-B14F-4D97-AF65-F5344CB8AC3E}">
        <p14:creationId xmlns:p14="http://schemas.microsoft.com/office/powerpoint/2010/main" val="1056492197"/>
      </p:ext>
    </p:extLst>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idx="4294967295"/>
          </p:nvPr>
        </p:nvSpPr>
        <p:spPr>
          <a:xfrm>
            <a:off x="533400" y="476250"/>
            <a:ext cx="7772400" cy="803275"/>
          </a:xfrm>
          <a:prstGeom prst="rect">
            <a:avLst/>
          </a:prstGeom>
        </p:spPr>
        <p:txBody>
          <a:bodyPr/>
          <a:lstStyle/>
          <a:p>
            <a:r>
              <a:rPr lang="it-IT" sz="4000" dirty="0" err="1">
                <a:solidFill>
                  <a:srgbClr val="D16349"/>
                </a:solidFill>
              </a:rPr>
              <a:t>Conclusions</a:t>
            </a:r>
            <a:endParaRPr lang="it-IT" sz="4000" dirty="0">
              <a:solidFill>
                <a:srgbClr val="D16349"/>
              </a:solidFill>
            </a:endParaRPr>
          </a:p>
        </p:txBody>
      </p:sp>
      <p:sp>
        <p:nvSpPr>
          <p:cNvPr id="174083" name="Rectangle 3"/>
          <p:cNvSpPr>
            <a:spLocks noGrp="1" noChangeArrowheads="1"/>
          </p:cNvSpPr>
          <p:nvPr>
            <p:ph sz="quarter" idx="1"/>
          </p:nvPr>
        </p:nvSpPr>
        <p:spPr>
          <a:xfrm>
            <a:off x="395288" y="1341438"/>
            <a:ext cx="8424862" cy="4824412"/>
          </a:xfrm>
        </p:spPr>
        <p:txBody>
          <a:bodyPr/>
          <a:lstStyle/>
          <a:p>
            <a:pPr marL="0" indent="0">
              <a:lnSpc>
                <a:spcPct val="90000"/>
              </a:lnSpc>
              <a:buNone/>
            </a:pPr>
            <a:r>
              <a:rPr lang="it-IT" b="1" dirty="0" smtClean="0"/>
              <a:t>High </a:t>
            </a:r>
            <a:r>
              <a:rPr lang="it-IT" b="1" dirty="0" err="1" smtClean="0"/>
              <a:t>energy</a:t>
            </a:r>
            <a:r>
              <a:rPr lang="it-IT" b="1" dirty="0"/>
              <a:t> </a:t>
            </a:r>
            <a:r>
              <a:rPr lang="it-IT" b="1" dirty="0" smtClean="0"/>
              <a:t>line</a:t>
            </a:r>
          </a:p>
          <a:p>
            <a:pPr marL="0" indent="0">
              <a:lnSpc>
                <a:spcPct val="90000"/>
              </a:lnSpc>
              <a:buNone/>
            </a:pPr>
            <a:endParaRPr lang="it-IT" b="1" dirty="0" smtClean="0"/>
          </a:p>
          <a:p>
            <a:pPr>
              <a:lnSpc>
                <a:spcPct val="90000"/>
              </a:lnSpc>
            </a:pPr>
            <a:r>
              <a:rPr lang="it-IT" sz="2400" dirty="0" smtClean="0"/>
              <a:t>H and He </a:t>
            </a:r>
            <a:r>
              <a:rPr lang="it-IT" sz="2400" dirty="0" err="1" smtClean="0"/>
              <a:t>spectra</a:t>
            </a:r>
            <a:r>
              <a:rPr lang="it-IT" sz="2400" dirty="0" smtClean="0"/>
              <a:t> </a:t>
            </a:r>
            <a:r>
              <a:rPr lang="it-IT" sz="2400" b="1" dirty="0" smtClean="0">
                <a:solidFill>
                  <a:srgbClr val="3366FF"/>
                </a:solidFill>
              </a:rPr>
              <a:t>are</a:t>
            </a:r>
            <a:r>
              <a:rPr lang="it-IT" sz="2400" dirty="0" smtClean="0"/>
              <a:t> </a:t>
            </a:r>
            <a:r>
              <a:rPr lang="it-IT" sz="2400" dirty="0" err="1" smtClean="0"/>
              <a:t>different</a:t>
            </a:r>
            <a:endParaRPr lang="it-IT" sz="2400" dirty="0" smtClean="0"/>
          </a:p>
          <a:p>
            <a:pPr>
              <a:lnSpc>
                <a:spcPct val="90000"/>
              </a:lnSpc>
            </a:pPr>
            <a:r>
              <a:rPr lang="it-IT" sz="2400" dirty="0" smtClean="0"/>
              <a:t>H and He </a:t>
            </a:r>
            <a:r>
              <a:rPr lang="it-IT" sz="2400" dirty="0" err="1" smtClean="0"/>
              <a:t>spectra</a:t>
            </a:r>
            <a:r>
              <a:rPr lang="it-IT" sz="2400" dirty="0" smtClean="0"/>
              <a:t> </a:t>
            </a:r>
            <a:r>
              <a:rPr lang="it-IT" sz="2400" b="1" dirty="0" err="1" smtClean="0">
                <a:solidFill>
                  <a:srgbClr val="3366FF"/>
                </a:solidFill>
              </a:rPr>
              <a:t>harden</a:t>
            </a:r>
            <a:r>
              <a:rPr lang="it-IT" sz="2400" b="1" dirty="0" smtClean="0">
                <a:solidFill>
                  <a:srgbClr val="3366FF"/>
                </a:solidFill>
              </a:rPr>
              <a:t> with </a:t>
            </a:r>
            <a:r>
              <a:rPr lang="it-IT" sz="2400" b="1" dirty="0" err="1" smtClean="0">
                <a:solidFill>
                  <a:srgbClr val="3366FF"/>
                </a:solidFill>
              </a:rPr>
              <a:t>energy</a:t>
            </a:r>
            <a:r>
              <a:rPr lang="it-IT" sz="2400" b="1" dirty="0" smtClean="0">
                <a:solidFill>
                  <a:srgbClr val="3366FF"/>
                </a:solidFill>
              </a:rPr>
              <a:t> </a:t>
            </a:r>
            <a:r>
              <a:rPr lang="it-IT" sz="2400" dirty="0" smtClean="0"/>
              <a:t>(230 GV)</a:t>
            </a:r>
          </a:p>
          <a:p>
            <a:pPr>
              <a:lnSpc>
                <a:spcPct val="90000"/>
              </a:lnSpc>
            </a:pPr>
            <a:r>
              <a:rPr lang="it-IT" sz="2400" dirty="0" smtClean="0"/>
              <a:t>Hi-</a:t>
            </a:r>
            <a:r>
              <a:rPr lang="it-IT" sz="2400" dirty="0" err="1" smtClean="0"/>
              <a:t>Z</a:t>
            </a:r>
            <a:r>
              <a:rPr lang="it-IT" sz="2400" dirty="0" smtClean="0"/>
              <a:t> </a:t>
            </a:r>
            <a:r>
              <a:rPr lang="it-IT" sz="2400" dirty="0" err="1" smtClean="0"/>
              <a:t>spectra</a:t>
            </a:r>
            <a:r>
              <a:rPr lang="it-IT" sz="2400" dirty="0" smtClean="0"/>
              <a:t> </a:t>
            </a:r>
            <a:r>
              <a:rPr lang="it-IT" sz="2400" b="1" dirty="0" err="1" smtClean="0">
                <a:solidFill>
                  <a:srgbClr val="3366FF"/>
                </a:solidFill>
              </a:rPr>
              <a:t>might</a:t>
            </a:r>
            <a:r>
              <a:rPr lang="it-IT" sz="2400" dirty="0" smtClean="0"/>
              <a:t> show </a:t>
            </a:r>
            <a:r>
              <a:rPr lang="it-IT" sz="2400" dirty="0" err="1" smtClean="0"/>
              <a:t>similar</a:t>
            </a:r>
            <a:r>
              <a:rPr lang="it-IT" sz="2400" dirty="0" smtClean="0"/>
              <a:t> </a:t>
            </a:r>
            <a:r>
              <a:rPr lang="it-IT" sz="2400" dirty="0" err="1" smtClean="0"/>
              <a:t>hardening</a:t>
            </a:r>
            <a:endParaRPr lang="it-IT" sz="2400" dirty="0" smtClean="0"/>
          </a:p>
          <a:p>
            <a:pPr>
              <a:lnSpc>
                <a:spcPct val="90000"/>
              </a:lnSpc>
            </a:pPr>
            <a:r>
              <a:rPr lang="it-IT" sz="2400" dirty="0" smtClean="0"/>
              <a:t>Energy dependance of </a:t>
            </a:r>
            <a:r>
              <a:rPr lang="it-IT" sz="2400" dirty="0" err="1" smtClean="0"/>
              <a:t>propagation</a:t>
            </a:r>
            <a:r>
              <a:rPr lang="it-IT" sz="2400" dirty="0" smtClean="0"/>
              <a:t> </a:t>
            </a:r>
            <a:r>
              <a:rPr lang="it-IT" sz="2400" b="1" dirty="0" err="1" smtClean="0">
                <a:solidFill>
                  <a:srgbClr val="3366FF"/>
                </a:solidFill>
              </a:rPr>
              <a:t>still</a:t>
            </a:r>
            <a:r>
              <a:rPr lang="it-IT" sz="2400" b="1" dirty="0" smtClean="0">
                <a:solidFill>
                  <a:srgbClr val="3366FF"/>
                </a:solidFill>
              </a:rPr>
              <a:t> </a:t>
            </a:r>
            <a:r>
              <a:rPr lang="it-IT" sz="2400" b="1" dirty="0" err="1" smtClean="0">
                <a:solidFill>
                  <a:srgbClr val="3366FF"/>
                </a:solidFill>
              </a:rPr>
              <a:t>undecided</a:t>
            </a:r>
            <a:endParaRPr lang="it-IT" sz="2400" b="1" dirty="0" smtClean="0">
              <a:solidFill>
                <a:srgbClr val="3366FF"/>
              </a:solidFill>
            </a:endParaRPr>
          </a:p>
          <a:p>
            <a:pPr>
              <a:lnSpc>
                <a:spcPct val="90000"/>
              </a:lnSpc>
            </a:pPr>
            <a:endParaRPr lang="it-IT" sz="2400" b="1" dirty="0">
              <a:solidFill>
                <a:srgbClr val="3366FF"/>
              </a:solidFill>
            </a:endParaRPr>
          </a:p>
          <a:p>
            <a:pPr marL="0" indent="0">
              <a:lnSpc>
                <a:spcPct val="90000"/>
              </a:lnSpc>
              <a:buNone/>
            </a:pPr>
            <a:r>
              <a:rPr lang="it-IT" b="1" dirty="0" err="1" smtClean="0"/>
              <a:t>Composition</a:t>
            </a:r>
            <a:r>
              <a:rPr lang="it-IT" b="1" dirty="0" smtClean="0"/>
              <a:t> line</a:t>
            </a:r>
          </a:p>
          <a:p>
            <a:pPr marL="0" indent="0">
              <a:lnSpc>
                <a:spcPct val="90000"/>
              </a:lnSpc>
              <a:buNone/>
            </a:pPr>
            <a:endParaRPr lang="it-IT" b="1" dirty="0" smtClean="0"/>
          </a:p>
          <a:p>
            <a:pPr>
              <a:lnSpc>
                <a:spcPct val="90000"/>
              </a:lnSpc>
            </a:pPr>
            <a:r>
              <a:rPr lang="it-IT" sz="2400" dirty="0" smtClean="0"/>
              <a:t>Source </a:t>
            </a:r>
            <a:r>
              <a:rPr lang="it-IT" sz="2400" dirty="0" err="1" smtClean="0"/>
              <a:t>matter</a:t>
            </a:r>
            <a:r>
              <a:rPr lang="it-IT" sz="2400" dirty="0" smtClean="0"/>
              <a:t> </a:t>
            </a:r>
            <a:r>
              <a:rPr lang="it-IT" sz="2400" b="1" dirty="0" smtClean="0">
                <a:solidFill>
                  <a:srgbClr val="0000FF"/>
                </a:solidFill>
              </a:rPr>
              <a:t>must be </a:t>
            </a:r>
            <a:r>
              <a:rPr lang="it-IT" sz="2400" dirty="0" smtClean="0"/>
              <a:t>a </a:t>
            </a:r>
            <a:r>
              <a:rPr lang="it-IT" sz="2400" dirty="0" err="1" smtClean="0"/>
              <a:t>composition</a:t>
            </a:r>
            <a:r>
              <a:rPr lang="it-IT" sz="2400" dirty="0" smtClean="0"/>
              <a:t> of </a:t>
            </a:r>
            <a:r>
              <a:rPr lang="it-IT" sz="2400" dirty="0" err="1" smtClean="0"/>
              <a:t>old</a:t>
            </a:r>
            <a:r>
              <a:rPr lang="it-IT" sz="2400" dirty="0" smtClean="0"/>
              <a:t> ISM with </a:t>
            </a:r>
            <a:r>
              <a:rPr lang="it-IT" sz="2400" dirty="0" err="1" smtClean="0"/>
              <a:t>newly</a:t>
            </a:r>
            <a:r>
              <a:rPr lang="it-IT" sz="2400" dirty="0" smtClean="0"/>
              <a:t> </a:t>
            </a:r>
            <a:r>
              <a:rPr lang="it-IT" sz="2400" dirty="0" err="1" smtClean="0"/>
              <a:t>sinthetized</a:t>
            </a:r>
            <a:r>
              <a:rPr lang="it-IT" sz="2400" dirty="0" smtClean="0"/>
              <a:t> </a:t>
            </a:r>
            <a:r>
              <a:rPr lang="it-IT" sz="2400" dirty="0" err="1" smtClean="0"/>
              <a:t>matherial</a:t>
            </a:r>
            <a:r>
              <a:rPr lang="it-IT" sz="2400" dirty="0" smtClean="0"/>
              <a:t>, in </a:t>
            </a:r>
            <a:r>
              <a:rPr lang="it-IT" sz="2400" dirty="0" err="1" smtClean="0"/>
              <a:t>percentage</a:t>
            </a:r>
            <a:r>
              <a:rPr lang="it-IT" sz="2400" dirty="0" smtClean="0"/>
              <a:t> 80%-20% (</a:t>
            </a:r>
            <a:r>
              <a:rPr lang="it-IT" sz="2400" dirty="0" err="1" smtClean="0"/>
              <a:t>sites</a:t>
            </a:r>
            <a:r>
              <a:rPr lang="it-IT" sz="2400" dirty="0" smtClean="0"/>
              <a:t> of </a:t>
            </a:r>
            <a:r>
              <a:rPr lang="it-IT" sz="2400" dirty="0" err="1" smtClean="0"/>
              <a:t>acceleration</a:t>
            </a:r>
            <a:r>
              <a:rPr lang="it-IT" sz="2400" dirty="0" smtClean="0"/>
              <a:t> </a:t>
            </a:r>
            <a:r>
              <a:rPr lang="it-IT" sz="2400" dirty="0" err="1" smtClean="0"/>
              <a:t>rich</a:t>
            </a:r>
            <a:r>
              <a:rPr lang="it-IT" sz="2400" dirty="0" smtClean="0"/>
              <a:t> in massive </a:t>
            </a:r>
            <a:r>
              <a:rPr lang="it-IT" sz="2400" dirty="0" err="1" smtClean="0"/>
              <a:t>stars</a:t>
            </a:r>
            <a:r>
              <a:rPr lang="it-IT" sz="2400" dirty="0" smtClean="0"/>
              <a:t>?) </a:t>
            </a:r>
            <a:endParaRPr lang="it-IT" sz="2400" dirty="0"/>
          </a:p>
        </p:txBody>
      </p:sp>
    </p:spTree>
    <p:extLst>
      <p:ext uri="{BB962C8B-B14F-4D97-AF65-F5344CB8AC3E}">
        <p14:creationId xmlns:p14="http://schemas.microsoft.com/office/powerpoint/2010/main" val="399629256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uiExpand="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301752" y="1219200"/>
            <a:ext cx="8503920" cy="4572000"/>
          </a:xfrm>
        </p:spPr>
        <p:txBody>
          <a:bodyPr/>
          <a:lstStyle/>
          <a:p>
            <a:pPr marL="0" indent="0">
              <a:buNone/>
            </a:pPr>
            <a:r>
              <a:rPr lang="en-US" b="1" dirty="0" smtClean="0"/>
              <a:t>Antimatter line</a:t>
            </a:r>
          </a:p>
          <a:p>
            <a:pPr marL="0" indent="0">
              <a:buNone/>
            </a:pPr>
            <a:endParaRPr lang="en-US" b="1" dirty="0" smtClean="0"/>
          </a:p>
          <a:p>
            <a:r>
              <a:rPr lang="en-US" sz="2400" dirty="0" smtClean="0"/>
              <a:t>All electron spectrum </a:t>
            </a:r>
            <a:r>
              <a:rPr lang="en-US" sz="2400" b="1" dirty="0" smtClean="0">
                <a:solidFill>
                  <a:srgbClr val="0000FF"/>
                </a:solidFill>
              </a:rPr>
              <a:t>shows enhancement </a:t>
            </a:r>
            <a:r>
              <a:rPr lang="en-US" sz="2400" dirty="0" smtClean="0"/>
              <a:t>at high energy (hundreds </a:t>
            </a:r>
            <a:r>
              <a:rPr lang="en-US" sz="2400" dirty="0" err="1" smtClean="0"/>
              <a:t>GeV</a:t>
            </a:r>
            <a:r>
              <a:rPr lang="en-US" sz="2400" dirty="0" smtClean="0"/>
              <a:t>). Nearby source?</a:t>
            </a:r>
          </a:p>
          <a:p>
            <a:r>
              <a:rPr lang="en-US" sz="2400" dirty="0" smtClean="0"/>
              <a:t>Positrons </a:t>
            </a:r>
            <a:r>
              <a:rPr lang="en-US" sz="2400" b="1" dirty="0" smtClean="0">
                <a:solidFill>
                  <a:srgbClr val="0000FF"/>
                </a:solidFill>
              </a:rPr>
              <a:t>show enhancement </a:t>
            </a:r>
            <a:r>
              <a:rPr lang="en-US" sz="2400" dirty="0" smtClean="0"/>
              <a:t>in the E&gt;10 </a:t>
            </a:r>
            <a:r>
              <a:rPr lang="en-US" sz="2400" dirty="0" err="1" smtClean="0"/>
              <a:t>GeV</a:t>
            </a:r>
            <a:r>
              <a:rPr lang="en-US" sz="2400" dirty="0" smtClean="0"/>
              <a:t> region (new e+ e- source. Correlated to previous?)</a:t>
            </a:r>
          </a:p>
          <a:p>
            <a:r>
              <a:rPr lang="en-US" sz="2400" b="1" dirty="0" smtClean="0">
                <a:solidFill>
                  <a:srgbClr val="0000FF"/>
                </a:solidFill>
              </a:rPr>
              <a:t>No antiproton excess </a:t>
            </a:r>
            <a:r>
              <a:rPr lang="en-US" sz="2400" dirty="0" smtClean="0"/>
              <a:t>observed both at low and high energy (several DM models and exotics ruled out)</a:t>
            </a:r>
          </a:p>
          <a:p>
            <a:r>
              <a:rPr lang="en-US" sz="2400" b="1" dirty="0" smtClean="0">
                <a:solidFill>
                  <a:srgbClr val="0000FF"/>
                </a:solidFill>
              </a:rPr>
              <a:t>No heavier anti-nucleus </a:t>
            </a:r>
            <a:r>
              <a:rPr lang="en-US" sz="2400" dirty="0" smtClean="0"/>
              <a:t>observed (very stringent limits)</a:t>
            </a:r>
            <a:endParaRPr lang="en-US" sz="2400" dirty="0"/>
          </a:p>
        </p:txBody>
      </p:sp>
      <p:sp>
        <p:nvSpPr>
          <p:cNvPr id="3" name="Rectangle 2"/>
          <p:cNvSpPr txBox="1">
            <a:spLocks noChangeArrowheads="1"/>
          </p:cNvSpPr>
          <p:nvPr/>
        </p:nvSpPr>
        <p:spPr>
          <a:xfrm>
            <a:off x="533400" y="476250"/>
            <a:ext cx="7772400" cy="803275"/>
          </a:xfrm>
          <a:prstGeom prst="rect">
            <a:avLst/>
          </a:prstGeom>
        </p:spPr>
        <p:txBody>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it-IT" sz="4000" smtClean="0">
                <a:solidFill>
                  <a:srgbClr val="D16349"/>
                </a:solidFill>
              </a:rPr>
              <a:t>Conclusions</a:t>
            </a:r>
            <a:endParaRPr lang="it-IT" sz="4000" dirty="0">
              <a:solidFill>
                <a:srgbClr val="D16349"/>
              </a:solidFill>
            </a:endParaRPr>
          </a:p>
        </p:txBody>
      </p:sp>
      <p:sp>
        <p:nvSpPr>
          <p:cNvPr id="4" name="TextBox 3"/>
          <p:cNvSpPr txBox="1"/>
          <p:nvPr/>
        </p:nvSpPr>
        <p:spPr>
          <a:xfrm>
            <a:off x="457200" y="5486400"/>
            <a:ext cx="8229600" cy="646331"/>
          </a:xfrm>
          <a:prstGeom prst="rect">
            <a:avLst/>
          </a:prstGeom>
          <a:solidFill>
            <a:srgbClr val="CCB400"/>
          </a:solidFill>
        </p:spPr>
        <p:txBody>
          <a:bodyPr wrap="square" rtlCol="0">
            <a:spAutoFit/>
          </a:bodyPr>
          <a:lstStyle/>
          <a:p>
            <a:pPr algn="ctr"/>
            <a:r>
              <a:rPr lang="en-US" b="1" dirty="0" smtClean="0"/>
              <a:t>New fresh data from AMS-02 could improve the understanding of some of the still open issues in the direct measurements sector</a:t>
            </a:r>
            <a:endParaRPr lang="en-US" b="1" dirty="0"/>
          </a:p>
        </p:txBody>
      </p:sp>
      <p:sp>
        <p:nvSpPr>
          <p:cNvPr id="5" name="TextBox 4"/>
          <p:cNvSpPr txBox="1"/>
          <p:nvPr/>
        </p:nvSpPr>
        <p:spPr>
          <a:xfrm>
            <a:off x="6906130" y="6324600"/>
            <a:ext cx="1628270" cy="369332"/>
          </a:xfrm>
          <a:prstGeom prst="rect">
            <a:avLst/>
          </a:prstGeom>
          <a:noFill/>
        </p:spPr>
        <p:txBody>
          <a:bodyPr wrap="none" rtlCol="0">
            <a:spAutoFit/>
          </a:bodyPr>
          <a:lstStyle/>
          <a:p>
            <a:r>
              <a:rPr lang="en-US" dirty="0" smtClean="0"/>
              <a:t>THANK YOU!</a:t>
            </a:r>
            <a:endParaRPr lang="en-US" dirty="0"/>
          </a:p>
        </p:txBody>
      </p:sp>
    </p:spTree>
    <p:extLst>
      <p:ext uri="{BB962C8B-B14F-4D97-AF65-F5344CB8AC3E}">
        <p14:creationId xmlns:p14="http://schemas.microsoft.com/office/powerpoint/2010/main" val="3536151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6" name="Picture 4" descr="capr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762000"/>
            <a:ext cx="4419600" cy="5327650"/>
          </a:xfrm>
          <a:prstGeom prst="rect">
            <a:avLst/>
          </a:prstGeom>
          <a:noFill/>
          <a:extLst>
            <a:ext uri="{909E8E84-426E-40DD-AFC4-6F175D3DCCD1}">
              <a14:hiddenFill xmlns:a14="http://schemas.microsoft.com/office/drawing/2010/main">
                <a:solidFill>
                  <a:srgbClr val="FFFFFF"/>
                </a:solidFill>
              </a14:hiddenFill>
            </a:ext>
          </a:extLst>
        </p:spPr>
      </p:pic>
      <p:sp>
        <p:nvSpPr>
          <p:cNvPr id="141317" name="Text Box 5"/>
          <p:cNvSpPr txBox="1">
            <a:spLocks noChangeArrowheads="1"/>
          </p:cNvSpPr>
          <p:nvPr/>
        </p:nvSpPr>
        <p:spPr bwMode="auto">
          <a:xfrm>
            <a:off x="1309688" y="6302375"/>
            <a:ext cx="160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b="1" dirty="0"/>
              <a:t>CAPRICE-94</a:t>
            </a:r>
          </a:p>
        </p:txBody>
      </p:sp>
      <p:sp>
        <p:nvSpPr>
          <p:cNvPr id="141324" name="Rectangle 12"/>
          <p:cNvSpPr>
            <a:spLocks noChangeArrowheads="1"/>
          </p:cNvSpPr>
          <p:nvPr/>
        </p:nvSpPr>
        <p:spPr bwMode="auto">
          <a:xfrm>
            <a:off x="4932363" y="1844675"/>
            <a:ext cx="3587750" cy="333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742950" lvl="1" indent="-285750">
              <a:spcBef>
                <a:spcPct val="20000"/>
              </a:spcBef>
              <a:buClr>
                <a:schemeClr val="accent2"/>
              </a:buClr>
              <a:buFontTx/>
              <a:buChar char="•"/>
            </a:pPr>
            <a:r>
              <a:rPr lang="en-US" sz="2800">
                <a:latin typeface="Garamond" charset="0"/>
                <a:ea typeface="Arial" charset="0"/>
              </a:rPr>
              <a:t>Charge sign and momentum determination;</a:t>
            </a:r>
          </a:p>
          <a:p>
            <a:pPr marL="742950" lvl="1" indent="-285750">
              <a:spcBef>
                <a:spcPct val="20000"/>
              </a:spcBef>
              <a:buClr>
                <a:schemeClr val="accent2"/>
              </a:buClr>
              <a:buFontTx/>
              <a:buChar char="•"/>
            </a:pPr>
            <a:r>
              <a:rPr lang="en-US" sz="2800">
                <a:latin typeface="Garamond" charset="0"/>
                <a:ea typeface="Arial" charset="0"/>
              </a:rPr>
              <a:t>Beta selection</a:t>
            </a:r>
          </a:p>
          <a:p>
            <a:pPr marL="742950" lvl="1" indent="-285750">
              <a:spcBef>
                <a:spcPct val="20000"/>
              </a:spcBef>
              <a:buClr>
                <a:schemeClr val="accent2"/>
              </a:buClr>
              <a:buFontTx/>
              <a:buChar char="•"/>
            </a:pPr>
            <a:r>
              <a:rPr lang="en-US" sz="2800">
                <a:latin typeface="Garamond" charset="0"/>
                <a:ea typeface="Arial" charset="0"/>
              </a:rPr>
              <a:t>Z selection</a:t>
            </a:r>
          </a:p>
          <a:p>
            <a:pPr marL="742950" lvl="1" indent="-285750">
              <a:spcBef>
                <a:spcPct val="20000"/>
              </a:spcBef>
              <a:buClr>
                <a:schemeClr val="accent2"/>
              </a:buClr>
              <a:buFontTx/>
              <a:buChar char="•"/>
            </a:pPr>
            <a:r>
              <a:rPr lang="en-US" sz="2800">
                <a:latin typeface="Garamond" charset="0"/>
                <a:ea typeface="Arial" charset="0"/>
              </a:rPr>
              <a:t>hadron </a:t>
            </a:r>
            <a:r>
              <a:rPr lang="en-US" sz="2800">
                <a:latin typeface="Tahoma"/>
                <a:ea typeface="Arial" charset="0"/>
              </a:rPr>
              <a:t>–</a:t>
            </a:r>
            <a:r>
              <a:rPr lang="en-US" sz="2800">
                <a:latin typeface="Garamond" charset="0"/>
                <a:ea typeface="Arial" charset="0"/>
              </a:rPr>
              <a:t> electron discrimination</a:t>
            </a:r>
          </a:p>
        </p:txBody>
      </p:sp>
      <p:sp>
        <p:nvSpPr>
          <p:cNvPr id="141325" name="Line 13"/>
          <p:cNvSpPr>
            <a:spLocks noChangeShapeType="1"/>
          </p:cNvSpPr>
          <p:nvPr/>
        </p:nvSpPr>
        <p:spPr bwMode="auto">
          <a:xfrm flipH="1">
            <a:off x="3492500" y="2420938"/>
            <a:ext cx="2016125" cy="1008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1326" name="Line 14"/>
          <p:cNvSpPr>
            <a:spLocks noChangeShapeType="1"/>
          </p:cNvSpPr>
          <p:nvPr/>
        </p:nvSpPr>
        <p:spPr bwMode="auto">
          <a:xfrm flipH="1" flipV="1">
            <a:off x="3203575" y="2492375"/>
            <a:ext cx="2232025" cy="12969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1327" name="Line 15"/>
          <p:cNvSpPr>
            <a:spLocks noChangeShapeType="1"/>
          </p:cNvSpPr>
          <p:nvPr/>
        </p:nvSpPr>
        <p:spPr bwMode="auto">
          <a:xfrm flipH="1" flipV="1">
            <a:off x="3276600" y="2997200"/>
            <a:ext cx="2087563" cy="1079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1328" name="Line 16"/>
          <p:cNvSpPr>
            <a:spLocks noChangeShapeType="1"/>
          </p:cNvSpPr>
          <p:nvPr/>
        </p:nvSpPr>
        <p:spPr bwMode="auto">
          <a:xfrm flipH="1">
            <a:off x="3924300" y="4581525"/>
            <a:ext cx="1439863"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2475405773"/>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a:xfrm>
            <a:off x="0" y="533400"/>
            <a:ext cx="8893175" cy="1143000"/>
          </a:xfrm>
          <a:prstGeom prst="rect">
            <a:avLst/>
          </a:prstGeom>
        </p:spPr>
        <p:txBody>
          <a:bodyPr>
            <a:normAutofit fontScale="90000"/>
          </a:bodyPr>
          <a:lstStyle/>
          <a:p>
            <a:r>
              <a:rPr lang="it-IT" sz="4000" dirty="0" err="1">
                <a:solidFill>
                  <a:srgbClr val="D16349"/>
                </a:solidFill>
              </a:rPr>
              <a:t>Results</a:t>
            </a:r>
            <a:r>
              <a:rPr lang="it-IT" sz="4000" dirty="0">
                <a:solidFill>
                  <a:srgbClr val="D16349"/>
                </a:solidFill>
              </a:rPr>
              <a:t> from MASS/</a:t>
            </a:r>
            <a:r>
              <a:rPr lang="it-IT" sz="4000" dirty="0" err="1">
                <a:solidFill>
                  <a:srgbClr val="D16349"/>
                </a:solidFill>
              </a:rPr>
              <a:t>TrampSI</a:t>
            </a:r>
            <a:r>
              <a:rPr lang="it-IT" sz="4000" dirty="0">
                <a:solidFill>
                  <a:srgbClr val="D16349"/>
                </a:solidFill>
              </a:rPr>
              <a:t>/</a:t>
            </a:r>
            <a:r>
              <a:rPr lang="it-IT" sz="4000" dirty="0" smtClean="0">
                <a:solidFill>
                  <a:srgbClr val="D16349"/>
                </a:solidFill>
              </a:rPr>
              <a:t>CAPRICE/HEAT: </a:t>
            </a:r>
            <a:r>
              <a:rPr lang="it-IT" sz="4000" dirty="0" err="1" smtClean="0">
                <a:solidFill>
                  <a:srgbClr val="D16349"/>
                </a:solidFill>
              </a:rPr>
              <a:t>Positrons</a:t>
            </a:r>
            <a:r>
              <a:rPr lang="it-IT" sz="4000" dirty="0" smtClean="0">
                <a:solidFill>
                  <a:srgbClr val="D16349"/>
                </a:solidFill>
              </a:rPr>
              <a:t> </a:t>
            </a:r>
            <a:r>
              <a:rPr lang="it-IT" sz="4000" dirty="0">
                <a:solidFill>
                  <a:srgbClr val="D16349"/>
                </a:solidFill>
              </a:rPr>
              <a:t>&amp; </a:t>
            </a:r>
            <a:r>
              <a:rPr lang="it-IT" sz="4000" dirty="0" err="1">
                <a:solidFill>
                  <a:srgbClr val="D16349"/>
                </a:solidFill>
              </a:rPr>
              <a:t>antiprotons</a:t>
            </a:r>
            <a:r>
              <a:rPr lang="it-IT" sz="4000" dirty="0">
                <a:solidFill>
                  <a:srgbClr val="D16349"/>
                </a:solidFill>
              </a:rPr>
              <a:t> </a:t>
            </a:r>
          </a:p>
        </p:txBody>
      </p:sp>
      <p:grpSp>
        <p:nvGrpSpPr>
          <p:cNvPr id="124932" name="Group 4"/>
          <p:cNvGrpSpPr>
            <a:grpSpLocks/>
          </p:cNvGrpSpPr>
          <p:nvPr/>
        </p:nvGrpSpPr>
        <p:grpSpPr bwMode="auto">
          <a:xfrm>
            <a:off x="139700" y="1900238"/>
            <a:ext cx="9004300" cy="4552950"/>
            <a:chOff x="88" y="726"/>
            <a:chExt cx="5672" cy="2868"/>
          </a:xfrm>
        </p:grpSpPr>
        <p:pic>
          <p:nvPicPr>
            <p:cNvPr id="1249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 y="726"/>
              <a:ext cx="2792" cy="2868"/>
            </a:xfrm>
            <a:prstGeom prst="rect">
              <a:avLst/>
            </a:prstGeom>
            <a:noFill/>
            <a:extLst>
              <a:ext uri="{909E8E84-426E-40DD-AFC4-6F175D3DCCD1}">
                <a14:hiddenFill xmlns:a14="http://schemas.microsoft.com/office/drawing/2010/main">
                  <a:solidFill>
                    <a:srgbClr val="FFFFFF"/>
                  </a:solidFill>
                </a14:hiddenFill>
              </a:ext>
            </a:extLst>
          </p:spPr>
        </p:pic>
        <p:pic>
          <p:nvPicPr>
            <p:cNvPr id="1249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730"/>
              <a:ext cx="2880" cy="2860"/>
            </a:xfrm>
            <a:prstGeom prst="rect">
              <a:avLst/>
            </a:prstGeom>
            <a:noFill/>
            <a:extLst>
              <a:ext uri="{909E8E84-426E-40DD-AFC4-6F175D3DCCD1}">
                <a14:hiddenFill xmlns:a14="http://schemas.microsoft.com/office/drawing/2010/main">
                  <a:solidFill>
                    <a:srgbClr val="FFFFFF"/>
                  </a:solidFill>
                </a14:hiddenFill>
              </a:ext>
            </a:extLst>
          </p:spPr>
        </p:pic>
      </p:grpSp>
      <p:sp>
        <p:nvSpPr>
          <p:cNvPr id="124935" name="Text Box 7"/>
          <p:cNvSpPr txBox="1">
            <a:spLocks noChangeArrowheads="1"/>
          </p:cNvSpPr>
          <p:nvPr/>
        </p:nvSpPr>
        <p:spPr bwMode="auto">
          <a:xfrm>
            <a:off x="2362200" y="6415087"/>
            <a:ext cx="5021262" cy="3667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dirty="0" err="1"/>
              <a:t>Highest</a:t>
            </a:r>
            <a:r>
              <a:rPr lang="it-IT" dirty="0"/>
              <a:t> </a:t>
            </a:r>
            <a:r>
              <a:rPr lang="it-IT" dirty="0" err="1"/>
              <a:t>energetic</a:t>
            </a:r>
            <a:r>
              <a:rPr lang="it-IT" dirty="0"/>
              <a:t> </a:t>
            </a:r>
            <a:r>
              <a:rPr lang="it-IT" dirty="0" err="1"/>
              <a:t>points</a:t>
            </a:r>
            <a:r>
              <a:rPr lang="it-IT" dirty="0"/>
              <a:t> </a:t>
            </a:r>
            <a:r>
              <a:rPr lang="it-IT" dirty="0" err="1"/>
              <a:t>available</a:t>
            </a:r>
            <a:r>
              <a:rPr lang="it-IT" dirty="0"/>
              <a:t> from balloons</a:t>
            </a:r>
          </a:p>
        </p:txBody>
      </p:sp>
      <p:sp>
        <p:nvSpPr>
          <p:cNvPr id="124936" name="Line 8"/>
          <p:cNvSpPr>
            <a:spLocks noChangeShapeType="1"/>
          </p:cNvSpPr>
          <p:nvPr/>
        </p:nvSpPr>
        <p:spPr bwMode="auto">
          <a:xfrm flipV="1">
            <a:off x="8101013" y="5013325"/>
            <a:ext cx="431800" cy="1584325"/>
          </a:xfrm>
          <a:prstGeom prst="line">
            <a:avLst/>
          </a:prstGeom>
          <a:noFill/>
          <a:ln w="3492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4" name="Group 3"/>
          <p:cNvGrpSpPr/>
          <p:nvPr/>
        </p:nvGrpSpPr>
        <p:grpSpPr>
          <a:xfrm>
            <a:off x="2514600" y="2590800"/>
            <a:ext cx="2439914" cy="1676400"/>
            <a:chOff x="2514600" y="2590800"/>
            <a:chExt cx="2439914" cy="1676400"/>
          </a:xfrm>
        </p:grpSpPr>
        <p:sp>
          <p:nvSpPr>
            <p:cNvPr id="2" name="Oval 1"/>
            <p:cNvSpPr/>
            <p:nvPr/>
          </p:nvSpPr>
          <p:spPr>
            <a:xfrm>
              <a:off x="2514600" y="2667000"/>
              <a:ext cx="1524000" cy="1600200"/>
            </a:xfrm>
            <a:prstGeom prst="ellipse">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FF"/>
                </a:solidFill>
              </a:endParaRPr>
            </a:p>
          </p:txBody>
        </p:sp>
        <p:sp>
          <p:nvSpPr>
            <p:cNvPr id="3" name="TextBox 2"/>
            <p:cNvSpPr txBox="1"/>
            <p:nvPr/>
          </p:nvSpPr>
          <p:spPr>
            <a:xfrm>
              <a:off x="3810000" y="2590800"/>
              <a:ext cx="1144514" cy="369332"/>
            </a:xfrm>
            <a:prstGeom prst="rect">
              <a:avLst/>
            </a:prstGeom>
            <a:solidFill>
              <a:srgbClr val="FFCEF3"/>
            </a:solidFill>
            <a:ln w="28575" cmpd="sng">
              <a:solidFill>
                <a:srgbClr val="0000FF"/>
              </a:solidFill>
            </a:ln>
          </p:spPr>
          <p:txBody>
            <a:bodyPr wrap="none" rtlCol="0">
              <a:spAutoFit/>
            </a:bodyPr>
            <a:lstStyle/>
            <a:p>
              <a:r>
                <a:rPr lang="en-US" dirty="0" smtClean="0"/>
                <a:t>Excess ??</a:t>
              </a:r>
              <a:endParaRPr lang="en-US" dirty="0"/>
            </a:p>
          </p:txBody>
        </p:sp>
      </p:grpSp>
    </p:spTree>
    <p:extLst>
      <p:ext uri="{BB962C8B-B14F-4D97-AF65-F5344CB8AC3E}">
        <p14:creationId xmlns:p14="http://schemas.microsoft.com/office/powerpoint/2010/main" val="21345240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9|20.|5.5|8.|11.4|14.4|9.3"/>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3214</Words>
  <Application>Microsoft Office PowerPoint</Application>
  <PresentationFormat>Bildschirmpräsentation (4:3)</PresentationFormat>
  <Paragraphs>542</Paragraphs>
  <Slides>78</Slides>
  <Notes>14</Notes>
  <HiddenSlides>1</HiddenSlides>
  <MMClips>0</MMClips>
  <ScaleCrop>false</ScaleCrop>
  <HeadingPairs>
    <vt:vector size="4" baseType="variant">
      <vt:variant>
        <vt:lpstr>Design</vt:lpstr>
      </vt:variant>
      <vt:variant>
        <vt:i4>1</vt:i4>
      </vt:variant>
      <vt:variant>
        <vt:lpstr>Folientitel</vt:lpstr>
      </vt:variant>
      <vt:variant>
        <vt:i4>78</vt:i4>
      </vt:variant>
    </vt:vector>
  </HeadingPairs>
  <TitlesOfParts>
    <vt:vector size="79" baseType="lpstr">
      <vt:lpstr>Civic</vt:lpstr>
      <vt:lpstr>Direct measurements of cosmic rays in space</vt:lpstr>
      <vt:lpstr>Primary and secondary CR’s</vt:lpstr>
      <vt:lpstr>How to measure  cosmic rays </vt:lpstr>
      <vt:lpstr>PowerPoint-Präsentation</vt:lpstr>
      <vt:lpstr>Main physics research lines</vt:lpstr>
      <vt:lpstr>PowerPoint-Präsentation</vt:lpstr>
      <vt:lpstr>The antimatter balloon flights: overview</vt:lpstr>
      <vt:lpstr>PowerPoint-Präsentation</vt:lpstr>
      <vt:lpstr>Results from MASS/TrampSI/CAPRICE/HEAT: Positrons &amp; antiprotons </vt:lpstr>
      <vt:lpstr>The BESS program</vt:lpstr>
      <vt:lpstr>PowerPoint-Präsentation</vt:lpstr>
      <vt:lpstr>BESS Detector</vt:lpstr>
      <vt:lpstr>BESS-Polar I and II  </vt:lpstr>
      <vt:lpstr>BESS-Polar II Antiproton Spectrum </vt:lpstr>
      <vt:lpstr>Limits on antimatter (antiHe and antiD)</vt:lpstr>
      <vt:lpstr>CREAM – Overview</vt:lpstr>
      <vt:lpstr>The CREAM instrument </vt:lpstr>
      <vt:lpstr>Protons and heliums </vt:lpstr>
      <vt:lpstr>PowerPoint-Präsentation</vt:lpstr>
      <vt:lpstr>Advanced Thin Ionization Calorimeter (ATIC)</vt:lpstr>
      <vt:lpstr>ATIC Instrument Details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PAMELA Payload for Matter/antimatter Exploration and Light-nuclei Astrophysics </vt:lpstr>
      <vt:lpstr>PAMELA detectors</vt:lpstr>
      <vt:lpstr>H &amp; He absolute fluxes</vt:lpstr>
      <vt:lpstr>P &amp; He absolute fluxes @ high energy</vt:lpstr>
      <vt:lpstr>H/He ratio vs R</vt:lpstr>
      <vt:lpstr>P/He ratio vs R</vt:lpstr>
      <vt:lpstr>2H and  1H flux                    2H/1H</vt:lpstr>
      <vt:lpstr>3He and 4He flux               3He/4He</vt:lpstr>
      <vt:lpstr>Electron energy measurements</vt:lpstr>
      <vt:lpstr>Electron absolute flux</vt:lpstr>
      <vt:lpstr>New data: PAMELA Electron &amp;  Positron Spectra</vt:lpstr>
      <vt:lpstr>(e+ + e- ) absolute flux</vt:lpstr>
      <vt:lpstr>(e+ + e- ) absolute flux</vt:lpstr>
      <vt:lpstr>Positron fraction</vt:lpstr>
      <vt:lpstr>New positron fraction data</vt:lpstr>
      <vt:lpstr>Antiproton  flux</vt:lpstr>
      <vt:lpstr>Antiproton-to-proton ratio</vt:lpstr>
      <vt:lpstr>New antiproton/proton ratio</vt:lpstr>
      <vt:lpstr>A challenging puzzle for CR physicists</vt:lpstr>
      <vt:lpstr>Positron-excess interpretations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The AMS-02 detector</vt:lpstr>
      <vt:lpstr>AMS first events</vt:lpstr>
      <vt:lpstr>AMS first events</vt:lpstr>
      <vt:lpstr>PowerPoint-Präsentation</vt:lpstr>
      <vt:lpstr>CALET: Calorimetric Electron Telescope</vt:lpstr>
      <vt:lpstr>CALET Payload Overview </vt:lpstr>
      <vt:lpstr>Main Telescope: CAL (Calorimeter) </vt:lpstr>
      <vt:lpstr>PowerPoint-Präsentation</vt:lpstr>
      <vt:lpstr>PowerPoint-Präsentation</vt:lpstr>
      <vt:lpstr>ISS-CREAM</vt:lpstr>
      <vt:lpstr>Conclusions</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PAMELA</dc:title>
  <dc:creator>elena</dc:creator>
  <cp:lastModifiedBy>Präsentation</cp:lastModifiedBy>
  <cp:revision>487</cp:revision>
  <cp:lastPrinted>2011-05-09T03:58:10Z</cp:lastPrinted>
  <dcterms:created xsi:type="dcterms:W3CDTF">2011-04-21T10:03:46Z</dcterms:created>
  <dcterms:modified xsi:type="dcterms:W3CDTF">2012-08-14T06:51:56Z</dcterms:modified>
</cp:coreProperties>
</file>