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tableStyles.xml" ContentType="application/vnd.openxmlformats-officedocument.presentationml.tableStyles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3" r:id="rId1"/>
    <p:sldMasterId id="2147483706" r:id="rId2"/>
  </p:sldMasterIdLst>
  <p:notesMasterIdLst>
    <p:notesMasterId r:id="rId44"/>
  </p:notesMasterIdLst>
  <p:handoutMasterIdLst>
    <p:handoutMasterId r:id="rId45"/>
  </p:handoutMasterIdLst>
  <p:sldIdLst>
    <p:sldId id="612" r:id="rId3"/>
    <p:sldId id="614" r:id="rId4"/>
    <p:sldId id="632" r:id="rId5"/>
    <p:sldId id="615" r:id="rId6"/>
    <p:sldId id="626" r:id="rId7"/>
    <p:sldId id="618" r:id="rId8"/>
    <p:sldId id="616" r:id="rId9"/>
    <p:sldId id="619" r:id="rId10"/>
    <p:sldId id="620" r:id="rId11"/>
    <p:sldId id="617" r:id="rId12"/>
    <p:sldId id="621" r:id="rId13"/>
    <p:sldId id="522" r:id="rId14"/>
    <p:sldId id="559" r:id="rId15"/>
    <p:sldId id="523" r:id="rId16"/>
    <p:sldId id="629" r:id="rId17"/>
    <p:sldId id="628" r:id="rId18"/>
    <p:sldId id="565" r:id="rId19"/>
    <p:sldId id="564" r:id="rId20"/>
    <p:sldId id="567" r:id="rId21"/>
    <p:sldId id="568" r:id="rId22"/>
    <p:sldId id="569" r:id="rId23"/>
    <p:sldId id="623" r:id="rId24"/>
    <p:sldId id="633" r:id="rId25"/>
    <p:sldId id="644" r:id="rId26"/>
    <p:sldId id="631" r:id="rId27"/>
    <p:sldId id="610" r:id="rId28"/>
    <p:sldId id="570" r:id="rId29"/>
    <p:sldId id="646" r:id="rId30"/>
    <p:sldId id="543" r:id="rId31"/>
    <p:sldId id="634" r:id="rId32"/>
    <p:sldId id="642" r:id="rId33"/>
    <p:sldId id="643" r:id="rId34"/>
    <p:sldId id="635" r:id="rId35"/>
    <p:sldId id="636" r:id="rId36"/>
    <p:sldId id="637" r:id="rId37"/>
    <p:sldId id="638" r:id="rId38"/>
    <p:sldId id="641" r:id="rId39"/>
    <p:sldId id="645" r:id="rId40"/>
    <p:sldId id="572" r:id="rId41"/>
    <p:sldId id="622" r:id="rId42"/>
    <p:sldId id="613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Grande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Grande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Grande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Grande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DF23F"/>
    <a:srgbClr val="7B05F8"/>
    <a:srgbClr val="19194D"/>
    <a:srgbClr val="F861FF"/>
    <a:srgbClr val="000000"/>
    <a:srgbClr val="FBFBFB"/>
    <a:srgbClr val="CC26B5"/>
    <a:srgbClr val="FF0040"/>
    <a:srgbClr val="00A5A5"/>
    <a:srgbClr val="0327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5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D6246B3-BBB3-7840-9071-3DDBF6D34AD3}" type="datetime1">
              <a:rPr lang="en-US"/>
              <a:pPr>
                <a:defRPr/>
              </a:pPr>
              <a:t>8/12/12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EF7D9CF-F480-A14C-9091-D50B0C9D4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uphemia UCA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uphemia UCA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uphemia UCA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uphemia UCAS" pitchFamily="-65" charset="0"/>
              </a:defRPr>
            </a:lvl1pPr>
          </a:lstStyle>
          <a:p>
            <a:pPr>
              <a:defRPr/>
            </a:pPr>
            <a:fld id="{6B32B037-DA10-6C40-B825-8CEE364C6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uphemia UCA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uphemia UCA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uphemia UCA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uphemia UCA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uphemia UCA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4A83A-8719-C34C-A440-BFCEBEA167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91071-E485-064C-A59D-64CB7774D9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B06-59EB-CF42-94B6-95BE55DDB9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413BD-5255-1944-8348-FC85B488CB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C03E-8D70-F24E-A9B9-C92C785F64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D1166-F75F-8541-A040-8C3021FECD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82DC-627E-C046-A8CE-2BCCA7E86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B388-5E2F-5746-8707-6BD40FD257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B61E-C404-8347-8266-E0CB9995FE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4441-3A68-BE43-87EC-018FD7C83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CBB2-6903-824B-B075-3F48F70907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5D33-DBC9-6844-8EEF-D9D54094AB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912F-68F9-8A46-8DAD-98B6DEE527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BAB2F-EEC1-4B4D-95E1-5A3935A68D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BAC6-F801-2240-AF98-47C5D5267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uphemia UCAS" pitchFamily="-65" charset="0"/>
              </a:defRPr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Euphemia UCAS" pitchFamily="-65" charset="0"/>
              </a:defRPr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DF2D2D23-7024-0A45-BDF7-3DF9BBB43B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phemia UCAS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phemia UCAS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phemia UCAS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phemia UCA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phemia UCA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phemia UCA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phemia UCA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phemia UCA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274AC-CF6B-4F45-A02E-3D258A9DE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df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df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4.pd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1.pdf"/><Relationship Id="rId3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3.pdf"/><Relationship Id="rId3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5.pdf"/><Relationship Id="rId3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9.pdf"/><Relationship Id="rId3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1.pdf"/><Relationship Id="rId3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3.pdf"/><Relationship Id="rId3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5.pdf"/><Relationship Id="rId3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df"/><Relationship Id="rId5" Type="http://schemas.openxmlformats.org/officeDocument/2006/relationships/image" Target="../media/image60.png"/><Relationship Id="rId6" Type="http://schemas.openxmlformats.org/officeDocument/2006/relationships/image" Target="../media/image61.pdf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7.pd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df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3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7.pdf"/><Relationship Id="rId3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/>
          <a:lstStyle/>
          <a:p>
            <a:r>
              <a:rPr lang="en-US" sz="3600" dirty="0" smtClean="0">
                <a:solidFill>
                  <a:schemeClr val="tx1">
                    <a:lumMod val="10000"/>
                  </a:schemeClr>
                </a:solidFill>
              </a:rPr>
              <a:t>Evidence of a new phenomenon in Ultrahigh Energy Collisions</a:t>
            </a:r>
            <a:endParaRPr lang="en-US" sz="36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19600"/>
            <a:ext cx="6858000" cy="17526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1C2A00"/>
                </a:solidFill>
              </a:rPr>
              <a:t>Glennys</a:t>
            </a:r>
            <a:r>
              <a:rPr lang="en-US" sz="2800" dirty="0" smtClean="0">
                <a:solidFill>
                  <a:srgbClr val="1C2A00"/>
                </a:solidFill>
              </a:rPr>
              <a:t> R. Farrar and Jeff Allen</a:t>
            </a:r>
          </a:p>
          <a:p>
            <a:pPr>
              <a:spcAft>
                <a:spcPts val="3600"/>
              </a:spcAft>
            </a:pPr>
            <a:r>
              <a:rPr lang="en-US" sz="2800" dirty="0" smtClean="0">
                <a:solidFill>
                  <a:srgbClr val="1C2A00"/>
                </a:solidFill>
              </a:rPr>
              <a:t>New York University</a:t>
            </a:r>
          </a:p>
          <a:p>
            <a:r>
              <a:rPr lang="en-US" sz="2000" i="1" dirty="0" smtClean="0">
                <a:solidFill>
                  <a:srgbClr val="1C2A00"/>
                </a:solidFill>
              </a:rPr>
              <a:t>w</a:t>
            </a:r>
            <a:r>
              <a:rPr lang="en-US" sz="2000" i="1" dirty="0" smtClean="0">
                <a:solidFill>
                  <a:srgbClr val="1C2A00"/>
                </a:solidFill>
              </a:rPr>
              <a:t>ith </a:t>
            </a:r>
            <a:r>
              <a:rPr lang="en-US" sz="2000" i="1" dirty="0" smtClean="0">
                <a:solidFill>
                  <a:srgbClr val="1C2A00"/>
                </a:solidFill>
              </a:rPr>
              <a:t>thanks</a:t>
            </a:r>
            <a:r>
              <a:rPr lang="en-US" sz="2000" i="1" dirty="0" smtClean="0">
                <a:solidFill>
                  <a:srgbClr val="1C2A00"/>
                </a:solidFill>
              </a:rPr>
              <a:t> to </a:t>
            </a:r>
            <a:r>
              <a:rPr lang="en-US" sz="2000" i="1" dirty="0" smtClean="0">
                <a:solidFill>
                  <a:srgbClr val="1C2A00"/>
                </a:solidFill>
              </a:rPr>
              <a:t>the Pierre Auger</a:t>
            </a:r>
            <a:r>
              <a:rPr lang="en-US" sz="2000" i="1" dirty="0" smtClean="0">
                <a:solidFill>
                  <a:srgbClr val="1C2A00"/>
                </a:solidFill>
              </a:rPr>
              <a:t> Collaboration</a:t>
            </a:r>
            <a:endParaRPr lang="en-US" sz="2000" i="1" dirty="0">
              <a:solidFill>
                <a:srgbClr val="1C2A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And </a:t>
            </a:r>
            <a:r>
              <a:rPr lang="en-US" sz="3600" dirty="0" smtClean="0"/>
              <a:t>strategy is excluded by</a:t>
            </a:r>
            <a:r>
              <a:rPr lang="en-US" sz="3600" dirty="0" smtClean="0"/>
              <a:t> accelerator constraints, too!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158 </a:t>
            </a:r>
            <a:r>
              <a:rPr lang="en-US" sz="2400" baseline="-25000" dirty="0" err="1" smtClean="0"/>
              <a:t>GeV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C   (NA49)  &amp;   p</a:t>
            </a:r>
            <a:r>
              <a:rPr lang="en-US" sz="2400" baseline="-25000" dirty="0" smtClean="0"/>
              <a:t>31 </a:t>
            </a:r>
            <a:r>
              <a:rPr lang="en-US" sz="2400" baseline="-25000" dirty="0" err="1" smtClean="0"/>
              <a:t>GeV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C   (NA61</a:t>
            </a:r>
            <a:r>
              <a:rPr lang="en-US" sz="2400" dirty="0" smtClean="0"/>
              <a:t>) data compared to models</a:t>
            </a:r>
          </a:p>
          <a:p>
            <a:r>
              <a:rPr lang="en-US" sz="2400" dirty="0" smtClean="0"/>
              <a:t>New NA61 pt spectrum higher than models, but not enough to make a difference to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mu</a:t>
            </a:r>
            <a:r>
              <a:rPr lang="en-US" sz="2400" dirty="0" smtClean="0"/>
              <a:t>  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 descr="NA61ptboos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071" t="10000" r="4495" b="7778"/>
              <a:stretch>
                <a:fillRect/>
              </a:stretch>
            </p:blipFill>
          </mc:Choice>
          <mc:Fallback>
            <p:blipFill>
              <a:blip r:embed="rId3"/>
              <a:srcRect l="7071" t="10000" r="4495" b="7778"/>
              <a:stretch>
                <a:fillRect/>
              </a:stretch>
            </p:blipFill>
          </mc:Fallback>
        </mc:AlternateContent>
        <p:spPr>
          <a:xfrm>
            <a:off x="609600" y="2819400"/>
            <a:ext cx="5727357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4876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Blue-dotted line: </a:t>
            </a:r>
          </a:p>
          <a:p>
            <a:r>
              <a:rPr lang="en-US" sz="2000" dirty="0" smtClean="0">
                <a:solidFill>
                  <a:srgbClr val="3366FF"/>
                </a:solidFill>
              </a:rPr>
              <a:t>pt-boosted model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 smtClean="0"/>
              <a:t>E</a:t>
            </a:r>
            <a:r>
              <a:rPr lang="en-US" sz="2800" baseline="-25000" dirty="0" err="1" smtClean="0"/>
              <a:t>had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~ (1 – 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EM</a:t>
            </a:r>
            <a:r>
              <a:rPr lang="en-US" sz="2800" dirty="0" err="1" smtClean="0"/>
              <a:t>)</a:t>
            </a:r>
            <a:r>
              <a:rPr lang="en-US" sz="2800" baseline="30000" dirty="0" err="1" smtClean="0"/>
              <a:t>Ngen</a:t>
            </a:r>
            <a:endParaRPr lang="en-US" sz="2800" baseline="30000" dirty="0" smtClean="0"/>
          </a:p>
          <a:p>
            <a:pPr lvl="1">
              <a:buFont typeface="Symbol" pitchFamily="-65" charset="2"/>
              <a:buChar char=""/>
            </a:pP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dirty="0" smtClean="0"/>
              <a:t>PRESERVE ENERGY IN HADRONIC SHOWER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n</a:t>
            </a:r>
            <a:r>
              <a:rPr lang="en-US" sz="2400" dirty="0" smtClean="0"/>
              <a:t>eed to  r</a:t>
            </a:r>
            <a:r>
              <a:rPr lang="en-US" sz="2400" dirty="0" smtClean="0"/>
              <a:t>educe 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gen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or reduce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EM</a:t>
            </a:r>
            <a:endParaRPr lang="en-US" sz="2400" baseline="-250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MUST GET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THE </a:t>
            </a:r>
            <a:r>
              <a:rPr lang="en-US" sz="2800" dirty="0" err="1" smtClean="0">
                <a:sym typeface="Wingdings"/>
              </a:rPr>
              <a:t>X</a:t>
            </a:r>
            <a:r>
              <a:rPr lang="en-US" sz="2800" baseline="-25000" dirty="0" err="1" smtClean="0">
                <a:sym typeface="Wingdings"/>
              </a:rPr>
              <a:t>max</a:t>
            </a:r>
            <a:r>
              <a:rPr lang="en-US" sz="2800" dirty="0" smtClean="0">
                <a:sym typeface="Wingdings"/>
              </a:rPr>
              <a:t> distribution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RIGHT</a:t>
            </a:r>
            <a:endParaRPr lang="en-US" sz="2800" dirty="0" smtClean="0">
              <a:sym typeface="Wingdings"/>
            </a:endParaRPr>
          </a:p>
          <a:p>
            <a:pPr lvl="1"/>
            <a:r>
              <a:rPr lang="en-US" sz="2195" dirty="0" smtClean="0">
                <a:sym typeface="Wingdings"/>
              </a:rPr>
              <a:t>Strong constraint on allowed changes to model, </a:t>
            </a:r>
            <a:r>
              <a:rPr lang="en-US" sz="2195" dirty="0" smtClean="0">
                <a:sym typeface="Wingdings"/>
              </a:rPr>
              <a:t>E</a:t>
            </a:r>
            <a:r>
              <a:rPr lang="en-US" sz="2195" dirty="0" smtClean="0">
                <a:sym typeface="Wingdings"/>
              </a:rPr>
              <a:t>&gt;10</a:t>
            </a:r>
            <a:r>
              <a:rPr lang="en-US" sz="2195" baseline="30000" dirty="0" smtClean="0">
                <a:sym typeface="Wingdings"/>
              </a:rPr>
              <a:t>16 </a:t>
            </a:r>
            <a:r>
              <a:rPr lang="en-US" sz="2195" dirty="0" err="1" smtClean="0">
                <a:sym typeface="Wingdings"/>
              </a:rPr>
              <a:t>eV</a:t>
            </a:r>
            <a:endParaRPr lang="en-US" sz="2195" dirty="0" smtClean="0">
              <a:solidFill>
                <a:srgbClr val="FF0000"/>
              </a:solidFill>
              <a:sym typeface="Wingdings"/>
            </a:endParaRPr>
          </a:p>
          <a:p>
            <a:pPr>
              <a:buNone/>
            </a:pPr>
            <a:r>
              <a:rPr lang="en-US" dirty="0" smtClean="0">
                <a:sym typeface="Wingdings"/>
              </a:rPr>
              <a:t>     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Searching for UHE solution, note that…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1951037"/>
            <a:ext cx="8229600" cy="4525963"/>
          </a:xfrm>
        </p:spPr>
        <p:txBody>
          <a:bodyPr/>
          <a:lstStyle/>
          <a:p>
            <a:r>
              <a:rPr lang="en-US" sz="2800" dirty="0" smtClean="0"/>
              <a:t>10 </a:t>
            </a:r>
            <a:r>
              <a:rPr lang="en-US" sz="2800" dirty="0" err="1" smtClean="0"/>
              <a:t>EeV</a:t>
            </a:r>
            <a:r>
              <a:rPr lang="en-US" sz="2800" dirty="0" smtClean="0"/>
              <a:t> =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19</a:t>
            </a:r>
            <a:r>
              <a:rPr lang="en-US" sz="2800" dirty="0" smtClean="0"/>
              <a:t>eV    </a:t>
            </a:r>
            <a:r>
              <a:rPr lang="en-US" sz="2800" dirty="0" err="1" smtClean="0">
                <a:sym typeface="Wingdings"/>
              </a:rPr>
              <a:t></a:t>
            </a:r>
            <a:r>
              <a:rPr lang="en-US" sz="2800" dirty="0" smtClean="0">
                <a:sym typeface="Wingdings"/>
              </a:rPr>
              <a:t>   s</a:t>
            </a:r>
            <a:r>
              <a:rPr lang="en-US" sz="2800" baseline="-25000" dirty="0" smtClean="0">
                <a:sym typeface="Wingdings"/>
              </a:rPr>
              <a:t>NN</a:t>
            </a:r>
            <a:r>
              <a:rPr lang="en-US" sz="2800" baseline="30000" dirty="0" smtClean="0">
                <a:sym typeface="Wingdings"/>
              </a:rPr>
              <a:t>½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=</a:t>
            </a:r>
            <a:r>
              <a:rPr lang="en-US" sz="2800" dirty="0" smtClean="0">
                <a:sym typeface="Wingdings"/>
              </a:rPr>
              <a:t> 140 </a:t>
            </a:r>
            <a:r>
              <a:rPr lang="en-US" sz="2800" dirty="0" err="1" smtClean="0">
                <a:sym typeface="Wingdings"/>
              </a:rPr>
              <a:t>TeV</a:t>
            </a:r>
            <a:endParaRPr lang="en-US" sz="2800" dirty="0" smtClean="0">
              <a:sym typeface="Wingdings"/>
            </a:endParaRPr>
          </a:p>
          <a:p>
            <a:pPr>
              <a:buNone/>
            </a:pPr>
            <a:endParaRPr lang="en-US" sz="2800" dirty="0" smtClean="0">
              <a:sym typeface="Wingdings"/>
            </a:endParaRPr>
          </a:p>
          <a:p>
            <a:r>
              <a:rPr lang="en-US" sz="2800" dirty="0" smtClean="0"/>
              <a:t>Average 10</a:t>
            </a:r>
            <a:r>
              <a:rPr lang="en-US" sz="2800" baseline="30000" dirty="0" smtClean="0"/>
              <a:t>19 </a:t>
            </a:r>
            <a:r>
              <a:rPr lang="en-US" sz="2800" dirty="0" err="1" smtClean="0"/>
              <a:t>eV</a:t>
            </a:r>
            <a:r>
              <a:rPr lang="en-US" sz="2800" dirty="0" smtClean="0"/>
              <a:t> shower  has              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	   </a:t>
            </a:r>
            <a:r>
              <a:rPr lang="en-US" sz="2000" dirty="0" smtClean="0">
                <a:solidFill>
                  <a:srgbClr val="FF0000"/>
                </a:solidFill>
              </a:rPr>
              <a:t>   ≈</a:t>
            </a:r>
            <a:r>
              <a:rPr lang="en-US" sz="2000" dirty="0" smtClean="0">
                <a:solidFill>
                  <a:srgbClr val="FF0000"/>
                </a:solidFill>
              </a:rPr>
              <a:t>2 	   </a:t>
            </a:r>
            <a:r>
              <a:rPr lang="en-US" sz="2000" dirty="0" smtClean="0">
                <a:solidFill>
                  <a:srgbClr val="FF0000"/>
                </a:solidFill>
              </a:rPr>
              <a:t>  ≈</a:t>
            </a:r>
            <a:r>
              <a:rPr lang="en-US" sz="2000" dirty="0" smtClean="0">
                <a:solidFill>
                  <a:srgbClr val="FF0000"/>
                </a:solidFill>
              </a:rPr>
              <a:t>20	   </a:t>
            </a:r>
            <a:r>
              <a:rPr lang="en-US" sz="2000" dirty="0" smtClean="0">
                <a:solidFill>
                  <a:srgbClr val="FF0000"/>
                </a:solidFill>
              </a:rPr>
              <a:t>    ≈</a:t>
            </a:r>
            <a:r>
              <a:rPr lang="en-US" sz="2000" dirty="0" smtClean="0">
                <a:solidFill>
                  <a:srgbClr val="FF0000"/>
                </a:solidFill>
              </a:rPr>
              <a:t>200	      secondary interactions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a</a:t>
            </a:r>
            <a:r>
              <a:rPr lang="en-US" sz="1800" dirty="0" smtClean="0">
                <a:solidFill>
                  <a:srgbClr val="FF0000"/>
                </a:solidFill>
              </a:rPr>
              <a:t>bove  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     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17</a:t>
            </a:r>
            <a:r>
              <a:rPr lang="en-US" sz="2000" dirty="0" smtClean="0"/>
              <a:t>      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16 </a:t>
            </a:r>
            <a:r>
              <a:rPr lang="en-US" sz="2000" dirty="0" err="1" smtClean="0"/>
              <a:t>eV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400" dirty="0" smtClean="0"/>
              <a:t>A substantial extrapolation beyond constrained physics…</a:t>
            </a:r>
            <a:endParaRPr lang="en-US" sz="2800" dirty="0" smtClean="0"/>
          </a:p>
          <a:p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Event Generators differ substantially</a:t>
            </a:r>
            <a:endParaRPr lang="en-US" sz="3600" dirty="0"/>
          </a:p>
        </p:txBody>
      </p:sp>
      <p:pic>
        <p:nvPicPr>
          <p:cNvPr id="7" name="Content Placeholder 6" descr="HadIntProperties_2 1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6604" t="8821" r="4088" b="9381"/>
              <a:stretch>
                <a:fillRect/>
              </a:stretch>
            </p:blipFill>
          </mc:Choice>
          <mc:Fallback>
            <p:blipFill>
              <a:blip r:embed="rId3"/>
              <a:srcRect l="6604" t="8821" r="4088" b="9381"/>
              <a:stretch>
                <a:fillRect/>
              </a:stretch>
            </p:blipFill>
          </mc:Fallback>
        </mc:AlternateContent>
        <p:spPr>
          <a:xfrm>
            <a:off x="0" y="1346200"/>
            <a:ext cx="5167952" cy="36576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05400" y="1536700"/>
            <a:ext cx="4038600" cy="45259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1800" dirty="0" smtClean="0"/>
              <a:t>Replacing </a:t>
            </a:r>
            <a:r>
              <a:rPr lang="en-US" sz="1800" dirty="0" err="1" smtClean="0"/>
              <a:t>QGSJet</a:t>
            </a:r>
            <a:r>
              <a:rPr lang="en-US" sz="1800" dirty="0" smtClean="0"/>
              <a:t> </a:t>
            </a:r>
            <a:r>
              <a:rPr lang="en-US" sz="1800" dirty="0" smtClean="0"/>
              <a:t>II-03 </a:t>
            </a:r>
            <a:r>
              <a:rPr lang="en-US" sz="1800" dirty="0" smtClean="0"/>
              <a:t>with EPOS below 10</a:t>
            </a:r>
            <a:r>
              <a:rPr lang="en-US" sz="1800" baseline="30000" dirty="0" smtClean="0"/>
              <a:t>16</a:t>
            </a:r>
            <a:r>
              <a:rPr lang="en-US" sz="1800" dirty="0" smtClean="0"/>
              <a:t> </a:t>
            </a:r>
            <a:r>
              <a:rPr lang="en-US" sz="1800" dirty="0" err="1" smtClean="0"/>
              <a:t>eV</a:t>
            </a:r>
            <a:r>
              <a:rPr lang="en-US" sz="1800" dirty="0" smtClean="0"/>
              <a:t> increases </a:t>
            </a:r>
            <a:r>
              <a:rPr lang="en-US" sz="1800" dirty="0" err="1" smtClean="0"/>
              <a:t>S</a:t>
            </a:r>
            <a:r>
              <a:rPr lang="en-US" sz="1800" baseline="-25000" dirty="0" err="1" smtClean="0"/>
              <a:t>mu</a:t>
            </a:r>
            <a:r>
              <a:rPr lang="en-US" sz="1800" dirty="0" smtClean="0"/>
              <a:t> of 10 </a:t>
            </a:r>
            <a:r>
              <a:rPr lang="en-US" sz="1800" dirty="0" err="1" smtClean="0"/>
              <a:t>EeV</a:t>
            </a:r>
            <a:r>
              <a:rPr lang="en-US" sz="1800" dirty="0" smtClean="0"/>
              <a:t> protons by 10-15%.</a:t>
            </a:r>
          </a:p>
          <a:p>
            <a:pPr>
              <a:spcAft>
                <a:spcPts val="1800"/>
              </a:spcAft>
            </a:pPr>
            <a:r>
              <a:rPr lang="en-US" sz="1800" dirty="0" smtClean="0"/>
              <a:t>Difference in </a:t>
            </a:r>
            <a:r>
              <a:rPr lang="en-US" sz="1800" dirty="0" err="1" smtClean="0"/>
              <a:t>muon</a:t>
            </a:r>
            <a:r>
              <a:rPr lang="en-US" sz="1800" dirty="0" smtClean="0"/>
              <a:t> signal stems mainly from larger baryon/meson ratio in EPOS and </a:t>
            </a:r>
            <a:r>
              <a:rPr lang="en-US" sz="1800" dirty="0" err="1" smtClean="0"/>
              <a:t>Sybill</a:t>
            </a:r>
            <a:r>
              <a:rPr lang="en-US" sz="1800" dirty="0" smtClean="0"/>
              <a:t> =&gt;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r>
              <a:rPr lang="en-US" sz="1800" dirty="0" smtClean="0"/>
              <a:t>Pi-0 energy fraction: </a:t>
            </a:r>
          </a:p>
          <a:p>
            <a:pPr>
              <a:buNone/>
            </a:pPr>
            <a:r>
              <a:rPr lang="en-US" sz="1800" dirty="0" smtClean="0"/>
              <a:t>                   QII      EPOS      </a:t>
            </a:r>
            <a:r>
              <a:rPr lang="en-US" sz="1800" dirty="0" err="1" smtClean="0"/>
              <a:t>Sybill</a:t>
            </a:r>
            <a:r>
              <a:rPr lang="en-US" sz="1800" dirty="0" smtClean="0"/>
              <a:t> </a:t>
            </a:r>
          </a:p>
          <a:p>
            <a:pPr>
              <a:spcAft>
                <a:spcPts val="1800"/>
              </a:spcAft>
              <a:buNone/>
            </a:pPr>
            <a:r>
              <a:rPr lang="en-US" sz="1800" dirty="0" smtClean="0"/>
              <a:t>         f</a:t>
            </a:r>
            <a:r>
              <a:rPr lang="en-US" sz="1800" baseline="-25000" dirty="0" smtClean="0"/>
              <a:t>π0 </a:t>
            </a:r>
            <a:r>
              <a:rPr lang="en-US" sz="1800" dirty="0" smtClean="0"/>
              <a:t>    0.21     0.15       0.14</a:t>
            </a:r>
            <a:endParaRPr lang="en-US" sz="1800" baseline="-25000" dirty="0" smtClean="0"/>
          </a:p>
          <a:p>
            <a:pPr>
              <a:spcAft>
                <a:spcPts val="1800"/>
              </a:spcAft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29889" y="5802868"/>
            <a:ext cx="378551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J. D. Allen &amp; GRF, in preparation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knobs can be turned?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343401"/>
            <a:ext cx="7924800" cy="2666999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3000"/>
              </a:spcAft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spcAft>
                <a:spcPts val="3000"/>
              </a:spcAft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spcAft>
                <a:spcPts val="6000"/>
              </a:spcAft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</a:t>
            </a:r>
            <a:r>
              <a:rPr lang="en-US" sz="4211" dirty="0" smtClean="0">
                <a:solidFill>
                  <a:srgbClr val="FF0000"/>
                </a:solidFill>
              </a:rPr>
              <a:t>Reducing </a:t>
            </a:r>
            <a:r>
              <a:rPr lang="en-US" sz="4211" dirty="0" smtClean="0">
                <a:solidFill>
                  <a:srgbClr val="FF0000"/>
                </a:solidFill>
              </a:rPr>
              <a:t>the  π</a:t>
            </a:r>
            <a:r>
              <a:rPr lang="en-US" sz="4211" baseline="30000" dirty="0" smtClean="0">
                <a:solidFill>
                  <a:srgbClr val="FF0000"/>
                </a:solidFill>
              </a:rPr>
              <a:t>0</a:t>
            </a:r>
            <a:r>
              <a:rPr lang="en-US" sz="4211" dirty="0" smtClean="0">
                <a:solidFill>
                  <a:srgbClr val="FF0000"/>
                </a:solidFill>
              </a:rPr>
              <a:t> fraction  is the only way</a:t>
            </a:r>
            <a:r>
              <a:rPr lang="en-US" sz="4211" dirty="0" smtClean="0">
                <a:solidFill>
                  <a:srgbClr val="FF0000"/>
                </a:solidFill>
              </a:rPr>
              <a:t> to </a:t>
            </a:r>
            <a:r>
              <a:rPr lang="en-US" sz="4211" dirty="0" smtClean="0">
                <a:solidFill>
                  <a:srgbClr val="FF0000"/>
                </a:solidFill>
              </a:rPr>
              <a:t>increase </a:t>
            </a:r>
            <a:r>
              <a:rPr lang="en-US" sz="4211" dirty="0" err="1" smtClean="0">
                <a:solidFill>
                  <a:srgbClr val="FF0000"/>
                </a:solidFill>
              </a:rPr>
              <a:t>E</a:t>
            </a:r>
            <a:r>
              <a:rPr lang="en-US" sz="4211" baseline="-25000" dirty="0" err="1" smtClean="0">
                <a:solidFill>
                  <a:srgbClr val="FF0000"/>
                </a:solidFill>
              </a:rPr>
              <a:t>had</a:t>
            </a:r>
            <a:r>
              <a:rPr lang="en-US" sz="4211" baseline="-25000" dirty="0" smtClean="0">
                <a:solidFill>
                  <a:srgbClr val="FF0000"/>
                </a:solidFill>
              </a:rPr>
              <a:t>-shower</a:t>
            </a:r>
            <a:r>
              <a:rPr lang="en-US" sz="4211" dirty="0" smtClean="0">
                <a:solidFill>
                  <a:srgbClr val="FF0000"/>
                </a:solidFill>
              </a:rPr>
              <a:t> </a:t>
            </a:r>
            <a:r>
              <a:rPr lang="en-US" sz="4211" dirty="0" smtClean="0">
                <a:solidFill>
                  <a:srgbClr val="FF0000"/>
                </a:solidFill>
              </a:rPr>
              <a:t>without a too </a:t>
            </a:r>
            <a:r>
              <a:rPr lang="en-US" sz="4211" dirty="0" smtClean="0">
                <a:solidFill>
                  <a:srgbClr val="FF0000"/>
                </a:solidFill>
              </a:rPr>
              <a:t>shallow </a:t>
            </a:r>
            <a:r>
              <a:rPr lang="en-US" sz="4211" dirty="0" err="1" smtClean="0">
                <a:solidFill>
                  <a:srgbClr val="FF0000"/>
                </a:solidFill>
              </a:rPr>
              <a:t>X</a:t>
            </a:r>
            <a:r>
              <a:rPr lang="en-US" sz="421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4211" dirty="0" smtClean="0">
                <a:solidFill>
                  <a:srgbClr val="FF0000"/>
                </a:solidFill>
              </a:rPr>
              <a:t> distribution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spcAft>
                <a:spcPts val="3000"/>
              </a:spcAft>
              <a:buNone/>
            </a:pPr>
            <a:endParaRPr lang="en-US" sz="2000" dirty="0" smtClean="0">
              <a:solidFill>
                <a:srgbClr val="FF0000"/>
              </a:solidFill>
              <a:sym typeface="Wingdings"/>
            </a:endParaRPr>
          </a:p>
          <a:p>
            <a:pPr lvl="1"/>
            <a:endParaRPr lang="en-US" sz="1600" dirty="0" smtClean="0">
              <a:sym typeface="Wingdings"/>
            </a:endParaRPr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knob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929" t="22222" r="7929" b="34445"/>
              <a:stretch>
                <a:fillRect/>
              </a:stretch>
            </p:blipFill>
          </mc:Choice>
          <mc:Fallback>
            <p:blipFill>
              <a:blip r:embed="rId3"/>
              <a:srcRect l="7929" t="22222" r="7929" b="34445"/>
              <a:stretch>
                <a:fillRect/>
              </a:stretch>
            </p:blipFill>
          </mc:Fallback>
        </mc:AlternateContent>
        <p:spPr>
          <a:xfrm>
            <a:off x="533400" y="2057400"/>
            <a:ext cx="8042031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1143000"/>
            <a:ext cx="3562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(table refers to direct effects only)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Conventional physics does not allow</a:t>
            </a:r>
            <a:br>
              <a:rPr lang="en-US" sz="3600" dirty="0" smtClean="0"/>
            </a:br>
            <a:r>
              <a:rPr lang="en-US" sz="3200" dirty="0" smtClean="0"/>
              <a:t> the π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fraction to be changed much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Isospin</a:t>
            </a:r>
            <a:r>
              <a:rPr lang="en-US" sz="2400" dirty="0" smtClean="0"/>
              <a:t> invariance =</a:t>
            </a:r>
            <a:r>
              <a:rPr lang="en-US" sz="2400" dirty="0" smtClean="0">
                <a:solidFill>
                  <a:srgbClr val="FF0000"/>
                </a:solidFill>
              </a:rPr>
              <a:t>&gt; π</a:t>
            </a:r>
            <a:r>
              <a:rPr lang="en-US" sz="2400" baseline="300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</a:rPr>
              <a:t>π</a:t>
            </a:r>
            <a:r>
              <a:rPr lang="en-US" sz="2400" baseline="30000" dirty="0" smtClean="0">
                <a:solidFill>
                  <a:srgbClr val="FF0000"/>
                </a:solidFill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= </a:t>
            </a:r>
            <a:r>
              <a:rPr lang="en-US" sz="2400" dirty="0" err="1" smtClean="0">
                <a:solidFill>
                  <a:srgbClr val="FF0000"/>
                </a:solidFill>
              </a:rPr>
              <a:t>π</a:t>
            </a:r>
            <a:r>
              <a:rPr lang="en-US" sz="2400" baseline="30000" dirty="0">
                <a:solidFill>
                  <a:srgbClr val="FF0000"/>
                </a:solidFill>
              </a:rPr>
              <a:t>-</a:t>
            </a:r>
            <a:r>
              <a:rPr lang="en-US" sz="2400" baseline="30000" dirty="0" smtClean="0">
                <a:solidFill>
                  <a:srgbClr val="FF0000"/>
                </a:solidFill>
              </a:rPr>
              <a:t> 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Isospin</a:t>
            </a:r>
            <a:r>
              <a:rPr lang="en-US" sz="2400" dirty="0" smtClean="0"/>
              <a:t> </a:t>
            </a:r>
            <a:r>
              <a:rPr lang="en-US" sz="2400" dirty="0"/>
              <a:t>b</a:t>
            </a:r>
            <a:r>
              <a:rPr lang="en-US" sz="2400" dirty="0" smtClean="0"/>
              <a:t>reaking (e.g., from resonance production and decay) is </a:t>
            </a:r>
            <a:r>
              <a:rPr lang="en-US" sz="2400" dirty="0" smtClean="0"/>
              <a:t>small 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Pion</a:t>
            </a:r>
            <a:r>
              <a:rPr lang="en-US" sz="2400" dirty="0" smtClean="0">
                <a:solidFill>
                  <a:srgbClr val="FF0000"/>
                </a:solidFill>
              </a:rPr>
              <a:t> fraction is nearly universal 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30000" dirty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decay  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Final states of </a:t>
            </a:r>
            <a:r>
              <a:rPr lang="en-US" sz="2000" dirty="0" err="1" smtClean="0">
                <a:solidFill>
                  <a:srgbClr val="FF0000"/>
                </a:solidFill>
              </a:rPr>
              <a:t>hadron</a:t>
            </a:r>
            <a:r>
              <a:rPr lang="en-US" sz="2000" dirty="0" smtClean="0">
                <a:solidFill>
                  <a:srgbClr val="FF0000"/>
                </a:solidFill>
              </a:rPr>
              <a:t> collisions (central region)  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Even QGP</a:t>
            </a:r>
          </a:p>
          <a:p>
            <a:r>
              <a:rPr lang="en-US" sz="2400" dirty="0" smtClean="0"/>
              <a:t>If accounting for UHECR showers requires significantly lower π</a:t>
            </a:r>
            <a:r>
              <a:rPr lang="en-US" sz="2400" baseline="30000" dirty="0" smtClean="0"/>
              <a:t>0 </a:t>
            </a:r>
            <a:r>
              <a:rPr lang="en-US" sz="2400" dirty="0" smtClean="0"/>
              <a:t>fraction, that means it requires New Physics!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Farrar Malargue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86" y="-26524"/>
            <a:ext cx="8229600" cy="1143000"/>
          </a:xfrm>
        </p:spPr>
        <p:txBody>
          <a:bodyPr/>
          <a:lstStyle/>
          <a:p>
            <a:r>
              <a:rPr lang="en-US" dirty="0" smtClean="0"/>
              <a:t>Quark Gluon Plasma (ALICE </a:t>
            </a:r>
            <a:r>
              <a:rPr lang="en-US" dirty="0" err="1" smtClean="0"/>
              <a:t>Pb-Pb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651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At factor-2 level, important</a:t>
            </a:r>
          </a:p>
          <a:p>
            <a:pPr>
              <a:buNone/>
            </a:pPr>
            <a:r>
              <a:rPr lang="en-US" sz="1800" dirty="0">
                <a:solidFill>
                  <a:srgbClr val="FF0000"/>
                </a:solidFill>
              </a:rPr>
              <a:t>p</a:t>
            </a:r>
            <a:r>
              <a:rPr lang="en-US" sz="1800" dirty="0" smtClean="0">
                <a:solidFill>
                  <a:srgbClr val="FF0000"/>
                </a:solidFill>
              </a:rPr>
              <a:t>article ratios are same as in pp 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    K/π ~ 0.12-0.15  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p/π</a:t>
            </a:r>
            <a:r>
              <a:rPr lang="en-US" sz="1800" dirty="0" smtClean="0">
                <a:solidFill>
                  <a:srgbClr val="FF0000"/>
                </a:solidFill>
              </a:rPr>
              <a:t> ~ 0.05- 0.08</a:t>
            </a:r>
          </a:p>
          <a:p>
            <a:r>
              <a:rPr lang="en-US" sz="1800" dirty="0" smtClean="0"/>
              <a:t>In central collisions,</a:t>
            </a:r>
          </a:p>
          <a:p>
            <a:pPr>
              <a:buNone/>
            </a:pPr>
            <a:r>
              <a:rPr lang="en-US" sz="1800" dirty="0"/>
              <a:t>m</a:t>
            </a:r>
            <a:r>
              <a:rPr lang="en-US" sz="1800" dirty="0" smtClean="0"/>
              <a:t>ultiplicity much increased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Baryon enhancement at hi p</a:t>
            </a:r>
            <a:r>
              <a:rPr lang="en-US" sz="1800" baseline="-25000" dirty="0" smtClean="0"/>
              <a:t>t</a:t>
            </a:r>
            <a:endParaRPr lang="en-US" sz="1800" dirty="0" smtClean="0"/>
          </a:p>
          <a:p>
            <a:r>
              <a:rPr lang="en-US" sz="1800" dirty="0" smtClean="0"/>
              <a:t>Lots to be understood, interesting puzzles, etc</a:t>
            </a:r>
            <a:r>
              <a:rPr lang="en-US" sz="1800" dirty="0" smtClean="0"/>
              <a:t>., 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      </a:t>
            </a:r>
            <a:r>
              <a:rPr lang="en-US" sz="1800" dirty="0" smtClean="0">
                <a:solidFill>
                  <a:srgbClr val="FF0000"/>
                </a:solidFill>
              </a:rPr>
              <a:t>but </a:t>
            </a:r>
            <a:r>
              <a:rPr lang="en-US" sz="1800" dirty="0" smtClean="0">
                <a:solidFill>
                  <a:srgbClr val="FF0000"/>
                </a:solidFill>
              </a:rPr>
              <a:t>no evidence of π</a:t>
            </a:r>
            <a:r>
              <a:rPr lang="en-US" sz="1800" baseline="30000" dirty="0" smtClean="0">
                <a:solidFill>
                  <a:srgbClr val="FF0000"/>
                </a:solidFill>
              </a:rPr>
              <a:t>0  </a:t>
            </a:r>
            <a:r>
              <a:rPr lang="en-US" sz="1800" dirty="0" smtClean="0">
                <a:solidFill>
                  <a:srgbClr val="FF0000"/>
                </a:solidFill>
              </a:rPr>
              <a:t>suppression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276" y="982053"/>
            <a:ext cx="5591724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358" y="4899094"/>
            <a:ext cx="2665018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847" y="2965542"/>
            <a:ext cx="5834271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3525" y="6412468"/>
            <a:ext cx="4046275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dirty="0" smtClean="0"/>
              <a:t>lots from </a:t>
            </a:r>
            <a:r>
              <a:rPr lang="en-US" sz="1400" dirty="0" err="1" smtClean="0"/>
              <a:t>Floris</a:t>
            </a:r>
            <a:r>
              <a:rPr lang="en-US" sz="1400" dirty="0" smtClean="0"/>
              <a:t> </a:t>
            </a:r>
            <a:r>
              <a:rPr lang="en-US" sz="1400" dirty="0" smtClean="0"/>
              <a:t>for ALICE, arXiv:1108.3257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02" y="3397902"/>
            <a:ext cx="1937026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Possible mechanism for meson suppression</a:t>
            </a:r>
            <a:r>
              <a:rPr lang="en-US" sz="3600" dirty="0" smtClean="0"/>
              <a:t> </a:t>
            </a:r>
            <a:r>
              <a:rPr lang="en-US" sz="3600" dirty="0" smtClean="0"/>
              <a:t>via </a:t>
            </a:r>
            <a:r>
              <a:rPr lang="en-US" sz="3600" dirty="0" err="1" smtClean="0"/>
              <a:t>Chiral</a:t>
            </a:r>
            <a:r>
              <a:rPr lang="en-US" sz="3600" dirty="0" smtClean="0"/>
              <a:t> Symmetry Restoration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81" y="1856421"/>
            <a:ext cx="3818565" cy="1897727"/>
          </a:xfrm>
        </p:spPr>
        <p:txBody>
          <a:bodyPr>
            <a:normAutofit fontScale="70000" lnSpcReduction="20000"/>
          </a:bodyPr>
          <a:lstStyle/>
          <a:p>
            <a:pPr lvl="1">
              <a:spcAft>
                <a:spcPts val="1200"/>
              </a:spcAft>
              <a:buNone/>
            </a:pPr>
            <a:r>
              <a:rPr lang="en-US" sz="2571" dirty="0" smtClean="0"/>
              <a:t>      </a:t>
            </a:r>
          </a:p>
          <a:p>
            <a:pPr lvl="1">
              <a:spcAft>
                <a:spcPts val="1200"/>
              </a:spcAft>
              <a:buNone/>
            </a:pPr>
            <a:r>
              <a:rPr lang="en-US" sz="2571" dirty="0" smtClean="0">
                <a:solidFill>
                  <a:srgbClr val="FF0000"/>
                </a:solidFill>
              </a:rPr>
              <a:t>      </a:t>
            </a:r>
            <a:r>
              <a:rPr lang="en-US" sz="2857" dirty="0" err="1" smtClean="0">
                <a:solidFill>
                  <a:srgbClr val="FF0000"/>
                </a:solidFill>
              </a:rPr>
              <a:t>q-qbar</a:t>
            </a:r>
            <a:r>
              <a:rPr lang="en-US" sz="2857" dirty="0" smtClean="0">
                <a:solidFill>
                  <a:srgbClr val="FF0000"/>
                </a:solidFill>
              </a:rPr>
              <a:t> </a:t>
            </a:r>
            <a:r>
              <a:rPr lang="en-US" sz="2857" dirty="0" err="1" smtClean="0">
                <a:solidFill>
                  <a:srgbClr val="FF0000"/>
                </a:solidFill>
              </a:rPr>
              <a:t>wavefunctions</a:t>
            </a:r>
            <a:r>
              <a:rPr lang="en-US" sz="2857" dirty="0" smtClean="0">
                <a:solidFill>
                  <a:srgbClr val="FF0000"/>
                </a:solidFill>
              </a:rPr>
              <a:t> don’t match at boundary =&gt; mesons only produced after CSR phase evaporates. </a:t>
            </a:r>
            <a:endParaRPr lang="en-US" sz="2571" dirty="0" smtClean="0">
              <a:solidFill>
                <a:srgbClr val="FF0000"/>
              </a:solidFill>
            </a:endParaRPr>
          </a:p>
          <a:p>
            <a:pPr lvl="1">
              <a:spcAft>
                <a:spcPts val="1200"/>
              </a:spcAft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13351" y="2037800"/>
            <a:ext cx="3200400" cy="3200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/>
              <a:t>Meson </a:t>
            </a:r>
            <a:r>
              <a:rPr lang="en-US" dirty="0" err="1" smtClean="0"/>
              <a:t>wavefunctin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05400" y="4445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17526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62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54600" y="4546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81600" y="436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3600" y="4114800"/>
            <a:ext cx="30815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Baryon </a:t>
            </a:r>
            <a:r>
              <a:rPr lang="en-US" sz="1800" dirty="0" err="1" smtClean="0"/>
              <a:t>wavefunctions</a:t>
            </a:r>
            <a:endParaRPr lang="en-US" sz="1800" dirty="0" smtClean="0"/>
          </a:p>
          <a:p>
            <a:r>
              <a:rPr lang="en-US" sz="1800" dirty="0" smtClean="0"/>
              <a:t>inside and outside match,</a:t>
            </a:r>
          </a:p>
          <a:p>
            <a:r>
              <a:rPr lang="en-US" sz="1800" dirty="0" smtClean="0"/>
              <a:t>so baryons can escape</a:t>
            </a:r>
            <a:endParaRPr lang="en-US" sz="18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4730750" y="3213100"/>
            <a:ext cx="13843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775200" y="3270250"/>
            <a:ext cx="1384300" cy="3048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4368800" y="2730500"/>
            <a:ext cx="1250950" cy="4572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4311650" y="2660650"/>
            <a:ext cx="1231900" cy="468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57200" y="5160220"/>
            <a:ext cx="3806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Temperature Phase: </a:t>
            </a:r>
          </a:p>
          <a:p>
            <a:r>
              <a:rPr lang="en-US" dirty="0" err="1" smtClean="0"/>
              <a:t>chiral</a:t>
            </a:r>
            <a:r>
              <a:rPr lang="en-US" dirty="0" smtClean="0"/>
              <a:t> symmetry spontaneously broken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124200" y="4114800"/>
            <a:ext cx="159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 T: CSR phase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86511" y="2305959"/>
            <a:ext cx="456211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Inside, </a:t>
            </a:r>
            <a:r>
              <a:rPr lang="en-US" sz="2000" i="1" dirty="0" err="1" smtClean="0"/>
              <a:t>q-qbar</a:t>
            </a:r>
            <a:r>
              <a:rPr lang="en-US" sz="2000" i="1" dirty="0" smtClean="0"/>
              <a:t> is loosely bound and heavy. </a:t>
            </a:r>
            <a:endParaRPr lang="en-US" sz="20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4895585" y="1775154"/>
            <a:ext cx="3377272" cy="400110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6D9F1"/>
                </a:solidFill>
              </a:rPr>
              <a:t>Outside, mesons are </a:t>
            </a:r>
            <a:r>
              <a:rPr lang="en-US" sz="2000" i="1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6D9F1"/>
                </a:solidFill>
              </a:rPr>
              <a:t>very </a:t>
            </a:r>
            <a:r>
              <a:rPr lang="en-US" sz="2000" i="1" dirty="0" smtClean="0">
                <a:ln w="63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6D9F1"/>
                </a:solidFill>
              </a:rPr>
              <a:t>light</a:t>
            </a:r>
            <a:endParaRPr lang="en-US" sz="2000" i="1" dirty="0">
              <a:ln w="63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6D9F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Chiral</a:t>
            </a:r>
            <a:r>
              <a:rPr lang="en-US" sz="3600" dirty="0" smtClean="0"/>
              <a:t> Symmetry Restoration</a:t>
            </a:r>
            <a:r>
              <a:rPr lang="en-US" sz="2400" dirty="0" smtClean="0"/>
              <a:t>(-inspired) </a:t>
            </a:r>
            <a:r>
              <a:rPr lang="en-US" sz="3600" dirty="0" smtClean="0"/>
              <a:t>Model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endParaRPr lang="en-US" sz="2162" dirty="0" smtClean="0"/>
          </a:p>
          <a:p>
            <a:endParaRPr lang="en-US" sz="2162" dirty="0" smtClean="0"/>
          </a:p>
          <a:p>
            <a:pPr>
              <a:buNone/>
            </a:pPr>
            <a:endParaRPr lang="en-US" sz="2162" dirty="0" smtClean="0"/>
          </a:p>
          <a:p>
            <a:endParaRPr lang="en-US" sz="2162" dirty="0" smtClean="0"/>
          </a:p>
          <a:p>
            <a:endParaRPr lang="en-US" sz="2162" dirty="0" smtClean="0"/>
          </a:p>
          <a:p>
            <a:pPr>
              <a:buNone/>
            </a:pPr>
            <a:endParaRPr lang="en-US" sz="2162" dirty="0" smtClean="0"/>
          </a:p>
          <a:p>
            <a:endParaRPr lang="en-US" sz="2162" dirty="0" smtClean="0"/>
          </a:p>
          <a:p>
            <a:pPr lvl="1">
              <a:buNone/>
            </a:pPr>
            <a:r>
              <a:rPr lang="en-US" sz="2400" b="1" dirty="0" err="1" smtClean="0"/>
              <a:t>Chiral</a:t>
            </a:r>
            <a:r>
              <a:rPr lang="en-US" sz="2400" b="1" dirty="0" smtClean="0"/>
              <a:t> Symmetry Restored Phase</a:t>
            </a:r>
          </a:p>
          <a:p>
            <a:pPr lvl="1"/>
            <a:r>
              <a:rPr lang="en-US" sz="2000" dirty="0" smtClean="0"/>
              <a:t>Convert fraction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mes</a:t>
            </a:r>
            <a:r>
              <a:rPr lang="en-US" sz="2000" dirty="0" smtClean="0"/>
              <a:t> of mesons to nucleon or anti-nucleon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Increase multiplicity by factor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mult</a:t>
            </a:r>
            <a:endParaRPr lang="en-US" sz="2000" baseline="-25000" dirty="0" smtClean="0"/>
          </a:p>
          <a:p>
            <a:pPr lvl="1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Lattice QCD predicts </a:t>
            </a:r>
            <a:r>
              <a:rPr lang="en-US" sz="2000" b="1" dirty="0" err="1" smtClean="0">
                <a:solidFill>
                  <a:srgbClr val="FF0000"/>
                </a:solidFill>
              </a:rPr>
              <a:t>Chiral</a:t>
            </a:r>
            <a:r>
              <a:rPr lang="en-US" sz="2000" b="1" dirty="0" smtClean="0">
                <a:solidFill>
                  <a:srgbClr val="FF0000"/>
                </a:solidFill>
              </a:rPr>
              <a:t> Symmetry is restored at T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CS</a:t>
            </a:r>
            <a:r>
              <a:rPr lang="en-US" sz="2000" b="1" dirty="0" smtClean="0">
                <a:solidFill>
                  <a:srgbClr val="FF0000"/>
                </a:solidFill>
              </a:rPr>
              <a:t> ≥ T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deconf</a:t>
            </a:r>
            <a:r>
              <a:rPr lang="en-US" sz="2000" b="1" dirty="0" smtClean="0">
                <a:solidFill>
                  <a:srgbClr val="FF0000"/>
                </a:solidFill>
              </a:rPr>
              <a:t> = T 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QGP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7800" y="1524000"/>
            <a:ext cx="711200" cy="6731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09800" y="16256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80000" y="2072132"/>
            <a:ext cx="711200" cy="6731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025900" y="214630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1517631"/>
            <a:ext cx="3097347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Peripheral collision:  </a:t>
            </a:r>
          </a:p>
          <a:p>
            <a:r>
              <a:rPr lang="en-US" dirty="0" smtClean="0"/>
              <a:t>    </a:t>
            </a:r>
            <a:r>
              <a:rPr lang="en-US" sz="1800" i="1" dirty="0" smtClean="0"/>
              <a:t>Standard Physics </a:t>
            </a:r>
          </a:p>
          <a:p>
            <a:r>
              <a:rPr lang="en-US" sz="1800" dirty="0" smtClean="0"/>
              <a:t>   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el</a:t>
            </a:r>
            <a:r>
              <a:rPr lang="en-US" sz="1800" dirty="0" smtClean="0"/>
              <a:t> &gt;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min</a:t>
            </a:r>
            <a:r>
              <a:rPr lang="en-US" sz="1800" dirty="0" err="1" smtClean="0"/>
              <a:t>(E</a:t>
            </a:r>
            <a:r>
              <a:rPr lang="en-US" sz="1800" dirty="0" smtClean="0"/>
              <a:t>) -- use EPOS </a:t>
            </a:r>
            <a:endParaRPr lang="en-US" sz="1800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1447800" y="3376168"/>
            <a:ext cx="711200" cy="6731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209800" y="348640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80000" y="3376168"/>
            <a:ext cx="711200" cy="6731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4050792" y="3486404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72200" y="3219431"/>
            <a:ext cx="2819301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Central collision:  </a:t>
            </a:r>
          </a:p>
          <a:p>
            <a:r>
              <a:rPr lang="en-US" sz="1600" i="1" dirty="0" err="1" smtClean="0">
                <a:solidFill>
                  <a:srgbClr val="FF0000"/>
                </a:solidFill>
              </a:rPr>
              <a:t>Chiral</a:t>
            </a:r>
            <a:r>
              <a:rPr lang="en-US" sz="1600" i="1" dirty="0" smtClean="0">
                <a:solidFill>
                  <a:srgbClr val="FF0000"/>
                </a:solidFill>
              </a:rPr>
              <a:t> Symmetry Restored </a:t>
            </a:r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el</a:t>
            </a:r>
            <a:r>
              <a:rPr lang="en-US" sz="1600" dirty="0" smtClean="0"/>
              <a:t> &lt;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min</a:t>
            </a:r>
            <a:r>
              <a:rPr lang="en-US" sz="1600" dirty="0" err="1" smtClean="0"/>
              <a:t>(E</a:t>
            </a:r>
            <a:r>
              <a:rPr lang="en-US" sz="1600" dirty="0" smtClean="0"/>
              <a:t>) – use CSR </a:t>
            </a:r>
            <a:endParaRPr lang="en-US" sz="16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7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556" dirty="0" smtClean="0">
                <a:solidFill>
                  <a:srgbClr val="FF0000"/>
                </a:solidFill>
              </a:rPr>
              <a:t>“</a:t>
            </a:r>
            <a:r>
              <a:rPr lang="en-US" sz="3556" dirty="0" err="1" smtClean="0">
                <a:solidFill>
                  <a:srgbClr val="FF0000"/>
                </a:solidFill>
              </a:rPr>
              <a:t>Chiral</a:t>
            </a:r>
            <a:r>
              <a:rPr lang="en-US" sz="3556" dirty="0" smtClean="0">
                <a:solidFill>
                  <a:srgbClr val="FF0000"/>
                </a:solidFill>
              </a:rPr>
              <a:t> Symmetry Restoration” model</a:t>
            </a:r>
            <a:br>
              <a:rPr lang="en-US" sz="3556" dirty="0" smtClean="0">
                <a:solidFill>
                  <a:srgbClr val="FF0000"/>
                </a:solidFill>
              </a:rPr>
            </a:br>
            <a:r>
              <a:rPr lang="en-US" sz="3556" dirty="0" smtClean="0">
                <a:solidFill>
                  <a:srgbClr val="FF0000"/>
                </a:solidFill>
              </a:rPr>
              <a:t>gives an excellent fit at 10 </a:t>
            </a:r>
            <a:r>
              <a:rPr lang="en-US" sz="3556" dirty="0" err="1" smtClean="0">
                <a:solidFill>
                  <a:srgbClr val="FF0000"/>
                </a:solidFill>
              </a:rPr>
              <a:t>EeV</a:t>
            </a:r>
            <a:r>
              <a:rPr lang="en-US" sz="3556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89112"/>
            <a:ext cx="4025426" cy="788987"/>
          </a:xfrm>
          <a:ln>
            <a:solidFill>
              <a:srgbClr val="000000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US" sz="5000" dirty="0" smtClean="0"/>
              <a:t>Ground signal at 10 </a:t>
            </a:r>
            <a:r>
              <a:rPr lang="en-US" sz="5000" dirty="0" err="1" smtClean="0"/>
              <a:t>EeV</a:t>
            </a:r>
            <a:endParaRPr lang="en-US" sz="5000" dirty="0" smtClean="0"/>
          </a:p>
          <a:p>
            <a:r>
              <a:rPr lang="en-US" sz="2947" dirty="0" smtClean="0"/>
              <a:t>	</a:t>
            </a:r>
            <a:endParaRPr lang="en-US" sz="2947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6676" y="1839913"/>
            <a:ext cx="3787775" cy="639762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sz="3097" dirty="0" err="1" smtClean="0"/>
              <a:t>X</a:t>
            </a:r>
            <a:r>
              <a:rPr lang="en-US" sz="3097" baseline="-25000" dirty="0" err="1" smtClean="0"/>
              <a:t>max</a:t>
            </a:r>
            <a:r>
              <a:rPr lang="en-US" sz="3097" dirty="0" smtClean="0"/>
              <a:t> distribution at 10 </a:t>
            </a:r>
            <a:r>
              <a:rPr lang="en-US" sz="3097" dirty="0" err="1" smtClean="0"/>
              <a:t>EeV</a:t>
            </a:r>
            <a:endParaRPr lang="en-US" sz="3097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8420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Note improved shape of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distribution. </a:t>
            </a:r>
          </a:p>
        </p:txBody>
      </p:sp>
      <p:pic>
        <p:nvPicPr>
          <p:cNvPr id="15" name="Content Placeholder 14" descr="CSR_UHECRPlots021412 3.pdf"/>
          <p:cNvPicPr>
            <a:picLocks noGrp="1" noChangeAspect="1"/>
          </p:cNvPicPr>
          <p:nvPr>
            <p:ph sz="quarter" idx="4"/>
          </p:nvPr>
        </p:nvPicPr>
        <mc:AlternateContent>
          <mc:Choice xmlns:ma="http://schemas.microsoft.com/office/mac/drawingml/2008/main" Requires="ma">
            <p:blipFill>
              <a:blip r:embed="rId2"/>
              <a:srcRect l="5663" t="9215" r="3829" b="10842"/>
              <a:stretch>
                <a:fillRect/>
              </a:stretch>
            </p:blipFill>
          </mc:Choice>
          <mc:Fallback>
            <p:blipFill>
              <a:blip r:embed="rId3"/>
              <a:srcRect l="5663" t="9215" r="3829" b="10842"/>
              <a:stretch>
                <a:fillRect/>
              </a:stretch>
            </p:blipFill>
          </mc:Fallback>
        </mc:AlternateContent>
        <p:spPr>
          <a:xfrm>
            <a:off x="4549577" y="2587082"/>
            <a:ext cx="4823023" cy="3291840"/>
          </a:xfrm>
        </p:spPr>
      </p:pic>
      <p:pic>
        <p:nvPicPr>
          <p:cNvPr id="16" name="Content Placeholder 15" descr="CSR_CIC_19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4"/>
              <a:srcRect l="5658" t="9804" r="5697" b="7210"/>
              <a:stretch>
                <a:fillRect/>
              </a:stretch>
            </p:blipFill>
          </mc:Choice>
          <mc:Fallback>
            <p:blipFill>
              <a:blip r:embed="rId5"/>
              <a:srcRect l="5658" t="9804" r="5697" b="7210"/>
              <a:stretch>
                <a:fillRect/>
              </a:stretch>
            </p:blipFill>
          </mc:Fallback>
        </mc:AlternateContent>
        <p:spPr>
          <a:xfrm>
            <a:off x="-104887" y="2590800"/>
            <a:ext cx="4676887" cy="3383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today: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Prove that</a:t>
            </a:r>
            <a:r>
              <a:rPr lang="en-US" sz="2400" dirty="0" smtClean="0"/>
              <a:t> </a:t>
            </a:r>
            <a:r>
              <a:rPr lang="en-US" sz="2400" i="1" dirty="0" smtClean="0"/>
              <a:t>some new phenomenon </a:t>
            </a:r>
            <a:r>
              <a:rPr lang="en-US" sz="2400" dirty="0" smtClean="0"/>
              <a:t>is </a:t>
            </a:r>
            <a:r>
              <a:rPr lang="en-US" sz="2400" dirty="0" smtClean="0"/>
              <a:t>needed to explain UHECR showers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Problem is not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inadequate implementation of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already-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seen physics</a:t>
            </a:r>
          </a:p>
          <a:p>
            <a:pPr lvl="1">
              <a:spcAft>
                <a:spcPts val="3000"/>
              </a:spcAft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Need suppression of π</a:t>
            </a:r>
            <a:r>
              <a:rPr lang="en-US" sz="2000" i="1" baseline="300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 (production or decay) above 10</a:t>
            </a:r>
            <a:r>
              <a:rPr lang="en-US" sz="2000" i="1" baseline="30000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</a:rPr>
              <a:t>eV</a:t>
            </a:r>
            <a:endParaRPr lang="en-US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/>
              <a:t>Existence proof </a:t>
            </a:r>
            <a:r>
              <a:rPr lang="en-US" sz="2400" dirty="0" smtClean="0"/>
              <a:t>that phenomena can be explained</a:t>
            </a:r>
          </a:p>
          <a:p>
            <a:pPr lvl="1">
              <a:spcAft>
                <a:spcPts val="600"/>
              </a:spcAft>
            </a:pPr>
            <a:r>
              <a:rPr lang="en-US" sz="2000" dirty="0" err="1" smtClean="0"/>
              <a:t>Chiral</a:t>
            </a:r>
            <a:r>
              <a:rPr lang="en-US" sz="2000" dirty="0" smtClean="0"/>
              <a:t> Symmetry Restoration Model (CSR)</a:t>
            </a:r>
          </a:p>
          <a:p>
            <a:pPr lvl="2"/>
            <a:r>
              <a:rPr lang="en-US" sz="1600" dirty="0" smtClean="0"/>
              <a:t>Proton primary works (show how model details can be tested) </a:t>
            </a:r>
          </a:p>
          <a:p>
            <a:pPr lvl="2"/>
            <a:r>
              <a:rPr lang="en-US" sz="1600" dirty="0" smtClean="0"/>
              <a:t>Show extension of model to mixed composition</a:t>
            </a:r>
          </a:p>
          <a:p>
            <a:pPr lvl="1"/>
            <a:r>
              <a:rPr lang="en-US" sz="2000" dirty="0" smtClean="0"/>
              <a:t>Other models</a:t>
            </a:r>
          </a:p>
          <a:p>
            <a:pPr lvl="2"/>
            <a:r>
              <a:rPr lang="en-US" sz="1600" dirty="0" smtClean="0"/>
              <a:t>Lorentz Invariance Violation (matter-induced?)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spcAft>
                <a:spcPts val="1800"/>
              </a:spcAft>
            </a:pPr>
            <a:endParaRPr lang="en-US" sz="2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Aug. 13,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E12AF-3505-464C-8990-6E8FFA40119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CSR also fits energy evolution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/>
              <a:t>&lt; </a:t>
            </a:r>
            <a:r>
              <a:rPr lang="en-US" sz="2667" dirty="0" err="1" smtClean="0"/>
              <a:t>X</a:t>
            </a:r>
            <a:r>
              <a:rPr lang="en-US" sz="2667" baseline="-25000" dirty="0" err="1" smtClean="0"/>
              <a:t>max</a:t>
            </a:r>
            <a:r>
              <a:rPr lang="en-US" sz="2667" dirty="0" smtClean="0"/>
              <a:t> &gt;, </a:t>
            </a:r>
            <a:r>
              <a:rPr lang="en-US" sz="2667" dirty="0" err="1" smtClean="0"/>
              <a:t>RMS</a:t>
            </a:r>
            <a:r>
              <a:rPr lang="en-US" sz="2667" baseline="-25000" dirty="0" err="1" smtClean="0"/>
              <a:t>Xmax</a:t>
            </a:r>
            <a:r>
              <a:rPr lang="en-US" sz="2667" baseline="-25000" dirty="0" smtClean="0"/>
              <a:t>   </a:t>
            </a:r>
            <a:r>
              <a:rPr lang="en-US" sz="2667" dirty="0" smtClean="0">
                <a:solidFill>
                  <a:srgbClr val="FF0000"/>
                </a:solidFill>
              </a:rPr>
              <a:t>      </a:t>
            </a:r>
            <a:r>
              <a:rPr lang="en-US" sz="2667" i="1" dirty="0" smtClean="0">
                <a:solidFill>
                  <a:srgbClr val="FF0000"/>
                </a:solidFill>
              </a:rPr>
              <a:t>(and it’s pure proton!) </a:t>
            </a:r>
            <a:endParaRPr lang="en-US" sz="3556" i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300" y="1852613"/>
            <a:ext cx="3895587" cy="639762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  Elongation Rate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7925" y="1863469"/>
            <a:ext cx="4041775" cy="639762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Width of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max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Distribution </a:t>
            </a:r>
            <a:endParaRPr lang="en-US" sz="2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4" name="Content Placeholder 13" descr="CSR_ElongRate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l="5658" t="9804" r="5697" b="7210"/>
              <a:stretch>
                <a:fillRect/>
              </a:stretch>
            </p:blipFill>
          </mc:Choice>
          <mc:Fallback>
            <p:blipFill>
              <a:blip r:embed="rId3"/>
              <a:srcRect l="5658" t="9804" r="5697" b="7210"/>
              <a:stretch>
                <a:fillRect/>
              </a:stretch>
            </p:blipFill>
          </mc:Fallback>
        </mc:AlternateContent>
        <p:spPr>
          <a:xfrm>
            <a:off x="0" y="2667000"/>
            <a:ext cx="4550485" cy="3291840"/>
          </a:xfrm>
        </p:spPr>
      </p:pic>
      <p:pic>
        <p:nvPicPr>
          <p:cNvPr id="17" name="Content Placeholder 16" descr="CSR_RMSvsE.pdf"/>
          <p:cNvPicPr>
            <a:picLocks noGrp="1" noChangeAspect="1"/>
          </p:cNvPicPr>
          <p:nvPr>
            <p:ph sz="quarter" idx="4"/>
          </p:nvPr>
        </p:nvPicPr>
        <mc:AlternateContent>
          <mc:Choice xmlns:ma="http://schemas.microsoft.com/office/mac/drawingml/2008/main" Requires="ma">
            <p:blipFill>
              <a:blip r:embed="rId4"/>
              <a:srcRect l="5734" t="9819" r="5656" b="7227"/>
              <a:stretch>
                <a:fillRect/>
              </a:stretch>
            </p:blipFill>
          </mc:Choice>
          <mc:Fallback>
            <p:blipFill>
              <a:blip r:embed="rId5"/>
              <a:srcRect l="5734" t="9819" r="5656" b="7227"/>
              <a:stretch>
                <a:fillRect/>
              </a:stretch>
            </p:blipFill>
          </mc:Fallback>
        </mc:AlternateContent>
        <p:spPr>
          <a:xfrm>
            <a:off x="4495800" y="2667000"/>
            <a:ext cx="4550485" cy="329184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5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No-free-parameter FD-SD calibration!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" name="Content Placeholder 11" descr="CSR_S38EF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7068" t="8418" r="4466" b="10768"/>
              <a:stretch>
                <a:fillRect/>
              </a:stretch>
            </p:blipFill>
          </mc:Choice>
          <mc:Fallback>
            <p:blipFill>
              <a:blip r:embed="rId3"/>
              <a:srcRect l="7068" t="8418" r="4466" b="10768"/>
              <a:stretch>
                <a:fillRect/>
              </a:stretch>
            </p:blipFill>
          </mc:Fallback>
        </mc:AlternateContent>
        <p:spPr>
          <a:xfrm>
            <a:off x="304800" y="1066800"/>
            <a:ext cx="7772400" cy="5486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Preliminary CSR</a:t>
            </a:r>
            <a:r>
              <a:rPr lang="en-US" dirty="0" smtClean="0"/>
              <a:t> </a:t>
            </a:r>
            <a:r>
              <a:rPr lang="en-US" dirty="0" smtClean="0"/>
              <a:t>implement</a:t>
            </a:r>
            <a:r>
              <a:rPr lang="en-US" dirty="0" smtClean="0"/>
              <a:t>ation</a:t>
            </a:r>
            <a:endParaRPr lang="en-US" dirty="0"/>
          </a:p>
        </p:txBody>
      </p:sp>
      <p:pic>
        <p:nvPicPr>
          <p:cNvPr id="12" name="Content Placeholder 11" descr="ModelParam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5767" t="10102" r="5767" b="7738"/>
              <a:stretch>
                <a:fillRect/>
              </a:stretch>
            </p:blipFill>
          </mc:Choice>
          <mc:Fallback>
            <p:blipFill>
              <a:blip r:embed="rId3"/>
              <a:srcRect l="5767" t="10102" r="5767" b="7738"/>
              <a:stretch>
                <a:fillRect/>
              </a:stretch>
            </p:blipFill>
          </mc:Fallback>
        </mc:AlternateContent>
        <p:spPr>
          <a:xfrm>
            <a:off x="-76200" y="1219200"/>
            <a:ext cx="5096656" cy="365760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05400" y="1447800"/>
            <a:ext cx="4038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Centrality inferred from </a:t>
            </a:r>
            <a:r>
              <a:rPr lang="en-US" sz="2000" dirty="0" smtClean="0">
                <a:solidFill>
                  <a:srgbClr val="FF0000"/>
                </a:solidFill>
              </a:rPr>
              <a:t>elasticity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2000" dirty="0" smtClean="0"/>
              <a:t> Adjustable parameters</a:t>
            </a:r>
          </a:p>
          <a:p>
            <a:pPr lvl="1">
              <a:spcAft>
                <a:spcPts val="0"/>
              </a:spcAft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1800" dirty="0" smtClean="0"/>
              <a:t>multiplicity in CSR</a:t>
            </a:r>
            <a:endParaRPr lang="en-US" sz="1800" dirty="0" smtClean="0"/>
          </a:p>
          <a:p>
            <a:pPr lvl="1">
              <a:spcAft>
                <a:spcPts val="0"/>
              </a:spcAft>
              <a:buFont typeface="Arial"/>
              <a:buChar char="•"/>
            </a:pPr>
            <a:r>
              <a:rPr lang="en-US" sz="1800" dirty="0" smtClean="0"/>
              <a:t> fraction of events in CSR </a:t>
            </a:r>
            <a:r>
              <a:rPr lang="en-US" sz="1800" dirty="0" err="1" smtClean="0"/>
              <a:t>vs</a:t>
            </a:r>
            <a:r>
              <a:rPr lang="en-US" sz="1800" dirty="0" smtClean="0"/>
              <a:t> E</a:t>
            </a:r>
          </a:p>
          <a:p>
            <a:pPr lvl="1">
              <a:spcAft>
                <a:spcPts val="1800"/>
              </a:spcAft>
              <a:buFont typeface="Arial"/>
              <a:buChar char="•"/>
            </a:pPr>
            <a:r>
              <a:rPr lang="en-US" sz="1800" dirty="0" smtClean="0"/>
              <a:t> </a:t>
            </a:r>
            <a:r>
              <a:rPr lang="en-US" sz="1800" dirty="0" err="1" smtClean="0"/>
              <a:t>σ</a:t>
            </a:r>
            <a:r>
              <a:rPr lang="en-US" sz="1800" baseline="-25000" dirty="0" err="1" smtClean="0"/>
              <a:t>p-Air</a:t>
            </a:r>
            <a:r>
              <a:rPr lang="en-US" sz="1800" dirty="0" err="1" smtClean="0"/>
              <a:t>(E</a:t>
            </a:r>
            <a:r>
              <a:rPr lang="en-US" sz="1800" dirty="0" smtClean="0"/>
              <a:t>)</a:t>
            </a:r>
            <a:endParaRPr lang="en-US" sz="1800" baseline="-25000" dirty="0"/>
          </a:p>
        </p:txBody>
      </p:sp>
      <p:pic>
        <p:nvPicPr>
          <p:cNvPr id="14" name="Picture 13" descr="MultvsEla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071" t="15213" r="5089" b="13333"/>
              <a:stretch>
                <a:fillRect/>
              </a:stretch>
            </p:blipFill>
          </mc:Choice>
          <mc:Fallback>
            <p:blipFill>
              <a:blip r:embed="rId5"/>
              <a:srcRect l="7071" t="15213" r="5089" b="13333"/>
              <a:stretch>
                <a:fillRect/>
              </a:stretch>
            </p:blipFill>
          </mc:Fallback>
        </mc:AlternateContent>
        <p:spPr>
          <a:xfrm>
            <a:off x="4876800" y="3733800"/>
            <a:ext cx="4267200" cy="2682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5181600"/>
            <a:ext cx="291407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Turn-on at √</a:t>
            </a:r>
            <a:r>
              <a:rPr lang="en-US" sz="1800" dirty="0" err="1" smtClean="0"/>
              <a:t>s</a:t>
            </a:r>
            <a:r>
              <a:rPr lang="en-US" sz="1800" dirty="0" smtClean="0"/>
              <a:t> = 14 </a:t>
            </a:r>
            <a:r>
              <a:rPr lang="en-US" sz="1800" dirty="0" err="1" smtClean="0"/>
              <a:t>TeV</a:t>
            </a:r>
            <a:endParaRPr lang="en-US" sz="1800" dirty="0" smtClean="0"/>
          </a:p>
          <a:p>
            <a:r>
              <a:rPr lang="en-US" sz="1800" dirty="0" smtClean="0"/>
              <a:t>chosen arbitrarily   </a:t>
            </a:r>
            <a:endParaRPr 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Alternate </a:t>
            </a:r>
            <a:r>
              <a:rPr lang="en-US" dirty="0" smtClean="0"/>
              <a:t>CSR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05400" y="1447800"/>
            <a:ext cx="4038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Centrality inferred from </a:t>
            </a:r>
            <a:r>
              <a:rPr lang="en-US" sz="2000" dirty="0" smtClean="0">
                <a:solidFill>
                  <a:srgbClr val="FF0000"/>
                </a:solidFill>
              </a:rPr>
              <a:t>multipli</a:t>
            </a:r>
            <a:r>
              <a:rPr lang="en-US" sz="2000" dirty="0" smtClean="0">
                <a:solidFill>
                  <a:srgbClr val="FF0000"/>
                </a:solidFill>
              </a:rPr>
              <a:t>city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2000" dirty="0" smtClean="0"/>
              <a:t> Adjustable parameters</a:t>
            </a:r>
          </a:p>
          <a:p>
            <a:pPr lvl="1">
              <a:spcAft>
                <a:spcPts val="0"/>
              </a:spcAft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1800" dirty="0" smtClean="0"/>
              <a:t>multiplicity in CSR</a:t>
            </a:r>
            <a:endParaRPr lang="en-US" sz="1800" dirty="0" smtClean="0"/>
          </a:p>
          <a:p>
            <a:pPr lvl="1">
              <a:spcAft>
                <a:spcPts val="0"/>
              </a:spcAft>
              <a:buFont typeface="Arial"/>
              <a:buChar char="•"/>
            </a:pPr>
            <a:r>
              <a:rPr lang="en-US" sz="1800" dirty="0" smtClean="0"/>
              <a:t> fraction of events in CSR </a:t>
            </a:r>
            <a:r>
              <a:rPr lang="en-US" sz="1800" dirty="0" err="1" smtClean="0"/>
              <a:t>vs</a:t>
            </a:r>
            <a:r>
              <a:rPr lang="en-US" sz="1800" dirty="0" smtClean="0"/>
              <a:t> E</a:t>
            </a:r>
          </a:p>
          <a:p>
            <a:pPr lvl="1">
              <a:spcAft>
                <a:spcPts val="1800"/>
              </a:spcAft>
              <a:buFont typeface="Arial"/>
              <a:buChar char="•"/>
            </a:pPr>
            <a:r>
              <a:rPr lang="en-US" sz="1800" dirty="0" smtClean="0"/>
              <a:t> </a:t>
            </a:r>
            <a:r>
              <a:rPr lang="en-US" sz="1800" dirty="0" err="1" smtClean="0"/>
              <a:t>σ</a:t>
            </a:r>
            <a:r>
              <a:rPr lang="en-US" sz="1800" baseline="-25000" dirty="0" err="1" smtClean="0"/>
              <a:t>p-Air</a:t>
            </a:r>
            <a:r>
              <a:rPr lang="en-US" sz="1800" dirty="0" err="1" smtClean="0"/>
              <a:t>(E</a:t>
            </a:r>
            <a:r>
              <a:rPr lang="en-US" sz="1800" dirty="0" smtClean="0"/>
              <a:t>)</a:t>
            </a:r>
            <a:endParaRPr lang="en-US" sz="1800" baseline="-25000" dirty="0"/>
          </a:p>
        </p:txBody>
      </p:sp>
      <p:pic>
        <p:nvPicPr>
          <p:cNvPr id="14" name="Picture 13" descr="MultvsEla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071" t="15213" r="5089" b="13333"/>
              <a:stretch>
                <a:fillRect/>
              </a:stretch>
            </p:blipFill>
          </mc:Choice>
          <mc:Fallback>
            <p:blipFill>
              <a:blip r:embed="rId3"/>
              <a:srcRect l="7071" t="15213" r="5089" b="13333"/>
              <a:stretch>
                <a:fillRect/>
              </a:stretch>
            </p:blipFill>
          </mc:Fallback>
        </mc:AlternateContent>
        <p:spPr>
          <a:xfrm>
            <a:off x="4876800" y="3733800"/>
            <a:ext cx="4267200" cy="2682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5181600"/>
            <a:ext cx="291407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Turn-on at √</a:t>
            </a:r>
            <a:r>
              <a:rPr lang="en-US" sz="1800" dirty="0" err="1" smtClean="0"/>
              <a:t>s</a:t>
            </a:r>
            <a:r>
              <a:rPr lang="en-US" sz="1800" dirty="0" smtClean="0"/>
              <a:t> = 14 </a:t>
            </a:r>
            <a:r>
              <a:rPr lang="en-US" sz="1800" dirty="0" err="1" smtClean="0"/>
              <a:t>TeV</a:t>
            </a:r>
            <a:endParaRPr lang="en-US" sz="1800" dirty="0" smtClean="0"/>
          </a:p>
          <a:p>
            <a:r>
              <a:rPr lang="en-US" sz="1800" dirty="0" smtClean="0"/>
              <a:t>chosen arbitrarily   </a:t>
            </a:r>
            <a:endParaRPr lang="en-US" sz="1800" dirty="0"/>
          </a:p>
        </p:txBody>
      </p:sp>
      <p:pic>
        <p:nvPicPr>
          <p:cNvPr id="16" name="Content Placeholder 15" descr="CSRModelParams_Mul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4"/>
              <a:srcRect l="7068" t="10102" r="4466" b="9085"/>
              <a:stretch>
                <a:fillRect/>
              </a:stretch>
            </p:blipFill>
          </mc:Choice>
          <mc:Fallback>
            <p:blipFill>
              <a:blip r:embed="rId5"/>
              <a:srcRect l="7068" t="10102" r="4466" b="9085"/>
              <a:stretch>
                <a:fillRect/>
              </a:stretch>
            </p:blipFill>
          </mc:Fallback>
        </mc:AlternateContent>
        <p:spPr>
          <a:xfrm>
            <a:off x="0" y="1066800"/>
            <a:ext cx="5181600" cy="3657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 for heavy primaries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en-US" sz="2400" dirty="0" smtClean="0"/>
              <a:t>Estimate N</a:t>
            </a:r>
            <a:r>
              <a:rPr lang="en-US" sz="2400" baseline="-25000" dirty="0" smtClean="0"/>
              <a:t>CSR</a:t>
            </a:r>
            <a:r>
              <a:rPr lang="en-US" sz="2400" dirty="0" smtClean="0"/>
              <a:t> = # nucleons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within UHECR nucleus that overlaps 								   Air nucleus;  E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== E</a:t>
            </a:r>
            <a:r>
              <a:rPr lang="en-US" sz="2400" baseline="-25000" dirty="0" smtClean="0"/>
              <a:t>CR </a:t>
            </a:r>
            <a:r>
              <a:rPr lang="en-US" sz="2400" dirty="0" smtClean="0"/>
              <a:t>/ A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Take CSR parameters from proton CSR model.</a:t>
            </a:r>
          </a:p>
          <a:p>
            <a:r>
              <a:rPr lang="en-US" sz="2400" dirty="0" smtClean="0"/>
              <a:t>Event = superposition of </a:t>
            </a:r>
            <a:r>
              <a:rPr lang="en-US" sz="2400" dirty="0" err="1" smtClean="0"/>
              <a:t>CSR(E</a:t>
            </a:r>
            <a:r>
              <a:rPr lang="en-US" sz="2400" baseline="-25000" dirty="0" err="1" smtClean="0"/>
              <a:t>eff</a:t>
            </a:r>
            <a:r>
              <a:rPr lang="en-US" sz="2400" dirty="0" smtClean="0"/>
              <a:t> = N</a:t>
            </a:r>
            <a:r>
              <a:rPr lang="en-US" sz="2400" baseline="-25000" dirty="0" smtClean="0"/>
              <a:t>CSR </a:t>
            </a:r>
            <a:r>
              <a:rPr lang="en-US" sz="2400" dirty="0" smtClean="0"/>
              <a:t>× E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) + nuclear remnant</a:t>
            </a:r>
          </a:p>
          <a:p>
            <a:r>
              <a:rPr lang="en-US" sz="2400" dirty="0" smtClean="0"/>
              <a:t>Simple substitute for real impact parameter treatment:</a:t>
            </a:r>
          </a:p>
          <a:p>
            <a:pPr lvl="1"/>
            <a:r>
              <a:rPr lang="en-US" sz="2000" dirty="0" smtClean="0"/>
              <a:t>Assume N</a:t>
            </a:r>
            <a:r>
              <a:rPr lang="en-US" sz="2000" baseline="-25000" dirty="0" smtClean="0"/>
              <a:t>CSR</a:t>
            </a:r>
            <a:r>
              <a:rPr lang="en-US" sz="2000" dirty="0" smtClean="0"/>
              <a:t> = A - number of spectator nucleons (having E ≈ E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 </a:t>
            </a:r>
          </a:p>
          <a:p>
            <a:r>
              <a:rPr lang="en-US" sz="2400" dirty="0" smtClean="0"/>
              <a:t>Using 20-50-30 </a:t>
            </a:r>
            <a:r>
              <a:rPr lang="en-US" sz="2400" dirty="0" err="1" smtClean="0"/>
              <a:t>p</a:t>
            </a:r>
            <a:r>
              <a:rPr lang="en-US" sz="2400" dirty="0" smtClean="0"/>
              <a:t>-C-Fe mixed composition at 10 </a:t>
            </a:r>
            <a:r>
              <a:rPr lang="en-US" sz="2400" dirty="0" err="1" smtClean="0"/>
              <a:t>EeV</a:t>
            </a:r>
            <a:r>
              <a:rPr lang="en-US" sz="2400" dirty="0" smtClean="0"/>
              <a:t>, get virtually identical predictions for </a:t>
            </a:r>
            <a:r>
              <a:rPr lang="en-US" sz="2400" dirty="0" err="1" smtClean="0"/>
              <a:t>muon</a:t>
            </a:r>
            <a:r>
              <a:rPr lang="en-US" sz="2400" dirty="0" smtClean="0"/>
              <a:t> signal as for CSR-proton!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3000" y="1600200"/>
            <a:ext cx="1295400" cy="137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Carries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eff</a:t>
            </a:r>
            <a:endParaRPr lang="en-US" sz="2000" baseline="-25000" dirty="0"/>
          </a:p>
        </p:txBody>
      </p:sp>
      <p:sp>
        <p:nvSpPr>
          <p:cNvPr id="8" name="Oval 7"/>
          <p:cNvSpPr/>
          <p:nvPr/>
        </p:nvSpPr>
        <p:spPr>
          <a:xfrm>
            <a:off x="3276600" y="2057400"/>
            <a:ext cx="6858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2057400"/>
            <a:ext cx="25146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19200" y="2743200"/>
            <a:ext cx="2438399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0" y="2286000"/>
            <a:ext cx="1828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611881" y="239268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648592" y="2209800"/>
            <a:ext cx="31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</a:t>
            </a: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Extra-Dimensional Black Holes</a:t>
            </a:r>
            <a:endParaRPr lang="en-US" dirty="0"/>
          </a:p>
        </p:txBody>
      </p:sp>
      <p:pic>
        <p:nvPicPr>
          <p:cNvPr id="7" name="Content Placeholder 6" descr="CSR_UHECRPlots 12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5231" t="7954" r="4562" b="8159"/>
              <a:stretch>
                <a:fillRect/>
              </a:stretch>
            </p:blipFill>
          </mc:Choice>
          <mc:Fallback>
            <p:blipFill>
              <a:blip r:embed="rId3"/>
              <a:srcRect l="5231" t="7954" r="4562" b="8159"/>
              <a:stretch>
                <a:fillRect/>
              </a:stretch>
            </p:blipFill>
          </mc:Fallback>
        </mc:AlternateContent>
        <p:spPr>
          <a:xfrm>
            <a:off x="-152400" y="2551037"/>
            <a:ext cx="5726281" cy="4114800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90744" y="1499940"/>
            <a:ext cx="8074043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Choose BH final state to maximize ground signal</a:t>
            </a:r>
          </a:p>
          <a:p>
            <a:r>
              <a:rPr lang="en-US" sz="2400" dirty="0" smtClean="0"/>
              <a:t>Ignore predicted too-low BH production cross section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 Farrar Malargue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09639" y="5308937"/>
            <a:ext cx="3129561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BLACK HOLE CREATION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DOES NOT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FIT</a:t>
            </a:r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 smtClean="0">
                <a:solidFill>
                  <a:srgbClr val="FF0000"/>
                </a:solidFill>
              </a:rPr>
              <a:t>observations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l="11888" t="11715" r="4005"/>
          <a:stretch>
            <a:fillRect/>
          </a:stretch>
        </p:blipFill>
        <p:spPr>
          <a:xfrm>
            <a:off x="5410200" y="2362200"/>
            <a:ext cx="38404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Suppressing π</a:t>
            </a:r>
            <a:r>
              <a:rPr lang="en-US" baseline="30000" dirty="0" smtClean="0"/>
              <a:t>0</a:t>
            </a:r>
            <a:r>
              <a:rPr lang="en-US" dirty="0" smtClean="0"/>
              <a:t> decay? </a:t>
            </a:r>
            <a:br>
              <a:rPr lang="en-US" dirty="0" smtClean="0"/>
            </a:br>
            <a:r>
              <a:rPr lang="en-US" sz="2667" dirty="0" smtClean="0"/>
              <a:t>Lorentz Invariance Violation? </a:t>
            </a:r>
            <a:r>
              <a:rPr lang="en-US" sz="2000" dirty="0" smtClean="0"/>
              <a:t>(Coleman Glashow)</a:t>
            </a:r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2667" dirty="0" smtClean="0"/>
              <a:t>Quantum </a:t>
            </a:r>
            <a:r>
              <a:rPr lang="en-US" sz="2667" dirty="0" err="1" smtClean="0"/>
              <a:t>Decoherence</a:t>
            </a:r>
            <a:r>
              <a:rPr lang="en-US" sz="2667" dirty="0" smtClean="0"/>
              <a:t>? </a:t>
            </a:r>
            <a:r>
              <a:rPr lang="en-US" sz="2000" dirty="0" smtClean="0"/>
              <a:t>(quark interaction with geomagnetic field</a:t>
            </a:r>
            <a:r>
              <a:rPr lang="en-US" sz="2000" dirty="0" smtClean="0"/>
              <a:t>? – no)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2600" y="4953000"/>
            <a:ext cx="3505200" cy="18288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LIV parameters</a:t>
            </a:r>
            <a:r>
              <a:rPr lang="en-US" sz="1800" dirty="0" smtClean="0"/>
              <a:t> seem </a:t>
            </a:r>
            <a:r>
              <a:rPr lang="en-US" sz="1800" dirty="0" smtClean="0"/>
              <a:t>artificial </a:t>
            </a:r>
          </a:p>
          <a:p>
            <a:pPr>
              <a:buNone/>
            </a:pPr>
            <a:r>
              <a:rPr lang="en-US" sz="2000" dirty="0" smtClean="0"/>
              <a:t>        </a:t>
            </a:r>
            <a:r>
              <a:rPr lang="en-US" sz="2000" dirty="0" smtClean="0"/>
              <a:t> </a:t>
            </a:r>
            <a:r>
              <a:rPr lang="en-US" sz="1600" dirty="0" smtClean="0"/>
              <a:t>C</a:t>
            </a:r>
            <a:r>
              <a:rPr lang="en-US" sz="1600" baseline="-25000" dirty="0" smtClean="0"/>
              <a:t>γ</a:t>
            </a:r>
            <a:r>
              <a:rPr lang="en-US" sz="1600" dirty="0" smtClean="0"/>
              <a:t> </a:t>
            </a:r>
            <a:r>
              <a:rPr lang="en-US" sz="1600" dirty="0" smtClean="0"/>
              <a:t>- C</a:t>
            </a:r>
            <a:r>
              <a:rPr lang="en-US" sz="1600" baseline="-25000" dirty="0" smtClean="0"/>
              <a:t>π</a:t>
            </a:r>
            <a:r>
              <a:rPr lang="en-US" sz="1600" dirty="0" smtClean="0"/>
              <a:t>  &gt; 10</a:t>
            </a:r>
            <a:r>
              <a:rPr lang="en-US" sz="1600" baseline="30000" dirty="0" smtClean="0"/>
              <a:t>-16  </a:t>
            </a:r>
            <a:r>
              <a:rPr lang="en-US" sz="1400" dirty="0" err="1" smtClean="0"/>
              <a:t>vs</a:t>
            </a:r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1600" dirty="0" smtClean="0"/>
              <a:t>            C</a:t>
            </a:r>
            <a:r>
              <a:rPr lang="en-US" sz="1600" baseline="-25000" dirty="0" smtClean="0"/>
              <a:t>γ</a:t>
            </a:r>
            <a:r>
              <a:rPr lang="en-US" sz="1600" dirty="0" smtClean="0"/>
              <a:t> - C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  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&lt; 10</a:t>
            </a:r>
            <a:r>
              <a:rPr lang="en-US" sz="1600" baseline="30000" dirty="0" smtClean="0"/>
              <a:t>-23</a:t>
            </a:r>
            <a:r>
              <a:rPr lang="en-US" sz="1600" dirty="0" smtClean="0"/>
              <a:t> </a:t>
            </a:r>
            <a:r>
              <a:rPr lang="en-US" sz="1400" dirty="0" smtClean="0"/>
              <a:t>for </a:t>
            </a:r>
            <a:r>
              <a:rPr lang="en-US" sz="1400" dirty="0" smtClean="0"/>
              <a:t>protons</a:t>
            </a:r>
          </a:p>
          <a:p>
            <a:pPr>
              <a:buNone/>
            </a:pPr>
            <a:r>
              <a:rPr lang="en-US" sz="1600" dirty="0" smtClean="0"/>
              <a:t>-- can it be a “matter effect”? (</a:t>
            </a:r>
            <a:r>
              <a:rPr lang="en-US" sz="1600" dirty="0" err="1" smtClean="0"/>
              <a:t>Dvali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>
              <a:buNone/>
            </a:pPr>
            <a:r>
              <a:rPr lang="en-US" sz="1800" dirty="0" err="1" smtClean="0"/>
              <a:t>X</a:t>
            </a:r>
            <a:r>
              <a:rPr lang="en-US" sz="1800" baseline="-25000" dirty="0" err="1" smtClean="0"/>
              <a:t>max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too </a:t>
            </a:r>
            <a:r>
              <a:rPr lang="en-US" sz="1800" dirty="0" smtClean="0"/>
              <a:t>deep;</a:t>
            </a:r>
            <a:r>
              <a:rPr lang="en-US" sz="1800" dirty="0" smtClean="0"/>
              <a:t> </a:t>
            </a:r>
            <a:r>
              <a:rPr lang="en-US" sz="1800" dirty="0" smtClean="0"/>
              <a:t>mixed composition?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752600"/>
            <a:ext cx="5514819" cy="3931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9214" t="2564" r="6014" b="2564"/>
          <a:stretch>
            <a:fillRect/>
          </a:stretch>
        </p:blipFill>
        <p:spPr>
          <a:xfrm>
            <a:off x="5410200" y="1752600"/>
            <a:ext cx="3751511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No other New Physics works (so far)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78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New physics must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impact almost all events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affect almost all the final state energy</a:t>
            </a:r>
          </a:p>
          <a:p>
            <a:r>
              <a:rPr lang="en-US" sz="2400" dirty="0" smtClean="0"/>
              <a:t>QGP a la LHC:  </a:t>
            </a:r>
            <a:r>
              <a:rPr lang="en-US" sz="1946" dirty="0" smtClean="0"/>
              <a:t>Multiplicity increase, no significant reduction in </a:t>
            </a:r>
            <a:r>
              <a:rPr lang="en-US" sz="1946" dirty="0" err="1" smtClean="0"/>
              <a:t>pions</a:t>
            </a:r>
            <a:r>
              <a:rPr lang="en-US" sz="1946" dirty="0" smtClean="0"/>
              <a:t> =&gt;</a:t>
            </a:r>
            <a:r>
              <a:rPr lang="en-US" sz="1946" dirty="0" smtClean="0"/>
              <a:t> </a:t>
            </a:r>
            <a:r>
              <a:rPr lang="en-US" sz="1946" b="1" i="1" dirty="0" err="1" smtClean="0"/>
              <a:t>X</a:t>
            </a:r>
            <a:r>
              <a:rPr lang="en-US" sz="1946" b="1" i="1" baseline="-25000" dirty="0" err="1" smtClean="0"/>
              <a:t>max</a:t>
            </a:r>
            <a:r>
              <a:rPr lang="en-US" sz="1946" b="1" i="1" baseline="-25000" dirty="0" smtClean="0"/>
              <a:t> </a:t>
            </a:r>
            <a:r>
              <a:rPr lang="en-US" sz="1946" b="1" i="1" dirty="0" smtClean="0"/>
              <a:t> becomes narrow </a:t>
            </a:r>
            <a:r>
              <a:rPr lang="en-US" sz="1946" b="1" i="1" dirty="0" smtClean="0"/>
              <a:t>and </a:t>
            </a:r>
            <a:r>
              <a:rPr lang="en-US" sz="1946" b="1" i="1" dirty="0" smtClean="0"/>
              <a:t>shallow without sufficient </a:t>
            </a:r>
            <a:r>
              <a:rPr lang="en-US" sz="1946" b="1" i="1" dirty="0" smtClean="0"/>
              <a:t>increase in </a:t>
            </a:r>
            <a:r>
              <a:rPr lang="en-US" sz="1946" b="1" i="1" dirty="0" err="1" smtClean="0"/>
              <a:t>S</a:t>
            </a:r>
            <a:r>
              <a:rPr lang="en-US" sz="1946" b="1" i="1" baseline="-25000" dirty="0" err="1" smtClean="0"/>
              <a:t>mu</a:t>
            </a:r>
            <a:r>
              <a:rPr lang="en-US" sz="1946" dirty="0" smtClean="0"/>
              <a:t> .</a:t>
            </a:r>
            <a:endParaRPr lang="en-US" sz="2400" baseline="-25000" dirty="0" smtClean="0"/>
          </a:p>
          <a:p>
            <a:r>
              <a:rPr lang="en-US" sz="2400" dirty="0" smtClean="0"/>
              <a:t>SUSY or other exotic particle production:</a:t>
            </a:r>
          </a:p>
          <a:p>
            <a:pPr lvl="1"/>
            <a:r>
              <a:rPr lang="en-US" sz="2000" dirty="0" smtClean="0"/>
              <a:t>[Predicted rates too low (only produced in tiny fraction of events)]</a:t>
            </a:r>
          </a:p>
          <a:p>
            <a:pPr lvl="1"/>
            <a:r>
              <a:rPr lang="en-US" sz="2000" dirty="0" smtClean="0"/>
              <a:t>Missing energy not helpful!</a:t>
            </a:r>
          </a:p>
          <a:p>
            <a:pPr lvl="1"/>
            <a:r>
              <a:rPr lang="en-US" sz="2000" b="1" i="1" dirty="0"/>
              <a:t>D</a:t>
            </a:r>
            <a:r>
              <a:rPr lang="en-US" sz="2000" b="1" i="1" dirty="0" smtClean="0"/>
              <a:t>ecays to SM quanta =&gt; standard  π</a:t>
            </a:r>
            <a:r>
              <a:rPr lang="en-US" sz="2000" b="1" i="1" baseline="30000" dirty="0" smtClean="0"/>
              <a:t>0 </a:t>
            </a:r>
            <a:r>
              <a:rPr lang="en-US" sz="2000" b="1" i="1" dirty="0" smtClean="0"/>
              <a:t>fraction =&gt; no significant increase in </a:t>
            </a:r>
            <a:r>
              <a:rPr lang="en-US" sz="2000" b="1" i="1" dirty="0" err="1" smtClean="0"/>
              <a:t>S</a:t>
            </a:r>
            <a:r>
              <a:rPr lang="en-US" sz="2000" b="1" i="1" baseline="-25000" dirty="0" err="1" smtClean="0"/>
              <a:t>mu</a:t>
            </a:r>
            <a:endParaRPr lang="en-US" sz="2000" b="1" i="1" dirty="0" smtClean="0"/>
          </a:p>
          <a:p>
            <a:r>
              <a:rPr lang="en-US" sz="2400" dirty="0" err="1" smtClean="0"/>
              <a:t>Extradimensional</a:t>
            </a:r>
            <a:r>
              <a:rPr lang="en-US" sz="2400" dirty="0" smtClean="0"/>
              <a:t> Black Hole production:</a:t>
            </a:r>
          </a:p>
          <a:p>
            <a:pPr lvl="1"/>
            <a:r>
              <a:rPr lang="en-US" sz="2000" dirty="0" smtClean="0"/>
              <a:t>Increase in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mu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is too small, even for most optimistic assumptions (next </a:t>
            </a:r>
            <a:r>
              <a:rPr lang="en-US" sz="2000" dirty="0" err="1" smtClean="0"/>
              <a:t>p</a:t>
            </a:r>
            <a:r>
              <a:rPr lang="en-US" sz="2000" dirty="0" smtClean="0"/>
              <a:t>)</a:t>
            </a:r>
          </a:p>
          <a:p>
            <a:pPr lvl="1"/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test of CSR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2400" dirty="0" smtClean="0"/>
              <a:t>TA surface detector</a:t>
            </a:r>
          </a:p>
          <a:p>
            <a:pPr lvl="1"/>
            <a:r>
              <a:rPr lang="en-US" sz="2000" dirty="0" smtClean="0"/>
              <a:t>primarily sensitive to EM ground signal at 800 </a:t>
            </a:r>
            <a:r>
              <a:rPr lang="en-US" sz="2000" dirty="0" err="1" smtClean="0"/>
              <a:t>m</a:t>
            </a:r>
            <a:endParaRPr lang="en-US" sz="2000" dirty="0" smtClean="0"/>
          </a:p>
          <a:p>
            <a:pPr lvl="1"/>
            <a:r>
              <a:rPr lang="en-US" sz="2000" dirty="0" smtClean="0"/>
              <a:t>E</a:t>
            </a:r>
            <a:r>
              <a:rPr lang="en-US" sz="2000" baseline="-25000" dirty="0" smtClean="0"/>
              <a:t>SD</a:t>
            </a:r>
            <a:r>
              <a:rPr lang="en-US" sz="2000" dirty="0" smtClean="0"/>
              <a:t> is inferred from S</a:t>
            </a:r>
            <a:r>
              <a:rPr lang="en-US" sz="2000" baseline="-25000" dirty="0" smtClean="0"/>
              <a:t>800</a:t>
            </a:r>
            <a:r>
              <a:rPr lang="en-US" sz="2000" dirty="0" smtClean="0"/>
              <a:t>   </a:t>
            </a:r>
            <a:r>
              <a:rPr lang="en-US" sz="2000" dirty="0" err="1" smtClean="0"/>
              <a:t>QGSJet</a:t>
            </a:r>
            <a:r>
              <a:rPr lang="en-US" sz="2000" dirty="0" smtClean="0"/>
              <a:t>-II proton simulation</a:t>
            </a:r>
          </a:p>
          <a:p>
            <a:pPr lvl="1"/>
            <a:r>
              <a:rPr lang="en-US" sz="2000" dirty="0" smtClean="0"/>
              <a:t>Hybrid events:  E</a:t>
            </a:r>
            <a:r>
              <a:rPr lang="en-US" sz="2000" baseline="-25000" dirty="0" smtClean="0"/>
              <a:t>SD</a:t>
            </a:r>
            <a:r>
              <a:rPr lang="en-US" sz="2000" dirty="0" smtClean="0"/>
              <a:t> should be reduced by 27% to match E</a:t>
            </a:r>
            <a:r>
              <a:rPr lang="en-US" sz="2000" baseline="-25000" dirty="0" smtClean="0"/>
              <a:t>FD</a:t>
            </a:r>
            <a:r>
              <a:rPr lang="en-US" sz="2000" dirty="0" smtClean="0"/>
              <a:t> </a:t>
            </a:r>
            <a:r>
              <a:rPr lang="en-US" sz="2000" baseline="-25000" dirty="0" smtClean="0"/>
              <a:t> 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=&gt; S</a:t>
            </a:r>
            <a:r>
              <a:rPr lang="en-US" sz="2000" baseline="-25000" dirty="0" smtClean="0"/>
              <a:t>800</a:t>
            </a:r>
            <a:r>
              <a:rPr lang="en-US" sz="2000" baseline="30000" dirty="0" smtClean="0"/>
              <a:t>true</a:t>
            </a:r>
            <a:r>
              <a:rPr lang="en-US" sz="2000" dirty="0" smtClean="0"/>
              <a:t> ≈  S</a:t>
            </a:r>
            <a:r>
              <a:rPr lang="en-US" sz="2000" baseline="-25000" dirty="0" smtClean="0"/>
              <a:t>800</a:t>
            </a:r>
            <a:r>
              <a:rPr lang="en-US" sz="2000" baseline="30000" dirty="0" smtClean="0"/>
              <a:t>QII  </a:t>
            </a:r>
            <a:r>
              <a:rPr lang="en-US" sz="2000" dirty="0" smtClean="0"/>
              <a:t>for a given observed FD signal</a:t>
            </a:r>
          </a:p>
          <a:p>
            <a:r>
              <a:rPr lang="en-US" sz="2400" dirty="0" smtClean="0"/>
              <a:t>CSR</a:t>
            </a:r>
          </a:p>
          <a:p>
            <a:pPr lvl="1"/>
            <a:r>
              <a:rPr lang="en-US" sz="2000" dirty="0" smtClean="0"/>
              <a:t>for a given </a:t>
            </a:r>
            <a:r>
              <a:rPr lang="en-US" sz="2000" dirty="0" err="1" smtClean="0"/>
              <a:t>E</a:t>
            </a:r>
            <a:r>
              <a:rPr lang="en-US" sz="2000" baseline="30000" dirty="0" err="1" smtClean="0"/>
              <a:t>true</a:t>
            </a:r>
            <a:r>
              <a:rPr lang="en-US" sz="2000" dirty="0" smtClean="0"/>
              <a:t>, the FD signal is reduced by 10%:    E</a:t>
            </a:r>
            <a:r>
              <a:rPr lang="en-US" sz="2000" baseline="-25000" dirty="0" smtClean="0"/>
              <a:t>FD</a:t>
            </a:r>
            <a:r>
              <a:rPr lang="en-US" sz="2000" dirty="0" smtClean="0"/>
              <a:t> = 0.9 </a:t>
            </a:r>
            <a:r>
              <a:rPr lang="en-US" sz="2000" dirty="0" err="1" smtClean="0"/>
              <a:t>E</a:t>
            </a:r>
            <a:r>
              <a:rPr lang="en-US" sz="2000" baseline="30000" dirty="0" err="1" smtClean="0"/>
              <a:t>true</a:t>
            </a:r>
            <a:r>
              <a:rPr lang="en-US" sz="2000" baseline="30000" dirty="0" smtClean="0"/>
              <a:t> </a:t>
            </a:r>
          </a:p>
          <a:p>
            <a:pPr lvl="1"/>
            <a:r>
              <a:rPr lang="en-US" sz="2000" dirty="0" smtClean="0"/>
              <a:t>=&gt; SD signal reduced by 10%</a:t>
            </a:r>
          </a:p>
          <a:p>
            <a:pPr lvl="1"/>
            <a:r>
              <a:rPr lang="en-US" sz="2000" dirty="0" smtClean="0"/>
              <a:t>Any additional impact of CSR on EM signal at 800 </a:t>
            </a:r>
            <a:r>
              <a:rPr lang="en-US" sz="2000" dirty="0" err="1" smtClean="0"/>
              <a:t>m</a:t>
            </a:r>
            <a:r>
              <a:rPr lang="en-US" sz="2000" dirty="0" smtClean="0"/>
              <a:t>??? </a:t>
            </a:r>
          </a:p>
          <a:p>
            <a:pPr lvl="1"/>
            <a:r>
              <a:rPr lang="en-US" sz="2000" dirty="0" smtClean="0"/>
              <a:t>Analysis by TA using our CSR </a:t>
            </a:r>
            <a:r>
              <a:rPr lang="en-US" sz="2000" dirty="0" smtClean="0"/>
              <a:t>shower library</a:t>
            </a:r>
            <a:r>
              <a:rPr lang="en-US" sz="2000" dirty="0" smtClean="0"/>
              <a:t> is planned.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Auger h</a:t>
            </a:r>
            <a:r>
              <a:rPr lang="en-US" sz="3600" dirty="0" smtClean="0">
                <a:solidFill>
                  <a:srgbClr val="FF0000"/>
                </a:solidFill>
              </a:rPr>
              <a:t>ybrid </a:t>
            </a:r>
            <a:r>
              <a:rPr lang="en-US" sz="3600" dirty="0" smtClean="0">
                <a:solidFill>
                  <a:srgbClr val="FF0000"/>
                </a:solidFill>
              </a:rPr>
              <a:t>events can discriminate models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4" name="Content Placeholder 13" descr="NmumaxXmax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5816" t="8711" r="2634" b="11143"/>
              <a:stretch>
                <a:fillRect/>
              </a:stretch>
            </p:blipFill>
          </mc:Choice>
          <mc:Fallback>
            <p:blipFill>
              <a:blip r:embed="rId3"/>
              <a:srcRect l="5816" t="8711" r="2634" b="11143"/>
              <a:stretch>
                <a:fillRect/>
              </a:stretch>
            </p:blipFill>
          </mc:Fallback>
        </mc:AlternateContent>
        <p:spPr>
          <a:xfrm>
            <a:off x="457200" y="1219200"/>
            <a:ext cx="811033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versus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~ 2x more </a:t>
            </a:r>
            <a:r>
              <a:rPr lang="en-US" sz="2800" dirty="0" err="1" smtClean="0"/>
              <a:t>muons</a:t>
            </a:r>
            <a:r>
              <a:rPr lang="en-US" sz="2800" dirty="0" smtClean="0"/>
              <a:t> observed than expected</a:t>
            </a:r>
          </a:p>
          <a:p>
            <a:pPr>
              <a:buNone/>
            </a:pPr>
            <a:r>
              <a:rPr lang="en-US" sz="2800" dirty="0" smtClean="0"/>
              <a:t>(c.f., J. Allen talk)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Must fit </a:t>
            </a:r>
          </a:p>
          <a:p>
            <a:pPr lvl="1"/>
            <a:r>
              <a:rPr lang="en-US" sz="2400" dirty="0" smtClean="0"/>
              <a:t> &lt;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&gt;  and  </a:t>
            </a:r>
            <a:r>
              <a:rPr lang="en-US" sz="2400" dirty="0" err="1" smtClean="0"/>
              <a:t>RMS(X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)  versus energy </a:t>
            </a:r>
          </a:p>
          <a:p>
            <a:pPr lvl="1"/>
            <a:r>
              <a:rPr lang="en-US" sz="2400" dirty="0" smtClean="0"/>
              <a:t> S</a:t>
            </a:r>
            <a:r>
              <a:rPr lang="en-US" sz="2400" baseline="-25000" dirty="0" smtClean="0"/>
              <a:t>1000</a:t>
            </a:r>
            <a:r>
              <a:rPr lang="en-US" sz="2400" dirty="0" smtClean="0"/>
              <a:t> versus zenith angle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133600"/>
            <a:ext cx="4495800" cy="308417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Hybrid events can discriminate </a:t>
            </a:r>
            <a:r>
              <a:rPr lang="en-US" sz="3600" dirty="0" smtClean="0">
                <a:solidFill>
                  <a:srgbClr val="FF0000"/>
                </a:solidFill>
              </a:rPr>
              <a:t>models…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Content Placeholder 7" descr="CSR_XMaxMuMax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253" r="-20253"/>
              <a:stretch>
                <a:fillRect/>
              </a:stretch>
            </p:blipFill>
          </mc:Choice>
          <mc:Fallback>
            <p:blipFill>
              <a:blip r:embed="rId3"/>
              <a:srcRect l="-20253" r="-20253"/>
              <a:stretch>
                <a:fillRect/>
              </a:stretch>
            </p:blipFill>
          </mc:Fallback>
        </mc:AlternateContent>
        <p:spPr>
          <a:xfrm>
            <a:off x="0" y="1600200"/>
            <a:ext cx="8229600" cy="4525963"/>
          </a:xfrm>
        </p:spPr>
      </p:pic>
      <p:sp>
        <p:nvSpPr>
          <p:cNvPr id="9" name="TextBox 8"/>
          <p:cNvSpPr txBox="1"/>
          <p:nvPr/>
        </p:nvSpPr>
        <p:spPr>
          <a:xfrm>
            <a:off x="1752600" y="1219200"/>
            <a:ext cx="56733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CSR </a:t>
            </a:r>
            <a:r>
              <a:rPr lang="en-US" dirty="0" smtClean="0">
                <a:solidFill>
                  <a:srgbClr val="FF0000"/>
                </a:solidFill>
              </a:rPr>
              <a:t>proton</a:t>
            </a:r>
            <a:r>
              <a:rPr lang="en-US" dirty="0" smtClean="0"/>
              <a:t>, centrality from elasticity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Hybrid events can discriminate </a:t>
            </a:r>
            <a:r>
              <a:rPr lang="en-US" sz="3600" dirty="0" smtClean="0">
                <a:solidFill>
                  <a:srgbClr val="FF0000"/>
                </a:solidFill>
              </a:rPr>
              <a:t>models…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Content Placeholder 7" descr="CSR_XMaxMuMax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253" r="-20253"/>
              <a:stretch>
                <a:fillRect/>
              </a:stretch>
            </p:blipFill>
          </mc:Choice>
          <mc:Fallback>
            <p:blipFill>
              <a:blip r:embed="rId3"/>
              <a:srcRect l="-20253" r="-20253"/>
              <a:stretch>
                <a:fillRect/>
              </a:stretch>
            </p:blipFill>
          </mc:Fallback>
        </mc:AlternateContent>
        <p:spPr>
          <a:xfrm>
            <a:off x="0" y="1600200"/>
            <a:ext cx="8229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2594793" y="1219200"/>
            <a:ext cx="37298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CSR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mixed</a:t>
            </a:r>
            <a:r>
              <a:rPr lang="en-US" dirty="0" smtClean="0"/>
              <a:t> composition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Hybrid events can discriminate </a:t>
            </a:r>
            <a:r>
              <a:rPr lang="en-US" sz="3600" dirty="0" smtClean="0">
                <a:solidFill>
                  <a:srgbClr val="FF0000"/>
                </a:solidFill>
              </a:rPr>
              <a:t>models…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Content Placeholder 7" descr="CSR_XMaxMuMax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253" r="-20253"/>
              <a:stretch>
                <a:fillRect/>
              </a:stretch>
            </p:blipFill>
          </mc:Choice>
          <mc:Fallback>
            <p:blipFill>
              <a:blip r:embed="rId3"/>
              <a:srcRect l="-20253" r="-20253"/>
              <a:stretch>
                <a:fillRect/>
              </a:stretch>
            </p:blipFill>
          </mc:Fallback>
        </mc:AlternateContent>
        <p:spPr>
          <a:xfrm>
            <a:off x="0" y="1600200"/>
            <a:ext cx="8229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1841955" y="1219200"/>
            <a:ext cx="52446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CSR </a:t>
            </a:r>
            <a:r>
              <a:rPr lang="en-US" dirty="0" smtClean="0">
                <a:solidFill>
                  <a:srgbClr val="FF0000"/>
                </a:solidFill>
              </a:rPr>
              <a:t>proton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mixed</a:t>
            </a:r>
            <a:r>
              <a:rPr lang="en-US" dirty="0" smtClean="0"/>
              <a:t> composition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Hybrid events can discriminate </a:t>
            </a:r>
            <a:r>
              <a:rPr lang="en-US" sz="3600" dirty="0" smtClean="0">
                <a:solidFill>
                  <a:srgbClr val="FF0000"/>
                </a:solidFill>
              </a:rPr>
              <a:t>models…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9" name="Content Placeholder 8" descr="CSR_XMaxMuMax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253" r="-20253"/>
              <a:stretch>
                <a:fillRect/>
              </a:stretch>
            </p:blipFill>
          </mc:Choice>
          <mc:Fallback>
            <p:blipFill>
              <a:blip r:embed="rId3"/>
              <a:srcRect l="-20253" r="-20253"/>
              <a:stretch>
                <a:fillRect/>
              </a:stretch>
            </p:blipFill>
          </mc:Fallback>
        </mc:AlternateContent>
        <p:spPr>
          <a:xfrm>
            <a:off x="0" y="1600200"/>
            <a:ext cx="8229600" cy="4525963"/>
          </a:xfrm>
        </p:spPr>
      </p:pic>
      <p:sp>
        <p:nvSpPr>
          <p:cNvPr id="10" name="TextBox 9"/>
          <p:cNvSpPr txBox="1"/>
          <p:nvPr/>
        </p:nvSpPr>
        <p:spPr>
          <a:xfrm>
            <a:off x="1752600" y="1219200"/>
            <a:ext cx="501932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CSR , centrality from multiplicity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Hybrid events can discriminate </a:t>
            </a:r>
            <a:r>
              <a:rPr lang="en-US" sz="3600" dirty="0" smtClean="0">
                <a:solidFill>
                  <a:srgbClr val="FF0000"/>
                </a:solidFill>
              </a:rPr>
              <a:t>models…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Content Placeholder 8" descr="CSR_XMaxMuMax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253" r="-20253"/>
              <a:stretch>
                <a:fillRect/>
              </a:stretch>
            </p:blipFill>
          </mc:Choice>
          <mc:Fallback>
            <p:blipFill>
              <a:blip r:embed="rId3"/>
              <a:srcRect l="-20253" r="-20253"/>
              <a:stretch>
                <a:fillRect/>
              </a:stretch>
            </p:blipFill>
          </mc:Fallback>
        </mc:AlternateContent>
        <p:spPr>
          <a:xfrm>
            <a:off x="0" y="1600200"/>
            <a:ext cx="8229600" cy="4525963"/>
          </a:xfrm>
        </p:spPr>
      </p:pic>
      <p:sp>
        <p:nvSpPr>
          <p:cNvPr id="10" name="TextBox 9"/>
          <p:cNvSpPr txBox="1"/>
          <p:nvPr/>
        </p:nvSpPr>
        <p:spPr>
          <a:xfrm>
            <a:off x="1410275" y="1219200"/>
            <a:ext cx="59811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centrality from </a:t>
            </a:r>
            <a:r>
              <a:rPr lang="en-US" dirty="0" smtClean="0">
                <a:solidFill>
                  <a:srgbClr val="FF0000"/>
                </a:solidFill>
              </a:rPr>
              <a:t>elasticity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multiplicity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Hybrid events can discriminate </a:t>
            </a:r>
            <a:r>
              <a:rPr lang="en-US" sz="3600" dirty="0" smtClean="0">
                <a:solidFill>
                  <a:srgbClr val="FF0000"/>
                </a:solidFill>
              </a:rPr>
              <a:t>models…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" name="Content Placeholder 8" descr="CSR_XMaxMuMax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253" r="-20253"/>
              <a:stretch>
                <a:fillRect/>
              </a:stretch>
            </p:blipFill>
          </mc:Choice>
          <mc:Fallback>
            <p:blipFill>
              <a:blip r:embed="rId3"/>
              <a:srcRect l="-20253" r="-20253"/>
              <a:stretch>
                <a:fillRect/>
              </a:stretch>
            </p:blipFill>
          </mc:Fallback>
        </mc:AlternateContent>
        <p:spPr>
          <a:xfrm>
            <a:off x="0" y="1600200"/>
            <a:ext cx="8229600" cy="4525963"/>
          </a:xfrm>
        </p:spPr>
      </p:pic>
      <p:sp>
        <p:nvSpPr>
          <p:cNvPr id="10" name="TextBox 9"/>
          <p:cNvSpPr txBox="1"/>
          <p:nvPr/>
        </p:nvSpPr>
        <p:spPr>
          <a:xfrm>
            <a:off x="762000" y="1219200"/>
            <a:ext cx="77907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Pure </a:t>
            </a:r>
            <a:r>
              <a:rPr lang="en-US" dirty="0" err="1" smtClean="0"/>
              <a:t>vs</a:t>
            </a:r>
            <a:r>
              <a:rPr lang="en-US" dirty="0" smtClean="0"/>
              <a:t> mixed composition in conventional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Hybrid events can discriminate </a:t>
            </a:r>
            <a:r>
              <a:rPr lang="en-US" sz="3600" dirty="0" smtClean="0">
                <a:solidFill>
                  <a:srgbClr val="FF0000"/>
                </a:solidFill>
              </a:rPr>
              <a:t>models…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1" name="Content Placeholder 10" descr="CSR_XMaxMuMax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253" r="-20253"/>
              <a:stretch>
                <a:fillRect/>
              </a:stretch>
            </p:blipFill>
          </mc:Choice>
          <mc:Fallback>
            <p:blipFill>
              <a:blip r:embed="rId3"/>
              <a:srcRect l="-20253" r="-20253"/>
              <a:stretch>
                <a:fillRect/>
              </a:stretch>
            </p:blipFill>
          </mc:Fallback>
        </mc:AlternateContent>
        <p:spPr>
          <a:xfrm>
            <a:off x="0" y="1600200"/>
            <a:ext cx="8229600" cy="4525963"/>
          </a:xfrm>
        </p:spPr>
      </p:pic>
      <p:sp>
        <p:nvSpPr>
          <p:cNvPr id="13" name="TextBox 12"/>
          <p:cNvSpPr txBox="1"/>
          <p:nvPr/>
        </p:nvSpPr>
        <p:spPr>
          <a:xfrm>
            <a:off x="1371600" y="1219200"/>
            <a:ext cx="63976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CSR vs. conventional mixed 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Hybrid events can discriminate </a:t>
            </a:r>
            <a:r>
              <a:rPr lang="en-US" sz="3600" dirty="0" smtClean="0">
                <a:solidFill>
                  <a:srgbClr val="FF0000"/>
                </a:solidFill>
              </a:rPr>
              <a:t>models…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9" name="Content Placeholder 8" descr="CSR_XMaxMuMax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253" r="-20253"/>
              <a:stretch>
                <a:fillRect/>
              </a:stretch>
            </p:blipFill>
          </mc:Choice>
          <mc:Fallback>
            <p:blipFill>
              <a:blip r:embed="rId3"/>
              <a:srcRect l="-20253" r="-20253"/>
              <a:stretch>
                <a:fillRect/>
              </a:stretch>
            </p:blipFill>
          </mc:Fallback>
        </mc:AlternateContent>
        <p:spPr>
          <a:xfrm>
            <a:off x="0" y="1600200"/>
            <a:ext cx="8229600" cy="4525963"/>
          </a:xfrm>
        </p:spPr>
      </p:pic>
      <p:sp>
        <p:nvSpPr>
          <p:cNvPr id="10" name="TextBox 9"/>
          <p:cNvSpPr txBox="1"/>
          <p:nvPr/>
        </p:nvSpPr>
        <p:spPr>
          <a:xfrm>
            <a:off x="838200" y="1219200"/>
            <a:ext cx="74805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CSR vs. conventional – both mixed 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CSR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Pure proton, or mixed composition are</a:t>
            </a:r>
          </a:p>
          <a:p>
            <a:pPr>
              <a:buNone/>
            </a:pPr>
            <a:r>
              <a:rPr lang="en-US" sz="1800" dirty="0" smtClean="0"/>
              <a:t>i</a:t>
            </a:r>
            <a:r>
              <a:rPr lang="en-US" sz="1800" dirty="0" smtClean="0"/>
              <a:t>ndistinguishable with current observations</a:t>
            </a:r>
          </a:p>
          <a:p>
            <a:r>
              <a:rPr lang="en-US" sz="1800" dirty="0" smtClean="0"/>
              <a:t>Different implementations </a:t>
            </a:r>
            <a:r>
              <a:rPr lang="en-US" sz="1800" dirty="0" smtClean="0"/>
              <a:t>distinguishable</a:t>
            </a:r>
          </a:p>
          <a:p>
            <a:pPr>
              <a:buNone/>
            </a:pPr>
            <a:r>
              <a:rPr lang="en-US" sz="1800" dirty="0" smtClean="0"/>
              <a:t>using</a:t>
            </a:r>
            <a:r>
              <a:rPr lang="en-US" sz="1800" dirty="0" smtClean="0"/>
              <a:t> S</a:t>
            </a:r>
            <a:r>
              <a:rPr lang="en-US" sz="1800" baseline="-25000" dirty="0" smtClean="0"/>
              <a:t>1ooo</a:t>
            </a:r>
            <a:r>
              <a:rPr lang="en-US" sz="1800" dirty="0" smtClean="0"/>
              <a:t> </a:t>
            </a:r>
            <a:r>
              <a:rPr lang="en-US" sz="1800" dirty="0" err="1" smtClean="0"/>
              <a:t>vs</a:t>
            </a:r>
            <a:r>
              <a:rPr lang="en-US" sz="1800" dirty="0" smtClean="0"/>
              <a:t> </a:t>
            </a:r>
            <a:r>
              <a:rPr lang="en-US" sz="1800" dirty="0" err="1" smtClean="0"/>
              <a:t>X</a:t>
            </a:r>
            <a:r>
              <a:rPr lang="en-US" sz="1800" baseline="-25000" dirty="0" err="1" smtClean="0"/>
              <a:t>max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 descr="CSR_Xmax_1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071" t="10000" r="3636" b="10000"/>
              <a:stretch>
                <a:fillRect/>
              </a:stretch>
            </p:blipFill>
          </mc:Choice>
          <mc:Fallback>
            <p:blipFill>
              <a:blip r:embed="rId3"/>
              <a:srcRect l="7071" t="10000" r="3636" b="10000"/>
              <a:stretch>
                <a:fillRect/>
              </a:stretch>
            </p:blipFill>
          </mc:Fallback>
        </mc:AlternateContent>
        <p:spPr>
          <a:xfrm>
            <a:off x="0" y="3124200"/>
            <a:ext cx="4622800" cy="3200400"/>
          </a:xfrm>
          <a:prstGeom prst="rect">
            <a:avLst/>
          </a:prstGeom>
        </p:spPr>
      </p:pic>
      <p:pic>
        <p:nvPicPr>
          <p:cNvPr id="8" name="Picture 7" descr="CSR_ElongRa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071" t="15556" r="5354" b="8889"/>
              <a:stretch>
                <a:fillRect/>
              </a:stretch>
            </p:blipFill>
          </mc:Choice>
          <mc:Fallback>
            <p:blipFill>
              <a:blip r:embed="rId5"/>
              <a:srcRect l="7071" t="15556" r="5354" b="8889"/>
              <a:stretch>
                <a:fillRect/>
              </a:stretch>
            </p:blipFill>
          </mc:Fallback>
        </mc:AlternateContent>
        <p:spPr>
          <a:xfrm>
            <a:off x="4876800" y="1447800"/>
            <a:ext cx="4114800" cy="2743200"/>
          </a:xfrm>
          <a:prstGeom prst="rect">
            <a:avLst/>
          </a:prstGeom>
        </p:spPr>
      </p:pic>
      <p:pic>
        <p:nvPicPr>
          <p:cNvPr id="9" name="Picture 8" descr="CSR_RMSvs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7071" t="15556" r="5354" b="8889"/>
              <a:stretch>
                <a:fillRect/>
              </a:stretch>
            </p:blipFill>
          </mc:Choice>
          <mc:Fallback>
            <p:blipFill>
              <a:blip r:embed="rId7"/>
              <a:srcRect l="7071" t="15556" r="5354" b="8889"/>
              <a:stretch>
                <a:fillRect/>
              </a:stretch>
            </p:blipFill>
          </mc:Fallback>
        </mc:AlternateContent>
        <p:spPr>
          <a:xfrm>
            <a:off x="4876800" y="4114800"/>
            <a:ext cx="41148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87339" cy="4525963"/>
          </a:xfrm>
        </p:spPr>
        <p:txBody>
          <a:bodyPr>
            <a:normAutofit fontScale="85000" lnSpcReduction="20000"/>
          </a:bodyPr>
          <a:lstStyle/>
          <a:p>
            <a:pPr lvl="1">
              <a:spcAft>
                <a:spcPts val="600"/>
              </a:spcAft>
            </a:pP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2200" dirty="0" smtClean="0"/>
              <a:t>CSR model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Mechanisms </a:t>
            </a:r>
            <a:r>
              <a:rPr lang="en-US" sz="1800" dirty="0" smtClean="0"/>
              <a:t>for π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suppression </a:t>
            </a:r>
            <a:r>
              <a:rPr lang="en-US" sz="1800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Properties of CSR phase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Onset of CSR </a:t>
            </a:r>
            <a:r>
              <a:rPr lang="en-US" sz="1800" dirty="0" smtClean="0"/>
              <a:t>phase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Associated cross section growth?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Evidence or implications at LHC?</a:t>
            </a:r>
          </a:p>
          <a:p>
            <a:pPr>
              <a:spcAft>
                <a:spcPts val="1200"/>
              </a:spcAft>
            </a:pPr>
            <a:endParaRPr lang="en-US" sz="2200" dirty="0" smtClean="0"/>
          </a:p>
          <a:p>
            <a:pPr>
              <a:spcAft>
                <a:spcPts val="1200"/>
              </a:spcAft>
            </a:pPr>
            <a:r>
              <a:rPr lang="en-US" sz="2200" dirty="0" smtClean="0"/>
              <a:t>π</a:t>
            </a:r>
            <a:r>
              <a:rPr lang="en-US" sz="2200" baseline="30000" dirty="0" smtClean="0"/>
              <a:t>0</a:t>
            </a:r>
            <a:r>
              <a:rPr lang="en-US" sz="2200" dirty="0" smtClean="0"/>
              <a:t> stabilization?</a:t>
            </a:r>
            <a:r>
              <a:rPr lang="en-US" sz="2200" dirty="0" smtClean="0"/>
              <a:t> </a:t>
            </a:r>
          </a:p>
          <a:p>
            <a:pPr lvl="2">
              <a:spcAft>
                <a:spcPts val="1200"/>
              </a:spcAft>
              <a:buNone/>
            </a:pPr>
            <a:r>
              <a:rPr lang="en-US" sz="1857" dirty="0" smtClean="0"/>
              <a:t>matter-induced?</a:t>
            </a:r>
            <a:endParaRPr lang="en-US" sz="1857" dirty="0" smtClean="0"/>
          </a:p>
          <a:p>
            <a:pPr>
              <a:spcAft>
                <a:spcPts val="1200"/>
              </a:spcAft>
              <a:buNone/>
            </a:pPr>
            <a:r>
              <a:rPr lang="en-US" sz="1800" dirty="0" smtClean="0"/>
              <a:t>			quantum-coherence? </a:t>
            </a:r>
          </a:p>
          <a:p>
            <a:pPr>
              <a:spcAft>
                <a:spcPts val="1200"/>
              </a:spcAft>
              <a:buNone/>
            </a:pPr>
            <a:r>
              <a:rPr lang="en-US" sz="1800" dirty="0" smtClean="0"/>
              <a:t>		</a:t>
            </a:r>
            <a:r>
              <a:rPr lang="en-US" sz="1800" dirty="0" smtClean="0"/>
              <a:t>	(geomagnetic </a:t>
            </a:r>
            <a:r>
              <a:rPr lang="en-US" sz="1800" dirty="0" smtClean="0"/>
              <a:t>field </a:t>
            </a:r>
            <a:r>
              <a:rPr lang="en-US" sz="1800" dirty="0" smtClean="0"/>
              <a:t>huge </a:t>
            </a:r>
            <a:r>
              <a:rPr lang="en-US" sz="1800" dirty="0" smtClean="0"/>
              <a:t>in π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rest </a:t>
            </a:r>
            <a:r>
              <a:rPr lang="en-US" sz="1800" dirty="0" smtClean="0"/>
              <a:t>frame)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7" descr="CSRcarto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354" t="6667" r="5353" b="12222"/>
              <a:stretch>
                <a:fillRect/>
              </a:stretch>
            </p:blipFill>
          </mc:Choice>
          <mc:Fallback>
            <p:blipFill>
              <a:blip r:embed="rId3"/>
              <a:srcRect l="5354" t="6667" r="5353" b="12222"/>
              <a:stretch>
                <a:fillRect/>
              </a:stretch>
            </p:blipFill>
          </mc:Fallback>
        </mc:AlternateContent>
        <p:spPr>
          <a:xfrm>
            <a:off x="4953000" y="1219199"/>
            <a:ext cx="3256768" cy="2286000"/>
          </a:xfrm>
          <a:prstGeom prst="rect">
            <a:avLst/>
          </a:prstGeom>
        </p:spPr>
      </p:pic>
      <p:pic>
        <p:nvPicPr>
          <p:cNvPr id="9" name="Picture 8" descr="ModelParam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071" t="8889" r="4495" b="8889"/>
              <a:stretch>
                <a:fillRect/>
              </a:stretch>
            </p:blipFill>
          </mc:Choice>
          <mc:Fallback>
            <p:blipFill>
              <a:blip r:embed="rId5"/>
              <a:srcRect l="7071" t="8889" r="4495" b="8889"/>
              <a:stretch>
                <a:fillRect/>
              </a:stretch>
            </p:blipFill>
          </mc:Fallback>
        </mc:AlternateContent>
        <p:spPr>
          <a:xfrm>
            <a:off x="5047735" y="3581400"/>
            <a:ext cx="3181865" cy="2286000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Reverse </a:t>
            </a:r>
            <a:r>
              <a:rPr lang="en-US" sz="3600" dirty="0" smtClean="0"/>
              <a:t>Engineering &amp; Shower </a:t>
            </a:r>
            <a:r>
              <a:rPr lang="en-US" sz="3600" dirty="0" smtClean="0"/>
              <a:t>Mechanics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55837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400" dirty="0" smtClean="0"/>
              <a:t>To increase detected </a:t>
            </a:r>
            <a:r>
              <a:rPr lang="en-US" sz="2400" dirty="0" err="1" smtClean="0"/>
              <a:t>muons</a:t>
            </a:r>
            <a:r>
              <a:rPr lang="en-US" sz="2400" dirty="0" smtClean="0"/>
              <a:t>, must either:</a:t>
            </a:r>
            <a:endParaRPr lang="en-US" sz="2800" dirty="0" smtClean="0"/>
          </a:p>
          <a:p>
            <a:pPr marL="742950" lvl="2" indent="-342900">
              <a:spcAft>
                <a:spcPts val="600"/>
              </a:spcAft>
              <a:buSzPct val="100000"/>
              <a:buNone/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✖</a:t>
            </a:r>
            <a:r>
              <a:rPr lang="en-US" dirty="0" smtClean="0"/>
              <a:t> </a:t>
            </a:r>
            <a:r>
              <a:rPr lang="en-US" dirty="0" smtClean="0"/>
              <a:t> Throw </a:t>
            </a:r>
            <a:r>
              <a:rPr lang="en-US" dirty="0" smtClean="0"/>
              <a:t>given </a:t>
            </a:r>
            <a:r>
              <a:rPr lang="en-US" dirty="0" err="1" smtClean="0"/>
              <a:t>muons</a:t>
            </a:r>
            <a:r>
              <a:rPr lang="en-US" dirty="0" smtClean="0"/>
              <a:t> to larger radii (flatten LDF</a:t>
            </a:r>
            <a:r>
              <a:rPr lang="en-US" dirty="0" smtClean="0"/>
              <a:t>) or</a:t>
            </a:r>
            <a:r>
              <a:rPr lang="en-US" b="1" dirty="0" smtClean="0"/>
              <a:t> </a:t>
            </a:r>
            <a:endParaRPr lang="en-US" sz="3200" dirty="0" smtClean="0"/>
          </a:p>
          <a:p>
            <a:pPr lvl="1">
              <a:spcAft>
                <a:spcPts val="1200"/>
              </a:spcAft>
              <a:buFont typeface="Wingdings" charset="2"/>
              <a:buChar char="ü"/>
            </a:pPr>
            <a:r>
              <a:rPr lang="en-US" sz="2400" b="1" dirty="0" smtClean="0"/>
              <a:t> </a:t>
            </a:r>
            <a:r>
              <a:rPr lang="en-US" sz="2400" dirty="0" smtClean="0"/>
              <a:t>Increase </a:t>
            </a:r>
            <a:r>
              <a:rPr lang="en-US" sz="2400" dirty="0" smtClean="0"/>
              <a:t>total number of </a:t>
            </a:r>
            <a:r>
              <a:rPr lang="en-US" sz="2400" dirty="0" err="1" smtClean="0"/>
              <a:t>muons</a:t>
            </a:r>
            <a:r>
              <a:rPr lang="en-US" sz="2400" dirty="0" smtClean="0"/>
              <a:t> </a:t>
            </a:r>
          </a:p>
          <a:p>
            <a:pPr lvl="2">
              <a:spcAft>
                <a:spcPts val="1200"/>
              </a:spcAft>
              <a:buNone/>
            </a:pPr>
            <a:r>
              <a:rPr lang="en-US" dirty="0" err="1" smtClean="0"/>
              <a:t>N</a:t>
            </a:r>
            <a:r>
              <a:rPr lang="en-US" baseline="-25000" dirty="0" err="1" smtClean="0"/>
              <a:t>mu</a:t>
            </a:r>
            <a:r>
              <a:rPr lang="en-US" dirty="0" smtClean="0"/>
              <a:t> ≈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had</a:t>
            </a:r>
            <a:r>
              <a:rPr lang="en-US" baseline="-25000" dirty="0" smtClean="0"/>
              <a:t> shower</a:t>
            </a:r>
            <a:r>
              <a:rPr lang="en-US" dirty="0" smtClean="0"/>
              <a:t> / 100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>
              <a:spcAft>
                <a:spcPts val="1800"/>
              </a:spcAft>
              <a:buNone/>
            </a:pPr>
            <a:r>
              <a:rPr lang="en-US" i="1" dirty="0" smtClean="0">
                <a:solidFill>
                  <a:srgbClr val="FF0000"/>
                </a:solidFill>
              </a:rPr>
              <a:t>=&gt; must transfer energy from EM -&gt; </a:t>
            </a:r>
            <a:r>
              <a:rPr lang="en-US" i="1" dirty="0" err="1" smtClean="0">
                <a:solidFill>
                  <a:srgbClr val="FF0000"/>
                </a:solidFill>
              </a:rPr>
              <a:t>hadronic</a:t>
            </a:r>
            <a:r>
              <a:rPr lang="en-US" i="1" dirty="0" smtClean="0">
                <a:solidFill>
                  <a:srgbClr val="FF0000"/>
                </a:solidFill>
              </a:rPr>
              <a:t> shower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had</a:t>
            </a:r>
            <a:r>
              <a:rPr lang="en-US" sz="2400" dirty="0" smtClean="0"/>
              <a:t> </a:t>
            </a:r>
            <a:r>
              <a:rPr lang="en-US" sz="2400" dirty="0" smtClean="0"/>
              <a:t>≈ 10%  E</a:t>
            </a:r>
            <a:r>
              <a:rPr lang="en-US" sz="2400" baseline="-25000" dirty="0" smtClean="0"/>
              <a:t>EM</a:t>
            </a:r>
            <a:r>
              <a:rPr lang="en-US" sz="2400" dirty="0" smtClean="0"/>
              <a:t>  </a:t>
            </a:r>
            <a:r>
              <a:rPr lang="en-US" sz="2400" dirty="0" smtClean="0"/>
              <a:t> so diverting 10% of EM energy </a:t>
            </a:r>
            <a:r>
              <a:rPr lang="en-US" sz="2400" dirty="0" smtClean="0"/>
              <a:t> ≈ </a:t>
            </a:r>
            <a:r>
              <a:rPr lang="en-US" sz="2400" dirty="0" smtClean="0"/>
              <a:t>doubles</a:t>
            </a:r>
            <a:r>
              <a:rPr lang="en-US" sz="2800" dirty="0" smtClean="0"/>
              <a:t>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mu</a:t>
            </a:r>
            <a:endParaRPr lang="en-US" sz="2800" dirty="0" smtClean="0"/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  <a:sym typeface="Wingdings"/>
            </a:endParaRP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4594" y="1447800"/>
            <a:ext cx="5704406" cy="461665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UHECR </a:t>
            </a:r>
            <a:r>
              <a:rPr lang="en-US" dirty="0" smtClean="0"/>
              <a:t> =    E</a:t>
            </a:r>
            <a:r>
              <a:rPr lang="en-US" baseline="-25000" dirty="0" smtClean="0"/>
              <a:t>EM shower</a:t>
            </a:r>
            <a:r>
              <a:rPr lang="en-US" dirty="0" smtClean="0"/>
              <a:t>  +  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hadronic</a:t>
            </a:r>
            <a:r>
              <a:rPr lang="en-US" baseline="-25000" dirty="0" smtClean="0"/>
              <a:t> shower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Something significant is missing in present models of UHE physics.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Conventional interpretation that Auger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evolution =&gt; heavy composition may be misleading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Models must</a:t>
            </a:r>
            <a:r>
              <a:rPr lang="en-US" sz="2000" dirty="0" smtClean="0"/>
              <a:t> account fully for observations: </a:t>
            </a:r>
          </a:p>
          <a:p>
            <a:pPr lvl="1"/>
            <a:r>
              <a:rPr lang="en-US" sz="1800" dirty="0" err="1" smtClean="0"/>
              <a:t>X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 distribution</a:t>
            </a:r>
            <a:r>
              <a:rPr lang="en-US" sz="1800" dirty="0" smtClean="0"/>
              <a:t>  (</a:t>
            </a:r>
            <a:r>
              <a:rPr lang="en-US" sz="1800" dirty="0" smtClean="0"/>
              <a:t>shape </a:t>
            </a:r>
            <a:r>
              <a:rPr lang="en-US" sz="1800" i="1" dirty="0" smtClean="0"/>
              <a:t>and </a:t>
            </a:r>
            <a:r>
              <a:rPr lang="en-US" sz="1800" dirty="0" smtClean="0"/>
              <a:t>energy evolution</a:t>
            </a:r>
            <a:r>
              <a:rPr lang="en-US" sz="1800" dirty="0" smtClean="0"/>
              <a:t>) </a:t>
            </a:r>
            <a:r>
              <a:rPr lang="en-US" sz="1800" dirty="0" smtClean="0">
                <a:solidFill>
                  <a:srgbClr val="FF0000"/>
                </a:solidFill>
              </a:rPr>
              <a:t> AND</a:t>
            </a:r>
          </a:p>
          <a:p>
            <a:pPr lvl="1">
              <a:spcAft>
                <a:spcPts val="1800"/>
              </a:spcAft>
            </a:pPr>
            <a:r>
              <a:rPr lang="en-US" sz="1800" dirty="0" smtClean="0"/>
              <a:t>ground </a:t>
            </a:r>
            <a:r>
              <a:rPr lang="en-US" sz="1800" dirty="0" smtClean="0"/>
              <a:t>signal  </a:t>
            </a:r>
            <a:r>
              <a:rPr lang="en-US" sz="1800" dirty="0" smtClean="0"/>
              <a:t>(magnitude </a:t>
            </a:r>
            <a:r>
              <a:rPr lang="en-US" sz="1800" i="1" dirty="0" smtClean="0"/>
              <a:t>and</a:t>
            </a:r>
            <a:r>
              <a:rPr lang="en-US" sz="1800" dirty="0" smtClean="0"/>
              <a:t> zenith angle dependence)</a:t>
            </a:r>
          </a:p>
          <a:p>
            <a:r>
              <a:rPr lang="en-US" sz="2000" dirty="0" smtClean="0"/>
              <a:t>Toy </a:t>
            </a:r>
            <a:r>
              <a:rPr lang="en-US" sz="2000" dirty="0" smtClean="0"/>
              <a:t>model </a:t>
            </a:r>
            <a:r>
              <a:rPr lang="en-US" sz="2000" dirty="0" smtClean="0"/>
              <a:t>based on fantasies about </a:t>
            </a:r>
            <a:r>
              <a:rPr lang="en-US" sz="2000" dirty="0" err="1" smtClean="0"/>
              <a:t>Chiral</a:t>
            </a:r>
            <a:r>
              <a:rPr lang="en-US" sz="2000" dirty="0" smtClean="0"/>
              <a:t> Symmetry Restoration </a:t>
            </a:r>
          </a:p>
          <a:p>
            <a:pPr lvl="1"/>
            <a:r>
              <a:rPr lang="en-US" sz="1800" dirty="0" smtClean="0"/>
              <a:t>Excellent fit to all data </a:t>
            </a:r>
            <a:r>
              <a:rPr lang="en-US" sz="1800" dirty="0" smtClean="0"/>
              <a:t>analyzed </a:t>
            </a:r>
            <a:r>
              <a:rPr lang="en-US" sz="1800" dirty="0" smtClean="0"/>
              <a:t>so </a:t>
            </a:r>
            <a:r>
              <a:rPr lang="en-US" sz="1800" dirty="0" smtClean="0"/>
              <a:t>far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Additional predictions to test by </a:t>
            </a:r>
            <a:r>
              <a:rPr lang="en-US" sz="1800" dirty="0" smtClean="0"/>
              <a:t>Auger and TA </a:t>
            </a:r>
          </a:p>
          <a:p>
            <a:r>
              <a:rPr lang="en-US" sz="2000" dirty="0" smtClean="0"/>
              <a:t>Several models have now been constructed, which can fit current data </a:t>
            </a:r>
          </a:p>
          <a:p>
            <a:pPr lvl="1"/>
            <a:r>
              <a:rPr lang="en-US" sz="1800" dirty="0" smtClean="0"/>
              <a:t>can be discriminated by S</a:t>
            </a:r>
            <a:r>
              <a:rPr lang="en-US" sz="1800" baseline="-25000" dirty="0" smtClean="0"/>
              <a:t>1000</a:t>
            </a:r>
            <a:r>
              <a:rPr lang="en-US" sz="1800" dirty="0" smtClean="0"/>
              <a:t> </a:t>
            </a:r>
            <a:r>
              <a:rPr lang="en-US" sz="1800" dirty="0" err="1" smtClean="0"/>
              <a:t>vs</a:t>
            </a:r>
            <a:r>
              <a:rPr lang="en-US" sz="1800" dirty="0" smtClean="0"/>
              <a:t> </a:t>
            </a:r>
            <a:r>
              <a:rPr lang="en-US" sz="1800" dirty="0" err="1" smtClean="0"/>
              <a:t>X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>
              <a:buNone/>
            </a:pPr>
            <a:endParaRPr lang="en-US" sz="2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CSR with UHECR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7360"/>
            <a:ext cx="8487339" cy="452596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200" dirty="0" smtClean="0"/>
              <a:t>Hybrid events: 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S</a:t>
            </a:r>
            <a:r>
              <a:rPr lang="en-US" sz="1800" baseline="-25000" dirty="0" smtClean="0"/>
              <a:t>38</a:t>
            </a:r>
            <a:r>
              <a:rPr lang="en-US" sz="1800" dirty="0" smtClean="0"/>
              <a:t> </a:t>
            </a:r>
            <a:r>
              <a:rPr lang="en-US" sz="1800" dirty="0" err="1" smtClean="0"/>
              <a:t>vs</a:t>
            </a:r>
            <a:r>
              <a:rPr lang="en-US" sz="1800" dirty="0" smtClean="0"/>
              <a:t> </a:t>
            </a:r>
            <a:r>
              <a:rPr lang="en-US" sz="1800" dirty="0" err="1" smtClean="0"/>
              <a:t>X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 distribution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Golden Hybrid analysis </a:t>
            </a:r>
          </a:p>
          <a:p>
            <a:pPr lvl="2">
              <a:spcAft>
                <a:spcPts val="600"/>
              </a:spcAft>
              <a:buNone/>
            </a:pPr>
            <a:r>
              <a:rPr lang="en-US" sz="1400" dirty="0" smtClean="0"/>
              <a:t>(simultaneous SD-FD simulations for individual events) 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Ground </a:t>
            </a:r>
            <a:r>
              <a:rPr lang="en-US" sz="2200" dirty="0" err="1" smtClean="0"/>
              <a:t>muons</a:t>
            </a:r>
            <a:r>
              <a:rPr lang="en-US" sz="2200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Test predictions for horizontal showers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Repeat </a:t>
            </a:r>
            <a:r>
              <a:rPr lang="en-US" sz="1800" dirty="0" err="1" smtClean="0"/>
              <a:t>muon</a:t>
            </a:r>
            <a:r>
              <a:rPr lang="en-US" sz="1800" dirty="0" smtClean="0"/>
              <a:t> deficit analyses with CSR model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Test shape of predicted </a:t>
            </a:r>
            <a:r>
              <a:rPr lang="en-US" sz="2200" dirty="0" err="1" smtClean="0"/>
              <a:t>LDFs</a:t>
            </a:r>
            <a:r>
              <a:rPr lang="en-US" sz="2200" dirty="0" smtClean="0"/>
              <a:t> in detail  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Study how event properties evolve with energy</a:t>
            </a:r>
          </a:p>
          <a:p>
            <a:r>
              <a:rPr lang="en-US" sz="2200" dirty="0" smtClean="0"/>
              <a:t>Does optimized Auger model give good fit to TA data?</a:t>
            </a:r>
          </a:p>
          <a:p>
            <a:pPr>
              <a:buNone/>
            </a:pPr>
            <a:r>
              <a:rPr lang="en-US" sz="2200" dirty="0" smtClean="0"/>
              <a:t> </a:t>
            </a:r>
            <a:endParaRPr lang="en-US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 descr="NmumaxXma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071" t="10000" r="3636" b="11111"/>
              <a:stretch>
                <a:fillRect/>
              </a:stretch>
            </p:blipFill>
          </mc:Choice>
          <mc:Fallback>
            <p:blipFill>
              <a:blip r:embed="rId3"/>
              <a:srcRect l="7071" t="10000" r="3636" b="11111"/>
              <a:stretch>
                <a:fillRect/>
              </a:stretch>
            </p:blipFill>
          </mc:Fallback>
        </mc:AlternateContent>
        <p:spPr>
          <a:xfrm>
            <a:off x="5562600" y="1295400"/>
            <a:ext cx="3348508" cy="2286000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a proton shower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7"/>
            <a:ext cx="8610600" cy="4525963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en-US" sz="8800" dirty="0" smtClean="0"/>
              <a:t>≈</a:t>
            </a:r>
            <a:r>
              <a:rPr lang="en-US" sz="8800" dirty="0" smtClean="0"/>
              <a:t>20 km                      X</a:t>
            </a:r>
            <a:r>
              <a:rPr lang="en-US" sz="8800" baseline="-25000" dirty="0" smtClean="0"/>
              <a:t>1 </a:t>
            </a:r>
            <a:r>
              <a:rPr lang="en-US" sz="8800" dirty="0" smtClean="0"/>
              <a:t>≈ λ</a:t>
            </a:r>
            <a:r>
              <a:rPr lang="en-US" sz="8800" baseline="-25000" dirty="0" smtClean="0"/>
              <a:t>CR-Air</a:t>
            </a:r>
            <a:r>
              <a:rPr lang="en-US" sz="8800" dirty="0" smtClean="0"/>
              <a:t> ≈ 40 g/cm</a:t>
            </a:r>
            <a:r>
              <a:rPr lang="en-US" sz="8800" baseline="30000" dirty="0" smtClean="0"/>
              <a:t>2</a:t>
            </a:r>
            <a:r>
              <a:rPr lang="en-US" sz="8800" baseline="-25000" dirty="0" smtClean="0"/>
              <a:t> </a:t>
            </a:r>
          </a:p>
          <a:p>
            <a:pPr>
              <a:buNone/>
            </a:pPr>
            <a:endParaRPr lang="en-US" sz="8800" baseline="-25000" dirty="0" smtClean="0"/>
          </a:p>
          <a:p>
            <a:pPr>
              <a:buNone/>
            </a:pPr>
            <a:r>
              <a:rPr lang="en-US" sz="8800" dirty="0" smtClean="0"/>
              <a:t> ≈ 5 </a:t>
            </a:r>
            <a:r>
              <a:rPr lang="en-US" sz="8800" dirty="0" smtClean="0"/>
              <a:t>km </a:t>
            </a:r>
            <a:r>
              <a:rPr lang="en-US" sz="8800" dirty="0" smtClean="0"/>
              <a:t>                                </a:t>
            </a:r>
            <a:r>
              <a:rPr lang="en-US" sz="88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8800" dirty="0" err="1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8800" baseline="-25000" dirty="0" err="1" smtClean="0">
                <a:solidFill>
                  <a:schemeClr val="bg1">
                    <a:lumMod val="50000"/>
                  </a:schemeClr>
                </a:solidFill>
              </a:rPr>
              <a:t>μ,max</a:t>
            </a:r>
            <a:r>
              <a:rPr lang="en-US" sz="8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800" dirty="0" smtClean="0">
                <a:solidFill>
                  <a:schemeClr val="bg1">
                    <a:lumMod val="50000"/>
                  </a:schemeClr>
                </a:solidFill>
              </a:rPr>
              <a:t>≈</a:t>
            </a:r>
            <a:r>
              <a:rPr lang="en-US" sz="8800" dirty="0" smtClean="0">
                <a:solidFill>
                  <a:schemeClr val="bg1">
                    <a:lumMod val="50000"/>
                  </a:schemeClr>
                </a:solidFill>
              </a:rPr>
              <a:t> 550 </a:t>
            </a:r>
            <a:r>
              <a:rPr lang="en-US" sz="8800" dirty="0" smtClean="0">
                <a:solidFill>
                  <a:schemeClr val="bg1">
                    <a:lumMod val="50000"/>
                  </a:schemeClr>
                </a:solidFill>
              </a:rPr>
              <a:t>g/</a:t>
            </a:r>
            <a:r>
              <a:rPr lang="en-US" sz="8800" dirty="0" smtClean="0">
                <a:solidFill>
                  <a:schemeClr val="bg1">
                    <a:lumMod val="50000"/>
                  </a:schemeClr>
                </a:solidFill>
              </a:rPr>
              <a:t>cm</a:t>
            </a:r>
            <a:r>
              <a:rPr lang="en-US" sz="88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8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800" baseline="-25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800" dirty="0" smtClean="0">
                <a:solidFill>
                  <a:schemeClr val="bg1">
                    <a:lumMod val="50000"/>
                  </a:schemeClr>
                </a:solidFill>
              </a:rPr>
              <a:t>]  not visible via FD</a:t>
            </a:r>
          </a:p>
          <a:p>
            <a:pPr>
              <a:buNone/>
            </a:pPr>
            <a:endParaRPr lang="en-US" sz="8800" baseline="-25000" dirty="0" smtClean="0"/>
          </a:p>
          <a:p>
            <a:pPr>
              <a:buNone/>
            </a:pPr>
            <a:r>
              <a:rPr lang="en-US" sz="8800" baseline="-25000" dirty="0" smtClean="0"/>
              <a:t>                                                                                    </a:t>
            </a:r>
            <a:r>
              <a:rPr lang="en-US" sz="8800" dirty="0" err="1" smtClean="0"/>
              <a:t>X</a:t>
            </a:r>
            <a:r>
              <a:rPr lang="en-US" sz="8800" baseline="-25000" dirty="0" err="1" smtClean="0"/>
              <a:t>max</a:t>
            </a:r>
            <a:r>
              <a:rPr lang="en-US" sz="8800" dirty="0" smtClean="0"/>
              <a:t> </a:t>
            </a:r>
            <a:r>
              <a:rPr lang="en-US" sz="8800" dirty="0" smtClean="0"/>
              <a:t>≈</a:t>
            </a:r>
            <a:r>
              <a:rPr lang="en-US" sz="8800" dirty="0" smtClean="0"/>
              <a:t> 700-800 </a:t>
            </a:r>
            <a:r>
              <a:rPr lang="en-US" sz="8800" dirty="0" smtClean="0"/>
              <a:t>g/cm</a:t>
            </a:r>
            <a:r>
              <a:rPr lang="en-US" sz="8800" baseline="30000" dirty="0" smtClean="0"/>
              <a:t>2</a:t>
            </a:r>
            <a:r>
              <a:rPr lang="en-US" sz="8800" baseline="-25000" dirty="0" smtClean="0"/>
              <a:t>  </a:t>
            </a:r>
            <a:r>
              <a:rPr lang="en-US" sz="8800" dirty="0" smtClean="0"/>
              <a:t>(primarily EM)</a:t>
            </a:r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r>
              <a:rPr lang="en-US" sz="7200" dirty="0" smtClean="0"/>
              <a:t>Most produced particles are </a:t>
            </a:r>
            <a:r>
              <a:rPr lang="en-US" sz="7200" dirty="0" err="1" smtClean="0"/>
              <a:t>pions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π</a:t>
            </a:r>
            <a:r>
              <a:rPr lang="en-US" sz="7200" baseline="30000" dirty="0" smtClean="0"/>
              <a:t>0</a:t>
            </a:r>
            <a:r>
              <a:rPr lang="en-US" sz="7200" dirty="0" smtClean="0"/>
              <a:t>  -&gt;  </a:t>
            </a:r>
            <a:r>
              <a:rPr lang="en-US" sz="7200" dirty="0" err="1" smtClean="0"/>
              <a:t>ϒ</a:t>
            </a:r>
            <a:r>
              <a:rPr lang="en-US" sz="7200" dirty="0" smtClean="0"/>
              <a:t> </a:t>
            </a:r>
            <a:r>
              <a:rPr lang="en-US" sz="7200" dirty="0" err="1" smtClean="0"/>
              <a:t>ϒ</a:t>
            </a:r>
            <a:r>
              <a:rPr lang="en-US" sz="7200" dirty="0" smtClean="0"/>
              <a:t> at all energies</a:t>
            </a:r>
          </a:p>
          <a:p>
            <a:pPr>
              <a:buNone/>
            </a:pPr>
            <a:r>
              <a:rPr lang="en-US" sz="7200" dirty="0" err="1" smtClean="0"/>
              <a:t>π</a:t>
            </a:r>
            <a:r>
              <a:rPr lang="en-US" sz="7200" baseline="30000" dirty="0" smtClean="0"/>
              <a:t>±</a:t>
            </a:r>
            <a:r>
              <a:rPr lang="en-US" sz="7200" dirty="0" smtClean="0"/>
              <a:t>  above </a:t>
            </a:r>
            <a:r>
              <a:rPr lang="en-US" sz="7200" dirty="0" smtClean="0"/>
              <a:t>≈ 100 </a:t>
            </a:r>
            <a:r>
              <a:rPr lang="en-US" sz="7200" dirty="0" err="1" smtClean="0"/>
              <a:t>GeV</a:t>
            </a:r>
            <a:r>
              <a:rPr lang="en-US" sz="7200" dirty="0" smtClean="0"/>
              <a:t> interact</a:t>
            </a:r>
          </a:p>
          <a:p>
            <a:pPr>
              <a:buNone/>
            </a:pPr>
            <a:r>
              <a:rPr lang="en-US" sz="7200" dirty="0" err="1" smtClean="0"/>
              <a:t>π</a:t>
            </a:r>
            <a:r>
              <a:rPr lang="en-US" sz="7200" baseline="30000" dirty="0" smtClean="0"/>
              <a:t>±</a:t>
            </a:r>
            <a:r>
              <a:rPr lang="en-US" sz="7200" dirty="0" smtClean="0"/>
              <a:t>  below ≈ 100 </a:t>
            </a:r>
            <a:r>
              <a:rPr lang="en-US" sz="7200" dirty="0" err="1" smtClean="0"/>
              <a:t>GeV</a:t>
            </a:r>
            <a:r>
              <a:rPr lang="en-US" sz="7200" dirty="0" smtClean="0"/>
              <a:t> decay before interacting</a:t>
            </a:r>
          </a:p>
          <a:p>
            <a:pPr>
              <a:buNone/>
            </a:pPr>
            <a:r>
              <a:rPr lang="en-US" sz="7200" dirty="0" smtClean="0"/>
              <a:t>                                     (producing the </a:t>
            </a:r>
            <a:r>
              <a:rPr lang="en-US" sz="7200" dirty="0" err="1" smtClean="0"/>
              <a:t>muons</a:t>
            </a:r>
            <a:r>
              <a:rPr lang="en-US" sz="7200" dirty="0" smtClean="0"/>
              <a:t>)</a:t>
            </a:r>
          </a:p>
          <a:p>
            <a:pPr>
              <a:buNone/>
            </a:pPr>
            <a:r>
              <a:rPr lang="en-US" sz="7200" dirty="0" err="1" smtClean="0"/>
              <a:t>m</a:t>
            </a:r>
            <a:r>
              <a:rPr lang="en-US" sz="7200" dirty="0" err="1" smtClean="0"/>
              <a:t>uons</a:t>
            </a:r>
            <a:r>
              <a:rPr lang="en-US" sz="7200" dirty="0" smtClean="0"/>
              <a:t> continue in direction of parent </a:t>
            </a:r>
            <a:r>
              <a:rPr lang="en-US" sz="7200" dirty="0" err="1" smtClean="0"/>
              <a:t>pion</a:t>
            </a:r>
            <a:endParaRPr lang="en-US" sz="72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514600" y="1905000"/>
            <a:ext cx="4648200" cy="419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2590800" y="1981200"/>
            <a:ext cx="308274" cy="502699"/>
          </a:xfrm>
          <a:custGeom>
            <a:avLst/>
            <a:gdLst>
              <a:gd name="connsiteX0" fmla="*/ 293591 w 308274"/>
              <a:gd name="connsiteY0" fmla="*/ 502699 h 502699"/>
              <a:gd name="connsiteX1" fmla="*/ 261026 w 308274"/>
              <a:gd name="connsiteY1" fmla="*/ 296444 h 502699"/>
              <a:gd name="connsiteX2" fmla="*/ 228461 w 308274"/>
              <a:gd name="connsiteY2" fmla="*/ 220455 h 502699"/>
              <a:gd name="connsiteX3" fmla="*/ 163331 w 308274"/>
              <a:gd name="connsiteY3" fmla="*/ 187888 h 502699"/>
              <a:gd name="connsiteX4" fmla="*/ 141621 w 308274"/>
              <a:gd name="connsiteY4" fmla="*/ 155322 h 502699"/>
              <a:gd name="connsiteX5" fmla="*/ 119911 w 308274"/>
              <a:gd name="connsiteY5" fmla="*/ 133610 h 502699"/>
              <a:gd name="connsiteX6" fmla="*/ 109056 w 308274"/>
              <a:gd name="connsiteY6" fmla="*/ 101044 h 502699"/>
              <a:gd name="connsiteX7" fmla="*/ 76491 w 308274"/>
              <a:gd name="connsiteY7" fmla="*/ 90188 h 502699"/>
              <a:gd name="connsiteX8" fmla="*/ 54780 w 308274"/>
              <a:gd name="connsiteY8" fmla="*/ 68477 h 502699"/>
              <a:gd name="connsiteX9" fmla="*/ 11360 w 308274"/>
              <a:gd name="connsiteY9" fmla="*/ 14199 h 50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274" h="502699">
                <a:moveTo>
                  <a:pt x="293591" y="502699"/>
                </a:moveTo>
                <a:cubicBezTo>
                  <a:pt x="277587" y="262626"/>
                  <a:pt x="308274" y="406696"/>
                  <a:pt x="261026" y="296444"/>
                </a:cubicBezTo>
                <a:cubicBezTo>
                  <a:pt x="249049" y="268496"/>
                  <a:pt x="249639" y="245869"/>
                  <a:pt x="228461" y="220455"/>
                </a:cubicBezTo>
                <a:cubicBezTo>
                  <a:pt x="212275" y="201031"/>
                  <a:pt x="185558" y="195298"/>
                  <a:pt x="163331" y="187888"/>
                </a:cubicBezTo>
                <a:cubicBezTo>
                  <a:pt x="156094" y="177033"/>
                  <a:pt x="149771" y="165510"/>
                  <a:pt x="141621" y="155322"/>
                </a:cubicBezTo>
                <a:cubicBezTo>
                  <a:pt x="135228" y="147330"/>
                  <a:pt x="125176" y="142386"/>
                  <a:pt x="119911" y="133610"/>
                </a:cubicBezTo>
                <a:cubicBezTo>
                  <a:pt x="114024" y="123798"/>
                  <a:pt x="117147" y="109135"/>
                  <a:pt x="109056" y="101044"/>
                </a:cubicBezTo>
                <a:cubicBezTo>
                  <a:pt x="100965" y="92953"/>
                  <a:pt x="87346" y="93807"/>
                  <a:pt x="76491" y="90188"/>
                </a:cubicBezTo>
                <a:cubicBezTo>
                  <a:pt x="69254" y="82951"/>
                  <a:pt x="61173" y="76469"/>
                  <a:pt x="54780" y="68477"/>
                </a:cubicBezTo>
                <a:cubicBezTo>
                  <a:pt x="0" y="0"/>
                  <a:pt x="63784" y="66625"/>
                  <a:pt x="11360" y="1419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667000" y="2057400"/>
            <a:ext cx="308274" cy="502699"/>
          </a:xfrm>
          <a:custGeom>
            <a:avLst/>
            <a:gdLst>
              <a:gd name="connsiteX0" fmla="*/ 293591 w 308274"/>
              <a:gd name="connsiteY0" fmla="*/ 502699 h 502699"/>
              <a:gd name="connsiteX1" fmla="*/ 261026 w 308274"/>
              <a:gd name="connsiteY1" fmla="*/ 296444 h 502699"/>
              <a:gd name="connsiteX2" fmla="*/ 228461 w 308274"/>
              <a:gd name="connsiteY2" fmla="*/ 220455 h 502699"/>
              <a:gd name="connsiteX3" fmla="*/ 163331 w 308274"/>
              <a:gd name="connsiteY3" fmla="*/ 187888 h 502699"/>
              <a:gd name="connsiteX4" fmla="*/ 141621 w 308274"/>
              <a:gd name="connsiteY4" fmla="*/ 155322 h 502699"/>
              <a:gd name="connsiteX5" fmla="*/ 119911 w 308274"/>
              <a:gd name="connsiteY5" fmla="*/ 133610 h 502699"/>
              <a:gd name="connsiteX6" fmla="*/ 109056 w 308274"/>
              <a:gd name="connsiteY6" fmla="*/ 101044 h 502699"/>
              <a:gd name="connsiteX7" fmla="*/ 76491 w 308274"/>
              <a:gd name="connsiteY7" fmla="*/ 90188 h 502699"/>
              <a:gd name="connsiteX8" fmla="*/ 54780 w 308274"/>
              <a:gd name="connsiteY8" fmla="*/ 68477 h 502699"/>
              <a:gd name="connsiteX9" fmla="*/ 11360 w 308274"/>
              <a:gd name="connsiteY9" fmla="*/ 14199 h 50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274" h="502699">
                <a:moveTo>
                  <a:pt x="293591" y="502699"/>
                </a:moveTo>
                <a:cubicBezTo>
                  <a:pt x="277587" y="262626"/>
                  <a:pt x="308274" y="406696"/>
                  <a:pt x="261026" y="296444"/>
                </a:cubicBezTo>
                <a:cubicBezTo>
                  <a:pt x="249049" y="268496"/>
                  <a:pt x="249639" y="245869"/>
                  <a:pt x="228461" y="220455"/>
                </a:cubicBezTo>
                <a:cubicBezTo>
                  <a:pt x="212275" y="201031"/>
                  <a:pt x="185558" y="195298"/>
                  <a:pt x="163331" y="187888"/>
                </a:cubicBezTo>
                <a:cubicBezTo>
                  <a:pt x="156094" y="177033"/>
                  <a:pt x="149771" y="165510"/>
                  <a:pt x="141621" y="155322"/>
                </a:cubicBezTo>
                <a:cubicBezTo>
                  <a:pt x="135228" y="147330"/>
                  <a:pt x="125176" y="142386"/>
                  <a:pt x="119911" y="133610"/>
                </a:cubicBezTo>
                <a:cubicBezTo>
                  <a:pt x="114024" y="123798"/>
                  <a:pt x="117147" y="109135"/>
                  <a:pt x="109056" y="101044"/>
                </a:cubicBezTo>
                <a:cubicBezTo>
                  <a:pt x="100965" y="92953"/>
                  <a:pt x="87346" y="93807"/>
                  <a:pt x="76491" y="90188"/>
                </a:cubicBezTo>
                <a:cubicBezTo>
                  <a:pt x="69254" y="82951"/>
                  <a:pt x="61173" y="76469"/>
                  <a:pt x="54780" y="68477"/>
                </a:cubicBezTo>
                <a:cubicBezTo>
                  <a:pt x="0" y="0"/>
                  <a:pt x="63784" y="66625"/>
                  <a:pt x="11360" y="1419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819400" y="2133600"/>
            <a:ext cx="308274" cy="502699"/>
          </a:xfrm>
          <a:custGeom>
            <a:avLst/>
            <a:gdLst>
              <a:gd name="connsiteX0" fmla="*/ 293591 w 308274"/>
              <a:gd name="connsiteY0" fmla="*/ 502699 h 502699"/>
              <a:gd name="connsiteX1" fmla="*/ 261026 w 308274"/>
              <a:gd name="connsiteY1" fmla="*/ 296444 h 502699"/>
              <a:gd name="connsiteX2" fmla="*/ 228461 w 308274"/>
              <a:gd name="connsiteY2" fmla="*/ 220455 h 502699"/>
              <a:gd name="connsiteX3" fmla="*/ 163331 w 308274"/>
              <a:gd name="connsiteY3" fmla="*/ 187888 h 502699"/>
              <a:gd name="connsiteX4" fmla="*/ 141621 w 308274"/>
              <a:gd name="connsiteY4" fmla="*/ 155322 h 502699"/>
              <a:gd name="connsiteX5" fmla="*/ 119911 w 308274"/>
              <a:gd name="connsiteY5" fmla="*/ 133610 h 502699"/>
              <a:gd name="connsiteX6" fmla="*/ 109056 w 308274"/>
              <a:gd name="connsiteY6" fmla="*/ 101044 h 502699"/>
              <a:gd name="connsiteX7" fmla="*/ 76491 w 308274"/>
              <a:gd name="connsiteY7" fmla="*/ 90188 h 502699"/>
              <a:gd name="connsiteX8" fmla="*/ 54780 w 308274"/>
              <a:gd name="connsiteY8" fmla="*/ 68477 h 502699"/>
              <a:gd name="connsiteX9" fmla="*/ 11360 w 308274"/>
              <a:gd name="connsiteY9" fmla="*/ 14199 h 50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274" h="502699">
                <a:moveTo>
                  <a:pt x="293591" y="502699"/>
                </a:moveTo>
                <a:cubicBezTo>
                  <a:pt x="277587" y="262626"/>
                  <a:pt x="308274" y="406696"/>
                  <a:pt x="261026" y="296444"/>
                </a:cubicBezTo>
                <a:cubicBezTo>
                  <a:pt x="249049" y="268496"/>
                  <a:pt x="249639" y="245869"/>
                  <a:pt x="228461" y="220455"/>
                </a:cubicBezTo>
                <a:cubicBezTo>
                  <a:pt x="212275" y="201031"/>
                  <a:pt x="185558" y="195298"/>
                  <a:pt x="163331" y="187888"/>
                </a:cubicBezTo>
                <a:cubicBezTo>
                  <a:pt x="156094" y="177033"/>
                  <a:pt x="149771" y="165510"/>
                  <a:pt x="141621" y="155322"/>
                </a:cubicBezTo>
                <a:cubicBezTo>
                  <a:pt x="135228" y="147330"/>
                  <a:pt x="125176" y="142386"/>
                  <a:pt x="119911" y="133610"/>
                </a:cubicBezTo>
                <a:cubicBezTo>
                  <a:pt x="114024" y="123798"/>
                  <a:pt x="117147" y="109135"/>
                  <a:pt x="109056" y="101044"/>
                </a:cubicBezTo>
                <a:cubicBezTo>
                  <a:pt x="100965" y="92953"/>
                  <a:pt x="87346" y="93807"/>
                  <a:pt x="76491" y="90188"/>
                </a:cubicBezTo>
                <a:cubicBezTo>
                  <a:pt x="69254" y="82951"/>
                  <a:pt x="61173" y="76469"/>
                  <a:pt x="54780" y="68477"/>
                </a:cubicBezTo>
                <a:cubicBezTo>
                  <a:pt x="0" y="0"/>
                  <a:pt x="63784" y="66625"/>
                  <a:pt x="11360" y="1419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971800" y="2316701"/>
            <a:ext cx="308274" cy="502699"/>
          </a:xfrm>
          <a:custGeom>
            <a:avLst/>
            <a:gdLst>
              <a:gd name="connsiteX0" fmla="*/ 293591 w 308274"/>
              <a:gd name="connsiteY0" fmla="*/ 502699 h 502699"/>
              <a:gd name="connsiteX1" fmla="*/ 261026 w 308274"/>
              <a:gd name="connsiteY1" fmla="*/ 296444 h 502699"/>
              <a:gd name="connsiteX2" fmla="*/ 228461 w 308274"/>
              <a:gd name="connsiteY2" fmla="*/ 220455 h 502699"/>
              <a:gd name="connsiteX3" fmla="*/ 163331 w 308274"/>
              <a:gd name="connsiteY3" fmla="*/ 187888 h 502699"/>
              <a:gd name="connsiteX4" fmla="*/ 141621 w 308274"/>
              <a:gd name="connsiteY4" fmla="*/ 155322 h 502699"/>
              <a:gd name="connsiteX5" fmla="*/ 119911 w 308274"/>
              <a:gd name="connsiteY5" fmla="*/ 133610 h 502699"/>
              <a:gd name="connsiteX6" fmla="*/ 109056 w 308274"/>
              <a:gd name="connsiteY6" fmla="*/ 101044 h 502699"/>
              <a:gd name="connsiteX7" fmla="*/ 76491 w 308274"/>
              <a:gd name="connsiteY7" fmla="*/ 90188 h 502699"/>
              <a:gd name="connsiteX8" fmla="*/ 54780 w 308274"/>
              <a:gd name="connsiteY8" fmla="*/ 68477 h 502699"/>
              <a:gd name="connsiteX9" fmla="*/ 11360 w 308274"/>
              <a:gd name="connsiteY9" fmla="*/ 14199 h 50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274" h="502699">
                <a:moveTo>
                  <a:pt x="293591" y="502699"/>
                </a:moveTo>
                <a:cubicBezTo>
                  <a:pt x="277587" y="262626"/>
                  <a:pt x="308274" y="406696"/>
                  <a:pt x="261026" y="296444"/>
                </a:cubicBezTo>
                <a:cubicBezTo>
                  <a:pt x="249049" y="268496"/>
                  <a:pt x="249639" y="245869"/>
                  <a:pt x="228461" y="220455"/>
                </a:cubicBezTo>
                <a:cubicBezTo>
                  <a:pt x="212275" y="201031"/>
                  <a:pt x="185558" y="195298"/>
                  <a:pt x="163331" y="187888"/>
                </a:cubicBezTo>
                <a:cubicBezTo>
                  <a:pt x="156094" y="177033"/>
                  <a:pt x="149771" y="165510"/>
                  <a:pt x="141621" y="155322"/>
                </a:cubicBezTo>
                <a:cubicBezTo>
                  <a:pt x="135228" y="147330"/>
                  <a:pt x="125176" y="142386"/>
                  <a:pt x="119911" y="133610"/>
                </a:cubicBezTo>
                <a:cubicBezTo>
                  <a:pt x="114024" y="123798"/>
                  <a:pt x="117147" y="109135"/>
                  <a:pt x="109056" y="101044"/>
                </a:cubicBezTo>
                <a:cubicBezTo>
                  <a:pt x="100965" y="92953"/>
                  <a:pt x="87346" y="93807"/>
                  <a:pt x="76491" y="90188"/>
                </a:cubicBezTo>
                <a:cubicBezTo>
                  <a:pt x="69254" y="82951"/>
                  <a:pt x="61173" y="76469"/>
                  <a:pt x="54780" y="68477"/>
                </a:cubicBezTo>
                <a:cubicBezTo>
                  <a:pt x="0" y="0"/>
                  <a:pt x="63784" y="66625"/>
                  <a:pt x="11360" y="1419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425526" y="2697701"/>
            <a:ext cx="308274" cy="502699"/>
          </a:xfrm>
          <a:custGeom>
            <a:avLst/>
            <a:gdLst>
              <a:gd name="connsiteX0" fmla="*/ 293591 w 308274"/>
              <a:gd name="connsiteY0" fmla="*/ 502699 h 502699"/>
              <a:gd name="connsiteX1" fmla="*/ 261026 w 308274"/>
              <a:gd name="connsiteY1" fmla="*/ 296444 h 502699"/>
              <a:gd name="connsiteX2" fmla="*/ 228461 w 308274"/>
              <a:gd name="connsiteY2" fmla="*/ 220455 h 502699"/>
              <a:gd name="connsiteX3" fmla="*/ 163331 w 308274"/>
              <a:gd name="connsiteY3" fmla="*/ 187888 h 502699"/>
              <a:gd name="connsiteX4" fmla="*/ 141621 w 308274"/>
              <a:gd name="connsiteY4" fmla="*/ 155322 h 502699"/>
              <a:gd name="connsiteX5" fmla="*/ 119911 w 308274"/>
              <a:gd name="connsiteY5" fmla="*/ 133610 h 502699"/>
              <a:gd name="connsiteX6" fmla="*/ 109056 w 308274"/>
              <a:gd name="connsiteY6" fmla="*/ 101044 h 502699"/>
              <a:gd name="connsiteX7" fmla="*/ 76491 w 308274"/>
              <a:gd name="connsiteY7" fmla="*/ 90188 h 502699"/>
              <a:gd name="connsiteX8" fmla="*/ 54780 w 308274"/>
              <a:gd name="connsiteY8" fmla="*/ 68477 h 502699"/>
              <a:gd name="connsiteX9" fmla="*/ 11360 w 308274"/>
              <a:gd name="connsiteY9" fmla="*/ 14199 h 50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274" h="502699">
                <a:moveTo>
                  <a:pt x="293591" y="502699"/>
                </a:moveTo>
                <a:cubicBezTo>
                  <a:pt x="277587" y="262626"/>
                  <a:pt x="308274" y="406696"/>
                  <a:pt x="261026" y="296444"/>
                </a:cubicBezTo>
                <a:cubicBezTo>
                  <a:pt x="249049" y="268496"/>
                  <a:pt x="249639" y="245869"/>
                  <a:pt x="228461" y="220455"/>
                </a:cubicBezTo>
                <a:cubicBezTo>
                  <a:pt x="212275" y="201031"/>
                  <a:pt x="185558" y="195298"/>
                  <a:pt x="163331" y="187888"/>
                </a:cubicBezTo>
                <a:cubicBezTo>
                  <a:pt x="156094" y="177033"/>
                  <a:pt x="149771" y="165510"/>
                  <a:pt x="141621" y="155322"/>
                </a:cubicBezTo>
                <a:cubicBezTo>
                  <a:pt x="135228" y="147330"/>
                  <a:pt x="125176" y="142386"/>
                  <a:pt x="119911" y="133610"/>
                </a:cubicBezTo>
                <a:cubicBezTo>
                  <a:pt x="114024" y="123798"/>
                  <a:pt x="117147" y="109135"/>
                  <a:pt x="109056" y="101044"/>
                </a:cubicBezTo>
                <a:cubicBezTo>
                  <a:pt x="100965" y="92953"/>
                  <a:pt x="87346" y="93807"/>
                  <a:pt x="76491" y="90188"/>
                </a:cubicBezTo>
                <a:cubicBezTo>
                  <a:pt x="69254" y="82951"/>
                  <a:pt x="61173" y="76469"/>
                  <a:pt x="54780" y="68477"/>
                </a:cubicBezTo>
                <a:cubicBezTo>
                  <a:pt x="0" y="0"/>
                  <a:pt x="63784" y="66625"/>
                  <a:pt x="11360" y="1419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200400" y="2514600"/>
            <a:ext cx="308274" cy="502699"/>
          </a:xfrm>
          <a:custGeom>
            <a:avLst/>
            <a:gdLst>
              <a:gd name="connsiteX0" fmla="*/ 293591 w 308274"/>
              <a:gd name="connsiteY0" fmla="*/ 502699 h 502699"/>
              <a:gd name="connsiteX1" fmla="*/ 261026 w 308274"/>
              <a:gd name="connsiteY1" fmla="*/ 296444 h 502699"/>
              <a:gd name="connsiteX2" fmla="*/ 228461 w 308274"/>
              <a:gd name="connsiteY2" fmla="*/ 220455 h 502699"/>
              <a:gd name="connsiteX3" fmla="*/ 163331 w 308274"/>
              <a:gd name="connsiteY3" fmla="*/ 187888 h 502699"/>
              <a:gd name="connsiteX4" fmla="*/ 141621 w 308274"/>
              <a:gd name="connsiteY4" fmla="*/ 155322 h 502699"/>
              <a:gd name="connsiteX5" fmla="*/ 119911 w 308274"/>
              <a:gd name="connsiteY5" fmla="*/ 133610 h 502699"/>
              <a:gd name="connsiteX6" fmla="*/ 109056 w 308274"/>
              <a:gd name="connsiteY6" fmla="*/ 101044 h 502699"/>
              <a:gd name="connsiteX7" fmla="*/ 76491 w 308274"/>
              <a:gd name="connsiteY7" fmla="*/ 90188 h 502699"/>
              <a:gd name="connsiteX8" fmla="*/ 54780 w 308274"/>
              <a:gd name="connsiteY8" fmla="*/ 68477 h 502699"/>
              <a:gd name="connsiteX9" fmla="*/ 11360 w 308274"/>
              <a:gd name="connsiteY9" fmla="*/ 14199 h 50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274" h="502699">
                <a:moveTo>
                  <a:pt x="293591" y="502699"/>
                </a:moveTo>
                <a:cubicBezTo>
                  <a:pt x="277587" y="262626"/>
                  <a:pt x="308274" y="406696"/>
                  <a:pt x="261026" y="296444"/>
                </a:cubicBezTo>
                <a:cubicBezTo>
                  <a:pt x="249049" y="268496"/>
                  <a:pt x="249639" y="245869"/>
                  <a:pt x="228461" y="220455"/>
                </a:cubicBezTo>
                <a:cubicBezTo>
                  <a:pt x="212275" y="201031"/>
                  <a:pt x="185558" y="195298"/>
                  <a:pt x="163331" y="187888"/>
                </a:cubicBezTo>
                <a:cubicBezTo>
                  <a:pt x="156094" y="177033"/>
                  <a:pt x="149771" y="165510"/>
                  <a:pt x="141621" y="155322"/>
                </a:cubicBezTo>
                <a:cubicBezTo>
                  <a:pt x="135228" y="147330"/>
                  <a:pt x="125176" y="142386"/>
                  <a:pt x="119911" y="133610"/>
                </a:cubicBezTo>
                <a:cubicBezTo>
                  <a:pt x="114024" y="123798"/>
                  <a:pt x="117147" y="109135"/>
                  <a:pt x="109056" y="101044"/>
                </a:cubicBezTo>
                <a:cubicBezTo>
                  <a:pt x="100965" y="92953"/>
                  <a:pt x="87346" y="93807"/>
                  <a:pt x="76491" y="90188"/>
                </a:cubicBezTo>
                <a:cubicBezTo>
                  <a:pt x="69254" y="82951"/>
                  <a:pt x="61173" y="76469"/>
                  <a:pt x="54780" y="68477"/>
                </a:cubicBezTo>
                <a:cubicBezTo>
                  <a:pt x="0" y="0"/>
                  <a:pt x="63784" y="66625"/>
                  <a:pt x="11360" y="1419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Throwing </a:t>
            </a:r>
            <a:r>
              <a:rPr lang="en-US" dirty="0" err="1" smtClean="0"/>
              <a:t>muons</a:t>
            </a:r>
            <a:r>
              <a:rPr lang="en-US" dirty="0" smtClean="0"/>
              <a:t> to larger </a:t>
            </a:r>
            <a:r>
              <a:rPr lang="en-US" dirty="0" smtClean="0"/>
              <a:t>radii </a:t>
            </a:r>
            <a:br>
              <a:rPr lang="en-US" dirty="0" smtClean="0"/>
            </a:br>
            <a:r>
              <a:rPr lang="en-US" dirty="0" smtClean="0"/>
              <a:t>does not work </a:t>
            </a:r>
            <a:r>
              <a:rPr lang="en-US" sz="3111" dirty="0" smtClean="0"/>
              <a:t>(details on following slides)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ym typeface="Wingdings"/>
              </a:rPr>
              <a:t>X</a:t>
            </a:r>
            <a:r>
              <a:rPr lang="en-US" sz="2400" baseline="-25000" dirty="0" err="1" smtClean="0">
                <a:sym typeface="Wingdings"/>
              </a:rPr>
              <a:t>mu,max</a:t>
            </a:r>
            <a:r>
              <a:rPr lang="en-US" sz="2400" dirty="0" smtClean="0">
                <a:sym typeface="Wingdings"/>
              </a:rPr>
              <a:t> &amp; </a:t>
            </a:r>
            <a:r>
              <a:rPr lang="en-US" sz="2400" dirty="0" err="1" smtClean="0">
                <a:sym typeface="Wingdings"/>
              </a:rPr>
              <a:t>X</a:t>
            </a:r>
            <a:r>
              <a:rPr lang="en-US" sz="2400" baseline="-25000" dirty="0" err="1" smtClean="0">
                <a:sym typeface="Wingdings"/>
              </a:rPr>
              <a:t>max</a:t>
            </a:r>
            <a:r>
              <a:rPr lang="en-US" sz="2400" dirty="0" smtClean="0">
                <a:sym typeface="Wingdings"/>
              </a:rPr>
              <a:t> main</a:t>
            </a:r>
            <a:r>
              <a:rPr lang="en-US" sz="2400" dirty="0" smtClean="0">
                <a:sym typeface="Wingdings"/>
              </a:rPr>
              <a:t>ly determined by interactions </a:t>
            </a:r>
            <a:r>
              <a:rPr lang="en-US" sz="2400" dirty="0" smtClean="0">
                <a:sym typeface="Wingdings"/>
              </a:rPr>
              <a:t>E</a:t>
            </a:r>
            <a:r>
              <a:rPr lang="en-US" sz="2400" dirty="0" smtClean="0">
                <a:sym typeface="Wingdings"/>
              </a:rPr>
              <a:t>&gt;10</a:t>
            </a:r>
            <a:r>
              <a:rPr lang="en-US" sz="2400" baseline="30000" dirty="0" smtClean="0">
                <a:sym typeface="Wingdings"/>
              </a:rPr>
              <a:t>16 </a:t>
            </a:r>
            <a:r>
              <a:rPr lang="en-US" sz="2400" dirty="0" err="1" smtClean="0">
                <a:sym typeface="Wingdings"/>
              </a:rPr>
              <a:t>eV</a:t>
            </a:r>
            <a:r>
              <a:rPr lang="en-US" sz="2400" dirty="0" smtClean="0">
                <a:sym typeface="Wingdings"/>
              </a:rPr>
              <a:t>)</a:t>
            </a:r>
            <a:endParaRPr lang="en-US" sz="24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Properties of ground shower </a:t>
            </a:r>
            <a:r>
              <a:rPr lang="en-US" sz="2400" i="1" dirty="0" smtClean="0">
                <a:solidFill>
                  <a:srgbClr val="FF0000"/>
                </a:solidFill>
                <a:sym typeface="Wingdings"/>
              </a:rPr>
              <a:t>(for </a:t>
            </a:r>
            <a:r>
              <a:rPr lang="en-US" sz="2400" i="1" dirty="0" smtClean="0">
                <a:solidFill>
                  <a:srgbClr val="FF0000"/>
                </a:solidFill>
                <a:sym typeface="Wingdings"/>
              </a:rPr>
              <a:t>fixed </a:t>
            </a:r>
            <a:r>
              <a:rPr lang="en-US" sz="2400" i="1" dirty="0" err="1" smtClean="0">
                <a:solidFill>
                  <a:srgbClr val="FF0000"/>
                </a:solidFill>
                <a:sym typeface="Wingdings"/>
              </a:rPr>
              <a:t>X</a:t>
            </a:r>
            <a:r>
              <a:rPr lang="en-US" sz="2400" i="1" baseline="-25000" dirty="0" err="1" smtClean="0">
                <a:solidFill>
                  <a:srgbClr val="FF0000"/>
                </a:solidFill>
                <a:sym typeface="Wingdings"/>
              </a:rPr>
              <a:t>max</a:t>
            </a:r>
            <a:r>
              <a:rPr lang="en-US" sz="2400" i="1" dirty="0" smtClean="0">
                <a:solidFill>
                  <a:srgbClr val="FF0000"/>
                </a:solidFill>
                <a:sym typeface="Wingdings"/>
              </a:rPr>
              <a:t>)</a:t>
            </a:r>
          </a:p>
          <a:p>
            <a:pPr lvl="1"/>
            <a:r>
              <a:rPr lang="en-US" sz="2000" dirty="0" smtClean="0">
                <a:sym typeface="Wingdings"/>
              </a:rPr>
              <a:t>Determined by low energy physics </a:t>
            </a:r>
          </a:p>
          <a:p>
            <a:pPr lvl="1"/>
            <a:r>
              <a:rPr lang="en-US" sz="2000" dirty="0" smtClean="0">
                <a:sym typeface="Wingdings"/>
              </a:rPr>
              <a:t>Shape </a:t>
            </a:r>
            <a:r>
              <a:rPr lang="en-US" sz="2000" dirty="0" smtClean="0">
                <a:sym typeface="Wingdings"/>
              </a:rPr>
              <a:t>of Lateral Distribution Function </a:t>
            </a:r>
            <a:r>
              <a:rPr lang="en-US" sz="2000" dirty="0" err="1" smtClean="0">
                <a:sym typeface="Wingdings"/>
              </a:rPr>
              <a:t></a:t>
            </a:r>
            <a:r>
              <a:rPr lang="en-US" sz="2000" dirty="0" smtClean="0">
                <a:sym typeface="Wingdings"/>
              </a:rPr>
              <a:t> O(100 </a:t>
            </a:r>
            <a:r>
              <a:rPr lang="en-US" sz="2000" dirty="0" err="1" smtClean="0">
                <a:sym typeface="Wingdings"/>
              </a:rPr>
              <a:t>GeV</a:t>
            </a:r>
            <a:r>
              <a:rPr lang="en-US" sz="2000" dirty="0" smtClean="0">
                <a:sym typeface="Wingdings"/>
              </a:rPr>
              <a:t>) </a:t>
            </a:r>
            <a:r>
              <a:rPr lang="en-US" sz="2000" dirty="0" smtClean="0">
                <a:sym typeface="Wingdings"/>
              </a:rPr>
              <a:t>physics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ym typeface="Wingdings"/>
              </a:rPr>
              <a:t>S</a:t>
            </a:r>
            <a:r>
              <a:rPr lang="en-US" sz="2000" baseline="-25000" dirty="0" smtClean="0">
                <a:sym typeface="Wingdings"/>
              </a:rPr>
              <a:t>1000</a:t>
            </a:r>
            <a:r>
              <a:rPr lang="en-US" sz="2000" dirty="0" smtClean="0">
                <a:sym typeface="Wingdings"/>
              </a:rPr>
              <a:t>  vs. </a:t>
            </a:r>
            <a:r>
              <a:rPr lang="en-US" sz="2000" dirty="0" smtClean="0">
                <a:sym typeface="Wingdings"/>
              </a:rPr>
              <a:t>zenith </a:t>
            </a:r>
            <a:r>
              <a:rPr lang="en-US" sz="2000" dirty="0" smtClean="0">
                <a:sym typeface="Wingdings"/>
              </a:rPr>
              <a:t>angle </a:t>
            </a:r>
            <a:r>
              <a:rPr lang="en-US" sz="2000" i="1" dirty="0" smtClean="0">
                <a:solidFill>
                  <a:srgbClr val="FF0000"/>
                </a:solidFill>
                <a:sym typeface="Wingdings"/>
              </a:rPr>
              <a:t>(for</a:t>
            </a:r>
            <a:r>
              <a:rPr lang="en-US" sz="2000" i="1" dirty="0" smtClean="0">
                <a:solidFill>
                  <a:srgbClr val="FF0000"/>
                </a:solidFill>
                <a:sym typeface="Wingdings"/>
              </a:rPr>
              <a:t> observed </a:t>
            </a:r>
            <a:r>
              <a:rPr lang="en-US" sz="2000" i="1" dirty="0" err="1" smtClean="0">
                <a:solidFill>
                  <a:srgbClr val="FF0000"/>
                </a:solidFill>
                <a:sym typeface="Wingdings"/>
              </a:rPr>
              <a:t>X</a:t>
            </a:r>
            <a:r>
              <a:rPr lang="en-US" sz="2000" i="1" baseline="-25000" dirty="0" err="1" smtClean="0">
                <a:solidFill>
                  <a:srgbClr val="FF0000"/>
                </a:solidFill>
                <a:sym typeface="Wingdings"/>
              </a:rPr>
              <a:t>max</a:t>
            </a:r>
            <a:r>
              <a:rPr lang="en-US" sz="2000" i="1" dirty="0" smtClean="0">
                <a:solidFill>
                  <a:srgbClr val="FF0000"/>
                </a:solidFill>
                <a:sym typeface="Wingdings"/>
              </a:rPr>
              <a:t>)</a:t>
            </a:r>
            <a:r>
              <a:rPr lang="en-US" sz="2000" dirty="0" smtClean="0">
                <a:sym typeface="Wingdings"/>
              </a:rPr>
              <a:t>: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present models pretty </a:t>
            </a:r>
            <a:r>
              <a:rPr lang="en-US" sz="2000" dirty="0" smtClean="0">
                <a:sym typeface="Wingdings"/>
              </a:rPr>
              <a:t>good</a:t>
            </a:r>
          </a:p>
          <a:p>
            <a:pPr lvl="1">
              <a:spcAft>
                <a:spcPts val="3000"/>
              </a:spcAft>
            </a:pPr>
            <a:r>
              <a:rPr lang="en-US" sz="2000" dirty="0" smtClean="0">
                <a:sym typeface="Wingdings"/>
              </a:rPr>
              <a:t>Can’t </a:t>
            </a:r>
            <a:r>
              <a:rPr lang="en-US" sz="2000" dirty="0" smtClean="0">
                <a:sym typeface="Wingdings"/>
              </a:rPr>
              <a:t>increase </a:t>
            </a:r>
            <a:r>
              <a:rPr lang="en-US" sz="2000" dirty="0" err="1" smtClean="0">
                <a:sym typeface="Wingdings"/>
              </a:rPr>
              <a:t>S</a:t>
            </a:r>
            <a:r>
              <a:rPr lang="en-US" sz="2000" baseline="-25000" dirty="0" err="1" smtClean="0">
                <a:sym typeface="Wingdings"/>
              </a:rPr>
              <a:t>mu</a:t>
            </a:r>
            <a:r>
              <a:rPr lang="en-US" sz="2000" dirty="0" smtClean="0">
                <a:sym typeface="Wingdings"/>
              </a:rPr>
              <a:t> (</a:t>
            </a:r>
            <a:r>
              <a:rPr lang="en-US" sz="2000" dirty="0" err="1" smtClean="0">
                <a:sym typeface="Wingdings"/>
              </a:rPr>
              <a:t>muon</a:t>
            </a:r>
            <a:r>
              <a:rPr lang="en-US" sz="2000" dirty="0" smtClean="0">
                <a:sym typeface="Wingdings"/>
              </a:rPr>
              <a:t> ground signal) by flatter </a:t>
            </a:r>
            <a:r>
              <a:rPr lang="en-US" sz="2000" dirty="0" smtClean="0">
                <a:sym typeface="Wingdings"/>
              </a:rPr>
              <a:t>LDF </a:t>
            </a:r>
            <a:endParaRPr lang="en-US" sz="2000" dirty="0" smtClean="0">
              <a:sym typeface="Wingdings"/>
            </a:endParaRPr>
          </a:p>
          <a:p>
            <a:pPr lvl="1">
              <a:buNone/>
            </a:pPr>
            <a:r>
              <a:rPr lang="en-US" sz="2400" dirty="0" smtClean="0">
                <a:sym typeface="Wingdings"/>
              </a:rPr>
              <a:t>      </a:t>
            </a:r>
            <a:r>
              <a:rPr lang="en-US" sz="2400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MUST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LOOK TO UHE PHYSICS FOR SOLUTION 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                      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 to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the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muon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Pions</a:t>
            </a:r>
            <a:r>
              <a:rPr lang="en-US" dirty="0" smtClean="0"/>
              <a:t> giving </a:t>
            </a:r>
            <a:r>
              <a:rPr lang="en-US" dirty="0" err="1" smtClean="0"/>
              <a:t>Muons</a:t>
            </a:r>
            <a:r>
              <a:rPr lang="en-US" dirty="0" smtClean="0"/>
              <a:t> @~1km</a:t>
            </a:r>
            <a:endParaRPr lang="en-US" dirty="0"/>
          </a:p>
        </p:txBody>
      </p:sp>
      <p:pic>
        <p:nvPicPr>
          <p:cNvPr id="7" name="Content Placeholder 6" descr="parent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7068" t="50509" r="3165" b="9084"/>
              <a:stretch>
                <a:fillRect/>
              </a:stretch>
            </p:blipFill>
          </mc:Choice>
          <mc:Fallback>
            <p:blipFill>
              <a:blip r:embed="rId3"/>
              <a:srcRect l="7068" t="50509" r="3165" b="9084"/>
              <a:stretch>
                <a:fillRect/>
              </a:stretch>
            </p:blipFill>
          </mc:Fallback>
        </mc:AlternateContent>
        <p:spPr>
          <a:xfrm>
            <a:off x="0" y="2819400"/>
            <a:ext cx="9201150" cy="3200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1371600"/>
            <a:ext cx="5660524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 Produced in 10-100 </a:t>
            </a:r>
            <a:r>
              <a:rPr lang="en-US" dirty="0" err="1" smtClean="0"/>
              <a:t>GeV</a:t>
            </a:r>
            <a:r>
              <a:rPr lang="en-US" dirty="0" smtClean="0"/>
              <a:t> collisions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  Point toward </a:t>
            </a:r>
            <a:r>
              <a:rPr lang="en-US" dirty="0" err="1" smtClean="0"/>
              <a:t>muon</a:t>
            </a:r>
            <a:r>
              <a:rPr lang="en-US" dirty="0" smtClean="0"/>
              <a:t> detection point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Mixed Composition, pt-boosted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Mixed Composition  </a:t>
            </a:r>
          </a:p>
          <a:p>
            <a:pPr lvl="1"/>
            <a:r>
              <a:rPr lang="en-US" sz="1800" dirty="0" smtClean="0"/>
              <a:t>Fits </a:t>
            </a:r>
            <a:r>
              <a:rPr lang="en-US" sz="1800" dirty="0" err="1" smtClean="0"/>
              <a:t>X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 at 10 </a:t>
            </a:r>
            <a:r>
              <a:rPr lang="en-US" sz="1800" dirty="0" err="1" smtClean="0"/>
              <a:t>EeV</a:t>
            </a:r>
            <a:r>
              <a:rPr lang="en-US" sz="1800" dirty="0" smtClean="0"/>
              <a:t>,  maximizes </a:t>
            </a:r>
            <a:r>
              <a:rPr lang="en-US" sz="1800" dirty="0" err="1" smtClean="0"/>
              <a:t>muons</a:t>
            </a:r>
            <a:endParaRPr lang="en-US" sz="1800" dirty="0" smtClean="0"/>
          </a:p>
          <a:p>
            <a:pPr lvl="1"/>
            <a:r>
              <a:rPr lang="en-US" sz="1800" dirty="0" smtClean="0"/>
              <a:t>20% </a:t>
            </a:r>
            <a:r>
              <a:rPr lang="en-US" sz="1800" dirty="0" err="1" smtClean="0"/>
              <a:t>p</a:t>
            </a:r>
            <a:r>
              <a:rPr lang="en-US" sz="1800" dirty="0" smtClean="0"/>
              <a:t>  +  50% C  +  30% Fe</a:t>
            </a:r>
          </a:p>
          <a:p>
            <a:r>
              <a:rPr lang="en-US" sz="2000" dirty="0" smtClean="0"/>
              <a:t>Use EPOS but boost pt to fit S</a:t>
            </a:r>
            <a:r>
              <a:rPr lang="en-US" sz="2000" baseline="-25000" dirty="0" smtClean="0"/>
              <a:t>1000</a:t>
            </a:r>
            <a:r>
              <a:rPr lang="en-US" sz="2000" dirty="0" smtClean="0"/>
              <a:t> for vertical </a:t>
            </a:r>
            <a:r>
              <a:rPr lang="en-US" sz="2000" dirty="0" smtClean="0"/>
              <a:t>showers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Less of an increase for higher zenith-angle showers because longer </a:t>
            </a:r>
            <a:r>
              <a:rPr lang="en-US" sz="1600" dirty="0" err="1" smtClean="0">
                <a:solidFill>
                  <a:srgbClr val="FF0000"/>
                </a:solidFill>
              </a:rPr>
              <a:t>pathlength</a:t>
            </a:r>
            <a:r>
              <a:rPr lang="en-US" sz="1600" dirty="0" smtClean="0">
                <a:solidFill>
                  <a:srgbClr val="FF0000"/>
                </a:solidFill>
              </a:rPr>
              <a:t> =&gt;1000m </a:t>
            </a:r>
            <a:r>
              <a:rPr lang="en-US" sz="1600" dirty="0" err="1" smtClean="0">
                <a:solidFill>
                  <a:srgbClr val="FF0000"/>
                </a:solidFill>
              </a:rPr>
              <a:t>muons</a:t>
            </a:r>
            <a:r>
              <a:rPr lang="en-US" sz="1600" dirty="0" smtClean="0">
                <a:solidFill>
                  <a:srgbClr val="FF0000"/>
                </a:solidFill>
              </a:rPr>
              <a:t> are produced at smaller angles.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Aug.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R. Farrar, ISVHECRI2012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NA61ptboos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071" t="50000" r="3636" b="8889"/>
              <a:stretch>
                <a:fillRect/>
              </a:stretch>
            </p:blipFill>
          </mc:Choice>
          <mc:Fallback>
            <p:blipFill>
              <a:blip r:embed="rId3"/>
              <a:srcRect l="7071" t="50000" r="3636" b="8889"/>
              <a:stretch>
                <a:fillRect/>
              </a:stretch>
            </p:blipFill>
          </mc:Fallback>
        </mc:AlternateContent>
        <p:spPr>
          <a:xfrm>
            <a:off x="762000" y="3581400"/>
            <a:ext cx="7924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Boosted pt  STRATEGY </a:t>
            </a:r>
            <a:r>
              <a:rPr lang="en-US" dirty="0" smtClean="0"/>
              <a:t>FAILS: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WRONG CIC </a:t>
            </a:r>
            <a:r>
              <a:rPr lang="en-US" sz="3111" dirty="0" smtClean="0"/>
              <a:t>(constant intensity cut plot)</a:t>
            </a:r>
            <a:endParaRPr lang="en-US" dirty="0"/>
          </a:p>
        </p:txBody>
      </p:sp>
      <p:pic>
        <p:nvPicPr>
          <p:cNvPr id="7" name="Content Placeholder 6" descr="CICmodelcompar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7068" t="10102" r="4466" b="7401"/>
              <a:stretch>
                <a:fillRect/>
              </a:stretch>
            </p:blipFill>
          </mc:Choice>
          <mc:Fallback>
            <p:blipFill>
              <a:blip r:embed="rId3"/>
              <a:srcRect l="7068" t="10102" r="4466" b="7401"/>
              <a:stretch>
                <a:fillRect/>
              </a:stretch>
            </p:blipFill>
          </mc:Fallback>
        </mc:AlternateContent>
        <p:spPr>
          <a:xfrm>
            <a:off x="76200" y="1676400"/>
            <a:ext cx="5710335" cy="4114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74AC-CF6B-4F45-A02E-3D258A9DE31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67400" y="1981200"/>
            <a:ext cx="3124200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Must fit BOTH 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and </a:t>
            </a:r>
            <a:r>
              <a:rPr lang="en-US" sz="2000" dirty="0" smtClean="0"/>
              <a:t>CIC</a:t>
            </a:r>
          </a:p>
          <a:p>
            <a:pPr>
              <a:buFont typeface="Arial"/>
              <a:buChar char="•"/>
            </a:pPr>
            <a:endParaRPr lang="en-US" sz="2000" i="1" dirty="0" smtClean="0"/>
          </a:p>
          <a:p>
            <a:pPr lvl="1">
              <a:buFont typeface="Arial"/>
              <a:buChar char="•"/>
            </a:pPr>
            <a:r>
              <a:rPr lang="en-US" sz="2000" i="1" dirty="0" smtClean="0"/>
              <a:t> </a:t>
            </a:r>
            <a:r>
              <a:rPr lang="en-US" sz="2000" dirty="0" smtClean="0"/>
              <a:t>Flatter </a:t>
            </a:r>
            <a:r>
              <a:rPr lang="en-US" sz="2000" dirty="0" smtClean="0"/>
              <a:t>LDF gives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too-steep CIC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Deeper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gives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flatter CIC </a:t>
            </a:r>
            <a:endParaRPr lang="en-US" sz="2000" dirty="0" smtClean="0"/>
          </a:p>
          <a:p>
            <a:r>
              <a:rPr lang="en-US" sz="2000" i="1" dirty="0" smtClean="0"/>
              <a:t>(So don’t be impressed by a good CIC fit if 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max</a:t>
            </a:r>
            <a:r>
              <a:rPr lang="en-US" sz="2000" i="1" dirty="0" smtClean="0"/>
              <a:t> is not right!)</a:t>
            </a:r>
            <a:endParaRPr lang="en-US" sz="2000" i="1" dirty="0"/>
          </a:p>
        </p:txBody>
      </p:sp>
      <p:sp>
        <p:nvSpPr>
          <p:cNvPr id="11" name="Rectangle 10"/>
          <p:cNvSpPr/>
          <p:nvPr/>
        </p:nvSpPr>
        <p:spPr>
          <a:xfrm>
            <a:off x="1143000" y="5867400"/>
            <a:ext cx="678180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          MUST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LOOK TO UHE PHYSICS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  for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the solution to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the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muon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problem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V400">
  <a:themeElements>
    <a:clrScheme name="Custom 3">
      <a:dk1>
        <a:srgbClr val="E0FFA2"/>
      </a:dk1>
      <a:lt1>
        <a:srgbClr val="FFFFFF"/>
      </a:lt1>
      <a:dk2>
        <a:srgbClr val="FFE34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FDA8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NV400.potx</Template>
  <TotalTime>29899</TotalTime>
  <Words>2482</Words>
  <Application>Microsoft Macintosh PowerPoint</Application>
  <PresentationFormat>On-screen Show (4:3)</PresentationFormat>
  <Paragraphs>405</Paragraphs>
  <Slides>41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NV400</vt:lpstr>
      <vt:lpstr>1_Office Theme</vt:lpstr>
      <vt:lpstr>Evidence of a new phenomenon in Ultrahigh Energy Collisions</vt:lpstr>
      <vt:lpstr>For today:</vt:lpstr>
      <vt:lpstr>Data versus Simulations</vt:lpstr>
      <vt:lpstr>Reverse Engineering &amp; Shower Mechanics</vt:lpstr>
      <vt:lpstr>Schematic of a proton shower</vt:lpstr>
      <vt:lpstr>Throwing muons to larger radii  does not work (details on following slides)</vt:lpstr>
      <vt:lpstr>Pions giving Muons @~1km</vt:lpstr>
      <vt:lpstr>Mixed Composition, pt-boosted model</vt:lpstr>
      <vt:lpstr>Boosted pt  STRATEGY FAILS:   WRONG CIC (constant intensity cut plot)</vt:lpstr>
      <vt:lpstr>And strategy is excluded by accelerator constraints, too!</vt:lpstr>
      <vt:lpstr>Increasing Nmu</vt:lpstr>
      <vt:lpstr>Searching for UHE solution, note that…</vt:lpstr>
      <vt:lpstr>Event Generators differ substantially</vt:lpstr>
      <vt:lpstr>What knobs can be turned?</vt:lpstr>
      <vt:lpstr>Conventional physics does not allow  the π0 fraction to be changed much</vt:lpstr>
      <vt:lpstr>Quark Gluon Plasma (ALICE Pb-Pb)</vt:lpstr>
      <vt:lpstr>Possible mechanism for meson suppression via Chiral Symmetry Restoration </vt:lpstr>
      <vt:lpstr>Chiral Symmetry Restoration(-inspired) Model </vt:lpstr>
      <vt:lpstr>“Chiral Symmetry Restoration” model gives an excellent fit at 10 EeV  </vt:lpstr>
      <vt:lpstr>CSR also fits energy evolution &lt; Xmax &gt;, RMSXmax         (and it’s pure proton!) </vt:lpstr>
      <vt:lpstr>No-free-parameter FD-SD calibration!</vt:lpstr>
      <vt:lpstr>Preliminary CSR implementation</vt:lpstr>
      <vt:lpstr>Alternate CSR implementation</vt:lpstr>
      <vt:lpstr>CSR for heavy primaries</vt:lpstr>
      <vt:lpstr>Extra-Dimensional Black Holes</vt:lpstr>
      <vt:lpstr>Suppressing π0 decay?  Lorentz Invariance Violation? (Coleman Glashow) Quantum Decoherence? (quark interaction with geomagnetic field? – no) </vt:lpstr>
      <vt:lpstr>No other New Physics works (so far)</vt:lpstr>
      <vt:lpstr>TA test of CSR model</vt:lpstr>
      <vt:lpstr>Auger hybrid events can discriminate models</vt:lpstr>
      <vt:lpstr>Hybrid events can discriminate models…</vt:lpstr>
      <vt:lpstr>Hybrid events can discriminate models…</vt:lpstr>
      <vt:lpstr>Hybrid events can discriminate models…</vt:lpstr>
      <vt:lpstr>Hybrid events can discriminate models…</vt:lpstr>
      <vt:lpstr>Hybrid events can discriminate models…</vt:lpstr>
      <vt:lpstr>Hybrid events can discriminate models…</vt:lpstr>
      <vt:lpstr>Hybrid events can discriminate models…</vt:lpstr>
      <vt:lpstr>Hybrid events can discriminate models…</vt:lpstr>
      <vt:lpstr>Summary of CSR fit</vt:lpstr>
      <vt:lpstr>Theory Needed</vt:lpstr>
      <vt:lpstr>Conclusions</vt:lpstr>
      <vt:lpstr>Testing CSR with UHECR data</vt:lpstr>
    </vt:vector>
  </TitlesOfParts>
  <Company>New York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CLUSTER OF ULTRAHIGH ENERGY COSMIC RAYS</dc:title>
  <dc:creator>Glennys Farrar</dc:creator>
  <cp:lastModifiedBy>Glennys Farrar</cp:lastModifiedBy>
  <cp:revision>126</cp:revision>
  <dcterms:created xsi:type="dcterms:W3CDTF">2012-08-12T05:51:57Z</dcterms:created>
  <dcterms:modified xsi:type="dcterms:W3CDTF">2012-08-13T13:33:21Z</dcterms:modified>
</cp:coreProperties>
</file>