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499" r:id="rId5"/>
    <p:sldId id="2500" r:id="rId6"/>
    <p:sldId id="3007" r:id="rId7"/>
    <p:sldId id="3156" r:id="rId8"/>
    <p:sldId id="2856" r:id="rId9"/>
    <p:sldId id="3157" r:id="rId10"/>
    <p:sldId id="3033" r:id="rId11"/>
    <p:sldId id="3064" r:id="rId12"/>
    <p:sldId id="3092" r:id="rId13"/>
    <p:sldId id="3096" r:id="rId14"/>
    <p:sldId id="3168" r:id="rId15"/>
    <p:sldId id="3067" r:id="rId16"/>
    <p:sldId id="3068" r:id="rId17"/>
    <p:sldId id="3069" r:id="rId18"/>
    <p:sldId id="3070" r:id="rId19"/>
    <p:sldId id="3034" r:id="rId20"/>
    <p:sldId id="3169" r:id="rId21"/>
    <p:sldId id="3031" r:id="rId22"/>
    <p:sldId id="3075" r:id="rId23"/>
    <p:sldId id="3103" r:id="rId24"/>
    <p:sldId id="3076" r:id="rId25"/>
    <p:sldId id="3077" r:id="rId26"/>
    <p:sldId id="3104" r:id="rId27"/>
    <p:sldId id="3105" r:id="rId28"/>
    <p:sldId id="3106" r:id="rId29"/>
    <p:sldId id="3107" r:id="rId30"/>
    <p:sldId id="3108" r:id="rId31"/>
    <p:sldId id="3109" r:id="rId32"/>
    <p:sldId id="3115" r:id="rId33"/>
    <p:sldId id="3116" r:id="rId34"/>
    <p:sldId id="3166" r:id="rId35"/>
    <p:sldId id="3167" r:id="rId36"/>
    <p:sldId id="3059" r:id="rId37"/>
    <p:sldId id="3176" r:id="rId38"/>
    <p:sldId id="3165" r:id="rId39"/>
    <p:sldId id="3177" r:id="rId40"/>
    <p:sldId id="3178" r:id="rId41"/>
    <p:sldId id="3179" r:id="rId42"/>
    <p:sldId id="3135" r:id="rId43"/>
    <p:sldId id="3181" r:id="rId44"/>
    <p:sldId id="3182" r:id="rId45"/>
    <p:sldId id="3136" r:id="rId46"/>
    <p:sldId id="3183" r:id="rId47"/>
    <p:sldId id="3194" r:id="rId48"/>
    <p:sldId id="3150" r:id="rId49"/>
    <p:sldId id="3193" r:id="rId50"/>
    <p:sldId id="3151" r:id="rId51"/>
    <p:sldId id="3163" r:id="rId52"/>
    <p:sldId id="3162" r:id="rId53"/>
    <p:sldId id="3164" r:id="rId54"/>
    <p:sldId id="3091" r:id="rId55"/>
    <p:sldId id="3036" r:id="rId5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E38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49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55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695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79C2D-025B-9141-8D16-E3BAEEAD1EBF}" type="slidenum">
              <a:rPr lang="fr-FR"/>
              <a:pPr/>
              <a:t>0</a:t>
            </a:fld>
            <a:endParaRPr lang="fr-FR" dirty="0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E63F7-8364-8D47-8496-4813263361A7}" type="slidenum">
              <a:rPr lang="en-US"/>
              <a:pPr/>
              <a:t>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ACB90-EF6F-FD4B-977F-CAD62227EF09}" type="slidenum">
              <a:rPr lang="fr-FR"/>
              <a:pPr/>
              <a:t>5</a:t>
            </a:fld>
            <a:endParaRPr lang="fr-FR"/>
          </a:p>
        </p:txBody>
      </p:sp>
      <p:sp>
        <p:nvSpPr>
          <p:cNvPr id="103427" name="Rectangle 7"/>
          <p:cNvSpPr txBox="1">
            <a:spLocks noGrp="1" noChangeArrowheads="1"/>
          </p:cNvSpPr>
          <p:nvPr/>
        </p:nvSpPr>
        <p:spPr bwMode="auto">
          <a:xfrm>
            <a:off x="3883311" y="8685917"/>
            <a:ext cx="2973084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6" tIns="45893" rIns="91786" bIns="45893" anchor="b">
            <a:prstTxWarp prst="textNoShape">
              <a:avLst/>
            </a:prstTxWarp>
          </a:bodyPr>
          <a:lstStyle/>
          <a:p>
            <a:pPr algn="r" defTabSz="912813"/>
            <a:fld id="{60EE794E-5DCA-9649-A194-0FB76EF8487E}" type="slidenum">
              <a:rPr lang="en-US" sz="1200">
                <a:solidFill>
                  <a:schemeClr val="tx1"/>
                </a:solidFill>
                <a:latin typeface="Calibri" charset="0"/>
              </a:rPr>
              <a:pPr algn="r" defTabSz="912813"/>
              <a:t>5</a:t>
            </a:fld>
            <a:endParaRPr lang="en-US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solidFill>
            <a:srgbClr val="FFFFFF"/>
          </a:solidFill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5168"/>
            <a:ext cx="5031126" cy="411244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86" tIns="45893" rIns="91786" bIns="458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D6FD2-A88C-1646-9D09-D10FF154890B}" type="slidenum">
              <a:rPr lang="fr-FR"/>
              <a:pPr/>
              <a:t>7</a:t>
            </a:fld>
            <a:endParaRPr 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6FE38-C142-A14B-A4E4-F8BB31BE436C}" type="slidenum">
              <a:rPr lang="fr-FR"/>
              <a:pPr/>
              <a:t>11</a:t>
            </a:fld>
            <a:endParaRPr lang="fr-FR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00B266-5F5E-2D4C-ABCD-56065474BE2A}" type="slidenum">
              <a:rPr lang="fr-FR"/>
              <a:pPr/>
              <a:t>12</a:t>
            </a:fld>
            <a:endParaRPr lang="fr-FR"/>
          </a:p>
        </p:txBody>
      </p:sp>
      <p:sp>
        <p:nvSpPr>
          <p:cNvPr id="1044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7D66B-D317-7345-B7CC-4451CA6CE2B3}" type="slidenum">
              <a:rPr lang="fr-FR"/>
              <a:pPr/>
              <a:t>18</a:t>
            </a:fld>
            <a:endParaRPr lang="fr-FR"/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03DA1-28DA-8E45-BA6E-EC79B5ABB8AF}" type="slidenum">
              <a:rPr lang="fr-FR"/>
              <a:pPr/>
              <a:t>20</a:t>
            </a:fld>
            <a:endParaRPr lang="fr-FR"/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39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charset="0"/>
              </a:defRPr>
            </a:lvl1pPr>
          </a:lstStyle>
          <a:p>
            <a:pPr>
              <a:defRPr/>
            </a:pPr>
            <a:fld id="{DC87F899-DFAB-B641-97F2-9233F4B6C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016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382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6.pdf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d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 dirty="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0" y="505361"/>
            <a:ext cx="91440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</a:t>
            </a:r>
            <a:r>
              <a:rPr lang="en-GB" sz="4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New Results from the CMS      </a:t>
            </a:r>
          </a:p>
          <a:p>
            <a:pPr eaLnBrk="0" hangingPunct="0">
              <a:defRPr/>
            </a:pPr>
            <a:r>
              <a:rPr lang="en-GB" sz="4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Experiment at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the LHC</a:t>
            </a:r>
          </a:p>
          <a:p>
            <a:pPr eaLnBrk="0" hangingPunct="0">
              <a:defRPr/>
            </a:pP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</a:t>
            </a:r>
            <a:endParaRPr lang="en-GB" sz="40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      </a:t>
            </a: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851" y="2996386"/>
            <a:ext cx="408046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Roeck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Switzerland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Davis University USA</a:t>
            </a:r>
          </a:p>
          <a:p>
            <a:pPr eaLnBrk="0" hangingPunct="0">
              <a:defRPr/>
            </a:pPr>
            <a:endParaRPr lang="en-US" sz="24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August 10</a:t>
            </a:r>
            <a:r>
              <a:rPr lang="en-US" sz="2400" baseline="300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2012</a:t>
            </a: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age 8" descr="Screen shot 2012-07-31 at 1.52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32" y="5334000"/>
            <a:ext cx="3118817" cy="1295400"/>
          </a:xfrm>
          <a:prstGeom prst="rect">
            <a:avLst/>
          </a:prstGeom>
        </p:spPr>
      </p:pic>
      <p:pic>
        <p:nvPicPr>
          <p:cNvPr id="10" name="Image 9" descr="Screen shot 2012-07-31 at 1.52.3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5638800"/>
            <a:ext cx="3709818" cy="983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effectLst/>
              </a:rPr>
              <a:t>Supersymmetry</a:t>
            </a:r>
            <a:r>
              <a:rPr lang="en-GB" dirty="0" smtClean="0">
                <a:effectLst/>
              </a:rPr>
              <a:t>: Third Generation</a:t>
            </a:r>
            <a:endParaRPr lang="en-GB" dirty="0">
              <a:effectLst/>
            </a:endParaRPr>
          </a:p>
        </p:txBody>
      </p:sp>
      <p:pic>
        <p:nvPicPr>
          <p:cNvPr id="7" name="Image 6" descr="Screen shot 2012-07-19 at 8.42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066800"/>
            <a:ext cx="4038600" cy="35882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4800" y="5410200"/>
            <a:ext cx="8579091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Third generation studies reach </a:t>
            </a:r>
            <a:r>
              <a:rPr lang="en-GB" sz="2400" dirty="0" smtClean="0">
                <a:solidFill>
                  <a:srgbClr val="FF0000"/>
                </a:solidFill>
              </a:rPr>
              <a:t>500 </a:t>
            </a:r>
            <a:r>
              <a:rPr lang="en-GB" sz="2400" dirty="0" err="1" smtClean="0">
                <a:solidFill>
                  <a:srgbClr val="FF0000"/>
                </a:solidFill>
              </a:rPr>
              <a:t>GeV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for the stop exclusion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11" name="Image 10" descr="Screen shot 2011-11-07 at 4.07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4572000" cy="39342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81000" y="5997714"/>
            <a:ext cx="820444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Importance of the partners of the third generation: stops and bottoms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…Other scenarios, such as compressed spectra, multi-top production…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267200" y="4687669"/>
            <a:ext cx="4785084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Natural SUSY survived LHC so far, but we are 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getting close push the limits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8600" y="1015424"/>
            <a:ext cx="1743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N. </a:t>
            </a:r>
            <a:r>
              <a:rPr lang="en-GB" sz="1600" dirty="0" err="1" smtClean="0"/>
              <a:t>Arkani-Hamed</a:t>
            </a:r>
            <a:endParaRPr lang="en-GB" sz="1600" dirty="0" smtClean="0"/>
          </a:p>
          <a:p>
            <a:r>
              <a:rPr lang="en-GB" sz="1600" dirty="0" smtClean="0"/>
              <a:t>CERN Nov 2011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2-07-17 at 10.58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38200"/>
            <a:ext cx="6000750" cy="46933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1000" y="5791200"/>
            <a:ext cx="3810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Simplified model search, using third generation quarks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5" name="Titre 3"/>
          <p:cNvSpPr txBox="1">
            <a:spLocks/>
          </p:cNvSpPr>
          <p:nvPr/>
        </p:nvSpPr>
        <p:spPr bwMode="auto">
          <a:xfrm>
            <a:off x="381000" y="-762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Supersymmetry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: Searches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at 8 </a:t>
            </a:r>
            <a:r>
              <a:rPr kumimoji="0" lang="en-GB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01382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5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Rectangle 6"/>
          <p:cNvSpPr>
            <a:spLocks noChangeArrowheads="1"/>
          </p:cNvSpPr>
          <p:nvPr/>
        </p:nvSpPr>
        <p:spPr bwMode="auto">
          <a:xfrm>
            <a:off x="1055077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Extra Space Dimensions</a:t>
            </a:r>
          </a:p>
        </p:txBody>
      </p:sp>
      <p:pic>
        <p:nvPicPr>
          <p:cNvPr id="2853896" name="Picture 8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77" y="3105150"/>
            <a:ext cx="278276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3897" name="Picture 9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094892" y="2819400"/>
            <a:ext cx="3165231" cy="3308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2853898" name="Text Box 10"/>
          <p:cNvSpPr txBox="1">
            <a:spLocks noChangeArrowheads="1"/>
          </p:cNvSpPr>
          <p:nvPr/>
        </p:nvSpPr>
        <p:spPr bwMode="auto">
          <a:xfrm>
            <a:off x="1063869" y="6324600"/>
            <a:ext cx="4991270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CC0000"/>
                </a:solidFill>
                <a:latin typeface="Arial" charset="0"/>
              </a:rPr>
              <a:t>The Gravity force  becomes strong!</a:t>
            </a:r>
          </a:p>
        </p:txBody>
      </p:sp>
      <p:pic>
        <p:nvPicPr>
          <p:cNvPr id="2853899" name="Picture 11" descr="Plan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2492" y="3267076"/>
            <a:ext cx="2602523" cy="2371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53900" name="AutoShape 12"/>
          <p:cNvSpPr>
            <a:spLocks noChangeArrowheads="1"/>
          </p:cNvSpPr>
          <p:nvPr/>
        </p:nvSpPr>
        <p:spPr bwMode="auto">
          <a:xfrm>
            <a:off x="6062296" y="4314826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1" name="Rectangle 13"/>
          <p:cNvSpPr>
            <a:spLocks noChangeArrowheads="1"/>
          </p:cNvSpPr>
          <p:nvPr/>
        </p:nvSpPr>
        <p:spPr bwMode="auto">
          <a:xfrm>
            <a:off x="3094892" y="20574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2" name="Rectangle 14"/>
          <p:cNvSpPr>
            <a:spLocks noChangeArrowheads="1"/>
          </p:cNvSpPr>
          <p:nvPr/>
        </p:nvSpPr>
        <p:spPr bwMode="auto">
          <a:xfrm>
            <a:off x="3094892" y="36576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1392" name="Picture 15" descr="bh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0492" y="1862138"/>
            <a:ext cx="302455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3" name="Picture 16" descr="bh4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9108" y="1863726"/>
            <a:ext cx="344658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4" name="Text Box 17"/>
          <p:cNvSpPr txBox="1">
            <a:spLocks noChangeArrowheads="1"/>
          </p:cNvSpPr>
          <p:nvPr/>
        </p:nvSpPr>
        <p:spPr bwMode="auto">
          <a:xfrm>
            <a:off x="140677" y="1873250"/>
            <a:ext cx="20320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Arial" charset="0"/>
              </a:rPr>
              <a:t>Problem:</a:t>
            </a:r>
          </a:p>
        </p:txBody>
      </p:sp>
      <p:sp>
        <p:nvSpPr>
          <p:cNvPr id="101395" name="AutoShape 18"/>
          <p:cNvSpPr>
            <a:spLocks noChangeArrowheads="1"/>
          </p:cNvSpPr>
          <p:nvPr/>
        </p:nvSpPr>
        <p:spPr bwMode="auto">
          <a:xfrm>
            <a:off x="5209443" y="1828800"/>
            <a:ext cx="839665" cy="794802"/>
          </a:xfrm>
          <a:prstGeom prst="leftRightArrow">
            <a:avLst>
              <a:gd name="adj1" fmla="val 50000"/>
              <a:gd name="adj2" fmla="val 37451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Extra </a:t>
            </a:r>
            <a:r>
              <a:rPr lang="en-US" dirty="0">
                <a:latin typeface="Arial" charset="0"/>
              </a:rPr>
              <a:t>Dimensions at the LHC</a:t>
            </a:r>
          </a:p>
        </p:txBody>
      </p:sp>
      <p:pic>
        <p:nvPicPr>
          <p:cNvPr id="1034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495800"/>
            <a:ext cx="2391508" cy="148272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103431" name="Text Box 5"/>
          <p:cNvSpPr txBox="1">
            <a:spLocks noChangeArrowheads="1"/>
          </p:cNvSpPr>
          <p:nvPr/>
        </p:nvSpPr>
        <p:spPr bwMode="auto">
          <a:xfrm>
            <a:off x="407377" y="925514"/>
            <a:ext cx="6175388" cy="1015663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Main detection modes at the experiments</a:t>
            </a:r>
          </a:p>
          <a:p>
            <a:r>
              <a:rPr lang="en-US" dirty="0">
                <a:solidFill>
                  <a:srgbClr val="0000CC"/>
                </a:solidFill>
                <a:latin typeface="Arial" charset="0"/>
                <a:sym typeface="Symbol" charset="2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dirty="0" smtClean="0">
                <a:solidFill>
                  <a:srgbClr val="0000CC"/>
                </a:solidFill>
                <a:latin typeface="Arial" charset="0"/>
                <a:sym typeface="Symbol" charset="2"/>
              </a:rPr>
              <a:t> Collisions  with </a:t>
            </a:r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Large 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missing (transverse) energy</a:t>
            </a:r>
          </a:p>
          <a:p>
            <a:r>
              <a:rPr lang="en-US" dirty="0">
                <a:solidFill>
                  <a:srgbClr val="0000CC"/>
                </a:solidFill>
                <a:latin typeface="Arial" charset="0"/>
                <a:sym typeface="Symbol" charset="2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dirty="0">
                <a:solidFill>
                  <a:srgbClr val="0000CC"/>
                </a:solidFill>
                <a:latin typeface="Arial" charset="0"/>
                <a:sym typeface="Symbol" charset="2"/>
              </a:rPr>
              <a:t> 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Resonance </a:t>
            </a:r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production in two particle distributions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3433" name="AutoShape 7"/>
          <p:cNvSpPr>
            <a:spLocks noChangeArrowheads="1"/>
          </p:cNvSpPr>
          <p:nvPr/>
        </p:nvSpPr>
        <p:spPr bwMode="auto">
          <a:xfrm rot="16200000">
            <a:off x="2778552" y="2707847"/>
            <a:ext cx="448408" cy="671513"/>
          </a:xfrm>
          <a:prstGeom prst="downArrow">
            <a:avLst>
              <a:gd name="adj1" fmla="val 50000"/>
              <a:gd name="adj2" fmla="val 34559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90472" name="Text Box 8"/>
          <p:cNvSpPr txBox="1">
            <a:spLocks noChangeArrowheads="1"/>
          </p:cNvSpPr>
          <p:nvPr/>
        </p:nvSpPr>
        <p:spPr bwMode="auto">
          <a:xfrm>
            <a:off x="577362" y="6396335"/>
            <a:ext cx="8356524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Arial" charset="0"/>
              </a:rPr>
              <a:t>LHC can detect extra dimensions for scales </a:t>
            </a:r>
            <a:r>
              <a:rPr lang="en-US" sz="2400">
                <a:solidFill>
                  <a:srgbClr val="CC0000"/>
                </a:solidFill>
                <a:latin typeface="Arial" charset="0"/>
              </a:rPr>
              <a:t>up to 5 to 9 TeV</a:t>
            </a:r>
          </a:p>
        </p:txBody>
      </p:sp>
      <p:pic>
        <p:nvPicPr>
          <p:cNvPr id="11" name="Image 10" descr="Screen shot 2011-07-27 at 10.06.5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2438400" cy="203938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58000" y="30480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6704986" y="3200400"/>
            <a:ext cx="2439014" cy="163121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signal yet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If extra dimensions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exist then the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Planck scale is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larger than 2-3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16200000">
            <a:off x="2854752" y="4841448"/>
            <a:ext cx="448408" cy="671513"/>
          </a:xfrm>
          <a:prstGeom prst="downArrow">
            <a:avLst>
              <a:gd name="adj1" fmla="val 50000"/>
              <a:gd name="adj2" fmla="val 34559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Image 19" descr="Screen shot 2011-08-26 at 12.21.4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242741"/>
            <a:ext cx="2590800" cy="2174992"/>
          </a:xfrm>
          <a:prstGeom prst="rect">
            <a:avLst/>
          </a:prstGeom>
        </p:spPr>
      </p:pic>
      <p:pic>
        <p:nvPicPr>
          <p:cNvPr id="14" name="Image 13" descr="Screen shot 2012-07-01 at 1.28.1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1981200"/>
            <a:ext cx="2369139" cy="22701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04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Dark Matter Connection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533400" y="914400"/>
            <a:ext cx="798527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Searches for mono-jets and mono-photons can be used to search for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Dark Matter (DM)</a:t>
            </a:r>
          </a:p>
          <a:p>
            <a:endParaRPr lang="en-GB" dirty="0"/>
          </a:p>
        </p:txBody>
      </p:sp>
      <p:pic>
        <p:nvPicPr>
          <p:cNvPr id="6" name="Image 5" descr="Screen shot 2012-04-28 at 12.47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3146636" cy="3124200"/>
          </a:xfrm>
          <a:prstGeom prst="rect">
            <a:avLst/>
          </a:prstGeom>
        </p:spPr>
      </p:pic>
      <p:pic>
        <p:nvPicPr>
          <p:cNvPr id="7" name="Image 6" descr="Screen shot 2012-04-28 at 12.56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54" y="1600200"/>
            <a:ext cx="2754192" cy="1663700"/>
          </a:xfrm>
          <a:prstGeom prst="rect">
            <a:avLst/>
          </a:prstGeom>
        </p:spPr>
      </p:pic>
      <p:pic>
        <p:nvPicPr>
          <p:cNvPr id="8" name="Image 7" descr="Screen shot 2012-04-28 at 12.56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600200"/>
            <a:ext cx="2730340" cy="1676400"/>
          </a:xfrm>
          <a:prstGeom prst="rect">
            <a:avLst/>
          </a:prstGeom>
        </p:spPr>
      </p:pic>
      <p:pic>
        <p:nvPicPr>
          <p:cNvPr id="9" name="Image 8" descr="Screen shot 2012-04-28 at 12.57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276600"/>
            <a:ext cx="2688860" cy="1665182"/>
          </a:xfrm>
          <a:prstGeom prst="rect">
            <a:avLst/>
          </a:prstGeom>
        </p:spPr>
      </p:pic>
      <p:pic>
        <p:nvPicPr>
          <p:cNvPr id="10" name="Image 9" descr="Screen shot 2012-04-28 at 8.12.0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00" y="4994839"/>
            <a:ext cx="6134100" cy="186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The Dark Matter Connection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457200" y="914400"/>
            <a:ext cx="8200933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Results for direct searches and collider searches for Dark Matter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-&gt; Spin dependent and spin independent cross sections of Dark Matter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with ordinary matter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76400" y="6167735"/>
            <a:ext cx="553408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Collider searches are very competitive!!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0" name="Image 9" descr="Screen shot 2012-07-10 at 8.20.4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101"/>
            <a:ext cx="9144000" cy="4207099"/>
          </a:xfrm>
          <a:prstGeom prst="rect">
            <a:avLst/>
          </a:prstGeom>
        </p:spPr>
      </p:pic>
      <p:pic>
        <p:nvPicPr>
          <p:cNvPr id="12" name="Image 11" descr="Screen shot 2012-07-11 at 3.25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04999"/>
            <a:ext cx="5867400" cy="4402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2-07-17 at 9.23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3352800"/>
            <a:ext cx="2959100" cy="2892038"/>
          </a:xfrm>
          <a:prstGeom prst="rect">
            <a:avLst/>
          </a:prstGeom>
        </p:spPr>
      </p:pic>
      <p:pic>
        <p:nvPicPr>
          <p:cNvPr id="3" name="Image 2" descr="Screen shot 2012-07-17 at 9.22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581400"/>
            <a:ext cx="2438400" cy="2378927"/>
          </a:xfrm>
          <a:prstGeom prst="rect">
            <a:avLst/>
          </a:prstGeom>
        </p:spPr>
      </p:pic>
      <p:pic>
        <p:nvPicPr>
          <p:cNvPr id="5" name="Image 4" descr="Screen shot 2012-07-17 at 9.21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6248400"/>
            <a:ext cx="1079500" cy="576175"/>
          </a:xfrm>
          <a:prstGeom prst="rect">
            <a:avLst/>
          </a:prstGeom>
        </p:spPr>
      </p:pic>
      <p:pic>
        <p:nvPicPr>
          <p:cNvPr id="6" name="Image 5" descr="Screen shot 2012-07-17 at 9.21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810000"/>
            <a:ext cx="2565767" cy="2457450"/>
          </a:xfrm>
          <a:prstGeom prst="rect">
            <a:avLst/>
          </a:prstGeom>
        </p:spPr>
      </p:pic>
      <p:pic>
        <p:nvPicPr>
          <p:cNvPr id="7" name="Image 6" descr="Screen shot 2012-07-17 at 9.21.1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352800"/>
            <a:ext cx="3657600" cy="381153"/>
          </a:xfrm>
          <a:prstGeom prst="rect">
            <a:avLst/>
          </a:prstGeom>
        </p:spPr>
      </p:pic>
      <p:pic>
        <p:nvPicPr>
          <p:cNvPr id="8" name="Image 7" descr="Screen shot 2012-07-17 at 9.21.01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3153131"/>
            <a:ext cx="3657600" cy="252497"/>
          </a:xfrm>
          <a:prstGeom prst="rect">
            <a:avLst/>
          </a:prstGeom>
        </p:spPr>
      </p:pic>
      <p:pic>
        <p:nvPicPr>
          <p:cNvPr id="9" name="Image 8" descr="Screen shot 2012-07-17 at 9.20.44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650" y="838200"/>
            <a:ext cx="2684872" cy="2362200"/>
          </a:xfrm>
          <a:prstGeom prst="rect">
            <a:avLst/>
          </a:prstGeom>
        </p:spPr>
      </p:pic>
      <p:pic>
        <p:nvPicPr>
          <p:cNvPr id="10" name="Image 9" descr="Screen shot 2012-07-17 at 9.20.06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51627"/>
            <a:ext cx="4419600" cy="317344"/>
          </a:xfrm>
          <a:prstGeom prst="rect">
            <a:avLst/>
          </a:prstGeom>
        </p:spPr>
      </p:pic>
      <p:pic>
        <p:nvPicPr>
          <p:cNvPr id="11" name="Image 10" descr="Screen shot 2012-07-17 at 9.19.56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477000"/>
            <a:ext cx="4343400" cy="229810"/>
          </a:xfrm>
          <a:prstGeom prst="rect">
            <a:avLst/>
          </a:prstGeom>
        </p:spPr>
      </p:pic>
      <p:pic>
        <p:nvPicPr>
          <p:cNvPr id="12" name="Image 11" descr="Screen shot 2012-07-17 at 9.19.47 P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000" y="882650"/>
            <a:ext cx="2311400" cy="2317750"/>
          </a:xfrm>
          <a:prstGeom prst="rect">
            <a:avLst/>
          </a:prstGeom>
        </p:spPr>
      </p:pic>
      <p:pic>
        <p:nvPicPr>
          <p:cNvPr id="13" name="Image 12" descr="Screen shot 2012-07-17 at 9.13.12 P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5600" y="990600"/>
            <a:ext cx="3347459" cy="220979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04800" y="942226"/>
            <a:ext cx="1364476" cy="353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W’  ~ 3 </a:t>
            </a:r>
            <a:r>
              <a:rPr lang="en-GB" dirty="0" err="1" smtClean="0"/>
              <a:t>TeV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895600" y="942226"/>
            <a:ext cx="1479892" cy="353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Z’  ~ 2.5 </a:t>
            </a:r>
            <a:r>
              <a:rPr lang="en-GB" dirty="0" err="1" smtClean="0"/>
              <a:t>TeV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7620000" y="1066800"/>
            <a:ext cx="1444551" cy="353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q* ~ 3.2 </a:t>
            </a:r>
            <a:r>
              <a:rPr lang="en-GB" dirty="0" err="1" smtClean="0"/>
              <a:t>TeV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228600" y="3200400"/>
            <a:ext cx="2932676" cy="353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Heavy Neutrinos ~ 1.8 </a:t>
            </a:r>
            <a:r>
              <a:rPr lang="en-GB" dirty="0" err="1" smtClean="0"/>
              <a:t>TeV</a:t>
            </a:r>
            <a:endParaRPr lang="en-GB" dirty="0"/>
          </a:p>
        </p:txBody>
      </p:sp>
      <p:sp>
        <p:nvSpPr>
          <p:cNvPr id="20" name="ZoneTexte 19"/>
          <p:cNvSpPr txBox="1"/>
          <p:nvPr/>
        </p:nvSpPr>
        <p:spPr>
          <a:xfrm>
            <a:off x="5181600" y="6096000"/>
            <a:ext cx="2316710" cy="353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Black Holes  ~ 4 </a:t>
            </a:r>
            <a:r>
              <a:rPr lang="en-GB" dirty="0" err="1" smtClean="0"/>
              <a:t>TeV</a:t>
            </a:r>
            <a:endParaRPr lang="en-GB" dirty="0"/>
          </a:p>
        </p:txBody>
      </p:sp>
      <p:sp>
        <p:nvSpPr>
          <p:cNvPr id="21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Searches at 8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" name="Image 2" descr="Screen shot 2012-08-08 at 5.01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382000" cy="547511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457200" y="-152400"/>
            <a:ext cx="8229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Searches for Fractional Charge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2000" y="6172200"/>
            <a:ext cx="173244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None found…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6 at 10.00.0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816" y="1524000"/>
            <a:ext cx="7267384" cy="53340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533400" y="-76200"/>
            <a:ext cx="77724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Searches for New Physics</a:t>
            </a:r>
            <a:endParaRPr lang="en-GB" dirty="0">
              <a:effectLst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769203"/>
            <a:ext cx="5436004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&gt;30 new analyses CMS contributed to ICHEP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But no sign of new physics yet…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1366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A919C9D4-5679-3B44-B812-D138AB9C6241}" type="slidenum">
              <a:rPr lang="fr-CH" smtClean="0"/>
              <a:pPr/>
              <a:t>18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13669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914400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Arial" charset="0"/>
              </a:rPr>
              <a:t>The Hunt for the Higgs </a:t>
            </a:r>
            <a:endParaRPr lang="en-US" sz="4000" b="1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" y="1235075"/>
            <a:ext cx="4191003" cy="822325"/>
            <a:chOff x="2160" y="960"/>
            <a:chExt cx="2640" cy="518"/>
          </a:xfrm>
        </p:grpSpPr>
        <p:sp>
          <p:nvSpPr>
            <p:cNvPr id="113685" name="Rectangle 10"/>
            <p:cNvSpPr>
              <a:spLocks noChangeArrowheads="1"/>
            </p:cNvSpPr>
            <p:nvPr/>
          </p:nvSpPr>
          <p:spPr bwMode="auto">
            <a:xfrm>
              <a:off x="2160" y="960"/>
              <a:ext cx="264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86" name="Rectangle 11"/>
            <p:cNvSpPr>
              <a:spLocks noChangeArrowheads="1"/>
            </p:cNvSpPr>
            <p:nvPr/>
          </p:nvSpPr>
          <p:spPr bwMode="auto">
            <a:xfrm>
              <a:off x="2218" y="1002"/>
              <a:ext cx="51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Where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7" name="Rectangle 12"/>
            <p:cNvSpPr>
              <a:spLocks noChangeArrowheads="1"/>
            </p:cNvSpPr>
            <p:nvPr/>
          </p:nvSpPr>
          <p:spPr bwMode="auto">
            <a:xfrm>
              <a:off x="2778" y="1002"/>
              <a:ext cx="194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do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8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23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0C"/>
                  </a:solidFill>
                  <a:latin typeface="Times" charset="0"/>
                </a:rPr>
                <a:t>the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9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816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masses  of 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90" name="Rectangle 15"/>
            <p:cNvSpPr>
              <a:spLocks noChangeArrowheads="1"/>
            </p:cNvSpPr>
            <p:nvPr/>
          </p:nvSpPr>
          <p:spPr bwMode="auto">
            <a:xfrm>
              <a:off x="2218" y="1232"/>
              <a:ext cx="2546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elementary particles come from?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91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 dirty="0" smtClean="0">
                <a:solidFill>
                  <a:srgbClr val="FFFF0C"/>
                </a:solidFill>
                <a:latin typeface="Times" charset="0"/>
              </a:endParaRPr>
            </a:p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096000" y="1219200"/>
            <a:ext cx="3048000" cy="822325"/>
            <a:chOff x="2160" y="960"/>
            <a:chExt cx="1920" cy="518"/>
          </a:xfrm>
        </p:grpSpPr>
        <p:sp>
          <p:nvSpPr>
            <p:cNvPr id="113678" name="Rectangle 25"/>
            <p:cNvSpPr>
              <a:spLocks noChangeArrowheads="1"/>
            </p:cNvSpPr>
            <p:nvPr/>
          </p:nvSpPr>
          <p:spPr bwMode="auto">
            <a:xfrm>
              <a:off x="2160" y="960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79" name="Rectangle 26"/>
            <p:cNvSpPr>
              <a:spLocks noChangeArrowheads="1"/>
            </p:cNvSpPr>
            <p:nvPr/>
          </p:nvSpPr>
          <p:spPr bwMode="auto">
            <a:xfrm>
              <a:off x="2218" y="1002"/>
              <a:ext cx="1438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0C"/>
                  </a:solidFill>
                  <a:latin typeface="Times" charset="0"/>
                </a:rPr>
                <a:t>The key  question: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0" name="Rectangle 27"/>
            <p:cNvSpPr>
              <a:spLocks noChangeArrowheads="1"/>
            </p:cNvSpPr>
            <p:nvPr/>
          </p:nvSpPr>
          <p:spPr bwMode="auto">
            <a:xfrm>
              <a:off x="277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1" name="Rectangle 28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2" name="Rectangle 29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3" name="Rectangle 30"/>
            <p:cNvSpPr>
              <a:spLocks noChangeArrowheads="1"/>
            </p:cNvSpPr>
            <p:nvPr/>
          </p:nvSpPr>
          <p:spPr bwMode="auto">
            <a:xfrm>
              <a:off x="2218" y="1232"/>
              <a:ext cx="157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0C"/>
                  </a:solidFill>
                  <a:latin typeface="Times" charset="0"/>
                </a:rPr>
                <a:t>Where is the Higgs?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4" name="Rectangle 31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pic>
        <p:nvPicPr>
          <p:cNvPr id="2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9800"/>
            <a:ext cx="4152900" cy="26924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8600" y="5959475"/>
            <a:ext cx="3054350" cy="822325"/>
            <a:chOff x="2160" y="960"/>
            <a:chExt cx="1924" cy="518"/>
          </a:xfrm>
        </p:grpSpPr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2160" y="960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2218" y="1015"/>
              <a:ext cx="1866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Scalar field with at least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2218" y="1232"/>
              <a:ext cx="141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one scalar particle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5181600" y="2209800"/>
            <a:ext cx="3352455" cy="822325"/>
            <a:chOff x="2160" y="960"/>
            <a:chExt cx="2033" cy="518"/>
          </a:xfrm>
        </p:grpSpPr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2160" y="960"/>
              <a:ext cx="2033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11"/>
            <p:cNvSpPr>
              <a:spLocks noChangeArrowheads="1"/>
            </p:cNvSpPr>
            <p:nvPr/>
          </p:nvSpPr>
          <p:spPr bwMode="auto">
            <a:xfrm>
              <a:off x="2208" y="960"/>
              <a:ext cx="1939" cy="46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We do not know the </a:t>
              </a:r>
            </a:p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mass of the Higgs Boson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277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1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 dirty="0" smtClean="0">
                <a:solidFill>
                  <a:srgbClr val="FFFF0C"/>
                </a:solidFill>
                <a:latin typeface="Times" charset="0"/>
              </a:endParaRPr>
            </a:p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5638801" y="4714875"/>
            <a:ext cx="3048003" cy="1822450"/>
            <a:chOff x="2448" y="1002"/>
            <a:chExt cx="1920" cy="1148"/>
          </a:xfrm>
        </p:grpSpPr>
        <p:sp>
          <p:nvSpPr>
            <p:cNvPr id="46" name="Rectangle 10"/>
            <p:cNvSpPr>
              <a:spLocks noChangeArrowheads="1"/>
            </p:cNvSpPr>
            <p:nvPr/>
          </p:nvSpPr>
          <p:spPr bwMode="auto">
            <a:xfrm>
              <a:off x="2448" y="1632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11"/>
            <p:cNvSpPr>
              <a:spLocks noChangeArrowheads="1"/>
            </p:cNvSpPr>
            <p:nvPr/>
          </p:nvSpPr>
          <p:spPr bwMode="auto">
            <a:xfrm>
              <a:off x="2544" y="1680"/>
              <a:ext cx="1659" cy="46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It could be anywhere</a:t>
              </a:r>
            </a:p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from 114 to 700 </a:t>
              </a:r>
              <a:r>
                <a:rPr lang="en-US" sz="2400" dirty="0" err="1" smtClean="0">
                  <a:solidFill>
                    <a:srgbClr val="FFFF0C"/>
                  </a:solidFill>
                  <a:latin typeface="Times" charset="0"/>
                </a:rPr>
                <a:t>GeV</a:t>
              </a:r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8" name="Rectangle 12"/>
            <p:cNvSpPr>
              <a:spLocks noChangeArrowheads="1"/>
            </p:cNvSpPr>
            <p:nvPr/>
          </p:nvSpPr>
          <p:spPr bwMode="auto">
            <a:xfrm>
              <a:off x="277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49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0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 dirty="0" smtClean="0">
                <a:solidFill>
                  <a:srgbClr val="FFFF0C"/>
                </a:solidFill>
                <a:latin typeface="Times" charset="0"/>
              </a:endParaRPr>
            </a:p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52401" y="2362200"/>
            <a:ext cx="4648204" cy="822325"/>
            <a:chOff x="2160" y="960"/>
            <a:chExt cx="2928" cy="518"/>
          </a:xfrm>
        </p:grpSpPr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2160" y="960"/>
              <a:ext cx="2928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2218" y="1015"/>
              <a:ext cx="2848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 smtClean="0">
                  <a:solidFill>
                    <a:srgbClr val="FFFF0C"/>
                  </a:solidFill>
                  <a:latin typeface="Times" charset="0"/>
                </a:rPr>
                <a:t>Massless</a:t>
              </a:r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particles move at the speed 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7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9" name="Rectangle 15"/>
            <p:cNvSpPr>
              <a:spLocks noChangeArrowheads="1"/>
            </p:cNvSpPr>
            <p:nvPr/>
          </p:nvSpPr>
          <p:spPr bwMode="auto">
            <a:xfrm>
              <a:off x="2218" y="1232"/>
              <a:ext cx="245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of light  -&gt; no atom formation!!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60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pic>
        <p:nvPicPr>
          <p:cNvPr id="61" name="Image 60" descr="Screen shot 2012-07-11 at 3.33.0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083" y="3270250"/>
            <a:ext cx="2433517" cy="2139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18200" y="381000"/>
            <a:ext cx="2984500" cy="75485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</a:t>
            </a:r>
            <a:endParaRPr lang="en-US" dirty="0">
              <a:solidFill>
                <a:schemeClr val="bg1"/>
              </a:solidFill>
              <a:effectLst>
                <a:reflection stA="50000" endPos="70000" dir="5400000" sy="-100000" algn="bl" rotWithShape="0"/>
              </a:effectLst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43400" y="1295400"/>
            <a:ext cx="4800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 </a:t>
            </a:r>
            <a:r>
              <a:rPr lang="en-GB" sz="2800" dirty="0" smtClean="0">
                <a:solidFill>
                  <a:schemeClr val="bg1"/>
                </a:solidFill>
              </a:rPr>
              <a:t>Introduction: The LHC &amp;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  CMS experiment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Physics results 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Searches for New   </a:t>
            </a:r>
          </a:p>
          <a:p>
            <a:pPr lvl="1"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Physics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rgbClr val="FFFF00"/>
                </a:solidFill>
              </a:rPr>
              <a:t> The Observation of a  </a:t>
            </a:r>
          </a:p>
          <a:p>
            <a:pPr lvl="1">
              <a:spcBef>
                <a:spcPts val="200"/>
              </a:spcBef>
            </a:pPr>
            <a:r>
              <a:rPr lang="en-GB" sz="2800" dirty="0" smtClean="0">
                <a:solidFill>
                  <a:srgbClr val="FFFF00"/>
                </a:solidFill>
              </a:rPr>
              <a:t>  new particle at 125 </a:t>
            </a:r>
            <a:r>
              <a:rPr lang="en-GB" sz="2800" dirty="0" err="1" smtClean="0">
                <a:solidFill>
                  <a:srgbClr val="FFFF00"/>
                </a:solidFill>
              </a:rPr>
              <a:t>GeV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</a:p>
          <a:p>
            <a:pPr lvl="1"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accent3"/>
                </a:solidFill>
              </a:rPr>
              <a:t> 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 smtClean="0">
                <a:solidFill>
                  <a:schemeClr val="accent3"/>
                </a:solidFill>
              </a:rPr>
              <a:t>Measurements of  </a:t>
            </a:r>
          </a:p>
          <a:p>
            <a:pPr lvl="1">
              <a:spcBef>
                <a:spcPts val="200"/>
              </a:spcBef>
            </a:pPr>
            <a:r>
              <a:rPr lang="en-GB" sz="2800" dirty="0" smtClean="0">
                <a:solidFill>
                  <a:schemeClr val="accent3"/>
                </a:solidFill>
              </a:rPr>
              <a:t>   interest for VHECRI </a:t>
            </a:r>
            <a:endParaRPr lang="en-GB" sz="2800" dirty="0" smtClean="0">
              <a:solidFill>
                <a:srgbClr val="FFFF00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accent3"/>
                </a:solidFill>
              </a:rPr>
              <a:t>Summary/Outlook</a:t>
            </a: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244990" cy="3505200"/>
          </a:xfrm>
          <a:prstGeom prst="rect">
            <a:avLst/>
          </a:prstGeom>
        </p:spPr>
      </p:pic>
      <p:pic>
        <p:nvPicPr>
          <p:cNvPr id="6" name="Picture 14" descr="isvhecri2006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876800"/>
            <a:ext cx="2602523" cy="1744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US" dirty="0" smtClean="0">
                <a:effectLst/>
              </a:rPr>
              <a:t>Higgs Searches</a:t>
            </a:r>
            <a:endParaRPr lang="en-US" dirty="0">
              <a:effectLst/>
            </a:endParaRPr>
          </a:p>
        </p:txBody>
      </p:sp>
      <p:pic>
        <p:nvPicPr>
          <p:cNvPr id="10" name="Image 9" descr="Screen shot 2011-10-04 at 11.23.4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0"/>
            <a:ext cx="4267200" cy="3200400"/>
          </a:xfrm>
          <a:prstGeom prst="rect">
            <a:avLst/>
          </a:prstGeom>
        </p:spPr>
      </p:pic>
      <p:pic>
        <p:nvPicPr>
          <p:cNvPr id="11" name="Image 10" descr="Screen shot 2011-10-04 at 11.24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14400"/>
            <a:ext cx="6485021" cy="1600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2800290"/>
            <a:ext cx="4796931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Production: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gg</a:t>
            </a:r>
            <a:r>
              <a:rPr lang="en-GB" dirty="0" smtClean="0">
                <a:solidFill>
                  <a:srgbClr val="0000FF"/>
                </a:solidFill>
              </a:rPr>
              <a:t> fusion, VBF and VH, (</a:t>
            </a:r>
            <a:r>
              <a:rPr lang="en-GB" dirty="0" err="1" smtClean="0">
                <a:solidFill>
                  <a:srgbClr val="0000FF"/>
                </a:solidFill>
              </a:rPr>
              <a:t>ttH</a:t>
            </a:r>
            <a:r>
              <a:rPr lang="en-GB" dirty="0" smtClean="0">
                <a:solidFill>
                  <a:srgbClr val="0000FF"/>
                </a:solidFill>
              </a:rPr>
              <a:t>)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8" name="Image 7" descr="Screen shot 2012-07-22 at 8.14.0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65" y="3416232"/>
            <a:ext cx="3867535" cy="32195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76571" y="2819400"/>
            <a:ext cx="411502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Decay:</a:t>
            </a:r>
            <a:r>
              <a:rPr lang="en-GB" dirty="0" err="1" smtClean="0">
                <a:solidFill>
                  <a:srgbClr val="0000FF"/>
                </a:solidFill>
              </a:rPr>
              <a:t>γγ</a:t>
            </a:r>
            <a:r>
              <a:rPr lang="en-GB" dirty="0" smtClean="0">
                <a:solidFill>
                  <a:srgbClr val="0000FF"/>
                </a:solidFill>
              </a:rPr>
              <a:t>, ZZ, WW, </a:t>
            </a:r>
            <a:r>
              <a:rPr lang="en-GB" dirty="0" err="1" smtClean="0">
                <a:solidFill>
                  <a:srgbClr val="0000FF"/>
                </a:solidFill>
              </a:rPr>
              <a:t>tautau</a:t>
            </a:r>
            <a:r>
              <a:rPr lang="en-GB" dirty="0" smtClean="0">
                <a:solidFill>
                  <a:srgbClr val="0000FF"/>
                </a:solidFill>
              </a:rPr>
              <a:t>, bb,…  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>
          <a:xfrm>
            <a:off x="422031" y="95250"/>
            <a:ext cx="8440615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Higgs Boson Searches</a:t>
            </a:r>
            <a:endParaRPr lang="en-US" dirty="0"/>
          </a:p>
        </p:txBody>
      </p:sp>
      <p:pic>
        <p:nvPicPr>
          <p:cNvPr id="1157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416" y="1109664"/>
            <a:ext cx="1635369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70" y="2582864"/>
            <a:ext cx="2448658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959350"/>
            <a:ext cx="1899138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0" name="Picture 6" descr="fig7"/>
          <p:cNvPicPr>
            <a:picLocks noChangeAspect="1" noChangeArrowheads="1"/>
          </p:cNvPicPr>
          <p:nvPr/>
        </p:nvPicPr>
        <p:blipFill>
          <a:blip r:embed="rId6"/>
          <a:srcRect t="50909" r="12549"/>
          <a:stretch>
            <a:fillRect/>
          </a:stretch>
        </p:blipFill>
        <p:spPr bwMode="auto">
          <a:xfrm>
            <a:off x="3446585" y="2590800"/>
            <a:ext cx="28135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90646" y="1066801"/>
            <a:ext cx="1332035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2" name="Picture 8" descr="Picture1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4009293" y="4751388"/>
            <a:ext cx="2039815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15201" y="1104900"/>
            <a:ext cx="132763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52493" y="2667001"/>
            <a:ext cx="222885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33846" y="4876800"/>
            <a:ext cx="196947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6" name="Text Box 12"/>
          <p:cNvSpPr txBox="1">
            <a:spLocks noChangeArrowheads="1"/>
          </p:cNvSpPr>
          <p:nvPr/>
        </p:nvSpPr>
        <p:spPr bwMode="auto">
          <a:xfrm>
            <a:off x="759070" y="727076"/>
            <a:ext cx="2432201" cy="369332"/>
          </a:xfrm>
          <a:prstGeom prst="rect">
            <a:avLst/>
          </a:prstGeom>
          <a:solidFill>
            <a:srgbClr val="FFFF66"/>
          </a:solidFill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Low M</a:t>
            </a:r>
            <a:r>
              <a:rPr lang="en-US" sz="1800" b="1" baseline="-25000"/>
              <a:t>H</a:t>
            </a:r>
            <a:r>
              <a:rPr lang="en-US" sz="1800"/>
              <a:t> &lt; 140 GeV/c</a:t>
            </a:r>
            <a:r>
              <a:rPr lang="en-US" sz="1800" b="1" baseline="30000"/>
              <a:t>2</a:t>
            </a:r>
          </a:p>
        </p:txBody>
      </p:sp>
      <p:sp>
        <p:nvSpPr>
          <p:cNvPr id="115727" name="Text Box 13"/>
          <p:cNvSpPr txBox="1">
            <a:spLocks noChangeArrowheads="1"/>
          </p:cNvSpPr>
          <p:nvPr/>
        </p:nvSpPr>
        <p:spPr bwMode="auto">
          <a:xfrm>
            <a:off x="3376247" y="700088"/>
            <a:ext cx="3224673" cy="369332"/>
          </a:xfrm>
          <a:prstGeom prst="rect">
            <a:avLst/>
          </a:prstGeom>
          <a:solidFill>
            <a:srgbClr val="FFFF66"/>
          </a:solidFill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Medium 130&lt;M</a:t>
            </a:r>
            <a:r>
              <a:rPr lang="en-US" sz="1800" b="1" baseline="-25000"/>
              <a:t>H</a:t>
            </a:r>
            <a:r>
              <a:rPr lang="en-US" sz="1800"/>
              <a:t>&lt;500 GeV/c</a:t>
            </a:r>
            <a:r>
              <a:rPr lang="en-US" sz="1800" b="1" baseline="30000"/>
              <a:t>2</a:t>
            </a:r>
          </a:p>
        </p:txBody>
      </p:sp>
      <p:sp>
        <p:nvSpPr>
          <p:cNvPr id="115728" name="Text Box 14"/>
          <p:cNvSpPr txBox="1">
            <a:spLocks noChangeArrowheads="1"/>
          </p:cNvSpPr>
          <p:nvPr/>
        </p:nvSpPr>
        <p:spPr bwMode="auto">
          <a:xfrm>
            <a:off x="6608885" y="685801"/>
            <a:ext cx="2653566" cy="369332"/>
          </a:xfrm>
          <a:prstGeom prst="rect">
            <a:avLst/>
          </a:prstGeom>
          <a:solidFill>
            <a:srgbClr val="FFFF66"/>
          </a:solidFill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High M</a:t>
            </a:r>
            <a:r>
              <a:rPr lang="en-US" sz="1800" b="1" baseline="-25000"/>
              <a:t>H</a:t>
            </a:r>
            <a:r>
              <a:rPr lang="en-US" sz="1800"/>
              <a:t> &gt; ~500 GeV/c</a:t>
            </a:r>
            <a:r>
              <a:rPr lang="en-US" sz="1800" b="1" baseline="30000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458200" cy="904875"/>
          </a:xfrm>
        </p:spPr>
        <p:txBody>
          <a:bodyPr/>
          <a:lstStyle/>
          <a:p>
            <a:r>
              <a:rPr lang="en-GB" dirty="0" smtClean="0"/>
              <a:t>CMS Higgs Studies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2C920-028E-2946-AE60-1B44A99515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Image 3" descr="Screen shot 2012-05-23 at 11.31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972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57200" y="6096000"/>
            <a:ext cx="60960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1447800"/>
            <a:ext cx="7924800" cy="609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9600" y="3733800"/>
            <a:ext cx="7924800" cy="609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52400" y="914400"/>
            <a:ext cx="891267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Search for the Higgs boson: use ALL Luminosity delivered for 2011 and 2012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CMS analysed five low mass channels + combination (plus a few high mass channels)</a:t>
            </a:r>
          </a:p>
          <a:p>
            <a:endParaRPr lang="en-GB" dirty="0" smtClean="0"/>
          </a:p>
        </p:txBody>
      </p:sp>
      <p:pic>
        <p:nvPicPr>
          <p:cNvPr id="5" name="Picture 3" descr="MVALimitSMRel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05000"/>
            <a:ext cx="3958626" cy="2286000"/>
          </a:xfrm>
          <a:prstGeom prst="rect">
            <a:avLst/>
          </a:prstGeom>
        </p:spPr>
      </p:pic>
      <p:pic>
        <p:nvPicPr>
          <p:cNvPr id="7" name="Picture 2" descr="MVApvaluesco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4" y="4343400"/>
            <a:ext cx="3613246" cy="235916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4552" y="5332817"/>
            <a:ext cx="3377848" cy="5531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Diphoton</a:t>
            </a:r>
            <a:r>
              <a:rPr lang="en-GB" sz="1600" dirty="0" smtClean="0"/>
              <a:t> mass spectrum </a:t>
            </a:r>
          </a:p>
          <a:p>
            <a:r>
              <a:rPr lang="en-GB" sz="1600" dirty="0" smtClean="0"/>
              <a:t>Analysis classes weighted with S/B </a:t>
            </a:r>
          </a:p>
          <a:p>
            <a:endParaRPr lang="en-GB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1874382" y="1676400"/>
            <a:ext cx="20118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Higgs to </a:t>
            </a:r>
            <a:r>
              <a:rPr lang="en-GB" sz="2400" dirty="0" err="1" smtClean="0">
                <a:solidFill>
                  <a:srgbClr val="FF0000"/>
                </a:solidFill>
              </a:rPr>
              <a:t>γγ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457200" y="6037212"/>
            <a:ext cx="4470756" cy="66838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Observed significance at 12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4.1 </a:t>
            </a:r>
            <a:r>
              <a:rPr lang="en-US" sz="2000" dirty="0" err="1" smtClean="0">
                <a:solidFill>
                  <a:srgbClr val="FF0000"/>
                </a:solidFill>
              </a:rPr>
              <a:t>σ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CMS: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Image 14" descr="Screen shot 2012-07-21 at 11.28.1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133600"/>
            <a:ext cx="3562350" cy="31813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524000" y="2362200"/>
            <a:ext cx="6858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3540" r="5051" b="967"/>
          <a:stretch/>
        </p:blipFill>
        <p:spPr bwMode="auto">
          <a:xfrm>
            <a:off x="152400" y="1905000"/>
            <a:ext cx="3344203" cy="334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1295400"/>
            <a:ext cx="3581400" cy="2479430"/>
          </a:xfrm>
          <a:prstGeom prst="rect">
            <a:avLst/>
          </a:prstGeom>
          <a:ln>
            <a:noFill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5" name="ZoneTexte 14"/>
          <p:cNvSpPr txBox="1"/>
          <p:nvPr/>
        </p:nvSpPr>
        <p:spPr>
          <a:xfrm>
            <a:off x="152400" y="1066800"/>
            <a:ext cx="4718209" cy="44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Higgs to ZZ to 4 charged leptons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3962400"/>
            <a:ext cx="3634728" cy="2724443"/>
          </a:xfrm>
          <a:prstGeom prst="rect">
            <a:avLst/>
          </a:prstGeom>
          <a:ln>
            <a:noFill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7" name="TextBox 10"/>
          <p:cNvSpPr txBox="1"/>
          <p:nvPr/>
        </p:nvSpPr>
        <p:spPr>
          <a:xfrm>
            <a:off x="457200" y="6019800"/>
            <a:ext cx="4470756" cy="66838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Observed significance at 125.5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3.2 </a:t>
            </a:r>
            <a:r>
              <a:rPr lang="en-US" sz="2000" dirty="0" err="1" smtClean="0">
                <a:solidFill>
                  <a:srgbClr val="FF0000"/>
                </a:solidFill>
              </a:rPr>
              <a:t>σ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CMS: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200" y="1981200"/>
            <a:ext cx="6096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324600" y="1600200"/>
            <a:ext cx="5334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239000" y="5791200"/>
            <a:ext cx="5334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7p8VHbbLimi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14400"/>
            <a:ext cx="4117323" cy="2788452"/>
          </a:xfrm>
          <a:prstGeom prst="rect">
            <a:avLst/>
          </a:prstGeom>
        </p:spPr>
      </p:pic>
      <p:pic>
        <p:nvPicPr>
          <p:cNvPr id="3" name="Picture 4" descr="Observed_Expected_tautau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63148"/>
            <a:ext cx="3112304" cy="3094852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6" name="ZoneTexte 5"/>
          <p:cNvSpPr txBox="1"/>
          <p:nvPr/>
        </p:nvSpPr>
        <p:spPr>
          <a:xfrm>
            <a:off x="1905000" y="1295400"/>
            <a:ext cx="1980230" cy="44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Higgs to WW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81800" y="3962400"/>
            <a:ext cx="2340454" cy="44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Higgs to </a:t>
            </a:r>
            <a:r>
              <a:rPr lang="en-GB" sz="2400" dirty="0" err="1" smtClean="0">
                <a:solidFill>
                  <a:srgbClr val="FF0000"/>
                </a:solidFill>
              </a:rPr>
              <a:t>tau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tau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15200" y="914400"/>
            <a:ext cx="1741583" cy="44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Higgs to bb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9" name="Picture 10" descr="limits_nj_shape7TeV_cut8TeV-CLs-asymptotic_logx_log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77484"/>
            <a:ext cx="4794506" cy="3737516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10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CMS: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429000" y="2438400"/>
            <a:ext cx="914400" cy="152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43600" y="1143000"/>
            <a:ext cx="914400" cy="152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u95_zoo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066800"/>
            <a:ext cx="2923486" cy="2804896"/>
          </a:xfrm>
          <a:prstGeom prst="rect">
            <a:avLst/>
          </a:prstGeom>
        </p:spPr>
      </p:pic>
      <p:pic>
        <p:nvPicPr>
          <p:cNvPr id="6" name="Picture 6" descr="muhat_zoo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810000"/>
            <a:ext cx="2859181" cy="2971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77000" y="1981200"/>
            <a:ext cx="263094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CMS observes a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new boson </a:t>
            </a:r>
            <a:r>
              <a:rPr lang="en-GB" sz="2400" dirty="0" smtClean="0">
                <a:solidFill>
                  <a:srgbClr val="0000FF"/>
                </a:solidFill>
              </a:rPr>
              <a:t>with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a significance of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 </a:t>
            </a:r>
            <a:r>
              <a:rPr lang="en-GB" sz="2400" dirty="0" smtClean="0">
                <a:solidFill>
                  <a:srgbClr val="FF0000"/>
                </a:solidFill>
              </a:rPr>
              <a:t>    5 sigma</a:t>
            </a:r>
          </a:p>
          <a:p>
            <a:endParaRPr lang="en-GB" sz="2400" dirty="0" smtClean="0">
              <a:solidFill>
                <a:srgbClr val="0000FF"/>
              </a:solidFill>
            </a:endParaRPr>
          </a:p>
          <a:p>
            <a:r>
              <a:rPr lang="en-GB" sz="2400" dirty="0" smtClean="0">
                <a:solidFill>
                  <a:srgbClr val="0000FF"/>
                </a:solidFill>
              </a:rPr>
              <a:t> The particle is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consistent with a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Higgs-like boson </a:t>
            </a:r>
          </a:p>
          <a:p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CMS: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Image 11" descr="Screen shot 2012-08-09 at 8.39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066800"/>
            <a:ext cx="2895600" cy="2759421"/>
          </a:xfrm>
          <a:prstGeom prst="rect">
            <a:avLst/>
          </a:prstGeom>
        </p:spPr>
      </p:pic>
      <p:pic>
        <p:nvPicPr>
          <p:cNvPr id="13" name="Image 12" descr="Screen shot 2012-08-09 at 8.39.4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903257"/>
            <a:ext cx="2927612" cy="276377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05000" y="804446"/>
            <a:ext cx="127110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All channels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5334000"/>
            <a:ext cx="21336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ZZ and </a:t>
            </a:r>
            <a:r>
              <a:rPr lang="en-GB" sz="1600" dirty="0" err="1" smtClean="0">
                <a:solidFill>
                  <a:srgbClr val="FF0000"/>
                </a:solidFill>
              </a:rPr>
              <a:t>γγ</a:t>
            </a:r>
            <a:r>
              <a:rPr lang="en-GB" sz="1600" dirty="0" smtClean="0">
                <a:solidFill>
                  <a:srgbClr val="FF0000"/>
                </a:solidFill>
              </a:rPr>
              <a:t> channels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H_muhat_contou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2879491" cy="27626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200" y="1066800"/>
            <a:ext cx="3946826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900" dirty="0" smtClean="0"/>
              <a:t>Particle Mass  </a:t>
            </a:r>
            <a:r>
              <a:rPr lang="en-GB" sz="1900" dirty="0" smtClean="0">
                <a:solidFill>
                  <a:srgbClr val="FF0000"/>
                </a:solidFill>
              </a:rPr>
              <a:t>= 125.3 +/- 0.6 </a:t>
            </a:r>
            <a:r>
              <a:rPr lang="en-GB" sz="1900" dirty="0" err="1" smtClean="0">
                <a:solidFill>
                  <a:srgbClr val="FF0000"/>
                </a:solidFill>
              </a:rPr>
              <a:t>GeV</a:t>
            </a:r>
            <a:endParaRPr lang="en-GB" sz="1900" dirty="0">
              <a:solidFill>
                <a:srgbClr val="FF0000"/>
              </a:solidFill>
            </a:endParaRPr>
          </a:p>
        </p:txBody>
      </p:sp>
      <p:pic>
        <p:nvPicPr>
          <p:cNvPr id="9" name="Picture 3" descr="compatibility_11subcom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39072"/>
            <a:ext cx="2791513" cy="241892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419" y="2133600"/>
            <a:ext cx="4101781" cy="366738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81000" y="4267200"/>
            <a:ext cx="2041018" cy="353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Different channels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1676400"/>
            <a:ext cx="4560488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900" dirty="0" smtClean="0"/>
              <a:t>Couplings to vector bosons and fermions</a:t>
            </a:r>
            <a:endParaRPr lang="en-GB" sz="1900" dirty="0"/>
          </a:p>
        </p:txBody>
      </p:sp>
      <p:sp>
        <p:nvSpPr>
          <p:cNvPr id="14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CMS: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42872" y="6019800"/>
            <a:ext cx="3403496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SM Higgs-like within 2σ but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certainly not definite yet…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524000" y="1676400"/>
            <a:ext cx="6858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14600" y="4648200"/>
            <a:ext cx="6096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6-30 at 8.19.5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838200"/>
            <a:ext cx="5198139" cy="3352800"/>
          </a:xfrm>
        </p:spPr>
      </p:pic>
      <p:pic>
        <p:nvPicPr>
          <p:cNvPr id="6" name="Image 5" descr="Screen shot 2012-06-30 at 8.18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705595"/>
            <a:ext cx="4800600" cy="30762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94066" y="4648200"/>
            <a:ext cx="2249334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2 photon event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10200" y="990600"/>
            <a:ext cx="273664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ZZ-&gt; </a:t>
            </a:r>
            <a:r>
              <a:rPr lang="en-GB" sz="2400" dirty="0" err="1" smtClean="0">
                <a:solidFill>
                  <a:srgbClr val="FF0000"/>
                </a:solidFill>
              </a:rPr>
              <a:t>μμee</a:t>
            </a:r>
            <a:r>
              <a:rPr lang="en-GB" sz="2400" dirty="0" smtClean="0">
                <a:solidFill>
                  <a:srgbClr val="FF0000"/>
                </a:solidFill>
              </a:rPr>
              <a:t> event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382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Event Candidates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1831" y="5181600"/>
            <a:ext cx="1635369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600200"/>
            <a:ext cx="1447437" cy="16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6491752" y="1642646"/>
            <a:ext cx="366248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e</a:t>
            </a:r>
            <a:r>
              <a:rPr lang="en-GB" sz="1400" baseline="30000" dirty="0" smtClean="0"/>
              <a:t>+</a:t>
            </a:r>
            <a:endParaRPr lang="en-GB" sz="1400" baseline="30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151612" y="1905000"/>
            <a:ext cx="322649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e</a:t>
            </a:r>
            <a:r>
              <a:rPr lang="en-GB" sz="1400" baseline="30000" dirty="0" smtClean="0"/>
              <a:t>-</a:t>
            </a:r>
            <a:endParaRPr lang="en-GB" sz="1400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7 at 2.01.37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676400"/>
            <a:ext cx="7219279" cy="5037532"/>
          </a:xfrm>
        </p:spPr>
      </p:pic>
      <p:sp>
        <p:nvSpPr>
          <p:cNvPr id="6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Theories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" y="990600"/>
            <a:ext cx="808326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“125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is a mass of maximum agony”</a:t>
            </a:r>
            <a:r>
              <a:rPr lang="en-GB" dirty="0" smtClean="0">
                <a:solidFill>
                  <a:srgbClr val="0000FF"/>
                </a:solidFill>
              </a:rPr>
              <a:t>   N. </a:t>
            </a:r>
            <a:r>
              <a:rPr lang="en-GB" dirty="0" err="1" smtClean="0">
                <a:solidFill>
                  <a:srgbClr val="0000FF"/>
                </a:solidFill>
              </a:rPr>
              <a:t>Arkani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Hamed</a:t>
            </a:r>
            <a:r>
              <a:rPr lang="en-GB" dirty="0" smtClean="0">
                <a:solidFill>
                  <a:srgbClr val="0000FF"/>
                </a:solidFill>
              </a:rPr>
              <a:t> May 2012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" descr="Magne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635" y="-104775"/>
            <a:ext cx="918063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990600" y="5334000"/>
            <a:ext cx="7584127" cy="132343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                               LHC is doing very well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Last year: </a:t>
            </a:r>
            <a:r>
              <a:rPr lang="en-GB" dirty="0" smtClean="0">
                <a:solidFill>
                  <a:srgbClr val="0000FF"/>
                </a:solidFill>
              </a:rPr>
              <a:t>luminosity 3 . 10</a:t>
            </a:r>
            <a:r>
              <a:rPr lang="en-GB" baseline="30000" dirty="0" smtClean="0">
                <a:solidFill>
                  <a:srgbClr val="0000FF"/>
                </a:solidFill>
              </a:rPr>
              <a:t>33</a:t>
            </a:r>
            <a:r>
              <a:rPr lang="en-GB" dirty="0" smtClean="0">
                <a:solidFill>
                  <a:srgbClr val="0000FF"/>
                </a:solidFill>
              </a:rPr>
              <a:t> cm</a:t>
            </a:r>
            <a:r>
              <a:rPr lang="en-GB" baseline="30000" dirty="0" smtClean="0">
                <a:solidFill>
                  <a:srgbClr val="0000FF"/>
                </a:solidFill>
              </a:rPr>
              <a:t>-2</a:t>
            </a:r>
            <a:r>
              <a:rPr lang="en-GB" dirty="0" smtClean="0">
                <a:solidFill>
                  <a:srgbClr val="0000FF"/>
                </a:solidFill>
              </a:rPr>
              <a:t> s</a:t>
            </a:r>
            <a:r>
              <a:rPr lang="en-GB" baseline="30000" dirty="0" smtClean="0">
                <a:solidFill>
                  <a:srgbClr val="0000FF"/>
                </a:solidFill>
              </a:rPr>
              <a:t>-1   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sym typeface="Symbol" charset="2"/>
              </a:rPr>
              <a:t></a:t>
            </a:r>
            <a:r>
              <a:rPr lang="en-GB" baseline="30000" dirty="0" smtClean="0">
                <a:solidFill>
                  <a:srgbClr val="0000FF"/>
                </a:solidFill>
              </a:rPr>
              <a:t>  </a:t>
            </a:r>
            <a:r>
              <a:rPr lang="en-GB" dirty="0" smtClean="0">
                <a:solidFill>
                  <a:srgbClr val="0000FF"/>
                </a:solidFill>
              </a:rPr>
              <a:t>5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collected in total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This year: </a:t>
            </a:r>
            <a:r>
              <a:rPr lang="en-GB" dirty="0" smtClean="0">
                <a:solidFill>
                  <a:srgbClr val="0000FF"/>
                </a:solidFill>
              </a:rPr>
              <a:t>luminosity </a:t>
            </a:r>
            <a:r>
              <a:rPr lang="en-GB" dirty="0" smtClean="0">
                <a:solidFill>
                  <a:srgbClr val="FF0000"/>
                </a:solidFill>
              </a:rPr>
              <a:t>6.7 . 10</a:t>
            </a:r>
            <a:r>
              <a:rPr lang="en-GB" baseline="30000" dirty="0" smtClean="0">
                <a:solidFill>
                  <a:srgbClr val="FF0000"/>
                </a:solidFill>
              </a:rPr>
              <a:t>33</a:t>
            </a:r>
            <a:r>
              <a:rPr lang="en-GB" dirty="0" smtClean="0">
                <a:solidFill>
                  <a:srgbClr val="FF0000"/>
                </a:solidFill>
              </a:rPr>
              <a:t> cm</a:t>
            </a:r>
            <a:r>
              <a:rPr lang="en-GB" baseline="30000" dirty="0" smtClean="0">
                <a:solidFill>
                  <a:srgbClr val="FF0000"/>
                </a:solidFill>
              </a:rPr>
              <a:t>-2</a:t>
            </a:r>
            <a:r>
              <a:rPr lang="en-GB" dirty="0" smtClean="0">
                <a:solidFill>
                  <a:srgbClr val="FF0000"/>
                </a:solidFill>
              </a:rPr>
              <a:t> s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sym typeface="Symbol" charset="2"/>
              </a:rPr>
              <a:t>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sym typeface="Symbol" charset="2"/>
              </a:rPr>
              <a:t>  9.5 </a:t>
            </a:r>
            <a:r>
              <a:rPr lang="en-GB" dirty="0" smtClean="0">
                <a:solidFill>
                  <a:srgbClr val="0000FF"/>
                </a:solidFill>
              </a:rPr>
              <a:t>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collected so far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                                </a:t>
            </a:r>
            <a:r>
              <a:rPr lang="en-GB" dirty="0" smtClean="0">
                <a:solidFill>
                  <a:srgbClr val="FF0000"/>
                </a:solidFill>
              </a:rPr>
              <a:t>25-30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total expected by end 2012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Image 9" descr="Screen shot 2012-07-21 at 1.04.3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-76200"/>
            <a:ext cx="3564231" cy="1333500"/>
          </a:xfrm>
          <a:prstGeom prst="rect">
            <a:avLst/>
          </a:prstGeom>
        </p:spPr>
      </p:pic>
      <p:pic>
        <p:nvPicPr>
          <p:cNvPr id="6" name="Image 5" descr="Screen shot 2012-08-08 at 4.43.1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5056920" cy="3841750"/>
          </a:xfrm>
          <a:prstGeom prst="rect">
            <a:avLst/>
          </a:prstGeom>
        </p:spPr>
      </p:pic>
      <p:pic>
        <p:nvPicPr>
          <p:cNvPr id="11" name="Image 10" descr="Screen shot 2012-08-10 at 8.10.03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914400"/>
            <a:ext cx="2034663" cy="546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Next Steps for the Higgs</a:t>
            </a:r>
            <a:endParaRPr lang="en-GB" dirty="0">
              <a:effectLst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4800" y="914400"/>
            <a:ext cx="8686800" cy="5693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</a:rPr>
              <a:t>Now we need more data to study this new particle</a:t>
            </a:r>
          </a:p>
          <a:p>
            <a:pPr>
              <a:buFontTx/>
              <a:buChar char="-"/>
            </a:pPr>
            <a:r>
              <a:rPr lang="en-GB" sz="2600" dirty="0" smtClean="0">
                <a:solidFill>
                  <a:srgbClr val="0000FF"/>
                </a:solidFill>
              </a:rPr>
              <a:t>Spin and CP studies?</a:t>
            </a:r>
          </a:p>
          <a:p>
            <a:pPr>
              <a:buFontTx/>
              <a:buChar char="-"/>
            </a:pPr>
            <a:r>
              <a:rPr lang="en-GB" sz="2600" dirty="0" smtClean="0">
                <a:solidFill>
                  <a:srgbClr val="0000FF"/>
                </a:solidFill>
              </a:rPr>
              <a:t>Couplings: measure as many production/decay channels?</a:t>
            </a:r>
          </a:p>
          <a:p>
            <a:pPr>
              <a:buFontTx/>
              <a:buChar char="-"/>
            </a:pPr>
            <a:r>
              <a:rPr lang="en-GB" sz="2600" dirty="0" smtClean="0">
                <a:solidFill>
                  <a:srgbClr val="0000FF"/>
                </a:solidFill>
              </a:rPr>
              <a:t>Deviations from Standard Model? Composite?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 Look also for “non-standard” decays?</a:t>
            </a:r>
          </a:p>
          <a:p>
            <a:pPr>
              <a:buFontTx/>
              <a:buChar char="-"/>
            </a:pPr>
            <a:r>
              <a:rPr lang="en-GB" sz="2600" dirty="0" smtClean="0">
                <a:solidFill>
                  <a:srgbClr val="0000FF"/>
                </a:solidFill>
              </a:rPr>
              <a:t>Is it alone or accompanied?</a:t>
            </a:r>
          </a:p>
          <a:p>
            <a:endParaRPr lang="en-GB" sz="2600" dirty="0" smtClean="0">
              <a:solidFill>
                <a:srgbClr val="0000FF"/>
              </a:solidFill>
            </a:endParaRPr>
          </a:p>
          <a:p>
            <a:r>
              <a:rPr lang="en-GB" sz="2600" dirty="0" smtClean="0">
                <a:solidFill>
                  <a:srgbClr val="0000FF"/>
                </a:solidFill>
              </a:rPr>
              <a:t>             Another </a:t>
            </a:r>
            <a:r>
              <a:rPr lang="en-GB" sz="2600" dirty="0" smtClean="0">
                <a:solidFill>
                  <a:srgbClr val="FF0000"/>
                </a:solidFill>
              </a:rPr>
              <a:t>10-20 fb</a:t>
            </a:r>
            <a:r>
              <a:rPr lang="en-GB" sz="2600" baseline="30000" dirty="0" smtClean="0">
                <a:solidFill>
                  <a:srgbClr val="FF0000"/>
                </a:solidFill>
              </a:rPr>
              <a:t>-1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smtClean="0">
                <a:solidFill>
                  <a:srgbClr val="0000FF"/>
                </a:solidFill>
              </a:rPr>
              <a:t>at 8 </a:t>
            </a:r>
            <a:r>
              <a:rPr lang="en-GB" sz="2600" dirty="0" err="1" smtClean="0">
                <a:solidFill>
                  <a:srgbClr val="0000FF"/>
                </a:solidFill>
              </a:rPr>
              <a:t>TeV</a:t>
            </a:r>
            <a:r>
              <a:rPr lang="en-GB" sz="2600" dirty="0" smtClean="0">
                <a:solidFill>
                  <a:srgbClr val="0000FF"/>
                </a:solidFill>
              </a:rPr>
              <a:t> will help!!</a:t>
            </a:r>
          </a:p>
          <a:p>
            <a:endParaRPr lang="en-GB" sz="2600" dirty="0" smtClean="0">
              <a:solidFill>
                <a:srgbClr val="0000FF"/>
              </a:solidFill>
            </a:endParaRPr>
          </a:p>
          <a:p>
            <a:r>
              <a:rPr lang="en-GB" sz="2600" dirty="0" smtClean="0">
                <a:solidFill>
                  <a:srgbClr val="0000FF"/>
                </a:solidFill>
              </a:rPr>
              <a:t>Note: </a:t>
            </a:r>
            <a:r>
              <a:rPr lang="en-GB" sz="2600" dirty="0" smtClean="0">
                <a:solidFill>
                  <a:srgbClr val="FF0000"/>
                </a:solidFill>
              </a:rPr>
              <a:t>the “2012 run” got extended by 7 weeks </a:t>
            </a:r>
            <a:r>
              <a:rPr lang="en-GB" sz="2600" dirty="0" smtClean="0">
                <a:solidFill>
                  <a:srgbClr val="0000FF"/>
                </a:solidFill>
              </a:rPr>
              <a:t>which should give an extra  5-10 fb</a:t>
            </a:r>
            <a:r>
              <a:rPr lang="en-GB" sz="2600" baseline="30000" dirty="0" smtClean="0">
                <a:solidFill>
                  <a:srgbClr val="0000FF"/>
                </a:solidFill>
              </a:rPr>
              <a:t>-1 </a:t>
            </a:r>
            <a:r>
              <a:rPr lang="en-GB" sz="2600" dirty="0" smtClean="0">
                <a:solidFill>
                  <a:srgbClr val="0000FF"/>
                </a:solidFill>
              </a:rPr>
              <a:t>before the ~ 2 year shut-down</a:t>
            </a:r>
          </a:p>
          <a:p>
            <a:endParaRPr lang="en-GB" sz="2600" dirty="0" smtClean="0">
              <a:solidFill>
                <a:srgbClr val="0000FF"/>
              </a:solidFill>
            </a:endParaRPr>
          </a:p>
          <a:p>
            <a:r>
              <a:rPr lang="en-GB" sz="2600" dirty="0" smtClean="0">
                <a:solidFill>
                  <a:srgbClr val="0000FF"/>
                </a:solidFill>
              </a:rPr>
              <a:t>              </a:t>
            </a:r>
            <a:r>
              <a:rPr lang="en-GB" sz="2600" dirty="0" smtClean="0">
                <a:solidFill>
                  <a:srgbClr val="FF0000"/>
                </a:solidFill>
              </a:rPr>
              <a:t>The Higgs as a portal to New Physics?  </a:t>
            </a:r>
          </a:p>
          <a:p>
            <a:endParaRPr lang="en-GB" sz="2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QCD: Jets</a:t>
            </a:r>
            <a:endParaRPr lang="en-GB" dirty="0"/>
          </a:p>
        </p:txBody>
      </p:sp>
      <p:pic>
        <p:nvPicPr>
          <p:cNvPr id="5" name="Espace réservé du contenu 4" descr="Screen shot 2012-08-09 at 7.25.29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710487"/>
            <a:ext cx="8534400" cy="400451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723250" y="1062335"/>
            <a:ext cx="4686950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Inclusive jet and Dijet production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9600" y="6096000"/>
            <a:ext cx="804799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Many measurements of single particles, diffraction, </a:t>
            </a:r>
            <a:r>
              <a:rPr lang="en-GB" sz="2400" dirty="0" err="1" smtClean="0">
                <a:solidFill>
                  <a:srgbClr val="FF0000"/>
                </a:solidFill>
              </a:rPr>
              <a:t>pQCD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600200" y="5666626"/>
            <a:ext cx="56388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Production of top quark pairs.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Standard Model predictions are still OK at 8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endParaRPr lang="en-GB" dirty="0" smtClean="0">
              <a:solidFill>
                <a:srgbClr val="0000FF"/>
              </a:solidFill>
            </a:endParaRPr>
          </a:p>
          <a:p>
            <a:endParaRPr lang="en-GB" dirty="0" smtClean="0">
              <a:solidFill>
                <a:srgbClr val="0000FF"/>
              </a:solidFill>
            </a:endParaRPr>
          </a:p>
        </p:txBody>
      </p:sp>
      <p:pic>
        <p:nvPicPr>
          <p:cNvPr id="11" name="Image 10" descr="Screen shot 2012-07-18 at 9.18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35100"/>
            <a:ext cx="5283200" cy="3987800"/>
          </a:xfrm>
          <a:prstGeom prst="rect">
            <a:avLst/>
          </a:prstGeom>
        </p:spPr>
      </p:pic>
      <p:sp>
        <p:nvSpPr>
          <p:cNvPr id="5" name="Titre 3"/>
          <p:cNvSpPr txBox="1">
            <a:spLocks/>
          </p:cNvSpPr>
          <p:nvPr/>
        </p:nvSpPr>
        <p:spPr bwMode="auto">
          <a:xfrm>
            <a:off x="228600" y="0"/>
            <a:ext cx="845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First Top Measurements at 8 </a:t>
            </a:r>
            <a:r>
              <a:rPr lang="en-GB" sz="4000" b="1" kern="0" dirty="0" err="1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TeV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osmicrays_upperatmospher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900" y="1066800"/>
            <a:ext cx="5715000" cy="57150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CMS Results Relevant for VHECRI 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CMS Results Relevant for VHECRI 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8-09 at 2.37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28" y="1371600"/>
            <a:ext cx="6320672" cy="4292600"/>
          </a:xfrm>
          <a:prstGeom prst="rect">
            <a:avLst/>
          </a:prstGeom>
        </p:spPr>
      </p:pic>
      <p:pic>
        <p:nvPicPr>
          <p:cNvPr id="7" name="Image 6" descr="Screen shot 2012-08-09 at 2.24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3076551" cy="28130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3400" y="6019800"/>
            <a:ext cx="8227608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 LHC provides </a:t>
            </a:r>
            <a:r>
              <a:rPr lang="en-GB" dirty="0" smtClean="0">
                <a:solidFill>
                  <a:srgbClr val="FF0000"/>
                </a:solidFill>
              </a:rPr>
              <a:t>a significant lever-arm </a:t>
            </a:r>
            <a:r>
              <a:rPr lang="en-GB" dirty="0" smtClean="0">
                <a:solidFill>
                  <a:srgbClr val="0000FF"/>
                </a:solidFill>
              </a:rPr>
              <a:t>in providing data to constrain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UHECR Monte Carlo programs 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Forward Detectors in CMS</a:t>
            </a:r>
            <a:endParaRPr lang="en-GB" dirty="0"/>
          </a:p>
        </p:txBody>
      </p:sp>
      <p:pic>
        <p:nvPicPr>
          <p:cNvPr id="8" name="Espace réservé du contenu 7" descr="Screen shot 2012-08-08 at 11.39.1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838200"/>
            <a:ext cx="2399154" cy="27432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Espace réservé du contenu 4" descr="Screen shot 2012-08-04 at 11.37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3400" y="914400"/>
            <a:ext cx="4521395" cy="28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creen shot 2012-08-04 at 10.58.4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628" y="3810000"/>
            <a:ext cx="1877372" cy="2514600"/>
          </a:xfrm>
          <a:prstGeom prst="rect">
            <a:avLst/>
          </a:prstGeom>
        </p:spPr>
      </p:pic>
      <p:pic>
        <p:nvPicPr>
          <p:cNvPr id="7" name="Espace réservé du contenu 6" descr="Screen shot 2012-08-05 at 12.55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3400" y="3657600"/>
            <a:ext cx="2956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85800" y="5867400"/>
            <a:ext cx="401697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Coverage:</a:t>
            </a:r>
            <a:r>
              <a:rPr lang="en-GB" dirty="0" smtClean="0">
                <a:solidFill>
                  <a:srgbClr val="0000FF"/>
                </a:solidFill>
              </a:rPr>
              <a:t>  down to </a:t>
            </a:r>
            <a:r>
              <a:rPr lang="en-GB" dirty="0" err="1" smtClean="0">
                <a:solidFill>
                  <a:srgbClr val="0000FF"/>
                </a:solidFill>
              </a:rPr>
              <a:t>η</a:t>
            </a:r>
            <a:r>
              <a:rPr lang="en-GB" dirty="0" smtClean="0">
                <a:solidFill>
                  <a:srgbClr val="0000FF"/>
                </a:solidFill>
              </a:rPr>
              <a:t>= 6.6 and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neutral particles to zero degrees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2-08-09 at 5.01.1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799284"/>
            <a:ext cx="2667000" cy="1991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Coverage of the LHC Detectors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8-09 at 2.4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90"/>
            <a:ext cx="9144000" cy="462762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200" y="5943600"/>
            <a:ext cx="9111013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CMS:</a:t>
            </a:r>
            <a:r>
              <a:rPr lang="en-GB" dirty="0" smtClean="0">
                <a:solidFill>
                  <a:srgbClr val="0000FF"/>
                </a:solidFill>
              </a:rPr>
              <a:t> Central detector, forward calorimeters , </a:t>
            </a:r>
            <a:r>
              <a:rPr lang="en-GB" dirty="0" err="1" smtClean="0">
                <a:solidFill>
                  <a:srgbClr val="0000FF"/>
                </a:solidFill>
              </a:rPr>
              <a:t>Vforward</a:t>
            </a:r>
            <a:r>
              <a:rPr lang="en-GB" dirty="0" smtClean="0">
                <a:solidFill>
                  <a:srgbClr val="0000FF"/>
                </a:solidFill>
              </a:rPr>
              <a:t> calorimeter Castor, ZDC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              Large </a:t>
            </a:r>
            <a:r>
              <a:rPr lang="en-GB" dirty="0" err="1" smtClean="0">
                <a:solidFill>
                  <a:srgbClr val="FF0000"/>
                </a:solidFill>
              </a:rPr>
              <a:t>pseudorapidity</a:t>
            </a:r>
            <a:r>
              <a:rPr lang="en-GB" dirty="0" smtClean="0">
                <a:solidFill>
                  <a:srgbClr val="FF0000"/>
                </a:solidFill>
              </a:rPr>
              <a:t> coverage of detectors @ LHC!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Inelastic Cross Section @ 7 </a:t>
            </a:r>
            <a:r>
              <a:rPr lang="en-GB" dirty="0" err="1" smtClean="0">
                <a:effectLst/>
              </a:rPr>
              <a:t>TeV</a:t>
            </a:r>
            <a:r>
              <a:rPr lang="en-GB" dirty="0" smtClean="0">
                <a:effectLst/>
              </a:rPr>
              <a:t> </a:t>
            </a:r>
            <a:endParaRPr lang="en-GB" dirty="0">
              <a:effectLst/>
            </a:endParaRPr>
          </a:p>
        </p:txBody>
      </p:sp>
      <p:pic>
        <p:nvPicPr>
          <p:cNvPr id="7" name="Image 6" descr="Screen shot 2012-08-09 at 3.06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791200" cy="3893951"/>
          </a:xfrm>
          <a:prstGeom prst="rect">
            <a:avLst/>
          </a:prstGeom>
        </p:spPr>
      </p:pic>
      <p:pic>
        <p:nvPicPr>
          <p:cNvPr id="9" name="Image 8" descr="Screen shot 2012-08-09 at 3.08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486400"/>
            <a:ext cx="5784850" cy="5814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13430" y="990600"/>
            <a:ext cx="7439970" cy="43088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CMS: Measured from the vertex counting in pile-up events </a:t>
            </a:r>
            <a:endParaRPr lang="en-GB" sz="22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6248400"/>
            <a:ext cx="915634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Intrinsic problem (CMS/ATLAS):</a:t>
            </a:r>
            <a:r>
              <a:rPr lang="en-GB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extrapolating for the invisible (low mass) part!!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2" name="Image 11" descr="Screen shot 2012-08-09 at 3.22.0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4000"/>
            <a:ext cx="7333901" cy="464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228600" y="-7620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Visible Inelastic Cross Section </a:t>
            </a:r>
            <a:endParaRPr lang="en-GB" dirty="0">
              <a:effectLst/>
            </a:endParaRPr>
          </a:p>
        </p:txBody>
      </p:sp>
      <p:pic>
        <p:nvPicPr>
          <p:cNvPr id="7" name="Espace réservé du contenu 5" descr="Screen shot 2012-08-09 at 3.00.24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524000"/>
            <a:ext cx="5991013" cy="4419600"/>
          </a:xfrm>
        </p:spPr>
      </p:pic>
      <p:sp>
        <p:nvSpPr>
          <p:cNvPr id="8" name="ZoneTexte 7"/>
          <p:cNvSpPr txBox="1"/>
          <p:nvPr/>
        </p:nvSpPr>
        <p:spPr>
          <a:xfrm>
            <a:off x="457200" y="914400"/>
            <a:ext cx="6596678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Visible cross sections: </a:t>
            </a:r>
            <a:r>
              <a:rPr lang="en-GB" sz="2400" dirty="0" smtClean="0">
                <a:solidFill>
                  <a:srgbClr val="0000FF"/>
                </a:solidFill>
              </a:rPr>
              <a:t>no model extrapolations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8200" y="5943600"/>
            <a:ext cx="7372857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 smtClean="0">
                <a:solidFill>
                  <a:srgbClr val="FF0000"/>
                </a:solidFill>
              </a:rPr>
              <a:t>Visible</a:t>
            </a:r>
            <a:r>
              <a:rPr lang="en-GB" sz="2200" dirty="0" smtClean="0">
                <a:solidFill>
                  <a:srgbClr val="FF0000"/>
                </a:solidFill>
              </a:rPr>
              <a:t> cross section mostly overestimated by the models</a:t>
            </a:r>
          </a:p>
          <a:p>
            <a:r>
              <a:rPr lang="en-GB" sz="22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smtClean="0">
                <a:solidFill>
                  <a:srgbClr val="FF0000"/>
                </a:solidFill>
              </a:rPr>
              <a:t>QGSJET1 and II-4 closest to the data  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10" name="Image 9" descr="Screen shot 2012-08-10 at 8.20.2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410200"/>
            <a:ext cx="125730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Espace réservé du contenu 3" descr="Screen shot 2010-04-15 at 4.10.29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22451"/>
            <a:ext cx="8229600" cy="4081463"/>
          </a:xfrm>
        </p:spPr>
      </p:pic>
      <p:sp>
        <p:nvSpPr>
          <p:cNvPr id="71683" name="ZoneTexte 5"/>
          <p:cNvSpPr txBox="1">
            <a:spLocks noChangeArrowheads="1"/>
          </p:cNvSpPr>
          <p:nvPr/>
        </p:nvSpPr>
        <p:spPr bwMode="auto">
          <a:xfrm>
            <a:off x="931984" y="819090"/>
            <a:ext cx="72969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pseudo-rapidity density of charged  hadrons at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Symbol" charset="2"/>
              </a:rPr>
              <a:t>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= 7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endParaRPr lang="en-GB" dirty="0"/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14400" y="5867400"/>
            <a:ext cx="7306508" cy="40011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</a:rPr>
              <a:t>Rise of </a:t>
            </a:r>
            <a:r>
              <a:rPr lang="en-GB" dirty="0" err="1">
                <a:solidFill>
                  <a:srgbClr val="FF0000"/>
                </a:solidFill>
              </a:rPr>
              <a:t>dN/d</a:t>
            </a:r>
            <a:r>
              <a:rPr lang="en-GB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η</a:t>
            </a:r>
            <a:r>
              <a:rPr lang="en-GB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in data stronger than currently used models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1686" name="Espace réservé du contenu 4" descr="Screen shot 2010-05-02 at 11.01.22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1905000"/>
            <a:ext cx="427745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ZoneTexte 10"/>
          <p:cNvSpPr txBox="1">
            <a:spLocks noChangeArrowheads="1"/>
          </p:cNvSpPr>
          <p:nvPr/>
        </p:nvSpPr>
        <p:spPr bwMode="auto">
          <a:xfrm>
            <a:off x="5706208" y="1752600"/>
            <a:ext cx="34380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Phys. Rev. Lett. : 105 (2010)</a:t>
            </a:r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73723" y="-76200"/>
            <a:ext cx="7532077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FF"/>
                </a:solidFill>
                <a:latin typeface="Helvetica"/>
                <a:ea typeface="+mj-ea"/>
                <a:cs typeface="+mj-cs"/>
              </a:rPr>
              <a:t>Charged Particles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010217" y="1295400"/>
            <a:ext cx="300958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Study of the strong force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6324600"/>
            <a:ext cx="897297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NB: Models like </a:t>
            </a:r>
            <a:r>
              <a:rPr lang="en-GB" sz="1800" dirty="0" smtClean="0">
                <a:solidFill>
                  <a:srgbClr val="FF0000"/>
                </a:solidFill>
              </a:rPr>
              <a:t>PYTHIA</a:t>
            </a:r>
            <a:r>
              <a:rPr lang="en-GB" sz="1800" dirty="0" smtClean="0">
                <a:solidFill>
                  <a:srgbClr val="0000FF"/>
                </a:solidFill>
              </a:rPr>
              <a:t> are QCD inspired but phenomenological for soft phenomena… 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4535269"/>
            <a:ext cx="1617726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 err="1">
                <a:latin typeface="Arial"/>
              </a:rPr>
              <a:t>η</a:t>
            </a:r>
            <a:r>
              <a:rPr lang="fr-FR" dirty="0">
                <a:latin typeface="Arial"/>
              </a:rPr>
              <a:t>= </a:t>
            </a:r>
            <a:r>
              <a:rPr lang="fr-FR" dirty="0" err="1">
                <a:latin typeface="Arial"/>
              </a:rPr>
              <a:t>-ln</a:t>
            </a:r>
            <a:r>
              <a:rPr lang="fr-FR" dirty="0">
                <a:latin typeface="Arial"/>
              </a:rPr>
              <a:t> tanθ/</a:t>
            </a:r>
            <a:r>
              <a:rPr lang="fr-FR" dirty="0" smtClean="0">
                <a:latin typeface="Arial"/>
              </a:rPr>
              <a:t>2</a:t>
            </a:r>
          </a:p>
          <a:p>
            <a:pPr>
              <a:defRPr/>
            </a:pPr>
            <a:r>
              <a:rPr lang="fr-FR" sz="1600" dirty="0" err="1" smtClean="0">
                <a:latin typeface="Arial"/>
              </a:rPr>
              <a:t>θ</a:t>
            </a:r>
            <a:r>
              <a:rPr lang="fr-FR" sz="1600" dirty="0" smtClean="0">
                <a:latin typeface="Arial"/>
              </a:rPr>
              <a:t> = polar angle</a:t>
            </a:r>
            <a:endParaRPr lang="fr-FR" sz="1600" dirty="0"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Detector</a:t>
            </a:r>
            <a:endParaRPr lang="en-GB" dirty="0"/>
          </a:p>
        </p:txBody>
      </p:sp>
      <p:pic>
        <p:nvPicPr>
          <p:cNvPr id="5" name="Espace réservé du contenu 4" descr="Screen shot 2012-07-11 at 3.03.5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8478" y="762000"/>
            <a:ext cx="9755138" cy="6096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Charged Particles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Image 4" descr="Screen shot 2012-08-09 at 3.26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4524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06449" y="762000"/>
            <a:ext cx="421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d’Enterria</a:t>
            </a:r>
            <a:r>
              <a:rPr lang="en-GB" sz="1800" dirty="0" smtClean="0"/>
              <a:t>, Engel, et al arXiv:1106.2453</a:t>
            </a:r>
            <a:endParaRPr lang="en-GB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381000" y="1143000"/>
            <a:ext cx="4852610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Comparison to Cosmic Ray Models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1000" y="5181600"/>
            <a:ext cx="7096815" cy="144655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smtClean="0">
                <a:solidFill>
                  <a:srgbClr val="FF0000"/>
                </a:solidFill>
              </a:rPr>
              <a:t>900 </a:t>
            </a:r>
            <a:r>
              <a:rPr lang="en-GB" sz="2200" dirty="0" err="1" smtClean="0">
                <a:solidFill>
                  <a:srgbClr val="FF0000"/>
                </a:solidFill>
              </a:rPr>
              <a:t>GeV</a:t>
            </a:r>
            <a:r>
              <a:rPr lang="en-GB" sz="2200" dirty="0" smtClean="0">
                <a:solidFill>
                  <a:srgbClr val="FF0000"/>
                </a:solidFill>
              </a:rPr>
              <a:t> </a:t>
            </a:r>
            <a:r>
              <a:rPr lang="en-GB" sz="2200" dirty="0" smtClean="0">
                <a:solidFill>
                  <a:srgbClr val="0000FF"/>
                </a:solidFill>
              </a:rPr>
              <a:t>data well reproduced by the models</a:t>
            </a:r>
          </a:p>
          <a:p>
            <a:r>
              <a:rPr lang="en-GB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 smtClean="0">
                <a:solidFill>
                  <a:srgbClr val="0000FF"/>
                </a:solidFill>
              </a:rPr>
              <a:t>Particle</a:t>
            </a:r>
            <a:r>
              <a:rPr lang="en-GB" sz="2200" dirty="0" smtClean="0">
                <a:solidFill>
                  <a:srgbClr val="0000FF"/>
                </a:solidFill>
              </a:rPr>
              <a:t> multiplicities less well reproduced at </a:t>
            </a:r>
            <a:r>
              <a:rPr lang="en-GB" sz="2200" dirty="0" smtClean="0">
                <a:solidFill>
                  <a:srgbClr val="FF0000"/>
                </a:solidFill>
              </a:rPr>
              <a:t>7 </a:t>
            </a:r>
            <a:r>
              <a:rPr lang="en-GB" sz="2200" dirty="0" err="1" smtClean="0">
                <a:solidFill>
                  <a:srgbClr val="FF0000"/>
                </a:solidFill>
              </a:rPr>
              <a:t>TeV</a:t>
            </a:r>
            <a:endParaRPr lang="en-GB" sz="2200" dirty="0" smtClean="0">
              <a:solidFill>
                <a:srgbClr val="FF0000"/>
              </a:solidFill>
            </a:endParaRPr>
          </a:p>
          <a:p>
            <a:r>
              <a:rPr lang="en-GB" sz="22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smtClean="0">
                <a:solidFill>
                  <a:srgbClr val="FF0000"/>
                </a:solidFill>
              </a:rPr>
              <a:t>QGSJET 1 and </a:t>
            </a:r>
            <a:r>
              <a:rPr lang="en-GB" sz="2200" dirty="0" err="1" smtClean="0">
                <a:solidFill>
                  <a:srgbClr val="FF0000"/>
                </a:solidFill>
              </a:rPr>
              <a:t>Sibyll</a:t>
            </a:r>
            <a:r>
              <a:rPr lang="en-GB" sz="2200" dirty="0" smtClean="0">
                <a:solidFill>
                  <a:srgbClr val="FF0000"/>
                </a:solidFill>
              </a:rPr>
              <a:t> 2.1 </a:t>
            </a:r>
            <a:r>
              <a:rPr lang="en-GB" sz="2200" dirty="0" smtClean="0">
                <a:solidFill>
                  <a:srgbClr val="0000FF"/>
                </a:solidFill>
              </a:rPr>
              <a:t>seem to do well</a:t>
            </a:r>
          </a:p>
          <a:p>
            <a:r>
              <a:rPr lang="en-GB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 smtClean="0">
                <a:solidFill>
                  <a:srgbClr val="0000FF"/>
                </a:solidFill>
              </a:rPr>
              <a:t>Note</a:t>
            </a:r>
            <a:r>
              <a:rPr lang="en-GB" sz="2200" dirty="0" smtClean="0">
                <a:solidFill>
                  <a:srgbClr val="0000FF"/>
                </a:solidFill>
              </a:rPr>
              <a:t>: Not well reproduced by </a:t>
            </a:r>
            <a:r>
              <a:rPr lang="en-GB" sz="2200" dirty="0" err="1" smtClean="0">
                <a:solidFill>
                  <a:srgbClr val="0000FF"/>
                </a:solidFill>
              </a:rPr>
              <a:t>eg</a:t>
            </a:r>
            <a:r>
              <a:rPr lang="en-GB" sz="2200" dirty="0" smtClean="0">
                <a:solidFill>
                  <a:srgbClr val="0000FF"/>
                </a:solidFill>
              </a:rPr>
              <a:t> </a:t>
            </a:r>
            <a:r>
              <a:rPr lang="en-GB" sz="2200" dirty="0" smtClean="0">
                <a:solidFill>
                  <a:srgbClr val="FF0000"/>
                </a:solidFill>
              </a:rPr>
              <a:t>PYTHIA and PHOJET 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Charged Particle Density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Espace réservé du contenu 6" descr="Screen shot 2012-08-09 at 3.51.1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750" y="1371600"/>
            <a:ext cx="5270500" cy="4635500"/>
          </a:xfrm>
        </p:spPr>
      </p:pic>
      <p:sp>
        <p:nvSpPr>
          <p:cNvPr id="8" name="ZoneTexte 7"/>
          <p:cNvSpPr txBox="1"/>
          <p:nvPr/>
        </p:nvSpPr>
        <p:spPr>
          <a:xfrm>
            <a:off x="685800" y="909935"/>
            <a:ext cx="78951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Very large differences predicted for </a:t>
            </a:r>
            <a:r>
              <a:rPr lang="en-GB" sz="2400" dirty="0" smtClean="0">
                <a:solidFill>
                  <a:srgbClr val="FF0000"/>
                </a:solidFill>
              </a:rPr>
              <a:t>300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r>
              <a:rPr lang="en-GB" sz="2400" dirty="0" smtClean="0">
                <a:solidFill>
                  <a:srgbClr val="FF0000"/>
                </a:solidFill>
              </a:rPr>
              <a:t> (GZK scale)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67600" y="2590800"/>
            <a:ext cx="1382785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Non-single</a:t>
            </a:r>
          </a:p>
          <a:p>
            <a:r>
              <a:rPr lang="en-GB" dirty="0" smtClean="0"/>
              <a:t>diffractive</a:t>
            </a:r>
          </a:p>
          <a:p>
            <a:r>
              <a:rPr lang="en-GB" dirty="0" smtClean="0"/>
              <a:t>events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1143000" y="6172200"/>
            <a:ext cx="6963051" cy="43088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We will have a new point at 13-14 </a:t>
            </a:r>
            <a:r>
              <a:rPr lang="en-GB" sz="2200" dirty="0" err="1" smtClean="0">
                <a:solidFill>
                  <a:srgbClr val="FF0000"/>
                </a:solidFill>
              </a:rPr>
              <a:t>TeV</a:t>
            </a:r>
            <a:r>
              <a:rPr lang="en-GB" sz="2200" dirty="0" smtClean="0">
                <a:solidFill>
                  <a:srgbClr val="FF0000"/>
                </a:solidFill>
              </a:rPr>
              <a:t> in a few years!!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904875"/>
          </a:xfrm>
        </p:spPr>
        <p:txBody>
          <a:bodyPr/>
          <a:lstStyle/>
          <a:p>
            <a:r>
              <a:rPr lang="fr-FR" sz="3200" dirty="0" err="1" smtClean="0">
                <a:latin typeface="Arial" charset="0"/>
              </a:rPr>
              <a:t>Correlations</a:t>
            </a:r>
            <a:r>
              <a:rPr lang="fr-FR" sz="3200" dirty="0" smtClean="0">
                <a:latin typeface="Arial" charset="0"/>
              </a:rPr>
              <a:t> </a:t>
            </a:r>
            <a:r>
              <a:rPr lang="fr-FR" sz="3200" dirty="0" err="1" smtClean="0">
                <a:latin typeface="Arial" charset="0"/>
              </a:rPr>
              <a:t>Between</a:t>
            </a:r>
            <a:r>
              <a:rPr lang="fr-FR" sz="3200" dirty="0" smtClean="0">
                <a:latin typeface="Arial" charset="0"/>
              </a:rPr>
              <a:t> </a:t>
            </a:r>
            <a:r>
              <a:rPr lang="fr-FR" sz="3200" dirty="0" err="1" smtClean="0">
                <a:latin typeface="Arial" charset="0"/>
              </a:rPr>
              <a:t>Produced</a:t>
            </a:r>
            <a:r>
              <a:rPr lang="fr-FR" sz="3200" dirty="0" smtClean="0">
                <a:latin typeface="Arial" charset="0"/>
              </a:rPr>
              <a:t> </a:t>
            </a:r>
            <a:r>
              <a:rPr lang="fr-FR" sz="3200" dirty="0" err="1" smtClean="0">
                <a:latin typeface="Arial" charset="0"/>
              </a:rPr>
              <a:t>Particles</a:t>
            </a:r>
            <a:r>
              <a:rPr lang="en-US" sz="3200" dirty="0" smtClean="0">
                <a:latin typeface="Arial" charset="0"/>
              </a:rPr>
              <a:t> </a:t>
            </a:r>
            <a:endParaRPr lang="fr-FR" sz="3200" dirty="0" smtClean="0">
              <a:latin typeface="Arial" charset="0"/>
            </a:endParaRPr>
          </a:p>
        </p:txBody>
      </p:sp>
      <p:pic>
        <p:nvPicPr>
          <p:cNvPr id="67588" name="Image 5" descr="Screen shot 2010-09-18 at 6.02.3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2" y="990601"/>
            <a:ext cx="4620358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creen shot 2010-09-18 at 6.02.5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220" y="4083050"/>
            <a:ext cx="7088066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ZoneTexte 10"/>
          <p:cNvSpPr txBox="1">
            <a:spLocks noChangeArrowheads="1"/>
          </p:cNvSpPr>
          <p:nvPr/>
        </p:nvSpPr>
        <p:spPr bwMode="auto">
          <a:xfrm>
            <a:off x="5275385" y="990600"/>
            <a:ext cx="3695368" cy="163121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latin typeface="Arial" charset="0"/>
              </a:rPr>
              <a:t>Select </a:t>
            </a:r>
            <a:r>
              <a:rPr lang="en-GB">
                <a:solidFill>
                  <a:srgbClr val="FF0000"/>
                </a:solidFill>
                <a:latin typeface="Arial" charset="0"/>
              </a:rPr>
              <a:t>high multiplicity </a:t>
            </a:r>
            <a:r>
              <a:rPr lang="en-GB">
                <a:latin typeface="Arial" charset="0"/>
              </a:rPr>
              <a:t>events</a:t>
            </a:r>
          </a:p>
          <a:p>
            <a:r>
              <a:rPr lang="en-GB"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latin typeface="Arial" charset="0"/>
              </a:rPr>
              <a:t>Study the </a:t>
            </a:r>
            <a:r>
              <a:rPr lang="en-GB">
                <a:solidFill>
                  <a:srgbClr val="FF0000"/>
                </a:solidFill>
                <a:latin typeface="Arial" charset="0"/>
              </a:rPr>
              <a:t>correlation</a:t>
            </a:r>
            <a:r>
              <a:rPr lang="en-GB">
                <a:latin typeface="Arial" charset="0"/>
              </a:rPr>
              <a:t> between</a:t>
            </a:r>
          </a:p>
          <a:p>
            <a:r>
              <a:rPr lang="en-GB">
                <a:latin typeface="Arial" charset="0"/>
              </a:rPr>
              <a:t>two charged particles in the</a:t>
            </a:r>
          </a:p>
          <a:p>
            <a:r>
              <a:rPr lang="en-GB">
                <a:latin typeface="Arial" charset="0"/>
              </a:rPr>
              <a:t>angles </a:t>
            </a:r>
            <a:r>
              <a:rPr lang="en-GB">
                <a:latin typeface="Arial" charset="0"/>
                <a:ea typeface="Lucida Grande" charset="0"/>
                <a:cs typeface="Lucida Grande" charset="0"/>
              </a:rPr>
              <a:t>φ (transverse):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Δφ</a:t>
            </a:r>
            <a:r>
              <a:rPr lang="en-GB">
                <a:latin typeface="Arial" charset="0"/>
                <a:ea typeface="Lucida Grande" charset="0"/>
                <a:cs typeface="Lucida Grande" charset="0"/>
              </a:rPr>
              <a:t> and θ (longitudinal): </a:t>
            </a:r>
            <a:r>
              <a:rPr lang="en-GB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Δθ</a:t>
            </a:r>
            <a:endParaRPr lang="en-GB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6119446" y="4267200"/>
            <a:ext cx="3516923" cy="17851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A new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phenomenon</a:t>
            </a:r>
            <a:endParaRPr lang="fr-FR" sz="2200" dirty="0">
              <a:solidFill>
                <a:srgbClr val="FF0000"/>
              </a:solidFill>
              <a:latin typeface="Arial" charset="0"/>
            </a:endParaRPr>
          </a:p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in  the ‘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stronge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 force’</a:t>
            </a:r>
          </a:p>
          <a:p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seen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 for the first 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time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But not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</a:rPr>
              <a:t>considered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 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New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</a:rPr>
              <a:t>Physics</a:t>
            </a:r>
            <a:endParaRPr lang="fr-FR" sz="2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7592" name="Image 12" descr="Screen shot 2010-10-07 at 2.16.45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8431" y="2667000"/>
            <a:ext cx="157382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172200" y="6229290"/>
            <a:ext cx="1617726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 err="1">
                <a:latin typeface="Arial"/>
              </a:rPr>
              <a:t>η</a:t>
            </a:r>
            <a:r>
              <a:rPr lang="fr-FR" dirty="0">
                <a:latin typeface="Arial"/>
              </a:rPr>
              <a:t>= </a:t>
            </a:r>
            <a:r>
              <a:rPr lang="fr-FR" dirty="0" err="1">
                <a:latin typeface="Arial"/>
              </a:rPr>
              <a:t>-ln</a:t>
            </a:r>
            <a:r>
              <a:rPr lang="fr-FR" dirty="0">
                <a:latin typeface="Arial"/>
              </a:rPr>
              <a:t> tanθ/2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458200" cy="904875"/>
          </a:xfrm>
        </p:spPr>
        <p:txBody>
          <a:bodyPr/>
          <a:lstStyle/>
          <a:p>
            <a:r>
              <a:rPr lang="en-GB" dirty="0" smtClean="0"/>
              <a:t>Average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√</a:t>
            </a:r>
            <a:r>
              <a:rPr lang="en-GB" dirty="0" err="1" smtClean="0"/>
              <a:t>s</a:t>
            </a:r>
            <a:r>
              <a:rPr lang="en-GB" dirty="0" smtClean="0"/>
              <a:t> and Multiplicity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Image 4" descr="Screen shot 2012-08-09 at 3.57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057400"/>
            <a:ext cx="3855720" cy="34357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29200" y="1066800"/>
            <a:ext cx="3801228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Based on de/</a:t>
            </a:r>
            <a:r>
              <a:rPr lang="en-GB" sz="2200" dirty="0" err="1" smtClean="0">
                <a:solidFill>
                  <a:srgbClr val="0000FF"/>
                </a:solidFill>
              </a:rPr>
              <a:t>dx</a:t>
            </a:r>
            <a:r>
              <a:rPr lang="en-GB" sz="2200" dirty="0" smtClean="0">
                <a:solidFill>
                  <a:srgbClr val="0000FF"/>
                </a:solidFill>
              </a:rPr>
              <a:t> identification </a:t>
            </a:r>
          </a:p>
          <a:p>
            <a:r>
              <a:rPr lang="en-GB" sz="2200" dirty="0" smtClean="0">
                <a:solidFill>
                  <a:srgbClr val="0000FF"/>
                </a:solidFill>
              </a:rPr>
              <a:t>in the CMS silicon tracker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89847" y="5924490"/>
            <a:ext cx="4701753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PYTHIA qualitatively reproduces this 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effect, but strongly tune dependent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8" name="Image 7" descr="Screen shot 2012-08-09 at 4.10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400"/>
            <a:ext cx="4028335" cy="34925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200" y="1066800"/>
            <a:ext cx="3555055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Expected to be sensitive to</a:t>
            </a:r>
          </a:p>
          <a:p>
            <a:r>
              <a:rPr lang="en-GB" sz="2200" dirty="0" err="1" smtClean="0">
                <a:solidFill>
                  <a:srgbClr val="0000FF"/>
                </a:solidFill>
              </a:rPr>
              <a:t>pQCD</a:t>
            </a:r>
            <a:r>
              <a:rPr lang="en-GB" sz="2200" dirty="0" smtClean="0">
                <a:solidFill>
                  <a:srgbClr val="0000FF"/>
                </a:solidFill>
              </a:rPr>
              <a:t> and gluon saturation </a:t>
            </a:r>
          </a:p>
          <a:p>
            <a:endParaRPr lang="en-GB" sz="2200" dirty="0" smtClean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40631" y="5867400"/>
            <a:ext cx="2288369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Opportunities for 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model tuning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Forward Energy Flow</a:t>
            </a:r>
            <a:endParaRPr lang="en-GB" dirty="0"/>
          </a:p>
        </p:txBody>
      </p:sp>
      <p:pic>
        <p:nvPicPr>
          <p:cNvPr id="5" name="Espace réservé du contenu 4" descr="Screen shot 2012-08-09 at 5.41.34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447800"/>
            <a:ext cx="7536968" cy="447893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81000" y="864513"/>
            <a:ext cx="8551264" cy="43088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For minimum bias events: </a:t>
            </a:r>
            <a:r>
              <a:rPr lang="en-GB" sz="2200" dirty="0" smtClean="0">
                <a:solidFill>
                  <a:srgbClr val="FF0000"/>
                </a:solidFill>
              </a:rPr>
              <a:t>energy flow in the region 3.15&lt;|</a:t>
            </a:r>
            <a:r>
              <a:rPr lang="en-GB" sz="2200" dirty="0" err="1" smtClean="0">
                <a:solidFill>
                  <a:srgbClr val="FF0000"/>
                </a:solidFill>
              </a:rPr>
              <a:t>η</a:t>
            </a:r>
            <a:r>
              <a:rPr lang="en-GB" sz="2200" dirty="0" smtClean="0">
                <a:solidFill>
                  <a:srgbClr val="FF0000"/>
                </a:solidFill>
              </a:rPr>
              <a:t>|&lt;4.9</a:t>
            </a: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95400" y="6172200"/>
            <a:ext cx="5609228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Good description by Cosmic Ray models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8-07 at 9.17.36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066800"/>
            <a:ext cx="5235331" cy="52578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81000" y="-76200"/>
            <a:ext cx="84582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Forward Energy Flow</a:t>
            </a:r>
            <a:endParaRPr lang="en-GB" dirty="0"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19800" y="1981200"/>
            <a:ext cx="2503760" cy="163121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Forward energy flow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in 5.2&lt;|</a:t>
            </a:r>
            <a:r>
              <a:rPr lang="en-GB" dirty="0" err="1" smtClean="0">
                <a:solidFill>
                  <a:srgbClr val="FF0000"/>
                </a:solidFill>
              </a:rPr>
              <a:t>η</a:t>
            </a:r>
            <a:r>
              <a:rPr lang="en-GB" dirty="0" smtClean="0">
                <a:solidFill>
                  <a:srgbClr val="FF0000"/>
                </a:solidFill>
              </a:rPr>
              <a:t>| 6.6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as function of the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leading charged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central jet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38800" y="5486400"/>
            <a:ext cx="3426739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Good </a:t>
            </a:r>
            <a:r>
              <a:rPr lang="en-GB" dirty="0" smtClean="0">
                <a:solidFill>
                  <a:srgbClr val="FF0000"/>
                </a:solidFill>
              </a:rPr>
              <a:t>CMS-data </a:t>
            </a:r>
            <a:r>
              <a:rPr lang="en-GB" dirty="0" err="1" smtClean="0">
                <a:solidFill>
                  <a:srgbClr val="FF0000"/>
                </a:solidFill>
              </a:rPr>
              <a:t>vs</a:t>
            </a:r>
            <a:r>
              <a:rPr lang="en-GB" dirty="0" smtClean="0">
                <a:solidFill>
                  <a:srgbClr val="FF0000"/>
                </a:solidFill>
              </a:rPr>
              <a:t> CR model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agreement in the energy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flow at high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endParaRPr lang="en-GB" baseline="-25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Diffraction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Image 4" descr="Screen shot 2012-08-09 at 5.27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4457438" cy="2180024"/>
          </a:xfrm>
          <a:prstGeom prst="rect">
            <a:avLst/>
          </a:prstGeom>
        </p:spPr>
      </p:pic>
      <p:pic>
        <p:nvPicPr>
          <p:cNvPr id="6" name="Image 5" descr="Screen shot 2012-08-09 at 5.25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72" y="3352800"/>
            <a:ext cx="3880728" cy="2971800"/>
          </a:xfrm>
          <a:prstGeom prst="rect">
            <a:avLst/>
          </a:prstGeom>
        </p:spPr>
      </p:pic>
      <p:pic>
        <p:nvPicPr>
          <p:cNvPr id="7" name="Image 6" descr="Screen shot 2012-08-09 at 5.25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29000"/>
            <a:ext cx="3591376" cy="2832100"/>
          </a:xfrm>
          <a:prstGeom prst="rect">
            <a:avLst/>
          </a:prstGeom>
        </p:spPr>
      </p:pic>
      <p:pic>
        <p:nvPicPr>
          <p:cNvPr id="8" name="Image 7" descr="Screen shot 2012-08-09 at 5.05.5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219199"/>
            <a:ext cx="3473315" cy="214797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66800" y="762000"/>
            <a:ext cx="708146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Using large rapidity gaps in events with 2 jets (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&gt; 20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2-08-09 at 5.33.0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981200"/>
            <a:ext cx="1603131" cy="56326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6200" y="6324600"/>
            <a:ext cx="477443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“Evidence” for diffraction in </a:t>
            </a:r>
            <a:r>
              <a:rPr lang="en-GB" dirty="0" err="1" smtClean="0">
                <a:solidFill>
                  <a:srgbClr val="0000FF"/>
                </a:solidFill>
              </a:rPr>
              <a:t>di</a:t>
            </a:r>
            <a:r>
              <a:rPr lang="en-GB" dirty="0" smtClean="0">
                <a:solidFill>
                  <a:srgbClr val="0000FF"/>
                </a:solidFill>
              </a:rPr>
              <a:t>-jet events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05400" y="6324600"/>
            <a:ext cx="352342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Diffractive </a:t>
            </a:r>
            <a:r>
              <a:rPr lang="en-GB" dirty="0" err="1" smtClean="0">
                <a:solidFill>
                  <a:srgbClr val="0000FF"/>
                </a:solidFill>
              </a:rPr>
              <a:t>di</a:t>
            </a:r>
            <a:r>
              <a:rPr lang="en-GB" dirty="0" smtClean="0">
                <a:solidFill>
                  <a:srgbClr val="0000FF"/>
                </a:solidFill>
              </a:rPr>
              <a:t>-jet cross section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Impact of LHC data</a:t>
            </a:r>
            <a:endParaRPr lang="en-GB" dirty="0">
              <a:effectLst/>
            </a:endParaRPr>
          </a:p>
        </p:txBody>
      </p:sp>
      <p:pic>
        <p:nvPicPr>
          <p:cNvPr id="7" name="Espace réservé du contenu 6" descr="Screen shot 2012-08-09 at 4.34.4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14400"/>
            <a:ext cx="8382000" cy="1911874"/>
          </a:xfrm>
        </p:spPr>
      </p:pic>
      <p:pic>
        <p:nvPicPr>
          <p:cNvPr id="8" name="Image 7" descr="Screen shot 2012-08-09 at 4.35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6095"/>
            <a:ext cx="3048000" cy="38476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33800" y="3505200"/>
            <a:ext cx="5317945" cy="280076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CR Models generally bracket the data but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no single model reproduces all features</a:t>
            </a:r>
          </a:p>
          <a:p>
            <a:endParaRPr lang="en-GB" sz="2200" dirty="0" smtClean="0">
              <a:solidFill>
                <a:srgbClr val="FF0000"/>
              </a:solidFill>
            </a:endParaRPr>
          </a:p>
          <a:p>
            <a:r>
              <a:rPr lang="en-GB" sz="2200" dirty="0" smtClean="0">
                <a:solidFill>
                  <a:srgbClr val="0000FF"/>
                </a:solidFill>
              </a:rPr>
              <a:t>But some ‘narrowing’ down of the spread </a:t>
            </a:r>
          </a:p>
          <a:p>
            <a:r>
              <a:rPr lang="en-GB" sz="2200" dirty="0" smtClean="0">
                <a:solidFill>
                  <a:srgbClr val="0000FF"/>
                </a:solidFill>
              </a:rPr>
              <a:t>when LHC is included in model tunes</a:t>
            </a:r>
          </a:p>
          <a:p>
            <a:endParaRPr lang="en-GB" sz="2200" dirty="0" smtClean="0">
              <a:solidFill>
                <a:srgbClr val="FF0000"/>
              </a:solidFill>
            </a:endParaRPr>
          </a:p>
          <a:p>
            <a:r>
              <a:rPr lang="en-GB" sz="2200" dirty="0" smtClean="0">
                <a:solidFill>
                  <a:srgbClr val="FF0000"/>
                </a:solidFill>
              </a:rPr>
              <a:t>Important to get feedback on what 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measurements are needed most.  </a:t>
            </a: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06449" y="2831068"/>
            <a:ext cx="421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d’Enterria</a:t>
            </a:r>
            <a:r>
              <a:rPr lang="en-GB" sz="1800" dirty="0" smtClean="0"/>
              <a:t>, Engel, et al arXiv:1106.2453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+ TOTEM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5" name="Picture 4" descr="Picture 35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47724"/>
            <a:ext cx="7881452" cy="5934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CMS+ TOTEM?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2971800"/>
          </a:xfrm>
          <a:solidFill>
            <a:schemeClr val="accent3"/>
          </a:solidFill>
        </p:spPr>
        <p:txBody>
          <a:bodyPr/>
          <a:lstStyle/>
          <a:p>
            <a:r>
              <a:rPr lang="en-GB" sz="2000" dirty="0" smtClean="0">
                <a:solidFill>
                  <a:srgbClr val="0000FF"/>
                </a:solidFill>
              </a:rPr>
              <a:t>CMS and TOTEM create </a:t>
            </a:r>
            <a:r>
              <a:rPr lang="en-GB" sz="2000" dirty="0" smtClean="0">
                <a:solidFill>
                  <a:srgbClr val="FF0000"/>
                </a:solidFill>
              </a:rPr>
              <a:t>independent files </a:t>
            </a:r>
            <a:r>
              <a:rPr lang="en-GB" sz="2000" dirty="0" smtClean="0">
                <a:solidFill>
                  <a:srgbClr val="0000FF"/>
                </a:solidFill>
              </a:rPr>
              <a:t>whose events are time-tagged and then </a:t>
            </a:r>
            <a:r>
              <a:rPr lang="en-GB" sz="2000" dirty="0" smtClean="0">
                <a:solidFill>
                  <a:srgbClr val="FF0000"/>
                </a:solidFill>
              </a:rPr>
              <a:t>offline merged</a:t>
            </a:r>
            <a:r>
              <a:rPr lang="en-GB" sz="2000" dirty="0" smtClean="0">
                <a:solidFill>
                  <a:srgbClr val="0000FF"/>
                </a:solidFill>
              </a:rPr>
              <a:t>. Exchange of trigger signals.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Triggers from TOTEM side: </a:t>
            </a:r>
            <a:r>
              <a:rPr lang="en-GB" sz="2000" dirty="0" smtClean="0">
                <a:solidFill>
                  <a:srgbClr val="0000FF"/>
                </a:solidFill>
              </a:rPr>
              <a:t>zero-bias triggers (bunch crossing), MB-triggers (T1,T2) and RP-triggers (AND).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Triggers from CMS side: </a:t>
            </a:r>
            <a:r>
              <a:rPr lang="en-GB" sz="2000" dirty="0" smtClean="0">
                <a:solidFill>
                  <a:srgbClr val="0000FF"/>
                </a:solidFill>
              </a:rPr>
              <a:t>MB and zero-bias triggers, central </a:t>
            </a:r>
            <a:r>
              <a:rPr lang="en-GB" sz="2000" dirty="0" err="1" smtClean="0">
                <a:solidFill>
                  <a:srgbClr val="0000FF"/>
                </a:solidFill>
              </a:rPr>
              <a:t>dijets</a:t>
            </a:r>
            <a:r>
              <a:rPr lang="en-GB" sz="2000" dirty="0" smtClean="0">
                <a:solidFill>
                  <a:srgbClr val="0000FF"/>
                </a:solidFill>
              </a:rPr>
              <a:t>, </a:t>
            </a:r>
            <a:r>
              <a:rPr lang="en-GB" sz="2000" dirty="0" err="1" smtClean="0">
                <a:solidFill>
                  <a:srgbClr val="0000FF"/>
                </a:solidFill>
              </a:rPr>
              <a:t>dimuons</a:t>
            </a:r>
            <a:r>
              <a:rPr lang="en-GB" sz="2000" dirty="0" smtClean="0">
                <a:solidFill>
                  <a:srgbClr val="0000FF"/>
                </a:solidFill>
              </a:rPr>
              <a:t>, </a:t>
            </a:r>
            <a:r>
              <a:rPr lang="en-GB" sz="2000" dirty="0" err="1" smtClean="0">
                <a:solidFill>
                  <a:srgbClr val="0000FF"/>
                </a:solidFill>
              </a:rPr>
              <a:t>diphotons/dielectrons</a:t>
            </a:r>
            <a:endParaRPr lang="en-GB" sz="2000" dirty="0" smtClean="0">
              <a:solidFill>
                <a:srgbClr val="0000FF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Common Runs so far :</a:t>
            </a:r>
            <a:r>
              <a:rPr lang="en-GB" sz="2000" dirty="0" smtClean="0">
                <a:solidFill>
                  <a:srgbClr val="0000FF"/>
                </a:solidFill>
              </a:rPr>
              <a:t> Low-PU &lt;4-5&gt; runs for W/Z-based </a:t>
            </a:r>
            <a:r>
              <a:rPr lang="en-GB" sz="2000" dirty="0" err="1" smtClean="0">
                <a:solidFill>
                  <a:srgbClr val="0000FF"/>
                </a:solidFill>
              </a:rPr>
              <a:t>lumi</a:t>
            </a:r>
            <a:r>
              <a:rPr lang="en-GB" sz="2000" dirty="0" smtClean="0">
                <a:solidFill>
                  <a:srgbClr val="0000FF"/>
                </a:solidFill>
              </a:rPr>
              <a:t> at 8TeV L ~ 27 pb-1  Very Low PU run (PU~3.4%): L ~ 4 nb-1 and the TOTEM beta*=90m run (PU~7%): L ~ 40 nb-1</a:t>
            </a:r>
          </a:p>
          <a:p>
            <a:endParaRPr lang="en-GB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0" y="914400"/>
            <a:ext cx="9417963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Since end of last year: “Common data taking of CMS with TOTEM”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" name="Image 5" descr="Screen shot 2012-08-08 at 11.19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79962"/>
            <a:ext cx="3859404" cy="1549438"/>
          </a:xfrm>
          <a:prstGeom prst="rect">
            <a:avLst/>
          </a:prstGeom>
        </p:spPr>
      </p:pic>
      <p:pic>
        <p:nvPicPr>
          <p:cNvPr id="7" name="Image 6" descr="Screen shot 2012-08-08 at 11.20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85" y="5105400"/>
            <a:ext cx="4998815" cy="15458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62200" y="4648200"/>
            <a:ext cx="377727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T2 (TOTEM)  + CASTOR  (CMS)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  <a:effectLst/>
              </a:rPr>
              <a:t>CMS Collaboration June 27, 2012</a:t>
            </a:r>
            <a:endParaRPr lang="en-US" sz="3600" dirty="0">
              <a:solidFill>
                <a:srgbClr val="0000FF"/>
              </a:solidFill>
              <a:effectLst/>
            </a:endParaRPr>
          </a:p>
        </p:txBody>
      </p:sp>
      <p:pic>
        <p:nvPicPr>
          <p:cNvPr id="7" name="Content Placeholder 6" descr="CMScollaboration_20120627_0139light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659"/>
          <a:stretch>
            <a:fillRect/>
          </a:stretch>
        </p:blipFill>
        <p:spPr>
          <a:xfrm>
            <a:off x="1" y="971551"/>
            <a:ext cx="9177704" cy="5876925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3015" y="838200"/>
            <a:ext cx="8018585" cy="609600"/>
          </a:xfrm>
          <a:prstGeom prst="rect">
            <a:avLst/>
          </a:prstGeom>
          <a:solidFill>
            <a:schemeClr val="accent3"/>
          </a:solidFill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The CMS Collaboration: &gt;3200 scientists and engineers, </a:t>
            </a:r>
          </a:p>
          <a:p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&gt;800 students  from </a:t>
            </a:r>
            <a:r>
              <a:rPr 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~190 </a:t>
            </a:r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Institutions in</a:t>
            </a:r>
            <a:r>
              <a:rPr 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39 </a:t>
            </a:r>
            <a:r>
              <a:rPr 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countries 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34200" y="1752600"/>
            <a:ext cx="2280342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About 1/8th of the </a:t>
            </a:r>
          </a:p>
          <a:p>
            <a:r>
              <a:rPr lang="en-GB" dirty="0" smtClean="0"/>
              <a:t>collaboration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6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HPS project</a:t>
            </a:r>
            <a:endParaRPr lang="en-GB" dirty="0"/>
          </a:p>
        </p:txBody>
      </p:sp>
      <p:pic>
        <p:nvPicPr>
          <p:cNvPr id="5" name="Espace réservé du contenu 4" descr="Screen shot 2012-08-08 at 11.34.4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819400"/>
            <a:ext cx="2159000" cy="42846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Image 5" descr="Screen shot 2012-08-08 at 11.34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352800"/>
            <a:ext cx="5689600" cy="1473200"/>
          </a:xfrm>
          <a:prstGeom prst="rect">
            <a:avLst/>
          </a:prstGeom>
        </p:spPr>
      </p:pic>
      <p:pic>
        <p:nvPicPr>
          <p:cNvPr id="8" name="Image 7" descr="Screen shot 2012-08-08 at 11.33.4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95400"/>
            <a:ext cx="2890328" cy="1511718"/>
          </a:xfrm>
          <a:prstGeom prst="rect">
            <a:avLst/>
          </a:prstGeom>
        </p:spPr>
      </p:pic>
      <p:pic>
        <p:nvPicPr>
          <p:cNvPr id="9" name="Image 8" descr="Screen shot 2012-08-08 at 10.40.5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324747"/>
            <a:ext cx="5524500" cy="1418453"/>
          </a:xfrm>
          <a:prstGeom prst="rect">
            <a:avLst/>
          </a:prstGeom>
        </p:spPr>
      </p:pic>
      <p:pic>
        <p:nvPicPr>
          <p:cNvPr id="10" name="Image 9" descr="Screen shot 2012-08-08 at 10.41.1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641" y="2667000"/>
            <a:ext cx="3051359" cy="2120900"/>
          </a:xfrm>
          <a:prstGeom prst="rect">
            <a:avLst/>
          </a:prstGeom>
        </p:spPr>
      </p:pic>
      <p:pic>
        <p:nvPicPr>
          <p:cNvPr id="11" name="Image 10" descr="Screen shot 2012-08-08 at 10.41.4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435" y="4953000"/>
            <a:ext cx="3064565" cy="1905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8600" y="5308937"/>
            <a:ext cx="5501000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Advantages:</a:t>
            </a:r>
            <a:r>
              <a:rPr lang="en-GB" dirty="0" smtClean="0">
                <a:solidFill>
                  <a:srgbClr val="0000FF"/>
                </a:solidFill>
              </a:rPr>
              <a:t> CP properties of the Higgs,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             Diffraction, WW production, etc…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Plans in CMS: </a:t>
            </a:r>
            <a:r>
              <a:rPr lang="en-GB" dirty="0" smtClean="0">
                <a:solidFill>
                  <a:srgbClr val="0000FF"/>
                </a:solidFill>
              </a:rPr>
              <a:t>Under discussion for the upgrade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3400" y="819090"/>
            <a:ext cx="794320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High Precision Spectrometer at </a:t>
            </a:r>
            <a:r>
              <a:rPr lang="en-GB" dirty="0" smtClean="0">
                <a:solidFill>
                  <a:srgbClr val="FF0000"/>
                </a:solidFill>
              </a:rPr>
              <a:t>240/420m </a:t>
            </a:r>
            <a:r>
              <a:rPr lang="en-GB" dirty="0" smtClean="0">
                <a:solidFill>
                  <a:srgbClr val="0000FF"/>
                </a:solidFill>
              </a:rPr>
              <a:t>from the interaction point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686800" cy="904875"/>
          </a:xfrm>
        </p:spPr>
        <p:txBody>
          <a:bodyPr/>
          <a:lstStyle/>
          <a:p>
            <a:r>
              <a:rPr lang="en-GB" sz="3600" dirty="0" smtClean="0"/>
              <a:t>Summary 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867400"/>
          </a:xfrm>
          <a:solidFill>
            <a:schemeClr val="accent3"/>
          </a:solidFill>
        </p:spPr>
        <p:txBody>
          <a:bodyPr/>
          <a:lstStyle/>
          <a:p>
            <a:r>
              <a:rPr lang="en-GB" sz="2600" dirty="0" smtClean="0">
                <a:solidFill>
                  <a:srgbClr val="0000FF"/>
                </a:solidFill>
              </a:rPr>
              <a:t>CMS (and ATLAS) discovered </a:t>
            </a:r>
            <a:r>
              <a:rPr lang="en-GB" sz="2600" dirty="0" smtClean="0">
                <a:solidFill>
                  <a:srgbClr val="FF0000"/>
                </a:solidFill>
              </a:rPr>
              <a:t>a brand new heavy particle</a:t>
            </a:r>
            <a:r>
              <a:rPr lang="en-GB" sz="2600" dirty="0" smtClean="0">
                <a:solidFill>
                  <a:srgbClr val="0000FF"/>
                </a:solidFill>
              </a:rPr>
              <a:t> with a mass of about 125 (126) </a:t>
            </a:r>
            <a:r>
              <a:rPr lang="en-GB" sz="2600" dirty="0" err="1" smtClean="0">
                <a:solidFill>
                  <a:srgbClr val="0000FF"/>
                </a:solidFill>
              </a:rPr>
              <a:t>GeV</a:t>
            </a:r>
            <a:endParaRPr lang="en-GB" sz="2600" dirty="0" smtClean="0">
              <a:solidFill>
                <a:srgbClr val="0000FF"/>
              </a:solidFill>
            </a:endParaRPr>
          </a:p>
          <a:p>
            <a:r>
              <a:rPr lang="en-GB" sz="2600" dirty="0" smtClean="0">
                <a:solidFill>
                  <a:srgbClr val="0000FF"/>
                </a:solidFill>
              </a:rPr>
              <a:t>The production rate of the new particle is consistent with that expected for </a:t>
            </a:r>
            <a:r>
              <a:rPr lang="en-GB" sz="2600" dirty="0" smtClean="0">
                <a:solidFill>
                  <a:srgbClr val="FF0000"/>
                </a:solidFill>
              </a:rPr>
              <a:t>a Higgs-like boson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No direct sign of any new physics so </a:t>
            </a:r>
            <a:r>
              <a:rPr lang="en-GB" sz="2600" dirty="0" err="1" smtClean="0">
                <a:solidFill>
                  <a:srgbClr val="0000FF"/>
                </a:solidFill>
              </a:rPr>
              <a:t>far..searching</a:t>
            </a:r>
            <a:r>
              <a:rPr lang="en-GB" sz="2600" dirty="0" smtClean="0">
                <a:solidFill>
                  <a:srgbClr val="0000FF"/>
                </a:solidFill>
              </a:rPr>
              <a:t>…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Many event measurements are made which are useful for VHECRI and model tuning. LHC data has already  impact on these tunes. </a:t>
            </a:r>
            <a:endParaRPr lang="en-GB" sz="2600" dirty="0" smtClean="0">
              <a:solidFill>
                <a:srgbClr val="FF0000"/>
              </a:solidFill>
            </a:endParaRPr>
          </a:p>
          <a:p>
            <a:r>
              <a:rPr lang="en-GB" sz="2600" dirty="0" smtClean="0">
                <a:solidFill>
                  <a:srgbClr val="FF0000"/>
                </a:solidFill>
              </a:rPr>
              <a:t>There are no doubt other measurements which can or should be done. Input welcome! </a:t>
            </a:r>
            <a:r>
              <a:rPr lang="en-GB" sz="2000" dirty="0" smtClean="0">
                <a:solidFill>
                  <a:srgbClr val="0000FF"/>
                </a:solidFill>
              </a:rPr>
              <a:t>(not everybody will make a PhD on the Higgs). </a:t>
            </a:r>
            <a:r>
              <a:rPr lang="en-GB" sz="2600" dirty="0" smtClean="0">
                <a:solidFill>
                  <a:srgbClr val="0000FF"/>
                </a:solidFill>
              </a:rPr>
              <a:t>Lots of data on tape!   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Outlook: </a:t>
            </a:r>
            <a:r>
              <a:rPr lang="en-GB" sz="2600" dirty="0" err="1" smtClean="0">
                <a:solidFill>
                  <a:srgbClr val="0000FF"/>
                </a:solidFill>
              </a:rPr>
              <a:t>pPb</a:t>
            </a:r>
            <a:r>
              <a:rPr lang="en-GB" sz="2600" dirty="0" smtClean="0">
                <a:solidFill>
                  <a:srgbClr val="0000FF"/>
                </a:solidFill>
              </a:rPr>
              <a:t> </a:t>
            </a:r>
            <a:r>
              <a:rPr lang="en-GB" sz="2600" dirty="0" err="1" smtClean="0">
                <a:solidFill>
                  <a:srgbClr val="0000FF"/>
                </a:solidFill>
              </a:rPr>
              <a:t>collisons</a:t>
            </a:r>
            <a:r>
              <a:rPr lang="en-GB" sz="2600" dirty="0" smtClean="0">
                <a:solidFill>
                  <a:srgbClr val="0000FF"/>
                </a:solidFill>
              </a:rPr>
              <a:t> data this year, 13-14 </a:t>
            </a:r>
            <a:r>
              <a:rPr lang="en-GB" sz="2600" dirty="0" err="1" smtClean="0">
                <a:solidFill>
                  <a:srgbClr val="0000FF"/>
                </a:solidFill>
              </a:rPr>
              <a:t>TeV</a:t>
            </a:r>
            <a:r>
              <a:rPr lang="en-GB" sz="2600" dirty="0" smtClean="0">
                <a:solidFill>
                  <a:srgbClr val="0000FF"/>
                </a:solidFill>
              </a:rPr>
              <a:t> collisions in a few years, CMS+TOTEM analyses? </a:t>
            </a:r>
            <a:r>
              <a:rPr lang="en-GB" dirty="0" smtClean="0">
                <a:solidFill>
                  <a:srgbClr val="0000FF"/>
                </a:solidFill>
              </a:rPr>
              <a:t> 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62000" y="2971800"/>
            <a:ext cx="7772400" cy="914400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IMG_3617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Box 6"/>
          <p:cNvSpPr txBox="1">
            <a:spLocks noChangeArrowheads="1"/>
          </p:cNvSpPr>
          <p:nvPr/>
        </p:nvSpPr>
        <p:spPr bwMode="auto">
          <a:xfrm>
            <a:off x="6270382" y="381000"/>
            <a:ext cx="236332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solidFill>
                  <a:srgbClr val="003300"/>
                </a:solidFill>
                <a:latin typeface="Arial" charset="0"/>
                <a:ea typeface="Arial" charset="0"/>
                <a:cs typeface="Arial" charset="0"/>
              </a:rPr>
              <a:t>CMS before closure</a:t>
            </a: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04" name="Slide Number Placeholder 6"/>
          <p:cNvSpPr txBox="1">
            <a:spLocks noGrp="1"/>
          </p:cNvSpPr>
          <p:nvPr/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98973ADF-1D4E-7B4A-8C6C-A42C45AB7792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5" name="Date Placeholder 7"/>
          <p:cNvSpPr txBox="1">
            <a:spLocks noGrp="1"/>
          </p:cNvSpPr>
          <p:nvPr/>
        </p:nvSpPr>
        <p:spPr bwMode="auto">
          <a:xfrm>
            <a:off x="45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200">
                <a:solidFill>
                  <a:srgbClr val="898989"/>
                </a:solidFill>
                <a:latin typeface="Calibri" charset="0"/>
              </a:rPr>
              <a:t>Maria Laach Herbstschule    Bautzen 9-11 Sep 2009,             P Jenni  (CERN)</a:t>
            </a:r>
          </a:p>
        </p:txBody>
      </p:sp>
      <p:sp>
        <p:nvSpPr>
          <p:cNvPr id="102406" name="Footer Placeholder 8"/>
          <p:cNvSpPr txBox="1">
            <a:spLocks noGrp="1"/>
          </p:cNvSpPr>
          <p:nvPr/>
        </p:nvSpPr>
        <p:spPr bwMode="auto">
          <a:xfrm>
            <a:off x="3124200" y="6356351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200">
                <a:solidFill>
                  <a:srgbClr val="898989"/>
                </a:solidFill>
                <a:latin typeface="Calibri" charset="0"/>
              </a:rPr>
              <a:t>LHC Entering Operation</a:t>
            </a:r>
          </a:p>
        </p:txBody>
      </p:sp>
      <p:sp>
        <p:nvSpPr>
          <p:cNvPr id="102407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A7EF4E8-7384-F445-AEDF-4DAE46DFDFDF}" type="slidenum">
              <a:rPr lang="fr-CH" smtClean="0"/>
              <a:pPr/>
              <a:t>5</a:t>
            </a:fld>
            <a:r>
              <a:rPr lang="fr-CH" smtClean="0"/>
              <a:t> </a:t>
            </a:r>
            <a:endParaRPr lang="fr-FR" smtClean="0"/>
          </a:p>
        </p:txBody>
      </p:sp>
      <p:pic>
        <p:nvPicPr>
          <p:cNvPr id="8" name="Image 7" descr="Screen shot 2012-07-21 at 9.14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29995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ve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" y="0"/>
            <a:ext cx="8065340" cy="6858000"/>
          </a:xfrm>
          <a:prstGeom prst="rect">
            <a:avLst/>
          </a:prstGeom>
        </p:spPr>
      </p:pic>
      <p:pic>
        <p:nvPicPr>
          <p:cNvPr id="2" name="Picture 1" descr="verti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419600"/>
            <a:ext cx="47244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Raw </a:t>
            </a:r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E</a:t>
            </a:r>
            <a:r>
              <a:rPr lang="en-US" sz="2000" baseline="-25000" dirty="0" smtClean="0">
                <a:solidFill>
                  <a:schemeClr val="accent5">
                    <a:lumMod val="10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~2 TeV</a:t>
            </a:r>
          </a:p>
          <a:p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14 jets with E</a:t>
            </a:r>
            <a:r>
              <a:rPr lang="en-US" sz="2000" baseline="-25000" dirty="0" smtClean="0">
                <a:solidFill>
                  <a:schemeClr val="accent5">
                    <a:lumMod val="10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&gt;40</a:t>
            </a:r>
          </a:p>
          <a:p>
            <a:endParaRPr lang="en-US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Estimated  Pile Up Events ~50</a:t>
            </a:r>
          </a:p>
          <a:p>
            <a:endParaRPr lang="en-US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10000"/>
                  </a:schemeClr>
                </a:solidFill>
              </a:rPr>
              <a:t>On average 20-25/per b</a:t>
            </a:r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</a:rPr>
              <a:t>unch crossing </a:t>
            </a:r>
            <a:endParaRPr lang="en-US" sz="20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5486400" y="5410200"/>
            <a:ext cx="327660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Pile-up is hard</a:t>
            </a:r>
          </a:p>
          <a:p>
            <a:r>
              <a:rPr lang="en-GB" dirty="0" smtClean="0"/>
              <a:t>But we can cope with it!!</a:t>
            </a:r>
          </a:p>
        </p:txBody>
      </p:sp>
    </p:spTree>
    <p:extLst>
      <p:ext uri="{BB962C8B-B14F-4D97-AF65-F5344CB8AC3E}">
        <p14:creationId xmlns:p14="http://schemas.microsoft.com/office/powerpoint/2010/main" val="37404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2945423" y="-30163"/>
            <a:ext cx="3496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Beyond the Higgs Boson </a:t>
            </a:r>
          </a:p>
        </p:txBody>
      </p:sp>
      <p:pic>
        <p:nvPicPr>
          <p:cNvPr id="63493" name="Picture 3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4"/>
          <p:cNvSpPr>
            <a:spLocks noChangeArrowheads="1"/>
          </p:cNvSpPr>
          <p:nvPr/>
        </p:nvSpPr>
        <p:spPr bwMode="auto">
          <a:xfrm>
            <a:off x="7025054" y="6553200"/>
            <a:ext cx="2223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Picture from Marusa Bradac</a:t>
            </a:r>
            <a:endParaRPr lang="en-US" sz="240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82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9138" y="1676400"/>
            <a:ext cx="527538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0" y="304800"/>
            <a:ext cx="92924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Arial" charset="0"/>
              </a:rPr>
              <a:t>Supersymmetry</a:t>
            </a:r>
            <a:r>
              <a:rPr lang="en-US" sz="3600" dirty="0">
                <a:solidFill>
                  <a:srgbClr val="0000CC"/>
                </a:solidFill>
                <a:latin typeface="Arial" charset="0"/>
              </a:rPr>
              <a:t>: a new symmetry in </a:t>
            </a:r>
            <a:r>
              <a:rPr lang="en-US" sz="3600" dirty="0" smtClean="0">
                <a:solidFill>
                  <a:srgbClr val="0000CC"/>
                </a:solidFill>
                <a:latin typeface="Arial" charset="0"/>
              </a:rPr>
              <a:t>Nature? </a:t>
            </a:r>
            <a:endParaRPr lang="en-US" sz="36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3382280" name="Picture 8" descr="x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369" y="4191000"/>
            <a:ext cx="4079631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281" name="Text Box 9"/>
          <p:cNvSpPr txBox="1">
            <a:spLocks noChangeArrowheads="1"/>
          </p:cNvSpPr>
          <p:nvPr/>
        </p:nvSpPr>
        <p:spPr bwMode="auto">
          <a:xfrm>
            <a:off x="603738" y="6562726"/>
            <a:ext cx="3927014" cy="36933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CC"/>
                </a:solidFill>
                <a:latin typeface="Arial" charset="0"/>
              </a:rPr>
              <a:t>SUSY particle production at the LHC</a:t>
            </a:r>
          </a:p>
        </p:txBody>
      </p:sp>
      <p:sp>
        <p:nvSpPr>
          <p:cNvPr id="3382282" name="Oval 10"/>
          <p:cNvSpPr>
            <a:spLocks noChangeArrowheads="1"/>
          </p:cNvSpPr>
          <p:nvPr/>
        </p:nvSpPr>
        <p:spPr bwMode="auto">
          <a:xfrm>
            <a:off x="2672861" y="41148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3" name="Oval 11"/>
          <p:cNvSpPr>
            <a:spLocks noChangeArrowheads="1"/>
          </p:cNvSpPr>
          <p:nvPr/>
        </p:nvSpPr>
        <p:spPr bwMode="auto">
          <a:xfrm>
            <a:off x="2672861" y="51816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4" name="Line 12"/>
          <p:cNvSpPr>
            <a:spLocks noChangeShapeType="1"/>
          </p:cNvSpPr>
          <p:nvPr/>
        </p:nvSpPr>
        <p:spPr bwMode="auto">
          <a:xfrm>
            <a:off x="3094892" y="4343400"/>
            <a:ext cx="2250831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5" name="Line 13"/>
          <p:cNvSpPr>
            <a:spLocks noChangeShapeType="1"/>
          </p:cNvSpPr>
          <p:nvPr/>
        </p:nvSpPr>
        <p:spPr bwMode="auto">
          <a:xfrm flipV="1">
            <a:off x="3024554" y="4800600"/>
            <a:ext cx="2321169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6" name="Text Box 14"/>
          <p:cNvSpPr txBox="1">
            <a:spLocks noChangeArrowheads="1"/>
          </p:cNvSpPr>
          <p:nvPr/>
        </p:nvSpPr>
        <p:spPr bwMode="auto">
          <a:xfrm>
            <a:off x="5064369" y="4337051"/>
            <a:ext cx="4161741" cy="70788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Candidate particles for Dark Matter</a:t>
            </a:r>
          </a:p>
          <a:p>
            <a:r>
              <a:rPr lang="en-US">
                <a:solidFill>
                  <a:srgbClr val="CC0000"/>
                </a:solidFill>
                <a:latin typeface="Arial" charset="0"/>
                <a:sym typeface="Symbol" charset="2"/>
              </a:rPr>
              <a:t> Produce Dark Matter in the lab</a:t>
            </a:r>
          </a:p>
        </p:txBody>
      </p:sp>
      <p:pic>
        <p:nvPicPr>
          <p:cNvPr id="3382287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4185" y="5276850"/>
            <a:ext cx="1828800" cy="1504950"/>
          </a:xfrm>
          <a:prstGeom prst="rect">
            <a:avLst/>
          </a:prstGeom>
          <a:noFill/>
          <a:ln w="47625">
            <a:solidFill>
              <a:srgbClr val="FFFF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SUSY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Searches: No signal yet to date…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43824" y="6062246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CMS-SUS-11-015</a:t>
            </a:r>
            <a:endParaRPr lang="en-GB" sz="1600" dirty="0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57200" y="5486400"/>
            <a:ext cx="8229600" cy="120032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We </a:t>
            </a:r>
            <a:r>
              <a:rPr lang="en-US" sz="2400" dirty="0">
                <a:solidFill>
                  <a:srgbClr val="0000FF"/>
                </a:solidFill>
              </a:rPr>
              <a:t>are crossing the border of </a:t>
            </a:r>
            <a:r>
              <a:rPr lang="en-US" sz="2400" dirty="0">
                <a:solidFill>
                  <a:srgbClr val="FF0000"/>
                </a:solidFill>
              </a:rPr>
              <a:t>excluding </a:t>
            </a:r>
            <a:r>
              <a:rPr lang="en-US" sz="2400" dirty="0" err="1">
                <a:solidFill>
                  <a:srgbClr val="FF0000"/>
                </a:solidFill>
              </a:rPr>
              <a:t>gluinos</a:t>
            </a:r>
            <a:r>
              <a:rPr lang="en-US" sz="2400" dirty="0">
                <a:solidFill>
                  <a:srgbClr val="FF0000"/>
                </a:solidFill>
              </a:rPr>
              <a:t> up to 1TeV and </a:t>
            </a:r>
            <a:r>
              <a:rPr lang="en-US" sz="2400" dirty="0" err="1" smtClean="0">
                <a:solidFill>
                  <a:srgbClr val="FF0000"/>
                </a:solidFill>
              </a:rPr>
              <a:t>squarks</a:t>
            </a:r>
            <a:r>
              <a:rPr lang="en-US" sz="2400" dirty="0" smtClean="0">
                <a:solidFill>
                  <a:srgbClr val="FF0000"/>
                </a:solidFill>
              </a:rPr>
              <a:t> (light quark partners) </a:t>
            </a:r>
            <a:r>
              <a:rPr lang="en-US" sz="2400" dirty="0">
                <a:solidFill>
                  <a:srgbClr val="FF0000"/>
                </a:solidFill>
              </a:rPr>
              <a:t>up to </a:t>
            </a:r>
            <a:r>
              <a:rPr lang="en-US" sz="2400" dirty="0" smtClean="0">
                <a:solidFill>
                  <a:srgbClr val="FF0000"/>
                </a:solidFill>
              </a:rPr>
              <a:t>1.4TeV, </a:t>
            </a:r>
            <a:r>
              <a:rPr lang="en-US" sz="2400" dirty="0" smtClean="0">
                <a:solidFill>
                  <a:srgbClr val="0000FF"/>
                </a:solidFill>
              </a:rPr>
              <a:t>depending on assumptions/constraints 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3" name="Image 12" descr="Screen shot 2012-07-22 at 3.18.3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5016074" cy="371758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8600" y="1066800"/>
            <a:ext cx="183896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arXiv:1207.1898</a:t>
            </a:r>
            <a:endParaRPr lang="en-GB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895600" y="914400"/>
            <a:ext cx="29718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0000FF"/>
                </a:solidFill>
              </a:rPr>
              <a:t>Hadronic</a:t>
            </a:r>
            <a:r>
              <a:rPr lang="en-GB" sz="2400" dirty="0" smtClean="0">
                <a:solidFill>
                  <a:srgbClr val="0000FF"/>
                </a:solidFill>
              </a:rPr>
              <a:t> final states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15000" y="1371600"/>
            <a:ext cx="3201567" cy="317009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So</a:t>
            </a:r>
            <a:r>
              <a:rPr lang="en-GB" dirty="0" smtClean="0">
                <a:solidFill>
                  <a:srgbClr val="0000FF"/>
                </a:solidFill>
              </a:rPr>
              <a:t> far </a:t>
            </a:r>
            <a:r>
              <a:rPr lang="en-GB" dirty="0" smtClean="0">
                <a:solidFill>
                  <a:srgbClr val="FF0000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clear signal of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supersymmetric</a:t>
            </a:r>
            <a:r>
              <a:rPr lang="en-GB" dirty="0" smtClean="0">
                <a:solidFill>
                  <a:srgbClr val="FF0000"/>
                </a:solidFill>
              </a:rPr>
              <a:t> particles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has been found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We</a:t>
            </a:r>
            <a:r>
              <a:rPr lang="en-GB" dirty="0" smtClean="0">
                <a:solidFill>
                  <a:srgbClr val="0000FF"/>
                </a:solidFill>
              </a:rPr>
              <a:t> can exclude regions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where the new particles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could exist.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Searches</a:t>
            </a:r>
            <a:r>
              <a:rPr lang="en-GB" dirty="0" smtClean="0">
                <a:solidFill>
                  <a:srgbClr val="0000FF"/>
                </a:solidFill>
              </a:rPr>
              <a:t> will continue for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the </a:t>
            </a:r>
            <a:r>
              <a:rPr lang="en-GB" dirty="0" smtClean="0">
                <a:solidFill>
                  <a:srgbClr val="FF0000"/>
                </a:solidFill>
              </a:rPr>
              <a:t>next years</a:t>
            </a:r>
          </a:p>
          <a:p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5638800" y="4648200"/>
            <a:ext cx="3416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</a:t>
            </a:r>
            <a:r>
              <a:rPr lang="en-GB" baseline="-25000" dirty="0" smtClean="0"/>
              <a:t>0</a:t>
            </a:r>
            <a:r>
              <a:rPr lang="en-GB" dirty="0" smtClean="0"/>
              <a:t> and m</a:t>
            </a:r>
            <a:r>
              <a:rPr lang="en-GB" baseline="-25000" dirty="0" smtClean="0"/>
              <a:t>1/2</a:t>
            </a:r>
            <a:r>
              <a:rPr lang="en-GB" dirty="0" smtClean="0"/>
              <a:t> are SUSY</a:t>
            </a:r>
          </a:p>
          <a:p>
            <a:r>
              <a:rPr lang="en-GB" dirty="0" smtClean="0"/>
              <a:t>parameters at the GUT scale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0</TotalTime>
  <Words>1838</Words>
  <Application>Microsoft Office PowerPoint</Application>
  <PresentationFormat>On-screen Show (4:3)</PresentationFormat>
  <Paragraphs>350</Paragraphs>
  <Slides>52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Reunion_17_01_03</vt:lpstr>
      <vt:lpstr>PowerPoint Presentation</vt:lpstr>
      <vt:lpstr>Outline</vt:lpstr>
      <vt:lpstr>PowerPoint Presentation</vt:lpstr>
      <vt:lpstr>The CMS Detector</vt:lpstr>
      <vt:lpstr>CMS Collaboration June 27, 2012</vt:lpstr>
      <vt:lpstr>PowerPoint Presentation</vt:lpstr>
      <vt:lpstr>PowerPoint Presentation</vt:lpstr>
      <vt:lpstr>PowerPoint Presentation</vt:lpstr>
      <vt:lpstr>PowerPoint Presentation</vt:lpstr>
      <vt:lpstr>Supersymmetry: Third Generation</vt:lpstr>
      <vt:lpstr>PowerPoint Presentation</vt:lpstr>
      <vt:lpstr>PowerPoint Presentation</vt:lpstr>
      <vt:lpstr>Extra Dimensions at the LHC</vt:lpstr>
      <vt:lpstr>The Dark Matter Connection</vt:lpstr>
      <vt:lpstr>The Dark Matter Connection</vt:lpstr>
      <vt:lpstr>PowerPoint Presentation</vt:lpstr>
      <vt:lpstr>PowerPoint Presentation</vt:lpstr>
      <vt:lpstr>Searches for New Physics</vt:lpstr>
      <vt:lpstr>PowerPoint Presentation</vt:lpstr>
      <vt:lpstr>Higgs Searches</vt:lpstr>
      <vt:lpstr>Higgs Boson Searches</vt:lpstr>
      <vt:lpstr>CMS Higgs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for the Higgs</vt:lpstr>
      <vt:lpstr>QCD: Jets</vt:lpstr>
      <vt:lpstr>PowerPoint Presentation</vt:lpstr>
      <vt:lpstr>CMS Results Relevant for VHECRI </vt:lpstr>
      <vt:lpstr>CMS Results Relevant for VHECRI </vt:lpstr>
      <vt:lpstr>Forward Detectors in CMS</vt:lpstr>
      <vt:lpstr>Coverage of the LHC Detectors</vt:lpstr>
      <vt:lpstr>Inelastic Cross Section @ 7 TeV </vt:lpstr>
      <vt:lpstr>Visible Inelastic Cross Section </vt:lpstr>
      <vt:lpstr>Charged Particles</vt:lpstr>
      <vt:lpstr>Charged Particles</vt:lpstr>
      <vt:lpstr>Charged Particle Density </vt:lpstr>
      <vt:lpstr>Correlations Between Produced Particles </vt:lpstr>
      <vt:lpstr>Average pT vs √s and Multiplicity</vt:lpstr>
      <vt:lpstr>Forward Energy Flow</vt:lpstr>
      <vt:lpstr>Forward Energy Flow</vt:lpstr>
      <vt:lpstr>Diffraction</vt:lpstr>
      <vt:lpstr>Impact of LHC data</vt:lpstr>
      <vt:lpstr>CMS + TOTEM</vt:lpstr>
      <vt:lpstr>CMS+ TOTEM?</vt:lpstr>
      <vt:lpstr>The HPS project</vt:lpstr>
      <vt:lpstr>Summary </vt:lpstr>
      <vt:lpstr>Backup</vt:lpstr>
    </vt:vector>
  </TitlesOfParts>
  <Company>ѻ ]翘ԭੌ뿿큠ř㸠]翘ѻ盼뿿큐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DESY Mitarbeiter</cp:lastModifiedBy>
  <cp:revision>4699</cp:revision>
  <cp:lastPrinted>2011-08-01T07:19:52Z</cp:lastPrinted>
  <dcterms:created xsi:type="dcterms:W3CDTF">2012-08-04T21:39:05Z</dcterms:created>
  <dcterms:modified xsi:type="dcterms:W3CDTF">2012-08-10T09:04:02Z</dcterms:modified>
</cp:coreProperties>
</file>