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0.bin" ContentType="application/vnd.openxmlformats-officedocument.oleObject"/>
  <Override PartName="/ppt/notesSlides/notesSlide8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8" r:id="rId2"/>
    <p:sldId id="262" r:id="rId3"/>
    <p:sldId id="272" r:id="rId4"/>
    <p:sldId id="275" r:id="rId5"/>
    <p:sldId id="276" r:id="rId6"/>
    <p:sldId id="277" r:id="rId7"/>
    <p:sldId id="273" r:id="rId8"/>
    <p:sldId id="279" r:id="rId9"/>
    <p:sldId id="280" r:id="rId10"/>
    <p:sldId id="261" r:id="rId11"/>
    <p:sldId id="263" r:id="rId12"/>
    <p:sldId id="282" r:id="rId13"/>
    <p:sldId id="284" r:id="rId14"/>
    <p:sldId id="283" r:id="rId15"/>
    <p:sldId id="264" r:id="rId16"/>
    <p:sldId id="256" r:id="rId17"/>
    <p:sldId id="285" r:id="rId18"/>
    <p:sldId id="287" r:id="rId19"/>
    <p:sldId id="265" r:id="rId20"/>
    <p:sldId id="28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9701"/>
    <a:srgbClr val="2EF7FF"/>
    <a:srgbClr val="13FF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0"/>
    <p:restoredTop sz="99221" autoAdjust="0"/>
  </p:normalViewPr>
  <p:slideViewPr>
    <p:cSldViewPr snapToGrid="0">
      <p:cViewPr>
        <p:scale>
          <a:sx n="90" d="100"/>
          <a:sy n="90" d="100"/>
        </p:scale>
        <p:origin x="-1600" y="-5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Relationship Id="rId2" Type="http://schemas.openxmlformats.org/officeDocument/2006/relationships/image" Target="../media/image4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E1F65-FADD-5C45-A6A8-EE1905BBC36B}" type="datetimeFigureOut">
              <a:rPr lang="en-US" smtClean="0"/>
              <a:t>8/7/12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E4B17-A393-D144-899C-A10E1FAAA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47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0BDC07-2182-6B4E-8379-367CEC43D433}" type="slidenum">
              <a:rPr lang="en-US"/>
              <a:pPr/>
              <a:t>3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Calibri" charset="0"/>
                <a:cs typeface="Geneva" charset="0"/>
              </a:rPr>
              <a:t>Just say, 1HLC=</a:t>
            </a:r>
            <a:r>
              <a:rPr lang="en-US" baseline="0" dirty="0" smtClean="0">
                <a:latin typeface="Calibri" charset="0"/>
                <a:cs typeface="Geneva" charset="0"/>
              </a:rPr>
              <a:t> when 1 DOM of one tank and another from the other are hit within 1 </a:t>
            </a:r>
            <a:r>
              <a:rPr lang="en-US" baseline="0" dirty="0" err="1" smtClean="0">
                <a:latin typeface="Calibri" charset="0"/>
                <a:cs typeface="Geneva" charset="0"/>
              </a:rPr>
              <a:t>mus</a:t>
            </a:r>
            <a:endParaRPr lang="en-US" baseline="0" dirty="0" smtClean="0">
              <a:latin typeface="Calibri" charset="0"/>
              <a:cs typeface="Geneva" charset="0"/>
            </a:endParaRPr>
          </a:p>
          <a:p>
            <a:endParaRPr lang="en-US" baseline="0" dirty="0" smtClean="0">
              <a:latin typeface="Calibri" charset="0"/>
              <a:cs typeface="Geneva" charset="0"/>
            </a:endParaRPr>
          </a:p>
          <a:p>
            <a:r>
              <a:rPr lang="en-US" baseline="0" dirty="0" smtClean="0">
                <a:latin typeface="Calibri" charset="0"/>
                <a:cs typeface="Geneva" charset="0"/>
              </a:rPr>
              <a:t>1VEM ~ 1 vertical muon at &lt; 1 </a:t>
            </a:r>
            <a:r>
              <a:rPr lang="en-US" baseline="0" dirty="0" err="1" smtClean="0">
                <a:latin typeface="Calibri" charset="0"/>
                <a:cs typeface="Geneva" charset="0"/>
              </a:rPr>
              <a:t>GeV</a:t>
            </a:r>
            <a:endParaRPr lang="en-US" dirty="0">
              <a:latin typeface="Calibri" charset="0"/>
              <a:cs typeface="Geneva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B742789-9E4B-974F-8B12-0E5BA38E2EF9}" type="slidenum">
              <a:rPr lang="en-US" sz="1200">
                <a:solidFill>
                  <a:prstClr val="black"/>
                </a:solidFill>
                <a:latin typeface="Calibri" charset="0"/>
                <a:cs typeface="Geneva" charset="0"/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  <a:latin typeface="Calibri" charset="0"/>
              <a:cs typeface="Geneva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baseline="0" dirty="0" smtClean="0">
                <a:latin typeface="Calibri" charset="0"/>
                <a:cs typeface="Geneva" charset="0"/>
              </a:rPr>
              <a:t>If ATW0 and 1 are saturated in the HG DOM, the LG DOM ATWD that is not saturated is used. There is a crossover for saturation. The PMT can be also saturated if ATWD0 and 1 (digitized signals) are saturated and ATWD2 looks saturated (not peaked…)</a:t>
            </a:r>
          </a:p>
          <a:p>
            <a:r>
              <a:rPr lang="en-US" baseline="0" dirty="0" smtClean="0">
                <a:latin typeface="Calibri" charset="0"/>
                <a:cs typeface="Geneva" charset="0"/>
              </a:rPr>
              <a:t>Beta gives the shape, kappa the curvature of the </a:t>
            </a:r>
            <a:r>
              <a:rPr lang="en-US" baseline="0" dirty="0" err="1" smtClean="0">
                <a:latin typeface="Calibri" charset="0"/>
                <a:cs typeface="Geneva" charset="0"/>
              </a:rPr>
              <a:t>ldf</a:t>
            </a:r>
            <a:r>
              <a:rPr lang="en-US" baseline="0" dirty="0" smtClean="0">
                <a:latin typeface="Calibri" charset="0"/>
                <a:cs typeface="Geneva" charset="0"/>
              </a:rPr>
              <a:t>. It’s not an </a:t>
            </a:r>
            <a:r>
              <a:rPr lang="en-US" baseline="0" dirty="0" err="1" smtClean="0">
                <a:latin typeface="Calibri" charset="0"/>
                <a:cs typeface="Geneva" charset="0"/>
              </a:rPr>
              <a:t>nkg</a:t>
            </a:r>
            <a:r>
              <a:rPr lang="en-US" baseline="0" dirty="0" smtClean="0">
                <a:latin typeface="Calibri" charset="0"/>
                <a:cs typeface="Geneva" charset="0"/>
              </a:rPr>
              <a:t> fit</a:t>
            </a:r>
            <a:endParaRPr lang="en-US" dirty="0">
              <a:latin typeface="Calibri" charset="0"/>
              <a:cs typeface="Geneva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B742789-9E4B-974F-8B12-0E5BA38E2EF9}" type="slidenum">
              <a:rPr lang="en-US" sz="1200">
                <a:solidFill>
                  <a:prstClr val="black"/>
                </a:solidFill>
                <a:latin typeface="Calibri" charset="0"/>
                <a:cs typeface="Geneva" charset="0"/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  <a:latin typeface="Calibri" charset="0"/>
              <a:cs typeface="Geneva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Calibri" charset="0"/>
                <a:cs typeface="Geneva" charset="0"/>
              </a:rPr>
              <a:t>Shift in beta observed in simulations. Beta gives hint on composition. Playing with the curvature kappa also is under investigation.</a:t>
            </a:r>
          </a:p>
          <a:p>
            <a:r>
              <a:rPr lang="en-US" dirty="0" smtClean="0">
                <a:latin typeface="Calibri" charset="0"/>
                <a:cs typeface="Geneva" charset="0"/>
              </a:rPr>
              <a:t>Plot weighted for gamma1=-2.7</a:t>
            </a:r>
            <a:r>
              <a:rPr lang="en-US" baseline="0" dirty="0" smtClean="0">
                <a:latin typeface="Calibri" charset="0"/>
                <a:cs typeface="Geneva" charset="0"/>
              </a:rPr>
              <a:t> before the knee, assumed to be at E=3PeV, and gamma2=-3.0. Containment and normalization due to different resampling areas</a:t>
            </a:r>
          </a:p>
          <a:p>
            <a:r>
              <a:rPr lang="en-US" baseline="0" dirty="0" smtClean="0">
                <a:latin typeface="Calibri" charset="0"/>
                <a:cs typeface="Geneva" charset="0"/>
              </a:rPr>
              <a:t>Obviously it was checked that there is no correlation between S125 and beta</a:t>
            </a:r>
          </a:p>
          <a:p>
            <a:r>
              <a:rPr lang="en-US" baseline="0" dirty="0" smtClean="0">
                <a:latin typeface="Calibri" charset="0"/>
                <a:cs typeface="Geneva" charset="0"/>
              </a:rPr>
              <a:t>Ra can be related to the shower energy, so for many showers at a given energy (that can reach different distances) you can accumulate VEMs and calculate SSLC</a:t>
            </a:r>
          </a:p>
          <a:p>
            <a:r>
              <a:rPr lang="en-US" baseline="0" dirty="0" smtClean="0">
                <a:latin typeface="Calibri" charset="0"/>
                <a:cs typeface="Geneva" charset="0"/>
              </a:rPr>
              <a:t>(This is 0-40 </a:t>
            </a:r>
            <a:r>
              <a:rPr lang="en-US" baseline="0" dirty="0" err="1" smtClean="0">
                <a:latin typeface="Calibri" charset="0"/>
                <a:cs typeface="Geneva" charset="0"/>
              </a:rPr>
              <a:t>deg</a:t>
            </a:r>
            <a:r>
              <a:rPr lang="en-US" baseline="0" dirty="0" smtClean="0">
                <a:latin typeface="Calibri" charset="0"/>
                <a:cs typeface="Geneva" charset="0"/>
              </a:rPr>
              <a:t>). Muon signal/</a:t>
            </a:r>
            <a:r>
              <a:rPr lang="en-US" baseline="0" dirty="0" err="1" smtClean="0">
                <a:latin typeface="Calibri" charset="0"/>
                <a:cs typeface="Geneva" charset="0"/>
              </a:rPr>
              <a:t>e.m</a:t>
            </a:r>
            <a:r>
              <a:rPr lang="en-US" baseline="0" dirty="0" smtClean="0">
                <a:latin typeface="Calibri" charset="0"/>
                <a:cs typeface="Geneva" charset="0"/>
              </a:rPr>
              <a:t> background</a:t>
            </a:r>
          </a:p>
          <a:p>
            <a:endParaRPr lang="en-US" baseline="0" dirty="0" smtClean="0">
              <a:latin typeface="Calibri" charset="0"/>
              <a:cs typeface="Geneva" charset="0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Geneva" pitchFamily="-65" charset="-128"/>
              </a:rPr>
              <a:t>Based on the assumption of an isotropic flux, the three individual spectra (at different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Geneva" pitchFamily="-65" charset="-128"/>
              </a:rPr>
              <a:t>zeinth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Geneva" pitchFamily="-65" charset="-128"/>
              </a:rPr>
              <a:t> angles) should agree. Assuming pure iron, the individual spectra for the three different zenith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Geneva" pitchFamily="-65" charset="-128"/>
              </a:rPr>
              <a:t>bands clearly disagree at low energies while they start to converge toward higher energies. Anyway everything is within systematic uncertainties</a:t>
            </a:r>
            <a:endParaRPr lang="en-US" baseline="0" dirty="0" smtClean="0">
              <a:latin typeface="Calibri" charset="0"/>
              <a:cs typeface="Geneva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B742789-9E4B-974F-8B12-0E5BA38E2EF9}" type="slidenum">
              <a:rPr lang="en-US" sz="1200">
                <a:solidFill>
                  <a:prstClr val="black"/>
                </a:solidFill>
                <a:latin typeface="Calibri" charset="0"/>
                <a:cs typeface="Geneva" charset="0"/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  <a:latin typeface="Calibri" charset="0"/>
              <a:cs typeface="Geneva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Geneva" pitchFamily="-65" charset="-128"/>
              </a:rPr>
              <a:t>Overlap is less and less. We can distinguish proton and iron at higher energies. Make composition…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Geneva" pitchFamily="-65" charset="-128"/>
              </a:rPr>
              <a:t>A paper is going to be published with detailed calculation of all systematic uncertainties. This is the starting point to improve our analysis with a bigger detector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Geneva" pitchFamily="-65" charset="-128"/>
              </a:rPr>
              <a:t>Still systematics dominates here but now under control for newer detector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Geneva" pitchFamily="-65" charset="-128"/>
              </a:rPr>
              <a:t>Shaded area parallel to energy!</a:t>
            </a: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8BAAA63-9274-3147-A2D2-6B2209EA5E5C}" type="slidenum">
              <a:rPr lang="en-US" sz="1200">
                <a:solidFill>
                  <a:prstClr val="black"/>
                </a:solidFill>
                <a:latin typeface="Calibri" charset="0"/>
                <a:cs typeface="Geneva" charset="0"/>
              </a:rPr>
              <a:pPr eaLnBrk="1" hangingPunct="1"/>
              <a:t>9</a:t>
            </a:fld>
            <a:endParaRPr lang="en-US" sz="1200">
              <a:solidFill>
                <a:prstClr val="black"/>
              </a:solidFill>
              <a:latin typeface="Calibri" charset="0"/>
              <a:cs typeface="Geneva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Calibri" charset="0"/>
                <a:cs typeface="Geneva" charset="0"/>
              </a:rPr>
              <a:t>Weighted by E**-2.7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IceTop</a:t>
            </a:r>
            <a:r>
              <a:rPr lang="en-US" dirty="0" smtClean="0"/>
              <a:t> is not statistics limited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smtClean="0">
                <a:latin typeface="Calibri" charset="0"/>
                <a:cs typeface="Geneva" charset="0"/>
              </a:rPr>
              <a:t>Obtained</a:t>
            </a:r>
            <a:r>
              <a:rPr lang="en-US" baseline="0" dirty="0" smtClean="0">
                <a:latin typeface="Calibri" charset="0"/>
                <a:cs typeface="Geneva" charset="0"/>
              </a:rPr>
              <a:t> with 5+ stations</a:t>
            </a:r>
          </a:p>
          <a:p>
            <a:endParaRPr lang="en-US" baseline="0" dirty="0" smtClean="0">
              <a:latin typeface="Calibri" charset="0"/>
              <a:cs typeface="Geneva" charset="0"/>
            </a:endParaRPr>
          </a:p>
          <a:p>
            <a:r>
              <a:rPr lang="en-US" baseline="0" dirty="0" smtClean="0">
                <a:latin typeface="Calibri" charset="0"/>
                <a:cs typeface="Geneva" charset="0"/>
              </a:rPr>
              <a:t>S125*log10*</a:t>
            </a:r>
            <a:r>
              <a:rPr lang="en-US" baseline="0" dirty="0" err="1" smtClean="0">
                <a:latin typeface="Calibri" charset="0"/>
                <a:cs typeface="Geneva" charset="0"/>
              </a:rPr>
              <a:t>dN</a:t>
            </a:r>
            <a:r>
              <a:rPr lang="en-US" baseline="0" dirty="0" smtClean="0">
                <a:latin typeface="Calibri" charset="0"/>
                <a:cs typeface="Geneva" charset="0"/>
              </a:rPr>
              <a:t>/dS125</a:t>
            </a:r>
          </a:p>
          <a:p>
            <a:r>
              <a:rPr lang="en-US" baseline="0" dirty="0" smtClean="0">
                <a:latin typeface="Calibri" charset="0"/>
                <a:cs typeface="Geneva" charset="0"/>
              </a:rPr>
              <a:t>Ex: </a:t>
            </a:r>
            <a:r>
              <a:rPr lang="pl-PL" baseline="0" dirty="0" smtClean="0">
                <a:latin typeface="Calibri" charset="0"/>
                <a:cs typeface="Geneva" charset="0"/>
              </a:rPr>
              <a:t>365*24*60*60*(3e-9/(</a:t>
            </a:r>
            <a:r>
              <a:rPr lang="pl-PL" baseline="0" dirty="0" err="1" smtClean="0">
                <a:latin typeface="Calibri" charset="0"/>
                <a:cs typeface="Geneva" charset="0"/>
              </a:rPr>
              <a:t>pow</a:t>
            </a:r>
            <a:r>
              <a:rPr lang="pl-PL" baseline="0" dirty="0" smtClean="0">
                <a:latin typeface="Calibri" charset="0"/>
                <a:cs typeface="Geneva" charset="0"/>
              </a:rPr>
              <a:t>(10,1.8)*log(10)))*52e5*0.5*(1+0.8)*2.*3.1416*(1-0.8)</a:t>
            </a:r>
            <a:endParaRPr lang="en-US" baseline="0" dirty="0" smtClean="0">
              <a:latin typeface="Calibri" charset="0"/>
              <a:cs typeface="Geneva" charset="0"/>
            </a:endParaRPr>
          </a:p>
          <a:p>
            <a:endParaRPr lang="en-US" dirty="0">
              <a:latin typeface="Calibri" charset="0"/>
              <a:cs typeface="Geneva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B742789-9E4B-974F-8B12-0E5BA38E2EF9}" type="slidenum">
              <a:rPr lang="en-US" sz="1200">
                <a:solidFill>
                  <a:prstClr val="black"/>
                </a:solidFill>
                <a:latin typeface="Calibri" charset="0"/>
                <a:cs typeface="Geneva" charset="0"/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  <a:latin typeface="Calibri" charset="0"/>
              <a:cs typeface="Geneva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  <a:defRPr/>
            </a:pP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8BAAA63-9274-3147-A2D2-6B2209EA5E5C}" type="slidenum">
              <a:rPr lang="en-US" sz="1200">
                <a:solidFill>
                  <a:prstClr val="black"/>
                </a:solidFill>
                <a:latin typeface="Calibri" charset="0"/>
                <a:cs typeface="Geneva" charset="0"/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  <a:latin typeface="Calibri" charset="0"/>
              <a:cs typeface="Geneva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libri" charset="0"/>
                <a:cs typeface="Geneva" charset="0"/>
              </a:rPr>
              <a:t>Notes: Snow corrected because simulation includes snow; </a:t>
            </a:r>
            <a:r>
              <a:rPr lang="en-US" dirty="0" smtClean="0"/>
              <a:t>The smaller DeltaS125 is the less dependent on gamma we  are. What is the best</a:t>
            </a:r>
            <a:r>
              <a:rPr lang="en-US" baseline="0" dirty="0" smtClean="0"/>
              <a:t> DeltaS125? NO QUANTITATIVE TEST PERFORMED</a:t>
            </a:r>
            <a:endParaRPr lang="en-US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libri" charset="0"/>
                <a:cs typeface="Geneva" charset="0"/>
              </a:rPr>
              <a:t>Each point is 1 shower (HOW MANY SHOWERS DO WE HAVE?); </a:t>
            </a:r>
            <a:r>
              <a:rPr lang="en-US" dirty="0" smtClean="0"/>
              <a:t>Broader </a:t>
            </a:r>
            <a:r>
              <a:rPr lang="en-US" dirty="0" err="1" smtClean="0"/>
              <a:t>gaussians</a:t>
            </a:r>
            <a:r>
              <a:rPr lang="en-US" dirty="0" smtClean="0"/>
              <a:t> at lower energies…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Here shown 3+ stations (for 3 station). We’ll use between</a:t>
            </a:r>
            <a:r>
              <a:rPr lang="en-US" baseline="0" dirty="0" smtClean="0"/>
              <a:t> -1.5 and 3 in S125</a:t>
            </a:r>
            <a:endParaRPr lang="en-US" dirty="0" smtClean="0"/>
          </a:p>
          <a:p>
            <a:endParaRPr lang="en-US" dirty="0">
              <a:latin typeface="Calibri" charset="0"/>
              <a:cs typeface="Geneva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B742789-9E4B-974F-8B12-0E5BA38E2EF9}" type="slidenum">
              <a:rPr lang="en-US" sz="1200">
                <a:solidFill>
                  <a:prstClr val="black"/>
                </a:solidFill>
                <a:latin typeface="Calibri" charset="0"/>
                <a:cs typeface="Geneva" charset="0"/>
              </a:rPr>
              <a:pPr eaLnBrk="1" hangingPunct="1"/>
              <a:t>14</a:t>
            </a:fld>
            <a:endParaRPr lang="en-US" sz="1200">
              <a:solidFill>
                <a:prstClr val="black"/>
              </a:solidFill>
              <a:latin typeface="Calibri" charset="0"/>
              <a:cs typeface="Geneva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  <a:defRPr/>
            </a:pP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8BAAA63-9274-3147-A2D2-6B2209EA5E5C}" type="slidenum">
              <a:rPr lang="en-US" sz="1200">
                <a:solidFill>
                  <a:prstClr val="black"/>
                </a:solidFill>
                <a:latin typeface="Calibri" charset="0"/>
                <a:cs typeface="Geneva" charset="0"/>
              </a:rPr>
              <a:pPr eaLnBrk="1" hangingPunct="1"/>
              <a:t>17</a:t>
            </a:fld>
            <a:endParaRPr lang="en-US" sz="1200">
              <a:solidFill>
                <a:prstClr val="black"/>
              </a:solidFill>
              <a:latin typeface="Calibri" charset="0"/>
              <a:cs typeface="Geneva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B434-2079-E544-A948-D6441D8E49E0}" type="datetimeFigureOut">
              <a:rPr lang="en-US" smtClean="0"/>
              <a:t>8/7/12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DA64-5E66-1247-BA9C-011EA0214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2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B434-2079-E544-A948-D6441D8E49E0}" type="datetimeFigureOut">
              <a:rPr lang="en-US" smtClean="0"/>
              <a:t>8/7/12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DA64-5E66-1247-BA9C-011EA0214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02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B434-2079-E544-A948-D6441D8E49E0}" type="datetimeFigureOut">
              <a:rPr lang="en-US" smtClean="0"/>
              <a:t>8/7/12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DA64-5E66-1247-BA9C-011EA0214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0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B434-2079-E544-A948-D6441D8E49E0}" type="datetimeFigureOut">
              <a:rPr lang="en-US" smtClean="0"/>
              <a:t>8/7/12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DA64-5E66-1247-BA9C-011EA0214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13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B434-2079-E544-A948-D6441D8E49E0}" type="datetimeFigureOut">
              <a:rPr lang="en-US" smtClean="0"/>
              <a:t>8/7/12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DA64-5E66-1247-BA9C-011EA0214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2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B434-2079-E544-A948-D6441D8E49E0}" type="datetimeFigureOut">
              <a:rPr lang="en-US" smtClean="0"/>
              <a:t>8/7/12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DA64-5E66-1247-BA9C-011EA0214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6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B434-2079-E544-A948-D6441D8E49E0}" type="datetimeFigureOut">
              <a:rPr lang="en-US" smtClean="0"/>
              <a:t>8/7/12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DA64-5E66-1247-BA9C-011EA0214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6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B434-2079-E544-A948-D6441D8E49E0}" type="datetimeFigureOut">
              <a:rPr lang="en-US" smtClean="0"/>
              <a:t>8/7/12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DA64-5E66-1247-BA9C-011EA0214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4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B434-2079-E544-A948-D6441D8E49E0}" type="datetimeFigureOut">
              <a:rPr lang="en-US" smtClean="0"/>
              <a:t>8/7/12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DA64-5E66-1247-BA9C-011EA0214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B434-2079-E544-A948-D6441D8E49E0}" type="datetimeFigureOut">
              <a:rPr lang="en-US" smtClean="0"/>
              <a:t>8/7/12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DA64-5E66-1247-BA9C-011EA0214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19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B434-2079-E544-A948-D6441D8E49E0}" type="datetimeFigureOut">
              <a:rPr lang="en-US" smtClean="0"/>
              <a:t>8/7/12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DA64-5E66-1247-BA9C-011EA0214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65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2B434-2079-E544-A948-D6441D8E49E0}" type="datetimeFigureOut">
              <a:rPr lang="en-US" smtClean="0"/>
              <a:t>8/7/12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7DA64-5E66-1247-BA9C-011EA0214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8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hyperlink" Target="http://arxiv.org/abs/1207.6326" TargetMode="External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emf"/><Relationship Id="rId3" Type="http://schemas.openxmlformats.org/officeDocument/2006/relationships/image" Target="../media/image38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41.tiff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oleObject" Target="../embeddings/oleObject10.bin"/><Relationship Id="rId8" Type="http://schemas.openxmlformats.org/officeDocument/2006/relationships/image" Target="../media/image4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emf"/><Relationship Id="rId5" Type="http://schemas.openxmlformats.org/officeDocument/2006/relationships/image" Target="../media/image50.png"/><Relationship Id="rId6" Type="http://schemas.openxmlformats.org/officeDocument/2006/relationships/oleObject" Target="../embeddings/oleObject11.bin"/><Relationship Id="rId7" Type="http://schemas.openxmlformats.org/officeDocument/2006/relationships/image" Target="../media/image46.emf"/><Relationship Id="rId8" Type="http://schemas.openxmlformats.org/officeDocument/2006/relationships/oleObject" Target="../embeddings/oleObject12.bin"/><Relationship Id="rId9" Type="http://schemas.openxmlformats.org/officeDocument/2006/relationships/image" Target="../media/image47.emf"/><Relationship Id="rId10" Type="http://schemas.openxmlformats.org/officeDocument/2006/relationships/image" Target="../media/image51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tiff"/><Relationship Id="rId3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7.e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emf"/><Relationship Id="rId12" Type="http://schemas.openxmlformats.org/officeDocument/2006/relationships/image" Target="../media/image17.gi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2.emf"/><Relationship Id="rId6" Type="http://schemas.openxmlformats.org/officeDocument/2006/relationships/image" Target="../media/image15.png"/><Relationship Id="rId7" Type="http://schemas.openxmlformats.org/officeDocument/2006/relationships/image" Target="../media/image16.tiff"/><Relationship Id="rId8" Type="http://schemas.openxmlformats.org/officeDocument/2006/relationships/oleObject" Target="../embeddings/oleObject5.bin"/><Relationship Id="rId9" Type="http://schemas.openxmlformats.org/officeDocument/2006/relationships/image" Target="../media/image13.emf"/><Relationship Id="rId10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oleObject" Target="../embeddings/oleObject9.bin"/><Relationship Id="rId13" Type="http://schemas.openxmlformats.org/officeDocument/2006/relationships/image" Target="../media/image2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1.tiff"/><Relationship Id="rId4" Type="http://schemas.openxmlformats.org/officeDocument/2006/relationships/oleObject" Target="../embeddings/oleObject7.bin"/><Relationship Id="rId5" Type="http://schemas.openxmlformats.org/officeDocument/2006/relationships/image" Target="../media/image18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9.emf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4" Type="http://schemas.openxmlformats.org/officeDocument/2006/relationships/image" Target="../media/image27.tiff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rks Pole Flight 0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706"/>
            <a:ext cx="9144000" cy="6072188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48308" y="6519446"/>
            <a:ext cx="382057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Bookman Old Style" charset="0"/>
              </a:rPr>
              <a:t>ISVHECRI, 10-15/Aug/2012, Berlin </a:t>
            </a:r>
            <a:endParaRPr lang="en-US" sz="1600" dirty="0">
              <a:solidFill>
                <a:schemeClr val="bg1"/>
              </a:solidFill>
              <a:latin typeface="Bookman Old Style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5710029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Bookman Old Style" charset="0"/>
                <a:cs typeface="Arial Unicode MS" charset="0"/>
              </a:rPr>
              <a:t>Serap </a:t>
            </a:r>
            <a:r>
              <a:rPr lang="en-US" sz="2000" dirty="0" smtClean="0">
                <a:solidFill>
                  <a:srgbClr val="000000"/>
                </a:solidFill>
                <a:latin typeface="Bookman Old Style" charset="0"/>
                <a:cs typeface="Arial Unicode MS" charset="0"/>
              </a:rPr>
              <a:t>Tilav, University </a:t>
            </a:r>
            <a:r>
              <a:rPr lang="en-US" sz="2000" dirty="0">
                <a:solidFill>
                  <a:srgbClr val="000000"/>
                </a:solidFill>
                <a:latin typeface="Bookman Old Style" charset="0"/>
                <a:cs typeface="Arial Unicode MS" charset="0"/>
              </a:rPr>
              <a:t>of </a:t>
            </a:r>
            <a:r>
              <a:rPr lang="en-US" sz="2000" dirty="0" smtClean="0">
                <a:solidFill>
                  <a:srgbClr val="000000"/>
                </a:solidFill>
                <a:latin typeface="Bookman Old Style" charset="0"/>
                <a:cs typeface="Arial Unicode MS" charset="0"/>
              </a:rPr>
              <a:t>Delaware      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Bookman Old Style" charset="0"/>
                <a:cs typeface="Arial Unicode MS" charset="0"/>
              </a:rPr>
              <a:t>for the </a:t>
            </a:r>
            <a:r>
              <a:rPr lang="en-US" sz="2000" dirty="0" err="1">
                <a:solidFill>
                  <a:srgbClr val="000000"/>
                </a:solidFill>
                <a:latin typeface="Bookman Old Style" charset="0"/>
                <a:cs typeface="Arial Unicode MS" charset="0"/>
              </a:rPr>
              <a:t>IceCube</a:t>
            </a:r>
            <a:r>
              <a:rPr lang="en-US" sz="2000" dirty="0">
                <a:solidFill>
                  <a:srgbClr val="000000"/>
                </a:solidFill>
                <a:latin typeface="Bookman Old Style" charset="0"/>
                <a:cs typeface="Arial Unicode MS" charset="0"/>
              </a:rPr>
              <a:t> Collaboration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70078"/>
            <a:ext cx="9405748" cy="96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Bookman Old Style"/>
                <a:cs typeface="Bookman Old Style"/>
              </a:rPr>
              <a:t>Results on the </a:t>
            </a:r>
            <a:r>
              <a:rPr lang="en-US" sz="2400" dirty="0" smtClean="0">
                <a:latin typeface="Bookman Old Style"/>
                <a:cs typeface="Bookman Old Style"/>
              </a:rPr>
              <a:t>Spectrum </a:t>
            </a:r>
            <a:r>
              <a:rPr lang="en-US" sz="2400" dirty="0">
                <a:latin typeface="Bookman Old Style"/>
                <a:cs typeface="Bookman Old Style"/>
              </a:rPr>
              <a:t>and </a:t>
            </a:r>
            <a:r>
              <a:rPr lang="en-US" sz="2400" dirty="0" smtClean="0">
                <a:latin typeface="Bookman Old Style"/>
                <a:cs typeface="Bookman Old Style"/>
              </a:rPr>
              <a:t>Composition </a:t>
            </a:r>
            <a:r>
              <a:rPr lang="en-US" sz="2400" dirty="0">
                <a:latin typeface="Bookman Old Style"/>
                <a:cs typeface="Bookman Old Style"/>
              </a:rPr>
              <a:t>of </a:t>
            </a:r>
            <a:r>
              <a:rPr lang="en-US" sz="2400" dirty="0" smtClean="0">
                <a:latin typeface="Bookman Old Style"/>
                <a:cs typeface="Bookman Old Style"/>
              </a:rPr>
              <a:t>Cosmic Rays 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Bookman Old Style"/>
                <a:cs typeface="Bookman Old Style"/>
              </a:rPr>
              <a:t>from </a:t>
            </a:r>
            <a:r>
              <a:rPr lang="en-US" sz="2400" dirty="0">
                <a:latin typeface="Bookman Old Style"/>
                <a:cs typeface="Bookman Old Style"/>
              </a:rPr>
              <a:t>the </a:t>
            </a:r>
            <a:r>
              <a:rPr lang="en-US" sz="2400" dirty="0" err="1">
                <a:latin typeface="Bookman Old Style"/>
                <a:cs typeface="Bookman Old Style"/>
              </a:rPr>
              <a:t>IceTop</a:t>
            </a:r>
            <a:r>
              <a:rPr lang="en-US" sz="2400" dirty="0">
                <a:latin typeface="Bookman Old Style"/>
                <a:cs typeface="Bookman Old Style"/>
              </a:rPr>
              <a:t> air shower array of the </a:t>
            </a:r>
            <a:r>
              <a:rPr lang="en-US" sz="2400" dirty="0" err="1">
                <a:latin typeface="Bookman Old Style"/>
                <a:cs typeface="Bookman Old Style"/>
              </a:rPr>
              <a:t>IceCube</a:t>
            </a:r>
            <a:r>
              <a:rPr lang="en-US" sz="2400" dirty="0">
                <a:latin typeface="Bookman Old Style"/>
                <a:cs typeface="Bookman Old Style"/>
              </a:rPr>
              <a:t> </a:t>
            </a:r>
            <a:r>
              <a:rPr lang="en-US" sz="2400" dirty="0" smtClean="0">
                <a:latin typeface="Bookman Old Style"/>
                <a:cs typeface="Bookman Old Style"/>
              </a:rPr>
              <a:t>Observatory</a:t>
            </a:r>
            <a:endParaRPr lang="en-US" sz="2400" dirty="0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712548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3617778"/>
            <a:ext cx="9031745" cy="3382893"/>
            <a:chOff x="0" y="1317667"/>
            <a:chExt cx="9031745" cy="3382893"/>
          </a:xfrm>
        </p:grpSpPr>
        <p:pic>
          <p:nvPicPr>
            <p:cNvPr id="9" name="Picture 8" descr="ic40_mass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971" y="1331386"/>
              <a:ext cx="4456774" cy="310218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t="8296" b="-8330"/>
            <a:stretch/>
          </p:blipFill>
          <p:spPr>
            <a:xfrm>
              <a:off x="0" y="1317667"/>
              <a:ext cx="4580018" cy="3382893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4778" y="167400"/>
            <a:ext cx="8847357" cy="461665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Bookman Old Style"/>
                <a:cs typeface="Bookman Old Style"/>
              </a:rPr>
              <a:t>IceTop</a:t>
            </a:r>
            <a:r>
              <a:rPr lang="en-US" sz="24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-40/IceCube-40 Spectrum &amp; Composition 1-30 </a:t>
            </a:r>
            <a:r>
              <a:rPr lang="en-US" sz="2400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PeV</a:t>
            </a:r>
            <a:endParaRPr lang="en-US" sz="2400" dirty="0" smtClean="0">
              <a:solidFill>
                <a:srgbClr val="FFFFFF"/>
              </a:solidFill>
              <a:latin typeface="Bookman Old Style"/>
              <a:cs typeface="Bookman Old Styl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23486" y="599307"/>
            <a:ext cx="4981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Submitted to </a:t>
            </a:r>
            <a:r>
              <a:rPr lang="en-US" dirty="0" err="1" smtClean="0">
                <a:solidFill>
                  <a:srgbClr val="FFFFFF"/>
                </a:solidFill>
              </a:rPr>
              <a:t>Astrop</a:t>
            </a:r>
            <a:r>
              <a:rPr lang="en-US" dirty="0" smtClean="0">
                <a:solidFill>
                  <a:srgbClr val="FFFFFF"/>
                </a:solidFill>
              </a:rPr>
              <a:t>. Phys</a:t>
            </a:r>
            <a:r>
              <a:rPr lang="en-US" dirty="0" smtClean="0">
                <a:solidFill>
                  <a:srgbClr val="FFFFFF"/>
                </a:solidFill>
              </a:rPr>
              <a:t>.        </a:t>
            </a:r>
            <a:r>
              <a:rPr lang="en-US" b="1" u="sng" dirty="0" smtClean="0">
                <a:hlinkClick r:id="rId4"/>
              </a:rPr>
              <a:t> </a:t>
            </a:r>
            <a:r>
              <a:rPr lang="en-US" b="1" u="sng" dirty="0" smtClean="0">
                <a:hlinkClick r:id="rId4"/>
              </a:rPr>
              <a:t>arXiv</a:t>
            </a:r>
            <a:r>
              <a:rPr lang="en-US" b="1" u="sng" dirty="0">
                <a:hlinkClick r:id="rId4"/>
              </a:rPr>
              <a:t>:1207.6326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2367" y="958884"/>
            <a:ext cx="5885745" cy="26055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333" y="1636889"/>
            <a:ext cx="1651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systematics</a:t>
            </a:r>
            <a:endParaRPr lang="en-US" sz="2000" dirty="0">
              <a:solidFill>
                <a:schemeClr val="bg1"/>
              </a:solidFill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1953937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inc_plot_4months_ICRC11update_edi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066" y="3317592"/>
            <a:ext cx="4932292" cy="30011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3719220" y="4489923"/>
            <a:ext cx="700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In-ice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37467" y="2931964"/>
            <a:ext cx="1093681" cy="3693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IT73/IC79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dedx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" y="609600"/>
            <a:ext cx="4404582" cy="314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53941" y="1587500"/>
            <a:ext cx="2146742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Muon stochastic loss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7" name="Straight Arrow Connector 6"/>
          <p:cNvCxnSpPr>
            <a:stCxn id="6" idx="1"/>
          </p:cNvCxnSpPr>
          <p:nvPr/>
        </p:nvCxnSpPr>
        <p:spPr>
          <a:xfrm flipH="1">
            <a:off x="3735035" y="1772166"/>
            <a:ext cx="1418906" cy="1846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07411" y="2206821"/>
            <a:ext cx="2294506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Avg. muon energy loss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flipH="1">
            <a:off x="3884657" y="2391487"/>
            <a:ext cx="1122754" cy="81572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72053" y="744121"/>
            <a:ext cx="3698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exploiting 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additional mass </a:t>
            </a:r>
            <a:r>
              <a:rPr lang="en-US" dirty="0">
                <a:solidFill>
                  <a:srgbClr val="FFFFFF"/>
                </a:solidFill>
              </a:rPr>
              <a:t>sensitive observables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49175" y="6318722"/>
            <a:ext cx="810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IceTop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79" y="138332"/>
            <a:ext cx="9100808" cy="461665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Bookman Old Style"/>
                <a:cs typeface="Bookman Old Style"/>
              </a:rPr>
              <a:t>IceTop</a:t>
            </a:r>
            <a:r>
              <a:rPr lang="en-US" sz="24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-73/IceCube-79 Analysis</a:t>
            </a:r>
          </a:p>
        </p:txBody>
      </p:sp>
    </p:spTree>
    <p:extLst>
      <p:ext uri="{BB962C8B-B14F-4D97-AF65-F5344CB8AC3E}">
        <p14:creationId xmlns:p14="http://schemas.microsoft.com/office/powerpoint/2010/main" val="4216487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779" y="883368"/>
            <a:ext cx="9144000" cy="5957994"/>
            <a:chOff x="-18716" y="577056"/>
            <a:chExt cx="9144000" cy="5957994"/>
          </a:xfrm>
        </p:grpSpPr>
        <p:pic>
          <p:nvPicPr>
            <p:cNvPr id="12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716" y="577056"/>
              <a:ext cx="9144000" cy="519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Straight Connector 12"/>
            <p:cNvCxnSpPr>
              <a:cxnSpLocks noChangeShapeType="1"/>
            </p:cNvCxnSpPr>
            <p:nvPr/>
          </p:nvCxnSpPr>
          <p:spPr bwMode="auto">
            <a:xfrm flipV="1">
              <a:off x="4038600" y="1989931"/>
              <a:ext cx="0" cy="2971800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Box 5"/>
            <p:cNvSpPr txBox="1">
              <a:spLocks noChangeArrowheads="1"/>
            </p:cNvSpPr>
            <p:nvPr/>
          </p:nvSpPr>
          <p:spPr bwMode="auto">
            <a:xfrm>
              <a:off x="3981784" y="1650206"/>
              <a:ext cx="198120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Geneva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00B050"/>
                  </a:solidFill>
                </a:rPr>
                <a:t>~ 10 PeV Proton</a:t>
              </a:r>
            </a:p>
          </p:txBody>
        </p:sp>
        <p:cxnSp>
          <p:nvCxnSpPr>
            <p:cNvPr id="15" name="Straight Connector 14"/>
            <p:cNvCxnSpPr>
              <a:cxnSpLocks noChangeShapeType="1"/>
            </p:cNvCxnSpPr>
            <p:nvPr/>
          </p:nvCxnSpPr>
          <p:spPr bwMode="auto">
            <a:xfrm flipV="1">
              <a:off x="7144084" y="3485356"/>
              <a:ext cx="0" cy="1485900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TextBox 9"/>
            <p:cNvSpPr txBox="1">
              <a:spLocks noChangeArrowheads="1"/>
            </p:cNvSpPr>
            <p:nvPr/>
          </p:nvSpPr>
          <p:spPr bwMode="auto">
            <a:xfrm>
              <a:off x="6896434" y="3007519"/>
              <a:ext cx="21336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Geneva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9pPr>
            </a:lstStyle>
            <a:p>
              <a:pPr eaLnBrk="1" hangingPunct="1"/>
              <a:r>
                <a:rPr lang="en-US" sz="1600" b="1" dirty="0">
                  <a:solidFill>
                    <a:srgbClr val="00B050"/>
                  </a:solidFill>
                </a:rPr>
                <a:t>~ 260 </a:t>
              </a:r>
              <a:r>
                <a:rPr lang="en-US" sz="1600" b="1" dirty="0" err="1">
                  <a:solidFill>
                    <a:srgbClr val="00B050"/>
                  </a:solidFill>
                </a:rPr>
                <a:t>PeV</a:t>
              </a:r>
              <a:r>
                <a:rPr lang="en-US" sz="1600" b="1" dirty="0">
                  <a:solidFill>
                    <a:srgbClr val="00B050"/>
                  </a:solidFill>
                </a:rPr>
                <a:t> Proton</a:t>
              </a:r>
            </a:p>
          </p:txBody>
        </p:sp>
        <p:sp>
          <p:nvSpPr>
            <p:cNvPr id="17" name="TextBox 10"/>
            <p:cNvSpPr txBox="1">
              <a:spLocks noChangeArrowheads="1"/>
            </p:cNvSpPr>
            <p:nvPr/>
          </p:nvSpPr>
          <p:spPr bwMode="auto">
            <a:xfrm>
              <a:off x="4687904" y="958056"/>
              <a:ext cx="1600200" cy="6463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Geneva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9pPr>
            </a:lstStyle>
            <a:p>
              <a:pPr eaLnBrk="1" hangingPunct="1"/>
              <a:r>
                <a:rPr lang="en-US" dirty="0" smtClean="0"/>
                <a:t>5+ Stations</a:t>
              </a:r>
            </a:p>
            <a:p>
              <a:pPr eaLnBrk="1" hangingPunct="1"/>
              <a:r>
                <a:rPr lang="en-US" dirty="0" err="1" smtClean="0"/>
                <a:t>cos</a:t>
              </a:r>
              <a:r>
                <a:rPr lang="en-US" dirty="0" smtClean="0">
                  <a:latin typeface="Cambria Math" charset="0"/>
                </a:rPr>
                <a:t>𝛉</a:t>
              </a:r>
              <a:r>
                <a:rPr lang="en-US" dirty="0">
                  <a:latin typeface="Cambria Math" charset="0"/>
                </a:rPr>
                <a:t>&gt;=0.8</a:t>
              </a:r>
              <a:endParaRPr lang="en-US" dirty="0"/>
            </a:p>
          </p:txBody>
        </p:sp>
        <p:cxnSp>
          <p:nvCxnSpPr>
            <p:cNvPr id="18" name="Straight Arrow Connector 17"/>
            <p:cNvCxnSpPr>
              <a:cxnSpLocks noChangeShapeType="1"/>
            </p:cNvCxnSpPr>
            <p:nvPr/>
          </p:nvCxnSpPr>
          <p:spPr bwMode="auto">
            <a:xfrm>
              <a:off x="7601284" y="4350544"/>
              <a:ext cx="0" cy="269875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TextBox 9"/>
            <p:cNvSpPr txBox="1">
              <a:spLocks noChangeArrowheads="1"/>
            </p:cNvSpPr>
            <p:nvPr/>
          </p:nvSpPr>
          <p:spPr bwMode="auto">
            <a:xfrm>
              <a:off x="5366084" y="2366169"/>
              <a:ext cx="25587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Geneva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FF0000"/>
                  </a:solidFill>
                </a:rPr>
                <a:t>2077 </a:t>
              </a:r>
              <a:r>
                <a:rPr lang="en-US" dirty="0" smtClean="0">
                  <a:solidFill>
                    <a:srgbClr val="FF0000"/>
                  </a:solidFill>
                </a:rPr>
                <a:t>events/</a:t>
              </a:r>
              <a:r>
                <a:rPr lang="en-US" dirty="0" err="1" smtClean="0">
                  <a:solidFill>
                    <a:srgbClr val="FF0000"/>
                  </a:solidFill>
                </a:rPr>
                <a:t>yr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dirty="0">
                  <a:solidFill>
                    <a:srgbClr val="FF0000"/>
                  </a:solidFill>
                </a:rPr>
                <a:t>per bin</a:t>
              </a:r>
            </a:p>
          </p:txBody>
        </p:sp>
        <p:cxnSp>
          <p:nvCxnSpPr>
            <p:cNvPr id="20" name="Straight Arrow Connector 19"/>
            <p:cNvCxnSpPr>
              <a:cxnSpLocks noChangeShapeType="1"/>
            </p:cNvCxnSpPr>
            <p:nvPr/>
          </p:nvCxnSpPr>
          <p:spPr bwMode="auto">
            <a:xfrm>
              <a:off x="5772484" y="2715419"/>
              <a:ext cx="0" cy="76041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" name="Straight Connector 2"/>
            <p:cNvCxnSpPr/>
            <p:nvPr/>
          </p:nvCxnSpPr>
          <p:spPr>
            <a:xfrm>
              <a:off x="1295400" y="1143000"/>
              <a:ext cx="2438400" cy="1066800"/>
            </a:xfrm>
            <a:prstGeom prst="line">
              <a:avLst/>
            </a:prstGeom>
            <a:ln>
              <a:solidFill>
                <a:srgbClr val="3366FF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981200" y="1295400"/>
              <a:ext cx="3638884" cy="2139950"/>
            </a:xfrm>
            <a:prstGeom prst="line">
              <a:avLst/>
            </a:prstGeom>
            <a:ln>
              <a:solidFill>
                <a:srgbClr val="3366FF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1"/>
            <p:cNvSpPr txBox="1">
              <a:spLocks noChangeArrowheads="1"/>
            </p:cNvSpPr>
            <p:nvPr/>
          </p:nvSpPr>
          <p:spPr bwMode="auto">
            <a:xfrm>
              <a:off x="7208252" y="3810000"/>
              <a:ext cx="169779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Geneva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9pPr>
            </a:lstStyle>
            <a:p>
              <a:pPr algn="ctr" eaLnBrk="1" hangingPunct="1"/>
              <a:r>
                <a:rPr lang="en-US" dirty="0">
                  <a:solidFill>
                    <a:srgbClr val="FF0000"/>
                  </a:solidFill>
                </a:rPr>
                <a:t> 26 </a:t>
              </a:r>
              <a:r>
                <a:rPr lang="en-US" dirty="0" smtClean="0">
                  <a:solidFill>
                    <a:srgbClr val="FF0000"/>
                  </a:solidFill>
                </a:rPr>
                <a:t>events/</a:t>
              </a:r>
              <a:r>
                <a:rPr lang="en-US" dirty="0" err="1" smtClean="0">
                  <a:solidFill>
                    <a:srgbClr val="FF0000"/>
                  </a:solidFill>
                </a:rPr>
                <a:t>yr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dirty="0">
                  <a:solidFill>
                    <a:srgbClr val="FF0000"/>
                  </a:solidFill>
                </a:rPr>
                <a:t>per bin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32356" y="6165718"/>
              <a:ext cx="2545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Threshold of this analysis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14400" y="1143000"/>
              <a:ext cx="990600" cy="4114800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1928965" y="5386520"/>
              <a:ext cx="0" cy="779198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4779" y="138332"/>
            <a:ext cx="9100808" cy="461665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Bookman Old Style"/>
                <a:cs typeface="Bookman Old Style"/>
              </a:rPr>
              <a:t>IceTop</a:t>
            </a:r>
            <a:r>
              <a:rPr lang="en-US" sz="24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-73 Data:  326 days live time  Jun 2010-May 2011</a:t>
            </a:r>
          </a:p>
        </p:txBody>
      </p:sp>
    </p:spTree>
    <p:extLst>
      <p:ext uri="{BB962C8B-B14F-4D97-AF65-F5344CB8AC3E}">
        <p14:creationId xmlns:p14="http://schemas.microsoft.com/office/powerpoint/2010/main" val="3632567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9FC18D-455F-E041-A0CC-133A5F3C375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6" descr="snow_map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0"/>
            <a:ext cx="3763387" cy="30059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762000"/>
            <a:ext cx="1236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Feb. 2012</a:t>
            </a:r>
            <a:endParaRPr lang="en-US" b="1" dirty="0"/>
          </a:p>
        </p:txBody>
      </p:sp>
      <p:pic>
        <p:nvPicPr>
          <p:cNvPr id="10" name="Content Placeholder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713" y="749119"/>
            <a:ext cx="4890002" cy="301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15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859794"/>
            <a:ext cx="4890002" cy="2834673"/>
          </a:xfr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137479"/>
              </p:ext>
            </p:extLst>
          </p:nvPr>
        </p:nvGraphicFramePr>
        <p:xfrm>
          <a:off x="5413375" y="4751388"/>
          <a:ext cx="21590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Equation" r:id="rId7" imgW="863600" imgH="342900" progId="Equation.3">
                  <p:embed/>
                </p:oleObj>
              </mc:Choice>
              <mc:Fallback>
                <p:oleObj name="Equation" r:id="rId7" imgW="863600" imgH="342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13375" y="4751388"/>
                        <a:ext cx="2159000" cy="8572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705100" y="4390771"/>
            <a:ext cx="1839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Snow corrected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324600" y="914400"/>
            <a:ext cx="2122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Events selected by</a:t>
            </a:r>
          </a:p>
          <a:p>
            <a:pPr algn="ctr"/>
            <a:r>
              <a:rPr lang="en-US" dirty="0"/>
              <a:t>c</a:t>
            </a:r>
            <a:r>
              <a:rPr lang="en-US" dirty="0" smtClean="0"/>
              <a:t>ore location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19400" y="6676544"/>
            <a:ext cx="32296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A. Tamburro – CR Spectrum and Composition with </a:t>
            </a:r>
            <a:r>
              <a:rPr lang="en-US" sz="900" dirty="0" err="1" smtClean="0"/>
              <a:t>IceCube</a:t>
            </a:r>
            <a:endParaRPr lang="en-US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4779" y="138332"/>
            <a:ext cx="9100808" cy="461665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Bookman Old Style"/>
                <a:cs typeface="Bookman Old Style"/>
              </a:rPr>
              <a:t>IceTop</a:t>
            </a:r>
            <a:r>
              <a:rPr lang="en-US" sz="24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-73 Data:   Systematics due to snow build up</a:t>
            </a:r>
          </a:p>
        </p:txBody>
      </p:sp>
    </p:spTree>
    <p:extLst>
      <p:ext uri="{BB962C8B-B14F-4D97-AF65-F5344CB8AC3E}">
        <p14:creationId xmlns:p14="http://schemas.microsoft.com/office/powerpoint/2010/main" val="3369329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046C093-98FB-034C-8A0D-9EBE72E41CD1}" type="slidenum">
              <a:rPr lang="en-US" sz="1200">
                <a:solidFill>
                  <a:srgbClr val="000000"/>
                </a:solidFill>
                <a:latin typeface="Helvetica Neue" charset="0"/>
                <a:cs typeface="Helvetica Neue" charset="0"/>
              </a:rPr>
              <a:pPr eaLnBrk="1" hangingPunct="1"/>
              <a:t>14</a:t>
            </a:fld>
            <a:endParaRPr lang="en-US" sz="1200" dirty="0">
              <a:solidFill>
                <a:srgbClr val="000000"/>
              </a:solidFill>
              <a:latin typeface="Helvetica Neue" charset="0"/>
              <a:cs typeface="Helvetica Neue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1274" y="6123543"/>
            <a:ext cx="3339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Still working on log</a:t>
            </a:r>
            <a:r>
              <a:rPr lang="en-US" baseline="-25000" dirty="0" smtClean="0"/>
              <a:t>10</a:t>
            </a:r>
            <a:r>
              <a:rPr lang="en-US" dirty="0" smtClean="0"/>
              <a:t>(S125) &lt; 0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9744" y="596088"/>
            <a:ext cx="5635888" cy="3205537"/>
            <a:chOff x="0" y="863600"/>
            <a:chExt cx="9883295" cy="511574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63600"/>
              <a:ext cx="9143999" cy="5115749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1295400" y="3733800"/>
              <a:ext cx="4419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95400" y="3810000"/>
              <a:ext cx="4419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3124200" y="2942394"/>
              <a:ext cx="6759095" cy="79140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4" y="3815618"/>
            <a:ext cx="5242126" cy="292153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109760"/>
            <a:ext cx="9100808" cy="461665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Bookman Old Style"/>
                <a:cs typeface="Bookman Old Style"/>
              </a:rPr>
              <a:t>IceTop</a:t>
            </a:r>
            <a:r>
              <a:rPr lang="en-US" sz="24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-73 Data:   Energy Estimator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33559" y="1404201"/>
            <a:ext cx="26237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Mean Energy from</a:t>
            </a:r>
            <a:endParaRPr lang="en-US" dirty="0" smtClean="0">
              <a:latin typeface="Bookman Old Style"/>
              <a:cs typeface="Bookman Old Style"/>
            </a:endParaRPr>
          </a:p>
          <a:p>
            <a:pPr algn="ctr"/>
            <a:r>
              <a:rPr lang="en-US" dirty="0">
                <a:solidFill>
                  <a:srgbClr val="FFFFFF"/>
                </a:solidFill>
                <a:latin typeface="Bookman Old Style"/>
                <a:cs typeface="Bookman Old Style"/>
              </a:rPr>
              <a:t>m</a:t>
            </a:r>
            <a:r>
              <a:rPr lang="en-US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easured S125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in 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log</a:t>
            </a:r>
            <a:r>
              <a:rPr lang="en-US" baseline="-250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10</a:t>
            </a:r>
            <a:r>
              <a:rPr lang="en-US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(S</a:t>
            </a:r>
            <a:r>
              <a:rPr lang="en-US" baseline="-250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125</a:t>
            </a:r>
            <a:r>
              <a:rPr lang="en-US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) = 0.05 bins</a:t>
            </a:r>
            <a:endParaRPr lang="en-US" dirty="0">
              <a:solidFill>
                <a:srgbClr val="FFFFFF"/>
              </a:solidFill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1231012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ton_Core_Resolution_vs_Energy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7324"/>
            <a:ext cx="4366355" cy="2441154"/>
          </a:xfrm>
          <a:prstGeom prst="rect">
            <a:avLst/>
          </a:prstGeom>
        </p:spPr>
      </p:pic>
      <p:pic>
        <p:nvPicPr>
          <p:cNvPr id="4" name="Picture 3" descr="Proton_Space_Resolution_vs_Energy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183" y="749234"/>
            <a:ext cx="4566917" cy="2553286"/>
          </a:xfrm>
          <a:prstGeom prst="rect">
            <a:avLst/>
          </a:prstGeom>
        </p:spPr>
      </p:pic>
      <p:pic>
        <p:nvPicPr>
          <p:cNvPr id="6" name="Picture 5" descr="2Det-EffAre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901" y="3749551"/>
            <a:ext cx="4320232" cy="2429968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097374"/>
              </p:ext>
            </p:extLst>
          </p:nvPr>
        </p:nvGraphicFramePr>
        <p:xfrm>
          <a:off x="7352329" y="3866796"/>
          <a:ext cx="1297570" cy="199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Equation" r:id="rId6" imgW="1498600" imgH="228600" progId="Equation.3">
                  <p:embed/>
                </p:oleObj>
              </mc:Choice>
              <mc:Fallback>
                <p:oleObj name="Equation" r:id="rId6" imgW="1498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52329" y="3866796"/>
                        <a:ext cx="1297570" cy="199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142202"/>
              </p:ext>
            </p:extLst>
          </p:nvPr>
        </p:nvGraphicFramePr>
        <p:xfrm>
          <a:off x="7363579" y="4229657"/>
          <a:ext cx="1275819" cy="199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Equation" r:id="rId8" imgW="1473200" imgH="228600" progId="Equation.3">
                  <p:embed/>
                </p:oleObj>
              </mc:Choice>
              <mc:Fallback>
                <p:oleObj name="Equation" r:id="rId8" imgW="1473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63579" y="4229657"/>
                        <a:ext cx="1275819" cy="199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407130" y="3978432"/>
            <a:ext cx="433867" cy="175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Eff. ~ 1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840998" y="4066370"/>
            <a:ext cx="36001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384" y="109760"/>
            <a:ext cx="9032423" cy="461665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Bookman Old Style"/>
                <a:cs typeface="Bookman Old Style"/>
              </a:rPr>
              <a:t>IceTop</a:t>
            </a:r>
            <a:r>
              <a:rPr lang="en-US" sz="24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-73 Data:     Resolution &amp; Efficiency</a:t>
            </a:r>
          </a:p>
        </p:txBody>
      </p:sp>
      <p:pic>
        <p:nvPicPr>
          <p:cNvPr id="21" name="Picture 20" descr="E_Resolution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5506"/>
            <a:ext cx="4499491" cy="251097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62272" y="2273587"/>
            <a:ext cx="1782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ookman Old Style"/>
                <a:cs typeface="Bookman Old Style"/>
              </a:rPr>
              <a:t>Core Resolution</a:t>
            </a:r>
            <a:endParaRPr lang="en-US" sz="1600" dirty="0">
              <a:latin typeface="Bookman Old Style"/>
              <a:cs typeface="Bookman Old Style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61980" y="2406448"/>
            <a:ext cx="2237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ookman Old Style"/>
                <a:cs typeface="Bookman Old Style"/>
              </a:rPr>
              <a:t>Direction Resolution</a:t>
            </a:r>
            <a:endParaRPr lang="en-US" sz="1600" dirty="0">
              <a:latin typeface="Bookman Old Style"/>
              <a:cs typeface="Bookman Old Style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8150" y="5538462"/>
            <a:ext cx="2018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ookman Old Style"/>
                <a:cs typeface="Bookman Old Style"/>
              </a:rPr>
              <a:t>Energy Resolution</a:t>
            </a:r>
            <a:endParaRPr lang="en-US" sz="1600" dirty="0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735144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T73alon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3" y="1131398"/>
            <a:ext cx="8112930" cy="54515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85" y="226992"/>
            <a:ext cx="8987692" cy="461665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Bookman Old Style"/>
                <a:cs typeface="Bookman Old Style"/>
              </a:rPr>
              <a:t>IceTop</a:t>
            </a:r>
            <a:r>
              <a:rPr lang="en-US" sz="24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-73 Data:   Preliminary  Energy Spectrum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48538" y="2014551"/>
            <a:ext cx="4976655" cy="1733462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Callout 5"/>
          <p:cNvSpPr/>
          <p:nvPr/>
        </p:nvSpPr>
        <p:spPr>
          <a:xfrm>
            <a:off x="5850905" y="1342565"/>
            <a:ext cx="2133590" cy="1273092"/>
          </a:xfrm>
          <a:prstGeom prst="wedgeEllipseCallout">
            <a:avLst>
              <a:gd name="adj1" fmla="val -68632"/>
              <a:gd name="adj2" fmla="val 49245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Structure above ~20 </a:t>
            </a:r>
            <a:r>
              <a:rPr lang="en-US" sz="1400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PeV</a:t>
            </a:r>
            <a:endParaRPr lang="en-US" sz="1400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1379424" y="2842846"/>
            <a:ext cx="2635730" cy="770954"/>
          </a:xfrm>
          <a:prstGeom prst="wedgeEllipseCallout">
            <a:avLst>
              <a:gd name="adj1" fmla="val 39427"/>
              <a:gd name="adj2" fmla="val -76602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broken power law</a:t>
            </a:r>
            <a:endParaRPr lang="en-US" sz="1400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05584" y="4500082"/>
            <a:ext cx="5868928" cy="283566"/>
          </a:xfrm>
          <a:prstGeom prst="roundRect">
            <a:avLst/>
          </a:prstGeom>
          <a:solidFill>
            <a:srgbClr val="7F7F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Preliminary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87476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al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5" y="933235"/>
            <a:ext cx="8273216" cy="56030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98843" y="3937106"/>
            <a:ext cx="3319404" cy="738664"/>
          </a:xfrm>
          <a:prstGeom prst="rect">
            <a:avLst/>
          </a:prstGeom>
          <a:noFill/>
          <a:ln w="38100" cmpd="sng">
            <a:solidFill>
              <a:srgbClr val="FFFF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/>
                <a:cs typeface="Bookman Old Style"/>
              </a:rPr>
              <a:t>      </a:t>
            </a:r>
            <a:r>
              <a:rPr lang="en-US" sz="1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/>
                <a:cs typeface="Bookman Old Style"/>
              </a:rPr>
              <a:t> </a:t>
            </a:r>
            <a:r>
              <a:rPr lang="en-US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/>
                <a:cs typeface="Bookman Old Style"/>
              </a:rPr>
              <a:t>           </a:t>
            </a:r>
            <a:r>
              <a:rPr lang="en-US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/>
                <a:cs typeface="Bookman Old Style"/>
              </a:rPr>
              <a:t> </a:t>
            </a:r>
            <a:r>
              <a:rPr lang="en-US" sz="1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/>
                <a:cs typeface="Bookman Old Style"/>
              </a:rPr>
              <a:t>Preliminary</a:t>
            </a:r>
          </a:p>
          <a:p>
            <a:endParaRPr lang="en-US" sz="1400" b="1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/>
              <a:cs typeface="Bookman Old Style"/>
            </a:endParaRPr>
          </a:p>
          <a:p>
            <a:endParaRPr lang="en-US" sz="14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/>
              <a:cs typeface="Bookman Old Styl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84" y="109760"/>
            <a:ext cx="9032423" cy="461665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IceTop</a:t>
            </a:r>
            <a:r>
              <a:rPr lang="en-US" sz="24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Results compared with each other</a:t>
            </a:r>
          </a:p>
        </p:txBody>
      </p:sp>
    </p:spTree>
    <p:extLst>
      <p:ext uri="{BB962C8B-B14F-4D97-AF65-F5344CB8AC3E}">
        <p14:creationId xmlns:p14="http://schemas.microsoft.com/office/powerpoint/2010/main" val="750860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73big picture-E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3" y="652644"/>
            <a:ext cx="8826478" cy="60257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84" y="109760"/>
            <a:ext cx="9032423" cy="461665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IceTop-73 Preliminary Results in a big picture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803965" y="1177712"/>
            <a:ext cx="5868928" cy="283566"/>
          </a:xfrm>
          <a:prstGeom prst="roundRect">
            <a:avLst/>
          </a:prstGeom>
          <a:solidFill>
            <a:srgbClr val="7F7F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IceTop-73 Preliminary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03357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20643" y="3685470"/>
            <a:ext cx="2323357" cy="15696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 smtClean="0">
              <a:solidFill>
                <a:srgbClr val="FFFFFF"/>
              </a:solidFill>
              <a:latin typeface="Bookman Old Style"/>
              <a:cs typeface="Bookman Old Style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&lt;</a:t>
            </a:r>
            <a:r>
              <a:rPr lang="en-US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lnA</a:t>
            </a:r>
            <a:r>
              <a:rPr lang="en-US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&gt; exceeds 3.4</a:t>
            </a:r>
          </a:p>
          <a:p>
            <a:r>
              <a:rPr lang="en-US" i="1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   (heavier than </a:t>
            </a:r>
          </a:p>
          <a:p>
            <a:r>
              <a:rPr lang="en-US" i="1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  Si-like element)</a:t>
            </a:r>
          </a:p>
          <a:p>
            <a:r>
              <a:rPr lang="en-US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above ~ 20 </a:t>
            </a:r>
            <a:r>
              <a:rPr lang="en-US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PeV</a:t>
            </a:r>
            <a:endParaRPr lang="en-US" dirty="0" smtClean="0">
              <a:solidFill>
                <a:srgbClr val="FFFFFF"/>
              </a:solidFill>
              <a:latin typeface="Bookman Old Style"/>
              <a:cs typeface="Bookman Old Styl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838841" cy="39703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1600" dirty="0" smtClean="0">
              <a:solidFill>
                <a:srgbClr val="FFFFFF"/>
              </a:solidFill>
              <a:latin typeface="Bookman Old Style"/>
              <a:cs typeface="Bookman Old Style"/>
            </a:endParaRPr>
          </a:p>
          <a:p>
            <a:r>
              <a:rPr lang="en-US" sz="16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Complex structure beyond the Knee </a:t>
            </a:r>
          </a:p>
          <a:p>
            <a:r>
              <a:rPr lang="en-US" sz="16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is well</a:t>
            </a:r>
          </a:p>
          <a:p>
            <a:r>
              <a:rPr lang="en-US" sz="16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established by </a:t>
            </a:r>
          </a:p>
          <a:p>
            <a:r>
              <a:rPr lang="en-US" sz="16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several recent </a:t>
            </a:r>
          </a:p>
          <a:p>
            <a:r>
              <a:rPr lang="en-US" sz="16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measurements</a:t>
            </a:r>
          </a:p>
          <a:p>
            <a:endParaRPr lang="en-US" sz="1600" dirty="0" smtClean="0">
              <a:solidFill>
                <a:srgbClr val="FFFFFF"/>
              </a:solidFill>
              <a:latin typeface="Bookman Old Style"/>
              <a:cs typeface="Bookman Old Style"/>
            </a:endParaRPr>
          </a:p>
          <a:p>
            <a:endParaRPr lang="en-US" sz="1600" dirty="0" smtClean="0">
              <a:solidFill>
                <a:srgbClr val="FFFFFF"/>
              </a:solidFill>
              <a:latin typeface="Bookman Old Style"/>
              <a:cs typeface="Bookman Old Style"/>
            </a:endParaRPr>
          </a:p>
          <a:p>
            <a:r>
              <a:rPr lang="en-US" sz="16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challenge for classical </a:t>
            </a:r>
            <a:endParaRPr lang="en-US" sz="1600" dirty="0" smtClean="0">
              <a:solidFill>
                <a:srgbClr val="FFFFFF"/>
              </a:solidFill>
              <a:latin typeface="Bookman Old Style"/>
              <a:cs typeface="Bookman Old Style"/>
            </a:endParaRPr>
          </a:p>
          <a:p>
            <a:r>
              <a:rPr lang="en-US" sz="16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Rigidity cut off models</a:t>
            </a:r>
            <a:endParaRPr lang="en-US" sz="1600" dirty="0" smtClean="0">
              <a:solidFill>
                <a:srgbClr val="FFFFFF"/>
              </a:solidFill>
              <a:latin typeface="Bookman Old Style"/>
              <a:cs typeface="Bookman Old Style"/>
            </a:endParaRPr>
          </a:p>
          <a:p>
            <a:endParaRPr lang="en-US" sz="1400" dirty="0">
              <a:solidFill>
                <a:srgbClr val="FFFFFF"/>
              </a:solidFill>
              <a:latin typeface="Bookman Old Style"/>
              <a:cs typeface="Bookman Old Style"/>
            </a:endParaRPr>
          </a:p>
          <a:p>
            <a:endParaRPr lang="en-US" sz="1400" dirty="0" smtClean="0">
              <a:solidFill>
                <a:srgbClr val="FFFFFF"/>
              </a:solidFill>
              <a:latin typeface="Bookman Old Style"/>
              <a:cs typeface="Bookman Old Style"/>
            </a:endParaRPr>
          </a:p>
        </p:txBody>
      </p:sp>
      <p:pic>
        <p:nvPicPr>
          <p:cNvPr id="5" name="Picture 4" descr="ic40_mas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86" y="3670581"/>
            <a:ext cx="5966453" cy="3110778"/>
          </a:xfrm>
          <a:prstGeom prst="rect">
            <a:avLst/>
          </a:prstGeom>
        </p:spPr>
      </p:pic>
      <p:pic>
        <p:nvPicPr>
          <p:cNvPr id="8" name="Picture 7" descr="it73wotherexp-E3-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933" y="108748"/>
            <a:ext cx="7105853" cy="356853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5297542" y="2301255"/>
            <a:ext cx="44897" cy="2220563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661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37479" y="1397001"/>
            <a:ext cx="5646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  <a:latin typeface="Bookman Old Style"/>
                <a:cs typeface="Bookman Old Style"/>
              </a:rPr>
              <a:t>IceTop</a:t>
            </a:r>
            <a:r>
              <a:rPr lang="en-US" sz="12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 Array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Bookman Old Style" charset="0"/>
                <a:sym typeface="Wingdings" charset="0"/>
              </a:rPr>
              <a:t>81 Stations</a:t>
            </a:r>
            <a:r>
              <a:rPr lang="en-US" sz="1200" dirty="0">
                <a:solidFill>
                  <a:schemeClr val="bg1"/>
                </a:solidFill>
                <a:latin typeface="Bookman Old Style" charset="0"/>
                <a:sym typeface="Wingdings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Bookman Old Style" charset="0"/>
                <a:sym typeface="Wingdings" charset="0"/>
              </a:rPr>
              <a:t>on the surface</a:t>
            </a:r>
            <a:endParaRPr lang="en-US" sz="1200" dirty="0">
              <a:solidFill>
                <a:schemeClr val="bg1"/>
              </a:solidFill>
              <a:latin typeface="Bookman Old Style" charset="0"/>
              <a:sym typeface="Wingdings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 2 Ice Cherenkov Tanks per Station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 2 Digital Optical Modules per Tank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45136" y="5291606"/>
            <a:ext cx="3090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  <a:latin typeface="Bookman Old Style"/>
                <a:cs typeface="Bookman Old Style"/>
              </a:rPr>
              <a:t>IceCube</a:t>
            </a:r>
            <a:r>
              <a:rPr lang="en-US" sz="12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 Array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Bookman Old Style" charset="0"/>
                <a:sym typeface="Wingdings" charset="0"/>
              </a:rPr>
              <a:t>86 Strings @1450-2450 m depth in ice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60 Digital Optical Modules per String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47388" y="94517"/>
            <a:ext cx="3619818" cy="6661883"/>
            <a:chOff x="122449" y="196117"/>
            <a:chExt cx="3619818" cy="6661883"/>
          </a:xfrm>
        </p:grpSpPr>
        <p:grpSp>
          <p:nvGrpSpPr>
            <p:cNvPr id="7" name="Group 6"/>
            <p:cNvGrpSpPr/>
            <p:nvPr/>
          </p:nvGrpSpPr>
          <p:grpSpPr>
            <a:xfrm>
              <a:off x="190182" y="196117"/>
              <a:ext cx="3424791" cy="6661883"/>
              <a:chOff x="4555066" y="-592879"/>
              <a:chExt cx="3407833" cy="7450878"/>
            </a:xfrm>
          </p:grpSpPr>
          <p:pic>
            <p:nvPicPr>
              <p:cNvPr id="6" name="Picture 5" descr="IceCube86_lg.jpg"/>
              <p:cNvPicPr>
                <a:picLocks noChangeAspect="1"/>
              </p:cNvPicPr>
              <p:nvPr/>
            </p:nvPicPr>
            <p:blipFill rotWithShape="1">
              <a:blip r:embed="rId2"/>
              <a:srcRect l="33272" t="2963" r="39063" b="15663"/>
              <a:stretch/>
            </p:blipFill>
            <p:spPr>
              <a:xfrm>
                <a:off x="4572000" y="352094"/>
                <a:ext cx="3383280" cy="6505905"/>
              </a:xfrm>
              <a:prstGeom prst="rect">
                <a:avLst/>
              </a:prstGeom>
            </p:spPr>
          </p:pic>
          <p:pic>
            <p:nvPicPr>
              <p:cNvPr id="2" name="Picture 1" descr="SeasonsAerialView_lg.jpg"/>
              <p:cNvPicPr>
                <a:picLocks noChangeAspect="1"/>
              </p:cNvPicPr>
              <p:nvPr/>
            </p:nvPicPr>
            <p:blipFill rotWithShape="1">
              <a:blip r:embed="rId3"/>
              <a:srcRect t="-3" r="23068" b="27541"/>
              <a:stretch/>
            </p:blipFill>
            <p:spPr>
              <a:xfrm>
                <a:off x="4555066" y="-592879"/>
                <a:ext cx="3407833" cy="2149634"/>
              </a:xfrm>
              <a:prstGeom prst="rect">
                <a:avLst/>
              </a:prstGeom>
            </p:spPr>
          </p:pic>
        </p:grpSp>
        <p:pic>
          <p:nvPicPr>
            <p:cNvPr id="8" name="Picture 7" descr="ice-cube-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182" y="196117"/>
              <a:ext cx="3552085" cy="72212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22449" y="6039537"/>
              <a:ext cx="7617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Bookman Old Style"/>
                  <a:cs typeface="Bookman Old Style"/>
                </a:rPr>
                <a:t>2450 m</a:t>
              </a:r>
              <a:endParaRPr lang="en-US" sz="1200" dirty="0">
                <a:latin typeface="Bookman Old Style"/>
                <a:cs typeface="Bookman Old Style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2449" y="4168002"/>
              <a:ext cx="7617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Bookman Old Style"/>
                  <a:cs typeface="Bookman Old Style"/>
                </a:rPr>
                <a:t>1450 m</a:t>
              </a:r>
              <a:endParaRPr lang="en-US" sz="1200" dirty="0">
                <a:latin typeface="Bookman Old Style"/>
                <a:cs typeface="Bookman Old Style"/>
              </a:endParaRPr>
            </a:p>
          </p:txBody>
        </p:sp>
      </p:grpSp>
      <p:graphicFrame>
        <p:nvGraphicFramePr>
          <p:cNvPr id="13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379381"/>
              </p:ext>
            </p:extLst>
          </p:nvPr>
        </p:nvGraphicFramePr>
        <p:xfrm>
          <a:off x="6389446" y="1852570"/>
          <a:ext cx="2694783" cy="3657264"/>
        </p:xfrm>
        <a:graphic>
          <a:graphicData uri="http://schemas.openxmlformats.org/drawingml/2006/table">
            <a:tbl>
              <a:tblPr/>
              <a:tblGrid>
                <a:gridCol w="887654"/>
                <a:gridCol w="977900"/>
                <a:gridCol w="829229"/>
              </a:tblGrid>
              <a:tr h="36568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Season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1424" marR="91424" marT="45699" marB="45699" anchor="ctr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No. strings/No. stations</a:t>
                      </a:r>
                    </a:p>
                  </a:txBody>
                  <a:tcPr marL="91424" marR="91424" marT="45699" marB="45699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Array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config.</a:t>
                      </a:r>
                    </a:p>
                  </a:txBody>
                  <a:tcPr marL="91424" marR="91424" marT="45699" marB="45699" anchor="ctr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6568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2004-2005</a:t>
                      </a:r>
                    </a:p>
                  </a:txBody>
                  <a:tcPr marL="91424" marR="91424" marT="45699" marB="45699" anchor="ctr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 string +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 stations</a:t>
                      </a:r>
                    </a:p>
                  </a:txBody>
                  <a:tcPr marL="91424" marR="91424" marT="45699" marB="45699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1424" marR="91424" marT="45699" marB="45699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2011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2005-2006</a:t>
                      </a:r>
                    </a:p>
                  </a:txBody>
                  <a:tcPr marL="91424" marR="91424" marT="45699" marB="45699" anchor="ctr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 strings +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16 stations</a:t>
                      </a:r>
                    </a:p>
                  </a:txBody>
                  <a:tcPr marL="91424" marR="91424" marT="45699" marB="45699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1424" marR="91424" marT="45699" marB="45699" anchor="ctr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6587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2006-2007</a:t>
                      </a:r>
                    </a:p>
                  </a:txBody>
                  <a:tcPr marL="91424" marR="91424" marT="45699" marB="45699" anchor="ctr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22 strings + 26 stations</a:t>
                      </a:r>
                    </a:p>
                  </a:txBody>
                  <a:tcPr marL="91424" marR="91424" marT="45699" marB="45699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IT26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/IC22</a:t>
                      </a:r>
                    </a:p>
                  </a:txBody>
                  <a:tcPr marL="91424" marR="91424" marT="45699" marB="45699" anchor="ctr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2007-2008</a:t>
                      </a:r>
                    </a:p>
                  </a:txBody>
                  <a:tcPr marL="91424" marR="91424" marT="45699" marB="45699" anchor="ctr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40 strings +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40 stations</a:t>
                      </a:r>
                    </a:p>
                  </a:txBody>
                  <a:tcPr marL="91424" marR="91424" marT="45699" marB="45699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IT40/IC40</a:t>
                      </a:r>
                    </a:p>
                  </a:txBody>
                  <a:tcPr marL="91424" marR="91424" marT="45699" marB="45699" anchor="ctr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5056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2008-2009</a:t>
                      </a:r>
                    </a:p>
                  </a:txBody>
                  <a:tcPr marL="91424" marR="91424" marT="45699" marB="45699" anchor="ctr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59 strings + 59 stations</a:t>
                      </a:r>
                    </a:p>
                  </a:txBody>
                  <a:tcPr marL="91424" marR="91424" marT="45699" marB="45699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IT59/IC59</a:t>
                      </a:r>
                    </a:p>
                  </a:txBody>
                  <a:tcPr marL="91424" marR="91424" marT="45699" marB="45699" anchor="ctr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2009-2010</a:t>
                      </a:r>
                    </a:p>
                  </a:txBody>
                  <a:tcPr marL="91424" marR="91424" marT="45699" marB="45699" anchor="ctr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79 strings + 73 stations</a:t>
                      </a:r>
                    </a:p>
                  </a:txBody>
                  <a:tcPr marL="91424" marR="91424" marT="45699" marB="45699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IT73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/IC79</a:t>
                      </a:r>
                    </a:p>
                  </a:txBody>
                  <a:tcPr marL="91424" marR="91424" marT="45699" marB="45699" anchor="ctr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7436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2010-2011</a:t>
                      </a:r>
                    </a:p>
                  </a:txBody>
                  <a:tcPr marL="91424" marR="91424" marT="45699" marB="45699" anchor="ctr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86 strings + 81 stations</a:t>
                      </a:r>
                    </a:p>
                  </a:txBody>
                  <a:tcPr marL="91424" marR="91424" marT="45699" marB="45699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IT81/IC86</a:t>
                      </a:r>
                    </a:p>
                  </a:txBody>
                  <a:tcPr marL="91424" marR="91424" marT="45699" marB="45699" anchor="ctr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302872" y="493029"/>
            <a:ext cx="38411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Deployed in 7 Austral seasons</a:t>
            </a:r>
          </a:p>
          <a:p>
            <a:endParaRPr lang="en-US" dirty="0" smtClean="0">
              <a:solidFill>
                <a:srgbClr val="FFFFFF"/>
              </a:solidFill>
              <a:latin typeface="Bookman Old Style"/>
              <a:cs typeface="Bookman Old Style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Completed in 2010-2011 season</a:t>
            </a:r>
            <a:endParaRPr lang="en-US" dirty="0">
              <a:solidFill>
                <a:srgbClr val="FFFFFF"/>
              </a:solidFill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3291439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84" y="109760"/>
            <a:ext cx="9032423" cy="53245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Stay tuned:</a:t>
            </a:r>
          </a:p>
          <a:p>
            <a:endParaRPr lang="en-US" sz="2400" dirty="0" smtClean="0">
              <a:solidFill>
                <a:srgbClr val="FFFFFF"/>
              </a:solidFill>
              <a:latin typeface="Bookman Old Style"/>
              <a:cs typeface="Bookman Old Style"/>
            </a:endParaRPr>
          </a:p>
          <a:p>
            <a:r>
              <a:rPr lang="en-US" sz="24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*  </a:t>
            </a:r>
            <a:r>
              <a:rPr lang="en-US" sz="20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IceTop-59/IceCube-59 Coincidence </a:t>
            </a:r>
            <a:r>
              <a:rPr lang="en-US" sz="2000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lang="en-US" sz="20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nalysis</a:t>
            </a:r>
          </a:p>
          <a:p>
            <a:r>
              <a:rPr lang="en-US" sz="200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             -  alternative air shower reconstruction method           	          		    -  builds up LLH for each event from multi-variable tables</a:t>
            </a:r>
          </a:p>
          <a:p>
            <a:r>
              <a:rPr lang="en-US" sz="20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</a:p>
          <a:p>
            <a:r>
              <a:rPr lang="en-US" sz="20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*  IceTop-73/IceCube-79 Coincidence Analysis </a:t>
            </a:r>
          </a:p>
          <a:p>
            <a:r>
              <a:rPr lang="en-US" sz="20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              - Neural Network method</a:t>
            </a:r>
          </a:p>
          <a:p>
            <a:r>
              <a:rPr lang="en-US" sz="20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		</a:t>
            </a:r>
            <a:r>
              <a:rPr lang="en-US" sz="200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  - finalized by Dec 2012</a:t>
            </a:r>
          </a:p>
          <a:p>
            <a:endParaRPr lang="en-US" sz="2000" dirty="0" smtClean="0">
              <a:solidFill>
                <a:srgbClr val="FFFFFF"/>
              </a:solidFill>
              <a:latin typeface="Bookman Old Style"/>
              <a:cs typeface="Bookman Old Style"/>
            </a:endParaRPr>
          </a:p>
          <a:p>
            <a:r>
              <a:rPr lang="en-US" sz="20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*  New Methods for the Full Array Data: </a:t>
            </a:r>
          </a:p>
          <a:p>
            <a:r>
              <a:rPr lang="en-US" sz="20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     separate EM &amp; </a:t>
            </a:r>
            <a:r>
              <a:rPr lang="en-US" sz="2000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Muons</a:t>
            </a:r>
            <a:r>
              <a:rPr lang="en-US" sz="20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in LDF</a:t>
            </a:r>
          </a:p>
          <a:p>
            <a:endParaRPr lang="en-US" sz="2000" dirty="0">
              <a:solidFill>
                <a:srgbClr val="FFFFFF"/>
              </a:solidFill>
              <a:latin typeface="Bookman Old Style"/>
              <a:cs typeface="Bookman Old Style"/>
            </a:endParaRPr>
          </a:p>
          <a:p>
            <a:endParaRPr lang="en-US" sz="2000" dirty="0" smtClean="0">
              <a:solidFill>
                <a:srgbClr val="FFFFFF"/>
              </a:solidFill>
              <a:latin typeface="Bookman Old Style"/>
              <a:cs typeface="Bookman Old Style"/>
            </a:endParaRPr>
          </a:p>
          <a:p>
            <a:pPr algn="ctr"/>
            <a:r>
              <a:rPr lang="en-US" sz="24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========== * ==============</a:t>
            </a:r>
            <a:endParaRPr lang="en-US" sz="2400" dirty="0">
              <a:solidFill>
                <a:srgbClr val="FFFFFF"/>
              </a:solidFill>
              <a:latin typeface="Bookman Old Style"/>
              <a:cs typeface="Bookman Old Style"/>
            </a:endParaRPr>
          </a:p>
          <a:p>
            <a:pPr marL="342900" indent="-342900" algn="ctr">
              <a:buFontTx/>
              <a:buChar char="•"/>
            </a:pPr>
            <a:endParaRPr lang="en-US" sz="2400" dirty="0" smtClean="0">
              <a:solidFill>
                <a:srgbClr val="FFFFFF"/>
              </a:solidFill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1500223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0345" y="693083"/>
            <a:ext cx="2875255" cy="6063317"/>
            <a:chOff x="4555066" y="-592879"/>
            <a:chExt cx="3407833" cy="7450878"/>
          </a:xfrm>
        </p:grpSpPr>
        <p:pic>
          <p:nvPicPr>
            <p:cNvPr id="25" name="Picture 24" descr="IceCube86_lg.jpg"/>
            <p:cNvPicPr>
              <a:picLocks noChangeAspect="1"/>
            </p:cNvPicPr>
            <p:nvPr/>
          </p:nvPicPr>
          <p:blipFill rotWithShape="1">
            <a:blip r:embed="rId3"/>
            <a:srcRect l="33272" t="2963" r="39063" b="15663"/>
            <a:stretch/>
          </p:blipFill>
          <p:spPr>
            <a:xfrm>
              <a:off x="4572000" y="352094"/>
              <a:ext cx="3383280" cy="6505905"/>
            </a:xfrm>
            <a:prstGeom prst="rect">
              <a:avLst/>
            </a:prstGeom>
          </p:spPr>
        </p:pic>
        <p:pic>
          <p:nvPicPr>
            <p:cNvPr id="26" name="Picture 25" descr="SeasonsAerialView_lg.jpg"/>
            <p:cNvPicPr>
              <a:picLocks noChangeAspect="1"/>
            </p:cNvPicPr>
            <p:nvPr/>
          </p:nvPicPr>
          <p:blipFill rotWithShape="1">
            <a:blip r:embed="rId4"/>
            <a:srcRect t="-3" r="23068" b="27541"/>
            <a:stretch/>
          </p:blipFill>
          <p:spPr>
            <a:xfrm>
              <a:off x="4555066" y="-592879"/>
              <a:ext cx="3407833" cy="2149634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-47388" y="4343401"/>
            <a:ext cx="761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Bookman Old Style"/>
                <a:cs typeface="Bookman Old Style"/>
              </a:rPr>
              <a:t>1450 m</a:t>
            </a:r>
            <a:endParaRPr lang="en-US" sz="1200" dirty="0">
              <a:latin typeface="Bookman Old Style"/>
              <a:cs typeface="Bookman Old Style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4633" y="0"/>
            <a:ext cx="8502650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Bookman Old Style" charset="0"/>
              </a:rPr>
              <a:t>Neutrino </a:t>
            </a:r>
            <a:r>
              <a:rPr lang="en-US" sz="2800" dirty="0">
                <a:solidFill>
                  <a:schemeClr val="bg1"/>
                </a:solidFill>
                <a:latin typeface="Bookman Old Style" charset="0"/>
              </a:rPr>
              <a:t>Telescope &amp; 3D Cosmic Ray Detector</a:t>
            </a:r>
          </a:p>
        </p:txBody>
      </p:sp>
      <p:pic>
        <p:nvPicPr>
          <p:cNvPr id="13" name="Picture 12" descr="proton_15_60deg.xz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70847" y="0"/>
            <a:ext cx="1931931" cy="193193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303408">
            <a:off x="153904" y="2379904"/>
            <a:ext cx="1575227" cy="3561679"/>
            <a:chOff x="844551" y="2912624"/>
            <a:chExt cx="1386314" cy="3119876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928686" y="2912624"/>
              <a:ext cx="1252167" cy="3092747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978698" y="2912624"/>
              <a:ext cx="1252167" cy="3092747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844551" y="2939753"/>
              <a:ext cx="1252167" cy="3092747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-46692" y="6142432"/>
            <a:ext cx="761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Bookman Old Style"/>
                <a:cs typeface="Bookman Old Style"/>
              </a:rPr>
              <a:t>2450 m</a:t>
            </a:r>
            <a:endParaRPr lang="en-US" sz="1200" dirty="0">
              <a:latin typeface="Bookman Old Style"/>
              <a:cs typeface="Bookman Old Style"/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895600" y="1864173"/>
            <a:ext cx="5678424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Bookman Old Style" charset="0"/>
                <a:sym typeface="Wingdings" charset="0"/>
              </a:rPr>
              <a:t>IceTop</a:t>
            </a:r>
            <a:r>
              <a:rPr lang="en-US" b="1" dirty="0" smtClean="0">
                <a:solidFill>
                  <a:schemeClr val="bg1"/>
                </a:solidFill>
                <a:latin typeface="Bookman Old Style" charset="0"/>
                <a:sym typeface="Wingdings" charset="0"/>
              </a:rPr>
              <a:t> </a:t>
            </a:r>
            <a:endParaRPr lang="en-US" dirty="0" smtClean="0">
              <a:solidFill>
                <a:schemeClr val="bg1"/>
              </a:solidFill>
              <a:latin typeface="Bookman Old Style" charset="0"/>
              <a:sym typeface="Wingdings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Bookman Old Style" charset="0"/>
                <a:sym typeface="Wingdings" charset="0"/>
              </a:rPr>
              <a:t>EM component </a:t>
            </a:r>
            <a:r>
              <a:rPr lang="en-US" dirty="0">
                <a:solidFill>
                  <a:srgbClr val="FFFF00"/>
                </a:solidFill>
                <a:latin typeface="Bookman Old Style" charset="0"/>
                <a:sym typeface="Wingdings" charset="0"/>
              </a:rPr>
              <a:t>near shower </a:t>
            </a:r>
            <a:r>
              <a:rPr lang="en-US" dirty="0" smtClean="0">
                <a:solidFill>
                  <a:srgbClr val="FFFF00"/>
                </a:solidFill>
                <a:latin typeface="Bookman Old Style" charset="0"/>
                <a:sym typeface="Wingdings" charset="0"/>
              </a:rPr>
              <a:t>max</a:t>
            </a:r>
          </a:p>
          <a:p>
            <a:r>
              <a:rPr lang="en-US" dirty="0" smtClean="0">
                <a:solidFill>
                  <a:srgbClr val="2EF7FF"/>
                </a:solidFill>
                <a:latin typeface="Bookman Old Style" charset="0"/>
                <a:sym typeface="Wingdings" charset="0"/>
              </a:rPr>
              <a:t>shower </a:t>
            </a:r>
            <a:r>
              <a:rPr lang="en-US" dirty="0">
                <a:solidFill>
                  <a:srgbClr val="2EF7FF"/>
                </a:solidFill>
                <a:latin typeface="Bookman Old Style" charset="0"/>
                <a:sym typeface="Wingdings" charset="0"/>
              </a:rPr>
              <a:t>size &amp; arrival times over 1km</a:t>
            </a:r>
            <a:r>
              <a:rPr lang="en-US" baseline="30000" dirty="0">
                <a:solidFill>
                  <a:srgbClr val="2EF7FF"/>
                </a:solidFill>
                <a:latin typeface="Bookman Old Style" charset="0"/>
                <a:sym typeface="Wingdings" charset="0"/>
              </a:rPr>
              <a:t>2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2895600" y="4767887"/>
            <a:ext cx="575699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FFFF"/>
                </a:solidFill>
                <a:latin typeface="Bookman Old Style" charset="0"/>
                <a:sym typeface="Wingdings" charset="0"/>
              </a:rPr>
              <a:t>IceCube</a:t>
            </a:r>
            <a:r>
              <a:rPr lang="en-US" b="1" dirty="0" smtClean="0">
                <a:solidFill>
                  <a:srgbClr val="FFFFFF"/>
                </a:solidFill>
                <a:latin typeface="Bookman Old Style" charset="0"/>
                <a:sym typeface="Wingdings" charset="0"/>
              </a:rPr>
              <a:t> 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Bookman Old Style" charset="0"/>
                <a:sym typeface="Wingdings" charset="0"/>
              </a:rPr>
              <a:t>Muonic</a:t>
            </a:r>
            <a:r>
              <a:rPr lang="en-US" dirty="0" smtClean="0">
                <a:solidFill>
                  <a:srgbClr val="FFFF00"/>
                </a:solidFill>
                <a:latin typeface="Bookman Old Style" charset="0"/>
                <a:sym typeface="Wingdings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Bookman Old Style" charset="0"/>
                <a:sym typeface="Wingdings" charset="0"/>
              </a:rPr>
              <a:t>component @ 1450m-2450m depth in ice</a:t>
            </a:r>
          </a:p>
          <a:p>
            <a:r>
              <a:rPr lang="en-US" dirty="0" err="1" smtClean="0">
                <a:solidFill>
                  <a:srgbClr val="2EF7FF"/>
                </a:solidFill>
                <a:latin typeface="Bookman Old Style" charset="0"/>
                <a:sym typeface="Wingdings" charset="0"/>
              </a:rPr>
              <a:t>muon</a:t>
            </a:r>
            <a:r>
              <a:rPr lang="en-US" dirty="0" smtClean="0">
                <a:solidFill>
                  <a:srgbClr val="2EF7FF"/>
                </a:solidFill>
                <a:latin typeface="Bookman Old Style" charset="0"/>
                <a:sym typeface="Wingdings" charset="0"/>
              </a:rPr>
              <a:t> </a:t>
            </a:r>
            <a:r>
              <a:rPr lang="en-US" dirty="0">
                <a:solidFill>
                  <a:srgbClr val="2EF7FF"/>
                </a:solidFill>
                <a:latin typeface="Bookman Old Style" charset="0"/>
                <a:sym typeface="Wingdings" charset="0"/>
              </a:rPr>
              <a:t>bundle energy  over 1km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4021034" y="918966"/>
            <a:ext cx="663902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Bookman Old Style" charset="0"/>
                <a:sym typeface="Wingdings" charset="0"/>
              </a:rPr>
              <a:t>Air shower </a:t>
            </a:r>
            <a:r>
              <a:rPr lang="en-US" sz="2000" dirty="0" smtClean="0">
                <a:solidFill>
                  <a:schemeClr val="bg1"/>
                </a:solidFill>
                <a:latin typeface="Bookman Old Style" charset="0"/>
                <a:sym typeface="Wingdings" charset="0"/>
              </a:rPr>
              <a:t>detection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Bookman Old Style" charset="0"/>
                <a:sym typeface="Wingdings" charset="0"/>
              </a:rPr>
              <a:t> @ </a:t>
            </a:r>
            <a:r>
              <a:rPr lang="en-US" sz="2000" dirty="0">
                <a:solidFill>
                  <a:schemeClr val="bg1"/>
                </a:solidFill>
                <a:latin typeface="Bookman Old Style" charset="0"/>
                <a:sym typeface="Wingdings" charset="0"/>
              </a:rPr>
              <a:t>2835m altitude (680 g/</a:t>
            </a:r>
            <a:r>
              <a:rPr lang="en-US" sz="2000" dirty="0" smtClean="0">
                <a:solidFill>
                  <a:schemeClr val="bg1"/>
                </a:solidFill>
                <a:latin typeface="Bookman Old Style" charset="0"/>
                <a:sym typeface="Wingdings" charset="0"/>
              </a:rPr>
              <a:t>cm</a:t>
            </a:r>
            <a:r>
              <a:rPr lang="en-US" sz="2000" baseline="30000" dirty="0" smtClean="0">
                <a:solidFill>
                  <a:schemeClr val="bg1"/>
                </a:solidFill>
                <a:latin typeface="Bookman Old Style" charset="0"/>
                <a:sym typeface="Wingdings" charset="0"/>
              </a:rPr>
              <a:t>2</a:t>
            </a:r>
            <a:r>
              <a:rPr lang="en-US" sz="2000" dirty="0" smtClean="0">
                <a:solidFill>
                  <a:schemeClr val="bg1"/>
                </a:solidFill>
                <a:latin typeface="Bookman Old Style" charset="0"/>
                <a:sym typeface="Wingdings" charset="0"/>
              </a:rPr>
              <a:t>)</a:t>
            </a:r>
            <a:endParaRPr lang="en-US" sz="2000" dirty="0">
              <a:solidFill>
                <a:schemeClr val="bg1"/>
              </a:solidFill>
              <a:latin typeface="Bookman Old Style" charset="0"/>
              <a:sym typeface="Wingding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370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rks Pole Flight 06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7" y="693298"/>
            <a:ext cx="9144000" cy="61127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81178"/>
            <a:ext cx="6045200" cy="5232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IceTop</a:t>
            </a:r>
            <a:r>
              <a:rPr lang="en-US" sz="24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Array: Geometry and Energetics</a:t>
            </a:r>
            <a:endParaRPr lang="en-US" sz="2400" dirty="0">
              <a:solidFill>
                <a:srgbClr val="FFFFFF"/>
              </a:solidFill>
              <a:latin typeface="Bookman Old Style"/>
              <a:cs typeface="Bookman Old Sty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6346" y="2907718"/>
            <a:ext cx="633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10m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841500" y="2406650"/>
            <a:ext cx="3702050" cy="426483"/>
          </a:xfrm>
          <a:prstGeom prst="straightConnector1">
            <a:avLst/>
          </a:prstGeom>
          <a:ln>
            <a:solidFill>
              <a:schemeClr val="tx1"/>
            </a:solidFill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87839" y="2297668"/>
            <a:ext cx="76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125m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47800" y="2833132"/>
            <a:ext cx="393700" cy="1651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2978539" y="2887796"/>
            <a:ext cx="6133321" cy="3898348"/>
            <a:chOff x="2747631" y="2667000"/>
            <a:chExt cx="6396368" cy="413906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5364" y="2667000"/>
              <a:ext cx="5028635" cy="4139066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>
            <a:xfrm>
              <a:off x="5592954" y="3357596"/>
              <a:ext cx="689469" cy="664079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>
              <a:stCxn id="17" idx="2"/>
            </p:cNvCxnSpPr>
            <p:nvPr/>
          </p:nvCxnSpPr>
          <p:spPr>
            <a:xfrm flipH="1" flipV="1">
              <a:off x="4059814" y="3357596"/>
              <a:ext cx="1533140" cy="33203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747631" y="3079975"/>
              <a:ext cx="1305376" cy="555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~300 </a:t>
              </a:r>
              <a:r>
                <a:rPr lang="en-US" dirty="0" err="1" smtClean="0"/>
                <a:t>TeV</a:t>
              </a:r>
              <a:r>
                <a:rPr lang="en-US" dirty="0"/>
                <a:t> </a:t>
              </a:r>
              <a:r>
                <a:rPr lang="en-US" dirty="0" smtClean="0"/>
                <a:t>showers</a:t>
              </a:r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6621231" y="4769303"/>
              <a:ext cx="360907" cy="327306"/>
            </a:xfrm>
            <a:prstGeom prst="ellipse">
              <a:avLst/>
            </a:prstGeom>
            <a:solidFill>
              <a:srgbClr val="C0504D">
                <a:alpha val="3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>
              <a:stCxn id="20" idx="2"/>
              <a:endCxn id="22" idx="3"/>
            </p:cNvCxnSpPr>
            <p:nvPr/>
          </p:nvCxnSpPr>
          <p:spPr>
            <a:xfrm flipH="1">
              <a:off x="3895424" y="4932957"/>
              <a:ext cx="2725806" cy="148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886334" y="4656823"/>
              <a:ext cx="1009090" cy="555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~30 </a:t>
              </a:r>
              <a:r>
                <a:rPr lang="en-US" dirty="0" err="1" smtClean="0"/>
                <a:t>TeV</a:t>
              </a:r>
              <a:r>
                <a:rPr lang="en-US" dirty="0"/>
                <a:t> </a:t>
              </a:r>
              <a:r>
                <a:rPr lang="en-US" dirty="0" smtClean="0"/>
                <a:t>showers</a:t>
              </a:r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6705092" y="4317350"/>
              <a:ext cx="705358" cy="678945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>
              <a:stCxn id="23" idx="2"/>
              <a:endCxn id="25" idx="3"/>
            </p:cNvCxnSpPr>
            <p:nvPr/>
          </p:nvCxnSpPr>
          <p:spPr>
            <a:xfrm flipH="1" flipV="1">
              <a:off x="3944346" y="4235511"/>
              <a:ext cx="2760746" cy="421313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833443" y="3957890"/>
              <a:ext cx="1110903" cy="555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~100 </a:t>
              </a:r>
              <a:r>
                <a:rPr lang="en-US" dirty="0" err="1" smtClean="0"/>
                <a:t>TeV</a:t>
              </a:r>
              <a:r>
                <a:rPr lang="en-US" dirty="0"/>
                <a:t> </a:t>
              </a:r>
              <a:r>
                <a:rPr lang="en-US" dirty="0" smtClean="0"/>
                <a:t>showers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191626" y="4235511"/>
              <a:ext cx="1209012" cy="359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3"/>
                  </a:solidFill>
                </a:rPr>
                <a:t>Dense Core</a:t>
              </a:r>
              <a:endParaRPr lang="en-US" sz="1600" b="1" dirty="0">
                <a:solidFill>
                  <a:schemeClr val="accent3"/>
                </a:solidFill>
              </a:endParaRPr>
            </a:p>
          </p:txBody>
        </p:sp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5275997"/>
                </p:ext>
              </p:extLst>
            </p:nvPr>
          </p:nvGraphicFramePr>
          <p:xfrm>
            <a:off x="7244605" y="2780104"/>
            <a:ext cx="1636347" cy="2998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8" name="Equation" r:id="rId5" imgW="1257300" imgH="254000" progId="Equation.3">
                    <p:embed/>
                  </p:oleObj>
                </mc:Choice>
                <mc:Fallback>
                  <p:oleObj name="Equation" r:id="rId5" imgW="1257300" imgH="254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244605" y="2780104"/>
                          <a:ext cx="1636347" cy="2998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2" name="Group 61"/>
          <p:cNvGrpSpPr/>
          <p:nvPr/>
        </p:nvGrpSpPr>
        <p:grpSpPr>
          <a:xfrm>
            <a:off x="1447800" y="4776221"/>
            <a:ext cx="1465177" cy="836696"/>
            <a:chOff x="1300631" y="3724382"/>
            <a:chExt cx="1465177" cy="836696"/>
          </a:xfrm>
        </p:grpSpPr>
        <p:sp>
          <p:nvSpPr>
            <p:cNvPr id="54" name="TextBox 53"/>
            <p:cNvSpPr txBox="1"/>
            <p:nvPr/>
          </p:nvSpPr>
          <p:spPr>
            <a:xfrm>
              <a:off x="1314068" y="3724382"/>
              <a:ext cx="1451740" cy="830997"/>
            </a:xfrm>
            <a:prstGeom prst="rect">
              <a:avLst/>
            </a:prstGeom>
            <a:solidFill>
              <a:srgbClr val="FFFF00"/>
            </a:solidFill>
            <a:ln w="254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Current results</a:t>
              </a:r>
            </a:p>
            <a:p>
              <a:pPr algn="ctr"/>
              <a:r>
                <a:rPr lang="en-US" sz="1600" dirty="0"/>
                <a:t>5+ </a:t>
              </a:r>
              <a:r>
                <a:rPr lang="en-US" sz="1600" dirty="0" smtClean="0"/>
                <a:t>stations</a:t>
              </a:r>
            </a:p>
            <a:p>
              <a:pPr algn="ctr"/>
              <a:endParaRPr lang="en-US" sz="1600" dirty="0" smtClean="0"/>
            </a:p>
          </p:txBody>
        </p:sp>
        <p:graphicFrame>
          <p:nvGraphicFramePr>
            <p:cNvPr id="51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510024"/>
                </p:ext>
              </p:extLst>
            </p:nvPr>
          </p:nvGraphicFramePr>
          <p:xfrm>
            <a:off x="1300631" y="4323254"/>
            <a:ext cx="1465177" cy="2378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9" name="Equation" r:id="rId7" imgW="977900" imgH="165100" progId="Equation.3">
                    <p:embed/>
                  </p:oleObj>
                </mc:Choice>
                <mc:Fallback>
                  <p:oleObj name="Equation" r:id="rId7" imgW="977900" imgH="165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300631" y="4323254"/>
                          <a:ext cx="1465177" cy="237824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4" name="Group 63"/>
          <p:cNvGrpSpPr/>
          <p:nvPr/>
        </p:nvGrpSpPr>
        <p:grpSpPr>
          <a:xfrm>
            <a:off x="1409786" y="5805983"/>
            <a:ext cx="1628041" cy="861774"/>
            <a:chOff x="1156346" y="5649733"/>
            <a:chExt cx="1628041" cy="861774"/>
          </a:xfrm>
        </p:grpSpPr>
        <p:sp>
          <p:nvSpPr>
            <p:cNvPr id="58" name="TextBox 57"/>
            <p:cNvSpPr txBox="1"/>
            <p:nvPr/>
          </p:nvSpPr>
          <p:spPr>
            <a:xfrm>
              <a:off x="1156346" y="5649733"/>
              <a:ext cx="1628041" cy="861774"/>
            </a:xfrm>
            <a:prstGeom prst="rect">
              <a:avLst/>
            </a:prstGeom>
            <a:solidFill>
              <a:srgbClr val="FFFF00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Work in progress</a:t>
              </a:r>
            </a:p>
            <a:p>
              <a:pPr algn="ctr"/>
              <a:r>
                <a:rPr lang="en-US" sz="1600" dirty="0"/>
                <a:t>3+ stations</a:t>
              </a:r>
            </a:p>
            <a:p>
              <a:pPr algn="ctr"/>
              <a:endParaRPr lang="en-US" sz="1600" b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55" name="Objec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1593784"/>
                </p:ext>
              </p:extLst>
            </p:nvPr>
          </p:nvGraphicFramePr>
          <p:xfrm>
            <a:off x="1409786" y="6236870"/>
            <a:ext cx="1217613" cy="274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0" name="Equation" r:id="rId9" imgW="812800" imgH="190500" progId="Equation.3">
                    <p:embed/>
                  </p:oleObj>
                </mc:Choice>
                <mc:Fallback>
                  <p:oleObj name="Equation" r:id="rId9" imgW="812800" imgH="1905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409786" y="6236870"/>
                          <a:ext cx="1217613" cy="274637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34258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046C093-98FB-034C-8A0D-9EBE72E41CD1}" type="slidenum">
              <a:rPr lang="en-US" sz="1200">
                <a:latin typeface="Helvetica Neue" charset="0"/>
                <a:cs typeface="Helvetica Neue" charset="0"/>
              </a:rPr>
              <a:pPr eaLnBrk="1" hangingPunct="1"/>
              <a:t>5</a:t>
            </a:fld>
            <a:endParaRPr lang="en-US" sz="1200" dirty="0">
              <a:latin typeface="Helvetica Neue" charset="0"/>
              <a:cs typeface="Helvetica Neue" charset="0"/>
            </a:endParaRPr>
          </a:p>
        </p:txBody>
      </p:sp>
      <p:sp>
        <p:nvSpPr>
          <p:cNvPr id="26" name="TextBox 26"/>
          <p:cNvSpPr txBox="1">
            <a:spLocks noChangeArrowheads="1"/>
          </p:cNvSpPr>
          <p:nvPr/>
        </p:nvSpPr>
        <p:spPr bwMode="auto">
          <a:xfrm>
            <a:off x="2819400" y="6281705"/>
            <a:ext cx="955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/>
              <a:t>Tank B</a:t>
            </a:r>
            <a:endParaRPr lang="en-US" sz="1800" dirty="0"/>
          </a:p>
        </p:txBody>
      </p:sp>
      <p:sp>
        <p:nvSpPr>
          <p:cNvPr id="36" name="TextBox 52"/>
          <p:cNvSpPr txBox="1">
            <a:spLocks noChangeArrowheads="1"/>
          </p:cNvSpPr>
          <p:nvPr/>
        </p:nvSpPr>
        <p:spPr bwMode="auto">
          <a:xfrm>
            <a:off x="2819400" y="616741"/>
            <a:ext cx="612549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 smtClean="0">
                <a:solidFill>
                  <a:srgbClr val="FFFFFF"/>
                </a:solidFill>
              </a:rPr>
              <a:t>Single hits </a:t>
            </a:r>
            <a:r>
              <a:rPr lang="en-US" sz="1800" dirty="0" smtClean="0">
                <a:solidFill>
                  <a:srgbClr val="FFFFFF"/>
                </a:solidFill>
              </a:rPr>
              <a:t>(1 DOM) or SLC</a:t>
            </a:r>
          </a:p>
          <a:p>
            <a:pPr algn="ctr" eaLnBrk="1" hangingPunct="1"/>
            <a:r>
              <a:rPr lang="en-US" sz="1800" dirty="0" smtClean="0">
                <a:solidFill>
                  <a:srgbClr val="FFFFFF"/>
                </a:solidFill>
              </a:rPr>
              <a:t>(</a:t>
            </a:r>
            <a:r>
              <a:rPr lang="en-US" sz="1800" dirty="0">
                <a:solidFill>
                  <a:srgbClr val="FFFFFF"/>
                </a:solidFill>
              </a:rPr>
              <a:t>muon detection + veto of air showers for in-ice </a:t>
            </a:r>
            <a:r>
              <a:rPr lang="en-US" sz="1800" dirty="0" smtClean="0">
                <a:solidFill>
                  <a:srgbClr val="FFFFFF"/>
                </a:solidFill>
              </a:rPr>
              <a:t>studies)(</a:t>
            </a:r>
            <a:r>
              <a:rPr lang="en-US" sz="1800" b="1" dirty="0" smtClean="0">
                <a:solidFill>
                  <a:srgbClr val="FFFFFF"/>
                </a:solidFill>
              </a:rPr>
              <a:t>1600 Hz</a:t>
            </a:r>
            <a:r>
              <a:rPr lang="en-US" sz="1800" dirty="0" smtClean="0">
                <a:solidFill>
                  <a:srgbClr val="FFFFFF"/>
                </a:solidFill>
              </a:rPr>
              <a:t>)</a:t>
            </a:r>
            <a:endParaRPr lang="en-US" sz="1800" dirty="0">
              <a:solidFill>
                <a:srgbClr val="FFFFFF"/>
              </a:solidFill>
            </a:endParaRPr>
          </a:p>
          <a:p>
            <a:pPr algn="ctr" eaLnBrk="1" hangingPunct="1"/>
            <a:endParaRPr lang="en-US" sz="1800" dirty="0">
              <a:solidFill>
                <a:srgbClr val="FFFFFF"/>
              </a:solidFill>
            </a:endParaRPr>
          </a:p>
          <a:p>
            <a:pPr algn="ctr" eaLnBrk="1" hangingPunct="1"/>
            <a:r>
              <a:rPr lang="en-US" sz="1800" b="1" dirty="0" smtClean="0">
                <a:solidFill>
                  <a:srgbClr val="FFFFFF"/>
                </a:solidFill>
              </a:rPr>
              <a:t>Station trigger</a:t>
            </a:r>
          </a:p>
          <a:p>
            <a:pPr algn="ctr" eaLnBrk="1" hangingPunct="1"/>
            <a:r>
              <a:rPr lang="en-US" sz="1800" dirty="0" smtClean="0">
                <a:solidFill>
                  <a:srgbClr val="FFFFFF"/>
                </a:solidFill>
              </a:rPr>
              <a:t>HG-HG or HG-LG coincidence in 1 </a:t>
            </a:r>
            <a:r>
              <a:rPr lang="en-US" sz="1800" dirty="0" err="1" smtClean="0">
                <a:solidFill>
                  <a:srgbClr val="FFFFFF"/>
                </a:solidFill>
              </a:rPr>
              <a:t>μs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>
                <a:solidFill>
                  <a:srgbClr val="FFFFFF"/>
                </a:solidFill>
              </a:rPr>
              <a:t>(</a:t>
            </a:r>
            <a:r>
              <a:rPr lang="en-US" sz="1800" b="1" dirty="0">
                <a:solidFill>
                  <a:srgbClr val="FFFFFF"/>
                </a:solidFill>
              </a:rPr>
              <a:t>30 Hz</a:t>
            </a:r>
            <a:r>
              <a:rPr lang="en-US" sz="1800" dirty="0" smtClean="0">
                <a:solidFill>
                  <a:srgbClr val="FFFFFF"/>
                </a:solidFill>
              </a:rPr>
              <a:t>)</a:t>
            </a:r>
          </a:p>
          <a:p>
            <a:pPr algn="ctr" eaLnBrk="1" hangingPunct="1"/>
            <a:endParaRPr lang="en-US" sz="1800" dirty="0">
              <a:solidFill>
                <a:srgbClr val="FFFFFF"/>
              </a:solidFill>
            </a:endParaRPr>
          </a:p>
          <a:p>
            <a:pPr algn="ctr" eaLnBrk="1" hangingPunct="1"/>
            <a:r>
              <a:rPr lang="en-US" sz="1800" b="1" dirty="0" err="1" smtClean="0">
                <a:solidFill>
                  <a:srgbClr val="FFFFFF"/>
                </a:solidFill>
              </a:rPr>
              <a:t>IceTop</a:t>
            </a:r>
            <a:r>
              <a:rPr lang="en-US" sz="1800" b="1" dirty="0" smtClean="0">
                <a:solidFill>
                  <a:srgbClr val="FFFFFF"/>
                </a:solidFill>
              </a:rPr>
              <a:t> trigger</a:t>
            </a:r>
          </a:p>
          <a:p>
            <a:pPr algn="ctr" eaLnBrk="1" hangingPunct="1"/>
            <a:r>
              <a:rPr lang="en-US" sz="1800" dirty="0" smtClean="0">
                <a:solidFill>
                  <a:srgbClr val="FFFFFF"/>
                </a:solidFill>
              </a:rPr>
              <a:t>3+ stations </a:t>
            </a:r>
            <a:r>
              <a:rPr lang="en-US" sz="1800" dirty="0">
                <a:solidFill>
                  <a:srgbClr val="FFFFFF"/>
                </a:solidFill>
              </a:rPr>
              <a:t>in </a:t>
            </a:r>
            <a:r>
              <a:rPr lang="en-US" sz="1800" dirty="0" smtClean="0">
                <a:solidFill>
                  <a:srgbClr val="FFFFFF"/>
                </a:solidFill>
              </a:rPr>
              <a:t>+/- 10 </a:t>
            </a:r>
            <a:r>
              <a:rPr lang="en-US" sz="1800" dirty="0" err="1" smtClean="0">
                <a:solidFill>
                  <a:srgbClr val="FFFFFF"/>
                </a:solidFill>
              </a:rPr>
              <a:t>μs</a:t>
            </a:r>
            <a:r>
              <a:rPr lang="en-US" sz="1800" dirty="0" smtClean="0">
                <a:solidFill>
                  <a:srgbClr val="FFFFFF"/>
                </a:solidFill>
              </a:rPr>
              <a:t> (</a:t>
            </a:r>
            <a:r>
              <a:rPr lang="en-US" sz="1800" b="1" dirty="0" smtClean="0">
                <a:solidFill>
                  <a:srgbClr val="FFFFFF"/>
                </a:solidFill>
              </a:rPr>
              <a:t>35Hz</a:t>
            </a:r>
            <a:r>
              <a:rPr lang="en-US" sz="1800" dirty="0" smtClean="0">
                <a:solidFill>
                  <a:srgbClr val="FFFFFF"/>
                </a:solidFill>
              </a:rPr>
              <a:t>)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40" name="TextBox 6"/>
          <p:cNvSpPr txBox="1">
            <a:spLocks noChangeArrowheads="1"/>
          </p:cNvSpPr>
          <p:nvPr/>
        </p:nvSpPr>
        <p:spPr bwMode="auto">
          <a:xfrm>
            <a:off x="1280402" y="655315"/>
            <a:ext cx="9284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FF"/>
                </a:solidFill>
              </a:rPr>
              <a:t>Tank A</a:t>
            </a: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58" name="TextBox 6"/>
          <p:cNvSpPr txBox="1">
            <a:spLocks noChangeArrowheads="1"/>
          </p:cNvSpPr>
          <p:nvPr/>
        </p:nvSpPr>
        <p:spPr bwMode="auto">
          <a:xfrm>
            <a:off x="1205141" y="6399336"/>
            <a:ext cx="9284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FF"/>
                </a:solidFill>
              </a:rPr>
              <a:t>Tank B</a:t>
            </a:r>
            <a:endParaRPr lang="en-US" sz="1800" b="1" dirty="0">
              <a:solidFill>
                <a:srgbClr val="FFFFFF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81949" y="1114133"/>
            <a:ext cx="2706511" cy="5228386"/>
            <a:chOff x="381949" y="868653"/>
            <a:chExt cx="2706511" cy="5228386"/>
          </a:xfrm>
        </p:grpSpPr>
        <p:pic>
          <p:nvPicPr>
            <p:cNvPr id="60" name="Picture 59" descr="IMG_0907_Tank_1b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949" y="868653"/>
              <a:ext cx="2706511" cy="2139835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870284" y="1474336"/>
              <a:ext cx="9541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Bookman Old Style"/>
                  <a:cs typeface="Bookman Old Style"/>
                </a:rPr>
                <a:t>High Gain</a:t>
              </a:r>
            </a:p>
            <a:p>
              <a:r>
                <a:rPr lang="en-US" sz="1200" dirty="0" smtClean="0">
                  <a:latin typeface="Bookman Old Style"/>
                  <a:cs typeface="Bookman Old Style"/>
                </a:rPr>
                <a:t>@5.E6</a:t>
              </a:r>
              <a:endParaRPr lang="en-US" sz="1200" dirty="0">
                <a:latin typeface="Bookman Old Style"/>
                <a:cs typeface="Bookman Old Style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926908" y="1474336"/>
              <a:ext cx="8924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Bookman Old Style"/>
                  <a:cs typeface="Bookman Old Style"/>
                </a:rPr>
                <a:t>Low Gain</a:t>
              </a:r>
            </a:p>
            <a:p>
              <a:r>
                <a:rPr lang="en-US" sz="1200" dirty="0" smtClean="0">
                  <a:latin typeface="Bookman Old Style"/>
                  <a:cs typeface="Bookman Old Style"/>
                </a:rPr>
                <a:t>@1.E5</a:t>
              </a:r>
              <a:endParaRPr lang="en-US" sz="1200" dirty="0">
                <a:latin typeface="Bookman Old Style"/>
                <a:cs typeface="Bookman Old Style"/>
              </a:endParaRPr>
            </a:p>
          </p:txBody>
        </p:sp>
        <p:pic>
          <p:nvPicPr>
            <p:cNvPr id="64" name="Picture 63" descr="IMG_0907_Tank_1b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81949" y="3957204"/>
              <a:ext cx="2706511" cy="2139835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684729" y="5209915"/>
              <a:ext cx="9541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Bookman Old Style"/>
                  <a:cs typeface="Bookman Old Style"/>
                </a:rPr>
                <a:t>High Gain</a:t>
              </a:r>
            </a:p>
            <a:p>
              <a:r>
                <a:rPr lang="en-US" sz="1200" dirty="0" smtClean="0">
                  <a:latin typeface="Bookman Old Style"/>
                  <a:cs typeface="Bookman Old Style"/>
                </a:rPr>
                <a:t>@5.E6</a:t>
              </a:r>
              <a:endParaRPr lang="en-US" sz="1200" dirty="0">
                <a:latin typeface="Bookman Old Style"/>
                <a:cs typeface="Bookman Old Style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749108" y="5213128"/>
              <a:ext cx="8924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Bookman Old Style"/>
                  <a:cs typeface="Bookman Old Style"/>
                </a:rPr>
                <a:t>Low Gain</a:t>
              </a:r>
            </a:p>
            <a:p>
              <a:r>
                <a:rPr lang="en-US" sz="1200" dirty="0" smtClean="0">
                  <a:latin typeface="Bookman Old Style"/>
                  <a:cs typeface="Bookman Old Style"/>
                </a:rPr>
                <a:t>@1.E5</a:t>
              </a:r>
              <a:endParaRPr lang="en-US" sz="1200" dirty="0">
                <a:latin typeface="Bookman Old Style"/>
                <a:cs typeface="Bookman Old Style"/>
              </a:endParaRPr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flipH="1">
            <a:off x="1360161" y="2247900"/>
            <a:ext cx="26343" cy="2905614"/>
          </a:xfrm>
          <a:prstGeom prst="straightConnector1">
            <a:avLst/>
          </a:prstGeom>
          <a:ln>
            <a:solidFill>
              <a:srgbClr val="FF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482593" y="2366874"/>
            <a:ext cx="651007" cy="278664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1482593" y="2247900"/>
            <a:ext cx="682859" cy="2905614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241300" y="0"/>
            <a:ext cx="6045200" cy="5232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IceTop</a:t>
            </a:r>
            <a:r>
              <a:rPr lang="en-US" sz="24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Array: Triggering &amp; Calibration</a:t>
            </a:r>
            <a:endParaRPr lang="en-US" sz="2400" dirty="0">
              <a:solidFill>
                <a:srgbClr val="FFFFFF"/>
              </a:solidFill>
              <a:latin typeface="Bookman Old Style"/>
              <a:cs typeface="Bookman Old Style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388627" y="3297347"/>
            <a:ext cx="3578365" cy="3471014"/>
            <a:chOff x="5366527" y="3386986"/>
            <a:chExt cx="3578365" cy="347101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66527" y="3386986"/>
              <a:ext cx="3578365" cy="347101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366527" y="3386986"/>
              <a:ext cx="3500214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Bookman Old Style"/>
                  <a:cs typeface="Bookman Old Style"/>
                </a:rPr>
                <a:t>Calibration: Vertical Equivalent </a:t>
              </a:r>
              <a:r>
                <a:rPr lang="en-US" sz="1400" dirty="0" err="1" smtClean="0">
                  <a:latin typeface="Bookman Old Style"/>
                  <a:cs typeface="Bookman Old Style"/>
                </a:rPr>
                <a:t>Muon</a:t>
              </a:r>
              <a:endParaRPr lang="en-US" sz="1400" dirty="0">
                <a:latin typeface="Bookman Old Style"/>
                <a:cs typeface="Bookman Old Style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599586" y="3752515"/>
              <a:ext cx="1211565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Bookman Old Style"/>
                  <a:cs typeface="Bookman Old Style"/>
                </a:rPr>
                <a:t>DOM 51-61</a:t>
              </a:r>
              <a:endParaRPr lang="en-US" sz="1400" dirty="0">
                <a:latin typeface="Bookman Old Style"/>
                <a:cs typeface="Bookman Old Styl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3946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046C093-98FB-034C-8A0D-9EBE72E41CD1}" type="slidenum">
              <a:rPr lang="en-US" sz="1200">
                <a:solidFill>
                  <a:srgbClr val="000000"/>
                </a:solidFill>
                <a:latin typeface="Helvetica Neue" charset="0"/>
                <a:cs typeface="Helvetica Neue" charset="0"/>
              </a:rPr>
              <a:pPr eaLnBrk="1" hangingPunct="1"/>
              <a:t>6</a:t>
            </a:fld>
            <a:endParaRPr lang="en-US" sz="1200" dirty="0">
              <a:solidFill>
                <a:srgbClr val="000000"/>
              </a:solidFill>
              <a:latin typeface="Helvetica Neue" charset="0"/>
              <a:cs typeface="Helvetica Neue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21564"/>
              </p:ext>
            </p:extLst>
          </p:nvPr>
        </p:nvGraphicFramePr>
        <p:xfrm>
          <a:off x="457200" y="598114"/>
          <a:ext cx="2793332" cy="647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Equation" r:id="rId4" imgW="2082800" imgH="482600" progId="Equation.3">
                  <p:embed/>
                </p:oleObj>
              </mc:Choice>
              <mc:Fallback>
                <p:oleObj name="Equation" r:id="rId4" imgW="20828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598114"/>
                        <a:ext cx="2793332" cy="647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BigEvent_t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7745"/>
            <a:ext cx="5266672" cy="2979128"/>
          </a:xfrm>
          <a:prstGeom prst="rect">
            <a:avLst/>
          </a:prstGeom>
        </p:spPr>
      </p:pic>
      <p:pic>
        <p:nvPicPr>
          <p:cNvPr id="5" name="Picture 4" descr="BigEvent_array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5349"/>
            <a:ext cx="3855137" cy="23923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95936" y="5549232"/>
            <a:ext cx="2142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Arrival times</a:t>
            </a:r>
            <a:endParaRPr lang="en-US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780974"/>
              </p:ext>
            </p:extLst>
          </p:nvPr>
        </p:nvGraphicFramePr>
        <p:xfrm>
          <a:off x="670759" y="4725799"/>
          <a:ext cx="2990851" cy="733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Equation" r:id="rId8" imgW="2019300" imgH="495300" progId="Equation.3">
                  <p:embed/>
                </p:oleObj>
              </mc:Choice>
              <mc:Fallback>
                <p:oleObj name="Equation" r:id="rId8" imgW="20193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0759" y="4725799"/>
                        <a:ext cx="2990851" cy="733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216797" y="5000573"/>
            <a:ext cx="3165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S</a:t>
            </a:r>
            <a:r>
              <a:rPr lang="en-US" i="1" baseline="-25000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125</a:t>
            </a:r>
            <a:r>
              <a:rPr lang="en-US" i="1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   </a:t>
            </a:r>
            <a:r>
              <a:rPr lang="en-US" dirty="0" smtClean="0"/>
              <a:t>Shower size at 125m</a:t>
            </a:r>
          </a:p>
          <a:p>
            <a:r>
              <a:rPr lang="en-US" i="1" dirty="0" smtClean="0">
                <a:solidFill>
                  <a:srgbClr val="FF0000"/>
                </a:solidFill>
                <a:latin typeface="Bookman Old Style"/>
                <a:ea typeface="Lucida Grande"/>
                <a:cs typeface="Bookman Old Style"/>
              </a:rPr>
              <a:t>β</a:t>
            </a:r>
            <a:r>
              <a:rPr lang="en-US" dirty="0">
                <a:latin typeface="Bookman Old Style"/>
                <a:cs typeface="Bookman Old Style"/>
              </a:rPr>
              <a:t> </a:t>
            </a:r>
            <a:r>
              <a:rPr lang="en-US" dirty="0" smtClean="0"/>
              <a:t>         Slope of LDF at 125m</a:t>
            </a:r>
          </a:p>
          <a:p>
            <a:r>
              <a:rPr lang="en-US" i="1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κ</a:t>
            </a:r>
            <a:r>
              <a:rPr lang="en-US" dirty="0" smtClean="0"/>
              <a:t>          Fixed at 0.3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5266672" y="4040636"/>
            <a:ext cx="3290280" cy="805782"/>
            <a:chOff x="5266672" y="4653622"/>
            <a:chExt cx="3290280" cy="805782"/>
          </a:xfrm>
        </p:grpSpPr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51426577"/>
                </p:ext>
              </p:extLst>
            </p:nvPr>
          </p:nvGraphicFramePr>
          <p:xfrm>
            <a:off x="5266672" y="4653622"/>
            <a:ext cx="3290280" cy="8057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8" name="Equation" r:id="rId10" imgW="1866900" imgH="457200" progId="Equation.3">
                    <p:embed/>
                  </p:oleObj>
                </mc:Choice>
                <mc:Fallback>
                  <p:oleObj name="Equation" r:id="rId10" imgW="1866900" imgH="457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266672" y="4653622"/>
                          <a:ext cx="3290280" cy="80578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Oval 19"/>
            <p:cNvSpPr/>
            <p:nvPr/>
          </p:nvSpPr>
          <p:spPr>
            <a:xfrm>
              <a:off x="5983705" y="4864100"/>
              <a:ext cx="5334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304505" y="4653622"/>
              <a:ext cx="251995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000500" y="800100"/>
            <a:ext cx="5276552" cy="2984717"/>
            <a:chOff x="3855137" y="533400"/>
            <a:chExt cx="5276552" cy="298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5137" y="533400"/>
              <a:ext cx="5276552" cy="2984717"/>
            </a:xfrm>
            <a:prstGeom prst="rect">
              <a:avLst/>
            </a:prstGeom>
          </p:spPr>
        </p:pic>
        <p:cxnSp>
          <p:nvCxnSpPr>
            <p:cNvPr id="16" name="Straight Arrow Connector 15"/>
            <p:cNvCxnSpPr/>
            <p:nvPr/>
          </p:nvCxnSpPr>
          <p:spPr>
            <a:xfrm>
              <a:off x="5000378" y="1200159"/>
              <a:ext cx="0" cy="1962358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4394201" y="1210124"/>
              <a:ext cx="567672" cy="0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00600" y="1041400"/>
              <a:ext cx="466072" cy="31264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415773" y="1139428"/>
              <a:ext cx="558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solidFill>
                    <a:srgbClr val="FF0000"/>
                  </a:solidFill>
                  <a:latin typeface="Bookman Old Style"/>
                  <a:cs typeface="Bookman Old Style"/>
                </a:rPr>
                <a:t>S</a:t>
              </a:r>
              <a:r>
                <a:rPr lang="en-US" sz="1400" i="1" baseline="-25000" dirty="0" smtClean="0">
                  <a:solidFill>
                    <a:srgbClr val="FF0000"/>
                  </a:solidFill>
                  <a:latin typeface="Bookman Old Style"/>
                  <a:cs typeface="Bookman Old Style"/>
                </a:rPr>
                <a:t>125</a:t>
              </a:r>
              <a:endParaRPr lang="en-US" sz="1400" i="1" baseline="-25000" dirty="0">
                <a:solidFill>
                  <a:srgbClr val="FF0000"/>
                </a:solidFill>
                <a:latin typeface="Bookman Old Style"/>
                <a:cs typeface="Bookman Old Style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909642" y="906883"/>
              <a:ext cx="3142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solidFill>
                    <a:srgbClr val="FF0000"/>
                  </a:solidFill>
                  <a:latin typeface="Lucida Grande"/>
                  <a:ea typeface="Lucida Grande"/>
                  <a:cs typeface="Lucida Grande"/>
                </a:rPr>
                <a:t>β</a:t>
              </a:r>
              <a:endParaRPr lang="en-US" sz="1400" i="1" baseline="-25000" dirty="0">
                <a:solidFill>
                  <a:srgbClr val="FF0000"/>
                </a:solidFill>
                <a:latin typeface="Bookman Old Style"/>
                <a:cs typeface="Bookman Old Style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241300" y="0"/>
            <a:ext cx="4975497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 smtClean="0">
                <a:solidFill>
                  <a:srgbClr val="000000"/>
                </a:solidFill>
                <a:latin typeface="Bookman Old Style"/>
                <a:cs typeface="Bookman Old Style"/>
              </a:rPr>
              <a:t>IceTop</a:t>
            </a:r>
            <a:r>
              <a:rPr lang="en-US" sz="24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 Shower </a:t>
            </a:r>
            <a:r>
              <a:rPr lang="en-US" sz="2400" dirty="0" smtClean="0">
                <a:latin typeface="Bookman Old Style"/>
                <a:cs typeface="Bookman Old Style"/>
              </a:rPr>
              <a:t>Reconstruction</a:t>
            </a:r>
            <a:endParaRPr lang="en-US" sz="2400" dirty="0">
              <a:latin typeface="Bookman Old Style"/>
              <a:cs typeface="Bookman Old Style"/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5266672" y="5019519"/>
            <a:ext cx="3716337" cy="14033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>
            <a:spAutoFit/>
          </a:bodyPr>
          <a:lstStyle/>
          <a:p>
            <a:r>
              <a:rPr lang="en-US" sz="1800" i="1" dirty="0">
                <a:latin typeface="Bookman Old Style" charset="0"/>
              </a:rPr>
              <a:t>S</a:t>
            </a:r>
            <a:r>
              <a:rPr lang="en-US" sz="1800" i="1" baseline="-25000" dirty="0">
                <a:latin typeface="Bookman Old Style" charset="0"/>
              </a:rPr>
              <a:t>125 </a:t>
            </a:r>
            <a:r>
              <a:rPr lang="en-US" sz="1800" dirty="0">
                <a:latin typeface="Bookman Old Style" charset="0"/>
              </a:rPr>
              <a:t>: signal at </a:t>
            </a:r>
            <a:r>
              <a:rPr lang="en-US" sz="1800" i="1" dirty="0">
                <a:latin typeface="Bookman Old Style" charset="0"/>
              </a:rPr>
              <a:t>r</a:t>
            </a:r>
            <a:r>
              <a:rPr lang="en-US" sz="1800" dirty="0">
                <a:latin typeface="Bookman Old Style" charset="0"/>
              </a:rPr>
              <a:t> = 125m</a:t>
            </a:r>
          </a:p>
          <a:p>
            <a:endParaRPr lang="en-US" sz="1800" dirty="0">
              <a:latin typeface="Bookman Old Style" charset="0"/>
            </a:endParaRPr>
          </a:p>
          <a:p>
            <a:r>
              <a:rPr lang="en-US" sz="1800" dirty="0">
                <a:latin typeface="Bookman Old Style" charset="0"/>
              </a:rPr>
              <a:t> </a:t>
            </a:r>
            <a:r>
              <a:rPr lang="el-GR" sz="1800" i="1" dirty="0">
                <a:latin typeface="Bookman Old Style" charset="0"/>
              </a:rPr>
              <a:t>β</a:t>
            </a:r>
            <a:r>
              <a:rPr lang="en-US" sz="1800" i="1" dirty="0">
                <a:latin typeface="Bookman Old Style" charset="0"/>
              </a:rPr>
              <a:t> </a:t>
            </a:r>
            <a:r>
              <a:rPr lang="en-US" sz="1800" dirty="0">
                <a:latin typeface="Bookman Old Style" charset="0"/>
              </a:rPr>
              <a:t>: slope at </a:t>
            </a:r>
            <a:r>
              <a:rPr lang="en-US" sz="1800" i="1" dirty="0">
                <a:latin typeface="Bookman Old Style" charset="0"/>
              </a:rPr>
              <a:t>r</a:t>
            </a:r>
            <a:r>
              <a:rPr lang="en-US" sz="1800" dirty="0">
                <a:latin typeface="Bookman Old Style" charset="0"/>
              </a:rPr>
              <a:t> = 125m</a:t>
            </a:r>
          </a:p>
          <a:p>
            <a:endParaRPr lang="en-US" sz="1800" i="1" baseline="-25000" dirty="0">
              <a:latin typeface="Bookman Old Style" charset="0"/>
            </a:endParaRPr>
          </a:p>
          <a:p>
            <a:r>
              <a:rPr lang="en-US" sz="1800" baseline="-25000" dirty="0">
                <a:latin typeface="Bookman Old Style" charset="0"/>
              </a:rPr>
              <a:t>  </a:t>
            </a:r>
            <a:r>
              <a:rPr lang="el-GR" sz="2000" i="1" dirty="0">
                <a:latin typeface="Bookman Old Style" charset="0"/>
              </a:rPr>
              <a:t>κ</a:t>
            </a:r>
            <a:r>
              <a:rPr lang="en-US" sz="2000" i="1" dirty="0">
                <a:latin typeface="Bookman Old Style" charset="0"/>
              </a:rPr>
              <a:t> </a:t>
            </a:r>
            <a:r>
              <a:rPr lang="en-US" sz="1800" dirty="0">
                <a:latin typeface="Bookman Old Style" charset="0"/>
              </a:rPr>
              <a:t> = 0.303 fixed</a:t>
            </a:r>
            <a:endParaRPr lang="en-US" sz="1800" baseline="-25000" dirty="0">
              <a:latin typeface="Bookman Old Sty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291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owersiz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0"/>
            <a:ext cx="5436701" cy="3110270"/>
          </a:xfrm>
          <a:prstGeom prst="rect">
            <a:avLst/>
          </a:prstGeom>
        </p:spPr>
      </p:pic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376439"/>
              </p:ext>
            </p:extLst>
          </p:nvPr>
        </p:nvGraphicFramePr>
        <p:xfrm>
          <a:off x="2229853" y="1231900"/>
          <a:ext cx="123190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" name="Equation" r:id="rId4" imgW="673100" imgH="177800" progId="Equation.3">
                  <p:embed/>
                </p:oleObj>
              </mc:Choice>
              <mc:Fallback>
                <p:oleObj name="Equation" r:id="rId4" imgW="6731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9853" y="1231900"/>
                        <a:ext cx="1231900" cy="325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114300" y="0"/>
            <a:ext cx="8826500" cy="96641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IceTop</a:t>
            </a:r>
            <a:r>
              <a:rPr lang="en-US" sz="24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Shower Size: </a:t>
            </a:r>
            <a:r>
              <a:rPr lang="en-US" sz="2400" i="1" dirty="0">
                <a:solidFill>
                  <a:schemeClr val="bg1"/>
                </a:solidFill>
                <a:latin typeface="Bookman Old Style"/>
                <a:cs typeface="Bookman Old Style"/>
              </a:rPr>
              <a:t>S</a:t>
            </a:r>
            <a:r>
              <a:rPr lang="en-US" sz="2400" i="1" baseline="-25000" dirty="0">
                <a:solidFill>
                  <a:schemeClr val="bg1"/>
                </a:solidFill>
                <a:latin typeface="Bookman Old Style"/>
                <a:cs typeface="Bookman Old Style"/>
              </a:rPr>
              <a:t>125</a:t>
            </a:r>
            <a:r>
              <a:rPr lang="en-US" sz="24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         &amp;           Beta parameter          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  <a:latin typeface="Bookman Old Style"/>
                <a:cs typeface="Bookman Old Style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              </a:t>
            </a:r>
            <a:r>
              <a:rPr lang="en-US" i="1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 ( IceTop-73 data)</a:t>
            </a:r>
            <a:r>
              <a:rPr lang="en-US" sz="24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	          	      </a:t>
            </a:r>
            <a:r>
              <a:rPr lang="en-US" i="1" dirty="0">
                <a:solidFill>
                  <a:prstClr val="white"/>
                </a:solidFill>
                <a:latin typeface="Bookman Old Style"/>
                <a:cs typeface="Bookman Old Style"/>
              </a:rPr>
              <a:t> ( IceTop-73 </a:t>
            </a:r>
            <a:r>
              <a:rPr lang="en-US" i="1" dirty="0" smtClean="0">
                <a:solidFill>
                  <a:prstClr val="white"/>
                </a:solidFill>
                <a:latin typeface="Bookman Old Style"/>
                <a:cs typeface="Bookman Old Style"/>
              </a:rPr>
              <a:t>simulation)</a:t>
            </a:r>
            <a:endParaRPr lang="en-US" sz="2400" dirty="0">
              <a:solidFill>
                <a:schemeClr val="bg1"/>
              </a:solidFill>
              <a:latin typeface="Bookman Old Style"/>
              <a:cs typeface="Bookman Old Style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631490"/>
              </p:ext>
            </p:extLst>
          </p:nvPr>
        </p:nvGraphicFramePr>
        <p:xfrm>
          <a:off x="941596" y="4283075"/>
          <a:ext cx="30083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Equation" r:id="rId6" imgW="1536700" imgH="215900" progId="Equation.3">
                  <p:embed/>
                </p:oleObj>
              </mc:Choice>
              <mc:Fallback>
                <p:oleObj name="Equation" r:id="rId6" imgW="1536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41596" y="4283075"/>
                        <a:ext cx="3008313" cy="422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1" descr="Beta_1PeV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079" y="1106250"/>
            <a:ext cx="2867786" cy="1424210"/>
          </a:xfrm>
          <a:prstGeom prst="rect">
            <a:avLst/>
          </a:prstGeom>
        </p:spPr>
      </p:pic>
      <p:pic>
        <p:nvPicPr>
          <p:cNvPr id="23" name="Picture 22" descr="Beta_10PeV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079" y="2350370"/>
            <a:ext cx="2867786" cy="1424210"/>
          </a:xfrm>
          <a:prstGeom prst="rect">
            <a:avLst/>
          </a:prstGeom>
        </p:spPr>
      </p:pic>
      <p:pic>
        <p:nvPicPr>
          <p:cNvPr id="24" name="Picture 23" descr="Beta_50PeV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079" y="3595820"/>
            <a:ext cx="2867786" cy="1424210"/>
          </a:xfrm>
          <a:prstGeom prst="rect">
            <a:avLst/>
          </a:prstGeom>
        </p:spPr>
      </p:pic>
      <p:pic>
        <p:nvPicPr>
          <p:cNvPr id="25" name="Picture 24" descr="Beta_90PeV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082" y="4818679"/>
            <a:ext cx="2867786" cy="142421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697946" y="1214396"/>
            <a:ext cx="1027998" cy="3136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Bookman Old Style"/>
                <a:cs typeface="Bookman Old Style"/>
              </a:rPr>
              <a:t>E=1 </a:t>
            </a:r>
            <a:r>
              <a:rPr lang="en-US" sz="1100" dirty="0" err="1" smtClean="0">
                <a:latin typeface="Bookman Old Style"/>
                <a:cs typeface="Bookman Old Style"/>
              </a:rPr>
              <a:t>PeV</a:t>
            </a:r>
            <a:endParaRPr lang="en-US" sz="1100" dirty="0">
              <a:latin typeface="Bookman Old Style"/>
              <a:cs typeface="Bookman Old Style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63729" y="2472993"/>
            <a:ext cx="1145838" cy="3136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Bookman Old Style"/>
                <a:cs typeface="Bookman Old Style"/>
              </a:rPr>
              <a:t>E=10 </a:t>
            </a:r>
            <a:r>
              <a:rPr lang="en-US" sz="1100" dirty="0" err="1" smtClean="0">
                <a:latin typeface="Bookman Old Style"/>
                <a:cs typeface="Bookman Old Style"/>
              </a:rPr>
              <a:t>PeV</a:t>
            </a:r>
            <a:endParaRPr lang="en-US" sz="1100" dirty="0">
              <a:latin typeface="Bookman Old Style"/>
              <a:cs typeface="Bookman Old Style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06703" y="3701138"/>
            <a:ext cx="1145838" cy="3136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Bookman Old Style"/>
                <a:cs typeface="Bookman Old Style"/>
              </a:rPr>
              <a:t>E=50 </a:t>
            </a:r>
            <a:r>
              <a:rPr lang="en-US" sz="1100" dirty="0" err="1" smtClean="0">
                <a:latin typeface="Bookman Old Style"/>
                <a:cs typeface="Bookman Old Style"/>
              </a:rPr>
              <a:t>PeV</a:t>
            </a:r>
            <a:endParaRPr lang="en-US" sz="1100" dirty="0">
              <a:latin typeface="Bookman Old Style"/>
              <a:cs typeface="Bookman Old Style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18108" y="4939435"/>
            <a:ext cx="1145838" cy="3136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Bookman Old Style"/>
                <a:cs typeface="Bookman Old Style"/>
              </a:rPr>
              <a:t>E=90 </a:t>
            </a:r>
            <a:r>
              <a:rPr lang="en-US" sz="1100" dirty="0" err="1" smtClean="0">
                <a:latin typeface="Bookman Old Style"/>
                <a:cs typeface="Bookman Old Style"/>
              </a:rPr>
              <a:t>PeV</a:t>
            </a:r>
            <a:endParaRPr lang="en-US" sz="1100" dirty="0">
              <a:latin typeface="Bookman Old Style"/>
              <a:cs typeface="Bookman Old Styl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02082" y="6136968"/>
            <a:ext cx="28677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270010"/>
              </p:ext>
            </p:extLst>
          </p:nvPr>
        </p:nvGraphicFramePr>
        <p:xfrm>
          <a:off x="6879291" y="6120788"/>
          <a:ext cx="507856" cy="373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Equation" r:id="rId12" imgW="292100" imgH="203200" progId="Equation.3">
                  <p:embed/>
                </p:oleObj>
              </mc:Choice>
              <mc:Fallback>
                <p:oleObj name="Equation" r:id="rId12" imgW="292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879291" y="6120788"/>
                        <a:ext cx="507856" cy="37390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51"/>
          <p:cNvSpPr/>
          <p:nvPr/>
        </p:nvSpPr>
        <p:spPr>
          <a:xfrm>
            <a:off x="332901" y="4999770"/>
            <a:ext cx="553228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ookman Old Style" charset="0"/>
              </a:rPr>
              <a:t>Mass invariance is assumed for </a:t>
            </a:r>
            <a:r>
              <a:rPr lang="en-US" i="1" dirty="0" smtClean="0">
                <a:solidFill>
                  <a:schemeClr val="bg1"/>
                </a:solidFill>
                <a:latin typeface="Bookman Old Style" charset="0"/>
              </a:rPr>
              <a:t>S</a:t>
            </a:r>
            <a:r>
              <a:rPr lang="en-US" i="1" baseline="-25000" dirty="0" smtClean="0">
                <a:solidFill>
                  <a:schemeClr val="bg1"/>
                </a:solidFill>
                <a:latin typeface="Bookman Old Style" charset="0"/>
              </a:rPr>
              <a:t>125</a:t>
            </a:r>
          </a:p>
          <a:p>
            <a:endParaRPr lang="en-US" i="1" baseline="-25000" dirty="0">
              <a:solidFill>
                <a:schemeClr val="bg1"/>
              </a:solidFill>
              <a:latin typeface="Bookman Old Style" charset="0"/>
            </a:endParaRPr>
          </a:p>
          <a:p>
            <a:endParaRPr lang="en-US" i="1" baseline="-25000" dirty="0" smtClean="0">
              <a:solidFill>
                <a:schemeClr val="bg1"/>
              </a:solidFill>
              <a:latin typeface="Bookman Old Style" charset="0"/>
            </a:endParaRPr>
          </a:p>
          <a:p>
            <a:endParaRPr lang="en-US" i="1" baseline="-25000" dirty="0" smtClean="0">
              <a:solidFill>
                <a:schemeClr val="bg1"/>
              </a:solidFill>
              <a:latin typeface="Bookman Old Style" charset="0"/>
            </a:endParaRPr>
          </a:p>
          <a:p>
            <a:endParaRPr lang="en-US" i="1" baseline="-25000" dirty="0" smtClean="0">
              <a:solidFill>
                <a:schemeClr val="bg1"/>
              </a:solidFill>
              <a:latin typeface="Bookman Old Style" charset="0"/>
            </a:endParaRPr>
          </a:p>
          <a:p>
            <a:endParaRPr lang="en-US" i="1" baseline="-25000" dirty="0">
              <a:solidFill>
                <a:schemeClr val="bg1"/>
              </a:solidFill>
              <a:latin typeface="Bookman Old Style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Bookman Old Style" charset="0"/>
              </a:rPr>
              <a:t>                   Beta shows composition sensitivity</a:t>
            </a:r>
            <a:endParaRPr lang="en-US" dirty="0">
              <a:solidFill>
                <a:schemeClr val="bg1"/>
              </a:solidFill>
              <a:latin typeface="Bookman Old Sty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267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abian_iron_assumpt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801" y="1695063"/>
            <a:ext cx="3470920" cy="2366794"/>
          </a:xfrm>
          <a:prstGeom prst="rect">
            <a:avLst/>
          </a:prstGeom>
        </p:spPr>
      </p:pic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-1435100" y="6506607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046C093-98FB-034C-8A0D-9EBE72E41CD1}" type="slidenum">
              <a:rPr lang="en-US" sz="1200">
                <a:solidFill>
                  <a:srgbClr val="000000"/>
                </a:solidFill>
                <a:latin typeface="Helvetica Neue" charset="0"/>
                <a:cs typeface="Helvetica Neue" charset="0"/>
              </a:rPr>
              <a:pPr eaLnBrk="1" hangingPunct="1"/>
              <a:t>8</a:t>
            </a:fld>
            <a:endParaRPr lang="en-US" sz="1200" dirty="0">
              <a:solidFill>
                <a:srgbClr val="000000"/>
              </a:solidFill>
              <a:latin typeface="Helvetica Neue" charset="0"/>
              <a:cs typeface="Helvetica Neue" charset="0"/>
            </a:endParaRPr>
          </a:p>
        </p:txBody>
      </p:sp>
      <p:pic>
        <p:nvPicPr>
          <p:cNvPr id="15" name="Picture 14" descr="Fabia_proton_assumpt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5063"/>
            <a:ext cx="3351061" cy="23667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0192" y="139016"/>
            <a:ext cx="8796008" cy="101566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Bookman Old Style"/>
                <a:cs typeface="Bookman Old Style"/>
              </a:rPr>
              <a:t>IceTop-26  </a:t>
            </a:r>
            <a:r>
              <a:rPr lang="en-US" sz="24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All Particle Spectrum    1-100 </a:t>
            </a:r>
            <a:r>
              <a:rPr lang="en-US" sz="2400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PeV</a:t>
            </a:r>
            <a:r>
              <a:rPr lang="en-US" sz="24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     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Submitted to </a:t>
            </a:r>
            <a:r>
              <a:rPr lang="en-US" dirty="0" err="1" smtClean="0">
                <a:solidFill>
                  <a:srgbClr val="FFFFFF"/>
                </a:solidFill>
              </a:rPr>
              <a:t>Astrop</a:t>
            </a:r>
            <a:r>
              <a:rPr lang="en-US" dirty="0" smtClean="0">
                <a:solidFill>
                  <a:srgbClr val="FFFFFF"/>
                </a:solidFill>
              </a:rPr>
              <a:t>. Phys.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(arXiv</a:t>
            </a:r>
            <a:r>
              <a:rPr lang="en-US" dirty="0">
                <a:solidFill>
                  <a:srgbClr val="FFFFFF"/>
                </a:solidFill>
              </a:rPr>
              <a:t>:</a:t>
            </a:r>
            <a:r>
              <a:rPr lang="en-US" dirty="0" smtClean="0">
                <a:solidFill>
                  <a:srgbClr val="FFFFFF"/>
                </a:solidFill>
              </a:rPr>
              <a:t>1202.3039)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5200" y="4061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1325731"/>
            <a:ext cx="735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ookman Old Style" charset="0"/>
              </a:rPr>
              <a:t>Composition </a:t>
            </a:r>
            <a:r>
              <a:rPr lang="en-US" dirty="0" smtClean="0">
                <a:solidFill>
                  <a:schemeClr val="bg1"/>
                </a:solidFill>
                <a:latin typeface="Bookman Old Style" charset="0"/>
              </a:rPr>
              <a:t>sensitivity of shower attenuation with zenith angle</a:t>
            </a:r>
            <a:endParaRPr lang="en-US" dirty="0">
              <a:solidFill>
                <a:schemeClr val="bg1"/>
              </a:solidFill>
              <a:latin typeface="Bookman Old Style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2400" y="4194396"/>
            <a:ext cx="3837537" cy="25493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2801" y="4197302"/>
            <a:ext cx="3642763" cy="254639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261576" y="4390112"/>
            <a:ext cx="28377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All Particle Spectrum for </a:t>
            </a:r>
            <a:r>
              <a:rPr lang="en-US" sz="1200" dirty="0" err="1" smtClean="0">
                <a:solidFill>
                  <a:srgbClr val="000000"/>
                </a:solidFill>
                <a:latin typeface="Bookman Old Style"/>
                <a:ea typeface="Lucida Grande"/>
                <a:cs typeface="Bookman Old Style"/>
              </a:rPr>
              <a:t>ϑ</a:t>
            </a:r>
            <a:r>
              <a:rPr lang="en-US" sz="12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&gt; 30°</a:t>
            </a:r>
            <a:endParaRPr lang="en-US" sz="1200" dirty="0">
              <a:solidFill>
                <a:srgbClr val="000000"/>
              </a:solidFill>
              <a:latin typeface="Bookman Old Style"/>
              <a:cs typeface="Bookman Old Styl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72" y="1787723"/>
            <a:ext cx="2787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Bookman Old Style"/>
                <a:cs typeface="Bookman Old Style"/>
              </a:rPr>
              <a:t>Knee at 3.2 </a:t>
            </a:r>
            <a:r>
              <a:rPr lang="en-US" sz="1200" dirty="0" err="1" smtClean="0">
                <a:latin typeface="Bookman Old Style"/>
                <a:cs typeface="Bookman Old Style"/>
              </a:rPr>
              <a:t>PeV</a:t>
            </a:r>
            <a:endParaRPr lang="en-US" sz="1200" dirty="0" smtClean="0">
              <a:latin typeface="Bookman Old Style"/>
              <a:cs typeface="Bookman Old Style"/>
            </a:endParaRPr>
          </a:p>
          <a:p>
            <a:r>
              <a:rPr lang="en-US" sz="1200" dirty="0" err="1" smtClean="0">
                <a:latin typeface="Lucida Grande"/>
                <a:ea typeface="Lucida Grande"/>
                <a:cs typeface="Lucida Grande"/>
              </a:rPr>
              <a:t>γ</a:t>
            </a:r>
            <a:r>
              <a:rPr lang="en-US" sz="1200" dirty="0">
                <a:latin typeface="Bookman Old Style"/>
                <a:cs typeface="Bookman Old Style"/>
              </a:rPr>
              <a:t> </a:t>
            </a:r>
            <a:r>
              <a:rPr lang="en-US" sz="1200" dirty="0" smtClean="0">
                <a:latin typeface="Bookman Old Style"/>
                <a:cs typeface="Bookman Old Style"/>
              </a:rPr>
              <a:t>-2.5 below, -3.08 above the Knee</a:t>
            </a:r>
            <a:endParaRPr lang="en-US" sz="1200" dirty="0">
              <a:latin typeface="Bookman Old Style"/>
              <a:cs typeface="Bookman Old Style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9572" y="4340423"/>
            <a:ext cx="2880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Bookman Old Style"/>
                <a:cs typeface="Bookman Old Style"/>
              </a:rPr>
              <a:t>Knee at 4.3 </a:t>
            </a:r>
            <a:r>
              <a:rPr lang="en-US" sz="1200" dirty="0" err="1" smtClean="0">
                <a:latin typeface="Bookman Old Style"/>
                <a:cs typeface="Bookman Old Style"/>
              </a:rPr>
              <a:t>PeV</a:t>
            </a:r>
            <a:endParaRPr lang="en-US" sz="1200" dirty="0" smtClean="0">
              <a:latin typeface="Bookman Old Style"/>
              <a:cs typeface="Bookman Old Style"/>
            </a:endParaRPr>
          </a:p>
          <a:p>
            <a:r>
              <a:rPr lang="en-US" sz="1200" dirty="0" err="1" smtClean="0">
                <a:latin typeface="Lucida Grande"/>
                <a:ea typeface="Lucida Grande"/>
                <a:cs typeface="Lucida Grande"/>
              </a:rPr>
              <a:t>γ</a:t>
            </a:r>
            <a:r>
              <a:rPr lang="en-US" sz="1200" dirty="0">
                <a:latin typeface="Bookman Old Style"/>
                <a:cs typeface="Bookman Old Style"/>
              </a:rPr>
              <a:t> </a:t>
            </a:r>
            <a:r>
              <a:rPr lang="en-US" sz="1200" dirty="0" smtClean="0">
                <a:latin typeface="Bookman Old Style"/>
                <a:cs typeface="Bookman Old Style"/>
              </a:rPr>
              <a:t>-2.76 below, -3.11 above the Knee</a:t>
            </a:r>
            <a:endParaRPr lang="en-US" sz="1200" dirty="0">
              <a:latin typeface="Bookman Old Style"/>
              <a:cs typeface="Bookman Old Style"/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7215564" y="3556001"/>
            <a:ext cx="1928436" cy="1566168"/>
          </a:xfrm>
          <a:prstGeom prst="wedgeEllipseCallout">
            <a:avLst>
              <a:gd name="adj1" fmla="val -106189"/>
              <a:gd name="adj2" fmla="val 65893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dirty="0">
                <a:solidFill>
                  <a:prstClr val="black"/>
                </a:solidFill>
                <a:latin typeface="Bookman Old Style"/>
                <a:cs typeface="Bookman Old Style"/>
              </a:rPr>
              <a:t>Flattening of spectrum</a:t>
            </a:r>
          </a:p>
          <a:p>
            <a:pPr lvl="0"/>
            <a:r>
              <a:rPr lang="en-US" sz="1400" dirty="0">
                <a:solidFill>
                  <a:prstClr val="black"/>
                </a:solidFill>
                <a:latin typeface="Bookman Old Style"/>
                <a:cs typeface="Bookman Old Style"/>
              </a:rPr>
              <a:t>~22 </a:t>
            </a:r>
            <a:r>
              <a:rPr lang="en-US" sz="1400" dirty="0" err="1">
                <a:solidFill>
                  <a:prstClr val="black"/>
                </a:solidFill>
                <a:latin typeface="Bookman Old Style"/>
                <a:cs typeface="Bookman Old Style"/>
              </a:rPr>
              <a:t>PeV</a:t>
            </a:r>
            <a:r>
              <a:rPr lang="en-US" sz="1400" dirty="0">
                <a:solidFill>
                  <a:prstClr val="black"/>
                </a:solidFill>
                <a:latin typeface="Bookman Old Style"/>
                <a:cs typeface="Bookman Old Style"/>
              </a:rPr>
              <a:t> </a:t>
            </a:r>
          </a:p>
          <a:p>
            <a:pPr lvl="0"/>
            <a:r>
              <a:rPr lang="en-US" sz="1400" dirty="0">
                <a:solidFill>
                  <a:prstClr val="black"/>
                </a:solidFill>
                <a:latin typeface="Bookman Old Style"/>
                <a:cs typeface="Bookman Old Style"/>
              </a:rPr>
              <a:t>with  </a:t>
            </a:r>
            <a:r>
              <a:rPr lang="en-US" sz="1400" dirty="0" err="1">
                <a:solidFill>
                  <a:prstClr val="black"/>
                </a:solidFill>
                <a:latin typeface="Bookman Old Style"/>
                <a:ea typeface="Lucida Grande"/>
                <a:cs typeface="Bookman Old Style"/>
              </a:rPr>
              <a:t>γ</a:t>
            </a:r>
            <a:r>
              <a:rPr lang="en-US" sz="1400" dirty="0">
                <a:solidFill>
                  <a:prstClr val="black"/>
                </a:solidFill>
                <a:latin typeface="Bookman Old Style"/>
                <a:cs typeface="Bookman Old Style"/>
              </a:rPr>
              <a:t> -2.85</a:t>
            </a:r>
          </a:p>
        </p:txBody>
      </p:sp>
    </p:spTree>
    <p:extLst>
      <p:ext uri="{BB962C8B-B14F-4D97-AF65-F5344CB8AC3E}">
        <p14:creationId xmlns:p14="http://schemas.microsoft.com/office/powerpoint/2010/main" val="3114329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116373" y="4006921"/>
            <a:ext cx="2838863" cy="2725469"/>
            <a:chOff x="4120269" y="840179"/>
            <a:chExt cx="3951462" cy="334884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0269" y="840179"/>
              <a:ext cx="3951462" cy="334884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221584" y="3819689"/>
              <a:ext cx="8647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IceTop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3930374" y="2323495"/>
              <a:ext cx="7491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In-ice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524854" y="963543"/>
              <a:ext cx="11341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Pure Iron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77243" y="3367316"/>
              <a:ext cx="1390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Pure proton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003" y="4117071"/>
            <a:ext cx="2586789" cy="245626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4780120">
            <a:off x="3617933" y="5175171"/>
            <a:ext cx="1966236" cy="150619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8338"/>
          <a:stretch/>
        </p:blipFill>
        <p:spPr>
          <a:xfrm>
            <a:off x="98638" y="120513"/>
            <a:ext cx="3017520" cy="66265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0192" y="139016"/>
            <a:ext cx="8796008" cy="461665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Bookman Old Style"/>
                <a:cs typeface="Bookman Old Style"/>
              </a:rPr>
              <a:t>IceTop</a:t>
            </a:r>
            <a:r>
              <a:rPr lang="en-US" sz="24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-40/IceCube-40  Composition Method</a:t>
            </a:r>
          </a:p>
        </p:txBody>
      </p:sp>
      <p:sp>
        <p:nvSpPr>
          <p:cNvPr id="7" name="Rectangle 6"/>
          <p:cNvSpPr/>
          <p:nvPr/>
        </p:nvSpPr>
        <p:spPr>
          <a:xfrm>
            <a:off x="2845994" y="1866033"/>
            <a:ext cx="31494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K70 </a:t>
            </a:r>
            <a:r>
              <a:rPr lang="en-US" dirty="0" smtClean="0">
                <a:solidFill>
                  <a:schemeClr val="bg1"/>
                </a:solidFill>
              </a:rPr>
              <a:t>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 measure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of </a:t>
            </a:r>
            <a:r>
              <a:rPr lang="en-US" dirty="0" err="1" smtClean="0">
                <a:solidFill>
                  <a:schemeClr val="bg1"/>
                </a:solidFill>
              </a:rPr>
              <a:t>muon</a:t>
            </a:r>
            <a:r>
              <a:rPr lang="en-US" dirty="0">
                <a:solidFill>
                  <a:schemeClr val="bg1"/>
                </a:solidFill>
              </a:rPr>
              <a:t> bundle </a:t>
            </a:r>
            <a:r>
              <a:rPr lang="en-US" dirty="0" smtClean="0">
                <a:solidFill>
                  <a:schemeClr val="bg1"/>
                </a:solidFill>
              </a:rPr>
              <a:t>size in </a:t>
            </a:r>
            <a:r>
              <a:rPr lang="en-US" dirty="0" err="1" smtClean="0">
                <a:solidFill>
                  <a:schemeClr val="bg1"/>
                </a:solidFill>
              </a:rPr>
              <a:t>IceCube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(analogous to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S125 on</a:t>
            </a:r>
            <a:r>
              <a:rPr lang="en-US" dirty="0">
                <a:solidFill>
                  <a:schemeClr val="bg1"/>
                </a:solidFill>
              </a:rPr>
              <a:t> t</a:t>
            </a:r>
            <a:r>
              <a:rPr lang="en-US" dirty="0" smtClean="0">
                <a:solidFill>
                  <a:schemeClr val="bg1"/>
                </a:solidFill>
              </a:rPr>
              <a:t>he surface).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731556"/>
            <a:ext cx="4572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Sept </a:t>
            </a:r>
            <a:r>
              <a:rPr lang="en-US" sz="1100" dirty="0">
                <a:solidFill>
                  <a:schemeClr val="bg1"/>
                </a:solidFill>
                <a:latin typeface="Bookman Old Style"/>
                <a:cs typeface="Bookman Old Style"/>
              </a:rPr>
              <a:t>17, </a:t>
            </a:r>
            <a:r>
              <a:rPr lang="en-US" sz="11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2010</a:t>
            </a:r>
          </a:p>
          <a:p>
            <a:r>
              <a:rPr lang="en-US" sz="1100" dirty="0">
                <a:solidFill>
                  <a:schemeClr val="bg1"/>
                </a:solidFill>
                <a:latin typeface="Bookman Old Style"/>
                <a:cs typeface="Bookman Old Style"/>
              </a:rPr>
              <a:t>run </a:t>
            </a:r>
            <a:r>
              <a:rPr lang="en-US" sz="11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116545 </a:t>
            </a:r>
          </a:p>
          <a:p>
            <a:r>
              <a:rPr lang="en-US" sz="11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E</a:t>
            </a:r>
            <a:r>
              <a:rPr lang="en-US" sz="1100" baseline="-250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prim</a:t>
            </a:r>
            <a:r>
              <a:rPr lang="en-US" sz="11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~290 </a:t>
            </a:r>
            <a:r>
              <a:rPr lang="en-US" sz="1100" dirty="0" err="1">
                <a:solidFill>
                  <a:schemeClr val="bg1"/>
                </a:solidFill>
                <a:latin typeface="Bookman Old Style"/>
                <a:cs typeface="Bookman Old Style"/>
              </a:rPr>
              <a:t>PeV</a:t>
            </a:r>
            <a:r>
              <a:rPr lang="en-US" sz="1100" dirty="0">
                <a:solidFill>
                  <a:schemeClr val="bg1"/>
                </a:solidFill>
                <a:latin typeface="Bookman Old Style"/>
                <a:cs typeface="Bookman Old Style"/>
              </a:rPr>
              <a:t> </a:t>
            </a:r>
            <a:endParaRPr lang="en-US" sz="1100" dirty="0" smtClean="0">
              <a:solidFill>
                <a:schemeClr val="bg1"/>
              </a:solidFill>
              <a:latin typeface="Bookman Old Style"/>
              <a:cs typeface="Bookman Old Style"/>
            </a:endParaRPr>
          </a:p>
          <a:p>
            <a:r>
              <a:rPr lang="en-US" sz="1100" dirty="0" err="1" smtClean="0">
                <a:solidFill>
                  <a:schemeClr val="bg1"/>
                </a:solidFill>
                <a:latin typeface="Lucida Grande"/>
                <a:ea typeface="Lucida Grande"/>
                <a:cs typeface="Lucida Grande"/>
              </a:rPr>
              <a:t>ϑ</a:t>
            </a:r>
            <a:r>
              <a:rPr lang="en-US" sz="11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 =11.5 °</a:t>
            </a:r>
          </a:p>
          <a:p>
            <a:r>
              <a:rPr lang="en-US" sz="1100" dirty="0" err="1" smtClean="0">
                <a:solidFill>
                  <a:schemeClr val="bg1"/>
                </a:solidFill>
                <a:latin typeface="Lucida Grande"/>
                <a:ea typeface="Lucida Grande"/>
                <a:cs typeface="Lucida Grande"/>
              </a:rPr>
              <a:t>φ</a:t>
            </a:r>
            <a:r>
              <a:rPr lang="en-US" sz="1100" dirty="0">
                <a:solidFill>
                  <a:schemeClr val="bg1"/>
                </a:solidFill>
                <a:latin typeface="Bookman Old Style"/>
                <a:cs typeface="Bookman Old Style"/>
              </a:rPr>
              <a:t>=</a:t>
            </a:r>
            <a:r>
              <a:rPr lang="en-US" sz="11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33°</a:t>
            </a:r>
            <a:endParaRPr lang="en-US" sz="1100" dirty="0">
              <a:solidFill>
                <a:schemeClr val="bg1"/>
              </a:solidFill>
              <a:latin typeface="Bookman Old Style"/>
              <a:cs typeface="Bookman Old Style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51662" y="669623"/>
            <a:ext cx="46217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Neural Network Analysis: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Input: S125, K70 from 1 month of data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Output: Primary E</a:t>
            </a:r>
            <a:r>
              <a:rPr lang="en-US" dirty="0">
                <a:solidFill>
                  <a:srgbClr val="FFFFFF"/>
                </a:solidFill>
                <a:latin typeface="Bookman Old Style"/>
                <a:cs typeface="Bookman Old Style"/>
              </a:rPr>
              <a:t> &amp;</a:t>
            </a:r>
            <a:r>
              <a:rPr lang="en-US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&lt;</a:t>
            </a:r>
            <a:r>
              <a:rPr lang="en-US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lnA</a:t>
            </a:r>
            <a:r>
              <a:rPr lang="en-US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&gt;</a:t>
            </a:r>
            <a:endParaRPr lang="en-US" dirty="0">
              <a:solidFill>
                <a:srgbClr val="FFFFFF"/>
              </a:solidFill>
              <a:latin typeface="Bookman Old Style"/>
              <a:cs typeface="Bookman Old Style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362" y="1716751"/>
            <a:ext cx="3115648" cy="2288389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V="1">
            <a:off x="4904534" y="5353921"/>
            <a:ext cx="1981519" cy="65692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780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14995</TotalTime>
  <Words>1362</Words>
  <Application>Microsoft Macintosh PowerPoint</Application>
  <PresentationFormat>On-screen Show (4:3)</PresentationFormat>
  <Paragraphs>252</Paragraphs>
  <Slides>20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Univ. of Delaware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Serap Tilav</dc:creator>
  <cp:lastModifiedBy>Serap Tilav</cp:lastModifiedBy>
  <cp:revision>118</cp:revision>
  <cp:lastPrinted>2012-08-01T01:48:07Z</cp:lastPrinted>
  <dcterms:created xsi:type="dcterms:W3CDTF">2012-08-01T01:27:40Z</dcterms:created>
  <dcterms:modified xsi:type="dcterms:W3CDTF">2012-08-11T11:54:35Z</dcterms:modified>
</cp:coreProperties>
</file>