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88" r:id="rId6"/>
    <p:sldId id="260" r:id="rId7"/>
    <p:sldId id="261" r:id="rId8"/>
    <p:sldId id="262" r:id="rId9"/>
    <p:sldId id="263" r:id="rId10"/>
    <p:sldId id="289" r:id="rId11"/>
    <p:sldId id="266" r:id="rId12"/>
    <p:sldId id="268" r:id="rId13"/>
    <p:sldId id="265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3" r:id="rId27"/>
    <p:sldId id="284" r:id="rId28"/>
    <p:sldId id="285" r:id="rId29"/>
    <p:sldId id="286" r:id="rId30"/>
    <p:sldId id="287" r:id="rId31"/>
    <p:sldId id="290" r:id="rId32"/>
    <p:sldId id="291" r:id="rId3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C2855-6B84-46AD-AE22-6AE5594FC2B5}" type="datetimeFigureOut">
              <a:rPr lang="it-IT" smtClean="0"/>
              <a:pPr/>
              <a:t>10/08/2012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25BA9-0743-4F42-B777-771C817BA133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28054-8132-4573-8561-0E98F18659B5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B2A08-C08A-41EB-A5F4-27DC0BB4BFF8}" type="datetimeFigureOut">
              <a:rPr lang="it-IT" smtClean="0"/>
              <a:pPr/>
              <a:t>10/08/2012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E662-CB9E-464E-BB2C-894EA9AC34E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B2A08-C08A-41EB-A5F4-27DC0BB4BFF8}" type="datetimeFigureOut">
              <a:rPr lang="it-IT" smtClean="0"/>
              <a:pPr/>
              <a:t>10/08/2012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E662-CB9E-464E-BB2C-894EA9AC34E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B2A08-C08A-41EB-A5F4-27DC0BB4BFF8}" type="datetimeFigureOut">
              <a:rPr lang="it-IT" smtClean="0"/>
              <a:pPr/>
              <a:t>10/08/2012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E662-CB9E-464E-BB2C-894EA9AC34E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B2A08-C08A-41EB-A5F4-27DC0BB4BFF8}" type="datetimeFigureOut">
              <a:rPr lang="it-IT" smtClean="0"/>
              <a:pPr/>
              <a:t>10/08/2012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E662-CB9E-464E-BB2C-894EA9AC34E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B2A08-C08A-41EB-A5F4-27DC0BB4BFF8}" type="datetimeFigureOut">
              <a:rPr lang="it-IT" smtClean="0"/>
              <a:pPr/>
              <a:t>10/08/2012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E662-CB9E-464E-BB2C-894EA9AC34E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B2A08-C08A-41EB-A5F4-27DC0BB4BFF8}" type="datetimeFigureOut">
              <a:rPr lang="it-IT" smtClean="0"/>
              <a:pPr/>
              <a:t>10/08/2012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E662-CB9E-464E-BB2C-894EA9AC34E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B2A08-C08A-41EB-A5F4-27DC0BB4BFF8}" type="datetimeFigureOut">
              <a:rPr lang="it-IT" smtClean="0"/>
              <a:pPr/>
              <a:t>10/08/2012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E662-CB9E-464E-BB2C-894EA9AC34E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B2A08-C08A-41EB-A5F4-27DC0BB4BFF8}" type="datetimeFigureOut">
              <a:rPr lang="it-IT" smtClean="0"/>
              <a:pPr/>
              <a:t>10/08/2012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E662-CB9E-464E-BB2C-894EA9AC34E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B2A08-C08A-41EB-A5F4-27DC0BB4BFF8}" type="datetimeFigureOut">
              <a:rPr lang="it-IT" smtClean="0"/>
              <a:pPr/>
              <a:t>10/08/2012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E662-CB9E-464E-BB2C-894EA9AC34E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B2A08-C08A-41EB-A5F4-27DC0BB4BFF8}" type="datetimeFigureOut">
              <a:rPr lang="it-IT" smtClean="0"/>
              <a:pPr/>
              <a:t>10/08/2012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E662-CB9E-464E-BB2C-894EA9AC34E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B2A08-C08A-41EB-A5F4-27DC0BB4BFF8}" type="datetimeFigureOut">
              <a:rPr lang="it-IT" smtClean="0"/>
              <a:pPr/>
              <a:t>10/08/2012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E662-CB9E-464E-BB2C-894EA9AC34E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B2A08-C08A-41EB-A5F4-27DC0BB4BFF8}" type="datetimeFigureOut">
              <a:rPr lang="it-IT" smtClean="0"/>
              <a:pPr/>
              <a:t>10/08/2012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BE662-CB9E-464E-BB2C-894EA9AC34E8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4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94879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Monotype Corsiva" pitchFamily="66" charset="0"/>
              </a:rPr>
              <a:t>Cosmic rays measurements around the knee of the primary spectrum</a:t>
            </a:r>
            <a:endParaRPr lang="it-IT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94112"/>
            <a:ext cx="6400800" cy="141500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Andrea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Chiavassa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Universita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`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degli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Studi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Torino</a:t>
            </a:r>
            <a:endParaRPr lang="it-IT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6093296"/>
            <a:ext cx="6066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Monotype Corsiva" pitchFamily="66" charset="0"/>
              </a:rPr>
              <a:t>International Symposium on Very High Energy Cosmic Ray Interactions</a:t>
            </a:r>
          </a:p>
          <a:p>
            <a:r>
              <a:rPr lang="en-US" dirty="0" smtClean="0">
                <a:latin typeface="Monotype Corsiva" pitchFamily="66" charset="0"/>
              </a:rPr>
              <a:t>Berlin, 10-15 August 2012</a:t>
            </a:r>
            <a:endParaRPr lang="it-IT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Monotype Corsiva" pitchFamily="66" charset="0"/>
              </a:rPr>
              <a:t>Hadronic</a:t>
            </a:r>
            <a:r>
              <a:rPr lang="en-US" sz="4800" b="1" dirty="0" smtClean="0">
                <a:solidFill>
                  <a:srgbClr val="FF0000"/>
                </a:solidFill>
                <a:latin typeface="Monotype Corsiva" pitchFamily="66" charset="0"/>
              </a:rPr>
              <a:t> interactions models dependent results</a:t>
            </a:r>
            <a:endParaRPr lang="it-IT" sz="4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-243408"/>
            <a:ext cx="5004048" cy="2924944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N</a:t>
            </a:r>
            <a:r>
              <a:rPr lang="en-US" sz="3600" baseline="-25000" dirty="0" smtClean="0">
                <a:latin typeface="Symbol" pitchFamily="18" charset="2"/>
              </a:rPr>
              <a:t>m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vs</a:t>
            </a:r>
            <a:r>
              <a:rPr lang="en-US" sz="3600" dirty="0" smtClean="0">
                <a:latin typeface="Comic Sans MS" pitchFamily="66" charset="0"/>
              </a:rPr>
              <a:t> N</a:t>
            </a:r>
            <a:r>
              <a:rPr lang="en-US" sz="3600" baseline="-25000" dirty="0" smtClean="0">
                <a:latin typeface="Comic Sans MS" pitchFamily="66" charset="0"/>
              </a:rPr>
              <a:t>e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smtClean="0">
                <a:latin typeface="Comic Sans MS" pitchFamily="66" charset="0"/>
                <a:sym typeface="Wingdings" pitchFamily="2" charset="2"/>
              </a:rPr>
              <a:t> composition getting heavier crossing knee energies</a:t>
            </a:r>
            <a:endParaRPr lang="it-IT" sz="3600" dirty="0">
              <a:latin typeface="Comic Sans MS" pitchFamily="66" charset="0"/>
            </a:endParaRPr>
          </a:p>
        </p:txBody>
      </p:sp>
      <p:pic>
        <p:nvPicPr>
          <p:cNvPr id="5" name="Picture 2" descr="espect_final_mo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80249" y="3284984"/>
            <a:ext cx="3596207" cy="3488537"/>
          </a:xfrm>
          <a:noFill/>
          <a:ln/>
        </p:spPr>
      </p:pic>
      <p:pic>
        <p:nvPicPr>
          <p:cNvPr id="6" name="Picture 4" descr="lh234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45832" y="476672"/>
            <a:ext cx="2890664" cy="2748500"/>
          </a:xfrm>
          <a:noFill/>
          <a:ln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23527" y="2564904"/>
            <a:ext cx="4514911" cy="3888432"/>
          </a:xfrm>
          <a:prstGeom prst="rect">
            <a:avLst/>
          </a:prstGeom>
          <a:noFill/>
          <a:ln/>
        </p:spPr>
      </p:pic>
      <p:sp>
        <p:nvSpPr>
          <p:cNvPr id="8" name="TextBox 7"/>
          <p:cNvSpPr txBox="1"/>
          <p:nvPr/>
        </p:nvSpPr>
        <p:spPr>
          <a:xfrm>
            <a:off x="4427984" y="2996952"/>
            <a:ext cx="19827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EAS-TOP+MACRO</a:t>
            </a:r>
            <a:endParaRPr lang="it-IT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Comic Sans MS" pitchFamily="66" charset="0"/>
              </a:rPr>
              <a:t>Unfolding N</a:t>
            </a:r>
            <a:r>
              <a:rPr lang="en-US" sz="4000" baseline="-25000" dirty="0" smtClean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en-US" sz="4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Comic Sans MS" pitchFamily="66" charset="0"/>
              </a:rPr>
              <a:t>vs</a:t>
            </a:r>
            <a:r>
              <a:rPr lang="en-US" sz="4000" dirty="0" smtClean="0">
                <a:solidFill>
                  <a:srgbClr val="FF0000"/>
                </a:solidFill>
                <a:latin typeface="Comic Sans MS" pitchFamily="66" charset="0"/>
              </a:rPr>
              <a:t> N</a:t>
            </a:r>
            <a:r>
              <a:rPr lang="en-US" sz="4000" baseline="-25000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sz="4000" dirty="0" smtClean="0">
                <a:solidFill>
                  <a:srgbClr val="FF0000"/>
                </a:solidFill>
                <a:latin typeface="Comic Sans MS" pitchFamily="66" charset="0"/>
              </a:rPr>
              <a:t> spectra</a:t>
            </a:r>
            <a:endParaRPr lang="it-IT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08720"/>
            <a:ext cx="417487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079875" y="1628775"/>
          <a:ext cx="5064125" cy="723900"/>
        </p:xfrm>
        <a:graphic>
          <a:graphicData uri="http://schemas.openxmlformats.org/presentationml/2006/ole">
            <p:oleObj spid="_x0000_s1027" name="Equation" r:id="rId4" imgW="3429000" imgH="482400" progId="Equation.3">
              <p:embed/>
            </p:oleObj>
          </a:graphicData>
        </a:graphic>
      </p:graphicFrame>
      <p:sp>
        <p:nvSpPr>
          <p:cNvPr id="5" name="Right Arrow 4"/>
          <p:cNvSpPr/>
          <p:nvPr/>
        </p:nvSpPr>
        <p:spPr>
          <a:xfrm>
            <a:off x="2729496" y="1844824"/>
            <a:ext cx="13384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07504" y="3429000"/>
            <a:ext cx="8785225" cy="3360737"/>
          </a:xfrm>
          <a:prstGeom prst="rect">
            <a:avLst/>
          </a:prstGeom>
          <a:noFill/>
          <a:ln/>
        </p:spPr>
      </p:pic>
      <p:sp>
        <p:nvSpPr>
          <p:cNvPr id="6" name="Down Arrow 5"/>
          <p:cNvSpPr/>
          <p:nvPr/>
        </p:nvSpPr>
        <p:spPr>
          <a:xfrm rot="1646039">
            <a:off x="5127317" y="2293531"/>
            <a:ext cx="556640" cy="1296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Previous results attribute the knee observed at 3-4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10</a:t>
            </a:r>
            <a:r>
              <a:rPr lang="en-US" sz="24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15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eV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to light primaries. If the knee energy scales with Z (or A) the same feature for heavy primaries is expected around 10</a:t>
            </a:r>
            <a:r>
              <a:rPr lang="en-US" sz="24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17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eV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>
              <a:buFont typeface="Wingdings" pitchFamily="2" charset="2"/>
              <a:buChar char="ü"/>
            </a:pPr>
            <a:endParaRPr lang="en-US" sz="3000" b="1" dirty="0" smtClean="0">
              <a:solidFill>
                <a:srgbClr val="FF0000"/>
              </a:solidFill>
              <a:latin typeface="Comic Sans MS" pitchFamily="66" charset="0"/>
              <a:cs typeface="Times New Roman" pitchFamily="18" charset="0"/>
              <a:sym typeface="Wingdings" pitchFamily="2" charset="2"/>
            </a:endParaRPr>
          </a:p>
          <a:p>
            <a:pPr algn="ctr">
              <a:buFont typeface="Wingdings" pitchFamily="2" charset="2"/>
              <a:buChar char="ü"/>
            </a:pPr>
            <a:r>
              <a:rPr lang="en-US" sz="30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Actually </a:t>
            </a:r>
            <a:r>
              <a:rPr lang="en-US" sz="30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running experiments</a:t>
            </a:r>
          </a:p>
          <a:p>
            <a:pPr>
              <a:buNone/>
            </a:pPr>
            <a:endParaRPr lang="en-US" sz="3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Mainly measuring in the 10</a:t>
            </a:r>
            <a:r>
              <a:rPr lang="en-US" sz="28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16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&lt; E &lt; 10</a:t>
            </a:r>
            <a:r>
              <a:rPr lang="en-US" sz="28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18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eV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energy range</a:t>
            </a:r>
          </a:p>
          <a:p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Main goal: detection of a change of slope  of the primary spectra of heavy elements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CFluxes-Isvhecri2012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3" y="473149"/>
            <a:ext cx="8136904" cy="6124204"/>
          </a:xfrm>
        </p:spPr>
      </p:pic>
      <p:sp>
        <p:nvSpPr>
          <p:cNvPr id="5" name="TextBox 4"/>
          <p:cNvSpPr txBox="1"/>
          <p:nvPr/>
        </p:nvSpPr>
        <p:spPr>
          <a:xfrm>
            <a:off x="1033271" y="313492"/>
            <a:ext cx="74991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All particle Cosmic Rays Energy Spectrum</a:t>
            </a:r>
            <a:endParaRPr lang="it-IT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 descr="RCFlQGSJet-Isvhecri2012.eps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67944" y="3019621"/>
            <a:ext cx="5040560" cy="3793755"/>
          </a:xfrm>
        </p:spPr>
      </p:pic>
      <p:pic>
        <p:nvPicPr>
          <p:cNvPr id="10" name="Content Placeholder 9" descr="RCFlSibyll-Isvhecri2012.eps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52707" y="-171400"/>
            <a:ext cx="4879333" cy="3672408"/>
          </a:xfrm>
        </p:spPr>
      </p:pic>
      <p:sp>
        <p:nvSpPr>
          <p:cNvPr id="13" name="TextBox 12"/>
          <p:cNvSpPr txBox="1"/>
          <p:nvPr/>
        </p:nvSpPr>
        <p:spPr>
          <a:xfrm>
            <a:off x="3564993" y="548680"/>
            <a:ext cx="10070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Comic Sans MS" pitchFamily="66" charset="0"/>
              </a:rPr>
              <a:t>Sibyll</a:t>
            </a:r>
            <a:endParaRPr lang="en-US" sz="24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Epos</a:t>
            </a:r>
            <a:endParaRPr lang="it-IT" sz="24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80312" y="3501008"/>
            <a:ext cx="1398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Comic Sans MS" pitchFamily="66" charset="0"/>
              </a:rPr>
              <a:t>QGSJet</a:t>
            </a:r>
            <a:endParaRPr lang="it-IT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56428" y="1124744"/>
            <a:ext cx="369203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Same data as previous plot,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results are grouped by the 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interaction model used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to convert the experimental 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observable(s) to primary energy</a:t>
            </a:r>
            <a:endParaRPr lang="it-IT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4437112"/>
            <a:ext cx="39068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Flux differences can mainly be 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attributed to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hadronic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interaction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used to convert to primary energy</a:t>
            </a:r>
            <a:endParaRPr lang="it-IT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siduiSmall-Isvhecri2012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332037"/>
            <a:ext cx="7128792" cy="5365453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01352" y="188641"/>
            <a:ext cx="4830688" cy="1080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This difference mainly concerns the absolute energy scale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16896" y="188640"/>
            <a:ext cx="38475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  Structures are visible in </a:t>
            </a:r>
          </a:p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most of the spectra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9512" y="1052736"/>
            <a:ext cx="8568952" cy="8206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Structure enhanced using the range above the concavity claimed by the KG experiment (1.7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</a:t>
            </a:r>
            <a:r>
              <a:rPr kumimoji="0" lang="en-US" sz="32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16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-1.3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</a:t>
            </a:r>
            <a:r>
              <a:rPr kumimoji="0" lang="en-US" sz="32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17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eV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US" sz="3600" i="1" dirty="0" smtClean="0">
                <a:solidFill>
                  <a:srgbClr val="C00000"/>
                </a:solidFill>
                <a:latin typeface="Comic Sans MS" pitchFamily="66" charset="0"/>
              </a:rPr>
              <a:t>Approaches to Chemical composition</a:t>
            </a:r>
            <a:endParaRPr lang="it-IT" sz="3600" i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157592" cy="5472608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measurement through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cherenkov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light detection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TUNKA-133</a:t>
            </a:r>
          </a:p>
          <a:p>
            <a:pPr lvl="1"/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Correlation between a parameter connected with the </a:t>
            </a:r>
            <a:r>
              <a:rPr lang="en-US" sz="3300" dirty="0" smtClean="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en-US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EAS component and one reflecting the electromagnetic EAS component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GRAPES-3</a:t>
            </a:r>
          </a:p>
          <a:p>
            <a:pPr lvl="2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MMD (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muon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multiplicity distributions) </a:t>
            </a:r>
          </a:p>
          <a:p>
            <a:pPr lvl="2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N</a:t>
            </a:r>
            <a:r>
              <a:rPr lang="en-US" baseline="-25000" dirty="0" smtClean="0">
                <a:solidFill>
                  <a:schemeClr val="accent3">
                    <a:lumMod val="75000"/>
                  </a:schemeClr>
                </a:solidFill>
              </a:rPr>
              <a:t>e</a:t>
            </a:r>
            <a:endParaRPr lang="it-IT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Ice Top and Ice Cube</a:t>
            </a:r>
          </a:p>
          <a:p>
            <a:pPr lvl="2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</a:t>
            </a:r>
            <a:r>
              <a:rPr lang="en-US" baseline="-25000" dirty="0" smtClean="0">
                <a:solidFill>
                  <a:schemeClr val="accent3">
                    <a:lumMod val="75000"/>
                  </a:schemeClr>
                </a:solidFill>
              </a:rPr>
              <a:t>125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(VEM signal at 125 m from the core)</a:t>
            </a:r>
          </a:p>
          <a:p>
            <a:pPr lvl="2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K</a:t>
            </a:r>
            <a:r>
              <a:rPr lang="en-US" baseline="-25000" dirty="0" smtClean="0">
                <a:solidFill>
                  <a:schemeClr val="accent3">
                    <a:lumMod val="75000"/>
                  </a:schemeClr>
                </a:solidFill>
              </a:rPr>
              <a:t>70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(Ice Cube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ldf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parameter evaluated at a reference slant depth of 1950m and a perpendicular distance of 70 m)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KASCADE-Grande</a:t>
            </a:r>
          </a:p>
          <a:p>
            <a:pPr lvl="2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N</a:t>
            </a:r>
            <a:r>
              <a:rPr lang="en-US" baseline="-25000" dirty="0" smtClean="0">
                <a:solidFill>
                  <a:schemeClr val="accent3">
                    <a:lumMod val="75000"/>
                  </a:schemeClr>
                </a:solidFill>
                <a:latin typeface="Symbol" pitchFamily="18" charset="2"/>
              </a:rPr>
              <a:t>m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lvl="2"/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N</a:t>
            </a:r>
            <a:r>
              <a:rPr lang="en-US" baseline="-25000" dirty="0" err="1" smtClean="0">
                <a:solidFill>
                  <a:schemeClr val="accent3">
                    <a:lumMod val="75000"/>
                  </a:schemeClr>
                </a:solidFill>
              </a:rPr>
              <a:t>ch</a:t>
            </a:r>
            <a:endParaRPr lang="it-IT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4355976" y="1124744"/>
            <a:ext cx="4537075" cy="1631216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Tunka-133 – 1 km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“dense” EAS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Cherenkov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light array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133 wide-angle optical detector (PMT EMI9350, 20 cm diameter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photocatode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detector distance 85 m</a:t>
            </a:r>
          </a:p>
        </p:txBody>
      </p:sp>
      <p:sp>
        <p:nvSpPr>
          <p:cNvPr id="7173" name="Text Box 9"/>
          <p:cNvSpPr txBox="1">
            <a:spLocks noChangeArrowheads="1"/>
          </p:cNvSpPr>
          <p:nvPr/>
        </p:nvSpPr>
        <p:spPr bwMode="auto">
          <a:xfrm>
            <a:off x="4497388" y="2935536"/>
            <a:ext cx="4323084" cy="92333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Arial" pitchFamily="34" charset="0"/>
              </a:rPr>
              <a:t> Accuracy</a:t>
            </a:r>
            <a:r>
              <a:rPr lang="en-US" sz="2000" dirty="0">
                <a:latin typeface="Arial" pitchFamily="34" charset="0"/>
              </a:rPr>
              <a:t>: core location </a:t>
            </a:r>
            <a:r>
              <a:rPr lang="en-US" sz="2000" dirty="0">
                <a:latin typeface="Arial" pitchFamily="34" charset="0"/>
                <a:cs typeface="Times New Roman" pitchFamily="18" charset="0"/>
              </a:rPr>
              <a:t>~ 10 </a:t>
            </a:r>
            <a:r>
              <a:rPr lang="en-US" sz="2000" dirty="0" smtClean="0">
                <a:latin typeface="Arial" pitchFamily="34" charset="0"/>
                <a:cs typeface="Times New Roman" pitchFamily="18" charset="0"/>
              </a:rPr>
              <a:t>m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Arial" pitchFamily="34" charset="0"/>
                <a:cs typeface="Times New Roman" pitchFamily="18" charset="0"/>
              </a:rPr>
              <a:t> Energy </a:t>
            </a:r>
            <a:r>
              <a:rPr lang="en-US" sz="2000" dirty="0">
                <a:latin typeface="Arial" pitchFamily="34" charset="0"/>
                <a:cs typeface="Times New Roman" pitchFamily="18" charset="0"/>
              </a:rPr>
              <a:t>resolution ~ 15</a:t>
            </a:r>
            <a:r>
              <a:rPr lang="en-US" sz="2000" dirty="0" smtClean="0">
                <a:latin typeface="Arial" pitchFamily="34" charset="0"/>
                <a:cs typeface="Times New Roman" pitchFamily="18" charset="0"/>
              </a:rPr>
              <a:t>%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Arial" pitchFamily="34" charset="0"/>
                <a:cs typeface="Times New Roman" pitchFamily="18" charset="0"/>
                <a:sym typeface="Symbol" pitchFamily="18" charset="2"/>
              </a:rPr>
              <a:t> </a:t>
            </a:r>
            <a:r>
              <a:rPr lang="en-US" sz="2000" dirty="0" smtClean="0"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Arial" pitchFamily="34" charset="0"/>
                <a:cs typeface="Times New Roman" pitchFamily="18" charset="0"/>
              </a:rPr>
              <a:t>X</a:t>
            </a:r>
            <a:r>
              <a:rPr lang="en-US" sz="2000" baseline="-25000" dirty="0" err="1">
                <a:latin typeface="Arial" pitchFamily="34" charset="0"/>
                <a:cs typeface="Times New Roman" pitchFamily="18" charset="0"/>
              </a:rPr>
              <a:t>max</a:t>
            </a:r>
            <a:r>
              <a:rPr lang="en-US" sz="2000" dirty="0">
                <a:latin typeface="Arial" pitchFamily="34" charset="0"/>
                <a:cs typeface="Times New Roman" pitchFamily="18" charset="0"/>
              </a:rPr>
              <a:t> &lt; 25 g∙cm</a:t>
            </a:r>
            <a:r>
              <a:rPr lang="en-US" sz="2000" baseline="30000" dirty="0">
                <a:latin typeface="Arial" pitchFamily="34" charset="0"/>
                <a:cs typeface="Times New Roman" pitchFamily="18" charset="0"/>
              </a:rPr>
              <a:t>-2</a:t>
            </a:r>
            <a:endParaRPr lang="en-US" sz="2000" dirty="0">
              <a:latin typeface="Arial" pitchFamily="34" charset="0"/>
              <a:cs typeface="Times New Roman" pitchFamily="18" charset="0"/>
            </a:endParaRPr>
          </a:p>
        </p:txBody>
      </p:sp>
      <p:pic>
        <p:nvPicPr>
          <p:cNvPr id="7174" name="Picture 11" descr="tory_geo"/>
          <p:cNvPicPr>
            <a:picLocks noChangeAspect="1" noChangeArrowheads="1"/>
          </p:cNvPicPr>
          <p:nvPr/>
        </p:nvPicPr>
        <p:blipFill>
          <a:blip r:embed="rId2" cstate="print"/>
          <a:srcRect r="4762"/>
          <a:stretch>
            <a:fillRect/>
          </a:stretch>
        </p:blipFill>
        <p:spPr bwMode="auto">
          <a:xfrm>
            <a:off x="0" y="548680"/>
            <a:ext cx="4329113" cy="62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69938" y="139279"/>
            <a:ext cx="35862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Comic Sans MS" pitchFamily="66" charset="0"/>
              </a:rPr>
              <a:t>TUNKA-133</a:t>
            </a:r>
            <a:endParaRPr lang="it-IT" sz="4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9" name="Picture 3" descr="shap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3733" y="3933056"/>
            <a:ext cx="4322763" cy="432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716016" y="6237312"/>
            <a:ext cx="4248472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`</a:t>
            </a:r>
            <a:endParaRPr lang="it-IT" dirty="0"/>
          </a:p>
        </p:txBody>
      </p:sp>
      <p:sp>
        <p:nvSpPr>
          <p:cNvPr id="11" name="TextBox 10"/>
          <p:cNvSpPr txBox="1"/>
          <p:nvPr/>
        </p:nvSpPr>
        <p:spPr>
          <a:xfrm>
            <a:off x="4283968" y="6165304"/>
            <a:ext cx="4920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Pulse waveform recorded for each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detector</a:t>
            </a:r>
            <a:endParaRPr lang="it-IT" sz="2000" b="1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792088"/>
          </a:xfrm>
        </p:spPr>
        <p:txBody>
          <a:bodyPr>
            <a:normAutofit/>
          </a:bodyPr>
          <a:lstStyle/>
          <a:p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Two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methods to determine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700" baseline="-25000" dirty="0" err="1" smtClean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were developed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it-IT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t_p_hmax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988840"/>
            <a:ext cx="4038600" cy="4038600"/>
          </a:xfrm>
          <a:noFill/>
        </p:spPr>
      </p:pic>
      <p:pic>
        <p:nvPicPr>
          <p:cNvPr id="6" name="Picture 3" descr="dxm_fwh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5888" y="2198712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987824" y="5661248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Steepnees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P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53654" y="2609462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="1" baseline="-25000" dirty="0" err="1" smtClean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(km)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731" y="1268760"/>
            <a:ext cx="38972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Correlation between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steepnees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parameter (P, derived from the LDF)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the distance from shower maximum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2040" y="1556792"/>
            <a:ext cx="38587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W-method. Based on the sensitivity of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pulse width at fixed core distance to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position of the EAS maximum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76256" y="6413266"/>
            <a:ext cx="2191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arXiv:1201:2122v1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496" y="6093296"/>
            <a:ext cx="626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Simulations for H and Fe primaries with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fixed energies (10, 30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and fixed zenith angles (0°, 30°, 45°)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92599"/>
            <a:ext cx="8229600" cy="4172505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2915816" y="4077072"/>
            <a:ext cx="2088232" cy="0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211960" y="4212704"/>
            <a:ext cx="1656184" cy="8384"/>
          </a:xfrm>
          <a:prstGeom prst="straightConnector1">
            <a:avLst/>
          </a:prstGeom>
          <a:ln w="25400">
            <a:solidFill>
              <a:srgbClr val="002060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5060" y="4433044"/>
            <a:ext cx="84974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Energy range covered by EAS experiments</a:t>
            </a: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1990 - 2005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10</a:t>
            </a:r>
            <a:r>
              <a:rPr lang="en-US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14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  <a:sym typeface="Wingdings" pitchFamily="2" charset="2"/>
              </a:rPr>
              <a:t>&lt;  E &lt; 5</a:t>
            </a:r>
            <a:r>
              <a:rPr lang="en-US" sz="1600" dirty="0" smtClean="0">
                <a:solidFill>
                  <a:srgbClr val="FF0000"/>
                </a:solidFill>
                <a:latin typeface="Times New Roman"/>
                <a:cs typeface="Times New Roman"/>
                <a:sym typeface="Wingdings" pitchFamily="2" charset="2"/>
              </a:rPr>
              <a:t>x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10</a:t>
            </a:r>
            <a:r>
              <a:rPr lang="en-US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16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eV</a:t>
            </a:r>
            <a:r>
              <a:rPr lang="it-IT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</a:t>
            </a:r>
            <a:r>
              <a:rPr lang="it-IT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     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2000 -      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10</a:t>
            </a:r>
            <a:r>
              <a:rPr lang="en-US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16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/>
                <a:cs typeface="Times New Roman"/>
                <a:sym typeface="Wingdings" pitchFamily="2" charset="2"/>
              </a:rPr>
              <a:t>&lt; E &lt;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10</a:t>
            </a:r>
            <a:r>
              <a:rPr lang="en-US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18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eV</a:t>
            </a:r>
            <a:endParaRPr lang="it-IT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(showing selected results)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(discussing the experimental status)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All particle Spectrum</a:t>
            </a:r>
          </a:p>
          <a:p>
            <a:pPr algn="ctr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Chemical Composition (elemental groups spectra)</a:t>
            </a:r>
          </a:p>
          <a:p>
            <a:pPr algn="ctr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Anisotropies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TUNKA results</a:t>
            </a:r>
            <a:endParaRPr lang="it-IT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xm20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12776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6" descr="aln11_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556792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876256" y="6413266"/>
            <a:ext cx="2191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arXiv:1201:2122v1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9449" y="2082334"/>
            <a:ext cx="1152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    - Tunka-25</a:t>
            </a:r>
            <a:endParaRPr lang="it-IT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46420" y="4365104"/>
            <a:ext cx="1115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QGSJET-01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195736" y="4365104"/>
            <a:ext cx="720080" cy="144016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2195736" y="3212976"/>
            <a:ext cx="720080" cy="1224136"/>
          </a:xfrm>
          <a:prstGeom prst="straightConnector1">
            <a:avLst/>
          </a:prstGeom>
          <a:ln w="25400">
            <a:solidFill>
              <a:srgbClr val="00FF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1560" y="5723964"/>
            <a:ext cx="4571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Heavier composition from the knee to 10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eV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-99392"/>
            <a:ext cx="3816424" cy="980728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GRAPES-3</a:t>
            </a:r>
            <a:endParaRPr lang="it-IT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060" y="1196752"/>
            <a:ext cx="395888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9" y="1196752"/>
            <a:ext cx="4860032" cy="390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79512" y="4653136"/>
            <a:ext cx="439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257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scintillators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1 m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each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8 m separation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sz="2000" dirty="0" smtClean="0">
                <a:latin typeface="Symbol" pitchFamily="18" charset="2"/>
                <a:cs typeface="Times New Roman" pitchFamily="18" charset="0"/>
              </a:rPr>
              <a:t>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tracking modules, 35 m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each.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9303" y="692696"/>
            <a:ext cx="4172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Ooty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(India) – 2200 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a.s.l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it-IT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94366" y="5157192"/>
            <a:ext cx="48141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Measured MMD distributions in Ne intervals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latin typeface="Symbol" pitchFamily="18" charset="2"/>
                <a:cs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LogNe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=0.2) fitted (single elements relative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abundances as free parameters) with distributions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obtained from a complete EAS and detector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simulation: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QGSJet01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SIBYLL2.1.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496" y="6381328"/>
            <a:ext cx="3888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J. Phys. G: </a:t>
            </a:r>
            <a:r>
              <a:rPr lang="en-US" dirty="0" err="1" smtClean="0"/>
              <a:t>Nucl</a:t>
            </a:r>
            <a:r>
              <a:rPr lang="en-US" dirty="0" smtClean="0"/>
              <a:t>. Phys. </a:t>
            </a:r>
            <a:r>
              <a:rPr lang="en-US" b="1" dirty="0" smtClean="0"/>
              <a:t>39</a:t>
            </a:r>
            <a:r>
              <a:rPr lang="en-US" dirty="0" smtClean="0"/>
              <a:t> (2012) 025201</a:t>
            </a:r>
            <a:endParaRPr lang="it-IT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744416" cy="385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7450" y="2132857"/>
            <a:ext cx="434105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7504" y="4061971"/>
            <a:ext cx="453964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H more abundant for QGSJET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Heavy more abundant for SIBYLL</a:t>
            </a:r>
            <a:endParaRPr lang="it-IT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H abundance decrease for both models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He increases for QGSJET, constant for SIBYLL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Reverse for 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Similar behavior for heavy masses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35063" y="1137518"/>
            <a:ext cx="43734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Abundances </a:t>
            </a:r>
            <a:r>
              <a:rPr lang="en-US" dirty="0" smtClean="0">
                <a:sym typeface="Wingdings" pitchFamily="2" charset="2"/>
              </a:rPr>
              <a:t> Element spectra</a:t>
            </a:r>
          </a:p>
          <a:p>
            <a:r>
              <a:rPr lang="en-US" dirty="0" smtClean="0">
                <a:sym typeface="Wingdings" pitchFamily="2" charset="2"/>
              </a:rPr>
              <a:t>Comparison with direct measurements:</a:t>
            </a:r>
          </a:p>
          <a:p>
            <a:r>
              <a:rPr lang="en-US" dirty="0" smtClean="0">
                <a:sym typeface="Wingdings" pitchFamily="2" charset="2"/>
              </a:rPr>
              <a:t>good agreement with JACEE, SOKOL, CREAM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83148" y="332656"/>
            <a:ext cx="1188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QGSJET 01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31816" y="692696"/>
            <a:ext cx="1140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SIBYLL 2.1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179" y="6444044"/>
            <a:ext cx="3888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J. Phys. G: </a:t>
            </a:r>
            <a:r>
              <a:rPr lang="en-US" dirty="0" err="1" smtClean="0"/>
              <a:t>Nucl</a:t>
            </a:r>
            <a:r>
              <a:rPr lang="en-US" dirty="0" smtClean="0"/>
              <a:t>. Phys. </a:t>
            </a:r>
            <a:r>
              <a:rPr lang="en-US" b="1" dirty="0" smtClean="0"/>
              <a:t>39</a:t>
            </a:r>
            <a:r>
              <a:rPr lang="en-US" dirty="0" smtClean="0"/>
              <a:t> (2012) 025201</a:t>
            </a:r>
            <a:endParaRPr lang="it-IT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996952"/>
            <a:ext cx="1993685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Ice Top and Ice Cube</a:t>
            </a:r>
            <a:endParaRPr lang="it-IT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980728"/>
            <a:ext cx="4038600" cy="54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Ice Cube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Digital Optical Modules frozen into ice along strings on a triangular grid separated by 125 m </a:t>
            </a: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aseline="-25000" dirty="0" err="1" smtClean="0">
                <a:latin typeface="Symbol" pitchFamily="18" charset="2"/>
                <a:cs typeface="Times New Roman" pitchFamily="18" charset="0"/>
              </a:rPr>
              <a:t>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&gt; 500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Ice Top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each tank 1.8m diameter, 1.3 m high. 2 DOMs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Each module: 2 tanks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Distance between modules 125 m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April 2008 – May 2009: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40 strings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40 stations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Shown results: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30 days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August 2008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2602" y="980728"/>
            <a:ext cx="363590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594" y="1484784"/>
            <a:ext cx="301431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ontent Placeholder 6"/>
          <p:cNvGraphicFramePr>
            <a:graphicFrameLocks noChangeAspect="1"/>
          </p:cNvGraphicFramePr>
          <p:nvPr>
            <p:ph sz="half" idx="2"/>
          </p:nvPr>
        </p:nvGraphicFramePr>
        <p:xfrm>
          <a:off x="395536" y="692696"/>
          <a:ext cx="4038600" cy="792088"/>
        </p:xfrm>
        <a:graphic>
          <a:graphicData uri="http://schemas.openxmlformats.org/presentationml/2006/ole">
            <p:oleObj spid="_x0000_s24580" name="Equation" r:id="rId4" imgW="1854000" imgH="53316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5536" y="188640"/>
            <a:ext cx="3727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Ice Top event reconstruction</a:t>
            </a:r>
            <a:endParaRPr lang="it-IT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237121" y="188640"/>
            <a:ext cx="3921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Ice Cube event reconstruction</a:t>
            </a:r>
            <a:endParaRPr lang="it-IT" sz="2400" dirty="0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836712"/>
            <a:ext cx="2592288" cy="3082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010585" y="3789040"/>
            <a:ext cx="395390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  <a:cs typeface="Times New Roman" pitchFamily="18" charset="0"/>
              </a:rPr>
              <a:t>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bundle crossing the ice.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Intensity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cherenkov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photons depends</a:t>
            </a:r>
          </a:p>
          <a:p>
            <a:pPr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Slant depth</a:t>
            </a:r>
          </a:p>
          <a:p>
            <a:pPr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distance from the center of the bundle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ldf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parameter, slant depth 1950 m,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perpendicular distance 70 m.</a:t>
            </a:r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4227321"/>
            <a:ext cx="3103612" cy="237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ight Arrow 12"/>
          <p:cNvSpPr/>
          <p:nvPr/>
        </p:nvSpPr>
        <p:spPr>
          <a:xfrm>
            <a:off x="3419872" y="6093296"/>
            <a:ext cx="978408" cy="196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4499992" y="5949280"/>
            <a:ext cx="3494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125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blue Fe, red H events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7202" y="6444044"/>
            <a:ext cx="2321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arXiv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1207.3455v1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195736" y="3645024"/>
            <a:ext cx="288032" cy="86409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491880" y="4005064"/>
            <a:ext cx="1440160" cy="28803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548680"/>
            <a:ext cx="4038600" cy="568863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Neural network analysis produces a distribution of “mass outputs”.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Mass output templates for energy intervals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Same histogram for experimental data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fitted to obtain the abundances of each element.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Fitting with three species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50% He + 50% O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Fe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4016" y="116632"/>
            <a:ext cx="2988344" cy="273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924944"/>
            <a:ext cx="5040560" cy="335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732240" y="6381328"/>
            <a:ext cx="2249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arXiv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1207.3455v1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61" name="Group 57"/>
          <p:cNvGraphicFramePr>
            <a:graphicFrameLocks noGrp="1"/>
          </p:cNvGraphicFramePr>
          <p:nvPr>
            <p:ph sz="half" idx="2"/>
          </p:nvPr>
        </p:nvGraphicFramePr>
        <p:xfrm>
          <a:off x="4781550" y="847725"/>
          <a:ext cx="4038600" cy="3517900"/>
        </p:xfrm>
        <a:graphic>
          <a:graphicData uri="http://schemas.openxmlformats.org/drawingml/2006/table">
            <a:tbl>
              <a:tblPr/>
              <a:tblGrid>
                <a:gridCol w="955675"/>
                <a:gridCol w="928688"/>
                <a:gridCol w="1438275"/>
                <a:gridCol w="715962"/>
              </a:tblGrid>
              <a:tr h="892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Detector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Detected EAS component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Detection Technique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Detector area (m</a:t>
                      </a:r>
                      <a:r>
                        <a:rPr kumimoji="0" 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)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E6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Grande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Charged particles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Plastic Scintillators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37x10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E6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KASCADE array e/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mbol" pitchFamily="18" charset="2"/>
                        </a:rPr>
                        <a:t>g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Electrons,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mbol" pitchFamily="18" charset="2"/>
                        </a:rPr>
                        <a:t>g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Liquid Scintillators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490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E6"/>
                    </a:solidFill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KASCADE array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mbol" pitchFamily="18" charset="2"/>
                        </a:rPr>
                        <a:t>m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Muons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(E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mbol" pitchFamily="18" charset="2"/>
                        </a:rPr>
                        <a:t>m</a:t>
                      </a:r>
                      <a:r>
                        <a:rPr kumimoji="0" lang="en-U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th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=230 MeV)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Plastic Scintillators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622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E6"/>
                    </a:solidFill>
                  </a:tcPr>
                </a:tc>
              </a:tr>
              <a:tr h="908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MTD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Muons (Tracking) (E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mbol" pitchFamily="18" charset="2"/>
                        </a:rPr>
                        <a:t>m</a:t>
                      </a:r>
                      <a:r>
                        <a:rPr kumimoji="0" lang="en-U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th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=800 MeV)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Streamer Tubes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4x128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E6"/>
                    </a:solidFill>
                  </a:tcPr>
                </a:tc>
              </a:tr>
            </a:tbl>
          </a:graphicData>
        </a:graphic>
      </p:graphicFrame>
      <p:sp>
        <p:nvSpPr>
          <p:cNvPr id="7202" name="Rectangle 49"/>
          <p:cNvSpPr>
            <a:spLocks noChangeArrowheads="1"/>
          </p:cNvSpPr>
          <p:nvPr/>
        </p:nvSpPr>
        <p:spPr bwMode="auto">
          <a:xfrm>
            <a:off x="152400" y="4985146"/>
            <a:ext cx="4321175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ts val="2400"/>
              <a:buFont typeface="Times New Roman" pitchFamily="18" charset="0"/>
              <a:buChar char="•"/>
            </a:pPr>
            <a:r>
              <a:rPr lang="it-IT" sz="1600" b="1" dirty="0">
                <a:solidFill>
                  <a:srgbClr val="FF0000"/>
                </a:solidFill>
                <a:latin typeface="Times New Roman" pitchFamily="18" charset="0"/>
              </a:rPr>
              <a:t>Shower core and arrival direction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ts val="2400"/>
              <a:buFont typeface="Times New Roman" pitchFamily="18" charset="0"/>
              <a:buChar char="–"/>
            </a:pPr>
            <a:r>
              <a:rPr lang="it-IT" sz="1600" b="1" dirty="0">
                <a:solidFill>
                  <a:srgbClr val="FF0000"/>
                </a:solidFill>
                <a:latin typeface="Times New Roman" pitchFamily="18" charset="0"/>
              </a:rPr>
              <a:t>Grande array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ts val="2400"/>
              <a:buFont typeface="Times New Roman" pitchFamily="18" charset="0"/>
              <a:buChar char="•"/>
            </a:pPr>
            <a:r>
              <a:rPr lang="it-IT" sz="1600" b="1" dirty="0">
                <a:solidFill>
                  <a:srgbClr val="FF0000"/>
                </a:solidFill>
                <a:latin typeface="Times New Roman" pitchFamily="18" charset="0"/>
              </a:rPr>
              <a:t>Shower Size (N</a:t>
            </a:r>
            <a:r>
              <a:rPr lang="it-IT" sz="1600" b="1" baseline="-25000" dirty="0">
                <a:solidFill>
                  <a:srgbClr val="FF0000"/>
                </a:solidFill>
                <a:latin typeface="Times New Roman" pitchFamily="18" charset="0"/>
              </a:rPr>
              <a:t>ch</a:t>
            </a:r>
            <a:r>
              <a:rPr lang="it-IT" sz="1600" b="1" dirty="0">
                <a:solidFill>
                  <a:srgbClr val="FF0000"/>
                </a:solidFill>
                <a:latin typeface="Times New Roman" pitchFamily="18" charset="0"/>
              </a:rPr>
              <a:t> number of  charged particles)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ts val="2400"/>
              <a:buFont typeface="Times New Roman" pitchFamily="18" charset="0"/>
              <a:buChar char="–"/>
            </a:pPr>
            <a:r>
              <a:rPr lang="it-IT" sz="1600" b="1" dirty="0">
                <a:solidFill>
                  <a:srgbClr val="FF0000"/>
                </a:solidFill>
                <a:latin typeface="Times New Roman" pitchFamily="18" charset="0"/>
              </a:rPr>
              <a:t>Grande array</a:t>
            </a:r>
          </a:p>
          <a:p>
            <a:pPr marL="1143000" lvl="2" indent="-228600">
              <a:spcBef>
                <a:spcPct val="20000"/>
              </a:spcBef>
              <a:buClr>
                <a:srgbClr val="FF0000"/>
              </a:buClr>
              <a:buSzPts val="2000"/>
              <a:buFont typeface="Times New Roman" pitchFamily="18" charset="0"/>
              <a:buChar char="•"/>
            </a:pPr>
            <a:r>
              <a:rPr lang="it-IT" sz="1600" b="1" dirty="0">
                <a:solidFill>
                  <a:srgbClr val="FF0000"/>
                </a:solidFill>
                <a:latin typeface="Times New Roman" pitchFamily="18" charset="0"/>
              </a:rPr>
              <a:t>Fit NKG like ldf</a:t>
            </a:r>
          </a:p>
        </p:txBody>
      </p:sp>
      <p:sp>
        <p:nvSpPr>
          <p:cNvPr id="7203" name="Text Box 50"/>
          <p:cNvSpPr txBox="1">
            <a:spLocks noChangeArrowheads="1"/>
          </p:cNvSpPr>
          <p:nvPr/>
        </p:nvSpPr>
        <p:spPr bwMode="auto">
          <a:xfrm>
            <a:off x="2051720" y="116632"/>
            <a:ext cx="46634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4000" b="1" dirty="0" smtClean="0">
                <a:solidFill>
                  <a:srgbClr val="C00000"/>
                </a:solidFill>
                <a:latin typeface="Comic Sans MS" pitchFamily="66" charset="0"/>
              </a:rPr>
              <a:t>KASCADE-Grande</a:t>
            </a:r>
            <a:endParaRPr lang="it-IT" sz="4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7205" name="Text Box 61"/>
          <p:cNvSpPr txBox="1">
            <a:spLocks noChangeArrowheads="1"/>
          </p:cNvSpPr>
          <p:nvPr/>
        </p:nvSpPr>
        <p:spPr bwMode="auto">
          <a:xfrm>
            <a:off x="4840288" y="4887913"/>
            <a:ext cx="3554412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it-IT"/>
              <a:t> </a:t>
            </a:r>
            <a:r>
              <a:rPr lang="it-IT" sz="1600" b="1">
                <a:solidFill>
                  <a:schemeClr val="accent2"/>
                </a:solidFill>
                <a:latin typeface="Symbol" pitchFamily="18" charset="2"/>
              </a:rPr>
              <a:t>m</a:t>
            </a:r>
            <a:r>
              <a:rPr lang="it-IT" sz="1600" b="1">
                <a:solidFill>
                  <a:schemeClr val="accent2"/>
                </a:solidFill>
                <a:latin typeface="Times New Roman" pitchFamily="18" charset="0"/>
              </a:rPr>
              <a:t> Size (E</a:t>
            </a:r>
            <a:r>
              <a:rPr lang="it-IT" sz="1600" b="1" baseline="-25000">
                <a:solidFill>
                  <a:schemeClr val="accent2"/>
                </a:solidFill>
                <a:latin typeface="Symbol" pitchFamily="18" charset="2"/>
              </a:rPr>
              <a:t>m</a:t>
            </a:r>
            <a:r>
              <a:rPr lang="it-IT" sz="1600" b="1">
                <a:solidFill>
                  <a:schemeClr val="accent2"/>
                </a:solidFill>
                <a:latin typeface="Times New Roman" pitchFamily="18" charset="0"/>
              </a:rPr>
              <a:t>&gt;230 MeV)</a:t>
            </a:r>
          </a:p>
          <a:p>
            <a:pPr lvl="1">
              <a:buFontTx/>
              <a:buChar char="•"/>
            </a:pPr>
            <a:r>
              <a:rPr lang="it-IT" sz="1600" b="1">
                <a:solidFill>
                  <a:schemeClr val="accent2"/>
                </a:solidFill>
                <a:latin typeface="Times New Roman" pitchFamily="18" charset="0"/>
              </a:rPr>
              <a:t>KASCADE array </a:t>
            </a:r>
            <a:r>
              <a:rPr lang="it-IT" sz="1600" b="1">
                <a:solidFill>
                  <a:schemeClr val="accent2"/>
                </a:solidFill>
                <a:latin typeface="Symbol" pitchFamily="18" charset="2"/>
              </a:rPr>
              <a:t>m</a:t>
            </a:r>
            <a:r>
              <a:rPr lang="it-IT" sz="1600" b="1">
                <a:solidFill>
                  <a:schemeClr val="accent2"/>
                </a:solidFill>
                <a:latin typeface="Times New Roman" pitchFamily="18" charset="0"/>
              </a:rPr>
              <a:t> detectors</a:t>
            </a:r>
          </a:p>
          <a:p>
            <a:pPr lvl="2">
              <a:buFontTx/>
              <a:buChar char="•"/>
            </a:pPr>
            <a:r>
              <a:rPr lang="it-IT" sz="1600" b="1">
                <a:solidFill>
                  <a:schemeClr val="accent2"/>
                </a:solidFill>
                <a:latin typeface="Times New Roman" pitchFamily="18" charset="0"/>
              </a:rPr>
              <a:t>Fit Lagutin Function</a:t>
            </a:r>
          </a:p>
          <a:p>
            <a:pPr>
              <a:buFontTx/>
              <a:buChar char="•"/>
            </a:pPr>
            <a:r>
              <a:rPr lang="it-IT" sz="1600" b="1">
                <a:solidFill>
                  <a:srgbClr val="00CC00"/>
                </a:solidFill>
                <a:latin typeface="Times New Roman" pitchFamily="18" charset="0"/>
              </a:rPr>
              <a:t>  </a:t>
            </a:r>
            <a:r>
              <a:rPr lang="it-IT" sz="1600" b="1">
                <a:solidFill>
                  <a:srgbClr val="00CC00"/>
                </a:solidFill>
                <a:latin typeface="Symbol" pitchFamily="18" charset="2"/>
              </a:rPr>
              <a:t>m</a:t>
            </a:r>
            <a:r>
              <a:rPr lang="it-IT" sz="1600" b="1">
                <a:solidFill>
                  <a:srgbClr val="00CC00"/>
                </a:solidFill>
                <a:latin typeface="Times New Roman" pitchFamily="18" charset="0"/>
              </a:rPr>
              <a:t> density &amp; direction  (E</a:t>
            </a:r>
            <a:r>
              <a:rPr lang="it-IT" sz="1600" b="1" baseline="-25000">
                <a:solidFill>
                  <a:srgbClr val="00CC00"/>
                </a:solidFill>
                <a:latin typeface="Symbol" pitchFamily="18" charset="2"/>
              </a:rPr>
              <a:t>m</a:t>
            </a:r>
            <a:r>
              <a:rPr lang="it-IT" sz="1600" b="1">
                <a:solidFill>
                  <a:srgbClr val="00CC00"/>
                </a:solidFill>
                <a:latin typeface="Times New Roman" pitchFamily="18" charset="0"/>
              </a:rPr>
              <a:t>&gt;800 MeV)</a:t>
            </a:r>
          </a:p>
          <a:p>
            <a:pPr lvl="1">
              <a:buFontTx/>
              <a:buChar char="•"/>
            </a:pPr>
            <a:r>
              <a:rPr lang="it-IT" sz="1600" b="1">
                <a:solidFill>
                  <a:srgbClr val="00CC00"/>
                </a:solidFill>
                <a:latin typeface="Times New Roman" pitchFamily="18" charset="0"/>
              </a:rPr>
              <a:t>Streamer Tubes</a:t>
            </a:r>
            <a:endParaRPr lang="it-IT" sz="1600">
              <a:latin typeface="Times New Roman" pitchFamily="18" charset="0"/>
            </a:endParaRPr>
          </a:p>
          <a:p>
            <a:pPr>
              <a:buFontTx/>
              <a:buChar char="•"/>
            </a:pPr>
            <a:endParaRPr lang="it-IT" sz="1600">
              <a:latin typeface="Times New Roman" pitchFamily="18" charset="0"/>
            </a:endParaRPr>
          </a:p>
        </p:txBody>
      </p:sp>
      <p:pic>
        <p:nvPicPr>
          <p:cNvPr id="8" name="Content Placeholder 7" descr="Chiavassa_2012_01_fig01.eps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836712"/>
            <a:ext cx="4038600" cy="42202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fig2-2dim.eps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87381" y="143069"/>
            <a:ext cx="5193131" cy="6742315"/>
          </a:xfrm>
        </p:spPr>
      </p:pic>
      <p:sp>
        <p:nvSpPr>
          <p:cNvPr id="13" name="Rectangle 12"/>
          <p:cNvSpPr/>
          <p:nvPr/>
        </p:nvSpPr>
        <p:spPr>
          <a:xfrm>
            <a:off x="5652120" y="3356992"/>
            <a:ext cx="3491880" cy="3501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Content Placeholder 5" descr="Daniel_unfolding.eps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179512" y="2996952"/>
            <a:ext cx="5626264" cy="3668978"/>
          </a:xfrm>
        </p:spPr>
      </p:pic>
      <p:sp>
        <p:nvSpPr>
          <p:cNvPr id="7" name="TextBox 6"/>
          <p:cNvSpPr txBox="1"/>
          <p:nvPr/>
        </p:nvSpPr>
        <p:spPr>
          <a:xfrm>
            <a:off x="4419344" y="3513782"/>
            <a:ext cx="10887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  <a:p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He+C+Si</a:t>
            </a:r>
            <a:endParaRPr lang="en-US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endParaRPr lang="it-IT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476672"/>
            <a:ext cx="2400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-N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unfolding</a:t>
            </a:r>
            <a:endParaRPr lang="it-IT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117474" y="1125538"/>
          <a:ext cx="3878461" cy="1876425"/>
        </p:xfrm>
        <a:graphic>
          <a:graphicData uri="http://schemas.openxmlformats.org/presentationml/2006/ole">
            <p:oleObj spid="_x0000_s26626" name="Equation" r:id="rId5" imgW="2400120" imgH="9396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95994" y="6228601"/>
            <a:ext cx="2612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Fuhrmann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PhD Thesis 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(2012)  Wuppertal University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abbondanze_phcsf_b1_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9034" y="3176041"/>
            <a:ext cx="4738990" cy="3205287"/>
          </a:xfrm>
          <a:prstGeom prst="rect">
            <a:avLst/>
          </a:prstGeom>
        </p:spPr>
      </p:pic>
      <p:pic>
        <p:nvPicPr>
          <p:cNvPr id="5" name="Picture 8" descr="fig2_n2b1_phcsf_fn_es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9520" y="-243408"/>
            <a:ext cx="49530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7" descr="Spet-Elena-ICRC11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997251" y="3789040"/>
            <a:ext cx="4111253" cy="27859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544" y="404664"/>
            <a:ext cx="34067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Measured and simulated </a:t>
            </a:r>
          </a:p>
          <a:p>
            <a:pPr marL="342900" indent="-34290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aseline="-25000" dirty="0" smtClean="0">
                <a:latin typeface="Symbol" pitchFamily="18" charset="2"/>
                <a:cs typeface="Times New Roman" pitchFamily="18" charset="0"/>
              </a:rPr>
              <a:t>m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distributions in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intervals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2494637"/>
            <a:ext cx="39228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2) Element abundances (</a:t>
            </a:r>
            <a:r>
              <a:rPr lang="en-US" sz="2000" dirty="0" err="1" smtClean="0">
                <a:latin typeface="Symbol" pitchFamily="18" charset="2"/>
                <a:cs typeface="Times New Roman" pitchFamily="18" charset="0"/>
              </a:rPr>
              <a:t>a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fitted in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each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interval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483768" y="1124744"/>
            <a:ext cx="2232248" cy="50405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547664" y="3140968"/>
            <a:ext cx="792088" cy="86409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76056" y="3429000"/>
            <a:ext cx="3977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3) Elemental spectra derived from </a:t>
            </a:r>
            <a:r>
              <a:rPr lang="en-US" sz="2000" dirty="0" err="1" smtClean="0">
                <a:latin typeface="Symbol" pitchFamily="18" charset="2"/>
                <a:cs typeface="Times New Roman" pitchFamily="18" charset="0"/>
              </a:rPr>
              <a:t>a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it-IT" sz="20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948264" y="3789040"/>
            <a:ext cx="0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7504" y="6525344"/>
            <a:ext cx="3062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Cantoni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et al. ICRC 2011 #0504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all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548680"/>
            <a:ext cx="4824536" cy="3471624"/>
          </a:xfrm>
          <a:prstGeom prst="rect">
            <a:avLst/>
          </a:prstGeom>
        </p:spPr>
      </p:pic>
      <p:sp>
        <p:nvSpPr>
          <p:cNvPr id="2" name="Content Placeholder 5"/>
          <p:cNvSpPr txBox="1">
            <a:spLocks/>
          </p:cNvSpPr>
          <p:nvPr/>
        </p:nvSpPr>
        <p:spPr>
          <a:xfrm>
            <a:off x="395536" y="116632"/>
            <a:ext cx="7848872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Events divided in two samples according to the ratio: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 =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m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(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q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ref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)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</a:t>
            </a:r>
            <a:r>
              <a:rPr lang="en-US" sz="2400" dirty="0" smtClean="0">
                <a:latin typeface="Symbol" pitchFamily="18" charset="2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Symbol" pitchFamily="18" charset="2"/>
                <a:cs typeface="Times New Roman" pitchFamily="18" charset="0"/>
              </a:rPr>
              <a:t>q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ref</a:t>
            </a:r>
            <a:r>
              <a:rPr lang="en-US" sz="2400" dirty="0" smtClean="0">
                <a:latin typeface="Symbol" pitchFamily="18" charset="2"/>
                <a:cs typeface="Times New Roman" pitchFamily="18" charset="0"/>
              </a:rPr>
              <a:t>)</a:t>
            </a:r>
            <a:endParaRPr kumimoji="0" lang="en-US" sz="24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684" y="1196752"/>
            <a:ext cx="39862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Primary energy evaluated for each event</a:t>
            </a:r>
          </a:p>
          <a:p>
            <a:pPr algn="ctr">
              <a:buFont typeface="Wingdings"/>
              <a:buChar char="à"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 =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N</a:t>
            </a:r>
            <a:r>
              <a:rPr lang="en-US" baseline="-25000" dirty="0" smtClean="0">
                <a:latin typeface="Symbol" pitchFamily="18" charset="2"/>
                <a:cs typeface="Times New Roman" pitchFamily="18" charset="0"/>
                <a:sym typeface="Wingdings" pitchFamily="2" charset="2"/>
              </a:rPr>
              <a:t>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MC based on QGSJet02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21753" y="4221088"/>
            <a:ext cx="42867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knee-like structure for heavy 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primaries at 8-9 · 10</a:t>
            </a:r>
            <a:r>
              <a:rPr lang="en-US" sz="2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eV</a:t>
            </a:r>
            <a:endParaRPr 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steepening significance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3.5 </a:t>
            </a:r>
            <a:r>
              <a:rPr lang="en-US" sz="2400" b="1" dirty="0" smtClean="0">
                <a:solidFill>
                  <a:srgbClr val="C00000"/>
                </a:solidFill>
                <a:latin typeface="Symbol" pitchFamily="18" charset="2"/>
                <a:cs typeface="Times New Roman" pitchFamily="18" charset="0"/>
                <a:sym typeface="Wingdings" pitchFamily="2" charset="2"/>
              </a:rPr>
              <a:t>s</a:t>
            </a:r>
            <a:endParaRPr lang="it-IT" sz="2400" b="1" dirty="0">
              <a:solidFill>
                <a:srgbClr val="C0000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0112" y="6453336"/>
            <a:ext cx="3448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Phys. Rev. </a:t>
            </a:r>
            <a:r>
              <a:rPr lang="en-US" dirty="0" err="1" smtClean="0"/>
              <a:t>Lett</a:t>
            </a:r>
            <a:r>
              <a:rPr lang="en-US" dirty="0" smtClean="0"/>
              <a:t>.  </a:t>
            </a:r>
            <a:r>
              <a:rPr lang="en-US" b="1" dirty="0" smtClean="0"/>
              <a:t>107</a:t>
            </a:r>
            <a:r>
              <a:rPr lang="en-US" dirty="0" smtClean="0"/>
              <a:t> (2011) 171104</a:t>
            </a:r>
            <a:endParaRPr lang="it-IT" dirty="0"/>
          </a:p>
        </p:txBody>
      </p:sp>
      <p:pic>
        <p:nvPicPr>
          <p:cNvPr id="9" name="Picture 8" descr="fig4-kspectra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63" y="2621062"/>
            <a:ext cx="4575845" cy="3904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60648"/>
            <a:ext cx="4644008" cy="640871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Longitudinal EAS profile measurements are not possible in this range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Experiments observe EAS at one altitude, primary particle characteristics inferred through EAS simulations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EAS maximum: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Ne(H) ~ Ne(Fe)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Small fluctuations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Below EAS maximum: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Ne(H) &gt; Ne(Fe)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Big fluctuations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9992" y="44624"/>
            <a:ext cx="5216979" cy="51845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140292" y="5264040"/>
            <a:ext cx="332014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eV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          N</a:t>
            </a:r>
            <a:r>
              <a:rPr lang="en-US" b="1" baseline="-25000" dirty="0" smtClean="0">
                <a:latin typeface="Symbol" pitchFamily="18" charset="2"/>
                <a:cs typeface="Times New Roman" pitchFamily="18" charset="0"/>
              </a:rPr>
              <a:t>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/N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X(g cm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		H	Fe</a:t>
            </a:r>
          </a:p>
          <a:p>
            <a:pPr marL="342900" indent="-3429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600	            ~0.03       ~0.08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800	            ~0.05       ~0.13</a:t>
            </a:r>
          </a:p>
          <a:p>
            <a:pPr marL="342900" indent="-3429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1000	            ~0.10       ~0.31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212976"/>
            <a:ext cx="422721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Anisotropy</a:t>
            </a:r>
            <a:endParaRPr lang="it-IT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4928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Anisotropy claimed, at median energy 1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by the MILAGRO experiment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Later confirmed by ARGO-YBJ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Ice Cube, at median energies 20 and 400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TeV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(7.9</a:t>
            </a:r>
            <a:r>
              <a:rPr lang="en-US" dirty="0" smtClean="0">
                <a:latin typeface="Times New Roman"/>
                <a:cs typeface="Times New Roman"/>
              </a:rPr>
              <a:t>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0.1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stat</a:t>
            </a:r>
            <a:r>
              <a:rPr lang="en-US" dirty="0" smtClean="0">
                <a:latin typeface="Times New Roman"/>
                <a:cs typeface="Times New Roman"/>
              </a:rPr>
              <a:t>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0.3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syst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10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-4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(3.7</a:t>
            </a:r>
            <a:r>
              <a:rPr lang="en-US" dirty="0" smtClean="0">
                <a:latin typeface="Times New Roman"/>
                <a:cs typeface="Times New Roman"/>
              </a:rPr>
              <a:t>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0.7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stat</a:t>
            </a:r>
            <a:r>
              <a:rPr lang="en-US" dirty="0" smtClean="0">
                <a:latin typeface="Times New Roman"/>
                <a:cs typeface="Times New Roman"/>
              </a:rPr>
              <a:t>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0.7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syst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-4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EAS-TOP  @400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=(6.4</a:t>
            </a:r>
            <a:r>
              <a:rPr lang="en-US" dirty="0" smtClean="0">
                <a:latin typeface="Times New Roman"/>
                <a:cs typeface="Times New Roman"/>
              </a:rPr>
              <a:t>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2.5)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-4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 higher energies only upper limits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Monotype Corsiva" pitchFamily="66" charset="0"/>
              </a:rPr>
              <a:t>Conclusions (1)</a:t>
            </a:r>
            <a:endParaRPr lang="it-IT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880" y="1423317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Knee observed in the spectra of all EAS components, same integral fluxes above such features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Knee at 3-5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eV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attributed to light primaries</a:t>
            </a:r>
          </a:p>
          <a:p>
            <a:pPr lvl="1"/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(Tibet-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sz="2600" dirty="0" err="1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g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exception, Huang talk this session)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All particle spectra above the knee: similar shapes. Energy shifts mainly due to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hadronic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interaction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models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Knee-like feature of the heavy component spectrum observed by KASCADE-Grande at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8-9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eV</a:t>
            </a:r>
            <a:endParaRPr lang="it-IT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ELGroups-isvehecri.eps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4738" y="476672"/>
            <a:ext cx="6357462" cy="414580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2088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Monotype Corsiva" pitchFamily="66" charset="0"/>
              </a:rPr>
              <a:t>Conclusions (2)</a:t>
            </a:r>
            <a:endParaRPr lang="it-IT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4725144"/>
            <a:ext cx="9036496" cy="216024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Mass groups spectra are the powerful tool to further investigate this energy range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Connection with direct measurements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Reduce uncertainties due to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hadronic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interaction model (LHC results!)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Searches for anisotropies. Possibly for different mass groups</a:t>
            </a:r>
            <a:endParaRPr lang="it-IT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4168" y="1203717"/>
            <a:ext cx="30963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QGSJET-01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KASCADE (Sing. Had.)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EAS-TOP (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Hadron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SIBYLL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GRAPES-3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QGSJET-02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ARGO-YBJ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KASCADE (unfolding)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KASCADE-Grande</a:t>
            </a:r>
            <a:endParaRPr lang="it-IT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8686800" cy="619268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EAS arrays measure several EAS components</a:t>
            </a:r>
          </a:p>
          <a:p>
            <a:pPr lvl="1"/>
            <a:endParaRPr lang="en-US" dirty="0" smtClean="0">
              <a:latin typeface="Comic Sans MS" pitchFamily="66" charset="0"/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e/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(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scintillators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) +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m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(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scintillators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and/or tracking detectors)</a:t>
            </a:r>
          </a:p>
          <a:p>
            <a:pPr lvl="2"/>
            <a:r>
              <a:rPr lang="en-US" dirty="0" smtClean="0">
                <a:latin typeface="Comic Sans MS" pitchFamily="66" charset="0"/>
                <a:sym typeface="Wingdings" pitchFamily="2" charset="2"/>
              </a:rPr>
              <a:t>Tibet III (4300 m </a:t>
            </a:r>
            <a:r>
              <a:rPr lang="en-US" dirty="0" err="1" smtClean="0">
                <a:latin typeface="Comic Sans MS" pitchFamily="66" charset="0"/>
                <a:sym typeface="Wingdings" pitchFamily="2" charset="2"/>
              </a:rPr>
              <a:t>a.s.l</a:t>
            </a:r>
            <a:r>
              <a:rPr lang="en-US" dirty="0" smtClean="0">
                <a:latin typeface="Comic Sans MS" pitchFamily="66" charset="0"/>
                <a:sym typeface="Wingdings" pitchFamily="2" charset="2"/>
              </a:rPr>
              <a:t>.)</a:t>
            </a:r>
          </a:p>
          <a:p>
            <a:pPr lvl="2"/>
            <a:r>
              <a:rPr lang="en-US" dirty="0" smtClean="0">
                <a:latin typeface="Comic Sans MS" pitchFamily="66" charset="0"/>
                <a:sym typeface="Wingdings" pitchFamily="2" charset="2"/>
              </a:rPr>
              <a:t>KASCADE/KASCADE-Grande (110 m </a:t>
            </a:r>
            <a:r>
              <a:rPr lang="en-US" dirty="0" err="1" smtClean="0">
                <a:latin typeface="Comic Sans MS" pitchFamily="66" charset="0"/>
                <a:sym typeface="Wingdings" pitchFamily="2" charset="2"/>
              </a:rPr>
              <a:t>a.s.l</a:t>
            </a:r>
            <a:r>
              <a:rPr lang="en-US" dirty="0" smtClean="0">
                <a:latin typeface="Comic Sans MS" pitchFamily="66" charset="0"/>
                <a:sym typeface="Wingdings" pitchFamily="2" charset="2"/>
              </a:rPr>
              <a:t>.)</a:t>
            </a:r>
          </a:p>
          <a:p>
            <a:pPr lvl="2"/>
            <a:r>
              <a:rPr lang="en-US" dirty="0" smtClean="0">
                <a:latin typeface="Comic Sans MS" pitchFamily="66" charset="0"/>
                <a:sym typeface="Wingdings" pitchFamily="2" charset="2"/>
              </a:rPr>
              <a:t>CASA-MIA (~1800 m </a:t>
            </a:r>
            <a:r>
              <a:rPr lang="en-US" dirty="0" err="1" smtClean="0">
                <a:latin typeface="Comic Sans MS" pitchFamily="66" charset="0"/>
                <a:sym typeface="Wingdings" pitchFamily="2" charset="2"/>
              </a:rPr>
              <a:t>a.s.l</a:t>
            </a:r>
            <a:r>
              <a:rPr lang="en-US" dirty="0" smtClean="0">
                <a:latin typeface="Comic Sans MS" pitchFamily="66" charset="0"/>
                <a:sym typeface="Wingdings" pitchFamily="2" charset="2"/>
              </a:rPr>
              <a:t>.)</a:t>
            </a:r>
          </a:p>
          <a:p>
            <a:pPr lvl="2"/>
            <a:r>
              <a:rPr lang="en-US" dirty="0" smtClean="0">
                <a:latin typeface="Comic Sans MS" pitchFamily="66" charset="0"/>
                <a:sym typeface="Wingdings" pitchFamily="2" charset="2"/>
              </a:rPr>
              <a:t>EAS-TOP (2000 m </a:t>
            </a:r>
            <a:r>
              <a:rPr lang="en-US" dirty="0" err="1" smtClean="0">
                <a:latin typeface="Comic Sans MS" pitchFamily="66" charset="0"/>
                <a:sym typeface="Wingdings" pitchFamily="2" charset="2"/>
              </a:rPr>
              <a:t>a.s.l</a:t>
            </a:r>
            <a:r>
              <a:rPr lang="en-US" dirty="0" smtClean="0">
                <a:latin typeface="Comic Sans MS" pitchFamily="66" charset="0"/>
                <a:sym typeface="Wingdings" pitchFamily="2" charset="2"/>
              </a:rPr>
              <a:t>.)</a:t>
            </a:r>
          </a:p>
          <a:p>
            <a:pPr lvl="2"/>
            <a:r>
              <a:rPr lang="en-US" dirty="0" smtClean="0">
                <a:latin typeface="Comic Sans MS" pitchFamily="66" charset="0"/>
                <a:sym typeface="Wingdings" pitchFamily="2" charset="2"/>
              </a:rPr>
              <a:t>GAMMA (3200 m </a:t>
            </a:r>
            <a:r>
              <a:rPr lang="en-US" dirty="0" err="1" smtClean="0">
                <a:latin typeface="Comic Sans MS" pitchFamily="66" charset="0"/>
                <a:sym typeface="Wingdings" pitchFamily="2" charset="2"/>
              </a:rPr>
              <a:t>a.s.l</a:t>
            </a:r>
            <a:r>
              <a:rPr lang="en-US" dirty="0" smtClean="0">
                <a:latin typeface="Comic Sans MS" pitchFamily="66" charset="0"/>
                <a:sym typeface="Wingdings" pitchFamily="2" charset="2"/>
              </a:rPr>
              <a:t>.)</a:t>
            </a:r>
          </a:p>
          <a:p>
            <a:pPr lvl="2"/>
            <a:r>
              <a:rPr lang="en-US" dirty="0" smtClean="0">
                <a:latin typeface="Comic Sans MS" pitchFamily="66" charset="0"/>
                <a:sym typeface="Wingdings" pitchFamily="2" charset="2"/>
              </a:rPr>
              <a:t>GRAPES-3 (2200 m </a:t>
            </a:r>
            <a:r>
              <a:rPr lang="en-US" dirty="0" err="1" smtClean="0">
                <a:latin typeface="Comic Sans MS" pitchFamily="66" charset="0"/>
                <a:sym typeface="Wingdings" pitchFamily="2" charset="2"/>
              </a:rPr>
              <a:t>a.s.l</a:t>
            </a:r>
            <a:r>
              <a:rPr lang="en-US" dirty="0" smtClean="0">
                <a:latin typeface="Comic Sans MS" pitchFamily="66" charset="0"/>
                <a:sym typeface="Wingdings" pitchFamily="2" charset="2"/>
              </a:rPr>
              <a:t>.)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Hadrons  calorimeter</a:t>
            </a:r>
          </a:p>
          <a:p>
            <a:pPr lvl="2"/>
            <a:r>
              <a:rPr lang="en-US" dirty="0" smtClean="0">
                <a:latin typeface="Comic Sans MS" pitchFamily="66" charset="0"/>
                <a:sym typeface="Wingdings" pitchFamily="2" charset="2"/>
              </a:rPr>
              <a:t>KASCADE</a:t>
            </a:r>
            <a:endParaRPr lang="en-US" dirty="0">
              <a:latin typeface="Comic Sans MS" pitchFamily="66" charset="0"/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Cherenkov light in atmosphere</a:t>
            </a:r>
          </a:p>
          <a:p>
            <a:pPr lvl="2"/>
            <a:r>
              <a:rPr lang="en-US" dirty="0" smtClean="0">
                <a:latin typeface="Comic Sans MS" pitchFamily="66" charset="0"/>
              </a:rPr>
              <a:t>TUNKA-133 (675 m </a:t>
            </a:r>
            <a:r>
              <a:rPr lang="en-US" dirty="0" err="1" smtClean="0">
                <a:latin typeface="Comic Sans MS" pitchFamily="66" charset="0"/>
              </a:rPr>
              <a:t>a.s.l</a:t>
            </a:r>
            <a:r>
              <a:rPr lang="en-US" dirty="0" smtClean="0">
                <a:latin typeface="Comic Sans MS" pitchFamily="66" charset="0"/>
              </a:rPr>
              <a:t>.)</a:t>
            </a:r>
            <a:endParaRPr lang="en-US" dirty="0">
              <a:latin typeface="Comic Sans MS" pitchFamily="66" charset="0"/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Cherenkov light in water or ice</a:t>
            </a:r>
          </a:p>
          <a:p>
            <a:pPr lvl="2"/>
            <a:r>
              <a:rPr lang="en-US" dirty="0" smtClean="0">
                <a:latin typeface="Comic Sans MS" pitchFamily="66" charset="0"/>
              </a:rPr>
              <a:t>PAO (1400 m </a:t>
            </a:r>
            <a:r>
              <a:rPr lang="en-US" dirty="0" err="1" smtClean="0">
                <a:latin typeface="Comic Sans MS" pitchFamily="66" charset="0"/>
              </a:rPr>
              <a:t>a.s.l</a:t>
            </a:r>
            <a:r>
              <a:rPr lang="en-US" dirty="0" smtClean="0">
                <a:latin typeface="Comic Sans MS" pitchFamily="66" charset="0"/>
              </a:rPr>
              <a:t>.)</a:t>
            </a:r>
          </a:p>
          <a:p>
            <a:pPr lvl="2"/>
            <a:r>
              <a:rPr lang="en-US" dirty="0" smtClean="0">
                <a:latin typeface="Comic Sans MS" pitchFamily="66" charset="0"/>
              </a:rPr>
              <a:t>Ice TOP (2835 m </a:t>
            </a:r>
            <a:r>
              <a:rPr lang="en-US" dirty="0" err="1" smtClean="0">
                <a:latin typeface="Comic Sans MS" pitchFamily="66" charset="0"/>
              </a:rPr>
              <a:t>a.s.l</a:t>
            </a:r>
            <a:r>
              <a:rPr lang="en-US" dirty="0" smtClean="0">
                <a:latin typeface="Comic Sans MS" pitchFamily="66" charset="0"/>
              </a:rPr>
              <a:t>.)</a:t>
            </a:r>
            <a:endParaRPr lang="it-IT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Monotype Corsiva" pitchFamily="66" charset="0"/>
              </a:rPr>
              <a:t>Hadronic</a:t>
            </a:r>
            <a:r>
              <a:rPr lang="en-US" sz="4800" b="1" dirty="0" smtClean="0">
                <a:solidFill>
                  <a:srgbClr val="FF0000"/>
                </a:solidFill>
                <a:latin typeface="Monotype Corsiva" pitchFamily="66" charset="0"/>
              </a:rPr>
              <a:t> interactions models independent results</a:t>
            </a:r>
            <a:endParaRPr lang="it-IT" sz="4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spe_gbin_color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873" y="1272996"/>
            <a:ext cx="5060199" cy="6548492"/>
          </a:xfrm>
          <a:prstGeom prst="rect">
            <a:avLst/>
          </a:prstGeom>
          <a:solidFill>
            <a:srgbClr val="CCFFFF"/>
          </a:solidFill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023" y="2215405"/>
            <a:ext cx="403345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160240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latin typeface="Comic Sans MS" pitchFamily="66" charset="0"/>
              </a:rPr>
              <a:t>Shower size (Ne) spectra: measured </a:t>
            </a:r>
            <a:r>
              <a:rPr lang="en-US" sz="2800" dirty="0" smtClean="0">
                <a:latin typeface="Comic Sans MS" pitchFamily="66" charset="0"/>
              </a:rPr>
              <a:t>at </a:t>
            </a:r>
            <a:r>
              <a:rPr lang="en-US" sz="2800" dirty="0" smtClean="0">
                <a:latin typeface="Comic Sans MS" pitchFamily="66" charset="0"/>
              </a:rPr>
              <a:t>different zenith angles and at different altitudes.</a:t>
            </a:r>
            <a:br>
              <a:rPr lang="en-US" sz="2800" dirty="0" smtClean="0">
                <a:latin typeface="Comic Sans MS" pitchFamily="66" charset="0"/>
              </a:rPr>
            </a:br>
            <a:r>
              <a:rPr lang="en-US" sz="2800" dirty="0" smtClean="0">
                <a:latin typeface="Comic Sans MS" pitchFamily="66" charset="0"/>
              </a:rPr>
              <a:t/>
            </a:r>
            <a:br>
              <a:rPr lang="en-US" sz="2800" dirty="0" smtClean="0">
                <a:latin typeface="Comic Sans MS" pitchFamily="66" charset="0"/>
              </a:rPr>
            </a:br>
            <a:r>
              <a:rPr lang="en-US" sz="2800" dirty="0" smtClean="0">
                <a:latin typeface="Comic Sans MS" pitchFamily="66" charset="0"/>
              </a:rPr>
              <a:t>Change of slope observed in all spectra</a:t>
            </a:r>
            <a:br>
              <a:rPr lang="en-US" sz="2800" dirty="0" smtClean="0">
                <a:latin typeface="Comic Sans MS" pitchFamily="66" charset="0"/>
              </a:rPr>
            </a:br>
            <a:r>
              <a:rPr lang="en-US" sz="2800" dirty="0" err="1" smtClean="0">
                <a:latin typeface="Comic Sans MS" pitchFamily="66" charset="0"/>
              </a:rPr>
              <a:t>Ne</a:t>
            </a:r>
            <a:r>
              <a:rPr lang="en-US" sz="2800" baseline="-25000" dirty="0" err="1" smtClean="0">
                <a:latin typeface="Comic Sans MS" pitchFamily="66" charset="0"/>
              </a:rPr>
              <a:t>knee</a:t>
            </a:r>
            <a:r>
              <a:rPr lang="en-US" sz="2800" dirty="0" smtClean="0">
                <a:latin typeface="Comic Sans MS" pitchFamily="66" charset="0"/>
              </a:rPr>
              <a:t> decreases with atmospheric depth</a:t>
            </a:r>
            <a:endParaRPr lang="it-IT" sz="28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9013" y="2442374"/>
            <a:ext cx="10690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EAS-TOP</a:t>
            </a:r>
            <a:endParaRPr lang="it-IT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Knee observed in the spectra of the EAS </a:t>
            </a:r>
            <a:r>
              <a:rPr lang="en-US" sz="3600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 component</a:t>
            </a:r>
            <a:endParaRPr lang="it-IT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484784"/>
            <a:ext cx="4048017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139952" y="3284985"/>
            <a:ext cx="5118818" cy="3384376"/>
          </a:xfrm>
          <a:prstGeom prst="rect">
            <a:avLst/>
          </a:prstGeom>
          <a:noFill/>
          <a:ln/>
        </p:spPr>
      </p:pic>
      <p:sp>
        <p:nvSpPr>
          <p:cNvPr id="9" name="TextBox 8"/>
          <p:cNvSpPr txBox="1"/>
          <p:nvPr/>
        </p:nvSpPr>
        <p:spPr>
          <a:xfrm>
            <a:off x="107504" y="5373216"/>
            <a:ext cx="40496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KASCADE</a:t>
            </a:r>
          </a:p>
          <a:p>
            <a:r>
              <a:rPr lang="en-US" sz="2000" dirty="0" smtClean="0">
                <a:latin typeface="Symbol" pitchFamily="18" charset="2"/>
                <a:cs typeface="Times New Roman" pitchFamily="18" charset="0"/>
              </a:rPr>
              <a:t>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densities at different core distances.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0152" y="2125305"/>
            <a:ext cx="27901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KASCADE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Truncated </a:t>
            </a:r>
            <a:r>
              <a:rPr lang="en-US" sz="2000" dirty="0" smtClean="0">
                <a:latin typeface="Symbol" pitchFamily="18" charset="2"/>
                <a:cs typeface="Times New Roman" pitchFamily="18" charset="0"/>
              </a:rPr>
              <a:t>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number (N</a:t>
            </a:r>
            <a:r>
              <a:rPr lang="en-US" sz="2000" baseline="-25000" dirty="0" smtClean="0">
                <a:latin typeface="Symbol" pitchFamily="18" charset="2"/>
                <a:cs typeface="Times New Roman" pitchFamily="18" charset="0"/>
              </a:rPr>
              <a:t>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baseline="-25000" dirty="0" err="1" smtClean="0">
                <a:latin typeface="Symbol" pitchFamily="18" charset="2"/>
                <a:cs typeface="Times New Roman" pitchFamily="18" charset="0"/>
              </a:rPr>
              <a:t>m</a:t>
            </a:r>
            <a:r>
              <a:rPr lang="en-US" sz="2000" baseline="300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= 230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MeV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404664"/>
            <a:ext cx="4464496" cy="172819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hadronic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component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shows the change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of slope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72941" y="116632"/>
            <a:ext cx="5599659" cy="3357319"/>
          </a:xfrm>
          <a:noFill/>
          <a:ln/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750" y="4054574"/>
            <a:ext cx="71056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5573985"/>
            <a:ext cx="69913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9552" y="3419708"/>
            <a:ext cx="4091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Same integral fluxes above the knee</a:t>
            </a:r>
            <a:endParaRPr lang="it-IT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83716" y="4859868"/>
            <a:ext cx="1180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EAS-TOP</a:t>
            </a:r>
            <a:endParaRPr lang="it-IT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4088" y="2339588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KASCADE</a:t>
            </a:r>
            <a:endParaRPr lang="it-IT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283968" y="3573016"/>
            <a:ext cx="1512168" cy="3212976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203848" y="3717032"/>
            <a:ext cx="1152128" cy="648072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260648"/>
            <a:ext cx="8784976" cy="273630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Spectra of </a:t>
            </a:r>
            <a:r>
              <a:rPr lang="en-US" dirty="0" smtClean="0">
                <a:latin typeface="Symbol" pitchFamily="18" charset="2"/>
                <a:cs typeface="Times New Roman" pitchFamily="18" charset="0"/>
              </a:rPr>
              <a:t>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densities measured at fixed core distance for electron rich and electron poor event sample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Y =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lg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N</a:t>
            </a:r>
            <a:r>
              <a:rPr lang="en-US" baseline="30000" dirty="0" err="1" smtClean="0">
                <a:latin typeface="Comic Sans MS" pitchFamily="66" charset="0"/>
                <a:cs typeface="Times New Roman" pitchFamily="18" charset="0"/>
              </a:rPr>
              <a:t>tr</a:t>
            </a:r>
            <a:r>
              <a:rPr lang="en-US" baseline="-25000" dirty="0" err="1" smtClean="0">
                <a:latin typeface="Symbol" pitchFamily="18" charset="2"/>
                <a:cs typeface="Times New Roman" pitchFamily="18" charset="0"/>
              </a:rPr>
              <a:t>m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Symbol" pitchFamily="18" charset="2"/>
                <a:cs typeface="Times New Roman" pitchFamily="18" charset="0"/>
              </a:rPr>
              <a:t>q</a:t>
            </a:r>
            <a:r>
              <a:rPr lang="en-US" baseline="-25000" dirty="0" err="1" smtClean="0">
                <a:latin typeface="Comic Sans MS" pitchFamily="66" charset="0"/>
                <a:cs typeface="Times New Roman" pitchFamily="18" charset="0"/>
              </a:rPr>
              <a:t>ref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)/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lg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N</a:t>
            </a:r>
            <a:r>
              <a:rPr lang="en-US" baseline="-25000" dirty="0" smtClean="0">
                <a:latin typeface="Comic Sans MS" pitchFamily="66" charset="0"/>
                <a:cs typeface="Times New Roman" pitchFamily="18" charset="0"/>
              </a:rPr>
              <a:t>e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Symbol" pitchFamily="18" charset="2"/>
                <a:cs typeface="Times New Roman" pitchFamily="18" charset="0"/>
              </a:rPr>
              <a:t>q</a:t>
            </a:r>
            <a:r>
              <a:rPr lang="en-US" baseline="-25000" dirty="0" err="1" smtClean="0">
                <a:latin typeface="Comic Sans MS" pitchFamily="66" charset="0"/>
                <a:cs typeface="Times New Roman" pitchFamily="18" charset="0"/>
              </a:rPr>
              <a:t>ref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)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Spectrum of the electron rich events shows a change of slope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5616" y="3212976"/>
            <a:ext cx="7139136" cy="3505330"/>
          </a:xfrm>
          <a:noFill/>
          <a:ln/>
        </p:spPr>
      </p:pic>
      <p:sp>
        <p:nvSpPr>
          <p:cNvPr id="4" name="TextBox 3"/>
          <p:cNvSpPr txBox="1"/>
          <p:nvPr/>
        </p:nvSpPr>
        <p:spPr>
          <a:xfrm>
            <a:off x="7431237" y="3491716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Y&lt;0.75</a:t>
            </a:r>
            <a:endParaRPr lang="it-IT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52320" y="3717032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Y&gt;0.75</a:t>
            </a:r>
            <a:endParaRPr lang="it-IT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39140" y="3059668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KASCADE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2212</TotalTime>
  <Words>1416</Words>
  <Application>Microsoft Office PowerPoint</Application>
  <PresentationFormat>On-screen Show (4:3)</PresentationFormat>
  <Paragraphs>279</Paragraphs>
  <Slides>32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Equation</vt:lpstr>
      <vt:lpstr>Cosmic rays measurements around the knee of the primary spectrum</vt:lpstr>
      <vt:lpstr>Slide 2</vt:lpstr>
      <vt:lpstr>Slide 3</vt:lpstr>
      <vt:lpstr>Slide 4</vt:lpstr>
      <vt:lpstr>Slide 5</vt:lpstr>
      <vt:lpstr>Shower size (Ne) spectra: measured at different zenith angles and at different altitudes.  Change of slope observed in all spectra Neknee decreases with atmospheric depth</vt:lpstr>
      <vt:lpstr>Knee observed in the spectra of the EAS m component</vt:lpstr>
      <vt:lpstr>Slide 8</vt:lpstr>
      <vt:lpstr>Slide 9</vt:lpstr>
      <vt:lpstr>Slide 10</vt:lpstr>
      <vt:lpstr>Nm vs Ne  composition getting heavier crossing knee energies</vt:lpstr>
      <vt:lpstr>Unfolding Ne vs Nm spectra</vt:lpstr>
      <vt:lpstr>Slide 13</vt:lpstr>
      <vt:lpstr>Slide 14</vt:lpstr>
      <vt:lpstr>Slide 15</vt:lpstr>
      <vt:lpstr>Slide 16</vt:lpstr>
      <vt:lpstr>Approaches to Chemical composition</vt:lpstr>
      <vt:lpstr>Slide 18</vt:lpstr>
      <vt:lpstr>Two methods to determine Xmax were developed:</vt:lpstr>
      <vt:lpstr>TUNKA results</vt:lpstr>
      <vt:lpstr>GRAPES-3</vt:lpstr>
      <vt:lpstr>Slide 22</vt:lpstr>
      <vt:lpstr>Ice Top and Ice Cube</vt:lpstr>
      <vt:lpstr>Slide 24</vt:lpstr>
      <vt:lpstr>Slide 25</vt:lpstr>
      <vt:lpstr>Slide 26</vt:lpstr>
      <vt:lpstr>Slide 27</vt:lpstr>
      <vt:lpstr>Slide 28</vt:lpstr>
      <vt:lpstr>Slide 29</vt:lpstr>
      <vt:lpstr>Anisotropy</vt:lpstr>
      <vt:lpstr>Conclusions (1)</vt:lpstr>
      <vt:lpstr>Conclusions (2)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Cosmic rays measurements around the knee of the primary spectrum</dc:title>
  <dc:creator>andrea</dc:creator>
  <cp:lastModifiedBy>andrea</cp:lastModifiedBy>
  <cp:revision>197</cp:revision>
  <dcterms:created xsi:type="dcterms:W3CDTF">2012-08-06T08:36:04Z</dcterms:created>
  <dcterms:modified xsi:type="dcterms:W3CDTF">2012-08-10T17:33:47Z</dcterms:modified>
</cp:coreProperties>
</file>