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Default Extension="doc" ContentType="application/msword"/>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07" r:id="rId2"/>
    <p:sldId id="299" r:id="rId3"/>
    <p:sldId id="314" r:id="rId4"/>
    <p:sldId id="315" r:id="rId5"/>
    <p:sldId id="316" r:id="rId6"/>
    <p:sldId id="317" r:id="rId7"/>
    <p:sldId id="318" r:id="rId8"/>
    <p:sldId id="319" r:id="rId9"/>
    <p:sldId id="320" r:id="rId10"/>
    <p:sldId id="300" r:id="rId11"/>
    <p:sldId id="301" r:id="rId12"/>
    <p:sldId id="321" r:id="rId13"/>
    <p:sldId id="308" r:id="rId14"/>
    <p:sldId id="309" r:id="rId15"/>
    <p:sldId id="322" r:id="rId16"/>
    <p:sldId id="311" r:id="rId17"/>
    <p:sldId id="312" r:id="rId18"/>
    <p:sldId id="323" r:id="rId19"/>
    <p:sldId id="278" r:id="rId20"/>
    <p:sldId id="325" r:id="rId21"/>
    <p:sldId id="294" r:id="rId22"/>
    <p:sldId id="273" r:id="rId23"/>
    <p:sldId id="274" r:id="rId24"/>
    <p:sldId id="295" r:id="rId25"/>
    <p:sldId id="324" r:id="rId26"/>
    <p:sldId id="296" r:id="rId27"/>
    <p:sldId id="305" r:id="rId28"/>
    <p:sldId id="304" r:id="rId29"/>
    <p:sldId id="298" r:id="rId30"/>
    <p:sldId id="276" r:id="rId31"/>
    <p:sldId id="277" r:id="rId32"/>
  </p:sldIdLst>
  <p:sldSz cx="9144000" cy="6858000" type="screen4x3"/>
  <p:notesSz cx="6858000" cy="9737725"/>
  <p:defaultTextStyle>
    <a:defPPr>
      <a:defRPr lang="ru-RU"/>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32" autoAdjust="0"/>
    <p:restoredTop sz="94637" autoAdjust="0"/>
  </p:normalViewPr>
  <p:slideViewPr>
    <p:cSldViewPr>
      <p:cViewPr>
        <p:scale>
          <a:sx n="100" d="100"/>
          <a:sy n="100" d="100"/>
        </p:scale>
        <p:origin x="-516" y="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21507" name="Rectangle 3"/>
          <p:cNvSpPr>
            <a:spLocks noGrp="1" noChangeArrowheads="1"/>
          </p:cNvSpPr>
          <p:nvPr>
            <p:ph type="dt" idx="1"/>
          </p:nvPr>
        </p:nvSpPr>
        <p:spPr bwMode="auto">
          <a:xfrm>
            <a:off x="3884613"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30724" name="Rectangle 4"/>
          <p:cNvSpPr>
            <a:spLocks noGrp="1" noRot="1" noChangeAspect="1" noChangeArrowheads="1" noTextEdit="1"/>
          </p:cNvSpPr>
          <p:nvPr>
            <p:ph type="sldImg" idx="2"/>
          </p:nvPr>
        </p:nvSpPr>
        <p:spPr bwMode="auto">
          <a:xfrm>
            <a:off x="995363" y="730250"/>
            <a:ext cx="4868862" cy="3651250"/>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685800" y="4625975"/>
            <a:ext cx="5486400" cy="4381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21510" name="Rectangle 6"/>
          <p:cNvSpPr>
            <a:spLocks noGrp="1" noChangeArrowheads="1"/>
          </p:cNvSpPr>
          <p:nvPr>
            <p:ph type="ftr" sz="quarter" idx="4"/>
          </p:nvPr>
        </p:nvSpPr>
        <p:spPr bwMode="auto">
          <a:xfrm>
            <a:off x="0" y="9248775"/>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21511" name="Rectangle 7"/>
          <p:cNvSpPr>
            <a:spLocks noGrp="1" noChangeArrowheads="1"/>
          </p:cNvSpPr>
          <p:nvPr>
            <p:ph type="sldNum" sz="quarter" idx="5"/>
          </p:nvPr>
        </p:nvSpPr>
        <p:spPr bwMode="auto">
          <a:xfrm>
            <a:off x="3884613" y="9248775"/>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54D72600-1F00-494B-B4E0-71A961533332}"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Образ слайда 1"/>
          <p:cNvSpPr>
            <a:spLocks noGrp="1" noRot="1" noChangeAspect="1" noTextEdit="1"/>
          </p:cNvSpPr>
          <p:nvPr>
            <p:ph type="sldImg"/>
          </p:nvPr>
        </p:nvSpPr>
        <p:spPr>
          <a:ln/>
        </p:spPr>
      </p:sp>
      <p:sp>
        <p:nvSpPr>
          <p:cNvPr id="83971"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83972"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EA844857-7BF2-4776-AB30-C4F7F6D848C7}" type="slidenum">
              <a:rPr lang="ru-RU" sz="1200"/>
              <a:pPr algn="r"/>
              <a:t>1</a:t>
            </a:fld>
            <a:endParaRPr lang="ru-RU"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p:cNvSpPr>
            <a:spLocks noGrp="1" noRot="1" noChangeAspect="1" noTextEdit="1"/>
          </p:cNvSpPr>
          <p:nvPr>
            <p:ph type="sldImg"/>
          </p:nvPr>
        </p:nvSpPr>
        <p:spPr>
          <a:ln/>
        </p:spPr>
      </p:sp>
      <p:sp>
        <p:nvSpPr>
          <p:cNvPr id="40963"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40964" name="Номер слайда 3"/>
          <p:cNvSpPr>
            <a:spLocks noGrp="1"/>
          </p:cNvSpPr>
          <p:nvPr>
            <p:ph type="sldNum" sz="quarter" idx="5"/>
          </p:nvPr>
        </p:nvSpPr>
        <p:spPr>
          <a:noFill/>
        </p:spPr>
        <p:txBody>
          <a:bodyPr/>
          <a:lstStyle/>
          <a:p>
            <a:fld id="{2E045E4D-4614-4E4F-BDA5-0D370EEF362F}" type="slidenum">
              <a:rPr lang="ru-RU">
                <a:latin typeface="Arial" pitchFamily="34" charset="0"/>
              </a:rPr>
              <a:pPr/>
              <a:t>10</a:t>
            </a:fld>
            <a:endParaRPr lang="ru-RU">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Образ слайда 1"/>
          <p:cNvSpPr>
            <a:spLocks noGrp="1" noRot="1" noChangeAspect="1" noTextEdit="1"/>
          </p:cNvSpPr>
          <p:nvPr>
            <p:ph type="sldImg"/>
          </p:nvPr>
        </p:nvSpPr>
        <p:spPr>
          <a:ln/>
        </p:spPr>
      </p:sp>
      <p:sp>
        <p:nvSpPr>
          <p:cNvPr id="41987"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41988" name="Номер слайда 3"/>
          <p:cNvSpPr>
            <a:spLocks noGrp="1"/>
          </p:cNvSpPr>
          <p:nvPr>
            <p:ph type="sldNum" sz="quarter" idx="5"/>
          </p:nvPr>
        </p:nvSpPr>
        <p:spPr>
          <a:noFill/>
        </p:spPr>
        <p:txBody>
          <a:bodyPr/>
          <a:lstStyle/>
          <a:p>
            <a:fld id="{331B8803-DF1E-49F4-854B-AA65F55C3755}" type="slidenum">
              <a:rPr lang="ru-RU">
                <a:latin typeface="Arial" pitchFamily="34" charset="0"/>
              </a:rPr>
              <a:pPr/>
              <a:t>11</a:t>
            </a:fld>
            <a:endParaRPr lang="ru-RU">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Образ слайда 1"/>
          <p:cNvSpPr>
            <a:spLocks noGrp="1" noRot="1" noChangeAspect="1" noTextEdit="1"/>
          </p:cNvSpPr>
          <p:nvPr>
            <p:ph type="sldImg"/>
          </p:nvPr>
        </p:nvSpPr>
        <p:spPr>
          <a:ln/>
        </p:spPr>
      </p:sp>
      <p:sp>
        <p:nvSpPr>
          <p:cNvPr id="112643"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112644"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694931D1-205C-420E-BC26-7AEEC22820B6}" type="slidenum">
              <a:rPr lang="ru-RU" sz="1200"/>
              <a:pPr algn="r"/>
              <a:t>12</a:t>
            </a:fld>
            <a:endParaRPr lang="ru-RU"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Образ слайда 1"/>
          <p:cNvSpPr>
            <a:spLocks noGrp="1" noRot="1" noChangeAspect="1" noTextEdit="1"/>
          </p:cNvSpPr>
          <p:nvPr>
            <p:ph type="sldImg"/>
          </p:nvPr>
        </p:nvSpPr>
        <p:spPr>
          <a:ln/>
        </p:spPr>
      </p:sp>
      <p:sp>
        <p:nvSpPr>
          <p:cNvPr id="86019"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86020"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2CEBF356-4FCD-4D05-A727-733C9A643A5D}" type="slidenum">
              <a:rPr lang="ru-RU" sz="1200"/>
              <a:pPr algn="r"/>
              <a:t>13</a:t>
            </a:fld>
            <a:endParaRPr lang="ru-RU"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9248775"/>
            <a:ext cx="2971800" cy="487363"/>
          </a:xfrm>
          <a:prstGeom prst="rect">
            <a:avLst/>
          </a:prstGeom>
          <a:noFill/>
          <a:ln w="9525">
            <a:noFill/>
            <a:miter lim="800000"/>
            <a:headEnd/>
            <a:tailEnd/>
          </a:ln>
        </p:spPr>
        <p:txBody>
          <a:bodyPr anchor="b"/>
          <a:lstStyle/>
          <a:p>
            <a:pPr algn="r"/>
            <a:fld id="{0AA7BBDB-7864-4223-8370-A31D6A714DF5}" type="slidenum">
              <a:rPr lang="ru-RU" sz="1200"/>
              <a:pPr algn="r"/>
              <a:t>14</a:t>
            </a:fld>
            <a:endParaRPr lang="ru-RU"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ru-RU"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84613" y="9248775"/>
            <a:ext cx="2971800" cy="487363"/>
          </a:xfrm>
          <a:prstGeom prst="rect">
            <a:avLst/>
          </a:prstGeom>
          <a:noFill/>
          <a:ln w="9525">
            <a:noFill/>
            <a:miter lim="800000"/>
            <a:headEnd/>
            <a:tailEnd/>
          </a:ln>
        </p:spPr>
        <p:txBody>
          <a:bodyPr anchor="b"/>
          <a:lstStyle/>
          <a:p>
            <a:pPr algn="r"/>
            <a:fld id="{5B8AA4E6-4DBC-480B-8A34-1831A96B6B53}" type="slidenum">
              <a:rPr lang="ru-RU" sz="1200"/>
              <a:pPr algn="r"/>
              <a:t>15</a:t>
            </a:fld>
            <a:endParaRPr lang="ru-RU" sz="12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ru-RU"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4613" y="9248775"/>
            <a:ext cx="2971800" cy="487363"/>
          </a:xfrm>
          <a:prstGeom prst="rect">
            <a:avLst/>
          </a:prstGeom>
          <a:noFill/>
          <a:ln w="9525">
            <a:noFill/>
            <a:miter lim="800000"/>
            <a:headEnd/>
            <a:tailEnd/>
          </a:ln>
        </p:spPr>
        <p:txBody>
          <a:bodyPr anchor="b"/>
          <a:lstStyle/>
          <a:p>
            <a:pPr algn="r"/>
            <a:fld id="{86B519C6-5D9A-472A-8CA3-E74F860C4658}" type="slidenum">
              <a:rPr lang="ru-RU" sz="1200"/>
              <a:pPr algn="r"/>
              <a:t>16</a:t>
            </a:fld>
            <a:endParaRPr lang="ru-RU"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ru-RU"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Образ слайда 1"/>
          <p:cNvSpPr>
            <a:spLocks noGrp="1" noRot="1" noChangeAspect="1" noTextEdit="1"/>
          </p:cNvSpPr>
          <p:nvPr>
            <p:ph type="sldImg"/>
          </p:nvPr>
        </p:nvSpPr>
        <p:spPr>
          <a:ln/>
        </p:spPr>
      </p:sp>
      <p:sp>
        <p:nvSpPr>
          <p:cNvPr id="94211"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94212"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D72F6B97-872F-4AB6-A190-D84D569AAE7C}" type="slidenum">
              <a:rPr lang="ru-RU" sz="1200"/>
              <a:pPr algn="r"/>
              <a:t>17</a:t>
            </a:fld>
            <a:endParaRPr lang="ru-RU"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Образ слайда 1"/>
          <p:cNvSpPr>
            <a:spLocks noGrp="1" noRot="1" noChangeAspect="1" noTextEdit="1"/>
          </p:cNvSpPr>
          <p:nvPr>
            <p:ph type="sldImg"/>
          </p:nvPr>
        </p:nvSpPr>
        <p:spPr>
          <a:ln/>
        </p:spPr>
      </p:sp>
      <p:sp>
        <p:nvSpPr>
          <p:cNvPr id="116739"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116740"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9AAD324A-D304-4D57-BD9E-5187EFAA0802}" type="slidenum">
              <a:rPr lang="ru-RU" sz="1200"/>
              <a:pPr algn="r"/>
              <a:t>18</a:t>
            </a:fld>
            <a:endParaRPr lang="ru-RU"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Образ слайда 1"/>
          <p:cNvSpPr>
            <a:spLocks noGrp="1" noRot="1" noChangeAspect="1" noTextEdit="1"/>
          </p:cNvSpPr>
          <p:nvPr>
            <p:ph type="sldImg"/>
          </p:nvPr>
        </p:nvSpPr>
        <p:spPr>
          <a:ln/>
        </p:spPr>
      </p:sp>
      <p:sp>
        <p:nvSpPr>
          <p:cNvPr id="49155"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49156" name="Номер слайда 3"/>
          <p:cNvSpPr>
            <a:spLocks noGrp="1"/>
          </p:cNvSpPr>
          <p:nvPr>
            <p:ph type="sldNum" sz="quarter" idx="5"/>
          </p:nvPr>
        </p:nvSpPr>
        <p:spPr>
          <a:noFill/>
        </p:spPr>
        <p:txBody>
          <a:bodyPr/>
          <a:lstStyle/>
          <a:p>
            <a:fld id="{C603A74C-4B5B-4070-9504-157AF8164A34}" type="slidenum">
              <a:rPr lang="ru-RU">
                <a:latin typeface="Arial" pitchFamily="34" charset="0"/>
              </a:rPr>
              <a:pPr/>
              <a:t>19</a:t>
            </a:fld>
            <a:endParaRPr lang="ru-RU">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Образ слайда 1"/>
          <p:cNvSpPr>
            <a:spLocks noGrp="1" noRot="1" noChangeAspect="1" noTextEdit="1"/>
          </p:cNvSpPr>
          <p:nvPr>
            <p:ph type="sldImg"/>
          </p:nvPr>
        </p:nvSpPr>
        <p:spPr>
          <a:ln/>
        </p:spPr>
      </p:sp>
      <p:sp>
        <p:nvSpPr>
          <p:cNvPr id="32771"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32772" name="Номер слайда 3"/>
          <p:cNvSpPr>
            <a:spLocks noGrp="1"/>
          </p:cNvSpPr>
          <p:nvPr>
            <p:ph type="sldNum" sz="quarter" idx="5"/>
          </p:nvPr>
        </p:nvSpPr>
        <p:spPr>
          <a:noFill/>
        </p:spPr>
        <p:txBody>
          <a:bodyPr/>
          <a:lstStyle/>
          <a:p>
            <a:fld id="{E7D2C404-62F9-4E2A-96D4-AFA4A4699516}" type="slidenum">
              <a:rPr lang="ru-RU">
                <a:latin typeface="Arial" pitchFamily="34" charset="0"/>
              </a:rPr>
              <a:pPr/>
              <a:t>2</a:t>
            </a:fld>
            <a:endParaRPr lang="ru-RU">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Образ слайда 1"/>
          <p:cNvSpPr>
            <a:spLocks noGrp="1" noRot="1" noChangeAspect="1" noTextEdit="1"/>
          </p:cNvSpPr>
          <p:nvPr>
            <p:ph type="sldImg"/>
          </p:nvPr>
        </p:nvSpPr>
        <p:spPr>
          <a:ln/>
        </p:spPr>
      </p:sp>
      <p:sp>
        <p:nvSpPr>
          <p:cNvPr id="120835"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120836"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8CE063E9-DB96-46B0-BD2B-CA74591D1DFE}" type="slidenum">
              <a:rPr lang="ru-RU" sz="1200"/>
              <a:pPr algn="r"/>
              <a:t>20</a:t>
            </a:fld>
            <a:endParaRPr lang="ru-RU"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a:ln/>
        </p:spPr>
      </p:sp>
      <p:sp>
        <p:nvSpPr>
          <p:cNvPr id="50179"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50180" name="Номер слайда 3"/>
          <p:cNvSpPr>
            <a:spLocks noGrp="1"/>
          </p:cNvSpPr>
          <p:nvPr>
            <p:ph type="sldNum" sz="quarter" idx="5"/>
          </p:nvPr>
        </p:nvSpPr>
        <p:spPr>
          <a:noFill/>
        </p:spPr>
        <p:txBody>
          <a:bodyPr/>
          <a:lstStyle/>
          <a:p>
            <a:fld id="{BA11DBF5-7283-477B-AF3E-1BEA34AD6C37}" type="slidenum">
              <a:rPr lang="ru-RU">
                <a:latin typeface="Arial" pitchFamily="34" charset="0"/>
              </a:rPr>
              <a:pPr/>
              <a:t>21</a:t>
            </a:fld>
            <a:endParaRPr lang="ru-RU">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a:ln/>
        </p:spPr>
      </p:sp>
      <p:sp>
        <p:nvSpPr>
          <p:cNvPr id="51203"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51204" name="Номер слайда 3"/>
          <p:cNvSpPr>
            <a:spLocks noGrp="1"/>
          </p:cNvSpPr>
          <p:nvPr>
            <p:ph type="sldNum" sz="quarter" idx="5"/>
          </p:nvPr>
        </p:nvSpPr>
        <p:spPr>
          <a:noFill/>
        </p:spPr>
        <p:txBody>
          <a:bodyPr/>
          <a:lstStyle/>
          <a:p>
            <a:fld id="{4A518F2C-CAC3-4D9A-82CA-2CC37BA65CFF}" type="slidenum">
              <a:rPr lang="ru-RU">
                <a:latin typeface="Arial" pitchFamily="34" charset="0"/>
              </a:rPr>
              <a:pPr/>
              <a:t>22</a:t>
            </a:fld>
            <a:endParaRPr lang="ru-RU">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D0B29C65-4736-4C54-8967-F4BCC4F63D00}" type="slidenum">
              <a:rPr lang="ru-RU">
                <a:latin typeface="Arial" pitchFamily="34" charset="0"/>
              </a:rPr>
              <a:pPr/>
              <a:t>23</a:t>
            </a:fld>
            <a:endParaRPr lang="ru-RU">
              <a:latin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ru-RU" smtClean="0">
              <a:latin typeface="Arial" pitchFamily="34" charset="0"/>
            </a:endParaRPr>
          </a:p>
          <a:p>
            <a:pPr eaLnBrk="1" hangingPunct="1"/>
            <a:endParaRPr lang="ru-RU"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Образ слайда 1"/>
          <p:cNvSpPr>
            <a:spLocks noGrp="1" noRot="1" noChangeAspect="1" noTextEdit="1"/>
          </p:cNvSpPr>
          <p:nvPr>
            <p:ph type="sldImg"/>
          </p:nvPr>
        </p:nvSpPr>
        <p:spPr>
          <a:ln/>
        </p:spPr>
      </p:sp>
      <p:sp>
        <p:nvSpPr>
          <p:cNvPr id="53251"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53252" name="Номер слайда 3"/>
          <p:cNvSpPr>
            <a:spLocks noGrp="1"/>
          </p:cNvSpPr>
          <p:nvPr>
            <p:ph type="sldNum" sz="quarter" idx="5"/>
          </p:nvPr>
        </p:nvSpPr>
        <p:spPr>
          <a:noFill/>
        </p:spPr>
        <p:txBody>
          <a:bodyPr/>
          <a:lstStyle/>
          <a:p>
            <a:fld id="{CA6BF2D8-CC69-46FA-BB43-64860374D47B}" type="slidenum">
              <a:rPr lang="ru-RU">
                <a:latin typeface="Arial" pitchFamily="34" charset="0"/>
              </a:rPr>
              <a:pPr/>
              <a:t>24</a:t>
            </a:fld>
            <a:endParaRPr lang="ru-RU">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Образ слайда 1"/>
          <p:cNvSpPr>
            <a:spLocks noGrp="1" noRot="1" noChangeAspect="1" noTextEdit="1"/>
          </p:cNvSpPr>
          <p:nvPr>
            <p:ph type="sldImg"/>
          </p:nvPr>
        </p:nvSpPr>
        <p:spPr>
          <a:ln/>
        </p:spPr>
      </p:sp>
      <p:sp>
        <p:nvSpPr>
          <p:cNvPr id="118787"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118788"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E4F285C7-81C8-466A-BD1C-03C1A5B3DD99}" type="slidenum">
              <a:rPr lang="ru-RU" sz="1200"/>
              <a:pPr algn="r"/>
              <a:t>25</a:t>
            </a:fld>
            <a:endParaRPr lang="ru-RU"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Образ слайда 1"/>
          <p:cNvSpPr>
            <a:spLocks noGrp="1" noRot="1" noChangeAspect="1" noTextEdit="1"/>
          </p:cNvSpPr>
          <p:nvPr>
            <p:ph type="sldImg"/>
          </p:nvPr>
        </p:nvSpPr>
        <p:spPr>
          <a:ln/>
        </p:spPr>
      </p:sp>
      <p:sp>
        <p:nvSpPr>
          <p:cNvPr id="55299"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55300" name="Номер слайда 3"/>
          <p:cNvSpPr>
            <a:spLocks noGrp="1"/>
          </p:cNvSpPr>
          <p:nvPr>
            <p:ph type="sldNum" sz="quarter" idx="5"/>
          </p:nvPr>
        </p:nvSpPr>
        <p:spPr>
          <a:noFill/>
        </p:spPr>
        <p:txBody>
          <a:bodyPr/>
          <a:lstStyle/>
          <a:p>
            <a:fld id="{FF57F2E9-BB3A-45BD-B0C5-3CCDD3C7C31C}" type="slidenum">
              <a:rPr lang="ru-RU">
                <a:latin typeface="Arial" pitchFamily="34" charset="0"/>
              </a:rPr>
              <a:pPr/>
              <a:t>26</a:t>
            </a:fld>
            <a:endParaRPr lang="ru-RU">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Образ слайда 1"/>
          <p:cNvSpPr>
            <a:spLocks noGrp="1" noRot="1" noChangeAspect="1" noTextEdit="1"/>
          </p:cNvSpPr>
          <p:nvPr>
            <p:ph type="sldImg"/>
          </p:nvPr>
        </p:nvSpPr>
        <p:spPr>
          <a:ln/>
        </p:spPr>
      </p:sp>
      <p:sp>
        <p:nvSpPr>
          <p:cNvPr id="80899"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80900"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B55525FB-2978-4684-BDF2-C85F515CAAE8}" type="slidenum">
              <a:rPr lang="ru-RU" sz="1200"/>
              <a:pPr algn="r"/>
              <a:t>27</a:t>
            </a:fld>
            <a:endParaRPr lang="ru-RU"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Образ слайда 1"/>
          <p:cNvSpPr>
            <a:spLocks noGrp="1" noRot="1" noChangeAspect="1" noTextEdit="1"/>
          </p:cNvSpPr>
          <p:nvPr>
            <p:ph type="sldImg"/>
          </p:nvPr>
        </p:nvSpPr>
        <p:spPr>
          <a:ln/>
        </p:spPr>
      </p:sp>
      <p:sp>
        <p:nvSpPr>
          <p:cNvPr id="78851"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78852"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7753457A-FEEB-4FEB-931D-88438D69C22B}" type="slidenum">
              <a:rPr lang="ru-RU" sz="1200"/>
              <a:pPr algn="r"/>
              <a:t>28</a:t>
            </a:fld>
            <a:endParaRPr lang="ru-RU"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p:cNvSpPr>
            <a:spLocks noGrp="1" noRot="1" noChangeAspect="1" noTextEdit="1"/>
          </p:cNvSpPr>
          <p:nvPr>
            <p:ph type="sldImg"/>
          </p:nvPr>
        </p:nvSpPr>
        <p:spPr>
          <a:ln/>
        </p:spPr>
      </p:sp>
      <p:sp>
        <p:nvSpPr>
          <p:cNvPr id="57347"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57348" name="Номер слайда 3"/>
          <p:cNvSpPr>
            <a:spLocks noGrp="1"/>
          </p:cNvSpPr>
          <p:nvPr>
            <p:ph type="sldNum" sz="quarter" idx="5"/>
          </p:nvPr>
        </p:nvSpPr>
        <p:spPr>
          <a:noFill/>
        </p:spPr>
        <p:txBody>
          <a:bodyPr/>
          <a:lstStyle/>
          <a:p>
            <a:fld id="{E00B9317-B7EB-422E-BD2F-4DE6BEAEF885}" type="slidenum">
              <a:rPr lang="ru-RU">
                <a:latin typeface="Arial" pitchFamily="34" charset="0"/>
              </a:rPr>
              <a:pPr/>
              <a:t>29</a:t>
            </a:fld>
            <a:endParaRPr lang="ru-RU">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884613" y="9248775"/>
            <a:ext cx="2971800" cy="487363"/>
          </a:xfrm>
          <a:prstGeom prst="rect">
            <a:avLst/>
          </a:prstGeom>
          <a:noFill/>
          <a:ln w="9525">
            <a:noFill/>
            <a:miter lim="800000"/>
            <a:headEnd/>
            <a:tailEnd/>
          </a:ln>
        </p:spPr>
        <p:txBody>
          <a:bodyPr anchor="b"/>
          <a:lstStyle/>
          <a:p>
            <a:pPr algn="r"/>
            <a:fld id="{BA6DBDEF-B199-49F8-96D4-5A6C1C3CE96B}" type="slidenum">
              <a:rPr lang="ru-RU" sz="1200"/>
              <a:pPr algn="r"/>
              <a:t>3</a:t>
            </a:fld>
            <a:endParaRPr lang="ru-RU" sz="1200"/>
          </a:p>
        </p:txBody>
      </p:sp>
      <p:sp>
        <p:nvSpPr>
          <p:cNvPr id="98307" name="Образ слайда 1"/>
          <p:cNvSpPr>
            <a:spLocks noGrp="1" noRot="1" noChangeAspect="1" noTextEdit="1"/>
          </p:cNvSpPr>
          <p:nvPr>
            <p:ph type="sldImg"/>
          </p:nvPr>
        </p:nvSpPr>
        <p:spPr>
          <a:ln/>
        </p:spPr>
      </p:sp>
      <p:sp>
        <p:nvSpPr>
          <p:cNvPr id="98308"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98309"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475155D3-3DA3-42A7-964B-D0AF6830990B}" type="slidenum">
              <a:rPr lang="ru-RU" sz="1200"/>
              <a:pPr algn="r"/>
              <a:t>3</a:t>
            </a:fld>
            <a:endParaRPr lang="ru-RU"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a:ln/>
        </p:spPr>
      </p:sp>
      <p:sp>
        <p:nvSpPr>
          <p:cNvPr id="58371"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58372" name="Номер слайда 3"/>
          <p:cNvSpPr>
            <a:spLocks noGrp="1"/>
          </p:cNvSpPr>
          <p:nvPr>
            <p:ph type="sldNum" sz="quarter" idx="5"/>
          </p:nvPr>
        </p:nvSpPr>
        <p:spPr>
          <a:noFill/>
        </p:spPr>
        <p:txBody>
          <a:bodyPr/>
          <a:lstStyle/>
          <a:p>
            <a:fld id="{0C77C428-4A56-48C1-962B-7887F6F25E0E}" type="slidenum">
              <a:rPr lang="ru-RU">
                <a:latin typeface="Arial" pitchFamily="34" charset="0"/>
              </a:rPr>
              <a:pPr/>
              <a:t>30</a:t>
            </a:fld>
            <a:endParaRPr lang="ru-RU">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Образ слайда 1"/>
          <p:cNvSpPr>
            <a:spLocks noGrp="1" noRot="1" noChangeAspect="1" noTextEdit="1"/>
          </p:cNvSpPr>
          <p:nvPr>
            <p:ph type="sldImg"/>
          </p:nvPr>
        </p:nvSpPr>
        <p:spPr>
          <a:ln/>
        </p:spPr>
      </p:sp>
      <p:sp>
        <p:nvSpPr>
          <p:cNvPr id="59395"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59396" name="Номер слайда 3"/>
          <p:cNvSpPr>
            <a:spLocks noGrp="1"/>
          </p:cNvSpPr>
          <p:nvPr>
            <p:ph type="sldNum" sz="quarter" idx="5"/>
          </p:nvPr>
        </p:nvSpPr>
        <p:spPr>
          <a:noFill/>
        </p:spPr>
        <p:txBody>
          <a:bodyPr/>
          <a:lstStyle/>
          <a:p>
            <a:fld id="{A2BDAEAC-C267-42B7-9A11-1F9086AB495D}" type="slidenum">
              <a:rPr lang="ru-RU">
                <a:latin typeface="Arial" pitchFamily="34" charset="0"/>
              </a:rPr>
              <a:pPr/>
              <a:t>31</a:t>
            </a:fld>
            <a:endParaRPr lang="ru-RU">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Образ слайда 1"/>
          <p:cNvSpPr>
            <a:spLocks noGrp="1" noRot="1" noChangeAspect="1" noTextEdit="1"/>
          </p:cNvSpPr>
          <p:nvPr>
            <p:ph type="sldImg"/>
          </p:nvPr>
        </p:nvSpPr>
        <p:spPr>
          <a:ln/>
        </p:spPr>
      </p:sp>
      <p:sp>
        <p:nvSpPr>
          <p:cNvPr id="100355"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100356"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0B70F460-A397-4146-AB40-ECF86B629E80}" type="slidenum">
              <a:rPr lang="ru-RU" sz="1200"/>
              <a:pPr algn="r"/>
              <a:t>4</a:t>
            </a:fld>
            <a:endParaRPr lang="ru-RU"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Образ слайда 1"/>
          <p:cNvSpPr>
            <a:spLocks noGrp="1" noRot="1" noChangeAspect="1" noTextEdit="1"/>
          </p:cNvSpPr>
          <p:nvPr>
            <p:ph type="sldImg"/>
          </p:nvPr>
        </p:nvSpPr>
        <p:spPr>
          <a:ln/>
        </p:spPr>
      </p:sp>
      <p:sp>
        <p:nvSpPr>
          <p:cNvPr id="102403"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102404"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B8FB6ABB-95FF-49CF-8DC6-CDE81478103E}" type="slidenum">
              <a:rPr lang="ru-RU" sz="1200"/>
              <a:pPr algn="r"/>
              <a:t>5</a:t>
            </a:fld>
            <a:endParaRPr lang="ru-RU"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Образ слайда 1"/>
          <p:cNvSpPr>
            <a:spLocks noGrp="1" noRot="1" noChangeAspect="1" noTextEdit="1"/>
          </p:cNvSpPr>
          <p:nvPr>
            <p:ph type="sldImg"/>
          </p:nvPr>
        </p:nvSpPr>
        <p:spPr>
          <a:ln/>
        </p:spPr>
      </p:sp>
      <p:sp>
        <p:nvSpPr>
          <p:cNvPr id="104451"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104452"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0ED38BD6-C01B-4C4F-9B5B-3AEBF1CE6CBB}" type="slidenum">
              <a:rPr lang="ru-RU" sz="1200"/>
              <a:pPr algn="r"/>
              <a:t>6</a:t>
            </a:fld>
            <a:endParaRPr lang="ru-RU"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Образ слайда 1"/>
          <p:cNvSpPr>
            <a:spLocks noGrp="1" noRot="1" noChangeAspect="1" noTextEdit="1"/>
          </p:cNvSpPr>
          <p:nvPr>
            <p:ph type="sldImg"/>
          </p:nvPr>
        </p:nvSpPr>
        <p:spPr>
          <a:ln/>
        </p:spPr>
      </p:sp>
      <p:sp>
        <p:nvSpPr>
          <p:cNvPr id="106499"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106500"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8F1AD328-81CF-4E20-9F2B-7089FEA51446}" type="slidenum">
              <a:rPr lang="ru-RU" sz="1200"/>
              <a:pPr algn="r"/>
              <a:t>7</a:t>
            </a:fld>
            <a:endParaRPr lang="ru-RU"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Образ слайда 1"/>
          <p:cNvSpPr>
            <a:spLocks noGrp="1" noRot="1" noChangeAspect="1" noTextEdit="1"/>
          </p:cNvSpPr>
          <p:nvPr>
            <p:ph type="sldImg"/>
          </p:nvPr>
        </p:nvSpPr>
        <p:spPr>
          <a:ln/>
        </p:spPr>
      </p:sp>
      <p:sp>
        <p:nvSpPr>
          <p:cNvPr id="108547"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108548"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BBD012A6-A5A2-4A6B-ADE2-F86D1AE81B08}" type="slidenum">
              <a:rPr lang="ru-RU" sz="1200"/>
              <a:pPr algn="r"/>
              <a:t>8</a:t>
            </a:fld>
            <a:endParaRPr lang="ru-RU"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Образ слайда 1"/>
          <p:cNvSpPr>
            <a:spLocks noGrp="1" noRot="1" noChangeAspect="1" noTextEdit="1"/>
          </p:cNvSpPr>
          <p:nvPr>
            <p:ph type="sldImg"/>
          </p:nvPr>
        </p:nvSpPr>
        <p:spPr>
          <a:ln/>
        </p:spPr>
      </p:sp>
      <p:sp>
        <p:nvSpPr>
          <p:cNvPr id="110595" name="Заметки 2"/>
          <p:cNvSpPr>
            <a:spLocks noGrp="1"/>
          </p:cNvSpPr>
          <p:nvPr>
            <p:ph type="body" idx="1"/>
          </p:nvPr>
        </p:nvSpPr>
        <p:spPr>
          <a:noFill/>
          <a:ln/>
        </p:spPr>
        <p:txBody>
          <a:bodyPr/>
          <a:lstStyle/>
          <a:p>
            <a:pPr eaLnBrk="1" hangingPunct="1"/>
            <a:endParaRPr lang="ru-RU" smtClean="0">
              <a:latin typeface="Arial" pitchFamily="34" charset="0"/>
            </a:endParaRPr>
          </a:p>
        </p:txBody>
      </p:sp>
      <p:sp>
        <p:nvSpPr>
          <p:cNvPr id="110596" name="Номер слайда 3"/>
          <p:cNvSpPr txBox="1">
            <a:spLocks noGrp="1"/>
          </p:cNvSpPr>
          <p:nvPr/>
        </p:nvSpPr>
        <p:spPr bwMode="auto">
          <a:xfrm>
            <a:off x="3884613" y="9248775"/>
            <a:ext cx="2971800" cy="487363"/>
          </a:xfrm>
          <a:prstGeom prst="rect">
            <a:avLst/>
          </a:prstGeom>
          <a:noFill/>
          <a:ln w="9525">
            <a:noFill/>
            <a:miter lim="800000"/>
            <a:headEnd/>
            <a:tailEnd/>
          </a:ln>
        </p:spPr>
        <p:txBody>
          <a:bodyPr anchor="b"/>
          <a:lstStyle/>
          <a:p>
            <a:pPr algn="r"/>
            <a:fld id="{BBF2C844-FDF4-4196-9EE1-38C0349410DA}" type="slidenum">
              <a:rPr lang="ru-RU" sz="1200"/>
              <a:pPr algn="r"/>
              <a:t>9</a:t>
            </a:fld>
            <a:endParaRPr lang="ru-RU"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01FB04A-9D0B-4D65-A138-8DDFD7411F19}"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0AD3003-93BD-4737-A77D-1791E7B7E3D3}"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DCF598A-EBBB-4FEE-B7E7-7183ADDBE0E3}"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457200" y="1600200"/>
            <a:ext cx="4038600" cy="4525963"/>
          </a:xfrm>
        </p:spPr>
        <p:txBody>
          <a:bodyPr/>
          <a:lstStyle/>
          <a:p>
            <a:pPr lvl="0"/>
            <a:endParaRPr lang="ru-RU" noProof="0" smtClean="0"/>
          </a:p>
        </p:txBody>
      </p:sp>
      <p:sp>
        <p:nvSpPr>
          <p:cNvPr id="4" name="Текст 3"/>
          <p:cNvSpPr>
            <a:spLocks noGrp="1"/>
          </p:cNvSpPr>
          <p:nvPr>
            <p:ph type="body"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B715CAF-5022-413B-9EB0-F3F891F6238E}"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8998E73-8E83-4D01-B559-ADA8D0E97177}"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B2E42C04-2040-4846-A2FD-BAEDBB51A671}"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E1E3BCF4-1234-4CE1-AC91-D3125DDE19F7}"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D1AF607-05B7-4A0D-9A0A-3E5822DC8D5A}"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E1284A3-54A3-4926-839F-8EF38AEE6A98}"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E161BB3F-E9B2-40A7-926D-6215E78770D7}"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8FCD25DB-BC74-47D2-BD1B-65451AECB18E}"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02CF55C1-F65A-4931-9573-400014C026E1}"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4A5352CF-99B7-4EF9-84C0-D45CDF978947}"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6121489-99E9-495B-8E38-B417BD85E3A4}"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E648FD5A-C1D6-42C3-8F7B-9B3B80F2EE9E}"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charset="0"/>
              </a:defRPr>
            </a:lvl1pPr>
          </a:lstStyle>
          <a:p>
            <a:pPr>
              <a:defRPr/>
            </a:pPr>
            <a:fld id="{38ACD70C-7FC2-46BA-9541-E3FC40B0CCB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wmf"/></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_________Microsoft_Office_Word_97_-_20031.doc"/></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HALON_basket"/>
          <p:cNvPicPr>
            <a:picLocks noGrp="1" noChangeAspect="1" noChangeArrowheads="1"/>
          </p:cNvPicPr>
          <p:nvPr>
            <p:ph sz="half" idx="4294967295"/>
          </p:nvPr>
        </p:nvPicPr>
        <p:blipFill>
          <a:blip r:embed="rId3"/>
          <a:srcRect t="812" b="4062"/>
          <a:stretch>
            <a:fillRect/>
          </a:stretch>
        </p:blipFill>
        <p:spPr>
          <a:xfrm>
            <a:off x="106363" y="620713"/>
            <a:ext cx="3097212" cy="4537075"/>
          </a:xfrm>
          <a:noFill/>
        </p:spPr>
      </p:pic>
      <p:sp>
        <p:nvSpPr>
          <p:cNvPr id="82947" name="Text Box 3"/>
          <p:cNvSpPr txBox="1">
            <a:spLocks noChangeArrowheads="1"/>
          </p:cNvSpPr>
          <p:nvPr/>
        </p:nvSpPr>
        <p:spPr bwMode="auto">
          <a:xfrm>
            <a:off x="3203575" y="2636838"/>
            <a:ext cx="5940425" cy="2016125"/>
          </a:xfrm>
          <a:prstGeom prst="rect">
            <a:avLst/>
          </a:prstGeom>
          <a:noFill/>
          <a:ln w="9525">
            <a:noFill/>
            <a:miter lim="800000"/>
            <a:headEnd/>
            <a:tailEnd/>
          </a:ln>
        </p:spPr>
        <p:txBody>
          <a:bodyPr/>
          <a:lstStyle/>
          <a:p>
            <a:pPr marL="342900" indent="-342900" algn="ctr" eaLnBrk="0" hangingPunct="0">
              <a:lnSpc>
                <a:spcPct val="80000"/>
              </a:lnSpc>
              <a:spcBef>
                <a:spcPct val="20000"/>
              </a:spcBef>
            </a:pPr>
            <a:r>
              <a:rPr lang="ru-RU" sz="1300" b="1">
                <a:latin typeface="Times New Roman" pitchFamily="18" charset="0"/>
              </a:rPr>
              <a:t>V.G. SINITSYNA, V.Y. SINITSYNA</a:t>
            </a:r>
            <a:r>
              <a:rPr lang="ru-RU"/>
              <a:t> </a:t>
            </a:r>
            <a:endParaRPr lang="ru-RU" sz="1300" b="1">
              <a:latin typeface="Times New Roman" pitchFamily="18" charset="0"/>
            </a:endParaRPr>
          </a:p>
          <a:p>
            <a:pPr marL="342900" indent="-342900" algn="ctr" eaLnBrk="0" hangingPunct="0">
              <a:lnSpc>
                <a:spcPct val="80000"/>
              </a:lnSpc>
              <a:spcBef>
                <a:spcPct val="20000"/>
              </a:spcBef>
            </a:pPr>
            <a:endParaRPr lang="ru-RU" sz="1300" b="1">
              <a:latin typeface="Times New Roman" pitchFamily="18" charset="0"/>
            </a:endParaRPr>
          </a:p>
          <a:p>
            <a:pPr marL="342900" indent="-342900" algn="ctr" eaLnBrk="0" hangingPunct="0">
              <a:lnSpc>
                <a:spcPct val="80000"/>
              </a:lnSpc>
              <a:spcBef>
                <a:spcPct val="20000"/>
              </a:spcBef>
            </a:pPr>
            <a:endParaRPr lang="ru-RU" sz="1300" b="1" baseline="30000">
              <a:latin typeface="Times New Roman" pitchFamily="18" charset="0"/>
            </a:endParaRPr>
          </a:p>
          <a:p>
            <a:pPr marL="342900" indent="-342900" algn="ctr" eaLnBrk="0" hangingPunct="0">
              <a:lnSpc>
                <a:spcPct val="80000"/>
              </a:lnSpc>
              <a:spcBef>
                <a:spcPct val="20000"/>
              </a:spcBef>
            </a:pPr>
            <a:r>
              <a:rPr lang="ru-RU" sz="1300" b="1" i="1">
                <a:latin typeface="Times New Roman" pitchFamily="18" charset="0"/>
              </a:rPr>
              <a:t>P. N. Lebedev Physical Institute, </a:t>
            </a:r>
            <a:endParaRPr lang="en-US" sz="1300" b="1" i="1">
              <a:latin typeface="Times New Roman" pitchFamily="18" charset="0"/>
            </a:endParaRPr>
          </a:p>
          <a:p>
            <a:pPr marL="342900" indent="-342900" algn="ctr" eaLnBrk="0" hangingPunct="0">
              <a:lnSpc>
                <a:spcPct val="80000"/>
              </a:lnSpc>
              <a:spcBef>
                <a:spcPct val="20000"/>
              </a:spcBef>
            </a:pPr>
            <a:r>
              <a:rPr lang="ru-RU" sz="1300" b="1" i="1">
                <a:latin typeface="Times New Roman" pitchFamily="18" charset="0"/>
              </a:rPr>
              <a:t>Leninsky prospect 53, Moscow, 119991 Russia</a:t>
            </a:r>
          </a:p>
          <a:p>
            <a:pPr marL="342900" indent="-342900" algn="ctr" eaLnBrk="0" hangingPunct="0">
              <a:lnSpc>
                <a:spcPct val="80000"/>
              </a:lnSpc>
              <a:spcBef>
                <a:spcPct val="20000"/>
              </a:spcBef>
            </a:pPr>
            <a:endParaRPr lang="ru-RU" sz="1300">
              <a:latin typeface="Times New Roman" pitchFamily="18" charset="0"/>
            </a:endParaRPr>
          </a:p>
        </p:txBody>
      </p:sp>
      <p:sp>
        <p:nvSpPr>
          <p:cNvPr id="82948" name="Rectangle 4"/>
          <p:cNvSpPr>
            <a:spLocks noChangeArrowheads="1"/>
          </p:cNvSpPr>
          <p:nvPr/>
        </p:nvSpPr>
        <p:spPr bwMode="auto">
          <a:xfrm>
            <a:off x="3201988" y="692150"/>
            <a:ext cx="5834062" cy="1584325"/>
          </a:xfrm>
          <a:prstGeom prst="rect">
            <a:avLst/>
          </a:prstGeom>
          <a:noFill/>
          <a:ln w="9525">
            <a:noFill/>
            <a:miter lim="800000"/>
            <a:headEnd/>
            <a:tailEnd/>
          </a:ln>
        </p:spPr>
        <p:txBody>
          <a:bodyPr lIns="79553" tIns="39776" rIns="79553" bIns="39776" anchor="ctr"/>
          <a:lstStyle/>
          <a:p>
            <a:pPr marL="342900" indent="-342900" algn="ctr"/>
            <a:r>
              <a:rPr lang="en-US" altLang="ja-JP" sz="2400" b="1" u="sng">
                <a:latin typeface="Times New Roman" pitchFamily="18" charset="0"/>
                <a:ea typeface="ＭＳ Ｐゴシック" pitchFamily="34" charset="-128"/>
              </a:rPr>
              <a:t>Generation of Cosmic rays in </a:t>
            </a:r>
          </a:p>
          <a:p>
            <a:pPr marL="342900" indent="-342900" algn="ctr"/>
            <a:r>
              <a:rPr lang="en-US" altLang="ja-JP" sz="2400" b="1" u="sng">
                <a:latin typeface="Times New Roman" pitchFamily="18" charset="0"/>
                <a:ea typeface="ＭＳ Ｐゴシック" pitchFamily="34" charset="-128"/>
              </a:rPr>
              <a:t>Historical Supernova Remnants</a:t>
            </a:r>
            <a:r>
              <a:rPr lang="ru-RU" altLang="ja-JP" sz="2400" b="1" u="sng">
                <a:latin typeface="Times New Roman" pitchFamily="18" charset="0"/>
              </a:rPr>
              <a:t> </a:t>
            </a:r>
            <a:endParaRPr lang="ru-RU" sz="2400" b="1" u="sng">
              <a:latin typeface="Times New Roman" pitchFamily="18" charset="0"/>
            </a:endParaRPr>
          </a:p>
          <a:p>
            <a:pPr marL="342900" indent="-342900"/>
            <a:endParaRPr lang="ru-RU" sz="2400" b="1" u="sng">
              <a:latin typeface="Times New Roman" pitchFamily="18" charset="0"/>
            </a:endParaRPr>
          </a:p>
        </p:txBody>
      </p:sp>
      <p:pic>
        <p:nvPicPr>
          <p:cNvPr id="82949" name="Picture 5" descr="Station_panoram_smol"/>
          <p:cNvPicPr>
            <a:picLocks noGrp="1" noChangeAspect="1" noChangeArrowheads="1"/>
          </p:cNvPicPr>
          <p:nvPr>
            <p:ph sz="half" idx="4294967295"/>
          </p:nvPr>
        </p:nvPicPr>
        <p:blipFill>
          <a:blip r:embed="rId4"/>
          <a:srcRect/>
          <a:stretch>
            <a:fillRect/>
          </a:stretch>
        </p:blipFill>
        <p:spPr>
          <a:xfrm>
            <a:off x="107950" y="5119688"/>
            <a:ext cx="8928100" cy="1577975"/>
          </a:xfr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059113" y="1052513"/>
            <a:ext cx="5689600" cy="2592387"/>
          </a:xfrm>
          <a:prstGeom prst="rect">
            <a:avLst/>
          </a:prstGeom>
          <a:noFill/>
          <a:ln w="9525">
            <a:noFill/>
            <a:miter lim="800000"/>
            <a:headEnd/>
            <a:tailEnd/>
          </a:ln>
        </p:spPr>
        <p:txBody>
          <a:bodyPr/>
          <a:lstStyle/>
          <a:p>
            <a:pPr marL="342900" indent="-342900" algn="just"/>
            <a:r>
              <a:rPr lang="ru-RU" sz="1400"/>
              <a:t>	</a:t>
            </a:r>
            <a:endParaRPr lang="en-US" sz="1600"/>
          </a:p>
          <a:p>
            <a:pPr marL="342900" indent="-342900" algn="just"/>
            <a:r>
              <a:rPr lang="en-US" sz="1400">
                <a:latin typeface="Times New Roman" pitchFamily="18" charset="0"/>
              </a:rPr>
              <a:t>	</a:t>
            </a:r>
            <a:r>
              <a:rPr lang="ru-RU" sz="1400">
                <a:latin typeface="Times New Roman" pitchFamily="18" charset="0"/>
              </a:rPr>
              <a:t>The hypothesis that Supernova Remnants (SNRs) are unique candidates for cosmic-ray sources</a:t>
            </a:r>
            <a:r>
              <a:rPr lang="en-US" sz="1400">
                <a:latin typeface="Times New Roman" pitchFamily="18" charset="0"/>
              </a:rPr>
              <a:t> </a:t>
            </a:r>
            <a:r>
              <a:rPr lang="ru-RU" sz="1400">
                <a:latin typeface="Times New Roman" pitchFamily="18" charset="0"/>
              </a:rPr>
              <a:t>[1, 2] has been prevalent from the very outset of cosmic-ray physics. Recent observations of</a:t>
            </a:r>
            <a:r>
              <a:rPr lang="en-US" sz="1400">
                <a:latin typeface="Times New Roman" pitchFamily="18" charset="0"/>
              </a:rPr>
              <a:t> </a:t>
            </a:r>
            <a:r>
              <a:rPr lang="ru-RU" sz="1400">
                <a:latin typeface="Times New Roman" pitchFamily="18" charset="0"/>
              </a:rPr>
              <a:t>several SNRs in X-rays and TeV </a:t>
            </a:r>
            <a:r>
              <a:rPr lang="en-US" sz="1400" i="1">
                <a:latin typeface="Times New Roman" pitchFamily="18" charset="0"/>
              </a:rPr>
              <a:t>gamma</a:t>
            </a:r>
            <a:r>
              <a:rPr lang="ru-RU" sz="1400">
                <a:latin typeface="Times New Roman" pitchFamily="18" charset="0"/>
              </a:rPr>
              <a:t>-rays will help in solving the problem of the origin of cosmic</a:t>
            </a:r>
            <a:r>
              <a:rPr lang="en-US" sz="1400">
                <a:latin typeface="Times New Roman" pitchFamily="18" charset="0"/>
              </a:rPr>
              <a:t> </a:t>
            </a:r>
            <a:r>
              <a:rPr lang="ru-RU" sz="1400">
                <a:latin typeface="Times New Roman" pitchFamily="18" charset="0"/>
              </a:rPr>
              <a:t>rays and are key to understanding the mechanism of particle acceleration at a propagating shock</a:t>
            </a:r>
            <a:r>
              <a:rPr lang="en-US" sz="1400">
                <a:latin typeface="Times New Roman" pitchFamily="18" charset="0"/>
              </a:rPr>
              <a:t> </a:t>
            </a:r>
            <a:r>
              <a:rPr lang="ru-RU" sz="1400">
                <a:latin typeface="Times New Roman" pitchFamily="18" charset="0"/>
              </a:rPr>
              <a:t>wave. A number of nearby Northern Hemisphere SNRs (see table) of di</a:t>
            </a:r>
            <a:r>
              <a:rPr lang="en-US" sz="1400">
                <a:latin typeface="Times New Roman" pitchFamily="18" charset="0"/>
              </a:rPr>
              <a:t>ff</a:t>
            </a:r>
            <a:r>
              <a:rPr lang="ru-RU" sz="1400">
                <a:latin typeface="Times New Roman" pitchFamily="18" charset="0"/>
              </a:rPr>
              <a:t>erent types has been</a:t>
            </a:r>
            <a:r>
              <a:rPr lang="en-US" sz="1400">
                <a:latin typeface="Times New Roman" pitchFamily="18" charset="0"/>
              </a:rPr>
              <a:t> </a:t>
            </a:r>
            <a:r>
              <a:rPr lang="ru-RU" sz="1400">
                <a:latin typeface="Times New Roman" pitchFamily="18" charset="0"/>
              </a:rPr>
              <a:t>observed in TeV energies with SHALON Cherenkov telescope; some of them have been studied</a:t>
            </a:r>
            <a:r>
              <a:rPr lang="en-US" sz="1400">
                <a:latin typeface="Times New Roman" pitchFamily="18" charset="0"/>
              </a:rPr>
              <a:t> </a:t>
            </a:r>
            <a:r>
              <a:rPr lang="ru-RU" sz="1400">
                <a:latin typeface="Times New Roman" pitchFamily="18" charset="0"/>
              </a:rPr>
              <a:t>in details and the results of observations are presented </a:t>
            </a:r>
            <a:r>
              <a:rPr lang="en-US" sz="1400">
                <a:latin typeface="Times New Roman" pitchFamily="18" charset="0"/>
              </a:rPr>
              <a:t>here</a:t>
            </a:r>
            <a:r>
              <a:rPr lang="ru-RU" sz="1400">
                <a:latin typeface="Times New Roman" pitchFamily="18" charset="0"/>
              </a:rPr>
              <a:t>.</a:t>
            </a:r>
            <a:r>
              <a:rPr lang="ru-RU" sz="1400" b="1"/>
              <a:t> 	</a:t>
            </a:r>
          </a:p>
        </p:txBody>
      </p:sp>
      <p:pic>
        <p:nvPicPr>
          <p:cNvPr id="11267" name="Picture 3" descr="SHALON_basket"/>
          <p:cNvPicPr>
            <a:picLocks noChangeAspect="1" noChangeArrowheads="1"/>
          </p:cNvPicPr>
          <p:nvPr/>
        </p:nvPicPr>
        <p:blipFill>
          <a:blip r:embed="rId3"/>
          <a:srcRect/>
          <a:stretch>
            <a:fillRect/>
          </a:stretch>
        </p:blipFill>
        <p:spPr bwMode="auto">
          <a:xfrm>
            <a:off x="323850" y="1609725"/>
            <a:ext cx="2900363" cy="4267200"/>
          </a:xfrm>
          <a:prstGeom prst="rect">
            <a:avLst/>
          </a:prstGeom>
          <a:noFill/>
          <a:ln w="9525">
            <a:noFill/>
            <a:miter lim="800000"/>
            <a:headEnd/>
            <a:tailEnd/>
          </a:ln>
        </p:spPr>
      </p:pic>
      <p:sp>
        <p:nvSpPr>
          <p:cNvPr id="11268" name="Rectangle 4"/>
          <p:cNvSpPr>
            <a:spLocks noChangeArrowheads="1"/>
          </p:cNvSpPr>
          <p:nvPr/>
        </p:nvSpPr>
        <p:spPr bwMode="auto">
          <a:xfrm>
            <a:off x="684213" y="620713"/>
            <a:ext cx="7848600" cy="914400"/>
          </a:xfrm>
          <a:prstGeom prst="rect">
            <a:avLst/>
          </a:prstGeom>
          <a:noFill/>
          <a:ln w="9525">
            <a:noFill/>
            <a:miter lim="800000"/>
            <a:headEnd/>
            <a:tailEnd/>
          </a:ln>
        </p:spPr>
        <p:txBody>
          <a:bodyPr anchor="ctr"/>
          <a:lstStyle/>
          <a:p>
            <a:pPr algn="ctr"/>
            <a:endParaRPr lang="ru-RU" sz="1400">
              <a:latin typeface="Times New Roman" pitchFamily="18" charset="0"/>
            </a:endParaRPr>
          </a:p>
        </p:txBody>
      </p:sp>
      <p:sp>
        <p:nvSpPr>
          <p:cNvPr id="11269" name="Text Box 5"/>
          <p:cNvSpPr txBox="1">
            <a:spLocks noChangeArrowheads="1"/>
          </p:cNvSpPr>
          <p:nvPr/>
        </p:nvSpPr>
        <p:spPr bwMode="auto">
          <a:xfrm>
            <a:off x="3892550" y="3494088"/>
            <a:ext cx="4687888" cy="366712"/>
          </a:xfrm>
          <a:prstGeom prst="rect">
            <a:avLst/>
          </a:prstGeom>
          <a:noFill/>
          <a:ln w="9525">
            <a:noFill/>
            <a:miter lim="800000"/>
            <a:headEnd/>
            <a:tailEnd/>
          </a:ln>
        </p:spPr>
        <p:txBody>
          <a:bodyPr wrap="none">
            <a:spAutoFit/>
          </a:bodyPr>
          <a:lstStyle/>
          <a:p>
            <a:pPr eaLnBrk="0" hangingPunct="0"/>
            <a:r>
              <a:rPr lang="en-US" altLang="ja-JP" sz="1600" b="1" u="sng">
                <a:latin typeface="Times New Roman" pitchFamily="18" charset="0"/>
                <a:ea typeface="ＭＳ Ｐゴシック" pitchFamily="34" charset="-128"/>
              </a:rPr>
              <a:t>SNRs observed by SHALON at energies </a:t>
            </a:r>
            <a:r>
              <a:rPr lang="en-US" altLang="ja-JP" sz="1600" b="1" i="1" u="sng">
                <a:latin typeface="Times New Roman" pitchFamily="18" charset="0"/>
                <a:ea typeface="ＭＳ Ｐゴシック" pitchFamily="34" charset="-128"/>
              </a:rPr>
              <a:t>&gt; </a:t>
            </a:r>
            <a:r>
              <a:rPr lang="en-US" altLang="ja-JP" sz="1600" b="1" u="sng">
                <a:latin typeface="Times New Roman" pitchFamily="18" charset="0"/>
                <a:ea typeface="ＭＳ Ｐゴシック" pitchFamily="34" charset="-128"/>
              </a:rPr>
              <a:t>800 GeV</a:t>
            </a:r>
            <a:r>
              <a:rPr lang="ru-RU" altLang="ja-JP"/>
              <a:t> </a:t>
            </a:r>
            <a:endParaRPr lang="ru-RU"/>
          </a:p>
        </p:txBody>
      </p:sp>
      <p:sp>
        <p:nvSpPr>
          <p:cNvPr id="11270" name="Rectangle 6"/>
          <p:cNvSpPr>
            <a:spLocks noChangeArrowheads="1"/>
          </p:cNvSpPr>
          <p:nvPr/>
        </p:nvSpPr>
        <p:spPr bwMode="auto">
          <a:xfrm>
            <a:off x="179388" y="-171450"/>
            <a:ext cx="8785225" cy="1584325"/>
          </a:xfrm>
          <a:prstGeom prst="rect">
            <a:avLst/>
          </a:prstGeom>
          <a:noFill/>
          <a:ln w="9525">
            <a:noFill/>
            <a:miter lim="800000"/>
            <a:headEnd/>
            <a:tailEnd/>
          </a:ln>
        </p:spPr>
        <p:txBody>
          <a:bodyPr lIns="79553" tIns="39776" rIns="79553" bIns="39776" anchor="ctr"/>
          <a:lstStyle/>
          <a:p>
            <a:pPr marL="342900" indent="-342900" algn="ctr"/>
            <a:r>
              <a:rPr lang="ru-RU" b="1" u="sng">
                <a:latin typeface="Times New Roman" pitchFamily="18" charset="0"/>
              </a:rPr>
              <a:t>TeV GAMMA-RAY EMISSION </a:t>
            </a:r>
            <a:r>
              <a:rPr lang="en-US" b="1" u="sng">
                <a:latin typeface="Times New Roman" pitchFamily="18" charset="0"/>
              </a:rPr>
              <a:t>from</a:t>
            </a:r>
            <a:r>
              <a:rPr lang="ru-RU" b="1" u="sng">
                <a:latin typeface="Times New Roman" pitchFamily="18" charset="0"/>
              </a:rPr>
              <a:t> </a:t>
            </a:r>
            <a:r>
              <a:rPr lang="en-US" b="1" u="sng">
                <a:latin typeface="Times New Roman" pitchFamily="18" charset="0"/>
              </a:rPr>
              <a:t>GALACTIC SOURCES</a:t>
            </a:r>
            <a:endParaRPr lang="ru-RU" b="1" u="sng">
              <a:latin typeface="Times New Roman" pitchFamily="18" charset="0"/>
            </a:endParaRPr>
          </a:p>
        </p:txBody>
      </p:sp>
      <p:graphicFrame>
        <p:nvGraphicFramePr>
          <p:cNvPr id="11514" name="Group 250"/>
          <p:cNvGraphicFramePr>
            <a:graphicFrameLocks noGrp="1"/>
          </p:cNvGraphicFramePr>
          <p:nvPr/>
        </p:nvGraphicFramePr>
        <p:xfrm>
          <a:off x="3419475" y="3929063"/>
          <a:ext cx="5473700" cy="2529840"/>
        </p:xfrm>
        <a:graphic>
          <a:graphicData uri="http://schemas.openxmlformats.org/drawingml/2006/table">
            <a:tbl>
              <a:tblPr/>
              <a:tblGrid>
                <a:gridCol w="1296988"/>
                <a:gridCol w="1368425"/>
                <a:gridCol w="1655762"/>
                <a:gridCol w="1152525"/>
              </a:tblGrid>
              <a:tr h="4572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300" b="1" i="0" u="none" strike="noStrike" cap="none" normalizeH="0" baseline="0" smtClean="0">
                          <a:ln>
                            <a:noFill/>
                          </a:ln>
                          <a:solidFill>
                            <a:schemeClr val="tx1"/>
                          </a:solidFill>
                          <a:effectLst/>
                          <a:latin typeface="Times New Roman" pitchFamily="18" charset="0"/>
                          <a:ea typeface="MS Mincho" pitchFamily="49" charset="-128"/>
                          <a:cs typeface="CMR10" charset="0"/>
                        </a:rPr>
                        <a:t>Sources</a:t>
                      </a:r>
                      <a:endParaRPr kumimoji="0" lang="fr-FR" sz="13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300" b="1" i="0" u="none" strike="noStrike" cap="none" normalizeH="0" baseline="0" smtClean="0">
                          <a:ln>
                            <a:noFill/>
                          </a:ln>
                          <a:solidFill>
                            <a:schemeClr val="tx1"/>
                          </a:solidFill>
                          <a:effectLst/>
                          <a:latin typeface="Times New Roman" pitchFamily="18" charset="0"/>
                          <a:ea typeface="MS Mincho" pitchFamily="49" charset="-128"/>
                          <a:cs typeface="CMR10" charset="0"/>
                        </a:rPr>
                        <a:t>Type</a:t>
                      </a:r>
                      <a:endParaRPr kumimoji="0" lang="fr-FR" sz="13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300" b="1" i="0" u="none" strike="noStrike" cap="none" normalizeH="0" baseline="0" smtClean="0">
                          <a:ln>
                            <a:noFill/>
                          </a:ln>
                          <a:solidFill>
                            <a:schemeClr val="tx1"/>
                          </a:solidFill>
                          <a:effectLst/>
                          <a:latin typeface="Times New Roman" pitchFamily="18" charset="0"/>
                          <a:ea typeface="MS Mincho" pitchFamily="49" charset="-128"/>
                          <a:cs typeface="CMR10" charset="0"/>
                        </a:rPr>
                        <a:t>Observable flux,</a:t>
                      </a:r>
                      <a:endParaRPr kumimoji="0" lang="ru-RU" sz="13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300" b="1" i="0" u="none" strike="noStrike" cap="none" normalizeH="0" baseline="0" smtClean="0">
                          <a:ln>
                            <a:noFill/>
                          </a:ln>
                          <a:solidFill>
                            <a:schemeClr val="tx1"/>
                          </a:solidFill>
                          <a:effectLst/>
                          <a:latin typeface="Times New Roman" pitchFamily="18" charset="0"/>
                          <a:ea typeface="MS Mincho" pitchFamily="49" charset="-128"/>
                          <a:cs typeface="CMR10" charset="0"/>
                        </a:rPr>
                        <a:t>(cm</a:t>
                      </a:r>
                      <a:r>
                        <a:rPr kumimoji="0" lang="fr-FR" sz="1300" b="1" i="0" u="none" strike="noStrike" cap="none" normalizeH="0" baseline="30000" smtClean="0">
                          <a:ln>
                            <a:noFill/>
                          </a:ln>
                          <a:solidFill>
                            <a:schemeClr val="tx1"/>
                          </a:solidFill>
                          <a:effectLst/>
                          <a:latin typeface="Times New Roman" pitchFamily="18" charset="0"/>
                          <a:ea typeface="MS Mincho" pitchFamily="49" charset="-128"/>
                          <a:cs typeface="CMR10" charset="0"/>
                        </a:rPr>
                        <a:t>-2</a:t>
                      </a:r>
                      <a:r>
                        <a:rPr kumimoji="0" lang="fr-FR" sz="1300" b="1" i="0" u="none" strike="noStrike" cap="none" normalizeH="0" baseline="0" smtClean="0">
                          <a:ln>
                            <a:noFill/>
                          </a:ln>
                          <a:solidFill>
                            <a:schemeClr val="tx1"/>
                          </a:solidFill>
                          <a:effectLst/>
                          <a:latin typeface="Times New Roman" pitchFamily="18" charset="0"/>
                          <a:ea typeface="MS Mincho" pitchFamily="49" charset="-128"/>
                          <a:cs typeface="CMR10" charset="0"/>
                        </a:rPr>
                        <a:t>s</a:t>
                      </a:r>
                      <a:r>
                        <a:rPr kumimoji="0" lang="fr-FR" sz="1300" b="1" i="0" u="none" strike="noStrike" cap="none" normalizeH="0" baseline="30000" smtClean="0">
                          <a:ln>
                            <a:noFill/>
                          </a:ln>
                          <a:solidFill>
                            <a:schemeClr val="tx1"/>
                          </a:solidFill>
                          <a:effectLst/>
                          <a:latin typeface="Times New Roman" pitchFamily="18" charset="0"/>
                          <a:ea typeface="MS Mincho" pitchFamily="49" charset="-128"/>
                          <a:cs typeface="CMR10" charset="0"/>
                        </a:rPr>
                        <a:t>-1</a:t>
                      </a:r>
                      <a:r>
                        <a:rPr kumimoji="0" lang="fr-FR" sz="1300" b="1" i="0" u="none" strike="noStrike" cap="none" normalizeH="0" baseline="0" smtClean="0">
                          <a:ln>
                            <a:noFill/>
                          </a:ln>
                          <a:solidFill>
                            <a:schemeClr val="tx1"/>
                          </a:solidFill>
                          <a:effectLst/>
                          <a:latin typeface="Times New Roman" pitchFamily="18" charset="0"/>
                          <a:ea typeface="MS Mincho" pitchFamily="49" charset="-128"/>
                          <a:cs typeface="CMR10" charset="0"/>
                        </a:rPr>
                        <a:t>)</a:t>
                      </a:r>
                      <a:endParaRPr kumimoji="0" lang="fr-FR" sz="1300" b="0" i="0" u="none" strike="noStrike" cap="none" normalizeH="0" baseline="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300" b="1" i="0" u="none" strike="noStrike" cap="none" normalizeH="0" baseline="0" smtClean="0">
                          <a:ln>
                            <a:noFill/>
                          </a:ln>
                          <a:solidFill>
                            <a:schemeClr val="tx1"/>
                          </a:solidFill>
                          <a:effectLst/>
                          <a:latin typeface="Times New Roman" pitchFamily="18" charset="0"/>
                          <a:ea typeface="MS Mincho" pitchFamily="49" charset="-128"/>
                          <a:cs typeface="CMR10" charset="0"/>
                        </a:rPr>
                        <a:t>Distance, (kpc)</a:t>
                      </a:r>
                      <a:endParaRPr kumimoji="0" lang="fr-FR" sz="13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Crab Nebula</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Plerion</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(2.12±0.11)×10</a:t>
                      </a:r>
                      <a:r>
                        <a:rPr kumimoji="0" lang="fr-FR" sz="1400" b="0" i="0" u="none" strike="noStrike" cap="none" normalizeH="0" baseline="30000" smtClean="0">
                          <a:ln>
                            <a:noFill/>
                          </a:ln>
                          <a:solidFill>
                            <a:schemeClr val="tx1"/>
                          </a:solidFill>
                          <a:effectLst/>
                          <a:latin typeface="Times New Roman" pitchFamily="18" charset="0"/>
                          <a:ea typeface="MS Mincho" pitchFamily="49" charset="-128"/>
                          <a:cs typeface="CMR10" charset="0"/>
                        </a:rPr>
                        <a:t>-12</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2</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Geminga</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Radioweak pulsar/PWN</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(0.48±0.07)×10</a:t>
                      </a:r>
                      <a:r>
                        <a:rPr kumimoji="0" lang="fr-FR" sz="1400" b="0" i="0" u="none" strike="noStrike" cap="none" normalizeH="0" baseline="30000" smtClean="0">
                          <a:ln>
                            <a:noFill/>
                          </a:ln>
                          <a:solidFill>
                            <a:schemeClr val="tx1"/>
                          </a:solidFill>
                          <a:effectLst/>
                          <a:latin typeface="Times New Roman" pitchFamily="18" charset="0"/>
                          <a:ea typeface="MS Mincho" pitchFamily="49" charset="-128"/>
                          <a:cs typeface="CMR10" charset="0"/>
                        </a:rPr>
                        <a:t>-12</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0.25</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3c58(SN1181)</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Plerion</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(0.84±0.33)×10</a:t>
                      </a:r>
                      <a:r>
                        <a:rPr kumimoji="0" lang="fr-FR" sz="1400" b="0" i="0" u="none" strike="noStrike" cap="none" normalizeH="0" baseline="30000" smtClean="0">
                          <a:ln>
                            <a:noFill/>
                          </a:ln>
                          <a:solidFill>
                            <a:schemeClr val="tx1"/>
                          </a:solidFill>
                          <a:effectLst/>
                          <a:latin typeface="Times New Roman" pitchFamily="18" charset="0"/>
                          <a:ea typeface="MS Mincho" pitchFamily="49" charset="-128"/>
                          <a:cs typeface="CMR10" charset="0"/>
                        </a:rPr>
                        <a:t>-12</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2.6 - 3.2</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Tycho's SNR</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Shell-type SNR</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(0.52±0.04)×10</a:t>
                      </a:r>
                      <a:r>
                        <a:rPr kumimoji="0" lang="fr-FR" sz="1400" b="0" i="0" u="none" strike="noStrike" cap="none" normalizeH="0" baseline="30000" smtClean="0">
                          <a:ln>
                            <a:noFill/>
                          </a:ln>
                          <a:solidFill>
                            <a:schemeClr val="tx1"/>
                          </a:solidFill>
                          <a:effectLst/>
                          <a:latin typeface="Times New Roman" pitchFamily="18" charset="0"/>
                          <a:ea typeface="MS Mincho" pitchFamily="49" charset="-128"/>
                          <a:cs typeface="CMR10" charset="0"/>
                        </a:rPr>
                        <a:t>-12</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2.5 - 3.5</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Cas A</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Shell type SNR</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(0.68±0.13)×10</a:t>
                      </a:r>
                      <a:r>
                        <a:rPr kumimoji="0" lang="fr-FR" sz="1400" b="0" i="0" u="none" strike="noStrike" cap="none" normalizeH="0" baseline="30000" smtClean="0">
                          <a:ln>
                            <a:noFill/>
                          </a:ln>
                          <a:solidFill>
                            <a:schemeClr val="tx1"/>
                          </a:solidFill>
                          <a:effectLst/>
                          <a:latin typeface="Times New Roman" pitchFamily="18" charset="0"/>
                          <a:ea typeface="MS Mincho" pitchFamily="49" charset="-128"/>
                          <a:cs typeface="CMR10" charset="0"/>
                        </a:rPr>
                        <a:t>-12</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3.1</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IC 443</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Shell-type SNR</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(1.69±0.58)×10</a:t>
                      </a:r>
                      <a:r>
                        <a:rPr kumimoji="0" lang="fr-FR" sz="1400" b="0" i="0" u="none" strike="noStrike" cap="none" normalizeH="0" baseline="30000" smtClean="0">
                          <a:ln>
                            <a:noFill/>
                          </a:ln>
                          <a:solidFill>
                            <a:schemeClr val="tx1"/>
                          </a:solidFill>
                          <a:effectLst/>
                          <a:latin typeface="Times New Roman" pitchFamily="18" charset="0"/>
                          <a:ea typeface="MS Mincho" pitchFamily="49" charset="-128"/>
                          <a:cs typeface="CMR10" charset="0"/>
                        </a:rPr>
                        <a:t>-12</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MS Mincho" pitchFamily="49" charset="-128"/>
                          <a:cs typeface="CMR10" charset="0"/>
                        </a:rPr>
                        <a:t>1.5</a:t>
                      </a:r>
                      <a:endParaRPr kumimoji="0" lang="fr-FR" sz="1400" b="0" i="0" u="none" strike="noStrike" cap="none" normalizeH="0" baseline="0" smtClean="0">
                        <a:ln>
                          <a:noFill/>
                        </a:ln>
                        <a:solidFill>
                          <a:schemeClr val="tx1"/>
                        </a:solidFill>
                        <a:effectLst/>
                        <a:latin typeface="Arial" pitchFamily="34" charset="0"/>
                        <a:ea typeface="MS Mincho" pitchFamily="49" charset="-128"/>
                        <a:cs typeface="CMR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ctrTitle"/>
          </p:nvPr>
        </p:nvSpPr>
        <p:spPr>
          <a:xfrm>
            <a:off x="1331913" y="114300"/>
            <a:ext cx="6262687" cy="1011238"/>
          </a:xfrm>
        </p:spPr>
        <p:txBody>
          <a:bodyPr/>
          <a:lstStyle/>
          <a:p>
            <a:pPr eaLnBrk="1" hangingPunct="1"/>
            <a:r>
              <a:rPr lang="en-US" sz="2400" b="1" u="sng" smtClean="0">
                <a:latin typeface="Times New Roman" pitchFamily="18" charset="0"/>
              </a:rPr>
              <a:t>Historical supernova remnants</a:t>
            </a:r>
            <a:endParaRPr lang="ru-RU" sz="2400" b="1" u="sng" smtClean="0">
              <a:latin typeface="Times New Roman" pitchFamily="18" charset="0"/>
            </a:endParaRPr>
          </a:p>
        </p:txBody>
      </p:sp>
      <p:sp>
        <p:nvSpPr>
          <p:cNvPr id="12291" name="Rectangle 7"/>
          <p:cNvSpPr>
            <a:spLocks noGrp="1" noChangeArrowheads="1"/>
          </p:cNvSpPr>
          <p:nvPr>
            <p:ph type="subTitle" idx="1"/>
          </p:nvPr>
        </p:nvSpPr>
        <p:spPr>
          <a:xfrm>
            <a:off x="5724525" y="2397125"/>
            <a:ext cx="3095625" cy="1752600"/>
          </a:xfrm>
        </p:spPr>
        <p:txBody>
          <a:bodyPr/>
          <a:lstStyle/>
          <a:p>
            <a:pPr algn="just" eaLnBrk="1" hangingPunct="1"/>
            <a:r>
              <a:rPr lang="en-US" sz="2200" smtClean="0">
                <a:latin typeface="Times New Roman" pitchFamily="18" charset="0"/>
              </a:rPr>
              <a:t>Position of the supposed supernova remnants exploded in the last 2000 years in the Galaxy disk </a:t>
            </a:r>
            <a:endParaRPr lang="ru-RU" sz="2200" smtClean="0">
              <a:latin typeface="Times New Roman" pitchFamily="18" charset="0"/>
            </a:endParaRPr>
          </a:p>
        </p:txBody>
      </p:sp>
      <p:pic>
        <p:nvPicPr>
          <p:cNvPr id="12294" name="Picture 6" descr="SNRs_red"/>
          <p:cNvPicPr>
            <a:picLocks noChangeAspect="1" noChangeArrowheads="1"/>
          </p:cNvPicPr>
          <p:nvPr/>
        </p:nvPicPr>
        <p:blipFill>
          <a:blip r:embed="rId3"/>
          <a:srcRect/>
          <a:stretch>
            <a:fillRect/>
          </a:stretch>
        </p:blipFill>
        <p:spPr bwMode="auto">
          <a:xfrm>
            <a:off x="684213" y="1268413"/>
            <a:ext cx="4670425" cy="4681537"/>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0" y="74613"/>
            <a:ext cx="9144000" cy="762000"/>
          </a:xfrm>
          <a:prstGeom prst="rect">
            <a:avLst/>
          </a:prstGeom>
          <a:noFill/>
          <a:ln w="9525">
            <a:noFill/>
            <a:miter lim="800000"/>
            <a:headEnd/>
            <a:tailEnd/>
          </a:ln>
        </p:spPr>
        <p:txBody>
          <a:bodyPr anchor="ctr"/>
          <a:lstStyle/>
          <a:p>
            <a:pPr algn="ctr"/>
            <a:r>
              <a:rPr lang="ru-RU" sz="2200" b="1" u="sng">
                <a:solidFill>
                  <a:schemeClr val="tx2"/>
                </a:solidFill>
                <a:latin typeface="Times New Roman" pitchFamily="18" charset="0"/>
              </a:rPr>
              <a:t>TeV gamma-rays from Galactic sources: </a:t>
            </a:r>
            <a:r>
              <a:rPr lang="en-US" sz="2200" b="1" u="sng">
                <a:solidFill>
                  <a:schemeClr val="tx2"/>
                </a:solidFill>
                <a:latin typeface="Times New Roman" pitchFamily="18" charset="0"/>
              </a:rPr>
              <a:t/>
            </a:r>
            <a:br>
              <a:rPr lang="en-US" sz="2200" b="1" u="sng">
                <a:solidFill>
                  <a:schemeClr val="tx2"/>
                </a:solidFill>
                <a:latin typeface="Times New Roman" pitchFamily="18" charset="0"/>
              </a:rPr>
            </a:br>
            <a:r>
              <a:rPr lang="ru-RU" sz="2200" b="1" u="sng">
                <a:solidFill>
                  <a:schemeClr val="tx2"/>
                </a:solidFill>
                <a:latin typeface="Times New Roman" pitchFamily="18" charset="0"/>
              </a:rPr>
              <a:t>Crab Nebula</a:t>
            </a:r>
            <a:r>
              <a:rPr lang="en-US" sz="2200" b="1" u="sng">
                <a:solidFill>
                  <a:schemeClr val="tx2"/>
                </a:solidFill>
                <a:latin typeface="Times New Roman" pitchFamily="18" charset="0"/>
              </a:rPr>
              <a:t> (1054yr)</a:t>
            </a:r>
            <a:endParaRPr lang="ru-RU" sz="2200" b="1" u="sng">
              <a:solidFill>
                <a:schemeClr val="tx2"/>
              </a:solidFill>
              <a:latin typeface="Times New Roman" pitchFamily="18" charset="0"/>
            </a:endParaRPr>
          </a:p>
        </p:txBody>
      </p:sp>
      <p:pic>
        <p:nvPicPr>
          <p:cNvPr id="111619" name="Picture 3" descr="crab-nebula-Xray_opt_IR"/>
          <p:cNvPicPr>
            <a:picLocks noChangeAspect="1" noChangeArrowheads="1"/>
          </p:cNvPicPr>
          <p:nvPr/>
        </p:nvPicPr>
        <p:blipFill>
          <a:blip r:embed="rId3"/>
          <a:srcRect/>
          <a:stretch>
            <a:fillRect/>
          </a:stretch>
        </p:blipFill>
        <p:spPr bwMode="auto">
          <a:xfrm>
            <a:off x="250825" y="1019175"/>
            <a:ext cx="4105275" cy="3417888"/>
          </a:xfrm>
          <a:prstGeom prst="rect">
            <a:avLst/>
          </a:prstGeom>
          <a:noFill/>
          <a:ln w="9525">
            <a:noFill/>
            <a:miter lim="800000"/>
            <a:headEnd/>
            <a:tailEnd/>
          </a:ln>
        </p:spPr>
      </p:pic>
      <p:sp>
        <p:nvSpPr>
          <p:cNvPr id="111620" name="Text Box 4"/>
          <p:cNvSpPr txBox="1">
            <a:spLocks noChangeArrowheads="1"/>
          </p:cNvSpPr>
          <p:nvPr/>
        </p:nvSpPr>
        <p:spPr bwMode="auto">
          <a:xfrm>
            <a:off x="4643438" y="1125538"/>
            <a:ext cx="4176712" cy="4981575"/>
          </a:xfrm>
          <a:prstGeom prst="rect">
            <a:avLst/>
          </a:prstGeom>
          <a:noFill/>
          <a:ln w="9525">
            <a:noFill/>
            <a:miter lim="800000"/>
            <a:headEnd/>
            <a:tailEnd/>
          </a:ln>
        </p:spPr>
        <p:txBody>
          <a:bodyPr>
            <a:spAutoFit/>
          </a:bodyPr>
          <a:lstStyle/>
          <a:p>
            <a:pPr algn="just"/>
            <a:r>
              <a:rPr lang="en-US" sz="1600">
                <a:latin typeface="Times New Roman" pitchFamily="18" charset="0"/>
              </a:rPr>
              <a:t>As in many other bands of electromagnetic spectrum, the Crab Nebula has become the standard candle for TeV gamma-ray astronomy. It is available as steady source to test and calibrate the telescope and can be seen from both hemispheres. However, quite recently, the AGILE [7] and Fermi LAT [8] satellite experiments have reported on a flare exceeding the nominal flux from the Crab in the energy range from 100MeV to 2-5 GeV by a factor of 4, which was assumed to be absolutely stable and, consequently, was used as a "standard candle". No flux increase was detected in the observations of the MAGIC [9] and VERITAS [10] ground-based telescopes in the same period. Since the first detection with ground based telescope the Crab has been observed by the number of independent groups using different methods of registration of gamma-initiated showers. </a:t>
            </a:r>
            <a:endParaRPr lang="ru-RU" sz="1600">
              <a:latin typeface="Times New Roman" pitchFamily="18" charset="0"/>
            </a:endParaRPr>
          </a:p>
        </p:txBody>
      </p:sp>
      <p:sp>
        <p:nvSpPr>
          <p:cNvPr id="111621" name="Text Box 5"/>
          <p:cNvSpPr txBox="1">
            <a:spLocks noChangeArrowheads="1"/>
          </p:cNvSpPr>
          <p:nvPr/>
        </p:nvSpPr>
        <p:spPr bwMode="auto">
          <a:xfrm>
            <a:off x="250825" y="4532313"/>
            <a:ext cx="4176713" cy="1920875"/>
          </a:xfrm>
          <a:prstGeom prst="rect">
            <a:avLst/>
          </a:prstGeom>
          <a:noFill/>
          <a:ln w="9525">
            <a:noFill/>
            <a:miter lim="800000"/>
            <a:headEnd/>
            <a:tailEnd/>
          </a:ln>
        </p:spPr>
        <p:txBody>
          <a:bodyPr>
            <a:spAutoFit/>
          </a:bodyPr>
          <a:lstStyle/>
          <a:p>
            <a:pPr algn="just"/>
            <a:r>
              <a:rPr lang="en-US" sz="1500">
                <a:latin typeface="Times New Roman" pitchFamily="18" charset="0"/>
              </a:rPr>
              <a:t>The Crab Nebula, most famous supernova remnant, pays an important role in the modern astrophysics. No other space object has such impact on the progress and development of the modern experimental and theoretical astrophysics methods. Pulsar located at the centre of the Crab Nebula is the first who’s optical, X-ray and gamma-emission has been detected.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3175"/>
            <a:ext cx="9144000" cy="762000"/>
          </a:xfrm>
          <a:prstGeom prst="rect">
            <a:avLst/>
          </a:prstGeom>
          <a:noFill/>
          <a:ln w="9525">
            <a:noFill/>
            <a:miter lim="800000"/>
            <a:headEnd/>
            <a:tailEnd/>
          </a:ln>
        </p:spPr>
        <p:txBody>
          <a:bodyPr anchor="ctr"/>
          <a:lstStyle/>
          <a:p>
            <a:pPr algn="ctr"/>
            <a:r>
              <a:rPr lang="ru-RU" sz="2200" b="1" u="sng">
                <a:solidFill>
                  <a:schemeClr val="tx2"/>
                </a:solidFill>
                <a:latin typeface="Times New Roman" pitchFamily="18" charset="0"/>
              </a:rPr>
              <a:t>TeV gamma-rays from Galactic sources: </a:t>
            </a:r>
            <a:r>
              <a:rPr lang="en-US" sz="2200" b="1" u="sng">
                <a:solidFill>
                  <a:schemeClr val="tx2"/>
                </a:solidFill>
                <a:latin typeface="Times New Roman" pitchFamily="18" charset="0"/>
              </a:rPr>
              <a:t/>
            </a:r>
            <a:br>
              <a:rPr lang="en-US" sz="2200" b="1" u="sng">
                <a:solidFill>
                  <a:schemeClr val="tx2"/>
                </a:solidFill>
                <a:latin typeface="Times New Roman" pitchFamily="18" charset="0"/>
              </a:rPr>
            </a:br>
            <a:r>
              <a:rPr lang="ru-RU" sz="2200" b="1" u="sng">
                <a:solidFill>
                  <a:schemeClr val="tx2"/>
                </a:solidFill>
                <a:latin typeface="Times New Roman" pitchFamily="18" charset="0"/>
              </a:rPr>
              <a:t>Crab Nebula</a:t>
            </a:r>
            <a:r>
              <a:rPr lang="en-US" sz="2200" b="1" u="sng">
                <a:solidFill>
                  <a:schemeClr val="tx2"/>
                </a:solidFill>
                <a:latin typeface="Times New Roman" pitchFamily="18" charset="0"/>
              </a:rPr>
              <a:t> (1054y)</a:t>
            </a:r>
            <a:endParaRPr lang="ru-RU" sz="2200" b="1" u="sng">
              <a:solidFill>
                <a:schemeClr val="tx2"/>
              </a:solidFill>
              <a:latin typeface="Times New Roman" pitchFamily="18" charset="0"/>
            </a:endParaRPr>
          </a:p>
        </p:txBody>
      </p:sp>
      <p:pic>
        <p:nvPicPr>
          <p:cNvPr id="84995" name="Picture 3" descr="crab-nebula-Xray_opt_IR"/>
          <p:cNvPicPr>
            <a:picLocks noChangeAspect="1" noChangeArrowheads="1"/>
          </p:cNvPicPr>
          <p:nvPr/>
        </p:nvPicPr>
        <p:blipFill>
          <a:blip r:embed="rId3"/>
          <a:srcRect/>
          <a:stretch>
            <a:fillRect/>
          </a:stretch>
        </p:blipFill>
        <p:spPr bwMode="auto">
          <a:xfrm>
            <a:off x="250825" y="908050"/>
            <a:ext cx="4105275" cy="3417888"/>
          </a:xfrm>
          <a:prstGeom prst="rect">
            <a:avLst/>
          </a:prstGeom>
          <a:noFill/>
          <a:ln w="9525">
            <a:noFill/>
            <a:miter lim="800000"/>
            <a:headEnd/>
            <a:tailEnd/>
          </a:ln>
        </p:spPr>
      </p:pic>
      <p:sp>
        <p:nvSpPr>
          <p:cNvPr id="84996" name="Text Box 4"/>
          <p:cNvSpPr txBox="1">
            <a:spLocks noChangeArrowheads="1"/>
          </p:cNvSpPr>
          <p:nvPr/>
        </p:nvSpPr>
        <p:spPr bwMode="auto">
          <a:xfrm>
            <a:off x="4572000" y="992188"/>
            <a:ext cx="4319588" cy="2149475"/>
          </a:xfrm>
          <a:prstGeom prst="rect">
            <a:avLst/>
          </a:prstGeom>
          <a:noFill/>
          <a:ln w="9525">
            <a:noFill/>
            <a:miter lim="800000"/>
            <a:headEnd/>
            <a:tailEnd/>
          </a:ln>
        </p:spPr>
        <p:txBody>
          <a:bodyPr>
            <a:spAutoFit/>
          </a:bodyPr>
          <a:lstStyle/>
          <a:p>
            <a:pPr algn="just" eaLnBrk="0" hangingPunct="0"/>
            <a:r>
              <a:rPr lang="en-US" sz="1500">
                <a:latin typeface="Times New Roman" pitchFamily="18" charset="0"/>
              </a:rPr>
              <a:t>As in many other bands of electromagnetic spectrum, the Crab Nebula has become the standard candle for TeV gamma-ray astronomy. It is available as steady source to test and calibrate the telescope and can be seen from both hemispheres. Since the first detection with ground based telescope the Crab has been observed by the number of independent groups using different methods of registration of gamma-initiated showers. </a:t>
            </a:r>
            <a:endParaRPr lang="ru-RU" sz="1500">
              <a:latin typeface="Times New Roman" pitchFamily="18" charset="0"/>
            </a:endParaRPr>
          </a:p>
        </p:txBody>
      </p:sp>
      <p:sp>
        <p:nvSpPr>
          <p:cNvPr id="84997" name="Text Box 5"/>
          <p:cNvSpPr txBox="1">
            <a:spLocks noChangeArrowheads="1"/>
          </p:cNvSpPr>
          <p:nvPr/>
        </p:nvSpPr>
        <p:spPr bwMode="auto">
          <a:xfrm>
            <a:off x="250825" y="4532313"/>
            <a:ext cx="4032250" cy="1920875"/>
          </a:xfrm>
          <a:prstGeom prst="rect">
            <a:avLst/>
          </a:prstGeom>
          <a:noFill/>
          <a:ln w="9525">
            <a:noFill/>
            <a:miter lim="800000"/>
            <a:headEnd/>
            <a:tailEnd/>
          </a:ln>
        </p:spPr>
        <p:txBody>
          <a:bodyPr>
            <a:spAutoFit/>
          </a:bodyPr>
          <a:lstStyle/>
          <a:p>
            <a:pPr algn="just"/>
            <a:r>
              <a:rPr lang="en-US" sz="1500">
                <a:latin typeface="Times New Roman" pitchFamily="18" charset="0"/>
              </a:rPr>
              <a:t>The Crab Nebula, most famous supernova remnant, pays an important role in the modern astrophysics. No other space object has such impact on the progress and development of the modern experimental and theoretical astrophysics methods. Pulsar located at the centre of the Crab Nebula is the first who’s optical, X-ray and gamma-emission has been detected. </a:t>
            </a:r>
          </a:p>
        </p:txBody>
      </p:sp>
      <p:pic>
        <p:nvPicPr>
          <p:cNvPr id="84998" name="Picture 6" descr="Crab_M_Fermi"/>
          <p:cNvPicPr>
            <a:picLocks noChangeAspect="1" noChangeArrowheads="1"/>
          </p:cNvPicPr>
          <p:nvPr/>
        </p:nvPicPr>
        <p:blipFill>
          <a:blip r:embed="rId4"/>
          <a:srcRect/>
          <a:stretch>
            <a:fillRect/>
          </a:stretch>
        </p:blipFill>
        <p:spPr bwMode="auto">
          <a:xfrm>
            <a:off x="4356100" y="3222625"/>
            <a:ext cx="4714875" cy="359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4643438" y="357188"/>
            <a:ext cx="4198937" cy="1465262"/>
          </a:xfrm>
          <a:prstGeom prst="rect">
            <a:avLst/>
          </a:prstGeom>
          <a:noFill/>
          <a:ln w="9525">
            <a:noFill/>
            <a:miter lim="800000"/>
            <a:headEnd/>
            <a:tailEnd/>
          </a:ln>
        </p:spPr>
        <p:txBody>
          <a:bodyPr>
            <a:spAutoFit/>
          </a:bodyPr>
          <a:lstStyle/>
          <a:p>
            <a:pPr algn="just" eaLnBrk="0" hangingPunct="0"/>
            <a:r>
              <a:rPr lang="en-US">
                <a:latin typeface="Times New Roman" pitchFamily="18" charset="0"/>
              </a:rPr>
              <a:t>Since the first detection with ground based telescope the Crab has been observed by the number of independent groups using different methods of registration of gamma-initiated showers. </a:t>
            </a:r>
            <a:endParaRPr lang="ru-RU">
              <a:latin typeface="Times New Roman" pitchFamily="18" charset="0"/>
            </a:endParaRPr>
          </a:p>
        </p:txBody>
      </p:sp>
      <p:sp>
        <p:nvSpPr>
          <p:cNvPr id="87043" name="Text Box 3"/>
          <p:cNvSpPr txBox="1">
            <a:spLocks noChangeArrowheads="1"/>
          </p:cNvSpPr>
          <p:nvPr/>
        </p:nvSpPr>
        <p:spPr bwMode="auto">
          <a:xfrm>
            <a:off x="179388" y="3716338"/>
            <a:ext cx="4068762" cy="868362"/>
          </a:xfrm>
          <a:prstGeom prst="rect">
            <a:avLst/>
          </a:prstGeom>
          <a:noFill/>
          <a:ln w="9525">
            <a:noFill/>
            <a:miter lim="800000"/>
            <a:headEnd/>
            <a:tailEnd/>
          </a:ln>
        </p:spPr>
        <p:txBody>
          <a:bodyPr>
            <a:spAutoFit/>
          </a:bodyPr>
          <a:lstStyle/>
          <a:p>
            <a:pPr algn="just" eaLnBrk="0" hangingPunct="0"/>
            <a:r>
              <a:rPr lang="ru-RU" sz="1700" b="1">
                <a:latin typeface="Times New Roman" pitchFamily="18" charset="0"/>
              </a:rPr>
              <a:t>The Crab Nebula gamma-quantum integral</a:t>
            </a:r>
            <a:r>
              <a:rPr lang="en-US" sz="1700" b="1">
                <a:latin typeface="Times New Roman" pitchFamily="18" charset="0"/>
              </a:rPr>
              <a:t> </a:t>
            </a:r>
            <a:r>
              <a:rPr lang="ru-RU" sz="1700" b="1">
                <a:latin typeface="Times New Roman" pitchFamily="18" charset="0"/>
              </a:rPr>
              <a:t>spectrum by SHALON in comparison with other experiments.</a:t>
            </a:r>
          </a:p>
        </p:txBody>
      </p:sp>
      <p:sp>
        <p:nvSpPr>
          <p:cNvPr id="87044" name="Text Box 4"/>
          <p:cNvSpPr txBox="1">
            <a:spLocks noChangeArrowheads="1"/>
          </p:cNvSpPr>
          <p:nvPr/>
        </p:nvSpPr>
        <p:spPr bwMode="auto">
          <a:xfrm>
            <a:off x="179388" y="5014913"/>
            <a:ext cx="4032250" cy="1385887"/>
          </a:xfrm>
          <a:prstGeom prst="rect">
            <a:avLst/>
          </a:prstGeom>
          <a:noFill/>
          <a:ln w="9525">
            <a:noFill/>
            <a:miter lim="800000"/>
            <a:headEnd/>
            <a:tailEnd/>
          </a:ln>
        </p:spPr>
        <p:txBody>
          <a:bodyPr>
            <a:spAutoFit/>
          </a:bodyPr>
          <a:lstStyle/>
          <a:p>
            <a:pPr algn="just" eaLnBrk="0" hangingPunct="0"/>
            <a:r>
              <a:rPr lang="en-US" sz="1700" b="1">
                <a:latin typeface="Times New Roman" pitchFamily="18" charset="0"/>
              </a:rPr>
              <a:t>The spectrum indices for Crab Nebula obtained by Whipple, SHALON, CANGAROO, CAT, HEGRA atmospheric Cherenkov telescopes and Tibet are presented in the table.</a:t>
            </a:r>
            <a:r>
              <a:rPr lang="ru-RU" sz="1400" b="1">
                <a:latin typeface="Times New Roman" pitchFamily="18" charset="0"/>
              </a:rPr>
              <a:t> </a:t>
            </a:r>
          </a:p>
        </p:txBody>
      </p:sp>
      <p:pic>
        <p:nvPicPr>
          <p:cNvPr id="87045" name="Picture 5"/>
          <p:cNvPicPr>
            <a:picLocks noGrp="1" noChangeAspect="1" noChangeArrowheads="1"/>
          </p:cNvPicPr>
          <p:nvPr>
            <p:ph sz="half" idx="4294967295"/>
          </p:nvPr>
        </p:nvPicPr>
        <p:blipFill>
          <a:blip r:embed="rId3"/>
          <a:srcRect/>
          <a:stretch>
            <a:fillRect/>
          </a:stretch>
        </p:blipFill>
        <p:spPr>
          <a:xfrm>
            <a:off x="4321175" y="2132013"/>
            <a:ext cx="4787900" cy="4537075"/>
          </a:xfrm>
          <a:noFill/>
        </p:spPr>
      </p:pic>
      <p:pic>
        <p:nvPicPr>
          <p:cNvPr id="87046" name="Picture 6" descr="all_spectra_integ_eng"/>
          <p:cNvPicPr>
            <a:picLocks noGrp="1" noChangeAspect="1" noChangeArrowheads="1"/>
          </p:cNvPicPr>
          <p:nvPr>
            <p:ph sz="half" idx="4294967295"/>
          </p:nvPr>
        </p:nvPicPr>
        <p:blipFill>
          <a:blip r:embed="rId4"/>
          <a:srcRect/>
          <a:stretch>
            <a:fillRect/>
          </a:stretch>
        </p:blipFill>
        <p:spPr>
          <a:xfrm>
            <a:off x="0" y="0"/>
            <a:ext cx="4356100" cy="3549650"/>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3132138" y="765175"/>
            <a:ext cx="5327650" cy="3341688"/>
          </a:xfrm>
          <a:prstGeom prst="rect">
            <a:avLst/>
          </a:prstGeom>
          <a:noFill/>
          <a:ln w="9525">
            <a:noFill/>
            <a:miter lim="800000"/>
            <a:headEnd/>
            <a:tailEnd/>
          </a:ln>
        </p:spPr>
        <p:txBody>
          <a:bodyPr>
            <a:spAutoFit/>
          </a:bodyPr>
          <a:lstStyle/>
          <a:p>
            <a:pPr algn="just"/>
            <a:r>
              <a:rPr lang="ru-RU">
                <a:latin typeface="Times New Roman" pitchFamily="18" charset="0"/>
              </a:rPr>
              <a:t>The spectrum of </a:t>
            </a:r>
            <a:r>
              <a:rPr lang="en-US" i="1">
                <a:latin typeface="Times New Roman" pitchFamily="18" charset="0"/>
              </a:rPr>
              <a:t>gamma</a:t>
            </a:r>
            <a:r>
              <a:rPr lang="ru-RU">
                <a:latin typeface="Times New Roman" pitchFamily="18" charset="0"/>
              </a:rPr>
              <a:t>-rays from the Crab has been measured in the energy range 800 GeV to</a:t>
            </a:r>
            <a:r>
              <a:rPr lang="en-US">
                <a:latin typeface="Times New Roman" pitchFamily="18" charset="0"/>
              </a:rPr>
              <a:t> </a:t>
            </a:r>
            <a:r>
              <a:rPr lang="ru-RU">
                <a:latin typeface="Times New Roman" pitchFamily="18" charset="0"/>
              </a:rPr>
              <a:t>30 TeV at the SHALON telescope [3 - 6] [3, 4, 5] with a statistical signi</a:t>
            </a:r>
            <a:r>
              <a:rPr lang="en-US">
                <a:latin typeface="Times New Roman" pitchFamily="18" charset="0"/>
              </a:rPr>
              <a:t>fi</a:t>
            </a:r>
            <a:r>
              <a:rPr lang="ru-RU">
                <a:latin typeface="Times New Roman" pitchFamily="18" charset="0"/>
              </a:rPr>
              <a:t>cance [11] of 36.1</a:t>
            </a:r>
            <a:r>
              <a:rPr lang="el-GR">
                <a:latin typeface="Times New Roman" pitchFamily="18" charset="0"/>
                <a:cs typeface="Times New Roman" pitchFamily="18" charset="0"/>
              </a:rPr>
              <a:t>σ</a:t>
            </a:r>
            <a:r>
              <a:rPr lang="ru-RU">
                <a:latin typeface="Times New Roman" pitchFamily="18" charset="0"/>
              </a:rPr>
              <a:t>. </a:t>
            </a:r>
            <a:endParaRPr lang="en-US">
              <a:latin typeface="Times New Roman" pitchFamily="18" charset="0"/>
            </a:endParaRPr>
          </a:p>
          <a:p>
            <a:pPr algn="just"/>
            <a:r>
              <a:rPr lang="ru-RU">
                <a:latin typeface="Times New Roman" pitchFamily="18" charset="0"/>
              </a:rPr>
              <a:t>The</a:t>
            </a:r>
            <a:r>
              <a:rPr lang="en-US">
                <a:latin typeface="Times New Roman" pitchFamily="18" charset="0"/>
              </a:rPr>
              <a:t> </a:t>
            </a:r>
            <a:r>
              <a:rPr lang="ru-RU">
                <a:latin typeface="Times New Roman" pitchFamily="18" charset="0"/>
              </a:rPr>
              <a:t>integral energy spectrum is well described by the single power law </a:t>
            </a:r>
            <a:r>
              <a:rPr lang="ru-RU" i="1">
                <a:latin typeface="Times New Roman" pitchFamily="18" charset="0"/>
              </a:rPr>
              <a:t>I</a:t>
            </a:r>
            <a:r>
              <a:rPr lang="ru-RU">
                <a:latin typeface="Times New Roman" pitchFamily="18" charset="0"/>
              </a:rPr>
              <a:t>(</a:t>
            </a:r>
            <a:r>
              <a:rPr lang="ru-RU" i="1">
                <a:latin typeface="Times New Roman" pitchFamily="18" charset="0"/>
              </a:rPr>
              <a:t>&gt; E</a:t>
            </a:r>
            <a:r>
              <a:rPr lang="ru-RU" i="1" baseline="-25000">
                <a:latin typeface="Times New Roman" pitchFamily="18" charset="0"/>
                <a:sym typeface="Symbol" pitchFamily="18" charset="2"/>
              </a:rPr>
              <a:t></a:t>
            </a:r>
            <a:r>
              <a:rPr lang="ru-RU">
                <a:latin typeface="Times New Roman" pitchFamily="18" charset="0"/>
              </a:rPr>
              <a:t>) </a:t>
            </a:r>
            <a:r>
              <a:rPr lang="en-US" i="1">
                <a:latin typeface="Times New Roman" pitchFamily="18" charset="0"/>
              </a:rPr>
              <a:t>~</a:t>
            </a:r>
            <a:r>
              <a:rPr lang="ru-RU" i="1">
                <a:latin typeface="Times New Roman" pitchFamily="18" charset="0"/>
              </a:rPr>
              <a:t>E</a:t>
            </a:r>
            <a:r>
              <a:rPr lang="ru-RU" i="1" baseline="-25000">
                <a:latin typeface="Times New Roman" pitchFamily="18" charset="0"/>
              </a:rPr>
              <a:t> </a:t>
            </a:r>
            <a:r>
              <a:rPr lang="ru-RU" i="1" baseline="-25000">
                <a:latin typeface="Times New Roman" pitchFamily="18" charset="0"/>
                <a:sym typeface="Symbol" pitchFamily="18" charset="2"/>
              </a:rPr>
              <a:t></a:t>
            </a:r>
            <a:r>
              <a:rPr lang="ru-RU" i="1">
                <a:latin typeface="Times New Roman" pitchFamily="18" charset="0"/>
                <a:sym typeface="Symbol" pitchFamily="18" charset="2"/>
              </a:rPr>
              <a:t> </a:t>
            </a:r>
            <a:r>
              <a:rPr lang="ru-RU" baseline="30000">
                <a:latin typeface="Times New Roman" pitchFamily="18" charset="0"/>
              </a:rPr>
              <a:t>-</a:t>
            </a:r>
            <a:r>
              <a:rPr lang="en-US" baseline="30000">
                <a:latin typeface="Times New Roman" pitchFamily="18" charset="0"/>
              </a:rPr>
              <a:t>1</a:t>
            </a:r>
            <a:r>
              <a:rPr lang="ru-RU" baseline="30000">
                <a:latin typeface="Times New Roman" pitchFamily="18" charset="0"/>
              </a:rPr>
              <a:t>.</a:t>
            </a:r>
            <a:r>
              <a:rPr lang="en-US" baseline="30000">
                <a:latin typeface="Times New Roman" pitchFamily="18" charset="0"/>
              </a:rPr>
              <a:t>43</a:t>
            </a:r>
            <a:r>
              <a:rPr lang="ru-RU" baseline="30000">
                <a:latin typeface="Times New Roman" pitchFamily="18" charset="0"/>
              </a:rPr>
              <a:t> </a:t>
            </a:r>
            <a:r>
              <a:rPr lang="ru-RU" baseline="30000">
                <a:latin typeface="Times New Roman" pitchFamily="18" charset="0"/>
                <a:sym typeface="Symbol" pitchFamily="18" charset="2"/>
              </a:rPr>
              <a:t></a:t>
            </a:r>
            <a:r>
              <a:rPr lang="ru-RU" baseline="30000">
                <a:latin typeface="Times New Roman" pitchFamily="18" charset="0"/>
              </a:rPr>
              <a:t> 0.</a:t>
            </a:r>
            <a:r>
              <a:rPr lang="en-US" baseline="30000">
                <a:latin typeface="Times New Roman" pitchFamily="18" charset="0"/>
              </a:rPr>
              <a:t>07</a:t>
            </a:r>
            <a:r>
              <a:rPr lang="en-US">
                <a:latin typeface="Times New Roman" pitchFamily="18" charset="0"/>
              </a:rPr>
              <a:t> </a:t>
            </a:r>
          </a:p>
          <a:p>
            <a:endParaRPr lang="en-US">
              <a:latin typeface="Times New Roman" pitchFamily="18" charset="0"/>
            </a:endParaRPr>
          </a:p>
          <a:p>
            <a:pPr algn="just"/>
            <a:r>
              <a:rPr lang="ru-RU">
                <a:latin typeface="Times New Roman" pitchFamily="18" charset="0"/>
              </a:rPr>
              <a:t>To made a description of the intensity and spectral shape in the TeV region, the model of</a:t>
            </a:r>
            <a:r>
              <a:rPr lang="en-US">
                <a:latin typeface="Times New Roman" pitchFamily="18" charset="0"/>
              </a:rPr>
              <a:t> </a:t>
            </a:r>
            <a:r>
              <a:rPr lang="ru-RU">
                <a:latin typeface="Times New Roman" pitchFamily="18" charset="0"/>
              </a:rPr>
              <a:t>Inverse Compton (IC) scattering of the ambient photons in the nebula in the Ref. [6] is used.</a:t>
            </a:r>
          </a:p>
          <a:p>
            <a:endParaRPr lang="ru-RU" sz="1500" i="1">
              <a:latin typeface="Times New Roman" pitchFamily="18" charset="0"/>
            </a:endParaRPr>
          </a:p>
        </p:txBody>
      </p:sp>
      <p:sp>
        <p:nvSpPr>
          <p:cNvPr id="113667" name="Text Box 3"/>
          <p:cNvSpPr txBox="1">
            <a:spLocks noChangeArrowheads="1"/>
          </p:cNvSpPr>
          <p:nvPr/>
        </p:nvSpPr>
        <p:spPr bwMode="auto">
          <a:xfrm>
            <a:off x="-36513" y="2852738"/>
            <a:ext cx="3635376" cy="581025"/>
          </a:xfrm>
          <a:prstGeom prst="rect">
            <a:avLst/>
          </a:prstGeom>
          <a:noFill/>
          <a:ln w="9525">
            <a:noFill/>
            <a:miter lim="800000"/>
            <a:headEnd/>
            <a:tailEnd/>
          </a:ln>
        </p:spPr>
        <p:txBody>
          <a:bodyPr>
            <a:spAutoFit/>
          </a:bodyPr>
          <a:lstStyle/>
          <a:p>
            <a:pPr eaLnBrk="0" hangingPunct="0"/>
            <a:r>
              <a:rPr lang="ru-RU" sz="1600">
                <a:latin typeface="Times New Roman" pitchFamily="18" charset="0"/>
              </a:rPr>
              <a:t>The </a:t>
            </a:r>
            <a:r>
              <a:rPr lang="en-US" sz="1600">
                <a:latin typeface="Times New Roman" pitchFamily="18" charset="0"/>
              </a:rPr>
              <a:t>Crab</a:t>
            </a:r>
            <a:r>
              <a:rPr lang="ru-RU" sz="1600">
                <a:latin typeface="Times New Roman" pitchFamily="18" charset="0"/>
              </a:rPr>
              <a:t> </a:t>
            </a:r>
            <a:r>
              <a:rPr lang="el-GR" sz="1600">
                <a:latin typeface="Times New Roman" pitchFamily="18" charset="0"/>
                <a:cs typeface="Times New Roman" pitchFamily="18" charset="0"/>
              </a:rPr>
              <a:t>γ</a:t>
            </a:r>
            <a:r>
              <a:rPr lang="ru-RU" sz="1600">
                <a:latin typeface="Times New Roman" pitchFamily="18" charset="0"/>
              </a:rPr>
              <a:t>-quantum spectrum with power index </a:t>
            </a:r>
            <a:r>
              <a:rPr lang="en-US" sz="1600">
                <a:latin typeface="Times New Roman" pitchFamily="18" charset="0"/>
              </a:rPr>
              <a:t> </a:t>
            </a:r>
            <a:r>
              <a:rPr lang="ru-RU" sz="1600">
                <a:latin typeface="Times New Roman" pitchFamily="18" charset="0"/>
              </a:rPr>
              <a:t>k</a:t>
            </a:r>
            <a:r>
              <a:rPr lang="ru-RU" sz="1600" baseline="-25000">
                <a:latin typeface="Times New Roman" pitchFamily="18" charset="0"/>
                <a:sym typeface="Symbol" pitchFamily="18" charset="2"/>
              </a:rPr>
              <a:t></a:t>
            </a:r>
            <a:r>
              <a:rPr lang="ru-RU" sz="1600">
                <a:latin typeface="Times New Roman" pitchFamily="18" charset="0"/>
              </a:rPr>
              <a:t>=-</a:t>
            </a:r>
            <a:r>
              <a:rPr lang="en-US" sz="1600">
                <a:latin typeface="Times New Roman" pitchFamily="18" charset="0"/>
              </a:rPr>
              <a:t>1</a:t>
            </a:r>
            <a:r>
              <a:rPr lang="ru-RU" sz="1600">
                <a:latin typeface="Times New Roman" pitchFamily="18" charset="0"/>
              </a:rPr>
              <a:t>.</a:t>
            </a:r>
            <a:r>
              <a:rPr lang="en-US" sz="1600">
                <a:latin typeface="Times New Roman" pitchFamily="18" charset="0"/>
              </a:rPr>
              <a:t>43</a:t>
            </a:r>
            <a:r>
              <a:rPr lang="ru-RU" sz="1600">
                <a:latin typeface="Times New Roman" pitchFamily="18" charset="0"/>
              </a:rPr>
              <a:t> </a:t>
            </a:r>
            <a:r>
              <a:rPr lang="ru-RU" sz="1600">
                <a:latin typeface="Times New Roman" pitchFamily="18" charset="0"/>
                <a:sym typeface="Symbol" pitchFamily="18" charset="2"/>
              </a:rPr>
              <a:t></a:t>
            </a:r>
            <a:r>
              <a:rPr lang="ru-RU" sz="1600">
                <a:latin typeface="Times New Roman" pitchFamily="18" charset="0"/>
              </a:rPr>
              <a:t> 0.</a:t>
            </a:r>
            <a:r>
              <a:rPr lang="en-US" sz="1600">
                <a:latin typeface="Times New Roman" pitchFamily="18" charset="0"/>
              </a:rPr>
              <a:t>07</a:t>
            </a:r>
            <a:endParaRPr lang="en-GB" sz="1600" b="1">
              <a:latin typeface="Times New Roman" pitchFamily="18" charset="0"/>
            </a:endParaRPr>
          </a:p>
        </p:txBody>
      </p:sp>
      <p:sp>
        <p:nvSpPr>
          <p:cNvPr id="113668" name="Text Box 4"/>
          <p:cNvSpPr txBox="1">
            <a:spLocks noChangeArrowheads="1"/>
          </p:cNvSpPr>
          <p:nvPr/>
        </p:nvSpPr>
        <p:spPr bwMode="auto">
          <a:xfrm>
            <a:off x="0" y="5942013"/>
            <a:ext cx="3024188" cy="942975"/>
          </a:xfrm>
          <a:prstGeom prst="rect">
            <a:avLst/>
          </a:prstGeom>
          <a:noFill/>
          <a:ln w="9525">
            <a:noFill/>
            <a:miter lim="800000"/>
            <a:headEnd/>
            <a:tailEnd/>
          </a:ln>
        </p:spPr>
        <p:txBody>
          <a:bodyPr>
            <a:spAutoFit/>
          </a:bodyPr>
          <a:lstStyle/>
          <a:p>
            <a:pPr algn="just" eaLnBrk="0" hangingPunct="0"/>
            <a:r>
              <a:rPr lang="ru-RU" sz="1400">
                <a:latin typeface="Times New Roman" pitchFamily="18" charset="0"/>
              </a:rPr>
              <a:t>The event spectrum from </a:t>
            </a:r>
            <a:r>
              <a:rPr lang="en-US" sz="1400">
                <a:latin typeface="Times New Roman" pitchFamily="18" charset="0"/>
              </a:rPr>
              <a:t>Crab</a:t>
            </a:r>
            <a:r>
              <a:rPr lang="ru-RU" sz="1400">
                <a:latin typeface="Times New Roman" pitchFamily="18" charset="0"/>
              </a:rPr>
              <a:t> with background </a:t>
            </a:r>
            <a:r>
              <a:rPr lang="en-US" sz="1400">
                <a:latin typeface="Times New Roman" pitchFamily="18" charset="0"/>
              </a:rPr>
              <a:t> </a:t>
            </a:r>
            <a:r>
              <a:rPr lang="ru-RU" sz="1400">
                <a:latin typeface="Times New Roman" pitchFamily="18" charset="0"/>
              </a:rPr>
              <a:t>k</a:t>
            </a:r>
            <a:r>
              <a:rPr lang="ru-RU" sz="1400" baseline="-25000">
                <a:latin typeface="Times New Roman" pitchFamily="18" charset="0"/>
              </a:rPr>
              <a:t>ON</a:t>
            </a:r>
            <a:r>
              <a:rPr lang="ru-RU" sz="1400">
                <a:latin typeface="Times New Roman" pitchFamily="18" charset="0"/>
              </a:rPr>
              <a:t>=-</a:t>
            </a:r>
            <a:r>
              <a:rPr lang="en-US" sz="1400">
                <a:latin typeface="Times New Roman" pitchFamily="18" charset="0"/>
              </a:rPr>
              <a:t>1</a:t>
            </a:r>
            <a:r>
              <a:rPr lang="ru-RU" sz="1400">
                <a:latin typeface="Times New Roman" pitchFamily="18" charset="0"/>
              </a:rPr>
              <a:t>.</a:t>
            </a:r>
            <a:r>
              <a:rPr lang="en-US" sz="1400">
                <a:latin typeface="Times New Roman" pitchFamily="18" charset="0"/>
              </a:rPr>
              <a:t>49</a:t>
            </a:r>
            <a:r>
              <a:rPr lang="ru-RU" sz="1400">
                <a:latin typeface="Times New Roman" pitchFamily="18" charset="0"/>
              </a:rPr>
              <a:t> </a:t>
            </a:r>
            <a:r>
              <a:rPr lang="ru-RU" sz="1400">
                <a:latin typeface="Times New Roman" pitchFamily="18" charset="0"/>
                <a:sym typeface="Symbol" pitchFamily="18" charset="2"/>
              </a:rPr>
              <a:t></a:t>
            </a:r>
            <a:r>
              <a:rPr lang="ru-RU" sz="1400">
                <a:latin typeface="Times New Roman" pitchFamily="18" charset="0"/>
              </a:rPr>
              <a:t> 0.</a:t>
            </a:r>
            <a:r>
              <a:rPr lang="en-US" sz="1400">
                <a:latin typeface="Times New Roman" pitchFamily="18" charset="0"/>
              </a:rPr>
              <a:t>10</a:t>
            </a:r>
          </a:p>
          <a:p>
            <a:pPr algn="just" eaLnBrk="0" hangingPunct="0"/>
            <a:r>
              <a:rPr lang="ru-RU" sz="1400">
                <a:latin typeface="Times New Roman" pitchFamily="18" charset="0"/>
              </a:rPr>
              <a:t>and spectrum of background events  k</a:t>
            </a:r>
            <a:r>
              <a:rPr lang="ru-RU" sz="1400" baseline="-25000">
                <a:latin typeface="Times New Roman" pitchFamily="18" charset="0"/>
              </a:rPr>
              <a:t>OFF</a:t>
            </a:r>
            <a:r>
              <a:rPr lang="ru-RU" sz="1400">
                <a:latin typeface="Times New Roman" pitchFamily="18" charset="0"/>
              </a:rPr>
              <a:t>=-1.7</a:t>
            </a:r>
            <a:r>
              <a:rPr lang="en-US" sz="1400">
                <a:latin typeface="Times New Roman" pitchFamily="18" charset="0"/>
              </a:rPr>
              <a:t>2</a:t>
            </a:r>
            <a:r>
              <a:rPr lang="ru-RU" sz="1400">
                <a:latin typeface="Times New Roman" pitchFamily="18" charset="0"/>
              </a:rPr>
              <a:t> </a:t>
            </a:r>
            <a:r>
              <a:rPr lang="ru-RU" sz="1400">
                <a:latin typeface="Times New Roman" pitchFamily="18" charset="0"/>
                <a:sym typeface="Symbol" pitchFamily="18" charset="2"/>
              </a:rPr>
              <a:t></a:t>
            </a:r>
            <a:r>
              <a:rPr lang="ru-RU" sz="1400">
                <a:latin typeface="Times New Roman" pitchFamily="18" charset="0"/>
              </a:rPr>
              <a:t> 0.0</a:t>
            </a:r>
            <a:r>
              <a:rPr lang="en-US" sz="1400">
                <a:latin typeface="Times New Roman" pitchFamily="18" charset="0"/>
              </a:rPr>
              <a:t>7</a:t>
            </a:r>
            <a:endParaRPr lang="ru-RU" sz="1400">
              <a:latin typeface="Times New Roman" pitchFamily="18" charset="0"/>
            </a:endParaRPr>
          </a:p>
        </p:txBody>
      </p:sp>
      <p:pic>
        <p:nvPicPr>
          <p:cNvPr id="113669" name="Picture 5" descr="Crab_en2010_color"/>
          <p:cNvPicPr>
            <a:picLocks noGrp="1" noChangeAspect="1" noChangeArrowheads="1"/>
          </p:cNvPicPr>
          <p:nvPr>
            <p:ph sz="quarter" idx="4294967295"/>
          </p:nvPr>
        </p:nvPicPr>
        <p:blipFill>
          <a:blip r:embed="rId3" cstate="print"/>
          <a:srcRect/>
          <a:stretch>
            <a:fillRect/>
          </a:stretch>
        </p:blipFill>
        <p:spPr>
          <a:xfrm>
            <a:off x="6156325" y="4365625"/>
            <a:ext cx="2700338" cy="2492375"/>
          </a:xfrm>
          <a:noFill/>
        </p:spPr>
      </p:pic>
      <p:pic>
        <p:nvPicPr>
          <p:cNvPr id="113670" name="Picture 6" descr="Crab_im2010_color"/>
          <p:cNvPicPr>
            <a:picLocks noGrp="1" noChangeAspect="1" noChangeArrowheads="1"/>
          </p:cNvPicPr>
          <p:nvPr>
            <p:ph sz="quarter" idx="4294967295"/>
          </p:nvPr>
        </p:nvPicPr>
        <p:blipFill>
          <a:blip r:embed="rId4" cstate="print"/>
          <a:srcRect/>
          <a:stretch>
            <a:fillRect/>
          </a:stretch>
        </p:blipFill>
        <p:spPr>
          <a:xfrm>
            <a:off x="3419475" y="4341813"/>
            <a:ext cx="2736850" cy="2543175"/>
          </a:xfrm>
          <a:noFill/>
        </p:spPr>
      </p:pic>
      <p:sp>
        <p:nvSpPr>
          <p:cNvPr id="113671" name="Text Box 7"/>
          <p:cNvSpPr txBox="1">
            <a:spLocks noChangeArrowheads="1"/>
          </p:cNvSpPr>
          <p:nvPr/>
        </p:nvSpPr>
        <p:spPr bwMode="auto">
          <a:xfrm>
            <a:off x="3132138" y="3933825"/>
            <a:ext cx="6337300" cy="304800"/>
          </a:xfrm>
          <a:prstGeom prst="rect">
            <a:avLst/>
          </a:prstGeom>
          <a:noFill/>
          <a:ln w="9525">
            <a:noFill/>
            <a:miter lim="800000"/>
            <a:headEnd/>
            <a:tailEnd/>
          </a:ln>
        </p:spPr>
        <p:txBody>
          <a:bodyPr>
            <a:spAutoFit/>
          </a:bodyPr>
          <a:lstStyle/>
          <a:p>
            <a:pPr algn="just" eaLnBrk="0" hangingPunct="0"/>
            <a:r>
              <a:rPr lang="ru-RU" sz="1400">
                <a:latin typeface="Times New Roman" pitchFamily="18" charset="0"/>
              </a:rPr>
              <a:t>The images</a:t>
            </a:r>
            <a:r>
              <a:rPr lang="en-US" sz="1400">
                <a:latin typeface="Times New Roman" pitchFamily="18" charset="0"/>
              </a:rPr>
              <a:t> </a:t>
            </a:r>
            <a:r>
              <a:rPr lang="ru-RU" sz="1400">
                <a:latin typeface="Times New Roman" pitchFamily="18" charset="0"/>
              </a:rPr>
              <a:t>of </a:t>
            </a:r>
            <a:r>
              <a:rPr lang="en-US" sz="1400">
                <a:latin typeface="Times New Roman" pitchFamily="18" charset="0"/>
              </a:rPr>
              <a:t>Crab Nebula</a:t>
            </a:r>
            <a:r>
              <a:rPr lang="ru-RU" sz="1400">
                <a:latin typeface="Times New Roman" pitchFamily="18" charset="0"/>
              </a:rPr>
              <a:t> by SHALON</a:t>
            </a:r>
            <a:r>
              <a:rPr lang="en-US" sz="1400">
                <a:latin typeface="Times New Roman" pitchFamily="18" charset="0"/>
              </a:rPr>
              <a:t>.   right – energy image of Crab.</a:t>
            </a:r>
            <a:endParaRPr lang="ru-RU" sz="1400">
              <a:latin typeface="Times New Roman" pitchFamily="18" charset="0"/>
            </a:endParaRPr>
          </a:p>
        </p:txBody>
      </p:sp>
      <p:pic>
        <p:nvPicPr>
          <p:cNvPr id="113672" name="Picture 8" descr="Crab_16032012"/>
          <p:cNvPicPr>
            <a:picLocks noChangeAspect="1" noChangeArrowheads="1"/>
          </p:cNvPicPr>
          <p:nvPr/>
        </p:nvPicPr>
        <p:blipFill>
          <a:blip r:embed="rId5" cstate="print"/>
          <a:srcRect/>
          <a:stretch>
            <a:fillRect/>
          </a:stretch>
        </p:blipFill>
        <p:spPr bwMode="auto">
          <a:xfrm>
            <a:off x="144463" y="219075"/>
            <a:ext cx="2771775" cy="2705100"/>
          </a:xfrm>
          <a:prstGeom prst="rect">
            <a:avLst/>
          </a:prstGeom>
          <a:noFill/>
        </p:spPr>
      </p:pic>
      <p:pic>
        <p:nvPicPr>
          <p:cNvPr id="113673" name="Picture 9" descr="Crab_onof_16032012"/>
          <p:cNvPicPr>
            <a:picLocks noChangeAspect="1" noChangeArrowheads="1"/>
          </p:cNvPicPr>
          <p:nvPr/>
        </p:nvPicPr>
        <p:blipFill>
          <a:blip r:embed="rId6" cstate="print"/>
          <a:srcRect/>
          <a:stretch>
            <a:fillRect/>
          </a:stretch>
        </p:blipFill>
        <p:spPr bwMode="auto">
          <a:xfrm>
            <a:off x="287338" y="3502025"/>
            <a:ext cx="2555875" cy="2447925"/>
          </a:xfrm>
          <a:prstGeom prst="rect">
            <a:avLst/>
          </a:prstGeom>
          <a:noFill/>
        </p:spPr>
      </p:pic>
      <p:sp>
        <p:nvSpPr>
          <p:cNvPr id="113674" name="Rectangle 10"/>
          <p:cNvSpPr>
            <a:spLocks noChangeArrowheads="1"/>
          </p:cNvSpPr>
          <p:nvPr/>
        </p:nvSpPr>
        <p:spPr bwMode="auto">
          <a:xfrm>
            <a:off x="4716463" y="141288"/>
            <a:ext cx="1728787" cy="427037"/>
          </a:xfrm>
          <a:prstGeom prst="rect">
            <a:avLst/>
          </a:prstGeom>
          <a:noFill/>
          <a:ln w="9525">
            <a:noFill/>
            <a:miter lim="800000"/>
            <a:headEnd/>
            <a:tailEnd/>
          </a:ln>
          <a:effectLst/>
        </p:spPr>
        <p:txBody>
          <a:bodyPr wrap="none">
            <a:spAutoFit/>
          </a:bodyPr>
          <a:lstStyle/>
          <a:p>
            <a:r>
              <a:rPr lang="ru-RU" sz="2200" b="1" u="sng">
                <a:solidFill>
                  <a:schemeClr val="tx2"/>
                </a:solidFill>
                <a:latin typeface="Times New Roman" pitchFamily="18" charset="0"/>
              </a:rPr>
              <a:t>Crab Nebula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142875" y="4368800"/>
            <a:ext cx="5508625" cy="2149475"/>
          </a:xfrm>
          <a:prstGeom prst="rect">
            <a:avLst/>
          </a:prstGeom>
          <a:noFill/>
          <a:ln w="9525">
            <a:noFill/>
            <a:miter lim="800000"/>
            <a:headEnd/>
            <a:tailEnd/>
          </a:ln>
        </p:spPr>
        <p:txBody>
          <a:bodyPr>
            <a:spAutoFit/>
          </a:bodyPr>
          <a:lstStyle/>
          <a:p>
            <a:pPr algn="just"/>
            <a:r>
              <a:rPr lang="ru-RU" sz="1500">
                <a:latin typeface="Times New Roman" pitchFamily="18" charset="0"/>
              </a:rPr>
              <a:t>Crab Nebula has an extraordinary broad spectrum, attributed to synchrotron radiation of electrons with energies from GeV to PeV. This continuous spectrum appears to terminate near 10</a:t>
            </a:r>
            <a:r>
              <a:rPr lang="ru-RU" sz="1500" baseline="30000">
                <a:latin typeface="Times New Roman" pitchFamily="18" charset="0"/>
              </a:rPr>
              <a:t>8</a:t>
            </a:r>
            <a:r>
              <a:rPr lang="ru-RU" sz="1500">
                <a:latin typeface="Times New Roman" pitchFamily="18" charset="0"/>
              </a:rPr>
              <a:t> eV and photons, produced by relativistic electrons and positrons (10</a:t>
            </a:r>
            <a:r>
              <a:rPr lang="ru-RU" sz="1500" baseline="30000">
                <a:latin typeface="Times New Roman" pitchFamily="18" charset="0"/>
              </a:rPr>
              <a:t>15</a:t>
            </a:r>
            <a:r>
              <a:rPr lang="en-US" sz="1500">
                <a:latin typeface="Times New Roman" pitchFamily="18" charset="0"/>
              </a:rPr>
              <a:t> </a:t>
            </a:r>
            <a:r>
              <a:rPr lang="ru-RU" sz="1500">
                <a:latin typeface="Times New Roman" pitchFamily="18" charset="0"/>
              </a:rPr>
              <a:t>eV) via Inverse Compton, form a new component of spectrum in GeV – TeV energy range.</a:t>
            </a:r>
            <a:r>
              <a:rPr lang="en-US" sz="1500">
                <a:latin typeface="Times New Roman" pitchFamily="18" charset="0"/>
              </a:rPr>
              <a:t> To made a </a:t>
            </a:r>
            <a:r>
              <a:rPr lang="ru-RU" sz="1500">
                <a:latin typeface="Times New Roman" pitchFamily="18" charset="0"/>
              </a:rPr>
              <a:t>description</a:t>
            </a:r>
            <a:r>
              <a:rPr lang="en-US" sz="1500">
                <a:latin typeface="Times New Roman" pitchFamily="18" charset="0"/>
              </a:rPr>
              <a:t> </a:t>
            </a:r>
            <a:r>
              <a:rPr lang="ru-RU" sz="1500">
                <a:latin typeface="Times New Roman" pitchFamily="18" charset="0"/>
              </a:rPr>
              <a:t>of the intensity and spectral shape in the TeV region</a:t>
            </a:r>
            <a:r>
              <a:rPr lang="en-US" sz="1500">
                <a:latin typeface="Times New Roman" pitchFamily="18" charset="0"/>
              </a:rPr>
              <a:t> of &gt;0.8 TeV</a:t>
            </a:r>
            <a:r>
              <a:rPr lang="ru-RU" sz="1500">
                <a:latin typeface="Times New Roman" pitchFamily="18" charset="0"/>
              </a:rPr>
              <a:t>,</a:t>
            </a:r>
            <a:r>
              <a:rPr lang="en-US" sz="1500">
                <a:latin typeface="Times New Roman" pitchFamily="18" charset="0"/>
              </a:rPr>
              <a:t> the model of </a:t>
            </a:r>
            <a:r>
              <a:rPr lang="ru-RU" sz="1500">
                <a:latin typeface="Times New Roman" pitchFamily="18" charset="0"/>
              </a:rPr>
              <a:t>inverse</a:t>
            </a:r>
            <a:r>
              <a:rPr lang="en-US" sz="1500">
                <a:latin typeface="Times New Roman" pitchFamily="18" charset="0"/>
              </a:rPr>
              <a:t> </a:t>
            </a:r>
            <a:r>
              <a:rPr lang="ru-RU" sz="1500">
                <a:latin typeface="Times New Roman" pitchFamily="18" charset="0"/>
              </a:rPr>
              <a:t>Compton scattering of the ambient photons in the nebula</a:t>
            </a:r>
            <a:r>
              <a:rPr lang="en-US" sz="1500">
                <a:latin typeface="Times New Roman" pitchFamily="18" charset="0"/>
              </a:rPr>
              <a:t> [Hillas et al. 1998] is used.</a:t>
            </a:r>
            <a:r>
              <a:rPr lang="ru-RU" sz="1500">
                <a:latin typeface="Times New Roman" pitchFamily="18" charset="0"/>
              </a:rPr>
              <a:t> </a:t>
            </a:r>
            <a:endParaRPr lang="en-US" sz="1500">
              <a:latin typeface="Times New Roman" pitchFamily="18" charset="0"/>
            </a:endParaRPr>
          </a:p>
        </p:txBody>
      </p:sp>
      <p:sp>
        <p:nvSpPr>
          <p:cNvPr id="91139" name="Rectangle 3"/>
          <p:cNvSpPr>
            <a:spLocks noChangeArrowheads="1"/>
          </p:cNvSpPr>
          <p:nvPr/>
        </p:nvSpPr>
        <p:spPr bwMode="auto">
          <a:xfrm>
            <a:off x="4211638" y="396875"/>
            <a:ext cx="4681537" cy="1385888"/>
          </a:xfrm>
          <a:prstGeom prst="rect">
            <a:avLst/>
          </a:prstGeom>
          <a:noFill/>
          <a:ln w="9525">
            <a:noFill/>
            <a:miter lim="800000"/>
            <a:headEnd/>
            <a:tailEnd/>
          </a:ln>
        </p:spPr>
        <p:txBody>
          <a:bodyPr anchor="ctr">
            <a:spAutoFit/>
          </a:bodyPr>
          <a:lstStyle/>
          <a:p>
            <a:pPr algn="just"/>
            <a:r>
              <a:rPr lang="en-US" sz="1700">
                <a:latin typeface="Times New Roman" pitchFamily="18" charset="0"/>
              </a:rPr>
              <a:t>For the purpose of calculating the Inverse Compton scattered radiation, the complete spectrum (from radio- to gamma-rays) of Crab Nebula need to be taken into account to deduce the spectrum of relativistic electrons.</a:t>
            </a:r>
            <a:endParaRPr lang="ru-RU" sz="1700">
              <a:latin typeface="Times New Roman" pitchFamily="18" charset="0"/>
            </a:endParaRPr>
          </a:p>
        </p:txBody>
      </p:sp>
      <p:pic>
        <p:nvPicPr>
          <p:cNvPr id="91140" name="Picture 4" descr="Sync_emissio"/>
          <p:cNvPicPr>
            <a:picLocks noGrp="1" noChangeAspect="1" noChangeArrowheads="1"/>
          </p:cNvPicPr>
          <p:nvPr>
            <p:ph sz="half" idx="4294967295"/>
          </p:nvPr>
        </p:nvPicPr>
        <p:blipFill>
          <a:blip r:embed="rId3"/>
          <a:srcRect/>
          <a:stretch>
            <a:fillRect/>
          </a:stretch>
        </p:blipFill>
        <p:spPr>
          <a:xfrm>
            <a:off x="0" y="3381375"/>
            <a:ext cx="5724525" cy="862013"/>
          </a:xfrm>
          <a:noFill/>
        </p:spPr>
      </p:pic>
      <p:pic>
        <p:nvPicPr>
          <p:cNvPr id="91141" name="Picture 5"/>
          <p:cNvPicPr>
            <a:picLocks noGrp="1" noChangeAspect="1" noChangeArrowheads="1"/>
          </p:cNvPicPr>
          <p:nvPr>
            <p:ph sz="quarter" idx="4294967295"/>
          </p:nvPr>
        </p:nvPicPr>
        <p:blipFill>
          <a:blip r:embed="rId4"/>
          <a:srcRect/>
          <a:stretch>
            <a:fillRect/>
          </a:stretch>
        </p:blipFill>
        <p:spPr>
          <a:xfrm>
            <a:off x="73025" y="50800"/>
            <a:ext cx="4067175" cy="3233738"/>
          </a:xfrm>
          <a:noFill/>
        </p:spPr>
      </p:pic>
      <p:pic>
        <p:nvPicPr>
          <p:cNvPr id="91142" name="Picture 6" descr="El_Sp"/>
          <p:cNvPicPr>
            <a:picLocks noGrp="1" noChangeAspect="1" noChangeArrowheads="1"/>
          </p:cNvPicPr>
          <p:nvPr>
            <p:ph sz="quarter" idx="4294967295"/>
          </p:nvPr>
        </p:nvPicPr>
        <p:blipFill>
          <a:blip r:embed="rId5"/>
          <a:srcRect l="4823" t="5499" r="7234" b="3665"/>
          <a:stretch>
            <a:fillRect/>
          </a:stretch>
        </p:blipFill>
        <p:spPr>
          <a:xfrm>
            <a:off x="5772150" y="2276475"/>
            <a:ext cx="3371850" cy="4581525"/>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71438" y="4003675"/>
            <a:ext cx="4284662" cy="2162175"/>
          </a:xfrm>
          <a:prstGeom prst="rect">
            <a:avLst/>
          </a:prstGeom>
          <a:noFill/>
          <a:ln w="9525">
            <a:noFill/>
            <a:miter lim="800000"/>
            <a:headEnd/>
            <a:tailEnd/>
          </a:ln>
        </p:spPr>
        <p:txBody>
          <a:bodyPr anchor="ctr">
            <a:spAutoFit/>
          </a:bodyPr>
          <a:lstStyle/>
          <a:p>
            <a:pPr algn="just"/>
            <a:r>
              <a:rPr lang="en-US" sz="1700">
                <a:latin typeface="Times New Roman" pitchFamily="18" charset="0"/>
              </a:rPr>
              <a:t>Additionally, we need the assuming about magnetic field strength in the region of emission.</a:t>
            </a:r>
            <a:r>
              <a:rPr lang="ru-RU" sz="1700">
                <a:latin typeface="Times New Roman" pitchFamily="18" charset="0"/>
              </a:rPr>
              <a:t>; The average magnetic field in the region of VHE</a:t>
            </a:r>
            <a:r>
              <a:rPr lang="en-US" sz="1700">
                <a:latin typeface="Times New Roman" pitchFamily="18" charset="0"/>
              </a:rPr>
              <a:t> </a:t>
            </a:r>
            <a:r>
              <a:rPr lang="ru-RU" sz="1700">
                <a:latin typeface="Times New Roman" pitchFamily="18" charset="0"/>
              </a:rPr>
              <a:t>gamma-ray emission is extracted from the comparison of 0.8 – 30 </a:t>
            </a:r>
            <a:r>
              <a:rPr lang="en-US" sz="1700">
                <a:latin typeface="Times New Roman" pitchFamily="18" charset="0"/>
              </a:rPr>
              <a:t>TeV</a:t>
            </a:r>
            <a:r>
              <a:rPr lang="ru-RU" sz="1700">
                <a:latin typeface="Times New Roman" pitchFamily="18" charset="0"/>
              </a:rPr>
              <a:t> (SHALON data) and X-ray</a:t>
            </a:r>
            <a:r>
              <a:rPr lang="en-US" sz="1700">
                <a:latin typeface="Times New Roman" pitchFamily="18" charset="0"/>
              </a:rPr>
              <a:t> </a:t>
            </a:r>
            <a:r>
              <a:rPr lang="ru-RU" sz="1700">
                <a:latin typeface="Times New Roman" pitchFamily="18" charset="0"/>
              </a:rPr>
              <a:t>(Chandra data) emission regions.</a:t>
            </a:r>
          </a:p>
          <a:p>
            <a:endParaRPr lang="ru-RU" sz="1700">
              <a:latin typeface="Times New Roman" pitchFamily="18" charset="0"/>
            </a:endParaRPr>
          </a:p>
        </p:txBody>
      </p:sp>
      <p:pic>
        <p:nvPicPr>
          <p:cNvPr id="93187" name="Picture 3"/>
          <p:cNvPicPr>
            <a:picLocks noChangeAspect="1" noChangeArrowheads="1"/>
          </p:cNvPicPr>
          <p:nvPr/>
        </p:nvPicPr>
        <p:blipFill>
          <a:blip r:embed="rId3"/>
          <a:srcRect/>
          <a:stretch>
            <a:fillRect/>
          </a:stretch>
        </p:blipFill>
        <p:spPr bwMode="auto">
          <a:xfrm>
            <a:off x="4427538" y="3629025"/>
            <a:ext cx="4608512" cy="2752725"/>
          </a:xfrm>
          <a:prstGeom prst="rect">
            <a:avLst/>
          </a:prstGeom>
          <a:noFill/>
          <a:ln w="9525">
            <a:noFill/>
            <a:miter lim="800000"/>
            <a:headEnd/>
            <a:tailEnd/>
          </a:ln>
        </p:spPr>
      </p:pic>
      <p:sp>
        <p:nvSpPr>
          <p:cNvPr id="93188" name="Rectangle 4"/>
          <p:cNvSpPr>
            <a:spLocks noChangeArrowheads="1"/>
          </p:cNvSpPr>
          <p:nvPr/>
        </p:nvSpPr>
        <p:spPr bwMode="auto">
          <a:xfrm>
            <a:off x="4211638" y="101600"/>
            <a:ext cx="4681537" cy="2679700"/>
          </a:xfrm>
          <a:prstGeom prst="rect">
            <a:avLst/>
          </a:prstGeom>
          <a:noFill/>
          <a:ln w="9525">
            <a:noFill/>
            <a:miter lim="800000"/>
            <a:headEnd/>
            <a:tailEnd/>
          </a:ln>
        </p:spPr>
        <p:txBody>
          <a:bodyPr anchor="ctr">
            <a:spAutoFit/>
          </a:bodyPr>
          <a:lstStyle/>
          <a:p>
            <a:pPr algn="just"/>
            <a:r>
              <a:rPr lang="ru-RU" sz="1700">
                <a:latin typeface="Times New Roman" pitchFamily="18" charset="0"/>
              </a:rPr>
              <a:t>A Chandra X-ray image of </a:t>
            </a:r>
            <a:r>
              <a:rPr lang="en-US" sz="1700">
                <a:latin typeface="Times New Roman" pitchFamily="18" charset="0"/>
              </a:rPr>
              <a:t>Crab Nebula</a:t>
            </a:r>
            <a:r>
              <a:rPr lang="ru-RU" sz="1700">
                <a:latin typeface="Times New Roman" pitchFamily="18" charset="0"/>
              </a:rPr>
              <a:t>. </a:t>
            </a:r>
            <a:endParaRPr lang="en-US" sz="1700">
              <a:latin typeface="Times New Roman" pitchFamily="18" charset="0"/>
            </a:endParaRPr>
          </a:p>
          <a:p>
            <a:pPr algn="just"/>
            <a:r>
              <a:rPr lang="en-US" sz="1700">
                <a:latin typeface="Times New Roman" pitchFamily="18" charset="0"/>
              </a:rPr>
              <a:t>The Crab PWN in the energy range 0.2 -4.1 keV. Image of the central 200’’</a:t>
            </a:r>
            <a:r>
              <a:rPr lang="en-US" sz="1700" i="1">
                <a:latin typeface="Times New Roman" pitchFamily="18" charset="0"/>
              </a:rPr>
              <a:t>×</a:t>
            </a:r>
            <a:r>
              <a:rPr lang="en-US" sz="1700">
                <a:latin typeface="Times New Roman" pitchFamily="18" charset="0"/>
              </a:rPr>
              <a:t>200’’ of the Crab Nebula. In this energy band most of the PWN X-rays come from a torus surrounding the pulsar.</a:t>
            </a:r>
            <a:r>
              <a:rPr lang="ru-RU" sz="1700">
                <a:latin typeface="Times New Roman" pitchFamily="18" charset="0"/>
              </a:rPr>
              <a:t> The</a:t>
            </a:r>
            <a:r>
              <a:rPr lang="en-US" sz="1700">
                <a:latin typeface="Times New Roman" pitchFamily="18" charset="0"/>
              </a:rPr>
              <a:t> red</a:t>
            </a:r>
            <a:r>
              <a:rPr lang="ru-RU" sz="1700">
                <a:latin typeface="Times New Roman" pitchFamily="18" charset="0"/>
              </a:rPr>
              <a:t> contour lines show the 0.8 – 30 </a:t>
            </a:r>
            <a:r>
              <a:rPr lang="en-US" sz="1700">
                <a:latin typeface="Times New Roman" pitchFamily="18" charset="0"/>
              </a:rPr>
              <a:t>TeV</a:t>
            </a:r>
            <a:r>
              <a:rPr lang="ru-RU" sz="1700">
                <a:latin typeface="Times New Roman" pitchFamily="18" charset="0"/>
              </a:rPr>
              <a:t> - structure by SHALON observations</a:t>
            </a:r>
            <a:r>
              <a:rPr lang="en-US" sz="1700">
                <a:latin typeface="Times New Roman" pitchFamily="18" charset="0"/>
              </a:rPr>
              <a:t> </a:t>
            </a:r>
            <a:r>
              <a:rPr lang="ru-RU" sz="1700">
                <a:latin typeface="Times New Roman" pitchFamily="18" charset="0"/>
              </a:rPr>
              <a:t>. </a:t>
            </a:r>
            <a:r>
              <a:rPr lang="en-US" sz="1700">
                <a:latin typeface="Times New Roman" pitchFamily="18" charset="0"/>
              </a:rPr>
              <a:t>The most part of TeV energy gamma-quanta come from the region of bright torus whereas the contribution of energy gives the region of  the southern jet</a:t>
            </a:r>
            <a:r>
              <a:rPr lang="ru-RU" sz="1700">
                <a:latin typeface="Times New Roman" pitchFamily="18" charset="0"/>
              </a:rPr>
              <a:t>. </a:t>
            </a:r>
          </a:p>
        </p:txBody>
      </p:sp>
      <p:sp>
        <p:nvSpPr>
          <p:cNvPr id="93189" name="Rectangle 5"/>
          <p:cNvSpPr>
            <a:spLocks noChangeArrowheads="1"/>
          </p:cNvSpPr>
          <p:nvPr/>
        </p:nvSpPr>
        <p:spPr bwMode="auto">
          <a:xfrm>
            <a:off x="4500563" y="2967038"/>
            <a:ext cx="4464050" cy="549275"/>
          </a:xfrm>
          <a:prstGeom prst="rect">
            <a:avLst/>
          </a:prstGeom>
          <a:noFill/>
          <a:ln w="9525">
            <a:noFill/>
            <a:miter lim="800000"/>
            <a:headEnd/>
            <a:tailEnd/>
          </a:ln>
        </p:spPr>
        <p:txBody>
          <a:bodyPr anchor="ctr">
            <a:spAutoFit/>
          </a:bodyPr>
          <a:lstStyle/>
          <a:p>
            <a:pPr algn="just">
              <a:tabLst>
                <a:tab pos="269875" algn="l"/>
                <a:tab pos="450850" algn="l"/>
              </a:tabLst>
            </a:pPr>
            <a:r>
              <a:rPr lang="en-US" sz="1500">
                <a:latin typeface="Times New Roman" pitchFamily="18" charset="0"/>
              </a:rPr>
              <a:t>M</a:t>
            </a:r>
            <a:r>
              <a:rPr lang="ru-RU" sz="1500">
                <a:latin typeface="Times New Roman" pitchFamily="18" charset="0"/>
              </a:rPr>
              <a:t>agnetic fields and lifetimes of representative</a:t>
            </a:r>
            <a:r>
              <a:rPr lang="en-US" sz="1500">
                <a:latin typeface="Times New Roman" pitchFamily="18" charset="0"/>
              </a:rPr>
              <a:t> r</a:t>
            </a:r>
            <a:r>
              <a:rPr lang="ru-RU" sz="1500">
                <a:latin typeface="Times New Roman" pitchFamily="18" charset="0"/>
              </a:rPr>
              <a:t>egions</a:t>
            </a:r>
            <a:r>
              <a:rPr lang="en-US" sz="1500">
                <a:latin typeface="Times New Roman" pitchFamily="18" charset="0"/>
              </a:rPr>
              <a:t> of Chandra image. </a:t>
            </a:r>
            <a:r>
              <a:rPr lang="ru-RU" sz="1500">
                <a:latin typeface="Times New Roman" pitchFamily="18" charset="0"/>
              </a:rPr>
              <a:t>[F. D. Seward</a:t>
            </a:r>
            <a:r>
              <a:rPr lang="en-US" sz="1500">
                <a:latin typeface="Times New Roman" pitchFamily="18" charset="0"/>
              </a:rPr>
              <a:t> et al.</a:t>
            </a:r>
            <a:r>
              <a:rPr lang="ru-RU" sz="1500">
                <a:latin typeface="Times New Roman" pitchFamily="18" charset="0"/>
              </a:rPr>
              <a:t>]</a:t>
            </a:r>
          </a:p>
        </p:txBody>
      </p:sp>
      <p:pic>
        <p:nvPicPr>
          <p:cNvPr id="93190" name="Picture 6" descr="Crab_SH_CH2010"/>
          <p:cNvPicPr>
            <a:picLocks noChangeAspect="1" noChangeArrowheads="1"/>
          </p:cNvPicPr>
          <p:nvPr/>
        </p:nvPicPr>
        <p:blipFill>
          <a:blip r:embed="rId4"/>
          <a:srcRect/>
          <a:stretch>
            <a:fillRect/>
          </a:stretch>
        </p:blipFill>
        <p:spPr bwMode="auto">
          <a:xfrm>
            <a:off x="0" y="-26988"/>
            <a:ext cx="4140200" cy="3671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107950" y="4435475"/>
            <a:ext cx="4032250" cy="2162175"/>
          </a:xfrm>
          <a:prstGeom prst="rect">
            <a:avLst/>
          </a:prstGeom>
          <a:noFill/>
          <a:ln w="9525">
            <a:noFill/>
            <a:miter lim="800000"/>
            <a:headEnd/>
            <a:tailEnd/>
          </a:ln>
        </p:spPr>
        <p:txBody>
          <a:bodyPr>
            <a:spAutoFit/>
          </a:bodyPr>
          <a:lstStyle/>
          <a:p>
            <a:pPr algn="just"/>
            <a:r>
              <a:rPr lang="ru-RU" sz="1700">
                <a:latin typeface="Times New Roman" pitchFamily="18" charset="0"/>
              </a:rPr>
              <a:t>The TeV gamma-quantum spectrum of Crab by SHALON</a:t>
            </a:r>
            <a:r>
              <a:rPr lang="en-US" sz="1700">
                <a:latin typeface="Times New Roman" pitchFamily="18" charset="0"/>
              </a:rPr>
              <a:t> (open triangles)</a:t>
            </a:r>
            <a:r>
              <a:rPr lang="ru-RU" sz="1700">
                <a:latin typeface="Times New Roman" pitchFamily="18" charset="0"/>
              </a:rPr>
              <a:t> in comparison with other experiments</a:t>
            </a:r>
            <a:r>
              <a:rPr lang="en-US" sz="1700">
                <a:latin typeface="Times New Roman" pitchFamily="18" charset="0"/>
              </a:rPr>
              <a:t>: Whipple, EGRET, CANGAROO Lines show</a:t>
            </a:r>
            <a:r>
              <a:rPr lang="ru-RU" sz="1700">
                <a:latin typeface="Times New Roman" pitchFamily="18" charset="0"/>
              </a:rPr>
              <a:t> predicted inverse Compton spectrum</a:t>
            </a:r>
            <a:r>
              <a:rPr lang="en-US" sz="1700">
                <a:latin typeface="Times New Roman" pitchFamily="18" charset="0"/>
              </a:rPr>
              <a:t> </a:t>
            </a:r>
            <a:r>
              <a:rPr lang="ru-RU" sz="1700">
                <a:latin typeface="Times New Roman" pitchFamily="18" charset="0"/>
              </a:rPr>
              <a:t>for </a:t>
            </a:r>
            <a:r>
              <a:rPr lang="en-US" sz="1700">
                <a:latin typeface="Times New Roman" pitchFamily="18" charset="0"/>
              </a:rPr>
              <a:t>four different fi</a:t>
            </a:r>
            <a:r>
              <a:rPr lang="ru-RU" sz="1700">
                <a:latin typeface="Times New Roman" pitchFamily="18" charset="0"/>
              </a:rPr>
              <a:t>eld strengths</a:t>
            </a:r>
            <a:r>
              <a:rPr lang="en-US" sz="1700">
                <a:latin typeface="Times New Roman" pitchFamily="18" charset="0"/>
              </a:rPr>
              <a:t>: 10nT, 16nT, 40 nT [Hillas, 1998] and </a:t>
            </a:r>
            <a:r>
              <a:rPr lang="en-US" sz="1700" b="1">
                <a:latin typeface="Times New Roman" pitchFamily="18" charset="0"/>
              </a:rPr>
              <a:t>67nT</a:t>
            </a:r>
            <a:r>
              <a:rPr lang="en-US" sz="1700">
                <a:latin typeface="Times New Roman" pitchFamily="18" charset="0"/>
              </a:rPr>
              <a:t> (this work)</a:t>
            </a:r>
            <a:endParaRPr lang="ru-RU" sz="1700">
              <a:latin typeface="Times New Roman" pitchFamily="18" charset="0"/>
            </a:endParaRPr>
          </a:p>
          <a:p>
            <a:pPr algn="just"/>
            <a:endParaRPr lang="ru-RU" sz="1700">
              <a:latin typeface="Times New Roman" pitchFamily="18" charset="0"/>
            </a:endParaRPr>
          </a:p>
        </p:txBody>
      </p:sp>
      <p:sp>
        <p:nvSpPr>
          <p:cNvPr id="115715" name="Rectangle 3"/>
          <p:cNvSpPr>
            <a:spLocks noChangeArrowheads="1"/>
          </p:cNvSpPr>
          <p:nvPr/>
        </p:nvSpPr>
        <p:spPr bwMode="auto">
          <a:xfrm>
            <a:off x="4211638" y="403225"/>
            <a:ext cx="4608512" cy="2162175"/>
          </a:xfrm>
          <a:prstGeom prst="rect">
            <a:avLst/>
          </a:prstGeom>
          <a:noFill/>
          <a:ln w="9525">
            <a:noFill/>
            <a:miter lim="800000"/>
            <a:headEnd/>
            <a:tailEnd/>
          </a:ln>
        </p:spPr>
        <p:txBody>
          <a:bodyPr anchor="ctr">
            <a:spAutoFit/>
          </a:bodyPr>
          <a:lstStyle/>
          <a:p>
            <a:pPr algn="just"/>
            <a:r>
              <a:rPr lang="ru-RU" sz="1700">
                <a:latin typeface="Times New Roman" pitchFamily="18" charset="0"/>
              </a:rPr>
              <a:t>Then using the complete spectrum of the Crab Nebula,</a:t>
            </a:r>
            <a:r>
              <a:rPr lang="en-US" sz="1700">
                <a:latin typeface="Times New Roman" pitchFamily="18" charset="0"/>
              </a:rPr>
              <a:t> </a:t>
            </a:r>
            <a:r>
              <a:rPr lang="ru-RU" sz="1700">
                <a:latin typeface="Times New Roman" pitchFamily="18" charset="0"/>
              </a:rPr>
              <a:t>the spectrum of relativistic electrons is deduced, and the spectrum of the inverse</a:t>
            </a:r>
            <a:r>
              <a:rPr lang="en-US" sz="1700">
                <a:latin typeface="Times New Roman" pitchFamily="18" charset="0"/>
              </a:rPr>
              <a:t> </a:t>
            </a:r>
            <a:r>
              <a:rPr lang="ru-RU" sz="1700">
                <a:latin typeface="Times New Roman" pitchFamily="18" charset="0"/>
              </a:rPr>
              <a:t>Compton</a:t>
            </a:r>
            <a:r>
              <a:rPr lang="en-US" sz="1700">
                <a:latin typeface="Times New Roman" pitchFamily="18" charset="0"/>
              </a:rPr>
              <a:t> </a:t>
            </a:r>
            <a:r>
              <a:rPr lang="ru-RU" sz="1700">
                <a:latin typeface="Times New Roman" pitchFamily="18" charset="0"/>
              </a:rPr>
              <a:t>emission that they would generate is in good agreement with the observed by SH</a:t>
            </a:r>
            <a:r>
              <a:rPr lang="en-US" sz="1700">
                <a:latin typeface="Times New Roman" pitchFamily="18" charset="0"/>
              </a:rPr>
              <a:t>A</a:t>
            </a:r>
            <a:r>
              <a:rPr lang="ru-RU" sz="1700">
                <a:latin typeface="Times New Roman" pitchFamily="18" charset="0"/>
              </a:rPr>
              <a:t>LON</a:t>
            </a:r>
            <a:r>
              <a:rPr lang="en-US" sz="1700">
                <a:latin typeface="Times New Roman" pitchFamily="18" charset="0"/>
              </a:rPr>
              <a:t> </a:t>
            </a:r>
            <a:r>
              <a:rPr lang="ru-RU" sz="1700">
                <a:latin typeface="Times New Roman" pitchFamily="18" charset="0"/>
              </a:rPr>
              <a:t>gamma-ray flux, if the average magnetic field  </a:t>
            </a:r>
            <a:r>
              <a:rPr lang="en-US" sz="1700">
                <a:latin typeface="Times New Roman" pitchFamily="18" charset="0"/>
              </a:rPr>
              <a:t> </a:t>
            </a:r>
            <a:r>
              <a:rPr lang="ru-RU" sz="1700">
                <a:latin typeface="Times New Roman" pitchFamily="18" charset="0"/>
              </a:rPr>
              <a:t>in the region where these scattered</a:t>
            </a:r>
            <a:r>
              <a:rPr lang="en-US" sz="1700">
                <a:latin typeface="Times New Roman" pitchFamily="18" charset="0"/>
              </a:rPr>
              <a:t> </a:t>
            </a:r>
            <a:r>
              <a:rPr lang="ru-RU" sz="1700">
                <a:latin typeface="Times New Roman" pitchFamily="18" charset="0"/>
              </a:rPr>
              <a:t>photons </a:t>
            </a:r>
            <a:r>
              <a:rPr lang="en-US" sz="1700">
                <a:latin typeface="Times New Roman" pitchFamily="18" charset="0"/>
              </a:rPr>
              <a:t> </a:t>
            </a:r>
            <a:r>
              <a:rPr lang="ru-RU" sz="1700">
                <a:latin typeface="Times New Roman" pitchFamily="18" charset="0"/>
              </a:rPr>
              <a:t>originate is 67nT.</a:t>
            </a:r>
          </a:p>
        </p:txBody>
      </p:sp>
      <p:pic>
        <p:nvPicPr>
          <p:cNvPr id="115716" name="Picture 4" descr="IC_sp"/>
          <p:cNvPicPr>
            <a:picLocks noChangeAspect="1" noChangeArrowheads="1"/>
          </p:cNvPicPr>
          <p:nvPr/>
        </p:nvPicPr>
        <p:blipFill>
          <a:blip r:embed="rId3"/>
          <a:srcRect/>
          <a:stretch>
            <a:fillRect/>
          </a:stretch>
        </p:blipFill>
        <p:spPr bwMode="auto">
          <a:xfrm>
            <a:off x="4175125" y="2633663"/>
            <a:ext cx="4933950" cy="723900"/>
          </a:xfrm>
          <a:prstGeom prst="rect">
            <a:avLst/>
          </a:prstGeom>
          <a:noFill/>
          <a:ln w="9525">
            <a:noFill/>
            <a:miter lim="800000"/>
            <a:headEnd/>
            <a:tailEnd/>
          </a:ln>
        </p:spPr>
      </p:pic>
      <p:pic>
        <p:nvPicPr>
          <p:cNvPr id="115717" name="Picture 5" descr="Emin"/>
          <p:cNvPicPr>
            <a:picLocks noChangeAspect="1" noChangeArrowheads="1"/>
          </p:cNvPicPr>
          <p:nvPr/>
        </p:nvPicPr>
        <p:blipFill>
          <a:blip r:embed="rId4"/>
          <a:srcRect/>
          <a:stretch>
            <a:fillRect/>
          </a:stretch>
        </p:blipFill>
        <p:spPr bwMode="auto">
          <a:xfrm>
            <a:off x="5148263" y="3454400"/>
            <a:ext cx="2736850" cy="911225"/>
          </a:xfrm>
          <a:prstGeom prst="rect">
            <a:avLst/>
          </a:prstGeom>
          <a:noFill/>
          <a:ln w="9525">
            <a:noFill/>
            <a:miter lim="800000"/>
            <a:headEnd/>
            <a:tailEnd/>
          </a:ln>
        </p:spPr>
      </p:pic>
      <p:sp>
        <p:nvSpPr>
          <p:cNvPr id="115718" name="Rectangle 6"/>
          <p:cNvSpPr>
            <a:spLocks noChangeArrowheads="1"/>
          </p:cNvSpPr>
          <p:nvPr/>
        </p:nvSpPr>
        <p:spPr bwMode="auto">
          <a:xfrm>
            <a:off x="4500563" y="4433888"/>
            <a:ext cx="4248150" cy="1803400"/>
          </a:xfrm>
          <a:prstGeom prst="rect">
            <a:avLst/>
          </a:prstGeom>
          <a:noFill/>
          <a:ln w="9525">
            <a:noFill/>
            <a:miter lim="800000"/>
            <a:headEnd/>
            <a:tailEnd/>
          </a:ln>
        </p:spPr>
        <p:txBody>
          <a:bodyPr anchor="ctr">
            <a:spAutoFit/>
          </a:bodyPr>
          <a:lstStyle/>
          <a:p>
            <a:pPr algn="just"/>
            <a:r>
              <a:rPr lang="ru-RU" sz="1600">
                <a:latin typeface="Times New Roman" pitchFamily="18" charset="0"/>
              </a:rPr>
              <a:t>The TeV gamma-quantum spectrum of Crab by SHALON is generated via Inverse Compton</a:t>
            </a:r>
            <a:r>
              <a:rPr lang="en-US" sz="1600">
                <a:latin typeface="Times New Roman" pitchFamily="18" charset="0"/>
              </a:rPr>
              <a:t> </a:t>
            </a:r>
            <a:r>
              <a:rPr lang="ru-RU" sz="1600">
                <a:latin typeface="Times New Roman" pitchFamily="18" charset="0"/>
              </a:rPr>
              <a:t>of soft, mainly optical, photons which are produced by relativistic electrons and</a:t>
            </a:r>
            <a:r>
              <a:rPr lang="en-US" sz="1600">
                <a:latin typeface="Times New Roman" pitchFamily="18" charset="0"/>
              </a:rPr>
              <a:t> </a:t>
            </a:r>
            <a:r>
              <a:rPr lang="ru-RU" sz="1600">
                <a:latin typeface="Times New Roman" pitchFamily="18" charset="0"/>
              </a:rPr>
              <a:t>positrons, in the nebula region around 1.5’ from the pulsar with specific average magnetic</a:t>
            </a:r>
            <a:r>
              <a:rPr lang="en-US" sz="1600">
                <a:latin typeface="Times New Roman" pitchFamily="18" charset="0"/>
              </a:rPr>
              <a:t> </a:t>
            </a:r>
            <a:r>
              <a:rPr lang="ru-RU" sz="1600">
                <a:latin typeface="Times New Roman" pitchFamily="18" charset="0"/>
              </a:rPr>
              <a:t>field of about 67nT.</a:t>
            </a:r>
          </a:p>
          <a:p>
            <a:endParaRPr lang="ru-RU" sz="1600">
              <a:latin typeface="Times New Roman" pitchFamily="18" charset="0"/>
            </a:endParaRPr>
          </a:p>
        </p:txBody>
      </p:sp>
      <p:pic>
        <p:nvPicPr>
          <p:cNvPr id="115719" name="Picture 7" descr="Crab_SED_2012"/>
          <p:cNvPicPr>
            <a:picLocks noChangeAspect="1" noChangeArrowheads="1"/>
          </p:cNvPicPr>
          <p:nvPr/>
        </p:nvPicPr>
        <p:blipFill>
          <a:blip r:embed="rId5"/>
          <a:srcRect/>
          <a:stretch>
            <a:fillRect/>
          </a:stretch>
        </p:blipFill>
        <p:spPr bwMode="auto">
          <a:xfrm>
            <a:off x="34925" y="528638"/>
            <a:ext cx="4067175" cy="3621087"/>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71450"/>
            <a:ext cx="8229600" cy="1143000"/>
          </a:xfrm>
          <a:noFill/>
        </p:spPr>
        <p:txBody>
          <a:bodyPr/>
          <a:lstStyle/>
          <a:p>
            <a:pPr eaLnBrk="1" hangingPunct="1"/>
            <a:r>
              <a:rPr lang="en-US" sz="2400" b="1" smtClean="0">
                <a:latin typeface="Times New Roman" pitchFamily="18" charset="0"/>
              </a:rPr>
              <a:t>Geminga (age ~3.4</a:t>
            </a:r>
            <a:r>
              <a:rPr lang="en-US" sz="2400" b="1" smtClean="0">
                <a:latin typeface="Times New Roman" pitchFamily="18" charset="0"/>
                <a:cs typeface="Times New Roman" pitchFamily="18" charset="0"/>
              </a:rPr>
              <a:t>×10</a:t>
            </a:r>
            <a:r>
              <a:rPr lang="en-US" sz="2400" b="1" baseline="30000" smtClean="0">
                <a:latin typeface="Times New Roman" pitchFamily="18" charset="0"/>
                <a:cs typeface="Times New Roman" pitchFamily="18" charset="0"/>
              </a:rPr>
              <a:t>5</a:t>
            </a:r>
            <a:r>
              <a:rPr lang="en-US" sz="2400" b="1" smtClean="0">
                <a:latin typeface="Times New Roman" pitchFamily="18" charset="0"/>
                <a:cs typeface="Times New Roman" pitchFamily="18" charset="0"/>
              </a:rPr>
              <a:t>yr</a:t>
            </a:r>
            <a:r>
              <a:rPr lang="en-US" sz="2400" b="1" smtClean="0">
                <a:latin typeface="Times New Roman" pitchFamily="18" charset="0"/>
              </a:rPr>
              <a:t>)</a:t>
            </a:r>
            <a:endParaRPr lang="ru-RU" sz="2400" b="1" smtClean="0">
              <a:latin typeface="Times New Roman" pitchFamily="18" charset="0"/>
            </a:endParaRPr>
          </a:p>
        </p:txBody>
      </p:sp>
      <p:pic>
        <p:nvPicPr>
          <p:cNvPr id="19459" name="Picture 3" descr="Geminga"/>
          <p:cNvPicPr>
            <a:picLocks noChangeAspect="1" noChangeArrowheads="1"/>
          </p:cNvPicPr>
          <p:nvPr/>
        </p:nvPicPr>
        <p:blipFill>
          <a:blip r:embed="rId3"/>
          <a:srcRect/>
          <a:stretch>
            <a:fillRect/>
          </a:stretch>
        </p:blipFill>
        <p:spPr bwMode="auto">
          <a:xfrm>
            <a:off x="395288" y="1189038"/>
            <a:ext cx="3167062" cy="3103562"/>
          </a:xfrm>
          <a:prstGeom prst="rect">
            <a:avLst/>
          </a:prstGeom>
          <a:noFill/>
          <a:ln w="9525">
            <a:noFill/>
            <a:miter lim="800000"/>
            <a:headEnd/>
            <a:tailEnd/>
          </a:ln>
        </p:spPr>
      </p:pic>
      <p:sp>
        <p:nvSpPr>
          <p:cNvPr id="19460" name="Text Box 4"/>
          <p:cNvSpPr txBox="1">
            <a:spLocks noChangeArrowheads="1"/>
          </p:cNvSpPr>
          <p:nvPr/>
        </p:nvSpPr>
        <p:spPr bwMode="auto">
          <a:xfrm>
            <a:off x="3779838" y="981075"/>
            <a:ext cx="4751387" cy="3662363"/>
          </a:xfrm>
          <a:prstGeom prst="rect">
            <a:avLst/>
          </a:prstGeom>
          <a:noFill/>
          <a:ln w="9525">
            <a:noFill/>
            <a:miter lim="800000"/>
            <a:headEnd/>
            <a:tailEnd/>
          </a:ln>
        </p:spPr>
        <p:txBody>
          <a:bodyPr>
            <a:spAutoFit/>
          </a:bodyPr>
          <a:lstStyle/>
          <a:p>
            <a:pPr algn="just"/>
            <a:r>
              <a:rPr lang="ru-RU">
                <a:latin typeface="Times New Roman" pitchFamily="18" charset="0"/>
              </a:rPr>
              <a:t>A neutron star in the constellation Gemini is the second brightest source of high-energy </a:t>
            </a:r>
            <a:r>
              <a:rPr lang="en-US" i="1">
                <a:latin typeface="Times New Roman" pitchFamily="18" charset="0"/>
              </a:rPr>
              <a:t>gamma</a:t>
            </a:r>
            <a:r>
              <a:rPr lang="ru-RU">
                <a:latin typeface="Times New Roman" pitchFamily="18" charset="0"/>
              </a:rPr>
              <a:t>-rays</a:t>
            </a:r>
            <a:r>
              <a:rPr lang="en-US">
                <a:latin typeface="Times New Roman" pitchFamily="18" charset="0"/>
              </a:rPr>
              <a:t> </a:t>
            </a:r>
            <a:r>
              <a:rPr lang="ru-RU">
                <a:latin typeface="Times New Roman" pitchFamily="18" charset="0"/>
              </a:rPr>
              <a:t>in the sky, discovered in 1972, by the SAS-2 satellite. For nearly 20 years, the nature of Geminga</a:t>
            </a:r>
            <a:r>
              <a:rPr lang="en-US">
                <a:latin typeface="Times New Roman" pitchFamily="18" charset="0"/>
              </a:rPr>
              <a:t> </a:t>
            </a:r>
            <a:r>
              <a:rPr lang="ru-RU">
                <a:latin typeface="Times New Roman" pitchFamily="18" charset="0"/>
              </a:rPr>
              <a:t>was unknown, since it didn't seem to show up at any other wavelengths. In 1991, an regular</a:t>
            </a:r>
            <a:r>
              <a:rPr lang="en-US">
                <a:latin typeface="Times New Roman" pitchFamily="18" charset="0"/>
              </a:rPr>
              <a:t> </a:t>
            </a:r>
            <a:r>
              <a:rPr lang="ru-RU">
                <a:latin typeface="Times New Roman" pitchFamily="18" charset="0"/>
              </a:rPr>
              <a:t>periodicity of 0.237 second was detected by the ROSAT satellite in soft X-ray emission, indicating</a:t>
            </a:r>
            <a:r>
              <a:rPr lang="en-US">
                <a:latin typeface="Times New Roman" pitchFamily="18" charset="0"/>
              </a:rPr>
              <a:t> </a:t>
            </a:r>
            <a:r>
              <a:rPr lang="ru-RU">
                <a:latin typeface="Times New Roman" pitchFamily="18" charset="0"/>
              </a:rPr>
              <a:t>that Geminga is almost certainly a pulsar. Geminga is the closest known pulsar to Earth. It</a:t>
            </a:r>
            <a:r>
              <a:rPr lang="en-US">
                <a:latin typeface="Times New Roman" pitchFamily="18" charset="0"/>
              </a:rPr>
              <a:t> </a:t>
            </a:r>
            <a:r>
              <a:rPr lang="ru-RU">
                <a:latin typeface="Times New Roman" pitchFamily="18" charset="0"/>
              </a:rPr>
              <a:t>is one of the brightest source of MeV - GeV </a:t>
            </a:r>
            <a:r>
              <a:rPr lang="en-US" i="1">
                <a:latin typeface="Times New Roman" pitchFamily="18" charset="0"/>
              </a:rPr>
              <a:t>gamma</a:t>
            </a:r>
            <a:r>
              <a:rPr lang="ru-RU">
                <a:latin typeface="Times New Roman" pitchFamily="18" charset="0"/>
              </a:rPr>
              <a:t>-ray, but the only known pulsar that is radio-quiet. </a:t>
            </a:r>
          </a:p>
        </p:txBody>
      </p:sp>
      <p:sp>
        <p:nvSpPr>
          <p:cNvPr id="19464" name="Rectangle 8"/>
          <p:cNvSpPr>
            <a:spLocks noChangeArrowheads="1"/>
          </p:cNvSpPr>
          <p:nvPr/>
        </p:nvSpPr>
        <p:spPr bwMode="auto">
          <a:xfrm>
            <a:off x="395288" y="4902200"/>
            <a:ext cx="8137525" cy="1190625"/>
          </a:xfrm>
          <a:prstGeom prst="rect">
            <a:avLst/>
          </a:prstGeom>
          <a:noFill/>
          <a:ln w="9525">
            <a:noFill/>
            <a:miter lim="800000"/>
            <a:headEnd/>
            <a:tailEnd/>
          </a:ln>
          <a:effectLst/>
        </p:spPr>
        <p:txBody>
          <a:bodyPr>
            <a:spAutoFit/>
          </a:bodyPr>
          <a:lstStyle/>
          <a:p>
            <a:pPr algn="just"/>
            <a:r>
              <a:rPr lang="ru-RU">
                <a:latin typeface="Times New Roman" pitchFamily="18" charset="0"/>
              </a:rPr>
              <a:t>Also this object it suggested to be a Geminga supernova remnant with expected age of</a:t>
            </a:r>
            <a:r>
              <a:rPr lang="en-US">
                <a:latin typeface="Times New Roman" pitchFamily="18" charset="0"/>
              </a:rPr>
              <a:t> </a:t>
            </a:r>
            <a:r>
              <a:rPr lang="en-US" i="1">
                <a:latin typeface="Times New Roman" pitchFamily="18" charset="0"/>
              </a:rPr>
              <a:t>~</a:t>
            </a:r>
            <a:r>
              <a:rPr lang="ru-RU">
                <a:latin typeface="Times New Roman" pitchFamily="18" charset="0"/>
              </a:rPr>
              <a:t>3</a:t>
            </a:r>
            <a:r>
              <a:rPr lang="en-US">
                <a:latin typeface="Times New Roman" pitchFamily="18" charset="0"/>
              </a:rPr>
              <a:t>.</a:t>
            </a:r>
            <a:r>
              <a:rPr lang="ru-RU">
                <a:latin typeface="Times New Roman" pitchFamily="18" charset="0"/>
              </a:rPr>
              <a:t>4</a:t>
            </a:r>
            <a:r>
              <a:rPr lang="en-US">
                <a:latin typeface="Times New Roman" pitchFamily="18" charset="0"/>
              </a:rPr>
              <a:t>×</a:t>
            </a:r>
            <a:r>
              <a:rPr lang="ru-RU">
                <a:latin typeface="Times New Roman" pitchFamily="18" charset="0"/>
              </a:rPr>
              <a:t>10</a:t>
            </a:r>
            <a:r>
              <a:rPr lang="ru-RU" baseline="30000">
                <a:latin typeface="Times New Roman" pitchFamily="18" charset="0"/>
              </a:rPr>
              <a:t>5</a:t>
            </a:r>
            <a:r>
              <a:rPr lang="ru-RU">
                <a:latin typeface="Times New Roman" pitchFamily="18" charset="0"/>
              </a:rPr>
              <a:t> yr [13, 14]. The extended VHE emission from Geminga (in Fermi observations) could</a:t>
            </a:r>
            <a:r>
              <a:rPr lang="en-US">
                <a:latin typeface="Times New Roman" pitchFamily="18" charset="0"/>
              </a:rPr>
              <a:t> </a:t>
            </a:r>
            <a:r>
              <a:rPr lang="ru-RU">
                <a:latin typeface="Times New Roman" pitchFamily="18" charset="0"/>
              </a:rPr>
              <a:t>arise from the Pulsar Wind Nebula associated with the Geminga SNR remnant.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halon2_3_corrected"/>
          <p:cNvPicPr>
            <a:picLocks noGrp="1" noChangeAspect="1" noChangeArrowheads="1"/>
          </p:cNvPicPr>
          <p:nvPr>
            <p:ph sz="half" idx="1"/>
          </p:nvPr>
        </p:nvPicPr>
        <p:blipFill>
          <a:blip r:embed="rId3"/>
          <a:srcRect/>
          <a:stretch>
            <a:fillRect/>
          </a:stretch>
        </p:blipFill>
        <p:spPr>
          <a:xfrm>
            <a:off x="6361113" y="188913"/>
            <a:ext cx="2640012" cy="4895850"/>
          </a:xfrm>
          <a:noFill/>
        </p:spPr>
      </p:pic>
      <p:pic>
        <p:nvPicPr>
          <p:cNvPr id="5123" name="Picture 3" descr="Station_panoram_smol"/>
          <p:cNvPicPr>
            <a:picLocks noGrp="1" noChangeAspect="1" noChangeArrowheads="1"/>
          </p:cNvPicPr>
          <p:nvPr>
            <p:ph sz="half" idx="2"/>
          </p:nvPr>
        </p:nvPicPr>
        <p:blipFill>
          <a:blip r:embed="rId4" cstate="print"/>
          <a:srcRect/>
          <a:stretch>
            <a:fillRect/>
          </a:stretch>
        </p:blipFill>
        <p:spPr>
          <a:xfrm>
            <a:off x="34925" y="5013325"/>
            <a:ext cx="8964613" cy="1585913"/>
          </a:xfrm>
          <a:noFill/>
        </p:spPr>
      </p:pic>
      <p:sp>
        <p:nvSpPr>
          <p:cNvPr id="5124" name="Rectangle 4"/>
          <p:cNvSpPr>
            <a:spLocks noChangeArrowheads="1"/>
          </p:cNvSpPr>
          <p:nvPr/>
        </p:nvSpPr>
        <p:spPr bwMode="auto">
          <a:xfrm>
            <a:off x="-109538" y="1309688"/>
            <a:ext cx="6194426" cy="4495800"/>
          </a:xfrm>
          <a:prstGeom prst="rect">
            <a:avLst/>
          </a:prstGeom>
          <a:noFill/>
          <a:ln w="9525">
            <a:noFill/>
            <a:miter lim="800000"/>
            <a:headEnd/>
            <a:tailEnd/>
          </a:ln>
        </p:spPr>
        <p:txBody>
          <a:bodyPr/>
          <a:lstStyle/>
          <a:p>
            <a:pPr marL="342900" indent="-342900" algn="just"/>
            <a:r>
              <a:rPr lang="ru-RU" sz="1400"/>
              <a:t>	</a:t>
            </a:r>
            <a:endParaRPr lang="en-US" sz="1600"/>
          </a:p>
          <a:p>
            <a:pPr marL="342900" indent="-342900" algn="just"/>
            <a:r>
              <a:rPr lang="ru-RU" sz="2200"/>
              <a:t>  </a:t>
            </a:r>
            <a:r>
              <a:rPr lang="en-US" sz="2200"/>
              <a:t>  </a:t>
            </a:r>
            <a:r>
              <a:rPr lang="en-US" sz="1700">
                <a:latin typeface="Times New Roman" pitchFamily="18" charset="0"/>
              </a:rPr>
              <a:t>We present the results of observations of two types of Galactic supernova remnants with the SHALON mirror Cherenkov telescope of Tien-Shan high-mountain Observatory: the shell-type supernova remnants Cas A, Tycho and IC 443; plerions Crab Nebula, 3c58(SN1181) and Geminga (probably plerion) . The experimental data have confirmed the prediction of the theory about the hadronic generation mechanism of very high energy (800 GeV - 100 TeV) </a:t>
            </a:r>
            <a:r>
              <a:rPr lang="en-US" sz="1700">
                <a:latin typeface="Times New Roman" pitchFamily="18" charset="0"/>
                <a:sym typeface="Symbol" pitchFamily="18" charset="2"/>
              </a:rPr>
              <a:t></a:t>
            </a:r>
            <a:r>
              <a:rPr lang="en-US" sz="1700">
                <a:latin typeface="Times New Roman" pitchFamily="18" charset="0"/>
              </a:rPr>
              <a:t>-rays in Tycho's supernova remnant. The data obtained suggest that the very high energy </a:t>
            </a:r>
            <a:r>
              <a:rPr lang="en-US" sz="1700">
                <a:latin typeface="Times New Roman" pitchFamily="18" charset="0"/>
                <a:sym typeface="Symbol" pitchFamily="18" charset="2"/>
              </a:rPr>
              <a:t></a:t>
            </a:r>
            <a:r>
              <a:rPr lang="en-US" sz="1700">
                <a:latin typeface="Times New Roman" pitchFamily="18" charset="0"/>
              </a:rPr>
              <a:t>-ray emission in the objects being discussed is different in origin.</a:t>
            </a:r>
            <a:endParaRPr lang="ru-RU" sz="1700">
              <a:latin typeface="Times New Roman" pitchFamily="18" charset="0"/>
            </a:endParaRPr>
          </a:p>
          <a:p>
            <a:pPr marL="342900" indent="-342900" algn="just"/>
            <a:r>
              <a:rPr lang="ru-RU" sz="1400" b="1"/>
              <a:t>	 	</a:t>
            </a:r>
          </a:p>
        </p:txBody>
      </p:sp>
      <p:sp>
        <p:nvSpPr>
          <p:cNvPr id="5125" name="Rectangle 5"/>
          <p:cNvSpPr>
            <a:spLocks noChangeArrowheads="1"/>
          </p:cNvSpPr>
          <p:nvPr/>
        </p:nvSpPr>
        <p:spPr bwMode="auto">
          <a:xfrm>
            <a:off x="611188" y="-26988"/>
            <a:ext cx="5184775" cy="1584326"/>
          </a:xfrm>
          <a:prstGeom prst="rect">
            <a:avLst/>
          </a:prstGeom>
          <a:noFill/>
          <a:ln w="9525">
            <a:noFill/>
            <a:miter lim="800000"/>
            <a:headEnd/>
            <a:tailEnd/>
          </a:ln>
        </p:spPr>
        <p:txBody>
          <a:bodyPr lIns="79553" tIns="39776" rIns="79553" bIns="39776" anchor="ctr"/>
          <a:lstStyle/>
          <a:p>
            <a:pPr marL="342900" indent="-342900" algn="ctr"/>
            <a:r>
              <a:rPr lang="en-US" altLang="ja-JP" sz="2200" b="1" u="sng">
                <a:latin typeface="Times New Roman" pitchFamily="18" charset="0"/>
                <a:ea typeface="ＭＳ Ｐゴシック" pitchFamily="34" charset="-128"/>
              </a:rPr>
              <a:t>Cosmic ray production in </a:t>
            </a:r>
          </a:p>
          <a:p>
            <a:pPr marL="342900" indent="-342900" algn="ctr"/>
            <a:r>
              <a:rPr lang="en-US" altLang="ja-JP" sz="2200" b="1" u="sng">
                <a:latin typeface="Times New Roman" pitchFamily="18" charset="0"/>
                <a:ea typeface="ＭＳ Ｐゴシック" pitchFamily="34" charset="-128"/>
              </a:rPr>
              <a:t>Historical Supernova Remnants</a:t>
            </a:r>
            <a:endParaRPr lang="ru-RU" sz="2200" b="1" u="sng">
              <a:latin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457200" y="-171450"/>
            <a:ext cx="8229600" cy="1143000"/>
          </a:xfrm>
          <a:noFill/>
        </p:spPr>
        <p:txBody>
          <a:bodyPr/>
          <a:lstStyle/>
          <a:p>
            <a:pPr eaLnBrk="1" hangingPunct="1"/>
            <a:r>
              <a:rPr lang="en-US" sz="2400" b="1" smtClean="0">
                <a:latin typeface="Times New Roman" pitchFamily="18" charset="0"/>
              </a:rPr>
              <a:t>Geminga</a:t>
            </a:r>
            <a:endParaRPr lang="ru-RU" sz="2400" b="1" smtClean="0">
              <a:latin typeface="Times New Roman" pitchFamily="18" charset="0"/>
            </a:endParaRPr>
          </a:p>
        </p:txBody>
      </p:sp>
      <p:pic>
        <p:nvPicPr>
          <p:cNvPr id="119811" name="Picture 3" descr="Geminga"/>
          <p:cNvPicPr>
            <a:picLocks noChangeAspect="1" noChangeArrowheads="1"/>
          </p:cNvPicPr>
          <p:nvPr/>
        </p:nvPicPr>
        <p:blipFill>
          <a:blip r:embed="rId3"/>
          <a:srcRect/>
          <a:stretch>
            <a:fillRect/>
          </a:stretch>
        </p:blipFill>
        <p:spPr bwMode="auto">
          <a:xfrm>
            <a:off x="395288" y="981075"/>
            <a:ext cx="3167062" cy="3103563"/>
          </a:xfrm>
          <a:prstGeom prst="rect">
            <a:avLst/>
          </a:prstGeom>
          <a:noFill/>
          <a:ln w="9525">
            <a:noFill/>
            <a:miter lim="800000"/>
            <a:headEnd/>
            <a:tailEnd/>
          </a:ln>
        </p:spPr>
      </p:pic>
      <p:sp>
        <p:nvSpPr>
          <p:cNvPr id="119812" name="Text Box 4"/>
          <p:cNvSpPr txBox="1">
            <a:spLocks noChangeArrowheads="1"/>
          </p:cNvSpPr>
          <p:nvPr/>
        </p:nvSpPr>
        <p:spPr bwMode="auto">
          <a:xfrm>
            <a:off x="3635375" y="692150"/>
            <a:ext cx="5183188" cy="3409950"/>
          </a:xfrm>
          <a:prstGeom prst="rect">
            <a:avLst/>
          </a:prstGeom>
          <a:noFill/>
          <a:ln w="9525">
            <a:noFill/>
            <a:miter lim="800000"/>
            <a:headEnd/>
            <a:tailEnd/>
          </a:ln>
        </p:spPr>
        <p:txBody>
          <a:bodyPr>
            <a:spAutoFit/>
          </a:bodyPr>
          <a:lstStyle/>
          <a:p>
            <a:pPr algn="just" eaLnBrk="0" hangingPunct="0">
              <a:lnSpc>
                <a:spcPct val="110000"/>
              </a:lnSpc>
            </a:pPr>
            <a:r>
              <a:rPr lang="ru-RU">
                <a:latin typeface="Times New Roman" pitchFamily="18" charset="0"/>
              </a:rPr>
              <a:t>A </a:t>
            </a:r>
            <a:r>
              <a:rPr lang="en-US">
                <a:latin typeface="Times New Roman" pitchFamily="18" charset="0"/>
              </a:rPr>
              <a:t>neutron star </a:t>
            </a:r>
            <a:r>
              <a:rPr lang="ru-RU">
                <a:latin typeface="Times New Roman" pitchFamily="18" charset="0"/>
              </a:rPr>
              <a:t>in the constellation </a:t>
            </a:r>
            <a:r>
              <a:rPr lang="en-US">
                <a:latin typeface="Times New Roman" pitchFamily="18" charset="0"/>
              </a:rPr>
              <a:t>Gemini</a:t>
            </a:r>
            <a:r>
              <a:rPr lang="ru-RU">
                <a:latin typeface="Times New Roman" pitchFamily="18" charset="0"/>
              </a:rPr>
              <a:t> is the second brightest source of high-energy </a:t>
            </a:r>
            <a:r>
              <a:rPr lang="en-US">
                <a:latin typeface="Times New Roman" pitchFamily="18" charset="0"/>
              </a:rPr>
              <a:t>gamma-rays</a:t>
            </a:r>
            <a:r>
              <a:rPr lang="ru-RU">
                <a:latin typeface="Times New Roman" pitchFamily="18" charset="0"/>
              </a:rPr>
              <a:t> in the sky</a:t>
            </a:r>
            <a:r>
              <a:rPr lang="en-US">
                <a:latin typeface="Times New Roman" pitchFamily="18" charset="0"/>
              </a:rPr>
              <a:t>,</a:t>
            </a:r>
            <a:r>
              <a:rPr lang="ru-RU">
                <a:latin typeface="Times New Roman" pitchFamily="18" charset="0"/>
              </a:rPr>
              <a:t> discovered in 1972, by the </a:t>
            </a:r>
            <a:r>
              <a:rPr lang="en-US">
                <a:latin typeface="Times New Roman" pitchFamily="18" charset="0"/>
              </a:rPr>
              <a:t>SAS</a:t>
            </a:r>
            <a:r>
              <a:rPr lang="ru-RU">
                <a:latin typeface="Times New Roman" pitchFamily="18" charset="0"/>
              </a:rPr>
              <a:t>-2 satellite</a:t>
            </a:r>
            <a:r>
              <a:rPr lang="en-US">
                <a:latin typeface="Times New Roman" pitchFamily="18" charset="0"/>
              </a:rPr>
              <a:t>. </a:t>
            </a:r>
            <a:r>
              <a:rPr lang="ru-RU">
                <a:latin typeface="Times New Roman" pitchFamily="18" charset="0"/>
              </a:rPr>
              <a:t>For nearly 20 years, the nature of Geminga was unknown, since it didn't seem to show up at any other wavelengths. </a:t>
            </a:r>
            <a:r>
              <a:rPr lang="en-US">
                <a:latin typeface="Times New Roman" pitchFamily="18" charset="0"/>
              </a:rPr>
              <a:t>In </a:t>
            </a:r>
            <a:r>
              <a:rPr lang="ru-RU">
                <a:latin typeface="Times New Roman" pitchFamily="18" charset="0"/>
              </a:rPr>
              <a:t> 1991, an regular periodicity of 0.237 second was detected by the </a:t>
            </a:r>
            <a:r>
              <a:rPr lang="en-US">
                <a:latin typeface="Times New Roman" pitchFamily="18" charset="0"/>
              </a:rPr>
              <a:t>ROSAT</a:t>
            </a:r>
            <a:r>
              <a:rPr lang="ru-RU">
                <a:latin typeface="Times New Roman" pitchFamily="18" charset="0"/>
              </a:rPr>
              <a:t> satellite in soft X-ray emission, indicating that Geminga is almost certainly a </a:t>
            </a:r>
            <a:r>
              <a:rPr lang="en-US">
                <a:latin typeface="Times New Roman" pitchFamily="18" charset="0"/>
              </a:rPr>
              <a:t>pulsar. Geminga is</a:t>
            </a:r>
            <a:r>
              <a:rPr lang="ru-RU">
                <a:latin typeface="Times New Roman" pitchFamily="18" charset="0"/>
              </a:rPr>
              <a:t> the closest known pulsar to Earth</a:t>
            </a:r>
            <a:r>
              <a:rPr lang="en-US">
                <a:latin typeface="Times New Roman" pitchFamily="18" charset="0"/>
              </a:rPr>
              <a:t>; and</a:t>
            </a:r>
            <a:r>
              <a:rPr lang="ru-RU">
                <a:latin typeface="Times New Roman" pitchFamily="18" charset="0"/>
              </a:rPr>
              <a:t>  it's the only known pulsar that is radio-quiet</a:t>
            </a:r>
            <a:r>
              <a:rPr lang="en-US">
                <a:latin typeface="Times New Roman" pitchFamily="18" charset="0"/>
              </a:rPr>
              <a:t>.</a:t>
            </a:r>
            <a:endParaRPr lang="ru-RU">
              <a:latin typeface="Times New Roman" pitchFamily="18" charset="0"/>
            </a:endParaRPr>
          </a:p>
        </p:txBody>
      </p:sp>
      <p:pic>
        <p:nvPicPr>
          <p:cNvPr id="119813" name="Picture 5" descr="geminga_spect_Thompson"/>
          <p:cNvPicPr>
            <a:picLocks noGrp="1" noChangeAspect="1" noChangeArrowheads="1"/>
          </p:cNvPicPr>
          <p:nvPr>
            <p:ph idx="4294967295"/>
          </p:nvPr>
        </p:nvPicPr>
        <p:blipFill>
          <a:blip r:embed="rId4"/>
          <a:srcRect/>
          <a:stretch>
            <a:fillRect/>
          </a:stretch>
        </p:blipFill>
        <p:spPr>
          <a:xfrm>
            <a:off x="107950" y="4365625"/>
            <a:ext cx="6264275" cy="2343150"/>
          </a:xfrm>
          <a:noFill/>
        </p:spPr>
      </p:pic>
      <p:sp>
        <p:nvSpPr>
          <p:cNvPr id="119814" name="Text Box 6"/>
          <p:cNvSpPr txBox="1">
            <a:spLocks noChangeArrowheads="1"/>
          </p:cNvSpPr>
          <p:nvPr/>
        </p:nvSpPr>
        <p:spPr bwMode="auto">
          <a:xfrm>
            <a:off x="6443663" y="4305300"/>
            <a:ext cx="2520950" cy="2292350"/>
          </a:xfrm>
          <a:prstGeom prst="rect">
            <a:avLst/>
          </a:prstGeom>
          <a:noFill/>
          <a:ln w="9525">
            <a:noFill/>
            <a:miter lim="800000"/>
            <a:headEnd/>
            <a:tailEnd/>
          </a:ln>
        </p:spPr>
        <p:txBody>
          <a:bodyPr>
            <a:spAutoFit/>
          </a:bodyPr>
          <a:lstStyle/>
          <a:p>
            <a:pPr algn="just" eaLnBrk="0" hangingPunct="0"/>
            <a:r>
              <a:rPr lang="ru-RU" sz="1600">
                <a:latin typeface="Times New Roman" pitchFamily="18" charset="0"/>
              </a:rPr>
              <a:t>The </a:t>
            </a:r>
            <a:r>
              <a:rPr lang="en-US" sz="1600">
                <a:latin typeface="Times New Roman" pitchFamily="18" charset="0"/>
              </a:rPr>
              <a:t>broadband energy spectrum of Geminga. Upper limits correspond to that of pulsed flux whereas the data points represent the total flux [M.S. Jakson, J.P. Halpern and E.V. Gotthelf, ApJ, 578 (2002) 935]. Black points are SHALON data.</a:t>
            </a:r>
            <a:endParaRPr lang="ru-RU" sz="1600">
              <a:latin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708400" y="119063"/>
            <a:ext cx="5327650" cy="3022600"/>
          </a:xfrm>
          <a:prstGeom prst="rect">
            <a:avLst/>
          </a:prstGeom>
          <a:noFill/>
          <a:ln w="9525">
            <a:noFill/>
            <a:miter lim="800000"/>
            <a:headEnd/>
            <a:tailEnd/>
          </a:ln>
        </p:spPr>
        <p:txBody>
          <a:bodyPr>
            <a:spAutoFit/>
          </a:bodyPr>
          <a:lstStyle/>
          <a:p>
            <a:pPr algn="just" eaLnBrk="0" hangingPunct="0"/>
            <a:endParaRPr lang="en-US" sz="1000">
              <a:latin typeface="Times New Roman" pitchFamily="18" charset="0"/>
            </a:endParaRPr>
          </a:p>
          <a:p>
            <a:pPr algn="just"/>
            <a:r>
              <a:rPr lang="en-US" sz="1300">
                <a:latin typeface="Times New Roman" pitchFamily="18" charset="0"/>
              </a:rPr>
              <a:t>Geminga has been the object for study at TeV  energies with upper limits being reported by three experiments Whipple'93, Tata'93 and Durham'93 and very recently by VERITAS (2009). Also Geminga has observed with Milagro at energies of 20TeV and 35 TeV (2007) and Fermi LAT at energies 30MeV - 200GeV (2009). The spectrum by Fermi is fitted with a power law with exponential cutoff in the form: dN=dE = N0</a:t>
            </a:r>
            <a:r>
              <a:rPr lang="en-US" sz="1300" i="1">
                <a:latin typeface="Times New Roman" pitchFamily="18" charset="0"/>
              </a:rPr>
              <a:t>×</a:t>
            </a:r>
            <a:r>
              <a:rPr lang="en-US" sz="1300">
                <a:latin typeface="Times New Roman" pitchFamily="18" charset="0"/>
              </a:rPr>
              <a:t> (E</a:t>
            </a:r>
            <a:r>
              <a:rPr lang="en-US" sz="1300" baseline="30000">
                <a:latin typeface="Times New Roman" pitchFamily="18" charset="0"/>
              </a:rPr>
              <a:t>-γ</a:t>
            </a:r>
            <a:r>
              <a:rPr lang="en-US" sz="1300">
                <a:latin typeface="Times New Roman" pitchFamily="18" charset="0"/>
              </a:rPr>
              <a:t>)exp(-E/E</a:t>
            </a:r>
            <a:r>
              <a:rPr lang="en-US" sz="1300" baseline="-25000">
                <a:latin typeface="Times New Roman" pitchFamily="18" charset="0"/>
              </a:rPr>
              <a:t>0</a:t>
            </a:r>
            <a:r>
              <a:rPr lang="en-US" sz="1300">
                <a:latin typeface="Times New Roman" pitchFamily="18" charset="0"/>
              </a:rPr>
              <a:t>), where N</a:t>
            </a:r>
            <a:r>
              <a:rPr lang="en-US" sz="1300" baseline="-25000">
                <a:latin typeface="Times New Roman" pitchFamily="18" charset="0"/>
              </a:rPr>
              <a:t>0</a:t>
            </a:r>
            <a:r>
              <a:rPr lang="en-US" sz="1300">
                <a:latin typeface="Times New Roman" pitchFamily="18" charset="0"/>
              </a:rPr>
              <a:t> = (1.19 </a:t>
            </a:r>
            <a:r>
              <a:rPr lang="en-US" sz="1300">
                <a:latin typeface="Times New Roman" pitchFamily="18" charset="0"/>
                <a:sym typeface="Symbol" pitchFamily="18" charset="2"/>
              </a:rPr>
              <a:t></a:t>
            </a:r>
            <a:r>
              <a:rPr lang="en-US" sz="1300">
                <a:latin typeface="Times New Roman" pitchFamily="18" charset="0"/>
              </a:rPr>
              <a:t> 0.08) </a:t>
            </a:r>
            <a:r>
              <a:rPr lang="en-US" sz="1300" i="1">
                <a:latin typeface="Times New Roman" pitchFamily="18" charset="0"/>
              </a:rPr>
              <a:t>×</a:t>
            </a:r>
            <a:r>
              <a:rPr lang="en-US" sz="1300">
                <a:latin typeface="Times New Roman" pitchFamily="18" charset="0"/>
              </a:rPr>
              <a:t> 10</a:t>
            </a:r>
            <a:r>
              <a:rPr lang="en-US" sz="1300" baseline="30000">
                <a:latin typeface="Times New Roman" pitchFamily="18" charset="0"/>
              </a:rPr>
              <a:t>-6</a:t>
            </a:r>
            <a:r>
              <a:rPr lang="en-US" sz="1300">
                <a:latin typeface="Times New Roman" pitchFamily="18" charset="0"/>
              </a:rPr>
              <a:t>GeV</a:t>
            </a:r>
            <a:r>
              <a:rPr lang="en-US" sz="1300" baseline="30000">
                <a:latin typeface="Times New Roman" pitchFamily="18" charset="0"/>
              </a:rPr>
              <a:t>-1</a:t>
            </a:r>
            <a:r>
              <a:rPr lang="en-US" sz="1300">
                <a:latin typeface="Times New Roman" pitchFamily="18" charset="0"/>
              </a:rPr>
              <a:t>cm</a:t>
            </a:r>
            <a:r>
              <a:rPr lang="en-US" sz="1300" baseline="30000">
                <a:latin typeface="Times New Roman" pitchFamily="18" charset="0"/>
              </a:rPr>
              <a:t>-2</a:t>
            </a:r>
            <a:r>
              <a:rPr lang="en-US" sz="1300">
                <a:latin typeface="Times New Roman" pitchFamily="18" charset="0"/>
              </a:rPr>
              <a:t>s</a:t>
            </a:r>
            <a:r>
              <a:rPr lang="en-US" sz="1300" baseline="30000">
                <a:latin typeface="Times New Roman" pitchFamily="18" charset="0"/>
              </a:rPr>
              <a:t>-1</a:t>
            </a:r>
            <a:r>
              <a:rPr lang="en-US" sz="1300">
                <a:latin typeface="Times New Roman" pitchFamily="18" charset="0"/>
              </a:rPr>
              <a:t>, γ= 1.3 </a:t>
            </a:r>
            <a:r>
              <a:rPr lang="en-US" sz="1300">
                <a:latin typeface="Times New Roman" pitchFamily="18" charset="0"/>
                <a:sym typeface="Symbol" pitchFamily="18" charset="2"/>
              </a:rPr>
              <a:t></a:t>
            </a:r>
            <a:r>
              <a:rPr lang="en-US" sz="1300">
                <a:latin typeface="Times New Roman" pitchFamily="18" charset="0"/>
              </a:rPr>
              <a:t> 0.05, E</a:t>
            </a:r>
            <a:r>
              <a:rPr lang="en-US" sz="1300" baseline="-25000">
                <a:latin typeface="Times New Roman" pitchFamily="18" charset="0"/>
              </a:rPr>
              <a:t>0</a:t>
            </a:r>
            <a:r>
              <a:rPr lang="en-US" sz="1300">
                <a:latin typeface="Times New Roman" pitchFamily="18" charset="0"/>
              </a:rPr>
              <a:t> = (2.47</a:t>
            </a:r>
            <a:r>
              <a:rPr lang="en-US" sz="1300">
                <a:latin typeface="Times New Roman" pitchFamily="18" charset="0"/>
                <a:sym typeface="Symbol" pitchFamily="18" charset="2"/>
              </a:rPr>
              <a:t></a:t>
            </a:r>
            <a:r>
              <a:rPr lang="en-US" sz="1300">
                <a:latin typeface="Times New Roman" pitchFamily="18" charset="0"/>
              </a:rPr>
              <a:t>0.19) GeV . The images of gamma-ray emission from Geminga by SHALON telescope are presented. The value Geminga flux obtained by SHALON (1999-2011) is lower than the upper limits published before. Its integral gamma-ray flux is found to be (0.48 </a:t>
            </a:r>
            <a:r>
              <a:rPr lang="en-US" sz="1300">
                <a:latin typeface="Times New Roman" pitchFamily="18" charset="0"/>
                <a:sym typeface="Symbol" pitchFamily="18" charset="2"/>
              </a:rPr>
              <a:t></a:t>
            </a:r>
            <a:r>
              <a:rPr lang="en-US" sz="1300">
                <a:latin typeface="Times New Roman" pitchFamily="18" charset="0"/>
              </a:rPr>
              <a:t> 0.07)</a:t>
            </a:r>
            <a:r>
              <a:rPr lang="en-US" sz="1300" i="1">
                <a:latin typeface="Times New Roman" pitchFamily="18" charset="0"/>
              </a:rPr>
              <a:t>×</a:t>
            </a:r>
            <a:r>
              <a:rPr lang="en-US" sz="1300">
                <a:latin typeface="Times New Roman" pitchFamily="18" charset="0"/>
              </a:rPr>
              <a:t>10</a:t>
            </a:r>
            <a:r>
              <a:rPr lang="en-US" sz="1300" baseline="30000">
                <a:latin typeface="Times New Roman" pitchFamily="18" charset="0"/>
              </a:rPr>
              <a:t>-12 </a:t>
            </a:r>
            <a:r>
              <a:rPr lang="en-US" sz="1300">
                <a:latin typeface="Times New Roman" pitchFamily="18" charset="0"/>
              </a:rPr>
              <a:t>cm</a:t>
            </a:r>
            <a:r>
              <a:rPr lang="en-US" sz="1300" baseline="30000">
                <a:latin typeface="Times New Roman" pitchFamily="18" charset="0"/>
              </a:rPr>
              <a:t>-2</a:t>
            </a:r>
            <a:r>
              <a:rPr lang="en-US" sz="1300">
                <a:latin typeface="Times New Roman" pitchFamily="18" charset="0"/>
              </a:rPr>
              <a:t>s</a:t>
            </a:r>
            <a:r>
              <a:rPr lang="en-US" sz="1300" baseline="30000">
                <a:latin typeface="Times New Roman" pitchFamily="18" charset="0"/>
              </a:rPr>
              <a:t>-1</a:t>
            </a:r>
            <a:r>
              <a:rPr lang="en-US" sz="1300">
                <a:latin typeface="Times New Roman" pitchFamily="18" charset="0"/>
              </a:rPr>
              <a:t> at energies of &gt; 0.8 TeV [3]. Within the range 0.8 - 6 TeV, the integral energy spectrum is well described by the single power law I(&gt;E</a:t>
            </a:r>
            <a:r>
              <a:rPr lang="en-US" sz="1300" baseline="-8000">
                <a:latin typeface="Times New Roman" pitchFamily="18" charset="0"/>
              </a:rPr>
              <a:t>γ</a:t>
            </a:r>
            <a:r>
              <a:rPr lang="en-US" sz="1300">
                <a:latin typeface="Times New Roman" pitchFamily="18" charset="0"/>
              </a:rPr>
              <a:t>) </a:t>
            </a:r>
            <a:r>
              <a:rPr lang="en-US" sz="1300">
                <a:latin typeface="Times New Roman" pitchFamily="18" charset="0"/>
                <a:sym typeface="Symbol" pitchFamily="18" charset="2"/>
              </a:rPr>
              <a:t></a:t>
            </a:r>
            <a:r>
              <a:rPr lang="en-US" sz="1300">
                <a:latin typeface="Times New Roman" pitchFamily="18" charset="0"/>
              </a:rPr>
              <a:t> E</a:t>
            </a:r>
            <a:r>
              <a:rPr lang="en-US" sz="1300" baseline="-8000">
                <a:latin typeface="Times New Roman" pitchFamily="18" charset="0"/>
              </a:rPr>
              <a:t>γ</a:t>
            </a:r>
            <a:r>
              <a:rPr lang="en-US" sz="1300" baseline="30000">
                <a:latin typeface="Times New Roman" pitchFamily="18" charset="0"/>
              </a:rPr>
              <a:t>-0.59</a:t>
            </a:r>
            <a:r>
              <a:rPr lang="en-US" sz="1300" baseline="30000">
                <a:latin typeface="Times New Roman" pitchFamily="18" charset="0"/>
                <a:sym typeface="Symbol" pitchFamily="18" charset="2"/>
              </a:rPr>
              <a:t></a:t>
            </a:r>
            <a:r>
              <a:rPr lang="en-US" sz="1300" baseline="30000">
                <a:latin typeface="Times New Roman" pitchFamily="18" charset="0"/>
              </a:rPr>
              <a:t>0.10</a:t>
            </a:r>
            <a:r>
              <a:rPr lang="en-US" sz="1300">
                <a:latin typeface="Times New Roman" pitchFamily="18" charset="0"/>
              </a:rPr>
              <a:t>. The energy spectrum of supernova remnant Geminga F(E</a:t>
            </a:r>
            <a:r>
              <a:rPr lang="en-US" sz="1300" baseline="-25000">
                <a:latin typeface="Times New Roman" pitchFamily="18" charset="0"/>
              </a:rPr>
              <a:t>O</a:t>
            </a:r>
            <a:r>
              <a:rPr lang="en-US" sz="1300">
                <a:latin typeface="Times New Roman" pitchFamily="18" charset="0"/>
              </a:rPr>
              <a:t> &gt; 0.8TeV ) </a:t>
            </a:r>
            <a:r>
              <a:rPr lang="en-US" sz="1300">
                <a:latin typeface="Times New Roman" pitchFamily="18" charset="0"/>
                <a:sym typeface="Symbol" pitchFamily="18" charset="2"/>
              </a:rPr>
              <a:t></a:t>
            </a:r>
            <a:r>
              <a:rPr lang="en-US" sz="1300">
                <a:latin typeface="Times New Roman" pitchFamily="18" charset="0"/>
              </a:rPr>
              <a:t> E</a:t>
            </a:r>
            <a:r>
              <a:rPr lang="en-US" sz="1300" baseline="30000">
                <a:latin typeface="Times New Roman" pitchFamily="18" charset="0"/>
              </a:rPr>
              <a:t>k</a:t>
            </a:r>
            <a:r>
              <a:rPr lang="en-US" sz="1300" i="1">
                <a:latin typeface="Times New Roman" pitchFamily="18" charset="0"/>
              </a:rPr>
              <a:t> </a:t>
            </a:r>
            <a:r>
              <a:rPr lang="en-US" sz="1300">
                <a:latin typeface="Times New Roman" pitchFamily="18" charset="0"/>
              </a:rPr>
              <a:t>is harder than Crab spectrum.</a:t>
            </a:r>
            <a:endParaRPr lang="ru-RU" sz="1300">
              <a:latin typeface="Times New Roman" pitchFamily="18" charset="0"/>
            </a:endParaRPr>
          </a:p>
        </p:txBody>
      </p:sp>
      <p:sp>
        <p:nvSpPr>
          <p:cNvPr id="20483" name="Text Box 3"/>
          <p:cNvSpPr txBox="1">
            <a:spLocks noChangeArrowheads="1"/>
          </p:cNvSpPr>
          <p:nvPr/>
        </p:nvSpPr>
        <p:spPr bwMode="auto">
          <a:xfrm>
            <a:off x="107950" y="6083300"/>
            <a:ext cx="2303463" cy="730250"/>
          </a:xfrm>
          <a:prstGeom prst="rect">
            <a:avLst/>
          </a:prstGeom>
          <a:noFill/>
          <a:ln w="9525">
            <a:noFill/>
            <a:miter lim="800000"/>
            <a:headEnd/>
            <a:tailEnd/>
          </a:ln>
        </p:spPr>
        <p:txBody>
          <a:bodyPr>
            <a:spAutoFit/>
          </a:bodyPr>
          <a:lstStyle/>
          <a:p>
            <a:pPr eaLnBrk="0" hangingPunct="0"/>
            <a:r>
              <a:rPr lang="ru-RU" sz="1400">
                <a:latin typeface="Times New Roman" pitchFamily="18" charset="0"/>
              </a:rPr>
              <a:t>The Geminga </a:t>
            </a:r>
            <a:r>
              <a:rPr lang="ru-RU" sz="1400">
                <a:latin typeface="Times New Roman" pitchFamily="18" charset="0"/>
                <a:sym typeface="Symbol" pitchFamily="18" charset="2"/>
              </a:rPr>
              <a:t></a:t>
            </a:r>
            <a:r>
              <a:rPr lang="ru-RU" sz="1400">
                <a:latin typeface="Times New Roman" pitchFamily="18" charset="0"/>
              </a:rPr>
              <a:t>-quantum spectrum with power index </a:t>
            </a:r>
          </a:p>
          <a:p>
            <a:pPr eaLnBrk="0" hangingPunct="0"/>
            <a:r>
              <a:rPr lang="ru-RU" sz="1400">
                <a:latin typeface="Times New Roman" pitchFamily="18" charset="0"/>
              </a:rPr>
              <a:t>k</a:t>
            </a:r>
            <a:r>
              <a:rPr lang="ru-RU" sz="1400" baseline="-25000">
                <a:latin typeface="Times New Roman" pitchFamily="18" charset="0"/>
                <a:sym typeface="Symbol" pitchFamily="18" charset="2"/>
              </a:rPr>
              <a:t></a:t>
            </a:r>
            <a:r>
              <a:rPr lang="ru-RU" sz="1400">
                <a:latin typeface="Times New Roman" pitchFamily="18" charset="0"/>
              </a:rPr>
              <a:t>=-0.5</a:t>
            </a:r>
            <a:r>
              <a:rPr lang="en-US" sz="1400">
                <a:latin typeface="Times New Roman" pitchFamily="18" charset="0"/>
              </a:rPr>
              <a:t>9</a:t>
            </a:r>
            <a:r>
              <a:rPr lang="ru-RU" sz="1400">
                <a:latin typeface="Times New Roman" pitchFamily="18" charset="0"/>
              </a:rPr>
              <a:t> </a:t>
            </a:r>
            <a:r>
              <a:rPr lang="ru-RU" sz="1400">
                <a:latin typeface="Times New Roman" pitchFamily="18" charset="0"/>
                <a:sym typeface="Symbol" pitchFamily="18" charset="2"/>
              </a:rPr>
              <a:t></a:t>
            </a:r>
            <a:r>
              <a:rPr lang="ru-RU" sz="1400">
                <a:latin typeface="Times New Roman" pitchFamily="18" charset="0"/>
              </a:rPr>
              <a:t> 0.1</a:t>
            </a:r>
            <a:r>
              <a:rPr lang="en-US" sz="1400">
                <a:latin typeface="Times New Roman" pitchFamily="18" charset="0"/>
              </a:rPr>
              <a:t>0</a:t>
            </a:r>
            <a:endParaRPr lang="en-GB" sz="1400" b="1">
              <a:latin typeface="Times New Roman" pitchFamily="18" charset="0"/>
            </a:endParaRPr>
          </a:p>
        </p:txBody>
      </p:sp>
      <p:sp>
        <p:nvSpPr>
          <p:cNvPr id="20484" name="Text Box 4"/>
          <p:cNvSpPr txBox="1">
            <a:spLocks noChangeArrowheads="1"/>
          </p:cNvSpPr>
          <p:nvPr/>
        </p:nvSpPr>
        <p:spPr bwMode="auto">
          <a:xfrm>
            <a:off x="2195513" y="6021388"/>
            <a:ext cx="3074987" cy="885825"/>
          </a:xfrm>
          <a:prstGeom prst="rect">
            <a:avLst/>
          </a:prstGeom>
          <a:noFill/>
          <a:ln w="9525">
            <a:noFill/>
            <a:miter lim="800000"/>
            <a:headEnd/>
            <a:tailEnd/>
          </a:ln>
        </p:spPr>
        <p:txBody>
          <a:bodyPr>
            <a:spAutoFit/>
          </a:bodyPr>
          <a:lstStyle/>
          <a:p>
            <a:pPr eaLnBrk="0" hangingPunct="0"/>
            <a:r>
              <a:rPr lang="ru-RU" sz="1300">
                <a:latin typeface="Times New Roman" pitchFamily="18" charset="0"/>
              </a:rPr>
              <a:t>The event spectrum from Geminga with background k</a:t>
            </a:r>
            <a:r>
              <a:rPr lang="ru-RU" sz="1300" baseline="-25000">
                <a:latin typeface="Times New Roman" pitchFamily="18" charset="0"/>
              </a:rPr>
              <a:t>ON</a:t>
            </a:r>
            <a:r>
              <a:rPr lang="ru-RU" sz="1300">
                <a:latin typeface="Times New Roman" pitchFamily="18" charset="0"/>
              </a:rPr>
              <a:t>=-0.</a:t>
            </a:r>
            <a:r>
              <a:rPr lang="en-US" sz="1300">
                <a:latin typeface="Times New Roman" pitchFamily="18" charset="0"/>
              </a:rPr>
              <a:t>75</a:t>
            </a:r>
            <a:r>
              <a:rPr lang="ru-RU" sz="1300">
                <a:latin typeface="Times New Roman" pitchFamily="18" charset="0"/>
              </a:rPr>
              <a:t> </a:t>
            </a:r>
            <a:r>
              <a:rPr lang="ru-RU" sz="1300">
                <a:latin typeface="Times New Roman" pitchFamily="18" charset="0"/>
                <a:sym typeface="Symbol" pitchFamily="18" charset="2"/>
              </a:rPr>
              <a:t></a:t>
            </a:r>
            <a:r>
              <a:rPr lang="ru-RU" sz="1300">
                <a:latin typeface="Times New Roman" pitchFamily="18" charset="0"/>
              </a:rPr>
              <a:t> 0.</a:t>
            </a:r>
            <a:r>
              <a:rPr lang="en-US" sz="1300">
                <a:latin typeface="Times New Roman" pitchFamily="18" charset="0"/>
              </a:rPr>
              <a:t>11</a:t>
            </a:r>
            <a:r>
              <a:rPr lang="ru-RU" sz="1300">
                <a:latin typeface="Times New Roman" pitchFamily="18" charset="0"/>
              </a:rPr>
              <a:t> and spectrum of background events –  </a:t>
            </a:r>
            <a:endParaRPr lang="en-US" sz="1300">
              <a:latin typeface="Times New Roman" pitchFamily="18" charset="0"/>
            </a:endParaRPr>
          </a:p>
          <a:p>
            <a:pPr eaLnBrk="0" hangingPunct="0"/>
            <a:r>
              <a:rPr lang="ru-RU" sz="1300">
                <a:latin typeface="Times New Roman" pitchFamily="18" charset="0"/>
              </a:rPr>
              <a:t>k</a:t>
            </a:r>
            <a:r>
              <a:rPr lang="ru-RU" sz="1300" baseline="-25000">
                <a:latin typeface="Times New Roman" pitchFamily="18" charset="0"/>
              </a:rPr>
              <a:t>OFF</a:t>
            </a:r>
            <a:r>
              <a:rPr lang="ru-RU" sz="1300">
                <a:latin typeface="Times New Roman" pitchFamily="18" charset="0"/>
              </a:rPr>
              <a:t>=-1.7</a:t>
            </a:r>
            <a:r>
              <a:rPr lang="en-US" sz="1300">
                <a:latin typeface="Times New Roman" pitchFamily="18" charset="0"/>
              </a:rPr>
              <a:t>3</a:t>
            </a:r>
            <a:r>
              <a:rPr lang="ru-RU" sz="1300">
                <a:latin typeface="Times New Roman" pitchFamily="18" charset="0"/>
              </a:rPr>
              <a:t> </a:t>
            </a:r>
            <a:r>
              <a:rPr lang="ru-RU" sz="1300">
                <a:latin typeface="Times New Roman" pitchFamily="18" charset="0"/>
                <a:sym typeface="Symbol" pitchFamily="18" charset="2"/>
              </a:rPr>
              <a:t></a:t>
            </a:r>
            <a:r>
              <a:rPr lang="ru-RU" sz="1300">
                <a:latin typeface="Times New Roman" pitchFamily="18" charset="0"/>
              </a:rPr>
              <a:t> 0.09</a:t>
            </a:r>
          </a:p>
        </p:txBody>
      </p:sp>
      <p:sp>
        <p:nvSpPr>
          <p:cNvPr id="20485" name="Text Box 5"/>
          <p:cNvSpPr txBox="1">
            <a:spLocks noChangeArrowheads="1"/>
          </p:cNvSpPr>
          <p:nvPr/>
        </p:nvSpPr>
        <p:spPr bwMode="auto">
          <a:xfrm>
            <a:off x="5451475" y="6116638"/>
            <a:ext cx="3657600" cy="336550"/>
          </a:xfrm>
          <a:prstGeom prst="rect">
            <a:avLst/>
          </a:prstGeom>
          <a:noFill/>
          <a:ln w="9525">
            <a:noFill/>
            <a:miter lim="800000"/>
            <a:headEnd/>
            <a:tailEnd/>
          </a:ln>
        </p:spPr>
        <p:txBody>
          <a:bodyPr>
            <a:spAutoFit/>
          </a:bodyPr>
          <a:lstStyle/>
          <a:p>
            <a:pPr eaLnBrk="0" hangingPunct="0"/>
            <a:r>
              <a:rPr lang="ru-RU" sz="1600">
                <a:latin typeface="Times New Roman" pitchFamily="18" charset="0"/>
              </a:rPr>
              <a:t>The images of Geminga by SHALON</a:t>
            </a:r>
          </a:p>
        </p:txBody>
      </p:sp>
      <p:sp>
        <p:nvSpPr>
          <p:cNvPr id="20488" name="Text Box 8"/>
          <p:cNvSpPr txBox="1">
            <a:spLocks noChangeArrowheads="1"/>
          </p:cNvSpPr>
          <p:nvPr/>
        </p:nvSpPr>
        <p:spPr bwMode="auto">
          <a:xfrm>
            <a:off x="828675" y="3284538"/>
            <a:ext cx="8280400" cy="825500"/>
          </a:xfrm>
          <a:prstGeom prst="rect">
            <a:avLst/>
          </a:prstGeom>
          <a:noFill/>
          <a:ln w="9525">
            <a:noFill/>
            <a:miter lim="800000"/>
            <a:headEnd/>
            <a:tailEnd/>
          </a:ln>
        </p:spPr>
        <p:txBody>
          <a:bodyPr>
            <a:spAutoFit/>
          </a:bodyPr>
          <a:lstStyle/>
          <a:p>
            <a:r>
              <a:rPr lang="ru-RU" sz="1600">
                <a:latin typeface="Times New Roman" pitchFamily="18" charset="0"/>
              </a:rPr>
              <a:t>The gamma-ray flux detected by SHALON </a:t>
            </a:r>
            <a:r>
              <a:rPr lang="en-US" sz="1600">
                <a:latin typeface="Times New Roman" pitchFamily="18" charset="0"/>
              </a:rPr>
              <a:t>(1999 - 2010) </a:t>
            </a:r>
            <a:r>
              <a:rPr lang="ru-RU" sz="1600">
                <a:latin typeface="Times New Roman" pitchFamily="18" charset="0"/>
              </a:rPr>
              <a:t>from this source  is</a:t>
            </a:r>
          </a:p>
          <a:p>
            <a:r>
              <a:rPr lang="en-US" sz="1600" b="1">
                <a:latin typeface="Times New Roman" pitchFamily="18" charset="0"/>
              </a:rPr>
              <a:t>          </a:t>
            </a:r>
            <a:r>
              <a:rPr lang="ru-RU" sz="1600" b="1">
                <a:latin typeface="Times New Roman" pitchFamily="18" charset="0"/>
              </a:rPr>
              <a:t>F</a:t>
            </a:r>
            <a:r>
              <a:rPr lang="ru-RU" sz="1600" b="1" baseline="-10000">
                <a:latin typeface="Times New Roman" pitchFamily="18" charset="0"/>
              </a:rPr>
              <a:t>Geminga</a:t>
            </a:r>
            <a:r>
              <a:rPr lang="ru-RU" sz="1600" b="1">
                <a:latin typeface="Times New Roman" pitchFamily="18" charset="0"/>
              </a:rPr>
              <a:t>(E</a:t>
            </a:r>
            <a:r>
              <a:rPr lang="ru-RU" sz="1600" b="1" baseline="-8000">
                <a:latin typeface="Times New Roman" pitchFamily="18" charset="0"/>
              </a:rPr>
              <a:t>O</a:t>
            </a:r>
            <a:r>
              <a:rPr lang="ru-RU" sz="1600" b="1">
                <a:latin typeface="Times New Roman" pitchFamily="18" charset="0"/>
              </a:rPr>
              <a:t>&gt;0.8 TeV) = (0.48 </a:t>
            </a:r>
            <a:r>
              <a:rPr lang="ru-RU" sz="1600" b="1">
                <a:latin typeface="Times New Roman" pitchFamily="18" charset="0"/>
                <a:sym typeface="Symbol" pitchFamily="18" charset="2"/>
              </a:rPr>
              <a:t></a:t>
            </a:r>
            <a:r>
              <a:rPr lang="ru-RU" sz="1600" b="1">
                <a:latin typeface="Times New Roman" pitchFamily="18" charset="0"/>
              </a:rPr>
              <a:t> 0.</a:t>
            </a:r>
            <a:r>
              <a:rPr lang="en-US" sz="1600" b="1">
                <a:latin typeface="Times New Roman" pitchFamily="18" charset="0"/>
              </a:rPr>
              <a:t>07</a:t>
            </a:r>
            <a:r>
              <a:rPr lang="ru-RU" sz="1600" b="1">
                <a:latin typeface="Times New Roman" pitchFamily="18" charset="0"/>
              </a:rPr>
              <a:t>)</a:t>
            </a:r>
            <a:r>
              <a:rPr lang="ru-RU" sz="1600" b="1">
                <a:latin typeface="Times New Roman" pitchFamily="18" charset="0"/>
                <a:sym typeface="Symbol" pitchFamily="18" charset="2"/>
              </a:rPr>
              <a:t></a:t>
            </a:r>
            <a:r>
              <a:rPr lang="ru-RU" sz="1600" b="1">
                <a:latin typeface="Times New Roman" pitchFamily="18" charset="0"/>
              </a:rPr>
              <a:t>10</a:t>
            </a:r>
            <a:r>
              <a:rPr lang="ru-RU" sz="1600" b="1" baseline="30000">
                <a:latin typeface="Times New Roman" pitchFamily="18" charset="0"/>
              </a:rPr>
              <a:t>-12</a:t>
            </a:r>
            <a:r>
              <a:rPr lang="ru-RU" sz="1600" b="1">
                <a:latin typeface="Times New Roman" pitchFamily="18" charset="0"/>
              </a:rPr>
              <a:t> cm</a:t>
            </a:r>
            <a:r>
              <a:rPr lang="ru-RU" sz="1600" b="1" baseline="30000">
                <a:latin typeface="Times New Roman" pitchFamily="18" charset="0"/>
              </a:rPr>
              <a:t>-2</a:t>
            </a:r>
            <a:r>
              <a:rPr lang="ru-RU" sz="1600" b="1">
                <a:latin typeface="Times New Roman" pitchFamily="18" charset="0"/>
              </a:rPr>
              <a:t> s</a:t>
            </a:r>
            <a:r>
              <a:rPr lang="ru-RU" sz="1600" b="1" baseline="30000">
                <a:latin typeface="Times New Roman" pitchFamily="18" charset="0"/>
              </a:rPr>
              <a:t>-1</a:t>
            </a:r>
            <a:r>
              <a:rPr lang="en-US" sz="1600" b="1" baseline="30000">
                <a:latin typeface="Times New Roman" pitchFamily="18" charset="0"/>
              </a:rPr>
              <a:t>     </a:t>
            </a:r>
            <a:r>
              <a:rPr lang="en-US" sz="1600">
                <a:latin typeface="Times New Roman" pitchFamily="18" charset="0"/>
              </a:rPr>
              <a:t>(7.6</a:t>
            </a:r>
            <a:r>
              <a:rPr lang="el-GR" sz="1600">
                <a:latin typeface="Times New Roman" pitchFamily="18" charset="0"/>
              </a:rPr>
              <a:t>σ</a:t>
            </a:r>
            <a:r>
              <a:rPr lang="en-US" sz="1600">
                <a:latin typeface="Times New Roman" pitchFamily="18" charset="0"/>
              </a:rPr>
              <a:t> Li&amp;Ma)</a:t>
            </a:r>
            <a:endParaRPr lang="ru-RU" sz="1600" b="1" baseline="30000">
              <a:latin typeface="Times New Roman" pitchFamily="18" charset="0"/>
            </a:endParaRPr>
          </a:p>
          <a:p>
            <a:pPr eaLnBrk="0" hangingPunct="0"/>
            <a:endParaRPr lang="ru-RU" sz="1600">
              <a:latin typeface="Times New Roman" pitchFamily="18" charset="0"/>
            </a:endParaRPr>
          </a:p>
        </p:txBody>
      </p:sp>
      <p:pic>
        <p:nvPicPr>
          <p:cNvPr id="20490" name="Picture 10" descr="Gemin_im_2010"/>
          <p:cNvPicPr>
            <a:picLocks noChangeAspect="1" noChangeArrowheads="1"/>
          </p:cNvPicPr>
          <p:nvPr/>
        </p:nvPicPr>
        <p:blipFill>
          <a:blip r:embed="rId3"/>
          <a:srcRect/>
          <a:stretch>
            <a:fillRect/>
          </a:stretch>
        </p:blipFill>
        <p:spPr bwMode="auto">
          <a:xfrm>
            <a:off x="4427538" y="3908425"/>
            <a:ext cx="2376487" cy="2112963"/>
          </a:xfrm>
          <a:prstGeom prst="rect">
            <a:avLst/>
          </a:prstGeom>
          <a:noFill/>
          <a:ln w="9525">
            <a:noFill/>
            <a:miter lim="800000"/>
            <a:headEnd/>
            <a:tailEnd/>
          </a:ln>
        </p:spPr>
      </p:pic>
      <p:pic>
        <p:nvPicPr>
          <p:cNvPr id="20491" name="Picture 11" descr="Gemi_en_2010"/>
          <p:cNvPicPr>
            <a:picLocks noGrp="1" noChangeAspect="1" noChangeArrowheads="1"/>
          </p:cNvPicPr>
          <p:nvPr>
            <p:ph sz="quarter" idx="2"/>
          </p:nvPr>
        </p:nvPicPr>
        <p:blipFill>
          <a:blip r:embed="rId4"/>
          <a:srcRect/>
          <a:stretch>
            <a:fillRect/>
          </a:stretch>
        </p:blipFill>
        <p:spPr>
          <a:xfrm>
            <a:off x="6804025" y="3905250"/>
            <a:ext cx="2339975" cy="2116138"/>
          </a:xfrm>
          <a:noFill/>
        </p:spPr>
      </p:pic>
      <p:pic>
        <p:nvPicPr>
          <p:cNvPr id="20493" name="Picture 13" descr="All_Gemi"/>
          <p:cNvPicPr>
            <a:picLocks noChangeAspect="1" noChangeArrowheads="1"/>
          </p:cNvPicPr>
          <p:nvPr/>
        </p:nvPicPr>
        <p:blipFill>
          <a:blip r:embed="rId5" cstate="print"/>
          <a:srcRect/>
          <a:stretch>
            <a:fillRect/>
          </a:stretch>
        </p:blipFill>
        <p:spPr bwMode="auto">
          <a:xfrm>
            <a:off x="0" y="0"/>
            <a:ext cx="3492500" cy="3276600"/>
          </a:xfrm>
          <a:prstGeom prst="rect">
            <a:avLst/>
          </a:prstGeom>
          <a:noFill/>
        </p:spPr>
      </p:pic>
      <p:pic>
        <p:nvPicPr>
          <p:cNvPr id="20494" name="Picture 14" descr="Gemi_sp_12"/>
          <p:cNvPicPr>
            <a:picLocks noChangeAspect="1" noChangeArrowheads="1"/>
          </p:cNvPicPr>
          <p:nvPr/>
        </p:nvPicPr>
        <p:blipFill>
          <a:blip r:embed="rId6" cstate="print"/>
          <a:srcRect/>
          <a:stretch>
            <a:fillRect/>
          </a:stretch>
        </p:blipFill>
        <p:spPr bwMode="auto">
          <a:xfrm>
            <a:off x="0" y="3921125"/>
            <a:ext cx="2268538" cy="2171700"/>
          </a:xfrm>
          <a:prstGeom prst="rect">
            <a:avLst/>
          </a:prstGeom>
          <a:noFill/>
        </p:spPr>
      </p:pic>
      <p:pic>
        <p:nvPicPr>
          <p:cNvPr id="20495" name="Picture 15" descr="Gemi_onof_12"/>
          <p:cNvPicPr>
            <a:picLocks noChangeAspect="1" noChangeArrowheads="1"/>
          </p:cNvPicPr>
          <p:nvPr/>
        </p:nvPicPr>
        <p:blipFill>
          <a:blip r:embed="rId7" cstate="print"/>
          <a:srcRect/>
          <a:stretch>
            <a:fillRect/>
          </a:stretch>
        </p:blipFill>
        <p:spPr bwMode="auto">
          <a:xfrm>
            <a:off x="2268538" y="3933825"/>
            <a:ext cx="2159000" cy="212566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700338" y="176213"/>
            <a:ext cx="4318000" cy="731837"/>
          </a:xfrm>
        </p:spPr>
        <p:txBody>
          <a:bodyPr/>
          <a:lstStyle/>
          <a:p>
            <a:pPr eaLnBrk="1" hangingPunct="1"/>
            <a:r>
              <a:rPr lang="en-US" sz="2600" b="1" u="sng" smtClean="0">
                <a:latin typeface="Times New Roman" pitchFamily="18" charset="0"/>
              </a:rPr>
              <a:t>Tycho’s SNR (1572yr)</a:t>
            </a:r>
            <a:endParaRPr lang="ru-RU" sz="2600" b="1" u="sng" smtClean="0">
              <a:latin typeface="Times New Roman" pitchFamily="18" charset="0"/>
            </a:endParaRPr>
          </a:p>
        </p:txBody>
      </p:sp>
      <p:sp>
        <p:nvSpPr>
          <p:cNvPr id="21507" name="Text Box 3"/>
          <p:cNvSpPr txBox="1">
            <a:spLocks noChangeArrowheads="1"/>
          </p:cNvSpPr>
          <p:nvPr/>
        </p:nvSpPr>
        <p:spPr bwMode="auto">
          <a:xfrm>
            <a:off x="4283075" y="981075"/>
            <a:ext cx="4537075" cy="3055938"/>
          </a:xfrm>
          <a:prstGeom prst="rect">
            <a:avLst/>
          </a:prstGeom>
          <a:noFill/>
          <a:ln w="9525">
            <a:noFill/>
            <a:miter lim="800000"/>
            <a:headEnd/>
            <a:tailEnd/>
          </a:ln>
        </p:spPr>
        <p:txBody>
          <a:bodyPr>
            <a:spAutoFit/>
          </a:bodyPr>
          <a:lstStyle/>
          <a:p>
            <a:pPr algn="just" eaLnBrk="0" hangingPunct="0"/>
            <a:r>
              <a:rPr lang="en-US">
                <a:latin typeface="Times New Roman" pitchFamily="18" charset="0"/>
              </a:rPr>
              <a:t>A Chandra</a:t>
            </a:r>
            <a:r>
              <a:rPr lang="ru-RU">
                <a:latin typeface="Times New Roman" pitchFamily="18" charset="0"/>
              </a:rPr>
              <a:t> image of Tycho’s SNR (X-ray)</a:t>
            </a:r>
            <a:r>
              <a:rPr lang="en-US">
                <a:latin typeface="Times New Roman" pitchFamily="18" charset="0"/>
              </a:rPr>
              <a:t>;</a:t>
            </a:r>
            <a:endParaRPr lang="en-US" sz="1100">
              <a:latin typeface="Times New Roman" pitchFamily="18" charset="0"/>
            </a:endParaRPr>
          </a:p>
          <a:p>
            <a:pPr algn="just" eaLnBrk="0" hangingPunct="0"/>
            <a:endParaRPr lang="en-US" sz="1600">
              <a:latin typeface="Times New Roman" pitchFamily="18" charset="0"/>
            </a:endParaRPr>
          </a:p>
          <a:p>
            <a:pPr algn="just" eaLnBrk="0" hangingPunct="0"/>
            <a:r>
              <a:rPr lang="en-US" sz="1600">
                <a:latin typeface="Times New Roman" pitchFamily="18" charset="0"/>
              </a:rPr>
              <a:t>This </a:t>
            </a:r>
            <a:r>
              <a:rPr lang="ru-RU" sz="1600">
                <a:latin typeface="Times New Roman" pitchFamily="18" charset="0"/>
              </a:rPr>
              <a:t>image of the supernova remnant shows an expanding bubble of multimillion degree debris (green and red) inside a more rapidly moving shell of extremely high energy electrons (filamentary</a:t>
            </a:r>
            <a:r>
              <a:rPr lang="en-US" sz="1600">
                <a:latin typeface="Times New Roman" pitchFamily="18" charset="0"/>
              </a:rPr>
              <a:t> </a:t>
            </a:r>
            <a:r>
              <a:rPr lang="ru-RU" sz="1600">
                <a:latin typeface="Times New Roman" pitchFamily="18" charset="0"/>
              </a:rPr>
              <a:t>blue).</a:t>
            </a:r>
            <a:r>
              <a:rPr lang="en-US" sz="1600">
                <a:latin typeface="Times New Roman" pitchFamily="18" charset="0"/>
              </a:rPr>
              <a:t> </a:t>
            </a:r>
            <a:r>
              <a:rPr lang="ru-RU" sz="1600">
                <a:latin typeface="Times New Roman" pitchFamily="18" charset="0"/>
              </a:rPr>
              <a:t>The supersonic expansion of the stellar debris has created two X-ray emitting shock waves - one moving outward into the interstellar gas, and another moving back into the debris.</a:t>
            </a:r>
            <a:r>
              <a:rPr lang="ru-RU" sz="1100">
                <a:latin typeface="Times New Roman" pitchFamily="18" charset="0"/>
              </a:rPr>
              <a:t> </a:t>
            </a:r>
            <a:r>
              <a:rPr lang="ru-RU" sz="1600">
                <a:latin typeface="Times New Roman" pitchFamily="18" charset="0"/>
              </a:rPr>
              <a:t>These shock waves produce sudden, large changes in pressure and temperature</a:t>
            </a:r>
            <a:r>
              <a:rPr lang="en-US" sz="1600">
                <a:latin typeface="Times New Roman" pitchFamily="18" charset="0"/>
              </a:rPr>
              <a:t>.</a:t>
            </a:r>
            <a:endParaRPr lang="ru-RU" sz="1600">
              <a:latin typeface="Times New Roman" pitchFamily="18" charset="0"/>
            </a:endParaRPr>
          </a:p>
        </p:txBody>
      </p:sp>
      <p:pic>
        <p:nvPicPr>
          <p:cNvPr id="21508" name="Picture 4" descr="tycho_Chandra"/>
          <p:cNvPicPr>
            <a:picLocks noGrp="1" noChangeAspect="1" noChangeArrowheads="1"/>
          </p:cNvPicPr>
          <p:nvPr>
            <p:ph idx="1"/>
          </p:nvPr>
        </p:nvPicPr>
        <p:blipFill>
          <a:blip r:embed="rId3"/>
          <a:srcRect/>
          <a:stretch>
            <a:fillRect/>
          </a:stretch>
        </p:blipFill>
        <p:spPr>
          <a:xfrm>
            <a:off x="323850" y="1125538"/>
            <a:ext cx="3816350" cy="3816350"/>
          </a:xfrm>
          <a:noFill/>
        </p:spPr>
      </p:pic>
      <p:sp>
        <p:nvSpPr>
          <p:cNvPr id="21509" name="Text Box 5"/>
          <p:cNvSpPr txBox="1">
            <a:spLocks noChangeArrowheads="1"/>
          </p:cNvSpPr>
          <p:nvPr/>
        </p:nvSpPr>
        <p:spPr bwMode="auto">
          <a:xfrm>
            <a:off x="142875" y="5157788"/>
            <a:ext cx="8893175" cy="1298575"/>
          </a:xfrm>
          <a:prstGeom prst="rect">
            <a:avLst/>
          </a:prstGeom>
          <a:noFill/>
          <a:ln w="9525">
            <a:noFill/>
            <a:miter lim="800000"/>
            <a:headEnd/>
            <a:tailEnd/>
          </a:ln>
        </p:spPr>
        <p:txBody>
          <a:bodyPr>
            <a:spAutoFit/>
          </a:bodyPr>
          <a:lstStyle/>
          <a:p>
            <a:pPr algn="just" eaLnBrk="0" hangingPunct="0">
              <a:lnSpc>
                <a:spcPct val="110000"/>
              </a:lnSpc>
            </a:pPr>
            <a:r>
              <a:rPr lang="en-GB">
                <a:latin typeface="Times New Roman" pitchFamily="18" charset="0"/>
              </a:rPr>
              <a:t>Tycho’s SNR has long been considered as a candidate to cosmic ray hadrons source in Northern Hemisphere.</a:t>
            </a:r>
          </a:p>
          <a:p>
            <a:pPr algn="just" eaLnBrk="0" hangingPunct="0">
              <a:lnSpc>
                <a:spcPct val="110000"/>
              </a:lnSpc>
            </a:pPr>
            <a:r>
              <a:rPr lang="ru-RU">
                <a:latin typeface="Times New Roman" pitchFamily="18" charset="0"/>
              </a:rPr>
              <a:t>Tycho’s SNR have been</a:t>
            </a:r>
            <a:r>
              <a:rPr lang="en-US">
                <a:latin typeface="Times New Roman" pitchFamily="18" charset="0"/>
              </a:rPr>
              <a:t> </a:t>
            </a:r>
            <a:r>
              <a:rPr lang="ru-RU">
                <a:latin typeface="Times New Roman" pitchFamily="18" charset="0"/>
              </a:rPr>
              <a:t>detected with SHALON mirror Cherenkov telescope at TeV region.</a:t>
            </a:r>
            <a:r>
              <a:rPr lang="en-US">
                <a:latin typeface="Times New Roman" pitchFamily="18" charset="0"/>
              </a:rPr>
              <a:t> The integral gamma-ray flux above 0.8 TeV was estimated as </a:t>
            </a:r>
            <a:r>
              <a:rPr lang="en-US" b="1">
                <a:latin typeface="Times New Roman" pitchFamily="18" charset="0"/>
              </a:rPr>
              <a:t> (0.52 </a:t>
            </a:r>
            <a:r>
              <a:rPr lang="en-US" b="1" i="1">
                <a:latin typeface="Times New Roman" pitchFamily="18" charset="0"/>
              </a:rPr>
              <a:t>± </a:t>
            </a:r>
            <a:r>
              <a:rPr lang="en-US" b="1">
                <a:latin typeface="Times New Roman" pitchFamily="18" charset="0"/>
              </a:rPr>
              <a:t>0</a:t>
            </a:r>
            <a:r>
              <a:rPr lang="en-US" b="1" i="1">
                <a:latin typeface="Times New Roman" pitchFamily="18" charset="0"/>
              </a:rPr>
              <a:t>.</a:t>
            </a:r>
            <a:r>
              <a:rPr lang="en-US" b="1">
                <a:latin typeface="Times New Roman" pitchFamily="18" charset="0"/>
              </a:rPr>
              <a:t>04)</a:t>
            </a:r>
            <a:r>
              <a:rPr lang="en-US" b="1">
                <a:latin typeface="Times New Roman" pitchFamily="18" charset="0"/>
                <a:cs typeface="Times New Roman" pitchFamily="18" charset="0"/>
              </a:rPr>
              <a:t>×</a:t>
            </a:r>
            <a:r>
              <a:rPr lang="en-US" b="1">
                <a:latin typeface="Times New Roman" pitchFamily="18" charset="0"/>
              </a:rPr>
              <a:t>10</a:t>
            </a:r>
            <a:r>
              <a:rPr lang="en-US" b="1" baseline="30000">
                <a:latin typeface="Times New Roman" pitchFamily="18" charset="0"/>
              </a:rPr>
              <a:t>-12</a:t>
            </a:r>
            <a:r>
              <a:rPr lang="en-US" b="1">
                <a:latin typeface="Times New Roman" pitchFamily="18" charset="0"/>
              </a:rPr>
              <a:t> cm</a:t>
            </a:r>
            <a:r>
              <a:rPr lang="en-US" b="1" baseline="30000">
                <a:latin typeface="Times New Roman" pitchFamily="18" charset="0"/>
              </a:rPr>
              <a:t>-2</a:t>
            </a:r>
            <a:r>
              <a:rPr lang="en-US" b="1">
                <a:latin typeface="Times New Roman" pitchFamily="18" charset="0"/>
              </a:rPr>
              <a:t>s</a:t>
            </a:r>
            <a:r>
              <a:rPr lang="en-US" b="1" baseline="30000">
                <a:latin typeface="Times New Roman" pitchFamily="18" charset="0"/>
              </a:rPr>
              <a:t>-1</a:t>
            </a:r>
            <a:endParaRPr lang="ru-RU" b="1" baseline="30000">
              <a:latin typeface="Times New Roman" pitchFamily="18" charset="0"/>
            </a:endParaRPr>
          </a:p>
        </p:txBody>
      </p:sp>
      <p:sp>
        <p:nvSpPr>
          <p:cNvPr id="21510" name="Text Box 6"/>
          <p:cNvSpPr txBox="1">
            <a:spLocks noChangeArrowheads="1"/>
          </p:cNvSpPr>
          <p:nvPr/>
        </p:nvSpPr>
        <p:spPr bwMode="auto">
          <a:xfrm>
            <a:off x="4284663" y="4087813"/>
            <a:ext cx="4606925" cy="825500"/>
          </a:xfrm>
          <a:prstGeom prst="rect">
            <a:avLst/>
          </a:prstGeom>
          <a:noFill/>
          <a:ln w="9525">
            <a:noFill/>
            <a:miter lim="800000"/>
            <a:headEnd/>
            <a:tailEnd/>
          </a:ln>
        </p:spPr>
        <p:txBody>
          <a:bodyPr>
            <a:spAutoFit/>
          </a:bodyPr>
          <a:lstStyle/>
          <a:p>
            <a:pPr algn="just" eaLnBrk="0" hangingPunct="0">
              <a:spcBef>
                <a:spcPct val="20000"/>
              </a:spcBef>
            </a:pPr>
            <a:r>
              <a:rPr lang="en-US" sz="1600">
                <a:latin typeface="Times New Roman" pitchFamily="18" charset="0"/>
              </a:rPr>
              <a:t>Kinetic nonlinear theory of diffusive CR acceleration in SNRs [23 - 25] connects the gas dynamics of the explosion with the particle acceleration.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4067175" y="115888"/>
            <a:ext cx="4681538" cy="3621087"/>
          </a:xfrm>
          <a:prstGeom prst="rect">
            <a:avLst/>
          </a:prstGeom>
          <a:noFill/>
          <a:ln w="9525">
            <a:noFill/>
            <a:miter lim="800000"/>
            <a:headEnd/>
            <a:tailEnd/>
          </a:ln>
        </p:spPr>
        <p:txBody>
          <a:bodyPr>
            <a:spAutoFit/>
          </a:bodyPr>
          <a:lstStyle/>
          <a:p>
            <a:pPr algn="just" eaLnBrk="0" hangingPunct="0">
              <a:lnSpc>
                <a:spcPct val="110000"/>
              </a:lnSpc>
            </a:pPr>
            <a:r>
              <a:rPr lang="en-GB" sz="1500">
                <a:latin typeface="Times New Roman" pitchFamily="18" charset="0"/>
              </a:rPr>
              <a:t>The nonlinear kinetic model for cosmic ray acceleration in SNR has been applied to Tycho’s SNR in order to compare the model results with the recently found very low observational upper limits in the TeV energy range. In fact, HEGRA dad not detect Tycho’s SNR, but established a very low upper limit at energies &gt;1 TeV. The HEGRA’ s limit is consisted with that previously published by the Whipple collaboration, being a factor 4 lower (the spectral index was assumed to be -1.1 for this comparison). The π</a:t>
            </a:r>
            <a:r>
              <a:rPr lang="en-GB" sz="1500" baseline="30000">
                <a:latin typeface="Times New Roman" pitchFamily="18" charset="0"/>
              </a:rPr>
              <a:t>O</a:t>
            </a:r>
            <a:r>
              <a:rPr lang="en-GB" sz="1500">
                <a:latin typeface="Times New Roman" pitchFamily="18" charset="0"/>
              </a:rPr>
              <a:t> - decay gamma-quantum flux turns out to be greater than the Inverse Compton flux at 1 TeV and becomes strongly dominating at 10 TeV. The predicted gamma flux is consistent with the upper limits published Whipple and HEGRA collaborations.</a:t>
            </a:r>
            <a:r>
              <a:rPr lang="en-GB" sz="1600">
                <a:latin typeface="Times New Roman" pitchFamily="18" charset="0"/>
              </a:rPr>
              <a:t> </a:t>
            </a:r>
            <a:endParaRPr lang="ru-RU" sz="1600">
              <a:latin typeface="Times New Roman" pitchFamily="18" charset="0"/>
            </a:endParaRPr>
          </a:p>
        </p:txBody>
      </p:sp>
      <p:sp>
        <p:nvSpPr>
          <p:cNvPr id="22531" name="Text Box 6"/>
          <p:cNvSpPr txBox="1">
            <a:spLocks noChangeArrowheads="1"/>
          </p:cNvSpPr>
          <p:nvPr/>
        </p:nvSpPr>
        <p:spPr bwMode="auto">
          <a:xfrm>
            <a:off x="179388" y="3068638"/>
            <a:ext cx="3455987" cy="823912"/>
          </a:xfrm>
          <a:prstGeom prst="rect">
            <a:avLst/>
          </a:prstGeom>
          <a:noFill/>
          <a:ln w="9525">
            <a:noFill/>
            <a:miter lim="800000"/>
            <a:headEnd/>
            <a:tailEnd/>
          </a:ln>
        </p:spPr>
        <p:txBody>
          <a:bodyPr>
            <a:spAutoFit/>
          </a:bodyPr>
          <a:lstStyle/>
          <a:p>
            <a:pPr algn="just" eaLnBrk="0" hangingPunct="0"/>
            <a:r>
              <a:rPr lang="en-GB" sz="1500">
                <a:latin typeface="Times New Roman" pitchFamily="18" charset="0"/>
              </a:rPr>
              <a:t>The integral average gamma-ray flux above 0.8 TeV was estimated as </a:t>
            </a:r>
          </a:p>
          <a:p>
            <a:pPr algn="just" eaLnBrk="0" hangingPunct="0"/>
            <a:r>
              <a:rPr lang="en-GB" b="1">
                <a:latin typeface="Times New Roman" pitchFamily="18" charset="0"/>
              </a:rPr>
              <a:t>I</a:t>
            </a:r>
            <a:r>
              <a:rPr lang="en-GB" b="1" baseline="-10000">
                <a:latin typeface="Times New Roman" pitchFamily="18" charset="0"/>
              </a:rPr>
              <a:t>Tycho</a:t>
            </a:r>
            <a:r>
              <a:rPr lang="en-GB" b="1">
                <a:latin typeface="Times New Roman" pitchFamily="18" charset="0"/>
              </a:rPr>
              <a:t> = (0.52</a:t>
            </a:r>
            <a:r>
              <a:rPr lang="en-GB" b="1">
                <a:latin typeface="Times New Roman" pitchFamily="18" charset="0"/>
                <a:sym typeface="Symbol" pitchFamily="18" charset="2"/>
              </a:rPr>
              <a:t></a:t>
            </a:r>
            <a:r>
              <a:rPr lang="en-GB" b="1">
                <a:latin typeface="Times New Roman" pitchFamily="18" charset="0"/>
              </a:rPr>
              <a:t>0.04)</a:t>
            </a:r>
            <a:r>
              <a:rPr lang="en-GB" b="1">
                <a:latin typeface="Times New Roman" pitchFamily="18" charset="0"/>
                <a:sym typeface="Symbol" pitchFamily="18" charset="2"/>
              </a:rPr>
              <a:t></a:t>
            </a:r>
            <a:r>
              <a:rPr lang="en-GB" b="1">
                <a:latin typeface="Times New Roman" pitchFamily="18" charset="0"/>
              </a:rPr>
              <a:t>10</a:t>
            </a:r>
            <a:r>
              <a:rPr lang="en-GB" b="1" baseline="30000">
                <a:latin typeface="Times New Roman" pitchFamily="18" charset="0"/>
              </a:rPr>
              <a:t>-12</a:t>
            </a:r>
            <a:r>
              <a:rPr lang="en-GB" b="1">
                <a:latin typeface="Times New Roman" pitchFamily="18" charset="0"/>
              </a:rPr>
              <a:t> cm</a:t>
            </a:r>
            <a:r>
              <a:rPr lang="en-GB" b="1" baseline="30000">
                <a:latin typeface="Times New Roman" pitchFamily="18" charset="0"/>
              </a:rPr>
              <a:t>-2</a:t>
            </a:r>
            <a:r>
              <a:rPr lang="en-GB" b="1">
                <a:latin typeface="Times New Roman" pitchFamily="18" charset="0"/>
              </a:rPr>
              <a:t>s</a:t>
            </a:r>
            <a:r>
              <a:rPr lang="en-GB" b="1" baseline="30000">
                <a:latin typeface="Times New Roman" pitchFamily="18" charset="0"/>
              </a:rPr>
              <a:t>-1</a:t>
            </a:r>
            <a:endParaRPr lang="ru-RU" b="1">
              <a:latin typeface="Times New Roman" pitchFamily="18" charset="0"/>
            </a:endParaRPr>
          </a:p>
        </p:txBody>
      </p:sp>
      <p:sp>
        <p:nvSpPr>
          <p:cNvPr id="22532" name="Text Box 7"/>
          <p:cNvSpPr txBox="1">
            <a:spLocks noChangeArrowheads="1"/>
          </p:cNvSpPr>
          <p:nvPr/>
        </p:nvSpPr>
        <p:spPr bwMode="auto">
          <a:xfrm>
            <a:off x="4932363" y="4051300"/>
            <a:ext cx="3743325" cy="1970088"/>
          </a:xfrm>
          <a:prstGeom prst="rect">
            <a:avLst/>
          </a:prstGeom>
          <a:noFill/>
          <a:ln w="9525">
            <a:noFill/>
            <a:miter lim="800000"/>
            <a:headEnd/>
            <a:tailEnd/>
          </a:ln>
        </p:spPr>
        <p:txBody>
          <a:bodyPr>
            <a:spAutoFit/>
          </a:bodyPr>
          <a:lstStyle/>
          <a:p>
            <a:pPr algn="just" eaLnBrk="0" hangingPunct="0">
              <a:lnSpc>
                <a:spcPct val="110000"/>
              </a:lnSpc>
            </a:pPr>
            <a:r>
              <a:rPr lang="ru-RU" sz="1600">
                <a:latin typeface="Times New Roman" pitchFamily="18" charset="0"/>
              </a:rPr>
              <a:t>The expected </a:t>
            </a:r>
            <a:r>
              <a:rPr lang="ru-RU" sz="1600">
                <a:latin typeface="Times New Roman" pitchFamily="18" charset="0"/>
                <a:sym typeface="Symbol" pitchFamily="18" charset="2"/>
              </a:rPr>
              <a:t></a:t>
            </a:r>
            <a:r>
              <a:rPr lang="en-US" sz="1600" baseline="30000">
                <a:latin typeface="Times New Roman" pitchFamily="18" charset="0"/>
              </a:rPr>
              <a:t>O</a:t>
            </a:r>
            <a:r>
              <a:rPr lang="ru-RU" sz="1600">
                <a:latin typeface="Times New Roman" pitchFamily="18" charset="0"/>
              </a:rPr>
              <a:t>-decay gamma-quantum flux</a:t>
            </a:r>
            <a:r>
              <a:rPr lang="en-US" sz="1600">
                <a:latin typeface="Times New Roman" pitchFamily="18" charset="0"/>
              </a:rPr>
              <a:t>  </a:t>
            </a:r>
            <a:r>
              <a:rPr lang="ru-RU" sz="1600">
                <a:latin typeface="Times New Roman" pitchFamily="18" charset="0"/>
              </a:rPr>
              <a:t>F</a:t>
            </a:r>
            <a:r>
              <a:rPr lang="ru-RU" sz="1600" baseline="-25000">
                <a:latin typeface="Times New Roman" pitchFamily="18" charset="0"/>
                <a:sym typeface="Symbol" pitchFamily="18" charset="2"/>
              </a:rPr>
              <a:t></a:t>
            </a:r>
            <a:r>
              <a:rPr lang="ru-RU" sz="1600">
                <a:latin typeface="Times New Roman" pitchFamily="18" charset="0"/>
                <a:sym typeface="Symbol" pitchFamily="18" charset="2"/>
              </a:rPr>
              <a:t></a:t>
            </a:r>
            <a:r>
              <a:rPr lang="ru-RU" sz="1600">
                <a:latin typeface="Times New Roman" pitchFamily="18" charset="0"/>
              </a:rPr>
              <a:t>E</a:t>
            </a:r>
            <a:r>
              <a:rPr lang="ru-RU" sz="1600" baseline="-25000">
                <a:latin typeface="Times New Roman" pitchFamily="18" charset="0"/>
                <a:sym typeface="Symbol" pitchFamily="18" charset="2"/>
              </a:rPr>
              <a:t></a:t>
            </a:r>
            <a:r>
              <a:rPr lang="ru-RU" sz="1600" baseline="30000">
                <a:latin typeface="Times New Roman" pitchFamily="18" charset="0"/>
              </a:rPr>
              <a:t>-1</a:t>
            </a:r>
            <a:r>
              <a:rPr lang="ru-RU" sz="1600">
                <a:latin typeface="Times New Roman" pitchFamily="18" charset="0"/>
              </a:rPr>
              <a:t> extends up to </a:t>
            </a:r>
            <a:r>
              <a:rPr lang="en-US" sz="1600">
                <a:latin typeface="Times New Roman" pitchFamily="18" charset="0"/>
              </a:rPr>
              <a:t>~8</a:t>
            </a:r>
            <a:r>
              <a:rPr lang="ru-RU" sz="1600">
                <a:latin typeface="Times New Roman" pitchFamily="18" charset="0"/>
              </a:rPr>
              <a:t>0</a:t>
            </a:r>
            <a:r>
              <a:rPr lang="en-US" sz="1600">
                <a:latin typeface="Times New Roman" pitchFamily="18" charset="0"/>
              </a:rPr>
              <a:t> </a:t>
            </a:r>
            <a:r>
              <a:rPr lang="ru-RU" sz="1600">
                <a:latin typeface="Times New Roman" pitchFamily="18" charset="0"/>
              </a:rPr>
              <a:t>TeV,</a:t>
            </a:r>
            <a:r>
              <a:rPr lang="en-US" sz="1600">
                <a:latin typeface="Times New Roman" pitchFamily="18" charset="0"/>
              </a:rPr>
              <a:t> </a:t>
            </a:r>
            <a:r>
              <a:rPr lang="ru-RU" sz="1600">
                <a:latin typeface="Times New Roman" pitchFamily="18" charset="0"/>
              </a:rPr>
              <a:t>whereas the Inverse  Compton gamma-ray flux has a cutoff above the</a:t>
            </a:r>
            <a:r>
              <a:rPr lang="en-US" sz="1600">
                <a:latin typeface="Times New Roman" pitchFamily="18" charset="0"/>
              </a:rPr>
              <a:t> </a:t>
            </a:r>
            <a:r>
              <a:rPr lang="ru-RU" sz="1600">
                <a:latin typeface="Times New Roman" pitchFamily="18" charset="0"/>
              </a:rPr>
              <a:t>few TeV. So, the detection of gamma-rays at energies of</a:t>
            </a:r>
            <a:r>
              <a:rPr lang="en-US" sz="1600">
                <a:latin typeface="Times New Roman" pitchFamily="18" charset="0"/>
              </a:rPr>
              <a:t> ~ </a:t>
            </a:r>
            <a:r>
              <a:rPr lang="ru-RU" sz="1600">
                <a:latin typeface="Times New Roman" pitchFamily="18" charset="0"/>
              </a:rPr>
              <a:t>10-</a:t>
            </a:r>
            <a:r>
              <a:rPr lang="en-US" sz="1600">
                <a:latin typeface="Times New Roman" pitchFamily="18" charset="0"/>
              </a:rPr>
              <a:t>8</a:t>
            </a:r>
            <a:r>
              <a:rPr lang="ru-RU" sz="1600">
                <a:latin typeface="Times New Roman" pitchFamily="18" charset="0"/>
              </a:rPr>
              <a:t>0</a:t>
            </a:r>
            <a:r>
              <a:rPr lang="en-US" sz="1600">
                <a:latin typeface="Times New Roman" pitchFamily="18" charset="0"/>
              </a:rPr>
              <a:t> </a:t>
            </a:r>
            <a:r>
              <a:rPr lang="ru-RU" sz="1600">
                <a:latin typeface="Times New Roman" pitchFamily="18" charset="0"/>
              </a:rPr>
              <a:t>TeV by SHALON telescope is the evidence of hadron origin.</a:t>
            </a:r>
          </a:p>
        </p:txBody>
      </p:sp>
      <p:pic>
        <p:nvPicPr>
          <p:cNvPr id="22533" name="Picture 11" descr="all_Tycho"/>
          <p:cNvPicPr>
            <a:picLocks noGrp="1" noChangeAspect="1" noChangeArrowheads="1"/>
          </p:cNvPicPr>
          <p:nvPr>
            <p:ph sz="half" idx="1"/>
          </p:nvPr>
        </p:nvPicPr>
        <p:blipFill>
          <a:blip r:embed="rId3"/>
          <a:srcRect l="4633" t="6122" r="4633" b="6122"/>
          <a:stretch>
            <a:fillRect/>
          </a:stretch>
        </p:blipFill>
        <p:spPr>
          <a:xfrm>
            <a:off x="0" y="0"/>
            <a:ext cx="4038600" cy="3055938"/>
          </a:xfrm>
          <a:noFill/>
        </p:spPr>
      </p:pic>
      <p:pic>
        <p:nvPicPr>
          <p:cNvPr id="22534" name="Picture 13" descr="Tycho_sp_2010"/>
          <p:cNvPicPr>
            <a:picLocks noGrp="1" noChangeAspect="1" noChangeArrowheads="1"/>
          </p:cNvPicPr>
          <p:nvPr>
            <p:ph sz="quarter" idx="2"/>
          </p:nvPr>
        </p:nvPicPr>
        <p:blipFill>
          <a:blip r:embed="rId4"/>
          <a:srcRect l="4837" t="4962" r="4837" b="4962"/>
          <a:stretch>
            <a:fillRect/>
          </a:stretch>
        </p:blipFill>
        <p:spPr>
          <a:xfrm>
            <a:off x="107950" y="4005263"/>
            <a:ext cx="2243138" cy="2185987"/>
          </a:xfrm>
          <a:noFill/>
        </p:spPr>
      </p:pic>
      <p:pic>
        <p:nvPicPr>
          <p:cNvPr id="22535" name="Picture 16" descr="Tycho_onof_2010"/>
          <p:cNvPicPr>
            <a:picLocks noGrp="1" noChangeAspect="1" noChangeArrowheads="1"/>
          </p:cNvPicPr>
          <p:nvPr>
            <p:ph sz="quarter" idx="3"/>
          </p:nvPr>
        </p:nvPicPr>
        <p:blipFill>
          <a:blip r:embed="rId5"/>
          <a:srcRect l="4770" t="4840" r="4770" b="6329"/>
          <a:stretch>
            <a:fillRect/>
          </a:stretch>
        </p:blipFill>
        <p:spPr>
          <a:xfrm>
            <a:off x="2339975" y="4005263"/>
            <a:ext cx="2303463" cy="2227262"/>
          </a:xfr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4643438" y="404813"/>
            <a:ext cx="4321175" cy="4986337"/>
          </a:xfrm>
          <a:prstGeom prst="rect">
            <a:avLst/>
          </a:prstGeom>
          <a:noFill/>
          <a:ln w="9525">
            <a:noFill/>
            <a:miter lim="800000"/>
            <a:headEnd/>
            <a:tailEnd/>
          </a:ln>
        </p:spPr>
        <p:txBody>
          <a:bodyPr>
            <a:spAutoFit/>
          </a:bodyPr>
          <a:lstStyle/>
          <a:p>
            <a:pPr algn="just"/>
            <a:r>
              <a:rPr lang="en-US">
                <a:latin typeface="Times New Roman" pitchFamily="18" charset="0"/>
              </a:rPr>
              <a:t>Tycho’s SNR </a:t>
            </a:r>
            <a:r>
              <a:rPr lang="ru-RU">
                <a:latin typeface="Times New Roman" pitchFamily="18" charset="0"/>
              </a:rPr>
              <a:t>was observed by SHALON </a:t>
            </a:r>
            <a:r>
              <a:rPr lang="en-US">
                <a:latin typeface="Times New Roman" pitchFamily="18" charset="0"/>
              </a:rPr>
              <a:t>since 1996 up to </a:t>
            </a:r>
            <a:r>
              <a:rPr lang="ru-RU">
                <a:latin typeface="Times New Roman" pitchFamily="18" charset="0"/>
              </a:rPr>
              <a:t>20</a:t>
            </a:r>
            <a:r>
              <a:rPr lang="en-US">
                <a:latin typeface="Times New Roman" pitchFamily="18" charset="0"/>
              </a:rPr>
              <a:t>10</a:t>
            </a:r>
            <a:r>
              <a:rPr lang="ru-RU">
                <a:latin typeface="Times New Roman" pitchFamily="18" charset="0"/>
              </a:rPr>
              <a:t>, for a total of </a:t>
            </a:r>
            <a:r>
              <a:rPr lang="en-US">
                <a:latin typeface="Times New Roman" pitchFamily="18" charset="0"/>
              </a:rPr>
              <a:t>123</a:t>
            </a:r>
            <a:r>
              <a:rPr lang="ru-RU">
                <a:latin typeface="Times New Roman" pitchFamily="18" charset="0"/>
              </a:rPr>
              <a:t> hours,</a:t>
            </a:r>
            <a:r>
              <a:rPr lang="en-US">
                <a:latin typeface="Times New Roman" pitchFamily="18" charset="0"/>
              </a:rPr>
              <a:t> during moonless nights</a:t>
            </a:r>
            <a:r>
              <a:rPr lang="ru-RU">
                <a:latin typeface="Times New Roman" pitchFamily="18" charset="0"/>
              </a:rPr>
              <a:t> at zenith angles ranging</a:t>
            </a:r>
            <a:r>
              <a:rPr lang="en-US">
                <a:latin typeface="Times New Roman" pitchFamily="18" charset="0"/>
              </a:rPr>
              <a:t> </a:t>
            </a:r>
            <a:r>
              <a:rPr lang="ru-RU">
                <a:latin typeface="Times New Roman" pitchFamily="18" charset="0"/>
              </a:rPr>
              <a:t>from </a:t>
            </a:r>
            <a:r>
              <a:rPr lang="en-US">
                <a:latin typeface="Times New Roman" pitchFamily="18" charset="0"/>
              </a:rPr>
              <a:t>16</a:t>
            </a:r>
            <a:r>
              <a:rPr lang="en-US" baseline="30000">
                <a:latin typeface="Times New Roman" pitchFamily="18" charset="0"/>
              </a:rPr>
              <a:t>o</a:t>
            </a:r>
            <a:r>
              <a:rPr lang="ru-RU" i="1">
                <a:latin typeface="Times New Roman" pitchFamily="18" charset="0"/>
              </a:rPr>
              <a:t> </a:t>
            </a:r>
            <a:r>
              <a:rPr lang="ru-RU">
                <a:latin typeface="Times New Roman" pitchFamily="18" charset="0"/>
              </a:rPr>
              <a:t>to 3</a:t>
            </a:r>
            <a:r>
              <a:rPr lang="en-US">
                <a:latin typeface="Times New Roman" pitchFamily="18" charset="0"/>
              </a:rPr>
              <a:t>5</a:t>
            </a:r>
            <a:r>
              <a:rPr lang="en-US" baseline="30000">
                <a:latin typeface="Times New Roman" pitchFamily="18" charset="0"/>
              </a:rPr>
              <a:t>o</a:t>
            </a:r>
            <a:r>
              <a:rPr lang="ru-RU">
                <a:latin typeface="Times New Roman" pitchFamily="18" charset="0"/>
              </a:rPr>
              <a:t>.</a:t>
            </a:r>
          </a:p>
          <a:p>
            <a:pPr algn="just" eaLnBrk="0" hangingPunct="0">
              <a:lnSpc>
                <a:spcPct val="105000"/>
              </a:lnSpc>
              <a:spcBef>
                <a:spcPct val="20000"/>
              </a:spcBef>
            </a:pPr>
            <a:r>
              <a:rPr lang="en-US">
                <a:latin typeface="Times New Roman" pitchFamily="18" charset="0"/>
              </a:rPr>
              <a:t>All observations were made with the standard procedure of SHALON experiment, collecting ON data and OFF data simultaneously. </a:t>
            </a:r>
          </a:p>
          <a:p>
            <a:pPr algn="just" eaLnBrk="0" hangingPunct="0">
              <a:lnSpc>
                <a:spcPct val="105000"/>
              </a:lnSpc>
              <a:spcBef>
                <a:spcPct val="20000"/>
              </a:spcBef>
            </a:pPr>
            <a:r>
              <a:rPr lang="en-US">
                <a:latin typeface="Times New Roman" pitchFamily="18" charset="0"/>
              </a:rPr>
              <a:t>After the standard analysis the </a:t>
            </a:r>
            <a:r>
              <a:rPr lang="en-US" i="1">
                <a:latin typeface="Times New Roman" pitchFamily="18" charset="0"/>
              </a:rPr>
              <a:t>gamma</a:t>
            </a:r>
            <a:r>
              <a:rPr lang="en-US">
                <a:latin typeface="Times New Roman" pitchFamily="18" charset="0"/>
              </a:rPr>
              <a:t>-ray source associated with the Tycho’s SNR was detected above 800 GeV with a statistical significance of 17</a:t>
            </a:r>
            <a:r>
              <a:rPr lang="ru-RU">
                <a:latin typeface="Times New Roman" pitchFamily="18" charset="0"/>
              </a:rPr>
              <a:t>σ</a:t>
            </a:r>
            <a:r>
              <a:rPr lang="en-US" i="1">
                <a:latin typeface="Times New Roman" pitchFamily="18" charset="0"/>
              </a:rPr>
              <a:t> Li&amp;Ma</a:t>
            </a:r>
            <a:endParaRPr lang="en-US">
              <a:latin typeface="Times New Roman" pitchFamily="18" charset="0"/>
            </a:endParaRPr>
          </a:p>
          <a:p>
            <a:pPr algn="just"/>
            <a:endParaRPr lang="en-US">
              <a:latin typeface="Times New Roman" pitchFamily="18" charset="0"/>
            </a:endParaRPr>
          </a:p>
          <a:p>
            <a:pPr algn="just"/>
            <a:r>
              <a:rPr lang="en-US">
                <a:latin typeface="Times New Roman" pitchFamily="18" charset="0"/>
              </a:rPr>
              <a:t>The </a:t>
            </a:r>
            <a:r>
              <a:rPr lang="en-US" i="1">
                <a:latin typeface="Times New Roman" pitchFamily="18" charset="0"/>
              </a:rPr>
              <a:t>gamma</a:t>
            </a:r>
            <a:r>
              <a:rPr lang="en-US">
                <a:latin typeface="Times New Roman" pitchFamily="18" charset="0"/>
              </a:rPr>
              <a:t>-ray integral spectrum by SHALON in the energy range of 0.8 – 80 TeV is fitted by a power law with exponential cut-off:</a:t>
            </a:r>
            <a:endParaRPr lang="en-US" sz="1700" b="1">
              <a:latin typeface="Times New Roman" pitchFamily="18" charset="0"/>
            </a:endParaRPr>
          </a:p>
        </p:txBody>
      </p:sp>
      <p:sp>
        <p:nvSpPr>
          <p:cNvPr id="23555" name="Text Box 4"/>
          <p:cNvSpPr txBox="1">
            <a:spLocks noChangeArrowheads="1"/>
          </p:cNvSpPr>
          <p:nvPr/>
        </p:nvSpPr>
        <p:spPr bwMode="auto">
          <a:xfrm>
            <a:off x="107950" y="4868863"/>
            <a:ext cx="4248150" cy="1235075"/>
          </a:xfrm>
          <a:prstGeom prst="rect">
            <a:avLst/>
          </a:prstGeom>
          <a:noFill/>
          <a:ln w="9525">
            <a:noFill/>
            <a:miter lim="800000"/>
            <a:headEnd/>
            <a:tailEnd/>
          </a:ln>
        </p:spPr>
        <p:txBody>
          <a:bodyPr>
            <a:spAutoFit/>
          </a:bodyPr>
          <a:lstStyle/>
          <a:p>
            <a:pPr algn="just"/>
            <a:r>
              <a:rPr lang="ru-RU" sz="1500">
                <a:latin typeface="Times New Roman" pitchFamily="18" charset="0"/>
              </a:rPr>
              <a:t>Recently, Tycho’s SNR was also confirmed with VERITAS telescope in observations of 2008 - 2010 years. </a:t>
            </a:r>
            <a:r>
              <a:rPr lang="en-US" sz="1500">
                <a:latin typeface="Times New Roman" pitchFamily="18" charset="0"/>
              </a:rPr>
              <a:t>T</a:t>
            </a:r>
            <a:r>
              <a:rPr lang="ru-RU" sz="1500">
                <a:latin typeface="Times New Roman" pitchFamily="18" charset="0"/>
              </a:rPr>
              <a:t>he Tycho’s SNR differential spectrum by</a:t>
            </a:r>
            <a:r>
              <a:rPr lang="en-US" sz="1500">
                <a:latin typeface="Times New Roman" pitchFamily="18" charset="0"/>
              </a:rPr>
              <a:t> </a:t>
            </a:r>
            <a:r>
              <a:rPr lang="ru-RU" sz="1500">
                <a:latin typeface="Times New Roman" pitchFamily="18" charset="0"/>
              </a:rPr>
              <a:t>SHALON </a:t>
            </a:r>
            <a:r>
              <a:rPr lang="en-US" sz="1500">
                <a:latin typeface="Times New Roman" pitchFamily="18" charset="0"/>
              </a:rPr>
              <a:t>(1996 - 2010) </a:t>
            </a:r>
            <a:r>
              <a:rPr lang="ru-RU" sz="1500">
                <a:latin typeface="Times New Roman" pitchFamily="18" charset="0"/>
              </a:rPr>
              <a:t>comparing with VERITAS </a:t>
            </a:r>
            <a:r>
              <a:rPr lang="en-US" sz="1500">
                <a:latin typeface="Times New Roman" pitchFamily="18" charset="0"/>
              </a:rPr>
              <a:t>(2009)</a:t>
            </a:r>
            <a:r>
              <a:rPr lang="ru-RU" sz="1500">
                <a:latin typeface="Times New Roman" pitchFamily="18" charset="0"/>
              </a:rPr>
              <a:t> data and theoretical</a:t>
            </a:r>
            <a:r>
              <a:rPr lang="en-US" sz="1500">
                <a:latin typeface="Times New Roman" pitchFamily="18" charset="0"/>
              </a:rPr>
              <a:t> </a:t>
            </a:r>
            <a:r>
              <a:rPr lang="ru-RU" sz="1500">
                <a:latin typeface="Times New Roman" pitchFamily="18" charset="0"/>
              </a:rPr>
              <a:t>models</a:t>
            </a:r>
            <a:r>
              <a:rPr lang="en-US" sz="1500">
                <a:latin typeface="Times New Roman" pitchFamily="18" charset="0"/>
              </a:rPr>
              <a:t> [23 - 25]</a:t>
            </a:r>
            <a:r>
              <a:rPr lang="ru-RU" sz="1500">
                <a:latin typeface="Times New Roman" pitchFamily="18" charset="0"/>
              </a:rPr>
              <a:t>.</a:t>
            </a:r>
          </a:p>
        </p:txBody>
      </p:sp>
      <p:pic>
        <p:nvPicPr>
          <p:cNvPr id="23556" name="Picture 6" descr="Tycho_diff_bw"/>
          <p:cNvPicPr>
            <a:picLocks noChangeAspect="1" noChangeArrowheads="1"/>
          </p:cNvPicPr>
          <p:nvPr/>
        </p:nvPicPr>
        <p:blipFill>
          <a:blip r:embed="rId3"/>
          <a:srcRect/>
          <a:stretch>
            <a:fillRect/>
          </a:stretch>
        </p:blipFill>
        <p:spPr bwMode="auto">
          <a:xfrm>
            <a:off x="0" y="333375"/>
            <a:ext cx="4572000" cy="4441825"/>
          </a:xfrm>
          <a:prstGeom prst="rect">
            <a:avLst/>
          </a:prstGeom>
          <a:noFill/>
          <a:ln w="9525">
            <a:noFill/>
            <a:miter lim="800000"/>
            <a:headEnd/>
            <a:tailEnd/>
          </a:ln>
        </p:spPr>
      </p:pic>
      <p:sp>
        <p:nvSpPr>
          <p:cNvPr id="23559" name="Rectangle 7"/>
          <p:cNvSpPr>
            <a:spLocks noChangeArrowheads="1"/>
          </p:cNvSpPr>
          <p:nvPr/>
        </p:nvSpPr>
        <p:spPr bwMode="auto">
          <a:xfrm>
            <a:off x="4321175" y="5805488"/>
            <a:ext cx="4822825" cy="363537"/>
          </a:xfrm>
          <a:prstGeom prst="rect">
            <a:avLst/>
          </a:prstGeom>
          <a:noFill/>
          <a:ln w="9525">
            <a:noFill/>
            <a:miter lim="800000"/>
            <a:headEnd/>
            <a:tailEnd/>
          </a:ln>
          <a:effectLst/>
        </p:spPr>
        <p:txBody>
          <a:bodyPr wrap="none">
            <a:spAutoFit/>
          </a:bodyPr>
          <a:lstStyle/>
          <a:p>
            <a:pPr eaLnBrk="0" hangingPunct="0">
              <a:lnSpc>
                <a:spcPct val="105000"/>
              </a:lnSpc>
              <a:spcBef>
                <a:spcPct val="20000"/>
              </a:spcBef>
            </a:pPr>
            <a:r>
              <a:rPr lang="ru-RU" sz="1700" b="1">
                <a:latin typeface="Times New Roman" pitchFamily="18" charset="0"/>
              </a:rPr>
              <a:t>I(&gt;E</a:t>
            </a:r>
            <a:r>
              <a:rPr lang="ru-RU" sz="1700" b="1" baseline="-25000">
                <a:latin typeface="Times New Roman" pitchFamily="18" charset="0"/>
              </a:rPr>
              <a:t>γ</a:t>
            </a:r>
            <a:r>
              <a:rPr lang="ru-RU" sz="1700" b="1">
                <a:latin typeface="Times New Roman" pitchFamily="18" charset="0"/>
              </a:rPr>
              <a:t>)=(0.4</a:t>
            </a:r>
            <a:r>
              <a:rPr lang="en-US" sz="1700" b="1">
                <a:latin typeface="Times New Roman" pitchFamily="18" charset="0"/>
              </a:rPr>
              <a:t>2</a:t>
            </a:r>
            <a:r>
              <a:rPr lang="ru-RU" sz="1700" b="1">
                <a:latin typeface="Times New Roman" pitchFamily="18" charset="0"/>
                <a:sym typeface="Symbol" pitchFamily="18" charset="2"/>
              </a:rPr>
              <a:t></a:t>
            </a:r>
            <a:r>
              <a:rPr lang="ru-RU" sz="1700" b="1">
                <a:latin typeface="Times New Roman" pitchFamily="18" charset="0"/>
              </a:rPr>
              <a:t>0.0</a:t>
            </a:r>
            <a:r>
              <a:rPr lang="en-US" sz="1700" b="1">
                <a:latin typeface="Times New Roman" pitchFamily="18" charset="0"/>
              </a:rPr>
              <a:t>4</a:t>
            </a:r>
            <a:r>
              <a:rPr lang="ru-RU" sz="1700" b="1">
                <a:latin typeface="Times New Roman" pitchFamily="18" charset="0"/>
              </a:rPr>
              <a:t>)×</a:t>
            </a:r>
            <a:r>
              <a:rPr lang="en-US" sz="1700" b="1">
                <a:latin typeface="Times New Roman" pitchFamily="18" charset="0"/>
              </a:rPr>
              <a:t>10</a:t>
            </a:r>
            <a:r>
              <a:rPr lang="en-US" sz="1700" b="1" baseline="30000">
                <a:latin typeface="Times New Roman" pitchFamily="18" charset="0"/>
              </a:rPr>
              <a:t>-12</a:t>
            </a:r>
            <a:r>
              <a:rPr lang="ru-RU" sz="1700" b="1">
                <a:latin typeface="Times New Roman" pitchFamily="18" charset="0"/>
              </a:rPr>
              <a:t>×E</a:t>
            </a:r>
            <a:r>
              <a:rPr lang="ru-RU" sz="1700" b="1" baseline="-25000">
                <a:latin typeface="Times New Roman" pitchFamily="18" charset="0"/>
              </a:rPr>
              <a:t>γ</a:t>
            </a:r>
            <a:r>
              <a:rPr lang="ru-RU" sz="1700" b="1" baseline="30000">
                <a:latin typeface="Times New Roman" pitchFamily="18" charset="0"/>
              </a:rPr>
              <a:t>-0.93</a:t>
            </a:r>
            <a:r>
              <a:rPr lang="ru-RU" sz="1700" b="1" baseline="30000">
                <a:latin typeface="Times New Roman" pitchFamily="18" charset="0"/>
                <a:sym typeface="Symbol" pitchFamily="18" charset="2"/>
              </a:rPr>
              <a:t></a:t>
            </a:r>
            <a:r>
              <a:rPr lang="ru-RU" sz="1700" b="1" baseline="30000">
                <a:latin typeface="Times New Roman" pitchFamily="18" charset="0"/>
              </a:rPr>
              <a:t>0.09</a:t>
            </a:r>
            <a:r>
              <a:rPr lang="ru-RU" sz="1700" b="1">
                <a:latin typeface="Times New Roman" pitchFamily="18" charset="0"/>
              </a:rPr>
              <a:t>exp(-E</a:t>
            </a:r>
            <a:r>
              <a:rPr lang="ru-RU" sz="1700" b="1" baseline="-25000">
                <a:latin typeface="Times New Roman" pitchFamily="18" charset="0"/>
              </a:rPr>
              <a:t>γ</a:t>
            </a:r>
            <a:r>
              <a:rPr lang="ru-RU" sz="1700" b="1">
                <a:latin typeface="Times New Roman" pitchFamily="18" charset="0"/>
              </a:rPr>
              <a:t>/35</a:t>
            </a:r>
            <a:r>
              <a:rPr lang="en-US" sz="1700" b="1">
                <a:latin typeface="Times New Roman" pitchFamily="18" charset="0"/>
              </a:rPr>
              <a:t>TeV</a:t>
            </a:r>
            <a:r>
              <a:rPr lang="ru-RU" sz="1700" b="1">
                <a:latin typeface="Times New Roman" pitchFamily="18" charset="0"/>
              </a:rPr>
              <a:t>)</a:t>
            </a:r>
            <a:r>
              <a:rPr lang="ru-RU" sz="1700">
                <a:latin typeface="Times New Roman" pitchFamily="18" charset="0"/>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1835150" y="0"/>
            <a:ext cx="5399088" cy="731838"/>
          </a:xfrm>
          <a:prstGeom prst="rect">
            <a:avLst/>
          </a:prstGeom>
          <a:noFill/>
          <a:ln w="9525">
            <a:noFill/>
            <a:miter lim="800000"/>
            <a:headEnd/>
            <a:tailEnd/>
          </a:ln>
        </p:spPr>
        <p:txBody>
          <a:bodyPr anchor="ctr"/>
          <a:lstStyle/>
          <a:p>
            <a:pPr algn="ctr"/>
            <a:r>
              <a:rPr lang="en-US" sz="2600" b="1" u="sng">
                <a:solidFill>
                  <a:schemeClr val="tx2"/>
                </a:solidFill>
                <a:latin typeface="Times New Roman" pitchFamily="18" charset="0"/>
              </a:rPr>
              <a:t>Tycho’s SNR</a:t>
            </a:r>
            <a:endParaRPr lang="ru-RU" sz="2600" b="1" u="sng">
              <a:solidFill>
                <a:schemeClr val="tx2"/>
              </a:solidFill>
              <a:latin typeface="Times New Roman" pitchFamily="18" charset="0"/>
            </a:endParaRPr>
          </a:p>
        </p:txBody>
      </p:sp>
      <p:sp>
        <p:nvSpPr>
          <p:cNvPr id="117763" name="Rectangle 3"/>
          <p:cNvSpPr>
            <a:spLocks noChangeArrowheads="1"/>
          </p:cNvSpPr>
          <p:nvPr/>
        </p:nvSpPr>
        <p:spPr bwMode="auto">
          <a:xfrm>
            <a:off x="4356100" y="430213"/>
            <a:ext cx="4643438" cy="3581400"/>
          </a:xfrm>
          <a:prstGeom prst="rect">
            <a:avLst/>
          </a:prstGeom>
          <a:noFill/>
          <a:ln w="9525">
            <a:noFill/>
            <a:miter lim="800000"/>
            <a:headEnd/>
            <a:tailEnd/>
          </a:ln>
        </p:spPr>
        <p:txBody>
          <a:bodyPr anchor="ctr">
            <a:spAutoFit/>
          </a:bodyPr>
          <a:lstStyle/>
          <a:p>
            <a:pPr algn="just" eaLnBrk="0" hangingPunct="0"/>
            <a:endParaRPr lang="en-US" sz="1400">
              <a:latin typeface="Times New Roman" pitchFamily="18" charset="0"/>
            </a:endParaRPr>
          </a:p>
          <a:p>
            <a:pPr algn="just" eaLnBrk="0" hangingPunct="0">
              <a:spcBef>
                <a:spcPct val="20000"/>
              </a:spcBef>
            </a:pPr>
            <a:r>
              <a:rPr lang="en-US" sz="1400">
                <a:latin typeface="Times New Roman" pitchFamily="18" charset="0"/>
              </a:rPr>
              <a:t>Spectral energy distribution of the γ-ray emission from Tycho’s SNR, as a function of γ-ray energy </a:t>
            </a:r>
            <a:r>
              <a:rPr lang="el-GR" sz="1400">
                <a:latin typeface="Times New Roman" pitchFamily="18" charset="0"/>
              </a:rPr>
              <a:t>ε</a:t>
            </a:r>
            <a:r>
              <a:rPr lang="el-GR" sz="1400" baseline="-25000">
                <a:latin typeface="Times New Roman" pitchFamily="18" charset="0"/>
                <a:sym typeface="Symbol" pitchFamily="18" charset="2"/>
              </a:rPr>
              <a:t></a:t>
            </a:r>
            <a:r>
              <a:rPr lang="ru-RU" sz="1400">
                <a:latin typeface="Times New Roman" pitchFamily="18" charset="0"/>
              </a:rPr>
              <a:t> </a:t>
            </a:r>
            <a:r>
              <a:rPr lang="en-US" sz="1400">
                <a:latin typeface="Times New Roman" pitchFamily="18" charset="0"/>
              </a:rPr>
              <a:t>, for a mechanical SN explosion energy of E</a:t>
            </a:r>
            <a:r>
              <a:rPr lang="en-US" sz="1400" baseline="-25000">
                <a:latin typeface="Times New Roman" pitchFamily="18" charset="0"/>
              </a:rPr>
              <a:t>sn</a:t>
            </a:r>
            <a:r>
              <a:rPr lang="en-US" sz="1400">
                <a:latin typeface="Times New Roman" pitchFamily="18" charset="0"/>
              </a:rPr>
              <a:t> = 1.2×10</a:t>
            </a:r>
            <a:r>
              <a:rPr lang="en-US" sz="1400" baseline="30000">
                <a:latin typeface="Times New Roman" pitchFamily="18" charset="0"/>
              </a:rPr>
              <a:t>51</a:t>
            </a:r>
            <a:r>
              <a:rPr lang="en-US" sz="1400">
                <a:latin typeface="Times New Roman" pitchFamily="18" charset="0"/>
              </a:rPr>
              <a:t> erg and four different distances d and corresponding values of the ISM number densities N</a:t>
            </a:r>
            <a:r>
              <a:rPr lang="en-US" sz="1400" baseline="-25000">
                <a:latin typeface="Times New Roman" pitchFamily="18" charset="0"/>
              </a:rPr>
              <a:t>H</a:t>
            </a:r>
            <a:r>
              <a:rPr lang="en-US" sz="1400">
                <a:latin typeface="Times New Roman" pitchFamily="18" charset="0"/>
              </a:rPr>
              <a:t>. All cases have dominant hadronic γ-ray flux [L. T. Ksenofontov, H.J. V</a:t>
            </a:r>
            <a:r>
              <a:rPr lang="en-US" sz="1400">
                <a:latin typeface="Times New Roman" pitchFamily="18" charset="0"/>
                <a:cs typeface="Times New Roman" pitchFamily="18" charset="0"/>
              </a:rPr>
              <a:t>ö</a:t>
            </a:r>
            <a:r>
              <a:rPr lang="en-US" sz="1400">
                <a:latin typeface="Times New Roman" pitchFamily="18" charset="0"/>
              </a:rPr>
              <a:t>ek, E.G. Berezhko in The Multi-Messenger Approach to High Energy Gamma-ray Sources, Barcelona, July 4-7, 2006].</a:t>
            </a:r>
          </a:p>
          <a:p>
            <a:pPr algn="just" eaLnBrk="0" hangingPunct="0">
              <a:spcBef>
                <a:spcPct val="20000"/>
              </a:spcBef>
            </a:pPr>
            <a:r>
              <a:rPr lang="en-US" sz="1400">
                <a:latin typeface="Times New Roman" pitchFamily="18" charset="0"/>
              </a:rPr>
              <a:t>The additional information about parameters of Tycho’s SNR can be predicted  (in frame of this theory) if the TeV gamma-quantum spectrum of SHALON telescope is taken into account:  a source distance 3.1  - 3.3 kpc and an ambient density N</a:t>
            </a:r>
            <a:r>
              <a:rPr lang="en-US" sz="1400" baseline="-25000">
                <a:latin typeface="Times New Roman" pitchFamily="18" charset="0"/>
              </a:rPr>
              <a:t>H</a:t>
            </a:r>
            <a:r>
              <a:rPr lang="en-US" sz="1400">
                <a:latin typeface="Times New Roman" pitchFamily="18" charset="0"/>
              </a:rPr>
              <a:t> 0.5 - 0.4 cm</a:t>
            </a:r>
            <a:r>
              <a:rPr lang="en-US" sz="1400" baseline="30000">
                <a:latin typeface="Times New Roman" pitchFamily="18" charset="0"/>
              </a:rPr>
              <a:t>−3</a:t>
            </a:r>
            <a:r>
              <a:rPr lang="en-US" sz="1400">
                <a:latin typeface="Times New Roman" pitchFamily="18" charset="0"/>
              </a:rPr>
              <a:t> and </a:t>
            </a:r>
            <a:r>
              <a:rPr lang="ru-RU" sz="1400">
                <a:latin typeface="Times New Roman" pitchFamily="18" charset="0"/>
              </a:rPr>
              <a:t>the expected </a:t>
            </a:r>
            <a:r>
              <a:rPr lang="el-GR" sz="1400">
                <a:latin typeface="Times New Roman" pitchFamily="18" charset="0"/>
                <a:cs typeface="Times New Roman" pitchFamily="18" charset="0"/>
              </a:rPr>
              <a:t>π</a:t>
            </a:r>
            <a:r>
              <a:rPr lang="ru-RU" sz="1400" baseline="30000">
                <a:latin typeface="Times New Roman" pitchFamily="18" charset="0"/>
              </a:rPr>
              <a:t>0</a:t>
            </a:r>
            <a:r>
              <a:rPr lang="ru-RU" sz="1400">
                <a:latin typeface="Times New Roman" pitchFamily="18" charset="0"/>
              </a:rPr>
              <a:t>-decay</a:t>
            </a:r>
            <a:r>
              <a:rPr lang="en-US" sz="1400">
                <a:latin typeface="Times New Roman" pitchFamily="18" charset="0"/>
              </a:rPr>
              <a:t> gamma</a:t>
            </a:r>
            <a:r>
              <a:rPr lang="ru-RU" sz="1400">
                <a:latin typeface="Times New Roman" pitchFamily="18" charset="0"/>
              </a:rPr>
              <a:t>-ray energy extends up</a:t>
            </a:r>
            <a:r>
              <a:rPr lang="en-US" sz="1400">
                <a:latin typeface="Times New Roman" pitchFamily="18" charset="0"/>
              </a:rPr>
              <a:t> </a:t>
            </a:r>
            <a:r>
              <a:rPr lang="ru-RU" sz="1400">
                <a:latin typeface="Times New Roman" pitchFamily="18" charset="0"/>
              </a:rPr>
              <a:t>to about 100 TeV</a:t>
            </a:r>
            <a:r>
              <a:rPr lang="en-US" sz="1400">
                <a:latin typeface="Times New Roman" pitchFamily="18" charset="0"/>
              </a:rPr>
              <a:t>.</a:t>
            </a:r>
            <a:r>
              <a:rPr lang="ru-RU" sz="1400">
                <a:latin typeface="Times New Roman" pitchFamily="18" charset="0"/>
              </a:rPr>
              <a:t> </a:t>
            </a:r>
            <a:endParaRPr lang="en-US" sz="1400">
              <a:latin typeface="Times New Roman" pitchFamily="18" charset="0"/>
            </a:endParaRPr>
          </a:p>
          <a:p>
            <a:pPr algn="just" eaLnBrk="0" hangingPunct="0"/>
            <a:endParaRPr lang="en-US" sz="1400">
              <a:latin typeface="Times New Roman" pitchFamily="18" charset="0"/>
            </a:endParaRPr>
          </a:p>
        </p:txBody>
      </p:sp>
      <p:sp>
        <p:nvSpPr>
          <p:cNvPr id="117764" name="Text Box 4"/>
          <p:cNvSpPr txBox="1">
            <a:spLocks noChangeArrowheads="1"/>
          </p:cNvSpPr>
          <p:nvPr/>
        </p:nvSpPr>
        <p:spPr bwMode="auto">
          <a:xfrm>
            <a:off x="5580063" y="5883275"/>
            <a:ext cx="3419475" cy="974725"/>
          </a:xfrm>
          <a:prstGeom prst="rect">
            <a:avLst/>
          </a:prstGeom>
          <a:noFill/>
          <a:ln w="9525">
            <a:noFill/>
            <a:miter lim="800000"/>
            <a:headEnd/>
            <a:tailEnd/>
          </a:ln>
        </p:spPr>
        <p:txBody>
          <a:bodyPr>
            <a:spAutoFit/>
          </a:bodyPr>
          <a:lstStyle/>
          <a:p>
            <a:pPr algn="just" eaLnBrk="0" hangingPunct="0"/>
            <a:r>
              <a:rPr lang="ru-RU" sz="1400">
                <a:latin typeface="Times New Roman" pitchFamily="18" charset="0"/>
              </a:rPr>
              <a:t>ROSAT HRI image of Tycho’s SNR (X-ray)</a:t>
            </a:r>
            <a:r>
              <a:rPr lang="en-US" sz="1400">
                <a:latin typeface="Times New Roman" pitchFamily="18" charset="0"/>
              </a:rPr>
              <a:t>; </a:t>
            </a:r>
            <a:r>
              <a:rPr lang="ru-RU" sz="1400">
                <a:latin typeface="Times New Roman" pitchFamily="18" charset="0"/>
              </a:rPr>
              <a:t>The contour lines show the TeV - </a:t>
            </a:r>
            <a:r>
              <a:rPr lang="en-US" sz="1400">
                <a:latin typeface="Times New Roman" pitchFamily="18" charset="0"/>
              </a:rPr>
              <a:t>image</a:t>
            </a:r>
            <a:r>
              <a:rPr lang="ru-RU" sz="1400">
                <a:latin typeface="Times New Roman" pitchFamily="18" charset="0"/>
              </a:rPr>
              <a:t> by SHALON observations. </a:t>
            </a:r>
          </a:p>
          <a:p>
            <a:pPr algn="just" eaLnBrk="0" hangingPunct="0"/>
            <a:endParaRPr lang="ru-RU" sz="1600">
              <a:latin typeface="Times New Roman" pitchFamily="18" charset="0"/>
            </a:endParaRPr>
          </a:p>
        </p:txBody>
      </p:sp>
      <p:pic>
        <p:nvPicPr>
          <p:cNvPr id="117765" name="Picture 5" descr="tycho_SH_Rosat"/>
          <p:cNvPicPr>
            <a:picLocks noChangeAspect="1" noChangeArrowheads="1"/>
          </p:cNvPicPr>
          <p:nvPr/>
        </p:nvPicPr>
        <p:blipFill>
          <a:blip r:embed="rId3"/>
          <a:srcRect/>
          <a:stretch>
            <a:fillRect/>
          </a:stretch>
        </p:blipFill>
        <p:spPr bwMode="auto">
          <a:xfrm>
            <a:off x="6443663" y="3789363"/>
            <a:ext cx="2220912" cy="2119312"/>
          </a:xfrm>
          <a:prstGeom prst="rect">
            <a:avLst/>
          </a:prstGeom>
          <a:noFill/>
          <a:ln w="9525">
            <a:noFill/>
            <a:miter lim="800000"/>
            <a:headEnd/>
            <a:tailEnd/>
          </a:ln>
        </p:spPr>
      </p:pic>
      <p:pic>
        <p:nvPicPr>
          <p:cNvPr id="117766" name="Picture 13" descr="Tycho_im2010_color"/>
          <p:cNvPicPr>
            <a:picLocks noGrp="1" noChangeAspect="1" noChangeArrowheads="1"/>
          </p:cNvPicPr>
          <p:nvPr>
            <p:ph sz="quarter" idx="4294967295"/>
          </p:nvPr>
        </p:nvPicPr>
        <p:blipFill>
          <a:blip r:embed="rId4"/>
          <a:srcRect/>
          <a:stretch>
            <a:fillRect/>
          </a:stretch>
        </p:blipFill>
        <p:spPr>
          <a:xfrm>
            <a:off x="0" y="4149725"/>
            <a:ext cx="2843213" cy="2401888"/>
          </a:xfrm>
          <a:noFill/>
        </p:spPr>
      </p:pic>
      <p:pic>
        <p:nvPicPr>
          <p:cNvPr id="117767" name="Picture 15" descr="Tycho_en2010_clolor"/>
          <p:cNvPicPr>
            <a:picLocks noGrp="1" noChangeAspect="1" noChangeArrowheads="1"/>
          </p:cNvPicPr>
          <p:nvPr>
            <p:ph sz="quarter" idx="4294967295"/>
          </p:nvPr>
        </p:nvPicPr>
        <p:blipFill>
          <a:blip r:embed="rId5"/>
          <a:srcRect/>
          <a:stretch>
            <a:fillRect/>
          </a:stretch>
        </p:blipFill>
        <p:spPr>
          <a:xfrm>
            <a:off x="2843213" y="4149725"/>
            <a:ext cx="2808287" cy="2411413"/>
          </a:xfrm>
          <a:noFill/>
        </p:spPr>
      </p:pic>
      <p:pic>
        <p:nvPicPr>
          <p:cNvPr id="117768" name="Picture 19" descr="Рис2_2"/>
          <p:cNvPicPr>
            <a:picLocks noGrp="1" noChangeAspect="1" noChangeArrowheads="1"/>
          </p:cNvPicPr>
          <p:nvPr>
            <p:ph sz="half" idx="4294967295"/>
          </p:nvPr>
        </p:nvPicPr>
        <p:blipFill>
          <a:blip r:embed="rId6"/>
          <a:srcRect/>
          <a:stretch>
            <a:fillRect/>
          </a:stretch>
        </p:blipFill>
        <p:spPr>
          <a:xfrm>
            <a:off x="0" y="620713"/>
            <a:ext cx="4284663" cy="3378200"/>
          </a:xfr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835150" y="0"/>
            <a:ext cx="5399088" cy="731838"/>
          </a:xfrm>
          <a:prstGeom prst="rect">
            <a:avLst/>
          </a:prstGeom>
          <a:noFill/>
          <a:ln w="9525">
            <a:noFill/>
            <a:miter lim="800000"/>
            <a:headEnd/>
            <a:tailEnd/>
          </a:ln>
        </p:spPr>
        <p:txBody>
          <a:bodyPr anchor="ctr"/>
          <a:lstStyle/>
          <a:p>
            <a:pPr algn="ctr"/>
            <a:r>
              <a:rPr lang="en-US" sz="2600" b="1" u="sng">
                <a:solidFill>
                  <a:schemeClr val="tx2"/>
                </a:solidFill>
                <a:latin typeface="Times New Roman" pitchFamily="18" charset="0"/>
              </a:rPr>
              <a:t>Tycho’s SNR</a:t>
            </a:r>
            <a:endParaRPr lang="ru-RU" sz="2600" b="1" u="sng">
              <a:solidFill>
                <a:schemeClr val="tx2"/>
              </a:solidFill>
              <a:latin typeface="Times New Roman" pitchFamily="18" charset="0"/>
            </a:endParaRPr>
          </a:p>
        </p:txBody>
      </p:sp>
      <p:sp>
        <p:nvSpPr>
          <p:cNvPr id="25603" name="Rectangle 3"/>
          <p:cNvSpPr>
            <a:spLocks noChangeArrowheads="1"/>
          </p:cNvSpPr>
          <p:nvPr/>
        </p:nvSpPr>
        <p:spPr bwMode="auto">
          <a:xfrm>
            <a:off x="5292725" y="712788"/>
            <a:ext cx="3600450" cy="3357562"/>
          </a:xfrm>
          <a:prstGeom prst="rect">
            <a:avLst/>
          </a:prstGeom>
          <a:noFill/>
          <a:ln w="9525">
            <a:noFill/>
            <a:miter lim="800000"/>
            <a:headEnd/>
            <a:tailEnd/>
          </a:ln>
        </p:spPr>
        <p:txBody>
          <a:bodyPr anchor="ctr">
            <a:spAutoFit/>
          </a:bodyPr>
          <a:lstStyle/>
          <a:p>
            <a:pPr algn="just" eaLnBrk="0" hangingPunct="0"/>
            <a:r>
              <a:rPr lang="en-US" sz="1400">
                <a:latin typeface="Times New Roman" pitchFamily="18" charset="0"/>
              </a:rPr>
              <a:t>The additional information about parameters of Tycho’s SNR can be predicted  (in frame of this theory) if the TeV gamma-quantum spectrum of SHALON telescope is taken into account:  a source distance 3.1  - 3.3 kpc and an ambient density N</a:t>
            </a:r>
            <a:r>
              <a:rPr lang="en-US" sz="1400" baseline="-25000">
                <a:latin typeface="Times New Roman" pitchFamily="18" charset="0"/>
              </a:rPr>
              <a:t>H</a:t>
            </a:r>
            <a:r>
              <a:rPr lang="en-US" sz="1400">
                <a:latin typeface="Times New Roman" pitchFamily="18" charset="0"/>
              </a:rPr>
              <a:t> 0.5 - 0.4 cm</a:t>
            </a:r>
            <a:r>
              <a:rPr lang="en-US" sz="1400" baseline="30000">
                <a:latin typeface="Times New Roman" pitchFamily="18" charset="0"/>
              </a:rPr>
              <a:t>−3</a:t>
            </a:r>
            <a:r>
              <a:rPr lang="en-US" sz="1400">
                <a:latin typeface="Times New Roman" pitchFamily="18" charset="0"/>
              </a:rPr>
              <a:t> and </a:t>
            </a:r>
            <a:r>
              <a:rPr lang="ru-RU" sz="1400">
                <a:latin typeface="Times New Roman" pitchFamily="18" charset="0"/>
              </a:rPr>
              <a:t>the expected </a:t>
            </a:r>
            <a:r>
              <a:rPr lang="el-GR" sz="1400">
                <a:latin typeface="Times New Roman" pitchFamily="18" charset="0"/>
              </a:rPr>
              <a:t>π</a:t>
            </a:r>
            <a:r>
              <a:rPr lang="en-US" sz="1400" baseline="30000">
                <a:latin typeface="Times New Roman" pitchFamily="18" charset="0"/>
              </a:rPr>
              <a:t>o</a:t>
            </a:r>
            <a:r>
              <a:rPr lang="ru-RU" sz="1400">
                <a:latin typeface="Times New Roman" pitchFamily="18" charset="0"/>
              </a:rPr>
              <a:t>-decay</a:t>
            </a:r>
            <a:r>
              <a:rPr lang="en-US" sz="1400">
                <a:latin typeface="Times New Roman" pitchFamily="18" charset="0"/>
              </a:rPr>
              <a:t> gamma</a:t>
            </a:r>
            <a:r>
              <a:rPr lang="ru-RU" sz="1400">
                <a:latin typeface="Times New Roman" pitchFamily="18" charset="0"/>
              </a:rPr>
              <a:t>-ray energy extends up</a:t>
            </a:r>
            <a:r>
              <a:rPr lang="en-US" sz="1400">
                <a:latin typeface="Times New Roman" pitchFamily="18" charset="0"/>
              </a:rPr>
              <a:t> </a:t>
            </a:r>
            <a:r>
              <a:rPr lang="ru-RU" sz="1400">
                <a:latin typeface="Times New Roman" pitchFamily="18" charset="0"/>
              </a:rPr>
              <a:t>to about 100 TeV</a:t>
            </a:r>
            <a:endParaRPr lang="en-US" sz="1400">
              <a:latin typeface="Times New Roman" pitchFamily="18" charset="0"/>
            </a:endParaRPr>
          </a:p>
          <a:p>
            <a:pPr algn="just" eaLnBrk="0" hangingPunct="0">
              <a:spcBef>
                <a:spcPct val="20000"/>
              </a:spcBef>
            </a:pPr>
            <a:endParaRPr lang="en-US" sz="1400">
              <a:latin typeface="Times New Roman" pitchFamily="18" charset="0"/>
            </a:endParaRPr>
          </a:p>
          <a:p>
            <a:pPr algn="just"/>
            <a:r>
              <a:rPr lang="ru-RU" sz="1400">
                <a:latin typeface="Times New Roman" pitchFamily="18" charset="0"/>
              </a:rPr>
              <a:t>Recently, Tycho’s SNR was also </a:t>
            </a:r>
            <a:r>
              <a:rPr lang="en-US" sz="1400">
                <a:latin typeface="Times New Roman" pitchFamily="18" charset="0"/>
              </a:rPr>
              <a:t>detected at GeV energy range by Fermi LAT</a:t>
            </a:r>
            <a:r>
              <a:rPr lang="ru-RU" sz="1400">
                <a:latin typeface="Times New Roman" pitchFamily="18" charset="0"/>
              </a:rPr>
              <a:t> </a:t>
            </a:r>
            <a:r>
              <a:rPr lang="en-US" sz="1400">
                <a:latin typeface="Times New Roman" pitchFamily="18" charset="0"/>
              </a:rPr>
              <a:t>(</a:t>
            </a:r>
            <a:r>
              <a:rPr lang="en-US" sz="1400">
                <a:latin typeface="Times New Roman" pitchFamily="18" charset="0"/>
                <a:cs typeface="Times New Roman" pitchFamily="18" charset="0"/>
              </a:rPr>
              <a:t>●</a:t>
            </a:r>
            <a:r>
              <a:rPr lang="en-US" sz="1400">
                <a:latin typeface="Times New Roman" pitchFamily="18" charset="0"/>
              </a:rPr>
              <a:t>) (2010, 2011)</a:t>
            </a:r>
            <a:r>
              <a:rPr lang="ru-RU" sz="1400">
                <a:latin typeface="Times New Roman" pitchFamily="18" charset="0"/>
              </a:rPr>
              <a:t>. </a:t>
            </a:r>
            <a:r>
              <a:rPr lang="en-US" sz="1400">
                <a:latin typeface="Times New Roman" pitchFamily="18" charset="0"/>
              </a:rPr>
              <a:t>T</a:t>
            </a:r>
            <a:r>
              <a:rPr lang="ru-RU" sz="1400">
                <a:latin typeface="Times New Roman" pitchFamily="18" charset="0"/>
              </a:rPr>
              <a:t>he Tycho’s SNR </a:t>
            </a:r>
            <a:r>
              <a:rPr lang="en-US" sz="1400">
                <a:latin typeface="Times New Roman" pitchFamily="18" charset="0"/>
              </a:rPr>
              <a:t>spectral energy distribution</a:t>
            </a:r>
            <a:r>
              <a:rPr lang="ru-RU" sz="1400">
                <a:latin typeface="Times New Roman" pitchFamily="18" charset="0"/>
              </a:rPr>
              <a:t> by</a:t>
            </a:r>
            <a:r>
              <a:rPr lang="en-US" sz="1400">
                <a:latin typeface="Times New Roman" pitchFamily="18" charset="0"/>
              </a:rPr>
              <a:t> </a:t>
            </a:r>
            <a:r>
              <a:rPr lang="ru-RU" sz="1400">
                <a:latin typeface="Times New Roman" pitchFamily="18" charset="0"/>
              </a:rPr>
              <a:t>SHALON</a:t>
            </a:r>
            <a:r>
              <a:rPr lang="en-US" sz="1400">
                <a:latin typeface="Times New Roman" pitchFamily="18" charset="0"/>
              </a:rPr>
              <a:t> </a:t>
            </a:r>
            <a:r>
              <a:rPr lang="ru-RU" sz="1400"/>
              <a:t>(</a:t>
            </a:r>
            <a:r>
              <a:rPr lang="ru-RU" sz="1400">
                <a:sym typeface="Wingdings 3" pitchFamily="18" charset="2"/>
              </a:rPr>
              <a:t></a:t>
            </a:r>
            <a:r>
              <a:rPr lang="ru-RU" sz="1400"/>
              <a:t>)</a:t>
            </a:r>
            <a:r>
              <a:rPr lang="ru-RU" sz="1400">
                <a:latin typeface="Times New Roman" pitchFamily="18" charset="0"/>
              </a:rPr>
              <a:t> </a:t>
            </a:r>
            <a:r>
              <a:rPr lang="en-US" sz="1400">
                <a:latin typeface="Times New Roman" pitchFamily="18" charset="0"/>
              </a:rPr>
              <a:t>(1996 - 2010) </a:t>
            </a:r>
            <a:r>
              <a:rPr lang="ru-RU" sz="1400">
                <a:latin typeface="Times New Roman" pitchFamily="18" charset="0"/>
              </a:rPr>
              <a:t>comparing with VERITAS</a:t>
            </a:r>
            <a:r>
              <a:rPr lang="en-US" sz="1600">
                <a:latin typeface="Times New Roman" pitchFamily="18" charset="0"/>
              </a:rPr>
              <a:t> (</a:t>
            </a:r>
            <a:r>
              <a:rPr lang="en-US" sz="1600">
                <a:latin typeface="Times New Roman" pitchFamily="18" charset="0"/>
                <a:cs typeface="Times New Roman" pitchFamily="18" charset="0"/>
              </a:rPr>
              <a:t>○)</a:t>
            </a:r>
            <a:r>
              <a:rPr lang="ru-RU" sz="1400">
                <a:latin typeface="Times New Roman" pitchFamily="18" charset="0"/>
              </a:rPr>
              <a:t> </a:t>
            </a:r>
            <a:r>
              <a:rPr lang="en-US" sz="1400">
                <a:latin typeface="Times New Roman" pitchFamily="18" charset="0"/>
              </a:rPr>
              <a:t>(2009), Fermi LAT</a:t>
            </a:r>
            <a:r>
              <a:rPr lang="ru-RU" sz="1400">
                <a:latin typeface="Times New Roman" pitchFamily="18" charset="0"/>
              </a:rPr>
              <a:t> </a:t>
            </a:r>
            <a:r>
              <a:rPr lang="en-US" sz="1400">
                <a:latin typeface="Times New Roman" pitchFamily="18" charset="0"/>
              </a:rPr>
              <a:t>(●) (2010, 2011)</a:t>
            </a:r>
            <a:r>
              <a:rPr lang="ru-RU" sz="1400">
                <a:latin typeface="Times New Roman" pitchFamily="18" charset="0"/>
              </a:rPr>
              <a:t> </a:t>
            </a:r>
            <a:r>
              <a:rPr lang="en-US" sz="1400">
                <a:latin typeface="Times New Roman" pitchFamily="18" charset="0"/>
              </a:rPr>
              <a:t>and </a:t>
            </a:r>
            <a:r>
              <a:rPr lang="ru-RU" sz="1400">
                <a:latin typeface="Times New Roman" pitchFamily="18" charset="0"/>
              </a:rPr>
              <a:t>theoretical</a:t>
            </a:r>
            <a:r>
              <a:rPr lang="en-US" sz="1400">
                <a:latin typeface="Times New Roman" pitchFamily="18" charset="0"/>
              </a:rPr>
              <a:t> </a:t>
            </a:r>
            <a:r>
              <a:rPr lang="ru-RU" sz="1400">
                <a:latin typeface="Times New Roman" pitchFamily="18" charset="0"/>
              </a:rPr>
              <a:t>models </a:t>
            </a:r>
            <a:r>
              <a:rPr lang="en-US" sz="1400">
                <a:latin typeface="Times New Roman" pitchFamily="18" charset="0"/>
              </a:rPr>
              <a:t>.</a:t>
            </a:r>
          </a:p>
        </p:txBody>
      </p:sp>
      <p:pic>
        <p:nvPicPr>
          <p:cNvPr id="25604" name="Picture 6" descr="Tycho_im2010_color"/>
          <p:cNvPicPr>
            <a:picLocks noGrp="1" noChangeAspect="1" noChangeArrowheads="1"/>
          </p:cNvPicPr>
          <p:nvPr>
            <p:ph sz="quarter" idx="2"/>
          </p:nvPr>
        </p:nvPicPr>
        <p:blipFill>
          <a:blip r:embed="rId3" cstate="print"/>
          <a:srcRect/>
          <a:stretch>
            <a:fillRect/>
          </a:stretch>
        </p:blipFill>
        <p:spPr>
          <a:xfrm>
            <a:off x="3924300" y="4556125"/>
            <a:ext cx="2587625" cy="2185988"/>
          </a:xfrm>
          <a:noFill/>
        </p:spPr>
      </p:pic>
      <p:pic>
        <p:nvPicPr>
          <p:cNvPr id="25605" name="Picture 7" descr="Tycho_en2010_clolor"/>
          <p:cNvPicPr>
            <a:picLocks noGrp="1" noChangeAspect="1" noChangeArrowheads="1"/>
          </p:cNvPicPr>
          <p:nvPr>
            <p:ph sz="quarter" idx="3"/>
          </p:nvPr>
        </p:nvPicPr>
        <p:blipFill>
          <a:blip r:embed="rId4"/>
          <a:srcRect/>
          <a:stretch>
            <a:fillRect/>
          </a:stretch>
        </p:blipFill>
        <p:spPr>
          <a:xfrm>
            <a:off x="6502400" y="4554538"/>
            <a:ext cx="2641600" cy="2187575"/>
          </a:xfrm>
          <a:noFill/>
        </p:spPr>
      </p:pic>
      <p:sp>
        <p:nvSpPr>
          <p:cNvPr id="25607" name="Rectangle 17"/>
          <p:cNvSpPr>
            <a:spLocks noChangeArrowheads="1"/>
          </p:cNvSpPr>
          <p:nvPr/>
        </p:nvSpPr>
        <p:spPr bwMode="auto">
          <a:xfrm>
            <a:off x="-252413" y="4756150"/>
            <a:ext cx="4032251" cy="1625600"/>
          </a:xfrm>
          <a:prstGeom prst="rect">
            <a:avLst/>
          </a:prstGeom>
          <a:noFill/>
          <a:ln w="9525" algn="ctr">
            <a:noFill/>
            <a:miter lim="800000"/>
            <a:headEnd/>
            <a:tailEnd/>
          </a:ln>
        </p:spPr>
        <p:txBody>
          <a:bodyPr>
            <a:spAutoFit/>
          </a:bodyPr>
          <a:lstStyle/>
          <a:p>
            <a:pPr marL="342900" indent="-342900" algn="just" eaLnBrk="0" hangingPunct="0">
              <a:lnSpc>
                <a:spcPct val="80000"/>
              </a:lnSpc>
              <a:spcBef>
                <a:spcPct val="20000"/>
              </a:spcBef>
            </a:pPr>
            <a:r>
              <a:rPr lang="ru-RU" sz="1400">
                <a:latin typeface="Times New Roman" pitchFamily="18" charset="0"/>
              </a:rPr>
              <a:t>	 </a:t>
            </a:r>
            <a:r>
              <a:rPr lang="en-US">
                <a:latin typeface="Times New Roman" pitchFamily="18" charset="0"/>
              </a:rPr>
              <a:t>The spectral energy distribution of the </a:t>
            </a:r>
            <a:r>
              <a:rPr lang="en-US" i="1">
                <a:latin typeface="Times New Roman" pitchFamily="18" charset="0"/>
              </a:rPr>
              <a:t>gamma</a:t>
            </a:r>
            <a:r>
              <a:rPr lang="en-US">
                <a:latin typeface="Times New Roman" pitchFamily="18" charset="0"/>
              </a:rPr>
              <a:t>-ray emission from Tycho’s SNR by SHALON </a:t>
            </a:r>
            <a:r>
              <a:rPr lang="ru-RU"/>
              <a:t>(</a:t>
            </a:r>
            <a:r>
              <a:rPr lang="ru-RU">
                <a:sym typeface="Wingdings 3" pitchFamily="18" charset="2"/>
              </a:rPr>
              <a:t></a:t>
            </a:r>
            <a:r>
              <a:rPr lang="ru-RU"/>
              <a:t>)</a:t>
            </a:r>
            <a:r>
              <a:rPr lang="en-US"/>
              <a:t> </a:t>
            </a:r>
            <a:r>
              <a:rPr lang="en-US">
                <a:latin typeface="Times New Roman" pitchFamily="18" charset="0"/>
              </a:rPr>
              <a:t>in comparison with other experiment data Fermi LAT, HEGRA, VERITAS, Whipple and with theoretical predictions [23 - 25].</a:t>
            </a:r>
            <a:endParaRPr lang="ru-RU">
              <a:latin typeface="Times New Roman" pitchFamily="18" charset="0"/>
            </a:endParaRPr>
          </a:p>
        </p:txBody>
      </p:sp>
      <p:sp>
        <p:nvSpPr>
          <p:cNvPr id="25609" name="Text Box 5"/>
          <p:cNvSpPr txBox="1">
            <a:spLocks noChangeArrowheads="1"/>
          </p:cNvSpPr>
          <p:nvPr/>
        </p:nvSpPr>
        <p:spPr bwMode="auto">
          <a:xfrm>
            <a:off x="5378450" y="4221163"/>
            <a:ext cx="3657600" cy="336550"/>
          </a:xfrm>
          <a:prstGeom prst="rect">
            <a:avLst/>
          </a:prstGeom>
          <a:noFill/>
          <a:ln w="9525">
            <a:noFill/>
            <a:miter lim="800000"/>
            <a:headEnd/>
            <a:tailEnd/>
          </a:ln>
        </p:spPr>
        <p:txBody>
          <a:bodyPr>
            <a:spAutoFit/>
          </a:bodyPr>
          <a:lstStyle/>
          <a:p>
            <a:pPr eaLnBrk="0" hangingPunct="0"/>
            <a:r>
              <a:rPr lang="ru-RU" sz="1600">
                <a:latin typeface="Times New Roman" pitchFamily="18" charset="0"/>
              </a:rPr>
              <a:t>The images of </a:t>
            </a:r>
            <a:r>
              <a:rPr lang="en-US" sz="1600">
                <a:latin typeface="Times New Roman" pitchFamily="18" charset="0"/>
              </a:rPr>
              <a:t>Tycho’s SNR</a:t>
            </a:r>
            <a:r>
              <a:rPr lang="ru-RU" sz="1600">
                <a:latin typeface="Times New Roman" pitchFamily="18" charset="0"/>
              </a:rPr>
              <a:t> by SHALON</a:t>
            </a:r>
          </a:p>
        </p:txBody>
      </p:sp>
      <p:pic>
        <p:nvPicPr>
          <p:cNvPr id="25610" name="Picture 10" descr="Tycho_SED"/>
          <p:cNvPicPr>
            <a:picLocks noChangeAspect="1" noChangeArrowheads="1"/>
          </p:cNvPicPr>
          <p:nvPr/>
        </p:nvPicPr>
        <p:blipFill>
          <a:blip r:embed="rId5"/>
          <a:srcRect/>
          <a:stretch>
            <a:fillRect/>
          </a:stretch>
        </p:blipFill>
        <p:spPr bwMode="auto">
          <a:xfrm>
            <a:off x="34925" y="692150"/>
            <a:ext cx="5111750" cy="380206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4643438" y="820738"/>
            <a:ext cx="3960812" cy="5921375"/>
          </a:xfrm>
          <a:prstGeom prst="rect">
            <a:avLst/>
          </a:prstGeom>
          <a:noFill/>
          <a:ln w="9525">
            <a:noFill/>
            <a:miter lim="800000"/>
            <a:headEnd/>
            <a:tailEnd/>
          </a:ln>
        </p:spPr>
        <p:txBody>
          <a:bodyPr>
            <a:spAutoFit/>
          </a:bodyPr>
          <a:lstStyle/>
          <a:p>
            <a:pPr algn="just"/>
            <a:endParaRPr lang="en-US">
              <a:latin typeface="Times New Roman" pitchFamily="18" charset="0"/>
            </a:endParaRPr>
          </a:p>
          <a:p>
            <a:pPr algn="just"/>
            <a:r>
              <a:rPr lang="ru-RU">
                <a:latin typeface="Times New Roman" pitchFamily="18" charset="0"/>
              </a:rPr>
              <a:t>Cassiopeia A (Cas A) is the youngest of historical supernova</a:t>
            </a:r>
            <a:r>
              <a:rPr lang="en-US">
                <a:latin typeface="Times New Roman" pitchFamily="18" charset="0"/>
              </a:rPr>
              <a:t> </a:t>
            </a:r>
            <a:r>
              <a:rPr lang="ru-RU">
                <a:latin typeface="Times New Roman" pitchFamily="18" charset="0"/>
              </a:rPr>
              <a:t>remnant in our Galaxy. The supernova explosion that</a:t>
            </a:r>
            <a:r>
              <a:rPr lang="en-US">
                <a:latin typeface="Times New Roman" pitchFamily="18" charset="0"/>
              </a:rPr>
              <a:t> </a:t>
            </a:r>
            <a:r>
              <a:rPr lang="ru-RU">
                <a:latin typeface="Times New Roman" pitchFamily="18" charset="0"/>
              </a:rPr>
              <a:t>gave rise to Cas A occurred around 1680. Its overall brightness</a:t>
            </a:r>
            <a:r>
              <a:rPr lang="en-US">
                <a:latin typeface="Times New Roman" pitchFamily="18" charset="0"/>
              </a:rPr>
              <a:t> </a:t>
            </a:r>
            <a:r>
              <a:rPr lang="ru-RU">
                <a:latin typeface="Times New Roman" pitchFamily="18" charset="0"/>
              </a:rPr>
              <a:t>across the electromagnetic spectrum makes it a unique</a:t>
            </a:r>
            <a:r>
              <a:rPr lang="en-US">
                <a:latin typeface="Times New Roman" pitchFamily="18" charset="0"/>
              </a:rPr>
              <a:t> </a:t>
            </a:r>
            <a:r>
              <a:rPr lang="ru-RU">
                <a:latin typeface="Times New Roman" pitchFamily="18" charset="0"/>
              </a:rPr>
              <a:t>object for studying high-energy phenomena in SNRs. </a:t>
            </a:r>
            <a:endParaRPr lang="en-US">
              <a:latin typeface="Times New Roman" pitchFamily="18" charset="0"/>
            </a:endParaRPr>
          </a:p>
          <a:p>
            <a:pPr algn="just"/>
            <a:endParaRPr lang="en-US">
              <a:latin typeface="Times New Roman" pitchFamily="18" charset="0"/>
            </a:endParaRPr>
          </a:p>
          <a:p>
            <a:pPr algn="just"/>
            <a:endParaRPr lang="en-US">
              <a:latin typeface="Times New Roman" pitchFamily="18" charset="0"/>
            </a:endParaRPr>
          </a:p>
          <a:p>
            <a:pPr algn="just"/>
            <a:r>
              <a:rPr lang="ru-RU">
                <a:latin typeface="Times New Roman" pitchFamily="18" charset="0"/>
              </a:rPr>
              <a:t>Cas</a:t>
            </a:r>
            <a:r>
              <a:rPr lang="en-US">
                <a:latin typeface="Times New Roman" pitchFamily="18" charset="0"/>
              </a:rPr>
              <a:t> </a:t>
            </a:r>
            <a:r>
              <a:rPr lang="ru-RU">
                <a:latin typeface="Times New Roman" pitchFamily="18" charset="0"/>
              </a:rPr>
              <a:t>A was detected in TeV </a:t>
            </a:r>
            <a:r>
              <a:rPr lang="en-US" i="1">
                <a:latin typeface="Times New Roman" pitchFamily="18" charset="0"/>
              </a:rPr>
              <a:t>gamma-</a:t>
            </a:r>
            <a:r>
              <a:rPr lang="ru-RU">
                <a:latin typeface="Times New Roman" pitchFamily="18" charset="0"/>
              </a:rPr>
              <a:t>rays, first by HEGRA </a:t>
            </a:r>
            <a:r>
              <a:rPr lang="en-US">
                <a:latin typeface="Times New Roman" pitchFamily="18" charset="0"/>
              </a:rPr>
              <a:t>(2001)</a:t>
            </a:r>
            <a:r>
              <a:rPr lang="ru-RU">
                <a:latin typeface="Times New Roman" pitchFamily="18" charset="0"/>
              </a:rPr>
              <a:t> and</a:t>
            </a:r>
            <a:r>
              <a:rPr lang="en-US">
                <a:latin typeface="Times New Roman" pitchFamily="18" charset="0"/>
              </a:rPr>
              <a:t> </a:t>
            </a:r>
            <a:r>
              <a:rPr lang="ru-RU">
                <a:latin typeface="Times New Roman" pitchFamily="18" charset="0"/>
              </a:rPr>
              <a:t>later confirmed by MAGIC</a:t>
            </a:r>
            <a:r>
              <a:rPr lang="en-US">
                <a:latin typeface="Times New Roman" pitchFamily="18" charset="0"/>
              </a:rPr>
              <a:t> (2007)</a:t>
            </a:r>
            <a:r>
              <a:rPr lang="ru-RU">
                <a:latin typeface="Times New Roman" pitchFamily="18" charset="0"/>
              </a:rPr>
              <a:t> and VERITAS</a:t>
            </a:r>
            <a:r>
              <a:rPr lang="en-US">
                <a:latin typeface="Times New Roman" pitchFamily="18" charset="0"/>
              </a:rPr>
              <a:t> (2010)</a:t>
            </a:r>
            <a:r>
              <a:rPr lang="ru-RU">
                <a:latin typeface="Times New Roman" pitchFamily="18" charset="0"/>
              </a:rPr>
              <a:t>. The</a:t>
            </a:r>
            <a:r>
              <a:rPr lang="en-US">
                <a:latin typeface="Times New Roman" pitchFamily="18" charset="0"/>
              </a:rPr>
              <a:t> </a:t>
            </a:r>
            <a:r>
              <a:rPr lang="ru-RU">
                <a:latin typeface="Times New Roman" pitchFamily="18" charset="0"/>
              </a:rPr>
              <a:t>high energy </a:t>
            </a:r>
            <a:r>
              <a:rPr lang="en-US" i="1">
                <a:latin typeface="Times New Roman" pitchFamily="18" charset="0"/>
              </a:rPr>
              <a:t>gamma</a:t>
            </a:r>
            <a:r>
              <a:rPr lang="ru-RU">
                <a:latin typeface="Times New Roman" pitchFamily="18" charset="0"/>
              </a:rPr>
              <a:t>-ray emission from Cas A was detected with</a:t>
            </a:r>
            <a:r>
              <a:rPr lang="en-US">
                <a:latin typeface="Times New Roman" pitchFamily="18" charset="0"/>
              </a:rPr>
              <a:t> </a:t>
            </a:r>
            <a:r>
              <a:rPr lang="ru-RU">
                <a:latin typeface="Times New Roman" pitchFamily="18" charset="0"/>
              </a:rPr>
              <a:t>Fermi LAT </a:t>
            </a:r>
            <a:r>
              <a:rPr lang="en-US">
                <a:latin typeface="Times New Roman" pitchFamily="18" charset="0"/>
              </a:rPr>
              <a:t>(2010)</a:t>
            </a:r>
            <a:r>
              <a:rPr lang="ru-RU">
                <a:latin typeface="Times New Roman" pitchFamily="18" charset="0"/>
              </a:rPr>
              <a:t> in the range 500 MeV - 50 GeV.</a:t>
            </a:r>
          </a:p>
          <a:p>
            <a:pPr eaLnBrk="0" hangingPunct="0">
              <a:lnSpc>
                <a:spcPct val="105000"/>
              </a:lnSpc>
              <a:spcBef>
                <a:spcPct val="20000"/>
              </a:spcBef>
            </a:pPr>
            <a:endParaRPr lang="en-US">
              <a:latin typeface="Times New Roman" pitchFamily="18" charset="0"/>
            </a:endParaRPr>
          </a:p>
          <a:p>
            <a:pPr algn="just"/>
            <a:endParaRPr lang="en-US">
              <a:latin typeface="Times New Roman" pitchFamily="18" charset="0"/>
            </a:endParaRPr>
          </a:p>
          <a:p>
            <a:pPr algn="just" eaLnBrk="0" hangingPunct="0">
              <a:lnSpc>
                <a:spcPct val="105000"/>
              </a:lnSpc>
              <a:spcBef>
                <a:spcPct val="20000"/>
              </a:spcBef>
            </a:pPr>
            <a:r>
              <a:rPr lang="en-US" sz="1400">
                <a:latin typeface="Times New Roman" pitchFamily="18" charset="0"/>
              </a:rPr>
              <a:t>	</a:t>
            </a:r>
            <a:endParaRPr lang="ru-RU" sz="1400">
              <a:latin typeface="Times New Roman" pitchFamily="18" charset="0"/>
            </a:endParaRPr>
          </a:p>
        </p:txBody>
      </p:sp>
      <p:sp>
        <p:nvSpPr>
          <p:cNvPr id="79875" name="Rectangle 4"/>
          <p:cNvSpPr>
            <a:spLocks noChangeArrowheads="1"/>
          </p:cNvSpPr>
          <p:nvPr/>
        </p:nvSpPr>
        <p:spPr bwMode="auto">
          <a:xfrm>
            <a:off x="-36513" y="4652963"/>
            <a:ext cx="4464051" cy="1966912"/>
          </a:xfrm>
          <a:prstGeom prst="rect">
            <a:avLst/>
          </a:prstGeom>
          <a:noFill/>
          <a:ln w="9525" algn="ctr">
            <a:noFill/>
            <a:miter lim="800000"/>
            <a:headEnd/>
            <a:tailEnd/>
          </a:ln>
        </p:spPr>
        <p:txBody>
          <a:bodyPr>
            <a:spAutoFit/>
          </a:bodyPr>
          <a:lstStyle/>
          <a:p>
            <a:pPr marL="342900" indent="-342900" algn="ctr"/>
            <a:r>
              <a:rPr lang="en-US" sz="1600">
                <a:latin typeface="Times New Roman" pitchFamily="18" charset="0"/>
              </a:rPr>
              <a:t>     </a:t>
            </a:r>
            <a:r>
              <a:rPr lang="en-US">
                <a:latin typeface="Times New Roman" pitchFamily="18" charset="0"/>
              </a:rPr>
              <a:t>The composite image of Cas A SNR.</a:t>
            </a:r>
            <a:r>
              <a:rPr lang="en-US" sz="1500">
                <a:latin typeface="Times New Roman" pitchFamily="18" charset="0"/>
              </a:rPr>
              <a:t> </a:t>
            </a:r>
          </a:p>
          <a:p>
            <a:pPr marL="342900" indent="-342900"/>
            <a:endParaRPr lang="en-US" sz="1500">
              <a:latin typeface="Times New Roman" pitchFamily="18" charset="0"/>
            </a:endParaRPr>
          </a:p>
          <a:p>
            <a:pPr marL="342900" indent="-342900"/>
            <a:r>
              <a:rPr lang="en-US" sz="1500">
                <a:latin typeface="Times New Roman" pitchFamily="18" charset="0"/>
              </a:rPr>
              <a:t>	</a:t>
            </a:r>
            <a:r>
              <a:rPr lang="ru-RU" sz="1500">
                <a:latin typeface="Times New Roman" pitchFamily="18" charset="0"/>
              </a:rPr>
              <a:t>Infrared data from the Spitzer Space Telescope </a:t>
            </a:r>
            <a:endParaRPr lang="en-US" sz="1500">
              <a:latin typeface="Times New Roman" pitchFamily="18" charset="0"/>
            </a:endParaRPr>
          </a:p>
          <a:p>
            <a:pPr marL="342900" indent="-342900"/>
            <a:r>
              <a:rPr lang="en-US" sz="1500">
                <a:latin typeface="Times New Roman" pitchFamily="18" charset="0"/>
              </a:rPr>
              <a:t>                    </a:t>
            </a:r>
            <a:r>
              <a:rPr lang="ru-RU" sz="1500">
                <a:latin typeface="Times New Roman" pitchFamily="18" charset="0"/>
              </a:rPr>
              <a:t>are colored red; </a:t>
            </a:r>
            <a:endParaRPr lang="en-US" sz="1500">
              <a:latin typeface="Times New Roman" pitchFamily="18" charset="0"/>
            </a:endParaRPr>
          </a:p>
          <a:p>
            <a:pPr marL="342900" indent="-342900"/>
            <a:r>
              <a:rPr lang="en-US" sz="1500">
                <a:latin typeface="Times New Roman" pitchFamily="18" charset="0"/>
              </a:rPr>
              <a:t>	O</a:t>
            </a:r>
            <a:r>
              <a:rPr lang="ru-RU" sz="1500">
                <a:latin typeface="Times New Roman" pitchFamily="18" charset="0"/>
              </a:rPr>
              <a:t>ptical data from the Hubble Space Telescope </a:t>
            </a:r>
            <a:endParaRPr lang="en-US" sz="1500">
              <a:latin typeface="Times New Roman" pitchFamily="18" charset="0"/>
            </a:endParaRPr>
          </a:p>
          <a:p>
            <a:pPr marL="342900" indent="-342900"/>
            <a:r>
              <a:rPr lang="en-US" sz="1500">
                <a:latin typeface="Times New Roman" pitchFamily="18" charset="0"/>
              </a:rPr>
              <a:t>                      </a:t>
            </a:r>
            <a:r>
              <a:rPr lang="ru-RU" sz="1500">
                <a:latin typeface="Times New Roman" pitchFamily="18" charset="0"/>
              </a:rPr>
              <a:t>are yellow; </a:t>
            </a:r>
            <a:endParaRPr lang="en-US" sz="1500">
              <a:latin typeface="Times New Roman" pitchFamily="18" charset="0"/>
            </a:endParaRPr>
          </a:p>
          <a:p>
            <a:pPr marL="342900" indent="-342900"/>
            <a:r>
              <a:rPr lang="en-US" sz="1500">
                <a:latin typeface="Times New Roman" pitchFamily="18" charset="0"/>
              </a:rPr>
              <a:t>	</a:t>
            </a:r>
            <a:r>
              <a:rPr lang="ru-RU" sz="1500">
                <a:latin typeface="Times New Roman" pitchFamily="18" charset="0"/>
              </a:rPr>
              <a:t>X-ray data from the Chandra X-ray Observatory </a:t>
            </a:r>
            <a:endParaRPr lang="en-US" sz="1500">
              <a:latin typeface="Times New Roman" pitchFamily="18" charset="0"/>
            </a:endParaRPr>
          </a:p>
          <a:p>
            <a:pPr marL="342900" indent="-342900"/>
            <a:r>
              <a:rPr lang="en-US" sz="1500">
                <a:latin typeface="Times New Roman" pitchFamily="18" charset="0"/>
              </a:rPr>
              <a:t>                    </a:t>
            </a:r>
            <a:r>
              <a:rPr lang="ru-RU" sz="1500">
                <a:latin typeface="Times New Roman" pitchFamily="18" charset="0"/>
              </a:rPr>
              <a:t>are green and blue. </a:t>
            </a:r>
          </a:p>
        </p:txBody>
      </p:sp>
      <p:sp>
        <p:nvSpPr>
          <p:cNvPr id="79876" name="Rectangle 6"/>
          <p:cNvSpPr>
            <a:spLocks noChangeArrowheads="1"/>
          </p:cNvSpPr>
          <p:nvPr/>
        </p:nvSpPr>
        <p:spPr bwMode="auto">
          <a:xfrm>
            <a:off x="1835150" y="0"/>
            <a:ext cx="5399088" cy="731838"/>
          </a:xfrm>
          <a:prstGeom prst="rect">
            <a:avLst/>
          </a:prstGeom>
          <a:noFill/>
          <a:ln w="9525">
            <a:noFill/>
            <a:miter lim="800000"/>
            <a:headEnd/>
            <a:tailEnd/>
          </a:ln>
        </p:spPr>
        <p:txBody>
          <a:bodyPr anchor="ctr"/>
          <a:lstStyle/>
          <a:p>
            <a:pPr algn="ctr"/>
            <a:r>
              <a:rPr lang="en-US" sz="2600" b="1" u="sng">
                <a:solidFill>
                  <a:schemeClr val="tx2"/>
                </a:solidFill>
                <a:latin typeface="Times New Roman" pitchFamily="18" charset="0"/>
              </a:rPr>
              <a:t>Cassiopeia A (1680 yr.)</a:t>
            </a:r>
            <a:endParaRPr lang="ru-RU" sz="2600" b="1" u="sng">
              <a:solidFill>
                <a:schemeClr val="tx2"/>
              </a:solidFill>
              <a:latin typeface="Times New Roman" pitchFamily="18" charset="0"/>
            </a:endParaRPr>
          </a:p>
        </p:txBody>
      </p:sp>
      <p:pic>
        <p:nvPicPr>
          <p:cNvPr id="79878" name="Picture 6" descr="casa"/>
          <p:cNvPicPr>
            <a:picLocks noChangeAspect="1" noChangeArrowheads="1"/>
          </p:cNvPicPr>
          <p:nvPr/>
        </p:nvPicPr>
        <p:blipFill>
          <a:blip r:embed="rId3"/>
          <a:srcRect l="6001" r="6001"/>
          <a:stretch>
            <a:fillRect/>
          </a:stretch>
        </p:blipFill>
        <p:spPr bwMode="auto">
          <a:xfrm>
            <a:off x="252413" y="908050"/>
            <a:ext cx="4032250" cy="34861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3419475" y="404813"/>
            <a:ext cx="5473700" cy="2809875"/>
          </a:xfrm>
          <a:prstGeom prst="rect">
            <a:avLst/>
          </a:prstGeom>
          <a:noFill/>
          <a:ln w="9525">
            <a:noFill/>
            <a:miter lim="800000"/>
            <a:headEnd/>
            <a:tailEnd/>
          </a:ln>
        </p:spPr>
        <p:txBody>
          <a:bodyPr>
            <a:spAutoFit/>
          </a:bodyPr>
          <a:lstStyle/>
          <a:p>
            <a:pPr eaLnBrk="0" hangingPunct="0">
              <a:lnSpc>
                <a:spcPct val="105000"/>
              </a:lnSpc>
              <a:spcBef>
                <a:spcPct val="20000"/>
              </a:spcBef>
            </a:pPr>
            <a:endParaRPr lang="en-US" sz="1500">
              <a:latin typeface="Times New Roman" pitchFamily="18" charset="0"/>
            </a:endParaRPr>
          </a:p>
          <a:p>
            <a:pPr algn="just"/>
            <a:r>
              <a:rPr lang="en-US" sz="1500">
                <a:latin typeface="Times New Roman" pitchFamily="18" charset="0"/>
              </a:rPr>
              <a:t>Cas A was observed with SHALON telescope during the 27 hours of autumn 2010. All observations were made with the standard procedure of SHALON experiment during moonless nights with zenith angles from 13 to 35 degree. The </a:t>
            </a:r>
            <a:r>
              <a:rPr lang="en-US" sz="1500" i="1">
                <a:latin typeface="Times New Roman" pitchFamily="18" charset="0"/>
              </a:rPr>
              <a:t>gamma</a:t>
            </a:r>
            <a:r>
              <a:rPr lang="en-US" sz="1500">
                <a:latin typeface="Times New Roman" pitchFamily="18" charset="0"/>
              </a:rPr>
              <a:t>-ray source associated with the SNR Cassiopeia A was detected above 800 GeV with a statistical significance of 7.1</a:t>
            </a:r>
            <a:r>
              <a:rPr lang="ru-RU" sz="1500">
                <a:latin typeface="Times New Roman" pitchFamily="18" charset="0"/>
              </a:rPr>
              <a:t>σ</a:t>
            </a:r>
            <a:r>
              <a:rPr lang="en-US" sz="1500" i="1">
                <a:latin typeface="Times New Roman" pitchFamily="18" charset="0"/>
              </a:rPr>
              <a:t> Li&amp;Ma</a:t>
            </a:r>
            <a:r>
              <a:rPr lang="en-US" sz="1500">
                <a:latin typeface="Times New Roman" pitchFamily="18" charset="0"/>
              </a:rPr>
              <a:t> with a </a:t>
            </a:r>
            <a:r>
              <a:rPr lang="en-US" sz="1500" i="1">
                <a:latin typeface="Times New Roman" pitchFamily="18" charset="0"/>
              </a:rPr>
              <a:t>gamma</a:t>
            </a:r>
            <a:r>
              <a:rPr lang="en-US" sz="1500">
                <a:latin typeface="Times New Roman" pitchFamily="18" charset="0"/>
              </a:rPr>
              <a:t>-quantum flux above 0.8 TeV:</a:t>
            </a:r>
          </a:p>
          <a:p>
            <a:pPr algn="just" eaLnBrk="0" hangingPunct="0">
              <a:lnSpc>
                <a:spcPct val="105000"/>
              </a:lnSpc>
              <a:spcBef>
                <a:spcPct val="20000"/>
              </a:spcBef>
            </a:pPr>
            <a:r>
              <a:rPr lang="en-US" sz="1400">
                <a:latin typeface="Times New Roman" pitchFamily="18" charset="0"/>
              </a:rPr>
              <a:t>	</a:t>
            </a:r>
          </a:p>
          <a:p>
            <a:pPr algn="ctr" eaLnBrk="0" hangingPunct="0">
              <a:lnSpc>
                <a:spcPct val="105000"/>
              </a:lnSpc>
              <a:spcBef>
                <a:spcPct val="20000"/>
              </a:spcBef>
            </a:pPr>
            <a:r>
              <a:rPr lang="ru-RU" b="1">
                <a:latin typeface="Times New Roman" pitchFamily="18" charset="0"/>
              </a:rPr>
              <a:t>I</a:t>
            </a:r>
            <a:r>
              <a:rPr lang="ru-RU" b="1" i="1" baseline="-25000">
                <a:latin typeface="Times New Roman" pitchFamily="18" charset="0"/>
              </a:rPr>
              <a:t>C</a:t>
            </a:r>
            <a:r>
              <a:rPr lang="en-US" b="1" i="1" baseline="-25000">
                <a:latin typeface="Times New Roman" pitchFamily="18" charset="0"/>
              </a:rPr>
              <a:t>asA</a:t>
            </a:r>
            <a:r>
              <a:rPr lang="ru-RU" b="1">
                <a:latin typeface="Times New Roman" pitchFamily="18" charset="0"/>
              </a:rPr>
              <a:t>(&gt;0,8</a:t>
            </a:r>
            <a:r>
              <a:rPr lang="en-US" b="1">
                <a:latin typeface="Times New Roman" pitchFamily="18" charset="0"/>
              </a:rPr>
              <a:t>TeV</a:t>
            </a:r>
            <a:r>
              <a:rPr lang="ru-RU" b="1">
                <a:latin typeface="Times New Roman" pitchFamily="18" charset="0"/>
              </a:rPr>
              <a:t>) = (0,68</a:t>
            </a:r>
            <a:r>
              <a:rPr lang="ru-RU" b="1">
                <a:latin typeface="Times New Roman" pitchFamily="18" charset="0"/>
                <a:sym typeface="Symbol" pitchFamily="18" charset="2"/>
              </a:rPr>
              <a:t></a:t>
            </a:r>
            <a:r>
              <a:rPr lang="ru-RU" b="1">
                <a:latin typeface="Times New Roman" pitchFamily="18" charset="0"/>
              </a:rPr>
              <a:t>0,1</a:t>
            </a:r>
            <a:r>
              <a:rPr lang="en-US" b="1">
                <a:latin typeface="Times New Roman" pitchFamily="18" charset="0"/>
              </a:rPr>
              <a:t>3</a:t>
            </a:r>
            <a:r>
              <a:rPr lang="ru-RU" b="1">
                <a:latin typeface="Times New Roman" pitchFamily="18" charset="0"/>
              </a:rPr>
              <a:t>)</a:t>
            </a:r>
            <a:r>
              <a:rPr lang="ru-RU" b="1">
                <a:latin typeface="Times New Roman" pitchFamily="18" charset="0"/>
                <a:sym typeface="Symbol" pitchFamily="18" charset="2"/>
              </a:rPr>
              <a:t></a:t>
            </a:r>
            <a:r>
              <a:rPr lang="ru-RU" b="1">
                <a:latin typeface="Times New Roman" pitchFamily="18" charset="0"/>
              </a:rPr>
              <a:t>10</a:t>
            </a:r>
            <a:r>
              <a:rPr lang="ru-RU" b="1" baseline="30000">
                <a:latin typeface="Times New Roman" pitchFamily="18" charset="0"/>
              </a:rPr>
              <a:t>-12</a:t>
            </a:r>
            <a:r>
              <a:rPr lang="ru-RU" b="1">
                <a:latin typeface="Times New Roman" pitchFamily="18" charset="0"/>
              </a:rPr>
              <a:t> </a:t>
            </a:r>
            <a:r>
              <a:rPr lang="en-US" b="1">
                <a:latin typeface="Times New Roman" pitchFamily="18" charset="0"/>
              </a:rPr>
              <a:t>cm</a:t>
            </a:r>
            <a:r>
              <a:rPr lang="ru-RU" b="1" baseline="30000">
                <a:latin typeface="Times New Roman" pitchFamily="18" charset="0"/>
              </a:rPr>
              <a:t>-2</a:t>
            </a:r>
            <a:r>
              <a:rPr lang="en-US" b="1">
                <a:latin typeface="Times New Roman" pitchFamily="18" charset="0"/>
              </a:rPr>
              <a:t>s</a:t>
            </a:r>
            <a:r>
              <a:rPr lang="ru-RU" b="1" baseline="30000">
                <a:latin typeface="Times New Roman" pitchFamily="18" charset="0"/>
              </a:rPr>
              <a:t>-1</a:t>
            </a:r>
            <a:r>
              <a:rPr lang="ru-RU">
                <a:latin typeface="Times New Roman" pitchFamily="18" charset="0"/>
              </a:rPr>
              <a:t> </a:t>
            </a:r>
            <a:endParaRPr lang="en-US">
              <a:latin typeface="Times New Roman" pitchFamily="18" charset="0"/>
            </a:endParaRPr>
          </a:p>
          <a:p>
            <a:pPr algn="just" eaLnBrk="0" hangingPunct="0">
              <a:lnSpc>
                <a:spcPct val="105000"/>
              </a:lnSpc>
              <a:spcBef>
                <a:spcPct val="20000"/>
              </a:spcBef>
            </a:pPr>
            <a:r>
              <a:rPr lang="en-US" sz="1400">
                <a:latin typeface="Times New Roman" pitchFamily="18" charset="0"/>
              </a:rPr>
              <a:t>	</a:t>
            </a:r>
            <a:endParaRPr lang="ru-RU" sz="1400">
              <a:latin typeface="Times New Roman" pitchFamily="18" charset="0"/>
            </a:endParaRPr>
          </a:p>
        </p:txBody>
      </p:sp>
      <p:sp>
        <p:nvSpPr>
          <p:cNvPr id="77827" name="Rectangle 4"/>
          <p:cNvSpPr>
            <a:spLocks noChangeArrowheads="1"/>
          </p:cNvSpPr>
          <p:nvPr/>
        </p:nvSpPr>
        <p:spPr bwMode="auto">
          <a:xfrm>
            <a:off x="0" y="2636838"/>
            <a:ext cx="3563938" cy="1100137"/>
          </a:xfrm>
          <a:prstGeom prst="rect">
            <a:avLst/>
          </a:prstGeom>
          <a:noFill/>
          <a:ln w="9525" algn="ctr">
            <a:noFill/>
            <a:miter lim="800000"/>
            <a:headEnd/>
            <a:tailEnd/>
          </a:ln>
        </p:spPr>
        <p:txBody>
          <a:bodyPr>
            <a:spAutoFit/>
          </a:bodyPr>
          <a:lstStyle/>
          <a:p>
            <a:pPr marL="342900" indent="-342900"/>
            <a:r>
              <a:rPr lang="en-US" sz="1600">
                <a:latin typeface="Times New Roman" pitchFamily="18" charset="0"/>
              </a:rPr>
              <a:t>The </a:t>
            </a:r>
            <a:r>
              <a:rPr lang="en-US" sz="1600" i="1">
                <a:latin typeface="Times New Roman" pitchFamily="18" charset="0"/>
                <a:sym typeface="Symbol" pitchFamily="18" charset="2"/>
              </a:rPr>
              <a:t></a:t>
            </a:r>
            <a:r>
              <a:rPr lang="en-US" sz="1600">
                <a:latin typeface="Times New Roman" pitchFamily="18" charset="0"/>
              </a:rPr>
              <a:t>-ray integral spectrum by SHALON in the energy range of 0.8 – 8 TeV is compatible with a power law: </a:t>
            </a:r>
            <a:r>
              <a:rPr lang="ru-RU">
                <a:latin typeface="Times New Roman" pitchFamily="18" charset="0"/>
              </a:rPr>
              <a:t>I(&gt;E</a:t>
            </a:r>
            <a:r>
              <a:rPr lang="ru-RU" baseline="-25000">
                <a:latin typeface="Times New Roman" pitchFamily="18" charset="0"/>
              </a:rPr>
              <a:t>γ</a:t>
            </a:r>
            <a:r>
              <a:rPr lang="ru-RU">
                <a:latin typeface="Times New Roman" pitchFamily="18" charset="0"/>
              </a:rPr>
              <a:t>)</a:t>
            </a:r>
            <a:r>
              <a:rPr lang="ru-RU">
                <a:latin typeface="Times New Roman" pitchFamily="18" charset="0"/>
                <a:sym typeface="Symbol" pitchFamily="18" charset="2"/>
              </a:rPr>
              <a:t></a:t>
            </a:r>
            <a:r>
              <a:rPr lang="ru-RU">
                <a:latin typeface="Times New Roman" pitchFamily="18" charset="0"/>
              </a:rPr>
              <a:t>E</a:t>
            </a:r>
            <a:r>
              <a:rPr lang="ru-RU" baseline="-25000">
                <a:latin typeface="Times New Roman" pitchFamily="18" charset="0"/>
              </a:rPr>
              <a:t>γ</a:t>
            </a:r>
            <a:r>
              <a:rPr lang="ru-RU" baseline="30000">
                <a:latin typeface="Times New Roman" pitchFamily="18" charset="0"/>
              </a:rPr>
              <a:t>-1,32</a:t>
            </a:r>
            <a:r>
              <a:rPr lang="ru-RU" baseline="30000">
                <a:latin typeface="Times New Roman" pitchFamily="18" charset="0"/>
                <a:sym typeface="Symbol" pitchFamily="18" charset="2"/>
              </a:rPr>
              <a:t></a:t>
            </a:r>
            <a:r>
              <a:rPr lang="ru-RU" baseline="30000">
                <a:latin typeface="Times New Roman" pitchFamily="18" charset="0"/>
              </a:rPr>
              <a:t> 0,18</a:t>
            </a:r>
          </a:p>
        </p:txBody>
      </p:sp>
      <p:sp>
        <p:nvSpPr>
          <p:cNvPr id="77828" name="Rectangle 6"/>
          <p:cNvSpPr>
            <a:spLocks noChangeArrowheads="1"/>
          </p:cNvSpPr>
          <p:nvPr/>
        </p:nvSpPr>
        <p:spPr bwMode="auto">
          <a:xfrm>
            <a:off x="3349625" y="0"/>
            <a:ext cx="5399088" cy="731838"/>
          </a:xfrm>
          <a:prstGeom prst="rect">
            <a:avLst/>
          </a:prstGeom>
          <a:noFill/>
          <a:ln w="9525">
            <a:noFill/>
            <a:miter lim="800000"/>
            <a:headEnd/>
            <a:tailEnd/>
          </a:ln>
        </p:spPr>
        <p:txBody>
          <a:bodyPr anchor="ctr"/>
          <a:lstStyle/>
          <a:p>
            <a:pPr algn="ctr"/>
            <a:r>
              <a:rPr lang="en-US" sz="2600" b="1" u="sng">
                <a:solidFill>
                  <a:schemeClr val="tx2"/>
                </a:solidFill>
                <a:latin typeface="Times New Roman" pitchFamily="18" charset="0"/>
              </a:rPr>
              <a:t>Cassiopeia A</a:t>
            </a:r>
            <a:endParaRPr lang="ru-RU" sz="2600" b="1" u="sng">
              <a:solidFill>
                <a:schemeClr val="tx2"/>
              </a:solidFill>
              <a:latin typeface="Times New Roman" pitchFamily="18" charset="0"/>
            </a:endParaRPr>
          </a:p>
        </p:txBody>
      </p:sp>
      <p:pic>
        <p:nvPicPr>
          <p:cNvPr id="77829" name="Picture 7" descr="Cas_sp"/>
          <p:cNvPicPr>
            <a:picLocks noChangeAspect="1" noChangeArrowheads="1"/>
          </p:cNvPicPr>
          <p:nvPr/>
        </p:nvPicPr>
        <p:blipFill>
          <a:blip r:embed="rId3" cstate="print"/>
          <a:srcRect l="3484" t="3693" r="3484" b="3693"/>
          <a:stretch>
            <a:fillRect/>
          </a:stretch>
        </p:blipFill>
        <p:spPr bwMode="auto">
          <a:xfrm>
            <a:off x="179388" y="115888"/>
            <a:ext cx="2663825" cy="2500312"/>
          </a:xfrm>
          <a:prstGeom prst="rect">
            <a:avLst/>
          </a:prstGeom>
          <a:noFill/>
          <a:ln w="9525">
            <a:noFill/>
            <a:miter lim="800000"/>
            <a:headEnd/>
            <a:tailEnd/>
          </a:ln>
        </p:spPr>
      </p:pic>
      <p:pic>
        <p:nvPicPr>
          <p:cNvPr id="77830" name="Picture 6" descr="CasA_onof"/>
          <p:cNvPicPr>
            <a:picLocks noChangeAspect="1" noChangeArrowheads="1"/>
          </p:cNvPicPr>
          <p:nvPr/>
        </p:nvPicPr>
        <p:blipFill>
          <a:blip r:embed="rId4" cstate="print"/>
          <a:srcRect/>
          <a:stretch>
            <a:fillRect/>
          </a:stretch>
        </p:blipFill>
        <p:spPr bwMode="auto">
          <a:xfrm>
            <a:off x="323850" y="3716338"/>
            <a:ext cx="2447925" cy="2301875"/>
          </a:xfrm>
          <a:prstGeom prst="rect">
            <a:avLst/>
          </a:prstGeom>
          <a:noFill/>
        </p:spPr>
      </p:pic>
      <p:sp>
        <p:nvSpPr>
          <p:cNvPr id="77831" name="Text Box 4"/>
          <p:cNvSpPr txBox="1">
            <a:spLocks noChangeArrowheads="1"/>
          </p:cNvSpPr>
          <p:nvPr/>
        </p:nvSpPr>
        <p:spPr bwMode="auto">
          <a:xfrm>
            <a:off x="34925" y="6021388"/>
            <a:ext cx="3384550" cy="730250"/>
          </a:xfrm>
          <a:prstGeom prst="rect">
            <a:avLst/>
          </a:prstGeom>
          <a:noFill/>
          <a:ln w="9525">
            <a:noFill/>
            <a:miter lim="800000"/>
            <a:headEnd/>
            <a:tailEnd/>
          </a:ln>
        </p:spPr>
        <p:txBody>
          <a:bodyPr>
            <a:spAutoFit/>
          </a:bodyPr>
          <a:lstStyle/>
          <a:p>
            <a:pPr eaLnBrk="0" hangingPunct="0"/>
            <a:r>
              <a:rPr lang="ru-RU" sz="1400">
                <a:latin typeface="Times New Roman" pitchFamily="18" charset="0"/>
              </a:rPr>
              <a:t>The event spectrum from </a:t>
            </a:r>
            <a:r>
              <a:rPr lang="en-US" sz="1400">
                <a:latin typeface="Times New Roman" pitchFamily="18" charset="0"/>
              </a:rPr>
              <a:t>Cas A </a:t>
            </a:r>
            <a:r>
              <a:rPr lang="ru-RU" sz="1400">
                <a:latin typeface="Times New Roman" pitchFamily="18" charset="0"/>
              </a:rPr>
              <a:t>with background k</a:t>
            </a:r>
            <a:r>
              <a:rPr lang="ru-RU" sz="1400" baseline="-25000">
                <a:latin typeface="Times New Roman" pitchFamily="18" charset="0"/>
              </a:rPr>
              <a:t>ON</a:t>
            </a:r>
            <a:r>
              <a:rPr lang="ru-RU" sz="1400">
                <a:latin typeface="Times New Roman" pitchFamily="18" charset="0"/>
              </a:rPr>
              <a:t>=-</a:t>
            </a:r>
            <a:r>
              <a:rPr lang="en-US" sz="1400">
                <a:latin typeface="Times New Roman" pitchFamily="18" charset="0"/>
              </a:rPr>
              <a:t>1</a:t>
            </a:r>
            <a:r>
              <a:rPr lang="ru-RU" sz="1400">
                <a:latin typeface="Times New Roman" pitchFamily="18" charset="0"/>
              </a:rPr>
              <a:t>.</a:t>
            </a:r>
            <a:r>
              <a:rPr lang="en-US" sz="1400">
                <a:latin typeface="Times New Roman" pitchFamily="18" charset="0"/>
              </a:rPr>
              <a:t>43</a:t>
            </a:r>
            <a:r>
              <a:rPr lang="ru-RU" sz="1400">
                <a:latin typeface="Times New Roman" pitchFamily="18" charset="0"/>
              </a:rPr>
              <a:t> </a:t>
            </a:r>
            <a:r>
              <a:rPr lang="ru-RU" sz="1400">
                <a:latin typeface="Times New Roman" pitchFamily="18" charset="0"/>
                <a:sym typeface="Symbol" pitchFamily="18" charset="2"/>
              </a:rPr>
              <a:t></a:t>
            </a:r>
            <a:r>
              <a:rPr lang="ru-RU" sz="1400">
                <a:latin typeface="Times New Roman" pitchFamily="18" charset="0"/>
              </a:rPr>
              <a:t> 0.</a:t>
            </a:r>
            <a:r>
              <a:rPr lang="en-US" sz="1400">
                <a:latin typeface="Times New Roman" pitchFamily="18" charset="0"/>
              </a:rPr>
              <a:t>19</a:t>
            </a:r>
            <a:r>
              <a:rPr lang="ru-RU" sz="1400">
                <a:latin typeface="Times New Roman" pitchFamily="18" charset="0"/>
              </a:rPr>
              <a:t> and spectrum of background events –  k</a:t>
            </a:r>
            <a:r>
              <a:rPr lang="ru-RU" sz="1400" baseline="-25000">
                <a:latin typeface="Times New Roman" pitchFamily="18" charset="0"/>
              </a:rPr>
              <a:t>OFF</a:t>
            </a:r>
            <a:r>
              <a:rPr lang="ru-RU" sz="1400">
                <a:latin typeface="Times New Roman" pitchFamily="18" charset="0"/>
              </a:rPr>
              <a:t>=-1.7</a:t>
            </a:r>
            <a:r>
              <a:rPr lang="en-US" sz="1400">
                <a:latin typeface="Times New Roman" pitchFamily="18" charset="0"/>
              </a:rPr>
              <a:t>4</a:t>
            </a:r>
            <a:r>
              <a:rPr lang="ru-RU" sz="1400">
                <a:latin typeface="Times New Roman" pitchFamily="18" charset="0"/>
              </a:rPr>
              <a:t> </a:t>
            </a:r>
            <a:r>
              <a:rPr lang="ru-RU" sz="1400">
                <a:latin typeface="Times New Roman" pitchFamily="18" charset="0"/>
                <a:sym typeface="Symbol" pitchFamily="18" charset="2"/>
              </a:rPr>
              <a:t></a:t>
            </a:r>
            <a:r>
              <a:rPr lang="ru-RU" sz="1400">
                <a:latin typeface="Times New Roman" pitchFamily="18" charset="0"/>
              </a:rPr>
              <a:t> 0.</a:t>
            </a:r>
            <a:r>
              <a:rPr lang="en-US" sz="1400">
                <a:latin typeface="Times New Roman" pitchFamily="18" charset="0"/>
              </a:rPr>
              <a:t>12</a:t>
            </a:r>
            <a:endParaRPr lang="ru-RU" sz="1400">
              <a:latin typeface="Times New Roman" pitchFamily="18" charset="0"/>
            </a:endParaRPr>
          </a:p>
        </p:txBody>
      </p:sp>
      <p:pic>
        <p:nvPicPr>
          <p:cNvPr id="77833" name="Picture 9" descr="CasA_img"/>
          <p:cNvPicPr>
            <a:picLocks noChangeAspect="1" noChangeArrowheads="1"/>
          </p:cNvPicPr>
          <p:nvPr/>
        </p:nvPicPr>
        <p:blipFill>
          <a:blip r:embed="rId5" cstate="print"/>
          <a:srcRect/>
          <a:stretch>
            <a:fillRect/>
          </a:stretch>
        </p:blipFill>
        <p:spPr bwMode="auto">
          <a:xfrm>
            <a:off x="3205163" y="3644900"/>
            <a:ext cx="2951162" cy="2498725"/>
          </a:xfrm>
          <a:prstGeom prst="rect">
            <a:avLst/>
          </a:prstGeom>
          <a:noFill/>
        </p:spPr>
      </p:pic>
      <p:pic>
        <p:nvPicPr>
          <p:cNvPr id="77834" name="Picture 10" descr="CasA_en"/>
          <p:cNvPicPr>
            <a:picLocks noChangeAspect="1" noChangeArrowheads="1"/>
          </p:cNvPicPr>
          <p:nvPr/>
        </p:nvPicPr>
        <p:blipFill>
          <a:blip r:embed="rId6" cstate="print"/>
          <a:srcRect/>
          <a:stretch>
            <a:fillRect/>
          </a:stretch>
        </p:blipFill>
        <p:spPr bwMode="auto">
          <a:xfrm>
            <a:off x="6156325" y="3644900"/>
            <a:ext cx="2987675" cy="2492375"/>
          </a:xfrm>
          <a:prstGeom prst="rect">
            <a:avLst/>
          </a:prstGeom>
          <a:noFill/>
        </p:spPr>
      </p:pic>
      <p:sp>
        <p:nvSpPr>
          <p:cNvPr id="77835" name="Text Box 5"/>
          <p:cNvSpPr txBox="1">
            <a:spLocks noChangeArrowheads="1"/>
          </p:cNvSpPr>
          <p:nvPr/>
        </p:nvSpPr>
        <p:spPr bwMode="auto">
          <a:xfrm>
            <a:off x="4572000" y="6308725"/>
            <a:ext cx="3657600" cy="336550"/>
          </a:xfrm>
          <a:prstGeom prst="rect">
            <a:avLst/>
          </a:prstGeom>
          <a:noFill/>
          <a:ln w="9525">
            <a:noFill/>
            <a:miter lim="800000"/>
            <a:headEnd/>
            <a:tailEnd/>
          </a:ln>
        </p:spPr>
        <p:txBody>
          <a:bodyPr>
            <a:spAutoFit/>
          </a:bodyPr>
          <a:lstStyle/>
          <a:p>
            <a:pPr eaLnBrk="0" hangingPunct="0"/>
            <a:r>
              <a:rPr lang="ru-RU" sz="1600">
                <a:latin typeface="Times New Roman" pitchFamily="18" charset="0"/>
              </a:rPr>
              <a:t>The images of </a:t>
            </a:r>
            <a:r>
              <a:rPr lang="en-US" sz="1600">
                <a:latin typeface="Times New Roman" pitchFamily="18" charset="0"/>
              </a:rPr>
              <a:t>Cas A</a:t>
            </a:r>
            <a:r>
              <a:rPr lang="ru-RU" sz="1600">
                <a:latin typeface="Times New Roman" pitchFamily="18" charset="0"/>
              </a:rPr>
              <a:t> by SHALON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219700" y="752475"/>
            <a:ext cx="3744913" cy="5807075"/>
          </a:xfrm>
          <a:prstGeom prst="rect">
            <a:avLst/>
          </a:prstGeom>
          <a:noFill/>
          <a:ln w="9525">
            <a:noFill/>
            <a:miter lim="800000"/>
            <a:headEnd/>
            <a:tailEnd/>
          </a:ln>
        </p:spPr>
        <p:txBody>
          <a:bodyPr>
            <a:spAutoFit/>
          </a:bodyPr>
          <a:lstStyle/>
          <a:p>
            <a:pPr algn="just"/>
            <a:r>
              <a:rPr lang="en-US" sz="1500">
                <a:latin typeface="Times New Roman" pitchFamily="18" charset="0"/>
              </a:rPr>
              <a:t>The favored scenarios in which the </a:t>
            </a:r>
            <a:r>
              <a:rPr lang="en-US" sz="1500" i="1">
                <a:latin typeface="Times New Roman" pitchFamily="18" charset="0"/>
              </a:rPr>
              <a:t>gamma</a:t>
            </a:r>
            <a:r>
              <a:rPr lang="en-US" sz="1500">
                <a:latin typeface="Times New Roman" pitchFamily="18" charset="0"/>
              </a:rPr>
              <a:t>-rays of 500 MeV – 10 TeV energies are emitted in the shell of the SNR like Cas A are Inverse Compton scattering and </a:t>
            </a:r>
            <a:r>
              <a:rPr lang="el-GR" sz="1500" i="1">
                <a:latin typeface="Times New Roman" pitchFamily="18" charset="0"/>
              </a:rPr>
              <a:t>π</a:t>
            </a:r>
            <a:r>
              <a:rPr lang="en-US" sz="1500" i="1" baseline="30000">
                <a:latin typeface="Times New Roman" pitchFamily="18" charset="0"/>
              </a:rPr>
              <a:t>o</a:t>
            </a:r>
            <a:r>
              <a:rPr lang="en-US" sz="1500" i="1">
                <a:latin typeface="Times New Roman" pitchFamily="18" charset="0"/>
              </a:rPr>
              <a:t>-</a:t>
            </a:r>
            <a:r>
              <a:rPr lang="en-US" sz="1500">
                <a:latin typeface="Times New Roman" pitchFamily="18" charset="0"/>
              </a:rPr>
              <a:t>decay. The </a:t>
            </a:r>
            <a:r>
              <a:rPr lang="en-US" sz="1500" i="1">
                <a:latin typeface="Times New Roman" pitchFamily="18" charset="0"/>
              </a:rPr>
              <a:t>gamma</a:t>
            </a:r>
            <a:r>
              <a:rPr lang="en-US" sz="1500">
                <a:latin typeface="Times New Roman" pitchFamily="18" charset="0"/>
              </a:rPr>
              <a:t>-ray emission could be produced by electrons accelerated at the forward shock through relativistic bremsstrahlung (NB) or IC. Alternatively, the GeV </a:t>
            </a:r>
            <a:r>
              <a:rPr lang="en-US" sz="1500" i="1">
                <a:latin typeface="Times New Roman" pitchFamily="18" charset="0"/>
              </a:rPr>
              <a:t>gamma</a:t>
            </a:r>
            <a:r>
              <a:rPr lang="en-US" sz="1500">
                <a:latin typeface="Times New Roman" pitchFamily="18" charset="0"/>
              </a:rPr>
              <a:t>-ray emission could be produced by accelerated CR hadrons through interaction with the background gas and then </a:t>
            </a:r>
            <a:r>
              <a:rPr lang="el-GR" sz="1500" i="1">
                <a:latin typeface="Times New Roman" pitchFamily="18" charset="0"/>
                <a:cs typeface="Times New Roman" pitchFamily="18" charset="0"/>
              </a:rPr>
              <a:t>π</a:t>
            </a:r>
            <a:r>
              <a:rPr lang="en-US" sz="1500" i="1" baseline="30000">
                <a:latin typeface="Times New Roman" pitchFamily="18" charset="0"/>
                <a:cs typeface="Times New Roman" pitchFamily="18" charset="0"/>
              </a:rPr>
              <a:t>o</a:t>
            </a:r>
            <a:r>
              <a:rPr lang="en-US" sz="1500">
                <a:latin typeface="Times New Roman" pitchFamily="18" charset="0"/>
              </a:rPr>
              <a:t>-decay. </a:t>
            </a:r>
          </a:p>
          <a:p>
            <a:endParaRPr lang="en-US" sz="1500">
              <a:latin typeface="Times New Roman" pitchFamily="18" charset="0"/>
            </a:endParaRPr>
          </a:p>
          <a:p>
            <a:endParaRPr lang="en-US" sz="1500">
              <a:latin typeface="Times New Roman" pitchFamily="18" charset="0"/>
            </a:endParaRPr>
          </a:p>
          <a:p>
            <a:pPr algn="just"/>
            <a:r>
              <a:rPr lang="en-US" sz="1500">
                <a:latin typeface="Times New Roman" pitchFamily="18" charset="0"/>
              </a:rPr>
              <a:t>Solid lines show the very high energy </a:t>
            </a:r>
            <a:r>
              <a:rPr lang="en-US" sz="1500" i="1">
                <a:latin typeface="Times New Roman" pitchFamily="18" charset="0"/>
              </a:rPr>
              <a:t>gamma</a:t>
            </a:r>
            <a:r>
              <a:rPr lang="en-US" sz="1500">
                <a:latin typeface="Times New Roman" pitchFamily="18" charset="0"/>
              </a:rPr>
              <a:t>-ray spectra of hadronic origin. Dash-and-dot line presents the </a:t>
            </a:r>
            <a:r>
              <a:rPr lang="en-US" sz="1500" i="1">
                <a:latin typeface="Times New Roman" pitchFamily="18" charset="0"/>
              </a:rPr>
              <a:t>gamma</a:t>
            </a:r>
            <a:r>
              <a:rPr lang="en-US" sz="1500">
                <a:latin typeface="Times New Roman" pitchFamily="18" charset="0"/>
              </a:rPr>
              <a:t>-ray spectrum of the IC emission [30]. The leptonic model with B = 0.12 mG and B = 0.3mG also proposed in [29, 30]. It was shown that leptonic model with B = 0.3 mG predicts a 5 - 8 times lower </a:t>
            </a:r>
            <a:r>
              <a:rPr lang="en-US" sz="1500" i="1">
                <a:latin typeface="Times New Roman" pitchFamily="18" charset="0"/>
              </a:rPr>
              <a:t>gamma</a:t>
            </a:r>
            <a:r>
              <a:rPr lang="en-US" sz="1500">
                <a:latin typeface="Times New Roman" pitchFamily="18" charset="0"/>
              </a:rPr>
              <a:t>-ray flux than the observed; the model with B = 0.12 mG, which can broadly explain the observed GeV flux predicts the TeV spectrum with cut-off energy about 10 TeV. 	</a:t>
            </a:r>
            <a:endParaRPr lang="ru-RU" sz="1500">
              <a:latin typeface="Times New Roman" pitchFamily="18" charset="0"/>
            </a:endParaRPr>
          </a:p>
        </p:txBody>
      </p:sp>
      <p:sp>
        <p:nvSpPr>
          <p:cNvPr id="27651" name="Rectangle 4"/>
          <p:cNvSpPr>
            <a:spLocks noChangeArrowheads="1"/>
          </p:cNvSpPr>
          <p:nvPr/>
        </p:nvSpPr>
        <p:spPr bwMode="auto">
          <a:xfrm>
            <a:off x="0" y="5476875"/>
            <a:ext cx="5148263" cy="1176338"/>
          </a:xfrm>
          <a:prstGeom prst="rect">
            <a:avLst/>
          </a:prstGeom>
          <a:noFill/>
          <a:ln w="9525" algn="ctr">
            <a:noFill/>
            <a:miter lim="800000"/>
            <a:headEnd/>
            <a:tailEnd/>
          </a:ln>
        </p:spPr>
        <p:txBody>
          <a:bodyPr>
            <a:spAutoFit/>
          </a:bodyPr>
          <a:lstStyle/>
          <a:p>
            <a:pPr marL="342900" indent="-342900" algn="just" eaLnBrk="0" hangingPunct="0">
              <a:lnSpc>
                <a:spcPct val="105000"/>
              </a:lnSpc>
              <a:spcBef>
                <a:spcPct val="20000"/>
              </a:spcBef>
            </a:pPr>
            <a:r>
              <a:rPr lang="en-US" sz="1400">
                <a:latin typeface="Times New Roman" pitchFamily="18" charset="0"/>
              </a:rPr>
              <a:t>	 </a:t>
            </a:r>
            <a:r>
              <a:rPr lang="en-US" sz="1600">
                <a:latin typeface="Times New Roman" pitchFamily="18" charset="0"/>
              </a:rPr>
              <a:t>The detection of very high energy </a:t>
            </a:r>
            <a:r>
              <a:rPr lang="en-US" sz="1600" i="1">
                <a:latin typeface="Times New Roman" pitchFamily="18" charset="0"/>
              </a:rPr>
              <a:t>gamma</a:t>
            </a:r>
            <a:r>
              <a:rPr lang="en-US" sz="1600">
                <a:latin typeface="Times New Roman" pitchFamily="18" charset="0"/>
              </a:rPr>
              <a:t>-ray emission at 5 - 10 TeV and the hard spectrum below 1 TeV would favor the </a:t>
            </a:r>
            <a:r>
              <a:rPr lang="el-GR" sz="1600" i="1">
                <a:latin typeface="Times New Roman" pitchFamily="18" charset="0"/>
              </a:rPr>
              <a:t>π</a:t>
            </a:r>
            <a:r>
              <a:rPr lang="en-US" sz="1600" i="1" baseline="30000">
                <a:latin typeface="Times New Roman" pitchFamily="18" charset="0"/>
              </a:rPr>
              <a:t>o</a:t>
            </a:r>
            <a:r>
              <a:rPr lang="en-US" sz="1600">
                <a:latin typeface="Times New Roman" pitchFamily="18" charset="0"/>
              </a:rPr>
              <a:t>-decay origin of the </a:t>
            </a:r>
            <a:r>
              <a:rPr lang="en-US" sz="1600" i="1">
                <a:latin typeface="Times New Roman" pitchFamily="18" charset="0"/>
              </a:rPr>
              <a:t>gamma</a:t>
            </a:r>
            <a:r>
              <a:rPr lang="en-US" sz="1600">
                <a:latin typeface="Times New Roman" pitchFamily="18" charset="0"/>
              </a:rPr>
              <a:t>-rays in </a:t>
            </a:r>
          </a:p>
          <a:p>
            <a:pPr marL="342900" indent="-342900" algn="just" eaLnBrk="0" hangingPunct="0">
              <a:lnSpc>
                <a:spcPct val="105000"/>
              </a:lnSpc>
              <a:spcBef>
                <a:spcPct val="20000"/>
              </a:spcBef>
            </a:pPr>
            <a:r>
              <a:rPr lang="en-US" sz="1600">
                <a:latin typeface="Times New Roman" pitchFamily="18" charset="0"/>
              </a:rPr>
              <a:t>       Cas A SNR.</a:t>
            </a:r>
          </a:p>
        </p:txBody>
      </p:sp>
      <p:sp>
        <p:nvSpPr>
          <p:cNvPr id="27652" name="Rectangle 6"/>
          <p:cNvSpPr>
            <a:spLocks noChangeArrowheads="1"/>
          </p:cNvSpPr>
          <p:nvPr/>
        </p:nvSpPr>
        <p:spPr bwMode="auto">
          <a:xfrm>
            <a:off x="-107950" y="4552950"/>
            <a:ext cx="5111750" cy="990600"/>
          </a:xfrm>
          <a:prstGeom prst="rect">
            <a:avLst/>
          </a:prstGeom>
          <a:noFill/>
          <a:ln w="9525" algn="ctr">
            <a:noFill/>
            <a:miter lim="800000"/>
            <a:headEnd/>
            <a:tailEnd/>
          </a:ln>
        </p:spPr>
        <p:txBody>
          <a:bodyPr>
            <a:spAutoFit/>
          </a:bodyPr>
          <a:lstStyle/>
          <a:p>
            <a:pPr marL="342900" indent="-342900" algn="just" eaLnBrk="0" hangingPunct="0">
              <a:lnSpc>
                <a:spcPct val="80000"/>
              </a:lnSpc>
              <a:spcBef>
                <a:spcPct val="20000"/>
              </a:spcBef>
            </a:pPr>
            <a:r>
              <a:rPr lang="ru-RU" sz="1400">
                <a:latin typeface="Times New Roman" pitchFamily="18" charset="0"/>
              </a:rPr>
              <a:t>	 </a:t>
            </a:r>
            <a:r>
              <a:rPr lang="en-US" sz="1400">
                <a:latin typeface="Times New Roman" pitchFamily="18" charset="0"/>
              </a:rPr>
              <a:t>The spectral energy distribution of the </a:t>
            </a:r>
            <a:r>
              <a:rPr lang="en-US" sz="1400" i="1">
                <a:latin typeface="Times New Roman" pitchFamily="18" charset="0"/>
              </a:rPr>
              <a:t>gamma</a:t>
            </a:r>
            <a:r>
              <a:rPr lang="en-US" sz="1400">
                <a:latin typeface="Times New Roman" pitchFamily="18" charset="0"/>
              </a:rPr>
              <a:t>-ray emission from Cas A by SHALON </a:t>
            </a:r>
            <a:r>
              <a:rPr lang="ru-RU" sz="1400"/>
              <a:t>(</a:t>
            </a:r>
            <a:r>
              <a:rPr lang="ru-RU" sz="1400">
                <a:sym typeface="Wingdings 3" pitchFamily="18" charset="2"/>
              </a:rPr>
              <a:t></a:t>
            </a:r>
            <a:r>
              <a:rPr lang="ru-RU" sz="1400"/>
              <a:t>)</a:t>
            </a:r>
            <a:r>
              <a:rPr lang="en-US" sz="1400"/>
              <a:t> </a:t>
            </a:r>
            <a:r>
              <a:rPr lang="en-US" sz="1400">
                <a:latin typeface="Times New Roman" pitchFamily="18" charset="0"/>
              </a:rPr>
              <a:t>in comparison with other experiment data Fermi LAT, HEGRA, MAGIC, VERITAS, EGRET, CAT, Whipple  and with theoretical predictions [29, 30]</a:t>
            </a:r>
            <a:r>
              <a:rPr lang="en-US"/>
              <a:t>. </a:t>
            </a:r>
            <a:endParaRPr lang="ru-RU" sz="1400">
              <a:latin typeface="Times New Roman" pitchFamily="18" charset="0"/>
            </a:endParaRPr>
          </a:p>
        </p:txBody>
      </p:sp>
      <p:sp>
        <p:nvSpPr>
          <p:cNvPr id="27653" name="Rectangle 7"/>
          <p:cNvSpPr>
            <a:spLocks noChangeArrowheads="1"/>
          </p:cNvSpPr>
          <p:nvPr/>
        </p:nvSpPr>
        <p:spPr bwMode="auto">
          <a:xfrm>
            <a:off x="1835150" y="0"/>
            <a:ext cx="5399088" cy="731838"/>
          </a:xfrm>
          <a:prstGeom prst="rect">
            <a:avLst/>
          </a:prstGeom>
          <a:noFill/>
          <a:ln w="9525">
            <a:noFill/>
            <a:miter lim="800000"/>
            <a:headEnd/>
            <a:tailEnd/>
          </a:ln>
        </p:spPr>
        <p:txBody>
          <a:bodyPr anchor="ctr"/>
          <a:lstStyle/>
          <a:p>
            <a:pPr algn="ctr"/>
            <a:r>
              <a:rPr lang="en-US" sz="2600" b="1" u="sng">
                <a:solidFill>
                  <a:schemeClr val="tx2"/>
                </a:solidFill>
                <a:latin typeface="Times New Roman" pitchFamily="18" charset="0"/>
              </a:rPr>
              <a:t>Cassiopeia A</a:t>
            </a:r>
            <a:endParaRPr lang="ru-RU" sz="2600" b="1" u="sng">
              <a:solidFill>
                <a:schemeClr val="tx2"/>
              </a:solidFill>
              <a:latin typeface="Times New Roman" pitchFamily="18" charset="0"/>
            </a:endParaRPr>
          </a:p>
        </p:txBody>
      </p:sp>
      <p:pic>
        <p:nvPicPr>
          <p:cNvPr id="27654" name="Picture 8" descr="Cas_all"/>
          <p:cNvPicPr>
            <a:picLocks noChangeAspect="1" noChangeArrowheads="1"/>
          </p:cNvPicPr>
          <p:nvPr/>
        </p:nvPicPr>
        <p:blipFill>
          <a:blip r:embed="rId3"/>
          <a:srcRect/>
          <a:stretch>
            <a:fillRect/>
          </a:stretch>
        </p:blipFill>
        <p:spPr bwMode="auto">
          <a:xfrm>
            <a:off x="73025" y="833438"/>
            <a:ext cx="5003800" cy="367506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2" name="Object 2"/>
          <p:cNvGraphicFramePr>
            <a:graphicFrameLocks noChangeAspect="1"/>
          </p:cNvGraphicFramePr>
          <p:nvPr/>
        </p:nvGraphicFramePr>
        <p:xfrm>
          <a:off x="1066800" y="762000"/>
          <a:ext cx="6934200" cy="5329238"/>
        </p:xfrm>
        <a:graphic>
          <a:graphicData uri="http://schemas.openxmlformats.org/presentationml/2006/ole">
            <p:oleObj spid="_x0000_s97282" name="Документ" r:id="rId4" imgW="7772400" imgH="6845400" progId="Word.Document.8">
              <p:embed/>
            </p:oleObj>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halon1_2"/>
          <p:cNvPicPr>
            <a:picLocks noChangeAspect="1" noChangeArrowheads="1"/>
          </p:cNvPicPr>
          <p:nvPr/>
        </p:nvPicPr>
        <p:blipFill>
          <a:blip r:embed="rId3"/>
          <a:srcRect/>
          <a:stretch>
            <a:fillRect/>
          </a:stretch>
        </p:blipFill>
        <p:spPr bwMode="auto">
          <a:xfrm>
            <a:off x="0" y="1392238"/>
            <a:ext cx="4356100" cy="3405187"/>
          </a:xfrm>
          <a:prstGeom prst="rect">
            <a:avLst/>
          </a:prstGeom>
          <a:noFill/>
          <a:ln w="9525">
            <a:noFill/>
            <a:miter lim="800000"/>
            <a:headEnd/>
            <a:tailEnd/>
          </a:ln>
        </p:spPr>
      </p:pic>
      <p:pic>
        <p:nvPicPr>
          <p:cNvPr id="28676" name="Picture 5" descr="night1"/>
          <p:cNvPicPr>
            <a:picLocks noChangeAspect="1" noChangeArrowheads="1"/>
          </p:cNvPicPr>
          <p:nvPr/>
        </p:nvPicPr>
        <p:blipFill>
          <a:blip r:embed="rId4"/>
          <a:srcRect/>
          <a:stretch>
            <a:fillRect/>
          </a:stretch>
        </p:blipFill>
        <p:spPr bwMode="auto">
          <a:xfrm>
            <a:off x="0" y="5022850"/>
            <a:ext cx="9144000" cy="1835150"/>
          </a:xfrm>
          <a:prstGeom prst="rect">
            <a:avLst/>
          </a:prstGeom>
          <a:noFill/>
          <a:ln w="9525">
            <a:noFill/>
            <a:miter lim="800000"/>
            <a:headEnd/>
            <a:tailEnd/>
          </a:ln>
        </p:spPr>
      </p:pic>
      <p:sp>
        <p:nvSpPr>
          <p:cNvPr id="28677" name="Rectangle 6"/>
          <p:cNvSpPr>
            <a:spLocks noChangeArrowheads="1"/>
          </p:cNvSpPr>
          <p:nvPr/>
        </p:nvSpPr>
        <p:spPr bwMode="auto">
          <a:xfrm>
            <a:off x="323850" y="-26988"/>
            <a:ext cx="8496300" cy="1223963"/>
          </a:xfrm>
          <a:prstGeom prst="rect">
            <a:avLst/>
          </a:prstGeom>
          <a:noFill/>
          <a:ln w="9525">
            <a:noFill/>
            <a:miter lim="800000"/>
            <a:headEnd/>
            <a:tailEnd/>
          </a:ln>
        </p:spPr>
        <p:txBody>
          <a:bodyPr lIns="79553" tIns="39776" rIns="79553" bIns="39776" anchor="ctr"/>
          <a:lstStyle/>
          <a:p>
            <a:pPr marL="342900" indent="-342900" algn="ctr"/>
            <a:r>
              <a:rPr lang="en-US" altLang="ja-JP" sz="2200" b="1" u="sng">
                <a:latin typeface="Times New Roman" pitchFamily="18" charset="0"/>
                <a:ea typeface="ＭＳ Ｐゴシック" pitchFamily="34" charset="-128"/>
              </a:rPr>
              <a:t>Cosmic ray production in Historical Supernova Remnants</a:t>
            </a:r>
            <a:r>
              <a:rPr lang="ru-RU" altLang="ja-JP"/>
              <a:t> </a:t>
            </a:r>
            <a:endParaRPr lang="ru-RU"/>
          </a:p>
        </p:txBody>
      </p:sp>
      <p:sp>
        <p:nvSpPr>
          <p:cNvPr id="28679" name="Rectangle 4"/>
          <p:cNvSpPr>
            <a:spLocks noChangeArrowheads="1"/>
          </p:cNvSpPr>
          <p:nvPr/>
        </p:nvSpPr>
        <p:spPr bwMode="auto">
          <a:xfrm>
            <a:off x="4427538" y="1487488"/>
            <a:ext cx="4605337" cy="3454400"/>
          </a:xfrm>
          <a:prstGeom prst="rect">
            <a:avLst/>
          </a:prstGeom>
          <a:noFill/>
          <a:ln w="9525">
            <a:noFill/>
            <a:miter lim="800000"/>
            <a:headEnd/>
            <a:tailEnd/>
          </a:ln>
        </p:spPr>
        <p:txBody>
          <a:bodyPr lIns="79553" tIns="39776" rIns="79553" bIns="39776"/>
          <a:lstStyle/>
          <a:p>
            <a:pPr algn="just"/>
            <a:r>
              <a:rPr lang="en-US" sz="1400">
                <a:latin typeface="Times New Roman" pitchFamily="18" charset="0"/>
              </a:rPr>
              <a:t>    </a:t>
            </a:r>
            <a:r>
              <a:rPr lang="ru-RU" sz="1600">
                <a:latin typeface="Times New Roman" pitchFamily="18" charset="0"/>
              </a:rPr>
              <a:t>We present the results of our observations of two types of Galactic supernova remnants with the</a:t>
            </a:r>
            <a:r>
              <a:rPr lang="en-US" sz="1600">
                <a:latin typeface="Times New Roman" pitchFamily="18" charset="0"/>
              </a:rPr>
              <a:t> </a:t>
            </a:r>
            <a:r>
              <a:rPr lang="ru-RU" sz="1600">
                <a:latin typeface="Times New Roman" pitchFamily="18" charset="0"/>
              </a:rPr>
              <a:t>SHALON mirror Cherenkov telescope: the plerion Crab Nebula</a:t>
            </a:r>
            <a:r>
              <a:rPr lang="en-US" sz="1600">
                <a:latin typeface="Times New Roman" pitchFamily="18" charset="0"/>
              </a:rPr>
              <a:t>, Geminga (probably plerion)</a:t>
            </a:r>
            <a:r>
              <a:rPr lang="ru-RU" sz="1600">
                <a:latin typeface="Times New Roman" pitchFamily="18" charset="0"/>
              </a:rPr>
              <a:t> and the shell-type supernova remnants</a:t>
            </a:r>
            <a:r>
              <a:rPr lang="en-US" sz="1600">
                <a:latin typeface="Times New Roman" pitchFamily="18" charset="0"/>
              </a:rPr>
              <a:t> </a:t>
            </a:r>
            <a:r>
              <a:rPr lang="ru-RU" sz="1600">
                <a:latin typeface="Times New Roman" pitchFamily="18" charset="0"/>
              </a:rPr>
              <a:t>Cassiopeia A and Tycho. The experimental data have confirmed the prediction of the theory about the</a:t>
            </a:r>
            <a:r>
              <a:rPr lang="en-US" sz="1600">
                <a:latin typeface="Times New Roman" pitchFamily="18" charset="0"/>
              </a:rPr>
              <a:t> </a:t>
            </a:r>
            <a:r>
              <a:rPr lang="ru-RU" sz="1600">
                <a:latin typeface="Times New Roman" pitchFamily="18" charset="0"/>
              </a:rPr>
              <a:t>hadronic generation mechanism of very high energy (0.8–100 TeV) gamma rays in Tycho’s supernova</a:t>
            </a:r>
            <a:r>
              <a:rPr lang="en-US" sz="1600">
                <a:latin typeface="Times New Roman" pitchFamily="18" charset="0"/>
              </a:rPr>
              <a:t> </a:t>
            </a:r>
            <a:r>
              <a:rPr lang="ru-RU" sz="1600">
                <a:latin typeface="Times New Roman" pitchFamily="18" charset="0"/>
              </a:rPr>
              <a:t>remnant. The data obtained suggest that the very high energy gamma-ray emission in the objects being</a:t>
            </a:r>
            <a:r>
              <a:rPr lang="en-US" sz="1600">
                <a:latin typeface="Times New Roman" pitchFamily="18" charset="0"/>
              </a:rPr>
              <a:t> </a:t>
            </a:r>
            <a:r>
              <a:rPr lang="ru-RU" sz="1600">
                <a:latin typeface="Times New Roman" pitchFamily="18" charset="0"/>
              </a:rPr>
              <a:t>discussed is different in origin.</a:t>
            </a:r>
          </a:p>
          <a:p>
            <a:endParaRPr lang="en-GB" sz="1600">
              <a:latin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28600" y="2133600"/>
            <a:ext cx="8763000" cy="4419600"/>
          </a:xfrm>
          <a:prstGeom prst="rect">
            <a:avLst/>
          </a:prstGeom>
          <a:noFill/>
          <a:ln w="9525">
            <a:noFill/>
            <a:miter lim="800000"/>
            <a:headEnd/>
            <a:tailEnd/>
          </a:ln>
        </p:spPr>
        <p:txBody>
          <a:bodyPr anchor="ctr"/>
          <a:lstStyle/>
          <a:p>
            <a:endParaRPr lang="ru-RU" sz="4400"/>
          </a:p>
        </p:txBody>
      </p:sp>
      <p:sp>
        <p:nvSpPr>
          <p:cNvPr id="29699" name="Rectangle 3"/>
          <p:cNvSpPr>
            <a:spLocks noChangeArrowheads="1"/>
          </p:cNvSpPr>
          <p:nvPr/>
        </p:nvSpPr>
        <p:spPr bwMode="auto">
          <a:xfrm>
            <a:off x="106363" y="404813"/>
            <a:ext cx="4752975" cy="4392612"/>
          </a:xfrm>
          <a:prstGeom prst="rect">
            <a:avLst/>
          </a:prstGeom>
          <a:noFill/>
          <a:ln w="9525">
            <a:noFill/>
            <a:miter lim="800000"/>
            <a:headEnd/>
            <a:tailEnd/>
          </a:ln>
        </p:spPr>
        <p:txBody>
          <a:bodyPr/>
          <a:lstStyle/>
          <a:p>
            <a:pPr marL="342900" indent="-342900"/>
            <a:r>
              <a:rPr lang="ru-RU" sz="1300">
                <a:latin typeface="Times New Roman" pitchFamily="18" charset="0"/>
              </a:rPr>
              <a:t>[1] Berezhko E G and Krymskii G F 1988 </a:t>
            </a:r>
            <a:r>
              <a:rPr lang="ru-RU" sz="1300" i="1">
                <a:latin typeface="Times New Roman" pitchFamily="18" charset="0"/>
              </a:rPr>
              <a:t>Usp. Fiz. Nauk </a:t>
            </a:r>
            <a:r>
              <a:rPr lang="ru-RU" sz="1300">
                <a:latin typeface="Times New Roman" pitchFamily="18" charset="0"/>
              </a:rPr>
              <a:t>154(1) 49</a:t>
            </a:r>
          </a:p>
          <a:p>
            <a:pPr marL="342900" indent="-342900"/>
            <a:r>
              <a:rPr lang="ru-RU" sz="1300">
                <a:latin typeface="Times New Roman" pitchFamily="18" charset="0"/>
              </a:rPr>
              <a:t>[2] Reynolds S P 2008 </a:t>
            </a:r>
            <a:r>
              <a:rPr lang="ru-RU" sz="1300" i="1">
                <a:latin typeface="Times New Roman" pitchFamily="18" charset="0"/>
              </a:rPr>
              <a:t>Ann. Rev. Astron. Astrophys. </a:t>
            </a:r>
            <a:r>
              <a:rPr lang="ru-RU" sz="1300">
                <a:latin typeface="Times New Roman" pitchFamily="18" charset="0"/>
              </a:rPr>
              <a:t>46 89</a:t>
            </a:r>
          </a:p>
          <a:p>
            <a:pPr marL="342900" indent="-342900"/>
            <a:r>
              <a:rPr lang="ru-RU" sz="1300">
                <a:latin typeface="Times New Roman" pitchFamily="18" charset="0"/>
              </a:rPr>
              <a:t>[3] Sinitsyna V G 2000 </a:t>
            </a:r>
            <a:r>
              <a:rPr lang="ru-RU" sz="1300" i="1">
                <a:latin typeface="Times New Roman" pitchFamily="18" charset="0"/>
              </a:rPr>
              <a:t>AIP (Conf. Proc.) </a:t>
            </a:r>
            <a:r>
              <a:rPr lang="ru-RU" sz="1300">
                <a:latin typeface="Times New Roman" pitchFamily="18" charset="0"/>
              </a:rPr>
              <a:t>515 205, 293</a:t>
            </a:r>
          </a:p>
          <a:p>
            <a:pPr marL="342900" indent="-342900"/>
            <a:r>
              <a:rPr lang="ru-RU" sz="1300">
                <a:latin typeface="Times New Roman" pitchFamily="18" charset="0"/>
              </a:rPr>
              <a:t>[4] Sinitsyna V G et al. 2009 </a:t>
            </a:r>
            <a:r>
              <a:rPr lang="ru-RU" sz="1300" i="1">
                <a:latin typeface="Times New Roman" pitchFamily="18" charset="0"/>
              </a:rPr>
              <a:t>Nucl. Phys. B (Proc.Suppl.) </a:t>
            </a:r>
            <a:r>
              <a:rPr lang="ru-RU" sz="1300">
                <a:latin typeface="Times New Roman" pitchFamily="18" charset="0"/>
              </a:rPr>
              <a:t>196 437; </a:t>
            </a:r>
            <a:r>
              <a:rPr lang="ru-RU" sz="1300" i="1">
                <a:latin typeface="Times New Roman" pitchFamily="18" charset="0"/>
              </a:rPr>
              <a:t>ibid. </a:t>
            </a:r>
            <a:r>
              <a:rPr lang="ru-RU" sz="1300">
                <a:latin typeface="Times New Roman" pitchFamily="18" charset="0"/>
              </a:rPr>
              <a:t>2008 175-176 455; </a:t>
            </a:r>
            <a:r>
              <a:rPr lang="ru-RU" sz="1300" i="1">
                <a:latin typeface="Times New Roman" pitchFamily="18" charset="0"/>
              </a:rPr>
              <a:t>ibid. </a:t>
            </a:r>
            <a:r>
              <a:rPr lang="ru-RU" sz="1300">
                <a:latin typeface="Times New Roman" pitchFamily="18" charset="0"/>
              </a:rPr>
              <a:t>2006 151 112;</a:t>
            </a:r>
          </a:p>
          <a:p>
            <a:pPr marL="342900" indent="-342900"/>
            <a:r>
              <a:rPr lang="ru-RU" sz="1300" i="1">
                <a:latin typeface="Times New Roman" pitchFamily="18" charset="0"/>
              </a:rPr>
              <a:t>ibid. </a:t>
            </a:r>
            <a:r>
              <a:rPr lang="ru-RU" sz="1300">
                <a:latin typeface="Times New Roman" pitchFamily="18" charset="0"/>
              </a:rPr>
              <a:t>2003 122 247, 409; </a:t>
            </a:r>
            <a:r>
              <a:rPr lang="ru-RU" sz="1300" i="1">
                <a:latin typeface="Times New Roman" pitchFamily="18" charset="0"/>
              </a:rPr>
              <a:t>ibid. </a:t>
            </a:r>
            <a:r>
              <a:rPr lang="ru-RU" sz="1300">
                <a:latin typeface="Times New Roman" pitchFamily="18" charset="0"/>
              </a:rPr>
              <a:t>2001 97 215, 219; </a:t>
            </a:r>
            <a:r>
              <a:rPr lang="ru-RU" sz="1300" i="1">
                <a:latin typeface="Times New Roman" pitchFamily="18" charset="0"/>
              </a:rPr>
              <a:t>ibid. </a:t>
            </a:r>
            <a:r>
              <a:rPr lang="ru-RU" sz="1300">
                <a:latin typeface="Times New Roman" pitchFamily="18" charset="0"/>
              </a:rPr>
              <a:t>1999 75A 352</a:t>
            </a:r>
          </a:p>
          <a:p>
            <a:pPr marL="342900" indent="-342900"/>
            <a:r>
              <a:rPr lang="ru-RU" sz="1300">
                <a:latin typeface="Times New Roman" pitchFamily="18" charset="0"/>
              </a:rPr>
              <a:t>[5] Sinitsyna V G and Sinitsyna V Yu 2011 </a:t>
            </a:r>
            <a:r>
              <a:rPr lang="ru-RU" sz="1300" i="1">
                <a:latin typeface="Times New Roman" pitchFamily="18" charset="0"/>
              </a:rPr>
              <a:t>Astron. Lett. </a:t>
            </a:r>
            <a:r>
              <a:rPr lang="ru-RU" sz="1300">
                <a:latin typeface="Times New Roman" pitchFamily="18" charset="0"/>
              </a:rPr>
              <a:t>37(9) 621.</a:t>
            </a:r>
          </a:p>
          <a:p>
            <a:pPr marL="342900" indent="-342900"/>
            <a:r>
              <a:rPr lang="ru-RU" sz="1300">
                <a:latin typeface="Times New Roman" pitchFamily="18" charset="0"/>
              </a:rPr>
              <a:t>[6] Hillas A M et al. 1998 </a:t>
            </a:r>
            <a:r>
              <a:rPr lang="ru-RU" sz="1300" i="1">
                <a:latin typeface="Times New Roman" pitchFamily="18" charset="0"/>
              </a:rPr>
              <a:t>Astrophys.J. </a:t>
            </a:r>
            <a:r>
              <a:rPr lang="ru-RU" sz="1300">
                <a:latin typeface="Times New Roman" pitchFamily="18" charset="0"/>
              </a:rPr>
              <a:t>503 744</a:t>
            </a:r>
          </a:p>
          <a:p>
            <a:pPr marL="342900" indent="-342900"/>
            <a:r>
              <a:rPr lang="ru-RU" sz="1300">
                <a:latin typeface="Times New Roman" pitchFamily="18" charset="0"/>
              </a:rPr>
              <a:t>[7] Tavani M et al. 2010 </a:t>
            </a:r>
            <a:r>
              <a:rPr lang="ru-RU" sz="1300" i="1">
                <a:latin typeface="Times New Roman" pitchFamily="18" charset="0"/>
              </a:rPr>
              <a:t>Science </a:t>
            </a:r>
            <a:r>
              <a:rPr lang="ru-RU" sz="1300">
                <a:latin typeface="Times New Roman" pitchFamily="18" charset="0"/>
              </a:rPr>
              <a:t>331 736</a:t>
            </a:r>
          </a:p>
          <a:p>
            <a:pPr marL="342900" indent="-342900"/>
            <a:r>
              <a:rPr lang="ru-RU" sz="1300">
                <a:latin typeface="Times New Roman" pitchFamily="18" charset="0"/>
              </a:rPr>
              <a:t>[8] Abdo A A et al. 2010 </a:t>
            </a:r>
            <a:r>
              <a:rPr lang="ru-RU" sz="1300" i="1">
                <a:latin typeface="Times New Roman" pitchFamily="18" charset="0"/>
              </a:rPr>
              <a:t>Science </a:t>
            </a:r>
            <a:r>
              <a:rPr lang="ru-RU" sz="1300">
                <a:latin typeface="Times New Roman" pitchFamily="18" charset="0"/>
              </a:rPr>
              <a:t>331(6018) 739</a:t>
            </a:r>
          </a:p>
          <a:p>
            <a:pPr marL="342900" indent="-342900"/>
            <a:r>
              <a:rPr lang="ru-RU" sz="1300">
                <a:latin typeface="Times New Roman" pitchFamily="18" charset="0"/>
              </a:rPr>
              <a:t>[9] Mariotti M </a:t>
            </a:r>
            <a:r>
              <a:rPr lang="ru-RU" sz="1300" i="1">
                <a:latin typeface="Times New Roman" pitchFamily="18" charset="0"/>
              </a:rPr>
              <a:t>Astron. Telegramm </a:t>
            </a:r>
            <a:r>
              <a:rPr lang="ru-RU" sz="1300">
                <a:latin typeface="Times New Roman" pitchFamily="18" charset="0"/>
              </a:rPr>
              <a:t>No. 2967</a:t>
            </a:r>
          </a:p>
          <a:p>
            <a:pPr marL="342900" indent="-342900"/>
            <a:r>
              <a:rPr lang="ru-RU" sz="1300">
                <a:latin typeface="Times New Roman" pitchFamily="18" charset="0"/>
              </a:rPr>
              <a:t>[10] Ong R. 2010 </a:t>
            </a:r>
            <a:r>
              <a:rPr lang="ru-RU" sz="1300" i="1">
                <a:latin typeface="Times New Roman" pitchFamily="18" charset="0"/>
              </a:rPr>
              <a:t>Astron. Telegramm </a:t>
            </a:r>
            <a:r>
              <a:rPr lang="ru-RU" sz="1300">
                <a:latin typeface="Times New Roman" pitchFamily="18" charset="0"/>
              </a:rPr>
              <a:t>No. 2968</a:t>
            </a:r>
          </a:p>
          <a:p>
            <a:pPr marL="342900" indent="-342900"/>
            <a:r>
              <a:rPr lang="ru-RU" sz="1300">
                <a:latin typeface="Times New Roman" pitchFamily="18" charset="0"/>
              </a:rPr>
              <a:t>[11] Li T-P and Ma Y-Q, 1983 </a:t>
            </a:r>
            <a:r>
              <a:rPr lang="ru-RU" sz="1300" i="1">
                <a:latin typeface="Times New Roman" pitchFamily="18" charset="0"/>
              </a:rPr>
              <a:t>Astrophys. J. </a:t>
            </a:r>
            <a:r>
              <a:rPr lang="ru-RU" sz="1300">
                <a:latin typeface="Times New Roman" pitchFamily="18" charset="0"/>
              </a:rPr>
              <a:t>272 317</a:t>
            </a:r>
          </a:p>
          <a:p>
            <a:pPr marL="342900" indent="-342900"/>
            <a:r>
              <a:rPr lang="ru-RU" sz="1300">
                <a:latin typeface="Times New Roman" pitchFamily="18" charset="0"/>
              </a:rPr>
              <a:t>[12] Seward F D, Tucker W H and Fesen R A 2006 </a:t>
            </a:r>
            <a:r>
              <a:rPr lang="ru-RU" sz="1300" i="1">
                <a:latin typeface="Times New Roman" pitchFamily="18" charset="0"/>
              </a:rPr>
              <a:t>Astrophys. J. </a:t>
            </a:r>
            <a:r>
              <a:rPr lang="ru-RU" sz="1300">
                <a:latin typeface="Times New Roman" pitchFamily="18" charset="0"/>
              </a:rPr>
              <a:t>652 1277</a:t>
            </a:r>
          </a:p>
          <a:p>
            <a:pPr marL="342900" indent="-342900"/>
            <a:r>
              <a:rPr lang="ru-RU" sz="1300">
                <a:latin typeface="Times New Roman" pitchFamily="18" charset="0"/>
              </a:rPr>
              <a:t>[13] Salvati M, Sacco B 2008 </a:t>
            </a:r>
            <a:r>
              <a:rPr lang="ru-RU" sz="1300" i="1">
                <a:latin typeface="Times New Roman" pitchFamily="18" charset="0"/>
              </a:rPr>
              <a:t>Astron.&amp;Astrophys. </a:t>
            </a:r>
            <a:r>
              <a:rPr lang="ru-RU" sz="1300">
                <a:latin typeface="Times New Roman" pitchFamily="18" charset="0"/>
              </a:rPr>
              <a:t>485 527</a:t>
            </a:r>
          </a:p>
          <a:p>
            <a:pPr marL="342900" indent="-342900"/>
            <a:r>
              <a:rPr lang="ru-RU" sz="1300">
                <a:latin typeface="Times New Roman" pitchFamily="18" charset="0"/>
              </a:rPr>
              <a:t>[14] Salvati M 2010 </a:t>
            </a:r>
            <a:r>
              <a:rPr lang="ru-RU" sz="1300" i="1">
                <a:latin typeface="Times New Roman" pitchFamily="18" charset="0"/>
              </a:rPr>
              <a:t>Astron.&amp;Astrophys. </a:t>
            </a:r>
            <a:r>
              <a:rPr lang="ru-RU" sz="1300">
                <a:latin typeface="Times New Roman" pitchFamily="18" charset="0"/>
              </a:rPr>
              <a:t>513 A28</a:t>
            </a:r>
          </a:p>
          <a:p>
            <a:pPr marL="342900" indent="-342900"/>
            <a:r>
              <a:rPr lang="ru-RU" sz="1300">
                <a:latin typeface="Times New Roman" pitchFamily="18" charset="0"/>
              </a:rPr>
              <a:t>[15] Akerlof C W et al. 1993 </a:t>
            </a:r>
            <a:r>
              <a:rPr lang="ru-RU" sz="1300" i="1">
                <a:latin typeface="Times New Roman" pitchFamily="18" charset="0"/>
              </a:rPr>
              <a:t>in Proc. 23rd ICRC, Calgary </a:t>
            </a:r>
            <a:r>
              <a:rPr lang="ru-RU" sz="1300">
                <a:latin typeface="Times New Roman" pitchFamily="18" charset="0"/>
              </a:rPr>
              <a:t>1 305</a:t>
            </a:r>
          </a:p>
          <a:p>
            <a:pPr marL="342900" indent="-342900"/>
            <a:r>
              <a:rPr lang="ru-RU" sz="1300">
                <a:latin typeface="Times New Roman" pitchFamily="18" charset="0"/>
              </a:rPr>
              <a:t>[16] Vishwanath P R et al. 1993 </a:t>
            </a:r>
            <a:r>
              <a:rPr lang="ru-RU" sz="1300" i="1">
                <a:latin typeface="Times New Roman" pitchFamily="18" charset="0"/>
              </a:rPr>
              <a:t>Astron.&amp;Astrophys. </a:t>
            </a:r>
            <a:r>
              <a:rPr lang="ru-RU" sz="1300">
                <a:latin typeface="Times New Roman" pitchFamily="18" charset="0"/>
              </a:rPr>
              <a:t>267 L5</a:t>
            </a:r>
          </a:p>
          <a:p>
            <a:pPr marL="342900" indent="-342900"/>
            <a:r>
              <a:rPr lang="ru-RU" sz="1300">
                <a:latin typeface="Times New Roman" pitchFamily="18" charset="0"/>
              </a:rPr>
              <a:t>[17] Bowden C C G et al. 1993 </a:t>
            </a:r>
            <a:r>
              <a:rPr lang="ru-RU" sz="1300" i="1">
                <a:latin typeface="Times New Roman" pitchFamily="18" charset="0"/>
              </a:rPr>
              <a:t>J. Phys. G: Nucl. Part. Phys. </a:t>
            </a:r>
            <a:r>
              <a:rPr lang="ru-RU" sz="1300">
                <a:latin typeface="Times New Roman" pitchFamily="18" charset="0"/>
              </a:rPr>
              <a:t>19 L29</a:t>
            </a:r>
          </a:p>
          <a:p>
            <a:pPr marL="342900" indent="-342900"/>
            <a:r>
              <a:rPr lang="ru-RU" sz="1300">
                <a:latin typeface="Times New Roman" pitchFamily="18" charset="0"/>
              </a:rPr>
              <a:t>[18] Finnegan G 2009 </a:t>
            </a:r>
            <a:r>
              <a:rPr lang="ru-RU" sz="1300" i="1">
                <a:latin typeface="Times New Roman" pitchFamily="18" charset="0"/>
              </a:rPr>
              <a:t>in Proc. of the 31st ICRC, Lodz</a:t>
            </a:r>
          </a:p>
          <a:p>
            <a:pPr marL="342900" indent="-342900"/>
            <a:r>
              <a:rPr lang="ru-RU" sz="1300">
                <a:latin typeface="Times New Roman" pitchFamily="18" charset="0"/>
              </a:rPr>
              <a:t>[19] Ado A A et al. </a:t>
            </a:r>
            <a:r>
              <a:rPr lang="ru-RU" sz="1300" i="1">
                <a:latin typeface="Times New Roman" pitchFamily="18" charset="0"/>
              </a:rPr>
              <a:t>arXiv:0904.1018v1</a:t>
            </a:r>
            <a:r>
              <a:rPr lang="ru-RU" sz="1300">
                <a:latin typeface="Times New Roman" pitchFamily="18" charset="0"/>
              </a:rPr>
              <a:t>; </a:t>
            </a:r>
            <a:r>
              <a:rPr lang="ru-RU" sz="1300" i="1">
                <a:latin typeface="Times New Roman" pitchFamily="18" charset="0"/>
              </a:rPr>
              <a:t>arXiv:0705.0707v1</a:t>
            </a:r>
            <a:r>
              <a:rPr lang="ru-RU" sz="1300">
                <a:latin typeface="Times New Roman" pitchFamily="18" charset="0"/>
              </a:rPr>
              <a:t>;</a:t>
            </a:r>
          </a:p>
        </p:txBody>
      </p:sp>
      <p:pic>
        <p:nvPicPr>
          <p:cNvPr id="29700" name="Picture 4" descr="night1"/>
          <p:cNvPicPr>
            <a:picLocks noChangeAspect="1" noChangeArrowheads="1"/>
          </p:cNvPicPr>
          <p:nvPr/>
        </p:nvPicPr>
        <p:blipFill>
          <a:blip r:embed="rId3"/>
          <a:srcRect/>
          <a:stretch>
            <a:fillRect/>
          </a:stretch>
        </p:blipFill>
        <p:spPr bwMode="auto">
          <a:xfrm>
            <a:off x="0" y="5022850"/>
            <a:ext cx="9144000" cy="1835150"/>
          </a:xfrm>
          <a:prstGeom prst="rect">
            <a:avLst/>
          </a:prstGeom>
          <a:noFill/>
          <a:ln w="9525">
            <a:noFill/>
            <a:miter lim="800000"/>
            <a:headEnd/>
            <a:tailEnd/>
          </a:ln>
        </p:spPr>
      </p:pic>
      <p:sp>
        <p:nvSpPr>
          <p:cNvPr id="29702" name="Rectangle 6"/>
          <p:cNvSpPr>
            <a:spLocks noChangeArrowheads="1"/>
          </p:cNvSpPr>
          <p:nvPr/>
        </p:nvSpPr>
        <p:spPr bwMode="auto">
          <a:xfrm>
            <a:off x="4787900" y="404813"/>
            <a:ext cx="4572000" cy="2671762"/>
          </a:xfrm>
          <a:prstGeom prst="rect">
            <a:avLst/>
          </a:prstGeom>
          <a:noFill/>
          <a:ln w="9525">
            <a:noFill/>
            <a:miter lim="800000"/>
            <a:headEnd/>
            <a:tailEnd/>
          </a:ln>
          <a:effectLst/>
        </p:spPr>
        <p:txBody>
          <a:bodyPr>
            <a:spAutoFit/>
          </a:bodyPr>
          <a:lstStyle/>
          <a:p>
            <a:r>
              <a:rPr lang="ru-RU" sz="1300">
                <a:latin typeface="Times New Roman" pitchFamily="18" charset="0"/>
              </a:rPr>
              <a:t>[20] Celik O 2009 </a:t>
            </a:r>
            <a:r>
              <a:rPr lang="ru-RU" sz="1300" i="1">
                <a:latin typeface="Times New Roman" pitchFamily="18" charset="0"/>
              </a:rPr>
              <a:t>in Proc. of the 31st ICRC, Lodz</a:t>
            </a:r>
          </a:p>
          <a:p>
            <a:r>
              <a:rPr lang="ru-RU" sz="1300">
                <a:latin typeface="Times New Roman" pitchFamily="18" charset="0"/>
              </a:rPr>
              <a:t>[21] Acciari V A et al. </a:t>
            </a:r>
            <a:r>
              <a:rPr lang="ru-RU" sz="1300" i="1">
                <a:latin typeface="Times New Roman" pitchFamily="18" charset="0"/>
              </a:rPr>
              <a:t>arXiv:astro-ph/ 1102.3871v1</a:t>
            </a:r>
            <a:r>
              <a:rPr lang="ru-RU" sz="1300">
                <a:latin typeface="Times New Roman" pitchFamily="18" charset="0"/>
              </a:rPr>
              <a:t>.</a:t>
            </a:r>
          </a:p>
          <a:p>
            <a:r>
              <a:rPr lang="ru-RU" sz="1300">
                <a:latin typeface="Times New Roman" pitchFamily="18" charset="0"/>
              </a:rPr>
              <a:t>[22] Giordano F. et al. </a:t>
            </a:r>
            <a:r>
              <a:rPr lang="ru-RU" sz="1300" i="1">
                <a:latin typeface="Times New Roman" pitchFamily="18" charset="0"/>
              </a:rPr>
              <a:t>arXiv:astro-ph/ 1108.0265v</a:t>
            </a:r>
            <a:r>
              <a:rPr lang="ru-RU" sz="1300">
                <a:latin typeface="Times New Roman" pitchFamily="18" charset="0"/>
              </a:rPr>
              <a:t>.</a:t>
            </a:r>
          </a:p>
          <a:p>
            <a:r>
              <a:rPr lang="ru-RU" sz="1300">
                <a:latin typeface="Times New Roman" pitchFamily="18" charset="0"/>
              </a:rPr>
              <a:t>[23] V</a:t>
            </a:r>
            <a:r>
              <a:rPr lang="en-US" sz="1300">
                <a:latin typeface="Arial"/>
              </a:rPr>
              <a:t>ö</a:t>
            </a:r>
            <a:r>
              <a:rPr lang="ru-RU" sz="1300">
                <a:latin typeface="Times New Roman" pitchFamily="18" charset="0"/>
              </a:rPr>
              <a:t>lk H J et al. 2001 </a:t>
            </a:r>
            <a:r>
              <a:rPr lang="ru-RU" sz="1300" i="1">
                <a:latin typeface="Times New Roman" pitchFamily="18" charset="0"/>
              </a:rPr>
              <a:t>in Proc. 27th ICRC, Hamburg</a:t>
            </a:r>
            <a:r>
              <a:rPr lang="ru-RU" sz="1300">
                <a:latin typeface="Times New Roman" pitchFamily="18" charset="0"/>
              </a:rPr>
              <a:t>, 2 2469</a:t>
            </a:r>
          </a:p>
          <a:p>
            <a:r>
              <a:rPr lang="ru-RU" sz="1300">
                <a:latin typeface="Times New Roman" pitchFamily="18" charset="0"/>
              </a:rPr>
              <a:t>[24] Berezhko E. G. et al. 2007 </a:t>
            </a:r>
            <a:r>
              <a:rPr lang="ru-RU" sz="1300" i="1">
                <a:latin typeface="Times New Roman" pitchFamily="18" charset="0"/>
              </a:rPr>
              <a:t>Astrophys. Space Sci. </a:t>
            </a:r>
            <a:r>
              <a:rPr lang="ru-RU" sz="1300">
                <a:latin typeface="Times New Roman" pitchFamily="18" charset="0"/>
              </a:rPr>
              <a:t>309 385</a:t>
            </a:r>
          </a:p>
          <a:p>
            <a:r>
              <a:rPr lang="ru-RU" sz="1300">
                <a:latin typeface="Times New Roman" pitchFamily="18" charset="0"/>
              </a:rPr>
              <a:t>[25] V</a:t>
            </a:r>
            <a:r>
              <a:rPr lang="en-US" sz="1300">
                <a:latin typeface="Times New Roman" pitchFamily="18" charset="0"/>
                <a:cs typeface="Times New Roman" pitchFamily="18" charset="0"/>
              </a:rPr>
              <a:t>ö</a:t>
            </a:r>
            <a:r>
              <a:rPr lang="ru-RU" sz="1300">
                <a:latin typeface="Times New Roman" pitchFamily="18" charset="0"/>
              </a:rPr>
              <a:t>lk H J, Berezhko E G, Ksenofontov L T 2008 </a:t>
            </a:r>
            <a:r>
              <a:rPr lang="ru-RU" sz="1300" i="1">
                <a:latin typeface="Times New Roman" pitchFamily="18" charset="0"/>
              </a:rPr>
              <a:t>Astron.&amp;Astrophys. </a:t>
            </a:r>
            <a:r>
              <a:rPr lang="ru-RU" sz="1300">
                <a:latin typeface="Times New Roman" pitchFamily="18" charset="0"/>
              </a:rPr>
              <a:t>483(2) 529</a:t>
            </a:r>
          </a:p>
          <a:p>
            <a:r>
              <a:rPr lang="ru-RU" sz="1300">
                <a:latin typeface="Times New Roman" pitchFamily="18" charset="0"/>
              </a:rPr>
              <a:t>[26] Aharonian F et al. 2001 </a:t>
            </a:r>
            <a:r>
              <a:rPr lang="ru-RU" sz="1300" i="1">
                <a:latin typeface="Times New Roman" pitchFamily="18" charset="0"/>
              </a:rPr>
              <a:t>Astron.&amp;Astrophys. </a:t>
            </a:r>
            <a:r>
              <a:rPr lang="ru-RU" sz="1300">
                <a:latin typeface="Times New Roman" pitchFamily="18" charset="0"/>
              </a:rPr>
              <a:t>370 112</a:t>
            </a:r>
          </a:p>
          <a:p>
            <a:r>
              <a:rPr lang="ru-RU" sz="1300">
                <a:latin typeface="Times New Roman" pitchFamily="18" charset="0"/>
              </a:rPr>
              <a:t>[27] Albert J et al. 2007 </a:t>
            </a:r>
            <a:r>
              <a:rPr lang="ru-RU" sz="1300" i="1">
                <a:latin typeface="Times New Roman" pitchFamily="18" charset="0"/>
              </a:rPr>
              <a:t>Astron.&amp;Astrophys. </a:t>
            </a:r>
            <a:r>
              <a:rPr lang="ru-RU" sz="1300">
                <a:latin typeface="Times New Roman" pitchFamily="18" charset="0"/>
              </a:rPr>
              <a:t>474 937</a:t>
            </a:r>
          </a:p>
          <a:p>
            <a:r>
              <a:rPr lang="ru-RU" sz="1300">
                <a:latin typeface="Times New Roman" pitchFamily="18" charset="0"/>
              </a:rPr>
              <a:t>[28] Acciari V A et al. 2010 </a:t>
            </a:r>
            <a:r>
              <a:rPr lang="ru-RU" sz="1300" i="1">
                <a:latin typeface="Times New Roman" pitchFamily="18" charset="0"/>
              </a:rPr>
              <a:t>Astrophys. J. </a:t>
            </a:r>
            <a:r>
              <a:rPr lang="ru-RU" sz="1300">
                <a:latin typeface="Times New Roman" pitchFamily="18" charset="0"/>
              </a:rPr>
              <a:t>714 163</a:t>
            </a:r>
          </a:p>
          <a:p>
            <a:r>
              <a:rPr lang="ru-RU" sz="1300">
                <a:latin typeface="Times New Roman" pitchFamily="18" charset="0"/>
              </a:rPr>
              <a:t>[29] Abdo A A et al. 2010 </a:t>
            </a:r>
            <a:r>
              <a:rPr lang="ru-RU" sz="1300" i="1">
                <a:latin typeface="Times New Roman" pitchFamily="18" charset="0"/>
              </a:rPr>
              <a:t>Astrophys. J. </a:t>
            </a:r>
            <a:r>
              <a:rPr lang="ru-RU" sz="1300">
                <a:latin typeface="Times New Roman" pitchFamily="18" charset="0"/>
              </a:rPr>
              <a:t>710 L92</a:t>
            </a:r>
          </a:p>
          <a:p>
            <a:r>
              <a:rPr lang="ru-RU" sz="1300">
                <a:latin typeface="Times New Roman" pitchFamily="18" charset="0"/>
              </a:rPr>
              <a:t>[30] Berezhko E G, P</a:t>
            </a:r>
            <a:r>
              <a:rPr lang="en-US" sz="1300">
                <a:latin typeface="Times New Roman" pitchFamily="18" charset="0"/>
                <a:cs typeface="Times New Roman" pitchFamily="18" charset="0"/>
              </a:rPr>
              <a:t>ü</a:t>
            </a:r>
            <a:r>
              <a:rPr lang="ru-RU" sz="1300">
                <a:latin typeface="Times New Roman" pitchFamily="18" charset="0"/>
              </a:rPr>
              <a:t>hlhofer G, V</a:t>
            </a:r>
            <a:r>
              <a:rPr lang="en-US" sz="1300">
                <a:latin typeface="Arial"/>
              </a:rPr>
              <a:t>ö</a:t>
            </a:r>
            <a:r>
              <a:rPr lang="ru-RU" sz="1300">
                <a:latin typeface="Times New Roman" pitchFamily="18" charset="0"/>
              </a:rPr>
              <a:t>lk H J 2003 </a:t>
            </a:r>
            <a:r>
              <a:rPr lang="en-US" sz="1300">
                <a:latin typeface="Times New Roman" pitchFamily="18" charset="0"/>
              </a:rPr>
              <a:t> </a:t>
            </a:r>
            <a:r>
              <a:rPr lang="ru-RU" sz="1300" i="1">
                <a:latin typeface="Times New Roman" pitchFamily="18" charset="0"/>
              </a:rPr>
              <a:t>Astron.&amp;Astrophys </a:t>
            </a:r>
            <a:r>
              <a:rPr lang="ru-RU" sz="1300">
                <a:latin typeface="Times New Roman" pitchFamily="18" charset="0"/>
              </a:rPr>
              <a:t>400 971</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Tien_Shan_1SHALON ins_2"/>
          <p:cNvPicPr>
            <a:picLocks noChangeAspect="1" noChangeArrowheads="1"/>
          </p:cNvPicPr>
          <p:nvPr/>
        </p:nvPicPr>
        <p:blipFill>
          <a:blip r:embed="rId3"/>
          <a:srcRect/>
          <a:stretch>
            <a:fillRect/>
          </a:stretch>
        </p:blipFill>
        <p:spPr bwMode="auto">
          <a:xfrm>
            <a:off x="381000" y="609600"/>
            <a:ext cx="8382000" cy="5421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SHALON_basket"/>
          <p:cNvPicPr>
            <a:picLocks noGrp="1" noChangeAspect="1" noChangeArrowheads="1"/>
          </p:cNvPicPr>
          <p:nvPr>
            <p:ph type="clipArt" sz="half" idx="4294967295"/>
          </p:nvPr>
        </p:nvPicPr>
        <p:blipFill>
          <a:blip r:embed="rId3"/>
          <a:srcRect/>
          <a:stretch>
            <a:fillRect/>
          </a:stretch>
        </p:blipFill>
        <p:spPr>
          <a:xfrm>
            <a:off x="228600" y="1412875"/>
            <a:ext cx="3378200" cy="4968875"/>
          </a:xfrm>
          <a:noFill/>
        </p:spPr>
      </p:pic>
      <p:sp>
        <p:nvSpPr>
          <p:cNvPr id="101379" name="Rectangle 3"/>
          <p:cNvSpPr>
            <a:spLocks noGrp="1" noChangeArrowheads="1"/>
          </p:cNvSpPr>
          <p:nvPr>
            <p:ph type="title" idx="4294967295"/>
          </p:nvPr>
        </p:nvSpPr>
        <p:spPr>
          <a:xfrm>
            <a:off x="395288" y="0"/>
            <a:ext cx="8281987" cy="836613"/>
          </a:xfrm>
          <a:noFill/>
        </p:spPr>
        <p:txBody>
          <a:bodyPr/>
          <a:lstStyle/>
          <a:p>
            <a:pPr eaLnBrk="1" hangingPunct="1"/>
            <a:r>
              <a:rPr lang="ru-RU" sz="2400" smtClean="0">
                <a:latin typeface="Times New Roman" pitchFamily="18" charset="0"/>
              </a:rPr>
              <a:t>HIGH</a:t>
            </a:r>
            <a:r>
              <a:rPr lang="en-US" sz="2400" smtClean="0">
                <a:latin typeface="Times New Roman" pitchFamily="18" charset="0"/>
              </a:rPr>
              <a:t> </a:t>
            </a:r>
            <a:r>
              <a:rPr lang="ru-RU" sz="2400" smtClean="0">
                <a:latin typeface="Times New Roman" pitchFamily="18" charset="0"/>
              </a:rPr>
              <a:t>MOUNTAINOUS OBSERVATORY SHALON ALATOO</a:t>
            </a:r>
          </a:p>
        </p:txBody>
      </p:sp>
      <p:sp>
        <p:nvSpPr>
          <p:cNvPr id="101380" name="Rectangle 4"/>
          <p:cNvSpPr>
            <a:spLocks noChangeArrowheads="1"/>
          </p:cNvSpPr>
          <p:nvPr/>
        </p:nvSpPr>
        <p:spPr bwMode="auto">
          <a:xfrm>
            <a:off x="323850" y="620713"/>
            <a:ext cx="8915400" cy="685800"/>
          </a:xfrm>
          <a:prstGeom prst="rect">
            <a:avLst/>
          </a:prstGeom>
          <a:noFill/>
          <a:ln w="9525">
            <a:noFill/>
            <a:miter lim="800000"/>
            <a:headEnd/>
            <a:tailEnd/>
          </a:ln>
        </p:spPr>
        <p:txBody>
          <a:bodyPr anchor="ctr"/>
          <a:lstStyle/>
          <a:p>
            <a:pPr algn="just"/>
            <a:r>
              <a:rPr lang="ru-RU" sz="1600">
                <a:solidFill>
                  <a:schemeClr val="tx2"/>
                </a:solidFill>
                <a:latin typeface="Times New Roman" pitchFamily="18" charset="0"/>
              </a:rPr>
              <a:t>SHALON mirror Cherenkov telescope created at Lebedev Physical Institute and stated in 1991 - 1992</a:t>
            </a:r>
            <a:endParaRPr lang="ru-RU" sz="2800" b="1">
              <a:solidFill>
                <a:schemeClr val="tx2"/>
              </a:solidFill>
              <a:latin typeface="Times New Roman" pitchFamily="18" charset="0"/>
            </a:endParaRPr>
          </a:p>
        </p:txBody>
      </p:sp>
      <p:sp>
        <p:nvSpPr>
          <p:cNvPr id="101381" name="Rectangle 5"/>
          <p:cNvSpPr>
            <a:spLocks noChangeArrowheads="1"/>
          </p:cNvSpPr>
          <p:nvPr/>
        </p:nvSpPr>
        <p:spPr bwMode="auto">
          <a:xfrm>
            <a:off x="3851275" y="1125538"/>
            <a:ext cx="4681538" cy="3941762"/>
          </a:xfrm>
          <a:prstGeom prst="rect">
            <a:avLst/>
          </a:prstGeom>
          <a:noFill/>
          <a:ln w="9525">
            <a:noFill/>
            <a:miter lim="800000"/>
            <a:headEnd/>
            <a:tailEnd/>
          </a:ln>
        </p:spPr>
        <p:txBody>
          <a:bodyPr/>
          <a:lstStyle/>
          <a:p>
            <a:pPr marL="342900" indent="-342900" algn="just">
              <a:spcBef>
                <a:spcPct val="20000"/>
              </a:spcBef>
              <a:buFontTx/>
              <a:buChar char="•"/>
            </a:pPr>
            <a:r>
              <a:rPr lang="en-GB">
                <a:latin typeface="Times New Roman" pitchFamily="18" charset="0"/>
              </a:rPr>
              <a:t>Total area of spherical mirror    —  11.2 m</a:t>
            </a:r>
            <a:r>
              <a:rPr lang="en-GB" baseline="30000">
                <a:latin typeface="Times New Roman" pitchFamily="18" charset="0"/>
              </a:rPr>
              <a:t>2</a:t>
            </a:r>
          </a:p>
          <a:p>
            <a:pPr marL="342900" indent="-342900" algn="just">
              <a:spcBef>
                <a:spcPct val="20000"/>
              </a:spcBef>
              <a:buFontTx/>
              <a:buChar char="•"/>
            </a:pPr>
            <a:r>
              <a:rPr lang="ru-RU">
                <a:latin typeface="Times New Roman" pitchFamily="18" charset="0"/>
              </a:rPr>
              <a:t>Radius of mirror curvature        </a:t>
            </a:r>
            <a:r>
              <a:rPr lang="en-GB">
                <a:latin typeface="Times New Roman" pitchFamily="18" charset="0"/>
              </a:rPr>
              <a:t>—    8.5 m</a:t>
            </a:r>
            <a:endParaRPr lang="en-GB" baseline="30000">
              <a:latin typeface="Times New Roman" pitchFamily="18" charset="0"/>
            </a:endParaRPr>
          </a:p>
          <a:p>
            <a:pPr marL="342900" indent="-342900" algn="just">
              <a:spcBef>
                <a:spcPct val="20000"/>
              </a:spcBef>
              <a:buFontTx/>
              <a:buChar char="•"/>
            </a:pPr>
            <a:r>
              <a:rPr lang="ru-RU">
                <a:latin typeface="Times New Roman" pitchFamily="18" charset="0"/>
              </a:rPr>
              <a:t>The angle range of telescope turn: </a:t>
            </a:r>
          </a:p>
          <a:p>
            <a:pPr marL="342900" indent="-342900" algn="just">
              <a:spcBef>
                <a:spcPct val="20000"/>
              </a:spcBef>
              <a:buFontTx/>
              <a:buChar char="–"/>
            </a:pPr>
            <a:r>
              <a:rPr lang="ru-RU">
                <a:latin typeface="Times New Roman" pitchFamily="18" charset="0"/>
              </a:rPr>
              <a:t>azimuth                                      </a:t>
            </a:r>
            <a:r>
              <a:rPr lang="en-GB">
                <a:latin typeface="Times New Roman" pitchFamily="18" charset="0"/>
              </a:rPr>
              <a:t>—</a:t>
            </a:r>
            <a:r>
              <a:rPr lang="ru-RU">
                <a:latin typeface="Times New Roman" pitchFamily="18" charset="0"/>
              </a:rPr>
              <a:t>   0</a:t>
            </a:r>
            <a:r>
              <a:rPr lang="ru-RU" baseline="30000">
                <a:latin typeface="Times New Roman" pitchFamily="18" charset="0"/>
              </a:rPr>
              <a:t>о</a:t>
            </a:r>
            <a:r>
              <a:rPr lang="ru-RU">
                <a:latin typeface="Times New Roman" pitchFamily="18" charset="0"/>
              </a:rPr>
              <a:t>-360</a:t>
            </a:r>
            <a:r>
              <a:rPr lang="ru-RU" baseline="30000">
                <a:latin typeface="Times New Roman" pitchFamily="18" charset="0"/>
              </a:rPr>
              <a:t>о</a:t>
            </a:r>
            <a:endParaRPr lang="ru-RU">
              <a:latin typeface="Times New Roman" pitchFamily="18" charset="0"/>
            </a:endParaRPr>
          </a:p>
          <a:p>
            <a:pPr marL="342900" indent="-342900" algn="just">
              <a:spcBef>
                <a:spcPct val="20000"/>
              </a:spcBef>
              <a:buFontTx/>
              <a:buChar char="–"/>
            </a:pPr>
            <a:r>
              <a:rPr lang="en-GB">
                <a:latin typeface="Times New Roman" pitchFamily="18" charset="0"/>
              </a:rPr>
              <a:t>zenith                                         —   0</a:t>
            </a:r>
            <a:r>
              <a:rPr lang="en-GB" baseline="30000">
                <a:latin typeface="Times New Roman" pitchFamily="18" charset="0"/>
              </a:rPr>
              <a:t>о</a:t>
            </a:r>
            <a:r>
              <a:rPr lang="en-GB">
                <a:latin typeface="Times New Roman" pitchFamily="18" charset="0"/>
              </a:rPr>
              <a:t>-110</a:t>
            </a:r>
            <a:r>
              <a:rPr lang="en-GB" baseline="30000">
                <a:latin typeface="Times New Roman" pitchFamily="18" charset="0"/>
              </a:rPr>
              <a:t>о</a:t>
            </a:r>
          </a:p>
          <a:p>
            <a:pPr marL="342900" indent="-342900" algn="just">
              <a:spcBef>
                <a:spcPct val="20000"/>
              </a:spcBef>
              <a:buFontTx/>
              <a:buChar char="•"/>
            </a:pPr>
            <a:r>
              <a:rPr lang="en-GB">
                <a:latin typeface="Times New Roman" pitchFamily="18" charset="0"/>
              </a:rPr>
              <a:t>The accurace of telescopic </a:t>
            </a:r>
          </a:p>
          <a:p>
            <a:pPr marL="342900" indent="-342900" algn="just">
              <a:spcBef>
                <a:spcPct val="20000"/>
              </a:spcBef>
            </a:pPr>
            <a:r>
              <a:rPr lang="en-GB">
                <a:latin typeface="Times New Roman" pitchFamily="18" charset="0"/>
              </a:rPr>
              <a:t>       axis pointing     	         — 	</a:t>
            </a:r>
            <a:r>
              <a:rPr lang="en-GB">
                <a:latin typeface="Times New Roman" pitchFamily="18" charset="0"/>
                <a:sym typeface="Symbol" pitchFamily="18" charset="2"/>
              </a:rPr>
              <a:t></a:t>
            </a:r>
            <a:r>
              <a:rPr lang="en-GB">
                <a:latin typeface="Times New Roman" pitchFamily="18" charset="0"/>
              </a:rPr>
              <a:t>0.</a:t>
            </a:r>
            <a:r>
              <a:rPr lang="en-US">
                <a:latin typeface="Times New Roman" pitchFamily="18" charset="0"/>
              </a:rPr>
              <a:t>1</a:t>
            </a:r>
            <a:r>
              <a:rPr lang="en-GB" baseline="30000">
                <a:latin typeface="Times New Roman" pitchFamily="18" charset="0"/>
              </a:rPr>
              <a:t>о</a:t>
            </a:r>
          </a:p>
          <a:p>
            <a:pPr marL="342900" indent="-342900" algn="just">
              <a:spcBef>
                <a:spcPct val="20000"/>
              </a:spcBef>
              <a:buFontTx/>
              <a:buChar char="•"/>
            </a:pPr>
            <a:r>
              <a:rPr lang="en-GB">
                <a:latin typeface="Times New Roman" pitchFamily="18" charset="0"/>
              </a:rPr>
              <a:t>The photomultiplier tube camera (12х12) — 144 elements</a:t>
            </a:r>
          </a:p>
          <a:p>
            <a:pPr marL="342900" indent="-342900" algn="just">
              <a:spcBef>
                <a:spcPct val="20000"/>
              </a:spcBef>
              <a:buFontTx/>
              <a:buChar char="•"/>
            </a:pPr>
            <a:r>
              <a:rPr lang="en-GB">
                <a:latin typeface="Times New Roman" pitchFamily="18" charset="0"/>
              </a:rPr>
              <a:t>Field of view                                   </a:t>
            </a:r>
            <a:r>
              <a:rPr lang="en-US">
                <a:latin typeface="Times New Roman" pitchFamily="18" charset="0"/>
              </a:rPr>
              <a:t>&gt;</a:t>
            </a:r>
            <a:r>
              <a:rPr lang="en-GB">
                <a:latin typeface="Times New Roman" pitchFamily="18" charset="0"/>
              </a:rPr>
              <a:t> 8</a:t>
            </a:r>
            <a:r>
              <a:rPr lang="en-GB" baseline="30000">
                <a:latin typeface="Times New Roman" pitchFamily="18" charset="0"/>
              </a:rPr>
              <a:t>о</a:t>
            </a:r>
          </a:p>
          <a:p>
            <a:pPr marL="342900" indent="-342900" algn="just">
              <a:spcBef>
                <a:spcPct val="20000"/>
              </a:spcBef>
              <a:buFontTx/>
              <a:buChar char="•"/>
            </a:pPr>
            <a:r>
              <a:rPr lang="en-GB">
                <a:latin typeface="Times New Roman" pitchFamily="18" charset="0"/>
              </a:rPr>
              <a:t>Weigth                                              6 ton</a:t>
            </a:r>
          </a:p>
          <a:p>
            <a:pPr marL="342900" indent="-342900" algn="just">
              <a:spcBef>
                <a:spcPct val="20000"/>
              </a:spcBef>
              <a:buFontTx/>
              <a:buChar char="•"/>
            </a:pPr>
            <a:r>
              <a:rPr lang="en-GB">
                <a:latin typeface="Times New Roman" pitchFamily="18" charset="0"/>
              </a:rPr>
              <a:t>altazimuth mounting</a:t>
            </a:r>
            <a:endParaRPr lang="ru-RU" baseline="30000">
              <a:latin typeface="Times New Roman" pitchFamily="18" charset="0"/>
            </a:endParaRPr>
          </a:p>
          <a:p>
            <a:pPr marL="342900" indent="-342900">
              <a:spcBef>
                <a:spcPct val="20000"/>
              </a:spcBef>
            </a:pPr>
            <a:endParaRPr lang="ru-RU" sz="1400" b="1">
              <a:latin typeface="Times New Roman" pitchFamily="18" charset="0"/>
            </a:endParaRPr>
          </a:p>
        </p:txBody>
      </p:sp>
      <p:sp>
        <p:nvSpPr>
          <p:cNvPr id="101382" name="Text Box 6"/>
          <p:cNvSpPr txBox="1">
            <a:spLocks noChangeArrowheads="1"/>
          </p:cNvSpPr>
          <p:nvPr/>
        </p:nvSpPr>
        <p:spPr bwMode="auto">
          <a:xfrm>
            <a:off x="3708400" y="5029200"/>
            <a:ext cx="5184775" cy="1692275"/>
          </a:xfrm>
          <a:prstGeom prst="rect">
            <a:avLst/>
          </a:prstGeom>
          <a:noFill/>
          <a:ln w="9525">
            <a:noFill/>
            <a:miter lim="800000"/>
            <a:headEnd/>
            <a:tailEnd/>
          </a:ln>
        </p:spPr>
        <p:txBody>
          <a:bodyPr>
            <a:spAutoFit/>
          </a:bodyPr>
          <a:lstStyle/>
          <a:p>
            <a:pPr algn="just" eaLnBrk="0" hangingPunct="0"/>
            <a:r>
              <a:rPr lang="ru-RU" sz="1500">
                <a:latin typeface="Times New Roman" pitchFamily="18" charset="0"/>
              </a:rPr>
              <a:t>It is essential that our telescope has a large matrix with full angle &gt;8</a:t>
            </a:r>
            <a:r>
              <a:rPr lang="ru-RU" sz="1500" baseline="30000">
                <a:latin typeface="Times New Roman" pitchFamily="18" charset="0"/>
              </a:rPr>
              <a:t>o</a:t>
            </a:r>
            <a:r>
              <a:rPr lang="ru-RU" sz="1500">
                <a:latin typeface="Times New Roman" pitchFamily="18" charset="0"/>
              </a:rPr>
              <a:t> that allows us to perform observations of the supposed astronomical source (ON data) and background from extensive air showers (EAS) induced by cosmic ray (OFF data) simultaneously. Thus, the OFF data are collecting for exactly the same atmospheric thickness, transparency and other experimental conditions as the ON data.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Sh2_blue"/>
          <p:cNvPicPr>
            <a:picLocks noGrp="1" noChangeAspect="1" noChangeArrowheads="1"/>
          </p:cNvPicPr>
          <p:nvPr>
            <p:ph sz="half" idx="4294967295"/>
          </p:nvPr>
        </p:nvPicPr>
        <p:blipFill>
          <a:blip r:embed="rId3"/>
          <a:srcRect/>
          <a:stretch>
            <a:fillRect/>
          </a:stretch>
        </p:blipFill>
        <p:spPr>
          <a:xfrm>
            <a:off x="0" y="0"/>
            <a:ext cx="3232150" cy="6858000"/>
          </a:xfrm>
          <a:noFill/>
        </p:spPr>
      </p:pic>
      <p:sp>
        <p:nvSpPr>
          <p:cNvPr id="103427" name="Rectangle 3"/>
          <p:cNvSpPr>
            <a:spLocks noGrp="1" noChangeArrowheads="1"/>
          </p:cNvSpPr>
          <p:nvPr>
            <p:ph type="title" idx="4294967295"/>
          </p:nvPr>
        </p:nvSpPr>
        <p:spPr>
          <a:xfrm>
            <a:off x="3563938" y="115888"/>
            <a:ext cx="5148262" cy="836612"/>
          </a:xfrm>
          <a:noFill/>
        </p:spPr>
        <p:txBody>
          <a:bodyPr/>
          <a:lstStyle/>
          <a:p>
            <a:pPr eaLnBrk="1" hangingPunct="1"/>
            <a:r>
              <a:rPr lang="ru-RU" sz="2400" smtClean="0">
                <a:latin typeface="Times New Roman" pitchFamily="18" charset="0"/>
              </a:rPr>
              <a:t>HIGH</a:t>
            </a:r>
            <a:r>
              <a:rPr lang="en-US" sz="2400" smtClean="0">
                <a:latin typeface="Times New Roman" pitchFamily="18" charset="0"/>
              </a:rPr>
              <a:t> </a:t>
            </a:r>
            <a:r>
              <a:rPr lang="ru-RU" sz="2400" smtClean="0">
                <a:latin typeface="Times New Roman" pitchFamily="18" charset="0"/>
              </a:rPr>
              <a:t>MOUNTAINOUS OBSERVATORY SHALON ALATOO</a:t>
            </a:r>
          </a:p>
        </p:txBody>
      </p:sp>
      <p:sp>
        <p:nvSpPr>
          <p:cNvPr id="103428" name="Rectangle 4"/>
          <p:cNvSpPr>
            <a:spLocks noChangeArrowheads="1"/>
          </p:cNvSpPr>
          <p:nvPr/>
        </p:nvSpPr>
        <p:spPr bwMode="auto">
          <a:xfrm>
            <a:off x="3635375" y="1125538"/>
            <a:ext cx="4991100" cy="685800"/>
          </a:xfrm>
          <a:prstGeom prst="rect">
            <a:avLst/>
          </a:prstGeom>
          <a:noFill/>
          <a:ln w="9525">
            <a:noFill/>
            <a:miter lim="800000"/>
            <a:headEnd/>
            <a:tailEnd/>
          </a:ln>
        </p:spPr>
        <p:txBody>
          <a:bodyPr anchor="ctr"/>
          <a:lstStyle/>
          <a:p>
            <a:r>
              <a:rPr lang="ru-RU" sz="1600">
                <a:solidFill>
                  <a:schemeClr val="tx2"/>
                </a:solidFill>
                <a:latin typeface="Times New Roman" pitchFamily="18" charset="0"/>
              </a:rPr>
              <a:t>SHALON mirror Cherenkov telescope created at Lebedev Physical Institute and stated in 1991 - 1992</a:t>
            </a:r>
            <a:endParaRPr lang="ru-RU" sz="2800" b="1">
              <a:solidFill>
                <a:schemeClr val="tx2"/>
              </a:solidFill>
              <a:latin typeface="Times New Roman" pitchFamily="18" charset="0"/>
            </a:endParaRPr>
          </a:p>
        </p:txBody>
      </p:sp>
      <p:sp>
        <p:nvSpPr>
          <p:cNvPr id="103429" name="Rectangle 5"/>
          <p:cNvSpPr>
            <a:spLocks noChangeArrowheads="1"/>
          </p:cNvSpPr>
          <p:nvPr/>
        </p:nvSpPr>
        <p:spPr bwMode="auto">
          <a:xfrm>
            <a:off x="3924300" y="2276475"/>
            <a:ext cx="4681538" cy="3941763"/>
          </a:xfrm>
          <a:prstGeom prst="rect">
            <a:avLst/>
          </a:prstGeom>
          <a:noFill/>
          <a:ln w="9525">
            <a:noFill/>
            <a:miter lim="800000"/>
            <a:headEnd/>
            <a:tailEnd/>
          </a:ln>
        </p:spPr>
        <p:txBody>
          <a:bodyPr/>
          <a:lstStyle/>
          <a:p>
            <a:pPr marL="342900" indent="-342900" algn="just">
              <a:spcBef>
                <a:spcPct val="20000"/>
              </a:spcBef>
              <a:buFontTx/>
              <a:buChar char="•"/>
            </a:pPr>
            <a:r>
              <a:rPr lang="en-GB">
                <a:latin typeface="Times New Roman" pitchFamily="18" charset="0"/>
              </a:rPr>
              <a:t>Total area of spherical mirror    —  11.2 m</a:t>
            </a:r>
            <a:r>
              <a:rPr lang="en-GB" baseline="30000">
                <a:latin typeface="Times New Roman" pitchFamily="18" charset="0"/>
              </a:rPr>
              <a:t>2</a:t>
            </a:r>
          </a:p>
          <a:p>
            <a:pPr marL="342900" indent="-342900" algn="just">
              <a:spcBef>
                <a:spcPct val="20000"/>
              </a:spcBef>
              <a:buFontTx/>
              <a:buChar char="•"/>
            </a:pPr>
            <a:r>
              <a:rPr lang="ru-RU">
                <a:latin typeface="Times New Roman" pitchFamily="18" charset="0"/>
              </a:rPr>
              <a:t>Radius of mirror curvature        </a:t>
            </a:r>
            <a:r>
              <a:rPr lang="en-GB">
                <a:latin typeface="Times New Roman" pitchFamily="18" charset="0"/>
              </a:rPr>
              <a:t>—    8.5 m</a:t>
            </a:r>
            <a:endParaRPr lang="en-GB" baseline="30000">
              <a:latin typeface="Times New Roman" pitchFamily="18" charset="0"/>
            </a:endParaRPr>
          </a:p>
          <a:p>
            <a:pPr marL="342900" indent="-342900" algn="just">
              <a:spcBef>
                <a:spcPct val="20000"/>
              </a:spcBef>
              <a:buFontTx/>
              <a:buChar char="•"/>
            </a:pPr>
            <a:r>
              <a:rPr lang="ru-RU">
                <a:latin typeface="Times New Roman" pitchFamily="18" charset="0"/>
              </a:rPr>
              <a:t>The angle range of telescope turn: </a:t>
            </a:r>
          </a:p>
          <a:p>
            <a:pPr marL="342900" indent="-342900" algn="just">
              <a:spcBef>
                <a:spcPct val="20000"/>
              </a:spcBef>
              <a:buFontTx/>
              <a:buChar char="–"/>
            </a:pPr>
            <a:r>
              <a:rPr lang="ru-RU">
                <a:latin typeface="Times New Roman" pitchFamily="18" charset="0"/>
              </a:rPr>
              <a:t>azimuth                                      </a:t>
            </a:r>
            <a:r>
              <a:rPr lang="en-GB">
                <a:latin typeface="Times New Roman" pitchFamily="18" charset="0"/>
              </a:rPr>
              <a:t>—</a:t>
            </a:r>
            <a:r>
              <a:rPr lang="ru-RU">
                <a:latin typeface="Times New Roman" pitchFamily="18" charset="0"/>
              </a:rPr>
              <a:t>   0</a:t>
            </a:r>
            <a:r>
              <a:rPr lang="ru-RU" baseline="30000">
                <a:latin typeface="Times New Roman" pitchFamily="18" charset="0"/>
              </a:rPr>
              <a:t>о</a:t>
            </a:r>
            <a:r>
              <a:rPr lang="ru-RU">
                <a:latin typeface="Times New Roman" pitchFamily="18" charset="0"/>
              </a:rPr>
              <a:t>-360</a:t>
            </a:r>
            <a:r>
              <a:rPr lang="ru-RU" baseline="30000">
                <a:latin typeface="Times New Roman" pitchFamily="18" charset="0"/>
              </a:rPr>
              <a:t>о</a:t>
            </a:r>
            <a:endParaRPr lang="ru-RU">
              <a:latin typeface="Times New Roman" pitchFamily="18" charset="0"/>
            </a:endParaRPr>
          </a:p>
          <a:p>
            <a:pPr marL="342900" indent="-342900" algn="just">
              <a:spcBef>
                <a:spcPct val="20000"/>
              </a:spcBef>
              <a:buFontTx/>
              <a:buChar char="–"/>
            </a:pPr>
            <a:r>
              <a:rPr lang="en-GB">
                <a:latin typeface="Times New Roman" pitchFamily="18" charset="0"/>
              </a:rPr>
              <a:t>zenith                                         —   0</a:t>
            </a:r>
            <a:r>
              <a:rPr lang="en-GB" baseline="30000">
                <a:latin typeface="Times New Roman" pitchFamily="18" charset="0"/>
              </a:rPr>
              <a:t>о</a:t>
            </a:r>
            <a:r>
              <a:rPr lang="en-GB">
                <a:latin typeface="Times New Roman" pitchFamily="18" charset="0"/>
              </a:rPr>
              <a:t>-110</a:t>
            </a:r>
            <a:r>
              <a:rPr lang="en-GB" baseline="30000">
                <a:latin typeface="Times New Roman" pitchFamily="18" charset="0"/>
              </a:rPr>
              <a:t>о</a:t>
            </a:r>
          </a:p>
          <a:p>
            <a:pPr marL="342900" indent="-342900" algn="just">
              <a:spcBef>
                <a:spcPct val="20000"/>
              </a:spcBef>
              <a:buFontTx/>
              <a:buChar char="•"/>
            </a:pPr>
            <a:r>
              <a:rPr lang="en-GB">
                <a:latin typeface="Times New Roman" pitchFamily="18" charset="0"/>
              </a:rPr>
              <a:t>The accuracy of telescopic axis pointing     	     		         — 	</a:t>
            </a:r>
            <a:r>
              <a:rPr lang="en-GB">
                <a:latin typeface="Times New Roman" pitchFamily="18" charset="0"/>
                <a:sym typeface="Symbol" pitchFamily="18" charset="2"/>
              </a:rPr>
              <a:t></a:t>
            </a:r>
            <a:r>
              <a:rPr lang="en-GB">
                <a:latin typeface="Times New Roman" pitchFamily="18" charset="0"/>
              </a:rPr>
              <a:t>0.</a:t>
            </a:r>
            <a:r>
              <a:rPr lang="en-US">
                <a:latin typeface="Times New Roman" pitchFamily="18" charset="0"/>
              </a:rPr>
              <a:t>1</a:t>
            </a:r>
            <a:r>
              <a:rPr lang="en-GB" baseline="30000">
                <a:latin typeface="Times New Roman" pitchFamily="18" charset="0"/>
              </a:rPr>
              <a:t>о</a:t>
            </a:r>
          </a:p>
          <a:p>
            <a:pPr marL="342900" indent="-342900" algn="just">
              <a:spcBef>
                <a:spcPct val="20000"/>
              </a:spcBef>
              <a:buFontTx/>
              <a:buChar char="•"/>
            </a:pPr>
            <a:r>
              <a:rPr lang="en-GB">
                <a:latin typeface="Times New Roman" pitchFamily="18" charset="0"/>
              </a:rPr>
              <a:t>The photomultiplier tube camera (12х12) — 144 elements</a:t>
            </a:r>
          </a:p>
          <a:p>
            <a:pPr marL="342900" indent="-342900" algn="just">
              <a:spcBef>
                <a:spcPct val="20000"/>
              </a:spcBef>
              <a:buFontTx/>
              <a:buChar char="•"/>
            </a:pPr>
            <a:r>
              <a:rPr lang="en-GB">
                <a:latin typeface="Times New Roman" pitchFamily="18" charset="0"/>
              </a:rPr>
              <a:t>Field of view                                   </a:t>
            </a:r>
            <a:r>
              <a:rPr lang="en-US">
                <a:latin typeface="Times New Roman" pitchFamily="18" charset="0"/>
              </a:rPr>
              <a:t>&gt;</a:t>
            </a:r>
            <a:r>
              <a:rPr lang="en-GB">
                <a:latin typeface="Times New Roman" pitchFamily="18" charset="0"/>
              </a:rPr>
              <a:t> 8</a:t>
            </a:r>
            <a:r>
              <a:rPr lang="en-GB" baseline="30000">
                <a:latin typeface="Times New Roman" pitchFamily="18" charset="0"/>
              </a:rPr>
              <a:t>о</a:t>
            </a:r>
          </a:p>
          <a:p>
            <a:pPr marL="342900" indent="-342900" algn="just">
              <a:spcBef>
                <a:spcPct val="20000"/>
              </a:spcBef>
              <a:buFontTx/>
              <a:buChar char="•"/>
            </a:pPr>
            <a:r>
              <a:rPr lang="en-GB">
                <a:latin typeface="Times New Roman" pitchFamily="18" charset="0"/>
              </a:rPr>
              <a:t>Weigth                                              6 ton</a:t>
            </a:r>
          </a:p>
          <a:p>
            <a:pPr marL="342900" indent="-342900" algn="just">
              <a:spcBef>
                <a:spcPct val="20000"/>
              </a:spcBef>
              <a:buFontTx/>
              <a:buChar char="•"/>
            </a:pPr>
            <a:r>
              <a:rPr lang="en-GB">
                <a:latin typeface="Times New Roman" pitchFamily="18" charset="0"/>
              </a:rPr>
              <a:t>parallactic mount</a:t>
            </a:r>
            <a:endParaRPr lang="ru-RU" baseline="30000">
              <a:latin typeface="Times New Roman" pitchFamily="18" charset="0"/>
            </a:endParaRPr>
          </a:p>
          <a:p>
            <a:pPr marL="342900" indent="-342900">
              <a:spcBef>
                <a:spcPct val="20000"/>
              </a:spcBef>
            </a:pPr>
            <a:endParaRPr lang="ru-RU" b="1">
              <a:latin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PMT_matrix"/>
          <p:cNvPicPr>
            <a:picLocks noGrp="1" noChangeAspect="1" noChangeArrowheads="1"/>
          </p:cNvPicPr>
          <p:nvPr>
            <p:ph sz="quarter" idx="4294967295"/>
          </p:nvPr>
        </p:nvPicPr>
        <p:blipFill>
          <a:blip r:embed="rId3"/>
          <a:srcRect/>
          <a:stretch>
            <a:fillRect/>
          </a:stretch>
        </p:blipFill>
        <p:spPr>
          <a:xfrm>
            <a:off x="0" y="476250"/>
            <a:ext cx="6948488" cy="3284538"/>
          </a:xfrm>
          <a:noFill/>
        </p:spPr>
      </p:pic>
      <p:pic>
        <p:nvPicPr>
          <p:cNvPr id="105475" name="Picture 3" descr="IMG_1064"/>
          <p:cNvPicPr>
            <a:picLocks noGrp="1" noChangeAspect="1" noChangeArrowheads="1"/>
          </p:cNvPicPr>
          <p:nvPr>
            <p:ph sz="quarter" idx="4294967295"/>
          </p:nvPr>
        </p:nvPicPr>
        <p:blipFill>
          <a:blip r:embed="rId4"/>
          <a:srcRect/>
          <a:stretch>
            <a:fillRect/>
          </a:stretch>
        </p:blipFill>
        <p:spPr>
          <a:xfrm>
            <a:off x="0" y="3789363"/>
            <a:ext cx="9144000" cy="3068637"/>
          </a:xfrm>
          <a:noFill/>
        </p:spPr>
      </p:pic>
      <p:sp>
        <p:nvSpPr>
          <p:cNvPr id="105476" name="Rectangle 4"/>
          <p:cNvSpPr>
            <a:spLocks noChangeArrowheads="1"/>
          </p:cNvSpPr>
          <p:nvPr/>
        </p:nvSpPr>
        <p:spPr bwMode="auto">
          <a:xfrm>
            <a:off x="6948488" y="476250"/>
            <a:ext cx="1152525" cy="3284538"/>
          </a:xfrm>
          <a:prstGeom prst="rect">
            <a:avLst/>
          </a:prstGeom>
          <a:solidFill>
            <a:schemeClr val="bg1"/>
          </a:solidFill>
          <a:ln w="9525">
            <a:solidFill>
              <a:schemeClr val="bg1"/>
            </a:solidFill>
            <a:miter lim="800000"/>
            <a:headEnd/>
            <a:tailEnd/>
          </a:ln>
        </p:spPr>
        <p:txBody>
          <a:bodyPr wrap="none" anchor="ctr"/>
          <a:lstStyle/>
          <a:p>
            <a:endParaRPr lang="ru-RU"/>
          </a:p>
        </p:txBody>
      </p:sp>
      <p:pic>
        <p:nvPicPr>
          <p:cNvPr id="105477" name="Picture 5" descr="HESS_PMT_"/>
          <p:cNvPicPr>
            <a:picLocks noGrp="1" noChangeAspect="1" noChangeArrowheads="1"/>
          </p:cNvPicPr>
          <p:nvPr>
            <p:ph sz="quarter" idx="4294967295"/>
          </p:nvPr>
        </p:nvPicPr>
        <p:blipFill>
          <a:blip r:embed="rId5"/>
          <a:srcRect/>
          <a:stretch>
            <a:fillRect/>
          </a:stretch>
        </p:blipFill>
        <p:spPr>
          <a:xfrm>
            <a:off x="6948488" y="693738"/>
            <a:ext cx="1035050" cy="1079500"/>
          </a:xfrm>
          <a:noFill/>
        </p:spPr>
      </p:pic>
      <p:pic>
        <p:nvPicPr>
          <p:cNvPr id="105478" name="Picture 6" descr="Magic_PMT"/>
          <p:cNvPicPr>
            <a:picLocks noGrp="1" noChangeAspect="1" noChangeArrowheads="1"/>
          </p:cNvPicPr>
          <p:nvPr>
            <p:ph sz="quarter" idx="4294967295"/>
          </p:nvPr>
        </p:nvPicPr>
        <p:blipFill>
          <a:blip r:embed="rId6"/>
          <a:srcRect/>
          <a:stretch>
            <a:fillRect/>
          </a:stretch>
        </p:blipFill>
        <p:spPr>
          <a:xfrm>
            <a:off x="6950075" y="2341563"/>
            <a:ext cx="1150938" cy="1016000"/>
          </a:xfrm>
          <a:noFill/>
        </p:spPr>
      </p:pic>
      <p:sp>
        <p:nvSpPr>
          <p:cNvPr id="105479" name="Rectangle 7"/>
          <p:cNvSpPr>
            <a:spLocks noChangeArrowheads="1"/>
          </p:cNvSpPr>
          <p:nvPr/>
        </p:nvSpPr>
        <p:spPr bwMode="auto">
          <a:xfrm>
            <a:off x="7451725" y="1412875"/>
            <a:ext cx="1044575" cy="2160588"/>
          </a:xfrm>
          <a:prstGeom prst="rect">
            <a:avLst/>
          </a:prstGeom>
          <a:noFill/>
          <a:ln w="9525">
            <a:noFill/>
            <a:miter lim="800000"/>
            <a:headEnd/>
            <a:tailEnd/>
          </a:ln>
        </p:spPr>
        <p:txBody>
          <a:bodyPr anchor="ctr"/>
          <a:lstStyle/>
          <a:p>
            <a:pPr algn="ctr"/>
            <a:r>
              <a:rPr lang="en-US" sz="1200" b="1">
                <a:solidFill>
                  <a:schemeClr val="tx2"/>
                </a:solidFill>
                <a:latin typeface="Times New Roman" pitchFamily="18" charset="0"/>
              </a:rPr>
              <a:t>5</a:t>
            </a:r>
            <a:r>
              <a:rPr lang="en-US" sz="1200" b="1" baseline="30000">
                <a:solidFill>
                  <a:schemeClr val="tx2"/>
                </a:solidFill>
                <a:latin typeface="Times New Roman" pitchFamily="18" charset="0"/>
              </a:rPr>
              <a:t>o</a:t>
            </a:r>
            <a:r>
              <a:rPr lang="en-US" sz="2000" b="1">
                <a:solidFill>
                  <a:schemeClr val="tx2"/>
                </a:solidFill>
                <a:latin typeface="Times New Roman" pitchFamily="18" charset="0"/>
              </a:rPr>
              <a:t/>
            </a:r>
            <a:br>
              <a:rPr lang="en-US" sz="2000" b="1">
                <a:solidFill>
                  <a:schemeClr val="tx2"/>
                </a:solidFill>
                <a:latin typeface="Times New Roman" pitchFamily="18" charset="0"/>
              </a:rPr>
            </a:br>
            <a:r>
              <a:rPr lang="en-US" sz="2000" b="1">
                <a:solidFill>
                  <a:schemeClr val="tx2"/>
                </a:solidFill>
                <a:latin typeface="Times New Roman" pitchFamily="18" charset="0"/>
              </a:rPr>
              <a:t/>
            </a:r>
            <a:br>
              <a:rPr lang="en-US" sz="2000" b="1">
                <a:solidFill>
                  <a:schemeClr val="tx2"/>
                </a:solidFill>
                <a:latin typeface="Times New Roman" pitchFamily="18" charset="0"/>
              </a:rPr>
            </a:br>
            <a:r>
              <a:rPr lang="en-US" sz="2000" b="1">
                <a:solidFill>
                  <a:schemeClr val="tx2"/>
                </a:solidFill>
                <a:latin typeface="Times New Roman" pitchFamily="18" charset="0"/>
              </a:rPr>
              <a:t/>
            </a:r>
            <a:br>
              <a:rPr lang="en-US" sz="2000" b="1">
                <a:solidFill>
                  <a:schemeClr val="tx2"/>
                </a:solidFill>
                <a:latin typeface="Times New Roman" pitchFamily="18" charset="0"/>
              </a:rPr>
            </a:br>
            <a:r>
              <a:rPr lang="en-US" sz="2000" b="1">
                <a:solidFill>
                  <a:schemeClr val="tx2"/>
                </a:solidFill>
                <a:latin typeface="Times New Roman" pitchFamily="18" charset="0"/>
              </a:rPr>
              <a:t/>
            </a:r>
            <a:br>
              <a:rPr lang="en-US" sz="2000" b="1">
                <a:solidFill>
                  <a:schemeClr val="tx2"/>
                </a:solidFill>
                <a:latin typeface="Times New Roman" pitchFamily="18" charset="0"/>
              </a:rPr>
            </a:br>
            <a:r>
              <a:rPr lang="en-US" sz="2000" b="1">
                <a:solidFill>
                  <a:schemeClr val="tx2"/>
                </a:solidFill>
                <a:latin typeface="Times New Roman" pitchFamily="18" charset="0"/>
              </a:rPr>
              <a:t/>
            </a:r>
            <a:br>
              <a:rPr lang="en-US" sz="2000" b="1">
                <a:solidFill>
                  <a:schemeClr val="tx2"/>
                </a:solidFill>
                <a:latin typeface="Times New Roman" pitchFamily="18" charset="0"/>
              </a:rPr>
            </a:br>
            <a:r>
              <a:rPr lang="en-US" sz="1200" b="1">
                <a:solidFill>
                  <a:schemeClr val="tx2"/>
                </a:solidFill>
                <a:latin typeface="Times New Roman" pitchFamily="18" charset="0"/>
              </a:rPr>
              <a:t>3.6</a:t>
            </a:r>
            <a:r>
              <a:rPr lang="en-US" sz="1200" b="1" baseline="30000">
                <a:solidFill>
                  <a:schemeClr val="tx2"/>
                </a:solidFill>
                <a:latin typeface="Times New Roman" pitchFamily="18" charset="0"/>
              </a:rPr>
              <a:t>o</a:t>
            </a:r>
            <a:r>
              <a:rPr lang="ru-RU" sz="2400">
                <a:solidFill>
                  <a:schemeClr val="tx2"/>
                </a:solidFill>
                <a:latin typeface="Times New Roman" pitchFamily="18" charset="0"/>
              </a:rPr>
              <a:t> </a:t>
            </a:r>
          </a:p>
        </p:txBody>
      </p:sp>
      <p:sp>
        <p:nvSpPr>
          <p:cNvPr id="105480" name="Text Box 8"/>
          <p:cNvSpPr txBox="1">
            <a:spLocks noChangeArrowheads="1"/>
          </p:cNvSpPr>
          <p:nvPr/>
        </p:nvSpPr>
        <p:spPr bwMode="auto">
          <a:xfrm>
            <a:off x="827088" y="38100"/>
            <a:ext cx="7920037" cy="366713"/>
          </a:xfrm>
          <a:prstGeom prst="rect">
            <a:avLst/>
          </a:prstGeom>
          <a:noFill/>
          <a:ln w="9525">
            <a:noFill/>
            <a:miter lim="800000"/>
            <a:headEnd/>
            <a:tailEnd/>
          </a:ln>
        </p:spPr>
        <p:txBody>
          <a:bodyPr>
            <a:spAutoFit/>
          </a:bodyPr>
          <a:lstStyle/>
          <a:p>
            <a:pPr eaLnBrk="0" hangingPunct="0"/>
            <a:r>
              <a:rPr lang="en-US" b="1">
                <a:latin typeface="Times New Roman" pitchFamily="18" charset="0"/>
              </a:rPr>
              <a:t>Evolution of photomultiplier arrays to record images seen in Cherenkov light</a:t>
            </a:r>
            <a:endParaRPr lang="ru-RU" b="1">
              <a:latin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riteria"/>
          <p:cNvPicPr>
            <a:picLocks noChangeAspect="1" noChangeArrowheads="1"/>
          </p:cNvPicPr>
          <p:nvPr/>
        </p:nvPicPr>
        <p:blipFill>
          <a:blip r:embed="rId3"/>
          <a:srcRect/>
          <a:stretch>
            <a:fillRect/>
          </a:stretch>
        </p:blipFill>
        <p:spPr bwMode="auto">
          <a:xfrm>
            <a:off x="395288" y="1484313"/>
            <a:ext cx="4233862" cy="5373687"/>
          </a:xfrm>
          <a:prstGeom prst="rect">
            <a:avLst/>
          </a:prstGeom>
          <a:noFill/>
          <a:ln w="9525">
            <a:noFill/>
            <a:miter lim="800000"/>
            <a:headEnd/>
            <a:tailEnd/>
          </a:ln>
        </p:spPr>
      </p:pic>
      <p:sp>
        <p:nvSpPr>
          <p:cNvPr id="107523" name="Text Box 3"/>
          <p:cNvSpPr txBox="1">
            <a:spLocks noChangeArrowheads="1"/>
          </p:cNvSpPr>
          <p:nvPr/>
        </p:nvSpPr>
        <p:spPr bwMode="auto">
          <a:xfrm>
            <a:off x="4086225" y="115888"/>
            <a:ext cx="5165725" cy="304800"/>
          </a:xfrm>
          <a:prstGeom prst="rect">
            <a:avLst/>
          </a:prstGeom>
          <a:noFill/>
          <a:ln w="9525">
            <a:noFill/>
            <a:miter lim="800000"/>
            <a:headEnd/>
            <a:tailEnd/>
          </a:ln>
        </p:spPr>
        <p:txBody>
          <a:bodyPr>
            <a:spAutoFit/>
          </a:bodyPr>
          <a:lstStyle/>
          <a:p>
            <a:pPr algn="ctr" eaLnBrk="0" hangingPunct="0"/>
            <a:r>
              <a:rPr lang="en-US" sz="1400" b="1" u="sng">
                <a:latin typeface="Times New Roman" pitchFamily="18" charset="0"/>
              </a:rPr>
              <a:t>Criteria</a:t>
            </a:r>
            <a:endParaRPr lang="ru-RU" sz="1400" b="1" u="sng">
              <a:latin typeface="Times New Roman" pitchFamily="18" charset="0"/>
            </a:endParaRPr>
          </a:p>
        </p:txBody>
      </p:sp>
      <p:pic>
        <p:nvPicPr>
          <p:cNvPr id="107524" name="Picture 4" descr="g_sh"/>
          <p:cNvPicPr>
            <a:picLocks noChangeAspect="1" noChangeArrowheads="1"/>
          </p:cNvPicPr>
          <p:nvPr/>
        </p:nvPicPr>
        <p:blipFill>
          <a:blip r:embed="rId4"/>
          <a:srcRect l="9862" t="4385" r="9862" b="4385"/>
          <a:stretch>
            <a:fillRect/>
          </a:stretch>
        </p:blipFill>
        <p:spPr bwMode="auto">
          <a:xfrm>
            <a:off x="931863" y="44450"/>
            <a:ext cx="1408112" cy="1439863"/>
          </a:xfrm>
          <a:prstGeom prst="rect">
            <a:avLst/>
          </a:prstGeom>
          <a:noFill/>
          <a:ln w="9525">
            <a:noFill/>
            <a:miter lim="800000"/>
            <a:headEnd/>
            <a:tailEnd/>
          </a:ln>
        </p:spPr>
      </p:pic>
      <p:pic>
        <p:nvPicPr>
          <p:cNvPr id="107525" name="Picture 5" descr="p_sh"/>
          <p:cNvPicPr>
            <a:picLocks noChangeAspect="1" noChangeArrowheads="1"/>
          </p:cNvPicPr>
          <p:nvPr/>
        </p:nvPicPr>
        <p:blipFill>
          <a:blip r:embed="rId5" cstate="print"/>
          <a:srcRect l="9862" t="4308" r="9862" b="4308"/>
          <a:stretch>
            <a:fillRect/>
          </a:stretch>
        </p:blipFill>
        <p:spPr bwMode="auto">
          <a:xfrm>
            <a:off x="2339975" y="44450"/>
            <a:ext cx="1457325" cy="1519238"/>
          </a:xfrm>
          <a:prstGeom prst="rect">
            <a:avLst/>
          </a:prstGeom>
          <a:noFill/>
          <a:ln w="9525">
            <a:noFill/>
            <a:miter lim="800000"/>
            <a:headEnd/>
            <a:tailEnd/>
          </a:ln>
        </p:spPr>
      </p:pic>
      <p:sp>
        <p:nvSpPr>
          <p:cNvPr id="107526" name="Text Box 6"/>
          <p:cNvSpPr txBox="1">
            <a:spLocks noChangeArrowheads="1"/>
          </p:cNvSpPr>
          <p:nvPr/>
        </p:nvSpPr>
        <p:spPr bwMode="auto">
          <a:xfrm>
            <a:off x="4716463" y="333375"/>
            <a:ext cx="4032250" cy="4811713"/>
          </a:xfrm>
          <a:prstGeom prst="rect">
            <a:avLst/>
          </a:prstGeom>
          <a:noFill/>
          <a:ln w="9525">
            <a:noFill/>
            <a:miter lim="800000"/>
            <a:headEnd/>
            <a:tailEnd/>
          </a:ln>
        </p:spPr>
        <p:txBody>
          <a:bodyPr>
            <a:spAutoFit/>
          </a:bodyPr>
          <a:lstStyle/>
          <a:p>
            <a:pPr algn="just" eaLnBrk="0" hangingPunct="0">
              <a:lnSpc>
                <a:spcPct val="130000"/>
              </a:lnSpc>
            </a:pPr>
            <a:r>
              <a:rPr lang="ru-RU" sz="1200">
                <a:latin typeface="Times New Roman" pitchFamily="18" charset="0"/>
              </a:rPr>
              <a:t>The selection of gamma-initiated showers from the background of proton showers is performed by applying the following criteria: </a:t>
            </a:r>
          </a:p>
          <a:p>
            <a:pPr algn="just" eaLnBrk="0" hangingPunct="0"/>
            <a:r>
              <a:rPr lang="ru-RU" sz="1200">
                <a:latin typeface="Times New Roman" pitchFamily="18" charset="0"/>
              </a:rPr>
              <a:t>1) </a:t>
            </a:r>
            <a:r>
              <a:rPr lang="ru-RU" sz="1200" b="1">
                <a:latin typeface="Times New Roman" pitchFamily="18" charset="0"/>
                <a:sym typeface="Symbol" pitchFamily="18" charset="2"/>
              </a:rPr>
              <a:t> </a:t>
            </a:r>
            <a:r>
              <a:rPr lang="ru-RU" sz="1200" b="1">
                <a:latin typeface="Times New Roman" pitchFamily="18" charset="0"/>
              </a:rPr>
              <a:t>&lt; 20</a:t>
            </a:r>
            <a:r>
              <a:rPr lang="ru-RU" sz="1200" b="1" baseline="30000">
                <a:latin typeface="Times New Roman" pitchFamily="18" charset="0"/>
              </a:rPr>
              <a:t>o</a:t>
            </a:r>
            <a:r>
              <a:rPr lang="ru-RU" sz="1200" b="1">
                <a:latin typeface="Times New Roman" pitchFamily="18" charset="0"/>
              </a:rPr>
              <a:t>;</a:t>
            </a:r>
            <a:r>
              <a:rPr lang="en-US" sz="1200" b="1">
                <a:latin typeface="Times New Roman" pitchFamily="18" charset="0"/>
              </a:rPr>
              <a:t>       72%</a:t>
            </a:r>
            <a:r>
              <a:rPr lang="ru-RU"/>
              <a:t> </a:t>
            </a:r>
            <a:r>
              <a:rPr lang="en-US" sz="1200" b="1">
                <a:latin typeface="Times New Roman" pitchFamily="18" charset="0"/>
              </a:rPr>
              <a:t>rejection</a:t>
            </a:r>
            <a:endParaRPr lang="ru-RU" sz="1200" b="1">
              <a:latin typeface="Times New Roman" pitchFamily="18" charset="0"/>
            </a:endParaRPr>
          </a:p>
          <a:p>
            <a:pPr algn="just" eaLnBrk="0" hangingPunct="0"/>
            <a:r>
              <a:rPr lang="ru-RU" sz="1200">
                <a:latin typeface="Times New Roman" pitchFamily="18" charset="0"/>
              </a:rPr>
              <a:t>2) </a:t>
            </a:r>
            <a:r>
              <a:rPr lang="ru-RU" sz="1200" b="1">
                <a:latin typeface="Times New Roman" pitchFamily="18" charset="0"/>
              </a:rPr>
              <a:t>length/width &gt; 1.6</a:t>
            </a:r>
            <a:r>
              <a:rPr lang="ru-RU" sz="1200">
                <a:latin typeface="Times New Roman" pitchFamily="18" charset="0"/>
              </a:rPr>
              <a:t>; </a:t>
            </a:r>
            <a:r>
              <a:rPr lang="en-US" sz="1200">
                <a:latin typeface="Times New Roman" pitchFamily="18" charset="0"/>
              </a:rPr>
              <a:t>     </a:t>
            </a:r>
            <a:r>
              <a:rPr lang="en-US" sz="1200" b="1">
                <a:latin typeface="Times New Roman" pitchFamily="18" charset="0"/>
              </a:rPr>
              <a:t>49%</a:t>
            </a:r>
            <a:r>
              <a:rPr lang="ru-RU" sz="1200" b="1">
                <a:latin typeface="Times New Roman" pitchFamily="18" charset="0"/>
              </a:rPr>
              <a:t> </a:t>
            </a:r>
            <a:r>
              <a:rPr lang="en-US" sz="1200" b="1">
                <a:latin typeface="Times New Roman" pitchFamily="18" charset="0"/>
              </a:rPr>
              <a:t>rejection</a:t>
            </a:r>
            <a:endParaRPr lang="ru-RU" sz="1200" b="1">
              <a:latin typeface="Times New Roman" pitchFamily="18" charset="0"/>
            </a:endParaRPr>
          </a:p>
          <a:p>
            <a:pPr algn="just" eaLnBrk="0" hangingPunct="0"/>
            <a:r>
              <a:rPr lang="ru-RU" sz="1200">
                <a:latin typeface="Times New Roman" pitchFamily="18" charset="0"/>
              </a:rPr>
              <a:t>3) the ratio </a:t>
            </a:r>
            <a:r>
              <a:rPr lang="ru-RU" sz="1200" b="1">
                <a:latin typeface="Times New Roman" pitchFamily="18" charset="0"/>
              </a:rPr>
              <a:t>INT0</a:t>
            </a:r>
            <a:r>
              <a:rPr lang="ru-RU" sz="1200">
                <a:latin typeface="Times New Roman" pitchFamily="18" charset="0"/>
              </a:rPr>
              <a:t> of Cherenkov light intensity in pixel with maximum pulse amplitude to the light intensity in the eight surrounding pixels exceeds </a:t>
            </a:r>
            <a:r>
              <a:rPr lang="ru-RU" sz="1200" b="1">
                <a:latin typeface="Times New Roman" pitchFamily="18" charset="0"/>
              </a:rPr>
              <a:t>&gt; 0.6</a:t>
            </a:r>
            <a:r>
              <a:rPr lang="ru-RU" sz="1200">
                <a:latin typeface="Times New Roman" pitchFamily="18" charset="0"/>
              </a:rPr>
              <a:t>; </a:t>
            </a:r>
            <a:r>
              <a:rPr lang="en-US" sz="1200">
                <a:latin typeface="Times New Roman" pitchFamily="18" charset="0"/>
              </a:rPr>
              <a:t>    </a:t>
            </a:r>
            <a:r>
              <a:rPr lang="en-US" sz="1200" b="1">
                <a:latin typeface="Times New Roman" pitchFamily="18" charset="0"/>
              </a:rPr>
              <a:t>92%</a:t>
            </a:r>
            <a:r>
              <a:rPr lang="ru-RU" sz="1200" b="1">
                <a:latin typeface="Times New Roman" pitchFamily="18" charset="0"/>
              </a:rPr>
              <a:t> </a:t>
            </a:r>
            <a:r>
              <a:rPr lang="en-US" sz="1200" b="1">
                <a:latin typeface="Times New Roman" pitchFamily="18" charset="0"/>
              </a:rPr>
              <a:t>rejection</a:t>
            </a:r>
            <a:endParaRPr lang="ru-RU" sz="1200" b="1">
              <a:latin typeface="Times New Roman" pitchFamily="18" charset="0"/>
            </a:endParaRPr>
          </a:p>
          <a:p>
            <a:pPr algn="just" eaLnBrk="0" hangingPunct="0"/>
            <a:r>
              <a:rPr lang="ru-RU" sz="1200">
                <a:latin typeface="Times New Roman" pitchFamily="18" charset="0"/>
              </a:rPr>
              <a:t>4) the ratio </a:t>
            </a:r>
            <a:r>
              <a:rPr lang="ru-RU" sz="1200" b="1">
                <a:latin typeface="Times New Roman" pitchFamily="18" charset="0"/>
              </a:rPr>
              <a:t>INT1</a:t>
            </a:r>
            <a:r>
              <a:rPr lang="ru-RU" sz="1200">
                <a:latin typeface="Times New Roman" pitchFamily="18" charset="0"/>
              </a:rPr>
              <a:t> of Cherenkov light intensity in pixel with maximum pulse amplitude to the light intensity in the in all the pixels except for the nine in the center of the matrix is exceeds </a:t>
            </a:r>
            <a:r>
              <a:rPr lang="ru-RU" sz="1200" b="1">
                <a:latin typeface="Times New Roman" pitchFamily="18" charset="0"/>
              </a:rPr>
              <a:t>&gt; 0.8</a:t>
            </a:r>
            <a:r>
              <a:rPr lang="ru-RU" sz="1200">
                <a:latin typeface="Times New Roman" pitchFamily="18" charset="0"/>
              </a:rPr>
              <a:t>;</a:t>
            </a:r>
            <a:r>
              <a:rPr lang="en-US" sz="1200">
                <a:latin typeface="Times New Roman" pitchFamily="18" charset="0"/>
              </a:rPr>
              <a:t>    </a:t>
            </a:r>
            <a:r>
              <a:rPr lang="ru-RU" sz="1200">
                <a:latin typeface="Times New Roman" pitchFamily="18" charset="0"/>
              </a:rPr>
              <a:t> </a:t>
            </a:r>
            <a:r>
              <a:rPr lang="en-US" sz="1200" b="1">
                <a:latin typeface="Times New Roman" pitchFamily="18" charset="0"/>
              </a:rPr>
              <a:t>88%</a:t>
            </a:r>
            <a:r>
              <a:rPr lang="ru-RU" sz="1200" b="1">
                <a:latin typeface="Times New Roman" pitchFamily="18" charset="0"/>
              </a:rPr>
              <a:t> </a:t>
            </a:r>
            <a:r>
              <a:rPr lang="en-US" sz="1200" b="1">
                <a:latin typeface="Times New Roman" pitchFamily="18" charset="0"/>
              </a:rPr>
              <a:t>rejection</a:t>
            </a:r>
            <a:endParaRPr lang="ru-RU" sz="1200" b="1">
              <a:latin typeface="Times New Roman" pitchFamily="18" charset="0"/>
            </a:endParaRPr>
          </a:p>
          <a:p>
            <a:pPr algn="just" eaLnBrk="0" hangingPunct="0"/>
            <a:r>
              <a:rPr lang="ru-RU" sz="1200">
                <a:latin typeface="Times New Roman" pitchFamily="18" charset="0"/>
              </a:rPr>
              <a:t>5) </a:t>
            </a:r>
            <a:r>
              <a:rPr lang="ru-RU" sz="1200" b="1">
                <a:latin typeface="Times New Roman" pitchFamily="18" charset="0"/>
              </a:rPr>
              <a:t>distance</a:t>
            </a:r>
            <a:r>
              <a:rPr lang="ru-RU" sz="1200">
                <a:latin typeface="Times New Roman" pitchFamily="18" charset="0"/>
              </a:rPr>
              <a:t> is less than </a:t>
            </a:r>
            <a:r>
              <a:rPr lang="ru-RU" sz="1200" b="1">
                <a:latin typeface="Times New Roman" pitchFamily="18" charset="0"/>
              </a:rPr>
              <a:t>3.5</a:t>
            </a:r>
            <a:r>
              <a:rPr lang="ru-RU" sz="1200">
                <a:latin typeface="Times New Roman" pitchFamily="18" charset="0"/>
              </a:rPr>
              <a:t> pixels. </a:t>
            </a:r>
            <a:r>
              <a:rPr lang="en-US" sz="1200">
                <a:latin typeface="Times New Roman" pitchFamily="18" charset="0"/>
              </a:rPr>
              <a:t>    </a:t>
            </a:r>
            <a:r>
              <a:rPr lang="en-US" sz="1200" b="1">
                <a:latin typeface="Times New Roman" pitchFamily="18" charset="0"/>
              </a:rPr>
              <a:t>50%</a:t>
            </a:r>
            <a:r>
              <a:rPr lang="ru-RU" sz="1200" b="1">
                <a:latin typeface="Times New Roman" pitchFamily="18" charset="0"/>
              </a:rPr>
              <a:t> </a:t>
            </a:r>
            <a:r>
              <a:rPr lang="en-US" sz="1200" b="1">
                <a:latin typeface="Times New Roman" pitchFamily="18" charset="0"/>
              </a:rPr>
              <a:t>rejection</a:t>
            </a:r>
            <a:endParaRPr lang="ru-RU" sz="1200" b="1">
              <a:latin typeface="Times New Roman" pitchFamily="18" charset="0"/>
            </a:endParaRPr>
          </a:p>
          <a:p>
            <a:pPr algn="just" eaLnBrk="0" hangingPunct="0"/>
            <a:r>
              <a:rPr lang="ru-RU" sz="1200">
                <a:latin typeface="Times New Roman" pitchFamily="18" charset="0"/>
              </a:rPr>
              <a:t>It is essential that our telescope has a large matrix with full angle &gt;8</a:t>
            </a:r>
            <a:r>
              <a:rPr lang="ru-RU" sz="1200" baseline="30000">
                <a:latin typeface="Times New Roman" pitchFamily="18" charset="0"/>
              </a:rPr>
              <a:t>o</a:t>
            </a:r>
            <a:r>
              <a:rPr lang="ru-RU" sz="1200">
                <a:latin typeface="Times New Roman" pitchFamily="18" charset="0"/>
              </a:rPr>
              <a:t> that allows us to perform observations of the supposed astronomical source (ON data) and background from extensive air showers (EAS) induced by cosmic ray (OFF data) simultaneously. </a:t>
            </a:r>
            <a:endParaRPr lang="en-US" sz="1200">
              <a:latin typeface="Times New Roman" pitchFamily="18" charset="0"/>
            </a:endParaRPr>
          </a:p>
          <a:p>
            <a:pPr algn="just" eaLnBrk="0" hangingPunct="0"/>
            <a:endParaRPr lang="en-US" sz="1200">
              <a:latin typeface="Times New Roman" pitchFamily="18" charset="0"/>
            </a:endParaRPr>
          </a:p>
          <a:p>
            <a:pPr algn="just" eaLnBrk="0" hangingPunct="0"/>
            <a:r>
              <a:rPr lang="en-US" sz="1300" b="1">
                <a:latin typeface="Times New Roman" pitchFamily="18" charset="0"/>
              </a:rPr>
              <a:t>Using these criteria  the background is rejected with 99.92% efficiency, whereas gamma’s rejection is no more than 35% (that is taking into account) and the amount of background gamma-like events is less than 10%.</a:t>
            </a:r>
            <a:endParaRPr lang="ru-RU" sz="1300" b="1">
              <a:latin typeface="Times New Roman" pitchFamily="18" charset="0"/>
            </a:endParaRPr>
          </a:p>
        </p:txBody>
      </p:sp>
      <p:pic>
        <p:nvPicPr>
          <p:cNvPr id="107527" name="Picture 7" descr="imig"/>
          <p:cNvPicPr>
            <a:picLocks noChangeAspect="1" noChangeArrowheads="1"/>
          </p:cNvPicPr>
          <p:nvPr/>
        </p:nvPicPr>
        <p:blipFill>
          <a:blip r:embed="rId6"/>
          <a:srcRect/>
          <a:stretch>
            <a:fillRect/>
          </a:stretch>
        </p:blipFill>
        <p:spPr bwMode="auto">
          <a:xfrm>
            <a:off x="5580063" y="5086350"/>
            <a:ext cx="2628900" cy="1754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2987675" y="620713"/>
            <a:ext cx="6048375" cy="2592387"/>
          </a:xfrm>
          <a:prstGeom prst="rect">
            <a:avLst/>
          </a:prstGeom>
          <a:noFill/>
          <a:ln w="9525">
            <a:noFill/>
            <a:miter lim="800000"/>
            <a:headEnd/>
            <a:tailEnd/>
          </a:ln>
        </p:spPr>
        <p:txBody>
          <a:bodyPr/>
          <a:lstStyle/>
          <a:p>
            <a:pPr marL="342900" indent="-342900" algn="just"/>
            <a:r>
              <a:rPr lang="ru-RU" sz="1400"/>
              <a:t>	</a:t>
            </a:r>
            <a:endParaRPr lang="en-US" sz="1600"/>
          </a:p>
          <a:p>
            <a:pPr marL="342900" indent="-342900" algn="just"/>
            <a:r>
              <a:rPr lang="en-US" sz="2000">
                <a:latin typeface="Times New Roman" pitchFamily="18" charset="0"/>
              </a:rPr>
              <a:t>	</a:t>
            </a:r>
            <a:r>
              <a:rPr lang="ru-RU" sz="1700">
                <a:latin typeface="Times New Roman" pitchFamily="18" charset="0"/>
              </a:rPr>
              <a:t>The</a:t>
            </a:r>
            <a:r>
              <a:rPr lang="en-US" sz="1700">
                <a:latin typeface="Times New Roman" pitchFamily="18" charset="0"/>
              </a:rPr>
              <a:t> gamma</a:t>
            </a:r>
            <a:r>
              <a:rPr lang="ru-RU" sz="1700">
                <a:latin typeface="Times New Roman" pitchFamily="18" charset="0"/>
              </a:rPr>
              <a:t> </a:t>
            </a:r>
            <a:r>
              <a:rPr lang="en-US" sz="1700">
                <a:latin typeface="Times New Roman" pitchFamily="18" charset="0"/>
              </a:rPr>
              <a:t>– astronomical </a:t>
            </a:r>
            <a:r>
              <a:rPr lang="ru-RU" sz="1700">
                <a:latin typeface="Times New Roman" pitchFamily="18" charset="0"/>
              </a:rPr>
              <a:t>researches </a:t>
            </a:r>
            <a:r>
              <a:rPr lang="en-US" sz="1700">
                <a:latin typeface="Times New Roman" pitchFamily="18" charset="0"/>
              </a:rPr>
              <a:t>are</a:t>
            </a:r>
            <a:r>
              <a:rPr lang="ru-RU" sz="1700">
                <a:latin typeface="Times New Roman" pitchFamily="18" charset="0"/>
              </a:rPr>
              <a:t> </a:t>
            </a:r>
            <a:r>
              <a:rPr lang="en-US" sz="1700">
                <a:latin typeface="Times New Roman" pitchFamily="18" charset="0"/>
              </a:rPr>
              <a:t>carrying</a:t>
            </a:r>
            <a:r>
              <a:rPr lang="ru-RU" sz="1700">
                <a:latin typeface="Times New Roman" pitchFamily="18" charset="0"/>
              </a:rPr>
              <a:t> out </a:t>
            </a:r>
            <a:r>
              <a:rPr lang="en-US" sz="1700">
                <a:latin typeface="Times New Roman" pitchFamily="18" charset="0"/>
              </a:rPr>
              <a:t>with</a:t>
            </a:r>
            <a:r>
              <a:rPr lang="ru-RU" sz="1700">
                <a:latin typeface="Times New Roman" pitchFamily="18" charset="0"/>
              </a:rPr>
              <a:t> SHALON since 1992. During </a:t>
            </a:r>
            <a:r>
              <a:rPr lang="en-US" sz="1700">
                <a:latin typeface="Times New Roman" pitchFamily="18" charset="0"/>
              </a:rPr>
              <a:t>the period </a:t>
            </a:r>
            <a:r>
              <a:rPr lang="ru-RU" sz="1700">
                <a:latin typeface="Times New Roman" pitchFamily="18" charset="0"/>
              </a:rPr>
              <a:t>1992–20</a:t>
            </a:r>
            <a:r>
              <a:rPr lang="en-US" sz="1700">
                <a:latin typeface="Times New Roman" pitchFamily="18" charset="0"/>
              </a:rPr>
              <a:t>12</a:t>
            </a:r>
            <a:r>
              <a:rPr lang="ru-RU" sz="1700">
                <a:latin typeface="Times New Roman" pitchFamily="18" charset="0"/>
              </a:rPr>
              <a:t> SHALON ha</a:t>
            </a:r>
            <a:r>
              <a:rPr lang="en-US" sz="1700">
                <a:latin typeface="Times New Roman" pitchFamily="18" charset="0"/>
              </a:rPr>
              <a:t>s</a:t>
            </a:r>
            <a:r>
              <a:rPr lang="ru-RU" sz="1700">
                <a:latin typeface="Times New Roman" pitchFamily="18" charset="0"/>
              </a:rPr>
              <a:t> been</a:t>
            </a:r>
            <a:r>
              <a:rPr lang="en-US" sz="1700">
                <a:latin typeface="Times New Roman" pitchFamily="18" charset="0"/>
              </a:rPr>
              <a:t> </a:t>
            </a:r>
            <a:r>
              <a:rPr lang="ru-RU" sz="1700">
                <a:latin typeface="Times New Roman" pitchFamily="18" charset="0"/>
              </a:rPr>
              <a:t>used for observations of metagalactic sources: Mkn 421, Mkn 501,</a:t>
            </a:r>
            <a:r>
              <a:rPr lang="en-US" sz="1700">
                <a:latin typeface="Times New Roman" pitchFamily="18" charset="0"/>
              </a:rPr>
              <a:t> Mkn 180, </a:t>
            </a:r>
            <a:r>
              <a:rPr lang="ru-RU" sz="1700">
                <a:latin typeface="Times New Roman" pitchFamily="18" charset="0"/>
              </a:rPr>
              <a:t>NGC</a:t>
            </a:r>
            <a:r>
              <a:rPr lang="en-US" sz="1700">
                <a:latin typeface="Times New Roman" pitchFamily="18" charset="0"/>
              </a:rPr>
              <a:t> </a:t>
            </a:r>
            <a:r>
              <a:rPr lang="ru-RU" sz="1700">
                <a:latin typeface="Times New Roman" pitchFamily="18" charset="0"/>
              </a:rPr>
              <a:t>1275,</a:t>
            </a:r>
            <a:r>
              <a:rPr lang="en-US" sz="1700">
                <a:latin typeface="Times New Roman" pitchFamily="18" charset="0"/>
              </a:rPr>
              <a:t> SN2006gy,</a:t>
            </a:r>
            <a:r>
              <a:rPr lang="ru-RU" sz="1700">
                <a:latin typeface="Times New Roman" pitchFamily="18" charset="0"/>
              </a:rPr>
              <a:t> 3c454.3, 1739+522</a:t>
            </a:r>
            <a:r>
              <a:rPr lang="en-US" sz="1700">
                <a:latin typeface="Times New Roman" pitchFamily="18" charset="0"/>
              </a:rPr>
              <a:t> </a:t>
            </a:r>
            <a:r>
              <a:rPr lang="ru-RU" sz="1700">
                <a:latin typeface="Times New Roman" pitchFamily="18" charset="0"/>
              </a:rPr>
              <a:t>and galactic sources: Crab Nebula, Cyg X-3, Tycho's</a:t>
            </a:r>
            <a:r>
              <a:rPr lang="en-US" sz="1700">
                <a:latin typeface="Times New Roman" pitchFamily="18" charset="0"/>
              </a:rPr>
              <a:t> </a:t>
            </a:r>
            <a:r>
              <a:rPr lang="ru-RU" sz="1700">
                <a:latin typeface="Times New Roman" pitchFamily="18" charset="0"/>
              </a:rPr>
              <a:t>SNR, </a:t>
            </a:r>
            <a:r>
              <a:rPr lang="en-US" sz="1700">
                <a:latin typeface="Times New Roman" pitchFamily="18" charset="0"/>
              </a:rPr>
              <a:t>Cas A, </a:t>
            </a:r>
            <a:r>
              <a:rPr lang="ru-RU" sz="1700">
                <a:latin typeface="Times New Roman" pitchFamily="18" charset="0"/>
              </a:rPr>
              <a:t>Geminga, 2129+47XR</a:t>
            </a:r>
            <a:r>
              <a:rPr lang="en-US" sz="1700">
                <a:latin typeface="Times New Roman" pitchFamily="18" charset="0"/>
              </a:rPr>
              <a:t> etc</a:t>
            </a:r>
            <a:r>
              <a:rPr lang="ru-RU" sz="1700"/>
              <a:t>.</a:t>
            </a:r>
            <a:r>
              <a:rPr lang="ru-RU" b="1"/>
              <a:t> </a:t>
            </a:r>
          </a:p>
          <a:p>
            <a:pPr marL="342900" indent="-342900" algn="just"/>
            <a:r>
              <a:rPr lang="ru-RU" sz="1400" b="1"/>
              <a:t>	 	</a:t>
            </a:r>
          </a:p>
        </p:txBody>
      </p:sp>
      <p:pic>
        <p:nvPicPr>
          <p:cNvPr id="109571" name="Picture 3" descr="SHALON_basket"/>
          <p:cNvPicPr>
            <a:picLocks noChangeAspect="1" noChangeArrowheads="1"/>
          </p:cNvPicPr>
          <p:nvPr/>
        </p:nvPicPr>
        <p:blipFill>
          <a:blip r:embed="rId3"/>
          <a:srcRect/>
          <a:stretch>
            <a:fillRect/>
          </a:stretch>
        </p:blipFill>
        <p:spPr bwMode="auto">
          <a:xfrm>
            <a:off x="323850" y="1466850"/>
            <a:ext cx="2900363" cy="4267200"/>
          </a:xfrm>
          <a:prstGeom prst="rect">
            <a:avLst/>
          </a:prstGeom>
          <a:noFill/>
          <a:ln w="9525">
            <a:noFill/>
            <a:miter lim="800000"/>
            <a:headEnd/>
            <a:tailEnd/>
          </a:ln>
        </p:spPr>
      </p:pic>
      <p:sp>
        <p:nvSpPr>
          <p:cNvPr id="109572" name="Rectangle 4"/>
          <p:cNvSpPr>
            <a:spLocks noChangeArrowheads="1"/>
          </p:cNvSpPr>
          <p:nvPr/>
        </p:nvSpPr>
        <p:spPr bwMode="auto">
          <a:xfrm>
            <a:off x="684213" y="620713"/>
            <a:ext cx="7848600" cy="914400"/>
          </a:xfrm>
          <a:prstGeom prst="rect">
            <a:avLst/>
          </a:prstGeom>
          <a:noFill/>
          <a:ln w="9525">
            <a:noFill/>
            <a:miter lim="800000"/>
            <a:headEnd/>
            <a:tailEnd/>
          </a:ln>
        </p:spPr>
        <p:txBody>
          <a:bodyPr anchor="ctr"/>
          <a:lstStyle/>
          <a:p>
            <a:pPr algn="ctr"/>
            <a:endParaRPr lang="ru-RU" sz="1400">
              <a:latin typeface="Times New Roman" pitchFamily="18" charset="0"/>
            </a:endParaRPr>
          </a:p>
        </p:txBody>
      </p:sp>
      <p:sp>
        <p:nvSpPr>
          <p:cNvPr id="109573" name="Text Box 5"/>
          <p:cNvSpPr txBox="1">
            <a:spLocks noChangeArrowheads="1"/>
          </p:cNvSpPr>
          <p:nvPr/>
        </p:nvSpPr>
        <p:spPr bwMode="auto">
          <a:xfrm>
            <a:off x="3492500" y="2565400"/>
            <a:ext cx="5459413" cy="350838"/>
          </a:xfrm>
          <a:prstGeom prst="rect">
            <a:avLst/>
          </a:prstGeom>
          <a:noFill/>
          <a:ln w="9525">
            <a:noFill/>
            <a:miter lim="800000"/>
            <a:headEnd/>
            <a:tailEnd/>
          </a:ln>
        </p:spPr>
        <p:txBody>
          <a:bodyPr wrap="none">
            <a:spAutoFit/>
          </a:bodyPr>
          <a:lstStyle/>
          <a:p>
            <a:pPr eaLnBrk="0" hangingPunct="0"/>
            <a:r>
              <a:rPr lang="ru-RU" sz="1700" b="1" u="sng">
                <a:latin typeface="Times New Roman" pitchFamily="18" charset="0"/>
              </a:rPr>
              <a:t>SHALON catalogue of galactic gamma -quantum sources</a:t>
            </a:r>
            <a:endParaRPr lang="ru-RU" sz="1700" b="1">
              <a:latin typeface="Times New Roman" pitchFamily="18" charset="0"/>
            </a:endParaRPr>
          </a:p>
        </p:txBody>
      </p:sp>
      <p:sp>
        <p:nvSpPr>
          <p:cNvPr id="109574" name="Rectangle 6"/>
          <p:cNvSpPr>
            <a:spLocks noChangeArrowheads="1"/>
          </p:cNvSpPr>
          <p:nvPr/>
        </p:nvSpPr>
        <p:spPr bwMode="auto">
          <a:xfrm>
            <a:off x="179388" y="-171450"/>
            <a:ext cx="8785225" cy="1584325"/>
          </a:xfrm>
          <a:prstGeom prst="rect">
            <a:avLst/>
          </a:prstGeom>
          <a:noFill/>
          <a:ln w="9525">
            <a:noFill/>
            <a:miter lim="800000"/>
            <a:headEnd/>
            <a:tailEnd/>
          </a:ln>
        </p:spPr>
        <p:txBody>
          <a:bodyPr lIns="79553" tIns="39776" rIns="79553" bIns="39776" anchor="ctr"/>
          <a:lstStyle/>
          <a:p>
            <a:pPr marL="342900" indent="-342900" algn="ctr"/>
            <a:r>
              <a:rPr lang="ru-RU" b="1" u="sng">
                <a:latin typeface="Times New Roman" pitchFamily="18" charset="0"/>
              </a:rPr>
              <a:t>TeV GAMMA-RAY EMISSION </a:t>
            </a:r>
            <a:r>
              <a:rPr lang="en-US" b="1" u="sng">
                <a:latin typeface="Times New Roman" pitchFamily="18" charset="0"/>
              </a:rPr>
              <a:t>from</a:t>
            </a:r>
            <a:r>
              <a:rPr lang="ru-RU" b="1" u="sng">
                <a:latin typeface="Times New Roman" pitchFamily="18" charset="0"/>
              </a:rPr>
              <a:t> </a:t>
            </a:r>
            <a:r>
              <a:rPr lang="en-US" b="1" u="sng">
                <a:latin typeface="Times New Roman" pitchFamily="18" charset="0"/>
              </a:rPr>
              <a:t>GALACTIC SOURCES</a:t>
            </a:r>
            <a:endParaRPr lang="ru-RU" b="1" u="sng">
              <a:latin typeface="Times New Roman" pitchFamily="18" charset="0"/>
            </a:endParaRPr>
          </a:p>
        </p:txBody>
      </p:sp>
      <p:graphicFrame>
        <p:nvGraphicFramePr>
          <p:cNvPr id="109717" name="Group 149"/>
          <p:cNvGraphicFramePr>
            <a:graphicFrameLocks noGrp="1"/>
          </p:cNvGraphicFramePr>
          <p:nvPr/>
        </p:nvGraphicFramePr>
        <p:xfrm>
          <a:off x="3419475" y="2997200"/>
          <a:ext cx="5473700" cy="3711893"/>
        </p:xfrm>
        <a:graphic>
          <a:graphicData uri="http://schemas.openxmlformats.org/drawingml/2006/table">
            <a:tbl>
              <a:tblPr/>
              <a:tblGrid>
                <a:gridCol w="1484313"/>
                <a:gridCol w="2478087"/>
                <a:gridCol w="1511300"/>
              </a:tblGrid>
              <a:tr h="257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chemeClr val="tx1"/>
                          </a:solidFill>
                          <a:effectLst/>
                          <a:latin typeface="Times New Roman" pitchFamily="18" charset="0"/>
                          <a:cs typeface="Times New Roman" pitchFamily="18" charset="0"/>
                        </a:rPr>
                        <a:t>Source</a:t>
                      </a:r>
                      <a:endParaRPr kumimoji="0" lang="ru-RU" sz="16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Observable flux, cm</a:t>
                      </a:r>
                      <a:r>
                        <a:rPr kumimoji="0" lang="ru-RU" sz="1600" b="1" i="0" u="none" strike="noStrike" cap="none" normalizeH="0" baseline="30000" smtClean="0">
                          <a:ln>
                            <a:noFill/>
                          </a:ln>
                          <a:solidFill>
                            <a:schemeClr val="tx1"/>
                          </a:solidFill>
                          <a:effectLst/>
                          <a:latin typeface="Times New Roman" pitchFamily="18" charset="0"/>
                          <a:cs typeface="Times New Roman" pitchFamily="18" charset="0"/>
                        </a:rPr>
                        <a:t>-2</a:t>
                      </a: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s</a:t>
                      </a:r>
                      <a:r>
                        <a:rPr kumimoji="0" lang="ru-RU" sz="1600" b="1" i="0" u="none" strike="noStrike" cap="none" normalizeH="0" baseline="30000" smtClean="0">
                          <a:ln>
                            <a:noFill/>
                          </a:ln>
                          <a:solidFill>
                            <a:schemeClr val="tx1"/>
                          </a:solidFill>
                          <a:effectLst/>
                          <a:latin typeface="Times New Roman" pitchFamily="18" charset="0"/>
                          <a:cs typeface="Times New Roman" pitchFamily="18" charset="0"/>
                        </a:rPr>
                        <a:t>-1</a:t>
                      </a:r>
                      <a:endParaRPr kumimoji="0" lang="ru-RU"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cs typeface="Times New Roman" pitchFamily="18" charset="0"/>
                        </a:rPr>
                        <a:t>Distance,</a:t>
                      </a: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 </a:t>
                      </a: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kpc</a:t>
                      </a:r>
                      <a:endParaRPr kumimoji="0" lang="ru-RU"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8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Crab Nebula</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400" b="1" i="0" u="none" strike="noStrike" cap="none" normalizeH="0" baseline="0" dirty="0" smtClean="0">
                          <a:ln>
                            <a:noFill/>
                          </a:ln>
                          <a:solidFill>
                            <a:schemeClr val="tx1"/>
                          </a:solidFill>
                          <a:effectLst/>
                          <a:latin typeface="Times New Roman" pitchFamily="18" charset="0"/>
                          <a:cs typeface="Times New Roman" pitchFamily="18" charset="0"/>
                        </a:rPr>
                        <a:t>2</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400" b="1" i="0" u="none" strike="noStrike" cap="none" normalizeH="0" baseline="0" dirty="0" smtClean="0">
                          <a:ln>
                            <a:noFill/>
                          </a:ln>
                          <a:solidFill>
                            <a:schemeClr val="tx1"/>
                          </a:solidFill>
                          <a:effectLst/>
                          <a:latin typeface="Times New Roman" pitchFamily="18" charset="0"/>
                          <a:cs typeface="Times New Roman" pitchFamily="18" charset="0"/>
                        </a:rPr>
                        <a:t>12</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±0.</a:t>
                      </a:r>
                      <a:r>
                        <a:rPr kumimoji="0" lang="en-US" sz="1400" b="1" i="0" u="none" strike="noStrike" cap="none" normalizeH="0" baseline="0" dirty="0" smtClean="0">
                          <a:ln>
                            <a:noFill/>
                          </a:ln>
                          <a:solidFill>
                            <a:schemeClr val="tx1"/>
                          </a:solidFill>
                          <a:effectLst/>
                          <a:latin typeface="Times New Roman" pitchFamily="18" charset="0"/>
                          <a:cs typeface="Times New Roman" pitchFamily="18" charset="0"/>
                        </a:rPr>
                        <a:t>11</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10</a:t>
                      </a:r>
                      <a:r>
                        <a:rPr kumimoji="0" lang="ru-RU" sz="1400" b="1" i="0" u="none" strike="noStrike" cap="none" normalizeH="0" baseline="30000" dirty="0" smtClean="0">
                          <a:ln>
                            <a:noFill/>
                          </a:ln>
                          <a:solidFill>
                            <a:schemeClr val="tx1"/>
                          </a:solidFill>
                          <a:effectLst/>
                          <a:latin typeface="Times New Roman" pitchFamily="18" charset="0"/>
                          <a:cs typeface="Times New Roman" pitchFamily="18" charset="0"/>
                        </a:rPr>
                        <a:t>-12</a:t>
                      </a:r>
                      <a:endParaRPr kumimoji="0" lang="ru-RU" sz="2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2.0</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Geminga</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(0.4</a:t>
                      </a:r>
                      <a:r>
                        <a:rPr kumimoji="0" lang="en-US" sz="1400" b="1" i="0" u="none" strike="noStrike" cap="none" normalizeH="0" baseline="0" dirty="0" smtClean="0">
                          <a:ln>
                            <a:noFill/>
                          </a:ln>
                          <a:solidFill>
                            <a:schemeClr val="tx1"/>
                          </a:solidFill>
                          <a:effectLst/>
                          <a:latin typeface="Times New Roman" pitchFamily="18" charset="0"/>
                          <a:cs typeface="Times New Roman" pitchFamily="18" charset="0"/>
                        </a:rPr>
                        <a:t>8</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±0.</a:t>
                      </a:r>
                      <a:r>
                        <a:rPr kumimoji="0" lang="en-US" sz="1400" b="1" i="0" u="none" strike="noStrike" cap="none" normalizeH="0" baseline="0" dirty="0" smtClean="0">
                          <a:ln>
                            <a:noFill/>
                          </a:ln>
                          <a:solidFill>
                            <a:schemeClr val="tx1"/>
                          </a:solidFill>
                          <a:effectLst/>
                          <a:latin typeface="Times New Roman" pitchFamily="18" charset="0"/>
                          <a:cs typeface="Times New Roman" pitchFamily="18" charset="0"/>
                        </a:rPr>
                        <a:t>07</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10</a:t>
                      </a:r>
                      <a:r>
                        <a:rPr kumimoji="0" lang="ru-RU" sz="1400" b="1" i="0" u="none" strike="noStrike" cap="none" normalizeH="0" baseline="30000" dirty="0" smtClean="0">
                          <a:ln>
                            <a:noFill/>
                          </a:ln>
                          <a:solidFill>
                            <a:schemeClr val="tx1"/>
                          </a:solidFill>
                          <a:effectLst/>
                          <a:latin typeface="Times New Roman" pitchFamily="18" charset="0"/>
                          <a:cs typeface="Times New Roman" pitchFamily="18" charset="0"/>
                        </a:rPr>
                        <a:t>-12</a:t>
                      </a:r>
                      <a:endParaRPr kumimoji="0" lang="ru-RU" sz="2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0.25</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tx1"/>
                          </a:solidFill>
                          <a:effectLst/>
                          <a:latin typeface="Times New Roman" pitchFamily="18" charset="0"/>
                          <a:ea typeface="MS Mincho" pitchFamily="49" charset="-128"/>
                          <a:cs typeface="CMR10" charset="0"/>
                        </a:rPr>
                        <a:t>3c58(SN1181)</a:t>
                      </a:r>
                      <a:endParaRPr kumimoji="0" lang="en-US" sz="1400" b="1" i="0" u="none" strike="noStrike" cap="none" normalizeH="0" baseline="0" smtClean="0">
                        <a:ln>
                          <a:noFill/>
                        </a:ln>
                        <a:solidFill>
                          <a:schemeClr val="tx1"/>
                        </a:solidFill>
                        <a:effectLst/>
                        <a:latin typeface="Times New Roman" pitchFamily="18" charset="0"/>
                        <a:ea typeface="MS Mincho" pitchFamily="49" charset="-128"/>
                        <a:cs typeface="CMR10"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a:t>
                      </a:r>
                      <a:r>
                        <a:rPr kumimoji="0" lang="fr-FR" sz="14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0.84</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fr-FR" sz="14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0.33</a:t>
                      </a:r>
                      <a:r>
                        <a:rPr kumimoji="0" lang="fr-FR" sz="1400" b="1" i="0" u="none" strike="noStrike" cap="none" normalizeH="0" baseline="0" dirty="0" smtClean="0">
                          <a:ln>
                            <a:noFill/>
                          </a:ln>
                          <a:solidFill>
                            <a:schemeClr val="tx1"/>
                          </a:solidFill>
                          <a:effectLst/>
                          <a:latin typeface="Times New Roman" pitchFamily="18" charset="0"/>
                          <a:ea typeface="MS Mincho" pitchFamily="49" charset="-128"/>
                          <a:cs typeface="CMR10" charset="0"/>
                        </a:rPr>
                        <a:t>)</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fr-FR" sz="1400" b="1" i="0" u="none" strike="noStrike" cap="none" normalizeH="0" baseline="0" dirty="0" smtClean="0">
                          <a:ln>
                            <a:noFill/>
                          </a:ln>
                          <a:solidFill>
                            <a:schemeClr val="tx1"/>
                          </a:solidFill>
                          <a:effectLst/>
                          <a:latin typeface="Times New Roman" pitchFamily="18" charset="0"/>
                          <a:ea typeface="MS Mincho" pitchFamily="49" charset="-128"/>
                        </a:rPr>
                        <a:t>10</a:t>
                      </a:r>
                      <a:r>
                        <a:rPr kumimoji="0" lang="fr-FR" sz="1400" b="1" i="0" u="none" strike="noStrike" cap="none" normalizeH="0" baseline="30000" dirty="0" smtClean="0">
                          <a:ln>
                            <a:noFill/>
                          </a:ln>
                          <a:solidFill>
                            <a:schemeClr val="tx1"/>
                          </a:solidFill>
                          <a:effectLst/>
                          <a:latin typeface="Times New Roman" pitchFamily="18" charset="0"/>
                          <a:ea typeface="MS Mincho" pitchFamily="49" charset="-128"/>
                        </a:rPr>
                        <a:t>-12</a:t>
                      </a:r>
                      <a:endParaRPr kumimoji="0" lang="ru-RU" sz="1400" b="1" i="0" u="none" strike="noStrike" cap="none" normalizeH="0" baseline="30000" dirty="0" smtClean="0">
                        <a:ln>
                          <a:noFill/>
                        </a:ln>
                        <a:solidFill>
                          <a:schemeClr val="tx1"/>
                        </a:solidFill>
                        <a:effectLst/>
                        <a:latin typeface="Times New Roman" pitchFamily="18" charset="0"/>
                        <a:ea typeface="MS Mincho" pitchFamily="49"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tx1"/>
                          </a:solidFill>
                          <a:effectLst/>
                          <a:latin typeface="Times New Roman" pitchFamily="18" charset="0"/>
                          <a:ea typeface="MS Mincho" pitchFamily="49" charset="-128"/>
                          <a:cs typeface="CMR10" charset="0"/>
                        </a:rPr>
                        <a:t>2.6 - 3.2</a:t>
                      </a:r>
                      <a:endParaRPr kumimoji="0" lang="en-US" sz="1400" b="1" i="0" u="none" strike="noStrike" cap="none" normalizeH="0" baseline="0" smtClean="0">
                        <a:ln>
                          <a:noFill/>
                        </a:ln>
                        <a:solidFill>
                          <a:schemeClr val="tx1"/>
                        </a:solidFill>
                        <a:effectLst/>
                        <a:latin typeface="Times New Roman" pitchFamily="18" charset="0"/>
                        <a:ea typeface="MS Mincho" pitchFamily="49" charset="-128"/>
                        <a:cs typeface="CMR10"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Tycho's SNR</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(0.</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52</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±0.0</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4</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)×10</a:t>
                      </a:r>
                      <a:r>
                        <a:rPr kumimoji="0" lang="ru-RU" sz="1400" b="1" i="0" u="none" strike="noStrike" cap="none" normalizeH="0" baseline="30000" smtClean="0">
                          <a:ln>
                            <a:noFill/>
                          </a:ln>
                          <a:solidFill>
                            <a:schemeClr val="tx1"/>
                          </a:solidFill>
                          <a:effectLst/>
                          <a:latin typeface="Times New Roman" pitchFamily="18" charset="0"/>
                          <a:cs typeface="Times New Roman" pitchFamily="18" charset="0"/>
                        </a:rPr>
                        <a:t>-12</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3.1 - 3</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Cas A</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(0.</a:t>
                      </a:r>
                      <a:r>
                        <a:rPr kumimoji="0" lang="en-US" sz="1400" b="1" i="0" u="none" strike="noStrike" cap="none" normalizeH="0" baseline="0" dirty="0" smtClean="0">
                          <a:ln>
                            <a:noFill/>
                          </a:ln>
                          <a:solidFill>
                            <a:schemeClr val="tx1"/>
                          </a:solidFill>
                          <a:effectLst/>
                          <a:latin typeface="Times New Roman" pitchFamily="18" charset="0"/>
                          <a:cs typeface="Times New Roman" pitchFamily="18" charset="0"/>
                        </a:rPr>
                        <a:t>68</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±0.</a:t>
                      </a:r>
                      <a:r>
                        <a:rPr kumimoji="0" lang="en-US" sz="1400" b="1" i="0" u="none" strike="noStrike" cap="none" normalizeH="0" baseline="0" dirty="0" smtClean="0">
                          <a:ln>
                            <a:noFill/>
                          </a:ln>
                          <a:solidFill>
                            <a:schemeClr val="tx1"/>
                          </a:solidFill>
                          <a:effectLst/>
                          <a:latin typeface="Times New Roman" pitchFamily="18" charset="0"/>
                          <a:cs typeface="Times New Roman" pitchFamily="18" charset="0"/>
                        </a:rPr>
                        <a:t>13</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10</a:t>
                      </a:r>
                      <a:r>
                        <a:rPr kumimoji="0" lang="ru-RU" sz="1400" b="1" i="0" u="none" strike="noStrike" cap="none" normalizeH="0" baseline="30000" dirty="0" smtClean="0">
                          <a:ln>
                            <a:noFill/>
                          </a:ln>
                          <a:solidFill>
                            <a:schemeClr val="tx1"/>
                          </a:solidFill>
                          <a:effectLst/>
                          <a:latin typeface="Times New Roman" pitchFamily="18" charset="0"/>
                          <a:cs typeface="Times New Roman" pitchFamily="18" charset="0"/>
                        </a:rPr>
                        <a:t>-12</a:t>
                      </a:r>
                      <a:endParaRPr kumimoji="0" lang="ru-RU" sz="2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3.1</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tx1"/>
                          </a:solidFill>
                          <a:effectLst/>
                          <a:latin typeface="Times New Roman" pitchFamily="18" charset="0"/>
                          <a:ea typeface="MS Mincho" pitchFamily="49" charset="-128"/>
                          <a:cs typeface="CMR10" charset="0"/>
                        </a:rPr>
                        <a:t>IC 443</a:t>
                      </a:r>
                      <a:endParaRPr kumimoji="0" lang="en-US" sz="1400" b="1" i="0" u="none" strike="noStrike" cap="none" normalizeH="0" baseline="0" smtClean="0">
                        <a:ln>
                          <a:noFill/>
                        </a:ln>
                        <a:solidFill>
                          <a:schemeClr val="tx1"/>
                        </a:solidFill>
                        <a:effectLst/>
                        <a:latin typeface="Times New Roman" pitchFamily="18" charset="0"/>
                        <a:ea typeface="MS Mincho" pitchFamily="49" charset="-128"/>
                        <a:cs typeface="CMR10"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a:t>
                      </a:r>
                      <a:r>
                        <a:rPr kumimoji="0" lang="fr-FR" sz="14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1.69</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fr-FR" sz="14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0.58</a:t>
                      </a:r>
                      <a:r>
                        <a:rPr kumimoji="0" lang="fr-FR" sz="14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fr-FR" sz="1400" b="1" i="0" u="none" strike="noStrike" cap="none" normalizeH="0" baseline="0" dirty="0" smtClean="0">
                          <a:ln>
                            <a:noFill/>
                          </a:ln>
                          <a:solidFill>
                            <a:schemeClr val="tx1"/>
                          </a:solidFill>
                          <a:effectLst/>
                          <a:latin typeface="Times New Roman" pitchFamily="18" charset="0"/>
                          <a:ea typeface="MS Mincho" pitchFamily="49" charset="-128"/>
                        </a:rPr>
                        <a:t>10</a:t>
                      </a:r>
                      <a:r>
                        <a:rPr kumimoji="0" lang="fr-FR" sz="1400" b="1" i="0" u="none" strike="noStrike" cap="none" normalizeH="0" baseline="30000" dirty="0" smtClean="0">
                          <a:ln>
                            <a:noFill/>
                          </a:ln>
                          <a:solidFill>
                            <a:schemeClr val="tx1"/>
                          </a:solidFill>
                          <a:effectLst/>
                          <a:latin typeface="Times New Roman" pitchFamily="18" charset="0"/>
                          <a:ea typeface="MS Mincho" pitchFamily="49" charset="-128"/>
                        </a:rPr>
                        <a:t>-12</a:t>
                      </a:r>
                      <a:endParaRPr kumimoji="0" lang="ru-RU" sz="1400" b="1" i="0" u="none" strike="noStrike" cap="none" normalizeH="0" baseline="30000" dirty="0" smtClean="0">
                        <a:ln>
                          <a:noFill/>
                        </a:ln>
                        <a:solidFill>
                          <a:schemeClr val="tx1"/>
                        </a:solidFill>
                        <a:effectLst/>
                        <a:latin typeface="Times New Roman" pitchFamily="18" charset="0"/>
                        <a:ea typeface="MS Mincho" pitchFamily="49"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tx1"/>
                          </a:solidFill>
                          <a:effectLst/>
                          <a:latin typeface="Times New Roman" pitchFamily="18" charset="0"/>
                          <a:ea typeface="MS Mincho" pitchFamily="49" charset="-128"/>
                          <a:cs typeface="CMR10" charset="0"/>
                        </a:rPr>
                        <a:t>1.5</a:t>
                      </a: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9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Cygnus X-3</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(0.68±0.0</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5</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)×10</a:t>
                      </a:r>
                      <a:r>
                        <a:rPr kumimoji="0" lang="ru-RU" sz="1400" b="1" i="0" u="none" strike="noStrike" cap="none" normalizeH="0" baseline="30000" smtClean="0">
                          <a:ln>
                            <a:noFill/>
                          </a:ln>
                          <a:solidFill>
                            <a:schemeClr val="tx1"/>
                          </a:solidFill>
                          <a:effectLst/>
                          <a:latin typeface="Times New Roman" pitchFamily="18" charset="0"/>
                          <a:cs typeface="Times New Roman" pitchFamily="18" charset="0"/>
                        </a:rPr>
                        <a:t>-12</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10</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9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Her </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X-</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(0.6</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5</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±0.</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46</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)×10</a:t>
                      </a:r>
                      <a:r>
                        <a:rPr kumimoji="0" lang="ru-RU" sz="1400" b="1" i="0" u="none" strike="noStrike" cap="none" normalizeH="0" baseline="30000" smtClean="0">
                          <a:ln>
                            <a:noFill/>
                          </a:ln>
                          <a:solidFill>
                            <a:schemeClr val="tx1"/>
                          </a:solidFill>
                          <a:effectLst/>
                          <a:latin typeface="Times New Roman" pitchFamily="18" charset="0"/>
                          <a:cs typeface="Times New Roman" pitchFamily="18" charset="0"/>
                        </a:rPr>
                        <a:t>-12</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6.6</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2129+47XR</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(0.19±0.0</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6</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)×10</a:t>
                      </a:r>
                      <a:r>
                        <a:rPr kumimoji="0" lang="ru-RU" sz="1400" b="1" i="0" u="none" strike="noStrike" cap="none" normalizeH="0" baseline="30000" smtClean="0">
                          <a:ln>
                            <a:noFill/>
                          </a:ln>
                          <a:solidFill>
                            <a:schemeClr val="tx1"/>
                          </a:solidFill>
                          <a:effectLst/>
                          <a:latin typeface="Times New Roman" pitchFamily="18" charset="0"/>
                          <a:cs typeface="Times New Roman" pitchFamily="18" charset="0"/>
                        </a:rPr>
                        <a:t>-12</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6.0</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9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PSR1953+29</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(0.</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21</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±0.09)×10</a:t>
                      </a:r>
                      <a:r>
                        <a:rPr kumimoji="0" lang="ru-RU" sz="1400" b="1" i="0" u="none" strike="noStrike" cap="none" normalizeH="0" baseline="30000" smtClean="0">
                          <a:ln>
                            <a:noFill/>
                          </a:ln>
                          <a:solidFill>
                            <a:schemeClr val="tx1"/>
                          </a:solidFill>
                          <a:effectLst/>
                          <a:latin typeface="Times New Roman" pitchFamily="18" charset="0"/>
                          <a:cs typeface="Times New Roman" pitchFamily="18" charset="0"/>
                        </a:rPr>
                        <a:t>-12</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3.5 – 5.0</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9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M57</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(0.</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30</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±0.</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17</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)×10</a:t>
                      </a:r>
                      <a:r>
                        <a:rPr kumimoji="0" lang="ru-RU" sz="1400" b="1" i="0" u="none" strike="noStrike" cap="none" normalizeH="0" baseline="30000" smtClean="0">
                          <a:ln>
                            <a:noFill/>
                          </a:ln>
                          <a:solidFill>
                            <a:schemeClr val="tx1"/>
                          </a:solidFill>
                          <a:effectLst/>
                          <a:latin typeface="Times New Roman" pitchFamily="18" charset="0"/>
                          <a:cs typeface="Times New Roman" pitchFamily="18" charset="0"/>
                        </a:rPr>
                        <a:t>-12</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0.7</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1383</TotalTime>
  <Words>4345</Words>
  <Application>Microsoft PowerPoint</Application>
  <PresentationFormat>Экран (4:3)</PresentationFormat>
  <Paragraphs>296</Paragraphs>
  <Slides>31</Slides>
  <Notes>31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31</vt:i4>
      </vt:variant>
    </vt:vector>
  </HeadingPairs>
  <TitlesOfParts>
    <vt:vector size="33" baseType="lpstr">
      <vt:lpstr>Оформление по умолчанию</vt:lpstr>
      <vt:lpstr>Документ</vt:lpstr>
      <vt:lpstr>Слайд 1</vt:lpstr>
      <vt:lpstr>Слайд 2</vt:lpstr>
      <vt:lpstr>Слайд 3</vt:lpstr>
      <vt:lpstr>Слайд 4</vt:lpstr>
      <vt:lpstr>HIGH MOUNTAINOUS OBSERVATORY SHALON ALATOO</vt:lpstr>
      <vt:lpstr>HIGH MOUNTAINOUS OBSERVATORY SHALON ALATOO</vt:lpstr>
      <vt:lpstr>Слайд 7</vt:lpstr>
      <vt:lpstr>Слайд 8</vt:lpstr>
      <vt:lpstr>Слайд 9</vt:lpstr>
      <vt:lpstr>Слайд 10</vt:lpstr>
      <vt:lpstr>Historical supernova remnants</vt:lpstr>
      <vt:lpstr>Слайд 12</vt:lpstr>
      <vt:lpstr>Слайд 13</vt:lpstr>
      <vt:lpstr>Слайд 14</vt:lpstr>
      <vt:lpstr>Слайд 15</vt:lpstr>
      <vt:lpstr>Слайд 16</vt:lpstr>
      <vt:lpstr>Слайд 17</vt:lpstr>
      <vt:lpstr>Слайд 18</vt:lpstr>
      <vt:lpstr>Geminga (age ~3.4×105yr)</vt:lpstr>
      <vt:lpstr>Geminga</vt:lpstr>
      <vt:lpstr>Слайд 21</vt:lpstr>
      <vt:lpstr>Tycho’s SNR (1572yr)</vt:lpstr>
      <vt:lpstr>Слайд 23</vt:lpstr>
      <vt:lpstr>Слайд 24</vt:lpstr>
      <vt:lpstr>Слайд 25</vt:lpstr>
      <vt:lpstr>Слайд 26</vt:lpstr>
      <vt:lpstr>Слайд 27</vt:lpstr>
      <vt:lpstr>Слайд 28</vt:lpstr>
      <vt:lpstr>Слайд 29</vt:lpstr>
      <vt:lpstr>Слайд 30</vt:lpstr>
      <vt:lpstr>Слайд 31</vt:lpstr>
    </vt:vector>
  </TitlesOfParts>
  <Company>FIAN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Vera</dc:creator>
  <cp:lastModifiedBy>Valued Acer Customer</cp:lastModifiedBy>
  <cp:revision>120</cp:revision>
  <dcterms:created xsi:type="dcterms:W3CDTF">2008-01-31T16:27:15Z</dcterms:created>
  <dcterms:modified xsi:type="dcterms:W3CDTF">2012-08-13T21:01:13Z</dcterms:modified>
</cp:coreProperties>
</file>