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263" r:id="rId3"/>
    <p:sldId id="291" r:id="rId4"/>
    <p:sldId id="292" r:id="rId5"/>
    <p:sldId id="293" r:id="rId6"/>
    <p:sldId id="264" r:id="rId7"/>
    <p:sldId id="265" r:id="rId8"/>
    <p:sldId id="266" r:id="rId9"/>
    <p:sldId id="278" r:id="rId10"/>
    <p:sldId id="267" r:id="rId11"/>
    <p:sldId id="276" r:id="rId12"/>
    <p:sldId id="281" r:id="rId13"/>
    <p:sldId id="282" r:id="rId14"/>
    <p:sldId id="268" r:id="rId15"/>
    <p:sldId id="273" r:id="rId16"/>
    <p:sldId id="269" r:id="rId17"/>
  </p:sldIdLst>
  <p:sldSz cx="9144000" cy="6858000" type="screen4x3"/>
  <p:notesSz cx="6858000" cy="9737725"/>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BAEC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69" autoAdjust="0"/>
    <p:restoredTop sz="94660"/>
  </p:normalViewPr>
  <p:slideViewPr>
    <p:cSldViewPr>
      <p:cViewPr>
        <p:scale>
          <a:sx n="100" d="100"/>
          <a:sy n="100" d="100"/>
        </p:scale>
        <p:origin x="-492"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ru-RU"/>
          </a:p>
        </p:txBody>
      </p:sp>
      <p:sp>
        <p:nvSpPr>
          <p:cNvPr id="41987"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ru-RU"/>
          </a:p>
        </p:txBody>
      </p:sp>
      <p:sp>
        <p:nvSpPr>
          <p:cNvPr id="18436"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990"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ru-RU"/>
          </a:p>
        </p:txBody>
      </p:sp>
      <p:sp>
        <p:nvSpPr>
          <p:cNvPr id="41991"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6B327CFA-43A5-4FAF-9B2E-A57FF6CE0D1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p:spPr>
        <p:txBody>
          <a:bodyPr/>
          <a:lstStyle/>
          <a:p>
            <a:pPr eaLnBrk="1" hangingPunct="1"/>
            <a:endParaRPr lang="ru-RU" smtClean="0"/>
          </a:p>
        </p:txBody>
      </p:sp>
      <p:sp>
        <p:nvSpPr>
          <p:cNvPr id="19460" name="Номер слайда 3"/>
          <p:cNvSpPr>
            <a:spLocks noGrp="1"/>
          </p:cNvSpPr>
          <p:nvPr>
            <p:ph type="sldNum" sz="quarter" idx="5"/>
          </p:nvPr>
        </p:nvSpPr>
        <p:spPr>
          <a:noFill/>
        </p:spPr>
        <p:txBody>
          <a:bodyPr/>
          <a:lstStyle/>
          <a:p>
            <a:fld id="{4C9C98C7-415E-453A-BE09-A2DF7065BAC9}"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p:spPr>
        <p:txBody>
          <a:bodyPr/>
          <a:lstStyle/>
          <a:p>
            <a:pPr eaLnBrk="1" hangingPunct="1"/>
            <a:endParaRPr lang="ru-RU" smtClean="0"/>
          </a:p>
        </p:txBody>
      </p:sp>
      <p:sp>
        <p:nvSpPr>
          <p:cNvPr id="28676" name="Номер слайда 3"/>
          <p:cNvSpPr>
            <a:spLocks noGrp="1"/>
          </p:cNvSpPr>
          <p:nvPr>
            <p:ph type="sldNum" sz="quarter" idx="5"/>
          </p:nvPr>
        </p:nvSpPr>
        <p:spPr>
          <a:noFill/>
        </p:spPr>
        <p:txBody>
          <a:bodyPr/>
          <a:lstStyle/>
          <a:p>
            <a:fld id="{41096B0C-5FFD-49A4-9F30-2711A643176B}" type="slidenum">
              <a:rPr lang="ru-RU" smtClean="0"/>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p:spPr>
        <p:txBody>
          <a:bodyPr/>
          <a:lstStyle/>
          <a:p>
            <a:pPr eaLnBrk="1" hangingPunct="1"/>
            <a:endParaRPr lang="ru-RU" smtClean="0"/>
          </a:p>
        </p:txBody>
      </p:sp>
      <p:sp>
        <p:nvSpPr>
          <p:cNvPr id="29700" name="Номер слайда 3"/>
          <p:cNvSpPr>
            <a:spLocks noGrp="1"/>
          </p:cNvSpPr>
          <p:nvPr>
            <p:ph type="sldNum" sz="quarter" idx="5"/>
          </p:nvPr>
        </p:nvSpPr>
        <p:spPr>
          <a:noFill/>
        </p:spPr>
        <p:txBody>
          <a:bodyPr/>
          <a:lstStyle/>
          <a:p>
            <a:fld id="{6114E7EB-605A-4311-A474-5BCF17CE5680}" type="slidenum">
              <a:rPr lang="ru-RU" smtClean="0"/>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noFill/>
          <a:ln/>
        </p:spPr>
        <p:txBody>
          <a:bodyPr/>
          <a:lstStyle/>
          <a:p>
            <a:pPr eaLnBrk="1" hangingPunct="1"/>
            <a:endParaRPr lang="ru-RU" smtClean="0"/>
          </a:p>
        </p:txBody>
      </p:sp>
      <p:sp>
        <p:nvSpPr>
          <p:cNvPr id="30724" name="Номер слайда 3"/>
          <p:cNvSpPr>
            <a:spLocks noGrp="1"/>
          </p:cNvSpPr>
          <p:nvPr>
            <p:ph type="sldNum" sz="quarter" idx="5"/>
          </p:nvPr>
        </p:nvSpPr>
        <p:spPr>
          <a:noFill/>
        </p:spPr>
        <p:txBody>
          <a:bodyPr/>
          <a:lstStyle/>
          <a:p>
            <a:fld id="{EBF92306-02F6-406D-9487-E96F84650A42}" type="slidenum">
              <a:rPr lang="ru-RU" smtClean="0"/>
              <a:pPr/>
              <a:t>12</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p:spPr>
        <p:txBody>
          <a:bodyPr/>
          <a:lstStyle/>
          <a:p>
            <a:pPr eaLnBrk="1" hangingPunct="1"/>
            <a:endParaRPr lang="ru-RU" smtClean="0"/>
          </a:p>
        </p:txBody>
      </p:sp>
      <p:sp>
        <p:nvSpPr>
          <p:cNvPr id="31748" name="Номер слайда 3"/>
          <p:cNvSpPr>
            <a:spLocks noGrp="1"/>
          </p:cNvSpPr>
          <p:nvPr>
            <p:ph type="sldNum" sz="quarter" idx="5"/>
          </p:nvPr>
        </p:nvSpPr>
        <p:spPr>
          <a:noFill/>
        </p:spPr>
        <p:txBody>
          <a:bodyPr/>
          <a:lstStyle/>
          <a:p>
            <a:fld id="{6872AE3D-8A60-42B8-8248-D2523F79DB4E}" type="slidenum">
              <a:rPr lang="ru-RU" smtClean="0"/>
              <a:pPr/>
              <a:t>13</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pPr eaLnBrk="1" hangingPunct="1"/>
            <a:endParaRPr lang="ru-RU" smtClean="0"/>
          </a:p>
        </p:txBody>
      </p:sp>
      <p:sp>
        <p:nvSpPr>
          <p:cNvPr id="32772" name="Номер слайда 3"/>
          <p:cNvSpPr>
            <a:spLocks noGrp="1"/>
          </p:cNvSpPr>
          <p:nvPr>
            <p:ph type="sldNum" sz="quarter" idx="5"/>
          </p:nvPr>
        </p:nvSpPr>
        <p:spPr>
          <a:noFill/>
        </p:spPr>
        <p:txBody>
          <a:bodyPr/>
          <a:lstStyle/>
          <a:p>
            <a:fld id="{8452E346-0C8C-4B22-A618-354BCC7F09C0}" type="slidenum">
              <a:rPr lang="ru-RU" smtClean="0"/>
              <a:pPr/>
              <a:t>14</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pPr eaLnBrk="1" hangingPunct="1"/>
            <a:endParaRPr lang="ru-RU" smtClean="0"/>
          </a:p>
        </p:txBody>
      </p:sp>
      <p:sp>
        <p:nvSpPr>
          <p:cNvPr id="33796" name="Номер слайда 3"/>
          <p:cNvSpPr>
            <a:spLocks noGrp="1"/>
          </p:cNvSpPr>
          <p:nvPr>
            <p:ph type="sldNum" sz="quarter" idx="5"/>
          </p:nvPr>
        </p:nvSpPr>
        <p:spPr>
          <a:noFill/>
        </p:spPr>
        <p:txBody>
          <a:bodyPr/>
          <a:lstStyle/>
          <a:p>
            <a:fld id="{822834A1-C089-4A72-AE47-03AB6DCB36C4}" type="slidenum">
              <a:rPr lang="ru-RU" smtClean="0"/>
              <a:pPr/>
              <a:t>15</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p:spPr>
        <p:txBody>
          <a:bodyPr/>
          <a:lstStyle/>
          <a:p>
            <a:pPr eaLnBrk="1" hangingPunct="1"/>
            <a:endParaRPr lang="ru-RU" smtClean="0"/>
          </a:p>
        </p:txBody>
      </p:sp>
      <p:sp>
        <p:nvSpPr>
          <p:cNvPr id="34820" name="Номер слайда 3"/>
          <p:cNvSpPr>
            <a:spLocks noGrp="1"/>
          </p:cNvSpPr>
          <p:nvPr>
            <p:ph type="sldNum" sz="quarter" idx="5"/>
          </p:nvPr>
        </p:nvSpPr>
        <p:spPr>
          <a:noFill/>
        </p:spPr>
        <p:txBody>
          <a:bodyPr/>
          <a:lstStyle/>
          <a:p>
            <a:fld id="{0F24A501-141C-48ED-A936-E697E59F2902}" type="slidenum">
              <a:rPr lang="ru-RU" smtClean="0"/>
              <a:pPr/>
              <a:t>16</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a:ln/>
        </p:spPr>
        <p:txBody>
          <a:bodyPr/>
          <a:lstStyle/>
          <a:p>
            <a:pPr eaLnBrk="1" hangingPunct="1"/>
            <a:endParaRPr lang="ru-RU" smtClean="0"/>
          </a:p>
        </p:txBody>
      </p:sp>
      <p:sp>
        <p:nvSpPr>
          <p:cNvPr id="20484" name="Номер слайда 3"/>
          <p:cNvSpPr>
            <a:spLocks noGrp="1"/>
          </p:cNvSpPr>
          <p:nvPr>
            <p:ph type="sldNum" sz="quarter" idx="5"/>
          </p:nvPr>
        </p:nvSpPr>
        <p:spPr>
          <a:noFill/>
        </p:spPr>
        <p:txBody>
          <a:bodyPr/>
          <a:lstStyle/>
          <a:p>
            <a:fld id="{917ECF8B-3B3F-4BD1-9791-26F2DF56D0AA}"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A45D717-F8D9-494C-AC68-B093EDDD677D}" type="slidenum">
              <a:rPr lang="ru-RU" smtClean="0"/>
              <a:pPr/>
              <a:t>3</a:t>
            </a:fld>
            <a:endParaRPr lang="ru-RU" smtClean="0"/>
          </a:p>
        </p:txBody>
      </p:sp>
      <p:sp>
        <p:nvSpPr>
          <p:cNvPr id="21507" name="Образ слайда 1"/>
          <p:cNvSpPr>
            <a:spLocks noGrp="1" noRot="1" noChangeAspect="1" noTextEdit="1"/>
          </p:cNvSpPr>
          <p:nvPr>
            <p:ph type="sldImg"/>
          </p:nvPr>
        </p:nvSpPr>
        <p:spPr>
          <a:xfrm>
            <a:off x="995363" y="730250"/>
            <a:ext cx="4868862" cy="3651250"/>
          </a:xfrm>
          <a:ln/>
        </p:spPr>
      </p:sp>
      <p:sp>
        <p:nvSpPr>
          <p:cNvPr id="21508" name="Заметки 2"/>
          <p:cNvSpPr>
            <a:spLocks noGrp="1"/>
          </p:cNvSpPr>
          <p:nvPr>
            <p:ph type="body" idx="1"/>
          </p:nvPr>
        </p:nvSpPr>
        <p:spPr>
          <a:noFill/>
          <a:ln/>
        </p:spPr>
        <p:txBody>
          <a:bodyPr/>
          <a:lstStyle/>
          <a:p>
            <a:pPr eaLnBrk="1" hangingPunct="1"/>
            <a:endParaRPr lang="ru-RU" smtClean="0"/>
          </a:p>
        </p:txBody>
      </p:sp>
      <p:sp>
        <p:nvSpPr>
          <p:cNvPr id="21509" name="Номер слайда 3"/>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a:fld id="{70EBA72A-DBE6-4189-BE1F-746EC62BFB2C}" type="slidenum">
              <a:rPr lang="ru-RU" sz="1200" b="0"/>
              <a:pPr algn="r"/>
              <a:t>3</a:t>
            </a:fld>
            <a:endParaRPr lang="ru-RU"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69946D9-7B2F-4307-892B-A3783C37B425}" type="slidenum">
              <a:rPr lang="ru-RU" smtClean="0"/>
              <a:pPr/>
              <a:t>4</a:t>
            </a:fld>
            <a:endParaRPr lang="ru-RU" smtClean="0"/>
          </a:p>
        </p:txBody>
      </p:sp>
      <p:sp>
        <p:nvSpPr>
          <p:cNvPr id="22531" name="Образ слайда 1"/>
          <p:cNvSpPr>
            <a:spLocks noGrp="1" noRot="1" noChangeAspect="1" noTextEdit="1"/>
          </p:cNvSpPr>
          <p:nvPr>
            <p:ph type="sldImg"/>
          </p:nvPr>
        </p:nvSpPr>
        <p:spPr>
          <a:xfrm>
            <a:off x="995363" y="730250"/>
            <a:ext cx="4868862" cy="3651250"/>
          </a:xfrm>
          <a:ln/>
        </p:spPr>
      </p:sp>
      <p:sp>
        <p:nvSpPr>
          <p:cNvPr id="22532" name="Заметки 2"/>
          <p:cNvSpPr>
            <a:spLocks noGrp="1"/>
          </p:cNvSpPr>
          <p:nvPr>
            <p:ph type="body" idx="1"/>
          </p:nvPr>
        </p:nvSpPr>
        <p:spPr>
          <a:noFill/>
          <a:ln/>
        </p:spPr>
        <p:txBody>
          <a:bodyPr/>
          <a:lstStyle/>
          <a:p>
            <a:pPr eaLnBrk="1" hangingPunct="1"/>
            <a:endParaRPr lang="ru-RU" smtClean="0"/>
          </a:p>
        </p:txBody>
      </p:sp>
      <p:sp>
        <p:nvSpPr>
          <p:cNvPr id="22533" name="Номер слайда 3"/>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a:fld id="{6668B7D9-F47D-4223-B413-98DDE875F7EF}" type="slidenum">
              <a:rPr lang="ru-RU" sz="1200" b="0"/>
              <a:pPr algn="r"/>
              <a:t>4</a:t>
            </a:fld>
            <a:endParaRPr lang="ru-RU"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xfrm>
            <a:off x="995363" y="730250"/>
            <a:ext cx="4868862" cy="3651250"/>
          </a:xfrm>
          <a:ln/>
        </p:spPr>
      </p:sp>
      <p:sp>
        <p:nvSpPr>
          <p:cNvPr id="23555" name="Заметки 2"/>
          <p:cNvSpPr>
            <a:spLocks noGrp="1"/>
          </p:cNvSpPr>
          <p:nvPr>
            <p:ph type="body" idx="1"/>
          </p:nvPr>
        </p:nvSpPr>
        <p:spPr>
          <a:noFill/>
          <a:ln/>
        </p:spPr>
        <p:txBody>
          <a:bodyPr/>
          <a:lstStyle/>
          <a:p>
            <a:pPr eaLnBrk="1" hangingPunct="1"/>
            <a:endParaRPr lang="ru-RU" smtClean="0"/>
          </a:p>
        </p:txBody>
      </p:sp>
      <p:sp>
        <p:nvSpPr>
          <p:cNvPr id="23556" name="Номер слайда 3"/>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a:fld id="{F19174A0-48DD-4EAD-BCBD-191660883DF2}" type="slidenum">
              <a:rPr lang="ru-RU" sz="1200" b="0"/>
              <a:pPr algn="r"/>
              <a:t>5</a:t>
            </a:fld>
            <a:endParaRPr lang="ru-RU"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p:spPr>
        <p:txBody>
          <a:bodyPr/>
          <a:lstStyle/>
          <a:p>
            <a:pPr eaLnBrk="1" hangingPunct="1"/>
            <a:endParaRPr lang="ru-RU" smtClean="0"/>
          </a:p>
        </p:txBody>
      </p:sp>
      <p:sp>
        <p:nvSpPr>
          <p:cNvPr id="24580" name="Номер слайда 3"/>
          <p:cNvSpPr>
            <a:spLocks noGrp="1"/>
          </p:cNvSpPr>
          <p:nvPr>
            <p:ph type="sldNum" sz="quarter" idx="5"/>
          </p:nvPr>
        </p:nvSpPr>
        <p:spPr>
          <a:noFill/>
        </p:spPr>
        <p:txBody>
          <a:bodyPr/>
          <a:lstStyle/>
          <a:p>
            <a:fld id="{69F8C079-3DD2-497A-92A4-26C73F986972}" type="slidenum">
              <a:rPr lang="ru-RU" smtClean="0"/>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a:ln/>
        </p:spPr>
        <p:txBody>
          <a:bodyPr/>
          <a:lstStyle/>
          <a:p>
            <a:pPr eaLnBrk="1" hangingPunct="1"/>
            <a:endParaRPr lang="ru-RU" smtClean="0"/>
          </a:p>
        </p:txBody>
      </p:sp>
      <p:sp>
        <p:nvSpPr>
          <p:cNvPr id="25604" name="Номер слайда 3"/>
          <p:cNvSpPr>
            <a:spLocks noGrp="1"/>
          </p:cNvSpPr>
          <p:nvPr>
            <p:ph type="sldNum" sz="quarter" idx="5"/>
          </p:nvPr>
        </p:nvSpPr>
        <p:spPr>
          <a:noFill/>
        </p:spPr>
        <p:txBody>
          <a:bodyPr/>
          <a:lstStyle/>
          <a:p>
            <a:fld id="{F1420C04-EE18-492A-A9FD-0AC6570F6D81}" type="slidenum">
              <a:rPr lang="ru-RU" smtClean="0"/>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p:spPr>
        <p:txBody>
          <a:bodyPr/>
          <a:lstStyle/>
          <a:p>
            <a:pPr eaLnBrk="1" hangingPunct="1"/>
            <a:endParaRPr lang="ru-RU" smtClean="0"/>
          </a:p>
        </p:txBody>
      </p:sp>
      <p:sp>
        <p:nvSpPr>
          <p:cNvPr id="26628" name="Номер слайда 3"/>
          <p:cNvSpPr>
            <a:spLocks noGrp="1"/>
          </p:cNvSpPr>
          <p:nvPr>
            <p:ph type="sldNum" sz="quarter" idx="5"/>
          </p:nvPr>
        </p:nvSpPr>
        <p:spPr>
          <a:noFill/>
        </p:spPr>
        <p:txBody>
          <a:bodyPr/>
          <a:lstStyle/>
          <a:p>
            <a:fld id="{81433AAD-4ECD-4DF7-8EC0-F435DBDCB5AF}" type="slidenum">
              <a:rPr lang="ru-RU" smtClean="0"/>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ln/>
        </p:spPr>
        <p:txBody>
          <a:bodyPr/>
          <a:lstStyle/>
          <a:p>
            <a:pPr eaLnBrk="1" hangingPunct="1"/>
            <a:endParaRPr lang="ru-RU" smtClean="0"/>
          </a:p>
        </p:txBody>
      </p:sp>
      <p:sp>
        <p:nvSpPr>
          <p:cNvPr id="27652" name="Номер слайда 3"/>
          <p:cNvSpPr>
            <a:spLocks noGrp="1"/>
          </p:cNvSpPr>
          <p:nvPr>
            <p:ph type="sldNum" sz="quarter" idx="5"/>
          </p:nvPr>
        </p:nvSpPr>
        <p:spPr>
          <a:noFill/>
        </p:spPr>
        <p:txBody>
          <a:bodyPr/>
          <a:lstStyle/>
          <a:p>
            <a:fld id="{E92ED596-F9A7-4D2D-8063-8543FB550AF1}" type="slidenum">
              <a:rPr lang="ru-RU" smtClean="0"/>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A84A6B-C95D-4766-94E7-D6B64D871F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D5D7266-AABE-406D-99E0-AB69611B783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F15A12B-E5A7-4715-A997-3C1CAA4AFD6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06B5E211-99FF-4F1F-800D-2C559F2057B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DDB9D1-E5EF-4060-954A-053455479AE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90FE030-F279-4D0D-A87F-2A736F6374B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452589-2FE0-4F3E-985F-A801F0D270C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9A5662F-CCD1-442C-B8B0-357486517D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83B5173-EB20-436F-997B-8247AB75781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F1AF9FB-AEBB-4F4B-9A22-47362A9E707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3C3AD02-7F38-41C5-AB9B-6D7AF692E3A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019BAE8-3F95-4771-A723-81C6317CD1B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D309FF0-9577-4CCD-AEDC-A2FA44C0368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_________Microsoft_Office_Word_97_-_20031.doc"/><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____Microsoft_Office_Word_97_-_20032.doc"/></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_________Microsoft_Office_Word_97_-_20033.doc"/><Relationship Id="rId5"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ALON_basket"/>
          <p:cNvPicPr>
            <a:picLocks noGrp="1" noChangeAspect="1" noChangeArrowheads="1"/>
          </p:cNvPicPr>
          <p:nvPr>
            <p:ph sz="half" idx="1"/>
          </p:nvPr>
        </p:nvPicPr>
        <p:blipFill>
          <a:blip r:embed="rId3"/>
          <a:srcRect t="812" b="4062"/>
          <a:stretch>
            <a:fillRect/>
          </a:stretch>
        </p:blipFill>
        <p:spPr>
          <a:xfrm>
            <a:off x="106363" y="620713"/>
            <a:ext cx="3097212" cy="4537075"/>
          </a:xfrm>
        </p:spPr>
      </p:pic>
      <p:sp>
        <p:nvSpPr>
          <p:cNvPr id="5123" name="Text Box 3"/>
          <p:cNvSpPr txBox="1">
            <a:spLocks noChangeArrowheads="1"/>
          </p:cNvSpPr>
          <p:nvPr/>
        </p:nvSpPr>
        <p:spPr bwMode="auto">
          <a:xfrm>
            <a:off x="3203575" y="2636838"/>
            <a:ext cx="5940425" cy="2016125"/>
          </a:xfrm>
          <a:prstGeom prst="rect">
            <a:avLst/>
          </a:prstGeom>
          <a:noFill/>
          <a:ln w="9525">
            <a:noFill/>
            <a:miter lim="800000"/>
            <a:headEnd/>
            <a:tailEnd/>
          </a:ln>
        </p:spPr>
        <p:txBody>
          <a:bodyPr/>
          <a:lstStyle/>
          <a:p>
            <a:pPr marL="342900" indent="-342900"/>
            <a:endParaRPr lang="ru-RU" b="0"/>
          </a:p>
          <a:p>
            <a:pPr marL="342900" indent="-342900" algn="ctr"/>
            <a:r>
              <a:rPr lang="ru-RU" sz="1300">
                <a:latin typeface="Times New Roman" pitchFamily="18" charset="0"/>
              </a:rPr>
              <a:t>V. G. SINITSYNA</a:t>
            </a:r>
            <a:r>
              <a:rPr lang="ru-RU" sz="1300" baseline="30000">
                <a:latin typeface="Times New Roman" pitchFamily="18" charset="0"/>
              </a:rPr>
              <a:t>1</a:t>
            </a:r>
            <a:r>
              <a:rPr lang="ru-RU" sz="1300">
                <a:latin typeface="Times New Roman" pitchFamily="18" charset="0"/>
              </a:rPr>
              <a:t>, M. MASIP</a:t>
            </a:r>
            <a:r>
              <a:rPr lang="ru-RU" sz="1300" baseline="30000">
                <a:latin typeface="Times New Roman" pitchFamily="18" charset="0"/>
              </a:rPr>
              <a:t>2</a:t>
            </a:r>
            <a:r>
              <a:rPr lang="ru-RU" sz="1300">
                <a:latin typeface="Times New Roman" pitchFamily="18" charset="0"/>
              </a:rPr>
              <a:t>, S. I. NIKOLSKY</a:t>
            </a:r>
            <a:r>
              <a:rPr lang="ru-RU" sz="1300" baseline="30000">
                <a:latin typeface="Times New Roman" pitchFamily="18" charset="0"/>
              </a:rPr>
              <a:t>1</a:t>
            </a:r>
            <a:r>
              <a:rPr lang="ru-RU" sz="1300">
                <a:latin typeface="Times New Roman" pitchFamily="18" charset="0"/>
              </a:rPr>
              <a:t>, V. Y. SINITSYNA</a:t>
            </a:r>
            <a:r>
              <a:rPr lang="ru-RU" sz="1300" baseline="30000">
                <a:latin typeface="Times New Roman" pitchFamily="18" charset="0"/>
              </a:rPr>
              <a:t>1</a:t>
            </a:r>
          </a:p>
          <a:p>
            <a:pPr marL="342900" indent="-342900" algn="ctr" eaLnBrk="0" hangingPunct="0">
              <a:lnSpc>
                <a:spcPct val="80000"/>
              </a:lnSpc>
              <a:spcBef>
                <a:spcPts val="13"/>
              </a:spcBef>
            </a:pPr>
            <a:endParaRPr lang="ru-RU" sz="1300">
              <a:latin typeface="Times New Roman" pitchFamily="18" charset="0"/>
            </a:endParaRPr>
          </a:p>
          <a:p>
            <a:pPr marL="342900" indent="-342900" algn="ctr" eaLnBrk="0" hangingPunct="0">
              <a:lnSpc>
                <a:spcPct val="80000"/>
              </a:lnSpc>
              <a:spcBef>
                <a:spcPct val="20000"/>
              </a:spcBef>
            </a:pPr>
            <a:endParaRPr lang="ru-RU" sz="1300" baseline="30000">
              <a:latin typeface="Times New Roman" pitchFamily="18" charset="0"/>
            </a:endParaRPr>
          </a:p>
          <a:p>
            <a:pPr marL="342900" indent="-342900" algn="ctr" eaLnBrk="0" hangingPunct="0">
              <a:lnSpc>
                <a:spcPct val="80000"/>
              </a:lnSpc>
              <a:spcBef>
                <a:spcPct val="20000"/>
              </a:spcBef>
            </a:pPr>
            <a:r>
              <a:rPr lang="en-US" sz="1300" i="1" baseline="30000">
                <a:latin typeface="Times New Roman" pitchFamily="18" charset="0"/>
              </a:rPr>
              <a:t>1</a:t>
            </a:r>
            <a:r>
              <a:rPr lang="ru-RU" sz="1300" i="1">
                <a:latin typeface="Times New Roman" pitchFamily="18" charset="0"/>
              </a:rPr>
              <a:t>P. N. Lebedev Physical Institute, </a:t>
            </a:r>
            <a:endParaRPr lang="en-US" sz="1300" i="1">
              <a:latin typeface="Times New Roman" pitchFamily="18" charset="0"/>
            </a:endParaRPr>
          </a:p>
          <a:p>
            <a:pPr marL="342900" indent="-342900" algn="ctr" eaLnBrk="0" hangingPunct="0">
              <a:lnSpc>
                <a:spcPct val="80000"/>
              </a:lnSpc>
              <a:spcBef>
                <a:spcPct val="20000"/>
              </a:spcBef>
            </a:pPr>
            <a:r>
              <a:rPr lang="ru-RU" sz="1300" i="1">
                <a:latin typeface="Times New Roman" pitchFamily="18" charset="0"/>
              </a:rPr>
              <a:t>Leninsky prospect 53, Moscow, 119991 Russia</a:t>
            </a:r>
            <a:endParaRPr lang="en-US" sz="1300" i="1">
              <a:latin typeface="Times New Roman" pitchFamily="18" charset="0"/>
            </a:endParaRPr>
          </a:p>
          <a:p>
            <a:pPr marL="342900" indent="-342900" algn="ctr" eaLnBrk="0" hangingPunct="0">
              <a:lnSpc>
                <a:spcPct val="80000"/>
              </a:lnSpc>
              <a:spcBef>
                <a:spcPct val="20000"/>
              </a:spcBef>
            </a:pPr>
            <a:endParaRPr lang="en-US" sz="1300" i="1">
              <a:latin typeface="Times New Roman" pitchFamily="18" charset="0"/>
            </a:endParaRPr>
          </a:p>
          <a:p>
            <a:pPr marL="342900" indent="-342900" algn="ctr"/>
            <a:r>
              <a:rPr lang="ru-RU" sz="1300" b="0" baseline="30000">
                <a:latin typeface="Times New Roman" pitchFamily="18" charset="0"/>
              </a:rPr>
              <a:t>2</a:t>
            </a:r>
            <a:r>
              <a:rPr lang="ru-RU" sz="1300" i="1">
                <a:latin typeface="Times New Roman" pitchFamily="18" charset="0"/>
              </a:rPr>
              <a:t>CAFPE and</a:t>
            </a:r>
            <a:r>
              <a:rPr lang="en-US" sz="1300" i="1">
                <a:latin typeface="Times New Roman" pitchFamily="18" charset="0"/>
              </a:rPr>
              <a:t> </a:t>
            </a:r>
            <a:r>
              <a:rPr lang="ru-RU" sz="1300" i="1">
                <a:latin typeface="Times New Roman" pitchFamily="18" charset="0"/>
              </a:rPr>
              <a:t>Departamentode</a:t>
            </a:r>
            <a:r>
              <a:rPr lang="en-US" sz="1300" i="1">
                <a:latin typeface="Times New Roman" pitchFamily="18" charset="0"/>
              </a:rPr>
              <a:t> </a:t>
            </a:r>
            <a:r>
              <a:rPr lang="ru-RU" sz="1300" i="1">
                <a:latin typeface="Times New Roman" pitchFamily="18" charset="0"/>
              </a:rPr>
              <a:t>Fosica</a:t>
            </a:r>
            <a:r>
              <a:rPr lang="en-US" sz="1300" i="1">
                <a:latin typeface="Times New Roman" pitchFamily="18" charset="0"/>
              </a:rPr>
              <a:t> </a:t>
            </a:r>
            <a:r>
              <a:rPr lang="ru-RU" sz="1300" i="1">
                <a:latin typeface="Times New Roman" pitchFamily="18" charset="0"/>
              </a:rPr>
              <a:t>Teoreticay del</a:t>
            </a:r>
            <a:r>
              <a:rPr lang="en-US" sz="1300" i="1">
                <a:latin typeface="Times New Roman" pitchFamily="18" charset="0"/>
              </a:rPr>
              <a:t> </a:t>
            </a:r>
          </a:p>
          <a:p>
            <a:pPr marL="342900" indent="-342900" algn="ctr"/>
            <a:r>
              <a:rPr lang="ru-RU" sz="1300" i="1">
                <a:latin typeface="Times New Roman" pitchFamily="18" charset="0"/>
              </a:rPr>
              <a:t>Cosmos</a:t>
            </a:r>
            <a:r>
              <a:rPr lang="en-US" sz="1300" i="1">
                <a:latin typeface="Times New Roman" pitchFamily="18" charset="0"/>
              </a:rPr>
              <a:t> </a:t>
            </a:r>
            <a:r>
              <a:rPr lang="ru-RU" sz="1300" i="1">
                <a:latin typeface="Times New Roman" pitchFamily="18" charset="0"/>
              </a:rPr>
              <a:t>Universidadde</a:t>
            </a:r>
            <a:r>
              <a:rPr lang="en-US" sz="1300" i="1">
                <a:latin typeface="Times New Roman" pitchFamily="18" charset="0"/>
              </a:rPr>
              <a:t> </a:t>
            </a:r>
            <a:r>
              <a:rPr lang="ru-RU" sz="1300" i="1">
                <a:latin typeface="Times New Roman" pitchFamily="18" charset="0"/>
              </a:rPr>
              <a:t>Granada,E-18071 Granada</a:t>
            </a:r>
            <a:r>
              <a:rPr lang="en-US" sz="1300" i="1">
                <a:latin typeface="Times New Roman" pitchFamily="18" charset="0"/>
              </a:rPr>
              <a:t> </a:t>
            </a:r>
            <a:r>
              <a:rPr lang="ru-RU" sz="1300" i="1">
                <a:latin typeface="Times New Roman" pitchFamily="18" charset="0"/>
              </a:rPr>
              <a:t>Spain</a:t>
            </a:r>
            <a:endParaRPr lang="ru-RU" sz="1300" b="0">
              <a:latin typeface="Times New Roman" pitchFamily="18" charset="0"/>
            </a:endParaRPr>
          </a:p>
          <a:p>
            <a:pPr marL="342900" indent="-342900" algn="ctr" eaLnBrk="0" hangingPunct="0">
              <a:lnSpc>
                <a:spcPct val="80000"/>
              </a:lnSpc>
              <a:spcBef>
                <a:spcPct val="20000"/>
              </a:spcBef>
            </a:pPr>
            <a:endParaRPr lang="ru-RU" sz="1300" i="1">
              <a:latin typeface="Times New Roman" pitchFamily="18" charset="0"/>
            </a:endParaRPr>
          </a:p>
          <a:p>
            <a:pPr marL="342900" indent="-342900" algn="ctr" eaLnBrk="0" hangingPunct="0">
              <a:lnSpc>
                <a:spcPct val="80000"/>
              </a:lnSpc>
              <a:spcBef>
                <a:spcPct val="20000"/>
              </a:spcBef>
            </a:pPr>
            <a:endParaRPr lang="ru-RU" sz="1300" b="0">
              <a:latin typeface="Times New Roman" pitchFamily="18" charset="0"/>
            </a:endParaRPr>
          </a:p>
        </p:txBody>
      </p:sp>
      <p:sp>
        <p:nvSpPr>
          <p:cNvPr id="5124" name="Rectangle 4"/>
          <p:cNvSpPr>
            <a:spLocks noChangeArrowheads="1"/>
          </p:cNvSpPr>
          <p:nvPr/>
        </p:nvSpPr>
        <p:spPr bwMode="auto">
          <a:xfrm>
            <a:off x="3348038" y="692150"/>
            <a:ext cx="5545137" cy="1584325"/>
          </a:xfrm>
          <a:prstGeom prst="rect">
            <a:avLst/>
          </a:prstGeom>
          <a:noFill/>
          <a:ln w="9525">
            <a:noFill/>
            <a:miter lim="800000"/>
            <a:headEnd/>
            <a:tailEnd/>
          </a:ln>
        </p:spPr>
        <p:txBody>
          <a:bodyPr lIns="79553" tIns="39776" rIns="79553" bIns="39776" anchor="ctr"/>
          <a:lstStyle/>
          <a:p>
            <a:pPr marL="342900" indent="-342900" algn="ctr" eaLnBrk="0" hangingPunct="0">
              <a:lnSpc>
                <a:spcPct val="80000"/>
              </a:lnSpc>
              <a:spcBef>
                <a:spcPct val="20000"/>
              </a:spcBef>
            </a:pPr>
            <a:r>
              <a:rPr lang="en-US" sz="2400" u="sng">
                <a:latin typeface="Times New Roman" pitchFamily="18" charset="0"/>
              </a:rPr>
              <a:t>Heavy neutrino decay at SHALON</a:t>
            </a:r>
            <a:endParaRPr lang="ru-RU" sz="2200">
              <a:latin typeface="Times New Roman" pitchFamily="18" charset="0"/>
            </a:endParaRPr>
          </a:p>
        </p:txBody>
      </p:sp>
      <p:pic>
        <p:nvPicPr>
          <p:cNvPr id="5125" name="Picture 5" descr="Station_panoram_smol"/>
          <p:cNvPicPr>
            <a:picLocks noGrp="1" noChangeAspect="1" noChangeArrowheads="1"/>
          </p:cNvPicPr>
          <p:nvPr>
            <p:ph sz="half" idx="2"/>
          </p:nvPr>
        </p:nvPicPr>
        <p:blipFill>
          <a:blip r:embed="rId4"/>
          <a:srcRect/>
          <a:stretch>
            <a:fillRect/>
          </a:stretch>
        </p:blipFill>
        <p:spPr>
          <a:xfrm>
            <a:off x="107950" y="5119688"/>
            <a:ext cx="8928100" cy="157797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36513" y="333375"/>
            <a:ext cx="419101" cy="304800"/>
          </a:xfrm>
          <a:prstGeom prst="rect">
            <a:avLst/>
          </a:prstGeom>
          <a:noFill/>
          <a:ln w="9525">
            <a:noFill/>
            <a:miter lim="800000"/>
            <a:headEnd/>
            <a:tailEnd/>
          </a:ln>
        </p:spPr>
        <p:txBody>
          <a:bodyPr wrap="none">
            <a:spAutoFit/>
          </a:bodyPr>
          <a:lstStyle/>
          <a:p>
            <a:pPr eaLnBrk="0" hangingPunct="0"/>
            <a:r>
              <a:rPr lang="ru-RU" sz="1400">
                <a:latin typeface="Times New Roman" pitchFamily="18" charset="0"/>
              </a:rPr>
              <a:t>97</a:t>
            </a:r>
            <a:r>
              <a:rPr lang="ru-RU" sz="1400" baseline="30000">
                <a:latin typeface="Times New Roman" pitchFamily="18" charset="0"/>
              </a:rPr>
              <a:t>о</a:t>
            </a:r>
            <a:endParaRPr lang="ru-RU" sz="2400" b="0">
              <a:latin typeface="Times New Roman" pitchFamily="18" charset="0"/>
            </a:endParaRPr>
          </a:p>
        </p:txBody>
      </p:sp>
      <p:sp>
        <p:nvSpPr>
          <p:cNvPr id="11267" name="Text Box 13"/>
          <p:cNvSpPr txBox="1">
            <a:spLocks noChangeArrowheads="1"/>
          </p:cNvSpPr>
          <p:nvPr/>
        </p:nvSpPr>
        <p:spPr bwMode="auto">
          <a:xfrm>
            <a:off x="8748713" y="260350"/>
            <a:ext cx="438150" cy="304800"/>
          </a:xfrm>
          <a:prstGeom prst="rect">
            <a:avLst/>
          </a:prstGeom>
          <a:noFill/>
          <a:ln w="9525">
            <a:noFill/>
            <a:miter lim="800000"/>
            <a:headEnd/>
            <a:tailEnd/>
          </a:ln>
        </p:spPr>
        <p:txBody>
          <a:bodyPr>
            <a:spAutoFit/>
          </a:bodyPr>
          <a:lstStyle/>
          <a:p>
            <a:pPr eaLnBrk="0" hangingPunct="0"/>
            <a:r>
              <a:rPr lang="ru-RU" sz="1400">
                <a:latin typeface="Times New Roman" pitchFamily="18" charset="0"/>
              </a:rPr>
              <a:t>0</a:t>
            </a:r>
            <a:r>
              <a:rPr lang="ru-RU" sz="1400" baseline="30000">
                <a:latin typeface="Times New Roman" pitchFamily="18" charset="0"/>
              </a:rPr>
              <a:t>о</a:t>
            </a:r>
            <a:endParaRPr lang="ru-RU" sz="2400" b="0">
              <a:latin typeface="Times New Roman" pitchFamily="18" charset="0"/>
            </a:endParaRPr>
          </a:p>
        </p:txBody>
      </p:sp>
      <p:pic>
        <p:nvPicPr>
          <p:cNvPr id="11268" name="Picture 14" descr="Evening_2_frame"/>
          <p:cNvPicPr>
            <a:picLocks noChangeAspect="1" noChangeArrowheads="1"/>
          </p:cNvPicPr>
          <p:nvPr/>
        </p:nvPicPr>
        <p:blipFill>
          <a:blip r:embed="rId3"/>
          <a:srcRect/>
          <a:stretch>
            <a:fillRect/>
          </a:stretch>
        </p:blipFill>
        <p:spPr bwMode="auto">
          <a:xfrm>
            <a:off x="1476375" y="5589588"/>
            <a:ext cx="6264275" cy="1268412"/>
          </a:xfrm>
          <a:prstGeom prst="rect">
            <a:avLst/>
          </a:prstGeom>
          <a:noFill/>
          <a:ln w="9525">
            <a:noFill/>
            <a:miter lim="800000"/>
            <a:headEnd/>
            <a:tailEnd/>
          </a:ln>
        </p:spPr>
      </p:pic>
      <p:sp>
        <p:nvSpPr>
          <p:cNvPr id="11269" name="Text Box 15"/>
          <p:cNvSpPr txBox="1">
            <a:spLocks noChangeArrowheads="1"/>
          </p:cNvSpPr>
          <p:nvPr/>
        </p:nvSpPr>
        <p:spPr bwMode="auto">
          <a:xfrm>
            <a:off x="1476375" y="404813"/>
            <a:ext cx="6191250" cy="3292475"/>
          </a:xfrm>
          <a:prstGeom prst="rect">
            <a:avLst/>
          </a:prstGeom>
          <a:noFill/>
          <a:ln w="9525">
            <a:noFill/>
            <a:miter lim="800000"/>
            <a:headEnd/>
            <a:tailEnd/>
          </a:ln>
        </p:spPr>
        <p:txBody>
          <a:bodyPr>
            <a:spAutoFit/>
          </a:bodyPr>
          <a:lstStyle/>
          <a:p>
            <a:pPr algn="just"/>
            <a:r>
              <a:rPr lang="en-GB" sz="1300" b="0">
                <a:latin typeface="Times New Roman" pitchFamily="18" charset="0"/>
              </a:rPr>
              <a:t>During 324 hours of observations 5 events were detected (figs. left) which have expected angular characteristics of a light burst of an electron-photon cascade developing within a telescope observation angle. These showers have energy in the range of about 6 </a:t>
            </a:r>
            <a:r>
              <a:rPr lang="en-GB" sz="1300" b="0" i="1">
                <a:latin typeface="Times New Roman" pitchFamily="18" charset="0"/>
              </a:rPr>
              <a:t> - </a:t>
            </a:r>
            <a:r>
              <a:rPr lang="en-GB" sz="1300" b="0">
                <a:latin typeface="Times New Roman" pitchFamily="18" charset="0"/>
              </a:rPr>
              <a:t>17</a:t>
            </a:r>
            <a:r>
              <a:rPr lang="en-GB" sz="1300" b="0" i="1">
                <a:latin typeface="Times New Roman" pitchFamily="18" charset="0"/>
              </a:rPr>
              <a:t>,</a:t>
            </a:r>
            <a:r>
              <a:rPr lang="en-GB" sz="1300" b="0">
                <a:latin typeface="Times New Roman" pitchFamily="18" charset="0"/>
              </a:rPr>
              <a:t>5 TeV. These 5 events have form characteristics and parameters similar (within 10% error) to those observed at 0</a:t>
            </a:r>
            <a:r>
              <a:rPr lang="en-GB" sz="1300" b="0" i="1" baseline="30000">
                <a:latin typeface="Times New Roman" pitchFamily="18" charset="0"/>
              </a:rPr>
              <a:t>o</a:t>
            </a:r>
            <a:r>
              <a:rPr lang="en-GB" sz="1300" b="0" i="1">
                <a:latin typeface="Times New Roman" pitchFamily="18" charset="0"/>
              </a:rPr>
              <a:t> </a:t>
            </a:r>
            <a:r>
              <a:rPr lang="en-GB" sz="1300" b="0">
                <a:latin typeface="Times New Roman" pitchFamily="18" charset="0"/>
              </a:rPr>
              <a:t>zenith angle (figs. right). These cascades look like the usual extensive air showers generated in atmosphere with narrow light shape. The background for this events can be some reflections of cosmic ray EAS in the mountain slope. First of all it could be a reflection of showers initiated by particles born in interaction of very high energy cosmic rays and rock matter nucleons. The energy of detected showers is more than 6 TeV. There is no albedo particles of such high energies. One more source of particles with high transverse energy is jet production. The probability  of hadronic jet production with energy of observed showers is ten orders of magnitude less than one for detection of shower generated by secondary particles of UHE neutrino interaction. The reflection from snow which can mimed the EAS shape is excluded due to the irregular and woody structure of opposite slope (in addition: there is no snow there till the start of November).</a:t>
            </a:r>
          </a:p>
        </p:txBody>
      </p:sp>
      <p:sp>
        <p:nvSpPr>
          <p:cNvPr id="11270" name="Rectangle 16"/>
          <p:cNvSpPr>
            <a:spLocks noChangeArrowheads="1"/>
          </p:cNvSpPr>
          <p:nvPr/>
        </p:nvSpPr>
        <p:spPr bwMode="auto">
          <a:xfrm>
            <a:off x="179388" y="-171450"/>
            <a:ext cx="8763000" cy="838200"/>
          </a:xfrm>
          <a:prstGeom prst="rect">
            <a:avLst/>
          </a:prstGeom>
          <a:noFill/>
          <a:ln w="9525">
            <a:noFill/>
            <a:miter lim="800000"/>
            <a:headEnd/>
            <a:tailEnd/>
          </a:ln>
        </p:spPr>
        <p:txBody>
          <a:bodyPr anchor="ctr"/>
          <a:lstStyle/>
          <a:p>
            <a:pPr algn="ctr"/>
            <a:r>
              <a:rPr lang="ru-RU">
                <a:solidFill>
                  <a:schemeClr val="tx2"/>
                </a:solidFill>
                <a:latin typeface="Times New Roman" pitchFamily="18" charset="0"/>
              </a:rPr>
              <a:t>A search for upward UHE neutrinos with</a:t>
            </a:r>
            <a:r>
              <a:rPr lang="en-US">
                <a:solidFill>
                  <a:schemeClr val="tx2"/>
                </a:solidFill>
                <a:latin typeface="Times New Roman" pitchFamily="18" charset="0"/>
              </a:rPr>
              <a:t> </a:t>
            </a:r>
            <a:r>
              <a:rPr lang="ru-RU">
                <a:solidFill>
                  <a:schemeClr val="tx2"/>
                </a:solidFill>
                <a:latin typeface="Times New Roman" pitchFamily="18" charset="0"/>
              </a:rPr>
              <a:t>SHALON atmospheric Cherenkov telescope</a:t>
            </a:r>
          </a:p>
        </p:txBody>
      </p:sp>
      <p:pic>
        <p:nvPicPr>
          <p:cNvPr id="11271" name="Picture 17" descr="Ns_all_zen"/>
          <p:cNvPicPr>
            <a:picLocks noChangeAspect="1" noChangeArrowheads="1"/>
          </p:cNvPicPr>
          <p:nvPr/>
        </p:nvPicPr>
        <p:blipFill>
          <a:blip r:embed="rId4"/>
          <a:srcRect/>
          <a:stretch>
            <a:fillRect/>
          </a:stretch>
        </p:blipFill>
        <p:spPr bwMode="auto">
          <a:xfrm>
            <a:off x="4763" y="549275"/>
            <a:ext cx="1471612" cy="6165850"/>
          </a:xfrm>
          <a:prstGeom prst="rect">
            <a:avLst/>
          </a:prstGeom>
          <a:noFill/>
          <a:ln w="9525">
            <a:noFill/>
            <a:miter lim="800000"/>
            <a:headEnd/>
            <a:tailEnd/>
          </a:ln>
        </p:spPr>
      </p:pic>
      <p:pic>
        <p:nvPicPr>
          <p:cNvPr id="11272" name="Picture 18" descr="Hs_all_zen"/>
          <p:cNvPicPr>
            <a:picLocks noChangeAspect="1" noChangeArrowheads="1"/>
          </p:cNvPicPr>
          <p:nvPr/>
        </p:nvPicPr>
        <p:blipFill>
          <a:blip r:embed="rId5"/>
          <a:srcRect/>
          <a:stretch>
            <a:fillRect/>
          </a:stretch>
        </p:blipFill>
        <p:spPr bwMode="auto">
          <a:xfrm>
            <a:off x="7727950" y="549275"/>
            <a:ext cx="1452563" cy="6192838"/>
          </a:xfrm>
          <a:prstGeom prst="rect">
            <a:avLst/>
          </a:prstGeom>
          <a:noFill/>
          <a:ln w="9525">
            <a:noFill/>
            <a:miter lim="800000"/>
            <a:headEnd/>
            <a:tailEnd/>
          </a:ln>
        </p:spPr>
      </p:pic>
      <p:pic>
        <p:nvPicPr>
          <p:cNvPr id="11273" name="Picture 19" descr="backgrount_flash"/>
          <p:cNvPicPr>
            <a:picLocks noChangeAspect="1" noChangeArrowheads="1"/>
          </p:cNvPicPr>
          <p:nvPr/>
        </p:nvPicPr>
        <p:blipFill>
          <a:blip r:embed="rId6"/>
          <a:srcRect/>
          <a:stretch>
            <a:fillRect/>
          </a:stretch>
        </p:blipFill>
        <p:spPr bwMode="auto">
          <a:xfrm>
            <a:off x="5795963" y="3716338"/>
            <a:ext cx="1822450" cy="1531937"/>
          </a:xfrm>
          <a:prstGeom prst="rect">
            <a:avLst/>
          </a:prstGeom>
          <a:noFill/>
          <a:ln w="9525">
            <a:noFill/>
            <a:miter lim="800000"/>
            <a:headEnd/>
            <a:tailEnd/>
          </a:ln>
        </p:spPr>
      </p:pic>
      <p:sp>
        <p:nvSpPr>
          <p:cNvPr id="11274" name="Rectangle 20"/>
          <p:cNvSpPr>
            <a:spLocks noChangeArrowheads="1"/>
          </p:cNvSpPr>
          <p:nvPr/>
        </p:nvSpPr>
        <p:spPr bwMode="auto">
          <a:xfrm>
            <a:off x="1476375" y="3638550"/>
            <a:ext cx="4319588" cy="1878013"/>
          </a:xfrm>
          <a:prstGeom prst="rect">
            <a:avLst/>
          </a:prstGeom>
          <a:noFill/>
          <a:ln w="9525">
            <a:noFill/>
            <a:miter lim="800000"/>
            <a:headEnd/>
            <a:tailEnd/>
          </a:ln>
        </p:spPr>
        <p:txBody>
          <a:bodyPr>
            <a:spAutoFit/>
          </a:bodyPr>
          <a:lstStyle/>
          <a:p>
            <a:pPr algn="just"/>
            <a:r>
              <a:rPr lang="en-GB" sz="1300" b="0">
                <a:latin typeface="Times New Roman" pitchFamily="18" charset="0"/>
              </a:rPr>
              <a:t>All other 318 events of detection of short-range light bursts in the atmosphere have not a narrow angle light direction and are chaotically distributed along the whole matrix or its part of a light-receiver (see fig. right for 97</a:t>
            </a:r>
            <a:r>
              <a:rPr lang="en-GB" sz="1300" b="0" i="1" baseline="30000">
                <a:latin typeface="Times New Roman" pitchFamily="18" charset="0"/>
              </a:rPr>
              <a:t>o</a:t>
            </a:r>
            <a:r>
              <a:rPr lang="en-GB" sz="1300" b="0" i="1">
                <a:latin typeface="Times New Roman" pitchFamily="18" charset="0"/>
              </a:rPr>
              <a:t>)</a:t>
            </a:r>
            <a:r>
              <a:rPr lang="en-GB" sz="1300" b="0">
                <a:latin typeface="Times New Roman" pitchFamily="18" charset="0"/>
              </a:rPr>
              <a:t>, no other type of shower image were found among the 318 mentioned pictures). These events may be interpreted as a reflection of a Cherenkov burst from a snow mountain slope or as an ionization luminescence of the atmosphere while an extensive air showers transition within a telescope observation angle.</a:t>
            </a:r>
            <a:endParaRPr lang="ru-RU" sz="1300" b="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ight1"/>
          <p:cNvPicPr>
            <a:picLocks noChangeAspect="1" noChangeArrowheads="1"/>
          </p:cNvPicPr>
          <p:nvPr/>
        </p:nvPicPr>
        <p:blipFill>
          <a:blip r:embed="rId3"/>
          <a:srcRect/>
          <a:stretch>
            <a:fillRect/>
          </a:stretch>
        </p:blipFill>
        <p:spPr bwMode="auto">
          <a:xfrm>
            <a:off x="0" y="5022850"/>
            <a:ext cx="9144000" cy="1835150"/>
          </a:xfrm>
          <a:prstGeom prst="rect">
            <a:avLst/>
          </a:prstGeom>
          <a:noFill/>
          <a:ln w="9525">
            <a:noFill/>
            <a:miter lim="800000"/>
            <a:headEnd/>
            <a:tailEnd/>
          </a:ln>
        </p:spPr>
      </p:pic>
      <p:pic>
        <p:nvPicPr>
          <p:cNvPr id="12291" name="Picture 3" descr="Graph1"/>
          <p:cNvPicPr>
            <a:picLocks noChangeAspect="1" noChangeArrowheads="1"/>
          </p:cNvPicPr>
          <p:nvPr/>
        </p:nvPicPr>
        <p:blipFill>
          <a:blip r:embed="rId4"/>
          <a:srcRect l="4124" t="18843" r="4124" b="18843"/>
          <a:stretch>
            <a:fillRect/>
          </a:stretch>
        </p:blipFill>
        <p:spPr bwMode="auto">
          <a:xfrm>
            <a:off x="0" y="1998663"/>
            <a:ext cx="9144000" cy="1358900"/>
          </a:xfrm>
          <a:prstGeom prst="rect">
            <a:avLst/>
          </a:prstGeom>
          <a:noFill/>
          <a:ln w="9525">
            <a:noFill/>
            <a:miter lim="800000"/>
            <a:headEnd/>
            <a:tailEnd/>
          </a:ln>
        </p:spPr>
      </p:pic>
      <p:sp>
        <p:nvSpPr>
          <p:cNvPr id="12292" name="Rectangle 9"/>
          <p:cNvSpPr>
            <a:spLocks noChangeArrowheads="1"/>
          </p:cNvSpPr>
          <p:nvPr/>
        </p:nvSpPr>
        <p:spPr bwMode="auto">
          <a:xfrm>
            <a:off x="0" y="3644900"/>
            <a:ext cx="9144000" cy="762000"/>
          </a:xfrm>
          <a:prstGeom prst="rect">
            <a:avLst/>
          </a:prstGeom>
          <a:noFill/>
          <a:ln w="9525">
            <a:noFill/>
            <a:miter lim="800000"/>
            <a:headEnd/>
            <a:tailEnd/>
          </a:ln>
        </p:spPr>
        <p:txBody>
          <a:bodyPr>
            <a:spAutoFit/>
          </a:bodyPr>
          <a:lstStyle/>
          <a:p>
            <a:pPr algn="ctr"/>
            <a:r>
              <a:rPr lang="en-US" sz="2200" b="0">
                <a:latin typeface="Times New Roman" pitchFamily="18" charset="0"/>
              </a:rPr>
              <a:t>Squares show the telescopic field of view at the moments of events coming;</a:t>
            </a:r>
          </a:p>
          <a:p>
            <a:pPr algn="ctr"/>
            <a:r>
              <a:rPr lang="en-US" sz="2200" b="0">
                <a:latin typeface="Times New Roman" pitchFamily="18" charset="0"/>
              </a:rPr>
              <a:t>S</a:t>
            </a:r>
            <a:r>
              <a:rPr lang="ru-RU" sz="2200" b="0">
                <a:latin typeface="Times New Roman" pitchFamily="18" charset="0"/>
              </a:rPr>
              <a:t>ky map of neutrino candidate</a:t>
            </a:r>
            <a:r>
              <a:rPr lang="en-US" sz="2200" b="0">
                <a:latin typeface="Times New Roman" pitchFamily="18" charset="0"/>
              </a:rPr>
              <a:t> </a:t>
            </a:r>
            <a:r>
              <a:rPr lang="ru-RU" sz="2200" b="0">
                <a:latin typeface="Times New Roman" pitchFamily="18" charset="0"/>
              </a:rPr>
              <a:t>events</a:t>
            </a:r>
            <a:r>
              <a:rPr lang="en-US" sz="2200" b="0">
                <a:latin typeface="Times New Roman" pitchFamily="18" charset="0"/>
              </a:rPr>
              <a:t> (cascade maxima) – red points;</a:t>
            </a:r>
            <a:endParaRPr lang="ru-RU" sz="2200" b="0">
              <a:latin typeface="Times New Roman" pitchFamily="18" charset="0"/>
            </a:endParaRPr>
          </a:p>
        </p:txBody>
      </p:sp>
      <p:pic>
        <p:nvPicPr>
          <p:cNvPr id="12293" name="Picture 10" descr="Ns_all_zen_horizontal"/>
          <p:cNvPicPr>
            <a:picLocks noChangeAspect="1" noChangeArrowheads="1"/>
          </p:cNvPicPr>
          <p:nvPr/>
        </p:nvPicPr>
        <p:blipFill>
          <a:blip r:embed="rId5"/>
          <a:srcRect/>
          <a:stretch>
            <a:fillRect/>
          </a:stretch>
        </p:blipFill>
        <p:spPr bwMode="auto">
          <a:xfrm>
            <a:off x="34925" y="254000"/>
            <a:ext cx="9072563" cy="1589088"/>
          </a:xfrm>
          <a:prstGeom prst="rect">
            <a:avLst/>
          </a:prstGeom>
          <a:noFill/>
          <a:ln w="9525">
            <a:noFill/>
            <a:miter lim="800000"/>
            <a:headEnd/>
            <a:tailEnd/>
          </a:ln>
        </p:spPr>
      </p:pic>
      <p:sp>
        <p:nvSpPr>
          <p:cNvPr id="12294" name="Line 11"/>
          <p:cNvSpPr>
            <a:spLocks noChangeShapeType="1"/>
          </p:cNvSpPr>
          <p:nvPr/>
        </p:nvSpPr>
        <p:spPr bwMode="auto">
          <a:xfrm flipH="1">
            <a:off x="2124075" y="6021388"/>
            <a:ext cx="5545138" cy="503237"/>
          </a:xfrm>
          <a:prstGeom prst="line">
            <a:avLst/>
          </a:prstGeom>
          <a:noFill/>
          <a:ln w="15875">
            <a:solidFill>
              <a:srgbClr val="FF0000"/>
            </a:solidFill>
            <a:round/>
            <a:headEnd/>
            <a:tailEnd type="triangle" w="med" len="med"/>
          </a:ln>
        </p:spPr>
        <p:txBody>
          <a:bodyPr/>
          <a:lstStyle/>
          <a:p>
            <a:endParaRPr lang="ru-RU"/>
          </a:p>
        </p:txBody>
      </p:sp>
      <p:sp>
        <p:nvSpPr>
          <p:cNvPr id="12295" name="Rectangle 12"/>
          <p:cNvSpPr>
            <a:spLocks noChangeArrowheads="1"/>
          </p:cNvSpPr>
          <p:nvPr/>
        </p:nvSpPr>
        <p:spPr bwMode="auto">
          <a:xfrm>
            <a:off x="2052638" y="6381750"/>
            <a:ext cx="215900" cy="217488"/>
          </a:xfrm>
          <a:prstGeom prst="rect">
            <a:avLst/>
          </a:prstGeom>
          <a:noFill/>
          <a:ln w="9525">
            <a:solidFill>
              <a:srgbClr val="FF0000"/>
            </a:solidFill>
            <a:miter lim="800000"/>
            <a:headEnd/>
            <a:tailEnd/>
          </a:ln>
        </p:spPr>
        <p:txBody>
          <a:bodyPr wrap="none" anchor="ctr"/>
          <a:lstStyle/>
          <a:p>
            <a:endParaRPr lang="ru-RU"/>
          </a:p>
        </p:txBody>
      </p:sp>
      <p:sp>
        <p:nvSpPr>
          <p:cNvPr id="12296" name="Line 13"/>
          <p:cNvSpPr>
            <a:spLocks noChangeShapeType="1"/>
          </p:cNvSpPr>
          <p:nvPr/>
        </p:nvSpPr>
        <p:spPr bwMode="auto">
          <a:xfrm rot="60000" flipH="1">
            <a:off x="0" y="5949950"/>
            <a:ext cx="9144000" cy="144463"/>
          </a:xfrm>
          <a:prstGeom prst="line">
            <a:avLst/>
          </a:prstGeom>
          <a:noFill/>
          <a:ln w="12700">
            <a:solidFill>
              <a:srgbClr val="FF0000"/>
            </a:solidFill>
            <a:round/>
            <a:headEnd/>
            <a:tailEnd/>
          </a:ln>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50825" y="-26988"/>
            <a:ext cx="8713788" cy="6771084"/>
          </a:xfrm>
          <a:prstGeom prst="rect">
            <a:avLst/>
          </a:prstGeom>
          <a:noFill/>
          <a:ln w="9525">
            <a:noFill/>
            <a:miter lim="800000"/>
            <a:headEnd/>
            <a:tailEnd/>
          </a:ln>
        </p:spPr>
        <p:txBody>
          <a:bodyPr>
            <a:spAutoFit/>
          </a:bodyPr>
          <a:lstStyle/>
          <a:p>
            <a:pPr algn="ctr"/>
            <a:r>
              <a:rPr lang="ru-RU" u="sng" dirty="0" err="1">
                <a:latin typeface="Times New Roman" pitchFamily="18" charset="0"/>
              </a:rPr>
              <a:t>Extensive</a:t>
            </a:r>
            <a:r>
              <a:rPr lang="en-US" u="sng" dirty="0">
                <a:latin typeface="Times New Roman" pitchFamily="18" charset="0"/>
              </a:rPr>
              <a:t> </a:t>
            </a:r>
            <a:r>
              <a:rPr lang="ru-RU" u="sng" dirty="0" err="1">
                <a:latin typeface="Times New Roman" pitchFamily="18" charset="0"/>
              </a:rPr>
              <a:t>Air</a:t>
            </a:r>
            <a:r>
              <a:rPr lang="en-US" u="sng" dirty="0">
                <a:latin typeface="Times New Roman" pitchFamily="18" charset="0"/>
              </a:rPr>
              <a:t> </a:t>
            </a:r>
            <a:r>
              <a:rPr lang="ru-RU" u="sng" dirty="0" err="1">
                <a:latin typeface="Times New Roman" pitchFamily="18" charset="0"/>
              </a:rPr>
              <a:t>Showers</a:t>
            </a:r>
            <a:r>
              <a:rPr lang="en-US" u="sng" dirty="0">
                <a:latin typeface="Times New Roman" pitchFamily="18" charset="0"/>
              </a:rPr>
              <a:t> </a:t>
            </a:r>
            <a:r>
              <a:rPr lang="ru-RU" u="sng" dirty="0" err="1">
                <a:latin typeface="Times New Roman" pitchFamily="18" charset="0"/>
              </a:rPr>
              <a:t>undera</a:t>
            </a:r>
            <a:r>
              <a:rPr lang="ru-RU" u="sng" dirty="0">
                <a:latin typeface="Times New Roman" pitchFamily="18" charset="0"/>
              </a:rPr>
              <a:t> </a:t>
            </a:r>
            <a:r>
              <a:rPr lang="ru-RU" u="sng" dirty="0" err="1">
                <a:latin typeface="Times New Roman" pitchFamily="18" charset="0"/>
              </a:rPr>
              <a:t>Large</a:t>
            </a:r>
            <a:r>
              <a:rPr lang="en-US" u="sng" dirty="0">
                <a:latin typeface="Times New Roman" pitchFamily="18" charset="0"/>
              </a:rPr>
              <a:t> </a:t>
            </a:r>
            <a:r>
              <a:rPr lang="ru-RU" u="sng" dirty="0" err="1">
                <a:latin typeface="Times New Roman" pitchFamily="18" charset="0"/>
              </a:rPr>
              <a:t>Zenith</a:t>
            </a:r>
            <a:r>
              <a:rPr lang="en-US" u="sng" dirty="0">
                <a:latin typeface="Times New Roman" pitchFamily="18" charset="0"/>
              </a:rPr>
              <a:t> </a:t>
            </a:r>
            <a:r>
              <a:rPr lang="ru-RU" u="sng" dirty="0" err="1">
                <a:latin typeface="Times New Roman" pitchFamily="18" charset="0"/>
              </a:rPr>
              <a:t>Angle</a:t>
            </a:r>
            <a:endParaRPr lang="ru-RU" u="sng" dirty="0">
              <a:latin typeface="Times New Roman" pitchFamily="18" charset="0"/>
            </a:endParaRPr>
          </a:p>
          <a:p>
            <a:pPr algn="just"/>
            <a:endParaRPr lang="en-US" sz="1000" b="0" u="sng" dirty="0">
              <a:latin typeface="Times New Roman" pitchFamily="18" charset="0"/>
            </a:endParaRPr>
          </a:p>
          <a:p>
            <a:pPr algn="just"/>
            <a:r>
              <a:rPr lang="ru-RU" sz="1400" b="0" dirty="0" err="1">
                <a:latin typeface="Times New Roman" pitchFamily="18" charset="0"/>
              </a:rPr>
              <a:t>An</a:t>
            </a:r>
            <a:r>
              <a:rPr lang="ru-RU" sz="1400" b="0" dirty="0">
                <a:latin typeface="Times New Roman" pitchFamily="18" charset="0"/>
              </a:rPr>
              <a:t> </a:t>
            </a:r>
            <a:r>
              <a:rPr lang="ru-RU" sz="1400" b="0" dirty="0" err="1">
                <a:latin typeface="Times New Roman" pitchFamily="18" charset="0"/>
              </a:rPr>
              <a:t>possibility</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can</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readily</a:t>
            </a:r>
            <a:r>
              <a:rPr lang="ru-RU" sz="1400" b="0" dirty="0">
                <a:latin typeface="Times New Roman" pitchFamily="18" charset="0"/>
              </a:rPr>
              <a:t> </a:t>
            </a:r>
            <a:r>
              <a:rPr lang="ru-RU" sz="1400" b="0" dirty="0" err="1">
                <a:latin typeface="Times New Roman" pitchFamily="18" charset="0"/>
              </a:rPr>
              <a:t>excluded</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muon</a:t>
            </a:r>
            <a:r>
              <a:rPr lang="en-US" sz="1400" b="0" dirty="0">
                <a:latin typeface="Times New Roman" pitchFamily="18" charset="0"/>
              </a:rPr>
              <a:t> </a:t>
            </a:r>
            <a:r>
              <a:rPr lang="ru-RU" sz="1400" b="0" dirty="0" err="1">
                <a:latin typeface="Times New Roman" pitchFamily="18" charset="0"/>
              </a:rPr>
              <a:t>or</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tau</a:t>
            </a:r>
            <a:r>
              <a:rPr lang="en-US" sz="1400" b="0" dirty="0">
                <a:latin typeface="Times New Roman" pitchFamily="18" charset="0"/>
              </a:rPr>
              <a:t> </a:t>
            </a:r>
            <a:r>
              <a:rPr lang="ru-RU" sz="1400" b="0" dirty="0" err="1">
                <a:latin typeface="Times New Roman" pitchFamily="18" charset="0"/>
              </a:rPr>
              <a:t>lepton</a:t>
            </a:r>
            <a:r>
              <a:rPr lang="ru-RU" sz="1400" b="0" dirty="0">
                <a:latin typeface="Times New Roman" pitchFamily="18" charset="0"/>
              </a:rPr>
              <a:t> </a:t>
            </a:r>
            <a:r>
              <a:rPr lang="ru-RU" sz="1400" b="0" dirty="0" err="1">
                <a:latin typeface="Times New Roman" pitchFamily="18" charset="0"/>
              </a:rPr>
              <a:t>produced</a:t>
            </a:r>
            <a:r>
              <a:rPr lang="ru-RU" sz="1400" b="0" dirty="0">
                <a:latin typeface="Times New Roman" pitchFamily="18" charset="0"/>
              </a:rPr>
              <a:t> </a:t>
            </a:r>
            <a:r>
              <a:rPr lang="ru-RU" sz="1400" b="0" dirty="0" err="1">
                <a:latin typeface="Times New Roman" pitchFamily="18" charset="0"/>
              </a:rPr>
              <a:t>inside</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A 10 </a:t>
            </a:r>
            <a:r>
              <a:rPr lang="ru-RU" sz="1400" b="0" dirty="0" err="1">
                <a:latin typeface="Times New Roman" pitchFamily="18" charset="0"/>
              </a:rPr>
              <a:t>TeV</a:t>
            </a:r>
            <a:r>
              <a:rPr lang="en-US" sz="1400" b="0" dirty="0">
                <a:latin typeface="Times New Roman" pitchFamily="18" charset="0"/>
              </a:rPr>
              <a:t> </a:t>
            </a:r>
            <a:r>
              <a:rPr lang="ru-RU" sz="1400" b="0" dirty="0" err="1">
                <a:latin typeface="Times New Roman" pitchFamily="18" charset="0"/>
              </a:rPr>
              <a:t>muon</a:t>
            </a:r>
            <a:r>
              <a:rPr lang="en-US" sz="1400" b="0" dirty="0">
                <a:latin typeface="Times New Roman" pitchFamily="18" charset="0"/>
              </a:rPr>
              <a:t> </a:t>
            </a:r>
            <a:r>
              <a:rPr lang="ru-RU" sz="1400" b="0" dirty="0" err="1">
                <a:latin typeface="Times New Roman" pitchFamily="18" charset="0"/>
              </a:rPr>
              <a:t>could</a:t>
            </a:r>
            <a:r>
              <a:rPr lang="ru-RU" sz="1400" b="0" dirty="0">
                <a:latin typeface="Times New Roman" pitchFamily="18" charset="0"/>
              </a:rPr>
              <a:t> </a:t>
            </a:r>
            <a:r>
              <a:rPr lang="ru-RU" sz="1400" b="0" dirty="0" err="1">
                <a:latin typeface="Times New Roman" pitchFamily="18" charset="0"/>
              </a:rPr>
              <a:t>emerge</a:t>
            </a:r>
            <a:r>
              <a:rPr lang="ru-RU" sz="1400" b="0" dirty="0">
                <a:latin typeface="Times New Roman" pitchFamily="18" charset="0"/>
              </a:rPr>
              <a:t> </a:t>
            </a:r>
            <a:r>
              <a:rPr lang="ru-RU" sz="1400" b="0" dirty="0" err="1">
                <a:latin typeface="Times New Roman" pitchFamily="18" charset="0"/>
              </a:rPr>
              <a:t>if</a:t>
            </a:r>
            <a:r>
              <a:rPr lang="ru-RU" sz="1400" b="0" dirty="0">
                <a:latin typeface="Times New Roman" pitchFamily="18" charset="0"/>
              </a:rPr>
              <a:t> </a:t>
            </a:r>
            <a:r>
              <a:rPr lang="ru-RU" sz="1400" b="0" dirty="0" err="1">
                <a:latin typeface="Times New Roman" pitchFamily="18" charset="0"/>
              </a:rPr>
              <a:t>it</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produced</a:t>
            </a:r>
            <a:r>
              <a:rPr lang="ru-RU" sz="1400" b="0" dirty="0">
                <a:latin typeface="Times New Roman" pitchFamily="18" charset="0"/>
              </a:rPr>
              <a:t> ≈ 1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inside</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[C. </a:t>
            </a:r>
            <a:r>
              <a:rPr lang="ru-RU" sz="1400" b="0" dirty="0" err="1">
                <a:latin typeface="Times New Roman" pitchFamily="18" charset="0"/>
              </a:rPr>
              <a:t>Amsleret</a:t>
            </a:r>
            <a:r>
              <a:rPr lang="ru-RU" sz="1400" b="0" dirty="0">
                <a:latin typeface="Times New Roman" pitchFamily="18" charset="0"/>
              </a:rPr>
              <a:t> </a:t>
            </a:r>
            <a:r>
              <a:rPr lang="ru-RU" sz="1400" b="0" dirty="0" err="1">
                <a:latin typeface="Times New Roman" pitchFamily="18" charset="0"/>
              </a:rPr>
              <a:t>al</a:t>
            </a:r>
            <a:r>
              <a:rPr lang="ru-RU" sz="1400" b="0" dirty="0">
                <a:latin typeface="Times New Roman" pitchFamily="18" charset="0"/>
              </a:rPr>
              <a:t>., 2008] (</a:t>
            </a:r>
            <a:r>
              <a:rPr lang="ru-RU" sz="1400" b="0" dirty="0" err="1">
                <a:latin typeface="Times New Roman" pitchFamily="18" charset="0"/>
              </a:rPr>
              <a:t>one</a:t>
            </a:r>
            <a:r>
              <a:rPr lang="ru-RU" sz="1400" b="0" dirty="0">
                <a:latin typeface="Times New Roman" pitchFamily="18" charset="0"/>
              </a:rPr>
              <a:t> </a:t>
            </a:r>
            <a:r>
              <a:rPr lang="ru-RU" sz="1400" b="0" dirty="0" err="1">
                <a:latin typeface="Times New Roman" pitchFamily="18" charset="0"/>
              </a:rPr>
              <a:t>out</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smtClean="0">
                <a:latin typeface="Times New Roman" pitchFamily="18" charset="0"/>
              </a:rPr>
              <a:t>10</a:t>
            </a:r>
            <a:r>
              <a:rPr lang="ru-RU" sz="1400" b="0" baseline="30000" dirty="0" smtClean="0">
                <a:latin typeface="Times New Roman" pitchFamily="18" charset="0"/>
              </a:rPr>
              <a:t>5</a:t>
            </a:r>
            <a:r>
              <a:rPr lang="en-US" sz="1400" b="0" baseline="30000" dirty="0" smtClean="0">
                <a:latin typeface="Times New Roman" pitchFamily="18" charset="0"/>
              </a:rPr>
              <a:t>  </a:t>
            </a:r>
            <a:r>
              <a:rPr lang="ru-RU" sz="1400" b="0" dirty="0" err="1" smtClean="0">
                <a:latin typeface="Times New Roman" pitchFamily="18" charset="0"/>
              </a:rPr>
              <a:t>incident</a:t>
            </a:r>
            <a:r>
              <a:rPr lang="ru-RU" sz="1400" b="0" dirty="0" smtClean="0">
                <a:latin typeface="Times New Roman" pitchFamily="18" charset="0"/>
              </a:rPr>
              <a:t> </a:t>
            </a:r>
            <a:r>
              <a:rPr lang="ru-RU" sz="1400" b="0" dirty="0" err="1">
                <a:latin typeface="Times New Roman" pitchFamily="18" charset="0"/>
              </a:rPr>
              <a:t>neutrinos</a:t>
            </a:r>
            <a:r>
              <a:rPr lang="ru-RU" sz="1400" b="0" dirty="0">
                <a:latin typeface="Times New Roman" pitchFamily="18" charset="0"/>
              </a:rPr>
              <a:t> </a:t>
            </a:r>
            <a:r>
              <a:rPr lang="ru-RU" sz="1400" b="0" dirty="0" err="1">
                <a:latin typeface="Times New Roman" pitchFamily="18" charset="0"/>
              </a:rPr>
              <a:t>will</a:t>
            </a:r>
            <a:r>
              <a:rPr lang="ru-RU" sz="1400" b="0" dirty="0">
                <a:latin typeface="Times New Roman" pitchFamily="18" charset="0"/>
              </a:rPr>
              <a:t> </a:t>
            </a:r>
            <a:r>
              <a:rPr lang="ru-RU" sz="1400" b="0" dirty="0" err="1">
                <a:latin typeface="Times New Roman" pitchFamily="18" charset="0"/>
              </a:rPr>
              <a:t>produce</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smtClean="0">
                <a:latin typeface="Times New Roman" pitchFamily="18" charset="0"/>
              </a:rPr>
              <a:t>muon</a:t>
            </a:r>
            <a:r>
              <a:rPr lang="en-US" sz="1400" b="0" smtClean="0">
                <a:latin typeface="Times New Roman" pitchFamily="18" charset="0"/>
              </a:rPr>
              <a:t> </a:t>
            </a:r>
            <a:r>
              <a:rPr lang="ru-RU" sz="1400" b="0" smtClean="0">
                <a:latin typeface="Times New Roman" pitchFamily="18" charset="0"/>
              </a:rPr>
              <a:t>there</a:t>
            </a:r>
            <a:r>
              <a:rPr lang="ru-RU" sz="1400" b="0" dirty="0">
                <a:latin typeface="Times New Roman" pitchFamily="18" charset="0"/>
              </a:rPr>
              <a:t>). </a:t>
            </a:r>
            <a:r>
              <a:rPr lang="ru-RU" sz="1400" b="0" dirty="0" err="1">
                <a:latin typeface="Times New Roman" pitchFamily="18" charset="0"/>
              </a:rPr>
              <a:t>However</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muon</a:t>
            </a:r>
            <a:r>
              <a:rPr lang="en-US"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length</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a:t>
            </a:r>
            <a:r>
              <a:rPr lang="ru-RU" sz="1400" b="0" dirty="0" err="1">
                <a:latin typeface="Times New Roman" pitchFamily="18" charset="0"/>
              </a:rPr>
              <a:t>TeV</a:t>
            </a:r>
            <a:r>
              <a:rPr lang="en-US" sz="1400" b="0" dirty="0">
                <a:latin typeface="Times New Roman" pitchFamily="18" charset="0"/>
              </a:rPr>
              <a:t> </a:t>
            </a:r>
            <a:r>
              <a:rPr lang="ru-RU" sz="1400" b="0" dirty="0" err="1">
                <a:latin typeface="Times New Roman" pitchFamily="18" charset="0"/>
              </a:rPr>
              <a:t>energies</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around</a:t>
            </a:r>
            <a:r>
              <a:rPr lang="ru-RU" sz="1400" b="0" dirty="0">
                <a:latin typeface="Times New Roman" pitchFamily="18" charset="0"/>
              </a:rPr>
              <a:t> 10</a:t>
            </a:r>
            <a:r>
              <a:rPr lang="ru-RU" sz="1400" b="0" baseline="30000" dirty="0">
                <a:latin typeface="Times New Roman" pitchFamily="18" charset="0"/>
              </a:rPr>
              <a:t>4</a:t>
            </a:r>
            <a:r>
              <a:rPr lang="ru-RU" sz="1400" b="0" dirty="0">
                <a:latin typeface="Times New Roman" pitchFamily="18" charset="0"/>
              </a:rPr>
              <a:t>km, </a:t>
            </a:r>
            <a:r>
              <a:rPr lang="ru-RU" sz="1400" b="0" dirty="0" err="1">
                <a:latin typeface="Times New Roman" pitchFamily="18" charset="0"/>
              </a:rPr>
              <a:t>so</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probability</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it</a:t>
            </a:r>
            <a:r>
              <a:rPr lang="ru-RU" sz="1400" b="0" dirty="0">
                <a:latin typeface="Times New Roman" pitchFamily="18" charset="0"/>
              </a:rPr>
              <a:t> </a:t>
            </a:r>
            <a:r>
              <a:rPr lang="ru-RU" sz="1400" b="0" dirty="0" err="1">
                <a:latin typeface="Times New Roman" pitchFamily="18" charset="0"/>
              </a:rPr>
              <a:t>decays</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front</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telescope</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again</a:t>
            </a:r>
            <a:r>
              <a:rPr lang="ru-RU" sz="1400" b="0" dirty="0">
                <a:latin typeface="Times New Roman" pitchFamily="18" charset="0"/>
              </a:rPr>
              <a:t> </a:t>
            </a:r>
            <a:r>
              <a:rPr lang="ru-RU" sz="1400" b="0" dirty="0" err="1">
                <a:latin typeface="Times New Roman" pitchFamily="18" charset="0"/>
              </a:rPr>
              <a:t>too</a:t>
            </a:r>
            <a:r>
              <a:rPr lang="ru-RU" sz="1400" b="0" dirty="0">
                <a:latin typeface="Times New Roman" pitchFamily="18" charset="0"/>
              </a:rPr>
              <a:t> </a:t>
            </a:r>
            <a:r>
              <a:rPr lang="ru-RU" sz="1400" b="0" dirty="0" err="1">
                <a:latin typeface="Times New Roman" pitchFamily="18" charset="0"/>
              </a:rPr>
              <a:t>small</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neutrino</a:t>
            </a:r>
            <a:r>
              <a:rPr lang="ru-RU" sz="1400" b="0" dirty="0">
                <a:latin typeface="Times New Roman" pitchFamily="18" charset="0"/>
              </a:rPr>
              <a:t> </a:t>
            </a:r>
            <a:r>
              <a:rPr lang="ru-RU" sz="1400" b="0" dirty="0" err="1">
                <a:latin typeface="Times New Roman" pitchFamily="18" charset="0"/>
              </a:rPr>
              <a:t>fluxes</a:t>
            </a:r>
            <a:r>
              <a:rPr lang="ru-RU" sz="1400" b="0" dirty="0">
                <a:latin typeface="Times New Roman" pitchFamily="18" charset="0"/>
              </a:rPr>
              <a:t> </a:t>
            </a:r>
            <a:r>
              <a:rPr lang="ru-RU" sz="1400" b="0" dirty="0" err="1">
                <a:latin typeface="Times New Roman" pitchFamily="18" charset="0"/>
              </a:rPr>
              <a:t>required</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explain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events</a:t>
            </a:r>
            <a:r>
              <a:rPr lang="ru-RU" sz="1400" b="0" dirty="0">
                <a:latin typeface="Times New Roman" pitchFamily="18" charset="0"/>
              </a:rPr>
              <a:t> </a:t>
            </a:r>
            <a:r>
              <a:rPr lang="ru-RU" sz="1400" b="0" dirty="0" err="1">
                <a:latin typeface="Times New Roman" pitchFamily="18" charset="0"/>
              </a:rPr>
              <a:t>from</a:t>
            </a:r>
            <a:r>
              <a:rPr lang="ru-RU" sz="1400" b="0" dirty="0">
                <a:latin typeface="Times New Roman" pitchFamily="18" charset="0"/>
              </a:rPr>
              <a:t> </a:t>
            </a:r>
            <a:r>
              <a:rPr lang="ru-RU" sz="1400" b="0" dirty="0" err="1">
                <a:latin typeface="Times New Roman" pitchFamily="18" charset="0"/>
              </a:rPr>
              <a:t>μ decays</a:t>
            </a:r>
            <a:r>
              <a:rPr lang="ru-RU" sz="1400" b="0" dirty="0">
                <a:latin typeface="Times New Roman" pitchFamily="18" charset="0"/>
              </a:rPr>
              <a:t> </a:t>
            </a:r>
            <a:r>
              <a:rPr lang="ru-RU" sz="1400" b="0" dirty="0" err="1">
                <a:latin typeface="Times New Roman" pitchFamily="18" charset="0"/>
              </a:rPr>
              <a:t>or</a:t>
            </a:r>
            <a:r>
              <a:rPr lang="ru-RU" sz="1400" b="0" dirty="0">
                <a:latin typeface="Times New Roman" pitchFamily="18" charset="0"/>
              </a:rPr>
              <a:t> </a:t>
            </a:r>
            <a:r>
              <a:rPr lang="ru-RU" sz="1400" b="0" dirty="0" err="1">
                <a:latin typeface="Times New Roman" pitchFamily="18" charset="0"/>
              </a:rPr>
              <a:t>from</a:t>
            </a:r>
            <a:r>
              <a:rPr lang="ru-RU" sz="1400" b="0" dirty="0">
                <a:latin typeface="Times New Roman" pitchFamily="18" charset="0"/>
              </a:rPr>
              <a:t> </a:t>
            </a:r>
            <a:r>
              <a:rPr lang="ru-RU" sz="1400" b="0" dirty="0" err="1">
                <a:latin typeface="Times New Roman" pitchFamily="18" charset="0"/>
              </a:rPr>
              <a:t>ν</a:t>
            </a:r>
            <a:r>
              <a:rPr lang="en-US" sz="1400" b="0" dirty="0">
                <a:latin typeface="Times New Roman" pitchFamily="18" charset="0"/>
              </a:rPr>
              <a:t> </a:t>
            </a:r>
            <a:r>
              <a:rPr lang="ru-RU" sz="1400" b="0" dirty="0" err="1">
                <a:latin typeface="Times New Roman" pitchFamily="18" charset="0"/>
              </a:rPr>
              <a:t>interactions</a:t>
            </a:r>
            <a:r>
              <a:rPr lang="ru-RU" sz="1400" b="0" dirty="0">
                <a:latin typeface="Times New Roman" pitchFamily="18" charset="0"/>
              </a:rPr>
              <a:t> </a:t>
            </a:r>
            <a:r>
              <a:rPr lang="ru-RU" sz="1400" b="0" dirty="0" err="1">
                <a:latin typeface="Times New Roman" pitchFamily="18" charset="0"/>
              </a:rPr>
              <a:t>are</a:t>
            </a:r>
            <a:r>
              <a:rPr lang="ru-RU" sz="1400" b="0" dirty="0">
                <a:latin typeface="Times New Roman" pitchFamily="18" charset="0"/>
              </a:rPr>
              <a:t> </a:t>
            </a:r>
            <a:r>
              <a:rPr lang="ru-RU" sz="1400" b="0" dirty="0" err="1">
                <a:latin typeface="Times New Roman" pitchFamily="18" charset="0"/>
              </a:rPr>
              <a:t>then</a:t>
            </a:r>
            <a:r>
              <a:rPr lang="ru-RU" sz="1400" b="0" dirty="0">
                <a:latin typeface="Times New Roman" pitchFamily="18" charset="0"/>
              </a:rPr>
              <a:t> </a:t>
            </a:r>
            <a:r>
              <a:rPr lang="ru-RU" sz="1400" b="0" dirty="0" err="1">
                <a:latin typeface="Times New Roman" pitchFamily="18" charset="0"/>
              </a:rPr>
              <a:t>similar</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excluded</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probability</a:t>
            </a:r>
            <a:r>
              <a:rPr lang="ru-RU" sz="1400" b="0" dirty="0">
                <a:latin typeface="Times New Roman" pitchFamily="18" charset="0"/>
              </a:rPr>
              <a:t> </a:t>
            </a:r>
            <a:r>
              <a:rPr lang="ru-RU" sz="1400" b="0" dirty="0" err="1">
                <a:latin typeface="Times New Roman" pitchFamily="18" charset="0"/>
              </a:rPr>
              <a:t>for</a:t>
            </a:r>
            <a:r>
              <a:rPr lang="ru-RU" sz="1400" b="0" dirty="0">
                <a:latin typeface="Times New Roman" pitchFamily="18" charset="0"/>
              </a:rPr>
              <a:t> </a:t>
            </a:r>
            <a:r>
              <a:rPr lang="ru-RU" sz="1400" b="0" dirty="0" err="1">
                <a:latin typeface="Times New Roman" pitchFamily="18" charset="0"/>
              </a:rPr>
              <a:t>tau</a:t>
            </a:r>
            <a:r>
              <a:rPr lang="en-US" sz="1400" b="0" dirty="0">
                <a:latin typeface="Times New Roman" pitchFamily="18" charset="0"/>
              </a:rPr>
              <a:t> </a:t>
            </a:r>
            <a:r>
              <a:rPr lang="ru-RU" sz="1400" b="0" dirty="0" err="1">
                <a:latin typeface="Times New Roman" pitchFamily="18" charset="0"/>
              </a:rPr>
              <a:t>lepton</a:t>
            </a:r>
            <a:r>
              <a:rPr lang="ru-RU" sz="1400" b="0" dirty="0">
                <a:latin typeface="Times New Roman" pitchFamily="18" charset="0"/>
              </a:rPr>
              <a:t> </a:t>
            </a:r>
            <a:r>
              <a:rPr lang="ru-RU" sz="1400" b="0" dirty="0" err="1">
                <a:latin typeface="Times New Roman" pitchFamily="18" charset="0"/>
              </a:rPr>
              <a:t>production</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not</a:t>
            </a:r>
            <a:r>
              <a:rPr lang="ru-RU" sz="1400" b="0" dirty="0">
                <a:latin typeface="Times New Roman" pitchFamily="18" charset="0"/>
              </a:rPr>
              <a:t> </a:t>
            </a:r>
            <a:r>
              <a:rPr lang="ru-RU" sz="1400" b="0" dirty="0" err="1">
                <a:latin typeface="Times New Roman" pitchFamily="18" charset="0"/>
              </a:rPr>
              <a:t>higher</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tau</a:t>
            </a:r>
            <a:r>
              <a:rPr lang="en-US" sz="1400" b="0" dirty="0">
                <a:latin typeface="Times New Roman" pitchFamily="18" charset="0"/>
              </a:rPr>
              <a:t> </a:t>
            </a:r>
            <a:r>
              <a:rPr lang="ru-RU" sz="1400" b="0" dirty="0" err="1">
                <a:latin typeface="Times New Roman" pitchFamily="18" charset="0"/>
              </a:rPr>
              <a:t>becomes</a:t>
            </a:r>
            <a:r>
              <a:rPr lang="ru-RU" sz="1400" b="0" dirty="0">
                <a:latin typeface="Times New Roman" pitchFamily="18" charset="0"/>
              </a:rPr>
              <a:t> </a:t>
            </a:r>
            <a:r>
              <a:rPr lang="ru-RU" sz="1400" b="0" dirty="0" err="1">
                <a:latin typeface="Times New Roman" pitchFamily="18" charset="0"/>
              </a:rPr>
              <a:t>long-lived</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 10</a:t>
            </a:r>
            <a:r>
              <a:rPr lang="ru-RU" sz="1400" b="0" baseline="30000" dirty="0">
                <a:latin typeface="Times New Roman" pitchFamily="18" charset="0"/>
              </a:rPr>
              <a:t>8</a:t>
            </a:r>
            <a:r>
              <a:rPr lang="ru-RU" sz="1400" b="0" dirty="0">
                <a:latin typeface="Times New Roman" pitchFamily="18" charset="0"/>
              </a:rPr>
              <a:t>GeV. </a:t>
            </a:r>
            <a:r>
              <a:rPr lang="ru-RU" sz="1400" b="0" dirty="0" err="1">
                <a:latin typeface="Times New Roman" pitchFamily="18" charset="0"/>
              </a:rPr>
              <a:t>At</a:t>
            </a:r>
            <a:r>
              <a:rPr lang="ru-RU" sz="1400" b="0" dirty="0">
                <a:latin typeface="Times New Roman" pitchFamily="18" charset="0"/>
              </a:rPr>
              <a:t> 10 </a:t>
            </a:r>
            <a:r>
              <a:rPr lang="ru-RU" sz="1400" b="0" dirty="0" err="1">
                <a:latin typeface="Times New Roman" pitchFamily="18" charset="0"/>
              </a:rPr>
              <a:t>TeV</a:t>
            </a:r>
            <a:r>
              <a:rPr lang="en-US" sz="1400" b="0" dirty="0">
                <a:latin typeface="Times New Roman" pitchFamily="18" charset="0"/>
              </a:rPr>
              <a:t> </a:t>
            </a:r>
            <a:r>
              <a:rPr lang="ru-RU" sz="1400" b="0" dirty="0" err="1">
                <a:latin typeface="Times New Roman" pitchFamily="18" charset="0"/>
              </a:rPr>
              <a:t>it</a:t>
            </a:r>
            <a:r>
              <a:rPr lang="ru-RU" sz="1400" b="0" dirty="0">
                <a:latin typeface="Times New Roman" pitchFamily="18" charset="0"/>
              </a:rPr>
              <a:t> </a:t>
            </a:r>
            <a:r>
              <a:rPr lang="ru-RU" sz="1400" b="0" dirty="0" err="1">
                <a:latin typeface="Times New Roman" pitchFamily="18" charset="0"/>
              </a:rPr>
              <a:t>should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produced</a:t>
            </a:r>
            <a:r>
              <a:rPr lang="ru-RU" sz="1400" b="0" dirty="0">
                <a:latin typeface="Times New Roman" pitchFamily="18" charset="0"/>
              </a:rPr>
              <a:t> </a:t>
            </a:r>
            <a:r>
              <a:rPr lang="ru-RU" sz="1400" b="0" dirty="0" err="1">
                <a:latin typeface="Times New Roman" pitchFamily="18" charset="0"/>
              </a:rPr>
              <a:t>within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last</a:t>
            </a:r>
            <a:r>
              <a:rPr lang="ru-RU" sz="1400" b="0" dirty="0">
                <a:latin typeface="Times New Roman" pitchFamily="18" charset="0"/>
              </a:rPr>
              <a:t> </a:t>
            </a:r>
            <a:r>
              <a:rPr lang="ru-RU" sz="1400" b="0" dirty="0" err="1">
                <a:latin typeface="Times New Roman" pitchFamily="18" charset="0"/>
              </a:rPr>
              <a:t>meter</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a:t>
            </a:r>
            <a:r>
              <a:rPr lang="ru-RU" sz="1400" b="0" dirty="0" err="1">
                <a:latin typeface="Times New Roman" pitchFamily="18" charset="0"/>
              </a:rPr>
              <a:t>(cτγ≈ </a:t>
            </a:r>
            <a:r>
              <a:rPr lang="ru-RU" sz="1400" b="0" dirty="0">
                <a:latin typeface="Times New Roman" pitchFamily="18" charset="0"/>
              </a:rPr>
              <a:t>0.5 </a:t>
            </a:r>
            <a:r>
              <a:rPr lang="ru-RU" sz="1400" b="0" dirty="0" err="1">
                <a:latin typeface="Times New Roman" pitchFamily="18" charset="0"/>
              </a:rPr>
              <a:t>m</a:t>
            </a:r>
            <a:r>
              <a:rPr lang="ru-RU" sz="1400" b="0" dirty="0">
                <a:latin typeface="Times New Roman" pitchFamily="18" charset="0"/>
              </a:rPr>
              <a:t>), </a:t>
            </a:r>
            <a:r>
              <a:rPr lang="ru-RU" sz="1400" b="0" dirty="0" err="1">
                <a:latin typeface="Times New Roman" pitchFamily="18" charset="0"/>
              </a:rPr>
              <a:t>which</a:t>
            </a:r>
            <a:r>
              <a:rPr lang="ru-RU" sz="1400" b="0" dirty="0">
                <a:latin typeface="Times New Roman" pitchFamily="18" charset="0"/>
              </a:rPr>
              <a:t> </a:t>
            </a:r>
            <a:r>
              <a:rPr lang="ru-RU" sz="1400" b="0" dirty="0" err="1">
                <a:latin typeface="Times New Roman" pitchFamily="18" charset="0"/>
              </a:rPr>
              <a:t>reduces</a:t>
            </a:r>
            <a:r>
              <a:rPr lang="ru-RU" sz="1400" b="0" dirty="0">
                <a:latin typeface="Times New Roman" pitchFamily="18" charset="0"/>
              </a:rPr>
              <a:t> </a:t>
            </a:r>
            <a:r>
              <a:rPr lang="ru-RU" sz="1400" b="0" dirty="0" err="1">
                <a:latin typeface="Times New Roman" pitchFamily="18" charset="0"/>
              </a:rPr>
              <a:t>very</a:t>
            </a:r>
            <a:r>
              <a:rPr lang="ru-RU" sz="1400" b="0" dirty="0">
                <a:latin typeface="Times New Roman" pitchFamily="18" charset="0"/>
              </a:rPr>
              <a:t> </a:t>
            </a:r>
            <a:r>
              <a:rPr lang="ru-RU" sz="1400" b="0" dirty="0" err="1">
                <a:latin typeface="Times New Roman" pitchFamily="18" charset="0"/>
              </a:rPr>
              <a:t>much</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number</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events</a:t>
            </a:r>
            <a:r>
              <a:rPr lang="ru-RU" sz="1400" b="0" dirty="0">
                <a:latin typeface="Times New Roman" pitchFamily="18" charset="0"/>
              </a:rPr>
              <a:t>.</a:t>
            </a:r>
            <a:endParaRPr lang="en-US" sz="1400" b="0" dirty="0">
              <a:latin typeface="Times New Roman" pitchFamily="18" charset="0"/>
            </a:endParaRPr>
          </a:p>
          <a:p>
            <a:pPr algn="just"/>
            <a:endParaRPr lang="en-US" sz="1400" b="0" dirty="0">
              <a:latin typeface="Times New Roman" pitchFamily="18" charset="0"/>
            </a:endParaRPr>
          </a:p>
          <a:p>
            <a:pPr algn="ctr"/>
            <a:r>
              <a:rPr lang="ru-RU" sz="1400" dirty="0" err="1">
                <a:latin typeface="Times New Roman" pitchFamily="18" charset="0"/>
              </a:rPr>
              <a:t>Heavy</a:t>
            </a:r>
            <a:r>
              <a:rPr lang="ru-RU" sz="1400" dirty="0">
                <a:latin typeface="Times New Roman" pitchFamily="18" charset="0"/>
              </a:rPr>
              <a:t> </a:t>
            </a:r>
            <a:r>
              <a:rPr lang="ru-RU" sz="1400" dirty="0" err="1">
                <a:latin typeface="Times New Roman" pitchFamily="18" charset="0"/>
              </a:rPr>
              <a:t>neutrino</a:t>
            </a:r>
            <a:r>
              <a:rPr lang="ru-RU" sz="1400" dirty="0">
                <a:latin typeface="Times New Roman" pitchFamily="18" charset="0"/>
              </a:rPr>
              <a:t> </a:t>
            </a:r>
            <a:r>
              <a:rPr lang="ru-RU" sz="1400" dirty="0" err="1">
                <a:latin typeface="Times New Roman" pitchFamily="18" charset="0"/>
              </a:rPr>
              <a:t>decay</a:t>
            </a:r>
            <a:endParaRPr lang="en-US" sz="1400" dirty="0">
              <a:latin typeface="Times New Roman" pitchFamily="18" charset="0"/>
            </a:endParaRPr>
          </a:p>
          <a:p>
            <a:pPr algn="just"/>
            <a:r>
              <a:rPr lang="ru-RU" sz="1400" b="0" dirty="0" err="1">
                <a:latin typeface="Times New Roman" pitchFamily="18" charset="0"/>
              </a:rPr>
              <a:t>Therefore</a:t>
            </a:r>
            <a:r>
              <a:rPr lang="ru-RU" sz="1400" b="0" dirty="0">
                <a:latin typeface="Times New Roman" pitchFamily="18" charset="0"/>
              </a:rPr>
              <a:t>, </a:t>
            </a:r>
            <a:r>
              <a:rPr lang="ru-RU" sz="1400" b="0" dirty="0" err="1">
                <a:latin typeface="Times New Roman" pitchFamily="18" charset="0"/>
              </a:rPr>
              <a:t>we</a:t>
            </a:r>
            <a:r>
              <a:rPr lang="ru-RU" sz="1400" b="0" dirty="0">
                <a:latin typeface="Times New Roman" pitchFamily="18" charset="0"/>
              </a:rPr>
              <a:t> </a:t>
            </a:r>
            <a:r>
              <a:rPr lang="ru-RU" sz="1400" b="0" dirty="0" err="1">
                <a:latin typeface="Times New Roman" pitchFamily="18" charset="0"/>
              </a:rPr>
              <a:t>have</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explore</a:t>
            </a:r>
            <a:r>
              <a:rPr lang="ru-RU" sz="1400" b="0" dirty="0">
                <a:latin typeface="Times New Roman" pitchFamily="18" charset="0"/>
              </a:rPr>
              <a:t> </a:t>
            </a:r>
            <a:r>
              <a:rPr lang="ru-RU" sz="1400" b="0" dirty="0" err="1">
                <a:latin typeface="Times New Roman" pitchFamily="18" charset="0"/>
              </a:rPr>
              <a:t>possible</a:t>
            </a:r>
            <a:r>
              <a:rPr lang="ru-RU" sz="1400" b="0" dirty="0">
                <a:latin typeface="Times New Roman" pitchFamily="18" charset="0"/>
              </a:rPr>
              <a:t> </a:t>
            </a:r>
            <a:r>
              <a:rPr lang="ru-RU" sz="1400" b="0" dirty="0" err="1">
                <a:latin typeface="Times New Roman" pitchFamily="18" charset="0"/>
              </a:rPr>
              <a:t>explanations</a:t>
            </a:r>
            <a:r>
              <a:rPr lang="ru-RU" sz="1400" b="0" dirty="0">
                <a:latin typeface="Times New Roman" pitchFamily="18" charset="0"/>
              </a:rPr>
              <a:t> </a:t>
            </a:r>
            <a:r>
              <a:rPr lang="ru-RU" sz="1400" b="0" dirty="0" err="1">
                <a:latin typeface="Times New Roman" pitchFamily="18" charset="0"/>
              </a:rPr>
              <a:t>based</a:t>
            </a:r>
            <a:r>
              <a:rPr lang="ru-RU" sz="1400" b="0" dirty="0">
                <a:latin typeface="Times New Roman" pitchFamily="18" charset="0"/>
              </a:rPr>
              <a:t> </a:t>
            </a:r>
            <a:r>
              <a:rPr lang="ru-RU" sz="1400" b="0" dirty="0" err="1">
                <a:latin typeface="Times New Roman" pitchFamily="18" charset="0"/>
              </a:rPr>
              <a:t>on</a:t>
            </a:r>
            <a:r>
              <a:rPr lang="ru-RU" sz="1400" b="0" dirty="0">
                <a:latin typeface="Times New Roman" pitchFamily="18" charset="0"/>
              </a:rPr>
              <a:t> </a:t>
            </a:r>
            <a:r>
              <a:rPr lang="ru-RU" sz="1400" b="0" dirty="0" err="1">
                <a:latin typeface="Times New Roman" pitchFamily="18" charset="0"/>
              </a:rPr>
              <a:t>new</a:t>
            </a:r>
            <a:r>
              <a:rPr lang="en-US" sz="1400" b="0" dirty="0">
                <a:latin typeface="Times New Roman" pitchFamily="18" charset="0"/>
              </a:rPr>
              <a:t> </a:t>
            </a:r>
            <a:r>
              <a:rPr lang="ru-RU" sz="1400" b="0" dirty="0" err="1">
                <a:latin typeface="Times New Roman" pitchFamily="18" charset="0"/>
              </a:rPr>
              <a:t>physics</a:t>
            </a:r>
            <a:r>
              <a:rPr lang="ru-RU" sz="1400" b="0" dirty="0">
                <a:latin typeface="Times New Roman" pitchFamily="18" charset="0"/>
              </a:rPr>
              <a:t> (</a:t>
            </a:r>
            <a:r>
              <a:rPr lang="ru-RU" sz="1400" b="0" dirty="0" err="1">
                <a:latin typeface="Times New Roman" pitchFamily="18" charset="0"/>
              </a:rPr>
              <a:t>SinitsynaV</a:t>
            </a:r>
            <a:r>
              <a:rPr lang="en-US" sz="1400" b="0" dirty="0">
                <a:latin typeface="Times New Roman" pitchFamily="18" charset="0"/>
              </a:rPr>
              <a:t> </a:t>
            </a:r>
            <a:r>
              <a:rPr lang="ru-RU" sz="1400" b="0" dirty="0">
                <a:latin typeface="Times New Roman" pitchFamily="18" charset="0"/>
              </a:rPr>
              <a:t>.G., </a:t>
            </a:r>
            <a:r>
              <a:rPr lang="ru-RU" sz="1400" b="0" dirty="0" err="1">
                <a:latin typeface="Times New Roman" pitchFamily="18" charset="0"/>
              </a:rPr>
              <a:t>Masip</a:t>
            </a:r>
            <a:r>
              <a:rPr lang="en-US" sz="1400" b="0" dirty="0">
                <a:latin typeface="Times New Roman" pitchFamily="18" charset="0"/>
              </a:rPr>
              <a:t> </a:t>
            </a:r>
            <a:r>
              <a:rPr lang="ru-RU" sz="1400" b="0" dirty="0">
                <a:latin typeface="Times New Roman" pitchFamily="18" charset="0"/>
              </a:rPr>
              <a:t>M., </a:t>
            </a:r>
            <a:r>
              <a:rPr lang="ru-RU" sz="1400" b="0" dirty="0" err="1">
                <a:latin typeface="Times New Roman" pitchFamily="18" charset="0"/>
              </a:rPr>
              <a:t>Nikolsky</a:t>
            </a:r>
            <a:r>
              <a:rPr lang="en-US" sz="1400" b="0" dirty="0">
                <a:latin typeface="Times New Roman" pitchFamily="18" charset="0"/>
              </a:rPr>
              <a:t> </a:t>
            </a:r>
            <a:r>
              <a:rPr lang="ru-RU" sz="1400" b="0" dirty="0">
                <a:latin typeface="Times New Roman" pitchFamily="18" charset="0"/>
              </a:rPr>
              <a:t>S.I., </a:t>
            </a:r>
            <a:r>
              <a:rPr lang="ru-RU" sz="1400" b="0" dirty="0" err="1">
                <a:latin typeface="Times New Roman" pitchFamily="18" charset="0"/>
              </a:rPr>
              <a:t>Sinitsyna</a:t>
            </a:r>
            <a:r>
              <a:rPr lang="en-US" sz="1400" b="0" dirty="0">
                <a:latin typeface="Times New Roman" pitchFamily="18" charset="0"/>
              </a:rPr>
              <a:t> </a:t>
            </a:r>
            <a:r>
              <a:rPr lang="ru-RU" sz="1400" b="0" dirty="0">
                <a:latin typeface="Times New Roman" pitchFamily="18" charset="0"/>
              </a:rPr>
              <a:t>V.Y arXiv:903.4654v1[</a:t>
            </a:r>
            <a:r>
              <a:rPr lang="ru-RU" sz="1400" b="0" dirty="0" err="1">
                <a:latin typeface="Times New Roman" pitchFamily="18" charset="0"/>
              </a:rPr>
              <a:t>hep-ph</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ideal</a:t>
            </a:r>
            <a:r>
              <a:rPr lang="ru-RU" sz="1400" b="0" dirty="0">
                <a:latin typeface="Times New Roman" pitchFamily="18" charset="0"/>
              </a:rPr>
              <a:t> </a:t>
            </a:r>
            <a:r>
              <a:rPr lang="ru-RU" sz="1400" b="0" dirty="0" err="1">
                <a:latin typeface="Times New Roman" pitchFamily="18" charset="0"/>
              </a:rPr>
              <a:t>candidate</a:t>
            </a:r>
            <a:r>
              <a:rPr lang="ru-RU" sz="1400" b="0" dirty="0">
                <a:latin typeface="Times New Roman" pitchFamily="18" charset="0"/>
              </a:rPr>
              <a:t> </a:t>
            </a:r>
            <a:r>
              <a:rPr lang="ru-RU" sz="1400" b="0" dirty="0" err="1">
                <a:latin typeface="Times New Roman" pitchFamily="18" charset="0"/>
              </a:rPr>
              <a:t>should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long-lived</a:t>
            </a:r>
            <a:r>
              <a:rPr lang="ru-RU" sz="1400" b="0" dirty="0">
                <a:latin typeface="Times New Roman" pitchFamily="18" charset="0"/>
              </a:rPr>
              <a:t> </a:t>
            </a:r>
            <a:r>
              <a:rPr lang="ru-RU" sz="1400" b="0" dirty="0" err="1">
                <a:latin typeface="Times New Roman" pitchFamily="18" charset="0"/>
              </a:rPr>
              <a:t>massive</a:t>
            </a:r>
            <a:r>
              <a:rPr lang="ru-RU" sz="1400" b="0" dirty="0">
                <a:latin typeface="Times New Roman" pitchFamily="18" charset="0"/>
              </a:rPr>
              <a:t> </a:t>
            </a:r>
            <a:r>
              <a:rPr lang="ru-RU" sz="1400" b="0" dirty="0" err="1">
                <a:latin typeface="Times New Roman" pitchFamily="18" charset="0"/>
              </a:rPr>
              <a:t>particle</a:t>
            </a:r>
            <a:r>
              <a:rPr lang="ru-RU" sz="1400" b="0" dirty="0">
                <a:latin typeface="Times New Roman" pitchFamily="18" charset="0"/>
              </a:rPr>
              <a:t>, </a:t>
            </a:r>
            <a:r>
              <a:rPr lang="ru-RU" sz="1400" b="0" dirty="0" err="1">
                <a:latin typeface="Times New Roman" pitchFamily="18" charset="0"/>
              </a:rPr>
              <a:t>neutral</a:t>
            </a:r>
            <a:r>
              <a:rPr lang="ru-RU" sz="1400" b="0" dirty="0">
                <a:latin typeface="Times New Roman" pitchFamily="18" charset="0"/>
              </a:rPr>
              <a:t>, </a:t>
            </a:r>
            <a:r>
              <a:rPr lang="ru-RU" sz="1400" b="0" dirty="0" err="1">
                <a:latin typeface="Times New Roman" pitchFamily="18" charset="0"/>
              </a:rPr>
              <a:t>frequently</a:t>
            </a:r>
            <a:r>
              <a:rPr lang="ru-RU" sz="1400" b="0" dirty="0">
                <a:latin typeface="Times New Roman" pitchFamily="18" charset="0"/>
              </a:rPr>
              <a:t> </a:t>
            </a:r>
            <a:r>
              <a:rPr lang="ru-RU" sz="1400" b="0" dirty="0" err="1">
                <a:latin typeface="Times New Roman" pitchFamily="18" charset="0"/>
              </a:rPr>
              <a:t>produced</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showers</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very</a:t>
            </a:r>
            <a:r>
              <a:rPr lang="ru-RU" sz="1400" b="0" dirty="0">
                <a:latin typeface="Times New Roman" pitchFamily="18" charset="0"/>
              </a:rPr>
              <a:t> </a:t>
            </a:r>
            <a:r>
              <a:rPr lang="ru-RU" sz="1400" b="0" dirty="0" err="1">
                <a:latin typeface="Times New Roman" pitchFamily="18" charset="0"/>
              </a:rPr>
              <a:t>penetrating</a:t>
            </a:r>
            <a:r>
              <a:rPr lang="ru-RU" sz="1400" b="0" dirty="0">
                <a:latin typeface="Times New Roman" pitchFamily="18" charset="0"/>
              </a:rPr>
              <a:t>: </a:t>
            </a:r>
            <a:r>
              <a:rPr lang="ru-RU" sz="1400" b="0" dirty="0" err="1">
                <a:latin typeface="Times New Roman" pitchFamily="18" charset="0"/>
              </a:rPr>
              <a:t>able</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cross</a:t>
            </a:r>
            <a:r>
              <a:rPr lang="ru-RU" sz="1400" b="0" dirty="0">
                <a:latin typeface="Times New Roman" pitchFamily="18" charset="0"/>
              </a:rPr>
              <a:t> 1000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within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7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front</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telescope</a:t>
            </a:r>
            <a:r>
              <a:rPr lang="ru-RU" sz="1400" b="0" dirty="0">
                <a:latin typeface="Times New Roman" pitchFamily="18" charset="0"/>
              </a:rPr>
              <a:t>. </a:t>
            </a:r>
            <a:r>
              <a:rPr lang="ru-RU" sz="1400" b="0" dirty="0" err="1">
                <a:latin typeface="Times New Roman" pitchFamily="18" charset="0"/>
              </a:rPr>
              <a:t>If</a:t>
            </a:r>
            <a:r>
              <a:rPr lang="ru-RU" sz="1400" b="0" dirty="0">
                <a:latin typeface="Times New Roman" pitchFamily="18" charset="0"/>
              </a:rPr>
              <a:t> </a:t>
            </a:r>
            <a:r>
              <a:rPr lang="ru-RU" sz="1400" b="0" dirty="0" err="1">
                <a:latin typeface="Times New Roman" pitchFamily="18" charset="0"/>
              </a:rPr>
              <a:t>this</a:t>
            </a:r>
            <a:r>
              <a:rPr lang="ru-RU" sz="1400" b="0" dirty="0">
                <a:latin typeface="Times New Roman" pitchFamily="18" charset="0"/>
              </a:rPr>
              <a:t> </a:t>
            </a:r>
            <a:r>
              <a:rPr lang="ru-RU" sz="1400" b="0" dirty="0" err="1">
                <a:latin typeface="Times New Roman" pitchFamily="18" charset="0"/>
              </a:rPr>
              <a:t>particle</a:t>
            </a:r>
            <a:r>
              <a:rPr lang="ru-RU" sz="1400" b="0" dirty="0">
                <a:latin typeface="Times New Roman" pitchFamily="18" charset="0"/>
              </a:rPr>
              <a:t> </a:t>
            </a:r>
            <a:r>
              <a:rPr lang="ru-RU" sz="1400" b="0" dirty="0" err="1">
                <a:latin typeface="Times New Roman" pitchFamily="18" charset="0"/>
              </a:rPr>
              <a:t>has</a:t>
            </a:r>
            <a:r>
              <a:rPr lang="ru-RU" sz="1400" b="0" dirty="0">
                <a:latin typeface="Times New Roman" pitchFamily="18" charset="0"/>
              </a:rPr>
              <a:t> (</a:t>
            </a:r>
            <a:r>
              <a:rPr lang="ru-RU" sz="1400" b="0" dirty="0" err="1">
                <a:latin typeface="Times New Roman" pitchFamily="18" charset="0"/>
              </a:rPr>
              <a:t>possibly</a:t>
            </a:r>
            <a:r>
              <a:rPr lang="ru-RU" sz="1400" b="0" dirty="0">
                <a:latin typeface="Times New Roman" pitchFamily="18" charset="0"/>
              </a:rPr>
              <a:t> </a:t>
            </a:r>
            <a:r>
              <a:rPr lang="ru-RU" sz="1400" b="0" dirty="0" err="1">
                <a:latin typeface="Times New Roman" pitchFamily="18" charset="0"/>
              </a:rPr>
              <a:t>suppressed</a:t>
            </a:r>
            <a:r>
              <a:rPr lang="ru-RU" sz="1400" b="0" dirty="0">
                <a:latin typeface="Times New Roman" pitchFamily="18" charset="0"/>
              </a:rPr>
              <a:t>) </a:t>
            </a:r>
            <a:r>
              <a:rPr lang="ru-RU" sz="1400" b="0" dirty="0" err="1">
                <a:latin typeface="Times New Roman" pitchFamily="18" charset="0"/>
              </a:rPr>
              <a:t>couplings</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W </a:t>
            </a:r>
            <a:r>
              <a:rPr lang="ru-RU" sz="1400" b="0" dirty="0" err="1">
                <a:latin typeface="Times New Roman" pitchFamily="18" charset="0"/>
              </a:rPr>
              <a:t>and</a:t>
            </a:r>
            <a:r>
              <a:rPr lang="ru-RU" sz="1400" b="0" dirty="0">
                <a:latin typeface="Times New Roman" pitchFamily="18" charset="0"/>
              </a:rPr>
              <a:t>/</a:t>
            </a:r>
            <a:r>
              <a:rPr lang="ru-RU" sz="1400" b="0" dirty="0" err="1">
                <a:latin typeface="Times New Roman" pitchFamily="18" charset="0"/>
              </a:rPr>
              <a:t>or</a:t>
            </a:r>
            <a:r>
              <a:rPr lang="ru-RU" sz="1400" b="0" dirty="0">
                <a:latin typeface="Times New Roman" pitchFamily="18" charset="0"/>
              </a:rPr>
              <a:t> Z </a:t>
            </a:r>
            <a:r>
              <a:rPr lang="ru-RU" sz="1400" b="0" dirty="0" err="1">
                <a:latin typeface="Times New Roman" pitchFamily="18" charset="0"/>
              </a:rPr>
              <a:t>bosons</a:t>
            </a:r>
            <a:r>
              <a:rPr lang="ru-RU" sz="1400" b="0" dirty="0">
                <a:latin typeface="Times New Roman" pitchFamily="18" charset="0"/>
              </a:rPr>
              <a:t>, </a:t>
            </a:r>
            <a:r>
              <a:rPr lang="ru-RU" sz="1400" b="0" dirty="0" err="1">
                <a:latin typeface="Times New Roman" pitchFamily="18" charset="0"/>
              </a:rPr>
              <a:t>its</a:t>
            </a:r>
            <a:r>
              <a:rPr lang="ru-RU" sz="1400" b="0" dirty="0">
                <a:latin typeface="Times New Roman" pitchFamily="18" charset="0"/>
              </a:rPr>
              <a:t> </a:t>
            </a:r>
            <a:r>
              <a:rPr lang="ru-RU" sz="1400" b="0" dirty="0" err="1">
                <a:latin typeface="Times New Roman" pitchFamily="18" charset="0"/>
              </a:rPr>
              <a:t>mass</a:t>
            </a:r>
            <a:r>
              <a:rPr lang="ru-RU" sz="1400" b="0" dirty="0">
                <a:latin typeface="Times New Roman" pitchFamily="18" charset="0"/>
              </a:rPr>
              <a:t> </a:t>
            </a:r>
            <a:r>
              <a:rPr lang="ru-RU" sz="1400" b="0" dirty="0" err="1">
                <a:latin typeface="Times New Roman" pitchFamily="18" charset="0"/>
              </a:rPr>
              <a:t>m</a:t>
            </a:r>
            <a:r>
              <a:rPr lang="ru-RU" sz="1400" b="0" baseline="-14000" dirty="0" err="1">
                <a:latin typeface="Times New Roman" pitchFamily="18" charset="0"/>
              </a:rPr>
              <a:t>h</a:t>
            </a:r>
            <a:r>
              <a:rPr lang="en-US" sz="1400" b="0" dirty="0">
                <a:latin typeface="Times New Roman" pitchFamily="18" charset="0"/>
              </a:rPr>
              <a:t> </a:t>
            </a:r>
            <a:r>
              <a:rPr lang="ru-RU" sz="1400" b="0" dirty="0" err="1">
                <a:latin typeface="Times New Roman" pitchFamily="18" charset="0"/>
              </a:rPr>
              <a:t>should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larger</a:t>
            </a:r>
            <a:r>
              <a:rPr lang="ru-RU" sz="1400" b="0" dirty="0">
                <a:latin typeface="Times New Roman" pitchFamily="18" charset="0"/>
              </a:rPr>
              <a:t> </a:t>
            </a:r>
            <a:r>
              <a:rPr lang="ru-RU" sz="1400" b="0" dirty="0" err="1">
                <a:latin typeface="Times New Roman" pitchFamily="18" charset="0"/>
              </a:rPr>
              <a:t>than</a:t>
            </a:r>
            <a:r>
              <a:rPr lang="ru-RU" sz="1400" b="0" dirty="0">
                <a:latin typeface="Times New Roman" pitchFamily="18" charset="0"/>
              </a:rPr>
              <a:t> </a:t>
            </a:r>
            <a:r>
              <a:rPr lang="ru-RU" sz="1400" b="0" dirty="0" err="1">
                <a:latin typeface="Times New Roman" pitchFamily="18" charset="0"/>
              </a:rPr>
              <a:t>m</a:t>
            </a:r>
            <a:r>
              <a:rPr lang="ru-RU" sz="1400" b="0" baseline="-14000" dirty="0" err="1">
                <a:latin typeface="Times New Roman" pitchFamily="18" charset="0"/>
              </a:rPr>
              <a:t>μ</a:t>
            </a:r>
            <a:r>
              <a:rPr lang="en-US" sz="1400" b="0" dirty="0">
                <a:latin typeface="Times New Roman" pitchFamily="18" charset="0"/>
              </a:rPr>
              <a:t> </a:t>
            </a:r>
            <a:r>
              <a:rPr lang="ru-RU" sz="1400" b="0" dirty="0">
                <a:latin typeface="Times New Roman" pitchFamily="18" charset="0"/>
              </a:rPr>
              <a:t>(</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last</a:t>
            </a:r>
            <a:r>
              <a:rPr lang="ru-RU" sz="1400" b="0" dirty="0">
                <a:latin typeface="Times New Roman" pitchFamily="18" charset="0"/>
              </a:rPr>
              <a:t> 7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smaller</a:t>
            </a:r>
            <a:r>
              <a:rPr lang="ru-RU" sz="1400" b="0" dirty="0">
                <a:latin typeface="Times New Roman" pitchFamily="18" charset="0"/>
              </a:rPr>
              <a:t> </a:t>
            </a:r>
            <a:r>
              <a:rPr lang="ru-RU" sz="1400" b="0" dirty="0" err="1">
                <a:latin typeface="Times New Roman" pitchFamily="18" charset="0"/>
              </a:rPr>
              <a:t>than</a:t>
            </a:r>
            <a:r>
              <a:rPr lang="ru-RU" sz="1400" b="0" dirty="0">
                <a:latin typeface="Times New Roman" pitchFamily="18" charset="0"/>
              </a:rPr>
              <a:t> </a:t>
            </a:r>
            <a:r>
              <a:rPr lang="ru-RU" sz="1400" b="0" dirty="0" err="1">
                <a:latin typeface="Times New Roman" pitchFamily="18" charset="0"/>
              </a:rPr>
              <a:t>m</a:t>
            </a:r>
            <a:r>
              <a:rPr lang="ru-RU" sz="1400" b="0" baseline="-14000" dirty="0" err="1">
                <a:latin typeface="Times New Roman" pitchFamily="18" charset="0"/>
              </a:rPr>
              <a:t>τ</a:t>
            </a:r>
            <a:r>
              <a:rPr lang="en-US" sz="1400" b="0" dirty="0">
                <a:latin typeface="Times New Roman" pitchFamily="18" charset="0"/>
              </a:rPr>
              <a:t> </a:t>
            </a:r>
            <a:r>
              <a:rPr lang="ru-RU" sz="1400" b="0" dirty="0">
                <a:latin typeface="Times New Roman" pitchFamily="18" charset="0"/>
              </a:rPr>
              <a:t>(</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cross</a:t>
            </a:r>
            <a:r>
              <a:rPr lang="ru-RU" sz="1400" b="0" dirty="0">
                <a:latin typeface="Times New Roman" pitchFamily="18" charset="0"/>
              </a:rPr>
              <a:t> 1000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a:t>
            </a:r>
            <a:r>
              <a:rPr lang="ru-RU" sz="1400" b="0" dirty="0" err="1">
                <a:latin typeface="Times New Roman" pitchFamily="18" charset="0"/>
              </a:rPr>
              <a:t>without</a:t>
            </a:r>
            <a:r>
              <a:rPr lang="ru-RU" sz="1400" b="0" dirty="0">
                <a:latin typeface="Times New Roman" pitchFamily="18" charset="0"/>
              </a:rPr>
              <a:t> </a:t>
            </a:r>
            <a:r>
              <a:rPr lang="ru-RU" sz="1400" b="0" dirty="0" err="1">
                <a:latin typeface="Times New Roman" pitchFamily="18" charset="0"/>
              </a:rPr>
              <a:t>decaying</a:t>
            </a:r>
            <a:r>
              <a:rPr lang="ru-RU" sz="1400" b="0" dirty="0">
                <a:latin typeface="Times New Roman" pitchFamily="18" charset="0"/>
              </a:rPr>
              <a:t>). </a:t>
            </a:r>
            <a:r>
              <a:rPr lang="ru-RU" sz="1400" b="0" dirty="0" err="1">
                <a:latin typeface="Times New Roman" pitchFamily="18" charset="0"/>
              </a:rPr>
              <a:t>Notice</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if</a:t>
            </a:r>
            <a:r>
              <a:rPr lang="ru-RU" sz="1400" b="0" dirty="0">
                <a:latin typeface="Times New Roman" pitchFamily="18" charset="0"/>
              </a:rPr>
              <a:t> </a:t>
            </a:r>
            <a:r>
              <a:rPr lang="ru-RU" sz="1400" b="0" dirty="0" err="1">
                <a:latin typeface="Times New Roman" pitchFamily="18" charset="0"/>
              </a:rPr>
              <a:t>its</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length</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10 </a:t>
            </a:r>
            <a:r>
              <a:rPr lang="ru-RU" sz="1400" b="0" dirty="0" err="1">
                <a:latin typeface="Times New Roman" pitchFamily="18" charset="0"/>
              </a:rPr>
              <a:t>TeVis</a:t>
            </a:r>
            <a:r>
              <a:rPr lang="ru-RU" sz="1400" b="0" dirty="0">
                <a:latin typeface="Times New Roman" pitchFamily="18" charset="0"/>
              </a:rPr>
              <a:t> </a:t>
            </a:r>
            <a:r>
              <a:rPr lang="ru-RU" sz="1400" b="0" dirty="0" err="1">
                <a:latin typeface="Times New Roman" pitchFamily="18" charset="0"/>
              </a:rPr>
              <a:t>cτγ</a:t>
            </a:r>
            <a:r>
              <a:rPr lang="ru-RU" sz="1400" b="0" dirty="0">
                <a:latin typeface="Times New Roman" pitchFamily="18" charset="0"/>
              </a:rPr>
              <a:t>≈ 1000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a:t>
            </a:r>
            <a:r>
              <a:rPr lang="ru-RU" sz="1400" b="0" dirty="0" err="1">
                <a:latin typeface="Times New Roman" pitchFamily="18" charset="0"/>
              </a:rPr>
              <a:t>GeV</a:t>
            </a:r>
            <a:r>
              <a:rPr lang="en-US" sz="1400" b="0" dirty="0">
                <a:latin typeface="Times New Roman" pitchFamily="18" charset="0"/>
              </a:rPr>
              <a:t> </a:t>
            </a:r>
            <a:r>
              <a:rPr lang="ru-RU" sz="1400" b="0" dirty="0" err="1">
                <a:latin typeface="Times New Roman" pitchFamily="18" charset="0"/>
              </a:rPr>
              <a:t>energies</a:t>
            </a:r>
            <a:r>
              <a:rPr lang="ru-RU" sz="1400" b="0" dirty="0">
                <a:latin typeface="Times New Roman" pitchFamily="18" charset="0"/>
              </a:rPr>
              <a:t> </a:t>
            </a:r>
            <a:r>
              <a:rPr lang="ru-RU" sz="1400" b="0" dirty="0" err="1">
                <a:latin typeface="Times New Roman" pitchFamily="18" charset="0"/>
              </a:rPr>
              <a:t>it</a:t>
            </a:r>
            <a:r>
              <a:rPr lang="ru-RU" sz="1400" b="0" dirty="0">
                <a:latin typeface="Times New Roman" pitchFamily="18" charset="0"/>
              </a:rPr>
              <a:t> </a:t>
            </a:r>
            <a:r>
              <a:rPr lang="ru-RU" sz="1400" b="0" dirty="0" err="1">
                <a:latin typeface="Times New Roman" pitchFamily="18" charset="0"/>
              </a:rPr>
              <a:t>will</a:t>
            </a:r>
            <a:r>
              <a:rPr lang="ru-RU" sz="1400" b="0" dirty="0">
                <a:latin typeface="Times New Roman" pitchFamily="18" charset="0"/>
              </a:rPr>
              <a:t> </a:t>
            </a:r>
            <a:r>
              <a:rPr lang="ru-RU" sz="1400" b="0" dirty="0" err="1">
                <a:latin typeface="Times New Roman" pitchFamily="18" charset="0"/>
              </a:rPr>
              <a:t>tend</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far</a:t>
            </a:r>
            <a:r>
              <a:rPr lang="ru-RU" sz="1400" b="0" dirty="0">
                <a:latin typeface="Times New Roman" pitchFamily="18" charset="0"/>
              </a:rPr>
              <a:t> </a:t>
            </a:r>
            <a:r>
              <a:rPr lang="ru-RU" sz="1400" b="0" dirty="0" err="1">
                <a:latin typeface="Times New Roman" pitchFamily="18" charset="0"/>
              </a:rPr>
              <a:t>from</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detectors</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colliders</a:t>
            </a:r>
            <a:r>
              <a:rPr lang="ru-RU" sz="1400" b="0" dirty="0">
                <a:latin typeface="Times New Roman" pitchFamily="18" charset="0"/>
              </a:rPr>
              <a:t>.</a:t>
            </a:r>
            <a:r>
              <a:rPr lang="en-US" sz="1400" b="0" dirty="0">
                <a:latin typeface="Times New Roman" pitchFamily="18" charset="0"/>
              </a:rPr>
              <a:t> </a:t>
            </a:r>
          </a:p>
          <a:p>
            <a:pPr algn="just"/>
            <a:r>
              <a:rPr lang="en-US" sz="1400" b="0" dirty="0" smtClean="0">
                <a:latin typeface="Times New Roman" pitchFamily="18" charset="0"/>
              </a:rPr>
              <a:t> </a:t>
            </a:r>
            <a:r>
              <a:rPr lang="ru-RU" sz="1400" b="0" dirty="0" smtClean="0">
                <a:latin typeface="Times New Roman" pitchFamily="18" charset="0"/>
              </a:rPr>
              <a:t>A </a:t>
            </a:r>
            <a:r>
              <a:rPr lang="ru-RU" sz="1400" b="0" dirty="0" err="1">
                <a:latin typeface="Times New Roman" pitchFamily="18" charset="0"/>
              </a:rPr>
              <a:t>first</a:t>
            </a:r>
            <a:r>
              <a:rPr lang="ru-RU" sz="1400" b="0" dirty="0">
                <a:latin typeface="Times New Roman" pitchFamily="18" charset="0"/>
              </a:rPr>
              <a:t> </a:t>
            </a:r>
            <a:r>
              <a:rPr lang="ru-RU" sz="1400" b="0" dirty="0" err="1">
                <a:latin typeface="Times New Roman" pitchFamily="18" charset="0"/>
              </a:rPr>
              <a:t>h</a:t>
            </a:r>
            <a:r>
              <a:rPr lang="ru-RU" sz="1400" b="0" dirty="0">
                <a:latin typeface="Times New Roman" pitchFamily="18" charset="0"/>
              </a:rPr>
              <a:t> </a:t>
            </a:r>
            <a:r>
              <a:rPr lang="ru-RU" sz="1400" b="0" dirty="0" err="1">
                <a:latin typeface="Times New Roman" pitchFamily="18" charset="0"/>
              </a:rPr>
              <a:t>model</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we</a:t>
            </a:r>
            <a:r>
              <a:rPr lang="ru-RU" sz="1400" b="0" dirty="0">
                <a:latin typeface="Times New Roman" pitchFamily="18" charset="0"/>
              </a:rPr>
              <a:t> </a:t>
            </a:r>
            <a:r>
              <a:rPr lang="ru-RU" sz="1400" b="0" dirty="0" err="1">
                <a:latin typeface="Times New Roman" pitchFamily="18" charset="0"/>
              </a:rPr>
              <a:t>would</a:t>
            </a:r>
            <a:r>
              <a:rPr lang="ru-RU" sz="1400" b="0" dirty="0">
                <a:latin typeface="Times New Roman" pitchFamily="18" charset="0"/>
              </a:rPr>
              <a:t> </a:t>
            </a:r>
            <a:r>
              <a:rPr lang="ru-RU" sz="1400" b="0" dirty="0" err="1">
                <a:latin typeface="Times New Roman" pitchFamily="18" charset="0"/>
              </a:rPr>
              <a:t>like</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discuss</a:t>
            </a:r>
            <a:r>
              <a:rPr lang="ru-RU" sz="1400" b="0" dirty="0">
                <a:latin typeface="Times New Roman" pitchFamily="18" charset="0"/>
              </a:rPr>
              <a:t> </a:t>
            </a:r>
            <a:r>
              <a:rPr lang="ru-RU" sz="1400" b="0" dirty="0" err="1">
                <a:latin typeface="Times New Roman" pitchFamily="18" charset="0"/>
              </a:rPr>
              <a:t>has</a:t>
            </a:r>
            <a:r>
              <a:rPr lang="ru-RU" sz="1400" b="0" dirty="0">
                <a:latin typeface="Times New Roman" pitchFamily="18" charset="0"/>
              </a:rPr>
              <a:t> </a:t>
            </a:r>
            <a:r>
              <a:rPr lang="ru-RU" sz="1400" b="0" dirty="0" err="1">
                <a:latin typeface="Times New Roman" pitchFamily="18" charset="0"/>
              </a:rPr>
              <a:t>been</a:t>
            </a:r>
            <a:r>
              <a:rPr lang="ru-RU" sz="1400" b="0" dirty="0">
                <a:latin typeface="Times New Roman" pitchFamily="18" charset="0"/>
              </a:rPr>
              <a:t> </a:t>
            </a:r>
            <a:r>
              <a:rPr lang="ru-RU" sz="1400" b="0" dirty="0" err="1">
                <a:latin typeface="Times New Roman" pitchFamily="18" charset="0"/>
              </a:rPr>
              <a:t>recently</a:t>
            </a:r>
            <a:r>
              <a:rPr lang="ru-RU" sz="1400" b="0" dirty="0">
                <a:latin typeface="Times New Roman" pitchFamily="18" charset="0"/>
              </a:rPr>
              <a:t> </a:t>
            </a:r>
            <a:r>
              <a:rPr lang="ru-RU" sz="1400" b="0" dirty="0" err="1">
                <a:latin typeface="Times New Roman" pitchFamily="18" charset="0"/>
              </a:rPr>
              <a:t>proposed</a:t>
            </a:r>
            <a:r>
              <a:rPr lang="ru-RU" sz="1400" b="0" dirty="0">
                <a:latin typeface="Times New Roman" pitchFamily="18" charset="0"/>
              </a:rPr>
              <a:t> </a:t>
            </a:r>
            <a:r>
              <a:rPr lang="ru-RU" sz="1400" b="0" dirty="0" err="1">
                <a:latin typeface="Times New Roman" pitchFamily="18" charset="0"/>
              </a:rPr>
              <a:t>by</a:t>
            </a:r>
            <a:r>
              <a:rPr lang="ru-RU" sz="1400" b="0" dirty="0">
                <a:latin typeface="Times New Roman" pitchFamily="18" charset="0"/>
              </a:rPr>
              <a:t> [</a:t>
            </a:r>
            <a:r>
              <a:rPr lang="ru-RU" sz="1400" b="0" dirty="0" err="1">
                <a:latin typeface="Times New Roman" pitchFamily="18" charset="0"/>
              </a:rPr>
              <a:t>Gninenko</a:t>
            </a:r>
            <a:r>
              <a:rPr lang="ru-RU" sz="1400" b="0" dirty="0">
                <a:latin typeface="Times New Roman" pitchFamily="18" charset="0"/>
              </a:rPr>
              <a:t>, 2009]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explain</a:t>
            </a:r>
            <a:r>
              <a:rPr lang="ru-RU" sz="1400" b="0" dirty="0">
                <a:latin typeface="Times New Roman" pitchFamily="18" charset="0"/>
              </a:rPr>
              <a:t> </a:t>
            </a:r>
            <a:r>
              <a:rPr lang="ru-RU" sz="1400" b="0" dirty="0" err="1">
                <a:latin typeface="Times New Roman" pitchFamily="18" charset="0"/>
              </a:rPr>
              <a:t>an</a:t>
            </a:r>
            <a:r>
              <a:rPr lang="ru-RU" sz="1400" b="0" dirty="0">
                <a:latin typeface="Times New Roman" pitchFamily="18" charset="0"/>
              </a:rPr>
              <a:t> </a:t>
            </a:r>
            <a:r>
              <a:rPr lang="ru-RU" sz="1400" b="0" dirty="0" err="1">
                <a:latin typeface="Times New Roman" pitchFamily="18" charset="0"/>
              </a:rPr>
              <a:t>anomaly</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a:t>
            </a:r>
            <a:r>
              <a:rPr lang="ru-RU" sz="1400" b="0" dirty="0" err="1">
                <a:latin typeface="Times New Roman" pitchFamily="18" charset="0"/>
              </a:rPr>
              <a:t>MiniBooNE</a:t>
            </a:r>
            <a:r>
              <a:rPr lang="en-US" sz="1400" b="0" dirty="0">
                <a:latin typeface="Times New Roman" pitchFamily="18" charset="0"/>
              </a:rPr>
              <a:t> </a:t>
            </a:r>
            <a:r>
              <a:rPr lang="ru-RU" sz="1400" b="0" dirty="0">
                <a:latin typeface="Times New Roman" pitchFamily="18" charset="0"/>
              </a:rPr>
              <a:t>[</a:t>
            </a:r>
            <a:r>
              <a:rPr lang="ru-RU" sz="1400" b="0" dirty="0" err="1">
                <a:latin typeface="Times New Roman" pitchFamily="18" charset="0"/>
              </a:rPr>
              <a:t>Aguilar-ArevaloA</a:t>
            </a:r>
            <a:r>
              <a:rPr lang="ru-RU" sz="1400" b="0" dirty="0">
                <a:latin typeface="Times New Roman" pitchFamily="18" charset="0"/>
              </a:rPr>
              <a:t>. A. etal.2007]. </a:t>
            </a:r>
            <a:r>
              <a:rPr lang="ru-RU" sz="1400" b="0" dirty="0" err="1">
                <a:latin typeface="Times New Roman" pitchFamily="18" charset="0"/>
              </a:rPr>
              <a:t>He</a:t>
            </a:r>
            <a:r>
              <a:rPr lang="ru-RU" sz="1400" b="0" dirty="0">
                <a:latin typeface="Times New Roman" pitchFamily="18" charset="0"/>
              </a:rPr>
              <a:t> </a:t>
            </a:r>
            <a:r>
              <a:rPr lang="ru-RU" sz="1400" b="0" dirty="0" err="1">
                <a:latin typeface="Times New Roman" pitchFamily="18" charset="0"/>
              </a:rPr>
              <a:t>claims</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excess</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electron-like</a:t>
            </a:r>
            <a:r>
              <a:rPr lang="ru-RU" sz="1400" b="0" dirty="0">
                <a:latin typeface="Times New Roman" pitchFamily="18" charset="0"/>
              </a:rPr>
              <a:t> </a:t>
            </a:r>
            <a:r>
              <a:rPr lang="ru-RU" sz="1400" b="0" dirty="0" err="1">
                <a:latin typeface="Times New Roman" pitchFamily="18" charset="0"/>
              </a:rPr>
              <a:t>events</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interactions</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&lt;E&gt; ≈ 800 </a:t>
            </a:r>
            <a:r>
              <a:rPr lang="ru-RU" sz="1400" b="0" dirty="0" err="1">
                <a:latin typeface="Times New Roman" pitchFamily="18" charset="0"/>
              </a:rPr>
              <a:t>MeV</a:t>
            </a:r>
            <a:r>
              <a:rPr lang="en-US" sz="1400" b="0" dirty="0">
                <a:latin typeface="Times New Roman" pitchFamily="18" charset="0"/>
              </a:rPr>
              <a:t> </a:t>
            </a:r>
            <a:r>
              <a:rPr lang="ru-RU" sz="1400" b="0" dirty="0" err="1">
                <a:latin typeface="Times New Roman" pitchFamily="18" charset="0"/>
              </a:rPr>
              <a:t>ν</a:t>
            </a:r>
            <a:r>
              <a:rPr lang="ru-RU" sz="1400" b="0" baseline="-14000" dirty="0" err="1">
                <a:latin typeface="Times New Roman" pitchFamily="18" charset="0"/>
              </a:rPr>
              <a:t>μ</a:t>
            </a:r>
            <a:r>
              <a:rPr lang="en-US" sz="1400" b="0" dirty="0">
                <a:latin typeface="Times New Roman" pitchFamily="18" charset="0"/>
              </a:rPr>
              <a:t> </a:t>
            </a:r>
            <a:r>
              <a:rPr lang="ru-RU" sz="1400" b="0" dirty="0" err="1">
                <a:latin typeface="Times New Roman" pitchFamily="18" charset="0"/>
              </a:rPr>
              <a:t>beam</a:t>
            </a:r>
            <a:r>
              <a:rPr lang="ru-RU" sz="1400" b="0" dirty="0">
                <a:latin typeface="Times New Roman" pitchFamily="18" charset="0"/>
              </a:rPr>
              <a:t> </a:t>
            </a:r>
            <a:r>
              <a:rPr lang="ru-RU" sz="1400" b="0" dirty="0" err="1">
                <a:latin typeface="Times New Roman" pitchFamily="18" charset="0"/>
              </a:rPr>
              <a:t>could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caused</a:t>
            </a:r>
            <a:r>
              <a:rPr lang="ru-RU" sz="1400" b="0" dirty="0">
                <a:latin typeface="Times New Roman" pitchFamily="18" charset="0"/>
              </a:rPr>
              <a:t> </a:t>
            </a:r>
            <a:r>
              <a:rPr lang="ru-RU" sz="1400" b="0" dirty="0" err="1">
                <a:latin typeface="Times New Roman" pitchFamily="18" charset="0"/>
              </a:rPr>
              <a:t>by</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heavy</a:t>
            </a:r>
            <a:r>
              <a:rPr lang="ru-RU" sz="1400" b="0" dirty="0">
                <a:latin typeface="Times New Roman" pitchFamily="18" charset="0"/>
              </a:rPr>
              <a:t> </a:t>
            </a:r>
            <a:r>
              <a:rPr lang="ru-RU" sz="1400" b="0" dirty="0" err="1">
                <a:latin typeface="Times New Roman" pitchFamily="18" charset="0"/>
              </a:rPr>
              <a:t>neutrino</a:t>
            </a:r>
            <a:r>
              <a:rPr lang="ru-RU" sz="1400" b="0" dirty="0">
                <a:latin typeface="Times New Roman" pitchFamily="18" charset="0"/>
              </a:rPr>
              <a:t> </a:t>
            </a:r>
            <a:r>
              <a:rPr lang="ru-RU" sz="1400" b="0" dirty="0" err="1">
                <a:latin typeface="Times New Roman" pitchFamily="18" charset="0"/>
              </a:rPr>
              <a:t>if</a:t>
            </a:r>
            <a:r>
              <a:rPr lang="ru-RU" sz="1400" b="0" dirty="0">
                <a:latin typeface="Times New Roman" pitchFamily="18" charset="0"/>
              </a:rPr>
              <a:t> </a:t>
            </a:r>
            <a:r>
              <a:rPr lang="ru-RU" sz="1400" b="0" dirty="0" err="1">
                <a:latin typeface="Times New Roman" pitchFamily="18" charset="0"/>
              </a:rPr>
              <a:t>m</a:t>
            </a:r>
            <a:r>
              <a:rPr lang="ru-RU" sz="1400" b="0" baseline="-14000" dirty="0" err="1">
                <a:latin typeface="Times New Roman" pitchFamily="18" charset="0"/>
              </a:rPr>
              <a:t>h</a:t>
            </a:r>
            <a:r>
              <a:rPr lang="en-US" sz="1400" b="0" dirty="0">
                <a:latin typeface="Times New Roman" pitchFamily="18" charset="0"/>
              </a:rPr>
              <a:t> </a:t>
            </a:r>
            <a:r>
              <a:rPr lang="ru-RU" sz="1400" b="0" dirty="0">
                <a:latin typeface="Times New Roman" pitchFamily="18" charset="0"/>
              </a:rPr>
              <a:t>≈ 0.5 </a:t>
            </a:r>
            <a:r>
              <a:rPr lang="ru-RU" sz="1400" b="0" dirty="0" err="1">
                <a:latin typeface="Times New Roman" pitchFamily="18" charset="0"/>
              </a:rPr>
              <a:t>GeV</a:t>
            </a:r>
            <a:r>
              <a:rPr lang="ru-RU" sz="1400" b="0" dirty="0">
                <a:latin typeface="Times New Roman" pitchFamily="18" charset="0"/>
              </a:rPr>
              <a:t>, </a:t>
            </a:r>
            <a:r>
              <a:rPr lang="ru-RU" sz="1400" b="0" dirty="0" err="1">
                <a:latin typeface="Times New Roman" pitchFamily="18" charset="0"/>
              </a:rPr>
              <a:t>cτ</a:t>
            </a:r>
            <a:r>
              <a:rPr lang="ru-RU" sz="1400" b="0" baseline="-14000" dirty="0" err="1">
                <a:latin typeface="Times New Roman" pitchFamily="18" charset="0"/>
              </a:rPr>
              <a:t>h</a:t>
            </a:r>
            <a:r>
              <a:rPr lang="ru-RU" sz="1400" b="0" dirty="0">
                <a:latin typeface="Times New Roman" pitchFamily="18" charset="0"/>
              </a:rPr>
              <a:t>≤ 30 </a:t>
            </a:r>
            <a:r>
              <a:rPr lang="ru-RU" sz="1400" b="0" dirty="0" err="1">
                <a:latin typeface="Times New Roman" pitchFamily="18" charset="0"/>
              </a:rPr>
              <a:t>m</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U</a:t>
            </a:r>
            <a:r>
              <a:rPr lang="ru-RU" sz="1400" b="0" baseline="-10000" dirty="0" err="1">
                <a:latin typeface="Times New Roman" pitchFamily="18" charset="0"/>
              </a:rPr>
              <a:t>μh</a:t>
            </a:r>
            <a:r>
              <a:rPr lang="ru-RU" sz="1400" b="0" dirty="0">
                <a:latin typeface="Times New Roman" pitchFamily="18" charset="0"/>
              </a:rPr>
              <a:t>|</a:t>
            </a:r>
            <a:r>
              <a:rPr lang="ru-RU" sz="1400" b="0" baseline="30000" dirty="0">
                <a:latin typeface="Times New Roman" pitchFamily="18" charset="0"/>
              </a:rPr>
              <a:t>2</a:t>
            </a:r>
            <a:r>
              <a:rPr lang="en-US" sz="1400" b="0" dirty="0">
                <a:latin typeface="Times New Roman" pitchFamily="18" charset="0"/>
              </a:rPr>
              <a:t> </a:t>
            </a:r>
            <a:r>
              <a:rPr lang="ru-RU" sz="1400" b="0" dirty="0">
                <a:latin typeface="Times New Roman" pitchFamily="18" charset="0"/>
              </a:rPr>
              <a:t>≈ 10</a:t>
            </a:r>
            <a:r>
              <a:rPr lang="ru-RU" sz="1400" b="0" baseline="30000" dirty="0">
                <a:latin typeface="Times New Roman" pitchFamily="18" charset="0"/>
              </a:rPr>
              <a:t>−3</a:t>
            </a:r>
            <a:r>
              <a:rPr lang="ru-RU" sz="1400" b="0" dirty="0">
                <a:latin typeface="Times New Roman" pitchFamily="18" charset="0"/>
              </a:rPr>
              <a:t>μ</a:t>
            </a:r>
            <a:r>
              <a:rPr lang="en-US" sz="1400" b="0" baseline="-14000" dirty="0">
                <a:latin typeface="Times New Roman" pitchFamily="18" charset="0"/>
              </a:rPr>
              <a:t>B</a:t>
            </a:r>
            <a:r>
              <a:rPr lang="ru-RU" sz="1400" b="0" dirty="0">
                <a:latin typeface="Times New Roman" pitchFamily="18" charset="0"/>
              </a:rPr>
              <a:t>. </a:t>
            </a:r>
            <a:r>
              <a:rPr lang="ru-RU" sz="1400" b="0" dirty="0" err="1">
                <a:latin typeface="Times New Roman" pitchFamily="18" charset="0"/>
              </a:rPr>
              <a:t>This</a:t>
            </a:r>
            <a:r>
              <a:rPr lang="ru-RU" sz="1400" b="0" dirty="0">
                <a:latin typeface="Times New Roman" pitchFamily="18" charset="0"/>
              </a:rPr>
              <a:t> </a:t>
            </a:r>
            <a:r>
              <a:rPr lang="ru-RU" sz="1400" b="0" dirty="0" err="1">
                <a:latin typeface="Times New Roman" pitchFamily="18" charset="0"/>
              </a:rPr>
              <a:t>explanation</a:t>
            </a:r>
            <a:r>
              <a:rPr lang="ru-RU" sz="1400" b="0" dirty="0">
                <a:latin typeface="Times New Roman" pitchFamily="18" charset="0"/>
              </a:rPr>
              <a:t> </a:t>
            </a:r>
            <a:r>
              <a:rPr lang="ru-RU" sz="1400" b="0" dirty="0" err="1">
                <a:latin typeface="Times New Roman" pitchFamily="18" charset="0"/>
              </a:rPr>
              <a:t>requires</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large</a:t>
            </a:r>
            <a:r>
              <a:rPr lang="ru-RU" sz="1400" b="0" dirty="0">
                <a:latin typeface="Times New Roman" pitchFamily="18" charset="0"/>
              </a:rPr>
              <a:t> </a:t>
            </a:r>
            <a:r>
              <a:rPr lang="ru-RU" sz="1400" b="0" dirty="0" err="1">
                <a:latin typeface="Times New Roman" pitchFamily="18" charset="0"/>
              </a:rPr>
              <a:t>transition</a:t>
            </a:r>
            <a:r>
              <a:rPr lang="ru-RU" sz="1400" b="0" dirty="0">
                <a:latin typeface="Times New Roman" pitchFamily="18" charset="0"/>
              </a:rPr>
              <a:t> </a:t>
            </a:r>
            <a:r>
              <a:rPr lang="ru-RU" sz="1400" b="0" dirty="0" err="1">
                <a:latin typeface="Times New Roman" pitchFamily="18" charset="0"/>
              </a:rPr>
              <a:t>magnetic</a:t>
            </a:r>
            <a:r>
              <a:rPr lang="ru-RU" sz="1400" b="0" dirty="0">
                <a:latin typeface="Times New Roman" pitchFamily="18" charset="0"/>
              </a:rPr>
              <a:t> </a:t>
            </a:r>
            <a:r>
              <a:rPr lang="ru-RU" sz="1400" b="0" dirty="0" err="1">
                <a:latin typeface="Times New Roman" pitchFamily="18" charset="0"/>
              </a:rPr>
              <a:t>moment</a:t>
            </a:r>
            <a:r>
              <a:rPr lang="ru-RU" sz="1400" b="0" dirty="0">
                <a:latin typeface="Times New Roman" pitchFamily="18" charset="0"/>
              </a:rPr>
              <a:t> [R. N. </a:t>
            </a:r>
            <a:r>
              <a:rPr lang="ru-RU" sz="1400" b="0" dirty="0" err="1">
                <a:latin typeface="Times New Roman" pitchFamily="18" charset="0"/>
              </a:rPr>
              <a:t>Mohapatraand</a:t>
            </a:r>
            <a:r>
              <a:rPr lang="ru-RU" sz="1400" b="0" dirty="0">
                <a:latin typeface="Times New Roman" pitchFamily="18" charset="0"/>
              </a:rPr>
              <a:t> P. B. </a:t>
            </a:r>
            <a:r>
              <a:rPr lang="ru-RU" sz="1400" b="0" dirty="0" err="1">
                <a:latin typeface="Times New Roman" pitchFamily="18" charset="0"/>
              </a:rPr>
              <a:t>Pal</a:t>
            </a:r>
            <a:r>
              <a:rPr lang="ru-RU" sz="1400" b="0" dirty="0">
                <a:latin typeface="Times New Roman" pitchFamily="18" charset="0"/>
              </a:rPr>
              <a:t>, 1998], </a:t>
            </a:r>
            <a:r>
              <a:rPr lang="ru-RU" sz="1400" b="0" dirty="0" err="1">
                <a:latin typeface="Times New Roman" pitchFamily="18" charset="0"/>
              </a:rPr>
              <a:t>μ</a:t>
            </a:r>
            <a:r>
              <a:rPr lang="ru-RU" sz="1400" b="0" baseline="-14000" dirty="0" err="1">
                <a:latin typeface="Times New Roman" pitchFamily="18" charset="0"/>
              </a:rPr>
              <a:t>tran</a:t>
            </a:r>
            <a:r>
              <a:rPr lang="ru-RU" sz="1400" b="0" dirty="0">
                <a:latin typeface="Times New Roman" pitchFamily="18" charset="0"/>
              </a:rPr>
              <a:t>≈ 10</a:t>
            </a:r>
            <a:r>
              <a:rPr lang="ru-RU" sz="1400" b="0" baseline="30000" dirty="0">
                <a:latin typeface="Times New Roman" pitchFamily="18" charset="0"/>
              </a:rPr>
              <a:t>−10</a:t>
            </a:r>
            <a:r>
              <a:rPr lang="ru-RU" sz="1400" b="0" dirty="0">
                <a:latin typeface="Times New Roman" pitchFamily="18" charset="0"/>
              </a:rPr>
              <a:t>μ</a:t>
            </a:r>
            <a:r>
              <a:rPr lang="ru-RU" sz="1400" b="0" baseline="-14000" dirty="0">
                <a:latin typeface="Times New Roman" pitchFamily="18" charset="0"/>
              </a:rPr>
              <a:t>B</a:t>
            </a:r>
            <a:r>
              <a:rPr lang="ru-RU" sz="1400" b="0" dirty="0">
                <a:latin typeface="Times New Roman" pitchFamily="18" charset="0"/>
              </a:rPr>
              <a:t>, </a:t>
            </a:r>
            <a:r>
              <a:rPr lang="ru-RU" sz="1400" b="0" dirty="0" err="1">
                <a:latin typeface="Times New Roman" pitchFamily="18" charset="0"/>
              </a:rPr>
              <a:t>which</a:t>
            </a:r>
            <a:r>
              <a:rPr lang="ru-RU" sz="1400" b="0" dirty="0">
                <a:latin typeface="Times New Roman" pitchFamily="18" charset="0"/>
              </a:rPr>
              <a:t> </a:t>
            </a:r>
            <a:r>
              <a:rPr lang="ru-RU" sz="1400" b="0" dirty="0" err="1">
                <a:latin typeface="Times New Roman" pitchFamily="18" charset="0"/>
              </a:rPr>
              <a:t>implies</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dominant</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Mode</a:t>
            </a:r>
            <a:r>
              <a:rPr lang="ru-RU" sz="1400" b="0" dirty="0">
                <a:latin typeface="Times New Roman" pitchFamily="18" charset="0"/>
              </a:rPr>
              <a:t> </a:t>
            </a:r>
            <a:r>
              <a:rPr lang="ru-RU" sz="1400" b="0" dirty="0" err="1">
                <a:latin typeface="Times New Roman" pitchFamily="18" charset="0"/>
              </a:rPr>
              <a:t>ν</a:t>
            </a:r>
            <a:r>
              <a:rPr lang="ru-RU" sz="1400" b="0" baseline="-14000" dirty="0" err="1">
                <a:latin typeface="Times New Roman" pitchFamily="18" charset="0"/>
              </a:rPr>
              <a:t>h</a:t>
            </a:r>
            <a:r>
              <a:rPr lang="ru-RU" sz="1400" b="0" dirty="0" err="1">
                <a:latin typeface="Times New Roman" pitchFamily="18" charset="0"/>
              </a:rPr>
              <a:t>→ γν.</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final</a:t>
            </a:r>
            <a:r>
              <a:rPr lang="ru-RU" sz="1400" b="0" dirty="0">
                <a:latin typeface="Times New Roman" pitchFamily="18" charset="0"/>
              </a:rPr>
              <a:t> </a:t>
            </a:r>
            <a:r>
              <a:rPr lang="ru-RU" sz="1400" b="0" dirty="0" err="1">
                <a:latin typeface="Times New Roman" pitchFamily="18" charset="0"/>
              </a:rPr>
              <a:t>photon</a:t>
            </a:r>
            <a:r>
              <a:rPr lang="ru-RU" sz="1400" b="0" dirty="0">
                <a:latin typeface="Times New Roman" pitchFamily="18" charset="0"/>
              </a:rPr>
              <a:t> </a:t>
            </a:r>
            <a:r>
              <a:rPr lang="ru-RU" sz="1400" b="0" dirty="0" err="1">
                <a:latin typeface="Times New Roman" pitchFamily="18" charset="0"/>
              </a:rPr>
              <a:t>would</a:t>
            </a:r>
            <a:r>
              <a:rPr lang="ru-RU" sz="1400" b="0" dirty="0">
                <a:latin typeface="Times New Roman" pitchFamily="18" charset="0"/>
              </a:rPr>
              <a:t> </a:t>
            </a:r>
            <a:r>
              <a:rPr lang="ru-RU" sz="1400" b="0" dirty="0" err="1">
                <a:latin typeface="Times New Roman" pitchFamily="18" charset="0"/>
              </a:rPr>
              <a:t>convert</a:t>
            </a:r>
            <a:r>
              <a:rPr lang="ru-RU" sz="1400" b="0" dirty="0">
                <a:latin typeface="Times New Roman" pitchFamily="18" charset="0"/>
              </a:rPr>
              <a:t> </a:t>
            </a:r>
            <a:r>
              <a:rPr lang="ru-RU" sz="1400" b="0" dirty="0" err="1">
                <a:latin typeface="Times New Roman" pitchFamily="18" charset="0"/>
              </a:rPr>
              <a:t>into</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e+e</a:t>
            </a:r>
            <a:r>
              <a:rPr lang="ru-RU" sz="1400" b="0" dirty="0">
                <a:latin typeface="Times New Roman" pitchFamily="18" charset="0"/>
              </a:rPr>
              <a:t>− </a:t>
            </a:r>
            <a:r>
              <a:rPr lang="ru-RU" sz="1400" b="0" dirty="0" err="1">
                <a:latin typeface="Times New Roman" pitchFamily="18" charset="0"/>
              </a:rPr>
              <a:t>pair</a:t>
            </a:r>
            <a:r>
              <a:rPr lang="ru-RU" sz="1400" b="0" dirty="0">
                <a:latin typeface="Times New Roman" pitchFamily="18" charset="0"/>
              </a:rPr>
              <a:t> </a:t>
            </a:r>
            <a:r>
              <a:rPr lang="ru-RU" sz="1400" b="0" dirty="0" err="1">
                <a:latin typeface="Times New Roman" pitchFamily="18" charset="0"/>
              </a:rPr>
              <a:t>with</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small</a:t>
            </a:r>
            <a:r>
              <a:rPr lang="ru-RU" sz="1400" b="0" dirty="0">
                <a:latin typeface="Times New Roman" pitchFamily="18" charset="0"/>
              </a:rPr>
              <a:t> </a:t>
            </a:r>
            <a:r>
              <a:rPr lang="ru-RU" sz="1400" b="0" dirty="0" err="1">
                <a:latin typeface="Times New Roman" pitchFamily="18" charset="0"/>
              </a:rPr>
              <a:t>opening</a:t>
            </a:r>
            <a:r>
              <a:rPr lang="ru-RU" sz="1400" b="0" dirty="0">
                <a:latin typeface="Times New Roman" pitchFamily="18" charset="0"/>
              </a:rPr>
              <a:t> </a:t>
            </a:r>
            <a:r>
              <a:rPr lang="ru-RU" sz="1400" b="0" dirty="0" err="1">
                <a:latin typeface="Times New Roman" pitchFamily="18" charset="0"/>
              </a:rPr>
              <a:t>angle</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would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indistinguishable</a:t>
            </a:r>
            <a:r>
              <a:rPr lang="ru-RU" sz="1400" b="0" dirty="0">
                <a:latin typeface="Times New Roman" pitchFamily="18" charset="0"/>
              </a:rPr>
              <a:t> </a:t>
            </a:r>
            <a:r>
              <a:rPr lang="ru-RU" sz="1400" b="0" dirty="0" err="1">
                <a:latin typeface="Times New Roman" pitchFamily="18" charset="0"/>
              </a:rPr>
              <a:t>from</a:t>
            </a:r>
            <a:r>
              <a:rPr lang="ru-RU" sz="1400" b="0" dirty="0">
                <a:latin typeface="Times New Roman" pitchFamily="18" charset="0"/>
              </a:rPr>
              <a:t> </a:t>
            </a:r>
            <a:r>
              <a:rPr lang="ru-RU" sz="1400" b="0" dirty="0" err="1">
                <a:latin typeface="Times New Roman" pitchFamily="18" charset="0"/>
              </a:rPr>
              <a:t>an</a:t>
            </a:r>
            <a:r>
              <a:rPr lang="ru-RU" sz="1400" b="0" dirty="0">
                <a:latin typeface="Times New Roman" pitchFamily="18" charset="0"/>
              </a:rPr>
              <a:t> </a:t>
            </a:r>
            <a:r>
              <a:rPr lang="ru-RU" sz="1400" b="0" dirty="0" err="1">
                <a:latin typeface="Times New Roman" pitchFamily="18" charset="0"/>
              </a:rPr>
              <a:t>electron</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MiniBooNE</a:t>
            </a:r>
            <a:r>
              <a:rPr lang="ru-RU" sz="1400" b="0" dirty="0">
                <a:latin typeface="Times New Roman" pitchFamily="18" charset="0"/>
              </a:rPr>
              <a:t>.</a:t>
            </a:r>
            <a:r>
              <a:rPr lang="en-US" sz="1400" b="0" dirty="0">
                <a:latin typeface="Times New Roman" pitchFamily="18" charset="0"/>
              </a:rPr>
              <a:t> </a:t>
            </a:r>
            <a:r>
              <a:rPr lang="ru-RU" sz="1400" b="0" dirty="0" err="1">
                <a:latin typeface="Times New Roman" pitchFamily="18" charset="0"/>
              </a:rPr>
              <a:t>It</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easy</a:t>
            </a:r>
            <a:r>
              <a:rPr lang="ru-RU" sz="1400" b="0" dirty="0">
                <a:latin typeface="Times New Roman" pitchFamily="18" charset="0"/>
              </a:rPr>
              <a:t> </a:t>
            </a:r>
            <a:r>
              <a:rPr lang="ru-RU" sz="1400" b="0" dirty="0" err="1">
                <a:latin typeface="Times New Roman" pitchFamily="18" charset="0"/>
              </a:rPr>
              <a:t>to</a:t>
            </a:r>
            <a:r>
              <a:rPr lang="ru-RU" sz="1400" b="0" dirty="0">
                <a:latin typeface="Times New Roman" pitchFamily="18" charset="0"/>
              </a:rPr>
              <a:t> </a:t>
            </a:r>
            <a:r>
              <a:rPr lang="ru-RU" sz="1400" b="0" dirty="0" err="1">
                <a:latin typeface="Times New Roman" pitchFamily="18" charset="0"/>
              </a:rPr>
              <a:t>see</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such</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particle</a:t>
            </a:r>
            <a:r>
              <a:rPr lang="ru-RU" sz="1400" b="0" dirty="0">
                <a:latin typeface="Times New Roman" pitchFamily="18" charset="0"/>
              </a:rPr>
              <a:t> </a:t>
            </a:r>
            <a:r>
              <a:rPr lang="ru-RU" sz="1400" b="0" dirty="0" err="1">
                <a:latin typeface="Times New Roman" pitchFamily="18" charset="0"/>
              </a:rPr>
              <a:t>could</a:t>
            </a:r>
            <a:r>
              <a:rPr lang="ru-RU" sz="1400" b="0" dirty="0">
                <a:latin typeface="Times New Roman" pitchFamily="18" charset="0"/>
              </a:rPr>
              <a:t> </a:t>
            </a:r>
            <a:r>
              <a:rPr lang="ru-RU" sz="1400" b="0" dirty="0" err="1">
                <a:latin typeface="Times New Roman" pitchFamily="18" charset="0"/>
              </a:rPr>
              <a:t>have</a:t>
            </a:r>
            <a:r>
              <a:rPr lang="ru-RU" sz="1400" b="0" dirty="0">
                <a:latin typeface="Times New Roman" pitchFamily="18" charset="0"/>
              </a:rPr>
              <a:t> </a:t>
            </a:r>
            <a:r>
              <a:rPr lang="ru-RU" sz="1400" b="0" dirty="0" err="1">
                <a:latin typeface="Times New Roman" pitchFamily="18" charset="0"/>
              </a:rPr>
              <a:t>an</a:t>
            </a:r>
            <a:r>
              <a:rPr lang="ru-RU" sz="1400" b="0" dirty="0">
                <a:latin typeface="Times New Roman" pitchFamily="18" charset="0"/>
              </a:rPr>
              <a:t> </a:t>
            </a:r>
            <a:r>
              <a:rPr lang="ru-RU" sz="1400" b="0" dirty="0" err="1">
                <a:latin typeface="Times New Roman" pitchFamily="18" charset="0"/>
              </a:rPr>
              <a:t>impact</a:t>
            </a:r>
            <a:r>
              <a:rPr lang="ru-RU" sz="1400" b="0" dirty="0">
                <a:latin typeface="Times New Roman" pitchFamily="18" charset="0"/>
              </a:rPr>
              <a:t> </a:t>
            </a:r>
            <a:r>
              <a:rPr lang="ru-RU" sz="1400" b="0" dirty="0" err="1">
                <a:latin typeface="Times New Roman" pitchFamily="18" charset="0"/>
              </a:rPr>
              <a:t>on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SHALON </a:t>
            </a:r>
            <a:r>
              <a:rPr lang="ru-RU" sz="1400" b="0" dirty="0" err="1">
                <a:latin typeface="Times New Roman" pitchFamily="18" charset="0"/>
              </a:rPr>
              <a:t>events</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10 </a:t>
            </a:r>
            <a:r>
              <a:rPr lang="ru-RU" sz="1400" b="0" dirty="0" err="1">
                <a:latin typeface="Times New Roman" pitchFamily="18" charset="0"/>
              </a:rPr>
              <a:t>TeV</a:t>
            </a:r>
            <a:r>
              <a:rPr lang="en-US" sz="1400" b="0" dirty="0">
                <a:latin typeface="Times New Roman" pitchFamily="18" charset="0"/>
              </a:rPr>
              <a:t> </a:t>
            </a:r>
            <a:r>
              <a:rPr lang="ru-RU" sz="1400" b="0" dirty="0" err="1">
                <a:latin typeface="Times New Roman" pitchFamily="18" charset="0"/>
              </a:rPr>
              <a:t>its</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length</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λ</a:t>
            </a:r>
            <a:r>
              <a:rPr lang="ru-RU" sz="1400" b="0" baseline="-14000" dirty="0" err="1">
                <a:latin typeface="Times New Roman" pitchFamily="18" charset="0"/>
              </a:rPr>
              <a:t>h</a:t>
            </a:r>
            <a:r>
              <a:rPr lang="ru-RU" sz="1400" b="0" dirty="0" err="1">
                <a:latin typeface="Times New Roman" pitchFamily="18" charset="0"/>
              </a:rPr>
              <a:t>≈ </a:t>
            </a:r>
            <a:r>
              <a:rPr lang="ru-RU" sz="1400" b="0" dirty="0">
                <a:latin typeface="Times New Roman" pitchFamily="18" charset="0"/>
              </a:rPr>
              <a:t>600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If</a:t>
            </a:r>
            <a:r>
              <a:rPr lang="ru-RU" sz="1400" b="0" dirty="0">
                <a:latin typeface="Times New Roman" pitchFamily="18" charset="0"/>
              </a:rPr>
              <a:t> </a:t>
            </a:r>
            <a:r>
              <a:rPr lang="ru-RU" sz="1400" b="0" dirty="0" err="1">
                <a:latin typeface="Times New Roman" pitchFamily="18" charset="0"/>
              </a:rPr>
              <a:t>ν</a:t>
            </a:r>
            <a:r>
              <a:rPr lang="ru-RU" sz="1400" b="0" baseline="-14000" dirty="0" err="1">
                <a:latin typeface="Times New Roman" pitchFamily="18" charset="0"/>
              </a:rPr>
              <a:t>h</a:t>
            </a:r>
            <a:r>
              <a:rPr lang="en-US"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produced</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atmosphere</a:t>
            </a:r>
            <a:r>
              <a:rPr lang="ru-RU" sz="1400" b="0" dirty="0">
                <a:latin typeface="Times New Roman" pitchFamily="18" charset="0"/>
              </a:rPr>
              <a:t> </a:t>
            </a:r>
            <a:r>
              <a:rPr lang="ru-RU" sz="1400" b="0" dirty="0" err="1">
                <a:latin typeface="Times New Roman" pitchFamily="18" charset="0"/>
              </a:rPr>
              <a:t>with</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energy</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probability</a:t>
            </a:r>
            <a:r>
              <a:rPr lang="en-US"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it</a:t>
            </a:r>
            <a:r>
              <a:rPr lang="ru-RU" sz="1400" b="0" dirty="0">
                <a:latin typeface="Times New Roman" pitchFamily="18" charset="0"/>
              </a:rPr>
              <a:t> </a:t>
            </a:r>
            <a:r>
              <a:rPr lang="ru-RU" sz="1400" b="0" dirty="0" err="1">
                <a:latin typeface="Times New Roman" pitchFamily="18" charset="0"/>
              </a:rPr>
              <a:t>crosses</a:t>
            </a:r>
            <a:r>
              <a:rPr lang="ru-RU" sz="1400" b="0" dirty="0">
                <a:latin typeface="Times New Roman" pitchFamily="18" charset="0"/>
              </a:rPr>
              <a:t> </a:t>
            </a:r>
            <a:r>
              <a:rPr lang="ru-RU" sz="1400" b="0" dirty="0" err="1">
                <a:latin typeface="Times New Roman" pitchFamily="18" charset="0"/>
              </a:rPr>
              <a:t>λ≈ </a:t>
            </a:r>
            <a:r>
              <a:rPr lang="ru-RU" sz="1400" b="0" dirty="0">
                <a:latin typeface="Times New Roman" pitchFamily="18" charset="0"/>
              </a:rPr>
              <a:t>1000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rock</a:t>
            </a:r>
            <a:r>
              <a:rPr lang="ru-RU" sz="1400" b="0" dirty="0">
                <a:latin typeface="Times New Roman" pitchFamily="18" charset="0"/>
              </a:rPr>
              <a:t> </a:t>
            </a:r>
            <a:r>
              <a:rPr lang="ru-RU" sz="1400" b="0" dirty="0" err="1">
                <a:latin typeface="Times New Roman" pitchFamily="18" charset="0"/>
              </a:rPr>
              <a:t>and</a:t>
            </a:r>
            <a:r>
              <a:rPr lang="ru-RU" sz="1400" b="0" dirty="0">
                <a:latin typeface="Times New Roman" pitchFamily="18" charset="0"/>
              </a:rPr>
              <a:t> </a:t>
            </a:r>
            <a:r>
              <a:rPr lang="ru-RU" sz="1400" b="0" dirty="0" err="1">
                <a:latin typeface="Times New Roman" pitchFamily="18" charset="0"/>
              </a:rPr>
              <a:t>decays</a:t>
            </a:r>
            <a:r>
              <a:rPr lang="ru-RU" sz="1400" b="0" dirty="0">
                <a:latin typeface="Times New Roman" pitchFamily="18" charset="0"/>
              </a:rPr>
              <a:t> </a:t>
            </a:r>
            <a:r>
              <a:rPr lang="ru-RU" sz="1400" b="0" dirty="0" err="1">
                <a:latin typeface="Times New Roman" pitchFamily="18" charset="0"/>
              </a:rPr>
              <a:t>within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Δλ</a:t>
            </a:r>
            <a:r>
              <a:rPr lang="ru-RU" sz="1400" b="0" dirty="0">
                <a:latin typeface="Times New Roman" pitchFamily="18" charset="0"/>
              </a:rPr>
              <a:t>≈ 7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front</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telescope</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p</a:t>
            </a:r>
            <a:r>
              <a:rPr lang="ru-RU" sz="1400" b="0" dirty="0">
                <a:latin typeface="Times New Roman" pitchFamily="18" charset="0"/>
              </a:rPr>
              <a:t> = e</a:t>
            </a:r>
            <a:r>
              <a:rPr lang="ru-RU" sz="1400" b="0" baseline="30000" dirty="0">
                <a:latin typeface="Times New Roman" pitchFamily="18" charset="0"/>
              </a:rPr>
              <a:t>−</a:t>
            </a:r>
            <a:r>
              <a:rPr lang="ru-RU" sz="1400" b="0" baseline="30000" dirty="0" err="1">
                <a:latin typeface="Times New Roman" pitchFamily="18" charset="0"/>
              </a:rPr>
              <a:t>λ</a:t>
            </a:r>
            <a:r>
              <a:rPr lang="ru-RU" sz="1400" b="0" baseline="30000" dirty="0">
                <a:latin typeface="Times New Roman" pitchFamily="18" charset="0"/>
              </a:rPr>
              <a:t>/ </a:t>
            </a:r>
            <a:r>
              <a:rPr lang="ru-RU" sz="1400" b="0" baseline="30000" dirty="0" err="1">
                <a:latin typeface="Times New Roman" pitchFamily="18" charset="0"/>
              </a:rPr>
              <a:t>λh</a:t>
            </a:r>
            <a:r>
              <a:rPr lang="ru-RU" sz="1400" b="0" dirty="0">
                <a:latin typeface="Times New Roman" pitchFamily="18" charset="0"/>
              </a:rPr>
              <a:t>( 1 − </a:t>
            </a:r>
            <a:r>
              <a:rPr lang="ru-RU" sz="1400" b="0" dirty="0" err="1">
                <a:latin typeface="Times New Roman" pitchFamily="18" charset="0"/>
              </a:rPr>
              <a:t>e</a:t>
            </a:r>
            <a:r>
              <a:rPr lang="ru-RU" sz="1400" b="0" baseline="30000" dirty="0">
                <a:latin typeface="Times New Roman" pitchFamily="18" charset="0"/>
              </a:rPr>
              <a:t>− </a:t>
            </a:r>
            <a:r>
              <a:rPr lang="ru-RU" sz="1400" b="0" baseline="30000" dirty="0" err="1">
                <a:latin typeface="Times New Roman" pitchFamily="18" charset="0"/>
              </a:rPr>
              <a:t>Δλ</a:t>
            </a:r>
            <a:r>
              <a:rPr lang="ru-RU" sz="1400" b="0" baseline="30000" dirty="0">
                <a:latin typeface="Times New Roman" pitchFamily="18" charset="0"/>
              </a:rPr>
              <a:t>/ </a:t>
            </a:r>
            <a:r>
              <a:rPr lang="ru-RU" sz="1400" b="0" baseline="30000" dirty="0" err="1">
                <a:latin typeface="Times New Roman" pitchFamily="18" charset="0"/>
              </a:rPr>
              <a:t>λh</a:t>
            </a:r>
            <a:r>
              <a:rPr lang="ru-RU" sz="1400" b="0" dirty="0">
                <a:latin typeface="Times New Roman" pitchFamily="18" charset="0"/>
              </a:rPr>
              <a:t>) ≈ 0.002.</a:t>
            </a:r>
            <a:r>
              <a:rPr lang="en-US" sz="1400" b="0" dirty="0">
                <a:latin typeface="Times New Roman" pitchFamily="18" charset="0"/>
              </a:rPr>
              <a:t> </a:t>
            </a:r>
            <a:r>
              <a:rPr lang="ru-RU" sz="1400" b="0" dirty="0" err="1">
                <a:latin typeface="Times New Roman" pitchFamily="18" charset="0"/>
              </a:rPr>
              <a:t>This</a:t>
            </a:r>
            <a:r>
              <a:rPr lang="ru-RU" sz="1400" b="0" dirty="0">
                <a:latin typeface="Times New Roman" pitchFamily="18" charset="0"/>
              </a:rPr>
              <a:t> </a:t>
            </a:r>
            <a:r>
              <a:rPr lang="ru-RU" sz="1400" b="0" dirty="0" err="1">
                <a:latin typeface="Times New Roman" pitchFamily="18" charset="0"/>
              </a:rPr>
              <a:t>implies</a:t>
            </a:r>
            <a:r>
              <a:rPr lang="ru-RU" sz="1400" b="0" dirty="0">
                <a:latin typeface="Times New Roman" pitchFamily="18" charset="0"/>
              </a:rPr>
              <a:t> </a:t>
            </a:r>
            <a:r>
              <a:rPr lang="ru-RU" sz="1400" b="0" dirty="0" err="1">
                <a:latin typeface="Times New Roman" pitchFamily="18" charset="0"/>
              </a:rPr>
              <a:t>that</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atmospheric</a:t>
            </a:r>
            <a:r>
              <a:rPr lang="ru-RU" sz="1400" b="0" dirty="0">
                <a:latin typeface="Times New Roman" pitchFamily="18" charset="0"/>
              </a:rPr>
              <a:t> </a:t>
            </a:r>
            <a:r>
              <a:rPr lang="ru-RU" sz="1400" b="0" dirty="0" err="1">
                <a:latin typeface="Times New Roman" pitchFamily="18" charset="0"/>
              </a:rPr>
              <a:t>flux</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heavy</a:t>
            </a:r>
            <a:r>
              <a:rPr lang="ru-RU" sz="1400" b="0" dirty="0">
                <a:latin typeface="Times New Roman" pitchFamily="18" charset="0"/>
              </a:rPr>
              <a:t> </a:t>
            </a:r>
            <a:r>
              <a:rPr lang="ru-RU" sz="1400" b="0" dirty="0" err="1">
                <a:latin typeface="Times New Roman" pitchFamily="18" charset="0"/>
              </a:rPr>
              <a:t>neutrinos</a:t>
            </a:r>
            <a:r>
              <a:rPr lang="ru-RU" sz="1400" b="0" dirty="0">
                <a:latin typeface="Times New Roman" pitchFamily="18" charset="0"/>
              </a:rPr>
              <a:t> </a:t>
            </a:r>
            <a:r>
              <a:rPr lang="ru-RU" sz="1400" b="0" dirty="0" err="1">
                <a:latin typeface="Times New Roman" pitchFamily="18" charset="0"/>
              </a:rPr>
              <a:t>should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1/1000 </a:t>
            </a:r>
            <a:r>
              <a:rPr lang="ru-RU" sz="1400" b="0" dirty="0" err="1">
                <a:latin typeface="Times New Roman" pitchFamily="18" charset="0"/>
              </a:rPr>
              <a:t>fraction</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TeV</a:t>
            </a:r>
            <a:r>
              <a:rPr lang="en-US" sz="1400" b="0" dirty="0">
                <a:latin typeface="Times New Roman" pitchFamily="18" charset="0"/>
              </a:rPr>
              <a:t> </a:t>
            </a:r>
            <a:r>
              <a:rPr lang="ru-RU" sz="1400" b="0" dirty="0" err="1">
                <a:latin typeface="Times New Roman" pitchFamily="18" charset="0"/>
              </a:rPr>
              <a:t>flux</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primary</a:t>
            </a:r>
            <a:r>
              <a:rPr lang="ru-RU" sz="1400" b="0" dirty="0">
                <a:latin typeface="Times New Roman" pitchFamily="18" charset="0"/>
              </a:rPr>
              <a:t> </a:t>
            </a:r>
            <a:r>
              <a:rPr lang="ru-RU" sz="1400" b="0" dirty="0" err="1">
                <a:latin typeface="Times New Roman" pitchFamily="18" charset="0"/>
              </a:rPr>
              <a:t>cosmic</a:t>
            </a:r>
            <a:r>
              <a:rPr lang="ru-RU" sz="1400" b="0" dirty="0">
                <a:latin typeface="Times New Roman" pitchFamily="18" charset="0"/>
              </a:rPr>
              <a:t> </a:t>
            </a:r>
            <a:r>
              <a:rPr lang="ru-RU" sz="1400" b="0" dirty="0" err="1">
                <a:latin typeface="Times New Roman" pitchFamily="18" charset="0"/>
              </a:rPr>
              <a:t>rays</a:t>
            </a:r>
            <a:r>
              <a:rPr lang="ru-RU" sz="1400" b="0" dirty="0">
                <a:latin typeface="Times New Roman" pitchFamily="18" charset="0"/>
              </a:rPr>
              <a:t>. A </a:t>
            </a:r>
            <a:r>
              <a:rPr lang="ru-RU" sz="1400" b="0" dirty="0" err="1">
                <a:latin typeface="Times New Roman" pitchFamily="18" charset="0"/>
              </a:rPr>
              <a:t>slightly</a:t>
            </a:r>
            <a:r>
              <a:rPr lang="ru-RU" sz="1400" b="0" dirty="0">
                <a:latin typeface="Times New Roman" pitchFamily="18" charset="0"/>
              </a:rPr>
              <a:t> </a:t>
            </a:r>
            <a:r>
              <a:rPr lang="ru-RU" sz="1400" b="0" dirty="0" err="1">
                <a:latin typeface="Times New Roman" pitchFamily="18" charset="0"/>
              </a:rPr>
              <a:t>more</a:t>
            </a:r>
            <a:r>
              <a:rPr lang="ru-RU" sz="1400" b="0" dirty="0">
                <a:latin typeface="Times New Roman" pitchFamily="18" charset="0"/>
              </a:rPr>
              <a:t> </a:t>
            </a:r>
            <a:r>
              <a:rPr lang="ru-RU" sz="1400" b="0" dirty="0" err="1">
                <a:latin typeface="Times New Roman" pitchFamily="18" charset="0"/>
              </a:rPr>
              <a:t>frequent</a:t>
            </a:r>
            <a:r>
              <a:rPr lang="ru-RU" sz="1400" b="0" dirty="0">
                <a:latin typeface="Times New Roman" pitchFamily="18" charset="0"/>
              </a:rPr>
              <a:t> </a:t>
            </a:r>
            <a:r>
              <a:rPr lang="ru-RU" sz="1400" b="0" dirty="0" err="1">
                <a:latin typeface="Times New Roman" pitchFamily="18" charset="0"/>
              </a:rPr>
              <a:t>production</a:t>
            </a:r>
            <a:r>
              <a:rPr lang="ru-RU" sz="1400" b="0" dirty="0">
                <a:latin typeface="Times New Roman" pitchFamily="18" charset="0"/>
              </a:rPr>
              <a:t> </a:t>
            </a:r>
            <a:r>
              <a:rPr lang="ru-RU" sz="1400" b="0" dirty="0" err="1">
                <a:latin typeface="Times New Roman" pitchFamily="18" charset="0"/>
              </a:rPr>
              <a:t>rate</a:t>
            </a:r>
            <a:r>
              <a:rPr lang="ru-RU" sz="1400" b="0" dirty="0">
                <a:latin typeface="Times New Roman" pitchFamily="18" charset="0"/>
              </a:rPr>
              <a:t> </a:t>
            </a:r>
            <a:r>
              <a:rPr lang="ru-RU" sz="1400" b="0" dirty="0" err="1">
                <a:latin typeface="Times New Roman" pitchFamily="18" charset="0"/>
              </a:rPr>
              <a:t>could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expected</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second</a:t>
            </a:r>
            <a:r>
              <a:rPr lang="ru-RU" sz="1400" b="0" dirty="0">
                <a:latin typeface="Times New Roman" pitchFamily="18" charset="0"/>
              </a:rPr>
              <a:t> </a:t>
            </a:r>
            <a:r>
              <a:rPr lang="ru-RU" sz="1400" b="0" dirty="0" err="1">
                <a:latin typeface="Times New Roman" pitchFamily="18" charset="0"/>
              </a:rPr>
              <a:t>model</a:t>
            </a:r>
            <a:r>
              <a:rPr lang="ru-RU" sz="1400" b="0" dirty="0">
                <a:latin typeface="Times New Roman" pitchFamily="18" charset="0"/>
              </a:rPr>
              <a:t>, </a:t>
            </a:r>
            <a:r>
              <a:rPr lang="ru-RU" sz="1400" b="0" dirty="0" err="1">
                <a:latin typeface="Times New Roman" pitchFamily="18" charset="0"/>
              </a:rPr>
              <a:t>where</a:t>
            </a:r>
            <a:r>
              <a:rPr lang="ru-RU" sz="1400" b="0" dirty="0">
                <a:latin typeface="Times New Roman" pitchFamily="18" charset="0"/>
              </a:rPr>
              <a:t> </a:t>
            </a:r>
            <a:r>
              <a:rPr lang="ru-RU" sz="1400" b="0" dirty="0" err="1">
                <a:latin typeface="Times New Roman" pitchFamily="18" charset="0"/>
              </a:rPr>
              <a:t>h</a:t>
            </a:r>
            <a:r>
              <a:rPr lang="ru-RU" sz="1400" b="0" dirty="0">
                <a:latin typeface="Times New Roman" pitchFamily="18" charset="0"/>
              </a:rPr>
              <a:t> </a:t>
            </a:r>
            <a:r>
              <a:rPr lang="ru-RU" sz="1400" b="0" dirty="0" err="1">
                <a:latin typeface="Times New Roman" pitchFamily="18" charset="0"/>
              </a:rPr>
              <a:t>has</a:t>
            </a:r>
            <a:r>
              <a:rPr lang="ru-RU" sz="1400" b="0" dirty="0">
                <a:latin typeface="Times New Roman" pitchFamily="18" charset="0"/>
              </a:rPr>
              <a:t> </a:t>
            </a:r>
            <a:r>
              <a:rPr lang="ru-RU" sz="1400" b="0" dirty="0" err="1">
                <a:latin typeface="Times New Roman" pitchFamily="18" charset="0"/>
              </a:rPr>
              <a:t>a</a:t>
            </a:r>
            <a:r>
              <a:rPr lang="ru-RU" sz="1400" b="0" dirty="0">
                <a:latin typeface="Times New Roman" pitchFamily="18" charset="0"/>
              </a:rPr>
              <a:t> </a:t>
            </a:r>
            <a:r>
              <a:rPr lang="ru-RU" sz="1400" b="0" dirty="0" err="1">
                <a:latin typeface="Times New Roman" pitchFamily="18" charset="0"/>
              </a:rPr>
              <a:t>sizeable</a:t>
            </a:r>
            <a:r>
              <a:rPr lang="ru-RU" sz="1400" b="0" dirty="0">
                <a:latin typeface="Times New Roman" pitchFamily="18" charset="0"/>
              </a:rPr>
              <a:t> </a:t>
            </a:r>
            <a:r>
              <a:rPr lang="ru-RU" sz="1400" b="0" dirty="0" err="1">
                <a:latin typeface="Times New Roman" pitchFamily="18" charset="0"/>
              </a:rPr>
              <a:t>component</a:t>
            </a:r>
            <a:r>
              <a:rPr lang="ru-RU" sz="1400" b="0" dirty="0">
                <a:latin typeface="Times New Roman" pitchFamily="18" charset="0"/>
              </a:rPr>
              <a:t> </a:t>
            </a:r>
            <a:r>
              <a:rPr lang="ru-RU" sz="1400" b="0" dirty="0" err="1">
                <a:latin typeface="Times New Roman" pitchFamily="18" charset="0"/>
              </a:rPr>
              <a:t>along</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tau</a:t>
            </a:r>
            <a:r>
              <a:rPr lang="en-US" sz="1400" b="0" dirty="0">
                <a:latin typeface="Times New Roman" pitchFamily="18" charset="0"/>
              </a:rPr>
              <a:t> </a:t>
            </a:r>
            <a:r>
              <a:rPr lang="ru-RU" sz="1400" b="0" dirty="0" err="1">
                <a:latin typeface="Times New Roman" pitchFamily="18" charset="0"/>
              </a:rPr>
              <a:t>neutrino</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dominant</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channels</a:t>
            </a:r>
            <a:r>
              <a:rPr lang="ru-RU" sz="1400" b="0" dirty="0">
                <a:latin typeface="Times New Roman" pitchFamily="18" charset="0"/>
              </a:rPr>
              <a:t> </a:t>
            </a:r>
            <a:r>
              <a:rPr lang="ru-RU" sz="1400" b="0" dirty="0" err="1">
                <a:latin typeface="Times New Roman" pitchFamily="18" charset="0"/>
              </a:rPr>
              <a:t>would</a:t>
            </a:r>
            <a:r>
              <a:rPr lang="ru-RU" sz="1400" b="0" dirty="0">
                <a:latin typeface="Times New Roman" pitchFamily="18" charset="0"/>
              </a:rPr>
              <a:t> </a:t>
            </a:r>
            <a:r>
              <a:rPr lang="ru-RU" sz="1400" b="0" dirty="0" err="1">
                <a:latin typeface="Times New Roman" pitchFamily="18" charset="0"/>
              </a:rPr>
              <a:t>be</a:t>
            </a:r>
            <a:r>
              <a:rPr lang="ru-RU" sz="1400" b="0" dirty="0">
                <a:latin typeface="Times New Roman" pitchFamily="18" charset="0"/>
              </a:rPr>
              <a:t> </a:t>
            </a:r>
            <a:r>
              <a:rPr lang="ru-RU" sz="1400" b="0" dirty="0" err="1">
                <a:latin typeface="Times New Roman" pitchFamily="18" charset="0"/>
              </a:rPr>
              <a:t>into</a:t>
            </a:r>
            <a:r>
              <a:rPr lang="ru-RU" sz="1400" b="0" dirty="0">
                <a:latin typeface="Times New Roman" pitchFamily="18" charset="0"/>
              </a:rPr>
              <a:t> </a:t>
            </a:r>
            <a:r>
              <a:rPr lang="ru-RU" sz="1400" b="0" dirty="0" err="1">
                <a:latin typeface="Times New Roman" pitchFamily="18" charset="0"/>
              </a:rPr>
              <a:t>ν</a:t>
            </a:r>
            <a:r>
              <a:rPr lang="ru-RU" sz="1400" b="0" baseline="-14000" dirty="0" err="1">
                <a:latin typeface="Times New Roman" pitchFamily="18" charset="0"/>
              </a:rPr>
              <a:t>τ</a:t>
            </a:r>
            <a:r>
              <a:rPr lang="ru-RU" sz="1400" b="0" dirty="0" err="1">
                <a:latin typeface="Times New Roman" pitchFamily="18" charset="0"/>
              </a:rPr>
              <a:t>π</a:t>
            </a:r>
            <a:r>
              <a:rPr lang="ru-RU" sz="1400" b="0" baseline="30000" dirty="0" err="1">
                <a:latin typeface="Times New Roman" pitchFamily="18" charset="0"/>
              </a:rPr>
              <a:t>o</a:t>
            </a:r>
            <a:r>
              <a:rPr lang="ru-RU" sz="1400" b="0" dirty="0" err="1">
                <a:latin typeface="Times New Roman" pitchFamily="18" charset="0"/>
              </a:rPr>
              <a:t> and</a:t>
            </a:r>
            <a:r>
              <a:rPr lang="en-US" sz="1400" b="0" dirty="0">
                <a:latin typeface="Times New Roman" pitchFamily="18" charset="0"/>
              </a:rPr>
              <a:t> </a:t>
            </a:r>
            <a:r>
              <a:rPr lang="ru-RU" sz="1400" b="0" dirty="0" err="1">
                <a:latin typeface="Times New Roman" pitchFamily="18" charset="0"/>
              </a:rPr>
              <a:t>into</a:t>
            </a:r>
            <a:r>
              <a:rPr lang="ru-RU" sz="1400" b="0" dirty="0">
                <a:latin typeface="Times New Roman" pitchFamily="18" charset="0"/>
              </a:rPr>
              <a:t> </a:t>
            </a:r>
            <a:r>
              <a:rPr lang="ru-RU" sz="1400" b="0" dirty="0" err="1">
                <a:latin typeface="Times New Roman" pitchFamily="18" charset="0"/>
              </a:rPr>
              <a:t>ν</a:t>
            </a:r>
            <a:r>
              <a:rPr lang="ru-RU" sz="1400" b="0" baseline="-14000" dirty="0" err="1">
                <a:latin typeface="Times New Roman" pitchFamily="18" charset="0"/>
              </a:rPr>
              <a:t>τ</a:t>
            </a:r>
            <a:r>
              <a:rPr lang="ru-RU" sz="1400" b="0" dirty="0" err="1">
                <a:latin typeface="Times New Roman" pitchFamily="18" charset="0"/>
              </a:rPr>
              <a:t>ee, ν</a:t>
            </a:r>
            <a:r>
              <a:rPr lang="ru-RU" sz="1400" b="0" baseline="-14000" dirty="0" err="1">
                <a:latin typeface="Times New Roman" pitchFamily="18" charset="0"/>
              </a:rPr>
              <a:t>τ</a:t>
            </a:r>
            <a:r>
              <a:rPr lang="ru-RU" sz="1400" b="0" dirty="0" err="1">
                <a:latin typeface="Times New Roman" pitchFamily="18" charset="0"/>
              </a:rPr>
              <a:t>μμ.</a:t>
            </a:r>
            <a:r>
              <a:rPr lang="ru-RU" sz="1400" b="0" dirty="0">
                <a:latin typeface="Times New Roman" pitchFamily="18" charset="0"/>
              </a:rPr>
              <a:t> </a:t>
            </a:r>
            <a:r>
              <a:rPr lang="ru-RU" sz="1400" b="0" dirty="0" err="1">
                <a:latin typeface="Times New Roman" pitchFamily="18" charset="0"/>
              </a:rPr>
              <a:t>If</a:t>
            </a:r>
            <a:r>
              <a:rPr lang="ru-RU" sz="1400" b="0" dirty="0">
                <a:latin typeface="Times New Roman" pitchFamily="18" charset="0"/>
              </a:rPr>
              <a:t> </a:t>
            </a:r>
            <a:r>
              <a:rPr lang="ru-RU" sz="1400" b="0" dirty="0" err="1">
                <a:latin typeface="Times New Roman" pitchFamily="18" charset="0"/>
              </a:rPr>
              <a:t>its</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length</a:t>
            </a:r>
            <a:r>
              <a:rPr lang="ru-RU" sz="1400" b="0" dirty="0">
                <a:latin typeface="Times New Roman" pitchFamily="18" charset="0"/>
              </a:rPr>
              <a:t> </a:t>
            </a:r>
            <a:r>
              <a:rPr lang="ru-RU" sz="1400" b="0" dirty="0" err="1">
                <a:latin typeface="Times New Roman" pitchFamily="18" charset="0"/>
              </a:rPr>
              <a:t>at</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TeV</a:t>
            </a:r>
            <a:r>
              <a:rPr lang="en-US" sz="1400" b="0" dirty="0">
                <a:latin typeface="Times New Roman" pitchFamily="18" charset="0"/>
              </a:rPr>
              <a:t> </a:t>
            </a:r>
            <a:r>
              <a:rPr lang="ru-RU" sz="1400" b="0" dirty="0" err="1">
                <a:latin typeface="Times New Roman" pitchFamily="18" charset="0"/>
              </a:rPr>
              <a:t>energies</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sub-horizontal</a:t>
            </a:r>
            <a:r>
              <a:rPr lang="ru-RU" sz="1400" b="0" dirty="0">
                <a:latin typeface="Times New Roman" pitchFamily="18" charset="0"/>
              </a:rPr>
              <a:t> </a:t>
            </a:r>
            <a:r>
              <a:rPr lang="ru-RU" sz="1400" b="0" dirty="0" err="1">
                <a:latin typeface="Times New Roman" pitchFamily="18" charset="0"/>
              </a:rPr>
              <a:t>events</a:t>
            </a:r>
            <a:r>
              <a:rPr lang="ru-RU" sz="1400" b="0" dirty="0">
                <a:latin typeface="Times New Roman" pitchFamily="18" charset="0"/>
              </a:rPr>
              <a:t> </a:t>
            </a:r>
            <a:r>
              <a:rPr lang="ru-RU" sz="1400" b="0" dirty="0" err="1">
                <a:latin typeface="Times New Roman" pitchFamily="18" charset="0"/>
              </a:rPr>
              <a:t>is</a:t>
            </a:r>
            <a:r>
              <a:rPr lang="ru-RU" sz="1400" b="0" dirty="0">
                <a:latin typeface="Times New Roman" pitchFamily="18" charset="0"/>
              </a:rPr>
              <a:t> </a:t>
            </a:r>
            <a:r>
              <a:rPr lang="ru-RU" sz="1400" b="0" dirty="0" err="1">
                <a:latin typeface="Times New Roman" pitchFamily="18" charset="0"/>
              </a:rPr>
              <a:t>around</a:t>
            </a:r>
            <a:r>
              <a:rPr lang="ru-RU" sz="1400" b="0" dirty="0">
                <a:latin typeface="Times New Roman" pitchFamily="18" charset="0"/>
              </a:rPr>
              <a:t> 1000 </a:t>
            </a:r>
            <a:r>
              <a:rPr lang="ru-RU" sz="1400" b="0" dirty="0" err="1">
                <a:latin typeface="Times New Roman" pitchFamily="18" charset="0"/>
              </a:rPr>
              <a:t>km</a:t>
            </a:r>
            <a:r>
              <a:rPr lang="ru-RU" sz="1400" b="0" dirty="0">
                <a:latin typeface="Times New Roman" pitchFamily="18" charset="0"/>
              </a:rPr>
              <a:t>, </a:t>
            </a:r>
            <a:r>
              <a:rPr lang="ru-RU" sz="1400" b="0" dirty="0" err="1">
                <a:latin typeface="Times New Roman" pitchFamily="18" charset="0"/>
              </a:rPr>
              <a:t>then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probability</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a:t>
            </a:r>
            <a:r>
              <a:rPr lang="ru-RU" sz="1400" b="0" dirty="0" err="1">
                <a:latin typeface="Times New Roman" pitchFamily="18" charset="0"/>
              </a:rPr>
              <a:t>decay</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the</a:t>
            </a:r>
            <a:r>
              <a:rPr lang="ru-RU" sz="1400" b="0" dirty="0">
                <a:latin typeface="Times New Roman" pitchFamily="18" charset="0"/>
              </a:rPr>
              <a:t> </a:t>
            </a:r>
            <a:r>
              <a:rPr lang="ru-RU" sz="1400" b="0" dirty="0" err="1">
                <a:latin typeface="Times New Roman" pitchFamily="18" charset="0"/>
              </a:rPr>
              <a:t>air</a:t>
            </a:r>
            <a:r>
              <a:rPr lang="ru-RU" sz="1400" b="0" dirty="0">
                <a:latin typeface="Times New Roman" pitchFamily="18" charset="0"/>
              </a:rPr>
              <a:t> </a:t>
            </a:r>
            <a:r>
              <a:rPr lang="ru-RU" sz="1400" b="0" dirty="0" err="1">
                <a:latin typeface="Times New Roman" pitchFamily="18" charset="0"/>
              </a:rPr>
              <a:t>in</a:t>
            </a:r>
            <a:r>
              <a:rPr lang="ru-RU" sz="1400" b="0" dirty="0">
                <a:latin typeface="Times New Roman" pitchFamily="18" charset="0"/>
              </a:rPr>
              <a:t> </a:t>
            </a:r>
            <a:r>
              <a:rPr lang="ru-RU" sz="1400" b="0" dirty="0" err="1">
                <a:latin typeface="Times New Roman" pitchFamily="18" charset="0"/>
              </a:rPr>
              <a:t>front</a:t>
            </a:r>
            <a:r>
              <a:rPr lang="ru-RU" sz="1400" b="0" dirty="0">
                <a:latin typeface="Times New Roman" pitchFamily="18" charset="0"/>
              </a:rPr>
              <a:t> </a:t>
            </a:r>
            <a:r>
              <a:rPr lang="ru-RU" sz="1400" b="0" dirty="0" err="1">
                <a:latin typeface="Times New Roman" pitchFamily="18" charset="0"/>
              </a:rPr>
              <a:t>of</a:t>
            </a:r>
            <a:r>
              <a:rPr lang="ru-RU" sz="1400" b="0" dirty="0">
                <a:latin typeface="Times New Roman" pitchFamily="18" charset="0"/>
              </a:rPr>
              <a:t> SHALON </a:t>
            </a:r>
            <a:r>
              <a:rPr lang="ru-RU" sz="1400" b="0" dirty="0" err="1">
                <a:latin typeface="Times New Roman" pitchFamily="18" charset="0"/>
              </a:rPr>
              <a:t>is</a:t>
            </a:r>
            <a:r>
              <a:rPr lang="ru-RU" sz="1400" b="0" dirty="0">
                <a:latin typeface="Times New Roman" pitchFamily="18" charset="0"/>
              </a:rPr>
              <a:t> ≈ 0.003.</a:t>
            </a:r>
            <a:r>
              <a:rPr lang="en-US" sz="1400" b="0" dirty="0">
                <a:latin typeface="Times New Roman" pitchFamily="18" charset="0"/>
              </a:rPr>
              <a:t> </a:t>
            </a:r>
            <a:endParaRPr lang="ru-RU" sz="1400" b="0" dirty="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57363" y="0"/>
            <a:ext cx="438150" cy="304800"/>
          </a:xfrm>
          <a:prstGeom prst="rect">
            <a:avLst/>
          </a:prstGeom>
          <a:noFill/>
          <a:ln w="9525">
            <a:noFill/>
            <a:miter lim="800000"/>
            <a:headEnd/>
            <a:tailEnd/>
          </a:ln>
        </p:spPr>
        <p:txBody>
          <a:bodyPr>
            <a:spAutoFit/>
          </a:bodyPr>
          <a:lstStyle/>
          <a:p>
            <a:pPr eaLnBrk="0" hangingPunct="0"/>
            <a:r>
              <a:rPr lang="ru-RU" sz="1400">
                <a:latin typeface="Times New Roman" pitchFamily="18" charset="0"/>
              </a:rPr>
              <a:t>0</a:t>
            </a:r>
            <a:r>
              <a:rPr lang="ru-RU" sz="1400" baseline="30000">
                <a:latin typeface="Times New Roman" pitchFamily="18" charset="0"/>
              </a:rPr>
              <a:t>о</a:t>
            </a:r>
            <a:endParaRPr lang="ru-RU" sz="2400" b="0">
              <a:latin typeface="Times New Roman" pitchFamily="18" charset="0"/>
            </a:endParaRPr>
          </a:p>
        </p:txBody>
      </p:sp>
      <p:sp>
        <p:nvSpPr>
          <p:cNvPr id="14339" name="Text Box 3"/>
          <p:cNvSpPr txBox="1">
            <a:spLocks noChangeArrowheads="1"/>
          </p:cNvSpPr>
          <p:nvPr/>
        </p:nvSpPr>
        <p:spPr bwMode="auto">
          <a:xfrm>
            <a:off x="336550" y="0"/>
            <a:ext cx="419100" cy="304800"/>
          </a:xfrm>
          <a:prstGeom prst="rect">
            <a:avLst/>
          </a:prstGeom>
          <a:noFill/>
          <a:ln w="9525">
            <a:noFill/>
            <a:miter lim="800000"/>
            <a:headEnd/>
            <a:tailEnd/>
          </a:ln>
        </p:spPr>
        <p:txBody>
          <a:bodyPr wrap="none">
            <a:spAutoFit/>
          </a:bodyPr>
          <a:lstStyle/>
          <a:p>
            <a:pPr eaLnBrk="0" hangingPunct="0"/>
            <a:r>
              <a:rPr lang="ru-RU" sz="1400">
                <a:latin typeface="Times New Roman" pitchFamily="18" charset="0"/>
              </a:rPr>
              <a:t>97</a:t>
            </a:r>
            <a:r>
              <a:rPr lang="ru-RU" sz="1400" baseline="30000">
                <a:latin typeface="Times New Roman" pitchFamily="18" charset="0"/>
              </a:rPr>
              <a:t>о</a:t>
            </a:r>
            <a:endParaRPr lang="ru-RU" sz="2400" b="0">
              <a:latin typeface="Times New Roman" pitchFamily="18" charset="0"/>
            </a:endParaRPr>
          </a:p>
        </p:txBody>
      </p:sp>
      <p:pic>
        <p:nvPicPr>
          <p:cNvPr id="14340" name="Picture 14" descr="night1"/>
          <p:cNvPicPr>
            <a:picLocks noChangeAspect="1" noChangeArrowheads="1"/>
          </p:cNvPicPr>
          <p:nvPr/>
        </p:nvPicPr>
        <p:blipFill>
          <a:blip r:embed="rId3"/>
          <a:srcRect/>
          <a:stretch>
            <a:fillRect/>
          </a:stretch>
        </p:blipFill>
        <p:spPr bwMode="auto">
          <a:xfrm>
            <a:off x="0" y="5084763"/>
            <a:ext cx="9144000" cy="1773237"/>
          </a:xfrm>
          <a:prstGeom prst="rect">
            <a:avLst/>
          </a:prstGeom>
          <a:noFill/>
          <a:ln w="9525">
            <a:noFill/>
            <a:miter lim="800000"/>
            <a:headEnd/>
            <a:tailEnd/>
          </a:ln>
        </p:spPr>
      </p:pic>
      <p:sp>
        <p:nvSpPr>
          <p:cNvPr id="14341" name="Text Box 15"/>
          <p:cNvSpPr txBox="1">
            <a:spLocks noChangeArrowheads="1"/>
          </p:cNvSpPr>
          <p:nvPr/>
        </p:nvSpPr>
        <p:spPr bwMode="auto">
          <a:xfrm>
            <a:off x="2916238" y="1196975"/>
            <a:ext cx="5689600" cy="3495675"/>
          </a:xfrm>
          <a:prstGeom prst="rect">
            <a:avLst/>
          </a:prstGeom>
          <a:noFill/>
          <a:ln w="9525">
            <a:noFill/>
            <a:miter lim="800000"/>
            <a:headEnd/>
            <a:tailEnd/>
          </a:ln>
        </p:spPr>
        <p:txBody>
          <a:bodyPr>
            <a:spAutoFit/>
          </a:bodyPr>
          <a:lstStyle/>
          <a:p>
            <a:pPr algn="just" eaLnBrk="0" hangingPunct="0"/>
            <a:r>
              <a:rPr lang="en-GB" sz="1400" b="0">
                <a:latin typeface="Times New Roman" pitchFamily="18" charset="0"/>
              </a:rPr>
              <a:t>It is supposed to overcome the main difficulty of observation of EAS, generated by neutrino in conditions of high mountainous observations, connected with the small cross section of neutrino-nuclei inelastic collisions. Two facts allow to carry out the search experiments. The hadron cascades with energy &gt; 10</a:t>
            </a:r>
            <a:r>
              <a:rPr lang="en-GB" sz="1400" b="0" baseline="30000">
                <a:latin typeface="Times New Roman" pitchFamily="18" charset="0"/>
              </a:rPr>
              <a:t>13</a:t>
            </a:r>
            <a:r>
              <a:rPr lang="en-GB" sz="1400" b="0">
                <a:latin typeface="Times New Roman" pitchFamily="18" charset="0"/>
              </a:rPr>
              <a:t> eV are generated by neutrino in the ground of mountain on the thickness &lt;300g/cm</a:t>
            </a:r>
            <a:r>
              <a:rPr lang="en-GB" sz="1400" b="0" baseline="30000">
                <a:latin typeface="Times New Roman" pitchFamily="18" charset="0"/>
              </a:rPr>
              <a:t>2</a:t>
            </a:r>
            <a:r>
              <a:rPr lang="en-GB" sz="1400" b="0">
                <a:latin typeface="Times New Roman" pitchFamily="18" charset="0"/>
              </a:rPr>
              <a:t>. The Cherenkov radiation of the hadron cascades will be observed along the direction of neutrino by gamma-telescope placed on the distance about 7kms from a mountain slope in area of more than &gt; 7</a:t>
            </a:r>
            <a:r>
              <a:rPr lang="en-GB" sz="1400" b="0">
                <a:latin typeface="Times New Roman" pitchFamily="18" charset="0"/>
                <a:sym typeface="Symbol" pitchFamily="18" charset="2"/>
              </a:rPr>
              <a:t>10</a:t>
            </a:r>
            <a:r>
              <a:rPr lang="en-GB" sz="1400" b="0" baseline="30000">
                <a:latin typeface="Times New Roman" pitchFamily="18" charset="0"/>
                <a:sym typeface="Symbol" pitchFamily="18" charset="2"/>
              </a:rPr>
              <a:t>5</a:t>
            </a:r>
            <a:r>
              <a:rPr lang="en-GB" sz="1400" b="0">
                <a:latin typeface="Times New Roman" pitchFamily="18" charset="0"/>
                <a:sym typeface="Symbol" pitchFamily="18" charset="2"/>
              </a:rPr>
              <a:t> m</a:t>
            </a:r>
            <a:r>
              <a:rPr lang="en-GB" sz="1400" b="0" baseline="30000">
                <a:latin typeface="Times New Roman" pitchFamily="18" charset="0"/>
                <a:sym typeface="Symbol" pitchFamily="18" charset="2"/>
              </a:rPr>
              <a:t>2</a:t>
            </a:r>
            <a:r>
              <a:rPr lang="en-GB" sz="1400" b="0">
                <a:latin typeface="Times New Roman" pitchFamily="18" charset="0"/>
              </a:rPr>
              <a:t>. These cascades look like the usual extensive air showers generated in atmosphere with narrow light shape. Presently, the fluxes of galactic gamma-quantum sources Cygnus X-3, Tycho's SNR, Geminga of &lt;10</a:t>
            </a:r>
            <a:r>
              <a:rPr lang="en-GB" sz="1400" b="0" baseline="30000">
                <a:latin typeface="Times New Roman" pitchFamily="18" charset="0"/>
              </a:rPr>
              <a:t>-14</a:t>
            </a:r>
            <a:r>
              <a:rPr lang="en-GB" sz="1400" b="0">
                <a:latin typeface="Times New Roman" pitchFamily="18" charset="0"/>
              </a:rPr>
              <a:t>cm</a:t>
            </a:r>
            <a:r>
              <a:rPr lang="en-GB" sz="1400" b="0" baseline="30000">
                <a:latin typeface="Times New Roman" pitchFamily="18" charset="0"/>
              </a:rPr>
              <a:t>-2</a:t>
            </a:r>
            <a:r>
              <a:rPr lang="en-GB" sz="1400" b="0">
                <a:latin typeface="Times New Roman" pitchFamily="18" charset="0"/>
              </a:rPr>
              <a:t>s</a:t>
            </a:r>
            <a:r>
              <a:rPr lang="en-GB" sz="1400" b="0" baseline="30000">
                <a:latin typeface="Times New Roman" pitchFamily="18" charset="0"/>
              </a:rPr>
              <a:t>-1</a:t>
            </a:r>
            <a:r>
              <a:rPr lang="en-GB" sz="1400" b="0">
                <a:latin typeface="Times New Roman" pitchFamily="18" charset="0"/>
              </a:rPr>
              <a:t> are observed by SHALON. The appearing of one shower per &gt;100 observation hours is expected if the flux of neutrino from local sources is 10</a:t>
            </a:r>
            <a:r>
              <a:rPr lang="en-GB" sz="1400" b="0" baseline="30000">
                <a:latin typeface="Times New Roman" pitchFamily="18" charset="0"/>
              </a:rPr>
              <a:t>-15</a:t>
            </a:r>
            <a:r>
              <a:rPr lang="en-GB" sz="1400" b="0">
                <a:latin typeface="Times New Roman" pitchFamily="18" charset="0"/>
              </a:rPr>
              <a:t>cm</a:t>
            </a:r>
            <a:r>
              <a:rPr lang="en-GB" sz="1400" b="0" baseline="30000">
                <a:latin typeface="Times New Roman" pitchFamily="18" charset="0"/>
              </a:rPr>
              <a:t>-2</a:t>
            </a:r>
            <a:r>
              <a:rPr lang="en-GB" sz="1400" b="0">
                <a:latin typeface="Times New Roman" pitchFamily="18" charset="0"/>
              </a:rPr>
              <a:t>s</a:t>
            </a:r>
            <a:r>
              <a:rPr lang="en-GB" sz="1400" b="0" baseline="30000">
                <a:latin typeface="Times New Roman" pitchFamily="18" charset="0"/>
              </a:rPr>
              <a:t>-1</a:t>
            </a:r>
            <a:r>
              <a:rPr lang="en-GB" sz="1400" b="0">
                <a:latin typeface="Times New Roman" pitchFamily="18" charset="0"/>
              </a:rPr>
              <a:t>. During 324 hours of observations 5 events were detected which have expected angular characteristics of a light burst of an electron-photon cascade developing within a telescope observation angle.</a:t>
            </a:r>
            <a:endParaRPr lang="en-GB" sz="1000" b="0">
              <a:latin typeface="Courier New" pitchFamily="49" charset="0"/>
            </a:endParaRPr>
          </a:p>
        </p:txBody>
      </p:sp>
      <p:sp>
        <p:nvSpPr>
          <p:cNvPr id="14342" name="Rectangle 16"/>
          <p:cNvSpPr>
            <a:spLocks noChangeArrowheads="1"/>
          </p:cNvSpPr>
          <p:nvPr/>
        </p:nvSpPr>
        <p:spPr bwMode="auto">
          <a:xfrm>
            <a:off x="3421063" y="765175"/>
            <a:ext cx="4679950" cy="430213"/>
          </a:xfrm>
          <a:prstGeom prst="rect">
            <a:avLst/>
          </a:prstGeom>
          <a:noFill/>
          <a:ln w="9525">
            <a:noFill/>
            <a:miter lim="800000"/>
            <a:headEnd/>
            <a:tailEnd/>
          </a:ln>
        </p:spPr>
        <p:txBody>
          <a:bodyPr anchor="ctr"/>
          <a:lstStyle/>
          <a:p>
            <a:pPr algn="ctr"/>
            <a:r>
              <a:rPr lang="en-US">
                <a:solidFill>
                  <a:schemeClr val="tx2"/>
                </a:solidFill>
                <a:latin typeface="Times New Roman" pitchFamily="18" charset="0"/>
              </a:rPr>
              <a:t>Conclusion</a:t>
            </a:r>
            <a:endParaRPr lang="ru-RU">
              <a:solidFill>
                <a:schemeClr val="tx2"/>
              </a:solidFill>
              <a:latin typeface="Times New Roman" pitchFamily="18" charset="0"/>
            </a:endParaRPr>
          </a:p>
        </p:txBody>
      </p:sp>
      <p:sp>
        <p:nvSpPr>
          <p:cNvPr id="14343" name="Rectangle 17"/>
          <p:cNvSpPr>
            <a:spLocks noChangeArrowheads="1"/>
          </p:cNvSpPr>
          <p:nvPr/>
        </p:nvSpPr>
        <p:spPr bwMode="auto">
          <a:xfrm>
            <a:off x="2771775" y="0"/>
            <a:ext cx="6170613" cy="838200"/>
          </a:xfrm>
          <a:prstGeom prst="rect">
            <a:avLst/>
          </a:prstGeom>
          <a:noFill/>
          <a:ln w="9525">
            <a:noFill/>
            <a:miter lim="800000"/>
            <a:headEnd/>
            <a:tailEnd/>
          </a:ln>
        </p:spPr>
        <p:txBody>
          <a:bodyPr anchor="ctr"/>
          <a:lstStyle/>
          <a:p>
            <a:pPr algn="ctr"/>
            <a:r>
              <a:rPr lang="ru-RU">
                <a:solidFill>
                  <a:schemeClr val="tx2"/>
                </a:solidFill>
                <a:latin typeface="Times New Roman" pitchFamily="18" charset="0"/>
              </a:rPr>
              <a:t>A search for upward UHE neutrinos with</a:t>
            </a:r>
            <a:r>
              <a:rPr lang="en-US">
                <a:solidFill>
                  <a:schemeClr val="tx2"/>
                </a:solidFill>
                <a:latin typeface="Times New Roman" pitchFamily="18" charset="0"/>
              </a:rPr>
              <a:t> </a:t>
            </a:r>
            <a:r>
              <a:rPr lang="ru-RU">
                <a:solidFill>
                  <a:schemeClr val="tx2"/>
                </a:solidFill>
                <a:latin typeface="Times New Roman" pitchFamily="18" charset="0"/>
              </a:rPr>
              <a:t>SHALON atmospheric Cherenkov telescope</a:t>
            </a:r>
          </a:p>
        </p:txBody>
      </p:sp>
      <p:pic>
        <p:nvPicPr>
          <p:cNvPr id="14344" name="Picture 18" descr="Ns_all_zen"/>
          <p:cNvPicPr>
            <a:picLocks noChangeAspect="1" noChangeArrowheads="1"/>
          </p:cNvPicPr>
          <p:nvPr/>
        </p:nvPicPr>
        <p:blipFill>
          <a:blip r:embed="rId4"/>
          <a:srcRect/>
          <a:stretch>
            <a:fillRect/>
          </a:stretch>
        </p:blipFill>
        <p:spPr bwMode="auto">
          <a:xfrm>
            <a:off x="4763" y="260350"/>
            <a:ext cx="1254125" cy="4824413"/>
          </a:xfrm>
          <a:prstGeom prst="rect">
            <a:avLst/>
          </a:prstGeom>
          <a:noFill/>
          <a:ln w="9525">
            <a:noFill/>
            <a:miter lim="800000"/>
            <a:headEnd/>
            <a:tailEnd/>
          </a:ln>
        </p:spPr>
      </p:pic>
      <p:pic>
        <p:nvPicPr>
          <p:cNvPr id="14345" name="Picture 19" descr="Hs_all_zen"/>
          <p:cNvPicPr>
            <a:picLocks noChangeAspect="1" noChangeArrowheads="1"/>
          </p:cNvPicPr>
          <p:nvPr/>
        </p:nvPicPr>
        <p:blipFill>
          <a:blip r:embed="rId5"/>
          <a:srcRect/>
          <a:stretch>
            <a:fillRect/>
          </a:stretch>
        </p:blipFill>
        <p:spPr bwMode="auto">
          <a:xfrm>
            <a:off x="1403350" y="260350"/>
            <a:ext cx="1211263" cy="4824413"/>
          </a:xfrm>
          <a:prstGeom prst="rect">
            <a:avLst/>
          </a:prstGeom>
          <a:noFill/>
          <a:ln w="9525">
            <a:noFill/>
            <a:miter lim="800000"/>
            <a:headEnd/>
            <a:tailEnd/>
          </a:ln>
        </p:spPr>
      </p:pic>
      <p:sp>
        <p:nvSpPr>
          <p:cNvPr id="14346" name="Line 21"/>
          <p:cNvSpPr>
            <a:spLocks noChangeShapeType="1"/>
          </p:cNvSpPr>
          <p:nvPr/>
        </p:nvSpPr>
        <p:spPr bwMode="auto">
          <a:xfrm rot="60000" flipH="1">
            <a:off x="0" y="5949950"/>
            <a:ext cx="9144000" cy="144463"/>
          </a:xfrm>
          <a:prstGeom prst="line">
            <a:avLst/>
          </a:prstGeom>
          <a:noFill/>
          <a:ln w="12700">
            <a:solidFill>
              <a:srgbClr val="FF0000"/>
            </a:solidFill>
            <a:round/>
            <a:headEnd/>
            <a:tailEnd/>
          </a:ln>
        </p:spPr>
        <p:txBody>
          <a:bodyPr/>
          <a:lstStyle/>
          <a:p>
            <a:endParaRPr lang="ru-RU"/>
          </a:p>
        </p:txBody>
      </p:sp>
      <p:sp>
        <p:nvSpPr>
          <p:cNvPr id="14347" name="Rectangle 22"/>
          <p:cNvSpPr>
            <a:spLocks noChangeArrowheads="1"/>
          </p:cNvSpPr>
          <p:nvPr/>
        </p:nvSpPr>
        <p:spPr bwMode="auto">
          <a:xfrm>
            <a:off x="1908175" y="6453188"/>
            <a:ext cx="215900" cy="217487"/>
          </a:xfrm>
          <a:prstGeom prst="rect">
            <a:avLst/>
          </a:prstGeom>
          <a:noFill/>
          <a:ln w="9525">
            <a:solidFill>
              <a:srgbClr val="FF0000"/>
            </a:solidFill>
            <a:miter lim="800000"/>
            <a:headEnd/>
            <a:tailEnd/>
          </a:ln>
        </p:spPr>
        <p:txBody>
          <a:bodyPr wrap="none" anchor="ctr"/>
          <a:lstStyle/>
          <a:p>
            <a:endParaRPr lang="ru-RU"/>
          </a:p>
        </p:txBody>
      </p:sp>
      <p:sp>
        <p:nvSpPr>
          <p:cNvPr id="14348" name="Line 23"/>
          <p:cNvSpPr>
            <a:spLocks noChangeShapeType="1"/>
          </p:cNvSpPr>
          <p:nvPr/>
        </p:nvSpPr>
        <p:spPr bwMode="auto">
          <a:xfrm flipH="1">
            <a:off x="2051050" y="6021388"/>
            <a:ext cx="5689600" cy="576262"/>
          </a:xfrm>
          <a:prstGeom prst="line">
            <a:avLst/>
          </a:prstGeom>
          <a:noFill/>
          <a:ln w="15875">
            <a:solidFill>
              <a:srgbClr val="FF0000"/>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0" y="0"/>
            <a:ext cx="419100" cy="304800"/>
          </a:xfrm>
          <a:prstGeom prst="rect">
            <a:avLst/>
          </a:prstGeom>
          <a:noFill/>
          <a:ln w="9525">
            <a:noFill/>
            <a:miter lim="800000"/>
            <a:headEnd/>
            <a:tailEnd/>
          </a:ln>
        </p:spPr>
        <p:txBody>
          <a:bodyPr wrap="none">
            <a:spAutoFit/>
          </a:bodyPr>
          <a:lstStyle/>
          <a:p>
            <a:pPr eaLnBrk="0" hangingPunct="0"/>
            <a:r>
              <a:rPr lang="ru-RU" sz="1400">
                <a:latin typeface="Times New Roman" pitchFamily="18" charset="0"/>
              </a:rPr>
              <a:t>97</a:t>
            </a:r>
            <a:r>
              <a:rPr lang="ru-RU" sz="1400" baseline="30000">
                <a:latin typeface="Times New Roman" pitchFamily="18" charset="0"/>
              </a:rPr>
              <a:t>о</a:t>
            </a:r>
            <a:endParaRPr lang="ru-RU" sz="2400" b="0">
              <a:latin typeface="Times New Roman" pitchFamily="18" charset="0"/>
            </a:endParaRPr>
          </a:p>
        </p:txBody>
      </p:sp>
      <p:pic>
        <p:nvPicPr>
          <p:cNvPr id="15363" name="Picture 14" descr="night1"/>
          <p:cNvPicPr>
            <a:picLocks noChangeAspect="1" noChangeArrowheads="1"/>
          </p:cNvPicPr>
          <p:nvPr/>
        </p:nvPicPr>
        <p:blipFill>
          <a:blip r:embed="rId3"/>
          <a:srcRect/>
          <a:stretch>
            <a:fillRect/>
          </a:stretch>
        </p:blipFill>
        <p:spPr bwMode="auto">
          <a:xfrm>
            <a:off x="0" y="5229225"/>
            <a:ext cx="9144000" cy="1628775"/>
          </a:xfrm>
          <a:prstGeom prst="rect">
            <a:avLst/>
          </a:prstGeom>
          <a:noFill/>
          <a:ln w="9525">
            <a:noFill/>
            <a:miter lim="800000"/>
            <a:headEnd/>
            <a:tailEnd/>
          </a:ln>
        </p:spPr>
      </p:pic>
      <p:sp>
        <p:nvSpPr>
          <p:cNvPr id="15364" name="Text Box 15"/>
          <p:cNvSpPr txBox="1">
            <a:spLocks noChangeArrowheads="1"/>
          </p:cNvSpPr>
          <p:nvPr/>
        </p:nvSpPr>
        <p:spPr bwMode="auto">
          <a:xfrm>
            <a:off x="1258888" y="260350"/>
            <a:ext cx="7704137" cy="4984750"/>
          </a:xfrm>
          <a:prstGeom prst="rect">
            <a:avLst/>
          </a:prstGeom>
          <a:noFill/>
          <a:ln w="9525">
            <a:noFill/>
            <a:miter lim="800000"/>
            <a:headEnd/>
            <a:tailEnd/>
          </a:ln>
        </p:spPr>
        <p:txBody>
          <a:bodyPr>
            <a:spAutoFit/>
          </a:bodyPr>
          <a:lstStyle/>
          <a:p>
            <a:pPr algn="just"/>
            <a:r>
              <a:rPr lang="en-GB" sz="1400" b="0">
                <a:latin typeface="Times New Roman" pitchFamily="18" charset="0"/>
              </a:rPr>
              <a:t>When a cosmic ray enters the atmosphere it produces an extended air shower with thousands of secondary particles. Obviously, if there is any new physics it will be contained in a fraction of these events. Now, if this </a:t>
            </a:r>
            <a:r>
              <a:rPr lang="en-GB" sz="1400" b="0" i="1">
                <a:latin typeface="Times New Roman" pitchFamily="18" charset="0"/>
              </a:rPr>
              <a:t>exotic </a:t>
            </a:r>
            <a:r>
              <a:rPr lang="en-GB" sz="1400" b="0">
                <a:latin typeface="Times New Roman" pitchFamily="18" charset="0"/>
              </a:rPr>
              <a:t>physics includes a long-lived particle, we think that there is the potential for its discovery in cosmic ray experiments. Generically, to be detectable the particle must </a:t>
            </a:r>
            <a:r>
              <a:rPr lang="en-GB" sz="1400" b="0" i="1">
                <a:latin typeface="Times New Roman" pitchFamily="18" charset="0"/>
              </a:rPr>
              <a:t>survive </a:t>
            </a:r>
            <a:r>
              <a:rPr lang="en-GB" sz="1400" b="0">
                <a:latin typeface="Times New Roman" pitchFamily="18" charset="0"/>
              </a:rPr>
              <a:t>after the rest of the shower has been absorbed by the atmosphere (</a:t>
            </a:r>
            <a:r>
              <a:rPr lang="en-GB" sz="1400" b="0" i="1">
                <a:latin typeface="Times New Roman" pitchFamily="18" charset="0"/>
              </a:rPr>
              <a:t>e.g.</a:t>
            </a:r>
            <a:r>
              <a:rPr lang="en-GB" sz="1400" b="0">
                <a:latin typeface="Times New Roman" pitchFamily="18" charset="0"/>
              </a:rPr>
              <a:t>, a long-lived gluino in horizontal air showers [J. I. Illana, M. Masipet al., 2007]) or the ground (as tau in neutrino telescopes [M. Ahlers, J. I. Illana, M. Masipand D. Meloni, 2007]). In particular, a long-lived neutral particle could propagate to the centre of a neutrino telescope and start there a contained shower when it decays. However, this event would look  indistinguishible from a standard neutrino interaction. In this paper we discuss several air showers obtained at SHALON in a configuration where the expected number of events is zero. Around 1000 km of rock absorb 6 the atmospheric flux of any standard particles but neutrinos. Neutrino interactions in the rock are frequent, but they are not observable as they </a:t>
            </a:r>
            <a:r>
              <a:rPr lang="en-GB" sz="1400" b="0" i="1">
                <a:latin typeface="Times New Roman" pitchFamily="18" charset="0"/>
              </a:rPr>
              <a:t>disappear </a:t>
            </a:r>
            <a:r>
              <a:rPr lang="en-GB" sz="1400" b="0">
                <a:latin typeface="Times New Roman" pitchFamily="18" charset="0"/>
              </a:rPr>
              <a:t>in just half a meter of soil. A few muons could be produced during the last km and emerge from the rock, but then the probability of muon decay within the 7 km of air in front of the telescope is too small. The crucial difference with a neutrino telescope is that here the probability of a </a:t>
            </a:r>
            <a:r>
              <a:rPr lang="en-GB" sz="1400" b="0" i="1">
                <a:latin typeface="Times New Roman" pitchFamily="18" charset="0"/>
              </a:rPr>
              <a:t>visible </a:t>
            </a:r>
            <a:r>
              <a:rPr lang="en-GB" sz="1400" b="0">
                <a:latin typeface="Times New Roman" pitchFamily="18" charset="0"/>
              </a:rPr>
              <a:t>interaction (in the air or the last centimetres of rock) is negligible. We argue that these events may correspond to the decay of a neutral particle after it is produced in the atmosphere and has crossed 1000 km of rock. We have studied a couple of models where this particle is a heavy neutrino, and have concluded that although the required production rate seems higher than the expected one, due to a number of uncertainties on the flux and the energy of the exotic events oron the production of charmed particles in the atmosphere, none of these possibilities should be excluded. </a:t>
            </a:r>
            <a:r>
              <a:rPr lang="en-GB" sz="1400">
                <a:latin typeface="Times New Roman" pitchFamily="18" charset="0"/>
              </a:rPr>
              <a:t>As a possible explanation, we discuss two scenarios with an unstable neutrino of mass m ≈0.5GeV and cτ≈30m. Remarkably, one of these models has been recently proposed to explain an excess of electron-like neutrino events at MiniBooNE.</a:t>
            </a:r>
          </a:p>
        </p:txBody>
      </p:sp>
      <p:sp>
        <p:nvSpPr>
          <p:cNvPr id="15365" name="Rectangle 17"/>
          <p:cNvSpPr>
            <a:spLocks noChangeArrowheads="1"/>
          </p:cNvSpPr>
          <p:nvPr/>
        </p:nvSpPr>
        <p:spPr bwMode="auto">
          <a:xfrm>
            <a:off x="2700338" y="-100013"/>
            <a:ext cx="4679950" cy="430213"/>
          </a:xfrm>
          <a:prstGeom prst="rect">
            <a:avLst/>
          </a:prstGeom>
          <a:noFill/>
          <a:ln w="9525">
            <a:noFill/>
            <a:miter lim="800000"/>
            <a:headEnd/>
            <a:tailEnd/>
          </a:ln>
        </p:spPr>
        <p:txBody>
          <a:bodyPr anchor="ctr"/>
          <a:lstStyle/>
          <a:p>
            <a:pPr algn="ctr"/>
            <a:r>
              <a:rPr lang="en-US">
                <a:solidFill>
                  <a:schemeClr val="tx2"/>
                </a:solidFill>
                <a:latin typeface="Times New Roman" pitchFamily="18" charset="0"/>
              </a:rPr>
              <a:t>Conclusion</a:t>
            </a:r>
            <a:endParaRPr lang="ru-RU">
              <a:solidFill>
                <a:schemeClr val="tx2"/>
              </a:solidFill>
              <a:latin typeface="Times New Roman" pitchFamily="18" charset="0"/>
            </a:endParaRPr>
          </a:p>
        </p:txBody>
      </p:sp>
      <p:pic>
        <p:nvPicPr>
          <p:cNvPr id="15366" name="Picture 19" descr="Ns_all_zen"/>
          <p:cNvPicPr>
            <a:picLocks noChangeAspect="1" noChangeArrowheads="1"/>
          </p:cNvPicPr>
          <p:nvPr/>
        </p:nvPicPr>
        <p:blipFill>
          <a:blip r:embed="rId4"/>
          <a:srcRect/>
          <a:stretch>
            <a:fillRect/>
          </a:stretch>
        </p:blipFill>
        <p:spPr bwMode="auto">
          <a:xfrm>
            <a:off x="0" y="0"/>
            <a:ext cx="1298575" cy="5445125"/>
          </a:xfrm>
          <a:prstGeom prst="rect">
            <a:avLst/>
          </a:prstGeom>
          <a:noFill/>
          <a:ln w="9525">
            <a:noFill/>
            <a:miter lim="800000"/>
            <a:headEnd/>
            <a:tailEnd/>
          </a:ln>
        </p:spPr>
      </p:pic>
      <p:sp>
        <p:nvSpPr>
          <p:cNvPr id="15367" name="Line 20"/>
          <p:cNvSpPr>
            <a:spLocks noChangeShapeType="1"/>
          </p:cNvSpPr>
          <p:nvPr/>
        </p:nvSpPr>
        <p:spPr bwMode="auto">
          <a:xfrm rot="60000" flipH="1">
            <a:off x="0" y="5949950"/>
            <a:ext cx="9144000" cy="144463"/>
          </a:xfrm>
          <a:prstGeom prst="line">
            <a:avLst/>
          </a:prstGeom>
          <a:noFill/>
          <a:ln w="12700">
            <a:solidFill>
              <a:srgbClr val="FF0000"/>
            </a:solidFill>
            <a:round/>
            <a:headEnd/>
            <a:tailEnd/>
          </a:ln>
        </p:spPr>
        <p:txBody>
          <a:bodyPr/>
          <a:lstStyle/>
          <a:p>
            <a:endParaRPr lang="ru-RU"/>
          </a:p>
        </p:txBody>
      </p:sp>
      <p:sp>
        <p:nvSpPr>
          <p:cNvPr id="15368" name="Line 21"/>
          <p:cNvSpPr>
            <a:spLocks noChangeShapeType="1"/>
          </p:cNvSpPr>
          <p:nvPr/>
        </p:nvSpPr>
        <p:spPr bwMode="auto">
          <a:xfrm flipH="1">
            <a:off x="2051050" y="6021388"/>
            <a:ext cx="5689600" cy="576262"/>
          </a:xfrm>
          <a:prstGeom prst="line">
            <a:avLst/>
          </a:prstGeom>
          <a:noFill/>
          <a:ln w="15875">
            <a:solidFill>
              <a:srgbClr val="FF0000"/>
            </a:solidFill>
            <a:round/>
            <a:headEnd/>
            <a:tailEnd type="triangle" w="med" len="med"/>
          </a:ln>
        </p:spPr>
        <p:txBody>
          <a:bodyPr/>
          <a:lstStyle/>
          <a:p>
            <a:endParaRPr lang="ru-RU"/>
          </a:p>
        </p:txBody>
      </p:sp>
      <p:sp>
        <p:nvSpPr>
          <p:cNvPr id="15369" name="Rectangle 22"/>
          <p:cNvSpPr>
            <a:spLocks noChangeArrowheads="1"/>
          </p:cNvSpPr>
          <p:nvPr/>
        </p:nvSpPr>
        <p:spPr bwMode="auto">
          <a:xfrm>
            <a:off x="1908175" y="6453188"/>
            <a:ext cx="215900" cy="217487"/>
          </a:xfrm>
          <a:prstGeom prst="rect">
            <a:avLst/>
          </a:prstGeom>
          <a:noFill/>
          <a:ln w="9525">
            <a:solidFill>
              <a:srgbClr val="FF0000"/>
            </a:solid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eutrinos"/>
          <p:cNvPicPr>
            <a:picLocks noChangeAspect="1" noChangeArrowheads="1"/>
          </p:cNvPicPr>
          <p:nvPr/>
        </p:nvPicPr>
        <p:blipFill>
          <a:blip r:embed="rId3"/>
          <a:srcRect/>
          <a:stretch>
            <a:fillRect/>
          </a:stretch>
        </p:blipFill>
        <p:spPr bwMode="auto">
          <a:xfrm>
            <a:off x="1995488" y="115888"/>
            <a:ext cx="2647950" cy="6477000"/>
          </a:xfrm>
          <a:prstGeom prst="rect">
            <a:avLst/>
          </a:prstGeom>
          <a:noFill/>
          <a:ln w="9525">
            <a:noFill/>
            <a:miter lim="800000"/>
            <a:headEnd/>
            <a:tailEnd/>
          </a:ln>
        </p:spPr>
      </p:pic>
      <p:pic>
        <p:nvPicPr>
          <p:cNvPr id="16387" name="Picture 3" descr="HADRONS"/>
          <p:cNvPicPr>
            <a:picLocks noChangeAspect="1" noChangeArrowheads="1"/>
          </p:cNvPicPr>
          <p:nvPr/>
        </p:nvPicPr>
        <p:blipFill>
          <a:blip r:embed="rId4"/>
          <a:srcRect/>
          <a:stretch>
            <a:fillRect/>
          </a:stretch>
        </p:blipFill>
        <p:spPr bwMode="auto">
          <a:xfrm>
            <a:off x="6291263" y="188913"/>
            <a:ext cx="2744787" cy="6477000"/>
          </a:xfrm>
          <a:prstGeom prst="rect">
            <a:avLst/>
          </a:prstGeom>
          <a:noFill/>
          <a:ln w="9525">
            <a:noFill/>
            <a:miter lim="800000"/>
            <a:headEnd/>
            <a:tailEnd/>
          </a:ln>
        </p:spPr>
      </p:pic>
      <p:sp>
        <p:nvSpPr>
          <p:cNvPr id="16388" name="Text Box 4"/>
          <p:cNvSpPr txBox="1">
            <a:spLocks noChangeArrowheads="1"/>
          </p:cNvSpPr>
          <p:nvPr/>
        </p:nvSpPr>
        <p:spPr bwMode="auto">
          <a:xfrm>
            <a:off x="2484438" y="-100013"/>
            <a:ext cx="590550" cy="427038"/>
          </a:xfrm>
          <a:prstGeom prst="rect">
            <a:avLst/>
          </a:prstGeom>
          <a:noFill/>
          <a:ln w="9525">
            <a:noFill/>
            <a:miter lim="800000"/>
            <a:headEnd/>
            <a:tailEnd/>
          </a:ln>
        </p:spPr>
        <p:txBody>
          <a:bodyPr>
            <a:spAutoFit/>
          </a:bodyPr>
          <a:lstStyle/>
          <a:p>
            <a:pPr eaLnBrk="0" hangingPunct="0"/>
            <a:r>
              <a:rPr lang="ru-RU" sz="2200">
                <a:latin typeface="Times New Roman" pitchFamily="18" charset="0"/>
              </a:rPr>
              <a:t>97</a:t>
            </a:r>
            <a:r>
              <a:rPr lang="ru-RU" sz="2200" baseline="30000">
                <a:latin typeface="Times New Roman" pitchFamily="18" charset="0"/>
              </a:rPr>
              <a:t>о</a:t>
            </a:r>
            <a:endParaRPr lang="ru-RU" sz="2200" b="0">
              <a:latin typeface="Times New Roman" pitchFamily="18" charset="0"/>
            </a:endParaRPr>
          </a:p>
        </p:txBody>
      </p:sp>
      <p:sp>
        <p:nvSpPr>
          <p:cNvPr id="16389" name="Text Box 5"/>
          <p:cNvSpPr txBox="1">
            <a:spLocks noChangeArrowheads="1"/>
          </p:cNvSpPr>
          <p:nvPr/>
        </p:nvSpPr>
        <p:spPr bwMode="auto">
          <a:xfrm>
            <a:off x="6948488" y="-93663"/>
            <a:ext cx="419100" cy="427038"/>
          </a:xfrm>
          <a:prstGeom prst="rect">
            <a:avLst/>
          </a:prstGeom>
          <a:noFill/>
          <a:ln w="9525">
            <a:noFill/>
            <a:miter lim="800000"/>
            <a:headEnd/>
            <a:tailEnd/>
          </a:ln>
        </p:spPr>
        <p:txBody>
          <a:bodyPr wrap="none">
            <a:spAutoFit/>
          </a:bodyPr>
          <a:lstStyle/>
          <a:p>
            <a:pPr eaLnBrk="0" hangingPunct="0"/>
            <a:r>
              <a:rPr lang="ru-RU" sz="2200">
                <a:latin typeface="Times New Roman" pitchFamily="18" charset="0"/>
              </a:rPr>
              <a:t>0</a:t>
            </a:r>
            <a:r>
              <a:rPr lang="ru-RU" sz="2200" baseline="30000">
                <a:latin typeface="Times New Roman" pitchFamily="18" charset="0"/>
              </a:rPr>
              <a:t>о</a:t>
            </a:r>
            <a:endParaRPr lang="ru-RU" sz="2200" b="0">
              <a:latin typeface="Times New Roman" pitchFamily="18" charset="0"/>
            </a:endParaRPr>
          </a:p>
        </p:txBody>
      </p:sp>
      <p:pic>
        <p:nvPicPr>
          <p:cNvPr id="16390" name="Picture 13" descr="Ns_all_zen"/>
          <p:cNvPicPr>
            <a:picLocks noChangeAspect="1" noChangeArrowheads="1"/>
          </p:cNvPicPr>
          <p:nvPr/>
        </p:nvPicPr>
        <p:blipFill>
          <a:blip r:embed="rId5"/>
          <a:srcRect/>
          <a:stretch>
            <a:fillRect/>
          </a:stretch>
        </p:blipFill>
        <p:spPr bwMode="auto">
          <a:xfrm>
            <a:off x="381000" y="115888"/>
            <a:ext cx="1598613" cy="6696075"/>
          </a:xfrm>
          <a:prstGeom prst="rect">
            <a:avLst/>
          </a:prstGeom>
          <a:noFill/>
          <a:ln w="9525">
            <a:noFill/>
            <a:miter lim="800000"/>
            <a:headEnd/>
            <a:tailEnd/>
          </a:ln>
        </p:spPr>
      </p:pic>
      <p:pic>
        <p:nvPicPr>
          <p:cNvPr id="16391" name="Picture 14" descr="Hs_all_zen"/>
          <p:cNvPicPr>
            <a:picLocks noChangeAspect="1" noChangeArrowheads="1"/>
          </p:cNvPicPr>
          <p:nvPr/>
        </p:nvPicPr>
        <p:blipFill>
          <a:blip r:embed="rId6"/>
          <a:srcRect/>
          <a:stretch>
            <a:fillRect/>
          </a:stretch>
        </p:blipFill>
        <p:spPr bwMode="auto">
          <a:xfrm>
            <a:off x="4791075" y="115888"/>
            <a:ext cx="1554163" cy="662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2133600"/>
            <a:ext cx="8763000" cy="4419600"/>
          </a:xfrm>
          <a:prstGeom prst="rect">
            <a:avLst/>
          </a:prstGeom>
          <a:noFill/>
          <a:ln w="9525">
            <a:noFill/>
            <a:miter lim="800000"/>
            <a:headEnd/>
            <a:tailEnd/>
          </a:ln>
        </p:spPr>
        <p:txBody>
          <a:bodyPr anchor="ctr"/>
          <a:lstStyle/>
          <a:p>
            <a:endParaRPr lang="ru-RU" sz="4400" b="0"/>
          </a:p>
        </p:txBody>
      </p:sp>
      <p:pic>
        <p:nvPicPr>
          <p:cNvPr id="17411" name="Picture 4" descr="night1"/>
          <p:cNvPicPr>
            <a:picLocks noChangeAspect="1" noChangeArrowheads="1"/>
          </p:cNvPicPr>
          <p:nvPr/>
        </p:nvPicPr>
        <p:blipFill>
          <a:blip r:embed="rId3"/>
          <a:srcRect/>
          <a:stretch>
            <a:fillRect/>
          </a:stretch>
        </p:blipFill>
        <p:spPr bwMode="auto">
          <a:xfrm>
            <a:off x="0" y="5022850"/>
            <a:ext cx="9144000" cy="1835150"/>
          </a:xfrm>
          <a:prstGeom prst="rect">
            <a:avLst/>
          </a:prstGeom>
          <a:noFill/>
          <a:ln w="9525">
            <a:noFill/>
            <a:miter lim="800000"/>
            <a:headEnd/>
            <a:tailEnd/>
          </a:ln>
        </p:spPr>
      </p:pic>
      <p:sp>
        <p:nvSpPr>
          <p:cNvPr id="17412" name="Line 5"/>
          <p:cNvSpPr>
            <a:spLocks noChangeShapeType="1"/>
          </p:cNvSpPr>
          <p:nvPr/>
        </p:nvSpPr>
        <p:spPr bwMode="auto">
          <a:xfrm rot="60000" flipH="1">
            <a:off x="0" y="5949950"/>
            <a:ext cx="9144000" cy="144463"/>
          </a:xfrm>
          <a:prstGeom prst="line">
            <a:avLst/>
          </a:prstGeom>
          <a:noFill/>
          <a:ln w="12700">
            <a:solidFill>
              <a:srgbClr val="FF0000"/>
            </a:solidFill>
            <a:round/>
            <a:headEnd/>
            <a:tailEnd/>
          </a:ln>
        </p:spPr>
        <p:txBody>
          <a:bodyPr/>
          <a:lstStyle/>
          <a:p>
            <a:endParaRPr lang="ru-RU"/>
          </a:p>
        </p:txBody>
      </p:sp>
      <p:sp>
        <p:nvSpPr>
          <p:cNvPr id="17413" name="Line 6"/>
          <p:cNvSpPr>
            <a:spLocks noChangeShapeType="1"/>
          </p:cNvSpPr>
          <p:nvPr/>
        </p:nvSpPr>
        <p:spPr bwMode="auto">
          <a:xfrm flipH="1">
            <a:off x="2051050" y="6021388"/>
            <a:ext cx="5689600" cy="576262"/>
          </a:xfrm>
          <a:prstGeom prst="line">
            <a:avLst/>
          </a:prstGeom>
          <a:noFill/>
          <a:ln w="15875">
            <a:solidFill>
              <a:srgbClr val="FF0000"/>
            </a:solidFill>
            <a:round/>
            <a:headEnd/>
            <a:tailEnd type="triangle" w="med" len="med"/>
          </a:ln>
        </p:spPr>
        <p:txBody>
          <a:bodyPr/>
          <a:lstStyle/>
          <a:p>
            <a:endParaRPr lang="ru-RU"/>
          </a:p>
        </p:txBody>
      </p:sp>
      <p:sp>
        <p:nvSpPr>
          <p:cNvPr id="17414" name="Rectangle 7"/>
          <p:cNvSpPr>
            <a:spLocks noChangeArrowheads="1"/>
          </p:cNvSpPr>
          <p:nvPr/>
        </p:nvSpPr>
        <p:spPr bwMode="auto">
          <a:xfrm>
            <a:off x="1908175" y="6453188"/>
            <a:ext cx="215900" cy="217487"/>
          </a:xfrm>
          <a:prstGeom prst="rect">
            <a:avLst/>
          </a:prstGeom>
          <a:noFill/>
          <a:ln w="9525">
            <a:solidFill>
              <a:srgbClr val="FF0000"/>
            </a:solidFill>
            <a:miter lim="800000"/>
            <a:headEnd/>
            <a:tailEnd/>
          </a:ln>
        </p:spPr>
        <p:txBody>
          <a:bodyPr wrap="none" anchor="ctr"/>
          <a:lstStyle/>
          <a:p>
            <a:endParaRPr lang="ru-RU"/>
          </a:p>
        </p:txBody>
      </p:sp>
      <p:sp>
        <p:nvSpPr>
          <p:cNvPr id="17415" name="Rectangle 8"/>
          <p:cNvSpPr>
            <a:spLocks noChangeArrowheads="1"/>
          </p:cNvSpPr>
          <p:nvPr/>
        </p:nvSpPr>
        <p:spPr bwMode="auto">
          <a:xfrm>
            <a:off x="0" y="115888"/>
            <a:ext cx="4643438" cy="5041900"/>
          </a:xfrm>
          <a:prstGeom prst="rect">
            <a:avLst/>
          </a:prstGeom>
          <a:noFill/>
          <a:ln w="9525">
            <a:noFill/>
            <a:miter lim="800000"/>
            <a:headEnd/>
            <a:tailEnd/>
          </a:ln>
        </p:spPr>
        <p:txBody>
          <a:bodyPr/>
          <a:lstStyle/>
          <a:p>
            <a:pPr marL="342900" indent="-342900" algn="just">
              <a:spcBef>
                <a:spcPct val="20000"/>
              </a:spcBef>
            </a:pPr>
            <a:r>
              <a:rPr lang="en-US" sz="1300" b="0">
                <a:latin typeface="Times New Roman" pitchFamily="18" charset="0"/>
              </a:rPr>
              <a:t>[1] </a:t>
            </a:r>
            <a:r>
              <a:rPr lang="ru-RU" sz="1300" b="0">
                <a:latin typeface="Times New Roman" pitchFamily="18" charset="0"/>
              </a:rPr>
              <a:t>T. C. Weekes, arXiv:0811.1197 [astro-ph].</a:t>
            </a:r>
          </a:p>
          <a:p>
            <a:pPr marL="342900" indent="-342900" algn="just">
              <a:spcBef>
                <a:spcPct val="20000"/>
              </a:spcBef>
            </a:pPr>
            <a:r>
              <a:rPr lang="ru-RU" sz="1300" b="0">
                <a:latin typeface="Times New Roman" pitchFamily="18" charset="0"/>
              </a:rPr>
              <a:t>[2] H. J. V¨olk and K. Bernloehr, arXiv:0812.4198 [astroph].</a:t>
            </a:r>
          </a:p>
          <a:p>
            <a:pPr marL="342900" indent="-342900" algn="just">
              <a:spcBef>
                <a:spcPct val="20000"/>
              </a:spcBef>
            </a:pPr>
            <a:r>
              <a:rPr lang="ru-RU" sz="1300" b="0">
                <a:latin typeface="Times New Roman" pitchFamily="18" charset="0"/>
              </a:rPr>
              <a:t>[3] A</a:t>
            </a:r>
            <a:r>
              <a:rPr lang="ru-RU" sz="1200" b="0">
                <a:latin typeface="Times New Roman" pitchFamily="18" charset="0"/>
              </a:rPr>
              <a:t>. Achterberg, et al. [IceCube Collaboration],: Astropart.</a:t>
            </a:r>
            <a:r>
              <a:rPr lang="en-US" sz="1200" b="0">
                <a:latin typeface="Times New Roman" pitchFamily="18" charset="0"/>
              </a:rPr>
              <a:t> </a:t>
            </a:r>
            <a:r>
              <a:rPr lang="ru-RU" sz="1200" b="0">
                <a:latin typeface="Times New Roman" pitchFamily="18" charset="0"/>
              </a:rPr>
              <a:t>Phys.</a:t>
            </a:r>
            <a:r>
              <a:rPr lang="en-US" sz="1200" b="0">
                <a:latin typeface="Times New Roman" pitchFamily="18" charset="0"/>
              </a:rPr>
              <a:t> </a:t>
            </a:r>
            <a:r>
              <a:rPr lang="ru-RU" sz="1200" b="0">
                <a:latin typeface="Times New Roman" pitchFamily="18" charset="0"/>
              </a:rPr>
              <a:t>2006, 26: 155.</a:t>
            </a:r>
          </a:p>
          <a:p>
            <a:pPr marL="342900" indent="-342900" algn="just">
              <a:spcBef>
                <a:spcPct val="20000"/>
              </a:spcBef>
            </a:pPr>
            <a:r>
              <a:rPr lang="ru-RU" sz="1200" b="0">
                <a:latin typeface="Times New Roman" pitchFamily="18" charset="0"/>
              </a:rPr>
              <a:t>[4] J. Abraham, et al., [Pierre Auger Collaboration],:</a:t>
            </a:r>
            <a:r>
              <a:rPr lang="en-US" sz="1200" b="0">
                <a:latin typeface="Times New Roman" pitchFamily="18" charset="0"/>
              </a:rPr>
              <a:t> </a:t>
            </a:r>
            <a:r>
              <a:rPr lang="ru-RU" sz="1200" b="0">
                <a:latin typeface="Times New Roman" pitchFamily="18" charset="0"/>
              </a:rPr>
              <a:t>Nucl. Instrum. Meth. A, 2004, 523: 50.</a:t>
            </a:r>
          </a:p>
          <a:p>
            <a:pPr marL="342900" indent="-342900" algn="just">
              <a:spcBef>
                <a:spcPct val="20000"/>
              </a:spcBef>
            </a:pPr>
            <a:r>
              <a:rPr lang="ru-RU" sz="1200" b="0">
                <a:latin typeface="Times New Roman" pitchFamily="18" charset="0"/>
              </a:rPr>
              <a:t>[5] V. G. Sinitsyna [SHALON Experiment],: in Proc. of</a:t>
            </a:r>
            <a:r>
              <a:rPr lang="en-US" sz="1200" b="0">
                <a:latin typeface="Times New Roman" pitchFamily="18" charset="0"/>
              </a:rPr>
              <a:t> </a:t>
            </a:r>
            <a:r>
              <a:rPr lang="ru-RU" sz="1200" b="0">
                <a:latin typeface="Times New Roman" pitchFamily="18" charset="0"/>
              </a:rPr>
              <a:t>Toward a Major Atmospheric Cherenkov Detector-II,</a:t>
            </a:r>
            <a:r>
              <a:rPr lang="en-US" sz="1200" b="0">
                <a:latin typeface="Times New Roman" pitchFamily="18" charset="0"/>
              </a:rPr>
              <a:t> </a:t>
            </a:r>
            <a:r>
              <a:rPr lang="ru-RU" sz="1200" b="0">
                <a:latin typeface="Times New Roman" pitchFamily="18" charset="0"/>
              </a:rPr>
              <a:t>Calgary, July 17-18 1993, ed. R. C. Lamb, 91, 1993.</a:t>
            </a:r>
          </a:p>
          <a:p>
            <a:pPr marL="342900" indent="-342900" algn="just">
              <a:spcBef>
                <a:spcPct val="20000"/>
              </a:spcBef>
            </a:pPr>
            <a:r>
              <a:rPr lang="ru-RU" sz="1200" b="0">
                <a:latin typeface="Times New Roman" pitchFamily="18" charset="0"/>
              </a:rPr>
              <a:t>[6] S. I. Nikolsky and V. G.Sinitsyna [SHALON Experiment],:</a:t>
            </a:r>
            <a:r>
              <a:rPr lang="en-US" sz="1200" b="0">
                <a:latin typeface="Times New Roman" pitchFamily="18" charset="0"/>
              </a:rPr>
              <a:t> </a:t>
            </a:r>
            <a:r>
              <a:rPr lang="ru-RU" sz="1200" b="0">
                <a:latin typeface="Times New Roman" pitchFamily="18" charset="0"/>
              </a:rPr>
              <a:t>VANT, Ser. TFE, 1987, 1331, 30.</a:t>
            </a:r>
          </a:p>
          <a:p>
            <a:pPr marL="342900" indent="-342900" algn="just">
              <a:spcBef>
                <a:spcPct val="20000"/>
              </a:spcBef>
            </a:pPr>
            <a:r>
              <a:rPr lang="ru-RU" sz="1200" b="0">
                <a:latin typeface="Times New Roman" pitchFamily="18" charset="0"/>
              </a:rPr>
              <a:t>[7] V. G. Sinitsyna, Prepared for 6th GeV - TeV Gamma</a:t>
            </a:r>
            <a:r>
              <a:rPr lang="en-US" sz="1200" b="0">
                <a:latin typeface="Times New Roman" pitchFamily="18" charset="0"/>
              </a:rPr>
              <a:t> </a:t>
            </a:r>
            <a:r>
              <a:rPr lang="ru-RU" sz="1200" b="0">
                <a:latin typeface="Times New Roman" pitchFamily="18" charset="0"/>
              </a:rPr>
              <a:t>Ray Astrophysics Workshop: Toward a Major Atmospheric</a:t>
            </a:r>
            <a:r>
              <a:rPr lang="en-US" sz="1200" b="0">
                <a:latin typeface="Times New Roman" pitchFamily="18" charset="0"/>
              </a:rPr>
              <a:t> </a:t>
            </a:r>
            <a:r>
              <a:rPr lang="ru-RU" sz="1200" b="0">
                <a:latin typeface="Times New Roman" pitchFamily="18" charset="0"/>
              </a:rPr>
              <a:t>Cerenkov Telescope, Snowbird, Utah, 13-16</a:t>
            </a:r>
            <a:r>
              <a:rPr lang="en-US" sz="1200" b="0">
                <a:latin typeface="Times New Roman" pitchFamily="18" charset="0"/>
              </a:rPr>
              <a:t> </a:t>
            </a:r>
            <a:r>
              <a:rPr lang="ru-RU" sz="1200" b="0">
                <a:latin typeface="Times New Roman" pitchFamily="18" charset="0"/>
              </a:rPr>
              <a:t>Aug 1999.</a:t>
            </a:r>
          </a:p>
          <a:p>
            <a:pPr marL="342900" indent="-342900" algn="just">
              <a:spcBef>
                <a:spcPct val="20000"/>
              </a:spcBef>
            </a:pPr>
            <a:r>
              <a:rPr lang="ru-RU" sz="1200" b="0">
                <a:latin typeface="Times New Roman" pitchFamily="18" charset="0"/>
              </a:rPr>
              <a:t>[8] V. G. Sinitsyna et al., [SHALON Experiment],: Nucl.</a:t>
            </a:r>
            <a:r>
              <a:rPr lang="en-US" sz="1200" b="0">
                <a:latin typeface="Times New Roman" pitchFamily="18" charset="0"/>
              </a:rPr>
              <a:t> </a:t>
            </a:r>
            <a:r>
              <a:rPr lang="ru-RU" sz="1200" b="0">
                <a:latin typeface="Times New Roman" pitchFamily="18" charset="0"/>
              </a:rPr>
              <a:t>Phys. Proc. Suppl. 2003, 122: 247 ; Nucl. Phys. Proc.</a:t>
            </a:r>
            <a:r>
              <a:rPr lang="en-US" sz="1200" b="0">
                <a:latin typeface="Times New Roman" pitchFamily="18" charset="0"/>
              </a:rPr>
              <a:t> </a:t>
            </a:r>
            <a:r>
              <a:rPr lang="ru-RU" sz="1200" b="0">
                <a:latin typeface="Times New Roman" pitchFamily="18" charset="0"/>
              </a:rPr>
              <a:t>Suppl. 2008, 175-176: 455, 544; Nucl. Phys. Proc.</a:t>
            </a:r>
            <a:r>
              <a:rPr lang="en-US" sz="1200" b="0">
                <a:latin typeface="Times New Roman" pitchFamily="18" charset="0"/>
              </a:rPr>
              <a:t> </a:t>
            </a:r>
            <a:r>
              <a:rPr lang="ru-RU" sz="1200" b="0">
                <a:latin typeface="Times New Roman" pitchFamily="18" charset="0"/>
              </a:rPr>
              <a:t>Suppl. 2009, 196: 251, 433, 437, 442.</a:t>
            </a:r>
          </a:p>
          <a:p>
            <a:pPr marL="342900" indent="-342900" algn="just">
              <a:spcBef>
                <a:spcPct val="20000"/>
              </a:spcBef>
            </a:pPr>
            <a:r>
              <a:rPr lang="ru-RU" sz="1200" b="0">
                <a:latin typeface="Times New Roman" pitchFamily="18" charset="0"/>
              </a:rPr>
              <a:t>[9] V. Y. Sinitsyna et al., [SHALON Experiment],: in</a:t>
            </a:r>
            <a:r>
              <a:rPr lang="en-US" sz="1200" b="0">
                <a:latin typeface="Times New Roman" pitchFamily="18" charset="0"/>
              </a:rPr>
              <a:t> </a:t>
            </a:r>
            <a:r>
              <a:rPr lang="ru-RU" sz="1200" b="0">
                <a:latin typeface="Times New Roman" pitchFamily="18" charset="0"/>
              </a:rPr>
              <a:t>Proc. of the 28th International Cosmic Ray Conference,</a:t>
            </a:r>
            <a:r>
              <a:rPr lang="en-US" sz="1200" b="0">
                <a:latin typeface="Times New Roman" pitchFamily="18" charset="0"/>
              </a:rPr>
              <a:t> </a:t>
            </a:r>
            <a:r>
              <a:rPr lang="ru-RU" sz="1200" b="0">
                <a:latin typeface="Times New Roman" pitchFamily="18" charset="0"/>
              </a:rPr>
              <a:t>July 31-August 7, 2003. Trukuba, Japan. Editors:</a:t>
            </a:r>
            <a:r>
              <a:rPr lang="en-US" sz="1200" b="0">
                <a:latin typeface="Times New Roman" pitchFamily="18" charset="0"/>
              </a:rPr>
              <a:t> </a:t>
            </a:r>
            <a:r>
              <a:rPr lang="ru-RU" sz="1200" b="0">
                <a:latin typeface="Times New Roman" pitchFamily="18" charset="0"/>
              </a:rPr>
              <a:t>T. Kajita et al., 2369, 2004.</a:t>
            </a:r>
          </a:p>
          <a:p>
            <a:pPr marL="342900" indent="-342900" algn="just">
              <a:spcBef>
                <a:spcPct val="20000"/>
              </a:spcBef>
            </a:pPr>
            <a:r>
              <a:rPr lang="ru-RU" sz="1200" b="0">
                <a:latin typeface="Times New Roman" pitchFamily="18" charset="0"/>
              </a:rPr>
              <a:t>[10] L.K. Resvanis, Nucl.Phys.B (Proc.</a:t>
            </a:r>
            <a:r>
              <a:rPr lang="en-US" sz="1200" b="0">
                <a:latin typeface="Times New Roman" pitchFamily="18" charset="0"/>
              </a:rPr>
              <a:t> </a:t>
            </a:r>
            <a:r>
              <a:rPr lang="ru-RU" sz="1200" b="0">
                <a:latin typeface="Times New Roman" pitchFamily="18" charset="0"/>
              </a:rPr>
              <a:t>Suppl.), 2006,</a:t>
            </a:r>
            <a:r>
              <a:rPr lang="en-US" sz="1200" b="0">
                <a:latin typeface="Times New Roman" pitchFamily="18" charset="0"/>
              </a:rPr>
              <a:t> </a:t>
            </a:r>
            <a:r>
              <a:rPr lang="ru-RU" sz="1200" b="0">
                <a:latin typeface="Times New Roman" pitchFamily="18" charset="0"/>
              </a:rPr>
              <a:t>151: 279.</a:t>
            </a:r>
          </a:p>
          <a:p>
            <a:pPr marL="342900" indent="-342900" algn="just">
              <a:spcBef>
                <a:spcPct val="20000"/>
              </a:spcBef>
            </a:pPr>
            <a:r>
              <a:rPr lang="ru-RU" sz="1200" b="0">
                <a:latin typeface="Times New Roman" pitchFamily="18" charset="0"/>
              </a:rPr>
              <a:t>[11] D. Fargion, ApJ, 2002, 570: 909.</a:t>
            </a:r>
            <a:r>
              <a:rPr lang="en-US" sz="1200" b="0">
                <a:latin typeface="Times New Roman" pitchFamily="18" charset="0"/>
              </a:rPr>
              <a:t> </a:t>
            </a:r>
          </a:p>
          <a:p>
            <a:pPr marL="342900" indent="-342900" algn="just">
              <a:spcBef>
                <a:spcPct val="20000"/>
              </a:spcBef>
            </a:pPr>
            <a:r>
              <a:rPr lang="ru-RU" sz="1200" b="0">
                <a:latin typeface="Times New Roman" pitchFamily="18" charset="0"/>
              </a:rPr>
              <a:t>[12] C. Amsler et al., [Particle Data Group],: Phys. Lett.</a:t>
            </a:r>
            <a:r>
              <a:rPr lang="en-US" sz="1200" b="0">
                <a:latin typeface="Times New Roman" pitchFamily="18" charset="0"/>
              </a:rPr>
              <a:t> </a:t>
            </a:r>
            <a:r>
              <a:rPr lang="ru-RU" sz="1200" b="0">
                <a:latin typeface="Times New Roman" pitchFamily="18" charset="0"/>
              </a:rPr>
              <a:t>B, 2008, 667: 1.</a:t>
            </a:r>
          </a:p>
        </p:txBody>
      </p:sp>
      <p:sp>
        <p:nvSpPr>
          <p:cNvPr id="17416" name="Rectangle 9"/>
          <p:cNvSpPr>
            <a:spLocks noChangeArrowheads="1"/>
          </p:cNvSpPr>
          <p:nvPr/>
        </p:nvSpPr>
        <p:spPr bwMode="auto">
          <a:xfrm>
            <a:off x="4572000" y="188913"/>
            <a:ext cx="4500563" cy="4700587"/>
          </a:xfrm>
          <a:prstGeom prst="rect">
            <a:avLst/>
          </a:prstGeom>
          <a:noFill/>
          <a:ln w="9525">
            <a:noFill/>
            <a:miter lim="800000"/>
            <a:headEnd/>
            <a:tailEnd/>
          </a:ln>
        </p:spPr>
        <p:txBody>
          <a:bodyPr/>
          <a:lstStyle/>
          <a:p>
            <a:pPr marL="342900" indent="-342900" algn="just">
              <a:spcBef>
                <a:spcPct val="20000"/>
              </a:spcBef>
            </a:pPr>
            <a:r>
              <a:rPr lang="ru-RU" sz="1200" b="0">
                <a:latin typeface="Times New Roman" pitchFamily="18" charset="0"/>
              </a:rPr>
              <a:t>[13] C. G. S. Costa Astropart. Phys. 2001,16: 193.</a:t>
            </a:r>
            <a:r>
              <a:rPr lang="en-US" sz="1200" b="0">
                <a:latin typeface="Times New Roman" pitchFamily="18" charset="0"/>
              </a:rPr>
              <a:t> </a:t>
            </a:r>
            <a:r>
              <a:rPr lang="ru-RU" sz="1200" b="0">
                <a:latin typeface="Times New Roman" pitchFamily="18" charset="0"/>
              </a:rPr>
              <a:t>[14] S. N. Gninenko, “The MiniBooNE anomaly and</a:t>
            </a:r>
            <a:r>
              <a:rPr lang="en-US" sz="1200" b="0">
                <a:latin typeface="Times New Roman" pitchFamily="18" charset="0"/>
              </a:rPr>
              <a:t> </a:t>
            </a:r>
            <a:r>
              <a:rPr lang="ru-RU" sz="1200" b="0">
                <a:latin typeface="Times New Roman" pitchFamily="18" charset="0"/>
              </a:rPr>
              <a:t>heavy neutrino decay,” arXiv:0902.3802 [hep-ph].</a:t>
            </a:r>
          </a:p>
          <a:p>
            <a:pPr marL="342900" indent="-342900" algn="just">
              <a:spcBef>
                <a:spcPct val="20000"/>
              </a:spcBef>
            </a:pPr>
            <a:r>
              <a:rPr lang="ru-RU" sz="1200" b="0">
                <a:latin typeface="Times New Roman" pitchFamily="18" charset="0"/>
              </a:rPr>
              <a:t>[15] A. A. Aguilar-Arevalo et al., [The MiniBooNE Collaboration],:</a:t>
            </a:r>
            <a:r>
              <a:rPr lang="en-US" sz="1200" b="0">
                <a:latin typeface="Times New Roman" pitchFamily="18" charset="0"/>
              </a:rPr>
              <a:t> </a:t>
            </a:r>
            <a:r>
              <a:rPr lang="ru-RU" sz="1200" b="0">
                <a:latin typeface="Times New Roman" pitchFamily="18" charset="0"/>
              </a:rPr>
              <a:t>Phys. Rev. Lett. 2007, 98: 231801.</a:t>
            </a:r>
          </a:p>
          <a:p>
            <a:pPr marL="342900" indent="-342900" algn="just">
              <a:spcBef>
                <a:spcPct val="20000"/>
              </a:spcBef>
            </a:pPr>
            <a:r>
              <a:rPr lang="ru-RU" sz="1200" b="0">
                <a:latin typeface="Times New Roman" pitchFamily="18" charset="0"/>
              </a:rPr>
              <a:t>[16] R. N. Mohapatra and P. B. Pal: “Massive neutrinos in</a:t>
            </a:r>
            <a:r>
              <a:rPr lang="en-US" sz="1200" b="0">
                <a:latin typeface="Times New Roman" pitchFamily="18" charset="0"/>
              </a:rPr>
              <a:t> </a:t>
            </a:r>
            <a:r>
              <a:rPr lang="ru-RU" sz="1200" b="0">
                <a:latin typeface="Times New Roman" pitchFamily="18" charset="0"/>
              </a:rPr>
              <a:t>physics and astrophysics. Second edition,”World Sci.</a:t>
            </a:r>
            <a:r>
              <a:rPr lang="en-US" sz="1200" b="0">
                <a:latin typeface="Times New Roman" pitchFamily="18" charset="0"/>
              </a:rPr>
              <a:t> </a:t>
            </a:r>
            <a:r>
              <a:rPr lang="ru-RU" sz="1200" b="0">
                <a:latin typeface="Times New Roman" pitchFamily="18" charset="0"/>
              </a:rPr>
              <a:t>Lect. Notes Phys. 1998, 60; 1.</a:t>
            </a:r>
          </a:p>
          <a:p>
            <a:pPr marL="342900" indent="-342900" algn="just">
              <a:spcBef>
                <a:spcPct val="20000"/>
              </a:spcBef>
            </a:pPr>
            <a:r>
              <a:rPr lang="ru-RU" sz="1200" b="0">
                <a:latin typeface="Times New Roman" pitchFamily="18" charset="0"/>
              </a:rPr>
              <a:t>[17] A. M. Cooper-Sarkar et al. [WA66 Collaboration],:</a:t>
            </a:r>
            <a:r>
              <a:rPr lang="en-US" sz="1200" b="0">
                <a:latin typeface="Times New Roman" pitchFamily="18" charset="0"/>
              </a:rPr>
              <a:t> </a:t>
            </a:r>
            <a:r>
              <a:rPr lang="ru-RU" sz="1200" b="0">
                <a:latin typeface="Times New Roman" pitchFamily="18" charset="0"/>
              </a:rPr>
              <a:t>Phys. Lett. B, 1985, 160: 207.</a:t>
            </a:r>
          </a:p>
          <a:p>
            <a:pPr marL="342900" indent="-342900" algn="just">
              <a:spcBef>
                <a:spcPct val="20000"/>
              </a:spcBef>
            </a:pPr>
            <a:r>
              <a:rPr lang="ru-RU" sz="1200" b="0">
                <a:latin typeface="Times New Roman" pitchFamily="18" charset="0"/>
              </a:rPr>
              <a:t>[18] F. Bergsma et al. [CHARM Collaboration],: Phys.</a:t>
            </a:r>
            <a:r>
              <a:rPr lang="en-US" sz="1200" b="0">
                <a:latin typeface="Times New Roman" pitchFamily="18" charset="0"/>
              </a:rPr>
              <a:t> </a:t>
            </a:r>
            <a:r>
              <a:rPr lang="ru-RU" sz="1200" b="0">
                <a:latin typeface="Times New Roman" pitchFamily="18" charset="0"/>
              </a:rPr>
              <a:t>Lett. B, 1986,166: 473.</a:t>
            </a:r>
          </a:p>
          <a:p>
            <a:pPr marL="342900" indent="-342900" algn="just">
              <a:spcBef>
                <a:spcPct val="20000"/>
              </a:spcBef>
            </a:pPr>
            <a:r>
              <a:rPr lang="ru-RU" sz="1200" b="0">
                <a:latin typeface="Times New Roman" pitchFamily="18" charset="0"/>
              </a:rPr>
              <a:t>[19] P. Vilain et al., [CHARM II Collaboration],: Phys.</a:t>
            </a:r>
            <a:r>
              <a:rPr lang="en-US" sz="1200" b="0">
                <a:latin typeface="Times New Roman" pitchFamily="18" charset="0"/>
              </a:rPr>
              <a:t> </a:t>
            </a:r>
            <a:r>
              <a:rPr lang="ru-RU" sz="1200" b="0">
                <a:latin typeface="Times New Roman" pitchFamily="18" charset="0"/>
              </a:rPr>
              <a:t>Lett. B, 1995, 343: 453.</a:t>
            </a:r>
          </a:p>
          <a:p>
            <a:pPr marL="342900" indent="-342900" algn="just">
              <a:spcBef>
                <a:spcPct val="20000"/>
              </a:spcBef>
            </a:pPr>
            <a:r>
              <a:rPr lang="ru-RU" sz="1200" b="0">
                <a:latin typeface="Times New Roman" pitchFamily="18" charset="0"/>
              </a:rPr>
              <a:t>[20] P. Astier et al., [NOMAD Collaboration],: Phys. Lett.</a:t>
            </a:r>
            <a:r>
              <a:rPr lang="en-US" sz="1200" b="0">
                <a:latin typeface="Times New Roman" pitchFamily="18" charset="0"/>
              </a:rPr>
              <a:t> </a:t>
            </a:r>
            <a:r>
              <a:rPr lang="ru-RU" sz="1200" b="0">
                <a:latin typeface="Times New Roman" pitchFamily="18" charset="0"/>
              </a:rPr>
              <a:t>B, 2001, 506: 27. [arXiv:hep-ex/0101041].</a:t>
            </a:r>
          </a:p>
          <a:p>
            <a:pPr marL="342900" indent="-342900" algn="just">
              <a:spcBef>
                <a:spcPct val="20000"/>
              </a:spcBef>
            </a:pPr>
            <a:r>
              <a:rPr lang="ru-RU" sz="1200" b="0">
                <a:latin typeface="Times New Roman" pitchFamily="18" charset="0"/>
              </a:rPr>
              <a:t>[21] A. D. Dolgov, S. H. Hansen, G. Raffelt and D. V.</a:t>
            </a:r>
            <a:r>
              <a:rPr lang="en-US" sz="1200" b="0">
                <a:latin typeface="Times New Roman" pitchFamily="18" charset="0"/>
              </a:rPr>
              <a:t> </a:t>
            </a:r>
            <a:r>
              <a:rPr lang="ru-RU" sz="1200" b="0">
                <a:latin typeface="Times New Roman" pitchFamily="18" charset="0"/>
              </a:rPr>
              <a:t>Semikoz, Nucl. Phys. B, 2000, 590: 562.</a:t>
            </a:r>
          </a:p>
          <a:p>
            <a:pPr marL="342900" indent="-342900" algn="just">
              <a:spcBef>
                <a:spcPct val="20000"/>
              </a:spcBef>
            </a:pPr>
            <a:r>
              <a:rPr lang="ru-RU" sz="1200" b="0">
                <a:latin typeface="Times New Roman" pitchFamily="18" charset="0"/>
              </a:rPr>
              <a:t>[22] O. Adriani et al., [L3 Collaboration],: Phys. Lett. B,</a:t>
            </a:r>
            <a:r>
              <a:rPr lang="en-US" sz="1200" b="0">
                <a:latin typeface="Times New Roman" pitchFamily="18" charset="0"/>
              </a:rPr>
              <a:t> </a:t>
            </a:r>
            <a:r>
              <a:rPr lang="ru-RU" sz="1200" b="0">
                <a:latin typeface="Times New Roman" pitchFamily="18" charset="0"/>
              </a:rPr>
              <a:t>1992, 295: 371.</a:t>
            </a:r>
          </a:p>
          <a:p>
            <a:pPr marL="342900" indent="-342900" algn="just">
              <a:spcBef>
                <a:spcPct val="20000"/>
              </a:spcBef>
            </a:pPr>
            <a:r>
              <a:rPr lang="ru-RU" sz="1200" b="0">
                <a:latin typeface="Times New Roman" pitchFamily="18" charset="0"/>
              </a:rPr>
              <a:t>[23] J. I. Illana, M. Masip and D. Meloni, Phys. Rev. D,</a:t>
            </a:r>
            <a:r>
              <a:rPr lang="en-US" sz="1200" b="0">
                <a:latin typeface="Times New Roman" pitchFamily="18" charset="0"/>
              </a:rPr>
              <a:t> </a:t>
            </a:r>
            <a:r>
              <a:rPr lang="ru-RU" sz="1200" b="0">
                <a:latin typeface="Times New Roman" pitchFamily="18" charset="0"/>
              </a:rPr>
              <a:t>2007, 75: 055002.</a:t>
            </a:r>
          </a:p>
          <a:p>
            <a:pPr marL="342900" indent="-342900" algn="just">
              <a:spcBef>
                <a:spcPct val="20000"/>
              </a:spcBef>
            </a:pPr>
            <a:r>
              <a:rPr lang="ru-RU" sz="1200" b="0">
                <a:latin typeface="Times New Roman" pitchFamily="18" charset="0"/>
              </a:rPr>
              <a:t>[24] M. Ahlers, J. I. Illana, M. Masip and D. Meloni JCAP,</a:t>
            </a:r>
            <a:r>
              <a:rPr lang="en-US" sz="1200" b="0">
                <a:latin typeface="Times New Roman" pitchFamily="18" charset="0"/>
              </a:rPr>
              <a:t> </a:t>
            </a:r>
            <a:r>
              <a:rPr lang="ru-RU" sz="1200" b="0">
                <a:latin typeface="Times New Roman" pitchFamily="18" charset="0"/>
              </a:rPr>
              <a:t>2007, 0708: 008.</a:t>
            </a:r>
          </a:p>
          <a:p>
            <a:pPr marL="342900" indent="-342900">
              <a:spcBef>
                <a:spcPct val="20000"/>
              </a:spcBef>
              <a:buFontTx/>
              <a:buChar char="•"/>
            </a:pPr>
            <a:endParaRPr lang="ru-RU" sz="1200" b="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500563" y="428625"/>
            <a:ext cx="4500562" cy="3816350"/>
          </a:xfrm>
          <a:prstGeom prst="rect">
            <a:avLst/>
          </a:prstGeom>
          <a:noFill/>
          <a:ln w="9525">
            <a:noFill/>
            <a:miter lim="800000"/>
            <a:headEnd/>
            <a:tailEnd/>
          </a:ln>
        </p:spPr>
        <p:txBody>
          <a:bodyPr/>
          <a:lstStyle/>
          <a:p>
            <a:pPr algn="just" eaLnBrk="0" hangingPunct="0"/>
            <a:r>
              <a:rPr lang="en-GB" sz="1400" b="0">
                <a:latin typeface="Times New Roman" pitchFamily="18" charset="0"/>
              </a:rPr>
              <a:t>A neutrino telescope detects the Cherenkov radiation generated in water or ice by passage of relativistic charged particles produced by neutrino collisions with nucleons in the detector volume. Because of weakness of neutrino interaction the very large detector volume is required. Some alternative approaches have been proposed. One of them is using a earth matter or mountain as a target volume for conversion neutrinos to leptons which then initiate extensive air shower (EAS) in the atmosphere, then showers can be detected by Cherenkov telescope. Observations of neutrino initiated EAS at the mountain shadow seems attractive because of mountain valley screened from background showers of cosmic rays and the only particles that can survive are neutrinos with energies &gt; 10</a:t>
            </a:r>
            <a:r>
              <a:rPr lang="en-GB" sz="1400" b="0" baseline="30000">
                <a:latin typeface="Times New Roman" pitchFamily="18" charset="0"/>
              </a:rPr>
              <a:t>13</a:t>
            </a:r>
            <a:r>
              <a:rPr lang="en-GB" sz="1400" b="0">
                <a:latin typeface="Times New Roman" pitchFamily="18" charset="0"/>
              </a:rPr>
              <a:t> eV came under the horizon. </a:t>
            </a:r>
            <a:r>
              <a:rPr lang="ru-RU" sz="1400" b="0">
                <a:latin typeface="Times New Roman" pitchFamily="18" charset="0"/>
              </a:rPr>
              <a:t>The cascades with energy </a:t>
            </a:r>
            <a:r>
              <a:rPr lang="en-GB" sz="1400" b="0">
                <a:latin typeface="Times New Roman" pitchFamily="18" charset="0"/>
              </a:rPr>
              <a:t>&gt; 10</a:t>
            </a:r>
            <a:r>
              <a:rPr lang="en-GB" sz="1400" b="0" baseline="30000">
                <a:latin typeface="Times New Roman" pitchFamily="18" charset="0"/>
              </a:rPr>
              <a:t>13</a:t>
            </a:r>
            <a:r>
              <a:rPr lang="en-GB" sz="1400" b="0">
                <a:latin typeface="Times New Roman" pitchFamily="18" charset="0"/>
              </a:rPr>
              <a:t> eV </a:t>
            </a:r>
            <a:r>
              <a:rPr lang="ru-RU" sz="1400" b="0">
                <a:latin typeface="Times New Roman" pitchFamily="18" charset="0"/>
              </a:rPr>
              <a:t>are generated by neutrino in the ground of mountain on the thickness &lt;300 g/cm</a:t>
            </a:r>
            <a:r>
              <a:rPr lang="ru-RU" sz="1400" b="0" baseline="30000">
                <a:latin typeface="Times New Roman" pitchFamily="18" charset="0"/>
              </a:rPr>
              <a:t>2</a:t>
            </a:r>
            <a:r>
              <a:rPr lang="ru-RU" sz="1400" b="0">
                <a:latin typeface="Times New Roman" pitchFamily="18" charset="0"/>
              </a:rPr>
              <a:t>. The Cherenkov radiation of the hadron cascades will be observed along the direction of neutrino by gamma-telescope placed on the distance about 7 kms from a mountain slope in area of more than 7</a:t>
            </a:r>
            <a:r>
              <a:rPr lang="ru-RU" sz="1400" b="0">
                <a:latin typeface="Times New Roman" pitchFamily="18" charset="0"/>
                <a:sym typeface="Symbol" pitchFamily="18" charset="2"/>
              </a:rPr>
              <a:t></a:t>
            </a:r>
            <a:r>
              <a:rPr lang="ru-RU" sz="1400" b="0">
                <a:latin typeface="Times New Roman" pitchFamily="18" charset="0"/>
              </a:rPr>
              <a:t>10</a:t>
            </a:r>
            <a:r>
              <a:rPr lang="ru-RU" sz="1400" b="0" baseline="30000">
                <a:latin typeface="Times New Roman" pitchFamily="18" charset="0"/>
              </a:rPr>
              <a:t>5</a:t>
            </a:r>
            <a:r>
              <a:rPr lang="ru-RU" sz="1400" b="0">
                <a:latin typeface="Times New Roman" pitchFamily="18" charset="0"/>
              </a:rPr>
              <a:t>m</a:t>
            </a:r>
            <a:r>
              <a:rPr lang="ru-RU" sz="1400" b="0" baseline="30000">
                <a:latin typeface="Times New Roman" pitchFamily="18" charset="0"/>
              </a:rPr>
              <a:t>2</a:t>
            </a:r>
            <a:r>
              <a:rPr lang="en-US" sz="1400" b="0">
                <a:latin typeface="Times New Roman" pitchFamily="18" charset="0"/>
              </a:rPr>
              <a:t>. </a:t>
            </a:r>
            <a:r>
              <a:rPr lang="en-GB" sz="1400" b="0">
                <a:latin typeface="Times New Roman" pitchFamily="18" charset="0"/>
              </a:rPr>
              <a:t>So, UHE neutrinos may be searched in observations at large zenith angle. </a:t>
            </a:r>
          </a:p>
        </p:txBody>
      </p:sp>
      <p:pic>
        <p:nvPicPr>
          <p:cNvPr id="1028" name="Picture 4" descr="Station_panoram_smol"/>
          <p:cNvPicPr>
            <a:picLocks noChangeAspect="1" noChangeArrowheads="1"/>
          </p:cNvPicPr>
          <p:nvPr/>
        </p:nvPicPr>
        <p:blipFill>
          <a:blip r:embed="rId4"/>
          <a:srcRect/>
          <a:stretch>
            <a:fillRect/>
          </a:stretch>
        </p:blipFill>
        <p:spPr bwMode="auto">
          <a:xfrm>
            <a:off x="0" y="5264150"/>
            <a:ext cx="9144000" cy="1614488"/>
          </a:xfrm>
          <a:prstGeom prst="rect">
            <a:avLst/>
          </a:prstGeom>
          <a:noFill/>
          <a:ln w="9525">
            <a:noFill/>
            <a:miter lim="800000"/>
            <a:headEnd/>
            <a:tailEnd/>
          </a:ln>
        </p:spPr>
      </p:pic>
      <p:sp>
        <p:nvSpPr>
          <p:cNvPr id="1029" name="Rectangle 7"/>
          <p:cNvSpPr>
            <a:spLocks noChangeArrowheads="1"/>
          </p:cNvSpPr>
          <p:nvPr/>
        </p:nvSpPr>
        <p:spPr bwMode="auto">
          <a:xfrm>
            <a:off x="4027488" y="-512763"/>
            <a:ext cx="5545137" cy="1584326"/>
          </a:xfrm>
          <a:prstGeom prst="rect">
            <a:avLst/>
          </a:prstGeom>
          <a:noFill/>
          <a:ln w="9525">
            <a:noFill/>
            <a:miter lim="800000"/>
            <a:headEnd/>
            <a:tailEnd/>
          </a:ln>
        </p:spPr>
        <p:txBody>
          <a:bodyPr lIns="79553" tIns="39776" rIns="79553" bIns="39776" anchor="ctr"/>
          <a:lstStyle/>
          <a:p>
            <a:pPr marL="342900" indent="-342900" algn="ctr" eaLnBrk="0" hangingPunct="0">
              <a:lnSpc>
                <a:spcPct val="80000"/>
              </a:lnSpc>
              <a:spcBef>
                <a:spcPct val="20000"/>
              </a:spcBef>
            </a:pPr>
            <a:r>
              <a:rPr lang="en-US" sz="2100" u="sng">
                <a:latin typeface="Times New Roman" pitchFamily="18" charset="0"/>
              </a:rPr>
              <a:t>Search for neutrino decay at SHALON</a:t>
            </a:r>
            <a:endParaRPr lang="ru-RU" sz="2100">
              <a:latin typeface="Times New Roman" pitchFamily="18" charset="0"/>
            </a:endParaRPr>
          </a:p>
        </p:txBody>
      </p:sp>
      <p:pic>
        <p:nvPicPr>
          <p:cNvPr id="1030" name="Picture 3" descr="Evening_1_frame"/>
          <p:cNvPicPr>
            <a:picLocks noChangeAspect="1" noChangeArrowheads="1"/>
          </p:cNvPicPr>
          <p:nvPr/>
        </p:nvPicPr>
        <p:blipFill>
          <a:blip r:embed="rId5"/>
          <a:srcRect/>
          <a:stretch>
            <a:fillRect/>
          </a:stretch>
        </p:blipFill>
        <p:spPr bwMode="auto">
          <a:xfrm>
            <a:off x="0" y="71438"/>
            <a:ext cx="4537075" cy="1589087"/>
          </a:xfrm>
          <a:prstGeom prst="rect">
            <a:avLst/>
          </a:prstGeom>
          <a:noFill/>
          <a:ln w="9525">
            <a:noFill/>
            <a:miter lim="800000"/>
            <a:headEnd/>
            <a:tailEnd/>
          </a:ln>
        </p:spPr>
      </p:pic>
      <p:graphicFrame>
        <p:nvGraphicFramePr>
          <p:cNvPr id="1026" name="Object 8"/>
          <p:cNvGraphicFramePr>
            <a:graphicFrameLocks noChangeAspect="1"/>
          </p:cNvGraphicFramePr>
          <p:nvPr/>
        </p:nvGraphicFramePr>
        <p:xfrm>
          <a:off x="0" y="1663700"/>
          <a:ext cx="4537075" cy="3622675"/>
        </p:xfrm>
        <a:graphic>
          <a:graphicData uri="http://schemas.openxmlformats.org/presentationml/2006/ole">
            <p:oleObj spid="_x0000_s1026" name="Документ" r:id="rId6" imgW="5258520" imgH="4200120" progId="Word.Documen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HALON_basket"/>
          <p:cNvPicPr>
            <a:picLocks noGrp="1" noChangeAspect="1" noChangeArrowheads="1"/>
          </p:cNvPicPr>
          <p:nvPr>
            <p:ph type="clipArt" sz="half" idx="4294967295"/>
          </p:nvPr>
        </p:nvPicPr>
        <p:blipFill>
          <a:blip r:embed="rId3"/>
          <a:srcRect/>
          <a:stretch>
            <a:fillRect/>
          </a:stretch>
        </p:blipFill>
        <p:spPr>
          <a:xfrm>
            <a:off x="228600" y="1412875"/>
            <a:ext cx="3378200" cy="4968875"/>
          </a:xfrm>
        </p:spPr>
      </p:pic>
      <p:sp>
        <p:nvSpPr>
          <p:cNvPr id="6147" name="Rectangle 3"/>
          <p:cNvSpPr>
            <a:spLocks noGrp="1" noChangeArrowheads="1"/>
          </p:cNvSpPr>
          <p:nvPr>
            <p:ph type="title" idx="4294967295"/>
          </p:nvPr>
        </p:nvSpPr>
        <p:spPr>
          <a:xfrm>
            <a:off x="395288" y="0"/>
            <a:ext cx="8281987" cy="836613"/>
          </a:xfrm>
        </p:spPr>
        <p:txBody>
          <a:bodyPr/>
          <a:lstStyle/>
          <a:p>
            <a:pPr eaLnBrk="1" hangingPunct="1"/>
            <a:r>
              <a:rPr lang="ru-RU" sz="2400" smtClean="0">
                <a:latin typeface="Times New Roman" pitchFamily="18" charset="0"/>
              </a:rPr>
              <a:t>HIGH</a:t>
            </a:r>
            <a:r>
              <a:rPr lang="en-US" sz="2400" smtClean="0">
                <a:latin typeface="Times New Roman" pitchFamily="18" charset="0"/>
              </a:rPr>
              <a:t> </a:t>
            </a:r>
            <a:r>
              <a:rPr lang="ru-RU" sz="2400" smtClean="0">
                <a:latin typeface="Times New Roman" pitchFamily="18" charset="0"/>
              </a:rPr>
              <a:t>MOUNTAINOUS OBSERVATORY SHALON ALATOO</a:t>
            </a:r>
          </a:p>
        </p:txBody>
      </p:sp>
      <p:sp>
        <p:nvSpPr>
          <p:cNvPr id="6148" name="Rectangle 4"/>
          <p:cNvSpPr>
            <a:spLocks noChangeArrowheads="1"/>
          </p:cNvSpPr>
          <p:nvPr/>
        </p:nvSpPr>
        <p:spPr bwMode="auto">
          <a:xfrm>
            <a:off x="323850" y="620713"/>
            <a:ext cx="8915400" cy="685800"/>
          </a:xfrm>
          <a:prstGeom prst="rect">
            <a:avLst/>
          </a:prstGeom>
          <a:noFill/>
          <a:ln w="9525">
            <a:noFill/>
            <a:miter lim="800000"/>
            <a:headEnd/>
            <a:tailEnd/>
          </a:ln>
        </p:spPr>
        <p:txBody>
          <a:bodyPr anchor="ctr"/>
          <a:lstStyle/>
          <a:p>
            <a:pPr algn="just"/>
            <a:r>
              <a:rPr lang="ru-RU" sz="1600" b="0">
                <a:solidFill>
                  <a:schemeClr val="tx2"/>
                </a:solidFill>
                <a:latin typeface="Times New Roman" pitchFamily="18" charset="0"/>
              </a:rPr>
              <a:t>SHALON mirror Cherenkov telescope created at Lebedev Physical Institute and stated in 1991 - 1992</a:t>
            </a:r>
            <a:endParaRPr lang="ru-RU" sz="2800">
              <a:solidFill>
                <a:schemeClr val="tx2"/>
              </a:solidFill>
              <a:latin typeface="Times New Roman" pitchFamily="18" charset="0"/>
            </a:endParaRPr>
          </a:p>
        </p:txBody>
      </p:sp>
      <p:sp>
        <p:nvSpPr>
          <p:cNvPr id="6149" name="Rectangle 5"/>
          <p:cNvSpPr>
            <a:spLocks noChangeArrowheads="1"/>
          </p:cNvSpPr>
          <p:nvPr/>
        </p:nvSpPr>
        <p:spPr bwMode="auto">
          <a:xfrm>
            <a:off x="3851275" y="1125538"/>
            <a:ext cx="4681538" cy="3941762"/>
          </a:xfrm>
          <a:prstGeom prst="rect">
            <a:avLst/>
          </a:prstGeom>
          <a:noFill/>
          <a:ln w="9525">
            <a:noFill/>
            <a:miter lim="800000"/>
            <a:headEnd/>
            <a:tailEnd/>
          </a:ln>
        </p:spPr>
        <p:txBody>
          <a:bodyPr/>
          <a:lstStyle/>
          <a:p>
            <a:pPr marL="342900" indent="-342900" algn="just">
              <a:spcBef>
                <a:spcPct val="20000"/>
              </a:spcBef>
              <a:buFontTx/>
              <a:buChar char="•"/>
            </a:pPr>
            <a:r>
              <a:rPr lang="en-GB" b="0">
                <a:latin typeface="Times New Roman" pitchFamily="18" charset="0"/>
              </a:rPr>
              <a:t>Total area of spherical mirror    —  11.2 m</a:t>
            </a:r>
            <a:r>
              <a:rPr lang="en-GB" b="0" baseline="30000">
                <a:latin typeface="Times New Roman" pitchFamily="18" charset="0"/>
              </a:rPr>
              <a:t>2</a:t>
            </a:r>
          </a:p>
          <a:p>
            <a:pPr marL="342900" indent="-342900" algn="just">
              <a:spcBef>
                <a:spcPct val="20000"/>
              </a:spcBef>
              <a:buFontTx/>
              <a:buChar char="•"/>
            </a:pPr>
            <a:r>
              <a:rPr lang="ru-RU" b="0">
                <a:latin typeface="Times New Roman" pitchFamily="18" charset="0"/>
              </a:rPr>
              <a:t>Radius of mirror curvature        </a:t>
            </a:r>
            <a:r>
              <a:rPr lang="en-GB" b="0">
                <a:latin typeface="Times New Roman" pitchFamily="18" charset="0"/>
              </a:rPr>
              <a:t>—    8.5 m</a:t>
            </a:r>
            <a:endParaRPr lang="en-GB" b="0" baseline="30000">
              <a:latin typeface="Times New Roman" pitchFamily="18" charset="0"/>
            </a:endParaRPr>
          </a:p>
          <a:p>
            <a:pPr marL="342900" indent="-342900" algn="just">
              <a:spcBef>
                <a:spcPct val="20000"/>
              </a:spcBef>
              <a:buFontTx/>
              <a:buChar char="•"/>
            </a:pPr>
            <a:r>
              <a:rPr lang="ru-RU" b="0">
                <a:latin typeface="Times New Roman" pitchFamily="18" charset="0"/>
              </a:rPr>
              <a:t>The angle range of telescope turn: </a:t>
            </a:r>
          </a:p>
          <a:p>
            <a:pPr marL="342900" indent="-342900" algn="just">
              <a:spcBef>
                <a:spcPct val="20000"/>
              </a:spcBef>
              <a:buFontTx/>
              <a:buChar char="–"/>
            </a:pPr>
            <a:r>
              <a:rPr lang="ru-RU" b="0">
                <a:latin typeface="Times New Roman" pitchFamily="18" charset="0"/>
              </a:rPr>
              <a:t>azimuth                                      </a:t>
            </a:r>
            <a:r>
              <a:rPr lang="en-GB" b="0">
                <a:latin typeface="Times New Roman" pitchFamily="18" charset="0"/>
              </a:rPr>
              <a:t>—</a:t>
            </a:r>
            <a:r>
              <a:rPr lang="ru-RU" b="0">
                <a:latin typeface="Times New Roman" pitchFamily="18" charset="0"/>
              </a:rPr>
              <a:t>   0</a:t>
            </a:r>
            <a:r>
              <a:rPr lang="ru-RU" b="0" baseline="30000">
                <a:latin typeface="Times New Roman" pitchFamily="18" charset="0"/>
              </a:rPr>
              <a:t>о</a:t>
            </a:r>
            <a:r>
              <a:rPr lang="ru-RU" b="0">
                <a:latin typeface="Times New Roman" pitchFamily="18" charset="0"/>
              </a:rPr>
              <a:t>-360</a:t>
            </a:r>
            <a:r>
              <a:rPr lang="ru-RU" b="0" baseline="30000">
                <a:latin typeface="Times New Roman" pitchFamily="18" charset="0"/>
              </a:rPr>
              <a:t>о</a:t>
            </a:r>
            <a:endParaRPr lang="ru-RU" b="0">
              <a:latin typeface="Times New Roman" pitchFamily="18" charset="0"/>
            </a:endParaRPr>
          </a:p>
          <a:p>
            <a:pPr marL="342900" indent="-342900" algn="just">
              <a:spcBef>
                <a:spcPct val="20000"/>
              </a:spcBef>
              <a:buFontTx/>
              <a:buChar char="–"/>
            </a:pPr>
            <a:r>
              <a:rPr lang="en-GB" b="0">
                <a:latin typeface="Times New Roman" pitchFamily="18" charset="0"/>
              </a:rPr>
              <a:t>zenith                                         —   0</a:t>
            </a:r>
            <a:r>
              <a:rPr lang="en-GB" b="0" baseline="30000">
                <a:latin typeface="Times New Roman" pitchFamily="18" charset="0"/>
              </a:rPr>
              <a:t>о</a:t>
            </a:r>
            <a:r>
              <a:rPr lang="en-GB" b="0">
                <a:latin typeface="Times New Roman" pitchFamily="18" charset="0"/>
              </a:rPr>
              <a:t>-110</a:t>
            </a:r>
            <a:r>
              <a:rPr lang="en-GB" b="0" baseline="30000">
                <a:latin typeface="Times New Roman" pitchFamily="18" charset="0"/>
              </a:rPr>
              <a:t>о</a:t>
            </a:r>
          </a:p>
          <a:p>
            <a:pPr marL="342900" indent="-342900" algn="just">
              <a:spcBef>
                <a:spcPct val="20000"/>
              </a:spcBef>
              <a:buFontTx/>
              <a:buChar char="•"/>
            </a:pPr>
            <a:r>
              <a:rPr lang="en-GB" b="0">
                <a:latin typeface="Times New Roman" pitchFamily="18" charset="0"/>
              </a:rPr>
              <a:t>The accurace of telescopic </a:t>
            </a:r>
          </a:p>
          <a:p>
            <a:pPr marL="342900" indent="-342900" algn="just">
              <a:spcBef>
                <a:spcPct val="20000"/>
              </a:spcBef>
            </a:pPr>
            <a:r>
              <a:rPr lang="en-GB" b="0">
                <a:latin typeface="Times New Roman" pitchFamily="18" charset="0"/>
              </a:rPr>
              <a:t>       axis pointing     	         — 	</a:t>
            </a:r>
            <a:r>
              <a:rPr lang="en-GB" b="0">
                <a:latin typeface="Times New Roman" pitchFamily="18" charset="0"/>
                <a:sym typeface="Symbol" pitchFamily="18" charset="2"/>
              </a:rPr>
              <a:t></a:t>
            </a:r>
            <a:r>
              <a:rPr lang="en-GB" b="0">
                <a:latin typeface="Times New Roman" pitchFamily="18" charset="0"/>
              </a:rPr>
              <a:t>0.</a:t>
            </a:r>
            <a:r>
              <a:rPr lang="en-US" b="0">
                <a:latin typeface="Times New Roman" pitchFamily="18" charset="0"/>
              </a:rPr>
              <a:t>1</a:t>
            </a:r>
            <a:r>
              <a:rPr lang="en-GB" b="0" baseline="30000">
                <a:latin typeface="Times New Roman" pitchFamily="18" charset="0"/>
              </a:rPr>
              <a:t>о</a:t>
            </a:r>
          </a:p>
          <a:p>
            <a:pPr marL="342900" indent="-342900" algn="just">
              <a:spcBef>
                <a:spcPct val="20000"/>
              </a:spcBef>
              <a:buFontTx/>
              <a:buChar char="•"/>
            </a:pPr>
            <a:r>
              <a:rPr lang="en-GB" b="0">
                <a:latin typeface="Times New Roman" pitchFamily="18" charset="0"/>
              </a:rPr>
              <a:t>The photomultiplier tube camera (12х12) — 144 elements</a:t>
            </a:r>
          </a:p>
          <a:p>
            <a:pPr marL="342900" indent="-342900" algn="just">
              <a:spcBef>
                <a:spcPct val="20000"/>
              </a:spcBef>
              <a:buFontTx/>
              <a:buChar char="•"/>
            </a:pPr>
            <a:r>
              <a:rPr lang="en-GB" b="0">
                <a:latin typeface="Times New Roman" pitchFamily="18" charset="0"/>
              </a:rPr>
              <a:t>Field of view                                   </a:t>
            </a:r>
            <a:r>
              <a:rPr lang="en-US" b="0">
                <a:latin typeface="Times New Roman" pitchFamily="18" charset="0"/>
              </a:rPr>
              <a:t>&gt;</a:t>
            </a:r>
            <a:r>
              <a:rPr lang="en-GB" b="0">
                <a:latin typeface="Times New Roman" pitchFamily="18" charset="0"/>
              </a:rPr>
              <a:t> 8</a:t>
            </a:r>
            <a:r>
              <a:rPr lang="en-GB" b="0" baseline="30000">
                <a:latin typeface="Times New Roman" pitchFamily="18" charset="0"/>
              </a:rPr>
              <a:t>о</a:t>
            </a:r>
          </a:p>
          <a:p>
            <a:pPr marL="342900" indent="-342900" algn="just">
              <a:spcBef>
                <a:spcPct val="20000"/>
              </a:spcBef>
              <a:buFontTx/>
              <a:buChar char="•"/>
            </a:pPr>
            <a:r>
              <a:rPr lang="en-GB" b="0">
                <a:latin typeface="Times New Roman" pitchFamily="18" charset="0"/>
              </a:rPr>
              <a:t>Weigth                                              6 ton</a:t>
            </a:r>
          </a:p>
          <a:p>
            <a:pPr marL="342900" indent="-342900" algn="just">
              <a:spcBef>
                <a:spcPct val="20000"/>
              </a:spcBef>
              <a:buFontTx/>
              <a:buChar char="•"/>
            </a:pPr>
            <a:r>
              <a:rPr lang="en-GB" b="0">
                <a:latin typeface="Times New Roman" pitchFamily="18" charset="0"/>
              </a:rPr>
              <a:t>altazimuth mounting</a:t>
            </a:r>
            <a:endParaRPr lang="ru-RU" b="0" baseline="30000">
              <a:latin typeface="Times New Roman" pitchFamily="18" charset="0"/>
            </a:endParaRPr>
          </a:p>
          <a:p>
            <a:pPr marL="342900" indent="-342900">
              <a:spcBef>
                <a:spcPct val="20000"/>
              </a:spcBef>
            </a:pPr>
            <a:endParaRPr lang="ru-RU" sz="1400">
              <a:latin typeface="Times New Roman" pitchFamily="18" charset="0"/>
            </a:endParaRPr>
          </a:p>
        </p:txBody>
      </p:sp>
      <p:sp>
        <p:nvSpPr>
          <p:cNvPr id="6150" name="Text Box 6"/>
          <p:cNvSpPr txBox="1">
            <a:spLocks noChangeArrowheads="1"/>
          </p:cNvSpPr>
          <p:nvPr/>
        </p:nvSpPr>
        <p:spPr bwMode="auto">
          <a:xfrm>
            <a:off x="3708400" y="5029200"/>
            <a:ext cx="5184775" cy="1692275"/>
          </a:xfrm>
          <a:prstGeom prst="rect">
            <a:avLst/>
          </a:prstGeom>
          <a:noFill/>
          <a:ln w="9525">
            <a:noFill/>
            <a:miter lim="800000"/>
            <a:headEnd/>
            <a:tailEnd/>
          </a:ln>
        </p:spPr>
        <p:txBody>
          <a:bodyPr>
            <a:spAutoFit/>
          </a:bodyPr>
          <a:lstStyle/>
          <a:p>
            <a:pPr algn="just" eaLnBrk="0" hangingPunct="0"/>
            <a:r>
              <a:rPr lang="ru-RU" sz="1500" b="0">
                <a:latin typeface="Times New Roman" pitchFamily="18" charset="0"/>
              </a:rPr>
              <a:t>It is essential that our telescope has a large matrix with full angle &gt;8</a:t>
            </a:r>
            <a:r>
              <a:rPr lang="ru-RU" sz="1500" b="0" baseline="30000">
                <a:latin typeface="Times New Roman" pitchFamily="18" charset="0"/>
              </a:rPr>
              <a:t>o</a:t>
            </a:r>
            <a:r>
              <a:rPr lang="ru-RU" sz="1500" b="0">
                <a:latin typeface="Times New Roman" pitchFamily="18" charset="0"/>
              </a:rPr>
              <a:t> that allows us to perform observations of the supposed astronomical source (ON data) and background from extensive air showers (EAS) induced by cosmic ray (OFF data) simultaneously. Thus, the OFF data are collecting for exactly the same atmospheric thickness, transparency and other experimental conditions as the ON data.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066800" y="762000"/>
          <a:ext cx="6934200" cy="5329238"/>
        </p:xfrm>
        <a:graphic>
          <a:graphicData uri="http://schemas.openxmlformats.org/presentationml/2006/ole">
            <p:oleObj spid="_x0000_s2050" name="Документ" r:id="rId4" imgW="7772400" imgH="6845400" progId="Word.Documen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en_Shan_1SHALON ins_2"/>
          <p:cNvPicPr>
            <a:picLocks noChangeAspect="1" noChangeArrowheads="1"/>
          </p:cNvPicPr>
          <p:nvPr/>
        </p:nvPicPr>
        <p:blipFill>
          <a:blip r:embed="rId3"/>
          <a:srcRect/>
          <a:stretch>
            <a:fillRect/>
          </a:stretch>
        </p:blipFill>
        <p:spPr bwMode="auto">
          <a:xfrm>
            <a:off x="381000" y="609600"/>
            <a:ext cx="8382000" cy="542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vents"/>
          <p:cNvPicPr>
            <a:picLocks noChangeAspect="1" noChangeArrowheads="1"/>
          </p:cNvPicPr>
          <p:nvPr/>
        </p:nvPicPr>
        <p:blipFill>
          <a:blip r:embed="rId3"/>
          <a:srcRect/>
          <a:stretch>
            <a:fillRect/>
          </a:stretch>
        </p:blipFill>
        <p:spPr bwMode="auto">
          <a:xfrm>
            <a:off x="2339975" y="1773238"/>
            <a:ext cx="2392363" cy="4627562"/>
          </a:xfrm>
          <a:prstGeom prst="rect">
            <a:avLst/>
          </a:prstGeom>
          <a:noFill/>
          <a:ln w="9525">
            <a:noFill/>
            <a:miter lim="800000"/>
            <a:headEnd/>
            <a:tailEnd/>
          </a:ln>
        </p:spPr>
      </p:pic>
      <p:pic>
        <p:nvPicPr>
          <p:cNvPr id="8195" name="Picture 3" descr="fig2"/>
          <p:cNvPicPr>
            <a:picLocks noChangeAspect="1" noChangeArrowheads="1"/>
          </p:cNvPicPr>
          <p:nvPr/>
        </p:nvPicPr>
        <p:blipFill>
          <a:blip r:embed="rId4"/>
          <a:srcRect/>
          <a:stretch>
            <a:fillRect/>
          </a:stretch>
        </p:blipFill>
        <p:spPr bwMode="auto">
          <a:xfrm>
            <a:off x="0" y="2276475"/>
            <a:ext cx="2441575" cy="3600450"/>
          </a:xfrm>
          <a:prstGeom prst="rect">
            <a:avLst/>
          </a:prstGeom>
          <a:noFill/>
          <a:ln w="9525">
            <a:noFill/>
            <a:miter lim="800000"/>
            <a:headEnd/>
            <a:tailEnd/>
          </a:ln>
        </p:spPr>
      </p:pic>
      <p:pic>
        <p:nvPicPr>
          <p:cNvPr id="8196" name="Picture 4" descr="fig1 copy"/>
          <p:cNvPicPr>
            <a:picLocks noChangeAspect="1" noChangeArrowheads="1"/>
          </p:cNvPicPr>
          <p:nvPr/>
        </p:nvPicPr>
        <p:blipFill>
          <a:blip r:embed="rId5"/>
          <a:srcRect/>
          <a:stretch>
            <a:fillRect/>
          </a:stretch>
        </p:blipFill>
        <p:spPr bwMode="auto">
          <a:xfrm>
            <a:off x="107950" y="228600"/>
            <a:ext cx="3657600" cy="1471613"/>
          </a:xfrm>
          <a:prstGeom prst="rect">
            <a:avLst/>
          </a:prstGeom>
          <a:noFill/>
          <a:ln w="9525">
            <a:noFill/>
            <a:miter lim="800000"/>
            <a:headEnd/>
            <a:tailEnd/>
          </a:ln>
        </p:spPr>
      </p:pic>
      <p:sp>
        <p:nvSpPr>
          <p:cNvPr id="8197" name="Text Box 5"/>
          <p:cNvSpPr txBox="1">
            <a:spLocks noChangeArrowheads="1"/>
          </p:cNvSpPr>
          <p:nvPr/>
        </p:nvSpPr>
        <p:spPr bwMode="auto">
          <a:xfrm>
            <a:off x="4716463" y="476250"/>
            <a:ext cx="4356100" cy="6264275"/>
          </a:xfrm>
          <a:prstGeom prst="rect">
            <a:avLst/>
          </a:prstGeom>
          <a:noFill/>
          <a:ln w="9525">
            <a:noFill/>
            <a:miter lim="800000"/>
            <a:headEnd/>
            <a:tailEnd/>
          </a:ln>
        </p:spPr>
        <p:txBody>
          <a:bodyPr>
            <a:spAutoFit/>
          </a:bodyPr>
          <a:lstStyle/>
          <a:p>
            <a:pPr algn="just"/>
            <a:r>
              <a:rPr lang="en-GB" sz="1500" b="0">
                <a:latin typeface="Times New Roman" pitchFamily="18" charset="0"/>
              </a:rPr>
              <a:t>SHALON is located at 3340 meters a.s.l. in the Tien-Shan mountain station. It has a mirror area of 11.2 m</a:t>
            </a:r>
            <a:r>
              <a:rPr lang="en-GB" sz="1500" b="0" baseline="30000">
                <a:latin typeface="Times New Roman" pitchFamily="18" charset="0"/>
              </a:rPr>
              <a:t>2</a:t>
            </a:r>
            <a:r>
              <a:rPr lang="en-GB" sz="1500" b="0">
                <a:latin typeface="Times New Roman" pitchFamily="18" charset="0"/>
              </a:rPr>
              <a:t> and a large field of view above 8</a:t>
            </a:r>
            <a:r>
              <a:rPr lang="en-GB" sz="1500" b="0" i="1" baseline="30000">
                <a:latin typeface="Times New Roman" pitchFamily="18" charset="0"/>
              </a:rPr>
              <a:t>o</a:t>
            </a:r>
            <a:r>
              <a:rPr lang="en-GB" sz="1500" b="0">
                <a:latin typeface="Times New Roman" pitchFamily="18" charset="0"/>
              </a:rPr>
              <a:t>, with an image matrix of 144 PMT and </a:t>
            </a:r>
            <a:r>
              <a:rPr lang="en-GB" sz="1500" b="0" i="1">
                <a:latin typeface="Times New Roman" pitchFamily="18" charset="0"/>
              </a:rPr>
              <a:t>&lt; </a:t>
            </a:r>
            <a:r>
              <a:rPr lang="en-GB" sz="1500" b="0">
                <a:latin typeface="Times New Roman" pitchFamily="18" charset="0"/>
              </a:rPr>
              <a:t>0</a:t>
            </a:r>
            <a:r>
              <a:rPr lang="en-GB" sz="1500" b="0" i="1">
                <a:latin typeface="Times New Roman" pitchFamily="18" charset="0"/>
              </a:rPr>
              <a:t>,</a:t>
            </a:r>
            <a:r>
              <a:rPr lang="en-GB" sz="1500" b="0">
                <a:latin typeface="Times New Roman" pitchFamily="18" charset="0"/>
              </a:rPr>
              <a:t>1</a:t>
            </a:r>
            <a:r>
              <a:rPr lang="en-GB" sz="1500" b="0" i="1" baseline="30000">
                <a:latin typeface="Times New Roman" pitchFamily="18" charset="0"/>
              </a:rPr>
              <a:t>o</a:t>
            </a:r>
            <a:r>
              <a:rPr lang="en-GB" sz="1500" b="0" i="1">
                <a:latin typeface="Times New Roman" pitchFamily="18" charset="0"/>
              </a:rPr>
              <a:t> </a:t>
            </a:r>
            <a:r>
              <a:rPr lang="en-GB" sz="1500" b="0">
                <a:latin typeface="Times New Roman" pitchFamily="18" charset="0"/>
              </a:rPr>
              <a:t>angular resolution. The recording of Cherenkov light is performed in 50 nsec intervals, which is enough to acquire complete information about the air shower while preventing additional light-striking. The SHALON telescope is calibrated according to the observations of EAS of cosmic ray at 0</a:t>
            </a:r>
            <a:r>
              <a:rPr lang="en-GB" sz="1500" b="0" baseline="30000">
                <a:latin typeface="Times New Roman" pitchFamily="18" charset="0"/>
              </a:rPr>
              <a:t>o</a:t>
            </a:r>
            <a:r>
              <a:rPr lang="en-GB" sz="1500" b="0">
                <a:latin typeface="Times New Roman" pitchFamily="18" charset="0"/>
              </a:rPr>
              <a:t> - zenith angle.  The cosmic ray shower image detected in the SHALON telescope, generally is elliptic spot in the light receiver matrix, written in the QADC counts (CODE). </a:t>
            </a:r>
          </a:p>
          <a:p>
            <a:pPr algn="just" eaLnBrk="0" hangingPunct="0"/>
            <a:r>
              <a:rPr lang="en-GB" sz="1500" b="0">
                <a:latin typeface="Times New Roman" pitchFamily="18" charset="0"/>
              </a:rPr>
              <a:t>Observations at large zenith angles have been aimed on study of spectra of the air showers induced by cosmic rays crossing through different atmosphere thickness and events accompanying the passing of EAS and cosmic ray particles near horizon. The observation at large zenith angles 72</a:t>
            </a:r>
            <a:r>
              <a:rPr lang="en-GB" sz="1500" b="0" baseline="30000">
                <a:latin typeface="Times New Roman" pitchFamily="18" charset="0"/>
              </a:rPr>
              <a:t>o</a:t>
            </a:r>
            <a:r>
              <a:rPr lang="en-GB" sz="1500" b="0">
                <a:latin typeface="Times New Roman" pitchFamily="18" charset="0"/>
              </a:rPr>
              <a:t>, 76</a:t>
            </a:r>
            <a:r>
              <a:rPr lang="en-GB" sz="1500" b="0" baseline="30000">
                <a:latin typeface="Times New Roman" pitchFamily="18" charset="0"/>
              </a:rPr>
              <a:t>o</a:t>
            </a:r>
            <a:r>
              <a:rPr lang="en-GB" sz="1500" b="0">
                <a:latin typeface="Times New Roman" pitchFamily="18" charset="0"/>
              </a:rPr>
              <a:t>, 84</a:t>
            </a:r>
            <a:r>
              <a:rPr lang="en-GB" sz="1500" b="0" baseline="30000">
                <a:latin typeface="Times New Roman" pitchFamily="18" charset="0"/>
              </a:rPr>
              <a:t>o</a:t>
            </a:r>
            <a:r>
              <a:rPr lang="en-GB" sz="1500" b="0">
                <a:latin typeface="Times New Roman" pitchFamily="18" charset="0"/>
              </a:rPr>
              <a:t> showed that the efficiency of Cherenkov light detection drops essentially as a zenith angle increases, perhaps because of dissipation and absorption in the atmosphere. So, the comparison of observation results shown that at the zenith angle 84</a:t>
            </a:r>
            <a:r>
              <a:rPr lang="en-GB" sz="1500" b="0" baseline="30000">
                <a:latin typeface="Times New Roman" pitchFamily="18" charset="0"/>
              </a:rPr>
              <a:t>o</a:t>
            </a:r>
            <a:r>
              <a:rPr lang="en-GB" sz="1500" b="0">
                <a:latin typeface="Times New Roman" pitchFamily="18" charset="0"/>
              </a:rPr>
              <a:t> the number of observed showers is ~ 25 times less than expected by estimation with neglecting by absorption and dissipation of Cherenkov photons in the atmosphere.</a:t>
            </a:r>
          </a:p>
        </p:txBody>
      </p:sp>
      <p:sp>
        <p:nvSpPr>
          <p:cNvPr id="8198" name="Rectangle 6"/>
          <p:cNvSpPr>
            <a:spLocks noChangeArrowheads="1"/>
          </p:cNvSpPr>
          <p:nvPr/>
        </p:nvSpPr>
        <p:spPr bwMode="auto">
          <a:xfrm>
            <a:off x="3886200" y="-171450"/>
            <a:ext cx="5257800" cy="838200"/>
          </a:xfrm>
          <a:prstGeom prst="rect">
            <a:avLst/>
          </a:prstGeom>
          <a:noFill/>
          <a:ln w="9525">
            <a:noFill/>
            <a:miter lim="800000"/>
            <a:headEnd/>
            <a:tailEnd/>
          </a:ln>
        </p:spPr>
        <p:txBody>
          <a:bodyPr anchor="ctr"/>
          <a:lstStyle/>
          <a:p>
            <a:pPr algn="ctr"/>
            <a:r>
              <a:rPr lang="ru-RU" u="sng">
                <a:latin typeface="Times New Roman" pitchFamily="18" charset="0"/>
              </a:rPr>
              <a:t>Extensive Air Showers under a Large Zenith Angle</a:t>
            </a:r>
            <a:endParaRPr lang="ru-RU" sz="440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 descr="fig1 copy"/>
          <p:cNvPicPr>
            <a:picLocks noChangeAspect="1" noChangeArrowheads="1"/>
          </p:cNvPicPr>
          <p:nvPr/>
        </p:nvPicPr>
        <p:blipFill>
          <a:blip r:embed="rId4"/>
          <a:srcRect/>
          <a:stretch>
            <a:fillRect/>
          </a:stretch>
        </p:blipFill>
        <p:spPr bwMode="auto">
          <a:xfrm>
            <a:off x="0" y="0"/>
            <a:ext cx="3657600" cy="1468438"/>
          </a:xfrm>
          <a:prstGeom prst="rect">
            <a:avLst/>
          </a:prstGeom>
          <a:noFill/>
          <a:ln w="9525">
            <a:noFill/>
            <a:miter lim="800000"/>
            <a:headEnd/>
            <a:tailEnd/>
          </a:ln>
        </p:spPr>
      </p:pic>
      <p:pic>
        <p:nvPicPr>
          <p:cNvPr id="3076" name="Picture 7" descr="fig2"/>
          <p:cNvPicPr>
            <a:picLocks noChangeAspect="1" noChangeArrowheads="1"/>
          </p:cNvPicPr>
          <p:nvPr/>
        </p:nvPicPr>
        <p:blipFill>
          <a:blip r:embed="rId5"/>
          <a:srcRect/>
          <a:stretch>
            <a:fillRect/>
          </a:stretch>
        </p:blipFill>
        <p:spPr bwMode="auto">
          <a:xfrm>
            <a:off x="107950" y="2133600"/>
            <a:ext cx="2220913" cy="3276600"/>
          </a:xfrm>
          <a:prstGeom prst="rect">
            <a:avLst/>
          </a:prstGeom>
          <a:noFill/>
          <a:ln w="9525">
            <a:noFill/>
            <a:miter lim="800000"/>
            <a:headEnd/>
            <a:tailEnd/>
          </a:ln>
        </p:spPr>
      </p:pic>
      <p:sp>
        <p:nvSpPr>
          <p:cNvPr id="3077" name="Text Box 8"/>
          <p:cNvSpPr txBox="1">
            <a:spLocks noChangeArrowheads="1"/>
          </p:cNvSpPr>
          <p:nvPr/>
        </p:nvSpPr>
        <p:spPr bwMode="auto">
          <a:xfrm>
            <a:off x="4284663" y="908050"/>
            <a:ext cx="4343400" cy="3025775"/>
          </a:xfrm>
          <a:prstGeom prst="rect">
            <a:avLst/>
          </a:prstGeom>
          <a:noFill/>
          <a:ln w="9525">
            <a:noFill/>
            <a:miter lim="800000"/>
            <a:headEnd/>
            <a:tailEnd/>
          </a:ln>
        </p:spPr>
        <p:txBody>
          <a:bodyPr>
            <a:spAutoFit/>
          </a:bodyPr>
          <a:lstStyle/>
          <a:p>
            <a:pPr algn="just" eaLnBrk="0" hangingPunct="0"/>
            <a:r>
              <a:rPr lang="en-GB" sz="1600" b="0">
                <a:latin typeface="Times New Roman" pitchFamily="18" charset="0"/>
              </a:rPr>
              <a:t>The analysis of the observations allows one to make the following conclusion. At first, a night star sky doesn't produce any background events, preventing the observations of electron-photon cascades coming from under the earth surface. Secondary, the observation of Cherenkov bursts from extensive air showers under the large zenith angles, for example using of horizontal extensive air showers for investigation of an energy spectrum of ultra-high energy cosmic rays is complicated by absorption of Cherenkov photons by a large atmosphere thickness.</a:t>
            </a:r>
            <a:endParaRPr lang="en-GB" sz="2400" b="0">
              <a:latin typeface="Times New Roman" pitchFamily="18" charset="0"/>
            </a:endParaRPr>
          </a:p>
        </p:txBody>
      </p:sp>
      <p:sp>
        <p:nvSpPr>
          <p:cNvPr id="3078" name="Rectangle 9"/>
          <p:cNvSpPr>
            <a:spLocks noChangeArrowheads="1"/>
          </p:cNvSpPr>
          <p:nvPr/>
        </p:nvSpPr>
        <p:spPr bwMode="auto">
          <a:xfrm>
            <a:off x="4191000" y="5562600"/>
            <a:ext cx="4572000" cy="942975"/>
          </a:xfrm>
          <a:prstGeom prst="rect">
            <a:avLst/>
          </a:prstGeom>
          <a:noFill/>
          <a:ln w="9525">
            <a:noFill/>
            <a:miter lim="800000"/>
            <a:headEnd/>
            <a:tailEnd/>
          </a:ln>
        </p:spPr>
        <p:txBody>
          <a:bodyPr>
            <a:spAutoFit/>
          </a:bodyPr>
          <a:lstStyle/>
          <a:p>
            <a:pPr algn="just" eaLnBrk="0" hangingPunct="0"/>
            <a:r>
              <a:rPr lang="ru-RU" sz="1400" b="0">
                <a:latin typeface="Times New Roman" pitchFamily="18" charset="0"/>
              </a:rPr>
              <a:t>The amplitude of gray - scale shower image is propotional to the </a:t>
            </a:r>
            <a:r>
              <a:rPr lang="en-US" sz="1400" b="0">
                <a:latin typeface="Times New Roman" pitchFamily="18" charset="0"/>
              </a:rPr>
              <a:t>Q</a:t>
            </a:r>
            <a:r>
              <a:rPr lang="ru-RU" sz="1400" b="0">
                <a:latin typeface="Times New Roman" pitchFamily="18" charset="0"/>
              </a:rPr>
              <a:t>ADC count. The number, named CODE, shows the range of detected signals in the </a:t>
            </a:r>
            <a:r>
              <a:rPr lang="en-US" sz="1400" b="0">
                <a:latin typeface="Times New Roman" pitchFamily="18" charset="0"/>
              </a:rPr>
              <a:t>Q</a:t>
            </a:r>
            <a:r>
              <a:rPr lang="ru-RU" sz="1400" b="0">
                <a:latin typeface="Times New Roman" pitchFamily="18" charset="0"/>
              </a:rPr>
              <a:t>ADC counts, which are propotional to shower energy.</a:t>
            </a:r>
          </a:p>
        </p:txBody>
      </p:sp>
      <p:graphicFrame>
        <p:nvGraphicFramePr>
          <p:cNvPr id="3074" name="Object 10"/>
          <p:cNvGraphicFramePr>
            <a:graphicFrameLocks noChangeAspect="1"/>
          </p:cNvGraphicFramePr>
          <p:nvPr/>
        </p:nvGraphicFramePr>
        <p:xfrm>
          <a:off x="4438650" y="4005263"/>
          <a:ext cx="4021138" cy="1625600"/>
        </p:xfrm>
        <a:graphic>
          <a:graphicData uri="http://schemas.openxmlformats.org/presentationml/2006/ole">
            <p:oleObj spid="_x0000_s3074" name="Документ" r:id="rId6" imgW="4635288" imgH="1868951" progId="Word.Document.8">
              <p:embed/>
            </p:oleObj>
          </a:graphicData>
        </a:graphic>
      </p:graphicFrame>
      <p:sp>
        <p:nvSpPr>
          <p:cNvPr id="3079" name="Text Box 11"/>
          <p:cNvSpPr txBox="1">
            <a:spLocks noChangeArrowheads="1"/>
          </p:cNvSpPr>
          <p:nvPr/>
        </p:nvSpPr>
        <p:spPr bwMode="auto">
          <a:xfrm>
            <a:off x="0" y="5562600"/>
            <a:ext cx="2514600" cy="1006475"/>
          </a:xfrm>
          <a:prstGeom prst="rect">
            <a:avLst/>
          </a:prstGeom>
          <a:noFill/>
          <a:ln w="9525">
            <a:noFill/>
            <a:miter lim="800000"/>
            <a:headEnd/>
            <a:tailEnd/>
          </a:ln>
        </p:spPr>
        <p:txBody>
          <a:bodyPr>
            <a:spAutoFit/>
          </a:bodyPr>
          <a:lstStyle/>
          <a:p>
            <a:pPr algn="ctr" eaLnBrk="0" hangingPunct="0"/>
            <a:r>
              <a:rPr lang="ru-RU" sz="1500" b="0">
                <a:latin typeface="Times New Roman" pitchFamily="18" charset="0"/>
              </a:rPr>
              <a:t>The spectra of showers observed under  </a:t>
            </a:r>
          </a:p>
          <a:p>
            <a:pPr algn="ctr" eaLnBrk="0" hangingPunct="0"/>
            <a:r>
              <a:rPr lang="ru-RU" sz="1500" b="0">
                <a:latin typeface="Times New Roman" pitchFamily="18" charset="0"/>
              </a:rPr>
              <a:t>0</a:t>
            </a:r>
            <a:r>
              <a:rPr lang="ru-RU" sz="1500" b="0" baseline="30000">
                <a:latin typeface="Times New Roman" pitchFamily="18" charset="0"/>
              </a:rPr>
              <a:t>o</a:t>
            </a:r>
            <a:r>
              <a:rPr lang="ru-RU" sz="1500" b="0">
                <a:latin typeface="Times New Roman" pitchFamily="18" charset="0"/>
              </a:rPr>
              <a:t>, 72</a:t>
            </a:r>
            <a:r>
              <a:rPr lang="ru-RU" sz="1500" b="0" baseline="30000">
                <a:latin typeface="Times New Roman" pitchFamily="18" charset="0"/>
              </a:rPr>
              <a:t>o</a:t>
            </a:r>
            <a:r>
              <a:rPr lang="ru-RU" sz="1500" b="0">
                <a:latin typeface="Times New Roman" pitchFamily="18" charset="0"/>
              </a:rPr>
              <a:t>, 76</a:t>
            </a:r>
            <a:r>
              <a:rPr lang="ru-RU" sz="1500" b="0" baseline="30000">
                <a:latin typeface="Times New Roman" pitchFamily="18" charset="0"/>
              </a:rPr>
              <a:t>o</a:t>
            </a:r>
            <a:r>
              <a:rPr lang="ru-RU" sz="1500" b="0">
                <a:latin typeface="Times New Roman" pitchFamily="18" charset="0"/>
              </a:rPr>
              <a:t> and 84</a:t>
            </a:r>
            <a:r>
              <a:rPr lang="ru-RU" sz="1500" b="0" baseline="30000">
                <a:latin typeface="Times New Roman" pitchFamily="18" charset="0"/>
              </a:rPr>
              <a:t>o</a:t>
            </a:r>
            <a:r>
              <a:rPr lang="ru-RU" sz="1500" b="0">
                <a:latin typeface="Times New Roman" pitchFamily="18" charset="0"/>
              </a:rPr>
              <a:t> </a:t>
            </a:r>
          </a:p>
          <a:p>
            <a:pPr algn="ctr" eaLnBrk="0" hangingPunct="0"/>
            <a:r>
              <a:rPr lang="ru-RU" sz="1500" b="0">
                <a:latin typeface="Times New Roman" pitchFamily="18" charset="0"/>
              </a:rPr>
              <a:t>zenith angles</a:t>
            </a:r>
          </a:p>
        </p:txBody>
      </p:sp>
      <p:sp>
        <p:nvSpPr>
          <p:cNvPr id="3080" name="Rectangle 12"/>
          <p:cNvSpPr>
            <a:spLocks noChangeArrowheads="1"/>
          </p:cNvSpPr>
          <p:nvPr/>
        </p:nvSpPr>
        <p:spPr bwMode="auto">
          <a:xfrm>
            <a:off x="3733800" y="76200"/>
            <a:ext cx="5257800" cy="838200"/>
          </a:xfrm>
          <a:prstGeom prst="rect">
            <a:avLst/>
          </a:prstGeom>
          <a:noFill/>
          <a:ln w="9525">
            <a:noFill/>
            <a:miter lim="800000"/>
            <a:headEnd/>
            <a:tailEnd/>
          </a:ln>
        </p:spPr>
        <p:txBody>
          <a:bodyPr anchor="ctr"/>
          <a:lstStyle/>
          <a:p>
            <a:pPr algn="ctr"/>
            <a:r>
              <a:rPr lang="ru-RU" u="sng">
                <a:latin typeface="Times New Roman" pitchFamily="18" charset="0"/>
              </a:rPr>
              <a:t>Extensive Air Showers under a Large Zenith Angle</a:t>
            </a:r>
            <a:endParaRPr lang="ru-RU" sz="4400">
              <a:latin typeface="Times New Roman" pitchFamily="18" charset="0"/>
            </a:endParaRPr>
          </a:p>
        </p:txBody>
      </p:sp>
      <p:pic>
        <p:nvPicPr>
          <p:cNvPr id="3081" name="Picture 13" descr="matrixes_zen"/>
          <p:cNvPicPr>
            <a:picLocks noChangeAspect="1" noChangeArrowheads="1"/>
          </p:cNvPicPr>
          <p:nvPr/>
        </p:nvPicPr>
        <p:blipFill>
          <a:blip r:embed="rId7"/>
          <a:srcRect/>
          <a:stretch>
            <a:fillRect/>
          </a:stretch>
        </p:blipFill>
        <p:spPr bwMode="auto">
          <a:xfrm>
            <a:off x="2339975" y="1430338"/>
            <a:ext cx="1655763" cy="542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572000" y="476250"/>
            <a:ext cx="4392613" cy="2246313"/>
          </a:xfrm>
          <a:prstGeom prst="rect">
            <a:avLst/>
          </a:prstGeom>
          <a:noFill/>
          <a:ln w="9525">
            <a:noFill/>
            <a:miter lim="800000"/>
            <a:headEnd/>
            <a:tailEnd/>
          </a:ln>
        </p:spPr>
        <p:txBody>
          <a:bodyPr>
            <a:spAutoFit/>
          </a:bodyPr>
          <a:lstStyle/>
          <a:p>
            <a:pPr algn="just"/>
            <a:r>
              <a:rPr lang="en-GB" sz="1400" b="0">
                <a:latin typeface="Times New Roman" pitchFamily="18" charset="0"/>
              </a:rPr>
              <a:t>SHALON Cherenkov mirror telescope is located at 3340 m a.s.l. The mountain range lies in the east direction and is more than 4300 m a.s.l. The mountain range is about 20 km long. The mountain slope has a structure which is irregular on the scales less than typical shower size; it is covered with the forest. The thickness of matter in the telescopic field of view is from 2000 to 800 kms; viewed mountain slope area is </a:t>
            </a:r>
            <a:r>
              <a:rPr lang="en-GB" sz="1400" b="0" i="1">
                <a:latin typeface="Times New Roman" pitchFamily="18" charset="0"/>
              </a:rPr>
              <a:t>&gt; </a:t>
            </a:r>
            <a:r>
              <a:rPr lang="en-GB" sz="1400" b="0">
                <a:latin typeface="Times New Roman" pitchFamily="18" charset="0"/>
              </a:rPr>
              <a:t>7 </a:t>
            </a:r>
            <a:r>
              <a:rPr lang="en-US" sz="1400" b="0" i="1">
                <a:latin typeface="Times New Roman" pitchFamily="18" charset="0"/>
                <a:cs typeface="Times New Roman" pitchFamily="18" charset="0"/>
              </a:rPr>
              <a:t>×</a:t>
            </a:r>
            <a:r>
              <a:rPr lang="en-GB" sz="1400" b="0" i="1">
                <a:latin typeface="Times New Roman" pitchFamily="18" charset="0"/>
              </a:rPr>
              <a:t> </a:t>
            </a:r>
            <a:r>
              <a:rPr lang="en-GB" sz="1400" b="0">
                <a:latin typeface="Times New Roman" pitchFamily="18" charset="0"/>
              </a:rPr>
              <a:t>10</a:t>
            </a:r>
            <a:r>
              <a:rPr lang="en-GB" sz="1400" b="0" baseline="30000">
                <a:latin typeface="Times New Roman" pitchFamily="18" charset="0"/>
              </a:rPr>
              <a:t>5</a:t>
            </a:r>
            <a:r>
              <a:rPr lang="en-GB" sz="1400" b="0">
                <a:latin typeface="Times New Roman" pitchFamily="18" charset="0"/>
              </a:rPr>
              <a:t> </a:t>
            </a:r>
            <a:r>
              <a:rPr lang="en-GB" sz="1400" b="0" i="1">
                <a:latin typeface="Times New Roman" pitchFamily="18" charset="0"/>
              </a:rPr>
              <a:t>m</a:t>
            </a:r>
            <a:r>
              <a:rPr lang="en-GB" sz="1400" b="0" baseline="30000">
                <a:latin typeface="Times New Roman" pitchFamily="18" charset="0"/>
              </a:rPr>
              <a:t>2</a:t>
            </a:r>
            <a:r>
              <a:rPr lang="en-GB" sz="1400" b="0">
                <a:latin typeface="Times New Roman" pitchFamily="18" charset="0"/>
              </a:rPr>
              <a:t>. For telescope located about 7kms away from the mountain slope horizontally, the shadow of mountain is about 7</a:t>
            </a:r>
            <a:r>
              <a:rPr lang="en-GB" sz="1400" b="0" i="1" baseline="30000">
                <a:latin typeface="Times New Roman" pitchFamily="18" charset="0"/>
              </a:rPr>
              <a:t>o</a:t>
            </a:r>
            <a:r>
              <a:rPr lang="en-GB" sz="1400" b="0" i="1">
                <a:latin typeface="Times New Roman" pitchFamily="18" charset="0"/>
              </a:rPr>
              <a:t> </a:t>
            </a:r>
            <a:r>
              <a:rPr lang="en-GB" sz="1400" b="0">
                <a:latin typeface="Times New Roman" pitchFamily="18" charset="0"/>
              </a:rPr>
              <a:t>in elevation. </a:t>
            </a:r>
          </a:p>
        </p:txBody>
      </p:sp>
      <p:sp>
        <p:nvSpPr>
          <p:cNvPr id="9219" name="Rectangle 8"/>
          <p:cNvSpPr>
            <a:spLocks noChangeArrowheads="1"/>
          </p:cNvSpPr>
          <p:nvPr/>
        </p:nvSpPr>
        <p:spPr bwMode="auto">
          <a:xfrm>
            <a:off x="2339975" y="-242888"/>
            <a:ext cx="7273925" cy="914401"/>
          </a:xfrm>
          <a:prstGeom prst="rect">
            <a:avLst/>
          </a:prstGeom>
          <a:noFill/>
          <a:ln w="9525">
            <a:noFill/>
            <a:miter lim="800000"/>
            <a:headEnd/>
            <a:tailEnd/>
          </a:ln>
        </p:spPr>
        <p:txBody>
          <a:bodyPr anchor="ctr"/>
          <a:lstStyle/>
          <a:p>
            <a:pPr algn="ctr"/>
            <a:r>
              <a:rPr lang="ru-RU" sz="1600" u="sng">
                <a:latin typeface="Times New Roman" pitchFamily="18" charset="0"/>
              </a:rPr>
              <a:t>The observations of Cherenkov bursts under </a:t>
            </a:r>
            <a:r>
              <a:rPr lang="en-US" sz="1600" u="sng">
                <a:latin typeface="Times New Roman" pitchFamily="18" charset="0"/>
              </a:rPr>
              <a:t>t</a:t>
            </a:r>
            <a:r>
              <a:rPr lang="ru-RU" sz="1600" u="sng">
                <a:latin typeface="Times New Roman" pitchFamily="18" charset="0"/>
              </a:rPr>
              <a:t>he 97 deg zenith angle</a:t>
            </a:r>
            <a:endParaRPr lang="ru-RU" sz="1600">
              <a:latin typeface="Times New Roman" pitchFamily="18" charset="0"/>
            </a:endParaRPr>
          </a:p>
        </p:txBody>
      </p:sp>
      <p:pic>
        <p:nvPicPr>
          <p:cNvPr id="9220" name="Picture 10" descr="fig1 copy"/>
          <p:cNvPicPr>
            <a:picLocks noChangeAspect="1" noChangeArrowheads="1"/>
          </p:cNvPicPr>
          <p:nvPr/>
        </p:nvPicPr>
        <p:blipFill>
          <a:blip r:embed="rId3"/>
          <a:srcRect/>
          <a:stretch>
            <a:fillRect/>
          </a:stretch>
        </p:blipFill>
        <p:spPr bwMode="auto">
          <a:xfrm>
            <a:off x="71438" y="692150"/>
            <a:ext cx="4500562" cy="1811338"/>
          </a:xfrm>
          <a:prstGeom prst="rect">
            <a:avLst/>
          </a:prstGeom>
          <a:noFill/>
          <a:ln w="9525">
            <a:noFill/>
            <a:miter lim="800000"/>
            <a:headEnd/>
            <a:tailEnd/>
          </a:ln>
        </p:spPr>
      </p:pic>
      <p:sp>
        <p:nvSpPr>
          <p:cNvPr id="9221" name="Rectangle 13"/>
          <p:cNvSpPr>
            <a:spLocks noChangeArrowheads="1"/>
          </p:cNvSpPr>
          <p:nvPr/>
        </p:nvSpPr>
        <p:spPr bwMode="auto">
          <a:xfrm>
            <a:off x="179388" y="2636838"/>
            <a:ext cx="8713787" cy="2078037"/>
          </a:xfrm>
          <a:prstGeom prst="rect">
            <a:avLst/>
          </a:prstGeom>
          <a:noFill/>
          <a:ln w="9525">
            <a:noFill/>
            <a:miter lim="800000"/>
            <a:headEnd/>
            <a:tailEnd/>
          </a:ln>
        </p:spPr>
        <p:txBody>
          <a:bodyPr>
            <a:spAutoFit/>
          </a:bodyPr>
          <a:lstStyle/>
          <a:p>
            <a:pPr algn="just"/>
            <a:r>
              <a:rPr lang="en-GB" sz="1600" b="0">
                <a:latin typeface="Times New Roman" pitchFamily="18" charset="0"/>
              </a:rPr>
              <a:t>In actual conditions the mirror telescope placement the distance till the opposite slope of the gorge is ~7 km or ~ 16.5 radiation units of length, that is quite enough for the development of an electromagnetic cascade till the structure  characteristic for the rarefied atmosphere.</a:t>
            </a:r>
            <a:r>
              <a:rPr lang="en-GB" b="0"/>
              <a:t> </a:t>
            </a:r>
            <a:r>
              <a:rPr lang="en-GB" sz="1600" b="0">
                <a:latin typeface="Times New Roman" pitchFamily="18" charset="0"/>
              </a:rPr>
              <a:t> Observations at 97</a:t>
            </a:r>
            <a:r>
              <a:rPr lang="en-GB" sz="1600" b="0" i="1" baseline="30000">
                <a:latin typeface="Times New Roman" pitchFamily="18" charset="0"/>
              </a:rPr>
              <a:t>o</a:t>
            </a:r>
            <a:r>
              <a:rPr lang="en-GB" sz="1600" b="0" i="1">
                <a:latin typeface="Times New Roman" pitchFamily="18" charset="0"/>
              </a:rPr>
              <a:t> </a:t>
            </a:r>
            <a:r>
              <a:rPr lang="en-GB" sz="1600" b="0">
                <a:latin typeface="Times New Roman" pitchFamily="18" charset="0"/>
              </a:rPr>
              <a:t>zenith angle have been done in cloudless nights in absence of artificial lights and dry air. Reconstruction of shower coming direction using the analysis of shower shape and position of shower maximum (in case of non-gamma shower) is performed with accuracy </a:t>
            </a:r>
            <a:r>
              <a:rPr lang="en-GB" sz="1600" b="0" i="1">
                <a:latin typeface="Times New Roman" pitchFamily="18" charset="0"/>
              </a:rPr>
              <a:t>&lt; </a:t>
            </a:r>
            <a:r>
              <a:rPr lang="en-GB" sz="1600" b="0">
                <a:latin typeface="Times New Roman" pitchFamily="18" charset="0"/>
              </a:rPr>
              <a:t>0</a:t>
            </a:r>
            <a:r>
              <a:rPr lang="en-GB" sz="1600" b="0" i="1">
                <a:latin typeface="Times New Roman" pitchFamily="18" charset="0"/>
              </a:rPr>
              <a:t>,</a:t>
            </a:r>
            <a:r>
              <a:rPr lang="en-GB" sz="1600" b="0">
                <a:latin typeface="Times New Roman" pitchFamily="18" charset="0"/>
              </a:rPr>
              <a:t>5</a:t>
            </a:r>
            <a:r>
              <a:rPr lang="en-GB" sz="1600" b="0" i="1" baseline="30000">
                <a:latin typeface="Times New Roman" pitchFamily="18" charset="0"/>
              </a:rPr>
              <a:t>o</a:t>
            </a:r>
            <a:r>
              <a:rPr lang="en-GB" sz="1600" b="0" i="1">
                <a:latin typeface="Times New Roman" pitchFamily="18" charset="0"/>
              </a:rPr>
              <a:t> </a:t>
            </a:r>
            <a:r>
              <a:rPr lang="en-GB" sz="1600" b="0">
                <a:latin typeface="Times New Roman" pitchFamily="18" charset="0"/>
              </a:rPr>
              <a:t>which is enough to judge on whether it upward shower or near horizontal. Horizontal and down going shower is out of field of view because of narrow-beaming of Cherenkov telescope relative to ice or water neutrino telescopes.</a:t>
            </a:r>
          </a:p>
        </p:txBody>
      </p:sp>
      <p:pic>
        <p:nvPicPr>
          <p:cNvPr id="9222" name="Picture 10" descr="Panoram_winter_2"/>
          <p:cNvPicPr>
            <a:picLocks noChangeAspect="1" noChangeArrowheads="1"/>
          </p:cNvPicPr>
          <p:nvPr/>
        </p:nvPicPr>
        <p:blipFill>
          <a:blip r:embed="rId4"/>
          <a:srcRect/>
          <a:stretch>
            <a:fillRect/>
          </a:stretch>
        </p:blipFill>
        <p:spPr bwMode="auto">
          <a:xfrm>
            <a:off x="0" y="4697413"/>
            <a:ext cx="9144000" cy="2160587"/>
          </a:xfrm>
          <a:prstGeom prst="rect">
            <a:avLst/>
          </a:prstGeom>
          <a:noFill/>
          <a:ln w="9525">
            <a:noFill/>
            <a:miter lim="800000"/>
            <a:headEnd/>
            <a:tailEnd/>
          </a:ln>
        </p:spPr>
      </p:pic>
      <p:sp>
        <p:nvSpPr>
          <p:cNvPr id="9223" name="Line 11"/>
          <p:cNvSpPr>
            <a:spLocks noChangeShapeType="1"/>
          </p:cNvSpPr>
          <p:nvPr/>
        </p:nvSpPr>
        <p:spPr bwMode="auto">
          <a:xfrm flipH="1">
            <a:off x="2124075" y="6237288"/>
            <a:ext cx="5761038" cy="315912"/>
          </a:xfrm>
          <a:prstGeom prst="line">
            <a:avLst/>
          </a:prstGeom>
          <a:noFill/>
          <a:ln w="15875">
            <a:solidFill>
              <a:srgbClr val="FF0000"/>
            </a:solidFill>
            <a:round/>
            <a:headEnd/>
            <a:tailEnd type="triangle" w="med" len="med"/>
          </a:ln>
        </p:spPr>
        <p:txBody>
          <a:bodyPr/>
          <a:lstStyle/>
          <a:p>
            <a:endParaRPr lang="ru-RU"/>
          </a:p>
        </p:txBody>
      </p:sp>
      <p:sp>
        <p:nvSpPr>
          <p:cNvPr id="9224" name="Rectangle 12"/>
          <p:cNvSpPr>
            <a:spLocks noChangeArrowheads="1"/>
          </p:cNvSpPr>
          <p:nvPr/>
        </p:nvSpPr>
        <p:spPr bwMode="auto">
          <a:xfrm>
            <a:off x="2052638" y="6451600"/>
            <a:ext cx="215900" cy="217488"/>
          </a:xfrm>
          <a:prstGeom prst="rect">
            <a:avLst/>
          </a:prstGeom>
          <a:noFill/>
          <a:ln w="9525">
            <a:solidFill>
              <a:srgbClr val="FF0000"/>
            </a:solidFill>
            <a:miter lim="800000"/>
            <a:headEnd/>
            <a:tailEnd/>
          </a:ln>
        </p:spPr>
        <p:txBody>
          <a:bodyPr wrap="none" anchor="ctr"/>
          <a:lstStyle/>
          <a:p>
            <a:endParaRPr lang="ru-RU"/>
          </a:p>
        </p:txBody>
      </p:sp>
      <p:sp>
        <p:nvSpPr>
          <p:cNvPr id="9225" name="Line 13"/>
          <p:cNvSpPr>
            <a:spLocks noChangeShapeType="1"/>
          </p:cNvSpPr>
          <p:nvPr/>
        </p:nvSpPr>
        <p:spPr bwMode="auto">
          <a:xfrm rot="60000" flipH="1">
            <a:off x="0" y="6165850"/>
            <a:ext cx="9144000" cy="144463"/>
          </a:xfrm>
          <a:prstGeom prst="line">
            <a:avLst/>
          </a:prstGeom>
          <a:noFill/>
          <a:ln w="12700">
            <a:solidFill>
              <a:srgbClr val="FF0000"/>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62188" y="-26988"/>
            <a:ext cx="438150" cy="304801"/>
          </a:xfrm>
          <a:prstGeom prst="rect">
            <a:avLst/>
          </a:prstGeom>
          <a:noFill/>
          <a:ln w="9525">
            <a:noFill/>
            <a:miter lim="800000"/>
            <a:headEnd/>
            <a:tailEnd/>
          </a:ln>
        </p:spPr>
        <p:txBody>
          <a:bodyPr>
            <a:spAutoFit/>
          </a:bodyPr>
          <a:lstStyle/>
          <a:p>
            <a:pPr eaLnBrk="0" hangingPunct="0"/>
            <a:r>
              <a:rPr lang="ru-RU" sz="1400">
                <a:latin typeface="Times New Roman" pitchFamily="18" charset="0"/>
              </a:rPr>
              <a:t>0</a:t>
            </a:r>
            <a:r>
              <a:rPr lang="ru-RU" sz="1400" baseline="30000">
                <a:latin typeface="Times New Roman" pitchFamily="18" charset="0"/>
              </a:rPr>
              <a:t>о</a:t>
            </a:r>
            <a:endParaRPr lang="ru-RU" sz="2400" b="0">
              <a:latin typeface="Times New Roman" pitchFamily="18" charset="0"/>
            </a:endParaRPr>
          </a:p>
        </p:txBody>
      </p:sp>
      <p:sp>
        <p:nvSpPr>
          <p:cNvPr id="10243" name="Text Box 3"/>
          <p:cNvSpPr txBox="1">
            <a:spLocks noChangeArrowheads="1"/>
          </p:cNvSpPr>
          <p:nvPr/>
        </p:nvSpPr>
        <p:spPr bwMode="auto">
          <a:xfrm>
            <a:off x="-36513" y="-26988"/>
            <a:ext cx="419101" cy="304801"/>
          </a:xfrm>
          <a:prstGeom prst="rect">
            <a:avLst/>
          </a:prstGeom>
          <a:noFill/>
          <a:ln w="9525">
            <a:noFill/>
            <a:miter lim="800000"/>
            <a:headEnd/>
            <a:tailEnd/>
          </a:ln>
        </p:spPr>
        <p:txBody>
          <a:bodyPr wrap="none">
            <a:spAutoFit/>
          </a:bodyPr>
          <a:lstStyle/>
          <a:p>
            <a:pPr eaLnBrk="0" hangingPunct="0"/>
            <a:r>
              <a:rPr lang="ru-RU" sz="1400">
                <a:latin typeface="Times New Roman" pitchFamily="18" charset="0"/>
              </a:rPr>
              <a:t>97</a:t>
            </a:r>
            <a:r>
              <a:rPr lang="ru-RU" sz="1400" baseline="30000">
                <a:latin typeface="Times New Roman" pitchFamily="18" charset="0"/>
              </a:rPr>
              <a:t>о</a:t>
            </a:r>
            <a:endParaRPr lang="ru-RU" sz="2400" b="0">
              <a:latin typeface="Times New Roman" pitchFamily="18" charset="0"/>
            </a:endParaRPr>
          </a:p>
        </p:txBody>
      </p:sp>
      <p:pic>
        <p:nvPicPr>
          <p:cNvPr id="10244" name="Picture 4" descr="HADRONS"/>
          <p:cNvPicPr>
            <a:picLocks noChangeAspect="1" noChangeArrowheads="1"/>
          </p:cNvPicPr>
          <p:nvPr/>
        </p:nvPicPr>
        <p:blipFill>
          <a:blip r:embed="rId3"/>
          <a:srcRect/>
          <a:stretch>
            <a:fillRect/>
          </a:stretch>
        </p:blipFill>
        <p:spPr bwMode="auto">
          <a:xfrm>
            <a:off x="2124075" y="333375"/>
            <a:ext cx="2166938" cy="5113338"/>
          </a:xfrm>
          <a:prstGeom prst="rect">
            <a:avLst/>
          </a:prstGeom>
          <a:noFill/>
          <a:ln w="9525">
            <a:noFill/>
            <a:miter lim="800000"/>
            <a:headEnd/>
            <a:tailEnd/>
          </a:ln>
        </p:spPr>
      </p:pic>
      <p:pic>
        <p:nvPicPr>
          <p:cNvPr id="10245" name="Picture 5" descr="neutrinos"/>
          <p:cNvPicPr>
            <a:picLocks noChangeAspect="1" noChangeArrowheads="1"/>
          </p:cNvPicPr>
          <p:nvPr/>
        </p:nvPicPr>
        <p:blipFill>
          <a:blip r:embed="rId4"/>
          <a:srcRect/>
          <a:stretch>
            <a:fillRect/>
          </a:stretch>
        </p:blipFill>
        <p:spPr bwMode="auto">
          <a:xfrm>
            <a:off x="36513" y="333375"/>
            <a:ext cx="2087562" cy="5108575"/>
          </a:xfrm>
          <a:prstGeom prst="rect">
            <a:avLst/>
          </a:prstGeom>
          <a:noFill/>
          <a:ln w="9525">
            <a:noFill/>
            <a:miter lim="800000"/>
            <a:headEnd/>
            <a:tailEnd/>
          </a:ln>
        </p:spPr>
      </p:pic>
      <p:sp>
        <p:nvSpPr>
          <p:cNvPr id="10246" name="Text Box 7"/>
          <p:cNvSpPr txBox="1">
            <a:spLocks noChangeArrowheads="1"/>
          </p:cNvSpPr>
          <p:nvPr/>
        </p:nvSpPr>
        <p:spPr bwMode="auto">
          <a:xfrm>
            <a:off x="4427538" y="404813"/>
            <a:ext cx="4608512" cy="6261100"/>
          </a:xfrm>
          <a:prstGeom prst="rect">
            <a:avLst/>
          </a:prstGeom>
          <a:noFill/>
          <a:ln w="9525">
            <a:noFill/>
            <a:miter lim="800000"/>
            <a:headEnd/>
            <a:tailEnd/>
          </a:ln>
        </p:spPr>
        <p:txBody>
          <a:bodyPr>
            <a:spAutoFit/>
          </a:bodyPr>
          <a:lstStyle/>
          <a:p>
            <a:pPr algn="just"/>
            <a:r>
              <a:rPr lang="en-GB" sz="1400" b="0">
                <a:latin typeface="Times New Roman" pitchFamily="18" charset="0"/>
              </a:rPr>
              <a:t>During 324 hours of observation at 97</a:t>
            </a:r>
            <a:r>
              <a:rPr lang="en-GB" sz="1400" b="0" i="1" baseline="30000">
                <a:latin typeface="Times New Roman" pitchFamily="18" charset="0"/>
              </a:rPr>
              <a:t>o</a:t>
            </a:r>
            <a:r>
              <a:rPr lang="en-GB" sz="1400" b="0" i="1">
                <a:latin typeface="Times New Roman" pitchFamily="18" charset="0"/>
              </a:rPr>
              <a:t> </a:t>
            </a:r>
            <a:r>
              <a:rPr lang="en-GB" sz="1400" b="0">
                <a:latin typeface="Times New Roman" pitchFamily="18" charset="0"/>
              </a:rPr>
              <a:t>zenith angle 323 short-range bursts were recorded. In accordance with the existing ideas and estimations [5, 11, 10] an appearance of electron-photon cascade from upward direction in current SHALON experiment conditions, which are above described, can be connected with passing of weakly interacting particles through rock and earth matter. The identity of upward neutrino initiated showers to cosmic ray ones in frames of concerning experiment has been performed in accordance to the following parameters used in the gamma-ray astronomy. The parameters used to characterize the shower image are image maximum position (</a:t>
            </a:r>
            <a:r>
              <a:rPr lang="en-GB" sz="1400" b="0" i="1">
                <a:latin typeface="Times New Roman" pitchFamily="18" charset="0"/>
              </a:rPr>
              <a:t>xmax</a:t>
            </a:r>
            <a:r>
              <a:rPr lang="en-GB" sz="1400" b="0">
                <a:latin typeface="Times New Roman" pitchFamily="18" charset="0"/>
              </a:rPr>
              <a:t>, </a:t>
            </a:r>
            <a:r>
              <a:rPr lang="en-GB" sz="1400" b="0" i="1">
                <a:latin typeface="Times New Roman" pitchFamily="18" charset="0"/>
              </a:rPr>
              <a:t>ymax</a:t>
            </a:r>
            <a:r>
              <a:rPr lang="en-GB" sz="1400" b="0">
                <a:latin typeface="Times New Roman" pitchFamily="18" charset="0"/>
              </a:rPr>
              <a:t>); length, width; the relation of two previous described Hillas parameters: </a:t>
            </a:r>
            <a:r>
              <a:rPr lang="en-GB" sz="1400" b="0" i="1">
                <a:latin typeface="Times New Roman" pitchFamily="18" charset="0"/>
              </a:rPr>
              <a:t>Length/Width</a:t>
            </a:r>
            <a:r>
              <a:rPr lang="en-GB" sz="1400" b="0">
                <a:latin typeface="Times New Roman" pitchFamily="18" charset="0"/>
              </a:rPr>
              <a:t>; two parameters sensible to the shower shape: </a:t>
            </a:r>
            <a:r>
              <a:rPr lang="en-GB" sz="1400" b="0" i="1">
                <a:latin typeface="Times New Roman" pitchFamily="18" charset="0"/>
              </a:rPr>
              <a:t>Int</a:t>
            </a:r>
            <a:r>
              <a:rPr lang="en-GB" sz="1400" b="0">
                <a:latin typeface="Times New Roman" pitchFamily="18" charset="0"/>
              </a:rPr>
              <a:t>0, </a:t>
            </a:r>
            <a:r>
              <a:rPr lang="en-GB" sz="1400" b="0" i="1">
                <a:latin typeface="Times New Roman" pitchFamily="18" charset="0"/>
              </a:rPr>
              <a:t>Int</a:t>
            </a:r>
            <a:r>
              <a:rPr lang="en-GB" sz="1400" b="0">
                <a:latin typeface="Times New Roman" pitchFamily="18" charset="0"/>
              </a:rPr>
              <a:t>1; The </a:t>
            </a:r>
            <a:r>
              <a:rPr lang="en-GB" sz="1400" b="0" i="1">
                <a:latin typeface="Times New Roman" pitchFamily="18" charset="0"/>
              </a:rPr>
              <a:t>Int</a:t>
            </a:r>
            <a:r>
              <a:rPr lang="en-GB" sz="1400" b="0">
                <a:latin typeface="Times New Roman" pitchFamily="18" charset="0"/>
              </a:rPr>
              <a:t>0 is the ratio of Cherenkov light intensity in pixel with maximum pulse amplitude to the light intensity in the eight surrounding [8]; The </a:t>
            </a:r>
            <a:r>
              <a:rPr lang="en-GB" sz="1400" b="0" i="1">
                <a:latin typeface="Times New Roman" pitchFamily="18" charset="0"/>
              </a:rPr>
              <a:t>Int</a:t>
            </a:r>
            <a:r>
              <a:rPr lang="en-GB" sz="1400" b="0">
                <a:latin typeface="Times New Roman" pitchFamily="18" charset="0"/>
              </a:rPr>
              <a:t>1 is the ratio of Cherenkov light intensity in pixel with maximum pulse amplitude to the light intensity in the in all the pixels except for the nine in the center of the matrix. In addition, the selection criteria we are using (</a:t>
            </a:r>
            <a:r>
              <a:rPr lang="en-GB" sz="1400" b="0" i="1">
                <a:latin typeface="Times New Roman" pitchFamily="18" charset="0"/>
              </a:rPr>
              <a:t>Int</a:t>
            </a:r>
            <a:r>
              <a:rPr lang="en-GB" sz="1400" b="0">
                <a:latin typeface="Times New Roman" pitchFamily="18" charset="0"/>
              </a:rPr>
              <a:t>0, </a:t>
            </a:r>
            <a:r>
              <a:rPr lang="en-GB" sz="1400" b="0" i="1">
                <a:latin typeface="Times New Roman" pitchFamily="18" charset="0"/>
              </a:rPr>
              <a:t>Int</a:t>
            </a:r>
            <a:r>
              <a:rPr lang="en-GB" sz="1400" b="0">
                <a:latin typeface="Times New Roman" pitchFamily="18" charset="0"/>
              </a:rPr>
              <a:t>1, </a:t>
            </a:r>
            <a:r>
              <a:rPr lang="en-GB" sz="1400" b="0" i="1">
                <a:latin typeface="Times New Roman" pitchFamily="18" charset="0"/>
              </a:rPr>
              <a:t>Length/Width</a:t>
            </a:r>
            <a:r>
              <a:rPr lang="en-GB" sz="1400" b="0">
                <a:latin typeface="Times New Roman" pitchFamily="18" charset="0"/>
              </a:rPr>
              <a:t>) are of the relative nature to describe 2-D shower structure, which is also different in current experiment conditions from vertical one by less than 10%. The parameter proportional to the energy of the shower is Code. The SHALON databank (since 1992) contains a millions of verified showers from vertical cosmic ray observations with their parameters, so the selection of the showers with a set of parameters of any sample can be performed. </a:t>
            </a:r>
          </a:p>
        </p:txBody>
      </p:sp>
      <p:sp>
        <p:nvSpPr>
          <p:cNvPr id="10247" name="Rectangle 8"/>
          <p:cNvSpPr>
            <a:spLocks noChangeArrowheads="1"/>
          </p:cNvSpPr>
          <p:nvPr/>
        </p:nvSpPr>
        <p:spPr bwMode="auto">
          <a:xfrm>
            <a:off x="2339975" y="-242888"/>
            <a:ext cx="7273925" cy="914401"/>
          </a:xfrm>
          <a:prstGeom prst="rect">
            <a:avLst/>
          </a:prstGeom>
          <a:noFill/>
          <a:ln w="9525">
            <a:noFill/>
            <a:miter lim="800000"/>
            <a:headEnd/>
            <a:tailEnd/>
          </a:ln>
        </p:spPr>
        <p:txBody>
          <a:bodyPr anchor="ctr"/>
          <a:lstStyle/>
          <a:p>
            <a:pPr algn="ctr"/>
            <a:r>
              <a:rPr lang="ru-RU" sz="1600" u="sng">
                <a:latin typeface="Times New Roman" pitchFamily="18" charset="0"/>
              </a:rPr>
              <a:t>The observations of Cherenkov bursts under </a:t>
            </a:r>
            <a:r>
              <a:rPr lang="en-US" sz="1600" u="sng">
                <a:latin typeface="Times New Roman" pitchFamily="18" charset="0"/>
              </a:rPr>
              <a:t>t</a:t>
            </a:r>
            <a:r>
              <a:rPr lang="ru-RU" sz="1600" u="sng">
                <a:latin typeface="Times New Roman" pitchFamily="18" charset="0"/>
              </a:rPr>
              <a:t>he 97 deg zenith angle</a:t>
            </a:r>
            <a:endParaRPr lang="ru-RU" sz="1600">
              <a:latin typeface="Times New Roman" pitchFamily="18" charset="0"/>
            </a:endParaRPr>
          </a:p>
        </p:txBody>
      </p:sp>
      <p:pic>
        <p:nvPicPr>
          <p:cNvPr id="10248" name="Picture 10" descr="imig"/>
          <p:cNvPicPr>
            <a:picLocks noChangeAspect="1" noChangeArrowheads="1"/>
          </p:cNvPicPr>
          <p:nvPr/>
        </p:nvPicPr>
        <p:blipFill>
          <a:blip r:embed="rId5"/>
          <a:srcRect/>
          <a:stretch>
            <a:fillRect/>
          </a:stretch>
        </p:blipFill>
        <p:spPr bwMode="auto">
          <a:xfrm>
            <a:off x="1116013" y="5445125"/>
            <a:ext cx="2124075"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3037</TotalTime>
  <Words>3765</Words>
  <Application>Microsoft PowerPoint</Application>
  <PresentationFormat>Экран (4:3)</PresentationFormat>
  <Paragraphs>107</Paragraphs>
  <Slides>16</Slides>
  <Notes>16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2" baseType="lpstr">
      <vt:lpstr>Arial</vt:lpstr>
      <vt:lpstr>Times New Roman</vt:lpstr>
      <vt:lpstr>Symbol</vt:lpstr>
      <vt:lpstr>Courier New</vt:lpstr>
      <vt:lpstr>Оформление по умолчанию</vt:lpstr>
      <vt:lpstr>Документ</vt:lpstr>
      <vt:lpstr>Слайд 1</vt:lpstr>
      <vt:lpstr>Слайд 2</vt:lpstr>
      <vt:lpstr>HIGH MOUNTAINOUS OBSERVATORY SHALON ALATOO</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FIAN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Vera</dc:creator>
  <cp:lastModifiedBy>Valued Acer Customer</cp:lastModifiedBy>
  <cp:revision>53</cp:revision>
  <dcterms:created xsi:type="dcterms:W3CDTF">2008-01-24T11:37:46Z</dcterms:created>
  <dcterms:modified xsi:type="dcterms:W3CDTF">2012-08-11T10:05:03Z</dcterms:modified>
</cp:coreProperties>
</file>