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2" r:id="rId2"/>
    <p:sldMasterId id="2147483668" r:id="rId3"/>
  </p:sldMasterIdLst>
  <p:notesMasterIdLst>
    <p:notesMasterId r:id="rId18"/>
  </p:notesMasterIdLst>
  <p:handoutMasterIdLst>
    <p:handoutMasterId r:id="rId19"/>
  </p:handoutMasterIdLst>
  <p:sldIdLst>
    <p:sldId id="256" r:id="rId4"/>
    <p:sldId id="257" r:id="rId5"/>
    <p:sldId id="266" r:id="rId6"/>
    <p:sldId id="275" r:id="rId7"/>
    <p:sldId id="284" r:id="rId8"/>
    <p:sldId id="263" r:id="rId9"/>
    <p:sldId id="285" r:id="rId10"/>
    <p:sldId id="267" r:id="rId11"/>
    <p:sldId id="281" r:id="rId12"/>
    <p:sldId id="286" r:id="rId13"/>
    <p:sldId id="287" r:id="rId14"/>
    <p:sldId id="265" r:id="rId15"/>
    <p:sldId id="271" r:id="rId16"/>
    <p:sldId id="269" r:id="rId17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4" autoAdjust="0"/>
    <p:restoredTop sz="94532" autoAdjust="0"/>
  </p:normalViewPr>
  <p:slideViewPr>
    <p:cSldViewPr snapToObjects="1" showGuides="1">
      <p:cViewPr varScale="1">
        <p:scale>
          <a:sx n="146" d="100"/>
          <a:sy n="146" d="100"/>
        </p:scale>
        <p:origin x="88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03EEF-9089-C744-8C93-EE73F8B15776}" type="datetimeFigureOut">
              <a:rPr lang="fr-FR" smtClean="0"/>
              <a:t>14/05/2025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8E451-F231-B046-B379-61FE019F6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7F9A8-E4A4-1C40-93CC-37CDF0C3283E}" type="datetimeFigureOut">
              <a:rPr lang="fr-FR" smtClean="0"/>
              <a:t>14/05/2025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93A5D-14D6-4646-84B9-A0E78F83D06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 dirty="0"/>
              <a:t>Nom </a:t>
            </a:r>
            <a:r>
              <a:rPr lang="fr-FR" dirty="0" err="1"/>
              <a:t>Prenom</a:t>
            </a:r>
            <a:r>
              <a:rPr lang="fr-FR" dirty="0"/>
              <a:t> </a:t>
            </a: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457200" y="1200150"/>
            <a:ext cx="8305800" cy="36123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 dirty="0"/>
              <a:t>Carlo Rossi</a:t>
            </a: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3"/>
          <p:cNvSpPr>
            <a:spLocks noGrp="1"/>
          </p:cNvSpPr>
          <p:nvPr>
            <p:ph type="pic" sz="quarter" idx="10"/>
          </p:nvPr>
        </p:nvSpPr>
        <p:spPr>
          <a:xfrm>
            <a:off x="457200" y="1276350"/>
            <a:ext cx="8229600" cy="3505200"/>
          </a:xfrm>
          <a:prstGeom prst="rect">
            <a:avLst/>
          </a:prstGeom>
        </p:spPr>
        <p:txBody>
          <a:bodyPr vert="horz"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/>
              <a:t>Nom Prenom 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Image 7" descr="MCC-LogoCER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5800" y="255900"/>
            <a:ext cx="609600" cy="609600"/>
          </a:xfrm>
          <a:prstGeom prst="rect">
            <a:avLst/>
          </a:prstGeom>
        </p:spPr>
      </p:pic>
      <p:sp>
        <p:nvSpPr>
          <p:cNvPr id="9" name="Espace réservé du titre 1"/>
          <p:cNvSpPr txBox="1">
            <a:spLocks noChangeAspect="1"/>
          </p:cNvSpPr>
          <p:nvPr userDrawn="1"/>
        </p:nvSpPr>
        <p:spPr>
          <a:xfrm>
            <a:off x="1219200" y="285871"/>
            <a:ext cx="6998400" cy="53327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Slide title – line 1 – Arial Narrow bold 28 pt – black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Slide title – line 2 – Arial Narrow bold 28 pt – black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457200" y="1276349"/>
            <a:ext cx="3733800" cy="3276601"/>
          </a:xfrm>
          <a:prstGeom prst="rect">
            <a:avLst/>
          </a:prstGeom>
        </p:spPr>
        <p:txBody>
          <a:bodyPr vert="horz"/>
          <a:lstStyle/>
          <a:p>
            <a:endParaRPr lang="en-GB" dirty="0"/>
          </a:p>
        </p:txBody>
      </p:sp>
      <p:sp>
        <p:nvSpPr>
          <p:cNvPr id="4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4343400" y="1276350"/>
            <a:ext cx="4419600" cy="32766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/>
              <a:t>Nom Prenom 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Espace réservé du titre 1"/>
          <p:cNvSpPr txBox="1">
            <a:spLocks noChangeAspect="1"/>
          </p:cNvSpPr>
          <p:nvPr userDrawn="1"/>
        </p:nvSpPr>
        <p:spPr>
          <a:xfrm>
            <a:off x="1219200" y="285871"/>
            <a:ext cx="6998400" cy="53327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Slide title – line 1 – Arial Narrow bold 28 pt – black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Slide title – line 2 – Arial Narrow bold 28 pt – black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2895600" y="234538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i="1" baseline="30000" dirty="0" err="1"/>
              <a:t>Thank</a:t>
            </a:r>
            <a:r>
              <a:rPr lang="fr-FR" sz="5400" i="1" baseline="30000" dirty="0"/>
              <a:t> </a:t>
            </a:r>
            <a:r>
              <a:rPr lang="fr-FR" sz="5400" i="1" baseline="30000" dirty="0" err="1"/>
              <a:t>you</a:t>
            </a:r>
            <a:endParaRPr lang="fr-FR" sz="5400" i="1" baseline="30000" dirty="0"/>
          </a:p>
          <a:p>
            <a:pPr algn="ctr"/>
            <a:r>
              <a:rPr lang="fr-FR" sz="5400" i="1" baseline="30000" dirty="0"/>
              <a:t>for attention</a:t>
            </a:r>
            <a:endParaRPr lang="en-GB" sz="5400" dirty="0"/>
          </a:p>
        </p:txBody>
      </p:sp>
      <p:sp>
        <p:nvSpPr>
          <p:cNvPr id="11" name="Espace réservé du titre 1"/>
          <p:cNvSpPr txBox="1">
            <a:spLocks noChangeAspect="1"/>
          </p:cNvSpPr>
          <p:nvPr userDrawn="1"/>
        </p:nvSpPr>
        <p:spPr>
          <a:xfrm>
            <a:off x="1219200" y="285871"/>
            <a:ext cx="6998400" cy="53327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Slide title – Arial Narrow bold 28 pt – black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Slide title – Arial Narrow bold 28 pt – black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MUON-SlideGraph-gradient.png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08062"/>
            <a:ext cx="9144000" cy="4205287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753800" y="2818715"/>
            <a:ext cx="563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i="1" baseline="30000" dirty="0" err="1">
                <a:solidFill>
                  <a:schemeClr val="bg1"/>
                </a:solidFill>
              </a:rPr>
              <a:t>Thank</a:t>
            </a:r>
            <a:r>
              <a:rPr lang="fr-FR" sz="5400" i="1" baseline="30000" dirty="0">
                <a:solidFill>
                  <a:schemeClr val="bg1"/>
                </a:solidFill>
              </a:rPr>
              <a:t> </a:t>
            </a:r>
            <a:r>
              <a:rPr lang="fr-FR" sz="5400" i="1" baseline="30000" dirty="0" err="1">
                <a:solidFill>
                  <a:schemeClr val="bg1"/>
                </a:solidFill>
              </a:rPr>
              <a:t>you</a:t>
            </a:r>
            <a:r>
              <a:rPr lang="fr-FR" sz="5400" i="1" baseline="30000" dirty="0">
                <a:solidFill>
                  <a:schemeClr val="bg1"/>
                </a:solidFill>
              </a:rPr>
              <a:t> for attention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4171950"/>
            <a:ext cx="4114800" cy="76200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FontTx/>
              <a:buNone/>
              <a:defRPr sz="1600" b="1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GB" dirty="0"/>
              <a:t>Name of lecturer</a:t>
            </a:r>
          </a:p>
          <a:p>
            <a:pPr lvl="0"/>
            <a:r>
              <a:rPr lang="en-GB" dirty="0"/>
              <a:t>Institute, laboratory, experiment...</a:t>
            </a:r>
          </a:p>
          <a:p>
            <a:pPr lvl="0"/>
            <a:r>
              <a:rPr lang="en-GB" dirty="0"/>
              <a:t>Date of presentation </a:t>
            </a:r>
          </a:p>
        </p:txBody>
      </p:sp>
      <p:sp>
        <p:nvSpPr>
          <p:cNvPr id="7" name="Espace réservé du titre 1"/>
          <p:cNvSpPr txBox="1">
            <a:spLocks noChangeAspect="1"/>
          </p:cNvSpPr>
          <p:nvPr userDrawn="1"/>
        </p:nvSpPr>
        <p:spPr>
          <a:xfrm>
            <a:off x="1219200" y="285871"/>
            <a:ext cx="6998400" cy="53327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Slide title – Arial Narrow bold 28 pt – black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Slide title – Arial Narrow bold 28 pt – black</a:t>
            </a:r>
          </a:p>
        </p:txBody>
      </p:sp>
      <p:sp>
        <p:nvSpPr>
          <p:cNvPr id="8" name="Titre 1"/>
          <p:cNvSpPr txBox="1">
            <a:spLocks/>
          </p:cNvSpPr>
          <p:nvPr userDrawn="1"/>
        </p:nvSpPr>
        <p:spPr>
          <a:xfrm>
            <a:off x="2628900" y="1581150"/>
            <a:ext cx="3886200" cy="2286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Title slide title  text - Arial 32 pt – </a:t>
            </a:r>
            <a:r>
              <a:rPr kumimoji="0" lang="en-GB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HiLumi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 blue</a:t>
            </a:r>
            <a:b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</a:b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Slide title – line 2 – Arial 30 pt – </a:t>
            </a:r>
            <a:r>
              <a:rPr kumimoji="0" lang="en-GB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HiLumi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 blue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/>
              <a:t>Nom Prenom </a:t>
            </a: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Espace réservé du titre 1"/>
          <p:cNvSpPr txBox="1">
            <a:spLocks noChangeAspect="1"/>
          </p:cNvSpPr>
          <p:nvPr userDrawn="1"/>
        </p:nvSpPr>
        <p:spPr>
          <a:xfrm>
            <a:off x="1219200" y="285871"/>
            <a:ext cx="6998400" cy="53327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Slide title – line 1 – Arial Narrow bold 28 pt – black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Slide title – line 2 – Arial Narrow bold 28 pt – black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UON-Slide-graphBase-pagebottom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4705350"/>
            <a:ext cx="9144000" cy="508000"/>
          </a:xfrm>
          <a:prstGeom prst="rect">
            <a:avLst/>
          </a:prstGeom>
        </p:spPr>
      </p:pic>
      <p:pic>
        <p:nvPicPr>
          <p:cNvPr id="7" name="Image 6" descr="MCC-inernational-finalV01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9201" y="133350"/>
            <a:ext cx="1013799" cy="1013799"/>
          </a:xfrm>
          <a:prstGeom prst="rect">
            <a:avLst/>
          </a:prstGeom>
        </p:spPr>
      </p:pic>
      <p:pic>
        <p:nvPicPr>
          <p:cNvPr id="5" name="Image 4" descr="MCC-LogoCERN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305800" y="209550"/>
            <a:ext cx="609600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61" r:id="rId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MUON-SlideGraph-LogoBkgnd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72389"/>
            <a:ext cx="9144000" cy="5140960"/>
          </a:xfrm>
          <a:prstGeom prst="rect">
            <a:avLst/>
          </a:prstGeom>
        </p:spPr>
      </p:pic>
      <p:pic>
        <p:nvPicPr>
          <p:cNvPr id="9" name="Image 8" descr="MCC-LogoFinal-V01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8600" y="227867"/>
            <a:ext cx="1143000" cy="1124683"/>
          </a:xfrm>
          <a:prstGeom prst="rect">
            <a:avLst/>
          </a:prstGeom>
        </p:spPr>
      </p:pic>
      <p:pic>
        <p:nvPicPr>
          <p:cNvPr id="10" name="Image 9" descr="MCC-LogoCERN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77200" y="255900"/>
            <a:ext cx="838200" cy="838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MUON-SlideGraph-LogoBkgnd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1590"/>
            <a:ext cx="9144000" cy="5140960"/>
          </a:xfrm>
          <a:prstGeom prst="rect">
            <a:avLst/>
          </a:prstGeom>
        </p:spPr>
      </p:pic>
      <p:pic>
        <p:nvPicPr>
          <p:cNvPr id="9" name="Image 8" descr="MCC-LogoFinal-V01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8600" y="227867"/>
            <a:ext cx="1143000" cy="1124683"/>
          </a:xfrm>
          <a:prstGeom prst="rect">
            <a:avLst/>
          </a:prstGeom>
        </p:spPr>
      </p:pic>
      <p:pic>
        <p:nvPicPr>
          <p:cNvPr id="10" name="Image 9" descr="MCC-LogoCERN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77200" y="255900"/>
            <a:ext cx="838200" cy="838200"/>
          </a:xfrm>
          <a:prstGeom prst="rect">
            <a:avLst/>
          </a:prstGeom>
        </p:spPr>
      </p:pic>
      <p:pic>
        <p:nvPicPr>
          <p:cNvPr id="12" name="Image 11" descr="MUON-SlideGraph-gradient.png"/>
          <p:cNvPicPr>
            <a:picLocks noChangeAspect="1"/>
          </p:cNvPicPr>
          <p:nvPr userDrawn="1"/>
        </p:nvPicPr>
        <p:blipFill>
          <a:blip r:embed="rId7">
            <a:alphaModFix amt="75000"/>
          </a:blip>
          <a:stretch>
            <a:fillRect/>
          </a:stretch>
        </p:blipFill>
        <p:spPr>
          <a:xfrm>
            <a:off x="0" y="3054350"/>
            <a:ext cx="9144000" cy="2108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686800" y="4903788"/>
            <a:ext cx="457200" cy="274637"/>
          </a:xfrm>
          <a:prstGeom prst="rect">
            <a:avLst/>
          </a:prstGeom>
        </p:spPr>
        <p:txBody>
          <a:bodyPr/>
          <a:lstStyle/>
          <a:p>
            <a:fld id="{974172A1-1CBF-0B40-9234-7D4D80EC19EA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2" name="Picture 1" descr="A close up of a building&#10;&#10;AI-generated content may be incorrect.">
            <a:extLst>
              <a:ext uri="{FF2B5EF4-FFF2-40B4-BE49-F238E27FC236}">
                <a16:creationId xmlns:a16="http://schemas.microsoft.com/office/drawing/2014/main" id="{7F6EE42B-DC4B-410F-B1B1-A8F2CBFA9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288" y="339502"/>
            <a:ext cx="6188224" cy="2997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920E3E-DF15-A886-FC14-38FB4AF6CC46}"/>
              </a:ext>
            </a:extLst>
          </p:cNvPr>
          <p:cNvSpPr txBox="1"/>
          <p:nvPr/>
        </p:nvSpPr>
        <p:spPr>
          <a:xfrm>
            <a:off x="427390" y="3795886"/>
            <a:ext cx="85940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Baseline configurations, options, power and cost</a:t>
            </a:r>
          </a:p>
          <a:p>
            <a:pPr algn="ctr"/>
            <a:r>
              <a:rPr lang="en-CH" i="1" dirty="0"/>
              <a:t>C. Rossi – 15th May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DDFB7-A55F-BA03-DC07-622117412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FC7DC-2D92-8C9A-128C-FC551B0CD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Carlo Rossi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883AE-E6AE-8719-6336-0B70B72FB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50E13-51F1-184C-6B8A-81A127CB8770}"/>
              </a:ext>
            </a:extLst>
          </p:cNvPr>
          <p:cNvSpPr txBox="1"/>
          <p:nvPr/>
        </p:nvSpPr>
        <p:spPr>
          <a:xfrm>
            <a:off x="1547664" y="267494"/>
            <a:ext cx="553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b="1" dirty="0"/>
              <a:t>The Cooling Channel challenge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6DD242-B105-0F37-194D-E0BCCD2A00D0}"/>
              </a:ext>
            </a:extLst>
          </p:cNvPr>
          <p:cNvSpPr txBox="1"/>
          <p:nvPr/>
        </p:nvSpPr>
        <p:spPr>
          <a:xfrm>
            <a:off x="251520" y="1275606"/>
            <a:ext cx="805428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sz="2400" dirty="0"/>
              <a:t>Integrate the absorbers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sz="2400" dirty="0"/>
              <a:t>Interface to cryogenics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sz="2400" dirty="0"/>
              <a:t>Alignment tolerances and strategy for alignment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CH" sz="2000" dirty="0"/>
              <a:t>dmissible alignment tolerances by the beam dynamics team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sz="2400" dirty="0"/>
              <a:t>Beam instrumentation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Preliminary layout of the required beam instrumentation by the beam dynamics team, possibly provide dynamic range and bandwidth</a:t>
            </a:r>
            <a:endParaRPr lang="en-CH" sz="2000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3F628022-4ACD-AC51-F85B-710F0383A944}"/>
              </a:ext>
            </a:extLst>
          </p:cNvPr>
          <p:cNvSpPr/>
          <p:nvPr/>
        </p:nvSpPr>
        <p:spPr>
          <a:xfrm>
            <a:off x="4067944" y="1419622"/>
            <a:ext cx="144016" cy="720080"/>
          </a:xfrm>
          <a:prstGeom prst="rightBrac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1F7FB0-1A6E-0CD3-2CCF-898EB5E92587}"/>
              </a:ext>
            </a:extLst>
          </p:cNvPr>
          <p:cNvSpPr txBox="1"/>
          <p:nvPr/>
        </p:nvSpPr>
        <p:spPr>
          <a:xfrm>
            <a:off x="4278660" y="1594996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rgbClr val="0070C0"/>
                </a:solidFill>
              </a:rPr>
              <a:t>INFN cell demonstrator</a:t>
            </a:r>
          </a:p>
        </p:txBody>
      </p:sp>
    </p:spTree>
    <p:extLst>
      <p:ext uri="{BB962C8B-B14F-4D97-AF65-F5344CB8AC3E}">
        <p14:creationId xmlns:p14="http://schemas.microsoft.com/office/powerpoint/2010/main" val="43836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AB07B-B31D-35B1-98FD-24FE6C51C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62EE98-29E8-4DCF-3F62-0F98F2326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Carlo Rossi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C1156-E3B5-4032-F611-208DB229C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4CCE3-30BC-620F-C768-9C1FAC2A9911}"/>
              </a:ext>
            </a:extLst>
          </p:cNvPr>
          <p:cNvSpPr txBox="1"/>
          <p:nvPr/>
        </p:nvSpPr>
        <p:spPr>
          <a:xfrm>
            <a:off x="1547664" y="267494"/>
            <a:ext cx="2541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b="1" dirty="0"/>
              <a:t>Solenoid cost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71C83B-8E31-AD44-F467-EB20CE140856}"/>
              </a:ext>
            </a:extLst>
          </p:cNvPr>
          <p:cNvSpPr txBox="1"/>
          <p:nvPr/>
        </p:nvSpPr>
        <p:spPr>
          <a:xfrm>
            <a:off x="251520" y="1131590"/>
            <a:ext cx="805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From the magnet session </a:t>
            </a:r>
            <a:r>
              <a:rPr lang="en-US" sz="2400" dirty="0">
                <a:sym typeface="Wingdings" pitchFamily="2" charset="2"/>
              </a:rPr>
              <a:t> Solenoids - M. </a:t>
            </a:r>
            <a:r>
              <a:rPr lang="en-US" sz="2400" dirty="0" err="1">
                <a:sym typeface="Wingdings" pitchFamily="2" charset="2"/>
              </a:rPr>
              <a:t>Statera</a:t>
            </a:r>
            <a:endParaRPr lang="en-CH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2E0F90-F02D-CC2B-DC51-49485C7F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572" y="1635646"/>
            <a:ext cx="3842228" cy="2407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7475EC-9750-F25A-D94E-00B6F8C3A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58" y="1678242"/>
            <a:ext cx="3888059" cy="23220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5C04F4-BC6F-56D5-6208-71777C1E7AA3}"/>
              </a:ext>
            </a:extLst>
          </p:cNvPr>
          <p:cNvSpPr txBox="1"/>
          <p:nvPr/>
        </p:nvSpPr>
        <p:spPr>
          <a:xfrm>
            <a:off x="220458" y="4127862"/>
            <a:ext cx="805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Conclude on the most appropriate metrics to apply, try to include a notion of technical risk.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869947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C0DAC-90CA-BB9D-2C45-E8C6EF09A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2E7A29-161B-7F67-2419-7EF6FE1C1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Carlo Rossi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A08EE-9B22-374D-3AC0-D7EC09D1C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79B66D-1074-2060-FCC9-4D6085D562A0}"/>
              </a:ext>
            </a:extLst>
          </p:cNvPr>
          <p:cNvSpPr txBox="1"/>
          <p:nvPr/>
        </p:nvSpPr>
        <p:spPr>
          <a:xfrm>
            <a:off x="1547664" y="267494"/>
            <a:ext cx="4937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b="1" dirty="0"/>
              <a:t>RCS Magnets and powering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70CF64-84D9-3862-31AB-0418A8CC5E1A}"/>
              </a:ext>
            </a:extLst>
          </p:cNvPr>
          <p:cNvSpPr txBox="1"/>
          <p:nvPr/>
        </p:nvSpPr>
        <p:spPr>
          <a:xfrm>
            <a:off x="252689" y="1275606"/>
            <a:ext cx="86386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dirty="0"/>
              <a:t>Cost and implications of the different options for the RCS magnet powering may affect the CE and General Infrastructure design.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9DB255-47F1-5049-E788-2E7F5295CC8E}"/>
              </a:ext>
            </a:extLst>
          </p:cNvPr>
          <p:cNvGrpSpPr/>
          <p:nvPr/>
        </p:nvGrpSpPr>
        <p:grpSpPr>
          <a:xfrm>
            <a:off x="611560" y="2124751"/>
            <a:ext cx="4323116" cy="2535231"/>
            <a:chOff x="611560" y="1851670"/>
            <a:chExt cx="4323116" cy="2535231"/>
          </a:xfrm>
        </p:grpSpPr>
        <p:pic>
          <p:nvPicPr>
            <p:cNvPr id="7" name="Picture 6" descr="A table with numbers and symbols&#10;&#10;AI-generated content may be incorrect.">
              <a:extLst>
                <a:ext uri="{FF2B5EF4-FFF2-40B4-BE49-F238E27FC236}">
                  <a16:creationId xmlns:a16="http://schemas.microsoft.com/office/drawing/2014/main" id="{62CCB701-5110-A597-F0D6-C133B0F0C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60" y="1851670"/>
              <a:ext cx="4323116" cy="2535231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5D2C3CD-4D9C-B65D-0941-6FE2BFB112C1}"/>
                </a:ext>
              </a:extLst>
            </p:cNvPr>
            <p:cNvGrpSpPr/>
            <p:nvPr/>
          </p:nvGrpSpPr>
          <p:grpSpPr>
            <a:xfrm>
              <a:off x="2555776" y="1851670"/>
              <a:ext cx="2378900" cy="2535231"/>
              <a:chOff x="2555776" y="1851670"/>
              <a:chExt cx="2378900" cy="253523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AD0893D-C8C2-85BE-99C7-4D700116EBB1}"/>
                  </a:ext>
                </a:extLst>
              </p:cNvPr>
              <p:cNvSpPr/>
              <p:nvPr/>
            </p:nvSpPr>
            <p:spPr>
              <a:xfrm>
                <a:off x="4139952" y="1851670"/>
                <a:ext cx="794724" cy="2535231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1EA6BBB-B801-AFD8-DC6E-DCD9CCD4801E}"/>
                  </a:ext>
                </a:extLst>
              </p:cNvPr>
              <p:cNvSpPr/>
              <p:nvPr/>
            </p:nvSpPr>
            <p:spPr>
              <a:xfrm>
                <a:off x="2555776" y="1851670"/>
                <a:ext cx="1546324" cy="2535231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</p:grpSp>
      <p:pic>
        <p:nvPicPr>
          <p:cNvPr id="9" name="Picture 8" descr="A graph of a normalized gradient linear&#10;&#10;AI-generated content may be incorrect.">
            <a:extLst>
              <a:ext uri="{FF2B5EF4-FFF2-40B4-BE49-F238E27FC236}">
                <a16:creationId xmlns:a16="http://schemas.microsoft.com/office/drawing/2014/main" id="{EA45E422-3F91-3168-2884-7106F8FB1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017" y="1977482"/>
            <a:ext cx="1846164" cy="14359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0D6C2F-F90E-2C34-F6BE-800906F5C03D}"/>
              </a:ext>
            </a:extLst>
          </p:cNvPr>
          <p:cNvSpPr txBox="1"/>
          <p:nvPr/>
        </p:nvSpPr>
        <p:spPr>
          <a:xfrm>
            <a:off x="5051313" y="2067694"/>
            <a:ext cx="1968959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9063" indent="-1190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sz="1200" dirty="0"/>
              <a:t>Linear ramp adopted for the CERN installation.</a:t>
            </a:r>
          </a:p>
          <a:p>
            <a:pPr marL="119063" indent="-1190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sz="1200" dirty="0"/>
              <a:t>Fast ramping NC magnets and power converters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EADDC-ADB3-E13A-C391-20C3DC5BE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000" y="3435846"/>
            <a:ext cx="3853496" cy="168393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468377-DB2F-85F3-3BB7-F567DEC1DE3E}"/>
              </a:ext>
            </a:extLst>
          </p:cNvPr>
          <p:cNvSpPr/>
          <p:nvPr/>
        </p:nvSpPr>
        <p:spPr>
          <a:xfrm>
            <a:off x="539552" y="4270784"/>
            <a:ext cx="4511761" cy="224532"/>
          </a:xfrm>
          <a:prstGeom prst="rect">
            <a:avLst/>
          </a:prstGeom>
          <a:solidFill>
            <a:srgbClr val="0070C0">
              <a:alpha val="21000"/>
            </a:srgbClr>
          </a:solidFill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0319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74137-D19D-2973-792D-0EE684D12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F2CAC-2FF5-6775-38E0-A8DD5D661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Carlo Rossi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CE1A3-B58A-CD7B-2979-22F6C393A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7A333-3D57-1EF4-FB70-E9C3CF80E25B}"/>
              </a:ext>
            </a:extLst>
          </p:cNvPr>
          <p:cNvSpPr txBox="1"/>
          <p:nvPr/>
        </p:nvSpPr>
        <p:spPr>
          <a:xfrm>
            <a:off x="1547664" y="267494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800" b="1" dirty="0"/>
              <a:t>Collider Ring</a:t>
            </a:r>
          </a:p>
          <a:p>
            <a:r>
              <a:rPr lang="en-CH" sz="2800" b="1" dirty="0"/>
              <a:t>Combined Function Magnets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D3012B-BF60-D7DD-25BF-3C03C420045F}"/>
              </a:ext>
            </a:extLst>
          </p:cNvPr>
          <p:cNvSpPr txBox="1"/>
          <p:nvPr/>
        </p:nvSpPr>
        <p:spPr>
          <a:xfrm>
            <a:off x="323529" y="1304350"/>
            <a:ext cx="58326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H" sz="1200" dirty="0"/>
          </a:p>
        </p:txBody>
      </p:sp>
      <p:pic>
        <p:nvPicPr>
          <p:cNvPr id="10" name="Picture 9" descr="A graph with different colored lines and arrows&#10;&#10;AI-generated content may be incorrect.">
            <a:extLst>
              <a:ext uri="{FF2B5EF4-FFF2-40B4-BE49-F238E27FC236}">
                <a16:creationId xmlns:a16="http://schemas.microsoft.com/office/drawing/2014/main" id="{B2AA5CCC-49C0-9655-1022-AF8816B95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36" y="1331872"/>
            <a:ext cx="2840617" cy="1747836"/>
          </a:xfrm>
          <a:prstGeom prst="rect">
            <a:avLst/>
          </a:prstGeom>
        </p:spPr>
      </p:pic>
      <p:pic>
        <p:nvPicPr>
          <p:cNvPr id="20" name="Picture 19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C1877824-A503-57B3-2D4D-98F655426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36" y="3182442"/>
            <a:ext cx="2895315" cy="180021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A8DCC23-CA3B-1E7B-0692-342CAA93156A}"/>
              </a:ext>
            </a:extLst>
          </p:cNvPr>
          <p:cNvSpPr txBox="1"/>
          <p:nvPr/>
        </p:nvSpPr>
        <p:spPr>
          <a:xfrm>
            <a:off x="3419872" y="1372582"/>
            <a:ext cx="48859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D. Novelli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large gap in the B-G plots between the requested performance (triangles) and what appears as achievable today imposes an iteration with the</a:t>
            </a:r>
            <a:r>
              <a:rPr lang="en-GB" sz="2000" dirty="0"/>
              <a:t> design team.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New input provided to the beam physicists.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857595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360AD-94C5-55FA-5DFF-52A55F30A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BD366-3EE2-27CE-DBDF-EFBA8327D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Carlo Rossi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7F603-72FD-7E3B-4D58-E90A86625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98B0D-A9C9-6190-3F1C-5DE6711C7E1F}"/>
              </a:ext>
            </a:extLst>
          </p:cNvPr>
          <p:cNvSpPr txBox="1"/>
          <p:nvPr/>
        </p:nvSpPr>
        <p:spPr>
          <a:xfrm>
            <a:off x="1547664" y="267494"/>
            <a:ext cx="3659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b="1" dirty="0"/>
              <a:t>Concluding remarks</a:t>
            </a:r>
            <a:endParaRPr lang="en-CH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22084F-3CA8-BA30-7B9C-D00256FEDD11}"/>
              </a:ext>
            </a:extLst>
          </p:cNvPr>
          <p:cNvSpPr txBox="1"/>
          <p:nvPr/>
        </p:nvSpPr>
        <p:spPr>
          <a:xfrm>
            <a:off x="355305" y="1142037"/>
            <a:ext cx="839315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b="1" dirty="0"/>
              <a:t>close interaction / coordination </a:t>
            </a:r>
            <a:r>
              <a:rPr lang="en-GB" dirty="0"/>
              <a:t>among the design team and the WPs in charge of the technical systems is necessary for an effective progress in the selection of the most appropriate options.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dirty="0"/>
              <a:t>The cost and power exercise will be properly </a:t>
            </a:r>
            <a:r>
              <a:rPr lang="en-CH" b="1" dirty="0"/>
              <a:t>documented</a:t>
            </a:r>
            <a:r>
              <a:rPr lang="en-CH" dirty="0"/>
              <a:t> to allow the continuation of this work.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dirty="0"/>
              <a:t>A kind of </a:t>
            </a:r>
            <a:r>
              <a:rPr lang="en-CH" b="1" dirty="0"/>
              <a:t>quality assurance system </a:t>
            </a:r>
            <a:r>
              <a:rPr lang="en-CH" dirty="0"/>
              <a:t>concerning parameters and configurations would be beneficial in assuring consistency and tracking of the different efforts.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</a:t>
            </a:r>
            <a:r>
              <a:rPr lang="en-CH" dirty="0"/>
              <a:t>ermanently </a:t>
            </a:r>
            <a:r>
              <a:rPr lang="en-CH" b="1" dirty="0"/>
              <a:t>include cost and power </a:t>
            </a:r>
            <a:r>
              <a:rPr lang="en-CH" dirty="0"/>
              <a:t>considerations into the facility design may help with the selection of technical options.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60500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F2873C-3967-2F02-C63A-507EC21FC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563638"/>
            <a:ext cx="8435280" cy="3248868"/>
          </a:xfrm>
        </p:spPr>
        <p:txBody>
          <a:bodyPr/>
          <a:lstStyle/>
          <a:p>
            <a:r>
              <a:rPr lang="en-CH" dirty="0"/>
              <a:t>Recap of the Muon Collider preliminary cost study</a:t>
            </a:r>
          </a:p>
          <a:p>
            <a:r>
              <a:rPr lang="en-CH" dirty="0"/>
              <a:t>What is missing</a:t>
            </a:r>
          </a:p>
          <a:p>
            <a:r>
              <a:rPr lang="en-CH" dirty="0"/>
              <a:t>Directions from the cost analysis</a:t>
            </a:r>
          </a:p>
          <a:p>
            <a:r>
              <a:rPr lang="en-CH" dirty="0"/>
              <a:t>Critical spots and possible issues at the interfaces</a:t>
            </a:r>
          </a:p>
          <a:p>
            <a:r>
              <a:rPr lang="en-CH" dirty="0"/>
              <a:t>Concluding remarks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22AC5-6832-98E7-5EE5-EFE026D60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Carlo Rossi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C1E6F-0EDF-6A2E-07CF-CA155DD0B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95138-30D1-EBE0-952B-20A84248CF46}"/>
              </a:ext>
            </a:extLst>
          </p:cNvPr>
          <p:cNvSpPr txBox="1"/>
          <p:nvPr/>
        </p:nvSpPr>
        <p:spPr>
          <a:xfrm>
            <a:off x="1547664" y="267494"/>
            <a:ext cx="176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b="1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54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C12E3-E73C-BE61-0812-007316C1A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e chart with numbers and symbols&#10;&#10;AI-generated content may be incorrect.">
            <a:extLst>
              <a:ext uri="{FF2B5EF4-FFF2-40B4-BE49-F238E27FC236}">
                <a16:creationId xmlns:a16="http://schemas.microsoft.com/office/drawing/2014/main" id="{119456CA-19D6-E66E-288E-4B4015293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017420"/>
            <a:ext cx="1520960" cy="178564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2B8ADF-8129-AA23-A336-E1BF5CE78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Carlo Rossi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E5045-F35C-5C09-87DF-79872515F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CB82A-BE36-43AD-A74E-E69EABA7D8A0}"/>
              </a:ext>
            </a:extLst>
          </p:cNvPr>
          <p:cNvSpPr txBox="1"/>
          <p:nvPr/>
        </p:nvSpPr>
        <p:spPr>
          <a:xfrm>
            <a:off x="1547664" y="267494"/>
            <a:ext cx="6514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b="1" dirty="0"/>
              <a:t>Muon Collider preliminary cost study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A2306B-2B42-8957-7E2A-AAA41ECF4B06}"/>
              </a:ext>
            </a:extLst>
          </p:cNvPr>
          <p:cNvSpPr txBox="1"/>
          <p:nvPr/>
        </p:nvSpPr>
        <p:spPr>
          <a:xfrm>
            <a:off x="252689" y="1275606"/>
            <a:ext cx="86386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sz="1400" dirty="0"/>
              <a:t>The cost range for the different configurations was evaluated and compared to the Green Field scenario, where a cost for Civil Engineering of 50kCHF/m was assumed in the absence of a detailed study.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7F3696F-D5C5-10C1-AC73-8CF53058B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26" y="2187963"/>
            <a:ext cx="4968602" cy="2313423"/>
          </a:xfrm>
          <a:prstGeom prst="rect">
            <a:avLst/>
          </a:prstGeom>
        </p:spPr>
      </p:pic>
      <p:pic>
        <p:nvPicPr>
          <p:cNvPr id="22" name="Picture 21" descr="A list of different types of engineering&#10;&#10;AI-generated content may be incorrect.">
            <a:extLst>
              <a:ext uri="{FF2B5EF4-FFF2-40B4-BE49-F238E27FC236}">
                <a16:creationId xmlns:a16="http://schemas.microsoft.com/office/drawing/2014/main" id="{2E3383A8-33E9-04CB-8929-99733822E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881" y="3612232"/>
            <a:ext cx="1416959" cy="1263774"/>
          </a:xfrm>
          <a:prstGeom prst="rect">
            <a:avLst/>
          </a:prstGeom>
        </p:spPr>
      </p:pic>
      <p:pic>
        <p:nvPicPr>
          <p:cNvPr id="15" name="Picture 14" descr="A pie chart with numbers and symbols&#10;&#10;AI-generated content may be incorrect.">
            <a:extLst>
              <a:ext uri="{FF2B5EF4-FFF2-40B4-BE49-F238E27FC236}">
                <a16:creationId xmlns:a16="http://schemas.microsoft.com/office/drawing/2014/main" id="{F2F3A407-45E8-34BE-EA02-7BDADC293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320" y="2017420"/>
            <a:ext cx="1520960" cy="17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0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F459F-3993-E631-6741-19B4581AB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A5143-9546-C7A9-D6B0-88526DF3B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Carlo Rossi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A4D93-B67B-B848-8D95-077BF027C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D9C4D-BD9E-5060-63CE-1235028D6B38}"/>
              </a:ext>
            </a:extLst>
          </p:cNvPr>
          <p:cNvSpPr txBox="1"/>
          <p:nvPr/>
        </p:nvSpPr>
        <p:spPr>
          <a:xfrm>
            <a:off x="1547664" y="267494"/>
            <a:ext cx="302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b="1" dirty="0"/>
              <a:t>The ITF estimate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CABDFF-382A-A66A-0845-8C4456B6E44C}"/>
              </a:ext>
            </a:extLst>
          </p:cNvPr>
          <p:cNvSpPr txBox="1"/>
          <p:nvPr/>
        </p:nvSpPr>
        <p:spPr>
          <a:xfrm>
            <a:off x="355305" y="1275606"/>
            <a:ext cx="839315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dirty="0"/>
              <a:t>A previous estimate was done in the frame of the Snowmass exercise in 2022, by using a multi-parameter cost model and starting from estimates provided by project proponents (B$ in the scale below).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H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H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H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F3CB59-E7C1-248A-13D7-173A92A3E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32" y="2500587"/>
            <a:ext cx="7772400" cy="3946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6E7AE2-74E0-DEE9-9327-7B0EBA0E3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32" y="2895247"/>
            <a:ext cx="7772400" cy="6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6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0157C-3548-1583-0BCB-B1EAEEBC2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5082DE-3378-D433-6E24-1D066E547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Carlo Rossi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FBA90-D74D-03CE-7893-4D21177C6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018BA-CDE1-03D5-B064-EBE106F0C88D}"/>
              </a:ext>
            </a:extLst>
          </p:cNvPr>
          <p:cNvSpPr txBox="1"/>
          <p:nvPr/>
        </p:nvSpPr>
        <p:spPr>
          <a:xfrm>
            <a:off x="1547664" y="267494"/>
            <a:ext cx="274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b="1" dirty="0"/>
              <a:t>Configurations</a:t>
            </a:r>
          </a:p>
        </p:txBody>
      </p:sp>
      <p:pic>
        <p:nvPicPr>
          <p:cNvPr id="7" name="Picture 6" descr="A table with text on it&#10;&#10;AI-generated content may be incorrect.">
            <a:extLst>
              <a:ext uri="{FF2B5EF4-FFF2-40B4-BE49-F238E27FC236}">
                <a16:creationId xmlns:a16="http://schemas.microsoft.com/office/drawing/2014/main" id="{15854364-0935-1B9D-F2F7-B6CC84A01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47614"/>
            <a:ext cx="7772400" cy="21910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C2402B-35D8-FED7-EF5B-9CE87597EE6E}"/>
              </a:ext>
            </a:extLst>
          </p:cNvPr>
          <p:cNvSpPr/>
          <p:nvPr/>
        </p:nvSpPr>
        <p:spPr>
          <a:xfrm>
            <a:off x="6876256" y="1347614"/>
            <a:ext cx="1581944" cy="2191032"/>
          </a:xfrm>
          <a:prstGeom prst="rect">
            <a:avLst/>
          </a:prstGeom>
          <a:solidFill>
            <a:srgbClr val="0070C0">
              <a:alpha val="18000"/>
            </a:srgbClr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636D60-C09B-CBB1-183C-DE0975A66824}"/>
              </a:ext>
            </a:extLst>
          </p:cNvPr>
          <p:cNvSpPr txBox="1"/>
          <p:nvPr/>
        </p:nvSpPr>
        <p:spPr>
          <a:xfrm>
            <a:off x="685800" y="3714586"/>
            <a:ext cx="7772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dirty="0"/>
              <a:t>As for costing, we intend to stay with the CERN scenario and try to complete the cost and power analysis as much as possible before the end of 2025.</a:t>
            </a:r>
          </a:p>
        </p:txBody>
      </p:sp>
    </p:spTree>
    <p:extLst>
      <p:ext uri="{BB962C8B-B14F-4D97-AF65-F5344CB8AC3E}">
        <p14:creationId xmlns:p14="http://schemas.microsoft.com/office/powerpoint/2010/main" val="251516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D50D1-D71E-DB43-A57C-6ED8624D4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F63CDC-EDFA-96A4-4297-09D87B89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Carlo Rossi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E77BC-C85F-A8EF-2BCD-BD43501FA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E3A2FF-332F-3D19-D665-AAFF29B85ECD}"/>
              </a:ext>
            </a:extLst>
          </p:cNvPr>
          <p:cNvSpPr txBox="1"/>
          <p:nvPr/>
        </p:nvSpPr>
        <p:spPr>
          <a:xfrm>
            <a:off x="1547664" y="267494"/>
            <a:ext cx="553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b="1" dirty="0"/>
              <a:t>What are we missing (machine)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013DDA-E13D-E58A-E230-E5AB15ED7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8" y="1275606"/>
            <a:ext cx="8521484" cy="115148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73188D5-D30B-5D8B-75C3-B0D3E90CBB64}"/>
              </a:ext>
            </a:extLst>
          </p:cNvPr>
          <p:cNvSpPr/>
          <p:nvPr/>
        </p:nvSpPr>
        <p:spPr>
          <a:xfrm>
            <a:off x="252689" y="1203597"/>
            <a:ext cx="2159071" cy="1972531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rgbClr val="00B050">
                  <a:alpha val="8215"/>
                  <a:lumMod val="29727"/>
                  <a:lumOff val="70273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AF14CF0-552D-896B-677A-BF627AA64B35}"/>
              </a:ext>
            </a:extLst>
          </p:cNvPr>
          <p:cNvSpPr/>
          <p:nvPr/>
        </p:nvSpPr>
        <p:spPr>
          <a:xfrm>
            <a:off x="4209607" y="1203597"/>
            <a:ext cx="1298497" cy="1972531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rgbClr val="00B050">
                  <a:alpha val="8215"/>
                  <a:lumMod val="29727"/>
                  <a:lumOff val="70273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ED9B84E-A5B2-5002-143A-D2989214C981}"/>
              </a:ext>
            </a:extLst>
          </p:cNvPr>
          <p:cNvSpPr/>
          <p:nvPr/>
        </p:nvSpPr>
        <p:spPr>
          <a:xfrm>
            <a:off x="6876256" y="1203597"/>
            <a:ext cx="2015055" cy="1972531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rgbClr val="00B050">
                  <a:alpha val="8215"/>
                  <a:lumMod val="29727"/>
                  <a:lumOff val="70273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FA480-3524-1DE5-F39E-FAC0E6D18830}"/>
              </a:ext>
            </a:extLst>
          </p:cNvPr>
          <p:cNvSpPr txBox="1"/>
          <p:nvPr/>
        </p:nvSpPr>
        <p:spPr>
          <a:xfrm>
            <a:off x="6916980" y="2427091"/>
            <a:ext cx="1661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200" dirty="0">
                <a:solidFill>
                  <a:schemeClr val="bg1"/>
                </a:solidFill>
              </a:rPr>
              <a:t>RLA1&amp;2 limited to RF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F707CE-C7C8-211C-5756-9FB59BFD25FC}"/>
              </a:ext>
            </a:extLst>
          </p:cNvPr>
          <p:cNvSpPr txBox="1"/>
          <p:nvPr/>
        </p:nvSpPr>
        <p:spPr>
          <a:xfrm>
            <a:off x="282046" y="2439411"/>
            <a:ext cx="2170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>
                <a:solidFill>
                  <a:schemeClr val="bg1"/>
                </a:solidFill>
              </a:rPr>
              <a:t>Exclusion of the Accumulator and Compressor Rings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FCCC8F-0CA3-D01F-04E9-2A38DA150B1B}"/>
              </a:ext>
            </a:extLst>
          </p:cNvPr>
          <p:cNvSpPr txBox="1"/>
          <p:nvPr/>
        </p:nvSpPr>
        <p:spPr>
          <a:xfrm>
            <a:off x="4232972" y="2439411"/>
            <a:ext cx="127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>
                <a:solidFill>
                  <a:schemeClr val="bg1"/>
                </a:solidFill>
              </a:rPr>
              <a:t>Final Cooling: only solenoids are considered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07F8A-CCDA-866A-11E0-1008E40F0133}"/>
              </a:ext>
            </a:extLst>
          </p:cNvPr>
          <p:cNvSpPr txBox="1"/>
          <p:nvPr/>
        </p:nvSpPr>
        <p:spPr>
          <a:xfrm>
            <a:off x="252689" y="3291830"/>
            <a:ext cx="8638621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dirty="0"/>
              <a:t>Accumulator and compressor Rings (they will be estimated in the next months)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dirty="0"/>
              <a:t>Muon charge separation and merging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dirty="0"/>
              <a:t>Final cooling (conceptual)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dirty="0"/>
              <a:t>SC Linac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dirty="0"/>
              <a:t>Collider ring : </a:t>
            </a:r>
            <a:r>
              <a:rPr lang="en-CH" sz="1800" dirty="0"/>
              <a:t>Beam dynamics and realistic magnets. Field-free length.</a:t>
            </a:r>
          </a:p>
        </p:txBody>
      </p:sp>
    </p:spTree>
    <p:extLst>
      <p:ext uri="{BB962C8B-B14F-4D97-AF65-F5344CB8AC3E}">
        <p14:creationId xmlns:p14="http://schemas.microsoft.com/office/powerpoint/2010/main" val="356942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42B65-F0EB-9F60-E02B-B92CA89D3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759FF-C03A-F168-0919-05802BD52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Carlo Rossi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A0C5E-0497-D9FC-0243-A0384657C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5DF4B-15AB-41EC-2E3C-0140C3481048}"/>
              </a:ext>
            </a:extLst>
          </p:cNvPr>
          <p:cNvSpPr txBox="1"/>
          <p:nvPr/>
        </p:nvSpPr>
        <p:spPr>
          <a:xfrm>
            <a:off x="1547664" y="267494"/>
            <a:ext cx="5519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b="1" dirty="0"/>
              <a:t>What are we missing (systems)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597230-8A47-8966-C92E-237BFE833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8" y="1275606"/>
            <a:ext cx="8521484" cy="115148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FF29C0-DF52-7F87-C1D7-B043F6F96C79}"/>
              </a:ext>
            </a:extLst>
          </p:cNvPr>
          <p:cNvSpPr/>
          <p:nvPr/>
        </p:nvSpPr>
        <p:spPr>
          <a:xfrm>
            <a:off x="252689" y="1203597"/>
            <a:ext cx="2159071" cy="1972531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rgbClr val="00B050">
                  <a:alpha val="8215"/>
                  <a:lumMod val="29727"/>
                  <a:lumOff val="70273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4C9E5DB-2894-B983-2801-9CE6EE8B850B}"/>
              </a:ext>
            </a:extLst>
          </p:cNvPr>
          <p:cNvSpPr/>
          <p:nvPr/>
        </p:nvSpPr>
        <p:spPr>
          <a:xfrm>
            <a:off x="4209607" y="1203597"/>
            <a:ext cx="1298497" cy="1972531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rgbClr val="00B050">
                  <a:alpha val="8215"/>
                  <a:lumMod val="29727"/>
                  <a:lumOff val="70273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C101344-EB5F-B36F-5F98-012C4D983121}"/>
              </a:ext>
            </a:extLst>
          </p:cNvPr>
          <p:cNvSpPr/>
          <p:nvPr/>
        </p:nvSpPr>
        <p:spPr>
          <a:xfrm>
            <a:off x="6876256" y="1203597"/>
            <a:ext cx="2015055" cy="1972531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rgbClr val="00B050">
                  <a:alpha val="8215"/>
                  <a:lumMod val="29727"/>
                  <a:lumOff val="70273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A31142-22FF-D8E2-D07E-8485C00BED75}"/>
              </a:ext>
            </a:extLst>
          </p:cNvPr>
          <p:cNvSpPr txBox="1"/>
          <p:nvPr/>
        </p:nvSpPr>
        <p:spPr>
          <a:xfrm>
            <a:off x="6916980" y="2427091"/>
            <a:ext cx="1558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200" dirty="0">
                <a:solidFill>
                  <a:schemeClr val="bg1"/>
                </a:solidFill>
              </a:rPr>
              <a:t>RL1&amp;2 limited to RF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7D6B1F-9F2D-578F-ADCD-9336F41C01AD}"/>
              </a:ext>
            </a:extLst>
          </p:cNvPr>
          <p:cNvSpPr txBox="1"/>
          <p:nvPr/>
        </p:nvSpPr>
        <p:spPr>
          <a:xfrm>
            <a:off x="282046" y="2439411"/>
            <a:ext cx="2170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>
                <a:solidFill>
                  <a:schemeClr val="bg1"/>
                </a:solidFill>
              </a:rPr>
              <a:t>Exclusion of the Accumulator and Compressor Rings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F540AB-5A5B-492E-C128-4CA646B0CC5B}"/>
              </a:ext>
            </a:extLst>
          </p:cNvPr>
          <p:cNvSpPr txBox="1"/>
          <p:nvPr/>
        </p:nvSpPr>
        <p:spPr>
          <a:xfrm>
            <a:off x="4232972" y="2439411"/>
            <a:ext cx="127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>
                <a:solidFill>
                  <a:schemeClr val="bg1"/>
                </a:solidFill>
              </a:rPr>
              <a:t>Final Cooling: only solenoids are considered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831EE6-15A7-DECD-3E68-176ACEC8DB8B}"/>
              </a:ext>
            </a:extLst>
          </p:cNvPr>
          <p:cNvSpPr txBox="1"/>
          <p:nvPr/>
        </p:nvSpPr>
        <p:spPr>
          <a:xfrm>
            <a:off x="252689" y="3291830"/>
            <a:ext cx="8638621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dirty="0"/>
              <a:t>Decay channel shielding, solenoids ? (my figures may be incomplete)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dirty="0"/>
              <a:t>Final cooling RF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dirty="0"/>
              <a:t>RLAs magnets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dirty="0"/>
              <a:t>Magnet cryostats ? (for RF this was included)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dirty="0"/>
              <a:t>Vacuum in general (is 20kCHF/m a reasonable estimate ?)</a:t>
            </a:r>
          </a:p>
        </p:txBody>
      </p:sp>
    </p:spTree>
    <p:extLst>
      <p:ext uri="{BB962C8B-B14F-4D97-AF65-F5344CB8AC3E}">
        <p14:creationId xmlns:p14="http://schemas.microsoft.com/office/powerpoint/2010/main" val="336275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02595-8AC1-15EA-0ED1-6B74C4CB0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1C413-3424-E596-BDB6-A3A777C07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Carlo Rossi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85E42-3C61-4F9F-12ED-9247D7BC6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AC9C0-F43E-01F1-CD2B-8679E62B3399}"/>
              </a:ext>
            </a:extLst>
          </p:cNvPr>
          <p:cNvSpPr txBox="1"/>
          <p:nvPr/>
        </p:nvSpPr>
        <p:spPr>
          <a:xfrm>
            <a:off x="1547664" y="267494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b="1" dirty="0"/>
              <a:t>Cost sensitivity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ED6C95-90BE-0EE8-B97E-7DBB96278DC4}"/>
              </a:ext>
            </a:extLst>
          </p:cNvPr>
          <p:cNvSpPr txBox="1"/>
          <p:nvPr/>
        </p:nvSpPr>
        <p:spPr>
          <a:xfrm>
            <a:off x="252689" y="1194887"/>
            <a:ext cx="86386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sz="1600" dirty="0"/>
              <a:t>In the two configurations, the same technologies weigh differently on the cost uncertainty, showing the path for some risk mitigation and priorities in case of energy staging.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EAFD79-CAA5-3789-DE8C-259F93F0D513}"/>
              </a:ext>
            </a:extLst>
          </p:cNvPr>
          <p:cNvCxnSpPr/>
          <p:nvPr/>
        </p:nvCxnSpPr>
        <p:spPr>
          <a:xfrm>
            <a:off x="2915816" y="2211710"/>
            <a:ext cx="24234" cy="18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89E6E2-6A1E-A444-6A73-9ACDC7E3A10E}"/>
              </a:ext>
            </a:extLst>
          </p:cNvPr>
          <p:cNvCxnSpPr/>
          <p:nvPr/>
        </p:nvCxnSpPr>
        <p:spPr>
          <a:xfrm>
            <a:off x="6992516" y="2211710"/>
            <a:ext cx="24234" cy="18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41A7F1-C1A7-8ED2-8683-74B11D817519}"/>
              </a:ext>
            </a:extLst>
          </p:cNvPr>
          <p:cNvGrpSpPr/>
          <p:nvPr/>
        </p:nvGrpSpPr>
        <p:grpSpPr>
          <a:xfrm>
            <a:off x="441273" y="1995686"/>
            <a:ext cx="4058719" cy="2468364"/>
            <a:chOff x="441273" y="1995686"/>
            <a:chExt cx="4058719" cy="24683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D9EE57-DEE8-8A47-2BCC-A076A1146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273" y="1995686"/>
              <a:ext cx="4058719" cy="246836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CD851D-3FF4-63D7-7B00-C009A34842EB}"/>
                </a:ext>
              </a:extLst>
            </p:cNvPr>
            <p:cNvSpPr txBox="1"/>
            <p:nvPr/>
          </p:nvSpPr>
          <p:spPr>
            <a:xfrm>
              <a:off x="4003705" y="4168745"/>
              <a:ext cx="40748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600" dirty="0"/>
                <a:t>MCHF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F313F2-9334-978F-55F8-4EB9966C26B3}"/>
              </a:ext>
            </a:extLst>
          </p:cNvPr>
          <p:cNvGrpSpPr/>
          <p:nvPr/>
        </p:nvGrpSpPr>
        <p:grpSpPr>
          <a:xfrm>
            <a:off x="4644008" y="1995686"/>
            <a:ext cx="4053619" cy="2462014"/>
            <a:chOff x="4644008" y="1995686"/>
            <a:chExt cx="4053619" cy="24620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FB0F94-FFE6-F306-DCB2-35B1698EC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4008" y="1995686"/>
              <a:ext cx="4053619" cy="246201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A2605A-5526-0534-5F0F-44AC0843C1EC}"/>
                </a:ext>
              </a:extLst>
            </p:cNvPr>
            <p:cNvSpPr txBox="1"/>
            <p:nvPr/>
          </p:nvSpPr>
          <p:spPr>
            <a:xfrm>
              <a:off x="8172400" y="4168745"/>
              <a:ext cx="40748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600" dirty="0"/>
                <a:t>MCHF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325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1988E-6BFB-F222-BF63-CD10503C5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8658BF-75BA-F531-5ADD-C6A1344D9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Carlo Rossi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14E5-7FBF-9C84-B8D9-0CF46F7A6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090EE2-2C3D-C566-CBCB-132D1D1BD68D}"/>
              </a:ext>
            </a:extLst>
          </p:cNvPr>
          <p:cNvSpPr txBox="1"/>
          <p:nvPr/>
        </p:nvSpPr>
        <p:spPr>
          <a:xfrm>
            <a:off x="1547664" y="267494"/>
            <a:ext cx="553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b="1" dirty="0"/>
              <a:t>The Cooling Channel challenge</a:t>
            </a:r>
          </a:p>
        </p:txBody>
      </p:sp>
      <p:pic>
        <p:nvPicPr>
          <p:cNvPr id="8" name="Picture 7" descr="A diagram of a machine&#10;&#10;AI-generated content may be incorrect.">
            <a:extLst>
              <a:ext uri="{FF2B5EF4-FFF2-40B4-BE49-F238E27FC236}">
                <a16:creationId xmlns:a16="http://schemas.microsoft.com/office/drawing/2014/main" id="{8A2562E4-AAA3-C375-26B4-C6010FCD5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25" y="1131590"/>
            <a:ext cx="2818056" cy="2624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862340-9C7C-F555-739C-EC6FE9624DDB}"/>
              </a:ext>
            </a:extLst>
          </p:cNvPr>
          <p:cNvSpPr txBox="1"/>
          <p:nvPr/>
        </p:nvSpPr>
        <p:spPr>
          <a:xfrm>
            <a:off x="1696149" y="1103551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F</a:t>
            </a:r>
            <a:r>
              <a:rPr lang="en-CH" sz="800" dirty="0"/>
              <a:t>rom L. Rossi presentation</a:t>
            </a:r>
          </a:p>
        </p:txBody>
      </p:sp>
      <p:pic>
        <p:nvPicPr>
          <p:cNvPr id="10" name="Picture 9" descr="A table of numbers with numbers&#10;&#10;AI-generated content may be incorrect.">
            <a:extLst>
              <a:ext uri="{FF2B5EF4-FFF2-40B4-BE49-F238E27FC236}">
                <a16:creationId xmlns:a16="http://schemas.microsoft.com/office/drawing/2014/main" id="{BF8F49A4-4ED8-74D1-49DF-4B9661043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321" y="967368"/>
            <a:ext cx="2564167" cy="3668483"/>
          </a:xfrm>
          <a:prstGeom prst="rect">
            <a:avLst/>
          </a:prstGeom>
        </p:spPr>
      </p:pic>
      <p:pic>
        <p:nvPicPr>
          <p:cNvPr id="11" name="Picture 10" descr="A graph of a stage number&#10;&#10;AI-generated content may be incorrect.">
            <a:extLst>
              <a:ext uri="{FF2B5EF4-FFF2-40B4-BE49-F238E27FC236}">
                <a16:creationId xmlns:a16="http://schemas.microsoft.com/office/drawing/2014/main" id="{C8488341-46E1-0D52-F8D5-4A6DC8F6A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188" y="987574"/>
            <a:ext cx="3108581" cy="1828800"/>
          </a:xfrm>
          <a:prstGeom prst="rect">
            <a:avLst/>
          </a:prstGeom>
        </p:spPr>
      </p:pic>
      <p:pic>
        <p:nvPicPr>
          <p:cNvPr id="12" name="Picture 11" descr="A graph of a stage number&#10;&#10;AI-generated content may be incorrect.">
            <a:extLst>
              <a:ext uri="{FF2B5EF4-FFF2-40B4-BE49-F238E27FC236}">
                <a16:creationId xmlns:a16="http://schemas.microsoft.com/office/drawing/2014/main" id="{DB6538B7-B5D5-2232-D5E6-7528DAB36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007" y="2706549"/>
            <a:ext cx="2771986" cy="16459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D42296-E9E1-48BC-1CDD-AB6F390E1B0D}"/>
              </a:ext>
            </a:extLst>
          </p:cNvPr>
          <p:cNvSpPr txBox="1"/>
          <p:nvPr/>
        </p:nvSpPr>
        <p:spPr>
          <a:xfrm>
            <a:off x="5053680" y="4155926"/>
            <a:ext cx="10775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F</a:t>
            </a:r>
            <a:r>
              <a:rPr lang="en-CH" sz="800" dirty="0"/>
              <a:t>rom C. Barbagallo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5CFCA0-E7DD-DCF7-5D7C-491B09CD7465}"/>
              </a:ext>
            </a:extLst>
          </p:cNvPr>
          <p:cNvSpPr txBox="1"/>
          <p:nvPr/>
        </p:nvSpPr>
        <p:spPr>
          <a:xfrm>
            <a:off x="107504" y="391638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sz="1400" dirty="0"/>
              <a:t>Expect changes in the beam dynamics and cavity design.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77553-0197-CE04-5FF8-20BC5271FABB}"/>
              </a:ext>
            </a:extLst>
          </p:cNvPr>
          <p:cNvSpPr txBox="1"/>
          <p:nvPr/>
        </p:nvSpPr>
        <p:spPr>
          <a:xfrm>
            <a:off x="107503" y="4426208"/>
            <a:ext cx="6187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H" sz="1400" dirty="0"/>
              <a:t>Modular design and standardization may help to adapt to changes</a:t>
            </a:r>
          </a:p>
        </p:txBody>
      </p:sp>
    </p:spTree>
    <p:extLst>
      <p:ext uri="{BB962C8B-B14F-4D97-AF65-F5344CB8AC3E}">
        <p14:creationId xmlns:p14="http://schemas.microsoft.com/office/powerpoint/2010/main" val="3138436563"/>
      </p:ext>
    </p:extLst>
  </p:cSld>
  <p:clrMapOvr>
    <a:masterClrMapping/>
  </p:clrMapOvr>
</p:sld>
</file>

<file path=ppt/theme/theme1.xml><?xml version="1.0" encoding="utf-8"?>
<a:theme xmlns:a="http://schemas.openxmlformats.org/drawingml/2006/main" name="1_IMCC - 1">
  <a:themeElements>
    <a:clrScheme name="IMCC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645"/>
      </a:accent1>
      <a:accent2>
        <a:srgbClr val="BF3A68"/>
      </a:accent2>
      <a:accent3>
        <a:srgbClr val="803E8B"/>
      </a:accent3>
      <a:accent4>
        <a:srgbClr val="4042AD"/>
      </a:accent4>
      <a:accent5>
        <a:srgbClr val="0046D0"/>
      </a:accent5>
      <a:accent6>
        <a:srgbClr val="003296"/>
      </a:accent6>
      <a:hlink>
        <a:srgbClr val="FF5A73"/>
      </a:hlink>
      <a:folHlink>
        <a:srgbClr val="87AFE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hème Office">
  <a:themeElements>
    <a:clrScheme name="IMCC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645"/>
      </a:accent1>
      <a:accent2>
        <a:srgbClr val="BF3A68"/>
      </a:accent2>
      <a:accent3>
        <a:srgbClr val="803E8B"/>
      </a:accent3>
      <a:accent4>
        <a:srgbClr val="4042AD"/>
      </a:accent4>
      <a:accent5>
        <a:srgbClr val="0046D0"/>
      </a:accent5>
      <a:accent6>
        <a:srgbClr val="003296"/>
      </a:accent6>
      <a:hlink>
        <a:srgbClr val="FF5A73"/>
      </a:hlink>
      <a:folHlink>
        <a:srgbClr val="87AFE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19681</TotalTime>
  <Words>651</Words>
  <Application>Microsoft Macintosh PowerPoint</Application>
  <PresentationFormat>On-screen Show (16:9)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Wingdings</vt:lpstr>
      <vt:lpstr>1_IMCC - 1</vt:lpstr>
      <vt:lpstr>Thème Office</vt:lpstr>
      <vt:lpstr>2_Thème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Carlo Rossi</cp:lastModifiedBy>
  <cp:revision>55</cp:revision>
  <cp:lastPrinted>2025-05-15T11:38:05Z</cp:lastPrinted>
  <dcterms:created xsi:type="dcterms:W3CDTF">2021-05-17T09:15:56Z</dcterms:created>
  <dcterms:modified xsi:type="dcterms:W3CDTF">2025-05-15T11:38:09Z</dcterms:modified>
</cp:coreProperties>
</file>