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52" r:id="rId1"/>
  </p:sldMasterIdLst>
  <p:notesMasterIdLst>
    <p:notesMasterId r:id="rId26"/>
  </p:notesMasterIdLst>
  <p:handoutMasterIdLst>
    <p:handoutMasterId r:id="rId27"/>
  </p:handoutMasterIdLst>
  <p:sldIdLst>
    <p:sldId id="264" r:id="rId2"/>
    <p:sldId id="1473" r:id="rId3"/>
    <p:sldId id="1477" r:id="rId4"/>
    <p:sldId id="1478" r:id="rId5"/>
    <p:sldId id="1474" r:id="rId6"/>
    <p:sldId id="1497" r:id="rId7"/>
    <p:sldId id="1488" r:id="rId8"/>
    <p:sldId id="1490" r:id="rId9"/>
    <p:sldId id="1502" r:id="rId10"/>
    <p:sldId id="1493" r:id="rId11"/>
    <p:sldId id="1463" r:id="rId12"/>
    <p:sldId id="1464" r:id="rId13"/>
    <p:sldId id="1465" r:id="rId14"/>
    <p:sldId id="1494" r:id="rId15"/>
    <p:sldId id="1483" r:id="rId16"/>
    <p:sldId id="1484" r:id="rId17"/>
    <p:sldId id="1495" r:id="rId18"/>
    <p:sldId id="1500" r:id="rId19"/>
    <p:sldId id="1498" r:id="rId20"/>
    <p:sldId id="259" r:id="rId21"/>
    <p:sldId id="260" r:id="rId22"/>
    <p:sldId id="263" r:id="rId23"/>
    <p:sldId id="261" r:id="rId24"/>
    <p:sldId id="1492" r:id="rId25"/>
  </p:sldIdLst>
  <p:sldSz cx="9144000" cy="5143500" type="screen16x9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387" userDrawn="1">
          <p15:clr>
            <a:srgbClr val="A4A3A4"/>
          </p15:clr>
        </p15:guide>
        <p15:guide id="3" pos="5375" userDrawn="1">
          <p15:clr>
            <a:srgbClr val="A4A3A4"/>
          </p15:clr>
        </p15:guide>
        <p15:guide id="4" pos="2880" userDrawn="1">
          <p15:clr>
            <a:srgbClr val="A4A3A4"/>
          </p15:clr>
        </p15:guide>
        <p15:guide id="5" orient="horz" pos="2028" userDrawn="1">
          <p15:clr>
            <a:srgbClr val="A4A3A4"/>
          </p15:clr>
        </p15:guide>
        <p15:guide id="6" pos="38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AE8FC"/>
    <a:srgbClr val="B9CDE5"/>
    <a:srgbClr val="2B7EB8"/>
    <a:srgbClr val="FF3645"/>
    <a:srgbClr val="0046D0"/>
    <a:srgbClr val="FF7D0A"/>
    <a:srgbClr val="FF0000"/>
    <a:srgbClr val="1F497D"/>
    <a:srgbClr val="FCD5B5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180" autoAdjust="0"/>
    <p:restoredTop sz="94609" autoAdjust="0"/>
  </p:normalViewPr>
  <p:slideViewPr>
    <p:cSldViewPr snapToObjects="1" showGuides="1">
      <p:cViewPr varScale="1">
        <p:scale>
          <a:sx n="158" d="100"/>
          <a:sy n="158" d="100"/>
        </p:scale>
        <p:origin x="348" y="114"/>
      </p:cViewPr>
      <p:guideLst>
        <p:guide orient="horz" pos="1387"/>
        <p:guide pos="5375"/>
        <p:guide pos="2880"/>
        <p:guide orient="horz" pos="2028"/>
        <p:guide pos="38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D03EEF-9089-C744-8C93-EE73F8B15776}" type="datetimeFigureOut">
              <a:rPr lang="fr-FR" smtClean="0"/>
              <a:pPr/>
              <a:t>13/05/2025</a:t>
            </a:fld>
            <a:endParaRPr lang="en-GB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F8E451-F231-B046-B379-61FE019F64C0}" type="slidenum">
              <a:rPr lang="en-GB" smtClean="0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57F9A8-E4A4-1C40-93CC-37CDF0C3283E}" type="datetimeFigureOut">
              <a:rPr lang="fr-FR" smtClean="0"/>
              <a:pPr/>
              <a:t>13/05/2025</a:t>
            </a:fld>
            <a:endParaRPr lang="en-GB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393A5D-14D6-4646-84B9-A0E78F83D06C}" type="slidenum">
              <a:rPr lang="en-GB" smtClean="0"/>
              <a:pPr/>
              <a:t>‹Nr.›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F7A7DD-6BF3-434A-A3A5-645B12428B0A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37893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39734E-7357-47A5-9507-3CE166744FC3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50971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userDrawn="1">
  <p:cSld name="Title Slide with logo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20810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contenu 5"/>
          <p:cNvSpPr>
            <a:spLocks noGrp="1"/>
          </p:cNvSpPr>
          <p:nvPr>
            <p:ph sz="quarter" idx="12"/>
          </p:nvPr>
        </p:nvSpPr>
        <p:spPr>
          <a:xfrm>
            <a:off x="457200" y="1016794"/>
            <a:ext cx="8305800" cy="379571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7848600" y="4904185"/>
            <a:ext cx="4572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fld id="{974172A1-1CBF-0B40-9234-7D4D80EC19EA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10" name="Titre 6"/>
          <p:cNvSpPr>
            <a:spLocks noGrp="1"/>
          </p:cNvSpPr>
          <p:nvPr>
            <p:ph type="title"/>
          </p:nvPr>
        </p:nvSpPr>
        <p:spPr>
          <a:xfrm>
            <a:off x="1295400" y="206375"/>
            <a:ext cx="6781800" cy="857250"/>
          </a:xfrm>
          <a:prstGeom prst="rect">
            <a:avLst/>
          </a:prstGeom>
        </p:spPr>
        <p:txBody>
          <a:bodyPr vert="horz" lIns="0" tIns="0" rIns="0" bIns="0"/>
          <a:lstStyle/>
          <a:p>
            <a:r>
              <a:rPr lang="fr-FR" dirty="0"/>
              <a:t>Cliquez et modifiez le titre</a:t>
            </a:r>
            <a:endParaRPr lang="en-GB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userDrawn="1">
  <p:cSld name="Last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CD5AF30-E2AC-44BE-7211-9264A991651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 bwMode="auto">
          <a:xfrm>
            <a:off x="323528" y="1779662"/>
            <a:ext cx="8423920" cy="1305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2077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1DFE13-D900-7D43-B676-D4F0528CB3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D6AADCA-0785-764D-B9D9-41E1610CEE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2964FB-76AB-AA42-AA4F-97FDE54177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B91C5-F88C-E847-981A-8EF776225A62}" type="datetimeFigureOut">
              <a:rPr lang="en-GB" smtClean="0"/>
              <a:t>13/05/2025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405FDE-A357-0E4F-A72B-DABCAFB3AF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890930-65DC-4346-A535-63EA772C1F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1C49B-E15A-9C45-8FE0-F25552DD766C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9539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 descr="MUON-Slide-graphBase-pagebottom.jpg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0" y="4705350"/>
            <a:ext cx="9144000" cy="508000"/>
          </a:xfrm>
          <a:prstGeom prst="rect">
            <a:avLst/>
          </a:prstGeom>
        </p:spPr>
      </p:pic>
      <p:pic>
        <p:nvPicPr>
          <p:cNvPr id="5" name="Image 4" descr="MCC-LogoCERN.jpg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8305800" y="209550"/>
            <a:ext cx="609600" cy="609600"/>
          </a:xfrm>
          <a:prstGeom prst="rect">
            <a:avLst/>
          </a:prstGeom>
        </p:spPr>
      </p:pic>
      <p:pic>
        <p:nvPicPr>
          <p:cNvPr id="2" name="Picture 1" descr="A picture containing text, font, graphics, graphic design&#10;&#10;Description automatically generated">
            <a:extLst>
              <a:ext uri="{FF2B5EF4-FFF2-40B4-BE49-F238E27FC236}">
                <a16:creationId xmlns:a16="http://schemas.microsoft.com/office/drawing/2014/main" id="{9C7895D8-1DF8-6FCF-0F4A-001A90607BE0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29201" y="133350"/>
            <a:ext cx="1346455" cy="66694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54" r:id="rId2"/>
    <p:sldLayoutId id="2147483676" r:id="rId3"/>
    <p:sldLayoutId id="2147483677" r:id="rId4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2800" b="1" kern="1200">
          <a:solidFill>
            <a:schemeClr val="tx1"/>
          </a:solidFill>
          <a:latin typeface="Arial Narrow"/>
          <a:ea typeface="+mj-ea"/>
          <a:cs typeface="Arial Narrow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chemeClr val="accent1"/>
        </a:buClr>
        <a:buFont typeface="Wingdings" charset="2"/>
        <a:buChar char="§"/>
        <a:defRPr sz="2800" kern="1200">
          <a:solidFill>
            <a:schemeClr val="tx1"/>
          </a:solidFill>
          <a:latin typeface="Arial Narrow"/>
          <a:ea typeface="+mn-ea"/>
          <a:cs typeface="Arial Narrow"/>
        </a:defRPr>
      </a:lvl1pPr>
      <a:lvl2pPr marL="742950" indent="-285750" algn="l" defTabSz="457200" rtl="0" eaLnBrk="1" latinLnBrk="0" hangingPunct="1">
        <a:spcBef>
          <a:spcPct val="20000"/>
        </a:spcBef>
        <a:buClr>
          <a:schemeClr val="accent1"/>
        </a:buClr>
        <a:buFont typeface="Wingdings" charset="2"/>
        <a:buChar char="§"/>
        <a:defRPr sz="2400" kern="1200">
          <a:solidFill>
            <a:schemeClr val="tx1"/>
          </a:solidFill>
          <a:latin typeface="Arial Narrow"/>
          <a:ea typeface="+mn-ea"/>
          <a:cs typeface="Arial Narrow"/>
        </a:defRPr>
      </a:lvl2pPr>
      <a:lvl3pPr marL="1143000" indent="-228600" algn="l" defTabSz="457200" rtl="0" eaLnBrk="1" latinLnBrk="0" hangingPunct="1">
        <a:spcBef>
          <a:spcPct val="20000"/>
        </a:spcBef>
        <a:buClr>
          <a:schemeClr val="accent1"/>
        </a:buClr>
        <a:buFont typeface="Wingdings" charset="2"/>
        <a:buChar char="§"/>
        <a:defRPr sz="2000" kern="1200">
          <a:solidFill>
            <a:schemeClr val="tx1"/>
          </a:solidFill>
          <a:latin typeface="Arial Narrow"/>
          <a:ea typeface="+mn-ea"/>
          <a:cs typeface="Arial Narrow"/>
        </a:defRPr>
      </a:lvl3pPr>
      <a:lvl4pPr marL="1600200" indent="-228600" algn="l" defTabSz="457200" rtl="0" eaLnBrk="1" latinLnBrk="0" hangingPunct="1">
        <a:spcBef>
          <a:spcPct val="20000"/>
        </a:spcBef>
        <a:buClr>
          <a:schemeClr val="accent1"/>
        </a:buClr>
        <a:buFont typeface="Wingdings" charset="2"/>
        <a:buChar char="§"/>
        <a:defRPr sz="2000" kern="1200">
          <a:solidFill>
            <a:schemeClr val="tx1"/>
          </a:solidFill>
          <a:latin typeface="Arial Narrow"/>
          <a:ea typeface="+mn-ea"/>
          <a:cs typeface="Arial Narrow"/>
        </a:defRPr>
      </a:lvl4pPr>
      <a:lvl5pPr marL="2057400" indent="-228600" algn="l" defTabSz="457200" rtl="0" eaLnBrk="1" latinLnBrk="0" hangingPunct="1">
        <a:spcBef>
          <a:spcPct val="20000"/>
        </a:spcBef>
        <a:buClr>
          <a:schemeClr val="accent1"/>
        </a:buClr>
        <a:buFont typeface="Wingdings" charset="2"/>
        <a:buChar char="§"/>
        <a:defRPr sz="2000" kern="1200">
          <a:solidFill>
            <a:schemeClr val="tx1"/>
          </a:solidFill>
          <a:latin typeface="Arial Narrow"/>
          <a:ea typeface="+mn-ea"/>
          <a:cs typeface="Arial Narrow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4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emf"/><Relationship Id="rId4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0.png"/><Relationship Id="rId13" Type="http://schemas.openxmlformats.org/officeDocument/2006/relationships/image" Target="../media/image480.png"/><Relationship Id="rId3" Type="http://schemas.openxmlformats.org/officeDocument/2006/relationships/image" Target="../media/image400.png"/><Relationship Id="rId7" Type="http://schemas.openxmlformats.org/officeDocument/2006/relationships/image" Target="../media/image49.png"/><Relationship Id="rId12" Type="http://schemas.openxmlformats.org/officeDocument/2006/relationships/image" Target="../media/image16.png"/><Relationship Id="rId2" Type="http://schemas.openxmlformats.org/officeDocument/2006/relationships/image" Target="../media/image39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1.png"/><Relationship Id="rId11" Type="http://schemas.openxmlformats.org/officeDocument/2006/relationships/image" Target="../media/image43.png"/><Relationship Id="rId5" Type="http://schemas.openxmlformats.org/officeDocument/2006/relationships/image" Target="../media/image48.png"/><Relationship Id="rId10" Type="http://schemas.openxmlformats.org/officeDocument/2006/relationships/image" Target="../media/image470.png"/><Relationship Id="rId4" Type="http://schemas.openxmlformats.org/officeDocument/2006/relationships/image" Target="../media/image410.png"/><Relationship Id="rId9" Type="http://schemas.openxmlformats.org/officeDocument/2006/relationships/image" Target="../media/image46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image" Target="../media/image49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emf"/><Relationship Id="rId4" Type="http://schemas.openxmlformats.org/officeDocument/2006/relationships/image" Target="../media/image43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package" Target="../embeddings/Microsoft_Excel_Worksheet.xlsx"/><Relationship Id="rId7" Type="http://schemas.openxmlformats.org/officeDocument/2006/relationships/image" Target="../media/image16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53.emf"/><Relationship Id="rId4" Type="http://schemas.openxmlformats.org/officeDocument/2006/relationships/image" Target="../media/image52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gif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emf"/><Relationship Id="rId3" Type="http://schemas.openxmlformats.org/officeDocument/2006/relationships/image" Target="../media/image20.tiff"/><Relationship Id="rId7" Type="http://schemas.openxmlformats.org/officeDocument/2006/relationships/image" Target="../media/image24.emf"/><Relationship Id="rId12" Type="http://schemas.openxmlformats.org/officeDocument/2006/relationships/image" Target="../media/image2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jpeg"/><Relationship Id="rId11" Type="http://schemas.openxmlformats.org/officeDocument/2006/relationships/image" Target="../media/image28.jpeg"/><Relationship Id="rId5" Type="http://schemas.openxmlformats.org/officeDocument/2006/relationships/image" Target="../media/image22.jpeg"/><Relationship Id="rId10" Type="http://schemas.openxmlformats.org/officeDocument/2006/relationships/image" Target="../media/image27.emf"/><Relationship Id="rId4" Type="http://schemas.openxmlformats.org/officeDocument/2006/relationships/image" Target="../media/image21.jpeg"/><Relationship Id="rId9" Type="http://schemas.openxmlformats.org/officeDocument/2006/relationships/image" Target="../media/image26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03A2DC21-A28A-8D1A-1C1D-41E1B02A4D2D}"/>
              </a:ext>
            </a:extLst>
          </p:cNvPr>
          <p:cNvSpPr txBox="1"/>
          <p:nvPr/>
        </p:nvSpPr>
        <p:spPr>
          <a:xfrm>
            <a:off x="1691680" y="1347614"/>
            <a:ext cx="5976664" cy="34778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Dynamic Analysis of </a:t>
            </a:r>
          </a:p>
          <a:p>
            <a:pPr algn="ctr"/>
            <a:r>
              <a:rPr lang="en-US" sz="2400" b="1" dirty="0"/>
              <a:t>Normal-Conducting Magnets</a:t>
            </a:r>
          </a:p>
          <a:p>
            <a:pPr algn="ctr"/>
            <a:r>
              <a:rPr lang="en-US" sz="2400" b="1" dirty="0"/>
              <a:t>	</a:t>
            </a:r>
            <a:r>
              <a:rPr lang="de-DE" sz="1600" b="1" dirty="0"/>
              <a:t> D. Moll</a:t>
            </a:r>
            <a:r>
              <a:rPr lang="de-DE" sz="1600" b="1" baseline="30000" dirty="0"/>
              <a:t>1</a:t>
            </a:r>
            <a:r>
              <a:rPr lang="de-DE" sz="1600" b="1" dirty="0"/>
              <a:t>, P. Viarouge</a:t>
            </a:r>
            <a:r>
              <a:rPr lang="de-DE" sz="1600" b="1" baseline="30000" dirty="0"/>
              <a:t>2</a:t>
            </a:r>
            <a:r>
              <a:rPr lang="de-DE" sz="1600" b="1" dirty="0"/>
              <a:t>, H. De Gersem</a:t>
            </a:r>
            <a:r>
              <a:rPr lang="de-DE" sz="1600" b="1" baseline="30000" dirty="0"/>
              <a:t>1</a:t>
            </a:r>
            <a:r>
              <a:rPr lang="de-DE" sz="1600" b="1" dirty="0"/>
              <a:t>, </a:t>
            </a:r>
            <a:endParaRPr lang="de-DE" sz="1600" b="1" baseline="30000" dirty="0"/>
          </a:p>
          <a:p>
            <a:pPr algn="ctr"/>
            <a:r>
              <a:rPr lang="de-DE" sz="1600" b="1" dirty="0"/>
              <a:t>M. Breschi</a:t>
            </a:r>
            <a:r>
              <a:rPr lang="de-DE" sz="1600" b="1" baseline="30000" dirty="0"/>
              <a:t>3</a:t>
            </a:r>
            <a:r>
              <a:rPr lang="de-DE" sz="1600" b="1" dirty="0"/>
              <a:t>, A. Macchiagodena</a:t>
            </a:r>
            <a:r>
              <a:rPr lang="de-DE" sz="1600" b="1" baseline="30000" dirty="0"/>
              <a:t>3</a:t>
            </a:r>
            <a:r>
              <a:rPr lang="de-DE" sz="1600" b="1" dirty="0"/>
              <a:t>, P. L. Ribani</a:t>
            </a:r>
            <a:r>
              <a:rPr lang="de-DE" sz="1600" b="1" baseline="30000" dirty="0"/>
              <a:t>3</a:t>
            </a:r>
            <a:r>
              <a:rPr lang="de-DE" sz="1600" b="1" dirty="0"/>
              <a:t>, </a:t>
            </a:r>
          </a:p>
          <a:p>
            <a:pPr algn="ctr"/>
            <a:r>
              <a:rPr lang="de-DE" sz="1600" b="1" dirty="0"/>
              <a:t>F. Boattini</a:t>
            </a:r>
            <a:r>
              <a:rPr lang="de-DE" sz="1600" b="1" baseline="30000" dirty="0"/>
              <a:t>4</a:t>
            </a:r>
            <a:r>
              <a:rPr lang="de-DE" sz="1600" b="1" dirty="0"/>
              <a:t>, L. Bottura</a:t>
            </a:r>
            <a:r>
              <a:rPr lang="de-DE" sz="1600" b="1" baseline="30000" dirty="0"/>
              <a:t>4</a:t>
            </a:r>
            <a:r>
              <a:rPr lang="de-DE" sz="1600" b="1" dirty="0"/>
              <a:t> , E. Simoni</a:t>
            </a:r>
            <a:r>
              <a:rPr lang="de-DE" sz="1600" b="1" baseline="30000" dirty="0"/>
              <a:t>5</a:t>
            </a:r>
            <a:r>
              <a:rPr lang="de-DE" sz="1600" b="1" dirty="0"/>
              <a:t> </a:t>
            </a:r>
            <a:endParaRPr lang="de-DE" sz="1600" b="1" baseline="30000" dirty="0"/>
          </a:p>
          <a:p>
            <a:pPr algn="ctr"/>
            <a:r>
              <a:rPr lang="de-DE" sz="1100" b="1" baseline="30000" dirty="0"/>
              <a:t>1</a:t>
            </a:r>
            <a:r>
              <a:rPr lang="de-DE" sz="1100" b="1" dirty="0"/>
              <a:t>Technical University Darmstadt, Germany,</a:t>
            </a:r>
          </a:p>
          <a:p>
            <a:pPr algn="ctr"/>
            <a:r>
              <a:rPr lang="de-DE" sz="1100" b="1" baseline="30000" dirty="0"/>
              <a:t>2</a:t>
            </a:r>
            <a:r>
              <a:rPr lang="de-DE" sz="1100" b="1" dirty="0"/>
              <a:t>Université Laval, Canada,</a:t>
            </a:r>
          </a:p>
          <a:p>
            <a:pPr algn="ctr"/>
            <a:r>
              <a:rPr lang="de-DE" sz="1100" b="1" baseline="30000" dirty="0"/>
              <a:t>3</a:t>
            </a:r>
            <a:r>
              <a:rPr lang="de-DE" sz="1100" b="1" dirty="0"/>
              <a:t>University </a:t>
            </a:r>
            <a:r>
              <a:rPr lang="de-DE" sz="1100" b="1" dirty="0" err="1"/>
              <a:t>of</a:t>
            </a:r>
            <a:r>
              <a:rPr lang="de-DE" sz="1100" b="1" dirty="0"/>
              <a:t> Bologna, </a:t>
            </a:r>
            <a:r>
              <a:rPr lang="de-DE" sz="1100" b="1" dirty="0" err="1"/>
              <a:t>Italy</a:t>
            </a:r>
            <a:r>
              <a:rPr lang="de-DE" sz="1100" b="1" dirty="0"/>
              <a:t>, </a:t>
            </a:r>
            <a:r>
              <a:rPr lang="de-DE" sz="1100" b="1" baseline="30000" dirty="0"/>
              <a:t>4</a:t>
            </a:r>
            <a:r>
              <a:rPr lang="de-DE" sz="1100" b="1" dirty="0"/>
              <a:t>CERN, </a:t>
            </a:r>
            <a:r>
              <a:rPr lang="de-DE" sz="1100" b="1" dirty="0" err="1"/>
              <a:t>Switzerland</a:t>
            </a:r>
            <a:r>
              <a:rPr lang="de-DE" sz="1100" b="1" dirty="0"/>
              <a:t>, </a:t>
            </a:r>
            <a:r>
              <a:rPr lang="de-DE" sz="1100" b="1" baseline="30000" dirty="0"/>
              <a:t>5</a:t>
            </a:r>
            <a:r>
              <a:rPr lang="de-DE" sz="1100" b="1" dirty="0"/>
              <a:t>HEIA-FR, </a:t>
            </a:r>
            <a:r>
              <a:rPr lang="de-DE" sz="1100" b="1" dirty="0" err="1"/>
              <a:t>Switzerland</a:t>
            </a:r>
            <a:endParaRPr lang="de-DE" sz="1100" b="1" dirty="0"/>
          </a:p>
          <a:p>
            <a:pPr algn="ctr"/>
            <a:endParaRPr lang="de-DE" sz="1100" b="1" dirty="0"/>
          </a:p>
          <a:p>
            <a:pPr algn="ctr"/>
            <a:endParaRPr lang="de-DE" sz="2400" b="1" dirty="0"/>
          </a:p>
          <a:p>
            <a:pPr algn="ctr"/>
            <a:r>
              <a:rPr lang="de-DE" sz="2400" dirty="0"/>
              <a:t>IMCC and </a:t>
            </a:r>
            <a:r>
              <a:rPr lang="de-DE" sz="2400" dirty="0" err="1"/>
              <a:t>MuCol</a:t>
            </a:r>
            <a:r>
              <a:rPr lang="de-DE" sz="2400" dirty="0"/>
              <a:t> Annual Meeting</a:t>
            </a:r>
          </a:p>
          <a:p>
            <a:pPr algn="ctr"/>
            <a:r>
              <a:rPr lang="de-DE" sz="2400" dirty="0"/>
              <a:t>	May 2025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C3CBF9BA-4076-6519-5D95-36155E7B1B8E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de-DE" dirty="0">
                <a:solidFill>
                  <a:schemeClr val="tx2">
                    <a:lumMod val="40000"/>
                    <a:lumOff val="60000"/>
                  </a:schemeClr>
                </a:solidFill>
              </a:rPr>
              <a:t>Time-domain </a:t>
            </a:r>
            <a:r>
              <a:rPr lang="de-DE" dirty="0" err="1">
                <a:solidFill>
                  <a:schemeClr val="tx2">
                    <a:lumMod val="40000"/>
                    <a:lumOff val="60000"/>
                  </a:schemeClr>
                </a:solidFill>
              </a:rPr>
              <a:t>analysis</a:t>
            </a:r>
            <a:r>
              <a:rPr lang="de-DE" dirty="0">
                <a:solidFill>
                  <a:schemeClr val="tx2">
                    <a:lumMod val="40000"/>
                    <a:lumOff val="60000"/>
                  </a:schemeClr>
                </a:solidFill>
              </a:rPr>
              <a:t> </a:t>
            </a:r>
            <a:r>
              <a:rPr lang="de-DE" dirty="0" err="1">
                <a:solidFill>
                  <a:schemeClr val="tx2">
                    <a:lumMod val="40000"/>
                    <a:lumOff val="60000"/>
                  </a:schemeClr>
                </a:solidFill>
              </a:rPr>
              <a:t>of</a:t>
            </a:r>
            <a:r>
              <a:rPr lang="de-DE" dirty="0">
                <a:solidFill>
                  <a:schemeClr val="tx2">
                    <a:lumMod val="40000"/>
                    <a:lumOff val="60000"/>
                  </a:schemeClr>
                </a:solidFill>
              </a:rPr>
              <a:t> normal-</a:t>
            </a:r>
            <a:r>
              <a:rPr lang="de-DE" dirty="0" err="1">
                <a:solidFill>
                  <a:schemeClr val="tx2">
                    <a:lumMod val="40000"/>
                    <a:lumOff val="60000"/>
                  </a:schemeClr>
                </a:solidFill>
              </a:rPr>
              <a:t>conducting</a:t>
            </a:r>
            <a:r>
              <a:rPr lang="de-DE" dirty="0">
                <a:solidFill>
                  <a:schemeClr val="tx2">
                    <a:lumMod val="40000"/>
                    <a:lumOff val="60000"/>
                  </a:schemeClr>
                </a:solidFill>
              </a:rPr>
              <a:t> </a:t>
            </a:r>
            <a:r>
              <a:rPr lang="de-DE" dirty="0" err="1">
                <a:solidFill>
                  <a:schemeClr val="tx2">
                    <a:lumMod val="40000"/>
                    <a:lumOff val="60000"/>
                  </a:schemeClr>
                </a:solidFill>
              </a:rPr>
              <a:t>magnets</a:t>
            </a:r>
            <a:endParaRPr lang="de-DE" dirty="0">
              <a:solidFill>
                <a:schemeClr val="tx2">
                  <a:lumMod val="40000"/>
                  <a:lumOff val="60000"/>
                </a:schemeClr>
              </a:solidFill>
            </a:endParaRPr>
          </a:p>
          <a:p>
            <a:pPr lvl="1"/>
            <a:r>
              <a:rPr lang="de-DE" sz="2000" dirty="0"/>
              <a:t>Field </a:t>
            </a:r>
            <a:r>
              <a:rPr lang="de-DE" sz="2000" dirty="0" err="1"/>
              <a:t>quality</a:t>
            </a:r>
            <a:r>
              <a:rPr lang="de-DE" sz="2000" dirty="0"/>
              <a:t> </a:t>
            </a:r>
            <a:r>
              <a:rPr lang="de-DE" sz="2000" dirty="0" err="1"/>
              <a:t>evaluation</a:t>
            </a:r>
            <a:endParaRPr lang="de-DE" sz="2000" dirty="0"/>
          </a:p>
          <a:p>
            <a:pPr lvl="1"/>
            <a:r>
              <a:rPr lang="de-DE" sz="2000" dirty="0" err="1">
                <a:solidFill>
                  <a:schemeClr val="tx2">
                    <a:lumMod val="40000"/>
                    <a:lumOff val="60000"/>
                  </a:schemeClr>
                </a:solidFill>
              </a:rPr>
              <a:t>Excitations</a:t>
            </a:r>
            <a:r>
              <a:rPr lang="de-DE" sz="20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 </a:t>
            </a:r>
            <a:r>
              <a:rPr lang="de-DE" sz="2000" dirty="0" err="1">
                <a:solidFill>
                  <a:schemeClr val="tx2">
                    <a:lumMod val="40000"/>
                    <a:lumOff val="60000"/>
                  </a:schemeClr>
                </a:solidFill>
              </a:rPr>
              <a:t>with</a:t>
            </a:r>
            <a:r>
              <a:rPr lang="de-DE" sz="20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 </a:t>
            </a:r>
            <a:r>
              <a:rPr lang="de-DE" sz="2000" dirty="0" err="1">
                <a:solidFill>
                  <a:schemeClr val="tx2">
                    <a:lumMod val="40000"/>
                    <a:lumOff val="60000"/>
                  </a:schemeClr>
                </a:solidFill>
              </a:rPr>
              <a:t>higher</a:t>
            </a:r>
            <a:r>
              <a:rPr lang="de-DE" sz="20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 </a:t>
            </a:r>
            <a:r>
              <a:rPr lang="de-DE" sz="2000" dirty="0" err="1">
                <a:solidFill>
                  <a:schemeClr val="tx2">
                    <a:lumMod val="40000"/>
                    <a:lumOff val="60000"/>
                  </a:schemeClr>
                </a:solidFill>
              </a:rPr>
              <a:t>duty</a:t>
            </a:r>
            <a:r>
              <a:rPr lang="de-DE" sz="20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 </a:t>
            </a:r>
            <a:r>
              <a:rPr lang="de-DE" sz="2000" dirty="0" err="1">
                <a:solidFill>
                  <a:schemeClr val="tx2">
                    <a:lumMod val="40000"/>
                    <a:lumOff val="60000"/>
                  </a:schemeClr>
                </a:solidFill>
              </a:rPr>
              <a:t>cycles</a:t>
            </a:r>
            <a:r>
              <a:rPr lang="de-DE" sz="20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 </a:t>
            </a:r>
          </a:p>
          <a:p>
            <a:r>
              <a:rPr lang="en-GB" sz="28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Frequency-Domain Analysis &amp; Equivalent Circuit </a:t>
            </a:r>
            <a:r>
              <a:rPr lang="en-GB" sz="2800" dirty="0" err="1">
                <a:solidFill>
                  <a:schemeClr val="tx2">
                    <a:lumMod val="40000"/>
                    <a:lumOff val="60000"/>
                  </a:schemeClr>
                </a:solidFill>
              </a:rPr>
              <a:t>Modeling</a:t>
            </a:r>
            <a:endParaRPr lang="en-GB" sz="2800" dirty="0">
              <a:solidFill>
                <a:schemeClr val="tx2">
                  <a:lumMod val="40000"/>
                  <a:lumOff val="60000"/>
                </a:schemeClr>
              </a:solidFill>
            </a:endParaRPr>
          </a:p>
          <a:p>
            <a:pPr lvl="1"/>
            <a:r>
              <a:rPr lang="en-GB" sz="20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Frequency- Domain Loss Evaluation Method</a:t>
            </a:r>
          </a:p>
          <a:p>
            <a:pPr lvl="1"/>
            <a:r>
              <a:rPr lang="en-GB" sz="20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Equivalent Circuit &amp; Nonlinear Dynamic </a:t>
            </a:r>
            <a:r>
              <a:rPr lang="en-GB" sz="2000" dirty="0" err="1">
                <a:solidFill>
                  <a:schemeClr val="tx2">
                    <a:lumMod val="40000"/>
                    <a:lumOff val="60000"/>
                  </a:schemeClr>
                </a:solidFill>
              </a:rPr>
              <a:t>Modeling</a:t>
            </a:r>
            <a:endParaRPr lang="en-GB" sz="2000" dirty="0">
              <a:solidFill>
                <a:schemeClr val="tx2">
                  <a:lumMod val="40000"/>
                  <a:lumOff val="60000"/>
                </a:schemeClr>
              </a:solidFill>
            </a:endParaRPr>
          </a:p>
          <a:p>
            <a:pPr lvl="1"/>
            <a:r>
              <a:rPr lang="en-GB" sz="20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Cross-Validation :Simplified Time-Harmonic &amp; High-Fidelity Transient FEA Model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6E80830E-0470-34FC-2D3D-E37CD652E8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74172A1-1CBF-0B40-9234-7D4D80EC19EA}" type="slidenum">
              <a:rPr lang="en-GB" smtClean="0"/>
              <a:pPr/>
              <a:t>10</a:t>
            </a:fld>
            <a:endParaRPr lang="en-GB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F8F01EDF-1814-66AD-03F6-B89918067F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20911183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Inhaltsplatzhalter 1">
                <a:extLst>
                  <a:ext uri="{FF2B5EF4-FFF2-40B4-BE49-F238E27FC236}">
                    <a16:creationId xmlns:a16="http://schemas.microsoft.com/office/drawing/2014/main" id="{F21BC5CA-6122-7556-0702-0A84F9993861}"/>
                  </a:ext>
                </a:extLst>
              </p:cNvPr>
              <p:cNvSpPr>
                <a:spLocks noGrp="1"/>
              </p:cNvSpPr>
              <p:nvPr>
                <p:ph sz="quarter" idx="12"/>
              </p:nvPr>
            </p:nvSpPr>
            <p:spPr/>
            <p:txBody>
              <a:bodyPr/>
              <a:lstStyle/>
              <a:p>
                <a:r>
                  <a:rPr lang="de-DE" sz="2000" dirty="0"/>
                  <a:t>Field </a:t>
                </a:r>
                <a:r>
                  <a:rPr lang="de-DE" sz="2000" dirty="0" err="1"/>
                  <a:t>quality</a:t>
                </a:r>
                <a:r>
                  <a:rPr lang="de-DE" sz="2000" dirty="0"/>
                  <a:t> </a:t>
                </a:r>
                <a:r>
                  <a:rPr lang="de-DE" sz="2000" dirty="0" err="1"/>
                  <a:t>evaluated</a:t>
                </a:r>
                <a:r>
                  <a:rPr lang="de-DE" sz="2000" dirty="0"/>
                  <a:t> on </a:t>
                </a:r>
                <a:r>
                  <a:rPr lang="de-DE" sz="2000" dirty="0" err="1"/>
                  <a:t>several</a:t>
                </a:r>
                <a:r>
                  <a:rPr lang="de-DE" sz="2000" dirty="0"/>
                  <a:t> 5 mm </a:t>
                </a:r>
                <a:r>
                  <a:rPr lang="de-DE" sz="2000" dirty="0" err="1"/>
                  <a:t>reference</a:t>
                </a:r>
                <a:r>
                  <a:rPr lang="de-DE" sz="2000" dirty="0"/>
                  <a:t> </a:t>
                </a:r>
                <a:r>
                  <a:rPr lang="de-DE" sz="2000" dirty="0" err="1"/>
                  <a:t>circles</a:t>
                </a:r>
                <a:r>
                  <a:rPr lang="de-DE" sz="2000" dirty="0"/>
                  <a:t>. (All in </a:t>
                </a:r>
                <a:r>
                  <a:rPr lang="de-DE" sz="2000" dirty="0" err="1"/>
                  <a:t>vacuum</a:t>
                </a:r>
                <a:r>
                  <a:rPr lang="de-DE" sz="2000" dirty="0"/>
                  <a:t> </a:t>
                </a:r>
                <a:r>
                  <a:rPr lang="de-DE" sz="2000" dirty="0" err="1"/>
                  <a:t>chamber</a:t>
                </a:r>
                <a:r>
                  <a:rPr lang="de-DE" sz="2000" dirty="0"/>
                  <a:t>)</a:t>
                </a:r>
              </a:p>
              <a:p>
                <a:r>
                  <a:rPr lang="de-DE" sz="2000" dirty="0"/>
                  <a:t>Multipole </a:t>
                </a:r>
                <a:r>
                  <a:rPr lang="de-DE" sz="2000" dirty="0" err="1"/>
                  <a:t>coefficients</a:t>
                </a:r>
                <a:r>
                  <a:rPr lang="de-DE" sz="20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000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de-DE" sz="20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de-DE" sz="20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de-DE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0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de-DE" sz="20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de-DE" sz="20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de-DE" sz="2000" b="0" i="1" smtClean="0">
                        <a:latin typeface="Cambria Math" panose="02040503050406030204" pitchFamily="18" charset="0"/>
                      </a:rPr>
                      <m:t>𝑗</m:t>
                    </m:r>
                    <m:sSub>
                      <m:sSubPr>
                        <m:ctrlPr>
                          <a:rPr lang="de-DE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0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de-DE" sz="20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de-DE" sz="2000" dirty="0"/>
                  <a:t> [T] </a:t>
                </a:r>
                <a:r>
                  <a:rPr lang="de-DE" sz="2000" dirty="0" err="1"/>
                  <a:t>as</a:t>
                </a:r>
                <a:r>
                  <a:rPr lang="de-DE" sz="2000" dirty="0"/>
                  <a:t> </a:t>
                </a:r>
                <a:r>
                  <a:rPr lang="de-DE" sz="2000" dirty="0" err="1"/>
                  <a:t>function</a:t>
                </a:r>
                <a:r>
                  <a:rPr lang="de-DE" sz="2000" dirty="0"/>
                  <a:t> </a:t>
                </a:r>
                <a:r>
                  <a:rPr lang="de-DE" sz="2000" dirty="0" err="1"/>
                  <a:t>of</a:t>
                </a:r>
                <a:r>
                  <a:rPr lang="de-DE" sz="2000" dirty="0"/>
                  <a:t> time and </a:t>
                </a:r>
                <a:r>
                  <a:rPr lang="de-DE" sz="2000" dirty="0" err="1"/>
                  <a:t>position</a:t>
                </a:r>
                <a:endParaRPr lang="de-DE" sz="2000" dirty="0"/>
              </a:p>
            </p:txBody>
          </p:sp>
        </mc:Choice>
        <mc:Fallback xmlns="">
          <p:sp>
            <p:nvSpPr>
              <p:cNvPr id="2" name="Inhaltsplatzhalter 1">
                <a:extLst>
                  <a:ext uri="{FF2B5EF4-FFF2-40B4-BE49-F238E27FC236}">
                    <a16:creationId xmlns:a16="http://schemas.microsoft.com/office/drawing/2014/main" id="{F21BC5CA-6122-7556-0702-0A84F999386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2"/>
              </p:nvPr>
            </p:nvSpPr>
            <p:spPr>
              <a:blipFill>
                <a:blip r:embed="rId2"/>
                <a:stretch>
                  <a:fillRect l="-660" t="-965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FD885EA5-7D3F-80CE-C1B0-12B29505F5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74172A1-1CBF-0B40-9234-7D4D80EC19EA}" type="slidenum">
              <a:rPr lang="en-GB" smtClean="0"/>
              <a:pPr/>
              <a:t>11</a:t>
            </a:fld>
            <a:endParaRPr lang="en-GB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2F3CA0AC-7F57-0AB0-17F4-A91240EBBF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Field quality analysis</a:t>
            </a:r>
            <a:endParaRPr lang="de-DE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F5A7519F-A166-3622-62B8-EC9B89D068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6056" y="1984013"/>
            <a:ext cx="4002427" cy="1997692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E18B66A6-D766-4917-3C9E-578FB01443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8971" y="1977978"/>
            <a:ext cx="4467849" cy="924054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FB7E345E-0DFB-B824-09E1-EB92211A87A3}"/>
              </a:ext>
            </a:extLst>
          </p:cNvPr>
          <p:cNvSpPr txBox="1"/>
          <p:nvPr/>
        </p:nvSpPr>
        <p:spPr>
          <a:xfrm>
            <a:off x="5642533" y="4019123"/>
            <a:ext cx="31786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Air </a:t>
            </a:r>
            <a:r>
              <a:rPr lang="de-DE" dirty="0" err="1"/>
              <a:t>gap</a:t>
            </a:r>
            <a:r>
              <a:rPr lang="de-DE" dirty="0"/>
              <a:t> and beam </a:t>
            </a:r>
            <a:r>
              <a:rPr lang="de-DE" dirty="0" err="1"/>
              <a:t>pipe</a:t>
            </a:r>
            <a:r>
              <a:rPr lang="de-DE" dirty="0"/>
              <a:t> </a:t>
            </a:r>
            <a:r>
              <a:rPr lang="de-DE" dirty="0" err="1"/>
              <a:t>with</a:t>
            </a:r>
            <a:endParaRPr lang="de-DE" dirty="0"/>
          </a:p>
          <a:p>
            <a:r>
              <a:rPr lang="de-DE" dirty="0"/>
              <a:t>10µm Titanium </a:t>
            </a:r>
            <a:r>
              <a:rPr lang="de-DE" dirty="0" err="1"/>
              <a:t>coating</a:t>
            </a:r>
            <a:endParaRPr lang="de-DE" dirty="0"/>
          </a:p>
        </p:txBody>
      </p:sp>
      <p:pic>
        <p:nvPicPr>
          <p:cNvPr id="12" name="Grafik 11" descr="Ein Bild, das Reihe, Diagramm, Steigung, Text enthält.&#10;&#10;KI-generierte Inhalte können fehlerhaft sein.">
            <a:extLst>
              <a:ext uri="{FF2B5EF4-FFF2-40B4-BE49-F238E27FC236}">
                <a16:creationId xmlns:a16="http://schemas.microsoft.com/office/drawing/2014/main" id="{594533B7-B728-1B8B-0D7B-915B50700F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9635" y="3265772"/>
            <a:ext cx="3468723" cy="1734361"/>
          </a:xfrm>
          <a:prstGeom prst="rect">
            <a:avLst/>
          </a:prstGeom>
        </p:spPr>
      </p:pic>
      <p:cxnSp>
        <p:nvCxnSpPr>
          <p:cNvPr id="9" name="Gerade Verbindung mit Pfeil 8">
            <a:extLst>
              <a:ext uri="{FF2B5EF4-FFF2-40B4-BE49-F238E27FC236}">
                <a16:creationId xmlns:a16="http://schemas.microsoft.com/office/drawing/2014/main" id="{9CC79181-27C1-9121-942B-0DCB4CD00823}"/>
              </a:ext>
            </a:extLst>
          </p:cNvPr>
          <p:cNvCxnSpPr>
            <a:cxnSpLocks/>
          </p:cNvCxnSpPr>
          <p:nvPr/>
        </p:nvCxnSpPr>
        <p:spPr>
          <a:xfrm>
            <a:off x="5642533" y="2355726"/>
            <a:ext cx="0" cy="1296144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feld 10">
            <a:extLst>
              <a:ext uri="{FF2B5EF4-FFF2-40B4-BE49-F238E27FC236}">
                <a16:creationId xmlns:a16="http://schemas.microsoft.com/office/drawing/2014/main" id="{131C2372-C922-B520-9433-6B6B3B10AAF6}"/>
              </a:ext>
            </a:extLst>
          </p:cNvPr>
          <p:cNvSpPr txBox="1"/>
          <p:nvPr/>
        </p:nvSpPr>
        <p:spPr>
          <a:xfrm rot="16200000">
            <a:off x="5423775" y="2757686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20mm</a:t>
            </a:r>
          </a:p>
        </p:txBody>
      </p:sp>
      <p:cxnSp>
        <p:nvCxnSpPr>
          <p:cNvPr id="14" name="Gerade Verbindung mit Pfeil 13">
            <a:extLst>
              <a:ext uri="{FF2B5EF4-FFF2-40B4-BE49-F238E27FC236}">
                <a16:creationId xmlns:a16="http://schemas.microsoft.com/office/drawing/2014/main" id="{A740FE22-1A96-E39E-76B3-F955AC2D370B}"/>
              </a:ext>
            </a:extLst>
          </p:cNvPr>
          <p:cNvCxnSpPr>
            <a:cxnSpLocks/>
          </p:cNvCxnSpPr>
          <p:nvPr/>
        </p:nvCxnSpPr>
        <p:spPr>
          <a:xfrm>
            <a:off x="5436096" y="3555008"/>
            <a:ext cx="3282637" cy="15337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Gerade Verbindung mit Pfeil 17">
            <a:extLst>
              <a:ext uri="{FF2B5EF4-FFF2-40B4-BE49-F238E27FC236}">
                <a16:creationId xmlns:a16="http://schemas.microsoft.com/office/drawing/2014/main" id="{E55303A4-183A-D7BD-C179-32DE1353BE11}"/>
              </a:ext>
            </a:extLst>
          </p:cNvPr>
          <p:cNvCxnSpPr>
            <a:cxnSpLocks/>
          </p:cNvCxnSpPr>
          <p:nvPr/>
        </p:nvCxnSpPr>
        <p:spPr>
          <a:xfrm>
            <a:off x="5220072" y="1984013"/>
            <a:ext cx="0" cy="1955893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feld 19">
            <a:extLst>
              <a:ext uri="{FF2B5EF4-FFF2-40B4-BE49-F238E27FC236}">
                <a16:creationId xmlns:a16="http://schemas.microsoft.com/office/drawing/2014/main" id="{322D0612-6BD9-A150-5890-D92D7AF0D9C0}"/>
              </a:ext>
            </a:extLst>
          </p:cNvPr>
          <p:cNvSpPr txBox="1"/>
          <p:nvPr/>
        </p:nvSpPr>
        <p:spPr>
          <a:xfrm>
            <a:off x="6684423" y="3244582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50mm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39CAD996-1A6C-335A-9EB6-D8FC04BABA54}"/>
              </a:ext>
            </a:extLst>
          </p:cNvPr>
          <p:cNvSpPr txBox="1"/>
          <p:nvPr/>
        </p:nvSpPr>
        <p:spPr>
          <a:xfrm rot="16200000">
            <a:off x="4648061" y="2777292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30mm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D0830765-8139-341A-4616-055653E913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2781" y="2831294"/>
            <a:ext cx="4305901" cy="523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6055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nhaltsplatzhalter 15" descr="Ein Bild, das Text, Screenshot, Diagramm, Reihe enthält.&#10;&#10;KI-generierte Inhalte können fehlerhaft sein.">
            <a:extLst>
              <a:ext uri="{FF2B5EF4-FFF2-40B4-BE49-F238E27FC236}">
                <a16:creationId xmlns:a16="http://schemas.microsoft.com/office/drawing/2014/main" id="{97EBF1FB-542F-E9B6-2510-57F479ECA365}"/>
              </a:ext>
            </a:extLst>
          </p:cNvPr>
          <p:cNvPicPr>
            <a:picLocks noGrp="1" noChangeAspect="1"/>
          </p:cNvPicPr>
          <p:nvPr>
            <p:ph sz="quarter" idx="12"/>
          </p:nvPr>
        </p:nvPicPr>
        <p:blipFill>
          <a:blip r:embed="rId2"/>
          <a:stretch>
            <a:fillRect/>
          </a:stretch>
        </p:blipFill>
        <p:spPr>
          <a:xfrm>
            <a:off x="469035" y="1360569"/>
            <a:ext cx="3503238" cy="1751619"/>
          </a:xfrm>
        </p:spPr>
      </p:pic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FD885EA5-7D3F-80CE-C1B0-12B29505F5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74172A1-1CBF-0B40-9234-7D4D80EC19EA}" type="slidenum">
              <a:rPr lang="en-GB" smtClean="0"/>
              <a:pPr/>
              <a:t>12</a:t>
            </a:fld>
            <a:endParaRPr lang="en-GB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2F3CA0AC-7F57-0AB0-17F4-A91240EBBF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Beam pipe affecting field quality</a:t>
            </a:r>
            <a:endParaRPr lang="de-DE" dirty="0"/>
          </a:p>
        </p:txBody>
      </p:sp>
      <p:pic>
        <p:nvPicPr>
          <p:cNvPr id="18" name="Grafik 17" descr="Ein Bild, das Text, Screenshot, Diagramm, Reihe enthält.&#10;&#10;KI-generierte Inhalte können fehlerhaft sein.">
            <a:extLst>
              <a:ext uri="{FF2B5EF4-FFF2-40B4-BE49-F238E27FC236}">
                <a16:creationId xmlns:a16="http://schemas.microsoft.com/office/drawing/2014/main" id="{E420ADA4-39B9-5687-95E6-E01F8EFECB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035" y="3152566"/>
            <a:ext cx="3503239" cy="1751619"/>
          </a:xfrm>
          <a:prstGeom prst="rect">
            <a:avLst/>
          </a:prstGeom>
        </p:spPr>
      </p:pic>
      <p:pic>
        <p:nvPicPr>
          <p:cNvPr id="20" name="Grafik 19" descr="Ein Bild, das Text, Diagramm, Reihe, Screenshot enthält.&#10;&#10;KI-generierte Inhalte können fehlerhaft sein.">
            <a:extLst>
              <a:ext uri="{FF2B5EF4-FFF2-40B4-BE49-F238E27FC236}">
                <a16:creationId xmlns:a16="http://schemas.microsoft.com/office/drawing/2014/main" id="{24B1FC0E-2457-E4F2-CAB3-1E0DE52238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8817" y="1428082"/>
            <a:ext cx="3378728" cy="1689363"/>
          </a:xfrm>
          <a:prstGeom prst="rect">
            <a:avLst/>
          </a:prstGeom>
        </p:spPr>
      </p:pic>
      <p:pic>
        <p:nvPicPr>
          <p:cNvPr id="22" name="Grafik 21" descr="Ein Bild, das Text, Screenshot, Diagramm, Reihe enthält.&#10;&#10;KI-generierte Inhalte können fehlerhaft sein.">
            <a:extLst>
              <a:ext uri="{FF2B5EF4-FFF2-40B4-BE49-F238E27FC236}">
                <a16:creationId xmlns:a16="http://schemas.microsoft.com/office/drawing/2014/main" id="{DE62220E-9D64-894D-A748-5175168730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58817" y="3152566"/>
            <a:ext cx="3378727" cy="1689363"/>
          </a:xfrm>
          <a:prstGeom prst="rect">
            <a:avLst/>
          </a:prstGeom>
        </p:spPr>
      </p:pic>
      <p:sp>
        <p:nvSpPr>
          <p:cNvPr id="23" name="Textfeld 22">
            <a:extLst>
              <a:ext uri="{FF2B5EF4-FFF2-40B4-BE49-F238E27FC236}">
                <a16:creationId xmlns:a16="http://schemas.microsoft.com/office/drawing/2014/main" id="{9655D35E-B8E8-784F-DE3D-FDF57DD30F3E}"/>
              </a:ext>
            </a:extLst>
          </p:cNvPr>
          <p:cNvSpPr txBox="1"/>
          <p:nvPr/>
        </p:nvSpPr>
        <p:spPr>
          <a:xfrm>
            <a:off x="1043608" y="1063625"/>
            <a:ext cx="21723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/>
              <a:t>Without</a:t>
            </a:r>
            <a:r>
              <a:rPr lang="de-DE" dirty="0"/>
              <a:t> beam </a:t>
            </a:r>
            <a:r>
              <a:rPr lang="de-DE" dirty="0" err="1"/>
              <a:t>pipe</a:t>
            </a:r>
            <a:r>
              <a:rPr lang="de-DE" dirty="0"/>
              <a:t>:</a:t>
            </a: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CF162E75-5612-EA51-8B3B-F7D36058B606}"/>
              </a:ext>
            </a:extLst>
          </p:cNvPr>
          <p:cNvSpPr txBox="1"/>
          <p:nvPr/>
        </p:nvSpPr>
        <p:spPr>
          <a:xfrm>
            <a:off x="4860032" y="1058750"/>
            <a:ext cx="18517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With beam </a:t>
            </a:r>
            <a:r>
              <a:rPr lang="de-DE" dirty="0" err="1"/>
              <a:t>pipe</a:t>
            </a:r>
            <a:r>
              <a:rPr lang="de-DE" dirty="0"/>
              <a:t>: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47D4A4B9-7944-053A-D881-2FFFCD0D528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80312" y="1498958"/>
            <a:ext cx="1717522" cy="857250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933CD7D6-CC6B-7880-157D-452149771C9C}"/>
              </a:ext>
            </a:extLst>
          </p:cNvPr>
          <p:cNvSpPr txBox="1"/>
          <p:nvPr/>
        </p:nvSpPr>
        <p:spPr>
          <a:xfrm>
            <a:off x="7256271" y="3482196"/>
            <a:ext cx="1965603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err="1"/>
              <a:t>Unwanted</a:t>
            </a:r>
            <a:r>
              <a:rPr lang="de-DE" sz="1400" dirty="0"/>
              <a:t> </a:t>
            </a:r>
          </a:p>
          <a:p>
            <a:r>
              <a:rPr lang="de-DE" sz="1400" dirty="0"/>
              <a:t>multipole </a:t>
            </a:r>
            <a:r>
              <a:rPr lang="de-DE" sz="1400" dirty="0" err="1"/>
              <a:t>coefficients</a:t>
            </a:r>
            <a:endParaRPr lang="de-DE" sz="1400" dirty="0"/>
          </a:p>
          <a:p>
            <a:r>
              <a:rPr lang="de-DE" sz="1400" dirty="0" err="1"/>
              <a:t>are</a:t>
            </a:r>
            <a:r>
              <a:rPr lang="de-DE" sz="1400" dirty="0"/>
              <a:t> larger on </a:t>
            </a:r>
            <a:r>
              <a:rPr lang="de-DE" sz="1400" dirty="0" err="1"/>
              <a:t>average</a:t>
            </a:r>
            <a:r>
              <a:rPr lang="de-DE" sz="1400" dirty="0"/>
              <a:t>.</a:t>
            </a:r>
          </a:p>
          <a:p>
            <a:r>
              <a:rPr lang="de-DE" sz="1400" dirty="0" err="1"/>
              <a:t>Similar</a:t>
            </a:r>
            <a:r>
              <a:rPr lang="de-DE" sz="1400" dirty="0"/>
              <a:t> </a:t>
            </a:r>
            <a:r>
              <a:rPr lang="de-DE" sz="1400" dirty="0" err="1"/>
              <a:t>peak</a:t>
            </a:r>
            <a:r>
              <a:rPr lang="de-DE" sz="1400" dirty="0"/>
              <a:t> </a:t>
            </a:r>
            <a:r>
              <a:rPr lang="de-DE" sz="1400" dirty="0" err="1"/>
              <a:t>values</a:t>
            </a:r>
            <a:r>
              <a:rPr lang="de-DE" sz="1400" dirty="0"/>
              <a:t>.</a:t>
            </a:r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599095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Inhaltsplatzhalter 1">
                <a:extLst>
                  <a:ext uri="{FF2B5EF4-FFF2-40B4-BE49-F238E27FC236}">
                    <a16:creationId xmlns:a16="http://schemas.microsoft.com/office/drawing/2014/main" id="{F21BC5CA-6122-7556-0702-0A84F9993861}"/>
                  </a:ext>
                </a:extLst>
              </p:cNvPr>
              <p:cNvSpPr>
                <a:spLocks noGrp="1"/>
              </p:cNvSpPr>
              <p:nvPr>
                <p:ph sz="quarter" idx="12"/>
              </p:nvPr>
            </p:nvSpPr>
            <p:spPr/>
            <p:txBody>
              <a:bodyPr/>
              <a:lstStyle/>
              <a:p>
                <a:r>
                  <a:rPr lang="de-DE" sz="1600" dirty="0"/>
                  <a:t>Relative multipole </a:t>
                </a:r>
                <a:r>
                  <a:rPr lang="de-DE" sz="1600" dirty="0" err="1"/>
                  <a:t>coefficients</a:t>
                </a:r>
                <a:r>
                  <a:rPr lang="de-DE" sz="1600" dirty="0"/>
                  <a:t>:	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de-DE" sz="16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de-DE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d>
                              <m:dPr>
                                <m:begChr m:val="|"/>
                                <m:endChr m:val="|"/>
                                <m:ctrlPr>
                                  <a:rPr lang="de-DE" sz="16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d>
                                  <m:dPr>
                                    <m:begChr m:val="|"/>
                                    <m:endChr m:val="|"/>
                                    <m:ctrlPr>
                                      <a:rPr lang="de-DE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de-DE" sz="16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de-DE" sz="1600" i="1">
                                            <a:latin typeface="Cambria Math" panose="02040503050406030204" pitchFamily="18" charset="0"/>
                                          </a:rPr>
                                          <m:t>𝐶</m:t>
                                        </m:r>
                                      </m:e>
                                      <m:sub>
                                        <m:r>
                                          <a:rPr lang="de-DE" sz="1600" i="1">
                                            <a:latin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</m:d>
                          </m:e>
                          <m:sub>
                            <m:r>
                              <a:rPr lang="de-DE" sz="16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de-DE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d>
                              <m:dPr>
                                <m:begChr m:val="|"/>
                                <m:endChr m:val="|"/>
                                <m:ctrlPr>
                                  <a:rPr lang="de-DE" sz="16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d>
                                  <m:dPr>
                                    <m:begChr m:val="|"/>
                                    <m:endChr m:val="|"/>
                                    <m:ctrlPr>
                                      <a:rPr lang="de-DE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de-DE" sz="16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de-DE" sz="1600" i="1">
                                            <a:latin typeface="Cambria Math" panose="02040503050406030204" pitchFamily="18" charset="0"/>
                                          </a:rPr>
                                          <m:t>𝐵</m:t>
                                        </m:r>
                                      </m:e>
                                      <m:sub>
                                        <m:r>
                                          <a:rPr lang="de-DE" sz="1600" i="1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</m:d>
                          </m:e>
                          <m:sub>
                            <m:r>
                              <a:rPr lang="de-DE" sz="16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den>
                    </m:f>
                    <m:r>
                      <a:rPr lang="de-DE" sz="16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de-DE" sz="1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de-DE" sz="1600" b="0" i="1" smtClean="0">
                            <a:latin typeface="Cambria Math" panose="02040503050406030204" pitchFamily="18" charset="0"/>
                          </a:rPr>
                          <m:t>∫</m:t>
                        </m:r>
                        <m:d>
                          <m:dPr>
                            <m:begChr m:val="|"/>
                            <m:endChr m:val="|"/>
                            <m:ctrlPr>
                              <a:rPr lang="de-DE" sz="16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sz="1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600" b="0" i="1" smtClean="0">
                                    <a:latin typeface="Cambria Math" panose="02040503050406030204" pitchFamily="18" charset="0"/>
                                  </a:rPr>
                                  <m:t>𝐶</m:t>
                                </m:r>
                              </m:e>
                              <m:sub>
                                <m:r>
                                  <a:rPr lang="de-DE" sz="1600" b="0" i="1" smtClean="0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sub>
                            </m:sSub>
                          </m:e>
                        </m:d>
                        <m:r>
                          <m:rPr>
                            <m:sty m:val="p"/>
                          </m:rPr>
                          <a:rPr lang="de-DE" sz="1600" b="0" i="0" smtClean="0">
                            <a:latin typeface="Cambria Math" panose="02040503050406030204" pitchFamily="18" charset="0"/>
                          </a:rPr>
                          <m:t>d</m:t>
                        </m:r>
                        <m:r>
                          <a:rPr lang="de-DE" sz="16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num>
                      <m:den>
                        <m:r>
                          <a:rPr lang="de-DE" sz="1600" i="1">
                            <a:latin typeface="Cambria Math" panose="02040503050406030204" pitchFamily="18" charset="0"/>
                          </a:rPr>
                          <m:t>∫</m:t>
                        </m:r>
                        <m:d>
                          <m:dPr>
                            <m:begChr m:val="|"/>
                            <m:endChr m:val="|"/>
                            <m:ctrlPr>
                              <a:rPr lang="de-DE" sz="16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sz="1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600" b="0" i="1" smtClean="0"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</m:e>
                              <m:sub>
                                <m:r>
                                  <a:rPr lang="de-DE" sz="16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</m:d>
                        <m:r>
                          <m:rPr>
                            <m:sty m:val="p"/>
                          </m:rPr>
                          <a:rPr lang="de-DE" sz="1600">
                            <a:latin typeface="Cambria Math" panose="02040503050406030204" pitchFamily="18" charset="0"/>
                          </a:rPr>
                          <m:t>d</m:t>
                        </m:r>
                        <m:r>
                          <a:rPr lang="de-DE" sz="1600" i="1">
                            <a:latin typeface="Cambria Math" panose="02040503050406030204" pitchFamily="18" charset="0"/>
                          </a:rPr>
                          <m:t>𝑡</m:t>
                        </m:r>
                      </m:den>
                    </m:f>
                    <m:r>
                      <a:rPr lang="de-DE" sz="16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de-DE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600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de-DE" sz="16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d>
                      <m:dPr>
                        <m:ctrlPr>
                          <a:rPr lang="de-DE" sz="1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sz="16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  <m:r>
                          <a:rPr lang="de-DE" sz="1600" b="0" i="1" smtClean="0">
                            <a:latin typeface="Cambria Math" panose="02040503050406030204" pitchFamily="18" charset="0"/>
                          </a:rPr>
                          <m:t>=5</m:t>
                        </m:r>
                        <m:r>
                          <m:rPr>
                            <m:sty m:val="p"/>
                          </m:rPr>
                          <a:rPr lang="de-DE" sz="1600" b="0" i="0" smtClean="0">
                            <a:latin typeface="Cambria Math" panose="02040503050406030204" pitchFamily="18" charset="0"/>
                          </a:rPr>
                          <m:t>mm</m:t>
                        </m:r>
                      </m:e>
                    </m:d>
                  </m:oMath>
                </a14:m>
                <a:r>
                  <a:rPr lang="de-DE" sz="1600" dirty="0"/>
                  <a:t>  </a:t>
                </a:r>
              </a:p>
              <a:p>
                <a:r>
                  <a:rPr lang="de-DE" sz="1600" dirty="0" err="1"/>
                  <a:t>Requirement</a:t>
                </a:r>
                <a:r>
                  <a:rPr lang="de-DE" sz="1600" dirty="0"/>
                  <a:t>:</a:t>
                </a:r>
                <a:r>
                  <a:rPr lang="de-DE" sz="1600" dirty="0">
                    <a:latin typeface="Cambria Math" panose="02040503050406030204" pitchFamily="18" charset="0"/>
                  </a:rPr>
                  <a:t> </a:t>
                </a:r>
                <a:r>
                  <a:rPr lang="de-DE" sz="1600" b="1" dirty="0">
                    <a:latin typeface="Cambria Math" panose="02040503050406030204" pitchFamily="18" charset="0"/>
                  </a:rPr>
                  <a:t>10 Units on 10 mm </a:t>
                </a:r>
                <a:r>
                  <a:rPr lang="de-DE" sz="1600" b="1" dirty="0" err="1">
                    <a:latin typeface="Cambria Math" panose="02040503050406030204" pitchFamily="18" charset="0"/>
                  </a:rPr>
                  <a:t>reference</a:t>
                </a:r>
                <a:r>
                  <a:rPr lang="de-DE" sz="1600" b="1" dirty="0">
                    <a:latin typeface="Cambria Math" panose="02040503050406030204" pitchFamily="18" charset="0"/>
                  </a:rPr>
                  <a:t> </a:t>
                </a:r>
                <a:r>
                  <a:rPr lang="de-DE" sz="1600" b="1" dirty="0" err="1">
                    <a:latin typeface="Cambria Math" panose="02040503050406030204" pitchFamily="18" charset="0"/>
                  </a:rPr>
                  <a:t>circle</a:t>
                </a:r>
                <a:r>
                  <a:rPr lang="de-DE" sz="1600" b="1" dirty="0">
                    <a:latin typeface="Cambria Math" panose="02040503050406030204" pitchFamily="18" charset="0"/>
                  </a:rPr>
                  <a:t>  </a:t>
                </a:r>
                <a14:m>
                  <m:oMath xmlns:m="http://schemas.openxmlformats.org/officeDocument/2006/math">
                    <m:r>
                      <a:rPr lang="de-DE" sz="1600" b="1" i="1" smtClean="0">
                        <a:latin typeface="Cambria Math" panose="02040503050406030204" pitchFamily="18" charset="0"/>
                      </a:rPr>
                      <m:t>⇔</m:t>
                    </m:r>
                    <m:sSub>
                      <m:sSubPr>
                        <m:ctrlPr>
                          <a:rPr lang="de-DE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600" i="1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de-DE" sz="1600" i="1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d>
                      <m:dPr>
                        <m:ctrlPr>
                          <a:rPr lang="de-DE" sz="1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sz="1600" i="1">
                            <a:latin typeface="Cambria Math" panose="02040503050406030204" pitchFamily="18" charset="0"/>
                          </a:rPr>
                          <m:t>𝑟</m:t>
                        </m:r>
                        <m:r>
                          <a:rPr lang="de-DE" sz="1600" i="1">
                            <a:latin typeface="Cambria Math" panose="02040503050406030204" pitchFamily="18" charset="0"/>
                          </a:rPr>
                          <m:t>=10</m:t>
                        </m:r>
                        <m:r>
                          <m:rPr>
                            <m:sty m:val="p"/>
                          </m:rPr>
                          <a:rPr lang="de-DE" sz="1600">
                            <a:latin typeface="Cambria Math" panose="02040503050406030204" pitchFamily="18" charset="0"/>
                          </a:rPr>
                          <m:t>mm</m:t>
                        </m:r>
                      </m:e>
                    </m:d>
                    <m:r>
                      <a:rPr lang="de-DE" sz="1600" b="0" i="0" smtClean="0">
                        <a:latin typeface="Cambria Math" panose="02040503050406030204" pitchFamily="18" charset="0"/>
                      </a:rPr>
                      <m:t>&lt;</m:t>
                    </m:r>
                    <m:sSup>
                      <m:sSupPr>
                        <m:ctrlPr>
                          <a:rPr lang="de-DE" sz="1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sz="1600" b="0" i="0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de-DE" sz="1600" b="0" i="0" smtClean="0">
                            <a:latin typeface="Cambria Math" panose="02040503050406030204" pitchFamily="18" charset="0"/>
                          </a:rPr>
                          <m:t>−4</m:t>
                        </m:r>
                      </m:sup>
                    </m:sSup>
                  </m:oMath>
                </a14:m>
                <a:endParaRPr lang="de-DE" sz="1200" dirty="0"/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de-DE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400" i="1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de-DE" sz="1400" i="1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d>
                      <m:dPr>
                        <m:ctrlPr>
                          <a:rPr lang="de-DE" sz="1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sz="1400" i="1">
                            <a:latin typeface="Cambria Math" panose="02040503050406030204" pitchFamily="18" charset="0"/>
                          </a:rPr>
                          <m:t>𝑟</m:t>
                        </m:r>
                        <m:r>
                          <a:rPr lang="de-DE" sz="1400" i="1">
                            <a:latin typeface="Cambria Math" panose="02040503050406030204" pitchFamily="18" charset="0"/>
                          </a:rPr>
                          <m:t>=5</m:t>
                        </m:r>
                        <m:r>
                          <m:rPr>
                            <m:sty m:val="p"/>
                          </m:rPr>
                          <a:rPr lang="de-DE" sz="1400">
                            <a:latin typeface="Cambria Math" panose="02040503050406030204" pitchFamily="18" charset="0"/>
                          </a:rPr>
                          <m:t>mm</m:t>
                        </m:r>
                      </m:e>
                    </m:d>
                    <m:r>
                      <a:rPr lang="de-DE" sz="1400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de-DE" sz="1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de-DE" sz="14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5</m:t>
                                </m:r>
                                <m:r>
                                  <m:rPr>
                                    <m:sty m:val="p"/>
                                  </m:rPr>
                                  <a:rPr lang="de-DE" sz="1400" b="0" i="0" smtClean="0">
                                    <a:latin typeface="Cambria Math" panose="02040503050406030204" pitchFamily="18" charset="0"/>
                                  </a:rPr>
                                  <m:t>mm</m:t>
                                </m:r>
                              </m:num>
                              <m:den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10</m:t>
                                </m:r>
                                <m:r>
                                  <m:rPr>
                                    <m:sty m:val="p"/>
                                  </m:rPr>
                                  <a:rPr lang="de-DE" sz="1400" b="0" i="0" smtClean="0">
                                    <a:latin typeface="Cambria Math" panose="02040503050406030204" pitchFamily="18" charset="0"/>
                                  </a:rPr>
                                  <m:t>mm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de-DE" sz="14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de-DE" sz="1400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r>
                      <a:rPr lang="de-DE" sz="1400" i="1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de-DE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400" i="1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de-DE" sz="1400" i="1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d>
                      <m:dPr>
                        <m:ctrlPr>
                          <a:rPr lang="de-DE" sz="1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sz="1400" i="1">
                            <a:latin typeface="Cambria Math" panose="02040503050406030204" pitchFamily="18" charset="0"/>
                          </a:rPr>
                          <m:t>10</m:t>
                        </m:r>
                        <m:r>
                          <m:rPr>
                            <m:sty m:val="p"/>
                          </m:rPr>
                          <a:rPr lang="de-DE" sz="1400" b="0" i="0" smtClean="0">
                            <a:latin typeface="Cambria Math" panose="02040503050406030204" pitchFamily="18" charset="0"/>
                          </a:rPr>
                          <m:t>mm</m:t>
                        </m:r>
                      </m:e>
                    </m:d>
                    <m:r>
                      <a:rPr lang="de-DE" sz="1400" b="0" i="1" smtClean="0">
                        <a:latin typeface="Cambria Math" panose="02040503050406030204" pitchFamily="18" charset="0"/>
                      </a:rPr>
                      <m:t>&lt; </m:t>
                    </m:r>
                    <m:sSup>
                      <m:sSupPr>
                        <m:ctrlPr>
                          <a:rPr lang="de-DE" sz="1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de-DE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de-DE" sz="1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de-DE" sz="1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de-DE" sz="1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  <m:r>
                              <a:rPr lang="de-DE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</m:e>
                        </m:d>
                      </m:e>
                      <m:sup>
                        <m:r>
                          <a:rPr lang="de-DE" sz="1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de-DE" sz="1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sSup>
                      <m:sSupPr>
                        <m:ctrlPr>
                          <a:rPr lang="de-DE" sz="1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sz="1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de-DE" sz="1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−4</m:t>
                        </m:r>
                      </m:sup>
                    </m:sSup>
                  </m:oMath>
                </a14:m>
                <a:r>
                  <a:rPr lang="de-DE" sz="1400" b="1" dirty="0">
                    <a:solidFill>
                      <a:schemeClr val="tx1"/>
                    </a:solidFill>
                  </a:rPr>
                  <a:t>   </a:t>
                </a:r>
                <a:r>
                  <a:rPr lang="de-DE" sz="1400" b="1" dirty="0">
                    <a:solidFill>
                      <a:srgbClr val="00B050"/>
                    </a:solidFill>
                  </a:rPr>
                  <a:t>Green </a:t>
                </a:r>
                <a:r>
                  <a:rPr lang="de-DE" sz="1400" b="1" dirty="0" err="1">
                    <a:solidFill>
                      <a:srgbClr val="00B050"/>
                    </a:solidFill>
                  </a:rPr>
                  <a:t>region</a:t>
                </a:r>
                <a:endParaRPr lang="de-DE" sz="1400" b="1" dirty="0"/>
              </a:p>
              <a:p>
                <a:r>
                  <a:rPr lang="de-DE" sz="1600" dirty="0"/>
                  <a:t>Strong </a:t>
                </a:r>
                <a:r>
                  <a:rPr lang="de-DE" sz="1600" dirty="0" err="1"/>
                  <a:t>quadrupole</a:t>
                </a:r>
                <a:r>
                  <a:rPr lang="de-DE" sz="1600" dirty="0"/>
                  <a:t> and </a:t>
                </a:r>
                <a:r>
                  <a:rPr lang="de-DE" sz="1600" dirty="0" err="1"/>
                  <a:t>sextupole</a:t>
                </a:r>
                <a:r>
                  <a:rPr lang="de-DE" sz="1600" dirty="0"/>
                  <a:t> </a:t>
                </a:r>
                <a:r>
                  <a:rPr lang="de-DE" sz="1600" dirty="0" err="1"/>
                  <a:t>coefficients</a:t>
                </a:r>
                <a:r>
                  <a:rPr lang="de-DE" sz="1600" dirty="0"/>
                  <a:t>: Shim design </a:t>
                </a:r>
                <a:r>
                  <a:rPr lang="de-DE" sz="1600" dirty="0" err="1"/>
                  <a:t>recommended</a:t>
                </a:r>
                <a:r>
                  <a:rPr lang="de-DE" sz="1600" dirty="0"/>
                  <a:t> / </a:t>
                </a:r>
                <a:r>
                  <a:rPr lang="de-DE" sz="1600" dirty="0" err="1"/>
                  <a:t>ongoing</a:t>
                </a:r>
                <a:endParaRPr lang="de-DE" sz="1600" dirty="0"/>
              </a:p>
            </p:txBody>
          </p:sp>
        </mc:Choice>
        <mc:Fallback xmlns="">
          <p:sp>
            <p:nvSpPr>
              <p:cNvPr id="2" name="Inhaltsplatzhalter 1">
                <a:extLst>
                  <a:ext uri="{FF2B5EF4-FFF2-40B4-BE49-F238E27FC236}">
                    <a16:creationId xmlns:a16="http://schemas.microsoft.com/office/drawing/2014/main" id="{F21BC5CA-6122-7556-0702-0A84F999386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2"/>
              </p:nvPr>
            </p:nvSpPr>
            <p:spPr>
              <a:blipFill>
                <a:blip r:embed="rId2"/>
                <a:stretch>
                  <a:fillRect l="-293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FD885EA5-7D3F-80CE-C1B0-12B29505F5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74172A1-1CBF-0B40-9234-7D4D80EC19EA}" type="slidenum">
              <a:rPr lang="en-GB" smtClean="0"/>
              <a:pPr/>
              <a:t>13</a:t>
            </a:fld>
            <a:endParaRPr lang="en-GB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2F3CA0AC-7F57-0AB0-17F4-A91240EBBF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Relative multipole coefficients</a:t>
            </a:r>
            <a:endParaRPr lang="de-DE" dirty="0"/>
          </a:p>
        </p:txBody>
      </p:sp>
      <p:pic>
        <p:nvPicPr>
          <p:cNvPr id="6" name="Grafik 5" descr="Ein Bild, das Text, Screenshot, Reihe, Diagramm enthält.&#10;&#10;KI-generierte Inhalte können fehlerhaft sein.">
            <a:extLst>
              <a:ext uri="{FF2B5EF4-FFF2-40B4-BE49-F238E27FC236}">
                <a16:creationId xmlns:a16="http://schemas.microsoft.com/office/drawing/2014/main" id="{6287D787-1E09-1C9D-C2C5-1238ACE49C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987" y="2872949"/>
            <a:ext cx="4395013" cy="2329665"/>
          </a:xfrm>
          <a:prstGeom prst="rect">
            <a:avLst/>
          </a:prstGeom>
        </p:spPr>
      </p:pic>
      <p:pic>
        <p:nvPicPr>
          <p:cNvPr id="8" name="Grafik 7" descr="Ein Bild, das Text, Screenshot, Reihe, Diagramm enthält.&#10;&#10;KI-generierte Inhalte können fehlerhaft sein.">
            <a:extLst>
              <a:ext uri="{FF2B5EF4-FFF2-40B4-BE49-F238E27FC236}">
                <a16:creationId xmlns:a16="http://schemas.microsoft.com/office/drawing/2014/main" id="{8ADEE4B6-EE27-8F92-560D-18F7169793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3280" y="2906652"/>
            <a:ext cx="4219911" cy="2236848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186767ED-D336-E993-E183-252D7E3A167E}"/>
              </a:ext>
            </a:extLst>
          </p:cNvPr>
          <p:cNvSpPr txBox="1"/>
          <p:nvPr/>
        </p:nvSpPr>
        <p:spPr>
          <a:xfrm>
            <a:off x="1374871" y="2575572"/>
            <a:ext cx="21723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/>
              <a:t>Without</a:t>
            </a:r>
            <a:r>
              <a:rPr lang="de-DE" dirty="0"/>
              <a:t> beam </a:t>
            </a:r>
            <a:r>
              <a:rPr lang="de-DE" dirty="0" err="1"/>
              <a:t>pipe</a:t>
            </a:r>
            <a:r>
              <a:rPr lang="de-DE" dirty="0"/>
              <a:t>: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4C69E7D8-2DDF-3102-806F-A32D113BB728}"/>
              </a:ext>
            </a:extLst>
          </p:cNvPr>
          <p:cNvSpPr txBox="1"/>
          <p:nvPr/>
        </p:nvSpPr>
        <p:spPr>
          <a:xfrm>
            <a:off x="5917340" y="2589265"/>
            <a:ext cx="18517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With beam </a:t>
            </a:r>
            <a:r>
              <a:rPr lang="de-DE" dirty="0" err="1"/>
              <a:t>pipe</a:t>
            </a:r>
            <a:r>
              <a:rPr lang="de-DE" dirty="0"/>
              <a:t>: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7C9C0403-259C-4FEC-0550-C45976F29E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28006" y="1699866"/>
            <a:ext cx="1717522" cy="85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5599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C3CBF9BA-4076-6519-5D95-36155E7B1B8E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de-DE" dirty="0">
                <a:solidFill>
                  <a:schemeClr val="tx2">
                    <a:lumMod val="40000"/>
                    <a:lumOff val="60000"/>
                  </a:schemeClr>
                </a:solidFill>
              </a:rPr>
              <a:t>Time-domain </a:t>
            </a:r>
            <a:r>
              <a:rPr lang="de-DE" dirty="0" err="1">
                <a:solidFill>
                  <a:schemeClr val="tx2">
                    <a:lumMod val="40000"/>
                    <a:lumOff val="60000"/>
                  </a:schemeClr>
                </a:solidFill>
              </a:rPr>
              <a:t>analysis</a:t>
            </a:r>
            <a:r>
              <a:rPr lang="de-DE" dirty="0">
                <a:solidFill>
                  <a:schemeClr val="tx2">
                    <a:lumMod val="40000"/>
                    <a:lumOff val="60000"/>
                  </a:schemeClr>
                </a:solidFill>
              </a:rPr>
              <a:t> </a:t>
            </a:r>
            <a:r>
              <a:rPr lang="de-DE" dirty="0" err="1">
                <a:solidFill>
                  <a:schemeClr val="tx2">
                    <a:lumMod val="40000"/>
                    <a:lumOff val="60000"/>
                  </a:schemeClr>
                </a:solidFill>
              </a:rPr>
              <a:t>of</a:t>
            </a:r>
            <a:r>
              <a:rPr lang="de-DE" dirty="0">
                <a:solidFill>
                  <a:schemeClr val="tx2">
                    <a:lumMod val="40000"/>
                    <a:lumOff val="60000"/>
                  </a:schemeClr>
                </a:solidFill>
              </a:rPr>
              <a:t> normal-</a:t>
            </a:r>
            <a:r>
              <a:rPr lang="de-DE" dirty="0" err="1">
                <a:solidFill>
                  <a:schemeClr val="tx2">
                    <a:lumMod val="40000"/>
                    <a:lumOff val="60000"/>
                  </a:schemeClr>
                </a:solidFill>
              </a:rPr>
              <a:t>conducting</a:t>
            </a:r>
            <a:r>
              <a:rPr lang="de-DE" dirty="0">
                <a:solidFill>
                  <a:schemeClr val="tx2">
                    <a:lumMod val="40000"/>
                    <a:lumOff val="60000"/>
                  </a:schemeClr>
                </a:solidFill>
              </a:rPr>
              <a:t> </a:t>
            </a:r>
            <a:r>
              <a:rPr lang="de-DE" dirty="0" err="1">
                <a:solidFill>
                  <a:schemeClr val="tx2">
                    <a:lumMod val="40000"/>
                    <a:lumOff val="60000"/>
                  </a:schemeClr>
                </a:solidFill>
              </a:rPr>
              <a:t>magnets</a:t>
            </a:r>
            <a:endParaRPr lang="de-DE" dirty="0">
              <a:solidFill>
                <a:schemeClr val="tx2">
                  <a:lumMod val="40000"/>
                  <a:lumOff val="60000"/>
                </a:schemeClr>
              </a:solidFill>
            </a:endParaRPr>
          </a:p>
          <a:p>
            <a:pPr lvl="1"/>
            <a:r>
              <a:rPr lang="de-DE" sz="20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Field </a:t>
            </a:r>
            <a:r>
              <a:rPr lang="de-DE" sz="2000" dirty="0" err="1">
                <a:solidFill>
                  <a:schemeClr val="tx2">
                    <a:lumMod val="40000"/>
                    <a:lumOff val="60000"/>
                  </a:schemeClr>
                </a:solidFill>
              </a:rPr>
              <a:t>quality</a:t>
            </a:r>
            <a:r>
              <a:rPr lang="de-DE" sz="20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 </a:t>
            </a:r>
            <a:r>
              <a:rPr lang="de-DE" sz="2000" dirty="0" err="1">
                <a:solidFill>
                  <a:schemeClr val="tx2">
                    <a:lumMod val="40000"/>
                    <a:lumOff val="60000"/>
                  </a:schemeClr>
                </a:solidFill>
              </a:rPr>
              <a:t>evaluation</a:t>
            </a:r>
            <a:endParaRPr lang="de-DE" sz="2000" dirty="0">
              <a:solidFill>
                <a:schemeClr val="tx2">
                  <a:lumMod val="40000"/>
                  <a:lumOff val="60000"/>
                </a:schemeClr>
              </a:solidFill>
            </a:endParaRPr>
          </a:p>
          <a:p>
            <a:pPr lvl="1"/>
            <a:r>
              <a:rPr lang="de-DE" sz="2000" dirty="0" err="1"/>
              <a:t>Excitations</a:t>
            </a:r>
            <a:r>
              <a:rPr lang="de-DE" sz="2000" dirty="0"/>
              <a:t> </a:t>
            </a:r>
            <a:r>
              <a:rPr lang="de-DE" sz="2000" dirty="0" err="1"/>
              <a:t>with</a:t>
            </a:r>
            <a:r>
              <a:rPr lang="de-DE" sz="2000" dirty="0"/>
              <a:t> </a:t>
            </a:r>
            <a:r>
              <a:rPr lang="de-DE" sz="2000" dirty="0" err="1"/>
              <a:t>higher</a:t>
            </a:r>
            <a:r>
              <a:rPr lang="de-DE" sz="2000" dirty="0"/>
              <a:t> </a:t>
            </a:r>
            <a:r>
              <a:rPr lang="de-DE" sz="2000" dirty="0" err="1"/>
              <a:t>duty</a:t>
            </a:r>
            <a:r>
              <a:rPr lang="de-DE" sz="2000" dirty="0"/>
              <a:t> </a:t>
            </a:r>
            <a:r>
              <a:rPr lang="de-DE" sz="2000" dirty="0" err="1"/>
              <a:t>cycles</a:t>
            </a:r>
            <a:r>
              <a:rPr lang="de-DE" sz="2000" dirty="0"/>
              <a:t> </a:t>
            </a:r>
          </a:p>
          <a:p>
            <a:r>
              <a:rPr lang="en-GB" sz="28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Frequency-Domain Analysis &amp; Equivalent Circuit </a:t>
            </a:r>
            <a:r>
              <a:rPr lang="en-GB" sz="2800" dirty="0" err="1">
                <a:solidFill>
                  <a:schemeClr val="tx2">
                    <a:lumMod val="40000"/>
                    <a:lumOff val="60000"/>
                  </a:schemeClr>
                </a:solidFill>
              </a:rPr>
              <a:t>Modeling</a:t>
            </a:r>
            <a:endParaRPr lang="en-GB" sz="2800" dirty="0">
              <a:solidFill>
                <a:schemeClr val="tx2">
                  <a:lumMod val="40000"/>
                  <a:lumOff val="60000"/>
                </a:schemeClr>
              </a:solidFill>
            </a:endParaRPr>
          </a:p>
          <a:p>
            <a:pPr lvl="1"/>
            <a:r>
              <a:rPr lang="en-GB" sz="20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Frequency- Domain Loss Evaluation Method</a:t>
            </a:r>
          </a:p>
          <a:p>
            <a:pPr lvl="1"/>
            <a:r>
              <a:rPr lang="en-GB" sz="20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Equivalent Circuit &amp; Nonlinear Dynamic </a:t>
            </a:r>
            <a:r>
              <a:rPr lang="en-GB" sz="2000" dirty="0" err="1">
                <a:solidFill>
                  <a:schemeClr val="tx2">
                    <a:lumMod val="40000"/>
                    <a:lumOff val="60000"/>
                  </a:schemeClr>
                </a:solidFill>
              </a:rPr>
              <a:t>Modeling</a:t>
            </a:r>
            <a:endParaRPr lang="en-GB" sz="2000" dirty="0">
              <a:solidFill>
                <a:schemeClr val="tx2">
                  <a:lumMod val="40000"/>
                  <a:lumOff val="60000"/>
                </a:schemeClr>
              </a:solidFill>
            </a:endParaRPr>
          </a:p>
          <a:p>
            <a:pPr lvl="1"/>
            <a:r>
              <a:rPr lang="en-GB" sz="20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Cross-Validation :Simplified Time-Harmonic &amp; High-Fidelity Transient FEA Model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6E80830E-0470-34FC-2D3D-E37CD652E8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74172A1-1CBF-0B40-9234-7D4D80EC19EA}" type="slidenum">
              <a:rPr lang="en-GB" smtClean="0"/>
              <a:pPr/>
              <a:t>14</a:t>
            </a:fld>
            <a:endParaRPr lang="en-GB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F8F01EDF-1814-66AD-03F6-B89918067F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5959990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5787E7C-38BC-4911-BEBC-16FDDA801C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/>
          <a:lstStyle/>
          <a:p>
            <a:fld id="{974172A1-1CBF-0B40-9234-7D4D80EC19EA}" type="slidenum">
              <a:rPr lang="en-GB" smtClean="0"/>
              <a:pPr/>
              <a:t>15</a:t>
            </a:fld>
            <a:endParaRPr lang="en-GB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1679B687-E9F9-10A6-DFCE-51CD03C6B5C5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Excitations with higher duty cycles </a:t>
            </a:r>
          </a:p>
        </p:txBody>
      </p:sp>
      <p:pic>
        <p:nvPicPr>
          <p:cNvPr id="8" name="Grafik 7" descr="Ein Bild, das Text, Reihe, Diagramm, parallel enthält.&#10;&#10;KI-generierte Inhalte können fehlerhaft sein.">
            <a:extLst>
              <a:ext uri="{FF2B5EF4-FFF2-40B4-BE49-F238E27FC236}">
                <a16:creationId xmlns:a16="http://schemas.microsoft.com/office/drawing/2014/main" id="{3DCFD749-3167-8505-3B83-03968975B9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5671" y="2631877"/>
            <a:ext cx="2785656" cy="1449479"/>
          </a:xfrm>
          <a:prstGeom prst="rect">
            <a:avLst/>
          </a:prstGeom>
        </p:spPr>
      </p:pic>
      <p:pic>
        <p:nvPicPr>
          <p:cNvPr id="10" name="Grafik 9" descr="Ein Bild, das Text, Reihe, Diagramm, parallel enthält.&#10;&#10;KI-generierte Inhalte können fehlerhaft sein.">
            <a:extLst>
              <a:ext uri="{FF2B5EF4-FFF2-40B4-BE49-F238E27FC236}">
                <a16:creationId xmlns:a16="http://schemas.microsoft.com/office/drawing/2014/main" id="{12DDC9BB-9737-672C-0B21-CFC2A7E39B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5548" y="2648944"/>
            <a:ext cx="2785656" cy="1449479"/>
          </a:xfrm>
          <a:prstGeom prst="rect">
            <a:avLst/>
          </a:prstGeom>
        </p:spPr>
      </p:pic>
      <p:sp>
        <p:nvSpPr>
          <p:cNvPr id="12" name="Inhaltsplatzhalter 11">
            <a:extLst>
              <a:ext uri="{FF2B5EF4-FFF2-40B4-BE49-F238E27FC236}">
                <a16:creationId xmlns:a16="http://schemas.microsoft.com/office/drawing/2014/main" id="{A550CDB1-BB35-D047-0B88-BB99ADAA1931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de-DE" sz="2000" dirty="0"/>
          </a:p>
          <a:p>
            <a:endParaRPr lang="de-DE" sz="2000" dirty="0"/>
          </a:p>
          <a:p>
            <a:endParaRPr lang="de-DE" sz="2000" dirty="0"/>
          </a:p>
          <a:p>
            <a:pPr marL="0" indent="0">
              <a:buNone/>
            </a:pPr>
            <a:endParaRPr lang="de-DE" sz="2000" dirty="0"/>
          </a:p>
        </p:txBody>
      </p:sp>
      <p:pic>
        <p:nvPicPr>
          <p:cNvPr id="13" name="Inhaltsplatzhalter 5" descr="Ein Bild, das Text, Diagramm, Reihe, Screenshot enthält.&#10;&#10;KI-generierte Inhalte können fehlerhaft sein.">
            <a:extLst>
              <a:ext uri="{FF2B5EF4-FFF2-40B4-BE49-F238E27FC236}">
                <a16:creationId xmlns:a16="http://schemas.microsoft.com/office/drawing/2014/main" id="{556D358E-04B4-FF5C-1DC2-4D8AE6B397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666" y="2648944"/>
            <a:ext cx="2785654" cy="1449478"/>
          </a:xfrm>
          <a:prstGeom prst="rect">
            <a:avLst/>
          </a:prstGeom>
        </p:spPr>
      </p:pic>
      <p:sp>
        <p:nvSpPr>
          <p:cNvPr id="16" name="Textfeld 15">
            <a:extLst>
              <a:ext uri="{FF2B5EF4-FFF2-40B4-BE49-F238E27FC236}">
                <a16:creationId xmlns:a16="http://schemas.microsoft.com/office/drawing/2014/main" id="{775CED3E-14D0-5BA4-568A-F448073953E8}"/>
              </a:ext>
            </a:extLst>
          </p:cNvPr>
          <p:cNvSpPr txBox="1"/>
          <p:nvPr/>
        </p:nvSpPr>
        <p:spPr>
          <a:xfrm>
            <a:off x="452359" y="843558"/>
            <a:ext cx="382252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800" b="1" dirty="0"/>
              <a:t>Time </a:t>
            </a:r>
            <a:r>
              <a:rPr lang="de-DE" sz="1800" b="1" dirty="0" err="1"/>
              <a:t>domain</a:t>
            </a:r>
            <a:r>
              <a:rPr lang="de-DE" sz="1800" dirty="0"/>
              <a:t> </a:t>
            </a:r>
            <a:r>
              <a:rPr lang="de-DE" sz="1800" dirty="0" err="1"/>
              <a:t>analysis</a:t>
            </a:r>
            <a:r>
              <a:rPr lang="de-DE" sz="1800" dirty="0"/>
              <a:t>: </a:t>
            </a:r>
          </a:p>
          <a:p>
            <a:r>
              <a:rPr lang="de-DE" sz="1800" dirty="0"/>
              <a:t>+ </a:t>
            </a:r>
            <a:r>
              <a:rPr lang="de-DE" dirty="0" err="1"/>
              <a:t>C</a:t>
            </a:r>
            <a:r>
              <a:rPr lang="de-DE" sz="1800" dirty="0" err="1"/>
              <a:t>aptures</a:t>
            </a:r>
            <a:r>
              <a:rPr lang="de-DE" sz="1800" dirty="0"/>
              <a:t> all </a:t>
            </a:r>
            <a:r>
              <a:rPr lang="de-DE" sz="1800" dirty="0" err="1"/>
              <a:t>details</a:t>
            </a:r>
            <a:endParaRPr lang="de-DE" sz="1800" dirty="0"/>
          </a:p>
          <a:p>
            <a:r>
              <a:rPr lang="de-DE" dirty="0"/>
              <a:t>-</a:t>
            </a:r>
            <a:r>
              <a:rPr lang="de-DE" sz="1800" dirty="0"/>
              <a:t> </a:t>
            </a:r>
            <a:r>
              <a:rPr lang="de-DE" sz="1800" dirty="0" err="1"/>
              <a:t>Too</a:t>
            </a:r>
            <a:r>
              <a:rPr lang="de-DE" sz="1800" dirty="0"/>
              <a:t> slow </a:t>
            </a:r>
            <a:r>
              <a:rPr lang="de-DE" sz="1800" dirty="0" err="1"/>
              <a:t>for</a:t>
            </a:r>
            <a:r>
              <a:rPr lang="de-DE" sz="1800" dirty="0"/>
              <a:t> </a:t>
            </a:r>
            <a:r>
              <a:rPr lang="de-DE" sz="1800" dirty="0" err="1"/>
              <a:t>optimization</a:t>
            </a:r>
            <a:r>
              <a:rPr lang="de-DE" sz="1800" dirty="0"/>
              <a:t> </a:t>
            </a:r>
            <a:r>
              <a:rPr lang="de-DE" sz="1800" dirty="0" err="1"/>
              <a:t>routines</a:t>
            </a:r>
            <a:endParaRPr lang="de-DE" sz="1800" dirty="0"/>
          </a:p>
          <a:p>
            <a:endParaRPr lang="de-DE" dirty="0"/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48343F37-60BA-F2F2-9B02-8737A4C2A0E2}"/>
              </a:ext>
            </a:extLst>
          </p:cNvPr>
          <p:cNvSpPr txBox="1"/>
          <p:nvPr/>
        </p:nvSpPr>
        <p:spPr>
          <a:xfrm>
            <a:off x="4286303" y="826803"/>
            <a:ext cx="407041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800" b="1" dirty="0" err="1"/>
              <a:t>Frequency</a:t>
            </a:r>
            <a:r>
              <a:rPr lang="de-DE" sz="1800" b="1" dirty="0"/>
              <a:t> </a:t>
            </a:r>
            <a:r>
              <a:rPr lang="de-DE" sz="1800" b="1" dirty="0" err="1"/>
              <a:t>domain</a:t>
            </a:r>
            <a:r>
              <a:rPr lang="de-DE" sz="1800" b="1" dirty="0"/>
              <a:t> </a:t>
            </a:r>
            <a:r>
              <a:rPr lang="de-DE" sz="1800" dirty="0" err="1"/>
              <a:t>analysis</a:t>
            </a:r>
            <a:r>
              <a:rPr lang="de-DE" sz="1800" dirty="0"/>
              <a:t>: </a:t>
            </a:r>
          </a:p>
          <a:p>
            <a:r>
              <a:rPr lang="de-DE" sz="1800" dirty="0"/>
              <a:t>+ Fast </a:t>
            </a:r>
            <a:r>
              <a:rPr lang="de-DE" sz="1800" dirty="0" err="1"/>
              <a:t>heuristic</a:t>
            </a:r>
            <a:endParaRPr lang="de-DE" sz="1800" dirty="0"/>
          </a:p>
          <a:p>
            <a:r>
              <a:rPr lang="de-DE" dirty="0"/>
              <a:t>- </a:t>
            </a:r>
            <a:r>
              <a:rPr lang="de-DE" dirty="0" err="1"/>
              <a:t>Assumes</a:t>
            </a:r>
            <a:r>
              <a:rPr lang="de-DE" dirty="0"/>
              <a:t> finite </a:t>
            </a:r>
            <a:r>
              <a:rPr lang="de-DE" dirty="0" err="1"/>
              <a:t>number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significant</a:t>
            </a:r>
            <a:endParaRPr lang="de-DE" dirty="0"/>
          </a:p>
          <a:p>
            <a:r>
              <a:rPr lang="de-DE" dirty="0"/>
              <a:t>	</a:t>
            </a:r>
            <a:r>
              <a:rPr lang="de-DE" dirty="0" err="1"/>
              <a:t>frequencies</a:t>
            </a:r>
            <a:endParaRPr lang="de-DE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dirty="0" err="1"/>
              <a:t>Requires</a:t>
            </a:r>
            <a:r>
              <a:rPr lang="de-DE" dirty="0"/>
              <a:t> larger </a:t>
            </a:r>
            <a:r>
              <a:rPr lang="de-DE" dirty="0" err="1"/>
              <a:t>duty</a:t>
            </a:r>
            <a:r>
              <a:rPr lang="de-DE" dirty="0"/>
              <a:t> </a:t>
            </a:r>
            <a:r>
              <a:rPr lang="de-DE" dirty="0" err="1"/>
              <a:t>cycles</a:t>
            </a:r>
            <a:r>
              <a:rPr lang="de-DE" dirty="0"/>
              <a:t> 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26F9012A-0BEA-A014-A383-53896CF1A6F2}"/>
              </a:ext>
            </a:extLst>
          </p:cNvPr>
          <p:cNvSpPr txBox="1"/>
          <p:nvPr/>
        </p:nvSpPr>
        <p:spPr>
          <a:xfrm>
            <a:off x="372585" y="4127851"/>
            <a:ext cx="219803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dirty="0"/>
              <a:t>Duty </a:t>
            </a:r>
            <a:r>
              <a:rPr lang="de-DE" sz="1100" dirty="0" err="1"/>
              <a:t>cycle</a:t>
            </a:r>
            <a:r>
              <a:rPr lang="de-DE" sz="1100" dirty="0"/>
              <a:t>: 0.9ms/200ms &lt;0.5%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CB32D446-D46E-F269-168C-137AEB970D0A}"/>
              </a:ext>
            </a:extLst>
          </p:cNvPr>
          <p:cNvSpPr txBox="1"/>
          <p:nvPr/>
        </p:nvSpPr>
        <p:spPr>
          <a:xfrm>
            <a:off x="3080373" y="4138944"/>
            <a:ext cx="211949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dirty="0"/>
              <a:t>Duty </a:t>
            </a:r>
            <a:r>
              <a:rPr lang="de-DE" sz="1100" dirty="0" err="1"/>
              <a:t>cycle</a:t>
            </a:r>
            <a:r>
              <a:rPr lang="de-DE" sz="1100" dirty="0"/>
              <a:t>: 0.9ms/1.8ms =50%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A47B5263-B60F-4637-F8CE-27D917363076}"/>
              </a:ext>
            </a:extLst>
          </p:cNvPr>
          <p:cNvSpPr txBox="1"/>
          <p:nvPr/>
        </p:nvSpPr>
        <p:spPr>
          <a:xfrm>
            <a:off x="6549932" y="4109758"/>
            <a:ext cx="127310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dirty="0"/>
              <a:t>Duty </a:t>
            </a:r>
            <a:r>
              <a:rPr lang="de-DE" sz="1100" dirty="0" err="1"/>
              <a:t>cycle</a:t>
            </a:r>
            <a:r>
              <a:rPr lang="de-DE" sz="1100" dirty="0"/>
              <a:t>: 100%</a:t>
            </a: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17B5EFD5-400D-FF84-A226-0E10A9905E8E}"/>
              </a:ext>
            </a:extLst>
          </p:cNvPr>
          <p:cNvSpPr txBox="1"/>
          <p:nvPr/>
        </p:nvSpPr>
        <p:spPr>
          <a:xfrm>
            <a:off x="634571" y="4464484"/>
            <a:ext cx="64386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/>
              <a:t>How</a:t>
            </a:r>
            <a:r>
              <a:rPr lang="de-DE" dirty="0"/>
              <a:t> </a:t>
            </a:r>
            <a:r>
              <a:rPr lang="de-DE" dirty="0" err="1"/>
              <a:t>much</a:t>
            </a:r>
            <a:r>
              <a:rPr lang="de-DE" dirty="0"/>
              <a:t> </a:t>
            </a:r>
            <a:r>
              <a:rPr lang="de-DE" dirty="0" err="1"/>
              <a:t>does</a:t>
            </a:r>
            <a:r>
              <a:rPr lang="de-DE" dirty="0"/>
              <a:t> </a:t>
            </a:r>
            <a:r>
              <a:rPr lang="de-DE" dirty="0" err="1"/>
              <a:t>magnet</a:t>
            </a:r>
            <a:r>
              <a:rPr lang="de-DE" dirty="0"/>
              <a:t> </a:t>
            </a:r>
            <a:r>
              <a:rPr lang="de-DE" dirty="0" err="1"/>
              <a:t>behavior</a:t>
            </a:r>
            <a:r>
              <a:rPr lang="de-DE" dirty="0"/>
              <a:t> </a:t>
            </a:r>
            <a:r>
              <a:rPr lang="de-DE" dirty="0" err="1"/>
              <a:t>differ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these</a:t>
            </a:r>
            <a:r>
              <a:rPr lang="de-DE" dirty="0"/>
              <a:t> </a:t>
            </a:r>
            <a:r>
              <a:rPr lang="de-DE" dirty="0" err="1"/>
              <a:t>excitations</a:t>
            </a:r>
            <a:r>
              <a:rPr lang="de-DE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4547419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nhaltsplatzhalter 5" descr="Ein Bild, das Text, Diagramm, Reihe, Screenshot enthält.&#10;&#10;KI-generierte Inhalte können fehlerhaft sein.">
            <a:extLst>
              <a:ext uri="{FF2B5EF4-FFF2-40B4-BE49-F238E27FC236}">
                <a16:creationId xmlns:a16="http://schemas.microsoft.com/office/drawing/2014/main" id="{D599A8E2-BA57-89D2-69B7-90099772E205}"/>
              </a:ext>
            </a:extLst>
          </p:cNvPr>
          <p:cNvPicPr>
            <a:picLocks noGrp="1" noChangeAspect="1"/>
          </p:cNvPicPr>
          <p:nvPr>
            <p:ph sz="quarter" idx="12"/>
          </p:nvPr>
        </p:nvPicPr>
        <p:blipFill>
          <a:blip r:embed="rId2"/>
          <a:stretch>
            <a:fillRect/>
          </a:stretch>
        </p:blipFill>
        <p:spPr>
          <a:xfrm>
            <a:off x="407530" y="840885"/>
            <a:ext cx="2520000" cy="1311249"/>
          </a:xfrm>
        </p:spPr>
      </p:pic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5787E7C-38BC-4911-BEBC-16FDDA801C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74172A1-1CBF-0B40-9234-7D4D80EC19EA}" type="slidenum">
              <a:rPr lang="en-GB" smtClean="0"/>
              <a:pPr/>
              <a:t>16</a:t>
            </a:fld>
            <a:endParaRPr lang="en-GB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1679B687-E9F9-10A6-DFCE-51CD03C6B5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Losses</a:t>
            </a:r>
            <a:r>
              <a:rPr lang="de-DE" dirty="0"/>
              <a:t> per </a:t>
            </a:r>
            <a:r>
              <a:rPr lang="de-DE" dirty="0" err="1"/>
              <a:t>period</a:t>
            </a:r>
            <a:endParaRPr lang="de-DE" dirty="0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DA88B4EE-288A-BD74-2400-7C9993001B43}"/>
              </a:ext>
            </a:extLst>
          </p:cNvPr>
          <p:cNvSpPr txBox="1"/>
          <p:nvPr/>
        </p:nvSpPr>
        <p:spPr>
          <a:xfrm>
            <a:off x="323528" y="3566541"/>
            <a:ext cx="302518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dirty="0"/>
              <a:t>Copper </a:t>
            </a:r>
            <a:r>
              <a:rPr lang="de-DE" dirty="0" err="1"/>
              <a:t>loss</a:t>
            </a:r>
            <a:r>
              <a:rPr lang="de-DE" dirty="0"/>
              <a:t>: 75.93 J/m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dirty="0"/>
              <a:t>Titanium </a:t>
            </a:r>
            <a:r>
              <a:rPr lang="de-DE" dirty="0" err="1"/>
              <a:t>loss</a:t>
            </a:r>
            <a:r>
              <a:rPr lang="de-DE" dirty="0"/>
              <a:t>: 16.46 J/m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dirty="0"/>
              <a:t>Iron </a:t>
            </a:r>
            <a:r>
              <a:rPr lang="de-DE" dirty="0" err="1"/>
              <a:t>loss</a:t>
            </a:r>
            <a:r>
              <a:rPr lang="de-DE" dirty="0"/>
              <a:t>: 25.11 J/m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de-DE" dirty="0"/>
              <a:t>Hysteresis: 8.76 J/m</a:t>
            </a:r>
          </a:p>
        </p:txBody>
      </p:sp>
      <p:pic>
        <p:nvPicPr>
          <p:cNvPr id="11" name="Inhaltsplatzhalter 11" descr="Ein Bild, das Text, Reihe, Diagramm, parallel enthält.&#10;&#10;KI-generierte Inhalte können fehlerhaft sein.">
            <a:extLst>
              <a:ext uri="{FF2B5EF4-FFF2-40B4-BE49-F238E27FC236}">
                <a16:creationId xmlns:a16="http://schemas.microsoft.com/office/drawing/2014/main" id="{B4BB6299-4929-1ACA-58A1-658A774DB9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4978" y="840885"/>
            <a:ext cx="2518369" cy="1310400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F2C6DC36-B4C8-4633-D727-FE77C049E670}"/>
              </a:ext>
            </a:extLst>
          </p:cNvPr>
          <p:cNvSpPr txBox="1"/>
          <p:nvPr/>
        </p:nvSpPr>
        <p:spPr>
          <a:xfrm>
            <a:off x="3254978" y="3560745"/>
            <a:ext cx="302518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dirty="0"/>
              <a:t>Copper </a:t>
            </a:r>
            <a:r>
              <a:rPr lang="de-DE" dirty="0" err="1"/>
              <a:t>loss</a:t>
            </a:r>
            <a:r>
              <a:rPr lang="de-DE" dirty="0"/>
              <a:t>: 69.21 J/m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dirty="0"/>
              <a:t>Titanium </a:t>
            </a:r>
            <a:r>
              <a:rPr lang="de-DE" dirty="0" err="1"/>
              <a:t>loss</a:t>
            </a:r>
            <a:r>
              <a:rPr lang="de-DE" dirty="0"/>
              <a:t>: 16.43 J/m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dirty="0"/>
              <a:t>Iron </a:t>
            </a:r>
            <a:r>
              <a:rPr lang="de-DE" dirty="0" err="1"/>
              <a:t>loss</a:t>
            </a:r>
            <a:r>
              <a:rPr lang="de-DE" dirty="0"/>
              <a:t>: 22.89 J/m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de-DE" dirty="0"/>
              <a:t>Hysteresis: 7.48 J/m</a:t>
            </a:r>
          </a:p>
        </p:txBody>
      </p:sp>
      <p:pic>
        <p:nvPicPr>
          <p:cNvPr id="14" name="Inhaltsplatzhalter 9" descr="Ein Bild, das Text, Reihe, Diagramm, parallel enthält.&#10;&#10;KI-generierte Inhalte können fehlerhaft sein.">
            <a:extLst>
              <a:ext uri="{FF2B5EF4-FFF2-40B4-BE49-F238E27FC236}">
                <a16:creationId xmlns:a16="http://schemas.microsoft.com/office/drawing/2014/main" id="{EFECE5E6-8368-A6C6-1DD4-7C09D7C5A0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6428" y="840885"/>
            <a:ext cx="2520000" cy="1311249"/>
          </a:xfrm>
          <a:prstGeom prst="rect">
            <a:avLst/>
          </a:prstGeom>
        </p:spPr>
      </p:pic>
      <p:sp>
        <p:nvSpPr>
          <p:cNvPr id="18" name="Textfeld 17">
            <a:extLst>
              <a:ext uri="{FF2B5EF4-FFF2-40B4-BE49-F238E27FC236}">
                <a16:creationId xmlns:a16="http://schemas.microsoft.com/office/drawing/2014/main" id="{DB28AC78-96DE-708E-DDCC-A024090276AF}"/>
              </a:ext>
            </a:extLst>
          </p:cNvPr>
          <p:cNvSpPr txBox="1"/>
          <p:nvPr/>
        </p:nvSpPr>
        <p:spPr>
          <a:xfrm>
            <a:off x="6186428" y="3554949"/>
            <a:ext cx="302518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dirty="0"/>
              <a:t>Copper </a:t>
            </a:r>
            <a:r>
              <a:rPr lang="de-DE" dirty="0" err="1"/>
              <a:t>loss</a:t>
            </a:r>
            <a:r>
              <a:rPr lang="de-DE" dirty="0"/>
              <a:t>: 48.24 J/m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dirty="0"/>
              <a:t>Titanium </a:t>
            </a:r>
            <a:r>
              <a:rPr lang="de-DE" dirty="0" err="1"/>
              <a:t>loss</a:t>
            </a:r>
            <a:r>
              <a:rPr lang="de-DE" dirty="0"/>
              <a:t>: 16.31 J/m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dirty="0"/>
              <a:t>Iron </a:t>
            </a:r>
            <a:r>
              <a:rPr lang="de-DE" dirty="0" err="1"/>
              <a:t>loss</a:t>
            </a:r>
            <a:r>
              <a:rPr lang="de-DE" dirty="0"/>
              <a:t>: 22.69 J/m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de-DE" dirty="0"/>
              <a:t>Hysteresis: 7.41 J/m</a:t>
            </a:r>
          </a:p>
        </p:txBody>
      </p:sp>
      <p:pic>
        <p:nvPicPr>
          <p:cNvPr id="20" name="Grafik 19" descr="Ein Bild, das Text, Screenshot, Diagramm, Reihe enthält.&#10;&#10;KI-generierte Inhalte können fehlerhaft sein.">
            <a:extLst>
              <a:ext uri="{FF2B5EF4-FFF2-40B4-BE49-F238E27FC236}">
                <a16:creationId xmlns:a16="http://schemas.microsoft.com/office/drawing/2014/main" id="{BD5AEED4-5EAB-1947-6A1E-AC06C8629D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9160" y="2185934"/>
            <a:ext cx="2518370" cy="1310400"/>
          </a:xfrm>
          <a:prstGeom prst="rect">
            <a:avLst/>
          </a:prstGeom>
        </p:spPr>
      </p:pic>
      <p:pic>
        <p:nvPicPr>
          <p:cNvPr id="22" name="Grafik 21" descr="Ein Bild, das Diagramm, Text, Reihe, Screenshot enthält.&#10;&#10;KI-generierte Inhalte können fehlerhaft sein.">
            <a:extLst>
              <a:ext uri="{FF2B5EF4-FFF2-40B4-BE49-F238E27FC236}">
                <a16:creationId xmlns:a16="http://schemas.microsoft.com/office/drawing/2014/main" id="{CF2E93F8-50E3-BF80-7ECD-D843C6D043B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53311" y="2173931"/>
            <a:ext cx="2518370" cy="1310400"/>
          </a:xfrm>
          <a:prstGeom prst="rect">
            <a:avLst/>
          </a:prstGeom>
        </p:spPr>
      </p:pic>
      <p:pic>
        <p:nvPicPr>
          <p:cNvPr id="24" name="Grafik 23" descr="Ein Bild, das Text, Diagramm, Screenshot, Reihe enthält.&#10;&#10;KI-generierte Inhalte können fehlerhaft sein.">
            <a:extLst>
              <a:ext uri="{FF2B5EF4-FFF2-40B4-BE49-F238E27FC236}">
                <a16:creationId xmlns:a16="http://schemas.microsoft.com/office/drawing/2014/main" id="{CF3D3055-C91B-9F40-E589-C9203F32CCC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96579" y="2173931"/>
            <a:ext cx="2518370" cy="131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9294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C3CBF9BA-4076-6519-5D95-36155E7B1B8E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de-DE" dirty="0">
                <a:solidFill>
                  <a:schemeClr val="tx2">
                    <a:lumMod val="40000"/>
                    <a:lumOff val="60000"/>
                  </a:schemeClr>
                </a:solidFill>
              </a:rPr>
              <a:t>Time-domain </a:t>
            </a:r>
            <a:r>
              <a:rPr lang="de-DE" dirty="0" err="1">
                <a:solidFill>
                  <a:schemeClr val="tx2">
                    <a:lumMod val="40000"/>
                    <a:lumOff val="60000"/>
                  </a:schemeClr>
                </a:solidFill>
              </a:rPr>
              <a:t>analysis</a:t>
            </a:r>
            <a:r>
              <a:rPr lang="de-DE" dirty="0">
                <a:solidFill>
                  <a:schemeClr val="tx2">
                    <a:lumMod val="40000"/>
                    <a:lumOff val="60000"/>
                  </a:schemeClr>
                </a:solidFill>
              </a:rPr>
              <a:t> </a:t>
            </a:r>
            <a:r>
              <a:rPr lang="de-DE" dirty="0" err="1">
                <a:solidFill>
                  <a:schemeClr val="tx2">
                    <a:lumMod val="40000"/>
                    <a:lumOff val="60000"/>
                  </a:schemeClr>
                </a:solidFill>
              </a:rPr>
              <a:t>of</a:t>
            </a:r>
            <a:r>
              <a:rPr lang="de-DE" dirty="0">
                <a:solidFill>
                  <a:schemeClr val="tx2">
                    <a:lumMod val="40000"/>
                    <a:lumOff val="60000"/>
                  </a:schemeClr>
                </a:solidFill>
              </a:rPr>
              <a:t> normal-</a:t>
            </a:r>
            <a:r>
              <a:rPr lang="de-DE" dirty="0" err="1">
                <a:solidFill>
                  <a:schemeClr val="tx2">
                    <a:lumMod val="40000"/>
                    <a:lumOff val="60000"/>
                  </a:schemeClr>
                </a:solidFill>
              </a:rPr>
              <a:t>conducting</a:t>
            </a:r>
            <a:r>
              <a:rPr lang="de-DE" dirty="0">
                <a:solidFill>
                  <a:schemeClr val="tx2">
                    <a:lumMod val="40000"/>
                    <a:lumOff val="60000"/>
                  </a:schemeClr>
                </a:solidFill>
              </a:rPr>
              <a:t> </a:t>
            </a:r>
            <a:r>
              <a:rPr lang="de-DE" dirty="0" err="1">
                <a:solidFill>
                  <a:schemeClr val="tx2">
                    <a:lumMod val="40000"/>
                    <a:lumOff val="60000"/>
                  </a:schemeClr>
                </a:solidFill>
              </a:rPr>
              <a:t>magnets</a:t>
            </a:r>
            <a:endParaRPr lang="de-DE" dirty="0">
              <a:solidFill>
                <a:schemeClr val="tx2">
                  <a:lumMod val="40000"/>
                  <a:lumOff val="60000"/>
                </a:schemeClr>
              </a:solidFill>
            </a:endParaRPr>
          </a:p>
          <a:p>
            <a:pPr lvl="1"/>
            <a:r>
              <a:rPr lang="de-DE" sz="20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Field </a:t>
            </a:r>
            <a:r>
              <a:rPr lang="de-DE" sz="2000" dirty="0" err="1">
                <a:solidFill>
                  <a:schemeClr val="tx2">
                    <a:lumMod val="40000"/>
                    <a:lumOff val="60000"/>
                  </a:schemeClr>
                </a:solidFill>
              </a:rPr>
              <a:t>quality</a:t>
            </a:r>
            <a:r>
              <a:rPr lang="de-DE" sz="20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 </a:t>
            </a:r>
            <a:r>
              <a:rPr lang="de-DE" sz="2000" dirty="0" err="1">
                <a:solidFill>
                  <a:schemeClr val="tx2">
                    <a:lumMod val="40000"/>
                    <a:lumOff val="60000"/>
                  </a:schemeClr>
                </a:solidFill>
              </a:rPr>
              <a:t>evaluation</a:t>
            </a:r>
            <a:endParaRPr lang="de-DE" sz="2000" dirty="0">
              <a:solidFill>
                <a:schemeClr val="tx2">
                  <a:lumMod val="40000"/>
                  <a:lumOff val="60000"/>
                </a:schemeClr>
              </a:solidFill>
            </a:endParaRPr>
          </a:p>
          <a:p>
            <a:pPr lvl="1"/>
            <a:r>
              <a:rPr lang="de-DE" sz="2000" dirty="0" err="1">
                <a:solidFill>
                  <a:schemeClr val="tx2">
                    <a:lumMod val="40000"/>
                    <a:lumOff val="60000"/>
                  </a:schemeClr>
                </a:solidFill>
              </a:rPr>
              <a:t>Excitations</a:t>
            </a:r>
            <a:r>
              <a:rPr lang="de-DE" sz="20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 </a:t>
            </a:r>
            <a:r>
              <a:rPr lang="de-DE" sz="2000" dirty="0" err="1">
                <a:solidFill>
                  <a:schemeClr val="tx2">
                    <a:lumMod val="40000"/>
                    <a:lumOff val="60000"/>
                  </a:schemeClr>
                </a:solidFill>
              </a:rPr>
              <a:t>with</a:t>
            </a:r>
            <a:r>
              <a:rPr lang="de-DE" sz="20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 </a:t>
            </a:r>
            <a:r>
              <a:rPr lang="de-DE" sz="2000" dirty="0" err="1">
                <a:solidFill>
                  <a:schemeClr val="tx2">
                    <a:lumMod val="40000"/>
                    <a:lumOff val="60000"/>
                  </a:schemeClr>
                </a:solidFill>
              </a:rPr>
              <a:t>higher</a:t>
            </a:r>
            <a:r>
              <a:rPr lang="de-DE" sz="20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 </a:t>
            </a:r>
            <a:r>
              <a:rPr lang="de-DE" sz="2000" dirty="0" err="1">
                <a:solidFill>
                  <a:schemeClr val="tx2">
                    <a:lumMod val="40000"/>
                    <a:lumOff val="60000"/>
                  </a:schemeClr>
                </a:solidFill>
              </a:rPr>
              <a:t>duty</a:t>
            </a:r>
            <a:r>
              <a:rPr lang="de-DE" sz="20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 </a:t>
            </a:r>
            <a:r>
              <a:rPr lang="de-DE" sz="2000" dirty="0" err="1">
                <a:solidFill>
                  <a:schemeClr val="tx2">
                    <a:lumMod val="40000"/>
                    <a:lumOff val="60000"/>
                  </a:schemeClr>
                </a:solidFill>
              </a:rPr>
              <a:t>cycles</a:t>
            </a:r>
            <a:r>
              <a:rPr lang="de-DE" sz="20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 </a:t>
            </a:r>
          </a:p>
          <a:p>
            <a:r>
              <a:rPr lang="en-GB" sz="2800" dirty="0"/>
              <a:t>Frequency-Domain Analysis &amp; Equivalent Circuit </a:t>
            </a:r>
            <a:r>
              <a:rPr lang="en-GB" sz="2800" dirty="0" err="1"/>
              <a:t>Modeling</a:t>
            </a:r>
            <a:endParaRPr lang="en-GB" sz="2800" dirty="0"/>
          </a:p>
          <a:p>
            <a:pPr lvl="1"/>
            <a:r>
              <a:rPr lang="en-GB" sz="2000" dirty="0"/>
              <a:t>Frequency- Domain Loss Evaluation Method</a:t>
            </a:r>
          </a:p>
          <a:p>
            <a:pPr lvl="1"/>
            <a:r>
              <a:rPr lang="en-GB" sz="2000" dirty="0"/>
              <a:t>Equivalent Circuit &amp; Nonlinear Dynamic </a:t>
            </a:r>
            <a:r>
              <a:rPr lang="en-GB" sz="2000" dirty="0" err="1"/>
              <a:t>Modeling</a:t>
            </a:r>
            <a:endParaRPr lang="en-GB" sz="2000" dirty="0"/>
          </a:p>
          <a:p>
            <a:pPr lvl="1"/>
            <a:r>
              <a:rPr lang="en-GB" sz="2000" dirty="0"/>
              <a:t>Cross-Validation :Simplified Time-Harmonic &amp; High-Fidelity Transient FEA Model</a:t>
            </a:r>
          </a:p>
          <a:p>
            <a:endParaRPr lang="de-DE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6E80830E-0470-34FC-2D3D-E37CD652E8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74172A1-1CBF-0B40-9234-7D4D80EC19EA}" type="slidenum">
              <a:rPr lang="en-GB" smtClean="0"/>
              <a:pPr/>
              <a:t>17</a:t>
            </a:fld>
            <a:endParaRPr lang="en-GB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F8F01EDF-1814-66AD-03F6-B89918067F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42060309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89C60B3B-1698-1026-FBD6-6C0FCDFED5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Problem Statement</a:t>
            </a:r>
            <a:br>
              <a:rPr lang="en-GB" dirty="0"/>
            </a:br>
            <a:endParaRPr lang="en-GB" dirty="0"/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5BAAA544-1D02-1AF8-55B1-8971DFA020B3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58272" y="688189"/>
            <a:ext cx="8303637" cy="4126706"/>
          </a:xfrm>
        </p:spPr>
        <p:txBody>
          <a:bodyPr/>
          <a:lstStyle/>
          <a:p>
            <a:pPr>
              <a:defRPr sz="2400" b="0">
                <a:latin typeface="Calibri"/>
              </a:defRPr>
            </a:pPr>
            <a:r>
              <a:rPr lang="en-GB" sz="1800" dirty="0">
                <a:latin typeface="Arial Narrow" panose="020B0606020202030204" pitchFamily="34" charset="0"/>
              </a:rPr>
              <a:t>Pulsed operation of Normal Conducting magnets leads to additional losses such as :</a:t>
            </a:r>
          </a:p>
          <a:p>
            <a:pPr lvl="1">
              <a:buFont typeface="Arial" panose="020B0604020202020204" pitchFamily="34" charset="0"/>
              <a:buChar char="•"/>
              <a:defRPr sz="2400" b="0">
                <a:latin typeface="Calibri"/>
              </a:defRPr>
            </a:pPr>
            <a:r>
              <a:rPr lang="en-GB" sz="1800" dirty="0">
                <a:latin typeface="Arial Narrow" panose="020B0606020202030204" pitchFamily="34" charset="0"/>
              </a:rPr>
              <a:t>Magnetic losses in the ferromagnetic yokes</a:t>
            </a:r>
          </a:p>
          <a:p>
            <a:pPr lvl="1">
              <a:buFont typeface="Arial" panose="020B0604020202020204" pitchFamily="34" charset="0"/>
              <a:buChar char="•"/>
              <a:defRPr sz="2400" b="0">
                <a:latin typeface="Calibri"/>
              </a:defRPr>
            </a:pPr>
            <a:r>
              <a:rPr lang="en-GB" sz="1800" dirty="0">
                <a:latin typeface="Arial Narrow" panose="020B0606020202030204" pitchFamily="34" charset="0"/>
              </a:rPr>
              <a:t>Joule losses in windings (skin &amp; proximity effects)</a:t>
            </a:r>
          </a:p>
          <a:p>
            <a:pPr lvl="1">
              <a:buFont typeface="Arial" panose="020B0604020202020204" pitchFamily="34" charset="0"/>
              <a:buChar char="•"/>
              <a:defRPr sz="2400" b="0">
                <a:latin typeface="Calibri"/>
              </a:defRPr>
            </a:pPr>
            <a:endParaRPr lang="en-GB" sz="1800" dirty="0">
              <a:latin typeface="Arial Narrow" panose="020B0606020202030204" pitchFamily="34" charset="0"/>
            </a:endParaRPr>
          </a:p>
          <a:p>
            <a:pPr lvl="1">
              <a:buFont typeface="Arial" panose="020B0604020202020204" pitchFamily="34" charset="0"/>
              <a:buChar char="•"/>
              <a:defRPr sz="2400" b="0">
                <a:latin typeface="Calibri"/>
              </a:defRPr>
            </a:pPr>
            <a:endParaRPr lang="en-GB" sz="1800" dirty="0">
              <a:latin typeface="Arial Narrow" panose="020B0606020202030204" pitchFamily="34" charset="0"/>
            </a:endParaRPr>
          </a:p>
          <a:p>
            <a:pPr lvl="1">
              <a:buFont typeface="Arial" panose="020B0604020202020204" pitchFamily="34" charset="0"/>
              <a:buChar char="•"/>
              <a:defRPr sz="2400" b="0">
                <a:latin typeface="Calibri"/>
              </a:defRPr>
            </a:pPr>
            <a:endParaRPr lang="en-GB" sz="1800" dirty="0">
              <a:latin typeface="Arial Narrow" panose="020B0606020202030204" pitchFamily="34" charset="0"/>
            </a:endParaRPr>
          </a:p>
          <a:p>
            <a:pPr lvl="1">
              <a:buFont typeface="Arial" panose="020B0604020202020204" pitchFamily="34" charset="0"/>
              <a:buChar char="•"/>
              <a:defRPr sz="2400" b="0">
                <a:latin typeface="Calibri"/>
              </a:defRPr>
            </a:pPr>
            <a:endParaRPr lang="en-GB" sz="1800" dirty="0">
              <a:latin typeface="Arial Narrow" panose="020B0606020202030204" pitchFamily="34" charset="0"/>
            </a:endParaRPr>
          </a:p>
          <a:p>
            <a:pPr lvl="1">
              <a:buFont typeface="Arial" panose="020B0604020202020204" pitchFamily="34" charset="0"/>
              <a:buChar char="•"/>
              <a:defRPr sz="2400" b="0">
                <a:latin typeface="Calibri"/>
              </a:defRPr>
            </a:pPr>
            <a:endParaRPr lang="en-GB" sz="1800" dirty="0">
              <a:latin typeface="Arial Narrow" panose="020B0606020202030204" pitchFamily="34" charset="0"/>
            </a:endParaRPr>
          </a:p>
          <a:p>
            <a:pPr marL="314311" indent="-257175">
              <a:defRPr sz="2400" b="0">
                <a:latin typeface="Calibri"/>
              </a:defRPr>
            </a:pPr>
            <a:r>
              <a:rPr lang="en-GB" sz="1800" dirty="0">
                <a:latin typeface="Arial Narrow" panose="020B0606020202030204" pitchFamily="34" charset="0"/>
              </a:rPr>
              <a:t>Accurate </a:t>
            </a:r>
            <a:r>
              <a:rPr lang="en-GB" sz="1800" b="1" dirty="0">
                <a:latin typeface="Arial Narrow" panose="020B0606020202030204" pitchFamily="34" charset="0"/>
              </a:rPr>
              <a:t>loss evaluation </a:t>
            </a:r>
            <a:r>
              <a:rPr lang="en-GB" sz="1800" dirty="0">
                <a:latin typeface="Arial Narrow" panose="020B0606020202030204" pitchFamily="34" charset="0"/>
              </a:rPr>
              <a:t>is critical for:</a:t>
            </a:r>
          </a:p>
          <a:p>
            <a:pPr lvl="1">
              <a:buFont typeface="Arial" panose="020B0604020202020204" pitchFamily="34" charset="0"/>
              <a:buChar char="•"/>
              <a:defRPr sz="2400" b="0">
                <a:latin typeface="Calibri"/>
              </a:defRPr>
            </a:pPr>
            <a:r>
              <a:rPr lang="en-GB" sz="1800" dirty="0">
                <a:latin typeface="Arial Narrow" panose="020B0606020202030204" pitchFamily="34" charset="0"/>
              </a:rPr>
              <a:t>Global efficiency &amp; Magnet Thermal design</a:t>
            </a:r>
          </a:p>
          <a:p>
            <a:pPr>
              <a:buFont typeface="Wingdings" panose="05000000000000000000" pitchFamily="2" charset="2"/>
              <a:buChar char="§"/>
              <a:defRPr sz="2400" b="0">
                <a:latin typeface="Calibri"/>
              </a:defRPr>
            </a:pPr>
            <a:r>
              <a:rPr lang="en-GB" sz="1800" dirty="0">
                <a:latin typeface="Arial Narrow" panose="020B0606020202030204" pitchFamily="34" charset="0"/>
              </a:rPr>
              <a:t>A </a:t>
            </a:r>
            <a:r>
              <a:rPr lang="en-GB" sz="1800" b="1" dirty="0">
                <a:latin typeface="Arial Narrow" panose="020B0606020202030204" pitchFamily="34" charset="0"/>
              </a:rPr>
              <a:t>dynamic magnet model </a:t>
            </a:r>
            <a:r>
              <a:rPr lang="en-GB" sz="1800" dirty="0">
                <a:latin typeface="Arial Narrow" panose="020B0606020202030204" pitchFamily="34" charset="0"/>
              </a:rPr>
              <a:t>or equivalent circuit is essential for:</a:t>
            </a:r>
          </a:p>
          <a:p>
            <a:pPr lvl="1">
              <a:buFont typeface="Arial" panose="020B0604020202020204" pitchFamily="34" charset="0"/>
              <a:buChar char="•"/>
              <a:defRPr sz="2400" b="0">
                <a:latin typeface="Calibri"/>
              </a:defRPr>
            </a:pPr>
            <a:r>
              <a:rPr lang="en-GB" sz="1800" dirty="0">
                <a:latin typeface="Arial Narrow" panose="020B0606020202030204" pitchFamily="34" charset="0"/>
              </a:rPr>
              <a:t>Power converter sizing</a:t>
            </a:r>
          </a:p>
          <a:p>
            <a:pPr lvl="1">
              <a:buFont typeface="Arial" panose="020B0604020202020204" pitchFamily="34" charset="0"/>
              <a:buChar char="•"/>
              <a:defRPr sz="2400" b="0">
                <a:latin typeface="Calibri"/>
              </a:defRPr>
            </a:pPr>
            <a:r>
              <a:rPr lang="en-GB" sz="1800" dirty="0">
                <a:latin typeface="Arial Narrow" panose="020B0606020202030204" pitchFamily="34" charset="0"/>
              </a:rPr>
              <a:t>Current pulse control strategy development</a:t>
            </a:r>
            <a:br>
              <a:rPr lang="en-GB" sz="1800" dirty="0">
                <a:latin typeface="Arial Narrow" panose="020B0606020202030204" pitchFamily="34" charset="0"/>
              </a:rPr>
            </a:br>
            <a:br>
              <a:rPr lang="en-GB" sz="1800" dirty="0">
                <a:latin typeface="Arial Narrow" panose="020B0606020202030204" pitchFamily="34" charset="0"/>
              </a:rPr>
            </a:br>
            <a:endParaRPr lang="en-GB" sz="1800" dirty="0">
              <a:latin typeface="Arial Narrow" panose="020B0606020202030204" pitchFamily="34" charset="0"/>
            </a:endParaRPr>
          </a:p>
        </p:txBody>
      </p:sp>
      <p:grpSp>
        <p:nvGrpSpPr>
          <p:cNvPr id="70" name="Groupe 69">
            <a:extLst>
              <a:ext uri="{FF2B5EF4-FFF2-40B4-BE49-F238E27FC236}">
                <a16:creationId xmlns:a16="http://schemas.microsoft.com/office/drawing/2014/main" id="{78977FEB-EE18-E6C5-B51B-BF711CE2B818}"/>
              </a:ext>
            </a:extLst>
          </p:cNvPr>
          <p:cNvGrpSpPr/>
          <p:nvPr/>
        </p:nvGrpSpPr>
        <p:grpSpPr>
          <a:xfrm>
            <a:off x="5001232" y="1330132"/>
            <a:ext cx="3775463" cy="1818709"/>
            <a:chOff x="7022460" y="1877236"/>
            <a:chExt cx="5033951" cy="2424945"/>
          </a:xfrm>
        </p:grpSpPr>
        <p:pic>
          <p:nvPicPr>
            <p:cNvPr id="63" name="Image 62">
              <a:extLst>
                <a:ext uri="{FF2B5EF4-FFF2-40B4-BE49-F238E27FC236}">
                  <a16:creationId xmlns:a16="http://schemas.microsoft.com/office/drawing/2014/main" id="{9119C455-C353-7795-5F3C-CD604C4E4DF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388993" y="1877236"/>
              <a:ext cx="3667418" cy="2424945"/>
            </a:xfrm>
            <a:prstGeom prst="rect">
              <a:avLst/>
            </a:prstGeom>
          </p:spPr>
        </p:pic>
        <p:grpSp>
          <p:nvGrpSpPr>
            <p:cNvPr id="69" name="Groupe 68">
              <a:extLst>
                <a:ext uri="{FF2B5EF4-FFF2-40B4-BE49-F238E27FC236}">
                  <a16:creationId xmlns:a16="http://schemas.microsoft.com/office/drawing/2014/main" id="{8C834546-142F-1DDF-2537-1F1BFF42B825}"/>
                </a:ext>
              </a:extLst>
            </p:cNvPr>
            <p:cNvGrpSpPr/>
            <p:nvPr/>
          </p:nvGrpSpPr>
          <p:grpSpPr>
            <a:xfrm>
              <a:off x="7022460" y="3041205"/>
              <a:ext cx="2544237" cy="1209551"/>
              <a:chOff x="7022460" y="3041205"/>
              <a:chExt cx="2544237" cy="1209551"/>
            </a:xfrm>
          </p:grpSpPr>
          <p:pic>
            <p:nvPicPr>
              <p:cNvPr id="30" name="Image 29">
                <a:extLst>
                  <a:ext uri="{FF2B5EF4-FFF2-40B4-BE49-F238E27FC236}">
                    <a16:creationId xmlns:a16="http://schemas.microsoft.com/office/drawing/2014/main" id="{53365E6D-774E-0482-77DE-FD452EADC89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 l="31593" t="55863" r="36347"/>
              <a:stretch/>
            </p:blipFill>
            <p:spPr>
              <a:xfrm flipH="1">
                <a:off x="7022460" y="3107756"/>
                <a:ext cx="1259087" cy="1143000"/>
              </a:xfrm>
              <a:prstGeom prst="rect">
                <a:avLst/>
              </a:prstGeom>
            </p:spPr>
          </p:pic>
          <p:cxnSp>
            <p:nvCxnSpPr>
              <p:cNvPr id="65" name="Connecteur droit avec flèche 64">
                <a:extLst>
                  <a:ext uri="{FF2B5EF4-FFF2-40B4-BE49-F238E27FC236}">
                    <a16:creationId xmlns:a16="http://schemas.microsoft.com/office/drawing/2014/main" id="{4EFEAC12-B896-6E2A-CF24-D11F306DDB6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984311" y="3429000"/>
                <a:ext cx="1029904" cy="500513"/>
              </a:xfrm>
              <a:prstGeom prst="straightConnector1">
                <a:avLst/>
              </a:prstGeom>
              <a:ln w="57150">
                <a:headEnd type="none" w="med" len="med"/>
                <a:tailEnd type="arrow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8" name="Ellipse 67">
                <a:extLst>
                  <a:ext uri="{FF2B5EF4-FFF2-40B4-BE49-F238E27FC236}">
                    <a16:creationId xmlns:a16="http://schemas.microsoft.com/office/drawing/2014/main" id="{042A501D-96DB-B48F-1AF5-A377D468AC34}"/>
                  </a:ext>
                </a:extLst>
              </p:cNvPr>
              <p:cNvSpPr/>
              <p:nvPr/>
            </p:nvSpPr>
            <p:spPr>
              <a:xfrm>
                <a:off x="8975714" y="3041205"/>
                <a:ext cx="590983" cy="590983"/>
              </a:xfrm>
              <a:prstGeom prst="ellipse">
                <a:avLst/>
              </a:prstGeom>
              <a:noFill/>
              <a:ln w="38100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350"/>
              </a:p>
            </p:txBody>
          </p:sp>
        </p:grpSp>
      </p:grpSp>
      <p:pic>
        <p:nvPicPr>
          <p:cNvPr id="2" name="Image 1">
            <a:extLst>
              <a:ext uri="{FF2B5EF4-FFF2-40B4-BE49-F238E27FC236}">
                <a16:creationId xmlns:a16="http://schemas.microsoft.com/office/drawing/2014/main" id="{C28429C8-4903-AF53-BD92-ED2A1962D0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7395" y="1674513"/>
            <a:ext cx="4293950" cy="1778448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648B47-CCF4-DA38-8C8A-9488F3B676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2E4751A8-67D9-E685-A496-F120DFE73D5D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46301" y="779524"/>
            <a:ext cx="8303637" cy="3795712"/>
          </a:xfrm>
        </p:spPr>
        <p:txBody>
          <a:bodyPr/>
          <a:lstStyle/>
          <a:p>
            <a:pPr algn="l">
              <a:defRPr sz="2400" b="0">
                <a:latin typeface="Calibri"/>
              </a:defRPr>
            </a:pPr>
            <a:r>
              <a:rPr lang="en-GB" sz="1800" dirty="0">
                <a:latin typeface="Arial Narrow" panose="020B0606020202030204" pitchFamily="34" charset="0"/>
              </a:rPr>
              <a:t>Objective: Balance accuracy&amp; computational speed for loss estimation in </a:t>
            </a:r>
            <a:r>
              <a:rPr lang="en-GB" sz="1800" b="1" dirty="0">
                <a:latin typeface="Arial Narrow" panose="020B0606020202030204" pitchFamily="34" charset="0"/>
              </a:rPr>
              <a:t>pulsed steady-state regimes</a:t>
            </a:r>
            <a:r>
              <a:rPr lang="en-GB" sz="1800" dirty="0">
                <a:latin typeface="Arial Narrow" panose="020B0606020202030204" pitchFamily="34" charset="0"/>
              </a:rPr>
              <a:t> with </a:t>
            </a:r>
            <a:r>
              <a:rPr lang="en-GB" sz="1800" b="1" dirty="0">
                <a:solidFill>
                  <a:srgbClr val="000000"/>
                </a:solidFill>
                <a:latin typeface="Arial Narrow" panose="020B0606020202030204" pitchFamily="34" charset="0"/>
              </a:rPr>
              <a:t>Time-harmonic FEA </a:t>
            </a:r>
            <a:r>
              <a:rPr lang="en-GB" sz="1800" dirty="0">
                <a:latin typeface="Arial Narrow" panose="020B0606020202030204" pitchFamily="34" charset="0"/>
              </a:rPr>
              <a:t>for efficient iterative optimal design</a:t>
            </a:r>
          </a:p>
          <a:p>
            <a:endParaRPr lang="en-GB" dirty="0">
              <a:latin typeface="Arial Narrow" panose="020B0606020202030204" pitchFamily="34" charset="0"/>
            </a:endParaRPr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E5F3AC63-49A4-1C28-1364-04A6A9209E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Frequency- Domain Loss Evaluation Method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097E10D-3A63-E68A-7B84-E8EE9EC2A83A}"/>
              </a:ext>
            </a:extLst>
          </p:cNvPr>
          <p:cNvSpPr txBox="1"/>
          <p:nvPr/>
        </p:nvSpPr>
        <p:spPr>
          <a:xfrm>
            <a:off x="344091" y="137160"/>
            <a:ext cx="8229600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sz="1350" dirty="0"/>
          </a:p>
        </p:txBody>
      </p:sp>
      <p:grpSp>
        <p:nvGrpSpPr>
          <p:cNvPr id="247" name="Groupe 246">
            <a:extLst>
              <a:ext uri="{FF2B5EF4-FFF2-40B4-BE49-F238E27FC236}">
                <a16:creationId xmlns:a16="http://schemas.microsoft.com/office/drawing/2014/main" id="{3E288924-FA7A-5FE8-EF3D-8A06F018F931}"/>
              </a:ext>
            </a:extLst>
          </p:cNvPr>
          <p:cNvGrpSpPr/>
          <p:nvPr/>
        </p:nvGrpSpPr>
        <p:grpSpPr>
          <a:xfrm>
            <a:off x="5684909" y="1360217"/>
            <a:ext cx="2991359" cy="3357654"/>
            <a:chOff x="5943600" y="1939803"/>
            <a:chExt cx="3988478" cy="4476872"/>
          </a:xfrm>
        </p:grpSpPr>
        <p:grpSp>
          <p:nvGrpSpPr>
            <p:cNvPr id="246" name="Groupe 245">
              <a:extLst>
                <a:ext uri="{FF2B5EF4-FFF2-40B4-BE49-F238E27FC236}">
                  <a16:creationId xmlns:a16="http://schemas.microsoft.com/office/drawing/2014/main" id="{02D328EC-404F-D6DE-F034-829248BA1B81}"/>
                </a:ext>
              </a:extLst>
            </p:cNvPr>
            <p:cNvGrpSpPr/>
            <p:nvPr/>
          </p:nvGrpSpPr>
          <p:grpSpPr>
            <a:xfrm>
              <a:off x="5943600" y="1939803"/>
              <a:ext cx="3988478" cy="4476872"/>
              <a:chOff x="5943600" y="1939803"/>
              <a:chExt cx="3988478" cy="4476872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36" name="Rectangle : coins arrondis 235">
                    <a:extLst>
                      <a:ext uri="{FF2B5EF4-FFF2-40B4-BE49-F238E27FC236}">
                        <a16:creationId xmlns:a16="http://schemas.microsoft.com/office/drawing/2014/main" id="{9DF12B07-0A97-5AD5-EB45-8FAEA98A73FE}"/>
                      </a:ext>
                    </a:extLst>
                  </p:cNvPr>
                  <p:cNvSpPr/>
                  <p:nvPr/>
                </p:nvSpPr>
                <p:spPr>
                  <a:xfrm>
                    <a:off x="5959064" y="1939803"/>
                    <a:ext cx="3957550" cy="988809"/>
                  </a:xfrm>
                  <a:prstGeom prst="roundRect">
                    <a:avLst/>
                  </a:prstGeom>
                  <a:noFill/>
                  <a:ln w="19050"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GB" sz="1400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rPr>
                      <a:t>Fourier decomposition of periodic current pulse on </a:t>
                    </a:r>
                    <a14:m>
                      <m:oMath xmlns:m="http://schemas.openxmlformats.org/officeDocument/2006/math">
                        <m:sSub>
                          <m:sSubPr>
                            <m:ctrlPr>
                              <a:rPr lang="fr-CH" sz="135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H" sz="135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2 </m:t>
                            </m:r>
                            <m:r>
                              <a:rPr lang="fr-CH" sz="135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fr-CH" sz="135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sub>
                        </m:sSub>
                      </m:oMath>
                    </a14:m>
                    <a:endParaRPr lang="en-GB" sz="135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36" name="Rectangle : coins arrondis 235">
                    <a:extLst>
                      <a:ext uri="{FF2B5EF4-FFF2-40B4-BE49-F238E27FC236}">
                        <a16:creationId xmlns:a16="http://schemas.microsoft.com/office/drawing/2014/main" id="{9DF12B07-0A97-5AD5-EB45-8FAEA98A73FE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959064" y="1939803"/>
                    <a:ext cx="3957550" cy="988809"/>
                  </a:xfrm>
                  <a:prstGeom prst="roundRect">
                    <a:avLst/>
                  </a:prstGeom>
                  <a:blipFill>
                    <a:blip r:embed="rId2"/>
                    <a:stretch>
                      <a:fillRect/>
                    </a:stretch>
                  </a:blipFill>
                  <a:ln w="19050"/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237" name="Rectangle : coins arrondis 236">
                <a:extLst>
                  <a:ext uri="{FF2B5EF4-FFF2-40B4-BE49-F238E27FC236}">
                    <a16:creationId xmlns:a16="http://schemas.microsoft.com/office/drawing/2014/main" id="{2C4D87D8-A6A6-50C2-7BA1-039478D21014}"/>
                  </a:ext>
                </a:extLst>
              </p:cNvPr>
              <p:cNvSpPr/>
              <p:nvPr/>
            </p:nvSpPr>
            <p:spPr>
              <a:xfrm>
                <a:off x="5959064" y="3102491"/>
                <a:ext cx="3957550" cy="988809"/>
              </a:xfrm>
              <a:prstGeom prst="roundRect">
                <a:avLst/>
              </a:prstGeom>
              <a:noFill/>
              <a:ln w="19050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SzPts val="2400"/>
                </a:pPr>
                <a:r>
                  <a:rPr lang="en-GB" sz="1400" b="1" dirty="0">
                    <a:solidFill>
                      <a:srgbClr val="000000"/>
                    </a:solidFill>
                    <a:latin typeface="Arial Narrow" panose="020B0606020202030204" pitchFamily="34" charset="0"/>
                  </a:rPr>
                  <a:t>Time-harmonic FEA </a:t>
                </a:r>
                <a:r>
                  <a:rPr lang="en-GB" sz="1400" dirty="0">
                    <a:solidFill>
                      <a:srgbClr val="000000"/>
                    </a:solidFill>
                    <a:latin typeface="Arial Narrow" panose="020B0606020202030204" pitchFamily="34" charset="0"/>
                  </a:rPr>
                  <a:t>for each harmonic</a:t>
                </a:r>
                <a:r>
                  <a:rPr lang="fr-CH" sz="1400" dirty="0">
                    <a:solidFill>
                      <a:srgbClr val="FF0000"/>
                    </a:solidFill>
                    <a:latin typeface="Arial Narrow" panose="020B0606020202030204" pitchFamily="34" charset="0"/>
                  </a:rPr>
                  <a:t> </a:t>
                </a:r>
                <a:r>
                  <a:rPr lang="fr-CH" sz="1350" dirty="0">
                    <a:solidFill>
                      <a:srgbClr val="FF0000"/>
                    </a:solidFill>
                    <a:latin typeface="Cambria Math" panose="02040503050406030204" pitchFamily="18" charset="0"/>
                  </a:rPr>
                  <a:t>𝑛=0 - 7 </a:t>
                </a:r>
                <a:endParaRPr lang="en-GB" sz="135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38" name="Rectangle : coins arrondis 237">
                    <a:extLst>
                      <a:ext uri="{FF2B5EF4-FFF2-40B4-BE49-F238E27FC236}">
                        <a16:creationId xmlns:a16="http://schemas.microsoft.com/office/drawing/2014/main" id="{2B5F3662-C5A6-1F2F-8A11-535B5BC31BAD}"/>
                      </a:ext>
                    </a:extLst>
                  </p:cNvPr>
                  <p:cNvSpPr/>
                  <p:nvPr/>
                </p:nvSpPr>
                <p:spPr>
                  <a:xfrm>
                    <a:off x="5943600" y="4265179"/>
                    <a:ext cx="3988478" cy="988809"/>
                  </a:xfrm>
                  <a:prstGeom prst="roundRect">
                    <a:avLst/>
                  </a:prstGeom>
                  <a:noFill/>
                  <a:ln w="19050"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>
                      <a:buSzPts val="2400"/>
                    </a:pPr>
                    <a:r>
                      <a:rPr lang="en-GB" sz="1400" dirty="0">
                        <a:solidFill>
                          <a:srgbClr val="000000"/>
                        </a:solidFill>
                        <a:latin typeface="Arial Narrow" panose="020B0606020202030204" pitchFamily="34" charset="0"/>
                      </a:rPr>
                      <a:t>Sum harmonic contributions to compute steady-state losses</a:t>
                    </a:r>
                    <a14:m>
                      <m:oMath xmlns:m="http://schemas.openxmlformats.org/officeDocument/2006/math">
                        <m:sSub>
                          <m:sSubPr>
                            <m:ctrlPr>
                              <a:rPr lang="fr-CH" sz="135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H" sz="135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fr-CH" sz="135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fr-CH" sz="135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sub>
                        </m:sSub>
                      </m:oMath>
                    </a14:m>
                    <a:r>
                      <a:rPr lang="en-GB" sz="135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a:t> </a:t>
                    </a:r>
                    <a:r>
                      <a:rPr lang="en-GB" sz="1400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a:t>on</a:t>
                    </a:r>
                    <a:r>
                      <a:rPr lang="en-GB" sz="1350" dirty="0">
                        <a:solidFill>
                          <a:schemeClr val="tx1"/>
                        </a:solidFill>
                      </a:rPr>
                      <a:t> </a:t>
                    </a:r>
                    <a14:m>
                      <m:oMath xmlns:m="http://schemas.openxmlformats.org/officeDocument/2006/math">
                        <m:sSub>
                          <m:sSubPr>
                            <m:ctrlPr>
                              <a:rPr lang="fr-CH" sz="135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H" sz="135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2 </m:t>
                            </m:r>
                            <m:r>
                              <a:rPr lang="fr-CH" sz="135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fr-CH" sz="135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sub>
                        </m:sSub>
                      </m:oMath>
                    </a14:m>
                    <a:endParaRPr lang="en-GB" sz="1350" dirty="0">
                      <a:solidFill>
                        <a:srgbClr val="000000"/>
                      </a:solidFill>
                      <a:latin typeface="Calibri" panose="020F050202020403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238" name="Rectangle : coins arrondis 237">
                    <a:extLst>
                      <a:ext uri="{FF2B5EF4-FFF2-40B4-BE49-F238E27FC236}">
                        <a16:creationId xmlns:a16="http://schemas.microsoft.com/office/drawing/2014/main" id="{2B5F3662-C5A6-1F2F-8A11-535B5BC31BAD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943600" y="4265179"/>
                    <a:ext cx="3988478" cy="988809"/>
                  </a:xfrm>
                  <a:prstGeom prst="roundRect">
                    <a:avLst/>
                  </a:prstGeom>
                  <a:blipFill>
                    <a:blip r:embed="rId3"/>
                    <a:stretch>
                      <a:fillRect/>
                    </a:stretch>
                  </a:blipFill>
                  <a:ln w="19050"/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39" name="Rectangle : coins arrondis 238">
                    <a:extLst>
                      <a:ext uri="{FF2B5EF4-FFF2-40B4-BE49-F238E27FC236}">
                        <a16:creationId xmlns:a16="http://schemas.microsoft.com/office/drawing/2014/main" id="{3EF84516-A9E7-13A3-D637-A8605C2C0624}"/>
                      </a:ext>
                    </a:extLst>
                  </p:cNvPr>
                  <p:cNvSpPr/>
                  <p:nvPr/>
                </p:nvSpPr>
                <p:spPr>
                  <a:xfrm>
                    <a:off x="5946377" y="5427866"/>
                    <a:ext cx="3982924" cy="988809"/>
                  </a:xfrm>
                  <a:prstGeom prst="roundRect">
                    <a:avLst/>
                  </a:prstGeom>
                  <a:noFill/>
                  <a:ln w="19050"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>
                      <a:buSzPts val="2400"/>
                    </a:pPr>
                    <a:r>
                      <a:rPr lang="en-GB" sz="1400" dirty="0">
                        <a:solidFill>
                          <a:srgbClr val="000000"/>
                        </a:solidFill>
                        <a:latin typeface="Arial Narrow" panose="020B0606020202030204" pitchFamily="34" charset="0"/>
                      </a:rPr>
                      <a:t>Sum Compute average steady-state losses </a:t>
                    </a:r>
                    <a:r>
                      <a:rPr lang="fr-CH" sz="1400" dirty="0">
                        <a:solidFill>
                          <a:srgbClr val="000000"/>
                        </a:solidFill>
                        <a:latin typeface="Arial Narrow" panose="020B0606020202030204" pitchFamily="34" charset="0"/>
                      </a:rPr>
                      <a:t>on </a:t>
                    </a:r>
                    <a14:m>
                      <m:oMath xmlns:m="http://schemas.openxmlformats.org/officeDocument/2006/math">
                        <m:sSub>
                          <m:sSubPr>
                            <m:ctrlPr>
                              <a:rPr lang="fr-CH" sz="135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H" sz="135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fr-CH" sz="135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𝑐𝑦𝑐𝑙𝑒</m:t>
                            </m:r>
                          </m:sub>
                        </m:sSub>
                        <m:r>
                          <a:rPr lang="fr-CH" sz="135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: </m:t>
                        </m:r>
                        <m:sSub>
                          <m:sSubPr>
                            <m:ctrlPr>
                              <a:rPr lang="fr-CH" sz="135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sSub>
                              <m:sSubPr>
                                <m:ctrlPr>
                                  <a:rPr lang="fr-CH" sz="135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CH" sz="135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</m:e>
                              <m:sub>
                                <m:r>
                                  <a:rPr lang="fr-CH" sz="135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𝑐𝑦𝑐𝑙𝑒</m:t>
                                </m:r>
                              </m:sub>
                            </m:sSub>
                            <m:r>
                              <a:rPr lang="fr-CH" sz="135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fr-CH" sz="135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fr-CH" sz="135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sub>
                        </m:sSub>
                        <m:f>
                          <m:fPr>
                            <m:ctrlPr>
                              <a:rPr lang="fr-CH" sz="135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fr-CH" sz="135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CH" sz="135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2.</m:t>
                                </m:r>
                                <m:r>
                                  <a:rPr lang="fr-CH" sz="135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e>
                              <m:sub>
                                <m:r>
                                  <a:rPr lang="fr-CH" sz="135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fr-CH" sz="135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CH" sz="135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e>
                              <m:sub>
                                <m:r>
                                  <a:rPr lang="fr-CH" sz="135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𝑐𝑦𝑐𝑙𝑒</m:t>
                                </m:r>
                              </m:sub>
                            </m:sSub>
                          </m:den>
                        </m:f>
                      </m:oMath>
                    </a14:m>
                    <a:endParaRPr lang="en-GB" sz="1350" dirty="0">
                      <a:solidFill>
                        <a:srgbClr val="000000"/>
                      </a:solidFill>
                      <a:latin typeface="Calibri" panose="020F050202020403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239" name="Rectangle : coins arrondis 238">
                    <a:extLst>
                      <a:ext uri="{FF2B5EF4-FFF2-40B4-BE49-F238E27FC236}">
                        <a16:creationId xmlns:a16="http://schemas.microsoft.com/office/drawing/2014/main" id="{3EF84516-A9E7-13A3-D637-A8605C2C0624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946377" y="5427866"/>
                    <a:ext cx="3982924" cy="988809"/>
                  </a:xfrm>
                  <a:prstGeom prst="roundRect">
                    <a:avLst/>
                  </a:prstGeom>
                  <a:blipFill>
                    <a:blip r:embed="rId4"/>
                    <a:stretch>
                      <a:fillRect/>
                    </a:stretch>
                  </a:blipFill>
                  <a:ln w="19050"/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245" name="Groupe 244">
              <a:extLst>
                <a:ext uri="{FF2B5EF4-FFF2-40B4-BE49-F238E27FC236}">
                  <a16:creationId xmlns:a16="http://schemas.microsoft.com/office/drawing/2014/main" id="{59AECD9F-472D-3229-1DE9-6970D3C5CA9E}"/>
                </a:ext>
              </a:extLst>
            </p:cNvPr>
            <p:cNvGrpSpPr/>
            <p:nvPr/>
          </p:nvGrpSpPr>
          <p:grpSpPr>
            <a:xfrm>
              <a:off x="7729898" y="2933265"/>
              <a:ext cx="415882" cy="2485294"/>
              <a:chOff x="7757450" y="2933265"/>
              <a:chExt cx="415882" cy="2485294"/>
            </a:xfrm>
          </p:grpSpPr>
          <p:sp>
            <p:nvSpPr>
              <p:cNvPr id="242" name="Flèche : bas 241">
                <a:extLst>
                  <a:ext uri="{FF2B5EF4-FFF2-40B4-BE49-F238E27FC236}">
                    <a16:creationId xmlns:a16="http://schemas.microsoft.com/office/drawing/2014/main" id="{2FC42A09-2898-5AAE-E4C1-9AE3F6DD5E92}"/>
                  </a:ext>
                </a:extLst>
              </p:cNvPr>
              <p:cNvSpPr/>
              <p:nvPr/>
            </p:nvSpPr>
            <p:spPr>
              <a:xfrm>
                <a:off x="7757450" y="2933265"/>
                <a:ext cx="415882" cy="169225"/>
              </a:xfrm>
              <a:prstGeom prst="downArrow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350"/>
              </a:p>
            </p:txBody>
          </p:sp>
          <p:sp>
            <p:nvSpPr>
              <p:cNvPr id="243" name="Flèche : bas 242">
                <a:extLst>
                  <a:ext uri="{FF2B5EF4-FFF2-40B4-BE49-F238E27FC236}">
                    <a16:creationId xmlns:a16="http://schemas.microsoft.com/office/drawing/2014/main" id="{28322F2B-D721-6564-89A0-16AAC9AC2DC5}"/>
                  </a:ext>
                </a:extLst>
              </p:cNvPr>
              <p:cNvSpPr/>
              <p:nvPr/>
            </p:nvSpPr>
            <p:spPr>
              <a:xfrm>
                <a:off x="7757450" y="4091300"/>
                <a:ext cx="415882" cy="169225"/>
              </a:xfrm>
              <a:prstGeom prst="downArrow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350"/>
              </a:p>
            </p:txBody>
          </p:sp>
          <p:sp>
            <p:nvSpPr>
              <p:cNvPr id="244" name="Flèche : bas 243">
                <a:extLst>
                  <a:ext uri="{FF2B5EF4-FFF2-40B4-BE49-F238E27FC236}">
                    <a16:creationId xmlns:a16="http://schemas.microsoft.com/office/drawing/2014/main" id="{25C06CF7-680D-BCCD-8525-06B8848118B1}"/>
                  </a:ext>
                </a:extLst>
              </p:cNvPr>
              <p:cNvSpPr/>
              <p:nvPr/>
            </p:nvSpPr>
            <p:spPr>
              <a:xfrm>
                <a:off x="7757450" y="5249334"/>
                <a:ext cx="415882" cy="169225"/>
              </a:xfrm>
              <a:prstGeom prst="downArrow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350"/>
              </a:p>
            </p:txBody>
          </p:sp>
        </p:grpSp>
      </p:grpSp>
      <p:grpSp>
        <p:nvGrpSpPr>
          <p:cNvPr id="55" name="Groupe 54">
            <a:extLst>
              <a:ext uri="{FF2B5EF4-FFF2-40B4-BE49-F238E27FC236}">
                <a16:creationId xmlns:a16="http://schemas.microsoft.com/office/drawing/2014/main" id="{E4AF8127-65E8-FF07-43F8-DD49094B25BC}"/>
              </a:ext>
            </a:extLst>
          </p:cNvPr>
          <p:cNvGrpSpPr/>
          <p:nvPr/>
        </p:nvGrpSpPr>
        <p:grpSpPr>
          <a:xfrm>
            <a:off x="2798407" y="1591443"/>
            <a:ext cx="2375971" cy="3215261"/>
            <a:chOff x="2906110" y="1171249"/>
            <a:chExt cx="2375971" cy="3215261"/>
          </a:xfrm>
        </p:grpSpPr>
        <p:grpSp>
          <p:nvGrpSpPr>
            <p:cNvPr id="241" name="Groupe 240">
              <a:extLst>
                <a:ext uri="{FF2B5EF4-FFF2-40B4-BE49-F238E27FC236}">
                  <a16:creationId xmlns:a16="http://schemas.microsoft.com/office/drawing/2014/main" id="{AFE14419-6130-C518-D314-FE5A3A21B1F6}"/>
                </a:ext>
              </a:extLst>
            </p:cNvPr>
            <p:cNvGrpSpPr/>
            <p:nvPr/>
          </p:nvGrpSpPr>
          <p:grpSpPr>
            <a:xfrm>
              <a:off x="2906110" y="1171249"/>
              <a:ext cx="2375971" cy="3215261"/>
              <a:chOff x="398905" y="1575701"/>
              <a:chExt cx="3801807" cy="5144760"/>
            </a:xfrm>
          </p:grpSpPr>
          <p:pic>
            <p:nvPicPr>
              <p:cNvPr id="15" name="Image 14">
                <a:extLst>
                  <a:ext uri="{FF2B5EF4-FFF2-40B4-BE49-F238E27FC236}">
                    <a16:creationId xmlns:a16="http://schemas.microsoft.com/office/drawing/2014/main" id="{C9BA3C66-FA3F-E3F8-CA64-426537A410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57200" y="2392058"/>
                <a:ext cx="3715567" cy="2050668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6" name="ZoneTexte 15">
                    <a:extLst>
                      <a:ext uri="{FF2B5EF4-FFF2-40B4-BE49-F238E27FC236}">
                        <a16:creationId xmlns:a16="http://schemas.microsoft.com/office/drawing/2014/main" id="{021E7319-8603-7200-32DF-C37D9518B244}"/>
                      </a:ext>
                    </a:extLst>
                  </p:cNvPr>
                  <p:cNvSpPr txBox="1"/>
                  <p:nvPr/>
                </p:nvSpPr>
                <p:spPr>
                  <a:xfrm>
                    <a:off x="398905" y="1575701"/>
                    <a:ext cx="3801807" cy="135163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fr-CH" sz="1600" dirty="0">
                        <a:latin typeface="Arial Narrow" panose="020B0606020202030204" pitchFamily="34" charset="0"/>
                      </a:rPr>
                      <a:t>Real &amp; </a:t>
                    </a:r>
                    <a:r>
                      <a:rPr lang="fr-CH" sz="1600" dirty="0" err="1">
                        <a:latin typeface="Arial Narrow" panose="020B0606020202030204" pitchFamily="34" charset="0"/>
                      </a:rPr>
                      <a:t>Reconstructed</a:t>
                    </a:r>
                    <a:r>
                      <a:rPr lang="fr-CH" sz="1600" dirty="0">
                        <a:latin typeface="Arial Narrow" panose="020B0606020202030204" pitchFamily="34" charset="0"/>
                      </a:rPr>
                      <a:t> Signal </a:t>
                    </a:r>
                  </a:p>
                  <a:p>
                    <a:pPr algn="ctr"/>
                    <a:r>
                      <a:rPr lang="fr-CH" sz="1600" dirty="0">
                        <a:latin typeface="Arial Narrow" panose="020B0606020202030204" pitchFamily="34" charset="0"/>
                      </a:rPr>
                      <a:t>(</a:t>
                    </a:r>
                    <a:r>
                      <a:rPr lang="fr-CH" sz="1600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a:t>𝑛=0 - 7 </a:t>
                    </a:r>
                    <a:r>
                      <a:rPr lang="fr-CH" sz="1600" dirty="0">
                        <a:latin typeface="Arial Narrow" panose="020B0606020202030204" pitchFamily="34" charset="0"/>
                      </a:rPr>
                      <a:t>) on </a:t>
                    </a:r>
                    <a14:m>
                      <m:oMath xmlns:m="http://schemas.openxmlformats.org/officeDocument/2006/math">
                        <m:r>
                          <a:rPr lang="fr-CH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sSub>
                          <m:sSubPr>
                            <m:ctrlPr>
                              <a:rPr lang="fr-CH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H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fr-CH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sub>
                        </m:sSub>
                      </m:oMath>
                    </a14:m>
                    <a:endParaRPr lang="en-GB" dirty="0">
                      <a:solidFill>
                        <a:srgbClr val="FF0000"/>
                      </a:solidFill>
                    </a:endParaRPr>
                  </a:p>
                  <a:p>
                    <a:pPr algn="ctr"/>
                    <a:r>
                      <a:rPr lang="fr-CH" sz="1350" dirty="0"/>
                      <a:t> </a:t>
                    </a:r>
                    <a:endParaRPr lang="en-GB" sz="1350" dirty="0"/>
                  </a:p>
                </p:txBody>
              </p:sp>
            </mc:Choice>
            <mc:Fallback xmlns="">
              <p:sp>
                <p:nvSpPr>
                  <p:cNvPr id="16" name="ZoneTexte 15">
                    <a:extLst>
                      <a:ext uri="{FF2B5EF4-FFF2-40B4-BE49-F238E27FC236}">
                        <a16:creationId xmlns:a16="http://schemas.microsoft.com/office/drawing/2014/main" id="{021E7319-8603-7200-32DF-C37D9518B244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98905" y="1575701"/>
                    <a:ext cx="3801807" cy="1351639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l="-769" t="-1439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pic>
            <p:nvPicPr>
              <p:cNvPr id="17" name="Image 16">
                <a:extLst>
                  <a:ext uri="{FF2B5EF4-FFF2-40B4-BE49-F238E27FC236}">
                    <a16:creationId xmlns:a16="http://schemas.microsoft.com/office/drawing/2014/main" id="{8D43B699-5009-7E88-9C2E-8CD92E98189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72918" y="4773776"/>
                <a:ext cx="3599849" cy="1946685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8" name="ZoneTexte 17">
                    <a:extLst>
                      <a:ext uri="{FF2B5EF4-FFF2-40B4-BE49-F238E27FC236}">
                        <a16:creationId xmlns:a16="http://schemas.microsoft.com/office/drawing/2014/main" id="{8F26C633-4B9E-FBB7-9729-F68F5D613A5F}"/>
                      </a:ext>
                    </a:extLst>
                  </p:cNvPr>
                  <p:cNvSpPr txBox="1"/>
                  <p:nvPr/>
                </p:nvSpPr>
                <p:spPr>
                  <a:xfrm>
                    <a:off x="2114118" y="4324894"/>
                    <a:ext cx="458843" cy="33145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fr-CH" sz="15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sSub>
                            <m:sSubPr>
                              <m:ctrlPr>
                                <a:rPr lang="fr-CH" sz="15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CH" sz="15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fr-CH" sz="15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</m:oMath>
                      </m:oMathPara>
                    </a14:m>
                    <a:endParaRPr lang="en-GB" sz="1500" dirty="0">
                      <a:solidFill>
                        <a:srgbClr val="FF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8" name="ZoneTexte 17">
                    <a:extLst>
                      <a:ext uri="{FF2B5EF4-FFF2-40B4-BE49-F238E27FC236}">
                        <a16:creationId xmlns:a16="http://schemas.microsoft.com/office/drawing/2014/main" id="{8F26C633-4B9E-FBB7-9729-F68F5D613A5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114118" y="4324894"/>
                    <a:ext cx="458843" cy="331459"/>
                  </a:xfrm>
                  <a:prstGeom prst="rect">
                    <a:avLst/>
                  </a:prstGeom>
                  <a:blipFill>
                    <a:blip r:embed="rId8"/>
                    <a:stretch>
                      <a:fillRect l="-23404" r="-12766" b="-41176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3" name="Connecteur droit 12">
                <a:extLst>
                  <a:ext uri="{FF2B5EF4-FFF2-40B4-BE49-F238E27FC236}">
                    <a16:creationId xmlns:a16="http://schemas.microsoft.com/office/drawing/2014/main" id="{5507E21C-35A2-4D75-6289-026793F5AC2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51183" y="2392058"/>
                <a:ext cx="0" cy="2113100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Connecteur droit 13">
                <a:extLst>
                  <a:ext uri="{FF2B5EF4-FFF2-40B4-BE49-F238E27FC236}">
                    <a16:creationId xmlns:a16="http://schemas.microsoft.com/office/drawing/2014/main" id="{6ECC7BE5-E36A-0808-A645-9B5EB5C050A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41031" y="2392058"/>
                <a:ext cx="0" cy="2113100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Connecteur droit 10">
                <a:extLst>
                  <a:ext uri="{FF2B5EF4-FFF2-40B4-BE49-F238E27FC236}">
                    <a16:creationId xmlns:a16="http://schemas.microsoft.com/office/drawing/2014/main" id="{57188221-BAD4-174B-312D-9B4CD84C5EC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081" y="4332789"/>
                <a:ext cx="3207856" cy="0"/>
              </a:xfrm>
              <a:prstGeom prst="line">
                <a:avLst/>
              </a:prstGeom>
              <a:ln w="12700">
                <a:solidFill>
                  <a:schemeClr val="tx1"/>
                </a:solidFill>
                <a:headEnd type="arrow" w="med" len="med"/>
                <a:tailEnd type="arrow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2" name="Connecteur droit 21">
              <a:extLst>
                <a:ext uri="{FF2B5EF4-FFF2-40B4-BE49-F238E27FC236}">
                  <a16:creationId xmlns:a16="http://schemas.microsoft.com/office/drawing/2014/main" id="{552020B8-3DE7-A0CC-B3F8-3117F9E8DE91}"/>
                </a:ext>
              </a:extLst>
            </p:cNvPr>
            <p:cNvCxnSpPr>
              <a:cxnSpLocks/>
            </p:cNvCxnSpPr>
            <p:nvPr/>
          </p:nvCxnSpPr>
          <p:spPr>
            <a:xfrm>
              <a:off x="3635896" y="2656402"/>
              <a:ext cx="936104" cy="0"/>
            </a:xfrm>
            <a:prstGeom prst="line">
              <a:avLst/>
            </a:prstGeom>
            <a:ln w="12700">
              <a:solidFill>
                <a:schemeClr val="tx1"/>
              </a:solidFill>
              <a:headEnd type="arrow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ZoneTexte 23">
                  <a:extLst>
                    <a:ext uri="{FF2B5EF4-FFF2-40B4-BE49-F238E27FC236}">
                      <a16:creationId xmlns:a16="http://schemas.microsoft.com/office/drawing/2014/main" id="{C2FA5C4A-F015-8737-A7FD-D358FD0ABDA3}"/>
                    </a:ext>
                  </a:extLst>
                </p:cNvPr>
                <p:cNvSpPr txBox="1"/>
                <p:nvPr/>
              </p:nvSpPr>
              <p:spPr>
                <a:xfrm>
                  <a:off x="3978047" y="2386959"/>
                  <a:ext cx="238335" cy="24859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fr-CH" sz="15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H" sz="15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fr-CH" sz="15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sub>
                        </m:sSub>
                      </m:oMath>
                    </m:oMathPara>
                  </a14:m>
                  <a:endParaRPr lang="en-GB" sz="15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24" name="ZoneTexte 23">
                  <a:extLst>
                    <a:ext uri="{FF2B5EF4-FFF2-40B4-BE49-F238E27FC236}">
                      <a16:creationId xmlns:a16="http://schemas.microsoft.com/office/drawing/2014/main" id="{C2FA5C4A-F015-8737-A7FD-D358FD0ABDA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78047" y="2386959"/>
                  <a:ext cx="238335" cy="248594"/>
                </a:xfrm>
                <a:prstGeom prst="rect">
                  <a:avLst/>
                </a:prstGeom>
                <a:blipFill>
                  <a:blip r:embed="rId9"/>
                  <a:stretch>
                    <a:fillRect l="-17949" r="-2564" b="-17073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7" name="Connecteur droit 26">
              <a:extLst>
                <a:ext uri="{FF2B5EF4-FFF2-40B4-BE49-F238E27FC236}">
                  <a16:creationId xmlns:a16="http://schemas.microsoft.com/office/drawing/2014/main" id="{2ABEA18A-655E-C885-B972-F932D9954932}"/>
                </a:ext>
              </a:extLst>
            </p:cNvPr>
            <p:cNvCxnSpPr>
              <a:cxnSpLocks/>
            </p:cNvCxnSpPr>
            <p:nvPr/>
          </p:nvCxnSpPr>
          <p:spPr>
            <a:xfrm>
              <a:off x="4582943" y="2468780"/>
              <a:ext cx="0" cy="350798"/>
            </a:xfrm>
            <a:prstGeom prst="line">
              <a:avLst/>
            </a:prstGeom>
            <a:ln w="9525">
              <a:solidFill>
                <a:schemeClr val="tx1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onnecteur droit 28">
              <a:extLst>
                <a:ext uri="{FF2B5EF4-FFF2-40B4-BE49-F238E27FC236}">
                  <a16:creationId xmlns:a16="http://schemas.microsoft.com/office/drawing/2014/main" id="{1803B094-923B-203F-2555-7B5D49DA7256}"/>
                </a:ext>
              </a:extLst>
            </p:cNvPr>
            <p:cNvCxnSpPr>
              <a:cxnSpLocks/>
            </p:cNvCxnSpPr>
            <p:nvPr/>
          </p:nvCxnSpPr>
          <p:spPr>
            <a:xfrm>
              <a:off x="3620765" y="2460154"/>
              <a:ext cx="0" cy="350798"/>
            </a:xfrm>
            <a:prstGeom prst="line">
              <a:avLst/>
            </a:prstGeom>
            <a:ln w="9525">
              <a:solidFill>
                <a:schemeClr val="tx1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AECAC036-386A-F136-7F17-EB846D17A2F7}"/>
                  </a:ext>
                </a:extLst>
              </p:cNvPr>
              <p:cNvSpPr txBox="1"/>
              <p:nvPr/>
            </p:nvSpPr>
            <p:spPr>
              <a:xfrm>
                <a:off x="365494" y="1585209"/>
                <a:ext cx="2189815" cy="10269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CH" sz="1600" dirty="0" err="1">
                    <a:latin typeface="Arial Narrow" panose="020B0606020202030204" pitchFamily="34" charset="0"/>
                  </a:rPr>
                  <a:t>Steady</a:t>
                </a:r>
                <a:r>
                  <a:rPr lang="fr-CH" sz="1600" dirty="0">
                    <a:latin typeface="Arial Narrow" panose="020B0606020202030204" pitchFamily="34" charset="0"/>
                  </a:rPr>
                  <a:t>-state </a:t>
                </a:r>
                <a:r>
                  <a:rPr lang="fr-CH" sz="1600" dirty="0" err="1">
                    <a:latin typeface="Arial Narrow" panose="020B0606020202030204" pitchFamily="34" charset="0"/>
                  </a:rPr>
                  <a:t>obtained</a:t>
                </a:r>
                <a:r>
                  <a:rPr lang="fr-CH" sz="1600" dirty="0">
                    <a:latin typeface="Arial Narrow" panose="020B0606020202030204" pitchFamily="34" charset="0"/>
                  </a:rPr>
                  <a:t> on  on </a:t>
                </a:r>
                <a14:m>
                  <m:oMath xmlns:m="http://schemas.openxmlformats.org/officeDocument/2006/math">
                    <m:r>
                      <a:rPr lang="fr-CH" sz="16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2</m:t>
                    </m:r>
                    <m:sSub>
                      <m:sSubPr>
                        <m:ctrlPr>
                          <a:rPr lang="fr-CH" sz="1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sz="1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fr-CH" sz="1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</m:oMath>
                </a14:m>
                <a:r>
                  <a:rPr lang="fr-CH" sz="1600" dirty="0" err="1">
                    <a:latin typeface="Arial Narrow" panose="020B0606020202030204" pitchFamily="34" charset="0"/>
                  </a:rPr>
                  <a:t>with</a:t>
                </a:r>
                <a:r>
                  <a:rPr lang="fr-CH" sz="1600" dirty="0">
                    <a:latin typeface="Arial Narrow" panose="020B0606020202030204" pitchFamily="34" charset="0"/>
                  </a:rPr>
                  <a:t> </a:t>
                </a:r>
                <a:r>
                  <a:rPr lang="en-GB" sz="1600" b="1" dirty="0">
                    <a:latin typeface="Arial Narrow" panose="020B0606020202030204" pitchFamily="34" charset="0"/>
                  </a:rPr>
                  <a:t>Transient FEA</a:t>
                </a:r>
              </a:p>
              <a:p>
                <a:endParaRPr lang="en-GB" sz="1400" dirty="0">
                  <a:solidFill>
                    <a:srgbClr val="FF0000"/>
                  </a:solidFill>
                </a:endParaRPr>
              </a:p>
              <a:p>
                <a:r>
                  <a:rPr lang="fr-CH" sz="1350" dirty="0"/>
                  <a:t> </a:t>
                </a:r>
                <a:endParaRPr lang="en-GB" sz="1350" dirty="0"/>
              </a:p>
            </p:txBody>
          </p:sp>
        </mc:Choice>
        <mc:Fallback xmlns=""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AECAC036-386A-F136-7F17-EB846D17A2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494" y="1585209"/>
                <a:ext cx="2189815" cy="1026948"/>
              </a:xfrm>
              <a:prstGeom prst="rect">
                <a:avLst/>
              </a:prstGeom>
              <a:blipFill>
                <a:blip r:embed="rId10"/>
                <a:stretch>
                  <a:fillRect l="-1671" t="-1183" r="-195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4" name="Groupe 33">
            <a:extLst>
              <a:ext uri="{FF2B5EF4-FFF2-40B4-BE49-F238E27FC236}">
                <a16:creationId xmlns:a16="http://schemas.microsoft.com/office/drawing/2014/main" id="{979A051B-649F-6632-5200-EE640BD86FB9}"/>
              </a:ext>
            </a:extLst>
          </p:cNvPr>
          <p:cNvGrpSpPr/>
          <p:nvPr/>
        </p:nvGrpSpPr>
        <p:grpSpPr>
          <a:xfrm>
            <a:off x="241032" y="2234948"/>
            <a:ext cx="2264756" cy="2288332"/>
            <a:chOff x="134594" y="1646664"/>
            <a:chExt cx="2264756" cy="2288332"/>
          </a:xfrm>
        </p:grpSpPr>
        <p:grpSp>
          <p:nvGrpSpPr>
            <p:cNvPr id="2" name="Groupe 1">
              <a:extLst>
                <a:ext uri="{FF2B5EF4-FFF2-40B4-BE49-F238E27FC236}">
                  <a16:creationId xmlns:a16="http://schemas.microsoft.com/office/drawing/2014/main" id="{FEF8C402-7C5B-56EE-6201-EA1605196AF6}"/>
                </a:ext>
              </a:extLst>
            </p:cNvPr>
            <p:cNvGrpSpPr/>
            <p:nvPr/>
          </p:nvGrpSpPr>
          <p:grpSpPr>
            <a:xfrm>
              <a:off x="134594" y="1646664"/>
              <a:ext cx="2264756" cy="2288332"/>
              <a:chOff x="5580595" y="1618915"/>
              <a:chExt cx="2264756" cy="2288332"/>
            </a:xfrm>
          </p:grpSpPr>
          <p:grpSp>
            <p:nvGrpSpPr>
              <p:cNvPr id="4" name="Groupe 3">
                <a:extLst>
                  <a:ext uri="{FF2B5EF4-FFF2-40B4-BE49-F238E27FC236}">
                    <a16:creationId xmlns:a16="http://schemas.microsoft.com/office/drawing/2014/main" id="{538B5253-2360-5C0D-7000-83CD8C461FD2}"/>
                  </a:ext>
                </a:extLst>
              </p:cNvPr>
              <p:cNvGrpSpPr/>
              <p:nvPr/>
            </p:nvGrpSpPr>
            <p:grpSpPr>
              <a:xfrm>
                <a:off x="5580595" y="1618915"/>
                <a:ext cx="2264756" cy="2288332"/>
                <a:chOff x="5580595" y="1618915"/>
                <a:chExt cx="2264756" cy="2288332"/>
              </a:xfrm>
            </p:grpSpPr>
            <p:grpSp>
              <p:nvGrpSpPr>
                <p:cNvPr id="8" name="Groupe 7">
                  <a:extLst>
                    <a:ext uri="{FF2B5EF4-FFF2-40B4-BE49-F238E27FC236}">
                      <a16:creationId xmlns:a16="http://schemas.microsoft.com/office/drawing/2014/main" id="{803D03B4-2961-777D-EEA9-9DCE609792DA}"/>
                    </a:ext>
                  </a:extLst>
                </p:cNvPr>
                <p:cNvGrpSpPr/>
                <p:nvPr/>
              </p:nvGrpSpPr>
              <p:grpSpPr>
                <a:xfrm>
                  <a:off x="5580595" y="1618915"/>
                  <a:ext cx="2264756" cy="2288332"/>
                  <a:chOff x="5580595" y="1618915"/>
                  <a:chExt cx="2264756" cy="2288332"/>
                </a:xfrm>
              </p:grpSpPr>
              <p:pic>
                <p:nvPicPr>
                  <p:cNvPr id="19" name="Grafik 21" descr="Ein Bild, das Diagramm, Text, Reihe, Screenshot enthält.&#10;&#10;KI-generierte Inhalte können fehlerhaft sein.">
                    <a:extLst>
                      <a:ext uri="{FF2B5EF4-FFF2-40B4-BE49-F238E27FC236}">
                        <a16:creationId xmlns:a16="http://schemas.microsoft.com/office/drawing/2014/main" id="{30DF5891-DF5E-5E52-9355-8D08084DD3D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1"/>
                  <a:stretch>
                    <a:fillRect/>
                  </a:stretch>
                </p:blipFill>
                <p:spPr>
                  <a:xfrm>
                    <a:off x="5580595" y="2728812"/>
                    <a:ext cx="2264756" cy="1178435"/>
                  </a:xfrm>
                  <a:prstGeom prst="rect">
                    <a:avLst/>
                  </a:prstGeom>
                </p:spPr>
              </p:pic>
              <p:pic>
                <p:nvPicPr>
                  <p:cNvPr id="20" name="Inhaltsplatzhalter 11" descr="Ein Bild, das Text, Reihe, Diagramm, parallel enthält.&#10;&#10;KI-generierte Inhalte können fehlerhaft sein.">
                    <a:extLst>
                      <a:ext uri="{FF2B5EF4-FFF2-40B4-BE49-F238E27FC236}">
                        <a16:creationId xmlns:a16="http://schemas.microsoft.com/office/drawing/2014/main" id="{DBDF5600-EC19-4EF7-2FFE-6E4E4ADEDF3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2"/>
                  <a:stretch>
                    <a:fillRect/>
                  </a:stretch>
                </p:blipFill>
                <p:spPr>
                  <a:xfrm>
                    <a:off x="5697951" y="1618915"/>
                    <a:ext cx="2133035" cy="1109897"/>
                  </a:xfrm>
                  <a:prstGeom prst="rect">
                    <a:avLst/>
                  </a:prstGeom>
                </p:spPr>
              </p:pic>
              <p:cxnSp>
                <p:nvCxnSpPr>
                  <p:cNvPr id="21" name="Connecteur droit 20">
                    <a:extLst>
                      <a:ext uri="{FF2B5EF4-FFF2-40B4-BE49-F238E27FC236}">
                        <a16:creationId xmlns:a16="http://schemas.microsoft.com/office/drawing/2014/main" id="{9A5CE767-C074-EDE8-6DCC-57CED6B895F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7682740" y="1779662"/>
                    <a:ext cx="0" cy="2040680"/>
                  </a:xfrm>
                  <a:prstGeom prst="line">
                    <a:avLst/>
                  </a:prstGeom>
                  <a:ln w="9525">
                    <a:solidFill>
                      <a:schemeClr val="tx1"/>
                    </a:solidFill>
                    <a:prstDash val="dash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9" name="ZoneTexte 8">
                      <a:extLst>
                        <a:ext uri="{FF2B5EF4-FFF2-40B4-BE49-F238E27FC236}">
                          <a16:creationId xmlns:a16="http://schemas.microsoft.com/office/drawing/2014/main" id="{4317472E-4A51-F9A0-CCCB-FCD1E8D31BCE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224642" y="2184992"/>
                      <a:ext cx="243272" cy="174087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fr-CH" sz="105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  <m:sSub>
                              <m:sSubPr>
                                <m:ctrlPr>
                                  <a:rPr lang="fr-CH" sz="105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CH" sz="105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e>
                              <m:sub>
                                <m:r>
                                  <a:rPr lang="fr-CH" sz="105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sub>
                            </m:sSub>
                          </m:oMath>
                        </m:oMathPara>
                      </a14:m>
                      <a:endParaRPr lang="en-GB" sz="1050" dirty="0">
                        <a:solidFill>
                          <a:srgbClr val="FF0000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9" name="ZoneTexte 8">
                      <a:extLst>
                        <a:ext uri="{FF2B5EF4-FFF2-40B4-BE49-F238E27FC236}">
                          <a16:creationId xmlns:a16="http://schemas.microsoft.com/office/drawing/2014/main" id="{4317472E-4A51-F9A0-CCCB-FCD1E8D31BCE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224642" y="2184992"/>
                      <a:ext cx="243272" cy="174087"/>
                    </a:xfrm>
                    <a:prstGeom prst="rect">
                      <a:avLst/>
                    </a:prstGeom>
                    <a:blipFill>
                      <a:blip r:embed="rId13"/>
                      <a:stretch>
                        <a:fillRect l="-12500" r="-2500" b="-17241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cxnSp>
              <p:nvCxnSpPr>
                <p:cNvPr id="10" name="Connecteur droit 9">
                  <a:extLst>
                    <a:ext uri="{FF2B5EF4-FFF2-40B4-BE49-F238E27FC236}">
                      <a16:creationId xmlns:a16="http://schemas.microsoft.com/office/drawing/2014/main" id="{C437821C-D582-D6DC-A975-33714E9D071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038367" y="2139702"/>
                  <a:ext cx="648072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  <a:headEnd type="arrow" w="med" len="med"/>
                  <a:tailEnd type="arrow" w="med" len="med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7" name="Connecteur droit 6">
                <a:extLst>
                  <a:ext uri="{FF2B5EF4-FFF2-40B4-BE49-F238E27FC236}">
                    <a16:creationId xmlns:a16="http://schemas.microsoft.com/office/drawing/2014/main" id="{19BA86E9-0BED-E9A4-CC9F-BF4D6C19515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038367" y="1759705"/>
                <a:ext cx="0" cy="2040680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9AC13DE4-A397-CE3E-7F55-83CB2D24402F}"/>
                </a:ext>
              </a:extLst>
            </p:cNvPr>
            <p:cNvSpPr/>
            <p:nvPr/>
          </p:nvSpPr>
          <p:spPr>
            <a:xfrm>
              <a:off x="1592366" y="1681438"/>
              <a:ext cx="637343" cy="2078967"/>
            </a:xfrm>
            <a:prstGeom prst="rect">
              <a:avLst/>
            </a:prstGeom>
            <a:gradFill>
              <a:gsLst>
                <a:gs pos="100000">
                  <a:schemeClr val="accent1">
                    <a:tint val="100000"/>
                    <a:shade val="100000"/>
                    <a:satMod val="130000"/>
                    <a:alpha val="800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97" name="Flèche : droite 196">
            <a:extLst>
              <a:ext uri="{FF2B5EF4-FFF2-40B4-BE49-F238E27FC236}">
                <a16:creationId xmlns:a16="http://schemas.microsoft.com/office/drawing/2014/main" id="{B83BDF59-E24A-A405-48BB-57948D618F59}"/>
              </a:ext>
            </a:extLst>
          </p:cNvPr>
          <p:cNvSpPr/>
          <p:nvPr/>
        </p:nvSpPr>
        <p:spPr>
          <a:xfrm>
            <a:off x="2620222" y="2880348"/>
            <a:ext cx="330237" cy="314833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8" name="Flèche : droite 197">
            <a:extLst>
              <a:ext uri="{FF2B5EF4-FFF2-40B4-BE49-F238E27FC236}">
                <a16:creationId xmlns:a16="http://schemas.microsoft.com/office/drawing/2014/main" id="{59D1E9FE-53D4-EAC3-F4DA-A5B5AD7B8253}"/>
              </a:ext>
            </a:extLst>
          </p:cNvPr>
          <p:cNvSpPr/>
          <p:nvPr/>
        </p:nvSpPr>
        <p:spPr>
          <a:xfrm>
            <a:off x="5193671" y="2885483"/>
            <a:ext cx="330237" cy="314833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16543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C3CBF9BA-4076-6519-5D95-36155E7B1B8E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07504" y="1016794"/>
            <a:ext cx="8655496" cy="3795712"/>
          </a:xfrm>
        </p:spPr>
        <p:txBody>
          <a:bodyPr/>
          <a:lstStyle/>
          <a:p>
            <a:r>
              <a:rPr lang="de-DE" dirty="0"/>
              <a:t>Time-domain </a:t>
            </a:r>
            <a:r>
              <a:rPr lang="de-DE" dirty="0" err="1"/>
              <a:t>analysis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normal-</a:t>
            </a:r>
            <a:r>
              <a:rPr lang="de-DE" dirty="0" err="1"/>
              <a:t>conducting</a:t>
            </a:r>
            <a:r>
              <a:rPr lang="de-DE" dirty="0"/>
              <a:t> </a:t>
            </a:r>
            <a:r>
              <a:rPr lang="de-DE" dirty="0" err="1"/>
              <a:t>magnets</a:t>
            </a:r>
            <a:endParaRPr lang="de-DE" dirty="0"/>
          </a:p>
          <a:p>
            <a:pPr lvl="1"/>
            <a:r>
              <a:rPr lang="de-DE" sz="2000" dirty="0"/>
              <a:t>Field </a:t>
            </a:r>
            <a:r>
              <a:rPr lang="de-DE" sz="2000" dirty="0" err="1"/>
              <a:t>quality</a:t>
            </a:r>
            <a:r>
              <a:rPr lang="de-DE" sz="2000" dirty="0"/>
              <a:t> </a:t>
            </a:r>
            <a:r>
              <a:rPr lang="de-DE" sz="2000" dirty="0" err="1"/>
              <a:t>evaluation</a:t>
            </a:r>
            <a:endParaRPr lang="de-DE" sz="2000" dirty="0"/>
          </a:p>
          <a:p>
            <a:pPr lvl="1"/>
            <a:r>
              <a:rPr lang="de-DE" sz="2000" dirty="0" err="1"/>
              <a:t>Excitations</a:t>
            </a:r>
            <a:r>
              <a:rPr lang="de-DE" sz="2000" dirty="0"/>
              <a:t> </a:t>
            </a:r>
            <a:r>
              <a:rPr lang="de-DE" sz="2000" dirty="0" err="1"/>
              <a:t>with</a:t>
            </a:r>
            <a:r>
              <a:rPr lang="de-DE" sz="2000" dirty="0"/>
              <a:t> </a:t>
            </a:r>
            <a:r>
              <a:rPr lang="de-DE" sz="2000" dirty="0" err="1"/>
              <a:t>higher</a:t>
            </a:r>
            <a:r>
              <a:rPr lang="de-DE" sz="2000" dirty="0"/>
              <a:t> </a:t>
            </a:r>
            <a:r>
              <a:rPr lang="de-DE" sz="2000" dirty="0" err="1"/>
              <a:t>duty</a:t>
            </a:r>
            <a:r>
              <a:rPr lang="de-DE" sz="2000" dirty="0"/>
              <a:t> </a:t>
            </a:r>
            <a:r>
              <a:rPr lang="de-DE" sz="2000" dirty="0" err="1"/>
              <a:t>cycles</a:t>
            </a:r>
            <a:r>
              <a:rPr lang="de-DE" sz="2000" dirty="0"/>
              <a:t> </a:t>
            </a:r>
          </a:p>
          <a:p>
            <a:r>
              <a:rPr lang="en-GB" sz="2800" dirty="0"/>
              <a:t>Frequency-Domain Analysis &amp; Equivalent Circuit </a:t>
            </a:r>
            <a:r>
              <a:rPr lang="en-GB" sz="2800" dirty="0" err="1"/>
              <a:t>Modeling</a:t>
            </a:r>
            <a:endParaRPr lang="en-GB" sz="2800" dirty="0"/>
          </a:p>
          <a:p>
            <a:pPr lvl="1"/>
            <a:r>
              <a:rPr lang="en-GB" sz="2000" dirty="0"/>
              <a:t>Frequency- Domain Loss Evaluation Method</a:t>
            </a:r>
          </a:p>
          <a:p>
            <a:pPr lvl="1"/>
            <a:r>
              <a:rPr lang="en-GB" sz="2000" dirty="0"/>
              <a:t>Equivalent Circuit &amp; Nonlinear Dynamic </a:t>
            </a:r>
            <a:r>
              <a:rPr lang="en-GB" sz="2000" dirty="0" err="1"/>
              <a:t>Modeling</a:t>
            </a:r>
            <a:endParaRPr lang="en-GB" sz="2000" dirty="0"/>
          </a:p>
          <a:p>
            <a:pPr lvl="1"/>
            <a:r>
              <a:rPr lang="en-GB" sz="2000" dirty="0"/>
              <a:t>Cross-Validation :Simplified Time-Harmonic &amp; High-Fidelity Transient FEA Model</a:t>
            </a:r>
          </a:p>
          <a:p>
            <a:pPr lvl="1"/>
            <a:endParaRPr lang="de-DE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6E80830E-0470-34FC-2D3D-E37CD652E8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74172A1-1CBF-0B40-9234-7D4D80EC19EA}" type="slidenum">
              <a:rPr lang="en-GB" smtClean="0"/>
              <a:pPr/>
              <a:t>2</a:t>
            </a:fld>
            <a:endParaRPr lang="en-GB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F8F01EDF-1814-66AD-03F6-B89918067F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28421433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Espace réservé du contenu 5">
                <a:extLst>
                  <a:ext uri="{FF2B5EF4-FFF2-40B4-BE49-F238E27FC236}">
                    <a16:creationId xmlns:a16="http://schemas.microsoft.com/office/drawing/2014/main" id="{EF91880E-C9D6-B393-8303-5CB2B110E403}"/>
                  </a:ext>
                </a:extLst>
              </p:cNvPr>
              <p:cNvSpPr>
                <a:spLocks noGrp="1"/>
              </p:cNvSpPr>
              <p:nvPr>
                <p:ph sz="quarter" idx="12"/>
              </p:nvPr>
            </p:nvSpPr>
            <p:spPr>
              <a:xfrm>
                <a:off x="323528" y="843284"/>
                <a:ext cx="8496944" cy="2490391"/>
              </a:xfrm>
            </p:spPr>
            <p:txBody>
              <a:bodyPr/>
              <a:lstStyle/>
              <a:p>
                <a:pPr>
                  <a:defRPr sz="2400" b="0">
                    <a:latin typeface="Calibri"/>
                  </a:defRPr>
                </a:pPr>
                <a:r>
                  <a:rPr lang="en-GB" sz="1800" dirty="0">
                    <a:latin typeface="Arial Narrow" panose="020B0606020202030204" pitchFamily="34" charset="0"/>
                  </a:rPr>
                  <a:t>Time-Harmonic FEA results allow identification of an equivalent circuit with the same frequency response, usable in time-domain simulation</a:t>
                </a:r>
              </a:p>
              <a:p>
                <a:pPr lvl="1">
                  <a:defRPr sz="2400" b="0">
                    <a:latin typeface="Calibri"/>
                  </a:defRPr>
                </a:pPr>
                <a:r>
                  <a:rPr lang="en-GB" sz="1600" dirty="0">
                    <a:latin typeface="Arial Narrow" panose="020B0606020202030204" pitchFamily="34" charset="0"/>
                  </a:rPr>
                  <a:t>3 R-L cells fitted by least-squares to match impedance frequency response obtained by </a:t>
                </a:r>
                <a:r>
                  <a:rPr lang="en-GB" sz="1600" b="1" dirty="0">
                    <a:solidFill>
                      <a:srgbClr val="000000"/>
                    </a:solidFill>
                    <a:latin typeface="Arial Narrow" panose="020B0606020202030204" pitchFamily="34" charset="0"/>
                  </a:rPr>
                  <a:t>Time-harmonic FEA </a:t>
                </a:r>
                <a:r>
                  <a:rPr lang="en-GB" sz="1600" dirty="0">
                    <a:latin typeface="Arial Narrow" panose="020B0606020202030204" pitchFamily="34" charset="0"/>
                  </a:rPr>
                  <a:t>&amp; to model induced eddy current in bars</a:t>
                </a:r>
              </a:p>
              <a:p>
                <a:pPr>
                  <a:defRPr sz="2400" b="0">
                    <a:latin typeface="Calibri"/>
                  </a:defRPr>
                </a:pPr>
                <a:r>
                  <a:rPr lang="en-GB" sz="1800" dirty="0">
                    <a:latin typeface="Arial Narrow" panose="020B0606020202030204" pitchFamily="34" charset="0"/>
                  </a:rPr>
                  <a:t>Nonlinear extension of the dynamic model:</a:t>
                </a:r>
              </a:p>
              <a:p>
                <a:pPr lvl="1">
                  <a:buFont typeface="Arial" panose="020B0604020202020204" pitchFamily="34" charset="0"/>
                  <a:buChar char="•"/>
                  <a:defRPr sz="2400" b="0">
                    <a:latin typeface="Calibri"/>
                  </a:defRPr>
                </a:pPr>
                <a14:m>
                  <m:oMath xmlns:m="http://schemas.openxmlformats.org/officeDocument/2006/math">
                    <m:r>
                      <a:rPr lang="fr-CH" sz="1600" i="1">
                        <a:latin typeface="Cambria Math" panose="02040503050406030204" pitchFamily="18" charset="0"/>
                      </a:rPr>
                      <m:t>𝐿</m:t>
                    </m:r>
                    <m:r>
                      <a:rPr lang="it-IT" sz="1600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fr-CH" sz="1600" i="1">
                        <a:latin typeface="Cambria Math" panose="02040503050406030204" pitchFamily="18" charset="0"/>
                      </a:rPr>
                      <m:t>𝐼</m:t>
                    </m:r>
                    <m:r>
                      <a:rPr lang="fr-CH" sz="1600" i="1"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r>
                  <a:rPr lang="en-GB" sz="1600" dirty="0">
                    <a:latin typeface="Arial Narrow" panose="020B0606020202030204" pitchFamily="34" charset="0"/>
                  </a:rPr>
                  <a:t>obtained via saturated magnetostatic FEA using magnetic material B(H) </a:t>
                </a:r>
              </a:p>
              <a:p>
                <a:pPr lvl="1">
                  <a:buFont typeface="Arial" panose="020B0604020202020204" pitchFamily="34" charset="0"/>
                  <a:buChar char="•"/>
                  <a:defRPr sz="2400" b="0">
                    <a:latin typeface="Calibri"/>
                  </a:defRPr>
                </a:pPr>
                <a:r>
                  <a:rPr lang="en-GB" sz="1600" dirty="0">
                    <a:latin typeface="Arial Narrow" panose="020B0606020202030204" pitchFamily="34" charset="0"/>
                  </a:rPr>
                  <a:t>Analytical fit → nonlinear inductance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sz="1600" i="1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fr-CH" sz="1600" i="1">
                            <a:latin typeface="Cambria Math" panose="02040503050406030204" pitchFamily="18" charset="0"/>
                          </a:rPr>
                          <m:t>𝑜</m:t>
                        </m:r>
                      </m:sub>
                    </m:sSub>
                    <m:r>
                      <a:rPr lang="it-IT" sz="1600" i="1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it-IT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sz="1600" i="1">
                            <a:latin typeface="Cambria Math" panose="02040503050406030204" pitchFamily="18" charset="0"/>
                          </a:rPr>
                          <m:t>𝑖</m:t>
                        </m:r>
                      </m:e>
                      <m:sub>
                        <m:r>
                          <a:rPr lang="fr-CH" sz="1600" i="1">
                            <a:latin typeface="Cambria Math" panose="02040503050406030204" pitchFamily="18" charset="0"/>
                          </a:rPr>
                          <m:t>𝑜</m:t>
                        </m:r>
                      </m:sub>
                    </m:sSub>
                    <m:r>
                      <a:rPr lang="fr-CH" sz="1600" i="1"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r>
                  <a:rPr lang="en-GB" sz="1600" dirty="0">
                    <a:latin typeface="Arial Narrow" panose="020B0606020202030204" pitchFamily="34" charset="0"/>
                  </a:rPr>
                  <a:t>inserted into equivalent circuit</a:t>
                </a:r>
              </a:p>
              <a:p>
                <a:pPr>
                  <a:buFont typeface="Wingdings" panose="05000000000000000000" pitchFamily="2" charset="2"/>
                  <a:buChar char="§"/>
                  <a:defRPr sz="2400" b="0">
                    <a:latin typeface="Calibri"/>
                  </a:defRPr>
                </a:pPr>
                <a:r>
                  <a:rPr lang="en-GB" sz="1800" b="1" dirty="0">
                    <a:latin typeface="Arial Narrow" panose="020B0606020202030204" pitchFamily="34" charset="0"/>
                  </a:rPr>
                  <a:t>Nonlinear hybrid equivalent circuit</a:t>
                </a:r>
                <a:r>
                  <a:rPr lang="en-GB" sz="1800" dirty="0">
                    <a:latin typeface="Arial Narrow" panose="020B0606020202030204" pitchFamily="34" charset="0"/>
                  </a:rPr>
                  <a:t>:</a:t>
                </a:r>
                <a:br>
                  <a:rPr lang="en-GB" sz="1800" dirty="0">
                    <a:latin typeface="Arial Narrow" panose="020B0606020202030204" pitchFamily="34" charset="0"/>
                  </a:rPr>
                </a:br>
                <a:endParaRPr lang="en-GB" sz="1800" dirty="0">
                  <a:latin typeface="Arial Narrow" panose="020B0606020202030204" pitchFamily="34" charset="0"/>
                </a:endParaRPr>
              </a:p>
              <a:p>
                <a:endParaRPr lang="en-GB" dirty="0">
                  <a:latin typeface="Arial Narrow" panose="020B0606020202030204" pitchFamily="34" charset="0"/>
                </a:endParaRPr>
              </a:p>
            </p:txBody>
          </p:sp>
        </mc:Choice>
        <mc:Fallback xmlns="">
          <p:sp>
            <p:nvSpPr>
              <p:cNvPr id="6" name="Espace réservé du contenu 5">
                <a:extLst>
                  <a:ext uri="{FF2B5EF4-FFF2-40B4-BE49-F238E27FC236}">
                    <a16:creationId xmlns:a16="http://schemas.microsoft.com/office/drawing/2014/main" id="{EF91880E-C9D6-B393-8303-5CB2B110E40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2"/>
              </p:nvPr>
            </p:nvSpPr>
            <p:spPr>
              <a:xfrm>
                <a:off x="323528" y="843284"/>
                <a:ext cx="8496944" cy="2490391"/>
              </a:xfrm>
              <a:blipFill>
                <a:blip r:embed="rId2"/>
                <a:stretch>
                  <a:fillRect l="-430" t="-978" r="-143" b="-122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2" name="Image 61">
            <a:extLst>
              <a:ext uri="{FF2B5EF4-FFF2-40B4-BE49-F238E27FC236}">
                <a16:creationId xmlns:a16="http://schemas.microsoft.com/office/drawing/2014/main" id="{0BBE9CA0-D1ED-34D8-A68F-2E9CDF3954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2484" y="3012205"/>
            <a:ext cx="4303046" cy="200815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2" name="TextBox 65">
                <a:extLst>
                  <a:ext uri="{FF2B5EF4-FFF2-40B4-BE49-F238E27FC236}">
                    <a16:creationId xmlns:a16="http://schemas.microsoft.com/office/drawing/2014/main" id="{336C5514-1AAC-19FA-BE05-C6F575586A65}"/>
                  </a:ext>
                </a:extLst>
              </p:cNvPr>
              <p:cNvSpPr txBox="1"/>
              <p:nvPr/>
            </p:nvSpPr>
            <p:spPr>
              <a:xfrm>
                <a:off x="3295197" y="3588931"/>
                <a:ext cx="2553607" cy="711285"/>
              </a:xfrm>
              <a:prstGeom prst="rect">
                <a:avLst/>
              </a:prstGeom>
              <a:noFill/>
              <a:ln w="28575">
                <a:solidFill>
                  <a:srgbClr val="FF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1349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CH" sz="1349" i="1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fr-CH" sz="1349" i="1">
                              <a:latin typeface="Cambria Math" panose="02040503050406030204" pitchFamily="18" charset="0"/>
                            </a:rPr>
                            <m:t>𝑜</m:t>
                          </m:r>
                        </m:sub>
                      </m:sSub>
                      <m:r>
                        <a:rPr lang="it-IT" sz="1349" i="1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it-IT" sz="1349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CH" sz="1349" i="1">
                              <a:latin typeface="Cambria Math" panose="02040503050406030204" pitchFamily="18" charset="0"/>
                            </a:rPr>
                            <m:t>𝑖</m:t>
                          </m:r>
                        </m:e>
                        <m:sub>
                          <m:r>
                            <a:rPr lang="fr-CH" sz="1349" i="1">
                              <a:latin typeface="Cambria Math" panose="02040503050406030204" pitchFamily="18" charset="0"/>
                            </a:rPr>
                            <m:t>𝑜</m:t>
                          </m:r>
                        </m:sub>
                      </m:sSub>
                      <m:r>
                        <a:rPr lang="fr-CH" sz="1349" i="1"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it-IT" sz="1349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sz="1349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it-IT" sz="1349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CH" sz="1349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fr-CH" sz="1349" i="1">
                                  <a:latin typeface="Cambria Math" panose="02040503050406030204" pitchFamily="18" charset="0"/>
                                </a:rPr>
                                <m:t>𝑖𝑜𝑚</m:t>
                              </m:r>
                            </m:sub>
                          </m:sSub>
                        </m:num>
                        <m:den>
                          <m:r>
                            <a:rPr lang="it-IT" sz="1349" i="1">
                              <a:latin typeface="Cambria Math" panose="02040503050406030204" pitchFamily="18" charset="0"/>
                            </a:rPr>
                            <m:t>1 +</m:t>
                          </m:r>
                          <m:sSup>
                            <m:sSupPr>
                              <m:ctrlPr>
                                <a:rPr lang="en-CH" sz="1349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it-IT" sz="1349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it-IT" sz="1349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fr-CH" sz="1349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num>
                                    <m:den>
                                      <m:sSub>
                                        <m:sSubPr>
                                          <m:ctrlPr>
                                            <a:rPr lang="it-IT" sz="1349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fr-CH" sz="1349" i="1">
                                              <a:latin typeface="Cambria Math" panose="02040503050406030204" pitchFamily="18" charset="0"/>
                                            </a:rPr>
                                            <m:t>𝐼</m:t>
                                          </m:r>
                                        </m:e>
                                        <m:sub>
                                          <m:r>
                                            <a:rPr lang="fr-CH" sz="1349" i="1">
                                              <a:latin typeface="Cambria Math" panose="02040503050406030204" pitchFamily="18" charset="0"/>
                                            </a:rPr>
                                            <m:t>𝑠</m:t>
                                          </m:r>
                                        </m:sub>
                                      </m:sSub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fr-CH" sz="1349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p>
                          </m:sSup>
                          <m:r>
                            <a:rPr lang="it-IT" sz="1349" i="1">
                              <a:latin typeface="Cambria Math" panose="02040503050406030204" pitchFamily="18" charset="0"/>
                            </a:rPr>
                            <m:t>+ </m:t>
                          </m:r>
                          <m:r>
                            <a:rPr lang="it-IT" sz="1349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  <m:sSup>
                            <m:sSupPr>
                              <m:ctrlPr>
                                <a:rPr lang="en-CH" sz="1349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it-IT" sz="1349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it-IT" sz="1349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fr-CH" sz="1349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num>
                                    <m:den>
                                      <m:sSub>
                                        <m:sSubPr>
                                          <m:ctrlPr>
                                            <a:rPr lang="it-IT" sz="1349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fr-CH" sz="1349" i="1">
                                              <a:latin typeface="Cambria Math" panose="02040503050406030204" pitchFamily="18" charset="0"/>
                                            </a:rPr>
                                            <m:t>𝐼</m:t>
                                          </m:r>
                                        </m:e>
                                        <m:sub>
                                          <m:r>
                                            <a:rPr lang="fr-CH" sz="1349" i="1">
                                              <a:latin typeface="Cambria Math" panose="02040503050406030204" pitchFamily="18" charset="0"/>
                                            </a:rPr>
                                            <m:t>𝑠</m:t>
                                          </m:r>
                                        </m:sub>
                                      </m:sSub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fr-CH" sz="1349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p>
                          </m:sSup>
                        </m:den>
                      </m:f>
                      <m:r>
                        <a:rPr lang="it-IT" sz="1349" i="1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CH" sz="1349" dirty="0"/>
              </a:p>
            </p:txBody>
          </p:sp>
        </mc:Choice>
        <mc:Fallback xmlns="">
          <p:sp>
            <p:nvSpPr>
              <p:cNvPr id="72" name="TextBox 65">
                <a:extLst>
                  <a:ext uri="{FF2B5EF4-FFF2-40B4-BE49-F238E27FC236}">
                    <a16:creationId xmlns:a16="http://schemas.microsoft.com/office/drawing/2014/main" id="{336C5514-1AAC-19FA-BE05-C6F575586A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95197" y="3588931"/>
                <a:ext cx="2553607" cy="71128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28575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Image 10">
            <a:extLst>
              <a:ext uri="{FF2B5EF4-FFF2-40B4-BE49-F238E27FC236}">
                <a16:creationId xmlns:a16="http://schemas.microsoft.com/office/drawing/2014/main" id="{6784A360-5E07-CD4A-BD57-5B67F02845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3941" y="3221374"/>
            <a:ext cx="2467577" cy="1788129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2D11EEDE-CEDE-6EAC-7221-EB0FBB2D54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3648" y="206375"/>
            <a:ext cx="6889576" cy="857250"/>
          </a:xfrm>
        </p:spPr>
        <p:txBody>
          <a:bodyPr/>
          <a:lstStyle/>
          <a:p>
            <a:r>
              <a:rPr lang="en-GB" dirty="0"/>
              <a:t>Equivalent Circuit &amp; Nonlinear Dynamic </a:t>
            </a:r>
            <a:r>
              <a:rPr lang="en-GB" dirty="0" err="1"/>
              <a:t>Modeling</a:t>
            </a:r>
            <a:br>
              <a:rPr lang="en-GB" dirty="0"/>
            </a:br>
            <a:endParaRPr lang="en-CH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Espace réservé du contenu 5">
                <a:extLst>
                  <a:ext uri="{FF2B5EF4-FFF2-40B4-BE49-F238E27FC236}">
                    <a16:creationId xmlns:a16="http://schemas.microsoft.com/office/drawing/2014/main" id="{FDD0625D-CB85-0F0B-C9B1-E7E57D6704A0}"/>
                  </a:ext>
                </a:extLst>
              </p:cNvPr>
              <p:cNvSpPr>
                <a:spLocks noGrp="1"/>
              </p:cNvSpPr>
              <p:nvPr>
                <p:ph sz="quarter" idx="12"/>
              </p:nvPr>
            </p:nvSpPr>
            <p:spPr>
              <a:xfrm>
                <a:off x="179512" y="1016794"/>
                <a:ext cx="8583488" cy="3795712"/>
              </a:xfrm>
            </p:spPr>
            <p:txBody>
              <a:bodyPr/>
              <a:lstStyle/>
              <a:p>
                <a:pPr algn="l">
                  <a:defRPr sz="2400" b="0">
                    <a:latin typeface="Calibri"/>
                  </a:defRPr>
                </a:pPr>
                <a:r>
                  <a:rPr lang="en-GB" sz="1800" dirty="0">
                    <a:latin typeface="Arial Narrow" panose="020B0606020202030204" pitchFamily="34" charset="0"/>
                  </a:rPr>
                  <a:t>Benchmark: Transient FEA with magnetic saturation &amp; dynamic hysteresis</a:t>
                </a:r>
              </a:p>
              <a:p>
                <a:pPr algn="l">
                  <a:defRPr sz="2400" b="0">
                    <a:latin typeface="Calibri"/>
                  </a:defRPr>
                </a:pPr>
                <a:r>
                  <a:rPr lang="en-GB" sz="1800" dirty="0">
                    <a:latin typeface="Arial Narrow" panose="020B0606020202030204" pitchFamily="34" charset="0"/>
                  </a:rPr>
                  <a:t>Simplified Time-Harmonic FEA (linear, frequency-domain) faster to compute steady-state Joule &amp; magnetic losses</a:t>
                </a:r>
              </a:p>
              <a:p>
                <a:pPr algn="l">
                  <a:defRPr sz="2400" b="0">
                    <a:latin typeface="Calibri"/>
                  </a:defRPr>
                </a:pPr>
                <a:r>
                  <a:rPr lang="en-GB" sz="1800" dirty="0">
                    <a:latin typeface="Arial Narrow" panose="020B0606020202030204" pitchFamily="34" charset="0"/>
                  </a:rPr>
                  <a:t>Loss evaluation with both methods </a:t>
                </a:r>
              </a:p>
              <a:p>
                <a:pPr lvl="1">
                  <a:defRPr sz="2400" b="0">
                    <a:latin typeface="Calibri"/>
                  </a:defRPr>
                </a:pPr>
                <a:r>
                  <a:rPr lang="en-GB" sz="1800" dirty="0">
                    <a:latin typeface="Arial Narrow" panose="020B0606020202030204" pitchFamily="34" charset="0"/>
                  </a:rPr>
                  <a:t>for steady-state operation on </a:t>
                </a:r>
                <a14:m>
                  <m:oMath xmlns:m="http://schemas.openxmlformats.org/officeDocument/2006/math">
                    <m:r>
                      <a:rPr lang="fr-CH" sz="14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2</m:t>
                    </m:r>
                    <m:sSub>
                      <m:sSubPr>
                        <m:ctrlPr>
                          <a:rPr lang="fr-CH" sz="1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sz="1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fr-CH" sz="1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</m:oMath>
                </a14:m>
                <a:r>
                  <a:rPr lang="en-GB" sz="1400" dirty="0">
                    <a:latin typeface="Arial Narrow" panose="020B0606020202030204" pitchFamily="34" charset="0"/>
                  </a:rPr>
                  <a:t> </a:t>
                </a:r>
              </a:p>
              <a:p>
                <a:pPr lvl="1">
                  <a:defRPr sz="2400" b="0">
                    <a:latin typeface="Calibri"/>
                  </a:defRPr>
                </a:pPr>
                <a:r>
                  <a:rPr lang="en-GB" sz="1800" dirty="0">
                    <a:latin typeface="Arial Narrow" panose="020B0606020202030204" pitchFamily="34" charset="0"/>
                  </a:rPr>
                  <a:t>Valid despite simplified assumptions (</a:t>
                </a:r>
                <a:r>
                  <a:rPr lang="en-GB" sz="1400" i="1" dirty="0">
                    <a:latin typeface="Arial Narrow" panose="020B0606020202030204" pitchFamily="34" charset="0"/>
                  </a:rPr>
                  <a:t>steady-state, linear</a:t>
                </a:r>
                <a:r>
                  <a:rPr lang="en-GB" sz="1800" dirty="0">
                    <a:latin typeface="Arial Narrow" panose="020B0606020202030204" pitchFamily="34" charset="0"/>
                  </a:rPr>
                  <a:t>)</a:t>
                </a:r>
              </a:p>
              <a:p>
                <a:pPr lvl="1">
                  <a:defRPr sz="2400" b="0">
                    <a:latin typeface="Calibri"/>
                  </a:defRPr>
                </a:pPr>
                <a:br>
                  <a:rPr lang="en-GB" sz="1800" dirty="0">
                    <a:latin typeface="Arial Narrow" panose="020B0606020202030204" pitchFamily="34" charset="0"/>
                  </a:rPr>
                </a:br>
                <a:endParaRPr lang="en-GB" sz="1800" dirty="0">
                  <a:latin typeface="Arial Narrow" panose="020B0606020202030204" pitchFamily="34" charset="0"/>
                </a:endParaRPr>
              </a:p>
              <a:p>
                <a:pPr algn="l">
                  <a:defRPr sz="2400" b="0">
                    <a:latin typeface="Calibri"/>
                  </a:defRPr>
                </a:pPr>
                <a:endParaRPr lang="en-GB" dirty="0">
                  <a:latin typeface="Arial Narrow" panose="020B0606020202030204" pitchFamily="34" charset="0"/>
                </a:endParaRPr>
              </a:p>
              <a:p>
                <a:pPr algn="l">
                  <a:defRPr sz="2400" b="0">
                    <a:latin typeface="Calibri"/>
                  </a:defRPr>
                </a:pPr>
                <a:endParaRPr lang="en-GB" dirty="0">
                  <a:latin typeface="Arial Narrow" panose="020B0606020202030204" pitchFamily="34" charset="0"/>
                </a:endParaRPr>
              </a:p>
              <a:p>
                <a:pPr algn="l">
                  <a:defRPr sz="2400" b="0">
                    <a:latin typeface="Calibri"/>
                  </a:defRPr>
                </a:pPr>
                <a:endParaRPr lang="en-GB" dirty="0">
                  <a:latin typeface="Arial Narrow" panose="020B0606020202030204" pitchFamily="34" charset="0"/>
                </a:endParaRPr>
              </a:p>
              <a:p>
                <a:pPr algn="l">
                  <a:defRPr sz="2400" b="0">
                    <a:latin typeface="Calibri"/>
                  </a:defRPr>
                </a:pPr>
                <a:endParaRPr lang="en-GB" dirty="0">
                  <a:latin typeface="Arial Narrow" panose="020B0606020202030204" pitchFamily="34" charset="0"/>
                </a:endParaRPr>
              </a:p>
              <a:p>
                <a:pPr algn="l">
                  <a:defRPr sz="2400" b="0">
                    <a:latin typeface="Calibri"/>
                  </a:defRPr>
                </a:pPr>
                <a:endParaRPr lang="en-GB" dirty="0">
                  <a:latin typeface="Arial Narrow" panose="020B0606020202030204" pitchFamily="34" charset="0"/>
                </a:endParaRPr>
              </a:p>
              <a:p>
                <a:pPr algn="l">
                  <a:defRPr sz="2400" b="0">
                    <a:latin typeface="Calibri"/>
                  </a:defRPr>
                </a:pPr>
                <a:br>
                  <a:rPr lang="en-GB" dirty="0">
                    <a:latin typeface="Arial Narrow" panose="020B0606020202030204" pitchFamily="34" charset="0"/>
                  </a:rPr>
                </a:br>
                <a:r>
                  <a:rPr lang="en-GB" dirty="0">
                    <a:latin typeface="Arial Narrow" panose="020B0606020202030204" pitchFamily="34" charset="0"/>
                  </a:rPr>
                  <a:t>[Insert comparison graph and performance summary table]</a:t>
                </a:r>
              </a:p>
              <a:p>
                <a:endParaRPr lang="en-GB" dirty="0">
                  <a:latin typeface="Arial Narrow" panose="020B0606020202030204" pitchFamily="34" charset="0"/>
                </a:endParaRPr>
              </a:p>
            </p:txBody>
          </p:sp>
        </mc:Choice>
        <mc:Fallback xmlns="">
          <p:sp>
            <p:nvSpPr>
              <p:cNvPr id="6" name="Espace réservé du contenu 5">
                <a:extLst>
                  <a:ext uri="{FF2B5EF4-FFF2-40B4-BE49-F238E27FC236}">
                    <a16:creationId xmlns:a16="http://schemas.microsoft.com/office/drawing/2014/main" id="{FDD0625D-CB85-0F0B-C9B1-E7E57D6704A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2"/>
              </p:nvPr>
            </p:nvSpPr>
            <p:spPr>
              <a:xfrm>
                <a:off x="179512" y="1016794"/>
                <a:ext cx="8583488" cy="3795712"/>
              </a:xfrm>
              <a:blipFill>
                <a:blip r:embed="rId2"/>
                <a:stretch>
                  <a:fillRect l="-923" t="-804" r="-923" b="-5048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itre 4">
            <a:extLst>
              <a:ext uri="{FF2B5EF4-FFF2-40B4-BE49-F238E27FC236}">
                <a16:creationId xmlns:a16="http://schemas.microsoft.com/office/drawing/2014/main" id="{3AAF2B93-42A7-0EE5-B671-ECABA9A313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Cross-Validation Between Simplified Time-Harmonic and High-Fidelity Transient FEA Model</a:t>
            </a:r>
          </a:p>
        </p:txBody>
      </p:sp>
      <p:graphicFrame>
        <p:nvGraphicFramePr>
          <p:cNvPr id="21" name="Objet 20">
            <a:extLst>
              <a:ext uri="{FF2B5EF4-FFF2-40B4-BE49-F238E27FC236}">
                <a16:creationId xmlns:a16="http://schemas.microsoft.com/office/drawing/2014/main" id="{62BA4124-67B6-BFFD-6282-DEA83956AA2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04588" y="3079619"/>
          <a:ext cx="4686300" cy="142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3" imgW="6248282" imgH="1905000" progId="Excel.Sheet.12">
                  <p:embed/>
                </p:oleObj>
              </mc:Choice>
              <mc:Fallback>
                <p:oleObj name="Worksheet" r:id="rId3" imgW="6248282" imgH="1905000" progId="Excel.Sheet.12">
                  <p:embed/>
                  <p:pic>
                    <p:nvPicPr>
                      <p:cNvPr id="21" name="Objet 20">
                        <a:extLst>
                          <a:ext uri="{FF2B5EF4-FFF2-40B4-BE49-F238E27FC236}">
                            <a16:creationId xmlns:a16="http://schemas.microsoft.com/office/drawing/2014/main" id="{62BA4124-67B6-BFFD-6282-DEA83956AA2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04588" y="3079619"/>
                        <a:ext cx="4686300" cy="1428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8" name="Groupe 37">
            <a:extLst>
              <a:ext uri="{FF2B5EF4-FFF2-40B4-BE49-F238E27FC236}">
                <a16:creationId xmlns:a16="http://schemas.microsoft.com/office/drawing/2014/main" id="{FEEED27B-2221-A3DB-345D-E7B0ED2DAC5C}"/>
              </a:ext>
            </a:extLst>
          </p:cNvPr>
          <p:cNvGrpSpPr/>
          <p:nvPr/>
        </p:nvGrpSpPr>
        <p:grpSpPr>
          <a:xfrm>
            <a:off x="5803539" y="1650175"/>
            <a:ext cx="2264756" cy="3254904"/>
            <a:chOff x="5632460" y="1663618"/>
            <a:chExt cx="2264756" cy="3254904"/>
          </a:xfrm>
        </p:grpSpPr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829094A8-6089-ABEC-02B1-54D3E7308C7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897133" y="3933347"/>
              <a:ext cx="1966816" cy="985175"/>
            </a:xfrm>
            <a:prstGeom prst="rect">
              <a:avLst/>
            </a:prstGeom>
          </p:spPr>
        </p:pic>
        <p:grpSp>
          <p:nvGrpSpPr>
            <p:cNvPr id="4" name="Groupe 3">
              <a:extLst>
                <a:ext uri="{FF2B5EF4-FFF2-40B4-BE49-F238E27FC236}">
                  <a16:creationId xmlns:a16="http://schemas.microsoft.com/office/drawing/2014/main" id="{1E675F93-5AC0-B758-8B61-C2502C6AFCAC}"/>
                </a:ext>
              </a:extLst>
            </p:cNvPr>
            <p:cNvGrpSpPr/>
            <p:nvPr/>
          </p:nvGrpSpPr>
          <p:grpSpPr>
            <a:xfrm>
              <a:off x="5632460" y="1663618"/>
              <a:ext cx="2264756" cy="2288332"/>
              <a:chOff x="134594" y="1646664"/>
              <a:chExt cx="2264756" cy="2288332"/>
            </a:xfrm>
          </p:grpSpPr>
          <p:grpSp>
            <p:nvGrpSpPr>
              <p:cNvPr id="7" name="Groupe 6">
                <a:extLst>
                  <a:ext uri="{FF2B5EF4-FFF2-40B4-BE49-F238E27FC236}">
                    <a16:creationId xmlns:a16="http://schemas.microsoft.com/office/drawing/2014/main" id="{10272F67-FDCF-E92C-0ACE-546D3FEEC447}"/>
                  </a:ext>
                </a:extLst>
              </p:cNvPr>
              <p:cNvGrpSpPr/>
              <p:nvPr/>
            </p:nvGrpSpPr>
            <p:grpSpPr>
              <a:xfrm>
                <a:off x="134594" y="1646664"/>
                <a:ext cx="2264756" cy="2288332"/>
                <a:chOff x="5580595" y="1618915"/>
                <a:chExt cx="2264756" cy="2288332"/>
              </a:xfrm>
            </p:grpSpPr>
            <p:grpSp>
              <p:nvGrpSpPr>
                <p:cNvPr id="9" name="Groupe 8">
                  <a:extLst>
                    <a:ext uri="{FF2B5EF4-FFF2-40B4-BE49-F238E27FC236}">
                      <a16:creationId xmlns:a16="http://schemas.microsoft.com/office/drawing/2014/main" id="{B2F4CFC1-C0AD-ECC9-A13C-3B713DA013A2}"/>
                    </a:ext>
                  </a:extLst>
                </p:cNvPr>
                <p:cNvGrpSpPr/>
                <p:nvPr/>
              </p:nvGrpSpPr>
              <p:grpSpPr>
                <a:xfrm>
                  <a:off x="5580595" y="1618915"/>
                  <a:ext cx="2264756" cy="2288332"/>
                  <a:chOff x="5580595" y="1618915"/>
                  <a:chExt cx="2264756" cy="2288332"/>
                </a:xfrm>
              </p:grpSpPr>
              <p:grpSp>
                <p:nvGrpSpPr>
                  <p:cNvPr id="17" name="Groupe 16">
                    <a:extLst>
                      <a:ext uri="{FF2B5EF4-FFF2-40B4-BE49-F238E27FC236}">
                        <a16:creationId xmlns:a16="http://schemas.microsoft.com/office/drawing/2014/main" id="{FBB9589D-C3ED-BBA9-D3A2-E5DE728BA9FB}"/>
                      </a:ext>
                    </a:extLst>
                  </p:cNvPr>
                  <p:cNvGrpSpPr/>
                  <p:nvPr/>
                </p:nvGrpSpPr>
                <p:grpSpPr>
                  <a:xfrm>
                    <a:off x="5580595" y="1618915"/>
                    <a:ext cx="2264756" cy="2288332"/>
                    <a:chOff x="5580595" y="1618915"/>
                    <a:chExt cx="2264756" cy="2288332"/>
                  </a:xfrm>
                </p:grpSpPr>
                <p:pic>
                  <p:nvPicPr>
                    <p:cNvPr id="23" name="Grafik 21" descr="Ein Bild, das Diagramm, Text, Reihe, Screenshot enthält.&#10;&#10;KI-generierte Inhalte können fehlerhaft sein.">
                      <a:extLst>
                        <a:ext uri="{FF2B5EF4-FFF2-40B4-BE49-F238E27FC236}">
                          <a16:creationId xmlns:a16="http://schemas.microsoft.com/office/drawing/2014/main" id="{DB0B4C6B-AA8F-6BE6-8113-227BCB237947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6"/>
                    <a:stretch>
                      <a:fillRect/>
                    </a:stretch>
                  </p:blipFill>
                  <p:spPr>
                    <a:xfrm>
                      <a:off x="5580595" y="2728812"/>
                      <a:ext cx="2264756" cy="1178435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24" name="Inhaltsplatzhalter 11" descr="Ein Bild, das Text, Reihe, Diagramm, parallel enthält.&#10;&#10;KI-generierte Inhalte können fehlerhaft sein.">
                      <a:extLst>
                        <a:ext uri="{FF2B5EF4-FFF2-40B4-BE49-F238E27FC236}">
                          <a16:creationId xmlns:a16="http://schemas.microsoft.com/office/drawing/2014/main" id="{256DEED3-7B64-BE41-EC96-6CED60C250C5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7"/>
                    <a:stretch>
                      <a:fillRect/>
                    </a:stretch>
                  </p:blipFill>
                  <p:spPr>
                    <a:xfrm>
                      <a:off x="5697951" y="1618915"/>
                      <a:ext cx="2133035" cy="1109897"/>
                    </a:xfrm>
                    <a:prstGeom prst="rect">
                      <a:avLst/>
                    </a:prstGeom>
                  </p:spPr>
                </p:pic>
                <p:cxnSp>
                  <p:nvCxnSpPr>
                    <p:cNvPr id="25" name="Connecteur droit 24">
                      <a:extLst>
                        <a:ext uri="{FF2B5EF4-FFF2-40B4-BE49-F238E27FC236}">
                          <a16:creationId xmlns:a16="http://schemas.microsoft.com/office/drawing/2014/main" id="{A953FF19-0BAD-3A53-978C-66428EDA6467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7682740" y="1779662"/>
                      <a:ext cx="0" cy="2040680"/>
                    </a:xfrm>
                    <a:prstGeom prst="line">
                      <a:avLst/>
                    </a:prstGeom>
                    <a:ln w="9525">
                      <a:solidFill>
                        <a:schemeClr val="tx1"/>
                      </a:solidFill>
                      <a:prstDash val="dash"/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20" name="ZoneTexte 19">
                        <a:extLst>
                          <a:ext uri="{FF2B5EF4-FFF2-40B4-BE49-F238E27FC236}">
                            <a16:creationId xmlns:a16="http://schemas.microsoft.com/office/drawing/2014/main" id="{8F1B96CD-E009-3E38-0735-AE3691D01AEE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7224642" y="2184992"/>
                        <a:ext cx="243272" cy="174087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lIns="0" tIns="0" rIns="0" bIns="0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fr-CH" sz="105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sSub>
                                <m:sSubPr>
                                  <m:ctrlPr>
                                    <a:rPr lang="fr-CH" sz="105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CH" sz="105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fr-CH" sz="105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sub>
                              </m:sSub>
                            </m:oMath>
                          </m:oMathPara>
                        </a14:m>
                        <a:endParaRPr lang="en-GB" sz="1050" dirty="0">
                          <a:solidFill>
                            <a:srgbClr val="FF0000"/>
                          </a:solidFill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20" name="ZoneTexte 19">
                        <a:extLst>
                          <a:ext uri="{FF2B5EF4-FFF2-40B4-BE49-F238E27FC236}">
                            <a16:creationId xmlns:a16="http://schemas.microsoft.com/office/drawing/2014/main" id="{8F1B96CD-E009-3E38-0735-AE3691D01AEE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7224642" y="2184992"/>
                        <a:ext cx="243272" cy="174087"/>
                      </a:xfrm>
                      <a:prstGeom prst="rect">
                        <a:avLst/>
                      </a:prstGeom>
                      <a:blipFill>
                        <a:blip r:embed="rId8"/>
                        <a:stretch>
                          <a:fillRect l="-12500" r="-2500" b="-21429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GB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p:cxnSp>
                <p:nvCxnSpPr>
                  <p:cNvPr id="22" name="Connecteur droit 21">
                    <a:extLst>
                      <a:ext uri="{FF2B5EF4-FFF2-40B4-BE49-F238E27FC236}">
                        <a16:creationId xmlns:a16="http://schemas.microsoft.com/office/drawing/2014/main" id="{F9D4F73E-B6FB-488D-3A89-B330BDFA2EC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7038367" y="2139702"/>
                    <a:ext cx="648072" cy="0"/>
                  </a:xfrm>
                  <a:prstGeom prst="line">
                    <a:avLst/>
                  </a:prstGeom>
                  <a:ln w="12700">
                    <a:solidFill>
                      <a:schemeClr val="tx1"/>
                    </a:solidFill>
                    <a:headEnd type="arrow" w="med" len="med"/>
                    <a:tailEnd type="arrow" w="med" len="med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10" name="Connecteur droit 9">
                  <a:extLst>
                    <a:ext uri="{FF2B5EF4-FFF2-40B4-BE49-F238E27FC236}">
                      <a16:creationId xmlns:a16="http://schemas.microsoft.com/office/drawing/2014/main" id="{CC5B07C3-5F81-FF57-7A15-779FA0F4BA6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038367" y="1759705"/>
                  <a:ext cx="0" cy="2040680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  <a:prstDash val="dash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655D4E46-FE2A-AF3B-F634-21125C87D341}"/>
                  </a:ext>
                </a:extLst>
              </p:cNvPr>
              <p:cNvSpPr/>
              <p:nvPr/>
            </p:nvSpPr>
            <p:spPr>
              <a:xfrm>
                <a:off x="1592366" y="1681438"/>
                <a:ext cx="637343" cy="2078967"/>
              </a:xfrm>
              <a:prstGeom prst="rect">
                <a:avLst/>
              </a:prstGeom>
              <a:gradFill>
                <a:gsLst>
                  <a:gs pos="100000">
                    <a:schemeClr val="accent1">
                      <a:tint val="100000"/>
                      <a:shade val="100000"/>
                      <a:satMod val="130000"/>
                      <a:alpha val="8000"/>
                    </a:schemeClr>
                  </a:gs>
                  <a:gs pos="100000">
                    <a:schemeClr val="accent1">
                      <a:tint val="50000"/>
                      <a:shade val="100000"/>
                      <a:satMod val="350000"/>
                    </a:schemeClr>
                  </a:gs>
                </a:gsLst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9A972B-346F-A4AA-D92A-9CB88A38D2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10526F0D-E6DC-3EA1-5FCC-FFD99060EDB3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58272" y="1141413"/>
            <a:ext cx="8303637" cy="3795712"/>
          </a:xfrm>
        </p:spPr>
        <p:txBody>
          <a:bodyPr/>
          <a:lstStyle/>
          <a:p>
            <a:pPr algn="l">
              <a:defRPr sz="2400" b="0">
                <a:latin typeface="Calibri"/>
              </a:defRPr>
            </a:pPr>
            <a:r>
              <a:rPr lang="en-GB" sz="1800" dirty="0">
                <a:latin typeface="Arial Narrow" panose="020B0606020202030204" pitchFamily="34" charset="0"/>
              </a:rPr>
              <a:t>Dynamic Validation of the Equivalent Circuit Using Transient FEA</a:t>
            </a:r>
          </a:p>
          <a:p>
            <a:pPr algn="l">
              <a:defRPr sz="2400" b="0">
                <a:latin typeface="Calibri"/>
              </a:defRPr>
            </a:pPr>
            <a:r>
              <a:rPr lang="en-GB" sz="1800" dirty="0">
                <a:latin typeface="Arial Narrow" panose="020B0606020202030204" pitchFamily="34" charset="0"/>
              </a:rPr>
              <a:t>Validation scenario:</a:t>
            </a:r>
          </a:p>
          <a:p>
            <a:pPr lvl="1">
              <a:buFont typeface="Arial" panose="020B0604020202020204" pitchFamily="34" charset="0"/>
              <a:buChar char="•"/>
              <a:defRPr sz="2400" b="0">
                <a:latin typeface="Calibri"/>
              </a:defRPr>
            </a:pPr>
            <a:r>
              <a:rPr lang="en-GB" sz="1800" dirty="0">
                <a:latin typeface="Arial Narrow" panose="020B0606020202030204" pitchFamily="34" charset="0"/>
              </a:rPr>
              <a:t>Nonlinear hybrid equivalent circuit model driven by pulsed power converter in Simulink</a:t>
            </a:r>
          </a:p>
          <a:p>
            <a:pPr lvl="1">
              <a:buFont typeface="Arial" panose="020B0604020202020204" pitchFamily="34" charset="0"/>
              <a:buChar char="•"/>
              <a:defRPr sz="2400" b="0">
                <a:latin typeface="Calibri"/>
              </a:defRPr>
            </a:pPr>
            <a:r>
              <a:rPr lang="en-GB" sz="1800" dirty="0">
                <a:latin typeface="Arial Narrow" panose="020B0606020202030204" pitchFamily="34" charset="0"/>
              </a:rPr>
              <a:t>Simulated input magnet voltage applied to </a:t>
            </a:r>
            <a:r>
              <a:rPr lang="en-GB" sz="1800" b="1" dirty="0">
                <a:latin typeface="Arial Narrow" panose="020B0606020202030204" pitchFamily="34" charset="0"/>
              </a:rPr>
              <a:t>Voltage supplied full Transient FEA model</a:t>
            </a:r>
          </a:p>
          <a:p>
            <a:pPr>
              <a:defRPr sz="2400" b="0">
                <a:latin typeface="Calibri"/>
              </a:defRPr>
            </a:pPr>
            <a:endParaRPr lang="en-GB" sz="1800" dirty="0">
              <a:latin typeface="Arial Narrow" panose="020B0606020202030204" pitchFamily="34" charset="0"/>
            </a:endParaRPr>
          </a:p>
          <a:p>
            <a:pPr>
              <a:defRPr sz="2400" b="0">
                <a:latin typeface="Calibri"/>
              </a:defRPr>
            </a:pPr>
            <a:endParaRPr lang="en-GB" dirty="0">
              <a:latin typeface="Arial Narrow" panose="020B0606020202030204" pitchFamily="34" charset="0"/>
            </a:endParaRPr>
          </a:p>
          <a:p>
            <a:pPr>
              <a:defRPr sz="2400" b="0">
                <a:latin typeface="Calibri"/>
              </a:defRPr>
            </a:pPr>
            <a:endParaRPr lang="en-GB" dirty="0">
              <a:latin typeface="Arial Narrow" panose="020B0606020202030204" pitchFamily="34" charset="0"/>
            </a:endParaRPr>
          </a:p>
          <a:p>
            <a:pPr>
              <a:defRPr sz="2400" b="0">
                <a:latin typeface="Calibri"/>
              </a:defRPr>
            </a:pPr>
            <a:endParaRPr lang="en-GB" dirty="0">
              <a:latin typeface="Arial Narrow" panose="020B0606020202030204" pitchFamily="34" charset="0"/>
            </a:endParaRPr>
          </a:p>
          <a:p>
            <a:pPr>
              <a:defRPr sz="2400" b="0">
                <a:latin typeface="Calibri"/>
              </a:defRPr>
            </a:pPr>
            <a:endParaRPr lang="en-GB" sz="1800" dirty="0">
              <a:latin typeface="Arial Narrow" panose="020B0606020202030204" pitchFamily="34" charset="0"/>
            </a:endParaRPr>
          </a:p>
          <a:p>
            <a:pPr>
              <a:defRPr sz="2400" b="0">
                <a:latin typeface="Calibri"/>
              </a:defRPr>
            </a:pPr>
            <a:r>
              <a:rPr lang="en-GB" sz="1800" dirty="0">
                <a:latin typeface="Arial Narrow" panose="020B0606020202030204" pitchFamily="34" charset="0"/>
              </a:rPr>
              <a:t>Agreement on Current waveform reproduction</a:t>
            </a:r>
          </a:p>
          <a:p>
            <a:pPr algn="l">
              <a:defRPr sz="2400" b="0">
                <a:latin typeface="Calibri"/>
              </a:defRPr>
            </a:pPr>
            <a:endParaRPr lang="en-GB" dirty="0">
              <a:latin typeface="Arial Narrow" panose="020B0606020202030204" pitchFamily="34" charset="0"/>
            </a:endParaRPr>
          </a:p>
          <a:p>
            <a:pPr marL="0" indent="0">
              <a:buNone/>
              <a:defRPr sz="2400" b="0">
                <a:latin typeface="Calibri"/>
              </a:defRPr>
            </a:pPr>
            <a:br>
              <a:rPr lang="en-GB" dirty="0">
                <a:latin typeface="Arial Narrow" panose="020B0606020202030204" pitchFamily="34" charset="0"/>
              </a:rPr>
            </a:br>
            <a:endParaRPr lang="en-GB" dirty="0">
              <a:latin typeface="Arial Narrow" panose="020B0606020202030204" pitchFamily="34" charset="0"/>
            </a:endParaRPr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E096D19F-9747-3FB4-4C0A-95B692C46D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Cross-Validation Between Simplified Time-Harmonic and High-Fidelity Transient FEA Model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5CDD750-5DB8-31BB-4B6C-8CEF453F9B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40" y="2627953"/>
            <a:ext cx="3205042" cy="1530286"/>
          </a:xfrm>
          <a:prstGeom prst="rect">
            <a:avLst/>
          </a:prstGeom>
        </p:spPr>
      </p:pic>
      <p:sp>
        <p:nvSpPr>
          <p:cNvPr id="13" name="Flèche : droite 196">
            <a:extLst>
              <a:ext uri="{FF2B5EF4-FFF2-40B4-BE49-F238E27FC236}">
                <a16:creationId xmlns:a16="http://schemas.microsoft.com/office/drawing/2014/main" id="{8C53B6F4-DC1A-B273-0CB8-5EA4B85D13F3}"/>
              </a:ext>
            </a:extLst>
          </p:cNvPr>
          <p:cNvSpPr/>
          <p:nvPr/>
        </p:nvSpPr>
        <p:spPr>
          <a:xfrm>
            <a:off x="3542061" y="3352838"/>
            <a:ext cx="266194" cy="25377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Flèche : droite 196">
            <a:extLst>
              <a:ext uri="{FF2B5EF4-FFF2-40B4-BE49-F238E27FC236}">
                <a16:creationId xmlns:a16="http://schemas.microsoft.com/office/drawing/2014/main" id="{B650E4AF-BA8F-A508-97E1-2A1E6EBB59FA}"/>
              </a:ext>
            </a:extLst>
          </p:cNvPr>
          <p:cNvSpPr/>
          <p:nvPr/>
        </p:nvSpPr>
        <p:spPr>
          <a:xfrm>
            <a:off x="5821407" y="3322309"/>
            <a:ext cx="330237" cy="314833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8" name="Inhaltsplatzhalter 5">
            <a:extLst>
              <a:ext uri="{FF2B5EF4-FFF2-40B4-BE49-F238E27FC236}">
                <a16:creationId xmlns:a16="http://schemas.microsoft.com/office/drawing/2014/main" id="{360BA3FE-FB38-131B-4617-BE642CD96467}"/>
              </a:ext>
            </a:extLst>
          </p:cNvPr>
          <p:cNvPicPr>
            <a:picLocks noGrp="1"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1644" y="2461310"/>
            <a:ext cx="2569806" cy="1311415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4EED3B57-1228-1505-B2DA-14FEA1531882}"/>
              </a:ext>
            </a:extLst>
          </p:cNvPr>
          <p:cNvSpPr txBox="1"/>
          <p:nvPr/>
        </p:nvSpPr>
        <p:spPr>
          <a:xfrm>
            <a:off x="7742461" y="2510757"/>
            <a:ext cx="93956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000" dirty="0">
                <a:latin typeface="Arial Narrow" panose="020B0606020202030204" pitchFamily="34" charset="0"/>
              </a:rPr>
              <a:t>Transient FEA </a:t>
            </a:r>
          </a:p>
          <a:p>
            <a:pPr algn="ctr"/>
            <a:r>
              <a:rPr lang="en-GB" sz="1000" dirty="0">
                <a:latin typeface="Arial Narrow" panose="020B0606020202030204" pitchFamily="34" charset="0"/>
              </a:rPr>
              <a:t>Voltage </a:t>
            </a:r>
            <a:endParaRPr lang="en-CH" sz="1000" dirty="0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91853D03-C969-E542-87C8-A248053E37AC}"/>
              </a:ext>
            </a:extLst>
          </p:cNvPr>
          <p:cNvGrpSpPr/>
          <p:nvPr/>
        </p:nvGrpSpPr>
        <p:grpSpPr>
          <a:xfrm>
            <a:off x="6151644" y="3563377"/>
            <a:ext cx="2599535" cy="1332083"/>
            <a:chOff x="1619672" y="2089641"/>
            <a:chExt cx="2599535" cy="1332083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E3B16467-40C2-BAC1-1132-8D905211B08B}"/>
                </a:ext>
              </a:extLst>
            </p:cNvPr>
            <p:cNvGrpSpPr/>
            <p:nvPr/>
          </p:nvGrpSpPr>
          <p:grpSpPr>
            <a:xfrm>
              <a:off x="1619672" y="2089641"/>
              <a:ext cx="2599535" cy="1332083"/>
              <a:chOff x="1619672" y="2089641"/>
              <a:chExt cx="2599535" cy="1332083"/>
            </a:xfrm>
          </p:grpSpPr>
          <p:pic>
            <p:nvPicPr>
              <p:cNvPr id="37" name="Grafik 11">
                <a:extLst>
                  <a:ext uri="{FF2B5EF4-FFF2-40B4-BE49-F238E27FC236}">
                    <a16:creationId xmlns:a16="http://schemas.microsoft.com/office/drawing/2014/main" id="{EC10EDCD-F07F-FFCB-FC4C-901F6B74D84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619672" y="2089641"/>
                <a:ext cx="2599535" cy="1332083"/>
              </a:xfrm>
              <a:prstGeom prst="rect">
                <a:avLst/>
              </a:prstGeom>
            </p:spPr>
          </p:pic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5A94B273-9C4F-94E4-F7CF-110CA52F6A3D}"/>
                  </a:ext>
                </a:extLst>
              </p:cNvPr>
              <p:cNvSpPr txBox="1"/>
              <p:nvPr/>
            </p:nvSpPr>
            <p:spPr>
              <a:xfrm>
                <a:off x="1813932" y="2136748"/>
                <a:ext cx="939562" cy="24622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sz="1000" dirty="0">
                    <a:latin typeface="Arial Narrow" panose="020B0606020202030204" pitchFamily="34" charset="0"/>
                  </a:rPr>
                  <a:t>Current Pulse </a:t>
                </a:r>
                <a:endParaRPr lang="en-CH" sz="1000" dirty="0"/>
              </a:p>
            </p:txBody>
          </p:sp>
        </p:grp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D7AEFF04-F6A1-FBF5-3C29-6FEBC31EA4BA}"/>
                </a:ext>
              </a:extLst>
            </p:cNvPr>
            <p:cNvGrpSpPr/>
            <p:nvPr/>
          </p:nvGrpSpPr>
          <p:grpSpPr>
            <a:xfrm>
              <a:off x="3285832" y="2136748"/>
              <a:ext cx="849549" cy="338554"/>
              <a:chOff x="3285832" y="2136748"/>
              <a:chExt cx="849549" cy="338554"/>
            </a:xfrm>
          </p:grpSpPr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92DB1AC5-9D3A-9444-C748-A01AC7F482CC}"/>
                  </a:ext>
                </a:extLst>
              </p:cNvPr>
              <p:cNvSpPr txBox="1"/>
              <p:nvPr/>
            </p:nvSpPr>
            <p:spPr>
              <a:xfrm>
                <a:off x="3410557" y="2136748"/>
                <a:ext cx="724824" cy="33855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 algn="r"/>
                <a:r>
                  <a:rPr lang="en-GB" sz="800" dirty="0">
                    <a:latin typeface="Arial Narrow" panose="020B0606020202030204" pitchFamily="34" charset="0"/>
                  </a:rPr>
                  <a:t>Simulink</a:t>
                </a:r>
              </a:p>
              <a:p>
                <a:pPr algn="r"/>
                <a:r>
                  <a:rPr lang="en-GB" sz="800" dirty="0">
                    <a:latin typeface="Arial Narrow" panose="020B0606020202030204" pitchFamily="34" charset="0"/>
                  </a:rPr>
                  <a:t>Transient FEA </a:t>
                </a:r>
                <a:endParaRPr lang="en-CH" sz="800" dirty="0"/>
              </a:p>
            </p:txBody>
          </p:sp>
          <p:grpSp>
            <p:nvGrpSpPr>
              <p:cNvPr id="34" name="Group 33">
                <a:extLst>
                  <a:ext uri="{FF2B5EF4-FFF2-40B4-BE49-F238E27FC236}">
                    <a16:creationId xmlns:a16="http://schemas.microsoft.com/office/drawing/2014/main" id="{F66B6AF5-773D-B237-80BE-B22F9561DDC9}"/>
                  </a:ext>
                </a:extLst>
              </p:cNvPr>
              <p:cNvGrpSpPr/>
              <p:nvPr/>
            </p:nvGrpSpPr>
            <p:grpSpPr>
              <a:xfrm>
                <a:off x="3285832" y="2228748"/>
                <a:ext cx="189991" cy="140720"/>
                <a:chOff x="3285832" y="2228748"/>
                <a:chExt cx="189991" cy="140720"/>
              </a:xfrm>
            </p:grpSpPr>
            <p:cxnSp>
              <p:nvCxnSpPr>
                <p:cNvPr id="35" name="Straight Connector 34">
                  <a:extLst>
                    <a:ext uri="{FF2B5EF4-FFF2-40B4-BE49-F238E27FC236}">
                      <a16:creationId xmlns:a16="http://schemas.microsoft.com/office/drawing/2014/main" id="{CCD033BC-13C9-EDB5-65BE-4A57B7016DA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3285832" y="2369468"/>
                  <a:ext cx="189991" cy="0"/>
                </a:xfrm>
                <a:prstGeom prst="line">
                  <a:avLst/>
                </a:prstGeom>
                <a:ln w="9525"/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35">
                  <a:extLst>
                    <a:ext uri="{FF2B5EF4-FFF2-40B4-BE49-F238E27FC236}">
                      <a16:creationId xmlns:a16="http://schemas.microsoft.com/office/drawing/2014/main" id="{0A37D039-2001-5295-66EB-95C3135F139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3285832" y="2228748"/>
                  <a:ext cx="189991" cy="0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  <a:prstDash val="sysDash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069C8B97-A096-D840-7D1D-F12044790A74}"/>
              </a:ext>
            </a:extLst>
          </p:cNvPr>
          <p:cNvGrpSpPr/>
          <p:nvPr/>
        </p:nvGrpSpPr>
        <p:grpSpPr>
          <a:xfrm>
            <a:off x="3806620" y="2821196"/>
            <a:ext cx="1954012" cy="1512896"/>
            <a:chOff x="3806620" y="2821196"/>
            <a:chExt cx="1954012" cy="1512896"/>
          </a:xfrm>
        </p:grpSpPr>
        <p:pic>
          <p:nvPicPr>
            <p:cNvPr id="14" name="Image 13" descr="Une image contenant texte, diagramme, ligne, Tracé&#10;&#10;Le contenu généré par l’IA peut être incorrect.">
              <a:extLst>
                <a:ext uri="{FF2B5EF4-FFF2-40B4-BE49-F238E27FC236}">
                  <a16:creationId xmlns:a16="http://schemas.microsoft.com/office/drawing/2014/main" id="{668D0614-39B8-B0CA-8ACB-9A02EB32D25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806620" y="2821196"/>
              <a:ext cx="1954012" cy="1264047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C9316CFE-3598-492C-935C-1E4ED72D6D04}"/>
                </a:ext>
              </a:extLst>
            </p:cNvPr>
            <p:cNvSpPr txBox="1"/>
            <p:nvPr/>
          </p:nvSpPr>
          <p:spPr>
            <a:xfrm>
              <a:off x="3923928" y="4072482"/>
              <a:ext cx="1836704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rtl="0"/>
              <a:r>
                <a:rPr lang="en-GB" sz="1100" b="0" i="0" u="none" strike="noStrike" kern="1200" baseline="0" dirty="0">
                  <a:solidFill>
                    <a:srgbClr val="000000"/>
                  </a:solidFill>
                  <a:latin typeface="Arial Narrow" panose="020B0606020202030204" pitchFamily="34" charset="0"/>
                </a:rPr>
                <a:t>SPS-Simulink</a:t>
              </a:r>
              <a:endParaRPr lang="en-CH" sz="1100" b="0" i="0" u="none" strike="noStrike" kern="1200" baseline="0" dirty="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990111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9BA5D32F-316E-1B66-1183-6B1B3774EB43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pPr algn="l">
              <a:defRPr sz="2400" b="0">
                <a:latin typeface="Calibri"/>
              </a:defRPr>
            </a:pPr>
            <a:r>
              <a:rPr lang="en-GB" sz="1800" dirty="0">
                <a:latin typeface="Arial Narrow" panose="020B0606020202030204" pitchFamily="34" charset="0"/>
              </a:rPr>
              <a:t>High-Fidelity Transient FEA Magnet Model with saturation for:</a:t>
            </a:r>
          </a:p>
          <a:p>
            <a:pPr lvl="1">
              <a:defRPr sz="2400" b="0">
                <a:latin typeface="Calibri"/>
              </a:defRPr>
            </a:pPr>
            <a:r>
              <a:rPr lang="en-GB" sz="1600" dirty="0">
                <a:latin typeface="Arial Narrow" panose="020B0606020202030204" pitchFamily="34" charset="0"/>
              </a:rPr>
              <a:t>accurate dynamic loss estimation  under pulsed regime</a:t>
            </a:r>
          </a:p>
          <a:p>
            <a:pPr lvl="1">
              <a:defRPr sz="2400" b="0">
                <a:latin typeface="Calibri"/>
              </a:defRPr>
            </a:pPr>
            <a:r>
              <a:rPr lang="en-GB" sz="1600" dirty="0">
                <a:latin typeface="Arial Narrow" panose="020B0606020202030204" pitchFamily="34" charset="0"/>
              </a:rPr>
              <a:t>spatial field quality analysis</a:t>
            </a:r>
          </a:p>
          <a:p>
            <a:pPr algn="l">
              <a:defRPr sz="2400" b="0">
                <a:latin typeface="Calibri"/>
              </a:defRPr>
            </a:pPr>
            <a:r>
              <a:rPr lang="en-GB" sz="1800" dirty="0">
                <a:latin typeface="Arial Narrow" panose="020B0606020202030204" pitchFamily="34" charset="0"/>
              </a:rPr>
              <a:t>Simplified Time Harmonic FEA Methodology :</a:t>
            </a:r>
          </a:p>
          <a:p>
            <a:pPr lvl="1">
              <a:buFont typeface="Arial" panose="020B0604020202020204" pitchFamily="34" charset="0"/>
              <a:buChar char="•"/>
              <a:defRPr sz="2400" b="0">
                <a:latin typeface="Calibri"/>
              </a:defRPr>
            </a:pPr>
            <a:r>
              <a:rPr lang="en-GB" sz="1600" dirty="0">
                <a:latin typeface="Arial Narrow" panose="020B0606020202030204" pitchFamily="34" charset="0"/>
              </a:rPr>
              <a:t>for loss computation under steady-state pulsed regime</a:t>
            </a:r>
          </a:p>
          <a:p>
            <a:pPr lvl="1">
              <a:buFont typeface="Arial" panose="020B0604020202020204" pitchFamily="34" charset="0"/>
              <a:buChar char="•"/>
              <a:defRPr sz="2400" b="0">
                <a:latin typeface="Calibri"/>
              </a:defRPr>
            </a:pPr>
            <a:r>
              <a:rPr lang="en-GB" sz="1600" dirty="0">
                <a:latin typeface="Arial Narrow" panose="020B0606020202030204" pitchFamily="34" charset="0"/>
              </a:rPr>
              <a:t>for identification of nonlinear hybrid equivalent circuit model usable in circuit simulations &amp; Magnet-converter-control co-design</a:t>
            </a:r>
          </a:p>
          <a:p>
            <a:pPr lvl="1">
              <a:buFont typeface="Arial" panose="020B0604020202020204" pitchFamily="34" charset="0"/>
              <a:buChar char="•"/>
              <a:defRPr sz="2400" b="0">
                <a:latin typeface="Calibri"/>
              </a:defRPr>
            </a:pPr>
            <a:r>
              <a:rPr lang="en-GB" sz="1600" dirty="0">
                <a:latin typeface="Arial Narrow" panose="020B0606020202030204" pitchFamily="34" charset="0"/>
              </a:rPr>
              <a:t>suitable for implementation in iterative design optimization with computational efficiency</a:t>
            </a:r>
          </a:p>
          <a:p>
            <a:pPr>
              <a:buFont typeface="Wingdings" panose="05000000000000000000" pitchFamily="2" charset="2"/>
              <a:buChar char="§"/>
              <a:defRPr sz="2400" b="0">
                <a:latin typeface="Calibri"/>
              </a:defRPr>
            </a:pPr>
            <a:r>
              <a:rPr lang="en-GB" sz="1800" dirty="0">
                <a:latin typeface="Arial Narrow" panose="020B0606020202030204" pitchFamily="34" charset="0"/>
              </a:rPr>
              <a:t>Cross-validation with acceptable accuracy</a:t>
            </a:r>
          </a:p>
          <a:p>
            <a:pPr>
              <a:buFont typeface="Wingdings" panose="05000000000000000000" pitchFamily="2" charset="2"/>
              <a:buChar char="§"/>
              <a:defRPr sz="2400" b="0">
                <a:latin typeface="Calibri"/>
              </a:defRPr>
            </a:pPr>
            <a:endParaRPr lang="en-GB" sz="1800" dirty="0">
              <a:latin typeface="Arial Narrow" panose="020B0606020202030204" pitchFamily="34" charset="0"/>
            </a:endParaRPr>
          </a:p>
          <a:p>
            <a:pPr>
              <a:buFont typeface="Wingdings" panose="05000000000000000000" pitchFamily="2" charset="2"/>
              <a:buChar char="§"/>
              <a:defRPr sz="2400" b="0">
                <a:latin typeface="Calibri"/>
              </a:defRPr>
            </a:pPr>
            <a:r>
              <a:rPr lang="en-GB" sz="1800" b="1" dirty="0">
                <a:latin typeface="Arial Narrow" panose="020B0606020202030204" pitchFamily="34" charset="0"/>
              </a:rPr>
              <a:t>High-fidelity &amp;simplified FEA models are complementary tools used at different levels of </a:t>
            </a:r>
            <a:r>
              <a:rPr lang="en-GB" sz="1800" b="1" dirty="0" err="1">
                <a:latin typeface="Arial Narrow" panose="020B0606020202030204" pitchFamily="34" charset="0"/>
              </a:rPr>
              <a:t>modeling</a:t>
            </a:r>
            <a:r>
              <a:rPr lang="en-GB" sz="1800" b="1" dirty="0">
                <a:latin typeface="Arial Narrow" panose="020B0606020202030204" pitchFamily="34" charset="0"/>
              </a:rPr>
              <a:t> complexity within an integrated CAD &amp; simulation environment.</a:t>
            </a:r>
          </a:p>
          <a:p>
            <a:endParaRPr lang="en-GB" dirty="0">
              <a:latin typeface="Arial Narrow" panose="020B0606020202030204" pitchFamily="34" charset="0"/>
            </a:endParaRPr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379CF6E6-0A47-0CDD-8D35-55EAA841F6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Conclusion &amp; Perspectives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2990" y="921811"/>
            <a:ext cx="1115690" cy="623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2696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F35976CE-E8BA-AD24-0A94-549A1E67C26C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de-DE" dirty="0"/>
              <a:t>Time-domain </a:t>
            </a:r>
            <a:r>
              <a:rPr lang="de-DE" dirty="0" err="1"/>
              <a:t>analysis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normal-</a:t>
            </a:r>
            <a:r>
              <a:rPr lang="de-DE" dirty="0" err="1"/>
              <a:t>conducting</a:t>
            </a:r>
            <a:r>
              <a:rPr lang="de-DE" dirty="0"/>
              <a:t> </a:t>
            </a:r>
            <a:r>
              <a:rPr lang="de-DE" dirty="0" err="1"/>
              <a:t>magnets</a:t>
            </a:r>
            <a:endParaRPr lang="de-DE" dirty="0"/>
          </a:p>
          <a:p>
            <a:pPr lvl="1"/>
            <a:r>
              <a:rPr lang="de-DE" sz="20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Field </a:t>
            </a:r>
            <a:r>
              <a:rPr lang="de-DE" sz="2000" dirty="0" err="1">
                <a:solidFill>
                  <a:schemeClr val="tx2">
                    <a:lumMod val="40000"/>
                    <a:lumOff val="60000"/>
                  </a:schemeClr>
                </a:solidFill>
              </a:rPr>
              <a:t>quality</a:t>
            </a:r>
            <a:r>
              <a:rPr lang="de-DE" sz="20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 </a:t>
            </a:r>
            <a:r>
              <a:rPr lang="de-DE" sz="2000" dirty="0" err="1">
                <a:solidFill>
                  <a:schemeClr val="tx2">
                    <a:lumMod val="40000"/>
                    <a:lumOff val="60000"/>
                  </a:schemeClr>
                </a:solidFill>
              </a:rPr>
              <a:t>evaluation</a:t>
            </a:r>
            <a:endParaRPr lang="de-DE" sz="2000" dirty="0">
              <a:solidFill>
                <a:schemeClr val="tx2">
                  <a:lumMod val="40000"/>
                  <a:lumOff val="60000"/>
                </a:schemeClr>
              </a:solidFill>
            </a:endParaRPr>
          </a:p>
          <a:p>
            <a:pPr lvl="1"/>
            <a:r>
              <a:rPr lang="de-DE" sz="2000" dirty="0" err="1">
                <a:solidFill>
                  <a:schemeClr val="tx2">
                    <a:lumMod val="40000"/>
                    <a:lumOff val="60000"/>
                  </a:schemeClr>
                </a:solidFill>
              </a:rPr>
              <a:t>Excitations</a:t>
            </a:r>
            <a:r>
              <a:rPr lang="de-DE" sz="20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 </a:t>
            </a:r>
            <a:r>
              <a:rPr lang="de-DE" sz="2000" dirty="0" err="1">
                <a:solidFill>
                  <a:schemeClr val="tx2">
                    <a:lumMod val="40000"/>
                    <a:lumOff val="60000"/>
                  </a:schemeClr>
                </a:solidFill>
              </a:rPr>
              <a:t>with</a:t>
            </a:r>
            <a:r>
              <a:rPr lang="de-DE" sz="20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 </a:t>
            </a:r>
            <a:r>
              <a:rPr lang="de-DE" sz="2000" dirty="0" err="1">
                <a:solidFill>
                  <a:schemeClr val="tx2">
                    <a:lumMod val="40000"/>
                    <a:lumOff val="60000"/>
                  </a:schemeClr>
                </a:solidFill>
              </a:rPr>
              <a:t>higher</a:t>
            </a:r>
            <a:r>
              <a:rPr lang="de-DE" sz="20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 </a:t>
            </a:r>
            <a:r>
              <a:rPr lang="de-DE" sz="2000" dirty="0" err="1">
                <a:solidFill>
                  <a:schemeClr val="tx2">
                    <a:lumMod val="40000"/>
                    <a:lumOff val="60000"/>
                  </a:schemeClr>
                </a:solidFill>
              </a:rPr>
              <a:t>duty</a:t>
            </a:r>
            <a:r>
              <a:rPr lang="de-DE" sz="20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 </a:t>
            </a:r>
            <a:r>
              <a:rPr lang="de-DE" sz="2000" dirty="0" err="1">
                <a:solidFill>
                  <a:schemeClr val="tx2">
                    <a:lumMod val="40000"/>
                    <a:lumOff val="60000"/>
                  </a:schemeClr>
                </a:solidFill>
              </a:rPr>
              <a:t>cycles</a:t>
            </a:r>
            <a:r>
              <a:rPr lang="de-DE" sz="20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 </a:t>
            </a:r>
          </a:p>
          <a:p>
            <a:r>
              <a:rPr lang="en-GB" sz="28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Frequency-Domain Analysis &amp; Equivalent Circuit </a:t>
            </a:r>
            <a:r>
              <a:rPr lang="en-GB" sz="2800" dirty="0" err="1">
                <a:solidFill>
                  <a:schemeClr val="tx2">
                    <a:lumMod val="40000"/>
                    <a:lumOff val="60000"/>
                  </a:schemeClr>
                </a:solidFill>
              </a:rPr>
              <a:t>Modeling</a:t>
            </a:r>
            <a:endParaRPr lang="en-GB" sz="2800" dirty="0">
              <a:solidFill>
                <a:schemeClr val="tx2">
                  <a:lumMod val="40000"/>
                  <a:lumOff val="60000"/>
                </a:schemeClr>
              </a:solidFill>
            </a:endParaRPr>
          </a:p>
          <a:p>
            <a:pPr lvl="1"/>
            <a:r>
              <a:rPr lang="en-GB" sz="20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Frequency- Domain Loss Evaluation Method</a:t>
            </a:r>
          </a:p>
          <a:p>
            <a:pPr lvl="1"/>
            <a:r>
              <a:rPr lang="en-GB" sz="20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Equivalent Circuit &amp; Nonlinear Dynamic </a:t>
            </a:r>
            <a:r>
              <a:rPr lang="en-GB" sz="2000" dirty="0" err="1">
                <a:solidFill>
                  <a:schemeClr val="tx2">
                    <a:lumMod val="40000"/>
                    <a:lumOff val="60000"/>
                  </a:schemeClr>
                </a:solidFill>
              </a:rPr>
              <a:t>Modeling</a:t>
            </a:r>
            <a:endParaRPr lang="en-GB" sz="2000" dirty="0">
              <a:solidFill>
                <a:schemeClr val="tx2">
                  <a:lumMod val="40000"/>
                  <a:lumOff val="60000"/>
                </a:schemeClr>
              </a:solidFill>
            </a:endParaRPr>
          </a:p>
          <a:p>
            <a:pPr lvl="1"/>
            <a:r>
              <a:rPr lang="en-GB" sz="20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Cross-Validation :Simplified Time-Harmonic &amp; High-Fidelity Transient FEA Model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37B99E43-6B51-5FA1-0E70-763C805EE3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74172A1-1CBF-0B40-9234-7D4D80EC19EA}" type="slidenum">
              <a:rPr lang="en-GB" smtClean="0"/>
              <a:pPr/>
              <a:t>3</a:t>
            </a:fld>
            <a:endParaRPr lang="en-GB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AAB66546-FE4E-7826-A3B1-2598FD0EB8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17313254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F35976CE-E8BA-AD24-0A94-549A1E67C26C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57200" y="1080294"/>
            <a:ext cx="8305800" cy="3795712"/>
          </a:xfrm>
        </p:spPr>
        <p:txBody>
          <a:bodyPr/>
          <a:lstStyle/>
          <a:p>
            <a:r>
              <a:rPr lang="de-DE" sz="2000" b="1" dirty="0"/>
              <a:t>Main </a:t>
            </a:r>
            <a:r>
              <a:rPr lang="de-DE" sz="2000" b="1" dirty="0" err="1"/>
              <a:t>components</a:t>
            </a:r>
            <a:r>
              <a:rPr lang="de-DE" sz="2000" b="1" dirty="0"/>
              <a:t>:</a:t>
            </a:r>
          </a:p>
          <a:p>
            <a:pPr lvl="1"/>
            <a:r>
              <a:rPr lang="de-DE" sz="1600" b="1" dirty="0" err="1"/>
              <a:t>Laminated</a:t>
            </a:r>
            <a:r>
              <a:rPr lang="de-DE" sz="1600" b="1" dirty="0"/>
              <a:t> iron </a:t>
            </a:r>
            <a:r>
              <a:rPr lang="de-DE" sz="1600" b="1" dirty="0" err="1"/>
              <a:t>core</a:t>
            </a:r>
            <a:r>
              <a:rPr lang="de-DE" sz="1600" dirty="0"/>
              <a:t>: </a:t>
            </a:r>
            <a:r>
              <a:rPr lang="de-DE" sz="1600" dirty="0" err="1"/>
              <a:t>nonlinear</a:t>
            </a:r>
            <a:r>
              <a:rPr lang="de-DE" sz="1600" dirty="0"/>
              <a:t>, </a:t>
            </a:r>
            <a:r>
              <a:rPr lang="de-DE" sz="1600" dirty="0" err="1"/>
              <a:t>hysteretic</a:t>
            </a:r>
            <a:endParaRPr lang="de-DE" sz="1600" dirty="0"/>
          </a:p>
          <a:p>
            <a:pPr lvl="1"/>
            <a:r>
              <a:rPr lang="de-DE" sz="1600" b="1" dirty="0" err="1"/>
              <a:t>Conductors</a:t>
            </a:r>
            <a:r>
              <a:rPr lang="de-DE" sz="1600" dirty="0"/>
              <a:t>: </a:t>
            </a:r>
            <a:r>
              <a:rPr lang="de-DE" sz="1600" dirty="0" err="1"/>
              <a:t>skin</a:t>
            </a:r>
            <a:r>
              <a:rPr lang="de-DE" sz="1600" dirty="0"/>
              <a:t>- &amp; </a:t>
            </a:r>
            <a:r>
              <a:rPr lang="de-DE" sz="1600" dirty="0" err="1"/>
              <a:t>proximity</a:t>
            </a:r>
            <a:r>
              <a:rPr lang="de-DE" sz="1600" dirty="0"/>
              <a:t> </a:t>
            </a:r>
            <a:r>
              <a:rPr lang="de-DE" sz="1600" dirty="0" err="1"/>
              <a:t>effects</a:t>
            </a:r>
            <a:endParaRPr lang="de-DE" sz="1600" dirty="0"/>
          </a:p>
          <a:p>
            <a:pPr lvl="2"/>
            <a:r>
              <a:rPr lang="de-DE" sz="1200" dirty="0"/>
              <a:t>Cooling </a:t>
            </a:r>
            <a:r>
              <a:rPr lang="de-DE" sz="1200" dirty="0" err="1"/>
              <a:t>system</a:t>
            </a:r>
            <a:r>
              <a:rPr lang="de-DE" sz="1200" dirty="0"/>
              <a:t>?</a:t>
            </a:r>
          </a:p>
          <a:p>
            <a:pPr lvl="1"/>
            <a:r>
              <a:rPr lang="de-DE" sz="1600" b="1" dirty="0"/>
              <a:t>Beam </a:t>
            </a:r>
            <a:r>
              <a:rPr lang="de-DE" sz="1600" b="1" dirty="0" err="1"/>
              <a:t>pipe</a:t>
            </a:r>
            <a:r>
              <a:rPr lang="de-DE" sz="1600" b="1" dirty="0"/>
              <a:t>: </a:t>
            </a:r>
            <a:r>
              <a:rPr lang="de-DE" sz="1600" dirty="0" err="1"/>
              <a:t>induced</a:t>
            </a:r>
            <a:r>
              <a:rPr lang="de-DE" sz="1600" dirty="0"/>
              <a:t> </a:t>
            </a:r>
            <a:r>
              <a:rPr lang="de-DE" sz="1600" dirty="0" err="1"/>
              <a:t>currents</a:t>
            </a:r>
            <a:endParaRPr lang="de-DE" sz="1600" dirty="0"/>
          </a:p>
          <a:p>
            <a:endParaRPr lang="de-DE" sz="2000" b="1" dirty="0"/>
          </a:p>
          <a:p>
            <a:r>
              <a:rPr lang="de-DE" sz="2000" b="1" dirty="0"/>
              <a:t>Different </a:t>
            </a:r>
            <a:r>
              <a:rPr lang="de-DE" sz="2000" b="1" dirty="0" err="1"/>
              <a:t>operation</a:t>
            </a:r>
            <a:r>
              <a:rPr lang="de-DE" sz="2000" b="1" dirty="0"/>
              <a:t> </a:t>
            </a:r>
            <a:r>
              <a:rPr lang="de-DE" sz="2000" b="1" dirty="0" err="1"/>
              <a:t>modes</a:t>
            </a:r>
            <a:r>
              <a:rPr lang="de-DE" sz="2000" b="1" dirty="0"/>
              <a:t>:</a:t>
            </a:r>
          </a:p>
          <a:p>
            <a:pPr lvl="1"/>
            <a:r>
              <a:rPr lang="de-DE" sz="1600" dirty="0"/>
              <a:t>RCS 2,3,4: </a:t>
            </a:r>
            <a:r>
              <a:rPr lang="de-DE" sz="1600" dirty="0" err="1"/>
              <a:t>zero</a:t>
            </a:r>
            <a:r>
              <a:rPr lang="de-DE" sz="1600" dirty="0"/>
              <a:t> </a:t>
            </a:r>
            <a:r>
              <a:rPr lang="de-DE" sz="1600" dirty="0" err="1"/>
              <a:t>mean</a:t>
            </a:r>
            <a:r>
              <a:rPr lang="de-DE" sz="1600" dirty="0"/>
              <a:t> </a:t>
            </a:r>
            <a:r>
              <a:rPr lang="de-DE" sz="1600" dirty="0" err="1"/>
              <a:t>operation</a:t>
            </a:r>
            <a:endParaRPr lang="de-DE" sz="1600" dirty="0"/>
          </a:p>
          <a:p>
            <a:pPr lvl="1"/>
            <a:r>
              <a:rPr lang="de-DE" sz="1600" dirty="0"/>
              <a:t>RCS 1 </a:t>
            </a:r>
            <a:r>
              <a:rPr lang="de-DE" sz="1600" dirty="0" err="1"/>
              <a:t>with</a:t>
            </a:r>
            <a:r>
              <a:rPr lang="de-DE" sz="1600" dirty="0"/>
              <a:t> DC </a:t>
            </a:r>
            <a:r>
              <a:rPr lang="de-DE" sz="1600" dirty="0" err="1"/>
              <a:t>offset</a:t>
            </a:r>
            <a:endParaRPr lang="de-DE" sz="1600" dirty="0"/>
          </a:p>
          <a:p>
            <a:pPr lvl="1"/>
            <a:r>
              <a:rPr lang="de-DE" sz="1600" dirty="0"/>
              <a:t>Duty </a:t>
            </a:r>
            <a:r>
              <a:rPr lang="de-DE" sz="1600" dirty="0" err="1"/>
              <a:t>cycle</a:t>
            </a:r>
            <a:r>
              <a:rPr lang="de-DE" sz="1600" dirty="0"/>
              <a:t> ~ 1% </a:t>
            </a:r>
          </a:p>
          <a:p>
            <a:pPr marL="0" indent="0">
              <a:buNone/>
            </a:pPr>
            <a:endParaRPr lang="de-DE" sz="1600" b="1" dirty="0"/>
          </a:p>
          <a:p>
            <a:endParaRPr lang="de-DE" sz="2000" dirty="0"/>
          </a:p>
          <a:p>
            <a:pPr lvl="1"/>
            <a:endParaRPr lang="de-DE" sz="1600" dirty="0"/>
          </a:p>
          <a:p>
            <a:endParaRPr lang="de-DE" sz="2000" dirty="0"/>
          </a:p>
          <a:p>
            <a:endParaRPr lang="de-DE" sz="2000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37B99E43-6B51-5FA1-0E70-763C805EE3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74172A1-1CBF-0B40-9234-7D4D80EC19EA}" type="slidenum">
              <a:rPr lang="en-GB" smtClean="0"/>
              <a:pPr/>
              <a:t>4</a:t>
            </a:fld>
            <a:endParaRPr lang="en-GB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AAB66546-FE4E-7826-A3B1-2598FD0EB8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Fast </a:t>
            </a:r>
            <a:r>
              <a:rPr lang="de-DE" dirty="0" err="1"/>
              <a:t>ramping</a:t>
            </a:r>
            <a:r>
              <a:rPr lang="de-DE" dirty="0"/>
              <a:t> </a:t>
            </a:r>
            <a:r>
              <a:rPr lang="de-DE" dirty="0" err="1"/>
              <a:t>magnets</a:t>
            </a:r>
            <a:endParaRPr lang="de-DE" dirty="0"/>
          </a:p>
        </p:txBody>
      </p:sp>
      <p:pic>
        <p:nvPicPr>
          <p:cNvPr id="5" name="Inhaltsplatzhalter 6">
            <a:extLst>
              <a:ext uri="{FF2B5EF4-FFF2-40B4-BE49-F238E27FC236}">
                <a16:creationId xmlns:a16="http://schemas.microsoft.com/office/drawing/2014/main" id="{D8DE13D8-2BD6-2CFE-9D87-27C6AE15E5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3670" y="956013"/>
            <a:ext cx="3276370" cy="2270348"/>
          </a:xfrm>
          <a:prstGeom prst="rect">
            <a:avLst/>
          </a:prstGeom>
        </p:spPr>
      </p:pic>
      <p:cxnSp>
        <p:nvCxnSpPr>
          <p:cNvPr id="9" name="Gerade Verbindung mit Pfeil 8">
            <a:extLst>
              <a:ext uri="{FF2B5EF4-FFF2-40B4-BE49-F238E27FC236}">
                <a16:creationId xmlns:a16="http://schemas.microsoft.com/office/drawing/2014/main" id="{5A7BD098-5BC0-089B-D5EE-D73B4B5DFE07}"/>
              </a:ext>
            </a:extLst>
          </p:cNvPr>
          <p:cNvCxnSpPr>
            <a:cxnSpLocks/>
          </p:cNvCxnSpPr>
          <p:nvPr/>
        </p:nvCxnSpPr>
        <p:spPr>
          <a:xfrm>
            <a:off x="4572000" y="1563638"/>
            <a:ext cx="1656184" cy="72008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Gerade Verbindung mit Pfeil 14">
            <a:extLst>
              <a:ext uri="{FF2B5EF4-FFF2-40B4-BE49-F238E27FC236}">
                <a16:creationId xmlns:a16="http://schemas.microsoft.com/office/drawing/2014/main" id="{4B07FCC0-B47D-16C8-6F9D-DAE2FDE2794F}"/>
              </a:ext>
            </a:extLst>
          </p:cNvPr>
          <p:cNvCxnSpPr>
            <a:cxnSpLocks/>
          </p:cNvCxnSpPr>
          <p:nvPr/>
        </p:nvCxnSpPr>
        <p:spPr>
          <a:xfrm>
            <a:off x="3650331" y="2427734"/>
            <a:ext cx="1925815" cy="739150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Gerade Verbindung mit Pfeil 19">
            <a:extLst>
              <a:ext uri="{FF2B5EF4-FFF2-40B4-BE49-F238E27FC236}">
                <a16:creationId xmlns:a16="http://schemas.microsoft.com/office/drawing/2014/main" id="{F13C0475-EBAF-F860-5631-B917AA5CBE93}"/>
              </a:ext>
            </a:extLst>
          </p:cNvPr>
          <p:cNvCxnSpPr>
            <a:cxnSpLocks/>
          </p:cNvCxnSpPr>
          <p:nvPr/>
        </p:nvCxnSpPr>
        <p:spPr>
          <a:xfrm>
            <a:off x="4355976" y="1995686"/>
            <a:ext cx="2441770" cy="792088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1" name="Grafik 30">
            <a:extLst>
              <a:ext uri="{FF2B5EF4-FFF2-40B4-BE49-F238E27FC236}">
                <a16:creationId xmlns:a16="http://schemas.microsoft.com/office/drawing/2014/main" id="{982052A2-1F38-81A9-E46F-38C32FC7F7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4129" y="3243792"/>
            <a:ext cx="2151206" cy="1456033"/>
          </a:xfrm>
          <a:prstGeom prst="rect">
            <a:avLst/>
          </a:prstGeom>
        </p:spPr>
      </p:pic>
      <p:sp>
        <p:nvSpPr>
          <p:cNvPr id="32" name="Textfeld 31">
            <a:extLst>
              <a:ext uri="{FF2B5EF4-FFF2-40B4-BE49-F238E27FC236}">
                <a16:creationId xmlns:a16="http://schemas.microsoft.com/office/drawing/2014/main" id="{1843700A-679D-3538-56C6-BD3CD97B97FF}"/>
              </a:ext>
            </a:extLst>
          </p:cNvPr>
          <p:cNvSpPr txBox="1"/>
          <p:nvPr/>
        </p:nvSpPr>
        <p:spPr>
          <a:xfrm>
            <a:off x="5830718" y="4668393"/>
            <a:ext cx="26022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/>
              <a:t>IMCC Interim </a:t>
            </a:r>
            <a:r>
              <a:rPr lang="de-DE" sz="1000" dirty="0" err="1"/>
              <a:t>report</a:t>
            </a:r>
            <a:r>
              <a:rPr lang="de-DE" sz="1000" dirty="0"/>
              <a:t>, 2024</a:t>
            </a:r>
          </a:p>
        </p:txBody>
      </p:sp>
      <p:pic>
        <p:nvPicPr>
          <p:cNvPr id="33" name="Inhaltsplatzhalter 5" descr="Ein Bild, das Text, Diagramm, Reihe, Screenshot enthält.&#10;&#10;KI-generierte Inhalte können fehlerhaft sein.">
            <a:extLst>
              <a:ext uri="{FF2B5EF4-FFF2-40B4-BE49-F238E27FC236}">
                <a16:creationId xmlns:a16="http://schemas.microsoft.com/office/drawing/2014/main" id="{49B5BE00-2A29-031E-C207-039F656AB3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69619" y="3719500"/>
            <a:ext cx="2306831" cy="1200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2468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Inhaltsplatzhalter 1">
                <a:extLst>
                  <a:ext uri="{FF2B5EF4-FFF2-40B4-BE49-F238E27FC236}">
                    <a16:creationId xmlns:a16="http://schemas.microsoft.com/office/drawing/2014/main" id="{F35976CE-E8BA-AD24-0A94-549A1E67C26C}"/>
                  </a:ext>
                </a:extLst>
              </p:cNvPr>
              <p:cNvSpPr>
                <a:spLocks noGrp="1"/>
              </p:cNvSpPr>
              <p:nvPr>
                <p:ph sz="quarter" idx="12"/>
              </p:nvPr>
            </p:nvSpPr>
            <p:spPr/>
            <p:txBody>
              <a:bodyPr/>
              <a:lstStyle/>
              <a:p>
                <a:r>
                  <a:rPr lang="de-DE" sz="2000" dirty="0"/>
                  <a:t>Maxwell‘s </a:t>
                </a:r>
                <a:r>
                  <a:rPr lang="de-DE" sz="2000" dirty="0" err="1"/>
                  <a:t>equations</a:t>
                </a:r>
                <a:r>
                  <a:rPr lang="de-DE" sz="2000" dirty="0"/>
                  <a:t>:</a:t>
                </a:r>
              </a:p>
              <a:p>
                <a:pPr lvl="1"/>
                <a:r>
                  <a:rPr lang="de-DE" sz="1600" dirty="0" err="1"/>
                  <a:t>Magnetic</a:t>
                </a:r>
                <a:r>
                  <a:rPr lang="de-DE" sz="1600" dirty="0"/>
                  <a:t> </a:t>
                </a:r>
                <a:r>
                  <a:rPr lang="de-DE" sz="1600" dirty="0" err="1"/>
                  <a:t>Gauss</a:t>
                </a:r>
                <a:r>
                  <a:rPr lang="de-DE" sz="1600" dirty="0"/>
                  <a:t>: 	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sz="1600" b="0" i="0" smtClean="0">
                        <a:latin typeface="Cambria Math" panose="02040503050406030204" pitchFamily="18" charset="0"/>
                      </a:rPr>
                      <m:t>∇</m:t>
                    </m:r>
                    <m:r>
                      <a:rPr lang="de-DE" sz="1600" b="0" i="1" smtClean="0">
                        <a:latin typeface="Cambria Math" panose="02040503050406030204" pitchFamily="18" charset="0"/>
                      </a:rPr>
                      <m:t>⋅</m:t>
                    </m:r>
                    <m:r>
                      <a:rPr lang="de-DE" sz="1600" b="1" i="0" smtClean="0">
                        <a:latin typeface="Cambria Math" panose="02040503050406030204" pitchFamily="18" charset="0"/>
                      </a:rPr>
                      <m:t>𝐁</m:t>
                    </m:r>
                    <m:r>
                      <a:rPr lang="de-DE" sz="1600" b="0" i="0" smtClean="0">
                        <a:latin typeface="Cambria Math" panose="02040503050406030204" pitchFamily="18" charset="0"/>
                      </a:rPr>
                      <m:t>=0    </m:t>
                    </m:r>
                    <m:r>
                      <a:rPr lang="de-DE" sz="1600" b="0" i="1" smtClean="0">
                        <a:latin typeface="Cambria Math" panose="02040503050406030204" pitchFamily="18" charset="0"/>
                      </a:rPr>
                      <m:t>    ⇒     </m:t>
                    </m:r>
                    <m:r>
                      <a:rPr lang="de-DE" sz="1600" b="1" i="0" smtClean="0">
                        <a:latin typeface="Cambria Math" panose="02040503050406030204" pitchFamily="18" charset="0"/>
                      </a:rPr>
                      <m:t>𝐁</m:t>
                    </m:r>
                    <m:r>
                      <a:rPr lang="de-DE" sz="1600" b="0" i="0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de-DE" sz="1600" b="0" i="0" smtClean="0">
                        <a:latin typeface="Cambria Math" panose="02040503050406030204" pitchFamily="18" charset="0"/>
                      </a:rPr>
                      <m:t>∇</m:t>
                    </m:r>
                    <m:r>
                      <a:rPr lang="de-DE" sz="1600" b="0" i="1" smtClean="0">
                        <a:latin typeface="Cambria Math" panose="02040503050406030204" pitchFamily="18" charset="0"/>
                      </a:rPr>
                      <m:t>×</m:t>
                    </m:r>
                    <m:r>
                      <a:rPr lang="de-DE" sz="1600" b="1" i="0" smtClean="0">
                        <a:latin typeface="Cambria Math" panose="02040503050406030204" pitchFamily="18" charset="0"/>
                      </a:rPr>
                      <m:t>𝐀</m:t>
                    </m:r>
                    <m:r>
                      <a:rPr lang="de-DE" sz="16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de-DE" sz="1600" dirty="0"/>
                  <a:t> 	</a:t>
                </a:r>
              </a:p>
              <a:p>
                <a:pPr lvl="1"/>
                <a:r>
                  <a:rPr lang="de-DE" sz="1600" dirty="0"/>
                  <a:t>Faraday-Lenz:   	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sz="1600" b="0" i="0" smtClean="0">
                        <a:latin typeface="Cambria Math" panose="02040503050406030204" pitchFamily="18" charset="0"/>
                      </a:rPr>
                      <m:t>∇</m:t>
                    </m:r>
                    <m:r>
                      <a:rPr lang="de-DE" sz="1600" b="0" i="1" smtClean="0">
                        <a:latin typeface="Cambria Math" panose="02040503050406030204" pitchFamily="18" charset="0"/>
                      </a:rPr>
                      <m:t>×</m:t>
                    </m:r>
                    <m:r>
                      <a:rPr lang="de-DE" sz="1600" b="1" i="0" smtClean="0">
                        <a:latin typeface="Cambria Math" panose="02040503050406030204" pitchFamily="18" charset="0"/>
                      </a:rPr>
                      <m:t>𝐄</m:t>
                    </m:r>
                    <m:r>
                      <a:rPr lang="de-DE" sz="1600" b="0" i="0" smtClean="0">
                        <a:latin typeface="Cambria Math" panose="02040503050406030204" pitchFamily="18" charset="0"/>
                      </a:rPr>
                      <m:t>=−</m:t>
                    </m:r>
                    <m:acc>
                      <m:accPr>
                        <m:chr m:val="̇"/>
                        <m:ctrlPr>
                          <a:rPr lang="de-DE" sz="16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de-DE" sz="1600" b="1" i="0" smtClean="0">
                            <a:latin typeface="Cambria Math" panose="02040503050406030204" pitchFamily="18" charset="0"/>
                          </a:rPr>
                          <m:t>𝐁</m:t>
                        </m:r>
                      </m:e>
                    </m:acc>
                    <m:r>
                      <a:rPr lang="de-DE" sz="1600" b="0" i="0" smtClean="0">
                        <a:latin typeface="Cambria Math" panose="02040503050406030204" pitchFamily="18" charset="0"/>
                      </a:rPr>
                      <m:t>  </m:t>
                    </m:r>
                    <m:r>
                      <a:rPr lang="de-DE" sz="1600" b="0" i="1" smtClean="0">
                        <a:latin typeface="Cambria Math" panose="02040503050406030204" pitchFamily="18" charset="0"/>
                      </a:rPr>
                      <m:t>⇒      </m:t>
                    </m:r>
                    <m:r>
                      <a:rPr lang="de-DE" sz="1600" b="1" i="0" smtClean="0">
                        <a:latin typeface="Cambria Math" panose="02040503050406030204" pitchFamily="18" charset="0"/>
                      </a:rPr>
                      <m:t>𝐄</m:t>
                    </m:r>
                    <m:r>
                      <a:rPr lang="de-DE" sz="1600" b="0" i="1" smtClean="0">
                        <a:latin typeface="Cambria Math" panose="02040503050406030204" pitchFamily="18" charset="0"/>
                      </a:rPr>
                      <m:t>=−</m:t>
                    </m:r>
                    <m:acc>
                      <m:accPr>
                        <m:chr m:val="̇"/>
                        <m:ctrlPr>
                          <a:rPr lang="de-DE" sz="16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de-DE" sz="1600" b="1" i="0" smtClean="0">
                            <a:latin typeface="Cambria Math" panose="02040503050406030204" pitchFamily="18" charset="0"/>
                          </a:rPr>
                          <m:t>𝐀</m:t>
                        </m:r>
                      </m:e>
                    </m:acc>
                    <m:r>
                      <a:rPr lang="de-DE" sz="1600" b="1" i="0" smtClean="0">
                        <a:latin typeface="Cambria Math" panose="02040503050406030204" pitchFamily="18" charset="0"/>
                      </a:rPr>
                      <m:t>−</m:t>
                    </m:r>
                    <m:r>
                      <m:rPr>
                        <m:sty m:val="p"/>
                      </m:rPr>
                      <a:rPr lang="de-DE" sz="1600" b="0" i="0" smtClean="0">
                        <a:latin typeface="Cambria Math" panose="02040503050406030204" pitchFamily="18" charset="0"/>
                      </a:rPr>
                      <m:t>∇</m:t>
                    </m:r>
                    <m:r>
                      <a:rPr lang="de-DE" sz="1600" b="1" i="1" smtClean="0">
                        <a:latin typeface="Cambria Math" panose="02040503050406030204" pitchFamily="18" charset="0"/>
                      </a:rPr>
                      <m:t>𝝋</m:t>
                    </m:r>
                  </m:oMath>
                </a14:m>
                <a:r>
                  <a:rPr lang="de-DE" sz="1600" dirty="0"/>
                  <a:t> </a:t>
                </a:r>
              </a:p>
              <a:p>
                <a:pPr lvl="1"/>
                <a:r>
                  <a:rPr lang="de-DE" sz="1600" dirty="0"/>
                  <a:t>Ampère: 	  	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sz="1600" b="0" i="0" smtClean="0">
                        <a:latin typeface="Cambria Math" panose="02040503050406030204" pitchFamily="18" charset="0"/>
                      </a:rPr>
                      <m:t>∇</m:t>
                    </m:r>
                    <m:r>
                      <a:rPr lang="de-DE" sz="1600" b="0" i="1" smtClean="0">
                        <a:latin typeface="Cambria Math" panose="02040503050406030204" pitchFamily="18" charset="0"/>
                      </a:rPr>
                      <m:t>×</m:t>
                    </m:r>
                    <m:r>
                      <a:rPr lang="de-DE" sz="1600" b="1" i="0" smtClean="0">
                        <a:latin typeface="Cambria Math" panose="02040503050406030204" pitchFamily="18" charset="0"/>
                      </a:rPr>
                      <m:t>𝐇</m:t>
                    </m:r>
                    <m:r>
                      <a:rPr lang="de-DE" sz="1600" b="0" i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sz="1600" b="1" i="0" smtClean="0">
                        <a:latin typeface="Cambria Math" panose="02040503050406030204" pitchFamily="18" charset="0"/>
                      </a:rPr>
                      <m:t>𝐉</m:t>
                    </m:r>
                  </m:oMath>
                </a14:m>
                <a:endParaRPr lang="de-DE" sz="2000" dirty="0"/>
              </a:p>
              <a:p>
                <a:r>
                  <a:rPr lang="de-DE" sz="2000" dirty="0" err="1"/>
                  <a:t>Ohm‘s</a:t>
                </a:r>
                <a:r>
                  <a:rPr lang="de-DE" sz="2000" dirty="0"/>
                  <a:t> </a:t>
                </a:r>
                <a:r>
                  <a:rPr lang="de-DE" sz="2000" dirty="0" err="1"/>
                  <a:t>law</a:t>
                </a:r>
                <a:r>
                  <a:rPr lang="de-DE" sz="2000" dirty="0"/>
                  <a:t>: </a:t>
                </a:r>
                <a14:m>
                  <m:oMath xmlns:m="http://schemas.openxmlformats.org/officeDocument/2006/math">
                    <m:r>
                      <a:rPr lang="de-DE" sz="2000" b="1" i="0" smtClean="0">
                        <a:latin typeface="Cambria Math" panose="02040503050406030204" pitchFamily="18" charset="0"/>
                      </a:rPr>
                      <m:t>𝐉</m:t>
                    </m:r>
                    <m:r>
                      <a:rPr lang="de-DE" sz="2000" b="1" i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sz="2000" b="0" i="1" smtClean="0">
                        <a:latin typeface="Cambria Math" panose="02040503050406030204" pitchFamily="18" charset="0"/>
                      </a:rPr>
                      <m:t>𝜎</m:t>
                    </m:r>
                    <m:r>
                      <a:rPr lang="de-DE" sz="2000" b="1" i="0" smtClean="0">
                        <a:latin typeface="Cambria Math" panose="02040503050406030204" pitchFamily="18" charset="0"/>
                      </a:rPr>
                      <m:t>𝐄</m:t>
                    </m:r>
                    <m:r>
                      <a:rPr lang="de-DE" sz="2000" b="1" i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sz="2000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de-DE" sz="2000" b="0" i="1" smtClean="0">
                        <a:latin typeface="Cambria Math" panose="02040503050406030204" pitchFamily="18" charset="0"/>
                      </a:rPr>
                      <m:t>𝜎</m:t>
                    </m:r>
                    <m:acc>
                      <m:accPr>
                        <m:chr m:val="̇"/>
                        <m:ctrlPr>
                          <a:rPr lang="de-DE" sz="2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de-DE" sz="2000" b="1">
                            <a:latin typeface="Cambria Math" panose="02040503050406030204" pitchFamily="18" charset="0"/>
                          </a:rPr>
                          <m:t>𝐀</m:t>
                        </m:r>
                      </m:e>
                    </m:acc>
                    <m:r>
                      <a:rPr lang="de-DE" sz="2000" b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de-DE" sz="2000" b="0" i="1" smtClean="0">
                        <a:latin typeface="Cambria Math" panose="02040503050406030204" pitchFamily="18" charset="0"/>
                      </a:rPr>
                      <m:t>𝜎</m:t>
                    </m:r>
                    <m:r>
                      <m:rPr>
                        <m:sty m:val="p"/>
                      </m:rPr>
                      <a:rPr lang="de-DE" sz="2000">
                        <a:latin typeface="Cambria Math" panose="02040503050406030204" pitchFamily="18" charset="0"/>
                      </a:rPr>
                      <m:t>∇</m:t>
                    </m:r>
                    <m:r>
                      <a:rPr lang="de-DE" sz="2000" b="1" i="1">
                        <a:latin typeface="Cambria Math" panose="02040503050406030204" pitchFamily="18" charset="0"/>
                      </a:rPr>
                      <m:t>𝝋</m:t>
                    </m:r>
                    <m:r>
                      <a:rPr lang="de-DE" sz="2000" b="1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sz="200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de-DE" sz="2000" i="1" smtClean="0">
                        <a:latin typeface="Cambria Math" panose="02040503050406030204" pitchFamily="18" charset="0"/>
                      </a:rPr>
                      <m:t>𝜎</m:t>
                    </m:r>
                    <m:acc>
                      <m:accPr>
                        <m:chr m:val="̇"/>
                        <m:ctrlPr>
                          <a:rPr lang="de-DE" sz="20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de-DE" sz="2000" b="1">
                            <a:latin typeface="Cambria Math" panose="02040503050406030204" pitchFamily="18" charset="0"/>
                          </a:rPr>
                          <m:t>𝐀</m:t>
                        </m:r>
                      </m:e>
                    </m:acc>
                    <m:r>
                      <a:rPr lang="de-DE" sz="2000" b="1" i="0" smtClean="0">
                        <a:latin typeface="Cambria Math" panose="02040503050406030204" pitchFamily="18" charset="0"/>
                      </a:rPr>
                      <m:t>+</m:t>
                    </m:r>
                    <m:nary>
                      <m:naryPr>
                        <m:chr m:val="∑"/>
                        <m:supHide m:val="on"/>
                        <m:ctrlPr>
                          <a:rPr lang="de-DE" sz="2000" b="1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de-DE" sz="20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de-DE" sz="2000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sSub>
                              <m:sSubPr>
                                <m:ctrlPr>
                                  <a:rPr lang="de-DE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2000" b="0" i="1" smtClean="0">
                                    <a:latin typeface="Cambria Math" panose="02040503050406030204" pitchFamily="18" charset="0"/>
                                  </a:rPr>
                                  <m:t>𝑢</m:t>
                                </m:r>
                              </m:e>
                              <m:sub>
                                <m:r>
                                  <a:rPr lang="de-DE" sz="2000" b="0" i="1" smtClean="0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sub>
                            </m:sSub>
                            <m:r>
                              <a:rPr lang="de-DE" sz="2000" b="0" i="1" smtClean="0">
                                <a:latin typeface="Cambria Math" panose="02040503050406030204" pitchFamily="18" charset="0"/>
                              </a:rPr>
                              <m:t>𝜎</m:t>
                            </m:r>
                            <m:r>
                              <a:rPr lang="de-DE" sz="2000" b="1" i="0" smtClean="0">
                                <a:latin typeface="Cambria Math" panose="02040503050406030204" pitchFamily="18" charset="0"/>
                              </a:rPr>
                              <m:t>𝐱</m:t>
                            </m:r>
                          </m:e>
                          <m:sub>
                            <m:r>
                              <a:rPr lang="de-DE" sz="2000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sub>
                        </m:sSub>
                      </m:e>
                    </m:nary>
                  </m:oMath>
                </a14:m>
                <a:endParaRPr lang="de-DE" sz="2000" b="1" dirty="0"/>
              </a:p>
              <a:p>
                <a:endParaRPr lang="de-DE" sz="2000" dirty="0"/>
              </a:p>
              <a:p>
                <a:r>
                  <a:rPr lang="de-DE" sz="2000" dirty="0" err="1"/>
                  <a:t>Ampère‘s</a:t>
                </a:r>
                <a:r>
                  <a:rPr lang="de-DE" sz="2000" dirty="0"/>
                  <a:t> </a:t>
                </a:r>
                <a:r>
                  <a:rPr lang="de-DE" sz="2000" dirty="0" err="1"/>
                  <a:t>law</a:t>
                </a:r>
                <a:r>
                  <a:rPr lang="de-DE" sz="2000" dirty="0"/>
                  <a:t>: 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sz="2000" b="0" i="0" smtClean="0">
                        <a:effectLst/>
                        <a:latin typeface="Cambria Math" panose="02040503050406030204" pitchFamily="18" charset="0"/>
                      </a:rPr>
                      <m:t>∇</m:t>
                    </m:r>
                    <m:r>
                      <a:rPr lang="de-DE" sz="2000" b="0" i="1" smtClean="0">
                        <a:effectLst/>
                        <a:latin typeface="Cambria Math" panose="02040503050406030204" pitchFamily="18" charset="0"/>
                      </a:rPr>
                      <m:t>×</m:t>
                    </m:r>
                    <m:r>
                      <a:rPr lang="de-DE" sz="2000" b="1" i="0" smtClean="0">
                        <a:effectLst/>
                        <a:latin typeface="Cambria Math" panose="02040503050406030204" pitchFamily="18" charset="0"/>
                      </a:rPr>
                      <m:t>𝐇</m:t>
                    </m:r>
                    <m:r>
                      <a:rPr lang="de-DE" sz="2000" b="1" i="0" smtClean="0">
                        <a:effectLst/>
                        <a:latin typeface="Cambria Math" panose="02040503050406030204" pitchFamily="18" charset="0"/>
                      </a:rPr>
                      <m:t>+</m:t>
                    </m:r>
                    <m:r>
                      <a:rPr lang="de-DE" sz="2000" i="1">
                        <a:effectLst/>
                        <a:latin typeface="Cambria Math" panose="02040503050406030204" pitchFamily="18" charset="0"/>
                      </a:rPr>
                      <m:t>𝜎</m:t>
                    </m:r>
                    <m:acc>
                      <m:accPr>
                        <m:chr m:val="̇"/>
                        <m:ctrlPr>
                          <a:rPr lang="de-DE" sz="2000" i="1">
                            <a:effectLst/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de-DE" sz="2000" b="1">
                            <a:effectLst/>
                            <a:latin typeface="Cambria Math" panose="02040503050406030204" pitchFamily="18" charset="0"/>
                          </a:rPr>
                          <m:t>𝐀</m:t>
                        </m:r>
                      </m:e>
                    </m:acc>
                    <m:r>
                      <a:rPr lang="de-DE" sz="2000" b="0" i="0" smtClean="0">
                        <a:effectLst/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supHide m:val="on"/>
                        <m:ctrlPr>
                          <a:rPr lang="de-DE" sz="2000" b="1" i="1">
                            <a:effectLst/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de-DE" sz="2000" i="1">
                            <a:effectLst/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de-DE" sz="2000" b="1" i="1"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sSub>
                              <m:sSubPr>
                                <m:ctrlPr>
                                  <a:rPr lang="de-DE" sz="2000" i="1">
                                    <a:effectLst/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2000" i="1">
                                    <a:effectLst/>
                                    <a:latin typeface="Cambria Math" panose="02040503050406030204" pitchFamily="18" charset="0"/>
                                  </a:rPr>
                                  <m:t>𝑢</m:t>
                                </m:r>
                              </m:e>
                              <m:sub>
                                <m:r>
                                  <a:rPr lang="de-DE" sz="2000" i="1">
                                    <a:effectLst/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sub>
                            </m:sSub>
                            <m:r>
                              <a:rPr lang="de-DE" sz="2000" i="1">
                                <a:effectLst/>
                                <a:latin typeface="Cambria Math" panose="02040503050406030204" pitchFamily="18" charset="0"/>
                              </a:rPr>
                              <m:t>𝜎</m:t>
                            </m:r>
                            <m:r>
                              <a:rPr lang="de-DE" sz="2000" b="1">
                                <a:effectLst/>
                                <a:latin typeface="Cambria Math" panose="02040503050406030204" pitchFamily="18" charset="0"/>
                              </a:rPr>
                              <m:t>𝐱</m:t>
                            </m:r>
                          </m:e>
                          <m:sub>
                            <m:r>
                              <a:rPr lang="de-DE" sz="2000" i="1">
                                <a:effectLst/>
                                <a:latin typeface="Cambria Math" panose="02040503050406030204" pitchFamily="18" charset="0"/>
                              </a:rPr>
                              <m:t>𝑚</m:t>
                            </m:r>
                          </m:sub>
                        </m:sSub>
                      </m:e>
                    </m:nary>
                  </m:oMath>
                </a14:m>
                <a:endParaRPr lang="de-DE" sz="2000" b="1" dirty="0"/>
              </a:p>
              <a:p>
                <a:pPr lvl="1"/>
                <a:r>
                  <a:rPr lang="de-DE" sz="1800" dirty="0" err="1"/>
                  <a:t>Constitutive</a:t>
                </a:r>
                <a:r>
                  <a:rPr lang="de-DE" sz="1800" dirty="0"/>
                  <a:t> </a:t>
                </a:r>
                <a:r>
                  <a:rPr lang="de-DE" sz="1800" dirty="0" err="1"/>
                  <a:t>relationship</a:t>
                </a:r>
                <a:r>
                  <a:rPr lang="de-DE" sz="1800" dirty="0"/>
                  <a:t> </a:t>
                </a:r>
                <a14:m>
                  <m:oMath xmlns:m="http://schemas.openxmlformats.org/officeDocument/2006/math">
                    <m:r>
                      <a:rPr lang="de-DE" sz="1800" b="1" i="0" smtClean="0">
                        <a:latin typeface="Cambria Math" panose="02040503050406030204" pitchFamily="18" charset="0"/>
                      </a:rPr>
                      <m:t>𝐀</m:t>
                    </m:r>
                    <m:r>
                      <a:rPr lang="de-DE" sz="1800" b="1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de-DE" sz="1800" b="1" i="0" smtClean="0">
                        <a:latin typeface="Cambria Math" panose="02040503050406030204" pitchFamily="18" charset="0"/>
                      </a:rPr>
                      <m:t>𝐇</m:t>
                    </m:r>
                  </m:oMath>
                </a14:m>
                <a:r>
                  <a:rPr lang="de-DE" sz="1800" dirty="0"/>
                  <a:t>  (or </a:t>
                </a:r>
                <a14:m>
                  <m:oMath xmlns:m="http://schemas.openxmlformats.org/officeDocument/2006/math">
                    <m:r>
                      <a:rPr lang="de-DE" sz="1800" b="1" i="0" smtClean="0">
                        <a:latin typeface="Cambria Math" panose="02040503050406030204" pitchFamily="18" charset="0"/>
                      </a:rPr>
                      <m:t>𝐁</m:t>
                    </m:r>
                    <m:r>
                      <a:rPr lang="de-DE" sz="1800" b="1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de-DE" sz="1800" b="1" i="0" smtClean="0">
                        <a:latin typeface="Cambria Math" panose="02040503050406030204" pitchFamily="18" charset="0"/>
                      </a:rPr>
                      <m:t>𝐇</m:t>
                    </m:r>
                  </m:oMath>
                </a14:m>
                <a:r>
                  <a:rPr lang="de-DE" sz="1800" dirty="0"/>
                  <a:t>) </a:t>
                </a:r>
                <a:r>
                  <a:rPr lang="de-DE" sz="1800" dirty="0" err="1"/>
                  <a:t>needed</a:t>
                </a:r>
                <a:endParaRPr lang="de-DE" sz="1800" dirty="0"/>
              </a:p>
              <a:p>
                <a:pPr lvl="2"/>
                <a:r>
                  <a:rPr lang="de-DE" sz="1400" dirty="0"/>
                  <a:t>Linear: </a:t>
                </a:r>
                <a14:m>
                  <m:oMath xmlns:m="http://schemas.openxmlformats.org/officeDocument/2006/math">
                    <m:r>
                      <a:rPr lang="de-DE" sz="1400" b="1" i="0" smtClean="0">
                        <a:latin typeface="Cambria Math" panose="02040503050406030204" pitchFamily="18" charset="0"/>
                      </a:rPr>
                      <m:t>𝐇</m:t>
                    </m:r>
                    <m:r>
                      <a:rPr lang="de-DE" sz="1400" b="1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de-DE" sz="14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sz="1400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de-DE" sz="1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  <m:sup>
                        <m:r>
                          <a:rPr lang="de-DE" sz="1400" b="1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de-DE" sz="1400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</m:sup>
                    </m:sSubSup>
                    <m:sSup>
                      <m:sSupPr>
                        <m:ctrlPr>
                          <a:rPr lang="de-DE" sz="14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1+</m:t>
                            </m:r>
                            <m:r>
                              <a:rPr lang="de-DE" sz="1400" b="1" i="1">
                                <a:latin typeface="Cambria Math" panose="02040503050406030204" pitchFamily="18" charset="0"/>
                              </a:rPr>
                              <m:t>𝝌</m:t>
                            </m:r>
                          </m:e>
                        </m:d>
                      </m:e>
                      <m:sup>
                        <m:r>
                          <a:rPr lang="de-DE" sz="1400" b="1" i="0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de-DE" sz="1400" b="1" i="0" smtClean="0">
                            <a:latin typeface="Cambria Math" panose="02040503050406030204" pitchFamily="18" charset="0"/>
                          </a:rPr>
                          <m:t>𝟏</m:t>
                        </m:r>
                      </m:sup>
                    </m:sSup>
                    <m:r>
                      <a:rPr lang="de-DE" sz="1400" b="1" i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de-DE" sz="1400" b="1" i="0" smtClean="0">
                        <a:latin typeface="Cambria Math" panose="02040503050406030204" pitchFamily="18" charset="0"/>
                      </a:rPr>
                      <m:t>𝐁</m:t>
                    </m:r>
                    <m:r>
                      <a:rPr lang="de-DE" sz="1400" b="1" i="0" smtClean="0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de-DE" sz="14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400" b="1" i="0" smtClean="0">
                            <a:latin typeface="Cambria Math" panose="02040503050406030204" pitchFamily="18" charset="0"/>
                          </a:rPr>
                          <m:t>𝐁</m:t>
                        </m:r>
                      </m:e>
                      <m:sub>
                        <m:r>
                          <a:rPr lang="de-DE" sz="1400" b="1" i="0" smtClean="0">
                            <a:latin typeface="Cambria Math" panose="02040503050406030204" pitchFamily="18" charset="0"/>
                          </a:rPr>
                          <m:t>𝐫</m:t>
                        </m:r>
                      </m:sub>
                    </m:sSub>
                    <m:r>
                      <a:rPr lang="de-DE" sz="1400" b="1" i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de-DE" sz="1400" dirty="0"/>
                  <a:t> </a:t>
                </a:r>
              </a:p>
              <a:p>
                <a:pPr lvl="2"/>
                <a:r>
                  <a:rPr lang="de-DE" sz="1400" dirty="0"/>
                  <a:t>Nonlinear, </a:t>
                </a:r>
                <a:r>
                  <a:rPr lang="de-DE" sz="1400" dirty="0" err="1"/>
                  <a:t>anhysteretic</a:t>
                </a:r>
                <a:r>
                  <a:rPr lang="de-DE" sz="1400" dirty="0"/>
                  <a:t>, </a:t>
                </a:r>
                <a:r>
                  <a:rPr lang="de-DE" sz="1400" dirty="0" err="1"/>
                  <a:t>isotropic</a:t>
                </a:r>
                <a:r>
                  <a:rPr lang="de-DE" sz="1400" dirty="0"/>
                  <a:t>: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de-DE" sz="1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sz="1400" b="1" i="0" smtClean="0">
                            <a:latin typeface="Cambria Math" panose="02040503050406030204" pitchFamily="18" charset="0"/>
                          </a:rPr>
                          <m:t>𝐇</m:t>
                        </m:r>
                      </m:e>
                    </m:d>
                    <m:r>
                      <a:rPr lang="de-DE" sz="1400" b="0" i="0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de-DE" sz="1400" b="0" i="0" smtClean="0">
                        <a:latin typeface="Cambria Math" panose="02040503050406030204" pitchFamily="18" charset="0"/>
                      </a:rPr>
                      <m:t>LUT</m:t>
                    </m:r>
                    <m:r>
                      <a:rPr lang="de-DE" sz="1400" b="0" i="0" smtClean="0">
                        <a:latin typeface="Cambria Math" panose="02040503050406030204" pitchFamily="18" charset="0"/>
                      </a:rPr>
                      <m:t>(</m:t>
                    </m:r>
                    <m:d>
                      <m:dPr>
                        <m:begChr m:val="|"/>
                        <m:endChr m:val="|"/>
                        <m:ctrlPr>
                          <a:rPr lang="de-DE" sz="1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sz="1400" b="1" i="0" smtClean="0">
                            <a:latin typeface="Cambria Math" panose="02040503050406030204" pitchFamily="18" charset="0"/>
                          </a:rPr>
                          <m:t>𝐁</m:t>
                        </m:r>
                      </m:e>
                    </m:d>
                    <m:r>
                      <a:rPr lang="de-DE" sz="1400" b="0" i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de-DE" sz="1400" dirty="0"/>
              </a:p>
              <a:p>
                <a:pPr lvl="2"/>
                <a:r>
                  <a:rPr lang="de-DE" sz="1400" dirty="0" err="1"/>
                  <a:t>Hysteretic</a:t>
                </a:r>
                <a:r>
                  <a:rPr lang="de-DE" sz="1400" dirty="0"/>
                  <a:t> </a:t>
                </a:r>
                <a:r>
                  <a:rPr lang="de-DE" sz="1400" dirty="0" err="1"/>
                  <a:t>models</a:t>
                </a:r>
                <a:r>
                  <a:rPr lang="de-DE" sz="1400" dirty="0"/>
                  <a:t>: Energy-</a:t>
                </a:r>
                <a:r>
                  <a:rPr lang="de-DE" sz="1400" dirty="0" err="1"/>
                  <a:t>based</a:t>
                </a:r>
                <a:r>
                  <a:rPr lang="de-DE" sz="1400" dirty="0"/>
                  <a:t>, </a:t>
                </a:r>
                <a:r>
                  <a:rPr lang="de-DE" sz="1400" dirty="0" err="1"/>
                  <a:t>Preisach</a:t>
                </a:r>
                <a:r>
                  <a:rPr lang="de-DE" sz="1400" dirty="0"/>
                  <a:t>, …</a:t>
                </a:r>
              </a:p>
              <a:p>
                <a:pPr lvl="2"/>
                <a:endParaRPr lang="de-DE" sz="1400" dirty="0"/>
              </a:p>
              <a:p>
                <a:pPr lvl="2"/>
                <a:endParaRPr lang="de-DE" sz="1400" dirty="0"/>
              </a:p>
              <a:p>
                <a:pPr lvl="1"/>
                <a:endParaRPr lang="de-DE" sz="1800" dirty="0"/>
              </a:p>
              <a:p>
                <a:endParaRPr lang="de-DE" sz="2000" dirty="0"/>
              </a:p>
              <a:p>
                <a:endParaRPr lang="de-DE" sz="2000" dirty="0"/>
              </a:p>
            </p:txBody>
          </p:sp>
        </mc:Choice>
        <mc:Fallback xmlns="">
          <p:sp>
            <p:nvSpPr>
              <p:cNvPr id="2" name="Inhaltsplatzhalter 1">
                <a:extLst>
                  <a:ext uri="{FF2B5EF4-FFF2-40B4-BE49-F238E27FC236}">
                    <a16:creationId xmlns:a16="http://schemas.microsoft.com/office/drawing/2014/main" id="{F35976CE-E8BA-AD24-0A94-549A1E67C26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2"/>
              </p:nvPr>
            </p:nvSpPr>
            <p:spPr>
              <a:blipFill>
                <a:blip r:embed="rId2"/>
                <a:stretch>
                  <a:fillRect l="-660" t="-965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37B99E43-6B51-5FA1-0E70-763C805EE3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74172A1-1CBF-0B40-9234-7D4D80EC19EA}" type="slidenum">
              <a:rPr lang="en-GB" smtClean="0"/>
              <a:pPr/>
              <a:t>5</a:t>
            </a:fld>
            <a:endParaRPr lang="en-GB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AAB66546-FE4E-7826-A3B1-2598FD0EB8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Numerical</a:t>
            </a:r>
            <a:r>
              <a:rPr lang="de-DE" dirty="0"/>
              <a:t> </a:t>
            </a:r>
            <a:r>
              <a:rPr lang="de-DE" dirty="0" err="1"/>
              <a:t>modeling</a:t>
            </a:r>
            <a:r>
              <a:rPr lang="de-DE" dirty="0"/>
              <a:t> - Maxwell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A7797204-D69E-1499-A45B-1C75AA8A5403}"/>
              </a:ext>
            </a:extLst>
          </p:cNvPr>
          <p:cNvSpPr txBox="1"/>
          <p:nvPr/>
        </p:nvSpPr>
        <p:spPr>
          <a:xfrm>
            <a:off x="5508104" y="2824266"/>
            <a:ext cx="30316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/>
              <a:t>Voltages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every</a:t>
            </a:r>
            <a:r>
              <a:rPr lang="de-DE" dirty="0"/>
              <a:t> </a:t>
            </a:r>
            <a:r>
              <a:rPr lang="de-DE" dirty="0" err="1"/>
              <a:t>conductor</a:t>
            </a:r>
            <a:endParaRPr lang="de-DE" dirty="0"/>
          </a:p>
        </p:txBody>
      </p:sp>
      <p:cxnSp>
        <p:nvCxnSpPr>
          <p:cNvPr id="15" name="Gerade Verbindung mit Pfeil 14">
            <a:extLst>
              <a:ext uri="{FF2B5EF4-FFF2-40B4-BE49-F238E27FC236}">
                <a16:creationId xmlns:a16="http://schemas.microsoft.com/office/drawing/2014/main" id="{D629F03C-25AF-C731-E37D-4CFD11D72B3A}"/>
              </a:ext>
            </a:extLst>
          </p:cNvPr>
          <p:cNvCxnSpPr>
            <a:cxnSpLocks/>
          </p:cNvCxnSpPr>
          <p:nvPr/>
        </p:nvCxnSpPr>
        <p:spPr>
          <a:xfrm flipV="1">
            <a:off x="5940152" y="2643758"/>
            <a:ext cx="106452" cy="27349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feld 28">
            <a:extLst>
              <a:ext uri="{FF2B5EF4-FFF2-40B4-BE49-F238E27FC236}">
                <a16:creationId xmlns:a16="http://schemas.microsoft.com/office/drawing/2014/main" id="{2CACFA21-3018-0514-A972-9722B816415E}"/>
              </a:ext>
            </a:extLst>
          </p:cNvPr>
          <p:cNvSpPr txBox="1"/>
          <p:nvPr/>
        </p:nvSpPr>
        <p:spPr>
          <a:xfrm>
            <a:off x="6468654" y="1951251"/>
            <a:ext cx="23262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Distribution </a:t>
            </a:r>
            <a:r>
              <a:rPr lang="de-DE" dirty="0" err="1"/>
              <a:t>functions</a:t>
            </a:r>
            <a:endParaRPr lang="de-DE" dirty="0"/>
          </a:p>
        </p:txBody>
      </p:sp>
      <p:cxnSp>
        <p:nvCxnSpPr>
          <p:cNvPr id="31" name="Gerade Verbindung mit Pfeil 30">
            <a:extLst>
              <a:ext uri="{FF2B5EF4-FFF2-40B4-BE49-F238E27FC236}">
                <a16:creationId xmlns:a16="http://schemas.microsoft.com/office/drawing/2014/main" id="{1094E46E-CD19-D25D-995C-036E0FDE4B49}"/>
              </a:ext>
            </a:extLst>
          </p:cNvPr>
          <p:cNvCxnSpPr>
            <a:cxnSpLocks/>
          </p:cNvCxnSpPr>
          <p:nvPr/>
        </p:nvCxnSpPr>
        <p:spPr>
          <a:xfrm flipH="1">
            <a:off x="6660232" y="2319234"/>
            <a:ext cx="648072" cy="16163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5" name="Grafik 34" descr="Ein Bild, das Bart, Porträt, Mann, Menschliches Gesicht enthält.&#10;&#10;KI-generierte Inhalte können fehlerhaft sein.">
            <a:extLst>
              <a:ext uri="{FF2B5EF4-FFF2-40B4-BE49-F238E27FC236}">
                <a16:creationId xmlns:a16="http://schemas.microsoft.com/office/drawing/2014/main" id="{42CF3A2C-528E-3145-3843-63258AB657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6750" y="473899"/>
            <a:ext cx="1369050" cy="1536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1478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Inhaltsplatzhalter 1">
                <a:extLst>
                  <a:ext uri="{FF2B5EF4-FFF2-40B4-BE49-F238E27FC236}">
                    <a16:creationId xmlns:a16="http://schemas.microsoft.com/office/drawing/2014/main" id="{A51BA398-4D4E-CDBE-F418-17513C9331E2}"/>
                  </a:ext>
                </a:extLst>
              </p:cNvPr>
              <p:cNvSpPr>
                <a:spLocks noGrp="1"/>
              </p:cNvSpPr>
              <p:nvPr>
                <p:ph sz="quarter" idx="12"/>
              </p:nvPr>
            </p:nvSpPr>
            <p:spPr/>
            <p:txBody>
              <a:bodyPr/>
              <a:lstStyle/>
              <a:p>
                <a:r>
                  <a:rPr lang="de-DE" sz="2000" dirty="0"/>
                  <a:t>Magnetization </a:t>
                </a:r>
                <a14:m>
                  <m:oMath xmlns:m="http://schemas.openxmlformats.org/officeDocument/2006/math">
                    <m:r>
                      <a:rPr lang="de-DE" sz="2000" b="1">
                        <a:latin typeface="Cambria Math" panose="02040503050406030204" pitchFamily="18" charset="0"/>
                      </a:rPr>
                      <m:t>𝐌</m:t>
                    </m:r>
                  </m:oMath>
                </a14:m>
                <a:r>
                  <a:rPr lang="de-DE" sz="2000" b="1" dirty="0"/>
                  <a:t>: </a:t>
                </a:r>
                <a14:m>
                  <m:oMath xmlns:m="http://schemas.openxmlformats.org/officeDocument/2006/math">
                    <m:r>
                      <a:rPr lang="de-DE" sz="2000" b="1" i="0" smtClean="0">
                        <a:latin typeface="Cambria Math" panose="02040503050406030204" pitchFamily="18" charset="0"/>
                      </a:rPr>
                      <m:t>𝐁</m:t>
                    </m:r>
                    <m:r>
                      <a:rPr lang="de-DE" sz="2000" b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de-DE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000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de-DE" sz="20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de-DE" sz="2000" b="1" i="0" smtClean="0">
                        <a:latin typeface="Cambria Math" panose="02040503050406030204" pitchFamily="18" charset="0"/>
                      </a:rPr>
                      <m:t>𝐇</m:t>
                    </m:r>
                    <m:r>
                      <a:rPr lang="de-DE" sz="2000" b="1" i="0" smtClean="0">
                        <a:latin typeface="Cambria Math" panose="02040503050406030204" pitchFamily="18" charset="0"/>
                      </a:rPr>
                      <m:t>+</m:t>
                    </m:r>
                  </m:oMath>
                </a14:m>
                <a:r>
                  <a:rPr lang="de-DE" sz="20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000" i="1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de-DE" sz="20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de-DE" sz="2000" b="1" i="0" smtClean="0">
                        <a:latin typeface="Cambria Math" panose="02040503050406030204" pitchFamily="18" charset="0"/>
                      </a:rPr>
                      <m:t>𝐌</m:t>
                    </m:r>
                  </m:oMath>
                </a14:m>
                <a:r>
                  <a:rPr lang="de-DE" sz="2000" dirty="0"/>
                  <a:t> </a:t>
                </a:r>
              </a:p>
              <a:p>
                <a14:m>
                  <m:oMath xmlns:m="http://schemas.openxmlformats.org/officeDocument/2006/math">
                    <m:r>
                      <a:rPr lang="de-DE" sz="2000" b="1">
                        <a:latin typeface="Cambria Math" panose="02040503050406030204" pitchFamily="18" charset="0"/>
                      </a:rPr>
                      <m:t>𝐌</m:t>
                    </m:r>
                    <m:r>
                      <a:rPr lang="de-DE" sz="2000" b="0" i="0" smtClean="0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supHide m:val="on"/>
                        <m:ctrlPr>
                          <a:rPr lang="de-DE" sz="2000" b="1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de-DE" sz="20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de-DE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2000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de-DE" sz="2000" b="0" i="0" smtClean="0">
                                <a:latin typeface="Cambria Math" panose="02040503050406030204" pitchFamily="18" charset="0"/>
                              </a:rPr>
                              <m:t>k</m:t>
                            </m:r>
                          </m:sub>
                        </m:sSub>
                        <m:r>
                          <a:rPr lang="de-DE" sz="20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de-DE" sz="2000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de-DE" sz="2000" b="0" i="1" smtClean="0"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M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de-DE" sz="2000" b="0" i="0" smtClean="0">
                                <a:latin typeface="Cambria Math" panose="02040503050406030204" pitchFamily="18" charset="0"/>
                              </a:rPr>
                              <m:t>an</m:t>
                            </m:r>
                          </m:sub>
                        </m:sSub>
                        <m:sSubSup>
                          <m:sSubSupPr>
                            <m:ctrlPr>
                              <a:rPr lang="de-DE" sz="2000" b="0" i="1" smtClean="0"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m:rPr>
                                <m:sty m:val="p"/>
                              </m:rPr>
                              <a:rPr lang="de-DE" sz="2000" b="0" i="0" smtClean="0"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de-DE" sz="2000" b="0" i="0" smtClean="0">
                                <a:effectLst/>
                                <a:latin typeface="Cambria Math" panose="02040503050406030204" pitchFamily="18" charset="0"/>
                              </a:rPr>
                              <m:t>rev</m:t>
                            </m:r>
                          </m:sub>
                          <m:sup>
                            <m:r>
                              <a:rPr lang="de-DE" sz="2000" b="0" i="1" smtClean="0">
                                <a:effectLst/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p>
                        </m:sSubSup>
                      </m:e>
                    </m:nary>
                    <m:r>
                      <a:rPr lang="de-DE" sz="2000" b="1">
                        <a:latin typeface="Cambria Math" panose="02040503050406030204" pitchFamily="18" charset="0"/>
                      </a:rPr>
                      <m:t>𝐇</m:t>
                    </m:r>
                  </m:oMath>
                </a14:m>
                <a:r>
                  <a:rPr lang="de-DE" sz="2000" dirty="0"/>
                  <a:t>, </a:t>
                </a:r>
                <a:r>
                  <a:rPr lang="de-DE" sz="2000" dirty="0" err="1"/>
                  <a:t>requires</a:t>
                </a:r>
                <a:r>
                  <a:rPr lang="de-DE" sz="2000" dirty="0"/>
                  <a:t>:</a:t>
                </a:r>
              </a:p>
              <a:p>
                <a:pPr marL="914400" lvl="1" indent="-457200">
                  <a:buFont typeface="+mj-lt"/>
                  <a:buAutoNum type="arabicPeriod"/>
                </a:pPr>
                <a:r>
                  <a:rPr lang="de-DE" sz="2000" dirty="0" err="1"/>
                  <a:t>Weights</a:t>
                </a:r>
                <a:r>
                  <a:rPr lang="de-DE" sz="2000" dirty="0"/>
                  <a:t>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supHide m:val="on"/>
                        <m:ctrlPr>
                          <a:rPr lang="de-DE" sz="2000" b="1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de-DE" sz="20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de-DE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2000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de-DE" sz="2000" b="0" i="0" smtClean="0">
                                <a:latin typeface="Cambria Math" panose="02040503050406030204" pitchFamily="18" charset="0"/>
                              </a:rPr>
                              <m:t>k</m:t>
                            </m:r>
                          </m:sub>
                        </m:sSub>
                        <m:r>
                          <a:rPr lang="de-DE" sz="20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nary>
                  </m:oMath>
                </a14:m>
                <a:r>
                  <a:rPr lang="de-DE" sz="2000" dirty="0"/>
                  <a:t>=1</a:t>
                </a:r>
              </a:p>
              <a:p>
                <a:pPr marL="914400" lvl="1" indent="-457200">
                  <a:buFont typeface="+mj-lt"/>
                  <a:buAutoNum type="arabicPeriod"/>
                </a:pPr>
                <a:r>
                  <a:rPr lang="de-DE" sz="2000" dirty="0" err="1"/>
                  <a:t>Anhysteretic</a:t>
                </a:r>
                <a:r>
                  <a:rPr lang="de-DE" sz="2000" dirty="0"/>
                  <a:t> </a:t>
                </a:r>
                <a:r>
                  <a:rPr lang="de-DE" sz="2000" dirty="0" err="1"/>
                  <a:t>magnetization</a:t>
                </a:r>
                <a:r>
                  <a:rPr lang="de-DE" sz="2000" dirty="0"/>
                  <a:t> </a:t>
                </a:r>
                <a:r>
                  <a:rPr lang="de-DE" sz="2000" dirty="0" err="1"/>
                  <a:t>operator</a:t>
                </a:r>
                <a:r>
                  <a:rPr lang="de-DE" sz="20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20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de-DE" sz="2000" b="0" i="1" smtClean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de-DE" sz="2000" b="0" i="0" smtClean="0">
                            <a:latin typeface="Cambria Math" panose="02040503050406030204" pitchFamily="18" charset="0"/>
                          </a:rPr>
                          <m:t>an</m:t>
                        </m:r>
                      </m:sub>
                    </m:sSub>
                  </m:oMath>
                </a14:m>
                <a:endParaRPr lang="de-DE" sz="2000" dirty="0"/>
              </a:p>
              <a:p>
                <a:pPr marL="914400" lvl="1" indent="-457200">
                  <a:buFont typeface="+mj-lt"/>
                  <a:buAutoNum type="arabicPeriod"/>
                </a:pPr>
                <a:r>
                  <a:rPr lang="de-DE" sz="2000" dirty="0" err="1"/>
                  <a:t>Distinct</a:t>
                </a:r>
                <a:r>
                  <a:rPr lang="de-DE" sz="2000" dirty="0"/>
                  <a:t> </a:t>
                </a:r>
                <a:r>
                  <a:rPr lang="de-DE" sz="2000" dirty="0" err="1"/>
                  <a:t>history</a:t>
                </a:r>
                <a:r>
                  <a:rPr lang="de-DE" sz="2000" dirty="0"/>
                  <a:t> </a:t>
                </a:r>
                <a:r>
                  <a:rPr lang="de-DE" sz="2000" dirty="0" err="1"/>
                  <a:t>operators</a:t>
                </a:r>
                <a:r>
                  <a:rPr lang="de-DE" sz="2000" dirty="0"/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de-DE" sz="2000" b="0" i="1" smtClean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de-DE" sz="2000" b="0" i="0" smtClean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de-DE" sz="2000" b="0" i="0" smtClean="0">
                            <a:effectLst/>
                            <a:latin typeface="Cambria Math" panose="02040503050406030204" pitchFamily="18" charset="0"/>
                          </a:rPr>
                          <m:t>rev</m:t>
                        </m:r>
                      </m:sub>
                      <m:sup>
                        <m:r>
                          <a:rPr lang="de-DE" sz="2000" b="0" i="1" smtClean="0">
                            <a:effectLst/>
                            <a:latin typeface="Cambria Math" panose="02040503050406030204" pitchFamily="18" charset="0"/>
                          </a:rPr>
                          <m:t>𝑘</m:t>
                        </m:r>
                      </m:sup>
                    </m:sSubSup>
                  </m:oMath>
                </a14:m>
                <a:endParaRPr lang="de-DE" sz="1600" dirty="0"/>
              </a:p>
              <a:p>
                <a:endParaRPr lang="de-DE" dirty="0"/>
              </a:p>
              <a:p>
                <a:endParaRPr lang="de-DE" dirty="0"/>
              </a:p>
              <a:p>
                <a:endParaRPr lang="de-DE" dirty="0"/>
              </a:p>
              <a:p>
                <a14:m>
                  <m:oMath xmlns:m="http://schemas.openxmlformats.org/officeDocument/2006/math">
                    <m:r>
                      <a:rPr lang="de-DE" sz="1600" b="1" i="0" smtClean="0">
                        <a:latin typeface="Cambria Math" panose="02040503050406030204" pitchFamily="18" charset="0"/>
                      </a:rPr>
                      <m:t>𝐇</m:t>
                    </m:r>
                    <m:r>
                      <a:rPr lang="de-DE" sz="1600" b="1" i="1">
                        <a:latin typeface="Cambria Math" panose="02040503050406030204" pitchFamily="18" charset="0"/>
                      </a:rPr>
                      <m:t>→</m:t>
                    </m:r>
                    <m:r>
                      <a:rPr lang="de-DE" sz="1600" b="1" i="0" smtClean="0">
                        <a:latin typeface="Cambria Math" panose="02040503050406030204" pitchFamily="18" charset="0"/>
                      </a:rPr>
                      <m:t>𝐁</m:t>
                    </m:r>
                  </m:oMath>
                </a14:m>
                <a:r>
                  <a:rPr lang="de-DE" sz="1600" dirty="0"/>
                  <a:t> </a:t>
                </a:r>
                <a:r>
                  <a:rPr lang="de-DE" sz="1600" dirty="0" err="1"/>
                  <a:t>straightforward</a:t>
                </a:r>
                <a:r>
                  <a:rPr lang="de-DE" sz="1600" dirty="0"/>
                  <a:t>, </a:t>
                </a:r>
                <a:r>
                  <a:rPr lang="de-DE" sz="1600" dirty="0" err="1"/>
                  <a:t>inversion</a:t>
                </a:r>
                <a14:m>
                  <m:oMath xmlns:m="http://schemas.openxmlformats.org/officeDocument/2006/math">
                    <m:r>
                      <a:rPr lang="de-DE" sz="16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de-DE" sz="1600" b="1">
                        <a:latin typeface="Cambria Math" panose="02040503050406030204" pitchFamily="18" charset="0"/>
                      </a:rPr>
                      <m:t>𝐁</m:t>
                    </m:r>
                    <m:r>
                      <a:rPr lang="de-DE" sz="1600" b="1" i="1">
                        <a:latin typeface="Cambria Math" panose="02040503050406030204" pitchFamily="18" charset="0"/>
                      </a:rPr>
                      <m:t>→</m:t>
                    </m:r>
                    <m:r>
                      <a:rPr lang="de-DE" sz="1600" b="1">
                        <a:latin typeface="Cambria Math" panose="02040503050406030204" pitchFamily="18" charset="0"/>
                      </a:rPr>
                      <m:t>𝐇</m:t>
                    </m:r>
                  </m:oMath>
                </a14:m>
                <a:r>
                  <a:rPr lang="de-DE" sz="1600" dirty="0"/>
                  <a:t> cumbersome</a:t>
                </a:r>
              </a:p>
              <a:p>
                <a:pPr lvl="1"/>
                <a:r>
                  <a:rPr lang="de-DE" sz="1200" dirty="0"/>
                  <a:t>Fixed-point </a:t>
                </a:r>
                <a:r>
                  <a:rPr lang="de-DE" sz="1200" dirty="0" err="1"/>
                  <a:t>iteration</a:t>
                </a:r>
                <a:r>
                  <a:rPr lang="de-DE" sz="1200" dirty="0"/>
                  <a:t> </a:t>
                </a:r>
                <a:r>
                  <a:rPr lang="de-DE" sz="1200" dirty="0" err="1"/>
                  <a:t>needed</a:t>
                </a:r>
                <a:endParaRPr lang="de-DE" sz="1200" dirty="0"/>
              </a:p>
              <a:p>
                <a:pPr lvl="1"/>
                <a:endParaRPr lang="de-DE" sz="1600" dirty="0"/>
              </a:p>
              <a:p>
                <a:pPr lvl="1"/>
                <a:endParaRPr lang="de-DE" dirty="0"/>
              </a:p>
            </p:txBody>
          </p:sp>
        </mc:Choice>
        <mc:Fallback xmlns="">
          <p:sp>
            <p:nvSpPr>
              <p:cNvPr id="2" name="Inhaltsplatzhalter 1">
                <a:extLst>
                  <a:ext uri="{FF2B5EF4-FFF2-40B4-BE49-F238E27FC236}">
                    <a16:creationId xmlns:a16="http://schemas.microsoft.com/office/drawing/2014/main" id="{A51BA398-4D4E-CDBE-F418-17513C9331E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2"/>
              </p:nvPr>
            </p:nvSpPr>
            <p:spPr>
              <a:blipFill>
                <a:blip r:embed="rId2"/>
                <a:stretch>
                  <a:fillRect l="-660" t="-2894" b="-4823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FCB7076-7998-D83F-CD6C-DE1FE2A23A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74172A1-1CBF-0B40-9234-7D4D80EC19EA}" type="slidenum">
              <a:rPr lang="en-GB" smtClean="0"/>
              <a:pPr/>
              <a:t>6</a:t>
            </a:fld>
            <a:endParaRPr lang="en-GB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63930FC4-D9A2-BCF0-E035-60ECB1028D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Hysteretic</a:t>
            </a:r>
            <a:r>
              <a:rPr lang="de-DE" dirty="0"/>
              <a:t> </a:t>
            </a:r>
            <a:r>
              <a:rPr lang="de-DE" dirty="0" err="1"/>
              <a:t>magnetic</a:t>
            </a:r>
            <a:r>
              <a:rPr lang="de-DE" dirty="0"/>
              <a:t> material </a:t>
            </a:r>
            <a:r>
              <a:rPr lang="de-DE" dirty="0" err="1"/>
              <a:t>model</a:t>
            </a:r>
            <a:endParaRPr lang="de-DE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CDBD1211-4068-2B4F-606E-C7855CF4DB99}"/>
              </a:ext>
            </a:extLst>
          </p:cNvPr>
          <p:cNvSpPr txBox="1"/>
          <p:nvPr/>
        </p:nvSpPr>
        <p:spPr>
          <a:xfrm>
            <a:off x="6444208" y="3606130"/>
            <a:ext cx="258473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A. Bergqvist, ”Magnetic vector hysteresis model with dry friction-like</a:t>
            </a:r>
          </a:p>
          <a:p>
            <a:r>
              <a:rPr lang="en-US" sz="1000" dirty="0"/>
              <a:t>pinning”, </a:t>
            </a:r>
            <a:r>
              <a:rPr lang="en-US" sz="1000" dirty="0" err="1"/>
              <a:t>Physica</a:t>
            </a:r>
            <a:r>
              <a:rPr lang="en-US" sz="1000" dirty="0"/>
              <a:t> B, 233:342–347, 1997</a:t>
            </a:r>
          </a:p>
          <a:p>
            <a:endParaRPr lang="en-US" sz="1000" dirty="0"/>
          </a:p>
          <a:p>
            <a:r>
              <a:rPr lang="de-DE" sz="1000" dirty="0"/>
              <a:t>F. </a:t>
            </a:r>
            <a:r>
              <a:rPr lang="de-DE" sz="1000" dirty="0" err="1"/>
              <a:t>Henrotte</a:t>
            </a:r>
            <a:r>
              <a:rPr lang="de-DE" sz="1000" dirty="0"/>
              <a:t> et al., ”An </a:t>
            </a:r>
            <a:r>
              <a:rPr lang="de-DE" sz="1000" dirty="0" err="1"/>
              <a:t>energy-based</a:t>
            </a:r>
            <a:r>
              <a:rPr lang="de-DE" sz="1000" dirty="0"/>
              <a:t> </a:t>
            </a:r>
            <a:r>
              <a:rPr lang="de-DE" sz="1000" dirty="0" err="1"/>
              <a:t>vector</a:t>
            </a:r>
            <a:r>
              <a:rPr lang="de-DE" sz="1000" dirty="0"/>
              <a:t> </a:t>
            </a:r>
            <a:r>
              <a:rPr lang="de-DE" sz="1000" dirty="0" err="1"/>
              <a:t>hysteresis</a:t>
            </a:r>
            <a:r>
              <a:rPr lang="de-DE" sz="1000" dirty="0"/>
              <a:t> </a:t>
            </a:r>
            <a:r>
              <a:rPr lang="de-DE" sz="1000" dirty="0" err="1"/>
              <a:t>model</a:t>
            </a:r>
            <a:r>
              <a:rPr lang="de-DE" sz="1000" dirty="0"/>
              <a:t> </a:t>
            </a:r>
            <a:r>
              <a:rPr lang="de-DE" sz="1000" dirty="0" err="1"/>
              <a:t>for</a:t>
            </a:r>
            <a:r>
              <a:rPr lang="de-DE" sz="1000" dirty="0"/>
              <a:t> </a:t>
            </a:r>
            <a:r>
              <a:rPr lang="de-DE" sz="1000" dirty="0" err="1"/>
              <a:t>ferro</a:t>
            </a:r>
            <a:r>
              <a:rPr lang="de-DE" sz="1000" dirty="0"/>
              <a:t>-</a:t>
            </a:r>
          </a:p>
          <a:p>
            <a:r>
              <a:rPr lang="de-DE" sz="1000" dirty="0" err="1"/>
              <a:t>magnetic</a:t>
            </a:r>
            <a:r>
              <a:rPr lang="de-DE" sz="1000" dirty="0"/>
              <a:t> </a:t>
            </a:r>
            <a:r>
              <a:rPr lang="de-DE" sz="1000" dirty="0" err="1"/>
              <a:t>materials</a:t>
            </a:r>
            <a:r>
              <a:rPr lang="de-DE" sz="1000" dirty="0"/>
              <a:t>”, COMPEL, 25:71–80, 2006.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B6413B49-56F9-2458-DE09-CB5952B0E0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0173" y="1016794"/>
            <a:ext cx="3069786" cy="1778917"/>
          </a:xfrm>
          <a:prstGeom prst="rect">
            <a:avLst/>
          </a:prstGeom>
        </p:spPr>
      </p:pic>
      <p:pic>
        <p:nvPicPr>
          <p:cNvPr id="5" name="Grafik 4" descr="Ein Bild, das Diagramm, Reihe, Screenshot enthält.&#10;&#10;KI-generierte Inhalte können fehlerhaft sein.">
            <a:extLst>
              <a:ext uri="{FF2B5EF4-FFF2-40B4-BE49-F238E27FC236}">
                <a16:creationId xmlns:a16="http://schemas.microsoft.com/office/drawing/2014/main" id="{8D8C9E34-746D-686A-C572-863CCE5658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576" y="2914650"/>
            <a:ext cx="4788024" cy="1330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2643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Inhaltsplatzhalter 1">
                <a:extLst>
                  <a:ext uri="{FF2B5EF4-FFF2-40B4-BE49-F238E27FC236}">
                    <a16:creationId xmlns:a16="http://schemas.microsoft.com/office/drawing/2014/main" id="{A51BA398-4D4E-CDBE-F418-17513C9331E2}"/>
                  </a:ext>
                </a:extLst>
              </p:cNvPr>
              <p:cNvSpPr>
                <a:spLocks noGrp="1"/>
              </p:cNvSpPr>
              <p:nvPr>
                <p:ph sz="quarter" idx="12"/>
              </p:nvPr>
            </p:nvSpPr>
            <p:spPr/>
            <p:txBody>
              <a:bodyPr/>
              <a:lstStyle/>
              <a:p>
                <a:r>
                  <a:rPr lang="de-DE" sz="2000" dirty="0"/>
                  <a:t>Dipole </a:t>
                </a:r>
                <a:r>
                  <a:rPr lang="de-DE" sz="2000" dirty="0" err="1"/>
                  <a:t>magnet</a:t>
                </a:r>
                <a:r>
                  <a:rPr lang="de-DE" sz="2000" dirty="0"/>
                  <a:t> </a:t>
                </a:r>
                <a:r>
                  <a:rPr lang="de-DE" sz="2000" dirty="0" err="1"/>
                  <a:t>length</a:t>
                </a:r>
                <a:r>
                  <a:rPr lang="de-DE" sz="2000" dirty="0"/>
                  <a:t>: 5 m </a:t>
                </a:r>
                <a14:m>
                  <m:oMath xmlns:m="http://schemas.openxmlformats.org/officeDocument/2006/math">
                    <m:r>
                      <a:rPr lang="de-DE" sz="2000" b="0" i="1" smtClean="0">
                        <a:latin typeface="Cambria Math" panose="02040503050406030204" pitchFamily="18" charset="0"/>
                      </a:rPr>
                      <m:t>≫</m:t>
                    </m:r>
                  </m:oMath>
                </a14:m>
                <a:r>
                  <a:rPr lang="de-DE" sz="2000" dirty="0"/>
                  <a:t> </a:t>
                </a:r>
                <a:r>
                  <a:rPr lang="de-DE" sz="2000" dirty="0" err="1"/>
                  <a:t>gap</a:t>
                </a:r>
                <a:r>
                  <a:rPr lang="de-DE" sz="2000" dirty="0"/>
                  <a:t> </a:t>
                </a:r>
                <a:r>
                  <a:rPr lang="de-DE" sz="2000" dirty="0" err="1"/>
                  <a:t>height</a:t>
                </a:r>
                <a:r>
                  <a:rPr lang="de-DE" sz="2000" dirty="0"/>
                  <a:t>: 30mm </a:t>
                </a:r>
                <a14:m>
                  <m:oMath xmlns:m="http://schemas.openxmlformats.org/officeDocument/2006/math">
                    <m:r>
                      <a:rPr lang="de-DE" sz="2000" b="0" i="1" smtClean="0"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de-DE" sz="2000" dirty="0"/>
                  <a:t> </a:t>
                </a:r>
                <a:r>
                  <a:rPr lang="de-DE" sz="2000" b="1" dirty="0"/>
                  <a:t>2D </a:t>
                </a:r>
                <a:r>
                  <a:rPr lang="de-DE" sz="2000" b="1" dirty="0" err="1"/>
                  <a:t>analysis</a:t>
                </a:r>
                <a:endParaRPr lang="de-DE" sz="2000" b="1" dirty="0"/>
              </a:p>
              <a:p>
                <a:r>
                  <a:rPr lang="de-DE" sz="2000" dirty="0"/>
                  <a:t>Laminates feature </a:t>
                </a:r>
                <a:r>
                  <a:rPr lang="de-DE" sz="2000" dirty="0" err="1"/>
                  <a:t>eddy</a:t>
                </a:r>
                <a:r>
                  <a:rPr lang="de-DE" sz="2000" dirty="0"/>
                  <a:t> </a:t>
                </a:r>
                <a:r>
                  <a:rPr lang="de-DE" sz="2000" dirty="0" err="1"/>
                  <a:t>currents</a:t>
                </a:r>
                <a:r>
                  <a:rPr lang="de-DE" sz="2000" dirty="0"/>
                  <a:t> in x-y plane</a:t>
                </a:r>
              </a:p>
              <a:p>
                <a:pPr lvl="1"/>
                <a:r>
                  <a:rPr lang="de-DE" sz="1600" dirty="0"/>
                  <a:t>Not </a:t>
                </a:r>
                <a:r>
                  <a:rPr lang="de-DE" sz="1600" dirty="0" err="1"/>
                  <a:t>explicitly</a:t>
                </a:r>
                <a:r>
                  <a:rPr lang="de-DE" sz="1600" dirty="0"/>
                  <a:t> </a:t>
                </a:r>
                <a:r>
                  <a:rPr lang="de-DE" sz="1600" dirty="0" err="1"/>
                  <a:t>included</a:t>
                </a:r>
                <a:r>
                  <a:rPr lang="de-DE" sz="1600" dirty="0"/>
                  <a:t> in 2D </a:t>
                </a:r>
                <a:r>
                  <a:rPr lang="de-DE" sz="1600" dirty="0" err="1"/>
                  <a:t>simulations</a:t>
                </a:r>
                <a:endParaRPr lang="de-DE" sz="1600" dirty="0"/>
              </a:p>
              <a:p>
                <a:pPr marL="457200" lvl="1" indent="0">
                  <a:buNone/>
                </a:pPr>
                <a14:m>
                  <m:oMath xmlns:m="http://schemas.openxmlformats.org/officeDocument/2006/math">
                    <m:r>
                      <a:rPr lang="de-DE" sz="1800" b="0" i="1" smtClean="0"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de-DE" sz="1800" dirty="0"/>
                  <a:t>  Homogenization </a:t>
                </a:r>
                <a:r>
                  <a:rPr lang="de-DE" sz="1800" dirty="0" err="1"/>
                  <a:t>approach</a:t>
                </a:r>
                <a:r>
                  <a:rPr lang="de-DE" sz="1800" dirty="0"/>
                  <a:t>: </a:t>
                </a:r>
                <a14:m>
                  <m:oMath xmlns:m="http://schemas.openxmlformats.org/officeDocument/2006/math">
                    <m:r>
                      <a:rPr lang="de-DE" sz="1800" b="1">
                        <a:latin typeface="Cambria Math" panose="02040503050406030204" pitchFamily="18" charset="0"/>
                      </a:rPr>
                      <m:t>𝐇</m:t>
                    </m:r>
                    <m:r>
                      <a:rPr lang="de-DE" sz="1800" b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de-DE" sz="18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800" b="1">
                            <a:latin typeface="Cambria Math" panose="02040503050406030204" pitchFamily="18" charset="0"/>
                          </a:rPr>
                          <m:t>𝐇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de-DE" sz="1800">
                            <a:latin typeface="Cambria Math" panose="02040503050406030204" pitchFamily="18" charset="0"/>
                          </a:rPr>
                          <m:t>static</m:t>
                        </m:r>
                      </m:sub>
                    </m:sSub>
                    <m:r>
                      <a:rPr lang="de-DE" sz="1800" b="1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de-DE" sz="18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de-DE" sz="1800" i="1">
                            <a:latin typeface="Cambria Math" panose="02040503050406030204" pitchFamily="18" charset="0"/>
                          </a:rPr>
                          <m:t>𝜎</m:t>
                        </m:r>
                        <m:sSup>
                          <m:sSupPr>
                            <m:ctrlPr>
                              <a:rPr lang="de-DE" sz="18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1800" i="1"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  <m:sup>
                            <m:r>
                              <a:rPr lang="de-DE" sz="1800" b="1" i="1"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p>
                        </m:sSup>
                      </m:num>
                      <m:den>
                        <m:r>
                          <a:rPr lang="de-DE" sz="1800" i="1">
                            <a:latin typeface="Cambria Math" panose="02040503050406030204" pitchFamily="18" charset="0"/>
                          </a:rPr>
                          <m:t>12</m:t>
                        </m:r>
                      </m:den>
                    </m:f>
                    <m:r>
                      <a:rPr lang="de-DE" sz="1800" b="1" i="1">
                        <a:latin typeface="Cambria Math" panose="02040503050406030204" pitchFamily="18" charset="0"/>
                      </a:rPr>
                      <m:t> </m:t>
                    </m:r>
                    <m:acc>
                      <m:accPr>
                        <m:chr m:val="̇"/>
                        <m:ctrlPr>
                          <a:rPr lang="de-DE" sz="18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de-DE" sz="1800" b="1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𝐁</m:t>
                        </m:r>
                      </m:e>
                    </m:acc>
                    <m:r>
                      <a:rPr lang="de-DE" sz="1800" b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endParaRPr lang="de-DE" sz="1800" dirty="0"/>
              </a:p>
              <a:p>
                <a:r>
                  <a:rPr lang="de-DE" sz="2000" dirty="0"/>
                  <a:t>Loss </a:t>
                </a:r>
                <a:r>
                  <a:rPr lang="de-DE" sz="2000" dirty="0" err="1"/>
                  <a:t>calculation</a:t>
                </a:r>
                <a:r>
                  <a:rPr lang="de-DE" sz="2000" dirty="0"/>
                  <a:t>:</a:t>
                </a:r>
              </a:p>
              <a:p>
                <a:pPr lvl="1"/>
                <a:r>
                  <a:rPr lang="de-DE" sz="1800" dirty="0"/>
                  <a:t>Resistive: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8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de-DE" sz="1800" b="0" i="0" smtClean="0">
                            <a:latin typeface="Cambria Math" panose="02040503050406030204" pitchFamily="18" charset="0"/>
                          </a:rPr>
                          <m:t>ohm</m:t>
                        </m:r>
                      </m:sub>
                    </m:sSub>
                    <m:r>
                      <a:rPr lang="de-DE" sz="18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de-DE" sz="18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de-DE" sz="1800" b="1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800" b="1" i="0" smtClean="0">
                                <a:latin typeface="Cambria Math" panose="02040503050406030204" pitchFamily="18" charset="0"/>
                              </a:rPr>
                              <m:t>𝐉</m:t>
                            </m:r>
                          </m:e>
                        </m:d>
                      </m:e>
                      <m:sup>
                        <m:r>
                          <a:rPr lang="de-DE" sz="18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de-DE" sz="1800" b="1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de-DE" sz="1800" b="0" i="1" smtClean="0">
                        <a:latin typeface="Cambria Math" panose="02040503050406030204" pitchFamily="18" charset="0"/>
                      </a:rPr>
                      <m:t>𝜎</m:t>
                    </m:r>
                  </m:oMath>
                </a14:m>
                <a:endParaRPr lang="de-DE" sz="1800" dirty="0"/>
              </a:p>
              <a:p>
                <a:pPr lvl="1"/>
                <a:r>
                  <a:rPr lang="de-DE" sz="1800" dirty="0"/>
                  <a:t>Eddy </a:t>
                </a:r>
                <a:r>
                  <a:rPr lang="de-DE" sz="1800" dirty="0" err="1"/>
                  <a:t>currents</a:t>
                </a:r>
                <a:r>
                  <a:rPr lang="de-DE" sz="1800" dirty="0"/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8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de-DE" sz="1800" b="0" i="0" smtClean="0">
                            <a:latin typeface="Cambria Math" panose="02040503050406030204" pitchFamily="18" charset="0"/>
                          </a:rPr>
                          <m:t>eddy</m:t>
                        </m:r>
                      </m:sub>
                    </m:sSub>
                    <m:r>
                      <a:rPr lang="de-DE" sz="1800" b="0" i="0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de-DE" sz="18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de-DE" sz="1800" i="1">
                            <a:latin typeface="Cambria Math" panose="02040503050406030204" pitchFamily="18" charset="0"/>
                          </a:rPr>
                          <m:t>𝜎</m:t>
                        </m:r>
                        <m:sSup>
                          <m:sSupPr>
                            <m:ctrlPr>
                              <a:rPr lang="de-DE" sz="18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1800" i="1"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  <m:sup>
                            <m:r>
                              <a:rPr lang="de-DE" sz="1800" b="1" i="1"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p>
                        </m:sSup>
                      </m:num>
                      <m:den>
                        <m:r>
                          <a:rPr lang="de-DE" sz="1800" i="1">
                            <a:latin typeface="Cambria Math" panose="02040503050406030204" pitchFamily="18" charset="0"/>
                          </a:rPr>
                          <m:t>12</m:t>
                        </m:r>
                      </m:den>
                    </m:f>
                    <m:r>
                      <a:rPr lang="de-DE" sz="1800" b="1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de-DE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|</m:t>
                    </m:r>
                    <m:acc>
                      <m:accPr>
                        <m:chr m:val="̇"/>
                        <m:ctrlPr>
                          <a:rPr lang="de-DE" sz="18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de-DE" sz="1800" b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𝐁</m:t>
                        </m:r>
                      </m:e>
                    </m:acc>
                    <m:sSup>
                      <m:sSupPr>
                        <m:ctrlPr>
                          <a:rPr lang="de-DE" sz="18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"/>
                            <m:endChr m:val="|"/>
                            <m:ctrlPr>
                              <a:rPr lang="de-DE" sz="1800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800">
                                <a:latin typeface="Cambria Math" panose="02040503050406030204" pitchFamily="18" charset="0"/>
                              </a:rPr>
                              <m:t>​</m:t>
                            </m:r>
                          </m:e>
                        </m:d>
                      </m:e>
                      <m:sup>
                        <m:r>
                          <a:rPr lang="de-DE" sz="1800" b="1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de-DE" sz="1800" b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endParaRPr lang="de-DE" sz="1800" dirty="0"/>
              </a:p>
              <a:p>
                <a:pPr lvl="1"/>
                <a:r>
                  <a:rPr lang="de-DE" sz="1800" dirty="0"/>
                  <a:t>Hysteresis: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8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de-DE" sz="1800" b="0" i="0" smtClean="0">
                            <a:latin typeface="Cambria Math" panose="02040503050406030204" pitchFamily="18" charset="0"/>
                          </a:rPr>
                          <m:t>hyst</m:t>
                        </m:r>
                      </m:sub>
                    </m:sSub>
                    <m:r>
                      <a:rPr lang="de-DE" sz="1800" b="0" i="0" smtClean="0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supHide m:val="on"/>
                        <m:ctrlPr>
                          <a:rPr lang="de-DE" sz="1800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de-DE" sz="18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  <m:sup/>
                      <m:e>
                        <m:r>
                          <a:rPr lang="de-DE" sz="1800" b="1" i="1" smtClean="0"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de-DE" sz="1800" b="1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800" b="1">
                                <a:latin typeface="Cambria Math" panose="02040503050406030204" pitchFamily="18" charset="0"/>
                              </a:rPr>
                              <m:t>𝐇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de-DE" sz="1800">
                                <a:latin typeface="Cambria Math" panose="02040503050406030204" pitchFamily="18" charset="0"/>
                              </a:rPr>
                              <m:t>static</m:t>
                            </m:r>
                          </m:sub>
                        </m:sSub>
                        <m:r>
                          <a:rPr lang="de-DE" sz="1800" b="1" i="1" smtClean="0">
                            <a:latin typeface="Cambria Math" panose="02040503050406030204" pitchFamily="18" charset="0"/>
                          </a:rPr>
                          <m:t>−</m:t>
                        </m:r>
                        <m:sSubSup>
                          <m:sSubSupPr>
                            <m:ctrlPr>
                              <a:rPr lang="de-DE" sz="1800" b="1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sz="1800" b="1" i="0" smtClean="0">
                                <a:latin typeface="Cambria Math" panose="02040503050406030204" pitchFamily="18" charset="0"/>
                              </a:rPr>
                              <m:t>𝐇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de-DE" sz="1800" b="0" i="0" smtClean="0">
                                <a:latin typeface="Cambria Math" panose="02040503050406030204" pitchFamily="18" charset="0"/>
                              </a:rPr>
                              <m:t>rev</m:t>
                            </m:r>
                          </m:sub>
                          <m:sup>
                            <m:r>
                              <m:rPr>
                                <m:sty m:val="p"/>
                              </m:rPr>
                              <a:rPr lang="de-DE" sz="1800" b="0" i="0" smtClean="0">
                                <a:latin typeface="Cambria Math" panose="02040503050406030204" pitchFamily="18" charset="0"/>
                              </a:rPr>
                              <m:t>k</m:t>
                            </m:r>
                          </m:sup>
                        </m:sSubSup>
                        <m:r>
                          <a:rPr lang="de-DE" sz="1800" b="1" i="1" smtClea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nary>
                    <m:r>
                      <a:rPr lang="de-DE" sz="1800" b="0" i="1" smtClean="0">
                        <a:latin typeface="Cambria Math" panose="02040503050406030204" pitchFamily="18" charset="0"/>
                      </a:rPr>
                      <m:t>⋅</m:t>
                    </m:r>
                    <m:sSub>
                      <m:sSubPr>
                        <m:ctrlPr>
                          <a:rPr lang="de-DE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800" i="1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de-DE" sz="18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sSub>
                      <m:sSubPr>
                        <m:ctrlPr>
                          <a:rPr lang="de-DE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̇"/>
                            <m:ctrlPr>
                              <a:rPr lang="de-DE" sz="18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de-DE" sz="1800" b="1" i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𝐌</m:t>
                            </m:r>
                          </m:e>
                        </m:acc>
                      </m:e>
                      <m:sub>
                        <m:r>
                          <m:rPr>
                            <m:sty m:val="p"/>
                          </m:rPr>
                          <a:rPr lang="de-DE" sz="18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k</m:t>
                        </m:r>
                      </m:sub>
                    </m:sSub>
                  </m:oMath>
                </a14:m>
                <a:endParaRPr lang="de-DE" sz="1800" dirty="0"/>
              </a:p>
              <a:p>
                <a:endParaRPr lang="de-DE" sz="2000" dirty="0"/>
              </a:p>
              <a:p>
                <a:pPr lvl="1"/>
                <a:endParaRPr lang="de-DE" dirty="0"/>
              </a:p>
            </p:txBody>
          </p:sp>
        </mc:Choice>
        <mc:Fallback xmlns="">
          <p:sp>
            <p:nvSpPr>
              <p:cNvPr id="2" name="Inhaltsplatzhalter 1">
                <a:extLst>
                  <a:ext uri="{FF2B5EF4-FFF2-40B4-BE49-F238E27FC236}">
                    <a16:creationId xmlns:a16="http://schemas.microsoft.com/office/drawing/2014/main" id="{A51BA398-4D4E-CDBE-F418-17513C9331E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2"/>
              </p:nvPr>
            </p:nvSpPr>
            <p:spPr>
              <a:blipFill>
                <a:blip r:embed="rId2"/>
                <a:stretch>
                  <a:fillRect l="-660" t="-965" b="-1608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FCB7076-7998-D83F-CD6C-DE1FE2A23A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74172A1-1CBF-0B40-9234-7D4D80EC19EA}" type="slidenum">
              <a:rPr lang="en-GB" smtClean="0"/>
              <a:pPr/>
              <a:t>7</a:t>
            </a:fld>
            <a:endParaRPr lang="en-GB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63930FC4-D9A2-BCF0-E035-60ECB1028D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Ferromagnetic</a:t>
            </a:r>
            <a:r>
              <a:rPr lang="de-DE" dirty="0"/>
              <a:t> material </a:t>
            </a:r>
            <a:r>
              <a:rPr lang="de-DE" dirty="0" err="1"/>
              <a:t>model</a:t>
            </a:r>
            <a:r>
              <a:rPr lang="de-DE" dirty="0"/>
              <a:t> – Eddy </a:t>
            </a:r>
            <a:r>
              <a:rPr lang="de-DE" dirty="0" err="1"/>
              <a:t>currents</a:t>
            </a:r>
            <a:endParaRPr lang="de-DE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CDBD1211-4068-2B4F-606E-C7855CF4DB99}"/>
              </a:ext>
            </a:extLst>
          </p:cNvPr>
          <p:cNvSpPr txBox="1"/>
          <p:nvPr/>
        </p:nvSpPr>
        <p:spPr>
          <a:xfrm>
            <a:off x="6814592" y="3950732"/>
            <a:ext cx="232940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P. </a:t>
            </a:r>
            <a:r>
              <a:rPr lang="en-US" sz="1000" dirty="0" err="1"/>
              <a:t>Dular</a:t>
            </a:r>
            <a:r>
              <a:rPr lang="en-US" sz="1000" dirty="0"/>
              <a:t> et al., “A 3-D magnetic vector potential formulation taking</a:t>
            </a:r>
          </a:p>
          <a:p>
            <a:r>
              <a:rPr lang="en-US" sz="1000" dirty="0"/>
              <a:t>eddy-currents in lamination stacks into account”, IEEE Trans. </a:t>
            </a:r>
            <a:r>
              <a:rPr lang="en-US" sz="1000" dirty="0" err="1"/>
              <a:t>Magn</a:t>
            </a:r>
            <a:r>
              <a:rPr lang="en-US" sz="1000" dirty="0"/>
              <a:t>.,</a:t>
            </a:r>
          </a:p>
          <a:p>
            <a:r>
              <a:rPr lang="en-US" sz="1000" dirty="0"/>
              <a:t>vol. 39, no. 3, pp. 1424–1427, 2003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86EDB3BE-7C53-134A-1D1C-53D26536A4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4367" y="1779662"/>
            <a:ext cx="2179006" cy="919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9156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DA11D3BF-62DD-A1B1-30F0-3B1F648E672F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sz="1800" dirty="0"/>
              <a:t>Peak </a:t>
            </a:r>
            <a:r>
              <a:rPr lang="de-DE" sz="1800" dirty="0" err="1"/>
              <a:t>excitation</a:t>
            </a:r>
            <a:r>
              <a:rPr lang="de-DE" sz="1800" dirty="0"/>
              <a:t> </a:t>
            </a:r>
            <a:r>
              <a:rPr lang="de-DE" sz="1800" dirty="0" err="1"/>
              <a:t>current</a:t>
            </a:r>
            <a:r>
              <a:rPr lang="de-DE" sz="1800" dirty="0"/>
              <a:t>: 50kAt (12.5kA per bar)</a:t>
            </a:r>
          </a:p>
          <a:p>
            <a:endParaRPr lang="de-DE" sz="2000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08CC2D03-5525-51FD-5540-EAAB1B39BA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74172A1-1CBF-0B40-9234-7D4D80EC19EA}" type="slidenum">
              <a:rPr lang="en-GB" smtClean="0"/>
              <a:pPr/>
              <a:t>8</a:t>
            </a:fld>
            <a:endParaRPr lang="en-GB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E30BFB60-7C93-80B2-BB0B-5F554807FB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Insights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FEM </a:t>
            </a:r>
            <a:r>
              <a:rPr lang="de-DE" dirty="0" err="1"/>
              <a:t>analysis</a:t>
            </a:r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D93710AE-8AD6-F321-2576-5E998CFB03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5144" y="2599008"/>
            <a:ext cx="2668507" cy="1873760"/>
          </a:xfrm>
          <a:prstGeom prst="rect">
            <a:avLst/>
          </a:prstGeom>
        </p:spPr>
      </p:pic>
      <p:pic>
        <p:nvPicPr>
          <p:cNvPr id="6" name="Inhaltsplatzhalter 11" descr="Ein Bild, das Text, Reihe, Diagramm, parallel enthält.&#10;&#10;KI-generierte Inhalte können fehlerhaft sein.">
            <a:extLst>
              <a:ext uri="{FF2B5EF4-FFF2-40B4-BE49-F238E27FC236}">
                <a16:creationId xmlns:a16="http://schemas.microsoft.com/office/drawing/2014/main" id="{34F26564-33C4-E59C-9F90-53F2552162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2267" y="1451321"/>
            <a:ext cx="2518369" cy="1310400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3AAFA3FE-EF12-A424-5788-293430D52363}"/>
              </a:ext>
            </a:extLst>
          </p:cNvPr>
          <p:cNvSpPr txBox="1"/>
          <p:nvPr/>
        </p:nvSpPr>
        <p:spPr>
          <a:xfrm>
            <a:off x="5163785" y="4533602"/>
            <a:ext cx="28905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Loss </a:t>
            </a:r>
            <a:r>
              <a:rPr lang="de-DE" sz="1400" dirty="0" err="1"/>
              <a:t>density</a:t>
            </a:r>
            <a:r>
              <a:rPr lang="de-DE" sz="1400" dirty="0"/>
              <a:t> </a:t>
            </a:r>
            <a:r>
              <a:rPr lang="de-DE" sz="1400" dirty="0" err="1"/>
              <a:t>of</a:t>
            </a:r>
            <a:r>
              <a:rPr lang="de-DE" sz="1400" dirty="0"/>
              <a:t> </a:t>
            </a:r>
            <a:r>
              <a:rPr lang="de-DE" sz="1400" dirty="0" err="1"/>
              <a:t>single</a:t>
            </a:r>
            <a:r>
              <a:rPr lang="de-DE" sz="1400" dirty="0"/>
              <a:t> pulse (J/m³)</a:t>
            </a:r>
          </a:p>
        </p:txBody>
      </p:sp>
      <p:pic>
        <p:nvPicPr>
          <p:cNvPr id="8" name="Inhaltsplatzhalter 6">
            <a:extLst>
              <a:ext uri="{FF2B5EF4-FFF2-40B4-BE49-F238E27FC236}">
                <a16:creationId xmlns:a16="http://schemas.microsoft.com/office/drawing/2014/main" id="{71A3052F-00CE-4C1D-5DF4-C334E28314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9985" y="680633"/>
            <a:ext cx="2071408" cy="1899633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A7207726-AF0F-5EAF-9E6F-D82C261DF5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74222" y="720639"/>
            <a:ext cx="1988778" cy="1823855"/>
          </a:xfrm>
          <a:prstGeom prst="rect">
            <a:avLst/>
          </a:prstGeom>
        </p:spPr>
      </p:pic>
      <p:cxnSp>
        <p:nvCxnSpPr>
          <p:cNvPr id="11" name="Gerade Verbindung mit Pfeil 10">
            <a:extLst>
              <a:ext uri="{FF2B5EF4-FFF2-40B4-BE49-F238E27FC236}">
                <a16:creationId xmlns:a16="http://schemas.microsoft.com/office/drawing/2014/main" id="{73D6519F-155F-5B27-EA36-F7934AEE2D51}"/>
              </a:ext>
            </a:extLst>
          </p:cNvPr>
          <p:cNvCxnSpPr>
            <a:cxnSpLocks/>
            <a:stCxn id="8" idx="2"/>
          </p:cNvCxnSpPr>
          <p:nvPr/>
        </p:nvCxnSpPr>
        <p:spPr>
          <a:xfrm flipH="1">
            <a:off x="5292080" y="2580266"/>
            <a:ext cx="193609" cy="710910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Gerade Verbindung mit Pfeil 15">
            <a:extLst>
              <a:ext uri="{FF2B5EF4-FFF2-40B4-BE49-F238E27FC236}">
                <a16:creationId xmlns:a16="http://schemas.microsoft.com/office/drawing/2014/main" id="{AEB39E79-9E48-C2F8-E14A-4E40028FC6E4}"/>
              </a:ext>
            </a:extLst>
          </p:cNvPr>
          <p:cNvCxnSpPr>
            <a:cxnSpLocks/>
            <a:stCxn id="9" idx="2"/>
          </p:cNvCxnSpPr>
          <p:nvPr/>
        </p:nvCxnSpPr>
        <p:spPr>
          <a:xfrm flipH="1">
            <a:off x="6751887" y="2544494"/>
            <a:ext cx="1016724" cy="891352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feld 9">
            <a:extLst>
              <a:ext uri="{FF2B5EF4-FFF2-40B4-BE49-F238E27FC236}">
                <a16:creationId xmlns:a16="http://schemas.microsoft.com/office/drawing/2014/main" id="{EF077C7F-D3CA-EFB3-7974-8E4BD1D21DCD}"/>
              </a:ext>
            </a:extLst>
          </p:cNvPr>
          <p:cNvSpPr txBox="1"/>
          <p:nvPr/>
        </p:nvSpPr>
        <p:spPr>
          <a:xfrm>
            <a:off x="4751973" y="692173"/>
            <a:ext cx="16031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/>
              <a:t>First </a:t>
            </a:r>
            <a:r>
              <a:rPr lang="de-DE" sz="1000" dirty="0" err="1"/>
              <a:t>cycle</a:t>
            </a:r>
            <a:r>
              <a:rPr lang="de-DE" sz="1000" dirty="0"/>
              <a:t> </a:t>
            </a:r>
            <a:r>
              <a:rPr lang="de-DE" sz="1000" dirty="0" err="1"/>
              <a:t>differs</a:t>
            </a:r>
            <a:r>
              <a:rPr lang="de-DE" sz="1000" dirty="0"/>
              <a:t> due </a:t>
            </a:r>
            <a:r>
              <a:rPr lang="de-DE" sz="1000" dirty="0" err="1"/>
              <a:t>to</a:t>
            </a:r>
            <a:endParaRPr lang="de-DE" sz="1000" dirty="0"/>
          </a:p>
          <a:p>
            <a:r>
              <a:rPr lang="de-DE" sz="1000" i="1" dirty="0" err="1"/>
              <a:t>wrong</a:t>
            </a:r>
            <a:r>
              <a:rPr lang="de-DE" sz="1000" i="1" dirty="0"/>
              <a:t> </a:t>
            </a:r>
            <a:r>
              <a:rPr lang="de-DE" sz="1000" dirty="0"/>
              <a:t>initial </a:t>
            </a:r>
            <a:r>
              <a:rPr lang="de-DE" sz="1000" dirty="0" err="1"/>
              <a:t>state</a:t>
            </a:r>
            <a:endParaRPr lang="de-DE" sz="1000" dirty="0"/>
          </a:p>
        </p:txBody>
      </p:sp>
      <p:cxnSp>
        <p:nvCxnSpPr>
          <p:cNvPr id="13" name="Gerade Verbindung mit Pfeil 12">
            <a:extLst>
              <a:ext uri="{FF2B5EF4-FFF2-40B4-BE49-F238E27FC236}">
                <a16:creationId xmlns:a16="http://schemas.microsoft.com/office/drawing/2014/main" id="{0FF552E9-F711-7DCC-5304-CC5A05C26424}"/>
              </a:ext>
            </a:extLst>
          </p:cNvPr>
          <p:cNvCxnSpPr>
            <a:cxnSpLocks/>
            <a:stCxn id="10" idx="2"/>
          </p:cNvCxnSpPr>
          <p:nvPr/>
        </p:nvCxnSpPr>
        <p:spPr>
          <a:xfrm flipH="1">
            <a:off x="5553547" y="1092283"/>
            <a:ext cx="1" cy="359038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7" name="Grafik 16" descr="Ein Bild, das Text, Screenshot, Rechteck, Farbigkeit enthält.&#10;&#10;KI-generierte Inhalte können fehlerhaft sein.">
            <a:extLst>
              <a:ext uri="{FF2B5EF4-FFF2-40B4-BE49-F238E27FC236}">
                <a16:creationId xmlns:a16="http://schemas.microsoft.com/office/drawing/2014/main" id="{6E31541E-D3D1-7ABB-C475-C5DE1CA32CC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8922" y="2599008"/>
            <a:ext cx="3170015" cy="2377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4846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56">
            <a:extLst>
              <a:ext uri="{FF2B5EF4-FFF2-40B4-BE49-F238E27FC236}">
                <a16:creationId xmlns:a16="http://schemas.microsoft.com/office/drawing/2014/main" id="{67A605A4-6E05-524F-908C-821C8ECAE7A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85650" y="133928"/>
            <a:ext cx="1254678" cy="458733"/>
          </a:xfrm>
          <a:prstGeom prst="rect">
            <a:avLst/>
          </a:prstGeom>
        </p:spPr>
      </p:pic>
      <p:sp>
        <p:nvSpPr>
          <p:cNvPr id="68" name="TextBox 67">
            <a:extLst>
              <a:ext uri="{FF2B5EF4-FFF2-40B4-BE49-F238E27FC236}">
                <a16:creationId xmlns:a16="http://schemas.microsoft.com/office/drawing/2014/main" id="{63BFC549-9CFF-874F-ADC0-F15A52FA8E99}"/>
              </a:ext>
            </a:extLst>
          </p:cNvPr>
          <p:cNvSpPr txBox="1"/>
          <p:nvPr/>
        </p:nvSpPr>
        <p:spPr>
          <a:xfrm>
            <a:off x="-19620" y="813865"/>
            <a:ext cx="386852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350" dirty="0"/>
              <a:t>Two laminated </a:t>
            </a:r>
            <a:r>
              <a:rPr lang="en-GB" sz="1350" dirty="0" err="1"/>
              <a:t>FeCo</a:t>
            </a:r>
            <a:r>
              <a:rPr lang="en-GB" sz="1350" dirty="0"/>
              <a:t> permeameter ring samples </a:t>
            </a:r>
            <a:br>
              <a:rPr lang="en-GB" sz="1350" dirty="0"/>
            </a:br>
            <a:r>
              <a:rPr lang="en-GB" sz="1350" dirty="0"/>
              <a:t>with/without interleaved Kapton rings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D006D5D2-A364-6142-AFD5-993151F5A7C9}"/>
              </a:ext>
            </a:extLst>
          </p:cNvPr>
          <p:cNvSpPr txBox="1"/>
          <p:nvPr/>
        </p:nvSpPr>
        <p:spPr>
          <a:xfrm>
            <a:off x="716464" y="86232"/>
            <a:ext cx="69867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/>
              <a:t>Material Properties for Accelerator Magnets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2AF6A3B-859B-89E4-58B6-82A2D480860E}"/>
              </a:ext>
            </a:extLst>
          </p:cNvPr>
          <p:cNvGrpSpPr/>
          <p:nvPr/>
        </p:nvGrpSpPr>
        <p:grpSpPr>
          <a:xfrm>
            <a:off x="6757758" y="668483"/>
            <a:ext cx="2224512" cy="1923512"/>
            <a:chOff x="9010345" y="891310"/>
            <a:chExt cx="2966016" cy="256468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DACB270-42C4-704D-B49C-B49CBBFB62D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3426" r="9629"/>
            <a:stretch/>
          </p:blipFill>
          <p:spPr>
            <a:xfrm>
              <a:off x="11021467" y="1802707"/>
              <a:ext cx="954894" cy="1653286"/>
            </a:xfrm>
            <a:prstGeom prst="rect">
              <a:avLst/>
            </a:prstGeom>
          </p:spPr>
        </p:pic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F9956189-8C32-B742-A6D1-27A99B1193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112192" y="1366096"/>
              <a:ext cx="1849862" cy="1611885"/>
            </a:xfrm>
            <a:prstGeom prst="rect">
              <a:avLst/>
            </a:prstGeom>
          </p:spPr>
        </p:pic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9480B087-2A00-504F-A1B1-F773426D67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027914" y="927251"/>
              <a:ext cx="948447" cy="835986"/>
            </a:xfrm>
            <a:prstGeom prst="rect">
              <a:avLst/>
            </a:prstGeom>
          </p:spPr>
        </p:pic>
        <p:cxnSp>
          <p:nvCxnSpPr>
            <p:cNvPr id="66" name="Straight Arrow Connector 65">
              <a:extLst>
                <a:ext uri="{FF2B5EF4-FFF2-40B4-BE49-F238E27FC236}">
                  <a16:creationId xmlns:a16="http://schemas.microsoft.com/office/drawing/2014/main" id="{10F2CDBF-8B8E-E74A-AB7E-34882B053C7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977057" y="3314700"/>
              <a:ext cx="201483" cy="7830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Arrow Connector 66">
              <a:extLst>
                <a:ext uri="{FF2B5EF4-FFF2-40B4-BE49-F238E27FC236}">
                  <a16:creationId xmlns:a16="http://schemas.microsoft.com/office/drawing/2014/main" id="{852C2A8D-8B76-664B-8DA1-A8BF9EC49D3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201763" y="2610293"/>
              <a:ext cx="138939" cy="395992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59ED0543-0AF0-8E28-0BC4-8A8A2FD069D4}"/>
                </a:ext>
              </a:extLst>
            </p:cNvPr>
            <p:cNvSpPr txBox="1"/>
            <p:nvPr/>
          </p:nvSpPr>
          <p:spPr>
            <a:xfrm>
              <a:off x="9078485" y="1161377"/>
              <a:ext cx="1241793" cy="184665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GB" sz="900" dirty="0"/>
                <a:t>50 </a:t>
              </a:r>
              <a:r>
                <a:rPr lang="en-GB" sz="9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µm Kapton rings</a:t>
              </a:r>
              <a:endParaRPr lang="en-GB" sz="900" dirty="0"/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86495390-3221-4A09-997A-CF34863C13F0}"/>
                </a:ext>
              </a:extLst>
            </p:cNvPr>
            <p:cNvSpPr txBox="1"/>
            <p:nvPr/>
          </p:nvSpPr>
          <p:spPr>
            <a:xfrm>
              <a:off x="9070224" y="2982020"/>
              <a:ext cx="1181948" cy="184665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GB" sz="900" dirty="0"/>
                <a:t>300 </a:t>
              </a:r>
              <a:r>
                <a:rPr lang="en-GB" sz="9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µm steel rings</a:t>
              </a:r>
              <a:endParaRPr lang="en-GB" sz="900" dirty="0"/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01FC645F-4787-5913-B660-51EBB718D5B5}"/>
                </a:ext>
              </a:extLst>
            </p:cNvPr>
            <p:cNvSpPr txBox="1"/>
            <p:nvPr/>
          </p:nvSpPr>
          <p:spPr>
            <a:xfrm>
              <a:off x="10271008" y="891310"/>
              <a:ext cx="701047" cy="184665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r"/>
              <a:r>
                <a:rPr lang="en-GB" sz="900" dirty="0"/>
                <a:t>ring stack </a:t>
              </a: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D214A4C6-74C3-E88B-3EF8-459F63FBDCDC}"/>
                </a:ext>
              </a:extLst>
            </p:cNvPr>
            <p:cNvSpPr txBox="1"/>
            <p:nvPr/>
          </p:nvSpPr>
          <p:spPr>
            <a:xfrm>
              <a:off x="9010345" y="3269676"/>
              <a:ext cx="1957802" cy="184665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r"/>
              <a:r>
                <a:rPr lang="en-GB" sz="900" dirty="0"/>
                <a:t>excitation/detection windings</a:t>
              </a:r>
            </a:p>
          </p:txBody>
        </p:sp>
        <p:cxnSp>
          <p:nvCxnSpPr>
            <p:cNvPr id="95" name="Straight Arrow Connector 94">
              <a:extLst>
                <a:ext uri="{FF2B5EF4-FFF2-40B4-BE49-F238E27FC236}">
                  <a16:creationId xmlns:a16="http://schemas.microsoft.com/office/drawing/2014/main" id="{9C00C95A-9256-9161-CD73-BB74E1843EA2}"/>
                </a:ext>
              </a:extLst>
            </p:cNvPr>
            <p:cNvCxnSpPr>
              <a:cxnSpLocks/>
            </p:cNvCxnSpPr>
            <p:nvPr/>
          </p:nvCxnSpPr>
          <p:spPr>
            <a:xfrm>
              <a:off x="9144000" y="1323975"/>
              <a:ext cx="123825" cy="28744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Arrow Connector 96">
              <a:extLst>
                <a:ext uri="{FF2B5EF4-FFF2-40B4-BE49-F238E27FC236}">
                  <a16:creationId xmlns:a16="http://schemas.microsoft.com/office/drawing/2014/main" id="{E40BE68F-6E8B-34AE-71C1-67B91BF87DA5}"/>
                </a:ext>
              </a:extLst>
            </p:cNvPr>
            <p:cNvCxnSpPr>
              <a:cxnSpLocks/>
              <a:stCxn id="69" idx="3"/>
            </p:cNvCxnSpPr>
            <p:nvPr/>
          </p:nvCxnSpPr>
          <p:spPr>
            <a:xfrm>
              <a:off x="10972054" y="983643"/>
              <a:ext cx="148384" cy="111731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B654F0D8-4FD8-1E3C-8EA7-39F88F5D3DF0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r="7243"/>
          <a:stretch/>
        </p:blipFill>
        <p:spPr>
          <a:xfrm>
            <a:off x="3182002" y="2681296"/>
            <a:ext cx="3022689" cy="244401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5B3D9B4-E296-10E0-C6AF-635C8FFCCD87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3309" t="6001" r="7298"/>
          <a:stretch/>
        </p:blipFill>
        <p:spPr>
          <a:xfrm>
            <a:off x="132914" y="2800350"/>
            <a:ext cx="2948100" cy="232496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C1F59E1-8F2C-96BF-A088-995F10683C12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2077" r="8270"/>
          <a:stretch/>
        </p:blipFill>
        <p:spPr>
          <a:xfrm>
            <a:off x="6100763" y="2654420"/>
            <a:ext cx="2949739" cy="2467649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06F267B9-9CAC-60D2-CEB8-71F96C47136B}"/>
              </a:ext>
            </a:extLst>
          </p:cNvPr>
          <p:cNvGrpSpPr/>
          <p:nvPr/>
        </p:nvGrpSpPr>
        <p:grpSpPr>
          <a:xfrm>
            <a:off x="240569" y="1286310"/>
            <a:ext cx="3639278" cy="887642"/>
            <a:chOff x="481630" y="1464950"/>
            <a:chExt cx="4852370" cy="1183522"/>
          </a:xfrm>
        </p:grpSpPr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2C5291DC-F461-D9DE-61A7-8BE85D2FE37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81630" y="1464950"/>
              <a:ext cx="4762500" cy="1183522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60186B2-4561-3C8E-D124-23E90E0A819B}"/>
                </a:ext>
              </a:extLst>
            </p:cNvPr>
            <p:cNvSpPr txBox="1"/>
            <p:nvPr/>
          </p:nvSpPr>
          <p:spPr>
            <a:xfrm>
              <a:off x="4448775" y="1977492"/>
              <a:ext cx="885225" cy="430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750" dirty="0"/>
                <a:t> NI USB6451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4CF7677-6BD3-2052-EED0-486D7493764A}"/>
              </a:ext>
            </a:extLst>
          </p:cNvPr>
          <p:cNvGrpSpPr/>
          <p:nvPr/>
        </p:nvGrpSpPr>
        <p:grpSpPr>
          <a:xfrm>
            <a:off x="3926574" y="698449"/>
            <a:ext cx="2560087" cy="1898120"/>
            <a:chOff x="-3941083" y="3161278"/>
            <a:chExt cx="3413449" cy="2530826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02852B8A-2A1B-4441-81EE-FDF622C1EB9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3941083" y="3226270"/>
              <a:ext cx="1788129" cy="2459736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C84E9EC-BD03-484C-A7B9-506226B140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2099635" y="4780493"/>
              <a:ext cx="1572001" cy="911611"/>
            </a:xfrm>
            <a:prstGeom prst="rect">
              <a:avLst/>
            </a:prstGeom>
          </p:spPr>
        </p:pic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22B649A2-2006-CC3A-28B8-F3F233A562D9}"/>
                </a:ext>
              </a:extLst>
            </p:cNvPr>
            <p:cNvSpPr txBox="1"/>
            <p:nvPr/>
          </p:nvSpPr>
          <p:spPr>
            <a:xfrm>
              <a:off x="-1950883" y="4116146"/>
              <a:ext cx="1163789" cy="30777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GB" sz="750" dirty="0"/>
                <a:t>AE </a:t>
              </a:r>
              <a:r>
                <a:rPr lang="en-GB" sz="750" dirty="0" err="1"/>
                <a:t>Techron</a:t>
              </a:r>
              <a:r>
                <a:rPr lang="en-GB" sz="750" dirty="0"/>
                <a:t> 2120</a:t>
              </a:r>
              <a:br>
                <a:rPr lang="en-GB" sz="750" dirty="0"/>
              </a:br>
              <a:r>
                <a:rPr lang="en-GB" sz="750" dirty="0"/>
                <a:t>current amplifier</a:t>
              </a: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758DBDA3-0AA3-F557-3DDB-3BE325361ED1}"/>
                </a:ext>
              </a:extLst>
            </p:cNvPr>
            <p:cNvSpPr txBox="1"/>
            <p:nvPr/>
          </p:nvSpPr>
          <p:spPr>
            <a:xfrm>
              <a:off x="-1945847" y="3161278"/>
              <a:ext cx="1194772" cy="30777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GB" sz="750" dirty="0"/>
                <a:t>Keysight 33500B</a:t>
              </a:r>
              <a:br>
                <a:rPr lang="en-GB" sz="750" dirty="0"/>
              </a:br>
              <a:r>
                <a:rPr lang="en-GB" sz="750" dirty="0"/>
                <a:t>Waveform Generator</a:t>
              </a: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41609953-B820-DDE5-4FE6-086873DA81C4}"/>
                </a:ext>
              </a:extLst>
            </p:cNvPr>
            <p:cNvSpPr txBox="1"/>
            <p:nvPr/>
          </p:nvSpPr>
          <p:spPr>
            <a:xfrm>
              <a:off x="-1972367" y="3632050"/>
              <a:ext cx="1085767" cy="15388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GB" sz="750" dirty="0"/>
                <a:t>Keithley </a:t>
              </a:r>
              <a:r>
                <a:rPr lang="en-GB" sz="750" dirty="0" err="1"/>
                <a:t>multimeter</a:t>
              </a:r>
              <a:endParaRPr lang="en-GB" sz="750" dirty="0"/>
            </a:p>
          </p:txBody>
        </p: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CD9B4C42-827D-5A43-7709-D470355B15A6}"/>
                </a:ext>
              </a:extLst>
            </p:cNvPr>
            <p:cNvSpPr txBox="1"/>
            <p:nvPr/>
          </p:nvSpPr>
          <p:spPr>
            <a:xfrm>
              <a:off x="-2028169" y="3870288"/>
              <a:ext cx="1141340" cy="15388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GB" sz="750" dirty="0"/>
                <a:t>DCCT power supply</a:t>
              </a:r>
            </a:p>
          </p:txBody>
        </p:sp>
        <p:cxnSp>
          <p:nvCxnSpPr>
            <p:cNvPr id="87" name="Straight Arrow Connector 86">
              <a:extLst>
                <a:ext uri="{FF2B5EF4-FFF2-40B4-BE49-F238E27FC236}">
                  <a16:creationId xmlns:a16="http://schemas.microsoft.com/office/drawing/2014/main" id="{97855EA8-1E4A-9635-0D0A-78E55A30E56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2380242" y="3422275"/>
              <a:ext cx="365724" cy="4620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Arrow Connector 88">
              <a:extLst>
                <a:ext uri="{FF2B5EF4-FFF2-40B4-BE49-F238E27FC236}">
                  <a16:creationId xmlns:a16="http://schemas.microsoft.com/office/drawing/2014/main" id="{787CC51A-7211-9DEB-4EA2-D5EDF33FB58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2468326" y="3737577"/>
              <a:ext cx="450022" cy="14853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Arrow Connector 90">
              <a:extLst>
                <a:ext uri="{FF2B5EF4-FFF2-40B4-BE49-F238E27FC236}">
                  <a16:creationId xmlns:a16="http://schemas.microsoft.com/office/drawing/2014/main" id="{52C5B015-9034-F59B-096F-22C759A1D18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2537873" y="3964808"/>
              <a:ext cx="523355" cy="21714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Arrow Connector 92">
              <a:extLst>
                <a:ext uri="{FF2B5EF4-FFF2-40B4-BE49-F238E27FC236}">
                  <a16:creationId xmlns:a16="http://schemas.microsoft.com/office/drawing/2014/main" id="{93BA7127-C47D-8C63-231A-ECC9E575869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2329482" y="4345885"/>
              <a:ext cx="311178" cy="290172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1F254DD-88D4-36D3-78EA-7D599C4BBE88}"/>
                </a:ext>
              </a:extLst>
            </p:cNvPr>
            <p:cNvSpPr txBox="1"/>
            <p:nvPr/>
          </p:nvSpPr>
          <p:spPr>
            <a:xfrm>
              <a:off x="-1998885" y="4568359"/>
              <a:ext cx="1468319" cy="4308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750" dirty="0"/>
                <a:t>DCCT Zero-Flux MACC</a:t>
              </a: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27CA2E78-90B4-1988-6A06-149897525F0B}"/>
              </a:ext>
            </a:extLst>
          </p:cNvPr>
          <p:cNvSpPr txBox="1"/>
          <p:nvPr/>
        </p:nvSpPr>
        <p:spPr>
          <a:xfrm>
            <a:off x="271925" y="2486026"/>
            <a:ext cx="3020059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900" dirty="0"/>
              <a:t>First results: 54 different current pulses up to 1.2 T, 28 </a:t>
            </a:r>
            <a:r>
              <a:rPr lang="en-GB" sz="900" dirty="0" err="1"/>
              <a:t>kT</a:t>
            </a:r>
            <a:r>
              <a:rPr lang="en-GB" sz="900" dirty="0"/>
              <a:t>/s</a:t>
            </a:r>
            <a:br>
              <a:rPr lang="en-GB" sz="900" dirty="0"/>
            </a:br>
            <a:r>
              <a:rPr lang="en-GB" sz="900" dirty="0"/>
              <a:t>Example: 100 A, 16 ms current pulse, </a:t>
            </a:r>
            <a:r>
              <a:rPr lang="en-GB" sz="900" dirty="0" err="1"/>
              <a:t>FeCo</a:t>
            </a:r>
            <a:r>
              <a:rPr lang="en-GB" sz="900" dirty="0"/>
              <a:t> rings only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AF2575D-5DF4-2BF8-EEC0-8EA4B155E132}"/>
              </a:ext>
            </a:extLst>
          </p:cNvPr>
          <p:cNvSpPr txBox="1"/>
          <p:nvPr/>
        </p:nvSpPr>
        <p:spPr>
          <a:xfrm>
            <a:off x="907299" y="4373860"/>
            <a:ext cx="1134926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900" dirty="0">
                <a:sym typeface="Symbol" panose="05050102010706020507" pitchFamily="18" charset="2"/>
              </a:rPr>
              <a:t>Low-field eddy current</a:t>
            </a:r>
            <a:br>
              <a:rPr lang="en-GB" sz="900" dirty="0">
                <a:sym typeface="Symbol" panose="05050102010706020507" pitchFamily="18" charset="2"/>
              </a:rPr>
            </a:br>
            <a:r>
              <a:rPr lang="en-GB" sz="900" dirty="0">
                <a:sym typeface="Symbol" panose="05050102010706020507" pitchFamily="18" charset="2"/>
              </a:rPr>
              <a:t>time constant </a:t>
            </a:r>
            <a:r>
              <a:rPr lang="en-GB" sz="900" b="1" dirty="0">
                <a:sym typeface="Symbol" panose="05050102010706020507" pitchFamily="18" charset="2"/>
              </a:rPr>
              <a:t></a:t>
            </a:r>
            <a:endParaRPr lang="en-GB" sz="900" b="1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168FA59-CD9B-D749-FB2E-6D33A2F7D331}"/>
              </a:ext>
            </a:extLst>
          </p:cNvPr>
          <p:cNvSpPr txBox="1"/>
          <p:nvPr/>
        </p:nvSpPr>
        <p:spPr>
          <a:xfrm>
            <a:off x="5759559" y="2681425"/>
            <a:ext cx="67327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200" dirty="0">
                <a:sym typeface="Symbol" panose="05050102010706020507" pitchFamily="18" charset="2"/>
              </a:rPr>
              <a:t></a:t>
            </a:r>
            <a:endParaRPr lang="en-GB" sz="1200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FE3E0C6-1E9D-0B78-F71F-6785876B0437}"/>
              </a:ext>
            </a:extLst>
          </p:cNvPr>
          <p:cNvSpPr txBox="1"/>
          <p:nvPr/>
        </p:nvSpPr>
        <p:spPr>
          <a:xfrm>
            <a:off x="3812624" y="3913353"/>
            <a:ext cx="1139736" cy="20774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350" b="1" dirty="0">
                <a:sym typeface="Symbol" panose="05050102010706020507" pitchFamily="18" charset="2"/>
              </a:rPr>
              <a:t> ≈ 0.40.7 ms</a:t>
            </a:r>
            <a:endParaRPr lang="en-GB" sz="1350" b="1" dirty="0"/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B1E63E02-35E7-7437-62DC-F2AA0A1C1995}"/>
              </a:ext>
            </a:extLst>
          </p:cNvPr>
          <p:cNvSpPr/>
          <p:nvPr/>
        </p:nvSpPr>
        <p:spPr>
          <a:xfrm>
            <a:off x="1937386" y="4257675"/>
            <a:ext cx="619133" cy="302895"/>
          </a:xfrm>
          <a:custGeom>
            <a:avLst/>
            <a:gdLst>
              <a:gd name="connsiteX0" fmla="*/ 0 w 1036320"/>
              <a:gd name="connsiteY0" fmla="*/ 99060 h 99060"/>
              <a:gd name="connsiteX1" fmla="*/ 1036320 w 1036320"/>
              <a:gd name="connsiteY1" fmla="*/ 0 h 99060"/>
              <a:gd name="connsiteX0" fmla="*/ 0 w 800100"/>
              <a:gd name="connsiteY0" fmla="*/ 403860 h 403860"/>
              <a:gd name="connsiteX1" fmla="*/ 800100 w 800100"/>
              <a:gd name="connsiteY1" fmla="*/ 0 h 403860"/>
              <a:gd name="connsiteX0" fmla="*/ 0 w 825511"/>
              <a:gd name="connsiteY0" fmla="*/ 403860 h 403860"/>
              <a:gd name="connsiteX1" fmla="*/ 800100 w 825511"/>
              <a:gd name="connsiteY1" fmla="*/ 0 h 403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25511" h="403860">
                <a:moveTo>
                  <a:pt x="0" y="403860"/>
                </a:moveTo>
                <a:cubicBezTo>
                  <a:pt x="345440" y="370840"/>
                  <a:pt x="957580" y="238760"/>
                  <a:pt x="800100" y="0"/>
                </a:cubicBezTo>
              </a:path>
            </a:pathLst>
          </a:custGeom>
          <a:noFill/>
          <a:ln w="6350">
            <a:headEnd type="none" w="med" len="med"/>
            <a:tailEnd type="arrow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416DA0A0-C427-DEFA-0EE3-3C8431326F42}"/>
              </a:ext>
            </a:extLst>
          </p:cNvPr>
          <p:cNvSpPr txBox="1"/>
          <p:nvPr/>
        </p:nvSpPr>
        <p:spPr>
          <a:xfrm>
            <a:off x="2535904" y="414550"/>
            <a:ext cx="29835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err="1">
                <a:solidFill>
                  <a:srgbClr val="FF0000"/>
                </a:solidFill>
              </a:rPr>
              <a:t>Courtesy</a:t>
            </a:r>
            <a:r>
              <a:rPr lang="de-DE" sz="1200" dirty="0">
                <a:solidFill>
                  <a:srgbClr val="FF0000"/>
                </a:solidFill>
              </a:rPr>
              <a:t> Nicholas </a:t>
            </a:r>
            <a:r>
              <a:rPr lang="de-DE" sz="1200" dirty="0" err="1">
                <a:solidFill>
                  <a:srgbClr val="FF0000"/>
                </a:solidFill>
              </a:rPr>
              <a:t>Sammut</a:t>
            </a:r>
            <a:r>
              <a:rPr lang="de-DE" sz="1200" dirty="0">
                <a:solidFill>
                  <a:srgbClr val="FF0000"/>
                </a:solidFill>
              </a:rPr>
              <a:t>, Marco </a:t>
            </a:r>
            <a:r>
              <a:rPr lang="de-DE" sz="1200" dirty="0" err="1">
                <a:solidFill>
                  <a:srgbClr val="FF0000"/>
                </a:solidFill>
              </a:rPr>
              <a:t>Buzio</a:t>
            </a:r>
            <a:endParaRPr lang="de-DE" sz="1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3065942"/>
      </p:ext>
    </p:extLst>
  </p:cSld>
  <p:clrMapOvr>
    <a:masterClrMapping/>
  </p:clrMapOvr>
</p:sld>
</file>

<file path=ppt/theme/theme1.xml><?xml version="1.0" encoding="utf-8"?>
<a:theme xmlns:a="http://schemas.openxmlformats.org/drawingml/2006/main" name="1_IMCC - 1">
  <a:themeElements>
    <a:clrScheme name="IMCC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645"/>
      </a:accent1>
      <a:accent2>
        <a:srgbClr val="BF3A68"/>
      </a:accent2>
      <a:accent3>
        <a:srgbClr val="803E8B"/>
      </a:accent3>
      <a:accent4>
        <a:srgbClr val="4042AD"/>
      </a:accent4>
      <a:accent5>
        <a:srgbClr val="0046D0"/>
      </a:accent5>
      <a:accent6>
        <a:srgbClr val="003296"/>
      </a:accent6>
      <a:hlink>
        <a:srgbClr val="FF5A73"/>
      </a:hlink>
      <a:folHlink>
        <a:srgbClr val="87AFEC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1575</Words>
  <Application>Microsoft Office PowerPoint</Application>
  <PresentationFormat>Bildschirmpräsentation (16:9)</PresentationFormat>
  <Paragraphs>282</Paragraphs>
  <Slides>24</Slides>
  <Notes>2</Notes>
  <HiddenSlides>0</HiddenSlides>
  <MMClips>0</MMClips>
  <ScaleCrop>false</ScaleCrop>
  <HeadingPairs>
    <vt:vector size="8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24</vt:i4>
      </vt:variant>
    </vt:vector>
  </HeadingPairs>
  <TitlesOfParts>
    <vt:vector size="32" baseType="lpstr">
      <vt:lpstr>Arial</vt:lpstr>
      <vt:lpstr>Arial Narrow</vt:lpstr>
      <vt:lpstr>Calibri</vt:lpstr>
      <vt:lpstr>Cambria Math</vt:lpstr>
      <vt:lpstr>Symbol</vt:lpstr>
      <vt:lpstr>Wingdings</vt:lpstr>
      <vt:lpstr>1_IMCC - 1</vt:lpstr>
      <vt:lpstr>Worksheet</vt:lpstr>
      <vt:lpstr>PowerPoint-Präsentation</vt:lpstr>
      <vt:lpstr>Outline</vt:lpstr>
      <vt:lpstr>Outline</vt:lpstr>
      <vt:lpstr>Fast ramping magnets</vt:lpstr>
      <vt:lpstr>Numerical modeling - Maxwell</vt:lpstr>
      <vt:lpstr>Hysteretic magnetic material model</vt:lpstr>
      <vt:lpstr>Ferromagnetic material model – Eddy currents</vt:lpstr>
      <vt:lpstr>Insights of FEM analysis</vt:lpstr>
      <vt:lpstr>PowerPoint-Präsentation</vt:lpstr>
      <vt:lpstr>Outline</vt:lpstr>
      <vt:lpstr>Field quality analysis</vt:lpstr>
      <vt:lpstr>Beam pipe affecting field quality</vt:lpstr>
      <vt:lpstr>Relative multipole coefficients</vt:lpstr>
      <vt:lpstr>Outline</vt:lpstr>
      <vt:lpstr>Excitations with higher duty cycles </vt:lpstr>
      <vt:lpstr>Losses per period</vt:lpstr>
      <vt:lpstr>Outline</vt:lpstr>
      <vt:lpstr>Problem Statement </vt:lpstr>
      <vt:lpstr>Frequency- Domain Loss Evaluation Method</vt:lpstr>
      <vt:lpstr>Equivalent Circuit &amp; Nonlinear Dynamic Modeling </vt:lpstr>
      <vt:lpstr>Cross-Validation Between Simplified Time-Harmonic and High-Fidelity Transient FEA Model</vt:lpstr>
      <vt:lpstr>Cross-Validation Between Simplified Time-Harmonic and High-Fidelity Transient FEA Model</vt:lpstr>
      <vt:lpstr>Conclusion &amp; Perspectives</vt:lpstr>
      <vt:lpstr>PowerPoint-Präsentation</vt:lpstr>
    </vt:vector>
  </TitlesOfParts>
  <Company>APO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Dominik Moll</dc:creator>
  <cp:lastModifiedBy>dm53qati</cp:lastModifiedBy>
  <cp:revision>1186</cp:revision>
  <dcterms:created xsi:type="dcterms:W3CDTF">2021-05-17T12:13:58Z</dcterms:created>
  <dcterms:modified xsi:type="dcterms:W3CDTF">2025-05-13T06:44:33Z</dcterms:modified>
</cp:coreProperties>
</file>