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3" r:id="rId3"/>
    <p:sldId id="258" r:id="rId4"/>
    <p:sldId id="259" r:id="rId5"/>
    <p:sldId id="260" r:id="rId6"/>
    <p:sldId id="261" r:id="rId7"/>
    <p:sldId id="327" r:id="rId8"/>
    <p:sldId id="332" r:id="rId9"/>
    <p:sldId id="262" r:id="rId10"/>
    <p:sldId id="329" r:id="rId11"/>
    <p:sldId id="266" r:id="rId12"/>
    <p:sldId id="267" r:id="rId13"/>
    <p:sldId id="265" r:id="rId14"/>
    <p:sldId id="330" r:id="rId15"/>
    <p:sldId id="324" r:id="rId16"/>
    <p:sldId id="326" r:id="rId17"/>
    <p:sldId id="269" r:id="rId18"/>
    <p:sldId id="307" r:id="rId19"/>
    <p:sldId id="334" r:id="rId20"/>
    <p:sldId id="333" r:id="rId21"/>
  </p:sldIdLst>
  <p:sldSz cx="12192000" cy="6858000"/>
  <p:notesSz cx="6858000" cy="9144000"/>
  <p:defaultTextStyle>
    <a:defPPr>
      <a:defRPr lang="en-CH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80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6" y="4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0449DE-3ECF-4ED2-8357-24F8BBD46565}" type="datetimeFigureOut">
              <a:rPr lang="en-CH" smtClean="0"/>
              <a:t>08/05/2025</a:t>
            </a:fld>
            <a:endParaRPr lang="en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FFE063-A8E7-4696-B22A-6EBEAF96D163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487566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D3289E-DCE5-4B51-26FE-631668C57B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C7F1B4-9947-84E3-EF3F-0076E7442C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F81D5C-4B7B-9F0A-876E-0FDC68E0E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0A47C-5041-6977-0177-CC4FC05BD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Max Topp-Mugglestone: Update on </a:t>
            </a:r>
            <a:r>
              <a:rPr lang="en-US" dirty="0" err="1"/>
              <a:t>vFFA</a:t>
            </a:r>
            <a:r>
              <a:rPr lang="en-US" dirty="0"/>
              <a:t>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CB3196-F79F-08A1-396B-680A20C4B7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48681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9C1BE-9950-8673-A944-18ABF211D9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9E5964-A3F6-5AAE-3E6A-B5D7D924CD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7A2A83-D2CC-945F-AA1B-AA568B5C2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EBC737-E834-3D26-FD1F-7B1C9DA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2376C2-EA3D-5BEC-08BE-22E3036C9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704363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7BCF89-FF44-D7D4-1EB2-32BD651F78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DA6E0E-081E-F22F-50B3-AC0764C0D2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6CD7A-411D-0B46-A9B4-A7FC4E959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682069-A55F-7319-E36E-6C70DDD9E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D09AD9-E7E1-1D21-0301-74C955BD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636581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7A092-B281-830B-DBE3-D7CE20987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6187E4-8D8B-C00B-C3B3-58618181BA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89D3-D2BD-CF3D-5736-2D60D5AE7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FC5AD-C340-3EC9-44BA-9C33C4248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C4D761-A4DA-C4C6-746C-47377BD494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5748431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3AB204-3BC0-C797-3087-379D710F2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2987944-4EA6-4165-4217-A36747A94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6F0AF-DE1E-3789-AD3D-234E169B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55D8E3-4AA7-DDCE-084C-C96FBEBD8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ECF808-989A-6E58-5D5D-CD53848390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9024394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117A7-7C4E-13F2-9055-5F1EC6B4D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76FC6C-3F95-C685-5769-C1E162D8BB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03A9A7-99A3-383F-A212-531ED16AC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CE3245-9F09-8F67-006C-405DA6479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E6D1E9-F192-3C33-2F40-92C6A482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5CFFA-B45B-5D8B-8422-285737969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2075424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65976B-3B04-8852-8E30-B1D011938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1E6089-84ED-D80E-5A81-2DB3C05006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AEF991-3E6C-FD1F-F33E-C89B603056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D092A1-36D2-52E0-4400-2ACE1F8F00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4AA0A0-662C-2323-DB7B-E5973EAD3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9CE637-1AD1-E1AF-522F-A0FFDBDED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60552DC-9F42-5A41-1F1D-85548CD8E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4BD99A-7D4E-8DBF-0823-0B04936CA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426243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ACA6A-9AB0-51E8-DDD5-13C0B0F32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127D1B4-9094-6E7C-32A5-59ABA56DD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  <a:endParaRPr lang="en-CH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D60878-0FD0-136A-989D-A8FBA0A66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E20F24-9A55-FB7B-6CDE-D6D3F757C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1225661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272BAF-827D-5251-9755-A54025CF0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D9861C-F777-5F78-E01A-F1F7980ADE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08BB17-8300-8497-6C19-93B0A53D7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14883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A2F3F-41D2-D7C9-F3E3-79E4401CF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744CB-FC0C-FDEE-BE40-1C80E69FC5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744790-BCFE-37E2-69CA-A783492419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1C4DFE-C225-6933-EBC2-3B54300DB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364EB4-33CF-C56B-702F-6493E98B5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688E51-64ED-E038-AB28-F23778366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2884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CCA1F-4E59-C271-0D60-3BB7F7BF1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F6347C0-5AAC-C00D-D951-AC35C0A24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F6AF26-E10A-70B1-CF12-3D07FA7442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19CD02A-2E0C-C8D5-5530-FED79E882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C5F487-338E-EE69-89A7-D60B9E5A1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3A6CA4-CB7C-9487-662C-4B04FF5CB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‹#›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946260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1A9DC9-480F-5370-66DC-FEC64148B28D}"/>
              </a:ext>
            </a:extLst>
          </p:cNvPr>
          <p:cNvSpPr/>
          <p:nvPr userDrawn="1"/>
        </p:nvSpPr>
        <p:spPr>
          <a:xfrm>
            <a:off x="-75414" y="6176963"/>
            <a:ext cx="12556503" cy="874286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67000"/>
                </a:schemeClr>
              </a:gs>
              <a:gs pos="36000">
                <a:schemeClr val="accent1">
                  <a:lumMod val="97000"/>
                  <a:lumOff val="3000"/>
                  <a:alpha val="88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E7F3A70-AF25-5126-4A3D-C243057A7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CH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B9CCDA-4C2A-2CC9-D209-91452DEA8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AF1706-95D5-0B90-2552-FE842A16F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  <a:latin typeface="Atkinson Hyperlegible Mono" pitchFamily="50" charset="0"/>
              </a:defRPr>
            </a:lvl1pPr>
          </a:lstStyle>
          <a:p>
            <a:r>
              <a:rPr lang="en-CH"/>
              <a:t>13/05/2025</a:t>
            </a:r>
            <a:endParaRPr lang="en-CH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B85D6-73E0-0157-8465-B4EAE14479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tkinson Hyperlegible Mono" pitchFamily="50" charset="0"/>
              </a:defRPr>
            </a:lvl1pPr>
          </a:lstStyle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AB6A5-8EA6-AA22-321E-5F2D6659494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tkinson Hyperlegible Mono" pitchFamily="50" charset="0"/>
              </a:defRPr>
            </a:lvl1pPr>
          </a:lstStyle>
          <a:p>
            <a:fld id="{AA11215E-8D56-40AD-8E4A-FC72976989DB}" type="slidenum">
              <a:rPr lang="en-CH" smtClean="0"/>
              <a:pPr/>
              <a:t>‹#›</a:t>
            </a:fld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2517206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tkinson Hyperlegible Mono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tkinson Hyperlegible Next" pitchFamily="50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tkinson Hyperlegible Next" pitchFamily="50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tkinson Hyperlegible Next" pitchFamily="50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 Next" pitchFamily="50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tkinson Hyperlegible Next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max.emil.topp-mugglestone@cern.ch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phic 8">
            <a:extLst>
              <a:ext uri="{FF2B5EF4-FFF2-40B4-BE49-F238E27FC236}">
                <a16:creationId xmlns:a16="http://schemas.microsoft.com/office/drawing/2014/main" id="{5DA4C39C-A831-0CB0-374C-30F522A43D70}"/>
              </a:ext>
            </a:extLst>
          </p:cNvPr>
          <p:cNvPicPr>
            <a:picLocks noChangeAspect="1"/>
          </p:cNvPicPr>
          <p:nvPr/>
        </p:nvPicPr>
        <p:blipFill>
          <a:blip r:embed="rId2">
            <a:lum bright="-39000" contrast="-100000"/>
            <a:alphaModFix amt="68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7695400" y="-2028687"/>
            <a:ext cx="19182588" cy="14402562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E0CC4AB-1DD6-1916-3DB4-B385E0723407}"/>
              </a:ext>
            </a:extLst>
          </p:cNvPr>
          <p:cNvSpPr/>
          <p:nvPr/>
        </p:nvSpPr>
        <p:spPr>
          <a:xfrm>
            <a:off x="-75414" y="0"/>
            <a:ext cx="12556503" cy="7051249"/>
          </a:xfrm>
          <a:prstGeom prst="rect">
            <a:avLst/>
          </a:prstGeom>
          <a:gradFill flip="none" rotWithShape="1">
            <a:gsLst>
              <a:gs pos="11000">
                <a:schemeClr val="accent1">
                  <a:lumMod val="67000"/>
                </a:schemeClr>
              </a:gs>
              <a:gs pos="36000">
                <a:schemeClr val="accent1">
                  <a:lumMod val="97000"/>
                  <a:lumOff val="3000"/>
                  <a:alpha val="88000"/>
                </a:schemeClr>
              </a:gs>
              <a:gs pos="100000">
                <a:schemeClr val="accent1">
                  <a:lumMod val="60000"/>
                  <a:lumOff val="40000"/>
                  <a:alpha val="0"/>
                </a:schemeClr>
              </a:gs>
            </a:gsLst>
            <a:lin ang="11400000" scaled="0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41D998-F1E5-1990-03F0-E8FED956D5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40139" y="283378"/>
            <a:ext cx="9144000" cy="1130643"/>
          </a:xfrm>
        </p:spPr>
        <p:txBody>
          <a:bodyPr>
            <a:normAutofit fontScale="90000"/>
          </a:bodyPr>
          <a:lstStyle/>
          <a:p>
            <a:pPr algn="r"/>
            <a:r>
              <a:rPr lang="en-US" b="1" dirty="0">
                <a:solidFill>
                  <a:schemeClr val="bg1"/>
                </a:solidFill>
                <a:latin typeface="Atkinson Hyperlegible Mono" pitchFamily="50" charset="0"/>
              </a:rPr>
              <a:t>Update of </a:t>
            </a:r>
            <a:r>
              <a:rPr lang="en-US" b="1" dirty="0" err="1">
                <a:solidFill>
                  <a:schemeClr val="bg1"/>
                </a:solidFill>
                <a:latin typeface="Atkinson Hyperlegible Mono" pitchFamily="50" charset="0"/>
              </a:rPr>
              <a:t>vFFA</a:t>
            </a:r>
            <a:r>
              <a:rPr lang="en-US" b="1" dirty="0">
                <a:solidFill>
                  <a:schemeClr val="bg1"/>
                </a:solidFill>
                <a:latin typeface="Atkinson Hyperlegible Mono" pitchFamily="50" charset="0"/>
              </a:rPr>
              <a:t> Study</a:t>
            </a:r>
            <a:endParaRPr lang="en-CH" b="1" dirty="0">
              <a:solidFill>
                <a:schemeClr val="bg1"/>
              </a:solidFill>
              <a:latin typeface="Atkinson Hyperlegible Mono" pitchFamily="50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1097A2-CFF7-AE5B-F125-D49479D097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840139" y="1336268"/>
            <a:ext cx="9144000" cy="1130643"/>
          </a:xfrm>
        </p:spPr>
        <p:txBody>
          <a:bodyPr/>
          <a:lstStyle/>
          <a:p>
            <a:pPr algn="r"/>
            <a:r>
              <a:rPr lang="en-US" dirty="0">
                <a:solidFill>
                  <a:schemeClr val="bg1"/>
                </a:solidFill>
                <a:latin typeface="Atkinson Hyperlegible Mono" pitchFamily="50" charset="0"/>
              </a:rPr>
              <a:t>Max Topp-Mugglestone</a:t>
            </a:r>
          </a:p>
          <a:p>
            <a:pPr algn="r"/>
            <a:r>
              <a:rPr lang="en-US" sz="1600" dirty="0">
                <a:solidFill>
                  <a:schemeClr val="bg1"/>
                </a:solidFill>
                <a:latin typeface="Atkinson Hyperlegible Mono" pitchFamily="50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max.emil.topp-mugglestone@cern.ch</a:t>
            </a:r>
            <a:endParaRPr lang="en-CH" sz="1600" dirty="0">
              <a:solidFill>
                <a:schemeClr val="bg1"/>
              </a:solidFill>
              <a:latin typeface="Atkinson Hyperlegible Mo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219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125794-9A6F-9823-380F-81303E72F9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4C8B9B-95B1-4E60-393D-FA56D4F2D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964159" cy="1325563"/>
          </a:xfrm>
        </p:spPr>
        <p:txBody>
          <a:bodyPr/>
          <a:lstStyle/>
          <a:p>
            <a:r>
              <a:rPr lang="en-US" dirty="0" err="1"/>
              <a:t>vFFA</a:t>
            </a:r>
            <a:r>
              <a:rPr lang="en-US" dirty="0"/>
              <a:t> parameter study (stage 4)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3ECEB-E108-49B6-75D6-08920F5BC5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145544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Equivalent </a:t>
            </a:r>
            <a:r>
              <a:rPr lang="en-US" dirty="0" err="1"/>
              <a:t>vFFA</a:t>
            </a:r>
            <a:r>
              <a:rPr lang="en-US" dirty="0"/>
              <a:t> FODO ring to RCS4</a:t>
            </a:r>
          </a:p>
          <a:p>
            <a:pPr marL="0" indent="0">
              <a:buNone/>
            </a:pPr>
            <a:r>
              <a:rPr lang="en-US" dirty="0"/>
              <a:t>Constraints:</a:t>
            </a:r>
          </a:p>
          <a:p>
            <a:r>
              <a:rPr lang="en-US" sz="2000" dirty="0"/>
              <a:t>Footprint no larger than RCS4</a:t>
            </a:r>
          </a:p>
          <a:p>
            <a:r>
              <a:rPr lang="en-US" sz="2000" dirty="0"/>
              <a:t>Peak field on orbit &lt;16T</a:t>
            </a:r>
            <a:endParaRPr lang="en-US" sz="1600" dirty="0"/>
          </a:p>
          <a:p>
            <a:r>
              <a:rPr lang="en-US" sz="2000" dirty="0"/>
              <a:t>Drift lengths &gt; 1m</a:t>
            </a:r>
          </a:p>
          <a:p>
            <a:r>
              <a:rPr lang="en-US" sz="2000" dirty="0"/>
              <a:t>Excursion &lt; 10 cm</a:t>
            </a:r>
            <a:endParaRPr lang="en-CH" sz="20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88E97E-4D1B-6E24-813B-33F32F21B7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68559" y="3082566"/>
            <a:ext cx="4056559" cy="30007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D8603-E929-8064-3263-0F57E2DAD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7A9C42-CC1C-D9DE-610E-995C5A4F9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27B4EFD-7D99-3D8C-0EF0-91AF051488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10</a:t>
            </a:fld>
            <a:endParaRPr lang="en-CH"/>
          </a:p>
        </p:txBody>
      </p:sp>
      <p:pic>
        <p:nvPicPr>
          <p:cNvPr id="9" name="Picture 8" descr="A graph of a line graph&#10;&#10;AI-generated content may be incorrect.">
            <a:extLst>
              <a:ext uri="{FF2B5EF4-FFF2-40B4-BE49-F238E27FC236}">
                <a16:creationId xmlns:a16="http://schemas.microsoft.com/office/drawing/2014/main" id="{4373C50E-1611-0DB5-6F59-B5378CF191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708" y="3082566"/>
            <a:ext cx="4060251" cy="307185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B90F30F-762F-A08C-1953-35FA2B8B84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635041"/>
            <a:ext cx="4020111" cy="244826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86B9890-0B1D-1E86-BA25-9A84823A1847}"/>
              </a:ext>
            </a:extLst>
          </p:cNvPr>
          <p:cNvSpPr txBox="1"/>
          <p:nvPr/>
        </p:nvSpPr>
        <p:spPr>
          <a:xfrm>
            <a:off x="5664724" y="2765477"/>
            <a:ext cx="7108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tkinson Hyperlegible Next" pitchFamily="50" charset="0"/>
              </a:rPr>
              <a:t>MuCol Milestone 17 Report - WP5 - Tentative design of the FFA (2025)</a:t>
            </a:r>
            <a:endParaRPr lang="en-CH" sz="1600" dirty="0">
              <a:latin typeface="Atkinson Hyperlegible Nex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88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039C6-032A-1956-59B8-31FD60DC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vFFA</a:t>
            </a:r>
            <a:r>
              <a:rPr lang="en-US" dirty="0"/>
              <a:t> parameter study conclusions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CCA01-0BC4-61DF-1E63-7B668461137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Simple </a:t>
                </a:r>
                <a:r>
                  <a:rPr lang="en-US" b="1" dirty="0" err="1"/>
                  <a:t>vFFA</a:t>
                </a:r>
                <a:r>
                  <a:rPr lang="en-US" b="1" dirty="0"/>
                  <a:t> FODO lattices have been proposed based on analytic formalism</a:t>
                </a:r>
              </a:p>
              <a:p>
                <a:pPr marL="0" indent="0">
                  <a:buNone/>
                </a:pPr>
                <a:r>
                  <a:rPr lang="en-US" b="1" dirty="0"/>
                  <a:t>Equivalent </a:t>
                </a:r>
                <a:r>
                  <a:rPr lang="en-US" b="1" dirty="0" err="1"/>
                  <a:t>vFFA</a:t>
                </a:r>
                <a:r>
                  <a:rPr lang="en-US" b="1" dirty="0"/>
                  <a:t> lattices to RCS1, RCS4 exist with</a:t>
                </a:r>
              </a:p>
              <a:p>
                <a:pPr lvl="1"/>
                <a:r>
                  <a:rPr lang="en-US" b="1" dirty="0"/>
                  <a:t>No ramped magnets</a:t>
                </a:r>
                <a:endParaRPr lang="en-US" dirty="0"/>
              </a:p>
              <a:p>
                <a:pPr lvl="2"/>
                <a:r>
                  <a:rPr lang="en-US" dirty="0"/>
                  <a:t>Fully SC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No issues for power converter, energy storage</a:t>
                </a:r>
                <a:endParaRPr lang="en-US" dirty="0"/>
              </a:p>
              <a:p>
                <a:pPr lvl="1"/>
                <a:r>
                  <a:rPr lang="en-US" b="1" dirty="0"/>
                  <a:t>No</a:t>
                </a:r>
                <a:r>
                  <a:rPr lang="en-US" dirty="0"/>
                  <a:t> requirement for </a:t>
                </a:r>
                <a:r>
                  <a:rPr lang="en-US" b="1" dirty="0"/>
                  <a:t>RF frequency ramping</a:t>
                </a:r>
              </a:p>
              <a:p>
                <a:pPr lvl="1"/>
                <a:r>
                  <a:rPr lang="en-US" dirty="0"/>
                  <a:t>Zero momentum compaction</a:t>
                </a:r>
              </a:p>
              <a:p>
                <a:pPr lvl="1"/>
                <a:r>
                  <a:rPr lang="en-US" dirty="0"/>
                  <a:t>Fixed </a:t>
                </a:r>
                <a:r>
                  <a:rPr lang="en-US" dirty="0" err="1"/>
                  <a:t>tunes</a:t>
                </a:r>
                <a:endParaRPr lang="en-US" dirty="0"/>
              </a:p>
              <a:p>
                <a:pPr lvl="1"/>
                <a:r>
                  <a:rPr lang="en-US" dirty="0"/>
                  <a:t>Possibility of </a:t>
                </a:r>
                <a:r>
                  <a:rPr lang="en-US" b="1" dirty="0"/>
                  <a:t>on-crest acceleration </a:t>
                </a:r>
                <a:r>
                  <a:rPr lang="en-US" dirty="0"/>
                  <a:t>(potential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US" dirty="0"/>
                  <a:t> improvement in accelerating voltage for given cavity power)</a:t>
                </a:r>
              </a:p>
              <a:p>
                <a:pPr lvl="1"/>
                <a:r>
                  <a:rPr lang="en-US" dirty="0"/>
                  <a:t>Excursion less than: 5 cm (vFFA1), 10 cm (vFFA4)</a:t>
                </a:r>
              </a:p>
              <a:p>
                <a:pPr lvl="1"/>
                <a:r>
                  <a:rPr lang="en-US" dirty="0"/>
                  <a:t>On-orbit dipole fields less than: </a:t>
                </a:r>
                <a:r>
                  <a:rPr lang="en-US" b="1" dirty="0"/>
                  <a:t>7 T</a:t>
                </a:r>
                <a:r>
                  <a:rPr lang="en-US" dirty="0"/>
                  <a:t> (vFFA1), </a:t>
                </a:r>
                <a:r>
                  <a:rPr lang="en-US" b="1" dirty="0"/>
                  <a:t>13.6 T</a:t>
                </a:r>
                <a:r>
                  <a:rPr lang="en-US" dirty="0"/>
                  <a:t> (vFFA4)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A1CCA01-0BC4-61DF-1E63-7B668461137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661" r="-1913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08ED6-28DF-08F8-4340-B6327EAE2C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F61713-71FA-9AEC-4151-71A3E1B98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4A075F-CD38-1F7D-8821-AE8EDFBE52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11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67777386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2C4F41-F148-DAC9-C487-3276CE195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37FB1-3A64-7821-82D8-2648C4F0B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Remaining Design Objectives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A4F8F-ABFE-06EB-61AE-3DBF3BBEE6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0000" lnSpcReduction="2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Longitudinal </a:t>
                </a:r>
                <a:r>
                  <a:rPr lang="en-US" b="1" dirty="0" err="1"/>
                  <a:t>behaviour</a:t>
                </a:r>
                <a:r>
                  <a:rPr lang="en-US" b="1" dirty="0"/>
                  <a:t> of the </a:t>
                </a:r>
                <a:r>
                  <a:rPr lang="en-US" b="1" dirty="0" err="1"/>
                  <a:t>vFFA</a:t>
                </a:r>
                <a:r>
                  <a:rPr lang="en-US" b="1" dirty="0"/>
                  <a:t> has not been studied in this regime</a:t>
                </a:r>
              </a:p>
              <a:p>
                <a:pPr lvl="1"/>
                <a:r>
                  <a:rPr lang="en-US" dirty="0"/>
                  <a:t>How will bunch structure change after passing through isochronous machine?</a:t>
                </a:r>
              </a:p>
              <a:p>
                <a:pPr lvl="2"/>
                <a:r>
                  <a:rPr lang="en-US" dirty="0"/>
                  <a:t>Is there a need to perturb </a:t>
                </a:r>
                <a:r>
                  <a:rPr lang="en-US" dirty="0" err="1"/>
                  <a:t>isochronicity</a:t>
                </a:r>
                <a:r>
                  <a:rPr lang="en-US" dirty="0"/>
                  <a:t> to preserve longitudinal properties of bunch?</a:t>
                </a:r>
              </a:p>
              <a:p>
                <a:pPr lvl="1"/>
                <a:r>
                  <a:rPr lang="en-US" dirty="0"/>
                  <a:t>6D simulation is needed</a:t>
                </a:r>
              </a:p>
              <a:p>
                <a:pPr marL="0" indent="0">
                  <a:buNone/>
                </a:pPr>
                <a:r>
                  <a:rPr lang="en-US" b="1" dirty="0"/>
                  <a:t>Large change in orbit position can be problematic for acceleration</a:t>
                </a:r>
              </a:p>
              <a:p>
                <a:pPr lvl="1"/>
                <a:r>
                  <a:rPr lang="en-US" dirty="0"/>
                  <a:t>High-frequency RF cavities have limited aperture</a:t>
                </a:r>
              </a:p>
              <a:p>
                <a:pPr lvl="1"/>
                <a:r>
                  <a:rPr lang="en-US" dirty="0"/>
                  <a:t>Off-axis beam in RF cavities will excite high order modes (HOMs) </a:t>
                </a:r>
              </a:p>
              <a:p>
                <a:pPr lvl="1"/>
                <a:r>
                  <a:rPr lang="en-US" dirty="0"/>
                  <a:t>Coupling between transverse and longitudinal planes</a:t>
                </a:r>
              </a:p>
              <a:p>
                <a:pPr lvl="2"/>
                <a:r>
                  <a:rPr lang="en-US" dirty="0"/>
                  <a:t>Increases need for distributed RF</a:t>
                </a:r>
              </a:p>
              <a:p>
                <a:pPr marL="0" indent="0">
                  <a:buNone/>
                </a:pPr>
                <a:r>
                  <a:rPr lang="en-US" b="1" dirty="0"/>
                  <a:t>High normalized field gradient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>
                    <a:ea typeface="Cambria Math" panose="02040503050406030204" pitchFamily="18" charset="0"/>
                  </a:rPr>
                  <a:t>→ </a:t>
                </a:r>
                <a:r>
                  <a:rPr lang="en-US" b="1" dirty="0">
                    <a:ea typeface="Cambria Math" panose="02040503050406030204" pitchFamily="18" charset="0"/>
                  </a:rPr>
                  <a:t>rapid growth of fields away from axis</a:t>
                </a:r>
              </a:p>
              <a:p>
                <a:pPr marL="0" indent="0">
                  <a:buNone/>
                </a:pPr>
                <a:r>
                  <a:rPr lang="en-US" b="1" dirty="0"/>
                  <a:t>Coupled optics </a:t>
                </a:r>
                <a:r>
                  <a:rPr lang="en-US" dirty="0">
                    <a:ea typeface="Cambria Math" panose="02040503050406030204" pitchFamily="18" charset="0"/>
                  </a:rPr>
                  <a:t>→</a:t>
                </a:r>
                <a:r>
                  <a:rPr lang="en-US" b="1" dirty="0"/>
                  <a:t> how do we design an extraction system?</a:t>
                </a:r>
              </a:p>
              <a:p>
                <a:pPr marL="0" indent="0">
                  <a:buNone/>
                </a:pPr>
                <a:endParaRPr lang="en-US" b="1" dirty="0"/>
              </a:p>
              <a:p>
                <a:pPr marL="0" indent="0">
                  <a:buNone/>
                </a:pPr>
                <a:r>
                  <a:rPr lang="en-US" dirty="0"/>
                  <a:t>Two takeaways:</a:t>
                </a:r>
              </a:p>
              <a:p>
                <a:r>
                  <a:rPr lang="en-US" b="1" dirty="0"/>
                  <a:t>Full 6D numerical simulation of </a:t>
                </a:r>
                <a:r>
                  <a:rPr lang="en-US" b="1" dirty="0" err="1"/>
                  <a:t>vFFA</a:t>
                </a:r>
                <a:r>
                  <a:rPr lang="en-US" b="1" dirty="0"/>
                  <a:t> lattices must be completed</a:t>
                </a:r>
              </a:p>
              <a:p>
                <a:r>
                  <a:rPr lang="en-US" b="1" dirty="0"/>
                  <a:t>Are there ways to mitigate some of the other problems?</a:t>
                </a:r>
              </a:p>
              <a:p>
                <a:pPr marL="0" indent="0">
                  <a:buNone/>
                </a:pP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27A4F8F-ABFE-06EB-61AE-3DBF3BBEE6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38" t="-2381" b="-266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0887C-0C31-E9AA-D502-580130AAC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65E74B-7174-D858-44B8-29D6633B0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22D083-5568-D7D6-84FA-F9ACDBCE8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12</a:t>
            </a:fld>
            <a:endParaRPr lang="en-C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8EB1D8-9BEF-F548-CAAD-E150ED8D7258}"/>
              </a:ext>
            </a:extLst>
          </p:cNvPr>
          <p:cNvSpPr/>
          <p:nvPr/>
        </p:nvSpPr>
        <p:spPr>
          <a:xfrm>
            <a:off x="9766170" y="2093956"/>
            <a:ext cx="1442302" cy="110173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Atkinson Hyperlegible Mono" pitchFamily="50" charset="0"/>
              </a:rPr>
              <a:t>Number of turns</a:t>
            </a:r>
          </a:p>
          <a:p>
            <a:pPr algn="ctr"/>
            <a:r>
              <a:rPr lang="en-US" sz="1400" dirty="0">
                <a:latin typeface="Atkinson Hyperlegible Mono" pitchFamily="50" charset="0"/>
              </a:rPr>
              <a:t>RCS1 : 17</a:t>
            </a:r>
          </a:p>
          <a:p>
            <a:pPr algn="ctr"/>
            <a:r>
              <a:rPr lang="en-US" sz="1400" dirty="0">
                <a:latin typeface="Atkinson Hyperlegible Mono" pitchFamily="50" charset="0"/>
              </a:rPr>
              <a:t>RCS4 : 55</a:t>
            </a:r>
            <a:endParaRPr lang="en-CH" sz="1400" dirty="0">
              <a:latin typeface="Atkinson Hyperlegible Mon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4593696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37B51-0C0E-8199-CE0B-D57D108CE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vFFA1 Simulation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7E719-B540-D278-53B9-C6AD1F540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vFFA1 has been simulated using the FFA code FIXFIELD</a:t>
            </a:r>
          </a:p>
          <a:p>
            <a:r>
              <a:rPr lang="en-US" sz="2000" dirty="0"/>
              <a:t>Analytic model was able to predict closed orbit, position magnets, and identify valid lattice in previously untested region of parameter space</a:t>
            </a:r>
          </a:p>
          <a:p>
            <a:r>
              <a:rPr lang="en-US" sz="2000" dirty="0"/>
              <a:t>Disagreement between analytic model and simulation on range of stable m-values </a:t>
            </a:r>
            <a:r>
              <a:rPr lang="en-US" sz="2000" dirty="0">
                <a:ea typeface="Cambria Math" panose="02040503050406030204" pitchFamily="18" charset="0"/>
              </a:rPr>
              <a:t>→ excursion of simulation is larger than analytic model (m ~21/m numerical, m ~30/m analytic)</a:t>
            </a:r>
          </a:p>
          <a:p>
            <a:r>
              <a:rPr lang="en-US" sz="2000" dirty="0"/>
              <a:t>However, demonstrated success of analytic model for finding new lattices and use of analytic model insights to optimize lattice</a:t>
            </a:r>
          </a:p>
          <a:p>
            <a:endParaRPr lang="en-US" sz="2000" dirty="0"/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tkinson Hyperlegible Next" pitchFamily="50" charset="0"/>
                <a:ea typeface="+mn-ea"/>
                <a:cs typeface="+mn-cs"/>
              </a:rPr>
              <a:t>6D tracking studies now underway!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</a:rPr>
              <a:t>vFFA1 simulation to be used as testbed for of </a:t>
            </a:r>
            <a:r>
              <a:rPr lang="en-US" b="1" dirty="0">
                <a:solidFill>
                  <a:prstClr val="black"/>
                </a:solidFill>
              </a:rPr>
              <a:t>further concepts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tkinson Hyperlegible Next" pitchFamily="50" charset="0"/>
              <a:ea typeface="+mn-ea"/>
              <a:cs typeface="+mn-cs"/>
            </a:endParaRPr>
          </a:p>
          <a:p>
            <a:pPr marL="0" indent="0">
              <a:buNone/>
            </a:pPr>
            <a:endParaRPr lang="en-CH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74C5DC-C0AE-FBB8-8D64-C19A34096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A9A34-61EF-AE43-EF36-33E88B442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6EB179-994D-13EF-183A-F5DA33451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13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64556870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2481F-B4CF-B1F4-4255-63E4F517B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Coupling in the </a:t>
            </a:r>
            <a:r>
              <a:rPr lang="en-US" dirty="0" err="1"/>
              <a:t>vFFA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DD31C0-2024-F6D4-3FAD-DD4B6FBF6E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5F17C3-38B7-9304-47D2-9DE4D0E75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E301D0-3007-252C-FC01-DEB831F3F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1DC143-2EA6-084B-F50F-6C5CAEC29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14</a:t>
            </a:fld>
            <a:endParaRPr lang="en-CH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125AE61-DA36-3959-FB4A-EC32EFC24C6B}"/>
              </a:ext>
            </a:extLst>
          </p:cNvPr>
          <p:cNvSpPr/>
          <p:nvPr/>
        </p:nvSpPr>
        <p:spPr>
          <a:xfrm>
            <a:off x="2612630" y="2274952"/>
            <a:ext cx="2164579" cy="663076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C9E90B4-522A-7ECF-3B03-B68E080E890D}"/>
              </a:ext>
            </a:extLst>
          </p:cNvPr>
          <p:cNvSpPr/>
          <p:nvPr/>
        </p:nvSpPr>
        <p:spPr>
          <a:xfrm>
            <a:off x="3864093" y="2957396"/>
            <a:ext cx="3501951" cy="541259"/>
          </a:xfrm>
          <a:prstGeom prst="round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89AB365-F8A7-5B39-6F79-2B62412AE113}"/>
              </a:ext>
            </a:extLst>
          </p:cNvPr>
          <p:cNvSpPr/>
          <p:nvPr/>
        </p:nvSpPr>
        <p:spPr>
          <a:xfrm>
            <a:off x="4796064" y="2274951"/>
            <a:ext cx="1939102" cy="663076"/>
          </a:xfrm>
          <a:prstGeom prst="roundRect">
            <a:avLst/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6A401D3-F105-5147-F0D8-FADEB75ACD51}"/>
              </a:ext>
            </a:extLst>
          </p:cNvPr>
          <p:cNvGrpSpPr/>
          <p:nvPr/>
        </p:nvGrpSpPr>
        <p:grpSpPr>
          <a:xfrm>
            <a:off x="186318" y="1825625"/>
            <a:ext cx="7179726" cy="1734875"/>
            <a:chOff x="1301757" y="2390775"/>
            <a:chExt cx="9098964" cy="2396593"/>
          </a:xfrm>
        </p:grpSpPr>
        <p:pic>
          <p:nvPicPr>
            <p:cNvPr id="11" name="Content Placeholder 6">
              <a:extLst>
                <a:ext uri="{FF2B5EF4-FFF2-40B4-BE49-F238E27FC236}">
                  <a16:creationId xmlns:a16="http://schemas.microsoft.com/office/drawing/2014/main" id="{2A9A7733-2833-0B40-E1CE-FEECBA43C2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7910"/>
            <a:stretch/>
          </p:blipFill>
          <p:spPr>
            <a:xfrm>
              <a:off x="1301757" y="2390775"/>
              <a:ext cx="9028631" cy="2396593"/>
            </a:xfrm>
            <a:prstGeom prst="rect">
              <a:avLst/>
            </a:prstGeom>
          </p:spPr>
        </p:pic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496FE859-479F-E971-288E-BD6042D4E640}"/>
                </a:ext>
              </a:extLst>
            </p:cNvPr>
            <p:cNvSpPr/>
            <p:nvPr/>
          </p:nvSpPr>
          <p:spPr>
            <a:xfrm>
              <a:off x="4376655" y="3011485"/>
              <a:ext cx="2743200" cy="91598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CCB7AFD8-8562-7C06-257E-4F4649DAB7AC}"/>
                </a:ext>
              </a:extLst>
            </p:cNvPr>
            <p:cNvSpPr/>
            <p:nvPr/>
          </p:nvSpPr>
          <p:spPr>
            <a:xfrm>
              <a:off x="5962651" y="3954227"/>
              <a:ext cx="4438070" cy="747707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" name="Rectangle: Rounded Corners 13">
              <a:extLst>
                <a:ext uri="{FF2B5EF4-FFF2-40B4-BE49-F238E27FC236}">
                  <a16:creationId xmlns:a16="http://schemas.microsoft.com/office/drawing/2014/main" id="{C79F1AF9-4B11-6AFA-9B56-C21A914DC5CE}"/>
                </a:ext>
              </a:extLst>
            </p:cNvPr>
            <p:cNvSpPr/>
            <p:nvPr/>
          </p:nvSpPr>
          <p:spPr>
            <a:xfrm>
              <a:off x="7143750" y="3011484"/>
              <a:ext cx="2457450" cy="915987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48F43-2090-86EF-AE64-404BD13F1DCE}"/>
                  </a:ext>
                </a:extLst>
              </p:cNvPr>
              <p:cNvSpPr txBox="1"/>
              <p:nvPr/>
            </p:nvSpPr>
            <p:spPr>
              <a:xfrm>
                <a:off x="7414793" y="1538900"/>
                <a:ext cx="4825956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GB" dirty="0">
                    <a:solidFill>
                      <a:srgbClr val="92D050"/>
                    </a:solidFill>
                    <a:latin typeface="Atkinson Hyperlegible Next" pitchFamily="50" charset="0"/>
                  </a:rPr>
                  <a:t>geometric terms </a:t>
                </a:r>
                <a:r>
                  <a:rPr lang="en-GB" dirty="0">
                    <a:latin typeface="Atkinson Hyperlegible Next" pitchFamily="50" charset="0"/>
                  </a:rPr>
                  <a:t>– always present</a:t>
                </a:r>
              </a:p>
              <a:p>
                <a:r>
                  <a:rPr lang="en-GB" dirty="0">
                    <a:solidFill>
                      <a:srgbClr val="FF0000"/>
                    </a:solidFill>
                    <a:latin typeface="Atkinson Hyperlegible Next" pitchFamily="50" charset="0"/>
                  </a:rPr>
                  <a:t>skew quad term </a:t>
                </a:r>
                <a:r>
                  <a:rPr lang="en-GB" dirty="0">
                    <a:solidFill>
                      <a:schemeClr val="tx1"/>
                    </a:solidFill>
                    <a:latin typeface="Atkinson Hyperlegible Next" pitchFamily="50" charset="0"/>
                  </a:rPr>
                  <a:t>–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GB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func>
                  </m:oMath>
                </a14:m>
                <a:endParaRPr lang="en-GB" dirty="0">
                  <a:solidFill>
                    <a:srgbClr val="FF0000"/>
                  </a:solidFill>
                  <a:latin typeface="Atkinson Hyperlegible Next" pitchFamily="50" charset="0"/>
                </a:endParaRPr>
              </a:p>
              <a:p>
                <a:r>
                  <a:rPr lang="en-GB" sz="1800" dirty="0">
                    <a:solidFill>
                      <a:schemeClr val="accent5">
                        <a:lumMod val="75000"/>
                      </a:schemeClr>
                    </a:solidFill>
                    <a:latin typeface="Atkinson Hyperlegible Next" pitchFamily="50" charset="0"/>
                  </a:rPr>
                  <a:t>normal quad term </a:t>
                </a:r>
                <a:r>
                  <a:rPr lang="en-GB" dirty="0">
                    <a:solidFill>
                      <a:schemeClr val="tx1"/>
                    </a:solidFill>
                    <a:latin typeface="Atkinson Hyperlegible Next" pitchFamily="50" charset="0"/>
                  </a:rPr>
                  <a:t>– proportional to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n-GB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𝛾</m:t>
                        </m:r>
                      </m:e>
                    </m:func>
                  </m:oMath>
                </a14:m>
                <a:endParaRPr lang="en-US" dirty="0">
                  <a:solidFill>
                    <a:schemeClr val="tx1"/>
                  </a:solidFill>
                  <a:latin typeface="Atkinson Hyperlegible Next" pitchFamily="50" charset="0"/>
                  <a:ea typeface="Cambria Math" panose="02040503050406030204" pitchFamily="18" charset="0"/>
                </a:endParaRPr>
              </a:p>
              <a:p>
                <a:endParaRPr lang="en-GB" dirty="0">
                  <a:solidFill>
                    <a:srgbClr val="92D050"/>
                  </a:solidFill>
                  <a:latin typeface="Atkinson Hyperlegible Next" pitchFamily="50" charset="0"/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  <a:latin typeface="Atkinson Hyperlegible Next" pitchFamily="50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GB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=90</m:t>
                    </m:r>
                    <m:r>
                      <a:rPr lang="en-US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>
                    <a:solidFill>
                      <a:schemeClr val="tx1"/>
                    </a:solidFill>
                    <a:latin typeface="Atkinson Hyperlegible Next" pitchFamily="50" charset="0"/>
                  </a:rPr>
                  <a:t>, we can remove the coupling in this Hamiltonian! </a:t>
                </a:r>
              </a:p>
              <a:p>
                <a:endParaRPr lang="en-GB" dirty="0">
                  <a:latin typeface="Atkinson Hyperlegible Next" pitchFamily="50" charset="0"/>
                </a:endParaRPr>
              </a:p>
              <a:p>
                <a:r>
                  <a:rPr lang="en-GB" dirty="0">
                    <a:solidFill>
                      <a:schemeClr val="tx1"/>
                    </a:solidFill>
                    <a:latin typeface="Atkinson Hyperlegible Next" pitchFamily="50" charset="0"/>
                  </a:rPr>
                  <a:t>However… cells need at least 2 magnets.</a:t>
                </a:r>
              </a:p>
            </p:txBody>
          </p:sp>
        </mc:Choice>
        <mc:Fallback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51148F43-2090-86EF-AE64-404BD13F1D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4793" y="1538900"/>
                <a:ext cx="4825956" cy="2308324"/>
              </a:xfrm>
              <a:prstGeom prst="rect">
                <a:avLst/>
              </a:prstGeom>
              <a:blipFill>
                <a:blip r:embed="rId3"/>
                <a:stretch>
                  <a:fillRect l="-1010" t="-1055" r="-1389" b="-343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A18E73DD-DAFD-FC4D-5EF4-8146BAF4BD35}"/>
              </a:ext>
            </a:extLst>
          </p:cNvPr>
          <p:cNvSpPr txBox="1"/>
          <p:nvPr/>
        </p:nvSpPr>
        <p:spPr>
          <a:xfrm>
            <a:off x="1036717" y="1461572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tkinson Hyperlegible Next ExBd" pitchFamily="50" charset="0"/>
              </a:rPr>
              <a:t>Magnet body Hamiltonian </a:t>
            </a:r>
            <a:endParaRPr lang="en-CH" b="1" dirty="0">
              <a:latin typeface="Atkinson Hyperlegible Next ExBd" pitchFamily="50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E973C62-1E94-F0AA-28A1-3D5DC3D8485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4413" r="70431" b="60711"/>
          <a:stretch/>
        </p:blipFill>
        <p:spPr>
          <a:xfrm>
            <a:off x="763597" y="4251489"/>
            <a:ext cx="3295262" cy="82955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D27195C-DE26-F4E8-BF9D-0260932C6594}"/>
              </a:ext>
            </a:extLst>
          </p:cNvPr>
          <p:cNvSpPr txBox="1"/>
          <p:nvPr/>
        </p:nvSpPr>
        <p:spPr>
          <a:xfrm>
            <a:off x="1036716" y="3882157"/>
            <a:ext cx="273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tkinson Hyperlegible Next ExBd" pitchFamily="50" charset="0"/>
              </a:rPr>
              <a:t>Closed orbit equations</a:t>
            </a:r>
            <a:endParaRPr lang="en-CH" b="1" dirty="0">
              <a:latin typeface="Atkinson Hyperlegible Next ExBd" pitchFamily="50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386CE5-888F-2FB6-3E3B-940CAE2F4A7D}"/>
                  </a:ext>
                </a:extLst>
              </p:cNvPr>
              <p:cNvSpPr txBox="1"/>
              <p:nvPr/>
            </p:nvSpPr>
            <p:spPr>
              <a:xfrm>
                <a:off x="6735345" y="4971197"/>
                <a:ext cx="3621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H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𝜸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tkinson Hyperlegible Next" pitchFamily="50" charset="0"/>
                  </a:rPr>
                  <a:t> only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CH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H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𝑭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𝜽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sub>
                    </m:sSub>
                  </m:oMath>
                </a14:m>
                <a:r>
                  <a:rPr lang="en-US" sz="2400" b="1" dirty="0">
                    <a:latin typeface="Atkinson Hyperlegible Next" pitchFamily="50" charset="0"/>
                  </a:rPr>
                  <a:t> </a:t>
                </a:r>
                <a:endParaRPr lang="en-CH" sz="2400" b="1" dirty="0">
                  <a:latin typeface="Atkinson Hyperlegible Next" pitchFamily="50" charset="0"/>
                </a:endParaRPr>
              </a:p>
            </p:txBody>
          </p:sp>
        </mc:Choice>
        <mc:Fallback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9386CE5-888F-2FB6-3E3B-940CAE2F4A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5345" y="4971197"/>
                <a:ext cx="3621697" cy="461665"/>
              </a:xfrm>
              <a:prstGeom prst="rect">
                <a:avLst/>
              </a:prstGeom>
              <a:blipFill>
                <a:blip r:embed="rId5"/>
                <a:stretch>
                  <a:fillRect l="-505" t="-7895" b="-31579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AB89122-F4D2-D9EA-65EC-09E2BD0C6EFA}"/>
              </a:ext>
            </a:extLst>
          </p:cNvPr>
          <p:cNvCxnSpPr>
            <a:cxnSpLocks/>
          </p:cNvCxnSpPr>
          <p:nvPr/>
        </p:nvCxnSpPr>
        <p:spPr>
          <a:xfrm>
            <a:off x="3776569" y="4621439"/>
            <a:ext cx="2841693" cy="580591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746855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ABEACFC-8861-4044-8458-B32A74EAC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55826"/>
            <a:ext cx="4305300" cy="36938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517E2A-115B-40F0-82F1-A0C4805AFA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592825"/>
            <a:ext cx="4305300" cy="329599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946358-73A1-4F65-BF32-5C7D3979D94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GB" dirty="0"/>
                  <a:t>Inclination of both magnets can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 </m:t>
                    </m:r>
                  </m:oMath>
                </a14:m>
                <a:r>
                  <a:rPr lang="en-GB" dirty="0"/>
                  <a:t>if the net bending angle of the cell is zero</a:t>
                </a:r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AA946358-73A1-4F65-BF32-5C7D3979D94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043" t="-2241" r="-580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48360FA4-EE18-469D-98A8-B2768BCD2B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Decoupled insertions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AAEA94C-ACFF-4DC0-03D9-ACF09C08C6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B2FB380-DFC4-3B43-2F24-7C96C7195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51AE643-0429-7E79-3CD8-AB9E97C8A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15</a:t>
            </a:fld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BEDEAE8B-017A-D3D8-4902-715B97947E9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4305300" y="2835865"/>
                <a:ext cx="7393364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Atkinson Hyperlegible Next" pitchFamily="50" charset="0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Atkinson Hyperlegible Next" pitchFamily="50" charset="0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Atkinson Hyperlegible Next" pitchFamily="50" charset="0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tkinson Hyperlegible Next" pitchFamily="50" charset="0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Atkinson Hyperlegible Next" pitchFamily="50" charset="0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dirty="0"/>
                  <a:t>A straight insertion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dirty="0"/>
                  <a:t> inclination enables the complete negation of coupling over the length of the straight</a:t>
                </a:r>
              </a:p>
              <a:p>
                <a:r>
                  <a:rPr lang="en-GB" dirty="0"/>
                  <a:t>Analytic theory for </a:t>
                </a:r>
                <a:r>
                  <a:rPr lang="en-GB" dirty="0" err="1"/>
                  <a:t>vFFA</a:t>
                </a:r>
                <a:r>
                  <a:rPr lang="en-GB" dirty="0"/>
                  <a:t> straight cell design has been completed</a:t>
                </a:r>
              </a:p>
              <a:p>
                <a:pPr marL="0" indent="0">
                  <a:buNone/>
                </a:pPr>
                <a:endParaRPr lang="en-GB" sz="2400" dirty="0"/>
              </a:p>
              <a:p>
                <a:r>
                  <a:rPr lang="en-GB" sz="1400" dirty="0"/>
                  <a:t>N.B. a </a:t>
                </a:r>
                <a:r>
                  <a:rPr lang="en-GB" sz="1400" dirty="0" err="1"/>
                  <a:t>vFFA</a:t>
                </a:r>
                <a:r>
                  <a:rPr lang="en-GB" sz="1400" dirty="0"/>
                  <a:t> FODO straight </a:t>
                </a:r>
                <a:r>
                  <a:rPr lang="en-US" sz="1400" dirty="0"/>
                  <a:t>with a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90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GB" sz="1400" dirty="0"/>
                  <a:t> inclination is equivalent to an </a:t>
                </a:r>
                <a:r>
                  <a:rPr lang="en-GB" sz="1400" dirty="0" err="1"/>
                  <a:t>hFFA</a:t>
                </a:r>
                <a:r>
                  <a:rPr lang="en-GB" sz="1400" dirty="0"/>
                  <a:t> FODO straight – </a:t>
                </a:r>
                <a:r>
                  <a:rPr lang="en-GB" sz="1400" dirty="0" err="1"/>
                  <a:t>hFFA</a:t>
                </a:r>
                <a:r>
                  <a:rPr lang="en-GB" sz="1400" dirty="0"/>
                  <a:t> straight cells have been tested experimentally (</a:t>
                </a:r>
                <a:r>
                  <a:rPr lang="en-US" sz="1400" dirty="0"/>
                  <a:t>J.-B. Lagrange, </a:t>
                </a:r>
                <a:r>
                  <a:rPr lang="en-US" sz="1400" i="1" dirty="0"/>
                  <a:t>Study of zero-chromaticity in FFAG accelerators</a:t>
                </a:r>
                <a:r>
                  <a:rPr lang="en-US" sz="1400" dirty="0"/>
                  <a:t>. PhD thesis, Kyoto U., 2012.)</a:t>
                </a:r>
                <a:endParaRPr lang="en-GB" sz="1400" dirty="0"/>
              </a:p>
              <a:p>
                <a:pPr lvl="1"/>
                <a:endParaRPr lang="en-GB" dirty="0"/>
              </a:p>
              <a:p>
                <a:pPr lvl="1"/>
                <a:endParaRPr lang="en-GB" dirty="0"/>
              </a:p>
            </p:txBody>
          </p:sp>
        </mc:Choice>
        <mc:Fallback>
          <p:sp>
            <p:nvSpPr>
              <p:cNvPr id="10" name="Content Placeholder 1">
                <a:extLst>
                  <a:ext uri="{FF2B5EF4-FFF2-40B4-BE49-F238E27FC236}">
                    <a16:creationId xmlns:a16="http://schemas.microsoft.com/office/drawing/2014/main" id="{BEDEAE8B-017A-D3D8-4902-715B97947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5300" y="2835865"/>
                <a:ext cx="7393364" cy="4351338"/>
              </a:xfrm>
              <a:prstGeom prst="rect">
                <a:avLst/>
              </a:prstGeom>
              <a:blipFill>
                <a:blip r:embed="rId5"/>
                <a:stretch>
                  <a:fillRect l="-1484" t="-2241" r="-90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1051476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34AE7-24E3-75DC-EB2D-D37C94E5A6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Decoupled insertions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44C54-331F-AC3D-BFB9-96F57084A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90759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When optics are decoupled:</a:t>
            </a:r>
          </a:p>
          <a:p>
            <a:pPr lvl="1"/>
            <a:r>
              <a:rPr lang="en-US" b="1" dirty="0"/>
              <a:t>Orbit can be kicked/bumped in one plane without affecting the other</a:t>
            </a:r>
          </a:p>
          <a:p>
            <a:pPr marL="914400" lvl="2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 </a:t>
            </a:r>
            <a:r>
              <a:rPr lang="en-US" dirty="0">
                <a:ea typeface="Cambria Math" panose="02040503050406030204" pitchFamily="18" charset="0"/>
              </a:rPr>
              <a:t>Injection and extraction design becomes much less restrictive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b="1" dirty="0" err="1"/>
              <a:t>Betatron</a:t>
            </a:r>
            <a:r>
              <a:rPr lang="en-US" b="1" dirty="0"/>
              <a:t> oscillations can be induced in the dispersive plane</a:t>
            </a:r>
          </a:p>
          <a:p>
            <a:pPr marL="914400" lvl="2" indent="0"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r>
              <a:rPr lang="en-US" dirty="0">
                <a:ea typeface="Cambria Math" panose="02040503050406030204" pitchFamily="18" charset="0"/>
              </a:rPr>
              <a:t>→ Possibility of mitigating transverse/longitudinal issues from RF by tuning cell phase advance between cavities</a:t>
            </a:r>
          </a:p>
          <a:p>
            <a:pPr marL="914400" lvl="2" indent="0">
              <a:buNone/>
            </a:pPr>
            <a:endParaRPr lang="en-US" dirty="0"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r>
              <a:rPr lang="en-US" dirty="0">
                <a:ea typeface="Cambria Math" panose="02040503050406030204" pitchFamily="18" charset="0"/>
              </a:rPr>
              <a:t>→ Enables design of dispersion suppressors</a:t>
            </a:r>
          </a:p>
          <a:p>
            <a:pPr lvl="1"/>
            <a:endParaRPr lang="en-US" b="1" dirty="0"/>
          </a:p>
          <a:p>
            <a:pPr marL="914400" lvl="2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914400" lvl="2" indent="0">
              <a:buNone/>
            </a:pP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27F99-A99F-9307-2787-2F6AE086A6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A07558-24FC-70F2-7956-BB1722CBE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0893C4-427D-3E9A-B83A-54008B0C8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16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68087892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F249699-E1DA-0AFA-D124-B4252C85F7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046" y="2338264"/>
            <a:ext cx="8154538" cy="28007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FC56CB1-239D-3305-4704-7D9065F3A5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Dispersion suppression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E1125E-51F1-ACD1-D84F-A1337595F1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8" y="1924520"/>
            <a:ext cx="8984531" cy="39738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In a decoupled straight: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endParaRPr lang="en-CH" sz="2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2D15EE-D19E-DDB5-5811-7108B6D9A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06EF18-EFB8-E2BF-69C5-B9606D79A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DC21E6-5D3C-FDEE-671A-7F094F95E3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17</a:t>
            </a:fld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9454DD-3421-5796-E3DE-9E8332C20D5C}"/>
                  </a:ext>
                </a:extLst>
              </p:cNvPr>
              <p:cNvSpPr txBox="1"/>
              <p:nvPr/>
            </p:nvSpPr>
            <p:spPr>
              <a:xfrm>
                <a:off x="6947557" y="2595512"/>
                <a:ext cx="6278250" cy="13159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sz="1800" dirty="0">
                    <a:latin typeface="Atkinson Hyperlegible Next" pitchFamily="50" charset="0"/>
                  </a:rPr>
                  <a:t>3 regions with different dispersions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</m:oMath>
                </a14:m>
                <a:endParaRPr lang="en-US" sz="1800" dirty="0">
                  <a:latin typeface="Atkinson Hyperlegible Next" pitchFamily="50" charset="0"/>
                </a:endParaRPr>
              </a:p>
              <a:p>
                <a:pPr marL="0" indent="0">
                  <a:buNone/>
                </a:pPr>
                <a:r>
                  <a:rPr lang="en-US" sz="1800" dirty="0">
                    <a:latin typeface="Atkinson Hyperlegible Next" pitchFamily="50" charset="0"/>
                  </a:rPr>
                  <a:t>Initial region: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1800" dirty="0">
                    <a:latin typeface="Atkinson Hyperlegible Next" pitchFamily="50" charset="0"/>
                  </a:rPr>
                  <a:t> is at nominal value for arcs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tkinson Hyperlegible Next" pitchFamily="50" charset="0"/>
                  </a:rPr>
                  <a:t>Target region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sz="1800" dirty="0">
                    <a:latin typeface="Atkinson Hyperlegible Next" pitchFamily="50" charset="0"/>
                  </a:rPr>
                  <a:t> is at desired value (can be zero)</a:t>
                </a:r>
              </a:p>
              <a:p>
                <a:pPr marL="0" indent="0">
                  <a:buNone/>
                </a:pPr>
                <a:r>
                  <a:rPr lang="en-US" sz="1800" dirty="0">
                    <a:latin typeface="Atkinson Hyperlegible Next" pitchFamily="50" charset="0"/>
                  </a:rPr>
                  <a:t>Dispersion suppressor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)/2</m:t>
                    </m:r>
                  </m:oMath>
                </a14:m>
                <a:endParaRPr lang="en-US" sz="1800" dirty="0">
                  <a:latin typeface="Atkinson Hyperlegible Next" pitchFamily="50" charset="0"/>
                </a:endParaRPr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59454DD-3421-5796-E3DE-9E8332C20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7557" y="2595512"/>
                <a:ext cx="6278250" cy="1315938"/>
              </a:xfrm>
              <a:prstGeom prst="rect">
                <a:avLst/>
              </a:prstGeom>
              <a:blipFill>
                <a:blip r:embed="rId3"/>
                <a:stretch>
                  <a:fillRect l="-874" b="-740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412F-374E-3341-13AA-82274342B9FE}"/>
                  </a:ext>
                </a:extLst>
              </p:cNvPr>
              <p:cNvSpPr txBox="1"/>
              <p:nvPr/>
            </p:nvSpPr>
            <p:spPr>
              <a:xfrm>
                <a:off x="480767" y="5417249"/>
                <a:ext cx="113687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tkinson Hyperlegible Next" pitchFamily="50" charset="0"/>
                  </a:rPr>
                  <a:t>Allows separation of arc excursion from RF constraints:</a:t>
                </a:r>
              </a:p>
              <a:p>
                <a:r>
                  <a:rPr lang="en-US" dirty="0">
                    <a:latin typeface="Atkinson Hyperlegible Next" pitchFamily="50" charset="0"/>
                  </a:rPr>
                  <a:t>More freedom in choice of arc parameters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>
                    <a:latin typeface="Atkinson Hyperlegible Next" pitchFamily="50" charset="0"/>
                  </a:rPr>
                  <a:t> lower demands on aperture of RF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dirty="0">
                    <a:latin typeface="Atkinson Hyperlegible Next" pitchFamily="50" charset="0"/>
                  </a:rPr>
                  <a:t> lessen severity of HOM issues</a:t>
                </a:r>
                <a:endParaRPr lang="en-CH" dirty="0">
                  <a:latin typeface="Atkinson Hyperlegible Next" pitchFamily="50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44412F-374E-3341-13AA-82274342B9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767" y="5417249"/>
                <a:ext cx="11368726" cy="646331"/>
              </a:xfrm>
              <a:prstGeom prst="rect">
                <a:avLst/>
              </a:prstGeom>
              <a:blipFill>
                <a:blip r:embed="rId4"/>
                <a:stretch>
                  <a:fillRect l="-483" t="-4717" b="-1603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22481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A10C91-ABBA-4293-AD5B-944EC697CDC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679691"/>
                <a:ext cx="10515600" cy="4351338"/>
              </a:xfrm>
            </p:spPr>
            <p:txBody>
              <a:bodyPr>
                <a:normAutofit fontScale="92500" lnSpcReduction="10000"/>
              </a:bodyPr>
              <a:lstStyle/>
              <a:p>
                <a:r>
                  <a:rPr lang="en-GB" b="1" dirty="0" err="1"/>
                  <a:t>vFFA</a:t>
                </a:r>
                <a:r>
                  <a:rPr lang="en-GB" b="1" dirty="0"/>
                  <a:t> equivalents to RCS1, RCS4 have been proposed using analytic model</a:t>
                </a:r>
              </a:p>
              <a:p>
                <a:pPr lvl="1"/>
                <a:r>
                  <a:rPr lang="en-GB" dirty="0" err="1"/>
                  <a:t>vFFA</a:t>
                </a:r>
                <a:r>
                  <a:rPr lang="en-GB" dirty="0"/>
                  <a:t> RCS1 equivalent has been simulated numerically</a:t>
                </a:r>
              </a:p>
              <a:p>
                <a:r>
                  <a:rPr lang="en-GB" b="1" dirty="0" err="1"/>
                  <a:t>vFFA</a:t>
                </a:r>
                <a:r>
                  <a:rPr lang="en-GB" b="1" dirty="0"/>
                  <a:t> FODO rings can be built with</a:t>
                </a:r>
              </a:p>
              <a:p>
                <a:pPr lvl="1"/>
                <a:r>
                  <a:rPr lang="en-GB" dirty="0"/>
                  <a:t>Equivalent footprint to RCS designs</a:t>
                </a:r>
                <a14:m>
                  <m:oMath xmlns:m="http://schemas.openxmlformats.org/officeDocument/2006/math">
                    <m:r>
                      <a:rPr lang="en-GB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Achievable dipole fields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Fully superconducting magnets</a:t>
                </a:r>
                <a14:m>
                  <m:oMath xmlns:m="http://schemas.openxmlformats.org/officeDocument/2006/math">
                    <m:r>
                      <a:rPr lang="en-GB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GB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Small orbit excursion</a:t>
                </a:r>
              </a:p>
              <a:p>
                <a:pPr marL="457200" lvl="1" indent="0">
                  <a:buNone/>
                </a:pPr>
                <a:r>
                  <a:rPr lang="en-GB" dirty="0"/>
                  <a:t>   </a:t>
                </a:r>
                <a:r>
                  <a:rPr lang="en-GB" b="1" dirty="0"/>
                  <a:t>…for an energy-efficient, zero-chromatic, isochronous accelerator</a:t>
                </a:r>
              </a:p>
              <a:p>
                <a:r>
                  <a:rPr lang="en-GB" b="1" dirty="0"/>
                  <a:t>Coupling effects can be negated in straights</a:t>
                </a:r>
              </a:p>
              <a:p>
                <a:pPr lvl="1"/>
                <a:r>
                  <a:rPr lang="en-GB" dirty="0"/>
                  <a:t>Could help solve injection/extraction issues + dispersion suppression</a:t>
                </a:r>
              </a:p>
              <a:p>
                <a:r>
                  <a:rPr lang="en-GB" b="1" dirty="0"/>
                  <a:t>Use of dispersion suppression allows</a:t>
                </a:r>
              </a:p>
              <a:p>
                <a:pPr lvl="1"/>
                <a:r>
                  <a:rPr lang="en-GB" dirty="0"/>
                  <a:t>Dispersion-suppressed RF insertions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GB" dirty="0"/>
                  <a:t> Increased freedom in choice of normalised field index in arcs (possibility to lower peak fields)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12A10C91-ABBA-4293-AD5B-944EC697CDC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679691"/>
                <a:ext cx="10515600" cy="4351338"/>
              </a:xfrm>
              <a:blipFill>
                <a:blip r:embed="rId2"/>
                <a:stretch>
                  <a:fillRect l="-928" t="-2945" b="-982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itle 4">
            <a:extLst>
              <a:ext uri="{FF2B5EF4-FFF2-40B4-BE49-F238E27FC236}">
                <a16:creationId xmlns:a16="http://schemas.microsoft.com/office/drawing/2014/main" id="{D1A3AFDA-38C8-460F-8DCE-59836E85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54128"/>
            <a:ext cx="10515600" cy="1325563"/>
          </a:xfrm>
        </p:spPr>
        <p:txBody>
          <a:bodyPr/>
          <a:lstStyle/>
          <a:p>
            <a:r>
              <a:rPr lang="en-GB" b="1" dirty="0"/>
              <a:t>Conclusions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E776ED4-6972-7830-E3A7-A4DB8A8B5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A009A6A-E0C6-7580-1648-89271C0899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BECAFF9-7D6E-AEEA-9297-54C5F3D1E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18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171270453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990F2-D5F4-DF0E-7629-3B8B81FE87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E2B6BB-0018-0A0E-3718-19DC068EA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  <a:endParaRPr lang="en-CH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E0CC894-C9C4-08A6-E2A3-7EA93ABB9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114405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5AD27D-6B5E-DB12-B9F1-4E5F8E02C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0AC2F-FDB5-050C-DC45-157901E1B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AB9AF-EED9-A611-7193-95A69BBD5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19</a:t>
            </a:fld>
            <a:endParaRPr lang="en-CH"/>
          </a:p>
        </p:txBody>
      </p:sp>
      <p:sp>
        <p:nvSpPr>
          <p:cNvPr id="3" name="Content Placeholder 1">
            <a:extLst>
              <a:ext uri="{FF2B5EF4-FFF2-40B4-BE49-F238E27FC236}">
                <a16:creationId xmlns:a16="http://schemas.microsoft.com/office/drawing/2014/main" id="{05AE9FAB-0D7D-7743-3FB2-F159CCBAEC5D}"/>
              </a:ext>
            </a:extLst>
          </p:cNvPr>
          <p:cNvSpPr txBox="1">
            <a:spLocks/>
          </p:cNvSpPr>
          <p:nvPr/>
        </p:nvSpPr>
        <p:spPr>
          <a:xfrm>
            <a:off x="838200" y="3016251"/>
            <a:ext cx="10515600" cy="301477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tkinson Hyperlegible Next" pitchFamily="50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Atkinson Hyperlegible Next" pitchFamily="50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Atkinson Hyperlegible Next" pitchFamily="50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 Next" pitchFamily="50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Atkinson Hyperlegible Next" pitchFamily="50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 dirty="0" err="1"/>
              <a:t>vFFA</a:t>
            </a:r>
            <a:r>
              <a:rPr lang="en-GB" b="1" dirty="0"/>
              <a:t> offers promising alternative to RCS</a:t>
            </a:r>
          </a:p>
          <a:p>
            <a:pPr lvl="1"/>
            <a:r>
              <a:rPr lang="en-GB" dirty="0"/>
              <a:t>Able to circumvent a number of key issues</a:t>
            </a:r>
          </a:p>
          <a:p>
            <a:r>
              <a:rPr lang="en-GB" dirty="0"/>
              <a:t>Analytic design tool enables </a:t>
            </a:r>
            <a:r>
              <a:rPr lang="en-GB" b="1" dirty="0"/>
              <a:t>development of new lattices</a:t>
            </a:r>
          </a:p>
          <a:p>
            <a:r>
              <a:rPr lang="en-GB" b="1" dirty="0"/>
              <a:t>Further development </a:t>
            </a:r>
            <a:r>
              <a:rPr lang="en-GB" dirty="0"/>
              <a:t>of the concept is needed</a:t>
            </a:r>
          </a:p>
          <a:p>
            <a:pPr lvl="1"/>
            <a:r>
              <a:rPr lang="en-GB" dirty="0" err="1"/>
              <a:t>Tradeoffs</a:t>
            </a:r>
            <a:r>
              <a:rPr lang="en-GB" dirty="0"/>
              <a:t> and potential mitigation strategies have been identified</a:t>
            </a:r>
          </a:p>
          <a:p>
            <a:pPr lvl="1"/>
            <a:r>
              <a:rPr lang="en-GB" dirty="0"/>
              <a:t>End-to-end 6D simulation must be completed</a:t>
            </a:r>
          </a:p>
          <a:p>
            <a:r>
              <a:rPr lang="en-GB" b="1" dirty="0"/>
              <a:t>Fully SC energy-efficient rapid acceleration is possible !!</a:t>
            </a:r>
          </a:p>
        </p:txBody>
      </p:sp>
    </p:spTree>
    <p:extLst>
      <p:ext uri="{BB962C8B-B14F-4D97-AF65-F5344CB8AC3E}">
        <p14:creationId xmlns:p14="http://schemas.microsoft.com/office/powerpoint/2010/main" val="117761632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C1841-63CC-6C7F-A3F4-A85841AA8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tkinson Hyperlegible Mono" pitchFamily="50" charset="0"/>
              </a:rPr>
              <a:t>Contents:</a:t>
            </a:r>
            <a:endParaRPr lang="en-CH" b="1" dirty="0">
              <a:latin typeface="Atkinson Hyperlegible Mono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E910E-31D0-AAA8-ED3C-6C036A484C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Atkinson Hyperlegible Next" pitchFamily="50" charset="0"/>
              </a:rPr>
              <a:t>Introduction to the </a:t>
            </a:r>
            <a:r>
              <a:rPr lang="en-US" dirty="0" err="1">
                <a:latin typeface="Atkinson Hyperlegible Next" pitchFamily="50" charset="0"/>
              </a:rPr>
              <a:t>vFFA</a:t>
            </a:r>
            <a:endParaRPr lang="en-US" dirty="0">
              <a:latin typeface="Atkinson Hyperlegible Next" pitchFamily="50" charset="0"/>
            </a:endParaRPr>
          </a:p>
          <a:p>
            <a:pPr lvl="1"/>
            <a:r>
              <a:rPr lang="en-US" dirty="0">
                <a:latin typeface="Atkinson Hyperlegible Next" pitchFamily="50" charset="0"/>
              </a:rPr>
              <a:t>What is a vertical-excursion Fixed-Field Accelerator?</a:t>
            </a:r>
          </a:p>
          <a:p>
            <a:pPr lvl="1"/>
            <a:r>
              <a:rPr lang="en-US" dirty="0">
                <a:latin typeface="Atkinson Hyperlegible Next" pitchFamily="50" charset="0"/>
              </a:rPr>
              <a:t>Why are we interested?</a:t>
            </a:r>
          </a:p>
          <a:p>
            <a:r>
              <a:rPr lang="en-US" dirty="0">
                <a:latin typeface="Atkinson Hyperlegible Next" pitchFamily="50" charset="0"/>
              </a:rPr>
              <a:t>Parameter studies of the </a:t>
            </a:r>
            <a:r>
              <a:rPr lang="en-US" dirty="0" err="1">
                <a:latin typeface="Atkinson Hyperlegible Next" pitchFamily="50" charset="0"/>
              </a:rPr>
              <a:t>vFFA</a:t>
            </a:r>
            <a:r>
              <a:rPr lang="en-US" dirty="0">
                <a:latin typeface="Atkinson Hyperlegible Next" pitchFamily="50" charset="0"/>
              </a:rPr>
              <a:t> for muon acceleration</a:t>
            </a:r>
          </a:p>
          <a:p>
            <a:r>
              <a:rPr lang="en-US" dirty="0">
                <a:latin typeface="Atkinson Hyperlegible Next" pitchFamily="50" charset="0"/>
              </a:rPr>
              <a:t>Remaining design objectives</a:t>
            </a:r>
          </a:p>
          <a:p>
            <a:r>
              <a:rPr lang="en-US" dirty="0">
                <a:latin typeface="Atkinson Hyperlegible Next" pitchFamily="50" charset="0"/>
              </a:rPr>
              <a:t>Further concepts</a:t>
            </a:r>
            <a:endParaRPr lang="en-CH" dirty="0">
              <a:latin typeface="Atkinson Hyperlegible Next" pitchFamily="50" charset="0"/>
            </a:endParaRP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4759BD-A46F-94A3-ED95-ACADA129F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51C501-4107-C3A2-D118-F106D41EA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D3B0F8-5B21-8E98-5192-B82683BCA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2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75163490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FF4B1-0116-2C8D-6DBD-3A8E3A4658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  <a:endParaRPr lang="en-CH" dirty="0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F36CC537-E21D-EE16-A49F-F204968C9D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200" y="1690688"/>
            <a:ext cx="10515600" cy="1144058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07BBA-8E5B-E95C-21D2-ED61F9D6F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E10727-63B9-B921-81B8-D5E1D963C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D15758-A366-25EB-4255-B1BD5B0D35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20</a:t>
            </a:fld>
            <a:endParaRPr lang="en-CH"/>
          </a:p>
        </p:txBody>
      </p:sp>
      <p:pic>
        <p:nvPicPr>
          <p:cNvPr id="10" name="Picture 9" descr="A person walking a dog in a futuristic city&#10;&#10;AI-generated content may be incorrect.">
            <a:extLst>
              <a:ext uri="{FF2B5EF4-FFF2-40B4-BE49-F238E27FC236}">
                <a16:creationId xmlns:a16="http://schemas.microsoft.com/office/drawing/2014/main" id="{B8F9C2F4-3468-BCB4-261B-588E325654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0" y="3016251"/>
            <a:ext cx="4760479" cy="267776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3B443F0-FC03-83F6-5E63-F3978E002E0E}"/>
              </a:ext>
            </a:extLst>
          </p:cNvPr>
          <p:cNvSpPr txBox="1"/>
          <p:nvPr/>
        </p:nvSpPr>
        <p:spPr>
          <a:xfrm>
            <a:off x="3124321" y="5694020"/>
            <a:ext cx="59433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(Saint-Genis Pouilly in 2050 when we build the muon </a:t>
            </a:r>
            <a:r>
              <a:rPr lang="en-US" dirty="0" err="1"/>
              <a:t>vFFA</a:t>
            </a:r>
            <a:r>
              <a:rPr lang="en-US" dirty="0"/>
              <a:t> )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4716572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6AE55F-CE21-2168-04AD-01580B9D675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955" r="3117" b="4985"/>
          <a:stretch/>
        </p:blipFill>
        <p:spPr>
          <a:xfrm>
            <a:off x="2480059" y="1281405"/>
            <a:ext cx="7231881" cy="117734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318C1FA-E240-8887-AE79-26996367D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challenges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A6C18-DCD6-DC98-22AB-B8ED37089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45237"/>
            <a:ext cx="10515600" cy="363172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A brief (non-exhaustive) list of problems:</a:t>
            </a:r>
          </a:p>
          <a:p>
            <a:r>
              <a:rPr lang="en-US" sz="2400" dirty="0"/>
              <a:t>Ramping magnets</a:t>
            </a:r>
          </a:p>
          <a:p>
            <a:pPr lvl="1">
              <a:buFont typeface="Cambria Math" panose="02040503050406030204" pitchFamily="18" charset="0"/>
              <a:buChar char="→"/>
            </a:pPr>
            <a:r>
              <a:rPr lang="en-US" sz="2000" dirty="0"/>
              <a:t>Rate of ramping can be limiting factor on muon survival</a:t>
            </a:r>
          </a:p>
          <a:p>
            <a:pPr lvl="1">
              <a:buFont typeface="Cambria Math" panose="02040503050406030204" pitchFamily="18" charset="0"/>
              <a:buChar char="→"/>
            </a:pPr>
            <a:r>
              <a:rPr lang="en-US" sz="2000" dirty="0"/>
              <a:t>Ramping requires normal-conducting magnets</a:t>
            </a:r>
          </a:p>
          <a:p>
            <a:pPr lvl="1">
              <a:buFont typeface="Cambria Math" panose="02040503050406030204" pitchFamily="18" charset="0"/>
              <a:buChar char="→"/>
            </a:pPr>
            <a:r>
              <a:rPr lang="en-US" sz="2000" dirty="0"/>
              <a:t>Construction and distribution of power converters, storing energy, etc..</a:t>
            </a:r>
          </a:p>
          <a:p>
            <a:r>
              <a:rPr lang="en-US" sz="2400" dirty="0"/>
              <a:t>Changing path length (hybrid RCS)</a:t>
            </a:r>
          </a:p>
          <a:p>
            <a:pPr lvl="1"/>
            <a:r>
              <a:rPr lang="en-US" sz="2000" dirty="0"/>
              <a:t>Changing time of flight </a:t>
            </a:r>
            <a:r>
              <a:rPr lang="en-US" sz="2000" dirty="0">
                <a:ea typeface="Cambria Math" panose="02040503050406030204" pitchFamily="18" charset="0"/>
              </a:rPr>
              <a:t>→ requirement for tunable RF ?</a:t>
            </a:r>
          </a:p>
          <a:p>
            <a:pPr lvl="1"/>
            <a:endParaRPr lang="en-US" dirty="0">
              <a:ea typeface="Cambria Math" panose="02040503050406030204" pitchFamily="18" charset="0"/>
            </a:endParaRPr>
          </a:p>
          <a:p>
            <a:pPr marL="0" indent="0">
              <a:buNone/>
            </a:pPr>
            <a:r>
              <a:rPr lang="en-US" b="1" dirty="0">
                <a:ea typeface="Cambria Math" panose="02040503050406030204" pitchFamily="18" charset="0"/>
              </a:rPr>
              <a:t>What if we didn’t have to deal with any of these?</a:t>
            </a:r>
            <a:endParaRPr lang="en-CH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37128-B0A1-2762-BFF7-1F117CE193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23B9-CAA4-F391-639D-2A66E61C4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D57C2-5E52-B462-51C4-C3B889774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3</a:t>
            </a:fld>
            <a:endParaRPr lang="en-CH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351C8ACD-5DBB-7927-8E91-762D69C3DD68}"/>
              </a:ext>
            </a:extLst>
          </p:cNvPr>
          <p:cNvSpPr/>
          <p:nvPr/>
        </p:nvSpPr>
        <p:spPr>
          <a:xfrm>
            <a:off x="10322350" y="3402393"/>
            <a:ext cx="1329180" cy="1027522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tkinson Hyperlegible Next ExBd" pitchFamily="50" charset="0"/>
              </a:rPr>
              <a:t>4.2 </a:t>
            </a:r>
            <a:r>
              <a:rPr lang="en-US" dirty="0" err="1">
                <a:latin typeface="Atkinson Hyperlegible Next ExBd" pitchFamily="50" charset="0"/>
              </a:rPr>
              <a:t>kT</a:t>
            </a:r>
            <a:r>
              <a:rPr lang="en-US" dirty="0">
                <a:latin typeface="Atkinson Hyperlegible Next ExBd" pitchFamily="50" charset="0"/>
              </a:rPr>
              <a:t>/s</a:t>
            </a:r>
            <a:r>
              <a:rPr lang="en-US" dirty="0"/>
              <a:t> ramp rate in RCS1!</a:t>
            </a:r>
            <a:endParaRPr lang="en-CH" dirty="0"/>
          </a:p>
        </p:txBody>
      </p:sp>
    </p:spTree>
    <p:extLst>
      <p:ext uri="{BB962C8B-B14F-4D97-AF65-F5344CB8AC3E}">
        <p14:creationId xmlns:p14="http://schemas.microsoft.com/office/powerpoint/2010/main" val="33333357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807AC18-81FA-4BB6-F00D-ECD53E535DF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562523" y="3381391"/>
            <a:ext cx="5057083" cy="2549578"/>
          </a:xfrm>
          <a:prstGeom prst="rect">
            <a:avLst/>
          </a:prstGeom>
        </p:spPr>
      </p:pic>
      <p:sp>
        <p:nvSpPr>
          <p:cNvPr id="14" name="Rectangle: Single Corner Snipped 13">
            <a:extLst>
              <a:ext uri="{FF2B5EF4-FFF2-40B4-BE49-F238E27FC236}">
                <a16:creationId xmlns:a16="http://schemas.microsoft.com/office/drawing/2014/main" id="{A1BAB762-65F7-F814-0567-06330370B8C1}"/>
              </a:ext>
            </a:extLst>
          </p:cNvPr>
          <p:cNvSpPr/>
          <p:nvPr/>
        </p:nvSpPr>
        <p:spPr>
          <a:xfrm>
            <a:off x="0" y="1577056"/>
            <a:ext cx="6651720" cy="4588074"/>
          </a:xfrm>
          <a:prstGeom prst="snip1Rect">
            <a:avLst>
              <a:gd name="adj" fmla="val 179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9D9042A-3F3D-18AA-C24C-59753CA323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Fixed Field Accelerators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69B81-EA75-8843-54F7-4F74F6E54D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447" y="1879224"/>
            <a:ext cx="6047630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b="1" dirty="0">
                <a:solidFill>
                  <a:schemeClr val="bg1"/>
                </a:solidFill>
              </a:rPr>
              <a:t>Time-independent magnetic fields means…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No ramp times 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Rate of acceleration limited only by RF</a:t>
            </a:r>
          </a:p>
          <a:p>
            <a:pPr lvl="2"/>
            <a:r>
              <a:rPr lang="en-GB" dirty="0">
                <a:solidFill>
                  <a:schemeClr val="bg1"/>
                </a:solidFill>
              </a:rPr>
              <a:t>Mitigates engineering challenges of designing and powering fast-ramping dipoles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All magnets can be superconducting</a:t>
            </a:r>
          </a:p>
          <a:p>
            <a:pPr lvl="1"/>
            <a:r>
              <a:rPr lang="en-GB" dirty="0">
                <a:solidFill>
                  <a:schemeClr val="bg1"/>
                </a:solidFill>
              </a:rPr>
              <a:t>Orbit position moves when energy changes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bg1"/>
                </a:solidFill>
              </a:rPr>
              <a:t>Spatial dependence of magnetic fields allows tune control</a:t>
            </a:r>
            <a:endParaRPr lang="en-CH" b="1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1C5D12-36A6-AE79-2247-493B67C6F4ED}"/>
              </a:ext>
            </a:extLst>
          </p:cNvPr>
          <p:cNvSpPr txBox="1"/>
          <p:nvPr/>
        </p:nvSpPr>
        <p:spPr>
          <a:xfrm>
            <a:off x="6731421" y="1567630"/>
            <a:ext cx="529168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2400" b="1" dirty="0"/>
              <a:t>“Conventional” horizontal-excursion FFA (</a:t>
            </a:r>
            <a:r>
              <a:rPr lang="en-GB" sz="2400" b="1" dirty="0" err="1"/>
              <a:t>hFFA</a:t>
            </a:r>
            <a:r>
              <a:rPr lang="en-GB" sz="2400" b="1" dirty="0"/>
              <a:t>):</a:t>
            </a:r>
          </a:p>
          <a:p>
            <a:pPr lvl="1" algn="r"/>
            <a:r>
              <a:rPr lang="en-GB" sz="2000" dirty="0"/>
              <a:t>Orbits move outwards with increasing energy</a:t>
            </a:r>
          </a:p>
          <a:p>
            <a:pPr lvl="1" algn="r"/>
            <a:r>
              <a:rPr lang="en-GB" sz="2000" dirty="0"/>
              <a:t>Fields increase radially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27B0E7E-8D1F-52AC-581C-A46D7CD26543}"/>
              </a:ext>
            </a:extLst>
          </p:cNvPr>
          <p:cNvGrpSpPr/>
          <p:nvPr/>
        </p:nvGrpSpPr>
        <p:grpSpPr>
          <a:xfrm>
            <a:off x="10708665" y="3429000"/>
            <a:ext cx="1059915" cy="1639962"/>
            <a:chOff x="1147826" y="3747584"/>
            <a:chExt cx="1059915" cy="1639962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8FD9290D-8A2D-D293-E29B-850C92255AF0}"/>
                </a:ext>
              </a:extLst>
            </p:cNvPr>
            <p:cNvSpPr/>
            <p:nvPr/>
          </p:nvSpPr>
          <p:spPr>
            <a:xfrm>
              <a:off x="1147826" y="3866453"/>
              <a:ext cx="1059915" cy="152109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5B85039-AA30-E4AE-0B89-BF1EF370681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0" t="4740" r="77735" b="9832"/>
            <a:stretch/>
          </p:blipFill>
          <p:spPr>
            <a:xfrm rot="10800000">
              <a:off x="1801409" y="4010680"/>
              <a:ext cx="288147" cy="1253297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F34A1D-C9CA-1AA6-9ED8-D008BDCE9D19}"/>
                </a:ext>
              </a:extLst>
            </p:cNvPr>
            <p:cNvSpPr txBox="1"/>
            <p:nvPr/>
          </p:nvSpPr>
          <p:spPr>
            <a:xfrm rot="10800000">
              <a:off x="1147827" y="3747584"/>
              <a:ext cx="461665" cy="14270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dirty="0"/>
                <a:t>Energy </a:t>
              </a:r>
            </a:p>
          </p:txBody>
        </p:sp>
        <p:sp>
          <p:nvSpPr>
            <p:cNvPr id="11" name="Arrow: Down 10">
              <a:extLst>
                <a:ext uri="{FF2B5EF4-FFF2-40B4-BE49-F238E27FC236}">
                  <a16:creationId xmlns:a16="http://schemas.microsoft.com/office/drawing/2014/main" id="{1E95142B-1AFF-809D-BA40-4FBF81AE015A}"/>
                </a:ext>
              </a:extLst>
            </p:cNvPr>
            <p:cNvSpPr/>
            <p:nvPr/>
          </p:nvSpPr>
          <p:spPr>
            <a:xfrm rot="10800000">
              <a:off x="1515677" y="4055370"/>
              <a:ext cx="206031" cy="116391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32AAE-AC4E-82CF-D6AE-6BFCE9FF9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7D4556-C425-A73B-8DEE-8D40B479B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310DB077-5AC1-D4A2-942D-550721697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4</a:t>
            </a:fld>
            <a:endParaRPr lang="en-CH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CBFDBBA-4DF3-EDA1-D596-8D1A4DCE795C}"/>
              </a:ext>
            </a:extLst>
          </p:cNvPr>
          <p:cNvSpPr txBox="1"/>
          <p:nvPr/>
        </p:nvSpPr>
        <p:spPr>
          <a:xfrm>
            <a:off x="6651720" y="5799075"/>
            <a:ext cx="529168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sz="1200" dirty="0">
                <a:latin typeface="Atkinson Hyperlegible Next" pitchFamily="50" charset="0"/>
              </a:rPr>
              <a:t>For </a:t>
            </a:r>
            <a:r>
              <a:rPr lang="en-GB" sz="1200" dirty="0" err="1">
                <a:latin typeface="Atkinson Hyperlegible Next" pitchFamily="50" charset="0"/>
              </a:rPr>
              <a:t>hFFA</a:t>
            </a:r>
            <a:r>
              <a:rPr lang="en-GB" sz="1200" dirty="0">
                <a:latin typeface="Atkinson Hyperlegible Next" pitchFamily="50" charset="0"/>
              </a:rPr>
              <a:t> options for muon acceleration see presentation by J. Scott Berg in 2023 IMCC meeting</a:t>
            </a:r>
          </a:p>
        </p:txBody>
      </p:sp>
    </p:spTree>
    <p:extLst>
      <p:ext uri="{BB962C8B-B14F-4D97-AF65-F5344CB8AC3E}">
        <p14:creationId xmlns:p14="http://schemas.microsoft.com/office/powerpoint/2010/main" val="71708809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EC324-0C53-9A31-C770-A259B4CEDA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596513" cy="1325563"/>
          </a:xfrm>
        </p:spPr>
        <p:txBody>
          <a:bodyPr/>
          <a:lstStyle/>
          <a:p>
            <a:r>
              <a:rPr lang="en-US" dirty="0"/>
              <a:t>Vertical-Excursion Fixed Field Accelerators</a:t>
            </a:r>
            <a:endParaRPr lang="en-CH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F33EB0-A18F-8AEC-113E-C1D61D669E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196" t="4827"/>
          <a:stretch/>
        </p:blipFill>
        <p:spPr>
          <a:xfrm>
            <a:off x="7855706" y="2836075"/>
            <a:ext cx="2212614" cy="2602103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F57F6BEA-69BD-0C77-70B6-5F92E37E7BE9}"/>
              </a:ext>
            </a:extLst>
          </p:cNvPr>
          <p:cNvGrpSpPr/>
          <p:nvPr/>
        </p:nvGrpSpPr>
        <p:grpSpPr>
          <a:xfrm>
            <a:off x="10293885" y="2836076"/>
            <a:ext cx="1059915" cy="1639962"/>
            <a:chOff x="1147826" y="3747584"/>
            <a:chExt cx="1059915" cy="1639962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A0BD524-82D3-FE15-B6A2-EC6F3174D828}"/>
                </a:ext>
              </a:extLst>
            </p:cNvPr>
            <p:cNvSpPr/>
            <p:nvPr/>
          </p:nvSpPr>
          <p:spPr>
            <a:xfrm>
              <a:off x="1147826" y="3866453"/>
              <a:ext cx="1059915" cy="1521093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DF5B9E1-31CF-D22C-80E6-6F3A6174B6C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360" t="4740" r="77735" b="9832"/>
            <a:stretch/>
          </p:blipFill>
          <p:spPr>
            <a:xfrm rot="10800000">
              <a:off x="1801409" y="4010680"/>
              <a:ext cx="288147" cy="125329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E4E3E15-CDB9-4F83-B95A-1F24CF6AE4F3}"/>
                </a:ext>
              </a:extLst>
            </p:cNvPr>
            <p:cNvSpPr txBox="1"/>
            <p:nvPr/>
          </p:nvSpPr>
          <p:spPr>
            <a:xfrm rot="10800000">
              <a:off x="1147827" y="3747584"/>
              <a:ext cx="461665" cy="1427013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en-GB" dirty="0"/>
                <a:t>Energy </a:t>
              </a:r>
            </a:p>
          </p:txBody>
        </p:sp>
        <p:sp>
          <p:nvSpPr>
            <p:cNvPr id="14" name="Arrow: Down 13">
              <a:extLst>
                <a:ext uri="{FF2B5EF4-FFF2-40B4-BE49-F238E27FC236}">
                  <a16:creationId xmlns:a16="http://schemas.microsoft.com/office/drawing/2014/main" id="{D510E880-3B4D-BA2D-C79C-C3D50CC00DAD}"/>
                </a:ext>
              </a:extLst>
            </p:cNvPr>
            <p:cNvSpPr/>
            <p:nvPr/>
          </p:nvSpPr>
          <p:spPr>
            <a:xfrm rot="10800000">
              <a:off x="1515677" y="4055370"/>
              <a:ext cx="206031" cy="1163916"/>
            </a:xfrm>
            <a:prstGeom prst="down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4E856F-8FA9-2896-7B3A-0694A3A98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4E7ABD-78E1-6F6B-C6C9-00C0E20C4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CDB72A-5FFC-BA33-A4FD-83612D26B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5</a:t>
            </a:fld>
            <a:endParaRPr lang="en-CH"/>
          </a:p>
        </p:txBody>
      </p:sp>
      <p:sp>
        <p:nvSpPr>
          <p:cNvPr id="9" name="Rectangle: Single Corner Snipped 8">
            <a:extLst>
              <a:ext uri="{FF2B5EF4-FFF2-40B4-BE49-F238E27FC236}">
                <a16:creationId xmlns:a16="http://schemas.microsoft.com/office/drawing/2014/main" id="{C317D8A5-80DE-816E-2B77-7F7F5E5BF461}"/>
              </a:ext>
            </a:extLst>
          </p:cNvPr>
          <p:cNvSpPr/>
          <p:nvPr/>
        </p:nvSpPr>
        <p:spPr>
          <a:xfrm>
            <a:off x="0" y="1577056"/>
            <a:ext cx="6651720" cy="4588074"/>
          </a:xfrm>
          <a:prstGeom prst="snip1Rect">
            <a:avLst>
              <a:gd name="adj" fmla="val 17922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BE093-25B4-07C8-08CE-3C34801B73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0621" y="1961457"/>
                <a:ext cx="6930224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en-GB" sz="2400" b="1" dirty="0">
                    <a:solidFill>
                      <a:schemeClr val="bg1"/>
                    </a:solidFill>
                  </a:rPr>
                  <a:t>Vertical-excursion FFA (</a:t>
                </a:r>
                <a:r>
                  <a:rPr lang="en-GB" sz="2400" b="1" dirty="0" err="1">
                    <a:solidFill>
                      <a:schemeClr val="bg1"/>
                    </a:solidFill>
                  </a:rPr>
                  <a:t>vFFA</a:t>
                </a:r>
                <a:r>
                  <a:rPr lang="en-GB" sz="2400" b="1" dirty="0">
                    <a:solidFill>
                      <a:schemeClr val="bg1"/>
                    </a:solidFill>
                  </a:rPr>
                  <a:t>):</a:t>
                </a:r>
              </a:p>
              <a:p>
                <a:pPr lvl="1"/>
                <a:r>
                  <a:rPr lang="en-GB" sz="2000" dirty="0">
                    <a:solidFill>
                      <a:schemeClr val="bg1"/>
                    </a:solidFill>
                  </a:rPr>
                  <a:t>Higher energy orbits are vertically translated copies of lower energy orbits</a:t>
                </a:r>
              </a:p>
              <a:p>
                <a:pPr lvl="1"/>
                <a:r>
                  <a:rPr lang="en-GB" sz="2000" dirty="0">
                    <a:solidFill>
                      <a:schemeClr val="bg1"/>
                    </a:solidFill>
                  </a:rPr>
                  <a:t>Zero chromaticity if fields increase with vertical coordinate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𝑍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) following scaling law</a:t>
                </a:r>
              </a:p>
              <a:p>
                <a:pPr marL="457200" lvl="1" indent="0">
                  <a:buNone/>
                </a:pPr>
                <a:r>
                  <a:rPr lang="en-GB" sz="800" dirty="0">
                    <a:solidFill>
                      <a:schemeClr val="bg1"/>
                    </a:solidFill>
                  </a:rPr>
                  <a:t> </a:t>
                </a:r>
                <a:endParaRPr lang="en-GB" sz="1800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en-GB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b>
                              <m:r>
                                <a:rPr lang="en-GB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GB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</m:sSup>
                    </m:oMath>
                  </m:oMathPara>
                </a14:m>
                <a:endParaRPr lang="en-GB" dirty="0">
                  <a:solidFill>
                    <a:schemeClr val="bg1"/>
                  </a:solidFill>
                </a:endParaRPr>
              </a:p>
              <a:p>
                <a:pPr marL="0" indent="0">
                  <a:buNone/>
                </a:pPr>
                <a:r>
                  <a:rPr lang="en-GB" sz="2400" b="1" dirty="0">
                    <a:solidFill>
                      <a:schemeClr val="bg1"/>
                    </a:solidFill>
                  </a:rPr>
                  <a:t>Zero path length difference means…</a:t>
                </a:r>
              </a:p>
              <a:p>
                <a:pPr marL="457200" lvl="1" indent="0">
                  <a:buNone/>
                </a:pPr>
                <a:r>
                  <a:rPr lang="en-GB" sz="20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Zero momentum compaction factor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GB" sz="2000" i="1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endParaRPr lang="en-GB" sz="2000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r>
                  <a:rPr lang="en-GB" sz="20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Transitionless</a:t>
                </a:r>
              </a:p>
              <a:p>
                <a:pPr marL="457200" lvl="1" indent="0">
                  <a:buNone/>
                </a:pPr>
                <a:r>
                  <a:rPr lang="en-GB" sz="20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GB" sz="2000" i="1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GB" sz="2000" dirty="0">
                    <a:solidFill>
                      <a:schemeClr val="bg1"/>
                    </a:solidFill>
                  </a:rPr>
                  <a:t> Quasi-isochronous for relativistic particles</a:t>
                </a:r>
              </a:p>
              <a:p>
                <a:pPr marL="457200" lvl="1" indent="0">
                  <a:buNone/>
                </a:pPr>
                <a:r>
                  <a:rPr lang="en-GB" sz="2000" dirty="0">
                    <a:solidFill>
                      <a:schemeClr val="bg1"/>
                    </a:solidFill>
                  </a:rPr>
                  <a:t>		</a:t>
                </a:r>
                <a:r>
                  <a:rPr lang="en-GB" sz="2000" dirty="0">
                    <a:solidFill>
                      <a:schemeClr val="bg1"/>
                    </a:solidFill>
                    <a:ea typeface="Cambria Math" panose="02040503050406030204" pitchFamily="18" charset="0"/>
                  </a:rPr>
                  <a:t>→ on-crest acceleration can be used</a:t>
                </a:r>
                <a:endParaRPr lang="en-GB" sz="2000" dirty="0">
                  <a:solidFill>
                    <a:schemeClr val="bg1"/>
                  </a:solidFill>
                </a:endParaRPr>
              </a:p>
              <a:p>
                <a:pPr marL="457200" lvl="1" indent="0">
                  <a:buNone/>
                </a:pPr>
                <a:endParaRPr lang="en-GB" sz="2000" dirty="0">
                  <a:solidFill>
                    <a:schemeClr val="bg1"/>
                  </a:solidFill>
                </a:endParaRP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91BE093-25B4-07C8-08CE-3C34801B73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0621" y="1961457"/>
                <a:ext cx="6930224" cy="4351338"/>
              </a:xfrm>
              <a:blipFill>
                <a:blip r:embed="rId4"/>
                <a:stretch>
                  <a:fillRect l="-1319" t="-1681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Box 14">
            <a:extLst>
              <a:ext uri="{FF2B5EF4-FFF2-40B4-BE49-F238E27FC236}">
                <a16:creationId xmlns:a16="http://schemas.microsoft.com/office/drawing/2014/main" id="{4195347C-D4A4-7DD7-8D5F-E1B40A01A6FB}"/>
              </a:ext>
            </a:extLst>
          </p:cNvPr>
          <p:cNvSpPr txBox="1"/>
          <p:nvPr/>
        </p:nvSpPr>
        <p:spPr>
          <a:xfrm>
            <a:off x="6212264" y="1567630"/>
            <a:ext cx="5810837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2400" b="1" dirty="0"/>
              <a:t>Vertical-excursion FFA (</a:t>
            </a:r>
            <a:r>
              <a:rPr lang="en-GB" sz="2400" b="1" dirty="0" err="1"/>
              <a:t>vFFA</a:t>
            </a:r>
            <a:r>
              <a:rPr lang="en-GB" sz="2400" b="1" dirty="0"/>
              <a:t>):</a:t>
            </a:r>
          </a:p>
          <a:p>
            <a:pPr lvl="1" algn="r"/>
            <a:r>
              <a:rPr lang="en-GB" sz="2000" dirty="0"/>
              <a:t>Orbits move upwards with increasing energy</a:t>
            </a:r>
          </a:p>
          <a:p>
            <a:pPr lvl="1" algn="r"/>
            <a:r>
              <a:rPr lang="en-GB" sz="2000" dirty="0"/>
              <a:t>Fields increase vertically</a:t>
            </a:r>
          </a:p>
        </p:txBody>
      </p:sp>
    </p:spTree>
    <p:extLst>
      <p:ext uri="{BB962C8B-B14F-4D97-AF65-F5344CB8AC3E}">
        <p14:creationId xmlns:p14="http://schemas.microsoft.com/office/powerpoint/2010/main" val="3422594683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09561AA-4A61-7444-B3D7-93F9C7B047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8523" y="365125"/>
            <a:ext cx="4963218" cy="385816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F0247C1-62D3-B360-FD55-F5CD74003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vFFA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9ABCF-F0D8-2295-BE56-1B0C8AB8E7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957767" cy="21430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Non-planar closed orbit</a:t>
            </a:r>
            <a:endParaRPr lang="en-US" i="1" dirty="0"/>
          </a:p>
          <a:p>
            <a:pPr marL="0" indent="0">
              <a:buNone/>
            </a:pPr>
            <a:r>
              <a:rPr lang="en-US" dirty="0"/>
              <a:t>Intrinsically coupled optics</a:t>
            </a:r>
          </a:p>
          <a:p>
            <a:pPr marL="0" indent="0">
              <a:buNone/>
            </a:pPr>
            <a:r>
              <a:rPr lang="en-US" dirty="0"/>
              <a:t>Scaling laws 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→</a:t>
            </a:r>
            <a:r>
              <a:rPr lang="en-US" dirty="0"/>
              <a:t> optics determined by closed orbit and field index </a:t>
            </a:r>
            <a:r>
              <a:rPr lang="en-US" i="1" dirty="0"/>
              <a:t>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4812EF-FC88-B626-C93D-5218B7589C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C0F176-A4BE-F4A7-06F3-7B73BCFE7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48D6-989F-8095-1570-6FFA4D1B6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6</a:t>
            </a:fld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863034C-815F-A27A-ED15-96901F0CD5F8}"/>
              </a:ext>
            </a:extLst>
          </p:cNvPr>
          <p:cNvSpPr txBox="1"/>
          <p:nvPr/>
        </p:nvSpPr>
        <p:spPr>
          <a:xfrm>
            <a:off x="5812350" y="3853956"/>
            <a:ext cx="6280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r">
              <a:buNone/>
            </a:pPr>
            <a:r>
              <a:rPr lang="en-GB" sz="1800" b="1" dirty="0"/>
              <a:t>Diagram of a </a:t>
            </a:r>
            <a:r>
              <a:rPr lang="en-GB" sz="1800" b="1" dirty="0" err="1"/>
              <a:t>vFFA</a:t>
            </a:r>
            <a:r>
              <a:rPr lang="en-GB" sz="1800" b="1" dirty="0"/>
              <a:t> FODO lattice half-cell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C2B4D1F-3AD9-B0BB-0B8E-C742CBB917FA}"/>
              </a:ext>
            </a:extLst>
          </p:cNvPr>
          <p:cNvSpPr txBox="1"/>
          <p:nvPr/>
        </p:nvSpPr>
        <p:spPr>
          <a:xfrm>
            <a:off x="6321007" y="4173559"/>
            <a:ext cx="62782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F-magnet is shaded in </a:t>
            </a:r>
            <a:r>
              <a:rPr lang="en-GB" sz="1800" dirty="0">
                <a:solidFill>
                  <a:srgbClr val="80BA86"/>
                </a:solidFill>
              </a:rPr>
              <a:t>green</a:t>
            </a:r>
            <a:r>
              <a:rPr lang="en-GB" sz="1800" dirty="0"/>
              <a:t>;   D-magnet is shaded in </a:t>
            </a:r>
            <a:r>
              <a:rPr lang="en-GB" sz="1800" dirty="0">
                <a:solidFill>
                  <a:srgbClr val="9092B9"/>
                </a:solidFill>
              </a:rPr>
              <a:t>blue</a:t>
            </a:r>
            <a:r>
              <a:rPr lang="en-GB" sz="1800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D9E7C9-44B6-9C6D-494F-3FB29EF9E81A}"/>
              </a:ext>
            </a:extLst>
          </p:cNvPr>
          <p:cNvSpPr txBox="1"/>
          <p:nvPr/>
        </p:nvSpPr>
        <p:spPr>
          <a:xfrm>
            <a:off x="443060" y="4862494"/>
            <a:ext cx="1164951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800" dirty="0">
                <a:latin typeface="Atkinson Hyperlegible Next" pitchFamily="50" charset="0"/>
              </a:rPr>
              <a:t>Analytic model of </a:t>
            </a:r>
            <a:r>
              <a:rPr lang="en-US" sz="2800" dirty="0" err="1">
                <a:latin typeface="Atkinson Hyperlegible Next" pitchFamily="50" charset="0"/>
              </a:rPr>
              <a:t>vFFA</a:t>
            </a:r>
            <a:r>
              <a:rPr lang="en-US" sz="2800" dirty="0">
                <a:latin typeface="Atkinson Hyperlegible Next" pitchFamily="50" charset="0"/>
              </a:rPr>
              <a:t> has been developed</a:t>
            </a:r>
          </a:p>
          <a:p>
            <a:pPr marL="0" indent="0">
              <a:buNone/>
            </a:pPr>
            <a:r>
              <a:rPr lang="en-US" sz="2000" i="1" dirty="0">
                <a:latin typeface="Atkinson Hyperlegible Next" pitchFamily="50" charset="0"/>
              </a:rPr>
              <a:t>“Scaling Fixed Field Accelerators: theory and modelling of horizontal- and vertical-excursion accelerators” – PhD thesis 2024 </a:t>
            </a:r>
          </a:p>
          <a:p>
            <a:endParaRPr lang="en-CH" sz="2800" dirty="0">
              <a:latin typeface="Atkinson Hyperlegible Nex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26412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8064-5FE9-A2DA-2EA4-876BB1A874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9439B-4A59-1EE1-1D58-A025E2596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vFFA</a:t>
            </a:r>
            <a:endParaRPr lang="en-CH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DC790587-F6BA-71DE-70E7-842951965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842BA7B-8BBE-34E1-6CAB-175761A7E9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E48964B9-7E90-4DD3-9CBE-10E1EAA33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7</a:t>
            </a:fld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7BD282-59AE-AA31-C98B-A20D34471EBB}"/>
              </a:ext>
            </a:extLst>
          </p:cNvPr>
          <p:cNvSpPr txBox="1"/>
          <p:nvPr/>
        </p:nvSpPr>
        <p:spPr>
          <a:xfrm>
            <a:off x="1036717" y="1461572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tkinson Hyperlegible Next ExBd" pitchFamily="50" charset="0"/>
              </a:rPr>
              <a:t>Closed orbit</a:t>
            </a:r>
            <a:endParaRPr lang="en-CH" b="1" dirty="0">
              <a:latin typeface="Atkinson Hyperlegible Next ExBd" pitchFamily="50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0477672-A694-4D79-7042-D03F8D3341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115" y="2878345"/>
            <a:ext cx="6711885" cy="3358483"/>
          </a:xfrm>
          <a:prstGeom prst="rect">
            <a:avLst/>
          </a:prstGeom>
        </p:spPr>
      </p:pic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4E0631A3-6F7A-C885-497A-EE5D6B337E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H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93F6FB6-AA14-883A-F79F-08BAD70A68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9566" y="1718492"/>
            <a:ext cx="5402269" cy="2887777"/>
          </a:xfrm>
          <a:prstGeom prst="rect">
            <a:avLst/>
          </a:prstGeom>
        </p:spPr>
      </p:pic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2CDF6C5C-98BB-E86B-B35D-08F257585490}"/>
              </a:ext>
            </a:extLst>
          </p:cNvPr>
          <p:cNvCxnSpPr/>
          <p:nvPr/>
        </p:nvCxnSpPr>
        <p:spPr>
          <a:xfrm>
            <a:off x="3120272" y="3591612"/>
            <a:ext cx="2309567" cy="77299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86A3FA1F-08C3-E98C-0247-945A4843C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3107" y="4406026"/>
            <a:ext cx="2992101" cy="1724571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F9755E-580F-5273-A7C4-33734527CA3E}"/>
                  </a:ext>
                </a:extLst>
              </p:cNvPr>
              <p:cNvSpPr txBox="1"/>
              <p:nvPr/>
            </p:nvSpPr>
            <p:spPr>
              <a:xfrm>
                <a:off x="5302703" y="1486198"/>
                <a:ext cx="6320546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latin typeface="Atkinson Hyperlegible Next" pitchFamily="50" charset="0"/>
                  </a:rPr>
                  <a:t>Geometric constraints can be used to determine closed orbit from input parameters</a:t>
                </a:r>
              </a:p>
              <a:p>
                <a:r>
                  <a:rPr lang="en-US" dirty="0">
                    <a:latin typeface="Atkinson Hyperlegible Next" pitchFamily="50" charset="0"/>
                  </a:rPr>
                  <a:t>Some important variables for each magnet: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𝑟</m:t>
                    </m:r>
                  </m:oMath>
                </a14:m>
                <a:endParaRPr lang="en-US" dirty="0">
                  <a:latin typeface="Atkinson Hyperlegible Next" pitchFamily="50" charset="0"/>
                </a:endParaRPr>
              </a:p>
              <a:p>
                <a:r>
                  <a:rPr lang="en-US" dirty="0">
                    <a:latin typeface="Atkinson Hyperlegible Next" pitchFamily="50" charset="0"/>
                  </a:rPr>
                  <a:t>(radius of curvature, inclination of plane of curvature, radius </a:t>
                </a:r>
                <a:r>
                  <a:rPr lang="en-US" dirty="0" err="1">
                    <a:latin typeface="Atkinson Hyperlegible Next" pitchFamily="50" charset="0"/>
                  </a:rPr>
                  <a:t>wrt</a:t>
                </a:r>
                <a:r>
                  <a:rPr lang="en-US" dirty="0">
                    <a:latin typeface="Atkinson Hyperlegible Next" pitchFamily="50" charset="0"/>
                  </a:rPr>
                  <a:t> machine </a:t>
                </a:r>
                <a:r>
                  <a:rPr lang="en-US" dirty="0" err="1">
                    <a:latin typeface="Atkinson Hyperlegible Next" pitchFamily="50" charset="0"/>
                  </a:rPr>
                  <a:t>centre</a:t>
                </a:r>
                <a:r>
                  <a:rPr lang="en-US" dirty="0">
                    <a:latin typeface="Atkinson Hyperlegible Next" pitchFamily="50" charset="0"/>
                  </a:rPr>
                  <a:t>)</a:t>
                </a: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DF9755E-580F-5273-A7C4-33734527CA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703" y="1486198"/>
                <a:ext cx="6320546" cy="1477328"/>
              </a:xfrm>
              <a:prstGeom prst="rect">
                <a:avLst/>
              </a:prstGeom>
              <a:blipFill>
                <a:blip r:embed="rId5"/>
                <a:stretch>
                  <a:fillRect l="-868" t="-2066" b="-6198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7470973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CF5E19-3B4D-F01C-AA83-24486BCB33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D70EAD-643D-AE31-441C-979F462B4D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Properties of the </a:t>
            </a:r>
            <a:r>
              <a:rPr lang="en-US" dirty="0" err="1"/>
              <a:t>vFFA</a:t>
            </a:r>
            <a:endParaRPr lang="en-C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C8406-7CBF-50ED-CF5C-3991280CC8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i="1" dirty="0"/>
                  <a:t> </a:t>
                </a:r>
                <a:r>
                  <a:rPr lang="en-US" dirty="0"/>
                  <a:t>is a constant around the ring</a:t>
                </a:r>
              </a:p>
              <a:p>
                <a:pPr marL="0" indent="0">
                  <a:buNone/>
                </a:pPr>
                <a:r>
                  <a:rPr lang="en-US" sz="3200" b="1" dirty="0">
                    <a:ea typeface="Cambria Math" panose="02040503050406030204" pitchFamily="18" charset="0"/>
                  </a:rPr>
                  <a:t> → </a:t>
                </a:r>
                <a:r>
                  <a:rPr lang="en-US" sz="2400" dirty="0">
                    <a:ea typeface="Cambria Math" panose="02040503050406030204" pitchFamily="18" charset="0"/>
                  </a:rPr>
                  <a:t>Sign of focusing terms can only be changed if sign of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sz="2400" dirty="0"/>
                  <a:t> changes</a:t>
                </a:r>
              </a:p>
              <a:p>
                <a:pPr marL="0" indent="0">
                  <a:buNone/>
                </a:pPr>
                <a:r>
                  <a:rPr lang="en-US" sz="2400" dirty="0"/>
                  <a:t>	</a:t>
                </a:r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:r>
                  <a:rPr lang="en-US" b="1" dirty="0">
                    <a:ea typeface="Cambria Math" panose="02040503050406030204" pitchFamily="18" charset="0"/>
                  </a:rPr>
                  <a:t>→</a:t>
                </a:r>
                <a:r>
                  <a:rPr lang="en-US" sz="1800" b="1" dirty="0">
                    <a:ea typeface="Cambria Math" panose="02040503050406030204" pitchFamily="18" charset="0"/>
                  </a:rPr>
                  <a:t>  </a:t>
                </a:r>
                <a:r>
                  <a:rPr lang="en-US" sz="2400" dirty="0"/>
                  <a:t>reverse bends are required</a:t>
                </a:r>
              </a:p>
              <a:p>
                <a:pPr marL="0" indent="0">
                  <a:buNone/>
                </a:pPr>
                <a:r>
                  <a:rPr lang="en-GB" sz="2800" dirty="0"/>
                  <a:t>Hamiltonian has </a:t>
                </a:r>
                <a:r>
                  <a:rPr lang="en-GB" sz="2800" dirty="0">
                    <a:solidFill>
                      <a:schemeClr val="accent5">
                        <a:lumMod val="75000"/>
                      </a:schemeClr>
                    </a:solidFill>
                  </a:rPr>
                  <a:t>normal quad </a:t>
                </a:r>
                <a:r>
                  <a:rPr lang="en-GB" sz="2800" dirty="0"/>
                  <a:t>+ </a:t>
                </a:r>
                <a:r>
                  <a:rPr lang="en-GB" sz="2800" dirty="0">
                    <a:solidFill>
                      <a:srgbClr val="FF0000"/>
                    </a:solidFill>
                  </a:rPr>
                  <a:t>skew quad </a:t>
                </a:r>
                <a:r>
                  <a:rPr lang="en-GB" sz="2800" dirty="0"/>
                  <a:t>+ </a:t>
                </a:r>
                <a:r>
                  <a:rPr lang="en-GB" sz="2800" dirty="0">
                    <a:solidFill>
                      <a:srgbClr val="92D050"/>
                    </a:solidFill>
                  </a:rPr>
                  <a:t>geometric terms</a:t>
                </a:r>
                <a:endParaRPr lang="en-GB" dirty="0">
                  <a:solidFill>
                    <a:srgbClr val="92D050"/>
                  </a:solidFill>
                </a:endParaRPr>
              </a:p>
              <a:p>
                <a:pPr marL="0" indent="0">
                  <a:buNone/>
                </a:pPr>
                <a:endParaRPr lang="en-GB" sz="2800" dirty="0"/>
              </a:p>
              <a:p>
                <a:pPr marL="0" indent="0">
                  <a:buNone/>
                </a:pPr>
                <a:endParaRPr lang="en-US" i="1" dirty="0"/>
              </a:p>
              <a:p>
                <a:pPr marL="0" indent="0">
                  <a:buNone/>
                </a:pPr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49C8406-7CBF-50ED-CF5C-3991280CC8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>
            <a:extLst>
              <a:ext uri="{FF2B5EF4-FFF2-40B4-BE49-F238E27FC236}">
                <a16:creationId xmlns:a16="http://schemas.microsoft.com/office/drawing/2014/main" id="{A26E3DA8-BBD3-1C63-7995-AF59D028524E}"/>
              </a:ext>
            </a:extLst>
          </p:cNvPr>
          <p:cNvGrpSpPr/>
          <p:nvPr/>
        </p:nvGrpSpPr>
        <p:grpSpPr>
          <a:xfrm>
            <a:off x="186318" y="1825625"/>
            <a:ext cx="7179726" cy="1734875"/>
            <a:chOff x="1301757" y="2390775"/>
            <a:chExt cx="9098964" cy="2396593"/>
          </a:xfrm>
        </p:grpSpPr>
        <p:pic>
          <p:nvPicPr>
            <p:cNvPr id="5" name="Content Placeholder 6">
              <a:extLst>
                <a:ext uri="{FF2B5EF4-FFF2-40B4-BE49-F238E27FC236}">
                  <a16:creationId xmlns:a16="http://schemas.microsoft.com/office/drawing/2014/main" id="{36A27676-D826-526A-1EAB-0560BF08C5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7910"/>
            <a:stretch/>
          </p:blipFill>
          <p:spPr>
            <a:xfrm>
              <a:off x="1301757" y="2390775"/>
              <a:ext cx="9028631" cy="2396593"/>
            </a:xfrm>
            <a:prstGeom prst="rect">
              <a:avLst/>
            </a:prstGeom>
          </p:spPr>
        </p:pic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6040D3F-D387-3038-96E8-3EF813174748}"/>
                </a:ext>
              </a:extLst>
            </p:cNvPr>
            <p:cNvSpPr/>
            <p:nvPr/>
          </p:nvSpPr>
          <p:spPr>
            <a:xfrm>
              <a:off x="4376655" y="3011485"/>
              <a:ext cx="2743200" cy="915987"/>
            </a:xfrm>
            <a:prstGeom prst="roundRect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31018D43-7C4E-1261-24BD-F356AD5446F1}"/>
                </a:ext>
              </a:extLst>
            </p:cNvPr>
            <p:cNvSpPr/>
            <p:nvPr/>
          </p:nvSpPr>
          <p:spPr>
            <a:xfrm>
              <a:off x="5962651" y="3954227"/>
              <a:ext cx="4438070" cy="747707"/>
            </a:xfrm>
            <a:prstGeom prst="roundRect">
              <a:avLst/>
            </a:prstGeom>
            <a:noFill/>
            <a:ln w="28575"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7E72661B-78AD-A7F5-5CA8-F529A73F08E4}"/>
                </a:ext>
              </a:extLst>
            </p:cNvPr>
            <p:cNvSpPr/>
            <p:nvPr/>
          </p:nvSpPr>
          <p:spPr>
            <a:xfrm>
              <a:off x="7143750" y="3011484"/>
              <a:ext cx="2457450" cy="915987"/>
            </a:xfrm>
            <a:prstGeom prst="roundRect">
              <a:avLst/>
            </a:prstGeom>
            <a:noFill/>
            <a:ln w="28575"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C9F9F-71C7-7B14-21D1-1C03D8D99C54}"/>
                  </a:ext>
                </a:extLst>
              </p:cNvPr>
              <p:cNvSpPr txBox="1"/>
              <p:nvPr/>
            </p:nvSpPr>
            <p:spPr>
              <a:xfrm>
                <a:off x="7604145" y="1863273"/>
                <a:ext cx="4391497" cy="129266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en-GB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400" dirty="0">
                    <a:ea typeface="Cambria Math" panose="02040503050406030204" pitchFamily="18" charset="0"/>
                  </a:rPr>
                  <a:t>: horizontal and vertical transverse coordinates</a:t>
                </a:r>
              </a:p>
              <a:p>
                <a:endParaRPr lang="en-GB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GB" sz="1400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GB" sz="1400" dirty="0">
                    <a:ea typeface="Cambria Math" panose="02040503050406030204" pitchFamily="18" charset="0"/>
                  </a:rPr>
                  <a:t>: normalised field gradient</a:t>
                </a:r>
              </a:p>
              <a:p>
                <a:endParaRPr lang="en-GB" sz="140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GB" sz="1400" dirty="0">
                    <a:ea typeface="Cambria Math" panose="02040503050406030204" pitchFamily="18" charset="0"/>
                  </a:rPr>
                  <a:t>: radius of curvature</a:t>
                </a:r>
                <a:endParaRPr lang="en-GB" sz="1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GB" sz="1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GB" sz="1400" dirty="0"/>
                  <a:t> : inclination (angle of the plane of curvature in magnet)</a:t>
                </a: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F7C9F9F-71C7-7B14-21D1-1C03D8D99C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04145" y="1863273"/>
                <a:ext cx="4391497" cy="1292662"/>
              </a:xfrm>
              <a:prstGeom prst="rect">
                <a:avLst/>
              </a:prstGeom>
              <a:blipFill>
                <a:blip r:embed="rId4"/>
                <a:stretch>
                  <a:fillRect l="-1387" t="-4717" b="-7547"/>
                </a:stretch>
              </a:blipFill>
            </p:spPr>
            <p:txBody>
              <a:bodyPr/>
              <a:lstStyle/>
              <a:p>
                <a:r>
                  <a:rPr lang="en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3F6CC51B-B3B9-CC99-4A29-8BE299520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4FC2A14E-77BE-F529-126E-B93811E33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2236E48C-9E86-BD5C-9F57-7FB99CD00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8</a:t>
            </a:fld>
            <a:endParaRPr lang="en-CH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6AF50F5-34C9-20C2-90AD-00794D86B1FD}"/>
              </a:ext>
            </a:extLst>
          </p:cNvPr>
          <p:cNvSpPr txBox="1"/>
          <p:nvPr/>
        </p:nvSpPr>
        <p:spPr>
          <a:xfrm>
            <a:off x="1036717" y="1461572"/>
            <a:ext cx="3151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tkinson Hyperlegible Next ExBd" pitchFamily="50" charset="0"/>
              </a:rPr>
              <a:t>Magnet body Hamiltonian </a:t>
            </a:r>
            <a:endParaRPr lang="en-CH" b="1" dirty="0">
              <a:latin typeface="Atkinson Hyperlegible Next ExB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470778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7F457-E7EB-CB39-B401-C67B13079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898171" cy="1325563"/>
          </a:xfrm>
        </p:spPr>
        <p:txBody>
          <a:bodyPr/>
          <a:lstStyle/>
          <a:p>
            <a:r>
              <a:rPr lang="en-US" dirty="0" err="1"/>
              <a:t>vFFA</a:t>
            </a:r>
            <a:r>
              <a:rPr lang="en-US" dirty="0"/>
              <a:t> parameter study (stage 1) </a:t>
            </a:r>
            <a:endParaRPr lang="en-CH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33905-50EB-89B3-71F8-C423A8EB48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7724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Analytic model of </a:t>
            </a:r>
            <a:r>
              <a:rPr lang="en-US" dirty="0" err="1"/>
              <a:t>vFFA</a:t>
            </a:r>
            <a:r>
              <a:rPr lang="en-US" dirty="0"/>
              <a:t> used to develop proposal for equivalent </a:t>
            </a:r>
            <a:r>
              <a:rPr lang="en-US" dirty="0" err="1"/>
              <a:t>vFFA</a:t>
            </a:r>
            <a:r>
              <a:rPr lang="en-US" dirty="0"/>
              <a:t> FODO ring to RCS1</a:t>
            </a:r>
          </a:p>
          <a:p>
            <a:pPr marL="0" indent="0">
              <a:buNone/>
            </a:pPr>
            <a:r>
              <a:rPr lang="en-US" dirty="0"/>
              <a:t>Constraints:</a:t>
            </a:r>
          </a:p>
          <a:p>
            <a:r>
              <a:rPr lang="en-US" sz="2000" dirty="0"/>
              <a:t>Footprint no larger than RCS1</a:t>
            </a:r>
          </a:p>
          <a:p>
            <a:r>
              <a:rPr lang="en-US" sz="2000" dirty="0"/>
              <a:t>Peak field on orbit &lt;8T</a:t>
            </a:r>
          </a:p>
          <a:p>
            <a:r>
              <a:rPr lang="en-US" sz="2000" dirty="0"/>
              <a:t>Drift lengths &gt; 1m</a:t>
            </a:r>
          </a:p>
          <a:p>
            <a:r>
              <a:rPr lang="en-US" sz="2000" dirty="0"/>
              <a:t>Excursion &lt; 5 cm</a:t>
            </a:r>
            <a:endParaRPr lang="en-CH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477A1CB-85A1-E45F-4810-B1A608C889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901778"/>
            <a:ext cx="3629532" cy="218152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9F6D3E-8836-7C9D-5705-0FCF0B25AF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8559" y="3082566"/>
            <a:ext cx="4056559" cy="3000742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2A1B22-92FD-B07B-E2C4-01947C5AA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CH"/>
              <a:t>13/05/2025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91676D-9F9B-8A98-7402-9F03C8D22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Max Topp-Mugglestone: Update on vFFA </a:t>
            </a:r>
            <a:endParaRPr lang="en-CH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089A5E16-0D5A-68C2-4310-D1C25EB3ED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1215E-8D56-40AD-8E4A-FC72976989DB}" type="slidenum">
              <a:rPr lang="en-CH" smtClean="0"/>
              <a:t>9</a:t>
            </a:fld>
            <a:endParaRPr lang="en-CH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A6AF0B-899B-6842-F7C8-70D17A8008C8}"/>
              </a:ext>
            </a:extLst>
          </p:cNvPr>
          <p:cNvSpPr txBox="1"/>
          <p:nvPr/>
        </p:nvSpPr>
        <p:spPr>
          <a:xfrm>
            <a:off x="5664724" y="2765477"/>
            <a:ext cx="710859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tkinson Hyperlegible Next" pitchFamily="50" charset="0"/>
              </a:rPr>
              <a:t>MuCol Milestone 17 Report - WP5 - Tentative design of the FFA (2025)</a:t>
            </a:r>
            <a:endParaRPr lang="en-CH" sz="1600" dirty="0">
              <a:latin typeface="Atkinson Hyperlegible Next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417418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9983</TotalTime>
  <Words>1542</Words>
  <Application>Microsoft Office PowerPoint</Application>
  <PresentationFormat>Widescreen</PresentationFormat>
  <Paragraphs>249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Aptos</vt:lpstr>
      <vt:lpstr>Arial</vt:lpstr>
      <vt:lpstr>Atkinson Hyperlegible Mono</vt:lpstr>
      <vt:lpstr>Atkinson Hyperlegible Next</vt:lpstr>
      <vt:lpstr>Atkinson Hyperlegible Next ExBd</vt:lpstr>
      <vt:lpstr>Cambria Math</vt:lpstr>
      <vt:lpstr>Office Theme</vt:lpstr>
      <vt:lpstr>Update of vFFA Study</vt:lpstr>
      <vt:lpstr>Contents:</vt:lpstr>
      <vt:lpstr>RCS challenges</vt:lpstr>
      <vt:lpstr>Fixed Field Accelerators</vt:lpstr>
      <vt:lpstr>Vertical-Excursion Fixed Field Accelerators</vt:lpstr>
      <vt:lpstr>Properties of the vFFA</vt:lpstr>
      <vt:lpstr>Properties of the vFFA</vt:lpstr>
      <vt:lpstr>Properties of the vFFA</vt:lpstr>
      <vt:lpstr>vFFA parameter study (stage 1) </vt:lpstr>
      <vt:lpstr>vFFA parameter study (stage 4) </vt:lpstr>
      <vt:lpstr>vFFA parameter study conclusions</vt:lpstr>
      <vt:lpstr>Remaining Design Objectives</vt:lpstr>
      <vt:lpstr>vFFA1 Simulation</vt:lpstr>
      <vt:lpstr>Coupling in the vFFA</vt:lpstr>
      <vt:lpstr>Decoupled insertions</vt:lpstr>
      <vt:lpstr>Decoupled insertions</vt:lpstr>
      <vt:lpstr>Dispersion suppression</vt:lpstr>
      <vt:lpstr>Conclusions</vt:lpstr>
      <vt:lpstr>The future</vt:lpstr>
      <vt:lpstr>The future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Max Topp-Mugglestone</dc:creator>
  <cp:lastModifiedBy>Max Topp-Mugglestone</cp:lastModifiedBy>
  <cp:revision>22</cp:revision>
  <dcterms:created xsi:type="dcterms:W3CDTF">2025-05-06T12:23:38Z</dcterms:created>
  <dcterms:modified xsi:type="dcterms:W3CDTF">2025-05-13T10:48:15Z</dcterms:modified>
</cp:coreProperties>
</file>