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tags/tag2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7" r:id="rId5"/>
    <p:sldId id="288" r:id="rId6"/>
    <p:sldId id="292" r:id="rId7"/>
    <p:sldId id="301" r:id="rId8"/>
    <p:sldId id="300" r:id="rId9"/>
    <p:sldId id="1684" r:id="rId10"/>
    <p:sldId id="1686" r:id="rId11"/>
    <p:sldId id="1688" r:id="rId12"/>
    <p:sldId id="2617" r:id="rId13"/>
    <p:sldId id="2625" r:id="rId14"/>
    <p:sldId id="2626" r:id="rId15"/>
    <p:sldId id="1713" r:id="rId16"/>
    <p:sldId id="2608" r:id="rId17"/>
    <p:sldId id="2622" r:id="rId18"/>
    <p:sldId id="2615" r:id="rId19"/>
    <p:sldId id="2618" r:id="rId20"/>
    <p:sldId id="2619" r:id="rId21"/>
    <p:sldId id="2623" r:id="rId22"/>
    <p:sldId id="2611" r:id="rId23"/>
    <p:sldId id="2624" r:id="rId24"/>
    <p:sldId id="298" r:id="rId25"/>
    <p:sldId id="2628" r:id="rId26"/>
    <p:sldId id="1711" r:id="rId27"/>
    <p:sldId id="1712" r:id="rId28"/>
    <p:sldId id="2604" r:id="rId29"/>
    <p:sldId id="2621" r:id="rId30"/>
    <p:sldId id="2605" r:id="rId31"/>
    <p:sldId id="2627" r:id="rId32"/>
    <p:sldId id="2610" r:id="rId33"/>
    <p:sldId id="2606" r:id="rId34"/>
    <p:sldId id="2586" r:id="rId35"/>
    <p:sldId id="2629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9BC1"/>
    <a:srgbClr val="F40E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950" autoAdjust="0"/>
    <p:restoredTop sz="94404" autoAdjust="0"/>
  </p:normalViewPr>
  <p:slideViewPr>
    <p:cSldViewPr snapToGrid="0">
      <p:cViewPr varScale="1">
        <p:scale>
          <a:sx n="74" d="100"/>
          <a:sy n="74" d="100"/>
        </p:scale>
        <p:origin x="4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23BC3-EDEE-42C8-A75A-23CADB7FE65D}" type="datetimeFigureOut">
              <a:rPr lang="it-IT" smtClean="0"/>
              <a:t>14/05/2025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FB1E5-EF5C-46F6-BE07-C443244627E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299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2645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1543D-99C6-15A9-F80A-870418CE4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331CA9C-61CA-8274-E5BA-F58067C17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E432D7A-1191-DD64-29BE-391D2BD4AD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0C3412-6541-D0EB-2AFB-ADA0C22E74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8312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BE64-5990-E35C-6EC2-FDA6BD5A0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8DC5FD9-1FAE-9244-9B9D-9E480A708C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95CF97D-FFA1-E852-292A-5F607DB46A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DA5624E-45D7-A9F8-867C-97EBE2E4A5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2379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36F07-C03C-F021-5EA3-31AB94F74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CBED779D-9FB3-85E6-0FE7-F0277A8DB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C3DC07-532E-F751-AFDC-BE1505812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CB9603B-3623-FF0C-EDD7-7E8283567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96098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8132A5-CBB4-E942-F8A1-A3DDBDC38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A7766CA-6FB6-033C-8D57-0B6E3B8E2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433BBAC-B1BA-7FDE-B3C5-0B4DFCCCA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C096E64-EB0F-5112-EB69-9815FE16F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1910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5E7FF-99A1-009B-7B21-83B0A7769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F5EFA05-2709-E5A7-7C6D-FC90C9B372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CD6CD57-8D91-5B51-6E9A-634EA83FD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85BD84D-712E-F469-3D7C-F9BA50833F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6974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BA4B8-2EB4-F59A-E2F6-5C72220AA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F14244E-A559-8D42-321C-24754530F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A76F9DC-755C-7152-8FCF-B53A1EE20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B470FF2-B56C-98D4-22BC-61FAAC5DC9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1484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64FB8-1E72-B722-EC9C-85646BDBB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444D975-3522-6E88-3995-FE5D8239D9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07940FA-5398-9D57-C118-32457F99E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3A8FDEF-E23F-0A77-F8B5-02A3BAC7DE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6010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661E4-FE0F-2410-0B62-01D4F7603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B23B913-4379-D102-6CA8-62E1A9C75B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777A6F2D-6D29-BB19-A177-50C21A3ED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2B0E1E3-D0EB-F522-5C7C-6EEE609E28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06553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B5C22-D2BB-CB43-697A-6B1B90C9D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191997E-E7F7-7BB6-A005-247BA04FE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475A845-0380-8FE4-E3A1-DAD38E9470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EEE951-C3C0-A7F9-0C13-82501C3953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4656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37F28-F9B2-AA90-D666-F7A2B6FA1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5A57534-51AF-8E26-9ABC-40F1BF8CF0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850B0CD-C577-DE28-8D99-109AB6635F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34BC0E6-78E1-7499-A1BF-09E54F8014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44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8779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360DA5-2E5E-E985-E94B-7BD9989BD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8EEA2A1-C6CB-21B2-B3B4-BD0D753CFF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F764590-C10F-759E-CB14-EC16F65EA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EF45CD0-C1AE-DBEC-2E64-2A1390D05E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5230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723F9-6AD6-341B-C788-7CEA77950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11F7BFA-9480-BCD8-8248-2B5425555A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A77BDFB1-346C-0066-3B16-71F16CB99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502CC4A-90A5-8BE0-BE0E-317F0BE17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636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EE15A-5EDA-EBC0-CD6B-129CB6AF0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E3858E4-66FC-06CC-B283-97CBBFE8E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0D5FEF1-91F0-4853-39C2-EB45748A79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42022ED-B1D7-0222-D5A6-6609953FE0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4470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7FB91-B89B-DA78-7BF9-A93E0344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C7EA222-E451-1192-493D-402AB2A31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6ED8DCA-647D-E655-73F0-10343E0CFB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3CFE91-CFE2-4284-EAFC-6D9236E656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5856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5AD3D-14AD-3AAD-0327-F2CAC9AD6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96D9C99-99FF-EFCE-7020-08D4E94459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A897702-A869-4B3F-ED35-B046B7DD26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0E6CB11-4450-9034-FC93-29EE7BC507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46013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18248-31D0-B654-E5AA-6AC549321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67FDA3A-D48C-CEFB-075B-A13D91B32B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5C61315-780D-FD03-8852-67583650D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1E89F79-7868-4DBE-3EED-B7E75E179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719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C9568-A92A-9E0B-1330-A178A1F35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2E55FF6-78EC-E4D9-490F-14331CF6CA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EDD34E2-7C0D-0AD6-FDB8-9EFD1E615B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C5D635F-1612-102C-356C-141ADB398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0535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75D1B-72DB-F233-B8AF-59804FEBF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B7F0198-9B84-282C-9CAA-901ED4AC56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A49B04D-8FB0-CA6D-AB21-FD36BD7E1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FD97BDB-A811-DA63-8B6C-0EA9506D15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51549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0D4A9C-DD27-4D6A-B689-186C3E6A488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706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6B6C4-7371-1F5A-8FE1-201493432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865AE5A-01E8-196F-AC8D-AD53651C9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DCDEE6C-9FF1-10E6-A6BE-BCA1F6F9DD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B034BF7-F3DC-798F-FD0C-C1B6351924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3967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536C9-523C-4D89-1AC0-637682406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002B7D6-6B8E-90E4-B719-3775178B6B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7D4AE2E-F443-A314-668B-63B78AB52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C997A6-0B9F-FB9B-7FBB-FFE404645B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786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695E00-8816-8CDF-CB02-EE00C709E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9C5F5AB-CB3D-5835-10AD-A98869650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7A6B3D6-59B9-BA3B-ADB6-CC2C490EC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09CFD8-2199-B530-6706-051AEC724C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29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6D140-0532-F7DE-94C6-CBB1C9E10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9A3FFF9E-D3E4-007A-402A-9CDA94CAA8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13E053A3-5C36-B60F-0805-DB6F803E51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B2EF5D0-783F-1FB7-F410-E7E68B72FE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4034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476CC-12AD-CA02-68A7-11B5A2E0F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6339E8C-3405-0F11-742E-E8F577C894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68229AA-D2B5-23DF-1F90-8F07991FA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3AEEC18-479E-D167-4D32-4E9312485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8826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AD861-AE3E-C034-CF7D-1EB709180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7A388D0F-F976-F6BE-8362-07DBFC9AA5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905D741-957C-533E-54AF-275741EDE3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992285E-4D5C-6E54-EF4B-07F3C0EF7F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728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50596-0328-A36B-FC07-0E8A591E1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483FB4EC-B650-5DB0-D836-CC888E2E11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333CE67-A839-E84A-2382-ACDA96E5D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0EBA25-FC30-3997-BD1D-7AEED08205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8108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1933A-FBD0-C2D1-0E1B-F4635B349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5EAEFF0-08C1-0560-7F48-3BE974D4DB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529652E-9978-CF17-EC44-D58FB3DD9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86D7291-F468-7351-F435-88587070F3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FB1E5-EF5C-46F6-BE07-C443244627E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541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A76F52-5070-CD86-AA11-7F2EA0960F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AB425A6-2D8C-4D62-D8C5-AE3CE84A3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A6A3D6C-EF55-77CC-4536-ADBE93445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622E1-FE1E-4F0E-963C-FBF82933E216}" type="datetime1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46D7DF9-BC3B-7807-8204-6CCE376E6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DFC37C-8445-E6D5-B9AD-BC836946E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63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6C1469-AD50-35F7-4C5E-F0736FB7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520ECF-31B4-C6B6-5D3D-249118A14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7CB19A6-EBCD-D268-97EF-2AD3236B7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30CDB-05D4-4831-BBB6-75031C189A72}" type="datetime1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1964F9-0001-F1D5-7038-4360EC0B0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279F8B-3800-6ADD-027E-5962D832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90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1DE6A26-9E16-C6D2-C65F-74251F12BC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369EDB-DB1A-E9B5-E713-13548838F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05304F-8D42-7554-12B1-93C512B51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6FF1A-FC43-405C-8391-464B2F24CD49}" type="datetime1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3E5797-3153-41B5-0D64-E3AC32CB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09046C4-F088-9583-4005-712ADA23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434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373D6A-282B-1FA0-8AE0-D0DB15FD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00F0A16-DE02-51ED-BAAB-7DC14CF257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D883F3-4C66-FA6F-F8DF-5D9FDF5C8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ABED4-5F31-4305-A4A9-65BDDC842918}" type="datetime1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B34167-75F7-4EAE-638C-E1A64409C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CA05BF-AFF5-1396-305E-36097A0C7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55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FFB749-082B-836D-816A-4F30CDE8A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EE1A3E-A284-B0D6-E2DA-28630505A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D5EF2B-A444-6F45-8AC6-B58B44032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FE95C-1859-4532-98FD-F9DDEF814D7D}" type="datetime1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5726306-B615-73F1-ACB7-DE82AB4B2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6CB111A-56C5-0424-2A77-6868E939B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7451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06DD9C-1DB1-1204-D22B-7EFE6F896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4C5C43-5A69-4BFB-9A6D-44FAB0A882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363313B-BFF9-9450-DA89-A5104A509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9E86B6D-DB32-0AC6-C775-25D40370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35F12-2DB8-4192-8DAD-3E794BAE1CE1}" type="datetime1">
              <a:rPr lang="it-IT" smtClean="0"/>
              <a:t>14/05/2025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159D3D5-B78F-22EE-C761-9E77E613C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30EAB8F-EB03-FCF6-3200-D94F601FC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3337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9367C1-C6B2-06AF-D4C4-56468E9B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9E1A97F-9D78-1E02-207A-4B63F0A29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CF18485-2274-0170-FEE3-AC9B51E75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0F5937C-F8FE-17FB-A9C6-AE7339633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BF025C5-F0DD-6CE8-9022-4FE24B6BB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8CD96CC-5DDE-D74F-86CF-00A0B28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793F0-071F-4328-83E3-BF782E11E44F}" type="datetime1">
              <a:rPr lang="it-IT" smtClean="0"/>
              <a:t>14/05/2025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2372F34-AFE1-4159-F585-C63A1857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1F2E18B-B301-CC34-6E57-8982D9FA0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1290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B6D7DC-6409-113E-E3E2-B4F445656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38A646C-D45F-904A-D37D-FF3C3DA4F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E4C1D-4080-4B72-AC1B-B9025368C8A7}" type="datetime1">
              <a:rPr lang="it-IT" smtClean="0"/>
              <a:t>14/05/2025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EDABF30-436D-6580-54D8-E1EE1F470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B0A930-DC52-8307-A5C0-9F1D83A3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362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138045C-8053-B55B-8710-6AA7B5074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B0FC4-27B0-45AB-B52B-EBCFAB65976C}" type="datetime1">
              <a:rPr lang="it-IT" smtClean="0"/>
              <a:t>14/05/2025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49BE616-9E25-BB59-F725-C17BA55D0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98317A5-B710-50EB-A357-67C2510C3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366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CA2FB8-4975-4BA7-1FA3-8E4F87D5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84D04F-EFD4-E993-4AF2-F70E87C5D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645720-8A91-FEEC-5AF7-E96AEEC85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5623168-8C1F-1616-F62C-7F653475D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EDE8C-AD5A-4894-810A-0FA4AE64EB5D}" type="datetime1">
              <a:rPr lang="it-IT" smtClean="0"/>
              <a:t>14/05/2025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345032D-C7F9-C43E-2DAC-9B0574CF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B90B311-A846-7FF4-4896-B8424DEB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537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6E00E6-5024-1BB0-1D23-DC04EC45B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AD58C0E-8C0D-DBEE-1B35-060383FBFC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40C5FA-1210-1C12-BFE7-FAAF3B671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B07FF65-4DEF-7C39-C290-5F5777D55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F09EB-2561-435D-8B91-0DCD5C170B93}" type="datetime1">
              <a:rPr lang="it-IT" smtClean="0"/>
              <a:t>14/05/2025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98542F-E0FE-C695-5382-166E30D5A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527965-BCEE-695D-19B7-7512B2B74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179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8DD8262-8A91-CBAF-D176-BC5806C50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1F6BEC-8134-D85F-F31B-37E0A34E8D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4963D1-0C32-567D-2BFA-60F0BC651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9138E6-49CC-44C7-BEA6-E864C92D3C35}" type="datetime1">
              <a:rPr lang="it-IT" smtClean="0"/>
              <a:t>14/05/2025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0CA6D3-1AD9-C3AC-0464-09D1D74FEE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87800AE-318C-2DC0-9DE3-352C5A17F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253EC0-8A46-4635-AD92-36D5DFDA37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8793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3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47.png"/><Relationship Id="rId2" Type="http://schemas.openxmlformats.org/officeDocument/2006/relationships/tags" Target="../tags/tag2.xml"/><Relationship Id="rId16" Type="http://schemas.openxmlformats.org/officeDocument/2006/relationships/image" Target="../media/image51.tmp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50.tmp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4.png"/><Relationship Id="rId10" Type="http://schemas.openxmlformats.org/officeDocument/2006/relationships/image" Target="../media/image56.png"/><Relationship Id="rId4" Type="http://schemas.openxmlformats.org/officeDocument/2006/relationships/image" Target="../media/image3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5" Type="http://schemas.openxmlformats.org/officeDocument/2006/relationships/image" Target="../media/image59.png"/><Relationship Id="rId4" Type="http://schemas.openxmlformats.org/officeDocument/2006/relationships/image" Target="../media/image10.png"/><Relationship Id="rId9" Type="http://schemas.openxmlformats.org/officeDocument/2006/relationships/image" Target="../media/image60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67.tmp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11" Type="http://schemas.openxmlformats.org/officeDocument/2006/relationships/image" Target="../media/image66.tmp"/><Relationship Id="rId5" Type="http://schemas.openxmlformats.org/officeDocument/2006/relationships/image" Target="../media/image6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5.tmp"/><Relationship Id="rId3" Type="http://schemas.openxmlformats.org/officeDocument/2006/relationships/tags" Target="../tags/tag8.xml"/><Relationship Id="rId7" Type="http://schemas.openxmlformats.org/officeDocument/2006/relationships/image" Target="../media/image3.png"/><Relationship Id="rId12" Type="http://schemas.openxmlformats.org/officeDocument/2006/relationships/image" Target="../media/image7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11" Type="http://schemas.openxmlformats.org/officeDocument/2006/relationships/image" Target="../media/image71.pn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73.tm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2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0.png"/><Relationship Id="rId3" Type="http://schemas.openxmlformats.org/officeDocument/2006/relationships/image" Target="../media/image1.jpeg"/><Relationship Id="rId7" Type="http://schemas.openxmlformats.org/officeDocument/2006/relationships/image" Target="../media/image340.png"/><Relationship Id="rId12" Type="http://schemas.openxmlformats.org/officeDocument/2006/relationships/image" Target="../media/image38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0.png"/><Relationship Id="rId11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82.pn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0.png"/><Relationship Id="rId5" Type="http://schemas.openxmlformats.org/officeDocument/2006/relationships/image" Target="../media/image4.png"/><Relationship Id="rId10" Type="http://schemas.openxmlformats.org/officeDocument/2006/relationships/image" Target="../media/image79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jpeg"/><Relationship Id="rId7" Type="http://schemas.openxmlformats.org/officeDocument/2006/relationships/image" Target="../media/image5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10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86.tmp"/><Relationship Id="rId18" Type="http://schemas.openxmlformats.org/officeDocument/2006/relationships/image" Target="../media/image50.tmp"/><Relationship Id="rId3" Type="http://schemas.openxmlformats.org/officeDocument/2006/relationships/tags" Target="../tags/tag11.xml"/><Relationship Id="rId7" Type="http://schemas.openxmlformats.org/officeDocument/2006/relationships/notesSlide" Target="../notesSlides/notesSlide23.xml"/><Relationship Id="rId12" Type="http://schemas.openxmlformats.org/officeDocument/2006/relationships/image" Target="../media/image85.tmp"/><Relationship Id="rId17" Type="http://schemas.openxmlformats.org/officeDocument/2006/relationships/image" Target="../media/image88.png"/><Relationship Id="rId2" Type="http://schemas.openxmlformats.org/officeDocument/2006/relationships/tags" Target="../tags/tag10.xml"/><Relationship Id="rId16" Type="http://schemas.openxmlformats.org/officeDocument/2006/relationships/image" Target="../media/image43.png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4.tmp"/><Relationship Id="rId5" Type="http://schemas.openxmlformats.org/officeDocument/2006/relationships/tags" Target="../tags/tag13.xml"/><Relationship Id="rId15" Type="http://schemas.openxmlformats.org/officeDocument/2006/relationships/image" Target="../media/image49.png"/><Relationship Id="rId10" Type="http://schemas.openxmlformats.org/officeDocument/2006/relationships/image" Target="../media/image4.png"/><Relationship Id="rId4" Type="http://schemas.openxmlformats.org/officeDocument/2006/relationships/tags" Target="../tags/tag12.xml"/><Relationship Id="rId9" Type="http://schemas.openxmlformats.org/officeDocument/2006/relationships/image" Target="../media/image3.png"/><Relationship Id="rId14" Type="http://schemas.openxmlformats.org/officeDocument/2006/relationships/image" Target="../media/image87.tm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13" Type="http://schemas.openxmlformats.org/officeDocument/2006/relationships/image" Target="../media/image86.tmp"/><Relationship Id="rId18" Type="http://schemas.openxmlformats.org/officeDocument/2006/relationships/image" Target="../media/image51.tmp"/><Relationship Id="rId3" Type="http://schemas.openxmlformats.org/officeDocument/2006/relationships/tags" Target="../tags/tag16.xml"/><Relationship Id="rId7" Type="http://schemas.openxmlformats.org/officeDocument/2006/relationships/notesSlide" Target="../notesSlides/notesSlide24.xml"/><Relationship Id="rId12" Type="http://schemas.openxmlformats.org/officeDocument/2006/relationships/image" Target="../media/image85.tmp"/><Relationship Id="rId17" Type="http://schemas.openxmlformats.org/officeDocument/2006/relationships/image" Target="../media/image50.tmp"/><Relationship Id="rId2" Type="http://schemas.openxmlformats.org/officeDocument/2006/relationships/tags" Target="../tags/tag15.xml"/><Relationship Id="rId16" Type="http://schemas.openxmlformats.org/officeDocument/2006/relationships/image" Target="../media/image88.png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84.tmp"/><Relationship Id="rId5" Type="http://schemas.openxmlformats.org/officeDocument/2006/relationships/tags" Target="../tags/tag18.xml"/><Relationship Id="rId15" Type="http://schemas.openxmlformats.org/officeDocument/2006/relationships/image" Target="../media/image43.png"/><Relationship Id="rId10" Type="http://schemas.openxmlformats.org/officeDocument/2006/relationships/image" Target="../media/image4.png"/><Relationship Id="rId4" Type="http://schemas.openxmlformats.org/officeDocument/2006/relationships/tags" Target="../tags/tag17.xml"/><Relationship Id="rId9" Type="http://schemas.openxmlformats.org/officeDocument/2006/relationships/image" Target="../media/image3.png"/><Relationship Id="rId1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jpe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3.tmp"/><Relationship Id="rId3" Type="http://schemas.openxmlformats.org/officeDocument/2006/relationships/tags" Target="../tags/tag21.xml"/><Relationship Id="rId7" Type="http://schemas.openxmlformats.org/officeDocument/2006/relationships/image" Target="../media/image1.jpeg"/><Relationship Id="rId12" Type="http://schemas.openxmlformats.org/officeDocument/2006/relationships/image" Target="../media/image92.tmp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notesSlide" Target="../notesSlides/notesSlide27.xml"/><Relationship Id="rId11" Type="http://schemas.openxmlformats.org/officeDocument/2006/relationships/image" Target="../media/image91.tm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3.png"/><Relationship Id="rId4" Type="http://schemas.openxmlformats.org/officeDocument/2006/relationships/tags" Target="../tags/tag22.xml"/><Relationship Id="rId9" Type="http://schemas.openxmlformats.org/officeDocument/2006/relationships/image" Target="../media/image4.png"/><Relationship Id="rId14" Type="http://schemas.openxmlformats.org/officeDocument/2006/relationships/image" Target="../media/image94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97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96.emf"/><Relationship Id="rId5" Type="http://schemas.openxmlformats.org/officeDocument/2006/relationships/image" Target="../media/image95.png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jpeg"/><Relationship Id="rId7" Type="http://schemas.openxmlformats.org/officeDocument/2006/relationships/image" Target="../media/image190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23.png"/><Relationship Id="rId5" Type="http://schemas.openxmlformats.org/officeDocument/2006/relationships/image" Target="../media/image4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8" descr="MUON-Slide-graphBase-pagebottom.jpg">
            <a:extLst>
              <a:ext uri="{FF2B5EF4-FFF2-40B4-BE49-F238E27FC236}">
                <a16:creationId xmlns:a16="http://schemas.microsoft.com/office/drawing/2014/main" id="{92F44FF7-5B73-9144-D14E-1A84CAB468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0772" r="1"/>
          <a:stretch/>
        </p:blipFill>
        <p:spPr>
          <a:xfrm rot="5400000">
            <a:off x="-2107611" y="3259077"/>
            <a:ext cx="4999914" cy="7846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B616F9-D3CC-A0FD-15CB-10E56DA3A680}"/>
              </a:ext>
            </a:extLst>
          </p:cNvPr>
          <p:cNvSpPr txBox="1">
            <a:spLocks/>
          </p:cNvSpPr>
          <p:nvPr/>
        </p:nvSpPr>
        <p:spPr>
          <a:xfrm>
            <a:off x="1554246" y="2295774"/>
            <a:ext cx="9083505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lvl="0" algn="ctr">
              <a:lnSpc>
                <a:spcPct val="100000"/>
              </a:lnSpc>
              <a:defRPr/>
            </a:pPr>
            <a:r>
              <a:rPr lang="en-US" sz="4500" kern="0" dirty="0"/>
              <a:t>Magnet Design for the first demo cell of the 6D cooling (B5-like)</a:t>
            </a:r>
          </a:p>
          <a:p>
            <a:pPr lvl="0" algn="ctr">
              <a:lnSpc>
                <a:spcPct val="100000"/>
              </a:lnSpc>
              <a:defRPr/>
            </a:pPr>
            <a:b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40E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xo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xo"/>
              </a:rPr>
              <a:t>G. </a:t>
            </a:r>
            <a:r>
              <a:rPr lang="en-US" sz="2000" kern="0" dirty="0">
                <a:solidFill>
                  <a:srgbClr val="0070C0"/>
                </a:solidFill>
              </a:rPr>
              <a:t>Scarantino, L. Bottura, M. Castoldi, S. Fabbri, L. Rossi, M. Statera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40E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xo"/>
              </a:rPr>
            </a:br>
            <a:b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F40E53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xo"/>
              </a:rPr>
            </a:b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2F9BC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Exo"/>
              </a:rPr>
              <a:t>14/05/2025</a:t>
            </a:r>
          </a:p>
        </p:txBody>
      </p:sp>
      <p:pic>
        <p:nvPicPr>
          <p:cNvPr id="7" name="Picture 6" descr="A picture containing font, logo, text, graphics&#10;&#10;Description automatically generated">
            <a:extLst>
              <a:ext uri="{FF2B5EF4-FFF2-40B4-BE49-F238E27FC236}">
                <a16:creationId xmlns:a16="http://schemas.microsoft.com/office/drawing/2014/main" id="{38CD6D9E-DAE0-1253-9BD9-EC00D7375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6169" y="8626"/>
            <a:ext cx="1515120" cy="684834"/>
          </a:xfrm>
          <a:prstGeom prst="rect">
            <a:avLst/>
          </a:prstGeom>
        </p:spPr>
      </p:pic>
      <p:pic>
        <p:nvPicPr>
          <p:cNvPr id="2" name="Picture 4" descr="Muon Collider Physics Summary - CERN Document Server">
            <a:extLst>
              <a:ext uri="{FF2B5EF4-FFF2-40B4-BE49-F238E27FC236}">
                <a16:creationId xmlns:a16="http://schemas.microsoft.com/office/drawing/2014/main" id="{9ADC281A-4789-4F73-C481-D8AD17665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6E2532-1C6B-F54D-ADB4-36EC5C95B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6239" y="0"/>
            <a:ext cx="994939" cy="1151467"/>
          </a:xfrm>
          <a:prstGeom prst="rect">
            <a:avLst/>
          </a:prstGeom>
        </p:spPr>
      </p:pic>
      <p:pic>
        <p:nvPicPr>
          <p:cNvPr id="4" name="Image 8" descr="MUON-Slide-graphBase-pagebottom.jpg">
            <a:extLst>
              <a:ext uri="{FF2B5EF4-FFF2-40B4-BE49-F238E27FC236}">
                <a16:creationId xmlns:a16="http://schemas.microsoft.com/office/drawing/2014/main" id="{9A25F6DA-CFA1-1A12-9B7F-840D4D848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14622" y="6073306"/>
            <a:ext cx="12177378" cy="78469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F9DD92-FB43-FCEF-928D-36BCC35E2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702" y="8626"/>
            <a:ext cx="2276456" cy="6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D32E1-B06C-360F-FF2D-C1F711FF5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1</a:t>
            </a:fld>
            <a:endParaRPr lang="it-IT" dirty="0"/>
          </a:p>
        </p:txBody>
      </p:sp>
      <p:pic>
        <p:nvPicPr>
          <p:cNvPr id="1032" name="Picture 8" descr="Inforegio - Download centre for visual elements">
            <a:extLst>
              <a:ext uri="{FF2B5EF4-FFF2-40B4-BE49-F238E27FC236}">
                <a16:creationId xmlns:a16="http://schemas.microsoft.com/office/drawing/2014/main" id="{49E9560C-A98C-86AF-F348-E250CF651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" y="1329087"/>
            <a:ext cx="2216556" cy="46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8" descr="MUON-Slide-graphBase-pagebottom.jpg">
            <a:extLst>
              <a:ext uri="{FF2B5EF4-FFF2-40B4-BE49-F238E27FC236}">
                <a16:creationId xmlns:a16="http://schemas.microsoft.com/office/drawing/2014/main" id="{ADDE82F4-86E5-685A-1214-E47A5DE6BA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12090" r="1"/>
          <a:stretch/>
        </p:blipFill>
        <p:spPr>
          <a:xfrm rot="10800000">
            <a:off x="2323801" y="0"/>
            <a:ext cx="5392023" cy="784694"/>
          </a:xfrm>
          <a:prstGeom prst="rect">
            <a:avLst/>
          </a:prstGeom>
        </p:spPr>
      </p:pic>
      <p:pic>
        <p:nvPicPr>
          <p:cNvPr id="9" name="Image 8" descr="MUON-Slide-graphBase-pagebottom.jpg">
            <a:extLst>
              <a:ext uri="{FF2B5EF4-FFF2-40B4-BE49-F238E27FC236}">
                <a16:creationId xmlns:a16="http://schemas.microsoft.com/office/drawing/2014/main" id="{ACC4312D-EC13-848C-80BB-880A83425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14961" r="1"/>
          <a:stretch/>
        </p:blipFill>
        <p:spPr>
          <a:xfrm rot="16200000">
            <a:off x="9116308" y="2997614"/>
            <a:ext cx="5366689" cy="78469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EBD6986-0EF0-35C5-9F4E-9491618665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2988" r="5228" b="2760"/>
          <a:stretch/>
        </p:blipFill>
        <p:spPr bwMode="auto">
          <a:xfrm>
            <a:off x="11485921" y="19617"/>
            <a:ext cx="686628" cy="6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6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4CC56-E68D-8801-17EE-65A906A85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3CC9FE09-2040-6493-E2A6-D0F570A986A8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3366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u="sng" kern="0" dirty="0">
                <a:solidFill>
                  <a:schemeClr val="accent1"/>
                </a:solidFill>
              </a:rPr>
              <a:t>B5 DEMO MAG 2.3</a:t>
            </a:r>
            <a:r>
              <a:rPr lang="en-US" kern="0" dirty="0">
                <a:solidFill>
                  <a:schemeClr val="accent1"/>
                </a:solidFill>
              </a:rPr>
              <a:t> Configuration - </a:t>
            </a:r>
            <a:r>
              <a:rPr lang="en-US" kern="0" dirty="0"/>
              <a:t>Results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0DFD6188-C000-D835-59A1-176F2B67E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22433A1D-AAD6-062E-83F5-99B354652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E3D1CB-F555-F138-61F5-2C912F9172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64E5F7A-7A79-3D3C-4EB3-5E8E0619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10</a:t>
            </a:fld>
            <a:endParaRPr lang="it-IT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538A6B-B31B-94E6-2F75-629E33B26EC9}"/>
              </a:ext>
            </a:extLst>
          </p:cNvPr>
          <p:cNvGrpSpPr/>
          <p:nvPr/>
        </p:nvGrpSpPr>
        <p:grpSpPr>
          <a:xfrm>
            <a:off x="3394794" y="1175530"/>
            <a:ext cx="3878101" cy="2386505"/>
            <a:chOff x="5314948" y="1347151"/>
            <a:chExt cx="4102346" cy="24968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68DD7F6-B1B1-A543-C46A-0531272D5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4948" y="1347151"/>
              <a:ext cx="4102346" cy="2496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82D0D5C-9D97-8067-BBBB-36BD8DE17F7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713851" y="1416686"/>
                  <a:ext cx="502355" cy="2415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9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it-IT" sz="9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oMath>
                    </m:oMathPara>
                  </a14:m>
                  <a:endParaRPr lang="en-US" sz="9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82D0D5C-9D97-8067-BBBB-36BD8DE17F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13851" y="1416686"/>
                  <a:ext cx="502355" cy="24150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E057A9-06E4-7E29-94EA-6D820BFA0134}"/>
                  </a:ext>
                </a:extLst>
              </p:cNvPr>
              <p:cNvSpPr txBox="1"/>
              <p:nvPr/>
            </p:nvSpPr>
            <p:spPr>
              <a:xfrm>
                <a:off x="3795673" y="3250474"/>
                <a:ext cx="1959383" cy="48404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𝐼𝑐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𝑚𝑎𝑟𝑔𝑖𝑛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E057A9-06E4-7E29-94EA-6D820BFA0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673" y="3250474"/>
                <a:ext cx="1959383" cy="484043"/>
              </a:xfrm>
              <a:prstGeom prst="rect">
                <a:avLst/>
              </a:prstGeom>
              <a:blipFill>
                <a:blip r:embed="rId8"/>
                <a:stretch>
                  <a:fillRect l="-920" r="-920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CasellaDiTesto 150">
            <a:extLst>
              <a:ext uri="{FF2B5EF4-FFF2-40B4-BE49-F238E27FC236}">
                <a16:creationId xmlns:a16="http://schemas.microsoft.com/office/drawing/2014/main" id="{AA44A253-EBF1-AA00-971F-81AD5F532345}"/>
              </a:ext>
            </a:extLst>
          </p:cNvPr>
          <p:cNvSpPr txBox="1"/>
          <p:nvPr/>
        </p:nvSpPr>
        <p:spPr>
          <a:xfrm>
            <a:off x="7127406" y="1287787"/>
            <a:ext cx="1769381" cy="118494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Mag. Energy </a:t>
            </a:r>
            <a:r>
              <a:rPr lang="it-IT" sz="1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Lattice (Coil1 / Coil2)</a:t>
            </a:r>
          </a:p>
          <a:p>
            <a:pPr algn="ctr"/>
            <a:r>
              <a:rPr lang="it-IT" sz="1100" b="1" dirty="0">
                <a:solidFill>
                  <a:schemeClr val="accent2"/>
                </a:solidFill>
              </a:rPr>
              <a:t>149 MJ/m3 / 92.9 MJ/m3</a:t>
            </a:r>
          </a:p>
          <a:p>
            <a:pPr algn="ctr"/>
            <a:endParaRPr lang="it-IT" sz="500" b="1" dirty="0">
              <a:solidFill>
                <a:schemeClr val="accent2"/>
              </a:solidFill>
            </a:endParaRPr>
          </a:p>
          <a:p>
            <a:pPr algn="ctr"/>
            <a:r>
              <a:rPr lang="it-IT" sz="1100" b="1" dirty="0">
                <a:solidFill>
                  <a:schemeClr val="accent1"/>
                </a:solidFill>
              </a:rPr>
              <a:t>Total Mag. Energy - full </a:t>
            </a:r>
            <a:r>
              <a:rPr lang="it-IT" sz="1100" b="1" dirty="0" err="1">
                <a:solidFill>
                  <a:schemeClr val="accent1"/>
                </a:solidFill>
              </a:rPr>
              <a:t>cell</a:t>
            </a:r>
            <a:endParaRPr lang="it-IT" sz="1100" b="1" dirty="0">
              <a:solidFill>
                <a:schemeClr val="accent1"/>
              </a:solidFill>
            </a:endParaRPr>
          </a:p>
          <a:p>
            <a:pPr algn="ctr"/>
            <a:r>
              <a:rPr lang="it-IT" sz="1100" b="1" dirty="0">
                <a:solidFill>
                  <a:schemeClr val="accent2"/>
                </a:solidFill>
              </a:rPr>
              <a:t>12.2 MJ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2230112-B3A1-132A-6CF3-4FA8407C41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9749" y="4412640"/>
            <a:ext cx="2984438" cy="187811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F30CCDF-9A3E-ABFF-5A2C-04CCC5FF88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1723" y="4412640"/>
            <a:ext cx="2984438" cy="1878119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5CAE55F-1A09-05A6-F8AC-251384EA3FD9}"/>
              </a:ext>
            </a:extLst>
          </p:cNvPr>
          <p:cNvSpPr txBox="1"/>
          <p:nvPr/>
        </p:nvSpPr>
        <p:spPr>
          <a:xfrm>
            <a:off x="275089" y="6078597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Hoop Stress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CEDC46-E509-E3C1-FADD-8225665F73AA}"/>
              </a:ext>
            </a:extLst>
          </p:cNvPr>
          <p:cNvSpPr txBox="1"/>
          <p:nvPr/>
        </p:nvSpPr>
        <p:spPr>
          <a:xfrm>
            <a:off x="2694668" y="6078597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Radial Stress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7A541FF-5B32-2CBB-7738-931C62CF26E3}"/>
              </a:ext>
            </a:extLst>
          </p:cNvPr>
          <p:cNvGrpSpPr/>
          <p:nvPr/>
        </p:nvGrpSpPr>
        <p:grpSpPr>
          <a:xfrm>
            <a:off x="5519964" y="4413180"/>
            <a:ext cx="3195521" cy="2003971"/>
            <a:chOff x="5519964" y="4274149"/>
            <a:chExt cx="3195521" cy="200397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665CBB-8FD4-1F95-34AC-8AD821C10027}"/>
                </a:ext>
              </a:extLst>
            </p:cNvPr>
            <p:cNvSpPr txBox="1"/>
            <p:nvPr/>
          </p:nvSpPr>
          <p:spPr>
            <a:xfrm>
              <a:off x="6698610" y="4740992"/>
              <a:ext cx="194757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/>
                <a:t>Radial pressure applied on the external coil boundary:</a:t>
              </a:r>
            </a:p>
            <a:p>
              <a:pPr marL="285750" indent="-285750" algn="ctr">
                <a:buFontTx/>
                <a:buChar char="-"/>
              </a:pPr>
              <a:r>
                <a:rPr lang="en-GB" sz="1200" dirty="0">
                  <a:solidFill>
                    <a:srgbClr val="C83964"/>
                  </a:solidFill>
                </a:rPr>
                <a:t>10 MPa </a:t>
              </a:r>
              <a:r>
                <a:rPr lang="en-GB" sz="1200" dirty="0"/>
                <a:t>on Coil1</a:t>
              </a:r>
            </a:p>
            <a:p>
              <a:pPr marL="285750" indent="-285750" algn="ctr">
                <a:buFontTx/>
                <a:buChar char="-"/>
              </a:pPr>
              <a:r>
                <a:rPr lang="en-GB" sz="1200" dirty="0">
                  <a:solidFill>
                    <a:srgbClr val="C83964"/>
                  </a:solidFill>
                </a:rPr>
                <a:t>60MPa</a:t>
              </a:r>
              <a:r>
                <a:rPr lang="en-GB" sz="1200" dirty="0"/>
                <a:t> on Coil2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E52BBC1-6747-FCE1-2E56-7C96E90CDC77}"/>
                </a:ext>
              </a:extLst>
            </p:cNvPr>
            <p:cNvGrpSpPr/>
            <p:nvPr/>
          </p:nvGrpSpPr>
          <p:grpSpPr>
            <a:xfrm>
              <a:off x="5519964" y="4274149"/>
              <a:ext cx="3195521" cy="2003971"/>
              <a:chOff x="5519964" y="4274149"/>
              <a:chExt cx="3195521" cy="2003971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30AA8CF-72BB-D5C2-91C7-A6DD44395A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19964" y="4274149"/>
                <a:ext cx="3195521" cy="2003971"/>
              </a:xfrm>
              <a:prstGeom prst="rect">
                <a:avLst/>
              </a:prstGeom>
            </p:spPr>
          </p:pic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79F437A3-C299-5E5C-E9C7-9C1B132662CB}"/>
                  </a:ext>
                </a:extLst>
              </p:cNvPr>
              <p:cNvSpPr/>
              <p:nvPr/>
            </p:nvSpPr>
            <p:spPr>
              <a:xfrm>
                <a:off x="5787027" y="5814980"/>
                <a:ext cx="169902" cy="180840"/>
              </a:xfrm>
              <a:prstGeom prst="round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29EA1F8E-F780-5B99-1A57-36DB2D31D80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5787" r="1680" b="2447"/>
          <a:stretch/>
        </p:blipFill>
        <p:spPr>
          <a:xfrm>
            <a:off x="142520" y="1063430"/>
            <a:ext cx="3252274" cy="2691729"/>
          </a:xfrm>
          <a:prstGeom prst="rect">
            <a:avLst/>
          </a:prstGeom>
        </p:spPr>
      </p:pic>
      <p:sp>
        <p:nvSpPr>
          <p:cNvPr id="64" name="CasellaDiTesto 150">
            <a:extLst>
              <a:ext uri="{FF2B5EF4-FFF2-40B4-BE49-F238E27FC236}">
                <a16:creationId xmlns:a16="http://schemas.microsoft.com/office/drawing/2014/main" id="{C6281A3C-7B83-983C-8DD6-F09FC5E5DE44}"/>
              </a:ext>
            </a:extLst>
          </p:cNvPr>
          <p:cNvSpPr txBox="1"/>
          <p:nvPr/>
        </p:nvSpPr>
        <p:spPr>
          <a:xfrm>
            <a:off x="2262377" y="753362"/>
            <a:ext cx="140970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analysis</a:t>
            </a:r>
            <a:endParaRPr lang="it-IT" sz="1600" b="1" dirty="0">
              <a:solidFill>
                <a:srgbClr val="FF0000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AD726C3-8E63-8358-FFB9-581FD653F4E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2520" y="3897955"/>
            <a:ext cx="5649415" cy="338554"/>
            <a:chOff x="142520" y="3897955"/>
            <a:chExt cx="5649415" cy="33855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13B6E64-E858-B395-82C3-2DD23F3427DB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42520" y="3997569"/>
              <a:ext cx="5649415" cy="0"/>
            </a:xfrm>
            <a:prstGeom prst="line">
              <a:avLst/>
            </a:prstGeom>
            <a:ln w="28575">
              <a:solidFill>
                <a:schemeClr val="accent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asellaDiTesto 150">
              <a:extLst>
                <a:ext uri="{FF2B5EF4-FFF2-40B4-BE49-F238E27FC236}">
                  <a16:creationId xmlns:a16="http://schemas.microsoft.com/office/drawing/2014/main" id="{7C28335E-975E-3AEB-4277-5568FC5F64F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74897" y="3897955"/>
              <a:ext cx="218466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Mechanical Analysis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C643FBA8-D07C-9539-A956-AA915FE6A338}"/>
              </a:ext>
            </a:extLst>
          </p:cNvPr>
          <p:cNvSpPr/>
          <p:nvPr/>
        </p:nvSpPr>
        <p:spPr>
          <a:xfrm>
            <a:off x="2422685" y="4405430"/>
            <a:ext cx="298601" cy="22815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8D06535-A45E-AB1D-D0DD-E48D3CD1DF0D}"/>
              </a:ext>
            </a:extLst>
          </p:cNvPr>
          <p:cNvSpPr/>
          <p:nvPr/>
        </p:nvSpPr>
        <p:spPr>
          <a:xfrm>
            <a:off x="4917679" y="4405430"/>
            <a:ext cx="298601" cy="22815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FA5F250-6B55-B0F9-66F1-5C1FF6DC1689}"/>
              </a:ext>
            </a:extLst>
          </p:cNvPr>
          <p:cNvSpPr/>
          <p:nvPr/>
        </p:nvSpPr>
        <p:spPr>
          <a:xfrm>
            <a:off x="6029625" y="3384550"/>
            <a:ext cx="256876" cy="2014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A4EBA2C-1AD8-5AAB-4B2B-F695D4FDF9A7}"/>
              </a:ext>
            </a:extLst>
          </p:cNvPr>
          <p:cNvSpPr txBox="1"/>
          <p:nvPr/>
        </p:nvSpPr>
        <p:spPr>
          <a:xfrm>
            <a:off x="10652262" y="2750551"/>
            <a:ext cx="14371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400" dirty="0">
                <a:cs typeface="Arial" panose="020B0604020202020204" pitchFamily="34" charset="0"/>
              </a:rPr>
              <a:t>Exceedingly high margins:</a:t>
            </a:r>
          </a:p>
          <a:p>
            <a:pPr algn="ctr"/>
            <a:r>
              <a:rPr lang="en-IN" sz="1400" b="1" dirty="0">
                <a:cs typeface="Arial" panose="020B0604020202020204" pitchFamily="34" charset="0"/>
                <a:sym typeface="Wingdings" panose="05000000000000000000" pitchFamily="2" charset="2"/>
              </a:rPr>
              <a:t>not optimized!</a:t>
            </a:r>
            <a:endParaRPr lang="en-GB" sz="14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70156A-BC99-8A2A-37A9-856048DAC75F}"/>
              </a:ext>
            </a:extLst>
          </p:cNvPr>
          <p:cNvSpPr txBox="1"/>
          <p:nvPr/>
        </p:nvSpPr>
        <p:spPr>
          <a:xfrm>
            <a:off x="6068350" y="3768355"/>
            <a:ext cx="2518849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N" sz="1400" dirty="0">
                <a:cs typeface="Arial" panose="020B0604020202020204" pitchFamily="34" charset="0"/>
              </a:rPr>
              <a:t>Minimum ext. pressure: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>
                <a:cs typeface="Arial" panose="020B0604020202020204" pitchFamily="34" charset="0"/>
              </a:rPr>
              <a:t>Radial stress &lt; 1MPa,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>
                <a:cs typeface="Arial" panose="020B0604020202020204" pitchFamily="34" charset="0"/>
              </a:rPr>
              <a:t>Hoop stress &gt; 0 in operation</a:t>
            </a:r>
            <a:endParaRPr lang="en-IN" sz="1400" dirty="0"/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0B500443-1998-433C-282E-DFEFB317F75E}"/>
              </a:ext>
            </a:extLst>
          </p:cNvPr>
          <p:cNvSpPr/>
          <p:nvPr/>
        </p:nvSpPr>
        <p:spPr>
          <a:xfrm>
            <a:off x="9040516" y="5145811"/>
            <a:ext cx="637672" cy="2994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DBA85DA-0610-7255-8C96-D830E187CE88}"/>
              </a:ext>
            </a:extLst>
          </p:cNvPr>
          <p:cNvSpPr txBox="1"/>
          <p:nvPr/>
        </p:nvSpPr>
        <p:spPr>
          <a:xfrm>
            <a:off x="9799558" y="4818466"/>
            <a:ext cx="2068929" cy="954107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N" sz="1400" dirty="0">
                <a:cs typeface="Arial" panose="020B0604020202020204" pitchFamily="34" charset="0"/>
              </a:rPr>
              <a:t>Resulting Stresses: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dirty="0"/>
              <a:t>176 MPa </a:t>
            </a:r>
            <a:r>
              <a:rPr lang="en-IN" sz="1400" dirty="0"/>
              <a:t>peak hoop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dirty="0"/>
              <a:t>0.98 MPa </a:t>
            </a:r>
            <a:r>
              <a:rPr lang="en-IN" sz="1400" dirty="0"/>
              <a:t>peak positive radial stress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03A1553-9821-C453-8281-CEF0AB17808A}"/>
              </a:ext>
            </a:extLst>
          </p:cNvPr>
          <p:cNvSpPr txBox="1"/>
          <p:nvPr/>
        </p:nvSpPr>
        <p:spPr>
          <a:xfrm>
            <a:off x="9839512" y="1381607"/>
            <a:ext cx="2249922" cy="116955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u="sng" dirty="0"/>
              <a:t>Magnetc energy density </a:t>
            </a:r>
            <a:r>
              <a:rPr lang="en-IN" sz="1400" dirty="0"/>
              <a:t>values </a:t>
            </a:r>
            <a:r>
              <a:rPr lang="en-IN" sz="1400" u="sng" dirty="0"/>
              <a:t>within target limit</a:t>
            </a:r>
            <a:r>
              <a:rPr lang="en-IN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/>
              <a:t>Resulting axial forces: </a:t>
            </a:r>
            <a:r>
              <a:rPr lang="en-IN" sz="1400" b="1" dirty="0"/>
              <a:t>4.12 MN</a:t>
            </a:r>
            <a:r>
              <a:rPr lang="en-IN" sz="1400" dirty="0"/>
              <a:t>, </a:t>
            </a:r>
            <a:r>
              <a:rPr lang="en-IN" sz="1400" b="1" dirty="0"/>
              <a:t>8.25 MN</a:t>
            </a:r>
          </a:p>
        </p:txBody>
      </p:sp>
      <p:sp>
        <p:nvSpPr>
          <p:cNvPr id="92" name="Arrow: Right 91">
            <a:extLst>
              <a:ext uri="{FF2B5EF4-FFF2-40B4-BE49-F238E27FC236}">
                <a16:creationId xmlns:a16="http://schemas.microsoft.com/office/drawing/2014/main" id="{13DFD5AB-DE29-BD1D-0209-1DDC3DE842FB}"/>
              </a:ext>
            </a:extLst>
          </p:cNvPr>
          <p:cNvSpPr/>
          <p:nvPr/>
        </p:nvSpPr>
        <p:spPr>
          <a:xfrm>
            <a:off x="9080750" y="1735211"/>
            <a:ext cx="637672" cy="2994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3FF2C18D-716D-2866-CE55-C4DCB3DE25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0710" y="2792542"/>
            <a:ext cx="3319612" cy="75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66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5B0C-9032-FF57-2916-0F21FEC6F8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5ADBD1F-5957-1B9E-58CD-91760DC89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15" y="4518043"/>
            <a:ext cx="2989561" cy="1781584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76E8EC97-1B02-6281-53A6-0D26B3892FA1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3366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u="sng" kern="0" dirty="0">
                <a:solidFill>
                  <a:schemeClr val="accent1"/>
                </a:solidFill>
              </a:rPr>
              <a:t>B5 DEMO MAG 2.4</a:t>
            </a:r>
            <a:r>
              <a:rPr lang="en-US" kern="0" dirty="0">
                <a:solidFill>
                  <a:schemeClr val="accent1"/>
                </a:solidFill>
              </a:rPr>
              <a:t> Configuration - </a:t>
            </a:r>
            <a:r>
              <a:rPr lang="en-US" kern="0" dirty="0"/>
              <a:t>Results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59134EB7-4C7B-44BC-6872-2CC6DE59A7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C6358443-1F1D-41A3-6178-63BB26C22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B58CEE-EB41-0A70-CF80-E87916907A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7EC6FF-5D07-FFA6-CD5A-B74890E3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11</a:t>
            </a:fld>
            <a:endParaRPr lang="it-IT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572237-619B-6B8D-C3C9-42645B8821C3}"/>
              </a:ext>
            </a:extLst>
          </p:cNvPr>
          <p:cNvGrpSpPr/>
          <p:nvPr/>
        </p:nvGrpSpPr>
        <p:grpSpPr>
          <a:xfrm>
            <a:off x="3275735" y="1112731"/>
            <a:ext cx="3797191" cy="2186370"/>
            <a:chOff x="3275735" y="1208981"/>
            <a:chExt cx="3797191" cy="218637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DC4C52-4995-7C87-B1C9-1711CBA1D4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75735" y="1271602"/>
              <a:ext cx="3797191" cy="21237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D452FF0-13E2-3BB8-6E24-0A36FFC7E3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487451" y="1208981"/>
                  <a:ext cx="474895" cy="2308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9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it-IT" sz="9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oMath>
                    </m:oMathPara>
                  </a14:m>
                  <a:endParaRPr lang="en-US" sz="9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D452FF0-13E2-3BB8-6E24-0A36FFC7E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7451" y="1208981"/>
                  <a:ext cx="474895" cy="2308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4844D1-C1E1-B647-5157-E14C26E63877}"/>
                  </a:ext>
                </a:extLst>
              </p:cNvPr>
              <p:cNvSpPr txBox="1"/>
              <p:nvPr/>
            </p:nvSpPr>
            <p:spPr>
              <a:xfrm>
                <a:off x="3795673" y="3192724"/>
                <a:ext cx="1959383" cy="48404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𝐼𝑐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𝑚𝑎𝑟𝑔𝑖𝑛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54844D1-C1E1-B647-5157-E14C26E63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673" y="3192724"/>
                <a:ext cx="1959383" cy="484043"/>
              </a:xfrm>
              <a:prstGeom prst="rect">
                <a:avLst/>
              </a:prstGeom>
              <a:blipFill>
                <a:blip r:embed="rId11"/>
                <a:stretch>
                  <a:fillRect l="-920" r="-920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CasellaDiTesto 150">
            <a:extLst>
              <a:ext uri="{FF2B5EF4-FFF2-40B4-BE49-F238E27FC236}">
                <a16:creationId xmlns:a16="http://schemas.microsoft.com/office/drawing/2014/main" id="{9D86F224-0327-2F01-4341-F401D936BBCA}"/>
              </a:ext>
            </a:extLst>
          </p:cNvPr>
          <p:cNvSpPr txBox="1"/>
          <p:nvPr/>
        </p:nvSpPr>
        <p:spPr>
          <a:xfrm>
            <a:off x="2262377" y="753362"/>
            <a:ext cx="1409700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analysis</a:t>
            </a:r>
            <a:endParaRPr lang="it-IT" sz="1600" b="1" dirty="0">
              <a:solidFill>
                <a:srgbClr val="FF0000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CCC8E3D8-D19E-379E-8BE3-040A59A3E35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2520" y="3897955"/>
            <a:ext cx="5649415" cy="338554"/>
            <a:chOff x="142520" y="3897955"/>
            <a:chExt cx="5649415" cy="338554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B7B831A-C5F7-594F-B407-51A7A96CB555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142520" y="3997569"/>
              <a:ext cx="5649415" cy="0"/>
            </a:xfrm>
            <a:prstGeom prst="line">
              <a:avLst/>
            </a:prstGeom>
            <a:ln w="28575">
              <a:solidFill>
                <a:schemeClr val="accent1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asellaDiTesto 150">
              <a:extLst>
                <a:ext uri="{FF2B5EF4-FFF2-40B4-BE49-F238E27FC236}">
                  <a16:creationId xmlns:a16="http://schemas.microsoft.com/office/drawing/2014/main" id="{7A3C35A6-7CC3-74D5-40FC-6FF7DC3B831E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74897" y="3897955"/>
              <a:ext cx="218466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Mechanical Analysis</a:t>
              </a:r>
              <a:endParaRPr lang="it-IT" sz="16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F7743A80-85F9-BDCA-1277-32336116A402}"/>
              </a:ext>
            </a:extLst>
          </p:cNvPr>
          <p:cNvSpPr/>
          <p:nvPr/>
        </p:nvSpPr>
        <p:spPr>
          <a:xfrm>
            <a:off x="2405617" y="4518043"/>
            <a:ext cx="330454" cy="25340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8A606111-6AA6-E3CD-AD78-AE71D028047B}"/>
              </a:ext>
            </a:extLst>
          </p:cNvPr>
          <p:cNvSpPr/>
          <p:nvPr/>
        </p:nvSpPr>
        <p:spPr>
          <a:xfrm>
            <a:off x="5109349" y="4518043"/>
            <a:ext cx="391365" cy="253409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9097A245-7CD3-8933-5A93-2519B303C2D7}"/>
              </a:ext>
            </a:extLst>
          </p:cNvPr>
          <p:cNvSpPr/>
          <p:nvPr/>
        </p:nvSpPr>
        <p:spPr>
          <a:xfrm>
            <a:off x="5958032" y="3111643"/>
            <a:ext cx="256876" cy="20143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97DAEE5-DA86-231F-891D-39374A190CB9}"/>
              </a:ext>
            </a:extLst>
          </p:cNvPr>
          <p:cNvSpPr txBox="1"/>
          <p:nvPr/>
        </p:nvSpPr>
        <p:spPr>
          <a:xfrm>
            <a:off x="9812874" y="2921357"/>
            <a:ext cx="22860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1400" dirty="0">
                <a:cs typeface="Arial" panose="020B0604020202020204" pitchFamily="34" charset="0"/>
              </a:rPr>
              <a:t>Acceptable margin values!</a:t>
            </a:r>
          </a:p>
          <a:p>
            <a:pPr algn="ctr"/>
            <a:r>
              <a:rPr lang="en-IN" sz="1400" dirty="0">
                <a:cs typeface="Arial" panose="020B0604020202020204" pitchFamily="34" charset="0"/>
                <a:sym typeface="Wingdings" panose="05000000000000000000" pitchFamily="2" charset="2"/>
              </a:rPr>
              <a:t> Better conductor usage</a:t>
            </a:r>
            <a:endParaRPr lang="en-GB" sz="1400" dirty="0"/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id="{612EA023-FEE4-FB4A-444B-1CEF0BFB9982}"/>
              </a:ext>
            </a:extLst>
          </p:cNvPr>
          <p:cNvSpPr/>
          <p:nvPr/>
        </p:nvSpPr>
        <p:spPr>
          <a:xfrm>
            <a:off x="8500978" y="5135839"/>
            <a:ext cx="882196" cy="30938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11004AC-3DDD-F53B-422E-02A8F7B9066E}"/>
              </a:ext>
            </a:extLst>
          </p:cNvPr>
          <p:cNvSpPr txBox="1"/>
          <p:nvPr/>
        </p:nvSpPr>
        <p:spPr>
          <a:xfrm>
            <a:off x="9517984" y="4614569"/>
            <a:ext cx="2407724" cy="138499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N" sz="1400" u="sng" dirty="0">
                <a:cs typeface="Arial" panose="020B0604020202020204" pitchFamily="34" charset="0"/>
              </a:rPr>
              <a:t>Note</a:t>
            </a:r>
            <a:r>
              <a:rPr lang="en-IN" sz="1400" dirty="0">
                <a:cs typeface="Arial" panose="020B0604020202020204" pitchFamily="34" charset="0"/>
              </a:rPr>
              <a:t>: not possible to reduce meet the requirement on the radial stress: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dirty="0"/>
              <a:t>98 MPa </a:t>
            </a:r>
            <a:r>
              <a:rPr lang="en-IN" sz="1400" dirty="0"/>
              <a:t>peak hoop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dirty="0"/>
              <a:t>2.4 MPa </a:t>
            </a:r>
            <a:r>
              <a:rPr lang="en-IN" sz="1400" dirty="0"/>
              <a:t>peak positive radial stress</a:t>
            </a: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id="{20CB7A8E-C8D7-03FB-8828-EA25091D4295}"/>
              </a:ext>
            </a:extLst>
          </p:cNvPr>
          <p:cNvSpPr/>
          <p:nvPr/>
        </p:nvSpPr>
        <p:spPr>
          <a:xfrm>
            <a:off x="9080750" y="1735211"/>
            <a:ext cx="637672" cy="29941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C5B6FA9-2459-F386-B1C2-B6CC8A5A1CBE}"/>
              </a:ext>
            </a:extLst>
          </p:cNvPr>
          <p:cNvSpPr txBox="1"/>
          <p:nvPr/>
        </p:nvSpPr>
        <p:spPr>
          <a:xfrm>
            <a:off x="9856412" y="1377603"/>
            <a:ext cx="2213673" cy="116955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u="sng" dirty="0"/>
              <a:t>Magnetc energy density </a:t>
            </a:r>
            <a:r>
              <a:rPr lang="en-IN" sz="1400" dirty="0"/>
              <a:t>values </a:t>
            </a:r>
            <a:r>
              <a:rPr lang="en-IN" sz="1400" u="sng" dirty="0"/>
              <a:t>within target limit</a:t>
            </a:r>
            <a:r>
              <a:rPr lang="en-IN" sz="14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dirty="0"/>
              <a:t>Resulting axial forces: </a:t>
            </a:r>
            <a:r>
              <a:rPr lang="en-IN" sz="1400" b="1" dirty="0"/>
              <a:t>- 4.61 MN</a:t>
            </a:r>
            <a:r>
              <a:rPr lang="en-IN" sz="1400" dirty="0"/>
              <a:t>, </a:t>
            </a:r>
            <a:r>
              <a:rPr lang="en-IN" sz="1400" b="1" dirty="0"/>
              <a:t>11.7 MN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5529BED-E6B5-9707-9A46-BEB13BBF8C2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r="7140"/>
          <a:stretch/>
        </p:blipFill>
        <p:spPr>
          <a:xfrm>
            <a:off x="121915" y="1226430"/>
            <a:ext cx="2975471" cy="2370205"/>
          </a:xfrm>
          <a:prstGeom prst="rect">
            <a:avLst/>
          </a:prstGeom>
        </p:spPr>
      </p:pic>
      <p:sp>
        <p:nvSpPr>
          <p:cNvPr id="12" name="CasellaDiTesto 150">
            <a:extLst>
              <a:ext uri="{FF2B5EF4-FFF2-40B4-BE49-F238E27FC236}">
                <a16:creationId xmlns:a16="http://schemas.microsoft.com/office/drawing/2014/main" id="{A9A47179-705B-9D1F-34B2-EBC8550FD946}"/>
              </a:ext>
            </a:extLst>
          </p:cNvPr>
          <p:cNvSpPr txBox="1"/>
          <p:nvPr/>
        </p:nvSpPr>
        <p:spPr>
          <a:xfrm>
            <a:off x="7068011" y="1414588"/>
            <a:ext cx="1874749" cy="938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Mag. Energy Density (Coil 1 / Coil 2)</a:t>
            </a:r>
          </a:p>
          <a:p>
            <a:pPr algn="ctr"/>
            <a:r>
              <a:rPr lang="it-IT" sz="1100" b="1" dirty="0">
                <a:solidFill>
                  <a:schemeClr val="accent2"/>
                </a:solidFill>
              </a:rPr>
              <a:t>152 MJ/m3 / 147 MJ/m3</a:t>
            </a:r>
          </a:p>
          <a:p>
            <a:pPr algn="ctr"/>
            <a:r>
              <a:rPr lang="it-IT" sz="1100" b="1" dirty="0">
                <a:solidFill>
                  <a:schemeClr val="accent1"/>
                </a:solidFill>
              </a:rPr>
              <a:t>Total Mag. Energy - full </a:t>
            </a:r>
            <a:r>
              <a:rPr lang="it-IT" sz="1100" b="1" dirty="0" err="1">
                <a:solidFill>
                  <a:schemeClr val="accent1"/>
                </a:solidFill>
              </a:rPr>
              <a:t>cell</a:t>
            </a:r>
            <a:endParaRPr lang="it-IT" sz="1100" b="1" dirty="0">
              <a:solidFill>
                <a:schemeClr val="accent1"/>
              </a:solidFill>
            </a:endParaRPr>
          </a:p>
          <a:p>
            <a:pPr algn="ctr"/>
            <a:r>
              <a:rPr lang="it-IT" sz="1100" b="1" dirty="0">
                <a:solidFill>
                  <a:schemeClr val="accent2"/>
                </a:solidFill>
              </a:rPr>
              <a:t>11.8 MJ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8A6F69-91FF-C2DD-4D77-06719257B1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88819" y="2750157"/>
            <a:ext cx="2724055" cy="8388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D3E356-2928-F33B-6DBA-57469E54923C}"/>
              </a:ext>
            </a:extLst>
          </p:cNvPr>
          <p:cNvSpPr txBox="1"/>
          <p:nvPr/>
        </p:nvSpPr>
        <p:spPr>
          <a:xfrm>
            <a:off x="382812" y="6071530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Hoop Stress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2FD83C-DC98-EAF5-0403-2AA7261AEBC2}"/>
              </a:ext>
            </a:extLst>
          </p:cNvPr>
          <p:cNvSpPr txBox="1"/>
          <p:nvPr/>
        </p:nvSpPr>
        <p:spPr>
          <a:xfrm>
            <a:off x="3051987" y="6071530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Radial Stress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04A48D-3DB8-4E8C-53C1-A59507BCA5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37101" y="4499561"/>
            <a:ext cx="2993867" cy="178415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E7E3E2B-7574-8D36-A8EF-6400CCF5C86A}"/>
              </a:ext>
            </a:extLst>
          </p:cNvPr>
          <p:cNvGrpSpPr/>
          <p:nvPr/>
        </p:nvGrpSpPr>
        <p:grpSpPr>
          <a:xfrm>
            <a:off x="5701801" y="4400083"/>
            <a:ext cx="2669926" cy="2003972"/>
            <a:chOff x="5701801" y="4400083"/>
            <a:chExt cx="2669926" cy="2003972"/>
          </a:xfrm>
        </p:grpSpPr>
        <p:pic>
          <p:nvPicPr>
            <p:cNvPr id="20" name="pg19">
              <a:extLst>
                <a:ext uri="{FF2B5EF4-FFF2-40B4-BE49-F238E27FC236}">
                  <a16:creationId xmlns:a16="http://schemas.microsoft.com/office/drawing/2014/main" id="{D904A66E-6A25-EE3F-AF95-54A02525880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01" y="4400083"/>
              <a:ext cx="2669926" cy="2003972"/>
            </a:xfrm>
            <a:prstGeom prst="rect">
              <a:avLst/>
            </a:prstGeom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6895251-C606-6440-7569-086215369820}"/>
                </a:ext>
              </a:extLst>
            </p:cNvPr>
            <p:cNvSpPr/>
            <p:nvPr/>
          </p:nvSpPr>
          <p:spPr>
            <a:xfrm>
              <a:off x="5930274" y="5915280"/>
              <a:ext cx="169902" cy="1808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AF16FCC-1C60-6B0D-68F4-8CAB47801C11}"/>
              </a:ext>
            </a:extLst>
          </p:cNvPr>
          <p:cNvSpPr txBox="1"/>
          <p:nvPr/>
        </p:nvSpPr>
        <p:spPr>
          <a:xfrm>
            <a:off x="6618556" y="4752620"/>
            <a:ext cx="1792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Radial pressure applied on the external coil boundary:</a:t>
            </a:r>
          </a:p>
          <a:p>
            <a:pPr algn="ctr"/>
            <a:r>
              <a:rPr lang="en-GB" sz="1100" dirty="0">
                <a:solidFill>
                  <a:srgbClr val="C83964"/>
                </a:solidFill>
              </a:rPr>
              <a:t> -    24 MPa </a:t>
            </a:r>
            <a:r>
              <a:rPr lang="en-GB" sz="1100" dirty="0"/>
              <a:t>on Coil1</a:t>
            </a:r>
          </a:p>
          <a:p>
            <a:pPr algn="ctr"/>
            <a:r>
              <a:rPr lang="en-GB" sz="1100" dirty="0">
                <a:solidFill>
                  <a:srgbClr val="C83964"/>
                </a:solidFill>
              </a:rPr>
              <a:t> - 90 MPa</a:t>
            </a:r>
            <a:r>
              <a:rPr lang="en-GB" sz="1100" dirty="0"/>
              <a:t> on Coil2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371743-0CB0-1247-0018-CCCBC13698B6}"/>
              </a:ext>
            </a:extLst>
          </p:cNvPr>
          <p:cNvSpPr txBox="1"/>
          <p:nvPr/>
        </p:nvSpPr>
        <p:spPr>
          <a:xfrm>
            <a:off x="5931998" y="3747888"/>
            <a:ext cx="2518849" cy="73866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N" sz="1400" dirty="0">
                <a:cs typeface="Arial" panose="020B0604020202020204" pitchFamily="34" charset="0"/>
              </a:rPr>
              <a:t>Minimum ext. pressure: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>
                <a:cs typeface="Arial" panose="020B0604020202020204" pitchFamily="34" charset="0"/>
              </a:rPr>
              <a:t>Radial stress &lt; 1MPa,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>
                <a:cs typeface="Arial" panose="020B0604020202020204" pitchFamily="34" charset="0"/>
              </a:rPr>
              <a:t>Hoop stress &gt; 0 in operation</a:t>
            </a:r>
            <a:endParaRPr lang="en-IN" sz="1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F8F1A5E-66A0-D1C4-086A-33B3A39AB51C}"/>
              </a:ext>
            </a:extLst>
          </p:cNvPr>
          <p:cNvGrpSpPr/>
          <p:nvPr/>
        </p:nvGrpSpPr>
        <p:grpSpPr>
          <a:xfrm>
            <a:off x="5695487" y="4406848"/>
            <a:ext cx="2669927" cy="2003973"/>
            <a:chOff x="655948" y="1361236"/>
            <a:chExt cx="2669927" cy="2003973"/>
          </a:xfrm>
        </p:grpSpPr>
        <p:pic>
          <p:nvPicPr>
            <p:cNvPr id="24" name="pg22">
              <a:extLst>
                <a:ext uri="{FF2B5EF4-FFF2-40B4-BE49-F238E27FC236}">
                  <a16:creationId xmlns:a16="http://schemas.microsoft.com/office/drawing/2014/main" id="{93C23B73-3047-239A-0CB3-549D468CE58B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948" y="1361236"/>
              <a:ext cx="2669927" cy="2003973"/>
            </a:xfrm>
            <a:prstGeom prst="rect">
              <a:avLst/>
            </a:prstGeom>
          </p:spPr>
        </p:pic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BA2E789-7018-2484-DEFD-642A757239D5}"/>
                </a:ext>
              </a:extLst>
            </p:cNvPr>
            <p:cNvSpPr/>
            <p:nvPr/>
          </p:nvSpPr>
          <p:spPr>
            <a:xfrm>
              <a:off x="884422" y="2130851"/>
              <a:ext cx="169902" cy="180840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897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164FF3-508E-BE2D-B885-BD28A53BD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5599D7DD-35FB-39AF-1345-5D8B6900AADE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Coil Support Structure: </a:t>
            </a:r>
            <a:r>
              <a:rPr lang="en-US" kern="0" dirty="0"/>
              <a:t>Mechanical Analysis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AAA7A93D-E0B3-1579-1987-FF274D01CB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B521D621-AB78-0B86-7E61-E075A9CF38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C5A299-D826-8CD0-52BE-B85DE871D9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27CA8C9-2465-974B-8482-11994D95AFF0}"/>
              </a:ext>
            </a:extLst>
          </p:cNvPr>
          <p:cNvGrpSpPr/>
          <p:nvPr/>
        </p:nvGrpSpPr>
        <p:grpSpPr>
          <a:xfrm>
            <a:off x="555319" y="3274458"/>
            <a:ext cx="4926678" cy="3317023"/>
            <a:chOff x="555319" y="3274458"/>
            <a:chExt cx="4926678" cy="331702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CC382C0-C7A2-92F2-EC1F-F708F6A65D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5319" y="3274458"/>
              <a:ext cx="4926678" cy="3317023"/>
            </a:xfrm>
            <a:prstGeom prst="rect">
              <a:avLst/>
            </a:prstGeom>
          </p:spPr>
        </p:pic>
        <p:sp>
          <p:nvSpPr>
            <p:cNvPr id="18" name="CasellaDiTesto 18">
              <a:extLst>
                <a:ext uri="{FF2B5EF4-FFF2-40B4-BE49-F238E27FC236}">
                  <a16:creationId xmlns:a16="http://schemas.microsoft.com/office/drawing/2014/main" id="{178FA2C3-31DE-651E-7B59-31FDF93B6D45}"/>
                </a:ext>
              </a:extLst>
            </p:cNvPr>
            <p:cNvSpPr txBox="1"/>
            <p:nvPr/>
          </p:nvSpPr>
          <p:spPr>
            <a:xfrm>
              <a:off x="2597689" y="3510368"/>
              <a:ext cx="2229441" cy="3385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it-IT" sz="1600" b="1" dirty="0"/>
                <a:t>Von Mises Stress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3EBE0EC-B9FD-6AA6-8E0A-C18B8228B3AE}"/>
              </a:ext>
            </a:extLst>
          </p:cNvPr>
          <p:cNvSpPr txBox="1"/>
          <p:nvPr/>
        </p:nvSpPr>
        <p:spPr>
          <a:xfrm>
            <a:off x="3049458" y="2491697"/>
            <a:ext cx="2723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Stress concentration on the inner Coil 2 corner:</a:t>
            </a:r>
            <a:br>
              <a:rPr lang="en-US" sz="1800" dirty="0"/>
            </a:br>
            <a:r>
              <a:rPr lang="en-US" sz="1800" b="1" dirty="0"/>
              <a:t>410 MPa peak.</a:t>
            </a:r>
            <a:endParaRPr lang="en-GB" b="1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FEE115F-921B-4B5C-7835-90F90E9F7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19" y="1188322"/>
            <a:ext cx="2360332" cy="2164958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FD4A6D08-06F5-DBAF-4408-333D5D630469}"/>
              </a:ext>
            </a:extLst>
          </p:cNvPr>
          <p:cNvGrpSpPr/>
          <p:nvPr/>
        </p:nvGrpSpPr>
        <p:grpSpPr>
          <a:xfrm>
            <a:off x="6519421" y="3435899"/>
            <a:ext cx="4926678" cy="2994142"/>
            <a:chOff x="6519421" y="3435899"/>
            <a:chExt cx="4926678" cy="299414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752F168-77D6-8205-DC50-FD6486DFD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19421" y="3435899"/>
              <a:ext cx="4926678" cy="2994142"/>
            </a:xfrm>
            <a:prstGeom prst="rect">
              <a:avLst/>
            </a:prstGeom>
          </p:spPr>
        </p:pic>
        <p:sp>
          <p:nvSpPr>
            <p:cNvPr id="46" name="CasellaDiTesto 18">
              <a:extLst>
                <a:ext uri="{FF2B5EF4-FFF2-40B4-BE49-F238E27FC236}">
                  <a16:creationId xmlns:a16="http://schemas.microsoft.com/office/drawing/2014/main" id="{AD977F11-8CAC-F04C-45BB-4276C37DCBC0}"/>
                </a:ext>
              </a:extLst>
            </p:cNvPr>
            <p:cNvSpPr txBox="1"/>
            <p:nvPr/>
          </p:nvSpPr>
          <p:spPr>
            <a:xfrm>
              <a:off x="8687365" y="3510368"/>
              <a:ext cx="2229441" cy="3385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it-IT" sz="1600" b="1" dirty="0"/>
                <a:t>Von Mises Stress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735948D9-8969-158A-B89F-06D306B677B4}"/>
              </a:ext>
            </a:extLst>
          </p:cNvPr>
          <p:cNvSpPr txBox="1"/>
          <p:nvPr/>
        </p:nvSpPr>
        <p:spPr>
          <a:xfrm>
            <a:off x="9272548" y="2508514"/>
            <a:ext cx="2723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Stress concentration on the inner Coil 2 corner:</a:t>
            </a:r>
            <a:br>
              <a:rPr lang="en-US" sz="1800" dirty="0"/>
            </a:br>
            <a:r>
              <a:rPr lang="en-US" sz="1800" b="1" dirty="0"/>
              <a:t>648 MPa peak.</a:t>
            </a:r>
            <a:endParaRPr lang="en-GB" b="1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EE3E63D-2726-9A03-59A5-B7F52B61C818}"/>
              </a:ext>
            </a:extLst>
          </p:cNvPr>
          <p:cNvCxnSpPr>
            <a:cxnSpLocks/>
          </p:cNvCxnSpPr>
          <p:nvPr/>
        </p:nvCxnSpPr>
        <p:spPr>
          <a:xfrm flipH="1">
            <a:off x="6057655" y="1147463"/>
            <a:ext cx="38728" cy="5023150"/>
          </a:xfrm>
          <a:prstGeom prst="line">
            <a:avLst/>
          </a:prstGeom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8" name="Picture 57">
            <a:extLst>
              <a:ext uri="{FF2B5EF4-FFF2-40B4-BE49-F238E27FC236}">
                <a16:creationId xmlns:a16="http://schemas.microsoft.com/office/drawing/2014/main" id="{2A4E350E-56EA-0B7E-EE7B-DDBC544BA5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4800" y="1111367"/>
            <a:ext cx="2211267" cy="2164958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C6467EB-7F12-3E28-6FD1-A206E4C0F460}"/>
              </a:ext>
            </a:extLst>
          </p:cNvPr>
          <p:cNvSpPr txBox="1"/>
          <p:nvPr/>
        </p:nvSpPr>
        <p:spPr>
          <a:xfrm>
            <a:off x="3861003" y="1378857"/>
            <a:ext cx="1721715" cy="6463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AISI 316LN steel structure</a:t>
            </a:r>
            <a:endParaRPr lang="en-GB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CE8A08-E095-9DDA-0977-4B028B9816B4}"/>
              </a:ext>
            </a:extLst>
          </p:cNvPr>
          <p:cNvSpPr txBox="1"/>
          <p:nvPr/>
        </p:nvSpPr>
        <p:spPr>
          <a:xfrm>
            <a:off x="9075" y="2434086"/>
            <a:ext cx="1202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0.59 MN*m </a:t>
            </a:r>
            <a:r>
              <a:rPr lang="en-US" sz="1600" dirty="0"/>
              <a:t>bending moment</a:t>
            </a:r>
            <a:endParaRPr lang="en-GB" sz="16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675ABBB-4F1F-BFD2-E04B-2009DD6A1402}"/>
              </a:ext>
            </a:extLst>
          </p:cNvPr>
          <p:cNvSpPr txBox="1"/>
          <p:nvPr/>
        </p:nvSpPr>
        <p:spPr>
          <a:xfrm>
            <a:off x="6236005" y="2445328"/>
            <a:ext cx="1202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0.32 MN*m </a:t>
            </a:r>
            <a:r>
              <a:rPr lang="en-US" sz="1600" dirty="0"/>
              <a:t>bending moment</a:t>
            </a:r>
            <a:endParaRPr lang="en-GB" sz="1600" dirty="0"/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8D93C3B-1153-1069-9D43-93C244316E51}"/>
              </a:ext>
            </a:extLst>
          </p:cNvPr>
          <p:cNvCxnSpPr>
            <a:cxnSpLocks/>
          </p:cNvCxnSpPr>
          <p:nvPr/>
        </p:nvCxnSpPr>
        <p:spPr>
          <a:xfrm flipV="1">
            <a:off x="10698182" y="2064353"/>
            <a:ext cx="0" cy="542064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F084A34E-EB85-45D9-8CE0-9CC9F0B68B6C}"/>
              </a:ext>
            </a:extLst>
          </p:cNvPr>
          <p:cNvSpPr txBox="1"/>
          <p:nvPr/>
        </p:nvSpPr>
        <p:spPr>
          <a:xfrm>
            <a:off x="9467925" y="1376489"/>
            <a:ext cx="246051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Intercept the load </a:t>
            </a:r>
            <a:r>
              <a:rPr lang="en-US" sz="1400" dirty="0"/>
              <a:t>between the pancakes or </a:t>
            </a:r>
            <a:r>
              <a:rPr lang="en-US" sz="1400" b="1" dirty="0"/>
              <a:t>apply axial precompression</a:t>
            </a:r>
            <a:r>
              <a:rPr lang="en-US" sz="1400" dirty="0"/>
              <a:t>.</a:t>
            </a:r>
            <a:endParaRPr lang="en-GB" sz="1400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FACC5BD-8386-1397-68DA-A84DDBD60414}"/>
              </a:ext>
            </a:extLst>
          </p:cNvPr>
          <p:cNvGrpSpPr/>
          <p:nvPr/>
        </p:nvGrpSpPr>
        <p:grpSpPr>
          <a:xfrm>
            <a:off x="6460321" y="3397073"/>
            <a:ext cx="5176360" cy="3020959"/>
            <a:chOff x="6765844" y="1280501"/>
            <a:chExt cx="5176360" cy="3020959"/>
          </a:xfrm>
        </p:grpSpPr>
        <p:sp>
          <p:nvSpPr>
            <p:cNvPr id="79" name="CasellaDiTesto 18">
              <a:extLst>
                <a:ext uri="{FF2B5EF4-FFF2-40B4-BE49-F238E27FC236}">
                  <a16:creationId xmlns:a16="http://schemas.microsoft.com/office/drawing/2014/main" id="{3BD254C3-9331-6C86-704C-6BF755974DB5}"/>
                </a:ext>
              </a:extLst>
            </p:cNvPr>
            <p:cNvSpPr txBox="1"/>
            <p:nvPr/>
          </p:nvSpPr>
          <p:spPr>
            <a:xfrm>
              <a:off x="8867479" y="1280501"/>
              <a:ext cx="2229441" cy="3385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it-IT" sz="1600" b="1" dirty="0"/>
                <a:t>Total Deformation</a:t>
              </a:r>
            </a:p>
          </p:txBody>
        </p: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4673A0E9-0B2E-6089-7F33-09D35774E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65844" y="1449778"/>
              <a:ext cx="5176360" cy="2851682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25377182-9BB2-C9BF-1561-4F4A5670F615}"/>
              </a:ext>
            </a:extLst>
          </p:cNvPr>
          <p:cNvGrpSpPr/>
          <p:nvPr/>
        </p:nvGrpSpPr>
        <p:grpSpPr>
          <a:xfrm>
            <a:off x="745955" y="3397073"/>
            <a:ext cx="4615849" cy="3185985"/>
            <a:chOff x="6889350" y="1280501"/>
            <a:chExt cx="4615849" cy="3185985"/>
          </a:xfrm>
        </p:grpSpPr>
        <p:sp>
          <p:nvSpPr>
            <p:cNvPr id="82" name="CasellaDiTesto 18">
              <a:extLst>
                <a:ext uri="{FF2B5EF4-FFF2-40B4-BE49-F238E27FC236}">
                  <a16:creationId xmlns:a16="http://schemas.microsoft.com/office/drawing/2014/main" id="{FAA926DD-9FF8-B7C9-FB46-73118E9A29DC}"/>
                </a:ext>
              </a:extLst>
            </p:cNvPr>
            <p:cNvSpPr txBox="1"/>
            <p:nvPr/>
          </p:nvSpPr>
          <p:spPr>
            <a:xfrm>
              <a:off x="8867479" y="1280501"/>
              <a:ext cx="2229441" cy="3385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457200"/>
              <a:r>
                <a:rPr lang="it-IT" sz="1600" b="1" dirty="0"/>
                <a:t>Total Deformation</a:t>
              </a: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C659CF32-A993-F82E-19DC-B8EA2F7AF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2561" t="3464" b="2811"/>
            <a:stretch/>
          </p:blipFill>
          <p:spPr>
            <a:xfrm>
              <a:off x="6889350" y="1429399"/>
              <a:ext cx="4615849" cy="3037087"/>
            </a:xfrm>
            <a:prstGeom prst="rect">
              <a:avLst/>
            </a:prstGeom>
          </p:spPr>
        </p:pic>
      </p:grp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277EA9DA-E0B9-94C2-A311-57BA1E288C46}"/>
              </a:ext>
            </a:extLst>
          </p:cNvPr>
          <p:cNvCxnSpPr>
            <a:cxnSpLocks/>
          </p:cNvCxnSpPr>
          <p:nvPr/>
        </p:nvCxnSpPr>
        <p:spPr>
          <a:xfrm>
            <a:off x="650562" y="1578937"/>
            <a:ext cx="285898" cy="34999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C8C62155-9D6C-853A-DBF8-90EBC0EED87E}"/>
              </a:ext>
            </a:extLst>
          </p:cNvPr>
          <p:cNvSpPr txBox="1"/>
          <p:nvPr/>
        </p:nvSpPr>
        <p:spPr>
          <a:xfrm>
            <a:off x="-175785" y="919435"/>
            <a:ext cx="1555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Symmetry Plane</a:t>
            </a:r>
            <a:endParaRPr lang="en-GB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73438AE7-915A-D416-1C75-CD779402DDE7}"/>
              </a:ext>
            </a:extLst>
          </p:cNvPr>
          <p:cNvSpPr txBox="1"/>
          <p:nvPr/>
        </p:nvSpPr>
        <p:spPr>
          <a:xfrm>
            <a:off x="1782781" y="726896"/>
            <a:ext cx="27909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kern="0" dirty="0">
                <a:solidFill>
                  <a:schemeClr val="accent1"/>
                </a:solidFill>
              </a:rPr>
              <a:t>B5 DEMO MAG 2.3</a:t>
            </a:r>
            <a:endParaRPr lang="en-GB" sz="2200" b="1" i="1" dirty="0">
              <a:solidFill>
                <a:schemeClr val="accent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51A040D-1428-527E-3AE1-E494378368F3}"/>
              </a:ext>
            </a:extLst>
          </p:cNvPr>
          <p:cNvSpPr txBox="1"/>
          <p:nvPr/>
        </p:nvSpPr>
        <p:spPr>
          <a:xfrm>
            <a:off x="7075698" y="728448"/>
            <a:ext cx="29725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kern="0" dirty="0">
                <a:solidFill>
                  <a:schemeClr val="accent1"/>
                </a:solidFill>
              </a:rPr>
              <a:t>B5 DEMO MAG 2.4</a:t>
            </a:r>
            <a:endParaRPr lang="en-GB" sz="22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727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3058A-406A-FAD8-8EFB-147B86D87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924B351D-57EC-7639-071D-65514DB9843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rgbClr val="FF0000"/>
                </a:solidFill>
              </a:rPr>
              <a:t>Summary Table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5F09AE6F-1C8D-C3CA-ABD5-31ACB64477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90BA76D-6979-25E7-068F-390118839A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13</a:t>
            </a:fld>
            <a:endParaRPr lang="it-IT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38D4E65-702C-665D-E746-0EF653DE9C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A0A8F27-56BC-472C-F266-5D9402008E4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069889" y="1640138"/>
            <a:ext cx="2832100" cy="304698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/>
              <a:t>B5 DEMO MAG 2.4 </a:t>
            </a:r>
            <a:r>
              <a:rPr lang="en-GB" sz="1600" dirty="0"/>
              <a:t>option: </a:t>
            </a:r>
            <a:r>
              <a:rPr lang="en-GB" sz="1600" u="sng" dirty="0"/>
              <a:t>improved performances</a:t>
            </a:r>
            <a:r>
              <a:rPr lang="en-GB" sz="1600" dirty="0"/>
              <a:t> compared to the </a:t>
            </a:r>
            <a:r>
              <a:rPr lang="en-GB" sz="1600" b="1" dirty="0"/>
              <a:t>currently integrated 2.3 design</a:t>
            </a:r>
            <a:r>
              <a:rPr lang="en-GB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u="sng" dirty="0"/>
              <a:t>Significant</a:t>
            </a:r>
            <a:r>
              <a:rPr lang="en-US" sz="1600" dirty="0"/>
              <a:t> </a:t>
            </a:r>
            <a:r>
              <a:rPr lang="en-US" sz="1600" b="1" dirty="0"/>
              <a:t>reduction</a:t>
            </a:r>
            <a:r>
              <a:rPr lang="en-US" sz="1600" dirty="0"/>
              <a:t> in </a:t>
            </a:r>
            <a:r>
              <a:rPr lang="en-US" sz="1600" b="1" dirty="0"/>
              <a:t>total superconductor length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Force direction between Coil1/Coil2 inverted in the 2.4 design: </a:t>
            </a:r>
            <a:r>
              <a:rPr lang="en-US" sz="1600" u="sng" dirty="0"/>
              <a:t>higher peak stresses on the shell structure</a:t>
            </a:r>
            <a:r>
              <a:rPr lang="en-US" sz="1600" dirty="0"/>
              <a:t>.</a:t>
            </a:r>
          </a:p>
        </p:txBody>
      </p:sp>
      <p:pic>
        <p:nvPicPr>
          <p:cNvPr id="28" name="Picture 27" descr="Muon Collider Physics Summary - CERN Document Server">
            <a:extLst>
              <a:ext uri="{FF2B5EF4-FFF2-40B4-BE49-F238E27FC236}">
                <a16:creationId xmlns:a16="http://schemas.microsoft.com/office/drawing/2014/main" id="{48164724-AFA0-B215-5182-FD25739234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033E17-DB98-E118-FFEE-BB150C504F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800" y="763013"/>
            <a:ext cx="8379040" cy="57758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A1C2AF-49FF-6E5C-E23B-7EEAD893FF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708875" y="763013"/>
            <a:ext cx="2109240" cy="378099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67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23B18-2360-6AE1-C1B4-136AF87A0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DC1DEA7E-DE6E-E926-41B3-9F85A86D5C4D}"/>
              </a:ext>
            </a:extLst>
          </p:cNvPr>
          <p:cNvGrpSpPr/>
          <p:nvPr/>
        </p:nvGrpSpPr>
        <p:grpSpPr>
          <a:xfrm>
            <a:off x="132941" y="2772558"/>
            <a:ext cx="3468624" cy="3295415"/>
            <a:chOff x="272641" y="3039258"/>
            <a:chExt cx="3468624" cy="3295415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56180CA-9C7D-65AC-BB06-86884F877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813" y="3039258"/>
              <a:ext cx="2805767" cy="2712241"/>
            </a:xfrm>
            <a:prstGeom prst="rect">
              <a:avLst/>
            </a:prstGeom>
          </p:spPr>
        </p:pic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0CB19D3-4D2D-39A1-4BC1-FB901715FD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76645" y="5271610"/>
              <a:ext cx="307587" cy="7892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E1E6AC8-0B16-7948-E33E-38AD8A25321C}"/>
                </a:ext>
              </a:extLst>
            </p:cNvPr>
            <p:cNvSpPr txBox="1"/>
            <p:nvPr/>
          </p:nvSpPr>
          <p:spPr>
            <a:xfrm>
              <a:off x="272641" y="5996119"/>
              <a:ext cx="1445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Begin of Cell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B4FD149-5B0C-8D24-B792-260D751B87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3121" y="5296355"/>
              <a:ext cx="325935" cy="76653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B2A3D54E-7E72-D0B9-EEE8-AEA5C93D6DAD}"/>
                </a:ext>
              </a:extLst>
            </p:cNvPr>
            <p:cNvSpPr txBox="1"/>
            <p:nvPr/>
          </p:nvSpPr>
          <p:spPr>
            <a:xfrm>
              <a:off x="2295663" y="5996119"/>
              <a:ext cx="14456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/>
                <a:t>6D lattice</a:t>
              </a:r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206DA1A7-190E-C990-99A1-9CBCA96AB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528" y="2649492"/>
            <a:ext cx="5275513" cy="3505440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6629CD9C-239A-14D6-E49C-3C417ED8586F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3366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dirty="0"/>
              <a:t>First Stage Evaluation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A28ACC01-85C9-3CC6-7D30-4F210F2E10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EF53A2BF-C9A9-037A-8766-012F1F046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B9ACD7-0445-B2D3-009D-C3BCD27D2E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B0F27B3-36F9-ADB9-9990-EC0AF12A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14</a:t>
            </a:fld>
            <a:endParaRPr lang="it-IT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FFC0282-2B14-D9CA-E0B6-CEF37BFA66FC}"/>
              </a:ext>
            </a:extLst>
          </p:cNvPr>
          <p:cNvCxnSpPr>
            <a:cxnSpLocks/>
          </p:cNvCxnSpPr>
          <p:nvPr/>
        </p:nvCxnSpPr>
        <p:spPr>
          <a:xfrm flipH="1" flipV="1">
            <a:off x="8585200" y="3594571"/>
            <a:ext cx="395171" cy="79844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88F3DE8-D49E-EA0F-50EB-34B7E9C59F03}"/>
              </a:ext>
            </a:extLst>
          </p:cNvPr>
          <p:cNvSpPr txBox="1"/>
          <p:nvPr/>
        </p:nvSpPr>
        <p:spPr>
          <a:xfrm>
            <a:off x="8413175" y="4267885"/>
            <a:ext cx="25911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At full current:</a:t>
            </a:r>
          </a:p>
          <a:p>
            <a:pPr algn="ctr"/>
            <a:r>
              <a:rPr lang="en-US" sz="1600" b="1" dirty="0">
                <a:solidFill>
                  <a:schemeClr val="accent1"/>
                </a:solidFill>
              </a:rPr>
              <a:t>Peak Field &gt;&gt; Target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6" name="pg16">
            <a:extLst>
              <a:ext uri="{FF2B5EF4-FFF2-40B4-BE49-F238E27FC236}">
                <a16:creationId xmlns:a16="http://schemas.microsoft.com/office/drawing/2014/main" id="{8E668315-83CC-71CF-8C29-34BC63E193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188" y="1253951"/>
            <a:ext cx="3771847" cy="2831043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D835AD1-A609-4994-0210-5334ADD24524}"/>
              </a:ext>
            </a:extLst>
          </p:cNvPr>
          <p:cNvSpPr txBox="1"/>
          <p:nvPr/>
        </p:nvSpPr>
        <p:spPr>
          <a:xfrm>
            <a:off x="402120" y="861881"/>
            <a:ext cx="63442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>
                <a:cs typeface="Arial" panose="020B0604020202020204" pitchFamily="34" charset="0"/>
              </a:rPr>
              <a:t>Design of the first stage </a:t>
            </a:r>
            <a:r>
              <a:rPr lang="it-IT" sz="1600" dirty="0">
                <a:cs typeface="Arial" panose="020B0604020202020204" pitchFamily="34" charset="0"/>
              </a:rPr>
              <a:t>in the </a:t>
            </a:r>
            <a:r>
              <a:rPr lang="it-IT" sz="1600" dirty="0" err="1">
                <a:cs typeface="Arial" panose="020B0604020202020204" pitchFamily="34" charset="0"/>
              </a:rPr>
              <a:t>cell</a:t>
            </a:r>
            <a:r>
              <a:rPr lang="it-IT" sz="1600" dirty="0">
                <a:cs typeface="Arial" panose="020B0604020202020204" pitchFamily="34" charset="0"/>
              </a:rPr>
              <a:t> array </a:t>
            </a:r>
            <a:r>
              <a:rPr lang="it-IT" sz="1600" b="1" dirty="0" err="1">
                <a:cs typeface="Arial" panose="020B0604020202020204" pitchFamily="34" charset="0"/>
              </a:rPr>
              <a:t>still</a:t>
            </a:r>
            <a:r>
              <a:rPr lang="it-IT" sz="1600" b="1" dirty="0">
                <a:cs typeface="Arial" panose="020B0604020202020204" pitchFamily="34" charset="0"/>
              </a:rPr>
              <a:t> to be </a:t>
            </a:r>
            <a:r>
              <a:rPr lang="it-IT" sz="1600" b="1" dirty="0" err="1">
                <a:cs typeface="Arial" panose="020B0604020202020204" pitchFamily="34" charset="0"/>
              </a:rPr>
              <a:t>considered</a:t>
            </a:r>
            <a:r>
              <a:rPr lang="it-IT" sz="1600" dirty="0">
                <a:cs typeface="Arial" panose="020B0604020202020204" pitchFamily="34" charset="0"/>
              </a:rPr>
              <a:t>.</a:t>
            </a:r>
          </a:p>
          <a:p>
            <a:endParaRPr lang="en-US" sz="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cs typeface="Arial" panose="020B0604020202020204" pitchFamily="34" charset="0"/>
              </a:rPr>
              <a:t>Running </a:t>
            </a:r>
            <a:r>
              <a:rPr lang="it-IT" sz="1600" dirty="0" err="1">
                <a:cs typeface="Arial" panose="020B0604020202020204" pitchFamily="34" charset="0"/>
              </a:rPr>
              <a:t>magnets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at</a:t>
            </a:r>
            <a:r>
              <a:rPr lang="it-IT" sz="1600" dirty="0">
                <a:cs typeface="Arial" panose="020B0604020202020204" pitchFamily="34" charset="0"/>
              </a:rPr>
              <a:t> full </a:t>
            </a:r>
            <a:r>
              <a:rPr lang="it-IT" sz="1600" dirty="0" err="1">
                <a:cs typeface="Arial" panose="020B0604020202020204" pitchFamily="34" charset="0"/>
              </a:rPr>
              <a:t>current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results</a:t>
            </a:r>
            <a:r>
              <a:rPr lang="it-IT" sz="1600" dirty="0">
                <a:cs typeface="Arial" panose="020B0604020202020204" pitchFamily="34" charset="0"/>
              </a:rPr>
              <a:t> in 10 T </a:t>
            </a:r>
            <a:r>
              <a:rPr lang="it-IT" sz="1600" dirty="0" err="1">
                <a:cs typeface="Arial" panose="020B0604020202020204" pitchFamily="34" charset="0"/>
              </a:rPr>
              <a:t>peak</a:t>
            </a:r>
            <a:r>
              <a:rPr lang="it-IT" sz="1600" dirty="0">
                <a:cs typeface="Arial" panose="020B0604020202020204" pitchFamily="34" charset="0"/>
              </a:rPr>
              <a:t> field on </a:t>
            </a:r>
            <a:r>
              <a:rPr lang="it-IT" sz="1600" dirty="0" err="1">
                <a:cs typeface="Arial" panose="020B0604020202020204" pitchFamily="34" charset="0"/>
              </a:rPr>
              <a:t>axis</a:t>
            </a:r>
            <a:r>
              <a:rPr lang="it-IT" sz="1600" dirty="0">
                <a:cs typeface="Arial" panose="020B0604020202020204" pitchFamily="34" charset="0"/>
              </a:rPr>
              <a:t>. 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1600" b="1" dirty="0">
                <a:cs typeface="Arial" panose="020B0604020202020204" pitchFamily="34" charset="0"/>
                <a:sym typeface="Wingdings" panose="05000000000000000000" pitchFamily="2" charset="2"/>
              </a:rPr>
              <a:t>25% </a:t>
            </a:r>
            <a:r>
              <a:rPr lang="it-IT" sz="1600" b="1" dirty="0" err="1">
                <a:cs typeface="Arial" panose="020B0604020202020204" pitchFamily="34" charset="0"/>
                <a:sym typeface="Wingdings" panose="05000000000000000000" pitchFamily="2" charset="2"/>
              </a:rPr>
              <a:t>current</a:t>
            </a:r>
            <a:r>
              <a:rPr lang="it-IT" sz="16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cs typeface="Arial" panose="020B0604020202020204" pitchFamily="34" charset="0"/>
                <a:sym typeface="Wingdings" panose="05000000000000000000" pitchFamily="2" charset="2"/>
              </a:rPr>
              <a:t>reduction</a:t>
            </a:r>
            <a:r>
              <a:rPr lang="it-IT" sz="16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to </a:t>
            </a:r>
            <a:r>
              <a:rPr lang="it-IT" sz="1600" u="sng" dirty="0">
                <a:cs typeface="Arial" panose="020B0604020202020204" pitchFamily="34" charset="0"/>
                <a:sym typeface="Wingdings" panose="05000000000000000000" pitchFamily="2" charset="2"/>
              </a:rPr>
              <a:t>match the </a:t>
            </a:r>
            <a:r>
              <a:rPr lang="it-IT" sz="1600" u="sng" dirty="0" err="1">
                <a:cs typeface="Arial" panose="020B0604020202020204" pitchFamily="34" charset="0"/>
                <a:sym typeface="Wingdings" panose="05000000000000000000" pitchFamily="2" charset="2"/>
              </a:rPr>
              <a:t>peak</a:t>
            </a:r>
            <a:r>
              <a:rPr lang="it-IT" sz="1600" u="sng" dirty="0">
                <a:cs typeface="Arial" panose="020B0604020202020204" pitchFamily="34" charset="0"/>
                <a:sym typeface="Wingdings" panose="05000000000000000000" pitchFamily="2" charset="2"/>
              </a:rPr>
              <a:t> field on </a:t>
            </a:r>
            <a:r>
              <a:rPr lang="it-IT" sz="1600" u="sng" dirty="0" err="1">
                <a:cs typeface="Arial" panose="020B0604020202020204" pitchFamily="34" charset="0"/>
                <a:sym typeface="Wingdings" panose="05000000000000000000" pitchFamily="2" charset="2"/>
              </a:rPr>
              <a:t>axis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endParaRPr lang="it-IT" sz="5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Note: </a:t>
            </a:r>
            <a:r>
              <a:rPr lang="it-IT" sz="1600" b="1" dirty="0" err="1">
                <a:cs typeface="Arial" panose="020B0604020202020204" pitchFamily="34" charset="0"/>
                <a:sym typeface="Wingdings" panose="05000000000000000000" pitchFamily="2" charset="2"/>
              </a:rPr>
              <a:t>unbalanced</a:t>
            </a:r>
            <a:r>
              <a:rPr lang="it-IT" sz="16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cs typeface="Arial" panose="020B0604020202020204" pitchFamily="34" charset="0"/>
                <a:sym typeface="Wingdings" panose="05000000000000000000" pitchFamily="2" charset="2"/>
              </a:rPr>
              <a:t>forces</a:t>
            </a:r>
            <a:r>
              <a:rPr lang="it-IT" sz="16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in the first </a:t>
            </a:r>
            <a:r>
              <a:rPr lang="it-IT" sz="1600" dirty="0" err="1">
                <a:cs typeface="Arial" panose="020B0604020202020204" pitchFamily="34" charset="0"/>
                <a:sym typeface="Wingdings" panose="05000000000000000000" pitchFamily="2" charset="2"/>
              </a:rPr>
              <a:t>two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 inter-</a:t>
            </a:r>
            <a:r>
              <a:rPr lang="it-IT" sz="1600" dirty="0" err="1">
                <a:cs typeface="Arial" panose="020B0604020202020204" pitchFamily="34" charset="0"/>
                <a:sym typeface="Wingdings" panose="05000000000000000000" pitchFamily="2" charset="2"/>
              </a:rPr>
              <a:t>cell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 err="1">
                <a:cs typeface="Arial" panose="020B0604020202020204" pitchFamily="34" charset="0"/>
                <a:sym typeface="Wingdings" panose="05000000000000000000" pitchFamily="2" charset="2"/>
              </a:rPr>
              <a:t>units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!</a:t>
            </a:r>
          </a:p>
          <a:p>
            <a:endParaRPr lang="it-IT" sz="500" b="1" u="sng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u="sng" dirty="0" err="1">
                <a:cs typeface="Arial" panose="020B0604020202020204" pitchFamily="34" charset="0"/>
              </a:rPr>
              <a:t>Adiabatic</a:t>
            </a:r>
            <a:r>
              <a:rPr lang="it-IT" sz="1600" b="1" u="sng" dirty="0">
                <a:cs typeface="Arial" panose="020B0604020202020204" pitchFamily="34" charset="0"/>
              </a:rPr>
              <a:t> matching?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500" dirty="0"/>
          </a:p>
        </p:txBody>
      </p:sp>
      <p:sp>
        <p:nvSpPr>
          <p:cNvPr id="2" name="CasellaDiTesto 150">
            <a:extLst>
              <a:ext uri="{FF2B5EF4-FFF2-40B4-BE49-F238E27FC236}">
                <a16:creationId xmlns:a16="http://schemas.microsoft.com/office/drawing/2014/main" id="{1EA47EAC-A917-327C-5CEF-39FBA9E0FEEC}"/>
              </a:ext>
            </a:extLst>
          </p:cNvPr>
          <p:cNvSpPr txBox="1"/>
          <p:nvPr/>
        </p:nvSpPr>
        <p:spPr>
          <a:xfrm>
            <a:off x="8195088" y="4938554"/>
            <a:ext cx="3088986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cs typeface="Arial" panose="020B0604020202020204" pitchFamily="34" charset="0"/>
              </a:rPr>
              <a:t>Separate design of the first stage structure (first </a:t>
            </a:r>
            <a:r>
              <a:rPr lang="it-IT" b="1" dirty="0" err="1">
                <a:cs typeface="Arial" panose="020B0604020202020204" pitchFamily="34" charset="0"/>
              </a:rPr>
              <a:t>two</a:t>
            </a:r>
            <a:r>
              <a:rPr lang="it-IT" b="1" dirty="0">
                <a:cs typeface="Arial" panose="020B0604020202020204" pitchFamily="34" charset="0"/>
              </a:rPr>
              <a:t> inter-</a:t>
            </a:r>
            <a:r>
              <a:rPr lang="it-IT" b="1" dirty="0" err="1">
                <a:cs typeface="Arial" panose="020B0604020202020204" pitchFamily="34" charset="0"/>
              </a:rPr>
              <a:t>cells</a:t>
            </a:r>
            <a:r>
              <a:rPr lang="it-IT" b="1" dirty="0">
                <a:cs typeface="Arial" panose="020B0604020202020204" pitchFamily="34" charset="0"/>
              </a:rPr>
              <a:t>) </a:t>
            </a:r>
            <a:r>
              <a:rPr lang="it-IT" b="1" dirty="0" err="1">
                <a:cs typeface="Arial" panose="020B0604020202020204" pitchFamily="34" charset="0"/>
              </a:rPr>
              <a:t>needed</a:t>
            </a:r>
            <a:endParaRPr lang="it-IT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852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9F2BF-222B-FB26-3633-2FAEB2838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4D407577-766B-A99B-A185-A07D4C7B2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0" y="1291769"/>
            <a:ext cx="5072834" cy="2970609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122E1347-1646-EE45-FBF7-0188C2175CCE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3366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dirty="0"/>
              <a:t>First Stage Evaluation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A2007F05-C396-3F21-4AAF-A2FE35A1D2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B4343C3A-CD06-ADDF-DDC9-5B83033BE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18D493-06D9-951E-513C-1E3F25C59C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D423969-19C9-6AD0-277B-65537EB9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15</a:t>
            </a:fld>
            <a:endParaRPr lang="it-IT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6CE2BB-A1E9-A2CA-2A26-5410CD8BB9E8}"/>
              </a:ext>
            </a:extLst>
          </p:cNvPr>
          <p:cNvSpPr txBox="1"/>
          <p:nvPr/>
        </p:nvSpPr>
        <p:spPr>
          <a:xfrm>
            <a:off x="402120" y="861881"/>
            <a:ext cx="63442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dirty="0">
                <a:cs typeface="Arial" panose="020B0604020202020204" pitchFamily="34" charset="0"/>
              </a:rPr>
              <a:t>Design of the first stage </a:t>
            </a:r>
            <a:r>
              <a:rPr lang="it-IT" sz="1600" dirty="0">
                <a:cs typeface="Arial" panose="020B0604020202020204" pitchFamily="34" charset="0"/>
              </a:rPr>
              <a:t>in the </a:t>
            </a:r>
            <a:r>
              <a:rPr lang="it-IT" sz="1600" dirty="0" err="1">
                <a:cs typeface="Arial" panose="020B0604020202020204" pitchFamily="34" charset="0"/>
              </a:rPr>
              <a:t>cell</a:t>
            </a:r>
            <a:r>
              <a:rPr lang="it-IT" sz="1600" dirty="0">
                <a:cs typeface="Arial" panose="020B0604020202020204" pitchFamily="34" charset="0"/>
              </a:rPr>
              <a:t> array </a:t>
            </a:r>
            <a:r>
              <a:rPr lang="it-IT" sz="1600" b="1" dirty="0" err="1">
                <a:cs typeface="Arial" panose="020B0604020202020204" pitchFamily="34" charset="0"/>
              </a:rPr>
              <a:t>still</a:t>
            </a:r>
            <a:r>
              <a:rPr lang="it-IT" sz="1600" b="1" dirty="0">
                <a:cs typeface="Arial" panose="020B0604020202020204" pitchFamily="34" charset="0"/>
              </a:rPr>
              <a:t> to be </a:t>
            </a:r>
            <a:r>
              <a:rPr lang="it-IT" sz="1600" b="1" dirty="0" err="1">
                <a:cs typeface="Arial" panose="020B0604020202020204" pitchFamily="34" charset="0"/>
              </a:rPr>
              <a:t>considered</a:t>
            </a:r>
            <a:r>
              <a:rPr lang="it-IT" sz="1600" dirty="0">
                <a:cs typeface="Arial" panose="020B0604020202020204" pitchFamily="34" charset="0"/>
              </a:rPr>
              <a:t>.</a:t>
            </a:r>
          </a:p>
          <a:p>
            <a:endParaRPr lang="en-US" sz="5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cs typeface="Arial" panose="020B0604020202020204" pitchFamily="34" charset="0"/>
              </a:rPr>
              <a:t>Running </a:t>
            </a:r>
            <a:r>
              <a:rPr lang="it-IT" sz="1600" dirty="0" err="1">
                <a:cs typeface="Arial" panose="020B0604020202020204" pitchFamily="34" charset="0"/>
              </a:rPr>
              <a:t>magnets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at</a:t>
            </a:r>
            <a:r>
              <a:rPr lang="it-IT" sz="1600" dirty="0">
                <a:cs typeface="Arial" panose="020B0604020202020204" pitchFamily="34" charset="0"/>
              </a:rPr>
              <a:t> full </a:t>
            </a:r>
            <a:r>
              <a:rPr lang="it-IT" sz="1600" dirty="0" err="1">
                <a:cs typeface="Arial" panose="020B0604020202020204" pitchFamily="34" charset="0"/>
              </a:rPr>
              <a:t>current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results</a:t>
            </a:r>
            <a:r>
              <a:rPr lang="it-IT" sz="1600" dirty="0">
                <a:cs typeface="Arial" panose="020B0604020202020204" pitchFamily="34" charset="0"/>
              </a:rPr>
              <a:t> in 10 T </a:t>
            </a:r>
            <a:r>
              <a:rPr lang="it-IT" sz="1600" dirty="0" err="1">
                <a:cs typeface="Arial" panose="020B0604020202020204" pitchFamily="34" charset="0"/>
              </a:rPr>
              <a:t>peak</a:t>
            </a:r>
            <a:r>
              <a:rPr lang="it-IT" sz="1600" dirty="0">
                <a:cs typeface="Arial" panose="020B0604020202020204" pitchFamily="34" charset="0"/>
              </a:rPr>
              <a:t> field on </a:t>
            </a:r>
            <a:r>
              <a:rPr lang="it-IT" sz="1600" dirty="0" err="1">
                <a:cs typeface="Arial" panose="020B0604020202020204" pitchFamily="34" charset="0"/>
              </a:rPr>
              <a:t>axis</a:t>
            </a:r>
            <a:r>
              <a:rPr lang="it-IT" sz="1600" dirty="0">
                <a:cs typeface="Arial" panose="020B0604020202020204" pitchFamily="34" charset="0"/>
              </a:rPr>
              <a:t>. 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it-IT" sz="1600" b="1" dirty="0">
                <a:cs typeface="Arial" panose="020B0604020202020204" pitchFamily="34" charset="0"/>
                <a:sym typeface="Wingdings" panose="05000000000000000000" pitchFamily="2" charset="2"/>
              </a:rPr>
              <a:t>25% </a:t>
            </a:r>
            <a:r>
              <a:rPr lang="it-IT" sz="1600" b="1" dirty="0" err="1">
                <a:cs typeface="Arial" panose="020B0604020202020204" pitchFamily="34" charset="0"/>
                <a:sym typeface="Wingdings" panose="05000000000000000000" pitchFamily="2" charset="2"/>
              </a:rPr>
              <a:t>current</a:t>
            </a:r>
            <a:r>
              <a:rPr lang="it-IT" sz="16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cs typeface="Arial" panose="020B0604020202020204" pitchFamily="34" charset="0"/>
                <a:sym typeface="Wingdings" panose="05000000000000000000" pitchFamily="2" charset="2"/>
              </a:rPr>
              <a:t>reduction</a:t>
            </a:r>
            <a:r>
              <a:rPr lang="it-IT" sz="16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to </a:t>
            </a:r>
            <a:r>
              <a:rPr lang="it-IT" sz="1600" u="sng" dirty="0">
                <a:cs typeface="Arial" panose="020B0604020202020204" pitchFamily="34" charset="0"/>
                <a:sym typeface="Wingdings" panose="05000000000000000000" pitchFamily="2" charset="2"/>
              </a:rPr>
              <a:t>match the </a:t>
            </a:r>
            <a:r>
              <a:rPr lang="it-IT" sz="1600" u="sng" dirty="0" err="1">
                <a:cs typeface="Arial" panose="020B0604020202020204" pitchFamily="34" charset="0"/>
                <a:sym typeface="Wingdings" panose="05000000000000000000" pitchFamily="2" charset="2"/>
              </a:rPr>
              <a:t>peak</a:t>
            </a:r>
            <a:r>
              <a:rPr lang="it-IT" sz="1600" u="sng" dirty="0">
                <a:cs typeface="Arial" panose="020B0604020202020204" pitchFamily="34" charset="0"/>
                <a:sym typeface="Wingdings" panose="05000000000000000000" pitchFamily="2" charset="2"/>
              </a:rPr>
              <a:t> field on </a:t>
            </a:r>
            <a:r>
              <a:rPr lang="it-IT" sz="1600" u="sng" dirty="0" err="1">
                <a:cs typeface="Arial" panose="020B0604020202020204" pitchFamily="34" charset="0"/>
                <a:sym typeface="Wingdings" panose="05000000000000000000" pitchFamily="2" charset="2"/>
              </a:rPr>
              <a:t>axis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</a:p>
          <a:p>
            <a:endParaRPr lang="it-IT" sz="5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Note: </a:t>
            </a:r>
            <a:r>
              <a:rPr lang="it-IT" sz="1600" b="1" dirty="0" err="1">
                <a:cs typeface="Arial" panose="020B0604020202020204" pitchFamily="34" charset="0"/>
                <a:sym typeface="Wingdings" panose="05000000000000000000" pitchFamily="2" charset="2"/>
              </a:rPr>
              <a:t>unbalanced</a:t>
            </a:r>
            <a:r>
              <a:rPr lang="it-IT" sz="16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 err="1">
                <a:cs typeface="Arial" panose="020B0604020202020204" pitchFamily="34" charset="0"/>
                <a:sym typeface="Wingdings" panose="05000000000000000000" pitchFamily="2" charset="2"/>
              </a:rPr>
              <a:t>forces</a:t>
            </a:r>
            <a:r>
              <a:rPr lang="it-IT" sz="1600" b="1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in the first </a:t>
            </a:r>
            <a:r>
              <a:rPr lang="it-IT" sz="1600" dirty="0" err="1">
                <a:cs typeface="Arial" panose="020B0604020202020204" pitchFamily="34" charset="0"/>
                <a:sym typeface="Wingdings" panose="05000000000000000000" pitchFamily="2" charset="2"/>
              </a:rPr>
              <a:t>two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 inter-</a:t>
            </a:r>
            <a:r>
              <a:rPr lang="it-IT" sz="1600" dirty="0" err="1">
                <a:cs typeface="Arial" panose="020B0604020202020204" pitchFamily="34" charset="0"/>
                <a:sym typeface="Wingdings" panose="05000000000000000000" pitchFamily="2" charset="2"/>
              </a:rPr>
              <a:t>cell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it-IT" sz="1600" dirty="0" err="1">
                <a:cs typeface="Arial" panose="020B0604020202020204" pitchFamily="34" charset="0"/>
                <a:sym typeface="Wingdings" panose="05000000000000000000" pitchFamily="2" charset="2"/>
              </a:rPr>
              <a:t>units</a:t>
            </a:r>
            <a:r>
              <a:rPr lang="it-IT" sz="1600" dirty="0">
                <a:cs typeface="Arial" panose="020B0604020202020204" pitchFamily="34" charset="0"/>
                <a:sym typeface="Wingdings" panose="05000000000000000000" pitchFamily="2" charset="2"/>
              </a:rPr>
              <a:t>!</a:t>
            </a:r>
          </a:p>
          <a:p>
            <a:endParaRPr lang="it-IT" sz="500" b="1" u="sng" dirty="0"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1600" b="1" u="sng" dirty="0" err="1">
                <a:cs typeface="Arial" panose="020B0604020202020204" pitchFamily="34" charset="0"/>
              </a:rPr>
              <a:t>Adiabatic</a:t>
            </a:r>
            <a:r>
              <a:rPr lang="it-IT" sz="1600" b="1" u="sng" dirty="0">
                <a:cs typeface="Arial" panose="020B0604020202020204" pitchFamily="34" charset="0"/>
              </a:rPr>
              <a:t> matching?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500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6EAD416-6F6B-7BDB-0FF6-CA8808B97840}"/>
              </a:ext>
            </a:extLst>
          </p:cNvPr>
          <p:cNvCxnSpPr>
            <a:cxnSpLocks/>
          </p:cNvCxnSpPr>
          <p:nvPr/>
        </p:nvCxnSpPr>
        <p:spPr>
          <a:xfrm flipH="1">
            <a:off x="8253646" y="1111530"/>
            <a:ext cx="208137" cy="80215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B8A67BE7-9EF5-0021-063B-40AEAE02EE80}"/>
              </a:ext>
            </a:extLst>
          </p:cNvPr>
          <p:cNvSpPr txBox="1"/>
          <p:nvPr/>
        </p:nvSpPr>
        <p:spPr>
          <a:xfrm>
            <a:off x="6875892" y="806578"/>
            <a:ext cx="25911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600" b="1" i="0" dirty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~   </a:t>
            </a:r>
            <a:r>
              <a:rPr lang="en-US" sz="1600" b="1" dirty="0">
                <a:solidFill>
                  <a:schemeClr val="accent1"/>
                </a:solidFill>
                <a:latin typeface="Aptos" panose="020B0004020202020204" pitchFamily="34" charset="0"/>
              </a:rPr>
              <a:t>Target Peak Field</a:t>
            </a:r>
            <a:endParaRPr lang="en-US" sz="1600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98D8F6-55E6-1565-6621-E34D84243410}"/>
              </a:ext>
            </a:extLst>
          </p:cNvPr>
          <p:cNvSpPr/>
          <p:nvPr/>
        </p:nvSpPr>
        <p:spPr>
          <a:xfrm>
            <a:off x="9891981" y="1729611"/>
            <a:ext cx="1865376" cy="191508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C642A14-C8FF-5E5F-A010-4E679C6B318B}"/>
              </a:ext>
            </a:extLst>
          </p:cNvPr>
          <p:cNvGrpSpPr/>
          <p:nvPr/>
        </p:nvGrpSpPr>
        <p:grpSpPr>
          <a:xfrm>
            <a:off x="77481" y="3724688"/>
            <a:ext cx="3945587" cy="2658433"/>
            <a:chOff x="3410149" y="2997359"/>
            <a:chExt cx="3945587" cy="265843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69D5970-E6A3-5545-4026-64B2D398B4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10149" y="3529456"/>
              <a:ext cx="3945587" cy="2107482"/>
            </a:xfrm>
            <a:prstGeom prst="rect">
              <a:avLst/>
            </a:prstGeom>
          </p:spPr>
        </p:pic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0D766218-AEFE-120D-AF46-D871C46CC22E}"/>
                </a:ext>
              </a:extLst>
            </p:cNvPr>
            <p:cNvSpPr/>
            <p:nvPr/>
          </p:nvSpPr>
          <p:spPr>
            <a:xfrm>
              <a:off x="6026869" y="5438238"/>
              <a:ext cx="415321" cy="217554"/>
            </a:xfrm>
            <a:prstGeom prst="round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7C9A6D6-B571-B314-5EEE-04722C2F3CC4}"/>
                    </a:ext>
                  </a:extLst>
                </p:cNvPr>
                <p:cNvSpPr txBox="1"/>
                <p:nvPr/>
              </p:nvSpPr>
              <p:spPr>
                <a:xfrm>
                  <a:off x="3758556" y="2997359"/>
                  <a:ext cx="1959383" cy="484043"/>
                </a:xfrm>
                <a:prstGeom prst="rect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𝐼𝑐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𝑚𝑎𝑟𝑔𝑖𝑛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it-IT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it-IT" sz="1400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it-IT" sz="1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r>
                          <a:rPr lang="it-IT" sz="1400" b="0" i="1" smtClean="0">
                            <a:latin typeface="Cambria Math" panose="02040503050406030204" pitchFamily="18" charset="0"/>
                          </a:rPr>
                          <m:t> %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B7C9A6D6-B571-B314-5EEE-04722C2F3C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58556" y="2997359"/>
                  <a:ext cx="1959383" cy="484043"/>
                </a:xfrm>
                <a:prstGeom prst="rect">
                  <a:avLst/>
                </a:prstGeom>
                <a:blipFill>
                  <a:blip r:embed="rId8"/>
                  <a:stretch>
                    <a:fillRect l="-920" r="-920"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5D3467-66EF-4C07-6DD8-B7D600027017}"/>
              </a:ext>
            </a:extLst>
          </p:cNvPr>
          <p:cNvGrpSpPr/>
          <p:nvPr/>
        </p:nvGrpSpPr>
        <p:grpSpPr>
          <a:xfrm>
            <a:off x="3773106" y="3650897"/>
            <a:ext cx="3951816" cy="2802819"/>
            <a:chOff x="40410" y="2687448"/>
            <a:chExt cx="3782240" cy="265199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4A0A958-1316-B73A-80FB-E6673F358F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189" y="2687448"/>
              <a:ext cx="3755461" cy="2651990"/>
            </a:xfrm>
            <a:prstGeom prst="rect">
              <a:avLst/>
            </a:prstGeom>
          </p:spPr>
        </p:pic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7B4EA56-7187-133A-2CB0-D1F66EADE25B}"/>
                </a:ext>
              </a:extLst>
            </p:cNvPr>
            <p:cNvCxnSpPr>
              <a:cxnSpLocks/>
            </p:cNvCxnSpPr>
            <p:nvPr/>
          </p:nvCxnSpPr>
          <p:spPr>
            <a:xfrm>
              <a:off x="2210076" y="3476291"/>
              <a:ext cx="130409" cy="544935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0058034-4D07-2728-7E50-5FDE1CD3432B}"/>
                </a:ext>
              </a:extLst>
            </p:cNvPr>
            <p:cNvSpPr txBox="1"/>
            <p:nvPr/>
          </p:nvSpPr>
          <p:spPr>
            <a:xfrm>
              <a:off x="1510449" y="2838379"/>
              <a:ext cx="12730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&lt; 1 MN Unbalance</a:t>
              </a:r>
            </a:p>
          </p:txBody>
        </p: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76DA1EC0-9703-2E45-E06F-4823C86BBB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3044" y="3468941"/>
              <a:ext cx="228973" cy="68606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D0E08C72-A138-0E51-238D-1DED6A8CFD5E}"/>
                </a:ext>
              </a:extLst>
            </p:cNvPr>
            <p:cNvSpPr txBox="1"/>
            <p:nvPr/>
          </p:nvSpPr>
          <p:spPr>
            <a:xfrm>
              <a:off x="40410" y="2869169"/>
              <a:ext cx="14127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</a:rPr>
                <a:t>Need to be supported</a:t>
              </a:r>
            </a:p>
          </p:txBody>
        </p:sp>
      </p:grpSp>
      <p:sp>
        <p:nvSpPr>
          <p:cNvPr id="89" name="CasellaDiTesto 150">
            <a:extLst>
              <a:ext uri="{FF2B5EF4-FFF2-40B4-BE49-F238E27FC236}">
                <a16:creationId xmlns:a16="http://schemas.microsoft.com/office/drawing/2014/main" id="{DBB90CA2-815A-DFDD-497F-F6807E29DC63}"/>
              </a:ext>
            </a:extLst>
          </p:cNvPr>
          <p:cNvSpPr txBox="1"/>
          <p:nvPr/>
        </p:nvSpPr>
        <p:spPr>
          <a:xfrm>
            <a:off x="8195088" y="4938554"/>
            <a:ext cx="3088986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cs typeface="Arial" panose="020B0604020202020204" pitchFamily="34" charset="0"/>
              </a:rPr>
              <a:t>Separate design of the first stage structure (first </a:t>
            </a:r>
            <a:r>
              <a:rPr lang="it-IT" b="1" dirty="0" err="1">
                <a:cs typeface="Arial" panose="020B0604020202020204" pitchFamily="34" charset="0"/>
              </a:rPr>
              <a:t>two</a:t>
            </a:r>
            <a:r>
              <a:rPr lang="it-IT" b="1" dirty="0">
                <a:cs typeface="Arial" panose="020B0604020202020204" pitchFamily="34" charset="0"/>
              </a:rPr>
              <a:t> inter-</a:t>
            </a:r>
            <a:r>
              <a:rPr lang="it-IT" b="1" dirty="0" err="1">
                <a:cs typeface="Arial" panose="020B0604020202020204" pitchFamily="34" charset="0"/>
              </a:rPr>
              <a:t>cells</a:t>
            </a:r>
            <a:r>
              <a:rPr lang="it-IT" b="1" dirty="0">
                <a:cs typeface="Arial" panose="020B0604020202020204" pitchFamily="34" charset="0"/>
              </a:rPr>
              <a:t>) </a:t>
            </a:r>
            <a:r>
              <a:rPr lang="it-IT" b="1" dirty="0" err="1">
                <a:cs typeface="Arial" panose="020B0604020202020204" pitchFamily="34" charset="0"/>
              </a:rPr>
              <a:t>needed</a:t>
            </a:r>
            <a:endParaRPr lang="it-IT" b="1" dirty="0">
              <a:cs typeface="Arial" panose="020B0604020202020204" pitchFamily="34" charset="0"/>
            </a:endParaRPr>
          </a:p>
        </p:txBody>
      </p:sp>
      <p:sp>
        <p:nvSpPr>
          <p:cNvPr id="12" name="CasellaDiTesto 150">
            <a:extLst>
              <a:ext uri="{FF2B5EF4-FFF2-40B4-BE49-F238E27FC236}">
                <a16:creationId xmlns:a16="http://schemas.microsoft.com/office/drawing/2014/main" id="{9A0C2A14-E8C2-50E3-A11C-76C77CBBC741}"/>
              </a:ext>
            </a:extLst>
          </p:cNvPr>
          <p:cNvSpPr txBox="1"/>
          <p:nvPr/>
        </p:nvSpPr>
        <p:spPr>
          <a:xfrm>
            <a:off x="4023068" y="2636277"/>
            <a:ext cx="2761875" cy="73866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cs typeface="Arial" panose="020B0604020202020204" pitchFamily="34" charset="0"/>
              </a:rPr>
              <a:t>Coil structure support feet </a:t>
            </a:r>
            <a:r>
              <a:rPr lang="it-IT" sz="1400" dirty="0" err="1">
                <a:cs typeface="Arial" panose="020B0604020202020204" pitchFamily="34" charset="0"/>
              </a:rPr>
              <a:t>need</a:t>
            </a:r>
            <a:r>
              <a:rPr lang="it-IT" sz="1400" dirty="0">
                <a:cs typeface="Arial" panose="020B0604020202020204" pitchFamily="34" charset="0"/>
              </a:rPr>
              <a:t> to be </a:t>
            </a:r>
            <a:r>
              <a:rPr lang="it-IT" sz="1400" dirty="0" err="1">
                <a:cs typeface="Arial" panose="020B0604020202020204" pitchFamily="34" charset="0"/>
              </a:rPr>
              <a:t>designed</a:t>
            </a:r>
            <a:r>
              <a:rPr lang="it-IT" sz="1400" dirty="0">
                <a:cs typeface="Arial" panose="020B0604020202020204" pitchFamily="34" charset="0"/>
              </a:rPr>
              <a:t> to </a:t>
            </a:r>
            <a:r>
              <a:rPr lang="it-IT" sz="1400" dirty="0" err="1">
                <a:cs typeface="Arial" panose="020B0604020202020204" pitchFamily="34" charset="0"/>
              </a:rPr>
              <a:t>withstand</a:t>
            </a:r>
            <a:r>
              <a:rPr lang="it-IT" sz="1400" dirty="0">
                <a:cs typeface="Arial" panose="020B0604020202020204" pitchFamily="34" charset="0"/>
              </a:rPr>
              <a:t> force </a:t>
            </a:r>
            <a:r>
              <a:rPr lang="it-IT" sz="1400" dirty="0" err="1">
                <a:cs typeface="Arial" panose="020B0604020202020204" pitchFamily="34" charset="0"/>
              </a:rPr>
              <a:t>unbalance</a:t>
            </a:r>
            <a:r>
              <a:rPr lang="it-IT" sz="1400" dirty="0">
                <a:cs typeface="Arial" panose="020B0604020202020204" pitchFamily="34" charset="0"/>
              </a:rPr>
              <a:t> of the </a:t>
            </a:r>
            <a:r>
              <a:rPr lang="it-IT" sz="1400" dirty="0" err="1">
                <a:cs typeface="Arial" panose="020B0604020202020204" pitchFamily="34" charset="0"/>
              </a:rPr>
              <a:t>order</a:t>
            </a:r>
            <a:r>
              <a:rPr lang="it-IT" sz="1400" dirty="0">
                <a:cs typeface="Arial" panose="020B0604020202020204" pitchFamily="34" charset="0"/>
              </a:rPr>
              <a:t> of </a:t>
            </a:r>
            <a:r>
              <a:rPr lang="it-IT" sz="1400" b="1" dirty="0">
                <a:cs typeface="Arial" panose="020B0604020202020204" pitchFamily="34" charset="0"/>
              </a:rPr>
              <a:t>1 MN</a:t>
            </a:r>
            <a:r>
              <a:rPr lang="it-IT" sz="1400" dirty="0"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CasellaDiTesto 150">
            <a:extLst>
              <a:ext uri="{FF2B5EF4-FFF2-40B4-BE49-F238E27FC236}">
                <a16:creationId xmlns:a16="http://schemas.microsoft.com/office/drawing/2014/main" id="{08F78905-FDB3-5052-D066-D10A4E19DABA}"/>
              </a:ext>
            </a:extLst>
          </p:cNvPr>
          <p:cNvSpPr txBox="1"/>
          <p:nvPr/>
        </p:nvSpPr>
        <p:spPr>
          <a:xfrm>
            <a:off x="367264" y="2604132"/>
            <a:ext cx="2102702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cs typeface="Arial" panose="020B0604020202020204" pitchFamily="34" charset="0"/>
              </a:rPr>
              <a:t>Margins</a:t>
            </a:r>
            <a:r>
              <a:rPr lang="it-IT" sz="1400" b="1" dirty="0">
                <a:cs typeface="Arial" panose="020B0604020202020204" pitchFamily="34" charset="0"/>
              </a:rPr>
              <a:t> are </a:t>
            </a:r>
            <a:r>
              <a:rPr lang="it-IT" sz="1400" b="1" dirty="0" err="1">
                <a:cs typeface="Arial" panose="020B0604020202020204" pitchFamily="34" charset="0"/>
              </a:rPr>
              <a:t>not</a:t>
            </a:r>
            <a:r>
              <a:rPr lang="it-IT" sz="1400" b="1" dirty="0">
                <a:cs typeface="Arial" panose="020B0604020202020204" pitchFamily="34" charset="0"/>
              </a:rPr>
              <a:t> </a:t>
            </a:r>
            <a:r>
              <a:rPr lang="it-IT" sz="1400" b="1" dirty="0" err="1">
                <a:cs typeface="Arial" panose="020B0604020202020204" pitchFamily="34" charset="0"/>
              </a:rPr>
              <a:t>critical</a:t>
            </a:r>
            <a:r>
              <a:rPr lang="it-IT" sz="1400" b="1" dirty="0">
                <a:cs typeface="Arial" panose="020B0604020202020204" pitchFamily="34" charset="0"/>
              </a:rPr>
              <a:t>: </a:t>
            </a:r>
            <a:r>
              <a:rPr lang="it-IT" sz="1400" dirty="0">
                <a:cs typeface="Arial" panose="020B0604020202020204" pitchFamily="34" charset="0"/>
              </a:rPr>
              <a:t>25% </a:t>
            </a:r>
            <a:r>
              <a:rPr lang="it-IT" sz="1400" dirty="0" err="1">
                <a:cs typeface="Arial" panose="020B0604020202020204" pitchFamily="34" charset="0"/>
              </a:rPr>
              <a:t>current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reduction</a:t>
            </a:r>
            <a:r>
              <a:rPr lang="it-IT" sz="1400" dirty="0">
                <a:cs typeface="Arial" panose="020B0604020202020204" pitchFamily="34" charset="0"/>
              </a:rPr>
              <a:t>; </a:t>
            </a:r>
            <a:r>
              <a:rPr lang="it-IT" sz="1400" dirty="0" err="1">
                <a:cs typeface="Arial" panose="020B0604020202020204" pitchFamily="34" charset="0"/>
              </a:rPr>
              <a:t>change</a:t>
            </a:r>
            <a:r>
              <a:rPr lang="it-IT" sz="1400" dirty="0">
                <a:cs typeface="Arial" panose="020B0604020202020204" pitchFamily="34" charset="0"/>
              </a:rPr>
              <a:t> in field-tape angle </a:t>
            </a:r>
            <a:r>
              <a:rPr lang="it-IT" sz="1400" dirty="0" err="1">
                <a:cs typeface="Arial" panose="020B0604020202020204" pitchFamily="34" charset="0"/>
              </a:rPr>
              <a:t>not</a:t>
            </a:r>
            <a:r>
              <a:rPr lang="it-IT" sz="1400" dirty="0">
                <a:cs typeface="Arial" panose="020B0604020202020204" pitchFamily="34" charset="0"/>
              </a:rPr>
              <a:t> </a:t>
            </a:r>
            <a:r>
              <a:rPr lang="it-IT" sz="1400" dirty="0" err="1">
                <a:cs typeface="Arial" panose="020B0604020202020204" pitchFamily="34" charset="0"/>
              </a:rPr>
              <a:t>critical</a:t>
            </a:r>
            <a:r>
              <a:rPr lang="it-IT" sz="14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3885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EC8D5-6754-5B48-01BB-0C08C1ED7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1FC2E0-003A-E4F0-E170-5C5BF2EBC4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541" y="1309901"/>
            <a:ext cx="3584759" cy="2853175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80583712-8D28-5E40-92DC-8C1B6748DED6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3366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dirty="0"/>
              <a:t>Inter-Cell Magnets - Stand-Alone Operation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13FA4C7F-8B76-F553-1F24-988CDBF18AD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F25C449C-3153-2DF2-3226-F61FA95C5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0EC01F-AFEE-EF17-887C-DB69179041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364E5E-AA2F-4BC0-D7E9-DD690EB1E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16</a:t>
            </a:fld>
            <a:endParaRPr lang="it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4AA562-0DE3-9CA7-E3BA-81D27F62F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326" y="4072481"/>
            <a:ext cx="2842570" cy="2133554"/>
          </a:xfrm>
          <a:prstGeom prst="rect">
            <a:avLst/>
          </a:prstGeom>
        </p:spPr>
      </p:pic>
      <p:sp>
        <p:nvSpPr>
          <p:cNvPr id="9" name="CasellaDiTesto 150">
            <a:extLst>
              <a:ext uri="{FF2B5EF4-FFF2-40B4-BE49-F238E27FC236}">
                <a16:creationId xmlns:a16="http://schemas.microsoft.com/office/drawing/2014/main" id="{12419069-4E5D-89D0-B4E5-EAE659FE55DD}"/>
              </a:ext>
            </a:extLst>
          </p:cNvPr>
          <p:cNvSpPr txBox="1"/>
          <p:nvPr/>
        </p:nvSpPr>
        <p:spPr>
          <a:xfrm>
            <a:off x="9495362" y="4555332"/>
            <a:ext cx="2326315" cy="132343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dirty="0" err="1">
                <a:cs typeface="Arial" panose="020B0604020202020204" pitchFamily="34" charset="0"/>
              </a:rPr>
              <a:t>Axial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Forces</a:t>
            </a:r>
            <a:r>
              <a:rPr lang="it-IT" sz="1600" dirty="0">
                <a:cs typeface="Arial" panose="020B0604020202020204" pitchFamily="34" charset="0"/>
              </a:rPr>
              <a:t>:</a:t>
            </a:r>
          </a:p>
          <a:p>
            <a:pPr marL="285750" indent="-285750" algn="ctr">
              <a:buFontTx/>
              <a:buChar char="-"/>
            </a:pPr>
            <a:r>
              <a:rPr lang="it-IT" sz="1600" b="1" dirty="0">
                <a:cs typeface="Arial" panose="020B0604020202020204" pitchFamily="34" charset="0"/>
              </a:rPr>
              <a:t>Coil 1: 1.12 MN</a:t>
            </a:r>
          </a:p>
          <a:p>
            <a:pPr marL="285750" indent="-285750" algn="ctr">
              <a:buFontTx/>
              <a:buChar char="-"/>
            </a:pPr>
            <a:r>
              <a:rPr lang="it-IT" sz="1600" b="1" dirty="0">
                <a:cs typeface="Arial" panose="020B0604020202020204" pitchFamily="34" charset="0"/>
              </a:rPr>
              <a:t>Coil 2: 12.5 MN</a:t>
            </a:r>
          </a:p>
          <a:p>
            <a:pPr algn="ctr"/>
            <a:r>
              <a:rPr lang="it-IT" sz="1600" dirty="0">
                <a:cs typeface="Arial" panose="020B0604020202020204" pitchFamily="34" charset="0"/>
              </a:rPr>
              <a:t>(</a:t>
            </a:r>
            <a:r>
              <a:rPr lang="it-IT" sz="1600" dirty="0" err="1">
                <a:cs typeface="Arial" panose="020B0604020202020204" pitchFamily="34" charset="0"/>
              </a:rPr>
              <a:t>Pointing</a:t>
            </a:r>
            <a:r>
              <a:rPr lang="it-IT" sz="1600" dirty="0">
                <a:cs typeface="Arial" panose="020B0604020202020204" pitchFamily="34" charset="0"/>
              </a:rPr>
              <a:t> in </a:t>
            </a:r>
            <a:r>
              <a:rPr lang="it-IT" sz="1600" dirty="0" err="1">
                <a:cs typeface="Arial" panose="020B0604020202020204" pitchFamily="34" charset="0"/>
              </a:rPr>
              <a:t>outward</a:t>
            </a:r>
            <a:r>
              <a:rPr lang="it-IT" sz="1600" dirty="0">
                <a:cs typeface="Arial" panose="020B0604020202020204" pitchFamily="34" charset="0"/>
              </a:rPr>
              <a:t> inter-</a:t>
            </a:r>
            <a:r>
              <a:rPr lang="it-IT" sz="1600" dirty="0" err="1">
                <a:cs typeface="Arial" panose="020B0604020202020204" pitchFamily="34" charset="0"/>
              </a:rPr>
              <a:t>cell</a:t>
            </a:r>
            <a:r>
              <a:rPr lang="it-IT" sz="1600" dirty="0">
                <a:cs typeface="Arial" panose="020B0604020202020204" pitchFamily="34" charset="0"/>
              </a:rPr>
              <a:t> </a:t>
            </a:r>
            <a:r>
              <a:rPr lang="it-IT" sz="1600" dirty="0" err="1">
                <a:cs typeface="Arial" panose="020B0604020202020204" pitchFamily="34" charset="0"/>
              </a:rPr>
              <a:t>direction</a:t>
            </a:r>
            <a:r>
              <a:rPr lang="it-IT" sz="1600" dirty="0">
                <a:cs typeface="Arial" panose="020B0604020202020204" pitchFamily="34" charset="0"/>
              </a:rPr>
              <a:t>)</a:t>
            </a:r>
            <a:endParaRPr lang="it-IT" sz="400" dirty="0"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396E99-56C6-5222-FEF9-F1A736C223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03" t="948" b="2996"/>
          <a:stretch/>
        </p:blipFill>
        <p:spPr>
          <a:xfrm>
            <a:off x="7728201" y="1142350"/>
            <a:ext cx="4382499" cy="2757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0687C1-FC94-BFC1-BE66-2ADD224438A5}"/>
              </a:ext>
            </a:extLst>
          </p:cNvPr>
          <p:cNvSpPr txBox="1"/>
          <p:nvPr/>
        </p:nvSpPr>
        <p:spPr>
          <a:xfrm>
            <a:off x="4010173" y="6170709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Hoop Stress</a:t>
            </a:r>
          </a:p>
        </p:txBody>
      </p:sp>
      <p:pic>
        <p:nvPicPr>
          <p:cNvPr id="14" name="pg7">
            <a:extLst>
              <a:ext uri="{FF2B5EF4-FFF2-40B4-BE49-F238E27FC236}">
                <a16:creationId xmlns:a16="http://schemas.microsoft.com/office/drawing/2014/main" id="{BE881EDD-1B95-6D6A-BFD0-B79D6D91F5B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92" y="1310550"/>
            <a:ext cx="3335112" cy="2503244"/>
          </a:xfrm>
          <a:prstGeom prst="rect">
            <a:avLst/>
          </a:prstGeom>
        </p:spPr>
      </p:pic>
      <p:sp>
        <p:nvSpPr>
          <p:cNvPr id="16" name="CasellaDiTesto 150">
            <a:extLst>
              <a:ext uri="{FF2B5EF4-FFF2-40B4-BE49-F238E27FC236}">
                <a16:creationId xmlns:a16="http://schemas.microsoft.com/office/drawing/2014/main" id="{3354154B-3F07-6901-5ED1-28BBAF9B368F}"/>
              </a:ext>
            </a:extLst>
          </p:cNvPr>
          <p:cNvSpPr txBox="1"/>
          <p:nvPr/>
        </p:nvSpPr>
        <p:spPr>
          <a:xfrm>
            <a:off x="364106" y="979872"/>
            <a:ext cx="1744010" cy="954107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400" b="1" dirty="0" err="1">
                <a:cs typeface="Arial" panose="020B0604020202020204" pitchFamily="34" charset="0"/>
              </a:rPr>
              <a:t>Could</a:t>
            </a:r>
            <a:r>
              <a:rPr lang="it-IT" sz="1400" b="1" dirty="0">
                <a:cs typeface="Arial" panose="020B0604020202020204" pitchFamily="34" charset="0"/>
              </a:rPr>
              <a:t> </a:t>
            </a:r>
            <a:r>
              <a:rPr lang="it-IT" sz="1400" b="1" dirty="0" err="1">
                <a:cs typeface="Arial" panose="020B0604020202020204" pitchFamily="34" charset="0"/>
              </a:rPr>
              <a:t>we</a:t>
            </a:r>
            <a:r>
              <a:rPr lang="it-IT" sz="1400" b="1" dirty="0">
                <a:cs typeface="Arial" panose="020B0604020202020204" pitchFamily="34" charset="0"/>
              </a:rPr>
              <a:t> test the inter-</a:t>
            </a:r>
            <a:r>
              <a:rPr lang="it-IT" sz="1400" b="1" dirty="0" err="1">
                <a:cs typeface="Arial" panose="020B0604020202020204" pitchFamily="34" charset="0"/>
              </a:rPr>
              <a:t>cell</a:t>
            </a:r>
            <a:r>
              <a:rPr lang="it-IT" sz="1400" b="1" dirty="0">
                <a:cs typeface="Arial" panose="020B0604020202020204" pitchFamily="34" charset="0"/>
              </a:rPr>
              <a:t> </a:t>
            </a:r>
            <a:r>
              <a:rPr lang="it-IT" sz="1400" b="1" dirty="0" err="1">
                <a:cs typeface="Arial" panose="020B0604020202020204" pitchFamily="34" charset="0"/>
              </a:rPr>
              <a:t>modules</a:t>
            </a:r>
            <a:r>
              <a:rPr lang="it-IT" sz="1400" b="1" dirty="0">
                <a:cs typeface="Arial" panose="020B0604020202020204" pitchFamily="34" charset="0"/>
              </a:rPr>
              <a:t> in stand-alone mode?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B9C6A2-0613-19F7-C91D-B5E9329EEB71}"/>
              </a:ext>
            </a:extLst>
          </p:cNvPr>
          <p:cNvCxnSpPr>
            <a:cxnSpLocks/>
          </p:cNvCxnSpPr>
          <p:nvPr/>
        </p:nvCxnSpPr>
        <p:spPr>
          <a:xfrm flipH="1" flipV="1">
            <a:off x="6478619" y="4518411"/>
            <a:ext cx="599651" cy="8638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7AE4E62-1BA3-A9D1-FD9D-768B84E7D227}"/>
              </a:ext>
            </a:extLst>
          </p:cNvPr>
          <p:cNvSpPr txBox="1"/>
          <p:nvPr/>
        </p:nvSpPr>
        <p:spPr>
          <a:xfrm>
            <a:off x="6672319" y="5321562"/>
            <a:ext cx="16957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cs typeface="Arial" panose="020B0604020202020204" pitchFamily="34" charset="0"/>
              </a:rPr>
              <a:t>20% </a:t>
            </a:r>
            <a:r>
              <a:rPr lang="it-IT" sz="1800" dirty="0" err="1">
                <a:cs typeface="Arial" panose="020B0604020202020204" pitchFamily="34" charset="0"/>
              </a:rPr>
              <a:t>increase</a:t>
            </a:r>
            <a:r>
              <a:rPr lang="it-IT" sz="1800" dirty="0">
                <a:cs typeface="Arial" panose="020B0604020202020204" pitchFamily="34" charset="0"/>
              </a:rPr>
              <a:t> in the coil </a:t>
            </a:r>
            <a:r>
              <a:rPr lang="it-IT" sz="1800" dirty="0" err="1">
                <a:cs typeface="Arial" panose="020B0604020202020204" pitchFamily="34" charset="0"/>
              </a:rPr>
              <a:t>peak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hoop</a:t>
            </a:r>
            <a:r>
              <a:rPr lang="it-IT" sz="1800" dirty="0">
                <a:cs typeface="Arial" panose="020B0604020202020204" pitchFamily="34" charset="0"/>
              </a:rPr>
              <a:t> stress</a:t>
            </a:r>
            <a:endParaRPr lang="en-GB" dirty="0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CADC16D-BD05-5D36-9532-FAF0E1F489CF}"/>
              </a:ext>
            </a:extLst>
          </p:cNvPr>
          <p:cNvCxnSpPr>
            <a:cxnSpLocks/>
          </p:cNvCxnSpPr>
          <p:nvPr/>
        </p:nvCxnSpPr>
        <p:spPr>
          <a:xfrm flipH="1" flipV="1">
            <a:off x="6485473" y="3800522"/>
            <a:ext cx="745923" cy="3752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59F3E1A-6378-1E2E-4EA4-52EDF256D1A6}"/>
              </a:ext>
            </a:extLst>
          </p:cNvPr>
          <p:cNvSpPr txBox="1"/>
          <p:nvPr/>
        </p:nvSpPr>
        <p:spPr>
          <a:xfrm>
            <a:off x="7078270" y="3965970"/>
            <a:ext cx="19382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cs typeface="Arial" panose="020B0604020202020204" pitchFamily="34" charset="0"/>
              </a:rPr>
              <a:t>1% </a:t>
            </a:r>
            <a:r>
              <a:rPr lang="it-IT" sz="1800" dirty="0" err="1">
                <a:cs typeface="Arial" panose="020B0604020202020204" pitchFamily="34" charset="0"/>
              </a:rPr>
              <a:t>decrease</a:t>
            </a:r>
            <a:r>
              <a:rPr lang="it-IT" sz="1800" dirty="0">
                <a:cs typeface="Arial" panose="020B0604020202020204" pitchFamily="34" charset="0"/>
              </a:rPr>
              <a:t> in minimum </a:t>
            </a:r>
            <a:r>
              <a:rPr lang="it-IT" sz="1800" dirty="0" err="1">
                <a:cs typeface="Arial" panose="020B0604020202020204" pitchFamily="34" charset="0"/>
              </a:rPr>
              <a:t>current</a:t>
            </a:r>
            <a:r>
              <a:rPr lang="it-IT" sz="1800" dirty="0">
                <a:cs typeface="Arial" panose="020B0604020202020204" pitchFamily="34" charset="0"/>
              </a:rPr>
              <a:t> </a:t>
            </a:r>
            <a:r>
              <a:rPr lang="it-IT" sz="1800" dirty="0" err="1">
                <a:cs typeface="Arial" panose="020B0604020202020204" pitchFamily="34" charset="0"/>
              </a:rPr>
              <a:t>margins</a:t>
            </a:r>
            <a:endParaRPr lang="en-GB" dirty="0"/>
          </a:p>
        </p:txBody>
      </p:sp>
      <p:pic>
        <p:nvPicPr>
          <p:cNvPr id="6" name="pg12">
            <a:extLst>
              <a:ext uri="{FF2B5EF4-FFF2-40B4-BE49-F238E27FC236}">
                <a16:creationId xmlns:a16="http://schemas.microsoft.com/office/drawing/2014/main" id="{C6868DE4-1F1B-442A-7BA4-2AAD83EFC9C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575" y="4006450"/>
            <a:ext cx="3093859" cy="232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34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7A395-F806-FBF0-FEF4-7AE224A86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2E3E17FC-FFA1-828E-A84C-D06CAC61D3DF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3366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dirty="0"/>
              <a:t>Inter-Cell Magnets - Stand-Alone Operation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A2686232-39CB-5517-BEC3-511C0BA81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E991407C-7DB6-ECD8-AE77-E80A6615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7D2FFF-1645-793A-33E7-6FA0F33CC9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97FDCF9-C87C-3C47-B4B1-61E1F20DD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17</a:t>
            </a:fld>
            <a:endParaRPr lang="it-IT"/>
          </a:p>
        </p:txBody>
      </p:sp>
      <p:sp>
        <p:nvSpPr>
          <p:cNvPr id="19" name="CasellaDiTesto 150">
            <a:extLst>
              <a:ext uri="{FF2B5EF4-FFF2-40B4-BE49-F238E27FC236}">
                <a16:creationId xmlns:a16="http://schemas.microsoft.com/office/drawing/2014/main" id="{CC84FD46-8D7D-808A-169E-B7D89BAFCD1A}"/>
              </a:ext>
            </a:extLst>
          </p:cNvPr>
          <p:cNvSpPr txBox="1"/>
          <p:nvPr/>
        </p:nvSpPr>
        <p:spPr>
          <a:xfrm>
            <a:off x="3429120" y="4821809"/>
            <a:ext cx="5655490" cy="92333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cs typeface="Arial" panose="020B0604020202020204" pitchFamily="34" charset="0"/>
              </a:rPr>
              <a:t>Increase</a:t>
            </a:r>
            <a:r>
              <a:rPr lang="it-IT" dirty="0">
                <a:cs typeface="Arial" panose="020B0604020202020204" pitchFamily="34" charset="0"/>
              </a:rPr>
              <a:t> of the </a:t>
            </a:r>
            <a:r>
              <a:rPr lang="it-IT" dirty="0" err="1">
                <a:cs typeface="Arial" panose="020B0604020202020204" pitchFamily="34" charset="0"/>
              </a:rPr>
              <a:t>peak</a:t>
            </a:r>
            <a:r>
              <a:rPr lang="it-IT" dirty="0">
                <a:cs typeface="Arial" panose="020B0604020202020204" pitchFamily="34" charset="0"/>
              </a:rPr>
              <a:t> Von Mises Stress on the structure.</a:t>
            </a:r>
          </a:p>
          <a:p>
            <a:pPr algn="ctr"/>
            <a:r>
              <a:rPr lang="it-IT" dirty="0">
                <a:cs typeface="Arial" panose="020B0604020202020204" pitchFamily="34" charset="0"/>
              </a:rPr>
              <a:t>Peak stress </a:t>
            </a:r>
            <a:r>
              <a:rPr lang="it-IT" dirty="0" err="1">
                <a:cs typeface="Arial" panose="020B0604020202020204" pitchFamily="34" charset="0"/>
              </a:rPr>
              <a:t>still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within</a:t>
            </a:r>
            <a:r>
              <a:rPr lang="it-IT" dirty="0">
                <a:cs typeface="Arial" panose="020B0604020202020204" pitchFamily="34" charset="0"/>
              </a:rPr>
              <a:t> the </a:t>
            </a:r>
            <a:r>
              <a:rPr lang="it-IT" dirty="0" err="1">
                <a:cs typeface="Arial" panose="020B0604020202020204" pitchFamily="34" charset="0"/>
              </a:rPr>
              <a:t>material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limits</a:t>
            </a:r>
            <a:r>
              <a:rPr lang="it-IT" dirty="0"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it-IT" dirty="0">
                <a:cs typeface="Arial" panose="020B0604020202020204" pitchFamily="34" charset="0"/>
              </a:rPr>
              <a:t>Loads </a:t>
            </a:r>
            <a:r>
              <a:rPr lang="it-IT" dirty="0" err="1">
                <a:cs typeface="Arial" panose="020B0604020202020204" pitchFamily="34" charset="0"/>
              </a:rPr>
              <a:t>intercept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between</a:t>
            </a:r>
            <a:r>
              <a:rPr lang="it-IT" dirty="0">
                <a:cs typeface="Arial" panose="020B0604020202020204" pitchFamily="34" charset="0"/>
              </a:rPr>
              <a:t> </a:t>
            </a:r>
            <a:r>
              <a:rPr lang="it-IT" dirty="0" err="1">
                <a:cs typeface="Arial" panose="020B0604020202020204" pitchFamily="34" charset="0"/>
              </a:rPr>
              <a:t>each</a:t>
            </a:r>
            <a:r>
              <a:rPr lang="it-IT" dirty="0">
                <a:cs typeface="Arial" panose="020B0604020202020204" pitchFamily="34" charset="0"/>
              </a:rPr>
              <a:t> pancake?</a:t>
            </a:r>
          </a:p>
        </p:txBody>
      </p:sp>
      <p:pic>
        <p:nvPicPr>
          <p:cNvPr id="20" name="Picture 19" descr="A blue cube with a rainbow in the center&#10;&#10;AI-generated content may be incorrect.">
            <a:extLst>
              <a:ext uri="{FF2B5EF4-FFF2-40B4-BE49-F238E27FC236}">
                <a16:creationId xmlns:a16="http://schemas.microsoft.com/office/drawing/2014/main" id="{B5308B66-F19F-7C55-51B0-8000AB1997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525852"/>
            <a:ext cx="5291666" cy="2764895"/>
          </a:xfrm>
          <a:prstGeom prst="rect">
            <a:avLst/>
          </a:prstGeom>
        </p:spPr>
      </p:pic>
      <p:pic>
        <p:nvPicPr>
          <p:cNvPr id="22" name="Picture 21" descr="A computer generated image of a rainbow&#10;&#10;AI-generated content may be incorrect.">
            <a:extLst>
              <a:ext uri="{FF2B5EF4-FFF2-40B4-BE49-F238E27FC236}">
                <a16:creationId xmlns:a16="http://schemas.microsoft.com/office/drawing/2014/main" id="{FD854676-4F50-2062-740A-4ED9A135C3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5" y="1525852"/>
            <a:ext cx="5291667" cy="276489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D9A0CEF-497B-629F-DD8E-488B688ABA2D}"/>
              </a:ext>
            </a:extLst>
          </p:cNvPr>
          <p:cNvSpPr txBox="1"/>
          <p:nvPr/>
        </p:nvSpPr>
        <p:spPr>
          <a:xfrm>
            <a:off x="1650952" y="4303779"/>
            <a:ext cx="3276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Peak Von Mises Stress: </a:t>
            </a:r>
            <a:r>
              <a:rPr lang="en-US" sz="1600" b="1" u="sng" dirty="0"/>
              <a:t>687 MPa</a:t>
            </a:r>
          </a:p>
        </p:txBody>
      </p:sp>
    </p:spTree>
    <p:extLst>
      <p:ext uri="{BB962C8B-B14F-4D97-AF65-F5344CB8AC3E}">
        <p14:creationId xmlns:p14="http://schemas.microsoft.com/office/powerpoint/2010/main" val="919958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01FCF-2F69-E506-6F62-5073AB144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8BAD5379-528A-5E16-938D-349BA18A22E3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B5 DEMO MAG 2.4:</a:t>
            </a:r>
            <a:r>
              <a:rPr lang="en-US" kern="0" dirty="0"/>
              <a:t> Coil Charging Transient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D98A7656-A88E-1E1E-1B6D-6189944EF3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532C5424-A296-9D5B-09FC-3A417BB6B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29C11D-4A29-884C-8AC3-37269942F5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21A2433-869E-6582-161F-E13AB79AB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18</a:t>
            </a:fld>
            <a:endParaRPr lang="it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413F250-1BD8-6BD7-8B05-CB2FBCDEF688}"/>
              </a:ext>
            </a:extLst>
          </p:cNvPr>
          <p:cNvSpPr txBox="1"/>
          <p:nvPr/>
        </p:nvSpPr>
        <p:spPr>
          <a:xfrm>
            <a:off x="402120" y="881545"/>
            <a:ext cx="554629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Transient Simulation of the charging of two separated non-insulated coils: magnetization loss effects accounted.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Tuning of the ramp rates in the two coils to match the same ramping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Characteristics time in the two magnets are very different (factor 8 difference): around 1h delay time in Coil 1.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Assumed </a:t>
            </a:r>
            <a:r>
              <a:rPr lang="en-US" sz="1600" b="1" dirty="0"/>
              <a:t>6h charging time</a:t>
            </a:r>
            <a:r>
              <a:rPr lang="en-US" sz="1600" dirty="0"/>
              <a:t>: </a:t>
            </a:r>
            <a:r>
              <a:rPr lang="en-US" sz="1600" b="1" dirty="0"/>
              <a:t>4h current ramp </a:t>
            </a:r>
            <a:r>
              <a:rPr lang="en-US" sz="1600" dirty="0"/>
              <a:t>in Coil 1.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Conduction cooling of the two magnets via cryocoolers</a:t>
            </a:r>
            <a:r>
              <a:rPr lang="en-US" b="1" dirty="0">
                <a:solidFill>
                  <a:schemeClr val="accent1"/>
                </a:solidFill>
              </a:rPr>
              <a:t>*</a:t>
            </a:r>
            <a:r>
              <a:rPr lang="en-US" sz="1600" dirty="0"/>
              <a:t>.</a:t>
            </a:r>
          </a:p>
        </p:txBody>
      </p:sp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F8CC064-6DEB-355D-D577-53EAE464A2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8"/>
          <a:stretch/>
        </p:blipFill>
        <p:spPr>
          <a:xfrm>
            <a:off x="5864861" y="1718539"/>
            <a:ext cx="6192852" cy="37096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37A274-629A-317D-E3C8-19E8F62FC9DC}"/>
              </a:ext>
            </a:extLst>
          </p:cNvPr>
          <p:cNvSpPr txBox="1"/>
          <p:nvPr/>
        </p:nvSpPr>
        <p:spPr>
          <a:xfrm>
            <a:off x="-3204" y="6290588"/>
            <a:ext cx="54559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chemeClr val="accent1"/>
                </a:solidFill>
              </a:rPr>
              <a:t>*</a:t>
            </a:r>
            <a:r>
              <a:rPr lang="en-US" sz="800" b="1" i="1" dirty="0"/>
              <a:t> Cryocooler</a:t>
            </a:r>
            <a:r>
              <a:rPr lang="en-US" sz="800" i="1" dirty="0"/>
              <a:t> data from:</a:t>
            </a:r>
          </a:p>
          <a:p>
            <a:r>
              <a:rPr lang="en-US" sz="800" i="1" dirty="0"/>
              <a:t>SHI SRDK 500B2 technical specification sheet, https://shicryogenics.com/product/rdk-500b2-20k-cryocooler-series/.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B8A025-5C15-FA68-8036-98B79C633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12" y="3486128"/>
            <a:ext cx="3435725" cy="2578761"/>
          </a:xfrm>
          <a:prstGeom prst="rect">
            <a:avLst/>
          </a:prstGeom>
        </p:spPr>
      </p:pic>
      <p:sp>
        <p:nvSpPr>
          <p:cNvPr id="2" name="CasellaDiTesto 150">
            <a:extLst>
              <a:ext uri="{FF2B5EF4-FFF2-40B4-BE49-F238E27FC236}">
                <a16:creationId xmlns:a16="http://schemas.microsoft.com/office/drawing/2014/main" id="{3847AF21-4EEB-1124-BF73-87C77ED57441}"/>
              </a:ext>
            </a:extLst>
          </p:cNvPr>
          <p:cNvSpPr txBox="1"/>
          <p:nvPr/>
        </p:nvSpPr>
        <p:spPr>
          <a:xfrm>
            <a:off x="7676973" y="1088952"/>
            <a:ext cx="2314852" cy="5232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ZA" sz="1400" b="1" noProof="0" dirty="0">
                <a:cs typeface="Arial" panose="020B0604020202020204" pitchFamily="34" charset="0"/>
              </a:rPr>
              <a:t>Critical current fraction during charging</a:t>
            </a:r>
            <a:endParaRPr lang="en-ZA" sz="1400" noProof="0" dirty="0">
              <a:cs typeface="Arial" panose="020B0604020202020204" pitchFamily="34" charset="0"/>
            </a:endParaRPr>
          </a:p>
        </p:txBody>
      </p:sp>
      <p:sp>
        <p:nvSpPr>
          <p:cNvPr id="4" name="CasellaDiTesto 150">
            <a:extLst>
              <a:ext uri="{FF2B5EF4-FFF2-40B4-BE49-F238E27FC236}">
                <a16:creationId xmlns:a16="http://schemas.microsoft.com/office/drawing/2014/main" id="{DB4B5019-75C1-9348-789D-7629D5C4B14E}"/>
              </a:ext>
            </a:extLst>
          </p:cNvPr>
          <p:cNvSpPr txBox="1"/>
          <p:nvPr/>
        </p:nvSpPr>
        <p:spPr>
          <a:xfrm>
            <a:off x="4218890" y="5106501"/>
            <a:ext cx="2257720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ZA" sz="1400" b="1" u="sng" noProof="0" dirty="0">
                <a:cs typeface="Arial" panose="020B0604020202020204" pitchFamily="34" charset="0"/>
              </a:rPr>
              <a:t>Assumption</a:t>
            </a:r>
            <a:r>
              <a:rPr lang="en-ZA" sz="1400" b="1" noProof="0" dirty="0">
                <a:cs typeface="Arial" panose="020B0604020202020204" pitchFamily="34" charset="0"/>
              </a:rPr>
              <a:t>: periodic field conditions</a:t>
            </a:r>
          </a:p>
          <a:p>
            <a:pPr algn="ctr"/>
            <a:r>
              <a:rPr lang="en-ZA" sz="1400" b="1" noProof="0" dirty="0">
                <a:cs typeface="Arial" panose="020B0604020202020204" pitchFamily="34" charset="0"/>
                <a:sym typeface="Wingdings" panose="05000000000000000000" pitchFamily="2" charset="2"/>
              </a:rPr>
              <a:t> all similar magnets are ramped at the same time</a:t>
            </a:r>
            <a:endParaRPr lang="en-ZA" sz="1400" noProof="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52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47F4C-7C24-0483-9558-F27A80BCD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94714AD3-7B12-3AA6-C440-5F4F45259473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B5 DEMO MAG 2.4:</a:t>
            </a:r>
            <a:r>
              <a:rPr lang="en-US" kern="0" dirty="0"/>
              <a:t> Coil Charging Transient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156717FD-37FF-86DD-597B-9E955CD895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B9019840-43AF-C435-D57A-EDD700749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8ADCAF-6C9E-E16F-2058-8E08B63FB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AE84AF-92DF-45F8-DE3F-D3FD7A92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19</a:t>
            </a:fld>
            <a:endParaRPr lang="it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C6195C-9C01-5C4B-FBF4-FED03463EF1C}"/>
              </a:ext>
            </a:extLst>
          </p:cNvPr>
          <p:cNvSpPr txBox="1"/>
          <p:nvPr/>
        </p:nvSpPr>
        <p:spPr>
          <a:xfrm>
            <a:off x="402120" y="881545"/>
            <a:ext cx="5554181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Transient Simulation of the charging of two separated non-insulated coils: magnetization loss effects accounted.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Tuning of the ramp rates in the two coils to match the same ramping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Characteristics time in the two magnets are very different (factor 8 difference): around 1h delay time in Coil 1.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Assumed </a:t>
            </a:r>
            <a:r>
              <a:rPr lang="en-US" sz="1600" b="1" dirty="0"/>
              <a:t>6h charging time</a:t>
            </a:r>
            <a:r>
              <a:rPr lang="en-US" sz="1600" dirty="0"/>
              <a:t>: </a:t>
            </a:r>
            <a:r>
              <a:rPr lang="en-US" sz="1600" b="1" dirty="0"/>
              <a:t>4h current ramp </a:t>
            </a:r>
            <a:r>
              <a:rPr lang="en-US" sz="1600" dirty="0"/>
              <a:t>in Coil 1.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Conduction cooling of the two magnets via cryocoolers</a:t>
            </a:r>
            <a:r>
              <a:rPr lang="en-US" b="1" dirty="0">
                <a:solidFill>
                  <a:schemeClr val="accent1"/>
                </a:solidFill>
              </a:rPr>
              <a:t>*</a:t>
            </a:r>
            <a:r>
              <a:rPr lang="en-US" sz="1600" dirty="0"/>
              <a:t>.</a:t>
            </a:r>
          </a:p>
        </p:txBody>
      </p:sp>
      <p:pic>
        <p:nvPicPr>
          <p:cNvPr id="13" name="pg15">
            <a:extLst>
              <a:ext uri="{FF2B5EF4-FFF2-40B4-BE49-F238E27FC236}">
                <a16:creationId xmlns:a16="http://schemas.microsoft.com/office/drawing/2014/main" id="{21DE54B3-0532-0773-B109-6279E0BEDC5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716" y="3752828"/>
            <a:ext cx="3435728" cy="2578762"/>
          </a:xfrm>
          <a:prstGeom prst="rect">
            <a:avLst/>
          </a:prstGeom>
        </p:spPr>
      </p:pic>
      <p:pic>
        <p:nvPicPr>
          <p:cNvPr id="14" name="pg28">
            <a:extLst>
              <a:ext uri="{FF2B5EF4-FFF2-40B4-BE49-F238E27FC236}">
                <a16:creationId xmlns:a16="http://schemas.microsoft.com/office/drawing/2014/main" id="{6CBFBECD-A875-9178-63DE-5BB78E45381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976" y="1205213"/>
            <a:ext cx="3027647" cy="22724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448D47-C8A7-A0B1-2674-386FE58A3EB4}"/>
              </a:ext>
            </a:extLst>
          </p:cNvPr>
          <p:cNvSpPr txBox="1"/>
          <p:nvPr/>
        </p:nvSpPr>
        <p:spPr>
          <a:xfrm>
            <a:off x="-3204" y="6290588"/>
            <a:ext cx="54559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chemeClr val="accent1"/>
                </a:solidFill>
              </a:rPr>
              <a:t>*</a:t>
            </a:r>
            <a:r>
              <a:rPr lang="en-US" sz="800" b="1" i="1" dirty="0"/>
              <a:t> Cryocooler</a:t>
            </a:r>
            <a:r>
              <a:rPr lang="en-US" sz="800" i="1" dirty="0"/>
              <a:t> data from:</a:t>
            </a:r>
          </a:p>
          <a:p>
            <a:r>
              <a:rPr lang="en-US" sz="800" i="1" dirty="0"/>
              <a:t>SHI SRDK 500B2 technical specification sheet, https://shicryogenics.com/product/rdk-500b2-20k-cryocooler-series/.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0BAF380-B392-447C-8D61-97E3ABC078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912" y="3752828"/>
            <a:ext cx="3435725" cy="257876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A4C0D4-EF22-EE57-7AE2-C103D4C0F53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93602" y="1205213"/>
            <a:ext cx="3077401" cy="2309812"/>
          </a:xfrm>
          <a:prstGeom prst="rect">
            <a:avLst/>
          </a:prstGeom>
        </p:spPr>
      </p:pic>
      <p:sp>
        <p:nvSpPr>
          <p:cNvPr id="2" name="CasellaDiTesto 150">
            <a:extLst>
              <a:ext uri="{FF2B5EF4-FFF2-40B4-BE49-F238E27FC236}">
                <a16:creationId xmlns:a16="http://schemas.microsoft.com/office/drawing/2014/main" id="{FCBB447A-CED8-5DE3-EFAA-7042F171F2E6}"/>
              </a:ext>
            </a:extLst>
          </p:cNvPr>
          <p:cNvSpPr txBox="1"/>
          <p:nvPr/>
        </p:nvSpPr>
        <p:spPr>
          <a:xfrm>
            <a:off x="6524625" y="872567"/>
            <a:ext cx="2314852" cy="30777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ZA" sz="1400" b="1" dirty="0">
                <a:cs typeface="Arial" panose="020B0604020202020204" pitchFamily="34" charset="0"/>
              </a:rPr>
              <a:t>6.5 W</a:t>
            </a:r>
            <a:r>
              <a:rPr lang="en-ZA" sz="1400" dirty="0">
                <a:cs typeface="Arial" panose="020B0604020202020204" pitchFamily="34" charset="0"/>
              </a:rPr>
              <a:t> Peak Losses in Coil1</a:t>
            </a:r>
            <a:endParaRPr lang="en-ZA" sz="1400" noProof="0" dirty="0">
              <a:cs typeface="Arial" panose="020B0604020202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FD4E39F-C09F-B747-76F3-4E9906095B1A}"/>
              </a:ext>
            </a:extLst>
          </p:cNvPr>
          <p:cNvSpPr>
            <a:spLocks/>
          </p:cNvSpPr>
          <p:nvPr/>
        </p:nvSpPr>
        <p:spPr>
          <a:xfrm>
            <a:off x="9314164" y="1279343"/>
            <a:ext cx="262650" cy="20199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DC96DEA-8EFC-5EE6-A4DF-AE4A583819F0}"/>
              </a:ext>
            </a:extLst>
          </p:cNvPr>
          <p:cNvGrpSpPr/>
          <p:nvPr/>
        </p:nvGrpSpPr>
        <p:grpSpPr>
          <a:xfrm>
            <a:off x="7079523" y="3942321"/>
            <a:ext cx="3320734" cy="2309812"/>
            <a:chOff x="7438720" y="3980776"/>
            <a:chExt cx="3320734" cy="230981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54849D-C6E1-E0A4-8A8B-8EFA07F7F326}"/>
                </a:ext>
              </a:extLst>
            </p:cNvPr>
            <p:cNvGrpSpPr/>
            <p:nvPr/>
          </p:nvGrpSpPr>
          <p:grpSpPr>
            <a:xfrm>
              <a:off x="7682051" y="3980776"/>
              <a:ext cx="3077403" cy="2309812"/>
              <a:chOff x="7682051" y="3980776"/>
              <a:chExt cx="3077403" cy="2309812"/>
            </a:xfrm>
          </p:grpSpPr>
          <p:pic>
            <p:nvPicPr>
              <p:cNvPr id="21" name="pg25">
                <a:extLst>
                  <a:ext uri="{FF2B5EF4-FFF2-40B4-BE49-F238E27FC236}">
                    <a16:creationId xmlns:a16="http://schemas.microsoft.com/office/drawing/2014/main" id="{4245C8D7-9966-8BD3-176C-9953B7D2DD4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82051" y="3980776"/>
                <a:ext cx="3077403" cy="2309812"/>
              </a:xfrm>
              <a:prstGeom prst="rect">
                <a:avLst/>
              </a:prstGeom>
            </p:spPr>
          </p:pic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DA84E0C9-8737-F945-EF19-2BBE66E09A3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228310" y="4302465"/>
                <a:ext cx="435453" cy="307267"/>
              </a:xfrm>
              <a:prstGeom prst="roundRect">
                <a:avLst/>
              </a:prstGeom>
              <a:noFill/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0A6889-944F-CCD6-20B3-9A22953FEAD2}"/>
                </a:ext>
              </a:extLst>
            </p:cNvPr>
            <p:cNvSpPr txBox="1"/>
            <p:nvPr/>
          </p:nvSpPr>
          <p:spPr>
            <a:xfrm>
              <a:off x="7571564" y="4127243"/>
              <a:ext cx="259112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i="0" dirty="0">
                  <a:solidFill>
                    <a:schemeClr val="accent2"/>
                  </a:solidFill>
                  <a:effectLst/>
                  <a:latin typeface="Aptos" panose="020B0004020202020204" pitchFamily="34" charset="0"/>
                </a:rPr>
                <a:t>Coil 1</a:t>
              </a:r>
              <a:endParaRPr lang="en-US" sz="1600" dirty="0">
                <a:solidFill>
                  <a:schemeClr val="accent2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C53B34F-57FF-3A7D-54CA-018C2C5318B0}"/>
                </a:ext>
              </a:extLst>
            </p:cNvPr>
            <p:cNvSpPr txBox="1"/>
            <p:nvPr/>
          </p:nvSpPr>
          <p:spPr>
            <a:xfrm>
              <a:off x="7438720" y="5590479"/>
              <a:ext cx="8289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i="0" dirty="0">
                  <a:solidFill>
                    <a:schemeClr val="accent1"/>
                  </a:solidFill>
                  <a:effectLst/>
                  <a:latin typeface="Aptos" panose="020B0004020202020204" pitchFamily="34" charset="0"/>
                </a:rPr>
                <a:t>Coil 2</a:t>
              </a:r>
              <a:endParaRPr lang="en-US" sz="1600" dirty="0">
                <a:solidFill>
                  <a:schemeClr val="accent1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84C512A-EA53-B6B8-6C36-C0E4E5655057}"/>
                </a:ext>
              </a:extLst>
            </p:cNvPr>
            <p:cNvSpPr>
              <a:spLocks/>
            </p:cNvSpPr>
            <p:nvPr/>
          </p:nvSpPr>
          <p:spPr>
            <a:xfrm>
              <a:off x="9944959" y="4294386"/>
              <a:ext cx="435453" cy="307267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27" name="CasellaDiTesto 150">
            <a:extLst>
              <a:ext uri="{FF2B5EF4-FFF2-40B4-BE49-F238E27FC236}">
                <a16:creationId xmlns:a16="http://schemas.microsoft.com/office/drawing/2014/main" id="{064FDC93-BD02-6D3F-4614-CE3146D65C77}"/>
              </a:ext>
            </a:extLst>
          </p:cNvPr>
          <p:cNvSpPr txBox="1"/>
          <p:nvPr/>
        </p:nvSpPr>
        <p:spPr>
          <a:xfrm>
            <a:off x="10382832" y="4336797"/>
            <a:ext cx="1599213" cy="1600438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ZA" sz="1400" b="1" dirty="0">
                <a:cs typeface="Arial" panose="020B0604020202020204" pitchFamily="34" charset="0"/>
              </a:rPr>
              <a:t>32 K </a:t>
            </a:r>
            <a:r>
              <a:rPr lang="en-ZA" sz="1400" dirty="0">
                <a:cs typeface="Arial" panose="020B0604020202020204" pitchFamily="34" charset="0"/>
              </a:rPr>
              <a:t> temperature peak in Coil1:</a:t>
            </a:r>
          </a:p>
          <a:p>
            <a:pPr algn="ctr"/>
            <a:r>
              <a:rPr lang="en-ZA" sz="1400" b="1" dirty="0">
                <a:cs typeface="Arial" panose="020B0604020202020204" pitchFamily="34" charset="0"/>
              </a:rPr>
              <a:t>2 K temperature margin!</a:t>
            </a:r>
          </a:p>
          <a:p>
            <a:pPr algn="ctr"/>
            <a:r>
              <a:rPr lang="en-ZA" sz="1400" b="1" noProof="0" dirty="0">
                <a:cs typeface="Arial" panose="020B0604020202020204" pitchFamily="34" charset="0"/>
              </a:rPr>
              <a:t>Consider longer ramp times (e.g., 6h ramp time).</a:t>
            </a:r>
            <a:endParaRPr lang="en-ZA" sz="1400" noProof="0" dirty="0"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CD2C29-516C-485F-1789-B9F19D0F2A18}"/>
              </a:ext>
            </a:extLst>
          </p:cNvPr>
          <p:cNvSpPr>
            <a:spLocks/>
          </p:cNvSpPr>
          <p:nvPr/>
        </p:nvSpPr>
        <p:spPr>
          <a:xfrm>
            <a:off x="3910318" y="3949692"/>
            <a:ext cx="262650" cy="20199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sellaDiTesto 150">
            <a:extLst>
              <a:ext uri="{FF2B5EF4-FFF2-40B4-BE49-F238E27FC236}">
                <a16:creationId xmlns:a16="http://schemas.microsoft.com/office/drawing/2014/main" id="{74433C1B-A506-187B-5D31-CC59AAB04268}"/>
              </a:ext>
            </a:extLst>
          </p:cNvPr>
          <p:cNvSpPr txBox="1"/>
          <p:nvPr/>
        </p:nvSpPr>
        <p:spPr>
          <a:xfrm>
            <a:off x="3611716" y="3161251"/>
            <a:ext cx="1407592" cy="52322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ZA" sz="1400" dirty="0">
                <a:cs typeface="Arial" panose="020B0604020202020204" pitchFamily="34" charset="0"/>
              </a:rPr>
              <a:t>Maximum local </a:t>
            </a:r>
            <a:r>
              <a:rPr lang="en-ZA" sz="1400" dirty="0" err="1">
                <a:cs typeface="Arial" panose="020B0604020202020204" pitchFamily="34" charset="0"/>
              </a:rPr>
              <a:t>Jc</a:t>
            </a:r>
            <a:r>
              <a:rPr lang="en-ZA" sz="1400" dirty="0">
                <a:cs typeface="Arial" panose="020B0604020202020204" pitchFamily="34" charset="0"/>
              </a:rPr>
              <a:t> fraction: </a:t>
            </a:r>
            <a:r>
              <a:rPr lang="en-ZA" sz="1400" b="1" dirty="0">
                <a:cs typeface="Arial" panose="020B0604020202020204" pitchFamily="34" charset="0"/>
              </a:rPr>
              <a:t>80%</a:t>
            </a:r>
            <a:endParaRPr lang="en-ZA" sz="1400" noProof="0" dirty="0">
              <a:cs typeface="Arial" panose="020B0604020202020204" pitchFamily="34" charset="0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2C4E429-12B3-398D-02DB-AF6DBE9BD332}"/>
              </a:ext>
            </a:extLst>
          </p:cNvPr>
          <p:cNvCxnSpPr>
            <a:cxnSpLocks/>
          </p:cNvCxnSpPr>
          <p:nvPr/>
        </p:nvCxnSpPr>
        <p:spPr>
          <a:xfrm flipH="1">
            <a:off x="4047993" y="3619500"/>
            <a:ext cx="131325" cy="311142"/>
          </a:xfrm>
          <a:prstGeom prst="straightConnector1">
            <a:avLst/>
          </a:prstGeom>
          <a:ln w="2794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7080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AB8980F0-3B32-BE0B-6DD2-177A09523DC0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109728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/>
              <a:t>Outline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40E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D1E5859F-F075-453E-3BF4-F4244BD6B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0" y="6076015"/>
            <a:ext cx="12177378" cy="78469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1DB100-D538-A059-EF72-48051986A8B2}"/>
              </a:ext>
            </a:extLst>
          </p:cNvPr>
          <p:cNvSpPr txBox="1"/>
          <p:nvPr/>
        </p:nvSpPr>
        <p:spPr>
          <a:xfrm>
            <a:off x="602289" y="889334"/>
            <a:ext cx="10972800" cy="55790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ptos" panose="020B0004020202020204" pitchFamily="34" charset="0"/>
              <a:buChar char="→"/>
            </a:pPr>
            <a:r>
              <a:rPr lang="en-US" sz="2400" kern="0" dirty="0">
                <a:solidFill>
                  <a:schemeClr val="accent1"/>
                </a:solidFill>
              </a:rPr>
              <a:t>B5-like Demonstrator Cell Layout </a:t>
            </a:r>
          </a:p>
          <a:p>
            <a:pPr marL="342900" indent="-342900">
              <a:lnSpc>
                <a:spcPct val="150000"/>
              </a:lnSpc>
              <a:buFont typeface="Aptos" panose="020B0004020202020204" pitchFamily="34" charset="0"/>
              <a:buChar char="→"/>
            </a:pPr>
            <a:r>
              <a:rPr lang="en-US" sz="2400" kern="0" dirty="0">
                <a:solidFill>
                  <a:schemeClr val="accent1"/>
                </a:solidFill>
              </a:rPr>
              <a:t>Solenoid Optimization Methods</a:t>
            </a:r>
          </a:p>
          <a:p>
            <a:pPr marL="342900" indent="-342900">
              <a:lnSpc>
                <a:spcPct val="150000"/>
              </a:lnSpc>
              <a:buFont typeface="Aptos" panose="020B0004020202020204" pitchFamily="34" charset="0"/>
              <a:buChar char="→"/>
            </a:pPr>
            <a:r>
              <a:rPr lang="en-US" sz="2400" kern="0" dirty="0">
                <a:solidFill>
                  <a:schemeClr val="accent1"/>
                </a:solidFill>
              </a:rPr>
              <a:t>Coil Layout – Winding &amp; Assembly</a:t>
            </a:r>
          </a:p>
          <a:p>
            <a:pPr marL="342900" indent="-342900">
              <a:lnSpc>
                <a:spcPct val="150000"/>
              </a:lnSpc>
              <a:buFont typeface="Aptos" panose="020B0004020202020204" pitchFamily="34" charset="0"/>
              <a:buChar char="→"/>
            </a:pPr>
            <a:r>
              <a:rPr lang="en-US" sz="2400" kern="0" dirty="0">
                <a:solidFill>
                  <a:schemeClr val="accent1"/>
                </a:solidFill>
              </a:rPr>
              <a:t>Configurations Studied</a:t>
            </a:r>
          </a:p>
          <a:p>
            <a:pPr marL="800100" lvl="1" indent="-342900">
              <a:lnSpc>
                <a:spcPct val="150000"/>
              </a:lnSpc>
              <a:buFont typeface="Aptos" panose="020B0004020202020204" pitchFamily="34" charset="0"/>
              <a:buChar char="→"/>
            </a:pPr>
            <a:r>
              <a:rPr lang="en-US" sz="2400" i="1" kern="0" dirty="0">
                <a:solidFill>
                  <a:schemeClr val="accent1"/>
                </a:solidFill>
              </a:rPr>
              <a:t>“B5 DEMO MAG 2.3”</a:t>
            </a:r>
          </a:p>
          <a:p>
            <a:pPr marL="800100" lvl="1" indent="-342900">
              <a:lnSpc>
                <a:spcPct val="150000"/>
              </a:lnSpc>
              <a:buFont typeface="Aptos" panose="020B0004020202020204" pitchFamily="34" charset="0"/>
              <a:buChar char="→"/>
            </a:pPr>
            <a:r>
              <a:rPr lang="en-US" sz="2400" i="1" kern="0" dirty="0">
                <a:solidFill>
                  <a:schemeClr val="accent1"/>
                </a:solidFill>
              </a:rPr>
              <a:t>“B5 DEMO MAG 2.4”</a:t>
            </a:r>
          </a:p>
          <a:p>
            <a:pPr marL="342900" indent="-342900">
              <a:lnSpc>
                <a:spcPct val="150000"/>
              </a:lnSpc>
              <a:buFont typeface="Aptos" panose="020B0004020202020204" pitchFamily="34" charset="0"/>
              <a:buChar char="→"/>
            </a:pPr>
            <a:r>
              <a:rPr lang="en-US" sz="2400" kern="0" dirty="0">
                <a:solidFill>
                  <a:schemeClr val="accent1"/>
                </a:solidFill>
              </a:rPr>
              <a:t>First Cell and Stand-Alone Mode</a:t>
            </a:r>
          </a:p>
          <a:p>
            <a:pPr marL="342900" indent="-342900">
              <a:lnSpc>
                <a:spcPct val="150000"/>
              </a:lnSpc>
              <a:buFont typeface="Aptos" panose="020B0004020202020204" pitchFamily="34" charset="0"/>
              <a:buChar char="→"/>
            </a:pPr>
            <a:r>
              <a:rPr lang="en-US" sz="2400" kern="0" dirty="0">
                <a:solidFill>
                  <a:schemeClr val="accent1"/>
                </a:solidFill>
              </a:rPr>
              <a:t>Coil Charging Transient: EM-TH Analysis</a:t>
            </a:r>
          </a:p>
          <a:p>
            <a:pPr marL="342900" indent="-342900">
              <a:lnSpc>
                <a:spcPct val="150000"/>
              </a:lnSpc>
              <a:buFont typeface="Aptos" panose="020B0004020202020204" pitchFamily="34" charset="0"/>
              <a:buChar char="→"/>
            </a:pPr>
            <a:r>
              <a:rPr lang="en-US" sz="2400" kern="0" dirty="0">
                <a:solidFill>
                  <a:schemeClr val="accent1"/>
                </a:solidFill>
              </a:rPr>
              <a:t>Conclusions and Next Steps</a:t>
            </a:r>
          </a:p>
          <a:p>
            <a:pPr marL="342900" indent="-342900">
              <a:lnSpc>
                <a:spcPct val="150000"/>
              </a:lnSpc>
              <a:buFont typeface="Aptos" panose="020B0004020202020204" pitchFamily="34" charset="0"/>
              <a:buChar char="→"/>
            </a:pPr>
            <a:r>
              <a:rPr lang="en-US" sz="2400" kern="0" dirty="0">
                <a:solidFill>
                  <a:schemeClr val="accent1"/>
                </a:solidFill>
              </a:rPr>
              <a:t>Conclusions and Next Steps</a:t>
            </a:r>
          </a:p>
        </p:txBody>
      </p:sp>
      <p:pic>
        <p:nvPicPr>
          <p:cNvPr id="5" name="Picture 4" descr="Muon Collider Physics Summary - CERN Document Server">
            <a:extLst>
              <a:ext uri="{FF2B5EF4-FFF2-40B4-BE49-F238E27FC236}">
                <a16:creationId xmlns:a16="http://schemas.microsoft.com/office/drawing/2014/main" id="{8A235F9A-304A-CFFD-9DA1-DD079898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6B8F8E-17DD-50ED-7661-F96372A48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C15FC-5F5C-869E-872D-7D305D80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61251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F2F88-2BDE-B913-606E-80EC7D706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BBD1CB3C-0EED-A635-802B-54FB733BC3B0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Conclusions and Next Steps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A596CDD3-7F69-BA34-36A9-ADAE481984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FE31E1CC-B2CE-13CA-5D7E-D0B7A3E7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58AFAE-39BE-69F4-0DD2-C0F70241BD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C5DFB84-D321-8052-F958-77167623C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20</a:t>
            </a:fld>
            <a:endParaRPr lang="it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CB1A8F-84EC-E8D8-1584-74875C27EB0F}"/>
              </a:ext>
            </a:extLst>
          </p:cNvPr>
          <p:cNvSpPr txBox="1"/>
          <p:nvPr/>
        </p:nvSpPr>
        <p:spPr>
          <a:xfrm>
            <a:off x="402120" y="881545"/>
            <a:ext cx="9213518" cy="5616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Engineering design</a:t>
            </a:r>
            <a:r>
              <a:rPr lang="en-US" dirty="0"/>
              <a:t> of the </a:t>
            </a:r>
            <a:r>
              <a:rPr lang="en-US" b="1" dirty="0"/>
              <a:t>B5-like cooling cell demonstrator magnets </a:t>
            </a:r>
            <a:r>
              <a:rPr lang="en-US" dirty="0"/>
              <a:t>is </a:t>
            </a:r>
            <a:r>
              <a:rPr lang="en-US" b="1" dirty="0"/>
              <a:t>proceeding</a:t>
            </a:r>
            <a:r>
              <a:rPr lang="en-US" dirty="0"/>
              <a:t>. Converging to a design satisfying all the possible operational modes is challenging. </a:t>
            </a:r>
            <a:r>
              <a:rPr lang="en-US" b="1" dirty="0"/>
              <a:t>Tight space constraints </a:t>
            </a:r>
            <a:r>
              <a:rPr lang="en-US" dirty="0"/>
              <a:t>are limiting.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Inter-cell cryostat layout</a:t>
            </a:r>
            <a:r>
              <a:rPr lang="en-US" b="1" dirty="0"/>
              <a:t> </a:t>
            </a:r>
            <a:r>
              <a:rPr lang="en-US" dirty="0"/>
              <a:t>offers significant improvements in the assembly and magnet integration: strong repulsing forces sustained by a solid</a:t>
            </a:r>
            <a:r>
              <a:rPr lang="en-US" b="1" dirty="0"/>
              <a:t> AISI 316LN structure</a:t>
            </a:r>
            <a:r>
              <a:rPr lang="en-US" dirty="0"/>
              <a:t>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B5 DEMO MAG 2.4 option offers a </a:t>
            </a:r>
            <a:r>
              <a:rPr lang="en-US" b="1" dirty="0"/>
              <a:t>reduction in the total amount of conductor </a:t>
            </a:r>
            <a:r>
              <a:rPr lang="en-US" dirty="0"/>
              <a:t>needed, with </a:t>
            </a:r>
            <a:r>
              <a:rPr lang="en-US" b="1" dirty="0"/>
              <a:t>comparable stored magnetic energy </a:t>
            </a:r>
            <a:r>
              <a:rPr lang="en-US" dirty="0"/>
              <a:t>within the target 150 MJ/m^3 limit.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However, axial force distribution in this configuration result </a:t>
            </a:r>
            <a:r>
              <a:rPr lang="en-US" b="1" dirty="0"/>
              <a:t>in higher peak stress values on the coil structure</a:t>
            </a:r>
            <a:r>
              <a:rPr lang="en-US" dirty="0"/>
              <a:t>: </a:t>
            </a:r>
            <a:r>
              <a:rPr lang="en-US" dirty="0">
                <a:sym typeface="Wingdings" panose="05000000000000000000" pitchFamily="2" charset="2"/>
              </a:rPr>
              <a:t> design the coil supports to </a:t>
            </a:r>
            <a:r>
              <a:rPr lang="en-US" b="1" dirty="0">
                <a:sym typeface="Wingdings" panose="05000000000000000000" pitchFamily="2" charset="2"/>
              </a:rPr>
              <a:t>intercept the axial load </a:t>
            </a:r>
            <a:r>
              <a:rPr lang="en-US" dirty="0">
                <a:sym typeface="Wingdings" panose="05000000000000000000" pitchFamily="2" charset="2"/>
              </a:rPr>
              <a:t>between pancakes or </a:t>
            </a:r>
            <a:r>
              <a:rPr lang="en-US" b="1" dirty="0">
                <a:sym typeface="Wingdings" panose="05000000000000000000" pitchFamily="2" charset="2"/>
              </a:rPr>
              <a:t>apply axial precompression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endParaRPr lang="en-US" sz="5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Design of the </a:t>
            </a:r>
            <a:r>
              <a:rPr lang="en-US" b="1" dirty="0">
                <a:sym typeface="Wingdings" panose="05000000000000000000" pitchFamily="2" charset="2"/>
              </a:rPr>
              <a:t>first-cell-in-array still to be considered</a:t>
            </a:r>
            <a:r>
              <a:rPr lang="en-US" dirty="0">
                <a:sym typeface="Wingdings" panose="05000000000000000000" pitchFamily="2" charset="2"/>
              </a:rPr>
              <a:t>. Is the field produced with a 25% current reduction good enough for the optics?</a:t>
            </a:r>
          </a:p>
          <a:p>
            <a:endParaRPr lang="en-US" sz="5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EM and thermal analyses of the coil charging transient showed a </a:t>
            </a:r>
            <a:r>
              <a:rPr lang="en-US" b="1" dirty="0">
                <a:sym typeface="Wingdings" panose="05000000000000000000" pitchFamily="2" charset="2"/>
              </a:rPr>
              <a:t>charging time &gt; 6h </a:t>
            </a:r>
            <a:r>
              <a:rPr lang="en-US" dirty="0">
                <a:sym typeface="Wingdings" panose="05000000000000000000" pitchFamily="2" charset="2"/>
              </a:rPr>
              <a:t>if </a:t>
            </a:r>
            <a:r>
              <a:rPr lang="en-US" b="1" dirty="0">
                <a:sym typeface="Wingdings" panose="05000000000000000000" pitchFamily="2" charset="2"/>
              </a:rPr>
              <a:t>cryogen-free cooling option </a:t>
            </a:r>
            <a:r>
              <a:rPr lang="en-US" dirty="0">
                <a:sym typeface="Wingdings" panose="05000000000000000000" pitchFamily="2" charset="2"/>
              </a:rPr>
              <a:t>is considered.</a:t>
            </a:r>
          </a:p>
          <a:p>
            <a:endParaRPr lang="en-US" sz="5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Evaluate performances with gas-cooling with He @ 20 K.</a:t>
            </a:r>
          </a:p>
          <a:p>
            <a:endParaRPr lang="en-US" sz="5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ym typeface="Wingdings" panose="05000000000000000000" pitchFamily="2" charset="2"/>
              </a:rPr>
              <a:t>Quench simulations are of prior importance</a:t>
            </a:r>
            <a:r>
              <a:rPr lang="en-US" dirty="0">
                <a:sym typeface="Wingdings" panose="05000000000000000000" pitchFamily="2" charset="2"/>
              </a:rPr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interesting dynamics during fast discharge (See </a:t>
            </a:r>
            <a:r>
              <a:rPr lang="en-US" u="sng" dirty="0">
                <a:sym typeface="Wingdings" panose="05000000000000000000" pitchFamily="2" charset="2"/>
              </a:rPr>
              <a:t>T. Mulder presentation tomorrow</a:t>
            </a:r>
            <a:r>
              <a:rPr lang="en-US" dirty="0">
                <a:sym typeface="Wingdings" panose="05000000000000000000" pitchFamily="2" charset="2"/>
              </a:rPr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ym typeface="Wingdings" panose="05000000000000000000" pitchFamily="2" charset="2"/>
              </a:rPr>
              <a:t>Be aware of the </a:t>
            </a:r>
            <a:r>
              <a:rPr lang="en-US" b="1" dirty="0">
                <a:sym typeface="Wingdings" panose="05000000000000000000" pitchFamily="2" charset="2"/>
              </a:rPr>
              <a:t>induced currents </a:t>
            </a:r>
            <a:r>
              <a:rPr lang="en-US" dirty="0">
                <a:sym typeface="Wingdings" panose="05000000000000000000" pitchFamily="2" charset="2"/>
              </a:rPr>
              <a:t>(hence stresses) </a:t>
            </a:r>
            <a:r>
              <a:rPr lang="en-US" b="1" dirty="0">
                <a:sym typeface="Wingdings" panose="05000000000000000000" pitchFamily="2" charset="2"/>
              </a:rPr>
              <a:t>on the RF cavities</a:t>
            </a:r>
            <a:r>
              <a:rPr lang="en-US" dirty="0">
                <a:sym typeface="Wingdings" panose="05000000000000000000" pitchFamily="2" charset="2"/>
              </a:rPr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60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8" descr="MUON-Slide-graphBase-pagebottom.jpg">
            <a:extLst>
              <a:ext uri="{FF2B5EF4-FFF2-40B4-BE49-F238E27FC236}">
                <a16:creationId xmlns:a16="http://schemas.microsoft.com/office/drawing/2014/main" id="{92F44FF7-5B73-9144-D14E-1A84CAB468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0772" r="1"/>
          <a:stretch/>
        </p:blipFill>
        <p:spPr>
          <a:xfrm rot="5400000">
            <a:off x="-2107611" y="3259077"/>
            <a:ext cx="4999914" cy="7846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AAB616F9-D3CC-A0FD-15CB-10E56DA3A680}"/>
              </a:ext>
            </a:extLst>
          </p:cNvPr>
          <p:cNvSpPr txBox="1">
            <a:spLocks/>
          </p:cNvSpPr>
          <p:nvPr/>
        </p:nvSpPr>
        <p:spPr>
          <a:xfrm>
            <a:off x="1767186" y="2617323"/>
            <a:ext cx="8657625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sz="4500" kern="0" dirty="0"/>
              <a:t>Thank you for your attention!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2F9BC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2" name="Picture 4" descr="Muon Collider Physics Summary - CERN Document Server">
            <a:extLst>
              <a:ext uri="{FF2B5EF4-FFF2-40B4-BE49-F238E27FC236}">
                <a16:creationId xmlns:a16="http://schemas.microsoft.com/office/drawing/2014/main" id="{9ADC281A-4789-4F73-C481-D8AD17665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6E2532-1C6B-F54D-ADB4-36EC5C95B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239" y="0"/>
            <a:ext cx="994939" cy="1151467"/>
          </a:xfrm>
          <a:prstGeom prst="rect">
            <a:avLst/>
          </a:prstGeom>
        </p:spPr>
      </p:pic>
      <p:pic>
        <p:nvPicPr>
          <p:cNvPr id="4" name="Image 8" descr="MUON-Slide-graphBase-pagebottom.jpg">
            <a:extLst>
              <a:ext uri="{FF2B5EF4-FFF2-40B4-BE49-F238E27FC236}">
                <a16:creationId xmlns:a16="http://schemas.microsoft.com/office/drawing/2014/main" id="{9A25F6DA-CFA1-1A12-9B7F-840D4D848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14622" y="6073306"/>
            <a:ext cx="12177378" cy="7846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D32E1-B06C-360F-FF2D-C1F711FF5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21</a:t>
            </a:fld>
            <a:endParaRPr lang="it-IT" dirty="0"/>
          </a:p>
        </p:txBody>
      </p:sp>
      <p:pic>
        <p:nvPicPr>
          <p:cNvPr id="1032" name="Picture 8" descr="Inforegio - Download centre for visual elements">
            <a:extLst>
              <a:ext uri="{FF2B5EF4-FFF2-40B4-BE49-F238E27FC236}">
                <a16:creationId xmlns:a16="http://schemas.microsoft.com/office/drawing/2014/main" id="{49E9560C-A98C-86AF-F348-E250CF651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" y="1329087"/>
            <a:ext cx="2216556" cy="46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MUON-Slide-graphBase-pagebottom.jpg">
            <a:extLst>
              <a:ext uri="{FF2B5EF4-FFF2-40B4-BE49-F238E27FC236}">
                <a16:creationId xmlns:a16="http://schemas.microsoft.com/office/drawing/2014/main" id="{ACC4312D-EC13-848C-80BB-880A834250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14961" r="1"/>
          <a:stretch/>
        </p:blipFill>
        <p:spPr>
          <a:xfrm rot="16200000">
            <a:off x="9116308" y="2997614"/>
            <a:ext cx="5366689" cy="78469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C53350-8059-F2ED-D5FE-5D2ADD617EF9}"/>
              </a:ext>
            </a:extLst>
          </p:cNvPr>
          <p:cNvSpPr txBox="1"/>
          <p:nvPr/>
        </p:nvSpPr>
        <p:spPr>
          <a:xfrm>
            <a:off x="4127429" y="4004258"/>
            <a:ext cx="39517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u="sng" dirty="0">
                <a:solidFill>
                  <a:schemeClr val="accent1"/>
                </a:solidFill>
              </a:rPr>
              <a:t>giuseppe.scarantino@mi.infn.it</a:t>
            </a:r>
            <a:endParaRPr lang="en-US" sz="2000" b="1" u="sng" dirty="0">
              <a:solidFill>
                <a:schemeClr val="accent1"/>
              </a:solidFill>
            </a:endParaRPr>
          </a:p>
        </p:txBody>
      </p:sp>
      <p:pic>
        <p:nvPicPr>
          <p:cNvPr id="12" name="Picture 11" descr="A picture containing font, logo, text, graphics&#10;&#10;Description automatically generated">
            <a:extLst>
              <a:ext uri="{FF2B5EF4-FFF2-40B4-BE49-F238E27FC236}">
                <a16:creationId xmlns:a16="http://schemas.microsoft.com/office/drawing/2014/main" id="{576BA900-9F7D-45F3-5C4D-837CAA2DF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69" y="8626"/>
            <a:ext cx="1515120" cy="68483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EF048F0-A2BA-D208-853B-057CAF53E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702" y="8626"/>
            <a:ext cx="2276456" cy="6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8" descr="MUON-Slide-graphBase-pagebottom.jpg">
            <a:extLst>
              <a:ext uri="{FF2B5EF4-FFF2-40B4-BE49-F238E27FC236}">
                <a16:creationId xmlns:a16="http://schemas.microsoft.com/office/drawing/2014/main" id="{97DA3B06-55EE-9516-955B-8199E3434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12090" r="1"/>
          <a:stretch/>
        </p:blipFill>
        <p:spPr>
          <a:xfrm rot="10800000">
            <a:off x="2323801" y="0"/>
            <a:ext cx="5392023" cy="78469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B76784F-734F-C568-DDD7-E14D4BE57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2988" r="5228" b="2760"/>
          <a:stretch/>
        </p:blipFill>
        <p:spPr bwMode="auto">
          <a:xfrm>
            <a:off x="11485921" y="19617"/>
            <a:ext cx="686628" cy="6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329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A12D2-453B-5E51-73EF-973E7BBC2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8" descr="MUON-Slide-graphBase-pagebottom.jpg">
            <a:extLst>
              <a:ext uri="{FF2B5EF4-FFF2-40B4-BE49-F238E27FC236}">
                <a16:creationId xmlns:a16="http://schemas.microsoft.com/office/drawing/2014/main" id="{F7D891F8-3A4D-C578-376F-35EE88009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0772" r="1"/>
          <a:stretch/>
        </p:blipFill>
        <p:spPr>
          <a:xfrm rot="5400000">
            <a:off x="-2107611" y="3259077"/>
            <a:ext cx="4999914" cy="78469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E54F5FE-16DE-3842-BF89-886901C85FE2}"/>
              </a:ext>
            </a:extLst>
          </p:cNvPr>
          <p:cNvSpPr txBox="1">
            <a:spLocks/>
          </p:cNvSpPr>
          <p:nvPr/>
        </p:nvSpPr>
        <p:spPr>
          <a:xfrm>
            <a:off x="1767186" y="2617323"/>
            <a:ext cx="8657625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sz="4500" kern="0" dirty="0"/>
              <a:t>BACKUP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2F9BC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2" name="Picture 4" descr="Muon Collider Physics Summary - CERN Document Server">
            <a:extLst>
              <a:ext uri="{FF2B5EF4-FFF2-40B4-BE49-F238E27FC236}">
                <a16:creationId xmlns:a16="http://schemas.microsoft.com/office/drawing/2014/main" id="{BDF87613-55E7-CEB7-E152-55DCD2106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5E518-E77D-2D53-3D14-DDAA829DF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239" y="0"/>
            <a:ext cx="994939" cy="1151467"/>
          </a:xfrm>
          <a:prstGeom prst="rect">
            <a:avLst/>
          </a:prstGeom>
        </p:spPr>
      </p:pic>
      <p:pic>
        <p:nvPicPr>
          <p:cNvPr id="4" name="Image 8" descr="MUON-Slide-graphBase-pagebottom.jpg">
            <a:extLst>
              <a:ext uri="{FF2B5EF4-FFF2-40B4-BE49-F238E27FC236}">
                <a16:creationId xmlns:a16="http://schemas.microsoft.com/office/drawing/2014/main" id="{2FCD886A-6BAA-6801-6660-7CDDBDEC05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14622" y="6073306"/>
            <a:ext cx="12177378" cy="7846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D32BAD-DDE4-957C-3231-58EA748A7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22</a:t>
            </a:fld>
            <a:endParaRPr lang="it-IT" dirty="0"/>
          </a:p>
        </p:txBody>
      </p:sp>
      <p:pic>
        <p:nvPicPr>
          <p:cNvPr id="1032" name="Picture 8" descr="Inforegio - Download centre for visual elements">
            <a:extLst>
              <a:ext uri="{FF2B5EF4-FFF2-40B4-BE49-F238E27FC236}">
                <a16:creationId xmlns:a16="http://schemas.microsoft.com/office/drawing/2014/main" id="{CA0A064B-33BB-93E1-CD18-D73F77DF7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" y="1329087"/>
            <a:ext cx="2216556" cy="46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 descr="MUON-Slide-graphBase-pagebottom.jpg">
            <a:extLst>
              <a:ext uri="{FF2B5EF4-FFF2-40B4-BE49-F238E27FC236}">
                <a16:creationId xmlns:a16="http://schemas.microsoft.com/office/drawing/2014/main" id="{11F0B57A-B988-6863-4EA8-69EEF3277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14961" r="1"/>
          <a:stretch/>
        </p:blipFill>
        <p:spPr>
          <a:xfrm rot="16200000">
            <a:off x="9116308" y="2997614"/>
            <a:ext cx="5366689" cy="784694"/>
          </a:xfrm>
          <a:prstGeom prst="rect">
            <a:avLst/>
          </a:prstGeom>
        </p:spPr>
      </p:pic>
      <p:pic>
        <p:nvPicPr>
          <p:cNvPr id="12" name="Picture 11" descr="A picture containing font, logo, text, graphics&#10;&#10;Description automatically generated">
            <a:extLst>
              <a:ext uri="{FF2B5EF4-FFF2-40B4-BE49-F238E27FC236}">
                <a16:creationId xmlns:a16="http://schemas.microsoft.com/office/drawing/2014/main" id="{9AD64A67-4074-3CDC-EE83-002DD44C3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6169" y="8626"/>
            <a:ext cx="1515120" cy="68483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CC817D37-DEC4-600B-0053-93CB47607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702" y="8626"/>
            <a:ext cx="2276456" cy="68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8" descr="MUON-Slide-graphBase-pagebottom.jpg">
            <a:extLst>
              <a:ext uri="{FF2B5EF4-FFF2-40B4-BE49-F238E27FC236}">
                <a16:creationId xmlns:a16="http://schemas.microsoft.com/office/drawing/2014/main" id="{1C12F48D-2044-E564-34E6-7971ADDCDD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12090" r="1"/>
          <a:stretch/>
        </p:blipFill>
        <p:spPr>
          <a:xfrm rot="10800000">
            <a:off x="2323801" y="0"/>
            <a:ext cx="5392023" cy="78469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A71A5CBD-7E97-570C-17A0-CB5C9B07F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7" t="2988" r="5228" b="2760"/>
          <a:stretch/>
        </p:blipFill>
        <p:spPr bwMode="auto">
          <a:xfrm>
            <a:off x="11485921" y="19617"/>
            <a:ext cx="686628" cy="68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718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ED274-564F-7051-42A9-AF8E7A884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2689C92F-0F2D-0AB9-DD04-27F0DF2DD992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3366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B5 DEMO MAG 2.3:</a:t>
            </a:r>
            <a:r>
              <a:rPr lang="en-US" kern="0" dirty="0"/>
              <a:t> EM Analysis Results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A1BE509A-8F22-B4A8-207B-A508E0E4CE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7FE2FDC9-C13A-AFFD-8FD0-AC3925EB3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C39909-BE4F-E599-F166-3959E2A0B9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8F33F31-025F-7800-DA7E-D89FB22D3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23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2B7DD7-93CD-44CC-6EED-70089B6A5296}"/>
                  </a:ext>
                </a:extLst>
              </p:cNvPr>
              <p:cNvSpPr txBox="1"/>
              <p:nvPr/>
            </p:nvSpPr>
            <p:spPr>
              <a:xfrm>
                <a:off x="9868098" y="2685600"/>
                <a:ext cx="1959383" cy="48404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𝐼𝑐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𝑚𝑎𝑟𝑔𝑖𝑛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72B7DD7-93CD-44CC-6EED-70089B6A52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8098" y="2685600"/>
                <a:ext cx="1959383" cy="484043"/>
              </a:xfrm>
              <a:prstGeom prst="rect">
                <a:avLst/>
              </a:prstGeom>
              <a:blipFill>
                <a:blip r:embed="rId6"/>
                <a:stretch>
                  <a:fillRect l="-920" r="-920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69E265-644D-ED97-BAC1-EDFEAAB17DDD}"/>
                  </a:ext>
                </a:extLst>
              </p:cNvPr>
              <p:cNvSpPr txBox="1"/>
              <p:nvPr/>
            </p:nvSpPr>
            <p:spPr>
              <a:xfrm>
                <a:off x="10060941" y="1286361"/>
                <a:ext cx="1573698" cy="116955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𝑰𝒄</m:t>
                      </m:r>
                      <m:d>
                        <m:d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it-IT" b="1" i="1" dirty="0"/>
              </a:p>
              <a:p>
                <a:pPr algn="ctr"/>
                <a:endParaRPr lang="en-US" sz="1600" dirty="0"/>
              </a:p>
              <a:p>
                <a:pPr algn="ctr"/>
                <a:r>
                  <a:rPr lang="en-US" sz="1400" dirty="0"/>
                  <a:t>angular dependence considered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D69E265-644D-ED97-BAC1-EDFEAAB17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941" y="1286361"/>
                <a:ext cx="1573698" cy="1169551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CB520F-15E2-15F3-8938-419A7A9EB384}"/>
              </a:ext>
            </a:extLst>
          </p:cNvPr>
          <p:cNvCxnSpPr>
            <a:cxnSpLocks/>
          </p:cNvCxnSpPr>
          <p:nvPr/>
        </p:nvCxnSpPr>
        <p:spPr>
          <a:xfrm flipV="1">
            <a:off x="11182926" y="1668313"/>
            <a:ext cx="0" cy="32474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7D22211-B456-D4C7-D492-2D510286B320}"/>
              </a:ext>
            </a:extLst>
          </p:cNvPr>
          <p:cNvGrpSpPr/>
          <p:nvPr/>
        </p:nvGrpSpPr>
        <p:grpSpPr>
          <a:xfrm>
            <a:off x="5939667" y="1121728"/>
            <a:ext cx="4102346" cy="2496811"/>
            <a:chOff x="5602662" y="1437167"/>
            <a:chExt cx="4102346" cy="24968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BAC488-3084-0E52-618E-A5E1E47E6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02662" y="1437167"/>
              <a:ext cx="4102346" cy="2496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011EB23-BC29-F832-344E-E8FE8E45D31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689277" y="1527057"/>
                  <a:ext cx="502355" cy="2462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|"/>
                            <m:ctrlPr>
                              <a:rPr lang="en-US" sz="1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it-IT" sz="10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e>
                        </m:d>
                      </m:oMath>
                    </m:oMathPara>
                  </a14:m>
                  <a:endParaRPr lang="en-US" sz="10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FF5EFC5-F50C-2213-8DF0-E902FD6F0C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89277" y="1527057"/>
                  <a:ext cx="502355" cy="24622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E9187B-0365-AF2B-5C3C-2C8D16BE5C73}"/>
              </a:ext>
            </a:extLst>
          </p:cNvPr>
          <p:cNvGrpSpPr/>
          <p:nvPr/>
        </p:nvGrpSpPr>
        <p:grpSpPr>
          <a:xfrm>
            <a:off x="40198" y="823408"/>
            <a:ext cx="3996441" cy="3093450"/>
            <a:chOff x="331649" y="1460168"/>
            <a:chExt cx="3996441" cy="30934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01B2A3E-D5F6-CD24-4512-4C46E14B8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1649" y="1460168"/>
              <a:ext cx="3996441" cy="2892201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673031-0F08-B611-EB06-0CC85308DAC9}"/>
                </a:ext>
              </a:extLst>
            </p:cNvPr>
            <p:cNvCxnSpPr>
              <a:cxnSpLocks/>
            </p:cNvCxnSpPr>
            <p:nvPr/>
          </p:nvCxnSpPr>
          <p:spPr>
            <a:xfrm>
              <a:off x="624840" y="4324467"/>
              <a:ext cx="14554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sellaDiTesto 150">
              <a:extLst>
                <a:ext uri="{FF2B5EF4-FFF2-40B4-BE49-F238E27FC236}">
                  <a16:creationId xmlns:a16="http://schemas.microsoft.com/office/drawing/2014/main" id="{73BC7E3E-8DDE-E5B8-146D-8687E5830C2A}"/>
                </a:ext>
              </a:extLst>
            </p:cNvPr>
            <p:cNvSpPr txBox="1"/>
            <p:nvPr/>
          </p:nvSpPr>
          <p:spPr>
            <a:xfrm>
              <a:off x="1888869" y="4276619"/>
              <a:ext cx="463861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200" b="1" dirty="0"/>
                <a:t>z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FFC7EB6-2BF7-1EAD-25E5-602014C090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0712" y="3471792"/>
              <a:ext cx="0" cy="993699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sellaDiTesto 150">
              <a:extLst>
                <a:ext uri="{FF2B5EF4-FFF2-40B4-BE49-F238E27FC236}">
                  <a16:creationId xmlns:a16="http://schemas.microsoft.com/office/drawing/2014/main" id="{9C188F9F-5B63-C2AF-A098-FAF2AB081DDD}"/>
                </a:ext>
              </a:extLst>
            </p:cNvPr>
            <p:cNvSpPr txBox="1"/>
            <p:nvPr/>
          </p:nvSpPr>
          <p:spPr>
            <a:xfrm>
              <a:off x="546723" y="3256003"/>
              <a:ext cx="375071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t-IT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lang="it-IT" sz="1200" b="1" dirty="0"/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7257A326-92EE-BD9B-035E-5F7AB8B29A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40430" y="3966232"/>
            <a:ext cx="4800046" cy="1091835"/>
          </a:xfrm>
          <a:prstGeom prst="rect">
            <a:avLst/>
          </a:prstGeom>
        </p:spPr>
      </p:pic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D1912892-BC4E-A41D-CD90-1DE9B088C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8412859"/>
              </p:ext>
            </p:extLst>
          </p:nvPr>
        </p:nvGraphicFramePr>
        <p:xfrm>
          <a:off x="333389" y="3889072"/>
          <a:ext cx="4961157" cy="2620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721">
                  <a:extLst>
                    <a:ext uri="{9D8B030D-6E8A-4147-A177-3AD203B41FA5}">
                      <a16:colId xmlns:a16="http://schemas.microsoft.com/office/drawing/2014/main" val="592603352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606061474"/>
                    </a:ext>
                  </a:extLst>
                </a:gridCol>
                <a:gridCol w="1096576">
                  <a:extLst>
                    <a:ext uri="{9D8B030D-6E8A-4147-A177-3AD203B41FA5}">
                      <a16:colId xmlns:a16="http://schemas.microsoft.com/office/drawing/2014/main" val="3124506254"/>
                    </a:ext>
                  </a:extLst>
                </a:gridCol>
              </a:tblGrid>
              <a:tr h="34576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Coil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Coil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3948415"/>
                  </a:ext>
                </a:extLst>
              </a:tr>
              <a:tr h="5145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Radial Resistance [m</a:t>
                      </a:r>
                      <a:r>
                        <a:rPr lang="el-GR" sz="1400" dirty="0"/>
                        <a:t>Ω</a:t>
                      </a:r>
                      <a:r>
                        <a:rPr lang="en-US" sz="1400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12.0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4943456"/>
                  </a:ext>
                </a:extLst>
              </a:tr>
              <a:tr h="5145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Coil Inductance (lattice op.) [H]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29.2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3.39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83875"/>
                  </a:ext>
                </a:extLst>
              </a:tr>
              <a:tr h="5145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Characteristic Time [s]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282.6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089612"/>
                  </a:ext>
                </a:extLst>
              </a:tr>
              <a:tr h="7312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Power dissipated @ charging [W]</a:t>
                      </a:r>
                    </a:p>
                    <a:p>
                      <a:pPr algn="ctr"/>
                      <a:r>
                        <a:rPr lang="en-US" sz="1400" dirty="0"/>
                        <a:t>(ramp rate: 0.1 A/s)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9.58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4195659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EBCC6673-8799-9E79-14E8-F30536722710}"/>
              </a:ext>
            </a:extLst>
          </p:cNvPr>
          <p:cNvSpPr txBox="1"/>
          <p:nvPr/>
        </p:nvSpPr>
        <p:spPr>
          <a:xfrm>
            <a:off x="6254177" y="5107773"/>
            <a:ext cx="5372552" cy="1077218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Margins exceedingly high: non-optimal conductor usage with the selected winding layout (2x 12mm HTS tape + SS tape) considering the coil protection limit (maximum stored magnetic energy density &lt; 150 MJ/m^3).</a:t>
            </a:r>
          </a:p>
        </p:txBody>
      </p:sp>
      <p:sp>
        <p:nvSpPr>
          <p:cNvPr id="26" name="CasellaDiTesto 150">
            <a:extLst>
              <a:ext uri="{FF2B5EF4-FFF2-40B4-BE49-F238E27FC236}">
                <a16:creationId xmlns:a16="http://schemas.microsoft.com/office/drawing/2014/main" id="{0F34FA73-289D-5A9C-E3D7-759CBD13541A}"/>
              </a:ext>
            </a:extLst>
          </p:cNvPr>
          <p:cNvSpPr txBox="1"/>
          <p:nvPr/>
        </p:nvSpPr>
        <p:spPr>
          <a:xfrm>
            <a:off x="3815568" y="1680524"/>
            <a:ext cx="1874749" cy="1015663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Mag. Energy </a:t>
            </a:r>
            <a:r>
              <a:rPr lang="it-IT" sz="1100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Lattice (Coil1 / Coil2)</a:t>
            </a:r>
          </a:p>
          <a:p>
            <a:pPr algn="ctr"/>
            <a:r>
              <a:rPr lang="it-IT" sz="1100" b="1" dirty="0">
                <a:solidFill>
                  <a:schemeClr val="accent2"/>
                </a:solidFill>
              </a:rPr>
              <a:t>149 MJ/m3 / 92.9 MJ/m3</a:t>
            </a:r>
          </a:p>
          <a:p>
            <a:pPr algn="ctr"/>
            <a:endParaRPr lang="it-IT" sz="500" b="1" dirty="0">
              <a:solidFill>
                <a:schemeClr val="accent2"/>
              </a:solidFill>
            </a:endParaRPr>
          </a:p>
          <a:p>
            <a:pPr algn="ctr"/>
            <a:r>
              <a:rPr lang="it-IT" sz="1100" b="1" dirty="0">
                <a:solidFill>
                  <a:schemeClr val="accent1"/>
                </a:solidFill>
              </a:rPr>
              <a:t>Total Mag. Energy - full </a:t>
            </a:r>
            <a:r>
              <a:rPr lang="it-IT" sz="1100" b="1" dirty="0" err="1">
                <a:solidFill>
                  <a:schemeClr val="accent1"/>
                </a:solidFill>
              </a:rPr>
              <a:t>cell</a:t>
            </a:r>
            <a:endParaRPr lang="it-IT" sz="1100" b="1" dirty="0">
              <a:solidFill>
                <a:schemeClr val="accent1"/>
              </a:solidFill>
            </a:endParaRPr>
          </a:p>
          <a:p>
            <a:pPr algn="ctr"/>
            <a:r>
              <a:rPr lang="it-IT" sz="1100" b="1" dirty="0">
                <a:solidFill>
                  <a:schemeClr val="accent2"/>
                </a:solidFill>
              </a:rPr>
              <a:t>12.2 MJ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896BDBBC-5B0D-15B4-E186-AF653EFC70CA}"/>
              </a:ext>
            </a:extLst>
          </p:cNvPr>
          <p:cNvSpPr/>
          <p:nvPr/>
        </p:nvSpPr>
        <p:spPr>
          <a:xfrm>
            <a:off x="8174736" y="2043208"/>
            <a:ext cx="475488" cy="2116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9EB075F7-C10C-4E46-379E-35765DC46868}"/>
              </a:ext>
            </a:extLst>
          </p:cNvPr>
          <p:cNvSpPr/>
          <p:nvPr/>
        </p:nvSpPr>
        <p:spPr>
          <a:xfrm>
            <a:off x="6254177" y="2891374"/>
            <a:ext cx="810768" cy="2116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DBBBE0-DF37-BE2C-BA87-D90BB5E82DD0}"/>
                  </a:ext>
                </a:extLst>
              </p:cNvPr>
              <p:cNvSpPr txBox="1"/>
              <p:nvPr/>
            </p:nvSpPr>
            <p:spPr>
              <a:xfrm>
                <a:off x="7533041" y="1534332"/>
                <a:ext cx="12833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0" smtClean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it-IT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0" smtClean="0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it-IT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0" smtClean="0">
                          <a:latin typeface="Cambria Math" panose="02040503050406030204" pitchFamily="18" charset="0"/>
                        </a:rPr>
                        <m:t>𝐌𝐍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9DBBBE0-DF37-BE2C-BA87-D90BB5E82D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3041" y="1534332"/>
                <a:ext cx="1283390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9751E8-B477-CE84-8E4A-7875B1D8E05F}"/>
                  </a:ext>
                </a:extLst>
              </p:cNvPr>
              <p:cNvSpPr txBox="1"/>
              <p:nvPr/>
            </p:nvSpPr>
            <p:spPr>
              <a:xfrm>
                <a:off x="6741202" y="3069052"/>
                <a:ext cx="128339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0" smtClean="0"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it-IT" b="1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b="1" i="0" smtClean="0"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it-IT" b="1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0" smtClean="0">
                          <a:latin typeface="Cambria Math" panose="02040503050406030204" pitchFamily="18" charset="0"/>
                        </a:rPr>
                        <m:t>𝐌𝐍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D9751E8-B477-CE84-8E4A-7875B1D8E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1202" y="3069052"/>
                <a:ext cx="1283390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1804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E764E-4AF7-5C09-2B88-6AE54FD9F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7BF793BB-A492-A14F-864E-CE3688AB873B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B5 DEMO MAG 2.3:</a:t>
            </a:r>
            <a:r>
              <a:rPr lang="en-US" kern="0" dirty="0"/>
              <a:t> Mechanical Analysis Results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BC0ACE89-A6BF-D7C1-C88A-5743ADE8A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6BEECEFE-C276-C983-1EE5-7343E57EB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F83A42-04D7-7411-AA2C-80F50168D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40DD089-1703-3DF4-3EAC-FDE6072F5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24</a:t>
            </a:fld>
            <a:endParaRPr lang="it-IT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365D6C-2CF7-62FC-5D88-45FF48709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689" y="1245172"/>
            <a:ext cx="3195520" cy="20039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E1BE93-9EED-27FA-7FAF-FDD4CF2A6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688" y="4166479"/>
            <a:ext cx="3195521" cy="20039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01FAE0-2555-A866-AF33-ACD188ADB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8326" y="1443192"/>
            <a:ext cx="2984438" cy="18781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B2C5C4-5264-10F4-740E-A76F83AC58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6854" y="1443192"/>
            <a:ext cx="2984438" cy="18781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DE5D283-7B1B-A3B4-179B-994F105902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60464" y="1443192"/>
            <a:ext cx="3014235" cy="187811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B51B45E-C4BD-080D-0AC0-D488BDE7800C}"/>
              </a:ext>
            </a:extLst>
          </p:cNvPr>
          <p:cNvGrpSpPr/>
          <p:nvPr/>
        </p:nvGrpSpPr>
        <p:grpSpPr>
          <a:xfrm>
            <a:off x="3816854" y="4091803"/>
            <a:ext cx="8069856" cy="1874521"/>
            <a:chOff x="3816854" y="3988388"/>
            <a:chExt cx="8069856" cy="1874521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023419-27BF-49B5-55D4-64627A3FC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78251" y="3988388"/>
              <a:ext cx="3008459" cy="187452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09A87B36-38BE-66B0-BE30-E14B06A95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16854" y="3988388"/>
              <a:ext cx="3008460" cy="187452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03F1814-7563-F97E-6B9C-E817E9BC2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320337" y="3988388"/>
              <a:ext cx="3008459" cy="187452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EF4594D-B968-091B-FC6A-C00F3C2434F0}"/>
              </a:ext>
            </a:extLst>
          </p:cNvPr>
          <p:cNvSpPr txBox="1"/>
          <p:nvPr/>
        </p:nvSpPr>
        <p:spPr>
          <a:xfrm>
            <a:off x="4123666" y="3109149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Hoop Stress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E18C58A-9D1E-262B-4CE9-41CEE42D4315}"/>
              </a:ext>
            </a:extLst>
          </p:cNvPr>
          <p:cNvSpPr txBox="1"/>
          <p:nvPr/>
        </p:nvSpPr>
        <p:spPr>
          <a:xfrm>
            <a:off x="6687624" y="3107884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Radial Stress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E127D35-2991-CBA9-14AA-806E33468569}"/>
              </a:ext>
            </a:extLst>
          </p:cNvPr>
          <p:cNvSpPr txBox="1"/>
          <p:nvPr/>
        </p:nvSpPr>
        <p:spPr>
          <a:xfrm>
            <a:off x="9393794" y="3042255"/>
            <a:ext cx="194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Von Mises Stress SS spacers</a:t>
            </a:r>
          </a:p>
        </p:txBody>
      </p:sp>
      <p:sp>
        <p:nvSpPr>
          <p:cNvPr id="39" name="CasellaDiTesto 18">
            <a:extLst>
              <a:ext uri="{FF2B5EF4-FFF2-40B4-BE49-F238E27FC236}">
                <a16:creationId xmlns:a16="http://schemas.microsoft.com/office/drawing/2014/main" id="{A1218E72-3DDE-C335-1B18-0E5C84053777}"/>
              </a:ext>
            </a:extLst>
          </p:cNvPr>
          <p:cNvSpPr txBox="1"/>
          <p:nvPr/>
        </p:nvSpPr>
        <p:spPr>
          <a:xfrm>
            <a:off x="6585759" y="1046571"/>
            <a:ext cx="2229441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1600" b="1" dirty="0"/>
              <a:t>Free radial expansion</a:t>
            </a:r>
          </a:p>
        </p:txBody>
      </p:sp>
      <p:sp>
        <p:nvSpPr>
          <p:cNvPr id="40" name="CasellaDiTesto 18">
            <a:extLst>
              <a:ext uri="{FF2B5EF4-FFF2-40B4-BE49-F238E27FC236}">
                <a16:creationId xmlns:a16="http://schemas.microsoft.com/office/drawing/2014/main" id="{2AAB37C2-6F80-5763-0D91-90855A0F5583}"/>
              </a:ext>
            </a:extLst>
          </p:cNvPr>
          <p:cNvSpPr txBox="1"/>
          <p:nvPr/>
        </p:nvSpPr>
        <p:spPr>
          <a:xfrm>
            <a:off x="6510699" y="3662604"/>
            <a:ext cx="2379562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1600" b="1" dirty="0"/>
              <a:t>Radial precompression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B859EA-AFFD-EFA9-0A10-4F46254737EC}"/>
              </a:ext>
            </a:extLst>
          </p:cNvPr>
          <p:cNvSpPr txBox="1"/>
          <p:nvPr/>
        </p:nvSpPr>
        <p:spPr>
          <a:xfrm>
            <a:off x="918707" y="3321330"/>
            <a:ext cx="2518849" cy="73866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N" sz="1400" dirty="0">
                <a:cs typeface="Arial" panose="020B0604020202020204" pitchFamily="34" charset="0"/>
              </a:rPr>
              <a:t>Minimum ext. pressure: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>
                <a:cs typeface="Arial" panose="020B0604020202020204" pitchFamily="34" charset="0"/>
              </a:rPr>
              <a:t>Radial stress &lt; 1MPa,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>
                <a:cs typeface="Arial" panose="020B0604020202020204" pitchFamily="34" charset="0"/>
              </a:rPr>
              <a:t>Hoop stress &gt; 0 in operation</a:t>
            </a:r>
            <a:endParaRPr lang="en-IN" sz="1400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519D485-953A-6F6D-2C34-EF49DDB947EE}"/>
              </a:ext>
            </a:extLst>
          </p:cNvPr>
          <p:cNvSpPr/>
          <p:nvPr/>
        </p:nvSpPr>
        <p:spPr>
          <a:xfrm>
            <a:off x="676038" y="5691092"/>
            <a:ext cx="169902" cy="18084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C4BF183A-861A-ED59-8B29-C3F345FDDB6D}"/>
              </a:ext>
            </a:extLst>
          </p:cNvPr>
          <p:cNvSpPr/>
          <p:nvPr/>
        </p:nvSpPr>
        <p:spPr>
          <a:xfrm>
            <a:off x="676038" y="2648951"/>
            <a:ext cx="169902" cy="18084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472DD7-8036-8AB9-9338-D2A31A5D2C19}"/>
              </a:ext>
            </a:extLst>
          </p:cNvPr>
          <p:cNvSpPr txBox="1"/>
          <p:nvPr/>
        </p:nvSpPr>
        <p:spPr>
          <a:xfrm>
            <a:off x="1662635" y="4680703"/>
            <a:ext cx="1947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Radial pressure applied on the external coil boundary:</a:t>
            </a:r>
          </a:p>
          <a:p>
            <a:pPr marL="285750" indent="-285750" algn="ctr">
              <a:buFontTx/>
              <a:buChar char="-"/>
            </a:pPr>
            <a:r>
              <a:rPr lang="en-GB" sz="1200" dirty="0">
                <a:solidFill>
                  <a:srgbClr val="C83964"/>
                </a:solidFill>
              </a:rPr>
              <a:t>10 MPa </a:t>
            </a:r>
            <a:r>
              <a:rPr lang="en-GB" sz="1200" dirty="0"/>
              <a:t>on Coil1</a:t>
            </a:r>
          </a:p>
          <a:p>
            <a:pPr marL="285750" indent="-285750" algn="ctr">
              <a:buFontTx/>
              <a:buChar char="-"/>
            </a:pPr>
            <a:r>
              <a:rPr lang="en-GB" sz="1200" dirty="0">
                <a:solidFill>
                  <a:srgbClr val="C83964"/>
                </a:solidFill>
              </a:rPr>
              <a:t>60MPa</a:t>
            </a:r>
            <a:r>
              <a:rPr lang="en-GB" sz="1200" dirty="0"/>
              <a:t> on Coil2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9C76457-82DA-9733-702A-64C88387D4C7}"/>
              </a:ext>
            </a:extLst>
          </p:cNvPr>
          <p:cNvSpPr txBox="1"/>
          <p:nvPr/>
        </p:nvSpPr>
        <p:spPr>
          <a:xfrm>
            <a:off x="4123666" y="5552090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Hoop Stress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9406D1A-D175-3E69-6185-A3C19A563CC0}"/>
              </a:ext>
            </a:extLst>
          </p:cNvPr>
          <p:cNvSpPr txBox="1"/>
          <p:nvPr/>
        </p:nvSpPr>
        <p:spPr>
          <a:xfrm>
            <a:off x="6687624" y="5550825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Radial Stress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0E66704-1C72-5246-B826-9C06BE23DE34}"/>
              </a:ext>
            </a:extLst>
          </p:cNvPr>
          <p:cNvSpPr txBox="1"/>
          <p:nvPr/>
        </p:nvSpPr>
        <p:spPr>
          <a:xfrm>
            <a:off x="9393794" y="5485196"/>
            <a:ext cx="194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Von Mises Stress SS spacers</a:t>
            </a:r>
          </a:p>
        </p:txBody>
      </p:sp>
    </p:spTree>
    <p:extLst>
      <p:ext uri="{BB962C8B-B14F-4D97-AF65-F5344CB8AC3E}">
        <p14:creationId xmlns:p14="http://schemas.microsoft.com/office/powerpoint/2010/main" val="4223771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4AC6-7BCE-46BB-B69B-773B1319A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F7567555-54D1-A33D-88E0-6F160A6CC020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3366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B5 DEMO MAG 2.4:</a:t>
            </a:r>
            <a:r>
              <a:rPr lang="en-US" kern="0" dirty="0"/>
              <a:t> EM Analysis Results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4E480724-7CEB-6E2C-9C76-24A6D4A4EC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FDB259BE-8531-603E-DCDC-A029B3A3E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615EA3-6E0B-C2E5-E3BF-E9818204A8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7793A1-22DF-EADD-2679-CF9930568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25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BEC9CCC-4EEE-5C6E-D8E1-06321909FEA4}"/>
                  </a:ext>
                </a:extLst>
              </p:cNvPr>
              <p:cNvSpPr txBox="1"/>
              <p:nvPr/>
            </p:nvSpPr>
            <p:spPr>
              <a:xfrm>
                <a:off x="9868098" y="2888800"/>
                <a:ext cx="1959383" cy="484043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𝐼𝑐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𝑚𝑎𝑟𝑔𝑖𝑛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%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BEC9CCC-4EEE-5C6E-D8E1-06321909FE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8098" y="2888800"/>
                <a:ext cx="1959383" cy="484043"/>
              </a:xfrm>
              <a:prstGeom prst="rect">
                <a:avLst/>
              </a:prstGeom>
              <a:blipFill>
                <a:blip r:embed="rId6"/>
                <a:stretch>
                  <a:fillRect l="-920" r="-920"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4E2874-BF6C-B50F-4A09-6F865591D5A6}"/>
                  </a:ext>
                </a:extLst>
              </p:cNvPr>
              <p:cNvSpPr txBox="1"/>
              <p:nvPr/>
            </p:nvSpPr>
            <p:spPr>
              <a:xfrm>
                <a:off x="10060941" y="1489561"/>
                <a:ext cx="1573698" cy="1169551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𝑰𝒄</m:t>
                      </m:r>
                      <m:d>
                        <m:d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  <a:endParaRPr lang="it-IT" b="1" i="1" dirty="0"/>
              </a:p>
              <a:p>
                <a:pPr algn="ctr"/>
                <a:endParaRPr lang="en-US" sz="1600" dirty="0"/>
              </a:p>
              <a:p>
                <a:pPr algn="ctr"/>
                <a:r>
                  <a:rPr lang="en-US" sz="1400" dirty="0"/>
                  <a:t>angular dependence considered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4E2874-BF6C-B50F-4A09-6F865591D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0941" y="1489561"/>
                <a:ext cx="1573698" cy="1169551"/>
              </a:xfrm>
              <a:prstGeom prst="rect">
                <a:avLst/>
              </a:prstGeom>
              <a:blipFill>
                <a:blip r:embed="rId7"/>
                <a:stretch>
                  <a:fillRect b="-833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42ED7A3-EA80-B5FB-6AED-08BC7B9681C7}"/>
              </a:ext>
            </a:extLst>
          </p:cNvPr>
          <p:cNvCxnSpPr>
            <a:cxnSpLocks/>
          </p:cNvCxnSpPr>
          <p:nvPr/>
        </p:nvCxnSpPr>
        <p:spPr>
          <a:xfrm flipV="1">
            <a:off x="11182926" y="1871513"/>
            <a:ext cx="0" cy="32474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C28E05-5A00-2FB5-47C3-40CCF4B749DC}"/>
              </a:ext>
            </a:extLst>
          </p:cNvPr>
          <p:cNvGraphicFramePr>
            <a:graphicFrameLocks noGrp="1"/>
          </p:cNvGraphicFramePr>
          <p:nvPr/>
        </p:nvGraphicFramePr>
        <p:xfrm>
          <a:off x="811562" y="4257896"/>
          <a:ext cx="4961157" cy="18895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8721">
                  <a:extLst>
                    <a:ext uri="{9D8B030D-6E8A-4147-A177-3AD203B41FA5}">
                      <a16:colId xmlns:a16="http://schemas.microsoft.com/office/drawing/2014/main" val="592603352"/>
                    </a:ext>
                  </a:extLst>
                </a:gridCol>
                <a:gridCol w="1165860">
                  <a:extLst>
                    <a:ext uri="{9D8B030D-6E8A-4147-A177-3AD203B41FA5}">
                      <a16:colId xmlns:a16="http://schemas.microsoft.com/office/drawing/2014/main" val="606061474"/>
                    </a:ext>
                  </a:extLst>
                </a:gridCol>
                <a:gridCol w="1096576">
                  <a:extLst>
                    <a:ext uri="{9D8B030D-6E8A-4147-A177-3AD203B41FA5}">
                      <a16:colId xmlns:a16="http://schemas.microsoft.com/office/drawing/2014/main" val="3124506254"/>
                    </a:ext>
                  </a:extLst>
                </a:gridCol>
              </a:tblGrid>
              <a:tr h="34576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Coil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Coil 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3948415"/>
                  </a:ext>
                </a:extLst>
              </a:tr>
              <a:tr h="5145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Total Radial Resistance [m</a:t>
                      </a:r>
                      <a:r>
                        <a:rPr lang="el-GR" sz="1400" dirty="0"/>
                        <a:t>Ω</a:t>
                      </a:r>
                      <a:r>
                        <a:rPr lang="en-US" sz="1400" dirty="0"/>
                        <a:t>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22.05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8.308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4943456"/>
                  </a:ext>
                </a:extLst>
              </a:tr>
              <a:tr h="5145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Coil Inductance (lattice op.) [H]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15.84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0.7721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683875"/>
                  </a:ext>
                </a:extLst>
              </a:tr>
              <a:tr h="5145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Characteristic Time [s]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718.5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92.94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4089612"/>
                  </a:ext>
                </a:extLst>
              </a:tr>
            </a:tbl>
          </a:graphicData>
        </a:graphic>
      </p:graphicFrame>
      <p:sp>
        <p:nvSpPr>
          <p:cNvPr id="9" name="CasellaDiTesto 150">
            <a:extLst>
              <a:ext uri="{FF2B5EF4-FFF2-40B4-BE49-F238E27FC236}">
                <a16:creationId xmlns:a16="http://schemas.microsoft.com/office/drawing/2014/main" id="{227D1E5F-3012-3FCF-E2CB-31E5498D0D89}"/>
              </a:ext>
            </a:extLst>
          </p:cNvPr>
          <p:cNvSpPr txBox="1"/>
          <p:nvPr/>
        </p:nvSpPr>
        <p:spPr>
          <a:xfrm>
            <a:off x="3815568" y="1883724"/>
            <a:ext cx="1874749" cy="938719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Mag. Energy Density (Coil 1 / Coil 2)</a:t>
            </a:r>
          </a:p>
          <a:p>
            <a:pPr algn="ctr"/>
            <a:r>
              <a:rPr lang="it-IT" sz="1100" b="1" dirty="0">
                <a:solidFill>
                  <a:schemeClr val="accent2"/>
                </a:solidFill>
              </a:rPr>
              <a:t>152 MJ/m3 / 147 MJ/m3</a:t>
            </a:r>
          </a:p>
          <a:p>
            <a:pPr algn="ctr"/>
            <a:r>
              <a:rPr lang="it-IT" sz="1100" b="1" dirty="0">
                <a:solidFill>
                  <a:schemeClr val="accent1"/>
                </a:solidFill>
              </a:rPr>
              <a:t>Total Mag. Energy - full </a:t>
            </a:r>
            <a:r>
              <a:rPr lang="it-IT" sz="1100" b="1" dirty="0" err="1">
                <a:solidFill>
                  <a:schemeClr val="accent1"/>
                </a:solidFill>
              </a:rPr>
              <a:t>cell</a:t>
            </a:r>
            <a:endParaRPr lang="it-IT" sz="1100" b="1" dirty="0">
              <a:solidFill>
                <a:schemeClr val="accent1"/>
              </a:solidFill>
            </a:endParaRPr>
          </a:p>
          <a:p>
            <a:pPr algn="ctr"/>
            <a:r>
              <a:rPr lang="it-IT" sz="1100" b="1" dirty="0">
                <a:solidFill>
                  <a:schemeClr val="accent2"/>
                </a:solidFill>
              </a:rPr>
              <a:t>11.8 MJ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AC8FFFC-DD6A-C80B-3317-D62159B51A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389" y="1250786"/>
            <a:ext cx="3511003" cy="2448314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3358B73-2DA8-27DB-7D22-C1589A17BD5E}"/>
              </a:ext>
            </a:extLst>
          </p:cNvPr>
          <p:cNvCxnSpPr>
            <a:cxnSpLocks/>
          </p:cNvCxnSpPr>
          <p:nvPr/>
        </p:nvCxnSpPr>
        <p:spPr>
          <a:xfrm>
            <a:off x="353680" y="3750974"/>
            <a:ext cx="1245240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1CA0CFC-8168-205E-917C-E02BE08C047E}"/>
              </a:ext>
            </a:extLst>
          </p:cNvPr>
          <p:cNvCxnSpPr>
            <a:cxnSpLocks/>
          </p:cNvCxnSpPr>
          <p:nvPr/>
        </p:nvCxnSpPr>
        <p:spPr>
          <a:xfrm flipV="1">
            <a:off x="442941" y="2798828"/>
            <a:ext cx="0" cy="110774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150">
            <a:extLst>
              <a:ext uri="{FF2B5EF4-FFF2-40B4-BE49-F238E27FC236}">
                <a16:creationId xmlns:a16="http://schemas.microsoft.com/office/drawing/2014/main" id="{7C28881E-DBA2-10A3-05B0-67BB01ADBBA2}"/>
              </a:ext>
            </a:extLst>
          </p:cNvPr>
          <p:cNvSpPr txBox="1"/>
          <p:nvPr/>
        </p:nvSpPr>
        <p:spPr>
          <a:xfrm>
            <a:off x="581443" y="3690520"/>
            <a:ext cx="2095104" cy="26161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 dirty="0"/>
              <a:t>z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ED1B4F1-458E-A8D1-281D-7CA091C574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38181" y="3967746"/>
            <a:ext cx="3986959" cy="12277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5DC4C52-4995-7C87-B1C9-1711CBA1D4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7033" y="1413068"/>
            <a:ext cx="3797191" cy="212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87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EF209-5720-0B2B-404A-0321B3E73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AC907A56-14CA-D8DC-2081-630F4D6A9979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B5 DEMO MAG 2.4:</a:t>
            </a:r>
            <a:r>
              <a:rPr lang="en-US" kern="0" dirty="0"/>
              <a:t> Mechanical Analysis Results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CCF05145-2431-9154-B4C0-88A959A75A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7C8E5AF7-5ECE-174A-6675-8005FBEF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DC88E-932B-4372-BDA2-408E9882BB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233D5CD-C901-BD67-AAEC-D1A28DCCD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26</a:t>
            </a:fld>
            <a:endParaRPr lang="it-IT"/>
          </a:p>
        </p:txBody>
      </p:sp>
      <p:pic>
        <p:nvPicPr>
          <p:cNvPr id="11" name="pg12">
            <a:extLst>
              <a:ext uri="{FF2B5EF4-FFF2-40B4-BE49-F238E27FC236}">
                <a16:creationId xmlns:a16="http://schemas.microsoft.com/office/drawing/2014/main" id="{153F075A-ED9F-7AE0-B89F-6E3C01C147D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89" y="3832390"/>
            <a:ext cx="2669926" cy="2003972"/>
          </a:xfrm>
          <a:prstGeom prst="rect">
            <a:avLst/>
          </a:prstGeom>
        </p:spPr>
      </p:pic>
      <p:pic>
        <p:nvPicPr>
          <p:cNvPr id="12" name="pg12">
            <a:extLst>
              <a:ext uri="{FF2B5EF4-FFF2-40B4-BE49-F238E27FC236}">
                <a16:creationId xmlns:a16="http://schemas.microsoft.com/office/drawing/2014/main" id="{548AC989-1938-A705-3DBC-908F564C8D1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01" y="4078227"/>
            <a:ext cx="2669926" cy="2003972"/>
          </a:xfrm>
          <a:prstGeom prst="rect">
            <a:avLst/>
          </a:prstGeom>
        </p:spPr>
      </p:pic>
      <p:pic>
        <p:nvPicPr>
          <p:cNvPr id="14" name="pg12">
            <a:extLst>
              <a:ext uri="{FF2B5EF4-FFF2-40B4-BE49-F238E27FC236}">
                <a16:creationId xmlns:a16="http://schemas.microsoft.com/office/drawing/2014/main" id="{A462FFB7-4552-B17F-401F-552E6DD0D33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75" y="4047841"/>
            <a:ext cx="2669926" cy="2003972"/>
          </a:xfrm>
          <a:prstGeom prst="rect">
            <a:avLst/>
          </a:prstGeom>
        </p:spPr>
      </p:pic>
      <p:pic>
        <p:nvPicPr>
          <p:cNvPr id="54" name="pg18">
            <a:extLst>
              <a:ext uri="{FF2B5EF4-FFF2-40B4-BE49-F238E27FC236}">
                <a16:creationId xmlns:a16="http://schemas.microsoft.com/office/drawing/2014/main" id="{242C7470-36A9-0D1B-F081-9BC1E496BC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5" y="1257400"/>
            <a:ext cx="2669925" cy="2003971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BBCE634-1987-6A5C-DBA1-59E89DDA977E}"/>
              </a:ext>
            </a:extLst>
          </p:cNvPr>
          <p:cNvSpPr txBox="1"/>
          <p:nvPr/>
        </p:nvSpPr>
        <p:spPr>
          <a:xfrm>
            <a:off x="3957893" y="3097607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Hoop Stress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7CB4054-9B1E-3A46-2B60-C4098434970A}"/>
              </a:ext>
            </a:extLst>
          </p:cNvPr>
          <p:cNvSpPr txBox="1"/>
          <p:nvPr/>
        </p:nvSpPr>
        <p:spPr>
          <a:xfrm>
            <a:off x="6646943" y="3097607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Radial Stress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D6350FF-0C2D-3F70-DB4E-E9C0DB987EB0}"/>
              </a:ext>
            </a:extLst>
          </p:cNvPr>
          <p:cNvSpPr txBox="1"/>
          <p:nvPr/>
        </p:nvSpPr>
        <p:spPr>
          <a:xfrm>
            <a:off x="9425856" y="3020532"/>
            <a:ext cx="194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Von Mises Stress SS spacers</a:t>
            </a:r>
          </a:p>
        </p:txBody>
      </p:sp>
      <p:sp>
        <p:nvSpPr>
          <p:cNvPr id="66" name="CasellaDiTesto 18">
            <a:extLst>
              <a:ext uri="{FF2B5EF4-FFF2-40B4-BE49-F238E27FC236}">
                <a16:creationId xmlns:a16="http://schemas.microsoft.com/office/drawing/2014/main" id="{89C05C98-06F2-0F2D-04A4-E56BC298A2A2}"/>
              </a:ext>
            </a:extLst>
          </p:cNvPr>
          <p:cNvSpPr txBox="1"/>
          <p:nvPr/>
        </p:nvSpPr>
        <p:spPr>
          <a:xfrm>
            <a:off x="6330124" y="1037146"/>
            <a:ext cx="2229441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1600" b="1" dirty="0"/>
              <a:t>Free radial expansion</a:t>
            </a:r>
          </a:p>
        </p:txBody>
      </p:sp>
      <p:sp>
        <p:nvSpPr>
          <p:cNvPr id="67" name="CasellaDiTesto 18">
            <a:extLst>
              <a:ext uri="{FF2B5EF4-FFF2-40B4-BE49-F238E27FC236}">
                <a16:creationId xmlns:a16="http://schemas.microsoft.com/office/drawing/2014/main" id="{56A7AD13-A221-1F16-5AC6-E599B0EC3387}"/>
              </a:ext>
            </a:extLst>
          </p:cNvPr>
          <p:cNvSpPr txBox="1"/>
          <p:nvPr/>
        </p:nvSpPr>
        <p:spPr>
          <a:xfrm>
            <a:off x="6570083" y="3730439"/>
            <a:ext cx="2379562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1600" b="1" dirty="0"/>
              <a:t>Radial precompression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2DA9597-C5ED-CD22-48D6-22A7844167E4}"/>
              </a:ext>
            </a:extLst>
          </p:cNvPr>
          <p:cNvSpPr txBox="1"/>
          <p:nvPr/>
        </p:nvSpPr>
        <p:spPr>
          <a:xfrm>
            <a:off x="590305" y="3442039"/>
            <a:ext cx="2518849" cy="73866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N" sz="1400" dirty="0">
                <a:cs typeface="Arial" panose="020B0604020202020204" pitchFamily="34" charset="0"/>
              </a:rPr>
              <a:t>Minimum ext. pressure: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>
                <a:cs typeface="Arial" panose="020B0604020202020204" pitchFamily="34" charset="0"/>
              </a:rPr>
              <a:t>Radial stress &lt; 1MPa,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>
                <a:cs typeface="Arial" panose="020B0604020202020204" pitchFamily="34" charset="0"/>
              </a:rPr>
              <a:t>Hoop stress &gt; 0 in operation</a:t>
            </a:r>
            <a:endParaRPr lang="en-IN" sz="1400" dirty="0"/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6A6C73FB-FF36-1BA2-F695-56EF251839D0}"/>
              </a:ext>
            </a:extLst>
          </p:cNvPr>
          <p:cNvSpPr/>
          <p:nvPr/>
        </p:nvSpPr>
        <p:spPr>
          <a:xfrm>
            <a:off x="623707" y="2299170"/>
            <a:ext cx="169902" cy="18084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8530691-0865-77CB-028A-1DBDD3EC5541}"/>
              </a:ext>
            </a:extLst>
          </p:cNvPr>
          <p:cNvSpPr txBox="1"/>
          <p:nvPr/>
        </p:nvSpPr>
        <p:spPr>
          <a:xfrm>
            <a:off x="1317069" y="4804655"/>
            <a:ext cx="1792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Radial pressure applied on the external coil boundary:</a:t>
            </a:r>
          </a:p>
          <a:p>
            <a:pPr algn="ctr"/>
            <a:r>
              <a:rPr lang="en-GB" sz="1100" dirty="0">
                <a:solidFill>
                  <a:srgbClr val="C83964"/>
                </a:solidFill>
              </a:rPr>
              <a:t> -    38 MPa </a:t>
            </a:r>
            <a:r>
              <a:rPr lang="en-GB" sz="1100" dirty="0"/>
              <a:t>on Coil1</a:t>
            </a:r>
          </a:p>
          <a:p>
            <a:pPr algn="ctr"/>
            <a:r>
              <a:rPr lang="en-GB" sz="1100" dirty="0">
                <a:solidFill>
                  <a:srgbClr val="C83964"/>
                </a:solidFill>
              </a:rPr>
              <a:t> - 130 MPa</a:t>
            </a:r>
            <a:r>
              <a:rPr lang="en-GB" sz="1100" dirty="0"/>
              <a:t> on Coil2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3709EF2-6DFB-0E72-25CC-AB9EF66D8A89}"/>
              </a:ext>
            </a:extLst>
          </p:cNvPr>
          <p:cNvSpPr txBox="1"/>
          <p:nvPr/>
        </p:nvSpPr>
        <p:spPr>
          <a:xfrm>
            <a:off x="3876149" y="5845996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Hoop Stress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683F4B7-E05F-C6F9-3073-A817E0AA05A3}"/>
              </a:ext>
            </a:extLst>
          </p:cNvPr>
          <p:cNvSpPr txBox="1"/>
          <p:nvPr/>
        </p:nvSpPr>
        <p:spPr>
          <a:xfrm>
            <a:off x="6490573" y="5841296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Radial Stress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7EF8BB-A042-8A05-B4F5-9F23198E8307}"/>
              </a:ext>
            </a:extLst>
          </p:cNvPr>
          <p:cNvSpPr txBox="1"/>
          <p:nvPr/>
        </p:nvSpPr>
        <p:spPr>
          <a:xfrm>
            <a:off x="9456003" y="5678176"/>
            <a:ext cx="194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Von Mises Stress SS spacers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245E3C-A937-E01C-CB49-118F8F3D0A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12182" y="1525638"/>
            <a:ext cx="2993867" cy="1784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BC2999-D84C-2C3A-53C4-AE5332CF373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6996" y="1544120"/>
            <a:ext cx="2989561" cy="1781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B26B047-D711-2537-D913-D1820038525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06318" y="1546523"/>
            <a:ext cx="2993868" cy="1784151"/>
          </a:xfrm>
          <a:prstGeom prst="rect">
            <a:avLst/>
          </a:prstGeom>
        </p:spPr>
      </p:pic>
      <p:pic>
        <p:nvPicPr>
          <p:cNvPr id="17" name="pg19">
            <a:extLst>
              <a:ext uri="{FF2B5EF4-FFF2-40B4-BE49-F238E27FC236}">
                <a16:creationId xmlns:a16="http://schemas.microsoft.com/office/drawing/2014/main" id="{7E8ED9B4-70E2-7435-02AA-8081E1495F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4" y="4452118"/>
            <a:ext cx="2669926" cy="200397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2E66DA3-C606-0689-5CC3-74394B3A3900}"/>
              </a:ext>
            </a:extLst>
          </p:cNvPr>
          <p:cNvSpPr/>
          <p:nvPr/>
        </p:nvSpPr>
        <p:spPr>
          <a:xfrm>
            <a:off x="628787" y="5967315"/>
            <a:ext cx="169902" cy="18084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0F984C0-BD84-5474-E00D-4CAD4E3CEAD0}"/>
              </a:ext>
            </a:extLst>
          </p:cNvPr>
          <p:cNvSpPr/>
          <p:nvPr/>
        </p:nvSpPr>
        <p:spPr>
          <a:xfrm>
            <a:off x="591712" y="1872934"/>
            <a:ext cx="169902" cy="18084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884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5DB2B-1CD7-698A-8F44-E8CBE42E8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1BC7B76B-78A8-DB24-A904-9ECAC5A64D74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B5 DEMO MAG 2.4:</a:t>
            </a:r>
            <a:r>
              <a:rPr lang="en-US" kern="0" dirty="0"/>
              <a:t> Mechanical Analysis Results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4EB2E186-9B01-93E2-C211-9FC25D32E6B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A01747A3-4766-0069-89E9-C9E11AB6F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6D9B5-7922-7D83-57A5-691DC69949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6131429-DD77-17F5-B3FD-92203539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27</a:t>
            </a:fld>
            <a:endParaRPr lang="it-IT"/>
          </a:p>
        </p:txBody>
      </p:sp>
      <p:pic>
        <p:nvPicPr>
          <p:cNvPr id="11" name="pg12">
            <a:extLst>
              <a:ext uri="{FF2B5EF4-FFF2-40B4-BE49-F238E27FC236}">
                <a16:creationId xmlns:a16="http://schemas.microsoft.com/office/drawing/2014/main" id="{DF7E5D96-D584-7CF4-6C23-F52D7248634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89" y="3832390"/>
            <a:ext cx="2669926" cy="2003972"/>
          </a:xfrm>
          <a:prstGeom prst="rect">
            <a:avLst/>
          </a:prstGeom>
        </p:spPr>
      </p:pic>
      <p:pic>
        <p:nvPicPr>
          <p:cNvPr id="12" name="pg12">
            <a:extLst>
              <a:ext uri="{FF2B5EF4-FFF2-40B4-BE49-F238E27FC236}">
                <a16:creationId xmlns:a16="http://schemas.microsoft.com/office/drawing/2014/main" id="{7EA0AF7D-8823-7BB9-13C6-BD9EEBC8933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901" y="4078227"/>
            <a:ext cx="2669926" cy="2003972"/>
          </a:xfrm>
          <a:prstGeom prst="rect">
            <a:avLst/>
          </a:prstGeom>
        </p:spPr>
      </p:pic>
      <p:pic>
        <p:nvPicPr>
          <p:cNvPr id="14" name="pg12">
            <a:extLst>
              <a:ext uri="{FF2B5EF4-FFF2-40B4-BE49-F238E27FC236}">
                <a16:creationId xmlns:a16="http://schemas.microsoft.com/office/drawing/2014/main" id="{11F78D55-A45C-5DA3-6B75-54BC40F93D4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975" y="4047841"/>
            <a:ext cx="2669926" cy="2003972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0249AA62-E9AD-13A2-CAF8-16ACB38B1FB9}"/>
              </a:ext>
            </a:extLst>
          </p:cNvPr>
          <p:cNvSpPr txBox="1"/>
          <p:nvPr/>
        </p:nvSpPr>
        <p:spPr>
          <a:xfrm>
            <a:off x="3957893" y="3097607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Hoop Stress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52FADF9-BA4B-FADB-0AB8-F22E5EA096B2}"/>
              </a:ext>
            </a:extLst>
          </p:cNvPr>
          <p:cNvSpPr txBox="1"/>
          <p:nvPr/>
        </p:nvSpPr>
        <p:spPr>
          <a:xfrm>
            <a:off x="6646943" y="3097607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Radial Stress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A4A59A-D2CF-DE7F-3320-57D8427087DA}"/>
              </a:ext>
            </a:extLst>
          </p:cNvPr>
          <p:cNvSpPr txBox="1"/>
          <p:nvPr/>
        </p:nvSpPr>
        <p:spPr>
          <a:xfrm>
            <a:off x="9425856" y="3020532"/>
            <a:ext cx="194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Von Mises Stress SS spacers</a:t>
            </a:r>
          </a:p>
        </p:txBody>
      </p:sp>
      <p:sp>
        <p:nvSpPr>
          <p:cNvPr id="66" name="CasellaDiTesto 18">
            <a:extLst>
              <a:ext uri="{FF2B5EF4-FFF2-40B4-BE49-F238E27FC236}">
                <a16:creationId xmlns:a16="http://schemas.microsoft.com/office/drawing/2014/main" id="{E9B19737-9F2D-5521-B308-0C92ECA91A25}"/>
              </a:ext>
            </a:extLst>
          </p:cNvPr>
          <p:cNvSpPr txBox="1"/>
          <p:nvPr/>
        </p:nvSpPr>
        <p:spPr>
          <a:xfrm>
            <a:off x="6330124" y="1037146"/>
            <a:ext cx="2229441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1600" b="1" dirty="0"/>
              <a:t>Free radial expansion</a:t>
            </a:r>
          </a:p>
        </p:txBody>
      </p:sp>
      <p:sp>
        <p:nvSpPr>
          <p:cNvPr id="67" name="CasellaDiTesto 18">
            <a:extLst>
              <a:ext uri="{FF2B5EF4-FFF2-40B4-BE49-F238E27FC236}">
                <a16:creationId xmlns:a16="http://schemas.microsoft.com/office/drawing/2014/main" id="{D1A0E7F9-4720-A947-7642-5B98FF864293}"/>
              </a:ext>
            </a:extLst>
          </p:cNvPr>
          <p:cNvSpPr txBox="1"/>
          <p:nvPr/>
        </p:nvSpPr>
        <p:spPr>
          <a:xfrm>
            <a:off x="6570083" y="3730439"/>
            <a:ext cx="2379562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1600" b="1" dirty="0"/>
              <a:t>Radial precompression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B80AF81-3739-1B9A-9E3C-F047FD623D08}"/>
              </a:ext>
            </a:extLst>
          </p:cNvPr>
          <p:cNvSpPr txBox="1"/>
          <p:nvPr/>
        </p:nvSpPr>
        <p:spPr>
          <a:xfrm>
            <a:off x="590305" y="3442039"/>
            <a:ext cx="2518849" cy="73866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IN" sz="1400" dirty="0">
                <a:cs typeface="Arial" panose="020B0604020202020204" pitchFamily="34" charset="0"/>
              </a:rPr>
              <a:t>Minimum ext. pressure: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>
                <a:cs typeface="Arial" panose="020B0604020202020204" pitchFamily="34" charset="0"/>
              </a:rPr>
              <a:t>Radial stress &lt; 1MPa,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IN" sz="1400" dirty="0">
                <a:cs typeface="Arial" panose="020B0604020202020204" pitchFamily="34" charset="0"/>
              </a:rPr>
              <a:t>Hoop stress &gt; 0 in operation</a:t>
            </a:r>
            <a:endParaRPr lang="en-IN" sz="1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6FE1D02-6F15-A4E2-F755-23BBE78B94A0}"/>
              </a:ext>
            </a:extLst>
          </p:cNvPr>
          <p:cNvSpPr txBox="1"/>
          <p:nvPr/>
        </p:nvSpPr>
        <p:spPr>
          <a:xfrm>
            <a:off x="1317069" y="4804655"/>
            <a:ext cx="17920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Radial pressure applied on the external coil boundary:</a:t>
            </a:r>
          </a:p>
          <a:p>
            <a:pPr algn="ctr"/>
            <a:r>
              <a:rPr lang="en-GB" sz="1100" dirty="0">
                <a:solidFill>
                  <a:srgbClr val="C83964"/>
                </a:solidFill>
              </a:rPr>
              <a:t> -    38 MPa </a:t>
            </a:r>
            <a:r>
              <a:rPr lang="en-GB" sz="1100" dirty="0"/>
              <a:t>on Coil1</a:t>
            </a:r>
          </a:p>
          <a:p>
            <a:pPr algn="ctr"/>
            <a:r>
              <a:rPr lang="en-GB" sz="1100" dirty="0">
                <a:solidFill>
                  <a:srgbClr val="C83964"/>
                </a:solidFill>
              </a:rPr>
              <a:t> - 130 MPa</a:t>
            </a:r>
            <a:r>
              <a:rPr lang="en-GB" sz="1100" dirty="0"/>
              <a:t> on Coil2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D802F7A-4771-4154-8720-015A8A066C2F}"/>
              </a:ext>
            </a:extLst>
          </p:cNvPr>
          <p:cNvSpPr txBox="1"/>
          <p:nvPr/>
        </p:nvSpPr>
        <p:spPr>
          <a:xfrm>
            <a:off x="3876149" y="5845996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Hoop Stress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D0D84FC-7189-5547-7FA6-CFFB0370BCF9}"/>
              </a:ext>
            </a:extLst>
          </p:cNvPr>
          <p:cNvSpPr txBox="1"/>
          <p:nvPr/>
        </p:nvSpPr>
        <p:spPr>
          <a:xfrm>
            <a:off x="6490573" y="5841296"/>
            <a:ext cx="2225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Coil Radial Stress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0BEC616-4911-E13C-1ECB-D030234B47AD}"/>
              </a:ext>
            </a:extLst>
          </p:cNvPr>
          <p:cNvSpPr txBox="1"/>
          <p:nvPr/>
        </p:nvSpPr>
        <p:spPr>
          <a:xfrm>
            <a:off x="9456003" y="5678176"/>
            <a:ext cx="19475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Von Mises Stress SS spacers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6E9FEB-00F3-F2DC-9510-21A35D67A7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12182" y="1525638"/>
            <a:ext cx="2993867" cy="17841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0AE94A-01A7-DFA3-38C1-1345864B5AD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96996" y="1544120"/>
            <a:ext cx="2989561" cy="17815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511C60-A6A2-2EDF-0845-1ED194D8AC3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06318" y="1546523"/>
            <a:ext cx="2993868" cy="1784151"/>
          </a:xfrm>
          <a:prstGeom prst="rect">
            <a:avLst/>
          </a:prstGeom>
        </p:spPr>
      </p:pic>
      <p:pic>
        <p:nvPicPr>
          <p:cNvPr id="17" name="pg19">
            <a:extLst>
              <a:ext uri="{FF2B5EF4-FFF2-40B4-BE49-F238E27FC236}">
                <a16:creationId xmlns:a16="http://schemas.microsoft.com/office/drawing/2014/main" id="{1CCDB590-EEB8-2EB0-F2D3-CBF1AA99C0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4" y="4452118"/>
            <a:ext cx="2669926" cy="200397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AF58731-CA31-5DB9-F400-976E1AE7113E}"/>
              </a:ext>
            </a:extLst>
          </p:cNvPr>
          <p:cNvSpPr/>
          <p:nvPr/>
        </p:nvSpPr>
        <p:spPr>
          <a:xfrm>
            <a:off x="628787" y="5967315"/>
            <a:ext cx="169902" cy="18084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g22">
            <a:extLst>
              <a:ext uri="{FF2B5EF4-FFF2-40B4-BE49-F238E27FC236}">
                <a16:creationId xmlns:a16="http://schemas.microsoft.com/office/drawing/2014/main" id="{5FFCEB24-9333-E3DF-7C3C-8AC3977BFE4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13" y="1259628"/>
            <a:ext cx="2669927" cy="2003973"/>
          </a:xfrm>
          <a:prstGeom prst="rect">
            <a:avLst/>
          </a:prstGeom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6CCA102-3FAD-F14D-080E-E4D7676BCF6E}"/>
              </a:ext>
            </a:extLst>
          </p:cNvPr>
          <p:cNvCxnSpPr>
            <a:cxnSpLocks/>
          </p:cNvCxnSpPr>
          <p:nvPr/>
        </p:nvCxnSpPr>
        <p:spPr>
          <a:xfrm flipH="1">
            <a:off x="3109154" y="1502270"/>
            <a:ext cx="760171" cy="3769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A5317B20-08AA-4291-7DE0-2BDD15ED59F2}"/>
              </a:ext>
            </a:extLst>
          </p:cNvPr>
          <p:cNvSpPr txBox="1"/>
          <p:nvPr/>
        </p:nvSpPr>
        <p:spPr>
          <a:xfrm>
            <a:off x="3723834" y="1236185"/>
            <a:ext cx="1239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Minimum hoop stress values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164249-7AF1-6AD6-D69D-2CAF9C596321}"/>
              </a:ext>
            </a:extLst>
          </p:cNvPr>
          <p:cNvSpPr/>
          <p:nvPr/>
        </p:nvSpPr>
        <p:spPr>
          <a:xfrm>
            <a:off x="628787" y="2023491"/>
            <a:ext cx="169902" cy="18084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603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37B7C-232E-43BD-10DC-E1749E8C6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64E54DE-E490-CDD8-EC31-1DED9B502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20" y="3322132"/>
            <a:ext cx="4926678" cy="3317023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875E6746-D7A3-85E7-4F8C-6F84895B0A0E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B5 DEMO MAG 2.3:</a:t>
            </a:r>
            <a:r>
              <a:rPr lang="en-US" kern="0" dirty="0"/>
              <a:t> Coil Support Structure</a:t>
            </a:r>
            <a:endParaRPr kumimoji="0" lang="en-US" sz="171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5A158B1D-71C5-BB6F-BD5F-C0103C1ADF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329E3320-9A2E-7EB4-877D-73543F755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C75E0A-947A-0427-A38A-4FAE95865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1326BF7-C60D-AF12-F3FD-C3B1A24B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28</a:t>
            </a:fld>
            <a:endParaRPr lang="it-IT"/>
          </a:p>
        </p:txBody>
      </p:sp>
      <p:sp>
        <p:nvSpPr>
          <p:cNvPr id="18" name="CasellaDiTesto 18">
            <a:extLst>
              <a:ext uri="{FF2B5EF4-FFF2-40B4-BE49-F238E27FC236}">
                <a16:creationId xmlns:a16="http://schemas.microsoft.com/office/drawing/2014/main" id="{D750AE17-7A64-89CD-0CFE-87AD8C3FACF2}"/>
              </a:ext>
            </a:extLst>
          </p:cNvPr>
          <p:cNvSpPr txBox="1"/>
          <p:nvPr/>
        </p:nvSpPr>
        <p:spPr>
          <a:xfrm>
            <a:off x="2597689" y="3510368"/>
            <a:ext cx="2229441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1600" b="1" dirty="0"/>
              <a:t>Von Mises Stress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E3AA05C-5A45-EDB2-DB41-B3F1D4744C71}"/>
              </a:ext>
            </a:extLst>
          </p:cNvPr>
          <p:cNvSpPr txBox="1"/>
          <p:nvPr/>
        </p:nvSpPr>
        <p:spPr>
          <a:xfrm>
            <a:off x="8867479" y="1280501"/>
            <a:ext cx="2229441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1600" b="1" dirty="0"/>
              <a:t>Total Deformation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F2CE3A-B89F-921D-4A2C-7AE343CBCDF8}"/>
              </a:ext>
            </a:extLst>
          </p:cNvPr>
          <p:cNvSpPr txBox="1"/>
          <p:nvPr/>
        </p:nvSpPr>
        <p:spPr>
          <a:xfrm>
            <a:off x="8462337" y="4884121"/>
            <a:ext cx="3039724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Mechanical analysis of the coil support structure in lattice operation.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772721-3F19-B3B5-283D-16F9BB74A21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61" t="3464" b="2811"/>
          <a:stretch/>
        </p:blipFill>
        <p:spPr>
          <a:xfrm>
            <a:off x="6775021" y="1512214"/>
            <a:ext cx="4885543" cy="3214537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5BA03FF-5E10-274F-E81F-B7AFC28B8D96}"/>
              </a:ext>
            </a:extLst>
          </p:cNvPr>
          <p:cNvGrpSpPr/>
          <p:nvPr/>
        </p:nvGrpSpPr>
        <p:grpSpPr>
          <a:xfrm>
            <a:off x="3901406" y="788156"/>
            <a:ext cx="2723241" cy="2499559"/>
            <a:chOff x="506706" y="785726"/>
            <a:chExt cx="2723241" cy="2499559"/>
          </a:xfrm>
        </p:grpSpPr>
        <p:pic>
          <p:nvPicPr>
            <p:cNvPr id="2" name="Immagine 52" descr="Immagine che contiene design&#10;&#10;Il contenuto generato dall'IA potrebbe non essere corretto.">
              <a:extLst>
                <a:ext uri="{FF2B5EF4-FFF2-40B4-BE49-F238E27FC236}">
                  <a16:creationId xmlns:a16="http://schemas.microsoft.com/office/drawing/2014/main" id="{99E85CFA-BFCB-C28E-97A4-29008A316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7" t="8278" r="9601" b="4829"/>
            <a:stretch/>
          </p:blipFill>
          <p:spPr>
            <a:xfrm flipH="1">
              <a:off x="506706" y="785726"/>
              <a:ext cx="2723241" cy="2499559"/>
            </a:xfrm>
            <a:prstGeom prst="rect">
              <a:avLst/>
            </a:prstGeom>
          </p:spPr>
        </p:pic>
        <p:sp>
          <p:nvSpPr>
            <p:cNvPr id="23" name="Freccia a destra 65">
              <a:extLst>
                <a:ext uri="{FF2B5EF4-FFF2-40B4-BE49-F238E27FC236}">
                  <a16:creationId xmlns:a16="http://schemas.microsoft.com/office/drawing/2014/main" id="{53E604E5-BC74-FFAB-B488-AD1CBB9554A7}"/>
                </a:ext>
              </a:extLst>
            </p:cNvPr>
            <p:cNvSpPr/>
            <p:nvPr/>
          </p:nvSpPr>
          <p:spPr>
            <a:xfrm rot="21413898">
              <a:off x="958613" y="1632614"/>
              <a:ext cx="505383" cy="15494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CasellaDiTesto 66">
              <a:extLst>
                <a:ext uri="{FF2B5EF4-FFF2-40B4-BE49-F238E27FC236}">
                  <a16:creationId xmlns:a16="http://schemas.microsoft.com/office/drawing/2014/main" id="{46A92DC2-84D7-FE2F-A2DF-F77847C579A1}"/>
                </a:ext>
              </a:extLst>
            </p:cNvPr>
            <p:cNvSpPr txBox="1"/>
            <p:nvPr/>
          </p:nvSpPr>
          <p:spPr>
            <a:xfrm>
              <a:off x="1321592" y="1704879"/>
              <a:ext cx="118862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8,25 MN</a:t>
              </a:r>
            </a:p>
          </p:txBody>
        </p:sp>
        <p:sp>
          <p:nvSpPr>
            <p:cNvPr id="25" name="Freccia a destra 67">
              <a:extLst>
                <a:ext uri="{FF2B5EF4-FFF2-40B4-BE49-F238E27FC236}">
                  <a16:creationId xmlns:a16="http://schemas.microsoft.com/office/drawing/2014/main" id="{9263FD85-73F0-3F42-7338-65AD504FF6C3}"/>
                </a:ext>
              </a:extLst>
            </p:cNvPr>
            <p:cNvSpPr/>
            <p:nvPr/>
          </p:nvSpPr>
          <p:spPr>
            <a:xfrm rot="21407070">
              <a:off x="1928607" y="1140943"/>
              <a:ext cx="354984" cy="136421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CasellaDiTesto 68">
              <a:extLst>
                <a:ext uri="{FF2B5EF4-FFF2-40B4-BE49-F238E27FC236}">
                  <a16:creationId xmlns:a16="http://schemas.microsoft.com/office/drawing/2014/main" id="{E845284C-22D9-4278-0FF2-9FFF7E4469DB}"/>
                </a:ext>
              </a:extLst>
            </p:cNvPr>
            <p:cNvSpPr txBox="1"/>
            <p:nvPr/>
          </p:nvSpPr>
          <p:spPr>
            <a:xfrm>
              <a:off x="1465544" y="812621"/>
              <a:ext cx="112379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4,12 MN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E1CAF45-C5E9-05C1-B289-B1CECF2ACC90}"/>
              </a:ext>
            </a:extLst>
          </p:cNvPr>
          <p:cNvSpPr txBox="1"/>
          <p:nvPr/>
        </p:nvSpPr>
        <p:spPr>
          <a:xfrm>
            <a:off x="402120" y="881545"/>
            <a:ext cx="351126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Mechanical analysis of </a:t>
            </a:r>
            <a:r>
              <a:rPr lang="en-US" sz="1600" u="sng" dirty="0"/>
              <a:t>1/8 shell support structure</a:t>
            </a:r>
            <a:r>
              <a:rPr lang="en-US" sz="1600" dirty="0"/>
              <a:t>: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b="1" dirty="0">
                <a:sym typeface="Wingdings" panose="05000000000000000000" pitchFamily="2" charset="2"/>
              </a:rPr>
              <a:t>lattice</a:t>
            </a:r>
            <a:r>
              <a:rPr lang="en-US" sz="1600" dirty="0">
                <a:sym typeface="Wingdings" panose="05000000000000000000" pitchFamily="2" charset="2"/>
              </a:rPr>
              <a:t> magnet </a:t>
            </a:r>
            <a:r>
              <a:rPr lang="en-US" sz="1600" b="1" dirty="0">
                <a:sym typeface="Wingdings" panose="05000000000000000000" pitchFamily="2" charset="2"/>
              </a:rPr>
              <a:t>operation</a:t>
            </a:r>
            <a:r>
              <a:rPr lang="en-US" sz="1600" dirty="0">
                <a:sym typeface="Wingdings" panose="05000000000000000000" pitchFamily="2" charset="2"/>
              </a:rPr>
              <a:t>.</a:t>
            </a:r>
            <a:endParaRPr lang="en-US" sz="1600" dirty="0"/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Shell material: </a:t>
            </a:r>
            <a:r>
              <a:rPr lang="en-US" sz="1600" u="sng" dirty="0"/>
              <a:t>AISI 316LN steel</a:t>
            </a:r>
            <a:r>
              <a:rPr lang="en-US" sz="1600" dirty="0"/>
              <a:t>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Lorentz force density input from EM analysis.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0.59 MN*m</a:t>
            </a:r>
            <a:r>
              <a:rPr lang="en-US" sz="1600" dirty="0"/>
              <a:t> bending moment on structure.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BCC36443-EFE6-9B18-57A4-F438FE72C1C9}"/>
              </a:ext>
            </a:extLst>
          </p:cNvPr>
          <p:cNvCxnSpPr/>
          <p:nvPr/>
        </p:nvCxnSpPr>
        <p:spPr>
          <a:xfrm flipH="1" flipV="1">
            <a:off x="4190351" y="4927722"/>
            <a:ext cx="1431025" cy="814572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D179F39-988C-54FB-9EBF-CE09F15D506B}"/>
              </a:ext>
            </a:extLst>
          </p:cNvPr>
          <p:cNvSpPr txBox="1"/>
          <p:nvPr/>
        </p:nvSpPr>
        <p:spPr>
          <a:xfrm>
            <a:off x="5418863" y="5326502"/>
            <a:ext cx="2723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Stress concentration on the inner Coil 2 corner:</a:t>
            </a:r>
            <a:br>
              <a:rPr lang="en-US" sz="1800" dirty="0"/>
            </a:br>
            <a:r>
              <a:rPr lang="en-US" sz="1800" b="1" dirty="0"/>
              <a:t>410 MPa peak.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380267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7D79C-47EC-7B2F-DF87-37F21D550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grey and brown object&#10;&#10;AI-generated content may be incorrect.">
            <a:extLst>
              <a:ext uri="{FF2B5EF4-FFF2-40B4-BE49-F238E27FC236}">
                <a16:creationId xmlns:a16="http://schemas.microsoft.com/office/drawing/2014/main" id="{A6314FE4-08DE-B537-139B-B08887EF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7" t="5797" r="12260" b="11719"/>
          <a:stretch/>
        </p:blipFill>
        <p:spPr>
          <a:xfrm rot="21363264">
            <a:off x="4261345" y="910803"/>
            <a:ext cx="2182213" cy="2128609"/>
          </a:xfrm>
          <a:prstGeom prst="rect">
            <a:avLst/>
          </a:prstGeom>
        </p:spPr>
      </p:pic>
      <p:sp>
        <p:nvSpPr>
          <p:cNvPr id="23" name="Freccia a destra 65">
            <a:extLst>
              <a:ext uri="{FF2B5EF4-FFF2-40B4-BE49-F238E27FC236}">
                <a16:creationId xmlns:a16="http://schemas.microsoft.com/office/drawing/2014/main" id="{840FCCC6-F46B-BF1A-1839-8D12208FEDEF}"/>
              </a:ext>
            </a:extLst>
          </p:cNvPr>
          <p:cNvSpPr/>
          <p:nvPr/>
        </p:nvSpPr>
        <p:spPr>
          <a:xfrm rot="21429828">
            <a:off x="4628937" y="1765090"/>
            <a:ext cx="505383" cy="15494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66">
            <a:extLst>
              <a:ext uri="{FF2B5EF4-FFF2-40B4-BE49-F238E27FC236}">
                <a16:creationId xmlns:a16="http://schemas.microsoft.com/office/drawing/2014/main" id="{5729DC1A-8450-EF84-3EBC-BF79C0785F77}"/>
              </a:ext>
            </a:extLst>
          </p:cNvPr>
          <p:cNvSpPr txBox="1"/>
          <p:nvPr/>
        </p:nvSpPr>
        <p:spPr>
          <a:xfrm>
            <a:off x="4913323" y="1868678"/>
            <a:ext cx="118862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11,7 MN</a:t>
            </a:r>
          </a:p>
        </p:txBody>
      </p:sp>
      <p:sp>
        <p:nvSpPr>
          <p:cNvPr id="25" name="Freccia a destra 67">
            <a:extLst>
              <a:ext uri="{FF2B5EF4-FFF2-40B4-BE49-F238E27FC236}">
                <a16:creationId xmlns:a16="http://schemas.microsoft.com/office/drawing/2014/main" id="{93E32A3F-6057-CBB4-363B-66293E226606}"/>
              </a:ext>
            </a:extLst>
          </p:cNvPr>
          <p:cNvSpPr/>
          <p:nvPr/>
        </p:nvSpPr>
        <p:spPr>
          <a:xfrm rot="10642869">
            <a:off x="4748676" y="1344188"/>
            <a:ext cx="329294" cy="1516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CasellaDiTesto 68">
            <a:extLst>
              <a:ext uri="{FF2B5EF4-FFF2-40B4-BE49-F238E27FC236}">
                <a16:creationId xmlns:a16="http://schemas.microsoft.com/office/drawing/2014/main" id="{DDB44F5E-60DA-6F70-2DD3-230FBA3E24F7}"/>
              </a:ext>
            </a:extLst>
          </p:cNvPr>
          <p:cNvSpPr txBox="1"/>
          <p:nvPr/>
        </p:nvSpPr>
        <p:spPr>
          <a:xfrm>
            <a:off x="4427293" y="957688"/>
            <a:ext cx="11237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b="1" dirty="0"/>
              <a:t>4,61 MN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7EB0E7-B4DF-AD98-0002-34316580A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45" y="3430529"/>
            <a:ext cx="5089940" cy="3093363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C5996E7E-35DF-659B-6B10-4E8036D54DD8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B5 DEMO MAG 2.4:</a:t>
            </a:r>
            <a:r>
              <a:rPr lang="en-US" kern="0" dirty="0"/>
              <a:t> Coil Support Structure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CD891EB4-66F3-16EF-9B8F-6F83E71BE7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BFA5A9E8-6568-EBD1-96EC-8D4734BA9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AB446E-4FE4-7A52-7DA3-173E033633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36BCAA7-CADF-1F18-AB74-56CB2551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29</a:t>
            </a:fld>
            <a:endParaRPr lang="it-IT"/>
          </a:p>
        </p:txBody>
      </p:sp>
      <p:sp>
        <p:nvSpPr>
          <p:cNvPr id="18" name="CasellaDiTesto 18">
            <a:extLst>
              <a:ext uri="{FF2B5EF4-FFF2-40B4-BE49-F238E27FC236}">
                <a16:creationId xmlns:a16="http://schemas.microsoft.com/office/drawing/2014/main" id="{A862BBDF-51F1-5163-5EC7-A97A55470C79}"/>
              </a:ext>
            </a:extLst>
          </p:cNvPr>
          <p:cNvSpPr txBox="1"/>
          <p:nvPr/>
        </p:nvSpPr>
        <p:spPr>
          <a:xfrm>
            <a:off x="2508556" y="3521876"/>
            <a:ext cx="2229441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1600" b="1" dirty="0"/>
              <a:t>Von Mises Stress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436C55E-4E73-9486-DB59-82DA2ADE8664}"/>
              </a:ext>
            </a:extLst>
          </p:cNvPr>
          <p:cNvSpPr txBox="1"/>
          <p:nvPr/>
        </p:nvSpPr>
        <p:spPr>
          <a:xfrm>
            <a:off x="8867479" y="1280501"/>
            <a:ext cx="2229441" cy="3385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it-IT" sz="1600" b="1" dirty="0"/>
              <a:t>Total Deformation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E50B82-6A74-0A6E-A0A3-B842D74974AF}"/>
              </a:ext>
            </a:extLst>
          </p:cNvPr>
          <p:cNvSpPr txBox="1"/>
          <p:nvPr/>
        </p:nvSpPr>
        <p:spPr>
          <a:xfrm>
            <a:off x="8250137" y="4543257"/>
            <a:ext cx="3464124" cy="132343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ID" sz="1600" u="sng" noProof="0" dirty="0">
                <a:cs typeface="Arial" panose="020B0604020202020204" pitchFamily="34" charset="0"/>
              </a:rPr>
              <a:t>Peak stresses on the coil structure </a:t>
            </a:r>
            <a:r>
              <a:rPr lang="en-ID" sz="1600" noProof="0" dirty="0">
                <a:cs typeface="Arial" panose="020B0604020202020204" pitchFamily="34" charset="0"/>
              </a:rPr>
              <a:t>still </a:t>
            </a:r>
            <a:r>
              <a:rPr lang="en-ID" sz="1600" u="sng" noProof="0" dirty="0">
                <a:cs typeface="Arial" panose="020B0604020202020204" pitchFamily="34" charset="0"/>
              </a:rPr>
              <a:t>within the material limits</a:t>
            </a:r>
            <a:r>
              <a:rPr lang="en-ID" sz="1600" noProof="0" dirty="0">
                <a:cs typeface="Arial" panose="020B0604020202020204" pitchFamily="34" charset="0"/>
              </a:rPr>
              <a:t>.</a:t>
            </a:r>
            <a:br>
              <a:rPr lang="en-ID" sz="1600" noProof="0" dirty="0">
                <a:cs typeface="Arial" panose="020B0604020202020204" pitchFamily="34" charset="0"/>
              </a:rPr>
            </a:br>
            <a:r>
              <a:rPr lang="en-ID" sz="1600" noProof="0" dirty="0">
                <a:cs typeface="Arial" panose="020B0604020202020204" pitchFamily="34" charset="0"/>
              </a:rPr>
              <a:t>Consider the </a:t>
            </a:r>
            <a:r>
              <a:rPr lang="en-ID" sz="1600" u="sng" noProof="0" dirty="0">
                <a:cs typeface="Arial" panose="020B0604020202020204" pitchFamily="34" charset="0"/>
              </a:rPr>
              <a:t>possibility to intercept the loads between each pancake </a:t>
            </a:r>
            <a:r>
              <a:rPr lang="en-ID" sz="1600" noProof="0" dirty="0">
                <a:cs typeface="Arial" panose="020B0604020202020204" pitchFamily="34" charset="0"/>
              </a:rPr>
              <a:t>to reduce the stresses on the structure.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0D4C939-E2F5-56D0-7DA6-C4C3432C5886}"/>
              </a:ext>
            </a:extLst>
          </p:cNvPr>
          <p:cNvSpPr txBox="1"/>
          <p:nvPr/>
        </p:nvSpPr>
        <p:spPr>
          <a:xfrm>
            <a:off x="402120" y="881545"/>
            <a:ext cx="3511269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Mechanical analysis of </a:t>
            </a:r>
            <a:r>
              <a:rPr lang="en-US" sz="1600" u="sng" dirty="0"/>
              <a:t>1/8 shell support structure</a:t>
            </a:r>
            <a:r>
              <a:rPr lang="en-US" sz="1600" dirty="0"/>
              <a:t>:</a:t>
            </a:r>
            <a:r>
              <a:rPr lang="en-US" sz="1600" dirty="0">
                <a:sym typeface="Wingdings" panose="05000000000000000000" pitchFamily="2" charset="2"/>
              </a:rPr>
              <a:t> </a:t>
            </a:r>
            <a:r>
              <a:rPr lang="en-US" sz="1600" b="1" dirty="0">
                <a:sym typeface="Wingdings" panose="05000000000000000000" pitchFamily="2" charset="2"/>
              </a:rPr>
              <a:t>lattice</a:t>
            </a:r>
            <a:r>
              <a:rPr lang="en-US" sz="1600" dirty="0">
                <a:sym typeface="Wingdings" panose="05000000000000000000" pitchFamily="2" charset="2"/>
              </a:rPr>
              <a:t> magnet </a:t>
            </a:r>
            <a:r>
              <a:rPr lang="en-US" sz="1600" b="1" dirty="0">
                <a:sym typeface="Wingdings" panose="05000000000000000000" pitchFamily="2" charset="2"/>
              </a:rPr>
              <a:t>operation</a:t>
            </a:r>
            <a:r>
              <a:rPr lang="en-US" sz="1600" dirty="0">
                <a:sym typeface="Wingdings" panose="05000000000000000000" pitchFamily="2" charset="2"/>
              </a:rPr>
              <a:t>.</a:t>
            </a:r>
            <a:endParaRPr lang="en-US" sz="1600" dirty="0"/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Shell material: </a:t>
            </a:r>
            <a:r>
              <a:rPr lang="en-US" sz="1600" u="sng" dirty="0"/>
              <a:t>AISI 316LN steel</a:t>
            </a:r>
            <a:r>
              <a:rPr lang="en-US" sz="1600" dirty="0"/>
              <a:t>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Lorentz force density input from EM analysis.</a:t>
            </a:r>
          </a:p>
          <a:p>
            <a:endParaRPr lang="en-US" sz="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0.32 MN*m</a:t>
            </a:r>
            <a:r>
              <a:rPr lang="en-US" sz="1600" dirty="0"/>
              <a:t> bending moment on structure.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8692C15-B4B9-BB04-170F-7A20B373EB43}"/>
              </a:ext>
            </a:extLst>
          </p:cNvPr>
          <p:cNvCxnSpPr>
            <a:cxnSpLocks/>
          </p:cNvCxnSpPr>
          <p:nvPr/>
        </p:nvCxnSpPr>
        <p:spPr>
          <a:xfrm flipH="1" flipV="1">
            <a:off x="3285009" y="5025061"/>
            <a:ext cx="2395359" cy="798031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B219809-6A23-81A8-CB77-16B2F490D0E0}"/>
              </a:ext>
            </a:extLst>
          </p:cNvPr>
          <p:cNvSpPr txBox="1"/>
          <p:nvPr/>
        </p:nvSpPr>
        <p:spPr>
          <a:xfrm>
            <a:off x="5494301" y="5516344"/>
            <a:ext cx="27232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Stress concentration on the inner Coil 2 corner:</a:t>
            </a:r>
            <a:br>
              <a:rPr lang="en-US" sz="1800" dirty="0"/>
            </a:br>
            <a:r>
              <a:rPr lang="en-US" sz="1800" b="1" dirty="0"/>
              <a:t>648 MPa peak.</a:t>
            </a:r>
            <a:endParaRPr lang="en-GB" b="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045D3B-8EE6-ABDA-2962-B8FB50890A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65844" y="1449778"/>
            <a:ext cx="5176360" cy="285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17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F0FDA2-6949-B2BC-6448-26D5B1DE3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r="3208"/>
          <a:stretch/>
        </p:blipFill>
        <p:spPr>
          <a:xfrm>
            <a:off x="354060" y="1115433"/>
            <a:ext cx="7584777" cy="4862233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AB8980F0-3B32-BE0B-6DD2-177A09523DC0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109728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/>
              <a:t>Muon Cooling Demonstrator: Overview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40E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D1E5859F-F075-453E-3BF4-F4244BD6BD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0" y="6076015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2AB672A7-36A7-FE73-E2A1-D96DF3259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4546C1-C239-AE9C-F3B7-4BDBA85054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73CF5E9-B57A-EC93-70CA-23D382672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3</a:t>
            </a:fld>
            <a:endParaRPr lang="it-IT"/>
          </a:p>
        </p:txBody>
      </p:sp>
      <p:pic>
        <p:nvPicPr>
          <p:cNvPr id="5" name="Picture 4" descr="A close-up of a machine&#10;&#10;Description automatically generated">
            <a:extLst>
              <a:ext uri="{FF2B5EF4-FFF2-40B4-BE49-F238E27FC236}">
                <a16:creationId xmlns:a16="http://schemas.microsoft.com/office/drawing/2014/main" id="{1FF79276-449E-AF65-2F8A-2151326D2FD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10792" r="13575"/>
          <a:stretch/>
        </p:blipFill>
        <p:spPr>
          <a:xfrm>
            <a:off x="9135499" y="1180969"/>
            <a:ext cx="1834551" cy="199318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745B963-F27E-31B3-EF17-025B8B0C1BEE}"/>
              </a:ext>
            </a:extLst>
          </p:cNvPr>
          <p:cNvCxnSpPr>
            <a:cxnSpLocks/>
          </p:cNvCxnSpPr>
          <p:nvPr/>
        </p:nvCxnSpPr>
        <p:spPr>
          <a:xfrm>
            <a:off x="7278456" y="1549667"/>
            <a:ext cx="1934678" cy="37058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E2414FC-C575-54A2-9321-956E009DF270}"/>
              </a:ext>
            </a:extLst>
          </p:cNvPr>
          <p:cNvSpPr txBox="1"/>
          <p:nvPr/>
        </p:nvSpPr>
        <p:spPr>
          <a:xfrm>
            <a:off x="8727295" y="3030584"/>
            <a:ext cx="26509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kern="0" dirty="0"/>
              <a:t>Radio Frequency in Magnetic Field Test Facility (</a:t>
            </a:r>
            <a:r>
              <a:rPr lang="en-US" sz="1400" b="1" i="1" kern="0" dirty="0"/>
              <a:t>“</a:t>
            </a:r>
            <a:r>
              <a:rPr lang="en-US" sz="1400" b="1" i="1" u="sng" kern="0" dirty="0"/>
              <a:t>RFMFTF</a:t>
            </a:r>
            <a:r>
              <a:rPr lang="en-US" sz="1400" b="1" i="1" kern="0" dirty="0"/>
              <a:t>”</a:t>
            </a:r>
            <a:r>
              <a:rPr lang="en-US" sz="1400" kern="0" dirty="0"/>
              <a:t>)</a:t>
            </a:r>
            <a:endParaRPr lang="en-GB" sz="1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D54C64-CA48-656D-3B54-2279AD1ADB31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8070783" y="3234089"/>
            <a:ext cx="1142351" cy="1313840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ight Bracket 28">
            <a:extLst>
              <a:ext uri="{FF2B5EF4-FFF2-40B4-BE49-F238E27FC236}">
                <a16:creationId xmlns:a16="http://schemas.microsoft.com/office/drawing/2014/main" id="{B3ECCFFF-C9E1-4B12-0D96-5718D28C1FE5}"/>
              </a:ext>
            </a:extLst>
          </p:cNvPr>
          <p:cNvSpPr/>
          <p:nvPr/>
        </p:nvSpPr>
        <p:spPr>
          <a:xfrm>
            <a:off x="7883091" y="2165684"/>
            <a:ext cx="187692" cy="2136809"/>
          </a:xfrm>
          <a:prstGeom prst="rightBracket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C9F6304-470B-E0F4-EDCA-A82B6FB2C9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7187" y="3967804"/>
            <a:ext cx="1977427" cy="191151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48884E0-AE2F-F173-05B4-3DB123AA6272}"/>
              </a:ext>
            </a:extLst>
          </p:cNvPr>
          <p:cNvSpPr txBox="1"/>
          <p:nvPr/>
        </p:nvSpPr>
        <p:spPr>
          <a:xfrm>
            <a:off x="9213134" y="3694626"/>
            <a:ext cx="19774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i="1" u="sng" kern="0" dirty="0"/>
              <a:t>B5-like DEMO Cell</a:t>
            </a:r>
            <a:endParaRPr lang="en-GB" sz="1400" b="1" i="1" u="sng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40801A-0D9E-40A7-8181-22B6B95B4EB2}"/>
              </a:ext>
            </a:extLst>
          </p:cNvPr>
          <p:cNvSpPr txBox="1"/>
          <p:nvPr/>
        </p:nvSpPr>
        <p:spPr>
          <a:xfrm rot="10800000" flipV="1">
            <a:off x="226251" y="5782660"/>
            <a:ext cx="12618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</a:rPr>
              <a:t>Credits: C. Rogers</a:t>
            </a:r>
          </a:p>
        </p:txBody>
      </p:sp>
    </p:spTree>
    <p:extLst>
      <p:ext uri="{BB962C8B-B14F-4D97-AF65-F5344CB8AC3E}">
        <p14:creationId xmlns:p14="http://schemas.microsoft.com/office/powerpoint/2010/main" val="204472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2E207C-C436-418D-11A6-696CFBF28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5556FFE1-F9E3-A0A0-22E5-9C6B2C5B7780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>
                <a:solidFill>
                  <a:schemeClr val="accent1"/>
                </a:solidFill>
              </a:rPr>
              <a:t>B5 DEMO MAG 2.4:</a:t>
            </a:r>
            <a:r>
              <a:rPr lang="en-US" kern="0" dirty="0"/>
              <a:t> Local Stress Components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DAE6C0EA-680D-23DA-47D7-1CD2CFCBEA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03081C1A-BEF6-FF81-CBA7-C43BEE68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B127CB-74FD-7196-A7E1-B6506B1C8C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F73483-A114-901B-5BBB-2F7A9AF5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30</a:t>
            </a:fld>
            <a:endParaRPr lang="it-IT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F28F925-472F-4203-CA5E-D698CDC23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9093" t="1952" r="41729" b="2561"/>
          <a:stretch/>
        </p:blipFill>
        <p:spPr>
          <a:xfrm rot="16200000">
            <a:off x="9832226" y="1306266"/>
            <a:ext cx="1642534" cy="2480246"/>
          </a:xfrm>
          <a:prstGeom prst="rect">
            <a:avLst/>
          </a:prstGeom>
        </p:spPr>
      </p:pic>
      <p:pic>
        <p:nvPicPr>
          <p:cNvPr id="39" name="pg17">
            <a:extLst>
              <a:ext uri="{FF2B5EF4-FFF2-40B4-BE49-F238E27FC236}">
                <a16:creationId xmlns:a16="http://schemas.microsoft.com/office/drawing/2014/main" id="{6A2172A9-88BE-CC2E-2C97-669548DFE3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485" y="1031597"/>
            <a:ext cx="3364597" cy="2525373"/>
          </a:xfrm>
          <a:prstGeom prst="rect">
            <a:avLst/>
          </a:prstGeom>
        </p:spPr>
      </p:pic>
      <p:pic>
        <p:nvPicPr>
          <p:cNvPr id="37" name="pg17">
            <a:extLst>
              <a:ext uri="{FF2B5EF4-FFF2-40B4-BE49-F238E27FC236}">
                <a16:creationId xmlns:a16="http://schemas.microsoft.com/office/drawing/2014/main" id="{27FEE66E-13FF-D66E-91D6-BCCA54A1985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15" y="3920951"/>
            <a:ext cx="3364597" cy="2525373"/>
          </a:xfrm>
          <a:prstGeom prst="rect">
            <a:avLst/>
          </a:prstGeom>
        </p:spPr>
      </p:pic>
      <p:pic>
        <p:nvPicPr>
          <p:cNvPr id="29" name="pg17">
            <a:extLst>
              <a:ext uri="{FF2B5EF4-FFF2-40B4-BE49-F238E27FC236}">
                <a16:creationId xmlns:a16="http://schemas.microsoft.com/office/drawing/2014/main" id="{F62B52A3-C480-82FB-34F9-CEA7F3D243D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94" y="3920951"/>
            <a:ext cx="3364597" cy="2525373"/>
          </a:xfrm>
          <a:prstGeom prst="rect">
            <a:avLst/>
          </a:prstGeom>
        </p:spPr>
      </p:pic>
      <p:pic>
        <p:nvPicPr>
          <p:cNvPr id="2" name="pg17">
            <a:extLst>
              <a:ext uri="{FF2B5EF4-FFF2-40B4-BE49-F238E27FC236}">
                <a16:creationId xmlns:a16="http://schemas.microsoft.com/office/drawing/2014/main" id="{C302BE11-6498-0B7D-DCAE-8BB39870BC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94" y="1031597"/>
            <a:ext cx="3364596" cy="2525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9A0396-DA53-E8AB-2191-E1783819056A}"/>
              </a:ext>
            </a:extLst>
          </p:cNvPr>
          <p:cNvSpPr txBox="1"/>
          <p:nvPr/>
        </p:nvSpPr>
        <p:spPr>
          <a:xfrm>
            <a:off x="9413369" y="3505145"/>
            <a:ext cx="24802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Evaluate the local stress components on the most loaded coils.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E16B07-E01E-2CBA-370A-D2C10EBE3FA1}"/>
              </a:ext>
            </a:extLst>
          </p:cNvPr>
          <p:cNvSpPr txBox="1">
            <a:spLocks/>
          </p:cNvSpPr>
          <p:nvPr/>
        </p:nvSpPr>
        <p:spPr>
          <a:xfrm>
            <a:off x="264445" y="2125007"/>
            <a:ext cx="1387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83964"/>
                </a:solidFill>
                <a:latin typeface="Montserrat" panose="00000500000000000000" pitchFamily="2" charset="0"/>
              </a:rPr>
              <a:t>Coil#1.11</a:t>
            </a:r>
            <a:endParaRPr lang="en-GB" b="1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6E92DB-E2F4-63E7-CC01-00E752459713}"/>
              </a:ext>
            </a:extLst>
          </p:cNvPr>
          <p:cNvSpPr txBox="1">
            <a:spLocks/>
          </p:cNvSpPr>
          <p:nvPr/>
        </p:nvSpPr>
        <p:spPr>
          <a:xfrm>
            <a:off x="264444" y="4827502"/>
            <a:ext cx="138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83964"/>
                </a:solidFill>
                <a:latin typeface="Montserrat" panose="00000500000000000000" pitchFamily="2" charset="0"/>
              </a:rPr>
              <a:t>Coil#2.1</a:t>
            </a:r>
            <a:endParaRPr lang="en-GB" b="1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E85369-1DE2-033B-FCB9-7A858A916A9D}"/>
              </a:ext>
            </a:extLst>
          </p:cNvPr>
          <p:cNvSpPr txBox="1">
            <a:spLocks/>
          </p:cNvSpPr>
          <p:nvPr/>
        </p:nvSpPr>
        <p:spPr>
          <a:xfrm>
            <a:off x="2316765" y="3560113"/>
            <a:ext cx="245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Free radial expansion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CB1E64-2454-90C6-DD3B-902202DC6734}"/>
              </a:ext>
            </a:extLst>
          </p:cNvPr>
          <p:cNvSpPr txBox="1">
            <a:spLocks/>
          </p:cNvSpPr>
          <p:nvPr/>
        </p:nvSpPr>
        <p:spPr>
          <a:xfrm>
            <a:off x="6391768" y="3560113"/>
            <a:ext cx="2451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Pre-compression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448F7A5-DD02-2AAC-9F55-13AB70A86EDD}"/>
              </a:ext>
            </a:extLst>
          </p:cNvPr>
          <p:cNvSpPr>
            <a:spLocks/>
          </p:cNvSpPr>
          <p:nvPr/>
        </p:nvSpPr>
        <p:spPr>
          <a:xfrm>
            <a:off x="1835334" y="2784623"/>
            <a:ext cx="262650" cy="20199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DD01886-25EC-91CE-3E24-61D32FD03077}"/>
              </a:ext>
            </a:extLst>
          </p:cNvPr>
          <p:cNvSpPr>
            <a:spLocks/>
          </p:cNvSpPr>
          <p:nvPr/>
        </p:nvSpPr>
        <p:spPr>
          <a:xfrm>
            <a:off x="1830115" y="5498983"/>
            <a:ext cx="262650" cy="20199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FDFDE65-B67B-3609-22BB-E9DC22F0A444}"/>
              </a:ext>
            </a:extLst>
          </p:cNvPr>
          <p:cNvSpPr>
            <a:spLocks/>
          </p:cNvSpPr>
          <p:nvPr/>
        </p:nvSpPr>
        <p:spPr>
          <a:xfrm>
            <a:off x="6003770" y="2370315"/>
            <a:ext cx="262650" cy="20199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E3AD903-3875-B9B6-34A3-A513D2ED2F0E}"/>
              </a:ext>
            </a:extLst>
          </p:cNvPr>
          <p:cNvSpPr>
            <a:spLocks/>
          </p:cNvSpPr>
          <p:nvPr/>
        </p:nvSpPr>
        <p:spPr>
          <a:xfrm>
            <a:off x="6003770" y="4994111"/>
            <a:ext cx="262650" cy="201991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2AA2FA1-5D2E-E4FA-882F-9FBC70124CB6}"/>
              </a:ext>
            </a:extLst>
          </p:cNvPr>
          <p:cNvSpPr txBox="1"/>
          <p:nvPr/>
        </p:nvSpPr>
        <p:spPr>
          <a:xfrm>
            <a:off x="10755236" y="1254187"/>
            <a:ext cx="11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83964"/>
                </a:solidFill>
                <a:latin typeface="Montserrat" panose="00000500000000000000" pitchFamily="2" charset="0"/>
              </a:rPr>
              <a:t>Coil#1.11</a:t>
            </a:r>
            <a:endParaRPr lang="en-GB" sz="1600" b="1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E752E6-3272-5DDB-A9CC-866B358D4890}"/>
              </a:ext>
            </a:extLst>
          </p:cNvPr>
          <p:cNvSpPr txBox="1"/>
          <p:nvPr/>
        </p:nvSpPr>
        <p:spPr>
          <a:xfrm>
            <a:off x="9366284" y="1442233"/>
            <a:ext cx="11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83964"/>
                </a:solidFill>
                <a:latin typeface="Montserrat" panose="00000500000000000000" pitchFamily="2" charset="0"/>
              </a:rPr>
              <a:t>Coil#2.1</a:t>
            </a:r>
            <a:endParaRPr lang="en-GB" sz="1600" b="1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2820507-40E5-93D5-6390-3AF8839A5217}"/>
              </a:ext>
            </a:extLst>
          </p:cNvPr>
          <p:cNvCxnSpPr>
            <a:cxnSpLocks/>
          </p:cNvCxnSpPr>
          <p:nvPr/>
        </p:nvCxnSpPr>
        <p:spPr>
          <a:xfrm>
            <a:off x="11538397" y="1520220"/>
            <a:ext cx="177418" cy="380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BBC67CE-07E9-9826-77DD-FD5E3BBAA554}"/>
              </a:ext>
            </a:extLst>
          </p:cNvPr>
          <p:cNvCxnSpPr>
            <a:cxnSpLocks/>
          </p:cNvCxnSpPr>
          <p:nvPr/>
        </p:nvCxnSpPr>
        <p:spPr>
          <a:xfrm flipH="1">
            <a:off x="9571567" y="1755387"/>
            <a:ext cx="181210" cy="10871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431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87D3F-EA26-4838-439D-4537739EE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Title 1">
            <a:extLst>
              <a:ext uri="{FF2B5EF4-FFF2-40B4-BE49-F238E27FC236}">
                <a16:creationId xmlns:a16="http://schemas.microsoft.com/office/drawing/2014/main" id="{28ED8766-19EA-6DF6-D818-7CB69A975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90" y="163331"/>
            <a:ext cx="8905819" cy="1325563"/>
          </a:xfrm>
        </p:spPr>
        <p:txBody>
          <a:bodyPr/>
          <a:lstStyle/>
          <a:p>
            <a:pPr algn="ctr"/>
            <a:r>
              <a:rPr lang="en-US"/>
              <a:t>Lorentz force distribution on the coil pancakes</a:t>
            </a:r>
          </a:p>
        </p:txBody>
      </p:sp>
      <p:pic>
        <p:nvPicPr>
          <p:cNvPr id="301" name="Image 8" descr="MUON-Slide-graphBase-pagebottom.jpg">
            <a:extLst>
              <a:ext uri="{FF2B5EF4-FFF2-40B4-BE49-F238E27FC236}">
                <a16:creationId xmlns:a16="http://schemas.microsoft.com/office/drawing/2014/main" id="{7E14EC00-CCE7-2E0A-F063-8500B117FE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 b="20665"/>
          <a:stretch/>
        </p:blipFill>
        <p:spPr>
          <a:xfrm rot="10800000">
            <a:off x="-3666" y="-1"/>
            <a:ext cx="12177378" cy="622535"/>
          </a:xfrm>
          <a:prstGeom prst="rect">
            <a:avLst/>
          </a:prstGeom>
        </p:spPr>
      </p:pic>
      <p:pic>
        <p:nvPicPr>
          <p:cNvPr id="302" name="Image 8" descr="MUON-Slide-graphBase-pagebottom.jpg">
            <a:extLst>
              <a:ext uri="{FF2B5EF4-FFF2-40B4-BE49-F238E27FC236}">
                <a16:creationId xmlns:a16="http://schemas.microsoft.com/office/drawing/2014/main" id="{12F88DCC-8CDA-23F9-F817-C83E2759B7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 b="20665"/>
          <a:stretch/>
        </p:blipFill>
        <p:spPr>
          <a:xfrm>
            <a:off x="17711" y="6235436"/>
            <a:ext cx="12177378" cy="622535"/>
          </a:xfrm>
          <a:prstGeom prst="rect">
            <a:avLst/>
          </a:prstGeom>
        </p:spPr>
      </p:pic>
      <p:pic>
        <p:nvPicPr>
          <p:cNvPr id="3" name="pg19">
            <a:extLst>
              <a:ext uri="{FF2B5EF4-FFF2-40B4-BE49-F238E27FC236}">
                <a16:creationId xmlns:a16="http://schemas.microsoft.com/office/drawing/2014/main" id="{00704771-282A-6557-4AA4-D08151FC360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95" y="1032269"/>
            <a:ext cx="6386370" cy="479343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861D323-D4EB-B96E-24BF-FF6FEC984486}"/>
              </a:ext>
            </a:extLst>
          </p:cNvPr>
          <p:cNvCxnSpPr>
            <a:cxnSpLocks/>
          </p:cNvCxnSpPr>
          <p:nvPr/>
        </p:nvCxnSpPr>
        <p:spPr>
          <a:xfrm>
            <a:off x="5300024" y="5609107"/>
            <a:ext cx="1463996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72A466-AAED-FD4C-00A7-72230DEA0F07}"/>
              </a:ext>
            </a:extLst>
          </p:cNvPr>
          <p:cNvCxnSpPr>
            <a:cxnSpLocks/>
          </p:cNvCxnSpPr>
          <p:nvPr/>
        </p:nvCxnSpPr>
        <p:spPr>
          <a:xfrm flipV="1">
            <a:off x="5512221" y="4646106"/>
            <a:ext cx="0" cy="1118424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150">
            <a:extLst>
              <a:ext uri="{FF2B5EF4-FFF2-40B4-BE49-F238E27FC236}">
                <a16:creationId xmlns:a16="http://schemas.microsoft.com/office/drawing/2014/main" id="{7AC5C787-9425-A272-6219-A5EAD06080FC}"/>
              </a:ext>
            </a:extLst>
          </p:cNvPr>
          <p:cNvSpPr txBox="1"/>
          <p:nvPr/>
        </p:nvSpPr>
        <p:spPr>
          <a:xfrm>
            <a:off x="5206896" y="4481681"/>
            <a:ext cx="370058" cy="26161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it-IT" sz="1100" b="1"/>
          </a:p>
        </p:txBody>
      </p:sp>
      <p:sp>
        <p:nvSpPr>
          <p:cNvPr id="11" name="CasellaDiTesto 150">
            <a:extLst>
              <a:ext uri="{FF2B5EF4-FFF2-40B4-BE49-F238E27FC236}">
                <a16:creationId xmlns:a16="http://schemas.microsoft.com/office/drawing/2014/main" id="{62E4D56A-2C8B-62DB-8CF4-AF65A05F18C7}"/>
              </a:ext>
            </a:extLst>
          </p:cNvPr>
          <p:cNvSpPr txBox="1"/>
          <p:nvPr/>
        </p:nvSpPr>
        <p:spPr>
          <a:xfrm>
            <a:off x="6615723" y="5543072"/>
            <a:ext cx="361327" cy="26161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100" b="1"/>
              <a:t>z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FA8257E-1787-FA8F-F32D-8BF8E18BF7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076" y="2217848"/>
            <a:ext cx="2376568" cy="24677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BC70BA9-8F75-AA89-3D75-D12439D204DD}"/>
              </a:ext>
            </a:extLst>
          </p:cNvPr>
          <p:cNvSpPr txBox="1"/>
          <p:nvPr/>
        </p:nvSpPr>
        <p:spPr>
          <a:xfrm>
            <a:off x="6577623" y="1652227"/>
            <a:ext cx="1136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Montserrat" panose="00000500000000000000" pitchFamily="2" charset="0"/>
              </a:rPr>
              <a:t>Coil 1.1</a:t>
            </a:r>
            <a:endParaRPr lang="en-GB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05F360D-9DD6-646B-BF63-01EE42CE0FCD}"/>
              </a:ext>
            </a:extLst>
          </p:cNvPr>
          <p:cNvSpPr txBox="1"/>
          <p:nvPr/>
        </p:nvSpPr>
        <p:spPr>
          <a:xfrm>
            <a:off x="9574823" y="1652227"/>
            <a:ext cx="1136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Montserrat" panose="00000500000000000000" pitchFamily="2" charset="0"/>
              </a:rPr>
              <a:t>Coil 1.11</a:t>
            </a:r>
            <a:endParaRPr lang="en-GB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83B8E9-69F1-96CA-51BB-53ECE88B3ACA}"/>
              </a:ext>
            </a:extLst>
          </p:cNvPr>
          <p:cNvSpPr txBox="1"/>
          <p:nvPr/>
        </p:nvSpPr>
        <p:spPr>
          <a:xfrm>
            <a:off x="5148145" y="3295104"/>
            <a:ext cx="1136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Montserrat" panose="00000500000000000000" pitchFamily="2" charset="0"/>
              </a:rPr>
              <a:t>Coil 2.1</a:t>
            </a:r>
            <a:endParaRPr lang="en-GB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4062A7-5D88-B22F-5032-AF86817F3595}"/>
              </a:ext>
            </a:extLst>
          </p:cNvPr>
          <p:cNvSpPr txBox="1"/>
          <p:nvPr/>
        </p:nvSpPr>
        <p:spPr>
          <a:xfrm>
            <a:off x="6370756" y="3287966"/>
            <a:ext cx="1136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Montserrat" panose="00000500000000000000" pitchFamily="2" charset="0"/>
              </a:rPr>
              <a:t>Coil 2.3</a:t>
            </a:r>
            <a:endParaRPr lang="en-GB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B4F4B30-698B-8EC8-4001-10492D64E376}"/>
              </a:ext>
            </a:extLst>
          </p:cNvPr>
          <p:cNvSpPr txBox="1"/>
          <p:nvPr/>
        </p:nvSpPr>
        <p:spPr>
          <a:xfrm>
            <a:off x="9263994" y="4176881"/>
            <a:ext cx="177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-6.28 MN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C73C9B4-7EC3-0C8B-B6BD-64B9403505B8}"/>
              </a:ext>
            </a:extLst>
          </p:cNvPr>
          <p:cNvCxnSpPr>
            <a:cxnSpLocks/>
          </p:cNvCxnSpPr>
          <p:nvPr/>
        </p:nvCxnSpPr>
        <p:spPr>
          <a:xfrm flipV="1">
            <a:off x="10114660" y="3248708"/>
            <a:ext cx="247650" cy="9906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6608604-B462-7343-46F7-2CDB04427D66}"/>
              </a:ext>
            </a:extLst>
          </p:cNvPr>
          <p:cNvSpPr txBox="1"/>
          <p:nvPr/>
        </p:nvSpPr>
        <p:spPr>
          <a:xfrm>
            <a:off x="7093781" y="4179952"/>
            <a:ext cx="177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5.55 MN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77E7DED-DB4B-1B95-40A5-BFABB71814B3}"/>
              </a:ext>
            </a:extLst>
          </p:cNvPr>
          <p:cNvCxnSpPr>
            <a:cxnSpLocks/>
          </p:cNvCxnSpPr>
          <p:nvPr/>
        </p:nvCxnSpPr>
        <p:spPr>
          <a:xfrm flipH="1" flipV="1">
            <a:off x="7343866" y="3255158"/>
            <a:ext cx="427874" cy="984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A3DF26B4-53A8-5E67-80DE-889DF538F323}"/>
              </a:ext>
            </a:extLst>
          </p:cNvPr>
          <p:cNvSpPr txBox="1"/>
          <p:nvPr/>
        </p:nvSpPr>
        <p:spPr>
          <a:xfrm>
            <a:off x="6585351" y="5278821"/>
            <a:ext cx="177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7.16 MN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EE16096-2767-0AAC-074B-92C58DA5DD1A}"/>
              </a:ext>
            </a:extLst>
          </p:cNvPr>
          <p:cNvCxnSpPr>
            <a:cxnSpLocks/>
          </p:cNvCxnSpPr>
          <p:nvPr/>
        </p:nvCxnSpPr>
        <p:spPr>
          <a:xfrm flipH="1" flipV="1">
            <a:off x="5987142" y="4666523"/>
            <a:ext cx="1044103" cy="7523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309016E-DAC5-F9EA-2294-396674362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6868" y="2217848"/>
            <a:ext cx="2259369" cy="246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7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DD7FA-E2DB-74C0-F6B9-A5C24C71D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0773E184-787C-FE1B-BAA2-98B8B6100DC9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94763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GB" dirty="0">
                <a:solidFill>
                  <a:schemeClr val="accent1"/>
                </a:solidFill>
              </a:rPr>
              <a:t>Coil Assembly: </a:t>
            </a:r>
            <a:r>
              <a:rPr lang="en-GB" dirty="0"/>
              <a:t>Powering and Cooling Considerations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11F312B4-CA3A-5295-E1BC-02F23A74D1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449A38C2-5F54-6FB2-3116-AE0259E92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345F83-7CCC-E71F-F7D6-BE0DF2559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37A2EE-CF7A-A0FD-6C04-DB390EA33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32</a:t>
            </a:fld>
            <a:endParaRPr lang="it-IT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4765496-86E8-E683-BB20-D1D8F1390A2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4433" t="16384" r="32561" b="10953"/>
          <a:stretch/>
        </p:blipFill>
        <p:spPr>
          <a:xfrm>
            <a:off x="7429172" y="2900397"/>
            <a:ext cx="2863445" cy="338604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24676EC-0519-3ED7-CFEF-6BD26C3FAD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593" t="14445" r="32152" b="12222"/>
          <a:stretch/>
        </p:blipFill>
        <p:spPr>
          <a:xfrm rot="16200000">
            <a:off x="1232165" y="2972471"/>
            <a:ext cx="2888716" cy="3702043"/>
          </a:xfrm>
          <a:prstGeom prst="rect">
            <a:avLst/>
          </a:prstGeom>
        </p:spPr>
      </p:pic>
      <p:sp>
        <p:nvSpPr>
          <p:cNvPr id="47" name="Content Placeholder 1">
            <a:extLst>
              <a:ext uri="{FF2B5EF4-FFF2-40B4-BE49-F238E27FC236}">
                <a16:creationId xmlns:a16="http://schemas.microsoft.com/office/drawing/2014/main" id="{75E2CFC6-4E4B-20A4-5A8B-46686621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61" y="1399418"/>
            <a:ext cx="10515600" cy="4351338"/>
          </a:xfrm>
        </p:spPr>
        <p:txBody>
          <a:bodyPr>
            <a:normAutofit/>
          </a:bodyPr>
          <a:lstStyle/>
          <a:p>
            <a:r>
              <a:rPr lang="en-GB" sz="2200" dirty="0"/>
              <a:t>Each Inter-Cell module will be a self-standing unit </a:t>
            </a:r>
            <a:r>
              <a:rPr lang="en-GB" sz="2200" dirty="0">
                <a:sym typeface="Wingdings" panose="05000000000000000000" pitchFamily="2" charset="2"/>
              </a:rPr>
              <a:t> n</a:t>
            </a:r>
            <a:r>
              <a:rPr lang="en-GB" sz="2200" dirty="0"/>
              <a:t>eed to integrate electrical connections and cooling system in a tight configuration.</a:t>
            </a:r>
          </a:p>
          <a:p>
            <a:r>
              <a:rPr lang="en-GB" sz="2200" b="1" dirty="0"/>
              <a:t>Conduction cooling proposal</a:t>
            </a:r>
            <a:r>
              <a:rPr lang="en-GB" sz="2200" dirty="0"/>
              <a:t>:</a:t>
            </a:r>
            <a:r>
              <a:rPr lang="en-GB" sz="2200" b="1" dirty="0"/>
              <a:t> </a:t>
            </a:r>
            <a:r>
              <a:rPr lang="en-GB" sz="2200" u="sng" dirty="0"/>
              <a:t>SHI RDK 500B2 cryocoolers</a:t>
            </a:r>
            <a:r>
              <a:rPr lang="en-GB" dirty="0">
                <a:solidFill>
                  <a:schemeClr val="accent1"/>
                </a:solidFill>
              </a:rPr>
              <a:t>* </a:t>
            </a:r>
            <a:r>
              <a:rPr lang="en-GB" sz="2200" dirty="0"/>
              <a:t>considered for their optimal capacity (50W @ 20K) and cost.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841C976-64AB-9C5B-F41F-3F307C86D2A5}"/>
              </a:ext>
            </a:extLst>
          </p:cNvPr>
          <p:cNvCxnSpPr>
            <a:cxnSpLocks/>
          </p:cNvCxnSpPr>
          <p:nvPr/>
        </p:nvCxnSpPr>
        <p:spPr>
          <a:xfrm>
            <a:off x="1763790" y="3379134"/>
            <a:ext cx="247871" cy="4161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D20BDA9-CA73-8ECA-B4D5-EAC944A63A4F}"/>
              </a:ext>
            </a:extLst>
          </p:cNvPr>
          <p:cNvCxnSpPr>
            <a:cxnSpLocks/>
          </p:cNvCxnSpPr>
          <p:nvPr/>
        </p:nvCxnSpPr>
        <p:spPr>
          <a:xfrm>
            <a:off x="3053061" y="3357068"/>
            <a:ext cx="90822" cy="7696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79228E0-2CF4-70FE-3532-169BA56D29D7}"/>
              </a:ext>
            </a:extLst>
          </p:cNvPr>
          <p:cNvCxnSpPr>
            <a:cxnSpLocks/>
          </p:cNvCxnSpPr>
          <p:nvPr/>
        </p:nvCxnSpPr>
        <p:spPr>
          <a:xfrm flipH="1" flipV="1">
            <a:off x="3964499" y="4608073"/>
            <a:ext cx="570686" cy="7518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A44DBC0-627F-ACFC-9BC6-1785077C71D9}"/>
              </a:ext>
            </a:extLst>
          </p:cNvPr>
          <p:cNvCxnSpPr>
            <a:cxnSpLocks/>
          </p:cNvCxnSpPr>
          <p:nvPr/>
        </p:nvCxnSpPr>
        <p:spPr>
          <a:xfrm flipV="1">
            <a:off x="2900661" y="4531472"/>
            <a:ext cx="120650" cy="7903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4B57EFD3-9400-7730-155B-820AB6F901AE}"/>
              </a:ext>
            </a:extLst>
          </p:cNvPr>
          <p:cNvSpPr txBox="1"/>
          <p:nvPr/>
        </p:nvSpPr>
        <p:spPr>
          <a:xfrm>
            <a:off x="454179" y="3038030"/>
            <a:ext cx="1385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/>
              <a:t>Cu Electrical Connections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51D44D3-8A98-5FC2-2B2D-DBE146B2A832}"/>
              </a:ext>
            </a:extLst>
          </p:cNvPr>
          <p:cNvSpPr txBox="1"/>
          <p:nvPr/>
        </p:nvSpPr>
        <p:spPr>
          <a:xfrm>
            <a:off x="2360333" y="3052609"/>
            <a:ext cx="13854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NI HTS Coil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5FEC1B3-1F45-52E4-0143-09906DBDF2DD}"/>
              </a:ext>
            </a:extLst>
          </p:cNvPr>
          <p:cNvSpPr txBox="1"/>
          <p:nvPr/>
        </p:nvSpPr>
        <p:spPr>
          <a:xfrm>
            <a:off x="2300259" y="5247142"/>
            <a:ext cx="11926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Cu Cooling Plate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0B3E835-2E18-812C-8837-3D1173FB91E1}"/>
              </a:ext>
            </a:extLst>
          </p:cNvPr>
          <p:cNvSpPr txBox="1"/>
          <p:nvPr/>
        </p:nvSpPr>
        <p:spPr>
          <a:xfrm>
            <a:off x="3745788" y="5232169"/>
            <a:ext cx="1710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SS support + Insulating Layer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AF2142B-EDD3-EC7B-54FB-8EEBEAA46B9A}"/>
              </a:ext>
            </a:extLst>
          </p:cNvPr>
          <p:cNvSpPr txBox="1"/>
          <p:nvPr/>
        </p:nvSpPr>
        <p:spPr>
          <a:xfrm>
            <a:off x="3535120" y="3357068"/>
            <a:ext cx="1101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83964"/>
                </a:solidFill>
                <a:latin typeface="Montserrat" panose="00000500000000000000" pitchFamily="2" charset="0"/>
              </a:rPr>
              <a:t>Coil 1</a:t>
            </a:r>
            <a:endParaRPr lang="en-GB" sz="2000" b="1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D981E54-CFF7-AEA2-902E-932C2E8F3775}"/>
              </a:ext>
            </a:extLst>
          </p:cNvPr>
          <p:cNvSpPr txBox="1"/>
          <p:nvPr/>
        </p:nvSpPr>
        <p:spPr>
          <a:xfrm>
            <a:off x="817861" y="4548021"/>
            <a:ext cx="1013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83964"/>
                </a:solidFill>
                <a:latin typeface="Montserrat" panose="00000500000000000000" pitchFamily="2" charset="0"/>
              </a:rPr>
              <a:t>Coil 2</a:t>
            </a:r>
            <a:endParaRPr lang="en-GB" sz="2000" b="1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5308001-05DD-1336-3EB4-1888D11E375E}"/>
              </a:ext>
            </a:extLst>
          </p:cNvPr>
          <p:cNvSpPr txBox="1"/>
          <p:nvPr/>
        </p:nvSpPr>
        <p:spPr>
          <a:xfrm>
            <a:off x="6610536" y="3831083"/>
            <a:ext cx="1013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83964"/>
                </a:solidFill>
                <a:latin typeface="Montserrat" panose="00000500000000000000" pitchFamily="2" charset="0"/>
              </a:rPr>
              <a:t>Coil 2</a:t>
            </a:r>
            <a:endParaRPr lang="en-GB" sz="2000" b="1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3F0DA67-2761-6A22-3389-31932D396F02}"/>
              </a:ext>
            </a:extLst>
          </p:cNvPr>
          <p:cNvCxnSpPr>
            <a:cxnSpLocks/>
          </p:cNvCxnSpPr>
          <p:nvPr/>
        </p:nvCxnSpPr>
        <p:spPr>
          <a:xfrm flipH="1" flipV="1">
            <a:off x="7303465" y="4162634"/>
            <a:ext cx="549661" cy="8987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D194034-975C-E048-20B2-88D93DD26DA7}"/>
              </a:ext>
            </a:extLst>
          </p:cNvPr>
          <p:cNvSpPr txBox="1"/>
          <p:nvPr/>
        </p:nvSpPr>
        <p:spPr>
          <a:xfrm>
            <a:off x="10037808" y="3291314"/>
            <a:ext cx="1101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83964"/>
                </a:solidFill>
                <a:latin typeface="Montserrat" panose="00000500000000000000" pitchFamily="2" charset="0"/>
              </a:rPr>
              <a:t>Coil 1</a:t>
            </a:r>
            <a:endParaRPr lang="en-GB" sz="2000" b="1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006F373-5BFE-7585-2397-375CDE6785FC}"/>
              </a:ext>
            </a:extLst>
          </p:cNvPr>
          <p:cNvCxnSpPr>
            <a:cxnSpLocks/>
          </p:cNvCxnSpPr>
          <p:nvPr/>
        </p:nvCxnSpPr>
        <p:spPr>
          <a:xfrm flipV="1">
            <a:off x="9794526" y="3588542"/>
            <a:ext cx="498091" cy="6828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763B0010-F95C-7F8E-28ED-90C2119E8E71}"/>
              </a:ext>
            </a:extLst>
          </p:cNvPr>
          <p:cNvSpPr txBox="1"/>
          <p:nvPr/>
        </p:nvSpPr>
        <p:spPr>
          <a:xfrm>
            <a:off x="-20339" y="6239597"/>
            <a:ext cx="54559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chemeClr val="accent1"/>
                </a:solidFill>
              </a:rPr>
              <a:t>*</a:t>
            </a:r>
            <a:r>
              <a:rPr lang="en-US" sz="800" b="1" i="1" dirty="0"/>
              <a:t> Cryocooler</a:t>
            </a:r>
            <a:r>
              <a:rPr lang="en-US" sz="800" i="1" dirty="0"/>
              <a:t> data from:</a:t>
            </a:r>
          </a:p>
          <a:p>
            <a:r>
              <a:rPr lang="en-US" sz="800" i="1" dirty="0"/>
              <a:t>SHI SRDK 500B2 technical specification sheet, https://shicryogenics.com/product/rdk-500b2-20k-cryocooler-series/.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0D42B36-4263-159A-5016-55418981B298}"/>
              </a:ext>
            </a:extLst>
          </p:cNvPr>
          <p:cNvCxnSpPr>
            <a:cxnSpLocks/>
          </p:cNvCxnSpPr>
          <p:nvPr/>
        </p:nvCxnSpPr>
        <p:spPr>
          <a:xfrm>
            <a:off x="7279078" y="3601772"/>
            <a:ext cx="884008" cy="24036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DA6A5035-215F-1F5F-D208-29A16E4B5456}"/>
              </a:ext>
            </a:extLst>
          </p:cNvPr>
          <p:cNvSpPr txBox="1"/>
          <p:nvPr/>
        </p:nvSpPr>
        <p:spPr>
          <a:xfrm>
            <a:off x="5614388" y="3130152"/>
            <a:ext cx="19157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Cu cooling plates terminations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690227F-6BE1-B0CB-2A25-E9808DBE771B}"/>
              </a:ext>
            </a:extLst>
          </p:cNvPr>
          <p:cNvCxnSpPr>
            <a:cxnSpLocks/>
          </p:cNvCxnSpPr>
          <p:nvPr/>
        </p:nvCxnSpPr>
        <p:spPr>
          <a:xfrm flipV="1">
            <a:off x="7429172" y="3387866"/>
            <a:ext cx="1078615" cy="2645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A369D1F-477D-70F6-EAB8-1E4C4016237D}"/>
              </a:ext>
            </a:extLst>
          </p:cNvPr>
          <p:cNvCxnSpPr>
            <a:cxnSpLocks/>
          </p:cNvCxnSpPr>
          <p:nvPr/>
        </p:nvCxnSpPr>
        <p:spPr>
          <a:xfrm flipH="1">
            <a:off x="8984931" y="2900397"/>
            <a:ext cx="1212752" cy="2489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331B2DD-9CDD-91EE-0A2A-298C9BE48A2F}"/>
              </a:ext>
            </a:extLst>
          </p:cNvPr>
          <p:cNvSpPr txBox="1"/>
          <p:nvPr/>
        </p:nvSpPr>
        <p:spPr>
          <a:xfrm>
            <a:off x="9755152" y="2551258"/>
            <a:ext cx="19157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Cold head interface</a:t>
            </a:r>
          </a:p>
        </p:txBody>
      </p:sp>
    </p:spTree>
    <p:extLst>
      <p:ext uri="{BB962C8B-B14F-4D97-AF65-F5344CB8AC3E}">
        <p14:creationId xmlns:p14="http://schemas.microsoft.com/office/powerpoint/2010/main" val="426987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41449-9C9F-711B-2B3D-6B4C219F4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4E65CCC4-59A1-8747-D769-2FA30D1FF74F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109728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/>
              <a:t>B5 DEMO Cell Magnets: Operational Modes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40E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87BC44C1-C538-2DAE-9D28-A1402D129F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0" y="6076015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5A5CCB6E-8EC3-5DD5-73BA-DFEACB309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279480-2632-49C9-F0DD-5AA43A760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4C27F08-09AA-41A0-06D9-360863A8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4</a:t>
            </a:fld>
            <a:endParaRPr lang="it-IT"/>
          </a:p>
        </p:txBody>
      </p:sp>
      <p:sp>
        <p:nvSpPr>
          <p:cNvPr id="94" name="CasellaDiTesto 150">
            <a:extLst>
              <a:ext uri="{FF2B5EF4-FFF2-40B4-BE49-F238E27FC236}">
                <a16:creationId xmlns:a16="http://schemas.microsoft.com/office/drawing/2014/main" id="{8506E54B-D3B2-77FF-7738-97592152EF8B}"/>
              </a:ext>
            </a:extLst>
          </p:cNvPr>
          <p:cNvSpPr txBox="1"/>
          <p:nvPr/>
        </p:nvSpPr>
        <p:spPr>
          <a:xfrm>
            <a:off x="7882084" y="4179479"/>
            <a:ext cx="2023607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Test of each cell at full field.</a:t>
            </a:r>
          </a:p>
          <a:p>
            <a:pPr algn="ctr"/>
            <a:r>
              <a:rPr lang="en-GB" sz="1600" u="sng" noProof="0" dirty="0">
                <a:latin typeface="Arial" panose="020B0604020202020204" pitchFamily="34" charset="0"/>
                <a:cs typeface="Arial" panose="020B0604020202020204" pitchFamily="34" charset="0"/>
              </a:rPr>
              <a:t>A magnet design fulfilling both operative </a:t>
            </a:r>
            <a:r>
              <a:rPr lang="en-GB" sz="1600" u="sng" dirty="0">
                <a:latin typeface="Arial" panose="020B0604020202020204" pitchFamily="34" charset="0"/>
                <a:cs typeface="Arial" panose="020B0604020202020204" pitchFamily="34" charset="0"/>
              </a:rPr>
              <a:t>conditions looks challenging!</a:t>
            </a:r>
            <a:endParaRPr lang="en-GB" sz="1600" u="sng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9" name="Picture 158">
            <a:extLst>
              <a:ext uri="{FF2B5EF4-FFF2-40B4-BE49-F238E27FC236}">
                <a16:creationId xmlns:a16="http://schemas.microsoft.com/office/drawing/2014/main" id="{5300742F-8B74-B0C1-6E8D-7787FBC8F8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904" b="4308"/>
          <a:stretch/>
        </p:blipFill>
        <p:spPr>
          <a:xfrm>
            <a:off x="3483932" y="1676302"/>
            <a:ext cx="4150074" cy="236248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337" name="CasellaDiTesto 150">
            <a:extLst>
              <a:ext uri="{FF2B5EF4-FFF2-40B4-BE49-F238E27FC236}">
                <a16:creationId xmlns:a16="http://schemas.microsoft.com/office/drawing/2014/main" id="{D68C4898-2375-4AE2-0AE2-A00B3874C816}"/>
              </a:ext>
            </a:extLst>
          </p:cNvPr>
          <p:cNvSpPr txBox="1"/>
          <p:nvPr/>
        </p:nvSpPr>
        <p:spPr>
          <a:xfrm>
            <a:off x="4061883" y="4179479"/>
            <a:ext cx="2994171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Nominal conditions:</a:t>
            </a:r>
          </a:p>
          <a:p>
            <a:pPr algn="ctr"/>
            <a:r>
              <a:rPr lang="en-GB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600" b="1" u="sng" noProof="0" dirty="0" err="1">
                <a:latin typeface="Arial" panose="020B0604020202020204" pitchFamily="34" charset="0"/>
                <a:cs typeface="Arial" panose="020B0604020202020204" pitchFamily="34" charset="0"/>
              </a:rPr>
              <a:t>eriodic</a:t>
            </a:r>
            <a:r>
              <a:rPr lang="en-GB" sz="1600" b="1" u="sng" noProof="0" dirty="0">
                <a:latin typeface="Arial" panose="020B0604020202020204" pitchFamily="34" charset="0"/>
                <a:cs typeface="Arial" panose="020B0604020202020204" pitchFamily="34" charset="0"/>
              </a:rPr>
              <a:t> cell array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, magnets with </a:t>
            </a:r>
            <a:r>
              <a:rPr lang="en-GB" sz="1600" b="1" u="sng" noProof="0" dirty="0">
                <a:latin typeface="Arial" panose="020B0604020202020204" pitchFamily="34" charset="0"/>
                <a:cs typeface="Arial" panose="020B0604020202020204" pitchFamily="34" charset="0"/>
              </a:rPr>
              <a:t>alternated polarity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0" name="Picture 359">
            <a:extLst>
              <a:ext uri="{FF2B5EF4-FFF2-40B4-BE49-F238E27FC236}">
                <a16:creationId xmlns:a16="http://schemas.microsoft.com/office/drawing/2014/main" id="{5CEB95FE-0103-A4B2-827B-B705F9D9CB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3979" y="1682362"/>
            <a:ext cx="2199819" cy="236248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361" name="CasellaDiTesto 150">
            <a:extLst>
              <a:ext uri="{FF2B5EF4-FFF2-40B4-BE49-F238E27FC236}">
                <a16:creationId xmlns:a16="http://schemas.microsoft.com/office/drawing/2014/main" id="{A8CDE0F6-9751-D69F-3284-1B81FE85A474}"/>
              </a:ext>
            </a:extLst>
          </p:cNvPr>
          <p:cNvSpPr txBox="1"/>
          <p:nvPr/>
        </p:nvSpPr>
        <p:spPr>
          <a:xfrm>
            <a:off x="353461" y="4179479"/>
            <a:ext cx="2706415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Different operating conditions in the magnets of the first cell in the array:</a:t>
            </a:r>
            <a:b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1" u="sng" noProof="0" dirty="0">
                <a:latin typeface="Arial" panose="020B0604020202020204" pitchFamily="34" charset="0"/>
                <a:cs typeface="Arial" panose="020B0604020202020204" pitchFamily="34" charset="0"/>
              </a:rPr>
              <a:t>unbalanced forces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600" b="1" u="sng" noProof="0" dirty="0">
                <a:latin typeface="Arial" panose="020B0604020202020204" pitchFamily="34" charset="0"/>
                <a:cs typeface="Arial" panose="020B0604020202020204" pitchFamily="34" charset="0"/>
              </a:rPr>
              <a:t>no field screening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on the begin-of-array side. </a:t>
            </a:r>
          </a:p>
        </p:txBody>
      </p:sp>
      <p:pic>
        <p:nvPicPr>
          <p:cNvPr id="362" name="Picture 361">
            <a:extLst>
              <a:ext uri="{FF2B5EF4-FFF2-40B4-BE49-F238E27FC236}">
                <a16:creationId xmlns:a16="http://schemas.microsoft.com/office/drawing/2014/main" id="{7A1A8119-96EB-7B61-E926-0ED8AEFD6BB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692"/>
          <a:stretch/>
        </p:blipFill>
        <p:spPr>
          <a:xfrm>
            <a:off x="89380" y="1676302"/>
            <a:ext cx="3234579" cy="236248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363" name="Picture 362">
            <a:extLst>
              <a:ext uri="{FF2B5EF4-FFF2-40B4-BE49-F238E27FC236}">
                <a16:creationId xmlns:a16="http://schemas.microsoft.com/office/drawing/2014/main" id="{876B7F0C-2069-7D86-732C-D934362953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3771" y="1676302"/>
            <a:ext cx="1948849" cy="2362482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sp>
        <p:nvSpPr>
          <p:cNvPr id="364" name="CasellaDiTesto 150">
            <a:extLst>
              <a:ext uri="{FF2B5EF4-FFF2-40B4-BE49-F238E27FC236}">
                <a16:creationId xmlns:a16="http://schemas.microsoft.com/office/drawing/2014/main" id="{6AD280BA-0EDB-8A7B-673D-F2762E3E7A94}"/>
              </a:ext>
            </a:extLst>
          </p:cNvPr>
          <p:cNvSpPr txBox="1"/>
          <p:nvPr/>
        </p:nvSpPr>
        <p:spPr>
          <a:xfrm>
            <a:off x="10116391" y="4179479"/>
            <a:ext cx="2023607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Test of each inter-cell module in stand-alone mode:</a:t>
            </a:r>
            <a:b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u="sng" noProof="0" dirty="0">
                <a:latin typeface="Arial" panose="020B0604020202020204" pitchFamily="34" charset="0"/>
                <a:cs typeface="Arial" panose="020B0604020202020204" pitchFamily="34" charset="0"/>
              </a:rPr>
              <a:t>Axial Forces increase</a:t>
            </a:r>
            <a:r>
              <a:rPr lang="en-GB" sz="1600" noProof="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GB" sz="1600" u="sng" noProof="0" dirty="0">
                <a:latin typeface="Arial" panose="020B0604020202020204" pitchFamily="34" charset="0"/>
                <a:cs typeface="Arial" panose="020B0604020202020204" pitchFamily="34" charset="0"/>
              </a:rPr>
              <a:t>Invert their direction </a:t>
            </a:r>
          </a:p>
        </p:txBody>
      </p:sp>
      <p:cxnSp>
        <p:nvCxnSpPr>
          <p:cNvPr id="366" name="Straight Arrow Connector 365">
            <a:extLst>
              <a:ext uri="{FF2B5EF4-FFF2-40B4-BE49-F238E27FC236}">
                <a16:creationId xmlns:a16="http://schemas.microsoft.com/office/drawing/2014/main" id="{77B9312E-6DB0-1162-60A9-81C04A3D93F5}"/>
              </a:ext>
            </a:extLst>
          </p:cNvPr>
          <p:cNvCxnSpPr>
            <a:cxnSpLocks/>
          </p:cNvCxnSpPr>
          <p:nvPr/>
        </p:nvCxnSpPr>
        <p:spPr>
          <a:xfrm flipH="1">
            <a:off x="7169814" y="4687503"/>
            <a:ext cx="712270" cy="776893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9" name="TextBox 368">
            <a:extLst>
              <a:ext uri="{FF2B5EF4-FFF2-40B4-BE49-F238E27FC236}">
                <a16:creationId xmlns:a16="http://schemas.microsoft.com/office/drawing/2014/main" id="{D9E5C11D-1D82-9FF4-0B41-EAD7736DFC64}"/>
              </a:ext>
            </a:extLst>
          </p:cNvPr>
          <p:cNvSpPr txBox="1"/>
          <p:nvPr/>
        </p:nvSpPr>
        <p:spPr>
          <a:xfrm>
            <a:off x="6595379" y="5499224"/>
            <a:ext cx="1148869" cy="646331"/>
          </a:xfrm>
          <a:prstGeom prst="rect">
            <a:avLst/>
          </a:prstGeom>
          <a:noFill/>
          <a:ln w="38100">
            <a:solidFill>
              <a:srgbClr val="F40E53"/>
            </a:solidFill>
          </a:ln>
        </p:spPr>
        <p:txBody>
          <a:bodyPr wrap="square">
            <a:spAutoFit/>
          </a:bodyPr>
          <a:lstStyle/>
          <a:p>
            <a:r>
              <a:rPr lang="en-GB" sz="1800" noProof="0" dirty="0">
                <a:latin typeface="Arial" panose="020B0604020202020204" pitchFamily="34" charset="0"/>
                <a:cs typeface="Arial" panose="020B0604020202020204" pitchFamily="34" charset="0"/>
              </a:rPr>
              <a:t>Can it be avoided?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16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337" grpId="0" animBg="1"/>
      <p:bldP spid="361" grpId="0" animBg="1"/>
      <p:bldP spid="364" grpId="0" animBg="1"/>
      <p:bldP spid="36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2F9F6-97B4-B8E4-BBBD-DA92C08FC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F141A9BE-2687-B91D-26E4-BCF5CE68F008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10972800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/>
              <a:t>B5 DEMO Cell Layout: </a:t>
            </a:r>
            <a:r>
              <a:rPr lang="en-US" i="1" kern="0" dirty="0"/>
              <a:t>“Inter-Cell Cryostat”</a:t>
            </a:r>
            <a:endParaRPr kumimoji="0" lang="en-US" sz="9600" b="1" i="1" u="none" strike="noStrike" kern="0" cap="none" spc="0" normalizeH="0" baseline="0" noProof="0" dirty="0">
              <a:ln>
                <a:noFill/>
              </a:ln>
              <a:solidFill>
                <a:srgbClr val="F40E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A93D7C79-E019-F5DC-7658-762A5310CD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0" y="6076015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BB207EF8-31F4-0EB3-E43E-22040B02C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0BADF5-C704-9F4E-061A-AFFBC0414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C39ED5-6FDA-E12A-D0DC-9B542F988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5</a:t>
            </a:fld>
            <a:endParaRPr lang="it-IT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5D4A58-8F5D-444F-FE38-5CFFBD5867A8}"/>
              </a:ext>
            </a:extLst>
          </p:cNvPr>
          <p:cNvSpPr txBox="1"/>
          <p:nvPr/>
        </p:nvSpPr>
        <p:spPr>
          <a:xfrm>
            <a:off x="9263861" y="1110368"/>
            <a:ext cx="1695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kern="0" dirty="0">
                <a:solidFill>
                  <a:schemeClr val="accent1"/>
                </a:solidFill>
              </a:rPr>
              <a:t>Cooling Cell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DDDF42-5958-7BE2-2376-63572D4FBB6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8373"/>
          <a:stretch/>
        </p:blipFill>
        <p:spPr>
          <a:xfrm>
            <a:off x="8828141" y="1479701"/>
            <a:ext cx="2567332" cy="2485510"/>
          </a:xfrm>
          <a:prstGeom prst="rect">
            <a:avLst/>
          </a:prstGeom>
        </p:spPr>
      </p:pic>
      <p:pic>
        <p:nvPicPr>
          <p:cNvPr id="5" name="Picture 4" descr="A graph with a line&#10;&#10;Description automatically generated">
            <a:extLst>
              <a:ext uri="{FF2B5EF4-FFF2-40B4-BE49-F238E27FC236}">
                <a16:creationId xmlns:a16="http://schemas.microsoft.com/office/drawing/2014/main" id="{7AF544BF-C276-78FB-C23F-21BADC3C11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t="8788" r="8104" b="6563"/>
          <a:stretch/>
        </p:blipFill>
        <p:spPr>
          <a:xfrm>
            <a:off x="8687168" y="4192353"/>
            <a:ext cx="2770510" cy="2114516"/>
          </a:xfrm>
          <a:prstGeom prst="rect">
            <a:avLst/>
          </a:prstGeom>
        </p:spPr>
      </p:pic>
      <p:sp>
        <p:nvSpPr>
          <p:cNvPr id="6" name="CasellaDiTesto 32">
            <a:extLst>
              <a:ext uri="{FF2B5EF4-FFF2-40B4-BE49-F238E27FC236}">
                <a16:creationId xmlns:a16="http://schemas.microsoft.com/office/drawing/2014/main" id="{33015A0A-C85E-040D-53DE-08D02C6296C3}"/>
              </a:ext>
            </a:extLst>
          </p:cNvPr>
          <p:cNvSpPr txBox="1"/>
          <p:nvPr/>
        </p:nvSpPr>
        <p:spPr>
          <a:xfrm>
            <a:off x="8643202" y="3978977"/>
            <a:ext cx="28432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kern="0" dirty="0">
                <a:solidFill>
                  <a:schemeClr val="accent1"/>
                </a:solidFill>
              </a:rPr>
              <a:t>Target field on axis for a 1 m cell</a:t>
            </a:r>
            <a:endParaRPr lang="it-IT" sz="1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3625F8-9B07-C85A-D251-F4AE864756D3}"/>
              </a:ext>
            </a:extLst>
          </p:cNvPr>
          <p:cNvCxnSpPr>
            <a:cxnSpLocks/>
          </p:cNvCxnSpPr>
          <p:nvPr/>
        </p:nvCxnSpPr>
        <p:spPr>
          <a:xfrm>
            <a:off x="8477074" y="1616506"/>
            <a:ext cx="610300" cy="548937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CC9A5E6-C4B1-63CF-82B6-C5C41850CA08}"/>
              </a:ext>
            </a:extLst>
          </p:cNvPr>
          <p:cNvSpPr txBox="1"/>
          <p:nvPr/>
        </p:nvSpPr>
        <p:spPr>
          <a:xfrm>
            <a:off x="6483696" y="1260955"/>
            <a:ext cx="2159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kern="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1800" kern="0" dirty="0">
                <a:solidFill>
                  <a:schemeClr val="accent1">
                    <a:lumMod val="75000"/>
                  </a:schemeClr>
                </a:solidFill>
              </a:rPr>
              <a:t>xial forces on coils</a:t>
            </a:r>
          </a:p>
          <a:p>
            <a:pPr algn="ctr"/>
            <a:r>
              <a:rPr lang="en-US" kern="0" dirty="0">
                <a:solidFill>
                  <a:schemeClr val="accent1">
                    <a:lumMod val="75000"/>
                  </a:schemeClr>
                </a:solidFill>
              </a:rPr>
              <a:t>(lattice operation)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50">
                <a:extLst>
                  <a:ext uri="{FF2B5EF4-FFF2-40B4-BE49-F238E27FC236}">
                    <a16:creationId xmlns:a16="http://schemas.microsoft.com/office/drawing/2014/main" id="{30306945-C0C1-D366-8C2B-E82EC836AF74}"/>
                  </a:ext>
                </a:extLst>
              </p:cNvPr>
              <p:cNvSpPr txBox="1"/>
              <p:nvPr/>
            </p:nvSpPr>
            <p:spPr>
              <a:xfrm>
                <a:off x="6256755" y="4950715"/>
                <a:ext cx="2206148" cy="1261884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dirty="0">
                    <a:cs typeface="Arial" panose="020B0604020202020204" pitchFamily="34" charset="0"/>
                  </a:rPr>
                  <a:t>Target field harmonics</a:t>
                </a:r>
              </a:p>
              <a:p>
                <a:endParaRPr lang="it-IT" sz="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 = 7 ±0.2 </m:t>
                    </m:r>
                    <m:r>
                      <m:rPr>
                        <m:sty m:val="p"/>
                      </m:rP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endParaRPr lang="it-I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it-IT" sz="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it-IT" sz="16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</m:t>
                    </m:r>
                    <m:r>
                      <a:rPr lang="it-IT" sz="16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±0.</m:t>
                    </m:r>
                    <m:r>
                      <a:rPr lang="it-IT" sz="16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it-IT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endParaRPr lang="it-I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it-IT" sz="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a:rPr lang="it-IT" sz="16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=±</m:t>
                    </m:r>
                    <m:r>
                      <a:rPr lang="it-IT" sz="16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0.</m:t>
                    </m:r>
                    <m:r>
                      <a:rPr lang="it-IT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4 </m:t>
                    </m:r>
                    <m:r>
                      <m:rPr>
                        <m:sty m:val="p"/>
                      </m:rPr>
                      <a:rPr lang="it-IT" sz="160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</m:oMath>
                </a14:m>
                <a:endParaRPr lang="it-I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CasellaDiTesto 150">
                <a:extLst>
                  <a:ext uri="{FF2B5EF4-FFF2-40B4-BE49-F238E27FC236}">
                    <a16:creationId xmlns:a16="http://schemas.microsoft.com/office/drawing/2014/main" id="{30306945-C0C1-D366-8C2B-E82EC836A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6755" y="4950715"/>
                <a:ext cx="2206148" cy="1261884"/>
              </a:xfrm>
              <a:prstGeom prst="rect">
                <a:avLst/>
              </a:prstGeom>
              <a:blipFill>
                <a:blip r:embed="rId8"/>
                <a:stretch>
                  <a:fillRect l="-272" b="-2817"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FDC42B-E5DA-1199-4943-3ABE550E8305}"/>
                  </a:ext>
                </a:extLst>
              </p:cNvPr>
              <p:cNvSpPr txBox="1"/>
              <p:nvPr/>
            </p:nvSpPr>
            <p:spPr>
              <a:xfrm>
                <a:off x="879100" y="5208872"/>
                <a:ext cx="5020553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it-IT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EFDC42B-E5DA-1199-4943-3ABE550E83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00" y="5208872"/>
                <a:ext cx="5020553" cy="7146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82009B8E-86E7-6F5B-E0EA-B59C742D350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03" t="948" b="2996"/>
          <a:stretch/>
        </p:blipFill>
        <p:spPr>
          <a:xfrm>
            <a:off x="178439" y="806285"/>
            <a:ext cx="6024432" cy="3789928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BDB45E0-4D6A-8340-42DE-7FBBCC84CC20}"/>
              </a:ext>
            </a:extLst>
          </p:cNvPr>
          <p:cNvCxnSpPr>
            <a:cxnSpLocks/>
          </p:cNvCxnSpPr>
          <p:nvPr/>
        </p:nvCxnSpPr>
        <p:spPr>
          <a:xfrm>
            <a:off x="8539308" y="2865899"/>
            <a:ext cx="3279557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50">
            <a:extLst>
              <a:ext uri="{FF2B5EF4-FFF2-40B4-BE49-F238E27FC236}">
                <a16:creationId xmlns:a16="http://schemas.microsoft.com/office/drawing/2014/main" id="{3595C0D8-EC85-C617-C00C-9EF379B91BD3}"/>
              </a:ext>
            </a:extLst>
          </p:cNvPr>
          <p:cNvSpPr txBox="1"/>
          <p:nvPr/>
        </p:nvSpPr>
        <p:spPr>
          <a:xfrm>
            <a:off x="11586934" y="2540554"/>
            <a:ext cx="463861" cy="33855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z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CB9F74-734E-E70B-1EE6-AEA7FDD9445B}"/>
              </a:ext>
            </a:extLst>
          </p:cNvPr>
          <p:cNvSpPr txBox="1"/>
          <p:nvPr/>
        </p:nvSpPr>
        <p:spPr>
          <a:xfrm>
            <a:off x="879100" y="4870318"/>
            <a:ext cx="5356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kern="0" dirty="0">
                <a:solidFill>
                  <a:schemeClr val="accent1"/>
                </a:solidFill>
              </a:rPr>
              <a:t>Target Field - Longitudinal Harmonics Expansion</a:t>
            </a:r>
            <a:endParaRPr lang="en-US" sz="1600" kern="0" dirty="0">
              <a:solidFill>
                <a:schemeClr val="accent1"/>
              </a:solidFill>
            </a:endParaRPr>
          </a:p>
        </p:txBody>
      </p:sp>
      <p:cxnSp>
        <p:nvCxnSpPr>
          <p:cNvPr id="34" name="Connettore 2 20">
            <a:extLst>
              <a:ext uri="{FF2B5EF4-FFF2-40B4-BE49-F238E27FC236}">
                <a16:creationId xmlns:a16="http://schemas.microsoft.com/office/drawing/2014/main" id="{AC8C3270-75A0-61B1-43CC-6680C629840A}"/>
              </a:ext>
            </a:extLst>
          </p:cNvPr>
          <p:cNvCxnSpPr>
            <a:cxnSpLocks/>
          </p:cNvCxnSpPr>
          <p:nvPr/>
        </p:nvCxnSpPr>
        <p:spPr>
          <a:xfrm flipV="1">
            <a:off x="7354508" y="4241711"/>
            <a:ext cx="0" cy="709004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tailEnd type="triangle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B16DF84-969D-3524-16A5-FCB5B834B6CC}"/>
              </a:ext>
            </a:extLst>
          </p:cNvPr>
          <p:cNvSpPr txBox="1"/>
          <p:nvPr/>
        </p:nvSpPr>
        <p:spPr>
          <a:xfrm>
            <a:off x="6503633" y="3595380"/>
            <a:ext cx="1701750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u="sng" kern="0" dirty="0">
                <a:solidFill>
                  <a:schemeClr val="accent1">
                    <a:lumMod val="75000"/>
                  </a:schemeClr>
                </a:solidFill>
              </a:rPr>
              <a:t>Input for the magnet design</a:t>
            </a:r>
            <a:endParaRPr lang="en-US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11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3F362-BB5D-6097-0FF2-9499492E0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640BD0FA-9419-3E3C-B2E5-2EBBD76E13BD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7823902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/>
              <a:t>B5 DEMO Cell – Coil Space Constraints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40E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C43DC75B-57D3-F4C4-CC65-345F98BFC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5709CAD2-42EB-013E-A566-033182926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C8C697-44DD-2ED0-6A00-4EE16F027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9F8296-0863-7927-CA39-95A564A7A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6</a:t>
            </a:fld>
            <a:endParaRPr lang="it-IT"/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60B4BAA9-F4C5-E465-0FF6-66446EEF8F58}"/>
              </a:ext>
            </a:extLst>
          </p:cNvPr>
          <p:cNvSpPr/>
          <p:nvPr/>
        </p:nvSpPr>
        <p:spPr>
          <a:xfrm>
            <a:off x="3931105" y="1604527"/>
            <a:ext cx="2137245" cy="1133293"/>
          </a:xfrm>
          <a:prstGeom prst="rect">
            <a:avLst/>
          </a:prstGeom>
          <a:solidFill>
            <a:srgbClr val="D2D2D2"/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088FC657-4CA5-829A-E453-2507A672C593}"/>
              </a:ext>
            </a:extLst>
          </p:cNvPr>
          <p:cNvSpPr/>
          <p:nvPr/>
        </p:nvSpPr>
        <p:spPr>
          <a:xfrm>
            <a:off x="4677482" y="2567753"/>
            <a:ext cx="1398023" cy="640912"/>
          </a:xfrm>
          <a:prstGeom prst="rect">
            <a:avLst/>
          </a:prstGeom>
          <a:solidFill>
            <a:srgbClr val="D2D2D2"/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Rectangle 277">
            <a:extLst>
              <a:ext uri="{FF2B5EF4-FFF2-40B4-BE49-F238E27FC236}">
                <a16:creationId xmlns:a16="http://schemas.microsoft.com/office/drawing/2014/main" id="{A1AC9C59-24FD-854B-55A1-F13ADCD01EFA}"/>
              </a:ext>
            </a:extLst>
          </p:cNvPr>
          <p:cNvSpPr/>
          <p:nvPr/>
        </p:nvSpPr>
        <p:spPr>
          <a:xfrm>
            <a:off x="2370918" y="1495094"/>
            <a:ext cx="1550679" cy="1443249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Rectangle 278">
            <a:extLst>
              <a:ext uri="{FF2B5EF4-FFF2-40B4-BE49-F238E27FC236}">
                <a16:creationId xmlns:a16="http://schemas.microsoft.com/office/drawing/2014/main" id="{7A355D27-EE7F-4BCE-D4A9-14D78A694299}"/>
              </a:ext>
            </a:extLst>
          </p:cNvPr>
          <p:cNvSpPr/>
          <p:nvPr/>
        </p:nvSpPr>
        <p:spPr>
          <a:xfrm>
            <a:off x="4700930" y="3171776"/>
            <a:ext cx="1384528" cy="1334825"/>
          </a:xfrm>
          <a:prstGeom prst="rect">
            <a:avLst/>
          </a:prstGeom>
          <a:solidFill>
            <a:srgbClr val="BF3A68">
              <a:lumMod val="40000"/>
              <a:lumOff val="60000"/>
            </a:srgbClr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5E7FBA7E-6E39-3B13-295B-6EFCA7589216}"/>
              </a:ext>
            </a:extLst>
          </p:cNvPr>
          <p:cNvSpPr/>
          <p:nvPr/>
        </p:nvSpPr>
        <p:spPr>
          <a:xfrm>
            <a:off x="7385585" y="5046815"/>
            <a:ext cx="1345517" cy="956646"/>
          </a:xfrm>
          <a:prstGeom prst="rect">
            <a:avLst/>
          </a:prstGeom>
          <a:solidFill>
            <a:srgbClr val="D2D2D2"/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75C5E78C-AEEE-9E24-1AD9-78F5509F963A}"/>
              </a:ext>
            </a:extLst>
          </p:cNvPr>
          <p:cNvSpPr/>
          <p:nvPr/>
        </p:nvSpPr>
        <p:spPr>
          <a:xfrm>
            <a:off x="1598066" y="2744162"/>
            <a:ext cx="3092202" cy="223101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10284F50-9CF6-AAC0-1BDD-7C9FFFE0F7A1}"/>
              </a:ext>
            </a:extLst>
          </p:cNvPr>
          <p:cNvSpPr/>
          <p:nvPr/>
        </p:nvSpPr>
        <p:spPr>
          <a:xfrm>
            <a:off x="4684893" y="3574347"/>
            <a:ext cx="1383460" cy="544136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Content Placeholder 1">
            <a:extLst>
              <a:ext uri="{FF2B5EF4-FFF2-40B4-BE49-F238E27FC236}">
                <a16:creationId xmlns:a16="http://schemas.microsoft.com/office/drawing/2014/main" id="{A7316E87-B604-BDB1-DE44-0BAD861CE3CB}"/>
              </a:ext>
            </a:extLst>
          </p:cNvPr>
          <p:cNvSpPr txBox="1"/>
          <p:nvPr/>
        </p:nvSpPr>
        <p:spPr>
          <a:xfrm>
            <a:off x="8419475" y="1058403"/>
            <a:ext cx="3237487" cy="4558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4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296">
                  <a:lumMod val="60000"/>
                  <a:lumOff val="40000"/>
                </a:srgbClr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2D2D2">
                    <a:lumMod val="2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alibri Light" panose="020F0302020204030204" pitchFamily="34" charset="0"/>
              </a:rPr>
              <a:t>Space available for magnets</a:t>
            </a: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D2D2D2">
                  <a:lumMod val="2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5EE164D2-B0BC-3259-4518-92C6210F055B}"/>
              </a:ext>
            </a:extLst>
          </p:cNvPr>
          <p:cNvSpPr/>
          <p:nvPr/>
        </p:nvSpPr>
        <p:spPr>
          <a:xfrm>
            <a:off x="4109934" y="1741563"/>
            <a:ext cx="1761837" cy="825199"/>
          </a:xfrm>
          <a:prstGeom prst="rect">
            <a:avLst/>
          </a:prstGeom>
          <a:solidFill>
            <a:srgbClr val="8EC7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Rectangle 284">
            <a:extLst>
              <a:ext uri="{FF2B5EF4-FFF2-40B4-BE49-F238E27FC236}">
                <a16:creationId xmlns:a16="http://schemas.microsoft.com/office/drawing/2014/main" id="{E0E8346C-56AB-1921-B4FD-9B93D5A7DD25}"/>
              </a:ext>
            </a:extLst>
          </p:cNvPr>
          <p:cNvSpPr/>
          <p:nvPr/>
        </p:nvSpPr>
        <p:spPr>
          <a:xfrm>
            <a:off x="366049" y="1585102"/>
            <a:ext cx="5702304" cy="4491613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6" name="Straight Arrow Connector 285">
            <a:extLst>
              <a:ext uri="{FF2B5EF4-FFF2-40B4-BE49-F238E27FC236}">
                <a16:creationId xmlns:a16="http://schemas.microsoft.com/office/drawing/2014/main" id="{54CA6E5E-5CBA-7D1D-F12D-27C3FBE25D8A}"/>
              </a:ext>
            </a:extLst>
          </p:cNvPr>
          <p:cNvCxnSpPr/>
          <p:nvPr/>
        </p:nvCxnSpPr>
        <p:spPr>
          <a:xfrm flipV="1">
            <a:off x="3119502" y="1211748"/>
            <a:ext cx="0" cy="474629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5F0F2EC6-F875-5333-AB1A-939C45DE0104}"/>
                  </a:ext>
                </a:extLst>
              </p:cNvPr>
              <p:cNvSpPr txBox="1"/>
              <p:nvPr/>
            </p:nvSpPr>
            <p:spPr>
              <a:xfrm>
                <a:off x="3034181" y="5374002"/>
                <a:ext cx="13704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𝒄𝒆𝒍</m:t>
                          </m:r>
                          <m:r>
                            <a:rPr lang="it-IT" b="1" i="1" smtClean="0">
                              <a:solidFill>
                                <a:prstClr val="black">
                                  <a:lumMod val="75000"/>
                                  <a:lumOff val="25000"/>
                                </a:prstClr>
                              </a:solidFill>
                              <a:latin typeface="Cambria Math" panose="02040503050406030204" pitchFamily="18" charset="0"/>
                            </a:rPr>
                            <m:t>𝒍</m:t>
                          </m:r>
                        </m:sub>
                      </m:sSub>
                      <m:r>
                        <a:rPr lang="it-IT" b="1" i="1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b="1" i="1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it-IT" b="1" i="1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1" i="1" smtClean="0">
                          <a:solidFill>
                            <a:prstClr val="black">
                              <a:lumMod val="75000"/>
                              <a:lumOff val="25000"/>
                            </a:prstClr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m:oMathPara>
                </a14:m>
                <a:endParaRPr lang="en-GB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5F0F2EC6-F875-5333-AB1A-939C45DE0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4181" y="5374002"/>
                <a:ext cx="1370495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8" name="Straight Arrow Connector 287">
            <a:extLst>
              <a:ext uri="{FF2B5EF4-FFF2-40B4-BE49-F238E27FC236}">
                <a16:creationId xmlns:a16="http://schemas.microsoft.com/office/drawing/2014/main" id="{366EF937-75EE-2B11-E068-B1E3A8F7261C}"/>
              </a:ext>
            </a:extLst>
          </p:cNvPr>
          <p:cNvCxnSpPr/>
          <p:nvPr/>
        </p:nvCxnSpPr>
        <p:spPr>
          <a:xfrm flipV="1">
            <a:off x="4404676" y="2735470"/>
            <a:ext cx="0" cy="1086747"/>
          </a:xfrm>
          <a:prstGeom prst="straightConnector1">
            <a:avLst/>
          </a:prstGeom>
          <a:noFill/>
          <a:ln w="9525" cap="flat" cmpd="sng" algn="ctr">
            <a:solidFill>
              <a:srgbClr val="003296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89" name="Straight Arrow Connector 288">
            <a:extLst>
              <a:ext uri="{FF2B5EF4-FFF2-40B4-BE49-F238E27FC236}">
                <a16:creationId xmlns:a16="http://schemas.microsoft.com/office/drawing/2014/main" id="{FB0FA56A-8C41-D48D-0113-99FC6E563DBD}"/>
              </a:ext>
            </a:extLst>
          </p:cNvPr>
          <p:cNvCxnSpPr/>
          <p:nvPr/>
        </p:nvCxnSpPr>
        <p:spPr>
          <a:xfrm>
            <a:off x="366049" y="5755670"/>
            <a:ext cx="5702304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90" name="TextBox 289">
            <a:extLst>
              <a:ext uri="{FF2B5EF4-FFF2-40B4-BE49-F238E27FC236}">
                <a16:creationId xmlns:a16="http://schemas.microsoft.com/office/drawing/2014/main" id="{42A389BE-D04C-4A8E-D243-FAA4227BD2B8}"/>
              </a:ext>
            </a:extLst>
          </p:cNvPr>
          <p:cNvSpPr txBox="1"/>
          <p:nvPr/>
        </p:nvSpPr>
        <p:spPr>
          <a:xfrm>
            <a:off x="3299397" y="2923946"/>
            <a:ext cx="130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6D0"/>
                </a:solidFill>
                <a:latin typeface="Montserrat" panose="00000500000000000000" pitchFamily="2" charset="0"/>
              </a:rPr>
              <a:t>255 mm</a:t>
            </a:r>
            <a:endParaRPr lang="en-GB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cxnSp>
        <p:nvCxnSpPr>
          <p:cNvPr id="291" name="Straight Arrow Connector 290">
            <a:extLst>
              <a:ext uri="{FF2B5EF4-FFF2-40B4-BE49-F238E27FC236}">
                <a16:creationId xmlns:a16="http://schemas.microsoft.com/office/drawing/2014/main" id="{BF7ADCF8-D9CF-FBA8-7467-13242F058A14}"/>
              </a:ext>
            </a:extLst>
          </p:cNvPr>
          <p:cNvCxnSpPr/>
          <p:nvPr/>
        </p:nvCxnSpPr>
        <p:spPr>
          <a:xfrm>
            <a:off x="3119502" y="4447349"/>
            <a:ext cx="1592806" cy="0"/>
          </a:xfrm>
          <a:prstGeom prst="straightConnector1">
            <a:avLst/>
          </a:prstGeom>
          <a:noFill/>
          <a:ln w="9525" cap="flat" cmpd="sng" algn="ctr">
            <a:solidFill>
              <a:srgbClr val="003296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292" name="Straight Arrow Connector 291">
            <a:extLst>
              <a:ext uri="{FF2B5EF4-FFF2-40B4-BE49-F238E27FC236}">
                <a16:creationId xmlns:a16="http://schemas.microsoft.com/office/drawing/2014/main" id="{BFB57903-D16E-42BF-DE70-699C583F6B5A}"/>
              </a:ext>
            </a:extLst>
          </p:cNvPr>
          <p:cNvCxnSpPr/>
          <p:nvPr/>
        </p:nvCxnSpPr>
        <p:spPr>
          <a:xfrm flipH="1">
            <a:off x="5845998" y="2062091"/>
            <a:ext cx="239350" cy="5390"/>
          </a:xfrm>
          <a:prstGeom prst="straightConnector1">
            <a:avLst/>
          </a:prstGeom>
          <a:noFill/>
          <a:ln w="9525" cap="flat" cmpd="sng" algn="ctr">
            <a:solidFill>
              <a:srgbClr val="003296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293" name="TextBox 292">
            <a:extLst>
              <a:ext uri="{FF2B5EF4-FFF2-40B4-BE49-F238E27FC236}">
                <a16:creationId xmlns:a16="http://schemas.microsoft.com/office/drawing/2014/main" id="{A39D5EA8-8C0A-BD7C-EB64-9C884369073F}"/>
              </a:ext>
            </a:extLst>
          </p:cNvPr>
          <p:cNvSpPr txBox="1"/>
          <p:nvPr/>
        </p:nvSpPr>
        <p:spPr>
          <a:xfrm>
            <a:off x="3244207" y="4120657"/>
            <a:ext cx="128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6D0"/>
                </a:solidFill>
                <a:latin typeface="Montserrat" panose="00000500000000000000" pitchFamily="2" charset="0"/>
              </a:rPr>
              <a:t>337 mm</a:t>
            </a:r>
            <a:endParaRPr lang="en-GB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sp>
        <p:nvSpPr>
          <p:cNvPr id="296" name="TextBox 295">
            <a:extLst>
              <a:ext uri="{FF2B5EF4-FFF2-40B4-BE49-F238E27FC236}">
                <a16:creationId xmlns:a16="http://schemas.microsoft.com/office/drawing/2014/main" id="{80E2799D-4FCB-456E-5174-FE1B913E0E7E}"/>
              </a:ext>
            </a:extLst>
          </p:cNvPr>
          <p:cNvSpPr txBox="1"/>
          <p:nvPr/>
        </p:nvSpPr>
        <p:spPr>
          <a:xfrm>
            <a:off x="1843171" y="3201753"/>
            <a:ext cx="116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83964"/>
                </a:solidFill>
                <a:latin typeface="Montserrat" panose="00000500000000000000" pitchFamily="2" charset="0"/>
              </a:rPr>
              <a:t>3 cavities</a:t>
            </a:r>
            <a:endParaRPr lang="en-GB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297" name="TextBox 296">
            <a:extLst>
              <a:ext uri="{FF2B5EF4-FFF2-40B4-BE49-F238E27FC236}">
                <a16:creationId xmlns:a16="http://schemas.microsoft.com/office/drawing/2014/main" id="{BA2DA417-95BB-CBBA-5C21-1CE03078A931}"/>
              </a:ext>
            </a:extLst>
          </p:cNvPr>
          <p:cNvSpPr txBox="1"/>
          <p:nvPr/>
        </p:nvSpPr>
        <p:spPr>
          <a:xfrm>
            <a:off x="3217479" y="4447349"/>
            <a:ext cx="1603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6D0"/>
                </a:solidFill>
                <a:latin typeface="Montserrat" panose="00000500000000000000" pitchFamily="2" charset="0"/>
              </a:rPr>
              <a:t>Outer of RF</a:t>
            </a:r>
            <a:endParaRPr lang="en-GB" sz="1400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sp>
        <p:nvSpPr>
          <p:cNvPr id="298" name="TextBox 297">
            <a:extLst>
              <a:ext uri="{FF2B5EF4-FFF2-40B4-BE49-F238E27FC236}">
                <a16:creationId xmlns:a16="http://schemas.microsoft.com/office/drawing/2014/main" id="{772FF5AB-20C3-7438-EAE2-E7697418600A}"/>
              </a:ext>
            </a:extLst>
          </p:cNvPr>
          <p:cNvSpPr txBox="1"/>
          <p:nvPr/>
        </p:nvSpPr>
        <p:spPr>
          <a:xfrm>
            <a:off x="2530234" y="2319619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83964"/>
                </a:solidFill>
                <a:latin typeface="Montserrat" panose="00000500000000000000" pitchFamily="2" charset="0"/>
              </a:rPr>
              <a:t>Power in</a:t>
            </a:r>
            <a:endParaRPr lang="en-GB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137FC32A-606A-8D74-5FD5-7D168B95E80A}"/>
              </a:ext>
            </a:extLst>
          </p:cNvPr>
          <p:cNvSpPr/>
          <p:nvPr/>
        </p:nvSpPr>
        <p:spPr>
          <a:xfrm>
            <a:off x="7509161" y="1022526"/>
            <a:ext cx="910314" cy="455877"/>
          </a:xfrm>
          <a:prstGeom prst="rect">
            <a:avLst/>
          </a:prstGeom>
          <a:solidFill>
            <a:srgbClr val="8EC7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TextBox 299">
            <a:extLst>
              <a:ext uri="{FF2B5EF4-FFF2-40B4-BE49-F238E27FC236}">
                <a16:creationId xmlns:a16="http://schemas.microsoft.com/office/drawing/2014/main" id="{06DBDC65-E2C2-7382-1E28-064DBBEF7A01}"/>
              </a:ext>
            </a:extLst>
          </p:cNvPr>
          <p:cNvSpPr txBox="1"/>
          <p:nvPr/>
        </p:nvSpPr>
        <p:spPr>
          <a:xfrm>
            <a:off x="3239949" y="3147319"/>
            <a:ext cx="13208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6D0"/>
                </a:solidFill>
                <a:latin typeface="Montserrat" panose="00000500000000000000" pitchFamily="2" charset="0"/>
              </a:rPr>
              <a:t>Outer of RF + 5 mm gap for cryostat</a:t>
            </a:r>
            <a:endParaRPr lang="en-GB" sz="1400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4A4F7E12-2725-6580-1C2E-E8D722EE0B40}"/>
              </a:ext>
            </a:extLst>
          </p:cNvPr>
          <p:cNvSpPr/>
          <p:nvPr/>
        </p:nvSpPr>
        <p:spPr>
          <a:xfrm>
            <a:off x="5503024" y="3407010"/>
            <a:ext cx="570525" cy="875951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2" name="Straight Arrow Connector 301">
            <a:extLst>
              <a:ext uri="{FF2B5EF4-FFF2-40B4-BE49-F238E27FC236}">
                <a16:creationId xmlns:a16="http://schemas.microsoft.com/office/drawing/2014/main" id="{6A674B03-993B-15B1-5D6D-2141520EB012}"/>
              </a:ext>
            </a:extLst>
          </p:cNvPr>
          <p:cNvCxnSpPr>
            <a:endCxn id="285" idx="3"/>
          </p:cNvCxnSpPr>
          <p:nvPr/>
        </p:nvCxnSpPr>
        <p:spPr>
          <a:xfrm flipV="1">
            <a:off x="3165711" y="3830909"/>
            <a:ext cx="2902642" cy="1661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/>
        </p:spPr>
      </p:cxnSp>
      <p:cxnSp>
        <p:nvCxnSpPr>
          <p:cNvPr id="303" name="Straight Arrow Connector 302">
            <a:extLst>
              <a:ext uri="{FF2B5EF4-FFF2-40B4-BE49-F238E27FC236}">
                <a16:creationId xmlns:a16="http://schemas.microsoft.com/office/drawing/2014/main" id="{D46A0B34-6F84-C499-648B-F3E20CE65FA2}"/>
              </a:ext>
            </a:extLst>
          </p:cNvPr>
          <p:cNvCxnSpPr>
            <a:endCxn id="301" idx="0"/>
          </p:cNvCxnSpPr>
          <p:nvPr/>
        </p:nvCxnSpPr>
        <p:spPr>
          <a:xfrm flipV="1">
            <a:off x="5788287" y="3407010"/>
            <a:ext cx="0" cy="415207"/>
          </a:xfrm>
          <a:prstGeom prst="straightConnector1">
            <a:avLst/>
          </a:prstGeom>
          <a:noFill/>
          <a:ln w="9525" cap="flat" cmpd="sng" algn="ctr">
            <a:solidFill>
              <a:srgbClr val="003296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304" name="TextBox 303">
            <a:extLst>
              <a:ext uri="{FF2B5EF4-FFF2-40B4-BE49-F238E27FC236}">
                <a16:creationId xmlns:a16="http://schemas.microsoft.com/office/drawing/2014/main" id="{039B8FC8-F25E-63C8-EBDD-A51BD4282FB9}"/>
              </a:ext>
            </a:extLst>
          </p:cNvPr>
          <p:cNvSpPr txBox="1"/>
          <p:nvPr/>
        </p:nvSpPr>
        <p:spPr>
          <a:xfrm>
            <a:off x="5742057" y="3457678"/>
            <a:ext cx="130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6D0"/>
                </a:solidFill>
                <a:latin typeface="Montserrat" panose="00000500000000000000" pitchFamily="2" charset="0"/>
              </a:rPr>
              <a:t>130 mm</a:t>
            </a:r>
            <a:endParaRPr lang="en-GB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sp>
        <p:nvSpPr>
          <p:cNvPr id="305" name="Rectangle 304">
            <a:extLst>
              <a:ext uri="{FF2B5EF4-FFF2-40B4-BE49-F238E27FC236}">
                <a16:creationId xmlns:a16="http://schemas.microsoft.com/office/drawing/2014/main" id="{60173D20-55C9-CE0D-848E-F7E65F5A1163}"/>
              </a:ext>
            </a:extLst>
          </p:cNvPr>
          <p:cNvSpPr/>
          <p:nvPr/>
        </p:nvSpPr>
        <p:spPr>
          <a:xfrm>
            <a:off x="7740085" y="5191661"/>
            <a:ext cx="675920" cy="792748"/>
          </a:xfrm>
          <a:prstGeom prst="rect">
            <a:avLst/>
          </a:prstGeom>
          <a:solidFill>
            <a:srgbClr val="8EC7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06" name="Straight Arrow Connector 305">
            <a:extLst>
              <a:ext uri="{FF2B5EF4-FFF2-40B4-BE49-F238E27FC236}">
                <a16:creationId xmlns:a16="http://schemas.microsoft.com/office/drawing/2014/main" id="{B73E01D2-9AE8-F08F-D79C-D90646DAA929}"/>
              </a:ext>
            </a:extLst>
          </p:cNvPr>
          <p:cNvCxnSpPr/>
          <p:nvPr/>
        </p:nvCxnSpPr>
        <p:spPr>
          <a:xfrm>
            <a:off x="7370241" y="4968722"/>
            <a:ext cx="1345517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07" name="TextBox 306">
            <a:extLst>
              <a:ext uri="{FF2B5EF4-FFF2-40B4-BE49-F238E27FC236}">
                <a16:creationId xmlns:a16="http://schemas.microsoft.com/office/drawing/2014/main" id="{A6EE716A-50D3-597C-4E94-B3886F579424}"/>
              </a:ext>
            </a:extLst>
          </p:cNvPr>
          <p:cNvSpPr txBox="1"/>
          <p:nvPr/>
        </p:nvSpPr>
        <p:spPr>
          <a:xfrm>
            <a:off x="7593573" y="4715751"/>
            <a:ext cx="1137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6D0"/>
                </a:solidFill>
                <a:latin typeface="Montserrat" panose="00000500000000000000" pitchFamily="2" charset="0"/>
              </a:rPr>
              <a:t>163 mm </a:t>
            </a:r>
            <a:endParaRPr lang="en-GB" sz="1400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sp>
        <p:nvSpPr>
          <p:cNvPr id="308" name="TextBox 307">
            <a:extLst>
              <a:ext uri="{FF2B5EF4-FFF2-40B4-BE49-F238E27FC236}">
                <a16:creationId xmlns:a16="http://schemas.microsoft.com/office/drawing/2014/main" id="{11E17D77-51A1-DC92-3BB6-85FAD1A07C3B}"/>
              </a:ext>
            </a:extLst>
          </p:cNvPr>
          <p:cNvSpPr txBox="1"/>
          <p:nvPr/>
        </p:nvSpPr>
        <p:spPr>
          <a:xfrm>
            <a:off x="7342919" y="5681441"/>
            <a:ext cx="822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6D0"/>
                </a:solidFill>
                <a:latin typeface="Montserrat" panose="00000500000000000000" pitchFamily="2" charset="0"/>
              </a:rPr>
              <a:t>45 mm</a:t>
            </a:r>
            <a:endParaRPr lang="en-GB" sz="1400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cxnSp>
        <p:nvCxnSpPr>
          <p:cNvPr id="309" name="Straight Arrow Connector 308">
            <a:extLst>
              <a:ext uri="{FF2B5EF4-FFF2-40B4-BE49-F238E27FC236}">
                <a16:creationId xmlns:a16="http://schemas.microsoft.com/office/drawing/2014/main" id="{33924FA3-73B3-30A8-D3A6-EDC80726719E}"/>
              </a:ext>
            </a:extLst>
          </p:cNvPr>
          <p:cNvCxnSpPr/>
          <p:nvPr/>
        </p:nvCxnSpPr>
        <p:spPr>
          <a:xfrm>
            <a:off x="7385585" y="5637286"/>
            <a:ext cx="334798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310" name="Straight Arrow Connector 309">
            <a:extLst>
              <a:ext uri="{FF2B5EF4-FFF2-40B4-BE49-F238E27FC236}">
                <a16:creationId xmlns:a16="http://schemas.microsoft.com/office/drawing/2014/main" id="{5D480CFE-8030-39C1-D797-561A1BD2785C}"/>
              </a:ext>
            </a:extLst>
          </p:cNvPr>
          <p:cNvCxnSpPr/>
          <p:nvPr/>
        </p:nvCxnSpPr>
        <p:spPr>
          <a:xfrm>
            <a:off x="8396303" y="5637286"/>
            <a:ext cx="334798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11" name="TextBox 310">
            <a:extLst>
              <a:ext uri="{FF2B5EF4-FFF2-40B4-BE49-F238E27FC236}">
                <a16:creationId xmlns:a16="http://schemas.microsoft.com/office/drawing/2014/main" id="{034FD093-B5CF-D4D2-CA94-1F4ADC3A863E}"/>
              </a:ext>
            </a:extLst>
          </p:cNvPr>
          <p:cNvSpPr txBox="1"/>
          <p:nvPr/>
        </p:nvSpPr>
        <p:spPr>
          <a:xfrm>
            <a:off x="8375752" y="5681441"/>
            <a:ext cx="8220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6D0"/>
                </a:solidFill>
                <a:latin typeface="Montserrat" panose="00000500000000000000" pitchFamily="2" charset="0"/>
              </a:rPr>
              <a:t>45 mm</a:t>
            </a:r>
            <a:endParaRPr lang="en-GB" sz="1400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sp>
        <p:nvSpPr>
          <p:cNvPr id="312" name="Arrow: Right 311">
            <a:extLst>
              <a:ext uri="{FF2B5EF4-FFF2-40B4-BE49-F238E27FC236}">
                <a16:creationId xmlns:a16="http://schemas.microsoft.com/office/drawing/2014/main" id="{03FE61C4-50ED-E2F9-3C5C-B7D38573C01C}"/>
              </a:ext>
            </a:extLst>
          </p:cNvPr>
          <p:cNvSpPr/>
          <p:nvPr/>
        </p:nvSpPr>
        <p:spPr>
          <a:xfrm rot="1880639">
            <a:off x="6176406" y="4514458"/>
            <a:ext cx="1080392" cy="390825"/>
          </a:xfrm>
          <a:prstGeom prst="rightArrow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B7F11A07-61FE-C06B-2707-D1D07B52E3C9}"/>
              </a:ext>
            </a:extLst>
          </p:cNvPr>
          <p:cNvSpPr/>
          <p:nvPr/>
        </p:nvSpPr>
        <p:spPr>
          <a:xfrm>
            <a:off x="7517574" y="1614274"/>
            <a:ext cx="883244" cy="551780"/>
          </a:xfrm>
          <a:prstGeom prst="rect">
            <a:avLst/>
          </a:prstGeom>
          <a:solidFill>
            <a:srgbClr val="D2D2D2"/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" name="Content Placeholder 1">
            <a:extLst>
              <a:ext uri="{FF2B5EF4-FFF2-40B4-BE49-F238E27FC236}">
                <a16:creationId xmlns:a16="http://schemas.microsoft.com/office/drawing/2014/main" id="{904B0B77-6A8C-09F8-7616-336B0D771583}"/>
              </a:ext>
            </a:extLst>
          </p:cNvPr>
          <p:cNvSpPr txBox="1"/>
          <p:nvPr/>
        </p:nvSpPr>
        <p:spPr>
          <a:xfrm>
            <a:off x="8452735" y="1583211"/>
            <a:ext cx="3267305" cy="45587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4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296">
                  <a:lumMod val="60000"/>
                  <a:lumOff val="40000"/>
                </a:srgbClr>
              </a:buClr>
              <a:buSzTx/>
              <a:buFont typeface="Wingdings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2D2D2">
                    <a:lumMod val="2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alibri Light" panose="020F0302020204030204" pitchFamily="34" charset="0"/>
              </a:rPr>
              <a:t>Space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2D2D2">
                    <a:lumMod val="2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alibri Light" panose="020F0302020204030204" pitchFamily="34" charset="0"/>
              </a:rPr>
              <a:t>magnet structure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2D2D2">
                    <a:lumMod val="2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2D2D2">
                    <a:lumMod val="2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alibri Light" panose="020F0302020204030204" pitchFamily="34" charset="0"/>
              </a:rPr>
              <a:t>thermal shield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2D2D2">
                    <a:lumMod val="2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2D2D2">
                    <a:lumMod val="2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alibri Light" panose="020F0302020204030204" pitchFamily="34" charset="0"/>
              </a:rPr>
              <a:t>vessel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D2D2D2">
                    <a:lumMod val="2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alibri Light" panose="020F0302020204030204" pitchFamily="34" charset="0"/>
              </a:rPr>
              <a:t>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D2D2D2">
                  <a:lumMod val="2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alibri Light" panose="020F0302020204030204" pitchFamily="34" charset="0"/>
            </a:endParaRPr>
          </a:p>
        </p:txBody>
      </p:sp>
      <p:cxnSp>
        <p:nvCxnSpPr>
          <p:cNvPr id="315" name="Straight Arrow Connector 314">
            <a:extLst>
              <a:ext uri="{FF2B5EF4-FFF2-40B4-BE49-F238E27FC236}">
                <a16:creationId xmlns:a16="http://schemas.microsoft.com/office/drawing/2014/main" id="{6960E0FC-BBE6-A247-7099-273628BD6D8A}"/>
              </a:ext>
            </a:extLst>
          </p:cNvPr>
          <p:cNvCxnSpPr>
            <a:stCxn id="278" idx="1"/>
            <a:endCxn id="278" idx="3"/>
          </p:cNvCxnSpPr>
          <p:nvPr/>
        </p:nvCxnSpPr>
        <p:spPr>
          <a:xfrm>
            <a:off x="2370918" y="2216719"/>
            <a:ext cx="1550679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16" name="TextBox 315">
            <a:extLst>
              <a:ext uri="{FF2B5EF4-FFF2-40B4-BE49-F238E27FC236}">
                <a16:creationId xmlns:a16="http://schemas.microsoft.com/office/drawing/2014/main" id="{72B8E856-7D60-187E-87CB-59FCAC72CC01}"/>
              </a:ext>
            </a:extLst>
          </p:cNvPr>
          <p:cNvSpPr txBox="1"/>
          <p:nvPr/>
        </p:nvSpPr>
        <p:spPr>
          <a:xfrm>
            <a:off x="2572044" y="1816922"/>
            <a:ext cx="1198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6D0"/>
                </a:solidFill>
                <a:latin typeface="Montserrat" panose="00000500000000000000" pitchFamily="2" charset="0"/>
              </a:rPr>
              <a:t>200 mm</a:t>
            </a:r>
            <a:endParaRPr lang="en-GB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47BBC807-34B3-4D77-C565-7103608F449F}"/>
              </a:ext>
            </a:extLst>
          </p:cNvPr>
          <p:cNvSpPr/>
          <p:nvPr/>
        </p:nvSpPr>
        <p:spPr>
          <a:xfrm>
            <a:off x="4876978" y="2874856"/>
            <a:ext cx="995978" cy="295929"/>
          </a:xfrm>
          <a:prstGeom prst="rect">
            <a:avLst/>
          </a:prstGeom>
          <a:solidFill>
            <a:srgbClr val="8EC7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18" name="Straight Arrow Connector 317">
            <a:extLst>
              <a:ext uri="{FF2B5EF4-FFF2-40B4-BE49-F238E27FC236}">
                <a16:creationId xmlns:a16="http://schemas.microsoft.com/office/drawing/2014/main" id="{1B36DEC4-E94C-4554-399B-4A8C1F8FA6E7}"/>
              </a:ext>
            </a:extLst>
          </p:cNvPr>
          <p:cNvCxnSpPr/>
          <p:nvPr/>
        </p:nvCxnSpPr>
        <p:spPr>
          <a:xfrm>
            <a:off x="4658746" y="4447349"/>
            <a:ext cx="1426712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19" name="TextBox 318">
            <a:extLst>
              <a:ext uri="{FF2B5EF4-FFF2-40B4-BE49-F238E27FC236}">
                <a16:creationId xmlns:a16="http://schemas.microsoft.com/office/drawing/2014/main" id="{6FC22A44-F618-089A-DF2E-EBB53F2CBDC2}"/>
              </a:ext>
            </a:extLst>
          </p:cNvPr>
          <p:cNvSpPr txBox="1"/>
          <p:nvPr/>
        </p:nvSpPr>
        <p:spPr>
          <a:xfrm>
            <a:off x="4918948" y="4501809"/>
            <a:ext cx="1284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6D0"/>
                </a:solidFill>
                <a:latin typeface="Montserrat" panose="00000500000000000000" pitchFamily="2" charset="0"/>
              </a:rPr>
              <a:t>163 mm</a:t>
            </a:r>
            <a:endParaRPr lang="en-GB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C455F14A-B297-1BC6-833F-3F8362A950B5}"/>
              </a:ext>
            </a:extLst>
          </p:cNvPr>
          <p:cNvSpPr/>
          <p:nvPr/>
        </p:nvSpPr>
        <p:spPr>
          <a:xfrm>
            <a:off x="3936258" y="2565326"/>
            <a:ext cx="759163" cy="176319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6FEB8B3E-351C-2476-D620-BF8CB42647CB}"/>
              </a:ext>
            </a:extLst>
          </p:cNvPr>
          <p:cNvSpPr/>
          <p:nvPr/>
        </p:nvSpPr>
        <p:spPr>
          <a:xfrm>
            <a:off x="7507798" y="2312424"/>
            <a:ext cx="910314" cy="378641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" name="Content Placeholder 1">
            <a:extLst>
              <a:ext uri="{FF2B5EF4-FFF2-40B4-BE49-F238E27FC236}">
                <a16:creationId xmlns:a16="http://schemas.microsoft.com/office/drawing/2014/main" id="{2D8DE204-2B24-93EE-8996-8DF97AFCE9D0}"/>
              </a:ext>
            </a:extLst>
          </p:cNvPr>
          <p:cNvSpPr txBox="1"/>
          <p:nvPr/>
        </p:nvSpPr>
        <p:spPr>
          <a:xfrm>
            <a:off x="8452735" y="2183671"/>
            <a:ext cx="3267305" cy="79147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8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4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charset="2"/>
              <a:buChar char="§"/>
              <a:defRPr sz="2000" kern="1200">
                <a:solidFill>
                  <a:schemeClr val="bg2">
                    <a:lumMod val="25000"/>
                  </a:schemeClr>
                </a:solidFill>
                <a:latin typeface="Montserrat" panose="00000500000000000000" pitchFamily="2" charset="0"/>
                <a:ea typeface="+mn-ea"/>
                <a:cs typeface="Calibri Light" panose="020F03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296">
                  <a:lumMod val="60000"/>
                  <a:lumOff val="40000"/>
                </a:srgbClr>
              </a:buClr>
              <a:buSzTx/>
              <a:buFont typeface="Wingdings" charset="2"/>
              <a:buNone/>
              <a:tabLst/>
              <a:defRPr/>
            </a:pPr>
            <a:r>
              <a:rPr lang="en-US" sz="1600" dirty="0">
                <a:solidFill>
                  <a:srgbClr val="D2D2D2">
                    <a:lumMod val="25000"/>
                  </a:srgbClr>
                </a:solidFill>
              </a:rPr>
              <a:t>Vertical space for </a:t>
            </a:r>
            <a:r>
              <a:rPr lang="en-US" sz="1600" b="1" dirty="0">
                <a:solidFill>
                  <a:srgbClr val="D2D2D2">
                    <a:lumMod val="25000"/>
                  </a:srgbClr>
                </a:solidFill>
              </a:rPr>
              <a:t>magnet structure</a:t>
            </a:r>
            <a:r>
              <a:rPr lang="en-US" sz="1600" dirty="0">
                <a:solidFill>
                  <a:srgbClr val="D2D2D2">
                    <a:lumMod val="25000"/>
                  </a:srgbClr>
                </a:solidFill>
              </a:rPr>
              <a:t>. For Coil2: consider space for </a:t>
            </a:r>
            <a:r>
              <a:rPr lang="en-US" sz="1600" b="1" dirty="0">
                <a:solidFill>
                  <a:srgbClr val="D2D2D2">
                    <a:lumMod val="25000"/>
                  </a:srgbClr>
                </a:solidFill>
              </a:rPr>
              <a:t>dipole</a:t>
            </a:r>
            <a:r>
              <a:rPr lang="en-US" sz="1600" dirty="0">
                <a:solidFill>
                  <a:srgbClr val="D2D2D2">
                    <a:lumMod val="25000"/>
                  </a:srgbClr>
                </a:solidFill>
              </a:rPr>
              <a:t>.</a:t>
            </a:r>
            <a:endParaRPr kumimoji="0" lang="en-GB" sz="1600" i="0" u="none" strike="noStrike" kern="1200" cap="none" spc="0" normalizeH="0" baseline="0" noProof="0" dirty="0">
              <a:ln>
                <a:noFill/>
              </a:ln>
              <a:solidFill>
                <a:srgbClr val="D2D2D2">
                  <a:lumMod val="25000"/>
                </a:srgbClr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4AD5784F-6BD1-8CED-651A-7B918B8AA373}"/>
              </a:ext>
            </a:extLst>
          </p:cNvPr>
          <p:cNvSpPr/>
          <p:nvPr/>
        </p:nvSpPr>
        <p:spPr>
          <a:xfrm>
            <a:off x="7251608" y="3319783"/>
            <a:ext cx="2115289" cy="1133293"/>
          </a:xfrm>
          <a:prstGeom prst="rect">
            <a:avLst/>
          </a:prstGeom>
          <a:solidFill>
            <a:srgbClr val="D2D2D2"/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710E4B3A-2A4D-7EBC-5AA4-CB4E13A42B7B}"/>
              </a:ext>
            </a:extLst>
          </p:cNvPr>
          <p:cNvSpPr/>
          <p:nvPr/>
        </p:nvSpPr>
        <p:spPr>
          <a:xfrm>
            <a:off x="7597446" y="3456820"/>
            <a:ext cx="1446043" cy="817698"/>
          </a:xfrm>
          <a:prstGeom prst="rect">
            <a:avLst/>
          </a:prstGeom>
          <a:solidFill>
            <a:srgbClr val="8EC7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0A0D23B5-6F9F-502B-C898-FDB93C4CF882}"/>
              </a:ext>
            </a:extLst>
          </p:cNvPr>
          <p:cNvSpPr/>
          <p:nvPr/>
        </p:nvSpPr>
        <p:spPr>
          <a:xfrm>
            <a:off x="7252793" y="4260251"/>
            <a:ext cx="913372" cy="199078"/>
          </a:xfrm>
          <a:prstGeom prst="rect">
            <a:avLst/>
          </a:prstGeom>
          <a:solidFill>
            <a:srgbClr val="0046D0">
              <a:lumMod val="20000"/>
              <a:lumOff val="80000"/>
            </a:srgbClr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9C19030F-70FF-4231-E932-0A896BD9C544}"/>
              </a:ext>
            </a:extLst>
          </p:cNvPr>
          <p:cNvSpPr/>
          <p:nvPr/>
        </p:nvSpPr>
        <p:spPr>
          <a:xfrm>
            <a:off x="10786607" y="3204148"/>
            <a:ext cx="1143598" cy="1579700"/>
          </a:xfrm>
          <a:prstGeom prst="rect">
            <a:avLst/>
          </a:prstGeom>
          <a:solidFill>
            <a:srgbClr val="D2D2D2"/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3DB680E4-B854-E49B-130F-E176B248147A}"/>
              </a:ext>
            </a:extLst>
          </p:cNvPr>
          <p:cNvSpPr/>
          <p:nvPr/>
        </p:nvSpPr>
        <p:spPr>
          <a:xfrm>
            <a:off x="10986102" y="3354626"/>
            <a:ext cx="708903" cy="975937"/>
          </a:xfrm>
          <a:prstGeom prst="rect">
            <a:avLst/>
          </a:prstGeom>
          <a:solidFill>
            <a:srgbClr val="8EC7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CD905CF8-2DB4-D466-CD05-D634768CBFFF}"/>
              </a:ext>
            </a:extLst>
          </p:cNvPr>
          <p:cNvSpPr/>
          <p:nvPr/>
        </p:nvSpPr>
        <p:spPr>
          <a:xfrm>
            <a:off x="10986102" y="4518219"/>
            <a:ext cx="821956" cy="265629"/>
          </a:xfrm>
          <a:prstGeom prst="rect">
            <a:avLst/>
          </a:prstGeom>
          <a:solidFill>
            <a:srgbClr val="8EC7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29" name="Straight Arrow Connector 328">
            <a:extLst>
              <a:ext uri="{FF2B5EF4-FFF2-40B4-BE49-F238E27FC236}">
                <a16:creationId xmlns:a16="http://schemas.microsoft.com/office/drawing/2014/main" id="{0D0D5D2B-95E5-4EBD-DE88-1D6D23B03451}"/>
              </a:ext>
            </a:extLst>
          </p:cNvPr>
          <p:cNvCxnSpPr/>
          <p:nvPr/>
        </p:nvCxnSpPr>
        <p:spPr>
          <a:xfrm>
            <a:off x="7257128" y="3912413"/>
            <a:ext cx="334798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330" name="Straight Arrow Connector 329">
            <a:extLst>
              <a:ext uri="{FF2B5EF4-FFF2-40B4-BE49-F238E27FC236}">
                <a16:creationId xmlns:a16="http://schemas.microsoft.com/office/drawing/2014/main" id="{BB0C0F2B-5624-77D4-03F6-2A3766358B4D}"/>
              </a:ext>
            </a:extLst>
          </p:cNvPr>
          <p:cNvCxnSpPr/>
          <p:nvPr/>
        </p:nvCxnSpPr>
        <p:spPr>
          <a:xfrm>
            <a:off x="9043489" y="3901768"/>
            <a:ext cx="334798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31" name="TextBox 330">
            <a:extLst>
              <a:ext uri="{FF2B5EF4-FFF2-40B4-BE49-F238E27FC236}">
                <a16:creationId xmlns:a16="http://schemas.microsoft.com/office/drawing/2014/main" id="{80411A32-9E57-4794-450B-144C653CE222}"/>
              </a:ext>
            </a:extLst>
          </p:cNvPr>
          <p:cNvSpPr txBox="1"/>
          <p:nvPr/>
        </p:nvSpPr>
        <p:spPr>
          <a:xfrm>
            <a:off x="6744980" y="3561081"/>
            <a:ext cx="11017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6D0"/>
                </a:solidFill>
                <a:latin typeface="Montserrat" panose="00000500000000000000" pitchFamily="2" charset="0"/>
              </a:rPr>
              <a:t>45 mm</a:t>
            </a:r>
            <a:endParaRPr lang="en-GB" sz="1400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79BC4850-DBAA-68BD-80B2-FAE9AB807567}"/>
              </a:ext>
            </a:extLst>
          </p:cNvPr>
          <p:cNvSpPr txBox="1"/>
          <p:nvPr/>
        </p:nvSpPr>
        <p:spPr>
          <a:xfrm>
            <a:off x="9008258" y="3574841"/>
            <a:ext cx="9691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6D0"/>
                </a:solidFill>
                <a:latin typeface="Montserrat" panose="00000500000000000000" pitchFamily="2" charset="0"/>
              </a:rPr>
              <a:t>45 mm</a:t>
            </a:r>
            <a:endParaRPr lang="en-GB" sz="1400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cxnSp>
        <p:nvCxnSpPr>
          <p:cNvPr id="333" name="Straight Arrow Connector 332">
            <a:extLst>
              <a:ext uri="{FF2B5EF4-FFF2-40B4-BE49-F238E27FC236}">
                <a16:creationId xmlns:a16="http://schemas.microsoft.com/office/drawing/2014/main" id="{BE56FAD0-6243-0C07-2134-CC3255166DAD}"/>
              </a:ext>
            </a:extLst>
          </p:cNvPr>
          <p:cNvCxnSpPr>
            <a:stCxn id="325" idx="2"/>
          </p:cNvCxnSpPr>
          <p:nvPr/>
        </p:nvCxnSpPr>
        <p:spPr>
          <a:xfrm flipH="1" flipV="1">
            <a:off x="7701106" y="4238178"/>
            <a:ext cx="8373" cy="221151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34" name="TextBox 333">
            <a:extLst>
              <a:ext uri="{FF2B5EF4-FFF2-40B4-BE49-F238E27FC236}">
                <a16:creationId xmlns:a16="http://schemas.microsoft.com/office/drawing/2014/main" id="{4ED52599-DF09-37BD-131C-6B5AEB2B4C68}"/>
              </a:ext>
            </a:extLst>
          </p:cNvPr>
          <p:cNvSpPr txBox="1"/>
          <p:nvPr/>
        </p:nvSpPr>
        <p:spPr>
          <a:xfrm>
            <a:off x="7708294" y="4249146"/>
            <a:ext cx="9895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46D0"/>
                </a:solidFill>
                <a:latin typeface="Montserrat" panose="00000500000000000000" pitchFamily="2" charset="0"/>
              </a:rPr>
              <a:t>30 mm</a:t>
            </a:r>
            <a:endParaRPr lang="en-GB" sz="1400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cxnSp>
        <p:nvCxnSpPr>
          <p:cNvPr id="335" name="Straight Arrow Connector 334">
            <a:extLst>
              <a:ext uri="{FF2B5EF4-FFF2-40B4-BE49-F238E27FC236}">
                <a16:creationId xmlns:a16="http://schemas.microsoft.com/office/drawing/2014/main" id="{E5C95045-5D13-2277-C4EF-68FD1C4ACFC1}"/>
              </a:ext>
            </a:extLst>
          </p:cNvPr>
          <p:cNvCxnSpPr>
            <a:stCxn id="327" idx="2"/>
          </p:cNvCxnSpPr>
          <p:nvPr/>
        </p:nvCxnSpPr>
        <p:spPr>
          <a:xfrm>
            <a:off x="11340554" y="4330563"/>
            <a:ext cx="0" cy="16659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336" name="TextBox 335">
            <a:extLst>
              <a:ext uri="{FF2B5EF4-FFF2-40B4-BE49-F238E27FC236}">
                <a16:creationId xmlns:a16="http://schemas.microsoft.com/office/drawing/2014/main" id="{81C4AB7E-B027-FB13-00D3-9879E4435A54}"/>
              </a:ext>
            </a:extLst>
          </p:cNvPr>
          <p:cNvSpPr txBox="1"/>
          <p:nvPr/>
        </p:nvSpPr>
        <p:spPr>
          <a:xfrm>
            <a:off x="10354416" y="4259199"/>
            <a:ext cx="1185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46D0"/>
                </a:solidFill>
                <a:latin typeface="Montserrat" panose="00000500000000000000" pitchFamily="2" charset="0"/>
              </a:rPr>
              <a:t>*&gt;30 mm</a:t>
            </a:r>
            <a:endParaRPr lang="en-GB" sz="1400" b="1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" name="TextBox 336">
                <a:extLst>
                  <a:ext uri="{FF2B5EF4-FFF2-40B4-BE49-F238E27FC236}">
                    <a16:creationId xmlns:a16="http://schemas.microsoft.com/office/drawing/2014/main" id="{01FD88B3-7DBC-C109-D3D1-B8B558C9CFBB}"/>
                  </a:ext>
                </a:extLst>
              </p:cNvPr>
              <p:cNvSpPr txBox="1"/>
              <p:nvPr/>
            </p:nvSpPr>
            <p:spPr>
              <a:xfrm>
                <a:off x="8985175" y="4436616"/>
                <a:ext cx="18325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46D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46D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46D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0046D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rgbClr val="0046D0"/>
                        </a:solidFill>
                        <a:latin typeface="Cambria Math" panose="02040503050406030204" pitchFamily="18" charset="0"/>
                      </a:rPr>
                      <m:t>𝟐𝟖𝟓</m:t>
                    </m:r>
                  </m:oMath>
                </a14:m>
                <a:r>
                  <a:rPr lang="en-GB" sz="1600" b="1" dirty="0">
                    <a:solidFill>
                      <a:srgbClr val="0046D0"/>
                    </a:solidFill>
                    <a:latin typeface="Montserrat" panose="00000500000000000000" pitchFamily="2" charset="0"/>
                  </a:rPr>
                  <a:t> mm</a:t>
                </a:r>
              </a:p>
            </p:txBody>
          </p:sp>
        </mc:Choice>
        <mc:Fallback xmlns="">
          <p:sp>
            <p:nvSpPr>
              <p:cNvPr id="337" name="TextBox 336">
                <a:extLst>
                  <a:ext uri="{FF2B5EF4-FFF2-40B4-BE49-F238E27FC236}">
                    <a16:creationId xmlns:a16="http://schemas.microsoft.com/office/drawing/2014/main" id="{01FD88B3-7DBC-C109-D3D1-B8B558C9CF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175" y="4436616"/>
                <a:ext cx="1832548" cy="338554"/>
              </a:xfrm>
              <a:prstGeom prst="rect">
                <a:avLst/>
              </a:prstGeom>
              <a:blipFill>
                <a:blip r:embed="rId7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8" name="Straight Arrow Connector 337">
            <a:extLst>
              <a:ext uri="{FF2B5EF4-FFF2-40B4-BE49-F238E27FC236}">
                <a16:creationId xmlns:a16="http://schemas.microsoft.com/office/drawing/2014/main" id="{31CB433B-C6F8-0871-999E-77A596470FA1}"/>
              </a:ext>
            </a:extLst>
          </p:cNvPr>
          <p:cNvCxnSpPr/>
          <p:nvPr/>
        </p:nvCxnSpPr>
        <p:spPr>
          <a:xfrm>
            <a:off x="7760494" y="5426146"/>
            <a:ext cx="635809" cy="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TextBox 338">
                <a:extLst>
                  <a:ext uri="{FF2B5EF4-FFF2-40B4-BE49-F238E27FC236}">
                    <a16:creationId xmlns:a16="http://schemas.microsoft.com/office/drawing/2014/main" id="{6A74C4C6-CCCC-2334-9F07-47D7043FE0A2}"/>
                  </a:ext>
                </a:extLst>
              </p:cNvPr>
              <p:cNvSpPr txBox="1"/>
              <p:nvPr/>
            </p:nvSpPr>
            <p:spPr>
              <a:xfrm>
                <a:off x="7498512" y="5079145"/>
                <a:ext cx="16074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en-US" sz="2000" b="1" i="1" smtClean="0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2000" b="1" i="1" smtClean="0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n-GB" sz="2000" b="1" dirty="0">
                  <a:solidFill>
                    <a:srgbClr val="0046D0"/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339" name="TextBox 338">
                <a:extLst>
                  <a:ext uri="{FF2B5EF4-FFF2-40B4-BE49-F238E27FC236}">
                    <a16:creationId xmlns:a16="http://schemas.microsoft.com/office/drawing/2014/main" id="{6A74C4C6-CCCC-2334-9F07-47D7043FE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8512" y="5079145"/>
                <a:ext cx="1607499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AD617430-2669-A0E2-FE5B-26C5DEC7A9B3}"/>
                  </a:ext>
                </a:extLst>
              </p:cNvPr>
              <p:cNvSpPr txBox="1"/>
              <p:nvPr/>
            </p:nvSpPr>
            <p:spPr>
              <a:xfrm>
                <a:off x="7623429" y="3487148"/>
                <a:ext cx="16074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1" i="1" smtClean="0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𝟑𝟏</m:t>
                      </m:r>
                      <m:r>
                        <a:rPr lang="en-US" sz="2000" b="1" i="1" smtClean="0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2000" b="1" i="1" smtClean="0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 smtClean="0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𝒎𝒎</m:t>
                      </m:r>
                    </m:oMath>
                  </m:oMathPara>
                </a14:m>
                <a:endParaRPr lang="en-GB" sz="2000" b="1" dirty="0">
                  <a:solidFill>
                    <a:srgbClr val="0046D0"/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AD617430-2669-A0E2-FE5B-26C5DEC7A9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429" y="3487148"/>
                <a:ext cx="1607499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1" name="Straight Arrow Connector 340">
            <a:extLst>
              <a:ext uri="{FF2B5EF4-FFF2-40B4-BE49-F238E27FC236}">
                <a16:creationId xmlns:a16="http://schemas.microsoft.com/office/drawing/2014/main" id="{40F4FDCD-D489-6ACD-137C-1178AE0FB288}"/>
              </a:ext>
            </a:extLst>
          </p:cNvPr>
          <p:cNvCxnSpPr/>
          <p:nvPr/>
        </p:nvCxnSpPr>
        <p:spPr>
          <a:xfrm>
            <a:off x="7603389" y="3561081"/>
            <a:ext cx="1404869" cy="13760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p:cxnSp>
        <p:nvCxnSpPr>
          <p:cNvPr id="342" name="Straight Arrow Connector 341">
            <a:extLst>
              <a:ext uri="{FF2B5EF4-FFF2-40B4-BE49-F238E27FC236}">
                <a16:creationId xmlns:a16="http://schemas.microsoft.com/office/drawing/2014/main" id="{4D85178F-2FD9-DDD0-8509-4BC2CD7982F9}"/>
              </a:ext>
            </a:extLst>
          </p:cNvPr>
          <p:cNvCxnSpPr/>
          <p:nvPr/>
        </p:nvCxnSpPr>
        <p:spPr>
          <a:xfrm>
            <a:off x="7260671" y="3219467"/>
            <a:ext cx="2117616" cy="1351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triangle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A8E70064-5B63-DB77-8D4A-AA1CD45C3857}"/>
                  </a:ext>
                </a:extLst>
              </p:cNvPr>
              <p:cNvSpPr txBox="1"/>
              <p:nvPr/>
            </p:nvSpPr>
            <p:spPr>
              <a:xfrm>
                <a:off x="7513042" y="2843012"/>
                <a:ext cx="16074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it-IT" sz="2000" i="1" smtClean="0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i="1" smtClean="0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lang="en-US" sz="2000" i="1" smtClean="0">
                          <a:solidFill>
                            <a:srgbClr val="0046D0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en-GB" sz="2000" dirty="0">
                  <a:solidFill>
                    <a:srgbClr val="0046D0"/>
                  </a:solidFill>
                  <a:latin typeface="Montserrat" panose="00000500000000000000" pitchFamily="2" charset="0"/>
                </a:endParaRPr>
              </a:p>
            </p:txBody>
          </p:sp>
        </mc:Choice>
        <mc:Fallback xmlns=""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A8E70064-5B63-DB77-8D4A-AA1CD45C3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3042" y="2843012"/>
                <a:ext cx="1607499" cy="4001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4" name="TextBox 343">
            <a:extLst>
              <a:ext uri="{FF2B5EF4-FFF2-40B4-BE49-F238E27FC236}">
                <a16:creationId xmlns:a16="http://schemas.microsoft.com/office/drawing/2014/main" id="{F371F1F1-29E4-66E6-9794-82AD2F690E12}"/>
              </a:ext>
            </a:extLst>
          </p:cNvPr>
          <p:cNvSpPr txBox="1"/>
          <p:nvPr/>
        </p:nvSpPr>
        <p:spPr>
          <a:xfrm>
            <a:off x="10786607" y="2718251"/>
            <a:ext cx="1450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C83964"/>
                </a:solidFill>
                <a:latin typeface="Montserrat" panose="00000500000000000000" pitchFamily="2" charset="0"/>
              </a:rPr>
              <a:t>Alternate configuration</a:t>
            </a:r>
            <a:endParaRPr lang="en-GB" sz="1200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345" name="Arrow: Right 344">
            <a:extLst>
              <a:ext uri="{FF2B5EF4-FFF2-40B4-BE49-F238E27FC236}">
                <a16:creationId xmlns:a16="http://schemas.microsoft.com/office/drawing/2014/main" id="{A356FEF6-90B0-A8BB-9307-FE6E54475706}"/>
              </a:ext>
            </a:extLst>
          </p:cNvPr>
          <p:cNvSpPr/>
          <p:nvPr/>
        </p:nvSpPr>
        <p:spPr>
          <a:xfrm rot="2086439">
            <a:off x="6096838" y="2562673"/>
            <a:ext cx="1227452" cy="390825"/>
          </a:xfrm>
          <a:prstGeom prst="rightArrow">
            <a:avLst/>
          </a:prstGeom>
          <a:solidFill>
            <a:sysClr val="windowText" lastClr="000000"/>
          </a:solidFill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B33DF6EA-61F2-441A-8D39-24B1035A5CDF}"/>
              </a:ext>
            </a:extLst>
          </p:cNvPr>
          <p:cNvSpPr txBox="1"/>
          <p:nvPr/>
        </p:nvSpPr>
        <p:spPr>
          <a:xfrm>
            <a:off x="6670686" y="2318045"/>
            <a:ext cx="1974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83964"/>
                </a:solidFill>
                <a:latin typeface="Montserrat" panose="00000500000000000000" pitchFamily="2" charset="0"/>
              </a:rPr>
              <a:t>Coil 1</a:t>
            </a:r>
            <a:endParaRPr lang="en-GB" sz="1600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A0303681-27EB-39B1-3371-6C0CCD3EFCDB}"/>
              </a:ext>
            </a:extLst>
          </p:cNvPr>
          <p:cNvSpPr txBox="1"/>
          <p:nvPr/>
        </p:nvSpPr>
        <p:spPr>
          <a:xfrm>
            <a:off x="6434475" y="4154597"/>
            <a:ext cx="790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83964"/>
                </a:solidFill>
                <a:latin typeface="Montserrat" panose="00000500000000000000" pitchFamily="2" charset="0"/>
              </a:rPr>
              <a:t>Coil 2</a:t>
            </a:r>
            <a:endParaRPr lang="en-GB" sz="1600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cxnSp>
        <p:nvCxnSpPr>
          <p:cNvPr id="348" name="Straight Arrow Connector 347">
            <a:extLst>
              <a:ext uri="{FF2B5EF4-FFF2-40B4-BE49-F238E27FC236}">
                <a16:creationId xmlns:a16="http://schemas.microsoft.com/office/drawing/2014/main" id="{63CCBC47-ECA0-5D45-E966-DA87E77AF672}"/>
              </a:ext>
            </a:extLst>
          </p:cNvPr>
          <p:cNvCxnSpPr/>
          <p:nvPr/>
        </p:nvCxnSpPr>
        <p:spPr>
          <a:xfrm flipV="1">
            <a:off x="9408585" y="5565885"/>
            <a:ext cx="647377" cy="612448"/>
          </a:xfrm>
          <a:prstGeom prst="straightConnector1">
            <a:avLst/>
          </a:prstGeom>
          <a:noFill/>
          <a:ln w="9525" cap="flat" cmpd="sng" algn="ctr">
            <a:solidFill>
              <a:srgbClr val="003296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349" name="TextBox 348">
            <a:extLst>
              <a:ext uri="{FF2B5EF4-FFF2-40B4-BE49-F238E27FC236}">
                <a16:creationId xmlns:a16="http://schemas.microsoft.com/office/drawing/2014/main" id="{321D2717-5204-2E34-6B1D-E832EC2FF839}"/>
              </a:ext>
            </a:extLst>
          </p:cNvPr>
          <p:cNvSpPr txBox="1"/>
          <p:nvPr/>
        </p:nvSpPr>
        <p:spPr>
          <a:xfrm>
            <a:off x="10071963" y="5068029"/>
            <a:ext cx="16074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46D0"/>
                </a:solidFill>
                <a:latin typeface="Montserrat" panose="00000500000000000000" pitchFamily="2" charset="0"/>
              </a:rPr>
              <a:t>Considering also the 5 mm gap from 130 mm absorber radius to the inner radius of the cryostat (135 mm). </a:t>
            </a:r>
            <a:endParaRPr lang="en-GB" sz="1100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cxnSp>
        <p:nvCxnSpPr>
          <p:cNvPr id="350" name="Straight Arrow Connector 349">
            <a:extLst>
              <a:ext uri="{FF2B5EF4-FFF2-40B4-BE49-F238E27FC236}">
                <a16:creationId xmlns:a16="http://schemas.microsoft.com/office/drawing/2014/main" id="{BFCB528B-A3C0-6BB3-B454-A57738C4346E}"/>
              </a:ext>
            </a:extLst>
          </p:cNvPr>
          <p:cNvCxnSpPr/>
          <p:nvPr/>
        </p:nvCxnSpPr>
        <p:spPr>
          <a:xfrm flipV="1">
            <a:off x="3909128" y="2070192"/>
            <a:ext cx="213672" cy="6412"/>
          </a:xfrm>
          <a:prstGeom prst="straightConnector1">
            <a:avLst/>
          </a:prstGeom>
          <a:noFill/>
          <a:ln w="9525" cap="flat" cmpd="sng" algn="ctr">
            <a:solidFill>
              <a:srgbClr val="003296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51" name="Straight Arrow Connector 350">
            <a:extLst>
              <a:ext uri="{FF2B5EF4-FFF2-40B4-BE49-F238E27FC236}">
                <a16:creationId xmlns:a16="http://schemas.microsoft.com/office/drawing/2014/main" id="{A3D770A0-5114-9EE0-EEBC-AC8E9240B8C0}"/>
              </a:ext>
            </a:extLst>
          </p:cNvPr>
          <p:cNvCxnSpPr/>
          <p:nvPr/>
        </p:nvCxnSpPr>
        <p:spPr>
          <a:xfrm flipH="1">
            <a:off x="5848896" y="3025076"/>
            <a:ext cx="239350" cy="5390"/>
          </a:xfrm>
          <a:prstGeom prst="straightConnector1">
            <a:avLst/>
          </a:prstGeom>
          <a:noFill/>
          <a:ln w="9525" cap="flat" cmpd="sng" algn="ctr">
            <a:solidFill>
              <a:srgbClr val="003296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52" name="Straight Arrow Connector 351">
            <a:extLst>
              <a:ext uri="{FF2B5EF4-FFF2-40B4-BE49-F238E27FC236}">
                <a16:creationId xmlns:a16="http://schemas.microsoft.com/office/drawing/2014/main" id="{9F900F14-F35B-FD5B-A29B-DBF02F4F0E63}"/>
              </a:ext>
            </a:extLst>
          </p:cNvPr>
          <p:cNvCxnSpPr/>
          <p:nvPr/>
        </p:nvCxnSpPr>
        <p:spPr>
          <a:xfrm flipV="1">
            <a:off x="4680558" y="3024063"/>
            <a:ext cx="213672" cy="6412"/>
          </a:xfrm>
          <a:prstGeom prst="straightConnector1">
            <a:avLst/>
          </a:prstGeom>
          <a:noFill/>
          <a:ln w="9525" cap="flat" cmpd="sng" algn="ctr">
            <a:solidFill>
              <a:srgbClr val="003296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53" name="Straight Arrow Connector 352">
            <a:extLst>
              <a:ext uri="{FF2B5EF4-FFF2-40B4-BE49-F238E27FC236}">
                <a16:creationId xmlns:a16="http://schemas.microsoft.com/office/drawing/2014/main" id="{1918011B-62CD-1F86-4D23-3644EDEB0BB9}"/>
              </a:ext>
            </a:extLst>
          </p:cNvPr>
          <p:cNvCxnSpPr/>
          <p:nvPr/>
        </p:nvCxnSpPr>
        <p:spPr>
          <a:xfrm flipV="1">
            <a:off x="9004178" y="4272421"/>
            <a:ext cx="0" cy="47806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B9FD6C9E-7CAC-D791-840F-4832C1AA8015}"/>
                  </a:ext>
                </a:extLst>
              </p:cNvPr>
              <p:cNvSpPr txBox="1"/>
              <p:nvPr/>
            </p:nvSpPr>
            <p:spPr>
              <a:xfrm>
                <a:off x="8281561" y="6119514"/>
                <a:ext cx="18325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solidFill>
                              <a:srgbClr val="0046D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 smtClean="0">
                            <a:solidFill>
                              <a:srgbClr val="0046D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sz="1600" b="1" i="1" smtClean="0">
                            <a:solidFill>
                              <a:srgbClr val="0046D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sz="1600" b="1" i="1" smtClean="0">
                        <a:solidFill>
                          <a:srgbClr val="0046D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 smtClean="0">
                        <a:solidFill>
                          <a:srgbClr val="0046D0"/>
                        </a:solidFill>
                        <a:latin typeface="Cambria Math" panose="02040503050406030204" pitchFamily="18" charset="0"/>
                      </a:rPr>
                      <m:t>𝟏𝟖𝟓</m:t>
                    </m:r>
                  </m:oMath>
                </a14:m>
                <a:r>
                  <a:rPr lang="en-GB" sz="1600" b="1" dirty="0">
                    <a:solidFill>
                      <a:srgbClr val="0046D0"/>
                    </a:solidFill>
                    <a:latin typeface="Montserrat" panose="00000500000000000000" pitchFamily="2" charset="0"/>
                  </a:rPr>
                  <a:t> mm</a:t>
                </a:r>
              </a:p>
            </p:txBody>
          </p:sp>
        </mc:Choice>
        <mc:Fallback xmlns=""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B9FD6C9E-7CAC-D791-840F-4832C1AA8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1561" y="6119514"/>
                <a:ext cx="1832547" cy="338554"/>
              </a:xfrm>
              <a:prstGeom prst="rect">
                <a:avLst/>
              </a:prstGeom>
              <a:blipFill>
                <a:blip r:embed="rId11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5" name="Straight Arrow Connector 354">
            <a:extLst>
              <a:ext uri="{FF2B5EF4-FFF2-40B4-BE49-F238E27FC236}">
                <a16:creationId xmlns:a16="http://schemas.microsoft.com/office/drawing/2014/main" id="{9315CB32-3041-1D07-EE4A-63E958AA6630}"/>
              </a:ext>
            </a:extLst>
          </p:cNvPr>
          <p:cNvCxnSpPr>
            <a:stCxn id="354" idx="1"/>
          </p:cNvCxnSpPr>
          <p:nvPr/>
        </p:nvCxnSpPr>
        <p:spPr>
          <a:xfrm flipV="1">
            <a:off x="8281561" y="5995527"/>
            <a:ext cx="0" cy="293264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356" name="TextBox 355">
            <a:extLst>
              <a:ext uri="{FF2B5EF4-FFF2-40B4-BE49-F238E27FC236}">
                <a16:creationId xmlns:a16="http://schemas.microsoft.com/office/drawing/2014/main" id="{85D8C8AA-D598-681D-E673-3A15BF24C5DB}"/>
              </a:ext>
            </a:extLst>
          </p:cNvPr>
          <p:cNvSpPr txBox="1"/>
          <p:nvPr/>
        </p:nvSpPr>
        <p:spPr>
          <a:xfrm>
            <a:off x="4619121" y="2009238"/>
            <a:ext cx="761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83964"/>
                </a:solidFill>
                <a:latin typeface="Montserrat" panose="00000500000000000000" pitchFamily="2" charset="0"/>
              </a:rPr>
              <a:t>Coil 1</a:t>
            </a:r>
            <a:endParaRPr lang="en-GB" sz="1600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5FA38CC6-AB66-BBBC-6BD8-0D31EA646B57}"/>
              </a:ext>
            </a:extLst>
          </p:cNvPr>
          <p:cNvSpPr txBox="1"/>
          <p:nvPr/>
        </p:nvSpPr>
        <p:spPr>
          <a:xfrm>
            <a:off x="4999661" y="2856951"/>
            <a:ext cx="761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83964"/>
                </a:solidFill>
                <a:latin typeface="Montserrat" panose="00000500000000000000" pitchFamily="2" charset="0"/>
              </a:rPr>
              <a:t>Coil 2</a:t>
            </a:r>
            <a:endParaRPr lang="en-GB" sz="1600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E57A3E9B-D2D0-DD11-458F-D9E554A8115F}"/>
              </a:ext>
            </a:extLst>
          </p:cNvPr>
          <p:cNvSpPr/>
          <p:nvPr/>
        </p:nvSpPr>
        <p:spPr>
          <a:xfrm>
            <a:off x="4689540" y="3166206"/>
            <a:ext cx="1373957" cy="21733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9525" cap="flat" cmpd="sng" algn="ctr">
            <a:solidFill>
              <a:srgbClr val="FF3645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7E50C23E-39B0-69F8-DC94-7DE7F23D5F61}"/>
              </a:ext>
            </a:extLst>
          </p:cNvPr>
          <p:cNvSpPr txBox="1"/>
          <p:nvPr/>
        </p:nvSpPr>
        <p:spPr>
          <a:xfrm>
            <a:off x="4635996" y="3433340"/>
            <a:ext cx="1307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46D0"/>
                </a:solidFill>
                <a:latin typeface="Montserrat" panose="00000500000000000000" pitchFamily="2" charset="0"/>
              </a:rPr>
              <a:t>135 mm</a:t>
            </a:r>
            <a:endParaRPr lang="en-GB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cxnSp>
        <p:nvCxnSpPr>
          <p:cNvPr id="360" name="Straight Arrow Connector 359">
            <a:extLst>
              <a:ext uri="{FF2B5EF4-FFF2-40B4-BE49-F238E27FC236}">
                <a16:creationId xmlns:a16="http://schemas.microsoft.com/office/drawing/2014/main" id="{70DB9418-A6DF-705A-DF8E-D04DEB0A9989}"/>
              </a:ext>
            </a:extLst>
          </p:cNvPr>
          <p:cNvCxnSpPr/>
          <p:nvPr/>
        </p:nvCxnSpPr>
        <p:spPr>
          <a:xfrm flipV="1">
            <a:off x="5289548" y="3396317"/>
            <a:ext cx="0" cy="459108"/>
          </a:xfrm>
          <a:prstGeom prst="straightConnector1">
            <a:avLst/>
          </a:prstGeom>
          <a:noFill/>
          <a:ln w="9525" cap="flat" cmpd="sng" algn="ctr">
            <a:solidFill>
              <a:srgbClr val="003296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61" name="Straight Arrow Connector 360">
            <a:extLst>
              <a:ext uri="{FF2B5EF4-FFF2-40B4-BE49-F238E27FC236}">
                <a16:creationId xmlns:a16="http://schemas.microsoft.com/office/drawing/2014/main" id="{6F02B72A-7BC0-67D6-6170-253759E11F6A}"/>
              </a:ext>
            </a:extLst>
          </p:cNvPr>
          <p:cNvCxnSpPr/>
          <p:nvPr/>
        </p:nvCxnSpPr>
        <p:spPr>
          <a:xfrm flipV="1">
            <a:off x="5289548" y="3159321"/>
            <a:ext cx="0" cy="224218"/>
          </a:xfrm>
          <a:prstGeom prst="straightConnector1">
            <a:avLst/>
          </a:prstGeom>
          <a:noFill/>
          <a:ln w="9525" cap="flat" cmpd="sng" algn="ctr">
            <a:solidFill>
              <a:srgbClr val="003296">
                <a:shade val="95000"/>
                <a:satMod val="105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362" name="TextBox 361">
            <a:extLst>
              <a:ext uri="{FF2B5EF4-FFF2-40B4-BE49-F238E27FC236}">
                <a16:creationId xmlns:a16="http://schemas.microsoft.com/office/drawing/2014/main" id="{52FE3C1B-A323-E689-69F1-A665E9856D69}"/>
              </a:ext>
            </a:extLst>
          </p:cNvPr>
          <p:cNvSpPr txBox="1"/>
          <p:nvPr/>
        </p:nvSpPr>
        <p:spPr>
          <a:xfrm>
            <a:off x="5255699" y="3104833"/>
            <a:ext cx="1307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6D0"/>
                </a:solidFill>
                <a:latin typeface="Montserrat" panose="00000500000000000000" pitchFamily="2" charset="0"/>
              </a:rPr>
              <a:t>50 mm</a:t>
            </a:r>
            <a:endParaRPr lang="en-GB" sz="1600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cxnSp>
        <p:nvCxnSpPr>
          <p:cNvPr id="363" name="Straight Arrow Connector 362">
            <a:extLst>
              <a:ext uri="{FF2B5EF4-FFF2-40B4-BE49-F238E27FC236}">
                <a16:creationId xmlns:a16="http://schemas.microsoft.com/office/drawing/2014/main" id="{91829197-0286-6220-F7F3-22E8DD73005A}"/>
              </a:ext>
            </a:extLst>
          </p:cNvPr>
          <p:cNvCxnSpPr/>
          <p:nvPr/>
        </p:nvCxnSpPr>
        <p:spPr>
          <a:xfrm flipV="1">
            <a:off x="4085473" y="2550180"/>
            <a:ext cx="0" cy="204040"/>
          </a:xfrm>
          <a:prstGeom prst="straightConnector1">
            <a:avLst/>
          </a:prstGeom>
          <a:noFill/>
          <a:ln w="9525" cap="flat" cmpd="sng" algn="ctr">
            <a:solidFill>
              <a:srgbClr val="003296">
                <a:shade val="95000"/>
                <a:satMod val="105000"/>
              </a:srgbClr>
            </a:solidFill>
            <a:prstDash val="solid"/>
            <a:headEnd type="triangle" w="med" len="med"/>
            <a:tailEnd type="triangle" w="med" len="med"/>
          </a:ln>
          <a:effectLst/>
        </p:spPr>
      </p:cxnSp>
      <p:sp>
        <p:nvSpPr>
          <p:cNvPr id="364" name="TextBox 363">
            <a:extLst>
              <a:ext uri="{FF2B5EF4-FFF2-40B4-BE49-F238E27FC236}">
                <a16:creationId xmlns:a16="http://schemas.microsoft.com/office/drawing/2014/main" id="{439F82A1-C850-3D5B-A469-E6AA0DCE2591}"/>
              </a:ext>
            </a:extLst>
          </p:cNvPr>
          <p:cNvSpPr txBox="1"/>
          <p:nvPr/>
        </p:nvSpPr>
        <p:spPr>
          <a:xfrm>
            <a:off x="4099981" y="2497861"/>
            <a:ext cx="1307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46D0"/>
                </a:solidFill>
                <a:latin typeface="Montserrat" panose="00000500000000000000" pitchFamily="2" charset="0"/>
              </a:rPr>
              <a:t>30 mm</a:t>
            </a:r>
            <a:endParaRPr lang="en-GB" sz="1600" dirty="0">
              <a:solidFill>
                <a:srgbClr val="0046D0"/>
              </a:solidFill>
              <a:latin typeface="Montserrat" panose="00000500000000000000" pitchFamily="2" charset="0"/>
            </a:endParaRP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4C6FE589-59F3-B9CA-894A-C47FFCFF66ED}"/>
              </a:ext>
            </a:extLst>
          </p:cNvPr>
          <p:cNvSpPr txBox="1"/>
          <p:nvPr/>
        </p:nvSpPr>
        <p:spPr>
          <a:xfrm>
            <a:off x="5411881" y="3914461"/>
            <a:ext cx="9445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latin typeface="Montserrat" panose="00000500000000000000" pitchFamily="2" charset="0"/>
              </a:rPr>
              <a:t>Absorber</a:t>
            </a:r>
            <a:endParaRPr lang="en-GB" sz="1000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  <p:pic>
        <p:nvPicPr>
          <p:cNvPr id="368" name="Picture 367">
            <a:extLst>
              <a:ext uri="{FF2B5EF4-FFF2-40B4-BE49-F238E27FC236}">
                <a16:creationId xmlns:a16="http://schemas.microsoft.com/office/drawing/2014/main" id="{132261DE-9547-2007-E00D-FD6B54892C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800" y="865372"/>
            <a:ext cx="1849772" cy="1788113"/>
          </a:xfrm>
          <a:prstGeom prst="rect">
            <a:avLst/>
          </a:prstGeom>
        </p:spPr>
      </p:pic>
      <p:sp>
        <p:nvSpPr>
          <p:cNvPr id="369" name="Rectangle 368">
            <a:extLst>
              <a:ext uri="{FF2B5EF4-FFF2-40B4-BE49-F238E27FC236}">
                <a16:creationId xmlns:a16="http://schemas.microsoft.com/office/drawing/2014/main" id="{3E574DB6-50DA-D2B8-8148-AD8C292FA80E}"/>
              </a:ext>
            </a:extLst>
          </p:cNvPr>
          <p:cNvSpPr/>
          <p:nvPr/>
        </p:nvSpPr>
        <p:spPr>
          <a:xfrm>
            <a:off x="1001027" y="808522"/>
            <a:ext cx="1050599" cy="1008394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85FE91-BF57-47A6-4CBF-A4B739EAB944}"/>
              </a:ext>
            </a:extLst>
          </p:cNvPr>
          <p:cNvSpPr/>
          <p:nvPr/>
        </p:nvSpPr>
        <p:spPr>
          <a:xfrm>
            <a:off x="8452735" y="1076310"/>
            <a:ext cx="3129665" cy="325632"/>
          </a:xfrm>
          <a:prstGeom prst="rect">
            <a:avLst/>
          </a:prstGeom>
          <a:noFill/>
          <a:ln w="57150">
            <a:solidFill>
              <a:srgbClr val="F40E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E92C08-BDF1-F89B-5980-5335B48613C4}"/>
              </a:ext>
            </a:extLst>
          </p:cNvPr>
          <p:cNvSpPr/>
          <p:nvPr/>
        </p:nvSpPr>
        <p:spPr>
          <a:xfrm>
            <a:off x="4121944" y="1688869"/>
            <a:ext cx="1724054" cy="849231"/>
          </a:xfrm>
          <a:prstGeom prst="rect">
            <a:avLst/>
          </a:prstGeom>
          <a:noFill/>
          <a:ln w="57150">
            <a:solidFill>
              <a:srgbClr val="F40E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30C011-FBB9-1B7D-6926-3A0EA4A975CF}"/>
              </a:ext>
            </a:extLst>
          </p:cNvPr>
          <p:cNvSpPr/>
          <p:nvPr/>
        </p:nvSpPr>
        <p:spPr>
          <a:xfrm>
            <a:off x="4893183" y="2862558"/>
            <a:ext cx="961812" cy="339195"/>
          </a:xfrm>
          <a:prstGeom prst="rect">
            <a:avLst/>
          </a:prstGeom>
          <a:noFill/>
          <a:ln w="57150">
            <a:solidFill>
              <a:srgbClr val="F40E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9EFBFC-FA4A-00E5-20FC-4B55F5A264C4}"/>
              </a:ext>
            </a:extLst>
          </p:cNvPr>
          <p:cNvSpPr/>
          <p:nvPr/>
        </p:nvSpPr>
        <p:spPr>
          <a:xfrm>
            <a:off x="7894845" y="3567523"/>
            <a:ext cx="1078181" cy="307777"/>
          </a:xfrm>
          <a:prstGeom prst="rect">
            <a:avLst/>
          </a:prstGeom>
          <a:noFill/>
          <a:ln w="57150">
            <a:solidFill>
              <a:srgbClr val="F40E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D2D0526-F0F2-F352-9937-22BC18FBC9D6}"/>
              </a:ext>
            </a:extLst>
          </p:cNvPr>
          <p:cNvSpPr/>
          <p:nvPr/>
        </p:nvSpPr>
        <p:spPr>
          <a:xfrm>
            <a:off x="7846751" y="5146739"/>
            <a:ext cx="900352" cy="287565"/>
          </a:xfrm>
          <a:prstGeom prst="rect">
            <a:avLst/>
          </a:prstGeom>
          <a:noFill/>
          <a:ln w="57150">
            <a:solidFill>
              <a:srgbClr val="F40E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82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4CAE1B-B890-01E5-8A9C-4E58C8956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6DE1786A-22B1-858E-C5DA-8A89EA388400}"/>
              </a:ext>
            </a:extLst>
          </p:cNvPr>
          <p:cNvSpPr txBox="1">
            <a:spLocks/>
          </p:cNvSpPr>
          <p:nvPr/>
        </p:nvSpPr>
        <p:spPr>
          <a:xfrm>
            <a:off x="609599" y="152400"/>
            <a:ext cx="10331539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/>
              <a:t>B5 DEMO Cell: Magnets Design Approaches 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40E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B17CC7AD-3532-930A-45BF-65AF54624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0" y="6076015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F3C0F859-1F12-E06E-C4F2-2C96BEBF6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B6AD36-CE36-03EA-78D7-6C2E4BCF8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E6A3C2A-C971-4D61-B1B6-72F3543FC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7</a:t>
            </a:fld>
            <a:endParaRPr lang="it-IT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EE42759-02A4-994A-C2A2-65BD32EBE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17" y="3713342"/>
            <a:ext cx="3919715" cy="29120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8B05BFA-393B-9E7E-C57D-F1E6F1896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1000" y="1553375"/>
            <a:ext cx="3245337" cy="263252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5B3686B-60A9-0AFF-21F0-28ECF832D67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414"/>
          <a:stretch/>
        </p:blipFill>
        <p:spPr bwMode="auto">
          <a:xfrm>
            <a:off x="5086091" y="4496900"/>
            <a:ext cx="6185414" cy="1587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6962797-1CDD-09A7-7B35-1CCF7B0D8D53}"/>
              </a:ext>
            </a:extLst>
          </p:cNvPr>
          <p:cNvCxnSpPr>
            <a:cxnSpLocks/>
          </p:cNvCxnSpPr>
          <p:nvPr/>
        </p:nvCxnSpPr>
        <p:spPr>
          <a:xfrm flipH="1">
            <a:off x="4598988" y="1147463"/>
            <a:ext cx="38728" cy="5023150"/>
          </a:xfrm>
          <a:prstGeom prst="line">
            <a:avLst/>
          </a:prstGeom>
          <a:ln w="571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3C8B877-B163-865F-6858-B8745B4B625E}"/>
                  </a:ext>
                </a:extLst>
              </p:cNvPr>
              <p:cNvSpPr txBox="1"/>
              <p:nvPr/>
            </p:nvSpPr>
            <p:spPr>
              <a:xfrm>
                <a:off x="186621" y="1464896"/>
                <a:ext cx="4645031" cy="22215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029" sz="1600" dirty="0"/>
                  <a:t>Scan the coil parameters: </a:t>
                </a:r>
                <a:r>
                  <a:rPr lang="en-029" sz="1600" b="1" dirty="0"/>
                  <a:t>10 </a:t>
                </a:r>
                <a:r>
                  <a:rPr lang="en-029" sz="1600" b="1" dirty="0" err="1"/>
                  <a:t>d.o.f.</a:t>
                </a:r>
                <a:endParaRPr lang="en-029" sz="16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029" sz="500" dirty="0"/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029" sz="1600" dirty="0"/>
                  <a:t>Results compared to the </a:t>
                </a:r>
                <a:r>
                  <a:rPr lang="en-029" sz="1600" b="1" dirty="0"/>
                  <a:t>target field harmonics</a:t>
                </a:r>
                <a:r>
                  <a:rPr lang="en-029" sz="1600" dirty="0"/>
                  <a:t> required by the cooling lattice.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029" sz="500" dirty="0"/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029" sz="1600" dirty="0"/>
                  <a:t>Select the </a:t>
                </a:r>
                <a:r>
                  <a:rPr lang="en-029" sz="1600" b="1" dirty="0"/>
                  <a:t>optimal configuration </a:t>
                </a:r>
                <a:r>
                  <a:rPr lang="en-029" sz="1600" dirty="0"/>
                  <a:t>based on relevant design parameters: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  <a:defRPr/>
                </a:pPr>
                <a:r>
                  <a:rPr lang="en-029" sz="1600" b="1" dirty="0"/>
                  <a:t>Minimum Axial Force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  <a:defRPr/>
                </a:pPr>
                <a:r>
                  <a:rPr lang="en-029" sz="1600" b="1" dirty="0"/>
                  <a:t>Stored Magnetic Energy &lt; </a:t>
                </a:r>
                <a14:m>
                  <m:oMath xmlns:m="http://schemas.openxmlformats.org/officeDocument/2006/math">
                    <m:r>
                      <a:rPr lang="it-IT" sz="1600" b="1" i="0" smtClean="0">
                        <a:latin typeface="Cambria Math" panose="02040503050406030204" pitchFamily="18" charset="0"/>
                      </a:rPr>
                      <m:t>𝟏𝟓𝟎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it-IT" sz="1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0" smtClean="0">
                            <a:latin typeface="Cambria Math" panose="02040503050406030204" pitchFamily="18" charset="0"/>
                          </a:rPr>
                          <m:t>𝐌𝐉</m:t>
                        </m:r>
                      </m:num>
                      <m:den>
                        <m:sSup>
                          <m:sSupPr>
                            <m:ctrlPr>
                              <a:rPr lang="it-IT" sz="16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it-IT" sz="1600" b="1" i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endParaRPr lang="en-029" sz="1600" b="1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  <a:defRPr/>
                </a:pPr>
                <a:r>
                  <a:rPr lang="en-029" sz="1600" b="1" dirty="0"/>
                  <a:t>Minimum Conductor Volume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3C8B877-B163-865F-6858-B8745B4B6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621" y="1464896"/>
                <a:ext cx="4645031" cy="2221570"/>
              </a:xfrm>
              <a:prstGeom prst="rect">
                <a:avLst/>
              </a:prstGeom>
              <a:blipFill>
                <a:blip r:embed="rId9"/>
                <a:stretch>
                  <a:fillRect l="-525" t="-822" b="-13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FBFE43F8-B1ED-C6D7-870E-130061DD7002}"/>
              </a:ext>
            </a:extLst>
          </p:cNvPr>
          <p:cNvSpPr txBox="1"/>
          <p:nvPr/>
        </p:nvSpPr>
        <p:spPr>
          <a:xfrm>
            <a:off x="1253144" y="903708"/>
            <a:ext cx="2511983" cy="369332"/>
          </a:xfrm>
          <a:prstGeom prst="rect">
            <a:avLst/>
          </a:prstGeom>
          <a:noFill/>
          <a:ln w="38100">
            <a:solidFill>
              <a:srgbClr val="F40E5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kern="0" dirty="0"/>
              <a:t>Grid-based  Approach</a:t>
            </a:r>
            <a:endParaRPr lang="en-GB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A7EEAA3-36D2-006C-14CB-22C7ECF03312}"/>
              </a:ext>
            </a:extLst>
          </p:cNvPr>
          <p:cNvSpPr txBox="1"/>
          <p:nvPr/>
        </p:nvSpPr>
        <p:spPr>
          <a:xfrm>
            <a:off x="5384631" y="903708"/>
            <a:ext cx="4173654" cy="369332"/>
          </a:xfrm>
          <a:prstGeom prst="rect">
            <a:avLst/>
          </a:prstGeom>
          <a:noFill/>
          <a:ln w="38100">
            <a:solidFill>
              <a:srgbClr val="F40E5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kern="0" dirty="0"/>
              <a:t>Pattern Search Optimization Method</a:t>
            </a:r>
            <a:endParaRPr lang="en-GB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C7A9D8-F5E1-D198-ADE1-0E1DC3B51CB0}"/>
              </a:ext>
            </a:extLst>
          </p:cNvPr>
          <p:cNvSpPr txBox="1"/>
          <p:nvPr/>
        </p:nvSpPr>
        <p:spPr>
          <a:xfrm>
            <a:off x="186621" y="5814905"/>
            <a:ext cx="1938467" cy="738664"/>
          </a:xfrm>
          <a:prstGeom prst="rect">
            <a:avLst/>
          </a:prstGeom>
          <a:noFill/>
          <a:ln w="38100">
            <a:solidFill>
              <a:srgbClr val="F40E5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/>
              <a:t>Computationally Expensive: only coarse grids scanned</a:t>
            </a:r>
            <a:endParaRPr lang="en-GB" sz="1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C5DDA7-08DD-4C73-4ECB-3A8ED69D46C1}"/>
              </a:ext>
            </a:extLst>
          </p:cNvPr>
          <p:cNvSpPr txBox="1"/>
          <p:nvPr/>
        </p:nvSpPr>
        <p:spPr>
          <a:xfrm>
            <a:off x="5086091" y="4173117"/>
            <a:ext cx="25756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kern="0" dirty="0">
                <a:solidFill>
                  <a:schemeClr val="accent1"/>
                </a:solidFill>
              </a:rPr>
              <a:t>Cost Function Definition</a:t>
            </a:r>
            <a:endParaRPr lang="en-GB" sz="16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4A2CB7-58C8-5F3B-EF98-019AC3E3522B}"/>
                  </a:ext>
                </a:extLst>
              </p:cNvPr>
              <p:cNvSpPr txBox="1"/>
              <p:nvPr/>
            </p:nvSpPr>
            <p:spPr>
              <a:xfrm>
                <a:off x="4831652" y="1464896"/>
                <a:ext cx="3902093" cy="19753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029" sz="1600" dirty="0"/>
                  <a:t>Derivative-free optimization method.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029" sz="500" dirty="0"/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029" sz="1600" dirty="0"/>
                  <a:t>Conflict between different optimization targets </a:t>
                </a:r>
                <a:r>
                  <a:rPr lang="en-029" sz="1600" dirty="0">
                    <a:sym typeface="Wingdings" panose="05000000000000000000" pitchFamily="2" charset="2"/>
                  </a:rPr>
                  <a:t> </a:t>
                </a:r>
                <a:r>
                  <a:rPr lang="en-029" sz="1600" b="1" dirty="0">
                    <a:sym typeface="Wingdings" panose="05000000000000000000" pitchFamily="2" charset="2"/>
                  </a:rPr>
                  <a:t>Objective weighting</a:t>
                </a:r>
                <a:r>
                  <a:rPr lang="en-029" sz="1600" dirty="0">
                    <a:sym typeface="Wingdings" panose="05000000000000000000" pitchFamily="2" charset="2"/>
                  </a:rPr>
                  <a:t>.</a:t>
                </a:r>
                <a:endParaRPr lang="en-029" sz="1600" dirty="0"/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  <a:defRPr/>
                </a:pPr>
                <a:endParaRPr lang="en-029" sz="500" dirty="0"/>
              </a:p>
              <a:p>
                <a:pPr marL="285750" indent="-285750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/>
                </a:pPr>
                <a:r>
                  <a:rPr lang="en-029" sz="1600" dirty="0"/>
                  <a:t>Two criteria on the minimum stored energy considered: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lang="it-IT" sz="1600" b="1" i="0" smtClean="0">
                        <a:latin typeface="Cambria Math" panose="02040503050406030204" pitchFamily="18" charset="0"/>
                      </a:rPr>
                      <m:t>𝟏𝟓𝟎</m:t>
                    </m:r>
                    <m:r>
                      <a:rPr lang="it-IT" sz="1600" b="1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type m:val="lin"/>
                        <m:ctrlPr>
                          <a:rPr lang="it-IT" sz="16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1" i="0" smtClean="0">
                            <a:latin typeface="Cambria Math" panose="02040503050406030204" pitchFamily="18" charset="0"/>
                          </a:rPr>
                          <m:t>𝐌𝐉</m:t>
                        </m:r>
                      </m:num>
                      <m:den>
                        <m:sSup>
                          <m:sSupPr>
                            <m:ctrlPr>
                              <a:rPr lang="it-IT" sz="16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1" i="0" smtClean="0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  <m:sup>
                            <m:r>
                              <a:rPr lang="it-IT" sz="1600" b="1" i="0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en-029" sz="1600" b="1" dirty="0"/>
                  <a:t> limit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  <a:defRPr/>
                </a:pPr>
                <a:r>
                  <a:rPr lang="en-029" sz="1600" b="1" dirty="0"/>
                  <a:t>Max Temperature Limit: 200 K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24A2CB7-58C8-5F3B-EF98-019AC3E35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652" y="1464896"/>
                <a:ext cx="3902093" cy="1975349"/>
              </a:xfrm>
              <a:prstGeom prst="rect">
                <a:avLst/>
              </a:prstGeom>
              <a:blipFill>
                <a:blip r:embed="rId10"/>
                <a:stretch>
                  <a:fillRect l="-625" t="-926" r="-1562" b="-151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6832BBB-BBDA-771C-3755-BAA0F40656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8543" y="3469120"/>
            <a:ext cx="2017743" cy="5213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B71D7FB-940C-F6A0-5FC5-45BE5892EEC1}"/>
              </a:ext>
            </a:extLst>
          </p:cNvPr>
          <p:cNvSpPr txBox="1"/>
          <p:nvPr/>
        </p:nvSpPr>
        <p:spPr>
          <a:xfrm>
            <a:off x="4972307" y="5922627"/>
            <a:ext cx="2575618" cy="523220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kern="0" dirty="0"/>
              <a:t>Converge to the optimal solution in much fewer steps!</a:t>
            </a:r>
            <a:endParaRPr lang="en-GB" sz="1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299FBB-7439-DFDA-995E-64C8EE9B5F9E}"/>
              </a:ext>
            </a:extLst>
          </p:cNvPr>
          <p:cNvSpPr txBox="1"/>
          <p:nvPr/>
        </p:nvSpPr>
        <p:spPr>
          <a:xfrm>
            <a:off x="2796267" y="2338086"/>
            <a:ext cx="3644169" cy="156966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kern="0" dirty="0"/>
              <a:t>Coil Configuration Search Assuming </a:t>
            </a:r>
            <a:r>
              <a:rPr lang="en-US" sz="2400" b="1" u="sng" kern="0" dirty="0"/>
              <a:t>6D Cooling Lattice Operation</a:t>
            </a:r>
            <a:r>
              <a:rPr lang="en-US" sz="2400" b="1" kern="0" dirty="0"/>
              <a:t>!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2779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27E0B-D2BC-A4A7-0B48-4D3B9A1E9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1">
            <a:extLst>
              <a:ext uri="{FF2B5EF4-FFF2-40B4-BE49-F238E27FC236}">
                <a16:creationId xmlns:a16="http://schemas.microsoft.com/office/drawing/2014/main" id="{6194E153-5B08-F8CB-6393-20009DF2507E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8922978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/>
              <a:t>Coil Layout: Winding &amp; Assembly 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40E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92EE7848-ACCF-A9C1-26BE-D0B3F10C71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5B6E3920-BD73-DDD0-75F9-585959769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40F822-27AC-7F3C-FFF7-AF317D149E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0218B0F-8DCF-4A32-435A-0A978CDD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8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FB7D4E-2233-090A-E0C2-CD4AEC446D82}"/>
                  </a:ext>
                </a:extLst>
              </p:cNvPr>
              <p:cNvSpPr txBox="1"/>
              <p:nvPr/>
            </p:nvSpPr>
            <p:spPr>
              <a:xfrm>
                <a:off x="402120" y="861881"/>
                <a:ext cx="6210516" cy="3007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Winding scheme: </a:t>
                </a:r>
                <a:r>
                  <a:rPr lang="en-US" b="1" dirty="0"/>
                  <a:t>2x HTS tapes +</a:t>
                </a:r>
                <a:r>
                  <a:rPr lang="en-US" dirty="0"/>
                  <a:t> </a:t>
                </a:r>
                <a:r>
                  <a:rPr lang="en-US" b="1" dirty="0"/>
                  <a:t>SS tape </a:t>
                </a:r>
                <a:r>
                  <a:rPr lang="en-US" dirty="0"/>
                  <a:t>co-wound (</a:t>
                </a:r>
                <a:r>
                  <a:rPr lang="en-US" b="1" dirty="0"/>
                  <a:t>ESMA-derived</a:t>
                </a:r>
                <a:r>
                  <a:rPr lang="en-US" dirty="0"/>
                  <a:t>) </a:t>
                </a: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b="1" dirty="0">
                    <a:sym typeface="Wingdings" panose="05000000000000000000" pitchFamily="2" charset="2"/>
                  </a:rPr>
                  <a:t>Dry-wound HTS coils </a:t>
                </a:r>
                <a:r>
                  <a:rPr lang="en-US" dirty="0">
                    <a:sym typeface="Wingdings" panose="05000000000000000000" pitchFamily="2" charset="2"/>
                  </a:rPr>
                  <a:t>(</a:t>
                </a:r>
                <a:r>
                  <a:rPr lang="en-US" b="1" dirty="0">
                    <a:sym typeface="Wingdings" panose="05000000000000000000" pitchFamily="2" charset="2"/>
                  </a:rPr>
                  <a:t>20 K</a:t>
                </a:r>
                <a:r>
                  <a:rPr lang="en-US" dirty="0">
                    <a:sym typeface="Wingdings" panose="05000000000000000000" pitchFamily="2" charset="2"/>
                  </a:rPr>
                  <a:t> operation).</a:t>
                </a:r>
                <a:endParaRPr lang="en-US" dirty="0"/>
              </a:p>
              <a:p>
                <a:endParaRPr lang="en-US" sz="5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Dimensions: </a:t>
                </a:r>
                <a:r>
                  <a:rPr lang="en-US" b="1" dirty="0"/>
                  <a:t>HTS</a:t>
                </a:r>
                <a:r>
                  <a:rPr lang="en-US" dirty="0"/>
                  <a:t>(12mm X 0.0656mm), </a:t>
                </a:r>
                <a:r>
                  <a:rPr lang="en-US" b="1" dirty="0"/>
                  <a:t>SS</a:t>
                </a:r>
                <a:r>
                  <a:rPr lang="en-US" dirty="0"/>
                  <a:t>(12mm X 0.026mm).</a:t>
                </a:r>
              </a:p>
              <a:p>
                <a:endParaRPr lang="en-US" sz="5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Faraday Factory Japan tape (</a:t>
                </a:r>
                <a:r>
                  <a:rPr lang="en-US" i="1" dirty="0"/>
                  <a:t>SuperOx YBCO 2G HTS</a:t>
                </a:r>
                <a:r>
                  <a:rPr lang="en-US" sz="2000" i="1" dirty="0">
                    <a:solidFill>
                      <a:srgbClr val="FF0000"/>
                    </a:solidFill>
                  </a:rPr>
                  <a:t>*</a:t>
                </a:r>
                <a:r>
                  <a:rPr lang="en-US" dirty="0"/>
                  <a:t>).</a:t>
                </a:r>
              </a:p>
              <a:p>
                <a:endParaRPr lang="en-US" sz="5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Inter-turns contact resistance: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0" smtClean="0">
                            <a:latin typeface="Cambria Math" panose="02040503050406030204" pitchFamily="18" charset="0"/>
                          </a:rPr>
                          <m:t>𝐑</m:t>
                        </m:r>
                      </m:e>
                      <m:sub>
                        <m:r>
                          <a:rPr lang="it-IT" b="1" i="0" smtClean="0">
                            <a:latin typeface="Cambria Math" panose="02040503050406030204" pitchFamily="18" charset="0"/>
                          </a:rPr>
                          <m:t>𝐜𝐭</m:t>
                        </m:r>
                      </m:sub>
                    </m:sSub>
                    <m:r>
                      <a:rPr lang="it-IT" b="1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1" i="0" smtClean="0">
                        <a:latin typeface="Cambria Math" panose="02040503050406030204" pitchFamily="18" charset="0"/>
                      </a:rPr>
                      <m:t>𝟏𝟎𝟎𝟎</m:t>
                    </m:r>
                    <m:r>
                      <a:rPr lang="it-IT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𝛍</m:t>
                    </m:r>
                    <m:r>
                      <a:rPr lang="el-GR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𝛀</m:t>
                    </m:r>
                    <m:sSup>
                      <m:sSupPr>
                        <m:ctrlPr>
                          <a:rPr lang="el-GR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it-IT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endParaRPr lang="en-US" sz="5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Inter-pancake spacers </a:t>
                </a:r>
                <a:r>
                  <a:rPr lang="en-US" dirty="0"/>
                  <a:t>dimensions:</a:t>
                </a:r>
              </a:p>
              <a:p>
                <a:endParaRPr lang="en-US" sz="5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Best compromise in terms of </a:t>
                </a:r>
                <a:r>
                  <a:rPr lang="en-US" b="1" u="sng" dirty="0"/>
                  <a:t>field</a:t>
                </a:r>
                <a:r>
                  <a:rPr lang="en-US" dirty="0"/>
                  <a:t> (B1, B2, focusing strength), margins (</a:t>
                </a:r>
                <a:r>
                  <a:rPr lang="en-US" dirty="0" err="1"/>
                  <a:t>Ic</a:t>
                </a:r>
                <a:r>
                  <a:rPr lang="en-US" dirty="0"/>
                  <a:t>) and </a:t>
                </a:r>
                <a:r>
                  <a:rPr lang="en-US" b="1" u="sng" dirty="0"/>
                  <a:t>mechanics</a:t>
                </a:r>
                <a:r>
                  <a:rPr lang="en-US" dirty="0"/>
                  <a:t>.</a:t>
                </a:r>
                <a:endParaRPr lang="en-US" u="sng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CFB7D4E-2233-090A-E0C2-CD4AEC446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20" y="861881"/>
                <a:ext cx="6210516" cy="3007042"/>
              </a:xfrm>
              <a:prstGeom prst="rect">
                <a:avLst/>
              </a:prstGeom>
              <a:blipFill>
                <a:blip r:embed="rId6"/>
                <a:stretch>
                  <a:fillRect l="-687" t="-810" r="-785" b="-22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150">
            <a:extLst>
              <a:ext uri="{FF2B5EF4-FFF2-40B4-BE49-F238E27FC236}">
                <a16:creationId xmlns:a16="http://schemas.microsoft.com/office/drawing/2014/main" id="{60EB0B37-0A86-BE4F-F68D-0709B96711BF}"/>
              </a:ext>
            </a:extLst>
          </p:cNvPr>
          <p:cNvSpPr txBox="1"/>
          <p:nvPr/>
        </p:nvSpPr>
        <p:spPr>
          <a:xfrm>
            <a:off x="402121" y="4572650"/>
            <a:ext cx="2765331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spacer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it-IT" sz="1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 1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&gt; 2 mm</a:t>
            </a: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it-IT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 2</a:t>
            </a:r>
            <a:r>
              <a:rPr lang="it-IT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&gt; 2 mm</a:t>
            </a:r>
            <a:endParaRPr lang="it-IT" b="1" dirty="0">
              <a:solidFill>
                <a:schemeClr val="accent2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0E6142B-A61E-CBAA-B28B-CA52E2C9F4B6}"/>
              </a:ext>
            </a:extLst>
          </p:cNvPr>
          <p:cNvGrpSpPr/>
          <p:nvPr/>
        </p:nvGrpSpPr>
        <p:grpSpPr>
          <a:xfrm>
            <a:off x="3907253" y="4288936"/>
            <a:ext cx="2042969" cy="2067414"/>
            <a:chOff x="3968935" y="4252268"/>
            <a:chExt cx="2042969" cy="2067414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D53A9D-FEB3-89BC-3FD9-4A4DB7F7501A}"/>
                </a:ext>
              </a:extLst>
            </p:cNvPr>
            <p:cNvSpPr txBox="1"/>
            <p:nvPr/>
          </p:nvSpPr>
          <p:spPr>
            <a:xfrm>
              <a:off x="3968936" y="4898365"/>
              <a:ext cx="6593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HTS</a:t>
              </a:r>
              <a:endParaRPr lang="en-US" sz="1600" b="1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E89B233-99C5-CF57-F6D5-BF948771D3AF}"/>
                </a:ext>
              </a:extLst>
            </p:cNvPr>
            <p:cNvSpPr txBox="1"/>
            <p:nvPr/>
          </p:nvSpPr>
          <p:spPr>
            <a:xfrm>
              <a:off x="3968935" y="5747289"/>
              <a:ext cx="65936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HTS</a:t>
              </a:r>
              <a:endParaRPr lang="en-US" sz="1600" b="1" dirty="0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B0654E5C-6399-353A-5DB3-2F5628FAD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93782" y="4464462"/>
              <a:ext cx="1425912" cy="18552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07BF07D-2AE0-B284-328C-882E87C1CEF9}"/>
                    </a:ext>
                  </a:extLst>
                </p:cNvPr>
                <p:cNvSpPr txBox="1"/>
                <p:nvPr/>
              </p:nvSpPr>
              <p:spPr>
                <a:xfrm>
                  <a:off x="4201571" y="4252268"/>
                  <a:ext cx="1810333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it-IT" sz="1600" b="1" dirty="0">
                      <a:solidFill>
                        <a:schemeClr val="accent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SS tape: </a:t>
                  </a:r>
                  <a14:m>
                    <m:oMath xmlns:m="http://schemas.openxmlformats.org/officeDocument/2006/math">
                      <m:r>
                        <a:rPr lang="it-IT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𝟐𝟔</m:t>
                      </m:r>
                      <m:r>
                        <a:rPr lang="it-IT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it-IT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𝛍</m:t>
                      </m:r>
                      <m:r>
                        <a:rPr lang="it-IT" sz="1600" b="1" i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𝐦</m:t>
                      </m:r>
                    </m:oMath>
                  </a14:m>
                  <a:endParaRPr lang="en-US" sz="1600" b="1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107BF07D-2AE0-B284-328C-882E87C1CE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1571" y="4252268"/>
                  <a:ext cx="1810333" cy="338554"/>
                </a:xfrm>
                <a:prstGeom prst="rect">
                  <a:avLst/>
                </a:prstGeom>
                <a:blipFill>
                  <a:blip r:embed="rId8"/>
                  <a:stretch>
                    <a:fillRect l="-1684" t="-7143" b="-1964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DCB5C7BE-46D2-DC0C-AFB5-3027BA92B383}"/>
              </a:ext>
            </a:extLst>
          </p:cNvPr>
          <p:cNvSpPr txBox="1"/>
          <p:nvPr/>
        </p:nvSpPr>
        <p:spPr>
          <a:xfrm>
            <a:off x="5983527" y="5199182"/>
            <a:ext cx="1264823" cy="584775"/>
          </a:xfrm>
          <a:prstGeom prst="rect">
            <a:avLst/>
          </a:prstGeom>
          <a:noFill/>
          <a:ln w="38100">
            <a:solidFill>
              <a:srgbClr val="F40E53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Conductor Section</a:t>
            </a:r>
            <a:endParaRPr lang="en-US" sz="1600" b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F7ED45-6E42-83EA-AFF4-8C7C9EDB57F8}"/>
              </a:ext>
            </a:extLst>
          </p:cNvPr>
          <p:cNvGrpSpPr/>
          <p:nvPr/>
        </p:nvGrpSpPr>
        <p:grpSpPr>
          <a:xfrm>
            <a:off x="7040716" y="861881"/>
            <a:ext cx="4313084" cy="3934381"/>
            <a:chOff x="7376037" y="883958"/>
            <a:chExt cx="4313084" cy="393438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EAE272-6460-FAA7-C89E-50E0B4BA8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15101" r="37607"/>
            <a:stretch/>
          </p:blipFill>
          <p:spPr>
            <a:xfrm rot="16200000">
              <a:off x="7886386" y="1015604"/>
              <a:ext cx="3292386" cy="431308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88E5070-DB03-119B-9012-F459B76E3C30}"/>
                </a:ext>
              </a:extLst>
            </p:cNvPr>
            <p:cNvSpPr txBox="1"/>
            <p:nvPr/>
          </p:nvSpPr>
          <p:spPr>
            <a:xfrm>
              <a:off x="10739681" y="1702498"/>
              <a:ext cx="949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83964"/>
                  </a:solidFill>
                  <a:latin typeface="Montserrat" panose="00000500000000000000" pitchFamily="2" charset="0"/>
                </a:rPr>
                <a:t>Coil 1</a:t>
              </a:r>
              <a:endParaRPr lang="en-GB" sz="2000" dirty="0">
                <a:solidFill>
                  <a:srgbClr val="C83964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082271-0B10-4DC9-0224-7AEF16AA90C5}"/>
                </a:ext>
              </a:extLst>
            </p:cNvPr>
            <p:cNvSpPr txBox="1"/>
            <p:nvPr/>
          </p:nvSpPr>
          <p:spPr>
            <a:xfrm>
              <a:off x="8432647" y="3347418"/>
              <a:ext cx="8737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C83964"/>
                  </a:solidFill>
                  <a:latin typeface="Montserrat" panose="00000500000000000000" pitchFamily="2" charset="0"/>
                </a:rPr>
                <a:t>Coil 2</a:t>
              </a:r>
              <a:endParaRPr lang="en-GB" sz="2000" dirty="0">
                <a:solidFill>
                  <a:srgbClr val="C83964"/>
                </a:solidFill>
                <a:latin typeface="Montserrat" panose="00000500000000000000" pitchFamily="2" charset="0"/>
              </a:endParaRPr>
            </a:p>
          </p:txBody>
        </p: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6163227C-42C8-B123-3388-9D5A4954206C}"/>
                </a:ext>
              </a:extLst>
            </p:cNvPr>
            <p:cNvCxnSpPr>
              <a:cxnSpLocks/>
            </p:cNvCxnSpPr>
            <p:nvPr/>
          </p:nvCxnSpPr>
          <p:spPr>
            <a:xfrm>
              <a:off x="8247703" y="1397844"/>
              <a:ext cx="621807" cy="10094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E9E58758-C903-8097-6C7A-56E4D26B99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58097" y="1195484"/>
              <a:ext cx="385563" cy="14284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09FBCD0-88DD-34FE-F9C1-D87ADB7590C0}"/>
                </a:ext>
              </a:extLst>
            </p:cNvPr>
            <p:cNvSpPr txBox="1"/>
            <p:nvPr/>
          </p:nvSpPr>
          <p:spPr>
            <a:xfrm>
              <a:off x="7539926" y="1087852"/>
              <a:ext cx="12315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dirty="0"/>
                <a:t>HTS coil</a:t>
              </a:r>
              <a:endParaRPr lang="en-GB" sz="2000" dirty="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3650591-7D3F-9C8E-DCDE-951390FFA9C7}"/>
                </a:ext>
              </a:extLst>
            </p:cNvPr>
            <p:cNvSpPr txBox="1"/>
            <p:nvPr/>
          </p:nvSpPr>
          <p:spPr>
            <a:xfrm>
              <a:off x="8541279" y="883958"/>
              <a:ext cx="143350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SS Spacer</a:t>
              </a:r>
              <a:endParaRPr lang="en-GB" sz="20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324EA35-3592-F050-A3E7-AE3F46C590CC}"/>
              </a:ext>
            </a:extLst>
          </p:cNvPr>
          <p:cNvSpPr txBox="1"/>
          <p:nvPr/>
        </p:nvSpPr>
        <p:spPr>
          <a:xfrm>
            <a:off x="217344" y="5828769"/>
            <a:ext cx="359664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83964"/>
                </a:solidFill>
              </a:rPr>
              <a:t>*</a:t>
            </a:r>
            <a:r>
              <a:rPr lang="en-US" sz="1200" dirty="0"/>
              <a:t>Tape data from: [</a:t>
            </a:r>
            <a:r>
              <a:rPr lang="en-US" sz="1200" i="1" dirty="0"/>
              <a:t>University of Victoria Wellington, Robinson HTS critical current database, SuperOx YBCO 2G HTS data. https://htsdb.wimbush.eu</a:t>
            </a:r>
            <a:r>
              <a:rPr lang="en-US" sz="12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87290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FBBC4-3C6A-4F26-C6B3-8C33B31A0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E461A6B-C384-7D6F-E852-87BDA80F2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01" r="37607"/>
          <a:stretch/>
        </p:blipFill>
        <p:spPr>
          <a:xfrm rot="16200000">
            <a:off x="7551066" y="1207976"/>
            <a:ext cx="3292386" cy="4313083"/>
          </a:xfrm>
          <a:prstGeom prst="rect">
            <a:avLst/>
          </a:prstGeom>
        </p:spPr>
      </p:pic>
      <p:sp>
        <p:nvSpPr>
          <p:cNvPr id="61" name="Title 1">
            <a:extLst>
              <a:ext uri="{FF2B5EF4-FFF2-40B4-BE49-F238E27FC236}">
                <a16:creationId xmlns:a16="http://schemas.microsoft.com/office/drawing/2014/main" id="{43E2D206-0CE9-B278-68E3-3A8BDE83C9BE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8922978" cy="995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3200" b="1" i="0" u="none" strike="noStrike" cap="none">
                <a:solidFill>
                  <a:srgbClr val="F40E53"/>
                </a:solidFill>
                <a:latin typeface="Arial" panose="020B0604020202020204" pitchFamily="34" charset="0"/>
                <a:ea typeface="Exo"/>
                <a:cs typeface="Arial" panose="020B0604020202020204" pitchFamily="34" charset="0"/>
                <a:sym typeface="Ex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defRPr sz="2400" b="1" i="0" u="none" strike="noStrike" cap="none">
                <a:solidFill>
                  <a:srgbClr val="F40E5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40E53"/>
              </a:buClr>
              <a:buSzPts val="1800"/>
              <a:buFont typeface="Exo"/>
              <a:buNone/>
              <a:tabLst/>
              <a:defRPr/>
            </a:pPr>
            <a:r>
              <a:rPr lang="en-US" kern="0" dirty="0"/>
              <a:t>Configurations Studied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40E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Exo"/>
            </a:endParaRPr>
          </a:p>
        </p:txBody>
      </p:sp>
      <p:pic>
        <p:nvPicPr>
          <p:cNvPr id="3" name="Image 8" descr="MUON-Slide-graphBase-pagebottom.jpg">
            <a:extLst>
              <a:ext uri="{FF2B5EF4-FFF2-40B4-BE49-F238E27FC236}">
                <a16:creationId xmlns:a16="http://schemas.microsoft.com/office/drawing/2014/main" id="{072C36B2-4214-CE54-D9A1-E6498B8E8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55000"/>
          </a:blip>
          <a:srcRect l="2527"/>
          <a:stretch/>
        </p:blipFill>
        <p:spPr>
          <a:xfrm>
            <a:off x="-20339" y="6064889"/>
            <a:ext cx="12177378" cy="784694"/>
          </a:xfrm>
          <a:prstGeom prst="rect">
            <a:avLst/>
          </a:prstGeom>
        </p:spPr>
      </p:pic>
      <p:pic>
        <p:nvPicPr>
          <p:cNvPr id="7" name="Picture 6" descr="Muon Collider Physics Summary - CERN Document Server">
            <a:extLst>
              <a:ext uri="{FF2B5EF4-FFF2-40B4-BE49-F238E27FC236}">
                <a16:creationId xmlns:a16="http://schemas.microsoft.com/office/drawing/2014/main" id="{D8436E05-985F-60A6-1658-F9C783035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200" y="65323"/>
            <a:ext cx="994939" cy="102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03758-4F9B-0302-7770-2D922274F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2439" y="0"/>
            <a:ext cx="994939" cy="1151467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893925-F5EE-A9F8-AE3A-5B39456C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53EC0-8A46-4635-AD92-36D5DFDA3761}" type="slidenum">
              <a:rPr lang="it-IT" smtClean="0"/>
              <a:t>9</a:t>
            </a:fld>
            <a:endParaRPr lang="it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B30596-52E4-C11F-D720-FDE425342FE9}"/>
              </a:ext>
            </a:extLst>
          </p:cNvPr>
          <p:cNvSpPr txBox="1"/>
          <p:nvPr/>
        </p:nvSpPr>
        <p:spPr>
          <a:xfrm>
            <a:off x="10404360" y="1959821"/>
            <a:ext cx="949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83964"/>
                </a:solidFill>
                <a:latin typeface="Montserrat" panose="00000500000000000000" pitchFamily="2" charset="0"/>
              </a:rPr>
              <a:t>Coil 1</a:t>
            </a:r>
            <a:endParaRPr lang="en-GB" sz="2000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D1C783-BB8C-F490-0C62-46D17A08A600}"/>
              </a:ext>
            </a:extLst>
          </p:cNvPr>
          <p:cNvSpPr txBox="1"/>
          <p:nvPr/>
        </p:nvSpPr>
        <p:spPr>
          <a:xfrm>
            <a:off x="8097326" y="3604741"/>
            <a:ext cx="87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83964"/>
                </a:solidFill>
                <a:latin typeface="Montserrat" panose="00000500000000000000" pitchFamily="2" charset="0"/>
              </a:rPr>
              <a:t>Coil 2</a:t>
            </a:r>
            <a:endParaRPr lang="en-GB" sz="2000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78B37BF-3393-58B6-8FA7-80F54D80542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328" t="11333" r="50292" b="25775"/>
          <a:stretch/>
        </p:blipFill>
        <p:spPr>
          <a:xfrm rot="16200000">
            <a:off x="1268353" y="1207976"/>
            <a:ext cx="3292387" cy="431308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D338F09-8128-77FD-926C-135792FD1917}"/>
              </a:ext>
            </a:extLst>
          </p:cNvPr>
          <p:cNvSpPr txBox="1"/>
          <p:nvPr/>
        </p:nvSpPr>
        <p:spPr>
          <a:xfrm>
            <a:off x="3934736" y="1995652"/>
            <a:ext cx="949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83964"/>
                </a:solidFill>
                <a:latin typeface="Montserrat" panose="00000500000000000000" pitchFamily="2" charset="0"/>
              </a:rPr>
              <a:t>Coil 1</a:t>
            </a:r>
            <a:endParaRPr lang="en-GB" sz="2000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003B453-B888-E59D-6F82-631CB2E668C3}"/>
              </a:ext>
            </a:extLst>
          </p:cNvPr>
          <p:cNvSpPr txBox="1"/>
          <p:nvPr/>
        </p:nvSpPr>
        <p:spPr>
          <a:xfrm>
            <a:off x="2040821" y="3604741"/>
            <a:ext cx="873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83964"/>
                </a:solidFill>
                <a:latin typeface="Montserrat" panose="00000500000000000000" pitchFamily="2" charset="0"/>
              </a:rPr>
              <a:t>Coil 2</a:t>
            </a:r>
            <a:endParaRPr lang="en-GB" sz="2000" dirty="0">
              <a:solidFill>
                <a:srgbClr val="C83964"/>
              </a:solidFill>
              <a:latin typeface="Montserrat" panose="000005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0B19181-53E4-429E-048B-17547F1C304C}"/>
              </a:ext>
            </a:extLst>
          </p:cNvPr>
          <p:cNvSpPr txBox="1"/>
          <p:nvPr/>
        </p:nvSpPr>
        <p:spPr>
          <a:xfrm>
            <a:off x="1519081" y="1352543"/>
            <a:ext cx="27909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kern="0" dirty="0">
                <a:solidFill>
                  <a:schemeClr val="accent1"/>
                </a:solidFill>
              </a:rPr>
              <a:t>“B5 DEMO MAG 2.3”</a:t>
            </a:r>
            <a:endParaRPr lang="en-GB" sz="2200" b="1" i="1" dirty="0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3A46B5-274C-3830-1980-61F5ED63CFAD}"/>
              </a:ext>
            </a:extLst>
          </p:cNvPr>
          <p:cNvSpPr txBox="1"/>
          <p:nvPr/>
        </p:nvSpPr>
        <p:spPr>
          <a:xfrm>
            <a:off x="7711001" y="1352543"/>
            <a:ext cx="297251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i="1" kern="0" dirty="0">
                <a:solidFill>
                  <a:schemeClr val="accent1"/>
                </a:solidFill>
              </a:rPr>
              <a:t>“B5 DEMO MAG 2.4”</a:t>
            </a:r>
            <a:endParaRPr lang="en-GB" sz="2200" b="1" i="1" dirty="0">
              <a:solidFill>
                <a:schemeClr val="accent1"/>
              </a:solidFill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C26DF7D-E63C-D26F-B69A-A3A34EE930B4}"/>
              </a:ext>
            </a:extLst>
          </p:cNvPr>
          <p:cNvSpPr/>
          <p:nvPr/>
        </p:nvSpPr>
        <p:spPr>
          <a:xfrm>
            <a:off x="406400" y="1244600"/>
            <a:ext cx="4921851" cy="4267200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132EB86-A0D7-D6C2-CFDA-8609AABBB11A}"/>
              </a:ext>
            </a:extLst>
          </p:cNvPr>
          <p:cNvSpPr/>
          <p:nvPr/>
        </p:nvSpPr>
        <p:spPr>
          <a:xfrm>
            <a:off x="6711351" y="1244600"/>
            <a:ext cx="4921851" cy="4267200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6BDBAC-29F1-6923-E1CB-8C7D234A4CF4}"/>
              </a:ext>
            </a:extLst>
          </p:cNvPr>
          <p:cNvSpPr txBox="1"/>
          <p:nvPr/>
        </p:nvSpPr>
        <p:spPr>
          <a:xfrm>
            <a:off x="1125866" y="5511800"/>
            <a:ext cx="358575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kern="0" dirty="0">
                <a:solidFill>
                  <a:schemeClr val="accent1"/>
                </a:solidFill>
              </a:rPr>
              <a:t>Configuration considered in current integration studies (Grid-Based Coil Scan)</a:t>
            </a:r>
            <a:endParaRPr lang="en-GB" sz="2200" dirty="0">
              <a:solidFill>
                <a:schemeClr val="accent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8FDA100-50DF-10E9-7551-7765E126CF1D}"/>
              </a:ext>
            </a:extLst>
          </p:cNvPr>
          <p:cNvSpPr txBox="1"/>
          <p:nvPr/>
        </p:nvSpPr>
        <p:spPr>
          <a:xfrm>
            <a:off x="7278417" y="5549164"/>
            <a:ext cx="37877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kern="0" dirty="0">
                <a:solidFill>
                  <a:schemeClr val="accent1"/>
                </a:solidFill>
              </a:rPr>
              <a:t>Better Optimized Version (Pattern Search Optimization)</a:t>
            </a:r>
            <a:endParaRPr lang="en-GB" sz="2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98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22&lt;/Entity&gt;&#10;  &lt;Tag&gt;pg22&lt;/Tag&gt;&#10;  &lt;Node&gt;Results &amp;gt; 1D Plot Group 22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2858 x 1167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2858&quot; /&gt;&#10;    &lt;Property name=&quot;screenheightpx&quot; type=&quot;integer&quot; value=&quot;116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Group 22 &amp;gt; Table Graph 2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ff&quot; /&gt;&#10;    &lt;Property name=&quot;xmin&quot; type=&quot;real&quot; value=&quot;-1.2387380929168268&quot; /&gt;&#10;    &lt;Property name=&quot;xmax&quot; type=&quot;real&quot; value=&quot;201.23873809291683&quot; /&gt;&#10;    &lt;Property name=&quot;ymin&quot; type=&quot;real&quot; value=&quot;-362.3097826926641&quot; /&gt;&#10;    &lt;Property name=&quot;ymax&quot; type=&quot;real&quot; value=&quot;272.741009334425&quot; /&gt;&#10;    &lt;Property name=&quot;showsecaxislimit&quot; type=&quot;group&quot; value=&quot;off&quot; /&gt;&#10;    &lt;Property name=&quot;yminsec&quot; type=&quot;real&quot; value=&quot;-0.606341319634511&quot; /&gt;&#10;    &lt;Property name=&quot;ymaxsec&quot; type=&quot;real&quot; value=&quot;20.60634131963451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20&quot; /&gt;&#10;    &lt;Property name=&quot;showyspacing&quot; type=&quot;group&quot; value=&quot;on&quot; /&gt;&#10;    &lt;Property name=&quot;yspacing&quot; type=&quot;real&quot; value=&quot;60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569444648287&lt;/UpdateTimeStamp&gt;&#10;&lt;/Root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2&lt;/Entity&gt;&#10;  &lt;Tag&gt;pg12&lt;/Tag&gt;&#10;  &lt;Node&gt;Results &amp;gt; Stress (solid) - Study 3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941 x 1292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941&quot; /&gt;&#10;    &lt;Property name=&quot;screenheightpx&quot; type=&quot;integer&quot; value=&quot;1292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Stress (solid) - Study 3 &amp;gt; Surface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n&quot; /&gt;&#10;    &lt;Property name=&quot;axes2d&quot; type=&quot;bool&quot; value=&quot;off&quot; /&gt;&#10;    &lt;Property name=&quot;logo2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ff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4585988521575928&quot; /&gt;&#10;    &lt;Property name=&quot;xmax&quot; type=&quot;real&quot; value=&quot;-0.1278051733970642&quot; /&gt;&#10;    &lt;Property name=&quot;ymin&quot; type=&quot;real&quot; value=&quot;0.15605874359607697&quot; /&gt;&#10;    &lt;Property name=&quot;ymax&quot; type=&quot;real&quot; value=&quot;0.3901529312133789&quot; /&gt;&#10;    &lt;Property name=&quot;xminhidden&quot; type=&quot;real&quot; value=&quot;-0.4585988521575928&quot; /&gt;&#10;    &lt;Property name=&quot;xmaxhidden&quot; type=&quot;real&quot; value=&quot;-0.1278051733970642&quot; /&gt;&#10;    &lt;Property name=&quot;yminhidden&quot; type=&quot;real&quot; value=&quot;0.15605874359607697&quot; /&gt;&#10;    &lt;Property name=&quot;ymaxhidden&quot; type=&quot;real&quot; value=&quot;0.3901529312133789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0.05000000074505806&quot; /&gt;&#10;    &lt;Property name=&quot;abstractviewrratio&quot; type=&quot;real&quot; value=&quot;0.05000000074505806&quot; /&gt;&#10;    &lt;Property name=&quot;abstractviewbratio&quot; type=&quot;real&quot; value=&quot;-0.16400831937789917&quot; /&gt;&#10;    &lt;Property name=&quot;abstractviewtratio&quot; type=&quot;real&quot; value=&quot;0.16400839388370514&quot; /&gt;&#10;    &lt;Property name=&quot;abstractviewxscale&quot; type=&quot;real&quot; value=&quot;1.9378657452762127E-4&quot; /&gt;&#10;    &lt;Property name=&quot;abstractviewyscale&quot; type=&quot;real&quot; value=&quot;1.9378657452762127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1941, 1292&quot; /&gt;&#10;    &lt;Property name=&quot;renderareasizedip&quot; type=&quot;realarray&quot; value=&quot;1707, 1208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595219832071&lt;/UpdateTimeStamp&gt;&#10;&lt;/Root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2&lt;/Entity&gt;&#10;  &lt;Tag&gt;pg12&lt;/Tag&gt;&#10;  &lt;Node&gt;Results &amp;gt; Stress (solid) - Study 3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941 x 1292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941&quot; /&gt;&#10;    &lt;Property name=&quot;screenheightpx&quot; type=&quot;integer&quot; value=&quot;1292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Stress (solid) - Study 3 &amp;gt; Surface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n&quot; /&gt;&#10;    &lt;Property name=&quot;axes2d&quot; type=&quot;bool&quot; value=&quot;off&quot; /&gt;&#10;    &lt;Property name=&quot;logo2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ff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4585988521575928&quot; /&gt;&#10;    &lt;Property name=&quot;xmax&quot; type=&quot;real&quot; value=&quot;-0.1278051733970642&quot; /&gt;&#10;    &lt;Property name=&quot;ymin&quot; type=&quot;real&quot; value=&quot;0.15605874359607697&quot; /&gt;&#10;    &lt;Property name=&quot;ymax&quot; type=&quot;real&quot; value=&quot;0.3901529312133789&quot; /&gt;&#10;    &lt;Property name=&quot;xminhidden&quot; type=&quot;real&quot; value=&quot;-0.4585988521575928&quot; /&gt;&#10;    &lt;Property name=&quot;xmaxhidden&quot; type=&quot;real&quot; value=&quot;-0.1278051733970642&quot; /&gt;&#10;    &lt;Property name=&quot;yminhidden&quot; type=&quot;real&quot; value=&quot;0.15605874359607697&quot; /&gt;&#10;    &lt;Property name=&quot;ymaxhidden&quot; type=&quot;real&quot; value=&quot;0.3901529312133789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0.05000000074505806&quot; /&gt;&#10;    &lt;Property name=&quot;abstractviewrratio&quot; type=&quot;real&quot; value=&quot;0.05000000074505806&quot; /&gt;&#10;    &lt;Property name=&quot;abstractviewbratio&quot; type=&quot;real&quot; value=&quot;-0.16400831937789917&quot; /&gt;&#10;    &lt;Property name=&quot;abstractviewtratio&quot; type=&quot;real&quot; value=&quot;0.16400839388370514&quot; /&gt;&#10;    &lt;Property name=&quot;abstractviewxscale&quot; type=&quot;real&quot; value=&quot;1.9378657452762127E-4&quot; /&gt;&#10;    &lt;Property name=&quot;abstractviewyscale&quot; type=&quot;real&quot; value=&quot;1.9378657452762127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1941, 1292&quot; /&gt;&#10;    &lt;Property name=&quot;renderareasizedip&quot; type=&quot;realarray&quot; value=&quot;1707, 1208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595487152660&lt;/UpdateTimeStamp&gt;&#10;&lt;/Root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8&lt;/Entity&gt;&#10;  &lt;Tag&gt;pg18&lt;/Tag&gt;&#10;  &lt;Node&gt;Results &amp;gt; 1D Plot Group 18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2734 x 1167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2734&quot; /&gt;&#10;    &lt;Property name=&quot;screenheightpx&quot; type=&quot;integer&quot; value=&quot;116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Group 18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n&quot; /&gt;&#10;    &lt;Property name=&quot;xmin&quot; type=&quot;real&quot; value=&quot;-1.579923271318907&quot; /&gt;&#10;    &lt;Property name=&quot;xmax&quot; type=&quot;real&quot; value=&quot;141.7799232713189&quot; /&gt;&#10;    &lt;Property name=&quot;ymin&quot; type=&quot;real&quot; value=&quot;-311.8402817778935&quot; /&gt;&#10;    &lt;Property name=&quot;ymax&quot; type=&quot;real&quot; value=&quot;447.20885008196115&quot; /&gt;&#10;    &lt;Property name=&quot;showsecaxislimit&quot; type=&quot;group&quot; value=&quot;off&quot; /&gt;&#10;    &lt;Property name=&quot;yminsec&quot; type=&quot;real&quot; value=&quot;-0.606341319634511&quot; /&gt;&#10;    &lt;Property name=&quot;ymaxsec&quot; type=&quot;real&quot; value=&quot;20.60634131963451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20&quot; /&gt;&#10;    &lt;Property name=&quot;showyspacing&quot; type=&quot;group&quot; value=&quot;on&quot; /&gt;&#10;    &lt;Property name=&quot;yspacing&quot; type=&quot;real&quot; value=&quot;60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016766444739&lt;/UpdateTimeStamp&gt;&#10;&lt;/Root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9&lt;/Entity&gt;&#10;  &lt;Tag&gt;pg19&lt;/Tag&gt;&#10;  &lt;Node&gt;Results &amp;gt; 1D Plot Group 19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2734 x 1167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2734&quot; /&gt;&#10;    &lt;Property name=&quot;screenheightpx&quot; type=&quot;integer&quot; value=&quot;116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Group 19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n&quot; /&gt;&#10;    &lt;Property name=&quot;xmin&quot; type=&quot;real&quot; value=&quot;-1.579923271318907&quot; /&gt;&#10;    &lt;Property name=&quot;xmax&quot; type=&quot;real&quot; value=&quot;141.7799232713189&quot; /&gt;&#10;    &lt;Property name=&quot;ymin&quot; type=&quot;real&quot; value=&quot;-0.3873911131644438&quot; /&gt;&#10;    &lt;Property name=&quot;ymax&quot; type=&quot;real&quot; value=&quot;10.169594823229643&quot; /&gt;&#10;    &lt;Property name=&quot;showsecaxislimit&quot; type=&quot;group&quot; value=&quot;off&quot; /&gt;&#10;    &lt;Property name=&quot;yminsec&quot; type=&quot;real&quot; value=&quot;-0.606341319634511&quot; /&gt;&#10;    &lt;Property name=&quot;ymaxsec&quot; type=&quot;real&quot; value=&quot;20.60634131963451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20&quot; /&gt;&#10;    &lt;Property name=&quot;showyspacing&quot; type=&quot;group&quot; value=&quot;on&quot; /&gt;&#10;    &lt;Property name=&quot;yspacing&quot; type=&quot;real&quot; value=&quot;1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019263058665&lt;/UpdateTimeStamp&gt;&#10;&lt;/Root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2&lt;/Entity&gt;&#10;  &lt;Tag&gt;pg12&lt;/Tag&gt;&#10;  &lt;Node&gt;Results &amp;gt; Stress (solid) - Study 3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941 x 1292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941&quot; /&gt;&#10;    &lt;Property name=&quot;screenheightpx&quot; type=&quot;integer&quot; value=&quot;1292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Stress (solid) - Study 3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n&quot; /&gt;&#10;    &lt;Property name=&quot;axes2d&quot; type=&quot;bool&quot; value=&quot;off&quot; /&gt;&#10;    &lt;Property name=&quot;logo2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ff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4585988521575928&quot; /&gt;&#10;    &lt;Property name=&quot;xmax&quot; type=&quot;real&quot; value=&quot;-0.1278051733970642&quot; /&gt;&#10;    &lt;Property name=&quot;ymin&quot; type=&quot;real&quot; value=&quot;0.15586496889591217&quot; /&gt;&#10;    &lt;Property name=&quot;ymax&quot; type=&quot;real&quot; value=&quot;0.3903467059135437&quot; /&gt;&#10;    &lt;Property name=&quot;xminhidden&quot; type=&quot;real&quot; value=&quot;-0.4585988521575928&quot; /&gt;&#10;    &lt;Property name=&quot;xmaxhidden&quot; type=&quot;real&quot; value=&quot;-0.1278051733970642&quot; /&gt;&#10;    &lt;Property name=&quot;yminhidden&quot; type=&quot;real&quot; value=&quot;0.15586496889591217&quot; /&gt;&#10;    &lt;Property name=&quot;ymaxhidden&quot; type=&quot;real&quot; value=&quot;0.3903467059135437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0.05000000074505806&quot; /&gt;&#10;    &lt;Property name=&quot;abstractviewrratio&quot; type=&quot;real&quot; value=&quot;0.05000000074505806&quot; /&gt;&#10;    &lt;Property name=&quot;abstractviewbratio&quot; type=&quot;real&quot; value=&quot;-0.16400831937789917&quot; /&gt;&#10;    &lt;Property name=&quot;abstractviewtratio&quot; type=&quot;real&quot; value=&quot;0.16400839388370514&quot; /&gt;&#10;    &lt;Property name=&quot;abstractviewxscale&quot; type=&quot;real&quot; value=&quot;1.9378657452762127E-4&quot; /&gt;&#10;    &lt;Property name=&quot;abstractviewyscale&quot; type=&quot;real&quot; value=&quot;1.9378657452762127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1941, 1292&quot; /&gt;&#10;    &lt;Property name=&quot;renderareasizedip&quot; type=&quot;realarray&quot; value=&quot;1707, 1210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594751529623&lt;/UpdateTimeStamp&gt;&#10;&lt;/Root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2&lt;/Entity&gt;&#10;  &lt;Tag&gt;pg12&lt;/Tag&gt;&#10;  &lt;Node&gt;Results &amp;gt; Stress (solid) - Study 3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941 x 1292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941&quot; /&gt;&#10;    &lt;Property name=&quot;screenheightpx&quot; type=&quot;integer&quot; value=&quot;1292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Stress (solid) - Study 3 &amp;gt; Surface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n&quot; /&gt;&#10;    &lt;Property name=&quot;axes2d&quot; type=&quot;bool&quot; value=&quot;off&quot; /&gt;&#10;    &lt;Property name=&quot;logo2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ff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4585988521575928&quot; /&gt;&#10;    &lt;Property name=&quot;xmax&quot; type=&quot;real&quot; value=&quot;-0.1278051733970642&quot; /&gt;&#10;    &lt;Property name=&quot;ymin&quot; type=&quot;real&quot; value=&quot;0.15605874359607697&quot; /&gt;&#10;    &lt;Property name=&quot;ymax&quot; type=&quot;real&quot; value=&quot;0.3901529312133789&quot; /&gt;&#10;    &lt;Property name=&quot;xminhidden&quot; type=&quot;real&quot; value=&quot;-0.4585988521575928&quot; /&gt;&#10;    &lt;Property name=&quot;xmaxhidden&quot; type=&quot;real&quot; value=&quot;-0.1278051733970642&quot; /&gt;&#10;    &lt;Property name=&quot;yminhidden&quot; type=&quot;real&quot; value=&quot;0.15605874359607697&quot; /&gt;&#10;    &lt;Property name=&quot;ymaxhidden&quot; type=&quot;real&quot; value=&quot;0.3901529312133789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0.05000000074505806&quot; /&gt;&#10;    &lt;Property name=&quot;abstractviewrratio&quot; type=&quot;real&quot; value=&quot;0.05000000074505806&quot; /&gt;&#10;    &lt;Property name=&quot;abstractviewbratio&quot; type=&quot;real&quot; value=&quot;-0.16400831937789917&quot; /&gt;&#10;    &lt;Property name=&quot;abstractviewtratio&quot; type=&quot;real&quot; value=&quot;0.16400839388370514&quot; /&gt;&#10;    &lt;Property name=&quot;abstractviewxscale&quot; type=&quot;real&quot; value=&quot;1.9378657452762127E-4&quot; /&gt;&#10;    &lt;Property name=&quot;abstractviewyscale&quot; type=&quot;real&quot; value=&quot;1.9378657452762127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1941, 1292&quot; /&gt;&#10;    &lt;Property name=&quot;renderareasizedip&quot; type=&quot;realarray&quot; value=&quot;1707, 1208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595219832071&lt;/UpdateTimeStamp&gt;&#10;&lt;/Root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2&lt;/Entity&gt;&#10;  &lt;Tag&gt;pg12&lt;/Tag&gt;&#10;  &lt;Node&gt;Results &amp;gt; Stress (solid) - Study 3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941 x 1292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941&quot; /&gt;&#10;    &lt;Property name=&quot;screenheightpx&quot; type=&quot;integer&quot; value=&quot;1292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Stress (solid) - Study 3 &amp;gt; Surface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n&quot; /&gt;&#10;    &lt;Property name=&quot;axes2d&quot; type=&quot;bool&quot; value=&quot;off&quot; /&gt;&#10;    &lt;Property name=&quot;logo2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ff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4585988521575928&quot; /&gt;&#10;    &lt;Property name=&quot;xmax&quot; type=&quot;real&quot; value=&quot;-0.1278051733970642&quot; /&gt;&#10;    &lt;Property name=&quot;ymin&quot; type=&quot;real&quot; value=&quot;0.15605874359607697&quot; /&gt;&#10;    &lt;Property name=&quot;ymax&quot; type=&quot;real&quot; value=&quot;0.3901529312133789&quot; /&gt;&#10;    &lt;Property name=&quot;xminhidden&quot; type=&quot;real&quot; value=&quot;-0.4585988521575928&quot; /&gt;&#10;    &lt;Property name=&quot;xmaxhidden&quot; type=&quot;real&quot; value=&quot;-0.1278051733970642&quot; /&gt;&#10;    &lt;Property name=&quot;yminhidden&quot; type=&quot;real&quot; value=&quot;0.15605874359607697&quot; /&gt;&#10;    &lt;Property name=&quot;ymaxhidden&quot; type=&quot;real&quot; value=&quot;0.3901529312133789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0.05000000074505806&quot; /&gt;&#10;    &lt;Property name=&quot;abstractviewrratio&quot; type=&quot;real&quot; value=&quot;0.05000000074505806&quot; /&gt;&#10;    &lt;Property name=&quot;abstractviewbratio&quot; type=&quot;real&quot; value=&quot;-0.16400831937789917&quot; /&gt;&#10;    &lt;Property name=&quot;abstractviewtratio&quot; type=&quot;real&quot; value=&quot;0.16400839388370514&quot; /&gt;&#10;    &lt;Property name=&quot;abstractviewxscale&quot; type=&quot;real&quot; value=&quot;1.9378657452762127E-4&quot; /&gt;&#10;    &lt;Property name=&quot;abstractviewyscale&quot; type=&quot;real&quot; value=&quot;1.9378657452762127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1941, 1292&quot; /&gt;&#10;    &lt;Property name=&quot;renderareasizedip&quot; type=&quot;realarray&quot; value=&quot;1707, 1208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595487152660&lt;/UpdateTimeStamp&gt;&#10;&lt;/Root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9&lt;/Entity&gt;&#10;  &lt;Tag&gt;pg19&lt;/Tag&gt;&#10;  &lt;Node&gt;Results &amp;gt; 1D Plot Group 19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2734 x 1167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2734&quot; /&gt;&#10;    &lt;Property name=&quot;screenheightpx&quot; type=&quot;integer&quot; value=&quot;116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Group 19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n&quot; /&gt;&#10;    &lt;Property name=&quot;xmin&quot; type=&quot;real&quot; value=&quot;-1.579923271318907&quot; /&gt;&#10;    &lt;Property name=&quot;xmax&quot; type=&quot;real&quot; value=&quot;141.7799232713189&quot; /&gt;&#10;    &lt;Property name=&quot;ymin&quot; type=&quot;real&quot; value=&quot;-0.3873911131644438&quot; /&gt;&#10;    &lt;Property name=&quot;ymax&quot; type=&quot;real&quot; value=&quot;10.169594823229643&quot; /&gt;&#10;    &lt;Property name=&quot;showsecaxislimit&quot; type=&quot;group&quot; value=&quot;off&quot; /&gt;&#10;    &lt;Property name=&quot;yminsec&quot; type=&quot;real&quot; value=&quot;-0.606341319634511&quot; /&gt;&#10;    &lt;Property name=&quot;ymaxsec&quot; type=&quot;real&quot; value=&quot;20.60634131963451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20&quot; /&gt;&#10;    &lt;Property name=&quot;showyspacing&quot; type=&quot;group&quot; value=&quot;on&quot; /&gt;&#10;    &lt;Property name=&quot;yspacing&quot; type=&quot;real&quot; value=&quot;1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019263058665&lt;/UpdateTimeStamp&gt;&#10;&lt;/Root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22&lt;/Entity&gt;&#10;  &lt;Tag&gt;pg22&lt;/Tag&gt;&#10;  &lt;Node&gt;Results &amp;gt; 1D Plot Group 22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2858 x 1167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2858&quot; /&gt;&#10;    &lt;Property name=&quot;screenheightpx&quot; type=&quot;integer&quot; value=&quot;116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Group 22 &amp;gt; Table Graph 2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ff&quot; /&gt;&#10;    &lt;Property name=&quot;xmin&quot; type=&quot;real&quot; value=&quot;-1.2387380929168268&quot; /&gt;&#10;    &lt;Property name=&quot;xmax&quot; type=&quot;real&quot; value=&quot;201.23873809291683&quot; /&gt;&#10;    &lt;Property name=&quot;ymin&quot; type=&quot;real&quot; value=&quot;-362.3097826926641&quot; /&gt;&#10;    &lt;Property name=&quot;ymax&quot; type=&quot;real&quot; value=&quot;272.741009334425&quot; /&gt;&#10;    &lt;Property name=&quot;showsecaxislimit&quot; type=&quot;group&quot; value=&quot;off&quot; /&gt;&#10;    &lt;Property name=&quot;yminsec&quot; type=&quot;real&quot; value=&quot;-0.606341319634511&quot; /&gt;&#10;    &lt;Property name=&quot;ymaxsec&quot; type=&quot;real&quot; value=&quot;20.60634131963451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20&quot; /&gt;&#10;    &lt;Property name=&quot;showyspacing&quot; type=&quot;group&quot; value=&quot;on&quot; /&gt;&#10;    &lt;Property name=&quot;yspacing&quot; type=&quot;real&quot; value=&quot;60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569444648287&lt;/UpdateTimeStamp&gt;&#10;&lt;/Root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7&lt;/Entity&gt;&#10;  &lt;Tag&gt;pg17&lt;/Tag&gt;&#10;  &lt;Node&gt;Results &amp;gt; 1D Plot Group 17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2021 x 1106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2021&quot; /&gt;&#10;    &lt;Property name=&quot;screenheightpx&quot; type=&quot;integer&quot; value=&quot;1106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Group 17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8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n&quot; /&gt;&#10;    &lt;Property name=&quot;xmin&quot; type=&quot;real&quot; value=&quot;0.282547311722583324&quot; /&gt;&#10;    &lt;Property name=&quot;xmax&quot; type=&quot;real&quot; value=&quot;0.36251991804185647&quot; /&gt;&#10;    &lt;Property name=&quot;ymin&quot; type=&quot;real&quot; value=&quot;11.086158398415055&quot; /&gt;&#10;    &lt;Property name=&quot;ymax&quot; type=&quot;real&quot; value=&quot;106.96706931697847&quot; /&gt;&#10;    &lt;Property name=&quot;showsecaxislimit&quot; type=&quot;group&quot; value=&quot;off&quot; /&gt;&#10;    &lt;Property name=&quot;yminsec&quot; type=&quot;real&quot; value=&quot;0.23457613405107802&quot; /&gt;&#10;    &lt;Property name=&quot;ymaxsec&quot; type=&quot;real&quot; value=&quot;0.23952688832281996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0.005&quot; /&gt;&#10;    &lt;Property name=&quot;showyspacing&quot; type=&quot;group&quot; value=&quot;on&quot; /&gt;&#10;    &lt;Property name=&quot;yspacing&quot; type=&quot;real&quot; value=&quot;10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715096795810&lt;/UpdateTimeStamp&gt;&#10;&lt;/Root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9&lt;/Entity&gt;&#10;  &lt;Tag&gt;pg19&lt;/Tag&gt;&#10;  &lt;Node&gt;Results &amp;gt; 1D Plot Group 19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2734 x 1167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2734&quot; /&gt;&#10;    &lt;Property name=&quot;screenheightpx&quot; type=&quot;integer&quot; value=&quot;1167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Group 19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n&quot; /&gt;&#10;    &lt;Property name=&quot;xmin&quot; type=&quot;real&quot; value=&quot;-1.579923271318907&quot; /&gt;&#10;    &lt;Property name=&quot;xmax&quot; type=&quot;real&quot; value=&quot;141.7799232713189&quot; /&gt;&#10;    &lt;Property name=&quot;ymin&quot; type=&quot;real&quot; value=&quot;-0.3873911131644438&quot; /&gt;&#10;    &lt;Property name=&quot;ymax&quot; type=&quot;real&quot; value=&quot;10.169594823229643&quot; /&gt;&#10;    &lt;Property name=&quot;showsecaxislimit&quot; type=&quot;group&quot; value=&quot;off&quot; /&gt;&#10;    &lt;Property name=&quot;yminsec&quot; type=&quot;real&quot; value=&quot;-0.606341319634511&quot; /&gt;&#10;    &lt;Property name=&quot;ymaxsec&quot; type=&quot;real&quot; value=&quot;20.60634131963451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20&quot; /&gt;&#10;    &lt;Property name=&quot;showyspacing&quot; type=&quot;group&quot; value=&quot;on&quot; /&gt;&#10;    &lt;Property name=&quot;yspacing&quot; type=&quot;real&quot; value=&quot;1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019263058665&lt;/UpdateTimeStamp&gt;&#10;&lt;/Root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7&lt;/Entity&gt;&#10;  &lt;Tag&gt;pg17&lt;/Tag&gt;&#10;  &lt;Node&gt;Results &amp;gt; 1D Plot Group 17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2021 x 1106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2021&quot; /&gt;&#10;    &lt;Property name=&quot;screenheightpx&quot; type=&quot;integer&quot; value=&quot;1106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Group 17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8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n&quot; /&gt;&#10;    &lt;Property name=&quot;xmin&quot; type=&quot;real&quot; value=&quot;0.18246696841262133&quot; /&gt;&#10;    &lt;Property name=&quot;xmax&quot; type=&quot;real&quot; value=&quot;0.2577532091523746126&quot; /&gt;&#10;    &lt;Property name=&quot;ymin&quot; type=&quot;real&quot; value=&quot;-18.713254776401538&quot; /&gt;&#10;    &lt;Property name=&quot;ymax&quot; type=&quot;real&quot; value=&quot;111.80496785833436&quot; /&gt;&#10;    &lt;Property name=&quot;showsecaxislimit&quot; type=&quot;group&quot; value=&quot;off&quot; /&gt;&#10;    &lt;Property name=&quot;yminsec&quot; type=&quot;real&quot; value=&quot;0.23457613405107802&quot; /&gt;&#10;    &lt;Property name=&quot;ymaxsec&quot; type=&quot;real&quot; value=&quot;0.23952688832281996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0.005&quot; /&gt;&#10;    &lt;Property name=&quot;showyspacing&quot; type=&quot;group&quot; value=&quot;on&quot; /&gt;&#10;    &lt;Property name=&quot;yspacing&quot; type=&quot;real&quot; value=&quot;10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712966359713&lt;/UpdateTimeStamp&gt;&#10;&lt;/Root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7&lt;/Entity&gt;&#10;  &lt;Tag&gt;pg17&lt;/Tag&gt;&#10;  &lt;Node&gt;Results &amp;gt; 1D Plot Group 17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2665 x 1264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2665&quot; /&gt;&#10;    &lt;Property name=&quot;screenheightpx&quot; type=&quot;integer&quot; value=&quot;1264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Group 17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8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n&quot; /&gt;&#10;    &lt;Property name=&quot;xmin&quot; type=&quot;real&quot; value=&quot;0.18259312473026336&quot; /&gt;&#10;    &lt;Property name=&quot;xmax&quot; type=&quot;real&quot; value=&quot;0.2575763269753955&quot; /&gt;&#10;    &lt;Property name=&quot;ymin&quot; type=&quot;real&quot; value=&quot;123.09237344915985&quot; /&gt;&#10;    &lt;Property name=&quot;ymax&quot; type=&quot;real&quot; value=&quot;528.61963630833&quot; /&gt;&#10;    &lt;Property name=&quot;showsecaxislimit&quot; type=&quot;group&quot; value=&quot;off&quot; /&gt;&#10;    &lt;Property name=&quot;yminsec&quot; type=&quot;real&quot; value=&quot;0.23457613405107802&quot; /&gt;&#10;    &lt;Property name=&quot;ymaxsec&quot; type=&quot;real&quot; value=&quot;0.23952688832281996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0.005&quot; /&gt;&#10;    &lt;Property name=&quot;showyspacing&quot; type=&quot;group&quot; value=&quot;on&quot; /&gt;&#10;    &lt;Property name=&quot;yspacing&quot; type=&quot;real&quot; value=&quot;20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707178314655&lt;/UpdateTimeStamp&gt;&#10;&lt;/Root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7&lt;/Entity&gt;&#10;  &lt;Tag&gt;pg17&lt;/Tag&gt;&#10;  &lt;Node&gt;Results &amp;gt; 1D Plot Group 17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2669 x 1509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2669&quot; /&gt;&#10;    &lt;Property name=&quot;screenheightpx&quot; type=&quot;integer&quot; value=&quot;1509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Group 17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8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n&quot; /&gt;&#10;    &lt;Property name=&quot;xmin&quot; type=&quot;real&quot; value=&quot;0.2808364152190777&quot; /&gt;&#10;    &lt;Property name=&quot;xmax&quot; type=&quot;real&quot; value=&quot;0.36374685337405993&quot; /&gt;&#10;    &lt;Property name=&quot;ymin&quot; type=&quot;real&quot; value=&quot;62.200564177714364&quot; /&gt;&#10;    &lt;Property name=&quot;ymax&quot; type=&quot;real&quot; value=&quot;250.2296350878337&quot; /&gt;&#10;    &lt;Property name=&quot;showsecaxislimit&quot; type=&quot;group&quot; value=&quot;off&quot; /&gt;&#10;    &lt;Property name=&quot;yminsec&quot; type=&quot;real&quot; value=&quot;0.23457613405107802&quot; /&gt;&#10;    &lt;Property name=&quot;ymaxsec&quot; type=&quot;real&quot; value=&quot;0.23952688832281996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0.005&quot; /&gt;&#10;    &lt;Property name=&quot;showyspacing&quot; type=&quot;group&quot; value=&quot;on&quot; /&gt;&#10;    &lt;Property name=&quot;yspacing&quot; type=&quot;real&quot; value=&quot;20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703056855733&lt;/UpdateTimeStamp&gt;&#10;&lt;/Root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9&lt;/Entity&gt;&#10;  &lt;Tag&gt;pg19&lt;/Tag&gt;&#10;  &lt;Node&gt;Results &amp;gt; Body Force Distribution - Study 2 - COPY&lt;/Node&gt;&#10;  &lt;LinkType&gt;Image&lt;/LinkType&gt;&#10;  &lt;ModelLink directoryType=&quot;none&quot;&gt;C:\Users\scaranti\Desktop\File condivisi comlasa\S5_stage_DEMO_OptimizationStudy_UpdatedConfigurations_MARGINSONLY_26Feb25_PatternsearchSolutions.mph&lt;/ModelLink&gt;&#10;  &lt;LocalPath&gt;S5_stage_DEMO_OptimizationStudy_UpdatedConfigurations_MARGINSONLY_26Feb25_PatternsearchSolutions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549 x 1012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549&quot; /&gt;&#10;    &lt;Property name=&quot;screenheightpx&quot; type=&quot;integer&quot; value=&quot;1012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Body Force Distribution - Study 2 - COPY &amp;gt; Arrow Surface 1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n&quot; /&gt;&#10;    &lt;Property name=&quot;axes2d&quot; type=&quot;bool&quot; value=&quot;off&quot; /&gt;&#10;    &lt;Property name=&quot;logo2d&quot; type=&quot;bool&quot; value=&quot;off&quot; /&gt;&#10;    &lt;Property name=&quot;fontsize&quot; type=&quot;integer&quot; value=&quot;18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n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4512284994125366&quot; /&gt;&#10;    &lt;Property name=&quot;xmax&quot; type=&quot;real&quot; value=&quot;-0.13096532225608826&quot; /&gt;&#10;    &lt;Property name=&quot;ymin&quot; type=&quot;real&quot; value=&quot;0.15959498286247253&quot; /&gt;&#10;    &lt;Property name=&quot;ymax&quot; type=&quot;real&quot; value=&quot;0.38337621092796326&quot; /&gt;&#10;    &lt;Property name=&quot;xminhidden&quot; type=&quot;real&quot; value=&quot;-0.4512284994125366&quot; /&gt;&#10;    &lt;Property name=&quot;xmaxhidden&quot; type=&quot;real&quot; value=&quot;-0.13096532225608826&quot; /&gt;&#10;    &lt;Property name=&quot;yminhidden&quot; type=&quot;real&quot; value=&quot;0.15959498286247253&quot; /&gt;&#10;    &lt;Property name=&quot;ymaxhidden&quot; type=&quot;real&quot; value=&quot;0.38337621092796326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0.2125307321548462&quot; /&gt;&#10;    &lt;Property name=&quot;abstractviewrratio&quot; type=&quot;real&quot; value=&quot;-0.3299504816532135&quot; /&gt;&#10;    &lt;Property name=&quot;abstractviewbratio&quot; type=&quot;real&quot; value=&quot;0.13999560475349426&quot; /&gt;&#10;    &lt;Property name=&quot;abstractviewtratio&quot; type=&quot;real&quot; value=&quot;-0.663705050945282&quot; /&gt;&#10;    &lt;Property name=&quot;abstractviewxscale&quot; type=&quot;real&quot; value=&quot;2.370563888689503E-4&quot; /&gt;&#10;    &lt;Property name=&quot;abstractviewyscale&quot; type=&quot;real&quot; value=&quot;2.370563888689503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1549, 1012&quot; /&gt;&#10;    &lt;Property name=&quot;renderareasizedip&quot; type=&quot;realarray&quot; value=&quot;1351, 944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788675415839775&lt;/UpdateTimeStamp&gt;&#10;&lt;/Root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6&lt;/Entity&gt;&#10;  &lt;Tag&gt;pg16&lt;/Tag&gt;&#10;  &lt;Node&gt;Results &amp;gt; Bz Field on Axis - Half Cell&lt;/Node&gt;&#10;  &lt;LinkType&gt;Image&lt;/LinkType&gt;&#10;  &lt;ModelLink directoryType=&quot;none&quot;&gt;C:\Users\scaranti\Desktop\File condivisi comlasa\S5_stage_DEMO_OptimizationStudy_UpdatedConfigurations_MARGINSONLY_26Feb25_FirstStageAnalysis.mph&lt;/ModelLink&gt;&#10;  &lt;LocalPath&gt;S5_stage_DEMO_OptimizationStudy_UpdatedConfigurations_MARGINSONLY_26Feb25_FirstStageAnalysis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930 x 1231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930&quot; /&gt;&#10;    &lt;Property name=&quot;screenheightpx&quot; type=&quot;integer&quot; value=&quot;1231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Bz Field on Axis - Half Cell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8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n&quot; /&gt;&#10;    &lt;Property name=&quot;xmin&quot; type=&quot;real&quot; value=&quot;-2.528065798705855&quot; /&gt;&#10;    &lt;Property name=&quot;xmax&quot; type=&quot;real&quot; value=&quot;0.5280657987058548&quot; /&gt;&#10;    &lt;Property name=&quot;ymin&quot; type=&quot;real&quot; value=&quot;-12.527008985256077&quot; /&gt;&#10;    &lt;Property name=&quot;ymax&quot; type=&quot;real&quot; value=&quot;9.527008985256077&quot; /&gt;&#10;    &lt;Property name=&quot;showsecaxislimit&quot; type=&quot;group&quot; value=&quot;off&quot; /&gt;&#10;    &lt;Property name=&quot;yminsec&quot; type=&quot;real&quot; value=&quot;1.555491008661694&quot; /&gt;&#10;    &lt;Property name=&quot;ymaxsec&quot; type=&quot;real&quot; value=&quot;1.5602478372377837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0.5&quot; /&gt;&#10;    &lt;Property name=&quot;showyspacing&quot; type=&quot;group&quot; value=&quot;on&quot; /&gt;&#10;    &lt;Property name=&quot;yspacing&quot; type=&quot;real&quot; value=&quot;2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843360081168&lt;/UpdateTimeStamp&gt;&#10;&lt;/Root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7&lt;/Entity&gt;&#10;  &lt;Tag&gt;pg7&lt;/Tag&gt;&#10;  &lt;Node&gt;Results &amp;gt; Ic margin (%)&lt;/Node&gt;&#10;  &lt;LinkType&gt;Image&lt;/LinkType&gt;&#10;  &lt;ModelLink directoryType=&quot;none&quot;&gt;C:\Users\scaranti\Desktop\File condivisi comlasa\S5_stage_DEMO_OptimizationStudy_UpdatedConfigurations_MARGINSONLY_26Feb25_PatternsearchSolutions.mph&lt;/ModelLink&gt;&#10;  &lt;LocalPath&gt;S5_stage_DEMO_OptimizationStudy_UpdatedConfigurations_MARGINSONLY_26Feb25_PatternsearchSolutions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226 x 735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226&quot; /&gt;&#10;    &lt;Property name=&quot;screenheightpx&quot; type=&quot;integer&quot; value=&quot;735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Ic margin (%)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n&quot; /&gt;&#10;    &lt;Property name=&quot;axes2d&quot; type=&quot;bool&quot; value=&quot;off&quot; /&gt;&#10;    &lt;Property name=&quot;logo2d&quot; type=&quot;bool&quot; value=&quot;off&quot; /&gt;&#10;    &lt;Property name=&quot;fontsize&quot; type=&quot;integer&quot; value=&quot;18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n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47035664319992065&quot; /&gt;&#10;    &lt;Property name=&quot;xmax&quot; type=&quot;real&quot; value=&quot;-0.10692065954208374&quot; /&gt;&#10;    &lt;Property name=&quot;ymin&quot; type=&quot;real&quot; value=&quot;0.13532394170761108&quot; /&gt;&#10;    &lt;Property name=&quot;ymax&quot; type=&quot;real&quot; value=&quot;0.4179963767528534&quot; /&gt;&#10;    &lt;Property name=&quot;xminhidden&quot; type=&quot;real&quot; value=&quot;-0.47035664319992065&quot; /&gt;&#10;    &lt;Property name=&quot;xmaxhidden&quot; type=&quot;real&quot; value=&quot;-0.10692065954208374&quot; /&gt;&#10;    &lt;Property name=&quot;yminhidden&quot; type=&quot;real&quot; value=&quot;0.13532394170761108&quot; /&gt;&#10;    &lt;Property name=&quot;ymaxhidden&quot; type=&quot;real&quot; value=&quot;0.4179963767528534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0.05928671360015869&quot; /&gt;&#10;    &lt;Property name=&quot;abstractviewrratio&quot; type=&quot;real&quot; value=&quot;-0.21384131908416748&quot; /&gt;&#10;    &lt;Property name=&quot;abstractviewbratio&quot; type=&quot;real&quot; value=&quot;0.13566309213638306&quot; /&gt;&#10;    &lt;Property name=&quot;abstractviewtratio&quot; type=&quot;real&quot; value=&quot;-0.5809560418128967&quot; /&gt;&#10;    &lt;Property name=&quot;abstractviewxscale&quot; type=&quot;real&quot; value=&quot;4.342126485425979E-4&quot; /&gt;&#10;    &lt;Property name=&quot;abstractviewyscale&quot; type=&quot;real&quot; value=&quot;4.342126485425979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1226, 735&quot; /&gt;&#10;    &lt;Property name=&quot;renderareasizedip&quot; type=&quot;realarray&quot; value=&quot;837, 651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20796133023636&lt;/UpdateTimeStamp&gt;&#10;&lt;/Root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2&lt;/Entity&gt;&#10;  &lt;Tag&gt;pg12&lt;/Tag&gt;&#10;  &lt;Node&gt;Results &amp;gt; Stress (solid) - Study 3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018 x 696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018&quot; /&gt;&#10;    &lt;Property name=&quot;screenheightpx&quot; type=&quot;integer&quot; value=&quot;696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Stress (solid) - Study 3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n&quot; /&gt;&#10;    &lt;Property name=&quot;axes2d&quot; type=&quot;bool&quot; value=&quot;off&quot; /&gt;&#10;    &lt;Property name=&quot;logo2d&quot; type=&quot;bool&quot; value=&quot;off&quot; /&gt;&#10;    &lt;Property name=&quot;fontsize&quot; type=&quot;integer&quot; value=&quot;18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ff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4646064043045044&quot; /&gt;&#10;    &lt;Property name=&quot;xmax&quot; type=&quot;real&quot; value=&quot;-0.10996520519256592&quot; /&gt;&#10;    &lt;Property name=&quot;ymin&quot; type=&quot;real&quot; value=&quot;0.1535262167453766&quot; /&gt;&#10;    &lt;Property name=&quot;ymax&quot; type=&quot;real&quot; value=&quot;0.4303634762763977&quot; /&gt;&#10;    &lt;Property name=&quot;xminhidden&quot; type=&quot;real&quot; value=&quot;-0.4646064043045044&quot; /&gt;&#10;    &lt;Property name=&quot;xmaxhidden&quot; type=&quot;real&quot; value=&quot;-0.10996520519256592&quot; /&gt;&#10;    &lt;Property name=&quot;yminhidden&quot; type=&quot;real&quot; value=&quot;0.1535262167453766&quot; /&gt;&#10;    &lt;Property name=&quot;ymaxhidden&quot; type=&quot;real&quot; value=&quot;0.4303634762763977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0.07011578232049942&quot; /&gt;&#10;    &lt;Property name=&quot;abstractviewrratio&quot; type=&quot;real&quot; value=&quot;0.10942883789539337&quot; /&gt;&#10;    &lt;Property name=&quot;abstractviewbratio&quot; type=&quot;real&quot; value=&quot;-0.18143369257450104&quot; /&gt;&#10;    &lt;Property name=&quot;abstractviewtratio&quot; type=&quot;real&quot; value=&quot;0.3902110159397125&quot; /&gt;&#10;    &lt;Property name=&quot;abstractviewxscale&quot; type=&quot;real&quot; value=&quot;4.5234846766106784E-4&quot; /&gt;&#10;    &lt;Property name=&quot;abstractviewyscale&quot; type=&quot;real&quot; value=&quot;4.5234846766106784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1018, 696&quot; /&gt;&#10;    &lt;Property name=&quot;renderareasizedip&quot; type=&quot;realarray&quot; value=&quot;784, 612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27555637235262&lt;/UpdateTimeStamp&gt;&#10;&lt;/Root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415&quot;&gt;&#10;  &lt;VersionInformation&gt;&#10;    &lt;Version&gt;1&lt;/Version&gt;&#10;  &lt;/VersionInformation&gt;&#10;  &lt;Entity&gt;/result/feature/pg15&lt;/Entity&gt;&#10;  &lt;Tag&gt;pg15&lt;/Tag&gt;&#10;  &lt;Node&gt;Results &amp;gt; 1D Plot - Margin evolution {pg15}&lt;/Node&gt;&#10;  &lt;LinkType&gt;Image&lt;/LinkType&gt;&#10;  &lt;ModelLink directoryType=&quot;none&quot;&gt;H:\user\g\gscarant\B5_DEMO_MAG_2_4_Mataira_model_26Apr25_RampTest2_VerticalLeads_SUSIlike_07May25_THERMAL_CondorSubmit10MayOUTPUT.mph&lt;/ModelLink&gt;&#10;  &lt;LocalPath&gt;B5_DEMO_MAG_2_4_Mataira_model_26Apr25_RampTest2_VerticalLeads_SUSIlike_07May25_THERMAL_CondorSubmit10MayOUTPUT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479 x 726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479&quot; /&gt;&#10;    &lt;Property name=&quot;screenheightpx&quot; type=&quot;integer&quot; value=&quot;726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- Margin evolution {pg15}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18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ff&quot; /&gt;&#10;    &lt;Property name=&quot;xmin&quot; type=&quot;real&quot; value=&quot;-268.7418279006273&quot; /&gt;&#10;    &lt;Property name=&quot;xmax&quot; type=&quot;real&quot; value=&quot;21868.741827900627&quot; /&gt;&#10;    &lt;Property name=&quot;ymin&quot; type=&quot;real&quot; value=&quot;-2.3454139454782235&quot; /&gt;&#10;    &lt;Property name=&quot;ymax&quot; type=&quot;real&quot; value=&quot;85.3622092175116&quot; /&gt;&#10;    &lt;Property name=&quot;showsecaxislimit&quot; type=&quot;group&quot; value=&quot;off&quot; /&gt;&#10;    &lt;Property name=&quot;yminsec&quot; type=&quot;real&quot; value=&quot;0.9236607176588918&quot; /&gt;&#10;    &lt;Property name=&quot;ymaxsec&quot; type=&quot;real&quot; value=&quot;0.9236758025397814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n&quot; /&gt;&#10;    &lt;Property name=&quot;showxspacing&quot; type=&quot;group&quot; value=&quot;on&quot; /&gt;&#10;    &lt;Property name=&quot;xspacing&quot; type=&quot;real&quot; value=&quot;5000&quot; /&gt;&#10;    &lt;Property name=&quot;showyspacing&quot; type=&quot;group&quot; value=&quot;on&quot; /&gt;&#10;    &lt;Property name=&quot;yspacing&quot; type=&quot;real&quot; value=&quot;10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27272384285999&lt;/UpdateTimeStamp&gt;&#10;&lt;/Root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415&quot;&gt;&#10;  &lt;VersionInformation&gt;&#10;    &lt;Version&gt;1&lt;/Version&gt;&#10;  &lt;/VersionInformation&gt;&#10;  &lt;Entity&gt;/result/feature/pg28&lt;/Entity&gt;&#10;  &lt;Tag&gt;pg28&lt;/Tag&gt;&#10;  &lt;Node&gt;Results &amp;gt; 1D Plot Group 28 {pg28}&lt;/Node&gt;&#10;  &lt;LinkType&gt;Image&lt;/LinkType&gt;&#10;  &lt;ModelLink directoryType=&quot;none&quot;&gt;H:\user\g\gscarant\B5_DEMO_MAG_2_4_Mataira_model_26Apr25_RampTest2_VerticalLeads_SUSIlike_07May25_THERMAL_CondorSubmit10MayOUTPUT.mph&lt;/ModelLink&gt;&#10;  &lt;LocalPath&gt;B5_DEMO_MAG_2_4_Mataira_model_26Apr25_RampTest2_VerticalLeads_SUSIlike_07May25_THERMAL_CondorSubmit10MayOUTPUT.mph&lt;/LocalPath&gt;&#10;  &lt;SDim&gt;1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150 x 690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150&quot; /&gt;&#10;    &lt;Property name=&quot;screenheightpx&quot; type=&quot;integer&quot; value=&quot;690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1D Plot Group 28 {pg28}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n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1&quot; /&gt;&#10;    &lt;Property name=&quot;options1d&quot; type=&quot;group&quot; value=&quot;on&quot; /&gt;&#10;    &lt;Property name=&quot;title1d&quot; type=&quot;bool&quot; value=&quot;on&quot; /&gt;&#10;    &lt;Property name=&quot;legend1d&quot; type=&quot;bool&quot; value=&quot;on&quot; /&gt;&#10;    &lt;Property name=&quot;axes1d&quot; type=&quot;bool&quot; value=&quot;on&quot; /&gt;&#10;    &lt;Property name=&quot;showgrid&quot; type=&quot;bool&quot; value=&quot;on&quot; /&gt;&#10;    &lt;Property name=&quot;logo1d&quot; type=&quot;bool&quot; value=&quot;off&quot; /&gt;&#10;    &lt;Property name=&quot;fontsize&quot; type=&quot;integer&quot; value=&quot;20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axislimits&quot; type=&quot;group&quot; value=&quot;off&quot; /&gt;&#10;    &lt;Property name=&quot;xmin&quot; type=&quot;real&quot; value=&quot;-353.2404603270745&quot; /&gt;&#10;    &lt;Property name=&quot;xmax&quot; type=&quot;real&quot; value=&quot;21953.240460327073&quot; /&gt;&#10;    &lt;Property name=&quot;ymin&quot; type=&quot;real&quot; value=&quot;-0.19309558405202992&quot; /&gt;&#10;    &lt;Property name=&quot;ymax&quot; type=&quot;real&quot; value=&quot;6.619066312213147&quot; /&gt;&#10;    &lt;Property name=&quot;showsecaxislimit&quot; type=&quot;group&quot; value=&quot;off&quot; /&gt;&#10;    &lt;Property name=&quot;yminsec&quot; type=&quot;real&quot; value=&quot;-1&quot; /&gt;&#10;    &lt;Property name=&quot;ymaxsec&quot; type=&quot;real&quot; value=&quot;1&quot; /&gt;&#10;    &lt;Property name=&quot;preserveaspect&quot; type=&quot;bool&quot; value=&quot;off&quot; /&gt;&#10;    &lt;Property name=&quot;xlog&quot; type=&quot;bool&quot; value=&quot;off&quot; /&gt;&#10;    &lt;Property name=&quot;ylog&quot; type=&quot;bool&quot; value=&quot;off&quot; /&gt;&#10;    &lt;Property name=&quot;showsecylog&quot; type=&quot;group&quot; value=&quot;off&quot; /&gt;&#10;    &lt;Property name=&quot;ylogsec&quot; type=&quot;bool&quot; value=&quot;off&quot; /&gt;&#10;    &lt;Property name=&quot;showgrid&quot; type=&quot;group&quot; value=&quot;on&quot; /&gt;&#10;    &lt;Property name=&quot;showmanualgrid&quot; type=&quot;group&quot; value=&quot;on&quot; /&gt;&#10;    &lt;Property name=&quot;manualgrid&quot; type=&quot;group&quot; value=&quot;off&quot; /&gt;&#10;    &lt;Property name=&quot;showxspacing&quot; type=&quot;group&quot; value=&quot;on&quot; /&gt;&#10;    &lt;Property name=&quot;xspacing&quot; type=&quot;real&quot; value=&quot;5000&quot; /&gt;&#10;    &lt;Property name=&quot;showyspacing&quot; type=&quot;group&quot; value=&quot;on&quot; /&gt;&#10;    &lt;Property name=&quot;yspacing&quot; type=&quot;real&quot; value=&quot;1&quot; /&gt;&#10;    &lt;Property name=&quot;showsecyspacing&quot; type=&quot;group&quot; value=&quot;off&quot; /&gt;&#10;    &lt;Property name=&quot;ysec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showsecyextra&quot; type=&quot;group&quot; value=&quot;off&quot; /&gt;&#10;    &lt;Property name=&quot;ysecextra&quot; type=&quot;realarray&quot; value=&quot;&quot; /&gt;&#10;    &lt;Property name=&quot;ysecextra_vector_method&quot; type=&quot;string&quot; value=&quot;step&quot; /&gt;&#10;    &lt;Property name=&quot;ysecextra_vector_start&quot; type=&quot;string&quot; value=&quot;&quot; /&gt;&#10;    &lt;Property name=&quot;ysecextra_vector_stop&quot; type=&quot;string&quot; value=&quot;&quot; /&gt;&#10;    &lt;Property name=&quot;ysecextra_vector_step&quot; type=&quot;string&quot; value=&quot;&quot; /&gt;&#10;    &lt;Property name=&quot;ysecextra_vector_numvalues&quot; type=&quot;string&quot; value=&quot;&quot; /&gt;&#10;    &lt;Property name=&quot;ysecextra_vector_function&quot; type=&quot;string&quot; value=&quot;none&quot; /&gt;&#10;    &lt;Property name=&quot;ysecextra_vector_interval&quot; type=&quot;string&quot; value=&quot;octave&quot; /&gt;&#10;    &lt;Property name=&quot;ysecextra_vector_freqperdec&quot; type=&quot;string&quot; value=&quot;&quot; /&gt;&#10;  &lt;/PropSet&gt;&#10;  &lt;PropSet id=&quot;camera&quot; /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26998457959203&lt;/UpdateTimeStamp&gt;&#10;&lt;/Root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415&quot;&gt;&#10;  &lt;VersionInformation&gt;&#10;    &lt;Version&gt;1&lt;/Version&gt;&#10;  &lt;/VersionInformation&gt;&#10;  &lt;Entity&gt;/result/feature/pg25&lt;/Entity&gt;&#10;  &lt;Tag&gt;pg25&lt;/Tag&gt;&#10;  &lt;Node&gt;Results &amp;gt; Temperature (ht) 2 {pg25}&lt;/Node&gt;&#10;  &lt;LinkType&gt;Image&lt;/LinkType&gt;&#10;  &lt;ModelLink directoryType=&quot;none&quot;&gt;H:\user\g\gscarant\B5_DEMO_MAG_2_4_Mataira_model_26Apr25_RampTest2_VerticalLeads_SUSIlike_07May25_THERMAL_CondorSubmit10MayOUTPUT.mph&lt;/ModelLink&gt;&#10;  &lt;LocalPath&gt;B5_DEMO_MAG_2_4_Mataira_model_26Apr25_RampTest2_VerticalLeads_SUSIlike_07May25_THERMAL_CondorSubmit10MayOUTPUT.mph&lt;/LocalPath&gt;&#10;  &lt;SDim&gt;3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336 x 726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336&quot; /&gt;&#10;    &lt;Property name=&quot;screenheightpx&quot; type=&quot;integer&quot; value=&quot;726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Temperature (ht) 2 {pg25}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n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3&quot; /&gt;&#10;    &lt;Property name=&quot;options3d&quot; type=&quot;group&quot; value=&quot;on&quot; /&gt;&#10;    &lt;Property name=&quot;title3d&quot; type=&quot;bool&quot; value=&quot;on&quot; /&gt;&#10;    &lt;Property name=&quot;legend3d&quot; type=&quot;bool&quot; value=&quot;on&quot; /&gt;&#10;    &lt;Property name=&quot;grid&quot; type=&quot;bool&quot; value=&quot;off&quot; /&gt;&#10;    &lt;Property name=&quot;axisorientation&quot; type=&quot;bool&quot; value=&quot;off&quot; /&gt;&#10;    &lt;Property name=&quot;logo3d&quot; type=&quot;bool&quot; value=&quot;off&quot; /&gt;&#10;    &lt;Property name=&quot;fontsize&quot; type=&quot;integer&quot; value=&quot;20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renderwireframe&quot; type=&quot;bool&quot; value=&quot;on&quot; /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axisorientation&quot; type=&quot;bool&quot; value=&quot;on&quot; /&gt;&#10;    &lt;Property name=&quot;showunits&quot; type=&quot;bool&quot; value=&quot;on&quot; /&gt;&#10;    &lt;Property name=&quot;plotgroupunits&quot; type=&quot;stringarray&quot; value=&quot;, , &quot; /&gt;&#10;    &lt;Property name=&quot;locked&quot; type=&quot;bool&quot; value=&quot;off&quot; /&gt;&#10;    &lt;Property name=&quot;rotcenlocked&quot; type=&quot;bool&quot; value=&quot;off&quot; /&gt;&#10;    &lt;Property name=&quot;istemporary&quot; type=&quot;bool&quot; value=&quot;off&quot; /&gt;&#10;    &lt;Property name=&quot;isx&quot; type=&quot;bool&quot; value=&quot;off&quot; /&gt;&#10;    &lt;Property name=&quot;scenelight&quot; type=&quot;group&quot; value=&quot;off&quot; /&gt;&#10;    &lt;Property name=&quot;totlightintensity&quot; type=&quot;real&quot; value=&quot;1.0&quot; /&gt;&#10;    &lt;Property name=&quot;usediffuse&quot; type=&quot;bool&quot; value=&quot;on&quot; /&gt;&#10;    &lt;Property name=&quot;usespecular&quot; type=&quot;bool&quot; value=&quot;on&quot; /&gt;&#10;    &lt;Property name=&quot;globalambient&quot; type=&quot;group&quot; value=&quot;on&quot; /&gt;&#10;    &lt;Property name=&quot;totambient&quot; type=&quot;real&quot; value=&quot;0.3&quot; /&gt;&#10;    &lt;Property name=&quot;ambientcolor&quot; type=&quot;group&quot; value=&quot;white&quot; /&gt;&#10;    &lt;Property name=&quot;customambientcolor&quot; type=&quot;realarray&quot; value=&quot;1, 1, 1&quot; /&gt;&#10;    &lt;Property name=&quot;ssao&quot; type=&quot;group&quot; value=&quot;off&quot; /&gt;&#10;    &lt;Property name=&quot;ssaoradiustype&quot; type=&quot;group&quot; value=&quot;relative&quot; /&gt;&#10;    &lt;Property name=&quot;ssaoradiusrelative&quot; type=&quot;real&quot; value=&quot;0.4&quot; /&gt;&#10;    &lt;Property name=&quot;ssaoradiusexplicit&quot; type=&quot;real&quot; value=&quot;0.4&quot; /&gt;&#10;    &lt;Property name=&quot;ssaomagnitude&quot; type=&quot;real&quot; value=&quot;1.0&quot; /&gt;&#10;    &lt;Property name=&quot;ssaosqueeze&quot; type=&quot;real&quot; value=&quot;1.0&quot; /&gt;&#10;    &lt;Property name=&quot;ssaopreset&quot; type=&quot;group&quot; value=&quot;medium&quot; /&gt;&#10;    &lt;Property name=&quot;ssaonsamples&quot; type=&quot;integer&quot; value=&quot;64&quot; /&gt;&#10;    &lt;Property name=&quot;ssaoroughness&quot; type=&quot;real&quot; value=&quot;1.0&quot; /&gt;&#10;    &lt;Property name=&quot;ssaokernelrotationstexturewidth&quot; type=&quot;integer&quot; value=&quot;4&quot; /&gt;&#10;    &lt;Property name=&quot;ssaosmooth&quot; type=&quot;integer&quot; value=&quot;2&quot; /&gt;&#10;    &lt;Property name=&quot;ssaonormalawaresmoothing&quot; type=&quot;bool&quot; value=&quot;off&quot; /&gt;&#10;    &lt;Property name=&quot;ssaoresolution&quot; type=&quot;real&quot; value=&quot;1.0&quot; /&gt;&#10;    &lt;Property name=&quot;shadowmapping&quot; type=&quot;group&quot; value=&quot;off&quot; /&gt;&#10;    &lt;Property name=&quot;shadowmappingsoftness&quot; type=&quot;real&quot; value=&quot;0.5&quot; /&gt;&#10;    &lt;Property name=&quot;shadowmappingstrength&quot; type=&quot;real&quot; value=&quot;0.5&quot; /&gt;&#10;    &lt;Property name=&quot;shadowmappingpreset&quot; type=&quot;group&quot; value=&quot;low&quot; /&gt;&#10;    &lt;Property name=&quot;shadowmappingnumberofoccludersamples&quot; type=&quot;integer&quot; value=&quot;8&quot; /&gt;&#10;    &lt;Property name=&quot;shadowmappingnumberofsamples&quot; type=&quot;integer&quot; value=&quot;16&quot; /&gt;&#10;    &lt;Property name=&quot;shadowmappingresolution&quot; type=&quot;real&quot; value=&quot;0.5&quot; /&gt;&#10;    &lt;Property name=&quot;shadowmappingmultisamplingeverywhere&quot; type=&quot;bool&quot; value=&quot;on&quot; /&gt;&#10;    &lt;Property name=&quot;shadowmappinglimitlightviewfrustums&quot; type=&quot;bool&quot; value=&quot;off&quot; /&gt;&#10;    &lt;Property name=&quot;shadowmappingaccuratedepthcomparison&quot; type=&quot;group&quot; value=&quot;off&quot; /&gt;&#10;    &lt;Property name=&quot;shadowmappingnormalawaresmoothing&quot; type=&quot;bool&quot; value=&quot;off&quot; /&gt;&#10;    &lt;Property name=&quot;shadowmappingbiassettings&quot; type=&quot;group&quot; value=&quot;default&quot; /&gt;&#10;    &lt;Property name=&quot;shadowmappingconstantdepthbias&quot; type=&quot;real&quot; value=&quot;0.001&quot; /&gt;&#10;    &lt;Property name=&quot;shadowmappingslopedepthbias&quot; type=&quot;real&quot; value=&quot;0.001&quot; /&gt;&#10;    &lt;Property name=&quot;shadowmappingnormaloffsetbias&quot; type=&quot;real&quot; value=&quot;0.003&quot; /&gt;&#10;    &lt;Property name=&quot;flooreffect&quot; type=&quot;group&quot; value=&quot;off&quot; /&gt;&#10;    &lt;Property name=&quot;flooreffectoriginsettings&quot; type=&quot;group&quot; value=&quot;farthestvertex&quot; /&gt;&#10;    &lt;Property name=&quot;flooreffectshoworigin&quot; type=&quot;group&quot; value=&quot;off&quot; /&gt;&#10;    &lt;Property name=&quot;flooreffectorigin&quot; type=&quot;realarray&quot; value=&quot;0, 0, 0&quot; /&gt;&#10;    &lt;Property name=&quot;flooreffectorigin_vector_method&quot; type=&quot;string&quot; value=&quot;step&quot; /&gt;&#10;    &lt;Property name=&quot;flooreffectorigin_vector_start&quot; type=&quot;string&quot; value=&quot;&quot; /&gt;&#10;    &lt;Property name=&quot;flooreffectorigin_vector_stop&quot; type=&quot;string&quot; value=&quot;&quot; /&gt;&#10;    &lt;Property name=&quot;flooreffectorigin_vector_step&quot; type=&quot;string&quot; value=&quot;&quot; /&gt;&#10;    &lt;Property name=&quot;flooreffectorigin_vector_numvalues&quot; type=&quot;string&quot; value=&quot;&quot; /&gt;&#10;    &lt;Property name=&quot;flooreffectorigin_vector_function&quot; type=&quot;string&quot; value=&quot;none&quot; /&gt;&#10;    &lt;Property name=&quot;flooreffectorigin_vector_interval&quot; type=&quot;string&quot; value=&quot;octave&quot; /&gt;&#10;    &lt;Property name=&quot;flooreffectorigin_vector_freqperdec&quot; type=&quot;string&quot; value=&quot;&quot; /&gt;&#10;    &lt;Property name=&quot;flooreffectoffset&quot; type=&quot;real&quot; value=&quot;0.0&quot; /&gt;&#10;    &lt;Property name=&quot;flooreffectshownormalsettings&quot; type=&quot;group&quot; value=&quot;on&quot; /&gt;&#10;    &lt;Property name=&quot;flooreffectnormalsettings&quot; type=&quot;group&quot; value=&quot;angle&quot; /&gt;&#10;    &lt;Property name=&quot;flooreffectshownormal&quot; type=&quot;group&quot; value=&quot;off&quot; /&gt;&#10;    &lt;Property name=&quot;flooreffectnormalpreset&quot; type=&quot;group&quot; value=&quot;xyplane&quot; /&gt;&#10;    &lt;Property name=&quot;flooreffectnormal&quot; type=&quot;realarray&quot; value=&quot;0, 0, 1&quot; /&gt;&#10;    &lt;Property name=&quot;flooreffectnormal_vector_method&quot; type=&quot;string&quot; value=&quot;step&quot; /&gt;&#10;    &lt;Property name=&quot;flooreffectnormal_vector_start&quot; type=&quot;string&quot; value=&quot;&quot; /&gt;&#10;    &lt;Property name=&quot;flooreffectnormal_vector_stop&quot; type=&quot;string&quot; value=&quot;&quot; /&gt;&#10;    &lt;Property name=&quot;flooreffectnormal_vector_step&quot; type=&quot;string&quot; value=&quot;&quot; /&gt;&#10;    &lt;Property name=&quot;flooreffectnormal_vector_numvalues&quot; type=&quot;string&quot; value=&quot;&quot; /&gt;&#10;    &lt;Property name=&quot;flooreffectnormal_vector_function&quot; type=&quot;string&quot; value=&quot;none&quot; /&gt;&#10;    &lt;Property name=&quot;flooreffectnormal_vector_interval&quot; type=&quot;string&quot; value=&quot;octave&quot; /&gt;&#10;    &lt;Property name=&quot;flooreffectnormal_vector_freqperdec&quot; type=&quot;string&quot; value=&quot;&quot; /&gt;&#10;    &lt;Property name=&quot;flooreffectshowangle&quot; type=&quot;group&quot; value=&quot;on&quot; /&gt;&#10;    &lt;Property name=&quot;flooreffectangle&quot; type=&quot;real&quot; value=&quot;5.0&quot; /&gt;&#10;    &lt;Property name=&quot;flooreffectambientocclusion&quot; type=&quot;bool&quot; value=&quot;on&quot; /&gt;&#10;    &lt;Property name=&quot;flooreffectshadow&quot; type=&quot;group&quot; value=&quot;on&quot; /&gt;&#10;    &lt;Property name=&quot;flooreffectshadowblur&quot; type=&quot;real&quot; value=&quot;0.0&quot; /&gt;&#10;    &lt;Property name=&quot;flooreffecttransparency&quot; type=&quot;real&quot; value=&quot;0&quot; /&gt;&#10;    &lt;Property name=&quot;displayoutput&quot; type=&quot;group&quot; value=&quot;off&quot; /&gt;&#10;    &lt;Property name=&quot;displayoutputpreset&quot; type=&quot;group&quot; value=&quot;default&quot; /&gt;&#10;    &lt;Property name=&quot;displayoutputtonemap&quot; type=&quot;group&quot; value=&quot;4&quot; /&gt;&#10;    &lt;Property name=&quot;displayoutputgamma&quot; type=&quot;real&quot; value=&quot;2.2&quot; /&gt;&#10;    &lt;Property name=&quot;displayoutputexposure&quot; type=&quot;real&quot; value=&quot;0.0&quot; /&gt;&#10;    &lt;Property name=&quot;displayoutputcontrast&quot; type=&quot;real&quot; value=&quot;1.0&quot; /&gt;&#10;    &lt;Property name=&quot;displayoutputsaturation&quot; type=&quot;real&quot; value=&quot;1.0&quot; /&gt;&#10;    &lt;Property name=&quot;displayoutputvibrance&quot; type=&quot;real&quot; value=&quot;0.0&quot; /&gt;&#10;    &lt;Property name=&quot;displayoutputhue&quot; type=&quot;real&quot; value=&quot;0.0&quot; /&gt;&#10;    &lt;Property name=&quot;displayoutputbrightness&quot; type=&quot;real&quot; value=&quot;0.0&quot; /&gt;&#10;    &lt;Property name=&quot;environmentmap&quot; type=&quot;group&quot; value=&quot;envmap_none&quot; /&gt;&#10;    &lt;Property name=&quot;skydirection&quot; type=&quot;group&quot; value=&quot;positivey&quot; /&gt;&#10;    &lt;Property name=&quot;skyrotation&quot; type=&quot;group&quot; value=&quot;skyrotationzero&quot; /&gt;&#10;    &lt;Property name=&quot;environmentreflections&quot; type=&quot;bool&quot; value=&quot;on&quot; /&gt;&#10;    &lt;Property name=&quot;skybox&quot; type=&quot;group&quot; value=&quot;off&quot; /&gt;&#10;    &lt;Property name=&quot;skyboxblurriness&quot; type=&quot;real&quot; value=&quot;0&quot; /&gt;&#10;    &lt;Property name=&quot;skyboxblend&quot; type=&quot;real&quot; value=&quot;0&quot; /&gt;&#10;    &lt;Property name=&quot;skyboxprojection&quot; type=&quot;group&quot; value=&quot;special&quot; /&gt;&#10;    &lt;Property name=&quot;skyboxfov&quot; type=&quot;real&quot; value=&quot;110&quot; /&gt;&#10;    &lt;Property name=&quot;rotateenvironment&quot; type=&quot;bool&quot; value=&quot;off&quot; /&gt;&#10;    &lt;Property name=&quot;transparency&quot; type=&quot;group&quot; value=&quot;off&quot; /&gt;&#10;    &lt;Property name=&quot;transparencylevel&quot; type=&quot;real&quot; value=&quot;0.5&quot; /&gt;&#10;    &lt;Property name=&quot;uniformblending&quot; type=&quot;group&quot; value=&quot;off&quot; /&gt;&#10;    &lt;Property name=&quot;uniformblendinglevel&quot; type=&quot;real&quot; value=&quot;0.5&quot; /&gt;&#10;    &lt;Property name=&quot;showselection&quot; type=&quot;bool&quot; value=&quot;off&quot; /&gt;&#10;    &lt;Property name=&quot;showmaterial&quot; type=&quot;bool&quot; value=&quot;off&quot; /&gt;&#10;    &lt;Property name=&quot;clippingactive&quot; type=&quot;group&quot; value=&quot;off&quot; /&gt;&#10;    &lt;Property name=&quot;clipfaces&quot; type=&quot;bool&quot; value=&quot;on&quot; /&gt;&#10;    &lt;Property name=&quot;clipedges&quot; type=&quot;bool&quot; value=&quot;on&quot; /&gt;&#10;    &lt;Property name=&quot;clippoints&quot; type=&quot;bool&quot; value=&quot;on&quot; /&gt;&#10;    &lt;Property name=&quot;clipprimaryhovereffect&quot; type=&quot;bool&quot; value=&quot;on&quot; /&gt;&#10;    &lt;Property name=&quot;clipsecondaryhovereffect&quot; type=&quot;bool&quot; value=&quot;off&quot; /&gt;&#10;    &lt;Property name=&quot;cliphighlightintersection&quot; type=&quot;group&quot; value=&quot;on&quot; /&gt;&#10;    &lt;Property name=&quot;clipintersectionhighlightcolor&quot; type=&quot;group&quot; value=&quot;fromtheme&quot; /&gt;&#10;    &lt;Property name=&quot;customclipintersectionhighlightcolor&quot; type=&quot;realarray&quot; value=&quot;1, 0, 0&quot; /&gt;&#10;    &lt;Property name=&quot;clipapplyclipping&quot; type=&quot;bool&quot; value=&quot;on&quot; /&gt;&#10;    &lt;Property name=&quot;clipshowframes&quot; type=&quot;bool&quot; value=&quot;on&quot; /&gt;&#10;    &lt;Property name=&quot;clipshowgizmos&quot; type=&quot;bool&quot; value=&quot;off&quot; /&gt;&#10;    &lt;Property name=&quot;clipshowcappedfaces&quot; type=&quot;group&quot; value=&quot;off&quot; /&gt;&#10;    &lt;Property name=&quot;clipcappedfacescolorize&quot; type=&quot;group&quot; value=&quot;on&quot; /&gt;&#10;    &lt;Property name=&quot;clipcappedfacescolorizeper&quot; type=&quot;group&quot; value=&quot;domain&quot; /&gt;&#10;    &lt;Property name=&quot;clipcappedfaceshighlightoverlappingdomains&quot; type=&quot;group&quot; value=&quot;on&quot; /&gt;&#10;    &lt;Property name=&quot;clipcappedfaceshighlightoverlappingdomainscolor&quot; type=&quot;group&quot; value=&quot;fromtheme&quot; /&gt;&#10;    &lt;Property name=&quot;customclipcappedfaceshighlightoverlappingdomainscolor&quot; type=&quot;realarray&quot; value=&quot;1, 0, 0&quot; /&gt;&#10;    &lt;Property name=&quot;clipcappedfacestransparencyenabled&quot; type=&quot;group&quot; value=&quot;on&quot; /&gt;&#10;    &lt;Property name=&quot;clipcappedfacestransparency&quot; type=&quot;real&quot; value=&quot;0.2&quot; /&gt;&#10;    &lt;Property name=&quot;hidestatus&quot; type=&quot;string&quot; value=&quot;ignor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&gt;&#10;    &lt;Property name=&quot;projection&quot; type=&quot;group&quot; value=&quot;orthographic&quot; /&gt;&#10;    &lt;Property name=&quot;orthoscale&quot; type=&quot;real&quot; value=&quot;1.5415334701538086&quot; /&gt;&#10;    &lt;Property name=&quot;zoomanglefull&quot; type=&quot;real&quot; value=&quot;7.579859733581543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isotropic&quot; /&gt;&#10;    &lt;Property name=&quot;autoupdate&quot; type=&quot;bool&quot; value=&quot;off&quot; /&gt;&#10;    &lt;Property name=&quot;xweight&quot; type=&quot;real&quot; value=&quot;1&quot; /&gt;&#10;    &lt;Property name=&quot;yweight&quot; type=&quot;real&quot; value=&quot;1&quot; /&gt;&#10;    &lt;Property name=&quot;zweight&quot; type=&quot;real&quot; value=&quot;1&quot; /&gt;&#10;    &lt;Property name=&quot;xscale&quot; type=&quot;real&quot; value=&quot;1&quot; /&gt;&#10;    &lt;Property name=&quot;yscale&quot; type=&quot;real&quot; value=&quot;1&quot; /&gt;&#10;    &lt;Property name=&quot;zscale&quot; type=&quot;real&quot; value=&quot;1&quot; /&gt;&#10;    &lt;Property name=&quot;position&quot; type=&quot;realarray&quot; value=&quot;2.892709255218506, -8.528998374938965, 7.987793922424316&quot; /&gt;&#10;    &lt;Property name=&quot;target&quot; type=&quot;realarray&quot; value=&quot;0.22753548622131348, 0.32732486724853516, 0.08387613296508789&quot; /&gt;&#10;    &lt;Property name=&quot;up&quot; type=&quot;realarray&quot; value=&quot;0.9329097867012024, -0.03876321017742157, -0.3580079674720764&quot; /&gt;&#10;    &lt;Property name=&quot;rotationpoint&quot; type=&quot;realarray&quot; value=&quot;0.03808152675628662, 0, 0.2931640148162842&quot; /&gt;&#10;    &lt;Property name=&quot;viewoffset&quot; type=&quot;realarray&quot; value=&quot;-0.366756409406662, 0.26027639148649107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z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zextra&quot; type=&quot;realarray&quot; value=&quot;&quot; /&gt;&#10;    &lt;Property name=&quot;zextra_vector_method&quot; type=&quot;string&quot; value=&quot;step&quot; /&gt;&#10;    &lt;Property name=&quot;zextra_vector_start&quot; type=&quot;string&quot; value=&quot;&quot; /&gt;&#10;    &lt;Property name=&quot;zextra_vector_stop&quot; type=&quot;string&quot; value=&quot;&quot; /&gt;&#10;    &lt;Property name=&quot;zextra_vector_step&quot; type=&quot;string&quot; value=&quot;&quot; /&gt;&#10;    &lt;Property name=&quot;zextra_vector_numvalues&quot; type=&quot;string&quot; value=&quot;&quot; /&gt;&#10;    &lt;Property name=&quot;zextra_vector_function&quot; type=&quot;string&quot; value=&quot;none&quot; /&gt;&#10;    &lt;Property name=&quot;zextra_vector_interval&quot; type=&quot;string&quot; value=&quot;octave&quot; /&gt;&#10;    &lt;Property name=&quot;zextra_vector_freqperdec&quot; type=&quot;string&quot; value=&quot;&quot; /&gt;&#10;    &lt;Property name=&quot;canvassizedip&quot; type=&quot;realarray&quot; value=&quot;1336, 726&quot; /&gt;&#10;    &lt;Property name=&quot;renderareasizedip&quot; type=&quot;realarray&quot; value=&quot;1336, 726&quot; /&gt;&#10;  &lt;/PropSet&gt;&#10;  &lt;PropSet id=&quot;axis&quot; /&gt;&#10;  &lt;PropSet id=&quot;clip&quot;&gt;&#10;    &lt;PropSet type=&quot;ClipPlane&quot;&gt;&#10;      &lt;Property name=&quot;invertclipping&quot; type=&quot;bool&quot; value=&quot;off&quot; /&gt;&#10;      &lt;Property name=&quot;applyclipping&quot; type=&quot;bool&quot; value=&quot;on&quot; /&gt;&#10;      &lt;Property name=&quot;showframe&quot; type=&quot;bool&quot; value=&quot;on&quot; /&gt;&#10;      &lt;Property name=&quot;showgizmo&quot; type=&quot;bool&quot; value=&quot;on&quot; /&gt;&#10;      &lt;Property name=&quot;drawasintersectionwithgridbox&quot; type=&quot;bool&quot; value=&quot;on&quot; /&gt;&#10;      &lt;Property name=&quot;movetoorigin&quot; type=&quot;action&quot; /&gt;&#10;      &lt;Property name=&quot;movetocenter&quot; type=&quot;action&quot; /&gt;&#10;      &lt;Property name=&quot;translationaxis&quot; type=&quot;group&quot; value=&quot;xgaxis&quot; /&gt;&#10;      &lt;Property name=&quot;customtranslationaxis&quot; type=&quot;realmatrix&quot; value=&quot;1.0,0.0,0.0;&quot; /&gt;&#10;      &lt;Property name=&quot;translationamount&quot; type=&quot;real&quot; value=&quot;0.043200000000000044&quot; /&gt;&#10;      &lt;Property name=&quot;translateclipfeatureforward&quot; type=&quot;action&quot; /&gt;&#10;      &lt;Property name=&quot;translateclipfeaturebackward&quot; type=&quot;action&quot; /&gt;&#10;      &lt;Property name=&quot;position&quot; type=&quot;realarray&quot; value=&quot;8.000000004751635E-8, 0.0642211913110678, 0.15586596288906146&quot; /&gt;&#10;      &lt;Property name=&quot;alignclipfeaturetoaxisx&quot; type=&quot;action&quot; /&gt;&#10;      &lt;Property name=&quot;alignclipfeaturetoaxisy&quot; type=&quot;action&quot; /&gt;&#10;      &lt;Property name=&quot;alignclipfeaturetoaxisz&quot; type=&quot;action&quot; /&gt;&#10;      &lt;Property name=&quot;rotationaxis&quot; type=&quot;group&quot; value=&quot;zgaxis&quot; /&gt;&#10;      &lt;Property name=&quot;customrotationaxis&quot; type=&quot;realmatrix&quot; value=&quot;1.0,0.0,0.0;&quot; /&gt;&#10;      &lt;Property name=&quot;rotationangle&quot; type=&quot;real&quot; value=&quot;30&quot; /&gt;&#10;      &lt;Property name=&quot;rotateclipfeatureclockwise&quot; type=&quot;action&quot; /&gt;&#10;      &lt;Property name=&quot;rotateclipfeaturecounterclockwise&quot; type=&quot;action&quot; /&gt;&#10;      &lt;Property name=&quot;orientationaxes&quot; type=&quot;realmatrix&quot; value=&quot;1.0,-2.449293598294707E-16,1.6640034719505718E-31;-2.449293598294707E-16,-1.0,0.0;1.6640034719505718E-31,0.0,-1.0;&quot; /&gt;&#10;    &lt;/PropSet&gt;&#10;  &lt;/PropSet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27024491104292&lt;/UpdateTimeStamp&gt;&#10;&lt;/Root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2.0.x&quot; formatVersion=&quot;2.0.0.0&quot; version=&quot;6.2.0.339&quot;&gt;&#10;  &lt;VersionInformation&gt;&#10;    &lt;Version&gt;1&lt;/Version&gt;&#10;  &lt;/VersionInformation&gt;&#10;  &lt;Entity&gt;/result/feature/pg12&lt;/Entity&gt;&#10;  &lt;Tag&gt;pg12&lt;/Tag&gt;&#10;  &lt;Node&gt;Results &amp;gt; Stress (solid) - Study 3&lt;/Node&gt;&#10;  &lt;LinkType&gt;Image&lt;/LinkType&gt;&#10;  &lt;ModelLink directoryType=&quot;none&quot;&gt;C:\Users\scaranti\Desktop\File condivisi comlasa\S5_stage_DEMO_OptimizationStudy_UpdatedConfigurations_MECHANICSONLY_26Feb25_PatternsearchSolutions.mph&lt;/ModelLink&gt;&#10;  &lt;LocalPath&gt;S5_stage_DEMO_OptimizationStudy_UpdatedConfigurations_MECHANICSONLY_26Feb25_PatternsearchSolutions.mph&lt;/LocalPath&gt;&#10;  &lt;SDim&gt;2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px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874&quot; /&gt;&#10;    &lt;Property name=&quot;height&quot; type=&quot;real&quot; value=&quot;656&quot; /&gt;&#10;    &lt;Property name=&quot;resolution&quot; type=&quot;integer&quot; value=&quot;96&quot; /&gt;&#10;    &lt;Property name=&quot;sizedesc&quot; type=&quot;string&quot; value=&quot;231 x 174 mm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941 x 1292 px&quot; /&gt;&#10;    &lt;Property name=&quot;zoomextents&quot; type=&quot;bool&quot; value=&quot;off&quot; /&gt;&#10;    &lt;Property name=&quot;antialias&quot; type=&quot;bool&quot; value=&quot;on&quot; /&gt;&#10;    &lt;Property name=&quot;screenwidthpx&quot; type=&quot;integer&quot; value=&quot;1941&quot; /&gt;&#10;    &lt;Property name=&quot;screenheightpx&quot; type=&quot;integer&quot; value=&quot;1292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Stress (solid) - Study 3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ff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2&quot; /&gt;&#10;    &lt;Property name=&quot;options2d&quot; type=&quot;group&quot; value=&quot;on&quot; /&gt;&#10;    &lt;Property name=&quot;title2d&quot; type=&quot;bool&quot; value=&quot;off&quot; /&gt;&#10;    &lt;Property name=&quot;legend2d&quot; type=&quot;bool&quot; value=&quot;on&quot; /&gt;&#10;    &lt;Property name=&quot;axes2d&quot; type=&quot;bool&quot; value=&quot;off&quot; /&gt;&#10;    &lt;Property name=&quot;logo2d&quot; type=&quot;bool&quot; value=&quot;off&quot; /&gt;&#10;    &lt;Property name=&quot;fontsize&quot; type=&quot;integer&quot; value=&quot;16&quot; /&gt;&#10;    &lt;Property name=&quot;colortheme&quot; type=&quot;string&quot; value=&quot;globaltheme&quot; /&gt;&#10;    &lt;Property name=&quot;background&quot; type=&quot;group&quot; value=&quot;transparent&quot; /&gt;&#10;  &lt;/PropSet&gt;&#10;  &lt;PropSet id=&quot;view&quot;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n&quot; /&gt;&#10;    &lt;Property name=&quot;rendermesh&quot; type=&quot;bool&quot; value=&quot;on&quot; /&gt;&#10;    &lt;Property name=&quot;showunits&quot; type=&quot;bool&quot; value=&quot;on&quot; /&gt;&#10;    &lt;Property name=&quot;plotgroupunits&quot; type=&quot;stringarray&quot; value=&quot;, &quot; /&gt;&#10;    &lt;Property name=&quot;locked&quot; type=&quot;bool&quot; value=&quot;off&quot; /&gt;&#10;    &lt;Property name=&quot;istemporary&quot; type=&quot;bool&quot; value=&quot;off&quot; /&gt;&#10;    &lt;Property name=&quot;showselection&quot; type=&quot;bool&quot; value=&quot;off&quot; /&gt;&#10;    &lt;Property name=&quot;showmaterial&quot; type=&quot;bool&quot; value=&quot;off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 /&gt;&#10;  &lt;PropSet id=&quot;axis&quot;&gt;&#10;    &lt;Property name=&quot;xmin&quot; type=&quot;real&quot; value=&quot;-0.4585988521575928&quot; /&gt;&#10;    &lt;Property name=&quot;xmax&quot; type=&quot;real&quot; value=&quot;-0.1278051733970642&quot; /&gt;&#10;    &lt;Property name=&quot;ymin&quot; type=&quot;real&quot; value=&quot;0.15586496889591217&quot; /&gt;&#10;    &lt;Property name=&quot;ymax&quot; type=&quot;real&quot; value=&quot;0.3903467059135437&quot; /&gt;&#10;    &lt;Property name=&quot;xminhidden&quot; type=&quot;real&quot; value=&quot;-0.4585988521575928&quot; /&gt;&#10;    &lt;Property name=&quot;xmaxhidden&quot; type=&quot;real&quot; value=&quot;-0.1278051733970642&quot; /&gt;&#10;    &lt;Property name=&quot;yminhidden&quot; type=&quot;real&quot; value=&quot;0.15586496889591217&quot; /&gt;&#10;    &lt;Property name=&quot;ymaxhidden&quot; type=&quot;real&quot; value=&quot;0.3903467059135437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autofit&quot; /&gt;&#10;    &lt;Property name=&quot;xweight&quot; type=&quot;real&quot; value=&quot;1&quot; /&gt;&#10;    &lt;Property name=&quot;yweight&quot; type=&quot;real&quot; value=&quot;1&quot; /&gt;&#10;    &lt;Property name=&quot;xscale&quot; type=&quot;real&quot; value=&quot;1&quot; /&gt;&#10;    &lt;Property name=&quot;yscale&quot; type=&quot;real&quot; value=&quot;1&quot; /&gt;&#10;    &lt;Property name=&quot;abstractviewsetting&quot; type=&quot;group&quot; value=&quot;on&quot; /&gt;&#10;    &lt;Property name=&quot;abstractviewlratio&quot; type=&quot;real&quot; value=&quot;-0.05000000074505806&quot; /&gt;&#10;    &lt;Property name=&quot;abstractviewrratio&quot; type=&quot;real&quot; value=&quot;0.05000000074505806&quot; /&gt;&#10;    &lt;Property name=&quot;abstractviewbratio&quot; type=&quot;real&quot; value=&quot;-0.16400831937789917&quot; /&gt;&#10;    &lt;Property name=&quot;abstractviewtratio&quot; type=&quot;real&quot; value=&quot;0.16400839388370514&quot; /&gt;&#10;    &lt;Property name=&quot;abstractviewxscale&quot; type=&quot;real&quot; value=&quot;1.9378657452762127E-4&quot; /&gt;&#10;    &lt;Property name=&quot;abstractviewyscale&quot; type=&quot;real&quot; value=&quot;1.9378657452762127E-4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canvassizedip&quot; type=&quot;realarray&quot; value=&quot;1941, 1292&quot; /&gt;&#10;    &lt;Property name=&quot;renderareasizedip&quot; type=&quot;realarray&quot; value=&quot;1707, 1210&quot; /&gt;&#10;  &lt;/PropSet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638819594751529623&lt;/UpdateTimeStamp&gt;&#10;&lt;/Root&gt;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bef7cd2-2498-4e11-96b1-aba8de305d9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A5DDAE8711AE409FFF08BEB8D80ABE" ma:contentTypeVersion="6" ma:contentTypeDescription="Create a new document." ma:contentTypeScope="" ma:versionID="3cc4ce41d223b353365135b483210d39">
  <xsd:schema xmlns:xsd="http://www.w3.org/2001/XMLSchema" xmlns:xs="http://www.w3.org/2001/XMLSchema" xmlns:p="http://schemas.microsoft.com/office/2006/metadata/properties" xmlns:ns3="bbef7cd2-2498-4e11-96b1-aba8de305d92" targetNamespace="http://schemas.microsoft.com/office/2006/metadata/properties" ma:root="true" ma:fieldsID="b49549e6a3bfcd9ec4032f81a4fc1baa" ns3:_="">
    <xsd:import namespace="bbef7cd2-2498-4e11-96b1-aba8de305d9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f7cd2-2498-4e11-96b1-aba8de305d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4E75E2-D979-4FE6-BF5B-859A1BBDE632}">
  <ds:schemaRefs>
    <ds:schemaRef ds:uri="http://schemas.openxmlformats.org/package/2006/metadata/core-properties"/>
    <ds:schemaRef ds:uri="http://schemas.microsoft.com/office/infopath/2007/PartnerControls"/>
    <ds:schemaRef ds:uri="bbef7cd2-2498-4e11-96b1-aba8de305d92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6C793DD-22B5-465D-B810-50406F6759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ef7cd2-2498-4e11-96b1-aba8de305d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89905D-E570-485B-8841-75782C6EF4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35790</TotalTime>
  <Words>2745</Words>
  <Application>Microsoft Office PowerPoint</Application>
  <PresentationFormat>Widescreen</PresentationFormat>
  <Paragraphs>513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Aptos</vt:lpstr>
      <vt:lpstr>Aptos Display</vt:lpstr>
      <vt:lpstr>Arial</vt:lpstr>
      <vt:lpstr>Calibri</vt:lpstr>
      <vt:lpstr>Cambria Math</vt:lpstr>
      <vt:lpstr>Exo</vt:lpstr>
      <vt:lpstr>Montserrat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Lorentz force distribution on the coil pancakes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Giuseppe Scarantino</dc:creator>
  <cp:lastModifiedBy>Giuseppe Scarantino</cp:lastModifiedBy>
  <cp:revision>22</cp:revision>
  <dcterms:created xsi:type="dcterms:W3CDTF">2024-06-18T15:53:14Z</dcterms:created>
  <dcterms:modified xsi:type="dcterms:W3CDTF">2025-05-14T10:33:19Z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0x010100A6A5DDAE8711AE409FFF08BEB8D80ABE</vt:lpwstr>
  </property>
</Properties>
</file>