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2" r:id="rId2"/>
  </p:sldMasterIdLst>
  <p:notesMasterIdLst>
    <p:notesMasterId r:id="rId19"/>
  </p:notesMasterIdLst>
  <p:handoutMasterIdLst>
    <p:handoutMasterId r:id="rId20"/>
  </p:handoutMasterIdLst>
  <p:sldIdLst>
    <p:sldId id="299" r:id="rId3"/>
    <p:sldId id="261" r:id="rId4"/>
    <p:sldId id="300" r:id="rId5"/>
    <p:sldId id="301" r:id="rId6"/>
    <p:sldId id="302" r:id="rId7"/>
    <p:sldId id="21187" r:id="rId8"/>
    <p:sldId id="305" r:id="rId9"/>
    <p:sldId id="21188" r:id="rId10"/>
    <p:sldId id="21189" r:id="rId11"/>
    <p:sldId id="308" r:id="rId12"/>
    <p:sldId id="21184" r:id="rId13"/>
    <p:sldId id="309" r:id="rId14"/>
    <p:sldId id="21185" r:id="rId15"/>
    <p:sldId id="21186" r:id="rId16"/>
    <p:sldId id="294" r:id="rId17"/>
    <p:sldId id="257" r:id="rId18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61" autoAdjust="0"/>
    <p:restoredTop sz="95741" autoAdjust="0"/>
  </p:normalViewPr>
  <p:slideViewPr>
    <p:cSldViewPr snapToObjects="1" showGuides="1">
      <p:cViewPr varScale="1">
        <p:scale>
          <a:sx n="139" d="100"/>
          <a:sy n="139" d="100"/>
        </p:scale>
        <p:origin x="1072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0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03EEF-9089-C744-8C93-EE73F8B15776}" type="datetimeFigureOut">
              <a:rPr lang="fr-FR" smtClean="0"/>
              <a:pPr/>
              <a:t>14/05/2025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F8E451-F231-B046-B379-61FE019F64C0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7F9A8-E4A4-1C40-93CC-37CDF0C3283E}" type="datetimeFigureOut">
              <a:rPr lang="fr-FR" smtClean="0"/>
              <a:pPr/>
              <a:t>14/05/2025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393A5D-14D6-4646-84B9-A0E78F83D06C}" type="slidenum">
              <a:rPr lang="en-GB" smtClean="0"/>
              <a:pPr/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1600" y="4812506"/>
            <a:ext cx="6324600" cy="273844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latin typeface="Arial Narrow"/>
                <a:cs typeface="Arial Narrow"/>
              </a:defRPr>
            </a:lvl1pPr>
          </a:lstStyle>
          <a:p>
            <a:r>
              <a:rPr lang="fr-FR"/>
              <a:t>Nom Prenom </a:t>
            </a:r>
            <a:endParaRPr lang="en-GB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848600" y="4904185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fld id="{974172A1-1CBF-0B40-9234-7D4D80EC19E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" name="Titre 6"/>
          <p:cNvSpPr>
            <a:spLocks noGrp="1"/>
          </p:cNvSpPr>
          <p:nvPr>
            <p:ph type="title"/>
          </p:nvPr>
        </p:nvSpPr>
        <p:spPr>
          <a:xfrm>
            <a:off x="1295400" y="206375"/>
            <a:ext cx="6781800" cy="857250"/>
          </a:xfrm>
          <a:prstGeom prst="rect">
            <a:avLst/>
          </a:prstGeom>
        </p:spPr>
        <p:txBody>
          <a:bodyPr vert="horz" lIns="0" tIns="0" rIns="0" bIns="0"/>
          <a:lstStyle/>
          <a:p>
            <a:r>
              <a:rPr lang="fr-FR" dirty="0"/>
              <a:t>Cliquez et modifiez le titre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sz="quarter" idx="12"/>
          </p:nvPr>
        </p:nvSpPr>
        <p:spPr>
          <a:xfrm>
            <a:off x="457200" y="1276350"/>
            <a:ext cx="8305800" cy="353615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1600" y="4812506"/>
            <a:ext cx="6324600" cy="273844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latin typeface="Arial Narrow"/>
                <a:cs typeface="Arial Narrow"/>
              </a:defRPr>
            </a:lvl1pPr>
          </a:lstStyle>
          <a:p>
            <a:r>
              <a:rPr lang="fr-FR"/>
              <a:t>Nom Prenom </a:t>
            </a:r>
            <a:endParaRPr lang="en-GB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848600" y="4904185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fld id="{974172A1-1CBF-0B40-9234-7D4D80EC19E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295400" y="206375"/>
            <a:ext cx="6781800" cy="857250"/>
          </a:xfrm>
          <a:prstGeom prst="rect">
            <a:avLst/>
          </a:prstGeom>
        </p:spPr>
        <p:txBody>
          <a:bodyPr vert="horz" lIns="0" tIns="0" rIns="0" bIns="0"/>
          <a:lstStyle/>
          <a:p>
            <a:r>
              <a:rPr lang="fr-FR" dirty="0"/>
              <a:t>Cliquez et modifiez le titre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  3"/>
          <p:cNvSpPr>
            <a:spLocks noGrp="1"/>
          </p:cNvSpPr>
          <p:nvPr>
            <p:ph type="pic" sz="quarter" idx="10"/>
          </p:nvPr>
        </p:nvSpPr>
        <p:spPr>
          <a:xfrm>
            <a:off x="457200" y="1276350"/>
            <a:ext cx="8229600" cy="3505200"/>
          </a:xfrm>
          <a:prstGeom prst="rect">
            <a:avLst/>
          </a:prstGeom>
        </p:spPr>
        <p:txBody>
          <a:bodyPr vert="horz"/>
          <a:lstStyle/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1600" y="4812506"/>
            <a:ext cx="6324600" cy="273844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latin typeface="Arial Narrow"/>
                <a:cs typeface="Arial Narrow"/>
              </a:defRPr>
            </a:lvl1pPr>
          </a:lstStyle>
          <a:p>
            <a:r>
              <a:rPr lang="fr-FR"/>
              <a:t>Nom Prenom 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848600" y="4904185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fld id="{974172A1-1CBF-0B40-9234-7D4D80EC19E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295400" y="206375"/>
            <a:ext cx="6781800" cy="857250"/>
          </a:xfrm>
          <a:prstGeom prst="rect">
            <a:avLst/>
          </a:prstGeom>
        </p:spPr>
        <p:txBody>
          <a:bodyPr vert="horz" lIns="0" tIns="0" rIns="0" bIns="0"/>
          <a:lstStyle/>
          <a:p>
            <a:r>
              <a:rPr lang="fr-FR" dirty="0"/>
              <a:t>Cliquez et modifiez le titre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6"/>
          <p:cNvSpPr>
            <a:spLocks noGrp="1"/>
          </p:cNvSpPr>
          <p:nvPr>
            <p:ph type="title"/>
          </p:nvPr>
        </p:nvSpPr>
        <p:spPr>
          <a:xfrm>
            <a:off x="1295400" y="206375"/>
            <a:ext cx="6781800" cy="857250"/>
          </a:xfrm>
          <a:prstGeom prst="rect">
            <a:avLst/>
          </a:prstGeom>
        </p:spPr>
        <p:txBody>
          <a:bodyPr vert="horz" lIns="0" tIns="0" rIns="0" bIns="0"/>
          <a:lstStyle/>
          <a:p>
            <a:r>
              <a:rPr lang="fr-FR" dirty="0"/>
              <a:t>Cliquez et modifiez le titre</a:t>
            </a:r>
            <a:endParaRPr lang="en-GB" dirty="0"/>
          </a:p>
        </p:txBody>
      </p:sp>
      <p:sp>
        <p:nvSpPr>
          <p:cNvPr id="4" name="Espace réservé pour une image  6"/>
          <p:cNvSpPr>
            <a:spLocks noGrp="1"/>
          </p:cNvSpPr>
          <p:nvPr>
            <p:ph type="pic" sz="quarter" idx="10"/>
          </p:nvPr>
        </p:nvSpPr>
        <p:spPr>
          <a:xfrm>
            <a:off x="457200" y="1276349"/>
            <a:ext cx="3733800" cy="3276601"/>
          </a:xfrm>
          <a:prstGeom prst="rect">
            <a:avLst/>
          </a:prstGeom>
        </p:spPr>
        <p:txBody>
          <a:bodyPr vert="horz"/>
          <a:lstStyle/>
          <a:p>
            <a:endParaRPr lang="en-GB" dirty="0"/>
          </a:p>
        </p:txBody>
      </p:sp>
      <p:sp>
        <p:nvSpPr>
          <p:cNvPr id="5" name="Espace réservé du texte 11"/>
          <p:cNvSpPr>
            <a:spLocks noGrp="1"/>
          </p:cNvSpPr>
          <p:nvPr>
            <p:ph type="body" sz="quarter" idx="11"/>
          </p:nvPr>
        </p:nvSpPr>
        <p:spPr>
          <a:xfrm>
            <a:off x="4343400" y="1276350"/>
            <a:ext cx="4419600" cy="32766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1600" y="4812506"/>
            <a:ext cx="6324600" cy="273844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latin typeface="Arial Narrow"/>
                <a:cs typeface="Arial Narrow"/>
              </a:defRPr>
            </a:lvl1pPr>
          </a:lstStyle>
          <a:p>
            <a:r>
              <a:rPr lang="fr-FR"/>
              <a:t>Nom Prenom </a:t>
            </a:r>
            <a:endParaRPr lang="en-GB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848600" y="4904185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fld id="{974172A1-1CBF-0B40-9234-7D4D80EC19EA}" type="slidenum">
              <a:rPr lang="en-GB" smtClean="0"/>
              <a:pPr/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1600" y="4812506"/>
            <a:ext cx="6324600" cy="273844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latin typeface="Arial Narrow"/>
                <a:cs typeface="Arial Narrow"/>
              </a:defRPr>
            </a:lvl1pPr>
          </a:lstStyle>
          <a:p>
            <a:r>
              <a:rPr lang="fr-FR"/>
              <a:t>Nom Prenom </a:t>
            </a:r>
            <a:endParaRPr lang="en-GB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848600" y="4904185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fld id="{974172A1-1CBF-0B40-9234-7D4D80EC19E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295400" y="206375"/>
            <a:ext cx="6781800" cy="857250"/>
          </a:xfrm>
          <a:prstGeom prst="rect">
            <a:avLst/>
          </a:prstGeom>
        </p:spPr>
        <p:txBody>
          <a:bodyPr vert="horz" lIns="0" tIns="0" rIns="0" bIns="0"/>
          <a:lstStyle/>
          <a:p>
            <a:r>
              <a:rPr lang="fr-FR" dirty="0"/>
              <a:t>Cliquez et modifiez le titre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sz="quarter" idx="12"/>
          </p:nvPr>
        </p:nvSpPr>
        <p:spPr>
          <a:xfrm>
            <a:off x="457200" y="1016794"/>
            <a:ext cx="8305800" cy="3795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1600" y="4812506"/>
            <a:ext cx="6324600" cy="273844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latin typeface="Arial Narrow"/>
                <a:cs typeface="Arial Narrow"/>
              </a:defRPr>
            </a:lvl1pPr>
          </a:lstStyle>
          <a:p>
            <a:r>
              <a:rPr lang="fr-FR"/>
              <a:t>Nom Prenom </a:t>
            </a:r>
            <a:endParaRPr lang="en-GB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848600" y="4904185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fld id="{974172A1-1CBF-0B40-9234-7D4D80EC19E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itre 6"/>
          <p:cNvSpPr>
            <a:spLocks noGrp="1"/>
          </p:cNvSpPr>
          <p:nvPr>
            <p:ph type="title"/>
          </p:nvPr>
        </p:nvSpPr>
        <p:spPr>
          <a:xfrm>
            <a:off x="1295400" y="206375"/>
            <a:ext cx="6781800" cy="857250"/>
          </a:xfrm>
          <a:prstGeom prst="rect">
            <a:avLst/>
          </a:prstGeom>
        </p:spPr>
        <p:txBody>
          <a:bodyPr vert="horz" lIns="0" tIns="0" rIns="0" bIns="0"/>
          <a:lstStyle/>
          <a:p>
            <a:r>
              <a:rPr lang="fr-FR" dirty="0"/>
              <a:t>Cliquez et modifiez le titre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  3"/>
          <p:cNvSpPr>
            <a:spLocks noGrp="1"/>
          </p:cNvSpPr>
          <p:nvPr>
            <p:ph type="pic" sz="quarter" idx="10"/>
          </p:nvPr>
        </p:nvSpPr>
        <p:spPr>
          <a:xfrm>
            <a:off x="457200" y="1276350"/>
            <a:ext cx="8229600" cy="3505200"/>
          </a:xfrm>
          <a:prstGeom prst="rect">
            <a:avLst/>
          </a:prstGeom>
        </p:spPr>
        <p:txBody>
          <a:bodyPr vert="horz"/>
          <a:lstStyle/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1600" y="4812506"/>
            <a:ext cx="6324600" cy="273844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latin typeface="Arial Narrow"/>
                <a:cs typeface="Arial Narrow"/>
              </a:defRPr>
            </a:lvl1pPr>
          </a:lstStyle>
          <a:p>
            <a:r>
              <a:rPr lang="fr-FR"/>
              <a:t>Nom Prenom 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848600" y="4904185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fld id="{974172A1-1CBF-0B40-9234-7D4D80EC19E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295400" y="206375"/>
            <a:ext cx="6781800" cy="857250"/>
          </a:xfrm>
          <a:prstGeom prst="rect">
            <a:avLst/>
          </a:prstGeom>
        </p:spPr>
        <p:txBody>
          <a:bodyPr vert="horz" lIns="0" tIns="0" rIns="0" bIns="0"/>
          <a:lstStyle/>
          <a:p>
            <a:r>
              <a:rPr lang="fr-FR" dirty="0"/>
              <a:t>Cliquez et modifiez le titre</a:t>
            </a:r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6"/>
          <p:cNvSpPr>
            <a:spLocks noGrp="1"/>
          </p:cNvSpPr>
          <p:nvPr>
            <p:ph type="pic" sz="quarter" idx="10"/>
          </p:nvPr>
        </p:nvSpPr>
        <p:spPr>
          <a:xfrm>
            <a:off x="457200" y="1276349"/>
            <a:ext cx="3733800" cy="3276601"/>
          </a:xfrm>
          <a:prstGeom prst="rect">
            <a:avLst/>
          </a:prstGeom>
        </p:spPr>
        <p:txBody>
          <a:bodyPr vert="horz"/>
          <a:lstStyle/>
          <a:p>
            <a:endParaRPr lang="en-GB" dirty="0"/>
          </a:p>
        </p:txBody>
      </p:sp>
      <p:sp>
        <p:nvSpPr>
          <p:cNvPr id="4" name="Espace réservé du texte 11"/>
          <p:cNvSpPr>
            <a:spLocks noGrp="1"/>
          </p:cNvSpPr>
          <p:nvPr>
            <p:ph type="body" sz="quarter" idx="11"/>
          </p:nvPr>
        </p:nvSpPr>
        <p:spPr>
          <a:xfrm>
            <a:off x="4343400" y="1276350"/>
            <a:ext cx="4419600" cy="32766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1600" y="4812506"/>
            <a:ext cx="6324600" cy="273844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latin typeface="Arial Narrow"/>
                <a:cs typeface="Arial Narrow"/>
              </a:defRPr>
            </a:lvl1pPr>
          </a:lstStyle>
          <a:p>
            <a:r>
              <a:rPr lang="fr-FR"/>
              <a:t>Nom Prenom 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848600" y="4904185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fld id="{974172A1-1CBF-0B40-9234-7D4D80EC19E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8" name="Titre 6"/>
          <p:cNvSpPr>
            <a:spLocks noGrp="1"/>
          </p:cNvSpPr>
          <p:nvPr>
            <p:ph type="title"/>
          </p:nvPr>
        </p:nvSpPr>
        <p:spPr>
          <a:xfrm>
            <a:off x="1295400" y="206375"/>
            <a:ext cx="6781800" cy="857250"/>
          </a:xfrm>
          <a:prstGeom prst="rect">
            <a:avLst/>
          </a:prstGeom>
        </p:spPr>
        <p:txBody>
          <a:bodyPr vert="horz" lIns="0" tIns="0" rIns="0" bIns="0"/>
          <a:lstStyle/>
          <a:p>
            <a:r>
              <a:rPr lang="fr-FR" dirty="0"/>
              <a:t>Cliquez et modifiez le titre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MUON-Slide-graphBase-pagebottom.jp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4705350"/>
            <a:ext cx="9144000" cy="508000"/>
          </a:xfrm>
          <a:prstGeom prst="rect">
            <a:avLst/>
          </a:prstGeom>
        </p:spPr>
      </p:pic>
      <p:pic>
        <p:nvPicPr>
          <p:cNvPr id="7" name="Image 6" descr="MCC-inernational-finalV01.pn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29201" y="133350"/>
            <a:ext cx="1013799" cy="10137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0" r:id="rId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 Narrow"/>
          <a:ea typeface="+mj-ea"/>
          <a:cs typeface="Arial Narrow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800" kern="1200">
          <a:solidFill>
            <a:schemeClr val="tx1"/>
          </a:solidFill>
          <a:latin typeface="Arial Narrow"/>
          <a:ea typeface="+mn-ea"/>
          <a:cs typeface="Arial Narrow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400" kern="1200">
          <a:solidFill>
            <a:schemeClr val="tx1"/>
          </a:solidFill>
          <a:latin typeface="Arial Narrow"/>
          <a:ea typeface="+mn-ea"/>
          <a:cs typeface="Arial Narrow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MUON-Slide-graphBase-pagebottom.jp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4705350"/>
            <a:ext cx="9144000" cy="508000"/>
          </a:xfrm>
          <a:prstGeom prst="rect">
            <a:avLst/>
          </a:prstGeom>
        </p:spPr>
      </p:pic>
      <p:pic>
        <p:nvPicPr>
          <p:cNvPr id="7" name="Image 6" descr="MCC-inernational-finalV01.pn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29201" y="133350"/>
            <a:ext cx="1013799" cy="1013799"/>
          </a:xfrm>
          <a:prstGeom prst="rect">
            <a:avLst/>
          </a:prstGeom>
        </p:spPr>
      </p:pic>
      <p:pic>
        <p:nvPicPr>
          <p:cNvPr id="5" name="Image 4" descr="MCC-LogoCERN.jp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305800" y="209550"/>
            <a:ext cx="609600" cy="609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61" r:id="rId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 Narrow"/>
          <a:ea typeface="+mj-ea"/>
          <a:cs typeface="Arial Narrow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800" kern="1200">
          <a:solidFill>
            <a:schemeClr val="tx1"/>
          </a:solidFill>
          <a:latin typeface="Arial Narrow"/>
          <a:ea typeface="+mn-ea"/>
          <a:cs typeface="Arial Narrow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400" kern="1200">
          <a:solidFill>
            <a:schemeClr val="tx1"/>
          </a:solidFill>
          <a:latin typeface="Arial Narrow"/>
          <a:ea typeface="+mn-ea"/>
          <a:cs typeface="Arial Narrow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39.emf"/><Relationship Id="rId7" Type="http://schemas.openxmlformats.org/officeDocument/2006/relationships/image" Target="../media/image43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emf"/><Relationship Id="rId4" Type="http://schemas.openxmlformats.org/officeDocument/2006/relationships/image" Target="../media/image40.emf"/><Relationship Id="rId9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5.emf"/><Relationship Id="rId4" Type="http://schemas.openxmlformats.org/officeDocument/2006/relationships/image" Target="../media/image13.png"/><Relationship Id="rId9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19.emf"/><Relationship Id="rId7" Type="http://schemas.openxmlformats.org/officeDocument/2006/relationships/image" Target="../media/image3.jpeg"/><Relationship Id="rId12" Type="http://schemas.openxmlformats.org/officeDocument/2006/relationships/image" Target="../media/image23.sv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22.png"/><Relationship Id="rId5" Type="http://schemas.openxmlformats.org/officeDocument/2006/relationships/image" Target="../media/image29.png"/><Relationship Id="rId10" Type="http://schemas.openxmlformats.org/officeDocument/2006/relationships/image" Target="../media/image21.svg"/><Relationship Id="rId4" Type="http://schemas.openxmlformats.org/officeDocument/2006/relationships/image" Target="../media/image28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5.emf"/><Relationship Id="rId7" Type="http://schemas.openxmlformats.org/officeDocument/2006/relationships/image" Target="../media/image27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32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Image 84" descr="MCC-LogoCER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84" y="152721"/>
            <a:ext cx="1064723" cy="106472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99ED836-8729-AF9B-CC5D-EFFDD72C4393}"/>
              </a:ext>
            </a:extLst>
          </p:cNvPr>
          <p:cNvSpPr txBox="1"/>
          <p:nvPr/>
        </p:nvSpPr>
        <p:spPr>
          <a:xfrm>
            <a:off x="226209" y="3429813"/>
            <a:ext cx="8738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u="sng" dirty="0"/>
              <a:t>Bernd Stechauner</a:t>
            </a:r>
            <a:r>
              <a:rPr lang="en-US" sz="1600" i="1" baseline="30000" dirty="0"/>
              <a:t>1,2</a:t>
            </a:r>
            <a:r>
              <a:rPr lang="en-US" sz="1600" i="1" dirty="0"/>
              <a:t>, </a:t>
            </a:r>
            <a:r>
              <a:rPr lang="en-US" sz="1600" b="1" i="1" dirty="0"/>
              <a:t>Bernardo Bordini</a:t>
            </a:r>
            <a:r>
              <a:rPr lang="en-US" sz="1600" i="1" baseline="30000" dirty="0"/>
              <a:t>2</a:t>
            </a:r>
            <a:r>
              <a:rPr lang="en-US" sz="1600" i="1" dirty="0"/>
              <a:t>,</a:t>
            </a:r>
            <a:r>
              <a:rPr lang="en-US" sz="1600" b="1" i="1" dirty="0"/>
              <a:t> Jose Ferreira Somoza</a:t>
            </a:r>
            <a:r>
              <a:rPr lang="en-US" sz="1600" i="1" baseline="30000" dirty="0"/>
              <a:t>2</a:t>
            </a:r>
            <a:r>
              <a:rPr lang="en-US" sz="1600" i="1" dirty="0"/>
              <a:t>, </a:t>
            </a:r>
            <a:r>
              <a:rPr lang="en-US" sz="1600" b="1" i="1" dirty="0"/>
              <a:t>Tim Mulder</a:t>
            </a:r>
            <a:r>
              <a:rPr lang="en-US" sz="1600" i="1" baseline="30000" dirty="0"/>
              <a:t>2</a:t>
            </a:r>
            <a:r>
              <a:rPr lang="en-US" sz="1600" i="1" dirty="0"/>
              <a:t>,</a:t>
            </a:r>
            <a:r>
              <a:rPr lang="en-US" sz="1600" b="1" i="1" dirty="0"/>
              <a:t> </a:t>
            </a:r>
          </a:p>
          <a:p>
            <a:pPr algn="ctr"/>
            <a:r>
              <a:rPr lang="en-US" sz="1600" b="1" i="1" dirty="0"/>
              <a:t>Chris Rogers</a:t>
            </a:r>
            <a:r>
              <a:rPr lang="en-US" sz="1600" i="1" baseline="30000" dirty="0"/>
              <a:t>3</a:t>
            </a:r>
            <a:r>
              <a:rPr lang="en-US" sz="1600" i="1" dirty="0"/>
              <a:t>,</a:t>
            </a:r>
            <a:r>
              <a:rPr lang="en-US" sz="1600" b="1" i="1" dirty="0"/>
              <a:t> Jochen Schieck</a:t>
            </a:r>
            <a:r>
              <a:rPr lang="en-US" sz="1600" i="1" baseline="30000" dirty="0"/>
              <a:t>1,4</a:t>
            </a:r>
            <a:r>
              <a:rPr lang="en-US" sz="1600" i="1" dirty="0"/>
              <a:t>, </a:t>
            </a:r>
            <a:r>
              <a:rPr lang="en-US" sz="1600" b="1" i="1" dirty="0"/>
              <a:t>Daniel Schulte</a:t>
            </a:r>
            <a:r>
              <a:rPr lang="en-US" sz="1600" i="1" baseline="30000" dirty="0"/>
              <a:t>2 </a:t>
            </a:r>
            <a:r>
              <a:rPr lang="en-US" sz="1600" i="1" dirty="0"/>
              <a:t>&amp;</a:t>
            </a:r>
            <a:r>
              <a:rPr lang="en-US" sz="1600" i="1" baseline="30000" dirty="0"/>
              <a:t> </a:t>
            </a:r>
            <a:r>
              <a:rPr lang="en-US" sz="1600" b="1" i="1" dirty="0"/>
              <a:t>Rebecca Taylor</a:t>
            </a:r>
            <a:r>
              <a:rPr lang="en-US" sz="1600" i="1" baseline="30000" dirty="0"/>
              <a:t>2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2B7C0F9-ED4B-2BA6-FC9C-471BC9A951ED}"/>
              </a:ext>
            </a:extLst>
          </p:cNvPr>
          <p:cNvSpPr txBox="1"/>
          <p:nvPr/>
        </p:nvSpPr>
        <p:spPr>
          <a:xfrm>
            <a:off x="2563761" y="4083918"/>
            <a:ext cx="36459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aseline="30000" dirty="0"/>
              <a:t>1</a:t>
            </a:r>
            <a:r>
              <a:rPr lang="en-US" sz="1200" dirty="0"/>
              <a:t>Technische Universität, Vienna</a:t>
            </a:r>
          </a:p>
          <a:p>
            <a:pPr algn="ctr"/>
            <a:r>
              <a:rPr lang="en-US" sz="1200" baseline="30000" dirty="0"/>
              <a:t>2</a:t>
            </a:r>
            <a:r>
              <a:rPr lang="en-US" sz="1200" dirty="0"/>
              <a:t>CERN, Geneva</a:t>
            </a:r>
          </a:p>
          <a:p>
            <a:pPr algn="ctr"/>
            <a:r>
              <a:rPr lang="en-US" sz="1200" baseline="30000" dirty="0"/>
              <a:t>3</a:t>
            </a:r>
            <a:r>
              <a:rPr lang="en-US" sz="1200" dirty="0"/>
              <a:t>STFC Rutherford Appleton Laboratory, </a:t>
            </a:r>
            <a:r>
              <a:rPr lang="de-AT" sz="1200" dirty="0" err="1"/>
              <a:t>Didcot</a:t>
            </a:r>
            <a:endParaRPr lang="en-US" sz="1200" dirty="0"/>
          </a:p>
          <a:p>
            <a:pPr algn="ctr"/>
            <a:r>
              <a:rPr lang="de-AT" sz="1200" baseline="30000" dirty="0"/>
              <a:t>4</a:t>
            </a:r>
            <a:r>
              <a:rPr lang="de-AT" sz="1200" dirty="0"/>
              <a:t>Institute </a:t>
            </a:r>
            <a:r>
              <a:rPr lang="de-AT" sz="1200" dirty="0" err="1"/>
              <a:t>of</a:t>
            </a:r>
            <a:r>
              <a:rPr lang="de-AT" sz="1200" dirty="0"/>
              <a:t> High Energy Physics (HEHPY), Vienna</a:t>
            </a:r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</p:txBody>
      </p:sp>
      <p:sp>
        <p:nvSpPr>
          <p:cNvPr id="6" name="Titre 81">
            <a:extLst>
              <a:ext uri="{FF2B5EF4-FFF2-40B4-BE49-F238E27FC236}">
                <a16:creationId xmlns:a16="http://schemas.microsoft.com/office/drawing/2014/main" id="{A8803A29-6081-EF8B-7A61-127DFAE2F5DB}"/>
              </a:ext>
            </a:extLst>
          </p:cNvPr>
          <p:cNvSpPr txBox="1">
            <a:spLocks/>
          </p:cNvSpPr>
          <p:nvPr/>
        </p:nvSpPr>
        <p:spPr>
          <a:xfrm>
            <a:off x="174292" y="1203598"/>
            <a:ext cx="8424936" cy="857250"/>
          </a:xfrm>
          <a:prstGeom prst="rect">
            <a:avLst/>
          </a:prstGeom>
        </p:spPr>
        <p:txBody>
          <a:bodyPr vert="horz" lIns="0" tIns="0" rIns="0" bIns="0"/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 sz="3200" u="sng" dirty="0"/>
              <a:t>Final cooling beam physics</a:t>
            </a: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511B020A-04AC-F5F5-5C13-197008708A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1200" y="0"/>
            <a:ext cx="77200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Grafik 8" descr="Ein Bild, das Tex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ED6D46E5-5968-0647-DDD0-36C673FC1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523" y="1948766"/>
            <a:ext cx="2787538" cy="1379132"/>
          </a:xfrm>
          <a:prstGeom prst="rect">
            <a:avLst/>
          </a:prstGeom>
        </p:spPr>
      </p:pic>
      <p:sp>
        <p:nvSpPr>
          <p:cNvPr id="12" name="Titre 81">
            <a:extLst>
              <a:ext uri="{FF2B5EF4-FFF2-40B4-BE49-F238E27FC236}">
                <a16:creationId xmlns:a16="http://schemas.microsoft.com/office/drawing/2014/main" id="{BB754A3E-DC51-57A6-DA1C-C15D38C8A1D0}"/>
              </a:ext>
            </a:extLst>
          </p:cNvPr>
          <p:cNvSpPr txBox="1">
            <a:spLocks/>
          </p:cNvSpPr>
          <p:nvPr/>
        </p:nvSpPr>
        <p:spPr>
          <a:xfrm>
            <a:off x="1173392" y="75946"/>
            <a:ext cx="6781800" cy="857250"/>
          </a:xfrm>
          <a:prstGeom prst="rect">
            <a:avLst/>
          </a:prstGeom>
        </p:spPr>
        <p:txBody>
          <a:bodyPr vert="horz" lIns="0" tIns="0" rIns="0" bIns="0"/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 dirty="0"/>
              <a:t>IMCC &amp; MuCol</a:t>
            </a:r>
            <a:br>
              <a:rPr lang="en-US" dirty="0"/>
            </a:br>
            <a:r>
              <a:rPr lang="en-US" dirty="0"/>
              <a:t>Annual Meeting, DESY, Hamburg, 15.05.2025</a:t>
            </a:r>
            <a:br>
              <a:rPr lang="en-US" dirty="0"/>
            </a:br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5018000-6BCE-9D56-BEF5-D0CD72004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06" y="4215831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60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EAC7D07-0A3A-C14A-3C39-0FA8F337A2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3442DF6-C8A3-24E6-4CEC-B018E6938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systems in the final cooling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04DCAB3-B1DC-0408-097D-BDAEB7631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2" y="771550"/>
            <a:ext cx="2592288" cy="201622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A66EFE8-0C7A-AF08-F30D-B55976CFE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88" y="2769468"/>
            <a:ext cx="2482772" cy="233672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B5B165F-601F-CDE7-A5AB-C73F96DE7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264" y="1511230"/>
            <a:ext cx="2140640" cy="214064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324FCC6F-BB6F-AF14-B0A3-503A6C348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392" y="1511230"/>
            <a:ext cx="2140640" cy="2140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65D79875-2AF5-A379-07A8-BA18F1CAEC37}"/>
                  </a:ext>
                </a:extLst>
              </p:cNvPr>
              <p:cNvSpPr txBox="1"/>
              <p:nvPr/>
            </p:nvSpPr>
            <p:spPr>
              <a:xfrm>
                <a:off x="2695312" y="718999"/>
                <a:ext cx="6125160" cy="3550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FF0000"/>
                  </a:buClr>
                  <a:buFont typeface="Wingdings" pitchFamily="2" charset="2"/>
                  <a:buChar char="§"/>
                </a:pPr>
                <a:r>
                  <a:rPr lang="en-GB" sz="1600" noProof="0" dirty="0"/>
                  <a:t>The energy spread can be controlled using </a:t>
                </a:r>
                <a:r>
                  <a:rPr lang="en-GB" sz="1600" b="1" noProof="0" dirty="0">
                    <a:solidFill>
                      <a:srgbClr val="FF0000"/>
                    </a:solidFill>
                  </a:rPr>
                  <a:t>phase-rotating cavities</a:t>
                </a:r>
                <a:r>
                  <a:rPr lang="en-GB" sz="1600" noProof="0" dirty="0"/>
                  <a:t>.</a:t>
                </a:r>
              </a:p>
              <a:p>
                <a:pPr marL="285750" indent="-285750">
                  <a:buClr>
                    <a:srgbClr val="FF0000"/>
                  </a:buClr>
                  <a:buFont typeface="Wingdings" pitchFamily="2" charset="2"/>
                  <a:buChar char="§"/>
                </a:pPr>
                <a:r>
                  <a:rPr lang="en-GB" sz="16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This minimizes the </a:t>
                </a:r>
                <a:r>
                  <a:rPr lang="en-GB" sz="1600" b="1" noProof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growth</a:t>
                </a:r>
                <a:r>
                  <a:rPr lang="en-GB" sz="16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 of the norm. long. emittance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GB" sz="1600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  <m:r>
                          <a:rPr lang="en-GB" sz="1600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sz="1600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GB" sz="1600" noProof="0" dirty="0"/>
                  <a:t>.</a:t>
                </a:r>
              </a:p>
              <a:p>
                <a:pPr marL="285750" indent="-285750">
                  <a:buClr>
                    <a:srgbClr val="FF0000"/>
                  </a:buClr>
                  <a:buFont typeface="Wingdings" pitchFamily="2" charset="2"/>
                  <a:buChar char="§"/>
                </a:pPr>
                <a:endParaRPr lang="en-GB" noProof="0" dirty="0"/>
              </a:p>
              <a:p>
                <a:pPr>
                  <a:buClr>
                    <a:srgbClr val="FF0000"/>
                  </a:buClr>
                </a:pPr>
                <a:r>
                  <a:rPr lang="en-GB" sz="1800" noProof="0" dirty="0"/>
                  <a:t> </a:t>
                </a:r>
              </a:p>
              <a:p>
                <a:pPr marL="285750" indent="-285750">
                  <a:buClr>
                    <a:srgbClr val="FF0000"/>
                  </a:buClr>
                  <a:buFont typeface="Wingdings" pitchFamily="2" charset="2"/>
                  <a:buChar char="§"/>
                </a:pPr>
                <a:endParaRPr lang="en-GB" noProof="0" dirty="0"/>
              </a:p>
              <a:p>
                <a:pPr marL="285750" indent="-285750">
                  <a:buClr>
                    <a:srgbClr val="FF0000"/>
                  </a:buClr>
                  <a:buFont typeface="Wingdings" pitchFamily="2" charset="2"/>
                  <a:buChar char="§"/>
                </a:pPr>
                <a:endParaRPr lang="en-GB" noProof="0" dirty="0"/>
              </a:p>
              <a:p>
                <a:pPr marL="285750" indent="-285750">
                  <a:buClr>
                    <a:srgbClr val="FF0000"/>
                  </a:buClr>
                  <a:buFont typeface="Wingdings" pitchFamily="2" charset="2"/>
                  <a:buChar char="§"/>
                </a:pPr>
                <a:endParaRPr lang="en-GB" noProof="0" dirty="0"/>
              </a:p>
              <a:p>
                <a:pPr marL="285750" indent="-285750">
                  <a:buClr>
                    <a:srgbClr val="FF0000"/>
                  </a:buClr>
                  <a:buFont typeface="Wingdings" pitchFamily="2" charset="2"/>
                  <a:buChar char="§"/>
                </a:pPr>
                <a:endParaRPr lang="en-GB" noProof="0" dirty="0"/>
              </a:p>
              <a:p>
                <a:pPr marL="285750" indent="-285750">
                  <a:buClr>
                    <a:srgbClr val="FF0000"/>
                  </a:buClr>
                  <a:buFont typeface="Wingdings" pitchFamily="2" charset="2"/>
                  <a:buChar char="§"/>
                </a:pPr>
                <a:endParaRPr lang="en-GB" noProof="0" dirty="0"/>
              </a:p>
              <a:p>
                <a:pPr marL="285750" indent="-285750">
                  <a:buClr>
                    <a:srgbClr val="FF0000"/>
                  </a:buClr>
                  <a:buFont typeface="Wingdings" pitchFamily="2" charset="2"/>
                  <a:buChar char="§"/>
                </a:pPr>
                <a:endParaRPr lang="en-GB" sz="1600" noProof="0" dirty="0"/>
              </a:p>
              <a:p>
                <a:pPr marL="285750" indent="-285750">
                  <a:buClr>
                    <a:srgbClr val="FF0000"/>
                  </a:buClr>
                  <a:buFont typeface="Wingdings" pitchFamily="2" charset="2"/>
                  <a:buChar char="§"/>
                </a:pPr>
                <a:r>
                  <a:rPr lang="en-GB" sz="1600" noProof="0" dirty="0"/>
                  <a:t>RF cavities can be positioned between the matching coils.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65D79875-2AF5-A379-07A8-BA18F1CAEC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5312" y="718999"/>
                <a:ext cx="6125160" cy="3550203"/>
              </a:xfrm>
              <a:prstGeom prst="rect">
                <a:avLst/>
              </a:prstGeom>
              <a:blipFill>
                <a:blip r:embed="rId6"/>
                <a:stretch>
                  <a:fillRect l="-414" t="-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Grafik 18" descr="Ein Bild, das Screenshot, Schlitten enthält.&#10;&#10;KI-generierte Inhalte können fehlerhaft sein.">
            <a:extLst>
              <a:ext uri="{FF2B5EF4-FFF2-40B4-BE49-F238E27FC236}">
                <a16:creationId xmlns:a16="http://schemas.microsoft.com/office/drawing/2014/main" id="{67080639-7553-ADC1-6F10-D973CA6F4B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8916" y="3953852"/>
            <a:ext cx="1846716" cy="1053593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5FC7D1A0-0983-2C9B-9916-F615777ABFB2}"/>
              </a:ext>
            </a:extLst>
          </p:cNvPr>
          <p:cNvSpPr txBox="1"/>
          <p:nvPr/>
        </p:nvSpPr>
        <p:spPr>
          <a:xfrm>
            <a:off x="4825632" y="4093514"/>
            <a:ext cx="2444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Previous design: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Cavities inside solenoids [5].</a:t>
            </a:r>
          </a:p>
        </p:txBody>
      </p:sp>
      <p:pic>
        <p:nvPicPr>
          <p:cNvPr id="22" name="Image 84" descr="MCC-LogoCERN.jpg">
            <a:extLst>
              <a:ext uri="{FF2B5EF4-FFF2-40B4-BE49-F238E27FC236}">
                <a16:creationId xmlns:a16="http://schemas.microsoft.com/office/drawing/2014/main" id="{906826CE-395F-4E2B-E098-C626A15B63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5800" y="100629"/>
            <a:ext cx="643119" cy="643119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C80F81D-C0BA-DBCD-E41F-9B93F32989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4278" y="107755"/>
            <a:ext cx="643119" cy="64311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C00E149-B0C0-BADD-E302-333826CB3538}"/>
              </a:ext>
            </a:extLst>
          </p:cNvPr>
          <p:cNvSpPr txBox="1"/>
          <p:nvPr/>
        </p:nvSpPr>
        <p:spPr>
          <a:xfrm>
            <a:off x="1156406" y="462513"/>
            <a:ext cx="3738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</a:rPr>
              <a:t>RF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1CE092A-50DF-140A-85B2-61A177A10A56}"/>
              </a:ext>
            </a:extLst>
          </p:cNvPr>
          <p:cNvSpPr txBox="1"/>
          <p:nvPr/>
        </p:nvSpPr>
        <p:spPr>
          <a:xfrm>
            <a:off x="1412813" y="440465"/>
            <a:ext cx="3738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</a:rPr>
              <a:t>RF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BB4768E-6E7A-EF70-6250-B01F2EB13D13}"/>
              </a:ext>
            </a:extLst>
          </p:cNvPr>
          <p:cNvSpPr txBox="1"/>
          <p:nvPr/>
        </p:nvSpPr>
        <p:spPr>
          <a:xfrm>
            <a:off x="1669220" y="458558"/>
            <a:ext cx="3738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</a:rPr>
              <a:t>RF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46A251CD-DDBB-2C2E-987F-F96E0444B840}"/>
              </a:ext>
            </a:extLst>
          </p:cNvPr>
          <p:cNvCxnSpPr>
            <a:cxnSpLocks/>
          </p:cNvCxnSpPr>
          <p:nvPr/>
        </p:nvCxnSpPr>
        <p:spPr>
          <a:xfrm>
            <a:off x="1295400" y="743748"/>
            <a:ext cx="0" cy="2158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8958C1B5-C5C6-D3DA-D86C-795FFCBB2D43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1599723" y="702075"/>
            <a:ext cx="0" cy="2574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1894B1E2-3174-C758-94B2-E3872740DE42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1808418" y="720168"/>
            <a:ext cx="47712" cy="2238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8369E313-9DE2-0162-E979-66A19381412B}"/>
              </a:ext>
            </a:extLst>
          </p:cNvPr>
          <p:cNvSpPr txBox="1"/>
          <p:nvPr/>
        </p:nvSpPr>
        <p:spPr>
          <a:xfrm>
            <a:off x="1260987" y="1506967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µ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-beam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3508BC4-5BAC-AB9A-1B3A-D56EB46C518D}"/>
              </a:ext>
            </a:extLst>
          </p:cNvPr>
          <p:cNvSpPr txBox="1"/>
          <p:nvPr/>
        </p:nvSpPr>
        <p:spPr>
          <a:xfrm>
            <a:off x="457468" y="2183745"/>
            <a:ext cx="7104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Matchers</a:t>
            </a:r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E69692E3-DFB6-D8DC-7379-31E847F62CB4}"/>
              </a:ext>
            </a:extLst>
          </p:cNvPr>
          <p:cNvCxnSpPr/>
          <p:nvPr/>
        </p:nvCxnSpPr>
        <p:spPr>
          <a:xfrm flipV="1">
            <a:off x="1051829" y="2121222"/>
            <a:ext cx="144016" cy="1538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E9C35265-D3DA-7FBD-AAE6-11BFFFC097AE}"/>
              </a:ext>
            </a:extLst>
          </p:cNvPr>
          <p:cNvCxnSpPr>
            <a:cxnSpLocks/>
          </p:cNvCxnSpPr>
          <p:nvPr/>
        </p:nvCxnSpPr>
        <p:spPr>
          <a:xfrm flipH="1" flipV="1">
            <a:off x="899592" y="2121222"/>
            <a:ext cx="96385" cy="152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DC830541-3F1D-B486-E2F3-14D920CB4FE7}"/>
              </a:ext>
            </a:extLst>
          </p:cNvPr>
          <p:cNvSpPr txBox="1"/>
          <p:nvPr/>
        </p:nvSpPr>
        <p:spPr>
          <a:xfrm rot="16200000">
            <a:off x="1702201" y="1988509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High field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796AB966-5BE4-C9A1-A546-4994747BFEAD}"/>
              </a:ext>
            </a:extLst>
          </p:cNvPr>
          <p:cNvSpPr txBox="1"/>
          <p:nvPr/>
        </p:nvSpPr>
        <p:spPr>
          <a:xfrm>
            <a:off x="2480943" y="1865398"/>
            <a:ext cx="688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C000"/>
                </a:solidFill>
              </a:rPr>
              <a:t>Low field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1635CF36-5011-340F-FB65-888F8F2CC4F9}"/>
              </a:ext>
            </a:extLst>
          </p:cNvPr>
          <p:cNvSpPr txBox="1"/>
          <p:nvPr/>
        </p:nvSpPr>
        <p:spPr>
          <a:xfrm>
            <a:off x="-80617" y="1061676"/>
            <a:ext cx="688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C000"/>
                </a:solidFill>
              </a:rPr>
              <a:t>Low field</a:t>
            </a:r>
          </a:p>
        </p:txBody>
      </p:sp>
    </p:spTree>
    <p:extLst>
      <p:ext uri="{BB962C8B-B14F-4D97-AF65-F5344CB8AC3E}">
        <p14:creationId xmlns:p14="http://schemas.microsoft.com/office/powerpoint/2010/main" val="3056087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451790D-3456-4C36-EA13-B599A1F96D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05837" y="4954001"/>
            <a:ext cx="457200" cy="273844"/>
          </a:xfrm>
        </p:spPr>
        <p:txBody>
          <a:bodyPr/>
          <a:lstStyle/>
          <a:p>
            <a:fld id="{974172A1-1CBF-0B40-9234-7D4D80EC19EA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766BD70-C530-D1CC-137B-F3A14786C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12" y="152803"/>
            <a:ext cx="6781800" cy="857250"/>
          </a:xfrm>
        </p:spPr>
        <p:txBody>
          <a:bodyPr/>
          <a:lstStyle/>
          <a:p>
            <a:r>
              <a:rPr lang="en-US" dirty="0"/>
              <a:t>Absorber studies with windows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9832CA5-D1DF-B969-7684-C0514BBD9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016" y="921318"/>
            <a:ext cx="1694142" cy="1015632"/>
          </a:xfrm>
          <a:prstGeom prst="rect">
            <a:avLst/>
          </a:prstGeom>
        </p:spPr>
      </p:pic>
      <p:sp>
        <p:nvSpPr>
          <p:cNvPr id="15" name="Pfeil nach rechts 14">
            <a:extLst>
              <a:ext uri="{FF2B5EF4-FFF2-40B4-BE49-F238E27FC236}">
                <a16:creationId xmlns:a16="http://schemas.microsoft.com/office/drawing/2014/main" id="{D8EE84CA-B842-E012-02A0-38F20218264D}"/>
              </a:ext>
            </a:extLst>
          </p:cNvPr>
          <p:cNvSpPr/>
          <p:nvPr/>
        </p:nvSpPr>
        <p:spPr>
          <a:xfrm>
            <a:off x="1475656" y="1196432"/>
            <a:ext cx="455360" cy="43118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feil nach rechts 15">
            <a:extLst>
              <a:ext uri="{FF2B5EF4-FFF2-40B4-BE49-F238E27FC236}">
                <a16:creationId xmlns:a16="http://schemas.microsoft.com/office/drawing/2014/main" id="{3A2C3881-022E-85A4-2461-7F6BFE987C8A}"/>
              </a:ext>
            </a:extLst>
          </p:cNvPr>
          <p:cNvSpPr/>
          <p:nvPr/>
        </p:nvSpPr>
        <p:spPr>
          <a:xfrm>
            <a:off x="3764912" y="1192655"/>
            <a:ext cx="455360" cy="43118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F2DE9D2-8F61-F492-CE08-E7F62476FA97}"/>
              </a:ext>
            </a:extLst>
          </p:cNvPr>
          <p:cNvSpPr txBox="1"/>
          <p:nvPr/>
        </p:nvSpPr>
        <p:spPr>
          <a:xfrm>
            <a:off x="467544" y="1226826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µ-beam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5DAE822-59F6-4349-F843-ABFE3DAA565C}"/>
              </a:ext>
            </a:extLst>
          </p:cNvPr>
          <p:cNvSpPr txBox="1"/>
          <p:nvPr/>
        </p:nvSpPr>
        <p:spPr>
          <a:xfrm>
            <a:off x="2925243" y="4791709"/>
            <a:ext cx="22940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LiH</a:t>
            </a:r>
            <a:r>
              <a:rPr lang="en-US" sz="1600" b="1" dirty="0"/>
              <a:t> </a:t>
            </a:r>
            <a:r>
              <a:rPr lang="en-US" sz="1600" dirty="0"/>
              <a:t>window, 5mm thick</a:t>
            </a:r>
          </a:p>
        </p:txBody>
      </p:sp>
      <p:pic>
        <p:nvPicPr>
          <p:cNvPr id="2" name="Image 84" descr="MCC-LogoCERN.jpg">
            <a:extLst>
              <a:ext uri="{FF2B5EF4-FFF2-40B4-BE49-F238E27FC236}">
                <a16:creationId xmlns:a16="http://schemas.microsoft.com/office/drawing/2014/main" id="{E9182D7F-549C-55BE-63B3-BA60E748E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0" y="100629"/>
            <a:ext cx="643119" cy="64311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259B14D-7616-2E7D-8262-8D0996F14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4278" y="107755"/>
            <a:ext cx="643119" cy="64311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EE2F8D5-C8DA-7FE7-D88C-EB99ED8368E3}"/>
              </a:ext>
            </a:extLst>
          </p:cNvPr>
          <p:cNvSpPr txBox="1"/>
          <p:nvPr/>
        </p:nvSpPr>
        <p:spPr>
          <a:xfrm>
            <a:off x="4112475" y="2878674"/>
            <a:ext cx="45709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CA" sz="1600" noProof="0" dirty="0"/>
              <a:t>Minimize Coulomb scattering by utilizing thin windows.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CA" sz="1600" noProof="0" dirty="0"/>
              <a:t>Choose window materials with a low atomic number (Z).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CA" sz="1600" noProof="0" dirty="0" err="1"/>
              <a:t>LiH</a:t>
            </a:r>
            <a:r>
              <a:rPr lang="en-CA" sz="1600" noProof="0" dirty="0"/>
              <a:t> and </a:t>
            </a:r>
            <a:r>
              <a:rPr lang="en-CA" sz="1600" noProof="0" dirty="0" err="1"/>
              <a:t>Si₃N</a:t>
            </a:r>
            <a:r>
              <a:rPr lang="en-CA" sz="1600" noProof="0" dirty="0"/>
              <a:t>₄ are promising material options.</a:t>
            </a:r>
            <a:endParaRPr lang="en-CA" noProof="0" dirty="0"/>
          </a:p>
        </p:txBody>
      </p:sp>
      <p:sp>
        <p:nvSpPr>
          <p:cNvPr id="12" name="Rahmen 11">
            <a:extLst>
              <a:ext uri="{FF2B5EF4-FFF2-40B4-BE49-F238E27FC236}">
                <a16:creationId xmlns:a16="http://schemas.microsoft.com/office/drawing/2014/main" id="{C0C70053-6AC0-FDE7-D4EE-A875A41D7E4B}"/>
              </a:ext>
            </a:extLst>
          </p:cNvPr>
          <p:cNvSpPr/>
          <p:nvPr/>
        </p:nvSpPr>
        <p:spPr>
          <a:xfrm>
            <a:off x="4028328" y="2669604"/>
            <a:ext cx="4739237" cy="1744650"/>
          </a:xfrm>
          <a:prstGeom prst="frame">
            <a:avLst>
              <a:gd name="adj1" fmla="val 3063"/>
            </a:avLst>
          </a:prstGeom>
          <a:solidFill>
            <a:srgbClr val="002060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17F0177-BBB0-B761-1889-B408E2E6B7CE}"/>
              </a:ext>
            </a:extLst>
          </p:cNvPr>
          <p:cNvSpPr txBox="1"/>
          <p:nvPr/>
        </p:nvSpPr>
        <p:spPr>
          <a:xfrm>
            <a:off x="4262446" y="782316"/>
            <a:ext cx="48995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CA" sz="1600" b="1" noProof="0" dirty="0"/>
              <a:t>High pressure </a:t>
            </a:r>
            <a:r>
              <a:rPr lang="en-CA" sz="1600" dirty="0"/>
              <a:t>has a significant impact on the design of the final cooling channel.</a:t>
            </a:r>
            <a:endParaRPr lang="en-CA" sz="1600" noProof="0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CA" sz="1600" dirty="0"/>
              <a:t>To </a:t>
            </a:r>
            <a:r>
              <a:rPr lang="en-CA" sz="1600" b="1" dirty="0"/>
              <a:t>reduce pressure </a:t>
            </a:r>
            <a:r>
              <a:rPr lang="en-CA" sz="1600" dirty="0"/>
              <a:t>within the absorbers after a muon beam passes, the </a:t>
            </a:r>
            <a:r>
              <a:rPr lang="en-CA" sz="1600" b="1" dirty="0">
                <a:solidFill>
                  <a:srgbClr val="FF0000"/>
                </a:solidFill>
              </a:rPr>
              <a:t>initial</a:t>
            </a:r>
            <a:r>
              <a:rPr lang="en-CA" sz="1600" dirty="0"/>
              <a:t> hydrogen </a:t>
            </a:r>
            <a:r>
              <a:rPr lang="en-CA" sz="1600" b="1" dirty="0">
                <a:solidFill>
                  <a:srgbClr val="FF0000"/>
                </a:solidFill>
              </a:rPr>
              <a:t>pressure </a:t>
            </a:r>
            <a:r>
              <a:rPr lang="en-CA" sz="1600" dirty="0"/>
              <a:t>and </a:t>
            </a:r>
            <a:r>
              <a:rPr lang="en-CA" sz="1600" b="1" dirty="0">
                <a:solidFill>
                  <a:srgbClr val="FF0000"/>
                </a:solidFill>
              </a:rPr>
              <a:t>density</a:t>
            </a:r>
            <a:r>
              <a:rPr lang="en-CA" sz="1600" dirty="0"/>
              <a:t> must be adjusted.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CA" sz="1600" dirty="0"/>
              <a:t>As a result, some absorbers may transition from a </a:t>
            </a:r>
            <a:r>
              <a:rPr lang="en-CA" sz="1600" b="1" dirty="0">
                <a:solidFill>
                  <a:srgbClr val="FF0000"/>
                </a:solidFill>
              </a:rPr>
              <a:t>liquid</a:t>
            </a:r>
            <a:r>
              <a:rPr lang="en-CA" sz="1600" dirty="0"/>
              <a:t> to a </a:t>
            </a:r>
            <a:r>
              <a:rPr lang="en-CA" sz="1600" b="1" dirty="0">
                <a:solidFill>
                  <a:srgbClr val="FF0000"/>
                </a:solidFill>
              </a:rPr>
              <a:t>vapor</a:t>
            </a:r>
            <a:r>
              <a:rPr lang="en-CA" sz="1600" dirty="0"/>
              <a:t> state.</a:t>
            </a:r>
            <a:endParaRPr lang="en-CA" dirty="0"/>
          </a:p>
        </p:txBody>
      </p:sp>
      <p:sp>
        <p:nvSpPr>
          <p:cNvPr id="19" name="Rahmen 18">
            <a:extLst>
              <a:ext uri="{FF2B5EF4-FFF2-40B4-BE49-F238E27FC236}">
                <a16:creationId xmlns:a16="http://schemas.microsoft.com/office/drawing/2014/main" id="{ADA1B408-8FE2-65D1-5FBA-D511248F28FC}"/>
              </a:ext>
            </a:extLst>
          </p:cNvPr>
          <p:cNvSpPr/>
          <p:nvPr/>
        </p:nvSpPr>
        <p:spPr>
          <a:xfrm>
            <a:off x="4245408" y="775190"/>
            <a:ext cx="4863096" cy="1842989"/>
          </a:xfrm>
          <a:prstGeom prst="frame">
            <a:avLst>
              <a:gd name="adj1" fmla="val 228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F816008-E18F-7D7E-6239-9378E0CBAE98}"/>
              </a:ext>
            </a:extLst>
          </p:cNvPr>
          <p:cNvSpPr txBox="1"/>
          <p:nvPr/>
        </p:nvSpPr>
        <p:spPr>
          <a:xfrm>
            <a:off x="21499" y="4769335"/>
            <a:ext cx="2638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See </a:t>
            </a:r>
            <a:r>
              <a:rPr lang="en-US" sz="1400" b="1" dirty="0"/>
              <a:t>Jose’s &amp; Valentina’s</a:t>
            </a:r>
            <a:r>
              <a:rPr lang="en-US" sz="1400" dirty="0"/>
              <a:t> talk!</a:t>
            </a:r>
          </a:p>
        </p:txBody>
      </p:sp>
      <p:pic>
        <p:nvPicPr>
          <p:cNvPr id="28" name="Grafik 27" descr="Ein Bild, das Text, Diagramm, Screenshot, Reihe enthält.&#10;&#10;KI-generierte Inhalte können fehlerhaft sein.">
            <a:extLst>
              <a:ext uri="{FF2B5EF4-FFF2-40B4-BE49-F238E27FC236}">
                <a16:creationId xmlns:a16="http://schemas.microsoft.com/office/drawing/2014/main" id="{A2DAB12C-A5F9-7920-12B4-892673E649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0" y="1889475"/>
            <a:ext cx="3655284" cy="2741463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58C288FE-B904-F560-41AF-1EF71DB8F41E}"/>
              </a:ext>
            </a:extLst>
          </p:cNvPr>
          <p:cNvSpPr txBox="1"/>
          <p:nvPr/>
        </p:nvSpPr>
        <p:spPr>
          <a:xfrm>
            <a:off x="1471914" y="2350883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solenoid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5B1CA340-A44C-4FEF-A1F3-04E7A3D1BB71}"/>
              </a:ext>
            </a:extLst>
          </p:cNvPr>
          <p:cNvSpPr txBox="1"/>
          <p:nvPr/>
        </p:nvSpPr>
        <p:spPr>
          <a:xfrm rot="16200000">
            <a:off x="363963" y="3130839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µ-beam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54285FBB-58F6-6508-FBB1-4A436BF9D8CF}"/>
              </a:ext>
            </a:extLst>
          </p:cNvPr>
          <p:cNvSpPr txBox="1"/>
          <p:nvPr/>
        </p:nvSpPr>
        <p:spPr>
          <a:xfrm>
            <a:off x="1608908" y="3023117"/>
            <a:ext cx="1096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Liquid</a:t>
            </a:r>
          </a:p>
          <a:p>
            <a:r>
              <a:rPr lang="en-US" sz="1600" dirty="0">
                <a:solidFill>
                  <a:schemeClr val="tx2"/>
                </a:solidFill>
              </a:rPr>
              <a:t> hydrogen</a:t>
            </a:r>
          </a:p>
        </p:txBody>
      </p: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79A2158F-B9ED-8293-77FB-0D088DDB40B3}"/>
              </a:ext>
            </a:extLst>
          </p:cNvPr>
          <p:cNvCxnSpPr>
            <a:cxnSpLocks/>
          </p:cNvCxnSpPr>
          <p:nvPr/>
        </p:nvCxnSpPr>
        <p:spPr>
          <a:xfrm flipH="1" flipV="1">
            <a:off x="1458032" y="3750548"/>
            <a:ext cx="1483652" cy="11568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E7788C0C-785F-8147-7F34-E2B52C70FE4E}"/>
              </a:ext>
            </a:extLst>
          </p:cNvPr>
          <p:cNvCxnSpPr>
            <a:cxnSpLocks/>
          </p:cNvCxnSpPr>
          <p:nvPr/>
        </p:nvCxnSpPr>
        <p:spPr>
          <a:xfrm flipH="1" flipV="1">
            <a:off x="2705683" y="3699652"/>
            <a:ext cx="236001" cy="12077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934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D5C4F5A-7455-DF62-E79F-EC7E861164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3A88EA5-AD40-F12A-9927-491B99332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cooling cell summary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DF35ED4-66AB-551F-BBA2-16FD534EA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31590"/>
            <a:ext cx="8301413" cy="1263154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4D43E618-4391-ABB4-CA8C-F4F1BB328830}"/>
              </a:ext>
            </a:extLst>
          </p:cNvPr>
          <p:cNvSpPr/>
          <p:nvPr/>
        </p:nvSpPr>
        <p:spPr>
          <a:xfrm>
            <a:off x="2911391" y="1279102"/>
            <a:ext cx="216024" cy="2195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9AFF78D-00C9-9835-37FD-7B5585E3AB85}"/>
              </a:ext>
            </a:extLst>
          </p:cNvPr>
          <p:cNvSpPr/>
          <p:nvPr/>
        </p:nvSpPr>
        <p:spPr>
          <a:xfrm>
            <a:off x="3631471" y="1279102"/>
            <a:ext cx="216024" cy="2195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35EEF24-E09D-A277-92AF-F3692BAF78DC}"/>
              </a:ext>
            </a:extLst>
          </p:cNvPr>
          <p:cNvSpPr/>
          <p:nvPr/>
        </p:nvSpPr>
        <p:spPr>
          <a:xfrm>
            <a:off x="4423559" y="1279102"/>
            <a:ext cx="216024" cy="2195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107F9BD-6404-AC31-7DEF-AFA4B8816CA9}"/>
              </a:ext>
            </a:extLst>
          </p:cNvPr>
          <p:cNvSpPr/>
          <p:nvPr/>
        </p:nvSpPr>
        <p:spPr>
          <a:xfrm>
            <a:off x="5215647" y="1279102"/>
            <a:ext cx="216024" cy="2195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6CDFE54-0793-74FD-F34B-2E7308929092}"/>
              </a:ext>
            </a:extLst>
          </p:cNvPr>
          <p:cNvSpPr/>
          <p:nvPr/>
        </p:nvSpPr>
        <p:spPr>
          <a:xfrm>
            <a:off x="2887391" y="2012908"/>
            <a:ext cx="216024" cy="2195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D32BDD62-FBDA-AD4B-F27D-30687D71B9B1}"/>
              </a:ext>
            </a:extLst>
          </p:cNvPr>
          <p:cNvSpPr/>
          <p:nvPr/>
        </p:nvSpPr>
        <p:spPr>
          <a:xfrm>
            <a:off x="3607471" y="2012908"/>
            <a:ext cx="216024" cy="2195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D6FEEAB-31CE-36DD-E7D5-0606C135BBB7}"/>
              </a:ext>
            </a:extLst>
          </p:cNvPr>
          <p:cNvSpPr/>
          <p:nvPr/>
        </p:nvSpPr>
        <p:spPr>
          <a:xfrm>
            <a:off x="4399559" y="2012908"/>
            <a:ext cx="216024" cy="2195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07F3EDA-C463-693C-F8DD-6557F68AD7DD}"/>
              </a:ext>
            </a:extLst>
          </p:cNvPr>
          <p:cNvSpPr/>
          <p:nvPr/>
        </p:nvSpPr>
        <p:spPr>
          <a:xfrm>
            <a:off x="5191647" y="2012908"/>
            <a:ext cx="216024" cy="2195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13F0C30-13DB-AE89-DCCB-AC4694EEFCCA}"/>
              </a:ext>
            </a:extLst>
          </p:cNvPr>
          <p:cNvSpPr/>
          <p:nvPr/>
        </p:nvSpPr>
        <p:spPr>
          <a:xfrm>
            <a:off x="5949423" y="1279102"/>
            <a:ext cx="216024" cy="2195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66F6490B-699D-54F3-E2DE-428FE7B9E027}"/>
              </a:ext>
            </a:extLst>
          </p:cNvPr>
          <p:cNvSpPr/>
          <p:nvPr/>
        </p:nvSpPr>
        <p:spPr>
          <a:xfrm>
            <a:off x="5925423" y="2012908"/>
            <a:ext cx="216024" cy="2195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DAE7E5F-ED21-5702-E44E-D8ED18B0708B}"/>
              </a:ext>
            </a:extLst>
          </p:cNvPr>
          <p:cNvSpPr/>
          <p:nvPr/>
        </p:nvSpPr>
        <p:spPr>
          <a:xfrm>
            <a:off x="8023959" y="1279102"/>
            <a:ext cx="216024" cy="2195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4FCB672F-72AE-0259-E846-C5316013D29C}"/>
              </a:ext>
            </a:extLst>
          </p:cNvPr>
          <p:cNvSpPr/>
          <p:nvPr/>
        </p:nvSpPr>
        <p:spPr>
          <a:xfrm>
            <a:off x="7999959" y="2012908"/>
            <a:ext cx="216024" cy="2195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A71EAFE8-63A0-CC27-CC17-7A17765A5D3D}"/>
              </a:ext>
            </a:extLst>
          </p:cNvPr>
          <p:cNvSpPr/>
          <p:nvPr/>
        </p:nvSpPr>
        <p:spPr>
          <a:xfrm>
            <a:off x="8372913" y="1276750"/>
            <a:ext cx="216024" cy="2195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81C2A7-8B22-E026-B4D3-6FF444F6EB47}"/>
              </a:ext>
            </a:extLst>
          </p:cNvPr>
          <p:cNvSpPr/>
          <p:nvPr/>
        </p:nvSpPr>
        <p:spPr>
          <a:xfrm>
            <a:off x="8348913" y="2010556"/>
            <a:ext cx="216024" cy="2195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EDB07A43-BFCB-8B22-1AED-825361B4629A}"/>
              </a:ext>
            </a:extLst>
          </p:cNvPr>
          <p:cNvSpPr/>
          <p:nvPr/>
        </p:nvSpPr>
        <p:spPr>
          <a:xfrm>
            <a:off x="8715256" y="1276750"/>
            <a:ext cx="216024" cy="2195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F922AA35-9A8D-B395-9A4C-16FF495CBEFD}"/>
              </a:ext>
            </a:extLst>
          </p:cNvPr>
          <p:cNvSpPr/>
          <p:nvPr/>
        </p:nvSpPr>
        <p:spPr>
          <a:xfrm>
            <a:off x="8691256" y="2010556"/>
            <a:ext cx="216024" cy="2195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2E3EAA8-7F25-7A7F-1D7C-EFD9CF14B0CD}"/>
              </a:ext>
            </a:extLst>
          </p:cNvPr>
          <p:cNvSpPr txBox="1"/>
          <p:nvPr/>
        </p:nvSpPr>
        <p:spPr>
          <a:xfrm>
            <a:off x="308664" y="2427734"/>
            <a:ext cx="87277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IE" b="1" noProof="0" dirty="0"/>
              <a:t>A single final cooling cell</a:t>
            </a:r>
            <a:r>
              <a:rPr lang="en-IE" noProof="0" dirty="0"/>
              <a:t> consists of </a:t>
            </a:r>
            <a:r>
              <a:rPr lang="en-IE" b="1" noProof="0" dirty="0">
                <a:solidFill>
                  <a:srgbClr val="FF0000"/>
                </a:solidFill>
              </a:rPr>
              <a:t>two window-hydrogen-window </a:t>
            </a:r>
            <a:r>
              <a:rPr lang="en-IE" noProof="0" dirty="0"/>
              <a:t>configurations within a </a:t>
            </a:r>
            <a:r>
              <a:rPr lang="en-IE" b="1" noProof="0" dirty="0"/>
              <a:t>high-field solenoid</a:t>
            </a:r>
            <a:r>
              <a:rPr lang="en-IE" noProof="0" dirty="0"/>
              <a:t>.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IE" noProof="0" dirty="0"/>
              <a:t>These configurations are separated by </a:t>
            </a:r>
            <a:r>
              <a:rPr lang="en-IE" b="1" noProof="0" dirty="0">
                <a:solidFill>
                  <a:srgbClr val="FF0000"/>
                </a:solidFill>
              </a:rPr>
              <a:t>field-reversed solenoids</a:t>
            </a:r>
            <a:r>
              <a:rPr lang="en-IE" noProof="0" dirty="0"/>
              <a:t>.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IE" noProof="0" dirty="0"/>
              <a:t>Alternating </a:t>
            </a:r>
            <a:r>
              <a:rPr lang="en-IE" b="1" noProof="0" dirty="0">
                <a:solidFill>
                  <a:srgbClr val="FF0000"/>
                </a:solidFill>
              </a:rPr>
              <a:t>RF cavities </a:t>
            </a:r>
            <a:r>
              <a:rPr lang="en-IE" noProof="0" dirty="0"/>
              <a:t>and </a:t>
            </a:r>
            <a:r>
              <a:rPr lang="en-IE" b="1" noProof="0" dirty="0">
                <a:solidFill>
                  <a:srgbClr val="FF0000"/>
                </a:solidFill>
              </a:rPr>
              <a:t>matching coils </a:t>
            </a:r>
            <a:r>
              <a:rPr lang="en-IE" noProof="0" dirty="0"/>
              <a:t>are positioned between to the high-field solenoids.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IE" dirty="0"/>
              <a:t>Beam </a:t>
            </a:r>
            <a:r>
              <a:rPr lang="en-IE" b="1" dirty="0">
                <a:solidFill>
                  <a:srgbClr val="FF0000"/>
                </a:solidFill>
              </a:rPr>
              <a:t>windows</a:t>
            </a:r>
            <a:r>
              <a:rPr lang="en-IE" dirty="0"/>
              <a:t> and </a:t>
            </a:r>
            <a:r>
              <a:rPr lang="en-IE" b="1" dirty="0">
                <a:solidFill>
                  <a:srgbClr val="FF0000"/>
                </a:solidFill>
              </a:rPr>
              <a:t>density</a:t>
            </a:r>
            <a:r>
              <a:rPr lang="en-IE" dirty="0"/>
              <a:t> adjusted </a:t>
            </a:r>
            <a:r>
              <a:rPr lang="en-IE" b="1" dirty="0">
                <a:solidFill>
                  <a:srgbClr val="FF0000"/>
                </a:solidFill>
              </a:rPr>
              <a:t>hydrogen</a:t>
            </a:r>
            <a:r>
              <a:rPr lang="en-IE" dirty="0"/>
              <a:t> </a:t>
            </a:r>
            <a:r>
              <a:rPr lang="en-IE" b="1" dirty="0">
                <a:solidFill>
                  <a:srgbClr val="FF0000"/>
                </a:solidFill>
              </a:rPr>
              <a:t>absorbers</a:t>
            </a:r>
            <a:r>
              <a:rPr lang="en-IE" dirty="0"/>
              <a:t> are significant components.</a:t>
            </a:r>
            <a:endParaRPr lang="en-IE" noProof="0" dirty="0"/>
          </a:p>
        </p:txBody>
      </p:sp>
      <p:pic>
        <p:nvPicPr>
          <p:cNvPr id="20" name="Image 84" descr="MCC-LogoCERN.jpg">
            <a:extLst>
              <a:ext uri="{FF2B5EF4-FFF2-40B4-BE49-F238E27FC236}">
                <a16:creationId xmlns:a16="http://schemas.microsoft.com/office/drawing/2014/main" id="{B2D76D8D-E9C4-0C32-4B73-7F8590B63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0" y="100629"/>
            <a:ext cx="643119" cy="643119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34BDFFF-1A01-FC57-C93D-91E41D575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4278" y="107755"/>
            <a:ext cx="643119" cy="643119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8C5F1D7B-6671-B0C1-4508-0945D840E0DA}"/>
              </a:ext>
            </a:extLst>
          </p:cNvPr>
          <p:cNvSpPr txBox="1"/>
          <p:nvPr/>
        </p:nvSpPr>
        <p:spPr>
          <a:xfrm>
            <a:off x="94476" y="4582825"/>
            <a:ext cx="7354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/>
              <a:t>An overview of the acceleration between two final cooling cells will be discussed during the poster session.</a:t>
            </a:r>
          </a:p>
        </p:txBody>
      </p:sp>
    </p:spTree>
    <p:extLst>
      <p:ext uri="{BB962C8B-B14F-4D97-AF65-F5344CB8AC3E}">
        <p14:creationId xmlns:p14="http://schemas.microsoft.com/office/powerpoint/2010/main" val="1580273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73F1F64-83CA-CE77-CCD8-5638F26975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E781E24-A696-F0B7-A4D3-80ED91CA4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952" y="132147"/>
            <a:ext cx="6781800" cy="857250"/>
          </a:xfrm>
        </p:spPr>
        <p:txBody>
          <a:bodyPr/>
          <a:lstStyle/>
          <a:p>
            <a:r>
              <a:rPr lang="en-US" dirty="0"/>
              <a:t>Multiple final </a:t>
            </a:r>
            <a:br>
              <a:rPr lang="en-US" dirty="0"/>
            </a:br>
            <a:r>
              <a:rPr lang="en-US" dirty="0"/>
              <a:t>cooling cells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577D9F5-96C3-1935-9691-9D6459067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509807"/>
            <a:ext cx="6051004" cy="250386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B520A5B-2C99-007F-ED7A-566A326FA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943"/>
            <a:ext cx="6051004" cy="250386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4AD75A6-E704-8A1B-809E-E72F0A7A566C}"/>
              </a:ext>
            </a:extLst>
          </p:cNvPr>
          <p:cNvSpPr txBox="1"/>
          <p:nvPr/>
        </p:nvSpPr>
        <p:spPr>
          <a:xfrm>
            <a:off x="6172188" y="1419622"/>
            <a:ext cx="28643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9 final cooling cells 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Transverse emittance of  27 µm was reached.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After each cell, a new beam was generated in this design.</a:t>
            </a:r>
          </a:p>
        </p:txBody>
      </p:sp>
    </p:spTree>
    <p:extLst>
      <p:ext uri="{BB962C8B-B14F-4D97-AF65-F5344CB8AC3E}">
        <p14:creationId xmlns:p14="http://schemas.microsoft.com/office/powerpoint/2010/main" val="3734951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B8CA3-0C01-36D8-F9FA-F1456E5C9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13528C2-BCD6-EB85-842C-64D0A5E062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7812924-A430-0E5E-04E0-BD19DE483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936" y="195486"/>
            <a:ext cx="6781800" cy="857250"/>
          </a:xfrm>
        </p:spPr>
        <p:txBody>
          <a:bodyPr/>
          <a:lstStyle/>
          <a:p>
            <a:r>
              <a:rPr lang="en-US" dirty="0"/>
              <a:t>Outlook 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E519AE0-2E48-E046-F70F-3F8B856EA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" y="2534961"/>
            <a:ext cx="6051005" cy="250386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C9B27D7-AF5C-342F-3432-960C8BB63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1" y="91868"/>
            <a:ext cx="6051005" cy="250386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9362EA2-9DC0-ECB4-52C2-283ACF4A1382}"/>
              </a:ext>
            </a:extLst>
          </p:cNvPr>
          <p:cNvSpPr txBox="1"/>
          <p:nvPr/>
        </p:nvSpPr>
        <p:spPr>
          <a:xfrm>
            <a:off x="5996620" y="669279"/>
            <a:ext cx="30907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very high performance of transmission was achieved.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Liquid H used from Cell 1-4.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Vapor H used from Cell 5-9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9F15F41E-01D7-05CA-5905-FA6CFA666D60}"/>
                  </a:ext>
                </a:extLst>
              </p:cNvPr>
              <p:cNvSpPr txBox="1"/>
              <p:nvPr/>
            </p:nvSpPr>
            <p:spPr>
              <a:xfrm>
                <a:off x="6053261" y="2805476"/>
                <a:ext cx="3090739" cy="2043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FF0000"/>
                  </a:buClr>
                  <a:buFont typeface="Wingdings" pitchFamily="2" charset="2"/>
                  <a:buChar char="§"/>
                </a:pPr>
                <a:r>
                  <a:rPr lang="en-US" dirty="0"/>
                  <a:t>Final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de-AT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  <m:r>
                          <a:rPr lang="de-AT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AT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de-AT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has to be reduced in future studies.</a:t>
                </a:r>
              </a:p>
              <a:p>
                <a:pPr marL="285750" indent="-285750">
                  <a:buClr>
                    <a:srgbClr val="FF0000"/>
                  </a:buClr>
                  <a:buFont typeface="Wingdings" pitchFamily="2" charset="2"/>
                  <a:buChar char="§"/>
                </a:pPr>
                <a:r>
                  <a:rPr lang="en-US" dirty="0"/>
                  <a:t>This depends on the optimum choice of the cooling rate for each cell. </a:t>
                </a:r>
              </a:p>
              <a:p>
                <a:pPr marL="285750" indent="-285750">
                  <a:buClr>
                    <a:srgbClr val="FF0000"/>
                  </a:buClr>
                  <a:buFont typeface="Wingdings" pitchFamily="2" charset="2"/>
                  <a:buChar char="§"/>
                </a:pPr>
                <a:r>
                  <a:rPr lang="en-US" dirty="0"/>
                  <a:t>More details in </a:t>
                </a:r>
                <a:r>
                  <a:rPr lang="en-US" b="1" dirty="0"/>
                  <a:t>Taylor’s </a:t>
                </a:r>
                <a:r>
                  <a:rPr lang="en-US" dirty="0"/>
                  <a:t>talk.</a:t>
                </a:r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9F15F41E-01D7-05CA-5905-FA6CFA666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261" y="2805476"/>
                <a:ext cx="3090739" cy="2043508"/>
              </a:xfrm>
              <a:prstGeom prst="rect">
                <a:avLst/>
              </a:prstGeom>
              <a:blipFill>
                <a:blip r:embed="rId4"/>
                <a:stretch>
                  <a:fillRect l="-1230" t="-1852" r="-1230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9349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0ED34A8-0CE0-DC16-8522-E30CCC711B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B2637DD-87E8-2C24-CDB2-260FC3AF5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2800" b="1" dirty="0">
                <a:effectLst/>
                <a:latin typeface="ArialNarrow" panose="020B0604020202020204" pitchFamily="34" charset="0"/>
              </a:rPr>
              <a:t>Reference </a:t>
            </a:r>
            <a:r>
              <a:rPr lang="de-AT" sz="2800" b="1" dirty="0" err="1">
                <a:effectLst/>
                <a:latin typeface="ArialNarrow" panose="020B0604020202020204" pitchFamily="34" charset="0"/>
              </a:rPr>
              <a:t>list</a:t>
            </a:r>
            <a:r>
              <a:rPr lang="de-AT" sz="2800" b="1" dirty="0">
                <a:effectLst/>
                <a:latin typeface="ArialNarrow" panose="020B0604020202020204" pitchFamily="34" charset="0"/>
              </a:rPr>
              <a:t> </a:t>
            </a:r>
            <a:br>
              <a:rPr lang="de-AT" dirty="0">
                <a:effectLst/>
              </a:rPr>
            </a:br>
            <a:endParaRPr lang="en-US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119C424-5D0E-D00F-D8DA-AF9A2A58D7D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9100" y="1203598"/>
            <a:ext cx="8473380" cy="3536156"/>
          </a:xfrm>
        </p:spPr>
        <p:txBody>
          <a:bodyPr/>
          <a:lstStyle/>
          <a:p>
            <a:r>
              <a:rPr lang="fr-CA" sz="1600" noProof="0" dirty="0">
                <a:effectLst/>
                <a:latin typeface="ArialNarrow" panose="020B0604020202020204" pitchFamily="34" charset="0"/>
              </a:rPr>
              <a:t>[1] B. </a:t>
            </a:r>
            <a:r>
              <a:rPr lang="fr-CA" sz="1600" noProof="0" dirty="0" err="1"/>
              <a:t>Bordini</a:t>
            </a:r>
            <a:r>
              <a:rPr lang="fr-CA" sz="1600" noProof="0" dirty="0">
                <a:latin typeface="Calibri" panose="020F0502020204030204" pitchFamily="34" charset="0"/>
              </a:rPr>
              <a:t> et al., “</a:t>
            </a:r>
            <a:r>
              <a:rPr lang="fr-CA" sz="1600" noProof="0" dirty="0" err="1"/>
              <a:t>Conceptual</a:t>
            </a:r>
            <a:r>
              <a:rPr lang="fr-CA" sz="1600" noProof="0" dirty="0"/>
              <a:t> </a:t>
            </a:r>
            <a:r>
              <a:rPr lang="fr-CA" sz="1600" dirty="0"/>
              <a:t>d</a:t>
            </a:r>
            <a:r>
              <a:rPr lang="fr-CA" sz="1600" noProof="0" dirty="0" err="1"/>
              <a:t>esign</a:t>
            </a:r>
            <a:r>
              <a:rPr lang="fr-CA" sz="1600" noProof="0" dirty="0"/>
              <a:t> of a </a:t>
            </a:r>
            <a:r>
              <a:rPr lang="fr-CA" sz="1600" noProof="0" dirty="0" err="1"/>
              <a:t>ReBCO</a:t>
            </a:r>
            <a:r>
              <a:rPr lang="fr-CA" sz="1600" noProof="0" dirty="0"/>
              <a:t> non/</a:t>
            </a:r>
            <a:r>
              <a:rPr lang="fr-CA" sz="1600" dirty="0"/>
              <a:t>m</a:t>
            </a:r>
            <a:r>
              <a:rPr lang="fr-CA" sz="1600" noProof="0" dirty="0" err="1"/>
              <a:t>etal-insulated</a:t>
            </a:r>
            <a:r>
              <a:rPr lang="fr-CA" sz="1600" noProof="0" dirty="0"/>
              <a:t> ultra-high </a:t>
            </a:r>
            <a:r>
              <a:rPr lang="fr-CA" sz="1600" noProof="0" dirty="0" err="1"/>
              <a:t>gield</a:t>
            </a:r>
            <a:r>
              <a:rPr lang="fr-CA" sz="1600" noProof="0" dirty="0"/>
              <a:t> </a:t>
            </a:r>
            <a:r>
              <a:rPr lang="fr-CA" sz="1600" dirty="0"/>
              <a:t>s</a:t>
            </a:r>
            <a:r>
              <a:rPr lang="fr-CA" sz="1600" noProof="0" dirty="0" err="1"/>
              <a:t>olenoid</a:t>
            </a:r>
            <a:r>
              <a:rPr lang="fr-CA" sz="1600" noProof="0" dirty="0"/>
              <a:t> for the Muon </a:t>
            </a:r>
            <a:r>
              <a:rPr lang="fr-CA" sz="1600" noProof="0" dirty="0" err="1"/>
              <a:t>Collider</a:t>
            </a:r>
            <a:r>
              <a:rPr lang="fr-CA" sz="1600" noProof="0" dirty="0"/>
              <a:t>“, 2024.</a:t>
            </a:r>
          </a:p>
          <a:p>
            <a:r>
              <a:rPr lang="fr-CA" sz="1600" noProof="0" dirty="0">
                <a:latin typeface="ArialNarrow" panose="020B0604020202020204" pitchFamily="34" charset="0"/>
              </a:rPr>
              <a:t>[2] J. </a:t>
            </a:r>
            <a:r>
              <a:rPr lang="fr-CA" sz="1600" noProof="0" dirty="0" err="1">
                <a:latin typeface="ArialNarrow" panose="020B0604020202020204" pitchFamily="34" charset="0"/>
              </a:rPr>
              <a:t>Nelder</a:t>
            </a:r>
            <a:r>
              <a:rPr lang="fr-CA" sz="1600" noProof="0" dirty="0">
                <a:latin typeface="ArialNarrow" panose="020B0604020202020204" pitchFamily="34" charset="0"/>
              </a:rPr>
              <a:t> and R. Mead, „A simplex </a:t>
            </a:r>
            <a:r>
              <a:rPr lang="fr-CA" sz="1600" noProof="0" dirty="0" err="1">
                <a:latin typeface="ArialNarrow" panose="020B0604020202020204" pitchFamily="34" charset="0"/>
              </a:rPr>
              <a:t>method</a:t>
            </a:r>
            <a:r>
              <a:rPr lang="fr-CA" sz="1600" noProof="0" dirty="0">
                <a:latin typeface="ArialNarrow" panose="020B0604020202020204" pitchFamily="34" charset="0"/>
              </a:rPr>
              <a:t> for </a:t>
            </a:r>
            <a:r>
              <a:rPr lang="fr-CA" sz="1600" noProof="0" dirty="0" err="1">
                <a:latin typeface="ArialNarrow" panose="020B0604020202020204" pitchFamily="34" charset="0"/>
              </a:rPr>
              <a:t>function</a:t>
            </a:r>
            <a:r>
              <a:rPr lang="fr-CA" sz="1600" noProof="0" dirty="0">
                <a:latin typeface="ArialNarrow" panose="020B0604020202020204" pitchFamily="34" charset="0"/>
              </a:rPr>
              <a:t> </a:t>
            </a:r>
            <a:r>
              <a:rPr lang="fr-CA" sz="1600" noProof="0" dirty="0" err="1">
                <a:latin typeface="ArialNarrow" panose="020B0604020202020204" pitchFamily="34" charset="0"/>
              </a:rPr>
              <a:t>minimization</a:t>
            </a:r>
            <a:r>
              <a:rPr lang="fr-CA" sz="1600" noProof="0" dirty="0">
                <a:latin typeface="ArialNarrow" panose="020B0604020202020204" pitchFamily="34" charset="0"/>
              </a:rPr>
              <a:t>“, 1965.</a:t>
            </a:r>
          </a:p>
          <a:p>
            <a:r>
              <a:rPr lang="fr-CA" sz="1600" dirty="0">
                <a:latin typeface="ArialNarrow" panose="020B0604020202020204" pitchFamily="34" charset="0"/>
              </a:rPr>
              <a:t>[3] </a:t>
            </a:r>
            <a:r>
              <a:rPr lang="fr-CA" sz="1600" dirty="0" err="1">
                <a:latin typeface="ArialNarrow" panose="020B0604020202020204" pitchFamily="34" charset="0"/>
              </a:rPr>
              <a:t>T</a:t>
            </a:r>
            <a:r>
              <a:rPr lang="fr-CA" sz="1600" dirty="0">
                <a:latin typeface="ArialNarrow" panose="020B0604020202020204" pitchFamily="34" charset="0"/>
              </a:rPr>
              <a:t>. Roberts, </a:t>
            </a:r>
            <a:r>
              <a:rPr lang="fr-CA" sz="1600" noProof="0" dirty="0">
                <a:latin typeface="ArialNarrow" panose="020B0604020202020204" pitchFamily="34" charset="0"/>
              </a:rPr>
              <a:t>„G4Beamline </a:t>
            </a:r>
            <a:r>
              <a:rPr lang="fr-CA" sz="1600" noProof="0" dirty="0" err="1">
                <a:latin typeface="ArialNarrow" panose="020B0604020202020204" pitchFamily="34" charset="0"/>
              </a:rPr>
              <a:t>users</a:t>
            </a:r>
            <a:r>
              <a:rPr lang="fr-CA" sz="1600" noProof="0" dirty="0">
                <a:latin typeface="ArialNarrow" panose="020B0604020202020204" pitchFamily="34" charset="0"/>
              </a:rPr>
              <a:t> guide“, </a:t>
            </a:r>
            <a:r>
              <a:rPr lang="fr-CA" sz="1600" dirty="0">
                <a:latin typeface="ArialNarrow" panose="020B0604020202020204" pitchFamily="34" charset="0"/>
              </a:rPr>
              <a:t>2022</a:t>
            </a:r>
            <a:r>
              <a:rPr lang="fr-CA" sz="1600" noProof="0" dirty="0">
                <a:latin typeface="ArialNarrow" panose="020B0604020202020204" pitchFamily="34" charset="0"/>
              </a:rPr>
              <a:t>.</a:t>
            </a:r>
          </a:p>
          <a:p>
            <a:r>
              <a:rPr lang="fr-CA" sz="1600" dirty="0">
                <a:effectLst/>
                <a:latin typeface="ArialNarrow" panose="020B0604020202020204" pitchFamily="34" charset="0"/>
              </a:rPr>
              <a:t>[4] G. Penn et al., </a:t>
            </a:r>
            <a:r>
              <a:rPr lang="fr-CA" sz="1600" noProof="0" dirty="0">
                <a:latin typeface="ArialNarrow" panose="020B0604020202020204" pitchFamily="34" charset="0"/>
              </a:rPr>
              <a:t>„Beam </a:t>
            </a:r>
            <a:r>
              <a:rPr lang="fr-CA" sz="1600" noProof="0" dirty="0" err="1">
                <a:latin typeface="ArialNarrow" panose="020B0604020202020204" pitchFamily="34" charset="0"/>
              </a:rPr>
              <a:t>envelope</a:t>
            </a:r>
            <a:r>
              <a:rPr lang="fr-CA" sz="1600" noProof="0" dirty="0">
                <a:latin typeface="ArialNarrow" panose="020B0604020202020204" pitchFamily="34" charset="0"/>
              </a:rPr>
              <a:t> </a:t>
            </a:r>
            <a:r>
              <a:rPr lang="fr-CA" sz="1600" noProof="0" dirty="0" err="1">
                <a:latin typeface="ArialNarrow" panose="020B0604020202020204" pitchFamily="34" charset="0"/>
              </a:rPr>
              <a:t>equation</a:t>
            </a:r>
            <a:r>
              <a:rPr lang="fr-CA" sz="1600" noProof="0" dirty="0">
                <a:latin typeface="ArialNarrow" panose="020B0604020202020204" pitchFamily="34" charset="0"/>
              </a:rPr>
              <a:t> for </a:t>
            </a:r>
            <a:r>
              <a:rPr lang="fr-CA" sz="1600" noProof="0" dirty="0" err="1">
                <a:latin typeface="ArialNarrow" panose="020B0604020202020204" pitchFamily="34" charset="0"/>
              </a:rPr>
              <a:t>cooling</a:t>
            </a:r>
            <a:r>
              <a:rPr lang="fr-CA" sz="1600" noProof="0" dirty="0">
                <a:latin typeface="ArialNarrow" panose="020B0604020202020204" pitchFamily="34" charset="0"/>
              </a:rPr>
              <a:t> of muons in </a:t>
            </a:r>
            <a:r>
              <a:rPr lang="fr-CA" sz="1600" noProof="0" dirty="0" err="1">
                <a:latin typeface="ArialNarrow" panose="020B0604020202020204" pitchFamily="34" charset="0"/>
              </a:rPr>
              <a:t>solenboid</a:t>
            </a:r>
            <a:r>
              <a:rPr lang="fr-CA" sz="1600" noProof="0" dirty="0">
                <a:latin typeface="ArialNarrow" panose="020B0604020202020204" pitchFamily="34" charset="0"/>
              </a:rPr>
              <a:t> </a:t>
            </a:r>
            <a:r>
              <a:rPr lang="fr-CA" sz="1600" noProof="0" dirty="0" err="1">
                <a:latin typeface="ArialNarrow" panose="020B0604020202020204" pitchFamily="34" charset="0"/>
              </a:rPr>
              <a:t>fields</a:t>
            </a:r>
            <a:r>
              <a:rPr lang="fr-CA" sz="1600" noProof="0" dirty="0">
                <a:latin typeface="ArialNarrow" panose="020B0604020202020204" pitchFamily="34" charset="0"/>
              </a:rPr>
              <a:t>“, 2000.</a:t>
            </a:r>
          </a:p>
          <a:p>
            <a:r>
              <a:rPr lang="fr-CA" sz="1600" dirty="0">
                <a:latin typeface="ArialNarrow" panose="020B0604020202020204" pitchFamily="34" charset="0"/>
              </a:rPr>
              <a:t>[5] H. Sayed et al., </a:t>
            </a:r>
            <a:r>
              <a:rPr lang="fr-CA" sz="1600" noProof="0" dirty="0">
                <a:latin typeface="ArialNarrow" panose="020B0604020202020204" pitchFamily="34" charset="0"/>
              </a:rPr>
              <a:t>„High </a:t>
            </a:r>
            <a:r>
              <a:rPr lang="fr-CA" sz="1600" noProof="0" dirty="0" err="1">
                <a:latin typeface="ArialNarrow" panose="020B0604020202020204" pitchFamily="34" charset="0"/>
              </a:rPr>
              <a:t>field</a:t>
            </a:r>
            <a:r>
              <a:rPr lang="fr-CA" sz="1600" noProof="0" dirty="0">
                <a:latin typeface="ArialNarrow" panose="020B0604020202020204" pitchFamily="34" charset="0"/>
              </a:rPr>
              <a:t> - </a:t>
            </a:r>
            <a:r>
              <a:rPr lang="fr-CA" sz="1600" noProof="0" dirty="0" err="1">
                <a:latin typeface="ArialNarrow" panose="020B0604020202020204" pitchFamily="34" charset="0"/>
              </a:rPr>
              <a:t>low</a:t>
            </a:r>
            <a:r>
              <a:rPr lang="fr-CA" sz="1600" noProof="0" dirty="0">
                <a:latin typeface="ArialNarrow" panose="020B0604020202020204" pitchFamily="34" charset="0"/>
              </a:rPr>
              <a:t> </a:t>
            </a:r>
            <a:r>
              <a:rPr lang="fr-CA" sz="1600" noProof="0" dirty="0" err="1">
                <a:latin typeface="ArialNarrow" panose="020B0604020202020204" pitchFamily="34" charset="0"/>
              </a:rPr>
              <a:t>energy</a:t>
            </a:r>
            <a:r>
              <a:rPr lang="fr-CA" sz="1600" noProof="0" dirty="0">
                <a:latin typeface="ArialNarrow" panose="020B0604020202020204" pitchFamily="34" charset="0"/>
              </a:rPr>
              <a:t> </a:t>
            </a:r>
            <a:r>
              <a:rPr lang="fr-CA" sz="1600" noProof="0" dirty="0" err="1">
                <a:latin typeface="ArialNarrow" panose="020B0604020202020204" pitchFamily="34" charset="0"/>
              </a:rPr>
              <a:t>ionization</a:t>
            </a:r>
            <a:r>
              <a:rPr lang="fr-CA" sz="1600" noProof="0" dirty="0">
                <a:latin typeface="ArialNarrow" panose="020B0604020202020204" pitchFamily="34" charset="0"/>
              </a:rPr>
              <a:t> </a:t>
            </a:r>
            <a:r>
              <a:rPr lang="fr-CA" sz="1600" noProof="0" dirty="0" err="1">
                <a:latin typeface="ArialNarrow" panose="020B0604020202020204" pitchFamily="34" charset="0"/>
              </a:rPr>
              <a:t>cooling</a:t>
            </a:r>
            <a:r>
              <a:rPr lang="fr-CA" sz="1600" noProof="0" dirty="0">
                <a:latin typeface="ArialNarrow" panose="020B0604020202020204" pitchFamily="34" charset="0"/>
              </a:rPr>
              <a:t> “, 2015.</a:t>
            </a:r>
          </a:p>
        </p:txBody>
      </p:sp>
      <p:pic>
        <p:nvPicPr>
          <p:cNvPr id="2" name="Image 84" descr="MCC-LogoCERN.jpg">
            <a:extLst>
              <a:ext uri="{FF2B5EF4-FFF2-40B4-BE49-F238E27FC236}">
                <a16:creationId xmlns:a16="http://schemas.microsoft.com/office/drawing/2014/main" id="{82A4DC4D-1E95-9922-3946-3A7B480CC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800" y="100629"/>
            <a:ext cx="643119" cy="64311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ABB7968-BEFE-D34F-AB8F-1509C8358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278" y="107755"/>
            <a:ext cx="643119" cy="64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4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511B020A-04AC-F5F5-5C13-197008708A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1200" y="0"/>
            <a:ext cx="77200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2DF57BD-4F57-42E5-3062-12CB94C90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" y="4219853"/>
            <a:ext cx="813598" cy="813598"/>
          </a:xfrm>
          <a:prstGeom prst="rect">
            <a:avLst/>
          </a:prstGeom>
        </p:spPr>
      </p:pic>
      <p:pic>
        <p:nvPicPr>
          <p:cNvPr id="7" name="Grafik 6" descr="Ein Bild, das Zeichnung, Entwurf, Himmel, Zug enthält.&#10;&#10;Automatisch generierte Beschreibung">
            <a:extLst>
              <a:ext uri="{FF2B5EF4-FFF2-40B4-BE49-F238E27FC236}">
                <a16:creationId xmlns:a16="http://schemas.microsoft.com/office/drawing/2014/main" id="{469AC669-78EE-F40A-CB48-FB5E78754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551" y="646315"/>
            <a:ext cx="9174757" cy="4845471"/>
          </a:xfrm>
          <a:prstGeom prst="rect">
            <a:avLst/>
          </a:prstGeom>
        </p:spPr>
      </p:pic>
      <p:pic>
        <p:nvPicPr>
          <p:cNvPr id="9" name="Image 7" descr="MUON-SlideGraph-LogoBkgnd2.png">
            <a:extLst>
              <a:ext uri="{FF2B5EF4-FFF2-40B4-BE49-F238E27FC236}">
                <a16:creationId xmlns:a16="http://schemas.microsoft.com/office/drawing/2014/main" id="{F9D13AFA-EE08-18C6-42C5-691370C4D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662"/>
            <a:ext cx="9144000" cy="5140960"/>
          </a:xfrm>
          <a:prstGeom prst="rect">
            <a:avLst/>
          </a:prstGeom>
        </p:spPr>
      </p:pic>
      <p:sp>
        <p:nvSpPr>
          <p:cNvPr id="10" name="ZoneTexte 10">
            <a:extLst>
              <a:ext uri="{FF2B5EF4-FFF2-40B4-BE49-F238E27FC236}">
                <a16:creationId xmlns:a16="http://schemas.microsoft.com/office/drawing/2014/main" id="{5226C61C-E18E-F127-CCE5-96C3E6CCD7A3}"/>
              </a:ext>
            </a:extLst>
          </p:cNvPr>
          <p:cNvSpPr txBox="1"/>
          <p:nvPr/>
        </p:nvSpPr>
        <p:spPr>
          <a:xfrm>
            <a:off x="1691680" y="383945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i="1" dirty="0" err="1">
                <a:latin typeface="Arial Narrow"/>
                <a:cs typeface="Arial Narrow"/>
              </a:rPr>
              <a:t>Thank</a:t>
            </a:r>
            <a:r>
              <a:rPr lang="fr-FR" sz="3200" b="1" i="1" dirty="0">
                <a:latin typeface="Arial Narrow"/>
                <a:cs typeface="Arial Narrow"/>
              </a:rPr>
              <a:t> </a:t>
            </a:r>
            <a:r>
              <a:rPr lang="fr-FR" sz="3200" b="1" i="1" dirty="0" err="1">
                <a:latin typeface="Arial Narrow"/>
                <a:cs typeface="Arial Narrow"/>
              </a:rPr>
              <a:t>you</a:t>
            </a:r>
            <a:r>
              <a:rPr lang="fr-FR" sz="3200" b="1" i="1" dirty="0">
                <a:latin typeface="Arial Narrow"/>
                <a:cs typeface="Arial Narrow"/>
              </a:rPr>
              <a:t> for </a:t>
            </a:r>
            <a:r>
              <a:rPr lang="fr-FR" sz="3200" b="1" i="1" dirty="0" err="1">
                <a:latin typeface="Arial Narrow"/>
                <a:cs typeface="Arial Narrow"/>
              </a:rPr>
              <a:t>your</a:t>
            </a:r>
            <a:r>
              <a:rPr lang="fr-FR" sz="3200" b="1" i="1" dirty="0">
                <a:latin typeface="Arial Narrow"/>
                <a:cs typeface="Arial Narrow"/>
              </a:rPr>
              <a:t> attention</a:t>
            </a:r>
            <a:endParaRPr lang="en-GB" sz="3200" b="1" i="1" dirty="0"/>
          </a:p>
        </p:txBody>
      </p:sp>
      <p:pic>
        <p:nvPicPr>
          <p:cNvPr id="11" name="Image 84" descr="MCC-LogoCERN.jpg">
            <a:extLst>
              <a:ext uri="{FF2B5EF4-FFF2-40B4-BE49-F238E27FC236}">
                <a16:creationId xmlns:a16="http://schemas.microsoft.com/office/drawing/2014/main" id="{97FECF5D-F201-29A4-87A0-45C50BD3C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4467" y="257232"/>
            <a:ext cx="838200" cy="8382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C994ED6-7DCB-4FB0-0CBD-93E521E34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38" y="4158322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85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2"/>
          </p:nvPr>
        </p:nvSpPr>
        <p:spPr>
          <a:xfrm>
            <a:off x="251520" y="1641873"/>
            <a:ext cx="8992554" cy="3536156"/>
          </a:xfrm>
        </p:spPr>
        <p:txBody>
          <a:bodyPr/>
          <a:lstStyle/>
          <a:p>
            <a:r>
              <a:rPr lang="en-US" b="1" u="sng" noProof="0" dirty="0"/>
              <a:t>Beam dynamics </a:t>
            </a:r>
            <a:r>
              <a:rPr lang="en-US" noProof="0" dirty="0"/>
              <a:t>of a </a:t>
            </a:r>
            <a:r>
              <a:rPr lang="en-US" b="1" noProof="0" dirty="0">
                <a:solidFill>
                  <a:srgbClr val="FF0000"/>
                </a:solidFill>
              </a:rPr>
              <a:t>single final cooling cell.</a:t>
            </a:r>
          </a:p>
          <a:p>
            <a:endParaRPr lang="en-US" dirty="0"/>
          </a:p>
          <a:p>
            <a:r>
              <a:rPr lang="en-US" dirty="0"/>
              <a:t>Inclusion of significant </a:t>
            </a:r>
            <a:r>
              <a:rPr lang="en-US" b="1" dirty="0">
                <a:solidFill>
                  <a:srgbClr val="FF0000"/>
                </a:solidFill>
              </a:rPr>
              <a:t>technical</a:t>
            </a:r>
            <a:r>
              <a:rPr lang="en-US" dirty="0"/>
              <a:t> components.</a:t>
            </a:r>
          </a:p>
          <a:p>
            <a:endParaRPr lang="en-US" noProof="0" dirty="0"/>
          </a:p>
          <a:p>
            <a:r>
              <a:rPr lang="en-US" b="1" dirty="0"/>
              <a:t>Thesis r</a:t>
            </a:r>
            <a:r>
              <a:rPr lang="en-US" b="1" noProof="0" dirty="0" err="1"/>
              <a:t>esults</a:t>
            </a:r>
            <a:r>
              <a:rPr lang="en-US" noProof="0" dirty="0"/>
              <a:t> </a:t>
            </a:r>
            <a:r>
              <a:rPr lang="en-US" dirty="0"/>
              <a:t>and outlooks</a:t>
            </a:r>
            <a:r>
              <a:rPr lang="en-US" noProof="0" dirty="0"/>
              <a:t>.</a:t>
            </a:r>
          </a:p>
          <a:p>
            <a:endParaRPr lang="en-US" sz="2400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pic>
        <p:nvPicPr>
          <p:cNvPr id="7" name="Image 84" descr="MCC-LogoCERN.jpg">
            <a:extLst>
              <a:ext uri="{FF2B5EF4-FFF2-40B4-BE49-F238E27FC236}">
                <a16:creationId xmlns:a16="http://schemas.microsoft.com/office/drawing/2014/main" id="{4CA43052-06DA-68E8-8FEE-04322D838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800" y="100629"/>
            <a:ext cx="643119" cy="64311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2A2F304-D591-C746-7B85-B7D1A04C6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278" y="107755"/>
            <a:ext cx="643119" cy="64311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Text, Schrift, Screenshot, Diagramm enthält.&#10;&#10;KI-generierte Inhalte können fehlerhaft sein.">
            <a:extLst>
              <a:ext uri="{FF2B5EF4-FFF2-40B4-BE49-F238E27FC236}">
                <a16:creationId xmlns:a16="http://schemas.microsoft.com/office/drawing/2014/main" id="{7C74C09C-BDA9-71AE-4ED5-863C97B6FA5A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4824164" y="3396612"/>
            <a:ext cx="3996308" cy="1381656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C7A7122-6BA7-B7E8-A3CF-57B4A2CF5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81291" y="4839986"/>
            <a:ext cx="457200" cy="273844"/>
          </a:xfrm>
        </p:spPr>
        <p:txBody>
          <a:bodyPr/>
          <a:lstStyle/>
          <a:p>
            <a:fld id="{974172A1-1CBF-0B40-9234-7D4D80EC19EA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0B00923-8899-545A-01AC-A7752252B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Transverse ionization cooling </a:t>
            </a:r>
          </a:p>
        </p:txBody>
      </p:sp>
      <p:pic>
        <p:nvPicPr>
          <p:cNvPr id="8" name="Grafik 7" descr="Ein Bild, das Text, Screenshot, Schrift, Reihe enthält.&#10;&#10;KI-generierte Inhalte können fehlerhaft sein.">
            <a:extLst>
              <a:ext uri="{FF2B5EF4-FFF2-40B4-BE49-F238E27FC236}">
                <a16:creationId xmlns:a16="http://schemas.microsoft.com/office/drawing/2014/main" id="{2445760A-2BC3-FC2E-4D45-EB45977A6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492" y="843558"/>
            <a:ext cx="7772400" cy="1167458"/>
          </a:xfrm>
          <a:prstGeom prst="rect">
            <a:avLst/>
          </a:prstGeom>
        </p:spPr>
      </p:pic>
      <p:sp>
        <p:nvSpPr>
          <p:cNvPr id="9" name="Pfeil nach rechts 8">
            <a:extLst>
              <a:ext uri="{FF2B5EF4-FFF2-40B4-BE49-F238E27FC236}">
                <a16:creationId xmlns:a16="http://schemas.microsoft.com/office/drawing/2014/main" id="{05CC7AC4-E24D-1E47-FAFE-92C11F0A9E58}"/>
              </a:ext>
            </a:extLst>
          </p:cNvPr>
          <p:cNvSpPr/>
          <p:nvPr/>
        </p:nvSpPr>
        <p:spPr>
          <a:xfrm rot="16200000">
            <a:off x="5436096" y="1974739"/>
            <a:ext cx="648072" cy="360040"/>
          </a:xfrm>
          <a:prstGeom prst="rightArrow">
            <a:avLst/>
          </a:prstGeom>
          <a:solidFill>
            <a:srgbClr val="00B0F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2843435-6A4B-1F34-6517-F423C3D08E49}"/>
              </a:ext>
            </a:extLst>
          </p:cNvPr>
          <p:cNvSpPr txBox="1"/>
          <p:nvPr/>
        </p:nvSpPr>
        <p:spPr>
          <a:xfrm>
            <a:off x="5833327" y="2312689"/>
            <a:ext cx="2733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cooling section</a:t>
            </a:r>
            <a:br>
              <a:rPr lang="en-US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but powerful, ~100 m</a:t>
            </a:r>
            <a:endParaRPr lang="en-US" sz="20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CD1C058-D5DD-4861-72B3-F4B327EB2DC1}"/>
              </a:ext>
            </a:extLst>
          </p:cNvPr>
          <p:cNvSpPr txBox="1"/>
          <p:nvPr/>
        </p:nvSpPr>
        <p:spPr>
          <a:xfrm>
            <a:off x="4968552" y="3086326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part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 final cooling cell</a:t>
            </a:r>
          </a:p>
        </p:txBody>
      </p:sp>
      <p:sp>
        <p:nvSpPr>
          <p:cNvPr id="12" name="Rahmen 11">
            <a:extLst>
              <a:ext uri="{FF2B5EF4-FFF2-40B4-BE49-F238E27FC236}">
                <a16:creationId xmlns:a16="http://schemas.microsoft.com/office/drawing/2014/main" id="{96FAEC53-1B1F-4DAF-7051-1F647160D299}"/>
              </a:ext>
            </a:extLst>
          </p:cNvPr>
          <p:cNvSpPr/>
          <p:nvPr/>
        </p:nvSpPr>
        <p:spPr>
          <a:xfrm>
            <a:off x="4968552" y="3003798"/>
            <a:ext cx="3851920" cy="1774470"/>
          </a:xfrm>
          <a:prstGeom prst="frame">
            <a:avLst>
              <a:gd name="adj1" fmla="val 523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07355561-0732-1870-E51B-C3658EFD7909}"/>
                  </a:ext>
                </a:extLst>
              </p:cNvPr>
              <p:cNvSpPr txBox="1"/>
              <p:nvPr/>
            </p:nvSpPr>
            <p:spPr>
              <a:xfrm>
                <a:off x="620485" y="2076973"/>
                <a:ext cx="396044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Goal of the final cooling section</a:t>
                </a:r>
                <a:r>
                  <a:rPr lang="en-US" sz="16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285750" indent="-285750">
                  <a:buClr>
                    <a:schemeClr val="accent1"/>
                  </a:buClr>
                  <a:buFont typeface="Wingdings" pitchFamily="2" charset="2"/>
                  <a:buChar char="§"/>
                </a:pPr>
                <a:r>
                  <a:rPr lang="en-US" sz="1600" noProof="0" dirty="0"/>
                  <a:t>Minimize</a:t>
                </a:r>
                <a:r>
                  <a:rPr lang="en-US" sz="16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 the </a:t>
                </a:r>
                <a:r>
                  <a:rPr lang="en-US" sz="1600" noProof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norm. trans. emittance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noProof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60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  <m:r>
                          <a:rPr lang="en-US" sz="1600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1600" noProof="0" dirty="0"/>
                  <a:t>, </a:t>
                </a:r>
                <a:r>
                  <a:rPr lang="en-US" sz="16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as</a:t>
                </a:r>
                <a:r>
                  <a:rPr lang="en-US" sz="1600" noProof="0" dirty="0"/>
                  <a:t>  </a:t>
                </a:r>
                <a:r>
                  <a:rPr lang="en-US" sz="16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much as possible.</a:t>
                </a:r>
              </a:p>
              <a:p>
                <a:pPr marL="285750" indent="-285750">
                  <a:buClr>
                    <a:schemeClr val="accent1"/>
                  </a:buClr>
                  <a:buFont typeface="Wingdings" pitchFamily="2" charset="2"/>
                  <a:buChar char="§"/>
                </a:pPr>
                <a:r>
                  <a:rPr lang="en-US" sz="1600" noProof="0" dirty="0"/>
                  <a:t>Minimize the growth of the </a:t>
                </a:r>
                <a:r>
                  <a:rPr lang="en-US" sz="1600" noProof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norm. long. emittance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noProof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600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  <m:r>
                          <a:rPr lang="en-US" sz="1600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1600" noProof="0" dirty="0"/>
                  <a:t> , as much as possible.</a:t>
                </a:r>
                <a:endParaRPr lang="en-US" sz="1600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07355561-0732-1870-E51B-C3658EFD79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485" y="2076973"/>
                <a:ext cx="3960440" cy="1344984"/>
              </a:xfrm>
              <a:prstGeom prst="rect">
                <a:avLst/>
              </a:prstGeom>
              <a:blipFill>
                <a:blip r:embed="rId4"/>
                <a:stretch>
                  <a:fillRect l="-639" t="-935" r="-1278"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68831572-5A0D-E07C-5608-2E6D7F7A29E1}"/>
                  </a:ext>
                </a:extLst>
              </p:cNvPr>
              <p:cNvSpPr txBox="1"/>
              <p:nvPr/>
            </p:nvSpPr>
            <p:spPr>
              <a:xfrm>
                <a:off x="23137" y="3546185"/>
                <a:ext cx="4836897" cy="1611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Transverse ionization cooling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285750" indent="-285750">
                  <a:buClr>
                    <a:srgbClr val="FF0000"/>
                  </a:buClr>
                  <a:buFont typeface="Wingdings" pitchFamily="2" charset="2"/>
                  <a:buChar char="§"/>
                </a:pPr>
                <a:r>
                  <a:rPr lang="en-US" sz="16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Absorber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cavities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reduce the beam </a:t>
                </a:r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divergence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285750" indent="-285750">
                  <a:buClr>
                    <a:srgbClr val="FF0000"/>
                  </a:buClr>
                  <a:buFont typeface="Wingdings" pitchFamily="2" charset="2"/>
                  <a:buChar char="§"/>
                </a:pPr>
                <a:r>
                  <a:rPr lang="en-US" sz="1600" noProof="0" dirty="0"/>
                  <a:t>The </a:t>
                </a:r>
                <a:r>
                  <a:rPr lang="en-US" sz="1600" noProof="0" dirty="0">
                    <a:solidFill>
                      <a:srgbClr val="C00000"/>
                    </a:solidFill>
                  </a:rPr>
                  <a:t>solenoid</a:t>
                </a:r>
                <a:r>
                  <a:rPr lang="en-US" sz="1600" noProof="0" dirty="0"/>
                  <a:t> suppresses the increase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noProof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6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  <m:r>
                          <a:rPr lang="en-US" sz="16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1600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6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caused by </a:t>
                </a:r>
                <a:r>
                  <a:rPr lang="en-US" sz="1600" b="1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multiple Coulomb scattering</a:t>
                </a:r>
                <a:r>
                  <a:rPr lang="en-US" sz="16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1600" i="1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68831572-5A0D-E07C-5608-2E6D7F7A29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37" y="3546185"/>
                <a:ext cx="4836897" cy="1611210"/>
              </a:xfrm>
              <a:prstGeom prst="rect">
                <a:avLst/>
              </a:prstGeom>
              <a:blipFill>
                <a:blip r:embed="rId5"/>
                <a:stretch>
                  <a:fillRect l="-524" t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ahmen 15">
            <a:extLst>
              <a:ext uri="{FF2B5EF4-FFF2-40B4-BE49-F238E27FC236}">
                <a16:creationId xmlns:a16="http://schemas.microsoft.com/office/drawing/2014/main" id="{59830121-86AE-26E5-7D01-568B02480E67}"/>
              </a:ext>
            </a:extLst>
          </p:cNvPr>
          <p:cNvSpPr/>
          <p:nvPr/>
        </p:nvSpPr>
        <p:spPr>
          <a:xfrm>
            <a:off x="610396" y="2072527"/>
            <a:ext cx="3970529" cy="1381657"/>
          </a:xfrm>
          <a:prstGeom prst="frame">
            <a:avLst>
              <a:gd name="adj1" fmla="val 4905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ahmen 16">
            <a:extLst>
              <a:ext uri="{FF2B5EF4-FFF2-40B4-BE49-F238E27FC236}">
                <a16:creationId xmlns:a16="http://schemas.microsoft.com/office/drawing/2014/main" id="{876ABE61-3264-1E26-85C5-260E51E7F51E}"/>
              </a:ext>
            </a:extLst>
          </p:cNvPr>
          <p:cNvSpPr/>
          <p:nvPr/>
        </p:nvSpPr>
        <p:spPr>
          <a:xfrm>
            <a:off x="23137" y="3539414"/>
            <a:ext cx="4712724" cy="1397711"/>
          </a:xfrm>
          <a:prstGeom prst="frame">
            <a:avLst>
              <a:gd name="adj1" fmla="val 490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Image 84" descr="MCC-LogoCERN.jpg">
            <a:extLst>
              <a:ext uri="{FF2B5EF4-FFF2-40B4-BE49-F238E27FC236}">
                <a16:creationId xmlns:a16="http://schemas.microsoft.com/office/drawing/2014/main" id="{21545FB1-83A0-4233-EF20-6016E0070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9361" y="100629"/>
            <a:ext cx="643119" cy="64311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B0CF7D7-2120-CD9F-29D7-4B2D734F12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7839" y="107755"/>
            <a:ext cx="643119" cy="64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27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5EB0DBA-5303-8A70-D935-B38A0BF6CC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03326" y="5180056"/>
            <a:ext cx="457200" cy="273844"/>
          </a:xfrm>
        </p:spPr>
        <p:txBody>
          <a:bodyPr/>
          <a:lstStyle/>
          <a:p>
            <a:fld id="{974172A1-1CBF-0B40-9234-7D4D80EC19EA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545432B-E0B1-A691-E7E4-791CACC9F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field solenoid in the final cooling</a:t>
            </a:r>
            <a:endParaRPr lang="en-US" sz="2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CBC8EBC-F808-07EF-423D-F1E83A073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99" y="1369535"/>
            <a:ext cx="2922612" cy="2234939"/>
          </a:xfrm>
          <a:prstGeom prst="rect">
            <a:avLst/>
          </a:prstGeom>
        </p:spPr>
      </p:pic>
      <p:pic>
        <p:nvPicPr>
          <p:cNvPr id="7" name="Image 84" descr="MCC-LogoCERN.jpg">
            <a:extLst>
              <a:ext uri="{FF2B5EF4-FFF2-40B4-BE49-F238E27FC236}">
                <a16:creationId xmlns:a16="http://schemas.microsoft.com/office/drawing/2014/main" id="{CEF483C8-9F22-8510-A94B-F37A809BD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0" y="100629"/>
            <a:ext cx="643119" cy="64311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2AE33BF-60B4-DB5D-7CEE-12A8CF583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4278" y="107755"/>
            <a:ext cx="643119" cy="643119"/>
          </a:xfrm>
          <a:prstGeom prst="rect">
            <a:avLst/>
          </a:prstGeom>
        </p:spPr>
      </p:pic>
      <p:pic>
        <p:nvPicPr>
          <p:cNvPr id="10" name="Grafik 9" descr="Ein Bild, das Text, Nagel enthält.&#10;&#10;KI-generierte Inhalte können fehlerhaft sein.">
            <a:extLst>
              <a:ext uri="{FF2B5EF4-FFF2-40B4-BE49-F238E27FC236}">
                <a16:creationId xmlns:a16="http://schemas.microsoft.com/office/drawing/2014/main" id="{E9761913-433A-CE46-B719-05904C9FA6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783002" y="2783053"/>
            <a:ext cx="1697614" cy="250424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091229A-DB7A-45E8-7019-2D2921147FF9}"/>
              </a:ext>
            </a:extLst>
          </p:cNvPr>
          <p:cNvSpPr txBox="1"/>
          <p:nvPr/>
        </p:nvSpPr>
        <p:spPr>
          <a:xfrm>
            <a:off x="4283968" y="2658300"/>
            <a:ext cx="3440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Technical design with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pancake modules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[1]. See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Bernardo’s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talk!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CD8BDF9-77D8-9A36-AB3A-85EE782C994B}"/>
              </a:ext>
            </a:extLst>
          </p:cNvPr>
          <p:cNvSpPr txBox="1"/>
          <p:nvPr/>
        </p:nvSpPr>
        <p:spPr>
          <a:xfrm>
            <a:off x="320998" y="3604474"/>
            <a:ext cx="33193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</a:pPr>
            <a:r>
              <a:rPr lang="en-IE" sz="1600" b="1" noProof="0" dirty="0">
                <a:solidFill>
                  <a:srgbClr val="FF0000"/>
                </a:solidFill>
              </a:rPr>
              <a:t>Three</a:t>
            </a:r>
            <a:r>
              <a:rPr lang="en-IE" sz="1600" noProof="0" dirty="0"/>
              <a:t> </a:t>
            </a:r>
            <a:r>
              <a:rPr lang="en-IE" sz="1600" b="1" noProof="0" dirty="0">
                <a:solidFill>
                  <a:srgbClr val="FF0000"/>
                </a:solidFill>
              </a:rPr>
              <a:t>corrector pancakes</a:t>
            </a:r>
            <a:r>
              <a:rPr lang="en-IE" sz="1600" noProof="0" dirty="0">
                <a:solidFill>
                  <a:srgbClr val="FF0000"/>
                </a:solidFill>
              </a:rPr>
              <a:t> </a:t>
            </a:r>
            <a:r>
              <a:rPr lang="en-IE" sz="1600" noProof="0" dirty="0"/>
              <a:t>are added at both the </a:t>
            </a:r>
            <a:r>
              <a:rPr lang="en-IE" sz="1600" u="sng" noProof="0" dirty="0"/>
              <a:t>entrance</a:t>
            </a:r>
            <a:r>
              <a:rPr lang="en-IE" sz="1600" noProof="0" dirty="0"/>
              <a:t> and </a:t>
            </a:r>
            <a:r>
              <a:rPr lang="en-IE" sz="1600" u="sng" noProof="0" dirty="0"/>
              <a:t>exit</a:t>
            </a:r>
            <a:r>
              <a:rPr lang="en-IE" sz="1600" noProof="0" dirty="0"/>
              <a:t> of the solenoid.</a:t>
            </a:r>
            <a:endParaRPr lang="en-IE" sz="16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8F1CF64-2E0D-3D0B-2627-935F773CB577}"/>
              </a:ext>
            </a:extLst>
          </p:cNvPr>
          <p:cNvSpPr txBox="1"/>
          <p:nvPr/>
        </p:nvSpPr>
        <p:spPr>
          <a:xfrm>
            <a:off x="3707904" y="901423"/>
            <a:ext cx="48965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CA" noProof="0" dirty="0"/>
              <a:t>Effective cooling requires </a:t>
            </a:r>
            <a:r>
              <a:rPr lang="en-CA" b="1" noProof="0" dirty="0"/>
              <a:t>strong solenoid fields </a:t>
            </a:r>
            <a:r>
              <a:rPr lang="en-CA" noProof="0" dirty="0"/>
              <a:t>to counteract the emittance </a:t>
            </a:r>
            <a:r>
              <a:rPr lang="en-CA" b="1" noProof="0" dirty="0">
                <a:solidFill>
                  <a:srgbClr val="FF0000"/>
                </a:solidFill>
              </a:rPr>
              <a:t>heating</a:t>
            </a:r>
            <a:r>
              <a:rPr lang="en-CA" noProof="0" dirty="0"/>
              <a:t> caused by </a:t>
            </a:r>
            <a:r>
              <a:rPr lang="en-CA" b="1" noProof="0" dirty="0"/>
              <a:t>scattering</a:t>
            </a:r>
            <a:r>
              <a:rPr lang="en-CA" noProof="0" dirty="0"/>
              <a:t>.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CA" noProof="0" dirty="0"/>
              <a:t>The solenoid's field must be </a:t>
            </a:r>
            <a:r>
              <a:rPr lang="en-CA" b="1" noProof="0" dirty="0">
                <a:solidFill>
                  <a:srgbClr val="FF0000"/>
                </a:solidFill>
              </a:rPr>
              <a:t>homogeneous</a:t>
            </a:r>
            <a:r>
              <a:rPr lang="en-CA" noProof="0" dirty="0"/>
              <a:t> at the </a:t>
            </a:r>
            <a:r>
              <a:rPr lang="en-CA" b="1" noProof="0" dirty="0"/>
              <a:t>absorber location.</a:t>
            </a:r>
            <a:endParaRPr lang="en-CA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ahmen 23">
            <a:extLst>
              <a:ext uri="{FF2B5EF4-FFF2-40B4-BE49-F238E27FC236}">
                <a16:creationId xmlns:a16="http://schemas.microsoft.com/office/drawing/2014/main" id="{362544DF-B2BD-6141-A38A-3ED1F1DC42CA}"/>
              </a:ext>
            </a:extLst>
          </p:cNvPr>
          <p:cNvSpPr/>
          <p:nvPr/>
        </p:nvSpPr>
        <p:spPr>
          <a:xfrm>
            <a:off x="3707904" y="901423"/>
            <a:ext cx="4816341" cy="1509295"/>
          </a:xfrm>
          <a:prstGeom prst="frame">
            <a:avLst>
              <a:gd name="adj1" fmla="val 3063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9DBA713B-D249-F33F-644A-BBF5C5ED49EB}"/>
              </a:ext>
            </a:extLst>
          </p:cNvPr>
          <p:cNvCxnSpPr>
            <a:cxnSpLocks/>
          </p:cNvCxnSpPr>
          <p:nvPr/>
        </p:nvCxnSpPr>
        <p:spPr>
          <a:xfrm flipV="1">
            <a:off x="755576" y="3113807"/>
            <a:ext cx="360040" cy="6958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BC752C0E-7128-CF51-BBF7-EDE209CC6AC8}"/>
              </a:ext>
            </a:extLst>
          </p:cNvPr>
          <p:cNvCxnSpPr>
            <a:cxnSpLocks/>
          </p:cNvCxnSpPr>
          <p:nvPr/>
        </p:nvCxnSpPr>
        <p:spPr>
          <a:xfrm flipV="1">
            <a:off x="755576" y="3113807"/>
            <a:ext cx="1656184" cy="6958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2B5999C3-E813-CA9C-9359-03E96004D6E1}"/>
              </a:ext>
            </a:extLst>
          </p:cNvPr>
          <p:cNvSpPr txBox="1"/>
          <p:nvPr/>
        </p:nvSpPr>
        <p:spPr>
          <a:xfrm>
            <a:off x="915432" y="1162245"/>
            <a:ext cx="1984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G4BL simulated field</a:t>
            </a:r>
          </a:p>
        </p:txBody>
      </p:sp>
    </p:spTree>
    <p:extLst>
      <p:ext uri="{BB962C8B-B14F-4D97-AF65-F5344CB8AC3E}">
        <p14:creationId xmlns:p14="http://schemas.microsoft.com/office/powerpoint/2010/main" val="351844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BA20430-B916-ACE6-96D5-6C905BCAC8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8F89A61-C06B-69BD-AB00-DF1C5F5BE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transport into a </a:t>
            </a:r>
            <a:br>
              <a:rPr lang="en-US" dirty="0"/>
            </a:br>
            <a:r>
              <a:rPr lang="en-US" dirty="0"/>
              <a:t>high-field solenoid + absorber system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C679058-9850-F074-26C3-5A8C0DD80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605" y="1885749"/>
            <a:ext cx="1044352" cy="49224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EC1CED6-5888-83BB-62ED-9A7DD8C4E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241" y="1987854"/>
            <a:ext cx="753931" cy="25131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BC1C501-3569-641B-494B-9465888845CD}"/>
              </a:ext>
            </a:extLst>
          </p:cNvPr>
          <p:cNvSpPr txBox="1"/>
          <p:nvPr/>
        </p:nvSpPr>
        <p:spPr>
          <a:xfrm>
            <a:off x="5701984" y="1239418"/>
            <a:ext cx="2223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condition  of a solenoid.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01CB5C8-25AF-468C-6C46-5586D3183E91}"/>
              </a:ext>
            </a:extLst>
          </p:cNvPr>
          <p:cNvSpPr/>
          <p:nvPr/>
        </p:nvSpPr>
        <p:spPr>
          <a:xfrm>
            <a:off x="6019089" y="3313460"/>
            <a:ext cx="1152128" cy="39869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5CFC13C-048A-F83A-0C79-3CD05346EC1F}"/>
              </a:ext>
            </a:extLst>
          </p:cNvPr>
          <p:cNvSpPr/>
          <p:nvPr/>
        </p:nvSpPr>
        <p:spPr>
          <a:xfrm>
            <a:off x="6019089" y="4210911"/>
            <a:ext cx="1152128" cy="39869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799D1CE-3400-A39D-7F6D-762A9CD4DBF3}"/>
              </a:ext>
            </a:extLst>
          </p:cNvPr>
          <p:cNvSpPr/>
          <p:nvPr/>
        </p:nvSpPr>
        <p:spPr>
          <a:xfrm>
            <a:off x="7963305" y="3529484"/>
            <a:ext cx="1043880" cy="1504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8339634-42E0-467A-31AB-898675676094}"/>
              </a:ext>
            </a:extLst>
          </p:cNvPr>
          <p:cNvSpPr/>
          <p:nvPr/>
        </p:nvSpPr>
        <p:spPr>
          <a:xfrm>
            <a:off x="7963305" y="4141052"/>
            <a:ext cx="1043880" cy="1504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596CBCB-4766-713A-FD0D-CFE09257C1A1}"/>
              </a:ext>
            </a:extLst>
          </p:cNvPr>
          <p:cNvSpPr/>
          <p:nvPr/>
        </p:nvSpPr>
        <p:spPr>
          <a:xfrm>
            <a:off x="4200561" y="3553850"/>
            <a:ext cx="1043880" cy="1504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1ACD553-DC88-9DCF-E36F-746ECFFE3B8C}"/>
              </a:ext>
            </a:extLst>
          </p:cNvPr>
          <p:cNvSpPr/>
          <p:nvPr/>
        </p:nvSpPr>
        <p:spPr>
          <a:xfrm>
            <a:off x="4200561" y="4165418"/>
            <a:ext cx="1043880" cy="1504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2127BAA-AF59-3734-8601-E9A6C9B45467}"/>
              </a:ext>
            </a:extLst>
          </p:cNvPr>
          <p:cNvSpPr txBox="1"/>
          <p:nvPr/>
        </p:nvSpPr>
        <p:spPr>
          <a:xfrm>
            <a:off x="5860891" y="2956653"/>
            <a:ext cx="13404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field solenoid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B8DCD89-2CA9-9DB2-69CA-84F8657ABCBD}"/>
              </a:ext>
            </a:extLst>
          </p:cNvPr>
          <p:cNvSpPr txBox="1"/>
          <p:nvPr/>
        </p:nvSpPr>
        <p:spPr>
          <a:xfrm>
            <a:off x="7815029" y="3263600"/>
            <a:ext cx="13083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field solenoid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49133C7-638F-00C4-1A1F-BFFDD2ECF82D}"/>
              </a:ext>
            </a:extLst>
          </p:cNvPr>
          <p:cNvSpPr txBox="1"/>
          <p:nvPr/>
        </p:nvSpPr>
        <p:spPr>
          <a:xfrm>
            <a:off x="4090432" y="3267874"/>
            <a:ext cx="13083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field solenoid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A7F0F75D-52E9-BC51-4692-32D159CE51DC}"/>
              </a:ext>
            </a:extLst>
          </p:cNvPr>
          <p:cNvSpPr/>
          <p:nvPr/>
        </p:nvSpPr>
        <p:spPr>
          <a:xfrm>
            <a:off x="6145530" y="3761822"/>
            <a:ext cx="936104" cy="3509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9AACF4C9-B6F1-4A24-E009-0433E8C85494}"/>
              </a:ext>
            </a:extLst>
          </p:cNvPr>
          <p:cNvSpPr txBox="1"/>
          <p:nvPr/>
        </p:nvSpPr>
        <p:spPr>
          <a:xfrm>
            <a:off x="6235113" y="3806481"/>
            <a:ext cx="7569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Absorber</a:t>
            </a:r>
          </a:p>
        </p:txBody>
      </p:sp>
      <p:sp>
        <p:nvSpPr>
          <p:cNvPr id="21" name="Pfeil nach rechts 20">
            <a:extLst>
              <a:ext uri="{FF2B5EF4-FFF2-40B4-BE49-F238E27FC236}">
                <a16:creationId xmlns:a16="http://schemas.microsoft.com/office/drawing/2014/main" id="{8E3799CE-1BBD-F4FD-291D-85F070C3D7E3}"/>
              </a:ext>
            </a:extLst>
          </p:cNvPr>
          <p:cNvSpPr/>
          <p:nvPr/>
        </p:nvSpPr>
        <p:spPr>
          <a:xfrm>
            <a:off x="4316817" y="3778209"/>
            <a:ext cx="722750" cy="261610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FDE54B0-7062-F609-96F9-CB7CD6019551}"/>
              </a:ext>
            </a:extLst>
          </p:cNvPr>
          <p:cNvSpPr txBox="1"/>
          <p:nvPr/>
        </p:nvSpPr>
        <p:spPr>
          <a:xfrm>
            <a:off x="4049883" y="370777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</a:rPr>
              <a:t>µ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5C729E6A-5279-50D9-2835-DA355979CA4E}"/>
              </a:ext>
            </a:extLst>
          </p:cNvPr>
          <p:cNvSpPr txBox="1"/>
          <p:nvPr/>
        </p:nvSpPr>
        <p:spPr>
          <a:xfrm>
            <a:off x="787123" y="1481481"/>
            <a:ext cx="42576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Requirements: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CA" sz="1600" b="1" noProof="0" dirty="0"/>
              <a:t>Low-field</a:t>
            </a:r>
            <a:r>
              <a:rPr lang="en-CA" sz="1600" noProof="0" dirty="0"/>
              <a:t> (~4T) solenoid </a:t>
            </a:r>
            <a:r>
              <a:rPr lang="en-CA" sz="1600" b="1" noProof="0" dirty="0"/>
              <a:t>transport lines</a:t>
            </a:r>
            <a:r>
              <a:rPr lang="en-CA" sz="1600" noProof="0" dirty="0"/>
              <a:t>.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CA" sz="1600" b="1" noProof="0" dirty="0">
                <a:solidFill>
                  <a:srgbClr val="FF0000"/>
                </a:solidFill>
              </a:rPr>
              <a:t>Matching coils </a:t>
            </a:r>
            <a:r>
              <a:rPr lang="en-CA" sz="1600" noProof="0" dirty="0"/>
              <a:t>are introduced between low-field and high-field solenoids.</a:t>
            </a:r>
            <a:endParaRPr lang="en-CA" noProof="0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AB072269-3C0B-FBA4-2BA5-9A1DA3189F24}"/>
              </a:ext>
            </a:extLst>
          </p:cNvPr>
          <p:cNvSpPr txBox="1"/>
          <p:nvPr/>
        </p:nvSpPr>
        <p:spPr>
          <a:xfrm>
            <a:off x="5049353" y="4455722"/>
            <a:ext cx="10086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coil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3294F354-3037-D47B-866A-DD2F71D80DF6}"/>
              </a:ext>
            </a:extLst>
          </p:cNvPr>
          <p:cNvSpPr/>
          <p:nvPr/>
        </p:nvSpPr>
        <p:spPr>
          <a:xfrm>
            <a:off x="7574622" y="3449962"/>
            <a:ext cx="130130" cy="1504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326A50CD-8F16-CB99-D390-16F664D30B3D}"/>
              </a:ext>
            </a:extLst>
          </p:cNvPr>
          <p:cNvSpPr/>
          <p:nvPr/>
        </p:nvSpPr>
        <p:spPr>
          <a:xfrm>
            <a:off x="7577183" y="4247250"/>
            <a:ext cx="130130" cy="1504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3AA3A546-6BDF-0CDB-5C7E-06D9841BA9A2}"/>
              </a:ext>
            </a:extLst>
          </p:cNvPr>
          <p:cNvSpPr txBox="1"/>
          <p:nvPr/>
        </p:nvSpPr>
        <p:spPr>
          <a:xfrm>
            <a:off x="90650" y="2916042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Free parameters of a solenoid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3E13126C-B098-120A-4176-B3C1E096717B}"/>
              </a:ext>
            </a:extLst>
          </p:cNvPr>
          <p:cNvSpPr txBox="1"/>
          <p:nvPr/>
        </p:nvSpPr>
        <p:spPr>
          <a:xfrm>
            <a:off x="1638701" y="3506605"/>
            <a:ext cx="19223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Outer radius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Current density 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Inner radius </a:t>
            </a:r>
          </a:p>
        </p:txBody>
      </p:sp>
      <p:pic>
        <p:nvPicPr>
          <p:cNvPr id="37" name="Grafik 36" descr="Ein Bild, das Kreis, Diagramm, Reihe, Text enthält.&#10;&#10;KI-generierte Inhalte können fehlerhaft sein.">
            <a:extLst>
              <a:ext uri="{FF2B5EF4-FFF2-40B4-BE49-F238E27FC236}">
                <a16:creationId xmlns:a16="http://schemas.microsoft.com/office/drawing/2014/main" id="{E8067A44-9DA4-51C8-7E86-EE5586C1D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83" y="3273649"/>
            <a:ext cx="1540985" cy="1609984"/>
          </a:xfrm>
          <a:prstGeom prst="rect">
            <a:avLst/>
          </a:prstGeom>
        </p:spPr>
      </p:pic>
      <p:sp>
        <p:nvSpPr>
          <p:cNvPr id="59" name="Rechteck 58">
            <a:extLst>
              <a:ext uri="{FF2B5EF4-FFF2-40B4-BE49-F238E27FC236}">
                <a16:creationId xmlns:a16="http://schemas.microsoft.com/office/drawing/2014/main" id="{EB9B175C-A283-B507-A1B0-3BCEC4426F2A}"/>
              </a:ext>
            </a:extLst>
          </p:cNvPr>
          <p:cNvSpPr/>
          <p:nvPr/>
        </p:nvSpPr>
        <p:spPr>
          <a:xfrm>
            <a:off x="7758606" y="3449962"/>
            <a:ext cx="130130" cy="1504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hteck 59">
            <a:extLst>
              <a:ext uri="{FF2B5EF4-FFF2-40B4-BE49-F238E27FC236}">
                <a16:creationId xmlns:a16="http://schemas.microsoft.com/office/drawing/2014/main" id="{B75D91BD-0D37-D4CA-F10A-08EC84E37386}"/>
              </a:ext>
            </a:extLst>
          </p:cNvPr>
          <p:cNvSpPr/>
          <p:nvPr/>
        </p:nvSpPr>
        <p:spPr>
          <a:xfrm>
            <a:off x="7761167" y="4247250"/>
            <a:ext cx="130130" cy="1504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hteck 60">
            <a:extLst>
              <a:ext uri="{FF2B5EF4-FFF2-40B4-BE49-F238E27FC236}">
                <a16:creationId xmlns:a16="http://schemas.microsoft.com/office/drawing/2014/main" id="{467BB94F-FC2A-E214-DC27-1929CD330085}"/>
              </a:ext>
            </a:extLst>
          </p:cNvPr>
          <p:cNvSpPr/>
          <p:nvPr/>
        </p:nvSpPr>
        <p:spPr>
          <a:xfrm>
            <a:off x="7380708" y="3449962"/>
            <a:ext cx="130130" cy="1504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hteck 61">
            <a:extLst>
              <a:ext uri="{FF2B5EF4-FFF2-40B4-BE49-F238E27FC236}">
                <a16:creationId xmlns:a16="http://schemas.microsoft.com/office/drawing/2014/main" id="{8724B6FE-F8B7-AB7F-9463-7F34557364AF}"/>
              </a:ext>
            </a:extLst>
          </p:cNvPr>
          <p:cNvSpPr/>
          <p:nvPr/>
        </p:nvSpPr>
        <p:spPr>
          <a:xfrm>
            <a:off x="7383269" y="4247250"/>
            <a:ext cx="130130" cy="1504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1AAC3D28-CBF5-430F-92CE-42F84F08F649}"/>
              </a:ext>
            </a:extLst>
          </p:cNvPr>
          <p:cNvSpPr/>
          <p:nvPr/>
        </p:nvSpPr>
        <p:spPr>
          <a:xfrm>
            <a:off x="7196724" y="3449962"/>
            <a:ext cx="130130" cy="1504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hteck 63">
            <a:extLst>
              <a:ext uri="{FF2B5EF4-FFF2-40B4-BE49-F238E27FC236}">
                <a16:creationId xmlns:a16="http://schemas.microsoft.com/office/drawing/2014/main" id="{E93C42FD-19BA-5F4F-97AA-3941195FB398}"/>
              </a:ext>
            </a:extLst>
          </p:cNvPr>
          <p:cNvSpPr/>
          <p:nvPr/>
        </p:nvSpPr>
        <p:spPr>
          <a:xfrm>
            <a:off x="7199285" y="4247250"/>
            <a:ext cx="130130" cy="1504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hteck 64">
            <a:extLst>
              <a:ext uri="{FF2B5EF4-FFF2-40B4-BE49-F238E27FC236}">
                <a16:creationId xmlns:a16="http://schemas.microsoft.com/office/drawing/2014/main" id="{ACD767AE-3C82-8E21-3AB9-F70BBF6A8B04}"/>
              </a:ext>
            </a:extLst>
          </p:cNvPr>
          <p:cNvSpPr/>
          <p:nvPr/>
        </p:nvSpPr>
        <p:spPr>
          <a:xfrm>
            <a:off x="5676907" y="3443677"/>
            <a:ext cx="130130" cy="1504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CD0B5187-99F0-4F59-909D-DA4AAAC64B06}"/>
              </a:ext>
            </a:extLst>
          </p:cNvPr>
          <p:cNvSpPr/>
          <p:nvPr/>
        </p:nvSpPr>
        <p:spPr>
          <a:xfrm>
            <a:off x="5679468" y="4240965"/>
            <a:ext cx="130130" cy="1504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hteck 66">
            <a:extLst>
              <a:ext uri="{FF2B5EF4-FFF2-40B4-BE49-F238E27FC236}">
                <a16:creationId xmlns:a16="http://schemas.microsoft.com/office/drawing/2014/main" id="{9ADBACFB-7891-0981-68A2-14DB6D393E45}"/>
              </a:ext>
            </a:extLst>
          </p:cNvPr>
          <p:cNvSpPr/>
          <p:nvPr/>
        </p:nvSpPr>
        <p:spPr>
          <a:xfrm>
            <a:off x="5860891" y="3443677"/>
            <a:ext cx="130130" cy="1504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E5A981A5-2798-AF78-960F-58C27B5DCF87}"/>
              </a:ext>
            </a:extLst>
          </p:cNvPr>
          <p:cNvSpPr/>
          <p:nvPr/>
        </p:nvSpPr>
        <p:spPr>
          <a:xfrm>
            <a:off x="5863452" y="4240965"/>
            <a:ext cx="130130" cy="1504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hteck 68">
            <a:extLst>
              <a:ext uri="{FF2B5EF4-FFF2-40B4-BE49-F238E27FC236}">
                <a16:creationId xmlns:a16="http://schemas.microsoft.com/office/drawing/2014/main" id="{32EFA6F6-664B-10D6-4783-2D7137255FC7}"/>
              </a:ext>
            </a:extLst>
          </p:cNvPr>
          <p:cNvSpPr/>
          <p:nvPr/>
        </p:nvSpPr>
        <p:spPr>
          <a:xfrm>
            <a:off x="5482993" y="3443677"/>
            <a:ext cx="130130" cy="1504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8E49E81F-EAAB-E4D4-6085-AD62388FC51B}"/>
              </a:ext>
            </a:extLst>
          </p:cNvPr>
          <p:cNvSpPr/>
          <p:nvPr/>
        </p:nvSpPr>
        <p:spPr>
          <a:xfrm>
            <a:off x="5485554" y="4240965"/>
            <a:ext cx="130130" cy="1504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hteck 70">
            <a:extLst>
              <a:ext uri="{FF2B5EF4-FFF2-40B4-BE49-F238E27FC236}">
                <a16:creationId xmlns:a16="http://schemas.microsoft.com/office/drawing/2014/main" id="{05A380C5-0E53-3103-FBB1-BAADE844B1A7}"/>
              </a:ext>
            </a:extLst>
          </p:cNvPr>
          <p:cNvSpPr/>
          <p:nvPr/>
        </p:nvSpPr>
        <p:spPr>
          <a:xfrm>
            <a:off x="5299009" y="3443677"/>
            <a:ext cx="130130" cy="1504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hteck 71">
            <a:extLst>
              <a:ext uri="{FF2B5EF4-FFF2-40B4-BE49-F238E27FC236}">
                <a16:creationId xmlns:a16="http://schemas.microsoft.com/office/drawing/2014/main" id="{4679AD37-B5C6-38B2-FDAD-4D97DFC59FB2}"/>
              </a:ext>
            </a:extLst>
          </p:cNvPr>
          <p:cNvSpPr/>
          <p:nvPr/>
        </p:nvSpPr>
        <p:spPr>
          <a:xfrm>
            <a:off x="5301570" y="4240965"/>
            <a:ext cx="130130" cy="1504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feld 72">
            <a:extLst>
              <a:ext uri="{FF2B5EF4-FFF2-40B4-BE49-F238E27FC236}">
                <a16:creationId xmlns:a16="http://schemas.microsoft.com/office/drawing/2014/main" id="{565616F2-68F6-90F9-64D4-C064827D5DD0}"/>
              </a:ext>
            </a:extLst>
          </p:cNvPr>
          <p:cNvSpPr txBox="1"/>
          <p:nvPr/>
        </p:nvSpPr>
        <p:spPr>
          <a:xfrm>
            <a:off x="7102612" y="4407940"/>
            <a:ext cx="10086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coil</a:t>
            </a:r>
          </a:p>
        </p:txBody>
      </p:sp>
      <p:pic>
        <p:nvPicPr>
          <p:cNvPr id="79" name="Grafik 78" descr="Häkchen mit einfarbiger Füllung">
            <a:extLst>
              <a:ext uri="{FF2B5EF4-FFF2-40B4-BE49-F238E27FC236}">
                <a16:creationId xmlns:a16="http://schemas.microsoft.com/office/drawing/2014/main" id="{712F2615-A399-5C2A-DDFE-5F6B902F5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55724" y="3815001"/>
            <a:ext cx="261610" cy="261610"/>
          </a:xfrm>
          <a:prstGeom prst="rect">
            <a:avLst/>
          </a:prstGeom>
        </p:spPr>
      </p:pic>
      <p:pic>
        <p:nvPicPr>
          <p:cNvPr id="81" name="Grafik 80" descr="Hinzufügen mit einfarbiger Füllung">
            <a:extLst>
              <a:ext uri="{FF2B5EF4-FFF2-40B4-BE49-F238E27FC236}">
                <a16:creationId xmlns:a16="http://schemas.microsoft.com/office/drawing/2014/main" id="{074DCFC9-E66E-E063-CE4D-4B8786D813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935399">
            <a:off x="2808188" y="4014686"/>
            <a:ext cx="325338" cy="325338"/>
          </a:xfrm>
          <a:prstGeom prst="rect">
            <a:avLst/>
          </a:prstGeom>
        </p:spPr>
      </p:pic>
      <p:pic>
        <p:nvPicPr>
          <p:cNvPr id="82" name="Grafik 81" descr="Häkchen mit einfarbiger Füllung">
            <a:extLst>
              <a:ext uri="{FF2B5EF4-FFF2-40B4-BE49-F238E27FC236}">
                <a16:creationId xmlns:a16="http://schemas.microsoft.com/office/drawing/2014/main" id="{B0E2D543-027C-4644-CCA2-D25AB63B53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63552" y="3548080"/>
            <a:ext cx="261610" cy="261610"/>
          </a:xfrm>
          <a:prstGeom prst="rect">
            <a:avLst/>
          </a:prstGeom>
        </p:spPr>
      </p:pic>
      <p:pic>
        <p:nvPicPr>
          <p:cNvPr id="83" name="Grafik 82" descr="Hinzufügen mit einfarbiger Füllung">
            <a:extLst>
              <a:ext uri="{FF2B5EF4-FFF2-40B4-BE49-F238E27FC236}">
                <a16:creationId xmlns:a16="http://schemas.microsoft.com/office/drawing/2014/main" id="{FE466C77-9A66-AD00-5011-2257A1FAA4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935399">
            <a:off x="3165641" y="4272713"/>
            <a:ext cx="325338" cy="325338"/>
          </a:xfrm>
          <a:prstGeom prst="rect">
            <a:avLst/>
          </a:prstGeom>
        </p:spPr>
      </p:pic>
      <p:pic>
        <p:nvPicPr>
          <p:cNvPr id="2" name="Image 84" descr="MCC-LogoCERN.jpg">
            <a:extLst>
              <a:ext uri="{FF2B5EF4-FFF2-40B4-BE49-F238E27FC236}">
                <a16:creationId xmlns:a16="http://schemas.microsoft.com/office/drawing/2014/main" id="{7B0EF780-FF5A-F6F1-B9A4-BEF84198AC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5800" y="100629"/>
            <a:ext cx="643119" cy="64311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6AD6846-FDF6-6F88-2FFF-8877A28899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4278" y="107755"/>
            <a:ext cx="643119" cy="643119"/>
          </a:xfrm>
          <a:prstGeom prst="rect">
            <a:avLst/>
          </a:prstGeom>
        </p:spPr>
      </p:pic>
      <p:sp>
        <p:nvSpPr>
          <p:cNvPr id="25" name="Rahmen 24">
            <a:extLst>
              <a:ext uri="{FF2B5EF4-FFF2-40B4-BE49-F238E27FC236}">
                <a16:creationId xmlns:a16="http://schemas.microsoft.com/office/drawing/2014/main" id="{41EA96BC-F70C-7036-0C4C-EFF3B8F403D3}"/>
              </a:ext>
            </a:extLst>
          </p:cNvPr>
          <p:cNvSpPr/>
          <p:nvPr/>
        </p:nvSpPr>
        <p:spPr>
          <a:xfrm>
            <a:off x="749428" y="1437893"/>
            <a:ext cx="4295357" cy="1300733"/>
          </a:xfrm>
          <a:prstGeom prst="frame">
            <a:avLst>
              <a:gd name="adj1" fmla="val 4469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ahmen 25">
            <a:extLst>
              <a:ext uri="{FF2B5EF4-FFF2-40B4-BE49-F238E27FC236}">
                <a16:creationId xmlns:a16="http://schemas.microsoft.com/office/drawing/2014/main" id="{B53788BF-57FB-C2B4-9BC1-396DF7569646}"/>
              </a:ext>
            </a:extLst>
          </p:cNvPr>
          <p:cNvSpPr/>
          <p:nvPr/>
        </p:nvSpPr>
        <p:spPr>
          <a:xfrm>
            <a:off x="5504679" y="1146415"/>
            <a:ext cx="2561513" cy="1487046"/>
          </a:xfrm>
          <a:prstGeom prst="frame">
            <a:avLst>
              <a:gd name="adj1" fmla="val 339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ahmen 26">
            <a:extLst>
              <a:ext uri="{FF2B5EF4-FFF2-40B4-BE49-F238E27FC236}">
                <a16:creationId xmlns:a16="http://schemas.microsoft.com/office/drawing/2014/main" id="{43ED3793-F5A7-6AF8-328A-431A5E205E64}"/>
              </a:ext>
            </a:extLst>
          </p:cNvPr>
          <p:cNvSpPr/>
          <p:nvPr/>
        </p:nvSpPr>
        <p:spPr>
          <a:xfrm>
            <a:off x="7040" y="2823460"/>
            <a:ext cx="3835333" cy="2196562"/>
          </a:xfrm>
          <a:prstGeom prst="frame">
            <a:avLst>
              <a:gd name="adj1" fmla="val 3981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203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D1B1EAC-DD3C-3612-F54C-1CD08B6AD3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73359B8-6C00-62AD-2CAC-5AD65B544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400" y="178768"/>
            <a:ext cx="6781800" cy="857250"/>
          </a:xfrm>
        </p:spPr>
        <p:txBody>
          <a:bodyPr/>
          <a:lstStyle/>
          <a:p>
            <a:r>
              <a:rPr lang="en-US" dirty="0"/>
              <a:t>Why correct beam matching is significant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4C99EE3-9928-7271-D116-400E1F3DE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29" y="1286933"/>
            <a:ext cx="3537243" cy="275118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0F5397D-0A85-472D-1D11-D3798E3E5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181" y="1286933"/>
            <a:ext cx="3537243" cy="27511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D7EF5C67-35E4-CF64-E004-7995B61BD1B6}"/>
                  </a:ext>
                </a:extLst>
              </p:cNvPr>
              <p:cNvSpPr txBox="1"/>
              <p:nvPr/>
            </p:nvSpPr>
            <p:spPr>
              <a:xfrm>
                <a:off x="480430" y="4004040"/>
                <a:ext cx="3537242" cy="963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FF0000"/>
                  </a:buClr>
                  <a:buFont typeface="Wingdings" pitchFamily="2" charset="2"/>
                  <a:buChar char="§"/>
                </a:pPr>
                <a:r>
                  <a:rPr lang="en-CA" sz="1400" noProof="0" dirty="0"/>
                  <a:t>This example demonstrates a matched solenoid beamline system.</a:t>
                </a:r>
              </a:p>
              <a:p>
                <a:pPr marL="285750" indent="-285750">
                  <a:buClr>
                    <a:srgbClr val="FF0000"/>
                  </a:buClr>
                  <a:buFont typeface="Wingdings" pitchFamily="2" charset="2"/>
                  <a:buChar char="§"/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absorber reduces the </a:t>
                </a:r>
                <a:r>
                  <a:rPr lang="en-US" sz="1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norm. trans. emittance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  <m:r>
                          <a:rPr lang="de-AT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AT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de-AT" sz="1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/>
                  <a:t>successfully!</a:t>
                </a:r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D7EF5C67-35E4-CF64-E004-7995B61BD1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430" y="4004040"/>
                <a:ext cx="3537242" cy="963534"/>
              </a:xfrm>
              <a:prstGeom prst="rect">
                <a:avLst/>
              </a:prstGeom>
              <a:blipFill>
                <a:blip r:embed="rId4"/>
                <a:stretch>
                  <a:fillRect l="-357" t="-1299" r="-1429" b="-3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E0125238-DE11-23B0-A21B-7FF552F04C1B}"/>
                  </a:ext>
                </a:extLst>
              </p:cNvPr>
              <p:cNvSpPr txBox="1"/>
              <p:nvPr/>
            </p:nvSpPr>
            <p:spPr>
              <a:xfrm>
                <a:off x="4551990" y="3736623"/>
                <a:ext cx="4349806" cy="994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FF0000"/>
                  </a:buClr>
                  <a:buFont typeface="Wingdings" pitchFamily="2" charset="2"/>
                  <a:buChar char="§"/>
                </a:pP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Clr>
                    <a:srgbClr val="FF0000"/>
                  </a:buClr>
                  <a:buFont typeface="Wingdings" pitchFamily="2" charset="2"/>
                  <a:buChar char="§"/>
                </a:pPr>
                <a:r>
                  <a:rPr lang="en-IE" sz="1400" noProof="0" dirty="0"/>
                  <a:t>A mismatch is demonstrated in the right low-field region.</a:t>
                </a:r>
                <a:endParaRPr lang="en-IE" sz="1400" i="1" noProof="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85750" indent="-285750">
                  <a:buClr>
                    <a:srgbClr val="FF0000"/>
                  </a:buClr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  <m:r>
                          <a:rPr lang="de-AT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AT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1400" dirty="0"/>
                  <a:t> 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increases due to beam filamentation.</a:t>
                </a:r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E0125238-DE11-23B0-A21B-7FF552F04C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1990" y="3736623"/>
                <a:ext cx="4349806" cy="994311"/>
              </a:xfrm>
              <a:prstGeom prst="rect">
                <a:avLst/>
              </a:prstGeom>
              <a:blipFill>
                <a:blip r:embed="rId5"/>
                <a:stretch>
                  <a:fillRect l="-292" b="-3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0">
            <a:extLst>
              <a:ext uri="{FF2B5EF4-FFF2-40B4-BE49-F238E27FC236}">
                <a16:creationId xmlns:a16="http://schemas.microsoft.com/office/drawing/2014/main" id="{44DDF0F8-30F3-03F5-1E7A-16EB48D4F15D}"/>
              </a:ext>
            </a:extLst>
          </p:cNvPr>
          <p:cNvSpPr txBox="1"/>
          <p:nvPr/>
        </p:nvSpPr>
        <p:spPr>
          <a:xfrm>
            <a:off x="1115616" y="2540662"/>
            <a:ext cx="7232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Low field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F8FA3EC-4D83-66B3-3373-4D2FE642F9E1}"/>
              </a:ext>
            </a:extLst>
          </p:cNvPr>
          <p:cNvSpPr txBox="1"/>
          <p:nvPr/>
        </p:nvSpPr>
        <p:spPr>
          <a:xfrm>
            <a:off x="3267074" y="2542948"/>
            <a:ext cx="7232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Low field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310991E-5BAC-BB1E-E7C6-277CD4E84662}"/>
              </a:ext>
            </a:extLst>
          </p:cNvPr>
          <p:cNvSpPr txBox="1"/>
          <p:nvPr/>
        </p:nvSpPr>
        <p:spPr>
          <a:xfrm>
            <a:off x="2195736" y="3149240"/>
            <a:ext cx="7521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High field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E2C855C-0346-21AC-37A5-B90C8D3C0F50}"/>
              </a:ext>
            </a:extLst>
          </p:cNvPr>
          <p:cNvSpPr txBox="1"/>
          <p:nvPr/>
        </p:nvSpPr>
        <p:spPr>
          <a:xfrm>
            <a:off x="1495140" y="3183526"/>
            <a:ext cx="7104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3">
                    <a:lumMod val="75000"/>
                  </a:schemeClr>
                </a:solidFill>
              </a:rPr>
              <a:t>Matchers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978B31E-55E4-16ED-1487-F53E9AF5AD17}"/>
              </a:ext>
            </a:extLst>
          </p:cNvPr>
          <p:cNvSpPr txBox="1"/>
          <p:nvPr/>
        </p:nvSpPr>
        <p:spPr>
          <a:xfrm>
            <a:off x="2865076" y="3069901"/>
            <a:ext cx="7104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3">
                    <a:lumMod val="75000"/>
                  </a:schemeClr>
                </a:solidFill>
              </a:rPr>
              <a:t>Matchers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01837A9-BE53-BB25-9FD8-C4DC5CD9F708}"/>
              </a:ext>
            </a:extLst>
          </p:cNvPr>
          <p:cNvSpPr txBox="1"/>
          <p:nvPr/>
        </p:nvSpPr>
        <p:spPr>
          <a:xfrm>
            <a:off x="5436096" y="3193011"/>
            <a:ext cx="6735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3">
                    <a:lumMod val="75000"/>
                  </a:schemeClr>
                </a:solidFill>
              </a:rPr>
              <a:t>matched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4E63AD6-8787-3AE4-7E4B-F5E9D828058A}"/>
              </a:ext>
            </a:extLst>
          </p:cNvPr>
          <p:cNvSpPr txBox="1"/>
          <p:nvPr/>
        </p:nvSpPr>
        <p:spPr>
          <a:xfrm>
            <a:off x="6524412" y="3149239"/>
            <a:ext cx="6735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3">
                    <a:lumMod val="75000"/>
                  </a:schemeClr>
                </a:solidFill>
              </a:rPr>
              <a:t>matched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7C13E38-DB4F-9253-D128-D1134D45BAE7}"/>
              </a:ext>
            </a:extLst>
          </p:cNvPr>
          <p:cNvSpPr txBox="1"/>
          <p:nvPr/>
        </p:nvSpPr>
        <p:spPr>
          <a:xfrm rot="1243534">
            <a:off x="7499177" y="2698210"/>
            <a:ext cx="8739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u="sng" dirty="0">
                <a:solidFill>
                  <a:srgbClr val="FF0000"/>
                </a:solidFill>
              </a:rPr>
              <a:t>mismatched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7F81CB63-7647-CB9C-8071-41E9653A9AF4}"/>
                  </a:ext>
                </a:extLst>
              </p:cNvPr>
              <p:cNvSpPr txBox="1"/>
              <p:nvPr/>
            </p:nvSpPr>
            <p:spPr>
              <a:xfrm rot="18887951">
                <a:off x="7335444" y="1619757"/>
                <a:ext cx="877613" cy="2530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  <m:r>
                          <a:rPr lang="de-AT" sz="1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AT" sz="1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1000" dirty="0">
                    <a:solidFill>
                      <a:srgbClr val="FF0000"/>
                    </a:solidFill>
                  </a:rPr>
                  <a:t> blow up</a:t>
                </a:r>
                <a:endParaRPr lang="en-US" sz="1000" dirty="0"/>
              </a:p>
            </p:txBody>
          </p:sp>
        </mc:Choice>
        <mc:Fallback xmlns="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7F81CB63-7647-CB9C-8071-41E9653A9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887951">
                <a:off x="7335444" y="1619757"/>
                <a:ext cx="877613" cy="2530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feld 21">
            <a:extLst>
              <a:ext uri="{FF2B5EF4-FFF2-40B4-BE49-F238E27FC236}">
                <a16:creationId xmlns:a16="http://schemas.microsoft.com/office/drawing/2014/main" id="{C93F013D-61B7-F48B-F6DD-542D3368A3A3}"/>
              </a:ext>
            </a:extLst>
          </p:cNvPr>
          <p:cNvSpPr txBox="1"/>
          <p:nvPr/>
        </p:nvSpPr>
        <p:spPr>
          <a:xfrm>
            <a:off x="1266800" y="805781"/>
            <a:ext cx="7519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noProof="0" dirty="0"/>
              <a:t>Accurate </a:t>
            </a:r>
            <a:r>
              <a:rPr lang="en-IE" sz="1400" b="1" noProof="0" dirty="0">
                <a:solidFill>
                  <a:srgbClr val="FF0000"/>
                </a:solidFill>
              </a:rPr>
              <a:t>solenoid matching </a:t>
            </a:r>
            <a:r>
              <a:rPr lang="en-IE" sz="1400" noProof="0" dirty="0"/>
              <a:t>is </a:t>
            </a:r>
            <a:r>
              <a:rPr lang="en-IE" sz="1400" b="1" noProof="0" dirty="0">
                <a:solidFill>
                  <a:srgbClr val="FF0000"/>
                </a:solidFill>
              </a:rPr>
              <a:t>essential</a:t>
            </a:r>
            <a:r>
              <a:rPr lang="en-IE" sz="1400" noProof="0" dirty="0"/>
              <a:t> for the final cooling optics design. Without proper matching, the emittance reduced in the absorber will increase again.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45B0B6A8-186A-1406-816D-6A6D2D5A18F0}"/>
              </a:ext>
            </a:extLst>
          </p:cNvPr>
          <p:cNvSpPr txBox="1"/>
          <p:nvPr/>
        </p:nvSpPr>
        <p:spPr>
          <a:xfrm rot="16200000">
            <a:off x="1862528" y="1862995"/>
            <a:ext cx="702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B050"/>
                </a:solidFill>
              </a:rPr>
              <a:t>Absorber</a:t>
            </a:r>
          </a:p>
        </p:txBody>
      </p:sp>
      <p:cxnSp>
        <p:nvCxnSpPr>
          <p:cNvPr id="29" name="Gerade Verbindung 28">
            <a:extLst>
              <a:ext uri="{FF2B5EF4-FFF2-40B4-BE49-F238E27FC236}">
                <a16:creationId xmlns:a16="http://schemas.microsoft.com/office/drawing/2014/main" id="{3CDD57B6-8154-2B5D-F273-1DD72C5F47F9}"/>
              </a:ext>
            </a:extLst>
          </p:cNvPr>
          <p:cNvCxnSpPr>
            <a:cxnSpLocks/>
          </p:cNvCxnSpPr>
          <p:nvPr/>
        </p:nvCxnSpPr>
        <p:spPr>
          <a:xfrm>
            <a:off x="2339752" y="1862997"/>
            <a:ext cx="360040" cy="0"/>
          </a:xfrm>
          <a:prstGeom prst="line">
            <a:avLst/>
          </a:prstGeom>
          <a:ln w="19050" cap="flat" cmpd="sng" algn="ctr">
            <a:solidFill>
              <a:srgbClr val="00B05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Gerade Verbindung 32">
            <a:extLst>
              <a:ext uri="{FF2B5EF4-FFF2-40B4-BE49-F238E27FC236}">
                <a16:creationId xmlns:a16="http://schemas.microsoft.com/office/drawing/2014/main" id="{1198368C-6667-3BC1-86D2-BB64C6D547D1}"/>
              </a:ext>
            </a:extLst>
          </p:cNvPr>
          <p:cNvCxnSpPr>
            <a:cxnSpLocks/>
          </p:cNvCxnSpPr>
          <p:nvPr/>
        </p:nvCxnSpPr>
        <p:spPr>
          <a:xfrm>
            <a:off x="2339752" y="1702720"/>
            <a:ext cx="0" cy="566773"/>
          </a:xfrm>
          <a:prstGeom prst="line">
            <a:avLst/>
          </a:prstGeom>
          <a:ln w="19050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3CEFF32E-0DA8-3EA2-CA73-9927CF972EC6}"/>
              </a:ext>
            </a:extLst>
          </p:cNvPr>
          <p:cNvCxnSpPr>
            <a:cxnSpLocks/>
          </p:cNvCxnSpPr>
          <p:nvPr/>
        </p:nvCxnSpPr>
        <p:spPr>
          <a:xfrm>
            <a:off x="2699792" y="1702720"/>
            <a:ext cx="0" cy="566773"/>
          </a:xfrm>
          <a:prstGeom prst="line">
            <a:avLst/>
          </a:prstGeom>
          <a:ln w="19050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8" name="Image 84" descr="MCC-LogoCERN.jpg">
            <a:extLst>
              <a:ext uri="{FF2B5EF4-FFF2-40B4-BE49-F238E27FC236}">
                <a16:creationId xmlns:a16="http://schemas.microsoft.com/office/drawing/2014/main" id="{E9942B1D-FC9B-D133-5566-5045463BD2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5800" y="100629"/>
            <a:ext cx="643119" cy="643119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1BA91481-7F50-0249-BEE5-CD84D90372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4278" y="107755"/>
            <a:ext cx="643119" cy="643119"/>
          </a:xfrm>
          <a:prstGeom prst="rect">
            <a:avLst/>
          </a:prstGeom>
        </p:spPr>
      </p:pic>
      <p:pic>
        <p:nvPicPr>
          <p:cNvPr id="41" name="Grafik 40" descr="Daumen runter mit einfarbiger Füllung">
            <a:extLst>
              <a:ext uri="{FF2B5EF4-FFF2-40B4-BE49-F238E27FC236}">
                <a16:creationId xmlns:a16="http://schemas.microsoft.com/office/drawing/2014/main" id="{0EF75187-CEC1-1ECC-23F1-6D2D1C13A5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48860" y="2914905"/>
            <a:ext cx="268621" cy="268621"/>
          </a:xfrm>
          <a:prstGeom prst="rect">
            <a:avLst/>
          </a:prstGeom>
        </p:spPr>
      </p:pic>
      <p:pic>
        <p:nvPicPr>
          <p:cNvPr id="43" name="Grafik 42" descr="Daumen hoch-Zeichen mit einfarbiger Füllung">
            <a:extLst>
              <a:ext uri="{FF2B5EF4-FFF2-40B4-BE49-F238E27FC236}">
                <a16:creationId xmlns:a16="http://schemas.microsoft.com/office/drawing/2014/main" id="{DD0BEE4D-2C14-F872-987A-C8BF25DFAB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80571" y="2918848"/>
            <a:ext cx="268620" cy="268620"/>
          </a:xfrm>
          <a:prstGeom prst="rect">
            <a:avLst/>
          </a:prstGeom>
        </p:spPr>
      </p:pic>
      <p:pic>
        <p:nvPicPr>
          <p:cNvPr id="44" name="Grafik 43" descr="Daumen hoch-Zeichen mit einfarbiger Füllung">
            <a:extLst>
              <a:ext uri="{FF2B5EF4-FFF2-40B4-BE49-F238E27FC236}">
                <a16:creationId xmlns:a16="http://schemas.microsoft.com/office/drawing/2014/main" id="{B0D540DC-1045-0144-4906-52E9E01D95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26893" y="2982960"/>
            <a:ext cx="268620" cy="26862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F3EE2F94-538C-3A4F-BA06-79C85BCCDF6B}"/>
              </a:ext>
            </a:extLst>
          </p:cNvPr>
          <p:cNvSpPr txBox="1"/>
          <p:nvPr/>
        </p:nvSpPr>
        <p:spPr>
          <a:xfrm rot="5400000">
            <a:off x="7453785" y="2298106"/>
            <a:ext cx="31390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Beam dynamics evaluated with G4Beamline [3]</a:t>
            </a:r>
          </a:p>
        </p:txBody>
      </p:sp>
    </p:spTree>
    <p:extLst>
      <p:ext uri="{BB962C8B-B14F-4D97-AF65-F5344CB8AC3E}">
        <p14:creationId xmlns:p14="http://schemas.microsoft.com/office/powerpoint/2010/main" val="3496419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F0DF188-BC24-051F-5E11-1991563370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99C592A-D7DE-7420-1620-FC6D547BD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195486"/>
            <a:ext cx="6781800" cy="857250"/>
          </a:xfrm>
        </p:spPr>
        <p:txBody>
          <a:bodyPr/>
          <a:lstStyle/>
          <a:p>
            <a:r>
              <a:rPr lang="en-US" dirty="0"/>
              <a:t>Beam matching</a:t>
            </a:r>
          </a:p>
        </p:txBody>
      </p:sp>
      <p:pic>
        <p:nvPicPr>
          <p:cNvPr id="9" name="Image 84" descr="MCC-LogoCERN.jpg">
            <a:extLst>
              <a:ext uri="{FF2B5EF4-FFF2-40B4-BE49-F238E27FC236}">
                <a16:creationId xmlns:a16="http://schemas.microsoft.com/office/drawing/2014/main" id="{42B143C7-4B18-42CF-DCB3-BB6478A70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800" y="100629"/>
            <a:ext cx="643119" cy="64311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990E64A-E11D-8775-9E87-EA84420C0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278" y="107755"/>
            <a:ext cx="643119" cy="643119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2C4D0683-7012-23BC-113E-41867882F69B}"/>
              </a:ext>
            </a:extLst>
          </p:cNvPr>
          <p:cNvSpPr txBox="1"/>
          <p:nvPr/>
        </p:nvSpPr>
        <p:spPr>
          <a:xfrm>
            <a:off x="3379530" y="2127675"/>
            <a:ext cx="48191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Optimization by varying the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coil radius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of the matching coils.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Technical advantages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Clr>
                <a:srgbClr val="FF0000"/>
              </a:buClr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Constant currents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 matching coils.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spacing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between matching coils.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5997ECD-72BC-878B-2DB3-ED8E5DFC1C27}"/>
              </a:ext>
            </a:extLst>
          </p:cNvPr>
          <p:cNvSpPr txBox="1"/>
          <p:nvPr/>
        </p:nvSpPr>
        <p:spPr>
          <a:xfrm>
            <a:off x="3079635" y="4374444"/>
            <a:ext cx="527632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noProof="0" dirty="0"/>
              <a:t>While adjusting the physical size of a solenoid in a computer simulation is straightforward, making such changes in the actual machine will be significantly more challenging.</a:t>
            </a:r>
          </a:p>
        </p:txBody>
      </p:sp>
      <p:pic>
        <p:nvPicPr>
          <p:cNvPr id="15" name="Grafik 14" descr="Ein Bild, das Text, Screenshot, Diagramm, Schrift enthält.&#10;&#10;KI-generierte Inhalte können fehlerhaft sein.">
            <a:extLst>
              <a:ext uri="{FF2B5EF4-FFF2-40B4-BE49-F238E27FC236}">
                <a16:creationId xmlns:a16="http://schemas.microsoft.com/office/drawing/2014/main" id="{4DCA0468-200C-818E-CC77-4EB79D64B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0" y="2441196"/>
            <a:ext cx="2843808" cy="265422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702B4208-88EA-1EA4-BD81-29AF875AB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1" y="24666"/>
            <a:ext cx="2836938" cy="26478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7E4DEABF-71FF-5E1A-5C7C-E5165FFB7BA7}"/>
              </a:ext>
            </a:extLst>
          </p:cNvPr>
          <p:cNvSpPr/>
          <p:nvPr/>
        </p:nvSpPr>
        <p:spPr>
          <a:xfrm>
            <a:off x="4673925" y="1232567"/>
            <a:ext cx="1867112" cy="530815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5074116-55A5-DCCE-3C0C-503359EE6F18}"/>
              </a:ext>
            </a:extLst>
          </p:cNvPr>
          <p:cNvSpPr/>
          <p:nvPr/>
        </p:nvSpPr>
        <p:spPr>
          <a:xfrm>
            <a:off x="5107946" y="1413918"/>
            <a:ext cx="143572" cy="13316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77F61CD-7EE5-8F5B-40C6-164E5E9D0ECB}"/>
              </a:ext>
            </a:extLst>
          </p:cNvPr>
          <p:cNvSpPr/>
          <p:nvPr/>
        </p:nvSpPr>
        <p:spPr>
          <a:xfrm>
            <a:off x="5507814" y="1415044"/>
            <a:ext cx="143572" cy="13316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B5F667D-9840-87C3-1B36-6F650BB745EE}"/>
              </a:ext>
            </a:extLst>
          </p:cNvPr>
          <p:cNvSpPr/>
          <p:nvPr/>
        </p:nvSpPr>
        <p:spPr>
          <a:xfrm>
            <a:off x="5907682" y="1416170"/>
            <a:ext cx="143572" cy="13316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2EABB6DD-CF4B-7F9B-1755-2977E8A609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8770" y="949914"/>
            <a:ext cx="589351" cy="165432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37067CDD-9836-E711-FAC2-09147E2DE5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7996" y="1879601"/>
            <a:ext cx="617103" cy="14615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4EE06AC-9363-8DB7-404A-0E71DED072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7532" y="1292742"/>
            <a:ext cx="126602" cy="94952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6E611E3E-09B4-6509-2703-DB6F91542B8C}"/>
              </a:ext>
            </a:extLst>
          </p:cNvPr>
          <p:cNvSpPr txBox="1"/>
          <p:nvPr/>
        </p:nvSpPr>
        <p:spPr>
          <a:xfrm>
            <a:off x="3607475" y="1313308"/>
            <a:ext cx="1069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</a:rPr>
              <a:t>µ-</a:t>
            </a:r>
            <a:r>
              <a:rPr lang="en-US" dirty="0">
                <a:solidFill>
                  <a:srgbClr val="002060"/>
                </a:solidFill>
              </a:rPr>
              <a:t>Bunch</a:t>
            </a:r>
          </a:p>
        </p:txBody>
      </p: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20D8943F-4509-3509-0858-9F8F0E57FB4D}"/>
              </a:ext>
            </a:extLst>
          </p:cNvPr>
          <p:cNvCxnSpPr/>
          <p:nvPr/>
        </p:nvCxnSpPr>
        <p:spPr>
          <a:xfrm flipV="1">
            <a:off x="5179732" y="1564954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D4E1F29F-9D0F-7EA0-1159-EB62DDAA9DCD}"/>
              </a:ext>
            </a:extLst>
          </p:cNvPr>
          <p:cNvCxnSpPr>
            <a:cxnSpLocks/>
          </p:cNvCxnSpPr>
          <p:nvPr/>
        </p:nvCxnSpPr>
        <p:spPr>
          <a:xfrm>
            <a:off x="6013446" y="1131600"/>
            <a:ext cx="0" cy="2520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feld 29">
            <a:extLst>
              <a:ext uri="{FF2B5EF4-FFF2-40B4-BE49-F238E27FC236}">
                <a16:creationId xmlns:a16="http://schemas.microsoft.com/office/drawing/2014/main" id="{3CFA6A0C-DE6B-1E77-8729-684A7DCBBE26}"/>
              </a:ext>
            </a:extLst>
          </p:cNvPr>
          <p:cNvSpPr txBox="1"/>
          <p:nvPr/>
        </p:nvSpPr>
        <p:spPr>
          <a:xfrm>
            <a:off x="6370049" y="753914"/>
            <a:ext cx="19463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ref. particle 2 = 115.8 MeV/c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F3877A1-1F31-9D93-BA44-0E0C8BB0FA76}"/>
              </a:ext>
            </a:extLst>
          </p:cNvPr>
          <p:cNvSpPr txBox="1"/>
          <p:nvPr/>
        </p:nvSpPr>
        <p:spPr>
          <a:xfrm>
            <a:off x="5486086" y="1830820"/>
            <a:ext cx="19463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ref. particle 1 = 109.2 MeV/c</a:t>
            </a:r>
          </a:p>
        </p:txBody>
      </p:sp>
      <p:sp>
        <p:nvSpPr>
          <p:cNvPr id="32" name="Rahmen 31">
            <a:extLst>
              <a:ext uri="{FF2B5EF4-FFF2-40B4-BE49-F238E27FC236}">
                <a16:creationId xmlns:a16="http://schemas.microsoft.com/office/drawing/2014/main" id="{5FEA5A50-42DD-9D22-7A2D-A37885CBCD0E}"/>
              </a:ext>
            </a:extLst>
          </p:cNvPr>
          <p:cNvSpPr/>
          <p:nvPr/>
        </p:nvSpPr>
        <p:spPr>
          <a:xfrm>
            <a:off x="5672654" y="922465"/>
            <a:ext cx="697395" cy="222342"/>
          </a:xfrm>
          <a:prstGeom prst="frame">
            <a:avLst>
              <a:gd name="adj1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Rahmen 32">
            <a:extLst>
              <a:ext uri="{FF2B5EF4-FFF2-40B4-BE49-F238E27FC236}">
                <a16:creationId xmlns:a16="http://schemas.microsoft.com/office/drawing/2014/main" id="{7ACB5FF4-D93E-C490-0739-D50BF1EACA97}"/>
              </a:ext>
            </a:extLst>
          </p:cNvPr>
          <p:cNvSpPr/>
          <p:nvPr/>
        </p:nvSpPr>
        <p:spPr>
          <a:xfrm>
            <a:off x="4810419" y="1837805"/>
            <a:ext cx="697395" cy="222342"/>
          </a:xfrm>
          <a:prstGeom prst="frame">
            <a:avLst>
              <a:gd name="adj1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86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2A48572-154B-7972-76ED-8821F7958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C2E4E09-1275-CE99-52D3-709BE9AF6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06375"/>
            <a:ext cx="5868888" cy="857250"/>
          </a:xfrm>
        </p:spPr>
        <p:txBody>
          <a:bodyPr/>
          <a:lstStyle/>
          <a:p>
            <a:r>
              <a:rPr lang="en-US" dirty="0"/>
              <a:t>Coupled and single beam dynamics in final cooling</a:t>
            </a:r>
          </a:p>
        </p:txBody>
      </p:sp>
      <p:pic>
        <p:nvPicPr>
          <p:cNvPr id="5" name="Image 84" descr="MCC-LogoCERN.jpg">
            <a:extLst>
              <a:ext uri="{FF2B5EF4-FFF2-40B4-BE49-F238E27FC236}">
                <a16:creationId xmlns:a16="http://schemas.microsoft.com/office/drawing/2014/main" id="{2A553335-0C1F-EB00-3500-FBAD51EFD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800" y="100629"/>
            <a:ext cx="643119" cy="64311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5D3F856-9FFB-1B71-3119-E8211BF44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278" y="107755"/>
            <a:ext cx="643119" cy="64311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898265E-E6F4-3464-CBA1-C69BD20BBA45}"/>
              </a:ext>
            </a:extLst>
          </p:cNvPr>
          <p:cNvSpPr txBox="1"/>
          <p:nvPr/>
        </p:nvSpPr>
        <p:spPr>
          <a:xfrm>
            <a:off x="171568" y="1389508"/>
            <a:ext cx="45746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u="sng" dirty="0"/>
              <a:t>Single particle dynamics in solenoids: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/>
              <a:t>With absorbers: </a:t>
            </a:r>
            <a:r>
              <a:rPr lang="en-US" sz="1800" b="1" dirty="0"/>
              <a:t>Larmor radii </a:t>
            </a:r>
            <a:r>
              <a:rPr lang="en-US" sz="1800" dirty="0"/>
              <a:t>decrease.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800" dirty="0"/>
              <a:t>The helices shrink to lines for infinite beam line and without scattering.</a:t>
            </a:r>
          </a:p>
          <a:p>
            <a:endParaRPr lang="en-US" dirty="0"/>
          </a:p>
        </p:txBody>
      </p:sp>
      <p:sp>
        <p:nvSpPr>
          <p:cNvPr id="8" name="Rahmen 7">
            <a:extLst>
              <a:ext uri="{FF2B5EF4-FFF2-40B4-BE49-F238E27FC236}">
                <a16:creationId xmlns:a16="http://schemas.microsoft.com/office/drawing/2014/main" id="{560CAB3B-764B-3C18-7705-A418A6384EB0}"/>
              </a:ext>
            </a:extLst>
          </p:cNvPr>
          <p:cNvSpPr/>
          <p:nvPr/>
        </p:nvSpPr>
        <p:spPr>
          <a:xfrm>
            <a:off x="179512" y="1275606"/>
            <a:ext cx="4574603" cy="1381657"/>
          </a:xfrm>
          <a:prstGeom prst="frame">
            <a:avLst>
              <a:gd name="adj1" fmla="val 4905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Grafik 8" descr="Ein Bild, das Kreis, Diagramm, Reihe, Screenshot enthält.&#10;&#10;Automatisch generierte Beschreibung">
            <a:extLst>
              <a:ext uri="{FF2B5EF4-FFF2-40B4-BE49-F238E27FC236}">
                <a16:creationId xmlns:a16="http://schemas.microsoft.com/office/drawing/2014/main" id="{68625495-7CB2-135D-6F43-66607B3EA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626" y="2703625"/>
            <a:ext cx="2187130" cy="218713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0607939-A34A-40D5-200B-282A2E49F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9893" y="2704503"/>
            <a:ext cx="2186600" cy="2186600"/>
          </a:xfrm>
          <a:prstGeom prst="rect">
            <a:avLst/>
          </a:prstGeom>
        </p:spPr>
      </p:pic>
      <p:sp>
        <p:nvSpPr>
          <p:cNvPr id="11" name="Rahmen 10">
            <a:extLst>
              <a:ext uri="{FF2B5EF4-FFF2-40B4-BE49-F238E27FC236}">
                <a16:creationId xmlns:a16="http://schemas.microsoft.com/office/drawing/2014/main" id="{923E9A4D-A4D2-B372-F2D3-A9C55A280896}"/>
              </a:ext>
            </a:extLst>
          </p:cNvPr>
          <p:cNvSpPr/>
          <p:nvPr/>
        </p:nvSpPr>
        <p:spPr>
          <a:xfrm>
            <a:off x="169572" y="2774594"/>
            <a:ext cx="4908033" cy="2186600"/>
          </a:xfrm>
          <a:prstGeom prst="frame">
            <a:avLst>
              <a:gd name="adj1" fmla="val 178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29BE422-B56E-061C-07B6-BF5C523C11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3310" y="3092979"/>
            <a:ext cx="2583051" cy="154983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B1B444C-2AC3-B2D7-E778-0A326073EE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9512" y="1511079"/>
            <a:ext cx="1930649" cy="160887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7287261-91E6-81DA-54AB-B7FA362DA6A5}"/>
              </a:ext>
            </a:extLst>
          </p:cNvPr>
          <p:cNvSpPr txBox="1"/>
          <p:nvPr/>
        </p:nvSpPr>
        <p:spPr>
          <a:xfrm>
            <a:off x="5341399" y="983218"/>
            <a:ext cx="3191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Larmor center </a:t>
            </a:r>
            <a:r>
              <a:rPr lang="en-US" sz="1600" dirty="0"/>
              <a:t>moves to the </a:t>
            </a:r>
            <a:r>
              <a:rPr lang="en-US" sz="1600" b="1" dirty="0"/>
              <a:t>beam axis</a:t>
            </a:r>
            <a:r>
              <a:rPr lang="en-US" sz="1600" dirty="0"/>
              <a:t>.</a:t>
            </a:r>
          </a:p>
        </p:txBody>
      </p:sp>
      <p:sp>
        <p:nvSpPr>
          <p:cNvPr id="16" name="Rahmen 15">
            <a:extLst>
              <a:ext uri="{FF2B5EF4-FFF2-40B4-BE49-F238E27FC236}">
                <a16:creationId xmlns:a16="http://schemas.microsoft.com/office/drawing/2014/main" id="{4A2D0DF4-DFA2-D468-8B09-B48E2C98B509}"/>
              </a:ext>
            </a:extLst>
          </p:cNvPr>
          <p:cNvSpPr/>
          <p:nvPr/>
        </p:nvSpPr>
        <p:spPr>
          <a:xfrm>
            <a:off x="5333455" y="920332"/>
            <a:ext cx="3343001" cy="3883666"/>
          </a:xfrm>
          <a:prstGeom prst="frame">
            <a:avLst>
              <a:gd name="adj1" fmla="val 2251"/>
            </a:avLst>
          </a:prstGeom>
          <a:solidFill>
            <a:srgbClr val="002060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288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F5362C1-A477-DA6E-9C2E-B8C2DAD8C6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CB73ECA-A7A1-5E97-8D20-691250F59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Coupled and multiple particle dynamics</a:t>
            </a:r>
            <a:br>
              <a:rPr lang="en-US" dirty="0"/>
            </a:br>
            <a:r>
              <a:rPr lang="en-US" dirty="0"/>
              <a:t>Field flipped solenoids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53B312E-07B7-E9C4-E3A0-C0A8560D8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90" y="1859628"/>
            <a:ext cx="3968664" cy="50809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507DE1B-8377-5CD8-265A-A7449561170A}"/>
              </a:ext>
            </a:extLst>
          </p:cNvPr>
          <p:cNvSpPr txBox="1"/>
          <p:nvPr/>
        </p:nvSpPr>
        <p:spPr>
          <a:xfrm>
            <a:off x="402696" y="1072824"/>
            <a:ext cx="2705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Normalized canonical angular momentum [4]</a:t>
            </a:r>
          </a:p>
        </p:txBody>
      </p:sp>
      <p:sp>
        <p:nvSpPr>
          <p:cNvPr id="7" name="Rahmen 6">
            <a:extLst>
              <a:ext uri="{FF2B5EF4-FFF2-40B4-BE49-F238E27FC236}">
                <a16:creationId xmlns:a16="http://schemas.microsoft.com/office/drawing/2014/main" id="{8FA79F7F-9E4E-17FE-0D70-5D8E4F4099A7}"/>
              </a:ext>
            </a:extLst>
          </p:cNvPr>
          <p:cNvSpPr/>
          <p:nvPr/>
        </p:nvSpPr>
        <p:spPr>
          <a:xfrm>
            <a:off x="144922" y="1772506"/>
            <a:ext cx="4211054" cy="656008"/>
          </a:xfrm>
          <a:prstGeom prst="frame">
            <a:avLst>
              <a:gd name="adj1" fmla="val 523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ahmen 7">
            <a:extLst>
              <a:ext uri="{FF2B5EF4-FFF2-40B4-BE49-F238E27FC236}">
                <a16:creationId xmlns:a16="http://schemas.microsoft.com/office/drawing/2014/main" id="{874B699D-D94B-0F49-DF3C-C12A695B3175}"/>
              </a:ext>
            </a:extLst>
          </p:cNvPr>
          <p:cNvSpPr/>
          <p:nvPr/>
        </p:nvSpPr>
        <p:spPr>
          <a:xfrm>
            <a:off x="1043608" y="1928679"/>
            <a:ext cx="192833" cy="398072"/>
          </a:xfrm>
          <a:prstGeom prst="frame">
            <a:avLst>
              <a:gd name="adj1" fmla="val 45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8A487E44-3F6E-B089-E0E2-0355D7DB9F83}"/>
              </a:ext>
            </a:extLst>
          </p:cNvPr>
          <p:cNvCxnSpPr/>
          <p:nvPr/>
        </p:nvCxnSpPr>
        <p:spPr>
          <a:xfrm>
            <a:off x="1144632" y="1590025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Grafik 12">
            <a:extLst>
              <a:ext uri="{FF2B5EF4-FFF2-40B4-BE49-F238E27FC236}">
                <a16:creationId xmlns:a16="http://schemas.microsoft.com/office/drawing/2014/main" id="{CA7121C5-CA36-9468-7297-94D14FF82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001" y="2237029"/>
            <a:ext cx="3213141" cy="22681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F0DFB7E4-A6B0-2B19-BD66-7D36CCA1B7BB}"/>
              </a:ext>
            </a:extLst>
          </p:cNvPr>
          <p:cNvSpPr txBox="1"/>
          <p:nvPr/>
        </p:nvSpPr>
        <p:spPr>
          <a:xfrm>
            <a:off x="4763486" y="1128907"/>
            <a:ext cx="4235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Can.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angl.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mom. 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focusing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 the solenoids.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Less focusing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-&gt;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ionization cooling:  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791C21B6-B368-A2A7-F0D6-985BBE2B6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195" y="1928679"/>
            <a:ext cx="1384436" cy="238182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693D30B0-0964-B7FF-9803-E247C9C0D18E}"/>
              </a:ext>
            </a:extLst>
          </p:cNvPr>
          <p:cNvSpPr txBox="1"/>
          <p:nvPr/>
        </p:nvSpPr>
        <p:spPr>
          <a:xfrm>
            <a:off x="5221613" y="4418762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Better cooling with field flips</a:t>
            </a:r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81484E82-3B93-47A3-A1F0-1CA9A63E1B7E}"/>
              </a:ext>
            </a:extLst>
          </p:cNvPr>
          <p:cNvCxnSpPr/>
          <p:nvPr/>
        </p:nvCxnSpPr>
        <p:spPr>
          <a:xfrm flipH="1" flipV="1">
            <a:off x="7956376" y="4011910"/>
            <a:ext cx="120824" cy="4068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0F0784E3-64E9-1914-6D6C-D3A67D147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77" y="2713727"/>
            <a:ext cx="2327362" cy="219045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3D38F1E4-8213-B26F-962E-68E8F637EA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6697" y="2713727"/>
            <a:ext cx="2327362" cy="219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69196"/>
      </p:ext>
    </p:extLst>
  </p:cSld>
  <p:clrMapOvr>
    <a:masterClrMapping/>
  </p:clrMapOvr>
</p:sld>
</file>

<file path=ppt/theme/theme1.xml><?xml version="1.0" encoding="utf-8"?>
<a:theme xmlns:a="http://schemas.openxmlformats.org/drawingml/2006/main" name="IMCC - 1">
  <a:themeElements>
    <a:clrScheme name="IMCC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645"/>
      </a:accent1>
      <a:accent2>
        <a:srgbClr val="BF3A68"/>
      </a:accent2>
      <a:accent3>
        <a:srgbClr val="803E8B"/>
      </a:accent3>
      <a:accent4>
        <a:srgbClr val="4042AD"/>
      </a:accent4>
      <a:accent5>
        <a:srgbClr val="0046D0"/>
      </a:accent5>
      <a:accent6>
        <a:srgbClr val="003296"/>
      </a:accent6>
      <a:hlink>
        <a:srgbClr val="FF5A73"/>
      </a:hlink>
      <a:folHlink>
        <a:srgbClr val="87AFEC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IMCC - 1">
  <a:themeElements>
    <a:clrScheme name="IMCC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645"/>
      </a:accent1>
      <a:accent2>
        <a:srgbClr val="BF3A68"/>
      </a:accent2>
      <a:accent3>
        <a:srgbClr val="803E8B"/>
      </a:accent3>
      <a:accent4>
        <a:srgbClr val="4042AD"/>
      </a:accent4>
      <a:accent5>
        <a:srgbClr val="0046D0"/>
      </a:accent5>
      <a:accent6>
        <a:srgbClr val="003296"/>
      </a:accent6>
      <a:hlink>
        <a:srgbClr val="FF5A73"/>
      </a:hlink>
      <a:folHlink>
        <a:srgbClr val="87AFEC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991</Words>
  <Application>Microsoft Macintosh PowerPoint</Application>
  <PresentationFormat>Bildschirmpräsentation (16:9)</PresentationFormat>
  <Paragraphs>164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16</vt:i4>
      </vt:variant>
    </vt:vector>
  </HeadingPairs>
  <TitlesOfParts>
    <vt:vector size="24" baseType="lpstr">
      <vt:lpstr>Arial</vt:lpstr>
      <vt:lpstr>Arial Narrow</vt:lpstr>
      <vt:lpstr>ArialNarrow</vt:lpstr>
      <vt:lpstr>Calibri</vt:lpstr>
      <vt:lpstr>Cambria Math</vt:lpstr>
      <vt:lpstr>Wingdings</vt:lpstr>
      <vt:lpstr>IMCC - 1</vt:lpstr>
      <vt:lpstr>1_IMCC - 1</vt:lpstr>
      <vt:lpstr>PowerPoint-Präsentation</vt:lpstr>
      <vt:lpstr>Overview</vt:lpstr>
      <vt:lpstr>Transverse ionization cooling </vt:lpstr>
      <vt:lpstr>High field solenoid in the final cooling</vt:lpstr>
      <vt:lpstr>Muon transport into a  high-field solenoid + absorber system</vt:lpstr>
      <vt:lpstr>Why correct beam matching is significant</vt:lpstr>
      <vt:lpstr>Beam matching</vt:lpstr>
      <vt:lpstr>Coupled and single beam dynamics in final cooling</vt:lpstr>
      <vt:lpstr>Coupled and multiple particle dynamics Field flipped solenoids</vt:lpstr>
      <vt:lpstr>RF systems in the final cooling </vt:lpstr>
      <vt:lpstr>Absorber studies with windows</vt:lpstr>
      <vt:lpstr>Final cooling cell summary </vt:lpstr>
      <vt:lpstr>Multiple final  cooling cells</vt:lpstr>
      <vt:lpstr>Outlook  </vt:lpstr>
      <vt:lpstr>Reference list  </vt:lpstr>
      <vt:lpstr>PowerPoint-Präsentation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André-Pierre OLIVIER</dc:creator>
  <cp:lastModifiedBy>Bernd Stechauner</cp:lastModifiedBy>
  <cp:revision>383</cp:revision>
  <dcterms:created xsi:type="dcterms:W3CDTF">2021-05-17T12:13:58Z</dcterms:created>
  <dcterms:modified xsi:type="dcterms:W3CDTF">2025-05-14T12:47:24Z</dcterms:modified>
</cp:coreProperties>
</file>