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4" r:id="rId2"/>
    <p:sldId id="506" r:id="rId3"/>
    <p:sldId id="507" r:id="rId4"/>
    <p:sldId id="508" r:id="rId5"/>
    <p:sldId id="509" r:id="rId6"/>
    <p:sldId id="481" r:id="rId7"/>
    <p:sldId id="483" r:id="rId8"/>
    <p:sldId id="482" r:id="rId9"/>
    <p:sldId id="478" r:id="rId10"/>
    <p:sldId id="490" r:id="rId11"/>
    <p:sldId id="484" r:id="rId12"/>
    <p:sldId id="486" r:id="rId13"/>
    <p:sldId id="479" r:id="rId14"/>
    <p:sldId id="487" r:id="rId15"/>
    <p:sldId id="502" r:id="rId16"/>
    <p:sldId id="492" r:id="rId17"/>
    <p:sldId id="505" r:id="rId18"/>
    <p:sldId id="493" r:id="rId19"/>
    <p:sldId id="503" r:id="rId20"/>
    <p:sldId id="498" r:id="rId21"/>
    <p:sldId id="504" r:id="rId22"/>
    <p:sldId id="511" r:id="rId23"/>
    <p:sldId id="510" r:id="rId24"/>
    <p:sldId id="312" r:id="rId25"/>
    <p:sldId id="494" r:id="rId26"/>
    <p:sldId id="512" r:id="rId2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651D62-BA4B-CC77-B09A-A0ECE60BE6EF}" name="Giuseppe Lerner" initials="GL" userId="S::giuseppe.lerner@cern.ch::82753e08-c3c4-47bb-b664-d190817ae7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0"/>
    <a:srgbClr val="D85D26"/>
    <a:srgbClr val="CC3300"/>
    <a:srgbClr val="52AA32"/>
    <a:srgbClr val="003300"/>
    <a:srgbClr val="00CC00"/>
    <a:srgbClr val="FFFFFF"/>
    <a:srgbClr val="FF3645"/>
    <a:srgbClr val="8F2C4E"/>
    <a:srgbClr val="C20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557" autoAdjust="0"/>
  </p:normalViewPr>
  <p:slideViewPr>
    <p:cSldViewPr snapToObjects="1" showGuides="1">
      <p:cViewPr varScale="1">
        <p:scale>
          <a:sx n="80" d="100"/>
          <a:sy n="80" d="100"/>
        </p:scale>
        <p:origin x="96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15/05/2025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72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15/05/2025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0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D326984-F372-7754-3576-47A5BEDE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B3E38571-2F85-E723-5EC9-02D053591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A522CF0F-FE80-268F-E4AD-383D203A9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F0007C75-1C47-B60D-63EA-1B7469DC0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98702"/>
            <a:ext cx="9144000" cy="265336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10800" y="36000"/>
            <a:ext cx="1013799" cy="1013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UON-SlideGraph-gradien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69829"/>
            <a:ext cx="9144000" cy="2108200"/>
          </a:xfrm>
          <a:prstGeom prst="rect">
            <a:avLst/>
          </a:prstGeom>
        </p:spPr>
      </p:pic>
      <p:pic>
        <p:nvPicPr>
          <p:cNvPr id="83" name="Image 82" descr="MUON-SlideGraph-LogoBkgn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" y="-8472"/>
            <a:ext cx="9144000" cy="5140960"/>
          </a:xfrm>
          <a:prstGeom prst="rect">
            <a:avLst/>
          </a:prstGeom>
        </p:spPr>
      </p:pic>
      <p:pic>
        <p:nvPicPr>
          <p:cNvPr id="85" name="Image 84" descr="MCC-LogoCE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55900"/>
            <a:ext cx="838200" cy="838200"/>
          </a:xfrm>
          <a:prstGeom prst="rect">
            <a:avLst/>
          </a:prstGeom>
        </p:spPr>
      </p:pic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03" y="57150"/>
            <a:ext cx="1391497" cy="13914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31640" y="205813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latin typeface="Arial Narrow" panose="020B0606020202030204" pitchFamily="34" charset="0"/>
              </a:rPr>
              <a:t>Neutrino-induced radiation</a:t>
            </a:r>
          </a:p>
          <a:p>
            <a:pPr algn="ctr"/>
            <a:r>
              <a:rPr lang="en-US" sz="3600" b="1" noProof="0" dirty="0">
                <a:latin typeface="Arial Narrow" panose="020B0606020202030204" pitchFamily="34" charset="0"/>
              </a:rPr>
              <a:t>from the collider ring</a:t>
            </a:r>
          </a:p>
        </p:txBody>
      </p:sp>
      <p:sp>
        <p:nvSpPr>
          <p:cNvPr id="9" name="ZoneTexte 86"/>
          <p:cNvSpPr txBox="1"/>
          <p:nvPr/>
        </p:nvSpPr>
        <p:spPr>
          <a:xfrm>
            <a:off x="99102" y="4074471"/>
            <a:ext cx="490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Arial Narrow"/>
                <a:cs typeface="Arial Narrow"/>
              </a:rPr>
              <a:t>J. Ma</a:t>
            </a:r>
            <a:r>
              <a:rPr lang="pl-PL" sz="1600" u="sng" dirty="0">
                <a:solidFill>
                  <a:schemeClr val="bg1"/>
                </a:solidFill>
                <a:latin typeface="Arial Narrow"/>
                <a:cs typeface="Arial Narrow"/>
              </a:rPr>
              <a:t>ń</a:t>
            </a:r>
            <a:r>
              <a:rPr lang="en-US" sz="1600" u="sng" dirty="0" err="1">
                <a:solidFill>
                  <a:schemeClr val="bg1"/>
                </a:solidFill>
                <a:latin typeface="Arial Narrow"/>
                <a:cs typeface="Arial Narrow"/>
              </a:rPr>
              <a:t>czak</a:t>
            </a:r>
            <a:r>
              <a:rPr lang="pl-PL" sz="1600" u="sng" dirty="0">
                <a:solidFill>
                  <a:schemeClr val="bg1"/>
                </a:solidFill>
                <a:latin typeface="Arial Narrow"/>
                <a:cs typeface="Arial Narrow"/>
              </a:rPr>
              <a:t>,</a:t>
            </a:r>
          </a:p>
          <a:p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C. </a:t>
            </a:r>
            <a:r>
              <a:rPr lang="en-GB" sz="1600" dirty="0" err="1">
                <a:solidFill>
                  <a:schemeClr val="bg1"/>
                </a:solidFill>
                <a:latin typeface="Arial Narrow"/>
                <a:cs typeface="Arial Narrow"/>
              </a:rPr>
              <a:t>Accetura</a:t>
            </a:r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,</a:t>
            </a:r>
            <a:r>
              <a:rPr lang="pl-PL" sz="1600" dirty="0">
                <a:solidFill>
                  <a:schemeClr val="bg1"/>
                </a:solidFill>
                <a:latin typeface="Arial Narrow"/>
                <a:cs typeface="Arial Narrow"/>
              </a:rPr>
              <a:t> C. Ahdida</a:t>
            </a:r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 C. Desponds, C. Carli, </a:t>
            </a:r>
            <a:r>
              <a:rPr lang="pt-BR" sz="1600" dirty="0">
                <a:solidFill>
                  <a:schemeClr val="bg1"/>
                </a:solidFill>
                <a:latin typeface="Arial Narrow"/>
                <a:cs typeface="Arial Narrow"/>
              </a:rPr>
              <a:t>N. Guilhaudin,</a:t>
            </a:r>
            <a:endParaRPr lang="pl-PL" sz="16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G. Lerner,</a:t>
            </a:r>
            <a:r>
              <a:rPr lang="fi-FI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fi-FI" sz="1600" dirty="0">
                <a:solidFill>
                  <a:schemeClr val="bg1"/>
                </a:solidFill>
                <a:latin typeface="Arial Narrow"/>
                <a:cs typeface="Arial Narrow"/>
              </a:rPr>
              <a:t>A. Kolehmainen, </a:t>
            </a:r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Y. Robert, D. Schulte, M.</a:t>
            </a:r>
            <a:r>
              <a:rPr lang="pl-PL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 Narrow"/>
                <a:cs typeface="Arial Narrow"/>
              </a:rPr>
              <a:t>Vanwelde</a:t>
            </a:r>
            <a:r>
              <a:rPr lang="en-GB" sz="16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" name="ZoneTexte 86">
            <a:extLst>
              <a:ext uri="{FF2B5EF4-FFF2-40B4-BE49-F238E27FC236}">
                <a16:creationId xmlns:a16="http://schemas.microsoft.com/office/drawing/2014/main" id="{7C0BBAAD-F639-074B-6BB0-1308070D4624}"/>
              </a:ext>
            </a:extLst>
          </p:cNvPr>
          <p:cNvSpPr txBox="1"/>
          <p:nvPr/>
        </p:nvSpPr>
        <p:spPr>
          <a:xfrm>
            <a:off x="4355976" y="393990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IMCC </a:t>
            </a:r>
            <a:r>
              <a:rPr lang="pl-PL" sz="2000" b="1" dirty="0" err="1">
                <a:solidFill>
                  <a:schemeClr val="bg1"/>
                </a:solidFill>
                <a:latin typeface="Arial Narrow"/>
                <a:cs typeface="Arial Narrow"/>
              </a:rPr>
              <a:t>Annual</a:t>
            </a:r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Narrow"/>
                <a:cs typeface="Arial Narrow"/>
              </a:rPr>
              <a:t>meeting</a:t>
            </a:r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, DESY, Hamburg</a:t>
            </a:r>
          </a:p>
          <a:p>
            <a:pPr algn="r"/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15</a:t>
            </a:r>
            <a:r>
              <a:rPr lang="pl-PL" sz="2000" b="1" baseline="30000" dirty="0">
                <a:solidFill>
                  <a:schemeClr val="bg1"/>
                </a:solidFill>
                <a:latin typeface="Arial Narrow"/>
                <a:cs typeface="Arial Narrow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May</a:t>
            </a:r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Arial Narrow"/>
                <a:cs typeface="Arial Narrow"/>
              </a:rPr>
              <a:t>2025</a:t>
            </a:r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 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114C-5905-737C-0C85-998DB8DD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E9E441-E1C9-7480-EFAB-9B7208EFBC9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353641" y="416611"/>
            <a:ext cx="3620095" cy="22079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A0995-6ED5-9658-E076-C490C1302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A3112-728D-05B2-58A1-9C979BDD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2014"/>
            <a:ext cx="7897688" cy="857250"/>
          </a:xfrm>
        </p:spPr>
        <p:txBody>
          <a:bodyPr/>
          <a:lstStyle/>
          <a:p>
            <a:r>
              <a:rPr lang="en-GB" noProof="0" dirty="0"/>
              <a:t>Double cellar – 20 km distance, wobbled source, </a:t>
            </a:r>
            <a:r>
              <a:rPr lang="en-GB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μ</a:t>
            </a:r>
            <a:r>
              <a:rPr lang="en-GB" baseline="300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-</a:t>
            </a:r>
            <a:r>
              <a:rPr lang="en-GB" noProof="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C3541-ECB7-7299-064F-19187141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609" y="2839034"/>
            <a:ext cx="3620094" cy="1954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B7728B-80BF-90F6-ADFF-485838409A6F}"/>
              </a:ext>
            </a:extLst>
          </p:cNvPr>
          <p:cNvSpPr txBox="1"/>
          <p:nvPr/>
        </p:nvSpPr>
        <p:spPr>
          <a:xfrm>
            <a:off x="4569703" y="4162603"/>
            <a:ext cx="410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The contributions to the effective dose from neutrino interactions in soil, the central wall and the slabs are merged together!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BFC3DA-5A7A-2055-C742-46ED7C18BD1F}"/>
              </a:ext>
            </a:extLst>
          </p:cNvPr>
          <p:cNvCxnSpPr>
            <a:cxnSpLocks/>
          </p:cNvCxnSpPr>
          <p:nvPr/>
        </p:nvCxnSpPr>
        <p:spPr>
          <a:xfrm>
            <a:off x="2233296" y="416611"/>
            <a:ext cx="0" cy="237116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61F3EBB8-44A5-0685-3F79-BD07C5EF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47939" y="1345155"/>
            <a:ext cx="4804991" cy="25587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E0958E-9D5D-B747-60A9-97627F40D1D4}"/>
              </a:ext>
            </a:extLst>
          </p:cNvPr>
          <p:cNvSpPr/>
          <p:nvPr/>
        </p:nvSpPr>
        <p:spPr>
          <a:xfrm>
            <a:off x="1699541" y="4224209"/>
            <a:ext cx="712219" cy="26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0BBDA-2FDF-1A61-B098-6494F58BDE39}"/>
              </a:ext>
            </a:extLst>
          </p:cNvPr>
          <p:cNvSpPr txBox="1"/>
          <p:nvPr/>
        </p:nvSpPr>
        <p:spPr>
          <a:xfrm>
            <a:off x="1763688" y="448576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300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F9D86-9338-B2B7-607C-740C91AA6151}"/>
              </a:ext>
            </a:extLst>
          </p:cNvPr>
          <p:cNvSpPr txBox="1"/>
          <p:nvPr/>
        </p:nvSpPr>
        <p:spPr>
          <a:xfrm rot="16200000">
            <a:off x="1058707" y="410109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D9A8A8-EF32-516A-5FA3-8B2AC352BBA7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411760" y="3651870"/>
            <a:ext cx="1872208" cy="703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DAC624-2B9F-09FE-BB80-F76337EBD6CD}"/>
              </a:ext>
            </a:extLst>
          </p:cNvPr>
          <p:cNvSpPr txBox="1"/>
          <p:nvPr/>
        </p:nvSpPr>
        <p:spPr>
          <a:xfrm>
            <a:off x="5155315" y="20676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3.19e-09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03C7F-9ADB-DD4F-E2A7-A114FB51CC9E}"/>
              </a:ext>
            </a:extLst>
          </p:cNvPr>
          <p:cNvSpPr txBox="1"/>
          <p:nvPr/>
        </p:nvSpPr>
        <p:spPr>
          <a:xfrm>
            <a:off x="7261684" y="20676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2.99e-09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FD589F4-C38C-46C4-FCC3-7A0464273A7F}"/>
              </a:ext>
            </a:extLst>
          </p:cNvPr>
          <p:cNvSpPr txBox="1"/>
          <p:nvPr/>
        </p:nvSpPr>
        <p:spPr>
          <a:xfrm>
            <a:off x="4363226" y="628420"/>
            <a:ext cx="373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Average exposure – 16h per day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CFBDAF6D-AA1D-B7BB-89A6-A9A465EDDB08}"/>
              </a:ext>
            </a:extLst>
          </p:cNvPr>
          <p:cNvSpPr/>
          <p:nvPr/>
        </p:nvSpPr>
        <p:spPr>
          <a:xfrm>
            <a:off x="1343430" y="1780480"/>
            <a:ext cx="1620000" cy="6565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692AE43-C0CB-F4C6-DF11-F46A093C6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39D9C7B-FF12-B1DD-47F5-77170F57FE0A}"/>
              </a:ext>
            </a:extLst>
          </p:cNvPr>
          <p:cNvSpPr txBox="1"/>
          <p:nvPr/>
        </p:nvSpPr>
        <p:spPr>
          <a:xfrm>
            <a:off x="370902" y="1779662"/>
            <a:ext cx="117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Peak value 2.1e-8 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5CDA694-EE2A-8B9E-15FA-9C1E16E2C4A6}"/>
              </a:ext>
            </a:extLst>
          </p:cNvPr>
          <p:cNvCxnSpPr/>
          <p:nvPr/>
        </p:nvCxnSpPr>
        <p:spPr>
          <a:xfrm flipV="1">
            <a:off x="971600" y="2067694"/>
            <a:ext cx="21602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9BDC1D2-226E-6870-308D-AC4B5EA0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4609" y="2839034"/>
            <a:ext cx="3620094" cy="195478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D72ADE5E-710C-9B96-5D44-07EA12A4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3641" y="416611"/>
            <a:ext cx="3620095" cy="2207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F9024-5F06-345C-5CFB-57939269C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0E149-84BC-0DBA-B33A-FA4E9FA5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2014"/>
            <a:ext cx="7897688" cy="857250"/>
          </a:xfrm>
        </p:spPr>
        <p:txBody>
          <a:bodyPr/>
          <a:lstStyle/>
          <a:p>
            <a:r>
              <a:rPr lang="en-GB" noProof="0" dirty="0"/>
              <a:t>Double cellar – 20 km distance, wobbled source, </a:t>
            </a:r>
            <a:r>
              <a:rPr lang="en-GB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μ</a:t>
            </a:r>
            <a:r>
              <a:rPr lang="en-GB" baseline="300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-</a:t>
            </a:r>
            <a:r>
              <a:rPr lang="en-GB" noProof="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9504E-FDE1-7D59-BAD2-88485B4D92D0}"/>
              </a:ext>
            </a:extLst>
          </p:cNvPr>
          <p:cNvSpPr txBox="1"/>
          <p:nvPr/>
        </p:nvSpPr>
        <p:spPr>
          <a:xfrm>
            <a:off x="4569703" y="4162603"/>
            <a:ext cx="410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The contributions to the effective dose from neutrino interactions in soil, the central wall and the slabs are merged!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3795D-901A-7EDB-BDCD-420317569505}"/>
              </a:ext>
            </a:extLst>
          </p:cNvPr>
          <p:cNvCxnSpPr/>
          <p:nvPr/>
        </p:nvCxnSpPr>
        <p:spPr>
          <a:xfrm>
            <a:off x="2195736" y="416611"/>
            <a:ext cx="0" cy="229186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8EB15BB4-FCA6-D8B8-7A9D-8611D002E9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51846" y="1343019"/>
            <a:ext cx="4797178" cy="2562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16CDFA-611C-0F0B-B542-E805DE55BA81}"/>
              </a:ext>
            </a:extLst>
          </p:cNvPr>
          <p:cNvSpPr/>
          <p:nvPr/>
        </p:nvSpPr>
        <p:spPr>
          <a:xfrm>
            <a:off x="1907705" y="4205867"/>
            <a:ext cx="288031" cy="26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5D304-BD14-E941-4CCD-C911C4A84654}"/>
              </a:ext>
            </a:extLst>
          </p:cNvPr>
          <p:cNvSpPr txBox="1"/>
          <p:nvPr/>
        </p:nvSpPr>
        <p:spPr>
          <a:xfrm>
            <a:off x="1765968" y="447597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133FB-0049-A234-0E87-307FC942A30D}"/>
              </a:ext>
            </a:extLst>
          </p:cNvPr>
          <p:cNvSpPr txBox="1"/>
          <p:nvPr/>
        </p:nvSpPr>
        <p:spPr>
          <a:xfrm rot="16200000">
            <a:off x="1297916" y="403949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702C9-C939-5573-CEC0-6AC67762826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195736" y="3519728"/>
            <a:ext cx="1992315" cy="816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6BDB5A-8797-0776-10EF-26C21DA19A82}"/>
              </a:ext>
            </a:extLst>
          </p:cNvPr>
          <p:cNvSpPr txBox="1"/>
          <p:nvPr/>
        </p:nvSpPr>
        <p:spPr>
          <a:xfrm>
            <a:off x="5155315" y="20676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8.03e-09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84689-06DB-05D5-BDC0-8B7811A0F212}"/>
              </a:ext>
            </a:extLst>
          </p:cNvPr>
          <p:cNvSpPr txBox="1"/>
          <p:nvPr/>
        </p:nvSpPr>
        <p:spPr>
          <a:xfrm>
            <a:off x="7261684" y="20676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6.75e-09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82D16A0-A9AE-0938-B08E-099ED02E2BA7}"/>
              </a:ext>
            </a:extLst>
          </p:cNvPr>
          <p:cNvSpPr txBox="1"/>
          <p:nvPr/>
        </p:nvSpPr>
        <p:spPr>
          <a:xfrm>
            <a:off x="4363226" y="628420"/>
            <a:ext cx="362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Worst exposure – 8h per day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4C1A117-267A-608E-8384-C7F62E7E3E5F}"/>
              </a:ext>
            </a:extLst>
          </p:cNvPr>
          <p:cNvSpPr/>
          <p:nvPr/>
        </p:nvSpPr>
        <p:spPr>
          <a:xfrm>
            <a:off x="1343430" y="1780480"/>
            <a:ext cx="1620000" cy="6565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74117AE-C286-1C41-94B2-9DF5629AB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97D143-4A16-A1EE-922F-AF9DE8ABC166}"/>
              </a:ext>
            </a:extLst>
          </p:cNvPr>
          <p:cNvSpPr txBox="1"/>
          <p:nvPr/>
        </p:nvSpPr>
        <p:spPr>
          <a:xfrm>
            <a:off x="370902" y="1779662"/>
            <a:ext cx="117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Peak value 2.1e-8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B9A2434B-C481-3BD6-850C-C2F7687E3658}"/>
              </a:ext>
            </a:extLst>
          </p:cNvPr>
          <p:cNvCxnSpPr/>
          <p:nvPr/>
        </p:nvCxnSpPr>
        <p:spPr>
          <a:xfrm flipV="1">
            <a:off x="971600" y="2067694"/>
            <a:ext cx="21602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3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3AAC19F7-9BA6-722B-FD8B-40ECEE03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67013" y="656370"/>
            <a:ext cx="3865868" cy="2065419"/>
          </a:xfrm>
          <a:prstGeom prst="rect">
            <a:avLst/>
          </a:prstGeom>
        </p:spPr>
      </p:pic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70DAB3FA-2573-4795-CBEB-25025F05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1920" y="2889389"/>
            <a:ext cx="3865869" cy="2058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698027-29DE-C666-F5FA-FCAB40E1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1377" y="2830616"/>
            <a:ext cx="3674586" cy="1984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8F9DE-66BE-A0A8-D1E2-3A2954C0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5" y="673198"/>
            <a:ext cx="3674586" cy="1984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AD8B8-90D5-C2A9-B4F5-C24B30DCE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E09516-6584-0A24-C4F0-80A16C0B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5476"/>
            <a:ext cx="6781800" cy="857250"/>
          </a:xfrm>
        </p:spPr>
        <p:txBody>
          <a:bodyPr/>
          <a:lstStyle/>
          <a:p>
            <a:r>
              <a:rPr lang="en-GB" noProof="0" dirty="0"/>
              <a:t>Average daily dose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0996F-BBDE-F6CE-D7A6-1804161EC5A9}"/>
              </a:ext>
            </a:extLst>
          </p:cNvPr>
          <p:cNvSpPr/>
          <p:nvPr/>
        </p:nvSpPr>
        <p:spPr>
          <a:xfrm>
            <a:off x="1691680" y="2067694"/>
            <a:ext cx="288031" cy="26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6B1C0-63A8-DD81-380B-D03C07225084}"/>
              </a:ext>
            </a:extLst>
          </p:cNvPr>
          <p:cNvSpPr txBox="1"/>
          <p:nvPr/>
        </p:nvSpPr>
        <p:spPr>
          <a:xfrm>
            <a:off x="1619672" y="232552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062A-12CE-21B7-E214-E07AD4A40F09}"/>
              </a:ext>
            </a:extLst>
          </p:cNvPr>
          <p:cNvSpPr txBox="1"/>
          <p:nvPr/>
        </p:nvSpPr>
        <p:spPr>
          <a:xfrm rot="16200000">
            <a:off x="1130715" y="190857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A8CDF-DE1C-F2EA-8D5D-B4BB16A909FF}"/>
              </a:ext>
            </a:extLst>
          </p:cNvPr>
          <p:cNvSpPr/>
          <p:nvPr/>
        </p:nvSpPr>
        <p:spPr>
          <a:xfrm>
            <a:off x="1522389" y="4208742"/>
            <a:ext cx="678200" cy="26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2F5A8-CE99-11DB-2AA2-DCF3618764C3}"/>
              </a:ext>
            </a:extLst>
          </p:cNvPr>
          <p:cNvSpPr txBox="1"/>
          <p:nvPr/>
        </p:nvSpPr>
        <p:spPr>
          <a:xfrm>
            <a:off x="1612767" y="446414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300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46BBD-7EBC-5A33-61D8-04B4A9A9102D}"/>
              </a:ext>
            </a:extLst>
          </p:cNvPr>
          <p:cNvSpPr txBox="1"/>
          <p:nvPr/>
        </p:nvSpPr>
        <p:spPr>
          <a:xfrm rot="16200000">
            <a:off x="862706" y="404268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/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D97B3-4760-5F9B-EFA9-A9FD725E2E86}"/>
              </a:ext>
            </a:extLst>
          </p:cNvPr>
          <p:cNvSpPr txBox="1"/>
          <p:nvPr/>
        </p:nvSpPr>
        <p:spPr>
          <a:xfrm>
            <a:off x="4561448" y="9174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8.03e-09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FEEFB-F21D-0A7D-EFFF-9F6E9D636A8E}"/>
              </a:ext>
            </a:extLst>
          </p:cNvPr>
          <p:cNvSpPr txBox="1"/>
          <p:nvPr/>
        </p:nvSpPr>
        <p:spPr>
          <a:xfrm>
            <a:off x="7785714" y="1540698"/>
            <a:ext cx="144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Worst exposure for 8/24h</a:t>
            </a:r>
          </a:p>
          <a:p>
            <a:r>
              <a:rPr lang="en-GB" sz="1400" noProof="0" dirty="0"/>
              <a:t> + </a:t>
            </a:r>
          </a:p>
          <a:p>
            <a:r>
              <a:rPr lang="en-GB" sz="1400" noProof="0" dirty="0"/>
              <a:t>Average between two rooms for the remaining 16/24h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DD0333-4B1E-409E-22F7-ED6B4040DCDA}"/>
              </a:ext>
            </a:extLst>
          </p:cNvPr>
          <p:cNvCxnSpPr>
            <a:cxnSpLocks/>
            <a:stCxn id="27" idx="3"/>
          </p:cNvCxnSpPr>
          <p:nvPr/>
        </p:nvCxnSpPr>
        <p:spPr>
          <a:xfrm flipH="1" flipV="1">
            <a:off x="4444997" y="1364463"/>
            <a:ext cx="3287884" cy="324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9ADD70-F270-CCC4-DE40-486E9031C61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6778292" y="3422209"/>
            <a:ext cx="1369165" cy="69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0E2C49-3A57-2020-0325-233627D6522D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5238973" y="3422209"/>
            <a:ext cx="2908484" cy="743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52BE34-ABB2-D94B-9D36-A88780AD3641}"/>
              </a:ext>
            </a:extLst>
          </p:cNvPr>
          <p:cNvSpPr txBox="1"/>
          <p:nvPr/>
        </p:nvSpPr>
        <p:spPr>
          <a:xfrm>
            <a:off x="4496094" y="31389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3.19e-09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BDC6FA-6D1B-2BF6-F542-283A1AE60C21}"/>
              </a:ext>
            </a:extLst>
          </p:cNvPr>
          <p:cNvSpPr txBox="1"/>
          <p:nvPr/>
        </p:nvSpPr>
        <p:spPr>
          <a:xfrm>
            <a:off x="6059225" y="323754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2.99e-09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C7221DE-C6D1-E8F8-8573-7DE6F99D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37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B0B60-765E-11A2-94CE-369670ED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C5663-4727-27FB-FACD-A30E089A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988" y="47810"/>
            <a:ext cx="8503468" cy="857250"/>
          </a:xfrm>
        </p:spPr>
        <p:txBody>
          <a:bodyPr/>
          <a:lstStyle/>
          <a:p>
            <a:r>
              <a:rPr lang="en-GB" noProof="0" dirty="0"/>
              <a:t>Double cellar – 20 km distance - contributions breakdown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B3B5ACD-0CF9-D60A-E416-EB0F7206084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701654" y="653345"/>
            <a:ext cx="3445294" cy="209672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DC506-630F-028A-7FBF-1CB61F0016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5511" y="2937630"/>
            <a:ext cx="2841569" cy="2047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353E26-E0E8-6921-8AB2-00B1DC70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9646" y="1589186"/>
            <a:ext cx="2886784" cy="2041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FADFD3-F2C9-76C7-AF33-050C2A9D717E}"/>
                  </a:ext>
                </a:extLst>
              </p:cNvPr>
              <p:cNvSpPr txBox="1"/>
              <p:nvPr/>
            </p:nvSpPr>
            <p:spPr>
              <a:xfrm>
                <a:off x="5797946" y="1110799"/>
                <a:ext cx="103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</m:ctrlPr>
                          </m:accPr>
                          <m:e>
                            <m: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Serif" panose="02020604070405020304" pitchFamily="18" charset="0"/>
                      </a:rPr>
                      <m:t> </m:t>
                    </m:r>
                  </m:oMath>
                </a14:m>
                <a:r>
                  <a:rPr lang="en-GB" noProof="0" dirty="0">
                    <a:cs typeface="Aptos Serif" panose="02020604070405020304" pitchFamily="18" charset="0"/>
                  </a:rPr>
                  <a:t>in soil</a:t>
                </a:r>
                <a:endParaRPr lang="en-GB" noProof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FADFD3-F2C9-76C7-AF33-050C2A9D7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46" y="1110799"/>
                <a:ext cx="1039387" cy="369332"/>
              </a:xfrm>
              <a:prstGeom prst="rect">
                <a:avLst/>
              </a:prstGeom>
              <a:blipFill>
                <a:blip r:embed="rId5"/>
                <a:stretch>
                  <a:fillRect t="-8197" r="-52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EDAB3C-C32A-2BB4-80DC-537222C0F8F4}"/>
                  </a:ext>
                </a:extLst>
              </p:cNvPr>
              <p:cNvSpPr txBox="1"/>
              <p:nvPr/>
            </p:nvSpPr>
            <p:spPr>
              <a:xfrm>
                <a:off x="75107" y="423831"/>
                <a:ext cx="4951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</m:ctrlPr>
                          </m:accPr>
                          <m:e>
                            <m: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Serif" panose="02020604070405020304" pitchFamily="18" charset="0"/>
                      </a:rPr>
                      <m:t> </m:t>
                    </m:r>
                  </m:oMath>
                </a14:m>
                <a:r>
                  <a:rPr lang="en-GB" noProof="0" dirty="0">
                    <a:cs typeface="Aptos Serif" panose="02020604070405020304" pitchFamily="18" charset="0"/>
                  </a:rPr>
                  <a:t>in slabs</a:t>
                </a:r>
                <a:endParaRPr lang="en-GB" noProof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EDAB3C-C32A-2BB4-80DC-537222C0F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" y="423831"/>
                <a:ext cx="495102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F682FF-EC39-8EA6-5050-9180D626FADD}"/>
                  </a:ext>
                </a:extLst>
              </p:cNvPr>
              <p:cNvSpPr txBox="1"/>
              <p:nvPr/>
            </p:nvSpPr>
            <p:spPr>
              <a:xfrm>
                <a:off x="75107" y="2700577"/>
                <a:ext cx="4951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</m:ctrlPr>
                          </m:accPr>
                          <m:e>
                            <m:r>
                              <a:rPr lang="en-GB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tos Serif" panose="0202060407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tos Serif" panose="020206040704050203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ptos Serif" panose="02020604070405020304" pitchFamily="18" charset="0"/>
                      </a:rPr>
                      <m:t> </m:t>
                    </m:r>
                  </m:oMath>
                </a14:m>
                <a:r>
                  <a:rPr lang="en-GB" noProof="0" dirty="0">
                    <a:cs typeface="Aptos Serif" panose="02020604070405020304" pitchFamily="18" charset="0"/>
                  </a:rPr>
                  <a:t>in the wall</a:t>
                </a:r>
                <a:endParaRPr lang="en-GB" noProof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F682FF-EC39-8EA6-5050-9180D626F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" y="2700577"/>
                <a:ext cx="4951026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6C7A3D5-665E-E1BD-32F1-CF83690DBF9F}"/>
              </a:ext>
            </a:extLst>
          </p:cNvPr>
          <p:cNvSpPr txBox="1"/>
          <p:nvPr/>
        </p:nvSpPr>
        <p:spPr>
          <a:xfrm>
            <a:off x="-15696" y="3289899"/>
            <a:ext cx="126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The vertex distribution in Y is +/- 5 m from Y = -245 cm</a:t>
            </a:r>
          </a:p>
          <a:p>
            <a:r>
              <a:rPr lang="en-GB" sz="1200" noProof="0" dirty="0"/>
              <a:t>this is sufficient for our study and saves computing time.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2AB732-FBF1-5F71-8C90-D7F2FAA62321}"/>
              </a:ext>
            </a:extLst>
          </p:cNvPr>
          <p:cNvCxnSpPr>
            <a:cxnSpLocks/>
          </p:cNvCxnSpPr>
          <p:nvPr/>
        </p:nvCxnSpPr>
        <p:spPr>
          <a:xfrm flipH="1" flipV="1">
            <a:off x="75107" y="3201444"/>
            <a:ext cx="3344765" cy="1346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C11552-282A-636D-471E-7297E2B004E8}"/>
              </a:ext>
            </a:extLst>
          </p:cNvPr>
          <p:cNvSpPr txBox="1"/>
          <p:nvPr/>
        </p:nvSpPr>
        <p:spPr>
          <a:xfrm>
            <a:off x="4410790" y="387968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Interactions in soil are the most important, but slabs and walls still give a non-negligible contribution.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C92960C-DAEE-81C2-1706-CF83AC71BDA1}"/>
              </a:ext>
            </a:extLst>
          </p:cNvPr>
          <p:cNvCxnSpPr>
            <a:cxnSpLocks/>
          </p:cNvCxnSpPr>
          <p:nvPr/>
        </p:nvCxnSpPr>
        <p:spPr>
          <a:xfrm>
            <a:off x="5199646" y="1155369"/>
            <a:ext cx="0" cy="1922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CF897B-4049-D369-B104-9348DE22C519}"/>
              </a:ext>
            </a:extLst>
          </p:cNvPr>
          <p:cNvSpPr txBox="1"/>
          <p:nvPr/>
        </p:nvSpPr>
        <p:spPr>
          <a:xfrm>
            <a:off x="4293891" y="674654"/>
            <a:ext cx="34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Neutrino interaction start from far before the scoring so that the shower can fully saturate.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4B383C-8E78-1762-046B-1DF6333A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3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32FAE-4EBD-F89A-3E8F-34AAE040D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63CE85-4AA1-C6F4-FBE8-D927D48E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6" y="112052"/>
            <a:ext cx="8120464" cy="857250"/>
          </a:xfrm>
        </p:spPr>
        <p:txBody>
          <a:bodyPr/>
          <a:lstStyle/>
          <a:p>
            <a:r>
              <a:rPr lang="en-GB" noProof="0" dirty="0"/>
              <a:t>ESPPU input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F5EB0-44FA-B9CC-0D42-DD5D98BC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544" y="771550"/>
            <a:ext cx="6991290" cy="2033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39B51-C252-A724-C57E-CAF8ACDFAA37}"/>
              </a:ext>
            </a:extLst>
          </p:cNvPr>
          <p:cNvSpPr txBox="1"/>
          <p:nvPr/>
        </p:nvSpPr>
        <p:spPr>
          <a:xfrm>
            <a:off x="251520" y="2931790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Calculated as the average daily dose for the double cellar geometry.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The distances were chosen based on the study of the distance to </a:t>
            </a:r>
            <a:r>
              <a:rPr lang="pl-PL" sz="1600" noProof="0" dirty="0"/>
              <a:t>a </a:t>
            </a:r>
            <a:r>
              <a:rPr lang="en-US" sz="1600" noProof="0" dirty="0"/>
              <a:t>potentially</a:t>
            </a:r>
            <a:r>
              <a:rPr lang="pl-PL" sz="1600" noProof="0" dirty="0"/>
              <a:t> </a:t>
            </a:r>
            <a:r>
              <a:rPr lang="en-GB" sz="1600" noProof="0" dirty="0"/>
              <a:t> inhabited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On top of these numbers, an </a:t>
            </a:r>
            <a:r>
              <a:rPr lang="en-GB" sz="1600" b="1" noProof="0" dirty="0"/>
              <a:t>additional factor</a:t>
            </a:r>
            <a:r>
              <a:rPr lang="en-GB" sz="1600" noProof="0" dirty="0"/>
              <a:t> must be added </a:t>
            </a:r>
            <a:r>
              <a:rPr lang="pl-PL" sz="1600" noProof="0" dirty="0"/>
              <a:t>to </a:t>
            </a:r>
            <a:r>
              <a:rPr lang="pl-PL" sz="1600" noProof="0" dirty="0" err="1"/>
              <a:t>address</a:t>
            </a:r>
            <a:r>
              <a:rPr lang="pl-PL" sz="1600" noProof="0" dirty="0"/>
              <a:t> the</a:t>
            </a:r>
            <a:r>
              <a:rPr lang="en-GB" sz="1600" noProof="0" dirty="0"/>
              <a:t> impact of the </a:t>
            </a:r>
            <a:r>
              <a:rPr lang="en-GB" sz="1600" b="1" noProof="0" dirty="0"/>
              <a:t>bending sections</a:t>
            </a:r>
            <a:r>
              <a:rPr lang="en-GB" sz="1600" noProof="0" dirty="0"/>
              <a:t>.</a:t>
            </a:r>
          </a:p>
          <a:p>
            <a:endParaRPr lang="en-GB" noProof="0" dirty="0"/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E3232341-D2B4-0E07-E097-59FC91A5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3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2FB3F-AE79-DC55-9BC8-8EFAF0D4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5C1AA2-3725-263E-18CC-7539E389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857250"/>
          </a:xfrm>
        </p:spPr>
        <p:txBody>
          <a:bodyPr/>
          <a:lstStyle/>
          <a:p>
            <a:r>
              <a:rPr lang="pl-PL" dirty="0"/>
              <a:t>Above ground geometry – no movers</a:t>
            </a:r>
            <a:endParaRPr lang="en-GB" dirty="0"/>
          </a:p>
        </p:txBody>
      </p:sp>
      <p:pic>
        <p:nvPicPr>
          <p:cNvPr id="11" name="Content Placeholder 10" descr="A rainbow colored square with a green arrow&#10;&#10;AI-generated content may be incorrect.">
            <a:extLst>
              <a:ext uri="{FF2B5EF4-FFF2-40B4-BE49-F238E27FC236}">
                <a16:creationId xmlns:a16="http://schemas.microsoft.com/office/drawing/2014/main" id="{C9E196CC-731E-81FF-068A-F83BA27376E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10496" y="483518"/>
            <a:ext cx="3665942" cy="2159496"/>
          </a:xfrm>
        </p:spPr>
      </p:pic>
      <p:pic>
        <p:nvPicPr>
          <p:cNvPr id="13" name="Picture 12" descr="A screen shot of a graph&#10;&#10;AI-generated content may be incorrect.">
            <a:extLst>
              <a:ext uri="{FF2B5EF4-FFF2-40B4-BE49-F238E27FC236}">
                <a16:creationId xmlns:a16="http://schemas.microsoft.com/office/drawing/2014/main" id="{5522B6B3-78AA-087D-80F9-C4D4F3E8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22963"/>
            <a:ext cx="3665942" cy="2159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0B2F04-B9F9-A4A3-EA30-1488E09272DD}"/>
              </a:ext>
            </a:extLst>
          </p:cNvPr>
          <p:cNvSpPr txBox="1"/>
          <p:nvPr/>
        </p:nvSpPr>
        <p:spPr>
          <a:xfrm>
            <a:off x="2411760" y="4180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noProof="0" dirty="0">
                <a:cs typeface="Aptos Serif" panose="02020604070405020304" pitchFamily="18" charset="0"/>
              </a:rPr>
              <a:t>200km, </a:t>
            </a:r>
            <a:r>
              <a:rPr lang="en-US" noProof="0" dirty="0">
                <a:cs typeface="Aptos Serif" panose="02020604070405020304" pitchFamily="18" charset="0"/>
              </a:rPr>
              <a:t>μ</a:t>
            </a:r>
            <a:r>
              <a:rPr lang="pl-PL" baseline="30000" noProof="0" dirty="0">
                <a:cs typeface="Aptos Serif" panose="02020604070405020304" pitchFamily="18" charset="0"/>
              </a:rPr>
              <a:t>-</a:t>
            </a:r>
            <a:endParaRPr lang="en-GB" dirty="0"/>
          </a:p>
        </p:txBody>
      </p:sp>
      <p:pic>
        <p:nvPicPr>
          <p:cNvPr id="21" name="Picture 20" descr="A graph of a staircase&#10;&#10;AI-generated content may be incorrect.">
            <a:extLst>
              <a:ext uri="{FF2B5EF4-FFF2-40B4-BE49-F238E27FC236}">
                <a16:creationId xmlns:a16="http://schemas.microsoft.com/office/drawing/2014/main" id="{21CFC6A1-A022-F198-994A-3117AB1AC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76" y="2875596"/>
            <a:ext cx="3859854" cy="2062483"/>
          </a:xfrm>
          <a:prstGeom prst="rect">
            <a:avLst/>
          </a:prstGeom>
        </p:spPr>
      </p:pic>
      <p:pic>
        <p:nvPicPr>
          <p:cNvPr id="23" name="Picture 22" descr="A graph of a staircase&#10;&#10;AI-generated content may be incorrect.">
            <a:extLst>
              <a:ext uri="{FF2B5EF4-FFF2-40B4-BE49-F238E27FC236}">
                <a16:creationId xmlns:a16="http://schemas.microsoft.com/office/drawing/2014/main" id="{B561D14C-94EB-F67D-C344-31033A4D7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651" y="614964"/>
            <a:ext cx="3877816" cy="2107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298554-9622-7733-0626-82FF5AF43B24}"/>
              </a:ext>
            </a:extLst>
          </p:cNvPr>
          <p:cNvSpPr txBox="1"/>
          <p:nvPr/>
        </p:nvSpPr>
        <p:spPr>
          <a:xfrm>
            <a:off x="4012900" y="47370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1e-8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D067F2-0128-AF07-895F-7E5DFA8C36C6}"/>
              </a:ext>
            </a:extLst>
          </p:cNvPr>
          <p:cNvSpPr txBox="1"/>
          <p:nvPr/>
        </p:nvSpPr>
        <p:spPr>
          <a:xfrm>
            <a:off x="4029864" y="270589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1e-8</a:t>
            </a:r>
            <a:endParaRPr lang="en-GB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9DCAD0-2138-9DEF-53E4-88C517D64760}"/>
              </a:ext>
            </a:extLst>
          </p:cNvPr>
          <p:cNvSpPr/>
          <p:nvPr/>
        </p:nvSpPr>
        <p:spPr>
          <a:xfrm>
            <a:off x="1619672" y="1629088"/>
            <a:ext cx="648072" cy="105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2D06F-2044-847A-3687-47B706602AA3}"/>
              </a:ext>
            </a:extLst>
          </p:cNvPr>
          <p:cNvSpPr/>
          <p:nvPr/>
        </p:nvSpPr>
        <p:spPr>
          <a:xfrm>
            <a:off x="1619672" y="1444999"/>
            <a:ext cx="648072" cy="105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55BA33-544D-6CB5-948B-3F7A5D314EA1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267744" y="1681751"/>
            <a:ext cx="2016224" cy="1569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988F92-D6A5-109D-DBAF-A30E28A2D09F}"/>
              </a:ext>
            </a:extLst>
          </p:cNvPr>
          <p:cNvCxnSpPr>
            <a:stCxn id="27" idx="3"/>
          </p:cNvCxnSpPr>
          <p:nvPr/>
        </p:nvCxnSpPr>
        <p:spPr>
          <a:xfrm flipV="1">
            <a:off x="2267744" y="987574"/>
            <a:ext cx="1925632" cy="510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7FB7F63-7B2D-5DF6-55C1-647F3BB67685}"/>
              </a:ext>
            </a:extLst>
          </p:cNvPr>
          <p:cNvSpPr txBox="1"/>
          <p:nvPr/>
        </p:nvSpPr>
        <p:spPr>
          <a:xfrm>
            <a:off x="6876256" y="3251301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1.34e-8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8C46EF-CB55-C310-B9C8-0425EE23A5DF}"/>
              </a:ext>
            </a:extLst>
          </p:cNvPr>
          <p:cNvSpPr txBox="1"/>
          <p:nvPr/>
        </p:nvSpPr>
        <p:spPr>
          <a:xfrm>
            <a:off x="6844848" y="100310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1.05e-8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C92DEE-B4AA-93AA-1F97-E5E26FA80D76}"/>
              </a:ext>
            </a:extLst>
          </p:cNvPr>
          <p:cNvSpPr txBox="1"/>
          <p:nvPr/>
        </p:nvSpPr>
        <p:spPr>
          <a:xfrm>
            <a:off x="8015663" y="2336560"/>
            <a:ext cx="1159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No beam divergenace considered!</a:t>
            </a:r>
            <a:endParaRPr lang="en-GB" sz="1400" dirty="0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843E170-7063-2B34-6F93-E569BFDAC5D2}"/>
              </a:ext>
            </a:extLst>
          </p:cNvPr>
          <p:cNvSpPr txBox="1"/>
          <p:nvPr/>
        </p:nvSpPr>
        <p:spPr>
          <a:xfrm>
            <a:off x="4438405" y="4037810"/>
            <a:ext cx="3314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Averaged </a:t>
            </a:r>
            <a:r>
              <a:rPr lang="pl-PL" sz="1400" dirty="0" err="1"/>
              <a:t>dose</a:t>
            </a:r>
            <a:r>
              <a:rPr lang="pl-PL" sz="1400" dirty="0"/>
              <a:t> = </a:t>
            </a:r>
          </a:p>
          <a:p>
            <a:r>
              <a:rPr lang="pl-PL" sz="1400" dirty="0"/>
              <a:t>1.34e-8/3 + 1.05e-8*2/3 = 1.15e-08 </a:t>
            </a:r>
            <a:r>
              <a:rPr lang="pl-PL" sz="1400" b="1" dirty="0"/>
              <a:t>(~half of the peak kernel value</a:t>
            </a:r>
            <a:r>
              <a:rPr lang="pl-PL" sz="1400" dirty="0"/>
              <a:t>)  </a:t>
            </a:r>
            <a:endParaRPr lang="en-GB" sz="1400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E87BDF9-3E98-1929-E4F5-DB34F1D41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58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ABDF95A-0573-40EC-A7ED-F23A96036D8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79514" y="685552"/>
            <a:ext cx="3456383" cy="22099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C362A-D92A-0F3B-E9F5-6345B0440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243CD9-2DC2-D1F4-E18E-6EE24FD6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045"/>
            <a:ext cx="6781800" cy="857250"/>
          </a:xfrm>
        </p:spPr>
        <p:txBody>
          <a:bodyPr/>
          <a:lstStyle/>
          <a:p>
            <a:r>
              <a:rPr lang="en-GB" noProof="0" dirty="0"/>
              <a:t>Horizontal smearing</a:t>
            </a:r>
            <a:r>
              <a:rPr lang="pl-PL" noProof="0" dirty="0"/>
              <a:t> 5 </a:t>
            </a:r>
            <a:r>
              <a:rPr lang="pl-PL" noProof="0" dirty="0" err="1"/>
              <a:t>TeV</a:t>
            </a:r>
            <a:r>
              <a:rPr lang="pl-PL" noProof="0" dirty="0"/>
              <a:t> </a:t>
            </a:r>
            <a:r>
              <a:rPr lang="pl-PL" noProof="0" dirty="0" err="1"/>
              <a:t>muons</a:t>
            </a:r>
            <a:endParaRPr lang="en-GB" noProof="0" dirty="0"/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4409280-E605-0E2A-480F-A4790015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1" y="2176592"/>
            <a:ext cx="3312355" cy="264328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CD3306-377D-CDED-E086-7075715002C6}"/>
              </a:ext>
            </a:extLst>
          </p:cNvPr>
          <p:cNvCxnSpPr/>
          <p:nvPr/>
        </p:nvCxnSpPr>
        <p:spPr>
          <a:xfrm flipV="1">
            <a:off x="97280" y="249974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F509B4-DD87-2EF3-BB02-F149BDA413C0}"/>
              </a:ext>
            </a:extLst>
          </p:cNvPr>
          <p:cNvCxnSpPr>
            <a:cxnSpLocks/>
          </p:cNvCxnSpPr>
          <p:nvPr/>
        </p:nvCxnSpPr>
        <p:spPr>
          <a:xfrm>
            <a:off x="107504" y="2969756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EC6482-A8F8-F5AB-71FA-3C7888E2DDA5}"/>
              </a:ext>
            </a:extLst>
          </p:cNvPr>
          <p:cNvCxnSpPr/>
          <p:nvPr/>
        </p:nvCxnSpPr>
        <p:spPr>
          <a:xfrm flipV="1">
            <a:off x="5436096" y="4472137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727317-2400-D615-60AF-3479685E6ADD}"/>
              </a:ext>
            </a:extLst>
          </p:cNvPr>
          <p:cNvCxnSpPr>
            <a:cxnSpLocks/>
          </p:cNvCxnSpPr>
          <p:nvPr/>
        </p:nvCxnSpPr>
        <p:spPr>
          <a:xfrm>
            <a:off x="5436096" y="4948014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AF9A58-D3AD-8BEB-C242-EF4BB3286DB9}"/>
              </a:ext>
            </a:extLst>
          </p:cNvPr>
          <p:cNvSpPr txBox="1"/>
          <p:nvPr/>
        </p:nvSpPr>
        <p:spPr>
          <a:xfrm>
            <a:off x="467544" y="28955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93AFF-F09F-07AE-4B67-B0D9856AA245}"/>
              </a:ext>
            </a:extLst>
          </p:cNvPr>
          <p:cNvSpPr txBox="1"/>
          <p:nvPr/>
        </p:nvSpPr>
        <p:spPr>
          <a:xfrm>
            <a:off x="5148064" y="42093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7712C-936C-07FA-893B-74B05BF14238}"/>
              </a:ext>
            </a:extLst>
          </p:cNvPr>
          <p:cNvSpPr txBox="1"/>
          <p:nvPr/>
        </p:nvSpPr>
        <p:spPr>
          <a:xfrm>
            <a:off x="5838664" y="47633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2836F-9E49-84A0-E649-EE2F7280D7F4}"/>
              </a:ext>
            </a:extLst>
          </p:cNvPr>
          <p:cNvSpPr txBox="1"/>
          <p:nvPr/>
        </p:nvSpPr>
        <p:spPr>
          <a:xfrm>
            <a:off x="65584" y="23537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DB066-9383-CA31-CD8D-C048F9C18B8B}"/>
              </a:ext>
            </a:extLst>
          </p:cNvPr>
          <p:cNvSpPr txBox="1"/>
          <p:nvPr/>
        </p:nvSpPr>
        <p:spPr>
          <a:xfrm>
            <a:off x="3635897" y="693595"/>
            <a:ext cx="472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Neutrino interactions are smeared uniformly in X and Y to mimic the effect of a bending section with machine movers. In the simulations the X and Y location is sampled </a:t>
            </a:r>
            <a:r>
              <a:rPr lang="en-GB" sz="1400" b="1" noProof="0" dirty="0"/>
              <a:t>+/- 5 meters around the centre of the cellar</a:t>
            </a:r>
            <a:r>
              <a:rPr lang="en-GB" sz="1400" noProof="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BEEC02-97C6-101A-0FD9-5607CC8C4C17}"/>
              </a:ext>
            </a:extLst>
          </p:cNvPr>
          <p:cNvSpPr txBox="1"/>
          <p:nvPr/>
        </p:nvSpPr>
        <p:spPr>
          <a:xfrm>
            <a:off x="65584" y="3206829"/>
            <a:ext cx="5226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The numbers presented here are only illustrative; to properly calculate the actual dose distribution we would need to know bending strength of a bending section (the real neutrino spread in X) </a:t>
            </a:r>
            <a:endParaRPr lang="pl-PL" sz="1400" noProof="0" dirty="0"/>
          </a:p>
          <a:p>
            <a:endParaRPr lang="pl-PL" sz="1400" dirty="0"/>
          </a:p>
          <a:p>
            <a:r>
              <a:rPr lang="pl-PL" sz="1400" noProof="0" dirty="0"/>
              <a:t>Here </a:t>
            </a:r>
            <a:r>
              <a:rPr lang="pl-PL" sz="1400" noProof="0" dirty="0" err="1"/>
              <a:t>it</a:t>
            </a:r>
            <a:r>
              <a:rPr lang="pl-PL" sz="1400" noProof="0" dirty="0"/>
              <a:t> </a:t>
            </a:r>
            <a:r>
              <a:rPr lang="pl-PL" sz="1400" noProof="0" dirty="0" err="1"/>
              <a:t>is</a:t>
            </a:r>
            <a:r>
              <a:rPr lang="pl-PL" sz="1400" noProof="0" dirty="0"/>
              <a:t> </a:t>
            </a:r>
            <a:r>
              <a:rPr lang="pl-PL" sz="1400" noProof="0" dirty="0" err="1"/>
              <a:t>assumed</a:t>
            </a:r>
            <a:r>
              <a:rPr lang="pl-PL" sz="1400" noProof="0" dirty="0"/>
              <a:t> </a:t>
            </a:r>
            <a:r>
              <a:rPr lang="pl-PL" sz="1400" noProof="0" dirty="0" err="1"/>
              <a:t>that</a:t>
            </a:r>
            <a:r>
              <a:rPr lang="pl-PL" sz="1400" noProof="0" dirty="0"/>
              <a:t> </a:t>
            </a:r>
            <a:r>
              <a:rPr lang="pl-PL" sz="1400" noProof="0" dirty="0" err="1"/>
              <a:t>neutrinos</a:t>
            </a:r>
            <a:r>
              <a:rPr lang="pl-PL" sz="1400" noProof="0" dirty="0"/>
              <a:t> </a:t>
            </a:r>
            <a:r>
              <a:rPr lang="pl-PL" sz="1400" noProof="0" dirty="0" err="1"/>
              <a:t>are</a:t>
            </a:r>
            <a:r>
              <a:rPr lang="pl-PL" sz="1400" noProof="0" dirty="0"/>
              <a:t> </a:t>
            </a:r>
            <a:r>
              <a:rPr lang="pl-PL" sz="1400" noProof="0" dirty="0" err="1"/>
              <a:t>smeared</a:t>
            </a:r>
            <a:r>
              <a:rPr lang="pl-PL" sz="1400" noProof="0" dirty="0"/>
              <a:t> </a:t>
            </a:r>
            <a:r>
              <a:rPr lang="pl-PL" sz="1400" noProof="0" dirty="0" err="1"/>
              <a:t>uniformly</a:t>
            </a:r>
            <a:r>
              <a:rPr lang="pl-PL" sz="1400" noProof="0" dirty="0"/>
              <a:t> in X (</a:t>
            </a:r>
            <a:r>
              <a:rPr lang="pl-PL" sz="1400" noProof="0" dirty="0" err="1"/>
              <a:t>constant</a:t>
            </a:r>
            <a:r>
              <a:rPr lang="pl-PL" sz="1400" noProof="0" dirty="0"/>
              <a:t> dipole field) and in Y (the </a:t>
            </a:r>
            <a:r>
              <a:rPr lang="pl-PL" sz="1400" noProof="0" dirty="0" err="1"/>
              <a:t>effect</a:t>
            </a:r>
            <a:r>
              <a:rPr lang="pl-PL" sz="1400" noProof="0" dirty="0"/>
              <a:t> of the </a:t>
            </a:r>
            <a:r>
              <a:rPr lang="pl-PL" sz="1400" noProof="0" dirty="0" err="1"/>
              <a:t>movers</a:t>
            </a:r>
            <a:r>
              <a:rPr lang="pl-PL" sz="1400" noProof="0" dirty="0"/>
              <a:t>)</a:t>
            </a:r>
            <a:endParaRPr lang="en-GB" sz="1400" noProof="0" dirty="0"/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1BA1379B-C450-517F-41A2-60A87D964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4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85A2-C699-0A50-5E45-B03709D3B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DB90C9-78A5-9358-7962-1CFC187D926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214101" y="685552"/>
            <a:ext cx="3456383" cy="22099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A2891-5517-2C6D-ABA9-7127B4E59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F5C064-41C7-BB95-F73F-F5DB4339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045"/>
            <a:ext cx="6781800" cy="857250"/>
          </a:xfrm>
        </p:spPr>
        <p:txBody>
          <a:bodyPr/>
          <a:lstStyle/>
          <a:p>
            <a:r>
              <a:rPr lang="pl-PL" dirty="0"/>
              <a:t>Horizontal smearing 3.8 </a:t>
            </a:r>
            <a:r>
              <a:rPr lang="pl-PL" dirty="0" err="1"/>
              <a:t>TeV</a:t>
            </a:r>
            <a:r>
              <a:rPr lang="pl-PL" dirty="0"/>
              <a:t> </a:t>
            </a:r>
            <a:r>
              <a:rPr lang="pl-PL" dirty="0" err="1"/>
              <a:t>muons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74D29-1AB7-1442-C9CE-BAEEC8EC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8105" y="2672138"/>
            <a:ext cx="3557343" cy="20912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2215B4-3B0D-29CD-47E9-DCAAC603BBB8}"/>
              </a:ext>
            </a:extLst>
          </p:cNvPr>
          <p:cNvCxnSpPr/>
          <p:nvPr/>
        </p:nvCxnSpPr>
        <p:spPr>
          <a:xfrm flipV="1">
            <a:off x="107504" y="249974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085C4D-36F2-585F-C9E0-F8E650FBE772}"/>
              </a:ext>
            </a:extLst>
          </p:cNvPr>
          <p:cNvCxnSpPr>
            <a:cxnSpLocks/>
          </p:cNvCxnSpPr>
          <p:nvPr/>
        </p:nvCxnSpPr>
        <p:spPr>
          <a:xfrm>
            <a:off x="107504" y="2969756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F4CC88-206B-FFB7-33F7-B709143BA8F1}"/>
              </a:ext>
            </a:extLst>
          </p:cNvPr>
          <p:cNvCxnSpPr/>
          <p:nvPr/>
        </p:nvCxnSpPr>
        <p:spPr>
          <a:xfrm flipV="1">
            <a:off x="5364088" y="4394017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D9E83C-1859-C047-A5B9-144310395295}"/>
              </a:ext>
            </a:extLst>
          </p:cNvPr>
          <p:cNvCxnSpPr>
            <a:cxnSpLocks/>
          </p:cNvCxnSpPr>
          <p:nvPr/>
        </p:nvCxnSpPr>
        <p:spPr>
          <a:xfrm>
            <a:off x="5364088" y="4826065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A0E0B7-C886-D3CB-015E-2C7C1F676363}"/>
              </a:ext>
            </a:extLst>
          </p:cNvPr>
          <p:cNvSpPr txBox="1"/>
          <p:nvPr/>
        </p:nvSpPr>
        <p:spPr>
          <a:xfrm>
            <a:off x="403313" y="29177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5E1F-4D34-5956-7448-AB40B17CE4B1}"/>
              </a:ext>
            </a:extLst>
          </p:cNvPr>
          <p:cNvSpPr txBox="1"/>
          <p:nvPr/>
        </p:nvSpPr>
        <p:spPr>
          <a:xfrm>
            <a:off x="5083269" y="41870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38675-DBF4-51EA-C1F4-EAF6B5B19355}"/>
              </a:ext>
            </a:extLst>
          </p:cNvPr>
          <p:cNvSpPr txBox="1"/>
          <p:nvPr/>
        </p:nvSpPr>
        <p:spPr>
          <a:xfrm>
            <a:off x="5675761" y="47633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41801-DE33-A51A-DEFD-4C61C16EEFD0}"/>
              </a:ext>
            </a:extLst>
          </p:cNvPr>
          <p:cNvSpPr txBox="1"/>
          <p:nvPr/>
        </p:nvSpPr>
        <p:spPr>
          <a:xfrm>
            <a:off x="-53887" y="21679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Y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2BE2B-F4EE-FD34-C48D-3162C5449D4A}"/>
              </a:ext>
            </a:extLst>
          </p:cNvPr>
          <p:cNvSpPr txBox="1"/>
          <p:nvPr/>
        </p:nvSpPr>
        <p:spPr>
          <a:xfrm>
            <a:off x="3635897" y="693595"/>
            <a:ext cx="472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Neurtrino interactions are smeared uniformly in X and Y to mimic the effect of a bending section with machine movers. In the simulations the X and Y location is sampled </a:t>
            </a:r>
            <a:r>
              <a:rPr lang="pl-PL" sz="1400" b="1" dirty="0"/>
              <a:t>+/- 5 meters around the center of the cellar</a:t>
            </a:r>
            <a:r>
              <a:rPr lang="pl-PL" sz="1400" dirty="0"/>
              <a:t>.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2DCFB8-B867-C921-7A15-81935C0F1A5D}"/>
              </a:ext>
            </a:extLst>
          </p:cNvPr>
          <p:cNvSpPr txBox="1"/>
          <p:nvPr/>
        </p:nvSpPr>
        <p:spPr>
          <a:xfrm>
            <a:off x="65584" y="3206829"/>
            <a:ext cx="522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The numbers presented here are only illustrative; to properly calculate the actual dose distribution we would need to know bending strength of a bending section (the real neutrino spread in X) </a:t>
            </a:r>
            <a:endParaRPr lang="pl-PL" sz="1400" noProof="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F4E750C-B027-78B8-F426-A3CDE8047F82}"/>
              </a:ext>
            </a:extLst>
          </p:cNvPr>
          <p:cNvSpPr txBox="1"/>
          <p:nvPr/>
        </p:nvSpPr>
        <p:spPr>
          <a:xfrm>
            <a:off x="214101" y="4218642"/>
            <a:ext cx="464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</a:t>
            </a:r>
            <a:r>
              <a:rPr lang="pl-PL" dirty="0" err="1"/>
              <a:t>dose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expected</a:t>
            </a:r>
            <a:r>
              <a:rPr lang="pl-PL" dirty="0"/>
              <a:t> to </a:t>
            </a:r>
            <a:r>
              <a:rPr lang="pl-PL" dirty="0" err="1"/>
              <a:t>scale</a:t>
            </a:r>
            <a:r>
              <a:rPr lang="pl-PL" dirty="0"/>
              <a:t> with E</a:t>
            </a:r>
            <a:r>
              <a:rPr lang="pl-PL" baseline="30000" dirty="0"/>
              <a:t>2</a:t>
            </a:r>
            <a:r>
              <a:rPr lang="el-GR" baseline="-25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endParaRPr lang="en-US" baseline="-2500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3F9DEE-AC57-A592-EE13-9DFBF9C6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60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358CB6-0DA3-3931-B7DE-1601E0E6961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179512" y="874915"/>
            <a:ext cx="6078380" cy="302433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37246-C385-2AD7-15E2-771971C4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2D4E0-A14E-9F50-01F8-A855D26D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3478"/>
            <a:ext cx="6781800" cy="857250"/>
          </a:xfrm>
        </p:spPr>
        <p:txBody>
          <a:bodyPr/>
          <a:lstStyle/>
          <a:p>
            <a:r>
              <a:rPr lang="en-GB" noProof="0" dirty="0"/>
              <a:t>Horizontal smearing</a:t>
            </a:r>
            <a:r>
              <a:rPr lang="pl-PL" noProof="0" dirty="0"/>
              <a:t> 5 </a:t>
            </a:r>
            <a:r>
              <a:rPr lang="pl-PL" noProof="0" dirty="0" err="1"/>
              <a:t>TeV</a:t>
            </a:r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7976F-DBDA-238B-1820-FEFE9991ABC4}"/>
              </a:ext>
            </a:extLst>
          </p:cNvPr>
          <p:cNvSpPr txBox="1"/>
          <p:nvPr/>
        </p:nvSpPr>
        <p:spPr>
          <a:xfrm>
            <a:off x="6420366" y="1094422"/>
            <a:ext cx="2616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The dose in the cellar due to the horizontally smeared neutrino source changes only by a small factor along Z.</a:t>
            </a:r>
            <a:r>
              <a:rPr lang="en-GB" dirty="0"/>
              <a:t> </a:t>
            </a:r>
            <a:r>
              <a:rPr lang="en-GB" b="1" dirty="0"/>
              <a:t>The choice of averaging region should therefore have little impact</a:t>
            </a:r>
            <a:endParaRPr lang="en-GB" b="1" noProof="0" dirty="0"/>
          </a:p>
          <a:p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81FA90-0EE9-EB9A-8CCB-BE57B50145D7}"/>
              </a:ext>
            </a:extLst>
          </p:cNvPr>
          <p:cNvCxnSpPr>
            <a:cxnSpLocks/>
          </p:cNvCxnSpPr>
          <p:nvPr/>
        </p:nvCxnSpPr>
        <p:spPr>
          <a:xfrm>
            <a:off x="683568" y="2072908"/>
            <a:ext cx="55446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373535-4914-CB78-08CE-B7C43AA248EE}"/>
              </a:ext>
            </a:extLst>
          </p:cNvPr>
          <p:cNvSpPr txBox="1"/>
          <p:nvPr/>
        </p:nvSpPr>
        <p:spPr>
          <a:xfrm>
            <a:off x="2915816" y="163564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As the first approximation</a:t>
            </a:r>
          </a:p>
          <a:p>
            <a:endParaRPr lang="en-GB" noProof="0" dirty="0"/>
          </a:p>
          <a:p>
            <a:r>
              <a:rPr lang="en-GB" noProof="0" dirty="0"/>
              <a:t>4.60e-09</a:t>
            </a:r>
            <a:r>
              <a:rPr lang="pl-PL" noProof="0" dirty="0"/>
              <a:t> </a:t>
            </a:r>
            <a:r>
              <a:rPr lang="pl-PL" noProof="0" dirty="0" err="1"/>
              <a:t>is</a:t>
            </a:r>
            <a:r>
              <a:rPr lang="pl-PL" noProof="0" dirty="0"/>
              <a:t> </a:t>
            </a:r>
            <a:r>
              <a:rPr lang="pl-PL" noProof="0" dirty="0" err="1"/>
              <a:t>taken</a:t>
            </a:r>
            <a:r>
              <a:rPr lang="en-GB" noProof="0" dirty="0"/>
              <a:t> as reference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7F2CBB-16AC-1BAB-5517-6FD6D0C5A14B}"/>
              </a:ext>
            </a:extLst>
          </p:cNvPr>
          <p:cNvCxnSpPr>
            <a:cxnSpLocks/>
          </p:cNvCxnSpPr>
          <p:nvPr/>
        </p:nvCxnSpPr>
        <p:spPr>
          <a:xfrm flipV="1">
            <a:off x="179512" y="314781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837D24-021C-9D46-55CF-1B5B0FAFEBE2}"/>
              </a:ext>
            </a:extLst>
          </p:cNvPr>
          <p:cNvSpPr txBox="1"/>
          <p:nvPr/>
        </p:nvSpPr>
        <p:spPr>
          <a:xfrm>
            <a:off x="179512" y="4084928"/>
            <a:ext cx="8352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This value can be interpreted as </a:t>
            </a:r>
            <a:r>
              <a:rPr lang="en-GB" sz="1400" noProof="0" dirty="0" err="1"/>
              <a:t>pSv</a:t>
            </a:r>
            <a:r>
              <a:rPr lang="en-GB" sz="1400" noProof="0" dirty="0"/>
              <a:t>/decay, but keeping in mind that the geometrical factor of the neutrino vertex uniform distribution was not applied yet and the numbers must be re-scaled according to the distance from the collider 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FE1607BD-3A98-20B1-C7FB-12EDD734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842528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09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770F9-6CE4-B8D7-D08A-C7DC0149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7B7A40-CA98-A84A-3F09-3A9F29D47A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/>
        </p:blipFill>
        <p:spPr>
          <a:xfrm>
            <a:off x="179512" y="874915"/>
            <a:ext cx="6078380" cy="302433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75B15-5FD8-EB2F-8E08-59819793C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2390B-F2BF-D2E9-C78F-EA12AEE1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3478"/>
            <a:ext cx="6781800" cy="857250"/>
          </a:xfrm>
        </p:spPr>
        <p:txBody>
          <a:bodyPr/>
          <a:lstStyle/>
          <a:p>
            <a:r>
              <a:rPr lang="en-GB" noProof="0" dirty="0"/>
              <a:t>Horizontal smearing</a:t>
            </a:r>
            <a:r>
              <a:rPr lang="pl-PL" noProof="0" dirty="0"/>
              <a:t> 3.8 TeV</a:t>
            </a:r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0988A-2768-99F2-0F02-5F9795CF048C}"/>
              </a:ext>
            </a:extLst>
          </p:cNvPr>
          <p:cNvSpPr txBox="1"/>
          <p:nvPr/>
        </p:nvSpPr>
        <p:spPr>
          <a:xfrm>
            <a:off x="6420366" y="1094422"/>
            <a:ext cx="261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choice of averaging region should therefore have little impact</a:t>
            </a:r>
            <a:endParaRPr lang="en-GB" b="1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45ED1-D1BF-DE13-E801-F76E94642F54}"/>
              </a:ext>
            </a:extLst>
          </p:cNvPr>
          <p:cNvCxnSpPr>
            <a:cxnSpLocks/>
          </p:cNvCxnSpPr>
          <p:nvPr/>
        </p:nvCxnSpPr>
        <p:spPr>
          <a:xfrm>
            <a:off x="683568" y="2211710"/>
            <a:ext cx="55446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D7C897-ECD8-BF28-9E3B-021615AF409B}"/>
              </a:ext>
            </a:extLst>
          </p:cNvPr>
          <p:cNvSpPr txBox="1"/>
          <p:nvPr/>
        </p:nvSpPr>
        <p:spPr>
          <a:xfrm>
            <a:off x="3218702" y="181851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As the first approximation</a:t>
            </a:r>
          </a:p>
          <a:p>
            <a:endParaRPr lang="en-GB" noProof="0" dirty="0"/>
          </a:p>
          <a:p>
            <a:r>
              <a:rPr lang="pl-PL" noProof="0" dirty="0"/>
              <a:t>2</a:t>
            </a:r>
            <a:r>
              <a:rPr lang="en-GB" noProof="0" dirty="0"/>
              <a:t>.</a:t>
            </a:r>
            <a:r>
              <a:rPr lang="pl-PL" noProof="0" dirty="0"/>
              <a:t>77</a:t>
            </a:r>
            <a:r>
              <a:rPr lang="en-GB" noProof="0" dirty="0"/>
              <a:t>e-09</a:t>
            </a:r>
            <a:r>
              <a:rPr lang="pl-PL" noProof="0" dirty="0"/>
              <a:t> </a:t>
            </a:r>
            <a:r>
              <a:rPr lang="pl-PL" noProof="0" dirty="0" err="1"/>
              <a:t>is</a:t>
            </a:r>
            <a:r>
              <a:rPr lang="pl-PL" noProof="0" dirty="0"/>
              <a:t> </a:t>
            </a:r>
            <a:r>
              <a:rPr lang="pl-PL" noProof="0" dirty="0" err="1"/>
              <a:t>taken</a:t>
            </a:r>
            <a:r>
              <a:rPr lang="en-GB" noProof="0" dirty="0"/>
              <a:t> as reference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BDE4E0-B757-5ACB-94CC-CC7791C6051C}"/>
              </a:ext>
            </a:extLst>
          </p:cNvPr>
          <p:cNvCxnSpPr>
            <a:cxnSpLocks/>
          </p:cNvCxnSpPr>
          <p:nvPr/>
        </p:nvCxnSpPr>
        <p:spPr>
          <a:xfrm flipV="1">
            <a:off x="179512" y="321982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5482B6-4E29-7BF3-C457-452D9A043A05}"/>
              </a:ext>
            </a:extLst>
          </p:cNvPr>
          <p:cNvSpPr txBox="1"/>
          <p:nvPr/>
        </p:nvSpPr>
        <p:spPr>
          <a:xfrm>
            <a:off x="179512" y="4084928"/>
            <a:ext cx="8352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This value can be interpreted as </a:t>
            </a:r>
            <a:r>
              <a:rPr lang="en-GB" sz="1400" noProof="0" dirty="0" err="1"/>
              <a:t>pSv</a:t>
            </a:r>
            <a:r>
              <a:rPr lang="en-GB" sz="1400" noProof="0" dirty="0"/>
              <a:t>/decay, but keeping in mind that the geometrical factor of the neutrino vertex uniform distribution was not applied yet and the numbers must be re-scaled according to the distance from the collider 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7158D65D-CE4A-B042-ED0C-A150CF13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842528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A7CBE57-4619-C87D-38EC-81177E4432DB}"/>
              </a:ext>
            </a:extLst>
          </p:cNvPr>
          <p:cNvSpPr txBox="1"/>
          <p:nvPr/>
        </p:nvSpPr>
        <p:spPr>
          <a:xfrm>
            <a:off x="6219518" y="2387084"/>
            <a:ext cx="297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Dose</a:t>
            </a:r>
            <a:r>
              <a:rPr lang="pl-PL" dirty="0"/>
              <a:t> ratio 2.77 / 4.6 = 0.6</a:t>
            </a:r>
          </a:p>
          <a:p>
            <a:r>
              <a:rPr lang="pl-PL" dirty="0" err="1"/>
              <a:t>Muon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ratio</a:t>
            </a:r>
          </a:p>
          <a:p>
            <a:r>
              <a:rPr lang="pl-PL" dirty="0"/>
              <a:t>3.8</a:t>
            </a:r>
            <a:r>
              <a:rPr lang="pl-PL" baseline="30000" dirty="0"/>
              <a:t>2</a:t>
            </a:r>
            <a:r>
              <a:rPr lang="pl-PL" dirty="0"/>
              <a:t> / 5</a:t>
            </a:r>
            <a:r>
              <a:rPr lang="pl-PL" baseline="30000" dirty="0"/>
              <a:t>2</a:t>
            </a:r>
            <a:r>
              <a:rPr lang="pl-PL" dirty="0"/>
              <a:t> = 0.58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1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75D672D-8291-67E5-13CF-1982960BA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504" y="1232841"/>
            <a:ext cx="8856984" cy="3536156"/>
          </a:xfrm>
        </p:spPr>
        <p:txBody>
          <a:bodyPr/>
          <a:lstStyle/>
          <a:p>
            <a:r>
              <a:rPr lang="en-US" noProof="0" dirty="0"/>
              <a:t>The effect of machine movers on the neutrino-induced radiation.</a:t>
            </a:r>
          </a:p>
          <a:p>
            <a:r>
              <a:rPr lang="en-US" noProof="0" dirty="0"/>
              <a:t>Muon beam divergence in the collider arcs and its expected effect on neutrino-induced dose evaluation.</a:t>
            </a:r>
          </a:p>
          <a:p>
            <a:r>
              <a:rPr lang="en-US" noProof="0" dirty="0"/>
              <a:t>FLUKA simulations for a geometry representing a conservative exposure in potentially</a:t>
            </a:r>
            <a:r>
              <a:rPr lang="pl-PL" noProof="0" dirty="0"/>
              <a:t> </a:t>
            </a:r>
            <a:r>
              <a:rPr lang="en-US" noProof="0" dirty="0"/>
              <a:t>inhabited areas.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CCE0C0-9513-EE0A-10F0-0706E9B20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A6FEF9F-33DC-B6DA-CF34-80AD7224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96574"/>
            <a:ext cx="6781800" cy="857250"/>
          </a:xfrm>
        </p:spPr>
        <p:txBody>
          <a:bodyPr/>
          <a:lstStyle/>
          <a:p>
            <a:r>
              <a:rPr lang="pl-PL" dirty="0" err="1"/>
              <a:t>Outline</a:t>
            </a:r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7E658C-AB85-5E72-1147-2032ED828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23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6EA8C-F3C0-23D8-2892-7BBA9AF07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34BC5-6F11-F581-920F-62D2D7B1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53055"/>
            <a:ext cx="6781800" cy="857250"/>
          </a:xfrm>
        </p:spPr>
        <p:txBody>
          <a:bodyPr/>
          <a:lstStyle/>
          <a:p>
            <a:r>
              <a:rPr lang="en-GB" noProof="0" dirty="0"/>
              <a:t>Geometrical model for the</a:t>
            </a:r>
            <a:r>
              <a:rPr lang="pl-PL" noProof="0" dirty="0"/>
              <a:t> </a:t>
            </a:r>
            <a:r>
              <a:rPr lang="pl-PL" noProof="0" dirty="0" err="1"/>
              <a:t>dose</a:t>
            </a:r>
            <a:r>
              <a:rPr lang="en-GB" noProof="0" dirty="0"/>
              <a:t> calculation</a:t>
            </a:r>
            <a:r>
              <a:rPr lang="pl-PL" noProof="0" dirty="0"/>
              <a:t> from </a:t>
            </a:r>
            <a:r>
              <a:rPr lang="pl-PL" noProof="0" dirty="0" err="1"/>
              <a:t>bending</a:t>
            </a:r>
            <a:r>
              <a:rPr lang="pl-PL" noProof="0" dirty="0"/>
              <a:t> </a:t>
            </a:r>
            <a:r>
              <a:rPr lang="pl-PL" noProof="0" dirty="0" err="1"/>
              <a:t>section</a:t>
            </a:r>
            <a:r>
              <a:rPr lang="pl-PL" noProof="0" dirty="0"/>
              <a:t> </a:t>
            </a:r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4243B8-69F8-5D8D-1170-3C70D7ECCDA7}"/>
              </a:ext>
            </a:extLst>
          </p:cNvPr>
          <p:cNvSpPr/>
          <p:nvPr/>
        </p:nvSpPr>
        <p:spPr>
          <a:xfrm>
            <a:off x="4788024" y="1779662"/>
            <a:ext cx="2304256" cy="21524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171FBD-F5C6-04D2-0CAF-B22CA3F48054}"/>
              </a:ext>
            </a:extLst>
          </p:cNvPr>
          <p:cNvCxnSpPr>
            <a:stCxn id="6" idx="0"/>
          </p:cNvCxnSpPr>
          <p:nvPr/>
        </p:nvCxnSpPr>
        <p:spPr>
          <a:xfrm flipH="1">
            <a:off x="1115616" y="1779662"/>
            <a:ext cx="48245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48EBB1-CA2C-7571-3F6F-BDF177ECB1AC}"/>
              </a:ext>
            </a:extLst>
          </p:cNvPr>
          <p:cNvCxnSpPr>
            <a:endCxn id="6" idx="0"/>
          </p:cNvCxnSpPr>
          <p:nvPr/>
        </p:nvCxnSpPr>
        <p:spPr>
          <a:xfrm flipV="1">
            <a:off x="5940152" y="1779662"/>
            <a:ext cx="0" cy="1080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22F060C-A070-3576-DD15-9643ACC443D7}"/>
              </a:ext>
            </a:extLst>
          </p:cNvPr>
          <p:cNvSpPr/>
          <p:nvPr/>
        </p:nvSpPr>
        <p:spPr>
          <a:xfrm>
            <a:off x="897579" y="1470986"/>
            <a:ext cx="324031" cy="6480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950DC-912C-CA59-8E98-FCC0397669F8}"/>
              </a:ext>
            </a:extLst>
          </p:cNvPr>
          <p:cNvCxnSpPr>
            <a:cxnSpLocks/>
          </p:cNvCxnSpPr>
          <p:nvPr/>
        </p:nvCxnSpPr>
        <p:spPr>
          <a:xfrm flipH="1">
            <a:off x="1151615" y="1795022"/>
            <a:ext cx="4563026" cy="776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16FC239-90D5-9490-C802-14BCF0026C9F}"/>
              </a:ext>
            </a:extLst>
          </p:cNvPr>
          <p:cNvSpPr/>
          <p:nvPr/>
        </p:nvSpPr>
        <p:spPr>
          <a:xfrm rot="20924631">
            <a:off x="986238" y="2233730"/>
            <a:ext cx="324031" cy="6480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794A15-16F8-ED05-688F-6F0E4F4653C5}"/>
              </a:ext>
            </a:extLst>
          </p:cNvPr>
          <p:cNvCxnSpPr>
            <a:endCxn id="11" idx="6"/>
          </p:cNvCxnSpPr>
          <p:nvPr/>
        </p:nvCxnSpPr>
        <p:spPr>
          <a:xfrm flipH="1" flipV="1">
            <a:off x="1221610" y="1795022"/>
            <a:ext cx="4718542" cy="106476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825361-07AC-A437-C010-1A1F34DCDBF6}"/>
              </a:ext>
            </a:extLst>
          </p:cNvPr>
          <p:cNvSpPr txBox="1"/>
          <p:nvPr/>
        </p:nvSpPr>
        <p:spPr>
          <a:xfrm>
            <a:off x="5977606" y="22083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B5AF9-BADC-FA27-DF5F-1251051259C0}"/>
              </a:ext>
            </a:extLst>
          </p:cNvPr>
          <p:cNvSpPr txBox="1"/>
          <p:nvPr/>
        </p:nvSpPr>
        <p:spPr>
          <a:xfrm>
            <a:off x="5041502" y="39630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FF0000"/>
                </a:solidFill>
              </a:rPr>
              <a:t>The collider ring (perfect circle)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6ABA8-5A75-C38E-FE44-6D3572F825D0}"/>
              </a:ext>
            </a:extLst>
          </p:cNvPr>
          <p:cNvSpPr txBox="1"/>
          <p:nvPr/>
        </p:nvSpPr>
        <p:spPr>
          <a:xfrm>
            <a:off x="2755182" y="1432404"/>
            <a:ext cx="32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909F5-33A0-8492-6D43-D31D3A0C134E}"/>
              </a:ext>
            </a:extLst>
          </p:cNvPr>
          <p:cNvSpPr txBox="1"/>
          <p:nvPr/>
        </p:nvSpPr>
        <p:spPr>
          <a:xfrm>
            <a:off x="177385" y="2969230"/>
            <a:ext cx="46457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D – distance from the collider at which the kernel was calculated</a:t>
            </a:r>
          </a:p>
          <a:p>
            <a:r>
              <a:rPr lang="en-GB" sz="1200" noProof="0" dirty="0"/>
              <a:t>R – collider radius</a:t>
            </a:r>
          </a:p>
          <a:p>
            <a:r>
              <a:rPr lang="en-GB" sz="1200" noProof="0" dirty="0"/>
              <a:t>K – distance between the tangent lines representing the kernel extrapolation from the collider ring</a:t>
            </a:r>
          </a:p>
          <a:p>
            <a:r>
              <a:rPr lang="en-GB" sz="1200" noProof="0" dirty="0"/>
              <a:t>L – radius of the big circle drawn by the kernel distance</a:t>
            </a:r>
          </a:p>
          <a:p>
            <a:r>
              <a:rPr lang="en-GB" sz="1200" noProof="0" dirty="0"/>
              <a:t>ds – straight section length equivalent</a:t>
            </a:r>
          </a:p>
          <a:p>
            <a:endParaRPr lang="en-GB" sz="1200" noProof="0" dirty="0"/>
          </a:p>
          <a:p>
            <a:r>
              <a:rPr lang="en-GB" sz="1200" noProof="0" dirty="0"/>
              <a:t>The circles drawn by the 2D-Gaussian effective dose kernels are in principle not in the same plane, but it does not matter for the result given the dimensions we are dealing with.</a:t>
            </a:r>
          </a:p>
          <a:p>
            <a:endParaRPr lang="en-GB" sz="1200" noProof="0" dirty="0"/>
          </a:p>
          <a:p>
            <a:endParaRPr lang="en-GB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5031A0-D95A-3F71-FFBE-0264DAF35F71}"/>
              </a:ext>
            </a:extLst>
          </p:cNvPr>
          <p:cNvCxnSpPr>
            <a:cxnSpLocks/>
          </p:cNvCxnSpPr>
          <p:nvPr/>
        </p:nvCxnSpPr>
        <p:spPr>
          <a:xfrm flipH="1" flipV="1">
            <a:off x="5714641" y="1779662"/>
            <a:ext cx="225511" cy="10762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7A700E-9E6D-0E28-3F2C-BA585C9DA1DE}"/>
              </a:ext>
            </a:extLst>
          </p:cNvPr>
          <p:cNvCxnSpPr>
            <a:cxnSpLocks/>
            <a:endCxn id="18" idx="6"/>
          </p:cNvCxnSpPr>
          <p:nvPr/>
        </p:nvCxnSpPr>
        <p:spPr>
          <a:xfrm flipH="1" flipV="1">
            <a:off x="1307153" y="2526141"/>
            <a:ext cx="4632999" cy="329759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A3A5AE8F-597F-FD30-4E1F-06ABC88A2FB3}"/>
              </a:ext>
            </a:extLst>
          </p:cNvPr>
          <p:cNvSpPr/>
          <p:nvPr/>
        </p:nvSpPr>
        <p:spPr>
          <a:xfrm rot="19044655" flipH="1">
            <a:off x="986761" y="1633477"/>
            <a:ext cx="931903" cy="1158832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327BD-92B1-AB69-B599-3F6C95B0AA03}"/>
              </a:ext>
            </a:extLst>
          </p:cNvPr>
          <p:cNvSpPr txBox="1"/>
          <p:nvPr/>
        </p:nvSpPr>
        <p:spPr>
          <a:xfrm>
            <a:off x="611480" y="19591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960F0E-CC90-D2F3-4311-E2E3047B0A56}"/>
              </a:ext>
            </a:extLst>
          </p:cNvPr>
          <p:cNvSpPr txBox="1"/>
          <p:nvPr/>
        </p:nvSpPr>
        <p:spPr>
          <a:xfrm>
            <a:off x="5713029" y="1920709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noProof="0" dirty="0"/>
              <a:t>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CD1BF5-1E41-7322-CC4F-281778753AC9}"/>
              </a:ext>
            </a:extLst>
          </p:cNvPr>
          <p:cNvSpPr txBox="1"/>
          <p:nvPr/>
        </p:nvSpPr>
        <p:spPr>
          <a:xfrm>
            <a:off x="3152617" y="2615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D52B81-8D93-E1C1-5625-B6E7E8350024}"/>
                  </a:ext>
                </a:extLst>
              </p:cNvPr>
              <p:cNvSpPr txBox="1"/>
              <p:nvPr/>
            </p:nvSpPr>
            <p:spPr>
              <a:xfrm>
                <a:off x="7317791" y="1483570"/>
                <a:ext cx="1585755" cy="355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D52B81-8D93-E1C1-5625-B6E7E835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91" y="1483570"/>
                <a:ext cx="1585755" cy="355354"/>
              </a:xfrm>
              <a:prstGeom prst="rect">
                <a:avLst/>
              </a:prstGeom>
              <a:blipFill>
                <a:blip r:embed="rId2"/>
                <a:stretch>
                  <a:fillRect l="-76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2BEECB2-CF5D-6FBA-5667-F882CA34F0EB}"/>
              </a:ext>
            </a:extLst>
          </p:cNvPr>
          <p:cNvSpPr txBox="1"/>
          <p:nvPr/>
        </p:nvSpPr>
        <p:spPr>
          <a:xfrm>
            <a:off x="4055507" y="2124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CDAD0-EFBB-D24F-5CE2-E7EE5E8169A3}"/>
              </a:ext>
            </a:extLst>
          </p:cNvPr>
          <p:cNvSpPr txBox="1"/>
          <p:nvPr/>
        </p:nvSpPr>
        <p:spPr>
          <a:xfrm>
            <a:off x="7272634" y="1801736"/>
            <a:ext cx="1210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 dirty="0"/>
              <a:t>ϴ = K/L</a:t>
            </a:r>
          </a:p>
          <a:p>
            <a:r>
              <a:rPr lang="en-GB" noProof="0" dirty="0"/>
              <a:t>ds = R*</a:t>
            </a:r>
            <a:r>
              <a:rPr lang="en-GB" sz="1800" noProof="0" dirty="0"/>
              <a:t>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90E5D-722D-939B-D40B-4324B330508D}"/>
              </a:ext>
            </a:extLst>
          </p:cNvPr>
          <p:cNvSpPr txBox="1"/>
          <p:nvPr/>
        </p:nvSpPr>
        <p:spPr>
          <a:xfrm>
            <a:off x="5586331" y="1432404"/>
            <a:ext cx="48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ds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DD1D06-C2D4-11E5-14EB-3EF8C792D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43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1CD5-49F7-476C-028B-E1383633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01AC1-3CFE-9186-60A6-857DE57575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7011" y="483518"/>
            <a:ext cx="8305800" cy="3536156"/>
          </a:xfrm>
        </p:spPr>
        <p:txBody>
          <a:bodyPr/>
          <a:lstStyle/>
          <a:p>
            <a:pPr marL="0" indent="0">
              <a:buNone/>
            </a:pPr>
            <a:r>
              <a:rPr lang="en-GB" sz="1800" noProof="0" dirty="0"/>
              <a:t>We can also approach the problem from a perspective of </a:t>
            </a:r>
            <a:r>
              <a:rPr lang="en-GB" sz="1800" dirty="0"/>
              <a:t>a perfect circle and </a:t>
            </a:r>
            <a:r>
              <a:rPr lang="en-GB" sz="1800" b="1" dirty="0"/>
              <a:t>completely neglect the presence of straight sections</a:t>
            </a:r>
            <a:r>
              <a:rPr lang="en-GB" sz="1800" noProof="0" dirty="0"/>
              <a:t>. In this case, we fix the affected window in X at 10 </a:t>
            </a:r>
            <a:r>
              <a:rPr lang="en-GB" sz="1800" dirty="0"/>
              <a:t>m (the same as simulation FLUKA simulation range) </a:t>
            </a:r>
            <a:r>
              <a:rPr lang="en-GB" sz="1800" noProof="0" dirty="0"/>
              <a:t>and check </a:t>
            </a:r>
            <a:r>
              <a:rPr lang="en-GB" sz="1800" dirty="0"/>
              <a:t>what is the length</a:t>
            </a:r>
            <a:r>
              <a:rPr lang="en-GB" sz="1800" noProof="0" dirty="0"/>
              <a:t> </a:t>
            </a:r>
            <a:r>
              <a:rPr lang="en-GB" sz="1800" b="1" i="1" noProof="0" dirty="0"/>
              <a:t>ds</a:t>
            </a:r>
            <a:r>
              <a:rPr lang="en-GB" sz="1800" noProof="0" dirty="0"/>
              <a:t> of the collider fraction contributing to the radiation in that window. If we take the total length of all the bending magnets from a collider lattice file, we get R = 1355.65 m</a:t>
            </a:r>
          </a:p>
          <a:p>
            <a:pPr marL="0" indent="0">
              <a:buNone/>
            </a:pPr>
            <a:endParaRPr lang="en-GB" sz="2400" noProof="0" dirty="0"/>
          </a:p>
          <a:p>
            <a:pPr marL="0" indent="0">
              <a:buNone/>
            </a:pPr>
            <a:endParaRPr lang="en-GB" sz="2400" noProof="0" dirty="0"/>
          </a:p>
          <a:p>
            <a:pPr marL="0" indent="0">
              <a:buNone/>
            </a:pPr>
            <a:endParaRPr lang="pl-PL" sz="2400" noProof="0" dirty="0"/>
          </a:p>
          <a:p>
            <a:pPr marL="0" indent="0">
              <a:buNone/>
            </a:pPr>
            <a:r>
              <a:rPr lang="en-GB" sz="1800" noProof="0" dirty="0"/>
              <a:t>Now we can re-do the calculation with the new assumptions,</a:t>
            </a:r>
            <a:r>
              <a:rPr lang="pl-PL" sz="1800" noProof="0" dirty="0"/>
              <a:t> for the example of 20 km distance</a:t>
            </a:r>
            <a:endParaRPr lang="en-GB" sz="18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ABC35-4031-07ED-1595-9D9494F5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7488D-7911-1E5A-3945-E4C385DF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4" y="95099"/>
            <a:ext cx="6781800" cy="857250"/>
          </a:xfrm>
        </p:spPr>
        <p:txBody>
          <a:bodyPr/>
          <a:lstStyle/>
          <a:p>
            <a:r>
              <a:rPr lang="en-GB" noProof="0" dirty="0"/>
              <a:t>Bending section of an ideal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DEF813-5D1A-B2E0-0B12-165432153AAE}"/>
                  </a:ext>
                </a:extLst>
              </p:cNvPr>
              <p:cNvSpPr txBox="1"/>
              <p:nvPr/>
            </p:nvSpPr>
            <p:spPr>
              <a:xfrm>
                <a:off x="7999" y="2136699"/>
                <a:ext cx="9011653" cy="948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  <m:r>
                        <a:rPr lang="en-GB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l-PL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𝑅𝐾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l-PL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pl-PL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1355.65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20000 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(1355.65 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pl-PL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</m:t>
                      </m:r>
                      <m:r>
                        <m:rPr>
                          <m:sty m:val="p"/>
                        </m:rPr>
                        <a:rPr lang="pl-P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4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DEF813-5D1A-B2E0-0B12-165432153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" y="2136699"/>
                <a:ext cx="9011653" cy="948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865DF6A-5811-CE30-C414-BCB8700E5FBC}"/>
                  </a:ext>
                </a:extLst>
              </p:cNvPr>
              <p:cNvSpPr txBox="1"/>
              <p:nvPr/>
            </p:nvSpPr>
            <p:spPr>
              <a:xfrm>
                <a:off x="-180528" y="3768516"/>
                <a:ext cx="8915877" cy="133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4.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</a:rPr>
                                <m:t>pSv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</a:rPr>
                                <m:t>decay</m:t>
                              </m:r>
                            </m:den>
                          </m:f>
                        </m:e>
                      </m:d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×2 ×</m:t>
                      </m:r>
                      <m:r>
                        <a:rPr lang="pl-PL" b="0" i="1" noProof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68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𝑑𝑒𝑐𝑎𝑦𝑠</m:t>
                                  </m:r>
                                </m:num>
                                <m:den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𝑚𝑒𝑡𝑒𝑟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𝑦𝑒𝑎𝑟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b="0" noProof="0" dirty="0">
                  <a:ea typeface="Cambria Math" panose="02040503050406030204" pitchFamily="18" charset="0"/>
                </a:endParaRPr>
              </a:p>
              <a:p>
                <a:r>
                  <a:rPr lang="en-GB" b="0" noProof="0" dirty="0"/>
                  <a:t> </a:t>
                </a:r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E865DF6A-5811-CE30-C414-BCB8700E5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768516"/>
                <a:ext cx="8915877" cy="1332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5431574-3960-54D8-040D-3B695B214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cxnSp>
        <p:nvCxnSpPr>
          <p:cNvPr id="5" name="Straight Arrow Connector 21">
            <a:extLst>
              <a:ext uri="{FF2B5EF4-FFF2-40B4-BE49-F238E27FC236}">
                <a16:creationId xmlns:a16="http://schemas.microsoft.com/office/drawing/2014/main" id="{435AB2C2-8578-1644-F9C5-C2E17F5DE316}"/>
              </a:ext>
            </a:extLst>
          </p:cNvPr>
          <p:cNvCxnSpPr>
            <a:cxnSpLocks/>
          </p:cNvCxnSpPr>
          <p:nvPr/>
        </p:nvCxnSpPr>
        <p:spPr>
          <a:xfrm flipH="1">
            <a:off x="4619262" y="3836563"/>
            <a:ext cx="106162" cy="290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6">
            <a:extLst>
              <a:ext uri="{FF2B5EF4-FFF2-40B4-BE49-F238E27FC236}">
                <a16:creationId xmlns:a16="http://schemas.microsoft.com/office/drawing/2014/main" id="{A9653667-78D9-4026-5ACF-F03ECEDA259E}"/>
              </a:ext>
            </a:extLst>
          </p:cNvPr>
          <p:cNvSpPr txBox="1"/>
          <p:nvPr/>
        </p:nvSpPr>
        <p:spPr>
          <a:xfrm>
            <a:off x="4526110" y="3568807"/>
            <a:ext cx="2783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Two beams crossing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F4426A5-DCF1-2FC4-52B7-9B6FB58A88D1}"/>
              </a:ext>
            </a:extLst>
          </p:cNvPr>
          <p:cNvSpPr txBox="1"/>
          <p:nvPr/>
        </p:nvSpPr>
        <p:spPr>
          <a:xfrm>
            <a:off x="287780" y="4636113"/>
            <a:ext cx="44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Vertical uniform distribution factor (distance dependent)</a:t>
            </a:r>
          </a:p>
        </p:txBody>
      </p:sp>
      <p:cxnSp>
        <p:nvCxnSpPr>
          <p:cNvPr id="14" name="Straight Arrow Connector 21">
            <a:extLst>
              <a:ext uri="{FF2B5EF4-FFF2-40B4-BE49-F238E27FC236}">
                <a16:creationId xmlns:a16="http://schemas.microsoft.com/office/drawing/2014/main" id="{400B1B3B-A981-BDAF-09B8-5334A192CB0E}"/>
              </a:ext>
            </a:extLst>
          </p:cNvPr>
          <p:cNvCxnSpPr>
            <a:cxnSpLocks/>
          </p:cNvCxnSpPr>
          <p:nvPr/>
        </p:nvCxnSpPr>
        <p:spPr>
          <a:xfrm flipV="1">
            <a:off x="3347864" y="4505571"/>
            <a:ext cx="432048" cy="15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6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6926AC-EEFD-47B0-D9C6-1604DA406F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0" y="1063625"/>
            <a:ext cx="8431088" cy="3536156"/>
          </a:xfrm>
        </p:spPr>
        <p:txBody>
          <a:bodyPr/>
          <a:lstStyle/>
          <a:p>
            <a:r>
              <a:rPr lang="en-US" sz="2400" noProof="0" dirty="0"/>
              <a:t>The effect of vertical muon beam deformation with machine movers was evaluated.</a:t>
            </a:r>
          </a:p>
          <a:p>
            <a:r>
              <a:rPr lang="en-US" sz="2400" dirty="0"/>
              <a:t>A conservative exposure scenario was simulated with FLUKA to provide dose estimate</a:t>
            </a:r>
            <a:r>
              <a:rPr lang="pl-PL" sz="2400" dirty="0"/>
              <a:t>s</a:t>
            </a:r>
            <a:r>
              <a:rPr lang="en-US" sz="2400" dirty="0"/>
              <a:t> for short straight sections in the collider arcs.</a:t>
            </a:r>
            <a:endParaRPr lang="en-US" sz="2400" noProof="0" dirty="0"/>
          </a:p>
          <a:p>
            <a:r>
              <a:rPr lang="en-US" sz="2400" noProof="0" dirty="0"/>
              <a:t>Expected </a:t>
            </a:r>
            <a:r>
              <a:rPr lang="en-US" sz="2400" dirty="0"/>
              <a:t>r</a:t>
            </a:r>
            <a:r>
              <a:rPr lang="en-US" sz="2400" noProof="0" dirty="0"/>
              <a:t>adiation impact of bending magnets in the collider arcs was quantified.</a:t>
            </a:r>
          </a:p>
          <a:p>
            <a:r>
              <a:rPr lang="en-US" sz="2400" noProof="0" dirty="0"/>
              <a:t>Ongoing work on evaluation of dose distributions in long straight sections.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D182072-96F4-A328-68FF-B0BCE55D6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6AC7678-B29B-6B09-07DF-33C38329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ADDDA2-E0B2-69B0-EB83-759110987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4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CDDABA-879D-3BF1-0CC1-BEE563F6A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9C43936-2A2C-EBD5-079C-FE76FBC6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67694"/>
            <a:ext cx="6781800" cy="857250"/>
          </a:xfrm>
        </p:spPr>
        <p:txBody>
          <a:bodyPr/>
          <a:lstStyle/>
          <a:p>
            <a:r>
              <a:rPr lang="pl-PL" dirty="0"/>
              <a:t>Backup </a:t>
            </a:r>
            <a:r>
              <a:rPr lang="pl-PL" dirty="0" err="1"/>
              <a:t>slides</a:t>
            </a:r>
            <a:br>
              <a:rPr lang="pl-PL" dirty="0"/>
            </a:br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72DF31-16DF-5E91-4971-6E639C02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47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06375"/>
            <a:ext cx="7825680" cy="857250"/>
          </a:xfrm>
        </p:spPr>
        <p:txBody>
          <a:bodyPr/>
          <a:lstStyle/>
          <a:p>
            <a:r>
              <a:rPr lang="en-US" b="0" dirty="0"/>
              <a:t>Effective dose kernel calculation: effective dose vs R</a:t>
            </a:r>
            <a:endParaRPr lang="en-GB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0AAC9-D7E7-4AB9-876E-1301EF071490}"/>
              </a:ext>
            </a:extLst>
          </p:cNvPr>
          <p:cNvSpPr txBox="1"/>
          <p:nvPr/>
        </p:nvSpPr>
        <p:spPr>
          <a:xfrm>
            <a:off x="419944" y="915566"/>
            <a:ext cx="374441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1D projection of the effective dose vs R at the plateau in soil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The profile is modeled by a </a:t>
            </a:r>
            <a:r>
              <a:rPr lang="en-US" b="1" dirty="0"/>
              <a:t>Gaussian fit </a:t>
            </a:r>
            <a:r>
              <a:rPr lang="en-US" dirty="0"/>
              <a:t>(not accurate in the tails) yielding: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Peak dose </a:t>
            </a:r>
            <a:r>
              <a:rPr lang="en-US" dirty="0"/>
              <a:t>[</a:t>
            </a:r>
            <a:r>
              <a:rPr lang="en-US" dirty="0" err="1"/>
              <a:t>pSv</a:t>
            </a:r>
            <a:r>
              <a:rPr lang="en-US" dirty="0"/>
              <a:t> / µ decay]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Dose width </a:t>
            </a:r>
            <a:r>
              <a:rPr lang="en-US" dirty="0"/>
              <a:t>[</a:t>
            </a:r>
            <a:r>
              <a:rPr lang="el-GR" dirty="0"/>
              <a:t>σ</a:t>
            </a:r>
            <a:r>
              <a:rPr lang="en-US" dirty="0"/>
              <a:t>, in meters]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To obtain the </a:t>
            </a:r>
            <a:r>
              <a:rPr lang="en-US" b="1" dirty="0"/>
              <a:t>effective dose kernel</a:t>
            </a:r>
            <a:r>
              <a:rPr lang="en-US" dirty="0"/>
              <a:t> we extract these two parameters for different muon signs, energies, and baseline distances from the decay point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E436D92-407C-EEDB-7943-CE0429E5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4"/>
          <a:stretch/>
        </p:blipFill>
        <p:spPr>
          <a:xfrm>
            <a:off x="4428447" y="1060315"/>
            <a:ext cx="4608049" cy="3803352"/>
          </a:xfrm>
          <a:prstGeom prst="rect">
            <a:avLst/>
          </a:prstGeom>
        </p:spPr>
      </p:pic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B89955EC-ED7D-3A14-42DD-27DEB5AE3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07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F77A7-98B8-9C79-F046-90106BDF1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585663-1F3F-C196-885C-8060E7BD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76" y="54487"/>
            <a:ext cx="6781800" cy="857250"/>
          </a:xfrm>
        </p:spPr>
        <p:txBody>
          <a:bodyPr/>
          <a:lstStyle/>
          <a:p>
            <a:r>
              <a:rPr lang="en-GB" noProof="0" dirty="0"/>
              <a:t>The normalization factor for FLUKA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CDFE25-9C18-17F6-7007-D4436A93F916}"/>
                  </a:ext>
                </a:extLst>
              </p:cNvPr>
              <p:cNvSpPr txBox="1"/>
              <p:nvPr/>
            </p:nvSpPr>
            <p:spPr>
              <a:xfrm>
                <a:off x="2671088" y="1999019"/>
                <a:ext cx="3126433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1" noProof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×5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b="0" noProof="0" dirty="0"/>
              </a:p>
              <a:p>
                <a:endParaRPr lang="en-GB" b="0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CDFE25-9C18-17F6-7007-D4436A93F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88" y="1999019"/>
                <a:ext cx="3126433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C72421-934F-2CB8-C666-000E2C9F166D}"/>
              </a:ext>
            </a:extLst>
          </p:cNvPr>
          <p:cNvCxnSpPr>
            <a:cxnSpLocks/>
          </p:cNvCxnSpPr>
          <p:nvPr/>
        </p:nvCxnSpPr>
        <p:spPr>
          <a:xfrm flipV="1">
            <a:off x="2771800" y="2426863"/>
            <a:ext cx="684076" cy="571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0E089B-52B0-54B7-1C31-B7AC0E1DB088}"/>
              </a:ext>
            </a:extLst>
          </p:cNvPr>
          <p:cNvCxnSpPr>
            <a:cxnSpLocks/>
          </p:cNvCxnSpPr>
          <p:nvPr/>
        </p:nvCxnSpPr>
        <p:spPr>
          <a:xfrm flipH="1">
            <a:off x="4211960" y="1347614"/>
            <a:ext cx="288032" cy="661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17F1BB-BEA2-2487-025D-785A32D5B217}"/>
              </a:ext>
            </a:extLst>
          </p:cNvPr>
          <p:cNvSpPr txBox="1"/>
          <p:nvPr/>
        </p:nvSpPr>
        <p:spPr>
          <a:xfrm>
            <a:off x="2987824" y="69954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Interval in Z along which the neutrino vertices are uniformly spread in the simulation (it changes between different interaction materials to ensure proper dose saturation!)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46561-6787-3087-3A37-40C4CDEEC7EB}"/>
              </a:ext>
            </a:extLst>
          </p:cNvPr>
          <p:cNvSpPr txBox="1"/>
          <p:nvPr/>
        </p:nvSpPr>
        <p:spPr>
          <a:xfrm>
            <a:off x="1043608" y="300371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Macroscopic neutrino interaction cross section per neutrino </a:t>
            </a:r>
            <a:r>
              <a:rPr lang="en-GB" sz="1200" noProof="0" dirty="0" err="1"/>
              <a:t>flavuor</a:t>
            </a:r>
            <a:r>
              <a:rPr lang="en-GB" sz="1200" noProof="0" dirty="0"/>
              <a:t> and charge, varies between interaction materials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9A71CB-E954-F123-97A2-986B628FE87D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2426863"/>
            <a:ext cx="720080" cy="736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68D7FC-BA23-1CA3-3C41-6E7342CE3F62}"/>
              </a:ext>
            </a:extLst>
          </p:cNvPr>
          <p:cNvSpPr txBox="1"/>
          <p:nvPr/>
        </p:nvSpPr>
        <p:spPr>
          <a:xfrm>
            <a:off x="162535" y="4116454"/>
            <a:ext cx="8875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noProof="0" dirty="0" err="1"/>
              <a:t>This</a:t>
            </a:r>
            <a:r>
              <a:rPr lang="pl-PL" sz="1400" noProof="0" dirty="0"/>
              <a:t> </a:t>
            </a:r>
            <a:r>
              <a:rPr lang="pl-PL" sz="1400" noProof="0" dirty="0" err="1"/>
              <a:t>normalization</a:t>
            </a:r>
            <a:r>
              <a:rPr lang="pl-PL" sz="1400" noProof="0" dirty="0"/>
              <a:t> </a:t>
            </a:r>
            <a:r>
              <a:rPr lang="pl-PL" sz="1400" noProof="0" dirty="0" err="1"/>
              <a:t>factor</a:t>
            </a:r>
            <a:r>
              <a:rPr lang="pl-PL" sz="1400" noProof="0" dirty="0"/>
              <a:t> </a:t>
            </a:r>
            <a:r>
              <a:rPr lang="pl-PL" sz="1400" noProof="0" dirty="0" err="1"/>
              <a:t>is</a:t>
            </a:r>
            <a:r>
              <a:rPr lang="pl-PL" sz="1400" noProof="0" dirty="0"/>
              <a:t> </a:t>
            </a:r>
            <a:r>
              <a:rPr lang="pl-PL" sz="1400" noProof="0" dirty="0" err="1"/>
              <a:t>needed</a:t>
            </a:r>
            <a:r>
              <a:rPr lang="pl-PL" sz="1400" noProof="0" dirty="0"/>
              <a:t> </a:t>
            </a:r>
            <a:r>
              <a:rPr lang="pl-PL" sz="1400" noProof="0" dirty="0" err="1"/>
              <a:t>because</a:t>
            </a:r>
            <a:r>
              <a:rPr lang="pl-PL" sz="1400" noProof="0" dirty="0"/>
              <a:t> </a:t>
            </a:r>
            <a:r>
              <a:rPr lang="pl-PL" sz="1400" b="1" noProof="0" dirty="0">
                <a:solidFill>
                  <a:srgbClr val="FF0000"/>
                </a:solidFill>
              </a:rPr>
              <a:t>neutrino </a:t>
            </a:r>
            <a:r>
              <a:rPr lang="pl-PL" sz="1400" b="1" noProof="0" dirty="0" err="1">
                <a:solidFill>
                  <a:srgbClr val="FF0000"/>
                </a:solidFill>
              </a:rPr>
              <a:t>interactions</a:t>
            </a:r>
            <a:r>
              <a:rPr lang="pl-PL" sz="1400" b="1" noProof="0" dirty="0">
                <a:solidFill>
                  <a:srgbClr val="FF0000"/>
                </a:solidFill>
              </a:rPr>
              <a:t> </a:t>
            </a:r>
            <a:r>
              <a:rPr lang="pl-PL" sz="1400" b="1" noProof="0" dirty="0" err="1">
                <a:solidFill>
                  <a:srgbClr val="FF0000"/>
                </a:solidFill>
              </a:rPr>
              <a:t>are</a:t>
            </a:r>
            <a:r>
              <a:rPr lang="pl-PL" sz="1400" b="1" noProof="0" dirty="0">
                <a:solidFill>
                  <a:srgbClr val="FF0000"/>
                </a:solidFill>
              </a:rPr>
              <a:t> </a:t>
            </a:r>
            <a:r>
              <a:rPr lang="pl-PL" sz="1400" b="1" noProof="0" dirty="0" err="1">
                <a:solidFill>
                  <a:srgbClr val="FF0000"/>
                </a:solidFill>
              </a:rPr>
              <a:t>forced</a:t>
            </a:r>
            <a:r>
              <a:rPr lang="pl-PL" sz="1400" b="1" noProof="0" dirty="0">
                <a:solidFill>
                  <a:srgbClr val="FF0000"/>
                </a:solidFill>
              </a:rPr>
              <a:t> in the </a:t>
            </a:r>
            <a:r>
              <a:rPr lang="pl-PL" sz="1400" b="1" noProof="0" dirty="0" err="1">
                <a:solidFill>
                  <a:srgbClr val="FF0000"/>
                </a:solidFill>
              </a:rPr>
              <a:t>simulation</a:t>
            </a:r>
            <a:r>
              <a:rPr lang="pl-PL" sz="1400" b="1" noProof="0" dirty="0">
                <a:solidFill>
                  <a:srgbClr val="FF0000"/>
                </a:solidFill>
              </a:rPr>
              <a:t>!</a:t>
            </a:r>
          </a:p>
          <a:p>
            <a:r>
              <a:rPr lang="en-GB" sz="1400" noProof="0" dirty="0"/>
              <a:t>To obtain a single number representative number for the average dose, the results are first averaged over predefined boxes and then multiplied by a straight section length and the number of muon decays per meter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267136-E1F4-DC63-5836-FE30824A1BC8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699087" y="1906123"/>
            <a:ext cx="297610" cy="221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7768AE-927C-1A49-A4DE-2052705A654B}"/>
              </a:ext>
            </a:extLst>
          </p:cNvPr>
          <p:cNvSpPr txBox="1"/>
          <p:nvPr/>
        </p:nvSpPr>
        <p:spPr>
          <a:xfrm>
            <a:off x="5996697" y="1582957"/>
            <a:ext cx="32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Length of the actual vertical spread in Y direction,</a:t>
            </a:r>
          </a:p>
          <a:p>
            <a:r>
              <a:rPr lang="en-GB" sz="1200" i="1" noProof="0" dirty="0"/>
              <a:t>d</a:t>
            </a:r>
            <a:r>
              <a:rPr lang="en-GB" sz="1200" noProof="0" dirty="0"/>
              <a:t> = distance from the source * 1e-4 (1 </a:t>
            </a:r>
            <a:r>
              <a:rPr lang="en-GB" sz="1200" noProof="0" dirty="0" err="1"/>
              <a:t>mrad</a:t>
            </a:r>
            <a:r>
              <a:rPr lang="en-GB" sz="1200" noProof="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29AEC-CDC6-DB6C-2EB2-6DCD1484F2C8}"/>
              </a:ext>
            </a:extLst>
          </p:cNvPr>
          <p:cNvSpPr txBox="1"/>
          <p:nvPr/>
        </p:nvSpPr>
        <p:spPr>
          <a:xfrm>
            <a:off x="4419836" y="3163079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Distance in Y over which the neutrino vertices are smeared in the simulation, it should be big enough to account for the contributions from all directions</a:t>
            </a:r>
          </a:p>
        </p:txBody>
      </p:sp>
      <p:cxnSp>
        <p:nvCxnSpPr>
          <p:cNvPr id="7" name="Straight Arrow Connector 10">
            <a:extLst>
              <a:ext uri="{FF2B5EF4-FFF2-40B4-BE49-F238E27FC236}">
                <a16:creationId xmlns:a16="http://schemas.microsoft.com/office/drawing/2014/main" id="{5B5DF7AF-0DDC-57C7-2146-602E42832234}"/>
              </a:ext>
            </a:extLst>
          </p:cNvPr>
          <p:cNvCxnSpPr>
            <a:cxnSpLocks/>
          </p:cNvCxnSpPr>
          <p:nvPr/>
        </p:nvCxnSpPr>
        <p:spPr>
          <a:xfrm>
            <a:off x="2104635" y="1675047"/>
            <a:ext cx="667165" cy="459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C4F7222-8F14-8649-2DD3-9492ECEEB802}"/>
              </a:ext>
            </a:extLst>
          </p:cNvPr>
          <p:cNvSpPr txBox="1"/>
          <p:nvPr/>
        </p:nvSpPr>
        <p:spPr>
          <a:xfrm>
            <a:off x="197116" y="947835"/>
            <a:ext cx="237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All the FLUKA results are multiplied by this factor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88265917-63AD-E68F-6125-1344AB280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99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66E9A3-BA43-5D98-4C88-0DC0CD934F6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2966130"/>
              </p:ext>
            </p:extLst>
          </p:nvPr>
        </p:nvGraphicFramePr>
        <p:xfrm>
          <a:off x="49424" y="758034"/>
          <a:ext cx="590465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60607515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5694824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491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3.8 TeV / 5 TeV beam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1.5 TeV / 5 TeV beam energy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36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Bending magnet dose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0.60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no data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9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Beam energy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0.76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0.3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92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Beam Energy</a:t>
                      </a:r>
                      <a:r>
                        <a:rPr lang="pl-PL" baseline="30000" dirty="0"/>
                        <a:t>2</a:t>
                      </a:r>
                      <a:r>
                        <a:rPr lang="pl-PL" dirty="0"/>
                        <a:t>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0.58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0.09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110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Peak dose kernel at 15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no data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0.01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4269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996E2-B106-073E-90BC-010411540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DC70B3-7594-638D-DE0F-11B1A49B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774"/>
            <a:ext cx="6781800" cy="857250"/>
          </a:xfrm>
        </p:spPr>
        <p:txBody>
          <a:bodyPr/>
          <a:lstStyle/>
          <a:p>
            <a:r>
              <a:rPr lang="pl-PL" dirty="0"/>
              <a:t>Dose ratios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DD34E-0E50-F80D-461E-10D4295FA36A}"/>
              </a:ext>
            </a:extLst>
          </p:cNvPr>
          <p:cNvSpPr txBox="1"/>
          <p:nvPr/>
        </p:nvSpPr>
        <p:spPr>
          <a:xfrm>
            <a:off x="5984304" y="1144547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The dose from bending magnets seems to be roughly scaling with the square of muon beam energy!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Kernel peak dose ratios scale between E</a:t>
            </a:r>
            <a:r>
              <a:rPr lang="en-US" baseline="30000" noProof="0" dirty="0"/>
              <a:t>3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noProof="0" dirty="0"/>
              <a:t> and E</a:t>
            </a:r>
            <a:r>
              <a:rPr lang="en-US" baseline="30000" noProof="0" dirty="0"/>
              <a:t>4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μ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(expected from the literature)</a:t>
            </a:r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7FDD8741-42F4-C8B4-D2C5-EFFAB437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04D8C1-DCDD-FAD1-BDE7-8F1A3FE24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001D1BE-9DC0-1FA6-918E-125E5C8A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2116"/>
            <a:ext cx="6781800" cy="857250"/>
          </a:xfrm>
        </p:spPr>
        <p:txBody>
          <a:bodyPr/>
          <a:lstStyle/>
          <a:p>
            <a:r>
              <a:rPr lang="en-US" noProof="0" dirty="0"/>
              <a:t>The effect of machine movers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D85628-1FA0-F7F2-DBE2-D5CE87AF3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/>
              <a:t>J. Manczak                   Neutrino-induced radiation		15/05/2025</a:t>
            </a:r>
          </a:p>
        </p:txBody>
      </p:sp>
      <p:pic>
        <p:nvPicPr>
          <p:cNvPr id="12" name="Symbol zastępczy zawartości 11" descr="Obraz zawierający Wielobarwność, zrzut ekranu, fioletow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315DB01-1341-1726-2B45-2B3F26A42E5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51520" y="1011057"/>
            <a:ext cx="3063980" cy="3535363"/>
          </a:xfr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0BF57B6-21A2-2F15-59B4-AAD5BBC4BCAF}"/>
              </a:ext>
            </a:extLst>
          </p:cNvPr>
          <p:cNvSpPr txBox="1"/>
          <p:nvPr/>
        </p:nvSpPr>
        <p:spPr>
          <a:xfrm>
            <a:off x="2683548" y="4306339"/>
            <a:ext cx="230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Neutrino-induced dose from a pencil muon beam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E4AD07-7F77-4847-79B9-A42D56B18B9C}"/>
              </a:ext>
            </a:extLst>
          </p:cNvPr>
          <p:cNvSpPr txBox="1"/>
          <p:nvPr/>
        </p:nvSpPr>
        <p:spPr>
          <a:xfrm>
            <a:off x="2713568" y="799797"/>
            <a:ext cx="230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Neutrino-induced dose with the movers applied</a:t>
            </a:r>
          </a:p>
        </p:txBody>
      </p:sp>
      <p:sp>
        <p:nvSpPr>
          <p:cNvPr id="15" name="Symbol zastępczy zawartości 1">
            <a:extLst>
              <a:ext uri="{FF2B5EF4-FFF2-40B4-BE49-F238E27FC236}">
                <a16:creationId xmlns:a16="http://schemas.microsoft.com/office/drawing/2014/main" id="{78105A4D-89B7-AD25-6A1D-E6384E69D031}"/>
              </a:ext>
            </a:extLst>
          </p:cNvPr>
          <p:cNvSpPr txBox="1">
            <a:spLocks/>
          </p:cNvSpPr>
          <p:nvPr/>
        </p:nvSpPr>
        <p:spPr>
          <a:xfrm>
            <a:off x="4686300" y="1211061"/>
            <a:ext cx="4320480" cy="35361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/>
              <a:t>Controlled periodic vertical deformation of the muon beam trajectory on a closed orbit</a:t>
            </a:r>
          </a:p>
          <a:p>
            <a:endParaRPr lang="en-US" sz="18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>
                <a:latin typeface="Arial Narrow" panose="020B0606020202030204" pitchFamily="34" charset="0"/>
              </a:rPr>
              <a:t>Arc beamline components would be equipped with actuated movers that periodically displace the ring structure in small increments introducing vertical beam deflections within a </a:t>
            </a:r>
            <a:r>
              <a:rPr lang="en-US" sz="1800" noProof="0" dirty="0">
                <a:latin typeface="Arial Narrow" panose="020B0606020202030204" pitchFamily="34" charset="0"/>
                <a:cs typeface="Arial" panose="020B0604020202020204" pitchFamily="34" charset="0"/>
              </a:rPr>
              <a:t>± 1 </a:t>
            </a:r>
            <a:r>
              <a:rPr lang="en-US" sz="1800" noProof="0" dirty="0" err="1">
                <a:latin typeface="Arial Narrow" panose="020B0606020202030204" pitchFamily="34" charset="0"/>
                <a:cs typeface="Arial" panose="020B0604020202020204" pitchFamily="34" charset="0"/>
              </a:rPr>
              <a:t>mrad</a:t>
            </a:r>
            <a:r>
              <a:rPr lang="en-US" sz="1800" noProof="0" dirty="0">
                <a:latin typeface="Arial Narrow" panose="020B0606020202030204" pitchFamily="34" charset="0"/>
                <a:cs typeface="Arial" panose="020B0604020202020204" pitchFamily="34" charset="0"/>
              </a:rPr>
              <a:t> range.</a:t>
            </a:r>
            <a:endParaRPr lang="en-US" sz="1800" noProof="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>
                <a:latin typeface="Arial Narrow" panose="020B0606020202030204" pitchFamily="34" charset="0"/>
              </a:rPr>
              <a:t>More details in the talk by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Kolehmainen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and </a:t>
            </a:r>
            <a:r>
              <a:rPr lang="en-GB" sz="1800" dirty="0">
                <a:latin typeface="Arial Narrow" panose="020B0606020202030204" pitchFamily="34" charset="0"/>
              </a:rPr>
              <a:t>C</a:t>
            </a:r>
            <a:r>
              <a:rPr lang="pl-PL" sz="1800" dirty="0">
                <a:latin typeface="Arial Narrow" panose="020B0606020202030204" pitchFamily="34" charset="0"/>
              </a:rPr>
              <a:t>.</a:t>
            </a:r>
            <a:r>
              <a:rPr lang="en-GB" sz="1800" dirty="0">
                <a:latin typeface="Arial Narrow" panose="020B0606020202030204" pitchFamily="34" charset="0"/>
              </a:rPr>
              <a:t> Accettura</a:t>
            </a:r>
            <a:endParaRPr lang="en-US" sz="1800" noProof="0" dirty="0">
              <a:latin typeface="Arial Narrow" panose="020B0606020202030204" pitchFamily="34" charset="0"/>
            </a:endParaRPr>
          </a:p>
          <a:p>
            <a:endParaRPr lang="en-US" noProof="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26A7EC1-B420-5645-9926-A0DE51392CB2}"/>
              </a:ext>
            </a:extLst>
          </p:cNvPr>
          <p:cNvSpPr txBox="1"/>
          <p:nvPr/>
        </p:nvSpPr>
        <p:spPr>
          <a:xfrm>
            <a:off x="179276" y="30549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Above-ground building structure</a:t>
            </a:r>
          </a:p>
        </p:txBody>
      </p:sp>
    </p:spTree>
    <p:extLst>
      <p:ext uri="{BB962C8B-B14F-4D97-AF65-F5344CB8AC3E}">
        <p14:creationId xmlns:p14="http://schemas.microsoft.com/office/powerpoint/2010/main" val="40287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5D96C60-1AA3-EFF7-8EE1-F6EB29C2DD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3968" y="1059582"/>
            <a:ext cx="4464496" cy="3536156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noProof="0" dirty="0"/>
              <a:t>he peaks in the plot are individual Gaussian</a:t>
            </a:r>
            <a:r>
              <a:rPr lang="pl-PL" sz="2000" noProof="0" dirty="0"/>
              <a:t> </a:t>
            </a:r>
            <a:r>
              <a:rPr lang="pl-PL" sz="2000" noProof="0" dirty="0" err="1"/>
              <a:t>dose</a:t>
            </a:r>
            <a:r>
              <a:rPr lang="en-US" sz="2000" noProof="0" dirty="0"/>
              <a:t> kernels and the whole distribution is normalized to the total irradiation time.</a:t>
            </a:r>
          </a:p>
          <a:p>
            <a:r>
              <a:rPr lang="en-US" sz="2000" noProof="0" dirty="0"/>
              <a:t>Dose reduction due to the movers depends on the number of discrete steps and the neutrino cone width (effectively the distance from the collider)</a:t>
            </a:r>
            <a:endParaRPr lang="pl-PL" sz="2000" noProof="0" dirty="0"/>
          </a:p>
          <a:p>
            <a:r>
              <a:rPr lang="en-US" sz="2000" noProof="0" dirty="0"/>
              <a:t>The dose reduction saturates when the individual kernels completely overlap</a:t>
            </a:r>
          </a:p>
          <a:p>
            <a:endParaRPr lang="pl-PL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1ECD71F-9C71-A87F-9088-0C5B221FB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ADE255-3E0C-0105-E2EA-D0E28552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pic>
        <p:nvPicPr>
          <p:cNvPr id="7" name="Symbol zastępczy zawartości 6" descr="Obraz zawierający tekst, linia, Wykres, diagra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419D96A-87C1-0C84-B319-48F61EB4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34" y="454328"/>
            <a:ext cx="3852818" cy="2396170"/>
          </a:xfrm>
          <a:prstGeom prst="rect">
            <a:avLst/>
          </a:prstGeom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542A6E34-F38C-93D5-4845-0FCCD71C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2116"/>
            <a:ext cx="6781800" cy="857250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effect</a:t>
            </a:r>
            <a:r>
              <a:rPr lang="pl-PL" dirty="0"/>
              <a:t> of </a:t>
            </a:r>
            <a:r>
              <a:rPr lang="pl-PL" dirty="0" err="1"/>
              <a:t>machine</a:t>
            </a:r>
            <a:r>
              <a:rPr lang="pl-PL" dirty="0"/>
              <a:t> </a:t>
            </a:r>
            <a:r>
              <a:rPr lang="pl-PL" dirty="0" err="1"/>
              <a:t>movers</a:t>
            </a:r>
            <a:br>
              <a:rPr lang="pl-PL" dirty="0"/>
            </a:br>
            <a:endParaRPr lang="en-US" dirty="0"/>
          </a:p>
        </p:txBody>
      </p:sp>
      <p:pic>
        <p:nvPicPr>
          <p:cNvPr id="9" name="Obraz 8" descr="Obraz zawierający tekst, linia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E018C42-BDDF-D74E-6F0C-1BDE7B11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4" y="2869142"/>
            <a:ext cx="3852818" cy="20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tekst, numer, linia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C337156-094A-3E82-DBE2-7D3636A2B9D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23528" y="1131590"/>
            <a:ext cx="8079481" cy="2266407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F888CB2-5E23-0F51-09FB-26DF3C652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4632255-030B-D10C-A349-EE8AE9B1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effect</a:t>
            </a:r>
            <a:r>
              <a:rPr lang="pl-PL" dirty="0"/>
              <a:t> of </a:t>
            </a:r>
            <a:r>
              <a:rPr lang="pl-PL" dirty="0" err="1"/>
              <a:t>machine</a:t>
            </a:r>
            <a:r>
              <a:rPr lang="pl-PL" dirty="0"/>
              <a:t> </a:t>
            </a:r>
            <a:r>
              <a:rPr lang="pl-PL" dirty="0" err="1"/>
              <a:t>movers</a:t>
            </a:r>
            <a:r>
              <a:rPr lang="pl-PL" dirty="0"/>
              <a:t> on </a:t>
            </a:r>
            <a:r>
              <a:rPr lang="pl-PL" dirty="0" err="1"/>
              <a:t>dose</a:t>
            </a:r>
            <a:r>
              <a:rPr lang="pl-PL" dirty="0"/>
              <a:t> </a:t>
            </a:r>
            <a:r>
              <a:rPr lang="pl-PL" dirty="0" err="1"/>
              <a:t>kernels</a:t>
            </a:r>
            <a:br>
              <a:rPr lang="pl-PL" dirty="0"/>
            </a:br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E594D2-C4BA-3F51-F7F2-A85989165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2FC67A5-297B-0763-50F8-1021EBCC099A}"/>
              </a:ext>
            </a:extLst>
          </p:cNvPr>
          <p:cNvSpPr txBox="1"/>
          <p:nvPr/>
        </p:nvSpPr>
        <p:spPr>
          <a:xfrm>
            <a:off x="113792" y="3486221"/>
            <a:ext cx="903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Effective dose of neutrino-induced radiation in soil at different baseline distances from the muon decay after the</a:t>
            </a:r>
            <a:r>
              <a:rPr lang="pl-PL" sz="1600" dirty="0"/>
              <a:t> </a:t>
            </a:r>
            <a:r>
              <a:rPr lang="en-GB" sz="1600" dirty="0"/>
              <a:t>beamline displacement by the movers is applied. The</a:t>
            </a:r>
            <a:r>
              <a:rPr lang="pl-PL" sz="1600" dirty="0"/>
              <a:t> </a:t>
            </a:r>
            <a:r>
              <a:rPr lang="en-GB" sz="1600" dirty="0"/>
              <a:t>reduction factor is the ratio between</a:t>
            </a:r>
            <a:r>
              <a:rPr lang="pl-PL" sz="1600" dirty="0"/>
              <a:t> </a:t>
            </a:r>
            <a:r>
              <a:rPr lang="en-GB" sz="1600" dirty="0"/>
              <a:t>the peak dose value of the corresponding</a:t>
            </a:r>
            <a:r>
              <a:rPr lang="pl-PL" sz="1600" dirty="0"/>
              <a:t> </a:t>
            </a:r>
            <a:r>
              <a:rPr lang="pl-PL" sz="1600" dirty="0" err="1"/>
              <a:t>dose</a:t>
            </a:r>
            <a:r>
              <a:rPr lang="en-GB" sz="1600" dirty="0"/>
              <a:t> kernel and the dose value mitigated by the movers</a:t>
            </a:r>
            <a:r>
              <a:rPr lang="pl-PL" sz="1600" dirty="0"/>
              <a:t> </a:t>
            </a:r>
            <a:r>
              <a:rPr lang="en-GB" sz="1600" dirty="0"/>
              <a:t>(w/o the impact of more realistic geometries and exposure scenarios)</a:t>
            </a:r>
            <a:r>
              <a:rPr lang="pl-PL" sz="1600" dirty="0"/>
              <a:t>.</a:t>
            </a:r>
            <a:endParaRPr lang="en-US" sz="1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2635C59-2E77-2FE7-ECB0-57D50AD89A60}"/>
              </a:ext>
            </a:extLst>
          </p:cNvPr>
          <p:cNvSpPr txBox="1"/>
          <p:nvPr/>
        </p:nvSpPr>
        <p:spPr>
          <a:xfrm>
            <a:off x="323528" y="77268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muon beam energy is 5 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9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9896A-82D2-3B11-CABF-D5FCB615D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EFD96-883D-2B85-7741-EA1F284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97" y="153780"/>
            <a:ext cx="6781800" cy="857250"/>
          </a:xfrm>
        </p:spPr>
        <p:txBody>
          <a:bodyPr/>
          <a:lstStyle/>
          <a:p>
            <a:r>
              <a:rPr lang="en-US" noProof="0" dirty="0"/>
              <a:t>Muon beam divergence</a:t>
            </a:r>
            <a:r>
              <a:rPr lang="pl-PL" noProof="0" dirty="0"/>
              <a:t> in the </a:t>
            </a:r>
            <a:r>
              <a:rPr lang="pl-PL" noProof="0" dirty="0" err="1"/>
              <a:t>arcs</a:t>
            </a:r>
            <a:endParaRPr lang="en-US" noProof="0" dirty="0"/>
          </a:p>
        </p:txBody>
      </p:sp>
      <p:pic>
        <p:nvPicPr>
          <p:cNvPr id="11" name="Content Placeholder 10" descr="A graph of a function&#10;&#10;Description automatically generated">
            <a:extLst>
              <a:ext uri="{FF2B5EF4-FFF2-40B4-BE49-F238E27FC236}">
                <a16:creationId xmlns:a16="http://schemas.microsoft.com/office/drawing/2014/main" id="{8509DDC6-18FA-6CE8-C9A8-D05CC4624B9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0386" y="2548087"/>
            <a:ext cx="3879586" cy="2285826"/>
          </a:xfr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B9CDD5C2-9CC7-6767-D98B-69FCA7E8E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84" y="2551919"/>
            <a:ext cx="3808604" cy="2260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61AC9B-FF5E-B19F-D0FD-B9A30E3D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48" y="339502"/>
            <a:ext cx="2240014" cy="204313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C2055F-35B9-0C06-F964-1B0451ECF0DF}"/>
              </a:ext>
            </a:extLst>
          </p:cNvPr>
          <p:cNvCxnSpPr>
            <a:cxnSpLocks/>
          </p:cNvCxnSpPr>
          <p:nvPr/>
        </p:nvCxnSpPr>
        <p:spPr>
          <a:xfrm>
            <a:off x="1331640" y="2067694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EFB585-3D04-7F3B-4249-464059AF450E}"/>
              </a:ext>
            </a:extLst>
          </p:cNvPr>
          <p:cNvCxnSpPr/>
          <p:nvPr/>
        </p:nvCxnSpPr>
        <p:spPr>
          <a:xfrm>
            <a:off x="2051720" y="1419622"/>
            <a:ext cx="3024336" cy="151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8AB991-514C-5689-C3CE-2A6ACFD4DD21}"/>
              </a:ext>
            </a:extLst>
          </p:cNvPr>
          <p:cNvSpPr txBox="1"/>
          <p:nvPr/>
        </p:nvSpPr>
        <p:spPr>
          <a:xfrm>
            <a:off x="755576" y="28671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Max X divergance</a:t>
            </a:r>
          </a:p>
          <a:p>
            <a:r>
              <a:rPr lang="pl-PL" sz="1400" dirty="0"/>
              <a:t>60 km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9654C-DC21-6946-B608-BB81BCA59F5E}"/>
              </a:ext>
            </a:extLst>
          </p:cNvPr>
          <p:cNvSpPr txBox="1"/>
          <p:nvPr/>
        </p:nvSpPr>
        <p:spPr>
          <a:xfrm>
            <a:off x="4968044" y="291059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Min X divergance</a:t>
            </a:r>
          </a:p>
          <a:p>
            <a:r>
              <a:rPr lang="pl-PL" sz="1400" dirty="0"/>
              <a:t>60 km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2A827F-FA39-1BB2-068E-3AD9F32425BD}"/>
              </a:ext>
            </a:extLst>
          </p:cNvPr>
          <p:cNvSpPr txBox="1"/>
          <p:nvPr/>
        </p:nvSpPr>
        <p:spPr>
          <a:xfrm>
            <a:off x="70408" y="116930"/>
            <a:ext cx="174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/>
              <a:t>Plot by M. Valvende</a:t>
            </a:r>
            <a:endParaRPr lang="en-GB" sz="11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8060D-77BE-F68D-23D3-3E2957BCEAEE}"/>
              </a:ext>
            </a:extLst>
          </p:cNvPr>
          <p:cNvSpPr txBox="1"/>
          <p:nvPr/>
        </p:nvSpPr>
        <p:spPr>
          <a:xfrm>
            <a:off x="7162057" y="269156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To be conservative in our estimates, we take the minimum divergence as the baseline case.</a:t>
            </a:r>
          </a:p>
          <a:p>
            <a:r>
              <a:rPr lang="en-US" sz="1200" noProof="0" dirty="0"/>
              <a:t>No observable effect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8F8E0-8808-9D10-485C-A241B6F7C32C}"/>
              </a:ext>
            </a:extLst>
          </p:cNvPr>
          <p:cNvSpPr txBox="1"/>
          <p:nvPr/>
        </p:nvSpPr>
        <p:spPr>
          <a:xfrm>
            <a:off x="4186050" y="8554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movers act only in the Y direction so the kernel broadening in X due to beam direvgence is much more important for dose reduction.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EC9D5E-F859-A6E3-BF60-727808680270}"/>
              </a:ext>
            </a:extLst>
          </p:cNvPr>
          <p:cNvSpPr txBox="1"/>
          <p:nvPr/>
        </p:nvSpPr>
        <p:spPr>
          <a:xfrm>
            <a:off x="2795599" y="2722344"/>
            <a:ext cx="152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Eventually might introduce a second order correction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4FF22BC5-8D44-001C-3C2A-E8ECBC587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E2C017-025B-96CB-C152-23A5C6B9420C}"/>
              </a:ext>
            </a:extLst>
          </p:cNvPr>
          <p:cNvSpPr txBox="1"/>
          <p:nvPr/>
        </p:nvSpPr>
        <p:spPr>
          <a:xfrm>
            <a:off x="2525865" y="634147"/>
            <a:ext cx="128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lattice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v7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function&#10;&#10;Description automatically generated">
            <a:extLst>
              <a:ext uri="{FF2B5EF4-FFF2-40B4-BE49-F238E27FC236}">
                <a16:creationId xmlns:a16="http://schemas.microsoft.com/office/drawing/2014/main" id="{FEE8E98B-F3CB-B9B2-AFA6-273D64F8AF6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563888" y="1973711"/>
            <a:ext cx="5277895" cy="2844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9B37A-D98D-B9AF-3A7D-C88E2E72F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9AEE2B8-2DFA-7FDA-0773-2AA5DEA8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</p:spPr>
        <p:txBody>
          <a:bodyPr/>
          <a:lstStyle/>
          <a:p>
            <a:r>
              <a:rPr lang="en-US" noProof="0" dirty="0"/>
              <a:t>Muon beam divergence</a:t>
            </a:r>
            <a:r>
              <a:rPr lang="pl-PL" noProof="0" dirty="0"/>
              <a:t> in the </a:t>
            </a:r>
            <a:r>
              <a:rPr lang="pl-PL" noProof="0" dirty="0" err="1"/>
              <a:t>arcs</a:t>
            </a:r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B1169-589E-A205-6EDA-61136C88F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5000"/>
            <a:ext cx="2695062" cy="24296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954662-C700-ED0D-28D0-C58CF8F6B838}"/>
              </a:ext>
            </a:extLst>
          </p:cNvPr>
          <p:cNvCxnSpPr>
            <a:cxnSpLocks/>
          </p:cNvCxnSpPr>
          <p:nvPr/>
        </p:nvCxnSpPr>
        <p:spPr>
          <a:xfrm>
            <a:off x="1691680" y="2139702"/>
            <a:ext cx="273630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08B3A4-A51A-2247-EE6A-C6AA846133AD}"/>
              </a:ext>
            </a:extLst>
          </p:cNvPr>
          <p:cNvSpPr txBox="1"/>
          <p:nvPr/>
        </p:nvSpPr>
        <p:spPr>
          <a:xfrm>
            <a:off x="3923928" y="260468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Min Y divergance</a:t>
            </a:r>
          </a:p>
          <a:p>
            <a:r>
              <a:rPr lang="pl-PL" sz="1400" dirty="0"/>
              <a:t>15 km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08E39-CB80-DD66-9F0E-C9B80D518C0C}"/>
              </a:ext>
            </a:extLst>
          </p:cNvPr>
          <p:cNvSpPr txBox="1"/>
          <p:nvPr/>
        </p:nvSpPr>
        <p:spPr>
          <a:xfrm>
            <a:off x="85719" y="334539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impact of divergence in Y could help reducing the number of wobbling steps, if necessary, the effect however would be rather small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A4A25-2C7F-00AD-5371-E44C92DF9146}"/>
              </a:ext>
            </a:extLst>
          </p:cNvPr>
          <p:cNvSpPr txBox="1"/>
          <p:nvPr/>
        </p:nvSpPr>
        <p:spPr>
          <a:xfrm>
            <a:off x="194611" y="404030"/>
            <a:ext cx="174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/>
              <a:t>Plot by M. Valvende</a:t>
            </a:r>
            <a:endParaRPr lang="en-GB" sz="11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70903-16ED-5468-5F82-D454A0416A4B}"/>
              </a:ext>
            </a:extLst>
          </p:cNvPr>
          <p:cNvSpPr txBox="1"/>
          <p:nvPr/>
        </p:nvSpPr>
        <p:spPr>
          <a:xfrm>
            <a:off x="3563888" y="828476"/>
            <a:ext cx="4441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effect of the muon beam divergance in Y direction is completely overshadowed by the effect of the machine movers!</a:t>
            </a:r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EA0BE14-CFBC-543F-BB28-2FB2C417F88D}"/>
              </a:ext>
            </a:extLst>
          </p:cNvPr>
          <p:cNvSpPr txBox="1"/>
          <p:nvPr/>
        </p:nvSpPr>
        <p:spPr>
          <a:xfrm>
            <a:off x="-6410" y="2950223"/>
            <a:ext cx="28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lattice</a:t>
            </a:r>
            <a:r>
              <a:rPr lang="pl-PL" dirty="0">
                <a:solidFill>
                  <a:srgbClr val="FF0000"/>
                </a:solidFill>
              </a:rPr>
              <a:t> v7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7350A91-3EE3-3BE4-31E8-86A000108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6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54A37C-C91C-E48A-4148-D06A572300E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39552" y="915566"/>
            <a:ext cx="2748976" cy="248776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13755-4868-4344-3CAF-15BC15303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9C043-0D05-70FC-2BBD-693909C1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Muon beam size</a:t>
            </a:r>
            <a:r>
              <a:rPr lang="pl-PL" noProof="0" dirty="0"/>
              <a:t> in the </a:t>
            </a:r>
            <a:r>
              <a:rPr lang="pl-PL" noProof="0" dirty="0" err="1"/>
              <a:t>arcs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7AE2B-3B94-A74B-7C78-6330BC3B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915566"/>
            <a:ext cx="2764736" cy="2487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D228C-C526-93D5-E910-D97447DA9B8D}"/>
              </a:ext>
            </a:extLst>
          </p:cNvPr>
          <p:cNvSpPr txBox="1"/>
          <p:nvPr/>
        </p:nvSpPr>
        <p:spPr>
          <a:xfrm>
            <a:off x="323528" y="653956"/>
            <a:ext cx="174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/>
              <a:t>Plots by M. Valvende</a:t>
            </a:r>
            <a:endParaRPr lang="en-GB" sz="11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8A34B-9447-E4FC-DD88-CB1BF1E6EE05}"/>
              </a:ext>
            </a:extLst>
          </p:cNvPr>
          <p:cNvSpPr txBox="1"/>
          <p:nvPr/>
        </p:nvSpPr>
        <p:spPr>
          <a:xfrm>
            <a:off x="588228" y="3723878"/>
            <a:ext cx="672007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The effect of the muon beam size is negligible, max size in both directions ~0.03 cm whereas the effective dose kernel width varies from 10 to 60 cm for the distances of our interest.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BB41B1-4EB2-2991-7C61-FDF536BFF21E}"/>
              </a:ext>
            </a:extLst>
          </p:cNvPr>
          <p:cNvSpPr txBox="1"/>
          <p:nvPr/>
        </p:nvSpPr>
        <p:spPr>
          <a:xfrm>
            <a:off x="6170653" y="919856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lattice</a:t>
            </a:r>
            <a:r>
              <a:rPr lang="pl-PL" dirty="0">
                <a:solidFill>
                  <a:srgbClr val="FF0000"/>
                </a:solidFill>
              </a:rPr>
              <a:t> v7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ymbol zastępczy stopki 4">
            <a:extLst>
              <a:ext uri="{FF2B5EF4-FFF2-40B4-BE49-F238E27FC236}">
                <a16:creationId xmlns:a16="http://schemas.microsoft.com/office/drawing/2014/main" id="{004FE2B4-91DE-86C1-5B99-6450AAE83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 dirty="0"/>
              <a:t>J</a:t>
            </a:r>
            <a:r>
              <a:rPr lang="en-GB" dirty="0"/>
              <a:t>. </a:t>
            </a:r>
            <a:r>
              <a:rPr lang="pl-PL" dirty="0"/>
              <a:t>Manczak</a:t>
            </a:r>
            <a:r>
              <a:rPr lang="en-GB" dirty="0"/>
              <a:t>                   </a:t>
            </a:r>
            <a:r>
              <a:rPr lang="pl-PL" dirty="0"/>
              <a:t>Neutrino-</a:t>
            </a:r>
            <a:r>
              <a:rPr lang="pl-PL" dirty="0" err="1"/>
              <a:t>induced</a:t>
            </a:r>
            <a:r>
              <a:rPr lang="pl-PL" dirty="0"/>
              <a:t> </a:t>
            </a:r>
            <a:r>
              <a:rPr lang="pl-PL" dirty="0" err="1"/>
              <a:t>radiation</a:t>
            </a:r>
            <a:r>
              <a:rPr lang="pl-PL" dirty="0"/>
              <a:t>		15</a:t>
            </a:r>
            <a:r>
              <a:rPr lang="en-GB" dirty="0"/>
              <a:t>/</a:t>
            </a:r>
            <a:r>
              <a:rPr lang="pl-PL" dirty="0"/>
              <a:t>05</a:t>
            </a:r>
            <a:r>
              <a:rPr lang="en-GB" dirty="0"/>
              <a:t>/202</a:t>
            </a:r>
            <a:r>
              <a:rPr lang="pl-PL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15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EEC0813-AD62-DC91-A0F7-0500F2E5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9704" y="2931914"/>
            <a:ext cx="3620094" cy="1954780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D4D8E35E-6F46-855B-2BFD-E54471C26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3641" y="416611"/>
            <a:ext cx="3620095" cy="2207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F9024-5F06-345C-5CFB-57939269C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0E149-84BC-0DBA-B33A-FA4E9FA5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19" y="51470"/>
            <a:ext cx="7897688" cy="857250"/>
          </a:xfrm>
        </p:spPr>
        <p:txBody>
          <a:bodyPr/>
          <a:lstStyle/>
          <a:p>
            <a:r>
              <a:rPr lang="en-GB" noProof="0" dirty="0"/>
              <a:t>Double cellar – </a:t>
            </a:r>
            <a:r>
              <a:rPr lang="pl-PL" noProof="0" dirty="0"/>
              <a:t>20</a:t>
            </a:r>
            <a:r>
              <a:rPr lang="en-GB" noProof="0" dirty="0"/>
              <a:t> km distance, wobbled source, </a:t>
            </a:r>
            <a:r>
              <a:rPr lang="en-GB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μ</a:t>
            </a:r>
            <a:r>
              <a:rPr lang="en-GB" baseline="300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-</a:t>
            </a:r>
            <a:r>
              <a:rPr lang="en-GB" noProof="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A0420-7E8C-ABFE-2F68-D26DA12B695D}"/>
              </a:ext>
            </a:extLst>
          </p:cNvPr>
          <p:cNvSpPr txBox="1"/>
          <p:nvPr/>
        </p:nvSpPr>
        <p:spPr>
          <a:xfrm>
            <a:off x="4355976" y="1189667"/>
            <a:ext cx="435123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noProof="0" dirty="0"/>
              <a:t>Here, the contributions to the effective dose from neutrino interactions in soil, the central wall and the slabs are merged!</a:t>
            </a:r>
          </a:p>
          <a:p>
            <a:endParaRPr lang="en-GB" sz="14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noProof="0" dirty="0"/>
              <a:t>The neutrino vertices are generated uniformly over the Y-axis to reproduce the effect of the dose kernel smearing from the machine wobbling. The distribution was centred at Y = -245 cm with the width of </a:t>
            </a:r>
            <a:r>
              <a:rPr lang="en-GB" sz="1400" b="1" noProof="0" dirty="0"/>
              <a:t>+/- 5 m</a:t>
            </a:r>
            <a:r>
              <a:rPr lang="en-GB" sz="1400" noProof="0" dirty="0"/>
              <a:t>. The result is then renormalized by 5 m / distance*0.001.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noProof="0" dirty="0"/>
              <a:t>Compared to the kernel source study, slabs had to be considered as one of the primary interaction materials.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BEA72F-58D9-2D1B-3310-42C9AF801F89}"/>
              </a:ext>
            </a:extLst>
          </p:cNvPr>
          <p:cNvCxnSpPr/>
          <p:nvPr/>
        </p:nvCxnSpPr>
        <p:spPr>
          <a:xfrm>
            <a:off x="2267744" y="436320"/>
            <a:ext cx="0" cy="23514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B2FF7-36FC-0DD6-FAA6-CFC7C22F8FF9}"/>
              </a:ext>
            </a:extLst>
          </p:cNvPr>
          <p:cNvCxnSpPr/>
          <p:nvPr/>
        </p:nvCxnSpPr>
        <p:spPr>
          <a:xfrm>
            <a:off x="342270" y="1995686"/>
            <a:ext cx="6293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e tekstowe 9">
            <a:extLst>
              <a:ext uri="{FF2B5EF4-FFF2-40B4-BE49-F238E27FC236}">
                <a16:creationId xmlns:a16="http://schemas.microsoft.com/office/drawing/2014/main" id="{DFA1E235-2072-44C5-DA6F-10214F2A34A5}"/>
              </a:ext>
            </a:extLst>
          </p:cNvPr>
          <p:cNvSpPr txBox="1"/>
          <p:nvPr/>
        </p:nvSpPr>
        <p:spPr>
          <a:xfrm rot="16200000">
            <a:off x="-273937" y="1540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-1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24915-358C-5AAA-EE6B-3DFBCA40ABE1}"/>
              </a:ext>
            </a:extLst>
          </p:cNvPr>
          <p:cNvSpPr txBox="1"/>
          <p:nvPr/>
        </p:nvSpPr>
        <p:spPr>
          <a:xfrm>
            <a:off x="382920" y="1971476"/>
            <a:ext cx="9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Beam </a:t>
            </a:r>
            <a:r>
              <a:rPr lang="en-GB" sz="1200" noProof="0" dirty="0" err="1"/>
              <a:t>center</a:t>
            </a:r>
            <a:endParaRPr lang="en-GB" sz="1200" noProof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61B51E-57DD-C234-F875-96B9F0DDB3ED}"/>
              </a:ext>
            </a:extLst>
          </p:cNvPr>
          <p:cNvCxnSpPr/>
          <p:nvPr/>
        </p:nvCxnSpPr>
        <p:spPr>
          <a:xfrm>
            <a:off x="323528" y="177966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3F47ED-A3F8-F8CA-40D7-07290C817BBB}"/>
              </a:ext>
            </a:extLst>
          </p:cNvPr>
          <p:cNvCxnSpPr/>
          <p:nvPr/>
        </p:nvCxnSpPr>
        <p:spPr>
          <a:xfrm>
            <a:off x="2123728" y="418358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7A0E74-9427-716B-A78A-B1B845A00CFE}"/>
              </a:ext>
            </a:extLst>
          </p:cNvPr>
          <p:cNvSpPr txBox="1"/>
          <p:nvPr/>
        </p:nvSpPr>
        <p:spPr>
          <a:xfrm>
            <a:off x="2339752" y="41779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>
                <a:solidFill>
                  <a:srgbClr val="003300"/>
                </a:solidFill>
              </a:rPr>
              <a:t>In Y, interaction vertex distributed un</a:t>
            </a:r>
            <a:r>
              <a:rPr lang="pl-PL" sz="1000" noProof="0" dirty="0">
                <a:solidFill>
                  <a:srgbClr val="003300"/>
                </a:solidFill>
              </a:rPr>
              <a:t>i</a:t>
            </a:r>
            <a:r>
              <a:rPr lang="en-GB" sz="1000" noProof="0" dirty="0" err="1">
                <a:solidFill>
                  <a:srgbClr val="003300"/>
                </a:solidFill>
              </a:rPr>
              <a:t>formly</a:t>
            </a:r>
            <a:endParaRPr lang="en-GB" sz="1000" noProof="0" dirty="0">
              <a:solidFill>
                <a:srgbClr val="0033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FC79BA-7668-940E-5B04-6A27CAF6E847}"/>
              </a:ext>
            </a:extLst>
          </p:cNvPr>
          <p:cNvCxnSpPr>
            <a:cxnSpLocks/>
          </p:cNvCxnSpPr>
          <p:nvPr/>
        </p:nvCxnSpPr>
        <p:spPr>
          <a:xfrm flipV="1">
            <a:off x="2123728" y="4083918"/>
            <a:ext cx="216024" cy="110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2D2DEF-E3AD-B902-EBA1-E99D086EECBA}"/>
              </a:ext>
            </a:extLst>
          </p:cNvPr>
          <p:cNvSpPr txBox="1"/>
          <p:nvPr/>
        </p:nvSpPr>
        <p:spPr>
          <a:xfrm>
            <a:off x="1007604" y="3590895"/>
            <a:ext cx="2664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noProof="0" dirty="0">
                <a:solidFill>
                  <a:schemeClr val="bg1"/>
                </a:solidFill>
              </a:rPr>
              <a:t>In X, interaction vertex distributed according to the real distribution extrapolated from the decay point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9D041B-8DBB-750C-DE04-E814A5A539BA}"/>
              </a:ext>
            </a:extLst>
          </p:cNvPr>
          <p:cNvCxnSpPr/>
          <p:nvPr/>
        </p:nvCxnSpPr>
        <p:spPr>
          <a:xfrm>
            <a:off x="1007604" y="699542"/>
            <a:ext cx="320205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4BBEC4-6679-2347-BB81-AB1FA6DAB43D}"/>
              </a:ext>
            </a:extLst>
          </p:cNvPr>
          <p:cNvSpPr txBox="1"/>
          <p:nvPr/>
        </p:nvSpPr>
        <p:spPr>
          <a:xfrm>
            <a:off x="3991406" y="456734"/>
            <a:ext cx="16706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noProof="0" dirty="0"/>
              <a:t>This boundary is artificial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4329EC41-0ACD-09E7-0097-3C9AF4148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756592" y="4948014"/>
            <a:ext cx="7516688" cy="230015"/>
          </a:xfrm>
        </p:spPr>
        <p:txBody>
          <a:bodyPr/>
          <a:lstStyle/>
          <a:p>
            <a:r>
              <a:rPr lang="pl-PL"/>
              <a:t>J</a:t>
            </a:r>
            <a:r>
              <a:rPr lang="en-GB"/>
              <a:t>. </a:t>
            </a:r>
            <a:r>
              <a:rPr lang="pl-PL"/>
              <a:t>Manczak</a:t>
            </a:r>
            <a:r>
              <a:rPr lang="en-GB"/>
              <a:t>                   </a:t>
            </a:r>
            <a:r>
              <a:rPr lang="pl-PL"/>
              <a:t>Neutrino-induced radiation		15</a:t>
            </a:r>
            <a:r>
              <a:rPr lang="en-GB"/>
              <a:t>/</a:t>
            </a:r>
            <a:r>
              <a:rPr lang="pl-PL"/>
              <a:t>05</a:t>
            </a:r>
            <a:r>
              <a:rPr lang="en-GB"/>
              <a:t>/202</a:t>
            </a:r>
            <a:r>
              <a:rPr lang="pl-PL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754359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13615</TotalTime>
  <Words>2288</Words>
  <Application>Microsoft Office PowerPoint</Application>
  <PresentationFormat>Pokaz na ekranie (16:9)</PresentationFormat>
  <Paragraphs>262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Aptos Serif</vt:lpstr>
      <vt:lpstr>Arial</vt:lpstr>
      <vt:lpstr>Arial Narrow</vt:lpstr>
      <vt:lpstr>Calibri</vt:lpstr>
      <vt:lpstr>Cambria Math</vt:lpstr>
      <vt:lpstr>Wingdings</vt:lpstr>
      <vt:lpstr>IMCC - 1</vt:lpstr>
      <vt:lpstr>Prezentacja programu PowerPoint</vt:lpstr>
      <vt:lpstr>Outline</vt:lpstr>
      <vt:lpstr>The effect of machine movers </vt:lpstr>
      <vt:lpstr>The effect of machine movers </vt:lpstr>
      <vt:lpstr>The effect of machine movers on dose kernels </vt:lpstr>
      <vt:lpstr>Muon beam divergence in the arcs</vt:lpstr>
      <vt:lpstr>Muon beam divergence in the arcs</vt:lpstr>
      <vt:lpstr>Muon beam size in the arcs</vt:lpstr>
      <vt:lpstr>Double cellar – 20 km distance, wobbled source, μ- </vt:lpstr>
      <vt:lpstr>Double cellar – 20 km distance, wobbled source, μ- </vt:lpstr>
      <vt:lpstr>Double cellar – 20 km distance, wobbled source, μ- </vt:lpstr>
      <vt:lpstr>Average daily dose</vt:lpstr>
      <vt:lpstr>Double cellar – 20 km distance - contributions breakdown</vt:lpstr>
      <vt:lpstr>ESPPU input</vt:lpstr>
      <vt:lpstr>Above ground geometry – no movers</vt:lpstr>
      <vt:lpstr>Horizontal smearing 5 TeV muons</vt:lpstr>
      <vt:lpstr>Horizontal smearing 3.8 TeV muons</vt:lpstr>
      <vt:lpstr>Horizontal smearing 5 TeV</vt:lpstr>
      <vt:lpstr>Horizontal smearing 3.8 TeV</vt:lpstr>
      <vt:lpstr>Geometrical model for the dose calculation from bending section </vt:lpstr>
      <vt:lpstr>Bending section of an ideal circle</vt:lpstr>
      <vt:lpstr>Summary</vt:lpstr>
      <vt:lpstr>Backup slides </vt:lpstr>
      <vt:lpstr>Effective dose kernel calculation: effective dose vs R</vt:lpstr>
      <vt:lpstr>The normalization factor for FLUKA results</vt:lpstr>
      <vt:lpstr>Dose ratios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Jerzy Mikolaj Manczak</cp:lastModifiedBy>
  <cp:revision>506</cp:revision>
  <dcterms:created xsi:type="dcterms:W3CDTF">2021-05-17T12:13:58Z</dcterms:created>
  <dcterms:modified xsi:type="dcterms:W3CDTF">2025-05-15T09:02:24Z</dcterms:modified>
</cp:coreProperties>
</file>