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sldIdLst>
    <p:sldId id="257" r:id="rId2"/>
    <p:sldId id="324" r:id="rId3"/>
    <p:sldId id="316" r:id="rId4"/>
    <p:sldId id="317" r:id="rId5"/>
    <p:sldId id="318" r:id="rId6"/>
    <p:sldId id="330" r:id="rId7"/>
    <p:sldId id="333" r:id="rId8"/>
    <p:sldId id="320" r:id="rId9"/>
    <p:sldId id="321" r:id="rId10"/>
    <p:sldId id="322" r:id="rId11"/>
    <p:sldId id="323" r:id="rId12"/>
    <p:sldId id="328" r:id="rId13"/>
    <p:sldId id="334" r:id="rId14"/>
    <p:sldId id="331" r:id="rId15"/>
    <p:sldId id="332" r:id="rId16"/>
    <p:sldId id="325" r:id="rId17"/>
    <p:sldId id="326" r:id="rId18"/>
    <p:sldId id="327" r:id="rId19"/>
    <p:sldId id="335" r:id="rId20"/>
    <p:sldId id="291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D14A"/>
    <a:srgbClr val="92D051"/>
    <a:srgbClr val="0FF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27"/>
  </p:normalViewPr>
  <p:slideViewPr>
    <p:cSldViewPr snapToGrid="0" snapToObjects="1">
      <p:cViewPr varScale="1">
        <p:scale>
          <a:sx n="69" d="100"/>
          <a:sy n="69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97EF0-5B8F-844A-97E1-1624B93E0B29}" type="datetimeFigureOut">
              <a:rPr lang="fr-FR" smtClean="0"/>
              <a:t>15/05/2025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643E-4E14-CB4A-9CD3-BBCEDFB9F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28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464800" y="653891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1727200" y="275167"/>
            <a:ext cx="9042400" cy="71543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471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038600" y="6485370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9707418" y="6535160"/>
            <a:ext cx="1119909" cy="372630"/>
          </a:xfrm>
        </p:spPr>
        <p:txBody>
          <a:bodyPr/>
          <a:lstStyle/>
          <a:p>
            <a:fld id="{9A8F6307-E4DE-478C-BD80-C80484A5C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98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609600" y="1701800"/>
            <a:ext cx="11074400" cy="4714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464800" y="653891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27200" y="275167"/>
            <a:ext cx="9042400" cy="114300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17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3"/>
          <p:cNvSpPr>
            <a:spLocks noGrp="1"/>
          </p:cNvSpPr>
          <p:nvPr>
            <p:ph type="pic" sz="quarter" idx="10"/>
          </p:nvPr>
        </p:nvSpPr>
        <p:spPr>
          <a:xfrm>
            <a:off x="609600" y="1701800"/>
            <a:ext cx="10972800" cy="46736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464800" y="653891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27200" y="275167"/>
            <a:ext cx="9042400" cy="114300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13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6"/>
          <p:cNvSpPr>
            <a:spLocks noGrp="1"/>
          </p:cNvSpPr>
          <p:nvPr>
            <p:ph type="title"/>
          </p:nvPr>
        </p:nvSpPr>
        <p:spPr>
          <a:xfrm>
            <a:off x="1727200" y="275167"/>
            <a:ext cx="9042400" cy="114300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4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609600" y="1701800"/>
            <a:ext cx="4978400" cy="4368801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5791200" y="1701800"/>
            <a:ext cx="5892800" cy="4368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464800" y="653891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85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8BD2-E4E8-46B6-B47B-4B95235DB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08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7351-3BDD-4F59-A3DB-66318DD82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0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8F6307-E4DE-478C-BD80-C80484A5C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68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UON-Slide-graphBase-pagebottom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6273800"/>
            <a:ext cx="12192000" cy="677333"/>
          </a:xfrm>
          <a:prstGeom prst="rect">
            <a:avLst/>
          </a:prstGeom>
        </p:spPr>
      </p:pic>
      <p:pic>
        <p:nvPicPr>
          <p:cNvPr id="7" name="Image 6" descr="MCC-inernational-finalV0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72269" y="177801"/>
            <a:ext cx="1351732" cy="1351732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F6307-E4DE-478C-BD80-C80484A5C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50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3733" b="1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733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990575" indent="-380990" algn="l" defTabSz="609585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523962" indent="-304792" algn="l" defTabSz="609585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667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2133547" indent="-304792" algn="l" defTabSz="609585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667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743131" indent="-304792" algn="l" defTabSz="609585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667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gi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o.desy.de/event/45968/attachments/95125/130728/IMCC_Poster_Horizontal_Indic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40"/>
          <a:stretch/>
        </p:blipFill>
        <p:spPr bwMode="auto">
          <a:xfrm>
            <a:off x="0" y="25400"/>
            <a:ext cx="12223775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1" y="1619371"/>
            <a:ext cx="1308127" cy="1067217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à coins arrondis 3"/>
          <p:cNvSpPr/>
          <p:nvPr/>
        </p:nvSpPr>
        <p:spPr>
          <a:xfrm>
            <a:off x="2879737" y="1257959"/>
            <a:ext cx="6464300" cy="1790039"/>
          </a:xfrm>
          <a:prstGeom prst="roundRect">
            <a:avLst>
              <a:gd name="adj" fmla="val 957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sz="3600" b="1" dirty="0" smtClean="0"/>
              <a:t>RF breakdown </a:t>
            </a:r>
            <a:r>
              <a:rPr lang="fr-FR" sz="3600" b="1" dirty="0" err="1" smtClean="0"/>
              <a:t>studies</a:t>
            </a:r>
            <a:endParaRPr lang="fr-FR" sz="2400" b="1" dirty="0" smtClean="0"/>
          </a:p>
          <a:p>
            <a:pPr algn="ctr"/>
            <a:r>
              <a:rPr lang="fr-FR" sz="2000" b="1" dirty="0" smtClean="0"/>
              <a:t>Juliette Plouin</a:t>
            </a:r>
          </a:p>
          <a:p>
            <a:pPr algn="ctr"/>
            <a:r>
              <a:rPr lang="fr-FR" sz="2000" dirty="0" smtClean="0"/>
              <a:t>Guillaume Ferrand, Claude Marchand, Sophie </a:t>
            </a:r>
            <a:r>
              <a:rPr lang="fr-FR" sz="2000" dirty="0" err="1" smtClean="0"/>
              <a:t>Pierron</a:t>
            </a:r>
            <a:endParaRPr lang="fr-FR" sz="2000" dirty="0" smtClean="0"/>
          </a:p>
          <a:p>
            <a:pPr algn="ctr"/>
            <a:r>
              <a:rPr lang="fr-FR" dirty="0" smtClean="0"/>
              <a:t>CEA-Saclay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83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9081" t="10198" r="26253" b="20225"/>
          <a:stretch/>
        </p:blipFill>
        <p:spPr>
          <a:xfrm>
            <a:off x="2217329" y="2000447"/>
            <a:ext cx="5867265" cy="338363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7" name="Ellipse 6"/>
          <p:cNvSpPr/>
          <p:nvPr/>
        </p:nvSpPr>
        <p:spPr>
          <a:xfrm>
            <a:off x="4371807" y="4221004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529617" y="4321372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454771" y="4251929"/>
            <a:ext cx="45719" cy="45719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47498" y="5720187"/>
            <a:ext cx="855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Emission </a:t>
            </a:r>
            <a:r>
              <a:rPr lang="fr-FR" dirty="0" err="1" smtClean="0"/>
              <a:t>from</a:t>
            </a:r>
            <a:r>
              <a:rPr lang="fr-FR" dirty="0" smtClean="0"/>
              <a:t> 3 points in the iris </a:t>
            </a:r>
            <a:r>
              <a:rPr lang="fr-FR" dirty="0" err="1" smtClean="0"/>
              <a:t>region</a:t>
            </a:r>
            <a:r>
              <a:rPr lang="fr-FR" dirty="0" smtClean="0"/>
              <a:t> of the </a:t>
            </a:r>
            <a:r>
              <a:rPr lang="fr-FR" dirty="0" err="1" smtClean="0"/>
              <a:t>cavity</a:t>
            </a:r>
            <a:r>
              <a:rPr lang="fr-FR" dirty="0" smtClean="0"/>
              <a:t> (</a:t>
            </a:r>
            <a:r>
              <a:rPr lang="fr-FR" dirty="0" err="1" smtClean="0"/>
              <a:t>where</a:t>
            </a:r>
            <a:r>
              <a:rPr lang="fr-FR" dirty="0" smtClean="0"/>
              <a:t> the E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max)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473080" y="2552599"/>
            <a:ext cx="3203105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dirty="0"/>
              <a:t>Model : DC </a:t>
            </a:r>
            <a:r>
              <a:rPr lang="fr-FR" dirty="0" err="1"/>
              <a:t>emission</a:t>
            </a:r>
            <a:endParaRPr lang="fr-FR" dirty="0"/>
          </a:p>
          <a:p>
            <a:pPr>
              <a:lnSpc>
                <a:spcPct val="200000"/>
              </a:lnSpc>
            </a:pPr>
            <a:r>
              <a:rPr lang="fr-FR" dirty="0" smtClean="0"/>
              <a:t>Emission point area ~ 1 mm</a:t>
            </a:r>
            <a:r>
              <a:rPr lang="fr-FR" baseline="30000" dirty="0" smtClean="0"/>
              <a:t>2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Initial e- </a:t>
            </a:r>
            <a:r>
              <a:rPr lang="fr-FR" dirty="0" err="1" smtClean="0"/>
              <a:t>energy</a:t>
            </a:r>
            <a:r>
              <a:rPr lang="fr-FR" dirty="0" smtClean="0"/>
              <a:t> :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smtClean="0"/>
              <a:t>eV</a:t>
            </a:r>
            <a:endParaRPr lang="fr-FR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8900984" y="5014748"/>
            <a:ext cx="21624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CST PIC </a:t>
            </a:r>
            <a:r>
              <a:rPr lang="fr-FR" dirty="0" err="1" smtClean="0"/>
              <a:t>Solver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Electron </a:t>
            </a:r>
            <a:r>
              <a:rPr lang="fr-FR" dirty="0" err="1"/>
              <a:t>emission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smtClean="0"/>
              <a:t>surface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45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0" y="4077551"/>
            <a:ext cx="6082103" cy="273934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10" y="4591184"/>
            <a:ext cx="3553274" cy="20644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9081" t="10198" r="26253" b="20225"/>
          <a:stretch/>
        </p:blipFill>
        <p:spPr>
          <a:xfrm>
            <a:off x="1965820" y="4540462"/>
            <a:ext cx="3607710" cy="208055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0" y="1424192"/>
            <a:ext cx="5996066" cy="270059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47936" y="4712497"/>
            <a:ext cx="5026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With</a:t>
            </a:r>
            <a:r>
              <a:rPr lang="fr-FR" dirty="0" smtClean="0"/>
              <a:t> DC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(</a:t>
            </a:r>
            <a:r>
              <a:rPr lang="fr-FR" dirty="0" err="1" smtClean="0"/>
              <a:t>superimposed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Result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B = 1 T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electrons</a:t>
            </a:r>
            <a:r>
              <a:rPr lang="fr-FR" dirty="0" smtClean="0"/>
              <a:t> </a:t>
            </a:r>
            <a:r>
              <a:rPr lang="fr-FR" dirty="0" err="1" smtClean="0"/>
              <a:t>follow</a:t>
            </a:r>
            <a:r>
              <a:rPr lang="fr-FR" dirty="0" smtClean="0"/>
              <a:t> </a:t>
            </a:r>
            <a:r>
              <a:rPr lang="fr-FR" dirty="0" err="1" smtClean="0"/>
              <a:t>exactly</a:t>
            </a:r>
            <a:r>
              <a:rPr lang="fr-FR" dirty="0" smtClean="0"/>
              <a:t> the DC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. </a:t>
            </a:r>
          </a:p>
          <a:p>
            <a:r>
              <a:rPr lang="fr-FR" dirty="0" err="1" smtClean="0"/>
              <a:t>Here</a:t>
            </a:r>
            <a:r>
              <a:rPr lang="fr-FR" dirty="0" smtClean="0"/>
              <a:t>,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electrons</a:t>
            </a:r>
            <a:r>
              <a:rPr lang="fr-FR" dirty="0" smtClean="0"/>
              <a:t> hit the </a:t>
            </a:r>
            <a:r>
              <a:rPr lang="fr-FR" dirty="0" err="1" smtClean="0"/>
              <a:t>facing</a:t>
            </a:r>
            <a:r>
              <a:rPr lang="fr-FR" dirty="0" smtClean="0"/>
              <a:t> iris, and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err="1" smtClean="0"/>
              <a:t>fly</a:t>
            </a:r>
            <a:r>
              <a:rPr lang="fr-FR" dirty="0" smtClean="0"/>
              <a:t> up to the </a:t>
            </a:r>
            <a:r>
              <a:rPr lang="fr-FR" dirty="0" err="1" smtClean="0"/>
              <a:t>window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847936" y="2024047"/>
            <a:ext cx="196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Without</a:t>
            </a:r>
            <a:r>
              <a:rPr lang="fr-FR" dirty="0" smtClean="0"/>
              <a:t> DC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880470" y="3310689"/>
            <a:ext cx="1954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Electron max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10 </a:t>
            </a:r>
            <a:r>
              <a:rPr lang="fr-FR" sz="1600" dirty="0" smtClean="0"/>
              <a:t>MeV (</a:t>
            </a:r>
            <a:r>
              <a:rPr lang="fr-FR" sz="1600" dirty="0" err="1" smtClean="0"/>
              <a:t>velocity</a:t>
            </a:r>
            <a:r>
              <a:rPr lang="fr-FR" sz="1600" dirty="0" smtClean="0"/>
              <a:t> close to c)</a:t>
            </a:r>
            <a:endParaRPr lang="fr-FR" sz="1600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6548913" y="3647614"/>
            <a:ext cx="227329" cy="54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6475375" y="1656254"/>
            <a:ext cx="299023" cy="1691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835356" y="1327029"/>
            <a:ext cx="3039144" cy="92333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CST PIC </a:t>
            </a:r>
            <a:r>
              <a:rPr lang="fr-FR" dirty="0" err="1" smtClean="0"/>
              <a:t>solver</a:t>
            </a:r>
            <a:r>
              <a:rPr lang="fr-FR" dirty="0" smtClean="0"/>
              <a:t>  </a:t>
            </a:r>
            <a:r>
              <a:rPr lang="fr-FR" dirty="0" err="1" smtClean="0"/>
              <a:t>with</a:t>
            </a:r>
            <a:r>
              <a:rPr lang="fr-FR" dirty="0" smtClean="0"/>
              <a:t> importation of M </a:t>
            </a:r>
            <a:r>
              <a:rPr lang="fr-FR" dirty="0" err="1" smtClean="0"/>
              <a:t>static</a:t>
            </a:r>
            <a:r>
              <a:rPr lang="fr-FR" dirty="0" smtClean="0"/>
              <a:t> and </a:t>
            </a:r>
            <a:r>
              <a:rPr lang="fr-FR" dirty="0" err="1" smtClean="0"/>
              <a:t>eigenmode</a:t>
            </a:r>
            <a:r>
              <a:rPr lang="fr-FR" dirty="0" smtClean="0"/>
              <a:t> </a:t>
            </a:r>
            <a:r>
              <a:rPr lang="fr-FR" dirty="0" err="1" smtClean="0"/>
              <a:t>solvers</a:t>
            </a:r>
            <a:r>
              <a:rPr lang="fr-FR" dirty="0" smtClean="0"/>
              <a:t>.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727200" y="275167"/>
            <a:ext cx="10147300" cy="715433"/>
          </a:xfrm>
        </p:spPr>
        <p:txBody>
          <a:bodyPr/>
          <a:lstStyle/>
          <a:p>
            <a:r>
              <a:rPr lang="en-US" dirty="0"/>
              <a:t>Electron emission with DC magnetic field and RF field</a:t>
            </a:r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71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Solenoid</a:t>
            </a:r>
            <a:r>
              <a:rPr lang="fr-FR" dirty="0" smtClean="0"/>
              <a:t> orientation</a:t>
            </a:r>
            <a:endParaRPr lang="fr-FR" dirty="0"/>
          </a:p>
        </p:txBody>
      </p:sp>
      <p:pic>
        <p:nvPicPr>
          <p:cNvPr id="15" name="Picture 63" descr="A graph with a line&#10;&#10;Description automatically generated">
            <a:extLst>
              <a:ext uri="{FF2B5EF4-FFF2-40B4-BE49-F238E27FC236}">
                <a16:creationId xmlns:a16="http://schemas.microsoft.com/office/drawing/2014/main" id="{82D8CD14-2BF8-3B68-3F5A-78BE4422D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8788" r="8104" b="6563"/>
          <a:stretch/>
        </p:blipFill>
        <p:spPr>
          <a:xfrm>
            <a:off x="5681350" y="4095508"/>
            <a:ext cx="2770510" cy="211451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9081" t="10198" r="26253" b="20225"/>
          <a:stretch/>
        </p:blipFill>
        <p:spPr>
          <a:xfrm>
            <a:off x="2118550" y="4478454"/>
            <a:ext cx="2338534" cy="134862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9" name="Groupe 18"/>
          <p:cNvGrpSpPr/>
          <p:nvPr/>
        </p:nvGrpSpPr>
        <p:grpSpPr>
          <a:xfrm>
            <a:off x="1784029" y="4181303"/>
            <a:ext cx="465667" cy="485731"/>
            <a:chOff x="5867400" y="1828800"/>
            <a:chExt cx="465667" cy="485731"/>
          </a:xfrm>
        </p:grpSpPr>
        <p:sp>
          <p:nvSpPr>
            <p:cNvPr id="18" name="Rectangle 17"/>
            <p:cNvSpPr/>
            <p:nvPr/>
          </p:nvSpPr>
          <p:spPr>
            <a:xfrm>
              <a:off x="5867400" y="1828800"/>
              <a:ext cx="465667" cy="485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Plus 16"/>
            <p:cNvSpPr/>
            <p:nvPr/>
          </p:nvSpPr>
          <p:spPr>
            <a:xfrm>
              <a:off x="5867400" y="1828800"/>
              <a:ext cx="465667" cy="485731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4392469" y="5740792"/>
            <a:ext cx="465667" cy="485731"/>
            <a:chOff x="5867400" y="1828800"/>
            <a:chExt cx="465667" cy="485731"/>
          </a:xfrm>
        </p:grpSpPr>
        <p:sp>
          <p:nvSpPr>
            <p:cNvPr id="21" name="Rectangle 20"/>
            <p:cNvSpPr/>
            <p:nvPr/>
          </p:nvSpPr>
          <p:spPr>
            <a:xfrm>
              <a:off x="5867400" y="1828800"/>
              <a:ext cx="465667" cy="485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Plus 21"/>
            <p:cNvSpPr/>
            <p:nvPr/>
          </p:nvSpPr>
          <p:spPr>
            <a:xfrm>
              <a:off x="5867400" y="1828800"/>
              <a:ext cx="465667" cy="485731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1784029" y="5677236"/>
            <a:ext cx="465667" cy="485731"/>
            <a:chOff x="6725812" y="2839001"/>
            <a:chExt cx="465667" cy="485731"/>
          </a:xfrm>
        </p:grpSpPr>
        <p:sp>
          <p:nvSpPr>
            <p:cNvPr id="24" name="Rectangle 23"/>
            <p:cNvSpPr/>
            <p:nvPr/>
          </p:nvSpPr>
          <p:spPr>
            <a:xfrm>
              <a:off x="6725812" y="2839001"/>
              <a:ext cx="465667" cy="485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Moins 25"/>
            <p:cNvSpPr/>
            <p:nvPr/>
          </p:nvSpPr>
          <p:spPr>
            <a:xfrm>
              <a:off x="6725812" y="2895600"/>
              <a:ext cx="465667" cy="406401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4327853" y="4181303"/>
            <a:ext cx="465667" cy="485731"/>
            <a:chOff x="6725812" y="2839001"/>
            <a:chExt cx="465667" cy="485731"/>
          </a:xfrm>
        </p:grpSpPr>
        <p:sp>
          <p:nvSpPr>
            <p:cNvPr id="29" name="Rectangle 28"/>
            <p:cNvSpPr/>
            <p:nvPr/>
          </p:nvSpPr>
          <p:spPr>
            <a:xfrm>
              <a:off x="6725812" y="2839001"/>
              <a:ext cx="465667" cy="485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Moins 29"/>
            <p:cNvSpPr/>
            <p:nvPr/>
          </p:nvSpPr>
          <p:spPr>
            <a:xfrm>
              <a:off x="6725812" y="2895600"/>
              <a:ext cx="465667" cy="406401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9081" t="10198" r="26253" b="20225"/>
          <a:stretch/>
        </p:blipFill>
        <p:spPr>
          <a:xfrm>
            <a:off x="2118550" y="1486588"/>
            <a:ext cx="2338534" cy="134862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32" name="Groupe 31"/>
          <p:cNvGrpSpPr/>
          <p:nvPr/>
        </p:nvGrpSpPr>
        <p:grpSpPr>
          <a:xfrm>
            <a:off x="1784029" y="1189437"/>
            <a:ext cx="465667" cy="485731"/>
            <a:chOff x="5867400" y="1828800"/>
            <a:chExt cx="465667" cy="485731"/>
          </a:xfrm>
        </p:grpSpPr>
        <p:sp>
          <p:nvSpPr>
            <p:cNvPr id="33" name="Rectangle 32"/>
            <p:cNvSpPr/>
            <p:nvPr/>
          </p:nvSpPr>
          <p:spPr>
            <a:xfrm>
              <a:off x="5867400" y="1828800"/>
              <a:ext cx="465667" cy="485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Plus 33"/>
            <p:cNvSpPr/>
            <p:nvPr/>
          </p:nvSpPr>
          <p:spPr>
            <a:xfrm>
              <a:off x="5867400" y="1828800"/>
              <a:ext cx="465667" cy="485731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4321705" y="1189438"/>
            <a:ext cx="465667" cy="485731"/>
            <a:chOff x="5867400" y="1828800"/>
            <a:chExt cx="465667" cy="485731"/>
          </a:xfrm>
        </p:grpSpPr>
        <p:sp>
          <p:nvSpPr>
            <p:cNvPr id="36" name="Rectangle 35"/>
            <p:cNvSpPr/>
            <p:nvPr/>
          </p:nvSpPr>
          <p:spPr>
            <a:xfrm>
              <a:off x="5867400" y="1828800"/>
              <a:ext cx="465667" cy="485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Plus 36"/>
            <p:cNvSpPr/>
            <p:nvPr/>
          </p:nvSpPr>
          <p:spPr>
            <a:xfrm>
              <a:off x="5867400" y="1828800"/>
              <a:ext cx="465667" cy="485731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1784029" y="2685370"/>
            <a:ext cx="465667" cy="485731"/>
            <a:chOff x="6725812" y="2839001"/>
            <a:chExt cx="465667" cy="485731"/>
          </a:xfrm>
        </p:grpSpPr>
        <p:sp>
          <p:nvSpPr>
            <p:cNvPr id="39" name="Rectangle 38"/>
            <p:cNvSpPr/>
            <p:nvPr/>
          </p:nvSpPr>
          <p:spPr>
            <a:xfrm>
              <a:off x="6725812" y="2839001"/>
              <a:ext cx="465667" cy="485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Moins 39"/>
            <p:cNvSpPr/>
            <p:nvPr/>
          </p:nvSpPr>
          <p:spPr>
            <a:xfrm>
              <a:off x="6725812" y="2895600"/>
              <a:ext cx="465667" cy="406401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4321704" y="2701124"/>
            <a:ext cx="465667" cy="485731"/>
            <a:chOff x="6725812" y="2839001"/>
            <a:chExt cx="465667" cy="485731"/>
          </a:xfrm>
        </p:grpSpPr>
        <p:sp>
          <p:nvSpPr>
            <p:cNvPr id="42" name="Rectangle 41"/>
            <p:cNvSpPr/>
            <p:nvPr/>
          </p:nvSpPr>
          <p:spPr>
            <a:xfrm>
              <a:off x="6725812" y="2839001"/>
              <a:ext cx="465667" cy="485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Moins 42"/>
            <p:cNvSpPr/>
            <p:nvPr/>
          </p:nvSpPr>
          <p:spPr>
            <a:xfrm>
              <a:off x="6725812" y="2895600"/>
              <a:ext cx="465667" cy="406401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4" name="Imag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192" y="1182407"/>
            <a:ext cx="2922668" cy="226236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3026" y="1182407"/>
            <a:ext cx="3262108" cy="1895303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 rot="16200000">
            <a:off x="4809572" y="5013573"/>
            <a:ext cx="1421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 </a:t>
            </a:r>
            <a:r>
              <a:rPr lang="fr-FR" sz="1200" dirty="0" err="1" smtClean="0"/>
              <a:t>field</a:t>
            </a:r>
            <a:r>
              <a:rPr lang="fr-FR" sz="1200" dirty="0" smtClean="0"/>
              <a:t> on axis (T)</a:t>
            </a:r>
            <a:endParaRPr lang="fr-FR" sz="1200" dirty="0"/>
          </a:p>
        </p:txBody>
      </p:sp>
      <p:sp>
        <p:nvSpPr>
          <p:cNvPr id="48" name="ZoneTexte 47"/>
          <p:cNvSpPr txBox="1"/>
          <p:nvPr/>
        </p:nvSpPr>
        <p:spPr>
          <a:xfrm>
            <a:off x="7035801" y="4237902"/>
            <a:ext cx="1416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 smtClean="0"/>
              <a:t>From</a:t>
            </a:r>
            <a:r>
              <a:rPr lang="fr-FR" sz="1100" dirty="0" smtClean="0"/>
              <a:t> Lucio Rossi</a:t>
            </a:r>
            <a:endParaRPr lang="fr-FR" sz="1100" dirty="0"/>
          </a:p>
        </p:txBody>
      </p:sp>
      <p:sp>
        <p:nvSpPr>
          <p:cNvPr id="49" name="ZoneTexte 48"/>
          <p:cNvSpPr txBox="1"/>
          <p:nvPr/>
        </p:nvSpPr>
        <p:spPr>
          <a:xfrm rot="16200000">
            <a:off x="-54673" y="2036222"/>
            <a:ext cx="1843296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Our simulation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 rot="16200000">
            <a:off x="-54673" y="4750895"/>
            <a:ext cx="1843296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Lattice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10075333" y="4967406"/>
            <a:ext cx="52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2249696" y="3578963"/>
            <a:ext cx="1932837" cy="3725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/>
              <a:t>Solenoid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6248400" y="3578963"/>
            <a:ext cx="1932837" cy="3725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B </a:t>
            </a:r>
            <a:r>
              <a:rPr lang="fr-FR" dirty="0" err="1" smtClean="0"/>
              <a:t>field</a:t>
            </a:r>
            <a:r>
              <a:rPr lang="fr-FR" dirty="0" smtClean="0"/>
              <a:t> on axis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9293075" y="3442064"/>
            <a:ext cx="244930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B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 </a:t>
            </a:r>
            <a:r>
              <a:rPr lang="fr-FR" dirty="0" err="1" smtClean="0"/>
              <a:t>followed</a:t>
            </a:r>
            <a:r>
              <a:rPr lang="fr-FR" dirty="0" smtClean="0"/>
              <a:t> by </a:t>
            </a:r>
            <a:r>
              <a:rPr lang="fr-FR" dirty="0" err="1" smtClean="0"/>
              <a:t>electrons</a:t>
            </a:r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9263127" y="5354070"/>
            <a:ext cx="247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Electron </a:t>
            </a:r>
            <a:r>
              <a:rPr lang="fr-FR" dirty="0" err="1" smtClean="0"/>
              <a:t>trajectory</a:t>
            </a:r>
            <a:r>
              <a:rPr lang="fr-FR" dirty="0" smtClean="0"/>
              <a:t> </a:t>
            </a:r>
            <a:r>
              <a:rPr lang="fr-FR" dirty="0" err="1" smtClean="0"/>
              <a:t>c</a:t>
            </a:r>
            <a:r>
              <a:rPr lang="fr-FR" dirty="0" err="1" smtClean="0"/>
              <a:t>alculation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23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63129" y="1668163"/>
            <a:ext cx="80566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fr-FR" sz="4000" b="1" dirty="0" smtClean="0">
                <a:solidFill>
                  <a:srgbClr val="FF9999"/>
                </a:solidFill>
              </a:rPr>
              <a:t>3-D </a:t>
            </a:r>
            <a:r>
              <a:rPr lang="fr-FR" sz="4000" b="1" dirty="0" err="1">
                <a:solidFill>
                  <a:srgbClr val="FF9999"/>
                </a:solidFill>
              </a:rPr>
              <a:t>cavity</a:t>
            </a:r>
            <a:r>
              <a:rPr lang="fr-FR" sz="4000" b="1" dirty="0">
                <a:solidFill>
                  <a:srgbClr val="FF9999"/>
                </a:solidFill>
              </a:rPr>
              <a:t> </a:t>
            </a:r>
            <a:r>
              <a:rPr lang="fr-FR" sz="4000" b="1" dirty="0" smtClean="0">
                <a:solidFill>
                  <a:srgbClr val="FF9999"/>
                </a:solidFill>
              </a:rPr>
              <a:t>design</a:t>
            </a:r>
          </a:p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fr-FR" sz="4000" b="1" dirty="0" smtClean="0">
                <a:solidFill>
                  <a:srgbClr val="FF9999"/>
                </a:solidFill>
              </a:rPr>
              <a:t>Field </a:t>
            </a:r>
            <a:r>
              <a:rPr lang="fr-FR" sz="4000" b="1" dirty="0" err="1">
                <a:solidFill>
                  <a:srgbClr val="FF9999"/>
                </a:solidFill>
              </a:rPr>
              <a:t>emission</a:t>
            </a:r>
            <a:r>
              <a:rPr lang="fr-FR" sz="4000" b="1" dirty="0">
                <a:solidFill>
                  <a:srgbClr val="FF9999"/>
                </a:solidFill>
              </a:rPr>
              <a:t> in an </a:t>
            </a:r>
            <a:r>
              <a:rPr lang="fr-FR" sz="4000" b="1" dirty="0" err="1">
                <a:solidFill>
                  <a:srgbClr val="FF9999"/>
                </a:solidFill>
              </a:rPr>
              <a:t>elliptical</a:t>
            </a:r>
            <a:r>
              <a:rPr lang="fr-FR" sz="4000" b="1" dirty="0">
                <a:solidFill>
                  <a:srgbClr val="FF9999"/>
                </a:solidFill>
              </a:rPr>
              <a:t> </a:t>
            </a:r>
            <a:r>
              <a:rPr lang="fr-FR" sz="4000" b="1" dirty="0" err="1" smtClean="0">
                <a:solidFill>
                  <a:srgbClr val="FF9999"/>
                </a:solidFill>
              </a:rPr>
              <a:t>cavity</a:t>
            </a:r>
            <a:endParaRPr lang="fr-FR" sz="4000" b="1" dirty="0" smtClean="0">
              <a:solidFill>
                <a:srgbClr val="FF9999"/>
              </a:solidFill>
            </a:endParaRPr>
          </a:p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fr-FR" sz="4000" b="1" dirty="0" err="1" smtClean="0">
                <a:solidFill>
                  <a:srgbClr val="FF0000"/>
                </a:solidFill>
              </a:rPr>
              <a:t>Further</a:t>
            </a: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r>
              <a:rPr lang="fr-FR" sz="4000" b="1" dirty="0" err="1">
                <a:solidFill>
                  <a:srgbClr val="FF0000"/>
                </a:solidFill>
              </a:rPr>
              <a:t>studies</a:t>
            </a:r>
            <a:r>
              <a:rPr lang="fr-FR" sz="4000" b="1" dirty="0">
                <a:solidFill>
                  <a:srgbClr val="FF0000"/>
                </a:solidFill>
              </a:rPr>
              <a:t> on breakdown </a:t>
            </a:r>
            <a:r>
              <a:rPr lang="fr-FR" sz="4000" b="1" dirty="0" err="1">
                <a:solidFill>
                  <a:srgbClr val="FF0000"/>
                </a:solidFill>
              </a:rPr>
              <a:t>phenomena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 </a:t>
            </a:r>
            <a:r>
              <a:rPr lang="fr-FR" dirty="0" err="1" smtClean="0"/>
              <a:t>field</a:t>
            </a:r>
            <a:r>
              <a:rPr lang="fr-FR" dirty="0" smtClean="0"/>
              <a:t> influence on the 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err="1" smtClean="0"/>
              <a:t>beamlet</a:t>
            </a:r>
            <a:r>
              <a:rPr lang="fr-FR" dirty="0" smtClean="0"/>
              <a:t> size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/>
          <a:srcRect l="2439" t="5325" r="13586" b="5237"/>
          <a:stretch/>
        </p:blipFill>
        <p:spPr>
          <a:xfrm>
            <a:off x="99487" y="4445841"/>
            <a:ext cx="3583710" cy="85898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7" y="1684417"/>
            <a:ext cx="2700698" cy="249709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/>
          <a:srcRect l="5058" t="6555" r="2524" b="1170"/>
          <a:stretch/>
        </p:blipFill>
        <p:spPr>
          <a:xfrm>
            <a:off x="5512288" y="1370821"/>
            <a:ext cx="3177310" cy="157941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210" y="2247343"/>
            <a:ext cx="2330022" cy="73044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1989" y="3035936"/>
            <a:ext cx="3733022" cy="63220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5718" y="1280255"/>
            <a:ext cx="3320089" cy="133231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8"/>
          <a:srcRect r="4162"/>
          <a:stretch/>
        </p:blipFill>
        <p:spPr>
          <a:xfrm>
            <a:off x="8923867" y="3610311"/>
            <a:ext cx="3074169" cy="284972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8" name="Flèche droite 27"/>
          <p:cNvSpPr/>
          <p:nvPr/>
        </p:nvSpPr>
        <p:spPr>
          <a:xfrm>
            <a:off x="2827242" y="1971753"/>
            <a:ext cx="2625694" cy="24058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>
            <a:off x="8748950" y="2459546"/>
            <a:ext cx="324000" cy="22701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31" name="Flèche droite 30"/>
          <p:cNvSpPr/>
          <p:nvPr/>
        </p:nvSpPr>
        <p:spPr>
          <a:xfrm rot="5400000">
            <a:off x="11126414" y="2984136"/>
            <a:ext cx="400635" cy="22701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507345" y="4481785"/>
            <a:ext cx="424837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This formula </a:t>
            </a:r>
            <a:r>
              <a:rPr lang="fr-FR" dirty="0" err="1" smtClean="0"/>
              <a:t>gives</a:t>
            </a:r>
            <a:r>
              <a:rPr lang="fr-FR" dirty="0" smtClean="0"/>
              <a:t> a </a:t>
            </a:r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r>
              <a:rPr lang="fr-FR" dirty="0" smtClean="0"/>
              <a:t>. </a:t>
            </a:r>
            <a:endParaRPr lang="fr-FR" dirty="0" smtClean="0"/>
          </a:p>
          <a:p>
            <a:pPr>
              <a:spcAft>
                <a:spcPts val="600"/>
              </a:spcAft>
            </a:pPr>
            <a:r>
              <a:rPr lang="fr-FR" dirty="0" err="1" smtClean="0"/>
              <a:t>Calculation</a:t>
            </a:r>
            <a:r>
              <a:rPr lang="fr-FR" dirty="0" smtClean="0"/>
              <a:t> of </a:t>
            </a:r>
            <a:r>
              <a:rPr lang="fr-FR" dirty="0" smtClean="0"/>
              <a:t>spatial </a:t>
            </a:r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smtClean="0"/>
              <a:t>gradient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of </a:t>
            </a:r>
            <a:r>
              <a:rPr lang="fr-FR" dirty="0" err="1" smtClean="0"/>
              <a:t>interest</a:t>
            </a:r>
            <a:r>
              <a:rPr lang="fr-FR" dirty="0" smtClean="0"/>
              <a:t>?</a:t>
            </a:r>
            <a:endParaRPr lang="fr-FR" dirty="0"/>
          </a:p>
        </p:txBody>
      </p:sp>
      <p:cxnSp>
        <p:nvCxnSpPr>
          <p:cNvPr id="37" name="Connecteur en angle 36"/>
          <p:cNvCxnSpPr>
            <a:stCxn id="25" idx="2"/>
            <a:endCxn id="34" idx="0"/>
          </p:cNvCxnSpPr>
          <p:nvPr/>
        </p:nvCxnSpPr>
        <p:spPr>
          <a:xfrm rot="5400000">
            <a:off x="7589038" y="1655060"/>
            <a:ext cx="1869220" cy="378423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9014" y="6404856"/>
            <a:ext cx="4532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D. </a:t>
            </a:r>
            <a:r>
              <a:rPr lang="fr-FR" sz="1400" dirty="0" err="1" smtClean="0"/>
              <a:t>Bowring</a:t>
            </a:r>
            <a:r>
              <a:rPr lang="fr-FR" sz="1400" dirty="0" smtClean="0"/>
              <a:t> et </a:t>
            </a:r>
            <a:r>
              <a:rPr lang="fr-FR" sz="1400" dirty="0"/>
              <a:t>al., Phys. </a:t>
            </a:r>
            <a:r>
              <a:rPr lang="fr-FR" sz="1400" dirty="0" err="1"/>
              <a:t>Rev</a:t>
            </a:r>
            <a:r>
              <a:rPr lang="fr-FR" sz="1400" dirty="0"/>
              <a:t>. </a:t>
            </a:r>
            <a:r>
              <a:rPr lang="fr-FR" sz="1400" dirty="0" err="1"/>
              <a:t>Accel</a:t>
            </a:r>
            <a:r>
              <a:rPr lang="fr-FR" sz="1400" dirty="0"/>
              <a:t>. </a:t>
            </a:r>
            <a:r>
              <a:rPr lang="fr-FR" sz="1400" dirty="0" err="1"/>
              <a:t>Beams</a:t>
            </a:r>
            <a:r>
              <a:rPr lang="fr-FR" sz="1400" dirty="0"/>
              <a:t> </a:t>
            </a:r>
            <a:r>
              <a:rPr lang="fr-FR" sz="1400" dirty="0" smtClean="0"/>
              <a:t>24, 072001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871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 </a:t>
            </a:r>
            <a:r>
              <a:rPr lang="fr-FR" dirty="0" err="1" smtClean="0"/>
              <a:t>field</a:t>
            </a:r>
            <a:r>
              <a:rPr lang="fr-FR" dirty="0" smtClean="0"/>
              <a:t> influence on the initial </a:t>
            </a:r>
            <a:r>
              <a:rPr lang="fr-FR" dirty="0" err="1" smtClean="0"/>
              <a:t>emission</a:t>
            </a:r>
            <a:r>
              <a:rPr lang="fr-FR" dirty="0" smtClean="0"/>
              <a:t> </a:t>
            </a:r>
            <a:r>
              <a:rPr lang="fr-FR" dirty="0" err="1" smtClean="0"/>
              <a:t>itself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04094" y="1989513"/>
            <a:ext cx="10724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err="1" smtClean="0"/>
              <a:t>What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nature of </a:t>
            </a:r>
            <a:r>
              <a:rPr lang="fr-FR" sz="2800" dirty="0" err="1" smtClean="0"/>
              <a:t>ejected</a:t>
            </a:r>
            <a:r>
              <a:rPr lang="fr-FR" sz="2800" dirty="0" smtClean="0"/>
              <a:t> </a:t>
            </a:r>
            <a:r>
              <a:rPr lang="fr-FR" sz="2800" dirty="0" err="1" smtClean="0"/>
              <a:t>matter</a:t>
            </a:r>
            <a:r>
              <a:rPr lang="fr-FR" sz="2800" dirty="0" smtClean="0"/>
              <a:t> in breakdown </a:t>
            </a:r>
            <a:r>
              <a:rPr lang="fr-FR" sz="2800" dirty="0" err="1" smtClean="0"/>
              <a:t>phenomena</a:t>
            </a:r>
            <a:r>
              <a:rPr lang="fr-FR" sz="2800" dirty="0" smtClean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Electrons ? </a:t>
            </a:r>
            <a:endParaRPr lang="fr-FR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Plasma 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err="1" smtClean="0"/>
              <a:t>Liquid</a:t>
            </a:r>
            <a:r>
              <a:rPr lang="fr-FR" sz="2800" dirty="0" smtClean="0"/>
              <a:t> </a:t>
            </a:r>
            <a:r>
              <a:rPr lang="fr-FR" sz="2800" dirty="0" err="1" smtClean="0"/>
              <a:t>metal</a:t>
            </a:r>
            <a:r>
              <a:rPr lang="fr-FR" sz="2800" dirty="0" smtClean="0"/>
              <a:t> 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671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7_Flying_Bright_Object1_ENG__Fig19inPRA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61407" y="864479"/>
            <a:ext cx="7150100" cy="452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23827" y="5362231"/>
            <a:ext cx="4392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 smtClean="0"/>
              <a:t>Movie</a:t>
            </a:r>
            <a:r>
              <a:rPr lang="fr-FR" sz="1200" dirty="0" smtClean="0"/>
              <a:t> : </a:t>
            </a:r>
            <a:r>
              <a:rPr lang="fr-FR" sz="1200" dirty="0" smtClean="0"/>
              <a:t>https</a:t>
            </a:r>
            <a:r>
              <a:rPr lang="fr-FR" sz="1200" dirty="0"/>
              <a:t>://www2.kek.jp/accl/eng/topics/topics190122.html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1249" y="5615782"/>
            <a:ext cx="7639078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&lt; Figure 7 &gt; </a:t>
            </a:r>
            <a:r>
              <a:rPr lang="en-US" sz="1600" dirty="0" smtClean="0"/>
              <a:t>[…] A </a:t>
            </a:r>
            <a:r>
              <a:rPr lang="en-US" sz="1600" dirty="0"/>
              <a:t>flying bright object appeared near the downstream end plate (right image), moving upstream, and impacted the upstream end plate (left image) at t = 0.081 s. </a:t>
            </a:r>
            <a:r>
              <a:rPr lang="en-US" sz="1600" dirty="0">
                <a:solidFill>
                  <a:srgbClr val="FF0000"/>
                </a:solidFill>
              </a:rPr>
              <a:t>Breakdown occurred at the moment of impact (t = 0.081 </a:t>
            </a:r>
            <a:r>
              <a:rPr lang="en-US" sz="1600" dirty="0" smtClean="0">
                <a:solidFill>
                  <a:srgbClr val="FF0000"/>
                </a:solidFill>
              </a:rPr>
              <a:t>s) […]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6415557" y="6519446"/>
            <a:ext cx="5093147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err="1" smtClean="0"/>
              <a:t>Fireballs</a:t>
            </a:r>
            <a:r>
              <a:rPr lang="fr-FR" sz="1600" dirty="0" smtClean="0"/>
              <a:t> speed ~few m/s, not </a:t>
            </a:r>
            <a:r>
              <a:rPr lang="fr-FR" sz="1600" dirty="0" err="1" smtClean="0"/>
              <a:t>driven</a:t>
            </a:r>
            <a:r>
              <a:rPr lang="fr-FR" sz="1600" dirty="0" smtClean="0"/>
              <a:t> by </a:t>
            </a:r>
            <a:r>
              <a:rPr lang="fr-FR" sz="1600" dirty="0" err="1" smtClean="0"/>
              <a:t>electrical</a:t>
            </a:r>
            <a:r>
              <a:rPr lang="fr-FR" sz="1600" dirty="0" smtClean="0"/>
              <a:t> </a:t>
            </a:r>
            <a:r>
              <a:rPr lang="fr-FR" sz="1600" dirty="0" err="1" smtClean="0"/>
              <a:t>field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120965" y="5286758"/>
            <a:ext cx="3996492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meas</a:t>
            </a:r>
            <a:r>
              <a:rPr lang="fr-FR" dirty="0" smtClean="0"/>
              <a:t> (IR camera)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conclude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</a:t>
            </a:r>
            <a:r>
              <a:rPr lang="fr-FR" dirty="0" err="1" smtClean="0"/>
              <a:t>flying</a:t>
            </a:r>
            <a:r>
              <a:rPr lang="fr-FR" dirty="0" smtClean="0"/>
              <a:t> </a:t>
            </a:r>
            <a:r>
              <a:rPr lang="fr-FR" dirty="0" err="1" smtClean="0"/>
              <a:t>object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copper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</a:t>
            </a:r>
            <a:r>
              <a:rPr lang="fr-FR" dirty="0" err="1" smtClean="0"/>
              <a:t>Fireball</a:t>
            </a:r>
            <a:r>
              <a:rPr lang="fr-FR" dirty="0"/>
              <a:t> » </a:t>
            </a:r>
            <a:r>
              <a:rPr lang="fr-FR" dirty="0" err="1"/>
              <a:t>emission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emitter</a:t>
            </a:r>
            <a:r>
              <a:rPr lang="fr-FR" dirty="0"/>
              <a:t>, Abe et al. 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325" y="2193549"/>
            <a:ext cx="2895749" cy="21400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ZoneTexte 15"/>
          <p:cNvSpPr txBox="1"/>
          <p:nvPr/>
        </p:nvSpPr>
        <p:spPr>
          <a:xfrm>
            <a:off x="279325" y="4333609"/>
            <a:ext cx="3364984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RF </a:t>
            </a:r>
            <a:r>
              <a:rPr lang="fr-FR" dirty="0" err="1" smtClean="0"/>
              <a:t>cavity</a:t>
            </a:r>
            <a:r>
              <a:rPr lang="fr-FR" dirty="0" smtClean="0"/>
              <a:t> (509 MHz) </a:t>
            </a:r>
            <a:r>
              <a:rPr lang="fr-FR" dirty="0" err="1" smtClean="0"/>
              <a:t>equipped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high speed camera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7611" y="6355421"/>
            <a:ext cx="4153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T. Abe </a:t>
            </a:r>
            <a:r>
              <a:rPr lang="fr-FR" sz="1400" dirty="0"/>
              <a:t>et al., Phys. </a:t>
            </a:r>
            <a:r>
              <a:rPr lang="fr-FR" sz="1400" dirty="0" err="1"/>
              <a:t>Rev</a:t>
            </a:r>
            <a:r>
              <a:rPr lang="fr-FR" sz="1400" dirty="0"/>
              <a:t>. </a:t>
            </a:r>
            <a:r>
              <a:rPr lang="fr-FR" sz="1400" dirty="0" err="1"/>
              <a:t>Accel</a:t>
            </a:r>
            <a:r>
              <a:rPr lang="fr-FR" sz="1400" dirty="0"/>
              <a:t>. </a:t>
            </a:r>
            <a:r>
              <a:rPr lang="fr-FR" sz="1400" dirty="0" err="1"/>
              <a:t>Beams</a:t>
            </a:r>
            <a:r>
              <a:rPr lang="fr-FR" sz="1400" dirty="0"/>
              <a:t> </a:t>
            </a:r>
            <a:r>
              <a:rPr lang="fr-FR" sz="1400" dirty="0" smtClean="0"/>
              <a:t>21, 122002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79325" y="1670808"/>
            <a:ext cx="131529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No B </a:t>
            </a:r>
            <a:r>
              <a:rPr lang="fr-FR" dirty="0" err="1" smtClean="0"/>
              <a:t>field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615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42" y="3564908"/>
            <a:ext cx="3523550" cy="26841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542" y="2325587"/>
            <a:ext cx="3576008" cy="43017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964873" y="969253"/>
            <a:ext cx="8572783" cy="1077218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smtClean="0"/>
              <a:t>“In </a:t>
            </a:r>
            <a:r>
              <a:rPr lang="en-US" sz="1600" dirty="0"/>
              <a:t>this article, we give insights to the atomic scale</a:t>
            </a:r>
          </a:p>
          <a:p>
            <a:r>
              <a:rPr lang="en-US" sz="1600" dirty="0"/>
              <a:t>processes taking place in metal </a:t>
            </a:r>
            <a:r>
              <a:rPr lang="en-US" sz="1600" dirty="0" err="1"/>
              <a:t>nanotips</a:t>
            </a:r>
            <a:r>
              <a:rPr lang="en-US" sz="1600" dirty="0"/>
              <a:t> under intense field emission conditions. </a:t>
            </a:r>
            <a:r>
              <a:rPr lang="en-US" sz="1600" dirty="0" smtClean="0"/>
              <a:t>[…]. We </a:t>
            </a:r>
            <a:r>
              <a:rPr lang="en-US" sz="1600" dirty="0"/>
              <a:t>find that when a sufficiently </a:t>
            </a:r>
            <a:r>
              <a:rPr lang="en-US" sz="1600" dirty="0" smtClean="0"/>
              <a:t>high electric </a:t>
            </a:r>
            <a:r>
              <a:rPr lang="en-US" sz="1600" dirty="0"/>
              <a:t>field is applied to the tip, the emission-generated heat partially melts it and the </a:t>
            </a:r>
            <a:r>
              <a:rPr lang="en-US" sz="1600" dirty="0" smtClean="0"/>
              <a:t>field-induced force </a:t>
            </a:r>
            <a:r>
              <a:rPr lang="en-US" sz="1600" dirty="0"/>
              <a:t>elongates and sharpens it</a:t>
            </a:r>
            <a:r>
              <a:rPr lang="en-US" sz="1600" dirty="0" smtClean="0"/>
              <a:t>.”</a:t>
            </a:r>
            <a:endParaRPr lang="fr-FR" sz="1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972" y="2533204"/>
            <a:ext cx="3737913" cy="38864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4363732" y="2133939"/>
            <a:ext cx="3604392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fr-FR" dirty="0" err="1"/>
              <a:t>Molecular</a:t>
            </a:r>
            <a:r>
              <a:rPr lang="fr-FR" dirty="0"/>
              <a:t> </a:t>
            </a:r>
            <a:r>
              <a:rPr lang="fr-FR" dirty="0" err="1"/>
              <a:t>dynamics</a:t>
            </a:r>
            <a:r>
              <a:rPr lang="fr-FR" dirty="0"/>
              <a:t> simulations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32594" y="2718069"/>
            <a:ext cx="1761359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/>
              <a:t>Static</a:t>
            </a:r>
            <a:r>
              <a:rPr lang="fr-FR" dirty="0" smtClean="0"/>
              <a:t> E </a:t>
            </a:r>
            <a:r>
              <a:rPr lang="fr-FR" dirty="0" err="1" smtClean="0"/>
              <a:t>field</a:t>
            </a:r>
            <a:endParaRPr lang="fr-FR" dirty="0" smtClean="0"/>
          </a:p>
          <a:p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transfer</a:t>
            </a:r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8299781" y="2127082"/>
            <a:ext cx="2871071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fr-FR" dirty="0"/>
              <a:t>Formation of Taylor </a:t>
            </a:r>
            <a:r>
              <a:rPr lang="fr-FR" dirty="0" err="1"/>
              <a:t>cones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Atoms ejection from an </a:t>
            </a:r>
            <a:r>
              <a:rPr lang="en-US" dirty="0" smtClean="0"/>
              <a:t>emitter, </a:t>
            </a:r>
            <a:r>
              <a:rPr lang="en-US" dirty="0" err="1" smtClean="0"/>
              <a:t>Kyritsakis</a:t>
            </a:r>
            <a:r>
              <a:rPr lang="en-US" dirty="0" smtClean="0"/>
              <a:t> et al.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5365" y="6449608"/>
            <a:ext cx="4308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333333"/>
                </a:solidFill>
                <a:latin typeface="+mj-lt"/>
              </a:rPr>
              <a:t>A </a:t>
            </a:r>
            <a:r>
              <a:rPr lang="fr-FR" sz="1400" dirty="0" err="1">
                <a:solidFill>
                  <a:srgbClr val="333333"/>
                </a:solidFill>
                <a:latin typeface="+mj-lt"/>
              </a:rPr>
              <a:t>Kyritsakis</a:t>
            </a:r>
            <a:r>
              <a:rPr lang="fr-FR" sz="1400" dirty="0">
                <a:solidFill>
                  <a:srgbClr val="333333"/>
                </a:solidFill>
                <a:latin typeface="+mj-lt"/>
              </a:rPr>
              <a:t> et </a:t>
            </a:r>
            <a:r>
              <a:rPr lang="fr-FR" sz="1400" dirty="0" smtClean="0">
                <a:solidFill>
                  <a:srgbClr val="333333"/>
                </a:solidFill>
                <a:latin typeface="+mj-lt"/>
              </a:rPr>
              <a:t>al,</a:t>
            </a:r>
            <a:r>
              <a:rPr lang="fr-FR" sz="1400" dirty="0">
                <a:solidFill>
                  <a:srgbClr val="333333"/>
                </a:solidFill>
                <a:latin typeface="+mj-lt"/>
              </a:rPr>
              <a:t> J. Phys. D: </a:t>
            </a:r>
            <a:r>
              <a:rPr lang="fr-FR" sz="1400" dirty="0" err="1">
                <a:solidFill>
                  <a:srgbClr val="333333"/>
                </a:solidFill>
                <a:latin typeface="+mj-lt"/>
              </a:rPr>
              <a:t>Appl</a:t>
            </a:r>
            <a:r>
              <a:rPr lang="fr-FR" sz="1400" dirty="0">
                <a:solidFill>
                  <a:srgbClr val="333333"/>
                </a:solidFill>
                <a:latin typeface="+mj-lt"/>
              </a:rPr>
              <a:t>. Phys. 51 225203</a:t>
            </a:r>
            <a:endParaRPr lang="fr-FR" sz="1400" dirty="0"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79325" y="1670808"/>
            <a:ext cx="131529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No B </a:t>
            </a:r>
            <a:r>
              <a:rPr lang="fr-FR" dirty="0" err="1" smtClean="0"/>
              <a:t>field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51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rganigramme : Processus 12"/>
          <p:cNvSpPr/>
          <p:nvPr/>
        </p:nvSpPr>
        <p:spPr>
          <a:xfrm>
            <a:off x="1727200" y="2059806"/>
            <a:ext cx="1814897" cy="207905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Magneto </a:t>
            </a:r>
            <a:r>
              <a:rPr lang="en-US" sz="2800" dirty="0" err="1"/>
              <a:t>hydrodynamical</a:t>
            </a:r>
            <a:r>
              <a:rPr lang="en-US" sz="2800" dirty="0"/>
              <a:t> simulations from an emitter in presence of RF field and DC magnetic field</a:t>
            </a:r>
            <a:br>
              <a:rPr lang="en-US" sz="2800" dirty="0"/>
            </a:b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82880" y="6119804"/>
            <a:ext cx="565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Study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developed</a:t>
            </a:r>
            <a:r>
              <a:rPr lang="fr-FR" dirty="0" smtClean="0"/>
              <a:t> by a Master </a:t>
            </a:r>
            <a:r>
              <a:rPr lang="fr-FR" dirty="0" err="1" smtClean="0"/>
              <a:t>Student</a:t>
            </a:r>
            <a:r>
              <a:rPr lang="fr-FR" dirty="0" smtClean="0"/>
              <a:t> at CEA </a:t>
            </a:r>
            <a:endParaRPr lang="fr-FR" dirty="0"/>
          </a:p>
        </p:txBody>
      </p:sp>
      <p:sp>
        <p:nvSpPr>
          <p:cNvPr id="14" name="Rectangle avec coins arrondis du même côté 13"/>
          <p:cNvSpPr/>
          <p:nvPr/>
        </p:nvSpPr>
        <p:spPr>
          <a:xfrm rot="5400000">
            <a:off x="1802062" y="2904159"/>
            <a:ext cx="240634" cy="390358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Processus 16"/>
          <p:cNvSpPr/>
          <p:nvPr/>
        </p:nvSpPr>
        <p:spPr>
          <a:xfrm>
            <a:off x="4529221" y="2050180"/>
            <a:ext cx="1814897" cy="207905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avec coins arrondis du même côté 17"/>
          <p:cNvSpPr/>
          <p:nvPr/>
        </p:nvSpPr>
        <p:spPr>
          <a:xfrm rot="5400000">
            <a:off x="4782151" y="2716463"/>
            <a:ext cx="240632" cy="746493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rganigramme : Processus 18"/>
          <p:cNvSpPr/>
          <p:nvPr/>
        </p:nvSpPr>
        <p:spPr>
          <a:xfrm>
            <a:off x="7441399" y="2059806"/>
            <a:ext cx="1814897" cy="207905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8500712" y="2995062"/>
            <a:ext cx="221381" cy="2085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entagone 21"/>
          <p:cNvSpPr/>
          <p:nvPr/>
        </p:nvSpPr>
        <p:spPr>
          <a:xfrm>
            <a:off x="7441399" y="2979021"/>
            <a:ext cx="907448" cy="24063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3542097" y="4901607"/>
            <a:ext cx="4785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Possible scenario ? </a:t>
            </a:r>
          </a:p>
          <a:p>
            <a:r>
              <a:rPr lang="fr-FR" sz="2400" dirty="0" err="1" smtClean="0"/>
              <a:t>Effect</a:t>
            </a:r>
            <a:r>
              <a:rPr lang="fr-FR" sz="2400" dirty="0" smtClean="0"/>
              <a:t> of RF ?</a:t>
            </a:r>
          </a:p>
          <a:p>
            <a:r>
              <a:rPr lang="fr-FR" sz="2400" dirty="0" err="1" smtClean="0"/>
              <a:t>Effect</a:t>
            </a:r>
            <a:r>
              <a:rPr lang="fr-FR" sz="2400" dirty="0" smtClean="0"/>
              <a:t> of B </a:t>
            </a:r>
            <a:r>
              <a:rPr lang="fr-FR" sz="2400" dirty="0" err="1" smtClean="0"/>
              <a:t>field</a:t>
            </a:r>
            <a:r>
              <a:rPr lang="fr-FR" sz="2400" dirty="0" smtClean="0"/>
              <a:t> ?</a:t>
            </a:r>
            <a:endParaRPr lang="fr-FR" sz="2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62013" y="2184935"/>
            <a:ext cx="118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1"/>
                </a:solidFill>
              </a:rPr>
              <a:t>Liquid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metal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867301" y="2226117"/>
            <a:ext cx="167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70C0"/>
                </a:solidFill>
              </a:rPr>
              <a:t>C</a:t>
            </a:r>
            <a:r>
              <a:rPr lang="fr-FR" b="1" dirty="0" err="1" smtClean="0">
                <a:solidFill>
                  <a:srgbClr val="0070C0"/>
                </a:solidFill>
              </a:rPr>
              <a:t>avity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RF E,B </a:t>
            </a:r>
            <a:r>
              <a:rPr lang="fr-FR" b="1" dirty="0" err="1" smtClean="0">
                <a:solidFill>
                  <a:srgbClr val="0070C0"/>
                </a:solidFill>
              </a:rPr>
              <a:t>field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1992429" y="3763478"/>
            <a:ext cx="1135781" cy="0"/>
          </a:xfrm>
          <a:prstGeom prst="straightConnector1">
            <a:avLst/>
          </a:prstGeom>
          <a:ln>
            <a:solidFill>
              <a:srgbClr val="92D05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182260" y="3769531"/>
            <a:ext cx="74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FD14A"/>
                </a:solidFill>
              </a:rPr>
              <a:t>B</a:t>
            </a:r>
            <a:r>
              <a:rPr lang="fr-FR" b="1" baseline="-25000" dirty="0" smtClean="0">
                <a:solidFill>
                  <a:srgbClr val="7FD14A"/>
                </a:solidFill>
              </a:rPr>
              <a:t>DC</a:t>
            </a:r>
            <a:endParaRPr lang="fr-FR" b="1" baseline="-25000" dirty="0">
              <a:solidFill>
                <a:srgbClr val="7FD14A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705418" y="2218096"/>
            <a:ext cx="167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70C0"/>
                </a:solidFill>
              </a:rPr>
              <a:t>C</a:t>
            </a:r>
            <a:r>
              <a:rPr lang="fr-FR" b="1" dirty="0" err="1" smtClean="0">
                <a:solidFill>
                  <a:srgbClr val="0070C0"/>
                </a:solidFill>
              </a:rPr>
              <a:t>avity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RF E,B </a:t>
            </a:r>
            <a:r>
              <a:rPr lang="fr-FR" b="1" dirty="0" err="1" smtClean="0">
                <a:solidFill>
                  <a:srgbClr val="0070C0"/>
                </a:solidFill>
              </a:rPr>
              <a:t>field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4830546" y="3755457"/>
            <a:ext cx="1135781" cy="0"/>
          </a:xfrm>
          <a:prstGeom prst="straightConnector1">
            <a:avLst/>
          </a:prstGeom>
          <a:ln>
            <a:solidFill>
              <a:srgbClr val="92D05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020377" y="3761510"/>
            <a:ext cx="74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FD14A"/>
                </a:solidFill>
              </a:rPr>
              <a:t>B</a:t>
            </a:r>
            <a:r>
              <a:rPr lang="fr-FR" b="1" baseline="-25000" dirty="0" smtClean="0">
                <a:solidFill>
                  <a:srgbClr val="7FD14A"/>
                </a:solidFill>
              </a:rPr>
              <a:t>DC</a:t>
            </a:r>
            <a:endParaRPr lang="fr-FR" b="1" baseline="-25000" dirty="0">
              <a:solidFill>
                <a:srgbClr val="7FD14A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640855" y="2211871"/>
            <a:ext cx="167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70C0"/>
                </a:solidFill>
              </a:rPr>
              <a:t>C</a:t>
            </a:r>
            <a:r>
              <a:rPr lang="fr-FR" b="1" dirty="0" err="1" smtClean="0">
                <a:solidFill>
                  <a:srgbClr val="0070C0"/>
                </a:solidFill>
              </a:rPr>
              <a:t>avity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RF E,B </a:t>
            </a:r>
            <a:r>
              <a:rPr lang="fr-FR" b="1" dirty="0" err="1" smtClean="0">
                <a:solidFill>
                  <a:srgbClr val="0070C0"/>
                </a:solidFill>
              </a:rPr>
              <a:t>field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7765983" y="3749232"/>
            <a:ext cx="1135781" cy="0"/>
          </a:xfrm>
          <a:prstGeom prst="straightConnector1">
            <a:avLst/>
          </a:prstGeom>
          <a:ln>
            <a:solidFill>
              <a:srgbClr val="92D05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7955814" y="3755285"/>
            <a:ext cx="74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FD14A"/>
                </a:solidFill>
              </a:rPr>
              <a:t>B</a:t>
            </a:r>
            <a:r>
              <a:rPr lang="fr-FR" b="1" baseline="-25000" dirty="0" smtClean="0">
                <a:solidFill>
                  <a:srgbClr val="7FD14A"/>
                </a:solidFill>
              </a:rPr>
              <a:t>DC</a:t>
            </a:r>
            <a:endParaRPr lang="fr-FR" b="1" baseline="-25000" dirty="0">
              <a:solidFill>
                <a:srgbClr val="7FD14A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2413802" y="4378861"/>
            <a:ext cx="6197600" cy="360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955814" y="4442153"/>
            <a:ext cx="167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time</a:t>
            </a:r>
            <a:endParaRPr lang="fr-FR" dirty="0"/>
          </a:p>
        </p:txBody>
      </p:sp>
      <p:cxnSp>
        <p:nvCxnSpPr>
          <p:cNvPr id="8" name="Connecteur droit avec flèche 7"/>
          <p:cNvCxnSpPr>
            <a:stCxn id="24" idx="2"/>
            <a:endCxn id="14" idx="1"/>
          </p:cNvCxnSpPr>
          <p:nvPr/>
        </p:nvCxnSpPr>
        <p:spPr>
          <a:xfrm>
            <a:off x="1053967" y="2831266"/>
            <a:ext cx="673233" cy="26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025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994300" y="3155063"/>
            <a:ext cx="1465799" cy="262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27199" y="275167"/>
            <a:ext cx="9781309" cy="715433"/>
          </a:xfrm>
        </p:spPr>
        <p:txBody>
          <a:bodyPr/>
          <a:lstStyle/>
          <a:p>
            <a:r>
              <a:rPr lang="fr-FR" dirty="0" smtClean="0"/>
              <a:t>RF test </a:t>
            </a:r>
            <a:r>
              <a:rPr lang="fr-FR" dirty="0" err="1" smtClean="0"/>
              <a:t>facility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magnets</a:t>
            </a:r>
            <a:r>
              <a:rPr lang="fr-FR" dirty="0" smtClean="0"/>
              <a:t> …few </a:t>
            </a:r>
            <a:r>
              <a:rPr lang="fr-FR" dirty="0" err="1" smtClean="0"/>
              <a:t>considerations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92187" y="4790264"/>
            <a:ext cx="812800" cy="7087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cavity</a:t>
            </a:r>
            <a:endParaRPr lang="fr-FR" dirty="0"/>
          </a:p>
        </p:txBody>
      </p:sp>
      <p:sp>
        <p:nvSpPr>
          <p:cNvPr id="17" name="Moins 16"/>
          <p:cNvSpPr/>
          <p:nvPr/>
        </p:nvSpPr>
        <p:spPr>
          <a:xfrm>
            <a:off x="1623911" y="3122133"/>
            <a:ext cx="265675" cy="34769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349668" y="2369224"/>
            <a:ext cx="812800" cy="7087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cavity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994301" y="2022395"/>
            <a:ext cx="1465799" cy="262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Plus 20"/>
          <p:cNvSpPr/>
          <p:nvPr/>
        </p:nvSpPr>
        <p:spPr>
          <a:xfrm>
            <a:off x="1623911" y="2037671"/>
            <a:ext cx="265675" cy="242866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 rot="16200000">
            <a:off x="-330112" y="2519338"/>
            <a:ext cx="180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Single </a:t>
            </a:r>
            <a:r>
              <a:rPr lang="fr-FR" dirty="0" err="1" smtClean="0"/>
              <a:t>solenoid</a:t>
            </a:r>
            <a:endParaRPr lang="fr-FR" dirty="0"/>
          </a:p>
        </p:txBody>
      </p:sp>
      <p:pic>
        <p:nvPicPr>
          <p:cNvPr id="27" name="Picture 63" descr="A graph with a line&#10;&#10;Description automatically generated">
            <a:extLst>
              <a:ext uri="{FF2B5EF4-FFF2-40B4-BE49-F238E27FC236}">
                <a16:creationId xmlns:a16="http://schemas.microsoft.com/office/drawing/2014/main" id="{82D8CD14-2BF8-3B68-3F5A-78BE4422DC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4" t="14437" r="11467" b="12721"/>
          <a:stretch/>
        </p:blipFill>
        <p:spPr>
          <a:xfrm>
            <a:off x="3538365" y="4245458"/>
            <a:ext cx="1967346" cy="1819564"/>
          </a:xfrm>
          <a:prstGeom prst="rect">
            <a:avLst/>
          </a:prstGeom>
        </p:spPr>
      </p:pic>
      <p:cxnSp>
        <p:nvCxnSpPr>
          <p:cNvPr id="29" name="Connecteur droit avec flèche 28"/>
          <p:cNvCxnSpPr/>
          <p:nvPr/>
        </p:nvCxnSpPr>
        <p:spPr>
          <a:xfrm>
            <a:off x="3446001" y="5150622"/>
            <a:ext cx="2327563" cy="4618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3422656" y="1965698"/>
            <a:ext cx="170" cy="1550139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 rot="16200000">
            <a:off x="2322946" y="2412323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Bfield</a:t>
            </a:r>
            <a:r>
              <a:rPr lang="fr-FR" dirty="0" smtClean="0"/>
              <a:t> on axis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 rot="16200000">
            <a:off x="-149972" y="4791218"/>
            <a:ext cx="1525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Lattice</a:t>
            </a:r>
            <a:r>
              <a:rPr lang="fr-FR" dirty="0" smtClean="0"/>
              <a:t> pair of </a:t>
            </a:r>
            <a:r>
              <a:rPr lang="fr-FR" dirty="0" err="1" smtClean="0"/>
              <a:t>solenoids</a:t>
            </a:r>
            <a:endParaRPr lang="fr-FR" dirty="0"/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3422825" y="2704004"/>
            <a:ext cx="2059709" cy="2309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Parenthèse ouvrante 37"/>
          <p:cNvSpPr/>
          <p:nvPr/>
        </p:nvSpPr>
        <p:spPr>
          <a:xfrm rot="5400000">
            <a:off x="4258264" y="1152679"/>
            <a:ext cx="262359" cy="1872145"/>
          </a:xfrm>
          <a:prstGeom prst="leftBracket">
            <a:avLst>
              <a:gd name="adj" fmla="val 429835"/>
            </a:avLst>
          </a:prstGeom>
          <a:ln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/>
          <p:cNvCxnSpPr/>
          <p:nvPr/>
        </p:nvCxnSpPr>
        <p:spPr>
          <a:xfrm flipV="1">
            <a:off x="3444357" y="4440992"/>
            <a:ext cx="170" cy="1550139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 rot="16200000">
            <a:off x="2358291" y="4933628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Bfield</a:t>
            </a:r>
            <a:r>
              <a:rPr lang="fr-FR" dirty="0" smtClean="0"/>
              <a:t> on axis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3195782" y="6315590"/>
            <a:ext cx="36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considered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7629236" y="2595418"/>
            <a:ext cx="3694546" cy="30387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40530" y="4413718"/>
            <a:ext cx="437157" cy="242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Plus 46"/>
          <p:cNvSpPr/>
          <p:nvPr/>
        </p:nvSpPr>
        <p:spPr>
          <a:xfrm>
            <a:off x="1226272" y="4413718"/>
            <a:ext cx="265675" cy="242866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2238533" y="5634181"/>
            <a:ext cx="437157" cy="242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Plus 48"/>
          <p:cNvSpPr/>
          <p:nvPr/>
        </p:nvSpPr>
        <p:spPr>
          <a:xfrm>
            <a:off x="2324275" y="5634181"/>
            <a:ext cx="265675" cy="242866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2219245" y="4413718"/>
            <a:ext cx="437157" cy="242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Moins 51"/>
          <p:cNvSpPr/>
          <p:nvPr/>
        </p:nvSpPr>
        <p:spPr>
          <a:xfrm>
            <a:off x="2324275" y="4361304"/>
            <a:ext cx="265675" cy="34769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1146608" y="5581768"/>
            <a:ext cx="437157" cy="242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Moins 53"/>
          <p:cNvSpPr/>
          <p:nvPr/>
        </p:nvSpPr>
        <p:spPr>
          <a:xfrm>
            <a:off x="1251638" y="5529354"/>
            <a:ext cx="265675" cy="34769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138545" y="1724152"/>
            <a:ext cx="5865091" cy="50276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7761924" y="2740767"/>
            <a:ext cx="342917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err="1"/>
              <a:t>Cavity</a:t>
            </a:r>
            <a:r>
              <a:rPr lang="fr-FR" b="1" dirty="0"/>
              <a:t> diagnostics</a:t>
            </a:r>
          </a:p>
          <a:p>
            <a:pPr>
              <a:spcAft>
                <a:spcPts val="600"/>
              </a:spcAft>
            </a:pPr>
            <a:r>
              <a:rPr lang="fr-FR" dirty="0" err="1"/>
              <a:t>Dismountable</a:t>
            </a:r>
            <a:r>
              <a:rPr lang="fr-FR" dirty="0"/>
              <a:t> plates for post mortem </a:t>
            </a:r>
            <a:r>
              <a:rPr lang="fr-FR" dirty="0" err="1"/>
              <a:t>analysis</a:t>
            </a:r>
            <a:endParaRPr lang="fr-FR" dirty="0"/>
          </a:p>
          <a:p>
            <a:pPr>
              <a:spcAft>
                <a:spcPts val="600"/>
              </a:spcAft>
            </a:pPr>
            <a:r>
              <a:rPr lang="fr-FR" dirty="0"/>
              <a:t>Faraday </a:t>
            </a:r>
            <a:r>
              <a:rPr lang="fr-FR" dirty="0" err="1"/>
              <a:t>cups</a:t>
            </a:r>
            <a:endParaRPr lang="fr-FR" dirty="0"/>
          </a:p>
          <a:p>
            <a:pPr>
              <a:spcAft>
                <a:spcPts val="600"/>
              </a:spcAft>
            </a:pPr>
            <a:r>
              <a:rPr lang="fr-FR" dirty="0" err="1"/>
              <a:t>Photomultipliers</a:t>
            </a:r>
            <a:endParaRPr lang="fr-FR" dirty="0"/>
          </a:p>
          <a:p>
            <a:pPr>
              <a:spcAft>
                <a:spcPts val="600"/>
              </a:spcAft>
            </a:pPr>
            <a:r>
              <a:rPr lang="fr-FR" dirty="0"/>
              <a:t>Cameras</a:t>
            </a:r>
          </a:p>
          <a:p>
            <a:pPr>
              <a:spcAft>
                <a:spcPts val="600"/>
              </a:spcAft>
            </a:pPr>
            <a:r>
              <a:rPr lang="fr-FR" dirty="0"/>
              <a:t>Pressure </a:t>
            </a:r>
            <a:r>
              <a:rPr lang="fr-FR" dirty="0" err="1"/>
              <a:t>sensors</a:t>
            </a:r>
            <a:endParaRPr lang="fr-FR" dirty="0"/>
          </a:p>
          <a:p>
            <a:pPr>
              <a:spcAft>
                <a:spcPts val="600"/>
              </a:spcAft>
            </a:pPr>
            <a:r>
              <a:rPr lang="fr-FR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28198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63129" y="1668163"/>
            <a:ext cx="8056605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fr-FR" sz="4000" b="1" dirty="0" smtClean="0">
                <a:solidFill>
                  <a:srgbClr val="FF0000"/>
                </a:solidFill>
              </a:rPr>
              <a:t>3-D </a:t>
            </a:r>
            <a:r>
              <a:rPr lang="fr-FR" sz="4000" b="1" dirty="0" err="1">
                <a:solidFill>
                  <a:srgbClr val="FF0000"/>
                </a:solidFill>
              </a:rPr>
              <a:t>cavity</a:t>
            </a:r>
            <a:r>
              <a:rPr lang="fr-FR" sz="4000" b="1" dirty="0">
                <a:solidFill>
                  <a:srgbClr val="FF0000"/>
                </a:solidFill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</a:rPr>
              <a:t>design</a:t>
            </a:r>
          </a:p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fr-FR" sz="4000" b="1" dirty="0" smtClean="0">
                <a:solidFill>
                  <a:srgbClr val="FF0000"/>
                </a:solidFill>
              </a:rPr>
              <a:t>Field </a:t>
            </a:r>
            <a:r>
              <a:rPr lang="fr-FR" sz="4000" b="1" dirty="0" err="1">
                <a:solidFill>
                  <a:srgbClr val="FF0000"/>
                </a:solidFill>
              </a:rPr>
              <a:t>emission</a:t>
            </a:r>
            <a:r>
              <a:rPr lang="fr-FR" sz="4000" b="1" dirty="0">
                <a:solidFill>
                  <a:srgbClr val="FF0000"/>
                </a:solidFill>
              </a:rPr>
              <a:t> in an </a:t>
            </a:r>
            <a:r>
              <a:rPr lang="fr-FR" sz="4000" b="1" dirty="0" err="1">
                <a:solidFill>
                  <a:srgbClr val="FF0000"/>
                </a:solidFill>
              </a:rPr>
              <a:t>elliptical</a:t>
            </a:r>
            <a:r>
              <a:rPr lang="fr-FR" sz="4000" b="1" dirty="0">
                <a:solidFill>
                  <a:srgbClr val="FF0000"/>
                </a:solidFill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</a:rPr>
              <a:t>cavity</a:t>
            </a:r>
            <a:endParaRPr lang="fr-FR" sz="4000" b="1" dirty="0" smtClean="0">
              <a:solidFill>
                <a:srgbClr val="FF0000"/>
              </a:solidFill>
            </a:endParaRPr>
          </a:p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fr-FR" sz="4000" b="1" dirty="0" err="1" smtClean="0">
                <a:solidFill>
                  <a:srgbClr val="FF0000"/>
                </a:solidFill>
              </a:rPr>
              <a:t>Further</a:t>
            </a: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r>
              <a:rPr lang="fr-FR" sz="4000" b="1" dirty="0" err="1">
                <a:solidFill>
                  <a:srgbClr val="FF0000"/>
                </a:solidFill>
              </a:rPr>
              <a:t>studies</a:t>
            </a:r>
            <a:r>
              <a:rPr lang="fr-FR" sz="4000" b="1" dirty="0">
                <a:solidFill>
                  <a:srgbClr val="FF0000"/>
                </a:solidFill>
              </a:rPr>
              <a:t> on breakdown </a:t>
            </a:r>
            <a:r>
              <a:rPr lang="fr-FR" sz="4000" b="1" dirty="0" err="1">
                <a:solidFill>
                  <a:srgbClr val="FF0000"/>
                </a:solidFill>
              </a:rPr>
              <a:t>phenomena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MUON-SlideGraph-gradient.png">
            <a:extLst>
              <a:ext uri="{FF2B5EF4-FFF2-40B4-BE49-F238E27FC236}">
                <a16:creationId xmlns:a16="http://schemas.microsoft.com/office/drawing/2014/main" id="{FD0A2E31-886D-FDEC-BB58-187C8B287E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4093106"/>
            <a:ext cx="12192000" cy="2810933"/>
          </a:xfrm>
          <a:prstGeom prst="rect">
            <a:avLst/>
          </a:prstGeom>
        </p:spPr>
      </p:pic>
      <p:pic>
        <p:nvPicPr>
          <p:cNvPr id="8" name="Image 7" descr="MUON-SlideGraph-LogoBkgnd2.png">
            <a:extLst>
              <a:ext uri="{FF2B5EF4-FFF2-40B4-BE49-F238E27FC236}">
                <a16:creationId xmlns:a16="http://schemas.microsoft.com/office/drawing/2014/main" id="{1576049A-DC9B-E2FE-8622-2B59A3820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8024" cy="6858000"/>
          </a:xfrm>
          <a:prstGeom prst="rect">
            <a:avLst/>
          </a:prstGeom>
        </p:spPr>
      </p:pic>
      <p:pic>
        <p:nvPicPr>
          <p:cNvPr id="11" name="Image 10" descr="MCC-inernational-finalV01.png">
            <a:extLst>
              <a:ext uri="{FF2B5EF4-FFF2-40B4-BE49-F238E27FC236}">
                <a16:creationId xmlns:a16="http://schemas.microsoft.com/office/drawing/2014/main" id="{995DE5CA-F0A1-099E-D4E7-07ECD2BB4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38" y="184993"/>
            <a:ext cx="1341203" cy="134120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88CDD97-7B2B-7550-7A0D-FFA693C13995}"/>
              </a:ext>
            </a:extLst>
          </p:cNvPr>
          <p:cNvSpPr txBox="1"/>
          <p:nvPr/>
        </p:nvSpPr>
        <p:spPr>
          <a:xfrm>
            <a:off x="3381022" y="2717801"/>
            <a:ext cx="5836356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fr-FR" sz="4267" b="1" i="1" dirty="0" err="1">
                <a:solidFill>
                  <a:prstClr val="black"/>
                </a:solidFill>
                <a:latin typeface="Arial Narrow"/>
                <a:cs typeface="Arial Narrow"/>
              </a:rPr>
              <a:t>Thank</a:t>
            </a:r>
            <a:r>
              <a:rPr lang="fr-FR" sz="4267" b="1" i="1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lang="fr-FR" sz="4267" b="1" i="1" dirty="0" err="1">
                <a:solidFill>
                  <a:prstClr val="black"/>
                </a:solidFill>
                <a:latin typeface="Arial Narrow"/>
                <a:cs typeface="Arial Narrow"/>
              </a:rPr>
              <a:t>you</a:t>
            </a:r>
            <a:endParaRPr lang="fr-FR" sz="4267" b="1" i="1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algn="ctr" defTabSz="609585"/>
            <a:r>
              <a:rPr lang="fr-FR" sz="4267" b="1" i="1" dirty="0">
                <a:solidFill>
                  <a:prstClr val="black"/>
                </a:solidFill>
                <a:latin typeface="Arial Narrow"/>
                <a:cs typeface="Arial Narrow"/>
              </a:rPr>
              <a:t>for attention</a:t>
            </a:r>
            <a:endParaRPr lang="en-GB" sz="4267" b="1" i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00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6" y="3226528"/>
            <a:ext cx="7785329" cy="154858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706879" y="5376489"/>
                <a:ext cx="2192139" cy="52418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𝛽𝜆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=188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879" y="5376489"/>
                <a:ext cx="2192139" cy="5241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72815" y="5500081"/>
                <a:ext cx="2511970" cy="27699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=0.884,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=704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𝑀𝐻𝑧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15" y="5500081"/>
                <a:ext cx="2511970" cy="276999"/>
              </a:xfrm>
              <a:prstGeom prst="rect">
                <a:avLst/>
              </a:prstGeom>
              <a:blipFill>
                <a:blip r:embed="rId4"/>
                <a:stretch>
                  <a:fillRect l="-2415" r="-1208" b="-3125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39091" y="2515123"/>
            <a:ext cx="6266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 to the MuCol stage B5 </a:t>
            </a:r>
            <a:r>
              <a:rPr lang="en-US" alt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 in a </a:t>
            </a:r>
            <a:r>
              <a:rPr lang="en-US" altLang="fr-FR" dirty="0" smtClean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alt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-mode</a:t>
            </a:r>
            <a:endParaRPr lang="fr-FR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96237" y="998260"/>
            <a:ext cx="7405561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6.2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parallel, a 3-cells cavity has been designed by CEA, based on electric coupling, in order to allow comparison with magnetic coupling structure. A main advantage is to avoid the presence of metallic sheet (beryllium or any other metal) between the cells. 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/>
          <a:srcRect l="5316" t="12666" r="5745" b="13682"/>
          <a:stretch/>
        </p:blipFill>
        <p:spPr>
          <a:xfrm>
            <a:off x="8308109" y="3016484"/>
            <a:ext cx="3722255" cy="22813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13505" y="4311878"/>
            <a:ext cx="312119" cy="14901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956316" y="4284024"/>
            <a:ext cx="312119" cy="14901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090247" y="4292791"/>
            <a:ext cx="312119" cy="14901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558784" y="5500081"/>
                <a:ext cx="1749325" cy="27699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=26.3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𝑀𝑉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784" y="5500081"/>
                <a:ext cx="1749325" cy="276999"/>
              </a:xfrm>
              <a:prstGeom prst="rect">
                <a:avLst/>
              </a:prstGeom>
              <a:blipFill>
                <a:blip r:embed="rId6"/>
                <a:stretch>
                  <a:fillRect l="-2422" r="-1038" b="-3125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re 3"/>
          <p:cNvSpPr txBox="1">
            <a:spLocks/>
          </p:cNvSpPr>
          <p:nvPr/>
        </p:nvSpPr>
        <p:spPr>
          <a:xfrm>
            <a:off x="1727199" y="275167"/>
            <a:ext cx="9070109" cy="588433"/>
          </a:xfrm>
          <a:prstGeom prst="rect">
            <a:avLst/>
          </a:prstGeom>
        </p:spPr>
        <p:txBody>
          <a:bodyPr vert="horz" lIns="0" tIns="0" rIns="0" bIns="0"/>
          <a:lstStyle>
            <a:lvl1pPr algn="ctr" defTabSz="609585" rtl="0" eaLnBrk="1" latinLnBrk="0" hangingPunct="1">
              <a:spcBef>
                <a:spcPct val="0"/>
              </a:spcBef>
              <a:buNone/>
              <a:defRPr sz="3733" b="1" kern="120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l"/>
            <a:r>
              <a:rPr lang="fr-FR" dirty="0" smtClean="0"/>
              <a:t>3 </a:t>
            </a:r>
            <a:r>
              <a:rPr lang="fr-FR" dirty="0" err="1" smtClean="0"/>
              <a:t>cells</a:t>
            </a:r>
            <a:r>
              <a:rPr lang="fr-FR" dirty="0" smtClean="0"/>
              <a:t> 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electric</a:t>
            </a:r>
            <a:r>
              <a:rPr lang="fr-FR" dirty="0" smtClean="0"/>
              <a:t> </a:t>
            </a:r>
            <a:r>
              <a:rPr lang="fr-FR" dirty="0" err="1" smtClean="0"/>
              <a:t>coupling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89014" y="4809404"/>
            <a:ext cx="4193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R. Zhu et al., Phys. </a:t>
            </a:r>
            <a:r>
              <a:rPr lang="fr-FR" sz="1400" dirty="0" err="1"/>
              <a:t>Rev</a:t>
            </a:r>
            <a:r>
              <a:rPr lang="fr-FR" sz="1400" dirty="0"/>
              <a:t>. </a:t>
            </a:r>
            <a:r>
              <a:rPr lang="fr-FR" sz="1400" dirty="0" err="1"/>
              <a:t>Accel</a:t>
            </a:r>
            <a:r>
              <a:rPr lang="fr-FR" sz="1400" dirty="0"/>
              <a:t>. </a:t>
            </a:r>
            <a:r>
              <a:rPr lang="fr-FR" sz="1400" dirty="0" err="1"/>
              <a:t>Beams</a:t>
            </a:r>
            <a:r>
              <a:rPr lang="fr-FR" sz="1400" dirty="0"/>
              <a:t> 28, 041003</a:t>
            </a:r>
          </a:p>
        </p:txBody>
      </p:sp>
    </p:spTree>
    <p:extLst>
      <p:ext uri="{BB962C8B-B14F-4D97-AF65-F5344CB8AC3E}">
        <p14:creationId xmlns:p14="http://schemas.microsoft.com/office/powerpoint/2010/main" val="265466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071721" y="2517429"/>
            <a:ext cx="2144231" cy="1586973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geometry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829130"/>
              </p:ext>
            </p:extLst>
          </p:nvPr>
        </p:nvGraphicFramePr>
        <p:xfrm>
          <a:off x="9620938" y="947007"/>
          <a:ext cx="2437379" cy="49380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5887">
                  <a:extLst>
                    <a:ext uri="{9D8B030D-6E8A-4147-A177-3AD203B41FA5}">
                      <a16:colId xmlns:a16="http://schemas.microsoft.com/office/drawing/2014/main" val="936994188"/>
                    </a:ext>
                  </a:extLst>
                </a:gridCol>
                <a:gridCol w="525940">
                  <a:extLst>
                    <a:ext uri="{9D8B030D-6E8A-4147-A177-3AD203B41FA5}">
                      <a16:colId xmlns:a16="http://schemas.microsoft.com/office/drawing/2014/main" val="3094196731"/>
                    </a:ext>
                  </a:extLst>
                </a:gridCol>
                <a:gridCol w="1475552">
                  <a:extLst>
                    <a:ext uri="{9D8B030D-6E8A-4147-A177-3AD203B41FA5}">
                      <a16:colId xmlns:a16="http://schemas.microsoft.com/office/drawing/2014/main" val="2351442682"/>
                    </a:ext>
                  </a:extLst>
                </a:gridCol>
              </a:tblGrid>
              <a:tr h="253296">
                <a:tc rowSpan="6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err="1" smtClean="0">
                          <a:effectLst/>
                        </a:rPr>
                        <a:t>Inner</a:t>
                      </a:r>
                      <a:r>
                        <a:rPr lang="fr-FR" sz="1400" u="none" strike="noStrike" dirty="0" smtClean="0">
                          <a:effectLst/>
                        </a:rPr>
                        <a:t> </a:t>
                      </a:r>
                      <a:r>
                        <a:rPr lang="fr-FR" sz="1400" u="none" strike="noStrike" dirty="0" err="1" smtClean="0">
                          <a:effectLst/>
                        </a:rPr>
                        <a:t>cell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R</a:t>
                      </a:r>
                      <a:r>
                        <a:rPr lang="fr-FR" sz="1400" baseline="-25000" dirty="0" err="1" smtClean="0"/>
                        <a:t>eq</a:t>
                      </a:r>
                      <a:endParaRPr lang="fr-FR" sz="1400" baseline="-25000" dirty="0"/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0.1874</a:t>
                      </a:r>
                      <a:endParaRPr lang="fr-FR" sz="14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3765" marR="3765" marT="3765" marB="0" anchor="ctr"/>
                </a:tc>
                <a:extLst>
                  <a:ext uri="{0D108BD9-81ED-4DB2-BD59-A6C34878D82A}">
                    <a16:rowId xmlns:a16="http://schemas.microsoft.com/office/drawing/2014/main" val="3473720269"/>
                  </a:ext>
                </a:extLst>
              </a:tr>
              <a:tr h="253296">
                <a:tc v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R</a:t>
                      </a:r>
                      <a:r>
                        <a:rPr lang="fr-FR" sz="1400" baseline="-25000" dirty="0" err="1" smtClean="0"/>
                        <a:t>iris</a:t>
                      </a:r>
                      <a:endParaRPr lang="fr-FR" sz="1400" baseline="-25000" dirty="0"/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0.06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extLst>
                  <a:ext uri="{0D108BD9-81ED-4DB2-BD59-A6C34878D82A}">
                    <a16:rowId xmlns:a16="http://schemas.microsoft.com/office/drawing/2014/main" val="676849296"/>
                  </a:ext>
                </a:extLst>
              </a:tr>
              <a:tr h="253296">
                <a:tc v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dirty="0" smtClean="0"/>
                        <a:t>a</a:t>
                      </a:r>
                      <a:r>
                        <a:rPr lang="fr-FR" sz="1400" baseline="-25000" dirty="0" smtClean="0"/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0.06716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extLst>
                  <a:ext uri="{0D108BD9-81ED-4DB2-BD59-A6C34878D82A}">
                    <a16:rowId xmlns:a16="http://schemas.microsoft.com/office/drawing/2014/main" val="95220352"/>
                  </a:ext>
                </a:extLst>
              </a:tr>
              <a:tr h="253296">
                <a:tc v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dirty="0" smtClean="0"/>
                        <a:t>b</a:t>
                      </a:r>
                      <a:r>
                        <a:rPr lang="fr-FR" sz="1400" baseline="-25000" dirty="0" smtClean="0"/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0.065171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extLst>
                  <a:ext uri="{0D108BD9-81ED-4DB2-BD59-A6C34878D82A}">
                    <a16:rowId xmlns:a16="http://schemas.microsoft.com/office/drawing/2014/main" val="2779469672"/>
                  </a:ext>
                </a:extLst>
              </a:tr>
              <a:tr h="253296">
                <a:tc v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dirty="0" smtClean="0"/>
                        <a:t>a</a:t>
                      </a:r>
                      <a:r>
                        <a:rPr lang="fr-FR" sz="1400" baseline="-25000" dirty="0" smtClean="0"/>
                        <a:t>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0.019031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extLst>
                  <a:ext uri="{0D108BD9-81ED-4DB2-BD59-A6C34878D82A}">
                    <a16:rowId xmlns:a16="http://schemas.microsoft.com/office/drawing/2014/main" val="1967817303"/>
                  </a:ext>
                </a:extLst>
              </a:tr>
              <a:tr h="253296">
                <a:tc v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dirty="0" smtClean="0"/>
                        <a:t>b</a:t>
                      </a:r>
                      <a:r>
                        <a:rPr lang="fr-FR" sz="1400" baseline="-25000" dirty="0" smtClean="0"/>
                        <a:t>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0.017366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extLst>
                  <a:ext uri="{0D108BD9-81ED-4DB2-BD59-A6C34878D82A}">
                    <a16:rowId xmlns:a16="http://schemas.microsoft.com/office/drawing/2014/main" val="2758106844"/>
                  </a:ext>
                </a:extLst>
              </a:tr>
              <a:tr h="253296">
                <a:tc rowSpan="6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Outer </a:t>
                      </a:r>
                      <a:r>
                        <a:rPr lang="fr-FR" sz="1400" u="none" strike="noStrike" dirty="0" err="1" smtClean="0">
                          <a:effectLst/>
                        </a:rPr>
                        <a:t>cells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R</a:t>
                      </a:r>
                      <a:r>
                        <a:rPr lang="fr-FR" sz="1400" baseline="-25000" dirty="0" err="1" smtClean="0"/>
                        <a:t>eq</a:t>
                      </a:r>
                      <a:endParaRPr lang="fr-FR" sz="1400" baseline="-25000" dirty="0"/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0.1885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extLst>
                  <a:ext uri="{0D108BD9-81ED-4DB2-BD59-A6C34878D82A}">
                    <a16:rowId xmlns:a16="http://schemas.microsoft.com/office/drawing/2014/main" val="2942813279"/>
                  </a:ext>
                </a:extLst>
              </a:tr>
              <a:tr h="253296">
                <a:tc v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R</a:t>
                      </a:r>
                      <a:r>
                        <a:rPr lang="fr-FR" sz="1400" baseline="-25000" dirty="0" err="1" smtClean="0"/>
                        <a:t>iris</a:t>
                      </a:r>
                      <a:endParaRPr lang="fr-FR" sz="1400" baseline="-25000" dirty="0"/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0.06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extLst>
                  <a:ext uri="{0D108BD9-81ED-4DB2-BD59-A6C34878D82A}">
                    <a16:rowId xmlns:a16="http://schemas.microsoft.com/office/drawing/2014/main" val="1200912305"/>
                  </a:ext>
                </a:extLst>
              </a:tr>
              <a:tr h="253296">
                <a:tc v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dirty="0" smtClean="0"/>
                        <a:t>a</a:t>
                      </a:r>
                      <a:r>
                        <a:rPr lang="fr-FR" sz="1400" baseline="-25000" dirty="0" smtClean="0"/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0.067582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extLst>
                  <a:ext uri="{0D108BD9-81ED-4DB2-BD59-A6C34878D82A}">
                    <a16:rowId xmlns:a16="http://schemas.microsoft.com/office/drawing/2014/main" val="2987425417"/>
                  </a:ext>
                </a:extLst>
              </a:tr>
              <a:tr h="253296">
                <a:tc v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dirty="0" smtClean="0"/>
                        <a:t>b</a:t>
                      </a:r>
                      <a:r>
                        <a:rPr lang="fr-FR" sz="1400" baseline="-25000" dirty="0" smtClean="0"/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0.066989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extLst>
                  <a:ext uri="{0D108BD9-81ED-4DB2-BD59-A6C34878D82A}">
                    <a16:rowId xmlns:a16="http://schemas.microsoft.com/office/drawing/2014/main" val="2113118196"/>
                  </a:ext>
                </a:extLst>
              </a:tr>
              <a:tr h="325830">
                <a:tc v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dirty="0" smtClean="0"/>
                        <a:t>a</a:t>
                      </a:r>
                      <a:r>
                        <a:rPr lang="fr-FR" sz="1400" baseline="-25000" dirty="0" smtClean="0"/>
                        <a:t>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0.016716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extLst>
                  <a:ext uri="{0D108BD9-81ED-4DB2-BD59-A6C34878D82A}">
                    <a16:rowId xmlns:a16="http://schemas.microsoft.com/office/drawing/2014/main" val="2333432757"/>
                  </a:ext>
                </a:extLst>
              </a:tr>
              <a:tr h="253296">
                <a:tc v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dirty="0" smtClean="0"/>
                        <a:t>b</a:t>
                      </a:r>
                      <a:r>
                        <a:rPr lang="fr-FR" sz="1400" baseline="-25000" dirty="0" smtClean="0"/>
                        <a:t>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0.020453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extLst>
                  <a:ext uri="{0D108BD9-81ED-4DB2-BD59-A6C34878D82A}">
                    <a16:rowId xmlns:a16="http://schemas.microsoft.com/office/drawing/2014/main" val="2682288703"/>
                  </a:ext>
                </a:extLst>
              </a:tr>
              <a:tr h="5594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tube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radius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0.06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extLst>
                  <a:ext uri="{0D108BD9-81ED-4DB2-BD59-A6C34878D82A}">
                    <a16:rowId xmlns:a16="http://schemas.microsoft.com/office/drawing/2014/main" val="2903024977"/>
                  </a:ext>
                </a:extLst>
              </a:tr>
              <a:tr h="253296">
                <a:tc rowSpan="5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Coupler port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hole</a:t>
                      </a:r>
                      <a:r>
                        <a:rPr lang="fr-FR" sz="1400" baseline="-25000" dirty="0" err="1" smtClean="0"/>
                        <a:t>A</a:t>
                      </a:r>
                      <a:endParaRPr lang="fr-FR" sz="1400" baseline="-25000" dirty="0"/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0.05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extLst>
                  <a:ext uri="{0D108BD9-81ED-4DB2-BD59-A6C34878D82A}">
                    <a16:rowId xmlns:a16="http://schemas.microsoft.com/office/drawing/2014/main" val="4205553831"/>
                  </a:ext>
                </a:extLst>
              </a:tr>
              <a:tr h="253296">
                <a:tc v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hole</a:t>
                      </a:r>
                      <a:r>
                        <a:rPr lang="fr-FR" sz="1400" baseline="-25000" dirty="0" err="1" smtClean="0"/>
                        <a:t>B</a:t>
                      </a:r>
                      <a:endParaRPr lang="fr-FR" sz="1400" baseline="-25000" dirty="0"/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0.1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extLst>
                  <a:ext uri="{0D108BD9-81ED-4DB2-BD59-A6C34878D82A}">
                    <a16:rowId xmlns:a16="http://schemas.microsoft.com/office/drawing/2014/main" val="1694819687"/>
                  </a:ext>
                </a:extLst>
              </a:tr>
              <a:tr h="253296">
                <a:tc v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W</a:t>
                      </a:r>
                      <a:r>
                        <a:rPr lang="fr-FR" sz="1400" baseline="-25000" dirty="0" smtClean="0"/>
                        <a:t>H</a:t>
                      </a: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0.2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extLst>
                  <a:ext uri="{0D108BD9-81ED-4DB2-BD59-A6C34878D82A}">
                    <a16:rowId xmlns:a16="http://schemas.microsoft.com/office/drawing/2014/main" val="1747562509"/>
                  </a:ext>
                </a:extLst>
              </a:tr>
              <a:tr h="253296">
                <a:tc v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W</a:t>
                      </a:r>
                      <a:r>
                        <a:rPr lang="fr-FR" sz="1400" baseline="-25000" dirty="0" smtClean="0"/>
                        <a:t>A</a:t>
                      </a: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0.123825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extLst>
                  <a:ext uri="{0D108BD9-81ED-4DB2-BD59-A6C34878D82A}">
                    <a16:rowId xmlns:a16="http://schemas.microsoft.com/office/drawing/2014/main" val="1996951842"/>
                  </a:ext>
                </a:extLst>
              </a:tr>
              <a:tr h="253296">
                <a:tc v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W</a:t>
                      </a:r>
                      <a:r>
                        <a:rPr lang="fr-FR" sz="1400" baseline="-25000" dirty="0" smtClean="0"/>
                        <a:t>B</a:t>
                      </a:r>
                      <a:endParaRPr lang="fr-FR" sz="1400" baseline="-25000" dirty="0"/>
                    </a:p>
                  </a:txBody>
                  <a:tcPr marL="3765" marR="3765" marT="376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dirty="0" smtClean="0">
                          <a:effectLst/>
                        </a:rPr>
                        <a:t>2 x </a:t>
                      </a:r>
                      <a:r>
                        <a:rPr lang="fr-FR" sz="1400" dirty="0" smtClean="0"/>
                        <a:t>W</a:t>
                      </a:r>
                      <a:r>
                        <a:rPr lang="fr-FR" sz="1400" baseline="-25000" dirty="0" smtClean="0"/>
                        <a:t>A</a:t>
                      </a:r>
                    </a:p>
                  </a:txBody>
                  <a:tcPr marL="3765" marR="3765" marT="3765" marB="0" anchor="ctr"/>
                </a:tc>
                <a:extLst>
                  <a:ext uri="{0D108BD9-81ED-4DB2-BD59-A6C34878D82A}">
                    <a16:rowId xmlns:a16="http://schemas.microsoft.com/office/drawing/2014/main" val="2370505169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747705" y="1116006"/>
            <a:ext cx="154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Vérifier a/b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67850" y="2305137"/>
            <a:ext cx="178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Coupler port</a:t>
            </a:r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6631157" y="1702030"/>
            <a:ext cx="2840923" cy="2854036"/>
            <a:chOff x="8406938" y="437804"/>
            <a:chExt cx="2840923" cy="2854036"/>
          </a:xfrm>
        </p:grpSpPr>
        <p:sp>
          <p:nvSpPr>
            <p:cNvPr id="17" name="Arc 16"/>
            <p:cNvSpPr/>
            <p:nvPr/>
          </p:nvSpPr>
          <p:spPr>
            <a:xfrm rot="10800000">
              <a:off x="8978001" y="1781109"/>
              <a:ext cx="468959" cy="599986"/>
            </a:xfrm>
            <a:prstGeom prst="arc">
              <a:avLst>
                <a:gd name="adj1" fmla="val 6362100"/>
                <a:gd name="adj2" fmla="val 6145441"/>
              </a:avLst>
            </a:prstGeom>
            <a:ln w="3175"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8" name="Arc 17"/>
            <p:cNvSpPr/>
            <p:nvPr/>
          </p:nvSpPr>
          <p:spPr>
            <a:xfrm>
              <a:off x="9578807" y="1069610"/>
              <a:ext cx="710649" cy="985688"/>
            </a:xfrm>
            <a:prstGeom prst="arc">
              <a:avLst>
                <a:gd name="adj1" fmla="val 17689732"/>
                <a:gd name="adj2" fmla="val 17654226"/>
              </a:avLst>
            </a:prstGeom>
            <a:ln w="3175"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cxnSp>
          <p:nvCxnSpPr>
            <p:cNvPr id="19" name="Connecteur droit 18"/>
            <p:cNvCxnSpPr>
              <a:endCxn id="29" idx="0"/>
            </p:cNvCxnSpPr>
            <p:nvPr/>
          </p:nvCxnSpPr>
          <p:spPr>
            <a:xfrm flipH="1">
              <a:off x="9434983" y="1368995"/>
              <a:ext cx="169962" cy="806759"/>
            </a:xfrm>
            <a:prstGeom prst="line">
              <a:avLst/>
            </a:prstGeom>
            <a:ln w="9525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/>
            <p:cNvSpPr/>
            <p:nvPr/>
          </p:nvSpPr>
          <p:spPr>
            <a:xfrm>
              <a:off x="9578371" y="1069610"/>
              <a:ext cx="710649" cy="985688"/>
            </a:xfrm>
            <a:prstGeom prst="arc">
              <a:avLst>
                <a:gd name="adj1" fmla="val 11795721"/>
                <a:gd name="adj2" fmla="val 17654226"/>
              </a:avLst>
            </a:prstGeom>
            <a:ln w="9525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9966640" y="1536101"/>
              <a:ext cx="399839" cy="33855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chemeClr val="bg2">
                      <a:lumMod val="25000"/>
                    </a:schemeClr>
                  </a:solidFill>
                </a:rPr>
                <a:t>a</a:t>
              </a:r>
              <a:r>
                <a:rPr lang="fr-FR" sz="1600" baseline="-25000" dirty="0" smtClean="0">
                  <a:solidFill>
                    <a:schemeClr val="bg2">
                      <a:lumMod val="25000"/>
                    </a:schemeClr>
                  </a:solidFill>
                </a:rPr>
                <a:t>1</a:t>
              </a:r>
              <a:endParaRPr lang="fr-FR" sz="1600" baseline="-25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9633295" y="1172223"/>
              <a:ext cx="473635" cy="33855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2">
                      <a:lumMod val="25000"/>
                    </a:schemeClr>
                  </a:solidFill>
                </a:rPr>
                <a:t>b</a:t>
              </a:r>
              <a:r>
                <a:rPr lang="fr-FR" sz="1600" baseline="-25000" dirty="0" smtClean="0">
                  <a:solidFill>
                    <a:schemeClr val="bg2">
                      <a:lumMod val="25000"/>
                    </a:schemeClr>
                  </a:solidFill>
                </a:rPr>
                <a:t>1</a:t>
              </a:r>
              <a:endParaRPr lang="fr-FR" sz="1600" baseline="-25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23" name="Connecteur droit 22"/>
            <p:cNvCxnSpPr/>
            <p:nvPr/>
          </p:nvCxnSpPr>
          <p:spPr>
            <a:xfrm flipH="1">
              <a:off x="9212627" y="1773730"/>
              <a:ext cx="432" cy="337448"/>
            </a:xfrm>
            <a:prstGeom prst="line">
              <a:avLst/>
            </a:prstGeom>
            <a:ln w="3175">
              <a:solidFill>
                <a:schemeClr val="bg2">
                  <a:lumMod val="50000"/>
                </a:schemeClr>
              </a:solidFill>
              <a:prstDash val="solid"/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 flipV="1">
              <a:off x="9171379" y="2085335"/>
              <a:ext cx="288000" cy="0"/>
            </a:xfrm>
            <a:prstGeom prst="line">
              <a:avLst/>
            </a:prstGeom>
            <a:ln w="3175">
              <a:solidFill>
                <a:schemeClr val="bg2">
                  <a:lumMod val="50000"/>
                </a:schemeClr>
              </a:solidFill>
              <a:prstDash val="solid"/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9141845" y="1981377"/>
              <a:ext cx="4420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a</a:t>
              </a:r>
              <a:r>
                <a:rPr lang="fr-FR" sz="1600" baseline="-25000" dirty="0" smtClean="0"/>
                <a:t>2</a:t>
              </a:r>
              <a:endParaRPr lang="fr-FR" sz="1600" baseline="-250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8928849" y="1760980"/>
              <a:ext cx="4555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b</a:t>
              </a:r>
              <a:r>
                <a:rPr lang="fr-FR" sz="1600" baseline="-25000" dirty="0" smtClean="0"/>
                <a:t>2</a:t>
              </a:r>
              <a:endParaRPr lang="fr-FR" sz="1600" baseline="-25000" dirty="0"/>
            </a:p>
          </p:txBody>
        </p:sp>
        <p:cxnSp>
          <p:nvCxnSpPr>
            <p:cNvPr id="27" name="Connecteur droit 26"/>
            <p:cNvCxnSpPr/>
            <p:nvPr/>
          </p:nvCxnSpPr>
          <p:spPr>
            <a:xfrm flipV="1">
              <a:off x="8476966" y="2973053"/>
              <a:ext cx="2700866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8406938" y="437804"/>
              <a:ext cx="2840923" cy="2854036"/>
            </a:xfrm>
            <a:prstGeom prst="rect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9" name="Arc 28"/>
            <p:cNvSpPr/>
            <p:nvPr/>
          </p:nvSpPr>
          <p:spPr>
            <a:xfrm rot="10800000">
              <a:off x="8978001" y="1781108"/>
              <a:ext cx="468959" cy="599986"/>
            </a:xfrm>
            <a:prstGeom prst="arc">
              <a:avLst>
                <a:gd name="adj1" fmla="val 12182698"/>
                <a:gd name="adj2" fmla="val 16109316"/>
              </a:avLst>
            </a:prstGeom>
            <a:ln w="9525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9932635" y="1069610"/>
              <a:ext cx="1060" cy="575040"/>
            </a:xfrm>
            <a:prstGeom prst="line">
              <a:avLst/>
            </a:prstGeom>
            <a:ln w="3175">
              <a:solidFill>
                <a:schemeClr val="bg2">
                  <a:lumMod val="50000"/>
                </a:schemeClr>
              </a:solidFill>
              <a:prstDash val="solid"/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H="1">
              <a:off x="9861413" y="1586750"/>
              <a:ext cx="427607" cy="0"/>
            </a:xfrm>
            <a:prstGeom prst="line">
              <a:avLst/>
            </a:prstGeom>
            <a:ln w="3175">
              <a:solidFill>
                <a:schemeClr val="bg2">
                  <a:lumMod val="50000"/>
                </a:schemeClr>
              </a:solidFill>
              <a:prstDash val="solid"/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9210515" y="2385263"/>
              <a:ext cx="1060" cy="575040"/>
            </a:xfrm>
            <a:prstGeom prst="line">
              <a:avLst/>
            </a:prstGeom>
            <a:ln w="3175">
              <a:solidFill>
                <a:schemeClr val="bg2">
                  <a:lumMod val="50000"/>
                </a:schemeClr>
              </a:solidFill>
              <a:prstDash val="solid"/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>
              <a:off x="10633975" y="1069609"/>
              <a:ext cx="158" cy="1903444"/>
            </a:xfrm>
            <a:prstGeom prst="line">
              <a:avLst/>
            </a:prstGeom>
            <a:ln w="3175">
              <a:solidFill>
                <a:schemeClr val="bg2">
                  <a:lumMod val="50000"/>
                </a:schemeClr>
              </a:solidFill>
              <a:prstDash val="solid"/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9932635" y="1065378"/>
              <a:ext cx="939943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9216317" y="2594251"/>
              <a:ext cx="5063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R</a:t>
              </a:r>
              <a:r>
                <a:rPr lang="fr-FR" sz="1600" baseline="-25000" dirty="0" err="1" smtClean="0"/>
                <a:t>iris</a:t>
              </a:r>
              <a:endParaRPr lang="fr-FR" sz="1600" baseline="-25000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0604924" y="1757606"/>
              <a:ext cx="571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R</a:t>
              </a:r>
              <a:r>
                <a:rPr lang="fr-FR" sz="1600" baseline="-25000" dirty="0" err="1" smtClean="0"/>
                <a:t>eq</a:t>
              </a:r>
              <a:endParaRPr lang="fr-FR" sz="1600" baseline="-25000" dirty="0"/>
            </a:p>
          </p:txBody>
        </p:sp>
      </p:grpSp>
      <p:cxnSp>
        <p:nvCxnSpPr>
          <p:cNvPr id="37" name="Connecteur droit avec flèche 36"/>
          <p:cNvCxnSpPr/>
          <p:nvPr/>
        </p:nvCxnSpPr>
        <p:spPr>
          <a:xfrm>
            <a:off x="2051266" y="1760148"/>
            <a:ext cx="48244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 flipV="1">
            <a:off x="2190623" y="2076600"/>
            <a:ext cx="0" cy="79200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051266" y="1747446"/>
            <a:ext cx="0" cy="62549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2168105" y="2074884"/>
            <a:ext cx="216000" cy="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657368" y="1877786"/>
            <a:ext cx="972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 flipV="1">
            <a:off x="4946300" y="2087296"/>
            <a:ext cx="0" cy="72000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4651365" y="1816126"/>
            <a:ext cx="0" cy="608066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4946300" y="2138749"/>
            <a:ext cx="396000" cy="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2553170" y="1563085"/>
            <a:ext cx="506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W</a:t>
            </a:r>
            <a:r>
              <a:rPr lang="fr-FR" sz="1600" baseline="-25000" dirty="0" smtClean="0">
                <a:solidFill>
                  <a:schemeClr val="accent1"/>
                </a:solidFill>
              </a:rPr>
              <a:t>A</a:t>
            </a:r>
            <a:endParaRPr lang="fr-FR" sz="1600" baseline="-25000" dirty="0">
              <a:solidFill>
                <a:schemeClr val="accent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125554" y="1641057"/>
            <a:ext cx="506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W</a:t>
            </a:r>
            <a:r>
              <a:rPr lang="fr-FR" sz="1600" baseline="-25000" dirty="0" smtClean="0">
                <a:solidFill>
                  <a:schemeClr val="accent1"/>
                </a:solidFill>
              </a:rPr>
              <a:t>B</a:t>
            </a:r>
            <a:endParaRPr lang="fr-FR" sz="1600" baseline="-25000" dirty="0">
              <a:solidFill>
                <a:schemeClr val="accent1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655026" y="1877786"/>
            <a:ext cx="681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hole</a:t>
            </a:r>
            <a:r>
              <a:rPr lang="fr-FR" sz="1600" baseline="-25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endParaRPr lang="fr-FR" sz="1600" baseline="-25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3967238" y="1954446"/>
            <a:ext cx="681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hole</a:t>
            </a:r>
            <a:r>
              <a:rPr lang="fr-FR" sz="1600" baseline="-25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</a:t>
            </a:r>
            <a:endParaRPr lang="fr-FR" sz="1600" baseline="-25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48812" y="6060074"/>
            <a:ext cx="608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*The tube </a:t>
            </a:r>
            <a:r>
              <a:rPr lang="fr-FR" sz="1400" i="1" dirty="0" err="1" smtClean="0"/>
              <a:t>length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is</a:t>
            </a:r>
            <a:r>
              <a:rPr lang="fr-FR" sz="1400" i="1" dirty="0" smtClean="0"/>
              <a:t> not </a:t>
            </a:r>
            <a:r>
              <a:rPr lang="fr-FR" sz="1400" i="1" dirty="0" err="1" smtClean="0"/>
              <a:t>defined</a:t>
            </a:r>
            <a:r>
              <a:rPr lang="fr-FR" sz="1400" i="1" dirty="0" smtClean="0"/>
              <a:t>: </a:t>
            </a:r>
            <a:r>
              <a:rPr lang="fr-FR" sz="1400" i="1" dirty="0" err="1" smtClean="0"/>
              <a:t>it</a:t>
            </a:r>
            <a:r>
              <a:rPr lang="fr-FR" sz="1400" i="1" dirty="0" smtClean="0"/>
              <a:t> has been </a:t>
            </a:r>
            <a:r>
              <a:rPr lang="fr-FR" sz="1400" i="1" dirty="0" err="1" smtClean="0"/>
              <a:t>chosen</a:t>
            </a:r>
            <a:r>
              <a:rPr lang="fr-FR" sz="1400" i="1" dirty="0" smtClean="0"/>
              <a:t> to </a:t>
            </a:r>
            <a:r>
              <a:rPr lang="fr-FR" sz="1400" i="1" dirty="0" err="1" smtClean="0"/>
              <a:t>be</a:t>
            </a:r>
            <a:r>
              <a:rPr lang="fr-FR" sz="1400" i="1" dirty="0" smtClean="0"/>
              <a:t> long </a:t>
            </a:r>
            <a:r>
              <a:rPr lang="fr-FR" sz="1400" i="1" dirty="0" err="1" smtClean="0"/>
              <a:t>enough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so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that</a:t>
            </a:r>
            <a:r>
              <a:rPr lang="fr-FR" sz="1400" i="1" dirty="0" smtClean="0"/>
              <a:t> the </a:t>
            </a:r>
            <a:r>
              <a:rPr lang="fr-FR" sz="1400" i="1" dirty="0" err="1" smtClean="0"/>
              <a:t>boundary</a:t>
            </a:r>
            <a:r>
              <a:rPr lang="fr-FR" sz="1400" i="1" dirty="0" smtClean="0"/>
              <a:t> conditions at ends </a:t>
            </a:r>
            <a:r>
              <a:rPr lang="fr-FR" sz="1400" i="1" dirty="0" err="1" smtClean="0"/>
              <a:t>doesn’t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modify</a:t>
            </a:r>
            <a:r>
              <a:rPr lang="fr-FR" sz="1400" i="1" dirty="0" smtClean="0"/>
              <a:t> the RF </a:t>
            </a:r>
            <a:r>
              <a:rPr lang="fr-FR" sz="1400" i="1" dirty="0" err="1" smtClean="0"/>
              <a:t>parameters</a:t>
            </a:r>
            <a:endParaRPr lang="fr-FR" sz="1400" i="1" dirty="0"/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 rotWithShape="1">
          <a:blip r:embed="rId3"/>
          <a:srcRect l="29385" r="30194"/>
          <a:stretch/>
        </p:blipFill>
        <p:spPr>
          <a:xfrm rot="16200000">
            <a:off x="1201468" y="1369534"/>
            <a:ext cx="2163881" cy="3962096"/>
          </a:xfrm>
          <a:prstGeom prst="rect">
            <a:avLst/>
          </a:prstGeom>
        </p:spPr>
      </p:pic>
      <p:cxnSp>
        <p:nvCxnSpPr>
          <p:cNvPr id="58" name="Connecteur droit 57"/>
          <p:cNvCxnSpPr/>
          <p:nvPr/>
        </p:nvCxnSpPr>
        <p:spPr>
          <a:xfrm flipV="1">
            <a:off x="2533715" y="1765900"/>
            <a:ext cx="0" cy="62549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H="1" flipV="1">
            <a:off x="2382750" y="2060195"/>
            <a:ext cx="0" cy="79200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flipV="1">
            <a:off x="5631970" y="1877786"/>
            <a:ext cx="0" cy="608066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H="1" flipV="1">
            <a:off x="5340636" y="2093295"/>
            <a:ext cx="0" cy="72000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1182936" y="3827213"/>
            <a:ext cx="0" cy="1123533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3389083" y="3750662"/>
            <a:ext cx="0" cy="1200084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/>
              <p:cNvSpPr txBox="1"/>
              <p:nvPr/>
            </p:nvSpPr>
            <p:spPr>
              <a:xfrm>
                <a:off x="2951229" y="5250964"/>
                <a:ext cx="2192139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𝛽𝜆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=188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29" y="5250964"/>
                <a:ext cx="2192139" cy="5241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/>
              <p:cNvSpPr txBox="1"/>
              <p:nvPr/>
            </p:nvSpPr>
            <p:spPr>
              <a:xfrm>
                <a:off x="84534" y="5374556"/>
                <a:ext cx="25007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=0.884,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=704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𝑀𝐻𝑧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9" name="ZoneText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4" y="5374556"/>
                <a:ext cx="2500749" cy="276999"/>
              </a:xfrm>
              <a:prstGeom prst="rect">
                <a:avLst/>
              </a:prstGeom>
              <a:blipFill>
                <a:blip r:embed="rId5"/>
                <a:stretch>
                  <a:fillRect l="-2927" t="-2222" r="-1707" b="-3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84534" y="1534980"/>
            <a:ext cx="6072952" cy="3671019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92" name="Connecteur droit avec flèche 91"/>
          <p:cNvCxnSpPr/>
          <p:nvPr/>
        </p:nvCxnSpPr>
        <p:spPr>
          <a:xfrm>
            <a:off x="1173031" y="4957349"/>
            <a:ext cx="220614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>
            <a:off x="1917079" y="3717870"/>
            <a:ext cx="0" cy="973234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>
            <a:off x="1173031" y="4541929"/>
            <a:ext cx="7440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1213446" y="4495116"/>
                <a:ext cx="6824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446" y="4495116"/>
                <a:ext cx="682495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1796336" y="4875029"/>
                <a:ext cx="6628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𝑎𝑐𝑐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336" y="4875029"/>
                <a:ext cx="6628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ZoneTexte 102"/>
              <p:cNvSpPr txBox="1"/>
              <p:nvPr/>
            </p:nvSpPr>
            <p:spPr>
              <a:xfrm>
                <a:off x="5509314" y="5250964"/>
                <a:ext cx="2351991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𝑎𝑐𝑐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𝛽𝜆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=565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3" name="ZoneTexte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314" y="5250964"/>
                <a:ext cx="2351991" cy="5241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/>
          <p:cNvCxnSpPr/>
          <p:nvPr/>
        </p:nvCxnSpPr>
        <p:spPr>
          <a:xfrm>
            <a:off x="2486427" y="2817606"/>
            <a:ext cx="180531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>
            <a:off x="3736622" y="2817608"/>
            <a:ext cx="0" cy="78711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3785382" y="2908876"/>
            <a:ext cx="506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W</a:t>
            </a:r>
            <a:r>
              <a:rPr lang="fr-FR" sz="1600" baseline="-25000" dirty="0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13470" y="5885067"/>
            <a:ext cx="1370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Standard WG975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89251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Cavity</a:t>
            </a:r>
            <a:r>
              <a:rPr lang="fr-FR" dirty="0" smtClean="0"/>
              <a:t> RF </a:t>
            </a:r>
            <a:r>
              <a:rPr lang="fr-FR" dirty="0" err="1" smtClean="0"/>
              <a:t>parameters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3358" t="8996" r="33860"/>
          <a:stretch/>
        </p:blipFill>
        <p:spPr>
          <a:xfrm rot="16200000">
            <a:off x="1597502" y="1307828"/>
            <a:ext cx="1755744" cy="3165234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935024"/>
              </p:ext>
            </p:extLst>
          </p:nvPr>
        </p:nvGraphicFramePr>
        <p:xfrm>
          <a:off x="4653761" y="1700095"/>
          <a:ext cx="3011478" cy="2023588"/>
        </p:xfrm>
        <a:graphic>
          <a:graphicData uri="http://schemas.openxmlformats.org/drawingml/2006/table">
            <a:tbl>
              <a:tblPr firstCol="1" bandCol="1">
                <a:tableStyleId>{21E4AEA4-8DFA-4A89-87EB-49C32662AFE0}</a:tableStyleId>
              </a:tblPr>
              <a:tblGrid>
                <a:gridCol w="1003826">
                  <a:extLst>
                    <a:ext uri="{9D8B030D-6E8A-4147-A177-3AD203B41FA5}">
                      <a16:colId xmlns:a16="http://schemas.microsoft.com/office/drawing/2014/main" val="1353551286"/>
                    </a:ext>
                  </a:extLst>
                </a:gridCol>
                <a:gridCol w="1003826">
                  <a:extLst>
                    <a:ext uri="{9D8B030D-6E8A-4147-A177-3AD203B41FA5}">
                      <a16:colId xmlns:a16="http://schemas.microsoft.com/office/drawing/2014/main" val="2428328513"/>
                    </a:ext>
                  </a:extLst>
                </a:gridCol>
                <a:gridCol w="1003826">
                  <a:extLst>
                    <a:ext uri="{9D8B030D-6E8A-4147-A177-3AD203B41FA5}">
                      <a16:colId xmlns:a16="http://schemas.microsoft.com/office/drawing/2014/main" val="3434118988"/>
                    </a:ext>
                  </a:extLst>
                </a:gridCol>
              </a:tblGrid>
              <a:tr h="2890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Freq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MHz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704.2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70919908"/>
                  </a:ext>
                </a:extLst>
              </a:tr>
              <a:tr h="2890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TTF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0.674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45601458"/>
                  </a:ext>
                </a:extLst>
              </a:tr>
              <a:tr h="2890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R/Q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Ω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287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32400274"/>
                  </a:ext>
                </a:extLst>
              </a:tr>
              <a:tr h="2890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err="1">
                          <a:effectLst/>
                        </a:rPr>
                        <a:t>E</a:t>
                      </a:r>
                      <a:r>
                        <a:rPr lang="fr-FR" sz="1400" u="none" strike="noStrike" baseline="-25000" dirty="0" err="1">
                          <a:effectLst/>
                        </a:rPr>
                        <a:t>peak</a:t>
                      </a:r>
                      <a:r>
                        <a:rPr lang="fr-FR" sz="1400" u="none" strike="noStrike" dirty="0">
                          <a:effectLst/>
                        </a:rPr>
                        <a:t>/</a:t>
                      </a:r>
                      <a:r>
                        <a:rPr lang="fr-FR" sz="1400" u="none" strike="noStrike" dirty="0" err="1">
                          <a:effectLst/>
                        </a:rPr>
                        <a:t>E</a:t>
                      </a:r>
                      <a:r>
                        <a:rPr lang="fr-FR" sz="1400" u="none" strike="noStrike" baseline="-25000" dirty="0" err="1">
                          <a:effectLst/>
                        </a:rPr>
                        <a:t>acc</a:t>
                      </a:r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1.95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54352401"/>
                  </a:ext>
                </a:extLst>
              </a:tr>
              <a:tr h="2890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err="1" smtClean="0">
                          <a:effectLst/>
                        </a:rPr>
                        <a:t>E</a:t>
                      </a:r>
                      <a:r>
                        <a:rPr lang="fr-FR" sz="1400" u="none" strike="noStrike" baseline="-25000" dirty="0" err="1" smtClean="0">
                          <a:effectLst/>
                        </a:rPr>
                        <a:t>peak</a:t>
                      </a:r>
                      <a:r>
                        <a:rPr lang="fr-FR" sz="1400" u="none" strike="noStrike" dirty="0" smtClean="0">
                          <a:effectLst/>
                        </a:rPr>
                        <a:t>/</a:t>
                      </a:r>
                      <a:r>
                        <a:rPr lang="fr-FR" sz="1400" u="none" strike="noStrike" dirty="0" err="1" smtClean="0">
                          <a:effectLst/>
                        </a:rPr>
                        <a:t>E</a:t>
                      </a:r>
                      <a:r>
                        <a:rPr lang="fr-FR" sz="1400" u="none" strike="noStrike" baseline="-25000" dirty="0" err="1" smtClean="0">
                          <a:effectLst/>
                        </a:rPr>
                        <a:t>acc</a:t>
                      </a:r>
                      <a:r>
                        <a:rPr lang="fr-FR" sz="1400" u="none" strike="noStrike" dirty="0" smtClean="0">
                          <a:effectLst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 mT/(MV/m)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7.48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44225016"/>
                  </a:ext>
                </a:extLst>
              </a:tr>
              <a:tr h="2890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Q</a:t>
                      </a:r>
                      <a:r>
                        <a:rPr lang="fr-FR" sz="1400" u="none" strike="noStrike" baseline="-25000" dirty="0" smtClean="0">
                          <a:effectLst/>
                        </a:rPr>
                        <a:t>0 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(</a:t>
                      </a:r>
                      <a:r>
                        <a:rPr lang="fr-FR" sz="1400" u="none" strike="noStrike" baseline="0" dirty="0" err="1" smtClean="0">
                          <a:effectLst/>
                        </a:rPr>
                        <a:t>copper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)</a:t>
                      </a:r>
                      <a:endParaRPr lang="fr-FR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36500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3784390"/>
                  </a:ext>
                </a:extLst>
              </a:tr>
              <a:tr h="2890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err="1">
                          <a:effectLst/>
                        </a:rPr>
                        <a:t>L</a:t>
                      </a:r>
                      <a:r>
                        <a:rPr lang="fr-FR" sz="1400" u="none" strike="noStrike" baseline="-25000" dirty="0" err="1">
                          <a:effectLst/>
                        </a:rPr>
                        <a:t>acc</a:t>
                      </a:r>
                      <a:endParaRPr lang="fr-FR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m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0.565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72853207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015273"/>
              </p:ext>
            </p:extLst>
          </p:nvPr>
        </p:nvGraphicFramePr>
        <p:xfrm>
          <a:off x="8075169" y="1711297"/>
          <a:ext cx="3525942" cy="1700862"/>
        </p:xfrm>
        <a:graphic>
          <a:graphicData uri="http://schemas.openxmlformats.org/drawingml/2006/table">
            <a:tbl>
              <a:tblPr firstCol="1" bandCol="1">
                <a:tableStyleId>{93296810-A885-4BE3-A3E7-6D5BEEA58F35}</a:tableStyleId>
              </a:tblPr>
              <a:tblGrid>
                <a:gridCol w="1175314">
                  <a:extLst>
                    <a:ext uri="{9D8B030D-6E8A-4147-A177-3AD203B41FA5}">
                      <a16:colId xmlns:a16="http://schemas.microsoft.com/office/drawing/2014/main" val="3688300500"/>
                    </a:ext>
                  </a:extLst>
                </a:gridCol>
                <a:gridCol w="1175314">
                  <a:extLst>
                    <a:ext uri="{9D8B030D-6E8A-4147-A177-3AD203B41FA5}">
                      <a16:colId xmlns:a16="http://schemas.microsoft.com/office/drawing/2014/main" val="3251880965"/>
                    </a:ext>
                  </a:extLst>
                </a:gridCol>
                <a:gridCol w="1175314">
                  <a:extLst>
                    <a:ext uri="{9D8B030D-6E8A-4147-A177-3AD203B41FA5}">
                      <a16:colId xmlns:a16="http://schemas.microsoft.com/office/drawing/2014/main" val="750637746"/>
                    </a:ext>
                  </a:extLst>
                </a:gridCol>
              </a:tblGrid>
              <a:tr h="28347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E</a:t>
                      </a:r>
                      <a:r>
                        <a:rPr lang="fr-FR" sz="1400" u="none" strike="noStrike" baseline="-25000" dirty="0" smtClean="0">
                          <a:effectLst/>
                        </a:rPr>
                        <a:t>0</a:t>
                      </a:r>
                      <a:endParaRPr lang="fr-FR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MV/m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26.3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02158304"/>
                  </a:ext>
                </a:extLst>
              </a:tr>
              <a:tr h="28347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err="1" smtClean="0">
                          <a:effectLst/>
                        </a:rPr>
                        <a:t>E</a:t>
                      </a:r>
                      <a:r>
                        <a:rPr lang="fr-FR" sz="1400" u="none" strike="noStrike" baseline="-25000" dirty="0" err="1" smtClean="0">
                          <a:effectLst/>
                        </a:rPr>
                        <a:t>acc</a:t>
                      </a:r>
                      <a:endParaRPr lang="fr-FR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MV/m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17.7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90717935"/>
                  </a:ext>
                </a:extLst>
              </a:tr>
              <a:tr h="28347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V</a:t>
                      </a:r>
                      <a:r>
                        <a:rPr lang="fr-FR" sz="1400" u="none" strike="noStrike" baseline="-25000" dirty="0" smtClean="0">
                          <a:effectLst/>
                        </a:rPr>
                        <a:t>0</a:t>
                      </a:r>
                      <a:endParaRPr lang="fr-FR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MV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14.9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70276319"/>
                  </a:ext>
                </a:extLst>
              </a:tr>
              <a:tr h="28347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err="1" smtClean="0">
                          <a:effectLst/>
                        </a:rPr>
                        <a:t>V</a:t>
                      </a:r>
                      <a:r>
                        <a:rPr lang="fr-FR" sz="1400" u="none" strike="noStrike" baseline="-25000" dirty="0" err="1" smtClean="0">
                          <a:effectLst/>
                        </a:rPr>
                        <a:t>cav</a:t>
                      </a:r>
                      <a:endParaRPr lang="fr-FR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MV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61520646"/>
                  </a:ext>
                </a:extLst>
              </a:tr>
              <a:tr h="28347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err="1" smtClean="0">
                          <a:effectLst/>
                        </a:rPr>
                        <a:t>P</a:t>
                      </a:r>
                      <a:r>
                        <a:rPr lang="fr-FR" sz="1400" u="none" strike="noStrike" baseline="-25000" dirty="0" err="1" smtClean="0">
                          <a:effectLst/>
                        </a:rPr>
                        <a:t>diss</a:t>
                      </a:r>
                      <a:endParaRPr lang="fr-FR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MW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9.6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90731644"/>
                  </a:ext>
                </a:extLst>
              </a:tr>
              <a:tr h="28347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err="1" smtClean="0">
                          <a:effectLst/>
                        </a:rPr>
                        <a:t>E</a:t>
                      </a:r>
                      <a:r>
                        <a:rPr lang="fr-FR" sz="1400" u="none" strike="noStrike" baseline="-25000" dirty="0" err="1" smtClean="0">
                          <a:effectLst/>
                        </a:rPr>
                        <a:t>peak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MV/m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34.5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32616593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4775200" y="4552482"/>
            <a:ext cx="682591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smtClean="0">
                <a:solidFill>
                  <a:srgbClr val="C00000"/>
                </a:solidFill>
              </a:rPr>
              <a:t>Peak </a:t>
            </a:r>
            <a:r>
              <a:rPr lang="fr-FR" dirty="0" err="1" smtClean="0">
                <a:solidFill>
                  <a:srgbClr val="C00000"/>
                </a:solidFill>
              </a:rPr>
              <a:t>field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/>
              <a:t>is</a:t>
            </a:r>
            <a:r>
              <a:rPr lang="fr-FR" dirty="0" smtClean="0"/>
              <a:t> crucial for breakdown issue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2"/>
                </a:solidFill>
              </a:rPr>
              <a:t>Cavity </a:t>
            </a:r>
            <a:r>
              <a:rPr lang="en-US" dirty="0">
                <a:solidFill>
                  <a:schemeClr val="accent2"/>
                </a:solidFill>
              </a:rPr>
              <a:t>shape </a:t>
            </a:r>
            <a:r>
              <a:rPr lang="en-US" dirty="0"/>
              <a:t>is also important: in a cavity with non-parallel walls, the surface density of emitted electrons arriving on a cavity wall could be decreased due to the walls angle. Elliptical cavities could then be a good choice for lowering the breakdown issues.</a:t>
            </a:r>
            <a:endParaRPr lang="fr-FR" dirty="0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9719"/>
          <a:stretch/>
        </p:blipFill>
        <p:spPr>
          <a:xfrm>
            <a:off x="785091" y="4032776"/>
            <a:ext cx="3213380" cy="182322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 rot="16200000">
            <a:off x="340741" y="4813580"/>
            <a:ext cx="824722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 smtClean="0"/>
              <a:t>Ez</a:t>
            </a:r>
            <a:r>
              <a:rPr lang="fr-FR" sz="1050" dirty="0" smtClean="0"/>
              <a:t> (a. u.)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8171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02" y="1332935"/>
            <a:ext cx="5934075" cy="42100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358" y="451587"/>
            <a:ext cx="4115205" cy="2424392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10695055" y="1498924"/>
          <a:ext cx="371016" cy="8921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1016">
                  <a:extLst>
                    <a:ext uri="{9D8B030D-6E8A-4147-A177-3AD203B41FA5}">
                      <a16:colId xmlns:a16="http://schemas.microsoft.com/office/drawing/2014/main" val="1860413137"/>
                    </a:ext>
                  </a:extLst>
                </a:gridCol>
              </a:tblGrid>
              <a:tr h="178422"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907850183"/>
                  </a:ext>
                </a:extLst>
              </a:tr>
              <a:tr h="178422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0,94</a:t>
                      </a:r>
                      <a:endParaRPr lang="fr-FR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268209663"/>
                  </a:ext>
                </a:extLst>
              </a:tr>
              <a:tr h="178422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0,49</a:t>
                      </a:r>
                      <a:endParaRPr lang="fr-FR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942796058"/>
                  </a:ext>
                </a:extLst>
              </a:tr>
              <a:tr h="178422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1,58</a:t>
                      </a:r>
                      <a:endParaRPr lang="fr-FR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867051808"/>
                  </a:ext>
                </a:extLst>
              </a:tr>
              <a:tr h="178422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1,91</a:t>
                      </a:r>
                      <a:endParaRPr lang="fr-FR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765671742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r="3107"/>
          <a:stretch/>
        </p:blipFill>
        <p:spPr>
          <a:xfrm>
            <a:off x="7192357" y="3003196"/>
            <a:ext cx="2885886" cy="33473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1383" r="921"/>
          <a:stretch/>
        </p:blipFill>
        <p:spPr>
          <a:xfrm>
            <a:off x="9934705" y="3184649"/>
            <a:ext cx="557939" cy="249328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5400000">
            <a:off x="9840526" y="4321678"/>
            <a:ext cx="194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Kilpatrick ratio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au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9136626"/>
                  </p:ext>
                </p:extLst>
              </p:nvPr>
            </p:nvGraphicFramePr>
            <p:xfrm>
              <a:off x="1369190" y="5646437"/>
              <a:ext cx="4206143" cy="1063817"/>
            </p:xfrm>
            <a:graphic>
              <a:graphicData uri="http://schemas.openxmlformats.org/drawingml/2006/table">
                <a:tbl>
                  <a:tblPr firstCol="1" bandCol="1">
                    <a:tableStyleId>{7DF18680-E054-41AD-8BC1-D1AEF772440D}</a:tableStyleId>
                  </a:tblPr>
                  <a:tblGrid>
                    <a:gridCol w="1879974">
                      <a:extLst>
                        <a:ext uri="{9D8B030D-6E8A-4147-A177-3AD203B41FA5}">
                          <a16:colId xmlns:a16="http://schemas.microsoft.com/office/drawing/2014/main" val="3012258512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583512018"/>
                        </a:ext>
                      </a:extLst>
                    </a:gridCol>
                    <a:gridCol w="1183169">
                      <a:extLst>
                        <a:ext uri="{9D8B030D-6E8A-4147-A177-3AD203B41FA5}">
                          <a16:colId xmlns:a16="http://schemas.microsoft.com/office/drawing/2014/main" val="1642362720"/>
                        </a:ext>
                      </a:extLst>
                    </a:gridCol>
                  </a:tblGrid>
                  <a:tr h="2560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baseline="0" dirty="0"/>
                            <a:t> </a:t>
                          </a:r>
                          <a:r>
                            <a:rPr lang="en-US" sz="1400" kern="1200" baseline="0" dirty="0" err="1" smtClean="0"/>
                            <a:t>Kilp</a:t>
                          </a:r>
                          <a:r>
                            <a:rPr lang="en-US" sz="1400" kern="1200" baseline="0" dirty="0" smtClean="0"/>
                            <a:t> @ 704 MHz</a:t>
                          </a:r>
                          <a:endParaRPr lang="fr-FR" sz="1400" b="1" i="1" kern="1200" baseline="0" dirty="0">
                            <a:solidFill>
                              <a:schemeClr val="bg1"/>
                            </a:solidFill>
                            <a:latin typeface="Bell MT" panose="020205030603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09585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r>
                            <a:rPr lang="fr-FR" sz="1600" dirty="0" smtClean="0">
                              <a:effectLst/>
                            </a:rPr>
                            <a:t>MV/m</a:t>
                          </a:r>
                          <a:endParaRPr lang="fr-FR" sz="16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dirty="0" smtClean="0">
                              <a:effectLst/>
                            </a:rPr>
                            <a:t>24.7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365370053"/>
                      </a:ext>
                    </a:extLst>
                  </a:tr>
                  <a:tr h="2560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1" i="0" baseline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𝐌𝐮𝐜𝐨𝐥</m:t>
                                </m:r>
                                <m:r>
                                  <a:rPr lang="fr-FR" sz="1600" b="1" i="0" baseline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fr-FR" sz="1600" i="1" baseline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sz="16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600" baseline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dirty="0">
                              <a:effectLst/>
                            </a:rPr>
                            <a:t>MV/m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dirty="0" smtClean="0">
                              <a:effectLst/>
                            </a:rPr>
                            <a:t>26.3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775843395"/>
                      </a:ext>
                    </a:extLst>
                  </a:tr>
                  <a:tr h="2560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1" i="0" baseline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𝐌𝐮𝐜𝐨𝐥</m:t>
                                </m:r>
                                <m:r>
                                  <a:rPr lang="fr-FR" sz="1600" b="1" i="0" baseline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fr-FR" sz="16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sz="16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𝑝𝑒𝑎𝑘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600" baseline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dirty="0" smtClean="0">
                              <a:effectLst/>
                            </a:rPr>
                            <a:t>MV/m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dirty="0" smtClean="0">
                              <a:effectLst/>
                            </a:rPr>
                            <a:t>34.5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772165577"/>
                      </a:ext>
                    </a:extLst>
                  </a:tr>
                  <a:tr h="2560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 err="1" smtClean="0"/>
                            <a:t>Kilp</a:t>
                          </a:r>
                          <a:r>
                            <a:rPr lang="fr-FR" sz="1400" baseline="0" dirty="0" smtClean="0"/>
                            <a:t> ratio</a:t>
                          </a:r>
                          <a:endParaRPr lang="fr-FR" sz="1400" b="1" i="1" dirty="0" smtClean="0">
                            <a:solidFill>
                              <a:schemeClr val="bg1"/>
                            </a:solidFill>
                            <a:latin typeface="Bell MT" panose="02020503060305020303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dirty="0" smtClean="0">
                              <a:effectLst/>
                            </a:rPr>
                            <a:t>1.40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7241524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au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9136626"/>
                  </p:ext>
                </p:extLst>
              </p:nvPr>
            </p:nvGraphicFramePr>
            <p:xfrm>
              <a:off x="1369190" y="5646437"/>
              <a:ext cx="4206143" cy="1067056"/>
            </p:xfrm>
            <a:graphic>
              <a:graphicData uri="http://schemas.openxmlformats.org/drawingml/2006/table">
                <a:tbl>
                  <a:tblPr firstCol="1" bandCol="1">
                    <a:tableStyleId>{7DF18680-E054-41AD-8BC1-D1AEF772440D}</a:tableStyleId>
                  </a:tblPr>
                  <a:tblGrid>
                    <a:gridCol w="1879974">
                      <a:extLst>
                        <a:ext uri="{9D8B030D-6E8A-4147-A177-3AD203B41FA5}">
                          <a16:colId xmlns:a16="http://schemas.microsoft.com/office/drawing/2014/main" val="3012258512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583512018"/>
                        </a:ext>
                      </a:extLst>
                    </a:gridCol>
                    <a:gridCol w="1183169">
                      <a:extLst>
                        <a:ext uri="{9D8B030D-6E8A-4147-A177-3AD203B41FA5}">
                          <a16:colId xmlns:a16="http://schemas.microsoft.com/office/drawing/2014/main" val="1642362720"/>
                        </a:ext>
                      </a:extLst>
                    </a:gridCol>
                  </a:tblGrid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baseline="0" dirty="0"/>
                            <a:t> </a:t>
                          </a:r>
                          <a:r>
                            <a:rPr lang="en-US" sz="1400" kern="1200" baseline="0" dirty="0" err="1" smtClean="0"/>
                            <a:t>Kilp</a:t>
                          </a:r>
                          <a:r>
                            <a:rPr lang="en-US" sz="1400" kern="1200" baseline="0" dirty="0" smtClean="0"/>
                            <a:t> @ 704 MHz</a:t>
                          </a:r>
                          <a:endParaRPr lang="fr-FR" sz="1400" b="1" i="1" kern="1200" baseline="0" dirty="0">
                            <a:solidFill>
                              <a:schemeClr val="bg1"/>
                            </a:solidFill>
                            <a:latin typeface="Bell MT" panose="020205030603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09585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r>
                            <a:rPr lang="fr-FR" sz="1600" dirty="0" smtClean="0">
                              <a:effectLst/>
                            </a:rPr>
                            <a:t>MV/m</a:t>
                          </a:r>
                          <a:endParaRPr lang="fr-FR" sz="16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dirty="0" smtClean="0">
                              <a:effectLst/>
                            </a:rPr>
                            <a:t>24.7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365370053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324" t="-123256" r="-124272" b="-24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dirty="0">
                              <a:effectLst/>
                            </a:rPr>
                            <a:t>MV/m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dirty="0" smtClean="0">
                              <a:effectLst/>
                            </a:rPr>
                            <a:t>26.3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775843395"/>
                      </a:ext>
                    </a:extLst>
                  </a:tr>
                  <a:tr h="28429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324" t="-204255" r="-124272" b="-1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dirty="0" smtClean="0">
                              <a:effectLst/>
                            </a:rPr>
                            <a:t>MV/m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dirty="0" smtClean="0">
                              <a:effectLst/>
                            </a:rPr>
                            <a:t>34.5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772165577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 err="1" smtClean="0"/>
                            <a:t>Kilp</a:t>
                          </a:r>
                          <a:r>
                            <a:rPr lang="fr-FR" sz="1400" baseline="0" dirty="0" smtClean="0"/>
                            <a:t> ratio</a:t>
                          </a:r>
                          <a:endParaRPr lang="fr-FR" sz="1400" b="1" i="1" dirty="0" smtClean="0">
                            <a:solidFill>
                              <a:schemeClr val="bg1"/>
                            </a:solidFill>
                            <a:latin typeface="Bell MT" panose="02020503060305020303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dirty="0" smtClean="0">
                              <a:effectLst/>
                            </a:rPr>
                            <a:t>1.40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72415247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1" name="Connecteur droit 20"/>
          <p:cNvCxnSpPr/>
          <p:nvPr/>
        </p:nvCxnSpPr>
        <p:spPr>
          <a:xfrm>
            <a:off x="1213469" y="2521353"/>
            <a:ext cx="272353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74326" y="2368536"/>
            <a:ext cx="9115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704 MHz</a:t>
            </a:r>
            <a:endParaRPr lang="fr-FR" sz="1400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2764778" y="2521353"/>
            <a:ext cx="0" cy="214007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3472262" y="2470552"/>
            <a:ext cx="0" cy="2190872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223457" y="4705567"/>
            <a:ext cx="1044845" cy="30777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/>
            </a:lvl1pPr>
          </a:lstStyle>
          <a:p>
            <a:r>
              <a:rPr lang="fr-FR" dirty="0" smtClean="0"/>
              <a:t>34.5 MV/m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986344" y="4710005"/>
            <a:ext cx="1164055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/>
            </a:lvl1pPr>
          </a:lstStyle>
          <a:p>
            <a:r>
              <a:rPr lang="fr-FR" dirty="0" smtClean="0"/>
              <a:t>24.7 MV/m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 rot="5400000">
            <a:off x="10382838" y="2051875"/>
            <a:ext cx="194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Kilpatrick ratio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7515" y="86570"/>
            <a:ext cx="5518864" cy="27894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357515" y="2957922"/>
            <a:ext cx="5518864" cy="34482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Kilpatrick…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6465168" y="61867"/>
            <a:ext cx="4532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D. </a:t>
            </a:r>
            <a:r>
              <a:rPr lang="fr-FR" sz="1400" dirty="0" err="1" smtClean="0"/>
              <a:t>Bowring</a:t>
            </a:r>
            <a:r>
              <a:rPr lang="fr-FR" sz="1400" dirty="0" smtClean="0"/>
              <a:t> et </a:t>
            </a:r>
            <a:r>
              <a:rPr lang="fr-FR" sz="1400" dirty="0"/>
              <a:t>al., Phys. </a:t>
            </a:r>
            <a:r>
              <a:rPr lang="fr-FR" sz="1400" dirty="0" err="1"/>
              <a:t>Rev</a:t>
            </a:r>
            <a:r>
              <a:rPr lang="fr-FR" sz="1400" dirty="0"/>
              <a:t>. </a:t>
            </a:r>
            <a:r>
              <a:rPr lang="fr-FR" sz="1400" dirty="0" err="1"/>
              <a:t>Accel</a:t>
            </a:r>
            <a:r>
              <a:rPr lang="fr-FR" sz="1400" dirty="0"/>
              <a:t>. </a:t>
            </a:r>
            <a:r>
              <a:rPr lang="fr-FR" sz="1400" dirty="0" err="1"/>
              <a:t>Beams</a:t>
            </a:r>
            <a:r>
              <a:rPr lang="fr-FR" sz="1400" dirty="0"/>
              <a:t> </a:t>
            </a:r>
            <a:r>
              <a:rPr lang="fr-FR" sz="1400" dirty="0" smtClean="0"/>
              <a:t>23, 072001</a:t>
            </a:r>
            <a:endParaRPr lang="fr-FR" sz="1400" dirty="0"/>
          </a:p>
        </p:txBody>
      </p:sp>
      <p:sp>
        <p:nvSpPr>
          <p:cNvPr id="29" name="Rectangle 28"/>
          <p:cNvSpPr/>
          <p:nvPr/>
        </p:nvSpPr>
        <p:spPr>
          <a:xfrm>
            <a:off x="6657013" y="2957922"/>
            <a:ext cx="4598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A. Moretti et </a:t>
            </a:r>
            <a:r>
              <a:rPr lang="fr-FR" sz="1400" dirty="0"/>
              <a:t>al., </a:t>
            </a:r>
            <a:r>
              <a:rPr lang="en-US" sz="1400" dirty="0"/>
              <a:t>Phys. Rev. ST </a:t>
            </a:r>
            <a:r>
              <a:rPr lang="en-US" sz="1400" dirty="0" err="1"/>
              <a:t>Accel</a:t>
            </a:r>
            <a:r>
              <a:rPr lang="en-US" sz="1400" dirty="0"/>
              <a:t>. </a:t>
            </a:r>
            <a:r>
              <a:rPr lang="en-US" sz="1400" dirty="0" smtClean="0"/>
              <a:t>Beams 8, 072001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6813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63129" y="1668163"/>
            <a:ext cx="80566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fr-FR" sz="4000" b="1" dirty="0" smtClean="0">
                <a:solidFill>
                  <a:srgbClr val="FF9999"/>
                </a:solidFill>
              </a:rPr>
              <a:t>3-D </a:t>
            </a:r>
            <a:r>
              <a:rPr lang="fr-FR" sz="4000" b="1" dirty="0" err="1">
                <a:solidFill>
                  <a:srgbClr val="FF9999"/>
                </a:solidFill>
              </a:rPr>
              <a:t>cavity</a:t>
            </a:r>
            <a:r>
              <a:rPr lang="fr-FR" sz="4000" b="1" dirty="0">
                <a:solidFill>
                  <a:srgbClr val="FF9999"/>
                </a:solidFill>
              </a:rPr>
              <a:t> </a:t>
            </a:r>
            <a:r>
              <a:rPr lang="fr-FR" sz="4000" b="1" dirty="0" smtClean="0">
                <a:solidFill>
                  <a:srgbClr val="FF9999"/>
                </a:solidFill>
              </a:rPr>
              <a:t>design</a:t>
            </a:r>
          </a:p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fr-FR" sz="4000" b="1" dirty="0" smtClean="0">
                <a:solidFill>
                  <a:srgbClr val="FF0000"/>
                </a:solidFill>
              </a:rPr>
              <a:t>Field </a:t>
            </a:r>
            <a:r>
              <a:rPr lang="fr-FR" sz="4000" b="1" dirty="0" err="1">
                <a:solidFill>
                  <a:srgbClr val="FF0000"/>
                </a:solidFill>
              </a:rPr>
              <a:t>emission</a:t>
            </a:r>
            <a:r>
              <a:rPr lang="fr-FR" sz="4000" b="1" dirty="0">
                <a:solidFill>
                  <a:srgbClr val="FF0000"/>
                </a:solidFill>
              </a:rPr>
              <a:t> in an </a:t>
            </a:r>
            <a:r>
              <a:rPr lang="fr-FR" sz="4000" b="1" dirty="0" err="1">
                <a:solidFill>
                  <a:srgbClr val="FF0000"/>
                </a:solidFill>
              </a:rPr>
              <a:t>elliptical</a:t>
            </a:r>
            <a:r>
              <a:rPr lang="fr-FR" sz="4000" b="1" dirty="0">
                <a:solidFill>
                  <a:srgbClr val="FF0000"/>
                </a:solidFill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</a:rPr>
              <a:t>cavity</a:t>
            </a:r>
            <a:endParaRPr lang="fr-FR" sz="4000" b="1" dirty="0" smtClean="0">
              <a:solidFill>
                <a:srgbClr val="FF0000"/>
              </a:solidFill>
            </a:endParaRPr>
          </a:p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fr-FR" sz="4000" b="1" dirty="0" err="1">
                <a:solidFill>
                  <a:srgbClr val="FF9999"/>
                </a:solidFill>
              </a:rPr>
              <a:t>Further</a:t>
            </a:r>
            <a:r>
              <a:rPr lang="fr-FR" sz="4000" b="1" dirty="0">
                <a:solidFill>
                  <a:srgbClr val="FF9999"/>
                </a:solidFill>
              </a:rPr>
              <a:t> </a:t>
            </a:r>
            <a:r>
              <a:rPr lang="fr-FR" sz="4000" b="1" dirty="0" err="1">
                <a:solidFill>
                  <a:srgbClr val="FF9999"/>
                </a:solidFill>
              </a:rPr>
              <a:t>studies</a:t>
            </a:r>
            <a:r>
              <a:rPr lang="fr-FR" sz="4000" b="1" dirty="0">
                <a:solidFill>
                  <a:srgbClr val="FF9999"/>
                </a:solidFill>
              </a:rPr>
              <a:t> on breakdown </a:t>
            </a:r>
            <a:r>
              <a:rPr lang="fr-FR" sz="4000" b="1" dirty="0" err="1">
                <a:solidFill>
                  <a:srgbClr val="FF9999"/>
                </a:solidFill>
              </a:rPr>
              <a:t>phenomena</a:t>
            </a:r>
            <a:endParaRPr lang="fr-FR" sz="4000" b="1" dirty="0">
              <a:solidFill>
                <a:srgbClr val="FF999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4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9366" t="10927" r="25797" b="18445"/>
          <a:stretch/>
        </p:blipFill>
        <p:spPr>
          <a:xfrm>
            <a:off x="885228" y="3187787"/>
            <a:ext cx="4433828" cy="257615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9081" t="10198" r="26253" b="20225"/>
          <a:stretch/>
        </p:blipFill>
        <p:spPr>
          <a:xfrm>
            <a:off x="885227" y="3234077"/>
            <a:ext cx="4422011" cy="255016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646070" y="3008967"/>
            <a:ext cx="5515833" cy="2927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r="53897"/>
          <a:stretch/>
        </p:blipFill>
        <p:spPr>
          <a:xfrm rot="5400000">
            <a:off x="1696565" y="704948"/>
            <a:ext cx="2759989" cy="477973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983" y="2210431"/>
            <a:ext cx="5809801" cy="2262360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 flipV="1">
            <a:off x="1381061" y="3243575"/>
            <a:ext cx="34653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1175026" y="2014388"/>
            <a:ext cx="387737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163254" y="1596127"/>
            <a:ext cx="396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Distance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between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solenoids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0,64 m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1169139" y="1930966"/>
            <a:ext cx="0" cy="6363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5052396" y="1930966"/>
            <a:ext cx="0" cy="6363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626515" y="2894920"/>
            <a:ext cx="184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Lcav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=0,565 m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686692" y="2296243"/>
            <a:ext cx="0" cy="217654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609735" y="2294130"/>
            <a:ext cx="94757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 rot="16200000">
            <a:off x="-1199908" y="3340694"/>
            <a:ext cx="305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Solenoid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radius = 0,35 m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518984" y="4472791"/>
            <a:ext cx="480007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136027" y="5443151"/>
            <a:ext cx="21624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CST M </a:t>
            </a:r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 err="1" smtClean="0"/>
              <a:t>solver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magnetic field generated by </a:t>
            </a:r>
            <a:r>
              <a:rPr lang="en-US" dirty="0" smtClean="0"/>
              <a:t>solenoids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10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19204" t="15162" r="34250" b="18357"/>
          <a:stretch/>
        </p:blipFill>
        <p:spPr>
          <a:xfrm>
            <a:off x="1006381" y="1807118"/>
            <a:ext cx="4715410" cy="3054300"/>
          </a:xfrm>
          <a:prstGeom prst="rect">
            <a:avLst/>
          </a:prstGeom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562495"/>
              </p:ext>
            </p:extLst>
          </p:nvPr>
        </p:nvGraphicFramePr>
        <p:xfrm>
          <a:off x="7407647" y="2674038"/>
          <a:ext cx="3456939" cy="19929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40391">
                  <a:extLst>
                    <a:ext uri="{9D8B030D-6E8A-4147-A177-3AD203B41FA5}">
                      <a16:colId xmlns:a16="http://schemas.microsoft.com/office/drawing/2014/main" val="3943755189"/>
                    </a:ext>
                  </a:extLst>
                </a:gridCol>
                <a:gridCol w="2016548">
                  <a:extLst>
                    <a:ext uri="{9D8B030D-6E8A-4147-A177-3AD203B41FA5}">
                      <a16:colId xmlns:a16="http://schemas.microsoft.com/office/drawing/2014/main" val="895965039"/>
                    </a:ext>
                  </a:extLst>
                </a:gridCol>
              </a:tblGrid>
              <a:tr h="2847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E0 [MV/m]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30.0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16831507"/>
                  </a:ext>
                </a:extLst>
              </a:tr>
              <a:tr h="2847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Eacc [MV/m]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21.6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22690090"/>
                  </a:ext>
                </a:extLst>
              </a:tr>
              <a:tr h="2847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V0 [MV]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17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05968079"/>
                  </a:ext>
                </a:extLst>
              </a:tr>
              <a:tr h="2847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Vcav [MV ]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12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9278577"/>
                  </a:ext>
                </a:extLst>
              </a:tr>
              <a:tr h="2847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err="1">
                          <a:effectLst/>
                        </a:rPr>
                        <a:t>Pdiss</a:t>
                      </a:r>
                      <a:r>
                        <a:rPr lang="fr-FR" sz="1400" u="none" strike="noStrike" dirty="0">
                          <a:effectLst/>
                        </a:rPr>
                        <a:t> [MW]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12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03718364"/>
                  </a:ext>
                </a:extLst>
              </a:tr>
              <a:tr h="2847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Epk [MV]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39.3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4393063"/>
                  </a:ext>
                </a:extLst>
              </a:tr>
              <a:tr h="2847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Stored energy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100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8534680"/>
                  </a:ext>
                </a:extLst>
              </a:tr>
            </a:tbl>
          </a:graphicData>
        </a:graphic>
      </p:graphicFrame>
      <p:grpSp>
        <p:nvGrpSpPr>
          <p:cNvPr id="4" name="Groupe 3"/>
          <p:cNvGrpSpPr/>
          <p:nvPr/>
        </p:nvGrpSpPr>
        <p:grpSpPr>
          <a:xfrm>
            <a:off x="5721791" y="2131796"/>
            <a:ext cx="917078" cy="2771765"/>
            <a:chOff x="8206824" y="1071379"/>
            <a:chExt cx="668553" cy="2533350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2"/>
            <a:srcRect l="93843" b="48552"/>
            <a:stretch/>
          </p:blipFill>
          <p:spPr>
            <a:xfrm>
              <a:off x="8206824" y="1071379"/>
              <a:ext cx="668553" cy="253335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2"/>
            <a:srcRect l="93843" t="2152" r="3362" b="48552"/>
            <a:stretch/>
          </p:blipFill>
          <p:spPr>
            <a:xfrm>
              <a:off x="8342691" y="1177338"/>
              <a:ext cx="303577" cy="242739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5786465" y="2109228"/>
                <a:ext cx="314189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9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9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9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fr-FR" sz="900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465" y="2109228"/>
                <a:ext cx="314189" cy="138499"/>
              </a:xfrm>
              <a:prstGeom prst="rect">
                <a:avLst/>
              </a:prstGeom>
              <a:blipFill>
                <a:blip r:embed="rId3"/>
                <a:stretch>
                  <a:fillRect l="-7692" t="-4348" r="-3846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ZoneTexte 28"/>
          <p:cNvSpPr txBox="1"/>
          <p:nvPr/>
        </p:nvSpPr>
        <p:spPr>
          <a:xfrm>
            <a:off x="8054900" y="5511676"/>
            <a:ext cx="21624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CST </a:t>
            </a:r>
            <a:r>
              <a:rPr lang="fr-FR" dirty="0" err="1" smtClean="0"/>
              <a:t>eigensolver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electromagnetic field for the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-mode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284459" y="4718895"/>
            <a:ext cx="169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*Old values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8956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CC - 1">
  <a:themeElements>
    <a:clrScheme name="IMCC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645"/>
      </a:accent1>
      <a:accent2>
        <a:srgbClr val="BF3A68"/>
      </a:accent2>
      <a:accent3>
        <a:srgbClr val="803E8B"/>
      </a:accent3>
      <a:accent4>
        <a:srgbClr val="4042AD"/>
      </a:accent4>
      <a:accent5>
        <a:srgbClr val="0046D0"/>
      </a:accent5>
      <a:accent6>
        <a:srgbClr val="003296"/>
      </a:accent6>
      <a:hlink>
        <a:srgbClr val="FF5A73"/>
      </a:hlink>
      <a:folHlink>
        <a:srgbClr val="87AFE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gh_gradient_testing_CEA-Marchand.pptx" id="{FC30B02E-692D-465D-8849-6B1A3F10518F}" vid="{B8D1C872-6E34-47B5-8615-7069E5F2C5A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Modele_Muon_Collider</Template>
  <TotalTime>16625</TotalTime>
  <Words>1119</Words>
  <Application>Microsoft Office PowerPoint</Application>
  <PresentationFormat>Grand écran</PresentationFormat>
  <Paragraphs>251</Paragraphs>
  <Slides>20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Bell MT</vt:lpstr>
      <vt:lpstr>Calibri</vt:lpstr>
      <vt:lpstr>Cambria Math</vt:lpstr>
      <vt:lpstr>Symbol</vt:lpstr>
      <vt:lpstr>Times New Roman</vt:lpstr>
      <vt:lpstr>Wingdings</vt:lpstr>
      <vt:lpstr>IMCC - 1</vt:lpstr>
      <vt:lpstr>Présentation PowerPoint</vt:lpstr>
      <vt:lpstr>Présentation PowerPoint</vt:lpstr>
      <vt:lpstr>Présentation PowerPoint</vt:lpstr>
      <vt:lpstr>Cavity geometry</vt:lpstr>
      <vt:lpstr>Cavity RF parameters</vt:lpstr>
      <vt:lpstr>Kilpatrick…</vt:lpstr>
      <vt:lpstr>Présentation PowerPoint</vt:lpstr>
      <vt:lpstr>DC magnetic field generated by solenoids</vt:lpstr>
      <vt:lpstr>RF electromagnetic field for the p-mode</vt:lpstr>
      <vt:lpstr>Electron emission from surface</vt:lpstr>
      <vt:lpstr>Electron emission with DC magnetic field and RF field </vt:lpstr>
      <vt:lpstr>Solenoid orientation</vt:lpstr>
      <vt:lpstr>Présentation PowerPoint</vt:lpstr>
      <vt:lpstr>B field influence on the electron beamlet size</vt:lpstr>
      <vt:lpstr>B field influence on the initial emission itself</vt:lpstr>
      <vt:lpstr>« Fireball » emission from emitter, Abe et al. </vt:lpstr>
      <vt:lpstr>Atoms ejection from an emitter, Kyritsakis et al.</vt:lpstr>
      <vt:lpstr>Magneto hydrodynamical simulations from an emitter in presence of RF field and DC magnetic field </vt:lpstr>
      <vt:lpstr>RF test facility with magnets …few considerations </vt:lpstr>
      <vt:lpstr>Présentation PowerPoint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gradient RF in strong magnetic fields status and plans</dc:title>
  <dc:creator>FERRAND Guillaume</dc:creator>
  <cp:lastModifiedBy>PLOUIN Juliette</cp:lastModifiedBy>
  <cp:revision>154</cp:revision>
  <cp:lastPrinted>2022-10-10T16:05:01Z</cp:lastPrinted>
  <dcterms:created xsi:type="dcterms:W3CDTF">2023-05-05T14:44:46Z</dcterms:created>
  <dcterms:modified xsi:type="dcterms:W3CDTF">2025-05-15T10:43:31Z</dcterms:modified>
</cp:coreProperties>
</file>