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4"/>
  </p:notesMasterIdLst>
  <p:sldIdLst>
    <p:sldId id="364" r:id="rId2"/>
    <p:sldId id="377" r:id="rId3"/>
    <p:sldId id="381" r:id="rId4"/>
    <p:sldId id="379" r:id="rId5"/>
    <p:sldId id="382" r:id="rId6"/>
    <p:sldId id="378" r:id="rId7"/>
    <p:sldId id="380" r:id="rId8"/>
    <p:sldId id="383" r:id="rId9"/>
    <p:sldId id="384" r:id="rId10"/>
    <p:sldId id="390" r:id="rId11"/>
    <p:sldId id="386" r:id="rId12"/>
    <p:sldId id="387" r:id="rId13"/>
    <p:sldId id="388" r:id="rId14"/>
    <p:sldId id="389" r:id="rId15"/>
    <p:sldId id="391" r:id="rId16"/>
    <p:sldId id="403" r:id="rId17"/>
    <p:sldId id="404" r:id="rId18"/>
    <p:sldId id="405" r:id="rId19"/>
    <p:sldId id="406" r:id="rId20"/>
    <p:sldId id="392" r:id="rId21"/>
    <p:sldId id="393" r:id="rId22"/>
    <p:sldId id="407" r:id="rId23"/>
    <p:sldId id="385" r:id="rId24"/>
    <p:sldId id="394" r:id="rId25"/>
    <p:sldId id="395" r:id="rId26"/>
    <p:sldId id="396" r:id="rId27"/>
    <p:sldId id="398" r:id="rId28"/>
    <p:sldId id="399" r:id="rId29"/>
    <p:sldId id="397" r:id="rId30"/>
    <p:sldId id="400" r:id="rId31"/>
    <p:sldId id="401" r:id="rId32"/>
    <p:sldId id="402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FF"/>
    <a:srgbClr val="0043D9"/>
    <a:srgbClr val="FF383E"/>
    <a:srgbClr val="FFC000"/>
    <a:srgbClr val="A5A5A5"/>
    <a:srgbClr val="ED7D31"/>
    <a:srgbClr val="5B9BD5"/>
    <a:srgbClr val="EE1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4" autoAdjust="0"/>
    <p:restoredTop sz="88231" autoAdjust="0"/>
  </p:normalViewPr>
  <p:slideViewPr>
    <p:cSldViewPr snapToGrid="0">
      <p:cViewPr varScale="1">
        <p:scale>
          <a:sx n="112" d="100"/>
          <a:sy n="112" d="100"/>
        </p:scale>
        <p:origin x="65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A3834-CADF-4BB8-9425-32B6FC6E6DE9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D972E-0056-4BF1-90FE-D1ABF2EF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2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E610-2B7D-3A66-5A39-D4577088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916F7-450F-DDCE-55D6-D488CD10E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BCCAD-55EB-9C29-69A2-91C330D75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C807F-7CF2-D285-BDE4-BC2EEAA0A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1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3340-AEF3-7295-B929-05178126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B74C9-0531-4FA0-923E-553477A01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57029-931B-4F52-7581-5B39B075D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B3089-CFBA-A0A6-F970-37EA45FD9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76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0BAB2-C7D2-02C7-E153-94625E53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61EDD-5F1B-103F-841B-E8CEA7E64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B11C9-9E46-0691-FED5-A54015A0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D659-66BA-03F3-1E24-1C829EA2D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08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94B1-AEAB-713F-561D-10F856CB6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8B1A4E-1A1A-4C2F-8E46-F8A001F3E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493E18-D661-5600-4B01-85914EAE4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23DC6-852A-1808-5069-E075A680A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82D4-F788-4C5F-7E62-C63A8471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0A777-8B62-B9DC-8573-A0328C8D6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21B33-BFB1-D9B9-760F-EBD3BA9F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2F72B-5179-7D26-307D-6B311CE1C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2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E6EE-4199-E2C5-87C2-F5244B3B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4E9CF-89C7-97A2-DCB6-F6AA4CEF0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887E2-9BF8-2D09-63AD-04D4FCBE7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0824B-9364-BE79-B697-310148B0F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3867-7D00-416D-BD7E-7D9EC861A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24E93-53E4-6403-B112-AED6E9486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B6F75-6DE6-AC25-C03D-6D0B6F8AD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C12DC-D86C-548B-DE73-D859AA066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6DB95-59E8-72BC-C45F-96DDF2B0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520AA-4C72-E5A4-E22F-D57DDC9C1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05B77-C9E7-E3DA-373F-C0B43BD9F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4F271-947A-23BC-F058-39BB17495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09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BC9F-E891-26C7-91D0-DD08EB14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2B3BE-E991-BEE5-7D2A-B0D3EBCF2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F3D28-558D-6FD6-6F94-180620701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BF5C-6BB4-F797-66D9-008437C2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3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F5ECD-1279-3D3A-0B01-EA2739FD2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05E8F-6A0C-0A10-8283-0AB430458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CD059-346B-242E-7059-0B40F57E6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169E3-EA27-A987-D4C1-71C853E1C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0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94E6-553A-B76D-0E32-367DC5FE5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4E77B-2B68-0B86-1C2C-732D67FC1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EB479-A6A4-C40A-667F-E99BF5F2C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8D248-AD28-D9CA-E676-4635FCEF5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65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4499-16E2-C61B-92FA-7A0A164B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BAA87-0568-262B-A61D-0BA37B8A2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9B854-1240-47AA-7C09-3734D190C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DE16A-1BB3-51FC-48FE-FCD442025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7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4F8C7-9A4D-4DC4-5438-5983A51E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40F2F-E67F-700E-8361-2B91841A5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D674E-36C4-E5F4-9CF4-4AD7ACF0C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4F00B-C068-180C-00AB-71CB03200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3085-8818-C684-B614-B5E2E1ED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F55D3-FD8E-966C-17F9-90F387653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4BA17-5D87-9B39-C751-684F5AED6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4A941-AD4F-702C-322B-2E31EFB8E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1B997-A11F-ED84-B60A-82DB1A99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258DF-DD07-888B-592C-210871E69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00E3D-5EDA-24A4-F721-2ECF37AA1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90DA4-BFDA-D501-62C1-BECF7E5BA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5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A1B4B-ECE8-800E-89C1-9A53783F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54543-D597-F090-F78B-8B20CA7BA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8A8F5-F3C0-8D08-9A71-E241E84B7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803A7-8C25-8B23-8E8F-D572CF6E1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87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FA93-4258-B31A-0961-050612BA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B9F0F-C763-0095-5F8A-93199C002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8AC3B-A0BA-AE15-0B3B-2AABE565C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7A05-159F-FD67-8EDA-270E7C7E1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00AA-625F-F4A4-37F7-FA94115E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0E6E5-6052-8536-4D02-5712E851D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C5C07-ED7B-5F53-DBB6-56B5C008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C6C3B-F124-CA5F-ACB9-AC4587330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7B95C-E778-2937-054F-D5236B46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38CBA-435E-1C0F-D5BF-E875FB0AE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C51BE-CDC9-5CF8-2734-B880B2E86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AB507-56BF-9A28-8D4E-351BA2DA0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D972E-0056-4BF1-90FE-D1ABF2EF4D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3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Col">
    <p:bg>
      <p:bgPr>
        <a:gradFill flip="none" rotWithShape="1">
          <a:gsLst>
            <a:gs pos="100000">
              <a:srgbClr val="FF0000">
                <a:alpha val="20000"/>
              </a:srgbClr>
            </a:gs>
            <a:gs pos="60000">
              <a:schemeClr val="bg1">
                <a:alpha val="3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7" descr="MUON-SlideGraph-LogoBkgnd2.png">
            <a:extLst>
              <a:ext uri="{FF2B5EF4-FFF2-40B4-BE49-F238E27FC236}">
                <a16:creationId xmlns:a16="http://schemas.microsoft.com/office/drawing/2014/main" id="{CDD86A70-1684-5687-9B24-688C9B637BE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233005"/>
            <a:ext cx="12186648" cy="6624995"/>
          </a:xfrm>
          <a:prstGeom prst="rect">
            <a:avLst/>
          </a:prstGeom>
        </p:spPr>
      </p:pic>
      <p:pic>
        <p:nvPicPr>
          <p:cNvPr id="7" name="Image 85" descr="MCC-inernational-finalV01.png">
            <a:extLst>
              <a:ext uri="{FF2B5EF4-FFF2-40B4-BE49-F238E27FC236}">
                <a16:creationId xmlns:a16="http://schemas.microsoft.com/office/drawing/2014/main" id="{6C521FE5-D103-75B1-DE28-0B4E6C62DB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6" t="6185" r="5690" b="3960"/>
          <a:stretch/>
        </p:blipFill>
        <p:spPr>
          <a:xfrm>
            <a:off x="5" y="733908"/>
            <a:ext cx="1244358" cy="1260000"/>
          </a:xfrm>
          <a:prstGeom prst="rect">
            <a:avLst/>
          </a:prstGeom>
        </p:spPr>
      </p:pic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6FCD0CB2-11EE-3A65-99E3-E28B7356B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" y="6536301"/>
            <a:ext cx="1453171" cy="2425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5BC658-28E3-4B4A-B928-1E68A3E2462B}" type="datetime3">
              <a:rPr lang="en-US" sz="1200" b="1" smtClean="0">
                <a:solidFill>
                  <a:schemeClr val="bg1"/>
                </a:solidFill>
              </a:rPr>
              <a:t>13 May 2025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8B5E67C-BE51-0205-E88C-3DD9005E414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2" y="6060581"/>
            <a:ext cx="12181296" cy="3965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Affiliazioni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8B7D1FF-1167-D02F-3953-14DC673F7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212" y="2765729"/>
            <a:ext cx="7514253" cy="18809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en-GB" sz="3600" b="1" kern="120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TITOLO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5C2EB20-FFD4-92A9-3F7F-B9B3395DC11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52" y="5091685"/>
            <a:ext cx="12181296" cy="7545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>
                <a:ln w="6350" cap="flat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Autori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695B5-E184-994E-B69B-11358DC402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9F9FA"/>
              </a:clrFrom>
              <a:clrTo>
                <a:srgbClr val="F9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04" y="70065"/>
            <a:ext cx="3770793" cy="720000"/>
          </a:xfrm>
          <a:prstGeom prst="rect">
            <a:avLst/>
          </a:prstGeom>
        </p:spPr>
      </p:pic>
      <p:pic>
        <p:nvPicPr>
          <p:cNvPr id="13" name="Picture 2" descr="Mucologo">
            <a:extLst>
              <a:ext uri="{FF2B5EF4-FFF2-40B4-BE49-F238E27FC236}">
                <a16:creationId xmlns:a16="http://schemas.microsoft.com/office/drawing/2014/main" id="{AC5B479C-B6C8-25CE-8237-609B483EDE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032" y="733908"/>
            <a:ext cx="906863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ABE3C-580B-3018-287A-5DFF9F5F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7635" r="7597" b="43284"/>
          <a:stretch/>
        </p:blipFill>
        <p:spPr>
          <a:xfrm>
            <a:off x="0" y="1308328"/>
            <a:ext cx="12192000" cy="55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4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8" descr="MUON-Slide-graphBase-pagebottom.jpg">
            <a:extLst>
              <a:ext uri="{FF2B5EF4-FFF2-40B4-BE49-F238E27FC236}">
                <a16:creationId xmlns:a16="http://schemas.microsoft.com/office/drawing/2014/main" id="{B6225800-B930-FB56-9EDD-E421D45C78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2015"/>
            <a:ext cx="12189822" cy="663982"/>
          </a:xfrm>
          <a:prstGeom prst="rect">
            <a:avLst/>
          </a:prstGeom>
        </p:spPr>
      </p:pic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497CAC99-CE2D-C668-9482-6D18316DB8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60000"/>
            <a:ext cx="10515600" cy="491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>
              <a:buClr>
                <a:srgbClr val="FF0000"/>
              </a:buClr>
              <a:buFont typeface="Wingdings" panose="05000000000000000000" pitchFamily="2" charset="2"/>
              <a:buChar char="§"/>
              <a:defRPr lang="it-IT" sz="36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77240" indent="-320040">
              <a:buClr>
                <a:srgbClr val="FF0000"/>
              </a:buClr>
              <a:buFont typeface="Wingdings" panose="05000000000000000000" pitchFamily="2" charset="2"/>
              <a:buChar char="§"/>
              <a:defRPr lang="it-IT" sz="32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it-IT" sz="2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it-IT" sz="24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Select to </a:t>
            </a:r>
            <a:r>
              <a:rPr lang="it-IT" dirty="0" err="1"/>
              <a:t>modify</a:t>
            </a:r>
            <a:r>
              <a:rPr lang="it-IT" dirty="0"/>
              <a:t> styles 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/>
              <a:t>Fifth </a:t>
            </a:r>
            <a:r>
              <a:rPr lang="it-IT" dirty="0" err="1"/>
              <a:t>level</a:t>
            </a:r>
            <a:endParaRPr lang="en-GB" dirty="0"/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6A474FD9-F076-E648-1C70-BF4EE7BB1F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>
          <a:xfrm>
            <a:off x="735496" y="6393928"/>
            <a:ext cx="2845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04C28E-3835-4CAE-A18C-DDD38CD5C178}" type="datetime3">
              <a:rPr lang="en-US" smtClean="0"/>
              <a:t>13 May 2025</a:t>
            </a:fld>
            <a:endParaRPr lang="en-GB" dirty="0"/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B39162C5-9BC6-7F5F-4512-CDC3408B28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16AB2F8-5338-F742-A59E-35F5B82165E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Image 85" descr="MCC-inernational-finalV01.png">
            <a:extLst>
              <a:ext uri="{FF2B5EF4-FFF2-40B4-BE49-F238E27FC236}">
                <a16:creationId xmlns:a16="http://schemas.microsoft.com/office/drawing/2014/main" id="{FA1E9B68-C5BB-B40D-6373-05E9B70C1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8807" cy="1260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88F58E1-5B85-E45C-9ADA-B79659903A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994" y="308170"/>
            <a:ext cx="9553371" cy="68115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lang="en-GB" sz="4400" b="1" kern="1200" cap="smal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sz="4000" dirty="0"/>
              <a:t>TITLE</a:t>
            </a:r>
            <a:endParaRPr lang="en-GB" sz="40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6A425A5-E202-730C-E988-F0D493B28D49}"/>
              </a:ext>
            </a:extLst>
          </p:cNvPr>
          <p:cNvSpPr txBox="1">
            <a:spLocks/>
          </p:cNvSpPr>
          <p:nvPr userDrawn="1"/>
        </p:nvSpPr>
        <p:spPr>
          <a:xfrm>
            <a:off x="735496" y="6546328"/>
            <a:ext cx="299830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502DF86-BCC2-6C4F-811D-421817A93AF9}"/>
              </a:ext>
            </a:extLst>
          </p:cNvPr>
          <p:cNvSpPr txBox="1">
            <a:spLocks/>
          </p:cNvSpPr>
          <p:nvPr userDrawn="1"/>
        </p:nvSpPr>
        <p:spPr>
          <a:xfrm>
            <a:off x="4141304" y="536292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2F0AE32-5762-9601-80C5-0370FF74A8CB}"/>
              </a:ext>
            </a:extLst>
          </p:cNvPr>
          <p:cNvSpPr txBox="1">
            <a:spLocks/>
          </p:cNvSpPr>
          <p:nvPr userDrawn="1"/>
        </p:nvSpPr>
        <p:spPr>
          <a:xfrm>
            <a:off x="838200" y="5362927"/>
            <a:ext cx="3179556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A blue logo with a black background">
            <a:extLst>
              <a:ext uri="{FF2B5EF4-FFF2-40B4-BE49-F238E27FC236}">
                <a16:creationId xmlns:a16="http://schemas.microsoft.com/office/drawing/2014/main" id="{FD99531E-10AF-7E4D-4074-228464960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315" r="20838"/>
          <a:stretch/>
        </p:blipFill>
        <p:spPr>
          <a:xfrm>
            <a:off x="11335011" y="136525"/>
            <a:ext cx="74043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3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CEF08-B44B-66D4-3578-9DD76FF18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31829"/>
            <a:ext cx="12192000" cy="375125"/>
          </a:xfrm>
        </p:spPr>
        <p:txBody>
          <a:bodyPr/>
          <a:lstStyle/>
          <a:p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,</a:t>
            </a:r>
            <a:r>
              <a:rPr lang="en-US" baseline="30000" noProof="0" dirty="0"/>
              <a:t>2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Genova, </a:t>
            </a:r>
            <a:r>
              <a:rPr lang="en-US" baseline="30000" noProof="0" dirty="0"/>
              <a:t>3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– Milano, </a:t>
            </a:r>
            <a:r>
              <a:rPr lang="en-US" baseline="30000" noProof="0" dirty="0"/>
              <a:t>4</a:t>
            </a:r>
            <a:r>
              <a:rPr lang="en-US" sz="1600" b="1" i="1" baseline="30000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Milan</a:t>
            </a:r>
            <a:endParaRPr lang="en-US" sz="1600" b="1" i="1" noProof="0" dirty="0">
              <a:ln w="3175">
                <a:solidFill>
                  <a:schemeClr val="tx1">
                    <a:alpha val="59000"/>
                  </a:schemeClr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A02371-8D4F-B9A1-773A-398BF5C5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37" y="2322284"/>
            <a:ext cx="9762682" cy="1311128"/>
          </a:xfrm>
        </p:spPr>
        <p:txBody>
          <a:bodyPr wrap="square">
            <a:spAutoFit/>
          </a:bodyPr>
          <a:lstStyle/>
          <a:p>
            <a: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Magnets</a:t>
            </a:r>
            <a:b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noProof="0" dirty="0">
                <a:ln w="6350" cap="flat" cmpd="sng">
                  <a:noFill/>
                  <a:prstDash val="solid"/>
                </a:ln>
                <a:solidFill>
                  <a:schemeClr val="tx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Timeline, Cost and R&amp;D Plan</a:t>
            </a:r>
            <a:endParaRPr lang="en-US" sz="4400" noProof="0" dirty="0"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AC2C7-56C2-40FC-37FC-65972E2FB2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0000" y="4843726"/>
            <a:ext cx="11952000" cy="754571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Bottura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Boattini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Bordini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Caiffi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Fabbri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Mariotto</a:t>
            </a:r>
            <a:r>
              <a:rPr lang="en-US" sz="2400" b="1" baseline="300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US" sz="24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Statera</a:t>
            </a:r>
            <a:r>
              <a:rPr lang="en-US" sz="2400" baseline="30000" noProof="0" dirty="0">
                <a:effectLst/>
              </a:rPr>
              <a:t>3</a:t>
            </a:r>
            <a:endParaRPr lang="en-US" sz="2400" b="1" noProof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1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BE79A-553C-0F47-6171-29F522596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B7DBA9-A1DF-1053-9A9B-B5FCA955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Technology Milestones</a:t>
            </a:r>
          </a:p>
        </p:txBody>
      </p:sp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74C4349-70D2-C199-43F7-DDE8678FD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867"/>
            <a:ext cx="12192000" cy="48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6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99EA0-83E4-839D-70A8-364BB9E8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3F814-996E-E740-7EE0-F8CB11581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D849D4-0DB0-9FBC-95E4-4D55CBAE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R&amp;D Resources - Personnel</a:t>
            </a:r>
            <a:endParaRPr lang="en-US" noProof="0" dirty="0"/>
          </a:p>
        </p:txBody>
      </p:sp>
      <p:pic>
        <p:nvPicPr>
          <p:cNvPr id="7" name="Picture 6" descr="A table of data with numbers and text&#10;&#10;AI-generated content may be incorrect.">
            <a:extLst>
              <a:ext uri="{FF2B5EF4-FFF2-40B4-BE49-F238E27FC236}">
                <a16:creationId xmlns:a16="http://schemas.microsoft.com/office/drawing/2014/main" id="{93CEEA8E-8B5B-085F-0536-849D67A8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" y="1193219"/>
            <a:ext cx="3546994" cy="5163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CEFB6-3DE3-47D8-E84A-05151E84D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0" y="1193218"/>
            <a:ext cx="6886231" cy="521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C60401-595C-1405-6E24-AA880A885DBE}"/>
              </a:ext>
            </a:extLst>
          </p:cNvPr>
          <p:cNvSpPr txBox="1"/>
          <p:nvPr/>
        </p:nvSpPr>
        <p:spPr>
          <a:xfrm>
            <a:off x="10560752" y="2918000"/>
            <a:ext cx="130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414FTEy</a:t>
            </a:r>
          </a:p>
        </p:txBody>
      </p:sp>
    </p:spTree>
    <p:extLst>
      <p:ext uri="{BB962C8B-B14F-4D97-AF65-F5344CB8AC3E}">
        <p14:creationId xmlns:p14="http://schemas.microsoft.com/office/powerpoint/2010/main" val="117391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7CE3-3C31-67D4-FC56-C4F8E4DA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B19CF-6279-291E-449E-2DC9B5BE3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1838D-7004-8331-EA02-E45F2927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R&amp;D Resources - Material</a:t>
            </a:r>
            <a:endParaRPr lang="en-US" noProof="0" dirty="0"/>
          </a:p>
        </p:txBody>
      </p:sp>
      <p:pic>
        <p:nvPicPr>
          <p:cNvPr id="7" name="Picture 6" descr="A table of data with numbers and text&#10;&#10;AI-generated content may be incorrect.">
            <a:extLst>
              <a:ext uri="{FF2B5EF4-FFF2-40B4-BE49-F238E27FC236}">
                <a16:creationId xmlns:a16="http://schemas.microsoft.com/office/drawing/2014/main" id="{2F2A4242-859E-4D0F-7670-23A7D187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" y="1193219"/>
            <a:ext cx="3546994" cy="5163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1BE3AA-AF69-076E-5F1B-3723FD494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5" y="1194502"/>
            <a:ext cx="7001854" cy="5212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7E364-6CA7-F4C4-52B5-D6126FFED38D}"/>
              </a:ext>
            </a:extLst>
          </p:cNvPr>
          <p:cNvSpPr txBox="1"/>
          <p:nvPr/>
        </p:nvSpPr>
        <p:spPr>
          <a:xfrm>
            <a:off x="10591442" y="2161504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82.5MCHF</a:t>
            </a:r>
          </a:p>
        </p:txBody>
      </p:sp>
    </p:spTree>
    <p:extLst>
      <p:ext uri="{BB962C8B-B14F-4D97-AF65-F5344CB8AC3E}">
        <p14:creationId xmlns:p14="http://schemas.microsoft.com/office/powerpoint/2010/main" val="1385860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F61B-F1DD-C39D-2D07-0543081FF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F07A-7693-CF84-D090-9D1F80F9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F0F3FE-6D29-4670-281D-62E26D58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2B860-1C32-058C-8EF0-C0CF134B8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4" y="928154"/>
            <a:ext cx="9700177" cy="55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1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B03A0-21C2-EF1F-D73F-0D366672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D452B-93B2-5AD9-7C5C-7D2A0163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47" y="1092361"/>
            <a:ext cx="10549931" cy="573214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Fusion for Energy </a:t>
            </a:r>
            <a:r>
              <a:rPr lang="en-US" dirty="0"/>
              <a:t>(ITER EU Domestic Agency) </a:t>
            </a:r>
          </a:p>
          <a:p>
            <a:pPr lvl="1"/>
            <a:r>
              <a:rPr lang="en-US" dirty="0"/>
              <a:t>Framework agreement and first addendum in final negotiation </a:t>
            </a:r>
          </a:p>
          <a:p>
            <a:pPr lvl="1"/>
            <a:r>
              <a:rPr lang="en-US" dirty="0"/>
              <a:t>Contribution to the design of the HTS target solenoid, relevant to the central solenoid of DTT</a:t>
            </a:r>
          </a:p>
          <a:p>
            <a:r>
              <a:rPr lang="en-US" b="1" dirty="0" err="1"/>
              <a:t>EUROFusion</a:t>
            </a:r>
            <a:r>
              <a:rPr lang="en-US" dirty="0"/>
              <a:t> (next step European fusion reactor)</a:t>
            </a:r>
            <a:endParaRPr lang="en-US" b="1" dirty="0"/>
          </a:p>
          <a:p>
            <a:pPr lvl="1"/>
            <a:r>
              <a:rPr lang="en-US" dirty="0"/>
              <a:t>Framework agreement signed in 2023, first addendum signed in 2024</a:t>
            </a:r>
          </a:p>
          <a:p>
            <a:pPr lvl="1"/>
            <a:r>
              <a:rPr lang="en-US" dirty="0"/>
              <a:t>Contribution to the design of the HTS target solenoid, relevant to the magnets of a Volumetric Neutron Source proposed as next step in the European fusion strategy</a:t>
            </a:r>
          </a:p>
          <a:p>
            <a:r>
              <a:rPr lang="en-US" b="1" dirty="0"/>
              <a:t>Gauss Fusion </a:t>
            </a:r>
            <a:r>
              <a:rPr lang="en-US" dirty="0"/>
              <a:t>(one of the leading EU fusion start-ups)</a:t>
            </a:r>
          </a:p>
          <a:p>
            <a:pPr lvl="1"/>
            <a:r>
              <a:rPr lang="en-US" dirty="0"/>
              <a:t>Consultancy agreement signed in 2023</a:t>
            </a:r>
          </a:p>
          <a:p>
            <a:pPr lvl="1"/>
            <a:r>
              <a:rPr lang="en-US" dirty="0"/>
              <a:t>CERN contribution to the design of the LTS/HTS GIGA stellarator magnets, based on advances in the HTS target solenoid</a:t>
            </a:r>
          </a:p>
          <a:p>
            <a:r>
              <a:rPr lang="en-US" b="1" dirty="0"/>
              <a:t>ENI</a:t>
            </a:r>
            <a:r>
              <a:rPr lang="en-US" dirty="0"/>
              <a:t> (oil and gas energy giant)</a:t>
            </a:r>
          </a:p>
          <a:p>
            <a:pPr lvl="1"/>
            <a:r>
              <a:rPr lang="en-US" dirty="0"/>
              <a:t>Framework agreement and first addendum signed in 2024</a:t>
            </a:r>
          </a:p>
          <a:p>
            <a:pPr lvl="1"/>
            <a:r>
              <a:rPr lang="en-US" dirty="0"/>
              <a:t>Collaboration on the conceptual design and project proposal for the CERN construction of a large bore HTS solenoid (20@20 model coil) relevant to the muon collider and fusion</a:t>
            </a:r>
          </a:p>
          <a:p>
            <a:r>
              <a:rPr lang="en-US" dirty="0"/>
              <a:t>IFAST-2 proposal to </a:t>
            </a:r>
            <a:r>
              <a:rPr lang="en-US" b="1" dirty="0"/>
              <a:t>INFRA-2025-TECH-01-02 </a:t>
            </a:r>
            <a:r>
              <a:rPr lang="en-US" dirty="0"/>
              <a:t>(CERN, INFINEON, PSI)</a:t>
            </a:r>
          </a:p>
          <a:p>
            <a:pPr lvl="1"/>
            <a:r>
              <a:rPr lang="en-US" dirty="0"/>
              <a:t>Proposal of fast pulsed power cell + magnet system sent to IFAST-2 coordination for ranking at TIARA</a:t>
            </a:r>
          </a:p>
          <a:p>
            <a:pPr lvl="1"/>
            <a:r>
              <a:rPr lang="en-US" dirty="0"/>
              <a:t>Industrial interest in rapidly pulsed and large energy/power supplies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B4C21-8253-8958-3BF8-67107A006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93A3AD-4F95-5F0A-546E-5D496C87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Impact Examples</a:t>
            </a:r>
          </a:p>
        </p:txBody>
      </p:sp>
      <p:pic>
        <p:nvPicPr>
          <p:cNvPr id="3074" name="Picture 2" descr="Fusion for Energy (F4E) | Europäische Union">
            <a:extLst>
              <a:ext uri="{FF2B5EF4-FFF2-40B4-BE49-F238E27FC236}">
                <a16:creationId xmlns:a16="http://schemas.microsoft.com/office/drawing/2014/main" id="{4F34DBC6-8256-26C0-39B8-476730CA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1260000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UROfusion | LinkedIn">
            <a:extLst>
              <a:ext uri="{FF2B5EF4-FFF2-40B4-BE49-F238E27FC236}">
                <a16:creationId xmlns:a16="http://schemas.microsoft.com/office/drawing/2014/main" id="{771EA23D-7EC8-060F-2F9E-CABC7A4F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2294012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uss Fusion | LinkedIn">
            <a:extLst>
              <a:ext uri="{FF2B5EF4-FFF2-40B4-BE49-F238E27FC236}">
                <a16:creationId xmlns:a16="http://schemas.microsoft.com/office/drawing/2014/main" id="{6A494117-FB1D-28E1-FB8D-0D804E55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1" y="3413667"/>
            <a:ext cx="814857" cy="8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gip – Wikipedia">
            <a:extLst>
              <a:ext uri="{FF2B5EF4-FFF2-40B4-BE49-F238E27FC236}">
                <a16:creationId xmlns:a16="http://schemas.microsoft.com/office/drawing/2014/main" id="{167D0927-5B12-1DE9-332C-76C33066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6" y="4402664"/>
            <a:ext cx="803946" cy="9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fineon Technologies AG - InCabin">
            <a:extLst>
              <a:ext uri="{FF2B5EF4-FFF2-40B4-BE49-F238E27FC236}">
                <a16:creationId xmlns:a16="http://schemas.microsoft.com/office/drawing/2014/main" id="{9034107A-D65A-4EF3-524D-D74C5DF6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1" y="5810044"/>
            <a:ext cx="1101857" cy="4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65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2268-6963-A16D-DC4B-E4ECE85E7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23F347-7858-B135-08DC-DCA62FE7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rgbClr val="FF0000"/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BF61-57C6-6054-9C3C-18C1044BF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81F89D-B629-6A1B-4AD6-284B7B1B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63FF6799-B614-4B1E-8A9F-ED063910D5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5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2288-3793-76EF-72E9-72702D74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1145-164B-3930-3943-F0AFCFB5A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BC407C-B736-FA44-FF47-7C006ADC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B8C9C-461B-0EBC-D571-EE278D01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945758"/>
            <a:ext cx="7429500" cy="90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979EE4-CE1D-5C78-3706-2FF6CC3E4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854603"/>
            <a:ext cx="66167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19DD54-7E98-86D3-5C70-47151A01B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2674548"/>
            <a:ext cx="3568700" cy="74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2D92F-E6FB-ED09-9C6F-84EAFCD43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430993"/>
            <a:ext cx="5486400" cy="749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F187A0-4200-9B15-93A2-B3B6CB295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4187438"/>
            <a:ext cx="3276600" cy="71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AEC171-D2E0-BC64-C36E-31E765D09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4905783"/>
            <a:ext cx="7772400" cy="711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00C08-A7A3-0E87-BA7D-66CF1FCBF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5624905"/>
            <a:ext cx="7353300" cy="774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DC593-F77D-A29F-E357-E0C7063113A3}"/>
              </a:ext>
            </a:extLst>
          </p:cNvPr>
          <p:cNvSpPr txBox="1"/>
          <p:nvPr/>
        </p:nvSpPr>
        <p:spPr>
          <a:xfrm rot="16200000">
            <a:off x="-893032" y="3118841"/>
            <a:ext cx="43060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996935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A735-E43E-3D93-A9A1-E333681E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23BAF94-AAC3-BE34-29B8-C2EF5CD40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1" y="2025574"/>
            <a:ext cx="11853335" cy="32945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3A0F5-D57A-A9AD-8DB3-B30CBF015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5B13F6-3EA1-AAD9-C3BD-6C5FAA77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Model</a:t>
            </a:r>
          </a:p>
        </p:txBody>
      </p:sp>
    </p:spTree>
    <p:extLst>
      <p:ext uri="{BB962C8B-B14F-4D97-AF65-F5344CB8AC3E}">
        <p14:creationId xmlns:p14="http://schemas.microsoft.com/office/powerpoint/2010/main" val="155831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04939-A22E-CC12-1EDD-A9908029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A4040-2507-7737-27F9-ABDE17FE1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144502-50B7-9EB2-F036-B10EF178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Estimate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ECA13-1053-74D2-C1C5-247F0FE3F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" y="1247611"/>
            <a:ext cx="6126480" cy="380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A4CB5-10ED-D9BE-9076-DADC3F5F9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79" y="1247611"/>
            <a:ext cx="6126480" cy="3795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5932E4-85FB-4A76-8943-6403D13452A1}"/>
              </a:ext>
            </a:extLst>
          </p:cNvPr>
          <p:cNvSpPr txBox="1"/>
          <p:nvPr/>
        </p:nvSpPr>
        <p:spPr>
          <a:xfrm>
            <a:off x="684146" y="1737360"/>
            <a:ext cx="1233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700 </a:t>
            </a:r>
            <a:r>
              <a:rPr lang="en-US" sz="2000" dirty="0" err="1">
                <a:solidFill>
                  <a:srgbClr val="FF0000"/>
                </a:solidFill>
              </a:rPr>
              <a:t>FTEy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8.2 BCHF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15A58-0B2B-96E9-873D-FF96110CEF2D}"/>
              </a:ext>
            </a:extLst>
          </p:cNvPr>
          <p:cNvSpPr txBox="1"/>
          <p:nvPr/>
        </p:nvSpPr>
        <p:spPr>
          <a:xfrm>
            <a:off x="6608696" y="1626870"/>
            <a:ext cx="1300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1000 </a:t>
            </a:r>
            <a:r>
              <a:rPr lang="en-US" sz="2000" dirty="0" err="1">
                <a:solidFill>
                  <a:srgbClr val="FF0000"/>
                </a:solidFill>
              </a:rPr>
              <a:t>FTEy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11 BCHF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4659C-A73C-367E-AF96-AD7EA44F6388}"/>
              </a:ext>
            </a:extLst>
          </p:cNvPr>
          <p:cNvSpPr txBox="1"/>
          <p:nvPr/>
        </p:nvSpPr>
        <p:spPr>
          <a:xfrm>
            <a:off x="2021747" y="5010224"/>
            <a:ext cx="8148513" cy="1200329"/>
          </a:xfrm>
          <a:prstGeom prst="rect">
            <a:avLst/>
          </a:prstGeom>
          <a:noFill/>
          <a:ln w="19050" cmpd="thinThick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CAVEAT: THIS IS ONLY AN ESTIMATE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87027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677E-3BB4-2081-9DC9-E7291141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648FA-8388-76C1-676A-CFEB58E99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729872-BC24-410F-6079-C6229AD5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Cost Scaling Expectation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4FFF5-CB1B-758D-0E89-F5F435234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1830070"/>
            <a:ext cx="31242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12715-D4CB-41A5-E9EC-0061D8337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" y="2663189"/>
            <a:ext cx="3365500" cy="16383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E3A080A-5132-2967-BB57-3C8785F9EB1E}"/>
              </a:ext>
            </a:extLst>
          </p:cNvPr>
          <p:cNvSpPr/>
          <p:nvPr/>
        </p:nvSpPr>
        <p:spPr>
          <a:xfrm>
            <a:off x="68580" y="1600595"/>
            <a:ext cx="3636010" cy="2594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FD8179-F0A2-1967-E336-EB15381901CB}"/>
              </a:ext>
            </a:extLst>
          </p:cNvPr>
          <p:cNvGrpSpPr/>
          <p:nvPr/>
        </p:nvGrpSpPr>
        <p:grpSpPr>
          <a:xfrm>
            <a:off x="480060" y="4194810"/>
            <a:ext cx="4569460" cy="1855470"/>
            <a:chOff x="480060" y="4194810"/>
            <a:chExt cx="4569460" cy="18554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06A733-CC94-472E-2E50-D39C9530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920" y="5085080"/>
              <a:ext cx="1752600" cy="9652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0ADB658-0F96-4B42-7172-D164C2F4A7F9}"/>
                </a:ext>
              </a:extLst>
            </p:cNvPr>
            <p:cNvGrpSpPr/>
            <p:nvPr/>
          </p:nvGrpSpPr>
          <p:grpSpPr>
            <a:xfrm>
              <a:off x="480060" y="4194810"/>
              <a:ext cx="3456939" cy="1372870"/>
              <a:chOff x="480060" y="4194810"/>
              <a:chExt cx="3456939" cy="137287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9925D5E-577E-348A-68DD-3EAB7DA5ACDD}"/>
                  </a:ext>
                </a:extLst>
              </p:cNvPr>
              <p:cNvCxnSpPr>
                <a:cxnSpLocks/>
                <a:stCxn id="23" idx="2"/>
                <a:endCxn id="9" idx="1"/>
              </p:cNvCxnSpPr>
              <p:nvPr/>
            </p:nvCxnSpPr>
            <p:spPr>
              <a:xfrm>
                <a:off x="1886585" y="4194810"/>
                <a:ext cx="1410335" cy="137287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438EF2-8827-A808-44BB-9D08DC40CD0E}"/>
                  </a:ext>
                </a:extLst>
              </p:cNvPr>
              <p:cNvSpPr txBox="1"/>
              <p:nvPr/>
            </p:nvSpPr>
            <p:spPr>
              <a:xfrm>
                <a:off x="480060" y="4473814"/>
                <a:ext cx="345693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Material cost per unit length is proportional to coil cross section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D2BDA8-6545-9E8F-A74C-3D6F792E9539}"/>
              </a:ext>
            </a:extLst>
          </p:cNvPr>
          <p:cNvGrpSpPr/>
          <p:nvPr/>
        </p:nvGrpSpPr>
        <p:grpSpPr>
          <a:xfrm>
            <a:off x="4259190" y="1034671"/>
            <a:ext cx="7538072" cy="3323571"/>
            <a:chOff x="4259190" y="1034671"/>
            <a:chExt cx="7538072" cy="33235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1F6F2-19AD-D157-2C22-F88AF7294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962" y="2373764"/>
              <a:ext cx="1638300" cy="787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3643B9-A680-5D23-AC38-5C3D45458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660" y="1203207"/>
              <a:ext cx="5894302" cy="31285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63D023-3425-A9C1-B08E-B662147DB46F}"/>
                </a:ext>
              </a:extLst>
            </p:cNvPr>
            <p:cNvSpPr txBox="1"/>
            <p:nvPr/>
          </p:nvSpPr>
          <p:spPr>
            <a:xfrm>
              <a:off x="4810370" y="1047601"/>
              <a:ext cx="4341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M.A. Green, B. Strauss, IEEE TAS, 18(2), 248-251, 2008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95AEAC-D1B2-2AE5-9DB2-DBFAC57016AC}"/>
                </a:ext>
              </a:extLst>
            </p:cNvPr>
            <p:cNvSpPr/>
            <p:nvPr/>
          </p:nvSpPr>
          <p:spPr>
            <a:xfrm>
              <a:off x="4259190" y="1034671"/>
              <a:ext cx="7538072" cy="33235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47ABD-7963-E6DA-1ABD-21F262D8BB90}"/>
              </a:ext>
            </a:extLst>
          </p:cNvPr>
          <p:cNvGrpSpPr/>
          <p:nvPr/>
        </p:nvGrpSpPr>
        <p:grpSpPr>
          <a:xfrm>
            <a:off x="7142482" y="4371172"/>
            <a:ext cx="4906268" cy="1571158"/>
            <a:chOff x="7142482" y="4371172"/>
            <a:chExt cx="4906268" cy="15711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D1D71E-CF2D-86F3-DD87-C88EA742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482" y="5193030"/>
              <a:ext cx="1828800" cy="74930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F35CE05-E2CE-78A1-F707-4C66AB0F06C5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>
              <a:off x="8971282" y="4371172"/>
              <a:ext cx="1742280" cy="1196508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3934E3-B62E-7C79-F632-4295DF41BE28}"/>
                </a:ext>
              </a:extLst>
            </p:cNvPr>
            <p:cNvSpPr txBox="1"/>
            <p:nvPr/>
          </p:nvSpPr>
          <p:spPr>
            <a:xfrm>
              <a:off x="8591811" y="4473814"/>
              <a:ext cx="34569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Magnet stored energy is proportional to B</a:t>
              </a:r>
              <a:r>
                <a:rPr lang="en-US" baseline="30000" dirty="0"/>
                <a:t>2</a:t>
              </a:r>
              <a:r>
                <a:rPr lang="en-US" dirty="0"/>
                <a:t> and length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D40F82-CF5D-681E-7B84-2011E7E7BBCD}"/>
              </a:ext>
            </a:extLst>
          </p:cNvPr>
          <p:cNvGrpSpPr/>
          <p:nvPr/>
        </p:nvGrpSpPr>
        <p:grpSpPr>
          <a:xfrm>
            <a:off x="1692541" y="2599509"/>
            <a:ext cx="8688277" cy="3900491"/>
            <a:chOff x="1692541" y="2599509"/>
            <a:chExt cx="8688277" cy="39004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D4BE0-BF79-3089-D1E8-FCC18A3D0835}"/>
                </a:ext>
              </a:extLst>
            </p:cNvPr>
            <p:cNvSpPr txBox="1"/>
            <p:nvPr/>
          </p:nvSpPr>
          <p:spPr>
            <a:xfrm>
              <a:off x="1692541" y="6038335"/>
              <a:ext cx="868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Green-Strauss scaling does not apply to accelerator magnets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F1C01DF-DE3C-D9B1-2740-E1FE99287F74}"/>
                </a:ext>
              </a:extLst>
            </p:cNvPr>
            <p:cNvSpPr/>
            <p:nvPr/>
          </p:nvSpPr>
          <p:spPr>
            <a:xfrm>
              <a:off x="4894470" y="2599509"/>
              <a:ext cx="2078164" cy="1378587"/>
            </a:xfrm>
            <a:custGeom>
              <a:avLst/>
              <a:gdLst>
                <a:gd name="connsiteX0" fmla="*/ 2032110 w 2078164"/>
                <a:gd name="connsiteY0" fmla="*/ 235131 h 1378587"/>
                <a:gd name="connsiteX1" fmla="*/ 1803510 w 2078164"/>
                <a:gd name="connsiteY1" fmla="*/ 40821 h 1378587"/>
                <a:gd name="connsiteX2" fmla="*/ 1071990 w 2078164"/>
                <a:gd name="connsiteY2" fmla="*/ 6531 h 1378587"/>
                <a:gd name="connsiteX3" fmla="*/ 374760 w 2078164"/>
                <a:gd name="connsiteY3" fmla="*/ 132261 h 1378587"/>
                <a:gd name="connsiteX4" fmla="*/ 54720 w 2078164"/>
                <a:gd name="connsiteY4" fmla="*/ 520881 h 1378587"/>
                <a:gd name="connsiteX5" fmla="*/ 43290 w 2078164"/>
                <a:gd name="connsiteY5" fmla="*/ 1103811 h 1378587"/>
                <a:gd name="connsiteX6" fmla="*/ 489060 w 2078164"/>
                <a:gd name="connsiteY6" fmla="*/ 1378131 h 1378587"/>
                <a:gd name="connsiteX7" fmla="*/ 1426320 w 2078164"/>
                <a:gd name="connsiteY7" fmla="*/ 1046661 h 1378587"/>
                <a:gd name="connsiteX8" fmla="*/ 2020680 w 2078164"/>
                <a:gd name="connsiteY8" fmla="*/ 703761 h 1378587"/>
                <a:gd name="connsiteX9" fmla="*/ 2054970 w 2078164"/>
                <a:gd name="connsiteY9" fmla="*/ 292281 h 1378587"/>
                <a:gd name="connsiteX10" fmla="*/ 2054970 w 2078164"/>
                <a:gd name="connsiteY10" fmla="*/ 292281 h 137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8164" h="1378587">
                  <a:moveTo>
                    <a:pt x="2032110" y="235131"/>
                  </a:moveTo>
                  <a:cubicBezTo>
                    <a:pt x="1997820" y="157026"/>
                    <a:pt x="1963530" y="78921"/>
                    <a:pt x="1803510" y="40821"/>
                  </a:cubicBezTo>
                  <a:cubicBezTo>
                    <a:pt x="1643490" y="2721"/>
                    <a:pt x="1310115" y="-8709"/>
                    <a:pt x="1071990" y="6531"/>
                  </a:cubicBezTo>
                  <a:cubicBezTo>
                    <a:pt x="833865" y="21771"/>
                    <a:pt x="544305" y="46536"/>
                    <a:pt x="374760" y="132261"/>
                  </a:cubicBezTo>
                  <a:cubicBezTo>
                    <a:pt x="205215" y="217986"/>
                    <a:pt x="109965" y="358956"/>
                    <a:pt x="54720" y="520881"/>
                  </a:cubicBezTo>
                  <a:cubicBezTo>
                    <a:pt x="-525" y="682806"/>
                    <a:pt x="-29100" y="960936"/>
                    <a:pt x="43290" y="1103811"/>
                  </a:cubicBezTo>
                  <a:cubicBezTo>
                    <a:pt x="115680" y="1246686"/>
                    <a:pt x="258555" y="1387656"/>
                    <a:pt x="489060" y="1378131"/>
                  </a:cubicBezTo>
                  <a:cubicBezTo>
                    <a:pt x="719565" y="1368606"/>
                    <a:pt x="1171050" y="1159056"/>
                    <a:pt x="1426320" y="1046661"/>
                  </a:cubicBezTo>
                  <a:cubicBezTo>
                    <a:pt x="1681590" y="934266"/>
                    <a:pt x="1915905" y="829491"/>
                    <a:pt x="2020680" y="703761"/>
                  </a:cubicBezTo>
                  <a:cubicBezTo>
                    <a:pt x="2125455" y="578031"/>
                    <a:pt x="2054970" y="292281"/>
                    <a:pt x="2054970" y="292281"/>
                  </a:cubicBezTo>
                  <a:lnTo>
                    <a:pt x="2054970" y="29228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C96EF4-49BF-CBA5-A9EF-A231C34AE5AF}"/>
              </a:ext>
            </a:extLst>
          </p:cNvPr>
          <p:cNvSpPr txBox="1"/>
          <p:nvPr/>
        </p:nvSpPr>
        <p:spPr>
          <a:xfrm>
            <a:off x="270510" y="1602083"/>
            <a:ext cx="150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Sector dipole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01E0AF-3F61-19C0-23C3-6A1D8D9AA2C8}"/>
              </a:ext>
            </a:extLst>
          </p:cNvPr>
          <p:cNvGrpSpPr/>
          <p:nvPr/>
        </p:nvGrpSpPr>
        <p:grpSpPr>
          <a:xfrm>
            <a:off x="5144778" y="5122747"/>
            <a:ext cx="1790050" cy="944476"/>
            <a:chOff x="5144778" y="5122747"/>
            <a:chExt cx="1790050" cy="944476"/>
          </a:xfrm>
        </p:grpSpPr>
        <p:sp>
          <p:nvSpPr>
            <p:cNvPr id="15" name="Lightning Bolt 14">
              <a:extLst>
                <a:ext uri="{FF2B5EF4-FFF2-40B4-BE49-F238E27FC236}">
                  <a16:creationId xmlns:a16="http://schemas.microsoft.com/office/drawing/2014/main" id="{AE65C34B-CC4D-A919-9E32-23FFE87698A0}"/>
                </a:ext>
              </a:extLst>
            </p:cNvPr>
            <p:cNvSpPr/>
            <p:nvPr/>
          </p:nvSpPr>
          <p:spPr>
            <a:xfrm rot="18798610">
              <a:off x="5031007" y="5326690"/>
              <a:ext cx="854304" cy="62676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ightning Bolt 15">
              <a:extLst>
                <a:ext uri="{FF2B5EF4-FFF2-40B4-BE49-F238E27FC236}">
                  <a16:creationId xmlns:a16="http://schemas.microsoft.com/office/drawing/2014/main" id="{B646389E-99A9-6440-603B-948FA7B7CF5C}"/>
                </a:ext>
              </a:extLst>
            </p:cNvPr>
            <p:cNvSpPr/>
            <p:nvPr/>
          </p:nvSpPr>
          <p:spPr>
            <a:xfrm rot="18798610" flipH="1" flipV="1">
              <a:off x="6194296" y="5236518"/>
              <a:ext cx="854304" cy="62676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11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8A670-54D0-4634-5722-F99DA532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FD9787-C04E-90CF-964F-3452DF2F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  <a:p>
            <a:r>
              <a:rPr lang="en-US" dirty="0"/>
              <a:t>Magnet timeline</a:t>
            </a:r>
          </a:p>
          <a:p>
            <a:r>
              <a:rPr lang="en-US" dirty="0"/>
              <a:t>R&amp;D plan</a:t>
            </a:r>
          </a:p>
          <a:p>
            <a:r>
              <a:rPr lang="en-US" dirty="0"/>
              <a:t>Cost evaluation</a:t>
            </a:r>
          </a:p>
          <a:p>
            <a:r>
              <a:rPr lang="en-US" dirty="0"/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E9F4-9844-B663-ED40-CEE390A3B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7495DB-E462-5ABD-4D56-2FA58CDC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9748780C-6117-462B-DA52-5F9C1CB72F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7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C6211-0CA5-195C-E648-2A04647F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CF7029-4363-D741-F961-2BFA4CF8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rgbClr val="FF0000"/>
                </a:solidFill>
              </a:rPr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8A729-FCB8-E873-42A0-1AE04B3AA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23DF7F-E6E2-1149-C557-174A55DF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D553E47E-8133-2750-9078-5186A2C6EF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8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F51A0E-C443-2E57-611C-1F452AA53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429556"/>
            <a:ext cx="11518017" cy="50931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NOTE: while the R&amp;D plan is rather self-consistent </a:t>
            </a:r>
            <a:r>
              <a:rPr lang="en-US" sz="2800" dirty="0"/>
              <a:t>(R&amp;D review)</a:t>
            </a:r>
            <a:r>
              <a:rPr lang="en-US" dirty="0"/>
              <a:t>, the present plan to completion is a basis for discussion</a:t>
            </a:r>
          </a:p>
          <a:p>
            <a:endParaRPr lang="en-US" sz="1300" dirty="0"/>
          </a:p>
          <a:p>
            <a:pPr lvl="1"/>
            <a:r>
              <a:rPr lang="en-US" dirty="0"/>
              <a:t>Q1: Is the cost evaluation method shared and agreed ? And, assuming resources available, is the timeline credible and agreed ?</a:t>
            </a:r>
          </a:p>
          <a:p>
            <a:pPr lvl="1"/>
            <a:r>
              <a:rPr lang="en-US" dirty="0"/>
              <a:t>Q2: Which scenario should we recommend as a baseline ?</a:t>
            </a:r>
          </a:p>
          <a:p>
            <a:pPr lvl="2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– is it worth maintaining a line on this R&amp;D ? </a:t>
            </a:r>
          </a:p>
          <a:p>
            <a:pPr lvl="3"/>
            <a:r>
              <a:rPr lang="en-US" dirty="0"/>
              <a:t>HFM is working on this technology, but not at the right aperture, nor specification</a:t>
            </a:r>
          </a:p>
          <a:p>
            <a:pPr lvl="3"/>
            <a:r>
              <a:rPr lang="en-US" dirty="0"/>
              <a:t>Is there a secured future for this technology ?</a:t>
            </a:r>
          </a:p>
          <a:p>
            <a:pPr lvl="2"/>
            <a:r>
              <a:rPr lang="en-US" dirty="0"/>
              <a:t>Nb-Ti – should we propose a demonstrator ?</a:t>
            </a:r>
          </a:p>
          <a:p>
            <a:pPr lvl="3"/>
            <a:r>
              <a:rPr lang="en-US" dirty="0"/>
              <a:t>Can be realized with relatively modest effort</a:t>
            </a:r>
          </a:p>
          <a:p>
            <a:pPr lvl="3"/>
            <a:r>
              <a:rPr lang="en-US" dirty="0"/>
              <a:t>Could bring a strong image impact</a:t>
            </a:r>
          </a:p>
          <a:p>
            <a:pPr lvl="2"/>
            <a:r>
              <a:rPr lang="en-US" dirty="0"/>
              <a:t>HTS for the various parts of the complex</a:t>
            </a:r>
          </a:p>
          <a:p>
            <a:pPr lvl="3"/>
            <a:r>
              <a:rPr lang="en-US" dirty="0"/>
              <a:t>Is it credible ? Is it too ambitious ? </a:t>
            </a:r>
          </a:p>
          <a:p>
            <a:pPr lvl="1"/>
            <a:r>
              <a:rPr lang="en-US" dirty="0"/>
              <a:t>Q3: Which R&amp;D do we miss ?</a:t>
            </a:r>
          </a:p>
          <a:p>
            <a:pPr lvl="2"/>
            <a:r>
              <a:rPr lang="en-US" dirty="0"/>
              <a:t>Combined function magnets</a:t>
            </a:r>
          </a:p>
          <a:p>
            <a:pPr lvl="1"/>
            <a:r>
              <a:rPr lang="en-US" dirty="0"/>
              <a:t>Q4: are there means to simplify, standardize, and reduce cost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B7178-4C2D-8700-4215-B5606CC86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815C76-B168-FEA8-C9C6-8C939E7C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/>
              <a:t>Discussion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5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wilderness - Sherpa">
            <a:extLst>
              <a:ext uri="{FF2B5EF4-FFF2-40B4-BE49-F238E27FC236}">
                <a16:creationId xmlns:a16="http://schemas.microsoft.com/office/drawing/2014/main" id="{DB6542F7-CE6F-43A9-28D1-E5A9D979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20355"/>
          <a:stretch/>
        </p:blipFill>
        <p:spPr bwMode="auto">
          <a:xfrm>
            <a:off x="838200" y="1260000"/>
            <a:ext cx="10515600" cy="4916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CF333-1BF6-3BB9-4223-1E8F3EAA8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496" y="6393928"/>
            <a:ext cx="28459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04C28E-3835-4CAE-A18C-DDD38CD5C178}" type="datetime3">
              <a:rPr lang="en-US" smtClean="0"/>
              <a:pPr>
                <a:spcAft>
                  <a:spcPts val="600"/>
                </a:spcAft>
              </a:pPr>
              <a:t>13 May 2025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0A3B-0F04-C2F5-D8EE-60C5D407E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16AB2F8-5338-F742-A59E-35F5B82165E6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CC44E7-7872-2109-47EE-F2BE41B3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>
            <a:normAutofit/>
          </a:bodyPr>
          <a:lstStyle/>
          <a:p>
            <a:r>
              <a:rPr lang="en-US" sz="4000"/>
              <a:t>HIC SVNT LEONES</a:t>
            </a:r>
          </a:p>
        </p:txBody>
      </p:sp>
    </p:spTree>
    <p:extLst>
      <p:ext uri="{BB962C8B-B14F-4D97-AF65-F5344CB8AC3E}">
        <p14:creationId xmlns:p14="http://schemas.microsoft.com/office/powerpoint/2010/main" val="356468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720BC-D3AF-2A59-63C4-E50C1CDB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85AF-F270-7F77-3335-149AF2D5D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01E281-9D01-56B8-0FF7-8B826676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Magnet R&amp;D T</a:t>
            </a:r>
            <a:r>
              <a:rPr lang="en-US" dirty="0" err="1"/>
              <a:t>argets</a:t>
            </a:r>
            <a:endParaRPr lang="en-US" noProof="0" dirty="0"/>
          </a:p>
        </p:txBody>
      </p:sp>
      <p:pic>
        <p:nvPicPr>
          <p:cNvPr id="2" name="Picture 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B2D0672F-00A5-507D-9352-B85F5AD9B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950692"/>
            <a:ext cx="11964931" cy="3466762"/>
          </a:xfrm>
          <a:prstGeom prst="rect">
            <a:avLst/>
          </a:prstGeom>
        </p:spPr>
      </p:pic>
      <p:pic>
        <p:nvPicPr>
          <p:cNvPr id="6" name="Picture 5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D2566248-CF4C-4610-B073-C7689E2B0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1" y="4458491"/>
            <a:ext cx="6890197" cy="21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8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A775-651E-5882-CA45-2F166647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2558-5DDA-E68D-4660-8DD1A293F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11F056-0781-3867-7EC9-8EA2CFC7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TM1 – 20@20</a:t>
            </a:r>
          </a:p>
        </p:txBody>
      </p:sp>
      <p:pic>
        <p:nvPicPr>
          <p:cNvPr id="9" name="Picture 8" descr="A diagram of a pie chart&#10;&#10;AI-generated content may be incorrect.">
            <a:extLst>
              <a:ext uri="{FF2B5EF4-FFF2-40B4-BE49-F238E27FC236}">
                <a16:creationId xmlns:a16="http://schemas.microsoft.com/office/drawing/2014/main" id="{358CBCAE-252E-93F6-CB13-F542497D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2" t="6805" r="7413"/>
          <a:stretch/>
        </p:blipFill>
        <p:spPr>
          <a:xfrm>
            <a:off x="7353836" y="1913858"/>
            <a:ext cx="4730553" cy="4061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F7C56-1B01-39BB-42C7-C83036A82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52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0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AE15-8151-F1EE-8B2C-F28C94C1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FAACC-55A1-C91D-F2FE-A3FC039F7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424A8E-5253-83D7-5E6A-DE9656D7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TM2 – SOLID</a:t>
            </a:r>
          </a:p>
        </p:txBody>
      </p:sp>
      <p:pic>
        <p:nvPicPr>
          <p:cNvPr id="2" name="Picture 1" descr="A cartoon character standing next to a machine&#10;&#10;Description automatically generated">
            <a:extLst>
              <a:ext uri="{FF2B5EF4-FFF2-40B4-BE49-F238E27FC236}">
                <a16:creationId xmlns:a16="http://schemas.microsoft.com/office/drawing/2014/main" id="{31CC00B0-FBB4-D95E-4773-D25590EEF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16270" r="12161" b="13551"/>
          <a:stretch/>
        </p:blipFill>
        <p:spPr>
          <a:xfrm>
            <a:off x="7560752" y="1652140"/>
            <a:ext cx="4417423" cy="3319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A2688-B9E3-5B98-441E-393A699C1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0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5234-2B52-028C-AD6C-7B4DC5A5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5B5013-6CAD-DD2A-20E0-3D1BAEE5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0536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C4227-4623-870F-D433-DFEC9A2E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32F675-BAF6-8443-B7E6-E7638289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TM3 – UHF-Demo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94896-65C4-3C29-5176-80093787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8448" y="689912"/>
            <a:ext cx="3196563" cy="54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4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5453-9C68-AEFE-18BE-941D29BD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A2D77-70A7-5EF1-F9CB-66B06885E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1B69FB-2900-3718-1431-007E27A7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TM4 – RCS-String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8E59F-00A1-1C24-07C0-DF133EA79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4643087"/>
          </a:xfrm>
          <a:prstGeom prst="rect">
            <a:avLst/>
          </a:prstGeom>
        </p:spPr>
      </p:pic>
      <p:pic>
        <p:nvPicPr>
          <p:cNvPr id="8" name="Picture 7" descr="A diagram of a circuit&#10;&#10;AI-generated content may be incorrect.">
            <a:extLst>
              <a:ext uri="{FF2B5EF4-FFF2-40B4-BE49-F238E27FC236}">
                <a16:creationId xmlns:a16="http://schemas.microsoft.com/office/drawing/2014/main" id="{65E309DC-23EB-57B3-F0F5-3E1D4219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2811" y="3163049"/>
            <a:ext cx="4661577" cy="32737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519C5-5A9A-46FA-F260-35BD102505F9}"/>
              </a:ext>
            </a:extLst>
          </p:cNvPr>
          <p:cNvGrpSpPr/>
          <p:nvPr/>
        </p:nvGrpSpPr>
        <p:grpSpPr>
          <a:xfrm>
            <a:off x="7897010" y="1300500"/>
            <a:ext cx="3866948" cy="1484797"/>
            <a:chOff x="7703825" y="1120194"/>
            <a:chExt cx="3866948" cy="14847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074C8C-BC9F-6874-F73B-A3A6326F9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299" y="1120194"/>
              <a:ext cx="1933474" cy="14847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6AEA57-573A-9D44-538A-66E592311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825" y="1120194"/>
              <a:ext cx="1933474" cy="1484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564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76E43-D207-1CEE-A355-40ECE856D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3C06F-AE2C-8219-F917-851A7D164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49FF4E-99BD-4977-E59D-4320F48F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TM5 – MBHY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EA062-071F-7AF6-E78B-2244689CF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" y="1276931"/>
            <a:ext cx="7315200" cy="3919135"/>
          </a:xfrm>
          <a:prstGeom prst="rect">
            <a:avLst/>
          </a:prstGeom>
        </p:spPr>
      </p:pic>
      <p:pic>
        <p:nvPicPr>
          <p:cNvPr id="3" name="Picture 2" descr="A rainbow colored graph with numbers&#10;&#10;AI-generated content may be incorrect.">
            <a:extLst>
              <a:ext uri="{FF2B5EF4-FFF2-40B4-BE49-F238E27FC236}">
                <a16:creationId xmlns:a16="http://schemas.microsoft.com/office/drawing/2014/main" id="{929B27A2-9E13-F4F6-1385-E9356771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>
          <a:xfrm>
            <a:off x="7635306" y="989329"/>
            <a:ext cx="4239014" cy="2581655"/>
          </a:xfrm>
          <a:prstGeom prst="rect">
            <a:avLst/>
          </a:prstGeom>
        </p:spPr>
      </p:pic>
      <p:pic>
        <p:nvPicPr>
          <p:cNvPr id="1026" name="Picture 2" descr="3D view of two-layer 120-mm aperture stress management coil (left) and four-layer 60-mm aperture Nb3Sn dipole coil crosssections (right), that are part of the updated MDP roadmaps for Nb3Sn magnet development.">
            <a:extLst>
              <a:ext uri="{FF2B5EF4-FFF2-40B4-BE49-F238E27FC236}">
                <a16:creationId xmlns:a16="http://schemas.microsoft.com/office/drawing/2014/main" id="{3BFE23DF-B716-CC88-F821-FDB617FDF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695" r="44082"/>
          <a:stretch/>
        </p:blipFill>
        <p:spPr bwMode="auto">
          <a:xfrm>
            <a:off x="7655557" y="3236498"/>
            <a:ext cx="4198513" cy="29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49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696C-DBA7-AABF-A20B-BAA225DE3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DA85-1ECA-D3D2-CA11-F85D2DC35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06B76-CC98-DE66-6778-92FAA41A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TM6 – MBHTS</a:t>
            </a:r>
          </a:p>
        </p:txBody>
      </p:sp>
      <p:pic>
        <p:nvPicPr>
          <p:cNvPr id="2" name="Picture 1" descr="A diagram of a graph&#10;&#10;Description automatically generated">
            <a:extLst>
              <a:ext uri="{FF2B5EF4-FFF2-40B4-BE49-F238E27FC236}">
                <a16:creationId xmlns:a16="http://schemas.microsoft.com/office/drawing/2014/main" id="{5F47DFC4-E897-307F-309A-D0ACED116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1" y="1359893"/>
            <a:ext cx="4006939" cy="356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BF688-06B1-20CA-D135-0116C589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35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5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BEC6-451D-BF44-5932-25D82639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420B33-625D-CCA7-0ED2-B17C56C62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57947-D4DF-492E-4A83-7343999A6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AEEAED-DF27-3AAE-20AE-0108B1CC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3B3D1AC9-4E22-A775-9E66-DD99EA59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9B14D-9130-6977-A14F-C4D2CD60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E77FD2-B05E-2009-80C0-1C5C530A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38328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41564-E851-06CF-37E7-A2E774FE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2F30FD-90AE-8B7A-5CBA-AA3108D1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TM7 – MBHTSY</a:t>
            </a:r>
          </a:p>
        </p:txBody>
      </p:sp>
      <p:pic>
        <p:nvPicPr>
          <p:cNvPr id="3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4A66A9AD-F73A-7060-D89F-13CD35AF3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19" y="3596427"/>
            <a:ext cx="3480184" cy="261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rainbow colored diagram with numbers&#10;&#10;Description automatically generated with medium confidence">
            <a:extLst>
              <a:ext uri="{FF2B5EF4-FFF2-40B4-BE49-F238E27FC236}">
                <a16:creationId xmlns:a16="http://schemas.microsoft.com/office/drawing/2014/main" id="{7E20B828-D58F-AE29-91F5-8260F6F66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0922" r="50592" b="11493"/>
          <a:stretch/>
        </p:blipFill>
        <p:spPr bwMode="auto">
          <a:xfrm>
            <a:off x="8146231" y="853227"/>
            <a:ext cx="278577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160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CF64-7AD3-9DFF-C86B-53080E7D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793156-DE69-63BE-1A41-45165D7C3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76931"/>
            <a:ext cx="7315200" cy="40128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5BB03-BD2C-3128-28B2-6A554D4C9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6AB2F8-5338-F742-A59E-35F5B82165E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60ADE8-A15D-C2D6-4843-1FD1318E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TM8 – MQHTSY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0524A7-F706-DC6D-0B9C-FF1BA077AEAB}"/>
              </a:ext>
            </a:extLst>
          </p:cNvPr>
          <p:cNvGrpSpPr>
            <a:grpSpLocks noChangeAspect="1"/>
          </p:cNvGrpSpPr>
          <p:nvPr/>
        </p:nvGrpSpPr>
        <p:grpSpPr>
          <a:xfrm>
            <a:off x="7600017" y="1549962"/>
            <a:ext cx="4477683" cy="3466758"/>
            <a:chOff x="7600017" y="1914452"/>
            <a:chExt cx="3355606" cy="2598012"/>
          </a:xfrm>
        </p:grpSpPr>
        <p:pic>
          <p:nvPicPr>
            <p:cNvPr id="2" name="Google Shape;121;p5">
              <a:extLst>
                <a:ext uri="{FF2B5EF4-FFF2-40B4-BE49-F238E27FC236}">
                  <a16:creationId xmlns:a16="http://schemas.microsoft.com/office/drawing/2014/main" id="{1B49F35D-4B6D-1980-3268-6EF57719B7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00017" y="1914452"/>
              <a:ext cx="3355606" cy="2598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22;p5">
              <a:extLst>
                <a:ext uri="{FF2B5EF4-FFF2-40B4-BE49-F238E27FC236}">
                  <a16:creationId xmlns:a16="http://schemas.microsoft.com/office/drawing/2014/main" id="{EB8D0016-978F-7173-6DA8-AB7A61E4C5C9}"/>
                </a:ext>
              </a:extLst>
            </p:cNvPr>
            <p:cNvSpPr/>
            <p:nvPr/>
          </p:nvSpPr>
          <p:spPr>
            <a:xfrm>
              <a:off x="8408911" y="2086983"/>
              <a:ext cx="2414927" cy="1536371"/>
            </a:xfrm>
            <a:custGeom>
              <a:avLst/>
              <a:gdLst/>
              <a:ahLst/>
              <a:cxnLst/>
              <a:rect l="l" t="t" r="r" b="b"/>
              <a:pathLst>
                <a:path w="2899575" h="1844703" extrusionOk="0">
                  <a:moveTo>
                    <a:pt x="0" y="0"/>
                  </a:moveTo>
                  <a:lnTo>
                    <a:pt x="92765" y="217336"/>
                  </a:lnTo>
                  <a:lnTo>
                    <a:pt x="180229" y="384313"/>
                  </a:lnTo>
                  <a:lnTo>
                    <a:pt x="267693" y="530087"/>
                  </a:lnTo>
                  <a:lnTo>
                    <a:pt x="386963" y="694414"/>
                  </a:lnTo>
                  <a:lnTo>
                    <a:pt x="553940" y="874643"/>
                  </a:lnTo>
                  <a:lnTo>
                    <a:pt x="824285" y="1099930"/>
                  </a:lnTo>
                  <a:lnTo>
                    <a:pt x="1158240" y="1296063"/>
                  </a:lnTo>
                  <a:lnTo>
                    <a:pt x="1492194" y="1444487"/>
                  </a:lnTo>
                  <a:lnTo>
                    <a:pt x="1812897" y="1558456"/>
                  </a:lnTo>
                  <a:lnTo>
                    <a:pt x="2478156" y="1746636"/>
                  </a:lnTo>
                  <a:lnTo>
                    <a:pt x="2899575" y="1844703"/>
                  </a:lnTo>
                  <a:lnTo>
                    <a:pt x="2899575" y="5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64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61AFD-58A7-9E8D-6AEF-C1F8B3A70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3C8258-AE78-6EC7-6760-3F1B5F37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60475"/>
            <a:ext cx="7315200" cy="352878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4846F-10E7-9B39-6E7D-23663887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776" y="1260475"/>
            <a:ext cx="4504924" cy="49164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High-field measurement of </a:t>
            </a:r>
            <a:r>
              <a:rPr lang="en-US" b="1" dirty="0"/>
              <a:t>transport properties of REBCO conductors</a:t>
            </a:r>
            <a:r>
              <a:rPr lang="en-US" dirty="0"/>
              <a:t>, also necessary to define scaling laws required for the design and analysis of the magnet demonstrators;</a:t>
            </a:r>
          </a:p>
          <a:p>
            <a:r>
              <a:rPr lang="en-US" b="1" dirty="0"/>
              <a:t>Micrography, Micro-structure and mechanical properties </a:t>
            </a:r>
            <a:r>
              <a:rPr lang="en-US" dirty="0"/>
              <a:t>of REBCO conductors and winding;</a:t>
            </a:r>
          </a:p>
          <a:p>
            <a:r>
              <a:rPr lang="en-US" b="1" dirty="0"/>
              <a:t>Radiation effects </a:t>
            </a:r>
            <a:r>
              <a:rPr lang="en-US" dirty="0"/>
              <a:t>in REBCO conductors;</a:t>
            </a:r>
          </a:p>
          <a:p>
            <a:r>
              <a:rPr lang="en-US" dirty="0"/>
              <a:t>Tailored experiments to establish </a:t>
            </a:r>
            <a:r>
              <a:rPr lang="en-US" b="1" dirty="0"/>
              <a:t>design rules for HTS magnets</a:t>
            </a:r>
            <a:r>
              <a:rPr lang="en-US" dirty="0"/>
              <a:t>, e.g. allowable hot-spot temperature, or allowable peak stress and strain;</a:t>
            </a:r>
          </a:p>
          <a:p>
            <a:r>
              <a:rPr lang="en-US" b="1" dirty="0"/>
              <a:t>Multi-physics modeling </a:t>
            </a:r>
            <a:r>
              <a:rPr lang="en-US" dirty="0"/>
              <a:t>of transient electromagnetics, mechanics and thermal fields in HTS magnets, relevant to the electro-mechanical design, operation and quench protection of NI HTS magnets.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BF980-FF71-3F0A-6FD1-B48EA1750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D68FCC-78EB-210B-9A3F-CA0C45A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dirty="0"/>
              <a:t>Materials and Methods R&amp;D</a:t>
            </a:r>
          </a:p>
        </p:txBody>
      </p:sp>
    </p:spTree>
    <p:extLst>
      <p:ext uri="{BB962C8B-B14F-4D97-AF65-F5344CB8AC3E}">
        <p14:creationId xmlns:p14="http://schemas.microsoft.com/office/powerpoint/2010/main" val="237217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377CD-CDF1-F615-FD56-9A11FD808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32739-D17F-CCAE-E5FE-F41193FBF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C51D20-56CD-DD2F-2B83-057700FD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References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A3B82-A4B6-5020-0039-4C374DDB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9" y="4535023"/>
            <a:ext cx="7170302" cy="1915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694D7-5612-2C33-4C93-CC16E40C92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30" y="707338"/>
            <a:ext cx="7170301" cy="392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6778B-1875-91FC-0A52-101C7DE370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2"/>
          <a:stretch/>
        </p:blipFill>
        <p:spPr>
          <a:xfrm>
            <a:off x="156209" y="1342777"/>
            <a:ext cx="7414539" cy="19154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170FEE-ADD8-1A27-3774-506CDFB50AA5}"/>
              </a:ext>
            </a:extLst>
          </p:cNvPr>
          <p:cNvSpPr txBox="1"/>
          <p:nvPr/>
        </p:nvSpPr>
        <p:spPr>
          <a:xfrm>
            <a:off x="5109048" y="1530660"/>
            <a:ext cx="119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402 pages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7EABE-A3F3-26E2-D38B-B16E8A8D7913}"/>
              </a:ext>
            </a:extLst>
          </p:cNvPr>
          <p:cNvSpPr txBox="1"/>
          <p:nvPr/>
        </p:nvSpPr>
        <p:spPr>
          <a:xfrm>
            <a:off x="5189491" y="3429000"/>
            <a:ext cx="107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 pages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D2DD1-8E83-F478-43D8-37E4DDC7D30B}"/>
              </a:ext>
            </a:extLst>
          </p:cNvPr>
          <p:cNvSpPr txBox="1"/>
          <p:nvPr/>
        </p:nvSpPr>
        <p:spPr>
          <a:xfrm>
            <a:off x="5189491" y="5399966"/>
            <a:ext cx="107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42 pages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6DE7B-FA4A-1FF0-70A7-0A72C04D81A2}"/>
              </a:ext>
            </a:extLst>
          </p:cNvPr>
          <p:cNvSpPr txBox="1"/>
          <p:nvPr/>
        </p:nvSpPr>
        <p:spPr>
          <a:xfrm>
            <a:off x="165153" y="3258231"/>
            <a:ext cx="44369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material presented here is detailed and discussed extensively in the documents prepared for submission to the 2026 ESPPU process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Much space and attention was given to building a bottom-up and analytical 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41669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75E7C-1CE5-A146-C958-8FDA08F3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57259A-F2FD-221A-9BF7-E58E19FE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rgbClr val="FF0000"/>
                </a:solidFill>
              </a:rPr>
              <a:t>Magnet timeline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D450A-9C7F-362F-6920-F21325137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3EA7E1-86DD-EBE8-8BEB-EBAC9463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91A3A01B-321E-D7C7-4FAC-B8A2138492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5AA95-7E3D-15A2-32FB-44D293534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8CDA37-F25E-6FE1-6B37-A658E6C82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" y="3839412"/>
            <a:ext cx="11289030" cy="2645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Technology R&amp;D completed: 2032</a:t>
            </a:r>
          </a:p>
          <a:p>
            <a:r>
              <a:rPr lang="en-US" dirty="0">
                <a:solidFill>
                  <a:srgbClr val="7030A0"/>
                </a:solidFill>
              </a:rPr>
              <a:t>Demonstrators built and tested: 2037</a:t>
            </a:r>
          </a:p>
          <a:p>
            <a:r>
              <a:rPr lang="en-US" dirty="0">
                <a:solidFill>
                  <a:srgbClr val="0070C0"/>
                </a:solidFill>
              </a:rPr>
              <a:t>Prototypes and industrialization (</a:t>
            </a:r>
            <a:r>
              <a:rPr lang="en-US" dirty="0" err="1">
                <a:solidFill>
                  <a:srgbClr val="0070C0"/>
                </a:solidFill>
              </a:rPr>
              <a:t>Optimisation</a:t>
            </a:r>
            <a:r>
              <a:rPr lang="en-US" dirty="0">
                <a:solidFill>
                  <a:srgbClr val="0070C0"/>
                </a:solidFill>
              </a:rPr>
              <a:t>): 2040</a:t>
            </a:r>
          </a:p>
          <a:p>
            <a:r>
              <a:rPr lang="en-US" dirty="0"/>
              <a:t>Production completed: 2048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F3D7E-D9D3-2A79-FB8F-CD55A70E3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3D4383-812E-7A51-8B42-C3BC0685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Project Timeline</a:t>
            </a:r>
          </a:p>
        </p:txBody>
      </p:sp>
      <p:pic>
        <p:nvPicPr>
          <p:cNvPr id="7" name="Picture 6" descr="A diagram of a construction project&#10;&#10;AI-generated content may be incorrect.">
            <a:extLst>
              <a:ext uri="{FF2B5EF4-FFF2-40B4-BE49-F238E27FC236}">
                <a16:creationId xmlns:a16="http://schemas.microsoft.com/office/drawing/2014/main" id="{F04B6B1C-C6DD-C50D-4E27-5198F81C4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8"/>
          <a:stretch/>
        </p:blipFill>
        <p:spPr>
          <a:xfrm>
            <a:off x="40229" y="1168401"/>
            <a:ext cx="11994065" cy="2466340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E7032F98-C194-F330-61E9-1F04AB0F31DD}"/>
              </a:ext>
            </a:extLst>
          </p:cNvPr>
          <p:cNvSpPr>
            <a:spLocks noChangeAspect="1"/>
          </p:cNvSpPr>
          <p:nvPr/>
        </p:nvSpPr>
        <p:spPr>
          <a:xfrm>
            <a:off x="2555496" y="2029900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348D2A69-A322-F95E-E75B-5B381A657FDA}"/>
              </a:ext>
            </a:extLst>
          </p:cNvPr>
          <p:cNvSpPr>
            <a:spLocks noChangeAspect="1"/>
          </p:cNvSpPr>
          <p:nvPr/>
        </p:nvSpPr>
        <p:spPr>
          <a:xfrm>
            <a:off x="3918511" y="2272453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910D751F-AC1E-D06A-D273-BEF2457D4677}"/>
              </a:ext>
            </a:extLst>
          </p:cNvPr>
          <p:cNvSpPr>
            <a:spLocks noChangeAspect="1"/>
          </p:cNvSpPr>
          <p:nvPr/>
        </p:nvSpPr>
        <p:spPr>
          <a:xfrm>
            <a:off x="4704121" y="2533894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D09D7E7-8B2F-F4ED-A4CB-2DD0EEE25904}"/>
              </a:ext>
            </a:extLst>
          </p:cNvPr>
          <p:cNvSpPr>
            <a:spLocks noChangeAspect="1"/>
          </p:cNvSpPr>
          <p:nvPr/>
        </p:nvSpPr>
        <p:spPr>
          <a:xfrm>
            <a:off x="6907800" y="2521015"/>
            <a:ext cx="274320" cy="274320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E43F-84E1-AADB-DE0F-2A45FCD8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A815EC7D-15B7-09A9-2451-A63F07659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511" y="1836715"/>
            <a:ext cx="3818429" cy="434024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This is one of the possible plans, prepared as a </a:t>
            </a:r>
            <a:r>
              <a:rPr lang="en-US" b="1" dirty="0"/>
              <a:t>technically limited timeline </a:t>
            </a:r>
          </a:p>
          <a:p>
            <a:r>
              <a:rPr lang="en-US" dirty="0"/>
              <a:t>Most magnet milestones are well aligned with the overall plan of the project</a:t>
            </a:r>
          </a:p>
          <a:p>
            <a:r>
              <a:rPr lang="en-US" dirty="0"/>
              <a:t>A 3TeV option </a:t>
            </a:r>
            <a:r>
              <a:rPr lang="en-US" sz="2900" dirty="0"/>
              <a:t>(consisting of HTS solenoids, NC RCS1+RCS2 and Nb-Ti collider) </a:t>
            </a:r>
            <a:r>
              <a:rPr lang="en-US" dirty="0"/>
              <a:t>appears to be feasible with contingency by the desired start in 2050</a:t>
            </a:r>
          </a:p>
          <a:p>
            <a:r>
              <a:rPr lang="en-US" dirty="0"/>
              <a:t>A 10TeV option </a:t>
            </a:r>
            <a:r>
              <a:rPr lang="en-US" sz="2900" dirty="0"/>
              <a:t>(HTS solenoids, NC RCS1+RCS2, HTS HCS3 and HTS collider) </a:t>
            </a:r>
            <a:r>
              <a:rPr lang="en-US" dirty="0"/>
              <a:t>misses the desired milestones by 2…3 years, with no contingency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AA7C3-09AA-7EE1-DA78-09D3DB150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3" name="Picture 2" descr="A chart of a project&#10;&#10;AI-generated content may be incorrect.">
            <a:extLst>
              <a:ext uri="{FF2B5EF4-FFF2-40B4-BE49-F238E27FC236}">
                <a16:creationId xmlns:a16="http://schemas.microsoft.com/office/drawing/2014/main" id="{06530659-2E80-E50D-C960-9F0BB2D8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b="12210"/>
          <a:stretch/>
        </p:blipFill>
        <p:spPr>
          <a:xfrm>
            <a:off x="-1" y="1546190"/>
            <a:ext cx="8412261" cy="504746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B37342-7790-28E2-6314-41B028E5EE66}"/>
              </a:ext>
            </a:extLst>
          </p:cNvPr>
          <p:cNvGrpSpPr/>
          <p:nvPr/>
        </p:nvGrpSpPr>
        <p:grpSpPr>
          <a:xfrm>
            <a:off x="1868562" y="260833"/>
            <a:ext cx="2073930" cy="6387912"/>
            <a:chOff x="2383718" y="260833"/>
            <a:chExt cx="2073930" cy="638791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03AC48-8E93-21DF-EA86-83B17AB777D4}"/>
                </a:ext>
              </a:extLst>
            </p:cNvPr>
            <p:cNvCxnSpPr>
              <a:cxnSpLocks/>
            </p:cNvCxnSpPr>
            <p:nvPr/>
          </p:nvCxnSpPr>
          <p:spPr>
            <a:xfrm>
              <a:off x="3798570" y="1802425"/>
              <a:ext cx="0" cy="4846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5E7E6C-9114-6E02-9792-3B5B337CD5F7}"/>
                </a:ext>
              </a:extLst>
            </p:cNvPr>
            <p:cNvSpPr txBox="1"/>
            <p:nvPr/>
          </p:nvSpPr>
          <p:spPr>
            <a:xfrm rot="16200000">
              <a:off x="3084924" y="662743"/>
              <a:ext cx="1450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Technology R&amp;D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A08C3754-7423-B9AC-86F7-4EFD30C0C888}"/>
                </a:ext>
              </a:extLst>
            </p:cNvPr>
            <p:cNvSpPr/>
            <p:nvPr/>
          </p:nvSpPr>
          <p:spPr>
            <a:xfrm>
              <a:off x="2903225" y="1836715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565CCA-7CF6-F367-005F-303BF027E7C0}"/>
                </a:ext>
              </a:extLst>
            </p:cNvPr>
            <p:cNvSpPr/>
            <p:nvPr/>
          </p:nvSpPr>
          <p:spPr>
            <a:xfrm>
              <a:off x="2392305" y="245286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4CC3E70-BD07-BAC5-A692-CFEE62C742FD}"/>
                </a:ext>
              </a:extLst>
            </p:cNvPr>
            <p:cNvSpPr/>
            <p:nvPr/>
          </p:nvSpPr>
          <p:spPr>
            <a:xfrm>
              <a:off x="2943949" y="3107537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7B66D6D1-F016-B149-A41F-D91E9392FFC8}"/>
                </a:ext>
              </a:extLst>
            </p:cNvPr>
            <p:cNvSpPr/>
            <p:nvPr/>
          </p:nvSpPr>
          <p:spPr>
            <a:xfrm>
              <a:off x="2400889" y="358191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9C8B55B5-257A-7C23-9E7A-A5E89148ADB5}"/>
                </a:ext>
              </a:extLst>
            </p:cNvPr>
            <p:cNvSpPr/>
            <p:nvPr/>
          </p:nvSpPr>
          <p:spPr>
            <a:xfrm>
              <a:off x="3480568" y="431386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D2A02977-8A53-7481-B113-3F7B46D2701A}"/>
                </a:ext>
              </a:extLst>
            </p:cNvPr>
            <p:cNvSpPr/>
            <p:nvPr/>
          </p:nvSpPr>
          <p:spPr>
            <a:xfrm>
              <a:off x="2383718" y="4723840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4B87FE84-E5B7-DE45-B4BD-588EBEB3BB75}"/>
                </a:ext>
              </a:extLst>
            </p:cNvPr>
            <p:cNvSpPr/>
            <p:nvPr/>
          </p:nvSpPr>
          <p:spPr>
            <a:xfrm>
              <a:off x="4274768" y="5829278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8532E8E6-DD95-1581-DD85-B1B36C49DE3C}"/>
                </a:ext>
              </a:extLst>
            </p:cNvPr>
            <p:cNvSpPr/>
            <p:nvPr/>
          </p:nvSpPr>
          <p:spPr>
            <a:xfrm>
              <a:off x="2662763" y="584000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EC8ADD-860C-EE7D-41C2-265A14003D41}"/>
              </a:ext>
            </a:extLst>
          </p:cNvPr>
          <p:cNvGrpSpPr/>
          <p:nvPr/>
        </p:nvGrpSpPr>
        <p:grpSpPr>
          <a:xfrm>
            <a:off x="2121910" y="29947"/>
            <a:ext cx="3383277" cy="6618798"/>
            <a:chOff x="2121910" y="29947"/>
            <a:chExt cx="3383277" cy="6618798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FF6F899A-A13F-394A-5627-B63C82B02FFE}"/>
                </a:ext>
              </a:extLst>
            </p:cNvPr>
            <p:cNvSpPr/>
            <p:nvPr/>
          </p:nvSpPr>
          <p:spPr>
            <a:xfrm>
              <a:off x="2121910" y="372133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9D6665A5-D9E0-6188-A18B-7A3A82F06A80}"/>
                </a:ext>
              </a:extLst>
            </p:cNvPr>
            <p:cNvSpPr/>
            <p:nvPr/>
          </p:nvSpPr>
          <p:spPr>
            <a:xfrm>
              <a:off x="2400952" y="499205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84CDC-44AA-A346-6935-711BB4E8434D}"/>
                </a:ext>
              </a:extLst>
            </p:cNvPr>
            <p:cNvGrpSpPr/>
            <p:nvPr/>
          </p:nvGrpSpPr>
          <p:grpSpPr>
            <a:xfrm>
              <a:off x="2924694" y="29947"/>
              <a:ext cx="2580493" cy="6618798"/>
              <a:chOff x="3439850" y="29947"/>
              <a:chExt cx="2580493" cy="661879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35D6CC6-188A-C19A-DB33-D59D00268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2070" y="1802425"/>
                <a:ext cx="0" cy="484632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F393CF-0068-2B12-D5E2-CD62B22508E1}"/>
                  </a:ext>
                </a:extLst>
              </p:cNvPr>
              <p:cNvSpPr txBox="1"/>
              <p:nvPr/>
            </p:nvSpPr>
            <p:spPr>
              <a:xfrm rot="16200000">
                <a:off x="4302985" y="685800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Demonstrators</a:t>
                </a:r>
              </a:p>
            </p:txBody>
          </p:sp>
          <p:sp>
            <p:nvSpPr>
              <p:cNvPr id="24" name="Triangle 23">
                <a:extLst>
                  <a:ext uri="{FF2B5EF4-FFF2-40B4-BE49-F238E27FC236}">
                    <a16:creationId xmlns:a16="http://schemas.microsoft.com/office/drawing/2014/main" id="{01442200-00DC-7983-0E39-626EC3075BE7}"/>
                  </a:ext>
                </a:extLst>
              </p:cNvPr>
              <p:cNvSpPr/>
              <p:nvPr/>
            </p:nvSpPr>
            <p:spPr>
              <a:xfrm>
                <a:off x="3866997" y="198911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9FD00176-EF74-4569-2AFC-3B6D2A38EC85}"/>
                  </a:ext>
                </a:extLst>
              </p:cNvPr>
              <p:cNvSpPr/>
              <p:nvPr/>
            </p:nvSpPr>
            <p:spPr>
              <a:xfrm>
                <a:off x="3439850" y="259227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9B9B7DC0-39EF-A795-37D2-A48120CE042B}"/>
                  </a:ext>
                </a:extLst>
              </p:cNvPr>
              <p:cNvSpPr/>
              <p:nvPr/>
            </p:nvSpPr>
            <p:spPr>
              <a:xfrm>
                <a:off x="4274829" y="3272714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BB1C27AC-8F34-2AA2-48D5-568FB135C107}"/>
                  </a:ext>
                </a:extLst>
              </p:cNvPr>
              <p:cNvSpPr/>
              <p:nvPr/>
            </p:nvSpPr>
            <p:spPr>
              <a:xfrm>
                <a:off x="4270535" y="445328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233EF549-AD8F-4C52-A411-CA265EC51545}"/>
                  </a:ext>
                </a:extLst>
              </p:cNvPr>
              <p:cNvSpPr/>
              <p:nvPr/>
            </p:nvSpPr>
            <p:spPr>
              <a:xfrm>
                <a:off x="5837463" y="5968704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iangle 30">
                <a:extLst>
                  <a:ext uri="{FF2B5EF4-FFF2-40B4-BE49-F238E27FC236}">
                    <a16:creationId xmlns:a16="http://schemas.microsoft.com/office/drawing/2014/main" id="{B44BC206-C449-DE9E-EAA9-5DC83999A574}"/>
                  </a:ext>
                </a:extLst>
              </p:cNvPr>
              <p:cNvSpPr/>
              <p:nvPr/>
            </p:nvSpPr>
            <p:spPr>
              <a:xfrm>
                <a:off x="3800454" y="597943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94AD0A-EA49-567E-5B24-10061D859D7F}"/>
              </a:ext>
            </a:extLst>
          </p:cNvPr>
          <p:cNvGrpSpPr/>
          <p:nvPr/>
        </p:nvGrpSpPr>
        <p:grpSpPr>
          <a:xfrm>
            <a:off x="2660667" y="-106385"/>
            <a:ext cx="3947805" cy="6755130"/>
            <a:chOff x="2660667" y="-106385"/>
            <a:chExt cx="3947805" cy="67551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466F7F-9ADD-B04D-5110-AE10AF5CB9C7}"/>
                </a:ext>
              </a:extLst>
            </p:cNvPr>
            <p:cNvSpPr txBox="1"/>
            <p:nvPr/>
          </p:nvSpPr>
          <p:spPr>
            <a:xfrm rot="16200000">
              <a:off x="4531879" y="479134"/>
              <a:ext cx="1817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Prototypes and Industrialization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600F2B7-704E-8809-C431-992470170719}"/>
                </a:ext>
              </a:extLst>
            </p:cNvPr>
            <p:cNvGrpSpPr/>
            <p:nvPr/>
          </p:nvGrpSpPr>
          <p:grpSpPr>
            <a:xfrm>
              <a:off x="2660667" y="1802425"/>
              <a:ext cx="3947805" cy="4846320"/>
              <a:chOff x="3175823" y="1802425"/>
              <a:chExt cx="3947805" cy="484632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B2A7402-F355-1999-2632-08F607476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5976" y="1802425"/>
                <a:ext cx="0" cy="484632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riangle 32">
                <a:extLst>
                  <a:ext uri="{FF2B5EF4-FFF2-40B4-BE49-F238E27FC236}">
                    <a16:creationId xmlns:a16="http://schemas.microsoft.com/office/drawing/2014/main" id="{9EC19081-5BDE-7301-FD56-73638967F9D0}"/>
                  </a:ext>
                </a:extLst>
              </p:cNvPr>
              <p:cNvSpPr/>
              <p:nvPr/>
            </p:nvSpPr>
            <p:spPr>
              <a:xfrm>
                <a:off x="4534553" y="212863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riangle 33">
                <a:extLst>
                  <a:ext uri="{FF2B5EF4-FFF2-40B4-BE49-F238E27FC236}">
                    <a16:creationId xmlns:a16="http://schemas.microsoft.com/office/drawing/2014/main" id="{C0C337B3-FCEB-AD48-934C-6F288E7B92F9}"/>
                  </a:ext>
                </a:extLst>
              </p:cNvPr>
              <p:cNvSpPr/>
              <p:nvPr/>
            </p:nvSpPr>
            <p:spPr>
              <a:xfrm>
                <a:off x="4802864" y="3375741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riangle 34">
                <a:extLst>
                  <a:ext uri="{FF2B5EF4-FFF2-40B4-BE49-F238E27FC236}">
                    <a16:creationId xmlns:a16="http://schemas.microsoft.com/office/drawing/2014/main" id="{CB5A3FFB-75B6-9A55-F0C9-E41ED3C05065}"/>
                  </a:ext>
                </a:extLst>
              </p:cNvPr>
              <p:cNvSpPr/>
              <p:nvPr/>
            </p:nvSpPr>
            <p:spPr>
              <a:xfrm>
                <a:off x="4066622" y="2716772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35">
                <a:extLst>
                  <a:ext uri="{FF2B5EF4-FFF2-40B4-BE49-F238E27FC236}">
                    <a16:creationId xmlns:a16="http://schemas.microsoft.com/office/drawing/2014/main" id="{45E6BC49-F4EE-449F-4CEF-5B718904D07A}"/>
                  </a:ext>
                </a:extLst>
              </p:cNvPr>
              <p:cNvSpPr/>
              <p:nvPr/>
            </p:nvSpPr>
            <p:spPr>
              <a:xfrm>
                <a:off x="3175823" y="3864046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riangle 36">
                <a:extLst>
                  <a:ext uri="{FF2B5EF4-FFF2-40B4-BE49-F238E27FC236}">
                    <a16:creationId xmlns:a16="http://schemas.microsoft.com/office/drawing/2014/main" id="{180E49DC-1359-CE83-47B5-1A196336C1E2}"/>
                  </a:ext>
                </a:extLst>
              </p:cNvPr>
              <p:cNvSpPr/>
              <p:nvPr/>
            </p:nvSpPr>
            <p:spPr>
              <a:xfrm>
                <a:off x="4796414" y="4595997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riangle 37">
                <a:extLst>
                  <a:ext uri="{FF2B5EF4-FFF2-40B4-BE49-F238E27FC236}">
                    <a16:creationId xmlns:a16="http://schemas.microsoft.com/office/drawing/2014/main" id="{C83364E3-3AAE-38AF-E59E-AEEFE695D317}"/>
                  </a:ext>
                </a:extLst>
              </p:cNvPr>
              <p:cNvSpPr/>
              <p:nvPr/>
            </p:nvSpPr>
            <p:spPr>
              <a:xfrm>
                <a:off x="3467744" y="5134767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riangle 38">
                <a:extLst>
                  <a:ext uri="{FF2B5EF4-FFF2-40B4-BE49-F238E27FC236}">
                    <a16:creationId xmlns:a16="http://schemas.microsoft.com/office/drawing/2014/main" id="{3A00C629-C930-9774-E67B-6E4B91462312}"/>
                  </a:ext>
                </a:extLst>
              </p:cNvPr>
              <p:cNvSpPr/>
              <p:nvPr/>
            </p:nvSpPr>
            <p:spPr>
              <a:xfrm>
                <a:off x="4521666" y="611141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riangle 39">
                <a:extLst>
                  <a:ext uri="{FF2B5EF4-FFF2-40B4-BE49-F238E27FC236}">
                    <a16:creationId xmlns:a16="http://schemas.microsoft.com/office/drawing/2014/main" id="{B1FD8A40-CDFF-C14E-722D-138C2F2CD2DA}"/>
                  </a:ext>
                </a:extLst>
              </p:cNvPr>
              <p:cNvSpPr/>
              <p:nvPr/>
            </p:nvSpPr>
            <p:spPr>
              <a:xfrm>
                <a:off x="6940748" y="6135025"/>
                <a:ext cx="182880" cy="18288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8F6EDF-621D-338D-7F70-F4B768F3CD8D}"/>
              </a:ext>
            </a:extLst>
          </p:cNvPr>
          <p:cNvGrpSpPr/>
          <p:nvPr/>
        </p:nvGrpSpPr>
        <p:grpSpPr>
          <a:xfrm>
            <a:off x="5086195" y="411481"/>
            <a:ext cx="2848809" cy="6217919"/>
            <a:chOff x="5601351" y="411481"/>
            <a:chExt cx="2848809" cy="6217919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CDFB6062-2172-2136-58C5-856AE5B04307}"/>
                </a:ext>
              </a:extLst>
            </p:cNvPr>
            <p:cNvCxnSpPr>
              <a:cxnSpLocks/>
            </p:cNvCxnSpPr>
            <p:nvPr/>
          </p:nvCxnSpPr>
          <p:spPr>
            <a:xfrm>
              <a:off x="8085507" y="1783080"/>
              <a:ext cx="0" cy="48463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7171C1-EB82-D789-67E2-F2A7D9293660}"/>
                </a:ext>
              </a:extLst>
            </p:cNvPr>
            <p:cNvSpPr txBox="1"/>
            <p:nvPr/>
          </p:nvSpPr>
          <p:spPr>
            <a:xfrm rot="16200000">
              <a:off x="7435755" y="876567"/>
              <a:ext cx="1299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Production</a:t>
              </a: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C9801B7E-6FE6-3532-05C8-FBA4944E5105}"/>
                </a:ext>
              </a:extLst>
            </p:cNvPr>
            <p:cNvSpPr/>
            <p:nvPr/>
          </p:nvSpPr>
          <p:spPr>
            <a:xfrm>
              <a:off x="5601351" y="2281036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A1FD54E6-D0AB-59AA-CD83-E42C8C6B5AED}"/>
                </a:ext>
              </a:extLst>
            </p:cNvPr>
            <p:cNvSpPr/>
            <p:nvPr/>
          </p:nvSpPr>
          <p:spPr>
            <a:xfrm>
              <a:off x="6114362" y="3000108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83A5234B-FEBE-E554-F125-05A0C6EBA74E}"/>
                </a:ext>
              </a:extLst>
            </p:cNvPr>
            <p:cNvSpPr/>
            <p:nvPr/>
          </p:nvSpPr>
          <p:spPr>
            <a:xfrm>
              <a:off x="6369794" y="3654785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18357904-4DA0-3D8B-A3D2-542ABA9DC783}"/>
                </a:ext>
              </a:extLst>
            </p:cNvPr>
            <p:cNvSpPr/>
            <p:nvPr/>
          </p:nvSpPr>
          <p:spPr>
            <a:xfrm>
              <a:off x="6148705" y="412915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EC18EA31-2724-0313-87DD-1F563F2E6C13}"/>
                </a:ext>
              </a:extLst>
            </p:cNvPr>
            <p:cNvSpPr/>
            <p:nvPr/>
          </p:nvSpPr>
          <p:spPr>
            <a:xfrm>
              <a:off x="7447324" y="4873989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47EDE680-B073-2F0A-41B8-8B8D571596BC}"/>
                </a:ext>
              </a:extLst>
            </p:cNvPr>
            <p:cNvSpPr/>
            <p:nvPr/>
          </p:nvSpPr>
          <p:spPr>
            <a:xfrm>
              <a:off x="6131533" y="543851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048E4DFE-6C36-5830-C2CA-E25D5AB74C46}"/>
                </a:ext>
              </a:extLst>
            </p:cNvPr>
            <p:cNvSpPr/>
            <p:nvPr/>
          </p:nvSpPr>
          <p:spPr>
            <a:xfrm>
              <a:off x="8267280" y="6402281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CA40210-FB26-4210-359E-21A6DA3877D4}"/>
                </a:ext>
              </a:extLst>
            </p:cNvPr>
            <p:cNvSpPr/>
            <p:nvPr/>
          </p:nvSpPr>
          <p:spPr>
            <a:xfrm>
              <a:off x="6127240" y="6413012"/>
              <a:ext cx="182880" cy="18288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3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A3C5-5EFC-BDF4-6574-A06843C8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C654DD-7FC0-D6B0-9AE0-017FB69D2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77" y="3081216"/>
            <a:ext cx="10515600" cy="31310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Magnet timeline</a:t>
            </a:r>
          </a:p>
          <a:p>
            <a:r>
              <a:rPr lang="en-US" dirty="0">
                <a:solidFill>
                  <a:srgbClr val="FF0000"/>
                </a:solidFill>
              </a:rPr>
              <a:t>R&amp;D plan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Summary and discussion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76B6A-0D60-054C-1AE2-7413305DA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376536-968C-0A94-4591-3017E836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EE078927-3218-E7B5-A90C-7A1FBDED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5"/>
          <a:stretch/>
        </p:blipFill>
        <p:spPr>
          <a:xfrm>
            <a:off x="0" y="1075569"/>
            <a:ext cx="12185955" cy="19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9BE2C-BD2E-84F3-D512-7FEC2CEC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855F4-93A3-17E2-4696-0DEDE439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</p:spPr>
        <p:txBody>
          <a:bodyPr/>
          <a:lstStyle/>
          <a:p>
            <a:fld id="{A16AB2F8-5338-F742-A59E-35F5B82165E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CD5259-386B-20E6-33A4-E0C54FCE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94" y="308170"/>
            <a:ext cx="9553371" cy="681159"/>
          </a:xfrm>
        </p:spPr>
        <p:txBody>
          <a:bodyPr/>
          <a:lstStyle/>
          <a:p>
            <a:r>
              <a:rPr lang="en-US" noProof="0" dirty="0"/>
              <a:t>TRL Drives the R&amp;D</a:t>
            </a:r>
          </a:p>
        </p:txBody>
      </p:sp>
      <p:pic>
        <p:nvPicPr>
          <p:cNvPr id="10" name="Picture 9" descr="A graph with blue squares&#10;&#10;AI-generated content may be incorrect.">
            <a:extLst>
              <a:ext uri="{FF2B5EF4-FFF2-40B4-BE49-F238E27FC236}">
                <a16:creationId xmlns:a16="http://schemas.microsoft.com/office/drawing/2014/main" id="{C6F539A1-9B23-905C-1FDF-8948897A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" y="1065986"/>
            <a:ext cx="5222101" cy="5699095"/>
          </a:xfrm>
          <a:prstGeom prst="rect">
            <a:avLst/>
          </a:prstGeom>
        </p:spPr>
      </p:pic>
      <p:pic>
        <p:nvPicPr>
          <p:cNvPr id="17" name="Picture 2" descr="TECHNOLOGY READINESS LEVELS (TRLs) Explained - NilePreneurs">
            <a:extLst>
              <a:ext uri="{FF2B5EF4-FFF2-40B4-BE49-F238E27FC236}">
                <a16:creationId xmlns:a16="http://schemas.microsoft.com/office/drawing/2014/main" id="{3A80B3E8-B123-E7B6-CE80-F6F54892D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9FBFC"/>
              </a:clrFrom>
              <a:clrTo>
                <a:srgbClr val="F9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3"/>
          <a:stretch/>
        </p:blipFill>
        <p:spPr bwMode="auto">
          <a:xfrm>
            <a:off x="6176519" y="1083892"/>
            <a:ext cx="4830062" cy="38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FD0DCB-80CF-F745-993C-86DB1D46F6C6}"/>
              </a:ext>
            </a:extLst>
          </p:cNvPr>
          <p:cNvGrpSpPr/>
          <p:nvPr/>
        </p:nvGrpSpPr>
        <p:grpSpPr>
          <a:xfrm>
            <a:off x="4657087" y="911356"/>
            <a:ext cx="7149435" cy="5326859"/>
            <a:chOff x="4657087" y="911356"/>
            <a:chExt cx="7149435" cy="5326859"/>
          </a:xfrm>
        </p:grpSpPr>
        <p:pic>
          <p:nvPicPr>
            <p:cNvPr id="1026" name="Picture 2" descr="Red flag icon. Concept of pointer, tag and important sign Vector triangle  silk on stick | Premium Vector">
              <a:extLst>
                <a:ext uri="{FF2B5EF4-FFF2-40B4-BE49-F238E27FC236}">
                  <a16:creationId xmlns:a16="http://schemas.microsoft.com/office/drawing/2014/main" id="{96FCCCB5-576E-F061-32AF-1CE99503C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6" t="17650" r="15489" b="12210"/>
            <a:stretch/>
          </p:blipFill>
          <p:spPr bwMode="auto">
            <a:xfrm>
              <a:off x="4657087" y="911356"/>
              <a:ext cx="388125" cy="46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D373B7-624C-B32B-CCC1-516115C2F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2845" y="1376185"/>
              <a:ext cx="0" cy="48384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0E3C65-44DE-B18C-B3C6-3F2D2ADFB10E}"/>
                </a:ext>
              </a:extLst>
            </p:cNvPr>
            <p:cNvSpPr txBox="1"/>
            <p:nvPr/>
          </p:nvSpPr>
          <p:spPr>
            <a:xfrm>
              <a:off x="5963807" y="4970945"/>
              <a:ext cx="5842715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45" dirty="0">
                  <a:solidFill>
                    <a:srgbClr val="FF0000"/>
                  </a:solidFill>
                </a:rPr>
                <a:t>We wish to reach a TRL 6 for the decision of construction, the level of readiness appropriate to enter the industrialization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4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21045</TotalTime>
  <Words>994</Words>
  <Application>Microsoft Macintosh PowerPoint</Application>
  <PresentationFormat>Widescreen</PresentationFormat>
  <Paragraphs>183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Times New Roman</vt:lpstr>
      <vt:lpstr>Wingdings</vt:lpstr>
      <vt:lpstr>Office Theme</vt:lpstr>
      <vt:lpstr>Magnets Timeline, Cost and R&amp;D Plan</vt:lpstr>
      <vt:lpstr>Outline</vt:lpstr>
      <vt:lpstr>Outline</vt:lpstr>
      <vt:lpstr>References</vt:lpstr>
      <vt:lpstr>Outline</vt:lpstr>
      <vt:lpstr>Project Timeline</vt:lpstr>
      <vt:lpstr>PowerPoint Presentation</vt:lpstr>
      <vt:lpstr>Outline</vt:lpstr>
      <vt:lpstr>TRL Drives the R&amp;D</vt:lpstr>
      <vt:lpstr>R&amp;D Technology Milestones</vt:lpstr>
      <vt:lpstr>R&amp;D Resources - Personnel</vt:lpstr>
      <vt:lpstr>R&amp;D Resources - Material</vt:lpstr>
      <vt:lpstr>R&amp;D Impact</vt:lpstr>
      <vt:lpstr>Practical Impact Examples</vt:lpstr>
      <vt:lpstr>Outline</vt:lpstr>
      <vt:lpstr>Cost Model</vt:lpstr>
      <vt:lpstr>Cost Model</vt:lpstr>
      <vt:lpstr>Cost Estimate Examples</vt:lpstr>
      <vt:lpstr>Cost Scaling Expectation</vt:lpstr>
      <vt:lpstr>Outline</vt:lpstr>
      <vt:lpstr>Summary and Discussion Points</vt:lpstr>
      <vt:lpstr>HIC SVNT LEONES</vt:lpstr>
      <vt:lpstr>Magnet R&amp;D Targets</vt:lpstr>
      <vt:lpstr>TM1 – 20@20</vt:lpstr>
      <vt:lpstr>TM2 – SOLID</vt:lpstr>
      <vt:lpstr>TM3 – UHF-Demo</vt:lpstr>
      <vt:lpstr>TM4 – RCS-String</vt:lpstr>
      <vt:lpstr>TM5 – MBHY</vt:lpstr>
      <vt:lpstr>TM6 – MBHTS</vt:lpstr>
      <vt:lpstr>TM7 – MBHTSY</vt:lpstr>
      <vt:lpstr>TM8 – MQHTSY</vt:lpstr>
      <vt:lpstr>Materials and Methods R&amp;D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TOMMASO MAIELLO</dc:creator>
  <cp:lastModifiedBy>asuser52</cp:lastModifiedBy>
  <cp:revision>44</cp:revision>
  <dcterms:created xsi:type="dcterms:W3CDTF">2024-06-05T17:04:12Z</dcterms:created>
  <dcterms:modified xsi:type="dcterms:W3CDTF">2025-05-13T05:05:14Z</dcterms:modified>
</cp:coreProperties>
</file>